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2" r:id="rId3"/>
    <p:sldId id="289" r:id="rId4"/>
    <p:sldId id="297" r:id="rId5"/>
    <p:sldId id="270" r:id="rId6"/>
    <p:sldId id="290" r:id="rId7"/>
    <p:sldId id="298" r:id="rId8"/>
    <p:sldId id="257" r:id="rId9"/>
    <p:sldId id="260" r:id="rId10"/>
    <p:sldId id="285" r:id="rId11"/>
    <p:sldId id="271" r:id="rId12"/>
    <p:sldId id="276" r:id="rId13"/>
    <p:sldId id="286" r:id="rId14"/>
    <p:sldId id="275" r:id="rId15"/>
    <p:sldId id="291" r:id="rId16"/>
    <p:sldId id="299" r:id="rId17"/>
    <p:sldId id="283" r:id="rId18"/>
    <p:sldId id="292" r:id="rId19"/>
    <p:sldId id="300" r:id="rId20"/>
    <p:sldId id="258" r:id="rId21"/>
    <p:sldId id="267" r:id="rId22"/>
    <p:sldId id="264" r:id="rId23"/>
    <p:sldId id="265" r:id="rId24"/>
    <p:sldId id="266" r:id="rId25"/>
    <p:sldId id="293" r:id="rId26"/>
    <p:sldId id="301" r:id="rId27"/>
    <p:sldId id="274" r:id="rId28"/>
    <p:sldId id="277" r:id="rId29"/>
    <p:sldId id="268" r:id="rId30"/>
    <p:sldId id="269" r:id="rId31"/>
    <p:sldId id="261" r:id="rId32"/>
    <p:sldId id="259" r:id="rId33"/>
    <p:sldId id="279" r:id="rId34"/>
    <p:sldId id="281" r:id="rId35"/>
    <p:sldId id="282" r:id="rId36"/>
    <p:sldId id="263" r:id="rId37"/>
    <p:sldId id="294" r:id="rId38"/>
    <p:sldId id="302" r:id="rId39"/>
    <p:sldId id="278" r:id="rId40"/>
    <p:sldId id="288" r:id="rId41"/>
    <p:sldId id="295" r:id="rId42"/>
    <p:sldId id="303" r:id="rId43"/>
    <p:sldId id="29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2C953-4A3B-4BE2-A5AC-E0FAE08A0CBA}" v="35" dt="2024-11-04T19:35:45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Torres" userId="a05a5a20-e3d1-4792-a244-3a52680ef289" providerId="ADAL" clId="{3942C953-4A3B-4BE2-A5AC-E0FAE08A0CBA}"/>
    <pc:docChg chg="custSel addSld delSld modSld">
      <pc:chgData name="Claudia Torres" userId="a05a5a20-e3d1-4792-a244-3a52680ef289" providerId="ADAL" clId="{3942C953-4A3B-4BE2-A5AC-E0FAE08A0CBA}" dt="2024-11-04T19:35:45.783" v="47" actId="20577"/>
      <pc:docMkLst>
        <pc:docMk/>
      </pc:docMkLst>
      <pc:sldChg chg="addSp delSp mod">
        <pc:chgData name="Claudia Torres" userId="a05a5a20-e3d1-4792-a244-3a52680ef289" providerId="ADAL" clId="{3942C953-4A3B-4BE2-A5AC-E0FAE08A0CBA}" dt="2024-11-04T18:54:00.698" v="8" actId="478"/>
        <pc:sldMkLst>
          <pc:docMk/>
          <pc:sldMk cId="1583627866" sldId="256"/>
        </pc:sldMkLst>
        <pc:graphicFrameChg chg="add del">
          <ac:chgData name="Claudia Torres" userId="a05a5a20-e3d1-4792-a244-3a52680ef289" providerId="ADAL" clId="{3942C953-4A3B-4BE2-A5AC-E0FAE08A0CBA}" dt="2024-11-04T18:54:00.698" v="8" actId="478"/>
          <ac:graphicFrameMkLst>
            <pc:docMk/>
            <pc:sldMk cId="1583627866" sldId="256"/>
            <ac:graphicFrameMk id="4" creationId="{175CCA7B-CB5C-B46E-8E1D-A6626278B5C2}"/>
          </ac:graphicFrameMkLst>
        </pc:graphicFrameChg>
      </pc:sldChg>
      <pc:sldChg chg="addSp delSp modSp add mod modNotes">
        <pc:chgData name="Claudia Torres" userId="a05a5a20-e3d1-4792-a244-3a52680ef289" providerId="ADAL" clId="{3942C953-4A3B-4BE2-A5AC-E0FAE08A0CBA}" dt="2024-11-04T19:05:29.994" v="17"/>
        <pc:sldMkLst>
          <pc:docMk/>
          <pc:sldMk cId="1393243476" sldId="297"/>
        </pc:sldMkLst>
        <pc:picChg chg="add del mod">
          <ac:chgData name="Claudia Torres" userId="a05a5a20-e3d1-4792-a244-3a52680ef289" providerId="ADAL" clId="{3942C953-4A3B-4BE2-A5AC-E0FAE08A0CBA}" dt="2024-11-04T19:05:29.975" v="15"/>
          <ac:picMkLst>
            <pc:docMk/>
            <pc:sldMk cId="1393243476" sldId="297"/>
            <ac:picMk id="3" creationId="{82EF6BED-131F-CEE5-CE21-54D88F35F34E}"/>
          </ac:picMkLst>
        </pc:picChg>
        <pc:picChg chg="add mod">
          <ac:chgData name="Claudia Torres" userId="a05a5a20-e3d1-4792-a244-3a52680ef289" providerId="ADAL" clId="{3942C953-4A3B-4BE2-A5AC-E0FAE08A0CBA}" dt="2024-11-04T19:05:29.994" v="17"/>
          <ac:picMkLst>
            <pc:docMk/>
            <pc:sldMk cId="1393243476" sldId="297"/>
            <ac:picMk id="5" creationId="{22A9CC21-81A8-856E-0182-27BA36B1681B}"/>
          </ac:picMkLst>
        </pc:picChg>
      </pc:sldChg>
      <pc:sldChg chg="addSp modSp add del modNotes">
        <pc:chgData name="Claudia Torres" userId="a05a5a20-e3d1-4792-a244-3a52680ef289" providerId="ADAL" clId="{3942C953-4A3B-4BE2-A5AC-E0FAE08A0CBA}" dt="2024-11-04T18:49:32.171" v="6" actId="47"/>
        <pc:sldMkLst>
          <pc:docMk/>
          <pc:sldMk cId="2213079459" sldId="297"/>
        </pc:sldMkLst>
        <pc:picChg chg="add mod">
          <ac:chgData name="Claudia Torres" userId="a05a5a20-e3d1-4792-a244-3a52680ef289" providerId="ADAL" clId="{3942C953-4A3B-4BE2-A5AC-E0FAE08A0CBA}" dt="2024-11-04T18:48:39.801" v="3"/>
          <ac:picMkLst>
            <pc:docMk/>
            <pc:sldMk cId="2213079459" sldId="297"/>
            <ac:picMk id="3" creationId="{050318F3-689D-36B5-74A3-1AFB5C28AE31}"/>
          </ac:picMkLst>
        </pc:picChg>
      </pc:sldChg>
      <pc:sldChg chg="del">
        <pc:chgData name="Claudia Torres" userId="a05a5a20-e3d1-4792-a244-3a52680ef289" providerId="ADAL" clId="{3942C953-4A3B-4BE2-A5AC-E0FAE08A0CBA}" dt="2024-11-04T18:48:24.017" v="0" actId="47"/>
        <pc:sldMkLst>
          <pc:docMk/>
          <pc:sldMk cId="2282892764" sldId="297"/>
        </pc:sldMkLst>
      </pc:sldChg>
      <pc:sldChg chg="addSp modSp add modNotes">
        <pc:chgData name="Claudia Torres" userId="a05a5a20-e3d1-4792-a244-3a52680ef289" providerId="ADAL" clId="{3942C953-4A3B-4BE2-A5AC-E0FAE08A0CBA}" dt="2024-11-04T19:24:21.503" v="22" actId="20577"/>
        <pc:sldMkLst>
          <pc:docMk/>
          <pc:sldMk cId="3580359278" sldId="298"/>
        </pc:sldMkLst>
        <pc:picChg chg="add mod">
          <ac:chgData name="Claudia Torres" userId="a05a5a20-e3d1-4792-a244-3a52680ef289" providerId="ADAL" clId="{3942C953-4A3B-4BE2-A5AC-E0FAE08A0CBA}" dt="2024-11-04T19:24:21.498" v="20"/>
          <ac:picMkLst>
            <pc:docMk/>
            <pc:sldMk cId="3580359278" sldId="298"/>
            <ac:picMk id="3" creationId="{1D42377B-A9C9-8D21-65D6-DA23A9DCE497}"/>
          </ac:picMkLst>
        </pc:picChg>
      </pc:sldChg>
      <pc:sldChg chg="addSp modSp add modNotes">
        <pc:chgData name="Claudia Torres" userId="a05a5a20-e3d1-4792-a244-3a52680ef289" providerId="ADAL" clId="{3942C953-4A3B-4BE2-A5AC-E0FAE08A0CBA}" dt="2024-11-04T19:29:19.800" v="27" actId="20577"/>
        <pc:sldMkLst>
          <pc:docMk/>
          <pc:sldMk cId="2344829090" sldId="299"/>
        </pc:sldMkLst>
        <pc:picChg chg="add mod">
          <ac:chgData name="Claudia Torres" userId="a05a5a20-e3d1-4792-a244-3a52680ef289" providerId="ADAL" clId="{3942C953-4A3B-4BE2-A5AC-E0FAE08A0CBA}" dt="2024-11-04T19:29:19.795" v="25"/>
          <ac:picMkLst>
            <pc:docMk/>
            <pc:sldMk cId="2344829090" sldId="299"/>
            <ac:picMk id="3" creationId="{3CF85305-9881-75B2-E583-2617C5FE6017}"/>
          </ac:picMkLst>
        </pc:picChg>
      </pc:sldChg>
      <pc:sldChg chg="addSp modSp add modNotes">
        <pc:chgData name="Claudia Torres" userId="a05a5a20-e3d1-4792-a244-3a52680ef289" providerId="ADAL" clId="{3942C953-4A3B-4BE2-A5AC-E0FAE08A0CBA}" dt="2024-11-04T19:29:39.657" v="32" actId="20577"/>
        <pc:sldMkLst>
          <pc:docMk/>
          <pc:sldMk cId="832111968" sldId="300"/>
        </pc:sldMkLst>
        <pc:picChg chg="add mod">
          <ac:chgData name="Claudia Torres" userId="a05a5a20-e3d1-4792-a244-3a52680ef289" providerId="ADAL" clId="{3942C953-4A3B-4BE2-A5AC-E0FAE08A0CBA}" dt="2024-11-04T19:29:39.653" v="30"/>
          <ac:picMkLst>
            <pc:docMk/>
            <pc:sldMk cId="832111968" sldId="300"/>
            <ac:picMk id="3" creationId="{291A6D02-49C0-30B9-A885-613C7B6C35AA}"/>
          </ac:picMkLst>
        </pc:picChg>
      </pc:sldChg>
      <pc:sldChg chg="addSp modSp add modNotes">
        <pc:chgData name="Claudia Torres" userId="a05a5a20-e3d1-4792-a244-3a52680ef289" providerId="ADAL" clId="{3942C953-4A3B-4BE2-A5AC-E0FAE08A0CBA}" dt="2024-11-04T19:30:23.408" v="37" actId="20577"/>
        <pc:sldMkLst>
          <pc:docMk/>
          <pc:sldMk cId="2435131937" sldId="301"/>
        </pc:sldMkLst>
        <pc:picChg chg="add mod">
          <ac:chgData name="Claudia Torres" userId="a05a5a20-e3d1-4792-a244-3a52680ef289" providerId="ADAL" clId="{3942C953-4A3B-4BE2-A5AC-E0FAE08A0CBA}" dt="2024-11-04T19:30:23.404" v="35"/>
          <ac:picMkLst>
            <pc:docMk/>
            <pc:sldMk cId="2435131937" sldId="301"/>
            <ac:picMk id="3" creationId="{11FB34E7-0EAE-40DC-B982-9BFBEA1DB2C9}"/>
          </ac:picMkLst>
        </pc:picChg>
      </pc:sldChg>
      <pc:sldChg chg="addSp modSp add modNotes">
        <pc:chgData name="Claudia Torres" userId="a05a5a20-e3d1-4792-a244-3a52680ef289" providerId="ADAL" clId="{3942C953-4A3B-4BE2-A5AC-E0FAE08A0CBA}" dt="2024-11-04T19:35:27.772" v="42" actId="20577"/>
        <pc:sldMkLst>
          <pc:docMk/>
          <pc:sldMk cId="3807202164" sldId="302"/>
        </pc:sldMkLst>
        <pc:picChg chg="add mod">
          <ac:chgData name="Claudia Torres" userId="a05a5a20-e3d1-4792-a244-3a52680ef289" providerId="ADAL" clId="{3942C953-4A3B-4BE2-A5AC-E0FAE08A0CBA}" dt="2024-11-04T19:35:27.768" v="40"/>
          <ac:picMkLst>
            <pc:docMk/>
            <pc:sldMk cId="3807202164" sldId="302"/>
            <ac:picMk id="3" creationId="{CDE0CDA2-BEED-56E0-0DFF-A9ED0799393D}"/>
          </ac:picMkLst>
        </pc:picChg>
      </pc:sldChg>
      <pc:sldChg chg="addSp modSp add modNotes">
        <pc:chgData name="Claudia Torres" userId="a05a5a20-e3d1-4792-a244-3a52680ef289" providerId="ADAL" clId="{3942C953-4A3B-4BE2-A5AC-E0FAE08A0CBA}" dt="2024-11-04T19:35:45.783" v="47" actId="20577"/>
        <pc:sldMkLst>
          <pc:docMk/>
          <pc:sldMk cId="1459541202" sldId="303"/>
        </pc:sldMkLst>
        <pc:picChg chg="add mod">
          <ac:chgData name="Claudia Torres" userId="a05a5a20-e3d1-4792-a244-3a52680ef289" providerId="ADAL" clId="{3942C953-4A3B-4BE2-A5AC-E0FAE08A0CBA}" dt="2024-11-04T19:35:45.777" v="45"/>
          <ac:picMkLst>
            <pc:docMk/>
            <pc:sldMk cId="1459541202" sldId="303"/>
            <ac:picMk id="3" creationId="{3053BEA5-7B8F-0C34-E236-FF6C57C4D5D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ery\Downloads\2409%20Policy%20Manual%20Update%20Webinar\240901%20WAP%20Calend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ery\Downloads\2409%20Policy%20Manual%20Update%20Webinar\240901%20WAP%20Calend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ery\Downloads\2409%20Policy%20Manual%20Update%20Webinar\240901%20WAP%20Calend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r>
              <a:rPr lang="en-US" sz="3600" b="1">
                <a:solidFill>
                  <a:schemeClr val="tx1"/>
                </a:solidFill>
              </a:rPr>
              <a:t>Level of Craziness for a July  1 Start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Grantee</c:v>
                </c:pt>
              </c:strCache>
            </c:strRef>
          </c:tx>
          <c:spPr>
            <a:ln w="635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24"/>
            <c:spPr>
              <a:solidFill>
                <a:schemeClr val="accent5">
                  <a:lumMod val="75000"/>
                </a:schemeClr>
              </a:solidFill>
              <a:ln w="444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41-480D-BE26-CC85876E8B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Subgrantee</c:v>
                </c:pt>
              </c:strCache>
            </c:strRef>
          </c:tx>
          <c:spPr>
            <a:ln w="635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19"/>
            <c:spPr>
              <a:solidFill>
                <a:schemeClr val="accent3">
                  <a:lumMod val="75000"/>
                </a:schemeClr>
              </a:solidFill>
              <a:ln w="412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41-480D-BE26-CC85876E8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476288"/>
        <c:axId val="297476768"/>
      </c:lineChart>
      <c:catAx>
        <c:axId val="2974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en-US"/>
          </a:p>
        </c:txPr>
        <c:crossAx val="297476768"/>
        <c:crosses val="autoZero"/>
        <c:auto val="1"/>
        <c:lblAlgn val="ctr"/>
        <c:lblOffset val="100"/>
        <c:noMultiLvlLbl val="0"/>
      </c:catAx>
      <c:valAx>
        <c:axId val="29747676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Level of Craziness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Gisha" panose="020B0502040204020203" pitchFamily="34" charset="-79"/>
                  <a:ea typeface="+mn-ea"/>
                  <a:cs typeface="Gisha" panose="020B0502040204020203" pitchFamily="34" charset="-79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en-US"/>
          </a:p>
        </c:txPr>
        <c:crossAx val="2974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Gisha" panose="020B0502040204020203" pitchFamily="34" charset="-79"/>
          <a:cs typeface="Gisha" panose="020B0502040204020203" pitchFamily="34" charset="-79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r>
              <a:rPr lang="en-US" sz="3600" b="1">
                <a:solidFill>
                  <a:schemeClr val="tx1"/>
                </a:solidFill>
              </a:rPr>
              <a:t>Level of Craziness for a July  1 Start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Grantee</c:v>
                </c:pt>
              </c:strCache>
            </c:strRef>
          </c:tx>
          <c:spPr>
            <a:ln w="635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24"/>
            <c:spPr>
              <a:solidFill>
                <a:schemeClr val="accent5">
                  <a:lumMod val="75000"/>
                </a:schemeClr>
              </a:solidFill>
              <a:ln w="444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41-480D-BE26-CC85876E8B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Subgrantee</c:v>
                </c:pt>
              </c:strCache>
            </c:strRef>
          </c:tx>
          <c:spPr>
            <a:ln w="635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19"/>
            <c:spPr>
              <a:solidFill>
                <a:schemeClr val="accent3">
                  <a:lumMod val="75000"/>
                </a:schemeClr>
              </a:solidFill>
              <a:ln w="412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41-480D-BE26-CC85876E8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476288"/>
        <c:axId val="297476768"/>
      </c:lineChart>
      <c:catAx>
        <c:axId val="2974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en-US"/>
          </a:p>
        </c:txPr>
        <c:crossAx val="297476768"/>
        <c:crosses val="autoZero"/>
        <c:auto val="1"/>
        <c:lblAlgn val="ctr"/>
        <c:lblOffset val="100"/>
        <c:noMultiLvlLbl val="0"/>
      </c:catAx>
      <c:valAx>
        <c:axId val="29747676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Level of Craziness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Gisha" panose="020B0502040204020203" pitchFamily="34" charset="-79"/>
                  <a:ea typeface="+mn-ea"/>
                  <a:cs typeface="Gisha" panose="020B0502040204020203" pitchFamily="34" charset="-79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en-US"/>
          </a:p>
        </c:txPr>
        <c:crossAx val="2974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Gisha" panose="020B0502040204020203" pitchFamily="34" charset="-79"/>
          <a:cs typeface="Gisha" panose="020B0502040204020203" pitchFamily="34" charset="-79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r>
              <a:rPr lang="en-US" sz="3600" b="1">
                <a:solidFill>
                  <a:schemeClr val="tx1"/>
                </a:solidFill>
              </a:rPr>
              <a:t>Level of Craziness for a July  1 Start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Grantee</c:v>
                </c:pt>
              </c:strCache>
            </c:strRef>
          </c:tx>
          <c:spPr>
            <a:ln w="635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24"/>
            <c:spPr>
              <a:solidFill>
                <a:schemeClr val="accent5">
                  <a:lumMod val="75000"/>
                </a:schemeClr>
              </a:solidFill>
              <a:ln w="444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41-480D-BE26-CC85876E8B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Subgrantee</c:v>
                </c:pt>
              </c:strCache>
            </c:strRef>
          </c:tx>
          <c:spPr>
            <a:ln w="63500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19"/>
            <c:spPr>
              <a:solidFill>
                <a:schemeClr val="accent3">
                  <a:lumMod val="75000"/>
                </a:schemeClr>
              </a:solidFill>
              <a:ln w="4127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41-480D-BE26-CC85876E8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476288"/>
        <c:axId val="297476768"/>
      </c:lineChart>
      <c:catAx>
        <c:axId val="2974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en-US"/>
          </a:p>
        </c:txPr>
        <c:crossAx val="297476768"/>
        <c:crosses val="autoZero"/>
        <c:auto val="1"/>
        <c:lblAlgn val="ctr"/>
        <c:lblOffset val="100"/>
        <c:noMultiLvlLbl val="0"/>
      </c:catAx>
      <c:valAx>
        <c:axId val="29747676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Gisha" panose="020B0502040204020203" pitchFamily="34" charset="-79"/>
                    <a:ea typeface="+mn-ea"/>
                    <a:cs typeface="Gisha" panose="020B0502040204020203" pitchFamily="34" charset="-79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Level of Craziness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Gisha" panose="020B0502040204020203" pitchFamily="34" charset="-79"/>
                  <a:ea typeface="+mn-ea"/>
                  <a:cs typeface="Gisha" panose="020B0502040204020203" pitchFamily="34" charset="-79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Gisha" panose="020B0502040204020203" pitchFamily="34" charset="-79"/>
                <a:ea typeface="+mn-ea"/>
                <a:cs typeface="Gisha" panose="020B0502040204020203" pitchFamily="34" charset="-79"/>
              </a:defRPr>
            </a:pPr>
            <a:endParaRPr lang="en-US"/>
          </a:p>
        </c:txPr>
        <c:crossAx val="29747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Gisha" panose="020B0502040204020203" pitchFamily="34" charset="-79"/>
              <a:ea typeface="+mn-ea"/>
              <a:cs typeface="Gisha" panose="020B0502040204020203" pitchFamily="34" charset="-79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Gisha" panose="020B0502040204020203" pitchFamily="34" charset="-79"/>
          <a:cs typeface="Gisha" panose="020B0502040204020203" pitchFamily="34" charset="-79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2084B-3D22-4D32-9750-214E1D65DC2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477E-99B1-4EFE-B0C6-22AA31298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0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often do you currently update your policy manual?
https://www.polleverywhere.com/multiple_choice_polls/jKgOuQSrunwp0c7ruomwG?state=opened&amp;flow=Default&amp;onscreen=persist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DF82D-B4CE-DC0E-582D-AA81BACB0AD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45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Times to get involved: Meetings, policy advisory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5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resources would be most helpful for improving your policy manual update process?
https://www.polleverywhere.com/multiple_choice_polls/5y5IvXs1bC2hi4DEjUBAs?state=opened&amp;flow=Default&amp;onscreen=persist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65E11-E763-953C-A36C-F15384AE2EF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5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confident are you in your team's ability to implement an annual policy manual update process after this webinar?
https://www.polleverywhere.com/multiple_choice_polls/xtEW9RH8QLt4Y0QLE92WK?state=opened&amp;flow=Default&amp;onscreen=persist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D71B6-1BC9-FCF8-32F4-82FA63C9E5C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1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see as the primary benefit of having an annually updated policy manual?
https://www.polleverywhere.com/multiple_choice_polls/1LRKnTnDKKM4cpGbz4uKf?state=opened&amp;flow=Default&amp;onscreen=persist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7631A-BDF7-B914-FB99-89F78D97FF2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3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 WPNS and Memos will be applicable for your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1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involved: Fiscal,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1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Which aspect of your policy manual update process do you think needs the most improvement?
https://www.polleverywhere.com/multiple_choice_polls/Pbyzj7pJZuavn3BOMOx8H?state=opened&amp;flow=Default&amp;onscreen=persist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0022E-2DD1-0DE6-3484-4585973EA0D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6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  <a:cs typeface="Gisha" panose="020B0502040204020203" pitchFamily="34" charset="-79"/>
              </a:rPr>
              <a:t>Memos and guidance, especially at the state level, allow for testing of policies before including them into the manual and should be used throughout the year 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70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biggest challenge your team faces when updating your policy manual?
https://www.polleverywhere.com/multiple_choice_polls/qggwxie5J2zGzlcwgKNv7?state=opened&amp;flow=Default&amp;onscreen=persist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CE2EE-1B0E-86B8-112B-BF0A4460645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Do you currently follow a set process or schedule for updating your policy manual?
https://www.polleverywhere.com/multiple_choice_polls/z42An2xEqBFY9DVTmL91T?state=opened&amp;flow=Default&amp;onscreen=persist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D477E-99B1-4EFE-B0C6-22AA31298BBB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741A7-E434-F5E2-2E3C-5ADD4C2682A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DC17-FB3E-BA8A-50A6-78C22581A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24BD8-9CE1-EE6F-EE9B-51D7638F6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11EA-A95C-5AAE-0D9C-11FA7CAE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1F6B0-5B4A-5D39-0C7D-31776FCE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649FE-F961-0A38-690B-8C3D2080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2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F726-04D8-6A9C-D7AD-560D7BFC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0FE46-EB9B-72AE-9B1A-178C91782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B9386-9FB1-EE3C-1E2B-7FF418FB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79BDC-F3E8-D96B-BE15-019FDD49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60C18-6C9C-911B-A3A1-FBD5C1A8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1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A0FAF5-13AB-4324-0D77-495495342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F0095-8A2D-5B78-2488-9EBBC851A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5F01-369F-96B6-3DAF-0CF34C6B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0F6F7-1369-2EF3-C9A0-E2FE2D15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42F2-02D2-AD92-3054-44B7DFBD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2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333C-D25B-5F22-A74D-9E2FB6BB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76A4-AECC-06A7-1717-FDDA18124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0F976-BBCA-0A19-77A0-451F2D91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DE74C-89F7-F05C-0F3B-7F98F617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A4D2-9ED9-23E0-7A82-69A78BFF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CE98-5D35-69C1-167E-06346B40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B64FD-6163-485E-BE13-490C00420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4B59B-A6C2-08A6-6F0D-C8B1DE69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A0C4-7A15-1380-B83B-20B2A8D5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977A8-4B52-D6FA-1547-DC033242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0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B9C9-0F3F-A406-79FD-3F7F2E27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2E1B3-D942-0D4A-9A1F-B9B719938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31F33-FBDD-8B24-D6EA-E474F2A02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B6289-AE4E-E5E1-4323-A4D11E2F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ECA69-F706-6FFB-7317-90EA2857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46D9E-2FED-9A1B-E2D6-2D0BC515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3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A300-8400-4C64-CE5D-8A2B0B3A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0859E-4737-9F9D-81EF-B3CB17AA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AFDBB-3A69-4047-6707-F9302725F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91338-DE9F-9250-AFD9-A5C2B1A27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5A817-6D00-A77B-A29C-2D14BA862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8726C-A611-BC52-3EDD-257E5638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1EB2B4-80F4-FC35-3783-A5CBA9B0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B8C72-00AB-B9C8-BA75-EAD55D4F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B267-78E0-B592-F407-E3977E98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C7BDE-0E3C-DCCA-1123-AC3AB9B0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05ECC-B572-2B45-BD7E-BA44DB0A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59122-015B-D7DE-2259-7E4A578C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4F3D9-C18E-F81E-8070-E8125EFD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BA953-5832-2412-466A-3E2B2ABF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09D53-FF70-0346-5BF3-94A1E6BC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3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D71E-3554-ABCB-B4C1-A7E5073D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03AF7-FAD4-22DF-040B-3AC00A719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95F5B-E56C-AA82-F5A1-A4E20BC66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49F35-2660-ABDA-B605-BA8C33D5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9E586-17F5-5731-7CF9-42BD2B48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90EB2-A2BA-5A17-C996-4990A023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7DFAF-4FAF-714F-93E0-CC262A3B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7632B-05D8-9BB6-DFD0-75FBC5AAB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FFE93-9528-663A-A5E9-DDDDA387E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39E73-596E-B4ED-E3C0-FAF9F54E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A2347-DD0F-EB1D-C87C-B33579F2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91824-4342-2296-D04E-55CB1E90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E260-6ED5-9913-379E-F968493F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9008-DF77-AB60-4D9D-CA641EDD9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C4845-E951-3F93-5EE5-B83D38B86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CCE86-9AF1-489F-B4C6-355C233AF1A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E37E8-F0D5-C4AA-35F2-22850CBC2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50330-D36E-2B56-8E61-88EB89CEE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EC4FCF-5E91-44C9-AE0B-5CAF7FD06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ascsp.org/member-resources/wap-member-only-resources/wap-state-plan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aschroer@nascsp.org" TargetMode="External"/><Relationship Id="rId2" Type="http://schemas.openxmlformats.org/officeDocument/2006/relationships/hyperlink" Target="mailto:ctorres@nascsp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mailto:ryan@heron-e.com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37C3-1460-2606-E0C5-BDBB7A41D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B08DE-1EFB-0EF8-8146-DE5D03A92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house with a hose&#10;&#10;Description automatically generated">
            <a:extLst>
              <a:ext uri="{FF2B5EF4-FFF2-40B4-BE49-F238E27FC236}">
                <a16:creationId xmlns:a16="http://schemas.microsoft.com/office/drawing/2014/main" id="{1DCBB007-036C-6B83-CE56-AD7476D5C2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AA9B65-60AD-AE69-67F3-F0A31CAB3BE2}"/>
              </a:ext>
            </a:extLst>
          </p:cNvPr>
          <p:cNvSpPr txBox="1"/>
          <p:nvPr/>
        </p:nvSpPr>
        <p:spPr>
          <a:xfrm>
            <a:off x="1060315" y="758321"/>
            <a:ext cx="10515599" cy="547842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isha" panose="020B0502040204020203" pitchFamily="34" charset="-79"/>
                <a:cs typeface="Gisha" panose="020B0502040204020203" pitchFamily="34" charset="-79"/>
              </a:rPr>
              <a:t>NASCSP Weatherization Assistance Program New Manager Training Series</a:t>
            </a:r>
            <a:br>
              <a:rPr lang="en-US" sz="36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en-US" sz="3600" b="1" i="1" dirty="0">
                <a:solidFill>
                  <a:srgbClr val="222222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WAP Operations and Policy Manual Updates: Best Practices and Process for Annual Updates</a:t>
            </a:r>
          </a:p>
          <a:p>
            <a:pPr algn="ctr"/>
            <a:endParaRPr lang="en-US" sz="2400" b="1" dirty="0">
              <a:solidFill>
                <a:srgbClr val="222222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en-US" sz="2800" b="1" dirty="0">
                <a:solidFill>
                  <a:srgbClr val="22222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November 7, 2024</a:t>
            </a:r>
          </a:p>
          <a:p>
            <a:pPr algn="ctr"/>
            <a:endParaRPr lang="en-US" sz="2800" b="1" dirty="0">
              <a:solidFill>
                <a:srgbClr val="222222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en-US" sz="2800" b="1" dirty="0">
                <a:solidFill>
                  <a:srgbClr val="22222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Ryan Harry, NASCSP Consultant</a:t>
            </a:r>
          </a:p>
          <a:p>
            <a:pPr algn="ctr"/>
            <a:r>
              <a:rPr lang="en-US" b="1" dirty="0">
                <a:solidFill>
                  <a:srgbClr val="22222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ryan@heron-e.com</a:t>
            </a:r>
            <a:endParaRPr lang="en-US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n-US" sz="3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362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CB027-12E6-1946-C21D-DB18E3FFA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0A62-02FE-160E-53F2-F7C00282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>
            <a:normAutofit/>
          </a:bodyPr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WPN and Memo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5E0CF-8EF4-6F9A-C86A-FB610F277D53}"/>
              </a:ext>
            </a:extLst>
          </p:cNvPr>
          <p:cNvSpPr txBox="1"/>
          <p:nvPr/>
        </p:nvSpPr>
        <p:spPr>
          <a:xfrm>
            <a:off x="369651" y="1398134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Add WPNs and WAP Memos on a quarterly basis: choose four dates annually to review WPNs and WAP Memos that have been released since your previous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Add language to reflect these changes to the manual during these quarterly updates</a:t>
            </a:r>
          </a:p>
        </p:txBody>
      </p:sp>
      <p:pic>
        <p:nvPicPr>
          <p:cNvPr id="7" name="Picture 6" descr="A person working on a metal pipe&#10;&#10;Description automatically generated">
            <a:extLst>
              <a:ext uri="{FF2B5EF4-FFF2-40B4-BE49-F238E27FC236}">
                <a16:creationId xmlns:a16="http://schemas.microsoft.com/office/drawing/2014/main" id="{F89041E1-EB8F-51CF-AF1C-8708E4D66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8532" y="561941"/>
            <a:ext cx="3559288" cy="57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9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4D4FD-CDA5-5FD5-6CD1-3117467B0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white suit working on a pipe&#10;&#10;Description automatically generated">
            <a:extLst>
              <a:ext uri="{FF2B5EF4-FFF2-40B4-BE49-F238E27FC236}">
                <a16:creationId xmlns:a16="http://schemas.microsoft.com/office/drawing/2014/main" id="{DC6AB30E-B06C-7DDA-D4CE-332DEA780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34" y="0"/>
            <a:ext cx="121936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5FCF45-B962-ED53-E4E1-9BC02A63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264"/>
            <a:ext cx="10515600" cy="89947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WPNs and DOE Memo Demo</a:t>
            </a:r>
          </a:p>
        </p:txBody>
      </p:sp>
    </p:spTree>
    <p:extLst>
      <p:ext uri="{BB962C8B-B14F-4D97-AF65-F5344CB8AC3E}">
        <p14:creationId xmlns:p14="http://schemas.microsoft.com/office/powerpoint/2010/main" val="294044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51BD1-72FB-AE3A-59D4-95E767D06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4D7F-92BF-2010-7845-BF8E10C4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>
            <a:normAutofit/>
          </a:bodyPr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WAP State Plan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54888-2F1A-7BFA-E85D-96B9505E39AA}"/>
              </a:ext>
            </a:extLst>
          </p:cNvPr>
          <p:cNvSpPr txBox="1"/>
          <p:nvPr/>
        </p:nvSpPr>
        <p:spPr>
          <a:xfrm>
            <a:off x="369651" y="1398134"/>
            <a:ext cx="11196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Have your policy manual updates drive state plan content rather than the other way around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Review application instructions early and begin putting together State Plan content when you have the bandwidth to do 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Have the manual update Point Person involved in the State Plan update as well</a:t>
            </a:r>
          </a:p>
        </p:txBody>
      </p:sp>
    </p:spTree>
    <p:extLst>
      <p:ext uri="{BB962C8B-B14F-4D97-AF65-F5344CB8AC3E}">
        <p14:creationId xmlns:p14="http://schemas.microsoft.com/office/powerpoint/2010/main" val="321278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CB647-9105-A829-734C-9AB75B384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A67A-AEB6-7EA0-F151-24CE2EAB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>
            <a:normAutofit/>
          </a:bodyPr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NASCSP State Plan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5156B-DB7A-87CB-90DA-2E0FE92A2684}"/>
              </a:ext>
            </a:extLst>
          </p:cNvPr>
          <p:cNvSpPr txBox="1"/>
          <p:nvPr/>
        </p:nvSpPr>
        <p:spPr>
          <a:xfrm>
            <a:off x="340468" y="1398134"/>
            <a:ext cx="11196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  <a:hlinkClick r:id="rId2"/>
              </a:rPr>
              <a:t>https://nascsp.org/member-resources/wap-member-only-resources/wap-state-plans/</a:t>
            </a: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Previous state plans from various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Submission Templates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24010-4C38-406E-290D-3D5F1EC08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687" y="3910517"/>
            <a:ext cx="5674934" cy="235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5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26F76-5084-F259-640B-871FA7A37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n working on a machine&#10;&#10;Description automatically generated">
            <a:extLst>
              <a:ext uri="{FF2B5EF4-FFF2-40B4-BE49-F238E27FC236}">
                <a16:creationId xmlns:a16="http://schemas.microsoft.com/office/drawing/2014/main" id="{E6A01265-EDA0-0976-2EF5-FBBDFEA5B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50562-66FB-695E-0037-87F79A46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264"/>
            <a:ext cx="10515600" cy="89947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Application Instructions Demo</a:t>
            </a:r>
          </a:p>
        </p:txBody>
      </p:sp>
    </p:spTree>
    <p:extLst>
      <p:ext uri="{BB962C8B-B14F-4D97-AF65-F5344CB8AC3E}">
        <p14:creationId xmlns:p14="http://schemas.microsoft.com/office/powerpoint/2010/main" val="38340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9FBEE-A22A-D810-4BC6-429B4B4E3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A3D8-5848-4909-9F78-3F091F33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6" y="238668"/>
            <a:ext cx="11681299" cy="2650447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Gisha" panose="020B0502040204020203" pitchFamily="34" charset="-79"/>
                <a:cs typeface="Gisha" panose="020B0502040204020203" pitchFamily="34" charset="-79"/>
              </a:rPr>
              <a:t>Question 3:</a:t>
            </a: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4000" b="1" dirty="0"/>
              <a:t>Which aspect of your policy manual update process do you think needs the most improvement?</a:t>
            </a:r>
            <a:endParaRPr lang="en-US"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9FDB0-FD32-6633-B9C7-2CF47BEDA0F2}"/>
              </a:ext>
            </a:extLst>
          </p:cNvPr>
          <p:cNvSpPr txBox="1"/>
          <p:nvPr/>
        </p:nvSpPr>
        <p:spPr>
          <a:xfrm>
            <a:off x="513134" y="3093397"/>
            <a:ext cx="114924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a. Gathering input from subgrantees</a:t>
            </a:r>
          </a:p>
          <a:p>
            <a:r>
              <a:rPr lang="en-US" sz="4000" dirty="0"/>
              <a:t>b. Reviewing new regulations</a:t>
            </a:r>
          </a:p>
          <a:p>
            <a:r>
              <a:rPr lang="en-US" sz="4000" dirty="0"/>
              <a:t>c. Communicating updates to staff</a:t>
            </a:r>
          </a:p>
          <a:p>
            <a:r>
              <a:rPr lang="en-US" sz="4000" dirty="0"/>
              <a:t>d. Setting timelines and deadlines</a:t>
            </a:r>
          </a:p>
        </p:txBody>
      </p:sp>
    </p:spTree>
    <p:extLst>
      <p:ext uri="{BB962C8B-B14F-4D97-AF65-F5344CB8AC3E}">
        <p14:creationId xmlns:p14="http://schemas.microsoft.com/office/powerpoint/2010/main" val="68221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85305-9881-75B2-E583-2617C5FE601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2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AA8D9E-162E-B3AA-4DD1-DCE51EC8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EC7B-47D8-F53C-F7ED-E4032FC2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Grantee (State) Memo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83F49-E5D7-B38A-08DC-8BC7D68CE3A6}"/>
              </a:ext>
            </a:extLst>
          </p:cNvPr>
          <p:cNvSpPr txBox="1"/>
          <p:nvPr/>
        </p:nvSpPr>
        <p:spPr>
          <a:xfrm>
            <a:off x="4915711" y="1368951"/>
            <a:ext cx="72762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States should release memos to update policy in real time</a:t>
            </a:r>
            <a:b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Memos should be reviewed quarterly and incorporated into the draft manual as required</a:t>
            </a:r>
            <a:b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Some memos will expire and not carry over to become manual policy</a:t>
            </a:r>
          </a:p>
        </p:txBody>
      </p:sp>
      <p:pic>
        <p:nvPicPr>
          <p:cNvPr id="5" name="Picture 4" descr="A person and person looking at a piece of art&#10;&#10;Description automatically generated">
            <a:extLst>
              <a:ext uri="{FF2B5EF4-FFF2-40B4-BE49-F238E27FC236}">
                <a16:creationId xmlns:a16="http://schemas.microsoft.com/office/drawing/2014/main" id="{910972A1-2FD5-D905-8EC8-C374EFD50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11" y="1976930"/>
            <a:ext cx="4199071" cy="35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25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5F151-91D9-9DC1-ABEC-25FCAC68D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2870-F9B3-0B35-5B52-CDE83DFA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6" y="238668"/>
            <a:ext cx="11681299" cy="2650447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Gisha" panose="020B0502040204020203" pitchFamily="34" charset="-79"/>
                <a:cs typeface="Gisha" panose="020B0502040204020203" pitchFamily="34" charset="-79"/>
              </a:rPr>
              <a:t>Question 4:</a:t>
            </a: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4000" b="1" dirty="0"/>
              <a:t>What is the biggest challenge your team faces when updating your policy manual?</a:t>
            </a:r>
            <a:endParaRPr lang="en-US"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C3CE5-4874-6F73-AC6A-9B88CB134ABD}"/>
              </a:ext>
            </a:extLst>
          </p:cNvPr>
          <p:cNvSpPr txBox="1"/>
          <p:nvPr/>
        </p:nvSpPr>
        <p:spPr>
          <a:xfrm>
            <a:off x="513134" y="3093397"/>
            <a:ext cx="114924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a. Time constraints</a:t>
            </a:r>
          </a:p>
          <a:p>
            <a:r>
              <a:rPr lang="en-US" sz="4000" dirty="0"/>
              <a:t>b. Coordinating input from subgrantees</a:t>
            </a:r>
          </a:p>
          <a:p>
            <a:r>
              <a:rPr lang="en-US" sz="4000" dirty="0"/>
              <a:t>c. Keeping up with regulatory changes</a:t>
            </a:r>
          </a:p>
          <a:p>
            <a:r>
              <a:rPr lang="en-US" sz="4000" dirty="0"/>
              <a:t>d. Lack of clear processes</a:t>
            </a:r>
          </a:p>
          <a:p>
            <a:r>
              <a:rPr lang="en-US" sz="4000" dirty="0"/>
              <a:t>e. Other</a:t>
            </a:r>
          </a:p>
        </p:txBody>
      </p:sp>
    </p:spTree>
    <p:extLst>
      <p:ext uri="{BB962C8B-B14F-4D97-AF65-F5344CB8AC3E}">
        <p14:creationId xmlns:p14="http://schemas.microsoft.com/office/powerpoint/2010/main" val="388414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A6D02-49C0-30B9-A885-613C7B6C35A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1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2BF3B-F6D3-7C41-B461-8FA7C6B5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AA34-08EB-B41B-8900-E33F8D6CB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Webinar 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2F954-A04D-2D9F-8163-4FA9C893B244}"/>
              </a:ext>
            </a:extLst>
          </p:cNvPr>
          <p:cNvSpPr txBox="1"/>
          <p:nvPr/>
        </p:nvSpPr>
        <p:spPr>
          <a:xfrm>
            <a:off x="369651" y="1398134"/>
            <a:ext cx="11196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Policy manual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Match tasks with available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Create a calendar of update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Get subgrantee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Establish a point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Make a style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Provide training for the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Get help if you need it</a:t>
            </a:r>
          </a:p>
        </p:txBody>
      </p:sp>
      <p:pic>
        <p:nvPicPr>
          <p:cNvPr id="5" name="Picture 4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78DC2D5F-3D81-9579-AF83-05124E27B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053" y="561940"/>
            <a:ext cx="3735772" cy="56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7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A158D-C3E8-3E9D-6BEE-A60A031E6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E1B9-9EEC-E4C2-4C63-644EE7D4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Big Picture Strategic Best Practices - 1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2B351-7F3C-B1C2-2ABA-81C43CE72947}"/>
              </a:ext>
            </a:extLst>
          </p:cNvPr>
          <p:cNvSpPr txBox="1"/>
          <p:nvPr/>
        </p:nvSpPr>
        <p:spPr>
          <a:xfrm>
            <a:off x="369651" y="1398134"/>
            <a:ext cx="67607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Start working on next year’s policy manual on the first day of this program year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Pick a release date for the policy manual and stick to it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Choose a person on your team to be the point person for the policy manual update process</a:t>
            </a:r>
          </a:p>
        </p:txBody>
      </p:sp>
      <p:pic>
        <p:nvPicPr>
          <p:cNvPr id="5" name="Picture 4" descr="A truck with a load of tools&#10;&#10;Description automatically generated with medium confidence">
            <a:extLst>
              <a:ext uri="{FF2B5EF4-FFF2-40B4-BE49-F238E27FC236}">
                <a16:creationId xmlns:a16="http://schemas.microsoft.com/office/drawing/2014/main" id="{D8A2A1B1-8C90-1F7E-48A3-735E0E8AD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4348" y="1798380"/>
            <a:ext cx="4368001" cy="37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49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39930-3B7F-F2D5-A59F-71CA3AA4E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E2AA-5C38-3C05-0512-FE950038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>
            <a:normAutofit/>
          </a:bodyPr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Big Picture Strategic Best Practices - 2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48E85-B2DD-BCCE-391D-01D173888917}"/>
              </a:ext>
            </a:extLst>
          </p:cNvPr>
          <p:cNvSpPr txBox="1"/>
          <p:nvPr/>
        </p:nvSpPr>
        <p:spPr>
          <a:xfrm>
            <a:off x="369651" y="1398134"/>
            <a:ext cx="76711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Establish a team for the update and make sure everyone knows their role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Make a calendar with due dates and roles/responsibilities for the policy manual update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Be strategic in determining your deadlines, avoid piling on during busy periods</a:t>
            </a:r>
          </a:p>
        </p:txBody>
      </p:sp>
      <p:pic>
        <p:nvPicPr>
          <p:cNvPr id="5" name="Picture 4" descr="A fan in a door&#10;&#10;Description automatically generated">
            <a:extLst>
              <a:ext uri="{FF2B5EF4-FFF2-40B4-BE49-F238E27FC236}">
                <a16:creationId xmlns:a16="http://schemas.microsoft.com/office/drawing/2014/main" id="{BEA1485F-740C-C217-FB94-2E874B11B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506" y="1304848"/>
            <a:ext cx="3751597" cy="50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85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1D4FFF-03B9-F5D1-FE74-84DA37C67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19432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480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36921-CF1C-9462-96D9-C2AA36F57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B09A49-353F-CAF9-C405-C11DA15C5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1985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5129896-CF29-A6CD-9BAC-29854280B6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2494" y="1605064"/>
            <a:ext cx="8278238" cy="3647872"/>
          </a:xfrm>
          <a:prstGeom prst="rect">
            <a:avLst/>
          </a:prstGeom>
          <a:solidFill>
            <a:schemeClr val="accent3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1FC5E-A942-6859-9517-55213DE43465}"/>
              </a:ext>
            </a:extLst>
          </p:cNvPr>
          <p:cNvSpPr txBox="1"/>
          <p:nvPr/>
        </p:nvSpPr>
        <p:spPr>
          <a:xfrm>
            <a:off x="1050590" y="4119745"/>
            <a:ext cx="5045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Get as much work</a:t>
            </a:r>
          </a:p>
          <a:p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done here as possible</a:t>
            </a:r>
          </a:p>
        </p:txBody>
      </p:sp>
    </p:spTree>
    <p:extLst>
      <p:ext uri="{BB962C8B-B14F-4D97-AF65-F5344CB8AC3E}">
        <p14:creationId xmlns:p14="http://schemas.microsoft.com/office/powerpoint/2010/main" val="4200791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DE0DD-6F85-66CC-0FE8-47C177B25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81CDE8C-A6ED-6323-6340-E0BFECF68B8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7B45E39-1017-71BA-9923-71850C5685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2494" y="1605064"/>
            <a:ext cx="8278238" cy="3647872"/>
          </a:xfrm>
          <a:prstGeom prst="rect">
            <a:avLst/>
          </a:prstGeom>
          <a:solidFill>
            <a:schemeClr val="accent3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F8179-59FE-40D4-482E-22D51ACAC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60732" y="573932"/>
            <a:ext cx="2782110" cy="4679004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C60AA-38AE-4CFF-EA26-74F774F59189}"/>
              </a:ext>
            </a:extLst>
          </p:cNvPr>
          <p:cNvSpPr txBox="1"/>
          <p:nvPr/>
        </p:nvSpPr>
        <p:spPr>
          <a:xfrm>
            <a:off x="1050590" y="4119745"/>
            <a:ext cx="5045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Get as much work</a:t>
            </a:r>
          </a:p>
          <a:p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done here as possible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99EB7-0584-0A1F-793A-FD1687E7D72E}"/>
              </a:ext>
            </a:extLst>
          </p:cNvPr>
          <p:cNvSpPr txBox="1"/>
          <p:nvPr/>
        </p:nvSpPr>
        <p:spPr>
          <a:xfrm>
            <a:off x="9302883" y="3144587"/>
            <a:ext cx="2561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Don’t wait until the busy time of year</a:t>
            </a:r>
          </a:p>
        </p:txBody>
      </p:sp>
    </p:spTree>
    <p:extLst>
      <p:ext uri="{BB962C8B-B14F-4D97-AF65-F5344CB8AC3E}">
        <p14:creationId xmlns:p14="http://schemas.microsoft.com/office/powerpoint/2010/main" val="237822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E36D5-AECB-57AD-2457-E84B9DF82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9480-8A21-A998-9322-C094D20F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6" y="238668"/>
            <a:ext cx="11681299" cy="2650447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Gisha" panose="020B0502040204020203" pitchFamily="34" charset="-79"/>
                <a:cs typeface="Gisha" panose="020B0502040204020203" pitchFamily="34" charset="-79"/>
              </a:rPr>
              <a:t>Question 5:</a:t>
            </a: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4000" b="1" dirty="0"/>
              <a:t>Do you currently follow a set process or schedule for updating your policy manual?</a:t>
            </a:r>
            <a:endParaRPr lang="en-US"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05B80-AAB8-5696-EECD-9AD19A0BE851}"/>
              </a:ext>
            </a:extLst>
          </p:cNvPr>
          <p:cNvSpPr txBox="1"/>
          <p:nvPr/>
        </p:nvSpPr>
        <p:spPr>
          <a:xfrm>
            <a:off x="513134" y="3093397"/>
            <a:ext cx="114924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a. Yes, we have a structured process in place</a:t>
            </a:r>
          </a:p>
          <a:p>
            <a:r>
              <a:rPr lang="en-US" sz="4000" dirty="0"/>
              <a:t>b. Somewhat, but it’s not always followed</a:t>
            </a:r>
          </a:p>
          <a:p>
            <a:r>
              <a:rPr lang="en-US" sz="4000" dirty="0"/>
              <a:t>c. No, it’s done on an as-needed basis</a:t>
            </a:r>
          </a:p>
          <a:p>
            <a:r>
              <a:rPr lang="en-US" sz="4000" dirty="0"/>
              <a:t>d. Not sure</a:t>
            </a:r>
          </a:p>
        </p:txBody>
      </p:sp>
    </p:spTree>
    <p:extLst>
      <p:ext uri="{BB962C8B-B14F-4D97-AF65-F5344CB8AC3E}">
        <p14:creationId xmlns:p14="http://schemas.microsoft.com/office/powerpoint/2010/main" val="573849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B34E7-0EAE-40DC-B982-9BFBEA1DB2C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E7D2FB-253A-B162-A227-77E61460E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5F17-3221-4B2F-780E-AE335705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Make a Calendar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16986-A293-6224-10CD-687766028776}"/>
              </a:ext>
            </a:extLst>
          </p:cNvPr>
          <p:cNvSpPr txBox="1"/>
          <p:nvPr/>
        </p:nvSpPr>
        <p:spPr>
          <a:xfrm>
            <a:off x="369651" y="1398134"/>
            <a:ext cx="11196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calendar will help keep the team accountable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Make sure everyone with responsibilities on the calendar helps create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Provide the right level of detail (i.e. not too much or too little)</a:t>
            </a:r>
            <a:b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Share the calendar with the subgrantees at the appropriate time</a:t>
            </a:r>
          </a:p>
        </p:txBody>
      </p:sp>
    </p:spTree>
    <p:extLst>
      <p:ext uri="{BB962C8B-B14F-4D97-AF65-F5344CB8AC3E}">
        <p14:creationId xmlns:p14="http://schemas.microsoft.com/office/powerpoint/2010/main" val="3137425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3FEFD-459F-D480-DAD0-37D6ABE45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riting on a clipboard in a truck&#10;&#10;Description automatically generated">
            <a:extLst>
              <a:ext uri="{FF2B5EF4-FFF2-40B4-BE49-F238E27FC236}">
                <a16:creationId xmlns:a16="http://schemas.microsoft.com/office/drawing/2014/main" id="{B7649EA7-1585-CBEB-1160-553DE35A0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" y="-1"/>
            <a:ext cx="12207505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88A54F-AC43-DBCB-3905-28AD891E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9264"/>
            <a:ext cx="10515600" cy="89947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Calendar Demo</a:t>
            </a:r>
          </a:p>
        </p:txBody>
      </p:sp>
    </p:spTree>
    <p:extLst>
      <p:ext uri="{BB962C8B-B14F-4D97-AF65-F5344CB8AC3E}">
        <p14:creationId xmlns:p14="http://schemas.microsoft.com/office/powerpoint/2010/main" val="300992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62CE8-247E-618B-559E-6EDC57906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C1DA-3561-6A41-3630-FB70F8AB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>
            <a:normAutofit/>
          </a:bodyPr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Get Subgrantees Involved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FED38-BE08-3EFD-2B1F-ABCA2846F148}"/>
              </a:ext>
            </a:extLst>
          </p:cNvPr>
          <p:cNvSpPr txBox="1"/>
          <p:nvPr/>
        </p:nvSpPr>
        <p:spPr>
          <a:xfrm>
            <a:off x="369651" y="1398134"/>
            <a:ext cx="64397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Get subgrantees involved in policy manual updates early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Provide key subgrantees with access to the draft for ongoing review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Time subgrantee review tasks to match their available bandwidth</a:t>
            </a:r>
          </a:p>
        </p:txBody>
      </p:sp>
      <p:pic>
        <p:nvPicPr>
          <p:cNvPr id="5" name="Picture 4" descr="A person in a mask painting a wall&#10;&#10;Description automatically generated">
            <a:extLst>
              <a:ext uri="{FF2B5EF4-FFF2-40B4-BE49-F238E27FC236}">
                <a16:creationId xmlns:a16="http://schemas.microsoft.com/office/drawing/2014/main" id="{67C95B14-9E03-5B34-242B-A004006EA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613" y="1157371"/>
            <a:ext cx="4795736" cy="5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4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9BC6F-5C74-956A-52D3-C8C13C960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8313-680A-8885-5DB6-AF367391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6" y="238669"/>
            <a:ext cx="11681299" cy="2301132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Gisha" panose="020B0502040204020203" pitchFamily="34" charset="-79"/>
                <a:cs typeface="Gisha" panose="020B0502040204020203" pitchFamily="34" charset="-79"/>
              </a:rPr>
              <a:t>Question 1:</a:t>
            </a: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b="1" dirty="0"/>
              <a:t>How often do you currently update your policy manual?</a:t>
            </a:r>
            <a:endParaRPr lang="en-US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3CC9B-8590-7312-4029-DC4C49A5E436}"/>
              </a:ext>
            </a:extLst>
          </p:cNvPr>
          <p:cNvSpPr txBox="1"/>
          <p:nvPr/>
        </p:nvSpPr>
        <p:spPr>
          <a:xfrm>
            <a:off x="552045" y="2812174"/>
            <a:ext cx="92826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a. Annually</a:t>
            </a:r>
          </a:p>
          <a:p>
            <a:r>
              <a:rPr lang="en-US" sz="4000" dirty="0"/>
              <a:t>b. Every 2-3 years</a:t>
            </a:r>
          </a:p>
          <a:p>
            <a:r>
              <a:rPr lang="en-US" sz="4000" dirty="0"/>
              <a:t>c. Every 4-5 years</a:t>
            </a:r>
          </a:p>
          <a:p>
            <a:r>
              <a:rPr lang="en-US" sz="4000" dirty="0"/>
              <a:t>d. Only when major changes are required</a:t>
            </a:r>
          </a:p>
          <a:p>
            <a:r>
              <a:rPr lang="en-US" sz="4000" dirty="0"/>
              <a:t>e. Unsure</a:t>
            </a:r>
          </a:p>
        </p:txBody>
      </p:sp>
    </p:spTree>
    <p:extLst>
      <p:ext uri="{BB962C8B-B14F-4D97-AF65-F5344CB8AC3E}">
        <p14:creationId xmlns:p14="http://schemas.microsoft.com/office/powerpoint/2010/main" val="2210865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500E5-8D13-FFFA-B9EA-578D9E0C3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C37D-BB28-21D3-E50F-0AFD2960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>
            <a:normAutofit/>
          </a:bodyPr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Survey Subgrantees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2944F-A9C8-5985-1308-D43D06C594EB}"/>
              </a:ext>
            </a:extLst>
          </p:cNvPr>
          <p:cNvSpPr txBox="1"/>
          <p:nvPr/>
        </p:nvSpPr>
        <p:spPr>
          <a:xfrm>
            <a:off x="340468" y="1398134"/>
            <a:ext cx="11663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Make sure you are engaging all subgrantee staff, not just the upper-level admin staff that regularly attend meetings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Surveying subgrantee staff is a good way to do this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Find out what topics are most important to subgrantee staff and work on those</a:t>
            </a:r>
          </a:p>
        </p:txBody>
      </p:sp>
    </p:spTree>
    <p:extLst>
      <p:ext uri="{BB962C8B-B14F-4D97-AF65-F5344CB8AC3E}">
        <p14:creationId xmlns:p14="http://schemas.microsoft.com/office/powerpoint/2010/main" val="1209517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17C773-C306-FDF7-9739-A04E5FD06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EBB8-AC0D-33EF-93C1-BCB160FD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Choose a Point Person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CC0FA-C6B1-CC44-A992-5CD0E2670F1A}"/>
              </a:ext>
            </a:extLst>
          </p:cNvPr>
          <p:cNvSpPr txBox="1"/>
          <p:nvPr/>
        </p:nvSpPr>
        <p:spPr>
          <a:xfrm>
            <a:off x="369651" y="1398134"/>
            <a:ext cx="11196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Point Person will be the hub of information for the manual and responsible for herding cats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Determine who the point person will be. Here are some desirable traits: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Has bandwidth and energy to do the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Gets along well with other team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Doesn’t have to be a subject matter expert</a:t>
            </a:r>
          </a:p>
        </p:txBody>
      </p:sp>
    </p:spTree>
    <p:extLst>
      <p:ext uri="{BB962C8B-B14F-4D97-AF65-F5344CB8AC3E}">
        <p14:creationId xmlns:p14="http://schemas.microsoft.com/office/powerpoint/2010/main" val="2552480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A2EB0-7582-1E0B-4598-615DB315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9AD1-E369-F792-166D-0508E715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Make a Style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63EF8-7447-6616-9406-7F57A41C7280}"/>
              </a:ext>
            </a:extLst>
          </p:cNvPr>
          <p:cNvSpPr txBox="1"/>
          <p:nvPr/>
        </p:nvSpPr>
        <p:spPr>
          <a:xfrm>
            <a:off x="369651" y="1398134"/>
            <a:ext cx="11196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Think of this like the guides you used for citing sources in research papers.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Style guides reduce the burden of decision making and create consistency across editors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Ask for help from AI: </a:t>
            </a:r>
            <a:r>
              <a:rPr lang="en-US" sz="3200" b="1" i="1" dirty="0">
                <a:latin typeface="Gisha" panose="020B0502040204020203" pitchFamily="34" charset="-79"/>
                <a:cs typeface="Gisha" panose="020B0502040204020203" pitchFamily="34" charset="-79"/>
              </a:rPr>
              <a:t>I need to make a style guide for a policy and procedure manual which I update annually. Can you help?</a:t>
            </a:r>
          </a:p>
        </p:txBody>
      </p:sp>
    </p:spTree>
    <p:extLst>
      <p:ext uri="{BB962C8B-B14F-4D97-AF65-F5344CB8AC3E}">
        <p14:creationId xmlns:p14="http://schemas.microsoft.com/office/powerpoint/2010/main" val="3167704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BFCA98-E0C3-B54D-8EF6-B0C4172CC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4408-2819-72A3-B52B-9DB04B84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1661842" cy="8994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Style Guide Components </a:t>
            </a:r>
            <a:r>
              <a:rPr lang="en-US" sz="2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(a few examples)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99880-B13A-76C2-F749-5A4A25DC304C}"/>
              </a:ext>
            </a:extLst>
          </p:cNvPr>
          <p:cNvSpPr txBox="1"/>
          <p:nvPr/>
        </p:nvSpPr>
        <p:spPr>
          <a:xfrm>
            <a:off x="369651" y="1398134"/>
            <a:ext cx="11196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General formatting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Punctuation</a:t>
            </a:r>
            <a:b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Common terms</a:t>
            </a:r>
            <a:b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List formatting</a:t>
            </a:r>
            <a:b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Acronym use and definitions</a:t>
            </a:r>
          </a:p>
        </p:txBody>
      </p:sp>
      <p:pic>
        <p:nvPicPr>
          <p:cNvPr id="5" name="Picture 4" descr="A person wearing goggles and gloves working on a pipe&#10;&#10;Description automatically generated">
            <a:extLst>
              <a:ext uri="{FF2B5EF4-FFF2-40B4-BE49-F238E27FC236}">
                <a16:creationId xmlns:a16="http://schemas.microsoft.com/office/drawing/2014/main" id="{89366646-C382-CBB5-E860-8FC70D1A2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7106" y="1398134"/>
            <a:ext cx="4112937" cy="46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09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76765-3578-F787-8723-AADB6FC2D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057E-6757-7665-9778-9D47E778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Formatting Tips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C61D8-BAE7-A215-5019-873BF069EF06}"/>
              </a:ext>
            </a:extLst>
          </p:cNvPr>
          <p:cNvSpPr txBox="1"/>
          <p:nvPr/>
        </p:nvSpPr>
        <p:spPr>
          <a:xfrm>
            <a:off x="369651" y="1398134"/>
            <a:ext cx="11196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Use formatting that makes the guide easy to update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Lists instead of paragraphs make it easy to swap out language when policies changes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Use formatting that makes referencing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Include a table of contents, glossary of terms, and a list of acronyms</a:t>
            </a:r>
          </a:p>
        </p:txBody>
      </p:sp>
    </p:spTree>
    <p:extLst>
      <p:ext uri="{BB962C8B-B14F-4D97-AF65-F5344CB8AC3E}">
        <p14:creationId xmlns:p14="http://schemas.microsoft.com/office/powerpoint/2010/main" val="3329345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60498-F505-3008-6A4F-EAA55DA58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57EF-FECA-6F63-D19D-1CB5E42F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Formatting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5841B-5428-EC69-7E51-49C7C158AA34}"/>
              </a:ext>
            </a:extLst>
          </p:cNvPr>
          <p:cNvSpPr txBox="1"/>
          <p:nvPr/>
        </p:nvSpPr>
        <p:spPr>
          <a:xfrm>
            <a:off x="369651" y="1398134"/>
            <a:ext cx="11196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My favorite is</a:t>
            </a:r>
          </a:p>
          <a:p>
            <a:pPr lvl="1"/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A. Nested list formatting</a:t>
            </a:r>
          </a:p>
          <a:p>
            <a:pPr marL="1428750" lvl="2" indent="-514350">
              <a:buAutoNum type="arabicPeriod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Like this because</a:t>
            </a:r>
          </a:p>
          <a:p>
            <a:pPr lvl="3"/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a. It makes things</a:t>
            </a:r>
          </a:p>
          <a:p>
            <a:pPr lvl="4"/>
            <a:r>
              <a:rPr lang="en-US" sz="3200" b="1" dirty="0" err="1">
                <a:latin typeface="Gisha" panose="020B0502040204020203" pitchFamily="34" charset="-79"/>
                <a:cs typeface="Gisha" panose="020B0502040204020203" pitchFamily="34" charset="-79"/>
              </a:rPr>
              <a:t>i</a:t>
            </a: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. Really easy to reference</a:t>
            </a:r>
          </a:p>
          <a:p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A.</a:t>
            </a: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Sections headings with</a:t>
            </a:r>
          </a:p>
          <a:p>
            <a:pPr marL="971550" lvl="1" indent="-514350">
              <a:buAutoNum type="arabicPeriod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Numbered lists and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Bulleted sub-lists work if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For a less formal look</a:t>
            </a:r>
          </a:p>
        </p:txBody>
      </p:sp>
      <p:pic>
        <p:nvPicPr>
          <p:cNvPr id="5" name="Picture 4" descr="A person in a white suit and goggles working on a roof&#10;&#10;Description automatically generated">
            <a:extLst>
              <a:ext uri="{FF2B5EF4-FFF2-40B4-BE49-F238E27FC236}">
                <a16:creationId xmlns:a16="http://schemas.microsoft.com/office/drawing/2014/main" id="{3C9923B1-3CA4-5615-6744-1B9E93685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4551" y="844042"/>
            <a:ext cx="3799457" cy="481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6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14F3A-DD00-EDDA-DD00-DA79A410A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AB61-3D59-1C5D-E4A8-AE5CF96F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Train for New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C1CD3-C9E9-C885-1EFE-86EA45E7D770}"/>
              </a:ext>
            </a:extLst>
          </p:cNvPr>
          <p:cNvSpPr txBox="1"/>
          <p:nvPr/>
        </p:nvSpPr>
        <p:spPr>
          <a:xfrm>
            <a:off x="369651" y="1232760"/>
            <a:ext cx="116537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Training is a critical step that is often missed during the update process.</a:t>
            </a:r>
            <a:b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Training will help everyone better understand the changes in the manual and the impacts of those changes</a:t>
            </a:r>
            <a:b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Create different training resources for different audiences: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Slide decks for grantee and subgrantee admin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Talking points for subgrantee auditors, installers, and QCIs that can be delivered in the field</a:t>
            </a:r>
          </a:p>
        </p:txBody>
      </p:sp>
    </p:spTree>
    <p:extLst>
      <p:ext uri="{BB962C8B-B14F-4D97-AF65-F5344CB8AC3E}">
        <p14:creationId xmlns:p14="http://schemas.microsoft.com/office/powerpoint/2010/main" val="2158977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FB3DF-2FA6-80D9-78BE-61F4F3CEA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55EE-7BEB-6277-DE3A-F23431AE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6" y="238668"/>
            <a:ext cx="11681299" cy="2650447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Gisha" panose="020B0502040204020203" pitchFamily="34" charset="-79"/>
                <a:cs typeface="Gisha" panose="020B0502040204020203" pitchFamily="34" charset="-79"/>
              </a:rPr>
              <a:t>Question 6:</a:t>
            </a: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4000" b="1" dirty="0"/>
              <a:t>What resources would be most helpful for improving your policy manual update process?</a:t>
            </a:r>
            <a:endParaRPr lang="en-US"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B70D4-B469-AE77-CA8C-7EC5F285D2C7}"/>
              </a:ext>
            </a:extLst>
          </p:cNvPr>
          <p:cNvSpPr txBox="1"/>
          <p:nvPr/>
        </p:nvSpPr>
        <p:spPr>
          <a:xfrm>
            <a:off x="513134" y="3093397"/>
            <a:ext cx="114924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a. Templates and checklists</a:t>
            </a:r>
          </a:p>
          <a:p>
            <a:r>
              <a:rPr lang="en-US" sz="4000" dirty="0"/>
              <a:t>b. Training and best practice guides</a:t>
            </a:r>
          </a:p>
          <a:p>
            <a:r>
              <a:rPr lang="en-US" sz="4000" dirty="0"/>
              <a:t>c. Regular communication from the DOE</a:t>
            </a:r>
          </a:p>
          <a:p>
            <a:r>
              <a:rPr lang="en-US" sz="4000" dirty="0"/>
              <a:t>d. Tools for tracking updates and revisions</a:t>
            </a:r>
          </a:p>
          <a:p>
            <a:r>
              <a:rPr lang="en-US" sz="4000" dirty="0"/>
              <a:t>e. Collaboration with other grantees</a:t>
            </a:r>
          </a:p>
        </p:txBody>
      </p:sp>
    </p:spTree>
    <p:extLst>
      <p:ext uri="{BB962C8B-B14F-4D97-AF65-F5344CB8AC3E}">
        <p14:creationId xmlns:p14="http://schemas.microsoft.com/office/powerpoint/2010/main" val="826097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0CDA2-BEED-56E0-0DFF-A9ED0799393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02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8A8DD-8D38-6FA6-EDEA-F66F60F34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4616-5C85-394D-5DF5-1297E864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NASCSP Can Help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AFA14-D926-B3E8-3CC9-466CB9E5C9DD}"/>
              </a:ext>
            </a:extLst>
          </p:cNvPr>
          <p:cNvSpPr txBox="1"/>
          <p:nvPr/>
        </p:nvSpPr>
        <p:spPr>
          <a:xfrm>
            <a:off x="369651" y="1398134"/>
            <a:ext cx="11196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NASCSP can provide assistance in updating your policy manuals</a:t>
            </a:r>
            <a:b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Some of the areas we can help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Document updating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Document formatting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Style guide 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Expert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Best practices review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80A19581-EB90-321E-8FE8-A0A7F025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551" y="4548538"/>
            <a:ext cx="4842815" cy="12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54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A9CC21-81A8-856E-0182-27BA36B168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3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F04AA-6AD3-2364-4965-8DA940331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4ADB-16E9-B0E2-4DCC-780C819E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NASCSP Contacts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F3169-18CC-C6EF-CC44-3864F565FE89}"/>
              </a:ext>
            </a:extLst>
          </p:cNvPr>
          <p:cNvSpPr txBox="1"/>
          <p:nvPr/>
        </p:nvSpPr>
        <p:spPr>
          <a:xfrm>
            <a:off x="369651" y="1398134"/>
            <a:ext cx="57976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Claudia Torres</a:t>
            </a:r>
          </a:p>
          <a:p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Sr. WAP BIL Manager, NASCSP</a:t>
            </a:r>
          </a:p>
          <a:p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  <a:hlinkClick r:id="rId2"/>
              </a:rPr>
              <a:t>ctorres@nascsp.org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202-717-8421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DA226-A8FF-0676-BA7E-195D90D1E0C2}"/>
              </a:ext>
            </a:extLst>
          </p:cNvPr>
          <p:cNvSpPr txBox="1"/>
          <p:nvPr/>
        </p:nvSpPr>
        <p:spPr>
          <a:xfrm>
            <a:off x="369651" y="3889280"/>
            <a:ext cx="61381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Andrea Schroer</a:t>
            </a:r>
          </a:p>
          <a:p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Weatherization Director, NASCSP</a:t>
            </a:r>
          </a:p>
          <a:p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  <a:hlinkClick r:id="rId3"/>
              </a:rPr>
              <a:t>aschroer@nascsp.org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202-370-3666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86096-C4A6-4AC5-33A0-C937EC5332E2}"/>
              </a:ext>
            </a:extLst>
          </p:cNvPr>
          <p:cNvSpPr txBox="1"/>
          <p:nvPr/>
        </p:nvSpPr>
        <p:spPr>
          <a:xfrm>
            <a:off x="7256834" y="1366897"/>
            <a:ext cx="47276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Ryan Harry</a:t>
            </a:r>
          </a:p>
          <a:p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NASCSP Consultant</a:t>
            </a:r>
          </a:p>
          <a:p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  <a:hlinkClick r:id="rId4"/>
              </a:rPr>
              <a:t>ryan@heron-e.com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303-910-8691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73EEC61E-87AB-72C6-A8EE-A9E40868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6294" y="4548538"/>
            <a:ext cx="4842815" cy="12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01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EB7C6-CE1F-2E85-2529-00F2F5E79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8BF5-8E72-4BC1-17E7-6EEDC576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6" y="355401"/>
            <a:ext cx="11819108" cy="265044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Gisha" panose="020B0502040204020203" pitchFamily="34" charset="-79"/>
                <a:cs typeface="Gisha" panose="020B0502040204020203" pitchFamily="34" charset="-79"/>
              </a:rPr>
              <a:t>Question 7:</a:t>
            </a: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b="1" dirty="0"/>
              <a:t>How confident are you in your team’s ability to implement an annual policy manual update process after this webinar?</a:t>
            </a:r>
            <a:endParaRPr lang="en-US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C173C-886C-92B9-D70E-224ADF9955E8}"/>
              </a:ext>
            </a:extLst>
          </p:cNvPr>
          <p:cNvSpPr txBox="1"/>
          <p:nvPr/>
        </p:nvSpPr>
        <p:spPr>
          <a:xfrm>
            <a:off x="513134" y="3429000"/>
            <a:ext cx="114924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a. Very confident</a:t>
            </a:r>
          </a:p>
          <a:p>
            <a:r>
              <a:rPr lang="en-US" sz="4000" dirty="0"/>
              <a:t>b. Somewhat confident</a:t>
            </a:r>
          </a:p>
          <a:p>
            <a:r>
              <a:rPr lang="en-US" sz="4000" dirty="0"/>
              <a:t>c. Not very confident</a:t>
            </a:r>
          </a:p>
          <a:p>
            <a:r>
              <a:rPr lang="en-US" sz="4000" dirty="0"/>
              <a:t>d. Not sure yet</a:t>
            </a:r>
          </a:p>
        </p:txBody>
      </p:sp>
    </p:spTree>
    <p:extLst>
      <p:ext uri="{BB962C8B-B14F-4D97-AF65-F5344CB8AC3E}">
        <p14:creationId xmlns:p14="http://schemas.microsoft.com/office/powerpoint/2010/main" val="1402889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3BEA5-7B8F-0C34-E236-FF6C57C4D5D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41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87420-3448-C7C8-45EA-1A63DAB2B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82D57-DF7E-65F5-D5A9-A50D8017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50" y="2687436"/>
            <a:ext cx="11681299" cy="148312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107231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F3EE4-358A-9B28-E003-9930D1001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A470-F3C8-25CA-6282-32CE6CE2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Policy Manual Update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945C5-0188-B935-47BE-D9F1905F9338}"/>
              </a:ext>
            </a:extLst>
          </p:cNvPr>
          <p:cNvSpPr txBox="1"/>
          <p:nvPr/>
        </p:nvSpPr>
        <p:spPr>
          <a:xfrm>
            <a:off x="4153724" y="1398134"/>
            <a:ext cx="76751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Policy is up to date for compliance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Program improvements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Policy manual improvements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Everyone is on the same page</a:t>
            </a:r>
            <a:b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Gisha" panose="020B0502040204020203" pitchFamily="34" charset="-79"/>
                <a:cs typeface="Gisha" panose="020B0502040204020203" pitchFamily="34" charset="-79"/>
              </a:rPr>
              <a:t>Subgrantees are heard and included</a:t>
            </a:r>
          </a:p>
        </p:txBody>
      </p:sp>
      <p:pic>
        <p:nvPicPr>
          <p:cNvPr id="5" name="Picture 4" descr="A person in a white suit and goggles using a drill to drill a window&#10;&#10;Description automatically generated">
            <a:extLst>
              <a:ext uri="{FF2B5EF4-FFF2-40B4-BE49-F238E27FC236}">
                <a16:creationId xmlns:a16="http://schemas.microsoft.com/office/drawing/2014/main" id="{88D0E9E9-06EF-7B4F-39DF-817EBC68C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631" y="1352144"/>
            <a:ext cx="3645472" cy="46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6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8BE59-602B-AF55-E4B2-F5B8C168A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5E3A-6168-F99A-E176-8E9D33F3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6" y="238668"/>
            <a:ext cx="11681299" cy="2650447"/>
          </a:xfrm>
        </p:spPr>
        <p:txBody>
          <a:bodyPr>
            <a:normAutofit/>
          </a:bodyPr>
          <a:lstStyle/>
          <a:p>
            <a:r>
              <a:rPr lang="en-US" sz="4900" b="1" dirty="0">
                <a:latin typeface="Gisha" panose="020B0502040204020203" pitchFamily="34" charset="-79"/>
                <a:cs typeface="Gisha" panose="020B0502040204020203" pitchFamily="34" charset="-79"/>
              </a:rPr>
              <a:t>Question 2:</a:t>
            </a: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b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en-US" sz="4000" b="1" dirty="0"/>
              <a:t>What do you see as the primary benefit of having an annually updated policy manual?</a:t>
            </a:r>
            <a:endParaRPr lang="en-US" sz="4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A7114-2CA1-FA4E-A300-98CFABAAE816}"/>
              </a:ext>
            </a:extLst>
          </p:cNvPr>
          <p:cNvSpPr txBox="1"/>
          <p:nvPr/>
        </p:nvSpPr>
        <p:spPr>
          <a:xfrm>
            <a:off x="513134" y="3093397"/>
            <a:ext cx="114924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a. Better regulatory compliance</a:t>
            </a:r>
          </a:p>
          <a:p>
            <a:r>
              <a:rPr lang="en-US" sz="3200" dirty="0"/>
              <a:t>b. Improved program performance</a:t>
            </a:r>
          </a:p>
          <a:p>
            <a:r>
              <a:rPr lang="en-US" sz="3200" dirty="0"/>
              <a:t>c. An improved policy manual</a:t>
            </a:r>
          </a:p>
          <a:p>
            <a:r>
              <a:rPr lang="en-US" sz="3200" dirty="0"/>
              <a:t>d. Easier training and communication with subgrantees and staff</a:t>
            </a:r>
          </a:p>
          <a:p>
            <a:r>
              <a:rPr lang="en-US" sz="3200" dirty="0"/>
              <a:t>e. Improved communication with subgrantees</a:t>
            </a:r>
          </a:p>
          <a:p>
            <a:r>
              <a:rPr lang="en-US" sz="3200" dirty="0"/>
              <a:t>f.  Other</a:t>
            </a:r>
          </a:p>
        </p:txBody>
      </p:sp>
    </p:spTree>
    <p:extLst>
      <p:ext uri="{BB962C8B-B14F-4D97-AF65-F5344CB8AC3E}">
        <p14:creationId xmlns:p14="http://schemas.microsoft.com/office/powerpoint/2010/main" val="287917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2377B-A9C9-8D21-65D6-DA23A9DCE4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5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35D2-127E-B656-D0A8-DBD9D07E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The stuff that changes…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7D9310-495B-32BC-0459-31A1327EF318}"/>
              </a:ext>
            </a:extLst>
          </p:cNvPr>
          <p:cNvSpPr/>
          <p:nvPr/>
        </p:nvSpPr>
        <p:spPr>
          <a:xfrm>
            <a:off x="706354" y="1931413"/>
            <a:ext cx="1945532" cy="19455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DOE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WPNs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81A77A-217E-5D58-A8DE-83939CA4D63B}"/>
              </a:ext>
            </a:extLst>
          </p:cNvPr>
          <p:cNvSpPr/>
          <p:nvPr/>
        </p:nvSpPr>
        <p:spPr>
          <a:xfrm>
            <a:off x="706354" y="4071867"/>
            <a:ext cx="1945532" cy="19455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DOE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WAP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Memos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869376-C94C-3A3F-7568-0BEE35905DA7}"/>
              </a:ext>
            </a:extLst>
          </p:cNvPr>
          <p:cNvSpPr/>
          <p:nvPr/>
        </p:nvSpPr>
        <p:spPr>
          <a:xfrm>
            <a:off x="2890707" y="4071867"/>
            <a:ext cx="1945532" cy="19455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State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WAP</a:t>
            </a:r>
          </a:p>
          <a:p>
            <a:pPr algn="ctr"/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Memos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339F71-ADB8-2029-361A-AA630D4FD395}"/>
              </a:ext>
            </a:extLst>
          </p:cNvPr>
          <p:cNvSpPr/>
          <p:nvPr/>
        </p:nvSpPr>
        <p:spPr>
          <a:xfrm>
            <a:off x="9604149" y="1940998"/>
            <a:ext cx="1806659" cy="180665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LIHEAP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Rules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1EC713-0AE4-875E-9D70-2D0A529412AA}"/>
              </a:ext>
            </a:extLst>
          </p:cNvPr>
          <p:cNvSpPr/>
          <p:nvPr/>
        </p:nvSpPr>
        <p:spPr>
          <a:xfrm>
            <a:off x="6791995" y="1940998"/>
            <a:ext cx="1806659" cy="18066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WAP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State Plan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F55440-8C9C-52F4-ED98-7FBD601418CB}"/>
              </a:ext>
            </a:extLst>
          </p:cNvPr>
          <p:cNvSpPr/>
          <p:nvPr/>
        </p:nvSpPr>
        <p:spPr>
          <a:xfrm>
            <a:off x="9594421" y="4129200"/>
            <a:ext cx="1806659" cy="180665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Other Funder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F4236-A271-50ED-FFA4-ADD95EE4D8A6}"/>
              </a:ext>
            </a:extLst>
          </p:cNvPr>
          <p:cNvSpPr txBox="1"/>
          <p:nvPr/>
        </p:nvSpPr>
        <p:spPr>
          <a:xfrm>
            <a:off x="1081798" y="958173"/>
            <a:ext cx="3074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isha" panose="020B0502040204020203" pitchFamily="34" charset="-79"/>
                <a:cs typeface="Gisha" panose="020B0502040204020203" pitchFamily="34" charset="-79"/>
              </a:rPr>
              <a:t>On-going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788FE-B1B9-3F02-012F-2287DBF4541E}"/>
              </a:ext>
            </a:extLst>
          </p:cNvPr>
          <p:cNvSpPr txBox="1"/>
          <p:nvPr/>
        </p:nvSpPr>
        <p:spPr>
          <a:xfrm>
            <a:off x="7596084" y="891973"/>
            <a:ext cx="3074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isha" panose="020B0502040204020203" pitchFamily="34" charset="-79"/>
                <a:cs typeface="Gisha" panose="020B0502040204020203" pitchFamily="34" charset="-79"/>
              </a:rPr>
              <a:t>Annual(</a:t>
            </a:r>
            <a:r>
              <a:rPr lang="en-US" sz="4000" b="1" dirty="0" err="1">
                <a:latin typeface="Gisha" panose="020B0502040204020203" pitchFamily="34" charset="-79"/>
                <a:cs typeface="Gisha" panose="020B0502040204020203" pitchFamily="34" charset="-79"/>
              </a:rPr>
              <a:t>ish</a:t>
            </a:r>
            <a:r>
              <a:rPr lang="en-US" sz="4000" b="1" dirty="0"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4B335D-9498-D967-A69A-8F0CABF81173}"/>
              </a:ext>
            </a:extLst>
          </p:cNvPr>
          <p:cNvSpPr/>
          <p:nvPr/>
        </p:nvSpPr>
        <p:spPr>
          <a:xfrm>
            <a:off x="2890707" y="1931413"/>
            <a:ext cx="1945532" cy="19455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Hiccups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A76578-1860-8017-2121-6CB4FB70798A}"/>
              </a:ext>
            </a:extLst>
          </p:cNvPr>
          <p:cNvSpPr/>
          <p:nvPr/>
        </p:nvSpPr>
        <p:spPr>
          <a:xfrm>
            <a:off x="8345409" y="3184751"/>
            <a:ext cx="1491921" cy="14919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State Law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FA90AD-1670-BC3C-48CE-F7A6FB6A0F05}"/>
              </a:ext>
            </a:extLst>
          </p:cNvPr>
          <p:cNvSpPr/>
          <p:nvPr/>
        </p:nvSpPr>
        <p:spPr>
          <a:xfrm>
            <a:off x="6768805" y="4106010"/>
            <a:ext cx="1853038" cy="18530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DOE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WAP Rules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FA57C1-5D34-8A4C-13F3-11F44BBA3C29}"/>
              </a:ext>
            </a:extLst>
          </p:cNvPr>
          <p:cNvCxnSpPr/>
          <p:nvPr/>
        </p:nvCxnSpPr>
        <p:spPr>
          <a:xfrm>
            <a:off x="5794444" y="1590131"/>
            <a:ext cx="0" cy="4655026"/>
          </a:xfrm>
          <a:prstGeom prst="line">
            <a:avLst/>
          </a:prstGeom>
          <a:ln w="603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87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3ACE3-4AB2-15BF-3A0F-A31A6326C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E292-943A-FFF6-0C7F-AC35970B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47" y="112206"/>
            <a:ext cx="10515600" cy="89947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Big Picture Content 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E2719-27D6-7D2C-A3D4-C41AE9F988FA}"/>
              </a:ext>
            </a:extLst>
          </p:cNvPr>
          <p:cNvSpPr txBox="1"/>
          <p:nvPr/>
        </p:nvSpPr>
        <p:spPr>
          <a:xfrm>
            <a:off x="369651" y="1398134"/>
            <a:ext cx="11196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Gather content on a quarterly basis for on-going updates (WPNs, DOE memos, state memos, etc.)</a:t>
            </a:r>
            <a:b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Gather content on a semi-annual or annual basis for other resources (WAP State Plan, utility partners, etc.)</a:t>
            </a:r>
            <a:b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Make updates to a draft manual throughout the year</a:t>
            </a:r>
            <a:b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</a:b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Create a style guide to make updates easier and more consistent</a:t>
            </a:r>
          </a:p>
        </p:txBody>
      </p:sp>
    </p:spTree>
    <p:extLst>
      <p:ext uri="{BB962C8B-B14F-4D97-AF65-F5344CB8AC3E}">
        <p14:creationId xmlns:p14="http://schemas.microsoft.com/office/powerpoint/2010/main" val="607079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114bff4-1ca6-41e9-9dd9-5fa0e31ca75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659ab36-3259-439b-b4cf-c6984b1d72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b0e660e-8ef8-43ee-975f-5bca85c9a8d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0a4a38f-0dd6-4176-8d8b-b957f75dace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5e04660-1bb3-4d0b-b1cd-a1ca2b48de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bbf69b2-eb03-4d8b-9af3-6369eef4af6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8789a71-5905-4ae8-b940-20fd4676d2c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1973</Words>
  <Application>Microsoft Office PowerPoint</Application>
  <PresentationFormat>Widescreen</PresentationFormat>
  <Paragraphs>235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Aptos</vt:lpstr>
      <vt:lpstr>Aptos Display</vt:lpstr>
      <vt:lpstr>Arial</vt:lpstr>
      <vt:lpstr>Gisha</vt:lpstr>
      <vt:lpstr>Office Theme</vt:lpstr>
      <vt:lpstr>PowerPoint Presentation</vt:lpstr>
      <vt:lpstr>Webinar Contents</vt:lpstr>
      <vt:lpstr>Question 1:  How often do you currently update your policy manual?</vt:lpstr>
      <vt:lpstr>PowerPoint Presentation</vt:lpstr>
      <vt:lpstr>Policy Manual Update Objectives</vt:lpstr>
      <vt:lpstr>Question 2:  What do you see as the primary benefit of having an annually updated policy manual?</vt:lpstr>
      <vt:lpstr>PowerPoint Presentation</vt:lpstr>
      <vt:lpstr>The stuff that changes…</vt:lpstr>
      <vt:lpstr>Big Picture Content Best Practices</vt:lpstr>
      <vt:lpstr>WPN and Memo Tips</vt:lpstr>
      <vt:lpstr>WPNs and DOE Memo Demo</vt:lpstr>
      <vt:lpstr>WAP State Plan Tips</vt:lpstr>
      <vt:lpstr>NASCSP State Plan Resources</vt:lpstr>
      <vt:lpstr>Application Instructions Demo</vt:lpstr>
      <vt:lpstr>Question 3:  Which aspect of your policy manual update process do you think needs the most improvement?</vt:lpstr>
      <vt:lpstr>PowerPoint Presentation</vt:lpstr>
      <vt:lpstr>Grantee (State) Memo Tips</vt:lpstr>
      <vt:lpstr>Question 4:  What is the biggest challenge your team faces when updating your policy manual?</vt:lpstr>
      <vt:lpstr>PowerPoint Presentation</vt:lpstr>
      <vt:lpstr>Big Picture Strategic Best Practices - 1</vt:lpstr>
      <vt:lpstr>Big Picture Strategic Best Practices - 2</vt:lpstr>
      <vt:lpstr>PowerPoint Presentation</vt:lpstr>
      <vt:lpstr>PowerPoint Presentation</vt:lpstr>
      <vt:lpstr>PowerPoint Presentation</vt:lpstr>
      <vt:lpstr>Question 5:  Do you currently follow a set process or schedule for updating your policy manual?</vt:lpstr>
      <vt:lpstr>PowerPoint Presentation</vt:lpstr>
      <vt:lpstr>Make a Calendar</vt:lpstr>
      <vt:lpstr>Calendar Demo</vt:lpstr>
      <vt:lpstr>Get Subgrantees Involved</vt:lpstr>
      <vt:lpstr>Survey Subgrantees</vt:lpstr>
      <vt:lpstr>Choose a Point Person</vt:lpstr>
      <vt:lpstr>Make a Style Guide</vt:lpstr>
      <vt:lpstr>Style Guide Components (a few examples)</vt:lpstr>
      <vt:lpstr>Formatting Tips</vt:lpstr>
      <vt:lpstr>Formatting Examples</vt:lpstr>
      <vt:lpstr>Train for New Content</vt:lpstr>
      <vt:lpstr>Question 6:  What resources would be most helpful for improving your policy manual update process?</vt:lpstr>
      <vt:lpstr>PowerPoint Presentation</vt:lpstr>
      <vt:lpstr>NASCSP Can Help</vt:lpstr>
      <vt:lpstr>NASCSP Contacts</vt:lpstr>
      <vt:lpstr>Question 7:  How confident are you in your team’s ability to implement an annual policy manual update process after this webinar?</vt:lpstr>
      <vt:lpstr>PowerPoint Presentation</vt:lpstr>
      <vt:lpstr>Open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Harry</dc:creator>
  <cp:lastModifiedBy>Claudia Torres</cp:lastModifiedBy>
  <cp:revision>57</cp:revision>
  <dcterms:created xsi:type="dcterms:W3CDTF">2024-08-26T20:29:43Z</dcterms:created>
  <dcterms:modified xsi:type="dcterms:W3CDTF">2024-11-04T19:35:46Z</dcterms:modified>
</cp:coreProperties>
</file>