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7FFFD456_52099EFF.xml" ContentType="application/vnd.ms-powerpoint.comments+xml"/>
  <Override PartName="/ppt/notesSlides/notesSlide3.xml" ContentType="application/vnd.openxmlformats-officedocument.presentationml.notesSlide+xml"/>
  <Override PartName="/ppt/comments/modernComment_7FFFD4A6_209D9AA3.xml" ContentType="application/vnd.ms-powerpoint.comments+xml"/>
  <Override PartName="/ppt/comments/modernComment_7FFFD4A7_8B3073F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51"/>
  </p:notesMasterIdLst>
  <p:sldIdLst>
    <p:sldId id="2147472713" r:id="rId4"/>
    <p:sldId id="256" r:id="rId5"/>
    <p:sldId id="26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2" r:id="rId20"/>
    <p:sldId id="305" r:id="rId21"/>
    <p:sldId id="311" r:id="rId22"/>
    <p:sldId id="286" r:id="rId23"/>
    <p:sldId id="274" r:id="rId24"/>
    <p:sldId id="306" r:id="rId25"/>
    <p:sldId id="302" r:id="rId26"/>
    <p:sldId id="309" r:id="rId27"/>
    <p:sldId id="307" r:id="rId28"/>
    <p:sldId id="2147472711" r:id="rId29"/>
    <p:sldId id="2147472679" r:id="rId30"/>
    <p:sldId id="2147472470" r:id="rId31"/>
    <p:sldId id="2147472550" r:id="rId32"/>
    <p:sldId id="2147472551" r:id="rId33"/>
    <p:sldId id="2147472548" r:id="rId34"/>
    <p:sldId id="2147472534" r:id="rId35"/>
    <p:sldId id="2147472537" r:id="rId36"/>
    <p:sldId id="2147472499" r:id="rId37"/>
    <p:sldId id="2147472648" r:id="rId38"/>
    <p:sldId id="2147472509" r:id="rId39"/>
    <p:sldId id="2147472715" r:id="rId40"/>
    <p:sldId id="2147472684" r:id="rId41"/>
    <p:sldId id="2147472685" r:id="rId42"/>
    <p:sldId id="2147472686" r:id="rId43"/>
    <p:sldId id="2147472544" r:id="rId44"/>
    <p:sldId id="2147472710" r:id="rId45"/>
    <p:sldId id="2147472687" r:id="rId46"/>
    <p:sldId id="2147472712" r:id="rId47"/>
    <p:sldId id="2147472714" r:id="rId48"/>
    <p:sldId id="2147472716" r:id="rId49"/>
    <p:sldId id="27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17472E-DE06-8407-5AB1-31CEA678B030}" name="Judy, Ray" initials="JR" userId="S::ray.judy@hq.doe.gov::71bb4db7-46b0-4dfd-8232-0c8ac7b2ff9d" providerId="AD"/>
  <p188:author id="{63627E78-DB3B-5CB7-BD06-D3AC2B501281}" name="Klusmeier, Amy" initials="KA" userId="S::amy.klusmeier@hq.doe.gov::12cb38dc-d92c-47c0-b131-a6aa87a23f19" providerId="AD"/>
  <p188:author id="{CE6299F5-FA9F-EDAA-E577-339A2DADD4B8}" name="Gardner, Susan (CONTR)" initials="G(" userId="S::susan.gardner@hq.doe.gov::3e7b03de-1f2f-4154-92c1-5d1506a23e2a" providerId="AD"/>
  <p188:author id="{723BC6FF-5D2D-BFCD-75C3-271243CD75B6}" name="Smith, Carrie" initials="SC" userId="S::carrie.smith@hq.doe.gov::1b49ad77-4b6b-40eb-b7ff-cca423c5b4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74B57-5711-496A-A9B5-FBE11A521CEF}" v="3" dt="2024-09-12T04:03:22.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105" d="100"/>
          <a:sy n="10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comments/modernComment_7FFFD456_52099EFF.xml><?xml version="1.0" encoding="utf-8"?>
<p188:cmLst xmlns:a="http://schemas.openxmlformats.org/drawingml/2006/main" xmlns:r="http://schemas.openxmlformats.org/officeDocument/2006/relationships" xmlns:p188="http://schemas.microsoft.com/office/powerpoint/2018/8/main">
  <p188:cm id="{EE820922-59D4-4E6E-B7ED-6240E19D76EA}" authorId="{CE6299F5-FA9F-EDAA-E577-339A2DADD4B8}" status="resolved" created="2024-07-19T20:12:07.208">
    <ac:deMkLst xmlns:ac="http://schemas.microsoft.com/office/drawing/2013/main/command">
      <pc:docMk xmlns:pc="http://schemas.microsoft.com/office/powerpoint/2013/main/command"/>
      <pc:sldMk xmlns:pc="http://schemas.microsoft.com/office/powerpoint/2013/main/command" cId="1376362239" sldId="2147472470"/>
      <ac:spMk id="4" creationId="{149D77AF-8DDB-0D54-01B0-91AF0D357646}"/>
    </ac:deMkLst>
    <p188:txBody>
      <a:bodyPr/>
      <a:lstStyle/>
      <a:p>
        <a:r>
          <a:rPr lang="en-US"/>
          <a:t>[@Smith, Carrie] [@Simonson, Cynthia (CONTR)] Carrie - here is the OIG section with 2 slides (23-24) that review the Issues from the 2022 report and then what DOE has implemented to address them in slide 23. Let us know if you have any revisions or additions.</a:t>
        </a:r>
      </a:p>
    </p188:txBody>
  </p188:cm>
</p188:cmLst>
</file>

<file path=ppt/comments/modernComment_7FFFD4A6_209D9AA3.xml><?xml version="1.0" encoding="utf-8"?>
<p188:cmLst xmlns:a="http://schemas.openxmlformats.org/drawingml/2006/main" xmlns:r="http://schemas.openxmlformats.org/officeDocument/2006/relationships" xmlns:p188="http://schemas.microsoft.com/office/powerpoint/2018/8/main">
  <p188:cm id="{7CDC85D1-52A9-451A-B019-48DE5A22F33A}" authorId="{CE6299F5-FA9F-EDAA-E577-339A2DADD4B8}" created="2024-07-31T20:16:53.638">
    <pc:sldMkLst xmlns:pc="http://schemas.microsoft.com/office/powerpoint/2013/main/command">
      <pc:docMk/>
      <pc:sldMk cId="547199651" sldId="2147472550"/>
    </pc:sldMkLst>
    <p188:txBody>
      <a:bodyPr/>
      <a:lstStyle/>
      <a:p>
        <a:r>
          <a:rPr lang="en-US"/>
          <a:t>[@Smith, Carrie] [@Simonson, Cynthia (CONTR)] Carrie - per your comment on Slide 24, I developed talking points from the OIG report that review what Grantees and the local providers can do to address the areas of concern. Please take a look and let me know if you have any questions and feel free to revise/add to the notes.</a:t>
        </a:r>
      </a:p>
    </p188:txBody>
  </p188:cm>
</p188:cmLst>
</file>

<file path=ppt/comments/modernComment_7FFFD4A7_8B3073F6.xml><?xml version="1.0" encoding="utf-8"?>
<p188:cmLst xmlns:a="http://schemas.openxmlformats.org/drawingml/2006/main" xmlns:r="http://schemas.openxmlformats.org/officeDocument/2006/relationships" xmlns:p188="http://schemas.microsoft.com/office/powerpoint/2018/8/main">
  <p188:cm id="{A82AF66C-2028-4371-8635-86CA4D48978B}" authorId="{723BC6FF-5D2D-BFCD-75C3-271243CD75B6}" status="resolved" created="2024-07-29T23:39:21.233">
    <ac:txMkLst xmlns:ac="http://schemas.microsoft.com/office/drawing/2013/main/command">
      <pc:docMk xmlns:pc="http://schemas.microsoft.com/office/powerpoint/2013/main/command"/>
      <pc:sldMk xmlns:pc="http://schemas.microsoft.com/office/powerpoint/2013/main/command" cId="2335208438" sldId="2147472551"/>
      <ac:spMk id="4" creationId="{6397E054-5B46-CCB2-B274-33A83AB33AEE}"/>
      <ac:txMk cp="0" len="37">
        <ac:context len="38" hash="655035730"/>
      </ac:txMk>
    </ac:txMkLst>
    <p188:pos x="6635565" y="401152"/>
    <p188:txBody>
      <a:bodyPr/>
      <a:lstStyle/>
      <a:p>
        <a:r>
          <a:rPr lang="en-US"/>
          <a:t>[@Gardner, Susan (CONTR)] is there anything we would want to add to a third slide that would leave the audience with things to think about - actions they can take at Grantee/Subgrantee or Contractor level that came out of the prospective report?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DAEEF-490F-43AE-91AE-B9E1F993B4A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9E51C32A-63E1-4201-AE06-3ECEF77C14A1}">
      <dgm:prSet/>
      <dgm:spPr/>
      <dgm:t>
        <a:bodyPr/>
        <a:lstStyle/>
        <a:p>
          <a:pPr>
            <a:defRPr cap="all"/>
          </a:pPr>
          <a:r>
            <a:rPr lang="en-US" dirty="0"/>
            <a:t>By the funder</a:t>
          </a:r>
        </a:p>
      </dgm:t>
    </dgm:pt>
    <dgm:pt modelId="{9C75C7CB-9C6E-4F42-8298-BC4D469211CA}" type="parTrans" cxnId="{88470D48-DF10-4D1B-9194-5E057B750B62}">
      <dgm:prSet/>
      <dgm:spPr/>
      <dgm:t>
        <a:bodyPr/>
        <a:lstStyle/>
        <a:p>
          <a:endParaRPr lang="en-US"/>
        </a:p>
      </dgm:t>
    </dgm:pt>
    <dgm:pt modelId="{9508528F-2ABC-41A1-A3E1-BE01F4F092CE}" type="sibTrans" cxnId="{88470D48-DF10-4D1B-9194-5E057B750B62}">
      <dgm:prSet/>
      <dgm:spPr/>
      <dgm:t>
        <a:bodyPr/>
        <a:lstStyle/>
        <a:p>
          <a:endParaRPr lang="en-US"/>
        </a:p>
      </dgm:t>
    </dgm:pt>
    <dgm:pt modelId="{29A53758-61DC-4C6D-80D4-03E2C23F7B89}">
      <dgm:prSet/>
      <dgm:spPr/>
      <dgm:t>
        <a:bodyPr/>
        <a:lstStyle/>
        <a:p>
          <a:pPr>
            <a:defRPr cap="all"/>
          </a:pPr>
          <a:r>
            <a:rPr lang="en-US" dirty="0"/>
            <a:t>By the auditor</a:t>
          </a:r>
        </a:p>
      </dgm:t>
    </dgm:pt>
    <dgm:pt modelId="{781BF398-8A9D-4F3E-8271-EE768D1D03B5}" type="parTrans" cxnId="{EEDCB121-A807-415A-8137-3FA0EB912B7A}">
      <dgm:prSet/>
      <dgm:spPr/>
      <dgm:t>
        <a:bodyPr/>
        <a:lstStyle/>
        <a:p>
          <a:endParaRPr lang="en-US"/>
        </a:p>
      </dgm:t>
    </dgm:pt>
    <dgm:pt modelId="{E96F8D66-0B4A-4638-9732-E6B60445A949}" type="sibTrans" cxnId="{EEDCB121-A807-415A-8137-3FA0EB912B7A}">
      <dgm:prSet/>
      <dgm:spPr/>
      <dgm:t>
        <a:bodyPr/>
        <a:lstStyle/>
        <a:p>
          <a:endParaRPr lang="en-US"/>
        </a:p>
      </dgm:t>
    </dgm:pt>
    <dgm:pt modelId="{8E901CCF-4FB4-4D18-AF12-56E9F1BA3F4F}" type="pres">
      <dgm:prSet presAssocID="{499DAEEF-490F-43AE-91AE-B9E1F993B4AA}" presName="root" presStyleCnt="0">
        <dgm:presLayoutVars>
          <dgm:dir/>
          <dgm:resizeHandles val="exact"/>
        </dgm:presLayoutVars>
      </dgm:prSet>
      <dgm:spPr/>
    </dgm:pt>
    <dgm:pt modelId="{2771113E-1B27-4754-93E3-290F87DC2266}" type="pres">
      <dgm:prSet presAssocID="{9E51C32A-63E1-4201-AE06-3ECEF77C14A1}" presName="compNode" presStyleCnt="0"/>
      <dgm:spPr/>
    </dgm:pt>
    <dgm:pt modelId="{A31109DE-7D4C-486F-85A0-FD695B3338C7}" type="pres">
      <dgm:prSet presAssocID="{9E51C32A-63E1-4201-AE06-3ECEF77C14A1}" presName="iconBgRect" presStyleLbl="bgShp" presStyleIdx="0" presStyleCnt="2"/>
      <dgm:spPr>
        <a:prstGeom prst="round2DiagRect">
          <a:avLst>
            <a:gd name="adj1" fmla="val 29727"/>
            <a:gd name="adj2" fmla="val 0"/>
          </a:avLst>
        </a:prstGeom>
      </dgm:spPr>
    </dgm:pt>
    <dgm:pt modelId="{04129ED5-5C49-42CA-9CEA-29742772EE19}" type="pres">
      <dgm:prSet presAssocID="{9E51C32A-63E1-4201-AE06-3ECEF77C14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BBA47BFE-5FB9-4E67-9B79-A21F8FAA5B4A}" type="pres">
      <dgm:prSet presAssocID="{9E51C32A-63E1-4201-AE06-3ECEF77C14A1}" presName="spaceRect" presStyleCnt="0"/>
      <dgm:spPr/>
    </dgm:pt>
    <dgm:pt modelId="{5CDB64C4-72FC-4EB0-8B39-D4E2C45B7A0D}" type="pres">
      <dgm:prSet presAssocID="{9E51C32A-63E1-4201-AE06-3ECEF77C14A1}" presName="textRect" presStyleLbl="revTx" presStyleIdx="0" presStyleCnt="2">
        <dgm:presLayoutVars>
          <dgm:chMax val="1"/>
          <dgm:chPref val="1"/>
        </dgm:presLayoutVars>
      </dgm:prSet>
      <dgm:spPr/>
    </dgm:pt>
    <dgm:pt modelId="{B03F3EE8-4FCB-491D-9E2E-6973BCEC16C4}" type="pres">
      <dgm:prSet presAssocID="{9508528F-2ABC-41A1-A3E1-BE01F4F092CE}" presName="sibTrans" presStyleCnt="0"/>
      <dgm:spPr/>
    </dgm:pt>
    <dgm:pt modelId="{5144D5E5-CE29-4C37-B986-53FF892ED04A}" type="pres">
      <dgm:prSet presAssocID="{29A53758-61DC-4C6D-80D4-03E2C23F7B89}" presName="compNode" presStyleCnt="0"/>
      <dgm:spPr/>
    </dgm:pt>
    <dgm:pt modelId="{E2C8BF92-69CB-4348-AFCE-D88648ECC402}" type="pres">
      <dgm:prSet presAssocID="{29A53758-61DC-4C6D-80D4-03E2C23F7B89}" presName="iconBgRect" presStyleLbl="bgShp" presStyleIdx="1" presStyleCnt="2"/>
      <dgm:spPr>
        <a:prstGeom prst="round2DiagRect">
          <a:avLst>
            <a:gd name="adj1" fmla="val 29727"/>
            <a:gd name="adj2" fmla="val 0"/>
          </a:avLst>
        </a:prstGeom>
      </dgm:spPr>
    </dgm:pt>
    <dgm:pt modelId="{5486923B-06F8-45EC-B167-25FBC37E797E}" type="pres">
      <dgm:prSet presAssocID="{29A53758-61DC-4C6D-80D4-03E2C23F7B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3E9F712A-8D64-4224-81E9-5394231F593D}" type="pres">
      <dgm:prSet presAssocID="{29A53758-61DC-4C6D-80D4-03E2C23F7B89}" presName="spaceRect" presStyleCnt="0"/>
      <dgm:spPr/>
    </dgm:pt>
    <dgm:pt modelId="{0BAA4556-5A26-4123-866D-E344F68D6756}" type="pres">
      <dgm:prSet presAssocID="{29A53758-61DC-4C6D-80D4-03E2C23F7B89}" presName="textRect" presStyleLbl="revTx" presStyleIdx="1" presStyleCnt="2">
        <dgm:presLayoutVars>
          <dgm:chMax val="1"/>
          <dgm:chPref val="1"/>
        </dgm:presLayoutVars>
      </dgm:prSet>
      <dgm:spPr/>
    </dgm:pt>
  </dgm:ptLst>
  <dgm:cxnLst>
    <dgm:cxn modelId="{9D7A6720-D2AE-4FAC-9C4E-7DCA6E885A73}" type="presOf" srcId="{9E51C32A-63E1-4201-AE06-3ECEF77C14A1}" destId="{5CDB64C4-72FC-4EB0-8B39-D4E2C45B7A0D}" srcOrd="0" destOrd="0" presId="urn:microsoft.com/office/officeart/2018/5/layout/IconLeafLabelList"/>
    <dgm:cxn modelId="{EEDCB121-A807-415A-8137-3FA0EB912B7A}" srcId="{499DAEEF-490F-43AE-91AE-B9E1F993B4AA}" destId="{29A53758-61DC-4C6D-80D4-03E2C23F7B89}" srcOrd="1" destOrd="0" parTransId="{781BF398-8A9D-4F3E-8271-EE768D1D03B5}" sibTransId="{E96F8D66-0B4A-4638-9732-E6B60445A949}"/>
    <dgm:cxn modelId="{87A7212C-90E7-416D-834A-AC0E5BA998B5}" type="presOf" srcId="{499DAEEF-490F-43AE-91AE-B9E1F993B4AA}" destId="{8E901CCF-4FB4-4D18-AF12-56E9F1BA3F4F}" srcOrd="0" destOrd="0" presId="urn:microsoft.com/office/officeart/2018/5/layout/IconLeafLabelList"/>
    <dgm:cxn modelId="{88470D48-DF10-4D1B-9194-5E057B750B62}" srcId="{499DAEEF-490F-43AE-91AE-B9E1F993B4AA}" destId="{9E51C32A-63E1-4201-AE06-3ECEF77C14A1}" srcOrd="0" destOrd="0" parTransId="{9C75C7CB-9C6E-4F42-8298-BC4D469211CA}" sibTransId="{9508528F-2ABC-41A1-A3E1-BE01F4F092CE}"/>
    <dgm:cxn modelId="{3EE9BDD7-6294-4C5F-9753-8B39FF67A3D6}" type="presOf" srcId="{29A53758-61DC-4C6D-80D4-03E2C23F7B89}" destId="{0BAA4556-5A26-4123-866D-E344F68D6756}" srcOrd="0" destOrd="0" presId="urn:microsoft.com/office/officeart/2018/5/layout/IconLeafLabelList"/>
    <dgm:cxn modelId="{37776029-F141-4329-87F6-7982E3706670}" type="presParOf" srcId="{8E901CCF-4FB4-4D18-AF12-56E9F1BA3F4F}" destId="{2771113E-1B27-4754-93E3-290F87DC2266}" srcOrd="0" destOrd="0" presId="urn:microsoft.com/office/officeart/2018/5/layout/IconLeafLabelList"/>
    <dgm:cxn modelId="{902BDB90-95E4-4F37-B713-F14A050F3797}" type="presParOf" srcId="{2771113E-1B27-4754-93E3-290F87DC2266}" destId="{A31109DE-7D4C-486F-85A0-FD695B3338C7}" srcOrd="0" destOrd="0" presId="urn:microsoft.com/office/officeart/2018/5/layout/IconLeafLabelList"/>
    <dgm:cxn modelId="{811B4865-2DFD-47AF-A882-A3ADEC087D46}" type="presParOf" srcId="{2771113E-1B27-4754-93E3-290F87DC2266}" destId="{04129ED5-5C49-42CA-9CEA-29742772EE19}" srcOrd="1" destOrd="0" presId="urn:microsoft.com/office/officeart/2018/5/layout/IconLeafLabelList"/>
    <dgm:cxn modelId="{1D31ABD4-74CE-4870-8AB8-B39AFB9864A5}" type="presParOf" srcId="{2771113E-1B27-4754-93E3-290F87DC2266}" destId="{BBA47BFE-5FB9-4E67-9B79-A21F8FAA5B4A}" srcOrd="2" destOrd="0" presId="urn:microsoft.com/office/officeart/2018/5/layout/IconLeafLabelList"/>
    <dgm:cxn modelId="{51249C32-46A2-443A-9BA9-6B87598B6A6A}" type="presParOf" srcId="{2771113E-1B27-4754-93E3-290F87DC2266}" destId="{5CDB64C4-72FC-4EB0-8B39-D4E2C45B7A0D}" srcOrd="3" destOrd="0" presId="urn:microsoft.com/office/officeart/2018/5/layout/IconLeafLabelList"/>
    <dgm:cxn modelId="{DAB7A32F-8871-41B4-8335-64FE7A43240B}" type="presParOf" srcId="{8E901CCF-4FB4-4D18-AF12-56E9F1BA3F4F}" destId="{B03F3EE8-4FCB-491D-9E2E-6973BCEC16C4}" srcOrd="1" destOrd="0" presId="urn:microsoft.com/office/officeart/2018/5/layout/IconLeafLabelList"/>
    <dgm:cxn modelId="{3D86117B-FC2C-4A53-82F3-C27490EF59BB}" type="presParOf" srcId="{8E901CCF-4FB4-4D18-AF12-56E9F1BA3F4F}" destId="{5144D5E5-CE29-4C37-B986-53FF892ED04A}" srcOrd="2" destOrd="0" presId="urn:microsoft.com/office/officeart/2018/5/layout/IconLeafLabelList"/>
    <dgm:cxn modelId="{3128C1F6-2332-4243-89FD-F9EE6964F54D}" type="presParOf" srcId="{5144D5E5-CE29-4C37-B986-53FF892ED04A}" destId="{E2C8BF92-69CB-4348-AFCE-D88648ECC402}" srcOrd="0" destOrd="0" presId="urn:microsoft.com/office/officeart/2018/5/layout/IconLeafLabelList"/>
    <dgm:cxn modelId="{1748C906-4501-44C1-B943-D42F1CA8457C}" type="presParOf" srcId="{5144D5E5-CE29-4C37-B986-53FF892ED04A}" destId="{5486923B-06F8-45EC-B167-25FBC37E797E}" srcOrd="1" destOrd="0" presId="urn:microsoft.com/office/officeart/2018/5/layout/IconLeafLabelList"/>
    <dgm:cxn modelId="{2B889DE6-C29E-4563-93EF-D91C470798DA}" type="presParOf" srcId="{5144D5E5-CE29-4C37-B986-53FF892ED04A}" destId="{3E9F712A-8D64-4224-81E9-5394231F593D}" srcOrd="2" destOrd="0" presId="urn:microsoft.com/office/officeart/2018/5/layout/IconLeafLabelList"/>
    <dgm:cxn modelId="{01305A3D-04D9-434F-A1E5-464527712E78}" type="presParOf" srcId="{5144D5E5-CE29-4C37-B986-53FF892ED04A}" destId="{0BAA4556-5A26-4123-866D-E344F68D675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3BBC1-C320-4C62-98D9-B674E8D65FC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9E8C7CC7-A024-47A6-A12E-05C8C58C98E6}">
      <dgm:prSet/>
      <dgm:spPr/>
      <dgm:t>
        <a:bodyPr/>
        <a:lstStyle/>
        <a:p>
          <a:r>
            <a:rPr lang="en-US" dirty="0"/>
            <a:t>How do you communicate this to your partners?</a:t>
          </a:r>
        </a:p>
      </dgm:t>
    </dgm:pt>
    <dgm:pt modelId="{5070E418-DAF1-4BB4-BD66-C91BD14E7134}" type="parTrans" cxnId="{77E78592-B65D-4153-B5ED-48B01CA2960C}">
      <dgm:prSet/>
      <dgm:spPr/>
      <dgm:t>
        <a:bodyPr/>
        <a:lstStyle/>
        <a:p>
          <a:endParaRPr lang="en-US"/>
        </a:p>
      </dgm:t>
    </dgm:pt>
    <dgm:pt modelId="{D5F9E0A3-2D89-423F-8EBE-2DA9BA3FB246}" type="sibTrans" cxnId="{77E78592-B65D-4153-B5ED-48B01CA2960C}">
      <dgm:prSet/>
      <dgm:spPr/>
      <dgm:t>
        <a:bodyPr/>
        <a:lstStyle/>
        <a:p>
          <a:endParaRPr lang="en-US"/>
        </a:p>
      </dgm:t>
    </dgm:pt>
    <dgm:pt modelId="{198431FE-11EA-4BB6-97AA-8514C28D917D}">
      <dgm:prSet/>
      <dgm:spPr/>
      <dgm:t>
        <a:bodyPr/>
        <a:lstStyle/>
        <a:p>
          <a:r>
            <a:rPr lang="en-US" dirty="0"/>
            <a:t>What can be done to maximize everyone’s time?</a:t>
          </a:r>
        </a:p>
      </dgm:t>
    </dgm:pt>
    <dgm:pt modelId="{3A927596-1EE7-4BB1-A407-21750F2AA8A1}" type="parTrans" cxnId="{A6D307DE-5591-4279-95C7-839D176214FF}">
      <dgm:prSet/>
      <dgm:spPr/>
      <dgm:t>
        <a:bodyPr/>
        <a:lstStyle/>
        <a:p>
          <a:endParaRPr lang="en-US"/>
        </a:p>
      </dgm:t>
    </dgm:pt>
    <dgm:pt modelId="{56CFBD0D-B0B2-4BAE-ADD2-20D61CC25778}" type="sibTrans" cxnId="{A6D307DE-5591-4279-95C7-839D176214FF}">
      <dgm:prSet/>
      <dgm:spPr/>
      <dgm:t>
        <a:bodyPr/>
        <a:lstStyle/>
        <a:p>
          <a:endParaRPr lang="en-US"/>
        </a:p>
      </dgm:t>
    </dgm:pt>
    <dgm:pt modelId="{A7CFD0F3-1921-483D-853B-D5E57087CF23}" type="pres">
      <dgm:prSet presAssocID="{72C3BBC1-C320-4C62-98D9-B674E8D65FC0}" presName="hierChild1" presStyleCnt="0">
        <dgm:presLayoutVars>
          <dgm:chPref val="1"/>
          <dgm:dir/>
          <dgm:animOne val="branch"/>
          <dgm:animLvl val="lvl"/>
          <dgm:resizeHandles/>
        </dgm:presLayoutVars>
      </dgm:prSet>
      <dgm:spPr/>
    </dgm:pt>
    <dgm:pt modelId="{F4616A8D-0659-4DD9-A1D3-6450E40F6CA1}" type="pres">
      <dgm:prSet presAssocID="{9E8C7CC7-A024-47A6-A12E-05C8C58C98E6}" presName="hierRoot1" presStyleCnt="0"/>
      <dgm:spPr/>
    </dgm:pt>
    <dgm:pt modelId="{EADAA718-60D1-487A-9F91-66871F126B4B}" type="pres">
      <dgm:prSet presAssocID="{9E8C7CC7-A024-47A6-A12E-05C8C58C98E6}" presName="composite" presStyleCnt="0"/>
      <dgm:spPr/>
    </dgm:pt>
    <dgm:pt modelId="{88A60838-AFAD-4C95-B69B-153E5DC96B62}" type="pres">
      <dgm:prSet presAssocID="{9E8C7CC7-A024-47A6-A12E-05C8C58C98E6}" presName="background" presStyleLbl="node0" presStyleIdx="0" presStyleCnt="2"/>
      <dgm:spPr/>
    </dgm:pt>
    <dgm:pt modelId="{244C336C-9D6D-42CA-8203-74EC371C4250}" type="pres">
      <dgm:prSet presAssocID="{9E8C7CC7-A024-47A6-A12E-05C8C58C98E6}" presName="text" presStyleLbl="fgAcc0" presStyleIdx="0" presStyleCnt="2">
        <dgm:presLayoutVars>
          <dgm:chPref val="3"/>
        </dgm:presLayoutVars>
      </dgm:prSet>
      <dgm:spPr/>
    </dgm:pt>
    <dgm:pt modelId="{3C32E144-04CA-4234-BC91-0C6FE479FD34}" type="pres">
      <dgm:prSet presAssocID="{9E8C7CC7-A024-47A6-A12E-05C8C58C98E6}" presName="hierChild2" presStyleCnt="0"/>
      <dgm:spPr/>
    </dgm:pt>
    <dgm:pt modelId="{77A285FC-FBC0-45D5-974D-48AE0B6D979D}" type="pres">
      <dgm:prSet presAssocID="{198431FE-11EA-4BB6-97AA-8514C28D917D}" presName="hierRoot1" presStyleCnt="0"/>
      <dgm:spPr/>
    </dgm:pt>
    <dgm:pt modelId="{D863860F-4F71-4A1B-AF3A-A310F901FF47}" type="pres">
      <dgm:prSet presAssocID="{198431FE-11EA-4BB6-97AA-8514C28D917D}" presName="composite" presStyleCnt="0"/>
      <dgm:spPr/>
    </dgm:pt>
    <dgm:pt modelId="{4EB32D8F-C3E7-4A79-BAF1-092F70903A09}" type="pres">
      <dgm:prSet presAssocID="{198431FE-11EA-4BB6-97AA-8514C28D917D}" presName="background" presStyleLbl="node0" presStyleIdx="1" presStyleCnt="2"/>
      <dgm:spPr/>
    </dgm:pt>
    <dgm:pt modelId="{CCDAE30A-5260-4E9E-86D6-6E3F4F381B62}" type="pres">
      <dgm:prSet presAssocID="{198431FE-11EA-4BB6-97AA-8514C28D917D}" presName="text" presStyleLbl="fgAcc0" presStyleIdx="1" presStyleCnt="2">
        <dgm:presLayoutVars>
          <dgm:chPref val="3"/>
        </dgm:presLayoutVars>
      </dgm:prSet>
      <dgm:spPr/>
    </dgm:pt>
    <dgm:pt modelId="{01EA40AA-A481-4655-94CD-B5E47F249B2A}" type="pres">
      <dgm:prSet presAssocID="{198431FE-11EA-4BB6-97AA-8514C28D917D}" presName="hierChild2" presStyleCnt="0"/>
      <dgm:spPr/>
    </dgm:pt>
  </dgm:ptLst>
  <dgm:cxnLst>
    <dgm:cxn modelId="{7CCA1C0B-C318-4B8F-BA3A-13578922442D}" type="presOf" srcId="{198431FE-11EA-4BB6-97AA-8514C28D917D}" destId="{CCDAE30A-5260-4E9E-86D6-6E3F4F381B62}" srcOrd="0" destOrd="0" presId="urn:microsoft.com/office/officeart/2005/8/layout/hierarchy1"/>
    <dgm:cxn modelId="{52DEDE10-9D3F-4258-A2C6-79C02454216F}" type="presOf" srcId="{9E8C7CC7-A024-47A6-A12E-05C8C58C98E6}" destId="{244C336C-9D6D-42CA-8203-74EC371C4250}" srcOrd="0" destOrd="0" presId="urn:microsoft.com/office/officeart/2005/8/layout/hierarchy1"/>
    <dgm:cxn modelId="{77E78592-B65D-4153-B5ED-48B01CA2960C}" srcId="{72C3BBC1-C320-4C62-98D9-B674E8D65FC0}" destId="{9E8C7CC7-A024-47A6-A12E-05C8C58C98E6}" srcOrd="0" destOrd="0" parTransId="{5070E418-DAF1-4BB4-BD66-C91BD14E7134}" sibTransId="{D5F9E0A3-2D89-423F-8EBE-2DA9BA3FB246}"/>
    <dgm:cxn modelId="{C6C44CAC-9C99-434C-ADF9-95A977DC0A70}" type="presOf" srcId="{72C3BBC1-C320-4C62-98D9-B674E8D65FC0}" destId="{A7CFD0F3-1921-483D-853B-D5E57087CF23}" srcOrd="0" destOrd="0" presId="urn:microsoft.com/office/officeart/2005/8/layout/hierarchy1"/>
    <dgm:cxn modelId="{A6D307DE-5591-4279-95C7-839D176214FF}" srcId="{72C3BBC1-C320-4C62-98D9-B674E8D65FC0}" destId="{198431FE-11EA-4BB6-97AA-8514C28D917D}" srcOrd="1" destOrd="0" parTransId="{3A927596-1EE7-4BB1-A407-21750F2AA8A1}" sibTransId="{56CFBD0D-B0B2-4BAE-ADD2-20D61CC25778}"/>
    <dgm:cxn modelId="{447E9823-1442-4F83-AC1B-FA3F71601599}" type="presParOf" srcId="{A7CFD0F3-1921-483D-853B-D5E57087CF23}" destId="{F4616A8D-0659-4DD9-A1D3-6450E40F6CA1}" srcOrd="0" destOrd="0" presId="urn:microsoft.com/office/officeart/2005/8/layout/hierarchy1"/>
    <dgm:cxn modelId="{E6F5B591-65AD-40E5-92D7-2D52F0A18116}" type="presParOf" srcId="{F4616A8D-0659-4DD9-A1D3-6450E40F6CA1}" destId="{EADAA718-60D1-487A-9F91-66871F126B4B}" srcOrd="0" destOrd="0" presId="urn:microsoft.com/office/officeart/2005/8/layout/hierarchy1"/>
    <dgm:cxn modelId="{6B1C5B0B-E618-4E6A-B9A7-E944AF44E06F}" type="presParOf" srcId="{EADAA718-60D1-487A-9F91-66871F126B4B}" destId="{88A60838-AFAD-4C95-B69B-153E5DC96B62}" srcOrd="0" destOrd="0" presId="urn:microsoft.com/office/officeart/2005/8/layout/hierarchy1"/>
    <dgm:cxn modelId="{C5A1A5BB-B03A-4EDC-B75E-CE70C0E913DC}" type="presParOf" srcId="{EADAA718-60D1-487A-9F91-66871F126B4B}" destId="{244C336C-9D6D-42CA-8203-74EC371C4250}" srcOrd="1" destOrd="0" presId="urn:microsoft.com/office/officeart/2005/8/layout/hierarchy1"/>
    <dgm:cxn modelId="{71306147-4FCD-4F1B-9C1E-A5DBABA3C02F}" type="presParOf" srcId="{F4616A8D-0659-4DD9-A1D3-6450E40F6CA1}" destId="{3C32E144-04CA-4234-BC91-0C6FE479FD34}" srcOrd="1" destOrd="0" presId="urn:microsoft.com/office/officeart/2005/8/layout/hierarchy1"/>
    <dgm:cxn modelId="{084E1785-D028-4926-8F99-0CD12A8042A0}" type="presParOf" srcId="{A7CFD0F3-1921-483D-853B-D5E57087CF23}" destId="{77A285FC-FBC0-45D5-974D-48AE0B6D979D}" srcOrd="1" destOrd="0" presId="urn:microsoft.com/office/officeart/2005/8/layout/hierarchy1"/>
    <dgm:cxn modelId="{6C985E67-432D-4953-B31E-BAB1B8778EAE}" type="presParOf" srcId="{77A285FC-FBC0-45D5-974D-48AE0B6D979D}" destId="{D863860F-4F71-4A1B-AF3A-A310F901FF47}" srcOrd="0" destOrd="0" presId="urn:microsoft.com/office/officeart/2005/8/layout/hierarchy1"/>
    <dgm:cxn modelId="{5D3EDE3F-6688-4529-B7D5-E03B3E6707A0}" type="presParOf" srcId="{D863860F-4F71-4A1B-AF3A-A310F901FF47}" destId="{4EB32D8F-C3E7-4A79-BAF1-092F70903A09}" srcOrd="0" destOrd="0" presId="urn:microsoft.com/office/officeart/2005/8/layout/hierarchy1"/>
    <dgm:cxn modelId="{F0306794-AED9-4F74-902B-F539B852FE64}" type="presParOf" srcId="{D863860F-4F71-4A1B-AF3A-A310F901FF47}" destId="{CCDAE30A-5260-4E9E-86D6-6E3F4F381B62}" srcOrd="1" destOrd="0" presId="urn:microsoft.com/office/officeart/2005/8/layout/hierarchy1"/>
    <dgm:cxn modelId="{96492B05-15A9-4BE2-8A08-0E4F5970A9CC}" type="presParOf" srcId="{77A285FC-FBC0-45D5-974D-48AE0B6D979D}" destId="{01EA40AA-A481-4655-94CD-B5E47F249B2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A8FB70-32F7-4DDD-A4C0-010D569D6A3C}"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58D3CB29-22A1-4309-91BC-3F9E0B29BFC7}">
      <dgm:prSet/>
      <dgm:spPr/>
      <dgm:t>
        <a:bodyPr/>
        <a:lstStyle/>
        <a:p>
          <a:r>
            <a:rPr lang="en-US" dirty="0"/>
            <a:t>Desk Monitoring</a:t>
          </a:r>
        </a:p>
      </dgm:t>
    </dgm:pt>
    <dgm:pt modelId="{2B405A52-8D53-43F8-B6BB-2B46B9ED9EB8}" type="parTrans" cxnId="{672C3527-B697-4E95-84C9-D4D4C7C36F53}">
      <dgm:prSet/>
      <dgm:spPr/>
      <dgm:t>
        <a:bodyPr/>
        <a:lstStyle/>
        <a:p>
          <a:endParaRPr lang="en-US"/>
        </a:p>
      </dgm:t>
    </dgm:pt>
    <dgm:pt modelId="{E3BA17B9-D12F-4A6D-8A8A-F9CDA7ED8862}" type="sibTrans" cxnId="{672C3527-B697-4E95-84C9-D4D4C7C36F53}">
      <dgm:prSet/>
      <dgm:spPr/>
      <dgm:t>
        <a:bodyPr/>
        <a:lstStyle/>
        <a:p>
          <a:endParaRPr lang="en-US"/>
        </a:p>
      </dgm:t>
    </dgm:pt>
    <dgm:pt modelId="{AD2C8F8E-BED5-4B03-A259-53D9519FA6AA}">
      <dgm:prSet/>
      <dgm:spPr/>
      <dgm:t>
        <a:bodyPr/>
        <a:lstStyle/>
        <a:p>
          <a:r>
            <a:rPr lang="en-US" dirty="0"/>
            <a:t>Fiscal</a:t>
          </a:r>
        </a:p>
      </dgm:t>
    </dgm:pt>
    <dgm:pt modelId="{D037BD64-CE5F-4D6F-A0E3-268EF1A89DDA}" type="parTrans" cxnId="{9C63BE10-4B09-4D1A-9DA3-76C030C4C52D}">
      <dgm:prSet/>
      <dgm:spPr/>
      <dgm:t>
        <a:bodyPr/>
        <a:lstStyle/>
        <a:p>
          <a:endParaRPr lang="en-US"/>
        </a:p>
      </dgm:t>
    </dgm:pt>
    <dgm:pt modelId="{A7567F76-2179-4B05-B230-D34D4B9DDF8A}" type="sibTrans" cxnId="{9C63BE10-4B09-4D1A-9DA3-76C030C4C52D}">
      <dgm:prSet/>
      <dgm:spPr/>
      <dgm:t>
        <a:bodyPr/>
        <a:lstStyle/>
        <a:p>
          <a:endParaRPr lang="en-US"/>
        </a:p>
      </dgm:t>
    </dgm:pt>
    <dgm:pt modelId="{59B36605-0F56-4BEE-9D47-58BB9435CA97}">
      <dgm:prSet/>
      <dgm:spPr/>
      <dgm:t>
        <a:bodyPr/>
        <a:lstStyle/>
        <a:p>
          <a:r>
            <a:rPr lang="en-US" dirty="0"/>
            <a:t>General</a:t>
          </a:r>
        </a:p>
      </dgm:t>
    </dgm:pt>
    <dgm:pt modelId="{972B955D-ABF9-4360-BEB3-6949137C675F}" type="parTrans" cxnId="{C311D63E-87DD-4E1C-882E-DD6C371FCF6E}">
      <dgm:prSet/>
      <dgm:spPr/>
      <dgm:t>
        <a:bodyPr/>
        <a:lstStyle/>
        <a:p>
          <a:endParaRPr lang="en-US"/>
        </a:p>
      </dgm:t>
    </dgm:pt>
    <dgm:pt modelId="{85842F30-A967-451E-B159-FF8BB03BA883}" type="sibTrans" cxnId="{C311D63E-87DD-4E1C-882E-DD6C371FCF6E}">
      <dgm:prSet/>
      <dgm:spPr/>
      <dgm:t>
        <a:bodyPr/>
        <a:lstStyle/>
        <a:p>
          <a:endParaRPr lang="en-US"/>
        </a:p>
      </dgm:t>
    </dgm:pt>
    <dgm:pt modelId="{217FC50A-036B-41A6-83E0-1273D6C4BECE}">
      <dgm:prSet/>
      <dgm:spPr/>
      <dgm:t>
        <a:bodyPr/>
        <a:lstStyle/>
        <a:p>
          <a:r>
            <a:rPr lang="en-US" dirty="0"/>
            <a:t>Programmatic</a:t>
          </a:r>
        </a:p>
      </dgm:t>
    </dgm:pt>
    <dgm:pt modelId="{2CECD169-BE1A-4D6F-AB45-3454393D8C90}" type="parTrans" cxnId="{DBEF81B0-F43E-457F-8A45-6B3F44013B2A}">
      <dgm:prSet/>
      <dgm:spPr/>
      <dgm:t>
        <a:bodyPr/>
        <a:lstStyle/>
        <a:p>
          <a:endParaRPr lang="en-US"/>
        </a:p>
      </dgm:t>
    </dgm:pt>
    <dgm:pt modelId="{C2AEA580-0286-4FA0-8DD6-A0EDC38FB774}" type="sibTrans" cxnId="{DBEF81B0-F43E-457F-8A45-6B3F44013B2A}">
      <dgm:prSet/>
      <dgm:spPr/>
      <dgm:t>
        <a:bodyPr/>
        <a:lstStyle/>
        <a:p>
          <a:endParaRPr lang="en-US"/>
        </a:p>
      </dgm:t>
    </dgm:pt>
    <dgm:pt modelId="{D07AA4AE-C2C8-4AEF-96BF-2077E65EAB9A}">
      <dgm:prSet/>
      <dgm:spPr/>
      <dgm:t>
        <a:bodyPr/>
        <a:lstStyle/>
        <a:p>
          <a:r>
            <a:rPr lang="en-US" dirty="0"/>
            <a:t>Technical</a:t>
          </a:r>
        </a:p>
      </dgm:t>
    </dgm:pt>
    <dgm:pt modelId="{D732FE31-D490-491E-9201-08877BBA2554}" type="parTrans" cxnId="{59B6BD2F-D766-4821-A9BF-A02C03F280C5}">
      <dgm:prSet/>
      <dgm:spPr/>
      <dgm:t>
        <a:bodyPr/>
        <a:lstStyle/>
        <a:p>
          <a:endParaRPr lang="en-US"/>
        </a:p>
      </dgm:t>
    </dgm:pt>
    <dgm:pt modelId="{8D65887E-5F70-4FFA-9513-855251816269}" type="sibTrans" cxnId="{59B6BD2F-D766-4821-A9BF-A02C03F280C5}">
      <dgm:prSet/>
      <dgm:spPr/>
      <dgm:t>
        <a:bodyPr/>
        <a:lstStyle/>
        <a:p>
          <a:endParaRPr lang="en-US"/>
        </a:p>
      </dgm:t>
    </dgm:pt>
    <dgm:pt modelId="{71D3153E-E7F4-483C-9302-D0589DB0E654}">
      <dgm:prSet/>
      <dgm:spPr/>
      <dgm:t>
        <a:bodyPr/>
        <a:lstStyle/>
        <a:p>
          <a:r>
            <a:rPr lang="en-US" dirty="0"/>
            <a:t>QCI</a:t>
          </a:r>
        </a:p>
      </dgm:t>
    </dgm:pt>
    <dgm:pt modelId="{DA18EEE0-684A-4E00-B915-4EFD5151088C}" type="parTrans" cxnId="{9233320E-2FC4-4580-AA60-244BEFA2F7CB}">
      <dgm:prSet/>
      <dgm:spPr/>
      <dgm:t>
        <a:bodyPr/>
        <a:lstStyle/>
        <a:p>
          <a:endParaRPr lang="en-US"/>
        </a:p>
      </dgm:t>
    </dgm:pt>
    <dgm:pt modelId="{2060F7BB-2E55-47DD-AF67-7C59B56C020B}" type="sibTrans" cxnId="{9233320E-2FC4-4580-AA60-244BEFA2F7CB}">
      <dgm:prSet/>
      <dgm:spPr/>
      <dgm:t>
        <a:bodyPr/>
        <a:lstStyle/>
        <a:p>
          <a:endParaRPr lang="en-US"/>
        </a:p>
      </dgm:t>
    </dgm:pt>
    <dgm:pt modelId="{DA0BD032-EEE4-4A90-A7D6-33274D85F4B4}">
      <dgm:prSet/>
      <dgm:spPr/>
      <dgm:t>
        <a:bodyPr/>
        <a:lstStyle/>
        <a:p>
          <a:r>
            <a:rPr lang="en-US" dirty="0"/>
            <a:t>Training</a:t>
          </a:r>
        </a:p>
      </dgm:t>
    </dgm:pt>
    <dgm:pt modelId="{1676FEDF-274E-4FA7-8DA6-5D926CF2D12E}" type="parTrans" cxnId="{B325D95F-F82E-4CE2-9C19-CA4DD659453E}">
      <dgm:prSet/>
      <dgm:spPr/>
      <dgm:t>
        <a:bodyPr/>
        <a:lstStyle/>
        <a:p>
          <a:endParaRPr lang="en-US"/>
        </a:p>
      </dgm:t>
    </dgm:pt>
    <dgm:pt modelId="{C1B51EA1-F6C2-4599-B5AE-89D294E00A70}" type="sibTrans" cxnId="{B325D95F-F82E-4CE2-9C19-CA4DD659453E}">
      <dgm:prSet/>
      <dgm:spPr/>
      <dgm:t>
        <a:bodyPr/>
        <a:lstStyle/>
        <a:p>
          <a:endParaRPr lang="en-US"/>
        </a:p>
      </dgm:t>
    </dgm:pt>
    <dgm:pt modelId="{B3FDF991-7539-4124-83A5-4245F2C60B8B}" type="pres">
      <dgm:prSet presAssocID="{3FA8FB70-32F7-4DDD-A4C0-010D569D6A3C}" presName="compositeShape" presStyleCnt="0">
        <dgm:presLayoutVars>
          <dgm:chMax val="7"/>
          <dgm:dir/>
          <dgm:resizeHandles val="exact"/>
        </dgm:presLayoutVars>
      </dgm:prSet>
      <dgm:spPr/>
    </dgm:pt>
    <dgm:pt modelId="{CE4F5409-C4A4-46FA-8904-710AC18C9EA8}" type="pres">
      <dgm:prSet presAssocID="{3FA8FB70-32F7-4DDD-A4C0-010D569D6A3C}" presName="wedge1" presStyleLbl="node1" presStyleIdx="0" presStyleCnt="7"/>
      <dgm:spPr/>
    </dgm:pt>
    <dgm:pt modelId="{3DD7DD75-3815-407D-B7F9-FDED5CEECBAE}" type="pres">
      <dgm:prSet presAssocID="{3FA8FB70-32F7-4DDD-A4C0-010D569D6A3C}" presName="dummy1a" presStyleCnt="0"/>
      <dgm:spPr/>
    </dgm:pt>
    <dgm:pt modelId="{0180AD8E-148A-434A-91B0-DC9D1D168CC2}" type="pres">
      <dgm:prSet presAssocID="{3FA8FB70-32F7-4DDD-A4C0-010D569D6A3C}" presName="dummy1b" presStyleCnt="0"/>
      <dgm:spPr/>
    </dgm:pt>
    <dgm:pt modelId="{75125215-B1B9-4E9A-A641-16155C16843E}" type="pres">
      <dgm:prSet presAssocID="{3FA8FB70-32F7-4DDD-A4C0-010D569D6A3C}" presName="wedge1Tx" presStyleLbl="node1" presStyleIdx="0" presStyleCnt="7">
        <dgm:presLayoutVars>
          <dgm:chMax val="0"/>
          <dgm:chPref val="0"/>
          <dgm:bulletEnabled val="1"/>
        </dgm:presLayoutVars>
      </dgm:prSet>
      <dgm:spPr/>
    </dgm:pt>
    <dgm:pt modelId="{4F38F78C-85C2-473E-A762-6B292EAFD646}" type="pres">
      <dgm:prSet presAssocID="{3FA8FB70-32F7-4DDD-A4C0-010D569D6A3C}" presName="wedge2" presStyleLbl="node1" presStyleIdx="1" presStyleCnt="7"/>
      <dgm:spPr/>
    </dgm:pt>
    <dgm:pt modelId="{BD035FCE-3E46-4C5D-9895-2FC4F6B83D26}" type="pres">
      <dgm:prSet presAssocID="{3FA8FB70-32F7-4DDD-A4C0-010D569D6A3C}" presName="dummy2a" presStyleCnt="0"/>
      <dgm:spPr/>
    </dgm:pt>
    <dgm:pt modelId="{CBC16D3D-F00A-44D0-988E-E6CC2CCD19B0}" type="pres">
      <dgm:prSet presAssocID="{3FA8FB70-32F7-4DDD-A4C0-010D569D6A3C}" presName="dummy2b" presStyleCnt="0"/>
      <dgm:spPr/>
    </dgm:pt>
    <dgm:pt modelId="{5260321D-6948-4046-B5E1-AB39B2B4A656}" type="pres">
      <dgm:prSet presAssocID="{3FA8FB70-32F7-4DDD-A4C0-010D569D6A3C}" presName="wedge2Tx" presStyleLbl="node1" presStyleIdx="1" presStyleCnt="7">
        <dgm:presLayoutVars>
          <dgm:chMax val="0"/>
          <dgm:chPref val="0"/>
          <dgm:bulletEnabled val="1"/>
        </dgm:presLayoutVars>
      </dgm:prSet>
      <dgm:spPr/>
    </dgm:pt>
    <dgm:pt modelId="{C98E34C8-B0B5-46E1-A2FA-45C0B70F5B60}" type="pres">
      <dgm:prSet presAssocID="{3FA8FB70-32F7-4DDD-A4C0-010D569D6A3C}" presName="wedge3" presStyleLbl="node1" presStyleIdx="2" presStyleCnt="7" custScaleX="100902" custScaleY="101772"/>
      <dgm:spPr/>
    </dgm:pt>
    <dgm:pt modelId="{B705AE69-D9DC-4867-AE71-1D26AC2753B0}" type="pres">
      <dgm:prSet presAssocID="{3FA8FB70-32F7-4DDD-A4C0-010D569D6A3C}" presName="dummy3a" presStyleCnt="0"/>
      <dgm:spPr/>
    </dgm:pt>
    <dgm:pt modelId="{0A5A1C1A-78F3-4347-8F86-254FDC2A7CA2}" type="pres">
      <dgm:prSet presAssocID="{3FA8FB70-32F7-4DDD-A4C0-010D569D6A3C}" presName="dummy3b" presStyleCnt="0"/>
      <dgm:spPr/>
    </dgm:pt>
    <dgm:pt modelId="{B2986892-7816-4CAF-AE8E-613C8D97019D}" type="pres">
      <dgm:prSet presAssocID="{3FA8FB70-32F7-4DDD-A4C0-010D569D6A3C}" presName="wedge3Tx" presStyleLbl="node1" presStyleIdx="2" presStyleCnt="7">
        <dgm:presLayoutVars>
          <dgm:chMax val="0"/>
          <dgm:chPref val="0"/>
          <dgm:bulletEnabled val="1"/>
        </dgm:presLayoutVars>
      </dgm:prSet>
      <dgm:spPr/>
    </dgm:pt>
    <dgm:pt modelId="{13D87EEC-112C-4C9D-B387-7676FFE123A1}" type="pres">
      <dgm:prSet presAssocID="{3FA8FB70-32F7-4DDD-A4C0-010D569D6A3C}" presName="wedge4" presStyleLbl="node1" presStyleIdx="3" presStyleCnt="7"/>
      <dgm:spPr/>
    </dgm:pt>
    <dgm:pt modelId="{D9DD1370-8AAE-48EC-A32F-01AF16919667}" type="pres">
      <dgm:prSet presAssocID="{3FA8FB70-32F7-4DDD-A4C0-010D569D6A3C}" presName="dummy4a" presStyleCnt="0"/>
      <dgm:spPr/>
    </dgm:pt>
    <dgm:pt modelId="{8BCA6557-D6D5-4772-AF46-305516411C9A}" type="pres">
      <dgm:prSet presAssocID="{3FA8FB70-32F7-4DDD-A4C0-010D569D6A3C}" presName="dummy4b" presStyleCnt="0"/>
      <dgm:spPr/>
    </dgm:pt>
    <dgm:pt modelId="{D4F8DE59-19F3-49CE-81A9-12E3DDF6B4E4}" type="pres">
      <dgm:prSet presAssocID="{3FA8FB70-32F7-4DDD-A4C0-010D569D6A3C}" presName="wedge4Tx" presStyleLbl="node1" presStyleIdx="3" presStyleCnt="7">
        <dgm:presLayoutVars>
          <dgm:chMax val="0"/>
          <dgm:chPref val="0"/>
          <dgm:bulletEnabled val="1"/>
        </dgm:presLayoutVars>
      </dgm:prSet>
      <dgm:spPr/>
    </dgm:pt>
    <dgm:pt modelId="{99808570-8307-4602-9411-581D6D65D488}" type="pres">
      <dgm:prSet presAssocID="{3FA8FB70-32F7-4DDD-A4C0-010D569D6A3C}" presName="wedge5" presStyleLbl="node1" presStyleIdx="4" presStyleCnt="7"/>
      <dgm:spPr/>
    </dgm:pt>
    <dgm:pt modelId="{3D569D07-8DAF-4765-BCC3-71712259AF6D}" type="pres">
      <dgm:prSet presAssocID="{3FA8FB70-32F7-4DDD-A4C0-010D569D6A3C}" presName="dummy5a" presStyleCnt="0"/>
      <dgm:spPr/>
    </dgm:pt>
    <dgm:pt modelId="{3AE907EA-47C9-4A1D-AE4C-BE5AC897FE72}" type="pres">
      <dgm:prSet presAssocID="{3FA8FB70-32F7-4DDD-A4C0-010D569D6A3C}" presName="dummy5b" presStyleCnt="0"/>
      <dgm:spPr/>
    </dgm:pt>
    <dgm:pt modelId="{3E5918AF-FD95-4144-9592-F9B7AF988547}" type="pres">
      <dgm:prSet presAssocID="{3FA8FB70-32F7-4DDD-A4C0-010D569D6A3C}" presName="wedge5Tx" presStyleLbl="node1" presStyleIdx="4" presStyleCnt="7">
        <dgm:presLayoutVars>
          <dgm:chMax val="0"/>
          <dgm:chPref val="0"/>
          <dgm:bulletEnabled val="1"/>
        </dgm:presLayoutVars>
      </dgm:prSet>
      <dgm:spPr/>
    </dgm:pt>
    <dgm:pt modelId="{B2C644D8-0B72-49D7-BF6C-DE84E9EAB5E5}" type="pres">
      <dgm:prSet presAssocID="{3FA8FB70-32F7-4DDD-A4C0-010D569D6A3C}" presName="wedge6" presStyleLbl="node1" presStyleIdx="5" presStyleCnt="7"/>
      <dgm:spPr/>
    </dgm:pt>
    <dgm:pt modelId="{8F14CAA2-5116-4FD1-9A66-1A523E32CC46}" type="pres">
      <dgm:prSet presAssocID="{3FA8FB70-32F7-4DDD-A4C0-010D569D6A3C}" presName="dummy6a" presStyleCnt="0"/>
      <dgm:spPr/>
    </dgm:pt>
    <dgm:pt modelId="{1B495081-63B8-4FBB-84C6-7AF2CD4A355B}" type="pres">
      <dgm:prSet presAssocID="{3FA8FB70-32F7-4DDD-A4C0-010D569D6A3C}" presName="dummy6b" presStyleCnt="0"/>
      <dgm:spPr/>
    </dgm:pt>
    <dgm:pt modelId="{9C9112CE-060B-46C9-8A61-1224100CAFD9}" type="pres">
      <dgm:prSet presAssocID="{3FA8FB70-32F7-4DDD-A4C0-010D569D6A3C}" presName="wedge6Tx" presStyleLbl="node1" presStyleIdx="5" presStyleCnt="7">
        <dgm:presLayoutVars>
          <dgm:chMax val="0"/>
          <dgm:chPref val="0"/>
          <dgm:bulletEnabled val="1"/>
        </dgm:presLayoutVars>
      </dgm:prSet>
      <dgm:spPr/>
    </dgm:pt>
    <dgm:pt modelId="{9A945A25-598B-465F-B349-5A12A43D5646}" type="pres">
      <dgm:prSet presAssocID="{3FA8FB70-32F7-4DDD-A4C0-010D569D6A3C}" presName="wedge7" presStyleLbl="node1" presStyleIdx="6" presStyleCnt="7"/>
      <dgm:spPr/>
    </dgm:pt>
    <dgm:pt modelId="{3975A785-CD22-45F1-B429-DB5698C46637}" type="pres">
      <dgm:prSet presAssocID="{3FA8FB70-32F7-4DDD-A4C0-010D569D6A3C}" presName="dummy7a" presStyleCnt="0"/>
      <dgm:spPr/>
    </dgm:pt>
    <dgm:pt modelId="{80916F36-AE1E-48B5-BCC3-43E8EA5DD0DA}" type="pres">
      <dgm:prSet presAssocID="{3FA8FB70-32F7-4DDD-A4C0-010D569D6A3C}" presName="dummy7b" presStyleCnt="0"/>
      <dgm:spPr/>
    </dgm:pt>
    <dgm:pt modelId="{2FE52283-0CFD-40D7-AE27-1983B7CC12FD}" type="pres">
      <dgm:prSet presAssocID="{3FA8FB70-32F7-4DDD-A4C0-010D569D6A3C}" presName="wedge7Tx" presStyleLbl="node1" presStyleIdx="6" presStyleCnt="7">
        <dgm:presLayoutVars>
          <dgm:chMax val="0"/>
          <dgm:chPref val="0"/>
          <dgm:bulletEnabled val="1"/>
        </dgm:presLayoutVars>
      </dgm:prSet>
      <dgm:spPr/>
    </dgm:pt>
    <dgm:pt modelId="{0F533574-70DA-41B9-A310-B3B6660D68B2}" type="pres">
      <dgm:prSet presAssocID="{E3BA17B9-D12F-4A6D-8A8A-F9CDA7ED8862}" presName="arrowWedge1" presStyleLbl="fgSibTrans2D1" presStyleIdx="0" presStyleCnt="7"/>
      <dgm:spPr/>
    </dgm:pt>
    <dgm:pt modelId="{1A568160-1A18-4F61-8E93-45C6B073FC4F}" type="pres">
      <dgm:prSet presAssocID="{A7567F76-2179-4B05-B230-D34D4B9DDF8A}" presName="arrowWedge2" presStyleLbl="fgSibTrans2D1" presStyleIdx="1" presStyleCnt="7"/>
      <dgm:spPr/>
    </dgm:pt>
    <dgm:pt modelId="{BF3F5EFB-0459-4E78-8D2C-26C6D334EFD1}" type="pres">
      <dgm:prSet presAssocID="{85842F30-A967-451E-B159-FF8BB03BA883}" presName="arrowWedge3" presStyleLbl="fgSibTrans2D1" presStyleIdx="2" presStyleCnt="7"/>
      <dgm:spPr/>
    </dgm:pt>
    <dgm:pt modelId="{2E82C68F-6553-4C3D-BEF9-ABB1DF9677AB}" type="pres">
      <dgm:prSet presAssocID="{C2AEA580-0286-4FA0-8DD6-A0EDC38FB774}" presName="arrowWedge4" presStyleLbl="fgSibTrans2D1" presStyleIdx="3" presStyleCnt="7"/>
      <dgm:spPr/>
    </dgm:pt>
    <dgm:pt modelId="{A91B27C7-631B-4886-AC35-D8F197C9D4CB}" type="pres">
      <dgm:prSet presAssocID="{8D65887E-5F70-4FFA-9513-855251816269}" presName="arrowWedge5" presStyleLbl="fgSibTrans2D1" presStyleIdx="4" presStyleCnt="7"/>
      <dgm:spPr/>
    </dgm:pt>
    <dgm:pt modelId="{18AFBFBF-AA6F-492F-BC7F-AC72CD8C3641}" type="pres">
      <dgm:prSet presAssocID="{2060F7BB-2E55-47DD-AF67-7C59B56C020B}" presName="arrowWedge6" presStyleLbl="fgSibTrans2D1" presStyleIdx="5" presStyleCnt="7"/>
      <dgm:spPr/>
    </dgm:pt>
    <dgm:pt modelId="{1E01BE78-56E1-4F94-8079-98E7AE7D2874}" type="pres">
      <dgm:prSet presAssocID="{C1B51EA1-F6C2-4599-B5AE-89D294E00A70}" presName="arrowWedge7" presStyleLbl="fgSibTrans2D1" presStyleIdx="6" presStyleCnt="7"/>
      <dgm:spPr/>
    </dgm:pt>
  </dgm:ptLst>
  <dgm:cxnLst>
    <dgm:cxn modelId="{A1217901-E1E6-42F2-B33E-E8261095B1DC}" type="presOf" srcId="{AD2C8F8E-BED5-4B03-A259-53D9519FA6AA}" destId="{5260321D-6948-4046-B5E1-AB39B2B4A656}" srcOrd="1" destOrd="0" presId="urn:microsoft.com/office/officeart/2005/8/layout/cycle8"/>
    <dgm:cxn modelId="{9233320E-2FC4-4580-AA60-244BEFA2F7CB}" srcId="{3FA8FB70-32F7-4DDD-A4C0-010D569D6A3C}" destId="{71D3153E-E7F4-483C-9302-D0589DB0E654}" srcOrd="5" destOrd="0" parTransId="{DA18EEE0-684A-4E00-B915-4EFD5151088C}" sibTransId="{2060F7BB-2E55-47DD-AF67-7C59B56C020B}"/>
    <dgm:cxn modelId="{9C63BE10-4B09-4D1A-9DA3-76C030C4C52D}" srcId="{3FA8FB70-32F7-4DDD-A4C0-010D569D6A3C}" destId="{AD2C8F8E-BED5-4B03-A259-53D9519FA6AA}" srcOrd="1" destOrd="0" parTransId="{D037BD64-CE5F-4D6F-A0E3-268EF1A89DDA}" sibTransId="{A7567F76-2179-4B05-B230-D34D4B9DDF8A}"/>
    <dgm:cxn modelId="{65347616-55C1-45BD-BCFE-07CE5EC45740}" type="presOf" srcId="{D07AA4AE-C2C8-4AEF-96BF-2077E65EAB9A}" destId="{3E5918AF-FD95-4144-9592-F9B7AF988547}" srcOrd="1" destOrd="0" presId="urn:microsoft.com/office/officeart/2005/8/layout/cycle8"/>
    <dgm:cxn modelId="{672C3527-B697-4E95-84C9-D4D4C7C36F53}" srcId="{3FA8FB70-32F7-4DDD-A4C0-010D569D6A3C}" destId="{58D3CB29-22A1-4309-91BC-3F9E0B29BFC7}" srcOrd="0" destOrd="0" parTransId="{2B405A52-8D53-43F8-B6BB-2B46B9ED9EB8}" sibTransId="{E3BA17B9-D12F-4A6D-8A8A-F9CDA7ED8862}"/>
    <dgm:cxn modelId="{D561F52B-B919-4A79-8D1D-768E458BCDEE}" type="presOf" srcId="{D07AA4AE-C2C8-4AEF-96BF-2077E65EAB9A}" destId="{99808570-8307-4602-9411-581D6D65D488}" srcOrd="0" destOrd="0" presId="urn:microsoft.com/office/officeart/2005/8/layout/cycle8"/>
    <dgm:cxn modelId="{59B6BD2F-D766-4821-A9BF-A02C03F280C5}" srcId="{3FA8FB70-32F7-4DDD-A4C0-010D569D6A3C}" destId="{D07AA4AE-C2C8-4AEF-96BF-2077E65EAB9A}" srcOrd="4" destOrd="0" parTransId="{D732FE31-D490-491E-9201-08877BBA2554}" sibTransId="{8D65887E-5F70-4FFA-9513-855251816269}"/>
    <dgm:cxn modelId="{A3C8543E-4F6D-4A90-BC1E-5E20156FE4B1}" type="presOf" srcId="{71D3153E-E7F4-483C-9302-D0589DB0E654}" destId="{9C9112CE-060B-46C9-8A61-1224100CAFD9}" srcOrd="1" destOrd="0" presId="urn:microsoft.com/office/officeart/2005/8/layout/cycle8"/>
    <dgm:cxn modelId="{C311D63E-87DD-4E1C-882E-DD6C371FCF6E}" srcId="{3FA8FB70-32F7-4DDD-A4C0-010D569D6A3C}" destId="{59B36605-0F56-4BEE-9D47-58BB9435CA97}" srcOrd="2" destOrd="0" parTransId="{972B955D-ABF9-4360-BEB3-6949137C675F}" sibTransId="{85842F30-A967-451E-B159-FF8BB03BA883}"/>
    <dgm:cxn modelId="{B325D95F-F82E-4CE2-9C19-CA4DD659453E}" srcId="{3FA8FB70-32F7-4DDD-A4C0-010D569D6A3C}" destId="{DA0BD032-EEE4-4A90-A7D6-33274D85F4B4}" srcOrd="6" destOrd="0" parTransId="{1676FEDF-274E-4FA7-8DA6-5D926CF2D12E}" sibTransId="{C1B51EA1-F6C2-4599-B5AE-89D294E00A70}"/>
    <dgm:cxn modelId="{0A025270-A582-403A-BBB5-961B85E19769}" type="presOf" srcId="{71D3153E-E7F4-483C-9302-D0589DB0E654}" destId="{B2C644D8-0B72-49D7-BF6C-DE84E9EAB5E5}" srcOrd="0" destOrd="0" presId="urn:microsoft.com/office/officeart/2005/8/layout/cycle8"/>
    <dgm:cxn modelId="{FEFF7375-838F-4563-8A6D-3F9DD4FA27BC}" type="presOf" srcId="{217FC50A-036B-41A6-83E0-1273D6C4BECE}" destId="{13D87EEC-112C-4C9D-B387-7676FFE123A1}" srcOrd="0" destOrd="0" presId="urn:microsoft.com/office/officeart/2005/8/layout/cycle8"/>
    <dgm:cxn modelId="{0DDA988E-551A-4211-997F-72B3DDFFAFC3}" type="presOf" srcId="{59B36605-0F56-4BEE-9D47-58BB9435CA97}" destId="{C98E34C8-B0B5-46E1-A2FA-45C0B70F5B60}" srcOrd="0" destOrd="0" presId="urn:microsoft.com/office/officeart/2005/8/layout/cycle8"/>
    <dgm:cxn modelId="{9804F69B-BA75-4F73-9664-24CE2F960280}" type="presOf" srcId="{3FA8FB70-32F7-4DDD-A4C0-010D569D6A3C}" destId="{B3FDF991-7539-4124-83A5-4245F2C60B8B}" srcOrd="0" destOrd="0" presId="urn:microsoft.com/office/officeart/2005/8/layout/cycle8"/>
    <dgm:cxn modelId="{7EDF669E-6285-405C-A95A-5A7E5C7B9E02}" type="presOf" srcId="{AD2C8F8E-BED5-4B03-A259-53D9519FA6AA}" destId="{4F38F78C-85C2-473E-A762-6B292EAFD646}" srcOrd="0" destOrd="0" presId="urn:microsoft.com/office/officeart/2005/8/layout/cycle8"/>
    <dgm:cxn modelId="{DBEF81B0-F43E-457F-8A45-6B3F44013B2A}" srcId="{3FA8FB70-32F7-4DDD-A4C0-010D569D6A3C}" destId="{217FC50A-036B-41A6-83E0-1273D6C4BECE}" srcOrd="3" destOrd="0" parTransId="{2CECD169-BE1A-4D6F-AB45-3454393D8C90}" sibTransId="{C2AEA580-0286-4FA0-8DD6-A0EDC38FB774}"/>
    <dgm:cxn modelId="{22EFC0C0-FDE9-4ED3-A6AF-DC171AF0B314}" type="presOf" srcId="{58D3CB29-22A1-4309-91BC-3F9E0B29BFC7}" destId="{CE4F5409-C4A4-46FA-8904-710AC18C9EA8}" srcOrd="0" destOrd="0" presId="urn:microsoft.com/office/officeart/2005/8/layout/cycle8"/>
    <dgm:cxn modelId="{64C21ED9-4EA0-4F3A-9D34-6789E802D9EE}" type="presOf" srcId="{DA0BD032-EEE4-4A90-A7D6-33274D85F4B4}" destId="{2FE52283-0CFD-40D7-AE27-1983B7CC12FD}" srcOrd="1" destOrd="0" presId="urn:microsoft.com/office/officeart/2005/8/layout/cycle8"/>
    <dgm:cxn modelId="{EE2609DB-E3C7-4A9F-8FDD-88CE0EDE08F4}" type="presOf" srcId="{59B36605-0F56-4BEE-9D47-58BB9435CA97}" destId="{B2986892-7816-4CAF-AE8E-613C8D97019D}" srcOrd="1" destOrd="0" presId="urn:microsoft.com/office/officeart/2005/8/layout/cycle8"/>
    <dgm:cxn modelId="{3237EEE9-E461-47DD-988B-11E853CFE068}" type="presOf" srcId="{217FC50A-036B-41A6-83E0-1273D6C4BECE}" destId="{D4F8DE59-19F3-49CE-81A9-12E3DDF6B4E4}" srcOrd="1" destOrd="0" presId="urn:microsoft.com/office/officeart/2005/8/layout/cycle8"/>
    <dgm:cxn modelId="{CDC46BEB-FB6D-4AD1-B2E9-90CD6EC7A1CB}" type="presOf" srcId="{58D3CB29-22A1-4309-91BC-3F9E0B29BFC7}" destId="{75125215-B1B9-4E9A-A641-16155C16843E}" srcOrd="1" destOrd="0" presId="urn:microsoft.com/office/officeart/2005/8/layout/cycle8"/>
    <dgm:cxn modelId="{FC50ECF3-5437-421E-8BDC-CBEE2B87232C}" type="presOf" srcId="{DA0BD032-EEE4-4A90-A7D6-33274D85F4B4}" destId="{9A945A25-598B-465F-B349-5A12A43D5646}" srcOrd="0" destOrd="0" presId="urn:microsoft.com/office/officeart/2005/8/layout/cycle8"/>
    <dgm:cxn modelId="{FD365B2E-B9A7-43DF-8477-1E8258509FC0}" type="presParOf" srcId="{B3FDF991-7539-4124-83A5-4245F2C60B8B}" destId="{CE4F5409-C4A4-46FA-8904-710AC18C9EA8}" srcOrd="0" destOrd="0" presId="urn:microsoft.com/office/officeart/2005/8/layout/cycle8"/>
    <dgm:cxn modelId="{6CB13B78-65E3-4817-B688-75A19DA28E4A}" type="presParOf" srcId="{B3FDF991-7539-4124-83A5-4245F2C60B8B}" destId="{3DD7DD75-3815-407D-B7F9-FDED5CEECBAE}" srcOrd="1" destOrd="0" presId="urn:microsoft.com/office/officeart/2005/8/layout/cycle8"/>
    <dgm:cxn modelId="{84501529-B742-4FFD-9B6E-4C79216F4334}" type="presParOf" srcId="{B3FDF991-7539-4124-83A5-4245F2C60B8B}" destId="{0180AD8E-148A-434A-91B0-DC9D1D168CC2}" srcOrd="2" destOrd="0" presId="urn:microsoft.com/office/officeart/2005/8/layout/cycle8"/>
    <dgm:cxn modelId="{2B9CAB3C-7441-46D2-B783-F566FE0D0532}" type="presParOf" srcId="{B3FDF991-7539-4124-83A5-4245F2C60B8B}" destId="{75125215-B1B9-4E9A-A641-16155C16843E}" srcOrd="3" destOrd="0" presId="urn:microsoft.com/office/officeart/2005/8/layout/cycle8"/>
    <dgm:cxn modelId="{D7081462-CDBF-49B4-9525-1DC933A7F677}" type="presParOf" srcId="{B3FDF991-7539-4124-83A5-4245F2C60B8B}" destId="{4F38F78C-85C2-473E-A762-6B292EAFD646}" srcOrd="4" destOrd="0" presId="urn:microsoft.com/office/officeart/2005/8/layout/cycle8"/>
    <dgm:cxn modelId="{F91917B5-1EE4-4CAF-AE10-3DEF2A0B9D68}" type="presParOf" srcId="{B3FDF991-7539-4124-83A5-4245F2C60B8B}" destId="{BD035FCE-3E46-4C5D-9895-2FC4F6B83D26}" srcOrd="5" destOrd="0" presId="urn:microsoft.com/office/officeart/2005/8/layout/cycle8"/>
    <dgm:cxn modelId="{57A8C188-1B1C-442B-BCEB-5B5DEA01B4AB}" type="presParOf" srcId="{B3FDF991-7539-4124-83A5-4245F2C60B8B}" destId="{CBC16D3D-F00A-44D0-988E-E6CC2CCD19B0}" srcOrd="6" destOrd="0" presId="urn:microsoft.com/office/officeart/2005/8/layout/cycle8"/>
    <dgm:cxn modelId="{D4FE0D0E-3525-4F9A-81DE-73C62826D0D9}" type="presParOf" srcId="{B3FDF991-7539-4124-83A5-4245F2C60B8B}" destId="{5260321D-6948-4046-B5E1-AB39B2B4A656}" srcOrd="7" destOrd="0" presId="urn:microsoft.com/office/officeart/2005/8/layout/cycle8"/>
    <dgm:cxn modelId="{4FFD7DA8-CDBE-4F4F-BCBC-EAF0FA9E223D}" type="presParOf" srcId="{B3FDF991-7539-4124-83A5-4245F2C60B8B}" destId="{C98E34C8-B0B5-46E1-A2FA-45C0B70F5B60}" srcOrd="8" destOrd="0" presId="urn:microsoft.com/office/officeart/2005/8/layout/cycle8"/>
    <dgm:cxn modelId="{7B824CCC-0EA3-43A3-B3DB-8E741FAEE352}" type="presParOf" srcId="{B3FDF991-7539-4124-83A5-4245F2C60B8B}" destId="{B705AE69-D9DC-4867-AE71-1D26AC2753B0}" srcOrd="9" destOrd="0" presId="urn:microsoft.com/office/officeart/2005/8/layout/cycle8"/>
    <dgm:cxn modelId="{BE4137C7-F771-4CAC-9AD8-6928B5A288C5}" type="presParOf" srcId="{B3FDF991-7539-4124-83A5-4245F2C60B8B}" destId="{0A5A1C1A-78F3-4347-8F86-254FDC2A7CA2}" srcOrd="10" destOrd="0" presId="urn:microsoft.com/office/officeart/2005/8/layout/cycle8"/>
    <dgm:cxn modelId="{700BF8ED-A5CB-4206-84D5-6CE6F629BA39}" type="presParOf" srcId="{B3FDF991-7539-4124-83A5-4245F2C60B8B}" destId="{B2986892-7816-4CAF-AE8E-613C8D97019D}" srcOrd="11" destOrd="0" presId="urn:microsoft.com/office/officeart/2005/8/layout/cycle8"/>
    <dgm:cxn modelId="{8DA2D8AE-3037-43CB-BAB1-4B9CC7ADBBB3}" type="presParOf" srcId="{B3FDF991-7539-4124-83A5-4245F2C60B8B}" destId="{13D87EEC-112C-4C9D-B387-7676FFE123A1}" srcOrd="12" destOrd="0" presId="urn:microsoft.com/office/officeart/2005/8/layout/cycle8"/>
    <dgm:cxn modelId="{6FB5F890-62FE-4CBE-9393-E09A7C4B8214}" type="presParOf" srcId="{B3FDF991-7539-4124-83A5-4245F2C60B8B}" destId="{D9DD1370-8AAE-48EC-A32F-01AF16919667}" srcOrd="13" destOrd="0" presId="urn:microsoft.com/office/officeart/2005/8/layout/cycle8"/>
    <dgm:cxn modelId="{11A0759E-8E33-4406-986E-58FC01B092B0}" type="presParOf" srcId="{B3FDF991-7539-4124-83A5-4245F2C60B8B}" destId="{8BCA6557-D6D5-4772-AF46-305516411C9A}" srcOrd="14" destOrd="0" presId="urn:microsoft.com/office/officeart/2005/8/layout/cycle8"/>
    <dgm:cxn modelId="{D4301678-3314-49D1-AAD9-01B05C927E99}" type="presParOf" srcId="{B3FDF991-7539-4124-83A5-4245F2C60B8B}" destId="{D4F8DE59-19F3-49CE-81A9-12E3DDF6B4E4}" srcOrd="15" destOrd="0" presId="urn:microsoft.com/office/officeart/2005/8/layout/cycle8"/>
    <dgm:cxn modelId="{C251939E-CBB9-476C-8C3E-C0F457B55F18}" type="presParOf" srcId="{B3FDF991-7539-4124-83A5-4245F2C60B8B}" destId="{99808570-8307-4602-9411-581D6D65D488}" srcOrd="16" destOrd="0" presId="urn:microsoft.com/office/officeart/2005/8/layout/cycle8"/>
    <dgm:cxn modelId="{79E9C79D-D3D3-494F-8CA4-641E0B7382CC}" type="presParOf" srcId="{B3FDF991-7539-4124-83A5-4245F2C60B8B}" destId="{3D569D07-8DAF-4765-BCC3-71712259AF6D}" srcOrd="17" destOrd="0" presId="urn:microsoft.com/office/officeart/2005/8/layout/cycle8"/>
    <dgm:cxn modelId="{B8FE8874-0B8A-4266-8B0B-4D62E5643AD1}" type="presParOf" srcId="{B3FDF991-7539-4124-83A5-4245F2C60B8B}" destId="{3AE907EA-47C9-4A1D-AE4C-BE5AC897FE72}" srcOrd="18" destOrd="0" presId="urn:microsoft.com/office/officeart/2005/8/layout/cycle8"/>
    <dgm:cxn modelId="{8A194ECC-A6AA-4DFE-AA3B-5A173FDF3DFC}" type="presParOf" srcId="{B3FDF991-7539-4124-83A5-4245F2C60B8B}" destId="{3E5918AF-FD95-4144-9592-F9B7AF988547}" srcOrd="19" destOrd="0" presId="urn:microsoft.com/office/officeart/2005/8/layout/cycle8"/>
    <dgm:cxn modelId="{065A4235-3F10-40AF-B0DA-AF2F8E9B796A}" type="presParOf" srcId="{B3FDF991-7539-4124-83A5-4245F2C60B8B}" destId="{B2C644D8-0B72-49D7-BF6C-DE84E9EAB5E5}" srcOrd="20" destOrd="0" presId="urn:microsoft.com/office/officeart/2005/8/layout/cycle8"/>
    <dgm:cxn modelId="{2042EB7E-8FF5-41C8-B85C-E70CC37D0E56}" type="presParOf" srcId="{B3FDF991-7539-4124-83A5-4245F2C60B8B}" destId="{8F14CAA2-5116-4FD1-9A66-1A523E32CC46}" srcOrd="21" destOrd="0" presId="urn:microsoft.com/office/officeart/2005/8/layout/cycle8"/>
    <dgm:cxn modelId="{8818ECEB-B4DB-451F-80F7-D1D5ABD3293C}" type="presParOf" srcId="{B3FDF991-7539-4124-83A5-4245F2C60B8B}" destId="{1B495081-63B8-4FBB-84C6-7AF2CD4A355B}" srcOrd="22" destOrd="0" presId="urn:microsoft.com/office/officeart/2005/8/layout/cycle8"/>
    <dgm:cxn modelId="{B082026B-5868-4E8C-B33B-D9FBB97DA474}" type="presParOf" srcId="{B3FDF991-7539-4124-83A5-4245F2C60B8B}" destId="{9C9112CE-060B-46C9-8A61-1224100CAFD9}" srcOrd="23" destOrd="0" presId="urn:microsoft.com/office/officeart/2005/8/layout/cycle8"/>
    <dgm:cxn modelId="{F2278E63-161C-4D17-861E-BC0533636D78}" type="presParOf" srcId="{B3FDF991-7539-4124-83A5-4245F2C60B8B}" destId="{9A945A25-598B-465F-B349-5A12A43D5646}" srcOrd="24" destOrd="0" presId="urn:microsoft.com/office/officeart/2005/8/layout/cycle8"/>
    <dgm:cxn modelId="{764B7BDE-17D3-4CA3-9836-956AEFBCAD0D}" type="presParOf" srcId="{B3FDF991-7539-4124-83A5-4245F2C60B8B}" destId="{3975A785-CD22-45F1-B429-DB5698C46637}" srcOrd="25" destOrd="0" presId="urn:microsoft.com/office/officeart/2005/8/layout/cycle8"/>
    <dgm:cxn modelId="{F4125BEF-6892-4B78-A165-49A29041B7A3}" type="presParOf" srcId="{B3FDF991-7539-4124-83A5-4245F2C60B8B}" destId="{80916F36-AE1E-48B5-BCC3-43E8EA5DD0DA}" srcOrd="26" destOrd="0" presId="urn:microsoft.com/office/officeart/2005/8/layout/cycle8"/>
    <dgm:cxn modelId="{BC23052C-6180-40E1-9E83-E78D00932095}" type="presParOf" srcId="{B3FDF991-7539-4124-83A5-4245F2C60B8B}" destId="{2FE52283-0CFD-40D7-AE27-1983B7CC12FD}" srcOrd="27" destOrd="0" presId="urn:microsoft.com/office/officeart/2005/8/layout/cycle8"/>
    <dgm:cxn modelId="{FF94171B-E789-4A67-BE2C-DDADFA96D3AA}" type="presParOf" srcId="{B3FDF991-7539-4124-83A5-4245F2C60B8B}" destId="{0F533574-70DA-41B9-A310-B3B6660D68B2}" srcOrd="28" destOrd="0" presId="urn:microsoft.com/office/officeart/2005/8/layout/cycle8"/>
    <dgm:cxn modelId="{1CCF6BC5-4E6D-4F43-97AC-628473CC3617}" type="presParOf" srcId="{B3FDF991-7539-4124-83A5-4245F2C60B8B}" destId="{1A568160-1A18-4F61-8E93-45C6B073FC4F}" srcOrd="29" destOrd="0" presId="urn:microsoft.com/office/officeart/2005/8/layout/cycle8"/>
    <dgm:cxn modelId="{58883FCE-9FFB-4CA0-A0AD-1A8B33425A54}" type="presParOf" srcId="{B3FDF991-7539-4124-83A5-4245F2C60B8B}" destId="{BF3F5EFB-0459-4E78-8D2C-26C6D334EFD1}" srcOrd="30" destOrd="0" presId="urn:microsoft.com/office/officeart/2005/8/layout/cycle8"/>
    <dgm:cxn modelId="{EE04300D-33B0-4C9D-A9EC-8B6938A792F0}" type="presParOf" srcId="{B3FDF991-7539-4124-83A5-4245F2C60B8B}" destId="{2E82C68F-6553-4C3D-BEF9-ABB1DF9677AB}" srcOrd="31" destOrd="0" presId="urn:microsoft.com/office/officeart/2005/8/layout/cycle8"/>
    <dgm:cxn modelId="{E03B35CB-5949-478E-8FAD-19CFB64B3152}" type="presParOf" srcId="{B3FDF991-7539-4124-83A5-4245F2C60B8B}" destId="{A91B27C7-631B-4886-AC35-D8F197C9D4CB}" srcOrd="32" destOrd="0" presId="urn:microsoft.com/office/officeart/2005/8/layout/cycle8"/>
    <dgm:cxn modelId="{D3249061-1923-43B9-A5BF-15355CCBDD4D}" type="presParOf" srcId="{B3FDF991-7539-4124-83A5-4245F2C60B8B}" destId="{18AFBFBF-AA6F-492F-BC7F-AC72CD8C3641}" srcOrd="33" destOrd="0" presId="urn:microsoft.com/office/officeart/2005/8/layout/cycle8"/>
    <dgm:cxn modelId="{2F0BF8D3-A931-4061-89DE-9B76FF98C34F}" type="presParOf" srcId="{B3FDF991-7539-4124-83A5-4245F2C60B8B}" destId="{1E01BE78-56E1-4F94-8079-98E7AE7D2874}"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A966AA-C2D0-420D-89FC-1A1AB0AD407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45D50368-372D-4F79-95B9-B27BD239F0F6}">
      <dgm:prSet phldrT="[Text]" custT="1"/>
      <dgm:spPr/>
      <dgm:t>
        <a:bodyPr anchor="ctr"/>
        <a:lstStyle/>
        <a:p>
          <a:pPr algn="ctr">
            <a:buNone/>
          </a:pPr>
          <a:r>
            <a:rPr lang="en-US" sz="1800" b="1" dirty="0">
              <a:solidFill>
                <a:schemeClr val="tx1"/>
              </a:solidFill>
              <a:latin typeface="+mj-lt"/>
            </a:rPr>
            <a:t>DOE</a:t>
          </a:r>
        </a:p>
      </dgm:t>
    </dgm:pt>
    <dgm:pt modelId="{CDE1A78B-2AE4-4A71-9139-416C219BC84D}" type="parTrans" cxnId="{68788A78-9180-41FF-BD09-BF4DBB52EA0D}">
      <dgm:prSet/>
      <dgm:spPr/>
      <dgm:t>
        <a:bodyPr/>
        <a:lstStyle/>
        <a:p>
          <a:pPr algn="ctr"/>
          <a:endParaRPr lang="en-US" sz="1800">
            <a:solidFill>
              <a:schemeClr val="tx1"/>
            </a:solidFill>
          </a:endParaRPr>
        </a:p>
      </dgm:t>
    </dgm:pt>
    <dgm:pt modelId="{508ABF25-4B40-405C-9E88-248ED8B31B83}" type="sibTrans" cxnId="{68788A78-9180-41FF-BD09-BF4DBB52EA0D}">
      <dgm:prSet/>
      <dgm:spPr/>
      <dgm:t>
        <a:bodyPr/>
        <a:lstStyle/>
        <a:p>
          <a:pPr algn="ctr"/>
          <a:endParaRPr lang="en-US" sz="1800">
            <a:solidFill>
              <a:schemeClr val="tx1"/>
            </a:solidFill>
          </a:endParaRPr>
        </a:p>
      </dgm:t>
    </dgm:pt>
    <dgm:pt modelId="{15FCB7DF-D0D3-43D8-8FE5-E5FFDED6264E}">
      <dgm:prSet phldrT="[Text]" custT="1"/>
      <dgm:spPr/>
      <dgm:t>
        <a:bodyPr anchor="ctr"/>
        <a:lstStyle/>
        <a:p>
          <a:pPr marL="0" algn="ctr">
            <a:lnSpc>
              <a:spcPct val="120000"/>
            </a:lnSpc>
            <a:spcAft>
              <a:spcPts val="1200"/>
            </a:spcAft>
            <a:buNone/>
          </a:pPr>
          <a:r>
            <a:rPr lang="en-US" sz="1800" dirty="0">
              <a:solidFill>
                <a:schemeClr val="tx1"/>
              </a:solidFill>
            </a:rPr>
            <a:t>Federal</a:t>
          </a:r>
        </a:p>
      </dgm:t>
    </dgm:pt>
    <dgm:pt modelId="{5DD5E854-B70B-4927-93DD-9B930567F2D9}" type="parTrans" cxnId="{D8EBBD42-214D-4D3D-9A34-A5A6A40991CD}">
      <dgm:prSet/>
      <dgm:spPr/>
      <dgm:t>
        <a:bodyPr/>
        <a:lstStyle/>
        <a:p>
          <a:pPr algn="ctr"/>
          <a:endParaRPr lang="en-US" sz="1800">
            <a:solidFill>
              <a:schemeClr val="tx1"/>
            </a:solidFill>
          </a:endParaRPr>
        </a:p>
      </dgm:t>
    </dgm:pt>
    <dgm:pt modelId="{DDE76206-3F7F-4788-87BA-8C9D4D26CDB9}" type="sibTrans" cxnId="{D8EBBD42-214D-4D3D-9A34-A5A6A40991CD}">
      <dgm:prSet/>
      <dgm:spPr/>
      <dgm:t>
        <a:bodyPr/>
        <a:lstStyle/>
        <a:p>
          <a:pPr algn="ctr"/>
          <a:endParaRPr lang="en-US" sz="1800">
            <a:solidFill>
              <a:schemeClr val="tx1"/>
            </a:solidFill>
          </a:endParaRPr>
        </a:p>
      </dgm:t>
    </dgm:pt>
    <dgm:pt modelId="{196543C5-093B-4437-B406-DBE4B882EA97}">
      <dgm:prSet phldrT="[Text]" custT="1"/>
      <dgm:spPr/>
      <dgm:t>
        <a:bodyPr anchor="ctr"/>
        <a:lstStyle/>
        <a:p>
          <a:pPr algn="ctr">
            <a:buNone/>
          </a:pPr>
          <a:r>
            <a:rPr lang="en-US" sz="1800" b="1" dirty="0">
              <a:solidFill>
                <a:schemeClr val="tx1"/>
              </a:solidFill>
              <a:latin typeface="+mj-lt"/>
            </a:rPr>
            <a:t>Grantee</a:t>
          </a:r>
        </a:p>
      </dgm:t>
    </dgm:pt>
    <dgm:pt modelId="{41DE1F19-4A9F-48CD-A44E-6BF1D04E31EE}" type="parTrans" cxnId="{52499B9F-797A-43CC-89E1-64C52021BFAF}">
      <dgm:prSet/>
      <dgm:spPr/>
      <dgm:t>
        <a:bodyPr/>
        <a:lstStyle/>
        <a:p>
          <a:pPr algn="ctr"/>
          <a:endParaRPr lang="en-US" sz="1800">
            <a:solidFill>
              <a:schemeClr val="tx1"/>
            </a:solidFill>
          </a:endParaRPr>
        </a:p>
      </dgm:t>
    </dgm:pt>
    <dgm:pt modelId="{F264F018-7FB9-43EC-B595-B986D351AD7B}" type="sibTrans" cxnId="{52499B9F-797A-43CC-89E1-64C52021BFAF}">
      <dgm:prSet/>
      <dgm:spPr/>
      <dgm:t>
        <a:bodyPr/>
        <a:lstStyle/>
        <a:p>
          <a:pPr algn="ctr"/>
          <a:endParaRPr lang="en-US" sz="1800">
            <a:solidFill>
              <a:schemeClr val="tx1"/>
            </a:solidFill>
          </a:endParaRPr>
        </a:p>
      </dgm:t>
    </dgm:pt>
    <dgm:pt modelId="{C485168C-07AD-4DE6-B17E-1E96E93777D7}">
      <dgm:prSet phldrT="[Text]" custT="1"/>
      <dgm:spPr/>
      <dgm:t>
        <a:bodyPr anchor="ctr"/>
        <a:lstStyle/>
        <a:p>
          <a:pPr marL="0" algn="ctr">
            <a:lnSpc>
              <a:spcPct val="120000"/>
            </a:lnSpc>
            <a:spcAft>
              <a:spcPts val="1200"/>
            </a:spcAft>
            <a:buNone/>
          </a:pPr>
          <a:r>
            <a:rPr lang="en-US" sz="1800" dirty="0">
              <a:solidFill>
                <a:schemeClr val="tx1"/>
              </a:solidFill>
            </a:rPr>
            <a:t>State</a:t>
          </a:r>
        </a:p>
      </dgm:t>
    </dgm:pt>
    <dgm:pt modelId="{2EA2CE1F-978B-4B0A-92B2-CA23FBAEB8C0}" type="parTrans" cxnId="{B374803A-F1D8-4C12-8B03-25954CE7DDA9}">
      <dgm:prSet/>
      <dgm:spPr/>
      <dgm:t>
        <a:bodyPr/>
        <a:lstStyle/>
        <a:p>
          <a:pPr algn="ctr"/>
          <a:endParaRPr lang="en-US" sz="1800">
            <a:solidFill>
              <a:schemeClr val="tx1"/>
            </a:solidFill>
          </a:endParaRPr>
        </a:p>
      </dgm:t>
    </dgm:pt>
    <dgm:pt modelId="{05F43B89-7F05-43F2-A0A8-66E0914D6EC4}" type="sibTrans" cxnId="{B374803A-F1D8-4C12-8B03-25954CE7DDA9}">
      <dgm:prSet/>
      <dgm:spPr/>
      <dgm:t>
        <a:bodyPr/>
        <a:lstStyle/>
        <a:p>
          <a:pPr algn="ctr"/>
          <a:endParaRPr lang="en-US" sz="1800">
            <a:solidFill>
              <a:schemeClr val="tx1"/>
            </a:solidFill>
          </a:endParaRPr>
        </a:p>
      </dgm:t>
    </dgm:pt>
    <dgm:pt modelId="{CA2BABAF-EDAA-4496-8316-FD6EA3643E8F}">
      <dgm:prSet phldrT="[Text]" custT="1"/>
      <dgm:spPr/>
      <dgm:t>
        <a:bodyPr anchor="ctr"/>
        <a:lstStyle/>
        <a:p>
          <a:pPr algn="ctr">
            <a:buNone/>
          </a:pPr>
          <a:r>
            <a:rPr lang="en-US" sz="1800" b="1" dirty="0">
              <a:solidFill>
                <a:schemeClr val="tx1"/>
              </a:solidFill>
              <a:latin typeface="+mj-lt"/>
            </a:rPr>
            <a:t>Subgrantee</a:t>
          </a:r>
        </a:p>
      </dgm:t>
    </dgm:pt>
    <dgm:pt modelId="{2B1B4805-2FB7-402F-86A8-587F29181C18}" type="parTrans" cxnId="{4011B082-09BD-4DD1-A54F-EA5AB249A3C2}">
      <dgm:prSet/>
      <dgm:spPr/>
      <dgm:t>
        <a:bodyPr/>
        <a:lstStyle/>
        <a:p>
          <a:pPr algn="ctr"/>
          <a:endParaRPr lang="en-US" sz="1800">
            <a:solidFill>
              <a:schemeClr val="tx1"/>
            </a:solidFill>
          </a:endParaRPr>
        </a:p>
      </dgm:t>
    </dgm:pt>
    <dgm:pt modelId="{4498AB02-A1BF-4D28-8918-F87A89CEE23B}" type="sibTrans" cxnId="{4011B082-09BD-4DD1-A54F-EA5AB249A3C2}">
      <dgm:prSet/>
      <dgm:spPr/>
      <dgm:t>
        <a:bodyPr/>
        <a:lstStyle/>
        <a:p>
          <a:pPr algn="ctr"/>
          <a:endParaRPr lang="en-US" sz="1800">
            <a:solidFill>
              <a:schemeClr val="tx1"/>
            </a:solidFill>
          </a:endParaRPr>
        </a:p>
      </dgm:t>
    </dgm:pt>
    <dgm:pt modelId="{ABC1EDDD-C08B-4F9C-8453-9CEFCC2AF319}">
      <dgm:prSet phldrT="[Text]" custT="1"/>
      <dgm:spPr/>
      <dgm:t>
        <a:bodyPr anchor="ctr"/>
        <a:lstStyle/>
        <a:p>
          <a:pPr marL="0" algn="ctr">
            <a:lnSpc>
              <a:spcPct val="120000"/>
            </a:lnSpc>
            <a:spcAft>
              <a:spcPts val="1200"/>
            </a:spcAft>
            <a:buNone/>
          </a:pPr>
          <a:r>
            <a:rPr lang="en-US" sz="1800" dirty="0">
              <a:solidFill>
                <a:schemeClr val="tx1"/>
              </a:solidFill>
            </a:rPr>
            <a:t>Agency</a:t>
          </a:r>
        </a:p>
      </dgm:t>
    </dgm:pt>
    <dgm:pt modelId="{33D02404-349E-4E82-A8BA-C0A907006883}" type="parTrans" cxnId="{9C4BE375-6187-4BD4-A343-9FC71D796AF1}">
      <dgm:prSet/>
      <dgm:spPr/>
      <dgm:t>
        <a:bodyPr/>
        <a:lstStyle/>
        <a:p>
          <a:pPr algn="ctr"/>
          <a:endParaRPr lang="en-US" sz="1800">
            <a:solidFill>
              <a:schemeClr val="tx1"/>
            </a:solidFill>
          </a:endParaRPr>
        </a:p>
      </dgm:t>
    </dgm:pt>
    <dgm:pt modelId="{7D85D88C-6545-49D9-9F9D-01270187B165}" type="sibTrans" cxnId="{9C4BE375-6187-4BD4-A343-9FC71D796AF1}">
      <dgm:prSet/>
      <dgm:spPr/>
      <dgm:t>
        <a:bodyPr/>
        <a:lstStyle/>
        <a:p>
          <a:pPr algn="ctr"/>
          <a:endParaRPr lang="en-US" sz="1800">
            <a:solidFill>
              <a:schemeClr val="tx1"/>
            </a:solidFill>
          </a:endParaRPr>
        </a:p>
      </dgm:t>
    </dgm:pt>
    <dgm:pt modelId="{5026F79A-D670-4F65-B581-E609F4440949}" type="pres">
      <dgm:prSet presAssocID="{B6A966AA-C2D0-420D-89FC-1A1AB0AD4072}" presName="Name0" presStyleCnt="0">
        <dgm:presLayoutVars>
          <dgm:dir/>
          <dgm:animLvl val="lvl"/>
          <dgm:resizeHandles val="exact"/>
        </dgm:presLayoutVars>
      </dgm:prSet>
      <dgm:spPr/>
    </dgm:pt>
    <dgm:pt modelId="{B2A5F905-5454-4A81-AFC2-602475B3C21B}" type="pres">
      <dgm:prSet presAssocID="{45D50368-372D-4F79-95B9-B27BD239F0F6}" presName="composite" presStyleCnt="0"/>
      <dgm:spPr/>
    </dgm:pt>
    <dgm:pt modelId="{2612B01E-E5FD-4FF5-9198-43474773E636}" type="pres">
      <dgm:prSet presAssocID="{45D50368-372D-4F79-95B9-B27BD239F0F6}" presName="parTx" presStyleLbl="node1" presStyleIdx="0" presStyleCnt="3">
        <dgm:presLayoutVars>
          <dgm:chMax val="0"/>
          <dgm:chPref val="0"/>
          <dgm:bulletEnabled val="1"/>
        </dgm:presLayoutVars>
      </dgm:prSet>
      <dgm:spPr/>
    </dgm:pt>
    <dgm:pt modelId="{FDEC72F1-79D0-44B6-8429-0F39785C9AD0}" type="pres">
      <dgm:prSet presAssocID="{45D50368-372D-4F79-95B9-B27BD239F0F6}" presName="desTx" presStyleLbl="revTx" presStyleIdx="0" presStyleCnt="3" custLinFactNeighborX="12445">
        <dgm:presLayoutVars>
          <dgm:bulletEnabled val="1"/>
        </dgm:presLayoutVars>
      </dgm:prSet>
      <dgm:spPr/>
    </dgm:pt>
    <dgm:pt modelId="{A2E8B6A5-7483-46B9-AEDC-17DBE6FB9B4E}" type="pres">
      <dgm:prSet presAssocID="{508ABF25-4B40-405C-9E88-248ED8B31B83}" presName="space" presStyleCnt="0"/>
      <dgm:spPr/>
    </dgm:pt>
    <dgm:pt modelId="{187F0FEF-C720-494E-A2FE-020FF399FBDF}" type="pres">
      <dgm:prSet presAssocID="{196543C5-093B-4437-B406-DBE4B882EA97}" presName="composite" presStyleCnt="0"/>
      <dgm:spPr/>
    </dgm:pt>
    <dgm:pt modelId="{8FBF96FC-7A6C-4977-AC0C-35CDC7270E23}" type="pres">
      <dgm:prSet presAssocID="{196543C5-093B-4437-B406-DBE4B882EA97}" presName="parTx" presStyleLbl="node1" presStyleIdx="1" presStyleCnt="3">
        <dgm:presLayoutVars>
          <dgm:chMax val="0"/>
          <dgm:chPref val="0"/>
          <dgm:bulletEnabled val="1"/>
        </dgm:presLayoutVars>
      </dgm:prSet>
      <dgm:spPr/>
    </dgm:pt>
    <dgm:pt modelId="{0E6AC4B0-7D9E-4235-A5C0-FC9C6164F4E5}" type="pres">
      <dgm:prSet presAssocID="{196543C5-093B-4437-B406-DBE4B882EA97}" presName="desTx" presStyleLbl="revTx" presStyleIdx="1" presStyleCnt="3" custScaleX="114921" custLinFactNeighborX="7315">
        <dgm:presLayoutVars>
          <dgm:bulletEnabled val="1"/>
        </dgm:presLayoutVars>
      </dgm:prSet>
      <dgm:spPr/>
    </dgm:pt>
    <dgm:pt modelId="{E164AE18-6369-488B-A2D6-E9F4C3CC4F93}" type="pres">
      <dgm:prSet presAssocID="{F264F018-7FB9-43EC-B595-B986D351AD7B}" presName="space" presStyleCnt="0"/>
      <dgm:spPr/>
    </dgm:pt>
    <dgm:pt modelId="{4027752C-746F-47A0-B9FD-8F9A8606D359}" type="pres">
      <dgm:prSet presAssocID="{CA2BABAF-EDAA-4496-8316-FD6EA3643E8F}" presName="composite" presStyleCnt="0"/>
      <dgm:spPr/>
    </dgm:pt>
    <dgm:pt modelId="{504C6F9B-242F-4BEF-BA77-A2E4D823CECC}" type="pres">
      <dgm:prSet presAssocID="{CA2BABAF-EDAA-4496-8316-FD6EA3643E8F}" presName="parTx" presStyleLbl="node1" presStyleIdx="2" presStyleCnt="3">
        <dgm:presLayoutVars>
          <dgm:chMax val="0"/>
          <dgm:chPref val="0"/>
          <dgm:bulletEnabled val="1"/>
        </dgm:presLayoutVars>
      </dgm:prSet>
      <dgm:spPr/>
    </dgm:pt>
    <dgm:pt modelId="{15FC8055-A66C-4D2F-99E2-55FD986FF3F4}" type="pres">
      <dgm:prSet presAssocID="{CA2BABAF-EDAA-4496-8316-FD6EA3643E8F}" presName="desTx" presStyleLbl="revTx" presStyleIdx="2" presStyleCnt="3" custLinFactNeighborX="9939">
        <dgm:presLayoutVars>
          <dgm:bulletEnabled val="1"/>
        </dgm:presLayoutVars>
      </dgm:prSet>
      <dgm:spPr/>
    </dgm:pt>
  </dgm:ptLst>
  <dgm:cxnLst>
    <dgm:cxn modelId="{6A4DBF22-C387-4E1D-95DC-44856D011F33}" type="presOf" srcId="{15FCB7DF-D0D3-43D8-8FE5-E5FFDED6264E}" destId="{FDEC72F1-79D0-44B6-8429-0F39785C9AD0}" srcOrd="0" destOrd="0" presId="urn:microsoft.com/office/officeart/2005/8/layout/chevron1"/>
    <dgm:cxn modelId="{67924C33-884F-469F-AF56-66C16AE0E4C2}" type="presOf" srcId="{CA2BABAF-EDAA-4496-8316-FD6EA3643E8F}" destId="{504C6F9B-242F-4BEF-BA77-A2E4D823CECC}" srcOrd="0" destOrd="0" presId="urn:microsoft.com/office/officeart/2005/8/layout/chevron1"/>
    <dgm:cxn modelId="{B374803A-F1D8-4C12-8B03-25954CE7DDA9}" srcId="{196543C5-093B-4437-B406-DBE4B882EA97}" destId="{C485168C-07AD-4DE6-B17E-1E96E93777D7}" srcOrd="0" destOrd="0" parTransId="{2EA2CE1F-978B-4B0A-92B2-CA23FBAEB8C0}" sibTransId="{05F43B89-7F05-43F2-A0A8-66E0914D6EC4}"/>
    <dgm:cxn modelId="{07857B61-57CE-4E1A-BBD6-F378A55A26A0}" type="presOf" srcId="{45D50368-372D-4F79-95B9-B27BD239F0F6}" destId="{2612B01E-E5FD-4FF5-9198-43474773E636}" srcOrd="0" destOrd="0" presId="urn:microsoft.com/office/officeart/2005/8/layout/chevron1"/>
    <dgm:cxn modelId="{D8EBBD42-214D-4D3D-9A34-A5A6A40991CD}" srcId="{45D50368-372D-4F79-95B9-B27BD239F0F6}" destId="{15FCB7DF-D0D3-43D8-8FE5-E5FFDED6264E}" srcOrd="0" destOrd="0" parTransId="{5DD5E854-B70B-4927-93DD-9B930567F2D9}" sibTransId="{DDE76206-3F7F-4788-87BA-8C9D4D26CDB9}"/>
    <dgm:cxn modelId="{F31F9973-10AE-4C6D-B892-3A4505CFFD52}" type="presOf" srcId="{ABC1EDDD-C08B-4F9C-8453-9CEFCC2AF319}" destId="{15FC8055-A66C-4D2F-99E2-55FD986FF3F4}" srcOrd="0" destOrd="0" presId="urn:microsoft.com/office/officeart/2005/8/layout/chevron1"/>
    <dgm:cxn modelId="{9C4BE375-6187-4BD4-A343-9FC71D796AF1}" srcId="{CA2BABAF-EDAA-4496-8316-FD6EA3643E8F}" destId="{ABC1EDDD-C08B-4F9C-8453-9CEFCC2AF319}" srcOrd="0" destOrd="0" parTransId="{33D02404-349E-4E82-A8BA-C0A907006883}" sibTransId="{7D85D88C-6545-49D9-9F9D-01270187B165}"/>
    <dgm:cxn modelId="{68788A78-9180-41FF-BD09-BF4DBB52EA0D}" srcId="{B6A966AA-C2D0-420D-89FC-1A1AB0AD4072}" destId="{45D50368-372D-4F79-95B9-B27BD239F0F6}" srcOrd="0" destOrd="0" parTransId="{CDE1A78B-2AE4-4A71-9139-416C219BC84D}" sibTransId="{508ABF25-4B40-405C-9E88-248ED8B31B83}"/>
    <dgm:cxn modelId="{4011B082-09BD-4DD1-A54F-EA5AB249A3C2}" srcId="{B6A966AA-C2D0-420D-89FC-1A1AB0AD4072}" destId="{CA2BABAF-EDAA-4496-8316-FD6EA3643E8F}" srcOrd="2" destOrd="0" parTransId="{2B1B4805-2FB7-402F-86A8-587F29181C18}" sibTransId="{4498AB02-A1BF-4D28-8918-F87A89CEE23B}"/>
    <dgm:cxn modelId="{4028738F-7EDF-49D8-8BA7-7CE97F457219}" type="presOf" srcId="{196543C5-093B-4437-B406-DBE4B882EA97}" destId="{8FBF96FC-7A6C-4977-AC0C-35CDC7270E23}" srcOrd="0" destOrd="0" presId="urn:microsoft.com/office/officeart/2005/8/layout/chevron1"/>
    <dgm:cxn modelId="{52499B9F-797A-43CC-89E1-64C52021BFAF}" srcId="{B6A966AA-C2D0-420D-89FC-1A1AB0AD4072}" destId="{196543C5-093B-4437-B406-DBE4B882EA97}" srcOrd="1" destOrd="0" parTransId="{41DE1F19-4A9F-48CD-A44E-6BF1D04E31EE}" sibTransId="{F264F018-7FB9-43EC-B595-B986D351AD7B}"/>
    <dgm:cxn modelId="{CA1261BF-8801-475D-B16E-0FD74071FE7E}" type="presOf" srcId="{C485168C-07AD-4DE6-B17E-1E96E93777D7}" destId="{0E6AC4B0-7D9E-4235-A5C0-FC9C6164F4E5}" srcOrd="0" destOrd="0" presId="urn:microsoft.com/office/officeart/2005/8/layout/chevron1"/>
    <dgm:cxn modelId="{976132F5-C83E-42FE-AEFA-8DCD04F513C0}" type="presOf" srcId="{B6A966AA-C2D0-420D-89FC-1A1AB0AD4072}" destId="{5026F79A-D670-4F65-B581-E609F4440949}" srcOrd="0" destOrd="0" presId="urn:microsoft.com/office/officeart/2005/8/layout/chevron1"/>
    <dgm:cxn modelId="{C4409413-C3DE-4FB8-A1C3-97337E388AEC}" type="presParOf" srcId="{5026F79A-D670-4F65-B581-E609F4440949}" destId="{B2A5F905-5454-4A81-AFC2-602475B3C21B}" srcOrd="0" destOrd="0" presId="urn:microsoft.com/office/officeart/2005/8/layout/chevron1"/>
    <dgm:cxn modelId="{6DBA16E7-5D82-45C1-898A-43EC210CC1FC}" type="presParOf" srcId="{B2A5F905-5454-4A81-AFC2-602475B3C21B}" destId="{2612B01E-E5FD-4FF5-9198-43474773E636}" srcOrd="0" destOrd="0" presId="urn:microsoft.com/office/officeart/2005/8/layout/chevron1"/>
    <dgm:cxn modelId="{C1291C8B-652C-4165-8490-416F6148FE0C}" type="presParOf" srcId="{B2A5F905-5454-4A81-AFC2-602475B3C21B}" destId="{FDEC72F1-79D0-44B6-8429-0F39785C9AD0}" srcOrd="1" destOrd="0" presId="urn:microsoft.com/office/officeart/2005/8/layout/chevron1"/>
    <dgm:cxn modelId="{4153687A-F69E-4C2B-9D6B-7CB9C1C8EBF5}" type="presParOf" srcId="{5026F79A-D670-4F65-B581-E609F4440949}" destId="{A2E8B6A5-7483-46B9-AEDC-17DBE6FB9B4E}" srcOrd="1" destOrd="0" presId="urn:microsoft.com/office/officeart/2005/8/layout/chevron1"/>
    <dgm:cxn modelId="{415CF2AB-47FB-4640-A9E8-4658FB1E5568}" type="presParOf" srcId="{5026F79A-D670-4F65-B581-E609F4440949}" destId="{187F0FEF-C720-494E-A2FE-020FF399FBDF}" srcOrd="2" destOrd="0" presId="urn:microsoft.com/office/officeart/2005/8/layout/chevron1"/>
    <dgm:cxn modelId="{3C4C2D27-8209-40E0-9699-AE4953E8B12A}" type="presParOf" srcId="{187F0FEF-C720-494E-A2FE-020FF399FBDF}" destId="{8FBF96FC-7A6C-4977-AC0C-35CDC7270E23}" srcOrd="0" destOrd="0" presId="urn:microsoft.com/office/officeart/2005/8/layout/chevron1"/>
    <dgm:cxn modelId="{4692FF32-8D02-4812-A769-4F6E959FB22F}" type="presParOf" srcId="{187F0FEF-C720-494E-A2FE-020FF399FBDF}" destId="{0E6AC4B0-7D9E-4235-A5C0-FC9C6164F4E5}" srcOrd="1" destOrd="0" presId="urn:microsoft.com/office/officeart/2005/8/layout/chevron1"/>
    <dgm:cxn modelId="{6139F31E-9D11-4623-AB00-421FE317379D}" type="presParOf" srcId="{5026F79A-D670-4F65-B581-E609F4440949}" destId="{E164AE18-6369-488B-A2D6-E9F4C3CC4F93}" srcOrd="3" destOrd="0" presId="urn:microsoft.com/office/officeart/2005/8/layout/chevron1"/>
    <dgm:cxn modelId="{4FBE1685-919A-4C28-84A0-BA44C1B127B8}" type="presParOf" srcId="{5026F79A-D670-4F65-B581-E609F4440949}" destId="{4027752C-746F-47A0-B9FD-8F9A8606D359}" srcOrd="4" destOrd="0" presId="urn:microsoft.com/office/officeart/2005/8/layout/chevron1"/>
    <dgm:cxn modelId="{C2BDBB93-D81B-46B0-B998-8BDE6503FF1B}" type="presParOf" srcId="{4027752C-746F-47A0-B9FD-8F9A8606D359}" destId="{504C6F9B-242F-4BEF-BA77-A2E4D823CECC}" srcOrd="0" destOrd="0" presId="urn:microsoft.com/office/officeart/2005/8/layout/chevron1"/>
    <dgm:cxn modelId="{A8DEA728-3675-4F34-8A7B-B5DA63C11231}" type="presParOf" srcId="{4027752C-746F-47A0-B9FD-8F9A8606D359}" destId="{15FC8055-A66C-4D2F-99E2-55FD986FF3F4}" srcOrd="1"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109DE-7D4C-486F-85A0-FD695B3338C7}">
      <dsp:nvSpPr>
        <dsp:cNvPr id="0" name=""/>
        <dsp:cNvSpPr/>
      </dsp:nvSpPr>
      <dsp:spPr>
        <a:xfrm>
          <a:off x="2250914" y="296402"/>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29ED5-5C49-42CA-9CEA-29742772EE19}">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B64C4-72FC-4EB0-8B39-D4E2C45B7A0D}">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dirty="0"/>
            <a:t>By the funder</a:t>
          </a:r>
        </a:p>
      </dsp:txBody>
      <dsp:txXfrm>
        <a:off x="1548914" y="3176402"/>
        <a:ext cx="3600000" cy="720000"/>
      </dsp:txXfrm>
    </dsp:sp>
    <dsp:sp modelId="{E2C8BF92-69CB-4348-AFCE-D88648ECC402}">
      <dsp:nvSpPr>
        <dsp:cNvPr id="0" name=""/>
        <dsp:cNvSpPr/>
      </dsp:nvSpPr>
      <dsp:spPr>
        <a:xfrm>
          <a:off x="6480914" y="296402"/>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6923B-06F8-45EC-B167-25FBC37E797E}">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AA4556-5A26-4123-866D-E344F68D6756}">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dirty="0"/>
            <a:t>By the auditor</a:t>
          </a:r>
        </a:p>
      </dsp:txBody>
      <dsp:txXfrm>
        <a:off x="5778914" y="317640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60838-AFAD-4C95-B69B-153E5DC96B62}">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C336C-9D6D-42CA-8203-74EC371C4250}">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How do you communicate this to your partners?</a:t>
          </a:r>
        </a:p>
      </dsp:txBody>
      <dsp:txXfrm>
        <a:off x="696297" y="538547"/>
        <a:ext cx="4171627" cy="2590157"/>
      </dsp:txXfrm>
    </dsp:sp>
    <dsp:sp modelId="{4EB32D8F-C3E7-4A79-BAF1-092F70903A09}">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AE30A-5260-4E9E-86D6-6E3F4F381B62}">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What can be done to maximize everyone’s time?</a:t>
          </a:r>
        </a:p>
      </dsp:txBody>
      <dsp:txXfrm>
        <a:off x="5991936" y="538547"/>
        <a:ext cx="4171627" cy="2590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F5409-C4A4-46FA-8904-710AC18C9EA8}">
      <dsp:nvSpPr>
        <dsp:cNvPr id="0" name=""/>
        <dsp:cNvSpPr/>
      </dsp:nvSpPr>
      <dsp:spPr>
        <a:xfrm>
          <a:off x="3468094" y="265431"/>
          <a:ext cx="3655123" cy="3655123"/>
        </a:xfrm>
        <a:prstGeom prst="pie">
          <a:avLst>
            <a:gd name="adj1" fmla="val 16200000"/>
            <a:gd name="adj2" fmla="val 1928571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Desk Monitoring</a:t>
          </a:r>
        </a:p>
      </dsp:txBody>
      <dsp:txXfrm>
        <a:off x="5388340" y="604835"/>
        <a:ext cx="870267" cy="696214"/>
      </dsp:txXfrm>
    </dsp:sp>
    <dsp:sp modelId="{4F38F78C-85C2-473E-A762-6B292EAFD646}">
      <dsp:nvSpPr>
        <dsp:cNvPr id="0" name=""/>
        <dsp:cNvSpPr/>
      </dsp:nvSpPr>
      <dsp:spPr>
        <a:xfrm>
          <a:off x="3515089" y="324174"/>
          <a:ext cx="3655123" cy="3655123"/>
        </a:xfrm>
        <a:prstGeom prst="pie">
          <a:avLst>
            <a:gd name="adj1" fmla="val 19285716"/>
            <a:gd name="adj2" fmla="val 77142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Fiscal</a:t>
          </a:r>
        </a:p>
      </dsp:txBody>
      <dsp:txXfrm>
        <a:off x="5997527" y="1649157"/>
        <a:ext cx="1000807" cy="609187"/>
      </dsp:txXfrm>
    </dsp:sp>
    <dsp:sp modelId="{C98E34C8-B0B5-46E1-A2FA-45C0B70F5B60}">
      <dsp:nvSpPr>
        <dsp:cNvPr id="0" name=""/>
        <dsp:cNvSpPr/>
      </dsp:nvSpPr>
      <dsp:spPr>
        <a:xfrm>
          <a:off x="3481634" y="365763"/>
          <a:ext cx="3688093" cy="3719892"/>
        </a:xfrm>
        <a:prstGeom prst="pie">
          <a:avLst>
            <a:gd name="adj1" fmla="val 771428"/>
            <a:gd name="adj2" fmla="val 385714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General</a:t>
          </a:r>
        </a:p>
      </dsp:txBody>
      <dsp:txXfrm>
        <a:off x="5849916" y="2568913"/>
        <a:ext cx="878117" cy="686408"/>
      </dsp:txXfrm>
    </dsp:sp>
    <dsp:sp modelId="{13D87EEC-112C-4C9D-B387-7676FFE123A1}">
      <dsp:nvSpPr>
        <dsp:cNvPr id="0" name=""/>
        <dsp:cNvSpPr/>
      </dsp:nvSpPr>
      <dsp:spPr>
        <a:xfrm>
          <a:off x="3430238" y="430782"/>
          <a:ext cx="3655123" cy="3655123"/>
        </a:xfrm>
        <a:prstGeom prst="pie">
          <a:avLst>
            <a:gd name="adj1" fmla="val 3857226"/>
            <a:gd name="adj2" fmla="val 69428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Programmatic</a:t>
          </a:r>
        </a:p>
      </dsp:txBody>
      <dsp:txXfrm>
        <a:off x="4833544" y="3302665"/>
        <a:ext cx="848510" cy="609187"/>
      </dsp:txXfrm>
    </dsp:sp>
    <dsp:sp modelId="{99808570-8307-4602-9411-581D6D65D488}">
      <dsp:nvSpPr>
        <dsp:cNvPr id="0" name=""/>
        <dsp:cNvSpPr/>
      </dsp:nvSpPr>
      <dsp:spPr>
        <a:xfrm>
          <a:off x="3362357" y="398147"/>
          <a:ext cx="3655123" cy="3655123"/>
        </a:xfrm>
        <a:prstGeom prst="pie">
          <a:avLst>
            <a:gd name="adj1" fmla="val 6942858"/>
            <a:gd name="adj2" fmla="val 10028574"/>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Technical</a:t>
          </a:r>
        </a:p>
      </dsp:txBody>
      <dsp:txXfrm>
        <a:off x="3800101" y="2562938"/>
        <a:ext cx="870267" cy="674457"/>
      </dsp:txXfrm>
    </dsp:sp>
    <dsp:sp modelId="{B2C644D8-0B72-49D7-BF6C-DE84E9EAB5E5}">
      <dsp:nvSpPr>
        <dsp:cNvPr id="0" name=""/>
        <dsp:cNvSpPr/>
      </dsp:nvSpPr>
      <dsp:spPr>
        <a:xfrm>
          <a:off x="3345386" y="324174"/>
          <a:ext cx="3655123" cy="3655123"/>
        </a:xfrm>
        <a:prstGeom prst="pie">
          <a:avLst>
            <a:gd name="adj1" fmla="val 10028574"/>
            <a:gd name="adj2" fmla="val 13114284"/>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QCI</a:t>
          </a:r>
        </a:p>
      </dsp:txBody>
      <dsp:txXfrm>
        <a:off x="3517264" y="1649157"/>
        <a:ext cx="1000807" cy="609187"/>
      </dsp:txXfrm>
    </dsp:sp>
    <dsp:sp modelId="{9A945A25-598B-465F-B349-5A12A43D5646}">
      <dsp:nvSpPr>
        <dsp:cNvPr id="0" name=""/>
        <dsp:cNvSpPr/>
      </dsp:nvSpPr>
      <dsp:spPr>
        <a:xfrm>
          <a:off x="3392381" y="265431"/>
          <a:ext cx="3655123" cy="3655123"/>
        </a:xfrm>
        <a:prstGeom prst="pie">
          <a:avLst>
            <a:gd name="adj1" fmla="val 13114284"/>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Training</a:t>
          </a:r>
        </a:p>
      </dsp:txBody>
      <dsp:txXfrm>
        <a:off x="4256992" y="604835"/>
        <a:ext cx="870267" cy="696214"/>
      </dsp:txXfrm>
    </dsp:sp>
    <dsp:sp modelId="{0F533574-70DA-41B9-A310-B3B6660D68B2}">
      <dsp:nvSpPr>
        <dsp:cNvPr id="0" name=""/>
        <dsp:cNvSpPr/>
      </dsp:nvSpPr>
      <dsp:spPr>
        <a:xfrm>
          <a:off x="3241642" y="39162"/>
          <a:ext cx="4107663" cy="4107663"/>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568160-1A18-4F61-8E93-45C6B073FC4F}">
      <dsp:nvSpPr>
        <dsp:cNvPr id="0" name=""/>
        <dsp:cNvSpPr/>
      </dsp:nvSpPr>
      <dsp:spPr>
        <a:xfrm>
          <a:off x="3288932" y="98165"/>
          <a:ext cx="4107663" cy="4107663"/>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3F5EFB-0459-4E78-8D2C-26C6D334EFD1}">
      <dsp:nvSpPr>
        <dsp:cNvPr id="0" name=""/>
        <dsp:cNvSpPr/>
      </dsp:nvSpPr>
      <dsp:spPr>
        <a:xfrm>
          <a:off x="3271740" y="171647"/>
          <a:ext cx="4107663" cy="4107663"/>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82C68F-6553-4C3D-BEF9-ABB1DF9677AB}">
      <dsp:nvSpPr>
        <dsp:cNvPr id="0" name=""/>
        <dsp:cNvSpPr/>
      </dsp:nvSpPr>
      <dsp:spPr>
        <a:xfrm>
          <a:off x="3203968" y="204417"/>
          <a:ext cx="4107663" cy="4107663"/>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1B27C7-631B-4886-AC35-D8F197C9D4CB}">
      <dsp:nvSpPr>
        <dsp:cNvPr id="0" name=""/>
        <dsp:cNvSpPr/>
      </dsp:nvSpPr>
      <dsp:spPr>
        <a:xfrm>
          <a:off x="3136034" y="171966"/>
          <a:ext cx="4107663" cy="4107663"/>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AFBFBF-AA6F-492F-BC7F-AC72CD8C3641}">
      <dsp:nvSpPr>
        <dsp:cNvPr id="0" name=""/>
        <dsp:cNvSpPr/>
      </dsp:nvSpPr>
      <dsp:spPr>
        <a:xfrm>
          <a:off x="3119004" y="98165"/>
          <a:ext cx="4107663" cy="4107663"/>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1BE78-56E1-4F94-8079-98E7AE7D2874}">
      <dsp:nvSpPr>
        <dsp:cNvPr id="0" name=""/>
        <dsp:cNvSpPr/>
      </dsp:nvSpPr>
      <dsp:spPr>
        <a:xfrm>
          <a:off x="3166294" y="39162"/>
          <a:ext cx="4107663" cy="4107663"/>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2B01E-E5FD-4FF5-9198-43474773E636}">
      <dsp:nvSpPr>
        <dsp:cNvPr id="0" name=""/>
        <dsp:cNvSpPr/>
      </dsp:nvSpPr>
      <dsp:spPr>
        <a:xfrm>
          <a:off x="160" y="5625"/>
          <a:ext cx="3437305" cy="137492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j-lt"/>
            </a:rPr>
            <a:t>DOE</a:t>
          </a:r>
        </a:p>
      </dsp:txBody>
      <dsp:txXfrm>
        <a:off x="687621" y="5625"/>
        <a:ext cx="2062383" cy="1374922"/>
      </dsp:txXfrm>
    </dsp:sp>
    <dsp:sp modelId="{FDEC72F1-79D0-44B6-8429-0F39785C9AD0}">
      <dsp:nvSpPr>
        <dsp:cNvPr id="0" name=""/>
        <dsp:cNvSpPr/>
      </dsp:nvSpPr>
      <dsp:spPr>
        <a:xfrm>
          <a:off x="342378" y="1552412"/>
          <a:ext cx="2749844" cy="77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171450" algn="ctr" defTabSz="800100">
            <a:lnSpc>
              <a:spcPct val="120000"/>
            </a:lnSpc>
            <a:spcBef>
              <a:spcPct val="0"/>
            </a:spcBef>
            <a:spcAft>
              <a:spcPts val="1200"/>
            </a:spcAft>
            <a:buNone/>
          </a:pPr>
          <a:r>
            <a:rPr lang="en-US" sz="1800" kern="1200" dirty="0">
              <a:solidFill>
                <a:schemeClr val="tx1"/>
              </a:solidFill>
            </a:rPr>
            <a:t>Federal</a:t>
          </a:r>
        </a:p>
      </dsp:txBody>
      <dsp:txXfrm>
        <a:off x="342378" y="1552412"/>
        <a:ext cx="2749844" cy="774000"/>
      </dsp:txXfrm>
    </dsp:sp>
    <dsp:sp modelId="{8FBF96FC-7A6C-4977-AC0C-35CDC7270E23}">
      <dsp:nvSpPr>
        <dsp:cNvPr id="0" name=""/>
        <dsp:cNvSpPr/>
      </dsp:nvSpPr>
      <dsp:spPr>
        <a:xfrm>
          <a:off x="3426617" y="5625"/>
          <a:ext cx="3437305" cy="137492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j-lt"/>
            </a:rPr>
            <a:t>Grantee</a:t>
          </a:r>
        </a:p>
      </dsp:txBody>
      <dsp:txXfrm>
        <a:off x="4114078" y="5625"/>
        <a:ext cx="2062383" cy="1374922"/>
      </dsp:txXfrm>
    </dsp:sp>
    <dsp:sp modelId="{0E6AC4B0-7D9E-4235-A5C0-FC9C6164F4E5}">
      <dsp:nvSpPr>
        <dsp:cNvPr id="0" name=""/>
        <dsp:cNvSpPr/>
      </dsp:nvSpPr>
      <dsp:spPr>
        <a:xfrm>
          <a:off x="3422616" y="1552412"/>
          <a:ext cx="3160148" cy="77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171450" algn="ctr" defTabSz="800100">
            <a:lnSpc>
              <a:spcPct val="120000"/>
            </a:lnSpc>
            <a:spcBef>
              <a:spcPct val="0"/>
            </a:spcBef>
            <a:spcAft>
              <a:spcPts val="1200"/>
            </a:spcAft>
            <a:buNone/>
          </a:pPr>
          <a:r>
            <a:rPr lang="en-US" sz="1800" kern="1200" dirty="0">
              <a:solidFill>
                <a:schemeClr val="tx1"/>
              </a:solidFill>
            </a:rPr>
            <a:t>State</a:t>
          </a:r>
        </a:p>
      </dsp:txBody>
      <dsp:txXfrm>
        <a:off x="3422616" y="1552412"/>
        <a:ext cx="3160148" cy="774000"/>
      </dsp:txXfrm>
    </dsp:sp>
    <dsp:sp modelId="{504C6F9B-242F-4BEF-BA77-A2E4D823CECC}">
      <dsp:nvSpPr>
        <dsp:cNvPr id="0" name=""/>
        <dsp:cNvSpPr/>
      </dsp:nvSpPr>
      <dsp:spPr>
        <a:xfrm>
          <a:off x="6647922" y="5625"/>
          <a:ext cx="3437305" cy="137492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j-lt"/>
            </a:rPr>
            <a:t>Subgrantee</a:t>
          </a:r>
        </a:p>
      </dsp:txBody>
      <dsp:txXfrm>
        <a:off x="7335383" y="5625"/>
        <a:ext cx="2062383" cy="1374922"/>
      </dsp:txXfrm>
    </dsp:sp>
    <dsp:sp modelId="{15FC8055-A66C-4D2F-99E2-55FD986FF3F4}">
      <dsp:nvSpPr>
        <dsp:cNvPr id="0" name=""/>
        <dsp:cNvSpPr/>
      </dsp:nvSpPr>
      <dsp:spPr>
        <a:xfrm>
          <a:off x="6921229" y="1552412"/>
          <a:ext cx="2749844" cy="77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171450" algn="ctr" defTabSz="800100">
            <a:lnSpc>
              <a:spcPct val="120000"/>
            </a:lnSpc>
            <a:spcBef>
              <a:spcPct val="0"/>
            </a:spcBef>
            <a:spcAft>
              <a:spcPts val="1200"/>
            </a:spcAft>
            <a:buNone/>
          </a:pPr>
          <a:r>
            <a:rPr lang="en-US" sz="1800" kern="1200" dirty="0">
              <a:solidFill>
                <a:schemeClr val="tx1"/>
              </a:solidFill>
            </a:rPr>
            <a:t>Agency</a:t>
          </a:r>
        </a:p>
      </dsp:txBody>
      <dsp:txXfrm>
        <a:off x="6921229" y="1552412"/>
        <a:ext cx="2749844" cy="774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CDBF3-6C18-4839-BA18-668616455F88}"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5C8A8-7701-49B6-97D5-391B177EFFEF}" type="slidenum">
              <a:rPr lang="en-US" smtClean="0"/>
              <a:t>‹#›</a:t>
            </a:fld>
            <a:endParaRPr lang="en-US"/>
          </a:p>
        </p:txBody>
      </p:sp>
    </p:spTree>
    <p:extLst>
      <p:ext uri="{BB962C8B-B14F-4D97-AF65-F5344CB8AC3E}">
        <p14:creationId xmlns:p14="http://schemas.microsoft.com/office/powerpoint/2010/main" val="176031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D3E5B-4BED-B24C-9674-6B6454D045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35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you all know DOE utilizes an assessment template to promote consistency and timeliness. Please continue to use that word template, and please continue to follow the process we laid out last year. </a:t>
            </a:r>
          </a:p>
          <a:p>
            <a:endParaRPr lang="en-US" dirty="0"/>
          </a:p>
          <a:p>
            <a:r>
              <a:rPr lang="en-US" dirty="0"/>
              <a:t>When crafting assessments/reports Grammar, punctuation, and sentence structure are important. </a:t>
            </a:r>
          </a:p>
          <a:p>
            <a:endParaRPr lang="en-US" dirty="0"/>
          </a:p>
          <a:p>
            <a:r>
              <a:rPr lang="en-US" dirty="0"/>
              <a:t>We have a clear definition of what is a Finding, Concern or Recommendation and should follow it. </a:t>
            </a:r>
          </a:p>
          <a:p>
            <a:r>
              <a:rPr lang="en-US" dirty="0"/>
              <a:t>•	Finding is statutory or regulatory (or could be a reoccurring concern that is not been resolved and needs to be elevated to finding)- requires CAP</a:t>
            </a:r>
          </a:p>
          <a:p>
            <a:r>
              <a:rPr lang="en-US" dirty="0"/>
              <a:t>•	If we are referencing a regulation, we need to be precise. Don’t just list 10CFR Part 440 or 2 CFR Part 200. What specific part of regulation.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415133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Concerns are against guidance or state plans – and requires a CAP</a:t>
            </a:r>
          </a:p>
          <a:p>
            <a:endParaRPr lang="en-US" dirty="0"/>
          </a:p>
          <a:p>
            <a:r>
              <a:rPr lang="en-US" dirty="0"/>
              <a:t>All CAPS must:</a:t>
            </a:r>
          </a:p>
          <a:p>
            <a:endParaRPr lang="en-US" dirty="0"/>
          </a:p>
          <a:p>
            <a:r>
              <a:rPr lang="en-US" dirty="0"/>
              <a:t>Be submitted within 30 days of issuance </a:t>
            </a:r>
          </a:p>
          <a:p>
            <a:r>
              <a:rPr lang="en-US" dirty="0"/>
              <a:t>Be approved by DOE </a:t>
            </a:r>
          </a:p>
          <a:p>
            <a:r>
              <a:rPr lang="en-US" dirty="0"/>
              <a:t>Detail the steps that will be taken to rectify the issue </a:t>
            </a:r>
          </a:p>
          <a:p>
            <a:r>
              <a:rPr lang="en-US" dirty="0"/>
              <a:t>Identify all responsible parties, and provide a firm timeline to addressing and resolving the Concern or Finding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266364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Recommendations – are simply optional and do not require CAPs. However, like Findings, Concerns, Recommendations do require resolution. Either the Grantee will accept or reject the Recommendation and their response must be captured in PAGE in order for the recommendations to be considered closed out.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2027577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base"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061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table shows the monitoring categories and the number of action items received 2021, 2022, and 2023.</a:t>
            </a:r>
          </a:p>
        </p:txBody>
      </p:sp>
      <p:sp>
        <p:nvSpPr>
          <p:cNvPr id="4" name="Slide Number Placeholder 3"/>
          <p:cNvSpPr>
            <a:spLocks noGrp="1"/>
          </p:cNvSpPr>
          <p:nvPr>
            <p:ph type="sldNum"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base"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230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receive BPI CEUs, please scan the QR code and fill out the form for this session. These forms will remain open throughout the conference week, but please scan and fill out the form now, as NASCSP will be reporting these to BPI within 72 hours after each session. Please note, a certified professional can only receive CEUs for a class if they hold an active BPI Certification. </a:t>
            </a:r>
          </a:p>
          <a:p>
            <a:endParaRPr lang="en-US" dirty="0"/>
          </a:p>
        </p:txBody>
      </p:sp>
      <p:sp>
        <p:nvSpPr>
          <p:cNvPr id="4" name="Slide Number Placeholder 3"/>
          <p:cNvSpPr>
            <a:spLocks noGrp="1"/>
          </p:cNvSpPr>
          <p:nvPr>
            <p:ph type="sldNum" sz="quarter" idx="5"/>
          </p:nvPr>
        </p:nvSpPr>
        <p:spPr/>
        <p:txBody>
          <a:bodyPr/>
          <a:lstStyle/>
          <a:p>
            <a:fld id="{6007C6EB-EBF7-4B84-B625-E2BDC4DBCB22}" type="slidenum">
              <a:rPr lang="en-US" smtClean="0"/>
              <a:t>46</a:t>
            </a:fld>
            <a:endParaRPr lang="en-US"/>
          </a:p>
        </p:txBody>
      </p:sp>
    </p:spTree>
    <p:extLst>
      <p:ext uri="{BB962C8B-B14F-4D97-AF65-F5344CB8AC3E}">
        <p14:creationId xmlns:p14="http://schemas.microsoft.com/office/powerpoint/2010/main" val="258182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receive BPI CEUs, please scan the QR code and fill out the form for this session. These forms will remain open throughout the conference week, but please scan and fill out the form now, as NASCSP will be reporting these to BPI within 72 hours after each session. Please note, a certified professional can only receive CEUs for a class if they hold an active BPI Certification.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7C6EB-EBF7-4B84-B625-E2BDC4DBCB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950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Ensure the light beige headings have all sections filled correctly. For instance, typos can occur for the sq ft, cumulative SIR, and est. dollars saved.</a:t>
            </a:r>
          </a:p>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Single Family units are subject to Lead Base Paint if built prior to 1978 and have door/window replacements.</a:t>
            </a:r>
          </a:p>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Infiltration: PRE blower door and duct sealing numbers should be higher than the POST numbers. For instance, the infiltration PRE-1600 &gt; POST-755.</a:t>
            </a:r>
          </a:p>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Mechanical Ventilation stands for bathroom fans.</a:t>
            </a:r>
          </a:p>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Every measure installed should have an SIR &gt; 1, except for infiltration, air sealing, incidental repair, and health &amp; safety.</a:t>
            </a:r>
          </a:p>
          <a:p>
            <a:pPr marL="342900" indent="-342900" rtl="0" fontAlgn="ctr">
              <a:spcBef>
                <a:spcPts val="0"/>
              </a:spcBef>
              <a:spcAft>
                <a:spcPts val="0"/>
              </a:spcAft>
              <a:buFont typeface="+mj-lt"/>
              <a:buAutoNum type="arabicPeriod"/>
            </a:pPr>
            <a:r>
              <a:rPr lang="en-US" sz="1800" b="0" i="0" dirty="0">
                <a:effectLst/>
                <a:latin typeface="Calibri" panose="020F0502020204030204" pitchFamily="34" charset="0"/>
              </a:rPr>
              <a:t>If errors are found, discuss with other WAP managers before sending to the Service Provider.</a:t>
            </a:r>
          </a:p>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24</a:t>
            </a:fld>
            <a:endParaRPr lang="en-US" dirty="0"/>
          </a:p>
        </p:txBody>
      </p:sp>
    </p:spTree>
    <p:extLst>
      <p:ext uri="{BB962C8B-B14F-4D97-AF65-F5344CB8AC3E}">
        <p14:creationId xmlns:p14="http://schemas.microsoft.com/office/powerpoint/2010/main" val="97211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cs typeface="Calibri"/>
              </a:rPr>
              <a:t>The OIG completed this report in April 2022 based on review of prior reports and cases related to WAP projects and issued this report to provide DOE to identify areas for expanding internal controls to help prevent fraud, waste and abuse. We will quickly touch on the five broad areas of concern and suggestions for the WAP network to consider.</a:t>
            </a:r>
            <a:endParaRPr lang="en-US" dirty="0"/>
          </a:p>
          <a:p>
            <a:endParaRPr lang="en-US" dirty="0">
              <a:cs typeface="Calibri"/>
            </a:endParaRPr>
          </a:p>
          <a:p>
            <a:r>
              <a:rPr lang="en-US" b="1" dirty="0">
                <a:cs typeface="Calibri"/>
              </a:rPr>
              <a:t>Senior Leader Fraud</a:t>
            </a:r>
          </a:p>
          <a:p>
            <a:r>
              <a:rPr lang="en-US" dirty="0">
                <a:cs typeface="+mn-lt"/>
              </a:rPr>
              <a:t>OIG reviewed 15 completed investigations that resulted in investigative outcomes, including 7 criminal convictions, multiple exclusions from federal government contracting and over $2.25 million recovered.  These results reinforce the need for thorough monitoring, especially with Grantees monitoring their Subgrantee network. Grantees should review their oversight practices to determine if their monitoring approach needs enhancements to minimize the opportunity for any waste, fraud or abuse.</a:t>
            </a:r>
            <a:endParaRPr lang="en-US" dirty="0">
              <a:cs typeface="Calibri"/>
            </a:endParaRPr>
          </a:p>
          <a:p>
            <a:endParaRPr lang="en-US" dirty="0">
              <a:cs typeface="Calibri"/>
            </a:endParaRPr>
          </a:p>
          <a:p>
            <a:r>
              <a:rPr lang="en-US" b="1" dirty="0">
                <a:cs typeface="Calibri"/>
              </a:rPr>
              <a:t>Controls Over Acceptance of Work</a:t>
            </a:r>
            <a:endParaRPr lang="en-US" b="1" dirty="0"/>
          </a:p>
          <a:p>
            <a:r>
              <a:rPr lang="en-US" dirty="0">
                <a:cs typeface="Calibri"/>
              </a:rPr>
              <a:t>Review of audit and examination reports identified a multitude of problems with substandard work, billing errors, unapproved work order changes, unperformed or undocumented final inspections and charges for unsupported costs. As discussed under the senior fraud category, strong oversight, quality control and assurance of the weatherization work from start to finish is critically important to the success of the program. Another consideration for Grantees and local providers is to explore opportunities to upgrade their data systems and oversight tools to assist in tracking projects, expenditures and documentation.</a:t>
            </a:r>
          </a:p>
          <a:p>
            <a:pPr>
              <a:spcBef>
                <a:spcPct val="20000"/>
              </a:spcBef>
            </a:pPr>
            <a:endParaRPr lang="en-US" dirty="0">
              <a:cs typeface="Calibri"/>
            </a:endParaRPr>
          </a:p>
          <a:p>
            <a:pPr>
              <a:spcBef>
                <a:spcPct val="20000"/>
              </a:spcBef>
            </a:pPr>
            <a:r>
              <a:rPr lang="en-US" b="1" dirty="0">
                <a:cs typeface="Calibri"/>
              </a:rPr>
              <a:t>Compliance with Terms and Conditions</a:t>
            </a:r>
          </a:p>
          <a:p>
            <a:pPr>
              <a:spcBef>
                <a:spcPct val="20000"/>
              </a:spcBef>
            </a:pPr>
            <a:r>
              <a:rPr lang="en-US" dirty="0">
                <a:cs typeface="Calibri"/>
              </a:rPr>
              <a:t>Grantees should be mindful to make sure they are in compliance with regulatory requirements - Davis Bacon, procurement and competitive contracting, management of interest on advanced funds and reporting. These deficiencies point to the need for Grantees to review and make sure their policies and procedures are rigorous enough to fully comply with the grant terms and conditions.</a:t>
            </a:r>
          </a:p>
          <a:p>
            <a:pPr>
              <a:spcBef>
                <a:spcPct val="20000"/>
              </a:spcBef>
            </a:pPr>
            <a:endParaRPr lang="en-US" dirty="0">
              <a:cs typeface="Calibri"/>
            </a:endParaRPr>
          </a:p>
          <a:p>
            <a:pPr>
              <a:spcBef>
                <a:spcPct val="20000"/>
              </a:spcBef>
            </a:pPr>
            <a:r>
              <a:rPr lang="en-US" b="1" dirty="0">
                <a:cs typeface="Calibri"/>
              </a:rPr>
              <a:t>Grantee-Level Oversight Issues</a:t>
            </a:r>
            <a:endParaRPr lang="en-US" b="1" dirty="0"/>
          </a:p>
          <a:p>
            <a:pPr>
              <a:spcBef>
                <a:spcPct val="20000"/>
              </a:spcBef>
            </a:pPr>
            <a:r>
              <a:rPr lang="en-US" dirty="0">
                <a:cs typeface="Calibri"/>
              </a:rPr>
              <a:t>The report also details concerns when there is insufficient staffing and training at the state and local levels, there is insufficient oversight which then can lead to compliance issues, quality work and/or fraud, waste, abuse. DOE understands that hiring can be a challenge at times to find qualified candidates. DOE encourage Grantees and their local WAP providers to take advantage of your T&amp;TA funds to help develop your local workforce to help drive quality weatherization work and control.</a:t>
            </a:r>
          </a:p>
          <a:p>
            <a:pPr>
              <a:spcBef>
                <a:spcPct val="20000"/>
              </a:spcBef>
            </a:pPr>
            <a:endParaRPr lang="en-US" dirty="0">
              <a:cs typeface="Calibri"/>
            </a:endParaRPr>
          </a:p>
          <a:p>
            <a:pPr>
              <a:spcBef>
                <a:spcPct val="20000"/>
              </a:spcBef>
            </a:pPr>
            <a:r>
              <a:rPr lang="en-US" b="1" dirty="0">
                <a:cs typeface="Calibri"/>
              </a:rPr>
              <a:t>Administrative Remedies</a:t>
            </a:r>
          </a:p>
          <a:p>
            <a:pPr>
              <a:spcBef>
                <a:spcPct val="20000"/>
              </a:spcBef>
            </a:pPr>
            <a:r>
              <a:rPr lang="en-US" dirty="0">
                <a:cs typeface="Calibri"/>
              </a:rPr>
              <a:t>The report also reviewed DOE activities and made recommendations to the Department that included refining policies and procedures that support quick identification and handling of administrative remedies and continual training of personnel.</a:t>
            </a:r>
          </a:p>
          <a:p>
            <a:pPr>
              <a:spcBef>
                <a:spcPct val="20000"/>
              </a:spcBef>
            </a:pPr>
            <a:endParaRPr lang="en-US" dirty="0">
              <a:cs typeface="Calibri"/>
            </a:endParaRPr>
          </a:p>
          <a:p>
            <a:pPr>
              <a:spcBef>
                <a:spcPct val="20000"/>
              </a:spcBef>
            </a:pPr>
            <a:r>
              <a:rPr lang="en-US" dirty="0">
                <a:cs typeface="Calibri"/>
              </a:rPr>
              <a:t>We all are working for the success of WAP and the clients the program serves. The Department encourages everyone to review this OIG report and use the suggested improvements to ensure proper internal controls are in place to mitigate any possible inconsistencies in program implementation or potential waste, fraud or abuse.</a:t>
            </a:r>
          </a:p>
          <a:p>
            <a:pPr>
              <a:spcBef>
                <a:spcPct val="20000"/>
              </a:spcBef>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charset="0"/>
            </a:endParaRPr>
          </a:p>
        </p:txBody>
      </p:sp>
    </p:spTree>
    <p:extLst>
      <p:ext uri="{BB962C8B-B14F-4D97-AF65-F5344CB8AC3E}">
        <p14:creationId xmlns:p14="http://schemas.microsoft.com/office/powerpoint/2010/main" val="364371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WPN 24-4 was issued on May 10, 2024 and supersedes WPN 20-4.</a:t>
            </a:r>
          </a:p>
          <a:p>
            <a:endParaRPr lang="en-US" dirty="0"/>
          </a:p>
          <a:p>
            <a:r>
              <a:rPr lang="en-US" dirty="0"/>
              <a:t>The guiding regulation on monitoring is 10 CFR 440.23.</a:t>
            </a:r>
          </a:p>
          <a:p>
            <a:endParaRPr lang="en-US" dirty="0"/>
          </a:p>
          <a:p>
            <a:r>
              <a:rPr lang="en-US" dirty="0"/>
              <a:t>WPN 24-4 applies to all formula grants, BIL grants, SERC and Community Scale grants.</a:t>
            </a:r>
          </a:p>
          <a:p>
            <a:endParaRPr lang="en-US" dirty="0"/>
          </a:p>
          <a:p>
            <a:r>
              <a:rPr lang="en-US" dirty="0"/>
              <a:t>The key revisions that we will review are updates to the monitoring terminology, refinement of the federal monitoring activities and review the updates to the monitoring checklist tools.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charset="0"/>
            </a:endParaRPr>
          </a:p>
        </p:txBody>
      </p:sp>
    </p:spTree>
    <p:extLst>
      <p:ext uri="{BB962C8B-B14F-4D97-AF65-F5344CB8AC3E}">
        <p14:creationId xmlns:p14="http://schemas.microsoft.com/office/powerpoint/2010/main" val="9453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Overall, the monitoring activity changes from WPN 20-4 to 24-4 are not significant as you can see here from the chart. </a:t>
            </a:r>
          </a:p>
          <a:p>
            <a:endParaRPr lang="en-US" dirty="0"/>
          </a:p>
          <a:p>
            <a:r>
              <a:rPr lang="en-US" dirty="0"/>
              <a:t>For onsite monitoring, DOE expanded the terminology to define onsite comprehensive monitoring, which is when both technical and programmatic monitoring occur in coordination with each other. Comprehensive monitoring can entail both Project Officers traveling for the onsite monitoring visit or when the technical Project Officer is onsite, </a:t>
            </a:r>
            <a:r>
              <a:rPr lang="en-US" b="1" dirty="0"/>
              <a:t>but the Programmatic Project Officer completes their programmatic review through desktop monitoring.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charset="0"/>
            </a:endParaRPr>
          </a:p>
        </p:txBody>
      </p:sp>
    </p:spTree>
    <p:extLst>
      <p:ext uri="{BB962C8B-B14F-4D97-AF65-F5344CB8AC3E}">
        <p14:creationId xmlns:p14="http://schemas.microsoft.com/office/powerpoint/2010/main" val="99959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monitoring checklist tools were expanded from what was within WPN 20-4. The </a:t>
            </a:r>
            <a:r>
              <a:rPr lang="en-US" sz="1200" dirty="0">
                <a:latin typeface="+mn-lt"/>
              </a:rPr>
              <a:t>previous programmatic and technical monitoring checklist tools were updated and the Sustainable Energy Resources for Consumers (SERC) monitoring tools were created for both a programmatic and technical monitoring activities.</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charset="0"/>
            </a:endParaRPr>
          </a:p>
        </p:txBody>
      </p:sp>
    </p:spTree>
    <p:extLst>
      <p:ext uri="{BB962C8B-B14F-4D97-AF65-F5344CB8AC3E}">
        <p14:creationId xmlns:p14="http://schemas.microsoft.com/office/powerpoint/2010/main" val="269139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261342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 </a:t>
            </a:r>
          </a:p>
          <a:p>
            <a:r>
              <a:rPr lang="en-US" dirty="0">
                <a:cs typeface="Calibri"/>
              </a:rPr>
              <a:t>When it comes to Programmatic monitoring POs should review all the above. POs should be looking at State Plan Compliance and checking to make sure Policies and Procedures are being followed by the Grantee and Subgrantees. There should be uniformity and strong consistency from Grantee to Subgrantees. We should be checking to make sure Grantees documentation concerning Federal Debarment Checks are in order and you understand the steps they take to ensure contractors are not disbarred from receiving federal funds. </a:t>
            </a:r>
          </a:p>
          <a:p>
            <a:endParaRPr lang="en-US" dirty="0">
              <a:cs typeface="Calibri"/>
            </a:endParaRPr>
          </a:p>
          <a:p>
            <a:r>
              <a:rPr lang="en-US" dirty="0"/>
              <a:t>During monitoring we should be reviewing Client Files - to ensure client eligibility guidelines are adhered to and income documentation is consistent from client to client and Subgrantee to Subgrantee. We also need to examine Grantees procurement policies and contracts to make sure there are no evident signs of conflict and that the state is offering a fair, open-market competitive process. </a:t>
            </a:r>
          </a:p>
          <a:p>
            <a:endParaRPr lang="en-US" dirty="0"/>
          </a:p>
          <a:p>
            <a:r>
              <a:rPr lang="en-US" dirty="0"/>
              <a:t>We must assess Grantees Financial Management Systems as well to make sure those systems are doing what they are intended to do and that they are also accurate and up-to-date. I know this past monitoring cycle we seen a few instances were some POs handed down Concerns related to Grantees management of Inventory, so please continue to review this information this year to ensure Grantees are hitting all the inventory requirements. </a:t>
            </a:r>
          </a:p>
          <a:p>
            <a:endParaRPr lang="en-US" dirty="0"/>
          </a:p>
          <a:p>
            <a:r>
              <a:rPr lang="en-US" dirty="0"/>
              <a:t>Tech POs should review the audit (data collection forms – combustion safety, etc.), work order and invoices.</a:t>
            </a:r>
          </a:p>
          <a:p>
            <a:r>
              <a:rPr lang="en-US" dirty="0"/>
              <a:t>Tech POs should visit both completed and in-process units.</a:t>
            </a:r>
          </a:p>
          <a:p>
            <a:r>
              <a:rPr lang="en-US" dirty="0"/>
              <a:t>During visits Grantee and Subgrantee staff should be prepared to do combustion safety testing and all diagnostics tests. (This process should be exactly what the Grantee and Sub do during regular testing.) </a:t>
            </a:r>
          </a:p>
          <a:p>
            <a:r>
              <a:rPr lang="en-US" dirty="0"/>
              <a:t>Tech POs should also observe the Grantee monitoring process in the field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smtClean="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206230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cs typeface="Calibri"/>
              </a:rPr>
              <a:t>This year’s monitoring cycle factors include risk assessment, length since last DOE visit, E&amp;I, SERC, and BIL production. </a:t>
            </a:r>
          </a:p>
          <a:p>
            <a:pPr marL="342900" indent="-342900">
              <a:buAutoNum type="arabicPeriod"/>
            </a:pPr>
            <a:r>
              <a:rPr lang="en-US" dirty="0">
                <a:cs typeface="Calibri"/>
              </a:rPr>
              <a:t>High and Medium Risk Grantees will receive an onsite visit </a:t>
            </a:r>
          </a:p>
          <a:p>
            <a:pPr marL="342900" indent="-342900">
              <a:buAutoNum type="arabicPeriod"/>
            </a:pPr>
            <a:r>
              <a:rPr lang="en-US" dirty="0">
                <a:cs typeface="Calibri"/>
              </a:rPr>
              <a:t>Grantees that have not been monitored in 70 months or more</a:t>
            </a:r>
          </a:p>
          <a:p>
            <a:pPr marL="342900" indent="-342900">
              <a:buAutoNum type="arabicPeriod"/>
            </a:pPr>
            <a:r>
              <a:rPr lang="en-US" dirty="0">
                <a:cs typeface="Calibri"/>
              </a:rPr>
              <a:t>Those that received E&amp;I and SERC</a:t>
            </a:r>
          </a:p>
          <a:p>
            <a:pPr marL="342900" indent="-342900">
              <a:buAutoNum type="arabicPeriod"/>
            </a:pPr>
            <a:r>
              <a:rPr lang="en-US" dirty="0">
                <a:cs typeface="Calibri"/>
              </a:rPr>
              <a:t>And, those showing BIL Production. </a:t>
            </a:r>
          </a:p>
          <a:p>
            <a:pPr marL="342900" indent="-342900">
              <a:buAutoNum type="arabicPeriod"/>
            </a:pPr>
            <a:endParaRPr lang="en-US" dirty="0">
              <a:cs typeface="Calibri"/>
            </a:endParaRPr>
          </a:p>
          <a:p>
            <a:pPr marL="0" indent="0">
              <a:buNone/>
            </a:pPr>
            <a:r>
              <a:rPr lang="en-US" dirty="0">
                <a:cs typeface="Calibri"/>
              </a:rPr>
              <a:t>Again, in order to receive the final 50% of BIL funds Grantees must have been monitored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4C1A54-7F2E-2148-854B-9D255CDB8720}" type="slidenum">
              <a:rPr kumimoji="0" lang="en-US" sz="1200" b="0" i="0" u="none" strike="noStrike" kern="1200" cap="none" spc="0" normalizeH="0" baseline="0" noProof="0">
                <a:ln>
                  <a:noFill/>
                </a:ln>
                <a:solidFill>
                  <a:prstClr val="black"/>
                </a:solidFill>
                <a:effectLst/>
                <a:uLnTx/>
                <a:uFillTx/>
                <a:latin typeface="Calibri" charset="0"/>
                <a:ea typeface="ヒラギノ角ゴ Pro W3"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charset="0"/>
              <a:ea typeface="ヒラギノ角ゴ Pro W3" charset="0"/>
            </a:endParaRPr>
          </a:p>
        </p:txBody>
      </p:sp>
    </p:spTree>
    <p:extLst>
      <p:ext uri="{BB962C8B-B14F-4D97-AF65-F5344CB8AC3E}">
        <p14:creationId xmlns:p14="http://schemas.microsoft.com/office/powerpoint/2010/main" val="236339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9C73-8049-2A03-033E-86FE81B7F0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AA3E0-AFF1-8149-9DDD-E46B8AD193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44605-8715-B19C-2165-A57A2CD63492}"/>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41B1FA77-036C-AB40-7C19-43CF4FCA78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2D0B5B-20BC-3541-0C66-EC6C66D41FA8}"/>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346668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F3E8-D786-8398-8515-EAD2230B35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DDE578-3D4B-6E9E-983C-EDDE69FF44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3FD93-D163-47A8-453E-B4B5590838CE}"/>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F4B3A91D-398D-8DAD-A5D8-F6C00E1C99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DFB28-B6C9-ACE9-2B51-4660A0C8AB88}"/>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390124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E1EDD-DC1B-0809-92AC-0869A906C0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B1FE3-52A8-DF91-87BC-D98B6E83E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B0230-202E-BA31-CC87-0DD45108CDFD}"/>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D9F59C4B-5D4F-06F6-0863-6FF928601C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879BC1-6CD4-D969-6D0F-0ACB867AB5A1}"/>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2089241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1" y="640080"/>
            <a:ext cx="5029200" cy="2157984"/>
          </a:xfrm>
        </p:spPr>
        <p:txBody>
          <a:bodyPr lIns="0" tIns="0" rIns="0" bIns="0" anchor="b">
            <a:noAutofit/>
          </a:bodyPr>
          <a:lstStyle>
            <a:lvl1pPr>
              <a:defRPr sz="32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127248"/>
            <a:ext cx="4834517" cy="3108960"/>
          </a:xfrm>
        </p:spPr>
        <p:txBody>
          <a:bodyPr lIns="0" tIns="0" rIns="0" bIns="0">
            <a:noAutofit/>
          </a:bodyPr>
          <a:lstStyle>
            <a:lvl1pPr marL="0" indent="0">
              <a:lnSpc>
                <a:spcPct val="120000"/>
              </a:lnSpc>
              <a:spcBef>
                <a:spcPts val="0"/>
              </a:spcBef>
              <a:spcAft>
                <a:spcPts val="1200"/>
              </a:spcAft>
              <a:buNone/>
              <a:defRPr sz="180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Rectangle 3">
            <a:extLst>
              <a:ext uri="{FF2B5EF4-FFF2-40B4-BE49-F238E27FC236}">
                <a16:creationId xmlns:a16="http://schemas.microsoft.com/office/drawing/2014/main" id="{6D80952A-DC24-8DFB-F8E3-1AAC5A9D5F6C}"/>
              </a:ext>
            </a:extLst>
          </p:cNvPr>
          <p:cNvSpPr/>
          <p:nvPr userDrawn="1"/>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
            <a:extLst>
              <a:ext uri="{FF2B5EF4-FFF2-40B4-BE49-F238E27FC236}">
                <a16:creationId xmlns:a16="http://schemas.microsoft.com/office/drawing/2014/main" id="{21A89689-0612-8B49-DF4A-1864B8558C5C}"/>
              </a:ext>
            </a:extLst>
          </p:cNvPr>
          <p:cNvSpPr>
            <a:spLocks noGrp="1"/>
          </p:cNvSpPr>
          <p:nvPr>
            <p:ph type="ftr" sz="quarter" idx="12"/>
          </p:nvPr>
        </p:nvSpPr>
        <p:spPr>
          <a:xfrm rot="16200000">
            <a:off x="8854442" y="2953511"/>
            <a:ext cx="6291068" cy="384048"/>
          </a:xfrm>
        </p:spPr>
        <p:txBody>
          <a:bodyPr/>
          <a:lstStyle/>
          <a:p>
            <a:r>
              <a:rPr lang="en-US" dirty="0"/>
              <a:t>Presentation Title</a:t>
            </a:r>
          </a:p>
        </p:txBody>
      </p:sp>
      <p:sp>
        <p:nvSpPr>
          <p:cNvPr id="13" name="Slide Number Placeholder 4">
            <a:extLst>
              <a:ext uri="{FF2B5EF4-FFF2-40B4-BE49-F238E27FC236}">
                <a16:creationId xmlns:a16="http://schemas.microsoft.com/office/drawing/2014/main" id="{2FE54DA2-6D33-7833-E646-95347EF8B9AD}"/>
              </a:ext>
            </a:extLst>
          </p:cNvPr>
          <p:cNvSpPr>
            <a:spLocks noGrp="1"/>
          </p:cNvSpPr>
          <p:nvPr>
            <p:ph type="sldNum" sz="quarter" idx="13"/>
          </p:nvPr>
        </p:nvSpPr>
        <p:spPr>
          <a:xfrm rot="16200000">
            <a:off x="11716512" y="6382510"/>
            <a:ext cx="566928" cy="384048"/>
          </a:xfrm>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62841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4"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4410512"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5" name="Picture 14"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l="-406" r="17667" b="23487"/>
          <a:stretch/>
        </p:blipFill>
        <p:spPr>
          <a:xfrm>
            <a:off x="4124294" y="2125402"/>
            <a:ext cx="767806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850392" y="420624"/>
            <a:ext cx="10954512" cy="1463040"/>
          </a:xfrm>
        </p:spPr>
        <p:txBody>
          <a:bodyPr lIns="0" tIns="0" rIns="0" bIns="0" anchor="b">
            <a:noAutofit/>
          </a:bodyPr>
          <a:lstStyle>
            <a:lvl1pPr>
              <a:lnSpc>
                <a:spcPct val="100000"/>
              </a:lnSpc>
              <a:defRPr sz="3200" b="0" i="0" spc="600" baseline="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1BD9CFE2-F1DE-34DA-A154-9AE903E5B7FC}"/>
              </a:ext>
            </a:extLst>
          </p:cNvPr>
          <p:cNvSpPr>
            <a:spLocks noGrp="1"/>
          </p:cNvSpPr>
          <p:nvPr>
            <p:ph type="body" sz="quarter" idx="12"/>
          </p:nvPr>
        </p:nvSpPr>
        <p:spPr>
          <a:xfrm>
            <a:off x="850899" y="2231136"/>
            <a:ext cx="4828032" cy="3566160"/>
          </a:xfrm>
        </p:spPr>
        <p:txBody>
          <a:bodyPr/>
          <a:lstStyle>
            <a:lvl1pPr marL="283464" indent="-283464">
              <a:lnSpc>
                <a:spcPct val="120000"/>
              </a:lnSpc>
              <a:spcBef>
                <a:spcPts val="0"/>
              </a:spcBef>
              <a:spcAft>
                <a:spcPts val="1200"/>
              </a:spcAft>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98118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subtitle">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6693408" y="1325880"/>
            <a:ext cx="5093208" cy="2816352"/>
          </a:xfrm>
        </p:spPr>
        <p:txBody>
          <a:bodyPr lIns="0" tIns="0" rIns="0" bIns="0" anchor="b">
            <a:noAutofit/>
          </a:bodyPr>
          <a:lstStyle>
            <a:lvl1pPr>
              <a:defRPr sz="32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p:nvPr>
        </p:nvSpPr>
        <p:spPr>
          <a:xfrm>
            <a:off x="6693408" y="4462272"/>
            <a:ext cx="3995928" cy="1956816"/>
          </a:xfrm>
        </p:spPr>
        <p:txBody>
          <a:bodyPr lIns="0" tIns="0" rIns="0" bIns="0">
            <a:noAutofit/>
          </a:bodyPr>
          <a:lstStyle>
            <a:lvl1pPr marL="0" indent="0" algn="l">
              <a:lnSpc>
                <a:spcPct val="120000"/>
              </a:lnSpc>
              <a:spcBef>
                <a:spcPts val="0"/>
              </a:spcBef>
              <a:spcAft>
                <a:spcPts val="1200"/>
              </a:spcAft>
              <a:buNone/>
              <a:defRPr sz="180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7FD6A538-39F8-D45E-F4C1-38779C640BBC}"/>
              </a:ext>
            </a:extLst>
          </p:cNvPr>
          <p:cNvSpPr/>
          <p:nvPr userDrawn="1"/>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101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ubtitle, and image">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3" y="1106424"/>
            <a:ext cx="6839712" cy="1746504"/>
          </a:xfrm>
        </p:spPr>
        <p:txBody>
          <a:bodyPr lIns="0" tIns="0" rIns="0" bIns="0" anchor="b">
            <a:noAutofit/>
          </a:bodyPr>
          <a:lstStyle>
            <a:lvl1pPr>
              <a:defRPr sz="32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0392" y="3236976"/>
            <a:ext cx="5248656" cy="2660904"/>
          </a:xfrm>
        </p:spPr>
        <p:txBody>
          <a:bodyPr lIns="0" tIns="0" rIns="0" bIns="0">
            <a:noAutofit/>
          </a:bodyPr>
          <a:lstStyle>
            <a:lvl1pPr marL="0" indent="0">
              <a:lnSpc>
                <a:spcPct val="120000"/>
              </a:lnSpc>
              <a:spcBef>
                <a:spcPts val="0"/>
              </a:spcBef>
              <a:spcAft>
                <a:spcPts val="1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680960" y="804672"/>
            <a:ext cx="3475649" cy="5248656"/>
          </a:xfrm>
          <a:solidFill>
            <a:schemeClr val="accent1">
              <a:lumMod val="20000"/>
              <a:lumOff val="80000"/>
            </a:schemeClr>
          </a:solidFill>
        </p:spPr>
        <p:txBody>
          <a:bodyPr anchor="ctr"/>
          <a:lstStyle>
            <a:lvl1pPr algn="ctr">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65420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68680"/>
            <a:ext cx="5248656" cy="2157984"/>
          </a:xfrm>
        </p:spPr>
        <p:txBody>
          <a:bodyPr lIns="0" tIns="0" rIns="0" bIns="0">
            <a:noAutofit/>
          </a:bodyPr>
          <a:lstStyle>
            <a:lvl1pPr>
              <a:defRPr sz="32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B075B629-22B4-B399-5D07-4652BF682138}"/>
              </a:ext>
            </a:extLst>
          </p:cNvPr>
          <p:cNvSpPr>
            <a:spLocks noGrp="1"/>
          </p:cNvSpPr>
          <p:nvPr>
            <p:ph type="pic" sz="quarter" idx="13"/>
          </p:nvPr>
        </p:nvSpPr>
        <p:spPr>
          <a:xfrm>
            <a:off x="0" y="3159126"/>
            <a:ext cx="4577463" cy="3698875"/>
          </a:xfrm>
          <a:custGeom>
            <a:avLst/>
            <a:gdLst>
              <a:gd name="connsiteX0" fmla="*/ 1934275 w 4577463"/>
              <a:gd name="connsiteY0" fmla="*/ 0 h 3698875"/>
              <a:gd name="connsiteX1" fmla="*/ 4577463 w 4577463"/>
              <a:gd name="connsiteY1" fmla="*/ 2643188 h 3698875"/>
              <a:gd name="connsiteX2" fmla="*/ 4369748 w 4577463"/>
              <a:gd name="connsiteY2" fmla="*/ 3672036 h 3698875"/>
              <a:gd name="connsiteX3" fmla="*/ 4356819 w 4577463"/>
              <a:gd name="connsiteY3" fmla="*/ 3698875 h 3698875"/>
              <a:gd name="connsiteX4" fmla="*/ 0 w 4577463"/>
              <a:gd name="connsiteY4" fmla="*/ 3698875 h 3698875"/>
              <a:gd name="connsiteX5" fmla="*/ 0 w 4577463"/>
              <a:gd name="connsiteY5" fmla="*/ 845097 h 3698875"/>
              <a:gd name="connsiteX6" fmla="*/ 87814 w 4577463"/>
              <a:gd name="connsiteY6" fmla="*/ 751885 h 3698875"/>
              <a:gd name="connsiteX7" fmla="*/ 1934275 w 4577463"/>
              <a:gd name="connsiteY7"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7463" h="3698875">
                <a:moveTo>
                  <a:pt x="1934275" y="0"/>
                </a:moveTo>
                <a:cubicBezTo>
                  <a:pt x="3394067" y="0"/>
                  <a:pt x="4577463" y="1183396"/>
                  <a:pt x="4577463" y="2643188"/>
                </a:cubicBezTo>
                <a:cubicBezTo>
                  <a:pt x="4577463" y="3008136"/>
                  <a:pt x="4503501" y="3355810"/>
                  <a:pt x="4369748" y="3672036"/>
                </a:cubicBezTo>
                <a:lnTo>
                  <a:pt x="4356819" y="3698875"/>
                </a:lnTo>
                <a:lnTo>
                  <a:pt x="0" y="3698875"/>
                </a:lnTo>
                <a:lnTo>
                  <a:pt x="0" y="845097"/>
                </a:lnTo>
                <a:lnTo>
                  <a:pt x="87814" y="751885"/>
                </a:lnTo>
                <a:cubicBezTo>
                  <a:pt x="564249" y="286676"/>
                  <a:pt x="1215784" y="0"/>
                  <a:pt x="1934275" y="0"/>
                </a:cubicBezTo>
                <a:close/>
              </a:path>
            </a:pathLst>
          </a:custGeom>
        </p:spPr>
        <p:txBody>
          <a:bodyPr wrap="square">
            <a:noAutofit/>
          </a:bodyPr>
          <a:lstStyle>
            <a:lvl1pPr algn="ctr">
              <a:defRPr/>
            </a:lvl1pPr>
          </a:lstStyle>
          <a:p>
            <a:r>
              <a:rPr lang="en-US"/>
              <a:t>Click icon to add picture</a:t>
            </a:r>
            <a:endParaRPr lang="en-US" dirty="0"/>
          </a:p>
        </p:txBody>
      </p:sp>
      <p:sp>
        <p:nvSpPr>
          <p:cNvPr id="5" name="Content Placeholder 3">
            <a:extLst>
              <a:ext uri="{FF2B5EF4-FFF2-40B4-BE49-F238E27FC236}">
                <a16:creationId xmlns:a16="http://schemas.microsoft.com/office/drawing/2014/main" id="{C1B16EE8-89D3-7E4F-90BE-68EAAD85CBB7}"/>
              </a:ext>
            </a:extLst>
          </p:cNvPr>
          <p:cNvSpPr>
            <a:spLocks noGrp="1"/>
          </p:cNvSpPr>
          <p:nvPr>
            <p:ph sz="half" idx="12"/>
          </p:nvPr>
        </p:nvSpPr>
        <p:spPr>
          <a:xfrm>
            <a:off x="6729984" y="786384"/>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0">
              <a:lnSpc>
                <a:spcPct val="120000"/>
              </a:lnSpc>
              <a:spcBef>
                <a:spcPts val="0"/>
              </a:spcBef>
              <a:spcAft>
                <a:spcPts val="1200"/>
              </a:spcAft>
              <a:defRPr>
                <a:latin typeface="+mn-lt"/>
              </a:defRPr>
            </a:lvl2pPr>
            <a:lvl3pPr marL="283464" indent="-342900">
              <a:lnSpc>
                <a:spcPct val="120000"/>
              </a:lnSpc>
              <a:buFont typeface="Arial" panose="020B0604020202020204" pitchFamily="34" charset="0"/>
              <a:buChar char="•"/>
              <a:defRPr>
                <a:latin typeface="+mn-lt"/>
              </a:defRPr>
            </a:lvl3pPr>
            <a:lvl4pPr marL="548640" indent="-285750">
              <a:lnSpc>
                <a:spcPct val="120000"/>
              </a:lnSpc>
              <a:buFont typeface="Arial" panose="020B0604020202020204" pitchFamily="34" charset="0"/>
              <a:buChar char="•"/>
              <a:defRPr>
                <a:latin typeface="+mn-lt"/>
              </a:defRPr>
            </a:lvl4pPr>
            <a:lvl5pPr marL="822960" indent="-285750">
              <a:lnSpc>
                <a:spcPct val="12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729984" y="3858768"/>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283464" indent="-283464">
              <a:lnSpc>
                <a:spcPct val="120000"/>
              </a:lnSpc>
              <a:spcBef>
                <a:spcPts val="0"/>
              </a:spcBef>
              <a:spcAft>
                <a:spcPts val="1200"/>
              </a:spcAft>
              <a:buFont typeface="Arial" panose="020B0604020202020204" pitchFamily="34" charset="0"/>
              <a:buChar cha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539906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8540B3-3734-5A53-D7E0-D89871A3711C}"/>
              </a:ext>
            </a:extLst>
          </p:cNvPr>
          <p:cNvSpPr>
            <a:spLocks noGrp="1"/>
          </p:cNvSpPr>
          <p:nvPr>
            <p:ph type="title" hasCustomPrompt="1"/>
          </p:nvPr>
        </p:nvSpPr>
        <p:spPr>
          <a:xfrm>
            <a:off x="850392" y="182880"/>
            <a:ext cx="10085832" cy="1307592"/>
          </a:xfrm>
        </p:spPr>
        <p:txBody>
          <a:bodyPr anchor="b">
            <a:noAutofit/>
          </a:bodyPr>
          <a:lstStyle>
            <a:lvl1pPr algn="l">
              <a:defRPr sz="3200" baseline="0"/>
            </a:lvl1pPr>
          </a:lstStyle>
          <a:p>
            <a:r>
              <a:rPr lang="en-US" dirty="0"/>
              <a:t>CLICK TO EDIT MASTER TITLE</a:t>
            </a:r>
          </a:p>
        </p:txBody>
      </p:sp>
      <p:sp>
        <p:nvSpPr>
          <p:cNvPr id="5" name="Content Placeholder 3">
            <a:extLst>
              <a:ext uri="{FF2B5EF4-FFF2-40B4-BE49-F238E27FC236}">
                <a16:creationId xmlns:a16="http://schemas.microsoft.com/office/drawing/2014/main" id="{7E6B22B6-D5E7-7C52-B588-374568C8DD6C}"/>
              </a:ext>
            </a:extLst>
          </p:cNvPr>
          <p:cNvSpPr>
            <a:spLocks noGrp="1"/>
          </p:cNvSpPr>
          <p:nvPr>
            <p:ph sz="half" idx="2"/>
          </p:nvPr>
        </p:nvSpPr>
        <p:spPr>
          <a:xfrm>
            <a:off x="850392" y="1911096"/>
            <a:ext cx="4837176" cy="2898648"/>
          </a:xfrm>
        </p:spPr>
        <p:txBody>
          <a:bodyPr lIns="0" tIns="0" rIns="0" bIns="0">
            <a:noAutofit/>
          </a:bodyPr>
          <a:lstStyle>
            <a:lvl1pPr>
              <a:lnSpc>
                <a:spcPct val="120000"/>
              </a:lnSpc>
              <a:spcBef>
                <a:spcPts val="0"/>
              </a:spcBef>
              <a:spcAft>
                <a:spcPts val="1200"/>
              </a:spcAft>
              <a:defRPr sz="1800" cap="none" baseline="0">
                <a:latin typeface="+mn-lt"/>
              </a:defRPr>
            </a:lvl1pPr>
            <a:lvl2pPr marL="283464" indent="-285750">
              <a:lnSpc>
                <a:spcPct val="120000"/>
              </a:lnSpc>
              <a:spcBef>
                <a:spcPts val="0"/>
              </a:spcBef>
              <a:spcAft>
                <a:spcPts val="600"/>
              </a:spcAft>
              <a:buFont typeface="Arial" panose="020B0604020202020204" pitchFamily="34" charset="0"/>
              <a:buChar char="•"/>
              <a:defRPr sz="1800">
                <a:latin typeface="+mn-lt"/>
              </a:defRPr>
            </a:lvl2pPr>
            <a:lvl3pPr marL="54864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BCDBC7A5-FE31-E809-7729-4AFA9CFD0DEB}"/>
              </a:ext>
            </a:extLst>
          </p:cNvPr>
          <p:cNvSpPr>
            <a:spLocks noGrp="1"/>
          </p:cNvSpPr>
          <p:nvPr>
            <p:ph sz="half" idx="36"/>
          </p:nvPr>
        </p:nvSpPr>
        <p:spPr>
          <a:xfrm>
            <a:off x="6812280" y="1911096"/>
            <a:ext cx="4453128" cy="1911096"/>
          </a:xfrm>
        </p:spPr>
        <p:txBody>
          <a:bodyPr lIns="0" tIns="0" rIns="0" bIns="0">
            <a:noAutofit/>
          </a:bodyPr>
          <a:lstStyle>
            <a:lvl1pPr marL="285750" indent="-285750">
              <a:lnSpc>
                <a:spcPct val="120000"/>
              </a:lnSpc>
              <a:spcBef>
                <a:spcPts val="0"/>
              </a:spcBef>
              <a:spcAft>
                <a:spcPts val="1200"/>
              </a:spcAft>
              <a:buFont typeface="Arial" panose="020B0604020202020204" pitchFamily="34" charset="0"/>
              <a:buChar char="•"/>
              <a:defRPr sz="1800" cap="none" baseline="0">
                <a:latin typeface="+mn-lt"/>
              </a:defRPr>
            </a:lvl1pPr>
            <a:lvl2pPr marL="548640" indent="-285750">
              <a:lnSpc>
                <a:spcPct val="120000"/>
              </a:lnSpc>
              <a:spcBef>
                <a:spcPts val="0"/>
              </a:spcBef>
              <a:spcAft>
                <a:spcPts val="600"/>
              </a:spcAft>
              <a:buFont typeface="Arial" panose="020B0604020202020204" pitchFamily="34" charset="0"/>
              <a:buChar char="•"/>
              <a:defRPr sz="1800">
                <a:latin typeface="+mn-lt"/>
              </a:defRPr>
            </a:lvl2pPr>
            <a:lvl3pPr marL="82296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6812280" y="4242816"/>
            <a:ext cx="4123944" cy="2615184"/>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65144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392" y="1837944"/>
            <a:ext cx="10085832" cy="1426464"/>
          </a:xfrm>
        </p:spPr>
        <p:txBody>
          <a:bodyPr lIns="0" tIns="45720" rIns="91440" bIns="4572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7731A911-7B7E-249D-2D6A-132D4B395A3C}"/>
              </a:ext>
            </a:extLst>
          </p:cNvPr>
          <p:cNvSpPr>
            <a:spLocks noGrp="1"/>
          </p:cNvSpPr>
          <p:nvPr>
            <p:ph sz="half" idx="12"/>
          </p:nvPr>
        </p:nvSpPr>
        <p:spPr>
          <a:xfrm>
            <a:off x="850392" y="3950208"/>
            <a:ext cx="10085832" cy="2331720"/>
          </a:xfrm>
        </p:spPr>
        <p:txBody>
          <a:bodyPr lIns="0" tIns="0" rIns="0" bIns="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820020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12457" y="1740297"/>
            <a:ext cx="5185455" cy="1486122"/>
          </a:xfrm>
          <a:prstGeom prst="rect">
            <a:avLst/>
          </a:prstGeom>
          <a:solidFill>
            <a:schemeClr val="bg1"/>
          </a:solidFill>
        </p:spPr>
        <p:txBody>
          <a:bodyPr>
            <a:normAutofit/>
          </a:bodyPr>
          <a:lstStyle>
            <a:lvl1pPr marL="0" indent="0" algn="l">
              <a:buNone/>
              <a:defRPr sz="3600" b="1" i="0">
                <a:solidFill>
                  <a:schemeClr val="accent1"/>
                </a:solidFill>
                <a:latin typeface="Avenir Book" panose="02000503020000020003" pitchFamily="2"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title</a:t>
            </a:r>
          </a:p>
        </p:txBody>
      </p:sp>
      <p:sp>
        <p:nvSpPr>
          <p:cNvPr id="20" name="Text Placeholder 17"/>
          <p:cNvSpPr>
            <a:spLocks noGrp="1"/>
          </p:cNvSpPr>
          <p:nvPr>
            <p:ph type="body" sz="quarter" idx="10" hasCustomPrompt="1"/>
          </p:nvPr>
        </p:nvSpPr>
        <p:spPr>
          <a:xfrm>
            <a:off x="412457" y="4693771"/>
            <a:ext cx="4873221" cy="108999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defRPr>
            </a:lvl1pPr>
          </a:lstStyle>
          <a:p>
            <a:pPr lvl="0"/>
            <a:r>
              <a:rPr lang="en-US" noProof="0"/>
              <a:t>Click to edit subtitle</a:t>
            </a:r>
          </a:p>
        </p:txBody>
      </p:sp>
      <p:cxnSp>
        <p:nvCxnSpPr>
          <p:cNvPr id="6" name="Straight Connector 5">
            <a:extLst>
              <a:ext uri="{FF2B5EF4-FFF2-40B4-BE49-F238E27FC236}">
                <a16:creationId xmlns:a16="http://schemas.microsoft.com/office/drawing/2014/main" id="{30947A96-F5D0-9895-B66E-DD276F7F7A46}"/>
              </a:ext>
            </a:extLst>
          </p:cNvPr>
          <p:cNvCxnSpPr/>
          <p:nvPr userDrawn="1"/>
        </p:nvCxnSpPr>
        <p:spPr>
          <a:xfrm>
            <a:off x="412457" y="4023480"/>
            <a:ext cx="500703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F6326EC-1120-02F2-DBF5-4BE943C8A82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2457" y="464568"/>
            <a:ext cx="2321011" cy="609666"/>
          </a:xfrm>
          <a:prstGeom prst="rect">
            <a:avLst/>
          </a:prstGeom>
        </p:spPr>
      </p:pic>
    </p:spTree>
    <p:extLst>
      <p:ext uri="{BB962C8B-B14F-4D97-AF65-F5344CB8AC3E}">
        <p14:creationId xmlns:p14="http://schemas.microsoft.com/office/powerpoint/2010/main" val="336646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67AC-C0D2-3F60-7378-095A9398C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3D2A0-5ABF-C2B4-2E45-1F675BC358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6517-F181-D6C3-84E3-807AEA0F131B}"/>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02CFEACD-04CD-8F38-4389-3D1AC8107F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6F477D-B95E-A5F2-DE2B-5D42FC6F118D}"/>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2690161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12457" y="1740297"/>
            <a:ext cx="5185455" cy="1486122"/>
          </a:xfrm>
          <a:prstGeom prst="rect">
            <a:avLst/>
          </a:prstGeom>
          <a:solidFill>
            <a:schemeClr val="bg1"/>
          </a:solidFill>
        </p:spPr>
        <p:txBody>
          <a:bodyPr>
            <a:normAutofit/>
          </a:bodyPr>
          <a:lstStyle>
            <a:lvl1pPr marL="0" indent="0" algn="l">
              <a:buNone/>
              <a:defRPr sz="3600" b="1" i="0">
                <a:solidFill>
                  <a:schemeClr val="accent1"/>
                </a:solidFill>
                <a:latin typeface="Avenir Book" panose="02000503020000020003" pitchFamily="2"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title</a:t>
            </a:r>
          </a:p>
        </p:txBody>
      </p:sp>
      <p:sp>
        <p:nvSpPr>
          <p:cNvPr id="20" name="Text Placeholder 17"/>
          <p:cNvSpPr>
            <a:spLocks noGrp="1"/>
          </p:cNvSpPr>
          <p:nvPr>
            <p:ph type="body" sz="quarter" idx="10" hasCustomPrompt="1"/>
          </p:nvPr>
        </p:nvSpPr>
        <p:spPr>
          <a:xfrm>
            <a:off x="412457" y="4693771"/>
            <a:ext cx="4873221" cy="108999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defRPr>
            </a:lvl1pPr>
          </a:lstStyle>
          <a:p>
            <a:pPr lvl="0"/>
            <a:r>
              <a:rPr lang="en-US" noProof="0"/>
              <a:t>Click to edit subtitle</a:t>
            </a:r>
          </a:p>
        </p:txBody>
      </p:sp>
      <p:cxnSp>
        <p:nvCxnSpPr>
          <p:cNvPr id="6" name="Straight Connector 5">
            <a:extLst>
              <a:ext uri="{FF2B5EF4-FFF2-40B4-BE49-F238E27FC236}">
                <a16:creationId xmlns:a16="http://schemas.microsoft.com/office/drawing/2014/main" id="{30947A96-F5D0-9895-B66E-DD276F7F7A46}"/>
              </a:ext>
            </a:extLst>
          </p:cNvPr>
          <p:cNvCxnSpPr/>
          <p:nvPr userDrawn="1"/>
        </p:nvCxnSpPr>
        <p:spPr>
          <a:xfrm>
            <a:off x="412457" y="4023480"/>
            <a:ext cx="500703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F6326EC-1120-02F2-DBF5-4BE943C8A82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2457" y="464568"/>
            <a:ext cx="2321011" cy="609666"/>
          </a:xfrm>
          <a:prstGeom prst="rect">
            <a:avLst/>
          </a:prstGeom>
        </p:spPr>
      </p:pic>
    </p:spTree>
    <p:extLst>
      <p:ext uri="{BB962C8B-B14F-4D97-AF65-F5344CB8AC3E}">
        <p14:creationId xmlns:p14="http://schemas.microsoft.com/office/powerpoint/2010/main" val="374364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7616" y="66681"/>
            <a:ext cx="11633200" cy="812800"/>
          </a:xfrm>
        </p:spPr>
        <p:txBody>
          <a:bodyPr/>
          <a:lstStyle>
            <a:lvl1pPr>
              <a:defRPr b="1" i="0">
                <a:latin typeface="Avenir Heavy" panose="02000503020000020003" pitchFamily="2" charset="0"/>
              </a:defRPr>
            </a:lvl1pPr>
          </a:lstStyle>
          <a:p>
            <a:r>
              <a:rPr lang="en-US"/>
              <a:t>Click to edit title</a:t>
            </a:r>
          </a:p>
        </p:txBody>
      </p:sp>
      <p:sp>
        <p:nvSpPr>
          <p:cNvPr id="7" name="Content Placeholder 6"/>
          <p:cNvSpPr>
            <a:spLocks noGrp="1"/>
          </p:cNvSpPr>
          <p:nvPr>
            <p:ph sz="quarter" idx="10"/>
          </p:nvPr>
        </p:nvSpPr>
        <p:spPr>
          <a:xfrm>
            <a:off x="477616" y="1046535"/>
            <a:ext cx="11236267" cy="4998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662B6C48-0DC7-A391-9D2E-3900DABBDFE5}"/>
              </a:ext>
            </a:extLst>
          </p:cNvPr>
          <p:cNvCxnSpPr>
            <a:cxnSpLocks/>
          </p:cNvCxnSpPr>
          <p:nvPr userDrawn="1"/>
        </p:nvCxnSpPr>
        <p:spPr>
          <a:xfrm>
            <a:off x="477616" y="914400"/>
            <a:ext cx="112339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9C4D0AD-57CD-82BF-C652-32A905078A58}"/>
              </a:ext>
            </a:extLst>
          </p:cNvPr>
          <p:cNvSpPr txBox="1"/>
          <p:nvPr userDrawn="1"/>
        </p:nvSpPr>
        <p:spPr>
          <a:xfrm>
            <a:off x="9686160" y="6381888"/>
            <a:ext cx="2025356" cy="476112"/>
          </a:xfrm>
          <a:prstGeom prst="rect">
            <a:avLst/>
          </a:prstGeom>
          <a:solidFill>
            <a:schemeClr val="bg1"/>
          </a:solid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5" name="Title 1">
            <a:extLst>
              <a:ext uri="{FF2B5EF4-FFF2-40B4-BE49-F238E27FC236}">
                <a16:creationId xmlns:a16="http://schemas.microsoft.com/office/drawing/2014/main" id="{34FD677F-6BD2-6C3B-8EF3-677643AE504E}"/>
              </a:ext>
            </a:extLst>
          </p:cNvPr>
          <p:cNvSpPr txBox="1">
            <a:spLocks/>
          </p:cNvSpPr>
          <p:nvPr userDrawn="1"/>
        </p:nvSpPr>
        <p:spPr bwMode="auto">
          <a:xfrm>
            <a:off x="477616" y="6381889"/>
            <a:ext cx="10742319" cy="476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387353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 column - whit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ED9C73B-97DF-6204-FC46-488AA8470499}"/>
              </a:ext>
            </a:extLst>
          </p:cNvPr>
          <p:cNvSpPr/>
          <p:nvPr userDrawn="1"/>
        </p:nvSpPr>
        <p:spPr>
          <a:xfrm rot="10800000">
            <a:off x="10937592" y="6382559"/>
            <a:ext cx="1265099" cy="43198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2441786"/>
              <a:gd name="connsiteY0" fmla="*/ 10935 h 1021977"/>
              <a:gd name="connsiteX1" fmla="*/ 2441786 w 2441786"/>
              <a:gd name="connsiteY1" fmla="*/ 0 h 1021977"/>
              <a:gd name="connsiteX2" fmla="*/ 2098513 w 2441786"/>
              <a:gd name="connsiteY2" fmla="*/ 1020365 h 1021977"/>
              <a:gd name="connsiteX3" fmla="*/ 1964170 w 2441786"/>
              <a:gd name="connsiteY3" fmla="*/ 1021977 h 1021977"/>
              <a:gd name="connsiteX4" fmla="*/ 0 w 2441786"/>
              <a:gd name="connsiteY4" fmla="*/ 10935 h 1021977"/>
              <a:gd name="connsiteX0" fmla="*/ 8885 w 2450671"/>
              <a:gd name="connsiteY0" fmla="*/ 10935 h 1020364"/>
              <a:gd name="connsiteX1" fmla="*/ 2450671 w 2450671"/>
              <a:gd name="connsiteY1" fmla="*/ 0 h 1020364"/>
              <a:gd name="connsiteX2" fmla="*/ 2107398 w 2450671"/>
              <a:gd name="connsiteY2" fmla="*/ 1020365 h 1020364"/>
              <a:gd name="connsiteX3" fmla="*/ 0 w 2450671"/>
              <a:gd name="connsiteY3" fmla="*/ 1000108 h 1020364"/>
              <a:gd name="connsiteX4" fmla="*/ 8885 w 2450671"/>
              <a:gd name="connsiteY4" fmla="*/ 10935 h 1020364"/>
              <a:gd name="connsiteX0" fmla="*/ 8885 w 2450671"/>
              <a:gd name="connsiteY0" fmla="*/ 0 h 1020366"/>
              <a:gd name="connsiteX1" fmla="*/ 2450671 w 2450671"/>
              <a:gd name="connsiteY1" fmla="*/ 2 h 1020366"/>
              <a:gd name="connsiteX2" fmla="*/ 2107398 w 2450671"/>
              <a:gd name="connsiteY2" fmla="*/ 1020367 h 1020366"/>
              <a:gd name="connsiteX3" fmla="*/ 0 w 2450671"/>
              <a:gd name="connsiteY3" fmla="*/ 1000110 h 1020366"/>
              <a:gd name="connsiteX4" fmla="*/ 8885 w 2450671"/>
              <a:gd name="connsiteY4" fmla="*/ 0 h 1020366"/>
              <a:gd name="connsiteX0" fmla="*/ 8885 w 2450671"/>
              <a:gd name="connsiteY0" fmla="*/ 0 h 1021979"/>
              <a:gd name="connsiteX1" fmla="*/ 2450671 w 2450671"/>
              <a:gd name="connsiteY1" fmla="*/ 2 h 1021979"/>
              <a:gd name="connsiteX2" fmla="*/ 2107398 w 2450671"/>
              <a:gd name="connsiteY2" fmla="*/ 1020367 h 1021979"/>
              <a:gd name="connsiteX3" fmla="*/ 0 w 2450671"/>
              <a:gd name="connsiteY3" fmla="*/ 1021979 h 1021979"/>
              <a:gd name="connsiteX4" fmla="*/ 8885 w 2450671"/>
              <a:gd name="connsiteY4" fmla="*/ 0 h 1021979"/>
              <a:gd name="connsiteX0" fmla="*/ 232 w 2471303"/>
              <a:gd name="connsiteY0" fmla="*/ 0 h 1039995"/>
              <a:gd name="connsiteX1" fmla="*/ 2471303 w 2471303"/>
              <a:gd name="connsiteY1" fmla="*/ 18018 h 1039995"/>
              <a:gd name="connsiteX2" fmla="*/ 2128030 w 2471303"/>
              <a:gd name="connsiteY2" fmla="*/ 1038383 h 1039995"/>
              <a:gd name="connsiteX3" fmla="*/ 20632 w 2471303"/>
              <a:gd name="connsiteY3" fmla="*/ 1039995 h 1039995"/>
              <a:gd name="connsiteX4" fmla="*/ 232 w 2471303"/>
              <a:gd name="connsiteY4" fmla="*/ 0 h 1039995"/>
              <a:gd name="connsiteX0" fmla="*/ 486 w 2471557"/>
              <a:gd name="connsiteY0" fmla="*/ 0 h 1038382"/>
              <a:gd name="connsiteX1" fmla="*/ 2471557 w 2471557"/>
              <a:gd name="connsiteY1" fmla="*/ 18018 h 1038382"/>
              <a:gd name="connsiteX2" fmla="*/ 2128284 w 2471557"/>
              <a:gd name="connsiteY2" fmla="*/ 1038383 h 1038382"/>
              <a:gd name="connsiteX3" fmla="*/ 6244 w 2471557"/>
              <a:gd name="connsiteY3" fmla="*/ 1021979 h 1038382"/>
              <a:gd name="connsiteX4" fmla="*/ 486 w 2471557"/>
              <a:gd name="connsiteY4" fmla="*/ 0 h 103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57" h="1038382">
                <a:moveTo>
                  <a:pt x="486" y="0"/>
                </a:moveTo>
                <a:lnTo>
                  <a:pt x="2471557" y="18018"/>
                </a:lnTo>
                <a:cubicBezTo>
                  <a:pt x="2357133" y="358140"/>
                  <a:pt x="2160646" y="963983"/>
                  <a:pt x="2128284" y="1038383"/>
                </a:cubicBezTo>
                <a:lnTo>
                  <a:pt x="6244" y="1021979"/>
                </a:lnTo>
                <a:cubicBezTo>
                  <a:pt x="9206" y="692255"/>
                  <a:pt x="-2476" y="329724"/>
                  <a:pt x="48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2" name="Title 1"/>
          <p:cNvSpPr>
            <a:spLocks noGrp="1"/>
          </p:cNvSpPr>
          <p:nvPr>
            <p:ph type="title"/>
          </p:nvPr>
        </p:nvSpPr>
        <p:spPr>
          <a:xfrm>
            <a:off x="480484" y="65572"/>
            <a:ext cx="11633200" cy="812800"/>
          </a:xfrm>
        </p:spPr>
        <p:txBody>
          <a:bodyPr/>
          <a:lstStyle>
            <a:lvl1pPr>
              <a:defRPr>
                <a:solidFill>
                  <a:schemeClr val="accent1"/>
                </a:solidFill>
              </a:defRPr>
            </a:lvl1pPr>
          </a:lstStyle>
          <a:p>
            <a:r>
              <a:rPr lang="en-US"/>
              <a:t>Click to edit Master title style</a:t>
            </a:r>
          </a:p>
        </p:txBody>
      </p:sp>
      <p:sp>
        <p:nvSpPr>
          <p:cNvPr id="7" name="Content Placeholder 6"/>
          <p:cNvSpPr>
            <a:spLocks noGrp="1"/>
          </p:cNvSpPr>
          <p:nvPr>
            <p:ph sz="quarter" idx="10"/>
          </p:nvPr>
        </p:nvSpPr>
        <p:spPr>
          <a:xfrm>
            <a:off x="477616" y="1046534"/>
            <a:ext cx="11236267" cy="50051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206B4D3-47B3-8467-56B8-414B7CA3CC1B}"/>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5" name="Title 1">
            <a:extLst>
              <a:ext uri="{FF2B5EF4-FFF2-40B4-BE49-F238E27FC236}">
                <a16:creationId xmlns:a16="http://schemas.microsoft.com/office/drawing/2014/main" id="{D8619174-3E4D-9476-797F-4A7D262B7A68}"/>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
        <p:nvSpPr>
          <p:cNvPr id="3" name="Rectangle 2">
            <a:extLst>
              <a:ext uri="{FF2B5EF4-FFF2-40B4-BE49-F238E27FC236}">
                <a16:creationId xmlns:a16="http://schemas.microsoft.com/office/drawing/2014/main" id="{C2A7CB75-2EF6-27E7-C9B9-C995BD89BEE6}"/>
              </a:ext>
            </a:extLst>
          </p:cNvPr>
          <p:cNvSpPr/>
          <p:nvPr userDrawn="1"/>
        </p:nvSpPr>
        <p:spPr>
          <a:xfrm>
            <a:off x="0" y="0"/>
            <a:ext cx="477616" cy="878372"/>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16" h="1021977">
                <a:moveTo>
                  <a:pt x="0" y="0"/>
                </a:moveTo>
                <a:lnTo>
                  <a:pt x="477616" y="0"/>
                </a:lnTo>
                <a:cubicBezTo>
                  <a:pt x="363192" y="340122"/>
                  <a:pt x="166705" y="945965"/>
                  <a:pt x="134343" y="1020365"/>
                </a:cubicBezTo>
                <a:lnTo>
                  <a:pt x="0" y="102197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Tree>
    <p:extLst>
      <p:ext uri="{BB962C8B-B14F-4D97-AF65-F5344CB8AC3E}">
        <p14:creationId xmlns:p14="http://schemas.microsoft.com/office/powerpoint/2010/main" val="277325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1 column - white">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5202D35-23EE-773B-993E-E8EDC5F03477}"/>
              </a:ext>
            </a:extLst>
          </p:cNvPr>
          <p:cNvSpPr/>
          <p:nvPr userDrawn="1"/>
        </p:nvSpPr>
        <p:spPr>
          <a:xfrm>
            <a:off x="-14344" y="0"/>
            <a:ext cx="11992984" cy="89133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12072508"/>
              <a:gd name="connsiteY0" fmla="*/ 0 h 1021977"/>
              <a:gd name="connsiteX1" fmla="*/ 12072508 w 12072508"/>
              <a:gd name="connsiteY1" fmla="*/ 8720 h 1021977"/>
              <a:gd name="connsiteX2" fmla="*/ 134343 w 12072508"/>
              <a:gd name="connsiteY2" fmla="*/ 1020365 h 1021977"/>
              <a:gd name="connsiteX3" fmla="*/ 0 w 12072508"/>
              <a:gd name="connsiteY3" fmla="*/ 1021977 h 1021977"/>
              <a:gd name="connsiteX4" fmla="*/ 0 w 12072508"/>
              <a:gd name="connsiteY4" fmla="*/ 0 h 1021977"/>
              <a:gd name="connsiteX0" fmla="*/ 0 w 12072508"/>
              <a:gd name="connsiteY0" fmla="*/ 0 h 1037806"/>
              <a:gd name="connsiteX1" fmla="*/ 12072508 w 12072508"/>
              <a:gd name="connsiteY1" fmla="*/ 8720 h 1037806"/>
              <a:gd name="connsiteX2" fmla="*/ 11759216 w 12072508"/>
              <a:gd name="connsiteY2" fmla="*/ 1037806 h 1037806"/>
              <a:gd name="connsiteX3" fmla="*/ 0 w 12072508"/>
              <a:gd name="connsiteY3" fmla="*/ 1021977 h 1037806"/>
              <a:gd name="connsiteX4" fmla="*/ 0 w 12072508"/>
              <a:gd name="connsiteY4" fmla="*/ 0 h 1037806"/>
              <a:gd name="connsiteX0" fmla="*/ 0 w 12072508"/>
              <a:gd name="connsiteY0" fmla="*/ 0 h 1046526"/>
              <a:gd name="connsiteX1" fmla="*/ 12072508 w 12072508"/>
              <a:gd name="connsiteY1" fmla="*/ 8720 h 1046526"/>
              <a:gd name="connsiteX2" fmla="*/ 11827201 w 12072508"/>
              <a:gd name="connsiteY2" fmla="*/ 1046526 h 1046526"/>
              <a:gd name="connsiteX3" fmla="*/ 0 w 12072508"/>
              <a:gd name="connsiteY3" fmla="*/ 1021977 h 1046526"/>
              <a:gd name="connsiteX4" fmla="*/ 0 w 12072508"/>
              <a:gd name="connsiteY4" fmla="*/ 0 h 1046526"/>
              <a:gd name="connsiteX0" fmla="*/ 0 w 12072508"/>
              <a:gd name="connsiteY0" fmla="*/ 0 h 1021978"/>
              <a:gd name="connsiteX1" fmla="*/ 12072508 w 12072508"/>
              <a:gd name="connsiteY1" fmla="*/ 8720 h 1021978"/>
              <a:gd name="connsiteX2" fmla="*/ 11661018 w 12072508"/>
              <a:gd name="connsiteY2" fmla="*/ 784912 h 1021978"/>
              <a:gd name="connsiteX3" fmla="*/ 0 w 12072508"/>
              <a:gd name="connsiteY3" fmla="*/ 1021977 h 1021978"/>
              <a:gd name="connsiteX4" fmla="*/ 0 w 12072508"/>
              <a:gd name="connsiteY4" fmla="*/ 0 h 1021978"/>
              <a:gd name="connsiteX0" fmla="*/ 0 w 12072508"/>
              <a:gd name="connsiteY0" fmla="*/ 0 h 1021977"/>
              <a:gd name="connsiteX1" fmla="*/ 12072508 w 12072508"/>
              <a:gd name="connsiteY1" fmla="*/ 8720 h 1021977"/>
              <a:gd name="connsiteX2" fmla="*/ 11729002 w 12072508"/>
              <a:gd name="connsiteY2" fmla="*/ 96804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0618591 w 12072508"/>
              <a:gd name="connsiteY2" fmla="*/ 77619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1698787 w 12072508"/>
              <a:gd name="connsiteY2" fmla="*/ 1020366 h 1021977"/>
              <a:gd name="connsiteX3" fmla="*/ 0 w 12072508"/>
              <a:gd name="connsiteY3" fmla="*/ 1021977 h 1021977"/>
              <a:gd name="connsiteX4" fmla="*/ 0 w 12072508"/>
              <a:gd name="connsiteY4" fmla="*/ 0 h 1021977"/>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9736"/>
              <a:gd name="connsiteY0" fmla="*/ 0 h 1029086"/>
              <a:gd name="connsiteX1" fmla="*/ 12079736 w 12079736"/>
              <a:gd name="connsiteY1" fmla="*/ 4548 h 1029086"/>
              <a:gd name="connsiteX2" fmla="*/ 11827202 w 12079736"/>
              <a:gd name="connsiteY2" fmla="*/ 1029086 h 1029086"/>
              <a:gd name="connsiteX3" fmla="*/ 0 w 12079736"/>
              <a:gd name="connsiteY3" fmla="*/ 1021977 h 1029086"/>
              <a:gd name="connsiteX4" fmla="*/ 0 w 12079736"/>
              <a:gd name="connsiteY4" fmla="*/ 0 h 1029086"/>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3939 w 12086964"/>
              <a:gd name="connsiteY0" fmla="*/ 3422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3939 w 12086964"/>
              <a:gd name="connsiteY4" fmla="*/ 3422 h 103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6964" h="1037055">
                <a:moveTo>
                  <a:pt x="3939" y="3422"/>
                </a:moveTo>
                <a:lnTo>
                  <a:pt x="12086964" y="0"/>
                </a:lnTo>
                <a:cubicBezTo>
                  <a:pt x="12008680" y="348467"/>
                  <a:pt x="11993282" y="386900"/>
                  <a:pt x="11827202" y="1037055"/>
                </a:cubicBezTo>
                <a:lnTo>
                  <a:pt x="0" y="1029946"/>
                </a:lnTo>
                <a:lnTo>
                  <a:pt x="3939" y="342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2" name="Title 1"/>
          <p:cNvSpPr>
            <a:spLocks noGrp="1"/>
          </p:cNvSpPr>
          <p:nvPr>
            <p:ph type="title"/>
          </p:nvPr>
        </p:nvSpPr>
        <p:spPr>
          <a:xfrm>
            <a:off x="480484" y="65572"/>
            <a:ext cx="11633200" cy="812800"/>
          </a:xfrm>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48929" y="943944"/>
            <a:ext cx="11236267" cy="50051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880E98A8-A13C-A64B-7B32-009CBDFDC4A9}"/>
              </a:ext>
            </a:extLst>
          </p:cNvPr>
          <p:cNvSpPr/>
          <p:nvPr userDrawn="1"/>
        </p:nvSpPr>
        <p:spPr>
          <a:xfrm rot="10800000">
            <a:off x="10937592" y="6382559"/>
            <a:ext cx="1265099" cy="43198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2441786"/>
              <a:gd name="connsiteY0" fmla="*/ 10935 h 1021977"/>
              <a:gd name="connsiteX1" fmla="*/ 2441786 w 2441786"/>
              <a:gd name="connsiteY1" fmla="*/ 0 h 1021977"/>
              <a:gd name="connsiteX2" fmla="*/ 2098513 w 2441786"/>
              <a:gd name="connsiteY2" fmla="*/ 1020365 h 1021977"/>
              <a:gd name="connsiteX3" fmla="*/ 1964170 w 2441786"/>
              <a:gd name="connsiteY3" fmla="*/ 1021977 h 1021977"/>
              <a:gd name="connsiteX4" fmla="*/ 0 w 2441786"/>
              <a:gd name="connsiteY4" fmla="*/ 10935 h 1021977"/>
              <a:gd name="connsiteX0" fmla="*/ 8885 w 2450671"/>
              <a:gd name="connsiteY0" fmla="*/ 10935 h 1020364"/>
              <a:gd name="connsiteX1" fmla="*/ 2450671 w 2450671"/>
              <a:gd name="connsiteY1" fmla="*/ 0 h 1020364"/>
              <a:gd name="connsiteX2" fmla="*/ 2107398 w 2450671"/>
              <a:gd name="connsiteY2" fmla="*/ 1020365 h 1020364"/>
              <a:gd name="connsiteX3" fmla="*/ 0 w 2450671"/>
              <a:gd name="connsiteY3" fmla="*/ 1000108 h 1020364"/>
              <a:gd name="connsiteX4" fmla="*/ 8885 w 2450671"/>
              <a:gd name="connsiteY4" fmla="*/ 10935 h 1020364"/>
              <a:gd name="connsiteX0" fmla="*/ 8885 w 2450671"/>
              <a:gd name="connsiteY0" fmla="*/ 0 h 1020366"/>
              <a:gd name="connsiteX1" fmla="*/ 2450671 w 2450671"/>
              <a:gd name="connsiteY1" fmla="*/ 2 h 1020366"/>
              <a:gd name="connsiteX2" fmla="*/ 2107398 w 2450671"/>
              <a:gd name="connsiteY2" fmla="*/ 1020367 h 1020366"/>
              <a:gd name="connsiteX3" fmla="*/ 0 w 2450671"/>
              <a:gd name="connsiteY3" fmla="*/ 1000110 h 1020366"/>
              <a:gd name="connsiteX4" fmla="*/ 8885 w 2450671"/>
              <a:gd name="connsiteY4" fmla="*/ 0 h 1020366"/>
              <a:gd name="connsiteX0" fmla="*/ 8885 w 2450671"/>
              <a:gd name="connsiteY0" fmla="*/ 0 h 1021979"/>
              <a:gd name="connsiteX1" fmla="*/ 2450671 w 2450671"/>
              <a:gd name="connsiteY1" fmla="*/ 2 h 1021979"/>
              <a:gd name="connsiteX2" fmla="*/ 2107398 w 2450671"/>
              <a:gd name="connsiteY2" fmla="*/ 1020367 h 1021979"/>
              <a:gd name="connsiteX3" fmla="*/ 0 w 2450671"/>
              <a:gd name="connsiteY3" fmla="*/ 1021979 h 1021979"/>
              <a:gd name="connsiteX4" fmla="*/ 8885 w 2450671"/>
              <a:gd name="connsiteY4" fmla="*/ 0 h 1021979"/>
              <a:gd name="connsiteX0" fmla="*/ 232 w 2471303"/>
              <a:gd name="connsiteY0" fmla="*/ 0 h 1039995"/>
              <a:gd name="connsiteX1" fmla="*/ 2471303 w 2471303"/>
              <a:gd name="connsiteY1" fmla="*/ 18018 h 1039995"/>
              <a:gd name="connsiteX2" fmla="*/ 2128030 w 2471303"/>
              <a:gd name="connsiteY2" fmla="*/ 1038383 h 1039995"/>
              <a:gd name="connsiteX3" fmla="*/ 20632 w 2471303"/>
              <a:gd name="connsiteY3" fmla="*/ 1039995 h 1039995"/>
              <a:gd name="connsiteX4" fmla="*/ 232 w 2471303"/>
              <a:gd name="connsiteY4" fmla="*/ 0 h 1039995"/>
              <a:gd name="connsiteX0" fmla="*/ 486 w 2471557"/>
              <a:gd name="connsiteY0" fmla="*/ 0 h 1038382"/>
              <a:gd name="connsiteX1" fmla="*/ 2471557 w 2471557"/>
              <a:gd name="connsiteY1" fmla="*/ 18018 h 1038382"/>
              <a:gd name="connsiteX2" fmla="*/ 2128284 w 2471557"/>
              <a:gd name="connsiteY2" fmla="*/ 1038383 h 1038382"/>
              <a:gd name="connsiteX3" fmla="*/ 6244 w 2471557"/>
              <a:gd name="connsiteY3" fmla="*/ 1021979 h 1038382"/>
              <a:gd name="connsiteX4" fmla="*/ 486 w 2471557"/>
              <a:gd name="connsiteY4" fmla="*/ 0 h 103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57" h="1038382">
                <a:moveTo>
                  <a:pt x="486" y="0"/>
                </a:moveTo>
                <a:lnTo>
                  <a:pt x="2471557" y="18018"/>
                </a:lnTo>
                <a:cubicBezTo>
                  <a:pt x="2357133" y="358140"/>
                  <a:pt x="2160646" y="963983"/>
                  <a:pt x="2128284" y="1038383"/>
                </a:cubicBezTo>
                <a:lnTo>
                  <a:pt x="6244" y="1021979"/>
                </a:lnTo>
                <a:cubicBezTo>
                  <a:pt x="9206" y="692255"/>
                  <a:pt x="-2476" y="329724"/>
                  <a:pt x="48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8" name="TextBox 7">
            <a:extLst>
              <a:ext uri="{FF2B5EF4-FFF2-40B4-BE49-F238E27FC236}">
                <a16:creationId xmlns:a16="http://schemas.microsoft.com/office/drawing/2014/main" id="{1D22248C-BE05-1D8B-B293-5E57BE94A798}"/>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9" name="Title 1">
            <a:extLst>
              <a:ext uri="{FF2B5EF4-FFF2-40B4-BE49-F238E27FC236}">
                <a16:creationId xmlns:a16="http://schemas.microsoft.com/office/drawing/2014/main" id="{DF1D5B09-CF14-A492-6E75-06DDEEBF0D29}"/>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46297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71424A2E-E077-C3C7-E5B6-92643CE9C6F9}"/>
              </a:ext>
            </a:extLst>
          </p:cNvPr>
          <p:cNvSpPr/>
          <p:nvPr userDrawn="1"/>
        </p:nvSpPr>
        <p:spPr>
          <a:xfrm>
            <a:off x="-3908" y="-4874"/>
            <a:ext cx="11996892" cy="896205"/>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12072508"/>
              <a:gd name="connsiteY0" fmla="*/ 0 h 1021977"/>
              <a:gd name="connsiteX1" fmla="*/ 12072508 w 12072508"/>
              <a:gd name="connsiteY1" fmla="*/ 8720 h 1021977"/>
              <a:gd name="connsiteX2" fmla="*/ 134343 w 12072508"/>
              <a:gd name="connsiteY2" fmla="*/ 1020365 h 1021977"/>
              <a:gd name="connsiteX3" fmla="*/ 0 w 12072508"/>
              <a:gd name="connsiteY3" fmla="*/ 1021977 h 1021977"/>
              <a:gd name="connsiteX4" fmla="*/ 0 w 12072508"/>
              <a:gd name="connsiteY4" fmla="*/ 0 h 1021977"/>
              <a:gd name="connsiteX0" fmla="*/ 0 w 12072508"/>
              <a:gd name="connsiteY0" fmla="*/ 0 h 1037806"/>
              <a:gd name="connsiteX1" fmla="*/ 12072508 w 12072508"/>
              <a:gd name="connsiteY1" fmla="*/ 8720 h 1037806"/>
              <a:gd name="connsiteX2" fmla="*/ 11759216 w 12072508"/>
              <a:gd name="connsiteY2" fmla="*/ 1037806 h 1037806"/>
              <a:gd name="connsiteX3" fmla="*/ 0 w 12072508"/>
              <a:gd name="connsiteY3" fmla="*/ 1021977 h 1037806"/>
              <a:gd name="connsiteX4" fmla="*/ 0 w 12072508"/>
              <a:gd name="connsiteY4" fmla="*/ 0 h 1037806"/>
              <a:gd name="connsiteX0" fmla="*/ 0 w 12072508"/>
              <a:gd name="connsiteY0" fmla="*/ 0 h 1046526"/>
              <a:gd name="connsiteX1" fmla="*/ 12072508 w 12072508"/>
              <a:gd name="connsiteY1" fmla="*/ 8720 h 1046526"/>
              <a:gd name="connsiteX2" fmla="*/ 11827201 w 12072508"/>
              <a:gd name="connsiteY2" fmla="*/ 1046526 h 1046526"/>
              <a:gd name="connsiteX3" fmla="*/ 0 w 12072508"/>
              <a:gd name="connsiteY3" fmla="*/ 1021977 h 1046526"/>
              <a:gd name="connsiteX4" fmla="*/ 0 w 12072508"/>
              <a:gd name="connsiteY4" fmla="*/ 0 h 1046526"/>
              <a:gd name="connsiteX0" fmla="*/ 0 w 12072508"/>
              <a:gd name="connsiteY0" fmla="*/ 0 h 1021978"/>
              <a:gd name="connsiteX1" fmla="*/ 12072508 w 12072508"/>
              <a:gd name="connsiteY1" fmla="*/ 8720 h 1021978"/>
              <a:gd name="connsiteX2" fmla="*/ 11661018 w 12072508"/>
              <a:gd name="connsiteY2" fmla="*/ 784912 h 1021978"/>
              <a:gd name="connsiteX3" fmla="*/ 0 w 12072508"/>
              <a:gd name="connsiteY3" fmla="*/ 1021977 h 1021978"/>
              <a:gd name="connsiteX4" fmla="*/ 0 w 12072508"/>
              <a:gd name="connsiteY4" fmla="*/ 0 h 1021978"/>
              <a:gd name="connsiteX0" fmla="*/ 0 w 12072508"/>
              <a:gd name="connsiteY0" fmla="*/ 0 h 1021977"/>
              <a:gd name="connsiteX1" fmla="*/ 12072508 w 12072508"/>
              <a:gd name="connsiteY1" fmla="*/ 8720 h 1021977"/>
              <a:gd name="connsiteX2" fmla="*/ 11729002 w 12072508"/>
              <a:gd name="connsiteY2" fmla="*/ 96804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0618591 w 12072508"/>
              <a:gd name="connsiteY2" fmla="*/ 77619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1698787 w 12072508"/>
              <a:gd name="connsiteY2" fmla="*/ 1020366 h 1021977"/>
              <a:gd name="connsiteX3" fmla="*/ 0 w 12072508"/>
              <a:gd name="connsiteY3" fmla="*/ 1021977 h 1021977"/>
              <a:gd name="connsiteX4" fmla="*/ 0 w 12072508"/>
              <a:gd name="connsiteY4" fmla="*/ 0 h 1021977"/>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9736"/>
              <a:gd name="connsiteY0" fmla="*/ 0 h 1029086"/>
              <a:gd name="connsiteX1" fmla="*/ 12079736 w 12079736"/>
              <a:gd name="connsiteY1" fmla="*/ 4548 h 1029086"/>
              <a:gd name="connsiteX2" fmla="*/ 11827202 w 12079736"/>
              <a:gd name="connsiteY2" fmla="*/ 1029086 h 1029086"/>
              <a:gd name="connsiteX3" fmla="*/ 0 w 12079736"/>
              <a:gd name="connsiteY3" fmla="*/ 1021977 h 1029086"/>
              <a:gd name="connsiteX4" fmla="*/ 0 w 12079736"/>
              <a:gd name="connsiteY4" fmla="*/ 0 h 1029086"/>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0 w 12090903"/>
              <a:gd name="connsiteY0" fmla="*/ 3422 h 1037055"/>
              <a:gd name="connsiteX1" fmla="*/ 12090903 w 12090903"/>
              <a:gd name="connsiteY1" fmla="*/ 0 h 1037055"/>
              <a:gd name="connsiteX2" fmla="*/ 11831141 w 12090903"/>
              <a:gd name="connsiteY2" fmla="*/ 1037055 h 1037055"/>
              <a:gd name="connsiteX3" fmla="*/ 3939 w 12090903"/>
              <a:gd name="connsiteY3" fmla="*/ 1029946 h 1037055"/>
              <a:gd name="connsiteX4" fmla="*/ 0 w 12090903"/>
              <a:gd name="connsiteY4" fmla="*/ 3422 h 1037055"/>
              <a:gd name="connsiteX0" fmla="*/ 0 w 12090903"/>
              <a:gd name="connsiteY0" fmla="*/ 0 h 1042726"/>
              <a:gd name="connsiteX1" fmla="*/ 12090903 w 12090903"/>
              <a:gd name="connsiteY1" fmla="*/ 5671 h 1042726"/>
              <a:gd name="connsiteX2" fmla="*/ 11831141 w 12090903"/>
              <a:gd name="connsiteY2" fmla="*/ 1042726 h 1042726"/>
              <a:gd name="connsiteX3" fmla="*/ 3939 w 12090903"/>
              <a:gd name="connsiteY3" fmla="*/ 1035617 h 1042726"/>
              <a:gd name="connsiteX4" fmla="*/ 0 w 12090903"/>
              <a:gd name="connsiteY4" fmla="*/ 0 h 104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0903" h="1042726">
                <a:moveTo>
                  <a:pt x="0" y="0"/>
                </a:moveTo>
                <a:lnTo>
                  <a:pt x="12090903" y="5671"/>
                </a:lnTo>
                <a:cubicBezTo>
                  <a:pt x="12012619" y="354138"/>
                  <a:pt x="11997221" y="392571"/>
                  <a:pt x="11831141" y="1042726"/>
                </a:cubicBezTo>
                <a:lnTo>
                  <a:pt x="3939" y="1035617"/>
                </a:lnTo>
                <a:lnTo>
                  <a:pt x="0"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2" name="Title 1"/>
          <p:cNvSpPr>
            <a:spLocks noGrp="1"/>
          </p:cNvSpPr>
          <p:nvPr>
            <p:ph type="title"/>
          </p:nvPr>
        </p:nvSpPr>
        <p:spPr>
          <a:xfrm>
            <a:off x="480484" y="65572"/>
            <a:ext cx="11633200" cy="812800"/>
          </a:xfrm>
        </p:spPr>
        <p:txBody>
          <a:bodyPr/>
          <a:lstStyle>
            <a:lvl1pPr>
              <a:defRPr>
                <a:solidFill>
                  <a:schemeClr val="accent3"/>
                </a:solidFill>
              </a:defRPr>
            </a:lvl1pPr>
          </a:lstStyle>
          <a:p>
            <a:r>
              <a:rPr lang="en-US"/>
              <a:t>Click to edit Master title style</a:t>
            </a:r>
          </a:p>
        </p:txBody>
      </p:sp>
      <p:sp>
        <p:nvSpPr>
          <p:cNvPr id="7" name="Content Placeholder 6"/>
          <p:cNvSpPr>
            <a:spLocks noGrp="1"/>
          </p:cNvSpPr>
          <p:nvPr>
            <p:ph sz="quarter" idx="10"/>
          </p:nvPr>
        </p:nvSpPr>
        <p:spPr>
          <a:xfrm>
            <a:off x="477616" y="1046534"/>
            <a:ext cx="11236267" cy="50051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A8463AE-9C94-8514-6526-9D22AD2DED8D}"/>
              </a:ext>
            </a:extLst>
          </p:cNvPr>
          <p:cNvSpPr/>
          <p:nvPr userDrawn="1"/>
        </p:nvSpPr>
        <p:spPr>
          <a:xfrm rot="10800000">
            <a:off x="10937592" y="6382559"/>
            <a:ext cx="1265099" cy="43198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2441786"/>
              <a:gd name="connsiteY0" fmla="*/ 10935 h 1021977"/>
              <a:gd name="connsiteX1" fmla="*/ 2441786 w 2441786"/>
              <a:gd name="connsiteY1" fmla="*/ 0 h 1021977"/>
              <a:gd name="connsiteX2" fmla="*/ 2098513 w 2441786"/>
              <a:gd name="connsiteY2" fmla="*/ 1020365 h 1021977"/>
              <a:gd name="connsiteX3" fmla="*/ 1964170 w 2441786"/>
              <a:gd name="connsiteY3" fmla="*/ 1021977 h 1021977"/>
              <a:gd name="connsiteX4" fmla="*/ 0 w 2441786"/>
              <a:gd name="connsiteY4" fmla="*/ 10935 h 1021977"/>
              <a:gd name="connsiteX0" fmla="*/ 8885 w 2450671"/>
              <a:gd name="connsiteY0" fmla="*/ 10935 h 1020364"/>
              <a:gd name="connsiteX1" fmla="*/ 2450671 w 2450671"/>
              <a:gd name="connsiteY1" fmla="*/ 0 h 1020364"/>
              <a:gd name="connsiteX2" fmla="*/ 2107398 w 2450671"/>
              <a:gd name="connsiteY2" fmla="*/ 1020365 h 1020364"/>
              <a:gd name="connsiteX3" fmla="*/ 0 w 2450671"/>
              <a:gd name="connsiteY3" fmla="*/ 1000108 h 1020364"/>
              <a:gd name="connsiteX4" fmla="*/ 8885 w 2450671"/>
              <a:gd name="connsiteY4" fmla="*/ 10935 h 1020364"/>
              <a:gd name="connsiteX0" fmla="*/ 8885 w 2450671"/>
              <a:gd name="connsiteY0" fmla="*/ 0 h 1020366"/>
              <a:gd name="connsiteX1" fmla="*/ 2450671 w 2450671"/>
              <a:gd name="connsiteY1" fmla="*/ 2 h 1020366"/>
              <a:gd name="connsiteX2" fmla="*/ 2107398 w 2450671"/>
              <a:gd name="connsiteY2" fmla="*/ 1020367 h 1020366"/>
              <a:gd name="connsiteX3" fmla="*/ 0 w 2450671"/>
              <a:gd name="connsiteY3" fmla="*/ 1000110 h 1020366"/>
              <a:gd name="connsiteX4" fmla="*/ 8885 w 2450671"/>
              <a:gd name="connsiteY4" fmla="*/ 0 h 1020366"/>
              <a:gd name="connsiteX0" fmla="*/ 8885 w 2450671"/>
              <a:gd name="connsiteY0" fmla="*/ 0 h 1021979"/>
              <a:gd name="connsiteX1" fmla="*/ 2450671 w 2450671"/>
              <a:gd name="connsiteY1" fmla="*/ 2 h 1021979"/>
              <a:gd name="connsiteX2" fmla="*/ 2107398 w 2450671"/>
              <a:gd name="connsiteY2" fmla="*/ 1020367 h 1021979"/>
              <a:gd name="connsiteX3" fmla="*/ 0 w 2450671"/>
              <a:gd name="connsiteY3" fmla="*/ 1021979 h 1021979"/>
              <a:gd name="connsiteX4" fmla="*/ 8885 w 2450671"/>
              <a:gd name="connsiteY4" fmla="*/ 0 h 1021979"/>
              <a:gd name="connsiteX0" fmla="*/ 232 w 2471303"/>
              <a:gd name="connsiteY0" fmla="*/ 0 h 1039995"/>
              <a:gd name="connsiteX1" fmla="*/ 2471303 w 2471303"/>
              <a:gd name="connsiteY1" fmla="*/ 18018 h 1039995"/>
              <a:gd name="connsiteX2" fmla="*/ 2128030 w 2471303"/>
              <a:gd name="connsiteY2" fmla="*/ 1038383 h 1039995"/>
              <a:gd name="connsiteX3" fmla="*/ 20632 w 2471303"/>
              <a:gd name="connsiteY3" fmla="*/ 1039995 h 1039995"/>
              <a:gd name="connsiteX4" fmla="*/ 232 w 2471303"/>
              <a:gd name="connsiteY4" fmla="*/ 0 h 1039995"/>
              <a:gd name="connsiteX0" fmla="*/ 486 w 2471557"/>
              <a:gd name="connsiteY0" fmla="*/ 0 h 1038382"/>
              <a:gd name="connsiteX1" fmla="*/ 2471557 w 2471557"/>
              <a:gd name="connsiteY1" fmla="*/ 18018 h 1038382"/>
              <a:gd name="connsiteX2" fmla="*/ 2128284 w 2471557"/>
              <a:gd name="connsiteY2" fmla="*/ 1038383 h 1038382"/>
              <a:gd name="connsiteX3" fmla="*/ 6244 w 2471557"/>
              <a:gd name="connsiteY3" fmla="*/ 1021979 h 1038382"/>
              <a:gd name="connsiteX4" fmla="*/ 486 w 2471557"/>
              <a:gd name="connsiteY4" fmla="*/ 0 h 103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57" h="1038382">
                <a:moveTo>
                  <a:pt x="486" y="0"/>
                </a:moveTo>
                <a:lnTo>
                  <a:pt x="2471557" y="18018"/>
                </a:lnTo>
                <a:cubicBezTo>
                  <a:pt x="2357133" y="358140"/>
                  <a:pt x="2160646" y="963983"/>
                  <a:pt x="2128284" y="1038383"/>
                </a:cubicBezTo>
                <a:lnTo>
                  <a:pt x="6244" y="1021979"/>
                </a:lnTo>
                <a:cubicBezTo>
                  <a:pt x="9206" y="692255"/>
                  <a:pt x="-2476" y="329724"/>
                  <a:pt x="48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8" name="TextBox 7">
            <a:extLst>
              <a:ext uri="{FF2B5EF4-FFF2-40B4-BE49-F238E27FC236}">
                <a16:creationId xmlns:a16="http://schemas.microsoft.com/office/drawing/2014/main" id="{603AE858-37A3-861A-8539-F588396CF1C4}"/>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9" name="Title 1">
            <a:extLst>
              <a:ext uri="{FF2B5EF4-FFF2-40B4-BE49-F238E27FC236}">
                <a16:creationId xmlns:a16="http://schemas.microsoft.com/office/drawing/2014/main" id="{8FBC58D3-0175-B133-D34E-AC34293E42CE}"/>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597138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7A55F3DF-F632-FE3C-C287-4172AF97E947}"/>
              </a:ext>
            </a:extLst>
          </p:cNvPr>
          <p:cNvSpPr/>
          <p:nvPr userDrawn="1"/>
        </p:nvSpPr>
        <p:spPr>
          <a:xfrm>
            <a:off x="-14344" y="0"/>
            <a:ext cx="11992984" cy="89133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12072508"/>
              <a:gd name="connsiteY0" fmla="*/ 0 h 1021977"/>
              <a:gd name="connsiteX1" fmla="*/ 12072508 w 12072508"/>
              <a:gd name="connsiteY1" fmla="*/ 8720 h 1021977"/>
              <a:gd name="connsiteX2" fmla="*/ 134343 w 12072508"/>
              <a:gd name="connsiteY2" fmla="*/ 1020365 h 1021977"/>
              <a:gd name="connsiteX3" fmla="*/ 0 w 12072508"/>
              <a:gd name="connsiteY3" fmla="*/ 1021977 h 1021977"/>
              <a:gd name="connsiteX4" fmla="*/ 0 w 12072508"/>
              <a:gd name="connsiteY4" fmla="*/ 0 h 1021977"/>
              <a:gd name="connsiteX0" fmla="*/ 0 w 12072508"/>
              <a:gd name="connsiteY0" fmla="*/ 0 h 1037806"/>
              <a:gd name="connsiteX1" fmla="*/ 12072508 w 12072508"/>
              <a:gd name="connsiteY1" fmla="*/ 8720 h 1037806"/>
              <a:gd name="connsiteX2" fmla="*/ 11759216 w 12072508"/>
              <a:gd name="connsiteY2" fmla="*/ 1037806 h 1037806"/>
              <a:gd name="connsiteX3" fmla="*/ 0 w 12072508"/>
              <a:gd name="connsiteY3" fmla="*/ 1021977 h 1037806"/>
              <a:gd name="connsiteX4" fmla="*/ 0 w 12072508"/>
              <a:gd name="connsiteY4" fmla="*/ 0 h 1037806"/>
              <a:gd name="connsiteX0" fmla="*/ 0 w 12072508"/>
              <a:gd name="connsiteY0" fmla="*/ 0 h 1046526"/>
              <a:gd name="connsiteX1" fmla="*/ 12072508 w 12072508"/>
              <a:gd name="connsiteY1" fmla="*/ 8720 h 1046526"/>
              <a:gd name="connsiteX2" fmla="*/ 11827201 w 12072508"/>
              <a:gd name="connsiteY2" fmla="*/ 1046526 h 1046526"/>
              <a:gd name="connsiteX3" fmla="*/ 0 w 12072508"/>
              <a:gd name="connsiteY3" fmla="*/ 1021977 h 1046526"/>
              <a:gd name="connsiteX4" fmla="*/ 0 w 12072508"/>
              <a:gd name="connsiteY4" fmla="*/ 0 h 1046526"/>
              <a:gd name="connsiteX0" fmla="*/ 0 w 12072508"/>
              <a:gd name="connsiteY0" fmla="*/ 0 h 1021978"/>
              <a:gd name="connsiteX1" fmla="*/ 12072508 w 12072508"/>
              <a:gd name="connsiteY1" fmla="*/ 8720 h 1021978"/>
              <a:gd name="connsiteX2" fmla="*/ 11661018 w 12072508"/>
              <a:gd name="connsiteY2" fmla="*/ 784912 h 1021978"/>
              <a:gd name="connsiteX3" fmla="*/ 0 w 12072508"/>
              <a:gd name="connsiteY3" fmla="*/ 1021977 h 1021978"/>
              <a:gd name="connsiteX4" fmla="*/ 0 w 12072508"/>
              <a:gd name="connsiteY4" fmla="*/ 0 h 1021978"/>
              <a:gd name="connsiteX0" fmla="*/ 0 w 12072508"/>
              <a:gd name="connsiteY0" fmla="*/ 0 h 1021977"/>
              <a:gd name="connsiteX1" fmla="*/ 12072508 w 12072508"/>
              <a:gd name="connsiteY1" fmla="*/ 8720 h 1021977"/>
              <a:gd name="connsiteX2" fmla="*/ 11729002 w 12072508"/>
              <a:gd name="connsiteY2" fmla="*/ 96804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0618591 w 12072508"/>
              <a:gd name="connsiteY2" fmla="*/ 77619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1698787 w 12072508"/>
              <a:gd name="connsiteY2" fmla="*/ 1020366 h 1021977"/>
              <a:gd name="connsiteX3" fmla="*/ 0 w 12072508"/>
              <a:gd name="connsiteY3" fmla="*/ 1021977 h 1021977"/>
              <a:gd name="connsiteX4" fmla="*/ 0 w 12072508"/>
              <a:gd name="connsiteY4" fmla="*/ 0 h 1021977"/>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9736"/>
              <a:gd name="connsiteY0" fmla="*/ 0 h 1029086"/>
              <a:gd name="connsiteX1" fmla="*/ 12079736 w 12079736"/>
              <a:gd name="connsiteY1" fmla="*/ 4548 h 1029086"/>
              <a:gd name="connsiteX2" fmla="*/ 11827202 w 12079736"/>
              <a:gd name="connsiteY2" fmla="*/ 1029086 h 1029086"/>
              <a:gd name="connsiteX3" fmla="*/ 0 w 12079736"/>
              <a:gd name="connsiteY3" fmla="*/ 1021977 h 1029086"/>
              <a:gd name="connsiteX4" fmla="*/ 0 w 12079736"/>
              <a:gd name="connsiteY4" fmla="*/ 0 h 1029086"/>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3939 w 12086964"/>
              <a:gd name="connsiteY0" fmla="*/ 3422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3939 w 12086964"/>
              <a:gd name="connsiteY4" fmla="*/ 3422 h 103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6964" h="1037055">
                <a:moveTo>
                  <a:pt x="3939" y="3422"/>
                </a:moveTo>
                <a:lnTo>
                  <a:pt x="12086964" y="0"/>
                </a:lnTo>
                <a:cubicBezTo>
                  <a:pt x="12008680" y="348467"/>
                  <a:pt x="11993282" y="386900"/>
                  <a:pt x="11827202" y="1037055"/>
                </a:cubicBezTo>
                <a:lnTo>
                  <a:pt x="0" y="1029946"/>
                </a:lnTo>
                <a:lnTo>
                  <a:pt x="3939" y="3422"/>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2" name="Title 1"/>
          <p:cNvSpPr>
            <a:spLocks noGrp="1"/>
          </p:cNvSpPr>
          <p:nvPr>
            <p:ph type="title"/>
          </p:nvPr>
        </p:nvSpPr>
        <p:spPr>
          <a:xfrm>
            <a:off x="480484" y="65572"/>
            <a:ext cx="11633200" cy="812800"/>
          </a:xfrm>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6" y="1046534"/>
            <a:ext cx="11236267" cy="50051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29628C60-554C-F134-D22D-38FE9A1BB365}"/>
              </a:ext>
            </a:extLst>
          </p:cNvPr>
          <p:cNvSpPr/>
          <p:nvPr userDrawn="1"/>
        </p:nvSpPr>
        <p:spPr>
          <a:xfrm rot="10800000">
            <a:off x="10937592" y="6382559"/>
            <a:ext cx="1265099" cy="43198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2441786"/>
              <a:gd name="connsiteY0" fmla="*/ 10935 h 1021977"/>
              <a:gd name="connsiteX1" fmla="*/ 2441786 w 2441786"/>
              <a:gd name="connsiteY1" fmla="*/ 0 h 1021977"/>
              <a:gd name="connsiteX2" fmla="*/ 2098513 w 2441786"/>
              <a:gd name="connsiteY2" fmla="*/ 1020365 h 1021977"/>
              <a:gd name="connsiteX3" fmla="*/ 1964170 w 2441786"/>
              <a:gd name="connsiteY3" fmla="*/ 1021977 h 1021977"/>
              <a:gd name="connsiteX4" fmla="*/ 0 w 2441786"/>
              <a:gd name="connsiteY4" fmla="*/ 10935 h 1021977"/>
              <a:gd name="connsiteX0" fmla="*/ 8885 w 2450671"/>
              <a:gd name="connsiteY0" fmla="*/ 10935 h 1020364"/>
              <a:gd name="connsiteX1" fmla="*/ 2450671 w 2450671"/>
              <a:gd name="connsiteY1" fmla="*/ 0 h 1020364"/>
              <a:gd name="connsiteX2" fmla="*/ 2107398 w 2450671"/>
              <a:gd name="connsiteY2" fmla="*/ 1020365 h 1020364"/>
              <a:gd name="connsiteX3" fmla="*/ 0 w 2450671"/>
              <a:gd name="connsiteY3" fmla="*/ 1000108 h 1020364"/>
              <a:gd name="connsiteX4" fmla="*/ 8885 w 2450671"/>
              <a:gd name="connsiteY4" fmla="*/ 10935 h 1020364"/>
              <a:gd name="connsiteX0" fmla="*/ 8885 w 2450671"/>
              <a:gd name="connsiteY0" fmla="*/ 0 h 1020366"/>
              <a:gd name="connsiteX1" fmla="*/ 2450671 w 2450671"/>
              <a:gd name="connsiteY1" fmla="*/ 2 h 1020366"/>
              <a:gd name="connsiteX2" fmla="*/ 2107398 w 2450671"/>
              <a:gd name="connsiteY2" fmla="*/ 1020367 h 1020366"/>
              <a:gd name="connsiteX3" fmla="*/ 0 w 2450671"/>
              <a:gd name="connsiteY3" fmla="*/ 1000110 h 1020366"/>
              <a:gd name="connsiteX4" fmla="*/ 8885 w 2450671"/>
              <a:gd name="connsiteY4" fmla="*/ 0 h 1020366"/>
              <a:gd name="connsiteX0" fmla="*/ 8885 w 2450671"/>
              <a:gd name="connsiteY0" fmla="*/ 0 h 1021979"/>
              <a:gd name="connsiteX1" fmla="*/ 2450671 w 2450671"/>
              <a:gd name="connsiteY1" fmla="*/ 2 h 1021979"/>
              <a:gd name="connsiteX2" fmla="*/ 2107398 w 2450671"/>
              <a:gd name="connsiteY2" fmla="*/ 1020367 h 1021979"/>
              <a:gd name="connsiteX3" fmla="*/ 0 w 2450671"/>
              <a:gd name="connsiteY3" fmla="*/ 1021979 h 1021979"/>
              <a:gd name="connsiteX4" fmla="*/ 8885 w 2450671"/>
              <a:gd name="connsiteY4" fmla="*/ 0 h 1021979"/>
              <a:gd name="connsiteX0" fmla="*/ 232 w 2471303"/>
              <a:gd name="connsiteY0" fmla="*/ 0 h 1039995"/>
              <a:gd name="connsiteX1" fmla="*/ 2471303 w 2471303"/>
              <a:gd name="connsiteY1" fmla="*/ 18018 h 1039995"/>
              <a:gd name="connsiteX2" fmla="*/ 2128030 w 2471303"/>
              <a:gd name="connsiteY2" fmla="*/ 1038383 h 1039995"/>
              <a:gd name="connsiteX3" fmla="*/ 20632 w 2471303"/>
              <a:gd name="connsiteY3" fmla="*/ 1039995 h 1039995"/>
              <a:gd name="connsiteX4" fmla="*/ 232 w 2471303"/>
              <a:gd name="connsiteY4" fmla="*/ 0 h 1039995"/>
              <a:gd name="connsiteX0" fmla="*/ 486 w 2471557"/>
              <a:gd name="connsiteY0" fmla="*/ 0 h 1038382"/>
              <a:gd name="connsiteX1" fmla="*/ 2471557 w 2471557"/>
              <a:gd name="connsiteY1" fmla="*/ 18018 h 1038382"/>
              <a:gd name="connsiteX2" fmla="*/ 2128284 w 2471557"/>
              <a:gd name="connsiteY2" fmla="*/ 1038383 h 1038382"/>
              <a:gd name="connsiteX3" fmla="*/ 6244 w 2471557"/>
              <a:gd name="connsiteY3" fmla="*/ 1021979 h 1038382"/>
              <a:gd name="connsiteX4" fmla="*/ 486 w 2471557"/>
              <a:gd name="connsiteY4" fmla="*/ 0 h 103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57" h="1038382">
                <a:moveTo>
                  <a:pt x="486" y="0"/>
                </a:moveTo>
                <a:lnTo>
                  <a:pt x="2471557" y="18018"/>
                </a:lnTo>
                <a:cubicBezTo>
                  <a:pt x="2357133" y="358140"/>
                  <a:pt x="2160646" y="963983"/>
                  <a:pt x="2128284" y="1038383"/>
                </a:cubicBezTo>
                <a:lnTo>
                  <a:pt x="6244" y="1021979"/>
                </a:lnTo>
                <a:cubicBezTo>
                  <a:pt x="9206" y="692255"/>
                  <a:pt x="-2476" y="329724"/>
                  <a:pt x="48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venir Book" panose="02000503020000020003" pitchFamily="2" charset="0"/>
            </a:endParaRPr>
          </a:p>
        </p:txBody>
      </p:sp>
      <p:sp>
        <p:nvSpPr>
          <p:cNvPr id="8" name="TextBox 7">
            <a:extLst>
              <a:ext uri="{FF2B5EF4-FFF2-40B4-BE49-F238E27FC236}">
                <a16:creationId xmlns:a16="http://schemas.microsoft.com/office/drawing/2014/main" id="{6698A1FF-6DAA-37E9-4948-36356D720BA4}"/>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9" name="Title 1">
            <a:extLst>
              <a:ext uri="{FF2B5EF4-FFF2-40B4-BE49-F238E27FC236}">
                <a16:creationId xmlns:a16="http://schemas.microsoft.com/office/drawing/2014/main" id="{16268821-5290-E07B-497F-E31AA7C0C5AA}"/>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3990992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477616" y="76991"/>
            <a:ext cx="11633200" cy="812800"/>
          </a:xfrm>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b="0" i="0" kern="1200" dirty="0" smtClean="0">
                <a:solidFill>
                  <a:schemeClr val="tx1"/>
                </a:solidFill>
                <a:latin typeface="Avenir Book" panose="02000503020000020003" pitchFamily="2" charset="0"/>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30"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5" cy="457200"/>
          </a:xfrm>
          <a:prstGeom prst="rect">
            <a:avLst/>
          </a:prstGeom>
        </p:spPr>
        <p:txBody>
          <a:bodyPr>
            <a:noAutofit/>
          </a:bodyPr>
          <a:lstStyle>
            <a:lvl1pPr>
              <a:buNone/>
              <a:defRPr sz="2400" b="1"/>
            </a:lvl1pPr>
          </a:lstStyle>
          <a:p>
            <a:pPr lvl="0"/>
            <a:r>
              <a:rPr lang="en-US"/>
              <a:t>Click to edit Master text styles</a:t>
            </a:r>
          </a:p>
        </p:txBody>
      </p:sp>
      <p:cxnSp>
        <p:nvCxnSpPr>
          <p:cNvPr id="11" name="Straight Connector 10">
            <a:extLst>
              <a:ext uri="{FF2B5EF4-FFF2-40B4-BE49-F238E27FC236}">
                <a16:creationId xmlns:a16="http://schemas.microsoft.com/office/drawing/2014/main" id="{19BBF550-24EA-CFA5-62C4-8B7B1D0F676A}"/>
              </a:ext>
            </a:extLst>
          </p:cNvPr>
          <p:cNvCxnSpPr>
            <a:cxnSpLocks/>
          </p:cNvCxnSpPr>
          <p:nvPr userDrawn="1"/>
        </p:nvCxnSpPr>
        <p:spPr>
          <a:xfrm>
            <a:off x="0" y="914400"/>
            <a:ext cx="1219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1E91B28-2C6F-9524-24E6-AC0AE90DD25F}"/>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10" name="Title 1">
            <a:extLst>
              <a:ext uri="{FF2B5EF4-FFF2-40B4-BE49-F238E27FC236}">
                <a16:creationId xmlns:a16="http://schemas.microsoft.com/office/drawing/2014/main" id="{337AE453-8B81-6F52-E684-F85870F1A461}"/>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2756669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477616" y="65742"/>
            <a:ext cx="11633200" cy="812800"/>
          </a:xfrm>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4898005"/>
          </a:xfrm>
          <a:prstGeom prst="rect">
            <a:avLst/>
          </a:prstGeom>
        </p:spPr>
        <p:txBody>
          <a:bodyPr rtlCol="0">
            <a:normAutofit/>
          </a:bodyPr>
          <a:lstStyle/>
          <a:p>
            <a:pPr lvl="0"/>
            <a:r>
              <a:rPr lang="en-US" noProof="0" dirty="0"/>
              <a:t>Click icon to add chart</a:t>
            </a:r>
          </a:p>
        </p:txBody>
      </p:sp>
      <p:cxnSp>
        <p:nvCxnSpPr>
          <p:cNvPr id="13" name="Straight Connector 12">
            <a:extLst>
              <a:ext uri="{FF2B5EF4-FFF2-40B4-BE49-F238E27FC236}">
                <a16:creationId xmlns:a16="http://schemas.microsoft.com/office/drawing/2014/main" id="{A7BCEAD7-90E9-A85C-8D9E-22BCD8851795}"/>
              </a:ext>
            </a:extLst>
          </p:cNvPr>
          <p:cNvCxnSpPr>
            <a:cxnSpLocks/>
          </p:cNvCxnSpPr>
          <p:nvPr userDrawn="1"/>
        </p:nvCxnSpPr>
        <p:spPr>
          <a:xfrm>
            <a:off x="0" y="914400"/>
            <a:ext cx="1219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F2D6D1E-4ED9-F42F-2556-5ADD93ECA52E}"/>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dirty="0">
              <a:solidFill>
                <a:schemeClr val="accent1"/>
              </a:solidFill>
              <a:latin typeface="Avenir Medium" panose="02000503020000020003" pitchFamily="2" charset="0"/>
            </a:endParaRPr>
          </a:p>
        </p:txBody>
      </p:sp>
      <p:sp>
        <p:nvSpPr>
          <p:cNvPr id="6" name="Title 1">
            <a:extLst>
              <a:ext uri="{FF2B5EF4-FFF2-40B4-BE49-F238E27FC236}">
                <a16:creationId xmlns:a16="http://schemas.microsoft.com/office/drawing/2014/main" id="{51BD8E1C-2A0B-3AE2-ABD2-60E4F9915EDD}"/>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dirty="0">
                <a:solidFill>
                  <a:srgbClr val="2460AD"/>
                </a:solidFill>
                <a:latin typeface="Avenir LT Std 45 Book"/>
                <a:cs typeface="Avenir LT Std 45 Book"/>
              </a:rPr>
              <a:t>U. S. DEPARTMENT OF ENERGY    |    OFFICE OF STATE AND COMMUNITY ENERGY PROGRAMS</a:t>
            </a:r>
            <a:endParaRPr lang="en-US" sz="900" dirty="0"/>
          </a:p>
        </p:txBody>
      </p:sp>
    </p:spTree>
    <p:extLst>
      <p:ext uri="{BB962C8B-B14F-4D97-AF65-F5344CB8AC3E}">
        <p14:creationId xmlns:p14="http://schemas.microsoft.com/office/powerpoint/2010/main" val="237438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rt - custom">
    <p:spTree>
      <p:nvGrpSpPr>
        <p:cNvPr id="1" name=""/>
        <p:cNvGrpSpPr/>
        <p:nvPr/>
      </p:nvGrpSpPr>
      <p:grpSpPr>
        <a:xfrm>
          <a:off x="0" y="0"/>
          <a:ext cx="0" cy="0"/>
          <a:chOff x="0" y="0"/>
          <a:chExt cx="0" cy="0"/>
        </a:xfrm>
      </p:grpSpPr>
      <p:sp>
        <p:nvSpPr>
          <p:cNvPr id="2" name="Title 1"/>
          <p:cNvSpPr>
            <a:spLocks noGrp="1"/>
          </p:cNvSpPr>
          <p:nvPr>
            <p:ph type="title"/>
          </p:nvPr>
        </p:nvSpPr>
        <p:spPr>
          <a:xfrm>
            <a:off x="477616" y="61405"/>
            <a:ext cx="11633200" cy="812800"/>
          </a:xfrm>
        </p:spPr>
        <p:txBody>
          <a:bodyPr/>
          <a:lstStyle>
            <a:lvl1pPr>
              <a:defRPr b="0" i="0">
                <a:solidFill>
                  <a:schemeClr val="accent1"/>
                </a:solidFill>
                <a:latin typeface="Avenir Medium" panose="02000503020000020003" pitchFamily="2" charset="0"/>
              </a:defRPr>
            </a:lvl1pPr>
          </a:lstStyle>
          <a:p>
            <a:r>
              <a:rPr lang="en-US"/>
              <a:t>Click to edit Master title style</a:t>
            </a:r>
          </a:p>
        </p:txBody>
      </p:sp>
      <p:sp>
        <p:nvSpPr>
          <p:cNvPr id="3" name="object 3545">
            <a:extLst>
              <a:ext uri="{FF2B5EF4-FFF2-40B4-BE49-F238E27FC236}">
                <a16:creationId xmlns:a16="http://schemas.microsoft.com/office/drawing/2014/main" id="{B33A7729-5C1E-1B58-350D-D0ABA2777EF7}"/>
              </a:ext>
            </a:extLst>
          </p:cNvPr>
          <p:cNvSpPr/>
          <p:nvPr userDrawn="1"/>
        </p:nvSpPr>
        <p:spPr>
          <a:xfrm>
            <a:off x="1809548" y="4109386"/>
            <a:ext cx="8686800" cy="0"/>
          </a:xfrm>
          <a:custGeom>
            <a:avLst/>
            <a:gdLst/>
            <a:ahLst/>
            <a:cxnLst/>
            <a:rect l="l" t="t" r="r" b="b"/>
            <a:pathLst>
              <a:path w="8686800">
                <a:moveTo>
                  <a:pt x="0" y="0"/>
                </a:moveTo>
                <a:lnTo>
                  <a:pt x="8686800" y="0"/>
                </a:lnTo>
              </a:path>
            </a:pathLst>
          </a:custGeom>
          <a:ln w="6350">
            <a:solidFill>
              <a:srgbClr val="231F20"/>
            </a:solidFill>
          </a:ln>
        </p:spPr>
        <p:txBody>
          <a:bodyPr wrap="square" lIns="0" tIns="0" rIns="0" bIns="0" rtlCol="0"/>
          <a:lstStyle/>
          <a:p>
            <a:endParaRPr dirty="0"/>
          </a:p>
        </p:txBody>
      </p:sp>
      <p:sp>
        <p:nvSpPr>
          <p:cNvPr id="5" name="object 3546">
            <a:extLst>
              <a:ext uri="{FF2B5EF4-FFF2-40B4-BE49-F238E27FC236}">
                <a16:creationId xmlns:a16="http://schemas.microsoft.com/office/drawing/2014/main" id="{C24EF301-112A-7AF4-F4F5-2BC21DB0825C}"/>
              </a:ext>
            </a:extLst>
          </p:cNvPr>
          <p:cNvSpPr/>
          <p:nvPr userDrawn="1"/>
        </p:nvSpPr>
        <p:spPr>
          <a:xfrm>
            <a:off x="2339392" y="2428288"/>
            <a:ext cx="325120" cy="59436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2460AD"/>
          </a:solidFill>
        </p:spPr>
        <p:txBody>
          <a:bodyPr wrap="square" lIns="0" tIns="0" rIns="0" bIns="0" rtlCol="0"/>
          <a:lstStyle/>
          <a:p>
            <a:endParaRPr dirty="0"/>
          </a:p>
        </p:txBody>
      </p:sp>
      <p:graphicFrame>
        <p:nvGraphicFramePr>
          <p:cNvPr id="9" name="object 3547">
            <a:extLst>
              <a:ext uri="{FF2B5EF4-FFF2-40B4-BE49-F238E27FC236}">
                <a16:creationId xmlns:a16="http://schemas.microsoft.com/office/drawing/2014/main" id="{48C16241-7ABF-0469-1591-702EDCB8DBFA}"/>
              </a:ext>
            </a:extLst>
          </p:cNvPr>
          <p:cNvGraphicFramePr>
            <a:graphicFrameLocks noGrp="1"/>
          </p:cNvGraphicFramePr>
          <p:nvPr userDrawn="1">
            <p:extLst>
              <p:ext uri="{D42A27DB-BD31-4B8C-83A1-F6EECF244321}">
                <p14:modId xmlns:p14="http://schemas.microsoft.com/office/powerpoint/2010/main" val="2320527213"/>
              </p:ext>
            </p:extLst>
          </p:nvPr>
        </p:nvGraphicFramePr>
        <p:xfrm>
          <a:off x="2708708" y="2428288"/>
          <a:ext cx="7307578" cy="1374775"/>
        </p:xfrm>
        <a:graphic>
          <a:graphicData uri="http://schemas.openxmlformats.org/drawingml/2006/table">
            <a:tbl>
              <a:tblPr firstRow="1" bandRow="1">
                <a:tableStyleId>{2D5ABB26-0587-4C30-8999-92F81FD0307C}</a:tableStyleId>
              </a:tblPr>
              <a:tblGrid>
                <a:gridCol w="454025">
                  <a:extLst>
                    <a:ext uri="{9D8B030D-6E8A-4147-A177-3AD203B41FA5}">
                      <a16:colId xmlns:a16="http://schemas.microsoft.com/office/drawing/2014/main" val="20000"/>
                    </a:ext>
                  </a:extLst>
                </a:gridCol>
                <a:gridCol w="2147570">
                  <a:extLst>
                    <a:ext uri="{9D8B030D-6E8A-4147-A177-3AD203B41FA5}">
                      <a16:colId xmlns:a16="http://schemas.microsoft.com/office/drawing/2014/main" val="20001"/>
                    </a:ext>
                  </a:extLst>
                </a:gridCol>
                <a:gridCol w="325755">
                  <a:extLst>
                    <a:ext uri="{9D8B030D-6E8A-4147-A177-3AD203B41FA5}">
                      <a16:colId xmlns:a16="http://schemas.microsoft.com/office/drawing/2014/main" val="20002"/>
                    </a:ext>
                  </a:extLst>
                </a:gridCol>
                <a:gridCol w="498475">
                  <a:extLst>
                    <a:ext uri="{9D8B030D-6E8A-4147-A177-3AD203B41FA5}">
                      <a16:colId xmlns:a16="http://schemas.microsoft.com/office/drawing/2014/main" val="20003"/>
                    </a:ext>
                  </a:extLst>
                </a:gridCol>
                <a:gridCol w="2205354">
                  <a:extLst>
                    <a:ext uri="{9D8B030D-6E8A-4147-A177-3AD203B41FA5}">
                      <a16:colId xmlns:a16="http://schemas.microsoft.com/office/drawing/2014/main" val="20004"/>
                    </a:ext>
                  </a:extLst>
                </a:gridCol>
                <a:gridCol w="326389">
                  <a:extLst>
                    <a:ext uri="{9D8B030D-6E8A-4147-A177-3AD203B41FA5}">
                      <a16:colId xmlns:a16="http://schemas.microsoft.com/office/drawing/2014/main" val="20005"/>
                    </a:ext>
                  </a:extLst>
                </a:gridCol>
                <a:gridCol w="501650">
                  <a:extLst>
                    <a:ext uri="{9D8B030D-6E8A-4147-A177-3AD203B41FA5}">
                      <a16:colId xmlns:a16="http://schemas.microsoft.com/office/drawing/2014/main" val="20006"/>
                    </a:ext>
                  </a:extLst>
                </a:gridCol>
                <a:gridCol w="848360">
                  <a:extLst>
                    <a:ext uri="{9D8B030D-6E8A-4147-A177-3AD203B41FA5}">
                      <a16:colId xmlns:a16="http://schemas.microsoft.com/office/drawing/2014/main" val="20007"/>
                    </a:ext>
                  </a:extLst>
                </a:gridCol>
              </a:tblGrid>
              <a:tr h="147955">
                <a:tc>
                  <a:txBody>
                    <a:bodyPr/>
                    <a:lstStyle/>
                    <a:p>
                      <a:pPr marL="31750">
                        <a:lnSpc>
                          <a:spcPts val="1065"/>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34925">
                        <a:lnSpc>
                          <a:spcPts val="1065"/>
                        </a:lnSpc>
                      </a:pPr>
                      <a:r>
                        <a:rPr sz="1000" b="0" dirty="0">
                          <a:solidFill>
                            <a:srgbClr val="231F20"/>
                          </a:solidFill>
                          <a:latin typeface="Avenir LT Std 45 Book"/>
                          <a:cs typeface="Avenir LT Std 45 Book"/>
                        </a:rPr>
                        <a:t>300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CA6DF"/>
                    </a:solidFill>
                  </a:tcPr>
                </a:tc>
                <a:tc>
                  <a:txBody>
                    <a:bodyPr/>
                    <a:lstStyle/>
                    <a:p>
                      <a:pPr marL="69850">
                        <a:lnSpc>
                          <a:spcPts val="1065"/>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28575">
                        <a:lnSpc>
                          <a:spcPts val="1065"/>
                        </a:lnSpc>
                      </a:pPr>
                      <a:r>
                        <a:rPr sz="1000" b="0" dirty="0">
                          <a:solidFill>
                            <a:srgbClr val="231F20"/>
                          </a:solidFill>
                          <a:latin typeface="Avenir LT Std 45 Book"/>
                          <a:cs typeface="Avenir LT Std 45 Book"/>
                        </a:rPr>
                        <a:t>7481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A325D"/>
                    </a:solidFill>
                  </a:tcPr>
                </a:tc>
                <a:tc>
                  <a:txBody>
                    <a:bodyPr/>
                    <a:lstStyle/>
                    <a:p>
                      <a:pPr marL="85090">
                        <a:lnSpc>
                          <a:spcPts val="1065"/>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40005">
                        <a:lnSpc>
                          <a:spcPts val="1065"/>
                        </a:lnSpc>
                      </a:pPr>
                      <a:r>
                        <a:rPr sz="1000" b="0" dirty="0">
                          <a:solidFill>
                            <a:srgbClr val="231F20"/>
                          </a:solidFill>
                          <a:latin typeface="Avenir LT Std 45 Book"/>
                          <a:cs typeface="Avenir LT Std 45 Book"/>
                        </a:rPr>
                        <a:t>281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extLst>
                  <a:ext uri="{0D108BD9-81ED-4DB2-BD59-A6C34878D82A}">
                    <a16:rowId xmlns:a16="http://schemas.microsoft.com/office/drawing/2014/main" val="10000"/>
                  </a:ext>
                </a:extLst>
              </a:tr>
              <a:tr h="152400">
                <a:tc>
                  <a:txBody>
                    <a:bodyPr/>
                    <a:lstStyle/>
                    <a:p>
                      <a:pPr marL="31750">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34925">
                        <a:lnSpc>
                          <a:spcPts val="1100"/>
                        </a:lnSpc>
                      </a:pPr>
                      <a:r>
                        <a:rPr sz="1000" b="0" spc="-10" dirty="0">
                          <a:solidFill>
                            <a:srgbClr val="231F20"/>
                          </a:solidFill>
                          <a:latin typeface="Avenir LT Std 45 Book"/>
                          <a:cs typeface="Avenir LT Std 45 Book"/>
                        </a:rPr>
                        <a:t>90/67/0/0</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CA6DF"/>
                    </a:solidFill>
                  </a:tcPr>
                </a:tc>
                <a:tc>
                  <a:txBody>
                    <a:bodyPr/>
                    <a:lstStyle/>
                    <a:p>
                      <a:pPr marL="69850">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28575">
                        <a:lnSpc>
                          <a:spcPts val="1100"/>
                        </a:lnSpc>
                      </a:pPr>
                      <a:r>
                        <a:rPr sz="1000" b="0" spc="-10" dirty="0">
                          <a:solidFill>
                            <a:srgbClr val="231F20"/>
                          </a:solidFill>
                          <a:latin typeface="Avenir LT Std 45 Book"/>
                          <a:cs typeface="Avenir LT Std 45 Book"/>
                        </a:rPr>
                        <a:t>72/17/0/0</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A325D"/>
                    </a:solidFill>
                  </a:tcPr>
                </a:tc>
                <a:tc>
                  <a:txBody>
                    <a:bodyPr/>
                    <a:lstStyle/>
                    <a:p>
                      <a:pPr marL="85090">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40005">
                        <a:lnSpc>
                          <a:spcPts val="1100"/>
                        </a:lnSpc>
                      </a:pPr>
                      <a:r>
                        <a:rPr sz="1000" b="0" spc="-10" dirty="0">
                          <a:solidFill>
                            <a:srgbClr val="231F20"/>
                          </a:solidFill>
                          <a:latin typeface="Avenir LT Std 45 Book"/>
                          <a:cs typeface="Avenir LT Std 45 Book"/>
                        </a:rPr>
                        <a:t>100/87/36/27</a:t>
                      </a:r>
                      <a:endParaRPr sz="1000" dirty="0">
                        <a:latin typeface="Avenir LT Std 45 Book"/>
                        <a:cs typeface="Avenir LT Std 45 Book"/>
                      </a:endParaRPr>
                    </a:p>
                  </a:txBody>
                  <a:tcPr marL="0" marR="0" marT="0" marB="0"/>
                </a:tc>
                <a:extLst>
                  <a:ext uri="{0D108BD9-81ED-4DB2-BD59-A6C34878D82A}">
                    <a16:rowId xmlns:a16="http://schemas.microsoft.com/office/drawing/2014/main" val="10001"/>
                  </a:ext>
                </a:extLst>
              </a:tr>
              <a:tr h="152400">
                <a:tc>
                  <a:txBody>
                    <a:bodyPr/>
                    <a:lstStyle/>
                    <a:p>
                      <a:pPr marL="31750">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34925">
                        <a:lnSpc>
                          <a:spcPts val="1100"/>
                        </a:lnSpc>
                      </a:pPr>
                      <a:r>
                        <a:rPr sz="1000" b="0" spc="-10" dirty="0">
                          <a:solidFill>
                            <a:srgbClr val="231F20"/>
                          </a:solidFill>
                          <a:latin typeface="Avenir LT Std 45 Book"/>
                          <a:cs typeface="Avenir LT Std 45 Book"/>
                        </a:rPr>
                        <a:t>36/96/173</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CA6DF"/>
                    </a:solidFill>
                  </a:tcPr>
                </a:tc>
                <a:tc>
                  <a:txBody>
                    <a:bodyPr/>
                    <a:lstStyle/>
                    <a:p>
                      <a:pPr marL="69850">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28575">
                        <a:lnSpc>
                          <a:spcPts val="1100"/>
                        </a:lnSpc>
                      </a:pPr>
                      <a:r>
                        <a:rPr sz="1000" b="0" spc="-10" dirty="0">
                          <a:solidFill>
                            <a:srgbClr val="231F20"/>
                          </a:solidFill>
                          <a:latin typeface="Avenir LT Std 45 Book"/>
                          <a:cs typeface="Avenir LT Std 45 Book"/>
                        </a:rPr>
                        <a:t>28/166/223</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1A325D"/>
                    </a:solidFill>
                  </a:tcPr>
                </a:tc>
                <a:tc>
                  <a:txBody>
                    <a:bodyPr/>
                    <a:lstStyle/>
                    <a:p>
                      <a:pPr marL="85090">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40005">
                        <a:lnSpc>
                          <a:spcPts val="1100"/>
                        </a:lnSpc>
                      </a:pPr>
                      <a:r>
                        <a:rPr sz="1000" b="0" spc="-10" dirty="0">
                          <a:solidFill>
                            <a:srgbClr val="231F20"/>
                          </a:solidFill>
                          <a:latin typeface="Avenir LT Std 45 Book"/>
                          <a:cs typeface="Avenir LT Std 45 Book"/>
                        </a:rPr>
                        <a:t>26/50/93</a:t>
                      </a:r>
                      <a:endParaRPr sz="1000" dirty="0">
                        <a:latin typeface="Avenir LT Std 45 Book"/>
                        <a:cs typeface="Avenir LT Std 45 Book"/>
                      </a:endParaRPr>
                    </a:p>
                  </a:txBody>
                  <a:tcPr marL="0" marR="0" marT="0" marB="0"/>
                </a:tc>
                <a:extLst>
                  <a:ext uri="{0D108BD9-81ED-4DB2-BD59-A6C34878D82A}">
                    <a16:rowId xmlns:a16="http://schemas.microsoft.com/office/drawing/2014/main" val="10002"/>
                  </a:ext>
                </a:extLst>
              </a:tr>
              <a:tr h="140970">
                <a:tc>
                  <a:txBody>
                    <a:bodyPr/>
                    <a:lstStyle/>
                    <a:p>
                      <a:pPr marL="31750">
                        <a:lnSpc>
                          <a:spcPts val="1015"/>
                        </a:lnSpc>
                      </a:pPr>
                      <a:r>
                        <a:rPr sz="1000" b="1" dirty="0">
                          <a:solidFill>
                            <a:srgbClr val="231F20"/>
                          </a:solidFill>
                          <a:latin typeface="Avenir LT Std 65 Medium"/>
                          <a:cs typeface="Avenir LT Std 65 Medium"/>
                        </a:rPr>
                        <a:t>HEX </a:t>
                      </a:r>
                      <a:r>
                        <a:rPr sz="1000" b="1" spc="-50" dirty="0">
                          <a:solidFill>
                            <a:srgbClr val="231F20"/>
                          </a:solidFill>
                          <a:latin typeface="Avenir LT Std 65 Medium"/>
                          <a:cs typeface="Avenir LT Std 65 Medium"/>
                        </a:rPr>
                        <a:t>#</a:t>
                      </a:r>
                      <a:endParaRPr sz="1000" dirty="0">
                        <a:latin typeface="Avenir LT Std 65 Medium"/>
                        <a:cs typeface="Avenir LT Std 65 Medium"/>
                      </a:endParaRPr>
                    </a:p>
                  </a:txBody>
                  <a:tcPr marL="0" marR="0" marT="0" marB="0"/>
                </a:tc>
                <a:tc>
                  <a:txBody>
                    <a:bodyPr/>
                    <a:lstStyle/>
                    <a:p>
                      <a:pPr marL="34925">
                        <a:lnSpc>
                          <a:spcPts val="1015"/>
                        </a:lnSpc>
                      </a:pPr>
                      <a:r>
                        <a:rPr sz="1000" b="0" spc="-10" dirty="0">
                          <a:solidFill>
                            <a:srgbClr val="231F20"/>
                          </a:solidFill>
                          <a:latin typeface="Avenir LT Std 45 Book"/>
                          <a:cs typeface="Avenir LT Std 45 Book"/>
                        </a:rPr>
                        <a:t>255fac</a:t>
                      </a:r>
                      <a:endParaRPr sz="1000" dirty="0">
                        <a:latin typeface="Avenir LT Std 45 Book"/>
                        <a:cs typeface="Avenir LT Std 45 Book"/>
                      </a:endParaRPr>
                    </a:p>
                  </a:txBody>
                  <a:tcPr marL="0" marR="0" marT="0" marB="0"/>
                </a:tc>
                <a:tc>
                  <a:txBody>
                    <a:bodyPr/>
                    <a:lstStyle/>
                    <a:p>
                      <a:pPr>
                        <a:lnSpc>
                          <a:spcPct val="100000"/>
                        </a:lnSpc>
                      </a:pPr>
                      <a:endParaRPr sz="700" dirty="0">
                        <a:latin typeface="Times New Roman"/>
                        <a:cs typeface="Times New Roman"/>
                      </a:endParaRPr>
                    </a:p>
                  </a:txBody>
                  <a:tcPr marL="0" marR="0" marT="0" marB="0">
                    <a:solidFill>
                      <a:srgbClr val="1CA6DF"/>
                    </a:solidFill>
                  </a:tcPr>
                </a:tc>
                <a:tc>
                  <a:txBody>
                    <a:bodyPr/>
                    <a:lstStyle/>
                    <a:p>
                      <a:pPr marL="69850">
                        <a:lnSpc>
                          <a:spcPts val="1015"/>
                        </a:lnSpc>
                      </a:pPr>
                      <a:r>
                        <a:rPr sz="1000" b="1" dirty="0">
                          <a:solidFill>
                            <a:srgbClr val="231F20"/>
                          </a:solidFill>
                          <a:latin typeface="Avenir LT Std 65 Medium"/>
                          <a:cs typeface="Avenir LT Std 65 Medium"/>
                        </a:rPr>
                        <a:t>HEX </a:t>
                      </a:r>
                      <a:r>
                        <a:rPr sz="1000" b="1" spc="-50" dirty="0">
                          <a:solidFill>
                            <a:srgbClr val="231F20"/>
                          </a:solidFill>
                          <a:latin typeface="Avenir LT Std 65 Medium"/>
                          <a:cs typeface="Avenir LT Std 65 Medium"/>
                        </a:rPr>
                        <a:t>#</a:t>
                      </a:r>
                      <a:endParaRPr sz="1000" dirty="0">
                        <a:latin typeface="Avenir LT Std 65 Medium"/>
                        <a:cs typeface="Avenir LT Std 65 Medium"/>
                      </a:endParaRPr>
                    </a:p>
                  </a:txBody>
                  <a:tcPr marL="0" marR="0" marT="0" marB="0"/>
                </a:tc>
                <a:tc>
                  <a:txBody>
                    <a:bodyPr/>
                    <a:lstStyle/>
                    <a:p>
                      <a:pPr marL="28575">
                        <a:lnSpc>
                          <a:spcPts val="1015"/>
                        </a:lnSpc>
                      </a:pPr>
                      <a:r>
                        <a:rPr sz="1000" b="0" spc="-10" dirty="0">
                          <a:solidFill>
                            <a:srgbClr val="231F20"/>
                          </a:solidFill>
                          <a:latin typeface="Avenir LT Std 45 Book"/>
                          <a:cs typeface="Avenir LT Std 45 Book"/>
                        </a:rPr>
                        <a:t>1ca6df</a:t>
                      </a:r>
                      <a:endParaRPr sz="1000" dirty="0">
                        <a:latin typeface="Avenir LT Std 45 Book"/>
                        <a:cs typeface="Avenir LT Std 45 Book"/>
                      </a:endParaRPr>
                    </a:p>
                  </a:txBody>
                  <a:tcPr marL="0" marR="0" marT="0" marB="0"/>
                </a:tc>
                <a:tc>
                  <a:txBody>
                    <a:bodyPr/>
                    <a:lstStyle/>
                    <a:p>
                      <a:pPr>
                        <a:lnSpc>
                          <a:spcPct val="100000"/>
                        </a:lnSpc>
                      </a:pPr>
                      <a:endParaRPr sz="700" dirty="0">
                        <a:latin typeface="Times New Roman"/>
                        <a:cs typeface="Times New Roman"/>
                      </a:endParaRPr>
                    </a:p>
                  </a:txBody>
                  <a:tcPr marL="0" marR="0" marT="0" marB="0">
                    <a:solidFill>
                      <a:srgbClr val="1A325D"/>
                    </a:solidFill>
                  </a:tcPr>
                </a:tc>
                <a:tc>
                  <a:txBody>
                    <a:bodyPr/>
                    <a:lstStyle/>
                    <a:p>
                      <a:pPr marL="85090">
                        <a:lnSpc>
                          <a:spcPts val="1015"/>
                        </a:lnSpc>
                      </a:pPr>
                      <a:r>
                        <a:rPr sz="1000" b="1" dirty="0">
                          <a:solidFill>
                            <a:srgbClr val="231F20"/>
                          </a:solidFill>
                          <a:latin typeface="Avenir LT Std 65 Medium"/>
                          <a:cs typeface="Avenir LT Std 65 Medium"/>
                        </a:rPr>
                        <a:t>HEX </a:t>
                      </a:r>
                      <a:r>
                        <a:rPr sz="1000" b="1" spc="-50" dirty="0">
                          <a:solidFill>
                            <a:srgbClr val="231F20"/>
                          </a:solidFill>
                          <a:latin typeface="Avenir LT Std 65 Medium"/>
                          <a:cs typeface="Avenir LT Std 65 Medium"/>
                        </a:rPr>
                        <a:t>#</a:t>
                      </a:r>
                      <a:endParaRPr sz="1000" dirty="0">
                        <a:latin typeface="Avenir LT Std 65 Medium"/>
                        <a:cs typeface="Avenir LT Std 65 Medium"/>
                      </a:endParaRPr>
                    </a:p>
                  </a:txBody>
                  <a:tcPr marL="0" marR="0" marT="0" marB="0"/>
                </a:tc>
                <a:tc>
                  <a:txBody>
                    <a:bodyPr/>
                    <a:lstStyle/>
                    <a:p>
                      <a:pPr marL="40005">
                        <a:lnSpc>
                          <a:spcPts val="1015"/>
                        </a:lnSpc>
                      </a:pPr>
                      <a:r>
                        <a:rPr sz="1000" b="0" spc="-10" dirty="0">
                          <a:solidFill>
                            <a:srgbClr val="231F20"/>
                          </a:solidFill>
                          <a:latin typeface="Avenir LT Std 45 Book"/>
                          <a:cs typeface="Avenir LT Std 45 Book"/>
                        </a:rPr>
                        <a:t>1a325d</a:t>
                      </a:r>
                      <a:endParaRPr sz="1000" dirty="0">
                        <a:latin typeface="Avenir LT Std 45 Book"/>
                        <a:cs typeface="Avenir LT Std 45 Book"/>
                      </a:endParaRPr>
                    </a:p>
                  </a:txBody>
                  <a:tcPr marL="0" marR="0" marT="0" marB="0"/>
                </a:tc>
                <a:extLst>
                  <a:ext uri="{0D108BD9-81ED-4DB2-BD59-A6C34878D82A}">
                    <a16:rowId xmlns:a16="http://schemas.microsoft.com/office/drawing/2014/main" val="10003"/>
                  </a:ext>
                </a:extLst>
              </a:tr>
              <a:tr h="180340">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extLst>
                  <a:ext uri="{0D108BD9-81ED-4DB2-BD59-A6C34878D82A}">
                    <a16:rowId xmlns:a16="http://schemas.microsoft.com/office/drawing/2014/main" val="10004"/>
                  </a:ext>
                </a:extLst>
              </a:tr>
              <a:tr h="154940">
                <a:tc>
                  <a:txBody>
                    <a:bodyPr/>
                    <a:lstStyle/>
                    <a:p>
                      <a:pPr marL="37465">
                        <a:lnSpc>
                          <a:spcPts val="1120"/>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40640">
                        <a:lnSpc>
                          <a:spcPts val="1120"/>
                        </a:lnSpc>
                      </a:pPr>
                      <a:r>
                        <a:rPr sz="1000" b="0" dirty="0">
                          <a:solidFill>
                            <a:srgbClr val="231F20"/>
                          </a:solidFill>
                          <a:latin typeface="Avenir LT Std 45 Book"/>
                          <a:cs typeface="Avenir LT Std 45 Book"/>
                        </a:rPr>
                        <a:t>427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FCB04"/>
                    </a:solidFill>
                  </a:tcPr>
                </a:tc>
                <a:tc>
                  <a:txBody>
                    <a:bodyPr/>
                    <a:lstStyle/>
                    <a:p>
                      <a:pPr marL="88265">
                        <a:lnSpc>
                          <a:spcPts val="1120"/>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46990">
                        <a:lnSpc>
                          <a:spcPts val="1120"/>
                        </a:lnSpc>
                      </a:pPr>
                      <a:r>
                        <a:rPr sz="1000" b="0" dirty="0">
                          <a:solidFill>
                            <a:srgbClr val="231F20"/>
                          </a:solidFill>
                          <a:latin typeface="Avenir LT Std 45 Book"/>
                          <a:cs typeface="Avenir LT Std 45 Book"/>
                        </a:rPr>
                        <a:t>108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AA21D"/>
                    </a:solidFill>
                  </a:tcPr>
                </a:tc>
                <a:tc>
                  <a:txBody>
                    <a:bodyPr/>
                    <a:lstStyle/>
                    <a:p>
                      <a:pPr marL="80645">
                        <a:lnSpc>
                          <a:spcPts val="1120"/>
                        </a:lnSpc>
                      </a:pPr>
                      <a:r>
                        <a:rPr sz="1000" b="1" spc="-25" dirty="0">
                          <a:solidFill>
                            <a:srgbClr val="231F20"/>
                          </a:solidFill>
                          <a:latin typeface="Avenir LT Std 65 Medium"/>
                          <a:cs typeface="Avenir LT Std 65 Medium"/>
                        </a:rPr>
                        <a:t>PMS</a:t>
                      </a:r>
                      <a:endParaRPr sz="1000" dirty="0">
                        <a:latin typeface="Avenir LT Std 65 Medium"/>
                        <a:cs typeface="Avenir LT Std 65 Medium"/>
                      </a:endParaRPr>
                    </a:p>
                  </a:txBody>
                  <a:tcPr marL="0" marR="0" marT="0" marB="0"/>
                </a:tc>
                <a:tc>
                  <a:txBody>
                    <a:bodyPr/>
                    <a:lstStyle/>
                    <a:p>
                      <a:pPr marL="35560">
                        <a:lnSpc>
                          <a:spcPts val="1120"/>
                        </a:lnSpc>
                      </a:pPr>
                      <a:r>
                        <a:rPr sz="1000" b="0" dirty="0">
                          <a:solidFill>
                            <a:srgbClr val="231F20"/>
                          </a:solidFill>
                          <a:latin typeface="Avenir LT Std 45 Book"/>
                          <a:cs typeface="Avenir LT Std 45 Book"/>
                        </a:rPr>
                        <a:t>137 </a:t>
                      </a:r>
                      <a:r>
                        <a:rPr sz="1000" b="0" spc="-50" dirty="0">
                          <a:solidFill>
                            <a:srgbClr val="231F20"/>
                          </a:solidFill>
                          <a:latin typeface="Avenir LT Std 45 Book"/>
                          <a:cs typeface="Avenir LT Std 45 Book"/>
                        </a:rPr>
                        <a:t>C</a:t>
                      </a:r>
                      <a:endParaRPr sz="1000" dirty="0">
                        <a:latin typeface="Avenir LT Std 45 Book"/>
                        <a:cs typeface="Avenir LT Std 45 Book"/>
                      </a:endParaRPr>
                    </a:p>
                  </a:txBody>
                  <a:tcPr marL="0" marR="0" marT="0" marB="0"/>
                </a:tc>
                <a:extLst>
                  <a:ext uri="{0D108BD9-81ED-4DB2-BD59-A6C34878D82A}">
                    <a16:rowId xmlns:a16="http://schemas.microsoft.com/office/drawing/2014/main" val="10005"/>
                  </a:ext>
                </a:extLst>
              </a:tr>
              <a:tr h="152400">
                <a:tc>
                  <a:txBody>
                    <a:bodyPr/>
                    <a:lstStyle/>
                    <a:p>
                      <a:pPr marL="37465">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40640">
                        <a:lnSpc>
                          <a:spcPts val="1100"/>
                        </a:lnSpc>
                      </a:pPr>
                      <a:r>
                        <a:rPr sz="1000" b="0" spc="-10" dirty="0">
                          <a:solidFill>
                            <a:srgbClr val="231F20"/>
                          </a:solidFill>
                          <a:latin typeface="Avenir LT Std 45 Book"/>
                          <a:cs typeface="Avenir LT Std 45 Book"/>
                        </a:rPr>
                        <a:t>0/0/0/15</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FCB04"/>
                    </a:solidFill>
                  </a:tcPr>
                </a:tc>
                <a:tc>
                  <a:txBody>
                    <a:bodyPr/>
                    <a:lstStyle/>
                    <a:p>
                      <a:pPr marL="88265">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46990">
                        <a:lnSpc>
                          <a:spcPts val="1100"/>
                        </a:lnSpc>
                      </a:pPr>
                      <a:r>
                        <a:rPr sz="1000" b="0" spc="-10" dirty="0">
                          <a:solidFill>
                            <a:srgbClr val="231F20"/>
                          </a:solidFill>
                          <a:latin typeface="Avenir LT Std 45 Book"/>
                          <a:cs typeface="Avenir LT Std 45 Book"/>
                        </a:rPr>
                        <a:t>0/20/100/0</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AA21D"/>
                    </a:solidFill>
                  </a:tcPr>
                </a:tc>
                <a:tc>
                  <a:txBody>
                    <a:bodyPr/>
                    <a:lstStyle/>
                    <a:p>
                      <a:pPr marL="80645">
                        <a:lnSpc>
                          <a:spcPts val="1100"/>
                        </a:lnSpc>
                      </a:pPr>
                      <a:r>
                        <a:rPr sz="1000" b="1" spc="-20" dirty="0">
                          <a:solidFill>
                            <a:srgbClr val="231F20"/>
                          </a:solidFill>
                          <a:latin typeface="Avenir LT Std 65 Medium"/>
                          <a:cs typeface="Avenir LT Std 65 Medium"/>
                        </a:rPr>
                        <a:t>CMYK</a:t>
                      </a:r>
                      <a:endParaRPr sz="1000" dirty="0">
                        <a:latin typeface="Avenir LT Std 65 Medium"/>
                        <a:cs typeface="Avenir LT Std 65 Medium"/>
                      </a:endParaRPr>
                    </a:p>
                  </a:txBody>
                  <a:tcPr marL="0" marR="0" marT="0" marB="0"/>
                </a:tc>
                <a:tc>
                  <a:txBody>
                    <a:bodyPr/>
                    <a:lstStyle/>
                    <a:p>
                      <a:pPr marL="35560">
                        <a:lnSpc>
                          <a:spcPts val="1100"/>
                        </a:lnSpc>
                      </a:pPr>
                      <a:r>
                        <a:rPr sz="1000" b="0" spc="-10" dirty="0">
                          <a:solidFill>
                            <a:srgbClr val="231F20"/>
                          </a:solidFill>
                          <a:latin typeface="Avenir LT Std 45 Book"/>
                          <a:cs typeface="Avenir LT Std 45 Book"/>
                        </a:rPr>
                        <a:t>0/42/99/0</a:t>
                      </a:r>
                      <a:endParaRPr sz="1000" dirty="0">
                        <a:latin typeface="Avenir LT Std 45 Book"/>
                        <a:cs typeface="Avenir LT Std 45 Book"/>
                      </a:endParaRPr>
                    </a:p>
                  </a:txBody>
                  <a:tcPr marL="0" marR="0" marT="0" marB="0"/>
                </a:tc>
                <a:extLst>
                  <a:ext uri="{0D108BD9-81ED-4DB2-BD59-A6C34878D82A}">
                    <a16:rowId xmlns:a16="http://schemas.microsoft.com/office/drawing/2014/main" val="10006"/>
                  </a:ext>
                </a:extLst>
              </a:tr>
              <a:tr h="152400">
                <a:tc>
                  <a:txBody>
                    <a:bodyPr/>
                    <a:lstStyle/>
                    <a:p>
                      <a:pPr marL="37465">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40640">
                        <a:lnSpc>
                          <a:spcPts val="1100"/>
                        </a:lnSpc>
                      </a:pPr>
                      <a:r>
                        <a:rPr sz="1000" b="0" spc="-10" dirty="0">
                          <a:solidFill>
                            <a:srgbClr val="231F20"/>
                          </a:solidFill>
                          <a:latin typeface="Avenir LT Std 45 Book"/>
                          <a:cs typeface="Avenir LT Std 45 Book"/>
                        </a:rPr>
                        <a:t>220/221/222</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FCB04"/>
                    </a:solidFill>
                  </a:tcPr>
                </a:tc>
                <a:tc>
                  <a:txBody>
                    <a:bodyPr/>
                    <a:lstStyle/>
                    <a:p>
                      <a:pPr marL="88265">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46990">
                        <a:lnSpc>
                          <a:spcPts val="1100"/>
                        </a:lnSpc>
                      </a:pPr>
                      <a:r>
                        <a:rPr sz="1000" b="0" spc="-10" dirty="0">
                          <a:solidFill>
                            <a:srgbClr val="231F20"/>
                          </a:solidFill>
                          <a:latin typeface="Avenir LT Std 45 Book"/>
                          <a:cs typeface="Avenir LT Std 45 Book"/>
                        </a:rPr>
                        <a:t>225/205/5</a:t>
                      </a:r>
                      <a:endParaRPr sz="1000" dirty="0">
                        <a:latin typeface="Avenir LT Std 45 Book"/>
                        <a:cs typeface="Avenir LT Std 45 Book"/>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FAA21D"/>
                    </a:solidFill>
                  </a:tcPr>
                </a:tc>
                <a:tc>
                  <a:txBody>
                    <a:bodyPr/>
                    <a:lstStyle/>
                    <a:p>
                      <a:pPr marL="80645">
                        <a:lnSpc>
                          <a:spcPts val="1100"/>
                        </a:lnSpc>
                      </a:pPr>
                      <a:r>
                        <a:rPr sz="1000" b="1" spc="-25" dirty="0">
                          <a:solidFill>
                            <a:srgbClr val="231F20"/>
                          </a:solidFill>
                          <a:latin typeface="Avenir LT Std 65 Medium"/>
                          <a:cs typeface="Avenir LT Std 65 Medium"/>
                        </a:rPr>
                        <a:t>RGB</a:t>
                      </a:r>
                      <a:endParaRPr sz="1000" dirty="0">
                        <a:latin typeface="Avenir LT Std 65 Medium"/>
                        <a:cs typeface="Avenir LT Std 65 Medium"/>
                      </a:endParaRPr>
                    </a:p>
                  </a:txBody>
                  <a:tcPr marL="0" marR="0" marT="0" marB="0"/>
                </a:tc>
                <a:tc>
                  <a:txBody>
                    <a:bodyPr/>
                    <a:lstStyle/>
                    <a:p>
                      <a:pPr marL="35560">
                        <a:lnSpc>
                          <a:spcPts val="1100"/>
                        </a:lnSpc>
                      </a:pPr>
                      <a:r>
                        <a:rPr sz="1000" b="0" spc="-10" dirty="0">
                          <a:solidFill>
                            <a:srgbClr val="231F20"/>
                          </a:solidFill>
                          <a:latin typeface="Avenir LT Std 45 Book"/>
                          <a:cs typeface="Avenir LT Std 45 Book"/>
                        </a:rPr>
                        <a:t>250/162/29</a:t>
                      </a:r>
                      <a:endParaRPr sz="1000" dirty="0">
                        <a:latin typeface="Avenir LT Std 45 Book"/>
                        <a:cs typeface="Avenir LT Std 45 Book"/>
                      </a:endParaRPr>
                    </a:p>
                  </a:txBody>
                  <a:tcPr marL="0" marR="0" marT="0" marB="0"/>
                </a:tc>
                <a:extLst>
                  <a:ext uri="{0D108BD9-81ED-4DB2-BD59-A6C34878D82A}">
                    <a16:rowId xmlns:a16="http://schemas.microsoft.com/office/drawing/2014/main" val="10007"/>
                  </a:ext>
                </a:extLst>
              </a:tr>
              <a:tr h="140970">
                <a:tc>
                  <a:txBody>
                    <a:bodyPr/>
                    <a:lstStyle/>
                    <a:p>
                      <a:pPr marL="37465">
                        <a:lnSpc>
                          <a:spcPts val="1015"/>
                        </a:lnSpc>
                      </a:pPr>
                      <a:r>
                        <a:rPr sz="1000" b="1" dirty="0">
                          <a:solidFill>
                            <a:srgbClr val="231F20"/>
                          </a:solidFill>
                          <a:latin typeface="Avenir LT Std 65 Medium"/>
                          <a:cs typeface="Avenir LT Std 65 Medium"/>
                        </a:rPr>
                        <a:t>HEX </a:t>
                      </a:r>
                      <a:r>
                        <a:rPr sz="1000" b="1" spc="-50" dirty="0">
                          <a:solidFill>
                            <a:srgbClr val="231F20"/>
                          </a:solidFill>
                          <a:latin typeface="Avenir LT Std 65 Medium"/>
                          <a:cs typeface="Avenir LT Std 65 Medium"/>
                        </a:rPr>
                        <a:t>#</a:t>
                      </a:r>
                      <a:endParaRPr sz="1000" dirty="0">
                        <a:latin typeface="Avenir LT Std 65 Medium"/>
                        <a:cs typeface="Avenir LT Std 65 Medium"/>
                      </a:endParaRPr>
                    </a:p>
                  </a:txBody>
                  <a:tcPr marL="0" marR="0" marT="0" marB="0"/>
                </a:tc>
                <a:tc>
                  <a:txBody>
                    <a:bodyPr/>
                    <a:lstStyle/>
                    <a:p>
                      <a:pPr marL="40640">
                        <a:lnSpc>
                          <a:spcPts val="1015"/>
                        </a:lnSpc>
                      </a:pPr>
                      <a:r>
                        <a:rPr sz="1000" b="0" spc="-10" dirty="0" err="1">
                          <a:solidFill>
                            <a:srgbClr val="231F20"/>
                          </a:solidFill>
                          <a:latin typeface="Avenir LT Std 45 Book"/>
                          <a:cs typeface="Avenir LT Std 45 Book"/>
                        </a:rPr>
                        <a:t>dcddde</a:t>
                      </a:r>
                      <a:endParaRPr sz="1000" dirty="0">
                        <a:latin typeface="Avenir LT Std 45 Book"/>
                        <a:cs typeface="Avenir LT Std 45 Book"/>
                      </a:endParaRPr>
                    </a:p>
                  </a:txBody>
                  <a:tcPr marL="0" marR="0" marT="0" marB="0"/>
                </a:tc>
                <a:tc>
                  <a:txBody>
                    <a:bodyPr/>
                    <a:lstStyle/>
                    <a:p>
                      <a:pPr>
                        <a:lnSpc>
                          <a:spcPct val="100000"/>
                        </a:lnSpc>
                      </a:pPr>
                      <a:endParaRPr sz="700">
                        <a:latin typeface="Times New Roman"/>
                        <a:cs typeface="Times New Roman"/>
                      </a:endParaRPr>
                    </a:p>
                  </a:txBody>
                  <a:tcPr marL="0" marR="0" marT="0" marB="0">
                    <a:solidFill>
                      <a:srgbClr val="FFCB04"/>
                    </a:solidFill>
                  </a:tcPr>
                </a:tc>
                <a:tc>
                  <a:txBody>
                    <a:bodyPr/>
                    <a:lstStyle/>
                    <a:p>
                      <a:pPr marL="88265">
                        <a:lnSpc>
                          <a:spcPts val="1015"/>
                        </a:lnSpc>
                      </a:pPr>
                      <a:r>
                        <a:rPr sz="1000" b="1">
                          <a:solidFill>
                            <a:srgbClr val="231F20"/>
                          </a:solidFill>
                          <a:latin typeface="Avenir LT Std 65 Medium"/>
                          <a:cs typeface="Avenir LT Std 65 Medium"/>
                        </a:rPr>
                        <a:t>HEX </a:t>
                      </a:r>
                      <a:r>
                        <a:rPr sz="1000" b="1" spc="-50">
                          <a:solidFill>
                            <a:srgbClr val="231F20"/>
                          </a:solidFill>
                          <a:latin typeface="Avenir LT Std 65 Medium"/>
                          <a:cs typeface="Avenir LT Std 65 Medium"/>
                        </a:rPr>
                        <a:t>#</a:t>
                      </a:r>
                      <a:endParaRPr sz="1000">
                        <a:latin typeface="Avenir LT Std 65 Medium"/>
                        <a:cs typeface="Avenir LT Std 65 Medium"/>
                      </a:endParaRPr>
                    </a:p>
                  </a:txBody>
                  <a:tcPr marL="0" marR="0" marT="0" marB="0"/>
                </a:tc>
                <a:tc>
                  <a:txBody>
                    <a:bodyPr/>
                    <a:lstStyle/>
                    <a:p>
                      <a:pPr marL="46990">
                        <a:lnSpc>
                          <a:spcPts val="1015"/>
                        </a:lnSpc>
                      </a:pPr>
                      <a:r>
                        <a:rPr sz="1000" b="0" spc="-10">
                          <a:solidFill>
                            <a:srgbClr val="231F20"/>
                          </a:solidFill>
                          <a:latin typeface="Avenir LT Std 45 Book"/>
                          <a:cs typeface="Avenir LT Std 45 Book"/>
                        </a:rPr>
                        <a:t>ffcb05</a:t>
                      </a:r>
                      <a:endParaRPr sz="1000">
                        <a:latin typeface="Avenir LT Std 45 Book"/>
                        <a:cs typeface="Avenir LT Std 45 Book"/>
                      </a:endParaRPr>
                    </a:p>
                  </a:txBody>
                  <a:tcPr marL="0" marR="0" marT="0" marB="0"/>
                </a:tc>
                <a:tc>
                  <a:txBody>
                    <a:bodyPr/>
                    <a:lstStyle/>
                    <a:p>
                      <a:pPr>
                        <a:lnSpc>
                          <a:spcPct val="100000"/>
                        </a:lnSpc>
                      </a:pPr>
                      <a:endParaRPr sz="700">
                        <a:latin typeface="Times New Roman"/>
                        <a:cs typeface="Times New Roman"/>
                      </a:endParaRPr>
                    </a:p>
                  </a:txBody>
                  <a:tcPr marL="0" marR="0" marT="0" marB="0">
                    <a:solidFill>
                      <a:srgbClr val="FAA21D"/>
                    </a:solidFill>
                  </a:tcPr>
                </a:tc>
                <a:tc>
                  <a:txBody>
                    <a:bodyPr/>
                    <a:lstStyle/>
                    <a:p>
                      <a:pPr marL="80645">
                        <a:lnSpc>
                          <a:spcPts val="1015"/>
                        </a:lnSpc>
                      </a:pPr>
                      <a:r>
                        <a:rPr sz="1000" b="1">
                          <a:solidFill>
                            <a:srgbClr val="231F20"/>
                          </a:solidFill>
                          <a:latin typeface="Avenir LT Std 65 Medium"/>
                          <a:cs typeface="Avenir LT Std 65 Medium"/>
                        </a:rPr>
                        <a:t>HEX </a:t>
                      </a:r>
                      <a:r>
                        <a:rPr sz="1000" b="1" spc="-50">
                          <a:solidFill>
                            <a:srgbClr val="231F20"/>
                          </a:solidFill>
                          <a:latin typeface="Avenir LT Std 65 Medium"/>
                          <a:cs typeface="Avenir LT Std 65 Medium"/>
                        </a:rPr>
                        <a:t>#</a:t>
                      </a:r>
                      <a:endParaRPr sz="1000">
                        <a:latin typeface="Avenir LT Std 65 Medium"/>
                        <a:cs typeface="Avenir LT Std 65 Medium"/>
                      </a:endParaRPr>
                    </a:p>
                  </a:txBody>
                  <a:tcPr marL="0" marR="0" marT="0" marB="0"/>
                </a:tc>
                <a:tc>
                  <a:txBody>
                    <a:bodyPr/>
                    <a:lstStyle/>
                    <a:p>
                      <a:pPr marL="35560">
                        <a:lnSpc>
                          <a:spcPts val="1015"/>
                        </a:lnSpc>
                      </a:pPr>
                      <a:r>
                        <a:rPr sz="1000" b="0" spc="-10">
                          <a:solidFill>
                            <a:srgbClr val="231F20"/>
                          </a:solidFill>
                          <a:latin typeface="Avenir LT Std 45 Book"/>
                          <a:cs typeface="Avenir LT Std 45 Book"/>
                        </a:rPr>
                        <a:t>f9a21a</a:t>
                      </a:r>
                      <a:endParaRPr sz="1000">
                        <a:latin typeface="Avenir LT Std 45 Book"/>
                        <a:cs typeface="Avenir LT Std 45 Book"/>
                      </a:endParaRPr>
                    </a:p>
                  </a:txBody>
                  <a:tcPr marL="0" marR="0" marT="0" marB="0"/>
                </a:tc>
                <a:extLst>
                  <a:ext uri="{0D108BD9-81ED-4DB2-BD59-A6C34878D82A}">
                    <a16:rowId xmlns:a16="http://schemas.microsoft.com/office/drawing/2014/main" val="10008"/>
                  </a:ext>
                </a:extLst>
              </a:tr>
            </a:tbl>
          </a:graphicData>
        </a:graphic>
      </p:graphicFrame>
      <p:sp>
        <p:nvSpPr>
          <p:cNvPr id="10" name="object 3548">
            <a:extLst>
              <a:ext uri="{FF2B5EF4-FFF2-40B4-BE49-F238E27FC236}">
                <a16:creationId xmlns:a16="http://schemas.microsoft.com/office/drawing/2014/main" id="{E7634ED6-7EC6-FF48-097E-06E3A2048E42}"/>
              </a:ext>
            </a:extLst>
          </p:cNvPr>
          <p:cNvSpPr/>
          <p:nvPr userDrawn="1"/>
        </p:nvSpPr>
        <p:spPr>
          <a:xfrm>
            <a:off x="2330756" y="3210100"/>
            <a:ext cx="325120" cy="59436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DCDDDE"/>
          </a:solidFill>
        </p:spPr>
        <p:txBody>
          <a:bodyPr wrap="square" lIns="0" tIns="0" rIns="0" bIns="0" rtlCol="0"/>
          <a:lstStyle/>
          <a:p>
            <a:endParaRPr/>
          </a:p>
        </p:txBody>
      </p:sp>
      <p:sp>
        <p:nvSpPr>
          <p:cNvPr id="4" name="Rectangle 2">
            <a:extLst>
              <a:ext uri="{FF2B5EF4-FFF2-40B4-BE49-F238E27FC236}">
                <a16:creationId xmlns:a16="http://schemas.microsoft.com/office/drawing/2014/main" id="{06DF068B-59B6-F04F-3B64-45D1612456BF}"/>
              </a:ext>
            </a:extLst>
          </p:cNvPr>
          <p:cNvSpPr/>
          <p:nvPr userDrawn="1"/>
        </p:nvSpPr>
        <p:spPr>
          <a:xfrm rot="10800000">
            <a:off x="10937592" y="6382559"/>
            <a:ext cx="1265099" cy="43198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2441786"/>
              <a:gd name="connsiteY0" fmla="*/ 10935 h 1021977"/>
              <a:gd name="connsiteX1" fmla="*/ 2441786 w 2441786"/>
              <a:gd name="connsiteY1" fmla="*/ 0 h 1021977"/>
              <a:gd name="connsiteX2" fmla="*/ 2098513 w 2441786"/>
              <a:gd name="connsiteY2" fmla="*/ 1020365 h 1021977"/>
              <a:gd name="connsiteX3" fmla="*/ 1964170 w 2441786"/>
              <a:gd name="connsiteY3" fmla="*/ 1021977 h 1021977"/>
              <a:gd name="connsiteX4" fmla="*/ 0 w 2441786"/>
              <a:gd name="connsiteY4" fmla="*/ 10935 h 1021977"/>
              <a:gd name="connsiteX0" fmla="*/ 8885 w 2450671"/>
              <a:gd name="connsiteY0" fmla="*/ 10935 h 1020364"/>
              <a:gd name="connsiteX1" fmla="*/ 2450671 w 2450671"/>
              <a:gd name="connsiteY1" fmla="*/ 0 h 1020364"/>
              <a:gd name="connsiteX2" fmla="*/ 2107398 w 2450671"/>
              <a:gd name="connsiteY2" fmla="*/ 1020365 h 1020364"/>
              <a:gd name="connsiteX3" fmla="*/ 0 w 2450671"/>
              <a:gd name="connsiteY3" fmla="*/ 1000108 h 1020364"/>
              <a:gd name="connsiteX4" fmla="*/ 8885 w 2450671"/>
              <a:gd name="connsiteY4" fmla="*/ 10935 h 1020364"/>
              <a:gd name="connsiteX0" fmla="*/ 8885 w 2450671"/>
              <a:gd name="connsiteY0" fmla="*/ 0 h 1020366"/>
              <a:gd name="connsiteX1" fmla="*/ 2450671 w 2450671"/>
              <a:gd name="connsiteY1" fmla="*/ 2 h 1020366"/>
              <a:gd name="connsiteX2" fmla="*/ 2107398 w 2450671"/>
              <a:gd name="connsiteY2" fmla="*/ 1020367 h 1020366"/>
              <a:gd name="connsiteX3" fmla="*/ 0 w 2450671"/>
              <a:gd name="connsiteY3" fmla="*/ 1000110 h 1020366"/>
              <a:gd name="connsiteX4" fmla="*/ 8885 w 2450671"/>
              <a:gd name="connsiteY4" fmla="*/ 0 h 1020366"/>
              <a:gd name="connsiteX0" fmla="*/ 8885 w 2450671"/>
              <a:gd name="connsiteY0" fmla="*/ 0 h 1021979"/>
              <a:gd name="connsiteX1" fmla="*/ 2450671 w 2450671"/>
              <a:gd name="connsiteY1" fmla="*/ 2 h 1021979"/>
              <a:gd name="connsiteX2" fmla="*/ 2107398 w 2450671"/>
              <a:gd name="connsiteY2" fmla="*/ 1020367 h 1021979"/>
              <a:gd name="connsiteX3" fmla="*/ 0 w 2450671"/>
              <a:gd name="connsiteY3" fmla="*/ 1021979 h 1021979"/>
              <a:gd name="connsiteX4" fmla="*/ 8885 w 2450671"/>
              <a:gd name="connsiteY4" fmla="*/ 0 h 1021979"/>
              <a:gd name="connsiteX0" fmla="*/ 232 w 2471303"/>
              <a:gd name="connsiteY0" fmla="*/ 0 h 1039995"/>
              <a:gd name="connsiteX1" fmla="*/ 2471303 w 2471303"/>
              <a:gd name="connsiteY1" fmla="*/ 18018 h 1039995"/>
              <a:gd name="connsiteX2" fmla="*/ 2128030 w 2471303"/>
              <a:gd name="connsiteY2" fmla="*/ 1038383 h 1039995"/>
              <a:gd name="connsiteX3" fmla="*/ 20632 w 2471303"/>
              <a:gd name="connsiteY3" fmla="*/ 1039995 h 1039995"/>
              <a:gd name="connsiteX4" fmla="*/ 232 w 2471303"/>
              <a:gd name="connsiteY4" fmla="*/ 0 h 1039995"/>
              <a:gd name="connsiteX0" fmla="*/ 486 w 2471557"/>
              <a:gd name="connsiteY0" fmla="*/ 0 h 1038382"/>
              <a:gd name="connsiteX1" fmla="*/ 2471557 w 2471557"/>
              <a:gd name="connsiteY1" fmla="*/ 18018 h 1038382"/>
              <a:gd name="connsiteX2" fmla="*/ 2128284 w 2471557"/>
              <a:gd name="connsiteY2" fmla="*/ 1038383 h 1038382"/>
              <a:gd name="connsiteX3" fmla="*/ 6244 w 2471557"/>
              <a:gd name="connsiteY3" fmla="*/ 1021979 h 1038382"/>
              <a:gd name="connsiteX4" fmla="*/ 486 w 2471557"/>
              <a:gd name="connsiteY4" fmla="*/ 0 h 103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557" h="1038382">
                <a:moveTo>
                  <a:pt x="486" y="0"/>
                </a:moveTo>
                <a:lnTo>
                  <a:pt x="2471557" y="18018"/>
                </a:lnTo>
                <a:cubicBezTo>
                  <a:pt x="2357133" y="358140"/>
                  <a:pt x="2160646" y="963983"/>
                  <a:pt x="2128284" y="1038383"/>
                </a:cubicBezTo>
                <a:lnTo>
                  <a:pt x="6244" y="1021979"/>
                </a:lnTo>
                <a:cubicBezTo>
                  <a:pt x="9206" y="692255"/>
                  <a:pt x="-2476" y="329724"/>
                  <a:pt x="48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TextBox 5">
            <a:extLst>
              <a:ext uri="{FF2B5EF4-FFF2-40B4-BE49-F238E27FC236}">
                <a16:creationId xmlns:a16="http://schemas.microsoft.com/office/drawing/2014/main" id="{7B483024-360D-BE80-65FB-19CE21D5CE61}"/>
              </a:ext>
            </a:extLst>
          </p:cNvPr>
          <p:cNvSpPr txBox="1"/>
          <p:nvPr userDrawn="1"/>
        </p:nvSpPr>
        <p:spPr>
          <a:xfrm>
            <a:off x="9686160" y="6381888"/>
            <a:ext cx="2025356" cy="431982"/>
          </a:xfrm>
          <a:prstGeom prst="rect">
            <a:avLst/>
          </a:prstGeom>
          <a:noFill/>
        </p:spPr>
        <p:txBody>
          <a:bodyPr wrap="square"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900" b="0" i="0" smtClean="0">
                <a:solidFill>
                  <a:schemeClr val="accent1"/>
                </a:solidFill>
                <a:latin typeface="Avenir Medium" panose="02000503020000020003" pitchFamily="2"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900" b="0" i="0">
              <a:solidFill>
                <a:schemeClr val="accent1"/>
              </a:solidFill>
              <a:latin typeface="Avenir Medium" panose="02000503020000020003" pitchFamily="2" charset="0"/>
            </a:endParaRPr>
          </a:p>
        </p:txBody>
      </p:sp>
      <p:sp>
        <p:nvSpPr>
          <p:cNvPr id="7" name="Title 1">
            <a:extLst>
              <a:ext uri="{FF2B5EF4-FFF2-40B4-BE49-F238E27FC236}">
                <a16:creationId xmlns:a16="http://schemas.microsoft.com/office/drawing/2014/main" id="{BE820EFC-35CF-9B62-8518-CF84E87F60D0}"/>
              </a:ext>
            </a:extLst>
          </p:cNvPr>
          <p:cNvSpPr txBox="1">
            <a:spLocks/>
          </p:cNvSpPr>
          <p:nvPr userDrawn="1"/>
        </p:nvSpPr>
        <p:spPr bwMode="auto">
          <a:xfrm>
            <a:off x="477616" y="6381889"/>
            <a:ext cx="10742319" cy="41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900" b="0">
                <a:solidFill>
                  <a:srgbClr val="2460AD"/>
                </a:solidFill>
                <a:latin typeface="Avenir LT Std 45 Book"/>
                <a:cs typeface="Avenir LT Std 45 Book"/>
              </a:rPr>
              <a:t>U. S. DEPARTMENT OF ENERGY    |    OFFICE OF STATE AND COMMUNITY ENERGY PROGRAMS</a:t>
            </a:r>
            <a:endParaRPr lang="en-US" sz="900"/>
          </a:p>
        </p:txBody>
      </p:sp>
    </p:spTree>
    <p:extLst>
      <p:ext uri="{BB962C8B-B14F-4D97-AF65-F5344CB8AC3E}">
        <p14:creationId xmlns:p14="http://schemas.microsoft.com/office/powerpoint/2010/main" val="2136842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 whit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7246" y="2389459"/>
            <a:ext cx="8577073" cy="812725"/>
          </a:xfrm>
          <a:noFill/>
        </p:spPr>
        <p:txBody>
          <a:bodyPr/>
          <a:lstStyle>
            <a:lvl1pPr algn="l">
              <a:defRPr>
                <a:solidFill>
                  <a:schemeClr val="bg1"/>
                </a:solidFill>
              </a:defRPr>
            </a:lvl1pPr>
          </a:lstStyle>
          <a:p>
            <a:r>
              <a:rPr lang="en-US"/>
              <a:t>Click to edit Master title style</a:t>
            </a:r>
          </a:p>
        </p:txBody>
      </p:sp>
      <p:sp>
        <p:nvSpPr>
          <p:cNvPr id="7" name="Text Placeholder 6"/>
          <p:cNvSpPr>
            <a:spLocks noGrp="1"/>
          </p:cNvSpPr>
          <p:nvPr>
            <p:ph type="body" sz="quarter" idx="11"/>
          </p:nvPr>
        </p:nvSpPr>
        <p:spPr>
          <a:xfrm>
            <a:off x="3127249" y="3257084"/>
            <a:ext cx="8577072" cy="1150564"/>
          </a:xfrm>
          <a:prstGeom prst="rect">
            <a:avLst/>
          </a:prstGeom>
        </p:spPr>
        <p:txBody>
          <a:bodyPr/>
          <a:lstStyle>
            <a:lvl1pPr marL="0" indent="0" algn="l">
              <a:buFontTx/>
              <a:buNone/>
              <a:defRPr>
                <a:solidFill>
                  <a:schemeClr val="bg1"/>
                </a:solidFill>
              </a:defRPr>
            </a:lvl1pPr>
          </a:lstStyle>
          <a:p>
            <a:pPr lvl="0"/>
            <a:r>
              <a:rPr lang="en-US"/>
              <a:t>Click to edit Master text styles</a:t>
            </a:r>
          </a:p>
        </p:txBody>
      </p:sp>
      <p:sp>
        <p:nvSpPr>
          <p:cNvPr id="4" name="Rectangle 2">
            <a:extLst>
              <a:ext uri="{FF2B5EF4-FFF2-40B4-BE49-F238E27FC236}">
                <a16:creationId xmlns:a16="http://schemas.microsoft.com/office/drawing/2014/main" id="{78C08D58-F58B-1097-6C7B-393E15D31071}"/>
              </a:ext>
            </a:extLst>
          </p:cNvPr>
          <p:cNvSpPr/>
          <p:nvPr userDrawn="1"/>
        </p:nvSpPr>
        <p:spPr>
          <a:xfrm>
            <a:off x="0" y="0"/>
            <a:ext cx="3011688" cy="685920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4048"/>
              <a:gd name="connsiteX1" fmla="*/ 477616 w 477616"/>
              <a:gd name="connsiteY1" fmla="*/ 0 h 1024048"/>
              <a:gd name="connsiteX2" fmla="*/ 135649 w 477616"/>
              <a:gd name="connsiteY2" fmla="*/ 1024048 h 1024048"/>
              <a:gd name="connsiteX3" fmla="*/ 0 w 477616"/>
              <a:gd name="connsiteY3" fmla="*/ 1021977 h 1024048"/>
              <a:gd name="connsiteX4" fmla="*/ 0 w 477616"/>
              <a:gd name="connsiteY4" fmla="*/ 0 h 1024048"/>
              <a:gd name="connsiteX0" fmla="*/ 0 w 477616"/>
              <a:gd name="connsiteY0" fmla="*/ 0 h 1022629"/>
              <a:gd name="connsiteX1" fmla="*/ 477616 w 477616"/>
              <a:gd name="connsiteY1" fmla="*/ 0 h 1022629"/>
              <a:gd name="connsiteX2" fmla="*/ 135146 w 477616"/>
              <a:gd name="connsiteY2" fmla="*/ 1022629 h 1022629"/>
              <a:gd name="connsiteX3" fmla="*/ 0 w 477616"/>
              <a:gd name="connsiteY3" fmla="*/ 1021977 h 1022629"/>
              <a:gd name="connsiteX4" fmla="*/ 0 w 477616"/>
              <a:gd name="connsiteY4" fmla="*/ 0 h 1022629"/>
              <a:gd name="connsiteX0" fmla="*/ 0 w 477616"/>
              <a:gd name="connsiteY0" fmla="*/ 0 h 1022156"/>
              <a:gd name="connsiteX1" fmla="*/ 477616 w 477616"/>
              <a:gd name="connsiteY1" fmla="*/ 0 h 1022156"/>
              <a:gd name="connsiteX2" fmla="*/ 129104 w 477616"/>
              <a:gd name="connsiteY2" fmla="*/ 1022156 h 1022156"/>
              <a:gd name="connsiteX3" fmla="*/ 0 w 477616"/>
              <a:gd name="connsiteY3" fmla="*/ 1021977 h 1022156"/>
              <a:gd name="connsiteX4" fmla="*/ 0 w 477616"/>
              <a:gd name="connsiteY4" fmla="*/ 0 h 1022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16" h="1022156">
                <a:moveTo>
                  <a:pt x="0" y="0"/>
                </a:moveTo>
                <a:lnTo>
                  <a:pt x="477616" y="0"/>
                </a:lnTo>
                <a:cubicBezTo>
                  <a:pt x="363192" y="340122"/>
                  <a:pt x="161466" y="947756"/>
                  <a:pt x="129104" y="1022156"/>
                </a:cubicBezTo>
                <a:lnTo>
                  <a:pt x="0" y="102197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venir Book" panose="02000503020000020003" pitchFamily="2" charset="0"/>
            </a:endParaRPr>
          </a:p>
        </p:txBody>
      </p:sp>
    </p:spTree>
    <p:extLst>
      <p:ext uri="{BB962C8B-B14F-4D97-AF65-F5344CB8AC3E}">
        <p14:creationId xmlns:p14="http://schemas.microsoft.com/office/powerpoint/2010/main" val="334325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4934-408A-AA6F-33A1-2D907ED1C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0485F-2BF9-E7E8-F58B-946E30C4AE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4E118-8E11-CF7A-028D-4DD7B71F9F47}"/>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9C4ABBF3-1A63-970A-4A84-CFBD220AE8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A79E43-0E36-2048-4013-677A536130E2}"/>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1525770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 whit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9588" y="2389459"/>
            <a:ext cx="6775706" cy="812725"/>
          </a:xfrm>
          <a:noFill/>
        </p:spPr>
        <p:txBody>
          <a:bodyPr/>
          <a:lstStyle>
            <a:lvl1pPr algn="r">
              <a:defRPr>
                <a:solidFill>
                  <a:schemeClr val="bg1"/>
                </a:solidFill>
              </a:defRPr>
            </a:lvl1pPr>
          </a:lstStyle>
          <a:p>
            <a:r>
              <a:rPr lang="en-US"/>
              <a:t>Click to edit Master title style</a:t>
            </a:r>
          </a:p>
        </p:txBody>
      </p:sp>
      <p:sp>
        <p:nvSpPr>
          <p:cNvPr id="7" name="Text Placeholder 6"/>
          <p:cNvSpPr>
            <a:spLocks noGrp="1"/>
          </p:cNvSpPr>
          <p:nvPr>
            <p:ph type="body" sz="quarter" idx="11"/>
          </p:nvPr>
        </p:nvSpPr>
        <p:spPr>
          <a:xfrm>
            <a:off x="4469590" y="3257084"/>
            <a:ext cx="6775705" cy="1150564"/>
          </a:xfrm>
          <a:prstGeom prst="rect">
            <a:avLst/>
          </a:prstGeom>
        </p:spPr>
        <p:txBody>
          <a:bodyPr/>
          <a:lstStyle>
            <a:lvl1pPr marL="0" indent="0" algn="r">
              <a:buFontTx/>
              <a:buNone/>
              <a:defRPr>
                <a:solidFill>
                  <a:schemeClr val="bg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398BE65F-BC0B-6CF6-7287-314889D263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469588" cy="6857999"/>
          </a:xfrm>
          <a:prstGeom prst="rect">
            <a:avLst/>
          </a:prstGeom>
        </p:spPr>
      </p:pic>
    </p:spTree>
    <p:extLst>
      <p:ext uri="{BB962C8B-B14F-4D97-AF65-F5344CB8AC3E}">
        <p14:creationId xmlns:p14="http://schemas.microsoft.com/office/powerpoint/2010/main" val="2699368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291" y="2389459"/>
            <a:ext cx="6775706" cy="812725"/>
          </a:xfrm>
          <a:noFill/>
        </p:spPr>
        <p:txBody>
          <a:bodyPr/>
          <a:lstStyle>
            <a:lvl1pPr algn="l">
              <a:defRPr>
                <a:solidFill>
                  <a:schemeClr val="bg1"/>
                </a:solidFill>
              </a:defRPr>
            </a:lvl1pPr>
          </a:lstStyle>
          <a:p>
            <a:r>
              <a:rPr lang="en-US"/>
              <a:t>Click to edit Master title style</a:t>
            </a:r>
          </a:p>
        </p:txBody>
      </p:sp>
      <p:sp>
        <p:nvSpPr>
          <p:cNvPr id="7" name="Text Placeholder 6"/>
          <p:cNvSpPr>
            <a:spLocks noGrp="1"/>
          </p:cNvSpPr>
          <p:nvPr>
            <p:ph type="body" sz="quarter" idx="11"/>
          </p:nvPr>
        </p:nvSpPr>
        <p:spPr>
          <a:xfrm>
            <a:off x="710293" y="3257084"/>
            <a:ext cx="6775705" cy="1150564"/>
          </a:xfrm>
          <a:prstGeom prst="rect">
            <a:avLst/>
          </a:prstGeom>
        </p:spPr>
        <p:txBody>
          <a:bodyPr/>
          <a:lstStyle>
            <a:lvl1pPr marL="0" indent="0" algn="l">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00917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 white">
    <p:spTree>
      <p:nvGrpSpPr>
        <p:cNvPr id="1" name=""/>
        <p:cNvGrpSpPr/>
        <p:nvPr/>
      </p:nvGrpSpPr>
      <p:grpSpPr>
        <a:xfrm>
          <a:off x="0" y="0"/>
          <a:ext cx="0" cy="0"/>
          <a:chOff x="0" y="0"/>
          <a:chExt cx="0" cy="0"/>
        </a:xfrm>
      </p:grpSpPr>
      <p:sp>
        <p:nvSpPr>
          <p:cNvPr id="2" name="Title 1"/>
          <p:cNvSpPr>
            <a:spLocks noGrp="1"/>
          </p:cNvSpPr>
          <p:nvPr>
            <p:ph type="title"/>
          </p:nvPr>
        </p:nvSpPr>
        <p:spPr>
          <a:xfrm>
            <a:off x="3665911" y="2389459"/>
            <a:ext cx="8038408"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3665913" y="3257084"/>
            <a:ext cx="8038407"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70032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 Placeholder 18"/>
          <p:cNvSpPr>
            <a:spLocks noGrp="1"/>
          </p:cNvSpPr>
          <p:nvPr>
            <p:ph type="body" sz="quarter" idx="13"/>
          </p:nvPr>
        </p:nvSpPr>
        <p:spPr>
          <a:xfrm>
            <a:off x="541852" y="5801291"/>
            <a:ext cx="8190256" cy="655761"/>
          </a:xfrm>
          <a:prstGeom prst="rect">
            <a:avLst/>
          </a:prstGeom>
        </p:spPr>
        <p:txBody>
          <a:bodyPr>
            <a:normAutofit/>
          </a:bodyPr>
          <a:lstStyle>
            <a:lvl1pPr>
              <a:buNone/>
              <a:defRPr sz="1200">
                <a:solidFill>
                  <a:schemeClr val="tx1"/>
                </a:solidFill>
                <a:latin typeface="Avenir Book" panose="02000503020000020003" pitchFamily="2" charset="0"/>
                <a:cs typeface="Arial"/>
              </a:defRPr>
            </a:lvl1pPr>
            <a:lvl5pPr>
              <a:defRPr/>
            </a:lvl5pPr>
          </a:lstStyle>
          <a:p>
            <a:pPr lvl="0"/>
            <a:r>
              <a:rPr lang="en-US"/>
              <a:t>Click to edit Master text styles</a:t>
            </a:r>
          </a:p>
        </p:txBody>
      </p:sp>
      <p:pic>
        <p:nvPicPr>
          <p:cNvPr id="2" name="Picture 1">
            <a:extLst>
              <a:ext uri="{FF2B5EF4-FFF2-40B4-BE49-F238E27FC236}">
                <a16:creationId xmlns:a16="http://schemas.microsoft.com/office/drawing/2014/main" id="{5554C6AF-D0CE-5BE0-1473-55BA01D289D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910683" y="5876076"/>
            <a:ext cx="1927089" cy="506193"/>
          </a:xfrm>
          <a:prstGeom prst="rect">
            <a:avLst/>
          </a:prstGeom>
        </p:spPr>
      </p:pic>
      <p:sp>
        <p:nvSpPr>
          <p:cNvPr id="3" name="Title 1">
            <a:extLst>
              <a:ext uri="{FF2B5EF4-FFF2-40B4-BE49-F238E27FC236}">
                <a16:creationId xmlns:a16="http://schemas.microsoft.com/office/drawing/2014/main" id="{84D50112-CC76-57BE-D9B6-6DB2C4D4E020}"/>
              </a:ext>
            </a:extLst>
          </p:cNvPr>
          <p:cNvSpPr>
            <a:spLocks noGrp="1"/>
          </p:cNvSpPr>
          <p:nvPr>
            <p:ph type="title"/>
          </p:nvPr>
        </p:nvSpPr>
        <p:spPr>
          <a:xfrm>
            <a:off x="477616" y="61404"/>
            <a:ext cx="11633200" cy="1342595"/>
          </a:xfrm>
        </p:spPr>
        <p:txBody>
          <a:bodyPr/>
          <a:lstStyle>
            <a:lvl1pPr>
              <a:defRPr b="0" i="0">
                <a:solidFill>
                  <a:schemeClr val="accent1"/>
                </a:solidFill>
                <a:latin typeface="Avenir Medium" panose="02000503020000020003" pitchFamily="2" charset="0"/>
              </a:defRPr>
            </a:lvl1pPr>
          </a:lstStyle>
          <a:p>
            <a:r>
              <a:rPr lang="en-US"/>
              <a:t>Click to edit Master title style</a:t>
            </a:r>
          </a:p>
        </p:txBody>
      </p:sp>
    </p:spTree>
    <p:extLst>
      <p:ext uri="{BB962C8B-B14F-4D97-AF65-F5344CB8AC3E}">
        <p14:creationId xmlns:p14="http://schemas.microsoft.com/office/powerpoint/2010/main" val="2671727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 green">
    <p:spTree>
      <p:nvGrpSpPr>
        <p:cNvPr id="1" name=""/>
        <p:cNvGrpSpPr/>
        <p:nvPr/>
      </p:nvGrpSpPr>
      <p:grpSpPr>
        <a:xfrm>
          <a:off x="0" y="0"/>
          <a:ext cx="0" cy="0"/>
          <a:chOff x="0" y="0"/>
          <a:chExt cx="0" cy="0"/>
        </a:xfrm>
      </p:grpSpPr>
      <p:sp>
        <p:nvSpPr>
          <p:cNvPr id="3" name="Rectangle 2"/>
          <p:cNvSpPr/>
          <p:nvPr/>
        </p:nvSpPr>
        <p:spPr>
          <a:xfrm>
            <a:off x="0" y="3"/>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sz="1350" b="0" i="0">
              <a:solidFill>
                <a:srgbClr val="FFFFFF"/>
              </a:solidFill>
              <a:latin typeface="Avenir Book" panose="02000503020000020003" pitchFamily="2" charset="0"/>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base">
              <a:spcAft>
                <a:spcPct val="0"/>
              </a:spcAft>
              <a:defRPr/>
            </a:pPr>
            <a:endParaRPr sz="2475" b="1" i="0">
              <a:solidFill>
                <a:srgbClr val="FFFFFF"/>
              </a:solidFill>
              <a:latin typeface="Avenir Heavy" panose="02000503020000020003" pitchFamily="2" charset="0"/>
            </a:endParaRPr>
          </a:p>
        </p:txBody>
      </p:sp>
      <p:sp>
        <p:nvSpPr>
          <p:cNvPr id="10" name="Text Placeholder 6"/>
          <p:cNvSpPr>
            <a:spLocks noGrp="1"/>
          </p:cNvSpPr>
          <p:nvPr>
            <p:ph type="body" sz="quarter" idx="11"/>
          </p:nvPr>
        </p:nvSpPr>
        <p:spPr>
          <a:xfrm>
            <a:off x="2"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464779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275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B5E7-A9B1-EFBF-DBB8-C628846C3A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426C24-CC5D-59A2-1501-0C13D44D79B8}"/>
              </a:ext>
            </a:extLst>
          </p:cNvPr>
          <p:cNvSpPr>
            <a:spLocks noGrp="1"/>
          </p:cNvSpPr>
          <p:nvPr>
            <p:ph type="dt" sz="half" idx="10"/>
          </p:nvPr>
        </p:nvSpPr>
        <p:spPr/>
        <p:txBody>
          <a:bodyPr/>
          <a:lstStyle/>
          <a:p>
            <a:fld id="{881D3B2F-9076-4936-8338-19BFD7A88AEF}" type="datetimeFigureOut">
              <a:rPr lang="en-US" smtClean="0"/>
              <a:t>9/13/2024</a:t>
            </a:fld>
            <a:endParaRPr lang="en-US"/>
          </a:p>
        </p:txBody>
      </p:sp>
      <p:sp>
        <p:nvSpPr>
          <p:cNvPr id="4" name="Footer Placeholder 3">
            <a:extLst>
              <a:ext uri="{FF2B5EF4-FFF2-40B4-BE49-F238E27FC236}">
                <a16:creationId xmlns:a16="http://schemas.microsoft.com/office/drawing/2014/main" id="{68B32602-B957-4A99-980B-BD50FF5778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00B878-7FA1-0641-40E7-DF7E6C614F12}"/>
              </a:ext>
            </a:extLst>
          </p:cNvPr>
          <p:cNvSpPr>
            <a:spLocks noGrp="1"/>
          </p:cNvSpPr>
          <p:nvPr>
            <p:ph type="sldNum" sz="quarter" idx="12"/>
          </p:nvPr>
        </p:nvSpPr>
        <p:spPr/>
        <p:txBody>
          <a:bodyPr/>
          <a:lstStyle/>
          <a:p>
            <a:fld id="{DD7EFACF-38CB-4810-8E5C-F5E29ED529F6}" type="slidenum">
              <a:rPr lang="en-US" smtClean="0"/>
              <a:t>‹#›</a:t>
            </a:fld>
            <a:endParaRPr lang="en-US"/>
          </a:p>
        </p:txBody>
      </p:sp>
    </p:spTree>
    <p:extLst>
      <p:ext uri="{BB962C8B-B14F-4D97-AF65-F5344CB8AC3E}">
        <p14:creationId xmlns:p14="http://schemas.microsoft.com/office/powerpoint/2010/main" val="3179608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C4673D-86A7-ADDA-F542-10EA8682D407}"/>
              </a:ext>
            </a:extLst>
          </p:cNvPr>
          <p:cNvSpPr/>
          <p:nvPr userDrawn="1"/>
        </p:nvSpPr>
        <p:spPr>
          <a:xfrm>
            <a:off x="0" y="6060559"/>
            <a:ext cx="12192000" cy="542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2430350D-8054-FCD1-B263-B16A5BF4C797}"/>
              </a:ext>
            </a:extLst>
          </p:cNvPr>
          <p:cNvPicPr>
            <a:picLocks noChangeAspect="1"/>
          </p:cNvPicPr>
          <p:nvPr userDrawn="1"/>
        </p:nvPicPr>
        <p:blipFill>
          <a:blip r:embed="rId2"/>
          <a:stretch>
            <a:fillRect/>
          </a:stretch>
        </p:blipFill>
        <p:spPr>
          <a:xfrm>
            <a:off x="1" y="5539869"/>
            <a:ext cx="1583641" cy="1583641"/>
          </a:xfrm>
          <a:prstGeom prst="rect">
            <a:avLst/>
          </a:prstGeom>
        </p:spPr>
      </p:pic>
      <p:sp>
        <p:nvSpPr>
          <p:cNvPr id="9" name="TextBox 8">
            <a:extLst>
              <a:ext uri="{FF2B5EF4-FFF2-40B4-BE49-F238E27FC236}">
                <a16:creationId xmlns:a16="http://schemas.microsoft.com/office/drawing/2014/main" id="{7A762C49-80B4-9285-3F42-C7A57F672C72}"/>
              </a:ext>
            </a:extLst>
          </p:cNvPr>
          <p:cNvSpPr txBox="1"/>
          <p:nvPr userDrawn="1"/>
        </p:nvSpPr>
        <p:spPr>
          <a:xfrm>
            <a:off x="1720398" y="6116245"/>
            <a:ext cx="10334847" cy="430887"/>
          </a:xfrm>
          <a:prstGeom prst="rect">
            <a:avLst/>
          </a:prstGeom>
          <a:noFill/>
        </p:spPr>
        <p:txBody>
          <a:bodyPr wrap="square" rtlCol="0">
            <a:spAutoFit/>
          </a:bodyPr>
          <a:lstStyle/>
          <a:p>
            <a:r>
              <a:rPr lang="en-US" sz="2200" b="1">
                <a:solidFill>
                  <a:schemeClr val="bg1"/>
                </a:solidFill>
              </a:rPr>
              <a:t>NASCSP 2024 Annual Training Conference </a:t>
            </a:r>
            <a:r>
              <a:rPr lang="en-US" sz="2200">
                <a:solidFill>
                  <a:schemeClr val="bg1"/>
                </a:solidFill>
              </a:rPr>
              <a:t>| Memphis, TN | www.nascsp.org</a:t>
            </a:r>
          </a:p>
        </p:txBody>
      </p:sp>
      <p:sp>
        <p:nvSpPr>
          <p:cNvPr id="10" name="TextBox 9">
            <a:extLst>
              <a:ext uri="{FF2B5EF4-FFF2-40B4-BE49-F238E27FC236}">
                <a16:creationId xmlns:a16="http://schemas.microsoft.com/office/drawing/2014/main" id="{844988A8-7A00-D067-C71B-F7B7C7DE2572}"/>
              </a:ext>
            </a:extLst>
          </p:cNvPr>
          <p:cNvSpPr txBox="1"/>
          <p:nvPr userDrawn="1"/>
        </p:nvSpPr>
        <p:spPr>
          <a:xfrm>
            <a:off x="376247" y="5898877"/>
            <a:ext cx="1750828" cy="246221"/>
          </a:xfrm>
          <a:prstGeom prst="rect">
            <a:avLst/>
          </a:prstGeom>
          <a:noFill/>
        </p:spPr>
        <p:txBody>
          <a:bodyPr wrap="square" rtlCol="0">
            <a:spAutoFit/>
          </a:bodyPr>
          <a:lstStyle/>
          <a:p>
            <a:r>
              <a:rPr lang="en-US" sz="1000">
                <a:solidFill>
                  <a:srgbClr val="FFC000"/>
                </a:solidFill>
                <a:latin typeface="Congenial Black" panose="02000503040000020004" pitchFamily="2" charset="0"/>
              </a:rPr>
              <a:t>THE BOX…</a:t>
            </a:r>
          </a:p>
        </p:txBody>
      </p:sp>
      <p:sp>
        <p:nvSpPr>
          <p:cNvPr id="11" name="TextBox 10">
            <a:extLst>
              <a:ext uri="{FF2B5EF4-FFF2-40B4-BE49-F238E27FC236}">
                <a16:creationId xmlns:a16="http://schemas.microsoft.com/office/drawing/2014/main" id="{42F8C740-3FA0-6B38-5EE0-EC857A011BFA}"/>
              </a:ext>
            </a:extLst>
          </p:cNvPr>
          <p:cNvSpPr txBox="1"/>
          <p:nvPr userDrawn="1"/>
        </p:nvSpPr>
        <p:spPr>
          <a:xfrm rot="16200000">
            <a:off x="-403902" y="5697316"/>
            <a:ext cx="1750828" cy="246221"/>
          </a:xfrm>
          <a:prstGeom prst="rect">
            <a:avLst/>
          </a:prstGeom>
          <a:noFill/>
        </p:spPr>
        <p:txBody>
          <a:bodyPr wrap="square" rtlCol="0">
            <a:spAutoFit/>
          </a:bodyPr>
          <a:lstStyle/>
          <a:p>
            <a:r>
              <a:rPr lang="en-US" sz="1000">
                <a:solidFill>
                  <a:srgbClr val="FFC000"/>
                </a:solidFill>
                <a:latin typeface="Congenial Black" panose="02000503040000020004" pitchFamily="2" charset="0"/>
              </a:rPr>
              <a:t>BEYOND</a:t>
            </a:r>
          </a:p>
        </p:txBody>
      </p:sp>
    </p:spTree>
    <p:extLst>
      <p:ext uri="{BB962C8B-B14F-4D97-AF65-F5344CB8AC3E}">
        <p14:creationId xmlns:p14="http://schemas.microsoft.com/office/powerpoint/2010/main" val="2261924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69978-3EBD-480B-4344-7791B8F50A22}"/>
              </a:ext>
            </a:extLst>
          </p:cNvPr>
          <p:cNvPicPr>
            <a:picLocks noChangeAspect="1"/>
          </p:cNvPicPr>
          <p:nvPr userDrawn="1"/>
        </p:nvPicPr>
        <p:blipFill>
          <a:blip r:embed="rId2"/>
          <a:stretch>
            <a:fillRect/>
          </a:stretch>
        </p:blipFill>
        <p:spPr>
          <a:xfrm>
            <a:off x="0" y="10181"/>
            <a:ext cx="12192000" cy="6847819"/>
          </a:xfrm>
          <a:prstGeom prst="rect">
            <a:avLst/>
          </a:prstGeom>
        </p:spPr>
      </p:pic>
      <p:sp>
        <p:nvSpPr>
          <p:cNvPr id="21" name="Rectangle 20">
            <a:extLst>
              <a:ext uri="{FF2B5EF4-FFF2-40B4-BE49-F238E27FC236}">
                <a16:creationId xmlns:a16="http://schemas.microsoft.com/office/drawing/2014/main" id="{56494F5E-CFEF-D181-C025-42D281B8FC79}"/>
              </a:ext>
            </a:extLst>
          </p:cNvPr>
          <p:cNvSpPr/>
          <p:nvPr userDrawn="1"/>
        </p:nvSpPr>
        <p:spPr>
          <a:xfrm>
            <a:off x="0" y="2823368"/>
            <a:ext cx="12192000" cy="135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8000"/>
              </a:highlight>
            </a:endParaRPr>
          </a:p>
        </p:txBody>
      </p:sp>
      <p:pic>
        <p:nvPicPr>
          <p:cNvPr id="18" name="Picture 17">
            <a:extLst>
              <a:ext uri="{FF2B5EF4-FFF2-40B4-BE49-F238E27FC236}">
                <a16:creationId xmlns:a16="http://schemas.microsoft.com/office/drawing/2014/main" id="{91C472EC-5BBD-7513-2C18-92A970F05C95}"/>
              </a:ext>
            </a:extLst>
          </p:cNvPr>
          <p:cNvPicPr>
            <a:picLocks noChangeAspect="1"/>
          </p:cNvPicPr>
          <p:nvPr userDrawn="1"/>
        </p:nvPicPr>
        <p:blipFill>
          <a:blip r:embed="rId3"/>
          <a:stretch>
            <a:fillRect/>
          </a:stretch>
        </p:blipFill>
        <p:spPr>
          <a:xfrm>
            <a:off x="8432800" y="1445418"/>
            <a:ext cx="4114800" cy="4114800"/>
          </a:xfrm>
          <a:prstGeom prst="rect">
            <a:avLst/>
          </a:prstGeom>
        </p:spPr>
      </p:pic>
      <p:sp>
        <p:nvSpPr>
          <p:cNvPr id="20" name="Text Box 3">
            <a:extLst>
              <a:ext uri="{FF2B5EF4-FFF2-40B4-BE49-F238E27FC236}">
                <a16:creationId xmlns:a16="http://schemas.microsoft.com/office/drawing/2014/main" id="{EB04B400-E460-D16B-D0EF-6FD589EF42E4}"/>
              </a:ext>
            </a:extLst>
          </p:cNvPr>
          <p:cNvSpPr txBox="1">
            <a:spLocks noChangeArrowheads="1"/>
          </p:cNvSpPr>
          <p:nvPr userDrawn="1"/>
        </p:nvSpPr>
        <p:spPr bwMode="auto">
          <a:xfrm rot="-5400000">
            <a:off x="8539440" y="3196985"/>
            <a:ext cx="1937941" cy="700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400" b="1" i="0" u="none" strike="noStrike" cap="none" normalizeH="0" baseline="0" dirty="0">
                <a:ln>
                  <a:noFill/>
                </a:ln>
                <a:solidFill>
                  <a:srgbClr val="FFC000"/>
                </a:solidFill>
                <a:effectLst/>
                <a:latin typeface="Congenial Black" panose="02000503040000020004" pitchFamily="2" charset="0"/>
              </a:rPr>
              <a:t>BEYOND</a:t>
            </a:r>
            <a:r>
              <a:rPr kumimoji="0" lang="en-US" altLang="en-US" sz="4800" b="1" i="0" u="none" strike="noStrike" cap="none" normalizeH="0" baseline="0" dirty="0">
                <a:ln>
                  <a:noFill/>
                </a:ln>
                <a:solidFill>
                  <a:srgbClr val="000000"/>
                </a:solidFill>
                <a:effectLst/>
                <a:latin typeface="Congenial Black" panose="02000503040000020004" pitchFamily="2"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8DB0126C-22AB-57B3-640E-E18AA23A9F1D}"/>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t="19847" b="64713"/>
          <a:stretch>
            <a:fillRect/>
          </a:stretch>
        </p:blipFill>
        <p:spPr bwMode="auto">
          <a:xfrm>
            <a:off x="9384506" y="4700431"/>
            <a:ext cx="2657946" cy="4106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1369FCE0-8493-7B6C-C535-D5A0A22EC63E}"/>
              </a:ext>
            </a:extLst>
          </p:cNvPr>
          <p:cNvPicPr>
            <a:picLocks noChangeAspect="1" noChangeArrowheads="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t="35495" b="48083"/>
          <a:stretch>
            <a:fillRect/>
          </a:stretch>
        </p:blipFill>
        <p:spPr bwMode="auto">
          <a:xfrm>
            <a:off x="7304567" y="5149455"/>
            <a:ext cx="4395755" cy="439821"/>
          </a:xfrm>
          <a:prstGeom prst="rect">
            <a:avLst/>
          </a:prstGeom>
          <a:noFill/>
          <a:ln>
            <a:noFill/>
          </a:ln>
          <a:effectLst/>
        </p:spPr>
      </p:pic>
      <p:pic>
        <p:nvPicPr>
          <p:cNvPr id="1030" name="Picture 6">
            <a:extLst>
              <a:ext uri="{FF2B5EF4-FFF2-40B4-BE49-F238E27FC236}">
                <a16:creationId xmlns:a16="http://schemas.microsoft.com/office/drawing/2014/main" id="{5C8C5585-223E-10F8-E4C3-1A5203BEFC0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40425" t="51428" r="30389" b="31947"/>
          <a:stretch>
            <a:fillRect/>
          </a:stretch>
        </p:blipFill>
        <p:spPr bwMode="auto">
          <a:xfrm>
            <a:off x="8152131" y="5859860"/>
            <a:ext cx="713563" cy="4068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1FA95E66-1A6F-D6F6-5DBD-DD153A9A0981}"/>
              </a:ext>
            </a:extLst>
          </p:cNvPr>
          <p:cNvPicPr>
            <a:picLocks noChangeAspect="1" noChangeArrowheads="1"/>
          </p:cNvPicPr>
          <p:nvPr userDrawn="1"/>
        </p:nvPicPr>
        <p:blipFill>
          <a:blip r:embed="rId4">
            <a:duotone>
              <a:schemeClr val="accent6">
                <a:shade val="45000"/>
                <a:satMod val="135000"/>
              </a:schemeClr>
              <a:prstClr val="white"/>
            </a:duotone>
            <a:alphaModFix amt="71000"/>
            <a:extLst>
              <a:ext uri="{28A0092B-C50C-407E-A947-70E740481C1C}">
                <a14:useLocalDpi xmlns:a14="http://schemas.microsoft.com/office/drawing/2010/main" val="0"/>
              </a:ext>
            </a:extLst>
          </a:blip>
          <a:srcRect l="14432" t="67267" r="19586" b="16353"/>
          <a:stretch>
            <a:fillRect/>
          </a:stretch>
        </p:blipFill>
        <p:spPr bwMode="auto">
          <a:xfrm>
            <a:off x="8857057" y="5627686"/>
            <a:ext cx="3334943" cy="827222"/>
          </a:xfrm>
          <a:prstGeom prst="rect">
            <a:avLst/>
          </a:prstGeom>
          <a:noFill/>
          <a:ln>
            <a:noFill/>
          </a:ln>
          <a:effectLst>
            <a:glow rad="127000">
              <a:schemeClr val="accent1">
                <a:alpha val="40000"/>
              </a:schemeClr>
            </a:glow>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32" name="Picture 8">
            <a:extLst>
              <a:ext uri="{FF2B5EF4-FFF2-40B4-BE49-F238E27FC236}">
                <a16:creationId xmlns:a16="http://schemas.microsoft.com/office/drawing/2014/main" id="{AD4A429E-B441-45D5-44A0-22E8060015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73668" y="94572"/>
            <a:ext cx="1937075" cy="19379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TextBox 23">
            <a:extLst>
              <a:ext uri="{FF2B5EF4-FFF2-40B4-BE49-F238E27FC236}">
                <a16:creationId xmlns:a16="http://schemas.microsoft.com/office/drawing/2014/main" id="{01722F29-3687-3023-7FC8-0C7CEEF95633}"/>
              </a:ext>
            </a:extLst>
          </p:cNvPr>
          <p:cNvSpPr txBox="1"/>
          <p:nvPr userDrawn="1"/>
        </p:nvSpPr>
        <p:spPr>
          <a:xfrm>
            <a:off x="357321" y="1716002"/>
            <a:ext cx="8624242" cy="1015663"/>
          </a:xfrm>
          <a:prstGeom prst="rect">
            <a:avLst/>
          </a:prstGeom>
          <a:noFill/>
        </p:spPr>
        <p:txBody>
          <a:bodyPr wrap="square" rtlCol="0">
            <a:spAutoFit/>
          </a:bodyPr>
          <a:lstStyle/>
          <a:p>
            <a:r>
              <a:rPr lang="en-US" sz="6000" b="1" dirty="0">
                <a:solidFill>
                  <a:schemeClr val="bg1">
                    <a:lumMod val="95000"/>
                  </a:schemeClr>
                </a:solidFill>
                <a:latin typeface="ADLaM Display" panose="02010000000000000000" pitchFamily="2" charset="0"/>
                <a:ea typeface="ADLaM Display" panose="02010000000000000000" pitchFamily="2" charset="0"/>
                <a:cs typeface="ADLaM Display" panose="02010000000000000000" pitchFamily="2" charset="0"/>
              </a:rPr>
              <a:t>2024</a:t>
            </a:r>
            <a:r>
              <a:rPr lang="en-US" sz="4000" b="1" dirty="0">
                <a:solidFill>
                  <a:schemeClr val="bg1">
                    <a:lumMod val="9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3600" b="1" dirty="0">
                <a:solidFill>
                  <a:schemeClr val="bg1">
                    <a:lumMod val="95000"/>
                  </a:schemeClr>
                </a:solidFill>
                <a:latin typeface="ADLaM Display" panose="02010000000000000000" pitchFamily="2" charset="0"/>
                <a:ea typeface="ADLaM Display" panose="02010000000000000000" pitchFamily="2" charset="0"/>
                <a:cs typeface="ADLaM Display" panose="02010000000000000000" pitchFamily="2" charset="0"/>
              </a:rPr>
              <a:t>Annual Training Conference</a:t>
            </a:r>
          </a:p>
        </p:txBody>
      </p:sp>
      <p:sp>
        <p:nvSpPr>
          <p:cNvPr id="25" name="Text Box 10">
            <a:extLst>
              <a:ext uri="{FF2B5EF4-FFF2-40B4-BE49-F238E27FC236}">
                <a16:creationId xmlns:a16="http://schemas.microsoft.com/office/drawing/2014/main" id="{945D5040-3276-6283-F8B0-225AF285BFA4}"/>
              </a:ext>
            </a:extLst>
          </p:cNvPr>
          <p:cNvSpPr txBox="1">
            <a:spLocks noChangeArrowheads="1"/>
          </p:cNvSpPr>
          <p:nvPr userDrawn="1"/>
        </p:nvSpPr>
        <p:spPr bwMode="auto">
          <a:xfrm>
            <a:off x="9647315" y="2370149"/>
            <a:ext cx="3270251" cy="638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400" b="1" i="0" u="none" strike="noStrike" cap="none" normalizeH="0" baseline="0" dirty="0">
                <a:ln>
                  <a:noFill/>
                </a:ln>
                <a:solidFill>
                  <a:srgbClr val="FFC000"/>
                </a:solidFill>
                <a:effectLst/>
                <a:latin typeface="Congenial Black" panose="02000503040000020004" pitchFamily="2" charset="0"/>
              </a:rPr>
              <a:t>THE BOX... </a:t>
            </a:r>
            <a:endParaRPr kumimoji="0" lang="en-US" altLang="en-US" sz="3400" b="0" i="0" u="none" strike="noStrike" cap="none" normalizeH="0" baseline="0" dirty="0">
              <a:ln>
                <a:noFill/>
              </a:ln>
              <a:solidFill>
                <a:srgbClr val="FFC000"/>
              </a:solidFill>
              <a:effectLst/>
              <a:latin typeface="Arial" panose="020B0604020202020204" pitchFamily="34" charset="0"/>
            </a:endParaRPr>
          </a:p>
        </p:txBody>
      </p:sp>
      <p:pic>
        <p:nvPicPr>
          <p:cNvPr id="1035" name="Picture 11">
            <a:extLst>
              <a:ext uri="{FF2B5EF4-FFF2-40B4-BE49-F238E27FC236}">
                <a16:creationId xmlns:a16="http://schemas.microsoft.com/office/drawing/2014/main" id="{617D5929-238E-A902-AF1D-D51C2A397F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69757" t="50906" r="-8052" b="32454"/>
          <a:stretch>
            <a:fillRect/>
          </a:stretch>
        </p:blipFill>
        <p:spPr bwMode="auto">
          <a:xfrm rot="-5400000">
            <a:off x="6278454" y="4552238"/>
            <a:ext cx="2571750"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6" name="TextBox 25">
            <a:extLst>
              <a:ext uri="{FF2B5EF4-FFF2-40B4-BE49-F238E27FC236}">
                <a16:creationId xmlns:a16="http://schemas.microsoft.com/office/drawing/2014/main" id="{A91FAB00-5255-ADE3-9F41-6377FFF7113F}"/>
              </a:ext>
            </a:extLst>
          </p:cNvPr>
          <p:cNvSpPr txBox="1"/>
          <p:nvPr userDrawn="1"/>
        </p:nvSpPr>
        <p:spPr>
          <a:xfrm>
            <a:off x="2344513" y="1826669"/>
            <a:ext cx="6719777" cy="369332"/>
          </a:xfrm>
          <a:prstGeom prst="rect">
            <a:avLst/>
          </a:prstGeom>
          <a:noFill/>
        </p:spPr>
        <p:txBody>
          <a:bodyPr wrap="square" rtlCol="0">
            <a:spAutoFit/>
          </a:bodyPr>
          <a:lstStyle/>
          <a:p>
            <a:r>
              <a:rPr lang="en-US" dirty="0">
                <a:solidFill>
                  <a:schemeClr val="bg1"/>
                </a:solidFill>
              </a:rPr>
              <a:t>National Association for State Community Services Programs</a:t>
            </a:r>
          </a:p>
        </p:txBody>
      </p:sp>
      <p:sp>
        <p:nvSpPr>
          <p:cNvPr id="27" name="TextBox 26">
            <a:extLst>
              <a:ext uri="{FF2B5EF4-FFF2-40B4-BE49-F238E27FC236}">
                <a16:creationId xmlns:a16="http://schemas.microsoft.com/office/drawing/2014/main" id="{D18D342C-99C9-957A-279E-79CE16302FF2}"/>
              </a:ext>
            </a:extLst>
          </p:cNvPr>
          <p:cNvSpPr txBox="1"/>
          <p:nvPr userDrawn="1"/>
        </p:nvSpPr>
        <p:spPr>
          <a:xfrm>
            <a:off x="446693" y="4273971"/>
            <a:ext cx="8534870" cy="430887"/>
          </a:xfrm>
          <a:prstGeom prst="rect">
            <a:avLst/>
          </a:prstGeom>
          <a:noFill/>
        </p:spPr>
        <p:txBody>
          <a:bodyPr wrap="square" rtlCol="0">
            <a:spAutoFit/>
          </a:bodyPr>
          <a:lstStyle/>
          <a:p>
            <a:pPr algn="ctr"/>
            <a:r>
              <a:rPr lang="en-US" sz="2200" dirty="0">
                <a:solidFill>
                  <a:schemeClr val="bg1"/>
                </a:solidFill>
              </a:rPr>
              <a:t>September 16 – 20 | Renasant Convention Center | Memphis, TN</a:t>
            </a:r>
          </a:p>
        </p:txBody>
      </p:sp>
    </p:spTree>
    <p:extLst>
      <p:ext uri="{BB962C8B-B14F-4D97-AF65-F5344CB8AC3E}">
        <p14:creationId xmlns:p14="http://schemas.microsoft.com/office/powerpoint/2010/main" val="3671014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C4673D-86A7-ADDA-F542-10EA8682D407}"/>
              </a:ext>
            </a:extLst>
          </p:cNvPr>
          <p:cNvSpPr/>
          <p:nvPr userDrawn="1"/>
        </p:nvSpPr>
        <p:spPr>
          <a:xfrm>
            <a:off x="0" y="6060559"/>
            <a:ext cx="12192000" cy="542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30350D-8054-FCD1-B263-B16A5BF4C797}"/>
              </a:ext>
            </a:extLst>
          </p:cNvPr>
          <p:cNvPicPr>
            <a:picLocks noChangeAspect="1"/>
          </p:cNvPicPr>
          <p:nvPr userDrawn="1"/>
        </p:nvPicPr>
        <p:blipFill>
          <a:blip r:embed="rId2"/>
          <a:stretch>
            <a:fillRect/>
          </a:stretch>
        </p:blipFill>
        <p:spPr>
          <a:xfrm>
            <a:off x="0" y="5539868"/>
            <a:ext cx="1583641" cy="1583641"/>
          </a:xfrm>
          <a:prstGeom prst="rect">
            <a:avLst/>
          </a:prstGeom>
        </p:spPr>
      </p:pic>
      <p:sp>
        <p:nvSpPr>
          <p:cNvPr id="9" name="TextBox 8">
            <a:extLst>
              <a:ext uri="{FF2B5EF4-FFF2-40B4-BE49-F238E27FC236}">
                <a16:creationId xmlns:a16="http://schemas.microsoft.com/office/drawing/2014/main" id="{7A762C49-80B4-9285-3F42-C7A57F672C72}"/>
              </a:ext>
            </a:extLst>
          </p:cNvPr>
          <p:cNvSpPr txBox="1"/>
          <p:nvPr userDrawn="1"/>
        </p:nvSpPr>
        <p:spPr>
          <a:xfrm>
            <a:off x="1720397" y="6116244"/>
            <a:ext cx="10334847" cy="430887"/>
          </a:xfrm>
          <a:prstGeom prst="rect">
            <a:avLst/>
          </a:prstGeom>
          <a:noFill/>
        </p:spPr>
        <p:txBody>
          <a:bodyPr wrap="square" rtlCol="0">
            <a:spAutoFit/>
          </a:bodyPr>
          <a:lstStyle/>
          <a:p>
            <a:r>
              <a:rPr lang="en-US" sz="2200" b="1" dirty="0">
                <a:solidFill>
                  <a:schemeClr val="bg1"/>
                </a:solidFill>
              </a:rPr>
              <a:t>NASCSP 2024 Annual Training Conference </a:t>
            </a:r>
            <a:r>
              <a:rPr lang="en-US" sz="2200" dirty="0">
                <a:solidFill>
                  <a:schemeClr val="bg1"/>
                </a:solidFill>
              </a:rPr>
              <a:t>| Memphis, TN | www.nascsp.org</a:t>
            </a:r>
          </a:p>
        </p:txBody>
      </p:sp>
      <p:sp>
        <p:nvSpPr>
          <p:cNvPr id="10" name="TextBox 9">
            <a:extLst>
              <a:ext uri="{FF2B5EF4-FFF2-40B4-BE49-F238E27FC236}">
                <a16:creationId xmlns:a16="http://schemas.microsoft.com/office/drawing/2014/main" id="{844988A8-7A00-D067-C71B-F7B7C7DE2572}"/>
              </a:ext>
            </a:extLst>
          </p:cNvPr>
          <p:cNvSpPr txBox="1"/>
          <p:nvPr userDrawn="1"/>
        </p:nvSpPr>
        <p:spPr>
          <a:xfrm>
            <a:off x="376247" y="5898875"/>
            <a:ext cx="1750828" cy="246221"/>
          </a:xfrm>
          <a:prstGeom prst="rect">
            <a:avLst/>
          </a:prstGeom>
          <a:noFill/>
        </p:spPr>
        <p:txBody>
          <a:bodyPr wrap="square" rtlCol="0">
            <a:spAutoFit/>
          </a:bodyPr>
          <a:lstStyle/>
          <a:p>
            <a:r>
              <a:rPr lang="en-US" sz="1000" dirty="0">
                <a:solidFill>
                  <a:srgbClr val="FFC000"/>
                </a:solidFill>
                <a:latin typeface="Congenial Black" panose="02000503040000020004" pitchFamily="2" charset="0"/>
              </a:rPr>
              <a:t>THE BOX…</a:t>
            </a:r>
          </a:p>
        </p:txBody>
      </p:sp>
      <p:sp>
        <p:nvSpPr>
          <p:cNvPr id="11" name="TextBox 10">
            <a:extLst>
              <a:ext uri="{FF2B5EF4-FFF2-40B4-BE49-F238E27FC236}">
                <a16:creationId xmlns:a16="http://schemas.microsoft.com/office/drawing/2014/main" id="{42F8C740-3FA0-6B38-5EE0-EC857A011BFA}"/>
              </a:ext>
            </a:extLst>
          </p:cNvPr>
          <p:cNvSpPr txBox="1"/>
          <p:nvPr userDrawn="1"/>
        </p:nvSpPr>
        <p:spPr>
          <a:xfrm rot="16200000">
            <a:off x="-403903" y="5697314"/>
            <a:ext cx="1750828" cy="246221"/>
          </a:xfrm>
          <a:prstGeom prst="rect">
            <a:avLst/>
          </a:prstGeom>
          <a:noFill/>
        </p:spPr>
        <p:txBody>
          <a:bodyPr wrap="square" rtlCol="0">
            <a:spAutoFit/>
          </a:bodyPr>
          <a:lstStyle/>
          <a:p>
            <a:r>
              <a:rPr lang="en-US" sz="1000" dirty="0">
                <a:solidFill>
                  <a:srgbClr val="FFC000"/>
                </a:solidFill>
                <a:latin typeface="Congenial Black" panose="02000503040000020004" pitchFamily="2" charset="0"/>
              </a:rPr>
              <a:t>BEYOND</a:t>
            </a:r>
          </a:p>
        </p:txBody>
      </p:sp>
    </p:spTree>
    <p:extLst>
      <p:ext uri="{BB962C8B-B14F-4D97-AF65-F5344CB8AC3E}">
        <p14:creationId xmlns:p14="http://schemas.microsoft.com/office/powerpoint/2010/main" val="331969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FE86-D823-3A59-D151-672EE5B4D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1F588-664B-6BD2-8A6B-16ED560236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3A3C6-0CC4-5614-9CD3-C894969A53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A4B29-2132-7EF3-CAD7-CB8CE4EEE1FB}"/>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6" name="Footer Placeholder 5">
            <a:extLst>
              <a:ext uri="{FF2B5EF4-FFF2-40B4-BE49-F238E27FC236}">
                <a16:creationId xmlns:a16="http://schemas.microsoft.com/office/drawing/2014/main" id="{1859720F-6D9C-2C1C-581C-D69851244A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225AE4-8CC2-4E2B-B158-D85C2EDAFF4E}"/>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3242746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1DFB-4972-94CE-2670-72B59D5A4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D55375-B54C-64F9-3D97-5225C2B5F1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3E9BB-5957-8167-2B3F-F2452867F6E1}"/>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5" name="Footer Placeholder 4">
            <a:extLst>
              <a:ext uri="{FF2B5EF4-FFF2-40B4-BE49-F238E27FC236}">
                <a16:creationId xmlns:a16="http://schemas.microsoft.com/office/drawing/2014/main" id="{C7414EAC-8AEF-E508-060B-21C86A361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25BFF-D8BD-AC31-A5CD-9550C0BC2DA9}"/>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3620906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51F5-4AB3-FC4E-A1B4-C1B582F5D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9A70D-2E6E-D241-1432-7E2DF5F9A7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4DC36C-2881-7FF0-E9DD-69A4C96F48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BCC7D7-4E00-6594-4B1A-37B069BFFB5E}"/>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6" name="Footer Placeholder 5">
            <a:extLst>
              <a:ext uri="{FF2B5EF4-FFF2-40B4-BE49-F238E27FC236}">
                <a16:creationId xmlns:a16="http://schemas.microsoft.com/office/drawing/2014/main" id="{CEEA9B01-D98D-9D9B-AB24-9B3A1848D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30872-A023-CC8F-1749-94BCB3368208}"/>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1425811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0F9C-A0F7-418C-028C-D3FAE70E99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9F42D-C437-2C0E-8793-54A6BEF25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B96AD-1B92-5051-D85E-CC4687F99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2F0008-7DAD-8DC4-FCF8-5EA39FFF4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D80BFD-3992-E504-AC4B-D4406170C4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C32249-A4C3-32F0-13BA-48F0C30279CF}"/>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8" name="Footer Placeholder 7">
            <a:extLst>
              <a:ext uri="{FF2B5EF4-FFF2-40B4-BE49-F238E27FC236}">
                <a16:creationId xmlns:a16="http://schemas.microsoft.com/office/drawing/2014/main" id="{461BBE62-362D-0E19-1E6A-E1B445E45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B654F-42AD-CA10-7FD1-BF2D2356645D}"/>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790069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BEEC4-8BBB-9D74-E52E-A7F98445A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A1E0F-0E13-ACC9-24BB-96EE88196CB2}"/>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4" name="Footer Placeholder 3">
            <a:extLst>
              <a:ext uri="{FF2B5EF4-FFF2-40B4-BE49-F238E27FC236}">
                <a16:creationId xmlns:a16="http://schemas.microsoft.com/office/drawing/2014/main" id="{2FC20780-26DB-F9FE-1C64-0B5E9660B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7BF553-D00B-6249-BC9D-1C01CBCC027C}"/>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1194710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C6925-989E-1428-C4A2-299372695FA6}"/>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3" name="Footer Placeholder 2">
            <a:extLst>
              <a:ext uri="{FF2B5EF4-FFF2-40B4-BE49-F238E27FC236}">
                <a16:creationId xmlns:a16="http://schemas.microsoft.com/office/drawing/2014/main" id="{2EDAF89B-44F0-FAE0-FD77-876ECBF4B3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D71322-FB04-D41C-7AA6-8AE06BFD2B78}"/>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4237078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6B70-F230-013E-61C6-AF6628173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84EEFD-6F84-AB9E-A3E6-41970FF0F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86E5E-67AE-6F6B-0C4B-FF19FF26A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6A3FC-45D4-0767-D086-63073DB62C13}"/>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6" name="Footer Placeholder 5">
            <a:extLst>
              <a:ext uri="{FF2B5EF4-FFF2-40B4-BE49-F238E27FC236}">
                <a16:creationId xmlns:a16="http://schemas.microsoft.com/office/drawing/2014/main" id="{03ADC0BF-64D9-02ED-DB96-E0EF6DE57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DFDD87-54C5-0051-94D0-38DD05C61F27}"/>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3420843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5433-DF85-3F7F-740F-4B9406D17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D81D0-768C-A44C-18A3-A440F002A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3EB1AC-7D75-A70E-7F1B-C0CBC4C58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B7DF8-BC32-3033-8D11-B1B2E9B96AFE}"/>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6" name="Footer Placeholder 5">
            <a:extLst>
              <a:ext uri="{FF2B5EF4-FFF2-40B4-BE49-F238E27FC236}">
                <a16:creationId xmlns:a16="http://schemas.microsoft.com/office/drawing/2014/main" id="{32F1A08F-5049-40D6-BA01-B22303135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81F5F-C7A1-E0DE-F670-16C0A43F2E67}"/>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1862735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4A5F-ADF0-883A-D3A0-7DA796BFE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53E949-2F62-2315-CBC8-382D368D5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0EC22-E1A1-85F4-1203-64D97E7E3BBC}"/>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5" name="Footer Placeholder 4">
            <a:extLst>
              <a:ext uri="{FF2B5EF4-FFF2-40B4-BE49-F238E27FC236}">
                <a16:creationId xmlns:a16="http://schemas.microsoft.com/office/drawing/2014/main" id="{7B367F92-80F5-63F5-0132-C30AE59F4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3427C-B08E-7750-4677-5374B85A7A8B}"/>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3011105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4A5CA-075D-2787-A843-313720D3C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CB7F77-8C63-04C6-3B9E-45688049B0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689BA-67B6-E36B-08C2-BF01370415E5}"/>
              </a:ext>
            </a:extLst>
          </p:cNvPr>
          <p:cNvSpPr>
            <a:spLocks noGrp="1"/>
          </p:cNvSpPr>
          <p:nvPr>
            <p:ph type="dt" sz="half" idx="10"/>
          </p:nvPr>
        </p:nvSpPr>
        <p:spPr/>
        <p:txBody>
          <a:bodyPr/>
          <a:lstStyle/>
          <a:p>
            <a:fld id="{73E4C150-E4A6-4A00-B82B-3EA6D695EB36}" type="datetimeFigureOut">
              <a:rPr lang="en-US" smtClean="0"/>
              <a:t>9/13/2024</a:t>
            </a:fld>
            <a:endParaRPr lang="en-US"/>
          </a:p>
        </p:txBody>
      </p:sp>
      <p:sp>
        <p:nvSpPr>
          <p:cNvPr id="5" name="Footer Placeholder 4">
            <a:extLst>
              <a:ext uri="{FF2B5EF4-FFF2-40B4-BE49-F238E27FC236}">
                <a16:creationId xmlns:a16="http://schemas.microsoft.com/office/drawing/2014/main" id="{3DF5060D-C36C-F051-A78A-6717E2B34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885A5-51E6-90ED-5A56-459A0864A745}"/>
              </a:ext>
            </a:extLst>
          </p:cNvPr>
          <p:cNvSpPr>
            <a:spLocks noGrp="1"/>
          </p:cNvSpPr>
          <p:nvPr>
            <p:ph type="sldNum" sz="quarter" idx="12"/>
          </p:nvPr>
        </p:nvSpPr>
        <p:spPr/>
        <p:txBody>
          <a:bodyPr/>
          <a:lstStyle/>
          <a:p>
            <a:fld id="{A48252F5-9687-4A64-9462-DC10C8124353}" type="slidenum">
              <a:rPr lang="en-US" smtClean="0"/>
              <a:t>‹#›</a:t>
            </a:fld>
            <a:endParaRPr lang="en-US"/>
          </a:p>
        </p:txBody>
      </p:sp>
    </p:spTree>
    <p:extLst>
      <p:ext uri="{BB962C8B-B14F-4D97-AF65-F5344CB8AC3E}">
        <p14:creationId xmlns:p14="http://schemas.microsoft.com/office/powerpoint/2010/main" val="30408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AA1E-1B07-6EB3-9036-F00CE50BB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D1D19-84B4-9A2E-A2CC-FB901C449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FC0EB-2795-2F80-34E4-20F0A2884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034D6-3614-C1BA-062C-6D34371E8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86AC94-AD08-BF70-A370-700DE6088A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AE6B9-BAE1-E3A6-6306-00044675E019}"/>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8" name="Footer Placeholder 7">
            <a:extLst>
              <a:ext uri="{FF2B5EF4-FFF2-40B4-BE49-F238E27FC236}">
                <a16:creationId xmlns:a16="http://schemas.microsoft.com/office/drawing/2014/main" id="{502B8D2D-1EC4-9C67-C0DB-26839249E2B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4481E9-5EBB-6D65-0159-ED6CE3E1DD50}"/>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256916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9902-1487-F24A-618B-084DAA765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6A68A-23E2-EA55-29F8-F9B9C89A8F4F}"/>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4" name="Footer Placeholder 3">
            <a:extLst>
              <a:ext uri="{FF2B5EF4-FFF2-40B4-BE49-F238E27FC236}">
                <a16:creationId xmlns:a16="http://schemas.microsoft.com/office/drawing/2014/main" id="{8922B5CC-11E4-03B9-20CF-B145D9E650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DF958C-1EBC-79D6-AF28-B88420EF27D5}"/>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295206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47420-1DCD-1D72-999A-49861F184E47}"/>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3" name="Footer Placeholder 2">
            <a:extLst>
              <a:ext uri="{FF2B5EF4-FFF2-40B4-BE49-F238E27FC236}">
                <a16:creationId xmlns:a16="http://schemas.microsoft.com/office/drawing/2014/main" id="{81D2A3B3-391F-ECE4-75FB-96CDF4382A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DE6FB9-ECDC-B612-19EF-05147AACBD10}"/>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48584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B919-C8F4-136E-B8A9-5B8BAE03C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7B9E2C-1121-FFDA-8555-81EAADC65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A7771-41B1-7A82-8C45-BCE379D37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FE549-659F-F7A9-6A0C-FA64A3811D0B}"/>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6" name="Footer Placeholder 5">
            <a:extLst>
              <a:ext uri="{FF2B5EF4-FFF2-40B4-BE49-F238E27FC236}">
                <a16:creationId xmlns:a16="http://schemas.microsoft.com/office/drawing/2014/main" id="{1FBACFCE-3E6D-692A-58BC-0C655FAA1D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28C13B-3AE4-CEB4-9A14-92EA94265979}"/>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558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9385-3496-2547-E9DC-5146C2E93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5519A3-0E93-C8BA-A8EA-9B02159AE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93B756-CEBD-815A-A801-6A9DDB7B5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1246D-2D23-861E-B8A4-D6E5F731EAAF}"/>
              </a:ext>
            </a:extLst>
          </p:cNvPr>
          <p:cNvSpPr>
            <a:spLocks noGrp="1"/>
          </p:cNvSpPr>
          <p:nvPr>
            <p:ph type="dt" sz="half" idx="10"/>
          </p:nvPr>
        </p:nvSpPr>
        <p:spPr/>
        <p:txBody>
          <a:bodyPr/>
          <a:lstStyle/>
          <a:p>
            <a:fld id="{59873E45-AE63-4165-935A-F4E2216BCAD2}" type="datetimeFigureOut">
              <a:rPr lang="en-US" smtClean="0"/>
              <a:t>9/13/2024</a:t>
            </a:fld>
            <a:endParaRPr lang="en-US" dirty="0"/>
          </a:p>
        </p:txBody>
      </p:sp>
      <p:sp>
        <p:nvSpPr>
          <p:cNvPr id="6" name="Footer Placeholder 5">
            <a:extLst>
              <a:ext uri="{FF2B5EF4-FFF2-40B4-BE49-F238E27FC236}">
                <a16:creationId xmlns:a16="http://schemas.microsoft.com/office/drawing/2014/main" id="{C89F7C45-B681-7E38-D15B-CE82ACA7B0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8EAABF-B429-A51A-4DF9-29C6867FEA80}"/>
              </a:ext>
            </a:extLst>
          </p:cNvPr>
          <p:cNvSpPr>
            <a:spLocks noGrp="1"/>
          </p:cNvSpPr>
          <p:nvPr>
            <p:ph type="sldNum" sz="quarter" idx="12"/>
          </p:nvPr>
        </p:nvSpPr>
        <p:spPr/>
        <p:txBody>
          <a:bodyPr/>
          <a:lstStyle/>
          <a:p>
            <a:fld id="{23491CBE-D734-462F-8BB2-7A8ADCEF33F5}" type="slidenum">
              <a:rPr lang="en-US" smtClean="0"/>
              <a:t>‹#›</a:t>
            </a:fld>
            <a:endParaRPr lang="en-US" dirty="0"/>
          </a:p>
        </p:txBody>
      </p:sp>
    </p:spTree>
    <p:extLst>
      <p:ext uri="{BB962C8B-B14F-4D97-AF65-F5344CB8AC3E}">
        <p14:creationId xmlns:p14="http://schemas.microsoft.com/office/powerpoint/2010/main" val="338891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2CFD9-1472-7C22-6982-13ECD7ED5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A3C0E6-DE62-3D6E-2FC9-A55572826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B1266-5090-0698-ED66-198C0AFC5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873E45-AE63-4165-935A-F4E2216BCAD2}" type="datetimeFigureOut">
              <a:rPr lang="en-US" smtClean="0"/>
              <a:t>9/13/2024</a:t>
            </a:fld>
            <a:endParaRPr lang="en-US" dirty="0"/>
          </a:p>
        </p:txBody>
      </p:sp>
      <p:sp>
        <p:nvSpPr>
          <p:cNvPr id="5" name="Footer Placeholder 4">
            <a:extLst>
              <a:ext uri="{FF2B5EF4-FFF2-40B4-BE49-F238E27FC236}">
                <a16:creationId xmlns:a16="http://schemas.microsoft.com/office/drawing/2014/main" id="{E9649340-E939-6BA3-5C80-32594E3F8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BA7EAE6-B275-E0CE-3316-AFB6BF081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491CBE-D734-462F-8BB2-7A8ADCEF33F5}" type="slidenum">
              <a:rPr lang="en-US" smtClean="0"/>
              <a:t>‹#›</a:t>
            </a:fld>
            <a:endParaRPr lang="en-US" dirty="0"/>
          </a:p>
        </p:txBody>
      </p:sp>
    </p:spTree>
    <p:extLst>
      <p:ext uri="{BB962C8B-B14F-4D97-AF65-F5344CB8AC3E}">
        <p14:creationId xmlns:p14="http://schemas.microsoft.com/office/powerpoint/2010/main" val="27294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80484" y="110583"/>
            <a:ext cx="11633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2" name="Text Placeholder 8"/>
          <p:cNvSpPr>
            <a:spLocks noGrp="1"/>
          </p:cNvSpPr>
          <p:nvPr>
            <p:ph type="body" idx="1"/>
          </p:nvPr>
        </p:nvSpPr>
        <p:spPr bwMode="auto">
          <a:xfrm>
            <a:off x="480484" y="104775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964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7" r:id="rId18"/>
    <p:sldLayoutId id="2147483698" r:id="rId19"/>
  </p:sldLayoutIdLst>
  <p:txStyles>
    <p:titleStyle>
      <a:lvl1pPr algn="l" defTabSz="457200" rtl="0" eaLnBrk="1" fontAlgn="base" hangingPunct="1">
        <a:spcBef>
          <a:spcPct val="0"/>
        </a:spcBef>
        <a:spcAft>
          <a:spcPct val="0"/>
        </a:spcAft>
        <a:defRPr lang="en-US" sz="3300" b="0" i="0" kern="1200" dirty="0">
          <a:solidFill>
            <a:schemeClr val="accent1"/>
          </a:solidFill>
          <a:latin typeface="Avenir Medium" panose="02000503020000020003" pitchFamily="2" charset="0"/>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b="0" i="0" kern="1200">
          <a:solidFill>
            <a:srgbClr val="282B2E"/>
          </a:solidFill>
          <a:latin typeface="Avenir" panose="02000503020000020003" pitchFamily="2" charset="0"/>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b="0" i="0" kern="1200">
          <a:solidFill>
            <a:srgbClr val="282B2E"/>
          </a:solidFill>
          <a:latin typeface="Avenir" panose="02000503020000020003" pitchFamily="2" charset="0"/>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b="0" i="0" kern="1200">
          <a:solidFill>
            <a:srgbClr val="282B2E"/>
          </a:solidFill>
          <a:latin typeface="Avenir" panose="02000503020000020003" pitchFamily="2" charset="0"/>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b="0" i="0" kern="1200">
          <a:solidFill>
            <a:srgbClr val="282B2E"/>
          </a:solidFill>
          <a:latin typeface="Avenir" panose="02000503020000020003" pitchFamily="2" charset="0"/>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b="0" i="0" kern="1200">
          <a:solidFill>
            <a:srgbClr val="282B2E"/>
          </a:solidFill>
          <a:latin typeface="Avenir" panose="02000503020000020003" pitchFamily="2" charset="0"/>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3C9FC-803A-88A6-B0E8-A9EFCF085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A98F67-7127-9B21-1483-EC3C9F344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21963-3749-73BA-3E59-3B404F1AE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E4C150-E4A6-4A00-B82B-3EA6D695EB36}" type="datetimeFigureOut">
              <a:rPr lang="en-US" smtClean="0"/>
              <a:t>9/13/2024</a:t>
            </a:fld>
            <a:endParaRPr lang="en-US" dirty="0"/>
          </a:p>
        </p:txBody>
      </p:sp>
      <p:sp>
        <p:nvSpPr>
          <p:cNvPr id="5" name="Footer Placeholder 4">
            <a:extLst>
              <a:ext uri="{FF2B5EF4-FFF2-40B4-BE49-F238E27FC236}">
                <a16:creationId xmlns:a16="http://schemas.microsoft.com/office/drawing/2014/main" id="{730291AF-81BD-B511-03D3-16F883E5D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7321D59-421A-08DD-E376-4D25592F9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8252F5-9687-4A64-9462-DC10C8124353}" type="slidenum">
              <a:rPr lang="en-US" smtClean="0"/>
              <a:t>‹#›</a:t>
            </a:fld>
            <a:endParaRPr lang="en-US" dirty="0"/>
          </a:p>
        </p:txBody>
      </p:sp>
    </p:spTree>
    <p:extLst>
      <p:ext uri="{BB962C8B-B14F-4D97-AF65-F5344CB8AC3E}">
        <p14:creationId xmlns:p14="http://schemas.microsoft.com/office/powerpoint/2010/main" val="25815185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7FFFD456_52099EFF.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D4A6_209D9AA3.xm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7FFFD4A7_8B3073F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694642-3682-A4F4-CEE1-D42ED5471366}"/>
              </a:ext>
            </a:extLst>
          </p:cNvPr>
          <p:cNvSpPr txBox="1"/>
          <p:nvPr/>
        </p:nvSpPr>
        <p:spPr>
          <a:xfrm>
            <a:off x="124287" y="2737706"/>
            <a:ext cx="918838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DOE Monitoring, Why It Matters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2">
                    <a:lumMod val="75000"/>
                    <a:lumOff val="25000"/>
                  </a:schemeClr>
                </a:solidFill>
                <a:latin typeface="Aptos" panose="02110004020202020204"/>
              </a:rPr>
              <a:t>Troy Cucchiara, Dimitri Florez, Ray Judy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423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Complex maths formulae on a blackboard">
            <a:extLst>
              <a:ext uri="{FF2B5EF4-FFF2-40B4-BE49-F238E27FC236}">
                <a16:creationId xmlns:a16="http://schemas.microsoft.com/office/drawing/2014/main" id="{17364A7E-B925-7A1B-49B2-DE0B5CEBF92C}"/>
              </a:ext>
            </a:extLst>
          </p:cNvPr>
          <p:cNvPicPr>
            <a:picLocks noChangeAspect="1"/>
          </p:cNvPicPr>
          <p:nvPr/>
        </p:nvPicPr>
        <p:blipFill>
          <a:blip r:embed="rId2">
            <a:alphaModFix amt="60000"/>
          </a:blip>
          <a:srcRect t="18208" b="4737"/>
          <a:stretch/>
        </p:blipFill>
        <p:spPr>
          <a:xfrm>
            <a:off x="-1" y="10"/>
            <a:ext cx="12192001" cy="6857990"/>
          </a:xfrm>
          <a:prstGeom prst="rect">
            <a:avLst/>
          </a:prstGeom>
        </p:spPr>
      </p:pic>
      <p:sp>
        <p:nvSpPr>
          <p:cNvPr id="2" name="Title 1">
            <a:extLst>
              <a:ext uri="{FF2B5EF4-FFF2-40B4-BE49-F238E27FC236}">
                <a16:creationId xmlns:a16="http://schemas.microsoft.com/office/drawing/2014/main" id="{3B8FDAA4-40F9-B1B9-9295-3935B9B84F66}"/>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dirty="0">
                <a:solidFill>
                  <a:srgbClr val="FFFFFF"/>
                </a:solidFill>
              </a:rPr>
              <a:t>The Problem Solver</a:t>
            </a:r>
          </a:p>
        </p:txBody>
      </p:sp>
    </p:spTree>
    <p:extLst>
      <p:ext uri="{BB962C8B-B14F-4D97-AF65-F5344CB8AC3E}">
        <p14:creationId xmlns:p14="http://schemas.microsoft.com/office/powerpoint/2010/main" val="168462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urglass and a calendar">
            <a:extLst>
              <a:ext uri="{FF2B5EF4-FFF2-40B4-BE49-F238E27FC236}">
                <a16:creationId xmlns:a16="http://schemas.microsoft.com/office/drawing/2014/main" id="{15AF6B04-C3D7-A059-BDA0-B0CC1AB38FD8}"/>
              </a:ext>
            </a:extLst>
          </p:cNvPr>
          <p:cNvPicPr>
            <a:picLocks noChangeAspect="1"/>
          </p:cNvPicPr>
          <p:nvPr/>
        </p:nvPicPr>
        <p:blipFill>
          <a:blip r:embed="rId2"/>
          <a:srcRect t="1604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09F696-2226-E5A7-4BAB-F0E21083E90E}"/>
              </a:ext>
            </a:extLst>
          </p:cNvPr>
          <p:cNvSpPr>
            <a:spLocks noGrp="1"/>
          </p:cNvSpPr>
          <p:nvPr>
            <p:ph type="title"/>
          </p:nvPr>
        </p:nvSpPr>
        <p:spPr>
          <a:xfrm>
            <a:off x="321733" y="554845"/>
            <a:ext cx="10656891" cy="3902673"/>
          </a:xfrm>
        </p:spPr>
        <p:txBody>
          <a:bodyPr vert="horz" lIns="91440" tIns="45720" rIns="91440" bIns="45720" rtlCol="0" anchor="t">
            <a:normAutofit/>
          </a:bodyPr>
          <a:lstStyle/>
          <a:p>
            <a:r>
              <a:rPr lang="en-US" sz="5200" dirty="0">
                <a:solidFill>
                  <a:srgbClr val="FFFFFF"/>
                </a:solidFill>
              </a:rPr>
              <a:t>Time and Preparedness</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945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461E5D-9719-28E3-9203-95053C92C72E}"/>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dirty="0">
                <a:solidFill>
                  <a:schemeClr val="tx1"/>
                </a:solidFill>
                <a:latin typeface="+mj-lt"/>
                <a:ea typeface="+mj-ea"/>
                <a:cs typeface="+mj-cs"/>
              </a:rPr>
              <a:t>Do You Have Everything You Need or Not?</a:t>
            </a:r>
          </a:p>
        </p:txBody>
      </p:sp>
      <p:pic>
        <p:nvPicPr>
          <p:cNvPr id="7" name="Graphic 6" descr="Thumbs Up Sign">
            <a:extLst>
              <a:ext uri="{FF2B5EF4-FFF2-40B4-BE49-F238E27FC236}">
                <a16:creationId xmlns:a16="http://schemas.microsoft.com/office/drawing/2014/main" id="{6BA876C5-1E20-6CE2-2DF3-183BB55CFF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9" name="Graphic 8" descr="Thumbs Up Sign">
            <a:extLst>
              <a:ext uri="{FF2B5EF4-FFF2-40B4-BE49-F238E27FC236}">
                <a16:creationId xmlns:a16="http://schemas.microsoft.com/office/drawing/2014/main" id="{EB2E645E-57CC-455C-B69A-9E391CB1A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351323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C1E616-95E1-A09B-4678-80AE3A25F2C7}"/>
              </a:ext>
            </a:extLst>
          </p:cNvPr>
          <p:cNvSpPr>
            <a:spLocks noGrp="1"/>
          </p:cNvSpPr>
          <p:nvPr>
            <p:ph type="title"/>
          </p:nvPr>
        </p:nvSpPr>
        <p:spPr>
          <a:xfrm>
            <a:off x="1043631" y="809898"/>
            <a:ext cx="10173010" cy="1554480"/>
          </a:xfrm>
        </p:spPr>
        <p:txBody>
          <a:bodyPr anchor="ctr">
            <a:normAutofit/>
          </a:bodyPr>
          <a:lstStyle/>
          <a:p>
            <a:r>
              <a:rPr lang="en-US" sz="4800" dirty="0"/>
              <a:t>Field Monitoring</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EC167D8-7DFC-707B-50BA-03749F660F3B}"/>
              </a:ext>
            </a:extLst>
          </p:cNvPr>
          <p:cNvGraphicFramePr>
            <a:graphicFrameLocks noGrp="1"/>
          </p:cNvGraphicFramePr>
          <p:nvPr>
            <p:ph idx="1"/>
            <p:extLst>
              <p:ext uri="{D42A27DB-BD31-4B8C-83A1-F6EECF244321}">
                <p14:modId xmlns:p14="http://schemas.microsoft.com/office/powerpoint/2010/main" val="69506468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491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6CA3C80-B3CD-A7D7-20E7-6081C4B33109}"/>
              </a:ext>
            </a:extLst>
          </p:cNvPr>
          <p:cNvPicPr>
            <a:picLocks noChangeAspect="1"/>
          </p:cNvPicPr>
          <p:nvPr/>
        </p:nvPicPr>
        <p:blipFill>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B2124107-F4D7-195E-C207-7D744A715FD4}"/>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Communication with Partners	</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4B1F6C-044F-4DA6-8763-B40FC9254FB1}"/>
              </a:ext>
            </a:extLst>
          </p:cNvPr>
          <p:cNvSpPr>
            <a:spLocks noGrp="1"/>
          </p:cNvSpPr>
          <p:nvPr>
            <p:ph idx="1"/>
          </p:nvPr>
        </p:nvSpPr>
        <p:spPr>
          <a:xfrm>
            <a:off x="841248" y="3502152"/>
            <a:ext cx="10506456" cy="2670048"/>
          </a:xfrm>
        </p:spPr>
        <p:txBody>
          <a:bodyPr>
            <a:normAutofit/>
          </a:bodyPr>
          <a:lstStyle/>
          <a:p>
            <a:r>
              <a:rPr lang="en-US" sz="2000" dirty="0">
                <a:solidFill>
                  <a:schemeClr val="bg1"/>
                </a:solidFill>
              </a:rPr>
              <a:t>How transparent are your partners with you?</a:t>
            </a:r>
          </a:p>
          <a:p>
            <a:r>
              <a:rPr lang="en-US" sz="2000" dirty="0">
                <a:solidFill>
                  <a:schemeClr val="bg1"/>
                </a:solidFill>
              </a:rPr>
              <a:t>How transparent are you to your funders?</a:t>
            </a:r>
          </a:p>
          <a:p>
            <a:r>
              <a:rPr lang="en-US" sz="2000" dirty="0">
                <a:solidFill>
                  <a:schemeClr val="bg1"/>
                </a:solidFill>
              </a:rPr>
              <a:t>Is this difficult? Why?</a:t>
            </a:r>
          </a:p>
        </p:txBody>
      </p:sp>
    </p:spTree>
    <p:extLst>
      <p:ext uri="{BB962C8B-B14F-4D97-AF65-F5344CB8AC3E}">
        <p14:creationId xmlns:p14="http://schemas.microsoft.com/office/powerpoint/2010/main" val="1480592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descr="Graph on document with pen">
            <a:extLst>
              <a:ext uri="{FF2B5EF4-FFF2-40B4-BE49-F238E27FC236}">
                <a16:creationId xmlns:a16="http://schemas.microsoft.com/office/drawing/2014/main" id="{AE64A946-EA10-2669-3CDC-4611A3497AEA}"/>
              </a:ext>
            </a:extLst>
          </p:cNvPr>
          <p:cNvPicPr>
            <a:picLocks noChangeAspect="1"/>
          </p:cNvPicPr>
          <p:nvPr/>
        </p:nvPicPr>
        <p:blipFill>
          <a:blip r:embed="rId2">
            <a:alphaModFix amt="60000"/>
          </a:blip>
          <a:srcRect t="1511" b="14220"/>
          <a:stretch/>
        </p:blipFill>
        <p:spPr>
          <a:xfrm>
            <a:off x="-1" y="10"/>
            <a:ext cx="12192001" cy="6857990"/>
          </a:xfrm>
          <a:prstGeom prst="rect">
            <a:avLst/>
          </a:prstGeom>
        </p:spPr>
      </p:pic>
      <p:sp>
        <p:nvSpPr>
          <p:cNvPr id="2" name="Title 1">
            <a:extLst>
              <a:ext uri="{FF2B5EF4-FFF2-40B4-BE49-F238E27FC236}">
                <a16:creationId xmlns:a16="http://schemas.microsoft.com/office/drawing/2014/main" id="{26698A22-338A-4833-59AA-B05F60F7206B}"/>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Subrecipient Monitoring</a:t>
            </a:r>
          </a:p>
        </p:txBody>
      </p:sp>
      <p:sp>
        <p:nvSpPr>
          <p:cNvPr id="3" name="Content Placeholder 2">
            <a:extLst>
              <a:ext uri="{FF2B5EF4-FFF2-40B4-BE49-F238E27FC236}">
                <a16:creationId xmlns:a16="http://schemas.microsoft.com/office/drawing/2014/main" id="{45C2AB2E-2429-ED24-0D88-86CD2249806F}"/>
              </a:ext>
            </a:extLst>
          </p:cNvPr>
          <p:cNvSpPr>
            <a:spLocks noGrp="1"/>
          </p:cNvSpPr>
          <p:nvPr>
            <p:ph idx="1"/>
          </p:nvPr>
        </p:nvSpPr>
        <p:spPr>
          <a:xfrm>
            <a:off x="838200" y="4072040"/>
            <a:ext cx="10515600" cy="1384310"/>
          </a:xfrm>
        </p:spPr>
        <p:txBody>
          <a:bodyPr vert="horz" lIns="91440" tIns="45720" rIns="91440" bIns="45720" rtlCol="0">
            <a:normAutofit/>
          </a:bodyPr>
          <a:lstStyle/>
          <a:p>
            <a:pPr marL="0" indent="0" algn="ctr">
              <a:buNone/>
            </a:pPr>
            <a:r>
              <a:rPr lang="en-US" sz="2400" dirty="0">
                <a:solidFill>
                  <a:srgbClr val="FFFFFF"/>
                </a:solidFill>
              </a:rPr>
              <a:t>When something is fabricated</a:t>
            </a:r>
          </a:p>
        </p:txBody>
      </p:sp>
    </p:spTree>
    <p:extLst>
      <p:ext uri="{BB962C8B-B14F-4D97-AF65-F5344CB8AC3E}">
        <p14:creationId xmlns:p14="http://schemas.microsoft.com/office/powerpoint/2010/main" val="113207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gnifying glass on clear background">
            <a:extLst>
              <a:ext uri="{FF2B5EF4-FFF2-40B4-BE49-F238E27FC236}">
                <a16:creationId xmlns:a16="http://schemas.microsoft.com/office/drawing/2014/main" id="{EF38C608-603D-F808-EFF2-DDE871E27222}"/>
              </a:ext>
            </a:extLst>
          </p:cNvPr>
          <p:cNvPicPr>
            <a:picLocks noChangeAspect="1"/>
          </p:cNvPicPr>
          <p:nvPr/>
        </p:nvPicPr>
        <p:blipFill>
          <a:blip r:embed="rId2">
            <a:alphaModFix amt="40000"/>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1A973F83-253A-E083-194B-386F1302F156}"/>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Subrecipient Monitoring	</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80ECBF-6260-39C7-2366-7A02E3B2383D}"/>
              </a:ext>
            </a:extLst>
          </p:cNvPr>
          <p:cNvSpPr>
            <a:spLocks noGrp="1"/>
          </p:cNvSpPr>
          <p:nvPr>
            <p:ph idx="1"/>
          </p:nvPr>
        </p:nvSpPr>
        <p:spPr>
          <a:xfrm>
            <a:off x="841248" y="3502152"/>
            <a:ext cx="10506456" cy="2670048"/>
          </a:xfrm>
        </p:spPr>
        <p:txBody>
          <a:bodyPr>
            <a:normAutofit/>
          </a:bodyPr>
          <a:lstStyle/>
          <a:p>
            <a:r>
              <a:rPr lang="en-US" sz="2000" dirty="0">
                <a:solidFill>
                  <a:schemeClr val="bg1"/>
                </a:solidFill>
              </a:rPr>
              <a:t>When what you see is what you got- transparency</a:t>
            </a:r>
          </a:p>
        </p:txBody>
      </p:sp>
    </p:spTree>
    <p:extLst>
      <p:ext uri="{BB962C8B-B14F-4D97-AF65-F5344CB8AC3E}">
        <p14:creationId xmlns:p14="http://schemas.microsoft.com/office/powerpoint/2010/main" val="32113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9057-D5FB-C2D6-082D-E35657F5AE3A}"/>
              </a:ext>
            </a:extLst>
          </p:cNvPr>
          <p:cNvSpPr>
            <a:spLocks noGrp="1"/>
          </p:cNvSpPr>
          <p:nvPr>
            <p:ph type="title"/>
          </p:nvPr>
        </p:nvSpPr>
        <p:spPr/>
        <p:txBody>
          <a:bodyPr/>
          <a:lstStyle/>
          <a:p>
            <a:r>
              <a:rPr lang="en-US" dirty="0"/>
              <a:t>How NM Approaches Monitoring</a:t>
            </a:r>
          </a:p>
        </p:txBody>
      </p:sp>
      <p:graphicFrame>
        <p:nvGraphicFramePr>
          <p:cNvPr id="5" name="Content Placeholder 2">
            <a:extLst>
              <a:ext uri="{FF2B5EF4-FFF2-40B4-BE49-F238E27FC236}">
                <a16:creationId xmlns:a16="http://schemas.microsoft.com/office/drawing/2014/main" id="{058D7D27-2439-425A-6DAC-642056D11D7E}"/>
              </a:ext>
            </a:extLst>
          </p:cNvPr>
          <p:cNvGraphicFramePr>
            <a:graphicFrameLocks noGrp="1"/>
          </p:cNvGraphicFramePr>
          <p:nvPr>
            <p:ph idx="1"/>
            <p:extLst>
              <p:ext uri="{D42A27DB-BD31-4B8C-83A1-F6EECF244321}">
                <p14:modId xmlns:p14="http://schemas.microsoft.com/office/powerpoint/2010/main" val="30154378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597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4F54-DA82-4616-5B86-91637316C018}"/>
              </a:ext>
            </a:extLst>
          </p:cNvPr>
          <p:cNvSpPr>
            <a:spLocks noGrp="1"/>
          </p:cNvSpPr>
          <p:nvPr>
            <p:ph type="title"/>
          </p:nvPr>
        </p:nvSpPr>
        <p:spPr>
          <a:xfrm>
            <a:off x="6696221" y="640080"/>
            <a:ext cx="5029200" cy="2157984"/>
          </a:xfrm>
        </p:spPr>
        <p:txBody>
          <a:bodyPr/>
          <a:lstStyle/>
          <a:p>
            <a:r>
              <a:rPr lang="en-US" dirty="0"/>
              <a:t>Monitoring</a:t>
            </a:r>
          </a:p>
        </p:txBody>
      </p:sp>
      <p:pic>
        <p:nvPicPr>
          <p:cNvPr id="5" name="Picture Placeholder 4" descr="Close-up of skyscrapers">
            <a:extLst>
              <a:ext uri="{FF2B5EF4-FFF2-40B4-BE49-F238E27FC236}">
                <a16:creationId xmlns:a16="http://schemas.microsoft.com/office/drawing/2014/main" id="{CBD79D95-B489-7C39-8BA1-EDA2F8F12E11}"/>
              </a:ext>
            </a:extLst>
          </p:cNvPr>
          <p:cNvPicPr>
            <a:picLocks noGrp="1" noChangeAspect="1"/>
          </p:cNvPicPr>
          <p:nvPr>
            <p:ph type="pic" sz="quarter" idx="10"/>
          </p:nvPr>
        </p:nvPicPr>
        <p:blipFill>
          <a:blip r:embed="rId2"/>
          <a:srcRect t="43" b="43"/>
          <a:stretch/>
        </p:blipFill>
        <p:spPr>
          <a:xfrm>
            <a:off x="1395412" y="653461"/>
            <a:ext cx="4597556" cy="5549900"/>
          </a:xfrm>
        </p:spPr>
      </p:pic>
      <p:sp>
        <p:nvSpPr>
          <p:cNvPr id="4" name="Content Placeholder 3">
            <a:extLst>
              <a:ext uri="{FF2B5EF4-FFF2-40B4-BE49-F238E27FC236}">
                <a16:creationId xmlns:a16="http://schemas.microsoft.com/office/drawing/2014/main" id="{1D44FF4F-87AF-081C-2A21-97173EE4A670}"/>
              </a:ext>
            </a:extLst>
          </p:cNvPr>
          <p:cNvSpPr>
            <a:spLocks noGrp="1"/>
          </p:cNvSpPr>
          <p:nvPr>
            <p:ph idx="1"/>
          </p:nvPr>
        </p:nvSpPr>
        <p:spPr>
          <a:xfrm>
            <a:off x="6696221" y="3127248"/>
            <a:ext cx="4834517" cy="3108960"/>
          </a:xfrm>
        </p:spPr>
        <p:txBody>
          <a:bodyPr/>
          <a:lstStyle/>
          <a:p>
            <a:r>
              <a:rPr lang="en-US" dirty="0"/>
              <a:t>No individual likes the word monitoring, especially if you are the individual being monitored. </a:t>
            </a:r>
          </a:p>
          <a:p>
            <a:r>
              <a:rPr lang="en-US" dirty="0"/>
              <a:t>Show of hands, who likes to be monitored? </a:t>
            </a:r>
          </a:p>
          <a:p>
            <a:endParaRPr lang="en-US" dirty="0"/>
          </a:p>
        </p:txBody>
      </p:sp>
      <p:sp>
        <p:nvSpPr>
          <p:cNvPr id="15" name="Rectangle 14">
            <a:extLst>
              <a:ext uri="{FF2B5EF4-FFF2-40B4-BE49-F238E27FC236}">
                <a16:creationId xmlns:a16="http://schemas.microsoft.com/office/drawing/2014/main" id="{8D6B33E9-5728-FA5C-0AC2-27407C4E7EF2}"/>
              </a:ext>
              <a:ext uri="{C183D7F6-B498-43B3-948B-1728B52AA6E4}">
                <adec:decorative xmlns:adec="http://schemas.microsoft.com/office/drawing/2017/decorative" val="1"/>
              </a:ext>
            </a:extLst>
          </p:cNvPr>
          <p:cNvSpPr/>
          <p:nvPr/>
        </p:nvSpPr>
        <p:spPr>
          <a:xfrm>
            <a:off x="831720" y="638594"/>
            <a:ext cx="2743200" cy="1336433"/>
          </a:xfrm>
          <a:prstGeom prst="rect">
            <a:avLst/>
          </a:prstGeom>
          <a:solidFill>
            <a:schemeClr val="accent1">
              <a:alpha val="87843"/>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sp>
        <p:nvSpPr>
          <p:cNvPr id="16" name="Rectangle 15">
            <a:extLst>
              <a:ext uri="{FF2B5EF4-FFF2-40B4-BE49-F238E27FC236}">
                <a16:creationId xmlns:a16="http://schemas.microsoft.com/office/drawing/2014/main" id="{59FDBA0D-C717-B16D-F1F6-BA5D8E090C9D}"/>
              </a:ext>
              <a:ext uri="{C183D7F6-B498-43B3-948B-1728B52AA6E4}">
                <adec:decorative xmlns:adec="http://schemas.microsoft.com/office/drawing/2017/decorative" val="1"/>
              </a:ext>
            </a:extLst>
          </p:cNvPr>
          <p:cNvSpPr/>
          <p:nvPr/>
        </p:nvSpPr>
        <p:spPr>
          <a:xfrm>
            <a:off x="5867073" y="3130095"/>
            <a:ext cx="228928" cy="2252610"/>
          </a:xfrm>
          <a:prstGeom prst="rect">
            <a:avLst/>
          </a:prstGeom>
          <a:solidFill>
            <a:schemeClr val="accent1">
              <a:alpha val="7607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sp>
        <p:nvSpPr>
          <p:cNvPr id="20" name="Slide Number Placeholder 19">
            <a:extLst>
              <a:ext uri="{FF2B5EF4-FFF2-40B4-BE49-F238E27FC236}">
                <a16:creationId xmlns:a16="http://schemas.microsoft.com/office/drawing/2014/main" id="{7D090D43-FD3C-82CE-3706-B447C067FB18}"/>
              </a:ext>
            </a:extLst>
          </p:cNvPr>
          <p:cNvSpPr>
            <a:spLocks noGrp="1"/>
          </p:cNvSpPr>
          <p:nvPr>
            <p:ph type="sldNum" sz="quarter" idx="13"/>
          </p:nvPr>
        </p:nvSpPr>
        <p:spPr/>
        <p:txBody>
          <a:bodyPr/>
          <a:lstStyle/>
          <a:p>
            <a:fld id="{09A01C0A-2BB6-49E7-91A3-DCB9F9F59583}" type="slidenum">
              <a:rPr lang="en-US" smtClean="0"/>
              <a:pPr/>
              <a:t>18</a:t>
            </a:fld>
            <a:endParaRPr lang="en-US" dirty="0"/>
          </a:p>
        </p:txBody>
      </p:sp>
    </p:spTree>
    <p:extLst>
      <p:ext uri="{BB962C8B-B14F-4D97-AF65-F5344CB8AC3E}">
        <p14:creationId xmlns:p14="http://schemas.microsoft.com/office/powerpoint/2010/main" val="1151816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7F8D88-DE22-2DE5-BF64-9FC10B8DC4E0}"/>
              </a:ext>
            </a:extLst>
          </p:cNvPr>
          <p:cNvSpPr>
            <a:spLocks noGrp="1"/>
          </p:cNvSpPr>
          <p:nvPr>
            <p:ph type="title"/>
          </p:nvPr>
        </p:nvSpPr>
        <p:spPr>
          <a:xfrm>
            <a:off x="850392" y="420624"/>
            <a:ext cx="10954512" cy="1463040"/>
          </a:xfrm>
        </p:spPr>
        <p:txBody>
          <a:bodyPr/>
          <a:lstStyle/>
          <a:p>
            <a:r>
              <a:rPr lang="en-US" dirty="0"/>
              <a:t>Calming the process</a:t>
            </a:r>
          </a:p>
        </p:txBody>
      </p:sp>
      <p:sp>
        <p:nvSpPr>
          <p:cNvPr id="7" name="Text Placeholder 6">
            <a:extLst>
              <a:ext uri="{FF2B5EF4-FFF2-40B4-BE49-F238E27FC236}">
                <a16:creationId xmlns:a16="http://schemas.microsoft.com/office/drawing/2014/main" id="{F74321E3-704E-37A8-CFB9-768FCE6AD758}"/>
              </a:ext>
            </a:extLst>
          </p:cNvPr>
          <p:cNvSpPr>
            <a:spLocks noGrp="1"/>
          </p:cNvSpPr>
          <p:nvPr>
            <p:ph type="body" sz="quarter" idx="12"/>
          </p:nvPr>
        </p:nvSpPr>
        <p:spPr>
          <a:xfrm>
            <a:off x="850899" y="2231136"/>
            <a:ext cx="4828032" cy="3566160"/>
          </a:xfrm>
        </p:spPr>
        <p:txBody>
          <a:bodyPr>
            <a:normAutofit fontScale="92500"/>
          </a:bodyPr>
          <a:lstStyle/>
          <a:p>
            <a:pPr marL="0" indent="0">
              <a:buNone/>
            </a:pPr>
            <a:r>
              <a:rPr lang="en-US" dirty="0"/>
              <a:t>When performing a monitoring, I try to make the subgrantee comfortable throughout this duration.</a:t>
            </a:r>
          </a:p>
          <a:p>
            <a:pPr marL="0" indent="0">
              <a:buNone/>
            </a:pPr>
            <a:r>
              <a:rPr lang="en-US" dirty="0"/>
              <a:t>If possible, inquire and discuss about their professional or personal interests.</a:t>
            </a:r>
          </a:p>
        </p:txBody>
      </p:sp>
      <p:sp>
        <p:nvSpPr>
          <p:cNvPr id="12" name="Slide Number Placeholder 11">
            <a:extLst>
              <a:ext uri="{FF2B5EF4-FFF2-40B4-BE49-F238E27FC236}">
                <a16:creationId xmlns:a16="http://schemas.microsoft.com/office/drawing/2014/main" id="{A8CBBE5F-9A1C-95FF-B955-8D818F3A20E6}"/>
              </a:ext>
            </a:extLst>
          </p:cNvPr>
          <p:cNvSpPr>
            <a:spLocks noGrp="1"/>
          </p:cNvSpPr>
          <p:nvPr>
            <p:ph type="sldNum" sz="quarter" idx="11"/>
          </p:nvPr>
        </p:nvSpPr>
        <p:spPr>
          <a:xfrm rot="16200000">
            <a:off x="11716512" y="6382510"/>
            <a:ext cx="566928" cy="384048"/>
          </a:xfrm>
        </p:spPr>
        <p:txBody>
          <a:bodyPr/>
          <a:lstStyle/>
          <a:p>
            <a:fld id="{09A01C0A-2BB6-49E7-91A3-DCB9F9F59583}" type="slidenum">
              <a:rPr lang="en-US" smtClean="0"/>
              <a:pPr/>
              <a:t>19</a:t>
            </a:fld>
            <a:endParaRPr lang="en-US" dirty="0"/>
          </a:p>
        </p:txBody>
      </p:sp>
    </p:spTree>
    <p:extLst>
      <p:ext uri="{BB962C8B-B14F-4D97-AF65-F5344CB8AC3E}">
        <p14:creationId xmlns:p14="http://schemas.microsoft.com/office/powerpoint/2010/main" val="59188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199E55F5-2BF0-A3C6-2885-12A24F2D9ACD}"/>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DOE Monitoring: Why It Matters</a:t>
            </a:r>
          </a:p>
        </p:txBody>
      </p:sp>
      <p:sp>
        <p:nvSpPr>
          <p:cNvPr id="3" name="Subtitle 2">
            <a:extLst>
              <a:ext uri="{FF2B5EF4-FFF2-40B4-BE49-F238E27FC236}">
                <a16:creationId xmlns:a16="http://schemas.microsoft.com/office/drawing/2014/main" id="{C5CDABEE-B03E-8B5D-2760-C02F6A2D089A}"/>
              </a:ext>
            </a:extLst>
          </p:cNvPr>
          <p:cNvSpPr>
            <a:spLocks noGrp="1"/>
          </p:cNvSpPr>
          <p:nvPr>
            <p:ph type="subTitle" idx="1"/>
          </p:nvPr>
        </p:nvSpPr>
        <p:spPr>
          <a:xfrm>
            <a:off x="1208228" y="5972174"/>
            <a:ext cx="8578699" cy="504825"/>
          </a:xfrm>
        </p:spPr>
        <p:txBody>
          <a:bodyPr>
            <a:normAutofit/>
          </a:bodyPr>
          <a:lstStyle/>
          <a:p>
            <a:pPr algn="l"/>
            <a:r>
              <a:rPr lang="en-US" sz="2000" dirty="0">
                <a:solidFill>
                  <a:srgbClr val="FFFFFF"/>
                </a:solidFill>
              </a:rPr>
              <a:t>From the perspective of a grantee</a:t>
            </a: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Tree>
    <p:extLst>
      <p:ext uri="{BB962C8B-B14F-4D97-AF65-F5344CB8AC3E}">
        <p14:creationId xmlns:p14="http://schemas.microsoft.com/office/powerpoint/2010/main" val="148952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5596128" y="1472184"/>
            <a:ext cx="5093208" cy="612648"/>
          </a:xfrm>
        </p:spPr>
        <p:txBody>
          <a:bodyPr/>
          <a:lstStyle/>
          <a:p>
            <a:r>
              <a:rPr lang="en-US" dirty="0"/>
              <a:t>The Big 3</a:t>
            </a:r>
          </a:p>
        </p:txBody>
      </p:sp>
      <p:sp>
        <p:nvSpPr>
          <p:cNvPr id="5" name="Subtitle 4">
            <a:extLst>
              <a:ext uri="{FF2B5EF4-FFF2-40B4-BE49-F238E27FC236}">
                <a16:creationId xmlns:a16="http://schemas.microsoft.com/office/drawing/2014/main" id="{0E8B56C7-C38F-E96E-3C19-8ACF8AF9E716}"/>
              </a:ext>
            </a:extLst>
          </p:cNvPr>
          <p:cNvSpPr>
            <a:spLocks noGrp="1"/>
          </p:cNvSpPr>
          <p:nvPr>
            <p:ph type="subTitle" idx="1"/>
          </p:nvPr>
        </p:nvSpPr>
        <p:spPr>
          <a:xfrm>
            <a:off x="5596128" y="2313432"/>
            <a:ext cx="5806440" cy="3483864"/>
          </a:xfrm>
        </p:spPr>
        <p:txBody>
          <a:bodyPr/>
          <a:lstStyle/>
          <a:p>
            <a:r>
              <a:rPr lang="en-US" dirty="0"/>
              <a:t>Findings, Concerns, and Comments</a:t>
            </a:r>
          </a:p>
          <a:p>
            <a:pPr marL="285750" indent="-285750">
              <a:buFont typeface="Arial" panose="020B0604020202020204" pitchFamily="34" charset="0"/>
              <a:buChar char="•"/>
            </a:pPr>
            <a:r>
              <a:rPr lang="en-US" dirty="0"/>
              <a:t>Finding is a determination of non-compliance</a:t>
            </a:r>
          </a:p>
          <a:p>
            <a:pPr marL="285750" indent="-285750">
              <a:buFont typeface="Arial" panose="020B0604020202020204" pitchFamily="34" charset="0"/>
              <a:buChar char="•"/>
            </a:pPr>
            <a:r>
              <a:rPr lang="en-US" dirty="0"/>
              <a:t>Concern is a determination for risk of non-compliance if no action is taken</a:t>
            </a:r>
          </a:p>
          <a:p>
            <a:pPr marL="285750" indent="-285750">
              <a:buFont typeface="Arial" panose="020B0604020202020204" pitchFamily="34" charset="0"/>
              <a:buChar char="•"/>
            </a:pPr>
            <a:r>
              <a:rPr lang="en-US" dirty="0"/>
              <a:t>Comment is a determination of the potential to improve the operations of the program/agency</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21615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B7B0AB-7E6D-621B-43E7-5825A6443DDF}"/>
              </a:ext>
            </a:extLst>
          </p:cNvPr>
          <p:cNvSpPr>
            <a:spLocks noGrp="1"/>
          </p:cNvSpPr>
          <p:nvPr>
            <p:ph type="title"/>
          </p:nvPr>
        </p:nvSpPr>
        <p:spPr>
          <a:xfrm>
            <a:off x="841248" y="1515070"/>
            <a:ext cx="6839712" cy="820126"/>
          </a:xfrm>
        </p:spPr>
        <p:txBody>
          <a:bodyPr anchor="b"/>
          <a:lstStyle/>
          <a:p>
            <a:r>
              <a:rPr lang="en-US" dirty="0"/>
              <a:t>Glass half full</a:t>
            </a:r>
          </a:p>
        </p:txBody>
      </p:sp>
      <p:sp>
        <p:nvSpPr>
          <p:cNvPr id="3" name="Text Placeholder 2">
            <a:extLst>
              <a:ext uri="{FF2B5EF4-FFF2-40B4-BE49-F238E27FC236}">
                <a16:creationId xmlns:a16="http://schemas.microsoft.com/office/drawing/2014/main" id="{0F17F915-9766-1FC8-98BD-D9AE3D5B2A55}"/>
              </a:ext>
            </a:extLst>
          </p:cNvPr>
          <p:cNvSpPr>
            <a:spLocks noGrp="1"/>
          </p:cNvSpPr>
          <p:nvPr>
            <p:ph type="body" idx="1"/>
          </p:nvPr>
        </p:nvSpPr>
        <p:spPr>
          <a:xfrm>
            <a:off x="847344" y="2548342"/>
            <a:ext cx="5248656" cy="2697480"/>
          </a:xfrm>
        </p:spPr>
        <p:txBody>
          <a:bodyPr anchor="b"/>
          <a:lstStyle/>
          <a:p>
            <a:pPr marL="0" indent="0">
              <a:buNone/>
            </a:pPr>
            <a:r>
              <a:rPr lang="en-US" dirty="0"/>
              <a:t>Receiving a finding or concern is not a great feeling. Try to explain it in a positive way.</a:t>
            </a:r>
          </a:p>
          <a:p>
            <a:pPr marL="0" indent="0">
              <a:buNone/>
            </a:pPr>
            <a:r>
              <a:rPr lang="en-US" dirty="0"/>
              <a:t>If you could improve a personal skill set to be more efficient, you would like to learn more about this process, correct? </a:t>
            </a:r>
          </a:p>
          <a:p>
            <a:r>
              <a:rPr lang="en-US" dirty="0"/>
              <a:t>A finding/concern is the next steps to enhance your personal skill set for your program.</a:t>
            </a:r>
          </a:p>
        </p:txBody>
      </p:sp>
      <p:pic>
        <p:nvPicPr>
          <p:cNvPr id="14" name="Picture Placeholder 14" descr="White modern architecture">
            <a:extLst>
              <a:ext uri="{FF2B5EF4-FFF2-40B4-BE49-F238E27FC236}">
                <a16:creationId xmlns:a16="http://schemas.microsoft.com/office/drawing/2014/main" id="{F96F20C9-F169-573A-32C0-8FA15642A6D6}"/>
              </a:ext>
            </a:extLst>
          </p:cNvPr>
          <p:cNvPicPr>
            <a:picLocks noGrp="1" noChangeAspect="1"/>
          </p:cNvPicPr>
          <p:nvPr>
            <p:ph type="pic" sz="quarter" idx="12"/>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2541" r="2541"/>
          <a:stretch/>
        </p:blipFill>
        <p:spPr>
          <a:xfrm>
            <a:off x="7680960" y="804672"/>
            <a:ext cx="3475649" cy="5248656"/>
          </a:xfrm>
        </p:spPr>
      </p:pic>
      <p:sp>
        <p:nvSpPr>
          <p:cNvPr id="4" name="Text Placeholder 10">
            <a:extLst>
              <a:ext uri="{FF2B5EF4-FFF2-40B4-BE49-F238E27FC236}">
                <a16:creationId xmlns:a16="http://schemas.microsoft.com/office/drawing/2014/main" id="{104F5115-4987-5C8E-E191-E06A29A553D3}"/>
              </a:ext>
            </a:extLst>
          </p:cNvPr>
          <p:cNvSpPr txBox="1">
            <a:spLocks/>
          </p:cNvSpPr>
          <p:nvPr/>
        </p:nvSpPr>
        <p:spPr>
          <a:xfrm>
            <a:off x="6622354" y="3330533"/>
            <a:ext cx="2121408" cy="2121408"/>
          </a:xfrm>
          <a:prstGeom prst="ellipse">
            <a:avLst/>
          </a:prstGeom>
          <a:solidFill>
            <a:schemeClr val="accent1">
              <a:alpha val="72000"/>
            </a:schemeClr>
          </a:solidFill>
        </p:spPr>
        <p:txBody>
          <a:bodyPr/>
          <a:lstStyle>
            <a:lvl1pPr marL="0" indent="0" algn="l" defTabSz="914400" rtl="0" eaLnBrk="1" latinLnBrk="0" hangingPunct="1">
              <a:lnSpc>
                <a:spcPct val="150000"/>
              </a:lnSpc>
              <a:spcBef>
                <a:spcPts val="1000"/>
              </a:spcBef>
              <a:buFontTx/>
              <a:buNone/>
              <a:defRPr sz="300" b="0" i="0" kern="1200">
                <a:solidFill>
                  <a:schemeClr val="accent1">
                    <a:alpha val="0"/>
                  </a:schemeClr>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p:txBody>
      </p:sp>
      <p:sp>
        <p:nvSpPr>
          <p:cNvPr id="8" name="Text Placeholder 10">
            <a:extLst>
              <a:ext uri="{FF2B5EF4-FFF2-40B4-BE49-F238E27FC236}">
                <a16:creationId xmlns:a16="http://schemas.microsoft.com/office/drawing/2014/main" id="{1EA969D2-43E7-374C-2BD3-3ED94ADEAE97}"/>
              </a:ext>
            </a:extLst>
          </p:cNvPr>
          <p:cNvSpPr txBox="1">
            <a:spLocks/>
          </p:cNvSpPr>
          <p:nvPr/>
        </p:nvSpPr>
        <p:spPr>
          <a:xfrm>
            <a:off x="10972800" y="1515070"/>
            <a:ext cx="371815" cy="1033272"/>
          </a:xfrm>
          <a:prstGeom prst="rect">
            <a:avLst/>
          </a:prstGeom>
          <a:solidFill>
            <a:schemeClr val="accent1">
              <a:alpha val="83000"/>
            </a:schemeClr>
          </a:solidFill>
        </p:spPr>
        <p:txBody>
          <a:bodyPr/>
          <a:lstStyle>
            <a:lvl1pPr marL="0" indent="0" algn="l" defTabSz="914400" rtl="0" eaLnBrk="1" latinLnBrk="0" hangingPunct="1">
              <a:lnSpc>
                <a:spcPct val="150000"/>
              </a:lnSpc>
              <a:spcBef>
                <a:spcPts val="1000"/>
              </a:spcBef>
              <a:buFontTx/>
              <a:buNone/>
              <a:defRPr sz="300" b="0" i="0" kern="1200">
                <a:solidFill>
                  <a:schemeClr val="accent1">
                    <a:alpha val="0"/>
                  </a:schemeClr>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p:txBody>
      </p:sp>
      <p:sp>
        <p:nvSpPr>
          <p:cNvPr id="16" name="Slide Number Placeholder 15">
            <a:extLst>
              <a:ext uri="{FF2B5EF4-FFF2-40B4-BE49-F238E27FC236}">
                <a16:creationId xmlns:a16="http://schemas.microsoft.com/office/drawing/2014/main" id="{CCB2D080-C33E-7ABA-4BFC-D6F8F922FF10}"/>
              </a:ext>
            </a:extLst>
          </p:cNvPr>
          <p:cNvSpPr>
            <a:spLocks noGrp="1"/>
          </p:cNvSpPr>
          <p:nvPr>
            <p:ph type="sldNum" sz="quarter" idx="11"/>
          </p:nvPr>
        </p:nvSpPr>
        <p:spPr/>
        <p:txBody>
          <a:bodyPr/>
          <a:lstStyle/>
          <a:p>
            <a:fld id="{09A01C0A-2BB6-49E7-91A3-DCB9F9F59583}" type="slidenum">
              <a:rPr lang="en-US" smtClean="0"/>
              <a:pPr/>
              <a:t>21</a:t>
            </a:fld>
            <a:endParaRPr lang="en-US" dirty="0"/>
          </a:p>
        </p:txBody>
      </p:sp>
    </p:spTree>
    <p:extLst>
      <p:ext uri="{BB962C8B-B14F-4D97-AF65-F5344CB8AC3E}">
        <p14:creationId xmlns:p14="http://schemas.microsoft.com/office/powerpoint/2010/main" val="427840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24219-C450-9795-3D37-675668F591FE}"/>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QCI and desk monitoring</a:t>
            </a:r>
          </a:p>
        </p:txBody>
      </p:sp>
      <p:pic>
        <p:nvPicPr>
          <p:cNvPr id="6" name="Graphic 5" descr="Issue Tracking">
            <a:extLst>
              <a:ext uri="{FF2B5EF4-FFF2-40B4-BE49-F238E27FC236}">
                <a16:creationId xmlns:a16="http://schemas.microsoft.com/office/drawing/2014/main" id="{E164B33A-94B4-B955-7251-8C8623D27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3578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A49A-DC7C-9C4F-2F9A-564E195C5628}"/>
              </a:ext>
            </a:extLst>
          </p:cNvPr>
          <p:cNvSpPr>
            <a:spLocks noGrp="1"/>
          </p:cNvSpPr>
          <p:nvPr>
            <p:ph type="title"/>
          </p:nvPr>
        </p:nvSpPr>
        <p:spPr>
          <a:xfrm>
            <a:off x="281346" y="1204376"/>
            <a:ext cx="5814654" cy="1227928"/>
          </a:xfrm>
        </p:spPr>
        <p:txBody>
          <a:bodyPr anchor="t"/>
          <a:lstStyle/>
          <a:p>
            <a:r>
              <a:rPr lang="en-US" dirty="0"/>
              <a:t>Quality Control inspector (QCI)</a:t>
            </a:r>
          </a:p>
        </p:txBody>
      </p:sp>
      <p:pic>
        <p:nvPicPr>
          <p:cNvPr id="23" name="Picture Placeholder 22" descr="View of city skyscrapers looking up">
            <a:extLst>
              <a:ext uri="{FF2B5EF4-FFF2-40B4-BE49-F238E27FC236}">
                <a16:creationId xmlns:a16="http://schemas.microsoft.com/office/drawing/2014/main" id="{EA0720B9-8012-11BC-9281-4F57A58FAD3B}"/>
              </a:ext>
            </a:extLst>
          </p:cNvPr>
          <p:cNvPicPr>
            <a:picLocks noGrp="1" noChangeAspect="1"/>
          </p:cNvPicPr>
          <p:nvPr>
            <p:ph type="pic" sz="quarter" idx="13"/>
          </p:nvPr>
        </p:nvPicPr>
        <p:blipFill>
          <a:blip r:embed="rId2"/>
          <a:srcRect l="523" r="523"/>
          <a:stretch/>
        </p:blipFill>
        <p:spPr>
          <a:xfrm>
            <a:off x="0" y="3159126"/>
            <a:ext cx="4577463" cy="3698875"/>
          </a:xfrm>
        </p:spPr>
      </p:pic>
      <p:sp>
        <p:nvSpPr>
          <p:cNvPr id="10" name="Content Placeholder 9">
            <a:extLst>
              <a:ext uri="{FF2B5EF4-FFF2-40B4-BE49-F238E27FC236}">
                <a16:creationId xmlns:a16="http://schemas.microsoft.com/office/drawing/2014/main" id="{6716CAA9-374B-601A-A4B6-6F92CD182236}"/>
              </a:ext>
            </a:extLst>
          </p:cNvPr>
          <p:cNvSpPr>
            <a:spLocks noGrp="1"/>
          </p:cNvSpPr>
          <p:nvPr>
            <p:ph sz="half" idx="12"/>
          </p:nvPr>
        </p:nvSpPr>
        <p:spPr>
          <a:xfrm>
            <a:off x="6729984" y="1204376"/>
            <a:ext cx="4617720" cy="2770632"/>
          </a:xfrm>
        </p:spPr>
        <p:txBody>
          <a:bodyPr>
            <a:normAutofit lnSpcReduction="10000"/>
          </a:bodyPr>
          <a:lstStyle/>
          <a:p>
            <a:r>
              <a:rPr lang="en-US" sz="2200" dirty="0"/>
              <a:t>QCI Process selection</a:t>
            </a:r>
          </a:p>
          <a:p>
            <a:pPr lvl="1"/>
            <a:r>
              <a:rPr lang="en-US" dirty="0"/>
              <a:t>Units that stick out during our monthly desk monitoring review.</a:t>
            </a:r>
          </a:p>
          <a:p>
            <a:pPr lvl="1"/>
            <a:r>
              <a:rPr lang="en-US" dirty="0"/>
              <a:t>Adding variation by including rural and urban units across the state.</a:t>
            </a:r>
          </a:p>
        </p:txBody>
      </p:sp>
      <p:sp>
        <p:nvSpPr>
          <p:cNvPr id="6" name="Content Placeholder 3">
            <a:extLst>
              <a:ext uri="{FF2B5EF4-FFF2-40B4-BE49-F238E27FC236}">
                <a16:creationId xmlns:a16="http://schemas.microsoft.com/office/drawing/2014/main" id="{864D6ACC-22BB-B3AD-E797-74518F06BE3A}"/>
              </a:ext>
            </a:extLst>
          </p:cNvPr>
          <p:cNvSpPr>
            <a:spLocks noGrp="1"/>
          </p:cNvSpPr>
          <p:nvPr>
            <p:ph sz="half" idx="2"/>
          </p:nvPr>
        </p:nvSpPr>
        <p:spPr>
          <a:xfrm>
            <a:off x="6729984" y="3858768"/>
            <a:ext cx="4617720" cy="2121408"/>
          </a:xfrm>
          <a:noFill/>
        </p:spPr>
        <p:txBody>
          <a:bodyPr vert="horz" lIns="91440" tIns="45720" rIns="91440" bIns="45720" rtlCol="0" anchor="t">
            <a:noAutofit/>
          </a:bodyPr>
          <a:lstStyle/>
          <a:p>
            <a:r>
              <a:rPr lang="en-US" sz="2200" dirty="0"/>
              <a:t>CORE necessities:</a:t>
            </a:r>
          </a:p>
          <a:p>
            <a:pPr lvl="1"/>
            <a:r>
              <a:rPr lang="en-US" dirty="0"/>
              <a:t>Energy Audit Input Report and Recommended Measures</a:t>
            </a:r>
          </a:p>
          <a:p>
            <a:pPr lvl="1"/>
            <a:r>
              <a:rPr lang="en-US" dirty="0"/>
              <a:t>Client File</a:t>
            </a:r>
          </a:p>
        </p:txBody>
      </p:sp>
      <p:sp>
        <p:nvSpPr>
          <p:cNvPr id="27" name="Slide Number Placeholder 26">
            <a:extLst>
              <a:ext uri="{FF2B5EF4-FFF2-40B4-BE49-F238E27FC236}">
                <a16:creationId xmlns:a16="http://schemas.microsoft.com/office/drawing/2014/main" id="{A4B6E0DA-DEBF-CAD7-638D-5FAC6A83CE38}"/>
              </a:ext>
            </a:extLst>
          </p:cNvPr>
          <p:cNvSpPr>
            <a:spLocks noGrp="1"/>
          </p:cNvSpPr>
          <p:nvPr>
            <p:ph type="sldNum" sz="quarter" idx="11"/>
          </p:nvPr>
        </p:nvSpPr>
        <p:spPr>
          <a:xfrm rot="16200000">
            <a:off x="11716512" y="6382510"/>
            <a:ext cx="566928" cy="384048"/>
          </a:xfrm>
        </p:spPr>
        <p:txBody>
          <a:bodyPr/>
          <a:lstStyle/>
          <a:p>
            <a:fld id="{09A01C0A-2BB6-49E7-91A3-DCB9F9F59583}" type="slidenum">
              <a:rPr lang="en-US" smtClean="0"/>
              <a:pPr/>
              <a:t>23</a:t>
            </a:fld>
            <a:endParaRPr lang="en-US" dirty="0"/>
          </a:p>
        </p:txBody>
      </p:sp>
      <p:sp>
        <p:nvSpPr>
          <p:cNvPr id="26" name="Oval 25">
            <a:extLst>
              <a:ext uri="{FF2B5EF4-FFF2-40B4-BE49-F238E27FC236}">
                <a16:creationId xmlns:a16="http://schemas.microsoft.com/office/drawing/2014/main" id="{3B5704EA-7A65-5CC2-D428-F28396B06208}"/>
              </a:ext>
              <a:ext uri="{C183D7F6-B498-43B3-948B-1728B52AA6E4}">
                <adec:decorative xmlns:adec="http://schemas.microsoft.com/office/drawing/2017/decorative" val="1"/>
              </a:ext>
            </a:extLst>
          </p:cNvPr>
          <p:cNvSpPr/>
          <p:nvPr/>
        </p:nvSpPr>
        <p:spPr>
          <a:xfrm>
            <a:off x="281346" y="2724345"/>
            <a:ext cx="1292298" cy="1292298"/>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Tree>
    <p:extLst>
      <p:ext uri="{BB962C8B-B14F-4D97-AF65-F5344CB8AC3E}">
        <p14:creationId xmlns:p14="http://schemas.microsoft.com/office/powerpoint/2010/main" val="132376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BA8B96-A97F-34F3-6F87-24039CBE0C06}"/>
              </a:ext>
            </a:extLst>
          </p:cNvPr>
          <p:cNvSpPr>
            <a:spLocks noGrp="1"/>
          </p:cNvSpPr>
          <p:nvPr>
            <p:ph type="title"/>
          </p:nvPr>
        </p:nvSpPr>
        <p:spPr>
          <a:xfrm>
            <a:off x="423537" y="922357"/>
            <a:ext cx="10085832" cy="978408"/>
          </a:xfrm>
        </p:spPr>
        <p:txBody>
          <a:bodyPr/>
          <a:lstStyle/>
          <a:p>
            <a:r>
              <a:rPr lang="en-US" dirty="0"/>
              <a:t>Desk Monitoring</a:t>
            </a:r>
          </a:p>
        </p:txBody>
      </p:sp>
      <p:sp>
        <p:nvSpPr>
          <p:cNvPr id="4" name="Slide Number Placeholder 3">
            <a:extLst>
              <a:ext uri="{FF2B5EF4-FFF2-40B4-BE49-F238E27FC236}">
                <a16:creationId xmlns:a16="http://schemas.microsoft.com/office/drawing/2014/main" id="{54F1F300-07D0-6B39-2D9D-ACA25BCE9EC4}"/>
              </a:ext>
            </a:extLst>
          </p:cNvPr>
          <p:cNvSpPr>
            <a:spLocks noGrp="1"/>
          </p:cNvSpPr>
          <p:nvPr>
            <p:ph type="sldNum" sz="quarter" idx="35"/>
          </p:nvPr>
        </p:nvSpPr>
        <p:spPr>
          <a:xfrm rot="16200000">
            <a:off x="11716512" y="6382510"/>
            <a:ext cx="566928" cy="384048"/>
          </a:xfrm>
        </p:spPr>
        <p:txBody>
          <a:bodyPr/>
          <a:lstStyle/>
          <a:p>
            <a:fld id="{09A01C0A-2BB6-49E7-91A3-DCB9F9F59583}" type="slidenum">
              <a:rPr lang="en-US" smtClean="0"/>
              <a:pPr/>
              <a:t>24</a:t>
            </a:fld>
            <a:endParaRPr lang="en-US" dirty="0"/>
          </a:p>
        </p:txBody>
      </p:sp>
      <p:pic>
        <p:nvPicPr>
          <p:cNvPr id="1026" name="Picture 2" descr="Job r &#10;pıcpcNMk2021-0002 &#10;DHW Pipe &#10;Dry« S) &#10;THERESA &#10;KELLYWOOD &#10;31 JACK RABB[T &#10;PUEBLO OF &#10;pıcLRıs. &#10;Sqm &#10;Type &#10;(MMBru) &#10;B uİlt &#10;Mat«İal &#10;S2-5_71 &#10;sss.: &#10;sı.726_61 &#10;s2.6n.:s &#10;S79.ss &#10;534963 &#10;Dwellİn g Type &#10;upİed S &#10;RE-16c•o &#10;ATTS9 &#10;LECTRIC &#10;Padilla &#10;WS3.1202.1A.B.C &#10;S322 &#10;s12S_ &#10;s16_ı &#10;s16_ı &#10;sı,373.2'f &#10;S32 &#10;S•SS &#10;Total &#10;S57_95 &#10;s146.if &#10;sı.85j_j &#10;S26.12 &#10;S22_3 &#10;s17_6 &#10;S3,9S4.i3 &#10;S77zı &#10;sıı:.n &#10;sı,17 &#10;S60_ &#10;sı.864_ &#10;S3fJ0 &#10;S2-5_ &#10;ssfJ0 &#10;S4,00fJ0 &#10;sso_ &#10;sııif_l &#10;S50_ &#10;00 &#10;000 &#10;700 &#10;1600 &#10;1790 &#10;3.20 &#10;000 &#10;000 &#10;0.00 &#10;110.80 &#10;szos &#10;Sg 43 &#10;sıss &#10;sus &#10;sı &#10;SIY47 &#10;sıss &#10;S492 &#10;(sosl &#10;49,49 &#10;Huley &#10;Type &#10;T-L'C•O &#10;BLO%VN &#10;QTYI &#10;PL'EBLO NO PER- &#10;109.10 &#10;0.00 &#10;0.00 &#10;0.0 &#10;0.00 1271.0 &#10;0.00 &#10;1117 0 &#10;0.00 &#10;293. &#10;0.00 &#10;0.0 &#10;0.00 &#10;0.00 &#10;0.00 &#10;OOT0taı ">
            <a:extLst>
              <a:ext uri="{FF2B5EF4-FFF2-40B4-BE49-F238E27FC236}">
                <a16:creationId xmlns:a16="http://schemas.microsoft.com/office/drawing/2014/main" id="{77E94034-3289-80A3-B025-150E738AF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37" y="2201271"/>
            <a:ext cx="10939542" cy="324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097A-775B-08E5-6C81-5BA1BCE9ACD7}"/>
              </a:ext>
            </a:extLst>
          </p:cNvPr>
          <p:cNvSpPr>
            <a:spLocks noGrp="1"/>
          </p:cNvSpPr>
          <p:nvPr>
            <p:ph type="title"/>
          </p:nvPr>
        </p:nvSpPr>
        <p:spPr>
          <a:xfrm>
            <a:off x="850392" y="0"/>
            <a:ext cx="10122632" cy="1307592"/>
          </a:xfrm>
        </p:spPr>
        <p:txBody>
          <a:bodyPr/>
          <a:lstStyle/>
          <a:p>
            <a:r>
              <a:rPr lang="en-US" dirty="0"/>
              <a:t>Monitoring overview</a:t>
            </a:r>
          </a:p>
        </p:txBody>
      </p:sp>
      <p:sp>
        <p:nvSpPr>
          <p:cNvPr id="3" name="Content Placeholder 2">
            <a:extLst>
              <a:ext uri="{FF2B5EF4-FFF2-40B4-BE49-F238E27FC236}">
                <a16:creationId xmlns:a16="http://schemas.microsoft.com/office/drawing/2014/main" id="{58037C43-2A58-4D8F-4B88-9D5CBE782944}"/>
              </a:ext>
            </a:extLst>
          </p:cNvPr>
          <p:cNvSpPr>
            <a:spLocks noGrp="1"/>
          </p:cNvSpPr>
          <p:nvPr>
            <p:ph sz="half" idx="2"/>
          </p:nvPr>
        </p:nvSpPr>
        <p:spPr>
          <a:xfrm>
            <a:off x="850392" y="1915414"/>
            <a:ext cx="10085832" cy="1426464"/>
          </a:xfrm>
        </p:spPr>
        <p:txBody>
          <a:bodyPr/>
          <a:lstStyle/>
          <a:p>
            <a:pPr lvl="0"/>
            <a:r>
              <a:rPr lang="en-US" noProof="0" dirty="0"/>
              <a:t>Everyone is subject to monitoring when federal funds are applied</a:t>
            </a:r>
          </a:p>
          <a:p>
            <a:pPr lvl="0"/>
            <a:r>
              <a:rPr lang="en-US" noProof="0" dirty="0"/>
              <a:t>Explain to the subgrantee that even grantees are monitored by their funding sources and this monitoring just so happens to derive from DOE.</a:t>
            </a:r>
          </a:p>
          <a:p>
            <a:pPr lvl="0"/>
            <a:endParaRPr lang="en-US" noProof="0" dirty="0"/>
          </a:p>
          <a:p>
            <a:endParaRPr lang="en-US" dirty="0"/>
          </a:p>
        </p:txBody>
      </p:sp>
      <p:graphicFrame>
        <p:nvGraphicFramePr>
          <p:cNvPr id="7" name="Content Placeholder 4" descr="Basic chevron process SmartArt graphic">
            <a:extLst>
              <a:ext uri="{FF2B5EF4-FFF2-40B4-BE49-F238E27FC236}">
                <a16:creationId xmlns:a16="http://schemas.microsoft.com/office/drawing/2014/main" id="{25034E95-5946-A554-4D38-9515B8B69D7E}"/>
              </a:ext>
            </a:extLst>
          </p:cNvPr>
          <p:cNvGraphicFramePr>
            <a:graphicFrameLocks noGrp="1"/>
          </p:cNvGraphicFramePr>
          <p:nvPr>
            <p:ph sz="half" idx="12"/>
            <p:extLst>
              <p:ext uri="{D42A27DB-BD31-4B8C-83A1-F6EECF244321}">
                <p14:modId xmlns:p14="http://schemas.microsoft.com/office/powerpoint/2010/main" val="2056088804"/>
              </p:ext>
            </p:extLst>
          </p:nvPr>
        </p:nvGraphicFramePr>
        <p:xfrm>
          <a:off x="850900" y="3949700"/>
          <a:ext cx="10085388" cy="2332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9CE23B6C-8A52-6407-0C43-F01FB97CFD97}"/>
              </a:ext>
            </a:extLst>
          </p:cNvPr>
          <p:cNvSpPr>
            <a:spLocks noGrp="1"/>
          </p:cNvSpPr>
          <p:nvPr>
            <p:ph type="sldNum" sz="quarter" idx="11"/>
          </p:nvPr>
        </p:nvSpPr>
        <p:spPr>
          <a:xfrm rot="16200000">
            <a:off x="11716512" y="6382510"/>
            <a:ext cx="566928" cy="384048"/>
          </a:xfrm>
        </p:spPr>
        <p:txBody>
          <a:bodyPr/>
          <a:lstStyle/>
          <a:p>
            <a:fld id="{09A01C0A-2BB6-49E7-91A3-DCB9F9F59583}" type="slidenum">
              <a:rPr lang="en-US" smtClean="0"/>
              <a:pPr/>
              <a:t>25</a:t>
            </a:fld>
            <a:endParaRPr lang="en-US" dirty="0"/>
          </a:p>
        </p:txBody>
      </p:sp>
    </p:spTree>
    <p:extLst>
      <p:ext uri="{BB962C8B-B14F-4D97-AF65-F5344CB8AC3E}">
        <p14:creationId xmlns:p14="http://schemas.microsoft.com/office/powerpoint/2010/main" val="64299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B89D-A41A-C679-A942-72ACE7F6A26D}"/>
              </a:ext>
            </a:extLst>
          </p:cNvPr>
          <p:cNvSpPr>
            <a:spLocks noGrp="1"/>
          </p:cNvSpPr>
          <p:nvPr>
            <p:ph type="title"/>
          </p:nvPr>
        </p:nvSpPr>
        <p:spPr>
          <a:xfrm>
            <a:off x="2130642" y="3022637"/>
            <a:ext cx="9848886" cy="812725"/>
          </a:xfrm>
        </p:spPr>
        <p:txBody>
          <a:bodyPr/>
          <a:lstStyle/>
          <a:p>
            <a:pPr algn="ctr"/>
            <a:r>
              <a:rPr lang="en-US" sz="4800" b="1" dirty="0">
                <a:solidFill>
                  <a:schemeClr val="accent3">
                    <a:lumMod val="40000"/>
                    <a:lumOff val="60000"/>
                  </a:schemeClr>
                </a:solidFill>
              </a:rPr>
              <a:t>Let’s Talk DOE Monitoring </a:t>
            </a:r>
          </a:p>
        </p:txBody>
      </p:sp>
    </p:spTree>
    <p:extLst>
      <p:ext uri="{BB962C8B-B14F-4D97-AF65-F5344CB8AC3E}">
        <p14:creationId xmlns:p14="http://schemas.microsoft.com/office/powerpoint/2010/main" val="3152051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6635-18C8-B47C-0181-384D69BA401D}"/>
              </a:ext>
            </a:extLst>
          </p:cNvPr>
          <p:cNvSpPr>
            <a:spLocks noGrp="1"/>
          </p:cNvSpPr>
          <p:nvPr>
            <p:ph type="title"/>
          </p:nvPr>
        </p:nvSpPr>
        <p:spPr/>
        <p:txBody>
          <a:bodyPr/>
          <a:lstStyle/>
          <a:p>
            <a:r>
              <a:rPr lang="en-US" dirty="0">
                <a:latin typeface="Avenir Medium"/>
              </a:rPr>
              <a:t>Monitoring Impressions</a:t>
            </a:r>
            <a:endParaRPr lang="en-US" dirty="0"/>
          </a:p>
        </p:txBody>
      </p:sp>
      <p:sp>
        <p:nvSpPr>
          <p:cNvPr id="3" name="Content Placeholder 2">
            <a:extLst>
              <a:ext uri="{FF2B5EF4-FFF2-40B4-BE49-F238E27FC236}">
                <a16:creationId xmlns:a16="http://schemas.microsoft.com/office/drawing/2014/main" id="{6CE452E5-E9F9-DF47-3957-44C22F07E71D}"/>
              </a:ext>
            </a:extLst>
          </p:cNvPr>
          <p:cNvSpPr>
            <a:spLocks noGrp="1"/>
          </p:cNvSpPr>
          <p:nvPr>
            <p:ph sz="quarter" idx="10"/>
          </p:nvPr>
        </p:nvSpPr>
        <p:spPr/>
        <p:txBody>
          <a:bodyPr/>
          <a:lstStyle/>
          <a:p>
            <a:r>
              <a:rPr lang="en-US" sz="3200" dirty="0">
                <a:latin typeface="Avenir"/>
                <a:ea typeface="ヒラギノ角ゴ Pro W3"/>
              </a:rPr>
              <a:t>What thoughts come to mind when you hear the word monitoring? </a:t>
            </a:r>
          </a:p>
          <a:p>
            <a:pPr marL="0" indent="0">
              <a:buNone/>
            </a:pPr>
            <a:endParaRPr lang="en-US" sz="3200" dirty="0">
              <a:latin typeface="Avenir"/>
              <a:ea typeface="ヒラギノ角ゴ Pro W3"/>
            </a:endParaRPr>
          </a:p>
          <a:p>
            <a:r>
              <a:rPr lang="en-US" sz="3200" dirty="0">
                <a:latin typeface="Avenir"/>
                <a:ea typeface="ヒラギノ角ゴ Pro W3"/>
              </a:rPr>
              <a:t>Why do you think monitoring is needed? </a:t>
            </a:r>
          </a:p>
        </p:txBody>
      </p:sp>
    </p:spTree>
    <p:extLst>
      <p:ext uri="{BB962C8B-B14F-4D97-AF65-F5344CB8AC3E}">
        <p14:creationId xmlns:p14="http://schemas.microsoft.com/office/powerpoint/2010/main" val="4120005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FE2A-81E6-7993-4CCD-60F1633AD0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9D77AF-8DDB-0D54-01B0-91AF0D357646}"/>
              </a:ext>
            </a:extLst>
          </p:cNvPr>
          <p:cNvSpPr>
            <a:spLocks noGrp="1"/>
          </p:cNvSpPr>
          <p:nvPr>
            <p:ph type="title"/>
          </p:nvPr>
        </p:nvSpPr>
        <p:spPr>
          <a:xfrm>
            <a:off x="2111606" y="2382625"/>
            <a:ext cx="10001838" cy="2092749"/>
          </a:xfrm>
        </p:spPr>
        <p:txBody>
          <a:bodyPr/>
          <a:lstStyle/>
          <a:p>
            <a:pPr algn="ctr"/>
            <a:r>
              <a:rPr lang="en-US" sz="4000" b="1" dirty="0">
                <a:solidFill>
                  <a:schemeClr val="accent3">
                    <a:lumMod val="40000"/>
                    <a:lumOff val="60000"/>
                  </a:schemeClr>
                </a:solidFill>
                <a:latin typeface="Avenir Heavy" panose="02000503020000020003" pitchFamily="2" charset="0"/>
              </a:rPr>
              <a:t>OFFICE OF INSPECTOR GENERAL (OIG) </a:t>
            </a:r>
            <a:br>
              <a:rPr lang="en-US" sz="4000" b="1" dirty="0">
                <a:solidFill>
                  <a:schemeClr val="accent3">
                    <a:lumMod val="40000"/>
                    <a:lumOff val="60000"/>
                  </a:schemeClr>
                </a:solidFill>
                <a:latin typeface="Avenir Heavy" panose="02000503020000020003" pitchFamily="2" charset="0"/>
              </a:rPr>
            </a:br>
            <a:r>
              <a:rPr lang="en-US" sz="4000" b="1" dirty="0">
                <a:solidFill>
                  <a:schemeClr val="accent3">
                    <a:lumMod val="40000"/>
                    <a:lumOff val="60000"/>
                  </a:schemeClr>
                </a:solidFill>
                <a:latin typeface="Avenir Heavy" panose="02000503020000020003" pitchFamily="2" charset="0"/>
              </a:rPr>
              <a:t>ISSUES &amp; PROGRAM INITIATIVES</a:t>
            </a:r>
          </a:p>
        </p:txBody>
      </p:sp>
    </p:spTree>
    <p:extLst>
      <p:ext uri="{BB962C8B-B14F-4D97-AF65-F5344CB8AC3E}">
        <p14:creationId xmlns:p14="http://schemas.microsoft.com/office/powerpoint/2010/main" val="137636223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7E054-5B46-CCB2-B274-33A83AB33AEE}"/>
              </a:ext>
            </a:extLst>
          </p:cNvPr>
          <p:cNvSpPr>
            <a:spLocks noGrp="1"/>
          </p:cNvSpPr>
          <p:nvPr>
            <p:ph type="title"/>
          </p:nvPr>
        </p:nvSpPr>
        <p:spPr/>
        <p:txBody>
          <a:bodyPr/>
          <a:lstStyle/>
          <a:p>
            <a:r>
              <a:rPr lang="en-US" dirty="0"/>
              <a:t>OIG Summary of Issues</a:t>
            </a:r>
          </a:p>
        </p:txBody>
      </p:sp>
      <p:sp>
        <p:nvSpPr>
          <p:cNvPr id="5" name="Content Placeholder 4">
            <a:extLst>
              <a:ext uri="{FF2B5EF4-FFF2-40B4-BE49-F238E27FC236}">
                <a16:creationId xmlns:a16="http://schemas.microsoft.com/office/drawing/2014/main" id="{62E2E846-00D1-0E9D-3516-817707817AFC}"/>
              </a:ext>
            </a:extLst>
          </p:cNvPr>
          <p:cNvSpPr>
            <a:spLocks noGrp="1"/>
          </p:cNvSpPr>
          <p:nvPr>
            <p:ph sz="quarter" idx="10"/>
          </p:nvPr>
        </p:nvSpPr>
        <p:spPr>
          <a:xfrm>
            <a:off x="477616" y="1326774"/>
            <a:ext cx="7500971" cy="4718597"/>
          </a:xfrm>
        </p:spPr>
        <p:txBody>
          <a:bodyPr/>
          <a:lstStyle/>
          <a:p>
            <a:pPr marL="0" indent="0">
              <a:buNone/>
            </a:pPr>
            <a:r>
              <a:rPr lang="en-US" sz="2800" dirty="0">
                <a:latin typeface="+mn-lt"/>
              </a:rPr>
              <a:t>From the </a:t>
            </a:r>
            <a:r>
              <a:rPr lang="en-US" sz="2800" dirty="0">
                <a:latin typeface="+mj-lt"/>
              </a:rPr>
              <a:t>OIG Special Report, </a:t>
            </a:r>
            <a:br>
              <a:rPr lang="en-US" sz="2800" dirty="0">
                <a:latin typeface="+mj-lt"/>
              </a:rPr>
            </a:br>
            <a:r>
              <a:rPr lang="en-US" sz="2800" dirty="0">
                <a:latin typeface="+mj-lt"/>
              </a:rPr>
              <a:t>April 2022</a:t>
            </a:r>
            <a:r>
              <a:rPr lang="en-US" sz="2800" dirty="0">
                <a:latin typeface="+mn-lt"/>
              </a:rPr>
              <a:t>, the five broad areas </a:t>
            </a:r>
            <a:br>
              <a:rPr lang="en-US" sz="2800" dirty="0">
                <a:latin typeface="+mn-lt"/>
              </a:rPr>
            </a:br>
            <a:r>
              <a:rPr lang="en-US" sz="2800" dirty="0">
                <a:latin typeface="+mn-lt"/>
              </a:rPr>
              <a:t>of concern were:</a:t>
            </a:r>
            <a:br>
              <a:rPr lang="en-US" sz="3200" dirty="0">
                <a:latin typeface="+mn-lt"/>
              </a:rPr>
            </a:br>
            <a:endParaRPr lang="en-US" sz="3200" dirty="0">
              <a:latin typeface="+mn-lt"/>
            </a:endParaRPr>
          </a:p>
          <a:p>
            <a:r>
              <a:rPr lang="en-US" sz="2800" dirty="0">
                <a:latin typeface="+mn-lt"/>
              </a:rPr>
              <a:t>Senior Leader Fraud</a:t>
            </a:r>
          </a:p>
          <a:p>
            <a:r>
              <a:rPr lang="en-US" sz="2800" dirty="0">
                <a:latin typeface="+mn-lt"/>
              </a:rPr>
              <a:t>Controls Over Acceptance of Work</a:t>
            </a:r>
          </a:p>
          <a:p>
            <a:r>
              <a:rPr lang="en-US" sz="2800" dirty="0">
                <a:latin typeface="+mn-lt"/>
              </a:rPr>
              <a:t>Compliance with Terms and Conditions</a:t>
            </a:r>
          </a:p>
          <a:p>
            <a:r>
              <a:rPr lang="en-US" sz="2800" dirty="0">
                <a:latin typeface="+mn-lt"/>
              </a:rPr>
              <a:t>Grantee-Level Oversight Issues</a:t>
            </a:r>
          </a:p>
          <a:p>
            <a:r>
              <a:rPr lang="en-US" sz="2800" dirty="0">
                <a:latin typeface="+mn-lt"/>
              </a:rPr>
              <a:t>Administrative Remedies</a:t>
            </a:r>
          </a:p>
        </p:txBody>
      </p:sp>
      <p:pic>
        <p:nvPicPr>
          <p:cNvPr id="7" name="Picture 6" descr="A blue cover with a white and yellow text&#10;&#10;Description automatically generated">
            <a:extLst>
              <a:ext uri="{FF2B5EF4-FFF2-40B4-BE49-F238E27FC236}">
                <a16:creationId xmlns:a16="http://schemas.microsoft.com/office/drawing/2014/main" id="{D1FDC4FD-A742-7F96-D9E1-07A08646745F}"/>
              </a:ext>
            </a:extLst>
          </p:cNvPr>
          <p:cNvPicPr>
            <a:picLocks noChangeAspect="1"/>
          </p:cNvPicPr>
          <p:nvPr/>
        </p:nvPicPr>
        <p:blipFill>
          <a:blip r:embed="rId4"/>
          <a:stretch>
            <a:fillRect/>
          </a:stretch>
        </p:blipFill>
        <p:spPr>
          <a:xfrm>
            <a:off x="7763433" y="1150639"/>
            <a:ext cx="3773143" cy="4894732"/>
          </a:xfrm>
          <a:prstGeom prst="rect">
            <a:avLst/>
          </a:prstGeom>
        </p:spPr>
      </p:pic>
    </p:spTree>
    <p:extLst>
      <p:ext uri="{BB962C8B-B14F-4D97-AF65-F5344CB8AC3E}">
        <p14:creationId xmlns:p14="http://schemas.microsoft.com/office/powerpoint/2010/main" val="54719965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mera lens">
            <a:extLst>
              <a:ext uri="{FF2B5EF4-FFF2-40B4-BE49-F238E27FC236}">
                <a16:creationId xmlns:a16="http://schemas.microsoft.com/office/drawing/2014/main" id="{65F15228-BABB-0E8A-9256-1544B033D950}"/>
              </a:ext>
            </a:extLst>
          </p:cNvPr>
          <p:cNvPicPr>
            <a:picLocks noChangeAspect="1"/>
          </p:cNvPicPr>
          <p:nvPr/>
        </p:nvPicPr>
        <p:blipFill>
          <a:blip r:embed="rId2"/>
          <a:srcRect t="5659" b="10071"/>
          <a:stretch/>
        </p:blipFill>
        <p:spPr>
          <a:xfrm>
            <a:off x="20" y="10"/>
            <a:ext cx="12191980" cy="6857990"/>
          </a:xfrm>
          <a:prstGeom prst="rect">
            <a:avLst/>
          </a:prstGeom>
        </p:spPr>
      </p:pic>
      <p:sp>
        <p:nvSpPr>
          <p:cNvPr id="2" name="Title 1">
            <a:extLst>
              <a:ext uri="{FF2B5EF4-FFF2-40B4-BE49-F238E27FC236}">
                <a16:creationId xmlns:a16="http://schemas.microsoft.com/office/drawing/2014/main" id="{E161B4ED-AC04-8696-12A8-391A73890796}"/>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600" dirty="0">
                <a:solidFill>
                  <a:srgbClr val="262626"/>
                </a:solidFill>
              </a:rPr>
              <a:t>Monitoring: What Is Your Perspective?</a:t>
            </a:r>
          </a:p>
        </p:txBody>
      </p:sp>
    </p:spTree>
    <p:extLst>
      <p:ext uri="{BB962C8B-B14F-4D97-AF65-F5344CB8AC3E}">
        <p14:creationId xmlns:p14="http://schemas.microsoft.com/office/powerpoint/2010/main" val="602766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7E054-5B46-CCB2-B274-33A83AB33AEE}"/>
              </a:ext>
            </a:extLst>
          </p:cNvPr>
          <p:cNvSpPr>
            <a:spLocks noGrp="1"/>
          </p:cNvSpPr>
          <p:nvPr>
            <p:ph type="title"/>
          </p:nvPr>
        </p:nvSpPr>
        <p:spPr>
          <a:xfrm>
            <a:off x="477616" y="66681"/>
            <a:ext cx="11236267" cy="812800"/>
          </a:xfrm>
        </p:spPr>
        <p:txBody>
          <a:bodyPr/>
          <a:lstStyle/>
          <a:p>
            <a:r>
              <a:rPr lang="en-US" dirty="0"/>
              <a:t>DOE Initiatives to Address OIG Issues</a:t>
            </a:r>
          </a:p>
        </p:txBody>
      </p:sp>
      <p:sp>
        <p:nvSpPr>
          <p:cNvPr id="5" name="Content Placeholder 4">
            <a:extLst>
              <a:ext uri="{FF2B5EF4-FFF2-40B4-BE49-F238E27FC236}">
                <a16:creationId xmlns:a16="http://schemas.microsoft.com/office/drawing/2014/main" id="{62E2E846-00D1-0E9D-3516-817707817AFC}"/>
              </a:ext>
            </a:extLst>
          </p:cNvPr>
          <p:cNvSpPr>
            <a:spLocks noGrp="1"/>
          </p:cNvSpPr>
          <p:nvPr>
            <p:ph sz="quarter" idx="10"/>
          </p:nvPr>
        </p:nvSpPr>
        <p:spPr>
          <a:xfrm>
            <a:off x="477616" y="1326775"/>
            <a:ext cx="11236267" cy="4718597"/>
          </a:xfrm>
        </p:spPr>
        <p:txBody>
          <a:bodyPr/>
          <a:lstStyle/>
          <a:p>
            <a:pPr marL="0" indent="0">
              <a:buNone/>
            </a:pPr>
            <a:r>
              <a:rPr lang="en-US" sz="3200" dirty="0">
                <a:latin typeface="+mj-lt"/>
              </a:rPr>
              <a:t>In response to the 2022 OIG report, DOE initiated the following improvements:</a:t>
            </a:r>
          </a:p>
          <a:p>
            <a:r>
              <a:rPr lang="en-US" sz="2800" dirty="0">
                <a:latin typeface="+mn-lt"/>
              </a:rPr>
              <a:t>Increased overall monitoring activities– desktop and ad hoc monitoring.</a:t>
            </a:r>
          </a:p>
          <a:p>
            <a:r>
              <a:rPr lang="en-US" sz="2800" dirty="0">
                <a:latin typeface="+mn-lt"/>
              </a:rPr>
              <a:t>Addition of specific monitoring questions that address OIG’s areas.</a:t>
            </a:r>
          </a:p>
          <a:p>
            <a:r>
              <a:rPr lang="en-US" sz="2800" dirty="0">
                <a:latin typeface="+mn-lt"/>
              </a:rPr>
              <a:t>Improved review process and controls over Grantee plan and quarterly report approvals.</a:t>
            </a:r>
          </a:p>
          <a:p>
            <a:r>
              <a:rPr lang="en-US" sz="2800" dirty="0">
                <a:latin typeface="+mn-lt"/>
              </a:rPr>
              <a:t>2024 monitoring goals:</a:t>
            </a:r>
          </a:p>
          <a:p>
            <a:pPr lvl="1"/>
            <a:r>
              <a:rPr lang="en-US" sz="2600" dirty="0">
                <a:latin typeface="+mn-lt"/>
              </a:rPr>
              <a:t>Complete onsite technical monitoring of every WAP Grantee.</a:t>
            </a:r>
          </a:p>
          <a:p>
            <a:pPr lvl="1"/>
            <a:r>
              <a:rPr lang="en-US" sz="2600" dirty="0">
                <a:latin typeface="+mn-lt"/>
              </a:rPr>
              <a:t>Complete onsite or desktop programmatic monitoring for over 75% of Grantees.</a:t>
            </a:r>
          </a:p>
          <a:p>
            <a:endParaRPr lang="en-US" sz="2800" dirty="0">
              <a:latin typeface="+mn-lt"/>
            </a:endParaRPr>
          </a:p>
          <a:p>
            <a:endParaRPr lang="en-US" sz="3200" dirty="0">
              <a:latin typeface="+mn-lt"/>
            </a:endParaRPr>
          </a:p>
        </p:txBody>
      </p:sp>
    </p:spTree>
    <p:extLst>
      <p:ext uri="{BB962C8B-B14F-4D97-AF65-F5344CB8AC3E}">
        <p14:creationId xmlns:p14="http://schemas.microsoft.com/office/powerpoint/2010/main" val="2335208438"/>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BEA219-4C92-0BAF-68CF-EA61A3AD6EE8}"/>
              </a:ext>
            </a:extLst>
          </p:cNvPr>
          <p:cNvSpPr>
            <a:spLocks noGrp="1"/>
          </p:cNvSpPr>
          <p:nvPr>
            <p:ph type="title"/>
          </p:nvPr>
        </p:nvSpPr>
        <p:spPr/>
        <p:txBody>
          <a:bodyPr/>
          <a:lstStyle/>
          <a:p>
            <a:r>
              <a:rPr lang="en-US" sz="3200" b="1" dirty="0">
                <a:latin typeface="Avenir Heavy"/>
              </a:rPr>
              <a:t>WPN 24-4 | Monitoring Procedures Snapshot</a:t>
            </a:r>
          </a:p>
        </p:txBody>
      </p:sp>
      <p:sp>
        <p:nvSpPr>
          <p:cNvPr id="2" name="Content Placeholder 1">
            <a:extLst>
              <a:ext uri="{FF2B5EF4-FFF2-40B4-BE49-F238E27FC236}">
                <a16:creationId xmlns:a16="http://schemas.microsoft.com/office/drawing/2014/main" id="{4A2805BA-5706-BAE6-F79D-28D97980B13F}"/>
              </a:ext>
            </a:extLst>
          </p:cNvPr>
          <p:cNvSpPr>
            <a:spLocks noGrp="1"/>
          </p:cNvSpPr>
          <p:nvPr>
            <p:ph sz="half" idx="1"/>
          </p:nvPr>
        </p:nvSpPr>
        <p:spPr>
          <a:xfrm>
            <a:off x="477616" y="1356361"/>
            <a:ext cx="11633200" cy="5020376"/>
          </a:xfrm>
        </p:spPr>
        <p:txBody>
          <a:bodyPr/>
          <a:lstStyle/>
          <a:p>
            <a:pPr marL="0" indent="0">
              <a:spcBef>
                <a:spcPts val="600"/>
              </a:spcBef>
              <a:spcAft>
                <a:spcPts val="600"/>
              </a:spcAft>
              <a:buNone/>
            </a:pPr>
            <a:r>
              <a:rPr lang="en-US" sz="2400" dirty="0">
                <a:solidFill>
                  <a:schemeClr val="tx1">
                    <a:lumMod val="85000"/>
                    <a:lumOff val="15000"/>
                  </a:schemeClr>
                </a:solidFill>
                <a:latin typeface="+mj-lt"/>
              </a:rPr>
              <a:t>Issued Date:</a:t>
            </a:r>
            <a:r>
              <a:rPr lang="en-US" sz="2400" dirty="0">
                <a:solidFill>
                  <a:schemeClr val="tx1">
                    <a:lumMod val="85000"/>
                    <a:lumOff val="15000"/>
                  </a:schemeClr>
                </a:solidFill>
                <a:latin typeface="+mn-lt"/>
              </a:rPr>
              <a:t>			May 10, 2024</a:t>
            </a:r>
          </a:p>
          <a:p>
            <a:pPr marL="0" indent="0">
              <a:spcBef>
                <a:spcPts val="600"/>
              </a:spcBef>
              <a:spcAft>
                <a:spcPts val="600"/>
              </a:spcAft>
              <a:buNone/>
            </a:pPr>
            <a:r>
              <a:rPr lang="en-US" sz="2400" dirty="0">
                <a:solidFill>
                  <a:schemeClr val="tx1">
                    <a:lumMod val="85000"/>
                    <a:lumOff val="15000"/>
                  </a:schemeClr>
                </a:solidFill>
                <a:latin typeface="+mj-lt"/>
              </a:rPr>
              <a:t>Supersedes:</a:t>
            </a:r>
            <a:r>
              <a:rPr lang="en-US" sz="2400" dirty="0">
                <a:solidFill>
                  <a:schemeClr val="tx1">
                    <a:lumMod val="85000"/>
                    <a:lumOff val="15000"/>
                  </a:schemeClr>
                </a:solidFill>
                <a:latin typeface="+mn-lt"/>
              </a:rPr>
              <a:t>			WPN 20-4</a:t>
            </a:r>
          </a:p>
          <a:p>
            <a:pPr marL="0" indent="0">
              <a:spcBef>
                <a:spcPts val="600"/>
              </a:spcBef>
              <a:spcAft>
                <a:spcPts val="600"/>
              </a:spcAft>
              <a:buNone/>
            </a:pPr>
            <a:r>
              <a:rPr lang="en-US" sz="2400" dirty="0">
                <a:solidFill>
                  <a:schemeClr val="tx1">
                    <a:lumMod val="85000"/>
                    <a:lumOff val="15000"/>
                  </a:schemeClr>
                </a:solidFill>
                <a:latin typeface="+mj-lt"/>
              </a:rPr>
              <a:t>Regulation:			</a:t>
            </a:r>
            <a:r>
              <a:rPr lang="en-US" sz="2400" dirty="0">
                <a:solidFill>
                  <a:schemeClr val="tx1">
                    <a:lumMod val="85000"/>
                    <a:lumOff val="15000"/>
                  </a:schemeClr>
                </a:solidFill>
                <a:latin typeface="+mn-lt"/>
              </a:rPr>
              <a:t>10 CFR 440.23</a:t>
            </a:r>
          </a:p>
          <a:p>
            <a:pPr marL="0" indent="0">
              <a:spcBef>
                <a:spcPts val="600"/>
              </a:spcBef>
              <a:spcAft>
                <a:spcPts val="600"/>
              </a:spcAft>
              <a:buNone/>
            </a:pPr>
            <a:r>
              <a:rPr lang="en-US" sz="2400" dirty="0">
                <a:solidFill>
                  <a:schemeClr val="tx1">
                    <a:lumMod val="85000"/>
                    <a:lumOff val="15000"/>
                  </a:schemeClr>
                </a:solidFill>
                <a:latin typeface="+mj-lt"/>
              </a:rPr>
              <a:t>Applies to:</a:t>
            </a:r>
            <a:r>
              <a:rPr lang="en-US" sz="2400" dirty="0">
                <a:solidFill>
                  <a:schemeClr val="tx1">
                    <a:lumMod val="85000"/>
                    <a:lumOff val="15000"/>
                  </a:schemeClr>
                </a:solidFill>
                <a:latin typeface="+mn-lt"/>
              </a:rPr>
              <a:t>				Annual Formula Grants,						BIL Grants, Sustainable Energy Resources for Consumers (SERC) Grants, and Community Scale Pilot Project (CSPP) Grants</a:t>
            </a:r>
            <a:endParaRPr lang="en-US" dirty="0">
              <a:solidFill>
                <a:schemeClr val="tx1">
                  <a:lumMod val="85000"/>
                  <a:lumOff val="15000"/>
                </a:schemeClr>
              </a:solidFill>
            </a:endParaRPr>
          </a:p>
          <a:p>
            <a:pPr marL="0" indent="0">
              <a:spcBef>
                <a:spcPts val="600"/>
              </a:spcBef>
              <a:spcAft>
                <a:spcPts val="600"/>
              </a:spcAft>
              <a:buNone/>
            </a:pPr>
            <a:r>
              <a:rPr lang="en-US" sz="2400" dirty="0">
                <a:solidFill>
                  <a:schemeClr val="tx1">
                    <a:lumMod val="85000"/>
                    <a:lumOff val="15000"/>
                  </a:schemeClr>
                </a:solidFill>
                <a:latin typeface="+mj-lt"/>
              </a:rPr>
              <a:t>Key Revisions:	</a:t>
            </a:r>
            <a:r>
              <a:rPr lang="en-US" sz="2400" i="1" dirty="0">
                <a:solidFill>
                  <a:schemeClr val="tx1">
                    <a:lumMod val="85000"/>
                    <a:lumOff val="15000"/>
                  </a:schemeClr>
                </a:solidFill>
                <a:latin typeface="+mj-lt"/>
              </a:rPr>
              <a:t>	</a:t>
            </a:r>
            <a:endParaRPr lang="en-US" sz="2400" i="1" dirty="0">
              <a:solidFill>
                <a:schemeClr val="tx1">
                  <a:lumMod val="85000"/>
                  <a:lumOff val="15000"/>
                </a:schemeClr>
              </a:solidFill>
              <a:latin typeface="Franklin Gothic Medium"/>
            </a:endParaRPr>
          </a:p>
          <a:p>
            <a:pPr marL="342900" indent="-342900">
              <a:spcBef>
                <a:spcPts val="600"/>
              </a:spcBef>
              <a:spcAft>
                <a:spcPts val="600"/>
              </a:spcAft>
            </a:pPr>
            <a:r>
              <a:rPr lang="en-US" sz="2400" dirty="0">
                <a:solidFill>
                  <a:schemeClr val="tx1">
                    <a:lumMod val="85000"/>
                    <a:lumOff val="15000"/>
                  </a:schemeClr>
                </a:solidFill>
                <a:latin typeface="+mn-lt"/>
              </a:rPr>
              <a:t> Updated monitoring definitions and terminology</a:t>
            </a:r>
            <a:r>
              <a:rPr lang="en-US" sz="2400" i="1" dirty="0">
                <a:solidFill>
                  <a:schemeClr val="tx1">
                    <a:lumMod val="85000"/>
                    <a:lumOff val="15000"/>
                  </a:schemeClr>
                </a:solidFill>
                <a:latin typeface="+mj-lt"/>
              </a:rPr>
              <a:t>	</a:t>
            </a:r>
            <a:endParaRPr lang="en-US" dirty="0">
              <a:solidFill>
                <a:schemeClr val="tx1">
                  <a:lumMod val="85000"/>
                  <a:lumOff val="15000"/>
                </a:schemeClr>
              </a:solidFill>
            </a:endParaRPr>
          </a:p>
          <a:p>
            <a:pPr marL="342900" indent="-342900">
              <a:spcBef>
                <a:spcPts val="600"/>
              </a:spcBef>
              <a:spcAft>
                <a:spcPts val="600"/>
              </a:spcAft>
            </a:pPr>
            <a:r>
              <a:rPr lang="en-US" sz="2400" dirty="0">
                <a:solidFill>
                  <a:schemeClr val="tx1">
                    <a:lumMod val="85000"/>
                    <a:lumOff val="15000"/>
                  </a:schemeClr>
                </a:solidFill>
                <a:latin typeface="+mn-lt"/>
              </a:rPr>
              <a:t>Refinement of federal monitoring activities – onsite, desktop 								and ad hoc monitoring</a:t>
            </a:r>
            <a:endParaRPr lang="en-US" dirty="0">
              <a:solidFill>
                <a:schemeClr val="tx1">
                  <a:lumMod val="85000"/>
                  <a:lumOff val="15000"/>
                </a:schemeClr>
              </a:solidFill>
            </a:endParaRPr>
          </a:p>
          <a:p>
            <a:pPr marL="342900" indent="-342900">
              <a:spcBef>
                <a:spcPts val="600"/>
              </a:spcBef>
              <a:spcAft>
                <a:spcPts val="600"/>
              </a:spcAft>
            </a:pPr>
            <a:r>
              <a:rPr lang="en-US" sz="2400" dirty="0">
                <a:solidFill>
                  <a:schemeClr val="tx1">
                    <a:lumMod val="85000"/>
                    <a:lumOff val="15000"/>
                  </a:schemeClr>
                </a:solidFill>
                <a:latin typeface="+mn-lt"/>
              </a:rPr>
              <a:t> Updated monitoring checklist tools</a:t>
            </a:r>
            <a:endParaRPr lang="en-US" dirty="0">
              <a:solidFill>
                <a:schemeClr val="tx1">
                  <a:lumMod val="85000"/>
                  <a:lumOff val="15000"/>
                </a:schemeClr>
              </a:solidFill>
            </a:endParaRPr>
          </a:p>
        </p:txBody>
      </p:sp>
    </p:spTree>
    <p:extLst>
      <p:ext uri="{BB962C8B-B14F-4D97-AF65-F5344CB8AC3E}">
        <p14:creationId xmlns:p14="http://schemas.microsoft.com/office/powerpoint/2010/main" val="434857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3758-FEB8-E9CE-340A-657EB3179A5C}"/>
              </a:ext>
            </a:extLst>
          </p:cNvPr>
          <p:cNvSpPr>
            <a:spLocks noGrp="1"/>
          </p:cNvSpPr>
          <p:nvPr>
            <p:ph type="title"/>
          </p:nvPr>
        </p:nvSpPr>
        <p:spPr/>
        <p:txBody>
          <a:bodyPr/>
          <a:lstStyle/>
          <a:p>
            <a:r>
              <a:rPr lang="en-US" dirty="0"/>
              <a:t>Refinement of Federal Monitoring Activities</a:t>
            </a:r>
          </a:p>
        </p:txBody>
      </p:sp>
      <p:sp>
        <p:nvSpPr>
          <p:cNvPr id="6" name="Content Placeholder 5">
            <a:extLst>
              <a:ext uri="{FF2B5EF4-FFF2-40B4-BE49-F238E27FC236}">
                <a16:creationId xmlns:a16="http://schemas.microsoft.com/office/drawing/2014/main" id="{2727B7B2-FD79-C4B8-BD2A-A32FC22BDD3D}"/>
              </a:ext>
            </a:extLst>
          </p:cNvPr>
          <p:cNvSpPr>
            <a:spLocks noGrp="1"/>
          </p:cNvSpPr>
          <p:nvPr>
            <p:ph sz="quarter" idx="10"/>
          </p:nvPr>
        </p:nvSpPr>
        <p:spPr>
          <a:xfrm>
            <a:off x="477616" y="1185395"/>
            <a:ext cx="4884093" cy="5283373"/>
          </a:xfrm>
          <a:solidFill>
            <a:schemeClr val="accent2">
              <a:lumMod val="20000"/>
              <a:lumOff val="80000"/>
            </a:schemeClr>
          </a:solidFill>
        </p:spPr>
        <p:txBody>
          <a:bodyPr/>
          <a:lstStyle/>
          <a:p>
            <a:pPr marL="0" indent="0">
              <a:spcBef>
                <a:spcPts val="600"/>
              </a:spcBef>
              <a:spcAft>
                <a:spcPts val="600"/>
              </a:spcAft>
              <a:buNone/>
            </a:pPr>
            <a:r>
              <a:rPr lang="en-US" sz="2400" dirty="0">
                <a:latin typeface="+mj-lt"/>
              </a:rPr>
              <a:t>WPN 20-4 Activities</a:t>
            </a:r>
          </a:p>
          <a:p>
            <a:pPr marL="0" indent="0">
              <a:spcBef>
                <a:spcPts val="600"/>
              </a:spcBef>
              <a:spcAft>
                <a:spcPts val="600"/>
              </a:spcAft>
              <a:buNone/>
            </a:pPr>
            <a:r>
              <a:rPr lang="en-US" sz="2000" dirty="0">
                <a:latin typeface="+mj-lt"/>
              </a:rPr>
              <a:t>Onsite Monitoring </a:t>
            </a:r>
          </a:p>
          <a:p>
            <a:pPr>
              <a:spcBef>
                <a:spcPts val="600"/>
              </a:spcBef>
              <a:spcAft>
                <a:spcPts val="600"/>
              </a:spcAft>
            </a:pPr>
            <a:r>
              <a:rPr lang="en-US" sz="2000" dirty="0">
                <a:latin typeface="+mn-lt"/>
              </a:rPr>
              <a:t>Onsite Programmatic Monitoring</a:t>
            </a:r>
          </a:p>
          <a:p>
            <a:pPr>
              <a:spcBef>
                <a:spcPts val="600"/>
              </a:spcBef>
              <a:spcAft>
                <a:spcPts val="600"/>
              </a:spcAft>
            </a:pPr>
            <a:r>
              <a:rPr lang="en-US" sz="2000" dirty="0">
                <a:latin typeface="+mn-lt"/>
              </a:rPr>
              <a:t>Onsite Technical Monitoring</a:t>
            </a:r>
          </a:p>
          <a:p>
            <a:pPr marL="0" indent="0">
              <a:spcBef>
                <a:spcPts val="600"/>
              </a:spcBef>
              <a:spcAft>
                <a:spcPts val="600"/>
              </a:spcAft>
              <a:buNone/>
            </a:pPr>
            <a:br>
              <a:rPr lang="en-US" sz="2000" dirty="0">
                <a:latin typeface="+mj-lt"/>
              </a:rPr>
            </a:br>
            <a:r>
              <a:rPr lang="en-US" sz="2000" dirty="0">
                <a:latin typeface="+mj-lt"/>
              </a:rPr>
              <a:t>Desktop Monitoring</a:t>
            </a:r>
          </a:p>
          <a:p>
            <a:pPr>
              <a:spcBef>
                <a:spcPts val="600"/>
              </a:spcBef>
              <a:spcAft>
                <a:spcPts val="600"/>
              </a:spcAft>
            </a:pPr>
            <a:r>
              <a:rPr lang="en-US" sz="2000" dirty="0">
                <a:latin typeface="+mn-lt"/>
              </a:rPr>
              <a:t>Quarterly Desktop</a:t>
            </a:r>
          </a:p>
          <a:p>
            <a:pPr marL="0" indent="0">
              <a:spcBef>
                <a:spcPts val="600"/>
              </a:spcBef>
              <a:spcAft>
                <a:spcPts val="600"/>
              </a:spcAft>
              <a:buNone/>
            </a:pPr>
            <a:br>
              <a:rPr lang="en-US" sz="2000" dirty="0">
                <a:latin typeface="+mj-lt"/>
              </a:rPr>
            </a:br>
            <a:r>
              <a:rPr lang="en-US" sz="2000" dirty="0">
                <a:latin typeface="+mj-lt"/>
              </a:rPr>
              <a:t>Ad Hoc Monitoring</a:t>
            </a:r>
          </a:p>
        </p:txBody>
      </p:sp>
      <p:sp>
        <p:nvSpPr>
          <p:cNvPr id="7" name="Content Placeholder 5">
            <a:extLst>
              <a:ext uri="{FF2B5EF4-FFF2-40B4-BE49-F238E27FC236}">
                <a16:creationId xmlns:a16="http://schemas.microsoft.com/office/drawing/2014/main" id="{61D2AA45-5655-83A2-30E4-7B061A2E3D24}"/>
              </a:ext>
            </a:extLst>
          </p:cNvPr>
          <p:cNvSpPr txBox="1">
            <a:spLocks/>
          </p:cNvSpPr>
          <p:nvPr/>
        </p:nvSpPr>
        <p:spPr bwMode="auto">
          <a:xfrm>
            <a:off x="5522976" y="1185395"/>
            <a:ext cx="5815584" cy="5283373"/>
          </a:xfrm>
          <a:prstGeom prst="rect">
            <a:avLst/>
          </a:prstGeom>
          <a:solidFill>
            <a:schemeClr val="bg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b="0" i="0" kern="1200">
                <a:solidFill>
                  <a:srgbClr val="282B2E"/>
                </a:solidFill>
                <a:latin typeface="Avenir" panose="02000503020000020003" pitchFamily="2" charset="0"/>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b="0" i="0" kern="1200">
                <a:solidFill>
                  <a:srgbClr val="282B2E"/>
                </a:solidFill>
                <a:latin typeface="Avenir" panose="02000503020000020003" pitchFamily="2" charset="0"/>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b="0" i="0" kern="1200">
                <a:solidFill>
                  <a:srgbClr val="282B2E"/>
                </a:solidFill>
                <a:latin typeface="Avenir" panose="02000503020000020003" pitchFamily="2" charset="0"/>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b="0" i="0" kern="1200">
                <a:solidFill>
                  <a:srgbClr val="282B2E"/>
                </a:solidFill>
                <a:latin typeface="Avenir" panose="02000503020000020003" pitchFamily="2" charset="0"/>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b="0" i="0" kern="1200">
                <a:solidFill>
                  <a:srgbClr val="282B2E"/>
                </a:solidFill>
                <a:latin typeface="Avenir" panose="02000503020000020003" pitchFamily="2" charset="0"/>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300"/>
              </a:spcBef>
              <a:spcAft>
                <a:spcPts val="300"/>
              </a:spcAft>
              <a:buClrTx/>
              <a:buSzTx/>
              <a:buFont typeface="Arial" charset="0"/>
              <a:buNone/>
              <a:tabLst/>
              <a:defRPr/>
            </a:pPr>
            <a:r>
              <a:rPr kumimoji="0" lang="en-US" sz="2400" b="0" i="0" u="none" strike="noStrike" kern="1200" cap="none" spc="0" normalizeH="0" baseline="0" noProof="0" dirty="0">
                <a:ln>
                  <a:noFill/>
                </a:ln>
                <a:solidFill>
                  <a:srgbClr val="282B2E"/>
                </a:solidFill>
                <a:effectLst/>
                <a:uLnTx/>
                <a:uFillTx/>
                <a:latin typeface="Franklin Gothic Medium"/>
                <a:cs typeface="Arial"/>
              </a:rPr>
              <a:t>WPN 24-4 Activities</a:t>
            </a:r>
          </a:p>
          <a:p>
            <a:pPr marL="0" marR="0" lvl="0" indent="0" algn="l" defTabSz="457200" rtl="0" eaLnBrk="1" fontAlgn="base" latinLnBrk="0" hangingPunct="1">
              <a:lnSpc>
                <a:spcPct val="100000"/>
              </a:lnSpc>
              <a:spcBef>
                <a:spcPts val="300"/>
              </a:spcBef>
              <a:spcAft>
                <a:spcPts val="300"/>
              </a:spcAft>
              <a:buClrTx/>
              <a:buSzTx/>
              <a:buFont typeface="Arial" charset="0"/>
              <a:buNone/>
              <a:tabLst/>
              <a:defRPr/>
            </a:pPr>
            <a:r>
              <a:rPr kumimoji="0" lang="en-US" sz="2000" b="0" i="0" u="none" strike="noStrike" kern="1200" cap="none" spc="0" normalizeH="0" baseline="0" noProof="0" dirty="0">
                <a:ln>
                  <a:noFill/>
                </a:ln>
                <a:solidFill>
                  <a:srgbClr val="282B2E"/>
                </a:solidFill>
                <a:effectLst/>
                <a:uLnTx/>
                <a:uFillTx/>
                <a:latin typeface="Franklin Gothic Medium"/>
                <a:cs typeface="Arial"/>
              </a:rPr>
              <a:t>Onsite Monitoring </a:t>
            </a:r>
          </a:p>
          <a:p>
            <a:pPr marL="342900" marR="0" lvl="0" indent="-34290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Onsite Programmatic Monitoring</a:t>
            </a:r>
          </a:p>
          <a:p>
            <a:pPr marL="342900" marR="0" lvl="0" indent="-34290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Onsite Technical Monitoring</a:t>
            </a:r>
          </a:p>
          <a:p>
            <a:pPr marL="342900" marR="0" lvl="0" indent="-34290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Comprehensive Monitoring</a:t>
            </a:r>
          </a:p>
          <a:p>
            <a:pPr marL="742950" marR="0" lvl="1" indent="-28575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Onsite Technical and Programmatic OR</a:t>
            </a:r>
          </a:p>
          <a:p>
            <a:pPr marL="742950" marR="0" lvl="1" indent="-28575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1" u="none" strike="noStrike" kern="1200" cap="none" spc="0" normalizeH="0" baseline="0" noProof="0" dirty="0">
                <a:ln>
                  <a:noFill/>
                </a:ln>
                <a:solidFill>
                  <a:srgbClr val="1AA6DF"/>
                </a:solidFill>
                <a:effectLst/>
                <a:uLnTx/>
                <a:uFillTx/>
                <a:latin typeface="Franklin Gothic Medium"/>
                <a:cs typeface="Arial"/>
              </a:rPr>
              <a:t>Onsite Technical &amp; Programmatic Desktop</a:t>
            </a:r>
            <a:endParaRPr kumimoji="0" lang="en-US" sz="2400" b="0" i="0" u="none" strike="noStrike" kern="1200" cap="none" spc="0" normalizeH="0" baseline="0" noProof="0" dirty="0">
              <a:ln>
                <a:noFill/>
              </a:ln>
              <a:solidFill>
                <a:srgbClr val="1AA6DF"/>
              </a:solidFill>
              <a:effectLst/>
              <a:uLnTx/>
              <a:uFillTx/>
              <a:latin typeface="Avenir" panose="02000503020000020003" pitchFamily="2" charset="0"/>
              <a:cs typeface="Arial"/>
            </a:endParaRPr>
          </a:p>
          <a:p>
            <a:pPr marL="0" marR="0" lvl="0" indent="0" algn="l" defTabSz="457200" rtl="0" eaLnBrk="1" fontAlgn="base" latinLnBrk="0" hangingPunct="1">
              <a:lnSpc>
                <a:spcPct val="100000"/>
              </a:lnSpc>
              <a:spcBef>
                <a:spcPts val="300"/>
              </a:spcBef>
              <a:spcAft>
                <a:spcPts val="300"/>
              </a:spcAft>
              <a:buClrTx/>
              <a:buSzTx/>
              <a:buFont typeface="Arial" charset="0"/>
              <a:buNone/>
              <a:tabLst/>
              <a:defRPr/>
            </a:pPr>
            <a:br>
              <a:rPr kumimoji="0" lang="en-US" sz="2000" b="0" i="0" u="none" strike="noStrike" kern="1200" cap="none" spc="0" normalizeH="0" baseline="0" noProof="0" dirty="0">
                <a:ln>
                  <a:noFill/>
                </a:ln>
                <a:solidFill>
                  <a:srgbClr val="282B2E"/>
                </a:solidFill>
                <a:effectLst/>
                <a:uLnTx/>
                <a:uFillTx/>
                <a:latin typeface="Franklin Gothic Medium"/>
                <a:cs typeface="Arial"/>
              </a:rPr>
            </a:br>
            <a:r>
              <a:rPr kumimoji="0" lang="en-US" sz="2000" b="0" i="0" u="none" strike="noStrike" kern="1200" cap="none" spc="0" normalizeH="0" baseline="0" noProof="0" dirty="0">
                <a:ln>
                  <a:noFill/>
                </a:ln>
                <a:solidFill>
                  <a:srgbClr val="282B2E"/>
                </a:solidFill>
                <a:effectLst/>
                <a:uLnTx/>
                <a:uFillTx/>
                <a:latin typeface="Franklin Gothic Medium"/>
                <a:cs typeface="Arial"/>
              </a:rPr>
              <a:t>Desktop Monitoring</a:t>
            </a:r>
          </a:p>
          <a:p>
            <a:pPr marL="342900" marR="0" lvl="0" indent="-342900" algn="l" defTabSz="457200" rtl="0" eaLnBrk="1" fontAlgn="base" latinLnBrk="0" hangingPunct="1">
              <a:lnSpc>
                <a:spcPct val="100000"/>
              </a:lnSpc>
              <a:spcBef>
                <a:spcPts val="300"/>
              </a:spcBef>
              <a:spcAft>
                <a:spcPts val="30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Quarterly Desktop</a:t>
            </a:r>
          </a:p>
          <a:p>
            <a:pPr marL="342900" marR="0" lvl="0" indent="-342900" algn="l" defTabSz="457200" rtl="0" eaLnBrk="1" fontAlgn="base" latinLnBrk="0" hangingPunct="1">
              <a:lnSpc>
                <a:spcPct val="100000"/>
              </a:lnSpc>
              <a:spcBef>
                <a:spcPts val="300"/>
              </a:spcBef>
              <a:spcAft>
                <a:spcPts val="300"/>
              </a:spcAft>
              <a:buClr>
                <a:srgbClr val="000000"/>
              </a:buClr>
              <a:buSzTx/>
              <a:buFont typeface="Arial" charset="0"/>
              <a:buChar char="•"/>
              <a:tabLst/>
              <a:defRPr/>
            </a:pPr>
            <a:r>
              <a:rPr kumimoji="0" lang="en-US" sz="2000" b="0" i="1" u="none" strike="noStrike" kern="1200" cap="none" spc="0" normalizeH="0" baseline="0" noProof="0" dirty="0">
                <a:ln>
                  <a:noFill/>
                </a:ln>
                <a:solidFill>
                  <a:srgbClr val="1AA6DF"/>
                </a:solidFill>
                <a:effectLst/>
                <a:uLnTx/>
                <a:uFillTx/>
                <a:latin typeface="Franklin Gothic Medium"/>
                <a:cs typeface="Arial"/>
              </a:rPr>
              <a:t>Annual Programmatic or Technical </a:t>
            </a:r>
            <a:endParaRPr kumimoji="0" lang="en-US" sz="2000" b="0" i="1" u="none" strike="noStrike" kern="1200" cap="none" spc="0" normalizeH="0" baseline="0" noProof="0" dirty="0">
              <a:ln>
                <a:noFill/>
              </a:ln>
              <a:solidFill>
                <a:srgbClr val="1AA6DF"/>
              </a:solidFill>
              <a:effectLst/>
              <a:uLnTx/>
              <a:uFillTx/>
              <a:latin typeface="Franklin Gothic Book"/>
              <a:cs typeface="Arial"/>
            </a:endParaRPr>
          </a:p>
          <a:p>
            <a:pPr marL="0" marR="0" lvl="0" indent="0" algn="l" defTabSz="457200" rtl="0" eaLnBrk="1" fontAlgn="base" latinLnBrk="0" hangingPunct="1">
              <a:lnSpc>
                <a:spcPct val="100000"/>
              </a:lnSpc>
              <a:spcBef>
                <a:spcPts val="300"/>
              </a:spcBef>
              <a:spcAft>
                <a:spcPts val="300"/>
              </a:spcAft>
              <a:buClr>
                <a:srgbClr val="000000"/>
              </a:buClr>
              <a:buSzTx/>
              <a:buFont typeface="Arial" charset="0"/>
              <a:buNone/>
              <a:tabLst/>
              <a:defRPr/>
            </a:pPr>
            <a:endParaRPr kumimoji="0" lang="en-US" sz="2000" b="0" i="1" u="none" strike="noStrike" kern="1200" cap="none" spc="0" normalizeH="0" baseline="0" noProof="0" dirty="0">
              <a:ln>
                <a:noFill/>
              </a:ln>
              <a:solidFill>
                <a:srgbClr val="1AA6DF"/>
              </a:solidFill>
              <a:effectLst/>
              <a:uLnTx/>
              <a:uFillTx/>
              <a:latin typeface="Franklin Gothic Medium"/>
              <a:cs typeface="Arial"/>
            </a:endParaRPr>
          </a:p>
          <a:p>
            <a:pPr marL="0" marR="0" lvl="0" indent="0" algn="l" defTabSz="457200" rtl="0" eaLnBrk="1" fontAlgn="base" latinLnBrk="0" hangingPunct="1">
              <a:lnSpc>
                <a:spcPct val="100000"/>
              </a:lnSpc>
              <a:spcBef>
                <a:spcPts val="300"/>
              </a:spcBef>
              <a:spcAft>
                <a:spcPts val="300"/>
              </a:spcAft>
              <a:buClr>
                <a:srgbClr val="000000"/>
              </a:buClr>
              <a:buSzTx/>
              <a:buFont typeface="Arial" charset="0"/>
              <a:buNone/>
              <a:tabLst/>
              <a:defRPr/>
            </a:pPr>
            <a:r>
              <a:rPr kumimoji="0" lang="en-US" sz="2000" b="0" i="0" u="none" strike="noStrike" kern="1200" cap="none" spc="0" normalizeH="0" baseline="0" noProof="0" dirty="0">
                <a:ln>
                  <a:noFill/>
                </a:ln>
                <a:solidFill>
                  <a:srgbClr val="282B2E"/>
                </a:solidFill>
                <a:effectLst/>
                <a:uLnTx/>
                <a:uFillTx/>
                <a:latin typeface="Franklin Gothic Medium"/>
                <a:cs typeface="Arial"/>
              </a:rPr>
              <a:t>Ad Hoc Monitoring</a:t>
            </a:r>
          </a:p>
        </p:txBody>
      </p:sp>
    </p:spTree>
    <p:extLst>
      <p:ext uri="{BB962C8B-B14F-4D97-AF65-F5344CB8AC3E}">
        <p14:creationId xmlns:p14="http://schemas.microsoft.com/office/powerpoint/2010/main" val="493727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7195-A340-250A-0695-E9B94385F63B}"/>
              </a:ext>
            </a:extLst>
          </p:cNvPr>
          <p:cNvSpPr>
            <a:spLocks noGrp="1"/>
          </p:cNvSpPr>
          <p:nvPr>
            <p:ph type="title"/>
          </p:nvPr>
        </p:nvSpPr>
        <p:spPr/>
        <p:txBody>
          <a:bodyPr/>
          <a:lstStyle/>
          <a:p>
            <a:r>
              <a:rPr lang="en-US" dirty="0"/>
              <a:t>Monitoring Checklist Tools</a:t>
            </a:r>
          </a:p>
        </p:txBody>
      </p:sp>
      <p:sp>
        <p:nvSpPr>
          <p:cNvPr id="5" name="Content Placeholder 4">
            <a:extLst>
              <a:ext uri="{FF2B5EF4-FFF2-40B4-BE49-F238E27FC236}">
                <a16:creationId xmlns:a16="http://schemas.microsoft.com/office/drawing/2014/main" id="{4EA3D6EA-1A3D-128F-65AF-20C71B09A375}"/>
              </a:ext>
            </a:extLst>
          </p:cNvPr>
          <p:cNvSpPr>
            <a:spLocks noGrp="1"/>
          </p:cNvSpPr>
          <p:nvPr>
            <p:ph sz="quarter" idx="10"/>
          </p:nvPr>
        </p:nvSpPr>
        <p:spPr>
          <a:xfrm>
            <a:off x="477616" y="1253067"/>
            <a:ext cx="11155583" cy="948266"/>
          </a:xfrm>
        </p:spPr>
        <p:txBody>
          <a:bodyPr/>
          <a:lstStyle/>
          <a:p>
            <a:pPr marL="0" indent="0">
              <a:buNone/>
            </a:pPr>
            <a:r>
              <a:rPr lang="en-US" sz="2800" dirty="0">
                <a:latin typeface="+mn-lt"/>
              </a:rPr>
              <a:t>Previous programmatic and technical monitoring checklist tools were updated and the Sustainable Energy Resources for Consumers (SERC) monitoring tools were added.</a:t>
            </a:r>
          </a:p>
        </p:txBody>
      </p:sp>
      <p:sp>
        <p:nvSpPr>
          <p:cNvPr id="9" name="Content Placeholder 4">
            <a:extLst>
              <a:ext uri="{FF2B5EF4-FFF2-40B4-BE49-F238E27FC236}">
                <a16:creationId xmlns:a16="http://schemas.microsoft.com/office/drawing/2014/main" id="{C5253899-9BF1-7937-5AC3-8D0376253D43}"/>
              </a:ext>
            </a:extLst>
          </p:cNvPr>
          <p:cNvSpPr txBox="1">
            <a:spLocks/>
          </p:cNvSpPr>
          <p:nvPr/>
        </p:nvSpPr>
        <p:spPr bwMode="auto">
          <a:xfrm>
            <a:off x="477616" y="3065460"/>
            <a:ext cx="5618384" cy="318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b="0" i="0" kern="1200">
                <a:solidFill>
                  <a:srgbClr val="282B2E"/>
                </a:solidFill>
                <a:latin typeface="Avenir" panose="02000503020000020003" pitchFamily="2" charset="0"/>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b="0" i="0" kern="1200">
                <a:solidFill>
                  <a:srgbClr val="282B2E"/>
                </a:solidFill>
                <a:latin typeface="Avenir" panose="02000503020000020003" pitchFamily="2" charset="0"/>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b="0" i="0" kern="1200">
                <a:solidFill>
                  <a:srgbClr val="282B2E"/>
                </a:solidFill>
                <a:latin typeface="Avenir" panose="02000503020000020003" pitchFamily="2" charset="0"/>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b="0" i="0" kern="1200">
                <a:solidFill>
                  <a:srgbClr val="282B2E"/>
                </a:solidFill>
                <a:latin typeface="Avenir" panose="02000503020000020003" pitchFamily="2" charset="0"/>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b="0" i="0" kern="1200">
                <a:solidFill>
                  <a:srgbClr val="282B2E"/>
                </a:solidFill>
                <a:latin typeface="Avenir" panose="02000503020000020003" pitchFamily="2" charset="0"/>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srgbClr val="282B2E"/>
                </a:solidFill>
                <a:effectLst/>
                <a:uLnTx/>
                <a:uFillTx/>
                <a:latin typeface="Franklin Gothic Medium"/>
                <a:cs typeface="Arial"/>
              </a:rPr>
              <a:t>Programmatic Monitoring Checklists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Grantee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Grantee Monitoring of Subgrantees Review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SERC Programmatic Monitoring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SERC Programmatic Grantee Monitoring of Subgrantees Review Checklist</a:t>
            </a:r>
          </a:p>
        </p:txBody>
      </p:sp>
      <p:sp>
        <p:nvSpPr>
          <p:cNvPr id="12" name="Content Placeholder 4">
            <a:extLst>
              <a:ext uri="{FF2B5EF4-FFF2-40B4-BE49-F238E27FC236}">
                <a16:creationId xmlns:a16="http://schemas.microsoft.com/office/drawing/2014/main" id="{DEBE3A6D-AB9D-B778-A7BD-994AF26C3F18}"/>
              </a:ext>
            </a:extLst>
          </p:cNvPr>
          <p:cNvSpPr txBox="1">
            <a:spLocks/>
          </p:cNvSpPr>
          <p:nvPr/>
        </p:nvSpPr>
        <p:spPr bwMode="auto">
          <a:xfrm>
            <a:off x="6294216" y="3065460"/>
            <a:ext cx="5245851" cy="318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b="0" i="0" kern="1200">
                <a:solidFill>
                  <a:srgbClr val="282B2E"/>
                </a:solidFill>
                <a:latin typeface="Avenir" panose="02000503020000020003" pitchFamily="2" charset="0"/>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b="0" i="0" kern="1200">
                <a:solidFill>
                  <a:srgbClr val="282B2E"/>
                </a:solidFill>
                <a:latin typeface="Avenir" panose="02000503020000020003" pitchFamily="2" charset="0"/>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b="0" i="0" kern="1200">
                <a:solidFill>
                  <a:srgbClr val="282B2E"/>
                </a:solidFill>
                <a:latin typeface="Avenir" panose="02000503020000020003" pitchFamily="2" charset="0"/>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b="0" i="0" kern="1200">
                <a:solidFill>
                  <a:srgbClr val="282B2E"/>
                </a:solidFill>
                <a:latin typeface="Avenir" panose="02000503020000020003" pitchFamily="2" charset="0"/>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b="0" i="0" kern="1200">
                <a:solidFill>
                  <a:srgbClr val="282B2E"/>
                </a:solidFill>
                <a:latin typeface="Avenir" panose="02000503020000020003" pitchFamily="2" charset="0"/>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srgbClr val="282B2E"/>
                </a:solidFill>
                <a:effectLst/>
                <a:uLnTx/>
                <a:uFillTx/>
                <a:latin typeface="Franklin Gothic Medium"/>
                <a:cs typeface="Arial"/>
              </a:rPr>
              <a:t>Technical Monitoring Checklists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Grantee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Grantee Monitoring of Subgrantees Review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SERC Technical Monitoring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282B2E"/>
                </a:solidFill>
                <a:effectLst/>
                <a:uLnTx/>
                <a:uFillTx/>
                <a:latin typeface="Franklin Gothic Book"/>
                <a:cs typeface="Arial"/>
              </a:rPr>
              <a:t>SERC Technical Grantee Monitoring of Subgrantees Review Checklist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rgbClr val="282B2E"/>
              </a:solidFill>
              <a:effectLst/>
              <a:uLnTx/>
              <a:uFillTx/>
              <a:latin typeface="Franklin Gothic Book"/>
              <a:cs typeface="Arial"/>
            </a:endParaRPr>
          </a:p>
        </p:txBody>
      </p:sp>
    </p:spTree>
    <p:extLst>
      <p:ext uri="{BB962C8B-B14F-4D97-AF65-F5344CB8AC3E}">
        <p14:creationId xmlns:p14="http://schemas.microsoft.com/office/powerpoint/2010/main" val="187570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A59E-4386-651C-B070-BB61B5E0EF15}"/>
              </a:ext>
            </a:extLst>
          </p:cNvPr>
          <p:cNvSpPr>
            <a:spLocks noGrp="1"/>
          </p:cNvSpPr>
          <p:nvPr>
            <p:ph type="title"/>
          </p:nvPr>
        </p:nvSpPr>
        <p:spPr/>
        <p:txBody>
          <a:bodyPr/>
          <a:lstStyle/>
          <a:p>
            <a:r>
              <a:rPr lang="en-US" dirty="0">
                <a:latin typeface="Avenir Medium"/>
              </a:rPr>
              <a:t>Layers of Monitoring &amp; Accountability </a:t>
            </a:r>
            <a:endParaRPr lang="en-US" dirty="0"/>
          </a:p>
        </p:txBody>
      </p:sp>
      <p:grpSp>
        <p:nvGrpSpPr>
          <p:cNvPr id="4" name="object 3">
            <a:extLst>
              <a:ext uri="{FF2B5EF4-FFF2-40B4-BE49-F238E27FC236}">
                <a16:creationId xmlns:a16="http://schemas.microsoft.com/office/drawing/2014/main" id="{62919CB9-EB60-0230-01A9-150404C2B71E}"/>
              </a:ext>
            </a:extLst>
          </p:cNvPr>
          <p:cNvGrpSpPr/>
          <p:nvPr/>
        </p:nvGrpSpPr>
        <p:grpSpPr>
          <a:xfrm>
            <a:off x="8252581" y="2750736"/>
            <a:ext cx="2723515" cy="1229995"/>
            <a:chOff x="6220962" y="2429222"/>
            <a:chExt cx="2723515" cy="1229995"/>
          </a:xfrm>
        </p:grpSpPr>
        <p:pic>
          <p:nvPicPr>
            <p:cNvPr id="5" name="object 4">
              <a:extLst>
                <a:ext uri="{FF2B5EF4-FFF2-40B4-BE49-F238E27FC236}">
                  <a16:creationId xmlns:a16="http://schemas.microsoft.com/office/drawing/2014/main" id="{F35BCA51-CDC2-FC86-F5A1-E9E53C317CC4}"/>
                </a:ext>
              </a:extLst>
            </p:cNvPr>
            <p:cNvPicPr/>
            <p:nvPr/>
          </p:nvPicPr>
          <p:blipFill>
            <a:blip r:embed="rId3" cstate="print"/>
            <a:stretch>
              <a:fillRect/>
            </a:stretch>
          </p:blipFill>
          <p:spPr>
            <a:xfrm>
              <a:off x="6220962" y="2429222"/>
              <a:ext cx="2723398" cy="1229934"/>
            </a:xfrm>
            <a:prstGeom prst="rect">
              <a:avLst/>
            </a:prstGeom>
          </p:spPr>
        </p:pic>
        <p:sp>
          <p:nvSpPr>
            <p:cNvPr id="6" name="object 5">
              <a:extLst>
                <a:ext uri="{FF2B5EF4-FFF2-40B4-BE49-F238E27FC236}">
                  <a16:creationId xmlns:a16="http://schemas.microsoft.com/office/drawing/2014/main" id="{2872764E-7B47-035F-2A17-0766C19B224A}"/>
                </a:ext>
              </a:extLst>
            </p:cNvPr>
            <p:cNvSpPr/>
            <p:nvPr/>
          </p:nvSpPr>
          <p:spPr>
            <a:xfrm>
              <a:off x="6273545" y="2462022"/>
              <a:ext cx="2623185" cy="1129665"/>
            </a:xfrm>
            <a:custGeom>
              <a:avLst/>
              <a:gdLst/>
              <a:ahLst/>
              <a:cxnLst/>
              <a:rect l="l" t="t" r="r" b="b"/>
              <a:pathLst>
                <a:path w="2623184" h="1129664">
                  <a:moveTo>
                    <a:pt x="2434589" y="0"/>
                  </a:moveTo>
                  <a:lnTo>
                    <a:pt x="188213" y="0"/>
                  </a:lnTo>
                  <a:lnTo>
                    <a:pt x="138200" y="6727"/>
                  </a:lnTo>
                  <a:lnTo>
                    <a:pt x="93246" y="25710"/>
                  </a:lnTo>
                  <a:lnTo>
                    <a:pt x="55149" y="55149"/>
                  </a:lnTo>
                  <a:lnTo>
                    <a:pt x="25710" y="93246"/>
                  </a:lnTo>
                  <a:lnTo>
                    <a:pt x="6727" y="138200"/>
                  </a:lnTo>
                  <a:lnTo>
                    <a:pt x="0" y="188213"/>
                  </a:lnTo>
                  <a:lnTo>
                    <a:pt x="0" y="941069"/>
                  </a:lnTo>
                  <a:lnTo>
                    <a:pt x="6727" y="991083"/>
                  </a:lnTo>
                  <a:lnTo>
                    <a:pt x="25710" y="1036037"/>
                  </a:lnTo>
                  <a:lnTo>
                    <a:pt x="55149" y="1074134"/>
                  </a:lnTo>
                  <a:lnTo>
                    <a:pt x="93246" y="1103573"/>
                  </a:lnTo>
                  <a:lnTo>
                    <a:pt x="138200" y="1122556"/>
                  </a:lnTo>
                  <a:lnTo>
                    <a:pt x="188213" y="1129283"/>
                  </a:lnTo>
                  <a:lnTo>
                    <a:pt x="2434589" y="1129283"/>
                  </a:lnTo>
                  <a:lnTo>
                    <a:pt x="2484603" y="1122556"/>
                  </a:lnTo>
                  <a:lnTo>
                    <a:pt x="2529557" y="1103573"/>
                  </a:lnTo>
                  <a:lnTo>
                    <a:pt x="2567654" y="1074134"/>
                  </a:lnTo>
                  <a:lnTo>
                    <a:pt x="2597093" y="1036037"/>
                  </a:lnTo>
                  <a:lnTo>
                    <a:pt x="2616076" y="991083"/>
                  </a:lnTo>
                  <a:lnTo>
                    <a:pt x="2622804" y="941069"/>
                  </a:lnTo>
                  <a:lnTo>
                    <a:pt x="2622804" y="188213"/>
                  </a:lnTo>
                  <a:lnTo>
                    <a:pt x="2616076" y="138200"/>
                  </a:lnTo>
                  <a:lnTo>
                    <a:pt x="2597093" y="93246"/>
                  </a:lnTo>
                  <a:lnTo>
                    <a:pt x="2567654" y="55149"/>
                  </a:lnTo>
                  <a:lnTo>
                    <a:pt x="2529557" y="25710"/>
                  </a:lnTo>
                  <a:lnTo>
                    <a:pt x="2484603" y="6727"/>
                  </a:lnTo>
                  <a:lnTo>
                    <a:pt x="2434589" y="0"/>
                  </a:lnTo>
                  <a:close/>
                </a:path>
              </a:pathLst>
            </a:custGeom>
            <a:solidFill>
              <a:srgbClr val="00A8DF"/>
            </a:solidFill>
          </p:spPr>
          <p:txBody>
            <a:bodyPr wrap="squar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rPr>
                <a:t>WAP Grantees monitor its Subgrantees.</a:t>
              </a:r>
              <a:endParaRPr kumimoji="0"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endParaRPr>
            </a:p>
          </p:txBody>
        </p:sp>
        <p:sp>
          <p:nvSpPr>
            <p:cNvPr id="7" name="object 6">
              <a:extLst>
                <a:ext uri="{FF2B5EF4-FFF2-40B4-BE49-F238E27FC236}">
                  <a16:creationId xmlns:a16="http://schemas.microsoft.com/office/drawing/2014/main" id="{59DD9AE8-E8AA-53B4-CBC4-9ED504AD3558}"/>
                </a:ext>
              </a:extLst>
            </p:cNvPr>
            <p:cNvSpPr/>
            <p:nvPr/>
          </p:nvSpPr>
          <p:spPr>
            <a:xfrm>
              <a:off x="6273545" y="2462022"/>
              <a:ext cx="2623185" cy="1129665"/>
            </a:xfrm>
            <a:custGeom>
              <a:avLst/>
              <a:gdLst/>
              <a:ahLst/>
              <a:cxnLst/>
              <a:rect l="l" t="t" r="r" b="b"/>
              <a:pathLst>
                <a:path w="2623184" h="1129664">
                  <a:moveTo>
                    <a:pt x="0" y="188213"/>
                  </a:moveTo>
                  <a:lnTo>
                    <a:pt x="6727" y="138200"/>
                  </a:lnTo>
                  <a:lnTo>
                    <a:pt x="25710" y="93246"/>
                  </a:lnTo>
                  <a:lnTo>
                    <a:pt x="55149" y="55149"/>
                  </a:lnTo>
                  <a:lnTo>
                    <a:pt x="93246" y="25710"/>
                  </a:lnTo>
                  <a:lnTo>
                    <a:pt x="138200" y="6727"/>
                  </a:lnTo>
                  <a:lnTo>
                    <a:pt x="188213" y="0"/>
                  </a:lnTo>
                  <a:lnTo>
                    <a:pt x="2434589" y="0"/>
                  </a:lnTo>
                  <a:lnTo>
                    <a:pt x="2484603" y="6727"/>
                  </a:lnTo>
                  <a:lnTo>
                    <a:pt x="2529557" y="25710"/>
                  </a:lnTo>
                  <a:lnTo>
                    <a:pt x="2567654" y="55149"/>
                  </a:lnTo>
                  <a:lnTo>
                    <a:pt x="2597093" y="93246"/>
                  </a:lnTo>
                  <a:lnTo>
                    <a:pt x="2616076" y="138200"/>
                  </a:lnTo>
                  <a:lnTo>
                    <a:pt x="2622804" y="188213"/>
                  </a:lnTo>
                  <a:lnTo>
                    <a:pt x="2622804" y="941069"/>
                  </a:lnTo>
                  <a:lnTo>
                    <a:pt x="2616076" y="991083"/>
                  </a:lnTo>
                  <a:lnTo>
                    <a:pt x="2597093" y="1036037"/>
                  </a:lnTo>
                  <a:lnTo>
                    <a:pt x="2567654" y="1074134"/>
                  </a:lnTo>
                  <a:lnTo>
                    <a:pt x="2529557" y="1103573"/>
                  </a:lnTo>
                  <a:lnTo>
                    <a:pt x="2484603" y="1122556"/>
                  </a:lnTo>
                  <a:lnTo>
                    <a:pt x="2434589" y="1129283"/>
                  </a:lnTo>
                  <a:lnTo>
                    <a:pt x="188213" y="1129283"/>
                  </a:lnTo>
                  <a:lnTo>
                    <a:pt x="138200" y="1122556"/>
                  </a:lnTo>
                  <a:lnTo>
                    <a:pt x="93246" y="1103573"/>
                  </a:lnTo>
                  <a:lnTo>
                    <a:pt x="55149" y="1074134"/>
                  </a:lnTo>
                  <a:lnTo>
                    <a:pt x="25710" y="1036037"/>
                  </a:lnTo>
                  <a:lnTo>
                    <a:pt x="6727" y="991083"/>
                  </a:lnTo>
                  <a:lnTo>
                    <a:pt x="0" y="941069"/>
                  </a:lnTo>
                  <a:lnTo>
                    <a:pt x="0" y="188213"/>
                  </a:lnTo>
                  <a:close/>
                </a:path>
              </a:pathLst>
            </a:custGeom>
            <a:ln w="38100">
              <a:solidFill>
                <a:srgbClr val="FFFFFF"/>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grpSp>
      <p:grpSp>
        <p:nvGrpSpPr>
          <p:cNvPr id="9" name="object 8">
            <a:extLst>
              <a:ext uri="{FF2B5EF4-FFF2-40B4-BE49-F238E27FC236}">
                <a16:creationId xmlns:a16="http://schemas.microsoft.com/office/drawing/2014/main" id="{4D6C09F9-73B0-B93D-4953-79209CCB9560}"/>
              </a:ext>
            </a:extLst>
          </p:cNvPr>
          <p:cNvGrpSpPr/>
          <p:nvPr/>
        </p:nvGrpSpPr>
        <p:grpSpPr>
          <a:xfrm>
            <a:off x="8234054" y="1262853"/>
            <a:ext cx="2711450" cy="1100455"/>
            <a:chOff x="6204188" y="1021030"/>
            <a:chExt cx="2711450" cy="1100455"/>
          </a:xfrm>
        </p:grpSpPr>
        <p:pic>
          <p:nvPicPr>
            <p:cNvPr id="10" name="object 9">
              <a:extLst>
                <a:ext uri="{FF2B5EF4-FFF2-40B4-BE49-F238E27FC236}">
                  <a16:creationId xmlns:a16="http://schemas.microsoft.com/office/drawing/2014/main" id="{6BF641E4-EFEA-4CC6-E57A-A232AF9E7E84}"/>
                </a:ext>
              </a:extLst>
            </p:cNvPr>
            <p:cNvPicPr/>
            <p:nvPr/>
          </p:nvPicPr>
          <p:blipFill>
            <a:blip r:embed="rId4" cstate="print"/>
            <a:stretch>
              <a:fillRect/>
            </a:stretch>
          </p:blipFill>
          <p:spPr>
            <a:xfrm>
              <a:off x="6204188" y="1021030"/>
              <a:ext cx="2711226" cy="1100427"/>
            </a:xfrm>
            <a:prstGeom prst="rect">
              <a:avLst/>
            </a:prstGeom>
          </p:spPr>
        </p:pic>
        <p:sp>
          <p:nvSpPr>
            <p:cNvPr id="11" name="object 10">
              <a:extLst>
                <a:ext uri="{FF2B5EF4-FFF2-40B4-BE49-F238E27FC236}">
                  <a16:creationId xmlns:a16="http://schemas.microsoft.com/office/drawing/2014/main" id="{4C9EB4F2-EF56-8C67-688F-BD508D150DE4}"/>
                </a:ext>
              </a:extLst>
            </p:cNvPr>
            <p:cNvSpPr/>
            <p:nvPr/>
          </p:nvSpPr>
          <p:spPr>
            <a:xfrm>
              <a:off x="6256782" y="1053845"/>
              <a:ext cx="2611120" cy="1000125"/>
            </a:xfrm>
            <a:custGeom>
              <a:avLst/>
              <a:gdLst/>
              <a:ahLst/>
              <a:cxnLst/>
              <a:rect l="l" t="t" r="r" b="b"/>
              <a:pathLst>
                <a:path w="2611120" h="1000125">
                  <a:moveTo>
                    <a:pt x="2443988" y="0"/>
                  </a:moveTo>
                  <a:lnTo>
                    <a:pt x="166623" y="0"/>
                  </a:lnTo>
                  <a:lnTo>
                    <a:pt x="122310" y="5948"/>
                  </a:lnTo>
                  <a:lnTo>
                    <a:pt x="82502" y="22737"/>
                  </a:lnTo>
                  <a:lnTo>
                    <a:pt x="48783" y="48783"/>
                  </a:lnTo>
                  <a:lnTo>
                    <a:pt x="22737" y="82502"/>
                  </a:lnTo>
                  <a:lnTo>
                    <a:pt x="5948" y="122310"/>
                  </a:lnTo>
                  <a:lnTo>
                    <a:pt x="0" y="166624"/>
                  </a:lnTo>
                  <a:lnTo>
                    <a:pt x="0" y="833119"/>
                  </a:lnTo>
                  <a:lnTo>
                    <a:pt x="5948" y="877433"/>
                  </a:lnTo>
                  <a:lnTo>
                    <a:pt x="22737" y="917241"/>
                  </a:lnTo>
                  <a:lnTo>
                    <a:pt x="48783" y="950960"/>
                  </a:lnTo>
                  <a:lnTo>
                    <a:pt x="82502" y="977006"/>
                  </a:lnTo>
                  <a:lnTo>
                    <a:pt x="122310" y="993795"/>
                  </a:lnTo>
                  <a:lnTo>
                    <a:pt x="166623" y="999743"/>
                  </a:lnTo>
                  <a:lnTo>
                    <a:pt x="2443988" y="999743"/>
                  </a:lnTo>
                  <a:lnTo>
                    <a:pt x="2488301" y="993795"/>
                  </a:lnTo>
                  <a:lnTo>
                    <a:pt x="2528109" y="977006"/>
                  </a:lnTo>
                  <a:lnTo>
                    <a:pt x="2561828" y="950960"/>
                  </a:lnTo>
                  <a:lnTo>
                    <a:pt x="2587874" y="917241"/>
                  </a:lnTo>
                  <a:lnTo>
                    <a:pt x="2604663" y="877433"/>
                  </a:lnTo>
                  <a:lnTo>
                    <a:pt x="2610612" y="833119"/>
                  </a:lnTo>
                  <a:lnTo>
                    <a:pt x="2610612" y="166624"/>
                  </a:lnTo>
                  <a:lnTo>
                    <a:pt x="2604663" y="122310"/>
                  </a:lnTo>
                  <a:lnTo>
                    <a:pt x="2587874" y="82502"/>
                  </a:lnTo>
                  <a:lnTo>
                    <a:pt x="2561828" y="48783"/>
                  </a:lnTo>
                  <a:lnTo>
                    <a:pt x="2528109" y="22737"/>
                  </a:lnTo>
                  <a:lnTo>
                    <a:pt x="2488301" y="5948"/>
                  </a:lnTo>
                  <a:lnTo>
                    <a:pt x="2443988" y="0"/>
                  </a:lnTo>
                  <a:close/>
                </a:path>
              </a:pathLst>
            </a:custGeom>
            <a:solidFill>
              <a:srgbClr val="E17124"/>
            </a:solidFill>
          </p:spPr>
          <p:txBody>
            <a:bodyPr wrap="squar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rPr>
                <a:t>Federal staff monitor </a:t>
              </a:r>
              <a:b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rPr>
              </a:b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rPr>
                <a:t>the WAP Grantees.</a:t>
              </a:r>
              <a:endParaRPr kumimoji="0"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endParaRPr>
            </a:p>
          </p:txBody>
        </p:sp>
        <p:sp>
          <p:nvSpPr>
            <p:cNvPr id="12" name="object 11">
              <a:extLst>
                <a:ext uri="{FF2B5EF4-FFF2-40B4-BE49-F238E27FC236}">
                  <a16:creationId xmlns:a16="http://schemas.microsoft.com/office/drawing/2014/main" id="{FAF9FD9D-5AFB-3C0C-03F5-7A3FA11A8D05}"/>
                </a:ext>
              </a:extLst>
            </p:cNvPr>
            <p:cNvSpPr/>
            <p:nvPr/>
          </p:nvSpPr>
          <p:spPr>
            <a:xfrm>
              <a:off x="6256782" y="1053845"/>
              <a:ext cx="2611120" cy="1000125"/>
            </a:xfrm>
            <a:custGeom>
              <a:avLst/>
              <a:gdLst/>
              <a:ahLst/>
              <a:cxnLst/>
              <a:rect l="l" t="t" r="r" b="b"/>
              <a:pathLst>
                <a:path w="2611120" h="1000125">
                  <a:moveTo>
                    <a:pt x="0" y="166624"/>
                  </a:moveTo>
                  <a:lnTo>
                    <a:pt x="5948" y="122310"/>
                  </a:lnTo>
                  <a:lnTo>
                    <a:pt x="22737" y="82502"/>
                  </a:lnTo>
                  <a:lnTo>
                    <a:pt x="48783" y="48783"/>
                  </a:lnTo>
                  <a:lnTo>
                    <a:pt x="82502" y="22737"/>
                  </a:lnTo>
                  <a:lnTo>
                    <a:pt x="122310" y="5948"/>
                  </a:lnTo>
                  <a:lnTo>
                    <a:pt x="166623" y="0"/>
                  </a:lnTo>
                  <a:lnTo>
                    <a:pt x="2443988" y="0"/>
                  </a:lnTo>
                  <a:lnTo>
                    <a:pt x="2488301" y="5948"/>
                  </a:lnTo>
                  <a:lnTo>
                    <a:pt x="2528109" y="22737"/>
                  </a:lnTo>
                  <a:lnTo>
                    <a:pt x="2561828" y="48783"/>
                  </a:lnTo>
                  <a:lnTo>
                    <a:pt x="2587874" y="82502"/>
                  </a:lnTo>
                  <a:lnTo>
                    <a:pt x="2604663" y="122310"/>
                  </a:lnTo>
                  <a:lnTo>
                    <a:pt x="2610612" y="166624"/>
                  </a:lnTo>
                  <a:lnTo>
                    <a:pt x="2610612" y="833119"/>
                  </a:lnTo>
                  <a:lnTo>
                    <a:pt x="2604663" y="877433"/>
                  </a:lnTo>
                  <a:lnTo>
                    <a:pt x="2587874" y="917241"/>
                  </a:lnTo>
                  <a:lnTo>
                    <a:pt x="2561828" y="950960"/>
                  </a:lnTo>
                  <a:lnTo>
                    <a:pt x="2528109" y="977006"/>
                  </a:lnTo>
                  <a:lnTo>
                    <a:pt x="2488301" y="993795"/>
                  </a:lnTo>
                  <a:lnTo>
                    <a:pt x="2443988" y="999743"/>
                  </a:lnTo>
                  <a:lnTo>
                    <a:pt x="166623" y="999743"/>
                  </a:lnTo>
                  <a:lnTo>
                    <a:pt x="122310" y="993795"/>
                  </a:lnTo>
                  <a:lnTo>
                    <a:pt x="82502" y="977006"/>
                  </a:lnTo>
                  <a:lnTo>
                    <a:pt x="48783" y="950960"/>
                  </a:lnTo>
                  <a:lnTo>
                    <a:pt x="22737" y="917241"/>
                  </a:lnTo>
                  <a:lnTo>
                    <a:pt x="5948" y="877433"/>
                  </a:lnTo>
                  <a:lnTo>
                    <a:pt x="0" y="833119"/>
                  </a:lnTo>
                  <a:lnTo>
                    <a:pt x="0" y="166624"/>
                  </a:lnTo>
                  <a:close/>
                </a:path>
              </a:pathLst>
            </a:custGeom>
            <a:ln w="38100">
              <a:solidFill>
                <a:srgbClr val="FFFFFF"/>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grpSp>
      <p:grpSp>
        <p:nvGrpSpPr>
          <p:cNvPr id="14" name="object 13">
            <a:extLst>
              <a:ext uri="{FF2B5EF4-FFF2-40B4-BE49-F238E27FC236}">
                <a16:creationId xmlns:a16="http://schemas.microsoft.com/office/drawing/2014/main" id="{B63765F4-76AF-4939-FC6D-B56BFCD11332}"/>
              </a:ext>
            </a:extLst>
          </p:cNvPr>
          <p:cNvGrpSpPr/>
          <p:nvPr/>
        </p:nvGrpSpPr>
        <p:grpSpPr>
          <a:xfrm>
            <a:off x="8254095" y="4161371"/>
            <a:ext cx="2721884" cy="2136673"/>
            <a:chOff x="6192001" y="3951719"/>
            <a:chExt cx="2721884" cy="2136673"/>
          </a:xfrm>
        </p:grpSpPr>
        <p:pic>
          <p:nvPicPr>
            <p:cNvPr id="15" name="object 14">
              <a:extLst>
                <a:ext uri="{FF2B5EF4-FFF2-40B4-BE49-F238E27FC236}">
                  <a16:creationId xmlns:a16="http://schemas.microsoft.com/office/drawing/2014/main" id="{8AE362A5-BE1E-A908-DFE0-C7235C5A0DF3}"/>
                </a:ext>
              </a:extLst>
            </p:cNvPr>
            <p:cNvPicPr/>
            <p:nvPr/>
          </p:nvPicPr>
          <p:blipFill>
            <a:blip r:embed="rId5" cstate="print"/>
            <a:stretch>
              <a:fillRect/>
            </a:stretch>
          </p:blipFill>
          <p:spPr>
            <a:xfrm>
              <a:off x="6192001" y="3951719"/>
              <a:ext cx="2721884" cy="2136673"/>
            </a:xfrm>
            <a:prstGeom prst="rect">
              <a:avLst/>
            </a:prstGeom>
          </p:spPr>
        </p:pic>
        <p:sp>
          <p:nvSpPr>
            <p:cNvPr id="16" name="object 15">
              <a:extLst>
                <a:ext uri="{FF2B5EF4-FFF2-40B4-BE49-F238E27FC236}">
                  <a16:creationId xmlns:a16="http://schemas.microsoft.com/office/drawing/2014/main" id="{75ECEB07-8309-84A5-ACA8-B41720D841F6}"/>
                </a:ext>
              </a:extLst>
            </p:cNvPr>
            <p:cNvSpPr/>
            <p:nvPr/>
          </p:nvSpPr>
          <p:spPr>
            <a:xfrm>
              <a:off x="6244590" y="3984498"/>
              <a:ext cx="2621280" cy="2036445"/>
            </a:xfrm>
            <a:custGeom>
              <a:avLst/>
              <a:gdLst/>
              <a:ahLst/>
              <a:cxnLst/>
              <a:rect l="l" t="t" r="r" b="b"/>
              <a:pathLst>
                <a:path w="2621279" h="2036445">
                  <a:moveTo>
                    <a:pt x="2281936" y="0"/>
                  </a:moveTo>
                  <a:lnTo>
                    <a:pt x="339343" y="0"/>
                  </a:lnTo>
                  <a:lnTo>
                    <a:pt x="293289" y="3097"/>
                  </a:lnTo>
                  <a:lnTo>
                    <a:pt x="249119" y="12119"/>
                  </a:lnTo>
                  <a:lnTo>
                    <a:pt x="207240" y="26662"/>
                  </a:lnTo>
                  <a:lnTo>
                    <a:pt x="168053" y="46322"/>
                  </a:lnTo>
                  <a:lnTo>
                    <a:pt x="131965" y="70695"/>
                  </a:lnTo>
                  <a:lnTo>
                    <a:pt x="99377" y="99377"/>
                  </a:lnTo>
                  <a:lnTo>
                    <a:pt x="70695" y="131965"/>
                  </a:lnTo>
                  <a:lnTo>
                    <a:pt x="46322" y="168053"/>
                  </a:lnTo>
                  <a:lnTo>
                    <a:pt x="26662" y="207240"/>
                  </a:lnTo>
                  <a:lnTo>
                    <a:pt x="12119" y="249119"/>
                  </a:lnTo>
                  <a:lnTo>
                    <a:pt x="3097" y="293289"/>
                  </a:lnTo>
                  <a:lnTo>
                    <a:pt x="0" y="339344"/>
                  </a:lnTo>
                  <a:lnTo>
                    <a:pt x="0" y="1696707"/>
                  </a:lnTo>
                  <a:lnTo>
                    <a:pt x="3097" y="1742757"/>
                  </a:lnTo>
                  <a:lnTo>
                    <a:pt x="12119" y="1786923"/>
                  </a:lnTo>
                  <a:lnTo>
                    <a:pt x="26662" y="1828802"/>
                  </a:lnTo>
                  <a:lnTo>
                    <a:pt x="46322" y="1867989"/>
                  </a:lnTo>
                  <a:lnTo>
                    <a:pt x="70695" y="1904080"/>
                  </a:lnTo>
                  <a:lnTo>
                    <a:pt x="99377" y="1936670"/>
                  </a:lnTo>
                  <a:lnTo>
                    <a:pt x="131965" y="1965356"/>
                  </a:lnTo>
                  <a:lnTo>
                    <a:pt x="168053" y="1989732"/>
                  </a:lnTo>
                  <a:lnTo>
                    <a:pt x="207240" y="2009396"/>
                  </a:lnTo>
                  <a:lnTo>
                    <a:pt x="249119" y="2023942"/>
                  </a:lnTo>
                  <a:lnTo>
                    <a:pt x="293289" y="2032966"/>
                  </a:lnTo>
                  <a:lnTo>
                    <a:pt x="339343" y="2036064"/>
                  </a:lnTo>
                  <a:lnTo>
                    <a:pt x="2281936" y="2036064"/>
                  </a:lnTo>
                  <a:lnTo>
                    <a:pt x="2327990" y="2032966"/>
                  </a:lnTo>
                  <a:lnTo>
                    <a:pt x="2372160" y="2023942"/>
                  </a:lnTo>
                  <a:lnTo>
                    <a:pt x="2414039" y="2009396"/>
                  </a:lnTo>
                  <a:lnTo>
                    <a:pt x="2453226" y="1989732"/>
                  </a:lnTo>
                  <a:lnTo>
                    <a:pt x="2489314" y="1965356"/>
                  </a:lnTo>
                  <a:lnTo>
                    <a:pt x="2521902" y="1936670"/>
                  </a:lnTo>
                  <a:lnTo>
                    <a:pt x="2550584" y="1904080"/>
                  </a:lnTo>
                  <a:lnTo>
                    <a:pt x="2574957" y="1867989"/>
                  </a:lnTo>
                  <a:lnTo>
                    <a:pt x="2594617" y="1828802"/>
                  </a:lnTo>
                  <a:lnTo>
                    <a:pt x="2609160" y="1786923"/>
                  </a:lnTo>
                  <a:lnTo>
                    <a:pt x="2618182" y="1742757"/>
                  </a:lnTo>
                  <a:lnTo>
                    <a:pt x="2621280" y="1696707"/>
                  </a:lnTo>
                  <a:lnTo>
                    <a:pt x="2621280" y="339344"/>
                  </a:lnTo>
                  <a:lnTo>
                    <a:pt x="2618182" y="293289"/>
                  </a:lnTo>
                  <a:lnTo>
                    <a:pt x="2609160" y="249119"/>
                  </a:lnTo>
                  <a:lnTo>
                    <a:pt x="2594617" y="207240"/>
                  </a:lnTo>
                  <a:lnTo>
                    <a:pt x="2574957" y="168053"/>
                  </a:lnTo>
                  <a:lnTo>
                    <a:pt x="2550584" y="131965"/>
                  </a:lnTo>
                  <a:lnTo>
                    <a:pt x="2521902" y="99377"/>
                  </a:lnTo>
                  <a:lnTo>
                    <a:pt x="2489314" y="70695"/>
                  </a:lnTo>
                  <a:lnTo>
                    <a:pt x="2453226" y="46322"/>
                  </a:lnTo>
                  <a:lnTo>
                    <a:pt x="2414039" y="26662"/>
                  </a:lnTo>
                  <a:lnTo>
                    <a:pt x="2372160" y="12119"/>
                  </a:lnTo>
                  <a:lnTo>
                    <a:pt x="2327990" y="3097"/>
                  </a:lnTo>
                  <a:lnTo>
                    <a:pt x="2281936" y="0"/>
                  </a:lnTo>
                  <a:close/>
                </a:path>
              </a:pathLst>
            </a:custGeom>
            <a:solidFill>
              <a:srgbClr val="6ABB45"/>
            </a:solidFill>
          </p:spPr>
          <p:txBody>
            <a:bodyPr wrap="square" lIns="0" tIns="0" rIns="0" bIns="0" rtlCol="0" anchor="ctr"/>
            <a:lstStyle/>
            <a:p>
              <a:pPr marL="11113"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Subgrantees</a:t>
              </a:r>
              <a:r>
                <a:rPr kumimoji="0" lang="en-US" sz="1800" b="1" i="0" u="none" strike="noStrike" kern="1200" cap="none" spc="-85"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have</a:t>
              </a:r>
              <a:r>
                <a:rPr kumimoji="0" lang="en-US" sz="1800" b="1" i="0" u="none" strike="noStrike" kern="1200" cap="none" spc="-45"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p>
            <a:p>
              <a:pPr marL="11113"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20" normalizeH="0" baseline="0" noProof="0" dirty="0">
                  <a:ln>
                    <a:noFill/>
                  </a:ln>
                  <a:solidFill>
                    <a:srgbClr val="FFFFFF"/>
                  </a:solidFill>
                  <a:effectLst/>
                  <a:uLnTx/>
                  <a:uFillTx/>
                  <a:latin typeface="Avenir Heavy" panose="02000503020000020003" pitchFamily="2" charset="0"/>
                  <a:ea typeface="ヒラギノ角ゴ Pro W3" charset="0"/>
                  <a:cs typeface="Arial"/>
                </a:rPr>
                <a:t>their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Inspectors</a:t>
              </a:r>
              <a:r>
                <a:rPr kumimoji="0" lang="en-US" sz="1800" b="1" i="0" u="none" strike="noStrike" kern="1200" cap="none" spc="-90"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review</a:t>
              </a:r>
              <a:r>
                <a:rPr kumimoji="0" lang="en-US" sz="1800" b="1" i="0" u="none" strike="noStrike" kern="1200" cap="none" spc="-50"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25" normalizeH="0" baseline="0" noProof="0" dirty="0">
                  <a:ln>
                    <a:noFill/>
                  </a:ln>
                  <a:solidFill>
                    <a:srgbClr val="FFFFFF"/>
                  </a:solidFill>
                  <a:effectLst/>
                  <a:uLnTx/>
                  <a:uFillTx/>
                  <a:latin typeface="Avenir Heavy" panose="02000503020000020003" pitchFamily="2" charset="0"/>
                  <a:ea typeface="ヒラギノ角ゴ Pro W3" charset="0"/>
                  <a:cs typeface="Arial"/>
                </a:rPr>
                <a:t>the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work</a:t>
              </a:r>
              <a:r>
                <a:rPr kumimoji="0" lang="en-US" sz="1800" b="1" i="0" u="none" strike="noStrike" kern="1200" cap="none" spc="-50"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of</a:t>
              </a:r>
              <a:r>
                <a:rPr kumimoji="0" lang="en-US" sz="1800" b="1" i="0" u="none" strike="noStrike" kern="1200" cap="none" spc="-10"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their</a:t>
              </a:r>
              <a:r>
                <a:rPr kumimoji="0" lang="en-US" sz="1800" b="1" i="0" u="none" strike="noStrike" kern="1200" cap="none" spc="-35"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10" normalizeH="0" baseline="0" noProof="0" dirty="0">
                  <a:ln>
                    <a:noFill/>
                  </a:ln>
                  <a:solidFill>
                    <a:srgbClr val="FFFFFF"/>
                  </a:solidFill>
                  <a:effectLst/>
                  <a:uLnTx/>
                  <a:uFillTx/>
                  <a:latin typeface="Avenir Heavy" panose="02000503020000020003" pitchFamily="2" charset="0"/>
                  <a:ea typeface="ヒラギノ角ゴ Pro W3" charset="0"/>
                  <a:cs typeface="Arial"/>
                </a:rPr>
                <a:t>auditors,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crews</a:t>
              </a:r>
              <a:r>
                <a:rPr kumimoji="0" lang="en-US" sz="1800" b="1" i="0" u="none" strike="noStrike" kern="1200" cap="none" spc="-60" normalizeH="0" baseline="0" noProof="0" dirty="0">
                  <a:ln>
                    <a:noFill/>
                  </a:ln>
                  <a:solidFill>
                    <a:srgbClr val="FFFFFF"/>
                  </a:solidFill>
                  <a:effectLst/>
                  <a:uLnTx/>
                  <a:uFillTx/>
                  <a:latin typeface="Avenir Heavy" panose="02000503020000020003" pitchFamily="2" charset="0"/>
                  <a:ea typeface="ヒラギノ角ゴ Pro W3" charset="0"/>
                  <a:cs typeface="Arial"/>
                </a:rPr>
                <a:t> </a:t>
              </a:r>
              <a:r>
                <a:rPr kumimoji="0" lang="en-US" sz="1800" b="1" i="0" u="none" strike="noStrike" kern="1200" cap="none" spc="0" normalizeH="0" baseline="0" noProof="0" dirty="0">
                  <a:ln>
                    <a:noFill/>
                  </a:ln>
                  <a:solidFill>
                    <a:srgbClr val="FFFFFF"/>
                  </a:solidFill>
                  <a:effectLst/>
                  <a:uLnTx/>
                  <a:uFillTx/>
                  <a:latin typeface="Avenir Heavy" panose="02000503020000020003" pitchFamily="2" charset="0"/>
                  <a:ea typeface="ヒラギノ角ゴ Pro W3" charset="0"/>
                  <a:cs typeface="Arial"/>
                </a:rPr>
                <a:t>and</a:t>
              </a:r>
              <a:r>
                <a:rPr kumimoji="0" lang="en-US" sz="1800" b="1" i="0" u="none" strike="noStrike" kern="1200" cap="none" spc="-10" normalizeH="0" baseline="0" noProof="0" dirty="0">
                  <a:ln>
                    <a:noFill/>
                  </a:ln>
                  <a:solidFill>
                    <a:srgbClr val="FFFFFF"/>
                  </a:solidFill>
                  <a:effectLst/>
                  <a:uLnTx/>
                  <a:uFillTx/>
                  <a:latin typeface="Avenir Heavy" panose="02000503020000020003" pitchFamily="2" charset="0"/>
                  <a:ea typeface="ヒラギノ角ゴ Pro W3" charset="0"/>
                  <a:cs typeface="Arial"/>
                </a:rPr>
                <a:t> contractors.</a:t>
              </a:r>
              <a:endParaRPr kumimoji="0" lang="en-US" sz="1800" b="1" i="0" u="none" strike="noStrike" kern="1200" cap="none" spc="0" normalizeH="0" baseline="0" noProof="0" dirty="0">
                <a:ln>
                  <a:noFill/>
                </a:ln>
                <a:solidFill>
                  <a:srgbClr val="000000"/>
                </a:solidFill>
                <a:effectLst/>
                <a:uLnTx/>
                <a:uFillTx/>
                <a:latin typeface="Avenir Heavy" panose="02000503020000020003" pitchFamily="2" charset="0"/>
                <a:ea typeface="ヒラギノ角ゴ Pro W3" charset="0"/>
                <a:cs typeface="Arial"/>
              </a:endParaRPr>
            </a:p>
          </p:txBody>
        </p:sp>
        <p:sp>
          <p:nvSpPr>
            <p:cNvPr id="17" name="object 16">
              <a:extLst>
                <a:ext uri="{FF2B5EF4-FFF2-40B4-BE49-F238E27FC236}">
                  <a16:creationId xmlns:a16="http://schemas.microsoft.com/office/drawing/2014/main" id="{16D3794A-1CF0-C286-2FB2-5D97DD20DC8F}"/>
                </a:ext>
              </a:extLst>
            </p:cNvPr>
            <p:cNvSpPr/>
            <p:nvPr/>
          </p:nvSpPr>
          <p:spPr>
            <a:xfrm>
              <a:off x="6244590" y="3984498"/>
              <a:ext cx="2621280" cy="2036445"/>
            </a:xfrm>
            <a:custGeom>
              <a:avLst/>
              <a:gdLst/>
              <a:ahLst/>
              <a:cxnLst/>
              <a:rect l="l" t="t" r="r" b="b"/>
              <a:pathLst>
                <a:path w="2621279" h="2036445">
                  <a:moveTo>
                    <a:pt x="0" y="339344"/>
                  </a:moveTo>
                  <a:lnTo>
                    <a:pt x="3097" y="293289"/>
                  </a:lnTo>
                  <a:lnTo>
                    <a:pt x="12119" y="249119"/>
                  </a:lnTo>
                  <a:lnTo>
                    <a:pt x="26662" y="207240"/>
                  </a:lnTo>
                  <a:lnTo>
                    <a:pt x="46322" y="168053"/>
                  </a:lnTo>
                  <a:lnTo>
                    <a:pt x="70695" y="131965"/>
                  </a:lnTo>
                  <a:lnTo>
                    <a:pt x="99377" y="99377"/>
                  </a:lnTo>
                  <a:lnTo>
                    <a:pt x="131965" y="70695"/>
                  </a:lnTo>
                  <a:lnTo>
                    <a:pt x="168053" y="46322"/>
                  </a:lnTo>
                  <a:lnTo>
                    <a:pt x="207240" y="26662"/>
                  </a:lnTo>
                  <a:lnTo>
                    <a:pt x="249119" y="12119"/>
                  </a:lnTo>
                  <a:lnTo>
                    <a:pt x="293289" y="3097"/>
                  </a:lnTo>
                  <a:lnTo>
                    <a:pt x="339343" y="0"/>
                  </a:lnTo>
                  <a:lnTo>
                    <a:pt x="2281936" y="0"/>
                  </a:lnTo>
                  <a:lnTo>
                    <a:pt x="2327990" y="3097"/>
                  </a:lnTo>
                  <a:lnTo>
                    <a:pt x="2372160" y="12119"/>
                  </a:lnTo>
                  <a:lnTo>
                    <a:pt x="2414039" y="26662"/>
                  </a:lnTo>
                  <a:lnTo>
                    <a:pt x="2453226" y="46322"/>
                  </a:lnTo>
                  <a:lnTo>
                    <a:pt x="2489314" y="70695"/>
                  </a:lnTo>
                  <a:lnTo>
                    <a:pt x="2521902" y="99377"/>
                  </a:lnTo>
                  <a:lnTo>
                    <a:pt x="2550584" y="131965"/>
                  </a:lnTo>
                  <a:lnTo>
                    <a:pt x="2574957" y="168053"/>
                  </a:lnTo>
                  <a:lnTo>
                    <a:pt x="2594617" y="207240"/>
                  </a:lnTo>
                  <a:lnTo>
                    <a:pt x="2609160" y="249119"/>
                  </a:lnTo>
                  <a:lnTo>
                    <a:pt x="2618182" y="293289"/>
                  </a:lnTo>
                  <a:lnTo>
                    <a:pt x="2621280" y="339344"/>
                  </a:lnTo>
                  <a:lnTo>
                    <a:pt x="2621280" y="1696707"/>
                  </a:lnTo>
                  <a:lnTo>
                    <a:pt x="2618182" y="1742757"/>
                  </a:lnTo>
                  <a:lnTo>
                    <a:pt x="2609160" y="1786923"/>
                  </a:lnTo>
                  <a:lnTo>
                    <a:pt x="2594617" y="1828802"/>
                  </a:lnTo>
                  <a:lnTo>
                    <a:pt x="2574957" y="1867989"/>
                  </a:lnTo>
                  <a:lnTo>
                    <a:pt x="2550584" y="1904080"/>
                  </a:lnTo>
                  <a:lnTo>
                    <a:pt x="2521902" y="1936670"/>
                  </a:lnTo>
                  <a:lnTo>
                    <a:pt x="2489314" y="1965356"/>
                  </a:lnTo>
                  <a:lnTo>
                    <a:pt x="2453226" y="1989732"/>
                  </a:lnTo>
                  <a:lnTo>
                    <a:pt x="2414039" y="2009396"/>
                  </a:lnTo>
                  <a:lnTo>
                    <a:pt x="2372160" y="2023942"/>
                  </a:lnTo>
                  <a:lnTo>
                    <a:pt x="2327990" y="2032966"/>
                  </a:lnTo>
                  <a:lnTo>
                    <a:pt x="2281936" y="2036064"/>
                  </a:lnTo>
                  <a:lnTo>
                    <a:pt x="339343" y="2036064"/>
                  </a:lnTo>
                  <a:lnTo>
                    <a:pt x="293289" y="2032966"/>
                  </a:lnTo>
                  <a:lnTo>
                    <a:pt x="249119" y="2023942"/>
                  </a:lnTo>
                  <a:lnTo>
                    <a:pt x="207240" y="2009396"/>
                  </a:lnTo>
                  <a:lnTo>
                    <a:pt x="168053" y="1989732"/>
                  </a:lnTo>
                  <a:lnTo>
                    <a:pt x="131965" y="1965356"/>
                  </a:lnTo>
                  <a:lnTo>
                    <a:pt x="99377" y="1936670"/>
                  </a:lnTo>
                  <a:lnTo>
                    <a:pt x="70695" y="1904080"/>
                  </a:lnTo>
                  <a:lnTo>
                    <a:pt x="46322" y="1867989"/>
                  </a:lnTo>
                  <a:lnTo>
                    <a:pt x="26662" y="1828802"/>
                  </a:lnTo>
                  <a:lnTo>
                    <a:pt x="12119" y="1786923"/>
                  </a:lnTo>
                  <a:lnTo>
                    <a:pt x="3097" y="1742757"/>
                  </a:lnTo>
                  <a:lnTo>
                    <a:pt x="0" y="1696707"/>
                  </a:lnTo>
                  <a:lnTo>
                    <a:pt x="0" y="339344"/>
                  </a:lnTo>
                  <a:close/>
                </a:path>
              </a:pathLst>
            </a:custGeom>
            <a:ln w="38099">
              <a:solidFill>
                <a:srgbClr val="FFFFFF"/>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000000"/>
                </a:solidFill>
                <a:effectLst/>
                <a:uLnTx/>
                <a:uFillTx/>
                <a:latin typeface="Avenir Heavy" panose="02000503020000020003" pitchFamily="2" charset="0"/>
                <a:ea typeface="ヒラギノ角ゴ Pro W3" charset="0"/>
              </a:endParaRPr>
            </a:p>
          </p:txBody>
        </p:sp>
      </p:grpSp>
      <p:pic>
        <p:nvPicPr>
          <p:cNvPr id="18" name="object 18">
            <a:extLst>
              <a:ext uri="{FF2B5EF4-FFF2-40B4-BE49-F238E27FC236}">
                <a16:creationId xmlns:a16="http://schemas.microsoft.com/office/drawing/2014/main" id="{BB5530B0-24F5-CC1E-07AE-81B7D7CBAD8C}"/>
              </a:ext>
            </a:extLst>
          </p:cNvPr>
          <p:cNvPicPr/>
          <p:nvPr/>
        </p:nvPicPr>
        <p:blipFill>
          <a:blip r:embed="rId6" cstate="print"/>
          <a:stretch>
            <a:fillRect/>
          </a:stretch>
        </p:blipFill>
        <p:spPr>
          <a:xfrm>
            <a:off x="1634602" y="1314691"/>
            <a:ext cx="774700" cy="952500"/>
          </a:xfrm>
          <a:prstGeom prst="rect">
            <a:avLst/>
          </a:prstGeom>
        </p:spPr>
      </p:pic>
      <p:sp>
        <p:nvSpPr>
          <p:cNvPr id="21" name="object 21">
            <a:extLst>
              <a:ext uri="{FF2B5EF4-FFF2-40B4-BE49-F238E27FC236}">
                <a16:creationId xmlns:a16="http://schemas.microsoft.com/office/drawing/2014/main" id="{0F01A3B3-AD44-D312-06C9-15D3D8400BD6}"/>
              </a:ext>
            </a:extLst>
          </p:cNvPr>
          <p:cNvSpPr/>
          <p:nvPr/>
        </p:nvSpPr>
        <p:spPr>
          <a:xfrm>
            <a:off x="1530488" y="2331199"/>
            <a:ext cx="536575" cy="3966845"/>
          </a:xfrm>
          <a:custGeom>
            <a:avLst/>
            <a:gdLst/>
            <a:ahLst/>
            <a:cxnLst/>
            <a:rect l="l" t="t" r="r" b="b"/>
            <a:pathLst>
              <a:path w="536575" h="3966845">
                <a:moveTo>
                  <a:pt x="103403" y="3878021"/>
                </a:moveTo>
                <a:lnTo>
                  <a:pt x="102400" y="3874122"/>
                </a:lnTo>
                <a:lnTo>
                  <a:pt x="96354" y="3870566"/>
                </a:lnTo>
                <a:lnTo>
                  <a:pt x="92468" y="3871569"/>
                </a:lnTo>
                <a:lnTo>
                  <a:pt x="57797" y="3930345"/>
                </a:lnTo>
                <a:lnTo>
                  <a:pt x="69570" y="1456944"/>
                </a:lnTo>
                <a:lnTo>
                  <a:pt x="56870" y="1456944"/>
                </a:lnTo>
                <a:lnTo>
                  <a:pt x="45097" y="3930294"/>
                </a:lnTo>
                <a:lnTo>
                  <a:pt x="10998" y="3871176"/>
                </a:lnTo>
                <a:lnTo>
                  <a:pt x="7124" y="3870134"/>
                </a:lnTo>
                <a:lnTo>
                  <a:pt x="1041" y="3873639"/>
                </a:lnTo>
                <a:lnTo>
                  <a:pt x="0" y="3877526"/>
                </a:lnTo>
                <a:lnTo>
                  <a:pt x="51282" y="3966400"/>
                </a:lnTo>
                <a:lnTo>
                  <a:pt x="58686" y="3953840"/>
                </a:lnTo>
                <a:lnTo>
                  <a:pt x="103403" y="3878021"/>
                </a:lnTo>
                <a:close/>
              </a:path>
              <a:path w="536575" h="3966845">
                <a:moveTo>
                  <a:pt x="536130" y="0"/>
                </a:moveTo>
                <a:lnTo>
                  <a:pt x="523430" y="0"/>
                </a:lnTo>
                <a:lnTo>
                  <a:pt x="523430" y="322326"/>
                </a:lnTo>
                <a:lnTo>
                  <a:pt x="59969" y="322326"/>
                </a:lnTo>
                <a:lnTo>
                  <a:pt x="57124" y="325247"/>
                </a:lnTo>
                <a:lnTo>
                  <a:pt x="57124" y="621322"/>
                </a:lnTo>
                <a:lnTo>
                  <a:pt x="24511" y="565404"/>
                </a:lnTo>
                <a:lnTo>
                  <a:pt x="22745" y="562483"/>
                </a:lnTo>
                <a:lnTo>
                  <a:pt x="18859" y="561340"/>
                </a:lnTo>
                <a:lnTo>
                  <a:pt x="12801" y="564896"/>
                </a:lnTo>
                <a:lnTo>
                  <a:pt x="11772" y="568833"/>
                </a:lnTo>
                <a:lnTo>
                  <a:pt x="63474" y="657479"/>
                </a:lnTo>
                <a:lnTo>
                  <a:pt x="70802" y="644906"/>
                </a:lnTo>
                <a:lnTo>
                  <a:pt x="115176" y="568833"/>
                </a:lnTo>
                <a:lnTo>
                  <a:pt x="114147" y="564896"/>
                </a:lnTo>
                <a:lnTo>
                  <a:pt x="108089" y="561340"/>
                </a:lnTo>
                <a:lnTo>
                  <a:pt x="104203" y="562483"/>
                </a:lnTo>
                <a:lnTo>
                  <a:pt x="102438" y="565404"/>
                </a:lnTo>
                <a:lnTo>
                  <a:pt x="69824" y="621322"/>
                </a:lnTo>
                <a:lnTo>
                  <a:pt x="69824" y="335026"/>
                </a:lnTo>
                <a:lnTo>
                  <a:pt x="533285" y="335026"/>
                </a:lnTo>
                <a:lnTo>
                  <a:pt x="536130" y="332232"/>
                </a:lnTo>
                <a:lnTo>
                  <a:pt x="536130" y="322326"/>
                </a:lnTo>
                <a:lnTo>
                  <a:pt x="536130" y="0"/>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sp>
        <p:nvSpPr>
          <p:cNvPr id="23" name="object 23">
            <a:extLst>
              <a:ext uri="{FF2B5EF4-FFF2-40B4-BE49-F238E27FC236}">
                <a16:creationId xmlns:a16="http://schemas.microsoft.com/office/drawing/2014/main" id="{2A6D5763-5BB8-F48D-4633-1FBA5D5D1807}"/>
              </a:ext>
            </a:extLst>
          </p:cNvPr>
          <p:cNvSpPr/>
          <p:nvPr/>
        </p:nvSpPr>
        <p:spPr>
          <a:xfrm>
            <a:off x="2053957" y="2331200"/>
            <a:ext cx="530860" cy="657860"/>
          </a:xfrm>
          <a:custGeom>
            <a:avLst/>
            <a:gdLst/>
            <a:ahLst/>
            <a:cxnLst/>
            <a:rect l="l" t="t" r="r" b="b"/>
            <a:pathLst>
              <a:path w="530860" h="657860">
                <a:moveTo>
                  <a:pt x="434086" y="561339"/>
                </a:moveTo>
                <a:lnTo>
                  <a:pt x="427990" y="564896"/>
                </a:lnTo>
                <a:lnTo>
                  <a:pt x="426974" y="568833"/>
                </a:lnTo>
                <a:lnTo>
                  <a:pt x="478663" y="657478"/>
                </a:lnTo>
                <a:lnTo>
                  <a:pt x="485994" y="644905"/>
                </a:lnTo>
                <a:lnTo>
                  <a:pt x="472313" y="644905"/>
                </a:lnTo>
                <a:lnTo>
                  <a:pt x="472313" y="621356"/>
                </a:lnTo>
                <a:lnTo>
                  <a:pt x="439674" y="565403"/>
                </a:lnTo>
                <a:lnTo>
                  <a:pt x="437896" y="562483"/>
                </a:lnTo>
                <a:lnTo>
                  <a:pt x="434086" y="561339"/>
                </a:lnTo>
                <a:close/>
              </a:path>
              <a:path w="530860" h="657860">
                <a:moveTo>
                  <a:pt x="472313" y="621356"/>
                </a:moveTo>
                <a:lnTo>
                  <a:pt x="472313" y="644905"/>
                </a:lnTo>
                <a:lnTo>
                  <a:pt x="485013" y="644905"/>
                </a:lnTo>
                <a:lnTo>
                  <a:pt x="485013" y="641603"/>
                </a:lnTo>
                <a:lnTo>
                  <a:pt x="473202" y="641603"/>
                </a:lnTo>
                <a:lnTo>
                  <a:pt x="478663" y="632242"/>
                </a:lnTo>
                <a:lnTo>
                  <a:pt x="472313" y="621356"/>
                </a:lnTo>
                <a:close/>
              </a:path>
              <a:path w="530860" h="657860">
                <a:moveTo>
                  <a:pt x="523240" y="561339"/>
                </a:moveTo>
                <a:lnTo>
                  <a:pt x="519430" y="562483"/>
                </a:lnTo>
                <a:lnTo>
                  <a:pt x="517652" y="565403"/>
                </a:lnTo>
                <a:lnTo>
                  <a:pt x="485013" y="621356"/>
                </a:lnTo>
                <a:lnTo>
                  <a:pt x="485013" y="644905"/>
                </a:lnTo>
                <a:lnTo>
                  <a:pt x="485994" y="644905"/>
                </a:lnTo>
                <a:lnTo>
                  <a:pt x="530352" y="568833"/>
                </a:lnTo>
                <a:lnTo>
                  <a:pt x="529335" y="564896"/>
                </a:lnTo>
                <a:lnTo>
                  <a:pt x="523240" y="561339"/>
                </a:lnTo>
                <a:close/>
              </a:path>
              <a:path w="530860" h="657860">
                <a:moveTo>
                  <a:pt x="478663" y="632242"/>
                </a:moveTo>
                <a:lnTo>
                  <a:pt x="473202" y="641603"/>
                </a:lnTo>
                <a:lnTo>
                  <a:pt x="484124" y="641603"/>
                </a:lnTo>
                <a:lnTo>
                  <a:pt x="478663" y="632242"/>
                </a:lnTo>
                <a:close/>
              </a:path>
              <a:path w="530860" h="657860">
                <a:moveTo>
                  <a:pt x="485013" y="621356"/>
                </a:moveTo>
                <a:lnTo>
                  <a:pt x="478663" y="632242"/>
                </a:lnTo>
                <a:lnTo>
                  <a:pt x="484124" y="641603"/>
                </a:lnTo>
                <a:lnTo>
                  <a:pt x="485013" y="641603"/>
                </a:lnTo>
                <a:lnTo>
                  <a:pt x="485013" y="621356"/>
                </a:lnTo>
                <a:close/>
              </a:path>
              <a:path w="530860" h="657860">
                <a:moveTo>
                  <a:pt x="472313" y="328675"/>
                </a:moveTo>
                <a:lnTo>
                  <a:pt x="472313" y="621356"/>
                </a:lnTo>
                <a:lnTo>
                  <a:pt x="478663" y="632242"/>
                </a:lnTo>
                <a:lnTo>
                  <a:pt x="485013" y="621356"/>
                </a:lnTo>
                <a:lnTo>
                  <a:pt x="485013" y="335025"/>
                </a:lnTo>
                <a:lnTo>
                  <a:pt x="478663" y="335025"/>
                </a:lnTo>
                <a:lnTo>
                  <a:pt x="472313" y="328675"/>
                </a:lnTo>
                <a:close/>
              </a:path>
              <a:path w="530860" h="657860">
                <a:moveTo>
                  <a:pt x="12700" y="0"/>
                </a:moveTo>
                <a:lnTo>
                  <a:pt x="0" y="0"/>
                </a:lnTo>
                <a:lnTo>
                  <a:pt x="0" y="332232"/>
                </a:lnTo>
                <a:lnTo>
                  <a:pt x="2844" y="335025"/>
                </a:lnTo>
                <a:lnTo>
                  <a:pt x="472313" y="335025"/>
                </a:lnTo>
                <a:lnTo>
                  <a:pt x="472313" y="328675"/>
                </a:lnTo>
                <a:lnTo>
                  <a:pt x="12700" y="328675"/>
                </a:lnTo>
                <a:lnTo>
                  <a:pt x="6350" y="322325"/>
                </a:lnTo>
                <a:lnTo>
                  <a:pt x="12700" y="322325"/>
                </a:lnTo>
                <a:lnTo>
                  <a:pt x="12700" y="0"/>
                </a:lnTo>
                <a:close/>
              </a:path>
              <a:path w="530860" h="657860">
                <a:moveTo>
                  <a:pt x="482219" y="322325"/>
                </a:moveTo>
                <a:lnTo>
                  <a:pt x="12700" y="322325"/>
                </a:lnTo>
                <a:lnTo>
                  <a:pt x="12700" y="328675"/>
                </a:lnTo>
                <a:lnTo>
                  <a:pt x="472313" y="328675"/>
                </a:lnTo>
                <a:lnTo>
                  <a:pt x="478663" y="335025"/>
                </a:lnTo>
                <a:lnTo>
                  <a:pt x="485013" y="335025"/>
                </a:lnTo>
                <a:lnTo>
                  <a:pt x="485013" y="325247"/>
                </a:lnTo>
                <a:lnTo>
                  <a:pt x="482219" y="322325"/>
                </a:lnTo>
                <a:close/>
              </a:path>
              <a:path w="530860" h="657860">
                <a:moveTo>
                  <a:pt x="12700" y="322325"/>
                </a:moveTo>
                <a:lnTo>
                  <a:pt x="6350" y="322325"/>
                </a:lnTo>
                <a:lnTo>
                  <a:pt x="12700" y="328675"/>
                </a:lnTo>
                <a:lnTo>
                  <a:pt x="12700" y="322325"/>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pic>
        <p:nvPicPr>
          <p:cNvPr id="24" name="object 24">
            <a:extLst>
              <a:ext uri="{FF2B5EF4-FFF2-40B4-BE49-F238E27FC236}">
                <a16:creationId xmlns:a16="http://schemas.microsoft.com/office/drawing/2014/main" id="{C799EAF7-2ECE-DD3B-8433-08F5286FF0B2}"/>
              </a:ext>
            </a:extLst>
          </p:cNvPr>
          <p:cNvPicPr/>
          <p:nvPr/>
        </p:nvPicPr>
        <p:blipFill>
          <a:blip r:embed="rId7" cstate="print"/>
          <a:stretch>
            <a:fillRect/>
          </a:stretch>
        </p:blipFill>
        <p:spPr>
          <a:xfrm>
            <a:off x="1257159" y="4280395"/>
            <a:ext cx="675132" cy="530351"/>
          </a:xfrm>
          <a:prstGeom prst="rect">
            <a:avLst/>
          </a:prstGeom>
        </p:spPr>
      </p:pic>
      <p:pic>
        <p:nvPicPr>
          <p:cNvPr id="25" name="object 25">
            <a:extLst>
              <a:ext uri="{FF2B5EF4-FFF2-40B4-BE49-F238E27FC236}">
                <a16:creationId xmlns:a16="http://schemas.microsoft.com/office/drawing/2014/main" id="{80C08A0D-590B-088B-EE98-2DF3A02375C1}"/>
              </a:ext>
            </a:extLst>
          </p:cNvPr>
          <p:cNvPicPr/>
          <p:nvPr/>
        </p:nvPicPr>
        <p:blipFill>
          <a:blip r:embed="rId7" cstate="print"/>
          <a:stretch>
            <a:fillRect/>
          </a:stretch>
        </p:blipFill>
        <p:spPr>
          <a:xfrm>
            <a:off x="1257159" y="4922000"/>
            <a:ext cx="675132" cy="528827"/>
          </a:xfrm>
          <a:prstGeom prst="rect">
            <a:avLst/>
          </a:prstGeom>
        </p:spPr>
      </p:pic>
      <p:pic>
        <p:nvPicPr>
          <p:cNvPr id="26" name="object 26">
            <a:extLst>
              <a:ext uri="{FF2B5EF4-FFF2-40B4-BE49-F238E27FC236}">
                <a16:creationId xmlns:a16="http://schemas.microsoft.com/office/drawing/2014/main" id="{79D4EA1A-90DA-8B7E-68C9-13CA73105BED}"/>
              </a:ext>
            </a:extLst>
          </p:cNvPr>
          <p:cNvPicPr/>
          <p:nvPr/>
        </p:nvPicPr>
        <p:blipFill>
          <a:blip r:embed="rId7" cstate="print"/>
          <a:stretch>
            <a:fillRect/>
          </a:stretch>
        </p:blipFill>
        <p:spPr>
          <a:xfrm>
            <a:off x="1257159" y="5555983"/>
            <a:ext cx="675132" cy="530351"/>
          </a:xfrm>
          <a:prstGeom prst="rect">
            <a:avLst/>
          </a:prstGeom>
        </p:spPr>
      </p:pic>
      <p:sp>
        <p:nvSpPr>
          <p:cNvPr id="27" name="object 27">
            <a:extLst>
              <a:ext uri="{FF2B5EF4-FFF2-40B4-BE49-F238E27FC236}">
                <a16:creationId xmlns:a16="http://schemas.microsoft.com/office/drawing/2014/main" id="{1FC75987-007D-183E-B321-81F26E5F41FE}"/>
              </a:ext>
            </a:extLst>
          </p:cNvPr>
          <p:cNvSpPr/>
          <p:nvPr/>
        </p:nvSpPr>
        <p:spPr>
          <a:xfrm>
            <a:off x="2475342" y="3797288"/>
            <a:ext cx="103505" cy="2509520"/>
          </a:xfrm>
          <a:custGeom>
            <a:avLst/>
            <a:gdLst/>
            <a:ahLst/>
            <a:cxnLst/>
            <a:rect l="l" t="t" r="r" b="b"/>
            <a:pathLst>
              <a:path w="103505" h="2509520">
                <a:moveTo>
                  <a:pt x="7112" y="2413190"/>
                </a:moveTo>
                <a:lnTo>
                  <a:pt x="1015" y="2416695"/>
                </a:lnTo>
                <a:lnTo>
                  <a:pt x="0" y="2420581"/>
                </a:lnTo>
                <a:lnTo>
                  <a:pt x="1778" y="2423617"/>
                </a:lnTo>
                <a:lnTo>
                  <a:pt x="51308" y="2509456"/>
                </a:lnTo>
                <a:lnTo>
                  <a:pt x="58708" y="2496896"/>
                </a:lnTo>
                <a:lnTo>
                  <a:pt x="44958" y="2496832"/>
                </a:lnTo>
                <a:lnTo>
                  <a:pt x="45071" y="2473182"/>
                </a:lnTo>
                <a:lnTo>
                  <a:pt x="12767" y="2417178"/>
                </a:lnTo>
                <a:lnTo>
                  <a:pt x="11049" y="2414231"/>
                </a:lnTo>
                <a:lnTo>
                  <a:pt x="7112" y="2413190"/>
                </a:lnTo>
                <a:close/>
              </a:path>
              <a:path w="103505" h="2509520">
                <a:moveTo>
                  <a:pt x="45071" y="2473182"/>
                </a:moveTo>
                <a:lnTo>
                  <a:pt x="44958" y="2496832"/>
                </a:lnTo>
                <a:lnTo>
                  <a:pt x="57658" y="2496896"/>
                </a:lnTo>
                <a:lnTo>
                  <a:pt x="57673" y="2493683"/>
                </a:lnTo>
                <a:lnTo>
                  <a:pt x="45846" y="2493632"/>
                </a:lnTo>
                <a:lnTo>
                  <a:pt x="51418" y="2484187"/>
                </a:lnTo>
                <a:lnTo>
                  <a:pt x="45071" y="2473182"/>
                </a:lnTo>
                <a:close/>
              </a:path>
              <a:path w="103505" h="2509520">
                <a:moveTo>
                  <a:pt x="96392" y="2413622"/>
                </a:moveTo>
                <a:lnTo>
                  <a:pt x="92455" y="2414625"/>
                </a:lnTo>
                <a:lnTo>
                  <a:pt x="57770" y="2473421"/>
                </a:lnTo>
                <a:lnTo>
                  <a:pt x="57658" y="2496896"/>
                </a:lnTo>
                <a:lnTo>
                  <a:pt x="58708" y="2496896"/>
                </a:lnTo>
                <a:lnTo>
                  <a:pt x="103378" y="2421077"/>
                </a:lnTo>
                <a:lnTo>
                  <a:pt x="102489" y="2417178"/>
                </a:lnTo>
                <a:lnTo>
                  <a:pt x="96392" y="2413622"/>
                </a:lnTo>
                <a:close/>
              </a:path>
              <a:path w="103505" h="2509520">
                <a:moveTo>
                  <a:pt x="51418" y="2484187"/>
                </a:moveTo>
                <a:lnTo>
                  <a:pt x="45846" y="2493632"/>
                </a:lnTo>
                <a:lnTo>
                  <a:pt x="56896" y="2493683"/>
                </a:lnTo>
                <a:lnTo>
                  <a:pt x="51418" y="2484187"/>
                </a:lnTo>
                <a:close/>
              </a:path>
              <a:path w="103505" h="2509520">
                <a:moveTo>
                  <a:pt x="57770" y="2473421"/>
                </a:moveTo>
                <a:lnTo>
                  <a:pt x="51418" y="2484187"/>
                </a:lnTo>
                <a:lnTo>
                  <a:pt x="56896" y="2493683"/>
                </a:lnTo>
                <a:lnTo>
                  <a:pt x="57673" y="2493683"/>
                </a:lnTo>
                <a:lnTo>
                  <a:pt x="57770" y="2473421"/>
                </a:lnTo>
                <a:close/>
              </a:path>
              <a:path w="103505" h="2509520">
                <a:moveTo>
                  <a:pt x="69596" y="0"/>
                </a:moveTo>
                <a:lnTo>
                  <a:pt x="56896" y="0"/>
                </a:lnTo>
                <a:lnTo>
                  <a:pt x="45071" y="2473182"/>
                </a:lnTo>
                <a:lnTo>
                  <a:pt x="51418" y="2484187"/>
                </a:lnTo>
                <a:lnTo>
                  <a:pt x="57770" y="2473421"/>
                </a:lnTo>
                <a:lnTo>
                  <a:pt x="69596" y="0"/>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pic>
        <p:nvPicPr>
          <p:cNvPr id="28" name="object 28">
            <a:extLst>
              <a:ext uri="{FF2B5EF4-FFF2-40B4-BE49-F238E27FC236}">
                <a16:creationId xmlns:a16="http://schemas.microsoft.com/office/drawing/2014/main" id="{9F541DED-92AA-FD12-885F-B0079123237C}"/>
              </a:ext>
            </a:extLst>
          </p:cNvPr>
          <p:cNvPicPr/>
          <p:nvPr/>
        </p:nvPicPr>
        <p:blipFill>
          <a:blip r:embed="rId7" cstate="print"/>
          <a:stretch>
            <a:fillRect/>
          </a:stretch>
        </p:blipFill>
        <p:spPr>
          <a:xfrm>
            <a:off x="2194419" y="4280395"/>
            <a:ext cx="676656" cy="530351"/>
          </a:xfrm>
          <a:prstGeom prst="rect">
            <a:avLst/>
          </a:prstGeom>
        </p:spPr>
      </p:pic>
      <p:pic>
        <p:nvPicPr>
          <p:cNvPr id="29" name="object 29">
            <a:extLst>
              <a:ext uri="{FF2B5EF4-FFF2-40B4-BE49-F238E27FC236}">
                <a16:creationId xmlns:a16="http://schemas.microsoft.com/office/drawing/2014/main" id="{9006C4DA-DB89-B48A-96B6-7144D81AE36A}"/>
              </a:ext>
            </a:extLst>
          </p:cNvPr>
          <p:cNvPicPr/>
          <p:nvPr/>
        </p:nvPicPr>
        <p:blipFill>
          <a:blip r:embed="rId7" cstate="print"/>
          <a:stretch>
            <a:fillRect/>
          </a:stretch>
        </p:blipFill>
        <p:spPr>
          <a:xfrm>
            <a:off x="2194419" y="4922000"/>
            <a:ext cx="676656" cy="528827"/>
          </a:xfrm>
          <a:prstGeom prst="rect">
            <a:avLst/>
          </a:prstGeom>
        </p:spPr>
      </p:pic>
      <p:pic>
        <p:nvPicPr>
          <p:cNvPr id="30" name="object 30">
            <a:extLst>
              <a:ext uri="{FF2B5EF4-FFF2-40B4-BE49-F238E27FC236}">
                <a16:creationId xmlns:a16="http://schemas.microsoft.com/office/drawing/2014/main" id="{1B61F3EE-8583-12DC-8B1B-8CA8C2A4F953}"/>
              </a:ext>
            </a:extLst>
          </p:cNvPr>
          <p:cNvPicPr/>
          <p:nvPr/>
        </p:nvPicPr>
        <p:blipFill>
          <a:blip r:embed="rId7" cstate="print"/>
          <a:stretch>
            <a:fillRect/>
          </a:stretch>
        </p:blipFill>
        <p:spPr>
          <a:xfrm>
            <a:off x="2194419" y="5555983"/>
            <a:ext cx="676656" cy="530351"/>
          </a:xfrm>
          <a:prstGeom prst="rect">
            <a:avLst/>
          </a:prstGeom>
        </p:spPr>
      </p:pic>
      <p:sp>
        <p:nvSpPr>
          <p:cNvPr id="33" name="object 33">
            <a:extLst>
              <a:ext uri="{FF2B5EF4-FFF2-40B4-BE49-F238E27FC236}">
                <a16:creationId xmlns:a16="http://schemas.microsoft.com/office/drawing/2014/main" id="{438FB299-A9B7-671D-7F57-863FCF0E0666}"/>
              </a:ext>
            </a:extLst>
          </p:cNvPr>
          <p:cNvSpPr/>
          <p:nvPr/>
        </p:nvSpPr>
        <p:spPr>
          <a:xfrm>
            <a:off x="3875620" y="2206484"/>
            <a:ext cx="574040" cy="774065"/>
          </a:xfrm>
          <a:custGeom>
            <a:avLst/>
            <a:gdLst/>
            <a:ahLst/>
            <a:cxnLst/>
            <a:rect l="l" t="t" r="r" b="b"/>
            <a:pathLst>
              <a:path w="574039" h="774064">
                <a:moveTo>
                  <a:pt x="7112" y="677545"/>
                </a:moveTo>
                <a:lnTo>
                  <a:pt x="1015" y="681101"/>
                </a:lnTo>
                <a:lnTo>
                  <a:pt x="0" y="685038"/>
                </a:lnTo>
                <a:lnTo>
                  <a:pt x="51688" y="773684"/>
                </a:lnTo>
                <a:lnTo>
                  <a:pt x="59020" y="761111"/>
                </a:lnTo>
                <a:lnTo>
                  <a:pt x="45338" y="761111"/>
                </a:lnTo>
                <a:lnTo>
                  <a:pt x="45338" y="737561"/>
                </a:lnTo>
                <a:lnTo>
                  <a:pt x="10921" y="678561"/>
                </a:lnTo>
                <a:lnTo>
                  <a:pt x="7112" y="677545"/>
                </a:lnTo>
                <a:close/>
              </a:path>
              <a:path w="574039" h="774064">
                <a:moveTo>
                  <a:pt x="45338" y="737561"/>
                </a:moveTo>
                <a:lnTo>
                  <a:pt x="45338" y="761111"/>
                </a:lnTo>
                <a:lnTo>
                  <a:pt x="58038" y="761111"/>
                </a:lnTo>
                <a:lnTo>
                  <a:pt x="58038" y="757809"/>
                </a:lnTo>
                <a:lnTo>
                  <a:pt x="46227" y="757809"/>
                </a:lnTo>
                <a:lnTo>
                  <a:pt x="51688" y="748447"/>
                </a:lnTo>
                <a:lnTo>
                  <a:pt x="45338" y="737561"/>
                </a:lnTo>
                <a:close/>
              </a:path>
              <a:path w="574039" h="774064">
                <a:moveTo>
                  <a:pt x="96265" y="677545"/>
                </a:moveTo>
                <a:lnTo>
                  <a:pt x="92456" y="678561"/>
                </a:lnTo>
                <a:lnTo>
                  <a:pt x="58038" y="737561"/>
                </a:lnTo>
                <a:lnTo>
                  <a:pt x="58038" y="761111"/>
                </a:lnTo>
                <a:lnTo>
                  <a:pt x="59020" y="761111"/>
                </a:lnTo>
                <a:lnTo>
                  <a:pt x="103377" y="685038"/>
                </a:lnTo>
                <a:lnTo>
                  <a:pt x="102362" y="681101"/>
                </a:lnTo>
                <a:lnTo>
                  <a:pt x="96265" y="677545"/>
                </a:lnTo>
                <a:close/>
              </a:path>
              <a:path w="574039" h="774064">
                <a:moveTo>
                  <a:pt x="51688" y="748447"/>
                </a:moveTo>
                <a:lnTo>
                  <a:pt x="46227" y="757809"/>
                </a:lnTo>
                <a:lnTo>
                  <a:pt x="57150" y="757809"/>
                </a:lnTo>
                <a:lnTo>
                  <a:pt x="51688" y="748447"/>
                </a:lnTo>
                <a:close/>
              </a:path>
              <a:path w="574039" h="774064">
                <a:moveTo>
                  <a:pt x="58038" y="737561"/>
                </a:moveTo>
                <a:lnTo>
                  <a:pt x="51688" y="748447"/>
                </a:lnTo>
                <a:lnTo>
                  <a:pt x="57150" y="757809"/>
                </a:lnTo>
                <a:lnTo>
                  <a:pt x="58038" y="757809"/>
                </a:lnTo>
                <a:lnTo>
                  <a:pt x="58038" y="737561"/>
                </a:lnTo>
                <a:close/>
              </a:path>
              <a:path w="574039" h="774064">
                <a:moveTo>
                  <a:pt x="561339" y="380491"/>
                </a:moveTo>
                <a:lnTo>
                  <a:pt x="48132" y="380491"/>
                </a:lnTo>
                <a:lnTo>
                  <a:pt x="45338" y="383286"/>
                </a:lnTo>
                <a:lnTo>
                  <a:pt x="45338" y="737561"/>
                </a:lnTo>
                <a:lnTo>
                  <a:pt x="51688" y="748447"/>
                </a:lnTo>
                <a:lnTo>
                  <a:pt x="58038" y="737561"/>
                </a:lnTo>
                <a:lnTo>
                  <a:pt x="58038" y="393191"/>
                </a:lnTo>
                <a:lnTo>
                  <a:pt x="51688" y="393191"/>
                </a:lnTo>
                <a:lnTo>
                  <a:pt x="58038" y="386841"/>
                </a:lnTo>
                <a:lnTo>
                  <a:pt x="561339" y="386841"/>
                </a:lnTo>
                <a:lnTo>
                  <a:pt x="561339" y="380491"/>
                </a:lnTo>
                <a:close/>
              </a:path>
              <a:path w="574039" h="774064">
                <a:moveTo>
                  <a:pt x="58038" y="386841"/>
                </a:moveTo>
                <a:lnTo>
                  <a:pt x="51688" y="393191"/>
                </a:lnTo>
                <a:lnTo>
                  <a:pt x="58038" y="393191"/>
                </a:lnTo>
                <a:lnTo>
                  <a:pt x="58038" y="386841"/>
                </a:lnTo>
                <a:close/>
              </a:path>
              <a:path w="574039" h="774064">
                <a:moveTo>
                  <a:pt x="574039" y="380491"/>
                </a:moveTo>
                <a:lnTo>
                  <a:pt x="567689" y="380491"/>
                </a:lnTo>
                <a:lnTo>
                  <a:pt x="561339" y="386841"/>
                </a:lnTo>
                <a:lnTo>
                  <a:pt x="58038" y="386841"/>
                </a:lnTo>
                <a:lnTo>
                  <a:pt x="58038" y="393191"/>
                </a:lnTo>
                <a:lnTo>
                  <a:pt x="571246" y="393191"/>
                </a:lnTo>
                <a:lnTo>
                  <a:pt x="574039" y="390271"/>
                </a:lnTo>
                <a:lnTo>
                  <a:pt x="574039" y="380491"/>
                </a:lnTo>
                <a:close/>
              </a:path>
              <a:path w="574039" h="774064">
                <a:moveTo>
                  <a:pt x="574039" y="0"/>
                </a:moveTo>
                <a:lnTo>
                  <a:pt x="561339" y="0"/>
                </a:lnTo>
                <a:lnTo>
                  <a:pt x="561339" y="386841"/>
                </a:lnTo>
                <a:lnTo>
                  <a:pt x="567689" y="380491"/>
                </a:lnTo>
                <a:lnTo>
                  <a:pt x="574039" y="380491"/>
                </a:lnTo>
                <a:lnTo>
                  <a:pt x="574039" y="0"/>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sp>
        <p:nvSpPr>
          <p:cNvPr id="35" name="object 35">
            <a:extLst>
              <a:ext uri="{FF2B5EF4-FFF2-40B4-BE49-F238E27FC236}">
                <a16:creationId xmlns:a16="http://schemas.microsoft.com/office/drawing/2014/main" id="{21678A6D-B2F9-D016-E098-7859A22D059F}"/>
              </a:ext>
            </a:extLst>
          </p:cNvPr>
          <p:cNvSpPr/>
          <p:nvPr/>
        </p:nvSpPr>
        <p:spPr>
          <a:xfrm>
            <a:off x="3863809" y="2206484"/>
            <a:ext cx="1080770" cy="4091940"/>
          </a:xfrm>
          <a:custGeom>
            <a:avLst/>
            <a:gdLst/>
            <a:ahLst/>
            <a:cxnLst/>
            <a:rect l="l" t="t" r="r" b="b"/>
            <a:pathLst>
              <a:path w="1080770" h="4091940">
                <a:moveTo>
                  <a:pt x="103378" y="3993845"/>
                </a:moveTo>
                <a:lnTo>
                  <a:pt x="102489" y="3989946"/>
                </a:lnTo>
                <a:lnTo>
                  <a:pt x="96393" y="3986390"/>
                </a:lnTo>
                <a:lnTo>
                  <a:pt x="92456" y="3987393"/>
                </a:lnTo>
                <a:lnTo>
                  <a:pt x="57759" y="4046194"/>
                </a:lnTo>
                <a:lnTo>
                  <a:pt x="69596" y="1572768"/>
                </a:lnTo>
                <a:lnTo>
                  <a:pt x="56896" y="1572768"/>
                </a:lnTo>
                <a:lnTo>
                  <a:pt x="45059" y="4045953"/>
                </a:lnTo>
                <a:lnTo>
                  <a:pt x="12763" y="3989946"/>
                </a:lnTo>
                <a:lnTo>
                  <a:pt x="11049" y="3987000"/>
                </a:lnTo>
                <a:lnTo>
                  <a:pt x="7112" y="3985958"/>
                </a:lnTo>
                <a:lnTo>
                  <a:pt x="1016" y="3989463"/>
                </a:lnTo>
                <a:lnTo>
                  <a:pt x="0" y="3993350"/>
                </a:lnTo>
                <a:lnTo>
                  <a:pt x="1778" y="3996385"/>
                </a:lnTo>
                <a:lnTo>
                  <a:pt x="51308" y="4082224"/>
                </a:lnTo>
                <a:lnTo>
                  <a:pt x="58699" y="4069664"/>
                </a:lnTo>
                <a:lnTo>
                  <a:pt x="103378" y="3993845"/>
                </a:lnTo>
                <a:close/>
              </a:path>
              <a:path w="1080770" h="4091940">
                <a:moveTo>
                  <a:pt x="1072642" y="4002989"/>
                </a:moveTo>
                <a:lnTo>
                  <a:pt x="1071753" y="3999090"/>
                </a:lnTo>
                <a:lnTo>
                  <a:pt x="1065657" y="3995534"/>
                </a:lnTo>
                <a:lnTo>
                  <a:pt x="1061720" y="3996537"/>
                </a:lnTo>
                <a:lnTo>
                  <a:pt x="1027023" y="4055338"/>
                </a:lnTo>
                <a:lnTo>
                  <a:pt x="1038860" y="1581912"/>
                </a:lnTo>
                <a:lnTo>
                  <a:pt x="1026160" y="1581912"/>
                </a:lnTo>
                <a:lnTo>
                  <a:pt x="1014323" y="4055097"/>
                </a:lnTo>
                <a:lnTo>
                  <a:pt x="982027" y="3999090"/>
                </a:lnTo>
                <a:lnTo>
                  <a:pt x="980313" y="3996144"/>
                </a:lnTo>
                <a:lnTo>
                  <a:pt x="976376" y="3995102"/>
                </a:lnTo>
                <a:lnTo>
                  <a:pt x="970280" y="3998607"/>
                </a:lnTo>
                <a:lnTo>
                  <a:pt x="969264" y="4002494"/>
                </a:lnTo>
                <a:lnTo>
                  <a:pt x="971042" y="4005529"/>
                </a:lnTo>
                <a:lnTo>
                  <a:pt x="1020572" y="4091368"/>
                </a:lnTo>
                <a:lnTo>
                  <a:pt x="1027963" y="4078808"/>
                </a:lnTo>
                <a:lnTo>
                  <a:pt x="1072642" y="4002989"/>
                </a:lnTo>
                <a:close/>
              </a:path>
              <a:path w="1080770" h="4091940">
                <a:moveTo>
                  <a:pt x="1080770" y="685038"/>
                </a:moveTo>
                <a:lnTo>
                  <a:pt x="1079754" y="681101"/>
                </a:lnTo>
                <a:lnTo>
                  <a:pt x="1073658" y="677545"/>
                </a:lnTo>
                <a:lnTo>
                  <a:pt x="1069848" y="678561"/>
                </a:lnTo>
                <a:lnTo>
                  <a:pt x="1035431" y="737565"/>
                </a:lnTo>
                <a:lnTo>
                  <a:pt x="1035431" y="393192"/>
                </a:lnTo>
                <a:lnTo>
                  <a:pt x="1035431" y="383286"/>
                </a:lnTo>
                <a:lnTo>
                  <a:pt x="1032637" y="380492"/>
                </a:lnTo>
                <a:lnTo>
                  <a:pt x="586486" y="380492"/>
                </a:lnTo>
                <a:lnTo>
                  <a:pt x="586486" y="0"/>
                </a:lnTo>
                <a:lnTo>
                  <a:pt x="573786" y="0"/>
                </a:lnTo>
                <a:lnTo>
                  <a:pt x="573786" y="390271"/>
                </a:lnTo>
                <a:lnTo>
                  <a:pt x="576567" y="393192"/>
                </a:lnTo>
                <a:lnTo>
                  <a:pt x="1022731" y="393192"/>
                </a:lnTo>
                <a:lnTo>
                  <a:pt x="1022731" y="737565"/>
                </a:lnTo>
                <a:lnTo>
                  <a:pt x="988314" y="678561"/>
                </a:lnTo>
                <a:lnTo>
                  <a:pt x="984504" y="677545"/>
                </a:lnTo>
                <a:lnTo>
                  <a:pt x="978408" y="681101"/>
                </a:lnTo>
                <a:lnTo>
                  <a:pt x="977392" y="685038"/>
                </a:lnTo>
                <a:lnTo>
                  <a:pt x="1029081" y="773684"/>
                </a:lnTo>
                <a:lnTo>
                  <a:pt x="1036408" y="761111"/>
                </a:lnTo>
                <a:lnTo>
                  <a:pt x="1080770" y="685038"/>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pic>
        <p:nvPicPr>
          <p:cNvPr id="36" name="object 36">
            <a:extLst>
              <a:ext uri="{FF2B5EF4-FFF2-40B4-BE49-F238E27FC236}">
                <a16:creationId xmlns:a16="http://schemas.microsoft.com/office/drawing/2014/main" id="{A8E5C931-C5CA-1B33-74BA-862F050A968B}"/>
              </a:ext>
            </a:extLst>
          </p:cNvPr>
          <p:cNvPicPr/>
          <p:nvPr/>
        </p:nvPicPr>
        <p:blipFill>
          <a:blip r:embed="rId7" cstate="print"/>
          <a:stretch>
            <a:fillRect/>
          </a:stretch>
        </p:blipFill>
        <p:spPr>
          <a:xfrm>
            <a:off x="3588981" y="4271504"/>
            <a:ext cx="676655" cy="530351"/>
          </a:xfrm>
          <a:prstGeom prst="rect">
            <a:avLst/>
          </a:prstGeom>
        </p:spPr>
      </p:pic>
      <p:pic>
        <p:nvPicPr>
          <p:cNvPr id="37" name="object 37">
            <a:extLst>
              <a:ext uri="{FF2B5EF4-FFF2-40B4-BE49-F238E27FC236}">
                <a16:creationId xmlns:a16="http://schemas.microsoft.com/office/drawing/2014/main" id="{612AD4FD-A0A3-5BDB-1B17-3170112FFE21}"/>
              </a:ext>
            </a:extLst>
          </p:cNvPr>
          <p:cNvPicPr/>
          <p:nvPr/>
        </p:nvPicPr>
        <p:blipFill>
          <a:blip r:embed="rId7" cstate="print"/>
          <a:stretch>
            <a:fillRect/>
          </a:stretch>
        </p:blipFill>
        <p:spPr>
          <a:xfrm>
            <a:off x="3588981" y="4913109"/>
            <a:ext cx="676655" cy="528827"/>
          </a:xfrm>
          <a:prstGeom prst="rect">
            <a:avLst/>
          </a:prstGeom>
        </p:spPr>
      </p:pic>
      <p:pic>
        <p:nvPicPr>
          <p:cNvPr id="38" name="object 38">
            <a:extLst>
              <a:ext uri="{FF2B5EF4-FFF2-40B4-BE49-F238E27FC236}">
                <a16:creationId xmlns:a16="http://schemas.microsoft.com/office/drawing/2014/main" id="{36ADC582-5C2C-0A7B-71AE-E896744E8A9C}"/>
              </a:ext>
            </a:extLst>
          </p:cNvPr>
          <p:cNvPicPr/>
          <p:nvPr/>
        </p:nvPicPr>
        <p:blipFill>
          <a:blip r:embed="rId7" cstate="print"/>
          <a:stretch>
            <a:fillRect/>
          </a:stretch>
        </p:blipFill>
        <p:spPr>
          <a:xfrm>
            <a:off x="3588981" y="5547093"/>
            <a:ext cx="676655" cy="530351"/>
          </a:xfrm>
          <a:prstGeom prst="rect">
            <a:avLst/>
          </a:prstGeom>
        </p:spPr>
      </p:pic>
      <p:pic>
        <p:nvPicPr>
          <p:cNvPr id="39" name="object 39">
            <a:extLst>
              <a:ext uri="{FF2B5EF4-FFF2-40B4-BE49-F238E27FC236}">
                <a16:creationId xmlns:a16="http://schemas.microsoft.com/office/drawing/2014/main" id="{F6AA61CA-1C8B-A75C-BAD2-C6DAB7A6E7DD}"/>
              </a:ext>
            </a:extLst>
          </p:cNvPr>
          <p:cNvPicPr/>
          <p:nvPr/>
        </p:nvPicPr>
        <p:blipFill>
          <a:blip r:embed="rId7" cstate="print"/>
          <a:stretch>
            <a:fillRect/>
          </a:stretch>
        </p:blipFill>
        <p:spPr>
          <a:xfrm>
            <a:off x="4555197" y="4271504"/>
            <a:ext cx="675131" cy="530351"/>
          </a:xfrm>
          <a:prstGeom prst="rect">
            <a:avLst/>
          </a:prstGeom>
        </p:spPr>
      </p:pic>
      <p:pic>
        <p:nvPicPr>
          <p:cNvPr id="40" name="object 40">
            <a:extLst>
              <a:ext uri="{FF2B5EF4-FFF2-40B4-BE49-F238E27FC236}">
                <a16:creationId xmlns:a16="http://schemas.microsoft.com/office/drawing/2014/main" id="{9ADFFB8F-7591-C2E7-30B0-1B4905B268D9}"/>
              </a:ext>
            </a:extLst>
          </p:cNvPr>
          <p:cNvPicPr/>
          <p:nvPr/>
        </p:nvPicPr>
        <p:blipFill>
          <a:blip r:embed="rId7" cstate="print"/>
          <a:stretch>
            <a:fillRect/>
          </a:stretch>
        </p:blipFill>
        <p:spPr>
          <a:xfrm>
            <a:off x="4555197" y="5547093"/>
            <a:ext cx="675131" cy="530351"/>
          </a:xfrm>
          <a:prstGeom prst="rect">
            <a:avLst/>
          </a:prstGeom>
        </p:spPr>
      </p:pic>
      <p:pic>
        <p:nvPicPr>
          <p:cNvPr id="41" name="object 41">
            <a:extLst>
              <a:ext uri="{FF2B5EF4-FFF2-40B4-BE49-F238E27FC236}">
                <a16:creationId xmlns:a16="http://schemas.microsoft.com/office/drawing/2014/main" id="{9B78C2AA-46A8-E147-89BE-1AF753795457}"/>
              </a:ext>
            </a:extLst>
          </p:cNvPr>
          <p:cNvPicPr/>
          <p:nvPr/>
        </p:nvPicPr>
        <p:blipFill>
          <a:blip r:embed="rId8" cstate="print"/>
          <a:stretch>
            <a:fillRect/>
          </a:stretch>
        </p:blipFill>
        <p:spPr>
          <a:xfrm>
            <a:off x="3671277" y="1255509"/>
            <a:ext cx="1435100" cy="1054100"/>
          </a:xfrm>
          <a:prstGeom prst="rect">
            <a:avLst/>
          </a:prstGeom>
        </p:spPr>
      </p:pic>
      <p:pic>
        <p:nvPicPr>
          <p:cNvPr id="42" name="object 42">
            <a:extLst>
              <a:ext uri="{FF2B5EF4-FFF2-40B4-BE49-F238E27FC236}">
                <a16:creationId xmlns:a16="http://schemas.microsoft.com/office/drawing/2014/main" id="{9F07932F-062A-B5CB-41B0-2E1AA1CF9CB1}"/>
              </a:ext>
            </a:extLst>
          </p:cNvPr>
          <p:cNvPicPr/>
          <p:nvPr/>
        </p:nvPicPr>
        <p:blipFill>
          <a:blip r:embed="rId7" cstate="print"/>
          <a:stretch>
            <a:fillRect/>
          </a:stretch>
        </p:blipFill>
        <p:spPr>
          <a:xfrm>
            <a:off x="4555197" y="4913109"/>
            <a:ext cx="675131" cy="528827"/>
          </a:xfrm>
          <a:prstGeom prst="rect">
            <a:avLst/>
          </a:prstGeom>
        </p:spPr>
      </p:pic>
      <p:sp>
        <p:nvSpPr>
          <p:cNvPr id="45" name="object 45">
            <a:extLst>
              <a:ext uri="{FF2B5EF4-FFF2-40B4-BE49-F238E27FC236}">
                <a16:creationId xmlns:a16="http://schemas.microsoft.com/office/drawing/2014/main" id="{0189CB93-076F-86C5-178F-9AB9F998E66D}"/>
              </a:ext>
            </a:extLst>
          </p:cNvPr>
          <p:cNvSpPr/>
          <p:nvPr/>
        </p:nvSpPr>
        <p:spPr>
          <a:xfrm>
            <a:off x="6133945" y="2254365"/>
            <a:ext cx="579755" cy="739775"/>
          </a:xfrm>
          <a:custGeom>
            <a:avLst/>
            <a:gdLst/>
            <a:ahLst/>
            <a:cxnLst/>
            <a:rect l="l" t="t" r="r" b="b"/>
            <a:pathLst>
              <a:path w="579754" h="739775">
                <a:moveTo>
                  <a:pt x="7112" y="643763"/>
                </a:moveTo>
                <a:lnTo>
                  <a:pt x="1015" y="647319"/>
                </a:lnTo>
                <a:lnTo>
                  <a:pt x="0" y="651129"/>
                </a:lnTo>
                <a:lnTo>
                  <a:pt x="51688" y="739775"/>
                </a:lnTo>
                <a:lnTo>
                  <a:pt x="59020" y="727201"/>
                </a:lnTo>
                <a:lnTo>
                  <a:pt x="45338" y="727201"/>
                </a:lnTo>
                <a:lnTo>
                  <a:pt x="45338" y="703779"/>
                </a:lnTo>
                <a:lnTo>
                  <a:pt x="10922" y="644779"/>
                </a:lnTo>
                <a:lnTo>
                  <a:pt x="7112" y="643763"/>
                </a:lnTo>
                <a:close/>
              </a:path>
              <a:path w="579754" h="739775">
                <a:moveTo>
                  <a:pt x="45338" y="703779"/>
                </a:moveTo>
                <a:lnTo>
                  <a:pt x="45338" y="727201"/>
                </a:lnTo>
                <a:lnTo>
                  <a:pt x="58038" y="727201"/>
                </a:lnTo>
                <a:lnTo>
                  <a:pt x="58038" y="724026"/>
                </a:lnTo>
                <a:lnTo>
                  <a:pt x="46227" y="724026"/>
                </a:lnTo>
                <a:lnTo>
                  <a:pt x="51688" y="714665"/>
                </a:lnTo>
                <a:lnTo>
                  <a:pt x="45338" y="703779"/>
                </a:lnTo>
                <a:close/>
              </a:path>
              <a:path w="579754" h="739775">
                <a:moveTo>
                  <a:pt x="96265" y="643763"/>
                </a:moveTo>
                <a:lnTo>
                  <a:pt x="92456" y="644779"/>
                </a:lnTo>
                <a:lnTo>
                  <a:pt x="58038" y="703779"/>
                </a:lnTo>
                <a:lnTo>
                  <a:pt x="58038" y="727201"/>
                </a:lnTo>
                <a:lnTo>
                  <a:pt x="59020" y="727201"/>
                </a:lnTo>
                <a:lnTo>
                  <a:pt x="103377" y="651129"/>
                </a:lnTo>
                <a:lnTo>
                  <a:pt x="102362" y="647319"/>
                </a:lnTo>
                <a:lnTo>
                  <a:pt x="96265" y="643763"/>
                </a:lnTo>
                <a:close/>
              </a:path>
              <a:path w="579754" h="739775">
                <a:moveTo>
                  <a:pt x="51688" y="714665"/>
                </a:moveTo>
                <a:lnTo>
                  <a:pt x="46227" y="724026"/>
                </a:lnTo>
                <a:lnTo>
                  <a:pt x="57150" y="724026"/>
                </a:lnTo>
                <a:lnTo>
                  <a:pt x="51688" y="714665"/>
                </a:lnTo>
                <a:close/>
              </a:path>
              <a:path w="579754" h="739775">
                <a:moveTo>
                  <a:pt x="58038" y="703779"/>
                </a:moveTo>
                <a:lnTo>
                  <a:pt x="51688" y="714665"/>
                </a:lnTo>
                <a:lnTo>
                  <a:pt x="57150" y="724026"/>
                </a:lnTo>
                <a:lnTo>
                  <a:pt x="58038" y="724026"/>
                </a:lnTo>
                <a:lnTo>
                  <a:pt x="58038" y="703779"/>
                </a:lnTo>
                <a:close/>
              </a:path>
              <a:path w="579754" h="739775">
                <a:moveTo>
                  <a:pt x="567054" y="363474"/>
                </a:moveTo>
                <a:lnTo>
                  <a:pt x="48133" y="363474"/>
                </a:lnTo>
                <a:lnTo>
                  <a:pt x="45338" y="366395"/>
                </a:lnTo>
                <a:lnTo>
                  <a:pt x="45338" y="703779"/>
                </a:lnTo>
                <a:lnTo>
                  <a:pt x="51688" y="714665"/>
                </a:lnTo>
                <a:lnTo>
                  <a:pt x="58038" y="703779"/>
                </a:lnTo>
                <a:lnTo>
                  <a:pt x="58038" y="376174"/>
                </a:lnTo>
                <a:lnTo>
                  <a:pt x="51688" y="376174"/>
                </a:lnTo>
                <a:lnTo>
                  <a:pt x="58038" y="369824"/>
                </a:lnTo>
                <a:lnTo>
                  <a:pt x="567054" y="369824"/>
                </a:lnTo>
                <a:lnTo>
                  <a:pt x="567054" y="363474"/>
                </a:lnTo>
                <a:close/>
              </a:path>
              <a:path w="579754" h="739775">
                <a:moveTo>
                  <a:pt x="58038" y="369824"/>
                </a:moveTo>
                <a:lnTo>
                  <a:pt x="51688" y="376174"/>
                </a:lnTo>
                <a:lnTo>
                  <a:pt x="58038" y="376174"/>
                </a:lnTo>
                <a:lnTo>
                  <a:pt x="58038" y="369824"/>
                </a:lnTo>
                <a:close/>
              </a:path>
              <a:path w="579754" h="739775">
                <a:moveTo>
                  <a:pt x="579754" y="363474"/>
                </a:moveTo>
                <a:lnTo>
                  <a:pt x="573404" y="363474"/>
                </a:lnTo>
                <a:lnTo>
                  <a:pt x="567054" y="369824"/>
                </a:lnTo>
                <a:lnTo>
                  <a:pt x="58038" y="369824"/>
                </a:lnTo>
                <a:lnTo>
                  <a:pt x="58038" y="376174"/>
                </a:lnTo>
                <a:lnTo>
                  <a:pt x="576961" y="376174"/>
                </a:lnTo>
                <a:lnTo>
                  <a:pt x="579754" y="373380"/>
                </a:lnTo>
                <a:lnTo>
                  <a:pt x="579754" y="363474"/>
                </a:lnTo>
                <a:close/>
              </a:path>
              <a:path w="579754" h="739775">
                <a:moveTo>
                  <a:pt x="579754" y="0"/>
                </a:moveTo>
                <a:lnTo>
                  <a:pt x="567054" y="0"/>
                </a:lnTo>
                <a:lnTo>
                  <a:pt x="567054" y="369824"/>
                </a:lnTo>
                <a:lnTo>
                  <a:pt x="573404" y="363474"/>
                </a:lnTo>
                <a:lnTo>
                  <a:pt x="579754" y="363474"/>
                </a:lnTo>
                <a:lnTo>
                  <a:pt x="579754" y="0"/>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sp>
        <p:nvSpPr>
          <p:cNvPr id="47" name="object 47">
            <a:extLst>
              <a:ext uri="{FF2B5EF4-FFF2-40B4-BE49-F238E27FC236}">
                <a16:creationId xmlns:a16="http://schemas.microsoft.com/office/drawing/2014/main" id="{75770FE4-5F58-3F14-AA4B-0339A0ED902C}"/>
              </a:ext>
            </a:extLst>
          </p:cNvPr>
          <p:cNvSpPr/>
          <p:nvPr/>
        </p:nvSpPr>
        <p:spPr>
          <a:xfrm>
            <a:off x="6119086" y="2254365"/>
            <a:ext cx="1090930" cy="4058285"/>
          </a:xfrm>
          <a:custGeom>
            <a:avLst/>
            <a:gdLst/>
            <a:ahLst/>
            <a:cxnLst/>
            <a:rect l="l" t="t" r="r" b="b"/>
            <a:pathLst>
              <a:path w="1090929" h="4058285">
                <a:moveTo>
                  <a:pt x="103378" y="3960317"/>
                </a:moveTo>
                <a:lnTo>
                  <a:pt x="102489" y="3956418"/>
                </a:lnTo>
                <a:lnTo>
                  <a:pt x="96393" y="3952862"/>
                </a:lnTo>
                <a:lnTo>
                  <a:pt x="92456" y="3953865"/>
                </a:lnTo>
                <a:lnTo>
                  <a:pt x="57759" y="4012666"/>
                </a:lnTo>
                <a:lnTo>
                  <a:pt x="69596" y="1539240"/>
                </a:lnTo>
                <a:lnTo>
                  <a:pt x="56896" y="1539240"/>
                </a:lnTo>
                <a:lnTo>
                  <a:pt x="45059" y="4012425"/>
                </a:lnTo>
                <a:lnTo>
                  <a:pt x="12763" y="3956418"/>
                </a:lnTo>
                <a:lnTo>
                  <a:pt x="11049" y="3953472"/>
                </a:lnTo>
                <a:lnTo>
                  <a:pt x="7112" y="3952430"/>
                </a:lnTo>
                <a:lnTo>
                  <a:pt x="1016" y="3955935"/>
                </a:lnTo>
                <a:lnTo>
                  <a:pt x="0" y="3959822"/>
                </a:lnTo>
                <a:lnTo>
                  <a:pt x="1778" y="3962857"/>
                </a:lnTo>
                <a:lnTo>
                  <a:pt x="51308" y="4048696"/>
                </a:lnTo>
                <a:lnTo>
                  <a:pt x="58699" y="4036136"/>
                </a:lnTo>
                <a:lnTo>
                  <a:pt x="103378" y="3960317"/>
                </a:lnTo>
                <a:close/>
              </a:path>
              <a:path w="1090929" h="4058285">
                <a:moveTo>
                  <a:pt x="1072642" y="3969461"/>
                </a:moveTo>
                <a:lnTo>
                  <a:pt x="1071753" y="3965562"/>
                </a:lnTo>
                <a:lnTo>
                  <a:pt x="1065657" y="3962006"/>
                </a:lnTo>
                <a:lnTo>
                  <a:pt x="1061720" y="3963009"/>
                </a:lnTo>
                <a:lnTo>
                  <a:pt x="1027023" y="4021810"/>
                </a:lnTo>
                <a:lnTo>
                  <a:pt x="1038860" y="1548384"/>
                </a:lnTo>
                <a:lnTo>
                  <a:pt x="1026160" y="1548384"/>
                </a:lnTo>
                <a:lnTo>
                  <a:pt x="1014323" y="4021569"/>
                </a:lnTo>
                <a:lnTo>
                  <a:pt x="982027" y="3965562"/>
                </a:lnTo>
                <a:lnTo>
                  <a:pt x="980313" y="3962616"/>
                </a:lnTo>
                <a:lnTo>
                  <a:pt x="976376" y="3961574"/>
                </a:lnTo>
                <a:lnTo>
                  <a:pt x="970280" y="3965079"/>
                </a:lnTo>
                <a:lnTo>
                  <a:pt x="969264" y="3968966"/>
                </a:lnTo>
                <a:lnTo>
                  <a:pt x="971042" y="3972001"/>
                </a:lnTo>
                <a:lnTo>
                  <a:pt x="1020572" y="4057840"/>
                </a:lnTo>
                <a:lnTo>
                  <a:pt x="1027963" y="4045280"/>
                </a:lnTo>
                <a:lnTo>
                  <a:pt x="1072642" y="3969461"/>
                </a:lnTo>
                <a:close/>
              </a:path>
              <a:path w="1090929" h="4058285">
                <a:moveTo>
                  <a:pt x="1090549" y="651129"/>
                </a:moveTo>
                <a:lnTo>
                  <a:pt x="1089533" y="647319"/>
                </a:lnTo>
                <a:lnTo>
                  <a:pt x="1083437" y="643763"/>
                </a:lnTo>
                <a:lnTo>
                  <a:pt x="1079627" y="644779"/>
                </a:lnTo>
                <a:lnTo>
                  <a:pt x="1045210" y="703783"/>
                </a:lnTo>
                <a:lnTo>
                  <a:pt x="1045210" y="376174"/>
                </a:lnTo>
                <a:lnTo>
                  <a:pt x="1045210" y="366395"/>
                </a:lnTo>
                <a:lnTo>
                  <a:pt x="1042289" y="363474"/>
                </a:lnTo>
                <a:lnTo>
                  <a:pt x="595630" y="363474"/>
                </a:lnTo>
                <a:lnTo>
                  <a:pt x="595630" y="0"/>
                </a:lnTo>
                <a:lnTo>
                  <a:pt x="582930" y="0"/>
                </a:lnTo>
                <a:lnTo>
                  <a:pt x="582930" y="373380"/>
                </a:lnTo>
                <a:lnTo>
                  <a:pt x="585724" y="376174"/>
                </a:lnTo>
                <a:lnTo>
                  <a:pt x="1032510" y="376174"/>
                </a:lnTo>
                <a:lnTo>
                  <a:pt x="1032510" y="703783"/>
                </a:lnTo>
                <a:lnTo>
                  <a:pt x="998093" y="644779"/>
                </a:lnTo>
                <a:lnTo>
                  <a:pt x="994156" y="643763"/>
                </a:lnTo>
                <a:lnTo>
                  <a:pt x="991235" y="645541"/>
                </a:lnTo>
                <a:lnTo>
                  <a:pt x="988187" y="647319"/>
                </a:lnTo>
                <a:lnTo>
                  <a:pt x="987171" y="651129"/>
                </a:lnTo>
                <a:lnTo>
                  <a:pt x="1038860" y="739775"/>
                </a:lnTo>
                <a:lnTo>
                  <a:pt x="1046187" y="727202"/>
                </a:lnTo>
                <a:lnTo>
                  <a:pt x="1090549" y="651129"/>
                </a:lnTo>
                <a:close/>
              </a:path>
            </a:pathLst>
          </a:custGeom>
          <a:solidFill>
            <a:srgbClr val="000000"/>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pic>
        <p:nvPicPr>
          <p:cNvPr id="48" name="object 48">
            <a:extLst>
              <a:ext uri="{FF2B5EF4-FFF2-40B4-BE49-F238E27FC236}">
                <a16:creationId xmlns:a16="http://schemas.microsoft.com/office/drawing/2014/main" id="{35B56161-683A-D676-DD70-CC12BCA31006}"/>
              </a:ext>
            </a:extLst>
          </p:cNvPr>
          <p:cNvPicPr/>
          <p:nvPr/>
        </p:nvPicPr>
        <p:blipFill>
          <a:blip r:embed="rId7" cstate="print"/>
          <a:stretch>
            <a:fillRect/>
          </a:stretch>
        </p:blipFill>
        <p:spPr>
          <a:xfrm>
            <a:off x="6787614" y="4285858"/>
            <a:ext cx="675131" cy="530351"/>
          </a:xfrm>
          <a:prstGeom prst="rect">
            <a:avLst/>
          </a:prstGeom>
        </p:spPr>
      </p:pic>
      <p:pic>
        <p:nvPicPr>
          <p:cNvPr id="49" name="object 49">
            <a:extLst>
              <a:ext uri="{FF2B5EF4-FFF2-40B4-BE49-F238E27FC236}">
                <a16:creationId xmlns:a16="http://schemas.microsoft.com/office/drawing/2014/main" id="{73E44450-3303-BC01-2530-613CD2F989F6}"/>
              </a:ext>
            </a:extLst>
          </p:cNvPr>
          <p:cNvPicPr/>
          <p:nvPr/>
        </p:nvPicPr>
        <p:blipFill>
          <a:blip r:embed="rId7" cstate="print"/>
          <a:stretch>
            <a:fillRect/>
          </a:stretch>
        </p:blipFill>
        <p:spPr>
          <a:xfrm>
            <a:off x="6822666" y="4927462"/>
            <a:ext cx="675131" cy="528827"/>
          </a:xfrm>
          <a:prstGeom prst="rect">
            <a:avLst/>
          </a:prstGeom>
        </p:spPr>
      </p:pic>
      <p:pic>
        <p:nvPicPr>
          <p:cNvPr id="50" name="object 50">
            <a:extLst>
              <a:ext uri="{FF2B5EF4-FFF2-40B4-BE49-F238E27FC236}">
                <a16:creationId xmlns:a16="http://schemas.microsoft.com/office/drawing/2014/main" id="{7259B14C-A4CB-6493-B2A0-C6CE68896BCA}"/>
              </a:ext>
            </a:extLst>
          </p:cNvPr>
          <p:cNvPicPr/>
          <p:nvPr/>
        </p:nvPicPr>
        <p:blipFill>
          <a:blip r:embed="rId7" cstate="print"/>
          <a:stretch>
            <a:fillRect/>
          </a:stretch>
        </p:blipFill>
        <p:spPr>
          <a:xfrm>
            <a:off x="6798282" y="5561445"/>
            <a:ext cx="676655" cy="530351"/>
          </a:xfrm>
          <a:prstGeom prst="rect">
            <a:avLst/>
          </a:prstGeom>
        </p:spPr>
      </p:pic>
      <p:pic>
        <p:nvPicPr>
          <p:cNvPr id="51" name="object 51">
            <a:extLst>
              <a:ext uri="{FF2B5EF4-FFF2-40B4-BE49-F238E27FC236}">
                <a16:creationId xmlns:a16="http://schemas.microsoft.com/office/drawing/2014/main" id="{96C1BF6A-C6CF-AEE8-4464-9D5579F3BE26}"/>
              </a:ext>
            </a:extLst>
          </p:cNvPr>
          <p:cNvPicPr/>
          <p:nvPr/>
        </p:nvPicPr>
        <p:blipFill>
          <a:blip r:embed="rId7" cstate="print"/>
          <a:stretch>
            <a:fillRect/>
          </a:stretch>
        </p:blipFill>
        <p:spPr>
          <a:xfrm>
            <a:off x="5835114" y="4285858"/>
            <a:ext cx="675131" cy="530351"/>
          </a:xfrm>
          <a:prstGeom prst="rect">
            <a:avLst/>
          </a:prstGeom>
        </p:spPr>
      </p:pic>
      <p:pic>
        <p:nvPicPr>
          <p:cNvPr id="52" name="object 52">
            <a:extLst>
              <a:ext uri="{FF2B5EF4-FFF2-40B4-BE49-F238E27FC236}">
                <a16:creationId xmlns:a16="http://schemas.microsoft.com/office/drawing/2014/main" id="{694FA51E-A219-83E6-1D15-F8286440B0DF}"/>
              </a:ext>
            </a:extLst>
          </p:cNvPr>
          <p:cNvPicPr/>
          <p:nvPr/>
        </p:nvPicPr>
        <p:blipFill>
          <a:blip r:embed="rId7" cstate="print"/>
          <a:stretch>
            <a:fillRect/>
          </a:stretch>
        </p:blipFill>
        <p:spPr>
          <a:xfrm>
            <a:off x="5870166" y="4927462"/>
            <a:ext cx="675131" cy="528827"/>
          </a:xfrm>
          <a:prstGeom prst="rect">
            <a:avLst/>
          </a:prstGeom>
        </p:spPr>
      </p:pic>
      <p:pic>
        <p:nvPicPr>
          <p:cNvPr id="53" name="object 53">
            <a:extLst>
              <a:ext uri="{FF2B5EF4-FFF2-40B4-BE49-F238E27FC236}">
                <a16:creationId xmlns:a16="http://schemas.microsoft.com/office/drawing/2014/main" id="{D9F233BD-D210-C9A5-9042-01B4B7A24F56}"/>
              </a:ext>
            </a:extLst>
          </p:cNvPr>
          <p:cNvPicPr/>
          <p:nvPr/>
        </p:nvPicPr>
        <p:blipFill>
          <a:blip r:embed="rId7" cstate="print"/>
          <a:stretch>
            <a:fillRect/>
          </a:stretch>
        </p:blipFill>
        <p:spPr>
          <a:xfrm>
            <a:off x="5845782" y="5561445"/>
            <a:ext cx="675131" cy="530351"/>
          </a:xfrm>
          <a:prstGeom prst="rect">
            <a:avLst/>
          </a:prstGeom>
        </p:spPr>
      </p:pic>
      <p:pic>
        <p:nvPicPr>
          <p:cNvPr id="54" name="object 54">
            <a:extLst>
              <a:ext uri="{FF2B5EF4-FFF2-40B4-BE49-F238E27FC236}">
                <a16:creationId xmlns:a16="http://schemas.microsoft.com/office/drawing/2014/main" id="{5AF061E1-16A5-024B-8ED8-7E5D825A2C45}"/>
              </a:ext>
            </a:extLst>
          </p:cNvPr>
          <p:cNvPicPr/>
          <p:nvPr/>
        </p:nvPicPr>
        <p:blipFill>
          <a:blip r:embed="rId8" cstate="print"/>
          <a:stretch>
            <a:fillRect/>
          </a:stretch>
        </p:blipFill>
        <p:spPr>
          <a:xfrm>
            <a:off x="5917410" y="1282053"/>
            <a:ext cx="1434084" cy="1054608"/>
          </a:xfrm>
          <a:prstGeom prst="rect">
            <a:avLst/>
          </a:prstGeom>
        </p:spPr>
      </p:pic>
      <p:pic>
        <p:nvPicPr>
          <p:cNvPr id="60" name="Graphic 59" descr="Bank with solid fill">
            <a:extLst>
              <a:ext uri="{FF2B5EF4-FFF2-40B4-BE49-F238E27FC236}">
                <a16:creationId xmlns:a16="http://schemas.microsoft.com/office/drawing/2014/main" id="{216974CD-2918-D0E9-1D29-38DA6EF937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60531" y="2889683"/>
            <a:ext cx="1053234" cy="1053234"/>
          </a:xfrm>
          <a:prstGeom prst="rect">
            <a:avLst/>
          </a:prstGeom>
        </p:spPr>
      </p:pic>
      <p:pic>
        <p:nvPicPr>
          <p:cNvPr id="61" name="Graphic 60" descr="Bank with solid fill">
            <a:extLst>
              <a:ext uri="{FF2B5EF4-FFF2-40B4-BE49-F238E27FC236}">
                <a16:creationId xmlns:a16="http://schemas.microsoft.com/office/drawing/2014/main" id="{3CAA0DFD-94AB-58AD-CA73-6094C28E3D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18368" y="2889683"/>
            <a:ext cx="1053234" cy="1053234"/>
          </a:xfrm>
          <a:prstGeom prst="rect">
            <a:avLst/>
          </a:prstGeom>
        </p:spPr>
      </p:pic>
      <p:pic>
        <p:nvPicPr>
          <p:cNvPr id="62" name="Graphic 61" descr="Bank with solid fill">
            <a:extLst>
              <a:ext uri="{FF2B5EF4-FFF2-40B4-BE49-F238E27FC236}">
                <a16:creationId xmlns:a16="http://schemas.microsoft.com/office/drawing/2014/main" id="{C787E638-B94C-4A11-DF5A-D2C52DE3F1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75593" y="2861809"/>
            <a:ext cx="1053234" cy="1053234"/>
          </a:xfrm>
          <a:prstGeom prst="rect">
            <a:avLst/>
          </a:prstGeom>
        </p:spPr>
      </p:pic>
      <p:pic>
        <p:nvPicPr>
          <p:cNvPr id="63" name="Graphic 62" descr="Bank with solid fill">
            <a:extLst>
              <a:ext uri="{FF2B5EF4-FFF2-40B4-BE49-F238E27FC236}">
                <a16:creationId xmlns:a16="http://schemas.microsoft.com/office/drawing/2014/main" id="{309A96DF-0D2D-591A-CD39-D1E85DEEAA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00691" y="2861809"/>
            <a:ext cx="1053234" cy="1053234"/>
          </a:xfrm>
          <a:prstGeom prst="rect">
            <a:avLst/>
          </a:prstGeom>
        </p:spPr>
      </p:pic>
      <p:pic>
        <p:nvPicPr>
          <p:cNvPr id="64" name="Graphic 63" descr="Bank with solid fill">
            <a:extLst>
              <a:ext uri="{FF2B5EF4-FFF2-40B4-BE49-F238E27FC236}">
                <a16:creationId xmlns:a16="http://schemas.microsoft.com/office/drawing/2014/main" id="{05621E59-842F-2DE6-8BF8-9252BEB7B4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5280" y="2889683"/>
            <a:ext cx="1053234" cy="1053234"/>
          </a:xfrm>
          <a:prstGeom prst="rect">
            <a:avLst/>
          </a:prstGeom>
        </p:spPr>
      </p:pic>
      <p:pic>
        <p:nvPicPr>
          <p:cNvPr id="66" name="Graphic 65" descr="Bank with solid fill">
            <a:extLst>
              <a:ext uri="{FF2B5EF4-FFF2-40B4-BE49-F238E27FC236}">
                <a16:creationId xmlns:a16="http://schemas.microsoft.com/office/drawing/2014/main" id="{D8D762A3-2195-974B-CFC9-C754A11D92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5754" y="2889683"/>
            <a:ext cx="1053234" cy="1053234"/>
          </a:xfrm>
          <a:prstGeom prst="rect">
            <a:avLst/>
          </a:prstGeom>
        </p:spPr>
      </p:pic>
    </p:spTree>
    <p:extLst>
      <p:ext uri="{BB962C8B-B14F-4D97-AF65-F5344CB8AC3E}">
        <p14:creationId xmlns:p14="http://schemas.microsoft.com/office/powerpoint/2010/main" val="2857847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484" y="211644"/>
            <a:ext cx="11633200" cy="520655"/>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dirty="0"/>
              <a:t>Programmatic and Technical Monitoring </a:t>
            </a:r>
          </a:p>
        </p:txBody>
      </p:sp>
      <p:sp>
        <p:nvSpPr>
          <p:cNvPr id="7" name="Content Placeholder 6">
            <a:extLst>
              <a:ext uri="{FF2B5EF4-FFF2-40B4-BE49-F238E27FC236}">
                <a16:creationId xmlns:a16="http://schemas.microsoft.com/office/drawing/2014/main" id="{B28FF79D-76FC-2AF7-65BC-CC48D5B7180C}"/>
              </a:ext>
            </a:extLst>
          </p:cNvPr>
          <p:cNvSpPr>
            <a:spLocks noGrp="1"/>
          </p:cNvSpPr>
          <p:nvPr>
            <p:ph sz="quarter" idx="10"/>
          </p:nvPr>
        </p:nvSpPr>
        <p:spPr>
          <a:xfrm>
            <a:off x="477866" y="1191917"/>
            <a:ext cx="11236267" cy="520655"/>
          </a:xfrm>
        </p:spPr>
        <p:txBody>
          <a:bodyPr/>
          <a:lstStyle/>
          <a:p>
            <a:pPr marL="0" marR="148590" indent="0">
              <a:spcBef>
                <a:spcPts val="105"/>
              </a:spcBef>
              <a:buNone/>
            </a:pPr>
            <a:r>
              <a:rPr lang="en-US" dirty="0">
                <a:latin typeface="+mn-lt"/>
                <a:cs typeface="Source Sans Pro"/>
              </a:rPr>
              <a:t>Project</a:t>
            </a:r>
            <a:r>
              <a:rPr lang="en-US" spc="-35" dirty="0">
                <a:latin typeface="+mn-lt"/>
                <a:cs typeface="Source Sans Pro"/>
              </a:rPr>
              <a:t> </a:t>
            </a:r>
            <a:r>
              <a:rPr lang="en-US" dirty="0">
                <a:latin typeface="+mn-lt"/>
                <a:cs typeface="Source Sans Pro"/>
              </a:rPr>
              <a:t>Officers</a:t>
            </a:r>
            <a:r>
              <a:rPr lang="en-US" spc="-5" dirty="0">
                <a:latin typeface="+mn-lt"/>
                <a:cs typeface="Source Sans Pro"/>
              </a:rPr>
              <a:t> </a:t>
            </a:r>
            <a:r>
              <a:rPr lang="en-US" dirty="0">
                <a:latin typeface="+mn-lt"/>
                <a:cs typeface="Source Sans Pro"/>
              </a:rPr>
              <a:t>review</a:t>
            </a:r>
            <a:r>
              <a:rPr lang="en-US" spc="-25" dirty="0">
                <a:latin typeface="+mn-lt"/>
                <a:cs typeface="Source Sans Pro"/>
              </a:rPr>
              <a:t> </a:t>
            </a:r>
            <a:r>
              <a:rPr lang="en-US" dirty="0">
                <a:latin typeface="+mn-lt"/>
                <a:cs typeface="Source Sans Pro"/>
              </a:rPr>
              <a:t>the</a:t>
            </a:r>
            <a:r>
              <a:rPr lang="en-US" spc="-25" dirty="0">
                <a:latin typeface="+mn-lt"/>
                <a:cs typeface="Source Sans Pro"/>
              </a:rPr>
              <a:t> </a:t>
            </a:r>
            <a:r>
              <a:rPr lang="en-US" dirty="0">
                <a:latin typeface="+mn-lt"/>
                <a:cs typeface="Source Sans Pro"/>
              </a:rPr>
              <a:t>following</a:t>
            </a:r>
            <a:r>
              <a:rPr lang="en-US" spc="-5" dirty="0">
                <a:latin typeface="+mn-lt"/>
                <a:cs typeface="Source Sans Pro"/>
              </a:rPr>
              <a:t> </a:t>
            </a:r>
            <a:r>
              <a:rPr lang="en-US" spc="-10" dirty="0">
                <a:latin typeface="+mn-lt"/>
                <a:cs typeface="Source Sans Pro"/>
              </a:rPr>
              <a:t>areas </a:t>
            </a:r>
            <a:r>
              <a:rPr lang="en-US" dirty="0">
                <a:latin typeface="+mn-lt"/>
                <a:cs typeface="Source Sans Pro"/>
              </a:rPr>
              <a:t>for</a:t>
            </a:r>
            <a:r>
              <a:rPr lang="en-US" spc="-10" dirty="0">
                <a:latin typeface="+mn-lt"/>
                <a:cs typeface="Source Sans Pro"/>
              </a:rPr>
              <a:t> </a:t>
            </a:r>
            <a:r>
              <a:rPr lang="en-US" dirty="0">
                <a:latin typeface="+mn-lt"/>
                <a:cs typeface="Source Sans Pro"/>
              </a:rPr>
              <a:t>each</a:t>
            </a:r>
            <a:r>
              <a:rPr lang="en-US" spc="5" dirty="0">
                <a:latin typeface="+mn-lt"/>
                <a:cs typeface="Source Sans Pro"/>
              </a:rPr>
              <a:t> </a:t>
            </a:r>
            <a:r>
              <a:rPr lang="en-US" dirty="0">
                <a:latin typeface="+mn-lt"/>
                <a:cs typeface="Source Sans Pro"/>
              </a:rPr>
              <a:t>of</a:t>
            </a:r>
            <a:r>
              <a:rPr lang="en-US" spc="5" dirty="0">
                <a:latin typeface="+mn-lt"/>
                <a:cs typeface="Source Sans Pro"/>
              </a:rPr>
              <a:t> </a:t>
            </a:r>
            <a:r>
              <a:rPr lang="en-US" dirty="0">
                <a:latin typeface="+mn-lt"/>
                <a:cs typeface="Source Sans Pro"/>
              </a:rPr>
              <a:t>their</a:t>
            </a:r>
            <a:r>
              <a:rPr lang="en-US" spc="-5" dirty="0">
                <a:latin typeface="+mn-lt"/>
                <a:cs typeface="Source Sans Pro"/>
              </a:rPr>
              <a:t> </a:t>
            </a:r>
            <a:r>
              <a:rPr lang="en-US" dirty="0">
                <a:latin typeface="+mn-lt"/>
                <a:cs typeface="Source Sans Pro"/>
              </a:rPr>
              <a:t>assigned</a:t>
            </a:r>
            <a:r>
              <a:rPr lang="en-US" spc="5" dirty="0">
                <a:latin typeface="+mn-lt"/>
                <a:cs typeface="Source Sans Pro"/>
              </a:rPr>
              <a:t> </a:t>
            </a:r>
            <a:r>
              <a:rPr lang="en-US" spc="-10" dirty="0">
                <a:latin typeface="+mn-lt"/>
                <a:cs typeface="Source Sans Pro"/>
              </a:rPr>
              <a:t>Grantees:</a:t>
            </a:r>
          </a:p>
          <a:p>
            <a:pPr marL="0" marR="148590" indent="0">
              <a:spcBef>
                <a:spcPts val="105"/>
              </a:spcBef>
              <a:buNone/>
            </a:pPr>
            <a:endParaRPr lang="en-US" spc="-10" dirty="0">
              <a:latin typeface="+mn-lt"/>
              <a:cs typeface="Source Sans Pro"/>
            </a:endParaRPr>
          </a:p>
        </p:txBody>
      </p:sp>
      <p:sp>
        <p:nvSpPr>
          <p:cNvPr id="8" name="TextBox 7">
            <a:extLst>
              <a:ext uri="{FF2B5EF4-FFF2-40B4-BE49-F238E27FC236}">
                <a16:creationId xmlns:a16="http://schemas.microsoft.com/office/drawing/2014/main" id="{FC9F0852-9FD9-12EA-D860-F922A305B70A}"/>
              </a:ext>
            </a:extLst>
          </p:cNvPr>
          <p:cNvSpPr txBox="1"/>
          <p:nvPr/>
        </p:nvSpPr>
        <p:spPr>
          <a:xfrm>
            <a:off x="477866" y="1712572"/>
            <a:ext cx="5909682" cy="4201150"/>
          </a:xfrm>
          <a:prstGeom prst="rect">
            <a:avLst/>
          </a:prstGeom>
          <a:noFill/>
        </p:spPr>
        <p:txBody>
          <a:bodyPr wrap="square" rtlCol="0">
            <a:spAutoFit/>
          </a:bodyPr>
          <a:lstStyle/>
          <a:p>
            <a:pPr marL="0" marR="0" lvl="0" indent="0" algn="l" defTabSz="457200" rtl="0" eaLnBrk="1" fontAlgn="base" latinLnBrk="0" hangingPunct="1">
              <a:lnSpc>
                <a:spcPct val="100000"/>
              </a:lnSpc>
              <a:spcBef>
                <a:spcPts val="300"/>
              </a:spcBef>
              <a:spcAft>
                <a:spcPts val="300"/>
              </a:spcAft>
              <a:buClrTx/>
              <a:buSzTx/>
              <a:buFontTx/>
              <a:buNone/>
              <a:tabLst/>
              <a:defRPr/>
            </a:pPr>
            <a:r>
              <a:rPr kumimoji="0" lang="en-US" sz="2400" b="0" i="0" u="none" strike="noStrike" kern="1200" cap="none" spc="0" normalizeH="0" baseline="0" noProof="0" dirty="0">
                <a:ln>
                  <a:noFill/>
                </a:ln>
                <a:solidFill>
                  <a:srgbClr val="007934"/>
                </a:solidFill>
                <a:effectLst/>
                <a:uLnTx/>
                <a:uFillTx/>
                <a:latin typeface="Franklin Gothic Medium"/>
                <a:ea typeface="ヒラギノ角ゴ Pro W3" charset="0"/>
              </a:rPr>
              <a:t>Programmatic Monitoring:</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State Plan Compliance</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Policies and Procedures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Client File Review – eligibility, income documentation, etc.</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Procurement policies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Contracts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Financial management systems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Inventory management (Grantee level)</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Subgrantee monitoring reports and monitoring analyses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Suggested programmatic/administrative/financial training and technical assistance</a:t>
            </a:r>
          </a:p>
        </p:txBody>
      </p:sp>
      <p:sp>
        <p:nvSpPr>
          <p:cNvPr id="9" name="TextBox 8">
            <a:extLst>
              <a:ext uri="{FF2B5EF4-FFF2-40B4-BE49-F238E27FC236}">
                <a16:creationId xmlns:a16="http://schemas.microsoft.com/office/drawing/2014/main" id="{001C9433-8AAA-D807-6449-F8D719FA2300}"/>
              </a:ext>
            </a:extLst>
          </p:cNvPr>
          <p:cNvSpPr txBox="1"/>
          <p:nvPr/>
        </p:nvSpPr>
        <p:spPr>
          <a:xfrm>
            <a:off x="6387548" y="1712572"/>
            <a:ext cx="5699965" cy="3924151"/>
          </a:xfrm>
          <a:prstGeom prst="rect">
            <a:avLst/>
          </a:prstGeom>
          <a:noFill/>
        </p:spPr>
        <p:txBody>
          <a:bodyPr wrap="square" rtlCol="0">
            <a:spAutoFit/>
          </a:bodyPr>
          <a:lstStyle/>
          <a:p>
            <a:pPr marL="0" marR="0" lvl="0" indent="0" algn="l" defTabSz="457200" rtl="0" eaLnBrk="1" fontAlgn="base" latinLnBrk="0" hangingPunct="1">
              <a:lnSpc>
                <a:spcPct val="100000"/>
              </a:lnSpc>
              <a:spcBef>
                <a:spcPts val="300"/>
              </a:spcBef>
              <a:spcAft>
                <a:spcPts val="300"/>
              </a:spcAft>
              <a:buClrTx/>
              <a:buSzTx/>
              <a:buFontTx/>
              <a:buNone/>
              <a:tabLst/>
              <a:defRPr/>
            </a:pPr>
            <a:r>
              <a:rPr kumimoji="0" lang="en-US" sz="2400" b="0" i="0" u="none" strike="noStrike" kern="1200" cap="none" spc="0" normalizeH="0" baseline="0" noProof="0" dirty="0">
                <a:ln>
                  <a:noFill/>
                </a:ln>
                <a:solidFill>
                  <a:srgbClr val="235FAC">
                    <a:lumMod val="75000"/>
                  </a:srgbClr>
                </a:solidFill>
                <a:effectLst/>
                <a:uLnTx/>
                <a:uFillTx/>
                <a:latin typeface="Franklin Gothic Medium"/>
                <a:ea typeface="ヒラギノ角ゴ Pro W3" charset="0"/>
              </a:rPr>
              <a:t>Technical Monitoring:</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State Plan Compliance</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Policies and Procedures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Client File Review - Work orders, invoices, etc.</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Energy Audit and/or Priority List reviews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Field Work</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Training and Technical Assistance plan compliance</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Health &amp; Safety plan compliance</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Subgrantee monitoring reports and monitoring analyses</a:t>
            </a:r>
          </a:p>
          <a:p>
            <a:pPr marL="342900" marR="0" lvl="0" indent="-342900" algn="l" defTabSz="4572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Suggested Training and Technical Assistance</a:t>
            </a:r>
          </a:p>
        </p:txBody>
      </p:sp>
    </p:spTree>
    <p:extLst>
      <p:ext uri="{BB962C8B-B14F-4D97-AF65-F5344CB8AC3E}">
        <p14:creationId xmlns:p14="http://schemas.microsoft.com/office/powerpoint/2010/main" val="2901529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116D1-684F-4CDB-CF87-C46E61BE8BDC}"/>
              </a:ext>
            </a:extLst>
          </p:cNvPr>
          <p:cNvSpPr>
            <a:spLocks noGrp="1"/>
          </p:cNvSpPr>
          <p:nvPr>
            <p:ph type="title"/>
          </p:nvPr>
        </p:nvSpPr>
        <p:spPr/>
        <p:txBody>
          <a:bodyPr/>
          <a:lstStyle/>
          <a:p>
            <a:r>
              <a:rPr lang="en-US" dirty="0">
                <a:latin typeface="Avenir Medium"/>
              </a:rPr>
              <a:t>Types of Monitoring </a:t>
            </a:r>
            <a:endParaRPr lang="en-US" dirty="0"/>
          </a:p>
        </p:txBody>
      </p:sp>
      <p:sp>
        <p:nvSpPr>
          <p:cNvPr id="5" name="Content Placeholder 4">
            <a:extLst>
              <a:ext uri="{FF2B5EF4-FFF2-40B4-BE49-F238E27FC236}">
                <a16:creationId xmlns:a16="http://schemas.microsoft.com/office/drawing/2014/main" id="{489805E4-DE76-0119-1537-786F3FF679F8}"/>
              </a:ext>
            </a:extLst>
          </p:cNvPr>
          <p:cNvSpPr>
            <a:spLocks noGrp="1"/>
          </p:cNvSpPr>
          <p:nvPr>
            <p:ph sz="quarter" idx="10"/>
          </p:nvPr>
        </p:nvSpPr>
        <p:spPr>
          <a:xfrm>
            <a:off x="480484" y="1206500"/>
            <a:ext cx="6610123" cy="5189333"/>
          </a:xfrm>
        </p:spPr>
        <p:txBody>
          <a:bodyPr/>
          <a:lstStyle/>
          <a:p>
            <a:pPr marL="354965">
              <a:spcBef>
                <a:spcPts val="600"/>
              </a:spcBef>
              <a:spcAft>
                <a:spcPts val="600"/>
              </a:spcAft>
              <a:buClr>
                <a:srgbClr val="282B2D"/>
              </a:buClr>
              <a:tabLst>
                <a:tab pos="405765" algn="l"/>
                <a:tab pos="406400" algn="l"/>
              </a:tabLst>
            </a:pPr>
            <a:r>
              <a:rPr lang="en-US" sz="2400" spc="-10" dirty="0">
                <a:solidFill>
                  <a:schemeClr val="accent1"/>
                </a:solidFill>
                <a:latin typeface="+mj-lt"/>
                <a:cs typeface="Source Sans Pro"/>
              </a:rPr>
              <a:t>Comprehensive Onsite Visit</a:t>
            </a:r>
            <a:endParaRPr lang="en-US" spc="-10" dirty="0">
              <a:solidFill>
                <a:schemeClr val="accent1"/>
              </a:solidFill>
              <a:latin typeface="+mj-lt"/>
              <a:cs typeface="Source Sans Pro"/>
            </a:endParaRPr>
          </a:p>
          <a:p>
            <a:pPr marL="805815" lvl="1" indent="-393700">
              <a:spcBef>
                <a:spcPts val="600"/>
              </a:spcBef>
              <a:spcAft>
                <a:spcPts val="600"/>
              </a:spcAft>
              <a:buClr>
                <a:srgbClr val="282B2D"/>
              </a:buClr>
              <a:buFont typeface="Arial"/>
              <a:buChar char="•"/>
              <a:tabLst>
                <a:tab pos="405765" algn="l"/>
                <a:tab pos="406400" algn="l"/>
              </a:tabLst>
            </a:pPr>
            <a:r>
              <a:rPr lang="en-US" sz="2000" spc="-10" dirty="0">
                <a:latin typeface="+mn-lt"/>
                <a:cs typeface="Source Sans Pro"/>
              </a:rPr>
              <a:t>Includes both technical and programmatic monitoring.</a:t>
            </a:r>
          </a:p>
          <a:p>
            <a:pPr marL="805815" lvl="1" indent="-393700">
              <a:spcBef>
                <a:spcPts val="600"/>
              </a:spcBef>
              <a:spcAft>
                <a:spcPts val="600"/>
              </a:spcAft>
              <a:buClr>
                <a:srgbClr val="282B2D"/>
              </a:buClr>
              <a:buFont typeface="Arial"/>
              <a:buChar char="•"/>
              <a:tabLst>
                <a:tab pos="405765" algn="l"/>
                <a:tab pos="406400" algn="l"/>
              </a:tabLst>
            </a:pPr>
            <a:r>
              <a:rPr lang="en-US" sz="2000" spc="-10" dirty="0">
                <a:latin typeface="Franklin Gothic Book"/>
                <a:cs typeface="Source Sans Pro"/>
              </a:rPr>
              <a:t>Could be a combination of onsite technical and virtual programmatic</a:t>
            </a:r>
          </a:p>
          <a:p>
            <a:pPr marL="405765" indent="-393700">
              <a:spcBef>
                <a:spcPts val="600"/>
              </a:spcBef>
              <a:spcAft>
                <a:spcPts val="600"/>
              </a:spcAft>
              <a:buClr>
                <a:srgbClr val="282B2D"/>
              </a:buClr>
              <a:buFont typeface="Arial"/>
              <a:buChar char="•"/>
              <a:tabLst>
                <a:tab pos="405765" algn="l"/>
                <a:tab pos="406400" algn="l"/>
              </a:tabLst>
            </a:pPr>
            <a:r>
              <a:rPr lang="en-US" sz="2400" spc="-10" dirty="0">
                <a:solidFill>
                  <a:schemeClr val="accent1"/>
                </a:solidFill>
                <a:latin typeface="+mj-lt"/>
                <a:cs typeface="Source Sans Pro"/>
              </a:rPr>
              <a:t>Technical Onsite Visit</a:t>
            </a:r>
            <a:endParaRPr lang="en-US" sz="2400" dirty="0">
              <a:solidFill>
                <a:schemeClr val="accent1"/>
              </a:solidFill>
              <a:latin typeface="+mj-lt"/>
              <a:cs typeface="Source Sans Pro"/>
            </a:endParaRPr>
          </a:p>
          <a:p>
            <a:pPr marR="5080" lvl="1">
              <a:spcBef>
                <a:spcPts val="600"/>
              </a:spcBef>
              <a:spcAft>
                <a:spcPts val="600"/>
              </a:spcAft>
              <a:buClr>
                <a:srgbClr val="282B2D"/>
              </a:buClr>
              <a:tabLst>
                <a:tab pos="405765" algn="l"/>
                <a:tab pos="406400" algn="l"/>
              </a:tabLst>
            </a:pPr>
            <a:r>
              <a:rPr lang="en-US" sz="2000" dirty="0">
                <a:latin typeface="+mn-lt"/>
                <a:cs typeface="Source Sans Pro"/>
              </a:rPr>
              <a:t>Goal is an onsite visit once</a:t>
            </a:r>
            <a:r>
              <a:rPr lang="en-US" sz="2000" spc="-10" dirty="0">
                <a:latin typeface="+mn-lt"/>
                <a:cs typeface="Source Sans Pro"/>
              </a:rPr>
              <a:t> </a:t>
            </a:r>
            <a:r>
              <a:rPr lang="en-US" sz="2000" dirty="0">
                <a:solidFill>
                  <a:schemeClr val="tx1"/>
                </a:solidFill>
                <a:latin typeface="+mn-lt"/>
                <a:cs typeface="Source Sans Pro"/>
              </a:rPr>
              <a:t>every </a:t>
            </a:r>
            <a:r>
              <a:rPr lang="en-US" sz="2000" spc="-10" dirty="0">
                <a:solidFill>
                  <a:schemeClr val="tx1"/>
                </a:solidFill>
                <a:latin typeface="+mn-lt"/>
                <a:cs typeface="Source Sans Pro"/>
              </a:rPr>
              <a:t>1-</a:t>
            </a:r>
            <a:r>
              <a:rPr lang="en-US" sz="2000" dirty="0">
                <a:solidFill>
                  <a:schemeClr val="tx1"/>
                </a:solidFill>
                <a:latin typeface="+mn-lt"/>
                <a:cs typeface="Source Sans Pro"/>
              </a:rPr>
              <a:t>3</a:t>
            </a:r>
            <a:r>
              <a:rPr lang="en-US" sz="2000" spc="5" dirty="0">
                <a:solidFill>
                  <a:schemeClr val="tx1"/>
                </a:solidFill>
                <a:latin typeface="+mn-lt"/>
                <a:cs typeface="Source Sans Pro"/>
              </a:rPr>
              <a:t> </a:t>
            </a:r>
            <a:r>
              <a:rPr lang="en-US" sz="2000" spc="-10" dirty="0">
                <a:solidFill>
                  <a:schemeClr val="tx1"/>
                </a:solidFill>
                <a:latin typeface="+mn-lt"/>
                <a:cs typeface="Source Sans Pro"/>
              </a:rPr>
              <a:t>years</a:t>
            </a:r>
            <a:r>
              <a:rPr lang="en-US" sz="2000" spc="-10" dirty="0">
                <a:latin typeface="+mn-lt"/>
                <a:cs typeface="Source Sans Pro"/>
              </a:rPr>
              <a:t>.</a:t>
            </a:r>
          </a:p>
          <a:p>
            <a:pPr marR="5080" lvl="2">
              <a:spcBef>
                <a:spcPts val="600"/>
              </a:spcBef>
              <a:spcAft>
                <a:spcPts val="600"/>
              </a:spcAft>
              <a:buClr>
                <a:srgbClr val="282B2D"/>
              </a:buClr>
              <a:tabLst>
                <a:tab pos="405765" algn="l"/>
                <a:tab pos="406400" algn="l"/>
              </a:tabLst>
            </a:pPr>
            <a:r>
              <a:rPr lang="en-US" sz="1800" spc="-10" dirty="0">
                <a:latin typeface="+mn-lt"/>
                <a:cs typeface="Source Sans Pro"/>
              </a:rPr>
              <a:t>Targeting a broader reach during 2024</a:t>
            </a:r>
          </a:p>
          <a:p>
            <a:pPr marR="5080" lvl="1">
              <a:spcBef>
                <a:spcPts val="600"/>
              </a:spcBef>
              <a:spcAft>
                <a:spcPts val="600"/>
              </a:spcAft>
              <a:buClr>
                <a:srgbClr val="282B2D"/>
              </a:buClr>
              <a:tabLst>
                <a:tab pos="405765" algn="l"/>
                <a:tab pos="406400" algn="l"/>
              </a:tabLst>
            </a:pPr>
            <a:r>
              <a:rPr lang="en-US" sz="2000" dirty="0">
                <a:latin typeface="+mn-lt"/>
                <a:cs typeface="Source Sans Pro"/>
              </a:rPr>
              <a:t>Driven by the annual Risk</a:t>
            </a:r>
            <a:r>
              <a:rPr lang="en-US" sz="2000" spc="-15" dirty="0">
                <a:latin typeface="+mn-lt"/>
                <a:cs typeface="Source Sans Pro"/>
              </a:rPr>
              <a:t> </a:t>
            </a:r>
            <a:r>
              <a:rPr lang="en-US" sz="2000" spc="-10" dirty="0">
                <a:latin typeface="+mn-lt"/>
                <a:cs typeface="Source Sans Pro"/>
              </a:rPr>
              <a:t>Assessment results, time since last DOE visit and needed BIL monitoring. </a:t>
            </a:r>
          </a:p>
          <a:p>
            <a:pPr marR="19050" lvl="1">
              <a:spcBef>
                <a:spcPts val="600"/>
              </a:spcBef>
              <a:spcAft>
                <a:spcPts val="600"/>
              </a:spcAft>
              <a:buClr>
                <a:srgbClr val="282B2D"/>
              </a:buClr>
              <a:tabLst>
                <a:tab pos="405765" algn="l"/>
                <a:tab pos="406400" algn="l"/>
              </a:tabLst>
            </a:pPr>
            <a:r>
              <a:rPr lang="en-US" sz="2000" dirty="0">
                <a:latin typeface="+mn-lt"/>
                <a:cs typeface="Source Sans Pro"/>
              </a:rPr>
              <a:t>Includes</a:t>
            </a:r>
            <a:r>
              <a:rPr lang="en-US" sz="2000" spc="-30" dirty="0">
                <a:latin typeface="+mn-lt"/>
                <a:cs typeface="Source Sans Pro"/>
              </a:rPr>
              <a:t> </a:t>
            </a:r>
            <a:r>
              <a:rPr lang="en-US" sz="2000" dirty="0">
                <a:latin typeface="+mn-lt"/>
                <a:cs typeface="Source Sans Pro"/>
              </a:rPr>
              <a:t>visiting</a:t>
            </a:r>
            <a:r>
              <a:rPr lang="en-US" sz="2000" spc="-10" dirty="0">
                <a:latin typeface="+mn-lt"/>
                <a:cs typeface="Source Sans Pro"/>
              </a:rPr>
              <a:t> selected </a:t>
            </a:r>
            <a:r>
              <a:rPr lang="en-US" sz="2000" dirty="0">
                <a:latin typeface="+mn-lt"/>
                <a:cs typeface="Source Sans Pro"/>
              </a:rPr>
              <a:t>Subgrantee</a:t>
            </a:r>
            <a:r>
              <a:rPr lang="en-US" sz="2000" spc="-35" dirty="0">
                <a:latin typeface="+mn-lt"/>
                <a:cs typeface="Source Sans Pro"/>
              </a:rPr>
              <a:t> </a:t>
            </a:r>
            <a:r>
              <a:rPr lang="en-US" sz="2000" dirty="0">
                <a:latin typeface="+mn-lt"/>
                <a:cs typeface="Source Sans Pro"/>
              </a:rPr>
              <a:t>offices, competed units,</a:t>
            </a:r>
            <a:r>
              <a:rPr lang="en-US" sz="2000" spc="-25" dirty="0">
                <a:latin typeface="+mn-lt"/>
                <a:cs typeface="Source Sans Pro"/>
              </a:rPr>
              <a:t> </a:t>
            </a:r>
            <a:r>
              <a:rPr lang="en-US" sz="2000" spc="-10" dirty="0">
                <a:latin typeface="+mn-lt"/>
                <a:cs typeface="Source Sans Pro"/>
              </a:rPr>
              <a:t>in-process </a:t>
            </a:r>
            <a:r>
              <a:rPr lang="en-US" sz="2000" dirty="0">
                <a:latin typeface="+mn-lt"/>
                <a:cs typeface="Source Sans Pro"/>
              </a:rPr>
              <a:t>unit(s)</a:t>
            </a:r>
            <a:r>
              <a:rPr lang="en-US" sz="2000" spc="-25" dirty="0">
                <a:latin typeface="+mn-lt"/>
                <a:cs typeface="Source Sans Pro"/>
              </a:rPr>
              <a:t> </a:t>
            </a:r>
            <a:r>
              <a:rPr lang="en-US" sz="2000" dirty="0">
                <a:latin typeface="+mn-lt"/>
                <a:cs typeface="Source Sans Pro"/>
              </a:rPr>
              <a:t>(</a:t>
            </a:r>
            <a:r>
              <a:rPr lang="en-US" sz="2000" i="1" dirty="0">
                <a:latin typeface="+mn-lt"/>
                <a:cs typeface="Source Sans Pro"/>
              </a:rPr>
              <a:t>if</a:t>
            </a:r>
            <a:r>
              <a:rPr lang="en-US" sz="2000" i="1" spc="-10" dirty="0">
                <a:latin typeface="+mn-lt"/>
                <a:cs typeface="Source Sans Pro"/>
              </a:rPr>
              <a:t> applicable</a:t>
            </a:r>
            <a:r>
              <a:rPr lang="en-US" sz="2000" spc="-10" dirty="0">
                <a:latin typeface="+mn-lt"/>
                <a:cs typeface="Source Sans Pro"/>
              </a:rPr>
              <a:t>).</a:t>
            </a:r>
          </a:p>
        </p:txBody>
      </p:sp>
      <p:grpSp>
        <p:nvGrpSpPr>
          <p:cNvPr id="6" name="object 9">
            <a:extLst>
              <a:ext uri="{FF2B5EF4-FFF2-40B4-BE49-F238E27FC236}">
                <a16:creationId xmlns:a16="http://schemas.microsoft.com/office/drawing/2014/main" id="{7E403671-B867-9BF1-3851-45DB2A7DC648}"/>
              </a:ext>
            </a:extLst>
          </p:cNvPr>
          <p:cNvGrpSpPr/>
          <p:nvPr/>
        </p:nvGrpSpPr>
        <p:grpSpPr>
          <a:xfrm>
            <a:off x="7350048" y="1742696"/>
            <a:ext cx="3482075" cy="3372608"/>
            <a:chOff x="3215639" y="1656588"/>
            <a:chExt cx="2879090" cy="2879090"/>
          </a:xfrm>
        </p:grpSpPr>
        <p:pic>
          <p:nvPicPr>
            <p:cNvPr id="7" name="object 10">
              <a:extLst>
                <a:ext uri="{FF2B5EF4-FFF2-40B4-BE49-F238E27FC236}">
                  <a16:creationId xmlns:a16="http://schemas.microsoft.com/office/drawing/2014/main" id="{426D1E3E-5433-5FD8-774D-EB4072FA7731}"/>
                </a:ext>
              </a:extLst>
            </p:cNvPr>
            <p:cNvPicPr/>
            <p:nvPr/>
          </p:nvPicPr>
          <p:blipFill>
            <a:blip r:embed="rId3" cstate="print"/>
            <a:stretch>
              <a:fillRect/>
            </a:stretch>
          </p:blipFill>
          <p:spPr>
            <a:xfrm>
              <a:off x="3636263" y="1987296"/>
              <a:ext cx="2042160" cy="2026920"/>
            </a:xfrm>
            <a:prstGeom prst="rect">
              <a:avLst/>
            </a:prstGeom>
          </p:spPr>
        </p:pic>
        <p:pic>
          <p:nvPicPr>
            <p:cNvPr id="8" name="object 11">
              <a:extLst>
                <a:ext uri="{FF2B5EF4-FFF2-40B4-BE49-F238E27FC236}">
                  <a16:creationId xmlns:a16="http://schemas.microsoft.com/office/drawing/2014/main" id="{BD15865A-801F-8C04-68F9-FBBF9384550C}"/>
                </a:ext>
              </a:extLst>
            </p:cNvPr>
            <p:cNvPicPr/>
            <p:nvPr/>
          </p:nvPicPr>
          <p:blipFill>
            <a:blip r:embed="rId4" cstate="print"/>
            <a:stretch>
              <a:fillRect/>
            </a:stretch>
          </p:blipFill>
          <p:spPr>
            <a:xfrm>
              <a:off x="3215639" y="1656588"/>
              <a:ext cx="2878836" cy="2878836"/>
            </a:xfrm>
            <a:prstGeom prst="rect">
              <a:avLst/>
            </a:prstGeom>
          </p:spPr>
        </p:pic>
        <p:sp>
          <p:nvSpPr>
            <p:cNvPr id="9" name="object 12">
              <a:extLst>
                <a:ext uri="{FF2B5EF4-FFF2-40B4-BE49-F238E27FC236}">
                  <a16:creationId xmlns:a16="http://schemas.microsoft.com/office/drawing/2014/main" id="{348BF995-CF4F-19D1-D38A-3CE580DD78EF}"/>
                </a:ext>
              </a:extLst>
            </p:cNvPr>
            <p:cNvSpPr/>
            <p:nvPr/>
          </p:nvSpPr>
          <p:spPr>
            <a:xfrm>
              <a:off x="3287267" y="1705356"/>
              <a:ext cx="2740660" cy="2740660"/>
            </a:xfrm>
            <a:custGeom>
              <a:avLst/>
              <a:gdLst/>
              <a:ahLst/>
              <a:cxnLst/>
              <a:rect l="l" t="t" r="r" b="b"/>
              <a:pathLst>
                <a:path w="2740660" h="2740660">
                  <a:moveTo>
                    <a:pt x="0" y="2740152"/>
                  </a:moveTo>
                  <a:lnTo>
                    <a:pt x="2740152" y="2740152"/>
                  </a:lnTo>
                  <a:lnTo>
                    <a:pt x="2740152" y="0"/>
                  </a:lnTo>
                  <a:lnTo>
                    <a:pt x="0" y="0"/>
                  </a:lnTo>
                  <a:lnTo>
                    <a:pt x="0" y="2740152"/>
                  </a:lnTo>
                  <a:close/>
                </a:path>
              </a:pathLst>
            </a:custGeom>
            <a:ln w="57150">
              <a:solidFill>
                <a:srgbClr val="005C82"/>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charset="0"/>
                <a:ea typeface="ヒラギノ角ゴ Pro W3" charset="0"/>
              </a:endParaRPr>
            </a:p>
          </p:txBody>
        </p:sp>
      </p:grpSp>
    </p:spTree>
    <p:extLst>
      <p:ext uri="{BB962C8B-B14F-4D97-AF65-F5344CB8AC3E}">
        <p14:creationId xmlns:p14="http://schemas.microsoft.com/office/powerpoint/2010/main" val="187679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3761-A6C1-6C55-F334-E34DFB26BA41}"/>
              </a:ext>
            </a:extLst>
          </p:cNvPr>
          <p:cNvSpPr>
            <a:spLocks noGrp="1"/>
          </p:cNvSpPr>
          <p:nvPr>
            <p:ph type="title"/>
          </p:nvPr>
        </p:nvSpPr>
        <p:spPr/>
        <p:txBody>
          <a:bodyPr/>
          <a:lstStyle/>
          <a:p>
            <a:r>
              <a:rPr lang="en-US" dirty="0"/>
              <a:t>DOE Monitoring Reminders </a:t>
            </a:r>
          </a:p>
        </p:txBody>
      </p:sp>
      <p:sp>
        <p:nvSpPr>
          <p:cNvPr id="3" name="Content Placeholder 2">
            <a:extLst>
              <a:ext uri="{FF2B5EF4-FFF2-40B4-BE49-F238E27FC236}">
                <a16:creationId xmlns:a16="http://schemas.microsoft.com/office/drawing/2014/main" id="{BECD27C1-7754-C475-EA76-A4F68C474116}"/>
              </a:ext>
            </a:extLst>
          </p:cNvPr>
          <p:cNvSpPr>
            <a:spLocks noGrp="1"/>
          </p:cNvSpPr>
          <p:nvPr>
            <p:ph sz="quarter" idx="10"/>
          </p:nvPr>
        </p:nvSpPr>
        <p:spPr/>
        <p:txBody>
          <a:bodyPr/>
          <a:lstStyle/>
          <a:p>
            <a:r>
              <a:rPr lang="en-US" dirty="0"/>
              <a:t>Processes and procedures </a:t>
            </a:r>
          </a:p>
          <a:p>
            <a:pPr lvl="1"/>
            <a:r>
              <a:rPr lang="en-US" dirty="0"/>
              <a:t>Project officers schedule monitoring</a:t>
            </a:r>
          </a:p>
          <a:p>
            <a:pPr lvl="1"/>
            <a:r>
              <a:rPr lang="en-US" dirty="0"/>
              <a:t>PO request needed information from Grantee and Subgrantee</a:t>
            </a:r>
          </a:p>
          <a:p>
            <a:pPr lvl="1"/>
            <a:r>
              <a:rPr lang="en-US" dirty="0"/>
              <a:t>Importance of providing DOE requested information as soon as possible</a:t>
            </a:r>
          </a:p>
          <a:p>
            <a:pPr lvl="1"/>
            <a:r>
              <a:rPr lang="en-US" dirty="0"/>
              <a:t>Programmatic</a:t>
            </a:r>
          </a:p>
          <a:p>
            <a:pPr lvl="2"/>
            <a:r>
              <a:rPr lang="en-US" dirty="0"/>
              <a:t>Either virtual or onsite</a:t>
            </a:r>
          </a:p>
          <a:p>
            <a:pPr lvl="2"/>
            <a:r>
              <a:rPr lang="en-US" dirty="0"/>
              <a:t>Administrative, financial, policy, procurement, etc. </a:t>
            </a:r>
          </a:p>
          <a:p>
            <a:pPr lvl="1"/>
            <a:r>
              <a:rPr lang="en-US" dirty="0"/>
              <a:t>Technical</a:t>
            </a:r>
          </a:p>
          <a:p>
            <a:pPr lvl="2"/>
            <a:r>
              <a:rPr lang="en-US" dirty="0"/>
              <a:t>All visits onsite</a:t>
            </a:r>
          </a:p>
          <a:p>
            <a:pPr lvl="2"/>
            <a:r>
              <a:rPr lang="en-US" dirty="0"/>
              <a:t>Visiting completed and in progress units </a:t>
            </a:r>
            <a:r>
              <a:rPr lang="en-US"/>
              <a:t>where possible</a:t>
            </a:r>
            <a:endParaRPr lang="en-US" dirty="0"/>
          </a:p>
          <a:p>
            <a:pPr lvl="2"/>
            <a:r>
              <a:rPr lang="en-US" dirty="0"/>
              <a:t>Monitoring the process of the Grantee QCI</a:t>
            </a:r>
          </a:p>
          <a:p>
            <a:pPr lvl="2"/>
            <a:endParaRPr lang="en-US" dirty="0"/>
          </a:p>
        </p:txBody>
      </p:sp>
    </p:spTree>
    <p:extLst>
      <p:ext uri="{BB962C8B-B14F-4D97-AF65-F5344CB8AC3E}">
        <p14:creationId xmlns:p14="http://schemas.microsoft.com/office/powerpoint/2010/main" val="1547946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9118-AF5C-DFDA-D7D6-6F0475B348C5}"/>
              </a:ext>
            </a:extLst>
          </p:cNvPr>
          <p:cNvSpPr>
            <a:spLocks noGrp="1"/>
          </p:cNvSpPr>
          <p:nvPr>
            <p:ph type="title"/>
          </p:nvPr>
        </p:nvSpPr>
        <p:spPr/>
        <p:txBody>
          <a:bodyPr/>
          <a:lstStyle/>
          <a:p>
            <a:r>
              <a:rPr lang="en-US" dirty="0"/>
              <a:t>Monitoring Assessment &amp; Action Item Definitions</a:t>
            </a:r>
          </a:p>
        </p:txBody>
      </p:sp>
      <p:sp>
        <p:nvSpPr>
          <p:cNvPr id="3" name="Content Placeholder 2">
            <a:extLst>
              <a:ext uri="{FF2B5EF4-FFF2-40B4-BE49-F238E27FC236}">
                <a16:creationId xmlns:a16="http://schemas.microsoft.com/office/drawing/2014/main" id="{73E9C370-F5F9-B9BC-F08C-D3DE136351CC}"/>
              </a:ext>
            </a:extLst>
          </p:cNvPr>
          <p:cNvSpPr>
            <a:spLocks noGrp="1"/>
          </p:cNvSpPr>
          <p:nvPr>
            <p:ph sz="quarter" idx="10"/>
          </p:nvPr>
        </p:nvSpPr>
        <p:spPr>
          <a:xfrm>
            <a:off x="477616" y="1245704"/>
            <a:ext cx="11236267" cy="4999689"/>
          </a:xfrm>
        </p:spPr>
        <p:txBody>
          <a:bodyPr/>
          <a:lstStyle/>
          <a:p>
            <a:pPr marL="0" indent="0">
              <a:spcBef>
                <a:spcPts val="600"/>
              </a:spcBef>
              <a:spcAft>
                <a:spcPts val="600"/>
              </a:spcAft>
              <a:buNone/>
            </a:pPr>
            <a:r>
              <a:rPr lang="en-US" sz="2800" dirty="0">
                <a:solidFill>
                  <a:schemeClr val="accent2">
                    <a:lumMod val="75000"/>
                  </a:schemeClr>
                </a:solidFill>
                <a:effectLst/>
                <a:latin typeface="+mj-lt"/>
                <a:ea typeface="Times New Roman" panose="02020603050405020304" pitchFamily="18" charset="0"/>
              </a:rPr>
              <a:t>Monitoring Assessment</a:t>
            </a:r>
            <a:r>
              <a:rPr lang="en-US" sz="2800" dirty="0">
                <a:solidFill>
                  <a:schemeClr val="accent2">
                    <a:lumMod val="75000"/>
                  </a:schemeClr>
                </a:solidFill>
                <a:latin typeface="+mj-lt"/>
                <a:ea typeface="Times New Roman" panose="02020603050405020304" pitchFamily="18" charset="0"/>
              </a:rPr>
              <a:t> </a:t>
            </a:r>
            <a:endParaRPr lang="en-US" sz="2000" dirty="0">
              <a:solidFill>
                <a:schemeClr val="accent2">
                  <a:lumMod val="75000"/>
                </a:schemeClr>
              </a:solidFill>
              <a:latin typeface="+mj-lt"/>
              <a:ea typeface="Times New Roman" panose="02020603050405020304" pitchFamily="18" charset="0"/>
            </a:endParaRPr>
          </a:p>
          <a:p>
            <a:pPr>
              <a:spcBef>
                <a:spcPts val="600"/>
              </a:spcBef>
              <a:spcAft>
                <a:spcPts val="600"/>
              </a:spcAft>
            </a:pPr>
            <a:r>
              <a:rPr lang="en-US" sz="2400" dirty="0">
                <a:effectLst/>
                <a:latin typeface="+mn-lt"/>
                <a:ea typeface="Times New Roman" panose="02020603050405020304" pitchFamily="18" charset="0"/>
              </a:rPr>
              <a:t>A narrative report issued from PAGE that provides Grantee an overview of the monitoring activity, identifies any T&amp;TA recommendations or best practices, and reviews the corresponding action item(s) that need to be addressed.</a:t>
            </a:r>
          </a:p>
          <a:p>
            <a:pPr marL="0" indent="0">
              <a:spcBef>
                <a:spcPts val="600"/>
              </a:spcBef>
              <a:spcAft>
                <a:spcPts val="600"/>
              </a:spcAft>
              <a:buNone/>
            </a:pPr>
            <a:br>
              <a:rPr lang="en-US" sz="2800" dirty="0">
                <a:effectLst/>
                <a:latin typeface="+mj-lt"/>
                <a:ea typeface="Times New Roman" panose="02020603050405020304" pitchFamily="18" charset="0"/>
              </a:rPr>
            </a:br>
            <a:r>
              <a:rPr lang="en-US" sz="2800" dirty="0">
                <a:solidFill>
                  <a:schemeClr val="accent2">
                    <a:lumMod val="75000"/>
                  </a:schemeClr>
                </a:solidFill>
                <a:effectLst/>
                <a:latin typeface="+mj-lt"/>
                <a:ea typeface="Times New Roman" panose="02020603050405020304" pitchFamily="18" charset="0"/>
              </a:rPr>
              <a:t>Finding</a:t>
            </a:r>
            <a:endParaRPr lang="en-US" sz="2000" dirty="0">
              <a:solidFill>
                <a:schemeClr val="accent2">
                  <a:lumMod val="75000"/>
                </a:schemeClr>
              </a:solidFill>
              <a:latin typeface="+mj-lt"/>
              <a:ea typeface="Times New Roman" panose="02020603050405020304" pitchFamily="18" charset="0"/>
            </a:endParaRPr>
          </a:p>
          <a:p>
            <a:pPr>
              <a:spcBef>
                <a:spcPts val="600"/>
              </a:spcBef>
              <a:spcAft>
                <a:spcPts val="600"/>
              </a:spcAft>
            </a:pPr>
            <a:r>
              <a:rPr lang="en-US" sz="2400" dirty="0">
                <a:effectLst/>
                <a:latin typeface="+mn-lt"/>
                <a:ea typeface="Times New Roman" panose="02020603050405020304" pitchFamily="18" charset="0"/>
              </a:rPr>
              <a:t>Identified non-compliance with a statutory and</a:t>
            </a:r>
            <a:r>
              <a:rPr lang="en-US" sz="2400" dirty="0">
                <a:latin typeface="+mn-lt"/>
                <a:ea typeface="Times New Roman" panose="02020603050405020304" pitchFamily="18" charset="0"/>
              </a:rPr>
              <a:t>/or</a:t>
            </a:r>
            <a:r>
              <a:rPr lang="en-US" sz="2400" dirty="0">
                <a:effectLst/>
                <a:latin typeface="+mn-lt"/>
                <a:ea typeface="Times New Roman" panose="02020603050405020304" pitchFamily="18" charset="0"/>
              </a:rPr>
              <a:t> regulatory program requirement and </a:t>
            </a:r>
            <a:r>
              <a:rPr lang="en-US" sz="2400" dirty="0">
                <a:latin typeface="+mn-lt"/>
                <a:ea typeface="Times New Roman" panose="02020603050405020304" pitchFamily="18" charset="0"/>
              </a:rPr>
              <a:t>includes</a:t>
            </a:r>
            <a:r>
              <a:rPr lang="en-US" sz="2400" dirty="0">
                <a:effectLst/>
                <a:latin typeface="+mn-lt"/>
                <a:ea typeface="Times New Roman" panose="02020603050405020304" pitchFamily="18" charset="0"/>
              </a:rPr>
              <a:t> the citation for the requirement.</a:t>
            </a:r>
          </a:p>
          <a:p>
            <a:pPr>
              <a:spcBef>
                <a:spcPts val="600"/>
              </a:spcBef>
              <a:spcAft>
                <a:spcPts val="600"/>
              </a:spcAft>
            </a:pPr>
            <a:r>
              <a:rPr lang="en-US" sz="2400" dirty="0">
                <a:effectLst/>
                <a:latin typeface="+mn-lt"/>
                <a:ea typeface="Times New Roman" panose="02020603050405020304" pitchFamily="18" charset="0"/>
              </a:rPr>
              <a:t>Repeated or previously identified concerns (as defined next) that remain unaddressed and cause non-compliance with a statutory and</a:t>
            </a:r>
            <a:r>
              <a:rPr lang="en-US" sz="2400" dirty="0">
                <a:latin typeface="+mn-lt"/>
                <a:ea typeface="Times New Roman" panose="02020603050405020304" pitchFamily="18" charset="0"/>
              </a:rPr>
              <a:t>/or</a:t>
            </a:r>
            <a:r>
              <a:rPr lang="en-US" sz="2400" dirty="0">
                <a:effectLst/>
                <a:latin typeface="+mn-lt"/>
                <a:ea typeface="Times New Roman" panose="02020603050405020304" pitchFamily="18" charset="0"/>
              </a:rPr>
              <a:t> regulatory program requirement.</a:t>
            </a:r>
          </a:p>
          <a:p>
            <a:pPr marL="0" indent="0">
              <a:spcBef>
                <a:spcPts val="600"/>
              </a:spcBef>
              <a:spcAft>
                <a:spcPts val="600"/>
              </a:spcAft>
              <a:buNone/>
            </a:pPr>
            <a:endParaRPr lang="en-US" sz="1800" dirty="0">
              <a:effectLst/>
              <a:latin typeface="+mn-lt"/>
              <a:ea typeface="Times New Roman" panose="02020603050405020304" pitchFamily="18" charset="0"/>
            </a:endParaRPr>
          </a:p>
        </p:txBody>
      </p:sp>
    </p:spTree>
    <p:extLst>
      <p:ext uri="{BB962C8B-B14F-4D97-AF65-F5344CB8AC3E}">
        <p14:creationId xmlns:p14="http://schemas.microsoft.com/office/powerpoint/2010/main" val="2655942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9118-AF5C-DFDA-D7D6-6F0475B348C5}"/>
              </a:ext>
            </a:extLst>
          </p:cNvPr>
          <p:cNvSpPr>
            <a:spLocks noGrp="1"/>
          </p:cNvSpPr>
          <p:nvPr>
            <p:ph type="title"/>
          </p:nvPr>
        </p:nvSpPr>
        <p:spPr/>
        <p:txBody>
          <a:bodyPr/>
          <a:lstStyle/>
          <a:p>
            <a:r>
              <a:rPr lang="en-US" dirty="0"/>
              <a:t>Monitoring Assessment &amp; Action Item Definitions</a:t>
            </a:r>
          </a:p>
        </p:txBody>
      </p:sp>
      <p:sp>
        <p:nvSpPr>
          <p:cNvPr id="3" name="Content Placeholder 2">
            <a:extLst>
              <a:ext uri="{FF2B5EF4-FFF2-40B4-BE49-F238E27FC236}">
                <a16:creationId xmlns:a16="http://schemas.microsoft.com/office/drawing/2014/main" id="{73E9C370-F5F9-B9BC-F08C-D3DE136351CC}"/>
              </a:ext>
            </a:extLst>
          </p:cNvPr>
          <p:cNvSpPr>
            <a:spLocks noGrp="1"/>
          </p:cNvSpPr>
          <p:nvPr>
            <p:ph sz="quarter" idx="10"/>
          </p:nvPr>
        </p:nvSpPr>
        <p:spPr>
          <a:xfrm>
            <a:off x="480484" y="964547"/>
            <a:ext cx="11236267" cy="5151017"/>
          </a:xfrm>
        </p:spPr>
        <p:txBody>
          <a:bodyPr/>
          <a:lstStyle/>
          <a:p>
            <a:pPr marL="0" indent="0">
              <a:spcBef>
                <a:spcPts val="600"/>
              </a:spcBef>
              <a:spcAft>
                <a:spcPts val="600"/>
              </a:spcAft>
              <a:buNone/>
            </a:pPr>
            <a:r>
              <a:rPr lang="en-US" sz="2800" dirty="0">
                <a:solidFill>
                  <a:schemeClr val="accent2">
                    <a:lumMod val="75000"/>
                  </a:schemeClr>
                </a:solidFill>
                <a:effectLst/>
                <a:latin typeface="+mj-lt"/>
                <a:ea typeface="Times New Roman" panose="02020603050405020304" pitchFamily="18" charset="0"/>
              </a:rPr>
              <a:t>Concern</a:t>
            </a:r>
            <a:endParaRPr lang="en-US" sz="2800" dirty="0">
              <a:solidFill>
                <a:schemeClr val="accent2">
                  <a:lumMod val="75000"/>
                </a:schemeClr>
              </a:solidFill>
              <a:latin typeface="+mj-lt"/>
              <a:ea typeface="Times New Roman" panose="02020603050405020304" pitchFamily="18" charset="0"/>
            </a:endParaRPr>
          </a:p>
          <a:p>
            <a:pPr>
              <a:spcBef>
                <a:spcPts val="600"/>
              </a:spcBef>
              <a:spcAft>
                <a:spcPts val="600"/>
              </a:spcAft>
            </a:pPr>
            <a:r>
              <a:rPr lang="en-US" sz="2200" dirty="0">
                <a:effectLst/>
                <a:latin typeface="+mn-lt"/>
                <a:ea typeface="Times New Roman" panose="02020603050405020304" pitchFamily="18" charset="0"/>
              </a:rPr>
              <a:t>Inconsistencies between the</a:t>
            </a:r>
            <a:r>
              <a:rPr lang="en-US" sz="2200" dirty="0">
                <a:latin typeface="+mn-lt"/>
                <a:ea typeface="Times New Roman" panose="02020603050405020304" pitchFamily="18" charset="0"/>
              </a:rPr>
              <a:t> current DOE</a:t>
            </a:r>
            <a:r>
              <a:rPr lang="en-US" sz="2200" dirty="0">
                <a:effectLst/>
                <a:latin typeface="+mn-lt"/>
                <a:ea typeface="Times New Roman" panose="02020603050405020304" pitchFamily="18" charset="0"/>
              </a:rPr>
              <a:t> approved </a:t>
            </a:r>
            <a:r>
              <a:rPr lang="en-US" sz="2200" dirty="0">
                <a:latin typeface="+mn-lt"/>
                <a:ea typeface="Times New Roman" panose="02020603050405020304" pitchFamily="18" charset="0"/>
              </a:rPr>
              <a:t>Grantee Plan</a:t>
            </a:r>
            <a:r>
              <a:rPr lang="en-US" sz="2200" dirty="0">
                <a:effectLst/>
                <a:latin typeface="+mn-lt"/>
                <a:ea typeface="Times New Roman" panose="02020603050405020304" pitchFamily="18" charset="0"/>
              </a:rPr>
              <a:t> (including required attachments) and actual implementation (</a:t>
            </a:r>
            <a:r>
              <a:rPr lang="en-US" sz="2200" dirty="0">
                <a:effectLst/>
                <a:latin typeface="+mj-lt"/>
                <a:ea typeface="Times New Roman" panose="02020603050405020304" pitchFamily="18" charset="0"/>
              </a:rPr>
              <a:t>440.12</a:t>
            </a:r>
            <a:r>
              <a:rPr lang="en-US" sz="2200" dirty="0">
                <a:effectLst/>
                <a:latin typeface="+mn-lt"/>
                <a:ea typeface="Times New Roman" panose="02020603050405020304" pitchFamily="18" charset="0"/>
              </a:rPr>
              <a:t>). As a reminder, approved Grantee plans and attachments are subject to review during the DOE monitoring process.</a:t>
            </a:r>
          </a:p>
          <a:p>
            <a:pPr>
              <a:spcBef>
                <a:spcPts val="600"/>
              </a:spcBef>
              <a:spcAft>
                <a:spcPts val="600"/>
              </a:spcAft>
            </a:pPr>
            <a:r>
              <a:rPr lang="en-US" sz="2200" dirty="0">
                <a:effectLst/>
                <a:latin typeface="+mn-lt"/>
                <a:ea typeface="Times New Roman" panose="02020603050405020304" pitchFamily="18" charset="0"/>
              </a:rPr>
              <a:t>Identified Grantee practices that, at present, may not be out of compliance with statutory or regulatory program requirements but do not reflect the safeguards/processes outlined in WAP program guidance specifically designed to ensure compliance with statutory and regulatory requirements.</a:t>
            </a:r>
          </a:p>
          <a:p>
            <a:pPr>
              <a:spcBef>
                <a:spcPts val="600"/>
              </a:spcBef>
              <a:spcAft>
                <a:spcPts val="600"/>
              </a:spcAft>
            </a:pPr>
            <a:r>
              <a:rPr lang="en-US" sz="2200" dirty="0">
                <a:effectLst/>
                <a:latin typeface="+mn-lt"/>
                <a:ea typeface="Times New Roman" panose="02020603050405020304" pitchFamily="18" charset="0"/>
              </a:rPr>
              <a:t>Identified non-compliance or omissions within the</a:t>
            </a:r>
            <a:r>
              <a:rPr lang="en-US" sz="2200" dirty="0">
                <a:latin typeface="+mn-lt"/>
                <a:ea typeface="Times New Roman" panose="02020603050405020304" pitchFamily="18" charset="0"/>
              </a:rPr>
              <a:t> DOE</a:t>
            </a:r>
            <a:r>
              <a:rPr lang="en-US" sz="2200" dirty="0">
                <a:effectLst/>
                <a:latin typeface="+mn-lt"/>
                <a:ea typeface="Times New Roman" panose="02020603050405020304" pitchFamily="18" charset="0"/>
              </a:rPr>
              <a:t> approved Grantee Plan or associated policies and procedures that were the basis of the Grant award.</a:t>
            </a:r>
          </a:p>
          <a:p>
            <a:pPr>
              <a:spcBef>
                <a:spcPts val="600"/>
              </a:spcBef>
              <a:spcAft>
                <a:spcPts val="600"/>
              </a:spcAft>
            </a:pPr>
            <a:r>
              <a:rPr lang="en-US" sz="2200" dirty="0">
                <a:effectLst/>
                <a:latin typeface="+mn-lt"/>
                <a:ea typeface="Times New Roman" panose="02020603050405020304" pitchFamily="18" charset="0"/>
              </a:rPr>
              <a:t>Repeated program recommendations (as defined next) that remain unaddressed and can lead to potential non-compliance.</a:t>
            </a:r>
            <a:endParaRPr lang="en-US" sz="22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206497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61B4ED-AC04-8696-12A8-391A73890796}"/>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Being Monitored	: What Is Your Perspective?</a:t>
            </a:r>
          </a:p>
        </p:txBody>
      </p:sp>
      <p:graphicFrame>
        <p:nvGraphicFramePr>
          <p:cNvPr id="5" name="Content Placeholder 2">
            <a:extLst>
              <a:ext uri="{FF2B5EF4-FFF2-40B4-BE49-F238E27FC236}">
                <a16:creationId xmlns:a16="http://schemas.microsoft.com/office/drawing/2014/main" id="{EB3E051D-85FB-E0F5-FEFB-D8605F42E3B8}"/>
              </a:ext>
            </a:extLst>
          </p:cNvPr>
          <p:cNvGraphicFramePr>
            <a:graphicFrameLocks noGrp="1"/>
          </p:cNvGraphicFramePr>
          <p:nvPr>
            <p:ph idx="1"/>
            <p:extLst>
              <p:ext uri="{D42A27DB-BD31-4B8C-83A1-F6EECF244321}">
                <p14:modId xmlns:p14="http://schemas.microsoft.com/office/powerpoint/2010/main" val="24376631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286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9118-AF5C-DFDA-D7D6-6F0475B348C5}"/>
              </a:ext>
            </a:extLst>
          </p:cNvPr>
          <p:cNvSpPr>
            <a:spLocks noGrp="1"/>
          </p:cNvSpPr>
          <p:nvPr>
            <p:ph type="title"/>
          </p:nvPr>
        </p:nvSpPr>
        <p:spPr/>
        <p:txBody>
          <a:bodyPr/>
          <a:lstStyle/>
          <a:p>
            <a:r>
              <a:rPr lang="en-US" dirty="0"/>
              <a:t>Monitoring Assessment &amp; Action Item Definitions</a:t>
            </a:r>
          </a:p>
        </p:txBody>
      </p:sp>
      <p:sp>
        <p:nvSpPr>
          <p:cNvPr id="3" name="Content Placeholder 2">
            <a:extLst>
              <a:ext uri="{FF2B5EF4-FFF2-40B4-BE49-F238E27FC236}">
                <a16:creationId xmlns:a16="http://schemas.microsoft.com/office/drawing/2014/main" id="{73E9C370-F5F9-B9BC-F08C-D3DE136351CC}"/>
              </a:ext>
            </a:extLst>
          </p:cNvPr>
          <p:cNvSpPr>
            <a:spLocks noGrp="1"/>
          </p:cNvSpPr>
          <p:nvPr>
            <p:ph sz="quarter" idx="10"/>
          </p:nvPr>
        </p:nvSpPr>
        <p:spPr>
          <a:xfrm>
            <a:off x="480484" y="1290918"/>
            <a:ext cx="11236267" cy="4479590"/>
          </a:xfrm>
        </p:spPr>
        <p:txBody>
          <a:bodyPr/>
          <a:lstStyle/>
          <a:p>
            <a:pPr marL="0" indent="0">
              <a:spcBef>
                <a:spcPts val="600"/>
              </a:spcBef>
              <a:spcAft>
                <a:spcPts val="600"/>
              </a:spcAft>
              <a:buNone/>
            </a:pPr>
            <a:r>
              <a:rPr lang="en-US" sz="2800" dirty="0">
                <a:solidFill>
                  <a:schemeClr val="accent2">
                    <a:lumMod val="75000"/>
                  </a:schemeClr>
                </a:solidFill>
                <a:effectLst/>
                <a:latin typeface="+mj-lt"/>
                <a:ea typeface="Times New Roman" panose="02020603050405020304" pitchFamily="18" charset="0"/>
              </a:rPr>
              <a:t>Recommendation</a:t>
            </a:r>
          </a:p>
          <a:p>
            <a:pPr>
              <a:spcBef>
                <a:spcPts val="600"/>
              </a:spcBef>
              <a:spcAft>
                <a:spcPts val="600"/>
              </a:spcAft>
            </a:pPr>
            <a:r>
              <a:rPr lang="en-US" sz="2400" dirty="0">
                <a:effectLst/>
                <a:latin typeface="+mn-lt"/>
                <a:ea typeface="Times New Roman" panose="02020603050405020304" pitchFamily="18" charset="0"/>
              </a:rPr>
              <a:t>Identified actions/changes to the Grantee’s approach to ensure compliance with Program requirements, including statutory, regulatory, and Grantee policy.</a:t>
            </a:r>
          </a:p>
          <a:p>
            <a:pPr>
              <a:spcBef>
                <a:spcPts val="600"/>
              </a:spcBef>
              <a:spcAft>
                <a:spcPts val="600"/>
              </a:spcAft>
            </a:pPr>
            <a:r>
              <a:rPr lang="en-US" sz="2400" dirty="0">
                <a:effectLst/>
                <a:latin typeface="+mn-lt"/>
                <a:ea typeface="Times New Roman" panose="02020603050405020304" pitchFamily="18" charset="0"/>
              </a:rPr>
              <a:t>Actions suggested by DOE for the Grantee’s consideration to improve merits of the Program, optimize policies and procedures, and/or incorporate a best practice.</a:t>
            </a:r>
          </a:p>
          <a:p>
            <a:pPr>
              <a:spcBef>
                <a:spcPts val="600"/>
              </a:spcBef>
              <a:spcAft>
                <a:spcPts val="600"/>
              </a:spcAft>
            </a:pPr>
            <a:r>
              <a:rPr lang="en-US" sz="2400" dirty="0">
                <a:effectLst/>
                <a:latin typeface="+mn-lt"/>
                <a:ea typeface="Times New Roman" panose="02020603050405020304" pitchFamily="18" charset="0"/>
              </a:rPr>
              <a:t>T&amp;TA opportunities available to the Grantee.</a:t>
            </a:r>
          </a:p>
        </p:txBody>
      </p:sp>
    </p:spTree>
    <p:extLst>
      <p:ext uri="{BB962C8B-B14F-4D97-AF65-F5344CB8AC3E}">
        <p14:creationId xmlns:p14="http://schemas.microsoft.com/office/powerpoint/2010/main" val="1202046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79A82-598A-6386-9B76-1FE7F01EC555}"/>
              </a:ext>
            </a:extLst>
          </p:cNvPr>
          <p:cNvSpPr>
            <a:spLocks noGrp="1"/>
          </p:cNvSpPr>
          <p:nvPr>
            <p:ph type="title"/>
          </p:nvPr>
        </p:nvSpPr>
        <p:spPr>
          <a:xfrm>
            <a:off x="2254928" y="2685318"/>
            <a:ext cx="9703293" cy="1479089"/>
          </a:xfrm>
        </p:spPr>
        <p:txBody>
          <a:bodyPr/>
          <a:lstStyle/>
          <a:p>
            <a:pPr algn="ctr"/>
            <a:r>
              <a:rPr lang="en-US" sz="4800" b="1" dirty="0">
                <a:solidFill>
                  <a:schemeClr val="accent1">
                    <a:lumMod val="60000"/>
                    <a:lumOff val="40000"/>
                  </a:schemeClr>
                </a:solidFill>
                <a:latin typeface="Avenir Medium"/>
              </a:rPr>
              <a:t>What Is DOE Monitoring Revealing?</a:t>
            </a:r>
          </a:p>
        </p:txBody>
      </p:sp>
    </p:spTree>
    <p:extLst>
      <p:ext uri="{BB962C8B-B14F-4D97-AF65-F5344CB8AC3E}">
        <p14:creationId xmlns:p14="http://schemas.microsoft.com/office/powerpoint/2010/main" val="226979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8382D-6EC2-8A43-BD42-A56D4625B7FA}"/>
              </a:ext>
            </a:extLst>
          </p:cNvPr>
          <p:cNvSpPr>
            <a:spLocks noGrp="1"/>
          </p:cNvSpPr>
          <p:nvPr>
            <p:ph type="title"/>
          </p:nvPr>
        </p:nvSpPr>
        <p:spPr>
          <a:xfrm>
            <a:off x="215901" y="65572"/>
            <a:ext cx="11527366" cy="812800"/>
          </a:xfrm>
        </p:spPr>
        <p:txBody>
          <a:bodyPr/>
          <a:lstStyle/>
          <a:p>
            <a:r>
              <a:rPr lang="en-US" sz="2900" dirty="0">
                <a:latin typeface="Avenir Medium"/>
              </a:rPr>
              <a:t>Common Action Items | Findings, Concerns &amp; Recommendations</a:t>
            </a:r>
          </a:p>
        </p:txBody>
      </p:sp>
      <p:sp>
        <p:nvSpPr>
          <p:cNvPr id="3" name="Text Placeholder 5">
            <a:extLst>
              <a:ext uri="{FF2B5EF4-FFF2-40B4-BE49-F238E27FC236}">
                <a16:creationId xmlns:a16="http://schemas.microsoft.com/office/drawing/2014/main" id="{04E45AEB-D6D4-E251-C4C5-5B9EA8FB013A}"/>
              </a:ext>
            </a:extLst>
          </p:cNvPr>
          <p:cNvSpPr txBox="1">
            <a:spLocks/>
          </p:cNvSpPr>
          <p:nvPr/>
        </p:nvSpPr>
        <p:spPr bwMode="auto">
          <a:xfrm>
            <a:off x="220660" y="996202"/>
            <a:ext cx="6109334" cy="20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b="0" i="0" kern="1200">
                <a:solidFill>
                  <a:srgbClr val="282B2E"/>
                </a:solidFill>
                <a:latin typeface="Avenir" panose="02000503020000020003" pitchFamily="2" charset="0"/>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b="0" i="0" kern="1200">
                <a:solidFill>
                  <a:srgbClr val="282B2E"/>
                </a:solidFill>
                <a:latin typeface="Avenir" panose="02000503020000020003" pitchFamily="2" charset="0"/>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b="0" i="0" kern="1200">
                <a:solidFill>
                  <a:srgbClr val="282B2E"/>
                </a:solidFill>
                <a:latin typeface="Avenir" panose="02000503020000020003" pitchFamily="2" charset="0"/>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b="0" i="0" kern="1200">
                <a:solidFill>
                  <a:srgbClr val="282B2E"/>
                </a:solidFill>
                <a:latin typeface="Avenir" panose="02000503020000020003" pitchFamily="2" charset="0"/>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b="0" i="0" kern="1200">
                <a:solidFill>
                  <a:srgbClr val="282B2E"/>
                </a:solidFill>
                <a:latin typeface="Avenir" panose="02000503020000020003" pitchFamily="2" charset="0"/>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1900" b="1" i="0" u="none" strike="noStrike" kern="1200" cap="none" spc="0" normalizeH="0" baseline="0" noProof="0" dirty="0">
                <a:ln>
                  <a:noFill/>
                </a:ln>
                <a:solidFill>
                  <a:schemeClr val="accent2">
                    <a:lumMod val="75000"/>
                  </a:schemeClr>
                </a:solidFill>
                <a:effectLst/>
                <a:uLnTx/>
                <a:uFillTx/>
                <a:latin typeface="Franklin Gothic Book"/>
                <a:ea typeface="ヒラギノ角ゴ Pro W3" charset="0"/>
                <a:cs typeface="Arial"/>
              </a:rPr>
              <a:t>Findings</a:t>
            </a:r>
            <a:r>
              <a:rPr kumimoji="0" lang="en-US" sz="1800" b="1" i="0" u="none" strike="noStrike" kern="1200" cap="none" spc="0" normalizeH="0" baseline="0" noProof="0" dirty="0">
                <a:ln>
                  <a:noFill/>
                </a:ln>
                <a:solidFill>
                  <a:schemeClr val="accent2">
                    <a:lumMod val="75000"/>
                  </a:schemeClr>
                </a:solidFill>
                <a:effectLst/>
                <a:uLnTx/>
                <a:uFillTx/>
                <a:latin typeface="Franklin Gothic Book"/>
                <a:ea typeface="ヒラギノ角ゴ Pro W3" charset="0"/>
                <a:cs typeface="Arial"/>
              </a:rPr>
              <a:t> </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Priority eligibility categories - 10 CFR 440.16(b)</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Expired Energy Audit Tool - 10 CFR 440.21</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Improper Energy Modeling - 10 CFR 440.21</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Noncompliance with SWS</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Failure to complete required monitoring – WPN 24-4</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282B2E"/>
                </a:solidFill>
                <a:effectLst/>
                <a:uLnTx/>
                <a:uFillTx/>
                <a:latin typeface="Franklin Gothic Book"/>
                <a:ea typeface="ヒラギノ角ゴ Pro W3" charset="0"/>
                <a:cs typeface="Arial"/>
              </a:rPr>
              <a:t>Health &amp; Safety - ASHRAE requirements</a:t>
            </a:r>
          </a:p>
          <a:p>
            <a:pPr marL="342900" marR="0" lvl="0" indent="-342900" algn="l" defTabSz="457200" rtl="0" eaLnBrk="1" fontAlgn="base"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282B2E"/>
              </a:solidFill>
              <a:effectLst/>
              <a:uLnTx/>
              <a:uFillTx/>
              <a:latin typeface="Franklin Gothic Book"/>
              <a:ea typeface="ヒラギノ角ゴ Pro W3" charset="0"/>
              <a:cs typeface="Arial"/>
            </a:endParaRPr>
          </a:p>
        </p:txBody>
      </p:sp>
      <p:sp>
        <p:nvSpPr>
          <p:cNvPr id="7" name="TextBox 6">
            <a:extLst>
              <a:ext uri="{FF2B5EF4-FFF2-40B4-BE49-F238E27FC236}">
                <a16:creationId xmlns:a16="http://schemas.microsoft.com/office/drawing/2014/main" id="{BA3036C4-E254-AE06-A49C-D0B6F13F3B2D}"/>
              </a:ext>
            </a:extLst>
          </p:cNvPr>
          <p:cNvSpPr txBox="1"/>
          <p:nvPr/>
        </p:nvSpPr>
        <p:spPr>
          <a:xfrm>
            <a:off x="220660" y="3146780"/>
            <a:ext cx="5875340" cy="2877711"/>
          </a:xfrm>
          <a:prstGeom prst="rect">
            <a:avLst/>
          </a:prstGeom>
          <a:noFill/>
        </p:spPr>
        <p:txBody>
          <a:bodyPr wrap="square" lIns="91440" tIns="45720" rIns="91440" bIns="45720" anchor="t">
            <a:spAutoFit/>
          </a:bodyPr>
          <a:lstStyle/>
          <a:p>
            <a:pPr marL="9525" marR="0" lvl="0" indent="0" algn="l" defTabSz="457200" rtl="0" eaLnBrk="1" fontAlgn="base"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2">
                    <a:lumMod val="75000"/>
                  </a:schemeClr>
                </a:solidFill>
                <a:effectLst/>
                <a:uLnTx/>
                <a:uFillTx/>
                <a:latin typeface="Franklin Gothic Book"/>
                <a:ea typeface="ヒラギノ角ゴ Pro W3" charset="0"/>
              </a:rPr>
              <a:t>Concerns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Overdue Energy Audit conditions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Incorrect Energy Modeling</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Modeling fuel costs updates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Misuse of Weatherization Readiness Funds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a:rPr>
              <a:t>Inadequate Air Leakage reduction – WPN 22-4/SWS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a:rPr>
              <a:t>Incomplete work orders</a:t>
            </a:r>
            <a:endParaRPr kumimoji="0" lang="en-US" sz="2400" b="0" i="0" u="none" strike="noStrike" kern="1200" cap="none" spc="0" normalizeH="0" baseline="0" noProof="0" dirty="0">
              <a:ln>
                <a:noFill/>
              </a:ln>
              <a:solidFill>
                <a:srgbClr val="000000"/>
              </a:solidFill>
              <a:effectLst/>
              <a:uLnTx/>
              <a:uFillTx/>
              <a:latin typeface="Arial" charset="0"/>
              <a:ea typeface="ヒラギノ角ゴ Pro W3"/>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Policies &amp; Procedures compliance</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Incomplete training records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Late Field Guide submissions</a:t>
            </a:r>
          </a:p>
        </p:txBody>
      </p:sp>
      <p:sp>
        <p:nvSpPr>
          <p:cNvPr id="9" name="TextBox 8">
            <a:extLst>
              <a:ext uri="{FF2B5EF4-FFF2-40B4-BE49-F238E27FC236}">
                <a16:creationId xmlns:a16="http://schemas.microsoft.com/office/drawing/2014/main" id="{61E99A48-70ED-B4CC-423A-75F236B2B886}"/>
              </a:ext>
            </a:extLst>
          </p:cNvPr>
          <p:cNvSpPr txBox="1"/>
          <p:nvPr/>
        </p:nvSpPr>
        <p:spPr>
          <a:xfrm>
            <a:off x="5983183" y="932702"/>
            <a:ext cx="6109334" cy="4262705"/>
          </a:xfrm>
          <a:prstGeom prst="rect">
            <a:avLst/>
          </a:prstGeom>
          <a:noFill/>
        </p:spPr>
        <p:txBody>
          <a:bodyPr wrap="square" lIns="91440" tIns="45720" rIns="91440" bIns="45720" anchor="t">
            <a:spAutoFit/>
          </a:bodyPr>
          <a:lstStyle/>
          <a:p>
            <a:pPr marL="9525" marR="0" lvl="0" indent="0" algn="l" defTabSz="457200" rtl="0" eaLnBrk="1" fontAlgn="base"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2">
                    <a:lumMod val="75000"/>
                  </a:schemeClr>
                </a:solidFill>
                <a:effectLst/>
                <a:uLnTx/>
                <a:uFillTx/>
                <a:latin typeface="Franklin Gothic Book"/>
                <a:ea typeface="ヒラギノ角ゴ Pro W3" charset="0"/>
              </a:rPr>
              <a:t>Recommendations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Client Prioritization</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Missing/inaccurate audit modeling/data collection</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Inventory tracking and management</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Missed weatherization opportunities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Photo documentation</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Procurement practices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Improve financial systems and policies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Monitoring inconsistencies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Improve training offerings (programmatic &amp; financial staff)</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Franklin Gothic Book"/>
              <a:ea typeface="ヒラギノ角ゴ Pro W3" charset="0"/>
            </a:endParaRPr>
          </a:p>
          <a:p>
            <a:pPr marR="0" lvl="0" algn="l" defTabSz="457200" rtl="0" eaLnBrk="1" fontAlgn="base"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chemeClr val="accent2">
                    <a:lumMod val="75000"/>
                  </a:schemeClr>
                </a:solidFill>
                <a:effectLst/>
                <a:uLnTx/>
                <a:uFillTx/>
                <a:latin typeface="Franklin Gothic Book"/>
                <a:ea typeface="ヒラギノ角ゴ Pro W3" charset="0"/>
              </a:rPr>
              <a:t>Additional Action Items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Book"/>
                <a:ea typeface="ヒラギノ角ゴ Pro W3" charset="0"/>
              </a:rPr>
              <a:t>WAweb transition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rPr>
              <a:t>ACP</a:t>
            </a:r>
            <a:r>
              <a:rPr lang="en-US" dirty="0">
                <a:solidFill>
                  <a:srgbClr val="000000"/>
                </a:solidFill>
                <a:latin typeface="Franklin Gothic Book"/>
                <a:ea typeface="ヒラギノ角ゴ Pro W3" charset="0"/>
              </a:rPr>
              <a:t>U at grant closeout </a:t>
            </a:r>
            <a:endPar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a:ea typeface="ヒラギノ角ゴ Pro W3" charset="0"/>
            </a:endParaRPr>
          </a:p>
        </p:txBody>
      </p:sp>
    </p:spTree>
    <p:extLst>
      <p:ext uri="{BB962C8B-B14F-4D97-AF65-F5344CB8AC3E}">
        <p14:creationId xmlns:p14="http://schemas.microsoft.com/office/powerpoint/2010/main" val="1706202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938B-D6CD-404F-B305-36EF99F62A62}"/>
              </a:ext>
            </a:extLst>
          </p:cNvPr>
          <p:cNvSpPr>
            <a:spLocks noGrp="1"/>
          </p:cNvSpPr>
          <p:nvPr>
            <p:ph type="title"/>
          </p:nvPr>
        </p:nvSpPr>
        <p:spPr/>
        <p:txBody>
          <a:bodyPr/>
          <a:lstStyle/>
          <a:p>
            <a:r>
              <a:rPr lang="en-US" dirty="0"/>
              <a:t>WAP Monitoring Trends – Total Action Items by Category</a:t>
            </a:r>
          </a:p>
        </p:txBody>
      </p:sp>
      <p:sp>
        <p:nvSpPr>
          <p:cNvPr id="3" name="Content Placeholder 2">
            <a:extLst>
              <a:ext uri="{FF2B5EF4-FFF2-40B4-BE49-F238E27FC236}">
                <a16:creationId xmlns:a16="http://schemas.microsoft.com/office/drawing/2014/main" id="{7C352D4E-C35D-C246-9124-6497045258FD}"/>
              </a:ext>
            </a:extLst>
          </p:cNvPr>
          <p:cNvSpPr>
            <a:spLocks noGrp="1"/>
          </p:cNvSpPr>
          <p:nvPr>
            <p:ph sz="quarter" idx="10"/>
          </p:nvPr>
        </p:nvSpPr>
        <p:spPr/>
        <p:txBody>
          <a:bodyPr/>
          <a:lstStyle/>
          <a:p>
            <a:endParaRPr lang="en-US" sz="2000" dirty="0"/>
          </a:p>
          <a:p>
            <a:endParaRPr lang="en-US" sz="2400" dirty="0"/>
          </a:p>
        </p:txBody>
      </p:sp>
      <p:graphicFrame>
        <p:nvGraphicFramePr>
          <p:cNvPr id="4" name="Table 3">
            <a:extLst>
              <a:ext uri="{FF2B5EF4-FFF2-40B4-BE49-F238E27FC236}">
                <a16:creationId xmlns:a16="http://schemas.microsoft.com/office/drawing/2014/main" id="{02D0CFE8-C0BC-A244-ACF8-C6A110172C24}"/>
              </a:ext>
            </a:extLst>
          </p:cNvPr>
          <p:cNvGraphicFramePr>
            <a:graphicFrameLocks noGrp="1"/>
          </p:cNvGraphicFramePr>
          <p:nvPr/>
        </p:nvGraphicFramePr>
        <p:xfrm>
          <a:off x="604521" y="973838"/>
          <a:ext cx="10788407" cy="5349691"/>
        </p:xfrm>
        <a:graphic>
          <a:graphicData uri="http://schemas.openxmlformats.org/drawingml/2006/table">
            <a:tbl>
              <a:tblPr firstRow="1" bandRow="1"/>
              <a:tblGrid>
                <a:gridCol w="4006464">
                  <a:extLst>
                    <a:ext uri="{9D8B030D-6E8A-4147-A177-3AD203B41FA5}">
                      <a16:colId xmlns:a16="http://schemas.microsoft.com/office/drawing/2014/main" val="3333555892"/>
                    </a:ext>
                  </a:extLst>
                </a:gridCol>
                <a:gridCol w="1725102">
                  <a:extLst>
                    <a:ext uri="{9D8B030D-6E8A-4147-A177-3AD203B41FA5}">
                      <a16:colId xmlns:a16="http://schemas.microsoft.com/office/drawing/2014/main" val="786034344"/>
                    </a:ext>
                  </a:extLst>
                </a:gridCol>
                <a:gridCol w="1536051">
                  <a:extLst>
                    <a:ext uri="{9D8B030D-6E8A-4147-A177-3AD203B41FA5}">
                      <a16:colId xmlns:a16="http://schemas.microsoft.com/office/drawing/2014/main" val="4256781224"/>
                    </a:ext>
                  </a:extLst>
                </a:gridCol>
                <a:gridCol w="1673573">
                  <a:extLst>
                    <a:ext uri="{9D8B030D-6E8A-4147-A177-3AD203B41FA5}">
                      <a16:colId xmlns:a16="http://schemas.microsoft.com/office/drawing/2014/main" val="3326308275"/>
                    </a:ext>
                  </a:extLst>
                </a:gridCol>
                <a:gridCol w="1847217">
                  <a:extLst>
                    <a:ext uri="{9D8B030D-6E8A-4147-A177-3AD203B41FA5}">
                      <a16:colId xmlns:a16="http://schemas.microsoft.com/office/drawing/2014/main" val="2464649945"/>
                    </a:ext>
                  </a:extLst>
                </a:gridCol>
              </a:tblGrid>
              <a:tr h="674094">
                <a:tc>
                  <a:txBody>
                    <a:bodyPr/>
                    <a:lstStyle/>
                    <a:p>
                      <a:pPr algn="ctr"/>
                      <a:r>
                        <a:rPr lang="en-US" sz="1800" dirty="0">
                          <a:latin typeface="+mj-lt"/>
                          <a:ea typeface="Source Sans Pro"/>
                        </a:rPr>
                        <a:t>Monitoring Category</a:t>
                      </a:r>
                    </a:p>
                  </a:txBody>
                  <a:tcPr anchor="ctr">
                    <a:solidFill>
                      <a:schemeClr val="bg2"/>
                    </a:solidFill>
                  </a:tcPr>
                </a:tc>
                <a:tc>
                  <a:txBody>
                    <a:bodyPr/>
                    <a:lstStyle/>
                    <a:p>
                      <a:pPr algn="ctr"/>
                      <a:r>
                        <a:rPr lang="en-US" sz="1800" dirty="0">
                          <a:latin typeface="+mj-lt"/>
                          <a:ea typeface="Source Sans Pro"/>
                        </a:rPr>
                        <a:t># of Action Items (2021)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mj-lt"/>
                          <a:ea typeface="Source Sans Pro"/>
                        </a:rPr>
                        <a:t># of Action Items (2022)</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mj-lt"/>
                          <a:ea typeface="Source Sans Pro"/>
                        </a:rPr>
                        <a:t># of Action Items (2023)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mj-lt"/>
                          <a:ea typeface="Source Sans Pro"/>
                        </a:rPr>
                        <a:t>Totals</a:t>
                      </a:r>
                    </a:p>
                  </a:txBody>
                  <a:tcPr anchor="ctr">
                    <a:noFill/>
                  </a:tcPr>
                </a:tc>
                <a:extLst>
                  <a:ext uri="{0D108BD9-81ED-4DB2-BD59-A6C34878D82A}">
                    <a16:rowId xmlns:a16="http://schemas.microsoft.com/office/drawing/2014/main" val="54002598"/>
                  </a:ext>
                </a:extLst>
              </a:tr>
              <a:tr h="352082">
                <a:tc>
                  <a:txBody>
                    <a:bodyPr/>
                    <a:lstStyle/>
                    <a:p>
                      <a:r>
                        <a:rPr lang="en-US" sz="1700" dirty="0">
                          <a:latin typeface="+mn-lt"/>
                          <a:ea typeface="Source Sans Pro"/>
                        </a:rPr>
                        <a:t>Eligibility</a:t>
                      </a:r>
                    </a:p>
                  </a:txBody>
                  <a:tcPr anchor="ctr">
                    <a:solidFill>
                      <a:schemeClr val="bg2">
                        <a:lumMod val="20000"/>
                        <a:lumOff val="80000"/>
                      </a:schemeClr>
                    </a:solidFill>
                  </a:tcPr>
                </a:tc>
                <a:tc>
                  <a:txBody>
                    <a:bodyPr/>
                    <a:lstStyle/>
                    <a:p>
                      <a:pPr algn="ctr"/>
                      <a:r>
                        <a:rPr lang="en-US" sz="1700" dirty="0">
                          <a:latin typeface="+mj-lt"/>
                          <a:ea typeface="Source Sans Pro"/>
                        </a:rPr>
                        <a:t>0</a:t>
                      </a:r>
                    </a:p>
                  </a:txBody>
                  <a:tcPr anchor="ctr">
                    <a:solidFill>
                      <a:schemeClr val="accent1">
                        <a:lumMod val="20000"/>
                        <a:lumOff val="80000"/>
                      </a:schemeClr>
                    </a:solidFill>
                  </a:tcPr>
                </a:tc>
                <a:tc>
                  <a:txBody>
                    <a:bodyPr/>
                    <a:lstStyle/>
                    <a:p>
                      <a:pPr algn="ctr"/>
                      <a:r>
                        <a:rPr lang="en-US" sz="1700" dirty="0">
                          <a:latin typeface="+mj-lt"/>
                          <a:ea typeface="Source Sans Pro"/>
                        </a:rPr>
                        <a:t>5</a:t>
                      </a:r>
                    </a:p>
                  </a:txBody>
                  <a:tcPr anchor="ctr">
                    <a:solidFill>
                      <a:schemeClr val="accent2">
                        <a:lumMod val="20000"/>
                        <a:lumOff val="80000"/>
                      </a:schemeClr>
                    </a:solidFill>
                  </a:tcPr>
                </a:tc>
                <a:tc>
                  <a:txBody>
                    <a:bodyPr/>
                    <a:lstStyle/>
                    <a:p>
                      <a:pPr algn="ctr"/>
                      <a:r>
                        <a:rPr lang="en-US" sz="1700" dirty="0">
                          <a:latin typeface="+mj-lt"/>
                          <a:ea typeface="Source Sans Pro"/>
                        </a:rPr>
                        <a:t>10</a:t>
                      </a:r>
                    </a:p>
                  </a:txBody>
                  <a:tcPr anchor="ctr">
                    <a:solidFill>
                      <a:schemeClr val="accent3">
                        <a:lumMod val="20000"/>
                        <a:lumOff val="80000"/>
                      </a:schemeClr>
                    </a:solidFill>
                  </a:tcPr>
                </a:tc>
                <a:tc>
                  <a:txBody>
                    <a:bodyPr/>
                    <a:lstStyle/>
                    <a:p>
                      <a:pPr algn="ctr"/>
                      <a:r>
                        <a:rPr lang="en-US" sz="1700" dirty="0">
                          <a:latin typeface="+mj-lt"/>
                          <a:ea typeface="Source Sans Pro"/>
                        </a:rPr>
                        <a:t>15</a:t>
                      </a:r>
                    </a:p>
                  </a:txBody>
                  <a:tcPr anchor="ctr">
                    <a:solidFill>
                      <a:schemeClr val="accent2">
                        <a:lumMod val="20000"/>
                        <a:lumOff val="80000"/>
                      </a:schemeClr>
                    </a:solidFill>
                  </a:tcPr>
                </a:tc>
                <a:extLst>
                  <a:ext uri="{0D108BD9-81ED-4DB2-BD59-A6C34878D82A}">
                    <a16:rowId xmlns:a16="http://schemas.microsoft.com/office/drawing/2014/main" val="3296238244"/>
                  </a:ext>
                </a:extLst>
              </a:tr>
              <a:tr h="352082">
                <a:tc>
                  <a:txBody>
                    <a:bodyPr/>
                    <a:lstStyle/>
                    <a:p>
                      <a:r>
                        <a:rPr lang="en-US" sz="1700" dirty="0">
                          <a:latin typeface="+mn-lt"/>
                          <a:ea typeface="Source Sans Pro"/>
                        </a:rPr>
                        <a:t>Energy Audits</a:t>
                      </a:r>
                    </a:p>
                  </a:txBody>
                  <a:tcPr anchor="ctr">
                    <a:solidFill>
                      <a:schemeClr val="bg2">
                        <a:lumMod val="20000"/>
                        <a:lumOff val="80000"/>
                      </a:schemeClr>
                    </a:solidFill>
                  </a:tcPr>
                </a:tc>
                <a:tc>
                  <a:txBody>
                    <a:bodyPr/>
                    <a:lstStyle/>
                    <a:p>
                      <a:pPr algn="ctr"/>
                      <a:r>
                        <a:rPr lang="en-US" sz="2000" b="1" dirty="0">
                          <a:latin typeface="+mj-lt"/>
                          <a:ea typeface="Source Sans Pro"/>
                        </a:rPr>
                        <a:t>64</a:t>
                      </a:r>
                    </a:p>
                  </a:txBody>
                  <a:tcPr anchor="ctr">
                    <a:solidFill>
                      <a:schemeClr val="accent1">
                        <a:lumMod val="20000"/>
                        <a:lumOff val="80000"/>
                      </a:schemeClr>
                    </a:solidFill>
                  </a:tcPr>
                </a:tc>
                <a:tc>
                  <a:txBody>
                    <a:bodyPr/>
                    <a:lstStyle/>
                    <a:p>
                      <a:pPr algn="ctr"/>
                      <a:r>
                        <a:rPr lang="en-US" sz="1700" dirty="0">
                          <a:latin typeface="+mj-lt"/>
                          <a:ea typeface="Source Sans Pro"/>
                        </a:rPr>
                        <a:t>13</a:t>
                      </a:r>
                    </a:p>
                  </a:txBody>
                  <a:tcPr anchor="ctr">
                    <a:solidFill>
                      <a:schemeClr val="accent2">
                        <a:lumMod val="20000"/>
                        <a:lumOff val="80000"/>
                      </a:schemeClr>
                    </a:solidFill>
                  </a:tcPr>
                </a:tc>
                <a:tc>
                  <a:txBody>
                    <a:bodyPr/>
                    <a:lstStyle/>
                    <a:p>
                      <a:pPr algn="ctr"/>
                      <a:r>
                        <a:rPr lang="en-US" sz="2000" b="1" dirty="0">
                          <a:latin typeface="+mj-lt"/>
                          <a:ea typeface="Source Sans Pro"/>
                        </a:rPr>
                        <a:t>35</a:t>
                      </a:r>
                    </a:p>
                  </a:txBody>
                  <a:tcPr anchor="ctr">
                    <a:solidFill>
                      <a:schemeClr val="accent3">
                        <a:lumMod val="20000"/>
                        <a:lumOff val="80000"/>
                      </a:schemeClr>
                    </a:solidFill>
                  </a:tcPr>
                </a:tc>
                <a:tc>
                  <a:txBody>
                    <a:bodyPr/>
                    <a:lstStyle/>
                    <a:p>
                      <a:pPr algn="ctr"/>
                      <a:r>
                        <a:rPr lang="en-US" sz="2000" b="1" dirty="0">
                          <a:latin typeface="+mj-lt"/>
                          <a:ea typeface="Source Sans Pro"/>
                        </a:rPr>
                        <a:t>112</a:t>
                      </a:r>
                    </a:p>
                  </a:txBody>
                  <a:tcPr anchor="ctr">
                    <a:solidFill>
                      <a:schemeClr val="accent2">
                        <a:lumMod val="20000"/>
                        <a:lumOff val="80000"/>
                      </a:schemeClr>
                    </a:solidFill>
                  </a:tcPr>
                </a:tc>
                <a:extLst>
                  <a:ext uri="{0D108BD9-81ED-4DB2-BD59-A6C34878D82A}">
                    <a16:rowId xmlns:a16="http://schemas.microsoft.com/office/drawing/2014/main" val="1880899435"/>
                  </a:ext>
                </a:extLst>
              </a:tr>
              <a:tr h="352082">
                <a:tc>
                  <a:txBody>
                    <a:bodyPr/>
                    <a:lstStyle/>
                    <a:p>
                      <a:r>
                        <a:rPr lang="en-US" sz="1700" dirty="0">
                          <a:latin typeface="+mn-lt"/>
                          <a:ea typeface="Source Sans Pro"/>
                        </a:rPr>
                        <a:t>Equipment/Inventory</a:t>
                      </a:r>
                    </a:p>
                  </a:txBody>
                  <a:tcPr anchor="ctr">
                    <a:solidFill>
                      <a:schemeClr val="bg2">
                        <a:lumMod val="20000"/>
                        <a:lumOff val="80000"/>
                      </a:schemeClr>
                    </a:solidFill>
                  </a:tcPr>
                </a:tc>
                <a:tc>
                  <a:txBody>
                    <a:bodyPr/>
                    <a:lstStyle/>
                    <a:p>
                      <a:pPr algn="ctr"/>
                      <a:r>
                        <a:rPr lang="en-US" sz="1700" dirty="0">
                          <a:latin typeface="+mj-lt"/>
                          <a:ea typeface="Source Sans Pro"/>
                        </a:rPr>
                        <a:t>4</a:t>
                      </a:r>
                    </a:p>
                  </a:txBody>
                  <a:tcPr anchor="ctr">
                    <a:solidFill>
                      <a:schemeClr val="accent1">
                        <a:lumMod val="20000"/>
                        <a:lumOff val="80000"/>
                      </a:schemeClr>
                    </a:solidFill>
                  </a:tcPr>
                </a:tc>
                <a:tc>
                  <a:txBody>
                    <a:bodyPr/>
                    <a:lstStyle/>
                    <a:p>
                      <a:pPr algn="ctr"/>
                      <a:r>
                        <a:rPr lang="en-US" sz="1700" dirty="0">
                          <a:latin typeface="+mj-lt"/>
                          <a:ea typeface="Source Sans Pro"/>
                        </a:rPr>
                        <a:t>0</a:t>
                      </a:r>
                    </a:p>
                  </a:txBody>
                  <a:tcPr anchor="ctr">
                    <a:solidFill>
                      <a:schemeClr val="accent2">
                        <a:lumMod val="20000"/>
                        <a:lumOff val="80000"/>
                      </a:schemeClr>
                    </a:solidFill>
                  </a:tcPr>
                </a:tc>
                <a:tc>
                  <a:txBody>
                    <a:bodyPr/>
                    <a:lstStyle/>
                    <a:p>
                      <a:pPr algn="ctr"/>
                      <a:r>
                        <a:rPr lang="en-US" sz="1700" dirty="0">
                          <a:latin typeface="+mj-lt"/>
                          <a:ea typeface="Source Sans Pro"/>
                        </a:rPr>
                        <a:t>6</a:t>
                      </a:r>
                    </a:p>
                  </a:txBody>
                  <a:tcPr anchor="ctr">
                    <a:solidFill>
                      <a:schemeClr val="accent3">
                        <a:lumMod val="20000"/>
                        <a:lumOff val="80000"/>
                      </a:schemeClr>
                    </a:solidFill>
                  </a:tcPr>
                </a:tc>
                <a:tc>
                  <a:txBody>
                    <a:bodyPr/>
                    <a:lstStyle/>
                    <a:p>
                      <a:pPr algn="ctr"/>
                      <a:r>
                        <a:rPr lang="en-US" sz="1700" dirty="0">
                          <a:latin typeface="+mj-lt"/>
                          <a:ea typeface="Source Sans Pro"/>
                        </a:rPr>
                        <a:t>10</a:t>
                      </a:r>
                    </a:p>
                  </a:txBody>
                  <a:tcPr anchor="ctr">
                    <a:solidFill>
                      <a:schemeClr val="accent2">
                        <a:lumMod val="20000"/>
                        <a:lumOff val="80000"/>
                      </a:schemeClr>
                    </a:solidFill>
                  </a:tcPr>
                </a:tc>
                <a:extLst>
                  <a:ext uri="{0D108BD9-81ED-4DB2-BD59-A6C34878D82A}">
                    <a16:rowId xmlns:a16="http://schemas.microsoft.com/office/drawing/2014/main" val="3217858823"/>
                  </a:ext>
                </a:extLst>
              </a:tr>
              <a:tr h="352082">
                <a:tc>
                  <a:txBody>
                    <a:bodyPr/>
                    <a:lstStyle/>
                    <a:p>
                      <a:r>
                        <a:rPr lang="en-US" sz="1700" dirty="0">
                          <a:latin typeface="+mn-lt"/>
                          <a:ea typeface="Source Sans Pro"/>
                        </a:rPr>
                        <a:t>Feedback &amp; Reporting</a:t>
                      </a:r>
                    </a:p>
                  </a:txBody>
                  <a:tcPr anchor="ctr">
                    <a:solidFill>
                      <a:schemeClr val="bg2">
                        <a:lumMod val="20000"/>
                        <a:lumOff val="80000"/>
                      </a:schemeClr>
                    </a:solidFill>
                  </a:tcPr>
                </a:tc>
                <a:tc>
                  <a:txBody>
                    <a:bodyPr/>
                    <a:lstStyle/>
                    <a:p>
                      <a:pPr algn="ctr"/>
                      <a:r>
                        <a:rPr lang="en-US" sz="1700" dirty="0">
                          <a:latin typeface="+mj-lt"/>
                          <a:ea typeface="Source Sans Pro"/>
                        </a:rPr>
                        <a:t>1</a:t>
                      </a:r>
                    </a:p>
                  </a:txBody>
                  <a:tcPr anchor="ctr">
                    <a:solidFill>
                      <a:schemeClr val="accent1">
                        <a:lumMod val="20000"/>
                        <a:lumOff val="80000"/>
                      </a:schemeClr>
                    </a:solidFill>
                  </a:tcPr>
                </a:tc>
                <a:tc>
                  <a:txBody>
                    <a:bodyPr/>
                    <a:lstStyle/>
                    <a:p>
                      <a:pPr algn="ctr"/>
                      <a:r>
                        <a:rPr lang="en-US" sz="1700" dirty="0">
                          <a:latin typeface="+mj-lt"/>
                          <a:ea typeface="Source Sans Pro"/>
                        </a:rPr>
                        <a:t>3</a:t>
                      </a:r>
                    </a:p>
                  </a:txBody>
                  <a:tcPr anchor="ctr">
                    <a:solidFill>
                      <a:schemeClr val="accent2">
                        <a:lumMod val="20000"/>
                        <a:lumOff val="80000"/>
                      </a:schemeClr>
                    </a:solidFill>
                  </a:tcPr>
                </a:tc>
                <a:tc>
                  <a:txBody>
                    <a:bodyPr/>
                    <a:lstStyle/>
                    <a:p>
                      <a:pPr algn="ctr"/>
                      <a:r>
                        <a:rPr lang="en-US" sz="1700" dirty="0">
                          <a:latin typeface="+mj-lt"/>
                          <a:ea typeface="Source Sans Pro"/>
                        </a:rPr>
                        <a:t>7</a:t>
                      </a:r>
                    </a:p>
                  </a:txBody>
                  <a:tcPr anchor="ctr">
                    <a:solidFill>
                      <a:schemeClr val="accent3">
                        <a:lumMod val="20000"/>
                        <a:lumOff val="80000"/>
                      </a:schemeClr>
                    </a:solidFill>
                  </a:tcPr>
                </a:tc>
                <a:tc>
                  <a:txBody>
                    <a:bodyPr/>
                    <a:lstStyle/>
                    <a:p>
                      <a:pPr algn="ctr"/>
                      <a:r>
                        <a:rPr lang="en-US" sz="1700" dirty="0">
                          <a:latin typeface="+mj-lt"/>
                          <a:ea typeface="Source Sans Pro"/>
                        </a:rPr>
                        <a:t>11</a:t>
                      </a:r>
                    </a:p>
                  </a:txBody>
                  <a:tcPr anchor="ctr">
                    <a:solidFill>
                      <a:schemeClr val="accent2">
                        <a:lumMod val="20000"/>
                        <a:lumOff val="80000"/>
                      </a:schemeClr>
                    </a:solidFill>
                  </a:tcPr>
                </a:tc>
                <a:extLst>
                  <a:ext uri="{0D108BD9-81ED-4DB2-BD59-A6C34878D82A}">
                    <a16:rowId xmlns:a16="http://schemas.microsoft.com/office/drawing/2014/main" val="1964976157"/>
                  </a:ext>
                </a:extLst>
              </a:tr>
              <a:tr h="352082">
                <a:tc>
                  <a:txBody>
                    <a:bodyPr/>
                    <a:lstStyle/>
                    <a:p>
                      <a:r>
                        <a:rPr lang="en-US" sz="1700" dirty="0">
                          <a:latin typeface="+mn-lt"/>
                          <a:ea typeface="Source Sans Pro"/>
                        </a:rPr>
                        <a:t>Field Work</a:t>
                      </a:r>
                    </a:p>
                  </a:txBody>
                  <a:tcPr anchor="ctr">
                    <a:solidFill>
                      <a:schemeClr val="bg2">
                        <a:lumMod val="20000"/>
                        <a:lumOff val="80000"/>
                      </a:schemeClr>
                    </a:solidFill>
                  </a:tcPr>
                </a:tc>
                <a:tc>
                  <a:txBody>
                    <a:bodyPr/>
                    <a:lstStyle/>
                    <a:p>
                      <a:pPr algn="ctr"/>
                      <a:r>
                        <a:rPr lang="en-US" sz="1700" dirty="0">
                          <a:latin typeface="+mj-lt"/>
                          <a:ea typeface="Source Sans Pro"/>
                        </a:rPr>
                        <a:t>1</a:t>
                      </a:r>
                    </a:p>
                  </a:txBody>
                  <a:tcPr anchor="ctr">
                    <a:solidFill>
                      <a:schemeClr val="accent1">
                        <a:lumMod val="20000"/>
                        <a:lumOff val="80000"/>
                      </a:schemeClr>
                    </a:solidFill>
                  </a:tcPr>
                </a:tc>
                <a:tc>
                  <a:txBody>
                    <a:bodyPr/>
                    <a:lstStyle/>
                    <a:p>
                      <a:pPr algn="ctr"/>
                      <a:r>
                        <a:rPr lang="en-US" sz="1700" dirty="0">
                          <a:latin typeface="+mj-lt"/>
                          <a:ea typeface="Source Sans Pro"/>
                        </a:rPr>
                        <a:t>4</a:t>
                      </a:r>
                    </a:p>
                  </a:txBody>
                  <a:tcPr anchor="ctr">
                    <a:solidFill>
                      <a:schemeClr val="accent2">
                        <a:lumMod val="20000"/>
                        <a:lumOff val="80000"/>
                      </a:schemeClr>
                    </a:solidFill>
                  </a:tcPr>
                </a:tc>
                <a:tc>
                  <a:txBody>
                    <a:bodyPr/>
                    <a:lstStyle/>
                    <a:p>
                      <a:pPr algn="ctr"/>
                      <a:r>
                        <a:rPr lang="en-US" sz="1700" dirty="0">
                          <a:latin typeface="+mj-lt"/>
                          <a:ea typeface="Source Sans Pro"/>
                        </a:rPr>
                        <a:t>18</a:t>
                      </a:r>
                    </a:p>
                  </a:txBody>
                  <a:tcPr anchor="ctr">
                    <a:solidFill>
                      <a:schemeClr val="accent3">
                        <a:lumMod val="20000"/>
                        <a:lumOff val="80000"/>
                      </a:schemeClr>
                    </a:solidFill>
                  </a:tcPr>
                </a:tc>
                <a:tc>
                  <a:txBody>
                    <a:bodyPr/>
                    <a:lstStyle/>
                    <a:p>
                      <a:pPr algn="ctr"/>
                      <a:r>
                        <a:rPr lang="en-US" sz="1700" dirty="0">
                          <a:latin typeface="+mj-lt"/>
                          <a:ea typeface="Source Sans Pro"/>
                        </a:rPr>
                        <a:t>23</a:t>
                      </a:r>
                    </a:p>
                  </a:txBody>
                  <a:tcPr anchor="ctr">
                    <a:solidFill>
                      <a:schemeClr val="accent2">
                        <a:lumMod val="20000"/>
                        <a:lumOff val="80000"/>
                      </a:schemeClr>
                    </a:solidFill>
                  </a:tcPr>
                </a:tc>
                <a:extLst>
                  <a:ext uri="{0D108BD9-81ED-4DB2-BD59-A6C34878D82A}">
                    <a16:rowId xmlns:a16="http://schemas.microsoft.com/office/drawing/2014/main" val="1872334255"/>
                  </a:ext>
                </a:extLst>
              </a:tr>
              <a:tr h="352082">
                <a:tc>
                  <a:txBody>
                    <a:bodyPr/>
                    <a:lstStyle/>
                    <a:p>
                      <a:r>
                        <a:rPr lang="en-US" sz="1700" dirty="0">
                          <a:latin typeface="+mn-lt"/>
                          <a:ea typeface="Source Sans Pro"/>
                        </a:rPr>
                        <a:t>Financial/Administration</a:t>
                      </a:r>
                    </a:p>
                  </a:txBody>
                  <a:tcPr anchor="ctr">
                    <a:solidFill>
                      <a:schemeClr val="bg2">
                        <a:lumMod val="20000"/>
                        <a:lumOff val="80000"/>
                      </a:schemeClr>
                    </a:solidFill>
                  </a:tcPr>
                </a:tc>
                <a:tc>
                  <a:txBody>
                    <a:bodyPr/>
                    <a:lstStyle/>
                    <a:p>
                      <a:pPr algn="ctr"/>
                      <a:r>
                        <a:rPr lang="en-US" sz="1700" dirty="0">
                          <a:latin typeface="+mj-lt"/>
                          <a:ea typeface="Source Sans Pro"/>
                        </a:rPr>
                        <a:t>7</a:t>
                      </a:r>
                    </a:p>
                  </a:txBody>
                  <a:tcPr anchor="ctr">
                    <a:solidFill>
                      <a:schemeClr val="accent1">
                        <a:lumMod val="20000"/>
                        <a:lumOff val="80000"/>
                      </a:schemeClr>
                    </a:solidFill>
                  </a:tcPr>
                </a:tc>
                <a:tc>
                  <a:txBody>
                    <a:bodyPr/>
                    <a:lstStyle/>
                    <a:p>
                      <a:pPr algn="ctr"/>
                      <a:r>
                        <a:rPr lang="en-US" sz="2000" b="1" dirty="0">
                          <a:latin typeface="+mj-lt"/>
                          <a:ea typeface="Source Sans Pro"/>
                        </a:rPr>
                        <a:t>17</a:t>
                      </a:r>
                    </a:p>
                  </a:txBody>
                  <a:tcPr anchor="ctr">
                    <a:solidFill>
                      <a:schemeClr val="accent2">
                        <a:lumMod val="20000"/>
                        <a:lumOff val="80000"/>
                      </a:schemeClr>
                    </a:solidFill>
                  </a:tcPr>
                </a:tc>
                <a:tc>
                  <a:txBody>
                    <a:bodyPr/>
                    <a:lstStyle/>
                    <a:p>
                      <a:pPr algn="ctr"/>
                      <a:r>
                        <a:rPr lang="en-US" sz="1700" dirty="0">
                          <a:latin typeface="+mj-lt"/>
                          <a:ea typeface="Source Sans Pro"/>
                        </a:rPr>
                        <a:t>20</a:t>
                      </a:r>
                    </a:p>
                  </a:txBody>
                  <a:tcPr anchor="ctr">
                    <a:solidFill>
                      <a:schemeClr val="accent3">
                        <a:lumMod val="20000"/>
                        <a:lumOff val="80000"/>
                      </a:schemeClr>
                    </a:solidFill>
                  </a:tcPr>
                </a:tc>
                <a:tc>
                  <a:txBody>
                    <a:bodyPr/>
                    <a:lstStyle/>
                    <a:p>
                      <a:pPr algn="ctr"/>
                      <a:r>
                        <a:rPr lang="en-US" sz="1700" dirty="0">
                          <a:latin typeface="+mj-lt"/>
                          <a:ea typeface="Source Sans Pro"/>
                        </a:rPr>
                        <a:t>44</a:t>
                      </a:r>
                    </a:p>
                  </a:txBody>
                  <a:tcPr anchor="ctr">
                    <a:solidFill>
                      <a:schemeClr val="accent2">
                        <a:lumMod val="20000"/>
                        <a:lumOff val="80000"/>
                      </a:schemeClr>
                    </a:solidFill>
                  </a:tcPr>
                </a:tc>
                <a:extLst>
                  <a:ext uri="{0D108BD9-81ED-4DB2-BD59-A6C34878D82A}">
                    <a16:rowId xmlns:a16="http://schemas.microsoft.com/office/drawing/2014/main" val="1776050111"/>
                  </a:ext>
                </a:extLst>
              </a:tr>
              <a:tr h="352082">
                <a:tc>
                  <a:txBody>
                    <a:bodyPr/>
                    <a:lstStyle/>
                    <a:p>
                      <a:r>
                        <a:rPr lang="en-US" sz="1700" dirty="0">
                          <a:latin typeface="+mn-lt"/>
                          <a:ea typeface="Source Sans Pro"/>
                        </a:rPr>
                        <a:t>Grantee Monitoring</a:t>
                      </a:r>
                    </a:p>
                  </a:txBody>
                  <a:tcPr anchor="ctr">
                    <a:solidFill>
                      <a:schemeClr val="bg2">
                        <a:lumMod val="20000"/>
                        <a:lumOff val="80000"/>
                      </a:schemeClr>
                    </a:solidFill>
                  </a:tcPr>
                </a:tc>
                <a:tc>
                  <a:txBody>
                    <a:bodyPr/>
                    <a:lstStyle/>
                    <a:p>
                      <a:pPr algn="ctr"/>
                      <a:r>
                        <a:rPr lang="en-US" sz="1700" dirty="0">
                          <a:latin typeface="+mj-lt"/>
                          <a:ea typeface="Source Sans Pro"/>
                        </a:rPr>
                        <a:t>12</a:t>
                      </a:r>
                    </a:p>
                  </a:txBody>
                  <a:tcPr anchor="ctr">
                    <a:solidFill>
                      <a:schemeClr val="accent1">
                        <a:lumMod val="20000"/>
                        <a:lumOff val="80000"/>
                      </a:schemeClr>
                    </a:solidFill>
                  </a:tcPr>
                </a:tc>
                <a:tc>
                  <a:txBody>
                    <a:bodyPr/>
                    <a:lstStyle/>
                    <a:p>
                      <a:pPr algn="ctr"/>
                      <a:r>
                        <a:rPr lang="en-US" sz="1700" dirty="0">
                          <a:latin typeface="+mj-lt"/>
                          <a:ea typeface="Source Sans Pro"/>
                        </a:rPr>
                        <a:t>7</a:t>
                      </a:r>
                    </a:p>
                  </a:txBody>
                  <a:tcPr anchor="ctr">
                    <a:solidFill>
                      <a:schemeClr val="accent2">
                        <a:lumMod val="20000"/>
                        <a:lumOff val="80000"/>
                      </a:schemeClr>
                    </a:solidFill>
                  </a:tcPr>
                </a:tc>
                <a:tc>
                  <a:txBody>
                    <a:bodyPr/>
                    <a:lstStyle/>
                    <a:p>
                      <a:pPr algn="ctr"/>
                      <a:r>
                        <a:rPr lang="en-US" sz="1700" dirty="0">
                          <a:latin typeface="+mj-lt"/>
                          <a:ea typeface="Source Sans Pro"/>
                        </a:rPr>
                        <a:t>25</a:t>
                      </a:r>
                    </a:p>
                  </a:txBody>
                  <a:tcPr anchor="ctr">
                    <a:solidFill>
                      <a:schemeClr val="accent3">
                        <a:lumMod val="20000"/>
                        <a:lumOff val="80000"/>
                      </a:schemeClr>
                    </a:solidFill>
                  </a:tcPr>
                </a:tc>
                <a:tc>
                  <a:txBody>
                    <a:bodyPr/>
                    <a:lstStyle/>
                    <a:p>
                      <a:pPr algn="ctr"/>
                      <a:r>
                        <a:rPr lang="en-US" sz="1700" dirty="0">
                          <a:latin typeface="+mj-lt"/>
                          <a:ea typeface="Source Sans Pro"/>
                        </a:rPr>
                        <a:t>44</a:t>
                      </a:r>
                    </a:p>
                  </a:txBody>
                  <a:tcPr anchor="ctr">
                    <a:solidFill>
                      <a:schemeClr val="accent2">
                        <a:lumMod val="20000"/>
                        <a:lumOff val="80000"/>
                      </a:schemeClr>
                    </a:solidFill>
                  </a:tcPr>
                </a:tc>
                <a:extLst>
                  <a:ext uri="{0D108BD9-81ED-4DB2-BD59-A6C34878D82A}">
                    <a16:rowId xmlns:a16="http://schemas.microsoft.com/office/drawing/2014/main" val="208542618"/>
                  </a:ext>
                </a:extLst>
              </a:tr>
              <a:tr h="352082">
                <a:tc>
                  <a:txBody>
                    <a:bodyPr/>
                    <a:lstStyle/>
                    <a:p>
                      <a:r>
                        <a:rPr lang="en-US" sz="1700" dirty="0">
                          <a:latin typeface="+mn-lt"/>
                          <a:ea typeface="Source Sans Pro"/>
                        </a:rPr>
                        <a:t>Grantee Review</a:t>
                      </a:r>
                    </a:p>
                  </a:txBody>
                  <a:tcPr anchor="ctr">
                    <a:solidFill>
                      <a:schemeClr val="bg2">
                        <a:lumMod val="20000"/>
                        <a:lumOff val="80000"/>
                      </a:schemeClr>
                    </a:solidFill>
                  </a:tcPr>
                </a:tc>
                <a:tc>
                  <a:txBody>
                    <a:bodyPr/>
                    <a:lstStyle/>
                    <a:p>
                      <a:pPr algn="ctr"/>
                      <a:r>
                        <a:rPr lang="en-US" sz="1700" dirty="0">
                          <a:latin typeface="+mj-lt"/>
                          <a:ea typeface="Source Sans Pro"/>
                        </a:rPr>
                        <a:t>3</a:t>
                      </a:r>
                    </a:p>
                  </a:txBody>
                  <a:tcPr anchor="ctr">
                    <a:solidFill>
                      <a:schemeClr val="accent1">
                        <a:lumMod val="20000"/>
                        <a:lumOff val="80000"/>
                      </a:schemeClr>
                    </a:solidFill>
                  </a:tcPr>
                </a:tc>
                <a:tc>
                  <a:txBody>
                    <a:bodyPr/>
                    <a:lstStyle/>
                    <a:p>
                      <a:pPr algn="ctr"/>
                      <a:r>
                        <a:rPr lang="en-US" sz="1700" dirty="0">
                          <a:latin typeface="+mj-lt"/>
                          <a:ea typeface="Source Sans Pro"/>
                        </a:rPr>
                        <a:t>3</a:t>
                      </a:r>
                    </a:p>
                  </a:txBody>
                  <a:tcPr anchor="ctr">
                    <a:solidFill>
                      <a:schemeClr val="accent2">
                        <a:lumMod val="20000"/>
                        <a:lumOff val="80000"/>
                      </a:schemeClr>
                    </a:solidFill>
                  </a:tcPr>
                </a:tc>
                <a:tc>
                  <a:txBody>
                    <a:bodyPr/>
                    <a:lstStyle/>
                    <a:p>
                      <a:pPr algn="ctr"/>
                      <a:r>
                        <a:rPr lang="en-US" sz="1700" dirty="0">
                          <a:latin typeface="+mj-lt"/>
                          <a:ea typeface="Source Sans Pro"/>
                        </a:rPr>
                        <a:t>12</a:t>
                      </a:r>
                    </a:p>
                  </a:txBody>
                  <a:tcPr anchor="ctr">
                    <a:solidFill>
                      <a:schemeClr val="accent3">
                        <a:lumMod val="20000"/>
                        <a:lumOff val="80000"/>
                      </a:schemeClr>
                    </a:solidFill>
                  </a:tcPr>
                </a:tc>
                <a:tc>
                  <a:txBody>
                    <a:bodyPr/>
                    <a:lstStyle/>
                    <a:p>
                      <a:pPr algn="ctr"/>
                      <a:r>
                        <a:rPr lang="en-US" sz="1700" dirty="0">
                          <a:latin typeface="+mj-lt"/>
                          <a:ea typeface="Source Sans Pro"/>
                        </a:rPr>
                        <a:t>18</a:t>
                      </a:r>
                    </a:p>
                  </a:txBody>
                  <a:tcPr anchor="ctr">
                    <a:solidFill>
                      <a:schemeClr val="accent2">
                        <a:lumMod val="20000"/>
                        <a:lumOff val="80000"/>
                      </a:schemeClr>
                    </a:solidFill>
                  </a:tcPr>
                </a:tc>
                <a:extLst>
                  <a:ext uri="{0D108BD9-81ED-4DB2-BD59-A6C34878D82A}">
                    <a16:rowId xmlns:a16="http://schemas.microsoft.com/office/drawing/2014/main" val="4008607647"/>
                  </a:ext>
                </a:extLst>
              </a:tr>
              <a:tr h="352082">
                <a:tc>
                  <a:txBody>
                    <a:bodyPr/>
                    <a:lstStyle/>
                    <a:p>
                      <a:r>
                        <a:rPr lang="en-US" sz="1700" dirty="0">
                          <a:latin typeface="+mn-lt"/>
                          <a:ea typeface="Source Sans Pro"/>
                        </a:rPr>
                        <a:t>Health &amp; Safety</a:t>
                      </a:r>
                    </a:p>
                  </a:txBody>
                  <a:tcPr anchor="ctr">
                    <a:solidFill>
                      <a:schemeClr val="bg2">
                        <a:lumMod val="20000"/>
                        <a:lumOff val="80000"/>
                      </a:schemeClr>
                    </a:solidFill>
                  </a:tcPr>
                </a:tc>
                <a:tc>
                  <a:txBody>
                    <a:bodyPr/>
                    <a:lstStyle/>
                    <a:p>
                      <a:pPr algn="ctr"/>
                      <a:r>
                        <a:rPr lang="en-US" sz="1700" dirty="0">
                          <a:latin typeface="+mj-lt"/>
                          <a:ea typeface="Source Sans Pro"/>
                        </a:rPr>
                        <a:t>1</a:t>
                      </a:r>
                    </a:p>
                  </a:txBody>
                  <a:tcPr anchor="ctr">
                    <a:solidFill>
                      <a:schemeClr val="accent1">
                        <a:lumMod val="20000"/>
                        <a:lumOff val="80000"/>
                      </a:schemeClr>
                    </a:solidFill>
                  </a:tcPr>
                </a:tc>
                <a:tc>
                  <a:txBody>
                    <a:bodyPr/>
                    <a:lstStyle/>
                    <a:p>
                      <a:pPr algn="ctr"/>
                      <a:r>
                        <a:rPr lang="en-US" sz="1700" dirty="0">
                          <a:latin typeface="+mj-lt"/>
                          <a:ea typeface="Source Sans Pro"/>
                        </a:rPr>
                        <a:t>2</a:t>
                      </a:r>
                    </a:p>
                  </a:txBody>
                  <a:tcPr anchor="ctr">
                    <a:solidFill>
                      <a:schemeClr val="accent2">
                        <a:lumMod val="20000"/>
                        <a:lumOff val="80000"/>
                      </a:schemeClr>
                    </a:solidFill>
                  </a:tcPr>
                </a:tc>
                <a:tc>
                  <a:txBody>
                    <a:bodyPr/>
                    <a:lstStyle/>
                    <a:p>
                      <a:pPr algn="ctr"/>
                      <a:r>
                        <a:rPr lang="en-US" sz="1700" dirty="0">
                          <a:latin typeface="+mj-lt"/>
                          <a:ea typeface="Source Sans Pro"/>
                        </a:rPr>
                        <a:t>18</a:t>
                      </a:r>
                    </a:p>
                  </a:txBody>
                  <a:tcPr anchor="ctr">
                    <a:solidFill>
                      <a:schemeClr val="accent3">
                        <a:lumMod val="20000"/>
                        <a:lumOff val="80000"/>
                      </a:schemeClr>
                    </a:solidFill>
                  </a:tcPr>
                </a:tc>
                <a:tc>
                  <a:txBody>
                    <a:bodyPr/>
                    <a:lstStyle/>
                    <a:p>
                      <a:pPr algn="ctr"/>
                      <a:r>
                        <a:rPr lang="en-US" sz="1700" dirty="0">
                          <a:latin typeface="+mj-lt"/>
                          <a:ea typeface="Source Sans Pro"/>
                        </a:rPr>
                        <a:t>21</a:t>
                      </a:r>
                    </a:p>
                  </a:txBody>
                  <a:tcPr anchor="ctr">
                    <a:solidFill>
                      <a:schemeClr val="accent2">
                        <a:lumMod val="20000"/>
                        <a:lumOff val="80000"/>
                      </a:schemeClr>
                    </a:solidFill>
                  </a:tcPr>
                </a:tc>
                <a:extLst>
                  <a:ext uri="{0D108BD9-81ED-4DB2-BD59-A6C34878D82A}">
                    <a16:rowId xmlns:a16="http://schemas.microsoft.com/office/drawing/2014/main" val="1986605473"/>
                  </a:ext>
                </a:extLst>
              </a:tr>
              <a:tr h="352082">
                <a:tc>
                  <a:txBody>
                    <a:bodyPr/>
                    <a:lstStyle/>
                    <a:p>
                      <a:r>
                        <a:rPr lang="en-US" sz="1700" dirty="0">
                          <a:latin typeface="+mn-lt"/>
                          <a:ea typeface="Source Sans Pro"/>
                        </a:rPr>
                        <a:t>Rental</a:t>
                      </a:r>
                    </a:p>
                  </a:txBody>
                  <a:tcPr anchor="ctr">
                    <a:solidFill>
                      <a:schemeClr val="bg2">
                        <a:lumMod val="20000"/>
                        <a:lumOff val="80000"/>
                      </a:schemeClr>
                    </a:solidFill>
                  </a:tcPr>
                </a:tc>
                <a:tc>
                  <a:txBody>
                    <a:bodyPr/>
                    <a:lstStyle/>
                    <a:p>
                      <a:pPr algn="ctr"/>
                      <a:r>
                        <a:rPr lang="en-US" sz="1700" dirty="0">
                          <a:latin typeface="+mj-lt"/>
                          <a:ea typeface="Source Sans Pro"/>
                        </a:rPr>
                        <a:t>1</a:t>
                      </a:r>
                    </a:p>
                  </a:txBody>
                  <a:tcPr anchor="ctr">
                    <a:solidFill>
                      <a:schemeClr val="accent1">
                        <a:lumMod val="20000"/>
                        <a:lumOff val="80000"/>
                      </a:schemeClr>
                    </a:solidFill>
                  </a:tcPr>
                </a:tc>
                <a:tc>
                  <a:txBody>
                    <a:bodyPr/>
                    <a:lstStyle/>
                    <a:p>
                      <a:pPr algn="ctr"/>
                      <a:r>
                        <a:rPr lang="en-US" sz="1700" dirty="0">
                          <a:latin typeface="+mj-lt"/>
                          <a:ea typeface="Source Sans Pro"/>
                        </a:rPr>
                        <a:t>0</a:t>
                      </a:r>
                    </a:p>
                  </a:txBody>
                  <a:tcPr anchor="ctr">
                    <a:solidFill>
                      <a:schemeClr val="accent2">
                        <a:lumMod val="20000"/>
                        <a:lumOff val="80000"/>
                      </a:schemeClr>
                    </a:solidFill>
                  </a:tcPr>
                </a:tc>
                <a:tc>
                  <a:txBody>
                    <a:bodyPr/>
                    <a:lstStyle/>
                    <a:p>
                      <a:pPr algn="ctr"/>
                      <a:r>
                        <a:rPr lang="en-US" sz="1700" dirty="0">
                          <a:latin typeface="+mj-lt"/>
                          <a:ea typeface="Source Sans Pro"/>
                        </a:rPr>
                        <a:t>2</a:t>
                      </a:r>
                    </a:p>
                  </a:txBody>
                  <a:tcPr anchor="ctr">
                    <a:solidFill>
                      <a:schemeClr val="accent3">
                        <a:lumMod val="20000"/>
                        <a:lumOff val="80000"/>
                      </a:schemeClr>
                    </a:solidFill>
                  </a:tcPr>
                </a:tc>
                <a:tc>
                  <a:txBody>
                    <a:bodyPr/>
                    <a:lstStyle/>
                    <a:p>
                      <a:pPr algn="ctr"/>
                      <a:r>
                        <a:rPr lang="en-US" sz="1700" dirty="0">
                          <a:latin typeface="+mj-lt"/>
                          <a:ea typeface="Source Sans Pro"/>
                        </a:rPr>
                        <a:t>3</a:t>
                      </a:r>
                    </a:p>
                  </a:txBody>
                  <a:tcPr anchor="ctr">
                    <a:solidFill>
                      <a:schemeClr val="accent2">
                        <a:lumMod val="20000"/>
                        <a:lumOff val="80000"/>
                      </a:schemeClr>
                    </a:solidFill>
                  </a:tcPr>
                </a:tc>
                <a:extLst>
                  <a:ext uri="{0D108BD9-81ED-4DB2-BD59-A6C34878D82A}">
                    <a16:rowId xmlns:a16="http://schemas.microsoft.com/office/drawing/2014/main" val="2138368175"/>
                  </a:ext>
                </a:extLst>
              </a:tr>
              <a:tr h="365421">
                <a:tc>
                  <a:txBody>
                    <a:bodyPr/>
                    <a:lstStyle/>
                    <a:p>
                      <a:r>
                        <a:rPr lang="en-US" sz="1700" dirty="0">
                          <a:solidFill>
                            <a:schemeClr val="tx1"/>
                          </a:solidFill>
                          <a:latin typeface="+mn-lt"/>
                          <a:ea typeface="Source Sans Pro"/>
                        </a:rPr>
                        <a:t>Policy Advisory Council</a:t>
                      </a:r>
                    </a:p>
                  </a:txBody>
                  <a:tcPr anchor="ctr">
                    <a:solidFill>
                      <a:schemeClr val="bg2">
                        <a:lumMod val="20000"/>
                        <a:lumOff val="80000"/>
                      </a:schemeClr>
                    </a:solidFill>
                  </a:tcPr>
                </a:tc>
                <a:tc>
                  <a:txBody>
                    <a:bodyPr/>
                    <a:lstStyle/>
                    <a:p>
                      <a:pPr algn="ctr"/>
                      <a:r>
                        <a:rPr lang="en-US" sz="1700" dirty="0">
                          <a:latin typeface="+mj-lt"/>
                          <a:ea typeface="Source Sans Pro"/>
                        </a:rPr>
                        <a:t>0</a:t>
                      </a:r>
                    </a:p>
                  </a:txBody>
                  <a:tcPr anchor="ctr">
                    <a:solidFill>
                      <a:schemeClr val="accent1">
                        <a:lumMod val="20000"/>
                        <a:lumOff val="80000"/>
                      </a:schemeClr>
                    </a:solidFill>
                  </a:tcPr>
                </a:tc>
                <a:tc>
                  <a:txBody>
                    <a:bodyPr/>
                    <a:lstStyle/>
                    <a:p>
                      <a:pPr algn="ctr"/>
                      <a:r>
                        <a:rPr lang="en-US" sz="1700" dirty="0">
                          <a:latin typeface="+mj-lt"/>
                          <a:ea typeface="Source Sans Pro"/>
                        </a:rPr>
                        <a:t>0</a:t>
                      </a:r>
                    </a:p>
                  </a:txBody>
                  <a:tcPr anchor="ctr">
                    <a:solidFill>
                      <a:schemeClr val="accent2">
                        <a:lumMod val="20000"/>
                        <a:lumOff val="80000"/>
                      </a:schemeClr>
                    </a:solidFill>
                  </a:tcPr>
                </a:tc>
                <a:tc>
                  <a:txBody>
                    <a:bodyPr/>
                    <a:lstStyle/>
                    <a:p>
                      <a:pPr algn="ctr"/>
                      <a:r>
                        <a:rPr lang="en-US" sz="1700" dirty="0">
                          <a:latin typeface="+mj-lt"/>
                          <a:ea typeface="Source Sans Pro"/>
                        </a:rPr>
                        <a:t>3</a:t>
                      </a:r>
                    </a:p>
                  </a:txBody>
                  <a:tcPr anchor="ctr">
                    <a:solidFill>
                      <a:schemeClr val="accent3">
                        <a:lumMod val="20000"/>
                        <a:lumOff val="80000"/>
                      </a:schemeClr>
                    </a:solidFill>
                  </a:tcPr>
                </a:tc>
                <a:tc>
                  <a:txBody>
                    <a:bodyPr/>
                    <a:lstStyle/>
                    <a:p>
                      <a:pPr algn="ctr"/>
                      <a:r>
                        <a:rPr lang="en-US" sz="1700" dirty="0">
                          <a:latin typeface="+mj-lt"/>
                          <a:ea typeface="Source Sans Pro"/>
                        </a:rPr>
                        <a:t>3</a:t>
                      </a:r>
                    </a:p>
                  </a:txBody>
                  <a:tcPr anchor="ctr">
                    <a:solidFill>
                      <a:schemeClr val="accent2">
                        <a:lumMod val="20000"/>
                        <a:lumOff val="80000"/>
                      </a:schemeClr>
                    </a:solidFill>
                  </a:tcPr>
                </a:tc>
                <a:extLst>
                  <a:ext uri="{0D108BD9-81ED-4DB2-BD59-A6C34878D82A}">
                    <a16:rowId xmlns:a16="http://schemas.microsoft.com/office/drawing/2014/main" val="4126225698"/>
                  </a:ext>
                </a:extLst>
              </a:tr>
              <a:tr h="349449">
                <a:tc>
                  <a:txBody>
                    <a:bodyPr/>
                    <a:lstStyle/>
                    <a:p>
                      <a:r>
                        <a:rPr lang="en-US" sz="1700" dirty="0">
                          <a:solidFill>
                            <a:schemeClr val="tx1"/>
                          </a:solidFill>
                          <a:latin typeface="+mn-lt"/>
                          <a:ea typeface="Source Sans Pro"/>
                        </a:rPr>
                        <a:t>Training and Technical Assistance (T&amp;A)</a:t>
                      </a:r>
                    </a:p>
                  </a:txBody>
                  <a:tcPr anchor="ctr">
                    <a:solidFill>
                      <a:schemeClr val="bg2">
                        <a:lumMod val="20000"/>
                        <a:lumOff val="80000"/>
                      </a:schemeClr>
                    </a:solidFill>
                  </a:tcPr>
                </a:tc>
                <a:tc>
                  <a:txBody>
                    <a:bodyPr/>
                    <a:lstStyle/>
                    <a:p>
                      <a:pPr algn="ctr"/>
                      <a:r>
                        <a:rPr lang="en-US" sz="1700" dirty="0">
                          <a:latin typeface="+mj-lt"/>
                          <a:ea typeface="Source Sans Pro"/>
                        </a:rPr>
                        <a:t>1</a:t>
                      </a:r>
                    </a:p>
                  </a:txBody>
                  <a:tcPr anchor="ctr">
                    <a:solidFill>
                      <a:schemeClr val="accent1">
                        <a:lumMod val="20000"/>
                        <a:lumOff val="80000"/>
                      </a:schemeClr>
                    </a:solidFill>
                  </a:tcPr>
                </a:tc>
                <a:tc>
                  <a:txBody>
                    <a:bodyPr/>
                    <a:lstStyle/>
                    <a:p>
                      <a:pPr algn="ctr"/>
                      <a:r>
                        <a:rPr lang="en-US" sz="1700" dirty="0">
                          <a:latin typeface="+mj-lt"/>
                          <a:ea typeface="Source Sans Pro"/>
                        </a:rPr>
                        <a:t>0</a:t>
                      </a:r>
                    </a:p>
                  </a:txBody>
                  <a:tcPr anchor="ctr">
                    <a:solidFill>
                      <a:schemeClr val="accent2">
                        <a:lumMod val="20000"/>
                        <a:lumOff val="80000"/>
                      </a:schemeClr>
                    </a:solidFill>
                  </a:tcPr>
                </a:tc>
                <a:tc>
                  <a:txBody>
                    <a:bodyPr/>
                    <a:lstStyle/>
                    <a:p>
                      <a:pPr algn="ctr"/>
                      <a:r>
                        <a:rPr lang="en-US" sz="1700" dirty="0">
                          <a:latin typeface="+mj-lt"/>
                          <a:ea typeface="Source Sans Pro"/>
                        </a:rPr>
                        <a:t>10</a:t>
                      </a:r>
                      <a:endParaRPr lang="en-US" dirty="0"/>
                    </a:p>
                  </a:txBody>
                  <a:tcPr anchor="ctr">
                    <a:solidFill>
                      <a:schemeClr val="accent3">
                        <a:lumMod val="20000"/>
                        <a:lumOff val="80000"/>
                      </a:schemeClr>
                    </a:solidFill>
                  </a:tcPr>
                </a:tc>
                <a:tc>
                  <a:txBody>
                    <a:bodyPr/>
                    <a:lstStyle/>
                    <a:p>
                      <a:pPr algn="ctr"/>
                      <a:r>
                        <a:rPr lang="en-US" sz="1700" b="1" kern="1200" dirty="0">
                          <a:solidFill>
                            <a:schemeClr val="tx1"/>
                          </a:solidFill>
                          <a:latin typeface="+mn-lt"/>
                          <a:ea typeface="Source Sans Pro"/>
                          <a:cs typeface="+mn-cs"/>
                        </a:rPr>
                        <a:t>11</a:t>
                      </a:r>
                      <a:endParaRPr lang="en-US" sz="1700" b="1" dirty="0"/>
                    </a:p>
                  </a:txBody>
                  <a:tcPr anchor="ctr">
                    <a:solidFill>
                      <a:schemeClr val="accent2">
                        <a:lumMod val="20000"/>
                        <a:lumOff val="80000"/>
                      </a:schemeClr>
                    </a:solidFill>
                  </a:tcPr>
                </a:tc>
                <a:extLst>
                  <a:ext uri="{0D108BD9-81ED-4DB2-BD59-A6C34878D82A}">
                    <a16:rowId xmlns:a16="http://schemas.microsoft.com/office/drawing/2014/main" val="812237710"/>
                  </a:ext>
                </a:extLst>
              </a:tr>
              <a:tr h="349449">
                <a:tc>
                  <a:txBody>
                    <a:bodyPr/>
                    <a:lstStyle/>
                    <a:p>
                      <a:r>
                        <a:rPr lang="en-US" sz="1700" dirty="0">
                          <a:latin typeface="+mn-lt"/>
                          <a:ea typeface="Source Sans Pro"/>
                        </a:rPr>
                        <a:t>Subgrantee Monitoring/Management</a:t>
                      </a:r>
                    </a:p>
                  </a:txBody>
                  <a:tcPr anchor="ctr">
                    <a:solidFill>
                      <a:schemeClr val="bg2">
                        <a:lumMod val="20000"/>
                        <a:lumOff val="80000"/>
                      </a:schemeClr>
                    </a:solidFill>
                  </a:tcPr>
                </a:tc>
                <a:tc>
                  <a:txBody>
                    <a:bodyPr/>
                    <a:lstStyle/>
                    <a:p>
                      <a:pPr algn="ctr"/>
                      <a:r>
                        <a:rPr lang="en-US" sz="1700" dirty="0">
                          <a:latin typeface="+mj-lt"/>
                          <a:ea typeface="Source Sans Pro"/>
                        </a:rPr>
                        <a:t>8</a:t>
                      </a:r>
                    </a:p>
                  </a:txBody>
                  <a:tcPr anchor="ctr">
                    <a:solidFill>
                      <a:schemeClr val="accent1">
                        <a:lumMod val="20000"/>
                        <a:lumOff val="80000"/>
                      </a:schemeClr>
                    </a:solidFill>
                  </a:tcPr>
                </a:tc>
                <a:tc>
                  <a:txBody>
                    <a:bodyPr/>
                    <a:lstStyle/>
                    <a:p>
                      <a:pPr algn="ctr"/>
                      <a:r>
                        <a:rPr lang="en-US" sz="1700" dirty="0">
                          <a:latin typeface="+mj-lt"/>
                          <a:ea typeface="Source Sans Pro"/>
                        </a:rPr>
                        <a:t>9</a:t>
                      </a:r>
                    </a:p>
                  </a:txBody>
                  <a:tcPr anchor="ctr">
                    <a:solidFill>
                      <a:schemeClr val="accent2">
                        <a:lumMod val="20000"/>
                        <a:lumOff val="80000"/>
                      </a:schemeClr>
                    </a:solidFill>
                  </a:tcPr>
                </a:tc>
                <a:tc>
                  <a:txBody>
                    <a:bodyPr/>
                    <a:lstStyle/>
                    <a:p>
                      <a:pPr algn="ctr"/>
                      <a:r>
                        <a:rPr lang="en-US" sz="1700" dirty="0">
                          <a:latin typeface="+mj-lt"/>
                          <a:ea typeface="Source Sans Pro"/>
                        </a:rPr>
                        <a:t>14</a:t>
                      </a:r>
                    </a:p>
                  </a:txBody>
                  <a:tcPr anchor="ctr">
                    <a:solidFill>
                      <a:schemeClr val="accent3">
                        <a:lumMod val="20000"/>
                        <a:lumOff val="80000"/>
                      </a:schemeClr>
                    </a:solidFill>
                  </a:tcPr>
                </a:tc>
                <a:tc>
                  <a:txBody>
                    <a:bodyPr/>
                    <a:lstStyle/>
                    <a:p>
                      <a:pPr algn="ctr"/>
                      <a:r>
                        <a:rPr lang="en-US" sz="1700" dirty="0">
                          <a:latin typeface="+mj-lt"/>
                          <a:ea typeface="Source Sans Pro"/>
                        </a:rPr>
                        <a:t>31</a:t>
                      </a:r>
                    </a:p>
                  </a:txBody>
                  <a:tcPr anchor="ctr">
                    <a:solidFill>
                      <a:schemeClr val="accent2">
                        <a:lumMod val="20000"/>
                        <a:lumOff val="80000"/>
                      </a:schemeClr>
                    </a:solidFill>
                  </a:tcPr>
                </a:tc>
                <a:extLst>
                  <a:ext uri="{0D108BD9-81ED-4DB2-BD59-A6C34878D82A}">
                    <a16:rowId xmlns:a16="http://schemas.microsoft.com/office/drawing/2014/main" val="769761455"/>
                  </a:ext>
                </a:extLst>
              </a:tr>
            </a:tbl>
          </a:graphicData>
        </a:graphic>
      </p:graphicFrame>
    </p:spTree>
    <p:extLst>
      <p:ext uri="{BB962C8B-B14F-4D97-AF65-F5344CB8AC3E}">
        <p14:creationId xmlns:p14="http://schemas.microsoft.com/office/powerpoint/2010/main" val="2602910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EE94-78BF-7F92-3ECA-884530439C75}"/>
              </a:ext>
            </a:extLst>
          </p:cNvPr>
          <p:cNvSpPr>
            <a:spLocks noGrp="1"/>
          </p:cNvSpPr>
          <p:nvPr>
            <p:ph type="title"/>
          </p:nvPr>
        </p:nvSpPr>
        <p:spPr/>
        <p:txBody>
          <a:bodyPr/>
          <a:lstStyle/>
          <a:p>
            <a:r>
              <a:rPr lang="en-US" dirty="0"/>
              <a:t>Areas for Awareness or Improvement</a:t>
            </a:r>
          </a:p>
        </p:txBody>
      </p:sp>
      <p:sp>
        <p:nvSpPr>
          <p:cNvPr id="3" name="Content Placeholder 2">
            <a:extLst>
              <a:ext uri="{FF2B5EF4-FFF2-40B4-BE49-F238E27FC236}">
                <a16:creationId xmlns:a16="http://schemas.microsoft.com/office/drawing/2014/main" id="{8562C478-7AEC-FA66-AF8F-4C3B8A1D31B1}"/>
              </a:ext>
            </a:extLst>
          </p:cNvPr>
          <p:cNvSpPr>
            <a:spLocks noGrp="1"/>
          </p:cNvSpPr>
          <p:nvPr>
            <p:ph sz="quarter" idx="10"/>
          </p:nvPr>
        </p:nvSpPr>
        <p:spPr>
          <a:xfrm>
            <a:off x="477616" y="1046534"/>
            <a:ext cx="11236267" cy="5380899"/>
          </a:xfrm>
        </p:spPr>
        <p:txBody>
          <a:bodyPr/>
          <a:lstStyle/>
          <a:p>
            <a:r>
              <a:rPr lang="en-US" dirty="0"/>
              <a:t>Things to be watchful for</a:t>
            </a:r>
          </a:p>
          <a:p>
            <a:pPr lvl="1"/>
            <a:r>
              <a:rPr lang="en-US" dirty="0"/>
              <a:t>Preparing for monitoring activities </a:t>
            </a:r>
          </a:p>
          <a:p>
            <a:pPr lvl="1"/>
            <a:r>
              <a:rPr lang="en-US" dirty="0"/>
              <a:t>BIL production </a:t>
            </a:r>
          </a:p>
          <a:p>
            <a:pPr lvl="1"/>
            <a:r>
              <a:rPr lang="en-US" dirty="0"/>
              <a:t>Energy audit and field guide submissions </a:t>
            </a:r>
          </a:p>
          <a:p>
            <a:pPr lvl="1"/>
            <a:r>
              <a:rPr lang="en-US" dirty="0"/>
              <a:t>Multifamily projects and submissions</a:t>
            </a:r>
          </a:p>
          <a:p>
            <a:pPr lvl="1"/>
            <a:r>
              <a:rPr lang="en-US" dirty="0"/>
              <a:t>Quarterly Performance Reports (QPR) </a:t>
            </a:r>
          </a:p>
          <a:p>
            <a:pPr lvl="1"/>
            <a:r>
              <a:rPr lang="en-US" dirty="0"/>
              <a:t>Fraud awareness</a:t>
            </a:r>
          </a:p>
          <a:p>
            <a:pPr lvl="1"/>
            <a:r>
              <a:rPr lang="en-US" dirty="0"/>
              <a:t>Energy audit processes </a:t>
            </a:r>
          </a:p>
          <a:p>
            <a:pPr lvl="1"/>
            <a:r>
              <a:rPr lang="en-US" dirty="0"/>
              <a:t>ASHRAE 62.2 figures and installations</a:t>
            </a:r>
          </a:p>
          <a:p>
            <a:pPr lvl="1"/>
            <a:r>
              <a:rPr lang="en-US" dirty="0"/>
              <a:t>Thermal and pressure boundary establishment</a:t>
            </a:r>
          </a:p>
          <a:p>
            <a:pPr lvl="1"/>
            <a:r>
              <a:rPr lang="en-US" dirty="0"/>
              <a:t>LCP Tracker use</a:t>
            </a:r>
          </a:p>
          <a:p>
            <a:pPr lvl="1"/>
            <a:r>
              <a:rPr lang="en-US" dirty="0"/>
              <a:t>BABA implementation </a:t>
            </a:r>
          </a:p>
        </p:txBody>
      </p:sp>
    </p:spTree>
    <p:extLst>
      <p:ext uri="{BB962C8B-B14F-4D97-AF65-F5344CB8AC3E}">
        <p14:creationId xmlns:p14="http://schemas.microsoft.com/office/powerpoint/2010/main" val="3875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F4C2-06EE-90E6-03DA-746E3B88C2EF}"/>
              </a:ext>
            </a:extLst>
          </p:cNvPr>
          <p:cNvSpPr>
            <a:spLocks noGrp="1"/>
          </p:cNvSpPr>
          <p:nvPr>
            <p:ph type="title"/>
          </p:nvPr>
        </p:nvSpPr>
        <p:spPr>
          <a:xfrm>
            <a:off x="2317072" y="2416092"/>
            <a:ext cx="9721047" cy="812725"/>
          </a:xfrm>
        </p:spPr>
        <p:txBody>
          <a:bodyPr/>
          <a:lstStyle/>
          <a:p>
            <a:pPr algn="ctr"/>
            <a:r>
              <a:rPr lang="en-US" sz="4000" b="1" dirty="0">
                <a:solidFill>
                  <a:schemeClr val="accent1">
                    <a:lumMod val="60000"/>
                    <a:lumOff val="40000"/>
                  </a:schemeClr>
                </a:solidFill>
              </a:rPr>
              <a:t>Questions?</a:t>
            </a:r>
          </a:p>
        </p:txBody>
      </p:sp>
      <p:sp>
        <p:nvSpPr>
          <p:cNvPr id="3" name="Text Placeholder 2">
            <a:extLst>
              <a:ext uri="{FF2B5EF4-FFF2-40B4-BE49-F238E27FC236}">
                <a16:creationId xmlns:a16="http://schemas.microsoft.com/office/drawing/2014/main" id="{F5D4FC00-91AE-148B-F10F-3CDE04A8B3F9}"/>
              </a:ext>
            </a:extLst>
          </p:cNvPr>
          <p:cNvSpPr>
            <a:spLocks noGrp="1"/>
          </p:cNvSpPr>
          <p:nvPr>
            <p:ph type="body" sz="quarter" idx="11"/>
          </p:nvPr>
        </p:nvSpPr>
        <p:spPr>
          <a:xfrm>
            <a:off x="2317072" y="3967297"/>
            <a:ext cx="9608598" cy="1150564"/>
          </a:xfrm>
        </p:spPr>
        <p:txBody>
          <a:bodyPr/>
          <a:lstStyle/>
          <a:p>
            <a:pPr algn="ctr"/>
            <a:r>
              <a:rPr lang="en-US" sz="4000" b="1" dirty="0">
                <a:solidFill>
                  <a:schemeClr val="accent1">
                    <a:lumMod val="60000"/>
                    <a:lumOff val="40000"/>
                  </a:schemeClr>
                </a:solidFill>
              </a:rPr>
              <a:t>Thank you! </a:t>
            </a:r>
          </a:p>
        </p:txBody>
      </p:sp>
    </p:spTree>
    <p:extLst>
      <p:ext uri="{BB962C8B-B14F-4D97-AF65-F5344CB8AC3E}">
        <p14:creationId xmlns:p14="http://schemas.microsoft.com/office/powerpoint/2010/main" val="1868734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and green logo&#10;&#10;Description automatically generated">
            <a:extLst>
              <a:ext uri="{FF2B5EF4-FFF2-40B4-BE49-F238E27FC236}">
                <a16:creationId xmlns:a16="http://schemas.microsoft.com/office/drawing/2014/main" id="{B5F6902E-DDDA-1BB7-A3CD-A8C7EEBD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30" y="708660"/>
            <a:ext cx="3709416" cy="5440680"/>
          </a:xfrm>
          <a:prstGeom prst="rect">
            <a:avLst/>
          </a:prstGeom>
        </p:spPr>
      </p:pic>
      <p:pic>
        <p:nvPicPr>
          <p:cNvPr id="3" name="Picture 2" descr="A qr code on a green background&#10;&#10;Description automatically generated">
            <a:extLst>
              <a:ext uri="{FF2B5EF4-FFF2-40B4-BE49-F238E27FC236}">
                <a16:creationId xmlns:a16="http://schemas.microsoft.com/office/drawing/2014/main" id="{D18B9BB8-5137-4314-8433-13088820A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28088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83C5F2-2F8B-63B0-AC30-98A436EEEBFD}"/>
              </a:ext>
            </a:extLst>
          </p:cNvPr>
          <p:cNvSpPr txBox="1"/>
          <p:nvPr/>
        </p:nvSpPr>
        <p:spPr>
          <a:xfrm>
            <a:off x="657341" y="639550"/>
            <a:ext cx="4875844" cy="4524315"/>
          </a:xfrm>
          <a:prstGeom prst="rect">
            <a:avLst/>
          </a:prstGeom>
          <a:noFill/>
        </p:spPr>
        <p:txBody>
          <a:bodyPr wrap="square" rtlCol="0">
            <a:spAutoFit/>
          </a:bodyPr>
          <a:lstStyle/>
          <a:p>
            <a:pPr algn="ctr" defTabSz="914377" fontAlgn="auto">
              <a:spcBef>
                <a:spcPts val="0"/>
              </a:spcBef>
              <a:spcAft>
                <a:spcPts val="0"/>
              </a:spcAft>
            </a:pPr>
            <a:r>
              <a:rPr lang="en-US" sz="3200" dirty="0">
                <a:solidFill>
                  <a:prstClr val="black"/>
                </a:solidFill>
                <a:latin typeface="Aptos" panose="02110004020202020204"/>
                <a:ea typeface="+mn-ea"/>
                <a:cs typeface="+mn-cs"/>
              </a:rPr>
              <a:t>We want to hear from you! </a:t>
            </a:r>
          </a:p>
          <a:p>
            <a:pPr algn="ctr" defTabSz="914377" fontAlgn="auto">
              <a:spcBef>
                <a:spcPts val="0"/>
              </a:spcBef>
              <a:spcAft>
                <a:spcPts val="0"/>
              </a:spcAft>
            </a:pPr>
            <a:endParaRPr lang="en-US" sz="3200" dirty="0">
              <a:solidFill>
                <a:prstClr val="black"/>
              </a:solidFill>
              <a:latin typeface="Aptos" panose="02110004020202020204"/>
              <a:ea typeface="+mn-ea"/>
              <a:cs typeface="+mn-cs"/>
            </a:endParaRPr>
          </a:p>
          <a:p>
            <a:pPr algn="ctr" defTabSz="914377" fontAlgn="auto">
              <a:spcBef>
                <a:spcPts val="0"/>
              </a:spcBef>
              <a:spcAft>
                <a:spcPts val="0"/>
              </a:spcAft>
            </a:pPr>
            <a:r>
              <a:rPr lang="en-US" sz="3200" dirty="0">
                <a:solidFill>
                  <a:prstClr val="black"/>
                </a:solidFill>
                <a:latin typeface="Aptos" panose="02110004020202020204"/>
                <a:ea typeface="+mn-ea"/>
                <a:cs typeface="+mn-cs"/>
              </a:rPr>
              <a:t>Your feedback helps to make these conferences great. </a:t>
            </a:r>
          </a:p>
          <a:p>
            <a:pPr algn="ctr" defTabSz="914377" fontAlgn="auto">
              <a:spcBef>
                <a:spcPts val="0"/>
              </a:spcBef>
              <a:spcAft>
                <a:spcPts val="0"/>
              </a:spcAft>
            </a:pPr>
            <a:endParaRPr lang="en-US" sz="3200" dirty="0">
              <a:solidFill>
                <a:prstClr val="black"/>
              </a:solidFill>
              <a:latin typeface="Aptos" panose="02110004020202020204"/>
              <a:ea typeface="+mn-ea"/>
              <a:cs typeface="+mn-cs"/>
            </a:endParaRPr>
          </a:p>
          <a:p>
            <a:pPr algn="ctr" defTabSz="914377" fontAlgn="auto">
              <a:spcBef>
                <a:spcPts val="0"/>
              </a:spcBef>
              <a:spcAft>
                <a:spcPts val="0"/>
              </a:spcAft>
            </a:pPr>
            <a:r>
              <a:rPr lang="en-US" sz="3200" dirty="0">
                <a:solidFill>
                  <a:prstClr val="black"/>
                </a:solidFill>
                <a:latin typeface="Aptos" panose="02110004020202020204"/>
                <a:ea typeface="+mn-ea"/>
                <a:cs typeface="+mn-cs"/>
              </a:rPr>
              <a:t>Please take a minute to fill out the evaluation for this session. </a:t>
            </a:r>
          </a:p>
        </p:txBody>
      </p:sp>
      <p:pic>
        <p:nvPicPr>
          <p:cNvPr id="8" name="Picture 7" descr="A qr code with black squares">
            <a:extLst>
              <a:ext uri="{FF2B5EF4-FFF2-40B4-BE49-F238E27FC236}">
                <a16:creationId xmlns:a16="http://schemas.microsoft.com/office/drawing/2014/main" id="{0082E893-1CBD-EF49-DBE1-A6E49BB3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111" y="1167383"/>
            <a:ext cx="3603289" cy="3603289"/>
          </a:xfrm>
          <a:prstGeom prst="rect">
            <a:avLst/>
          </a:prstGeom>
        </p:spPr>
      </p:pic>
    </p:spTree>
    <p:extLst>
      <p:ext uri="{BB962C8B-B14F-4D97-AF65-F5344CB8AC3E}">
        <p14:creationId xmlns:p14="http://schemas.microsoft.com/office/powerpoint/2010/main" val="42754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96423E-3888-443B-611D-240884513F0D}"/>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How Does It Feel to Monitor?</a:t>
            </a:r>
          </a:p>
        </p:txBody>
      </p:sp>
      <p:sp>
        <p:nvSpPr>
          <p:cNvPr id="33" name="Rectangle 3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3299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0E70522-5DBD-D093-4169-3BAE3E52F9D6}"/>
              </a:ext>
            </a:extLst>
          </p:cNvPr>
          <p:cNvPicPr>
            <a:picLocks noChangeAspect="1"/>
          </p:cNvPicPr>
          <p:nvPr/>
        </p:nvPicPr>
        <p:blipFill>
          <a:blip r:embed="rId2">
            <a:alphaModFix amt="60000"/>
          </a:blip>
          <a:srcRect t="8090" b="35660"/>
          <a:stretch/>
        </p:blipFill>
        <p:spPr>
          <a:xfrm>
            <a:off x="-1" y="10"/>
            <a:ext cx="12192001" cy="6857990"/>
          </a:xfrm>
          <a:prstGeom prst="rect">
            <a:avLst/>
          </a:prstGeom>
        </p:spPr>
      </p:pic>
      <p:sp>
        <p:nvSpPr>
          <p:cNvPr id="2" name="Title 1">
            <a:extLst>
              <a:ext uri="{FF2B5EF4-FFF2-40B4-BE49-F238E27FC236}">
                <a16:creationId xmlns:a16="http://schemas.microsoft.com/office/drawing/2014/main" id="{ABD35CF2-46C4-2323-3204-E7D213951DBC}"/>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How Do You Want Your Monitors to Feel?</a:t>
            </a:r>
          </a:p>
        </p:txBody>
      </p:sp>
    </p:spTree>
    <p:extLst>
      <p:ext uri="{BB962C8B-B14F-4D97-AF65-F5344CB8AC3E}">
        <p14:creationId xmlns:p14="http://schemas.microsoft.com/office/powerpoint/2010/main" val="8693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 name="Rectangle 259">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Oval 261">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66" name="Oval 265">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E555E4-2DAA-15F8-9052-7D17DAB8EBEA}"/>
              </a:ext>
            </a:extLst>
          </p:cNvPr>
          <p:cNvSpPr>
            <a:spLocks noGrp="1"/>
          </p:cNvSpPr>
          <p:nvPr>
            <p:ph type="title"/>
          </p:nvPr>
        </p:nvSpPr>
        <p:spPr>
          <a:xfrm>
            <a:off x="3581400" y="965580"/>
            <a:ext cx="5204489" cy="3160593"/>
          </a:xfrm>
        </p:spPr>
        <p:txBody>
          <a:bodyPr vert="horz" lIns="91440" tIns="45720" rIns="91440" bIns="45720" rtlCol="0" anchor="b">
            <a:normAutofit/>
          </a:bodyPr>
          <a:lstStyle/>
          <a:p>
            <a:pPr algn="ctr"/>
            <a:r>
              <a:rPr lang="en-US" sz="5000" kern="1200" dirty="0">
                <a:solidFill>
                  <a:schemeClr val="bg1"/>
                </a:solidFill>
                <a:latin typeface="+mj-lt"/>
                <a:ea typeface="+mj-ea"/>
                <a:cs typeface="+mj-cs"/>
              </a:rPr>
              <a:t>Are You a “Yes Sir, Yes Ma’am” ?</a:t>
            </a:r>
            <a:br>
              <a:rPr lang="en-US" sz="5000" kern="1200" dirty="0">
                <a:solidFill>
                  <a:schemeClr val="bg1"/>
                </a:solidFill>
                <a:latin typeface="+mj-lt"/>
                <a:ea typeface="+mj-ea"/>
                <a:cs typeface="+mj-cs"/>
              </a:rPr>
            </a:br>
            <a:r>
              <a:rPr lang="en-US" sz="5000" kern="1200" dirty="0">
                <a:solidFill>
                  <a:schemeClr val="bg1"/>
                </a:solidFill>
                <a:latin typeface="+mj-lt"/>
                <a:ea typeface="+mj-ea"/>
                <a:cs typeface="+mj-cs"/>
              </a:rPr>
              <a:t>Or are you a Strong Headed Person?</a:t>
            </a:r>
          </a:p>
        </p:txBody>
      </p:sp>
      <p:sp>
        <p:nvSpPr>
          <p:cNvPr id="3" name="Content Placeholder 2">
            <a:extLst>
              <a:ext uri="{FF2B5EF4-FFF2-40B4-BE49-F238E27FC236}">
                <a16:creationId xmlns:a16="http://schemas.microsoft.com/office/drawing/2014/main" id="{83BF7D70-AA04-6CA0-E9AC-284DB882A87B}"/>
              </a:ext>
            </a:extLst>
          </p:cNvPr>
          <p:cNvSpPr>
            <a:spLocks noGrp="1"/>
          </p:cNvSpPr>
          <p:nvPr>
            <p:ph idx="1"/>
          </p:nvPr>
        </p:nvSpPr>
        <p:spPr>
          <a:xfrm>
            <a:off x="3820817" y="4409960"/>
            <a:ext cx="4508641" cy="1116414"/>
          </a:xfrm>
        </p:spPr>
        <p:txBody>
          <a:bodyPr vert="horz" lIns="91440" tIns="45720" rIns="91440" bIns="45720" rtlCol="0">
            <a:normAutofit/>
          </a:bodyPr>
          <a:lstStyle/>
          <a:p>
            <a:pPr marL="0" indent="0" algn="ctr">
              <a:buNone/>
            </a:pPr>
            <a:r>
              <a:rPr lang="en-US" sz="2000" kern="1200" dirty="0">
                <a:solidFill>
                  <a:schemeClr val="bg1"/>
                </a:solidFill>
                <a:latin typeface="+mn-lt"/>
                <a:ea typeface="+mn-ea"/>
                <a:cs typeface="+mn-cs"/>
              </a:rPr>
              <a:t>Is this a false dichotomy?</a:t>
            </a:r>
          </a:p>
        </p:txBody>
      </p:sp>
      <p:sp>
        <p:nvSpPr>
          <p:cNvPr id="268"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70"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72"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73" name="Freeform: Shape 272">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279" name="Oval 278">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Oval 277">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80"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281" name="Freeform: Shape 280">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042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8707868E-8878-D909-9233-5B5B3908A1C0}"/>
              </a:ext>
            </a:extLst>
          </p:cNvPr>
          <p:cNvPicPr>
            <a:picLocks noChangeAspect="1"/>
          </p:cNvPicPr>
          <p:nvPr/>
        </p:nvPicPr>
        <p:blipFill>
          <a:blip r:embed="rId2">
            <a:alphaModFix amt="40000"/>
          </a:blip>
          <a:srcRect t="7734" b="17267"/>
          <a:stretch/>
        </p:blipFill>
        <p:spPr>
          <a:xfrm>
            <a:off x="20" y="10"/>
            <a:ext cx="12191980" cy="6857990"/>
          </a:xfrm>
          <a:prstGeom prst="rect">
            <a:avLst/>
          </a:prstGeom>
        </p:spPr>
      </p:pic>
      <p:sp>
        <p:nvSpPr>
          <p:cNvPr id="2" name="Title 1">
            <a:extLst>
              <a:ext uri="{FF2B5EF4-FFF2-40B4-BE49-F238E27FC236}">
                <a16:creationId xmlns:a16="http://schemas.microsoft.com/office/drawing/2014/main" id="{7860F042-3052-C2E7-BAE8-93382D935C5D}"/>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dirty="0">
                <a:ln w="22225">
                  <a:solidFill>
                    <a:schemeClr val="tx1"/>
                  </a:solidFill>
                  <a:miter lim="800000"/>
                </a:ln>
                <a:noFill/>
              </a:rPr>
              <a:t>Yes Sir People</a:t>
            </a:r>
          </a:p>
        </p:txBody>
      </p:sp>
    </p:spTree>
    <p:extLst>
      <p:ext uri="{BB962C8B-B14F-4D97-AF65-F5344CB8AC3E}">
        <p14:creationId xmlns:p14="http://schemas.microsoft.com/office/powerpoint/2010/main" val="36385690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Close-up of chain link">
            <a:extLst>
              <a:ext uri="{FF2B5EF4-FFF2-40B4-BE49-F238E27FC236}">
                <a16:creationId xmlns:a16="http://schemas.microsoft.com/office/drawing/2014/main" id="{349E913D-4DE6-F7DF-85B7-538945054550}"/>
              </a:ext>
            </a:extLst>
          </p:cNvPr>
          <p:cNvPicPr>
            <a:picLocks noChangeAspect="1"/>
          </p:cNvPicPr>
          <p:nvPr/>
        </p:nvPicPr>
        <p:blipFill>
          <a:blip r:embed="rId2">
            <a:alphaModFix amt="60000"/>
          </a:blip>
          <a:srcRect t="1720" b="14010"/>
          <a:stretch/>
        </p:blipFill>
        <p:spPr>
          <a:xfrm>
            <a:off x="-1" y="10"/>
            <a:ext cx="12192001" cy="6857990"/>
          </a:xfrm>
          <a:prstGeom prst="rect">
            <a:avLst/>
          </a:prstGeom>
        </p:spPr>
      </p:pic>
      <p:sp>
        <p:nvSpPr>
          <p:cNvPr id="2" name="Title 1">
            <a:extLst>
              <a:ext uri="{FF2B5EF4-FFF2-40B4-BE49-F238E27FC236}">
                <a16:creationId xmlns:a16="http://schemas.microsoft.com/office/drawing/2014/main" id="{07287102-4381-BDC1-D86C-B355206C24D8}"/>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solidFill>
                  <a:srgbClr val="FFFFFF"/>
                </a:solidFill>
              </a:rPr>
              <a:t>The Strong Headed People</a:t>
            </a:r>
          </a:p>
        </p:txBody>
      </p:sp>
    </p:spTree>
    <p:extLst>
      <p:ext uri="{BB962C8B-B14F-4D97-AF65-F5344CB8AC3E}">
        <p14:creationId xmlns:p14="http://schemas.microsoft.com/office/powerpoint/2010/main" val="350626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ERE PPT">
  <a:themeElements>
    <a:clrScheme name="SCEP palette">
      <a:dk1>
        <a:srgbClr val="000000"/>
      </a:dk1>
      <a:lt1>
        <a:srgbClr val="FFFFFF"/>
      </a:lt1>
      <a:dk2>
        <a:srgbClr val="5E6A7B"/>
      </a:dk2>
      <a:lt2>
        <a:srgbClr val="EEECE1"/>
      </a:lt2>
      <a:accent1>
        <a:srgbClr val="235FAC"/>
      </a:accent1>
      <a:accent2>
        <a:srgbClr val="1AA6DF"/>
      </a:accent2>
      <a:accent3>
        <a:srgbClr val="1A315C"/>
      </a:accent3>
      <a:accent4>
        <a:srgbClr val="DBDDDE"/>
      </a:accent4>
      <a:accent5>
        <a:srgbClr val="FECB01"/>
      </a:accent5>
      <a:accent6>
        <a:srgbClr val="FAA11D"/>
      </a:accent6>
      <a:hlink>
        <a:srgbClr val="235FAC"/>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1222</TotalTime>
  <Words>3442</Words>
  <Application>Microsoft Office PowerPoint</Application>
  <PresentationFormat>Widescreen</PresentationFormat>
  <Paragraphs>417</Paragraphs>
  <Slides>47</Slides>
  <Notes>16</Notes>
  <HiddenSlides>2</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47</vt:i4>
      </vt:variant>
    </vt:vector>
  </HeadingPairs>
  <TitlesOfParts>
    <vt:vector size="67" baseType="lpstr">
      <vt:lpstr>ADLaM Display</vt:lpstr>
      <vt:lpstr>Aptos</vt:lpstr>
      <vt:lpstr>Aptos Display</vt:lpstr>
      <vt:lpstr>Arial</vt:lpstr>
      <vt:lpstr>Avenir</vt:lpstr>
      <vt:lpstr>Avenir Book</vt:lpstr>
      <vt:lpstr>Avenir Heavy</vt:lpstr>
      <vt:lpstr>Avenir LT Std 45 Book</vt:lpstr>
      <vt:lpstr>Avenir LT Std 65 Medium</vt:lpstr>
      <vt:lpstr>Avenir Medium</vt:lpstr>
      <vt:lpstr>Calibri</vt:lpstr>
      <vt:lpstr>Congenial Black</vt:lpstr>
      <vt:lpstr>Courier New</vt:lpstr>
      <vt:lpstr>Franklin Gothic Book</vt:lpstr>
      <vt:lpstr>Franklin Gothic Medium</vt:lpstr>
      <vt:lpstr>Times New Roman</vt:lpstr>
      <vt:lpstr>Wingdings</vt:lpstr>
      <vt:lpstr>Office Theme</vt:lpstr>
      <vt:lpstr>EERE PPT</vt:lpstr>
      <vt:lpstr>1_Office Theme</vt:lpstr>
      <vt:lpstr>PowerPoint Presentation</vt:lpstr>
      <vt:lpstr>DOE Monitoring: Why It Matters</vt:lpstr>
      <vt:lpstr>Monitoring: What Is Your Perspective?</vt:lpstr>
      <vt:lpstr>Being Monitored : What Is Your Perspective?</vt:lpstr>
      <vt:lpstr>How Does It Feel to Monitor?</vt:lpstr>
      <vt:lpstr>How Do You Want Your Monitors to Feel?</vt:lpstr>
      <vt:lpstr>Are You a “Yes Sir, Yes Ma’am” ? Or are you a Strong Headed Person?</vt:lpstr>
      <vt:lpstr>Yes Sir People</vt:lpstr>
      <vt:lpstr>The Strong Headed People</vt:lpstr>
      <vt:lpstr>The Problem Solver</vt:lpstr>
      <vt:lpstr>Time and Preparedness</vt:lpstr>
      <vt:lpstr>Do You Have Everything You Need or Not?</vt:lpstr>
      <vt:lpstr>Field Monitoring</vt:lpstr>
      <vt:lpstr>Communication with Partners </vt:lpstr>
      <vt:lpstr>Subrecipient Monitoring</vt:lpstr>
      <vt:lpstr>Subrecipient Monitoring </vt:lpstr>
      <vt:lpstr>How NM Approaches Monitoring</vt:lpstr>
      <vt:lpstr>Monitoring</vt:lpstr>
      <vt:lpstr>Calming the process</vt:lpstr>
      <vt:lpstr>The Big 3</vt:lpstr>
      <vt:lpstr>Glass half full</vt:lpstr>
      <vt:lpstr>QCI and desk monitoring</vt:lpstr>
      <vt:lpstr>Quality Control inspector (QCI)</vt:lpstr>
      <vt:lpstr>Desk Monitoring</vt:lpstr>
      <vt:lpstr>Monitoring overview</vt:lpstr>
      <vt:lpstr>Let’s Talk DOE Monitoring </vt:lpstr>
      <vt:lpstr>Monitoring Impressions</vt:lpstr>
      <vt:lpstr>OFFICE OF INSPECTOR GENERAL (OIG)  ISSUES &amp; PROGRAM INITIATIVES</vt:lpstr>
      <vt:lpstr>OIG Summary of Issues</vt:lpstr>
      <vt:lpstr>DOE Initiatives to Address OIG Issues</vt:lpstr>
      <vt:lpstr>WPN 24-4 | Monitoring Procedures Snapshot</vt:lpstr>
      <vt:lpstr>Refinement of Federal Monitoring Activities</vt:lpstr>
      <vt:lpstr>Monitoring Checklist Tools</vt:lpstr>
      <vt:lpstr>Layers of Monitoring &amp; Accountability </vt:lpstr>
      <vt:lpstr>Programmatic and Technical Monitoring </vt:lpstr>
      <vt:lpstr>Types of Monitoring </vt:lpstr>
      <vt:lpstr>DOE Monitoring Reminders </vt:lpstr>
      <vt:lpstr>Monitoring Assessment &amp; Action Item Definitions</vt:lpstr>
      <vt:lpstr>Monitoring Assessment &amp; Action Item Definitions</vt:lpstr>
      <vt:lpstr>Monitoring Assessment &amp; Action Item Definitions</vt:lpstr>
      <vt:lpstr>What Is DOE Monitoring Revealing?</vt:lpstr>
      <vt:lpstr>Common Action Items | Findings, Concerns &amp; Recommendations</vt:lpstr>
      <vt:lpstr>WAP Monitoring Trends – Total Action Items by Category</vt:lpstr>
      <vt:lpstr>Areas for Awareness or Improvement</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Troy Cucchiara</dc:creator>
  <cp:lastModifiedBy>Claudia Torres</cp:lastModifiedBy>
  <cp:revision>5</cp:revision>
  <dcterms:created xsi:type="dcterms:W3CDTF">2024-08-07T13:54:50Z</dcterms:created>
  <dcterms:modified xsi:type="dcterms:W3CDTF">2024-09-13T15:13:25Z</dcterms:modified>
</cp:coreProperties>
</file>