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72"/>
  </p:notesMasterIdLst>
  <p:sldIdLst>
    <p:sldId id="2147472592" r:id="rId3"/>
    <p:sldId id="322" r:id="rId4"/>
    <p:sldId id="296" r:id="rId5"/>
    <p:sldId id="2147472612" r:id="rId6"/>
    <p:sldId id="262" r:id="rId7"/>
    <p:sldId id="306" r:id="rId8"/>
    <p:sldId id="269" r:id="rId9"/>
    <p:sldId id="310" r:id="rId10"/>
    <p:sldId id="307" r:id="rId11"/>
    <p:sldId id="313" r:id="rId12"/>
    <p:sldId id="308" r:id="rId13"/>
    <p:sldId id="271" r:id="rId14"/>
    <p:sldId id="311" r:id="rId15"/>
    <p:sldId id="2147472595" r:id="rId16"/>
    <p:sldId id="281" r:id="rId17"/>
    <p:sldId id="280" r:id="rId18"/>
    <p:sldId id="282" r:id="rId19"/>
    <p:sldId id="2147472596" r:id="rId20"/>
    <p:sldId id="283" r:id="rId21"/>
    <p:sldId id="2147472597" r:id="rId22"/>
    <p:sldId id="285" r:id="rId23"/>
    <p:sldId id="287" r:id="rId24"/>
    <p:sldId id="288" r:id="rId25"/>
    <p:sldId id="289" r:id="rId26"/>
    <p:sldId id="290" r:id="rId27"/>
    <p:sldId id="305" r:id="rId28"/>
    <p:sldId id="2147472611" r:id="rId29"/>
    <p:sldId id="266" r:id="rId30"/>
    <p:sldId id="267" r:id="rId31"/>
    <p:sldId id="300" r:id="rId32"/>
    <p:sldId id="301" r:id="rId33"/>
    <p:sldId id="302" r:id="rId34"/>
    <p:sldId id="270" r:id="rId35"/>
    <p:sldId id="268" r:id="rId36"/>
    <p:sldId id="303" r:id="rId37"/>
    <p:sldId id="2147472594" r:id="rId38"/>
    <p:sldId id="261" r:id="rId39"/>
    <p:sldId id="276" r:id="rId40"/>
    <p:sldId id="264" r:id="rId41"/>
    <p:sldId id="274" r:id="rId42"/>
    <p:sldId id="273" r:id="rId43"/>
    <p:sldId id="275" r:id="rId44"/>
    <p:sldId id="272" r:id="rId45"/>
    <p:sldId id="265" r:id="rId46"/>
    <p:sldId id="277" r:id="rId47"/>
    <p:sldId id="291" r:id="rId48"/>
    <p:sldId id="292" r:id="rId49"/>
    <p:sldId id="309" r:id="rId50"/>
    <p:sldId id="354" r:id="rId51"/>
    <p:sldId id="355" r:id="rId52"/>
    <p:sldId id="358" r:id="rId53"/>
    <p:sldId id="2147472599" r:id="rId54"/>
    <p:sldId id="2147472600" r:id="rId55"/>
    <p:sldId id="2147472613" r:id="rId56"/>
    <p:sldId id="2147472604" r:id="rId57"/>
    <p:sldId id="2147472605" r:id="rId58"/>
    <p:sldId id="2147472602" r:id="rId59"/>
    <p:sldId id="2147472610" r:id="rId60"/>
    <p:sldId id="297" r:id="rId61"/>
    <p:sldId id="2147472601" r:id="rId62"/>
    <p:sldId id="2147472606" r:id="rId63"/>
    <p:sldId id="2147472603" r:id="rId64"/>
    <p:sldId id="2147472598" r:id="rId65"/>
    <p:sldId id="299" r:id="rId66"/>
    <p:sldId id="304" r:id="rId67"/>
    <p:sldId id="316" r:id="rId68"/>
    <p:sldId id="314" r:id="rId69"/>
    <p:sldId id="315" r:id="rId70"/>
    <p:sldId id="317"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055" autoAdjust="0"/>
  </p:normalViewPr>
  <p:slideViewPr>
    <p:cSldViewPr snapToGrid="0">
      <p:cViewPr varScale="1">
        <p:scale>
          <a:sx n="49" d="100"/>
          <a:sy n="49" d="100"/>
        </p:scale>
        <p:origin x="12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diagrams/_rels/data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ata1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14.xml.rels><?xml version="1.0" encoding="UTF-8" standalone="yes"?>
<Relationships xmlns="http://schemas.openxmlformats.org/package/2006/relationships"><Relationship Id="rId1" Type="http://schemas.openxmlformats.org/officeDocument/2006/relationships/hyperlink" Target="https://nascsp.org/workforce-resources-and-tools/" TargetMode="External"/></Relationships>
</file>

<file path=ppt/diagrams/_rels/data15.xml.rels><?xml version="1.0" encoding="UTF-8" standalone="yes"?>
<Relationships xmlns="http://schemas.openxmlformats.org/package/2006/relationships"><Relationship Id="rId1" Type="http://schemas.openxmlformats.org/officeDocument/2006/relationships/hyperlink" Target="https://wap.litmos.com/account/login/?" TargetMode="External"/></Relationships>
</file>

<file path=ppt/diagrams/_rels/data16.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79.svg"/><Relationship Id="rId5" Type="http://schemas.openxmlformats.org/officeDocument/2006/relationships/image" Target="../media/image40.png"/><Relationship Id="rId4" Type="http://schemas.openxmlformats.org/officeDocument/2006/relationships/image" Target="../media/image78.svg"/></Relationships>
</file>

<file path=ppt/diagrams/_rels/data17.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118.png"/><Relationship Id="rId3" Type="http://schemas.openxmlformats.org/officeDocument/2006/relationships/hyperlink" Target="https://greenworkforceconnect.org/resource-hub/a-guide-to-success-for-contractors-new-to-the-weatherization-assistance-program/" TargetMode="External"/><Relationship Id="rId7" Type="http://schemas.openxmlformats.org/officeDocument/2006/relationships/image" Target="../media/image112.png"/><Relationship Id="rId12" Type="http://schemas.openxmlformats.org/officeDocument/2006/relationships/image" Target="../media/image117.svg"/><Relationship Id="rId2" Type="http://schemas.openxmlformats.org/officeDocument/2006/relationships/hyperlink" Target="https://greenworkforceconnect.org/" TargetMode="External"/><Relationship Id="rId16" Type="http://schemas.openxmlformats.org/officeDocument/2006/relationships/image" Target="../media/image121.png"/><Relationship Id="rId1" Type="http://schemas.openxmlformats.org/officeDocument/2006/relationships/hyperlink" Target="https://nascsp.org/bil-procurement-rfps/" TargetMode="External"/><Relationship Id="rId6" Type="http://schemas.openxmlformats.org/officeDocument/2006/relationships/hyperlink" Target="https://www.bpi.org/recruitment-tools/" TargetMode="External"/><Relationship Id="rId11" Type="http://schemas.openxmlformats.org/officeDocument/2006/relationships/image" Target="../media/image116.png"/><Relationship Id="rId5" Type="http://schemas.openxmlformats.org/officeDocument/2006/relationships/hyperlink" Target="https://nascsp.org/workforce-resources-and-tools/" TargetMode="External"/><Relationship Id="rId15" Type="http://schemas.openxmlformats.org/officeDocument/2006/relationships/image" Target="../media/image120.png"/><Relationship Id="rId10" Type="http://schemas.openxmlformats.org/officeDocument/2006/relationships/image" Target="../media/image115.svg"/><Relationship Id="rId4" Type="http://schemas.openxmlformats.org/officeDocument/2006/relationships/hyperlink" Target="https://greenworkforceconnect.org/resource-hub/?resourceType=Weatherization+Assistance+Program" TargetMode="External"/><Relationship Id="rId9" Type="http://schemas.openxmlformats.org/officeDocument/2006/relationships/image" Target="../media/image114.png"/><Relationship Id="rId14" Type="http://schemas.openxmlformats.org/officeDocument/2006/relationships/image" Target="../media/image119.svg"/></Relationships>
</file>

<file path=ppt/diagrams/_rels/data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14.xml.rels><?xml version="1.0" encoding="UTF-8" standalone="yes"?>
<Relationships xmlns="http://schemas.openxmlformats.org/package/2006/relationships"><Relationship Id="rId1" Type="http://schemas.openxmlformats.org/officeDocument/2006/relationships/hyperlink" Target="https://nascsp.org/workforce-resources-and-tools/" TargetMode="External"/></Relationships>
</file>

<file path=ppt/diagrams/_rels/drawing15.xml.rels><?xml version="1.0" encoding="UTF-8" standalone="yes"?>
<Relationships xmlns="http://schemas.openxmlformats.org/package/2006/relationships"><Relationship Id="rId1" Type="http://schemas.openxmlformats.org/officeDocument/2006/relationships/hyperlink" Target="https://wap.litmos.com/account/login/?" TargetMode="External"/></Relationships>
</file>

<file path=ppt/diagrams/_rels/drawing16.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79.svg"/><Relationship Id="rId5" Type="http://schemas.openxmlformats.org/officeDocument/2006/relationships/image" Target="../media/image40.png"/><Relationship Id="rId4" Type="http://schemas.openxmlformats.org/officeDocument/2006/relationships/image" Target="../media/image78.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0.png"/><Relationship Id="rId3" Type="http://schemas.openxmlformats.org/officeDocument/2006/relationships/hyperlink" Target="https://nascsp.org/bil-procurement-rfps/" TargetMode="External"/><Relationship Id="rId7" Type="http://schemas.openxmlformats.org/officeDocument/2006/relationships/image" Target="../media/image116.png"/><Relationship Id="rId12" Type="http://schemas.openxmlformats.org/officeDocument/2006/relationships/hyperlink" Target="https://greenworkforceconnect.org/resource-hub/?resourceType=Weatherization+Assistance+Program" TargetMode="External"/><Relationship Id="rId2" Type="http://schemas.openxmlformats.org/officeDocument/2006/relationships/image" Target="../media/image113.svg"/><Relationship Id="rId16" Type="http://schemas.openxmlformats.org/officeDocument/2006/relationships/hyperlink" Target="https://www.bpi.org/recruitment-tools/" TargetMode="External"/><Relationship Id="rId1" Type="http://schemas.openxmlformats.org/officeDocument/2006/relationships/image" Target="../media/image112.png"/><Relationship Id="rId6" Type="http://schemas.openxmlformats.org/officeDocument/2006/relationships/hyperlink" Target="https://greenworkforceconnect.org/" TargetMode="External"/><Relationship Id="rId11" Type="http://schemas.openxmlformats.org/officeDocument/2006/relationships/image" Target="../media/image119.svg"/><Relationship Id="rId5" Type="http://schemas.openxmlformats.org/officeDocument/2006/relationships/image" Target="../media/image115.svg"/><Relationship Id="rId15" Type="http://schemas.openxmlformats.org/officeDocument/2006/relationships/image" Target="../media/image121.png"/><Relationship Id="rId10" Type="http://schemas.openxmlformats.org/officeDocument/2006/relationships/image" Target="../media/image118.png"/><Relationship Id="rId4" Type="http://schemas.openxmlformats.org/officeDocument/2006/relationships/image" Target="../media/image114.png"/><Relationship Id="rId9" Type="http://schemas.openxmlformats.org/officeDocument/2006/relationships/hyperlink" Target="https://greenworkforceconnect.org/resource-hub/a-guide-to-success-for-contractors-new-to-the-weatherization-assistance-program/" TargetMode="External"/><Relationship Id="rId14" Type="http://schemas.openxmlformats.org/officeDocument/2006/relationships/hyperlink" Target="https://nascsp.org/workforce-resources-and-tools/" TargetMode="External"/></Relationships>
</file>

<file path=ppt/diagrams/_rels/drawing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76DF69-6FE2-43DC-9F84-DFBC5A402E3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B5F2543-9D55-4C5B-A8B9-0F72690FE048}">
      <dgm:prSet/>
      <dgm:spPr/>
      <dgm:t>
        <a:bodyPr/>
        <a:lstStyle/>
        <a:p>
          <a:r>
            <a:rPr lang="en-US" b="1" dirty="0">
              <a:latin typeface="Aptos" panose="020B0004020202020204" pitchFamily="34" charset="0"/>
            </a:rPr>
            <a:t>Addressing Workforce Needs &amp; Supporting Programmatic Success</a:t>
          </a:r>
          <a:endParaRPr lang="en-US" dirty="0">
            <a:latin typeface="Aptos" panose="020B0004020202020204" pitchFamily="34" charset="0"/>
          </a:endParaRPr>
        </a:p>
      </dgm:t>
    </dgm:pt>
    <dgm:pt modelId="{27BB664C-D1DE-46C6-99E5-C3DB616A61A0}" type="parTrans" cxnId="{A2577DF3-D812-4F5A-A47D-C2C3352EAA11}">
      <dgm:prSet/>
      <dgm:spPr/>
      <dgm:t>
        <a:bodyPr/>
        <a:lstStyle/>
        <a:p>
          <a:endParaRPr lang="en-US"/>
        </a:p>
      </dgm:t>
    </dgm:pt>
    <dgm:pt modelId="{ACEE06F4-6315-43B6-BFF9-D4415117D61A}" type="sibTrans" cxnId="{A2577DF3-D812-4F5A-A47D-C2C3352EAA11}">
      <dgm:prSet/>
      <dgm:spPr/>
      <dgm:t>
        <a:bodyPr/>
        <a:lstStyle/>
        <a:p>
          <a:endParaRPr lang="en-US"/>
        </a:p>
      </dgm:t>
    </dgm:pt>
    <dgm:pt modelId="{ACD3CBC0-4763-400A-BC5C-0459CF68A76D}">
      <dgm:prSet/>
      <dgm:spPr/>
      <dgm:t>
        <a:bodyPr/>
        <a:lstStyle/>
        <a:p>
          <a:r>
            <a:rPr lang="en-US" b="1" dirty="0">
              <a:latin typeface="Aptos" panose="020B0004020202020204" pitchFamily="34" charset="0"/>
            </a:rPr>
            <a:t>Onboarding &amp; Training New Employees Effectively</a:t>
          </a:r>
        </a:p>
      </dgm:t>
    </dgm:pt>
    <dgm:pt modelId="{5943E315-DBCF-4A2B-94EB-A9E5B582F220}" type="parTrans" cxnId="{E0AAE143-2233-4A46-ACE5-FBC35A3A14E1}">
      <dgm:prSet/>
      <dgm:spPr/>
      <dgm:t>
        <a:bodyPr/>
        <a:lstStyle/>
        <a:p>
          <a:endParaRPr lang="en-US"/>
        </a:p>
      </dgm:t>
    </dgm:pt>
    <dgm:pt modelId="{AD2B9041-E6EE-43C1-BC5E-750FCD303E77}" type="sibTrans" cxnId="{E0AAE143-2233-4A46-ACE5-FBC35A3A14E1}">
      <dgm:prSet/>
      <dgm:spPr/>
      <dgm:t>
        <a:bodyPr/>
        <a:lstStyle/>
        <a:p>
          <a:endParaRPr lang="en-US"/>
        </a:p>
      </dgm:t>
    </dgm:pt>
    <dgm:pt modelId="{444C02C1-DE67-4057-A710-4C51E22D6366}">
      <dgm:prSet/>
      <dgm:spPr/>
      <dgm:t>
        <a:bodyPr/>
        <a:lstStyle/>
        <a:p>
          <a:r>
            <a:rPr lang="en-US" b="1">
              <a:latin typeface="Aptos" panose="020B0004020202020204" pitchFamily="34" charset="0"/>
            </a:rPr>
            <a:t>Leveraging </a:t>
          </a:r>
          <a:r>
            <a:rPr lang="en-US" b="1" dirty="0">
              <a:latin typeface="Aptos" panose="020B0004020202020204" pitchFamily="34" charset="0"/>
            </a:rPr>
            <a:t>Tools &amp; Resources</a:t>
          </a:r>
        </a:p>
      </dgm:t>
    </dgm:pt>
    <dgm:pt modelId="{41E0D6B6-721D-4025-8123-D89E7616EE51}" type="parTrans" cxnId="{44B782E2-968E-45C0-8306-5A65935CF1A8}">
      <dgm:prSet/>
      <dgm:spPr/>
      <dgm:t>
        <a:bodyPr/>
        <a:lstStyle/>
        <a:p>
          <a:endParaRPr lang="en-US"/>
        </a:p>
      </dgm:t>
    </dgm:pt>
    <dgm:pt modelId="{9994AAC0-0C98-416B-A1E3-A651999C1FDF}" type="sibTrans" cxnId="{44B782E2-968E-45C0-8306-5A65935CF1A8}">
      <dgm:prSet/>
      <dgm:spPr/>
      <dgm:t>
        <a:bodyPr/>
        <a:lstStyle/>
        <a:p>
          <a:endParaRPr lang="en-US"/>
        </a:p>
      </dgm:t>
    </dgm:pt>
    <dgm:pt modelId="{612F5012-FC4B-4D12-9458-08EEC9229EC5}">
      <dgm:prSet/>
      <dgm:spPr/>
      <dgm:t>
        <a:bodyPr/>
        <a:lstStyle/>
        <a:p>
          <a:r>
            <a:rPr lang="en-US" b="1" dirty="0">
              <a:latin typeface="Aptos" panose="020B0004020202020204" pitchFamily="34" charset="0"/>
            </a:rPr>
            <a:t>Facilitating Networks &amp; Engaging with Contractors</a:t>
          </a:r>
          <a:endParaRPr lang="en-US" dirty="0">
            <a:latin typeface="Aptos" panose="020B0004020202020204" pitchFamily="34" charset="0"/>
          </a:endParaRPr>
        </a:p>
      </dgm:t>
    </dgm:pt>
    <dgm:pt modelId="{67C537C3-9ECA-4D85-BA81-73523E5ECF9C}" type="parTrans" cxnId="{34587A59-E241-417F-9348-BB09F0E86A90}">
      <dgm:prSet/>
      <dgm:spPr/>
      <dgm:t>
        <a:bodyPr/>
        <a:lstStyle/>
        <a:p>
          <a:endParaRPr lang="en-US"/>
        </a:p>
      </dgm:t>
    </dgm:pt>
    <dgm:pt modelId="{6732930D-2ADC-439C-9215-CA29347CADC3}" type="sibTrans" cxnId="{34587A59-E241-417F-9348-BB09F0E86A90}">
      <dgm:prSet/>
      <dgm:spPr/>
      <dgm:t>
        <a:bodyPr/>
        <a:lstStyle/>
        <a:p>
          <a:endParaRPr lang="en-US"/>
        </a:p>
      </dgm:t>
    </dgm:pt>
    <dgm:pt modelId="{1F80227D-5554-4BFB-B3E2-7FD044068914}">
      <dgm:prSet custT="1"/>
      <dgm:spPr/>
      <dgm:t>
        <a:bodyPr/>
        <a:lstStyle/>
        <a:p>
          <a:r>
            <a:rPr lang="en-US" sz="2600" b="1" kern="1200" dirty="0">
              <a:solidFill>
                <a:prstClr val="white"/>
              </a:solidFill>
              <a:latin typeface="Aptos" panose="020B0004020202020204" pitchFamily="34" charset="0"/>
              <a:ea typeface="+mn-ea"/>
              <a:cs typeface="+mn-cs"/>
            </a:rPr>
            <a:t>Introduction</a:t>
          </a:r>
        </a:p>
      </dgm:t>
    </dgm:pt>
    <dgm:pt modelId="{5D503FA4-4E88-4E19-A41B-F2B2DF256C6F}" type="parTrans" cxnId="{E2101B22-2819-48FC-BF06-2E804E48BC10}">
      <dgm:prSet/>
      <dgm:spPr/>
      <dgm:t>
        <a:bodyPr/>
        <a:lstStyle/>
        <a:p>
          <a:endParaRPr lang="en-US"/>
        </a:p>
      </dgm:t>
    </dgm:pt>
    <dgm:pt modelId="{7CA07917-3DAD-46DB-AA51-73EA72B52412}" type="sibTrans" cxnId="{E2101B22-2819-48FC-BF06-2E804E48BC10}">
      <dgm:prSet/>
      <dgm:spPr/>
      <dgm:t>
        <a:bodyPr/>
        <a:lstStyle/>
        <a:p>
          <a:endParaRPr lang="en-US"/>
        </a:p>
      </dgm:t>
    </dgm:pt>
    <dgm:pt modelId="{FD32EEBA-C67F-41B4-995D-24C86C274214}" type="pres">
      <dgm:prSet presAssocID="{6576DF69-6FE2-43DC-9F84-DFBC5A402E3D}" presName="linear" presStyleCnt="0">
        <dgm:presLayoutVars>
          <dgm:animLvl val="lvl"/>
          <dgm:resizeHandles val="exact"/>
        </dgm:presLayoutVars>
      </dgm:prSet>
      <dgm:spPr/>
    </dgm:pt>
    <dgm:pt modelId="{DA417F57-D7A1-4F46-A0C9-1E43C0DC96E3}" type="pres">
      <dgm:prSet presAssocID="{1F80227D-5554-4BFB-B3E2-7FD044068914}" presName="parentText" presStyleLbl="node1" presStyleIdx="0" presStyleCnt="5">
        <dgm:presLayoutVars>
          <dgm:chMax val="0"/>
          <dgm:bulletEnabled val="1"/>
        </dgm:presLayoutVars>
      </dgm:prSet>
      <dgm:spPr/>
    </dgm:pt>
    <dgm:pt modelId="{3DF4AC98-838B-4A4D-9FC4-90F8D2057E41}" type="pres">
      <dgm:prSet presAssocID="{7CA07917-3DAD-46DB-AA51-73EA72B52412}" presName="spacer" presStyleCnt="0"/>
      <dgm:spPr/>
    </dgm:pt>
    <dgm:pt modelId="{EED32DAE-DEBF-4E84-8B2E-EA1B33D8E5F2}" type="pres">
      <dgm:prSet presAssocID="{CB5F2543-9D55-4C5B-A8B9-0F72690FE048}" presName="parentText" presStyleLbl="node1" presStyleIdx="1" presStyleCnt="5">
        <dgm:presLayoutVars>
          <dgm:chMax val="0"/>
          <dgm:bulletEnabled val="1"/>
        </dgm:presLayoutVars>
      </dgm:prSet>
      <dgm:spPr/>
    </dgm:pt>
    <dgm:pt modelId="{20F403D8-68CE-43A1-8C00-589148A204A9}" type="pres">
      <dgm:prSet presAssocID="{ACEE06F4-6315-43B6-BFF9-D4415117D61A}" presName="spacer" presStyleCnt="0"/>
      <dgm:spPr/>
    </dgm:pt>
    <dgm:pt modelId="{A0EF0616-F269-41BC-811C-D36D0157FD3B}" type="pres">
      <dgm:prSet presAssocID="{612F5012-FC4B-4D12-9458-08EEC9229EC5}" presName="parentText" presStyleLbl="node1" presStyleIdx="2" presStyleCnt="5">
        <dgm:presLayoutVars>
          <dgm:chMax val="0"/>
          <dgm:bulletEnabled val="1"/>
        </dgm:presLayoutVars>
      </dgm:prSet>
      <dgm:spPr/>
    </dgm:pt>
    <dgm:pt modelId="{074A4167-0512-4DD1-B304-1767AE2DBF53}" type="pres">
      <dgm:prSet presAssocID="{6732930D-2ADC-439C-9215-CA29347CADC3}" presName="spacer" presStyleCnt="0"/>
      <dgm:spPr/>
    </dgm:pt>
    <dgm:pt modelId="{676ABBB9-2B46-48DC-A30E-5FEC2B241C73}" type="pres">
      <dgm:prSet presAssocID="{ACD3CBC0-4763-400A-BC5C-0459CF68A76D}" presName="parentText" presStyleLbl="node1" presStyleIdx="3" presStyleCnt="5">
        <dgm:presLayoutVars>
          <dgm:chMax val="0"/>
          <dgm:bulletEnabled val="1"/>
        </dgm:presLayoutVars>
      </dgm:prSet>
      <dgm:spPr/>
    </dgm:pt>
    <dgm:pt modelId="{70687557-EE4B-4AE6-A5FE-0D42ACB0C3BB}" type="pres">
      <dgm:prSet presAssocID="{AD2B9041-E6EE-43C1-BC5E-750FCD303E77}" presName="spacer" presStyleCnt="0"/>
      <dgm:spPr/>
    </dgm:pt>
    <dgm:pt modelId="{6798F075-0C68-4422-A950-23CF083C076E}" type="pres">
      <dgm:prSet presAssocID="{444C02C1-DE67-4057-A710-4C51E22D6366}" presName="parentText" presStyleLbl="node1" presStyleIdx="4" presStyleCnt="5">
        <dgm:presLayoutVars>
          <dgm:chMax val="0"/>
          <dgm:bulletEnabled val="1"/>
        </dgm:presLayoutVars>
      </dgm:prSet>
      <dgm:spPr/>
    </dgm:pt>
  </dgm:ptLst>
  <dgm:cxnLst>
    <dgm:cxn modelId="{E2101B22-2819-48FC-BF06-2E804E48BC10}" srcId="{6576DF69-6FE2-43DC-9F84-DFBC5A402E3D}" destId="{1F80227D-5554-4BFB-B3E2-7FD044068914}" srcOrd="0" destOrd="0" parTransId="{5D503FA4-4E88-4E19-A41B-F2B2DF256C6F}" sibTransId="{7CA07917-3DAD-46DB-AA51-73EA72B52412}"/>
    <dgm:cxn modelId="{E0AAE143-2233-4A46-ACE5-FBC35A3A14E1}" srcId="{6576DF69-6FE2-43DC-9F84-DFBC5A402E3D}" destId="{ACD3CBC0-4763-400A-BC5C-0459CF68A76D}" srcOrd="3" destOrd="0" parTransId="{5943E315-DBCF-4A2B-94EB-A9E5B582F220}" sibTransId="{AD2B9041-E6EE-43C1-BC5E-750FCD303E77}"/>
    <dgm:cxn modelId="{71C40B4A-65B5-4B88-8CE2-AB4E7BCCD515}" type="presOf" srcId="{ACD3CBC0-4763-400A-BC5C-0459CF68A76D}" destId="{676ABBB9-2B46-48DC-A30E-5FEC2B241C73}" srcOrd="0" destOrd="0" presId="urn:microsoft.com/office/officeart/2005/8/layout/vList2"/>
    <dgm:cxn modelId="{F4FDE66C-557D-46E0-803D-EB9E3C5CF775}" type="presOf" srcId="{CB5F2543-9D55-4C5B-A8B9-0F72690FE048}" destId="{EED32DAE-DEBF-4E84-8B2E-EA1B33D8E5F2}" srcOrd="0" destOrd="0" presId="urn:microsoft.com/office/officeart/2005/8/layout/vList2"/>
    <dgm:cxn modelId="{17E1CD75-E1D1-40B5-BA8B-7E414E6DD10B}" type="presOf" srcId="{1F80227D-5554-4BFB-B3E2-7FD044068914}" destId="{DA417F57-D7A1-4F46-A0C9-1E43C0DC96E3}" srcOrd="0" destOrd="0" presId="urn:microsoft.com/office/officeart/2005/8/layout/vList2"/>
    <dgm:cxn modelId="{34587A59-E241-417F-9348-BB09F0E86A90}" srcId="{6576DF69-6FE2-43DC-9F84-DFBC5A402E3D}" destId="{612F5012-FC4B-4D12-9458-08EEC9229EC5}" srcOrd="2" destOrd="0" parTransId="{67C537C3-9ECA-4D85-BA81-73523E5ECF9C}" sibTransId="{6732930D-2ADC-439C-9215-CA29347CADC3}"/>
    <dgm:cxn modelId="{BD7C2695-7982-4CC6-A95B-B4AF4F08C083}" type="presOf" srcId="{612F5012-FC4B-4D12-9458-08EEC9229EC5}" destId="{A0EF0616-F269-41BC-811C-D36D0157FD3B}" srcOrd="0" destOrd="0" presId="urn:microsoft.com/office/officeart/2005/8/layout/vList2"/>
    <dgm:cxn modelId="{F92429B3-179F-4242-828A-092BDDDEB1F2}" type="presOf" srcId="{6576DF69-6FE2-43DC-9F84-DFBC5A402E3D}" destId="{FD32EEBA-C67F-41B4-995D-24C86C274214}" srcOrd="0" destOrd="0" presId="urn:microsoft.com/office/officeart/2005/8/layout/vList2"/>
    <dgm:cxn modelId="{2037C3B7-2C8E-4E25-B9E1-36A33DF746C4}" type="presOf" srcId="{444C02C1-DE67-4057-A710-4C51E22D6366}" destId="{6798F075-0C68-4422-A950-23CF083C076E}" srcOrd="0" destOrd="0" presId="urn:microsoft.com/office/officeart/2005/8/layout/vList2"/>
    <dgm:cxn modelId="{44B782E2-968E-45C0-8306-5A65935CF1A8}" srcId="{6576DF69-6FE2-43DC-9F84-DFBC5A402E3D}" destId="{444C02C1-DE67-4057-A710-4C51E22D6366}" srcOrd="4" destOrd="0" parTransId="{41E0D6B6-721D-4025-8123-D89E7616EE51}" sibTransId="{9994AAC0-0C98-416B-A1E3-A651999C1FDF}"/>
    <dgm:cxn modelId="{A2577DF3-D812-4F5A-A47D-C2C3352EAA11}" srcId="{6576DF69-6FE2-43DC-9F84-DFBC5A402E3D}" destId="{CB5F2543-9D55-4C5B-A8B9-0F72690FE048}" srcOrd="1" destOrd="0" parTransId="{27BB664C-D1DE-46C6-99E5-C3DB616A61A0}" sibTransId="{ACEE06F4-6315-43B6-BFF9-D4415117D61A}"/>
    <dgm:cxn modelId="{E3C1B468-6B35-45E2-ACF9-F54EEC9E735D}" type="presParOf" srcId="{FD32EEBA-C67F-41B4-995D-24C86C274214}" destId="{DA417F57-D7A1-4F46-A0C9-1E43C0DC96E3}" srcOrd="0" destOrd="0" presId="urn:microsoft.com/office/officeart/2005/8/layout/vList2"/>
    <dgm:cxn modelId="{19A47F15-C9E0-4243-9C8D-6AFA0CE7DD46}" type="presParOf" srcId="{FD32EEBA-C67F-41B4-995D-24C86C274214}" destId="{3DF4AC98-838B-4A4D-9FC4-90F8D2057E41}" srcOrd="1" destOrd="0" presId="urn:microsoft.com/office/officeart/2005/8/layout/vList2"/>
    <dgm:cxn modelId="{82AD6C9D-0CE8-4CA5-AC94-8B2DFF4690E7}" type="presParOf" srcId="{FD32EEBA-C67F-41B4-995D-24C86C274214}" destId="{EED32DAE-DEBF-4E84-8B2E-EA1B33D8E5F2}" srcOrd="2" destOrd="0" presId="urn:microsoft.com/office/officeart/2005/8/layout/vList2"/>
    <dgm:cxn modelId="{7489B0F5-201C-4BF4-A56A-079058E1ACEB}" type="presParOf" srcId="{FD32EEBA-C67F-41B4-995D-24C86C274214}" destId="{20F403D8-68CE-43A1-8C00-589148A204A9}" srcOrd="3" destOrd="0" presId="urn:microsoft.com/office/officeart/2005/8/layout/vList2"/>
    <dgm:cxn modelId="{8EF02AB6-E41D-4209-861A-6234E4D05E8A}" type="presParOf" srcId="{FD32EEBA-C67F-41B4-995D-24C86C274214}" destId="{A0EF0616-F269-41BC-811C-D36D0157FD3B}" srcOrd="4" destOrd="0" presId="urn:microsoft.com/office/officeart/2005/8/layout/vList2"/>
    <dgm:cxn modelId="{1DB3EEFA-5F81-4EB4-812F-3A99BAC2A278}" type="presParOf" srcId="{FD32EEBA-C67F-41B4-995D-24C86C274214}" destId="{074A4167-0512-4DD1-B304-1767AE2DBF53}" srcOrd="5" destOrd="0" presId="urn:microsoft.com/office/officeart/2005/8/layout/vList2"/>
    <dgm:cxn modelId="{CC972E31-3724-432D-84AA-63B4F33AD7F1}" type="presParOf" srcId="{FD32EEBA-C67F-41B4-995D-24C86C274214}" destId="{676ABBB9-2B46-48DC-A30E-5FEC2B241C73}" srcOrd="6" destOrd="0" presId="urn:microsoft.com/office/officeart/2005/8/layout/vList2"/>
    <dgm:cxn modelId="{2A58638A-A412-46A6-ACAE-94588A0169F6}" type="presParOf" srcId="{FD32EEBA-C67F-41B4-995D-24C86C274214}" destId="{70687557-EE4B-4AE6-A5FE-0D42ACB0C3BB}" srcOrd="7" destOrd="0" presId="urn:microsoft.com/office/officeart/2005/8/layout/vList2"/>
    <dgm:cxn modelId="{AA547822-6AF8-440B-ACD1-E3FD01F65920}" type="presParOf" srcId="{FD32EEBA-C67F-41B4-995D-24C86C274214}" destId="{6798F075-0C68-4422-A950-23CF083C076E}"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25F84E3-CD44-4AB1-B259-A15CE890724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8CDD6B2-8417-485C-AD2B-AC14C20822CB}">
      <dgm:prSet custT="1"/>
      <dgm:spPr/>
      <dgm:t>
        <a:bodyPr/>
        <a:lstStyle/>
        <a:p>
          <a:r>
            <a:rPr lang="en-US" sz="4800" dirty="0"/>
            <a:t>Limited Contractor Engagement</a:t>
          </a:r>
        </a:p>
      </dgm:t>
    </dgm:pt>
    <dgm:pt modelId="{D777CD29-EB8A-43DB-AB3C-D3877D40E8C4}" type="parTrans" cxnId="{58A5F66D-976C-4CAE-901A-E57FE272D147}">
      <dgm:prSet/>
      <dgm:spPr/>
      <dgm:t>
        <a:bodyPr/>
        <a:lstStyle/>
        <a:p>
          <a:endParaRPr lang="en-US" sz="4800"/>
        </a:p>
      </dgm:t>
    </dgm:pt>
    <dgm:pt modelId="{2E9D68AF-930C-457D-8AF7-9D7932103EF5}" type="sibTrans" cxnId="{58A5F66D-976C-4CAE-901A-E57FE272D147}">
      <dgm:prSet/>
      <dgm:spPr/>
      <dgm:t>
        <a:bodyPr/>
        <a:lstStyle/>
        <a:p>
          <a:endParaRPr lang="en-US" sz="4800"/>
        </a:p>
      </dgm:t>
    </dgm:pt>
    <dgm:pt modelId="{AE2E2995-D9A2-4243-81D7-06B814C67EA8}">
      <dgm:prSet custT="1"/>
      <dgm:spPr/>
      <dgm:t>
        <a:bodyPr/>
        <a:lstStyle/>
        <a:p>
          <a:r>
            <a:rPr lang="en-US" sz="4800"/>
            <a:t>Inconsistent Communication</a:t>
          </a:r>
        </a:p>
      </dgm:t>
    </dgm:pt>
    <dgm:pt modelId="{937F8F72-7354-4DE0-AC7A-A063CA5F6C52}" type="parTrans" cxnId="{19CF17DB-93E4-45F8-A316-FAE8AF615C9B}">
      <dgm:prSet/>
      <dgm:spPr/>
      <dgm:t>
        <a:bodyPr/>
        <a:lstStyle/>
        <a:p>
          <a:endParaRPr lang="en-US" sz="4800"/>
        </a:p>
      </dgm:t>
    </dgm:pt>
    <dgm:pt modelId="{4B880CE1-A97C-4AB7-B716-6B2807237351}" type="sibTrans" cxnId="{19CF17DB-93E4-45F8-A316-FAE8AF615C9B}">
      <dgm:prSet/>
      <dgm:spPr/>
      <dgm:t>
        <a:bodyPr/>
        <a:lstStyle/>
        <a:p>
          <a:endParaRPr lang="en-US" sz="4800"/>
        </a:p>
      </dgm:t>
    </dgm:pt>
    <dgm:pt modelId="{749DD36B-CB78-4A26-BF47-A6483FB8DDC3}">
      <dgm:prSet custT="1"/>
      <dgm:spPr/>
      <dgm:t>
        <a:bodyPr/>
        <a:lstStyle/>
        <a:p>
          <a:r>
            <a:rPr lang="en-US" sz="4800"/>
            <a:t>Barriers to Networking</a:t>
          </a:r>
        </a:p>
      </dgm:t>
    </dgm:pt>
    <dgm:pt modelId="{0CB10A2D-5301-4C57-BE37-B5BB188E204D}" type="parTrans" cxnId="{683EBF27-DF5E-4974-B71F-EC80BD89EC88}">
      <dgm:prSet/>
      <dgm:spPr/>
      <dgm:t>
        <a:bodyPr/>
        <a:lstStyle/>
        <a:p>
          <a:endParaRPr lang="en-US" sz="4800"/>
        </a:p>
      </dgm:t>
    </dgm:pt>
    <dgm:pt modelId="{02AB3D28-EAAB-413E-8F52-2DE3FC08DD97}" type="sibTrans" cxnId="{683EBF27-DF5E-4974-B71F-EC80BD89EC88}">
      <dgm:prSet/>
      <dgm:spPr/>
      <dgm:t>
        <a:bodyPr/>
        <a:lstStyle/>
        <a:p>
          <a:endParaRPr lang="en-US" sz="4800"/>
        </a:p>
      </dgm:t>
    </dgm:pt>
    <dgm:pt modelId="{93B89CBE-0AD1-443E-A9BE-ADB73B96241E}" type="pres">
      <dgm:prSet presAssocID="{F25F84E3-CD44-4AB1-B259-A15CE8907240}" presName="linear" presStyleCnt="0">
        <dgm:presLayoutVars>
          <dgm:animLvl val="lvl"/>
          <dgm:resizeHandles val="exact"/>
        </dgm:presLayoutVars>
      </dgm:prSet>
      <dgm:spPr/>
    </dgm:pt>
    <dgm:pt modelId="{66FFFBF0-5B4E-4B28-9849-0AF5C2F7579F}" type="pres">
      <dgm:prSet presAssocID="{28CDD6B2-8417-485C-AD2B-AC14C20822CB}" presName="parentText" presStyleLbl="node1" presStyleIdx="0" presStyleCnt="3">
        <dgm:presLayoutVars>
          <dgm:chMax val="0"/>
          <dgm:bulletEnabled val="1"/>
        </dgm:presLayoutVars>
      </dgm:prSet>
      <dgm:spPr/>
    </dgm:pt>
    <dgm:pt modelId="{3514E371-8A24-43BC-9029-D9D88B17ADAF}" type="pres">
      <dgm:prSet presAssocID="{2E9D68AF-930C-457D-8AF7-9D7932103EF5}" presName="spacer" presStyleCnt="0"/>
      <dgm:spPr/>
    </dgm:pt>
    <dgm:pt modelId="{BF69A8F6-B16A-4088-89BD-8BBD83F97D6A}" type="pres">
      <dgm:prSet presAssocID="{AE2E2995-D9A2-4243-81D7-06B814C67EA8}" presName="parentText" presStyleLbl="node1" presStyleIdx="1" presStyleCnt="3">
        <dgm:presLayoutVars>
          <dgm:chMax val="0"/>
          <dgm:bulletEnabled val="1"/>
        </dgm:presLayoutVars>
      </dgm:prSet>
      <dgm:spPr/>
    </dgm:pt>
    <dgm:pt modelId="{7D381A8F-367B-4706-A8C4-251A962EE0FC}" type="pres">
      <dgm:prSet presAssocID="{4B880CE1-A97C-4AB7-B716-6B2807237351}" presName="spacer" presStyleCnt="0"/>
      <dgm:spPr/>
    </dgm:pt>
    <dgm:pt modelId="{D83F86FE-CBB1-4938-A4AD-F95BE54B740B}" type="pres">
      <dgm:prSet presAssocID="{749DD36B-CB78-4A26-BF47-A6483FB8DDC3}" presName="parentText" presStyleLbl="node1" presStyleIdx="2" presStyleCnt="3">
        <dgm:presLayoutVars>
          <dgm:chMax val="0"/>
          <dgm:bulletEnabled val="1"/>
        </dgm:presLayoutVars>
      </dgm:prSet>
      <dgm:spPr/>
    </dgm:pt>
  </dgm:ptLst>
  <dgm:cxnLst>
    <dgm:cxn modelId="{683EBF27-DF5E-4974-B71F-EC80BD89EC88}" srcId="{F25F84E3-CD44-4AB1-B259-A15CE8907240}" destId="{749DD36B-CB78-4A26-BF47-A6483FB8DDC3}" srcOrd="2" destOrd="0" parTransId="{0CB10A2D-5301-4C57-BE37-B5BB188E204D}" sibTransId="{02AB3D28-EAAB-413E-8F52-2DE3FC08DD97}"/>
    <dgm:cxn modelId="{407C683D-EE9A-4DC4-99F9-F745D77D9E0F}" type="presOf" srcId="{F25F84E3-CD44-4AB1-B259-A15CE8907240}" destId="{93B89CBE-0AD1-443E-A9BE-ADB73B96241E}" srcOrd="0" destOrd="0" presId="urn:microsoft.com/office/officeart/2005/8/layout/vList2"/>
    <dgm:cxn modelId="{769AB35E-D00A-47E7-A5A4-4196B5FDD1EB}" type="presOf" srcId="{AE2E2995-D9A2-4243-81D7-06B814C67EA8}" destId="{BF69A8F6-B16A-4088-89BD-8BBD83F97D6A}" srcOrd="0" destOrd="0" presId="urn:microsoft.com/office/officeart/2005/8/layout/vList2"/>
    <dgm:cxn modelId="{58A5F66D-976C-4CAE-901A-E57FE272D147}" srcId="{F25F84E3-CD44-4AB1-B259-A15CE8907240}" destId="{28CDD6B2-8417-485C-AD2B-AC14C20822CB}" srcOrd="0" destOrd="0" parTransId="{D777CD29-EB8A-43DB-AB3C-D3877D40E8C4}" sibTransId="{2E9D68AF-930C-457D-8AF7-9D7932103EF5}"/>
    <dgm:cxn modelId="{3418D29A-3B85-4C57-8A38-BF504B871D58}" type="presOf" srcId="{28CDD6B2-8417-485C-AD2B-AC14C20822CB}" destId="{66FFFBF0-5B4E-4B28-9849-0AF5C2F7579F}" srcOrd="0" destOrd="0" presId="urn:microsoft.com/office/officeart/2005/8/layout/vList2"/>
    <dgm:cxn modelId="{2A97FBCE-B48A-439A-B5AF-8C250D05FD4D}" type="presOf" srcId="{749DD36B-CB78-4A26-BF47-A6483FB8DDC3}" destId="{D83F86FE-CBB1-4938-A4AD-F95BE54B740B}" srcOrd="0" destOrd="0" presId="urn:microsoft.com/office/officeart/2005/8/layout/vList2"/>
    <dgm:cxn modelId="{19CF17DB-93E4-45F8-A316-FAE8AF615C9B}" srcId="{F25F84E3-CD44-4AB1-B259-A15CE8907240}" destId="{AE2E2995-D9A2-4243-81D7-06B814C67EA8}" srcOrd="1" destOrd="0" parTransId="{937F8F72-7354-4DE0-AC7A-A063CA5F6C52}" sibTransId="{4B880CE1-A97C-4AB7-B716-6B2807237351}"/>
    <dgm:cxn modelId="{DC445A69-D711-4B95-8A4D-C340792B8F2E}" type="presParOf" srcId="{93B89CBE-0AD1-443E-A9BE-ADB73B96241E}" destId="{66FFFBF0-5B4E-4B28-9849-0AF5C2F7579F}" srcOrd="0" destOrd="0" presId="urn:microsoft.com/office/officeart/2005/8/layout/vList2"/>
    <dgm:cxn modelId="{3B830388-7EA9-41BB-978A-0740C7E300F8}" type="presParOf" srcId="{93B89CBE-0AD1-443E-A9BE-ADB73B96241E}" destId="{3514E371-8A24-43BC-9029-D9D88B17ADAF}" srcOrd="1" destOrd="0" presId="urn:microsoft.com/office/officeart/2005/8/layout/vList2"/>
    <dgm:cxn modelId="{E2C4307E-E6C8-4C58-B0D0-5209E0AC78CB}" type="presParOf" srcId="{93B89CBE-0AD1-443E-A9BE-ADB73B96241E}" destId="{BF69A8F6-B16A-4088-89BD-8BBD83F97D6A}" srcOrd="2" destOrd="0" presId="urn:microsoft.com/office/officeart/2005/8/layout/vList2"/>
    <dgm:cxn modelId="{3B19A794-0D2A-4F47-8EB0-F7E22AD2752C}" type="presParOf" srcId="{93B89CBE-0AD1-443E-A9BE-ADB73B96241E}" destId="{7D381A8F-367B-4706-A8C4-251A962EE0FC}" srcOrd="3" destOrd="0" presId="urn:microsoft.com/office/officeart/2005/8/layout/vList2"/>
    <dgm:cxn modelId="{C612C9C5-CAFC-400F-82CC-F06A6DB7A08E}" type="presParOf" srcId="{93B89CBE-0AD1-443E-A9BE-ADB73B96241E}" destId="{D83F86FE-CBB1-4938-A4AD-F95BE54B740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6AFF99-00EC-4E73-B780-6035EF0E743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9772D14-596A-4CFE-839F-FA150999958E}">
      <dgm:prSet custT="1"/>
      <dgm:spPr/>
      <dgm:t>
        <a:bodyPr/>
        <a:lstStyle/>
        <a:p>
          <a:r>
            <a:rPr lang="en-US" sz="2000" dirty="0"/>
            <a:t>Develop a professional online presence to make connections through virtual job fairs and webinars.</a:t>
          </a:r>
        </a:p>
      </dgm:t>
    </dgm:pt>
    <dgm:pt modelId="{1BDAA7EE-9AB3-435B-A270-72561C15A9F3}" type="parTrans" cxnId="{2EDE739C-838B-4852-AA6E-06D9DBCCBD5A}">
      <dgm:prSet/>
      <dgm:spPr/>
      <dgm:t>
        <a:bodyPr/>
        <a:lstStyle/>
        <a:p>
          <a:endParaRPr lang="en-US" sz="2400"/>
        </a:p>
      </dgm:t>
    </dgm:pt>
    <dgm:pt modelId="{DF5D449B-8E38-45F3-90FE-39491EBAD806}" type="sibTrans" cxnId="{2EDE739C-838B-4852-AA6E-06D9DBCCBD5A}">
      <dgm:prSet/>
      <dgm:spPr/>
      <dgm:t>
        <a:bodyPr/>
        <a:lstStyle/>
        <a:p>
          <a:endParaRPr lang="en-US" sz="2400"/>
        </a:p>
      </dgm:t>
    </dgm:pt>
    <dgm:pt modelId="{D0449FAF-CBF0-4BE4-9AB8-740FB11106CB}">
      <dgm:prSet custT="1"/>
      <dgm:spPr/>
      <dgm:t>
        <a:bodyPr/>
        <a:lstStyle/>
        <a:p>
          <a:r>
            <a:rPr lang="en-US" sz="2000"/>
            <a:t>Provide on-demand training modules tailored to Subgrantee/contractor needs using LMS platforms</a:t>
          </a:r>
        </a:p>
      </dgm:t>
    </dgm:pt>
    <dgm:pt modelId="{F35FDBAD-D5A1-402A-B795-868880197B10}" type="parTrans" cxnId="{8D99FE4E-5F18-48C7-AFD1-430817D50825}">
      <dgm:prSet/>
      <dgm:spPr/>
      <dgm:t>
        <a:bodyPr/>
        <a:lstStyle/>
        <a:p>
          <a:endParaRPr lang="en-US" sz="2400"/>
        </a:p>
      </dgm:t>
    </dgm:pt>
    <dgm:pt modelId="{9CBF7A99-9169-48B0-84B2-9795D65AE7AA}" type="sibTrans" cxnId="{8D99FE4E-5F18-48C7-AFD1-430817D50825}">
      <dgm:prSet/>
      <dgm:spPr/>
      <dgm:t>
        <a:bodyPr/>
        <a:lstStyle/>
        <a:p>
          <a:endParaRPr lang="en-US" sz="2400"/>
        </a:p>
      </dgm:t>
    </dgm:pt>
    <dgm:pt modelId="{E7466B40-B4CD-4359-A8A9-8C9FEFFD3597}" type="pres">
      <dgm:prSet presAssocID="{BB6AFF99-00EC-4E73-B780-6035EF0E7434}" presName="root" presStyleCnt="0">
        <dgm:presLayoutVars>
          <dgm:dir/>
          <dgm:resizeHandles val="exact"/>
        </dgm:presLayoutVars>
      </dgm:prSet>
      <dgm:spPr/>
    </dgm:pt>
    <dgm:pt modelId="{7EAE5912-4AFE-4155-9F02-1D0B6B730682}" type="pres">
      <dgm:prSet presAssocID="{E9772D14-596A-4CFE-839F-FA150999958E}" presName="compNode" presStyleCnt="0"/>
      <dgm:spPr/>
    </dgm:pt>
    <dgm:pt modelId="{86A78919-996F-4CC5-A6FF-D16EF1CD1948}" type="pres">
      <dgm:prSet presAssocID="{E9772D14-596A-4CFE-839F-FA150999958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F94568F5-F542-4298-9D88-344E1FBC3F8E}" type="pres">
      <dgm:prSet presAssocID="{E9772D14-596A-4CFE-839F-FA150999958E}" presName="spaceRect" presStyleCnt="0"/>
      <dgm:spPr/>
    </dgm:pt>
    <dgm:pt modelId="{E4F75A60-F0CF-4336-BC87-8813309D8A82}" type="pres">
      <dgm:prSet presAssocID="{E9772D14-596A-4CFE-839F-FA150999958E}" presName="textRect" presStyleLbl="revTx" presStyleIdx="0" presStyleCnt="2">
        <dgm:presLayoutVars>
          <dgm:chMax val="1"/>
          <dgm:chPref val="1"/>
        </dgm:presLayoutVars>
      </dgm:prSet>
      <dgm:spPr/>
    </dgm:pt>
    <dgm:pt modelId="{1CD1F38F-2987-4BDE-9C1C-046BCF9C8846}" type="pres">
      <dgm:prSet presAssocID="{DF5D449B-8E38-45F3-90FE-39491EBAD806}" presName="sibTrans" presStyleCnt="0"/>
      <dgm:spPr/>
    </dgm:pt>
    <dgm:pt modelId="{D399E783-AFE0-44A9-AEBA-C9E4D1F06ED2}" type="pres">
      <dgm:prSet presAssocID="{D0449FAF-CBF0-4BE4-9AB8-740FB11106CB}" presName="compNode" presStyleCnt="0"/>
      <dgm:spPr/>
    </dgm:pt>
    <dgm:pt modelId="{02FD8116-4E1A-4F3B-B09B-DCAD4AFB87A8}" type="pres">
      <dgm:prSet presAssocID="{D0449FAF-CBF0-4BE4-9AB8-740FB11106C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lder"/>
        </a:ext>
      </dgm:extLst>
    </dgm:pt>
    <dgm:pt modelId="{89400A1D-F89B-4AFC-9453-86681F35C47A}" type="pres">
      <dgm:prSet presAssocID="{D0449FAF-CBF0-4BE4-9AB8-740FB11106CB}" presName="spaceRect" presStyleCnt="0"/>
      <dgm:spPr/>
    </dgm:pt>
    <dgm:pt modelId="{70462F35-D8E8-45FC-8558-C5BA0250A405}" type="pres">
      <dgm:prSet presAssocID="{D0449FAF-CBF0-4BE4-9AB8-740FB11106CB}" presName="textRect" presStyleLbl="revTx" presStyleIdx="1" presStyleCnt="2">
        <dgm:presLayoutVars>
          <dgm:chMax val="1"/>
          <dgm:chPref val="1"/>
        </dgm:presLayoutVars>
      </dgm:prSet>
      <dgm:spPr/>
    </dgm:pt>
  </dgm:ptLst>
  <dgm:cxnLst>
    <dgm:cxn modelId="{46A5481D-FE66-4A7C-933B-7C9D7B138701}" type="presOf" srcId="{E9772D14-596A-4CFE-839F-FA150999958E}" destId="{E4F75A60-F0CF-4336-BC87-8813309D8A82}" srcOrd="0" destOrd="0" presId="urn:microsoft.com/office/officeart/2018/2/layout/IconLabelList"/>
    <dgm:cxn modelId="{8D99FE4E-5F18-48C7-AFD1-430817D50825}" srcId="{BB6AFF99-00EC-4E73-B780-6035EF0E7434}" destId="{D0449FAF-CBF0-4BE4-9AB8-740FB11106CB}" srcOrd="1" destOrd="0" parTransId="{F35FDBAD-D5A1-402A-B795-868880197B10}" sibTransId="{9CBF7A99-9169-48B0-84B2-9795D65AE7AA}"/>
    <dgm:cxn modelId="{3F0FA792-D356-479C-9739-4F7E9A78AB88}" type="presOf" srcId="{D0449FAF-CBF0-4BE4-9AB8-740FB11106CB}" destId="{70462F35-D8E8-45FC-8558-C5BA0250A405}" srcOrd="0" destOrd="0" presId="urn:microsoft.com/office/officeart/2018/2/layout/IconLabelList"/>
    <dgm:cxn modelId="{2EDE739C-838B-4852-AA6E-06D9DBCCBD5A}" srcId="{BB6AFF99-00EC-4E73-B780-6035EF0E7434}" destId="{E9772D14-596A-4CFE-839F-FA150999958E}" srcOrd="0" destOrd="0" parTransId="{1BDAA7EE-9AB3-435B-A270-72561C15A9F3}" sibTransId="{DF5D449B-8E38-45F3-90FE-39491EBAD806}"/>
    <dgm:cxn modelId="{C13BE0B4-06EF-452B-AE06-1F421F98A777}" type="presOf" srcId="{BB6AFF99-00EC-4E73-B780-6035EF0E7434}" destId="{E7466B40-B4CD-4359-A8A9-8C9FEFFD3597}" srcOrd="0" destOrd="0" presId="urn:microsoft.com/office/officeart/2018/2/layout/IconLabelList"/>
    <dgm:cxn modelId="{A8370D5E-D1A8-4146-933A-25B31DCC2BAC}" type="presParOf" srcId="{E7466B40-B4CD-4359-A8A9-8C9FEFFD3597}" destId="{7EAE5912-4AFE-4155-9F02-1D0B6B730682}" srcOrd="0" destOrd="0" presId="urn:microsoft.com/office/officeart/2018/2/layout/IconLabelList"/>
    <dgm:cxn modelId="{7EAB436E-8C67-4CB6-96C9-D81336323C42}" type="presParOf" srcId="{7EAE5912-4AFE-4155-9F02-1D0B6B730682}" destId="{86A78919-996F-4CC5-A6FF-D16EF1CD1948}" srcOrd="0" destOrd="0" presId="urn:microsoft.com/office/officeart/2018/2/layout/IconLabelList"/>
    <dgm:cxn modelId="{DA18E7B3-97C4-4C0C-A3CE-2C6F141ADE96}" type="presParOf" srcId="{7EAE5912-4AFE-4155-9F02-1D0B6B730682}" destId="{F94568F5-F542-4298-9D88-344E1FBC3F8E}" srcOrd="1" destOrd="0" presId="urn:microsoft.com/office/officeart/2018/2/layout/IconLabelList"/>
    <dgm:cxn modelId="{4B08B58B-6546-42EB-B297-8C48514EC60F}" type="presParOf" srcId="{7EAE5912-4AFE-4155-9F02-1D0B6B730682}" destId="{E4F75A60-F0CF-4336-BC87-8813309D8A82}" srcOrd="2" destOrd="0" presId="urn:microsoft.com/office/officeart/2018/2/layout/IconLabelList"/>
    <dgm:cxn modelId="{3FF5B756-399E-401A-85A8-EEDEDE21F57C}" type="presParOf" srcId="{E7466B40-B4CD-4359-A8A9-8C9FEFFD3597}" destId="{1CD1F38F-2987-4BDE-9C1C-046BCF9C8846}" srcOrd="1" destOrd="0" presId="urn:microsoft.com/office/officeart/2018/2/layout/IconLabelList"/>
    <dgm:cxn modelId="{DE9BC028-F755-4D96-83F2-967549D95A3A}" type="presParOf" srcId="{E7466B40-B4CD-4359-A8A9-8C9FEFFD3597}" destId="{D399E783-AFE0-44A9-AEBA-C9E4D1F06ED2}" srcOrd="2" destOrd="0" presId="urn:microsoft.com/office/officeart/2018/2/layout/IconLabelList"/>
    <dgm:cxn modelId="{643C8BE3-200E-41C8-8605-26AB1E2402B0}" type="presParOf" srcId="{D399E783-AFE0-44A9-AEBA-C9E4D1F06ED2}" destId="{02FD8116-4E1A-4F3B-B09B-DCAD4AFB87A8}" srcOrd="0" destOrd="0" presId="urn:microsoft.com/office/officeart/2018/2/layout/IconLabelList"/>
    <dgm:cxn modelId="{54656864-71EC-468B-BEA5-C3DF8D81CF18}" type="presParOf" srcId="{D399E783-AFE0-44A9-AEBA-C9E4D1F06ED2}" destId="{89400A1D-F89B-4AFC-9453-86681F35C47A}" srcOrd="1" destOrd="0" presId="urn:microsoft.com/office/officeart/2018/2/layout/IconLabelList"/>
    <dgm:cxn modelId="{B71A4433-822E-4EBB-837B-45DDD464D5A8}" type="presParOf" srcId="{D399E783-AFE0-44A9-AEBA-C9E4D1F06ED2}" destId="{70462F35-D8E8-45FC-8558-C5BA0250A40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69A05BD-1792-4F62-ADEC-CC8A73250335}" type="doc">
      <dgm:prSet loTypeId="urn:microsoft.com/office/officeart/2018/2/layout/IconCircleList" loCatId="icon" qsTypeId="urn:microsoft.com/office/officeart/2005/8/quickstyle/simple1" qsCatId="simple" csTypeId="urn:microsoft.com/office/officeart/2018/5/colors/Iconchunking_neutralbg_colorful5" csCatId="colorful" phldr="1"/>
      <dgm:spPr/>
      <dgm:t>
        <a:bodyPr/>
        <a:lstStyle/>
        <a:p>
          <a:endParaRPr lang="en-US"/>
        </a:p>
      </dgm:t>
    </dgm:pt>
    <dgm:pt modelId="{C448BAF5-0BBD-444E-A7E7-99848CC67078}">
      <dgm:prSet/>
      <dgm:spPr/>
      <dgm:t>
        <a:bodyPr/>
        <a:lstStyle/>
        <a:p>
          <a:pPr>
            <a:lnSpc>
              <a:spcPct val="100000"/>
            </a:lnSpc>
          </a:pPr>
          <a:r>
            <a:rPr lang="en-US" dirty="0"/>
            <a:t>Stronger Relationships</a:t>
          </a:r>
        </a:p>
      </dgm:t>
    </dgm:pt>
    <dgm:pt modelId="{F99CC5EA-47F8-4CB6-90FD-78246272A945}" type="parTrans" cxnId="{21E96587-45B3-42C9-985B-F5EDD6C2C83E}">
      <dgm:prSet/>
      <dgm:spPr/>
      <dgm:t>
        <a:bodyPr/>
        <a:lstStyle/>
        <a:p>
          <a:endParaRPr lang="en-US" sz="2400"/>
        </a:p>
      </dgm:t>
    </dgm:pt>
    <dgm:pt modelId="{5667421E-5BBB-4F3B-BB30-5F56335AF43E}" type="sibTrans" cxnId="{21E96587-45B3-42C9-985B-F5EDD6C2C83E}">
      <dgm:prSet/>
      <dgm:spPr/>
      <dgm:t>
        <a:bodyPr/>
        <a:lstStyle/>
        <a:p>
          <a:pPr>
            <a:lnSpc>
              <a:spcPct val="100000"/>
            </a:lnSpc>
          </a:pPr>
          <a:endParaRPr lang="en-US"/>
        </a:p>
      </dgm:t>
    </dgm:pt>
    <dgm:pt modelId="{8B1A2673-5839-4716-BFE1-5EE3FE19FE46}">
      <dgm:prSet/>
      <dgm:spPr/>
      <dgm:t>
        <a:bodyPr/>
        <a:lstStyle/>
        <a:p>
          <a:pPr>
            <a:lnSpc>
              <a:spcPct val="100000"/>
            </a:lnSpc>
          </a:pPr>
          <a:r>
            <a:rPr lang="en-US"/>
            <a:t>Expanded Networks</a:t>
          </a:r>
        </a:p>
      </dgm:t>
    </dgm:pt>
    <dgm:pt modelId="{6A2AF17B-2C42-4C50-9957-7494D700AC8E}" type="parTrans" cxnId="{E728A464-E73F-4550-A123-C7D0A05BDD77}">
      <dgm:prSet/>
      <dgm:spPr/>
      <dgm:t>
        <a:bodyPr/>
        <a:lstStyle/>
        <a:p>
          <a:endParaRPr lang="en-US" sz="2400"/>
        </a:p>
      </dgm:t>
    </dgm:pt>
    <dgm:pt modelId="{FEBF0F62-4160-4190-8BB4-BCD7E734F1A9}" type="sibTrans" cxnId="{E728A464-E73F-4550-A123-C7D0A05BDD77}">
      <dgm:prSet/>
      <dgm:spPr/>
      <dgm:t>
        <a:bodyPr/>
        <a:lstStyle/>
        <a:p>
          <a:pPr>
            <a:lnSpc>
              <a:spcPct val="100000"/>
            </a:lnSpc>
          </a:pPr>
          <a:endParaRPr lang="en-US"/>
        </a:p>
      </dgm:t>
    </dgm:pt>
    <dgm:pt modelId="{C40DF8A0-6BA0-4E74-84F6-93A4ACCC6CBA}">
      <dgm:prSet/>
      <dgm:spPr/>
      <dgm:t>
        <a:bodyPr/>
        <a:lstStyle/>
        <a:p>
          <a:pPr>
            <a:lnSpc>
              <a:spcPct val="100000"/>
            </a:lnSpc>
          </a:pPr>
          <a:r>
            <a:rPr lang="en-US"/>
            <a:t>Enhanced Workforce Development</a:t>
          </a:r>
        </a:p>
      </dgm:t>
    </dgm:pt>
    <dgm:pt modelId="{2097DC5B-15E4-4592-86C5-6CFB817A9131}" type="parTrans" cxnId="{3F1106B2-C7E8-4552-8F5B-14DD80C15385}">
      <dgm:prSet/>
      <dgm:spPr/>
      <dgm:t>
        <a:bodyPr/>
        <a:lstStyle/>
        <a:p>
          <a:endParaRPr lang="en-US" sz="2400"/>
        </a:p>
      </dgm:t>
    </dgm:pt>
    <dgm:pt modelId="{20FC0DA8-CAC2-4C11-A5A1-A3F61B901EC6}" type="sibTrans" cxnId="{3F1106B2-C7E8-4552-8F5B-14DD80C15385}">
      <dgm:prSet/>
      <dgm:spPr/>
      <dgm:t>
        <a:bodyPr/>
        <a:lstStyle/>
        <a:p>
          <a:pPr>
            <a:lnSpc>
              <a:spcPct val="100000"/>
            </a:lnSpc>
          </a:pPr>
          <a:endParaRPr lang="en-US"/>
        </a:p>
      </dgm:t>
    </dgm:pt>
    <dgm:pt modelId="{DC970367-3F4F-4E0D-B2FF-628018EC85E9}">
      <dgm:prSet/>
      <dgm:spPr/>
      <dgm:t>
        <a:bodyPr/>
        <a:lstStyle/>
        <a:p>
          <a:pPr>
            <a:lnSpc>
              <a:spcPct val="100000"/>
            </a:lnSpc>
          </a:pPr>
          <a:r>
            <a:rPr lang="en-US"/>
            <a:t>Improved Program Outcomes!!!</a:t>
          </a:r>
        </a:p>
      </dgm:t>
    </dgm:pt>
    <dgm:pt modelId="{FAFC0291-593E-4CE0-9595-BAFDD65AD8FA}" type="parTrans" cxnId="{1EAF74E6-EB17-47B2-8060-E31D7D0906B3}">
      <dgm:prSet/>
      <dgm:spPr/>
      <dgm:t>
        <a:bodyPr/>
        <a:lstStyle/>
        <a:p>
          <a:endParaRPr lang="en-US" sz="2400"/>
        </a:p>
      </dgm:t>
    </dgm:pt>
    <dgm:pt modelId="{E976A096-D233-42E2-8359-4A49097C1F02}" type="sibTrans" cxnId="{1EAF74E6-EB17-47B2-8060-E31D7D0906B3}">
      <dgm:prSet/>
      <dgm:spPr/>
      <dgm:t>
        <a:bodyPr/>
        <a:lstStyle/>
        <a:p>
          <a:endParaRPr lang="en-US"/>
        </a:p>
      </dgm:t>
    </dgm:pt>
    <dgm:pt modelId="{5E765C56-B1B3-440F-9A7F-1097F7294D55}" type="pres">
      <dgm:prSet presAssocID="{D69A05BD-1792-4F62-ADEC-CC8A73250335}" presName="root" presStyleCnt="0">
        <dgm:presLayoutVars>
          <dgm:dir/>
          <dgm:resizeHandles val="exact"/>
        </dgm:presLayoutVars>
      </dgm:prSet>
      <dgm:spPr/>
    </dgm:pt>
    <dgm:pt modelId="{EAE00703-1033-41F9-B395-CCE17B34E1DB}" type="pres">
      <dgm:prSet presAssocID="{D69A05BD-1792-4F62-ADEC-CC8A73250335}" presName="container" presStyleCnt="0">
        <dgm:presLayoutVars>
          <dgm:dir/>
          <dgm:resizeHandles val="exact"/>
        </dgm:presLayoutVars>
      </dgm:prSet>
      <dgm:spPr/>
    </dgm:pt>
    <dgm:pt modelId="{67B8B124-954F-4FCF-A0AE-2DFB9824C7B2}" type="pres">
      <dgm:prSet presAssocID="{C448BAF5-0BBD-444E-A7E7-99848CC67078}" presName="compNode" presStyleCnt="0"/>
      <dgm:spPr/>
    </dgm:pt>
    <dgm:pt modelId="{40A9005D-9CE1-47E6-A640-D636B4340BDC}" type="pres">
      <dgm:prSet presAssocID="{C448BAF5-0BBD-444E-A7E7-99848CC67078}" presName="iconBgRect" presStyleLbl="bgShp" presStyleIdx="0" presStyleCnt="4"/>
      <dgm:spPr/>
    </dgm:pt>
    <dgm:pt modelId="{886AD899-1B71-4951-ACBE-7F82DF89D478}" type="pres">
      <dgm:prSet presAssocID="{C448BAF5-0BBD-444E-A7E7-99848CC6707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EF34ED17-2490-4C7C-8205-C93DACC637F2}" type="pres">
      <dgm:prSet presAssocID="{C448BAF5-0BBD-444E-A7E7-99848CC67078}" presName="spaceRect" presStyleCnt="0"/>
      <dgm:spPr/>
    </dgm:pt>
    <dgm:pt modelId="{33D5F295-231B-4E5E-BC21-0E2999DD4C6B}" type="pres">
      <dgm:prSet presAssocID="{C448BAF5-0BBD-444E-A7E7-99848CC67078}" presName="textRect" presStyleLbl="revTx" presStyleIdx="0" presStyleCnt="4">
        <dgm:presLayoutVars>
          <dgm:chMax val="1"/>
          <dgm:chPref val="1"/>
        </dgm:presLayoutVars>
      </dgm:prSet>
      <dgm:spPr/>
    </dgm:pt>
    <dgm:pt modelId="{5B833665-A524-4BAC-AE98-81C7340EA5C8}" type="pres">
      <dgm:prSet presAssocID="{5667421E-5BBB-4F3B-BB30-5F56335AF43E}" presName="sibTrans" presStyleLbl="sibTrans2D1" presStyleIdx="0" presStyleCnt="0"/>
      <dgm:spPr/>
    </dgm:pt>
    <dgm:pt modelId="{128C3AA3-19AD-45CC-8901-6B8C7D2DE259}" type="pres">
      <dgm:prSet presAssocID="{8B1A2673-5839-4716-BFE1-5EE3FE19FE46}" presName="compNode" presStyleCnt="0"/>
      <dgm:spPr/>
    </dgm:pt>
    <dgm:pt modelId="{8D6C1CD5-90C4-4355-B9A0-3E70218B536D}" type="pres">
      <dgm:prSet presAssocID="{8B1A2673-5839-4716-BFE1-5EE3FE19FE46}" presName="iconBgRect" presStyleLbl="bgShp" presStyleIdx="1" presStyleCnt="4"/>
      <dgm:spPr/>
    </dgm:pt>
    <dgm:pt modelId="{024E46E0-7A16-477D-BAB4-004858E5EB4E}" type="pres">
      <dgm:prSet presAssocID="{8B1A2673-5839-4716-BFE1-5EE3FE19FE4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a:ext>
      </dgm:extLst>
    </dgm:pt>
    <dgm:pt modelId="{5C69A83C-8591-49B7-A82C-3755F9E4DD45}" type="pres">
      <dgm:prSet presAssocID="{8B1A2673-5839-4716-BFE1-5EE3FE19FE46}" presName="spaceRect" presStyleCnt="0"/>
      <dgm:spPr/>
    </dgm:pt>
    <dgm:pt modelId="{AA419D3D-0B64-4ECE-A922-B0E2C0F7B7DA}" type="pres">
      <dgm:prSet presAssocID="{8B1A2673-5839-4716-BFE1-5EE3FE19FE46}" presName="textRect" presStyleLbl="revTx" presStyleIdx="1" presStyleCnt="4">
        <dgm:presLayoutVars>
          <dgm:chMax val="1"/>
          <dgm:chPref val="1"/>
        </dgm:presLayoutVars>
      </dgm:prSet>
      <dgm:spPr/>
    </dgm:pt>
    <dgm:pt modelId="{991C6BAD-5033-4284-8680-E08380D9302B}" type="pres">
      <dgm:prSet presAssocID="{FEBF0F62-4160-4190-8BB4-BCD7E734F1A9}" presName="sibTrans" presStyleLbl="sibTrans2D1" presStyleIdx="0" presStyleCnt="0"/>
      <dgm:spPr/>
    </dgm:pt>
    <dgm:pt modelId="{D1705BDC-7999-458C-84FB-49BE12028666}" type="pres">
      <dgm:prSet presAssocID="{C40DF8A0-6BA0-4E74-84F6-93A4ACCC6CBA}" presName="compNode" presStyleCnt="0"/>
      <dgm:spPr/>
    </dgm:pt>
    <dgm:pt modelId="{A69BFA01-8F62-4495-B3BF-807B96C3B5B1}" type="pres">
      <dgm:prSet presAssocID="{C40DF8A0-6BA0-4E74-84F6-93A4ACCC6CBA}" presName="iconBgRect" presStyleLbl="bgShp" presStyleIdx="2" presStyleCnt="4"/>
      <dgm:spPr/>
    </dgm:pt>
    <dgm:pt modelId="{F3A72FE7-ECDE-435D-B4D3-DDC351A58A81}" type="pres">
      <dgm:prSet presAssocID="{C40DF8A0-6BA0-4E74-84F6-93A4ACCC6C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228C35DC-9240-46A8-B5FB-4A05DCDF03D4}" type="pres">
      <dgm:prSet presAssocID="{C40DF8A0-6BA0-4E74-84F6-93A4ACCC6CBA}" presName="spaceRect" presStyleCnt="0"/>
      <dgm:spPr/>
    </dgm:pt>
    <dgm:pt modelId="{3E0D16F7-7B97-4411-967A-4C4E192231D7}" type="pres">
      <dgm:prSet presAssocID="{C40DF8A0-6BA0-4E74-84F6-93A4ACCC6CBA}" presName="textRect" presStyleLbl="revTx" presStyleIdx="2" presStyleCnt="4">
        <dgm:presLayoutVars>
          <dgm:chMax val="1"/>
          <dgm:chPref val="1"/>
        </dgm:presLayoutVars>
      </dgm:prSet>
      <dgm:spPr/>
    </dgm:pt>
    <dgm:pt modelId="{DF1429D5-D839-45BD-8725-C5F9EDEF8AAB}" type="pres">
      <dgm:prSet presAssocID="{20FC0DA8-CAC2-4C11-A5A1-A3F61B901EC6}" presName="sibTrans" presStyleLbl="sibTrans2D1" presStyleIdx="0" presStyleCnt="0"/>
      <dgm:spPr/>
    </dgm:pt>
    <dgm:pt modelId="{2E1CC07E-5EA6-4EAB-9B81-93AD508B19BB}" type="pres">
      <dgm:prSet presAssocID="{DC970367-3F4F-4E0D-B2FF-628018EC85E9}" presName="compNode" presStyleCnt="0"/>
      <dgm:spPr/>
    </dgm:pt>
    <dgm:pt modelId="{80608E44-D20F-41E4-B009-2016B4D6B4CA}" type="pres">
      <dgm:prSet presAssocID="{DC970367-3F4F-4E0D-B2FF-628018EC85E9}" presName="iconBgRect" presStyleLbl="bgShp" presStyleIdx="3" presStyleCnt="4"/>
      <dgm:spPr/>
    </dgm:pt>
    <dgm:pt modelId="{ED6DA705-0B76-4D4C-9A08-97D210D37892}" type="pres">
      <dgm:prSet presAssocID="{DC970367-3F4F-4E0D-B2FF-628018EC85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7C499736-CE9C-4740-A077-8B1A795A4F6B}" type="pres">
      <dgm:prSet presAssocID="{DC970367-3F4F-4E0D-B2FF-628018EC85E9}" presName="spaceRect" presStyleCnt="0"/>
      <dgm:spPr/>
    </dgm:pt>
    <dgm:pt modelId="{EB1AE0D3-F368-43CF-BFAC-694EB74DFE9F}" type="pres">
      <dgm:prSet presAssocID="{DC970367-3F4F-4E0D-B2FF-628018EC85E9}" presName="textRect" presStyleLbl="revTx" presStyleIdx="3" presStyleCnt="4">
        <dgm:presLayoutVars>
          <dgm:chMax val="1"/>
          <dgm:chPref val="1"/>
        </dgm:presLayoutVars>
      </dgm:prSet>
      <dgm:spPr/>
    </dgm:pt>
  </dgm:ptLst>
  <dgm:cxnLst>
    <dgm:cxn modelId="{EF81CC3E-97B5-4CEB-AF69-E262B4908DF3}" type="presOf" srcId="{C448BAF5-0BBD-444E-A7E7-99848CC67078}" destId="{33D5F295-231B-4E5E-BC21-0E2999DD4C6B}" srcOrd="0" destOrd="0" presId="urn:microsoft.com/office/officeart/2018/2/layout/IconCircleList"/>
    <dgm:cxn modelId="{E728A464-E73F-4550-A123-C7D0A05BDD77}" srcId="{D69A05BD-1792-4F62-ADEC-CC8A73250335}" destId="{8B1A2673-5839-4716-BFE1-5EE3FE19FE46}" srcOrd="1" destOrd="0" parTransId="{6A2AF17B-2C42-4C50-9957-7494D700AC8E}" sibTransId="{FEBF0F62-4160-4190-8BB4-BCD7E734F1A9}"/>
    <dgm:cxn modelId="{6ECC0E45-E375-4978-B285-8FB39A6201B2}" type="presOf" srcId="{D69A05BD-1792-4F62-ADEC-CC8A73250335}" destId="{5E765C56-B1B3-440F-9A7F-1097F7294D55}" srcOrd="0" destOrd="0" presId="urn:microsoft.com/office/officeart/2018/2/layout/IconCircleList"/>
    <dgm:cxn modelId="{01F5914C-590A-4CEE-9FDA-0AF6004ABC60}" type="presOf" srcId="{5667421E-5BBB-4F3B-BB30-5F56335AF43E}" destId="{5B833665-A524-4BAC-AE98-81C7340EA5C8}" srcOrd="0" destOrd="0" presId="urn:microsoft.com/office/officeart/2018/2/layout/IconCircleList"/>
    <dgm:cxn modelId="{AB01B254-EABB-4D56-9250-7FA429E945F0}" type="presOf" srcId="{20FC0DA8-CAC2-4C11-A5A1-A3F61B901EC6}" destId="{DF1429D5-D839-45BD-8725-C5F9EDEF8AAB}" srcOrd="0" destOrd="0" presId="urn:microsoft.com/office/officeart/2018/2/layout/IconCircleList"/>
    <dgm:cxn modelId="{61F2B084-95B9-4702-A061-458CF7D3A0A7}" type="presOf" srcId="{DC970367-3F4F-4E0D-B2FF-628018EC85E9}" destId="{EB1AE0D3-F368-43CF-BFAC-694EB74DFE9F}" srcOrd="0" destOrd="0" presId="urn:microsoft.com/office/officeart/2018/2/layout/IconCircleList"/>
    <dgm:cxn modelId="{21E96587-45B3-42C9-985B-F5EDD6C2C83E}" srcId="{D69A05BD-1792-4F62-ADEC-CC8A73250335}" destId="{C448BAF5-0BBD-444E-A7E7-99848CC67078}" srcOrd="0" destOrd="0" parTransId="{F99CC5EA-47F8-4CB6-90FD-78246272A945}" sibTransId="{5667421E-5BBB-4F3B-BB30-5F56335AF43E}"/>
    <dgm:cxn modelId="{434DBB91-3819-43AE-A840-4DB7D9C509B9}" type="presOf" srcId="{8B1A2673-5839-4716-BFE1-5EE3FE19FE46}" destId="{AA419D3D-0B64-4ECE-A922-B0E2C0F7B7DA}" srcOrd="0" destOrd="0" presId="urn:microsoft.com/office/officeart/2018/2/layout/IconCircleList"/>
    <dgm:cxn modelId="{CF782DAD-514E-40E1-AAE7-0F4BD3AFA72B}" type="presOf" srcId="{FEBF0F62-4160-4190-8BB4-BCD7E734F1A9}" destId="{991C6BAD-5033-4284-8680-E08380D9302B}" srcOrd="0" destOrd="0" presId="urn:microsoft.com/office/officeart/2018/2/layout/IconCircleList"/>
    <dgm:cxn modelId="{3F1106B2-C7E8-4552-8F5B-14DD80C15385}" srcId="{D69A05BD-1792-4F62-ADEC-CC8A73250335}" destId="{C40DF8A0-6BA0-4E74-84F6-93A4ACCC6CBA}" srcOrd="2" destOrd="0" parTransId="{2097DC5B-15E4-4592-86C5-6CFB817A9131}" sibTransId="{20FC0DA8-CAC2-4C11-A5A1-A3F61B901EC6}"/>
    <dgm:cxn modelId="{1EAF74E6-EB17-47B2-8060-E31D7D0906B3}" srcId="{D69A05BD-1792-4F62-ADEC-CC8A73250335}" destId="{DC970367-3F4F-4E0D-B2FF-628018EC85E9}" srcOrd="3" destOrd="0" parTransId="{FAFC0291-593E-4CE0-9595-BAFDD65AD8FA}" sibTransId="{E976A096-D233-42E2-8359-4A49097C1F02}"/>
    <dgm:cxn modelId="{45BE47F8-A0C4-449A-B507-340F4D41B2E4}" type="presOf" srcId="{C40DF8A0-6BA0-4E74-84F6-93A4ACCC6CBA}" destId="{3E0D16F7-7B97-4411-967A-4C4E192231D7}" srcOrd="0" destOrd="0" presId="urn:microsoft.com/office/officeart/2018/2/layout/IconCircleList"/>
    <dgm:cxn modelId="{90C58405-74FB-46E2-B2DE-6FD255D6BE19}" type="presParOf" srcId="{5E765C56-B1B3-440F-9A7F-1097F7294D55}" destId="{EAE00703-1033-41F9-B395-CCE17B34E1DB}" srcOrd="0" destOrd="0" presId="urn:microsoft.com/office/officeart/2018/2/layout/IconCircleList"/>
    <dgm:cxn modelId="{CF0E0DD7-A130-454B-9672-4809B5CEBA1D}" type="presParOf" srcId="{EAE00703-1033-41F9-B395-CCE17B34E1DB}" destId="{67B8B124-954F-4FCF-A0AE-2DFB9824C7B2}" srcOrd="0" destOrd="0" presId="urn:microsoft.com/office/officeart/2018/2/layout/IconCircleList"/>
    <dgm:cxn modelId="{621628A9-C7F9-4EF5-9A54-E63340A03D74}" type="presParOf" srcId="{67B8B124-954F-4FCF-A0AE-2DFB9824C7B2}" destId="{40A9005D-9CE1-47E6-A640-D636B4340BDC}" srcOrd="0" destOrd="0" presId="urn:microsoft.com/office/officeart/2018/2/layout/IconCircleList"/>
    <dgm:cxn modelId="{A2DD7C1D-4521-4091-AC48-AC0AAC9B42C5}" type="presParOf" srcId="{67B8B124-954F-4FCF-A0AE-2DFB9824C7B2}" destId="{886AD899-1B71-4951-ACBE-7F82DF89D478}" srcOrd="1" destOrd="0" presId="urn:microsoft.com/office/officeart/2018/2/layout/IconCircleList"/>
    <dgm:cxn modelId="{05214CF0-12DD-4E29-96C3-D78F0D88D5FD}" type="presParOf" srcId="{67B8B124-954F-4FCF-A0AE-2DFB9824C7B2}" destId="{EF34ED17-2490-4C7C-8205-C93DACC637F2}" srcOrd="2" destOrd="0" presId="urn:microsoft.com/office/officeart/2018/2/layout/IconCircleList"/>
    <dgm:cxn modelId="{E4814A89-FF4F-4853-B193-D30CABEBED52}" type="presParOf" srcId="{67B8B124-954F-4FCF-A0AE-2DFB9824C7B2}" destId="{33D5F295-231B-4E5E-BC21-0E2999DD4C6B}" srcOrd="3" destOrd="0" presId="urn:microsoft.com/office/officeart/2018/2/layout/IconCircleList"/>
    <dgm:cxn modelId="{49C2B49F-AED7-4B53-B035-44C4F25556F7}" type="presParOf" srcId="{EAE00703-1033-41F9-B395-CCE17B34E1DB}" destId="{5B833665-A524-4BAC-AE98-81C7340EA5C8}" srcOrd="1" destOrd="0" presId="urn:microsoft.com/office/officeart/2018/2/layout/IconCircleList"/>
    <dgm:cxn modelId="{7135E92F-F7FF-4377-A6AC-F3322D6E73B6}" type="presParOf" srcId="{EAE00703-1033-41F9-B395-CCE17B34E1DB}" destId="{128C3AA3-19AD-45CC-8901-6B8C7D2DE259}" srcOrd="2" destOrd="0" presId="urn:microsoft.com/office/officeart/2018/2/layout/IconCircleList"/>
    <dgm:cxn modelId="{ABCDA093-D730-4894-9881-721185CCECCE}" type="presParOf" srcId="{128C3AA3-19AD-45CC-8901-6B8C7D2DE259}" destId="{8D6C1CD5-90C4-4355-B9A0-3E70218B536D}" srcOrd="0" destOrd="0" presId="urn:microsoft.com/office/officeart/2018/2/layout/IconCircleList"/>
    <dgm:cxn modelId="{30EE37E8-0489-452B-AAC0-9667DE03EB51}" type="presParOf" srcId="{128C3AA3-19AD-45CC-8901-6B8C7D2DE259}" destId="{024E46E0-7A16-477D-BAB4-004858E5EB4E}" srcOrd="1" destOrd="0" presId="urn:microsoft.com/office/officeart/2018/2/layout/IconCircleList"/>
    <dgm:cxn modelId="{9449FB0F-6642-487E-B875-BA5A3F524EA2}" type="presParOf" srcId="{128C3AA3-19AD-45CC-8901-6B8C7D2DE259}" destId="{5C69A83C-8591-49B7-A82C-3755F9E4DD45}" srcOrd="2" destOrd="0" presId="urn:microsoft.com/office/officeart/2018/2/layout/IconCircleList"/>
    <dgm:cxn modelId="{78F92B79-F3C5-4E15-929E-C4D11F26F842}" type="presParOf" srcId="{128C3AA3-19AD-45CC-8901-6B8C7D2DE259}" destId="{AA419D3D-0B64-4ECE-A922-B0E2C0F7B7DA}" srcOrd="3" destOrd="0" presId="urn:microsoft.com/office/officeart/2018/2/layout/IconCircleList"/>
    <dgm:cxn modelId="{35CA0CF2-2C0B-477E-A26B-DE39AC6966F9}" type="presParOf" srcId="{EAE00703-1033-41F9-B395-CCE17B34E1DB}" destId="{991C6BAD-5033-4284-8680-E08380D9302B}" srcOrd="3" destOrd="0" presId="urn:microsoft.com/office/officeart/2018/2/layout/IconCircleList"/>
    <dgm:cxn modelId="{37AD5B74-CBBA-4AD2-881F-963293078490}" type="presParOf" srcId="{EAE00703-1033-41F9-B395-CCE17B34E1DB}" destId="{D1705BDC-7999-458C-84FB-49BE12028666}" srcOrd="4" destOrd="0" presId="urn:microsoft.com/office/officeart/2018/2/layout/IconCircleList"/>
    <dgm:cxn modelId="{96E29D43-1857-4FA4-97AA-E4630B2C187B}" type="presParOf" srcId="{D1705BDC-7999-458C-84FB-49BE12028666}" destId="{A69BFA01-8F62-4495-B3BF-807B96C3B5B1}" srcOrd="0" destOrd="0" presId="urn:microsoft.com/office/officeart/2018/2/layout/IconCircleList"/>
    <dgm:cxn modelId="{C63BD2BC-9BBB-4162-9FCB-081AC9108F1C}" type="presParOf" srcId="{D1705BDC-7999-458C-84FB-49BE12028666}" destId="{F3A72FE7-ECDE-435D-B4D3-DDC351A58A81}" srcOrd="1" destOrd="0" presId="urn:microsoft.com/office/officeart/2018/2/layout/IconCircleList"/>
    <dgm:cxn modelId="{7231E936-43EA-44DC-B559-890475A04CBC}" type="presParOf" srcId="{D1705BDC-7999-458C-84FB-49BE12028666}" destId="{228C35DC-9240-46A8-B5FB-4A05DCDF03D4}" srcOrd="2" destOrd="0" presId="urn:microsoft.com/office/officeart/2018/2/layout/IconCircleList"/>
    <dgm:cxn modelId="{85C5B732-4544-49B9-AE74-390F2D89FDFE}" type="presParOf" srcId="{D1705BDC-7999-458C-84FB-49BE12028666}" destId="{3E0D16F7-7B97-4411-967A-4C4E192231D7}" srcOrd="3" destOrd="0" presId="urn:microsoft.com/office/officeart/2018/2/layout/IconCircleList"/>
    <dgm:cxn modelId="{D0EAC730-6F02-40B9-AEE9-A4F8AE296F08}" type="presParOf" srcId="{EAE00703-1033-41F9-B395-CCE17B34E1DB}" destId="{DF1429D5-D839-45BD-8725-C5F9EDEF8AAB}" srcOrd="5" destOrd="0" presId="urn:microsoft.com/office/officeart/2018/2/layout/IconCircleList"/>
    <dgm:cxn modelId="{A61FFAAB-7E1B-445E-8434-05D6CD42F6D7}" type="presParOf" srcId="{EAE00703-1033-41F9-B395-CCE17B34E1DB}" destId="{2E1CC07E-5EA6-4EAB-9B81-93AD508B19BB}" srcOrd="6" destOrd="0" presId="urn:microsoft.com/office/officeart/2018/2/layout/IconCircleList"/>
    <dgm:cxn modelId="{64E0B02A-F46A-4318-B780-8BA07072E68B}" type="presParOf" srcId="{2E1CC07E-5EA6-4EAB-9B81-93AD508B19BB}" destId="{80608E44-D20F-41E4-B009-2016B4D6B4CA}" srcOrd="0" destOrd="0" presId="urn:microsoft.com/office/officeart/2018/2/layout/IconCircleList"/>
    <dgm:cxn modelId="{59C13A00-49D0-49F8-8D50-C6AA8E1BCFD7}" type="presParOf" srcId="{2E1CC07E-5EA6-4EAB-9B81-93AD508B19BB}" destId="{ED6DA705-0B76-4D4C-9A08-97D210D37892}" srcOrd="1" destOrd="0" presId="urn:microsoft.com/office/officeart/2018/2/layout/IconCircleList"/>
    <dgm:cxn modelId="{DA37414D-FD51-4918-9C98-79A790877FA2}" type="presParOf" srcId="{2E1CC07E-5EA6-4EAB-9B81-93AD508B19BB}" destId="{7C499736-CE9C-4740-A077-8B1A795A4F6B}" srcOrd="2" destOrd="0" presId="urn:microsoft.com/office/officeart/2018/2/layout/IconCircleList"/>
    <dgm:cxn modelId="{BAF7E0B5-B526-464A-AE6F-97E96D74FCDB}" type="presParOf" srcId="{2E1CC07E-5EA6-4EAB-9B81-93AD508B19BB}" destId="{EB1AE0D3-F368-43CF-BFAC-694EB74DFE9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EE9621C-A7BB-4A41-AAF7-AA477B423953}"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DB650E7-2CCE-43E8-8B58-5B93A226973A}">
      <dgm:prSet custT="1"/>
      <dgm:spPr/>
      <dgm:t>
        <a:bodyPr/>
        <a:lstStyle/>
        <a:p>
          <a:r>
            <a:rPr lang="en-US" sz="3200" dirty="0"/>
            <a:t>High Turnover and Low Retention Rates</a:t>
          </a:r>
        </a:p>
      </dgm:t>
    </dgm:pt>
    <dgm:pt modelId="{AC64E370-29FE-4665-9709-5B6B12518632}" type="parTrans" cxnId="{268C2EE2-91C1-47CA-B141-2E933CD8B839}">
      <dgm:prSet/>
      <dgm:spPr/>
      <dgm:t>
        <a:bodyPr/>
        <a:lstStyle/>
        <a:p>
          <a:endParaRPr lang="en-US" sz="2400"/>
        </a:p>
      </dgm:t>
    </dgm:pt>
    <dgm:pt modelId="{6951E895-9F4E-42F0-B5B0-5124469BF334}" type="sibTrans" cxnId="{268C2EE2-91C1-47CA-B141-2E933CD8B839}">
      <dgm:prSet/>
      <dgm:spPr/>
      <dgm:t>
        <a:bodyPr/>
        <a:lstStyle/>
        <a:p>
          <a:endParaRPr lang="en-US" sz="2400"/>
        </a:p>
      </dgm:t>
    </dgm:pt>
    <dgm:pt modelId="{12727E4F-AA23-4405-AE70-C0E60371EB39}">
      <dgm:prSet custT="1"/>
      <dgm:spPr/>
      <dgm:t>
        <a:bodyPr/>
        <a:lstStyle/>
        <a:p>
          <a:r>
            <a:rPr lang="en-US" sz="3200"/>
            <a:t>Skill Gaps</a:t>
          </a:r>
        </a:p>
      </dgm:t>
    </dgm:pt>
    <dgm:pt modelId="{33FDDD34-7949-4D00-BE21-6CB6396DEA93}" type="parTrans" cxnId="{80BF9BE1-57F7-434B-9669-CB2BF0E990E5}">
      <dgm:prSet/>
      <dgm:spPr/>
      <dgm:t>
        <a:bodyPr/>
        <a:lstStyle/>
        <a:p>
          <a:endParaRPr lang="en-US" sz="2400"/>
        </a:p>
      </dgm:t>
    </dgm:pt>
    <dgm:pt modelId="{0E394989-29BB-4E10-A278-6C4C474A14F5}" type="sibTrans" cxnId="{80BF9BE1-57F7-434B-9669-CB2BF0E990E5}">
      <dgm:prSet/>
      <dgm:spPr/>
      <dgm:t>
        <a:bodyPr/>
        <a:lstStyle/>
        <a:p>
          <a:endParaRPr lang="en-US" sz="2400"/>
        </a:p>
      </dgm:t>
    </dgm:pt>
    <dgm:pt modelId="{5DACF274-CD13-4DAA-8CC6-3DD958AFEEDB}">
      <dgm:prSet custT="1"/>
      <dgm:spPr/>
      <dgm:t>
        <a:bodyPr/>
        <a:lstStyle/>
        <a:p>
          <a:r>
            <a:rPr lang="en-US" sz="3200"/>
            <a:t>Inconsistent Training Approaches</a:t>
          </a:r>
        </a:p>
      </dgm:t>
    </dgm:pt>
    <dgm:pt modelId="{6B0D842E-AD30-40D9-9FC1-CE579A70FD92}" type="parTrans" cxnId="{979DD6F1-939D-450D-8C4F-41BDEB220740}">
      <dgm:prSet/>
      <dgm:spPr/>
      <dgm:t>
        <a:bodyPr/>
        <a:lstStyle/>
        <a:p>
          <a:endParaRPr lang="en-US" sz="2400"/>
        </a:p>
      </dgm:t>
    </dgm:pt>
    <dgm:pt modelId="{84ABDC71-7DD7-4246-BE5A-8303B283DC98}" type="sibTrans" cxnId="{979DD6F1-939D-450D-8C4F-41BDEB220740}">
      <dgm:prSet/>
      <dgm:spPr/>
      <dgm:t>
        <a:bodyPr/>
        <a:lstStyle/>
        <a:p>
          <a:endParaRPr lang="en-US" sz="2400"/>
        </a:p>
      </dgm:t>
    </dgm:pt>
    <dgm:pt modelId="{D6EC505A-2346-4445-A33D-B5FF7B30D15C}" type="pres">
      <dgm:prSet presAssocID="{6EE9621C-A7BB-4A41-AAF7-AA477B423953}" presName="root" presStyleCnt="0">
        <dgm:presLayoutVars>
          <dgm:dir/>
          <dgm:resizeHandles val="exact"/>
        </dgm:presLayoutVars>
      </dgm:prSet>
      <dgm:spPr/>
    </dgm:pt>
    <dgm:pt modelId="{7D930F7B-849A-458D-8BD7-78FA06AEF5F8}" type="pres">
      <dgm:prSet presAssocID="{CDB650E7-2CCE-43E8-8B58-5B93A226973A}" presName="compNode" presStyleCnt="0"/>
      <dgm:spPr/>
    </dgm:pt>
    <dgm:pt modelId="{B357A6AB-BCDF-400A-A2E0-0A9900DC4F82}" type="pres">
      <dgm:prSet presAssocID="{CDB650E7-2CCE-43E8-8B58-5B93A226973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wnward trend"/>
        </a:ext>
      </dgm:extLst>
    </dgm:pt>
    <dgm:pt modelId="{3B1256E1-351E-48DF-A51F-ACF2E246F0AA}" type="pres">
      <dgm:prSet presAssocID="{CDB650E7-2CCE-43E8-8B58-5B93A226973A}" presName="spaceRect" presStyleCnt="0"/>
      <dgm:spPr/>
    </dgm:pt>
    <dgm:pt modelId="{CEE3F80C-6537-41D2-BC53-B27CBF0E532A}" type="pres">
      <dgm:prSet presAssocID="{CDB650E7-2CCE-43E8-8B58-5B93A226973A}" presName="textRect" presStyleLbl="revTx" presStyleIdx="0" presStyleCnt="3">
        <dgm:presLayoutVars>
          <dgm:chMax val="1"/>
          <dgm:chPref val="1"/>
        </dgm:presLayoutVars>
      </dgm:prSet>
      <dgm:spPr/>
    </dgm:pt>
    <dgm:pt modelId="{DA0C4AE4-8814-4C3F-9DA2-D3ED9328C459}" type="pres">
      <dgm:prSet presAssocID="{6951E895-9F4E-42F0-B5B0-5124469BF334}" presName="sibTrans" presStyleCnt="0"/>
      <dgm:spPr/>
    </dgm:pt>
    <dgm:pt modelId="{3AA13797-383D-4AA0-9187-5BEBA9A6BEA4}" type="pres">
      <dgm:prSet presAssocID="{12727E4F-AA23-4405-AE70-C0E60371EB39}" presName="compNode" presStyleCnt="0"/>
      <dgm:spPr/>
    </dgm:pt>
    <dgm:pt modelId="{D17F1225-6410-43AC-834E-1F1DB8FFBF8B}" type="pres">
      <dgm:prSet presAssocID="{12727E4F-AA23-4405-AE70-C0E60371EB3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2DF6DE24-D3B5-4878-9EDA-F62CDB6F2239}" type="pres">
      <dgm:prSet presAssocID="{12727E4F-AA23-4405-AE70-C0E60371EB39}" presName="spaceRect" presStyleCnt="0"/>
      <dgm:spPr/>
    </dgm:pt>
    <dgm:pt modelId="{868784A5-5927-40D4-A86C-AE3AE3AE128A}" type="pres">
      <dgm:prSet presAssocID="{12727E4F-AA23-4405-AE70-C0E60371EB39}" presName="textRect" presStyleLbl="revTx" presStyleIdx="1" presStyleCnt="3">
        <dgm:presLayoutVars>
          <dgm:chMax val="1"/>
          <dgm:chPref val="1"/>
        </dgm:presLayoutVars>
      </dgm:prSet>
      <dgm:spPr/>
    </dgm:pt>
    <dgm:pt modelId="{96BBD043-F070-4953-81E9-F63F73270C14}" type="pres">
      <dgm:prSet presAssocID="{0E394989-29BB-4E10-A278-6C4C474A14F5}" presName="sibTrans" presStyleCnt="0"/>
      <dgm:spPr/>
    </dgm:pt>
    <dgm:pt modelId="{0258832F-888D-4608-9913-547E068EC1B0}" type="pres">
      <dgm:prSet presAssocID="{5DACF274-CD13-4DAA-8CC6-3DD958AFEEDB}" presName="compNode" presStyleCnt="0"/>
      <dgm:spPr/>
    </dgm:pt>
    <dgm:pt modelId="{E0227267-1CD6-497D-8C56-FCB8D76ECDB4}" type="pres">
      <dgm:prSet presAssocID="{5DACF274-CD13-4DAA-8CC6-3DD958AFEED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3BEC84FD-2194-4413-9783-AD2CD259F885}" type="pres">
      <dgm:prSet presAssocID="{5DACF274-CD13-4DAA-8CC6-3DD958AFEEDB}" presName="spaceRect" presStyleCnt="0"/>
      <dgm:spPr/>
    </dgm:pt>
    <dgm:pt modelId="{6FDA75A6-C320-4DE8-B670-359ECF8984C9}" type="pres">
      <dgm:prSet presAssocID="{5DACF274-CD13-4DAA-8CC6-3DD958AFEEDB}" presName="textRect" presStyleLbl="revTx" presStyleIdx="2" presStyleCnt="3">
        <dgm:presLayoutVars>
          <dgm:chMax val="1"/>
          <dgm:chPref val="1"/>
        </dgm:presLayoutVars>
      </dgm:prSet>
      <dgm:spPr/>
    </dgm:pt>
  </dgm:ptLst>
  <dgm:cxnLst>
    <dgm:cxn modelId="{BB3B9682-38EA-48FB-BC86-0BA0C81EC275}" type="presOf" srcId="{5DACF274-CD13-4DAA-8CC6-3DD958AFEEDB}" destId="{6FDA75A6-C320-4DE8-B670-359ECF8984C9}" srcOrd="0" destOrd="0" presId="urn:microsoft.com/office/officeart/2018/2/layout/IconLabelList"/>
    <dgm:cxn modelId="{8DA8E299-8DB8-494C-AB8E-F6B1611DC0EC}" type="presOf" srcId="{6EE9621C-A7BB-4A41-AAF7-AA477B423953}" destId="{D6EC505A-2346-4445-A33D-B5FF7B30D15C}" srcOrd="0" destOrd="0" presId="urn:microsoft.com/office/officeart/2018/2/layout/IconLabelList"/>
    <dgm:cxn modelId="{873A4DC5-1A55-4F36-AFAC-FC296F108566}" type="presOf" srcId="{12727E4F-AA23-4405-AE70-C0E60371EB39}" destId="{868784A5-5927-40D4-A86C-AE3AE3AE128A}" srcOrd="0" destOrd="0" presId="urn:microsoft.com/office/officeart/2018/2/layout/IconLabelList"/>
    <dgm:cxn modelId="{80BF9BE1-57F7-434B-9669-CB2BF0E990E5}" srcId="{6EE9621C-A7BB-4A41-AAF7-AA477B423953}" destId="{12727E4F-AA23-4405-AE70-C0E60371EB39}" srcOrd="1" destOrd="0" parTransId="{33FDDD34-7949-4D00-BE21-6CB6396DEA93}" sibTransId="{0E394989-29BB-4E10-A278-6C4C474A14F5}"/>
    <dgm:cxn modelId="{268C2EE2-91C1-47CA-B141-2E933CD8B839}" srcId="{6EE9621C-A7BB-4A41-AAF7-AA477B423953}" destId="{CDB650E7-2CCE-43E8-8B58-5B93A226973A}" srcOrd="0" destOrd="0" parTransId="{AC64E370-29FE-4665-9709-5B6B12518632}" sibTransId="{6951E895-9F4E-42F0-B5B0-5124469BF334}"/>
    <dgm:cxn modelId="{8E5E8DE4-2585-4229-803E-6C129E56215B}" type="presOf" srcId="{CDB650E7-2CCE-43E8-8B58-5B93A226973A}" destId="{CEE3F80C-6537-41D2-BC53-B27CBF0E532A}" srcOrd="0" destOrd="0" presId="urn:microsoft.com/office/officeart/2018/2/layout/IconLabelList"/>
    <dgm:cxn modelId="{979DD6F1-939D-450D-8C4F-41BDEB220740}" srcId="{6EE9621C-A7BB-4A41-AAF7-AA477B423953}" destId="{5DACF274-CD13-4DAA-8CC6-3DD958AFEEDB}" srcOrd="2" destOrd="0" parTransId="{6B0D842E-AD30-40D9-9FC1-CE579A70FD92}" sibTransId="{84ABDC71-7DD7-4246-BE5A-8303B283DC98}"/>
    <dgm:cxn modelId="{3635CE09-4E13-4A55-8AF0-E22A42FCBA1D}" type="presParOf" srcId="{D6EC505A-2346-4445-A33D-B5FF7B30D15C}" destId="{7D930F7B-849A-458D-8BD7-78FA06AEF5F8}" srcOrd="0" destOrd="0" presId="urn:microsoft.com/office/officeart/2018/2/layout/IconLabelList"/>
    <dgm:cxn modelId="{80323EF9-0F6A-467F-9F49-70FE9E048BAA}" type="presParOf" srcId="{7D930F7B-849A-458D-8BD7-78FA06AEF5F8}" destId="{B357A6AB-BCDF-400A-A2E0-0A9900DC4F82}" srcOrd="0" destOrd="0" presId="urn:microsoft.com/office/officeart/2018/2/layout/IconLabelList"/>
    <dgm:cxn modelId="{04328E70-F293-4C1D-98AF-01F870FFE680}" type="presParOf" srcId="{7D930F7B-849A-458D-8BD7-78FA06AEF5F8}" destId="{3B1256E1-351E-48DF-A51F-ACF2E246F0AA}" srcOrd="1" destOrd="0" presId="urn:microsoft.com/office/officeart/2018/2/layout/IconLabelList"/>
    <dgm:cxn modelId="{E870E077-BC09-4DAA-8C07-A1C0E97738D1}" type="presParOf" srcId="{7D930F7B-849A-458D-8BD7-78FA06AEF5F8}" destId="{CEE3F80C-6537-41D2-BC53-B27CBF0E532A}" srcOrd="2" destOrd="0" presId="urn:microsoft.com/office/officeart/2018/2/layout/IconLabelList"/>
    <dgm:cxn modelId="{277C7CF9-6498-4025-9191-266EB5DFCB98}" type="presParOf" srcId="{D6EC505A-2346-4445-A33D-B5FF7B30D15C}" destId="{DA0C4AE4-8814-4C3F-9DA2-D3ED9328C459}" srcOrd="1" destOrd="0" presId="urn:microsoft.com/office/officeart/2018/2/layout/IconLabelList"/>
    <dgm:cxn modelId="{537E8705-13E0-4C8D-82B1-68171A9E8A7A}" type="presParOf" srcId="{D6EC505A-2346-4445-A33D-B5FF7B30D15C}" destId="{3AA13797-383D-4AA0-9187-5BEBA9A6BEA4}" srcOrd="2" destOrd="0" presId="urn:microsoft.com/office/officeart/2018/2/layout/IconLabelList"/>
    <dgm:cxn modelId="{E207A7D6-36C7-44AB-A4B9-C8CE180866E4}" type="presParOf" srcId="{3AA13797-383D-4AA0-9187-5BEBA9A6BEA4}" destId="{D17F1225-6410-43AC-834E-1F1DB8FFBF8B}" srcOrd="0" destOrd="0" presId="urn:microsoft.com/office/officeart/2018/2/layout/IconLabelList"/>
    <dgm:cxn modelId="{21EDCF04-04D9-4C10-A553-ED59283E4E85}" type="presParOf" srcId="{3AA13797-383D-4AA0-9187-5BEBA9A6BEA4}" destId="{2DF6DE24-D3B5-4878-9EDA-F62CDB6F2239}" srcOrd="1" destOrd="0" presId="urn:microsoft.com/office/officeart/2018/2/layout/IconLabelList"/>
    <dgm:cxn modelId="{0C870B50-F57F-4039-8882-F8622A4818D4}" type="presParOf" srcId="{3AA13797-383D-4AA0-9187-5BEBA9A6BEA4}" destId="{868784A5-5927-40D4-A86C-AE3AE3AE128A}" srcOrd="2" destOrd="0" presId="urn:microsoft.com/office/officeart/2018/2/layout/IconLabelList"/>
    <dgm:cxn modelId="{2C103C68-E130-4EA0-A3B5-2497C6278BCE}" type="presParOf" srcId="{D6EC505A-2346-4445-A33D-B5FF7B30D15C}" destId="{96BBD043-F070-4953-81E9-F63F73270C14}" srcOrd="3" destOrd="0" presId="urn:microsoft.com/office/officeart/2018/2/layout/IconLabelList"/>
    <dgm:cxn modelId="{1DEED849-AE62-4B5E-B602-9FCB51EA676F}" type="presParOf" srcId="{D6EC505A-2346-4445-A33D-B5FF7B30D15C}" destId="{0258832F-888D-4608-9913-547E068EC1B0}" srcOrd="4" destOrd="0" presId="urn:microsoft.com/office/officeart/2018/2/layout/IconLabelList"/>
    <dgm:cxn modelId="{98B956E8-5BAE-43FA-B50A-1B8378A0E2D8}" type="presParOf" srcId="{0258832F-888D-4608-9913-547E068EC1B0}" destId="{E0227267-1CD6-497D-8C56-FCB8D76ECDB4}" srcOrd="0" destOrd="0" presId="urn:microsoft.com/office/officeart/2018/2/layout/IconLabelList"/>
    <dgm:cxn modelId="{9FAE2180-9ED7-4771-9CAA-F10232C8CF9C}" type="presParOf" srcId="{0258832F-888D-4608-9913-547E068EC1B0}" destId="{3BEC84FD-2194-4413-9783-AD2CD259F885}" srcOrd="1" destOrd="0" presId="urn:microsoft.com/office/officeart/2018/2/layout/IconLabelList"/>
    <dgm:cxn modelId="{4D0691DD-9F44-4292-A30A-E67F4A7AB264}" type="presParOf" srcId="{0258832F-888D-4608-9913-547E068EC1B0}" destId="{6FDA75A6-C320-4DE8-B670-359ECF8984C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E8378AB-0C0D-4EE8-8FA8-71506504D831}" type="doc">
      <dgm:prSet loTypeId="urn:microsoft.com/office/officeart/2016/7/layout/VerticalSolidActionList" loCatId="List" qsTypeId="urn:microsoft.com/office/officeart/2005/8/quickstyle/simple1" qsCatId="simple" csTypeId="urn:microsoft.com/office/officeart/2005/8/colors/colorful2" csCatId="colorful"/>
      <dgm:spPr/>
      <dgm:t>
        <a:bodyPr/>
        <a:lstStyle/>
        <a:p>
          <a:endParaRPr lang="en-US"/>
        </a:p>
      </dgm:t>
    </dgm:pt>
    <dgm:pt modelId="{C3269FAC-131D-469F-8045-9D1BFB8B6D78}">
      <dgm:prSet custT="1"/>
      <dgm:spPr/>
      <dgm:t>
        <a:bodyPr/>
        <a:lstStyle/>
        <a:p>
          <a:r>
            <a:rPr lang="en-US" sz="2800" dirty="0"/>
            <a:t>Develop</a:t>
          </a:r>
          <a:endParaRPr lang="en-US" sz="3200" dirty="0"/>
        </a:p>
      </dgm:t>
    </dgm:pt>
    <dgm:pt modelId="{77C2B1E7-76B5-4430-AF19-F5781289A61E}" type="parTrans" cxnId="{A5014EE2-5DAE-406B-8C09-6DB62F9A6535}">
      <dgm:prSet/>
      <dgm:spPr/>
      <dgm:t>
        <a:bodyPr/>
        <a:lstStyle/>
        <a:p>
          <a:endParaRPr lang="en-US" sz="2000"/>
        </a:p>
      </dgm:t>
    </dgm:pt>
    <dgm:pt modelId="{3304225E-D834-46B7-B5D1-3F62C8BE4BE9}" type="sibTrans" cxnId="{A5014EE2-5DAE-406B-8C09-6DB62F9A6535}">
      <dgm:prSet/>
      <dgm:spPr/>
      <dgm:t>
        <a:bodyPr/>
        <a:lstStyle/>
        <a:p>
          <a:endParaRPr lang="en-US" sz="2000"/>
        </a:p>
      </dgm:t>
    </dgm:pt>
    <dgm:pt modelId="{3C88F19C-5409-475E-BC37-332513E7320F}">
      <dgm:prSet custT="1"/>
      <dgm:spPr/>
      <dgm:t>
        <a:bodyPr/>
        <a:lstStyle/>
        <a:p>
          <a:r>
            <a:rPr lang="en-US" sz="2400" dirty="0"/>
            <a:t>Develop comprehensive onboarding plans with clear timelines and milestones for the first days, weeks, and months.</a:t>
          </a:r>
        </a:p>
      </dgm:t>
    </dgm:pt>
    <dgm:pt modelId="{35DAD598-BF63-4F4C-921A-483267CA0965}" type="parTrans" cxnId="{9E56019C-2790-45F8-8E49-22E4F574A43C}">
      <dgm:prSet/>
      <dgm:spPr/>
      <dgm:t>
        <a:bodyPr/>
        <a:lstStyle/>
        <a:p>
          <a:endParaRPr lang="en-US" sz="2000"/>
        </a:p>
      </dgm:t>
    </dgm:pt>
    <dgm:pt modelId="{2C663D35-B464-489A-8F59-EEB88EE9F041}" type="sibTrans" cxnId="{9E56019C-2790-45F8-8E49-22E4F574A43C}">
      <dgm:prSet/>
      <dgm:spPr/>
      <dgm:t>
        <a:bodyPr/>
        <a:lstStyle/>
        <a:p>
          <a:endParaRPr lang="en-US" sz="2000"/>
        </a:p>
      </dgm:t>
    </dgm:pt>
    <dgm:pt modelId="{1B1C8E8E-4F33-45DF-AA44-4C4B46C7AF2D}">
      <dgm:prSet custT="1"/>
      <dgm:spPr/>
      <dgm:t>
        <a:bodyPr/>
        <a:lstStyle/>
        <a:p>
          <a:r>
            <a:rPr lang="en-US" sz="2800" dirty="0"/>
            <a:t>Incorporate</a:t>
          </a:r>
        </a:p>
      </dgm:t>
    </dgm:pt>
    <dgm:pt modelId="{90E91A5A-08F0-4B59-9BE3-FBDC8876FE94}" type="parTrans" cxnId="{52C75B17-1966-4E6C-AF88-95CA23A39C56}">
      <dgm:prSet/>
      <dgm:spPr/>
      <dgm:t>
        <a:bodyPr/>
        <a:lstStyle/>
        <a:p>
          <a:endParaRPr lang="en-US" sz="2000"/>
        </a:p>
      </dgm:t>
    </dgm:pt>
    <dgm:pt modelId="{2C22995B-CB89-4911-B935-E23B4E756F39}" type="sibTrans" cxnId="{52C75B17-1966-4E6C-AF88-95CA23A39C56}">
      <dgm:prSet/>
      <dgm:spPr/>
      <dgm:t>
        <a:bodyPr/>
        <a:lstStyle/>
        <a:p>
          <a:endParaRPr lang="en-US" sz="2000"/>
        </a:p>
      </dgm:t>
    </dgm:pt>
    <dgm:pt modelId="{3938170F-E2B0-47BB-801E-8483204CA047}">
      <dgm:prSet custT="1"/>
      <dgm:spPr/>
      <dgm:t>
        <a:bodyPr/>
        <a:lstStyle/>
        <a:p>
          <a:r>
            <a:rPr lang="en-US" sz="2400" dirty="0"/>
            <a:t>Incorporate tools like the </a:t>
          </a:r>
          <a:r>
            <a:rPr lang="en-US" sz="2400" dirty="0">
              <a:hlinkClick xmlns:r="http://schemas.openxmlformats.org/officeDocument/2006/relationships" r:id="rId1"/>
            </a:rPr>
            <a:t>Career Path Toolkit </a:t>
          </a:r>
          <a:r>
            <a:rPr lang="en-US" sz="2400" dirty="0"/>
            <a:t>to outline career paths and growth opportunities.</a:t>
          </a:r>
        </a:p>
      </dgm:t>
    </dgm:pt>
    <dgm:pt modelId="{A33010C6-9B02-4D7A-B2AD-B6365F71456D}" type="parTrans" cxnId="{F552C9B6-1E19-4E0A-BA7F-B849C1DA46C5}">
      <dgm:prSet/>
      <dgm:spPr/>
      <dgm:t>
        <a:bodyPr/>
        <a:lstStyle/>
        <a:p>
          <a:endParaRPr lang="en-US" sz="2000"/>
        </a:p>
      </dgm:t>
    </dgm:pt>
    <dgm:pt modelId="{6A8BF805-B76F-4662-B033-6AF33ED75716}" type="sibTrans" cxnId="{F552C9B6-1E19-4E0A-BA7F-B849C1DA46C5}">
      <dgm:prSet/>
      <dgm:spPr/>
      <dgm:t>
        <a:bodyPr/>
        <a:lstStyle/>
        <a:p>
          <a:endParaRPr lang="en-US" sz="2000"/>
        </a:p>
      </dgm:t>
    </dgm:pt>
    <dgm:pt modelId="{BA63D2F8-8D07-4CEF-8B56-55413F704CA9}">
      <dgm:prSet custT="1"/>
      <dgm:spPr/>
      <dgm:t>
        <a:bodyPr/>
        <a:lstStyle/>
        <a:p>
          <a:r>
            <a:rPr lang="en-US" sz="2800" dirty="0"/>
            <a:t>Use</a:t>
          </a:r>
        </a:p>
      </dgm:t>
    </dgm:pt>
    <dgm:pt modelId="{61C22A67-8FB3-4B40-91C8-E11D222E76A5}" type="parTrans" cxnId="{DB704E6C-31E1-4A09-913D-064C32E37651}">
      <dgm:prSet/>
      <dgm:spPr/>
      <dgm:t>
        <a:bodyPr/>
        <a:lstStyle/>
        <a:p>
          <a:endParaRPr lang="en-US" sz="2000"/>
        </a:p>
      </dgm:t>
    </dgm:pt>
    <dgm:pt modelId="{0D6D643F-3913-44F4-9AB5-7BD656762988}" type="sibTrans" cxnId="{DB704E6C-31E1-4A09-913D-064C32E37651}">
      <dgm:prSet/>
      <dgm:spPr/>
      <dgm:t>
        <a:bodyPr/>
        <a:lstStyle/>
        <a:p>
          <a:endParaRPr lang="en-US" sz="2000"/>
        </a:p>
      </dgm:t>
    </dgm:pt>
    <dgm:pt modelId="{5A7060B9-E327-465D-9D99-3651D0491902}">
      <dgm:prSet custT="1"/>
      <dgm:spPr/>
      <dgm:t>
        <a:bodyPr/>
        <a:lstStyle/>
        <a:p>
          <a:r>
            <a:rPr lang="en-US" sz="2400" dirty="0"/>
            <a:t>Use welcome kits or personalized resources to make new hires feel valued.</a:t>
          </a:r>
        </a:p>
      </dgm:t>
    </dgm:pt>
    <dgm:pt modelId="{5AD896B8-0A1C-4208-B855-BA6D123EF41C}" type="parTrans" cxnId="{F717E34C-15CF-4310-9CE1-42E6C9107C01}">
      <dgm:prSet/>
      <dgm:spPr/>
      <dgm:t>
        <a:bodyPr/>
        <a:lstStyle/>
        <a:p>
          <a:endParaRPr lang="en-US" sz="2000"/>
        </a:p>
      </dgm:t>
    </dgm:pt>
    <dgm:pt modelId="{65F08A2B-951D-4AC8-9AC4-7BD7DBEAA6FC}" type="sibTrans" cxnId="{F717E34C-15CF-4310-9CE1-42E6C9107C01}">
      <dgm:prSet/>
      <dgm:spPr/>
      <dgm:t>
        <a:bodyPr/>
        <a:lstStyle/>
        <a:p>
          <a:endParaRPr lang="en-US" sz="2000"/>
        </a:p>
      </dgm:t>
    </dgm:pt>
    <dgm:pt modelId="{FFCC178F-C617-4F3E-A08C-9FCAF0ED6042}" type="pres">
      <dgm:prSet presAssocID="{4E8378AB-0C0D-4EE8-8FA8-71506504D831}" presName="Name0" presStyleCnt="0">
        <dgm:presLayoutVars>
          <dgm:dir/>
          <dgm:animLvl val="lvl"/>
          <dgm:resizeHandles val="exact"/>
        </dgm:presLayoutVars>
      </dgm:prSet>
      <dgm:spPr/>
    </dgm:pt>
    <dgm:pt modelId="{E943D2E6-24EE-4EB6-8364-3835E4AE2755}" type="pres">
      <dgm:prSet presAssocID="{C3269FAC-131D-469F-8045-9D1BFB8B6D78}" presName="linNode" presStyleCnt="0"/>
      <dgm:spPr/>
    </dgm:pt>
    <dgm:pt modelId="{E748C073-8E27-41B7-B943-82E941571240}" type="pres">
      <dgm:prSet presAssocID="{C3269FAC-131D-469F-8045-9D1BFB8B6D78}" presName="parentText" presStyleLbl="alignNode1" presStyleIdx="0" presStyleCnt="3">
        <dgm:presLayoutVars>
          <dgm:chMax val="1"/>
          <dgm:bulletEnabled/>
        </dgm:presLayoutVars>
      </dgm:prSet>
      <dgm:spPr/>
    </dgm:pt>
    <dgm:pt modelId="{3B550FE8-BCF1-4D84-9B10-BBB48E53395A}" type="pres">
      <dgm:prSet presAssocID="{C3269FAC-131D-469F-8045-9D1BFB8B6D78}" presName="descendantText" presStyleLbl="alignAccFollowNode1" presStyleIdx="0" presStyleCnt="3">
        <dgm:presLayoutVars>
          <dgm:bulletEnabled/>
        </dgm:presLayoutVars>
      </dgm:prSet>
      <dgm:spPr/>
    </dgm:pt>
    <dgm:pt modelId="{3412C32D-7F6D-4B9C-BC3A-058242B80077}" type="pres">
      <dgm:prSet presAssocID="{3304225E-D834-46B7-B5D1-3F62C8BE4BE9}" presName="sp" presStyleCnt="0"/>
      <dgm:spPr/>
    </dgm:pt>
    <dgm:pt modelId="{31120D62-3E52-4167-833B-BE717700C4A9}" type="pres">
      <dgm:prSet presAssocID="{1B1C8E8E-4F33-45DF-AA44-4C4B46C7AF2D}" presName="linNode" presStyleCnt="0"/>
      <dgm:spPr/>
    </dgm:pt>
    <dgm:pt modelId="{F3F42BB2-5706-483A-901F-36A83ED6973D}" type="pres">
      <dgm:prSet presAssocID="{1B1C8E8E-4F33-45DF-AA44-4C4B46C7AF2D}" presName="parentText" presStyleLbl="alignNode1" presStyleIdx="1" presStyleCnt="3">
        <dgm:presLayoutVars>
          <dgm:chMax val="1"/>
          <dgm:bulletEnabled/>
        </dgm:presLayoutVars>
      </dgm:prSet>
      <dgm:spPr/>
    </dgm:pt>
    <dgm:pt modelId="{D8A9157A-3437-49E0-9CAE-CD4AB47DC28B}" type="pres">
      <dgm:prSet presAssocID="{1B1C8E8E-4F33-45DF-AA44-4C4B46C7AF2D}" presName="descendantText" presStyleLbl="alignAccFollowNode1" presStyleIdx="1" presStyleCnt="3">
        <dgm:presLayoutVars>
          <dgm:bulletEnabled/>
        </dgm:presLayoutVars>
      </dgm:prSet>
      <dgm:spPr/>
    </dgm:pt>
    <dgm:pt modelId="{E204E179-C837-4503-98B8-F68C6781688A}" type="pres">
      <dgm:prSet presAssocID="{2C22995B-CB89-4911-B935-E23B4E756F39}" presName="sp" presStyleCnt="0"/>
      <dgm:spPr/>
    </dgm:pt>
    <dgm:pt modelId="{B3DFD11A-3820-4270-B116-AE35455580D4}" type="pres">
      <dgm:prSet presAssocID="{BA63D2F8-8D07-4CEF-8B56-55413F704CA9}" presName="linNode" presStyleCnt="0"/>
      <dgm:spPr/>
    </dgm:pt>
    <dgm:pt modelId="{FB55C1D3-3296-4B85-991E-5264C038FBA3}" type="pres">
      <dgm:prSet presAssocID="{BA63D2F8-8D07-4CEF-8B56-55413F704CA9}" presName="parentText" presStyleLbl="alignNode1" presStyleIdx="2" presStyleCnt="3">
        <dgm:presLayoutVars>
          <dgm:chMax val="1"/>
          <dgm:bulletEnabled/>
        </dgm:presLayoutVars>
      </dgm:prSet>
      <dgm:spPr/>
    </dgm:pt>
    <dgm:pt modelId="{C29E5EC3-06D2-4F4D-8B32-BEB7BDF4D73A}" type="pres">
      <dgm:prSet presAssocID="{BA63D2F8-8D07-4CEF-8B56-55413F704CA9}" presName="descendantText" presStyleLbl="alignAccFollowNode1" presStyleIdx="2" presStyleCnt="3">
        <dgm:presLayoutVars>
          <dgm:bulletEnabled/>
        </dgm:presLayoutVars>
      </dgm:prSet>
      <dgm:spPr/>
    </dgm:pt>
  </dgm:ptLst>
  <dgm:cxnLst>
    <dgm:cxn modelId="{BF1A9806-761F-45E7-B9E3-59552DEC5963}" type="presOf" srcId="{4E8378AB-0C0D-4EE8-8FA8-71506504D831}" destId="{FFCC178F-C617-4F3E-A08C-9FCAF0ED6042}" srcOrd="0" destOrd="0" presId="urn:microsoft.com/office/officeart/2016/7/layout/VerticalSolidActionList"/>
    <dgm:cxn modelId="{8E61C10A-0DAA-4244-80C5-3713300BD3C2}" type="presOf" srcId="{BA63D2F8-8D07-4CEF-8B56-55413F704CA9}" destId="{FB55C1D3-3296-4B85-991E-5264C038FBA3}" srcOrd="0" destOrd="0" presId="urn:microsoft.com/office/officeart/2016/7/layout/VerticalSolidActionList"/>
    <dgm:cxn modelId="{7B57E60B-C8B9-46B4-8FF0-3FE65F3B2ADA}" type="presOf" srcId="{1B1C8E8E-4F33-45DF-AA44-4C4B46C7AF2D}" destId="{F3F42BB2-5706-483A-901F-36A83ED6973D}" srcOrd="0" destOrd="0" presId="urn:microsoft.com/office/officeart/2016/7/layout/VerticalSolidActionList"/>
    <dgm:cxn modelId="{2B0D6E0C-DA5B-4417-8F27-76177D45E60B}" type="presOf" srcId="{5A7060B9-E327-465D-9D99-3651D0491902}" destId="{C29E5EC3-06D2-4F4D-8B32-BEB7BDF4D73A}" srcOrd="0" destOrd="0" presId="urn:microsoft.com/office/officeart/2016/7/layout/VerticalSolidActionList"/>
    <dgm:cxn modelId="{52C75B17-1966-4E6C-AF88-95CA23A39C56}" srcId="{4E8378AB-0C0D-4EE8-8FA8-71506504D831}" destId="{1B1C8E8E-4F33-45DF-AA44-4C4B46C7AF2D}" srcOrd="1" destOrd="0" parTransId="{90E91A5A-08F0-4B59-9BE3-FBDC8876FE94}" sibTransId="{2C22995B-CB89-4911-B935-E23B4E756F39}"/>
    <dgm:cxn modelId="{62428B3E-863B-4437-AAF5-83B15F721F64}" type="presOf" srcId="{3C88F19C-5409-475E-BC37-332513E7320F}" destId="{3B550FE8-BCF1-4D84-9B10-BBB48E53395A}" srcOrd="0" destOrd="0" presId="urn:microsoft.com/office/officeart/2016/7/layout/VerticalSolidActionList"/>
    <dgm:cxn modelId="{DB704E6C-31E1-4A09-913D-064C32E37651}" srcId="{4E8378AB-0C0D-4EE8-8FA8-71506504D831}" destId="{BA63D2F8-8D07-4CEF-8B56-55413F704CA9}" srcOrd="2" destOrd="0" parTransId="{61C22A67-8FB3-4B40-91C8-E11D222E76A5}" sibTransId="{0D6D643F-3913-44F4-9AB5-7BD656762988}"/>
    <dgm:cxn modelId="{F717E34C-15CF-4310-9CE1-42E6C9107C01}" srcId="{BA63D2F8-8D07-4CEF-8B56-55413F704CA9}" destId="{5A7060B9-E327-465D-9D99-3651D0491902}" srcOrd="0" destOrd="0" parTransId="{5AD896B8-0A1C-4208-B855-BA6D123EF41C}" sibTransId="{65F08A2B-951D-4AC8-9AC4-7BD7DBEAA6FC}"/>
    <dgm:cxn modelId="{436ACE90-0EED-40CB-8F8C-EEF8DE9B69D9}" type="presOf" srcId="{C3269FAC-131D-469F-8045-9D1BFB8B6D78}" destId="{E748C073-8E27-41B7-B943-82E941571240}" srcOrd="0" destOrd="0" presId="urn:microsoft.com/office/officeart/2016/7/layout/VerticalSolidActionList"/>
    <dgm:cxn modelId="{9E56019C-2790-45F8-8E49-22E4F574A43C}" srcId="{C3269FAC-131D-469F-8045-9D1BFB8B6D78}" destId="{3C88F19C-5409-475E-BC37-332513E7320F}" srcOrd="0" destOrd="0" parTransId="{35DAD598-BF63-4F4C-921A-483267CA0965}" sibTransId="{2C663D35-B464-489A-8F59-EEB88EE9F041}"/>
    <dgm:cxn modelId="{F552C9B6-1E19-4E0A-BA7F-B849C1DA46C5}" srcId="{1B1C8E8E-4F33-45DF-AA44-4C4B46C7AF2D}" destId="{3938170F-E2B0-47BB-801E-8483204CA047}" srcOrd="0" destOrd="0" parTransId="{A33010C6-9B02-4D7A-B2AD-B6365F71456D}" sibTransId="{6A8BF805-B76F-4662-B033-6AF33ED75716}"/>
    <dgm:cxn modelId="{A5014EE2-5DAE-406B-8C09-6DB62F9A6535}" srcId="{4E8378AB-0C0D-4EE8-8FA8-71506504D831}" destId="{C3269FAC-131D-469F-8045-9D1BFB8B6D78}" srcOrd="0" destOrd="0" parTransId="{77C2B1E7-76B5-4430-AF19-F5781289A61E}" sibTransId="{3304225E-D834-46B7-B5D1-3F62C8BE4BE9}"/>
    <dgm:cxn modelId="{CE6392F0-CED8-4A2E-AEEF-45B070698507}" type="presOf" srcId="{3938170F-E2B0-47BB-801E-8483204CA047}" destId="{D8A9157A-3437-49E0-9CAE-CD4AB47DC28B}" srcOrd="0" destOrd="0" presId="urn:microsoft.com/office/officeart/2016/7/layout/VerticalSolidActionList"/>
    <dgm:cxn modelId="{C72E24A5-97D6-437C-8710-74951CF00A2D}" type="presParOf" srcId="{FFCC178F-C617-4F3E-A08C-9FCAF0ED6042}" destId="{E943D2E6-24EE-4EB6-8364-3835E4AE2755}" srcOrd="0" destOrd="0" presId="urn:microsoft.com/office/officeart/2016/7/layout/VerticalSolidActionList"/>
    <dgm:cxn modelId="{B6592DAD-3E48-48E0-90E4-BEC7FBDA3E5F}" type="presParOf" srcId="{E943D2E6-24EE-4EB6-8364-3835E4AE2755}" destId="{E748C073-8E27-41B7-B943-82E941571240}" srcOrd="0" destOrd="0" presId="urn:microsoft.com/office/officeart/2016/7/layout/VerticalSolidActionList"/>
    <dgm:cxn modelId="{8E3BA9C4-ADFA-4046-A57A-409A36525BEA}" type="presParOf" srcId="{E943D2E6-24EE-4EB6-8364-3835E4AE2755}" destId="{3B550FE8-BCF1-4D84-9B10-BBB48E53395A}" srcOrd="1" destOrd="0" presId="urn:microsoft.com/office/officeart/2016/7/layout/VerticalSolidActionList"/>
    <dgm:cxn modelId="{E7BC623F-F67B-4338-B88C-E111256DC05C}" type="presParOf" srcId="{FFCC178F-C617-4F3E-A08C-9FCAF0ED6042}" destId="{3412C32D-7F6D-4B9C-BC3A-058242B80077}" srcOrd="1" destOrd="0" presId="urn:microsoft.com/office/officeart/2016/7/layout/VerticalSolidActionList"/>
    <dgm:cxn modelId="{997A6B14-97FC-495A-8AF7-1D0FF0A88A1A}" type="presParOf" srcId="{FFCC178F-C617-4F3E-A08C-9FCAF0ED6042}" destId="{31120D62-3E52-4167-833B-BE717700C4A9}" srcOrd="2" destOrd="0" presId="urn:microsoft.com/office/officeart/2016/7/layout/VerticalSolidActionList"/>
    <dgm:cxn modelId="{2F02925E-22F7-4A00-A717-0FFA8A1A4DB3}" type="presParOf" srcId="{31120D62-3E52-4167-833B-BE717700C4A9}" destId="{F3F42BB2-5706-483A-901F-36A83ED6973D}" srcOrd="0" destOrd="0" presId="urn:microsoft.com/office/officeart/2016/7/layout/VerticalSolidActionList"/>
    <dgm:cxn modelId="{98A3FC40-F9ED-4A46-A535-A7750A2F172B}" type="presParOf" srcId="{31120D62-3E52-4167-833B-BE717700C4A9}" destId="{D8A9157A-3437-49E0-9CAE-CD4AB47DC28B}" srcOrd="1" destOrd="0" presId="urn:microsoft.com/office/officeart/2016/7/layout/VerticalSolidActionList"/>
    <dgm:cxn modelId="{F82C8672-B1DF-44C2-BA84-8CB8DA836584}" type="presParOf" srcId="{FFCC178F-C617-4F3E-A08C-9FCAF0ED6042}" destId="{E204E179-C837-4503-98B8-F68C6781688A}" srcOrd="3" destOrd="0" presId="urn:microsoft.com/office/officeart/2016/7/layout/VerticalSolidActionList"/>
    <dgm:cxn modelId="{FF3FF68F-F514-4036-8A88-A517866953D5}" type="presParOf" srcId="{FFCC178F-C617-4F3E-A08C-9FCAF0ED6042}" destId="{B3DFD11A-3820-4270-B116-AE35455580D4}" srcOrd="4" destOrd="0" presId="urn:microsoft.com/office/officeart/2016/7/layout/VerticalSolidActionList"/>
    <dgm:cxn modelId="{8D102977-6CD5-4DA7-8C52-4DC182B9C875}" type="presParOf" srcId="{B3DFD11A-3820-4270-B116-AE35455580D4}" destId="{FB55C1D3-3296-4B85-991E-5264C038FBA3}" srcOrd="0" destOrd="0" presId="urn:microsoft.com/office/officeart/2016/7/layout/VerticalSolidActionList"/>
    <dgm:cxn modelId="{550DE2AF-087E-4CAA-B1BE-71308C7821EE}" type="presParOf" srcId="{B3DFD11A-3820-4270-B116-AE35455580D4}" destId="{C29E5EC3-06D2-4F4D-8B32-BEB7BDF4D73A}"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80C2A12-C640-48AF-B12F-7BBF9E7F8359}"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6E7DA6CE-F4D2-4DB7-BE00-1CFCDDCDA338}">
      <dgm:prSet/>
      <dgm:spPr/>
      <dgm:t>
        <a:bodyPr/>
        <a:lstStyle/>
        <a:p>
          <a:r>
            <a:rPr lang="en-US" dirty="0"/>
            <a:t>Combine</a:t>
          </a:r>
        </a:p>
      </dgm:t>
    </dgm:pt>
    <dgm:pt modelId="{DBC0F1BB-3F60-4C2E-9AA9-F73D57EDE8DA}" type="parTrans" cxnId="{667F0563-B78D-45F0-B691-62E4B43878DF}">
      <dgm:prSet/>
      <dgm:spPr/>
      <dgm:t>
        <a:bodyPr/>
        <a:lstStyle/>
        <a:p>
          <a:endParaRPr lang="en-US"/>
        </a:p>
      </dgm:t>
    </dgm:pt>
    <dgm:pt modelId="{B943443A-0976-424A-9A5F-7A2E45A9DEFE}" type="sibTrans" cxnId="{667F0563-B78D-45F0-B691-62E4B43878DF}">
      <dgm:prSet/>
      <dgm:spPr/>
      <dgm:t>
        <a:bodyPr/>
        <a:lstStyle/>
        <a:p>
          <a:endParaRPr lang="en-US"/>
        </a:p>
      </dgm:t>
    </dgm:pt>
    <dgm:pt modelId="{20E3E0BB-98DC-4E03-AD73-459C12663EB9}">
      <dgm:prSet custT="1"/>
      <dgm:spPr/>
      <dgm:t>
        <a:bodyPr/>
        <a:lstStyle/>
        <a:p>
          <a:r>
            <a:rPr lang="en-US" sz="2400" dirty="0"/>
            <a:t>Combine technical training (e.g., job-specific tasks) with soft skills development (e.g., communication, teamwork).</a:t>
          </a:r>
        </a:p>
      </dgm:t>
    </dgm:pt>
    <dgm:pt modelId="{80021DCF-40A7-4956-B029-8647ADD59490}" type="parTrans" cxnId="{4346A62F-CB54-40B7-9C0C-9E116B95AAFF}">
      <dgm:prSet/>
      <dgm:spPr/>
      <dgm:t>
        <a:bodyPr/>
        <a:lstStyle/>
        <a:p>
          <a:endParaRPr lang="en-US"/>
        </a:p>
      </dgm:t>
    </dgm:pt>
    <dgm:pt modelId="{829874C1-862F-4735-9C29-84B90A52DD55}" type="sibTrans" cxnId="{4346A62F-CB54-40B7-9C0C-9E116B95AAFF}">
      <dgm:prSet/>
      <dgm:spPr/>
      <dgm:t>
        <a:bodyPr/>
        <a:lstStyle/>
        <a:p>
          <a:endParaRPr lang="en-US"/>
        </a:p>
      </dgm:t>
    </dgm:pt>
    <dgm:pt modelId="{5FE03A05-7058-4B6C-9513-43CBEDB066B8}">
      <dgm:prSet/>
      <dgm:spPr/>
      <dgm:t>
        <a:bodyPr/>
        <a:lstStyle/>
        <a:p>
          <a:r>
            <a:rPr lang="en-US" dirty="0"/>
            <a:t>Utilize</a:t>
          </a:r>
        </a:p>
      </dgm:t>
    </dgm:pt>
    <dgm:pt modelId="{BB26C325-B901-4D5D-A679-B39AFC36695D}" type="parTrans" cxnId="{F6FA5FD8-74F5-4BFB-9ACC-EE5515414956}">
      <dgm:prSet/>
      <dgm:spPr/>
      <dgm:t>
        <a:bodyPr/>
        <a:lstStyle/>
        <a:p>
          <a:endParaRPr lang="en-US"/>
        </a:p>
      </dgm:t>
    </dgm:pt>
    <dgm:pt modelId="{D5F83C24-3030-4E15-B190-04F69667A02A}" type="sibTrans" cxnId="{F6FA5FD8-74F5-4BFB-9ACC-EE5515414956}">
      <dgm:prSet/>
      <dgm:spPr/>
      <dgm:t>
        <a:bodyPr/>
        <a:lstStyle/>
        <a:p>
          <a:endParaRPr lang="en-US"/>
        </a:p>
      </dgm:t>
    </dgm:pt>
    <dgm:pt modelId="{F21AD06C-A82D-4A75-8F88-A989D10976AB}">
      <dgm:prSet custT="1"/>
      <dgm:spPr/>
      <dgm:t>
        <a:bodyPr/>
        <a:lstStyle/>
        <a:p>
          <a:r>
            <a:rPr lang="en-US" sz="2400" dirty="0"/>
            <a:t>Utilize tools like </a:t>
          </a:r>
          <a:r>
            <a:rPr lang="en-US" sz="2400" dirty="0">
              <a:hlinkClick xmlns:r="http://schemas.openxmlformats.org/officeDocument/2006/relationships" r:id="rId1"/>
            </a:rPr>
            <a:t>WAP Litmos LMS </a:t>
          </a:r>
          <a:r>
            <a:rPr lang="en-US" sz="2400" dirty="0"/>
            <a:t>for flexible learning experiences that can be accessed online.</a:t>
          </a:r>
        </a:p>
      </dgm:t>
    </dgm:pt>
    <dgm:pt modelId="{2F05581D-4223-44E7-95AB-5EF0F4137118}" type="parTrans" cxnId="{639CF207-87EC-413F-9F08-0DCD1E0DEB47}">
      <dgm:prSet/>
      <dgm:spPr/>
      <dgm:t>
        <a:bodyPr/>
        <a:lstStyle/>
        <a:p>
          <a:endParaRPr lang="en-US"/>
        </a:p>
      </dgm:t>
    </dgm:pt>
    <dgm:pt modelId="{9E20DD72-4213-40FC-996A-7FD1016686E4}" type="sibTrans" cxnId="{639CF207-87EC-413F-9F08-0DCD1E0DEB47}">
      <dgm:prSet/>
      <dgm:spPr/>
      <dgm:t>
        <a:bodyPr/>
        <a:lstStyle/>
        <a:p>
          <a:endParaRPr lang="en-US"/>
        </a:p>
      </dgm:t>
    </dgm:pt>
    <dgm:pt modelId="{B2F24576-978B-48F1-BE15-94D8CDBB7E0C}">
      <dgm:prSet/>
      <dgm:spPr/>
      <dgm:t>
        <a:bodyPr/>
        <a:lstStyle/>
        <a:p>
          <a:r>
            <a:rPr lang="en-US" dirty="0"/>
            <a:t>Leverage</a:t>
          </a:r>
        </a:p>
      </dgm:t>
    </dgm:pt>
    <dgm:pt modelId="{04ABD0E9-3BB5-4349-8154-7B181BEAC8EA}" type="parTrans" cxnId="{949F4D2A-D58B-4BAD-8569-7766D29639EE}">
      <dgm:prSet/>
      <dgm:spPr/>
      <dgm:t>
        <a:bodyPr/>
        <a:lstStyle/>
        <a:p>
          <a:endParaRPr lang="en-US"/>
        </a:p>
      </dgm:t>
    </dgm:pt>
    <dgm:pt modelId="{89D6BDBA-72D3-448A-82E1-0F671891C81E}" type="sibTrans" cxnId="{949F4D2A-D58B-4BAD-8569-7766D29639EE}">
      <dgm:prSet/>
      <dgm:spPr/>
      <dgm:t>
        <a:bodyPr/>
        <a:lstStyle/>
        <a:p>
          <a:endParaRPr lang="en-US"/>
        </a:p>
      </dgm:t>
    </dgm:pt>
    <dgm:pt modelId="{AD96556B-4ADF-4661-B551-FB019BDD69EF}">
      <dgm:prSet custT="1"/>
      <dgm:spPr/>
      <dgm:t>
        <a:bodyPr/>
        <a:lstStyle/>
        <a:p>
          <a:r>
            <a:rPr lang="en-US" sz="2400" dirty="0"/>
            <a:t>Leverage role-playing exercises, simulations, and e-learning modules to cater to diverse learning styles.</a:t>
          </a:r>
        </a:p>
      </dgm:t>
    </dgm:pt>
    <dgm:pt modelId="{E3FD0981-277A-492C-AE2F-DB679679F6F1}" type="parTrans" cxnId="{39C22CB7-88E1-43FE-95DC-D965A89612DF}">
      <dgm:prSet/>
      <dgm:spPr/>
      <dgm:t>
        <a:bodyPr/>
        <a:lstStyle/>
        <a:p>
          <a:endParaRPr lang="en-US"/>
        </a:p>
      </dgm:t>
    </dgm:pt>
    <dgm:pt modelId="{36FC1800-2037-4368-8E2F-7925335B8491}" type="sibTrans" cxnId="{39C22CB7-88E1-43FE-95DC-D965A89612DF}">
      <dgm:prSet/>
      <dgm:spPr/>
      <dgm:t>
        <a:bodyPr/>
        <a:lstStyle/>
        <a:p>
          <a:endParaRPr lang="en-US"/>
        </a:p>
      </dgm:t>
    </dgm:pt>
    <dgm:pt modelId="{570E6C27-4D75-45DD-8B72-F121BD80F268}" type="pres">
      <dgm:prSet presAssocID="{380C2A12-C640-48AF-B12F-7BBF9E7F8359}" presName="Name0" presStyleCnt="0">
        <dgm:presLayoutVars>
          <dgm:dir/>
          <dgm:animLvl val="lvl"/>
          <dgm:resizeHandles val="exact"/>
        </dgm:presLayoutVars>
      </dgm:prSet>
      <dgm:spPr/>
    </dgm:pt>
    <dgm:pt modelId="{1F798C95-24BE-48EC-8365-B109E8672B68}" type="pres">
      <dgm:prSet presAssocID="{6E7DA6CE-F4D2-4DB7-BE00-1CFCDDCDA338}" presName="linNode" presStyleCnt="0"/>
      <dgm:spPr/>
    </dgm:pt>
    <dgm:pt modelId="{0906AEA2-337C-4B62-99A4-5B3FB4B16F48}" type="pres">
      <dgm:prSet presAssocID="{6E7DA6CE-F4D2-4DB7-BE00-1CFCDDCDA338}" presName="parentText" presStyleLbl="alignNode1" presStyleIdx="0" presStyleCnt="3">
        <dgm:presLayoutVars>
          <dgm:chMax val="1"/>
          <dgm:bulletEnabled/>
        </dgm:presLayoutVars>
      </dgm:prSet>
      <dgm:spPr/>
    </dgm:pt>
    <dgm:pt modelId="{791CEB7E-5385-487A-8F91-B6F38B5628A0}" type="pres">
      <dgm:prSet presAssocID="{6E7DA6CE-F4D2-4DB7-BE00-1CFCDDCDA338}" presName="descendantText" presStyleLbl="alignAccFollowNode1" presStyleIdx="0" presStyleCnt="3">
        <dgm:presLayoutVars>
          <dgm:bulletEnabled/>
        </dgm:presLayoutVars>
      </dgm:prSet>
      <dgm:spPr/>
    </dgm:pt>
    <dgm:pt modelId="{17A9110F-C064-40AF-8135-01C611C65CF5}" type="pres">
      <dgm:prSet presAssocID="{B943443A-0976-424A-9A5F-7A2E45A9DEFE}" presName="sp" presStyleCnt="0"/>
      <dgm:spPr/>
    </dgm:pt>
    <dgm:pt modelId="{4C9AD0D9-066A-4A9D-9681-09E416250AC0}" type="pres">
      <dgm:prSet presAssocID="{5FE03A05-7058-4B6C-9513-43CBEDB066B8}" presName="linNode" presStyleCnt="0"/>
      <dgm:spPr/>
    </dgm:pt>
    <dgm:pt modelId="{2023CD9C-151E-475A-9775-0DC2212DCF43}" type="pres">
      <dgm:prSet presAssocID="{5FE03A05-7058-4B6C-9513-43CBEDB066B8}" presName="parentText" presStyleLbl="alignNode1" presStyleIdx="1" presStyleCnt="3">
        <dgm:presLayoutVars>
          <dgm:chMax val="1"/>
          <dgm:bulletEnabled/>
        </dgm:presLayoutVars>
      </dgm:prSet>
      <dgm:spPr/>
    </dgm:pt>
    <dgm:pt modelId="{24B6904E-0C1F-4E51-BE55-6BC3AAD78E98}" type="pres">
      <dgm:prSet presAssocID="{5FE03A05-7058-4B6C-9513-43CBEDB066B8}" presName="descendantText" presStyleLbl="alignAccFollowNode1" presStyleIdx="1" presStyleCnt="3">
        <dgm:presLayoutVars>
          <dgm:bulletEnabled/>
        </dgm:presLayoutVars>
      </dgm:prSet>
      <dgm:spPr/>
    </dgm:pt>
    <dgm:pt modelId="{3D60FE1A-38F9-4263-AFA5-75456A59C62D}" type="pres">
      <dgm:prSet presAssocID="{D5F83C24-3030-4E15-B190-04F69667A02A}" presName="sp" presStyleCnt="0"/>
      <dgm:spPr/>
    </dgm:pt>
    <dgm:pt modelId="{2CF94694-888A-4612-B39B-0CFB6233BB12}" type="pres">
      <dgm:prSet presAssocID="{B2F24576-978B-48F1-BE15-94D8CDBB7E0C}" presName="linNode" presStyleCnt="0"/>
      <dgm:spPr/>
    </dgm:pt>
    <dgm:pt modelId="{EADE055E-1C49-46D5-9CD3-18D2E5AF8595}" type="pres">
      <dgm:prSet presAssocID="{B2F24576-978B-48F1-BE15-94D8CDBB7E0C}" presName="parentText" presStyleLbl="alignNode1" presStyleIdx="2" presStyleCnt="3">
        <dgm:presLayoutVars>
          <dgm:chMax val="1"/>
          <dgm:bulletEnabled/>
        </dgm:presLayoutVars>
      </dgm:prSet>
      <dgm:spPr/>
    </dgm:pt>
    <dgm:pt modelId="{5AB73FD5-3B60-4EDF-B5EC-A30F53CB7D6E}" type="pres">
      <dgm:prSet presAssocID="{B2F24576-978B-48F1-BE15-94D8CDBB7E0C}" presName="descendantText" presStyleLbl="alignAccFollowNode1" presStyleIdx="2" presStyleCnt="3">
        <dgm:presLayoutVars>
          <dgm:bulletEnabled/>
        </dgm:presLayoutVars>
      </dgm:prSet>
      <dgm:spPr/>
    </dgm:pt>
  </dgm:ptLst>
  <dgm:cxnLst>
    <dgm:cxn modelId="{639CF207-87EC-413F-9F08-0DCD1E0DEB47}" srcId="{5FE03A05-7058-4B6C-9513-43CBEDB066B8}" destId="{F21AD06C-A82D-4A75-8F88-A989D10976AB}" srcOrd="0" destOrd="0" parTransId="{2F05581D-4223-44E7-95AB-5EF0F4137118}" sibTransId="{9E20DD72-4213-40FC-996A-7FD1016686E4}"/>
    <dgm:cxn modelId="{B1B68F13-6517-4784-85FC-EF14F2D0B05C}" type="presOf" srcId="{5FE03A05-7058-4B6C-9513-43CBEDB066B8}" destId="{2023CD9C-151E-475A-9775-0DC2212DCF43}" srcOrd="0" destOrd="0" presId="urn:microsoft.com/office/officeart/2016/7/layout/VerticalSolidActionList"/>
    <dgm:cxn modelId="{3C18212A-5CD4-4225-9CC1-8E0AA10558CD}" type="presOf" srcId="{20E3E0BB-98DC-4E03-AD73-459C12663EB9}" destId="{791CEB7E-5385-487A-8F91-B6F38B5628A0}" srcOrd="0" destOrd="0" presId="urn:microsoft.com/office/officeart/2016/7/layout/VerticalSolidActionList"/>
    <dgm:cxn modelId="{949F4D2A-D58B-4BAD-8569-7766D29639EE}" srcId="{380C2A12-C640-48AF-B12F-7BBF9E7F8359}" destId="{B2F24576-978B-48F1-BE15-94D8CDBB7E0C}" srcOrd="2" destOrd="0" parTransId="{04ABD0E9-3BB5-4349-8154-7B181BEAC8EA}" sibTransId="{89D6BDBA-72D3-448A-82E1-0F671891C81E}"/>
    <dgm:cxn modelId="{4346A62F-CB54-40B7-9C0C-9E116B95AAFF}" srcId="{6E7DA6CE-F4D2-4DB7-BE00-1CFCDDCDA338}" destId="{20E3E0BB-98DC-4E03-AD73-459C12663EB9}" srcOrd="0" destOrd="0" parTransId="{80021DCF-40A7-4956-B029-8647ADD59490}" sibTransId="{829874C1-862F-4735-9C29-84B90A52DD55}"/>
    <dgm:cxn modelId="{667F0563-B78D-45F0-B691-62E4B43878DF}" srcId="{380C2A12-C640-48AF-B12F-7BBF9E7F8359}" destId="{6E7DA6CE-F4D2-4DB7-BE00-1CFCDDCDA338}" srcOrd="0" destOrd="0" parTransId="{DBC0F1BB-3F60-4C2E-9AA9-F73D57EDE8DA}" sibTransId="{B943443A-0976-424A-9A5F-7A2E45A9DEFE}"/>
    <dgm:cxn modelId="{AB603B45-DC83-46A3-AF06-9948609E7E7D}" type="presOf" srcId="{AD96556B-4ADF-4661-B551-FB019BDD69EF}" destId="{5AB73FD5-3B60-4EDF-B5EC-A30F53CB7D6E}" srcOrd="0" destOrd="0" presId="urn:microsoft.com/office/officeart/2016/7/layout/VerticalSolidActionList"/>
    <dgm:cxn modelId="{A953A7B2-AE29-4580-AFC4-CAF952ECDA61}" type="presOf" srcId="{F21AD06C-A82D-4A75-8F88-A989D10976AB}" destId="{24B6904E-0C1F-4E51-BE55-6BC3AAD78E98}" srcOrd="0" destOrd="0" presId="urn:microsoft.com/office/officeart/2016/7/layout/VerticalSolidActionList"/>
    <dgm:cxn modelId="{39C22CB7-88E1-43FE-95DC-D965A89612DF}" srcId="{B2F24576-978B-48F1-BE15-94D8CDBB7E0C}" destId="{AD96556B-4ADF-4661-B551-FB019BDD69EF}" srcOrd="0" destOrd="0" parTransId="{E3FD0981-277A-492C-AE2F-DB679679F6F1}" sibTransId="{36FC1800-2037-4368-8E2F-7925335B8491}"/>
    <dgm:cxn modelId="{01E899D4-0D88-4706-8544-705CF389843A}" type="presOf" srcId="{380C2A12-C640-48AF-B12F-7BBF9E7F8359}" destId="{570E6C27-4D75-45DD-8B72-F121BD80F268}" srcOrd="0" destOrd="0" presId="urn:microsoft.com/office/officeart/2016/7/layout/VerticalSolidActionList"/>
    <dgm:cxn modelId="{F6FA5FD8-74F5-4BFB-9ACC-EE5515414956}" srcId="{380C2A12-C640-48AF-B12F-7BBF9E7F8359}" destId="{5FE03A05-7058-4B6C-9513-43CBEDB066B8}" srcOrd="1" destOrd="0" parTransId="{BB26C325-B901-4D5D-A679-B39AFC36695D}" sibTransId="{D5F83C24-3030-4E15-B190-04F69667A02A}"/>
    <dgm:cxn modelId="{6DDD86E9-EE71-42D1-8CF2-4EEA4C59E368}" type="presOf" srcId="{B2F24576-978B-48F1-BE15-94D8CDBB7E0C}" destId="{EADE055E-1C49-46D5-9CD3-18D2E5AF8595}" srcOrd="0" destOrd="0" presId="urn:microsoft.com/office/officeart/2016/7/layout/VerticalSolidActionList"/>
    <dgm:cxn modelId="{B59507F7-ED97-4E7C-A1BA-1E953338075C}" type="presOf" srcId="{6E7DA6CE-F4D2-4DB7-BE00-1CFCDDCDA338}" destId="{0906AEA2-337C-4B62-99A4-5B3FB4B16F48}" srcOrd="0" destOrd="0" presId="urn:microsoft.com/office/officeart/2016/7/layout/VerticalSolidActionList"/>
    <dgm:cxn modelId="{BB965AAB-9DF2-4AF1-8D00-EA2380B618D5}" type="presParOf" srcId="{570E6C27-4D75-45DD-8B72-F121BD80F268}" destId="{1F798C95-24BE-48EC-8365-B109E8672B68}" srcOrd="0" destOrd="0" presId="urn:microsoft.com/office/officeart/2016/7/layout/VerticalSolidActionList"/>
    <dgm:cxn modelId="{E141CC88-1553-49E4-A8C5-2DCED751ED33}" type="presParOf" srcId="{1F798C95-24BE-48EC-8365-B109E8672B68}" destId="{0906AEA2-337C-4B62-99A4-5B3FB4B16F48}" srcOrd="0" destOrd="0" presId="urn:microsoft.com/office/officeart/2016/7/layout/VerticalSolidActionList"/>
    <dgm:cxn modelId="{6C0F7526-B5AF-49DE-A2AE-0C8229CDAD9E}" type="presParOf" srcId="{1F798C95-24BE-48EC-8365-B109E8672B68}" destId="{791CEB7E-5385-487A-8F91-B6F38B5628A0}" srcOrd="1" destOrd="0" presId="urn:microsoft.com/office/officeart/2016/7/layout/VerticalSolidActionList"/>
    <dgm:cxn modelId="{CC257828-7AA8-47D5-B9D8-42AB05165389}" type="presParOf" srcId="{570E6C27-4D75-45DD-8B72-F121BD80F268}" destId="{17A9110F-C064-40AF-8135-01C611C65CF5}" srcOrd="1" destOrd="0" presId="urn:microsoft.com/office/officeart/2016/7/layout/VerticalSolidActionList"/>
    <dgm:cxn modelId="{A9ABCA06-23FB-492D-AC8A-63089E2CEFD0}" type="presParOf" srcId="{570E6C27-4D75-45DD-8B72-F121BD80F268}" destId="{4C9AD0D9-066A-4A9D-9681-09E416250AC0}" srcOrd="2" destOrd="0" presId="urn:microsoft.com/office/officeart/2016/7/layout/VerticalSolidActionList"/>
    <dgm:cxn modelId="{2AE91A2A-2F5C-489E-A5BA-457B6400E3D1}" type="presParOf" srcId="{4C9AD0D9-066A-4A9D-9681-09E416250AC0}" destId="{2023CD9C-151E-475A-9775-0DC2212DCF43}" srcOrd="0" destOrd="0" presId="urn:microsoft.com/office/officeart/2016/7/layout/VerticalSolidActionList"/>
    <dgm:cxn modelId="{889B3B3B-97DF-4EC4-A1CC-9DDC546A1CB8}" type="presParOf" srcId="{4C9AD0D9-066A-4A9D-9681-09E416250AC0}" destId="{24B6904E-0C1F-4E51-BE55-6BC3AAD78E98}" srcOrd="1" destOrd="0" presId="urn:microsoft.com/office/officeart/2016/7/layout/VerticalSolidActionList"/>
    <dgm:cxn modelId="{E426CD6E-412F-4C92-9894-83BBE20D6CC2}" type="presParOf" srcId="{570E6C27-4D75-45DD-8B72-F121BD80F268}" destId="{3D60FE1A-38F9-4263-AFA5-75456A59C62D}" srcOrd="3" destOrd="0" presId="urn:microsoft.com/office/officeart/2016/7/layout/VerticalSolidActionList"/>
    <dgm:cxn modelId="{9922A4D7-91E5-4C9B-A3D9-B6EDD61B90A6}" type="presParOf" srcId="{570E6C27-4D75-45DD-8B72-F121BD80F268}" destId="{2CF94694-888A-4612-B39B-0CFB6233BB12}" srcOrd="4" destOrd="0" presId="urn:microsoft.com/office/officeart/2016/7/layout/VerticalSolidActionList"/>
    <dgm:cxn modelId="{82F6A427-66AC-4179-B22F-330A0E31FC23}" type="presParOf" srcId="{2CF94694-888A-4612-B39B-0CFB6233BB12}" destId="{EADE055E-1C49-46D5-9CD3-18D2E5AF8595}" srcOrd="0" destOrd="0" presId="urn:microsoft.com/office/officeart/2016/7/layout/VerticalSolidActionList"/>
    <dgm:cxn modelId="{A3FE1FDE-DBD9-4459-8B3C-FE784EADE25A}" type="presParOf" srcId="{2CF94694-888A-4612-B39B-0CFB6233BB12}" destId="{5AB73FD5-3B60-4EDF-B5EC-A30F53CB7D6E}"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01E8DF5-1ECA-4EB5-BBDF-2D81DC64C9D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386F9A7-09A0-44F0-97E0-4B803B842852}">
      <dgm:prSet custT="1"/>
      <dgm:spPr/>
      <dgm:t>
        <a:bodyPr/>
        <a:lstStyle/>
        <a:p>
          <a:pPr>
            <a:lnSpc>
              <a:spcPct val="100000"/>
            </a:lnSpc>
            <a:defRPr cap="all"/>
          </a:pPr>
          <a:r>
            <a:rPr lang="en-US" sz="2400" dirty="0"/>
            <a:t>Improved Retention Rates</a:t>
          </a:r>
        </a:p>
      </dgm:t>
    </dgm:pt>
    <dgm:pt modelId="{386FE657-BFA2-4B96-9D24-1E33F90CB1D2}" type="parTrans" cxnId="{DA5BE61C-413C-4DE0-94F6-95D0ADF0D044}">
      <dgm:prSet/>
      <dgm:spPr/>
      <dgm:t>
        <a:bodyPr/>
        <a:lstStyle/>
        <a:p>
          <a:endParaRPr lang="en-US" sz="2400"/>
        </a:p>
      </dgm:t>
    </dgm:pt>
    <dgm:pt modelId="{83F9857E-358D-4218-A036-D7209B870531}" type="sibTrans" cxnId="{DA5BE61C-413C-4DE0-94F6-95D0ADF0D044}">
      <dgm:prSet/>
      <dgm:spPr/>
      <dgm:t>
        <a:bodyPr/>
        <a:lstStyle/>
        <a:p>
          <a:endParaRPr lang="en-US" sz="2400"/>
        </a:p>
      </dgm:t>
    </dgm:pt>
    <dgm:pt modelId="{9339766C-0109-46D4-8F00-DA2F4134CB0A}">
      <dgm:prSet custT="1"/>
      <dgm:spPr/>
      <dgm:t>
        <a:bodyPr/>
        <a:lstStyle/>
        <a:p>
          <a:pPr>
            <a:lnSpc>
              <a:spcPct val="100000"/>
            </a:lnSpc>
            <a:defRPr cap="all"/>
          </a:pPr>
          <a:r>
            <a:rPr lang="en-US" sz="2400"/>
            <a:t>Enhanced Productivity</a:t>
          </a:r>
        </a:p>
      </dgm:t>
    </dgm:pt>
    <dgm:pt modelId="{E204887E-3499-47F6-9C54-CEF26057553F}" type="parTrans" cxnId="{5702BDA9-D36F-4579-A57D-4FF55BCBD98A}">
      <dgm:prSet/>
      <dgm:spPr/>
      <dgm:t>
        <a:bodyPr/>
        <a:lstStyle/>
        <a:p>
          <a:endParaRPr lang="en-US" sz="2400"/>
        </a:p>
      </dgm:t>
    </dgm:pt>
    <dgm:pt modelId="{DF8FE68C-5EEC-49E1-8EAD-2F2D10027C6F}" type="sibTrans" cxnId="{5702BDA9-D36F-4579-A57D-4FF55BCBD98A}">
      <dgm:prSet/>
      <dgm:spPr/>
      <dgm:t>
        <a:bodyPr/>
        <a:lstStyle/>
        <a:p>
          <a:endParaRPr lang="en-US" sz="2400"/>
        </a:p>
      </dgm:t>
    </dgm:pt>
    <dgm:pt modelId="{AF4D3537-8FA6-4CCD-BB8D-AC56072260C3}">
      <dgm:prSet custT="1"/>
      <dgm:spPr/>
      <dgm:t>
        <a:bodyPr/>
        <a:lstStyle/>
        <a:p>
          <a:pPr>
            <a:lnSpc>
              <a:spcPct val="100000"/>
            </a:lnSpc>
            <a:defRPr cap="all"/>
          </a:pPr>
          <a:r>
            <a:rPr lang="en-US" sz="2400" dirty="0"/>
            <a:t>Higher Employee Engagement</a:t>
          </a:r>
        </a:p>
      </dgm:t>
    </dgm:pt>
    <dgm:pt modelId="{A33C9420-E832-4331-90EB-8C65985BD1E8}" type="parTrans" cxnId="{113BC399-79CF-4A4A-ACB7-B770F01C43A5}">
      <dgm:prSet/>
      <dgm:spPr/>
      <dgm:t>
        <a:bodyPr/>
        <a:lstStyle/>
        <a:p>
          <a:endParaRPr lang="en-US" sz="2400"/>
        </a:p>
      </dgm:t>
    </dgm:pt>
    <dgm:pt modelId="{F3D5BEB5-BD3F-45B5-9EE2-7F54B1682C09}" type="sibTrans" cxnId="{113BC399-79CF-4A4A-ACB7-B770F01C43A5}">
      <dgm:prSet/>
      <dgm:spPr/>
      <dgm:t>
        <a:bodyPr/>
        <a:lstStyle/>
        <a:p>
          <a:endParaRPr lang="en-US" sz="2400"/>
        </a:p>
      </dgm:t>
    </dgm:pt>
    <dgm:pt modelId="{AB5647CC-EC2F-4974-9043-041A891BDB4C}">
      <dgm:prSet custT="1"/>
      <dgm:spPr/>
      <dgm:t>
        <a:bodyPr/>
        <a:lstStyle/>
        <a:p>
          <a:pPr>
            <a:lnSpc>
              <a:spcPct val="100000"/>
            </a:lnSpc>
            <a:defRPr cap="all"/>
          </a:pPr>
          <a:r>
            <a:rPr lang="en-US" sz="2400" dirty="0"/>
            <a:t>Programmatic Success!!!</a:t>
          </a:r>
        </a:p>
      </dgm:t>
    </dgm:pt>
    <dgm:pt modelId="{7BB427B9-481F-47E3-94DA-2C571DB7B43D}" type="parTrans" cxnId="{BA932863-37F8-4A15-A8A4-9FD97B196715}">
      <dgm:prSet/>
      <dgm:spPr/>
      <dgm:t>
        <a:bodyPr/>
        <a:lstStyle/>
        <a:p>
          <a:endParaRPr lang="en-US" sz="2400"/>
        </a:p>
      </dgm:t>
    </dgm:pt>
    <dgm:pt modelId="{666CB112-598D-4E16-B126-9D7D78F67AA8}" type="sibTrans" cxnId="{BA932863-37F8-4A15-A8A4-9FD97B196715}">
      <dgm:prSet/>
      <dgm:spPr/>
      <dgm:t>
        <a:bodyPr/>
        <a:lstStyle/>
        <a:p>
          <a:endParaRPr lang="en-US" sz="2400"/>
        </a:p>
      </dgm:t>
    </dgm:pt>
    <dgm:pt modelId="{1CAA9B7A-8E47-45F9-A365-640F8C483C27}" type="pres">
      <dgm:prSet presAssocID="{601E8DF5-1ECA-4EB5-BBDF-2D81DC64C9DF}" presName="root" presStyleCnt="0">
        <dgm:presLayoutVars>
          <dgm:dir/>
          <dgm:resizeHandles val="exact"/>
        </dgm:presLayoutVars>
      </dgm:prSet>
      <dgm:spPr/>
    </dgm:pt>
    <dgm:pt modelId="{2218CDE8-90DE-4060-A691-633EC5D0ED9E}" type="pres">
      <dgm:prSet presAssocID="{3386F9A7-09A0-44F0-97E0-4B803B842852}" presName="compNode" presStyleCnt="0"/>
      <dgm:spPr/>
    </dgm:pt>
    <dgm:pt modelId="{96045AC3-795A-4D07-8467-005A2DD3E44F}" type="pres">
      <dgm:prSet presAssocID="{3386F9A7-09A0-44F0-97E0-4B803B842852}" presName="iconBgRect" presStyleLbl="bgShp" presStyleIdx="0" presStyleCnt="4"/>
      <dgm:spPr/>
    </dgm:pt>
    <dgm:pt modelId="{31C3042C-563C-475A-8E4F-3B0FC294E623}" type="pres">
      <dgm:prSet presAssocID="{3386F9A7-09A0-44F0-97E0-4B803B84285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F6AC3025-49FD-4CEA-B99F-7AC4EE17AE6F}" type="pres">
      <dgm:prSet presAssocID="{3386F9A7-09A0-44F0-97E0-4B803B842852}" presName="spaceRect" presStyleCnt="0"/>
      <dgm:spPr/>
    </dgm:pt>
    <dgm:pt modelId="{F5A03C0F-1071-4838-B449-2514BE06C8BB}" type="pres">
      <dgm:prSet presAssocID="{3386F9A7-09A0-44F0-97E0-4B803B842852}" presName="textRect" presStyleLbl="revTx" presStyleIdx="0" presStyleCnt="4">
        <dgm:presLayoutVars>
          <dgm:chMax val="1"/>
          <dgm:chPref val="1"/>
        </dgm:presLayoutVars>
      </dgm:prSet>
      <dgm:spPr/>
    </dgm:pt>
    <dgm:pt modelId="{7E0787F9-E344-4703-86C1-C35925614837}" type="pres">
      <dgm:prSet presAssocID="{83F9857E-358D-4218-A036-D7209B870531}" presName="sibTrans" presStyleCnt="0"/>
      <dgm:spPr/>
    </dgm:pt>
    <dgm:pt modelId="{6BC667DC-21CB-4088-9B9B-815D8A46A1E9}" type="pres">
      <dgm:prSet presAssocID="{9339766C-0109-46D4-8F00-DA2F4134CB0A}" presName="compNode" presStyleCnt="0"/>
      <dgm:spPr/>
    </dgm:pt>
    <dgm:pt modelId="{746B3E16-3B04-4F21-AC5C-47BB6763851D}" type="pres">
      <dgm:prSet presAssocID="{9339766C-0109-46D4-8F00-DA2F4134CB0A}" presName="iconBgRect" presStyleLbl="bgShp" presStyleIdx="1" presStyleCnt="4"/>
      <dgm:spPr/>
    </dgm:pt>
    <dgm:pt modelId="{09B85DFB-BBC8-4FD4-8B16-5E17E41145B5}" type="pres">
      <dgm:prSet presAssocID="{9339766C-0109-46D4-8F00-DA2F4134CB0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uge"/>
        </a:ext>
      </dgm:extLst>
    </dgm:pt>
    <dgm:pt modelId="{852FAB0F-014B-4763-A78A-AC08A8EAB495}" type="pres">
      <dgm:prSet presAssocID="{9339766C-0109-46D4-8F00-DA2F4134CB0A}" presName="spaceRect" presStyleCnt="0"/>
      <dgm:spPr/>
    </dgm:pt>
    <dgm:pt modelId="{DA3D4400-774A-44B0-9FBF-2ABF3519931C}" type="pres">
      <dgm:prSet presAssocID="{9339766C-0109-46D4-8F00-DA2F4134CB0A}" presName="textRect" presStyleLbl="revTx" presStyleIdx="1" presStyleCnt="4">
        <dgm:presLayoutVars>
          <dgm:chMax val="1"/>
          <dgm:chPref val="1"/>
        </dgm:presLayoutVars>
      </dgm:prSet>
      <dgm:spPr/>
    </dgm:pt>
    <dgm:pt modelId="{55EFAF6C-14FE-4A44-B2A9-AF6CA68DB534}" type="pres">
      <dgm:prSet presAssocID="{DF8FE68C-5EEC-49E1-8EAD-2F2D10027C6F}" presName="sibTrans" presStyleCnt="0"/>
      <dgm:spPr/>
    </dgm:pt>
    <dgm:pt modelId="{29E8E6DE-1B8C-46C7-81A9-DBB2D0389D7A}" type="pres">
      <dgm:prSet presAssocID="{AF4D3537-8FA6-4CCD-BB8D-AC56072260C3}" presName="compNode" presStyleCnt="0"/>
      <dgm:spPr/>
    </dgm:pt>
    <dgm:pt modelId="{F46B40A7-0411-41C3-9EE7-E7F6A2A44F0E}" type="pres">
      <dgm:prSet presAssocID="{AF4D3537-8FA6-4CCD-BB8D-AC56072260C3}" presName="iconBgRect" presStyleLbl="bgShp" presStyleIdx="2" presStyleCnt="4"/>
      <dgm:spPr/>
    </dgm:pt>
    <dgm:pt modelId="{569EE2F9-F411-4CC8-9CDA-1C61E1A8CDC8}" type="pres">
      <dgm:prSet presAssocID="{AF4D3537-8FA6-4CCD-BB8D-AC56072260C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6C095B41-D38D-4EE2-A8F4-766D98B5F0F5}" type="pres">
      <dgm:prSet presAssocID="{AF4D3537-8FA6-4CCD-BB8D-AC56072260C3}" presName="spaceRect" presStyleCnt="0"/>
      <dgm:spPr/>
    </dgm:pt>
    <dgm:pt modelId="{119CEDA4-21D1-4264-A749-705697025947}" type="pres">
      <dgm:prSet presAssocID="{AF4D3537-8FA6-4CCD-BB8D-AC56072260C3}" presName="textRect" presStyleLbl="revTx" presStyleIdx="2" presStyleCnt="4">
        <dgm:presLayoutVars>
          <dgm:chMax val="1"/>
          <dgm:chPref val="1"/>
        </dgm:presLayoutVars>
      </dgm:prSet>
      <dgm:spPr/>
    </dgm:pt>
    <dgm:pt modelId="{D136B113-3B96-4A14-A04A-2FAD96E30DE7}" type="pres">
      <dgm:prSet presAssocID="{F3D5BEB5-BD3F-45B5-9EE2-7F54B1682C09}" presName="sibTrans" presStyleCnt="0"/>
      <dgm:spPr/>
    </dgm:pt>
    <dgm:pt modelId="{73E2F8D6-D460-4669-A632-14881A03E91B}" type="pres">
      <dgm:prSet presAssocID="{AB5647CC-EC2F-4974-9043-041A891BDB4C}" presName="compNode" presStyleCnt="0"/>
      <dgm:spPr/>
    </dgm:pt>
    <dgm:pt modelId="{88B71603-DE54-469E-ADDB-63FFF425FAF3}" type="pres">
      <dgm:prSet presAssocID="{AB5647CC-EC2F-4974-9043-041A891BDB4C}" presName="iconBgRect" presStyleLbl="bgShp" presStyleIdx="3" presStyleCnt="4"/>
      <dgm:spPr/>
    </dgm:pt>
    <dgm:pt modelId="{E0A495DD-11E7-4B45-80E4-D3DAC5BC8CE2}" type="pres">
      <dgm:prSet presAssocID="{AB5647CC-EC2F-4974-9043-041A891BDB4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F5AB0709-4777-4670-B405-E05AC0815F8E}" type="pres">
      <dgm:prSet presAssocID="{AB5647CC-EC2F-4974-9043-041A891BDB4C}" presName="spaceRect" presStyleCnt="0"/>
      <dgm:spPr/>
    </dgm:pt>
    <dgm:pt modelId="{25AE33F2-D307-4A14-A293-F43C113C7163}" type="pres">
      <dgm:prSet presAssocID="{AB5647CC-EC2F-4974-9043-041A891BDB4C}" presName="textRect" presStyleLbl="revTx" presStyleIdx="3" presStyleCnt="4">
        <dgm:presLayoutVars>
          <dgm:chMax val="1"/>
          <dgm:chPref val="1"/>
        </dgm:presLayoutVars>
      </dgm:prSet>
      <dgm:spPr/>
    </dgm:pt>
  </dgm:ptLst>
  <dgm:cxnLst>
    <dgm:cxn modelId="{D7BB1011-86E9-4B5F-B154-0B81F3DAF65A}" type="presOf" srcId="{3386F9A7-09A0-44F0-97E0-4B803B842852}" destId="{F5A03C0F-1071-4838-B449-2514BE06C8BB}" srcOrd="0" destOrd="0" presId="urn:microsoft.com/office/officeart/2018/5/layout/IconCircleLabelList"/>
    <dgm:cxn modelId="{DA5BE61C-413C-4DE0-94F6-95D0ADF0D044}" srcId="{601E8DF5-1ECA-4EB5-BBDF-2D81DC64C9DF}" destId="{3386F9A7-09A0-44F0-97E0-4B803B842852}" srcOrd="0" destOrd="0" parTransId="{386FE657-BFA2-4B96-9D24-1E33F90CB1D2}" sibTransId="{83F9857E-358D-4218-A036-D7209B870531}"/>
    <dgm:cxn modelId="{BA932863-37F8-4A15-A8A4-9FD97B196715}" srcId="{601E8DF5-1ECA-4EB5-BBDF-2D81DC64C9DF}" destId="{AB5647CC-EC2F-4974-9043-041A891BDB4C}" srcOrd="3" destOrd="0" parTransId="{7BB427B9-481F-47E3-94DA-2C571DB7B43D}" sibTransId="{666CB112-598D-4E16-B126-9D7D78F67AA8}"/>
    <dgm:cxn modelId="{A5DEE468-0B3B-4A98-A625-87AD2B651116}" type="presOf" srcId="{AF4D3537-8FA6-4CCD-BB8D-AC56072260C3}" destId="{119CEDA4-21D1-4264-A749-705697025947}" srcOrd="0" destOrd="0" presId="urn:microsoft.com/office/officeart/2018/5/layout/IconCircleLabelList"/>
    <dgm:cxn modelId="{1F97A26A-70D4-431B-87E9-F890EAE6AA26}" type="presOf" srcId="{601E8DF5-1ECA-4EB5-BBDF-2D81DC64C9DF}" destId="{1CAA9B7A-8E47-45F9-A365-640F8C483C27}" srcOrd="0" destOrd="0" presId="urn:microsoft.com/office/officeart/2018/5/layout/IconCircleLabelList"/>
    <dgm:cxn modelId="{113BC399-79CF-4A4A-ACB7-B770F01C43A5}" srcId="{601E8DF5-1ECA-4EB5-BBDF-2D81DC64C9DF}" destId="{AF4D3537-8FA6-4CCD-BB8D-AC56072260C3}" srcOrd="2" destOrd="0" parTransId="{A33C9420-E832-4331-90EB-8C65985BD1E8}" sibTransId="{F3D5BEB5-BD3F-45B5-9EE2-7F54B1682C09}"/>
    <dgm:cxn modelId="{5702BDA9-D36F-4579-A57D-4FF55BCBD98A}" srcId="{601E8DF5-1ECA-4EB5-BBDF-2D81DC64C9DF}" destId="{9339766C-0109-46D4-8F00-DA2F4134CB0A}" srcOrd="1" destOrd="0" parTransId="{E204887E-3499-47F6-9C54-CEF26057553F}" sibTransId="{DF8FE68C-5EEC-49E1-8EAD-2F2D10027C6F}"/>
    <dgm:cxn modelId="{7ACB99B8-0DBF-4F51-89EA-764CCD088995}" type="presOf" srcId="{AB5647CC-EC2F-4974-9043-041A891BDB4C}" destId="{25AE33F2-D307-4A14-A293-F43C113C7163}" srcOrd="0" destOrd="0" presId="urn:microsoft.com/office/officeart/2018/5/layout/IconCircleLabelList"/>
    <dgm:cxn modelId="{7BC0B0DF-4279-4289-ADF2-CC2EF3845991}" type="presOf" srcId="{9339766C-0109-46D4-8F00-DA2F4134CB0A}" destId="{DA3D4400-774A-44B0-9FBF-2ABF3519931C}" srcOrd="0" destOrd="0" presId="urn:microsoft.com/office/officeart/2018/5/layout/IconCircleLabelList"/>
    <dgm:cxn modelId="{A4FCCFFC-11C7-45E2-8C02-32071A8923B5}" type="presParOf" srcId="{1CAA9B7A-8E47-45F9-A365-640F8C483C27}" destId="{2218CDE8-90DE-4060-A691-633EC5D0ED9E}" srcOrd="0" destOrd="0" presId="urn:microsoft.com/office/officeart/2018/5/layout/IconCircleLabelList"/>
    <dgm:cxn modelId="{3E97B386-A8E2-4D1C-8387-45DAA8266BF7}" type="presParOf" srcId="{2218CDE8-90DE-4060-A691-633EC5D0ED9E}" destId="{96045AC3-795A-4D07-8467-005A2DD3E44F}" srcOrd="0" destOrd="0" presId="urn:microsoft.com/office/officeart/2018/5/layout/IconCircleLabelList"/>
    <dgm:cxn modelId="{1D58C982-0DB4-4F8E-A9A4-2AA1F876124C}" type="presParOf" srcId="{2218CDE8-90DE-4060-A691-633EC5D0ED9E}" destId="{31C3042C-563C-475A-8E4F-3B0FC294E623}" srcOrd="1" destOrd="0" presId="urn:microsoft.com/office/officeart/2018/5/layout/IconCircleLabelList"/>
    <dgm:cxn modelId="{E619C944-7E6E-4961-8610-632DE2232AF9}" type="presParOf" srcId="{2218CDE8-90DE-4060-A691-633EC5D0ED9E}" destId="{F6AC3025-49FD-4CEA-B99F-7AC4EE17AE6F}" srcOrd="2" destOrd="0" presId="urn:microsoft.com/office/officeart/2018/5/layout/IconCircleLabelList"/>
    <dgm:cxn modelId="{9606956F-23CC-4962-85EC-F8995892D54B}" type="presParOf" srcId="{2218CDE8-90DE-4060-A691-633EC5D0ED9E}" destId="{F5A03C0F-1071-4838-B449-2514BE06C8BB}" srcOrd="3" destOrd="0" presId="urn:microsoft.com/office/officeart/2018/5/layout/IconCircleLabelList"/>
    <dgm:cxn modelId="{49418B5E-7E5C-4833-9204-95F1791291E6}" type="presParOf" srcId="{1CAA9B7A-8E47-45F9-A365-640F8C483C27}" destId="{7E0787F9-E344-4703-86C1-C35925614837}" srcOrd="1" destOrd="0" presId="urn:microsoft.com/office/officeart/2018/5/layout/IconCircleLabelList"/>
    <dgm:cxn modelId="{ED020780-CBF8-4EE7-B748-FE937D6778D0}" type="presParOf" srcId="{1CAA9B7A-8E47-45F9-A365-640F8C483C27}" destId="{6BC667DC-21CB-4088-9B9B-815D8A46A1E9}" srcOrd="2" destOrd="0" presId="urn:microsoft.com/office/officeart/2018/5/layout/IconCircleLabelList"/>
    <dgm:cxn modelId="{FC1B3C3E-C582-49CC-A5C4-503EDA6166DE}" type="presParOf" srcId="{6BC667DC-21CB-4088-9B9B-815D8A46A1E9}" destId="{746B3E16-3B04-4F21-AC5C-47BB6763851D}" srcOrd="0" destOrd="0" presId="urn:microsoft.com/office/officeart/2018/5/layout/IconCircleLabelList"/>
    <dgm:cxn modelId="{00E26EC0-9934-4B22-BABB-A2BD45042963}" type="presParOf" srcId="{6BC667DC-21CB-4088-9B9B-815D8A46A1E9}" destId="{09B85DFB-BBC8-4FD4-8B16-5E17E41145B5}" srcOrd="1" destOrd="0" presId="urn:microsoft.com/office/officeart/2018/5/layout/IconCircleLabelList"/>
    <dgm:cxn modelId="{4928213A-D8F2-476C-9E95-7F9D845482E2}" type="presParOf" srcId="{6BC667DC-21CB-4088-9B9B-815D8A46A1E9}" destId="{852FAB0F-014B-4763-A78A-AC08A8EAB495}" srcOrd="2" destOrd="0" presId="urn:microsoft.com/office/officeart/2018/5/layout/IconCircleLabelList"/>
    <dgm:cxn modelId="{B21747B8-4383-40C4-9629-4FCE4C8DE8E0}" type="presParOf" srcId="{6BC667DC-21CB-4088-9B9B-815D8A46A1E9}" destId="{DA3D4400-774A-44B0-9FBF-2ABF3519931C}" srcOrd="3" destOrd="0" presId="urn:microsoft.com/office/officeart/2018/5/layout/IconCircleLabelList"/>
    <dgm:cxn modelId="{B6C3F8FD-1D78-421E-A9F9-2052D11C14D8}" type="presParOf" srcId="{1CAA9B7A-8E47-45F9-A365-640F8C483C27}" destId="{55EFAF6C-14FE-4A44-B2A9-AF6CA68DB534}" srcOrd="3" destOrd="0" presId="urn:microsoft.com/office/officeart/2018/5/layout/IconCircleLabelList"/>
    <dgm:cxn modelId="{6B317C4D-A056-47CC-B4E1-886F9912319B}" type="presParOf" srcId="{1CAA9B7A-8E47-45F9-A365-640F8C483C27}" destId="{29E8E6DE-1B8C-46C7-81A9-DBB2D0389D7A}" srcOrd="4" destOrd="0" presId="urn:microsoft.com/office/officeart/2018/5/layout/IconCircleLabelList"/>
    <dgm:cxn modelId="{2E497E02-7317-4F2B-8F57-45CAB4728DAE}" type="presParOf" srcId="{29E8E6DE-1B8C-46C7-81A9-DBB2D0389D7A}" destId="{F46B40A7-0411-41C3-9EE7-E7F6A2A44F0E}" srcOrd="0" destOrd="0" presId="urn:microsoft.com/office/officeart/2018/5/layout/IconCircleLabelList"/>
    <dgm:cxn modelId="{D0DDC59E-E3CA-49E0-BF9F-EAA45ADE7F97}" type="presParOf" srcId="{29E8E6DE-1B8C-46C7-81A9-DBB2D0389D7A}" destId="{569EE2F9-F411-4CC8-9CDA-1C61E1A8CDC8}" srcOrd="1" destOrd="0" presId="urn:microsoft.com/office/officeart/2018/5/layout/IconCircleLabelList"/>
    <dgm:cxn modelId="{CCBFFDD7-DBC6-45FB-ADE9-E93CF282F82C}" type="presParOf" srcId="{29E8E6DE-1B8C-46C7-81A9-DBB2D0389D7A}" destId="{6C095B41-D38D-4EE2-A8F4-766D98B5F0F5}" srcOrd="2" destOrd="0" presId="urn:microsoft.com/office/officeart/2018/5/layout/IconCircleLabelList"/>
    <dgm:cxn modelId="{7F6BA356-6C8E-496E-96DB-81F75745F09C}" type="presParOf" srcId="{29E8E6DE-1B8C-46C7-81A9-DBB2D0389D7A}" destId="{119CEDA4-21D1-4264-A749-705697025947}" srcOrd="3" destOrd="0" presId="urn:microsoft.com/office/officeart/2018/5/layout/IconCircleLabelList"/>
    <dgm:cxn modelId="{622C9472-D675-42A9-B5DC-EC5F36E20D2A}" type="presParOf" srcId="{1CAA9B7A-8E47-45F9-A365-640F8C483C27}" destId="{D136B113-3B96-4A14-A04A-2FAD96E30DE7}" srcOrd="5" destOrd="0" presId="urn:microsoft.com/office/officeart/2018/5/layout/IconCircleLabelList"/>
    <dgm:cxn modelId="{E62789F5-0439-4B57-86B3-8105E17323FC}" type="presParOf" srcId="{1CAA9B7A-8E47-45F9-A365-640F8C483C27}" destId="{73E2F8D6-D460-4669-A632-14881A03E91B}" srcOrd="6" destOrd="0" presId="urn:microsoft.com/office/officeart/2018/5/layout/IconCircleLabelList"/>
    <dgm:cxn modelId="{65CC7900-363C-4905-9C1C-C2A3F7DE2388}" type="presParOf" srcId="{73E2F8D6-D460-4669-A632-14881A03E91B}" destId="{88B71603-DE54-469E-ADDB-63FFF425FAF3}" srcOrd="0" destOrd="0" presId="urn:microsoft.com/office/officeart/2018/5/layout/IconCircleLabelList"/>
    <dgm:cxn modelId="{441AF52F-4A1B-437E-9C47-DB526569E6DA}" type="presParOf" srcId="{73E2F8D6-D460-4669-A632-14881A03E91B}" destId="{E0A495DD-11E7-4B45-80E4-D3DAC5BC8CE2}" srcOrd="1" destOrd="0" presId="urn:microsoft.com/office/officeart/2018/5/layout/IconCircleLabelList"/>
    <dgm:cxn modelId="{A69A7CEC-63EA-4DA2-9DCF-7886B8D8C1C8}" type="presParOf" srcId="{73E2F8D6-D460-4669-A632-14881A03E91B}" destId="{F5AB0709-4777-4670-B405-E05AC0815F8E}" srcOrd="2" destOrd="0" presId="urn:microsoft.com/office/officeart/2018/5/layout/IconCircleLabelList"/>
    <dgm:cxn modelId="{92D94D08-3CE0-4B3D-87F0-6D75D1F3FEF4}" type="presParOf" srcId="{73E2F8D6-D460-4669-A632-14881A03E91B}" destId="{25AE33F2-D307-4A14-A293-F43C113C716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5D39CDD-70C8-4A18-8A65-EB4CA8ECAA13}"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E496671-D9BE-4F88-8E6A-AA0CC03DEFE6}">
      <dgm:prSet custT="1"/>
      <dgm:spPr/>
      <dgm:t>
        <a:bodyPr/>
        <a:lstStyle/>
        <a:p>
          <a:pPr>
            <a:lnSpc>
              <a:spcPct val="100000"/>
            </a:lnSpc>
            <a:defRPr cap="all"/>
          </a:pPr>
          <a:r>
            <a:rPr lang="en-US" sz="1400" dirty="0">
              <a:hlinkClick xmlns:r="http://schemas.openxmlformats.org/officeDocument/2006/relationships" r:id="rId1"/>
            </a:rPr>
            <a:t>NASCSP RFQ Templates </a:t>
          </a:r>
          <a:endParaRPr lang="en-US" sz="1400" dirty="0"/>
        </a:p>
      </dgm:t>
      <dgm:extLst>
        <a:ext uri="{E40237B7-FDA0-4F09-8148-C483321AD2D9}">
          <dgm14:cNvPr xmlns:dgm14="http://schemas.microsoft.com/office/drawing/2010/diagram" id="0" name="">
            <a:hlinkClick xmlns:r="http://schemas.openxmlformats.org/officeDocument/2006/relationships" r:id="rId1"/>
          </dgm14:cNvPr>
        </a:ext>
      </dgm:extLst>
    </dgm:pt>
    <dgm:pt modelId="{D216DEC5-4C2F-4E5B-8237-D2860C9F5959}" type="parTrans" cxnId="{0E3300D3-D1BC-4819-B34C-FB3D3E86BAC2}">
      <dgm:prSet/>
      <dgm:spPr/>
      <dgm:t>
        <a:bodyPr/>
        <a:lstStyle/>
        <a:p>
          <a:endParaRPr lang="en-US" sz="1400"/>
        </a:p>
      </dgm:t>
    </dgm:pt>
    <dgm:pt modelId="{B93C1F88-857A-4B6A-9803-17520EC216E7}" type="sibTrans" cxnId="{0E3300D3-D1BC-4819-B34C-FB3D3E86BAC2}">
      <dgm:prSet/>
      <dgm:spPr/>
      <dgm:t>
        <a:bodyPr/>
        <a:lstStyle/>
        <a:p>
          <a:endParaRPr lang="en-US" sz="1400"/>
        </a:p>
      </dgm:t>
    </dgm:pt>
    <dgm:pt modelId="{49CB83D6-A6AE-4E26-8B80-9C95CC853D9C}">
      <dgm:prSet custT="1"/>
      <dgm:spPr/>
      <dgm:t>
        <a:bodyPr/>
        <a:lstStyle/>
        <a:p>
          <a:pPr>
            <a:lnSpc>
              <a:spcPct val="100000"/>
            </a:lnSpc>
            <a:defRPr cap="all"/>
          </a:pPr>
          <a:r>
            <a:rPr lang="en-US" sz="1400" dirty="0">
              <a:hlinkClick xmlns:r="http://schemas.openxmlformats.org/officeDocument/2006/relationships" r:id="rId2"/>
            </a:rPr>
            <a:t>Green Workforce Connect </a:t>
          </a:r>
          <a:endParaRPr lang="en-US" sz="1400" dirty="0"/>
        </a:p>
      </dgm:t>
    </dgm:pt>
    <dgm:pt modelId="{254334A6-291F-48B7-8D57-664BF9EC0F1A}" type="parTrans" cxnId="{C3CB99F4-DB78-4F33-B87D-2F295E452EC2}">
      <dgm:prSet/>
      <dgm:spPr/>
      <dgm:t>
        <a:bodyPr/>
        <a:lstStyle/>
        <a:p>
          <a:endParaRPr lang="en-US" sz="1400"/>
        </a:p>
      </dgm:t>
    </dgm:pt>
    <dgm:pt modelId="{3BE39A7C-7064-4FB3-8B2D-94AA94B304F0}" type="sibTrans" cxnId="{C3CB99F4-DB78-4F33-B87D-2F295E452EC2}">
      <dgm:prSet/>
      <dgm:spPr/>
      <dgm:t>
        <a:bodyPr/>
        <a:lstStyle/>
        <a:p>
          <a:endParaRPr lang="en-US" sz="1400"/>
        </a:p>
      </dgm:t>
    </dgm:pt>
    <dgm:pt modelId="{BB77952F-5346-4CD1-B8F2-6F9AD2F5CE13}">
      <dgm:prSet custT="1"/>
      <dgm:spPr/>
      <dgm:t>
        <a:bodyPr/>
        <a:lstStyle/>
        <a:p>
          <a:pPr>
            <a:lnSpc>
              <a:spcPct val="100000"/>
            </a:lnSpc>
            <a:defRPr cap="all"/>
          </a:pPr>
          <a:r>
            <a:rPr lang="en-US" sz="1400" dirty="0">
              <a:hlinkClick xmlns:r="http://schemas.openxmlformats.org/officeDocument/2006/relationships" r:id="rId3"/>
            </a:rPr>
            <a:t>Contractor’s Guide to Success </a:t>
          </a:r>
          <a:endParaRPr lang="en-US" sz="1400" dirty="0"/>
        </a:p>
      </dgm:t>
    </dgm:pt>
    <dgm:pt modelId="{48439C48-5751-4B6D-A6CE-7F8D28007FB6}" type="parTrans" cxnId="{87BEB55E-3F2B-47C2-87D5-4AD1BAB5A723}">
      <dgm:prSet/>
      <dgm:spPr/>
      <dgm:t>
        <a:bodyPr/>
        <a:lstStyle/>
        <a:p>
          <a:endParaRPr lang="en-US" sz="1400"/>
        </a:p>
      </dgm:t>
    </dgm:pt>
    <dgm:pt modelId="{3E25F192-69FF-4B03-A823-97532FD00EA7}" type="sibTrans" cxnId="{87BEB55E-3F2B-47C2-87D5-4AD1BAB5A723}">
      <dgm:prSet/>
      <dgm:spPr/>
      <dgm:t>
        <a:bodyPr/>
        <a:lstStyle/>
        <a:p>
          <a:endParaRPr lang="en-US" sz="1400"/>
        </a:p>
      </dgm:t>
    </dgm:pt>
    <dgm:pt modelId="{CF882DE5-D91C-4E9B-8142-D000B36DCEB8}">
      <dgm:prSet custT="1"/>
      <dgm:spPr/>
      <dgm:t>
        <a:bodyPr/>
        <a:lstStyle/>
        <a:p>
          <a:pPr>
            <a:lnSpc>
              <a:spcPct val="100000"/>
            </a:lnSpc>
            <a:defRPr cap="all"/>
          </a:pPr>
          <a:r>
            <a:rPr lang="en-US" sz="1400" dirty="0">
              <a:hlinkClick xmlns:r="http://schemas.openxmlformats.org/officeDocument/2006/relationships" r:id="rId4"/>
            </a:rPr>
            <a:t>Weatherization Workforce Resources</a:t>
          </a:r>
          <a:endParaRPr lang="en-US" sz="1400" dirty="0"/>
        </a:p>
      </dgm:t>
    </dgm:pt>
    <dgm:pt modelId="{00AA1E6C-AC32-418F-AD2E-BD40ABA3F36E}" type="parTrans" cxnId="{B8C291AB-156F-4AE2-B008-A739A5CC86DA}">
      <dgm:prSet/>
      <dgm:spPr/>
      <dgm:t>
        <a:bodyPr/>
        <a:lstStyle/>
        <a:p>
          <a:endParaRPr lang="en-US" sz="1400"/>
        </a:p>
      </dgm:t>
    </dgm:pt>
    <dgm:pt modelId="{2348D9D6-F98C-49E6-9725-AFDD3A3087F1}" type="sibTrans" cxnId="{B8C291AB-156F-4AE2-B008-A739A5CC86DA}">
      <dgm:prSet/>
      <dgm:spPr/>
      <dgm:t>
        <a:bodyPr/>
        <a:lstStyle/>
        <a:p>
          <a:endParaRPr lang="en-US" sz="1400"/>
        </a:p>
      </dgm:t>
    </dgm:pt>
    <dgm:pt modelId="{195BEA34-0906-4A6C-B922-32E3E5369565}">
      <dgm:prSet custT="1"/>
      <dgm:spPr/>
      <dgm:t>
        <a:bodyPr/>
        <a:lstStyle/>
        <a:p>
          <a:pPr>
            <a:lnSpc>
              <a:spcPct val="100000"/>
            </a:lnSpc>
            <a:defRPr cap="all"/>
          </a:pPr>
          <a:r>
            <a:rPr lang="en-US" sz="1400" dirty="0">
              <a:hlinkClick xmlns:r="http://schemas.openxmlformats.org/officeDocument/2006/relationships" r:id="rId5"/>
            </a:rPr>
            <a:t>NASCSP Workforce Resources &amp; Tools</a:t>
          </a:r>
          <a:endParaRPr lang="en-US" sz="1400" dirty="0"/>
        </a:p>
      </dgm:t>
    </dgm:pt>
    <dgm:pt modelId="{DA3F99E6-28C2-4EA8-94B3-D425EBCEFE14}" type="parTrans" cxnId="{3AFF9182-F60E-4B92-B208-93D99B401987}">
      <dgm:prSet/>
      <dgm:spPr/>
      <dgm:t>
        <a:bodyPr/>
        <a:lstStyle/>
        <a:p>
          <a:endParaRPr lang="en-US" sz="1400"/>
        </a:p>
      </dgm:t>
    </dgm:pt>
    <dgm:pt modelId="{EF8D80F9-9ECA-49DC-B2EE-3273FE2A613E}" type="sibTrans" cxnId="{3AFF9182-F60E-4B92-B208-93D99B401987}">
      <dgm:prSet/>
      <dgm:spPr/>
      <dgm:t>
        <a:bodyPr/>
        <a:lstStyle/>
        <a:p>
          <a:endParaRPr lang="en-US" sz="1400"/>
        </a:p>
      </dgm:t>
    </dgm:pt>
    <dgm:pt modelId="{EA8195A9-B66F-4D81-8BD9-2B331F3F5C52}">
      <dgm:prSet custT="1"/>
      <dgm:spPr/>
      <dgm:t>
        <a:bodyPr/>
        <a:lstStyle/>
        <a:p>
          <a:pPr>
            <a:lnSpc>
              <a:spcPct val="100000"/>
            </a:lnSpc>
            <a:defRPr cap="all"/>
          </a:pPr>
          <a:r>
            <a:rPr lang="en-US" sz="1400" dirty="0">
              <a:hlinkClick xmlns:r="http://schemas.openxmlformats.org/officeDocument/2006/relationships" r:id="rId6"/>
            </a:rPr>
            <a:t>BPI Recruitment Toolkit</a:t>
          </a:r>
          <a:endParaRPr lang="en-US" sz="1400" dirty="0"/>
        </a:p>
      </dgm:t>
    </dgm:pt>
    <dgm:pt modelId="{7DE146A0-D290-464E-880B-13D3FE707932}" type="parTrans" cxnId="{72EE77F5-BB85-4F34-BD05-DE6A2C947DA7}">
      <dgm:prSet/>
      <dgm:spPr/>
      <dgm:t>
        <a:bodyPr/>
        <a:lstStyle/>
        <a:p>
          <a:endParaRPr lang="en-US" sz="1400"/>
        </a:p>
      </dgm:t>
    </dgm:pt>
    <dgm:pt modelId="{99EE98B3-114C-4E68-A3F6-0AED131A4370}" type="sibTrans" cxnId="{72EE77F5-BB85-4F34-BD05-DE6A2C947DA7}">
      <dgm:prSet/>
      <dgm:spPr/>
      <dgm:t>
        <a:bodyPr/>
        <a:lstStyle/>
        <a:p>
          <a:endParaRPr lang="en-US" sz="1400"/>
        </a:p>
      </dgm:t>
    </dgm:pt>
    <dgm:pt modelId="{BB9CA416-1D9A-412E-A669-004A8ACBFA02}" type="pres">
      <dgm:prSet presAssocID="{85D39CDD-70C8-4A18-8A65-EB4CA8ECAA13}" presName="root" presStyleCnt="0">
        <dgm:presLayoutVars>
          <dgm:dir/>
          <dgm:resizeHandles val="exact"/>
        </dgm:presLayoutVars>
      </dgm:prSet>
      <dgm:spPr/>
    </dgm:pt>
    <dgm:pt modelId="{0974D969-E997-48E9-AA95-07CE0A779CE1}" type="pres">
      <dgm:prSet presAssocID="{4E496671-D9BE-4F88-8E6A-AA0CC03DEFE6}" presName="compNode" presStyleCnt="0"/>
      <dgm:spPr/>
    </dgm:pt>
    <dgm:pt modelId="{FFD717EA-0AAB-4162-9FF3-E31A1F7515D0}" type="pres">
      <dgm:prSet presAssocID="{4E496671-D9BE-4F88-8E6A-AA0CC03DEFE6}" presName="iconBgRect" presStyleLbl="bgShp" presStyleIdx="0" presStyleCnt="6"/>
      <dgm:spPr>
        <a:prstGeom prst="round2DiagRect">
          <a:avLst>
            <a:gd name="adj1" fmla="val 29727"/>
            <a:gd name="adj2" fmla="val 0"/>
          </a:avLst>
        </a:prstGeom>
      </dgm:spPr>
    </dgm:pt>
    <dgm:pt modelId="{6901AFB1-36C1-43A2-BA20-070B9AA45C84}" type="pres">
      <dgm:prSet presAssocID="{4E496671-D9BE-4F88-8E6A-AA0CC03DEFE6}" presName="iconRect" presStyleLbl="node1" presStyleIdx="0"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02D4B6C9-6710-4729-A587-5686914BAEAA}" type="pres">
      <dgm:prSet presAssocID="{4E496671-D9BE-4F88-8E6A-AA0CC03DEFE6}" presName="spaceRect" presStyleCnt="0"/>
      <dgm:spPr/>
    </dgm:pt>
    <dgm:pt modelId="{F9103457-5098-46BF-BBAD-34F1AF8DC702}" type="pres">
      <dgm:prSet presAssocID="{4E496671-D9BE-4F88-8E6A-AA0CC03DEFE6}" presName="textRect" presStyleLbl="revTx" presStyleIdx="0" presStyleCnt="6">
        <dgm:presLayoutVars>
          <dgm:chMax val="1"/>
          <dgm:chPref val="1"/>
        </dgm:presLayoutVars>
      </dgm:prSet>
      <dgm:spPr/>
    </dgm:pt>
    <dgm:pt modelId="{64988482-CB08-49EB-985A-F93E549C45E4}" type="pres">
      <dgm:prSet presAssocID="{B93C1F88-857A-4B6A-9803-17520EC216E7}" presName="sibTrans" presStyleCnt="0"/>
      <dgm:spPr/>
    </dgm:pt>
    <dgm:pt modelId="{6558AEFC-ACB1-4698-8DD1-9B9C080275E7}" type="pres">
      <dgm:prSet presAssocID="{49CB83D6-A6AE-4E26-8B80-9C95CC853D9C}" presName="compNode" presStyleCnt="0"/>
      <dgm:spPr/>
    </dgm:pt>
    <dgm:pt modelId="{EE2DC549-B7B0-469A-9BE4-767D95A77148}" type="pres">
      <dgm:prSet presAssocID="{49CB83D6-A6AE-4E26-8B80-9C95CC853D9C}" presName="iconBgRect" presStyleLbl="bgShp" presStyleIdx="1" presStyleCnt="6"/>
      <dgm:spPr>
        <a:prstGeom prst="round2DiagRect">
          <a:avLst>
            <a:gd name="adj1" fmla="val 29727"/>
            <a:gd name="adj2" fmla="val 0"/>
          </a:avLst>
        </a:prstGeom>
      </dgm:spPr>
    </dgm:pt>
    <dgm:pt modelId="{49273897-2230-493F-B6C1-FC022B0DA9ED}" type="pres">
      <dgm:prSet presAssocID="{49CB83D6-A6AE-4E26-8B80-9C95CC853D9C}" presName="iconRect" presStyleLbl="node1" presStyleIdx="1"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s"/>
        </a:ext>
      </dgm:extLst>
    </dgm:pt>
    <dgm:pt modelId="{66847BD6-2A3A-43B0-AEC8-3E0FEA4ABB68}" type="pres">
      <dgm:prSet presAssocID="{49CB83D6-A6AE-4E26-8B80-9C95CC853D9C}" presName="spaceRect" presStyleCnt="0"/>
      <dgm:spPr/>
    </dgm:pt>
    <dgm:pt modelId="{2F017990-A424-4D03-A9D8-D4652616E89A}" type="pres">
      <dgm:prSet presAssocID="{49CB83D6-A6AE-4E26-8B80-9C95CC853D9C}" presName="textRect" presStyleLbl="revTx" presStyleIdx="1" presStyleCnt="6">
        <dgm:presLayoutVars>
          <dgm:chMax val="1"/>
          <dgm:chPref val="1"/>
        </dgm:presLayoutVars>
      </dgm:prSet>
      <dgm:spPr/>
    </dgm:pt>
    <dgm:pt modelId="{20DED605-441E-4A89-9F25-6026DA903FDC}" type="pres">
      <dgm:prSet presAssocID="{3BE39A7C-7064-4FB3-8B2D-94AA94B304F0}" presName="sibTrans" presStyleCnt="0"/>
      <dgm:spPr/>
    </dgm:pt>
    <dgm:pt modelId="{00FC1470-13BD-427E-9839-156E49E075F5}" type="pres">
      <dgm:prSet presAssocID="{BB77952F-5346-4CD1-B8F2-6F9AD2F5CE13}" presName="compNode" presStyleCnt="0"/>
      <dgm:spPr/>
    </dgm:pt>
    <dgm:pt modelId="{6FB68B6A-130D-42D2-A7A2-684B4558C4D9}" type="pres">
      <dgm:prSet presAssocID="{BB77952F-5346-4CD1-B8F2-6F9AD2F5CE13}" presName="iconBgRect" presStyleLbl="bgShp" presStyleIdx="2" presStyleCnt="6"/>
      <dgm:spPr>
        <a:prstGeom prst="round2DiagRect">
          <a:avLst>
            <a:gd name="adj1" fmla="val 29727"/>
            <a:gd name="adj2" fmla="val 0"/>
          </a:avLst>
        </a:prstGeom>
      </dgm:spPr>
    </dgm:pt>
    <dgm:pt modelId="{EBB5F96D-5E60-415A-B430-6D89EDA04949}" type="pres">
      <dgm:prSet presAssocID="{BB77952F-5346-4CD1-B8F2-6F9AD2F5CE13}" presName="iconRect" presStyleLbl="node1" presStyleIdx="2"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struction Worker"/>
        </a:ext>
      </dgm:extLst>
    </dgm:pt>
    <dgm:pt modelId="{6E6941AD-5CCE-44F9-88B2-9891CE3998D0}" type="pres">
      <dgm:prSet presAssocID="{BB77952F-5346-4CD1-B8F2-6F9AD2F5CE13}" presName="spaceRect" presStyleCnt="0"/>
      <dgm:spPr/>
    </dgm:pt>
    <dgm:pt modelId="{BCAEE084-7F76-473B-BB6E-7BDB091C7635}" type="pres">
      <dgm:prSet presAssocID="{BB77952F-5346-4CD1-B8F2-6F9AD2F5CE13}" presName="textRect" presStyleLbl="revTx" presStyleIdx="2" presStyleCnt="6">
        <dgm:presLayoutVars>
          <dgm:chMax val="1"/>
          <dgm:chPref val="1"/>
        </dgm:presLayoutVars>
      </dgm:prSet>
      <dgm:spPr/>
    </dgm:pt>
    <dgm:pt modelId="{7583D24E-EFD5-4B1F-8263-F9B54BEB3CC4}" type="pres">
      <dgm:prSet presAssocID="{3E25F192-69FF-4B03-A823-97532FD00EA7}" presName="sibTrans" presStyleCnt="0"/>
      <dgm:spPr/>
    </dgm:pt>
    <dgm:pt modelId="{504EA440-2CFB-409F-AD1C-055BDB7ED1B5}" type="pres">
      <dgm:prSet presAssocID="{CF882DE5-D91C-4E9B-8142-D000B36DCEB8}" presName="compNode" presStyleCnt="0"/>
      <dgm:spPr/>
    </dgm:pt>
    <dgm:pt modelId="{2A96417E-39E8-428B-B34B-E3650FA3C427}" type="pres">
      <dgm:prSet presAssocID="{CF882DE5-D91C-4E9B-8142-D000B36DCEB8}" presName="iconBgRect" presStyleLbl="bgShp" presStyleIdx="3" presStyleCnt="6"/>
      <dgm:spPr>
        <a:prstGeom prst="round2DiagRect">
          <a:avLst>
            <a:gd name="adj1" fmla="val 29727"/>
            <a:gd name="adj2" fmla="val 0"/>
          </a:avLst>
        </a:prstGeom>
      </dgm:spPr>
    </dgm:pt>
    <dgm:pt modelId="{37642491-D6B4-418A-A9D5-63AAAB099EF4}" type="pres">
      <dgm:prSet presAssocID="{CF882DE5-D91C-4E9B-8142-D000B36DCEB8}" presName="iconRect" presStyleLbl="node1" presStyleIdx="3" presStyleCnt="6"/>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Group"/>
        </a:ext>
      </dgm:extLst>
    </dgm:pt>
    <dgm:pt modelId="{23D15903-8935-4A47-B5AA-6429F20FF78B}" type="pres">
      <dgm:prSet presAssocID="{CF882DE5-D91C-4E9B-8142-D000B36DCEB8}" presName="spaceRect" presStyleCnt="0"/>
      <dgm:spPr/>
    </dgm:pt>
    <dgm:pt modelId="{6AAA9E43-4611-438A-9CFC-6F1793E6C8D1}" type="pres">
      <dgm:prSet presAssocID="{CF882DE5-D91C-4E9B-8142-D000B36DCEB8}" presName="textRect" presStyleLbl="revTx" presStyleIdx="3" presStyleCnt="6">
        <dgm:presLayoutVars>
          <dgm:chMax val="1"/>
          <dgm:chPref val="1"/>
        </dgm:presLayoutVars>
      </dgm:prSet>
      <dgm:spPr/>
    </dgm:pt>
    <dgm:pt modelId="{60F84739-26A3-4DFD-9ED4-C393AC073B48}" type="pres">
      <dgm:prSet presAssocID="{2348D9D6-F98C-49E6-9725-AFDD3A3087F1}" presName="sibTrans" presStyleCnt="0"/>
      <dgm:spPr/>
    </dgm:pt>
    <dgm:pt modelId="{D6DDD9F8-A61D-4322-A280-BFAFDB5A6BB7}" type="pres">
      <dgm:prSet presAssocID="{195BEA34-0906-4A6C-B922-32E3E5369565}" presName="compNode" presStyleCnt="0"/>
      <dgm:spPr/>
    </dgm:pt>
    <dgm:pt modelId="{EDE4AEC9-D58B-458A-A4B9-E06876077A1E}" type="pres">
      <dgm:prSet presAssocID="{195BEA34-0906-4A6C-B922-32E3E5369565}" presName="iconBgRect" presStyleLbl="bgShp" presStyleIdx="4" presStyleCnt="6"/>
      <dgm:spPr>
        <a:prstGeom prst="round2DiagRect">
          <a:avLst>
            <a:gd name="adj1" fmla="val 29727"/>
            <a:gd name="adj2" fmla="val 0"/>
          </a:avLst>
        </a:prstGeom>
      </dgm:spPr>
    </dgm:pt>
    <dgm:pt modelId="{4CB4A5DA-2589-4AC4-A505-963FC39CECCA}" type="pres">
      <dgm:prSet presAssocID="{195BEA34-0906-4A6C-B922-32E3E5369565}" presName="iconRect" presStyleLbl="node1" presStyleIdx="4" presStyleCnt="6"/>
      <dgm:spPr>
        <a:blipFill>
          <a:blip xmlns:r="http://schemas.openxmlformats.org/officeDocument/2006/relationships" r:embed="rId15">
            <a:extLst>
              <a:ext uri="{28A0092B-C50C-407E-A947-70E740481C1C}">
                <a14:useLocalDpi xmlns:a14="http://schemas.microsoft.com/office/drawing/2010/main" val="0"/>
              </a:ext>
            </a:extLst>
          </a:blip>
          <a:srcRect/>
          <a:stretch>
            <a:fillRect/>
          </a:stretch>
        </a:blipFill>
      </dgm:spPr>
    </dgm:pt>
    <dgm:pt modelId="{B8E2AE41-C3AC-4801-B208-2347BBC86EC7}" type="pres">
      <dgm:prSet presAssocID="{195BEA34-0906-4A6C-B922-32E3E5369565}" presName="spaceRect" presStyleCnt="0"/>
      <dgm:spPr/>
    </dgm:pt>
    <dgm:pt modelId="{F1B6DF5D-B2BF-4ED5-993D-98309E796B42}" type="pres">
      <dgm:prSet presAssocID="{195BEA34-0906-4A6C-B922-32E3E5369565}" presName="textRect" presStyleLbl="revTx" presStyleIdx="4" presStyleCnt="6">
        <dgm:presLayoutVars>
          <dgm:chMax val="1"/>
          <dgm:chPref val="1"/>
        </dgm:presLayoutVars>
      </dgm:prSet>
      <dgm:spPr/>
    </dgm:pt>
    <dgm:pt modelId="{F62F91BB-9DA2-495C-897B-F519F3B42814}" type="pres">
      <dgm:prSet presAssocID="{EF8D80F9-9ECA-49DC-B2EE-3273FE2A613E}" presName="sibTrans" presStyleCnt="0"/>
      <dgm:spPr/>
    </dgm:pt>
    <dgm:pt modelId="{E06EAA0F-26B0-47B2-869E-858D49327CBD}" type="pres">
      <dgm:prSet presAssocID="{EA8195A9-B66F-4D81-8BD9-2B331F3F5C52}" presName="compNode" presStyleCnt="0"/>
      <dgm:spPr/>
    </dgm:pt>
    <dgm:pt modelId="{502B59EE-9CAD-4196-AD3E-96A5F5FC8037}" type="pres">
      <dgm:prSet presAssocID="{EA8195A9-B66F-4D81-8BD9-2B331F3F5C52}" presName="iconBgRect" presStyleLbl="bgShp" presStyleIdx="5" presStyleCnt="6"/>
      <dgm:spPr>
        <a:prstGeom prst="round2DiagRect">
          <a:avLst>
            <a:gd name="adj1" fmla="val 29727"/>
            <a:gd name="adj2" fmla="val 0"/>
          </a:avLst>
        </a:prstGeom>
      </dgm:spPr>
    </dgm:pt>
    <dgm:pt modelId="{463F5C9B-B2A9-466C-BB0B-EE8A74189F10}" type="pres">
      <dgm:prSet presAssocID="{EA8195A9-B66F-4D81-8BD9-2B331F3F5C52}" presName="iconRect" presStyleLbl="node1" presStyleIdx="5" presStyleCnt="6"/>
      <dgm:spPr>
        <a:blipFill>
          <a:blip xmlns:r="http://schemas.openxmlformats.org/officeDocument/2006/relationships" r:embed="rId16">
            <a:extLst>
              <a:ext uri="{28A0092B-C50C-407E-A947-70E740481C1C}">
                <a14:useLocalDpi xmlns:a14="http://schemas.microsoft.com/office/drawing/2010/main" val="0"/>
              </a:ext>
            </a:extLst>
          </a:blip>
          <a:srcRect/>
          <a:stretch>
            <a:fillRect l="-27000" r="-27000"/>
          </a:stretch>
        </a:blipFill>
      </dgm:spPr>
    </dgm:pt>
    <dgm:pt modelId="{DA6EB177-8C00-47E0-A2D1-A19D681EA47C}" type="pres">
      <dgm:prSet presAssocID="{EA8195A9-B66F-4D81-8BD9-2B331F3F5C52}" presName="spaceRect" presStyleCnt="0"/>
      <dgm:spPr/>
    </dgm:pt>
    <dgm:pt modelId="{5B1439DC-03A0-446E-834E-9C9867E3007D}" type="pres">
      <dgm:prSet presAssocID="{EA8195A9-B66F-4D81-8BD9-2B331F3F5C52}" presName="textRect" presStyleLbl="revTx" presStyleIdx="5" presStyleCnt="6" custScaleX="120353">
        <dgm:presLayoutVars>
          <dgm:chMax val="1"/>
          <dgm:chPref val="1"/>
        </dgm:presLayoutVars>
      </dgm:prSet>
      <dgm:spPr/>
    </dgm:pt>
  </dgm:ptLst>
  <dgm:cxnLst>
    <dgm:cxn modelId="{87BEB55E-3F2B-47C2-87D5-4AD1BAB5A723}" srcId="{85D39CDD-70C8-4A18-8A65-EB4CA8ECAA13}" destId="{BB77952F-5346-4CD1-B8F2-6F9AD2F5CE13}" srcOrd="2" destOrd="0" parTransId="{48439C48-5751-4B6D-A6CE-7F8D28007FB6}" sibTransId="{3E25F192-69FF-4B03-A823-97532FD00EA7}"/>
    <dgm:cxn modelId="{BD499044-FC18-4AFB-98E0-5D7B5C998C48}" type="presOf" srcId="{EA8195A9-B66F-4D81-8BD9-2B331F3F5C52}" destId="{5B1439DC-03A0-446E-834E-9C9867E3007D}" srcOrd="0" destOrd="0" presId="urn:microsoft.com/office/officeart/2018/5/layout/IconLeafLabelList"/>
    <dgm:cxn modelId="{F51AB647-9DA6-4806-B02B-346B6EE3F04B}" type="presOf" srcId="{CF882DE5-D91C-4E9B-8142-D000B36DCEB8}" destId="{6AAA9E43-4611-438A-9CFC-6F1793E6C8D1}" srcOrd="0" destOrd="0" presId="urn:microsoft.com/office/officeart/2018/5/layout/IconLeafLabelList"/>
    <dgm:cxn modelId="{43FCBE4B-1C67-48E4-B406-F058005E1F88}" type="presOf" srcId="{BB77952F-5346-4CD1-B8F2-6F9AD2F5CE13}" destId="{BCAEE084-7F76-473B-BB6E-7BDB091C7635}" srcOrd="0" destOrd="0" presId="urn:microsoft.com/office/officeart/2018/5/layout/IconLeafLabelList"/>
    <dgm:cxn modelId="{3AFF9182-F60E-4B92-B208-93D99B401987}" srcId="{85D39CDD-70C8-4A18-8A65-EB4CA8ECAA13}" destId="{195BEA34-0906-4A6C-B922-32E3E5369565}" srcOrd="4" destOrd="0" parTransId="{DA3F99E6-28C2-4EA8-94B3-D425EBCEFE14}" sibTransId="{EF8D80F9-9ECA-49DC-B2EE-3273FE2A613E}"/>
    <dgm:cxn modelId="{618B2088-6886-4353-8F81-0C6D0B1A02B9}" type="presOf" srcId="{195BEA34-0906-4A6C-B922-32E3E5369565}" destId="{F1B6DF5D-B2BF-4ED5-993D-98309E796B42}" srcOrd="0" destOrd="0" presId="urn:microsoft.com/office/officeart/2018/5/layout/IconLeafLabelList"/>
    <dgm:cxn modelId="{3113A0A8-A5E0-4BF6-A6A9-FA0361E129BD}" type="presOf" srcId="{4E496671-D9BE-4F88-8E6A-AA0CC03DEFE6}" destId="{F9103457-5098-46BF-BBAD-34F1AF8DC702}" srcOrd="0" destOrd="0" presId="urn:microsoft.com/office/officeart/2018/5/layout/IconLeafLabelList"/>
    <dgm:cxn modelId="{B8C291AB-156F-4AE2-B008-A739A5CC86DA}" srcId="{85D39CDD-70C8-4A18-8A65-EB4CA8ECAA13}" destId="{CF882DE5-D91C-4E9B-8142-D000B36DCEB8}" srcOrd="3" destOrd="0" parTransId="{00AA1E6C-AC32-418F-AD2E-BD40ABA3F36E}" sibTransId="{2348D9D6-F98C-49E6-9725-AFDD3A3087F1}"/>
    <dgm:cxn modelId="{0E3300D3-D1BC-4819-B34C-FB3D3E86BAC2}" srcId="{85D39CDD-70C8-4A18-8A65-EB4CA8ECAA13}" destId="{4E496671-D9BE-4F88-8E6A-AA0CC03DEFE6}" srcOrd="0" destOrd="0" parTransId="{D216DEC5-4C2F-4E5B-8237-D2860C9F5959}" sibTransId="{B93C1F88-857A-4B6A-9803-17520EC216E7}"/>
    <dgm:cxn modelId="{C0614FDE-2496-4137-A1BD-D145F11D2260}" type="presOf" srcId="{85D39CDD-70C8-4A18-8A65-EB4CA8ECAA13}" destId="{BB9CA416-1D9A-412E-A669-004A8ACBFA02}" srcOrd="0" destOrd="0" presId="urn:microsoft.com/office/officeart/2018/5/layout/IconLeafLabelList"/>
    <dgm:cxn modelId="{C3CB99F4-DB78-4F33-B87D-2F295E452EC2}" srcId="{85D39CDD-70C8-4A18-8A65-EB4CA8ECAA13}" destId="{49CB83D6-A6AE-4E26-8B80-9C95CC853D9C}" srcOrd="1" destOrd="0" parTransId="{254334A6-291F-48B7-8D57-664BF9EC0F1A}" sibTransId="{3BE39A7C-7064-4FB3-8B2D-94AA94B304F0}"/>
    <dgm:cxn modelId="{1DA6EDF4-0A3E-49A4-B48B-5D320D07953A}" type="presOf" srcId="{49CB83D6-A6AE-4E26-8B80-9C95CC853D9C}" destId="{2F017990-A424-4D03-A9D8-D4652616E89A}" srcOrd="0" destOrd="0" presId="urn:microsoft.com/office/officeart/2018/5/layout/IconLeafLabelList"/>
    <dgm:cxn modelId="{72EE77F5-BB85-4F34-BD05-DE6A2C947DA7}" srcId="{85D39CDD-70C8-4A18-8A65-EB4CA8ECAA13}" destId="{EA8195A9-B66F-4D81-8BD9-2B331F3F5C52}" srcOrd="5" destOrd="0" parTransId="{7DE146A0-D290-464E-880B-13D3FE707932}" sibTransId="{99EE98B3-114C-4E68-A3F6-0AED131A4370}"/>
    <dgm:cxn modelId="{A5E5B14F-0FF0-4974-BC97-17C179078C43}" type="presParOf" srcId="{BB9CA416-1D9A-412E-A669-004A8ACBFA02}" destId="{0974D969-E997-48E9-AA95-07CE0A779CE1}" srcOrd="0" destOrd="0" presId="urn:microsoft.com/office/officeart/2018/5/layout/IconLeafLabelList"/>
    <dgm:cxn modelId="{ACD456E3-FEA8-4222-B22D-BF1D817C8E99}" type="presParOf" srcId="{0974D969-E997-48E9-AA95-07CE0A779CE1}" destId="{FFD717EA-0AAB-4162-9FF3-E31A1F7515D0}" srcOrd="0" destOrd="0" presId="urn:microsoft.com/office/officeart/2018/5/layout/IconLeafLabelList"/>
    <dgm:cxn modelId="{C5977C31-36D8-4270-B2E8-C8B9FD219145}" type="presParOf" srcId="{0974D969-E997-48E9-AA95-07CE0A779CE1}" destId="{6901AFB1-36C1-43A2-BA20-070B9AA45C84}" srcOrd="1" destOrd="0" presId="urn:microsoft.com/office/officeart/2018/5/layout/IconLeafLabelList"/>
    <dgm:cxn modelId="{5D4AD573-6760-41A2-9E77-AD31C54A3739}" type="presParOf" srcId="{0974D969-E997-48E9-AA95-07CE0A779CE1}" destId="{02D4B6C9-6710-4729-A587-5686914BAEAA}" srcOrd="2" destOrd="0" presId="urn:microsoft.com/office/officeart/2018/5/layout/IconLeafLabelList"/>
    <dgm:cxn modelId="{E84F2819-D5BE-4D9C-A573-2AEF110C7391}" type="presParOf" srcId="{0974D969-E997-48E9-AA95-07CE0A779CE1}" destId="{F9103457-5098-46BF-BBAD-34F1AF8DC702}" srcOrd="3" destOrd="0" presId="urn:microsoft.com/office/officeart/2018/5/layout/IconLeafLabelList"/>
    <dgm:cxn modelId="{926BCF26-81B0-4AE1-AFFD-C9F1595E4BC1}" type="presParOf" srcId="{BB9CA416-1D9A-412E-A669-004A8ACBFA02}" destId="{64988482-CB08-49EB-985A-F93E549C45E4}" srcOrd="1" destOrd="0" presId="urn:microsoft.com/office/officeart/2018/5/layout/IconLeafLabelList"/>
    <dgm:cxn modelId="{E76FE03A-94A0-4F11-97C8-54ED301E7CDD}" type="presParOf" srcId="{BB9CA416-1D9A-412E-A669-004A8ACBFA02}" destId="{6558AEFC-ACB1-4698-8DD1-9B9C080275E7}" srcOrd="2" destOrd="0" presId="urn:microsoft.com/office/officeart/2018/5/layout/IconLeafLabelList"/>
    <dgm:cxn modelId="{B7FEDB41-6130-49EE-801F-43CB91AAC694}" type="presParOf" srcId="{6558AEFC-ACB1-4698-8DD1-9B9C080275E7}" destId="{EE2DC549-B7B0-469A-9BE4-767D95A77148}" srcOrd="0" destOrd="0" presId="urn:microsoft.com/office/officeart/2018/5/layout/IconLeafLabelList"/>
    <dgm:cxn modelId="{53C30202-4B99-4003-AFA0-52773EC201F9}" type="presParOf" srcId="{6558AEFC-ACB1-4698-8DD1-9B9C080275E7}" destId="{49273897-2230-493F-B6C1-FC022B0DA9ED}" srcOrd="1" destOrd="0" presId="urn:microsoft.com/office/officeart/2018/5/layout/IconLeafLabelList"/>
    <dgm:cxn modelId="{44855E08-192F-412F-9BB6-118CD73CB745}" type="presParOf" srcId="{6558AEFC-ACB1-4698-8DD1-9B9C080275E7}" destId="{66847BD6-2A3A-43B0-AEC8-3E0FEA4ABB68}" srcOrd="2" destOrd="0" presId="urn:microsoft.com/office/officeart/2018/5/layout/IconLeafLabelList"/>
    <dgm:cxn modelId="{1ADC27D5-2906-422D-A49A-7329479E237D}" type="presParOf" srcId="{6558AEFC-ACB1-4698-8DD1-9B9C080275E7}" destId="{2F017990-A424-4D03-A9D8-D4652616E89A}" srcOrd="3" destOrd="0" presId="urn:microsoft.com/office/officeart/2018/5/layout/IconLeafLabelList"/>
    <dgm:cxn modelId="{875B729B-D449-450C-826D-752728542434}" type="presParOf" srcId="{BB9CA416-1D9A-412E-A669-004A8ACBFA02}" destId="{20DED605-441E-4A89-9F25-6026DA903FDC}" srcOrd="3" destOrd="0" presId="urn:microsoft.com/office/officeart/2018/5/layout/IconLeafLabelList"/>
    <dgm:cxn modelId="{3F4CAA13-6F03-4AC4-B02E-3410857AC298}" type="presParOf" srcId="{BB9CA416-1D9A-412E-A669-004A8ACBFA02}" destId="{00FC1470-13BD-427E-9839-156E49E075F5}" srcOrd="4" destOrd="0" presId="urn:microsoft.com/office/officeart/2018/5/layout/IconLeafLabelList"/>
    <dgm:cxn modelId="{5F16C9D4-38E6-44AA-B288-52EB38C28E34}" type="presParOf" srcId="{00FC1470-13BD-427E-9839-156E49E075F5}" destId="{6FB68B6A-130D-42D2-A7A2-684B4558C4D9}" srcOrd="0" destOrd="0" presId="urn:microsoft.com/office/officeart/2018/5/layout/IconLeafLabelList"/>
    <dgm:cxn modelId="{01D65B4F-3434-40C0-AE95-76A779D27874}" type="presParOf" srcId="{00FC1470-13BD-427E-9839-156E49E075F5}" destId="{EBB5F96D-5E60-415A-B430-6D89EDA04949}" srcOrd="1" destOrd="0" presId="urn:microsoft.com/office/officeart/2018/5/layout/IconLeafLabelList"/>
    <dgm:cxn modelId="{3D1633FE-39E0-49EB-AC4F-F0DDCF6C77EF}" type="presParOf" srcId="{00FC1470-13BD-427E-9839-156E49E075F5}" destId="{6E6941AD-5CCE-44F9-88B2-9891CE3998D0}" srcOrd="2" destOrd="0" presId="urn:microsoft.com/office/officeart/2018/5/layout/IconLeafLabelList"/>
    <dgm:cxn modelId="{089E4575-53B0-423A-BD09-8F8A416A5BC6}" type="presParOf" srcId="{00FC1470-13BD-427E-9839-156E49E075F5}" destId="{BCAEE084-7F76-473B-BB6E-7BDB091C7635}" srcOrd="3" destOrd="0" presId="urn:microsoft.com/office/officeart/2018/5/layout/IconLeafLabelList"/>
    <dgm:cxn modelId="{F24E34AC-D866-47C2-AAF6-307684355043}" type="presParOf" srcId="{BB9CA416-1D9A-412E-A669-004A8ACBFA02}" destId="{7583D24E-EFD5-4B1F-8263-F9B54BEB3CC4}" srcOrd="5" destOrd="0" presId="urn:microsoft.com/office/officeart/2018/5/layout/IconLeafLabelList"/>
    <dgm:cxn modelId="{AE556EF3-126F-435F-A348-38222E955BCE}" type="presParOf" srcId="{BB9CA416-1D9A-412E-A669-004A8ACBFA02}" destId="{504EA440-2CFB-409F-AD1C-055BDB7ED1B5}" srcOrd="6" destOrd="0" presId="urn:microsoft.com/office/officeart/2018/5/layout/IconLeafLabelList"/>
    <dgm:cxn modelId="{F2E18366-FAAA-4DD6-BBFF-34A631A529E4}" type="presParOf" srcId="{504EA440-2CFB-409F-AD1C-055BDB7ED1B5}" destId="{2A96417E-39E8-428B-B34B-E3650FA3C427}" srcOrd="0" destOrd="0" presId="urn:microsoft.com/office/officeart/2018/5/layout/IconLeafLabelList"/>
    <dgm:cxn modelId="{0B2A1828-6CFE-478E-B20B-0242045832D1}" type="presParOf" srcId="{504EA440-2CFB-409F-AD1C-055BDB7ED1B5}" destId="{37642491-D6B4-418A-A9D5-63AAAB099EF4}" srcOrd="1" destOrd="0" presId="urn:microsoft.com/office/officeart/2018/5/layout/IconLeafLabelList"/>
    <dgm:cxn modelId="{BB3FC11E-C282-4A8D-BC7E-F0BA688064D1}" type="presParOf" srcId="{504EA440-2CFB-409F-AD1C-055BDB7ED1B5}" destId="{23D15903-8935-4A47-B5AA-6429F20FF78B}" srcOrd="2" destOrd="0" presId="urn:microsoft.com/office/officeart/2018/5/layout/IconLeafLabelList"/>
    <dgm:cxn modelId="{8A965AB2-2DB7-482B-B683-2EA897043836}" type="presParOf" srcId="{504EA440-2CFB-409F-AD1C-055BDB7ED1B5}" destId="{6AAA9E43-4611-438A-9CFC-6F1793E6C8D1}" srcOrd="3" destOrd="0" presId="urn:microsoft.com/office/officeart/2018/5/layout/IconLeafLabelList"/>
    <dgm:cxn modelId="{DE270934-7A17-439B-985F-8DE3A3F466FC}" type="presParOf" srcId="{BB9CA416-1D9A-412E-A669-004A8ACBFA02}" destId="{60F84739-26A3-4DFD-9ED4-C393AC073B48}" srcOrd="7" destOrd="0" presId="urn:microsoft.com/office/officeart/2018/5/layout/IconLeafLabelList"/>
    <dgm:cxn modelId="{1CCAE760-9D0E-4E7A-8253-240C46D5F8C3}" type="presParOf" srcId="{BB9CA416-1D9A-412E-A669-004A8ACBFA02}" destId="{D6DDD9F8-A61D-4322-A280-BFAFDB5A6BB7}" srcOrd="8" destOrd="0" presId="urn:microsoft.com/office/officeart/2018/5/layout/IconLeafLabelList"/>
    <dgm:cxn modelId="{819CC1B6-8520-49C9-8F6F-61B6BC7881ED}" type="presParOf" srcId="{D6DDD9F8-A61D-4322-A280-BFAFDB5A6BB7}" destId="{EDE4AEC9-D58B-458A-A4B9-E06876077A1E}" srcOrd="0" destOrd="0" presId="urn:microsoft.com/office/officeart/2018/5/layout/IconLeafLabelList"/>
    <dgm:cxn modelId="{B3D98C94-F5EE-4B71-BCE5-8513C17B684B}" type="presParOf" srcId="{D6DDD9F8-A61D-4322-A280-BFAFDB5A6BB7}" destId="{4CB4A5DA-2589-4AC4-A505-963FC39CECCA}" srcOrd="1" destOrd="0" presId="urn:microsoft.com/office/officeart/2018/5/layout/IconLeafLabelList"/>
    <dgm:cxn modelId="{1B514FB5-066D-4E9C-91BA-E00979273474}" type="presParOf" srcId="{D6DDD9F8-A61D-4322-A280-BFAFDB5A6BB7}" destId="{B8E2AE41-C3AC-4801-B208-2347BBC86EC7}" srcOrd="2" destOrd="0" presId="urn:microsoft.com/office/officeart/2018/5/layout/IconLeafLabelList"/>
    <dgm:cxn modelId="{7761D2BC-899A-4476-B99E-26FAC058CD60}" type="presParOf" srcId="{D6DDD9F8-A61D-4322-A280-BFAFDB5A6BB7}" destId="{F1B6DF5D-B2BF-4ED5-993D-98309E796B42}" srcOrd="3" destOrd="0" presId="urn:microsoft.com/office/officeart/2018/5/layout/IconLeafLabelList"/>
    <dgm:cxn modelId="{34335C13-0158-4987-8D17-721C646D87B4}" type="presParOf" srcId="{BB9CA416-1D9A-412E-A669-004A8ACBFA02}" destId="{F62F91BB-9DA2-495C-897B-F519F3B42814}" srcOrd="9" destOrd="0" presId="urn:microsoft.com/office/officeart/2018/5/layout/IconLeafLabelList"/>
    <dgm:cxn modelId="{698807D4-1CF4-4086-8248-389EC61051CB}" type="presParOf" srcId="{BB9CA416-1D9A-412E-A669-004A8ACBFA02}" destId="{E06EAA0F-26B0-47B2-869E-858D49327CBD}" srcOrd="10" destOrd="0" presId="urn:microsoft.com/office/officeart/2018/5/layout/IconLeafLabelList"/>
    <dgm:cxn modelId="{9D15D298-D22B-414B-B2A0-000884625213}" type="presParOf" srcId="{E06EAA0F-26B0-47B2-869E-858D49327CBD}" destId="{502B59EE-9CAD-4196-AD3E-96A5F5FC8037}" srcOrd="0" destOrd="0" presId="urn:microsoft.com/office/officeart/2018/5/layout/IconLeafLabelList"/>
    <dgm:cxn modelId="{B457E48B-7277-4462-AA16-F05F74D56DAB}" type="presParOf" srcId="{E06EAA0F-26B0-47B2-869E-858D49327CBD}" destId="{463F5C9B-B2A9-466C-BB0B-EE8A74189F10}" srcOrd="1" destOrd="0" presId="urn:microsoft.com/office/officeart/2018/5/layout/IconLeafLabelList"/>
    <dgm:cxn modelId="{B18FBFB8-70BB-47DA-BEE0-E9571D780F35}" type="presParOf" srcId="{E06EAA0F-26B0-47B2-869E-858D49327CBD}" destId="{DA6EB177-8C00-47E0-A2D1-A19D681EA47C}" srcOrd="2" destOrd="0" presId="urn:microsoft.com/office/officeart/2018/5/layout/IconLeafLabelList"/>
    <dgm:cxn modelId="{1F066455-4BF2-4F5B-AE4A-93D5FD373AF9}" type="presParOf" srcId="{E06EAA0F-26B0-47B2-869E-858D49327CBD}" destId="{5B1439DC-03A0-446E-834E-9C9867E3007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3776F45-79CE-43DF-A4B8-F497B9811FAF}"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7FA4E847-D2F7-4150-8A48-2C352D26033B}">
      <dgm:prSet custT="1"/>
      <dgm:spPr/>
      <dgm:t>
        <a:bodyPr/>
        <a:lstStyle/>
        <a:p>
          <a:pPr>
            <a:lnSpc>
              <a:spcPct val="100000"/>
            </a:lnSpc>
          </a:pPr>
          <a:r>
            <a:rPr lang="en-US" sz="2400" dirty="0"/>
            <a:t>Create a quick idea or short “pitch” to use for a tool, resource, or initiative. </a:t>
          </a:r>
          <a:r>
            <a:rPr lang="en-US" sz="2400" b="1" dirty="0"/>
            <a:t>D</a:t>
          </a:r>
          <a:r>
            <a:rPr lang="en-US" sz="2400" b="1" i="0" dirty="0"/>
            <a:t>raft a quick plan for hosting an engagement event for Subgrantees, contractors, and/or job seekers.</a:t>
          </a:r>
          <a:endParaRPr lang="en-US" sz="2400" b="1" dirty="0"/>
        </a:p>
      </dgm:t>
    </dgm:pt>
    <dgm:pt modelId="{40882960-568B-4BD6-BA37-8323D05FE6AF}" type="parTrans" cxnId="{56A3150D-B224-4538-855F-DAB2240FB795}">
      <dgm:prSet/>
      <dgm:spPr/>
      <dgm:t>
        <a:bodyPr/>
        <a:lstStyle/>
        <a:p>
          <a:endParaRPr lang="en-US" sz="2400"/>
        </a:p>
      </dgm:t>
    </dgm:pt>
    <dgm:pt modelId="{71EADF8F-7F2E-4F06-A9A8-97A9F6C7F1B4}" type="sibTrans" cxnId="{56A3150D-B224-4538-855F-DAB2240FB795}">
      <dgm:prSet/>
      <dgm:spPr/>
      <dgm:t>
        <a:bodyPr/>
        <a:lstStyle/>
        <a:p>
          <a:endParaRPr lang="en-US" sz="2400"/>
        </a:p>
      </dgm:t>
    </dgm:pt>
    <dgm:pt modelId="{CA4E4195-3DEF-4179-AC92-0459B3A8D7B9}">
      <dgm:prSet custT="1"/>
      <dgm:spPr/>
      <dgm:t>
        <a:bodyPr/>
        <a:lstStyle/>
        <a:p>
          <a:pPr>
            <a:lnSpc>
              <a:spcPct val="100000"/>
            </a:lnSpc>
          </a:pPr>
          <a:r>
            <a:rPr lang="en-US" sz="2400" dirty="0"/>
            <a:t>What would you do with your current scenario?</a:t>
          </a:r>
        </a:p>
      </dgm:t>
    </dgm:pt>
    <dgm:pt modelId="{9BCB4C6E-7875-485B-BE14-7E099C46F5EA}" type="parTrans" cxnId="{1631DCA2-DB9B-4389-8C8E-D8E2F12ED3A2}">
      <dgm:prSet/>
      <dgm:spPr/>
      <dgm:t>
        <a:bodyPr/>
        <a:lstStyle/>
        <a:p>
          <a:endParaRPr lang="en-US" sz="2400"/>
        </a:p>
      </dgm:t>
    </dgm:pt>
    <dgm:pt modelId="{193EDE8C-7690-42E0-AE4B-53D86DA016E4}" type="sibTrans" cxnId="{1631DCA2-DB9B-4389-8C8E-D8E2F12ED3A2}">
      <dgm:prSet/>
      <dgm:spPr/>
      <dgm:t>
        <a:bodyPr/>
        <a:lstStyle/>
        <a:p>
          <a:endParaRPr lang="en-US" sz="2400"/>
        </a:p>
      </dgm:t>
    </dgm:pt>
    <dgm:pt modelId="{48972A77-2AC3-4CF4-BFEE-319DD281D685}">
      <dgm:prSet custT="1"/>
      <dgm:spPr/>
      <dgm:t>
        <a:bodyPr/>
        <a:lstStyle/>
        <a:p>
          <a:pPr>
            <a:lnSpc>
              <a:spcPct val="100000"/>
            </a:lnSpc>
          </a:pPr>
          <a:r>
            <a:rPr lang="en-US" sz="2400"/>
            <a:t>What if you had unlimited funding or resources? </a:t>
          </a:r>
        </a:p>
      </dgm:t>
    </dgm:pt>
    <dgm:pt modelId="{FB708AE2-696B-499C-BABA-F0D74A934C85}" type="parTrans" cxnId="{0D77CAD8-6539-459A-A440-03C9802529EF}">
      <dgm:prSet/>
      <dgm:spPr/>
      <dgm:t>
        <a:bodyPr/>
        <a:lstStyle/>
        <a:p>
          <a:endParaRPr lang="en-US" sz="2400"/>
        </a:p>
      </dgm:t>
    </dgm:pt>
    <dgm:pt modelId="{8EEA940B-1662-40E7-A4D9-64B579FD7722}" type="sibTrans" cxnId="{0D77CAD8-6539-459A-A440-03C9802529EF}">
      <dgm:prSet/>
      <dgm:spPr/>
      <dgm:t>
        <a:bodyPr/>
        <a:lstStyle/>
        <a:p>
          <a:endParaRPr lang="en-US" sz="2400"/>
        </a:p>
      </dgm:t>
    </dgm:pt>
    <dgm:pt modelId="{D736A1DB-F6CF-4E66-BE19-E5A3D760C6AB}" type="pres">
      <dgm:prSet presAssocID="{13776F45-79CE-43DF-A4B8-F497B9811FAF}" presName="root" presStyleCnt="0">
        <dgm:presLayoutVars>
          <dgm:dir/>
          <dgm:resizeHandles val="exact"/>
        </dgm:presLayoutVars>
      </dgm:prSet>
      <dgm:spPr/>
    </dgm:pt>
    <dgm:pt modelId="{FC572658-0F13-4942-AAC2-9C3870B56C5C}" type="pres">
      <dgm:prSet presAssocID="{7FA4E847-D2F7-4150-8A48-2C352D26033B}" presName="compNode" presStyleCnt="0"/>
      <dgm:spPr/>
    </dgm:pt>
    <dgm:pt modelId="{D65989B4-C92D-4B4E-B226-30AA110DBC51}" type="pres">
      <dgm:prSet presAssocID="{7FA4E847-D2F7-4150-8A48-2C352D26033B}" presName="bgRect" presStyleLbl="bgShp" presStyleIdx="0" presStyleCnt="3"/>
      <dgm:spPr/>
    </dgm:pt>
    <dgm:pt modelId="{F6B4777E-5316-4307-BE49-650184ADB3F5}" type="pres">
      <dgm:prSet presAssocID="{7FA4E847-D2F7-4150-8A48-2C352D26033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aw blade"/>
        </a:ext>
      </dgm:extLst>
    </dgm:pt>
    <dgm:pt modelId="{B7ED44A8-EDE5-4949-A1AF-389F8CB86527}" type="pres">
      <dgm:prSet presAssocID="{7FA4E847-D2F7-4150-8A48-2C352D26033B}" presName="spaceRect" presStyleCnt="0"/>
      <dgm:spPr/>
    </dgm:pt>
    <dgm:pt modelId="{526BDBEF-C931-47D2-86FD-FF4DB8372C61}" type="pres">
      <dgm:prSet presAssocID="{7FA4E847-D2F7-4150-8A48-2C352D26033B}" presName="parTx" presStyleLbl="revTx" presStyleIdx="0" presStyleCnt="3">
        <dgm:presLayoutVars>
          <dgm:chMax val="0"/>
          <dgm:chPref val="0"/>
        </dgm:presLayoutVars>
      </dgm:prSet>
      <dgm:spPr/>
    </dgm:pt>
    <dgm:pt modelId="{EF1D5865-F2E8-4B28-AB58-E3E5BD8EDE1F}" type="pres">
      <dgm:prSet presAssocID="{71EADF8F-7F2E-4F06-A9A8-97A9F6C7F1B4}" presName="sibTrans" presStyleCnt="0"/>
      <dgm:spPr/>
    </dgm:pt>
    <dgm:pt modelId="{A2225FBB-4BB4-400C-B315-492780F712CD}" type="pres">
      <dgm:prSet presAssocID="{CA4E4195-3DEF-4179-AC92-0459B3A8D7B9}" presName="compNode" presStyleCnt="0"/>
      <dgm:spPr/>
    </dgm:pt>
    <dgm:pt modelId="{05008E3C-E1A8-4A9D-B87F-7862E2DB1F5A}" type="pres">
      <dgm:prSet presAssocID="{CA4E4195-3DEF-4179-AC92-0459B3A8D7B9}" presName="bgRect" presStyleLbl="bgShp" presStyleIdx="1" presStyleCnt="3"/>
      <dgm:spPr/>
    </dgm:pt>
    <dgm:pt modelId="{83FD2559-6AEE-4FB0-875A-A7254AEC0F09}" type="pres">
      <dgm:prSet presAssocID="{CA4E4195-3DEF-4179-AC92-0459B3A8D7B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A4EF0FC6-9E35-4FEF-9925-42CCFA9DE00F}" type="pres">
      <dgm:prSet presAssocID="{CA4E4195-3DEF-4179-AC92-0459B3A8D7B9}" presName="spaceRect" presStyleCnt="0"/>
      <dgm:spPr/>
    </dgm:pt>
    <dgm:pt modelId="{7B64EFDE-1E6E-4D06-B4B4-CAEE8B3382D2}" type="pres">
      <dgm:prSet presAssocID="{CA4E4195-3DEF-4179-AC92-0459B3A8D7B9}" presName="parTx" presStyleLbl="revTx" presStyleIdx="1" presStyleCnt="3">
        <dgm:presLayoutVars>
          <dgm:chMax val="0"/>
          <dgm:chPref val="0"/>
        </dgm:presLayoutVars>
      </dgm:prSet>
      <dgm:spPr/>
    </dgm:pt>
    <dgm:pt modelId="{035A0CBC-1126-488A-BFD4-11E451B10537}" type="pres">
      <dgm:prSet presAssocID="{193EDE8C-7690-42E0-AE4B-53D86DA016E4}" presName="sibTrans" presStyleCnt="0"/>
      <dgm:spPr/>
    </dgm:pt>
    <dgm:pt modelId="{D2672E20-E509-4325-91FA-44F8770C4B1A}" type="pres">
      <dgm:prSet presAssocID="{48972A77-2AC3-4CF4-BFEE-319DD281D685}" presName="compNode" presStyleCnt="0"/>
      <dgm:spPr/>
    </dgm:pt>
    <dgm:pt modelId="{ED668DD7-D915-42C8-868B-9DADEB6D0CF1}" type="pres">
      <dgm:prSet presAssocID="{48972A77-2AC3-4CF4-BFEE-319DD281D685}" presName="bgRect" presStyleLbl="bgShp" presStyleIdx="2" presStyleCnt="3"/>
      <dgm:spPr/>
    </dgm:pt>
    <dgm:pt modelId="{726F42B4-EE47-4C7E-BACB-BE962CEAA7F6}" type="pres">
      <dgm:prSet presAssocID="{48972A77-2AC3-4CF4-BFEE-319DD281D68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88A289E7-6A3B-492A-8961-E11A60983EEE}" type="pres">
      <dgm:prSet presAssocID="{48972A77-2AC3-4CF4-BFEE-319DD281D685}" presName="spaceRect" presStyleCnt="0"/>
      <dgm:spPr/>
    </dgm:pt>
    <dgm:pt modelId="{B862BF28-E2E6-4500-BD85-A043E639E362}" type="pres">
      <dgm:prSet presAssocID="{48972A77-2AC3-4CF4-BFEE-319DD281D685}" presName="parTx" presStyleLbl="revTx" presStyleIdx="2" presStyleCnt="3">
        <dgm:presLayoutVars>
          <dgm:chMax val="0"/>
          <dgm:chPref val="0"/>
        </dgm:presLayoutVars>
      </dgm:prSet>
      <dgm:spPr/>
    </dgm:pt>
  </dgm:ptLst>
  <dgm:cxnLst>
    <dgm:cxn modelId="{56A3150D-B224-4538-855F-DAB2240FB795}" srcId="{13776F45-79CE-43DF-A4B8-F497B9811FAF}" destId="{7FA4E847-D2F7-4150-8A48-2C352D26033B}" srcOrd="0" destOrd="0" parTransId="{40882960-568B-4BD6-BA37-8323D05FE6AF}" sibTransId="{71EADF8F-7F2E-4F06-A9A8-97A9F6C7F1B4}"/>
    <dgm:cxn modelId="{43CCF153-5797-4B82-B3D4-3B4AE3AD2FB7}" type="presOf" srcId="{48972A77-2AC3-4CF4-BFEE-319DD281D685}" destId="{B862BF28-E2E6-4500-BD85-A043E639E362}" srcOrd="0" destOrd="0" presId="urn:microsoft.com/office/officeart/2018/2/layout/IconVerticalSolidList"/>
    <dgm:cxn modelId="{00ED6A55-6F70-41BE-9819-3DCC156BF606}" type="presOf" srcId="{13776F45-79CE-43DF-A4B8-F497B9811FAF}" destId="{D736A1DB-F6CF-4E66-BE19-E5A3D760C6AB}" srcOrd="0" destOrd="0" presId="urn:microsoft.com/office/officeart/2018/2/layout/IconVerticalSolidList"/>
    <dgm:cxn modelId="{123B808A-82B6-4A29-8612-E3817D011C25}" type="presOf" srcId="{CA4E4195-3DEF-4179-AC92-0459B3A8D7B9}" destId="{7B64EFDE-1E6E-4D06-B4B4-CAEE8B3382D2}" srcOrd="0" destOrd="0" presId="urn:microsoft.com/office/officeart/2018/2/layout/IconVerticalSolidList"/>
    <dgm:cxn modelId="{1631DCA2-DB9B-4389-8C8E-D8E2F12ED3A2}" srcId="{13776F45-79CE-43DF-A4B8-F497B9811FAF}" destId="{CA4E4195-3DEF-4179-AC92-0459B3A8D7B9}" srcOrd="1" destOrd="0" parTransId="{9BCB4C6E-7875-485B-BE14-7E099C46F5EA}" sibTransId="{193EDE8C-7690-42E0-AE4B-53D86DA016E4}"/>
    <dgm:cxn modelId="{3B81C4C7-F32F-43A2-B206-D3C24F49BAFB}" type="presOf" srcId="{7FA4E847-D2F7-4150-8A48-2C352D26033B}" destId="{526BDBEF-C931-47D2-86FD-FF4DB8372C61}" srcOrd="0" destOrd="0" presId="urn:microsoft.com/office/officeart/2018/2/layout/IconVerticalSolidList"/>
    <dgm:cxn modelId="{0D77CAD8-6539-459A-A440-03C9802529EF}" srcId="{13776F45-79CE-43DF-A4B8-F497B9811FAF}" destId="{48972A77-2AC3-4CF4-BFEE-319DD281D685}" srcOrd="2" destOrd="0" parTransId="{FB708AE2-696B-499C-BABA-F0D74A934C85}" sibTransId="{8EEA940B-1662-40E7-A4D9-64B579FD7722}"/>
    <dgm:cxn modelId="{077FBD44-59E0-44BD-8C46-F4F77578DE4F}" type="presParOf" srcId="{D736A1DB-F6CF-4E66-BE19-E5A3D760C6AB}" destId="{FC572658-0F13-4942-AAC2-9C3870B56C5C}" srcOrd="0" destOrd="0" presId="urn:microsoft.com/office/officeart/2018/2/layout/IconVerticalSolidList"/>
    <dgm:cxn modelId="{6ADC536D-3F2C-4B46-A4A0-4FFD3D80FDA6}" type="presParOf" srcId="{FC572658-0F13-4942-AAC2-9C3870B56C5C}" destId="{D65989B4-C92D-4B4E-B226-30AA110DBC51}" srcOrd="0" destOrd="0" presId="urn:microsoft.com/office/officeart/2018/2/layout/IconVerticalSolidList"/>
    <dgm:cxn modelId="{B2D0A199-E065-43CE-9F3E-6A47107FD8D5}" type="presParOf" srcId="{FC572658-0F13-4942-AAC2-9C3870B56C5C}" destId="{F6B4777E-5316-4307-BE49-650184ADB3F5}" srcOrd="1" destOrd="0" presId="urn:microsoft.com/office/officeart/2018/2/layout/IconVerticalSolidList"/>
    <dgm:cxn modelId="{A9A6C6A2-8A19-400F-9E01-372C7015EFEF}" type="presParOf" srcId="{FC572658-0F13-4942-AAC2-9C3870B56C5C}" destId="{B7ED44A8-EDE5-4949-A1AF-389F8CB86527}" srcOrd="2" destOrd="0" presId="urn:microsoft.com/office/officeart/2018/2/layout/IconVerticalSolidList"/>
    <dgm:cxn modelId="{7491DD6A-13CF-4E7F-9D14-4326EC6E5D35}" type="presParOf" srcId="{FC572658-0F13-4942-AAC2-9C3870B56C5C}" destId="{526BDBEF-C931-47D2-86FD-FF4DB8372C61}" srcOrd="3" destOrd="0" presId="urn:microsoft.com/office/officeart/2018/2/layout/IconVerticalSolidList"/>
    <dgm:cxn modelId="{540C8744-125B-4ED6-AFCC-1FE149D9FE87}" type="presParOf" srcId="{D736A1DB-F6CF-4E66-BE19-E5A3D760C6AB}" destId="{EF1D5865-F2E8-4B28-AB58-E3E5BD8EDE1F}" srcOrd="1" destOrd="0" presId="urn:microsoft.com/office/officeart/2018/2/layout/IconVerticalSolidList"/>
    <dgm:cxn modelId="{E5188240-DE9E-438A-B112-9A4CB643E3DE}" type="presParOf" srcId="{D736A1DB-F6CF-4E66-BE19-E5A3D760C6AB}" destId="{A2225FBB-4BB4-400C-B315-492780F712CD}" srcOrd="2" destOrd="0" presId="urn:microsoft.com/office/officeart/2018/2/layout/IconVerticalSolidList"/>
    <dgm:cxn modelId="{F48C03F8-BBF5-4CF5-AD75-4F7FA659217D}" type="presParOf" srcId="{A2225FBB-4BB4-400C-B315-492780F712CD}" destId="{05008E3C-E1A8-4A9D-B87F-7862E2DB1F5A}" srcOrd="0" destOrd="0" presId="urn:microsoft.com/office/officeart/2018/2/layout/IconVerticalSolidList"/>
    <dgm:cxn modelId="{1E0D9753-FED5-4C21-B28E-AA4767B118F2}" type="presParOf" srcId="{A2225FBB-4BB4-400C-B315-492780F712CD}" destId="{83FD2559-6AEE-4FB0-875A-A7254AEC0F09}" srcOrd="1" destOrd="0" presId="urn:microsoft.com/office/officeart/2018/2/layout/IconVerticalSolidList"/>
    <dgm:cxn modelId="{FD80160B-B51A-4850-A943-594A8C0F3235}" type="presParOf" srcId="{A2225FBB-4BB4-400C-B315-492780F712CD}" destId="{A4EF0FC6-9E35-4FEF-9925-42CCFA9DE00F}" srcOrd="2" destOrd="0" presId="urn:microsoft.com/office/officeart/2018/2/layout/IconVerticalSolidList"/>
    <dgm:cxn modelId="{AACDD95F-29B8-44F7-A755-96C3FE7A5D59}" type="presParOf" srcId="{A2225FBB-4BB4-400C-B315-492780F712CD}" destId="{7B64EFDE-1E6E-4D06-B4B4-CAEE8B3382D2}" srcOrd="3" destOrd="0" presId="urn:microsoft.com/office/officeart/2018/2/layout/IconVerticalSolidList"/>
    <dgm:cxn modelId="{C5806C86-71FF-4336-A866-83C281353CC1}" type="presParOf" srcId="{D736A1DB-F6CF-4E66-BE19-E5A3D760C6AB}" destId="{035A0CBC-1126-488A-BFD4-11E451B10537}" srcOrd="3" destOrd="0" presId="urn:microsoft.com/office/officeart/2018/2/layout/IconVerticalSolidList"/>
    <dgm:cxn modelId="{75395141-18CF-423F-AF33-765A36AA94B4}" type="presParOf" srcId="{D736A1DB-F6CF-4E66-BE19-E5A3D760C6AB}" destId="{D2672E20-E509-4325-91FA-44F8770C4B1A}" srcOrd="4" destOrd="0" presId="urn:microsoft.com/office/officeart/2018/2/layout/IconVerticalSolidList"/>
    <dgm:cxn modelId="{FD8FCB5F-BB9C-439F-BCBC-D64F1E6AE553}" type="presParOf" srcId="{D2672E20-E509-4325-91FA-44F8770C4B1A}" destId="{ED668DD7-D915-42C8-868B-9DADEB6D0CF1}" srcOrd="0" destOrd="0" presId="urn:microsoft.com/office/officeart/2018/2/layout/IconVerticalSolidList"/>
    <dgm:cxn modelId="{DB9331D2-6BF9-42B5-A973-007291EDF56B}" type="presParOf" srcId="{D2672E20-E509-4325-91FA-44F8770C4B1A}" destId="{726F42B4-EE47-4C7E-BACB-BE962CEAA7F6}" srcOrd="1" destOrd="0" presId="urn:microsoft.com/office/officeart/2018/2/layout/IconVerticalSolidList"/>
    <dgm:cxn modelId="{3B28493B-B7BE-4008-B7B4-620994616D0B}" type="presParOf" srcId="{D2672E20-E509-4325-91FA-44F8770C4B1A}" destId="{88A289E7-6A3B-492A-8961-E11A60983EEE}" srcOrd="2" destOrd="0" presId="urn:microsoft.com/office/officeart/2018/2/layout/IconVerticalSolidList"/>
    <dgm:cxn modelId="{2C5223B9-B86A-45BB-96D6-14BC425CC966}" type="presParOf" srcId="{D2672E20-E509-4325-91FA-44F8770C4B1A}" destId="{B862BF28-E2E6-4500-BD85-A043E639E36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66A9EEA-8CBA-4661-B171-E9D641BDA9C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DCC85B5-A341-445A-87A0-2EFAAF0C1ECD}">
      <dgm:prSet/>
      <dgm:spPr/>
      <dgm:t>
        <a:bodyPr/>
        <a:lstStyle/>
        <a:p>
          <a:r>
            <a:rPr lang="en-US"/>
            <a:t>Recruitment and Retention Difficulties</a:t>
          </a:r>
        </a:p>
      </dgm:t>
    </dgm:pt>
    <dgm:pt modelId="{66C505CC-99C2-439B-958B-43C37A0A358F}" type="parTrans" cxnId="{097D2781-5F83-4E7F-B77A-7D1F19B9938C}">
      <dgm:prSet/>
      <dgm:spPr/>
      <dgm:t>
        <a:bodyPr/>
        <a:lstStyle/>
        <a:p>
          <a:endParaRPr lang="en-US" sz="2400"/>
        </a:p>
      </dgm:t>
    </dgm:pt>
    <dgm:pt modelId="{2A6F8729-73D5-494C-8091-2D7180CF23E0}" type="sibTrans" cxnId="{097D2781-5F83-4E7F-B77A-7D1F19B9938C}">
      <dgm:prSet/>
      <dgm:spPr/>
      <dgm:t>
        <a:bodyPr/>
        <a:lstStyle/>
        <a:p>
          <a:endParaRPr lang="en-US"/>
        </a:p>
      </dgm:t>
    </dgm:pt>
    <dgm:pt modelId="{F575257B-3B80-4095-BC82-6F3428B9831A}">
      <dgm:prSet/>
      <dgm:spPr/>
      <dgm:t>
        <a:bodyPr/>
        <a:lstStyle/>
        <a:p>
          <a:r>
            <a:rPr lang="en-US"/>
            <a:t>Wage Disparities</a:t>
          </a:r>
        </a:p>
      </dgm:t>
    </dgm:pt>
    <dgm:pt modelId="{01A1E7E4-A280-409A-92A0-9CD8F46BDB78}" type="parTrans" cxnId="{8FB31A9B-6AEF-49AB-B611-41AFA7E7B991}">
      <dgm:prSet/>
      <dgm:spPr/>
      <dgm:t>
        <a:bodyPr/>
        <a:lstStyle/>
        <a:p>
          <a:endParaRPr lang="en-US" sz="2400"/>
        </a:p>
      </dgm:t>
    </dgm:pt>
    <dgm:pt modelId="{2429BD29-E53E-4341-A4D3-5CC935EC7BA3}" type="sibTrans" cxnId="{8FB31A9B-6AEF-49AB-B611-41AFA7E7B991}">
      <dgm:prSet/>
      <dgm:spPr/>
      <dgm:t>
        <a:bodyPr/>
        <a:lstStyle/>
        <a:p>
          <a:endParaRPr lang="en-US"/>
        </a:p>
      </dgm:t>
    </dgm:pt>
    <dgm:pt modelId="{A9394263-127A-4B5E-BCBD-393A8381F96B}">
      <dgm:prSet/>
      <dgm:spPr/>
      <dgm:t>
        <a:bodyPr/>
        <a:lstStyle/>
        <a:p>
          <a:r>
            <a:rPr lang="en-US" b="0" i="0"/>
            <a:t>Skill Gaps</a:t>
          </a:r>
          <a:endParaRPr lang="en-US"/>
        </a:p>
      </dgm:t>
    </dgm:pt>
    <dgm:pt modelId="{383646AF-88D6-4BA3-8B3A-DCB148D85120}" type="parTrans" cxnId="{3AA211AD-73C9-47DF-A38C-459773C8D32C}">
      <dgm:prSet/>
      <dgm:spPr/>
      <dgm:t>
        <a:bodyPr/>
        <a:lstStyle/>
        <a:p>
          <a:endParaRPr lang="en-US" sz="2400"/>
        </a:p>
      </dgm:t>
    </dgm:pt>
    <dgm:pt modelId="{C9EBDCBF-2F38-439D-A930-28C8CADA0367}" type="sibTrans" cxnId="{3AA211AD-73C9-47DF-A38C-459773C8D32C}">
      <dgm:prSet/>
      <dgm:spPr/>
      <dgm:t>
        <a:bodyPr/>
        <a:lstStyle/>
        <a:p>
          <a:endParaRPr lang="en-US"/>
        </a:p>
      </dgm:t>
    </dgm:pt>
    <dgm:pt modelId="{A1C2F7CE-ECCB-4A55-83FC-D22D986E0406}" type="pres">
      <dgm:prSet presAssocID="{066A9EEA-8CBA-4661-B171-E9D641BDA9C7}" presName="hierChild1" presStyleCnt="0">
        <dgm:presLayoutVars>
          <dgm:chPref val="1"/>
          <dgm:dir/>
          <dgm:animOne val="branch"/>
          <dgm:animLvl val="lvl"/>
          <dgm:resizeHandles/>
        </dgm:presLayoutVars>
      </dgm:prSet>
      <dgm:spPr/>
    </dgm:pt>
    <dgm:pt modelId="{C14A073B-1BFD-4CD7-A5EC-6FC41FC209E3}" type="pres">
      <dgm:prSet presAssocID="{2DCC85B5-A341-445A-87A0-2EFAAF0C1ECD}" presName="hierRoot1" presStyleCnt="0"/>
      <dgm:spPr/>
    </dgm:pt>
    <dgm:pt modelId="{F5949515-147F-4F18-BFD2-EF20B3CC29C0}" type="pres">
      <dgm:prSet presAssocID="{2DCC85B5-A341-445A-87A0-2EFAAF0C1ECD}" presName="composite" presStyleCnt="0"/>
      <dgm:spPr/>
    </dgm:pt>
    <dgm:pt modelId="{5D83897E-8E03-44FE-9827-A291C9DA5509}" type="pres">
      <dgm:prSet presAssocID="{2DCC85B5-A341-445A-87A0-2EFAAF0C1ECD}" presName="background" presStyleLbl="node0" presStyleIdx="0" presStyleCnt="3"/>
      <dgm:spPr/>
    </dgm:pt>
    <dgm:pt modelId="{FD434DEF-C03A-4764-80A4-3CF209D5D575}" type="pres">
      <dgm:prSet presAssocID="{2DCC85B5-A341-445A-87A0-2EFAAF0C1ECD}" presName="text" presStyleLbl="fgAcc0" presStyleIdx="0" presStyleCnt="3">
        <dgm:presLayoutVars>
          <dgm:chPref val="3"/>
        </dgm:presLayoutVars>
      </dgm:prSet>
      <dgm:spPr/>
    </dgm:pt>
    <dgm:pt modelId="{D5DC3634-3557-49E6-ADA6-66CCDAE5D0AC}" type="pres">
      <dgm:prSet presAssocID="{2DCC85B5-A341-445A-87A0-2EFAAF0C1ECD}" presName="hierChild2" presStyleCnt="0"/>
      <dgm:spPr/>
    </dgm:pt>
    <dgm:pt modelId="{541B4A42-9A69-4DAB-A212-E81ED8BC7651}" type="pres">
      <dgm:prSet presAssocID="{F575257B-3B80-4095-BC82-6F3428B9831A}" presName="hierRoot1" presStyleCnt="0"/>
      <dgm:spPr/>
    </dgm:pt>
    <dgm:pt modelId="{143E6300-1B9F-4BEF-BD1B-347D4C606609}" type="pres">
      <dgm:prSet presAssocID="{F575257B-3B80-4095-BC82-6F3428B9831A}" presName="composite" presStyleCnt="0"/>
      <dgm:spPr/>
    </dgm:pt>
    <dgm:pt modelId="{AD829E08-7CD5-43B4-BF4A-55B8706BDABA}" type="pres">
      <dgm:prSet presAssocID="{F575257B-3B80-4095-BC82-6F3428B9831A}" presName="background" presStyleLbl="node0" presStyleIdx="1" presStyleCnt="3"/>
      <dgm:spPr/>
    </dgm:pt>
    <dgm:pt modelId="{FD644DC9-F83A-4EDB-BE82-D24F3ECFF690}" type="pres">
      <dgm:prSet presAssocID="{F575257B-3B80-4095-BC82-6F3428B9831A}" presName="text" presStyleLbl="fgAcc0" presStyleIdx="1" presStyleCnt="3">
        <dgm:presLayoutVars>
          <dgm:chPref val="3"/>
        </dgm:presLayoutVars>
      </dgm:prSet>
      <dgm:spPr/>
    </dgm:pt>
    <dgm:pt modelId="{A30CF56C-63F1-4129-9BF8-63BE7DBFEF2A}" type="pres">
      <dgm:prSet presAssocID="{F575257B-3B80-4095-BC82-6F3428B9831A}" presName="hierChild2" presStyleCnt="0"/>
      <dgm:spPr/>
    </dgm:pt>
    <dgm:pt modelId="{96F004AE-62D8-402A-9530-A1AF0185241E}" type="pres">
      <dgm:prSet presAssocID="{A9394263-127A-4B5E-BCBD-393A8381F96B}" presName="hierRoot1" presStyleCnt="0"/>
      <dgm:spPr/>
    </dgm:pt>
    <dgm:pt modelId="{305AEAC1-F0EA-483C-A895-54B703B2F3FE}" type="pres">
      <dgm:prSet presAssocID="{A9394263-127A-4B5E-BCBD-393A8381F96B}" presName="composite" presStyleCnt="0"/>
      <dgm:spPr/>
    </dgm:pt>
    <dgm:pt modelId="{9C589F9D-2CD0-41B7-9362-01EA80FDDC99}" type="pres">
      <dgm:prSet presAssocID="{A9394263-127A-4B5E-BCBD-393A8381F96B}" presName="background" presStyleLbl="node0" presStyleIdx="2" presStyleCnt="3"/>
      <dgm:spPr/>
    </dgm:pt>
    <dgm:pt modelId="{6843F9D0-48AB-4114-BDD6-703B92A3318C}" type="pres">
      <dgm:prSet presAssocID="{A9394263-127A-4B5E-BCBD-393A8381F96B}" presName="text" presStyleLbl="fgAcc0" presStyleIdx="2" presStyleCnt="3">
        <dgm:presLayoutVars>
          <dgm:chPref val="3"/>
        </dgm:presLayoutVars>
      </dgm:prSet>
      <dgm:spPr/>
    </dgm:pt>
    <dgm:pt modelId="{C2701831-F7A6-43DB-88AC-0C50DB751E8C}" type="pres">
      <dgm:prSet presAssocID="{A9394263-127A-4B5E-BCBD-393A8381F96B}" presName="hierChild2" presStyleCnt="0"/>
      <dgm:spPr/>
    </dgm:pt>
  </dgm:ptLst>
  <dgm:cxnLst>
    <dgm:cxn modelId="{CA51F12C-85A1-4D5C-8BB5-8DE30837B3BC}" type="presOf" srcId="{A9394263-127A-4B5E-BCBD-393A8381F96B}" destId="{6843F9D0-48AB-4114-BDD6-703B92A3318C}" srcOrd="0" destOrd="0" presId="urn:microsoft.com/office/officeart/2005/8/layout/hierarchy1"/>
    <dgm:cxn modelId="{81D47F3D-AC25-4990-AF9E-72C8443EC431}" type="presOf" srcId="{2DCC85B5-A341-445A-87A0-2EFAAF0C1ECD}" destId="{FD434DEF-C03A-4764-80A4-3CF209D5D575}" srcOrd="0" destOrd="0" presId="urn:microsoft.com/office/officeart/2005/8/layout/hierarchy1"/>
    <dgm:cxn modelId="{733CA372-F862-4E30-A69B-3D9A02BD84EE}" type="presOf" srcId="{066A9EEA-8CBA-4661-B171-E9D641BDA9C7}" destId="{A1C2F7CE-ECCB-4A55-83FC-D22D986E0406}" srcOrd="0" destOrd="0" presId="urn:microsoft.com/office/officeart/2005/8/layout/hierarchy1"/>
    <dgm:cxn modelId="{097D2781-5F83-4E7F-B77A-7D1F19B9938C}" srcId="{066A9EEA-8CBA-4661-B171-E9D641BDA9C7}" destId="{2DCC85B5-A341-445A-87A0-2EFAAF0C1ECD}" srcOrd="0" destOrd="0" parTransId="{66C505CC-99C2-439B-958B-43C37A0A358F}" sibTransId="{2A6F8729-73D5-494C-8091-2D7180CF23E0}"/>
    <dgm:cxn modelId="{8FB31A9B-6AEF-49AB-B611-41AFA7E7B991}" srcId="{066A9EEA-8CBA-4661-B171-E9D641BDA9C7}" destId="{F575257B-3B80-4095-BC82-6F3428B9831A}" srcOrd="1" destOrd="0" parTransId="{01A1E7E4-A280-409A-92A0-9CD8F46BDB78}" sibTransId="{2429BD29-E53E-4341-A4D3-5CC935EC7BA3}"/>
    <dgm:cxn modelId="{3AA211AD-73C9-47DF-A38C-459773C8D32C}" srcId="{066A9EEA-8CBA-4661-B171-E9D641BDA9C7}" destId="{A9394263-127A-4B5E-BCBD-393A8381F96B}" srcOrd="2" destOrd="0" parTransId="{383646AF-88D6-4BA3-8B3A-DCB148D85120}" sibTransId="{C9EBDCBF-2F38-439D-A930-28C8CADA0367}"/>
    <dgm:cxn modelId="{28549AB4-1CF6-470B-8830-4750F080174B}" type="presOf" srcId="{F575257B-3B80-4095-BC82-6F3428B9831A}" destId="{FD644DC9-F83A-4EDB-BE82-D24F3ECFF690}" srcOrd="0" destOrd="0" presId="urn:microsoft.com/office/officeart/2005/8/layout/hierarchy1"/>
    <dgm:cxn modelId="{D934D1A0-7E11-4557-A50A-11B878AB7A63}" type="presParOf" srcId="{A1C2F7CE-ECCB-4A55-83FC-D22D986E0406}" destId="{C14A073B-1BFD-4CD7-A5EC-6FC41FC209E3}" srcOrd="0" destOrd="0" presId="urn:microsoft.com/office/officeart/2005/8/layout/hierarchy1"/>
    <dgm:cxn modelId="{25EA8380-A798-4E7A-9E85-0019E4AF895E}" type="presParOf" srcId="{C14A073B-1BFD-4CD7-A5EC-6FC41FC209E3}" destId="{F5949515-147F-4F18-BFD2-EF20B3CC29C0}" srcOrd="0" destOrd="0" presId="urn:microsoft.com/office/officeart/2005/8/layout/hierarchy1"/>
    <dgm:cxn modelId="{B93A9BE0-1C58-4674-A236-011FD55178A7}" type="presParOf" srcId="{F5949515-147F-4F18-BFD2-EF20B3CC29C0}" destId="{5D83897E-8E03-44FE-9827-A291C9DA5509}" srcOrd="0" destOrd="0" presId="urn:microsoft.com/office/officeart/2005/8/layout/hierarchy1"/>
    <dgm:cxn modelId="{3E9933A7-C313-43DC-A603-280023AE9A4C}" type="presParOf" srcId="{F5949515-147F-4F18-BFD2-EF20B3CC29C0}" destId="{FD434DEF-C03A-4764-80A4-3CF209D5D575}" srcOrd="1" destOrd="0" presId="urn:microsoft.com/office/officeart/2005/8/layout/hierarchy1"/>
    <dgm:cxn modelId="{CDA2C70E-64B9-4961-BBB5-F81408C15C4B}" type="presParOf" srcId="{C14A073B-1BFD-4CD7-A5EC-6FC41FC209E3}" destId="{D5DC3634-3557-49E6-ADA6-66CCDAE5D0AC}" srcOrd="1" destOrd="0" presId="urn:microsoft.com/office/officeart/2005/8/layout/hierarchy1"/>
    <dgm:cxn modelId="{6048E8E4-8A8B-4E7F-B3A6-C4C222445637}" type="presParOf" srcId="{A1C2F7CE-ECCB-4A55-83FC-D22D986E0406}" destId="{541B4A42-9A69-4DAB-A212-E81ED8BC7651}" srcOrd="1" destOrd="0" presId="urn:microsoft.com/office/officeart/2005/8/layout/hierarchy1"/>
    <dgm:cxn modelId="{547BB633-EF7B-4C91-972A-BDA08C2A9752}" type="presParOf" srcId="{541B4A42-9A69-4DAB-A212-E81ED8BC7651}" destId="{143E6300-1B9F-4BEF-BD1B-347D4C606609}" srcOrd="0" destOrd="0" presId="urn:microsoft.com/office/officeart/2005/8/layout/hierarchy1"/>
    <dgm:cxn modelId="{1BC2417D-57C0-45DA-81AC-F437110E3A5D}" type="presParOf" srcId="{143E6300-1B9F-4BEF-BD1B-347D4C606609}" destId="{AD829E08-7CD5-43B4-BF4A-55B8706BDABA}" srcOrd="0" destOrd="0" presId="urn:microsoft.com/office/officeart/2005/8/layout/hierarchy1"/>
    <dgm:cxn modelId="{0407A8B5-70B2-4C79-91BF-1C1CD1E46B73}" type="presParOf" srcId="{143E6300-1B9F-4BEF-BD1B-347D4C606609}" destId="{FD644DC9-F83A-4EDB-BE82-D24F3ECFF690}" srcOrd="1" destOrd="0" presId="urn:microsoft.com/office/officeart/2005/8/layout/hierarchy1"/>
    <dgm:cxn modelId="{75A78278-423C-4E32-BD42-0F4F4632F8CF}" type="presParOf" srcId="{541B4A42-9A69-4DAB-A212-E81ED8BC7651}" destId="{A30CF56C-63F1-4129-9BF8-63BE7DBFEF2A}" srcOrd="1" destOrd="0" presId="urn:microsoft.com/office/officeart/2005/8/layout/hierarchy1"/>
    <dgm:cxn modelId="{5AD99541-C1C0-4CB4-9F9B-D794043099CE}" type="presParOf" srcId="{A1C2F7CE-ECCB-4A55-83FC-D22D986E0406}" destId="{96F004AE-62D8-402A-9530-A1AF0185241E}" srcOrd="2" destOrd="0" presId="urn:microsoft.com/office/officeart/2005/8/layout/hierarchy1"/>
    <dgm:cxn modelId="{8C9D24ED-4C23-4AFB-8672-C4A7E3D284A6}" type="presParOf" srcId="{96F004AE-62D8-402A-9530-A1AF0185241E}" destId="{305AEAC1-F0EA-483C-A895-54B703B2F3FE}" srcOrd="0" destOrd="0" presId="urn:microsoft.com/office/officeart/2005/8/layout/hierarchy1"/>
    <dgm:cxn modelId="{ECB5BB76-3BB9-4BA8-B356-44EB3958DBE5}" type="presParOf" srcId="{305AEAC1-F0EA-483C-A895-54B703B2F3FE}" destId="{9C589F9D-2CD0-41B7-9362-01EA80FDDC99}" srcOrd="0" destOrd="0" presId="urn:microsoft.com/office/officeart/2005/8/layout/hierarchy1"/>
    <dgm:cxn modelId="{1C3C0745-7345-421A-B5B4-D9789CC4312E}" type="presParOf" srcId="{305AEAC1-F0EA-483C-A895-54B703B2F3FE}" destId="{6843F9D0-48AB-4114-BDD6-703B92A3318C}" srcOrd="1" destOrd="0" presId="urn:microsoft.com/office/officeart/2005/8/layout/hierarchy1"/>
    <dgm:cxn modelId="{41F06B0A-3E47-42E1-8EC0-B46106331C7B}" type="presParOf" srcId="{96F004AE-62D8-402A-9530-A1AF0185241E}" destId="{C2701831-F7A6-43DB-88AC-0C50DB751E8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3A5C28-9906-4CDF-A855-FBBDFFE93490}"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184B56D-9289-4F31-9BAF-73A57593A654}">
      <dgm:prSet custT="1"/>
      <dgm:spPr/>
      <dgm:t>
        <a:bodyPr/>
        <a:lstStyle/>
        <a:p>
          <a:pPr>
            <a:defRPr cap="all"/>
          </a:pPr>
          <a:r>
            <a:rPr lang="en-US" sz="1400" dirty="0"/>
            <a:t>Implement structured mentorship programs across positions to foster professional growth, engagement, and retention.</a:t>
          </a:r>
        </a:p>
      </dgm:t>
    </dgm:pt>
    <dgm:pt modelId="{E9CC3D4A-F57A-4FEE-BA6B-B7BCAE65BD79}" type="parTrans" cxnId="{DD413BDD-5873-4C83-ACE5-1ED69EE24580}">
      <dgm:prSet/>
      <dgm:spPr/>
      <dgm:t>
        <a:bodyPr/>
        <a:lstStyle/>
        <a:p>
          <a:endParaRPr lang="en-US" sz="1200"/>
        </a:p>
      </dgm:t>
    </dgm:pt>
    <dgm:pt modelId="{1D57DF2D-22ED-409E-97BF-3680EB674B99}" type="sibTrans" cxnId="{DD413BDD-5873-4C83-ACE5-1ED69EE24580}">
      <dgm:prSet/>
      <dgm:spPr/>
      <dgm:t>
        <a:bodyPr/>
        <a:lstStyle/>
        <a:p>
          <a:endParaRPr lang="en-US" sz="1200"/>
        </a:p>
      </dgm:t>
    </dgm:pt>
    <dgm:pt modelId="{4E22F9DA-9155-49E7-91CB-83FC17EDB488}">
      <dgm:prSet custT="1"/>
      <dgm:spPr/>
      <dgm:t>
        <a:bodyPr/>
        <a:lstStyle/>
        <a:p>
          <a:pPr>
            <a:defRPr cap="all"/>
          </a:pPr>
          <a:r>
            <a:rPr lang="en-US" sz="1400" dirty="0"/>
            <a:t>Partner with organizations such as IREC and  BPI to establish apprenticeships that align with industry standards.</a:t>
          </a:r>
        </a:p>
      </dgm:t>
    </dgm:pt>
    <dgm:pt modelId="{E0D20D03-79D2-4737-B4C2-7C972AD46BF5}" type="parTrans" cxnId="{DA1207C5-D48E-4C0C-98FD-57CE24CCE860}">
      <dgm:prSet/>
      <dgm:spPr/>
      <dgm:t>
        <a:bodyPr/>
        <a:lstStyle/>
        <a:p>
          <a:endParaRPr lang="en-US" sz="1200"/>
        </a:p>
      </dgm:t>
    </dgm:pt>
    <dgm:pt modelId="{DFAF4736-E0BC-4063-81A9-18F088A663C6}" type="sibTrans" cxnId="{DA1207C5-D48E-4C0C-98FD-57CE24CCE860}">
      <dgm:prSet/>
      <dgm:spPr/>
      <dgm:t>
        <a:bodyPr/>
        <a:lstStyle/>
        <a:p>
          <a:endParaRPr lang="en-US" sz="1200"/>
        </a:p>
      </dgm:t>
    </dgm:pt>
    <dgm:pt modelId="{744070B4-FAB7-4646-A2A9-462C6B1625BE}" type="pres">
      <dgm:prSet presAssocID="{573A5C28-9906-4CDF-A855-FBBDFFE93490}" presName="root" presStyleCnt="0">
        <dgm:presLayoutVars>
          <dgm:dir/>
          <dgm:resizeHandles val="exact"/>
        </dgm:presLayoutVars>
      </dgm:prSet>
      <dgm:spPr/>
    </dgm:pt>
    <dgm:pt modelId="{C07A40AD-59B0-44B1-983C-1C6FE7689FCC}" type="pres">
      <dgm:prSet presAssocID="{E184B56D-9289-4F31-9BAF-73A57593A654}" presName="compNode" presStyleCnt="0"/>
      <dgm:spPr/>
    </dgm:pt>
    <dgm:pt modelId="{AF2C585E-F02D-4267-832C-9CCB5CE73541}" type="pres">
      <dgm:prSet presAssocID="{E184B56D-9289-4F31-9BAF-73A57593A654}" presName="iconBgRect" presStyleLbl="bgShp" presStyleIdx="0" presStyleCnt="2"/>
      <dgm:spPr/>
    </dgm:pt>
    <dgm:pt modelId="{1185579C-DD88-42B2-8070-3C6D6041C229}" type="pres">
      <dgm:prSet presAssocID="{E184B56D-9289-4F31-9BAF-73A57593A65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D33BCE49-9663-4869-A57F-EF7BB25C6059}" type="pres">
      <dgm:prSet presAssocID="{E184B56D-9289-4F31-9BAF-73A57593A654}" presName="spaceRect" presStyleCnt="0"/>
      <dgm:spPr/>
    </dgm:pt>
    <dgm:pt modelId="{FFE2C882-ADC8-409B-BF8A-E0847763831D}" type="pres">
      <dgm:prSet presAssocID="{E184B56D-9289-4F31-9BAF-73A57593A654}" presName="textRect" presStyleLbl="revTx" presStyleIdx="0" presStyleCnt="2">
        <dgm:presLayoutVars>
          <dgm:chMax val="1"/>
          <dgm:chPref val="1"/>
        </dgm:presLayoutVars>
      </dgm:prSet>
      <dgm:spPr/>
    </dgm:pt>
    <dgm:pt modelId="{9F362375-C883-4817-ACAF-F29401E3F1AE}" type="pres">
      <dgm:prSet presAssocID="{1D57DF2D-22ED-409E-97BF-3680EB674B99}" presName="sibTrans" presStyleCnt="0"/>
      <dgm:spPr/>
    </dgm:pt>
    <dgm:pt modelId="{B0961D0B-D444-46CB-A28F-2753E66FA4D2}" type="pres">
      <dgm:prSet presAssocID="{4E22F9DA-9155-49E7-91CB-83FC17EDB488}" presName="compNode" presStyleCnt="0"/>
      <dgm:spPr/>
    </dgm:pt>
    <dgm:pt modelId="{BFC9A12D-FA16-4929-A715-4BDDFAC79153}" type="pres">
      <dgm:prSet presAssocID="{4E22F9DA-9155-49E7-91CB-83FC17EDB488}" presName="iconBgRect" presStyleLbl="bgShp" presStyleIdx="1" presStyleCnt="2"/>
      <dgm:spPr/>
    </dgm:pt>
    <dgm:pt modelId="{B82013FD-EBC8-46A6-95F2-9C9B652D6AE4}" type="pres">
      <dgm:prSet presAssocID="{4E22F9DA-9155-49E7-91CB-83FC17EDB48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lectric Car"/>
        </a:ext>
      </dgm:extLst>
    </dgm:pt>
    <dgm:pt modelId="{8EBECA6B-7132-43E8-AF9F-91C959298859}" type="pres">
      <dgm:prSet presAssocID="{4E22F9DA-9155-49E7-91CB-83FC17EDB488}" presName="spaceRect" presStyleCnt="0"/>
      <dgm:spPr/>
    </dgm:pt>
    <dgm:pt modelId="{73378376-43ED-4A49-8049-717F6D026DDF}" type="pres">
      <dgm:prSet presAssocID="{4E22F9DA-9155-49E7-91CB-83FC17EDB488}" presName="textRect" presStyleLbl="revTx" presStyleIdx="1" presStyleCnt="2">
        <dgm:presLayoutVars>
          <dgm:chMax val="1"/>
          <dgm:chPref val="1"/>
        </dgm:presLayoutVars>
      </dgm:prSet>
      <dgm:spPr/>
    </dgm:pt>
  </dgm:ptLst>
  <dgm:cxnLst>
    <dgm:cxn modelId="{B479B832-104F-4F8D-8F29-5ABE5810EEF5}" type="presOf" srcId="{573A5C28-9906-4CDF-A855-FBBDFFE93490}" destId="{744070B4-FAB7-4646-A2A9-462C6B1625BE}" srcOrd="0" destOrd="0" presId="urn:microsoft.com/office/officeart/2018/5/layout/IconCircleLabelList"/>
    <dgm:cxn modelId="{8AF77239-17C3-48FD-8325-4D8E84D23691}" type="presOf" srcId="{4E22F9DA-9155-49E7-91CB-83FC17EDB488}" destId="{73378376-43ED-4A49-8049-717F6D026DDF}" srcOrd="0" destOrd="0" presId="urn:microsoft.com/office/officeart/2018/5/layout/IconCircleLabelList"/>
    <dgm:cxn modelId="{05735A57-3148-41F2-8274-6EEF3BAD69F1}" type="presOf" srcId="{E184B56D-9289-4F31-9BAF-73A57593A654}" destId="{FFE2C882-ADC8-409B-BF8A-E0847763831D}" srcOrd="0" destOrd="0" presId="urn:microsoft.com/office/officeart/2018/5/layout/IconCircleLabelList"/>
    <dgm:cxn modelId="{DA1207C5-D48E-4C0C-98FD-57CE24CCE860}" srcId="{573A5C28-9906-4CDF-A855-FBBDFFE93490}" destId="{4E22F9DA-9155-49E7-91CB-83FC17EDB488}" srcOrd="1" destOrd="0" parTransId="{E0D20D03-79D2-4737-B4C2-7C972AD46BF5}" sibTransId="{DFAF4736-E0BC-4063-81A9-18F088A663C6}"/>
    <dgm:cxn modelId="{DD413BDD-5873-4C83-ACE5-1ED69EE24580}" srcId="{573A5C28-9906-4CDF-A855-FBBDFFE93490}" destId="{E184B56D-9289-4F31-9BAF-73A57593A654}" srcOrd="0" destOrd="0" parTransId="{E9CC3D4A-F57A-4FEE-BA6B-B7BCAE65BD79}" sibTransId="{1D57DF2D-22ED-409E-97BF-3680EB674B99}"/>
    <dgm:cxn modelId="{6FDC6EB8-2C53-4F0C-8F5D-C03C6408CBAC}" type="presParOf" srcId="{744070B4-FAB7-4646-A2A9-462C6B1625BE}" destId="{C07A40AD-59B0-44B1-983C-1C6FE7689FCC}" srcOrd="0" destOrd="0" presId="urn:microsoft.com/office/officeart/2018/5/layout/IconCircleLabelList"/>
    <dgm:cxn modelId="{2DDDF9D6-DB6F-414F-B4EE-5E936A3C563C}" type="presParOf" srcId="{C07A40AD-59B0-44B1-983C-1C6FE7689FCC}" destId="{AF2C585E-F02D-4267-832C-9CCB5CE73541}" srcOrd="0" destOrd="0" presId="urn:microsoft.com/office/officeart/2018/5/layout/IconCircleLabelList"/>
    <dgm:cxn modelId="{EB552BF6-629A-4D84-AB20-0BAC47CB2107}" type="presParOf" srcId="{C07A40AD-59B0-44B1-983C-1C6FE7689FCC}" destId="{1185579C-DD88-42B2-8070-3C6D6041C229}" srcOrd="1" destOrd="0" presId="urn:microsoft.com/office/officeart/2018/5/layout/IconCircleLabelList"/>
    <dgm:cxn modelId="{57F1AD25-0E75-424C-A257-FB835622928E}" type="presParOf" srcId="{C07A40AD-59B0-44B1-983C-1C6FE7689FCC}" destId="{D33BCE49-9663-4869-A57F-EF7BB25C6059}" srcOrd="2" destOrd="0" presId="urn:microsoft.com/office/officeart/2018/5/layout/IconCircleLabelList"/>
    <dgm:cxn modelId="{8AE64E2F-B9F8-4953-9908-F9357880DB61}" type="presParOf" srcId="{C07A40AD-59B0-44B1-983C-1C6FE7689FCC}" destId="{FFE2C882-ADC8-409B-BF8A-E0847763831D}" srcOrd="3" destOrd="0" presId="urn:microsoft.com/office/officeart/2018/5/layout/IconCircleLabelList"/>
    <dgm:cxn modelId="{1623560A-F46A-4C29-B9BF-9A4CC28DAD09}" type="presParOf" srcId="{744070B4-FAB7-4646-A2A9-462C6B1625BE}" destId="{9F362375-C883-4817-ACAF-F29401E3F1AE}" srcOrd="1" destOrd="0" presId="urn:microsoft.com/office/officeart/2018/5/layout/IconCircleLabelList"/>
    <dgm:cxn modelId="{4FD35DD9-77A4-4D8F-B4D8-E2637FACC1BA}" type="presParOf" srcId="{744070B4-FAB7-4646-A2A9-462C6B1625BE}" destId="{B0961D0B-D444-46CB-A28F-2753E66FA4D2}" srcOrd="2" destOrd="0" presId="urn:microsoft.com/office/officeart/2018/5/layout/IconCircleLabelList"/>
    <dgm:cxn modelId="{50A9F16B-B67A-4576-928A-3D39D8E6F1F7}" type="presParOf" srcId="{B0961D0B-D444-46CB-A28F-2753E66FA4D2}" destId="{BFC9A12D-FA16-4929-A715-4BDDFAC79153}" srcOrd="0" destOrd="0" presId="urn:microsoft.com/office/officeart/2018/5/layout/IconCircleLabelList"/>
    <dgm:cxn modelId="{A21C2232-B976-4683-A88D-654B0ADA7392}" type="presParOf" srcId="{B0961D0B-D444-46CB-A28F-2753E66FA4D2}" destId="{B82013FD-EBC8-46A6-95F2-9C9B652D6AE4}" srcOrd="1" destOrd="0" presId="urn:microsoft.com/office/officeart/2018/5/layout/IconCircleLabelList"/>
    <dgm:cxn modelId="{D287615E-A0F3-49A8-AFCC-4D77145F86A1}" type="presParOf" srcId="{B0961D0B-D444-46CB-A28F-2753E66FA4D2}" destId="{8EBECA6B-7132-43E8-AF9F-91C959298859}" srcOrd="2" destOrd="0" presId="urn:microsoft.com/office/officeart/2018/5/layout/IconCircleLabelList"/>
    <dgm:cxn modelId="{E98643B0-22ED-4CDE-A1A5-0CBF35535681}" type="presParOf" srcId="{B0961D0B-D444-46CB-A28F-2753E66FA4D2}" destId="{73378376-43ED-4A49-8049-717F6D026DD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1B7FA9-7A94-498D-BE32-0A2E3DE5A38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38B480E-467B-4F6F-AC69-3AAC3B6899D3}">
      <dgm:prSet/>
      <dgm:spPr/>
      <dgm:t>
        <a:bodyPr/>
        <a:lstStyle/>
        <a:p>
          <a:pPr>
            <a:lnSpc>
              <a:spcPct val="100000"/>
            </a:lnSpc>
          </a:pPr>
          <a:r>
            <a:rPr lang="en-US"/>
            <a:t>Improved Recruitment Outcomes</a:t>
          </a:r>
        </a:p>
      </dgm:t>
    </dgm:pt>
    <dgm:pt modelId="{D9367FC4-406F-4053-95A9-58FEBC270315}" type="parTrans" cxnId="{75CD3EB4-8C35-423D-A904-A1DB34A7ABF6}">
      <dgm:prSet/>
      <dgm:spPr/>
      <dgm:t>
        <a:bodyPr/>
        <a:lstStyle/>
        <a:p>
          <a:endParaRPr lang="en-US" sz="2800"/>
        </a:p>
      </dgm:t>
    </dgm:pt>
    <dgm:pt modelId="{C0986CC5-60CB-4705-80E6-3224E8177BEB}" type="sibTrans" cxnId="{75CD3EB4-8C35-423D-A904-A1DB34A7ABF6}">
      <dgm:prSet/>
      <dgm:spPr/>
      <dgm:t>
        <a:bodyPr/>
        <a:lstStyle/>
        <a:p>
          <a:pPr>
            <a:lnSpc>
              <a:spcPct val="100000"/>
            </a:lnSpc>
          </a:pPr>
          <a:endParaRPr lang="en-US"/>
        </a:p>
      </dgm:t>
    </dgm:pt>
    <dgm:pt modelId="{CB5ED03B-982E-4D21-A09A-44BC414789D7}">
      <dgm:prSet/>
      <dgm:spPr/>
      <dgm:t>
        <a:bodyPr/>
        <a:lstStyle/>
        <a:p>
          <a:pPr>
            <a:lnSpc>
              <a:spcPct val="100000"/>
            </a:lnSpc>
          </a:pPr>
          <a:r>
            <a:rPr lang="en-US"/>
            <a:t>Higher Retention Rates</a:t>
          </a:r>
        </a:p>
      </dgm:t>
    </dgm:pt>
    <dgm:pt modelId="{7E5CF71F-B29B-473C-AD89-363EF3FA6A5E}" type="parTrans" cxnId="{146E6B58-2FAB-4BAA-9B76-A7838FC09572}">
      <dgm:prSet/>
      <dgm:spPr/>
      <dgm:t>
        <a:bodyPr/>
        <a:lstStyle/>
        <a:p>
          <a:endParaRPr lang="en-US" sz="2800"/>
        </a:p>
      </dgm:t>
    </dgm:pt>
    <dgm:pt modelId="{3CDB104E-22E4-4CAD-A9BC-34C2D6B9B7D0}" type="sibTrans" cxnId="{146E6B58-2FAB-4BAA-9B76-A7838FC09572}">
      <dgm:prSet/>
      <dgm:spPr/>
      <dgm:t>
        <a:bodyPr/>
        <a:lstStyle/>
        <a:p>
          <a:pPr>
            <a:lnSpc>
              <a:spcPct val="100000"/>
            </a:lnSpc>
          </a:pPr>
          <a:endParaRPr lang="en-US"/>
        </a:p>
      </dgm:t>
    </dgm:pt>
    <dgm:pt modelId="{66A2658C-E5AC-4DD1-8E43-2385096FA059}">
      <dgm:prSet/>
      <dgm:spPr/>
      <dgm:t>
        <a:bodyPr/>
        <a:lstStyle/>
        <a:p>
          <a:pPr>
            <a:lnSpc>
              <a:spcPct val="100000"/>
            </a:lnSpc>
          </a:pPr>
          <a:r>
            <a:rPr lang="en-US"/>
            <a:t>Enhanced Workforce Skills</a:t>
          </a:r>
        </a:p>
      </dgm:t>
    </dgm:pt>
    <dgm:pt modelId="{BA210C39-7147-4D59-AEC4-9E58EE09F780}" type="parTrans" cxnId="{3B1C0C1D-5249-4DC1-B394-B7908C34EA12}">
      <dgm:prSet/>
      <dgm:spPr/>
      <dgm:t>
        <a:bodyPr/>
        <a:lstStyle/>
        <a:p>
          <a:endParaRPr lang="en-US" sz="2800"/>
        </a:p>
      </dgm:t>
    </dgm:pt>
    <dgm:pt modelId="{A31D137E-98B2-4458-8572-099DB938ED7D}" type="sibTrans" cxnId="{3B1C0C1D-5249-4DC1-B394-B7908C34EA12}">
      <dgm:prSet/>
      <dgm:spPr/>
      <dgm:t>
        <a:bodyPr/>
        <a:lstStyle/>
        <a:p>
          <a:pPr>
            <a:lnSpc>
              <a:spcPct val="100000"/>
            </a:lnSpc>
          </a:pPr>
          <a:endParaRPr lang="en-US"/>
        </a:p>
      </dgm:t>
    </dgm:pt>
    <dgm:pt modelId="{AC4CC3E6-7991-4501-BE64-0CA35EF50804}">
      <dgm:prSet/>
      <dgm:spPr/>
      <dgm:t>
        <a:bodyPr/>
        <a:lstStyle/>
        <a:p>
          <a:pPr>
            <a:lnSpc>
              <a:spcPct val="100000"/>
            </a:lnSpc>
          </a:pPr>
          <a:r>
            <a:rPr lang="en-US"/>
            <a:t>Programmatic Success!!!</a:t>
          </a:r>
        </a:p>
      </dgm:t>
    </dgm:pt>
    <dgm:pt modelId="{31C289B6-A874-445C-9FF4-3C3122AF4D46}" type="parTrans" cxnId="{5EBB8C19-4F42-4768-B0A1-A53028282D6F}">
      <dgm:prSet/>
      <dgm:spPr/>
      <dgm:t>
        <a:bodyPr/>
        <a:lstStyle/>
        <a:p>
          <a:endParaRPr lang="en-US" sz="2800"/>
        </a:p>
      </dgm:t>
    </dgm:pt>
    <dgm:pt modelId="{F625A013-FA68-4EC6-9311-4DA6461675BB}" type="sibTrans" cxnId="{5EBB8C19-4F42-4768-B0A1-A53028282D6F}">
      <dgm:prSet/>
      <dgm:spPr/>
      <dgm:t>
        <a:bodyPr/>
        <a:lstStyle/>
        <a:p>
          <a:endParaRPr lang="en-US"/>
        </a:p>
      </dgm:t>
    </dgm:pt>
    <dgm:pt modelId="{096282F6-0D43-4C70-A17B-50DB0B0BC66D}" type="pres">
      <dgm:prSet presAssocID="{F61B7FA9-7A94-498D-BE32-0A2E3DE5A381}" presName="root" presStyleCnt="0">
        <dgm:presLayoutVars>
          <dgm:dir/>
          <dgm:resizeHandles val="exact"/>
        </dgm:presLayoutVars>
      </dgm:prSet>
      <dgm:spPr/>
    </dgm:pt>
    <dgm:pt modelId="{8D04EA5E-9A9D-4E68-9C26-926F7067CFC7}" type="pres">
      <dgm:prSet presAssocID="{F61B7FA9-7A94-498D-BE32-0A2E3DE5A381}" presName="container" presStyleCnt="0">
        <dgm:presLayoutVars>
          <dgm:dir/>
          <dgm:resizeHandles val="exact"/>
        </dgm:presLayoutVars>
      </dgm:prSet>
      <dgm:spPr/>
    </dgm:pt>
    <dgm:pt modelId="{C157848C-648A-40FD-9ACC-2EBC73C13115}" type="pres">
      <dgm:prSet presAssocID="{138B480E-467B-4F6F-AC69-3AAC3B6899D3}" presName="compNode" presStyleCnt="0"/>
      <dgm:spPr/>
    </dgm:pt>
    <dgm:pt modelId="{0C77F432-28C4-426E-B97D-61A4842A2D96}" type="pres">
      <dgm:prSet presAssocID="{138B480E-467B-4F6F-AC69-3AAC3B6899D3}" presName="iconBgRect" presStyleLbl="bgShp" presStyleIdx="0" presStyleCnt="4"/>
      <dgm:spPr/>
    </dgm:pt>
    <dgm:pt modelId="{1D994379-EF42-49F5-9C39-52BAE8C75ED9}" type="pres">
      <dgm:prSet presAssocID="{138B480E-467B-4F6F-AC69-3AAC3B6899D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F04DE356-195C-495E-A1FD-EB44ABBDD521}" type="pres">
      <dgm:prSet presAssocID="{138B480E-467B-4F6F-AC69-3AAC3B6899D3}" presName="spaceRect" presStyleCnt="0"/>
      <dgm:spPr/>
    </dgm:pt>
    <dgm:pt modelId="{350246D5-F763-4862-BFFA-E05AD3420381}" type="pres">
      <dgm:prSet presAssocID="{138B480E-467B-4F6F-AC69-3AAC3B6899D3}" presName="textRect" presStyleLbl="revTx" presStyleIdx="0" presStyleCnt="4">
        <dgm:presLayoutVars>
          <dgm:chMax val="1"/>
          <dgm:chPref val="1"/>
        </dgm:presLayoutVars>
      </dgm:prSet>
      <dgm:spPr/>
    </dgm:pt>
    <dgm:pt modelId="{EEB82B4B-1FA9-45AC-9339-CE088D5822EF}" type="pres">
      <dgm:prSet presAssocID="{C0986CC5-60CB-4705-80E6-3224E8177BEB}" presName="sibTrans" presStyleLbl="sibTrans2D1" presStyleIdx="0" presStyleCnt="0"/>
      <dgm:spPr/>
    </dgm:pt>
    <dgm:pt modelId="{4D61F3D8-C7A3-4015-821C-C0518629B57F}" type="pres">
      <dgm:prSet presAssocID="{CB5ED03B-982E-4D21-A09A-44BC414789D7}" presName="compNode" presStyleCnt="0"/>
      <dgm:spPr/>
    </dgm:pt>
    <dgm:pt modelId="{52E867F7-87F7-4E75-9B04-8D080425F3A7}" type="pres">
      <dgm:prSet presAssocID="{CB5ED03B-982E-4D21-A09A-44BC414789D7}" presName="iconBgRect" presStyleLbl="bgShp" presStyleIdx="1" presStyleCnt="4"/>
      <dgm:spPr/>
    </dgm:pt>
    <dgm:pt modelId="{F4EC0A36-C158-4CC7-AB64-64C0A94C40B8}" type="pres">
      <dgm:prSet presAssocID="{CB5ED03B-982E-4D21-A09A-44BC414789D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4F67F7D3-214A-4CF4-9EF8-7AFF557F3C5E}" type="pres">
      <dgm:prSet presAssocID="{CB5ED03B-982E-4D21-A09A-44BC414789D7}" presName="spaceRect" presStyleCnt="0"/>
      <dgm:spPr/>
    </dgm:pt>
    <dgm:pt modelId="{608D869D-DEE4-4FCD-9763-94A5671E9460}" type="pres">
      <dgm:prSet presAssocID="{CB5ED03B-982E-4D21-A09A-44BC414789D7}" presName="textRect" presStyleLbl="revTx" presStyleIdx="1" presStyleCnt="4">
        <dgm:presLayoutVars>
          <dgm:chMax val="1"/>
          <dgm:chPref val="1"/>
        </dgm:presLayoutVars>
      </dgm:prSet>
      <dgm:spPr/>
    </dgm:pt>
    <dgm:pt modelId="{3F260883-5DC9-48AF-9689-C0DF1BABC33F}" type="pres">
      <dgm:prSet presAssocID="{3CDB104E-22E4-4CAD-A9BC-34C2D6B9B7D0}" presName="sibTrans" presStyleLbl="sibTrans2D1" presStyleIdx="0" presStyleCnt="0"/>
      <dgm:spPr/>
    </dgm:pt>
    <dgm:pt modelId="{6E9A5BE3-2129-40C8-B203-E93297FEED8B}" type="pres">
      <dgm:prSet presAssocID="{66A2658C-E5AC-4DD1-8E43-2385096FA059}" presName="compNode" presStyleCnt="0"/>
      <dgm:spPr/>
    </dgm:pt>
    <dgm:pt modelId="{BABF5DD0-5B9C-4331-9A4B-6F7D9D491B8E}" type="pres">
      <dgm:prSet presAssocID="{66A2658C-E5AC-4DD1-8E43-2385096FA059}" presName="iconBgRect" presStyleLbl="bgShp" presStyleIdx="2" presStyleCnt="4"/>
      <dgm:spPr/>
    </dgm:pt>
    <dgm:pt modelId="{41FACC01-9C09-40C5-9A9C-DFA3C310B64F}" type="pres">
      <dgm:prSet presAssocID="{66A2658C-E5AC-4DD1-8E43-2385096FA05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33CE814C-C809-4324-9D66-F9A1B817A5D2}" type="pres">
      <dgm:prSet presAssocID="{66A2658C-E5AC-4DD1-8E43-2385096FA059}" presName="spaceRect" presStyleCnt="0"/>
      <dgm:spPr/>
    </dgm:pt>
    <dgm:pt modelId="{F39C0BF2-2418-4B85-A496-963B1227638A}" type="pres">
      <dgm:prSet presAssocID="{66A2658C-E5AC-4DD1-8E43-2385096FA059}" presName="textRect" presStyleLbl="revTx" presStyleIdx="2" presStyleCnt="4">
        <dgm:presLayoutVars>
          <dgm:chMax val="1"/>
          <dgm:chPref val="1"/>
        </dgm:presLayoutVars>
      </dgm:prSet>
      <dgm:spPr/>
    </dgm:pt>
    <dgm:pt modelId="{DCD783CF-CC81-4409-B6BB-6A60DBDE2E5E}" type="pres">
      <dgm:prSet presAssocID="{A31D137E-98B2-4458-8572-099DB938ED7D}" presName="sibTrans" presStyleLbl="sibTrans2D1" presStyleIdx="0" presStyleCnt="0"/>
      <dgm:spPr/>
    </dgm:pt>
    <dgm:pt modelId="{5BC8929A-F9B7-408A-967B-986B598DFEA2}" type="pres">
      <dgm:prSet presAssocID="{AC4CC3E6-7991-4501-BE64-0CA35EF50804}" presName="compNode" presStyleCnt="0"/>
      <dgm:spPr/>
    </dgm:pt>
    <dgm:pt modelId="{0AD93774-02E8-44BB-A91D-62921AB7EFF3}" type="pres">
      <dgm:prSet presAssocID="{AC4CC3E6-7991-4501-BE64-0CA35EF50804}" presName="iconBgRect" presStyleLbl="bgShp" presStyleIdx="3" presStyleCnt="4"/>
      <dgm:spPr/>
    </dgm:pt>
    <dgm:pt modelId="{6351C734-414E-4F69-A523-339B931B99A3}" type="pres">
      <dgm:prSet presAssocID="{AC4CC3E6-7991-4501-BE64-0CA35EF508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uzzle"/>
        </a:ext>
      </dgm:extLst>
    </dgm:pt>
    <dgm:pt modelId="{435BCE47-88F6-45CD-BF7D-3F7B6E2BA718}" type="pres">
      <dgm:prSet presAssocID="{AC4CC3E6-7991-4501-BE64-0CA35EF50804}" presName="spaceRect" presStyleCnt="0"/>
      <dgm:spPr/>
    </dgm:pt>
    <dgm:pt modelId="{E1B3632C-935A-4E5D-B81E-62C09EA5E0C0}" type="pres">
      <dgm:prSet presAssocID="{AC4CC3E6-7991-4501-BE64-0CA35EF50804}" presName="textRect" presStyleLbl="revTx" presStyleIdx="3" presStyleCnt="4">
        <dgm:presLayoutVars>
          <dgm:chMax val="1"/>
          <dgm:chPref val="1"/>
        </dgm:presLayoutVars>
      </dgm:prSet>
      <dgm:spPr/>
    </dgm:pt>
  </dgm:ptLst>
  <dgm:cxnLst>
    <dgm:cxn modelId="{5EBB8C19-4F42-4768-B0A1-A53028282D6F}" srcId="{F61B7FA9-7A94-498D-BE32-0A2E3DE5A381}" destId="{AC4CC3E6-7991-4501-BE64-0CA35EF50804}" srcOrd="3" destOrd="0" parTransId="{31C289B6-A874-445C-9FF4-3C3122AF4D46}" sibTransId="{F625A013-FA68-4EC6-9311-4DA6461675BB}"/>
    <dgm:cxn modelId="{3B1C0C1D-5249-4DC1-B394-B7908C34EA12}" srcId="{F61B7FA9-7A94-498D-BE32-0A2E3DE5A381}" destId="{66A2658C-E5AC-4DD1-8E43-2385096FA059}" srcOrd="2" destOrd="0" parTransId="{BA210C39-7147-4D59-AEC4-9E58EE09F780}" sibTransId="{A31D137E-98B2-4458-8572-099DB938ED7D}"/>
    <dgm:cxn modelId="{9048253A-7BC6-43E6-9CC6-726AEE662777}" type="presOf" srcId="{138B480E-467B-4F6F-AC69-3AAC3B6899D3}" destId="{350246D5-F763-4862-BFFA-E05AD3420381}" srcOrd="0" destOrd="0" presId="urn:microsoft.com/office/officeart/2018/2/layout/IconCircleList"/>
    <dgm:cxn modelId="{ED29AB3A-987E-4639-B448-8FCCFF9B834F}" type="presOf" srcId="{A31D137E-98B2-4458-8572-099DB938ED7D}" destId="{DCD783CF-CC81-4409-B6BB-6A60DBDE2E5E}" srcOrd="0" destOrd="0" presId="urn:microsoft.com/office/officeart/2018/2/layout/IconCircleList"/>
    <dgm:cxn modelId="{06BC0963-7918-4825-8D9E-F478B373DCF2}" type="presOf" srcId="{AC4CC3E6-7991-4501-BE64-0CA35EF50804}" destId="{E1B3632C-935A-4E5D-B81E-62C09EA5E0C0}" srcOrd="0" destOrd="0" presId="urn:microsoft.com/office/officeart/2018/2/layout/IconCircleList"/>
    <dgm:cxn modelId="{42994256-DCEB-47B5-8F23-0AB34E796DD1}" type="presOf" srcId="{3CDB104E-22E4-4CAD-A9BC-34C2D6B9B7D0}" destId="{3F260883-5DC9-48AF-9689-C0DF1BABC33F}" srcOrd="0" destOrd="0" presId="urn:microsoft.com/office/officeart/2018/2/layout/IconCircleList"/>
    <dgm:cxn modelId="{146E6B58-2FAB-4BAA-9B76-A7838FC09572}" srcId="{F61B7FA9-7A94-498D-BE32-0A2E3DE5A381}" destId="{CB5ED03B-982E-4D21-A09A-44BC414789D7}" srcOrd="1" destOrd="0" parTransId="{7E5CF71F-B29B-473C-AD89-363EF3FA6A5E}" sibTransId="{3CDB104E-22E4-4CAD-A9BC-34C2D6B9B7D0}"/>
    <dgm:cxn modelId="{E6304E8B-BC57-4250-A818-C77800EE822E}" type="presOf" srcId="{F61B7FA9-7A94-498D-BE32-0A2E3DE5A381}" destId="{096282F6-0D43-4C70-A17B-50DB0B0BC66D}" srcOrd="0" destOrd="0" presId="urn:microsoft.com/office/officeart/2018/2/layout/IconCircleList"/>
    <dgm:cxn modelId="{A5369793-0D07-4459-BB1C-6B355DB0365B}" type="presOf" srcId="{66A2658C-E5AC-4DD1-8E43-2385096FA059}" destId="{F39C0BF2-2418-4B85-A496-963B1227638A}" srcOrd="0" destOrd="0" presId="urn:microsoft.com/office/officeart/2018/2/layout/IconCircleList"/>
    <dgm:cxn modelId="{0520E199-34CF-4F77-83ED-926282A9358D}" type="presOf" srcId="{C0986CC5-60CB-4705-80E6-3224E8177BEB}" destId="{EEB82B4B-1FA9-45AC-9339-CE088D5822EF}" srcOrd="0" destOrd="0" presId="urn:microsoft.com/office/officeart/2018/2/layout/IconCircleList"/>
    <dgm:cxn modelId="{75CD3EB4-8C35-423D-A904-A1DB34A7ABF6}" srcId="{F61B7FA9-7A94-498D-BE32-0A2E3DE5A381}" destId="{138B480E-467B-4F6F-AC69-3AAC3B6899D3}" srcOrd="0" destOrd="0" parTransId="{D9367FC4-406F-4053-95A9-58FEBC270315}" sibTransId="{C0986CC5-60CB-4705-80E6-3224E8177BEB}"/>
    <dgm:cxn modelId="{0015E3EF-AC47-436C-B101-9AEFCD0F29F3}" type="presOf" srcId="{CB5ED03B-982E-4D21-A09A-44BC414789D7}" destId="{608D869D-DEE4-4FCD-9763-94A5671E9460}" srcOrd="0" destOrd="0" presId="urn:microsoft.com/office/officeart/2018/2/layout/IconCircleList"/>
    <dgm:cxn modelId="{60A6E45F-1456-4680-969D-04125A078531}" type="presParOf" srcId="{096282F6-0D43-4C70-A17B-50DB0B0BC66D}" destId="{8D04EA5E-9A9D-4E68-9C26-926F7067CFC7}" srcOrd="0" destOrd="0" presId="urn:microsoft.com/office/officeart/2018/2/layout/IconCircleList"/>
    <dgm:cxn modelId="{5F58D030-20C1-45D3-9649-E592B90EEC66}" type="presParOf" srcId="{8D04EA5E-9A9D-4E68-9C26-926F7067CFC7}" destId="{C157848C-648A-40FD-9ACC-2EBC73C13115}" srcOrd="0" destOrd="0" presId="urn:microsoft.com/office/officeart/2018/2/layout/IconCircleList"/>
    <dgm:cxn modelId="{4C4C6E1F-E0CA-4041-9A17-59E25B984095}" type="presParOf" srcId="{C157848C-648A-40FD-9ACC-2EBC73C13115}" destId="{0C77F432-28C4-426E-B97D-61A4842A2D96}" srcOrd="0" destOrd="0" presId="urn:microsoft.com/office/officeart/2018/2/layout/IconCircleList"/>
    <dgm:cxn modelId="{724CD2BE-8621-4079-B1FB-DB66919617CC}" type="presParOf" srcId="{C157848C-648A-40FD-9ACC-2EBC73C13115}" destId="{1D994379-EF42-49F5-9C39-52BAE8C75ED9}" srcOrd="1" destOrd="0" presId="urn:microsoft.com/office/officeart/2018/2/layout/IconCircleList"/>
    <dgm:cxn modelId="{23FB4960-C689-4BA6-92A6-433E43AE664F}" type="presParOf" srcId="{C157848C-648A-40FD-9ACC-2EBC73C13115}" destId="{F04DE356-195C-495E-A1FD-EB44ABBDD521}" srcOrd="2" destOrd="0" presId="urn:microsoft.com/office/officeart/2018/2/layout/IconCircleList"/>
    <dgm:cxn modelId="{463BB6F4-11DC-4545-A5B1-594AA9D2723D}" type="presParOf" srcId="{C157848C-648A-40FD-9ACC-2EBC73C13115}" destId="{350246D5-F763-4862-BFFA-E05AD3420381}" srcOrd="3" destOrd="0" presId="urn:microsoft.com/office/officeart/2018/2/layout/IconCircleList"/>
    <dgm:cxn modelId="{7CC53897-33B7-492E-8E30-4B970C6935BC}" type="presParOf" srcId="{8D04EA5E-9A9D-4E68-9C26-926F7067CFC7}" destId="{EEB82B4B-1FA9-45AC-9339-CE088D5822EF}" srcOrd="1" destOrd="0" presId="urn:microsoft.com/office/officeart/2018/2/layout/IconCircleList"/>
    <dgm:cxn modelId="{F9583901-1F91-4B1E-9283-5990EE92EF0F}" type="presParOf" srcId="{8D04EA5E-9A9D-4E68-9C26-926F7067CFC7}" destId="{4D61F3D8-C7A3-4015-821C-C0518629B57F}" srcOrd="2" destOrd="0" presId="urn:microsoft.com/office/officeart/2018/2/layout/IconCircleList"/>
    <dgm:cxn modelId="{074FCDC7-98F7-4BE5-9874-CF53CB818EDF}" type="presParOf" srcId="{4D61F3D8-C7A3-4015-821C-C0518629B57F}" destId="{52E867F7-87F7-4E75-9B04-8D080425F3A7}" srcOrd="0" destOrd="0" presId="urn:microsoft.com/office/officeart/2018/2/layout/IconCircleList"/>
    <dgm:cxn modelId="{E9E215AF-C531-4F1E-896D-AD667E847844}" type="presParOf" srcId="{4D61F3D8-C7A3-4015-821C-C0518629B57F}" destId="{F4EC0A36-C158-4CC7-AB64-64C0A94C40B8}" srcOrd="1" destOrd="0" presId="urn:microsoft.com/office/officeart/2018/2/layout/IconCircleList"/>
    <dgm:cxn modelId="{65727432-FC51-4BD4-94CB-97AEC884443A}" type="presParOf" srcId="{4D61F3D8-C7A3-4015-821C-C0518629B57F}" destId="{4F67F7D3-214A-4CF4-9EF8-7AFF557F3C5E}" srcOrd="2" destOrd="0" presId="urn:microsoft.com/office/officeart/2018/2/layout/IconCircleList"/>
    <dgm:cxn modelId="{45926129-FBFF-49AB-8E08-85CB00CEFF1E}" type="presParOf" srcId="{4D61F3D8-C7A3-4015-821C-C0518629B57F}" destId="{608D869D-DEE4-4FCD-9763-94A5671E9460}" srcOrd="3" destOrd="0" presId="urn:microsoft.com/office/officeart/2018/2/layout/IconCircleList"/>
    <dgm:cxn modelId="{035B51E2-C926-4D88-A4D0-2B0F011C08B4}" type="presParOf" srcId="{8D04EA5E-9A9D-4E68-9C26-926F7067CFC7}" destId="{3F260883-5DC9-48AF-9689-C0DF1BABC33F}" srcOrd="3" destOrd="0" presId="urn:microsoft.com/office/officeart/2018/2/layout/IconCircleList"/>
    <dgm:cxn modelId="{13FE8F92-8C6E-4AFB-BF15-A8B3CB0DC699}" type="presParOf" srcId="{8D04EA5E-9A9D-4E68-9C26-926F7067CFC7}" destId="{6E9A5BE3-2129-40C8-B203-E93297FEED8B}" srcOrd="4" destOrd="0" presId="urn:microsoft.com/office/officeart/2018/2/layout/IconCircleList"/>
    <dgm:cxn modelId="{1E8BFCBB-9F7F-4B3B-B8B4-871EF9141D46}" type="presParOf" srcId="{6E9A5BE3-2129-40C8-B203-E93297FEED8B}" destId="{BABF5DD0-5B9C-4331-9A4B-6F7D9D491B8E}" srcOrd="0" destOrd="0" presId="urn:microsoft.com/office/officeart/2018/2/layout/IconCircleList"/>
    <dgm:cxn modelId="{83D6B9B0-3277-4FF9-9B39-A5B9163E09C8}" type="presParOf" srcId="{6E9A5BE3-2129-40C8-B203-E93297FEED8B}" destId="{41FACC01-9C09-40C5-9A9C-DFA3C310B64F}" srcOrd="1" destOrd="0" presId="urn:microsoft.com/office/officeart/2018/2/layout/IconCircleList"/>
    <dgm:cxn modelId="{6EEF36A4-D5B2-4EE3-800A-F6411603B47E}" type="presParOf" srcId="{6E9A5BE3-2129-40C8-B203-E93297FEED8B}" destId="{33CE814C-C809-4324-9D66-F9A1B817A5D2}" srcOrd="2" destOrd="0" presId="urn:microsoft.com/office/officeart/2018/2/layout/IconCircleList"/>
    <dgm:cxn modelId="{CBB5EB26-B9FC-4264-8508-3BA1CB3DEA22}" type="presParOf" srcId="{6E9A5BE3-2129-40C8-B203-E93297FEED8B}" destId="{F39C0BF2-2418-4B85-A496-963B1227638A}" srcOrd="3" destOrd="0" presId="urn:microsoft.com/office/officeart/2018/2/layout/IconCircleList"/>
    <dgm:cxn modelId="{15245E2C-364B-48BD-8BBC-A07BC420C64E}" type="presParOf" srcId="{8D04EA5E-9A9D-4E68-9C26-926F7067CFC7}" destId="{DCD783CF-CC81-4409-B6BB-6A60DBDE2E5E}" srcOrd="5" destOrd="0" presId="urn:microsoft.com/office/officeart/2018/2/layout/IconCircleList"/>
    <dgm:cxn modelId="{B76DCC12-4688-4F64-8C35-AB5331EA8CFB}" type="presParOf" srcId="{8D04EA5E-9A9D-4E68-9C26-926F7067CFC7}" destId="{5BC8929A-F9B7-408A-967B-986B598DFEA2}" srcOrd="6" destOrd="0" presId="urn:microsoft.com/office/officeart/2018/2/layout/IconCircleList"/>
    <dgm:cxn modelId="{729B28F2-4BE4-4593-A94F-3A906CB0D2B5}" type="presParOf" srcId="{5BC8929A-F9B7-408A-967B-986B598DFEA2}" destId="{0AD93774-02E8-44BB-A91D-62921AB7EFF3}" srcOrd="0" destOrd="0" presId="urn:microsoft.com/office/officeart/2018/2/layout/IconCircleList"/>
    <dgm:cxn modelId="{8F084F43-917C-405C-B3DE-99154CC19D9E}" type="presParOf" srcId="{5BC8929A-F9B7-408A-967B-986B598DFEA2}" destId="{6351C734-414E-4F69-A523-339B931B99A3}" srcOrd="1" destOrd="0" presId="urn:microsoft.com/office/officeart/2018/2/layout/IconCircleList"/>
    <dgm:cxn modelId="{1A7A658A-BC4D-41D2-8733-9616902ACFD4}" type="presParOf" srcId="{5BC8929A-F9B7-408A-967B-986B598DFEA2}" destId="{435BCE47-88F6-45CD-BF7D-3F7B6E2BA718}" srcOrd="2" destOrd="0" presId="urn:microsoft.com/office/officeart/2018/2/layout/IconCircleList"/>
    <dgm:cxn modelId="{BB37494F-6A83-4325-94CC-E1C54E526314}" type="presParOf" srcId="{5BC8929A-F9B7-408A-967B-986B598DFEA2}" destId="{E1B3632C-935A-4E5D-B81E-62C09EA5E0C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E3782D-F3A2-4F4A-91ED-822AEAC8FEF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D3ECF02-8331-424A-9FBE-05A7B0B2FE79}">
      <dgm:prSet custT="1"/>
      <dgm:spPr/>
      <dgm:t>
        <a:bodyPr/>
        <a:lstStyle/>
        <a:p>
          <a:r>
            <a:rPr lang="en-US" sz="4800" b="0" dirty="0"/>
            <a:t>Skilled Contractor Shortage</a:t>
          </a:r>
        </a:p>
      </dgm:t>
    </dgm:pt>
    <dgm:pt modelId="{78B9C31B-078C-4363-8A8E-39554D6560B0}" type="parTrans" cxnId="{5019E7EC-A99C-4027-AB11-4C1FE8BBB7CB}">
      <dgm:prSet/>
      <dgm:spPr/>
      <dgm:t>
        <a:bodyPr/>
        <a:lstStyle/>
        <a:p>
          <a:endParaRPr lang="en-US" sz="4800"/>
        </a:p>
      </dgm:t>
    </dgm:pt>
    <dgm:pt modelId="{2D2F3DD7-1792-427B-B348-FE9A9DCD0303}" type="sibTrans" cxnId="{5019E7EC-A99C-4027-AB11-4C1FE8BBB7CB}">
      <dgm:prSet/>
      <dgm:spPr/>
      <dgm:t>
        <a:bodyPr/>
        <a:lstStyle/>
        <a:p>
          <a:endParaRPr lang="en-US" sz="4800"/>
        </a:p>
      </dgm:t>
    </dgm:pt>
    <dgm:pt modelId="{E9648118-4599-4FF1-B254-EF06E4FEFA82}">
      <dgm:prSet custT="1"/>
      <dgm:spPr/>
      <dgm:t>
        <a:bodyPr/>
        <a:lstStyle/>
        <a:p>
          <a:r>
            <a:rPr lang="en-US" sz="4800" b="0" dirty="0"/>
            <a:t>Turnover &amp; Quality Control</a:t>
          </a:r>
        </a:p>
      </dgm:t>
    </dgm:pt>
    <dgm:pt modelId="{A35AF82E-6178-4675-91BF-20D6A1BEE0BA}" type="parTrans" cxnId="{6818E84B-C1AB-4267-8FA0-DD7596FFA4C8}">
      <dgm:prSet/>
      <dgm:spPr/>
      <dgm:t>
        <a:bodyPr/>
        <a:lstStyle/>
        <a:p>
          <a:endParaRPr lang="en-US" sz="4800"/>
        </a:p>
      </dgm:t>
    </dgm:pt>
    <dgm:pt modelId="{5B9210B7-BF61-4358-9539-6741563F02E1}" type="sibTrans" cxnId="{6818E84B-C1AB-4267-8FA0-DD7596FFA4C8}">
      <dgm:prSet/>
      <dgm:spPr/>
      <dgm:t>
        <a:bodyPr/>
        <a:lstStyle/>
        <a:p>
          <a:endParaRPr lang="en-US" sz="4800"/>
        </a:p>
      </dgm:t>
    </dgm:pt>
    <dgm:pt modelId="{34DD90F4-0CA1-4BA1-81F3-E13C60B09613}">
      <dgm:prSet custT="1"/>
      <dgm:spPr/>
      <dgm:t>
        <a:bodyPr/>
        <a:lstStyle/>
        <a:p>
          <a:r>
            <a:rPr lang="en-US" sz="4800" b="0" dirty="0"/>
            <a:t>Stigma Around Federal Funding</a:t>
          </a:r>
        </a:p>
      </dgm:t>
    </dgm:pt>
    <dgm:pt modelId="{0AC7FE99-48F5-4FA6-9798-FFDE49726FD4}" type="parTrans" cxnId="{D2C95989-49FC-472B-AFFD-1B30FF435C96}">
      <dgm:prSet/>
      <dgm:spPr/>
      <dgm:t>
        <a:bodyPr/>
        <a:lstStyle/>
        <a:p>
          <a:endParaRPr lang="en-US" sz="4800"/>
        </a:p>
      </dgm:t>
    </dgm:pt>
    <dgm:pt modelId="{BF0E6C38-3D2B-4274-BAA9-AB67D90FEF2B}" type="sibTrans" cxnId="{D2C95989-49FC-472B-AFFD-1B30FF435C96}">
      <dgm:prSet/>
      <dgm:spPr/>
      <dgm:t>
        <a:bodyPr/>
        <a:lstStyle/>
        <a:p>
          <a:endParaRPr lang="en-US" sz="4800"/>
        </a:p>
      </dgm:t>
    </dgm:pt>
    <dgm:pt modelId="{2FF9F7E2-0B7F-41E5-A60A-B377AF4F655C}" type="pres">
      <dgm:prSet presAssocID="{CDE3782D-F3A2-4F4A-91ED-822AEAC8FEF0}" presName="linear" presStyleCnt="0">
        <dgm:presLayoutVars>
          <dgm:animLvl val="lvl"/>
          <dgm:resizeHandles val="exact"/>
        </dgm:presLayoutVars>
      </dgm:prSet>
      <dgm:spPr/>
    </dgm:pt>
    <dgm:pt modelId="{397EEFC5-9DF0-4C85-A87C-D7ADB68A3FB9}" type="pres">
      <dgm:prSet presAssocID="{7D3ECF02-8331-424A-9FBE-05A7B0B2FE79}" presName="parentText" presStyleLbl="node1" presStyleIdx="0" presStyleCnt="3">
        <dgm:presLayoutVars>
          <dgm:chMax val="0"/>
          <dgm:bulletEnabled val="1"/>
        </dgm:presLayoutVars>
      </dgm:prSet>
      <dgm:spPr/>
    </dgm:pt>
    <dgm:pt modelId="{8888A30D-3157-4B94-A1E9-EDD74AB481DD}" type="pres">
      <dgm:prSet presAssocID="{2D2F3DD7-1792-427B-B348-FE9A9DCD0303}" presName="spacer" presStyleCnt="0"/>
      <dgm:spPr/>
    </dgm:pt>
    <dgm:pt modelId="{9E96379C-C136-473B-B754-22A2E4519DE6}" type="pres">
      <dgm:prSet presAssocID="{E9648118-4599-4FF1-B254-EF06E4FEFA82}" presName="parentText" presStyleLbl="node1" presStyleIdx="1" presStyleCnt="3">
        <dgm:presLayoutVars>
          <dgm:chMax val="0"/>
          <dgm:bulletEnabled val="1"/>
        </dgm:presLayoutVars>
      </dgm:prSet>
      <dgm:spPr/>
    </dgm:pt>
    <dgm:pt modelId="{7851A38D-5F79-4F83-8EF9-3783E46A94E7}" type="pres">
      <dgm:prSet presAssocID="{5B9210B7-BF61-4358-9539-6741563F02E1}" presName="spacer" presStyleCnt="0"/>
      <dgm:spPr/>
    </dgm:pt>
    <dgm:pt modelId="{A703BD0C-CE11-4515-BBBB-EBD23484E3DA}" type="pres">
      <dgm:prSet presAssocID="{34DD90F4-0CA1-4BA1-81F3-E13C60B09613}" presName="parentText" presStyleLbl="node1" presStyleIdx="2" presStyleCnt="3">
        <dgm:presLayoutVars>
          <dgm:chMax val="0"/>
          <dgm:bulletEnabled val="1"/>
        </dgm:presLayoutVars>
      </dgm:prSet>
      <dgm:spPr/>
    </dgm:pt>
  </dgm:ptLst>
  <dgm:cxnLst>
    <dgm:cxn modelId="{9370C81A-337A-4CD6-9ED3-A2A1C9E4DB65}" type="presOf" srcId="{E9648118-4599-4FF1-B254-EF06E4FEFA82}" destId="{9E96379C-C136-473B-B754-22A2E4519DE6}" srcOrd="0" destOrd="0" presId="urn:microsoft.com/office/officeart/2005/8/layout/vList2"/>
    <dgm:cxn modelId="{F549EA23-0C8A-4075-82FF-101BBB511242}" type="presOf" srcId="{34DD90F4-0CA1-4BA1-81F3-E13C60B09613}" destId="{A703BD0C-CE11-4515-BBBB-EBD23484E3DA}" srcOrd="0" destOrd="0" presId="urn:microsoft.com/office/officeart/2005/8/layout/vList2"/>
    <dgm:cxn modelId="{246B0261-69CE-4BF3-A7BA-A9C708ADD11B}" type="presOf" srcId="{7D3ECF02-8331-424A-9FBE-05A7B0B2FE79}" destId="{397EEFC5-9DF0-4C85-A87C-D7ADB68A3FB9}" srcOrd="0" destOrd="0" presId="urn:microsoft.com/office/officeart/2005/8/layout/vList2"/>
    <dgm:cxn modelId="{6818E84B-C1AB-4267-8FA0-DD7596FFA4C8}" srcId="{CDE3782D-F3A2-4F4A-91ED-822AEAC8FEF0}" destId="{E9648118-4599-4FF1-B254-EF06E4FEFA82}" srcOrd="1" destOrd="0" parTransId="{A35AF82E-6178-4675-91BF-20D6A1BEE0BA}" sibTransId="{5B9210B7-BF61-4358-9539-6741563F02E1}"/>
    <dgm:cxn modelId="{D2C95989-49FC-472B-AFFD-1B30FF435C96}" srcId="{CDE3782D-F3A2-4F4A-91ED-822AEAC8FEF0}" destId="{34DD90F4-0CA1-4BA1-81F3-E13C60B09613}" srcOrd="2" destOrd="0" parTransId="{0AC7FE99-48F5-4FA6-9798-FFDE49726FD4}" sibTransId="{BF0E6C38-3D2B-4274-BAA9-AB67D90FEF2B}"/>
    <dgm:cxn modelId="{5019E7EC-A99C-4027-AB11-4C1FE8BBB7CB}" srcId="{CDE3782D-F3A2-4F4A-91ED-822AEAC8FEF0}" destId="{7D3ECF02-8331-424A-9FBE-05A7B0B2FE79}" srcOrd="0" destOrd="0" parTransId="{78B9C31B-078C-4363-8A8E-39554D6560B0}" sibTransId="{2D2F3DD7-1792-427B-B348-FE9A9DCD0303}"/>
    <dgm:cxn modelId="{DB53C6FB-98C5-4F04-9340-1B1DE71446FB}" type="presOf" srcId="{CDE3782D-F3A2-4F4A-91ED-822AEAC8FEF0}" destId="{2FF9F7E2-0B7F-41E5-A60A-B377AF4F655C}" srcOrd="0" destOrd="0" presId="urn:microsoft.com/office/officeart/2005/8/layout/vList2"/>
    <dgm:cxn modelId="{728CCB0B-226F-43B7-BA51-25D12AAFC703}" type="presParOf" srcId="{2FF9F7E2-0B7F-41E5-A60A-B377AF4F655C}" destId="{397EEFC5-9DF0-4C85-A87C-D7ADB68A3FB9}" srcOrd="0" destOrd="0" presId="urn:microsoft.com/office/officeart/2005/8/layout/vList2"/>
    <dgm:cxn modelId="{EE3D8A92-0CC5-41B0-9F40-D955919B9404}" type="presParOf" srcId="{2FF9F7E2-0B7F-41E5-A60A-B377AF4F655C}" destId="{8888A30D-3157-4B94-A1E9-EDD74AB481DD}" srcOrd="1" destOrd="0" presId="urn:microsoft.com/office/officeart/2005/8/layout/vList2"/>
    <dgm:cxn modelId="{A59A0B32-656D-4FD1-9E2B-60F5319632AB}" type="presParOf" srcId="{2FF9F7E2-0B7F-41E5-A60A-B377AF4F655C}" destId="{9E96379C-C136-473B-B754-22A2E4519DE6}" srcOrd="2" destOrd="0" presId="urn:microsoft.com/office/officeart/2005/8/layout/vList2"/>
    <dgm:cxn modelId="{DC7C867C-B5FB-4FC0-A57C-2ED98C438891}" type="presParOf" srcId="{2FF9F7E2-0B7F-41E5-A60A-B377AF4F655C}" destId="{7851A38D-5F79-4F83-8EF9-3783E46A94E7}" srcOrd="3" destOrd="0" presId="urn:microsoft.com/office/officeart/2005/8/layout/vList2"/>
    <dgm:cxn modelId="{62B33E75-3923-4A80-A8E2-5C185F5B8630}" type="presParOf" srcId="{2FF9F7E2-0B7F-41E5-A60A-B377AF4F655C}" destId="{A703BD0C-CE11-4515-BBBB-EBD23484E3D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FE1734-CB78-4BF3-B60F-9AD82D84F83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76930D9-B858-44AE-B443-D3F78BEC14E6}">
      <dgm:prSet custT="1"/>
      <dgm:spPr/>
      <dgm:t>
        <a:bodyPr/>
        <a:lstStyle/>
        <a:p>
          <a:pPr>
            <a:lnSpc>
              <a:spcPct val="100000"/>
            </a:lnSpc>
          </a:pPr>
          <a:r>
            <a:rPr lang="en-US" sz="2000" dirty="0"/>
            <a:t>Increases contractor participation.</a:t>
          </a:r>
        </a:p>
      </dgm:t>
    </dgm:pt>
    <dgm:pt modelId="{6FD8CDAC-9FBC-4E0B-A49E-C06243F141B9}" type="parTrans" cxnId="{5DF51CA1-7CE9-4E90-8471-91869771450B}">
      <dgm:prSet/>
      <dgm:spPr/>
      <dgm:t>
        <a:bodyPr/>
        <a:lstStyle/>
        <a:p>
          <a:endParaRPr lang="en-US" sz="1600"/>
        </a:p>
      </dgm:t>
    </dgm:pt>
    <dgm:pt modelId="{A970B405-AD9C-4B84-B510-1855DF8A4067}" type="sibTrans" cxnId="{5DF51CA1-7CE9-4E90-8471-91869771450B}">
      <dgm:prSet/>
      <dgm:spPr/>
      <dgm:t>
        <a:bodyPr/>
        <a:lstStyle/>
        <a:p>
          <a:endParaRPr lang="en-US" sz="1600"/>
        </a:p>
      </dgm:t>
    </dgm:pt>
    <dgm:pt modelId="{C8C36745-93F3-4D6F-80C2-630461B06695}">
      <dgm:prSet custT="1"/>
      <dgm:spPr/>
      <dgm:t>
        <a:bodyPr/>
        <a:lstStyle/>
        <a:p>
          <a:pPr>
            <a:lnSpc>
              <a:spcPct val="100000"/>
            </a:lnSpc>
          </a:pPr>
          <a:r>
            <a:rPr lang="en-US" sz="2000" dirty="0"/>
            <a:t>Allows smaller firms time to prepare proposals.</a:t>
          </a:r>
        </a:p>
      </dgm:t>
    </dgm:pt>
    <dgm:pt modelId="{F6CAF38B-1D09-4481-8253-9E0E4F23AAB2}" type="parTrans" cxnId="{4A6741BB-8892-4508-981F-8CE5C8251A39}">
      <dgm:prSet/>
      <dgm:spPr/>
      <dgm:t>
        <a:bodyPr/>
        <a:lstStyle/>
        <a:p>
          <a:endParaRPr lang="en-US" sz="1600"/>
        </a:p>
      </dgm:t>
    </dgm:pt>
    <dgm:pt modelId="{E1EE01C0-9D41-4EE2-A023-23ABDD75EF89}" type="sibTrans" cxnId="{4A6741BB-8892-4508-981F-8CE5C8251A39}">
      <dgm:prSet/>
      <dgm:spPr/>
      <dgm:t>
        <a:bodyPr/>
        <a:lstStyle/>
        <a:p>
          <a:endParaRPr lang="en-US" sz="1600"/>
        </a:p>
      </dgm:t>
    </dgm:pt>
    <dgm:pt modelId="{33173F1D-EA1C-4F6D-89EF-778F278387F4}">
      <dgm:prSet custT="1"/>
      <dgm:spPr/>
      <dgm:t>
        <a:bodyPr/>
        <a:lstStyle/>
        <a:p>
          <a:pPr>
            <a:lnSpc>
              <a:spcPct val="100000"/>
            </a:lnSpc>
          </a:pPr>
          <a:r>
            <a:rPr lang="en-US" sz="2000" dirty="0"/>
            <a:t>Improves bid quality and pricing.</a:t>
          </a:r>
        </a:p>
      </dgm:t>
    </dgm:pt>
    <dgm:pt modelId="{1A91A738-1536-47AA-94F3-E96684681766}" type="parTrans" cxnId="{F0F3F4DE-A70A-4D60-874C-C0C3904451D9}">
      <dgm:prSet/>
      <dgm:spPr/>
      <dgm:t>
        <a:bodyPr/>
        <a:lstStyle/>
        <a:p>
          <a:endParaRPr lang="en-US" sz="1600"/>
        </a:p>
      </dgm:t>
    </dgm:pt>
    <dgm:pt modelId="{803F7B2A-D2E5-49BB-AA50-9E0FCA7912EA}" type="sibTrans" cxnId="{F0F3F4DE-A70A-4D60-874C-C0C3904451D9}">
      <dgm:prSet/>
      <dgm:spPr/>
      <dgm:t>
        <a:bodyPr/>
        <a:lstStyle/>
        <a:p>
          <a:endParaRPr lang="en-US" sz="1600"/>
        </a:p>
      </dgm:t>
    </dgm:pt>
    <dgm:pt modelId="{C40F8FAA-C83C-4FFB-AAC5-A3299C3B5D55}" type="pres">
      <dgm:prSet presAssocID="{93FE1734-CB78-4BF3-B60F-9AD82D84F83C}" presName="root" presStyleCnt="0">
        <dgm:presLayoutVars>
          <dgm:dir/>
          <dgm:resizeHandles val="exact"/>
        </dgm:presLayoutVars>
      </dgm:prSet>
      <dgm:spPr/>
    </dgm:pt>
    <dgm:pt modelId="{B78244B7-90C4-446A-B156-8628A258CE6C}" type="pres">
      <dgm:prSet presAssocID="{D76930D9-B858-44AE-B443-D3F78BEC14E6}" presName="compNode" presStyleCnt="0"/>
      <dgm:spPr/>
    </dgm:pt>
    <dgm:pt modelId="{4155A6B0-958E-45D4-B119-3268C9B55CD9}" type="pres">
      <dgm:prSet presAssocID="{D76930D9-B858-44AE-B443-D3F78BEC14E6}" presName="bgRect" presStyleLbl="bgShp" presStyleIdx="0" presStyleCnt="3"/>
      <dgm:spPr/>
    </dgm:pt>
    <dgm:pt modelId="{1B6E3971-E3EC-42E3-9BC8-E607FE8EA8E6}" type="pres">
      <dgm:prSet presAssocID="{D76930D9-B858-44AE-B443-D3F78BEC14E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struction Worker"/>
        </a:ext>
      </dgm:extLst>
    </dgm:pt>
    <dgm:pt modelId="{06014653-96D4-4070-A7D4-687D58B94612}" type="pres">
      <dgm:prSet presAssocID="{D76930D9-B858-44AE-B443-D3F78BEC14E6}" presName="spaceRect" presStyleCnt="0"/>
      <dgm:spPr/>
    </dgm:pt>
    <dgm:pt modelId="{AFAC0126-8038-43CD-8735-F4B8FFF3D1AD}" type="pres">
      <dgm:prSet presAssocID="{D76930D9-B858-44AE-B443-D3F78BEC14E6}" presName="parTx" presStyleLbl="revTx" presStyleIdx="0" presStyleCnt="3">
        <dgm:presLayoutVars>
          <dgm:chMax val="0"/>
          <dgm:chPref val="0"/>
        </dgm:presLayoutVars>
      </dgm:prSet>
      <dgm:spPr/>
    </dgm:pt>
    <dgm:pt modelId="{C1608343-2EA8-4DC9-95C8-723D26A111B4}" type="pres">
      <dgm:prSet presAssocID="{A970B405-AD9C-4B84-B510-1855DF8A4067}" presName="sibTrans" presStyleCnt="0"/>
      <dgm:spPr/>
    </dgm:pt>
    <dgm:pt modelId="{788DC91C-4D41-43C3-B50D-5CFC06431896}" type="pres">
      <dgm:prSet presAssocID="{C8C36745-93F3-4D6F-80C2-630461B06695}" presName="compNode" presStyleCnt="0"/>
      <dgm:spPr/>
    </dgm:pt>
    <dgm:pt modelId="{8DB556E0-38D9-4CBB-87BA-EEDF4EF78EBF}" type="pres">
      <dgm:prSet presAssocID="{C8C36745-93F3-4D6F-80C2-630461B06695}" presName="bgRect" presStyleLbl="bgShp" presStyleIdx="1" presStyleCnt="3"/>
      <dgm:spPr/>
    </dgm:pt>
    <dgm:pt modelId="{4C96CF59-A5DB-4F9B-B9E2-31537FC31398}" type="pres">
      <dgm:prSet presAssocID="{C8C36745-93F3-4D6F-80C2-630461B0669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tch"/>
        </a:ext>
      </dgm:extLst>
    </dgm:pt>
    <dgm:pt modelId="{0758A755-9245-403B-8E02-ADF265B74EF1}" type="pres">
      <dgm:prSet presAssocID="{C8C36745-93F3-4D6F-80C2-630461B06695}" presName="spaceRect" presStyleCnt="0"/>
      <dgm:spPr/>
    </dgm:pt>
    <dgm:pt modelId="{CE7AF7BE-3685-46CB-A39C-88B74F94067E}" type="pres">
      <dgm:prSet presAssocID="{C8C36745-93F3-4D6F-80C2-630461B06695}" presName="parTx" presStyleLbl="revTx" presStyleIdx="1" presStyleCnt="3">
        <dgm:presLayoutVars>
          <dgm:chMax val="0"/>
          <dgm:chPref val="0"/>
        </dgm:presLayoutVars>
      </dgm:prSet>
      <dgm:spPr/>
    </dgm:pt>
    <dgm:pt modelId="{927C6A7A-E043-4DD3-87E9-A931E1B4DC4D}" type="pres">
      <dgm:prSet presAssocID="{E1EE01C0-9D41-4EE2-A023-23ABDD75EF89}" presName="sibTrans" presStyleCnt="0"/>
      <dgm:spPr/>
    </dgm:pt>
    <dgm:pt modelId="{F7926A4D-F1A4-4000-AED7-5B26202CBD8F}" type="pres">
      <dgm:prSet presAssocID="{33173F1D-EA1C-4F6D-89EF-778F278387F4}" presName="compNode" presStyleCnt="0"/>
      <dgm:spPr/>
    </dgm:pt>
    <dgm:pt modelId="{BDABB230-82F8-420A-8F15-FB137D3EFFDF}" type="pres">
      <dgm:prSet presAssocID="{33173F1D-EA1C-4F6D-89EF-778F278387F4}" presName="bgRect" presStyleLbl="bgShp" presStyleIdx="2" presStyleCnt="3"/>
      <dgm:spPr/>
    </dgm:pt>
    <dgm:pt modelId="{4C15D358-24FB-4CBF-97E0-000618EC126D}" type="pres">
      <dgm:prSet presAssocID="{33173F1D-EA1C-4F6D-89EF-778F278387F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uro"/>
        </a:ext>
      </dgm:extLst>
    </dgm:pt>
    <dgm:pt modelId="{CCE385EB-C6D5-4A57-990F-D921A57DA36F}" type="pres">
      <dgm:prSet presAssocID="{33173F1D-EA1C-4F6D-89EF-778F278387F4}" presName="spaceRect" presStyleCnt="0"/>
      <dgm:spPr/>
    </dgm:pt>
    <dgm:pt modelId="{AEF61EA0-25FD-4017-A4E2-4A875BBB5B9E}" type="pres">
      <dgm:prSet presAssocID="{33173F1D-EA1C-4F6D-89EF-778F278387F4}" presName="parTx" presStyleLbl="revTx" presStyleIdx="2" presStyleCnt="3">
        <dgm:presLayoutVars>
          <dgm:chMax val="0"/>
          <dgm:chPref val="0"/>
        </dgm:presLayoutVars>
      </dgm:prSet>
      <dgm:spPr/>
    </dgm:pt>
  </dgm:ptLst>
  <dgm:cxnLst>
    <dgm:cxn modelId="{DBC06614-A873-49D0-95A4-F66B93F72FAA}" type="presOf" srcId="{33173F1D-EA1C-4F6D-89EF-778F278387F4}" destId="{AEF61EA0-25FD-4017-A4E2-4A875BBB5B9E}" srcOrd="0" destOrd="0" presId="urn:microsoft.com/office/officeart/2018/2/layout/IconVerticalSolidList"/>
    <dgm:cxn modelId="{7A941B1B-C473-40BB-B55C-74BA222CB75A}" type="presOf" srcId="{D76930D9-B858-44AE-B443-D3F78BEC14E6}" destId="{AFAC0126-8038-43CD-8735-F4B8FFF3D1AD}" srcOrd="0" destOrd="0" presId="urn:microsoft.com/office/officeart/2018/2/layout/IconVerticalSolidList"/>
    <dgm:cxn modelId="{98120154-3168-4837-9798-83753E971ABC}" type="presOf" srcId="{93FE1734-CB78-4BF3-B60F-9AD82D84F83C}" destId="{C40F8FAA-C83C-4FFB-AAC5-A3299C3B5D55}" srcOrd="0" destOrd="0" presId="urn:microsoft.com/office/officeart/2018/2/layout/IconVerticalSolidList"/>
    <dgm:cxn modelId="{F2E8C189-4A97-4BC4-8F29-18D5E52F43CE}" type="presOf" srcId="{C8C36745-93F3-4D6F-80C2-630461B06695}" destId="{CE7AF7BE-3685-46CB-A39C-88B74F94067E}" srcOrd="0" destOrd="0" presId="urn:microsoft.com/office/officeart/2018/2/layout/IconVerticalSolidList"/>
    <dgm:cxn modelId="{5DF51CA1-7CE9-4E90-8471-91869771450B}" srcId="{93FE1734-CB78-4BF3-B60F-9AD82D84F83C}" destId="{D76930D9-B858-44AE-B443-D3F78BEC14E6}" srcOrd="0" destOrd="0" parTransId="{6FD8CDAC-9FBC-4E0B-A49E-C06243F141B9}" sibTransId="{A970B405-AD9C-4B84-B510-1855DF8A4067}"/>
    <dgm:cxn modelId="{4A6741BB-8892-4508-981F-8CE5C8251A39}" srcId="{93FE1734-CB78-4BF3-B60F-9AD82D84F83C}" destId="{C8C36745-93F3-4D6F-80C2-630461B06695}" srcOrd="1" destOrd="0" parTransId="{F6CAF38B-1D09-4481-8253-9E0E4F23AAB2}" sibTransId="{E1EE01C0-9D41-4EE2-A023-23ABDD75EF89}"/>
    <dgm:cxn modelId="{F0F3F4DE-A70A-4D60-874C-C0C3904451D9}" srcId="{93FE1734-CB78-4BF3-B60F-9AD82D84F83C}" destId="{33173F1D-EA1C-4F6D-89EF-778F278387F4}" srcOrd="2" destOrd="0" parTransId="{1A91A738-1536-47AA-94F3-E96684681766}" sibTransId="{803F7B2A-D2E5-49BB-AA50-9E0FCA7912EA}"/>
    <dgm:cxn modelId="{EC2BD24A-FBE1-406B-8309-CC691FCC30EC}" type="presParOf" srcId="{C40F8FAA-C83C-4FFB-AAC5-A3299C3B5D55}" destId="{B78244B7-90C4-446A-B156-8628A258CE6C}" srcOrd="0" destOrd="0" presId="urn:microsoft.com/office/officeart/2018/2/layout/IconVerticalSolidList"/>
    <dgm:cxn modelId="{DDE43AC1-941E-47D7-BB8E-FDB05C85270E}" type="presParOf" srcId="{B78244B7-90C4-446A-B156-8628A258CE6C}" destId="{4155A6B0-958E-45D4-B119-3268C9B55CD9}" srcOrd="0" destOrd="0" presId="urn:microsoft.com/office/officeart/2018/2/layout/IconVerticalSolidList"/>
    <dgm:cxn modelId="{28EBE4A1-F47B-42A3-88E0-A3F1C1A45B96}" type="presParOf" srcId="{B78244B7-90C4-446A-B156-8628A258CE6C}" destId="{1B6E3971-E3EC-42E3-9BC8-E607FE8EA8E6}" srcOrd="1" destOrd="0" presId="urn:microsoft.com/office/officeart/2018/2/layout/IconVerticalSolidList"/>
    <dgm:cxn modelId="{4B64EB31-544B-48C0-ABF5-E2372E904AFA}" type="presParOf" srcId="{B78244B7-90C4-446A-B156-8628A258CE6C}" destId="{06014653-96D4-4070-A7D4-687D58B94612}" srcOrd="2" destOrd="0" presId="urn:microsoft.com/office/officeart/2018/2/layout/IconVerticalSolidList"/>
    <dgm:cxn modelId="{D33091F2-043E-434A-839E-8162D5FF745F}" type="presParOf" srcId="{B78244B7-90C4-446A-B156-8628A258CE6C}" destId="{AFAC0126-8038-43CD-8735-F4B8FFF3D1AD}" srcOrd="3" destOrd="0" presId="urn:microsoft.com/office/officeart/2018/2/layout/IconVerticalSolidList"/>
    <dgm:cxn modelId="{5FA0B2E2-2F11-43A1-8FBA-038F06194582}" type="presParOf" srcId="{C40F8FAA-C83C-4FFB-AAC5-A3299C3B5D55}" destId="{C1608343-2EA8-4DC9-95C8-723D26A111B4}" srcOrd="1" destOrd="0" presId="urn:microsoft.com/office/officeart/2018/2/layout/IconVerticalSolidList"/>
    <dgm:cxn modelId="{30E2C151-FD99-4C02-9F6D-765D3AA470F7}" type="presParOf" srcId="{C40F8FAA-C83C-4FFB-AAC5-A3299C3B5D55}" destId="{788DC91C-4D41-43C3-B50D-5CFC06431896}" srcOrd="2" destOrd="0" presId="urn:microsoft.com/office/officeart/2018/2/layout/IconVerticalSolidList"/>
    <dgm:cxn modelId="{0067295F-F6E6-4506-AEA5-E472D48CFDEA}" type="presParOf" srcId="{788DC91C-4D41-43C3-B50D-5CFC06431896}" destId="{8DB556E0-38D9-4CBB-87BA-EEDF4EF78EBF}" srcOrd="0" destOrd="0" presId="urn:microsoft.com/office/officeart/2018/2/layout/IconVerticalSolidList"/>
    <dgm:cxn modelId="{8469F489-46DF-47C5-9C9B-60C0C976301B}" type="presParOf" srcId="{788DC91C-4D41-43C3-B50D-5CFC06431896}" destId="{4C96CF59-A5DB-4F9B-B9E2-31537FC31398}" srcOrd="1" destOrd="0" presId="urn:microsoft.com/office/officeart/2018/2/layout/IconVerticalSolidList"/>
    <dgm:cxn modelId="{C7361B0E-15A9-48E0-B5A5-6030AC63DB24}" type="presParOf" srcId="{788DC91C-4D41-43C3-B50D-5CFC06431896}" destId="{0758A755-9245-403B-8E02-ADF265B74EF1}" srcOrd="2" destOrd="0" presId="urn:microsoft.com/office/officeart/2018/2/layout/IconVerticalSolidList"/>
    <dgm:cxn modelId="{3DA58C15-F9ED-44D0-A61D-3F1238DE2D8A}" type="presParOf" srcId="{788DC91C-4D41-43C3-B50D-5CFC06431896}" destId="{CE7AF7BE-3685-46CB-A39C-88B74F94067E}" srcOrd="3" destOrd="0" presId="urn:microsoft.com/office/officeart/2018/2/layout/IconVerticalSolidList"/>
    <dgm:cxn modelId="{F03862AB-A456-4E78-B817-EB30DC13180E}" type="presParOf" srcId="{C40F8FAA-C83C-4FFB-AAC5-A3299C3B5D55}" destId="{927C6A7A-E043-4DD3-87E9-A931E1B4DC4D}" srcOrd="3" destOrd="0" presId="urn:microsoft.com/office/officeart/2018/2/layout/IconVerticalSolidList"/>
    <dgm:cxn modelId="{644C0DCD-80AF-42DA-9694-F86A53448568}" type="presParOf" srcId="{C40F8FAA-C83C-4FFB-AAC5-A3299C3B5D55}" destId="{F7926A4D-F1A4-4000-AED7-5B26202CBD8F}" srcOrd="4" destOrd="0" presId="urn:microsoft.com/office/officeart/2018/2/layout/IconVerticalSolidList"/>
    <dgm:cxn modelId="{ED8C2DE0-7A86-42AF-8B65-A207E77A26D9}" type="presParOf" srcId="{F7926A4D-F1A4-4000-AED7-5B26202CBD8F}" destId="{BDABB230-82F8-420A-8F15-FB137D3EFFDF}" srcOrd="0" destOrd="0" presId="urn:microsoft.com/office/officeart/2018/2/layout/IconVerticalSolidList"/>
    <dgm:cxn modelId="{F9B5629D-4D3B-410B-B2C2-F40878DF7948}" type="presParOf" srcId="{F7926A4D-F1A4-4000-AED7-5B26202CBD8F}" destId="{4C15D358-24FB-4CBF-97E0-000618EC126D}" srcOrd="1" destOrd="0" presId="urn:microsoft.com/office/officeart/2018/2/layout/IconVerticalSolidList"/>
    <dgm:cxn modelId="{674008E4-9B04-4011-A84C-AB950AF62D0E}" type="presParOf" srcId="{F7926A4D-F1A4-4000-AED7-5B26202CBD8F}" destId="{CCE385EB-C6D5-4A57-990F-D921A57DA36F}" srcOrd="2" destOrd="0" presId="urn:microsoft.com/office/officeart/2018/2/layout/IconVerticalSolidList"/>
    <dgm:cxn modelId="{D44792CB-582D-4040-8D8F-EA1BD65623E1}" type="presParOf" srcId="{F7926A4D-F1A4-4000-AED7-5B26202CBD8F}" destId="{AEF61EA0-25FD-4017-A4E2-4A875BBB5B9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FE1734-CB78-4BF3-B60F-9AD82D84F83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76930D9-B858-44AE-B443-D3F78BEC14E6}">
      <dgm:prSet custT="1"/>
      <dgm:spPr/>
      <dgm:t>
        <a:bodyPr/>
        <a:lstStyle/>
        <a:p>
          <a:pPr algn="l">
            <a:lnSpc>
              <a:spcPct val="100000"/>
            </a:lnSpc>
          </a:pPr>
          <a:r>
            <a:rPr lang="en-US" sz="2000" dirty="0"/>
            <a:t>Pre-bid meetings to clarify expectations and requirements.</a:t>
          </a:r>
        </a:p>
      </dgm:t>
    </dgm:pt>
    <dgm:pt modelId="{6FD8CDAC-9FBC-4E0B-A49E-C06243F141B9}" type="parTrans" cxnId="{5DF51CA1-7CE9-4E90-8471-91869771450B}">
      <dgm:prSet/>
      <dgm:spPr/>
      <dgm:t>
        <a:bodyPr/>
        <a:lstStyle/>
        <a:p>
          <a:pPr algn="l"/>
          <a:endParaRPr lang="en-US" sz="2000"/>
        </a:p>
      </dgm:t>
    </dgm:pt>
    <dgm:pt modelId="{A970B405-AD9C-4B84-B510-1855DF8A4067}" type="sibTrans" cxnId="{5DF51CA1-7CE9-4E90-8471-91869771450B}">
      <dgm:prSet/>
      <dgm:spPr/>
      <dgm:t>
        <a:bodyPr/>
        <a:lstStyle/>
        <a:p>
          <a:pPr algn="l"/>
          <a:endParaRPr lang="en-US" sz="2000"/>
        </a:p>
      </dgm:t>
    </dgm:pt>
    <dgm:pt modelId="{C8C36745-93F3-4D6F-80C2-630461B06695}">
      <dgm:prSet custT="1"/>
      <dgm:spPr/>
      <dgm:t>
        <a:bodyPr/>
        <a:lstStyle/>
        <a:p>
          <a:pPr algn="l">
            <a:lnSpc>
              <a:spcPct val="100000"/>
            </a:lnSpc>
          </a:pPr>
          <a:r>
            <a:rPr lang="en-US" sz="2000" dirty="0"/>
            <a:t>Outreach campaigns to expand contractor interest</a:t>
          </a:r>
        </a:p>
      </dgm:t>
    </dgm:pt>
    <dgm:pt modelId="{F6CAF38B-1D09-4481-8253-9E0E4F23AAB2}" type="parTrans" cxnId="{4A6741BB-8892-4508-981F-8CE5C8251A39}">
      <dgm:prSet/>
      <dgm:spPr/>
      <dgm:t>
        <a:bodyPr/>
        <a:lstStyle/>
        <a:p>
          <a:pPr algn="l"/>
          <a:endParaRPr lang="en-US" sz="2000"/>
        </a:p>
      </dgm:t>
    </dgm:pt>
    <dgm:pt modelId="{E1EE01C0-9D41-4EE2-A023-23ABDD75EF89}" type="sibTrans" cxnId="{4A6741BB-8892-4508-981F-8CE5C8251A39}">
      <dgm:prSet/>
      <dgm:spPr/>
      <dgm:t>
        <a:bodyPr/>
        <a:lstStyle/>
        <a:p>
          <a:pPr algn="l"/>
          <a:endParaRPr lang="en-US" sz="2000"/>
        </a:p>
      </dgm:t>
    </dgm:pt>
    <dgm:pt modelId="{33173F1D-EA1C-4F6D-89EF-778F278387F4}">
      <dgm:prSet custT="1"/>
      <dgm:spPr/>
      <dgm:t>
        <a:bodyPr/>
        <a:lstStyle/>
        <a:p>
          <a:pPr algn="l">
            <a:lnSpc>
              <a:spcPct val="100000"/>
            </a:lnSpc>
          </a:pPr>
          <a:r>
            <a:rPr lang="en-US" sz="2000" dirty="0"/>
            <a:t>Follow-ups with potential bidders to address concerns.</a:t>
          </a:r>
        </a:p>
      </dgm:t>
    </dgm:pt>
    <dgm:pt modelId="{1A91A738-1536-47AA-94F3-E96684681766}" type="parTrans" cxnId="{F0F3F4DE-A70A-4D60-874C-C0C3904451D9}">
      <dgm:prSet/>
      <dgm:spPr/>
      <dgm:t>
        <a:bodyPr/>
        <a:lstStyle/>
        <a:p>
          <a:pPr algn="l"/>
          <a:endParaRPr lang="en-US" sz="2000"/>
        </a:p>
      </dgm:t>
    </dgm:pt>
    <dgm:pt modelId="{803F7B2A-D2E5-49BB-AA50-9E0FCA7912EA}" type="sibTrans" cxnId="{F0F3F4DE-A70A-4D60-874C-C0C3904451D9}">
      <dgm:prSet/>
      <dgm:spPr/>
      <dgm:t>
        <a:bodyPr/>
        <a:lstStyle/>
        <a:p>
          <a:pPr algn="l"/>
          <a:endParaRPr lang="en-US" sz="2000"/>
        </a:p>
      </dgm:t>
    </dgm:pt>
    <dgm:pt modelId="{C40F8FAA-C83C-4FFB-AAC5-A3299C3B5D55}" type="pres">
      <dgm:prSet presAssocID="{93FE1734-CB78-4BF3-B60F-9AD82D84F83C}" presName="root" presStyleCnt="0">
        <dgm:presLayoutVars>
          <dgm:dir/>
          <dgm:resizeHandles val="exact"/>
        </dgm:presLayoutVars>
      </dgm:prSet>
      <dgm:spPr/>
    </dgm:pt>
    <dgm:pt modelId="{B78244B7-90C4-446A-B156-8628A258CE6C}" type="pres">
      <dgm:prSet presAssocID="{D76930D9-B858-44AE-B443-D3F78BEC14E6}" presName="compNode" presStyleCnt="0"/>
      <dgm:spPr/>
    </dgm:pt>
    <dgm:pt modelId="{4155A6B0-958E-45D4-B119-3268C9B55CD9}" type="pres">
      <dgm:prSet presAssocID="{D76930D9-B858-44AE-B443-D3F78BEC14E6}" presName="bgRect" presStyleLbl="bgShp" presStyleIdx="0" presStyleCnt="3"/>
      <dgm:spPr/>
    </dgm:pt>
    <dgm:pt modelId="{1B6E3971-E3EC-42E3-9BC8-E607FE8EA8E6}" type="pres">
      <dgm:prSet presAssocID="{D76930D9-B858-44AE-B443-D3F78BEC14E6}"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All Crosses outline"/>
        </a:ext>
      </dgm:extLst>
    </dgm:pt>
    <dgm:pt modelId="{06014653-96D4-4070-A7D4-687D58B94612}" type="pres">
      <dgm:prSet presAssocID="{D76930D9-B858-44AE-B443-D3F78BEC14E6}" presName="spaceRect" presStyleCnt="0"/>
      <dgm:spPr/>
    </dgm:pt>
    <dgm:pt modelId="{AFAC0126-8038-43CD-8735-F4B8FFF3D1AD}" type="pres">
      <dgm:prSet presAssocID="{D76930D9-B858-44AE-B443-D3F78BEC14E6}" presName="parTx" presStyleLbl="revTx" presStyleIdx="0" presStyleCnt="3">
        <dgm:presLayoutVars>
          <dgm:chMax val="0"/>
          <dgm:chPref val="0"/>
        </dgm:presLayoutVars>
      </dgm:prSet>
      <dgm:spPr/>
    </dgm:pt>
    <dgm:pt modelId="{C1608343-2EA8-4DC9-95C8-723D26A111B4}" type="pres">
      <dgm:prSet presAssocID="{A970B405-AD9C-4B84-B510-1855DF8A4067}" presName="sibTrans" presStyleCnt="0"/>
      <dgm:spPr/>
    </dgm:pt>
    <dgm:pt modelId="{788DC91C-4D41-43C3-B50D-5CFC06431896}" type="pres">
      <dgm:prSet presAssocID="{C8C36745-93F3-4D6F-80C2-630461B06695}" presName="compNode" presStyleCnt="0"/>
      <dgm:spPr/>
    </dgm:pt>
    <dgm:pt modelId="{8DB556E0-38D9-4CBB-87BA-EEDF4EF78EBF}" type="pres">
      <dgm:prSet presAssocID="{C8C36745-93F3-4D6F-80C2-630461B06695}" presName="bgRect" presStyleLbl="bgShp" presStyleIdx="1" presStyleCnt="3"/>
      <dgm:spPr/>
    </dgm:pt>
    <dgm:pt modelId="{4C96CF59-A5DB-4F9B-B9E2-31537FC31398}" type="pres">
      <dgm:prSet presAssocID="{C8C36745-93F3-4D6F-80C2-630461B06695}"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rketing with solid fill"/>
        </a:ext>
      </dgm:extLst>
    </dgm:pt>
    <dgm:pt modelId="{0758A755-9245-403B-8E02-ADF265B74EF1}" type="pres">
      <dgm:prSet presAssocID="{C8C36745-93F3-4D6F-80C2-630461B06695}" presName="spaceRect" presStyleCnt="0"/>
      <dgm:spPr/>
    </dgm:pt>
    <dgm:pt modelId="{CE7AF7BE-3685-46CB-A39C-88B74F94067E}" type="pres">
      <dgm:prSet presAssocID="{C8C36745-93F3-4D6F-80C2-630461B06695}" presName="parTx" presStyleLbl="revTx" presStyleIdx="1" presStyleCnt="3">
        <dgm:presLayoutVars>
          <dgm:chMax val="0"/>
          <dgm:chPref val="0"/>
        </dgm:presLayoutVars>
      </dgm:prSet>
      <dgm:spPr/>
    </dgm:pt>
    <dgm:pt modelId="{927C6A7A-E043-4DD3-87E9-A931E1B4DC4D}" type="pres">
      <dgm:prSet presAssocID="{E1EE01C0-9D41-4EE2-A023-23ABDD75EF89}" presName="sibTrans" presStyleCnt="0"/>
      <dgm:spPr/>
    </dgm:pt>
    <dgm:pt modelId="{F7926A4D-F1A4-4000-AED7-5B26202CBD8F}" type="pres">
      <dgm:prSet presAssocID="{33173F1D-EA1C-4F6D-89EF-778F278387F4}" presName="compNode" presStyleCnt="0"/>
      <dgm:spPr/>
    </dgm:pt>
    <dgm:pt modelId="{BDABB230-82F8-420A-8F15-FB137D3EFFDF}" type="pres">
      <dgm:prSet presAssocID="{33173F1D-EA1C-4F6D-89EF-778F278387F4}" presName="bgRect" presStyleLbl="bgShp" presStyleIdx="2" presStyleCnt="3"/>
      <dgm:spPr/>
    </dgm:pt>
    <dgm:pt modelId="{4C15D358-24FB-4CBF-97E0-000618EC126D}" type="pres">
      <dgm:prSet presAssocID="{33173F1D-EA1C-4F6D-89EF-778F278387F4}"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elephone with solid fill"/>
        </a:ext>
      </dgm:extLst>
    </dgm:pt>
    <dgm:pt modelId="{CCE385EB-C6D5-4A57-990F-D921A57DA36F}" type="pres">
      <dgm:prSet presAssocID="{33173F1D-EA1C-4F6D-89EF-778F278387F4}" presName="spaceRect" presStyleCnt="0"/>
      <dgm:spPr/>
    </dgm:pt>
    <dgm:pt modelId="{AEF61EA0-25FD-4017-A4E2-4A875BBB5B9E}" type="pres">
      <dgm:prSet presAssocID="{33173F1D-EA1C-4F6D-89EF-778F278387F4}" presName="parTx" presStyleLbl="revTx" presStyleIdx="2" presStyleCnt="3">
        <dgm:presLayoutVars>
          <dgm:chMax val="0"/>
          <dgm:chPref val="0"/>
        </dgm:presLayoutVars>
      </dgm:prSet>
      <dgm:spPr/>
    </dgm:pt>
  </dgm:ptLst>
  <dgm:cxnLst>
    <dgm:cxn modelId="{DBC06614-A873-49D0-95A4-F66B93F72FAA}" type="presOf" srcId="{33173F1D-EA1C-4F6D-89EF-778F278387F4}" destId="{AEF61EA0-25FD-4017-A4E2-4A875BBB5B9E}" srcOrd="0" destOrd="0" presId="urn:microsoft.com/office/officeart/2018/2/layout/IconVerticalSolidList"/>
    <dgm:cxn modelId="{7A941B1B-C473-40BB-B55C-74BA222CB75A}" type="presOf" srcId="{D76930D9-B858-44AE-B443-D3F78BEC14E6}" destId="{AFAC0126-8038-43CD-8735-F4B8FFF3D1AD}" srcOrd="0" destOrd="0" presId="urn:microsoft.com/office/officeart/2018/2/layout/IconVerticalSolidList"/>
    <dgm:cxn modelId="{98120154-3168-4837-9798-83753E971ABC}" type="presOf" srcId="{93FE1734-CB78-4BF3-B60F-9AD82D84F83C}" destId="{C40F8FAA-C83C-4FFB-AAC5-A3299C3B5D55}" srcOrd="0" destOrd="0" presId="urn:microsoft.com/office/officeart/2018/2/layout/IconVerticalSolidList"/>
    <dgm:cxn modelId="{F2E8C189-4A97-4BC4-8F29-18D5E52F43CE}" type="presOf" srcId="{C8C36745-93F3-4D6F-80C2-630461B06695}" destId="{CE7AF7BE-3685-46CB-A39C-88B74F94067E}" srcOrd="0" destOrd="0" presId="urn:microsoft.com/office/officeart/2018/2/layout/IconVerticalSolidList"/>
    <dgm:cxn modelId="{5DF51CA1-7CE9-4E90-8471-91869771450B}" srcId="{93FE1734-CB78-4BF3-B60F-9AD82D84F83C}" destId="{D76930D9-B858-44AE-B443-D3F78BEC14E6}" srcOrd="0" destOrd="0" parTransId="{6FD8CDAC-9FBC-4E0B-A49E-C06243F141B9}" sibTransId="{A970B405-AD9C-4B84-B510-1855DF8A4067}"/>
    <dgm:cxn modelId="{4A6741BB-8892-4508-981F-8CE5C8251A39}" srcId="{93FE1734-CB78-4BF3-B60F-9AD82D84F83C}" destId="{C8C36745-93F3-4D6F-80C2-630461B06695}" srcOrd="1" destOrd="0" parTransId="{F6CAF38B-1D09-4481-8253-9E0E4F23AAB2}" sibTransId="{E1EE01C0-9D41-4EE2-A023-23ABDD75EF89}"/>
    <dgm:cxn modelId="{F0F3F4DE-A70A-4D60-874C-C0C3904451D9}" srcId="{93FE1734-CB78-4BF3-B60F-9AD82D84F83C}" destId="{33173F1D-EA1C-4F6D-89EF-778F278387F4}" srcOrd="2" destOrd="0" parTransId="{1A91A738-1536-47AA-94F3-E96684681766}" sibTransId="{803F7B2A-D2E5-49BB-AA50-9E0FCA7912EA}"/>
    <dgm:cxn modelId="{EC2BD24A-FBE1-406B-8309-CC691FCC30EC}" type="presParOf" srcId="{C40F8FAA-C83C-4FFB-AAC5-A3299C3B5D55}" destId="{B78244B7-90C4-446A-B156-8628A258CE6C}" srcOrd="0" destOrd="0" presId="urn:microsoft.com/office/officeart/2018/2/layout/IconVerticalSolidList"/>
    <dgm:cxn modelId="{DDE43AC1-941E-47D7-BB8E-FDB05C85270E}" type="presParOf" srcId="{B78244B7-90C4-446A-B156-8628A258CE6C}" destId="{4155A6B0-958E-45D4-B119-3268C9B55CD9}" srcOrd="0" destOrd="0" presId="urn:microsoft.com/office/officeart/2018/2/layout/IconVerticalSolidList"/>
    <dgm:cxn modelId="{28EBE4A1-F47B-42A3-88E0-A3F1C1A45B96}" type="presParOf" srcId="{B78244B7-90C4-446A-B156-8628A258CE6C}" destId="{1B6E3971-E3EC-42E3-9BC8-E607FE8EA8E6}" srcOrd="1" destOrd="0" presId="urn:microsoft.com/office/officeart/2018/2/layout/IconVerticalSolidList"/>
    <dgm:cxn modelId="{4B64EB31-544B-48C0-ABF5-E2372E904AFA}" type="presParOf" srcId="{B78244B7-90C4-446A-B156-8628A258CE6C}" destId="{06014653-96D4-4070-A7D4-687D58B94612}" srcOrd="2" destOrd="0" presId="urn:microsoft.com/office/officeart/2018/2/layout/IconVerticalSolidList"/>
    <dgm:cxn modelId="{D33091F2-043E-434A-839E-8162D5FF745F}" type="presParOf" srcId="{B78244B7-90C4-446A-B156-8628A258CE6C}" destId="{AFAC0126-8038-43CD-8735-F4B8FFF3D1AD}" srcOrd="3" destOrd="0" presId="urn:microsoft.com/office/officeart/2018/2/layout/IconVerticalSolidList"/>
    <dgm:cxn modelId="{5FA0B2E2-2F11-43A1-8FBA-038F06194582}" type="presParOf" srcId="{C40F8FAA-C83C-4FFB-AAC5-A3299C3B5D55}" destId="{C1608343-2EA8-4DC9-95C8-723D26A111B4}" srcOrd="1" destOrd="0" presId="urn:microsoft.com/office/officeart/2018/2/layout/IconVerticalSolidList"/>
    <dgm:cxn modelId="{30E2C151-FD99-4C02-9F6D-765D3AA470F7}" type="presParOf" srcId="{C40F8FAA-C83C-4FFB-AAC5-A3299C3B5D55}" destId="{788DC91C-4D41-43C3-B50D-5CFC06431896}" srcOrd="2" destOrd="0" presId="urn:microsoft.com/office/officeart/2018/2/layout/IconVerticalSolidList"/>
    <dgm:cxn modelId="{0067295F-F6E6-4506-AEA5-E472D48CFDEA}" type="presParOf" srcId="{788DC91C-4D41-43C3-B50D-5CFC06431896}" destId="{8DB556E0-38D9-4CBB-87BA-EEDF4EF78EBF}" srcOrd="0" destOrd="0" presId="urn:microsoft.com/office/officeart/2018/2/layout/IconVerticalSolidList"/>
    <dgm:cxn modelId="{8469F489-46DF-47C5-9C9B-60C0C976301B}" type="presParOf" srcId="{788DC91C-4D41-43C3-B50D-5CFC06431896}" destId="{4C96CF59-A5DB-4F9B-B9E2-31537FC31398}" srcOrd="1" destOrd="0" presId="urn:microsoft.com/office/officeart/2018/2/layout/IconVerticalSolidList"/>
    <dgm:cxn modelId="{C7361B0E-15A9-48E0-B5A5-6030AC63DB24}" type="presParOf" srcId="{788DC91C-4D41-43C3-B50D-5CFC06431896}" destId="{0758A755-9245-403B-8E02-ADF265B74EF1}" srcOrd="2" destOrd="0" presId="urn:microsoft.com/office/officeart/2018/2/layout/IconVerticalSolidList"/>
    <dgm:cxn modelId="{3DA58C15-F9ED-44D0-A61D-3F1238DE2D8A}" type="presParOf" srcId="{788DC91C-4D41-43C3-B50D-5CFC06431896}" destId="{CE7AF7BE-3685-46CB-A39C-88B74F94067E}" srcOrd="3" destOrd="0" presId="urn:microsoft.com/office/officeart/2018/2/layout/IconVerticalSolidList"/>
    <dgm:cxn modelId="{F03862AB-A456-4E78-B817-EB30DC13180E}" type="presParOf" srcId="{C40F8FAA-C83C-4FFB-AAC5-A3299C3B5D55}" destId="{927C6A7A-E043-4DD3-87E9-A931E1B4DC4D}" srcOrd="3" destOrd="0" presId="urn:microsoft.com/office/officeart/2018/2/layout/IconVerticalSolidList"/>
    <dgm:cxn modelId="{644C0DCD-80AF-42DA-9694-F86A53448568}" type="presParOf" srcId="{C40F8FAA-C83C-4FFB-AAC5-A3299C3B5D55}" destId="{F7926A4D-F1A4-4000-AED7-5B26202CBD8F}" srcOrd="4" destOrd="0" presId="urn:microsoft.com/office/officeart/2018/2/layout/IconVerticalSolidList"/>
    <dgm:cxn modelId="{ED8C2DE0-7A86-42AF-8B65-A207E77A26D9}" type="presParOf" srcId="{F7926A4D-F1A4-4000-AED7-5B26202CBD8F}" destId="{BDABB230-82F8-420A-8F15-FB137D3EFFDF}" srcOrd="0" destOrd="0" presId="urn:microsoft.com/office/officeart/2018/2/layout/IconVerticalSolidList"/>
    <dgm:cxn modelId="{F9B5629D-4D3B-410B-B2C2-F40878DF7948}" type="presParOf" srcId="{F7926A4D-F1A4-4000-AED7-5B26202CBD8F}" destId="{4C15D358-24FB-4CBF-97E0-000618EC126D}" srcOrd="1" destOrd="0" presId="urn:microsoft.com/office/officeart/2018/2/layout/IconVerticalSolidList"/>
    <dgm:cxn modelId="{674008E4-9B04-4011-A84C-AB950AF62D0E}" type="presParOf" srcId="{F7926A4D-F1A4-4000-AED7-5B26202CBD8F}" destId="{CCE385EB-C6D5-4A57-990F-D921A57DA36F}" srcOrd="2" destOrd="0" presId="urn:microsoft.com/office/officeart/2018/2/layout/IconVerticalSolidList"/>
    <dgm:cxn modelId="{D44792CB-582D-4040-8D8F-EA1BD65623E1}" type="presParOf" srcId="{F7926A4D-F1A4-4000-AED7-5B26202CBD8F}" destId="{AEF61EA0-25FD-4017-A4E2-4A875BBB5B9E}"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9ED53C-DB99-4BB5-A4B2-69E86BD9405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5F1DD4F-720B-4FAC-B914-AE9E5D9D9840}">
      <dgm:prSet custT="1"/>
      <dgm:spPr/>
      <dgm:t>
        <a:bodyPr/>
        <a:lstStyle/>
        <a:p>
          <a:pPr>
            <a:lnSpc>
              <a:spcPct val="100000"/>
            </a:lnSpc>
          </a:pPr>
          <a:r>
            <a:rPr lang="en-US" sz="2000" dirty="0"/>
            <a:t>Metro Areas: Larger labor pools, more contractor availability.</a:t>
          </a:r>
        </a:p>
      </dgm:t>
    </dgm:pt>
    <dgm:pt modelId="{EDE5B00F-7212-428D-A14D-B43C89013672}" type="parTrans" cxnId="{B37D7DE9-FCE7-4BC2-892F-E0929DEB1B8D}">
      <dgm:prSet/>
      <dgm:spPr/>
      <dgm:t>
        <a:bodyPr/>
        <a:lstStyle/>
        <a:p>
          <a:endParaRPr lang="en-US"/>
        </a:p>
      </dgm:t>
    </dgm:pt>
    <dgm:pt modelId="{9F7EBD07-2962-4F21-8A54-D7C7EE96385A}" type="sibTrans" cxnId="{B37D7DE9-FCE7-4BC2-892F-E0929DEB1B8D}">
      <dgm:prSet/>
      <dgm:spPr/>
      <dgm:t>
        <a:bodyPr/>
        <a:lstStyle/>
        <a:p>
          <a:endParaRPr lang="en-US"/>
        </a:p>
      </dgm:t>
    </dgm:pt>
    <dgm:pt modelId="{03CCAE2B-87A1-4BBF-90BF-090D9CDED307}">
      <dgm:prSet custT="1"/>
      <dgm:spPr/>
      <dgm:t>
        <a:bodyPr/>
        <a:lstStyle/>
        <a:p>
          <a:pPr>
            <a:lnSpc>
              <a:spcPct val="100000"/>
            </a:lnSpc>
          </a:pPr>
          <a:r>
            <a:rPr lang="en-US" sz="1800" dirty="0"/>
            <a:t>New Markets: Recruiting from adjacent industries such as skilled trades, HVAC, and others. </a:t>
          </a:r>
        </a:p>
      </dgm:t>
    </dgm:pt>
    <dgm:pt modelId="{AC5CD875-46FB-41AA-8216-BB2A94511AFF}" type="parTrans" cxnId="{F0C75B20-D29C-4AC9-AF91-115AD263D1FD}">
      <dgm:prSet/>
      <dgm:spPr/>
      <dgm:t>
        <a:bodyPr/>
        <a:lstStyle/>
        <a:p>
          <a:endParaRPr lang="en-US"/>
        </a:p>
      </dgm:t>
    </dgm:pt>
    <dgm:pt modelId="{595072E6-974E-48E3-9F36-E718828783E2}" type="sibTrans" cxnId="{F0C75B20-D29C-4AC9-AF91-115AD263D1FD}">
      <dgm:prSet/>
      <dgm:spPr/>
      <dgm:t>
        <a:bodyPr/>
        <a:lstStyle/>
        <a:p>
          <a:endParaRPr lang="en-US"/>
        </a:p>
      </dgm:t>
    </dgm:pt>
    <dgm:pt modelId="{D6C8E409-D30B-4527-8C32-FF2E88BDAAD2}" type="pres">
      <dgm:prSet presAssocID="{029ED53C-DB99-4BB5-A4B2-69E86BD9405A}" presName="root" presStyleCnt="0">
        <dgm:presLayoutVars>
          <dgm:dir/>
          <dgm:resizeHandles val="exact"/>
        </dgm:presLayoutVars>
      </dgm:prSet>
      <dgm:spPr/>
    </dgm:pt>
    <dgm:pt modelId="{C0C08B18-A9DA-4C6A-9FB5-9D4E33D91088}" type="pres">
      <dgm:prSet presAssocID="{A5F1DD4F-720B-4FAC-B914-AE9E5D9D9840}" presName="compNode" presStyleCnt="0"/>
      <dgm:spPr/>
    </dgm:pt>
    <dgm:pt modelId="{5866C315-4B71-48D5-827A-C2D6F57BA66F}" type="pres">
      <dgm:prSet presAssocID="{A5F1DD4F-720B-4FAC-B914-AE9E5D9D984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efighter"/>
        </a:ext>
      </dgm:extLst>
    </dgm:pt>
    <dgm:pt modelId="{F3C116A8-3006-421B-8D38-CB3C4FE51C40}" type="pres">
      <dgm:prSet presAssocID="{A5F1DD4F-720B-4FAC-B914-AE9E5D9D9840}" presName="spaceRect" presStyleCnt="0"/>
      <dgm:spPr/>
    </dgm:pt>
    <dgm:pt modelId="{2A71BB68-D288-4B33-A4EC-1EAFA54333F4}" type="pres">
      <dgm:prSet presAssocID="{A5F1DD4F-720B-4FAC-B914-AE9E5D9D9840}" presName="textRect" presStyleLbl="revTx" presStyleIdx="0" presStyleCnt="2">
        <dgm:presLayoutVars>
          <dgm:chMax val="1"/>
          <dgm:chPref val="1"/>
        </dgm:presLayoutVars>
      </dgm:prSet>
      <dgm:spPr/>
    </dgm:pt>
    <dgm:pt modelId="{3943EFA6-0968-4B09-975E-681B2715C641}" type="pres">
      <dgm:prSet presAssocID="{9F7EBD07-2962-4F21-8A54-D7C7EE96385A}" presName="sibTrans" presStyleCnt="0"/>
      <dgm:spPr/>
    </dgm:pt>
    <dgm:pt modelId="{8650A61C-4822-4F85-881E-158BC5F82209}" type="pres">
      <dgm:prSet presAssocID="{03CCAE2B-87A1-4BBF-90BF-090D9CDED307}" presName="compNode" presStyleCnt="0"/>
      <dgm:spPr/>
    </dgm:pt>
    <dgm:pt modelId="{5C2282FE-5CFE-4F68-821E-25A8A3907629}" type="pres">
      <dgm:prSet presAssocID="{03CCAE2B-87A1-4BBF-90BF-090D9CDED30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ty"/>
        </a:ext>
      </dgm:extLst>
    </dgm:pt>
    <dgm:pt modelId="{1F3B5063-D635-4370-8575-80B6EB87762B}" type="pres">
      <dgm:prSet presAssocID="{03CCAE2B-87A1-4BBF-90BF-090D9CDED307}" presName="spaceRect" presStyleCnt="0"/>
      <dgm:spPr/>
    </dgm:pt>
    <dgm:pt modelId="{3A4F5EC9-3B7E-442D-86A6-7A72B1DD2428}" type="pres">
      <dgm:prSet presAssocID="{03CCAE2B-87A1-4BBF-90BF-090D9CDED307}" presName="textRect" presStyleLbl="revTx" presStyleIdx="1" presStyleCnt="2">
        <dgm:presLayoutVars>
          <dgm:chMax val="1"/>
          <dgm:chPref val="1"/>
        </dgm:presLayoutVars>
      </dgm:prSet>
      <dgm:spPr/>
    </dgm:pt>
  </dgm:ptLst>
  <dgm:cxnLst>
    <dgm:cxn modelId="{193A000D-3ED6-428F-B4E2-CA0265DFD965}" type="presOf" srcId="{029ED53C-DB99-4BB5-A4B2-69E86BD9405A}" destId="{D6C8E409-D30B-4527-8C32-FF2E88BDAAD2}" srcOrd="0" destOrd="0" presId="urn:microsoft.com/office/officeart/2018/2/layout/IconLabelList"/>
    <dgm:cxn modelId="{F0C75B20-D29C-4AC9-AF91-115AD263D1FD}" srcId="{029ED53C-DB99-4BB5-A4B2-69E86BD9405A}" destId="{03CCAE2B-87A1-4BBF-90BF-090D9CDED307}" srcOrd="1" destOrd="0" parTransId="{AC5CD875-46FB-41AA-8216-BB2A94511AFF}" sibTransId="{595072E6-974E-48E3-9F36-E718828783E2}"/>
    <dgm:cxn modelId="{DF2EE46F-1CB1-4738-B1C6-DE0C0954DD58}" type="presOf" srcId="{03CCAE2B-87A1-4BBF-90BF-090D9CDED307}" destId="{3A4F5EC9-3B7E-442D-86A6-7A72B1DD2428}" srcOrd="0" destOrd="0" presId="urn:microsoft.com/office/officeart/2018/2/layout/IconLabelList"/>
    <dgm:cxn modelId="{ED654592-4A2E-4E1B-8B68-D0F93D411E8A}" type="presOf" srcId="{A5F1DD4F-720B-4FAC-B914-AE9E5D9D9840}" destId="{2A71BB68-D288-4B33-A4EC-1EAFA54333F4}" srcOrd="0" destOrd="0" presId="urn:microsoft.com/office/officeart/2018/2/layout/IconLabelList"/>
    <dgm:cxn modelId="{B37D7DE9-FCE7-4BC2-892F-E0929DEB1B8D}" srcId="{029ED53C-DB99-4BB5-A4B2-69E86BD9405A}" destId="{A5F1DD4F-720B-4FAC-B914-AE9E5D9D9840}" srcOrd="0" destOrd="0" parTransId="{EDE5B00F-7212-428D-A14D-B43C89013672}" sibTransId="{9F7EBD07-2962-4F21-8A54-D7C7EE96385A}"/>
    <dgm:cxn modelId="{850F7027-B913-4558-8AC7-22C393334D87}" type="presParOf" srcId="{D6C8E409-D30B-4527-8C32-FF2E88BDAAD2}" destId="{C0C08B18-A9DA-4C6A-9FB5-9D4E33D91088}" srcOrd="0" destOrd="0" presId="urn:microsoft.com/office/officeart/2018/2/layout/IconLabelList"/>
    <dgm:cxn modelId="{D4ABCB2F-5F63-4589-9BFC-E5E9A8370ACF}" type="presParOf" srcId="{C0C08B18-A9DA-4C6A-9FB5-9D4E33D91088}" destId="{5866C315-4B71-48D5-827A-C2D6F57BA66F}" srcOrd="0" destOrd="0" presId="urn:microsoft.com/office/officeart/2018/2/layout/IconLabelList"/>
    <dgm:cxn modelId="{5211C050-53E2-4D11-B756-6FFFC958C449}" type="presParOf" srcId="{C0C08B18-A9DA-4C6A-9FB5-9D4E33D91088}" destId="{F3C116A8-3006-421B-8D38-CB3C4FE51C40}" srcOrd="1" destOrd="0" presId="urn:microsoft.com/office/officeart/2018/2/layout/IconLabelList"/>
    <dgm:cxn modelId="{2AB77C0D-B006-4894-B06B-F398641A3538}" type="presParOf" srcId="{C0C08B18-A9DA-4C6A-9FB5-9D4E33D91088}" destId="{2A71BB68-D288-4B33-A4EC-1EAFA54333F4}" srcOrd="2" destOrd="0" presId="urn:microsoft.com/office/officeart/2018/2/layout/IconLabelList"/>
    <dgm:cxn modelId="{3B92A588-5CA1-4693-BE0D-1B8876E3F97F}" type="presParOf" srcId="{D6C8E409-D30B-4527-8C32-FF2E88BDAAD2}" destId="{3943EFA6-0968-4B09-975E-681B2715C641}" srcOrd="1" destOrd="0" presId="urn:microsoft.com/office/officeart/2018/2/layout/IconLabelList"/>
    <dgm:cxn modelId="{3EF66588-4AC1-4E14-9A41-66F6C32777A8}" type="presParOf" srcId="{D6C8E409-D30B-4527-8C32-FF2E88BDAAD2}" destId="{8650A61C-4822-4F85-881E-158BC5F82209}" srcOrd="2" destOrd="0" presId="urn:microsoft.com/office/officeart/2018/2/layout/IconLabelList"/>
    <dgm:cxn modelId="{115D59D0-C24B-4FF7-A08C-3F6A94FF159D}" type="presParOf" srcId="{8650A61C-4822-4F85-881E-158BC5F82209}" destId="{5C2282FE-5CFE-4F68-821E-25A8A3907629}" srcOrd="0" destOrd="0" presId="urn:microsoft.com/office/officeart/2018/2/layout/IconLabelList"/>
    <dgm:cxn modelId="{9635B8ED-F972-4B17-84F6-74C791285248}" type="presParOf" srcId="{8650A61C-4822-4F85-881E-158BC5F82209}" destId="{1F3B5063-D635-4370-8575-80B6EB87762B}" srcOrd="1" destOrd="0" presId="urn:microsoft.com/office/officeart/2018/2/layout/IconLabelList"/>
    <dgm:cxn modelId="{31111B8B-90DC-4CCB-8126-9CF6CCC71C6B}" type="presParOf" srcId="{8650A61C-4822-4F85-881E-158BC5F82209}" destId="{3A4F5EC9-3B7E-442D-86A6-7A72B1DD242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663E0B-FDE6-4916-8A21-91E0A5A3601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463185F-94A9-4B4A-B0B0-0F10FDF7A2A7}">
      <dgm:prSet custT="1"/>
      <dgm:spPr/>
      <dgm:t>
        <a:bodyPr/>
        <a:lstStyle/>
        <a:p>
          <a:pPr>
            <a:defRPr cap="all"/>
          </a:pPr>
          <a:r>
            <a:rPr lang="en-US" sz="2000" b="1" i="0" baseline="0" dirty="0"/>
            <a:t>Creating a steady pool of contractors:</a:t>
          </a:r>
          <a:r>
            <a:rPr lang="en-US" sz="2000" b="0" i="0" baseline="0" dirty="0"/>
            <a:t> Ongoing recruitment, partnerships, and outreach.</a:t>
          </a:r>
          <a:endParaRPr lang="en-US" sz="2000" dirty="0"/>
        </a:p>
      </dgm:t>
    </dgm:pt>
    <dgm:pt modelId="{0241C3BD-2F6B-46CD-B187-A8C5EA5DE5A1}" type="parTrans" cxnId="{4C6C3B36-F27A-403C-994B-87F3AD3B245C}">
      <dgm:prSet/>
      <dgm:spPr/>
      <dgm:t>
        <a:bodyPr/>
        <a:lstStyle/>
        <a:p>
          <a:endParaRPr lang="en-US"/>
        </a:p>
      </dgm:t>
    </dgm:pt>
    <dgm:pt modelId="{201FB7EA-055A-4440-89F5-FD2C8D789E51}" type="sibTrans" cxnId="{4C6C3B36-F27A-403C-994B-87F3AD3B245C}">
      <dgm:prSet/>
      <dgm:spPr/>
      <dgm:t>
        <a:bodyPr/>
        <a:lstStyle/>
        <a:p>
          <a:endParaRPr lang="en-US"/>
        </a:p>
      </dgm:t>
    </dgm:pt>
    <dgm:pt modelId="{BB2FCB7E-A834-4603-8690-7470F7A0419E}">
      <dgm:prSet/>
      <dgm:spPr/>
      <dgm:t>
        <a:bodyPr/>
        <a:lstStyle/>
        <a:p>
          <a:pPr>
            <a:defRPr cap="all"/>
          </a:pPr>
          <a:r>
            <a:rPr lang="en-US" b="1" i="0" baseline="0"/>
            <a:t>Maintaining engagement &amp; readiness:</a:t>
          </a:r>
          <a:r>
            <a:rPr lang="en-US" b="0" i="0" baseline="0"/>
            <a:t> Training, support, and clear communication.</a:t>
          </a:r>
          <a:endParaRPr lang="en-US"/>
        </a:p>
      </dgm:t>
    </dgm:pt>
    <dgm:pt modelId="{FC75C719-7D92-4A8C-A886-E96360F717F4}" type="parTrans" cxnId="{26CE02A8-B7D0-4DFA-B803-CA77A4EDC3D8}">
      <dgm:prSet/>
      <dgm:spPr/>
      <dgm:t>
        <a:bodyPr/>
        <a:lstStyle/>
        <a:p>
          <a:endParaRPr lang="en-US"/>
        </a:p>
      </dgm:t>
    </dgm:pt>
    <dgm:pt modelId="{492988CB-1D6D-4090-98C1-A5CE5A9926D9}" type="sibTrans" cxnId="{26CE02A8-B7D0-4DFA-B803-CA77A4EDC3D8}">
      <dgm:prSet/>
      <dgm:spPr/>
      <dgm:t>
        <a:bodyPr/>
        <a:lstStyle/>
        <a:p>
          <a:endParaRPr lang="en-US"/>
        </a:p>
      </dgm:t>
    </dgm:pt>
    <dgm:pt modelId="{31741A00-89C3-49F3-9A08-838902CF184D}">
      <dgm:prSet/>
      <dgm:spPr/>
      <dgm:t>
        <a:bodyPr/>
        <a:lstStyle/>
        <a:p>
          <a:pPr>
            <a:defRPr cap="all"/>
          </a:pPr>
          <a:r>
            <a:rPr lang="en-US" b="1" i="0" baseline="0"/>
            <a:t>Long-term retention strategies:</a:t>
          </a:r>
          <a:r>
            <a:rPr lang="en-US" b="0" i="0" baseline="0"/>
            <a:t> Strengthening relationships and reducing turnover.</a:t>
          </a:r>
          <a:endParaRPr lang="en-US"/>
        </a:p>
      </dgm:t>
    </dgm:pt>
    <dgm:pt modelId="{1B364C7D-A26C-4B87-BDE0-16920FAFC8A2}" type="parTrans" cxnId="{11468BB8-83AC-4E15-A507-DC87F6526081}">
      <dgm:prSet/>
      <dgm:spPr/>
      <dgm:t>
        <a:bodyPr/>
        <a:lstStyle/>
        <a:p>
          <a:endParaRPr lang="en-US"/>
        </a:p>
      </dgm:t>
    </dgm:pt>
    <dgm:pt modelId="{2CDF42CA-9794-45AD-8219-48CFC6BE8D55}" type="sibTrans" cxnId="{11468BB8-83AC-4E15-A507-DC87F6526081}">
      <dgm:prSet/>
      <dgm:spPr/>
      <dgm:t>
        <a:bodyPr/>
        <a:lstStyle/>
        <a:p>
          <a:endParaRPr lang="en-US"/>
        </a:p>
      </dgm:t>
    </dgm:pt>
    <dgm:pt modelId="{8DA7E4E8-15F9-4885-BDE8-1060A501675C}" type="pres">
      <dgm:prSet presAssocID="{95663E0B-FDE6-4916-8A21-91E0A5A36012}" presName="root" presStyleCnt="0">
        <dgm:presLayoutVars>
          <dgm:dir/>
          <dgm:resizeHandles val="exact"/>
        </dgm:presLayoutVars>
      </dgm:prSet>
      <dgm:spPr/>
    </dgm:pt>
    <dgm:pt modelId="{976189ED-0878-4521-B889-7069680A8686}" type="pres">
      <dgm:prSet presAssocID="{1463185F-94A9-4B4A-B0B0-0F10FDF7A2A7}" presName="compNode" presStyleCnt="0"/>
      <dgm:spPr/>
    </dgm:pt>
    <dgm:pt modelId="{CF0B16E7-AD2B-49B2-A34D-445AC74A0028}" type="pres">
      <dgm:prSet presAssocID="{1463185F-94A9-4B4A-B0B0-0F10FDF7A2A7}" presName="iconBgRect" presStyleLbl="bgShp" presStyleIdx="0" presStyleCnt="3"/>
      <dgm:spPr/>
    </dgm:pt>
    <dgm:pt modelId="{C4077811-C0BE-4A86-892D-383EC0BF8E88}" type="pres">
      <dgm:prSet presAssocID="{1463185F-94A9-4B4A-B0B0-0F10FDF7A2A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B276ED6F-555C-40E7-A564-28485C801AC3}" type="pres">
      <dgm:prSet presAssocID="{1463185F-94A9-4B4A-B0B0-0F10FDF7A2A7}" presName="spaceRect" presStyleCnt="0"/>
      <dgm:spPr/>
    </dgm:pt>
    <dgm:pt modelId="{3D2B0D63-D2DF-4BFA-BAD3-60F8926AEEDF}" type="pres">
      <dgm:prSet presAssocID="{1463185F-94A9-4B4A-B0B0-0F10FDF7A2A7}" presName="textRect" presStyleLbl="revTx" presStyleIdx="0" presStyleCnt="3">
        <dgm:presLayoutVars>
          <dgm:chMax val="1"/>
          <dgm:chPref val="1"/>
        </dgm:presLayoutVars>
      </dgm:prSet>
      <dgm:spPr/>
    </dgm:pt>
    <dgm:pt modelId="{1118F55F-F3EB-470D-BD1B-55E0F1202B67}" type="pres">
      <dgm:prSet presAssocID="{201FB7EA-055A-4440-89F5-FD2C8D789E51}" presName="sibTrans" presStyleCnt="0"/>
      <dgm:spPr/>
    </dgm:pt>
    <dgm:pt modelId="{0A12BA51-B4A8-4DE8-96E9-54C4D93A1750}" type="pres">
      <dgm:prSet presAssocID="{BB2FCB7E-A834-4603-8690-7470F7A0419E}" presName="compNode" presStyleCnt="0"/>
      <dgm:spPr/>
    </dgm:pt>
    <dgm:pt modelId="{F8F0DACB-60F8-442D-9613-9245D1FC2971}" type="pres">
      <dgm:prSet presAssocID="{BB2FCB7E-A834-4603-8690-7470F7A0419E}" presName="iconBgRect" presStyleLbl="bgShp" presStyleIdx="1" presStyleCnt="3"/>
      <dgm:spPr/>
    </dgm:pt>
    <dgm:pt modelId="{75DE48D8-DE31-4D5D-A35A-409FF191FA0F}" type="pres">
      <dgm:prSet presAssocID="{BB2FCB7E-A834-4603-8690-7470F7A0419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gnal"/>
        </a:ext>
      </dgm:extLst>
    </dgm:pt>
    <dgm:pt modelId="{648483D8-8240-4D69-99F1-5F3925CC7904}" type="pres">
      <dgm:prSet presAssocID="{BB2FCB7E-A834-4603-8690-7470F7A0419E}" presName="spaceRect" presStyleCnt="0"/>
      <dgm:spPr/>
    </dgm:pt>
    <dgm:pt modelId="{ECE0C71F-7EC0-4F9A-A7B3-C3A0E89380B0}" type="pres">
      <dgm:prSet presAssocID="{BB2FCB7E-A834-4603-8690-7470F7A0419E}" presName="textRect" presStyleLbl="revTx" presStyleIdx="1" presStyleCnt="3">
        <dgm:presLayoutVars>
          <dgm:chMax val="1"/>
          <dgm:chPref val="1"/>
        </dgm:presLayoutVars>
      </dgm:prSet>
      <dgm:spPr/>
    </dgm:pt>
    <dgm:pt modelId="{E6DEC5F2-E8AB-4A14-AEDB-67FF71FD1D38}" type="pres">
      <dgm:prSet presAssocID="{492988CB-1D6D-4090-98C1-A5CE5A9926D9}" presName="sibTrans" presStyleCnt="0"/>
      <dgm:spPr/>
    </dgm:pt>
    <dgm:pt modelId="{40E3EAE5-59C2-4ECD-8B48-43751D6D9D6A}" type="pres">
      <dgm:prSet presAssocID="{31741A00-89C3-49F3-9A08-838902CF184D}" presName="compNode" presStyleCnt="0"/>
      <dgm:spPr/>
    </dgm:pt>
    <dgm:pt modelId="{30655FFD-70F5-4337-A42E-79869B848896}" type="pres">
      <dgm:prSet presAssocID="{31741A00-89C3-49F3-9A08-838902CF184D}" presName="iconBgRect" presStyleLbl="bgShp" presStyleIdx="2" presStyleCnt="3"/>
      <dgm:spPr/>
    </dgm:pt>
    <dgm:pt modelId="{BB3D8B38-C2F7-472A-B205-5033D4455629}" type="pres">
      <dgm:prSet presAssocID="{31741A00-89C3-49F3-9A08-838902CF184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DF57366F-831A-4CA5-AD64-3E5B068EE213}" type="pres">
      <dgm:prSet presAssocID="{31741A00-89C3-49F3-9A08-838902CF184D}" presName="spaceRect" presStyleCnt="0"/>
      <dgm:spPr/>
    </dgm:pt>
    <dgm:pt modelId="{4CAF1DBF-2899-46EE-B0B9-44D5C5C10165}" type="pres">
      <dgm:prSet presAssocID="{31741A00-89C3-49F3-9A08-838902CF184D}" presName="textRect" presStyleLbl="revTx" presStyleIdx="2" presStyleCnt="3">
        <dgm:presLayoutVars>
          <dgm:chMax val="1"/>
          <dgm:chPref val="1"/>
        </dgm:presLayoutVars>
      </dgm:prSet>
      <dgm:spPr/>
    </dgm:pt>
  </dgm:ptLst>
  <dgm:cxnLst>
    <dgm:cxn modelId="{4C6C3B36-F27A-403C-994B-87F3AD3B245C}" srcId="{95663E0B-FDE6-4916-8A21-91E0A5A36012}" destId="{1463185F-94A9-4B4A-B0B0-0F10FDF7A2A7}" srcOrd="0" destOrd="0" parTransId="{0241C3BD-2F6B-46CD-B187-A8C5EA5DE5A1}" sibTransId="{201FB7EA-055A-4440-89F5-FD2C8D789E51}"/>
    <dgm:cxn modelId="{FDFA493A-2165-4C1B-8946-6FB4535B8996}" type="presOf" srcId="{31741A00-89C3-49F3-9A08-838902CF184D}" destId="{4CAF1DBF-2899-46EE-B0B9-44D5C5C10165}" srcOrd="0" destOrd="0" presId="urn:microsoft.com/office/officeart/2018/5/layout/IconCircleLabelList"/>
    <dgm:cxn modelId="{40CC7E8F-EB81-4A36-BB0B-24F11CFCF73C}" type="presOf" srcId="{1463185F-94A9-4B4A-B0B0-0F10FDF7A2A7}" destId="{3D2B0D63-D2DF-4BFA-BAD3-60F8926AEEDF}" srcOrd="0" destOrd="0" presId="urn:microsoft.com/office/officeart/2018/5/layout/IconCircleLabelList"/>
    <dgm:cxn modelId="{6016F799-ACA8-4DE6-A4B3-C956A3E83443}" type="presOf" srcId="{BB2FCB7E-A834-4603-8690-7470F7A0419E}" destId="{ECE0C71F-7EC0-4F9A-A7B3-C3A0E89380B0}" srcOrd="0" destOrd="0" presId="urn:microsoft.com/office/officeart/2018/5/layout/IconCircleLabelList"/>
    <dgm:cxn modelId="{642153A3-06DE-4635-A6E5-EADD3CA91ECA}" type="presOf" srcId="{95663E0B-FDE6-4916-8A21-91E0A5A36012}" destId="{8DA7E4E8-15F9-4885-BDE8-1060A501675C}" srcOrd="0" destOrd="0" presId="urn:microsoft.com/office/officeart/2018/5/layout/IconCircleLabelList"/>
    <dgm:cxn modelId="{26CE02A8-B7D0-4DFA-B803-CA77A4EDC3D8}" srcId="{95663E0B-FDE6-4916-8A21-91E0A5A36012}" destId="{BB2FCB7E-A834-4603-8690-7470F7A0419E}" srcOrd="1" destOrd="0" parTransId="{FC75C719-7D92-4A8C-A886-E96360F717F4}" sibTransId="{492988CB-1D6D-4090-98C1-A5CE5A9926D9}"/>
    <dgm:cxn modelId="{11468BB8-83AC-4E15-A507-DC87F6526081}" srcId="{95663E0B-FDE6-4916-8A21-91E0A5A36012}" destId="{31741A00-89C3-49F3-9A08-838902CF184D}" srcOrd="2" destOrd="0" parTransId="{1B364C7D-A26C-4B87-BDE0-16920FAFC8A2}" sibTransId="{2CDF42CA-9794-45AD-8219-48CFC6BE8D55}"/>
    <dgm:cxn modelId="{50229D2D-B01E-4267-B479-859A55DCAA1B}" type="presParOf" srcId="{8DA7E4E8-15F9-4885-BDE8-1060A501675C}" destId="{976189ED-0878-4521-B889-7069680A8686}" srcOrd="0" destOrd="0" presId="urn:microsoft.com/office/officeart/2018/5/layout/IconCircleLabelList"/>
    <dgm:cxn modelId="{38F16FE4-A1B6-46FE-A2AD-3F31FB150AD1}" type="presParOf" srcId="{976189ED-0878-4521-B889-7069680A8686}" destId="{CF0B16E7-AD2B-49B2-A34D-445AC74A0028}" srcOrd="0" destOrd="0" presId="urn:microsoft.com/office/officeart/2018/5/layout/IconCircleLabelList"/>
    <dgm:cxn modelId="{DDED5926-8796-4B57-89D7-90B32D376EAB}" type="presParOf" srcId="{976189ED-0878-4521-B889-7069680A8686}" destId="{C4077811-C0BE-4A86-892D-383EC0BF8E88}" srcOrd="1" destOrd="0" presId="urn:microsoft.com/office/officeart/2018/5/layout/IconCircleLabelList"/>
    <dgm:cxn modelId="{E951DD6D-EA23-454A-A804-E8586888D26C}" type="presParOf" srcId="{976189ED-0878-4521-B889-7069680A8686}" destId="{B276ED6F-555C-40E7-A564-28485C801AC3}" srcOrd="2" destOrd="0" presId="urn:microsoft.com/office/officeart/2018/5/layout/IconCircleLabelList"/>
    <dgm:cxn modelId="{5ED6F5BB-FF29-4750-A898-B14D995850C1}" type="presParOf" srcId="{976189ED-0878-4521-B889-7069680A8686}" destId="{3D2B0D63-D2DF-4BFA-BAD3-60F8926AEEDF}" srcOrd="3" destOrd="0" presId="urn:microsoft.com/office/officeart/2018/5/layout/IconCircleLabelList"/>
    <dgm:cxn modelId="{8E144915-3966-4783-A725-47B3AC824E32}" type="presParOf" srcId="{8DA7E4E8-15F9-4885-BDE8-1060A501675C}" destId="{1118F55F-F3EB-470D-BD1B-55E0F1202B67}" srcOrd="1" destOrd="0" presId="urn:microsoft.com/office/officeart/2018/5/layout/IconCircleLabelList"/>
    <dgm:cxn modelId="{2CA83DCA-CF0A-4059-9270-AD7B4B245E88}" type="presParOf" srcId="{8DA7E4E8-15F9-4885-BDE8-1060A501675C}" destId="{0A12BA51-B4A8-4DE8-96E9-54C4D93A1750}" srcOrd="2" destOrd="0" presId="urn:microsoft.com/office/officeart/2018/5/layout/IconCircleLabelList"/>
    <dgm:cxn modelId="{B3CE0CEE-0AFB-455E-943A-6544714BC4E1}" type="presParOf" srcId="{0A12BA51-B4A8-4DE8-96E9-54C4D93A1750}" destId="{F8F0DACB-60F8-442D-9613-9245D1FC2971}" srcOrd="0" destOrd="0" presId="urn:microsoft.com/office/officeart/2018/5/layout/IconCircleLabelList"/>
    <dgm:cxn modelId="{87BD0CE4-37FD-4A2A-B2AB-4BC7A467E75C}" type="presParOf" srcId="{0A12BA51-B4A8-4DE8-96E9-54C4D93A1750}" destId="{75DE48D8-DE31-4D5D-A35A-409FF191FA0F}" srcOrd="1" destOrd="0" presId="urn:microsoft.com/office/officeart/2018/5/layout/IconCircleLabelList"/>
    <dgm:cxn modelId="{9709F8CB-BFBE-4805-944E-AB133A4AA3C5}" type="presParOf" srcId="{0A12BA51-B4A8-4DE8-96E9-54C4D93A1750}" destId="{648483D8-8240-4D69-99F1-5F3925CC7904}" srcOrd="2" destOrd="0" presId="urn:microsoft.com/office/officeart/2018/5/layout/IconCircleLabelList"/>
    <dgm:cxn modelId="{7338B841-6E73-4272-8CD8-8269F20ECFE6}" type="presParOf" srcId="{0A12BA51-B4A8-4DE8-96E9-54C4D93A1750}" destId="{ECE0C71F-7EC0-4F9A-A7B3-C3A0E89380B0}" srcOrd="3" destOrd="0" presId="urn:microsoft.com/office/officeart/2018/5/layout/IconCircleLabelList"/>
    <dgm:cxn modelId="{6B4EA708-331B-47DA-9782-DDBE4C0B9522}" type="presParOf" srcId="{8DA7E4E8-15F9-4885-BDE8-1060A501675C}" destId="{E6DEC5F2-E8AB-4A14-AEDB-67FF71FD1D38}" srcOrd="3" destOrd="0" presId="urn:microsoft.com/office/officeart/2018/5/layout/IconCircleLabelList"/>
    <dgm:cxn modelId="{4A25F338-0DDC-4FA0-B5D5-610CF58ABDCB}" type="presParOf" srcId="{8DA7E4E8-15F9-4885-BDE8-1060A501675C}" destId="{40E3EAE5-59C2-4ECD-8B48-43751D6D9D6A}" srcOrd="4" destOrd="0" presId="urn:microsoft.com/office/officeart/2018/5/layout/IconCircleLabelList"/>
    <dgm:cxn modelId="{6069CC9A-4ED0-46B0-89E9-AF308672BA88}" type="presParOf" srcId="{40E3EAE5-59C2-4ECD-8B48-43751D6D9D6A}" destId="{30655FFD-70F5-4337-A42E-79869B848896}" srcOrd="0" destOrd="0" presId="urn:microsoft.com/office/officeart/2018/5/layout/IconCircleLabelList"/>
    <dgm:cxn modelId="{13CC4C0A-C899-448C-B6BE-3AEF0A0FA3EE}" type="presParOf" srcId="{40E3EAE5-59C2-4ECD-8B48-43751D6D9D6A}" destId="{BB3D8B38-C2F7-472A-B205-5033D4455629}" srcOrd="1" destOrd="0" presId="urn:microsoft.com/office/officeart/2018/5/layout/IconCircleLabelList"/>
    <dgm:cxn modelId="{0C10F227-BDA3-4688-995A-169A4BD3E826}" type="presParOf" srcId="{40E3EAE5-59C2-4ECD-8B48-43751D6D9D6A}" destId="{DF57366F-831A-4CA5-AD64-3E5B068EE213}" srcOrd="2" destOrd="0" presId="urn:microsoft.com/office/officeart/2018/5/layout/IconCircleLabelList"/>
    <dgm:cxn modelId="{2DC7A201-CF7F-447E-895A-1C3AD9F09933}" type="presParOf" srcId="{40E3EAE5-59C2-4ECD-8B48-43751D6D9D6A}" destId="{4CAF1DBF-2899-46EE-B0B9-44D5C5C1016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17F57-D7A1-4F46-A0C9-1E43C0DC96E3}">
      <dsp:nvSpPr>
        <dsp:cNvPr id="0" name=""/>
        <dsp:cNvSpPr/>
      </dsp:nvSpPr>
      <dsp:spPr>
        <a:xfrm>
          <a:off x="0" y="133635"/>
          <a:ext cx="10237004" cy="63882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prstClr val="white"/>
              </a:solidFill>
              <a:latin typeface="Aptos" panose="020B0004020202020204" pitchFamily="34" charset="0"/>
              <a:ea typeface="+mn-ea"/>
              <a:cs typeface="+mn-cs"/>
            </a:rPr>
            <a:t>Introduction</a:t>
          </a:r>
        </a:p>
      </dsp:txBody>
      <dsp:txXfrm>
        <a:off x="31185" y="164820"/>
        <a:ext cx="10174634" cy="576450"/>
      </dsp:txXfrm>
    </dsp:sp>
    <dsp:sp modelId="{EED32DAE-DEBF-4E84-8B2E-EA1B33D8E5F2}">
      <dsp:nvSpPr>
        <dsp:cNvPr id="0" name=""/>
        <dsp:cNvSpPr/>
      </dsp:nvSpPr>
      <dsp:spPr>
        <a:xfrm>
          <a:off x="0" y="847335"/>
          <a:ext cx="10237004" cy="638820"/>
        </a:xfrm>
        <a:prstGeom prst="roundRect">
          <a:avLst/>
        </a:prstGeom>
        <a:solidFill>
          <a:schemeClr val="accent5">
            <a:hueOff val="589196"/>
            <a:satOff val="-2817"/>
            <a:lumOff val="30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ptos" panose="020B0004020202020204" pitchFamily="34" charset="0"/>
            </a:rPr>
            <a:t>Addressing Workforce Needs &amp; Supporting Programmatic Success</a:t>
          </a:r>
          <a:endParaRPr lang="en-US" sz="2600" kern="1200" dirty="0">
            <a:latin typeface="Aptos" panose="020B0004020202020204" pitchFamily="34" charset="0"/>
          </a:endParaRPr>
        </a:p>
      </dsp:txBody>
      <dsp:txXfrm>
        <a:off x="31185" y="878520"/>
        <a:ext cx="10174634" cy="576450"/>
      </dsp:txXfrm>
    </dsp:sp>
    <dsp:sp modelId="{A0EF0616-F269-41BC-811C-D36D0157FD3B}">
      <dsp:nvSpPr>
        <dsp:cNvPr id="0" name=""/>
        <dsp:cNvSpPr/>
      </dsp:nvSpPr>
      <dsp:spPr>
        <a:xfrm>
          <a:off x="0" y="1561035"/>
          <a:ext cx="10237004" cy="638820"/>
        </a:xfrm>
        <a:prstGeom prst="roundRect">
          <a:avLst/>
        </a:prstGeom>
        <a:solidFill>
          <a:schemeClr val="accent5">
            <a:hueOff val="1178392"/>
            <a:satOff val="-5635"/>
            <a:lumOff val="6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ptos" panose="020B0004020202020204" pitchFamily="34" charset="0"/>
            </a:rPr>
            <a:t>Facilitating Networks &amp; Engaging with Contractors</a:t>
          </a:r>
          <a:endParaRPr lang="en-US" sz="2600" kern="1200" dirty="0">
            <a:latin typeface="Aptos" panose="020B0004020202020204" pitchFamily="34" charset="0"/>
          </a:endParaRPr>
        </a:p>
      </dsp:txBody>
      <dsp:txXfrm>
        <a:off x="31185" y="1592220"/>
        <a:ext cx="10174634" cy="576450"/>
      </dsp:txXfrm>
    </dsp:sp>
    <dsp:sp modelId="{676ABBB9-2B46-48DC-A30E-5FEC2B241C73}">
      <dsp:nvSpPr>
        <dsp:cNvPr id="0" name=""/>
        <dsp:cNvSpPr/>
      </dsp:nvSpPr>
      <dsp:spPr>
        <a:xfrm>
          <a:off x="0" y="2274735"/>
          <a:ext cx="10237004" cy="638820"/>
        </a:xfrm>
        <a:prstGeom prst="roundRect">
          <a:avLst/>
        </a:prstGeom>
        <a:solidFill>
          <a:schemeClr val="accent5">
            <a:hueOff val="1767588"/>
            <a:satOff val="-8452"/>
            <a:lumOff val="92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ptos" panose="020B0004020202020204" pitchFamily="34" charset="0"/>
            </a:rPr>
            <a:t>Onboarding &amp; Training New Employees Effectively</a:t>
          </a:r>
        </a:p>
      </dsp:txBody>
      <dsp:txXfrm>
        <a:off x="31185" y="2305920"/>
        <a:ext cx="10174634" cy="576450"/>
      </dsp:txXfrm>
    </dsp:sp>
    <dsp:sp modelId="{6798F075-0C68-4422-A950-23CF083C076E}">
      <dsp:nvSpPr>
        <dsp:cNvPr id="0" name=""/>
        <dsp:cNvSpPr/>
      </dsp:nvSpPr>
      <dsp:spPr>
        <a:xfrm>
          <a:off x="0" y="2988435"/>
          <a:ext cx="10237004" cy="638820"/>
        </a:xfrm>
        <a:prstGeom prst="roundRec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latin typeface="Aptos" panose="020B0004020202020204" pitchFamily="34" charset="0"/>
            </a:rPr>
            <a:t>Leveraging </a:t>
          </a:r>
          <a:r>
            <a:rPr lang="en-US" sz="2600" b="1" kern="1200" dirty="0">
              <a:latin typeface="Aptos" panose="020B0004020202020204" pitchFamily="34" charset="0"/>
            </a:rPr>
            <a:t>Tools &amp; Resources</a:t>
          </a:r>
        </a:p>
      </dsp:txBody>
      <dsp:txXfrm>
        <a:off x="31185" y="3019620"/>
        <a:ext cx="10174634" cy="5764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FFBF0-5B4E-4B28-9849-0AF5C2F7579F}">
      <dsp:nvSpPr>
        <dsp:cNvPr id="0" name=""/>
        <dsp:cNvSpPr/>
      </dsp:nvSpPr>
      <dsp:spPr>
        <a:xfrm>
          <a:off x="0" y="84002"/>
          <a:ext cx="10927829" cy="1216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Limited Contractor Engagement</a:t>
          </a:r>
        </a:p>
      </dsp:txBody>
      <dsp:txXfrm>
        <a:off x="59399" y="143401"/>
        <a:ext cx="10809031" cy="1098002"/>
      </dsp:txXfrm>
    </dsp:sp>
    <dsp:sp modelId="{BF69A8F6-B16A-4088-89BD-8BBD83F97D6A}">
      <dsp:nvSpPr>
        <dsp:cNvPr id="0" name=""/>
        <dsp:cNvSpPr/>
      </dsp:nvSpPr>
      <dsp:spPr>
        <a:xfrm>
          <a:off x="0" y="1488002"/>
          <a:ext cx="10927829" cy="121680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Inconsistent Communication</a:t>
          </a:r>
        </a:p>
      </dsp:txBody>
      <dsp:txXfrm>
        <a:off x="59399" y="1547401"/>
        <a:ext cx="10809031" cy="1098002"/>
      </dsp:txXfrm>
    </dsp:sp>
    <dsp:sp modelId="{D83F86FE-CBB1-4938-A4AD-F95BE54B740B}">
      <dsp:nvSpPr>
        <dsp:cNvPr id="0" name=""/>
        <dsp:cNvSpPr/>
      </dsp:nvSpPr>
      <dsp:spPr>
        <a:xfrm>
          <a:off x="0" y="2892002"/>
          <a:ext cx="10927829" cy="121680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Barriers to Networking</a:t>
          </a:r>
        </a:p>
      </dsp:txBody>
      <dsp:txXfrm>
        <a:off x="59399" y="2951401"/>
        <a:ext cx="10809031"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78919-996F-4CC5-A6FF-D16EF1CD1948}">
      <dsp:nvSpPr>
        <dsp:cNvPr id="0" name=""/>
        <dsp:cNvSpPr/>
      </dsp:nvSpPr>
      <dsp:spPr>
        <a:xfrm>
          <a:off x="1953914" y="198113"/>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F75A60-F0CF-4336-BC87-8813309D8A82}">
      <dsp:nvSpPr>
        <dsp:cNvPr id="0" name=""/>
        <dsp:cNvSpPr/>
      </dsp:nvSpPr>
      <dsp:spPr>
        <a:xfrm>
          <a:off x="765914" y="2636291"/>
          <a:ext cx="432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Develop a professional online presence to make connections through virtual job fairs and webinars.</a:t>
          </a:r>
        </a:p>
      </dsp:txBody>
      <dsp:txXfrm>
        <a:off x="765914" y="2636291"/>
        <a:ext cx="4320000" cy="855000"/>
      </dsp:txXfrm>
    </dsp:sp>
    <dsp:sp modelId="{02FD8116-4E1A-4F3B-B09B-DCAD4AFB87A8}">
      <dsp:nvSpPr>
        <dsp:cNvPr id="0" name=""/>
        <dsp:cNvSpPr/>
      </dsp:nvSpPr>
      <dsp:spPr>
        <a:xfrm>
          <a:off x="7029914" y="198113"/>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462F35-D8E8-45FC-8558-C5BA0250A405}">
      <dsp:nvSpPr>
        <dsp:cNvPr id="0" name=""/>
        <dsp:cNvSpPr/>
      </dsp:nvSpPr>
      <dsp:spPr>
        <a:xfrm>
          <a:off x="5841914" y="2636291"/>
          <a:ext cx="432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Provide on-demand training modules tailored to Subgrantee/contractor needs using LMS platforms</a:t>
          </a:r>
        </a:p>
      </dsp:txBody>
      <dsp:txXfrm>
        <a:off x="5841914" y="2636291"/>
        <a:ext cx="4320000" cy="855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9005D-9CE1-47E6-A640-D636B4340BDC}">
      <dsp:nvSpPr>
        <dsp:cNvPr id="0" name=""/>
        <dsp:cNvSpPr/>
      </dsp:nvSpPr>
      <dsp:spPr>
        <a:xfrm>
          <a:off x="210785" y="547086"/>
          <a:ext cx="1335114" cy="133511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6AD899-1B71-4951-ACBE-7F82DF89D478}">
      <dsp:nvSpPr>
        <dsp:cNvPr id="0" name=""/>
        <dsp:cNvSpPr/>
      </dsp:nvSpPr>
      <dsp:spPr>
        <a:xfrm>
          <a:off x="491159" y="827460"/>
          <a:ext cx="774366" cy="7743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D5F295-231B-4E5E-BC21-0E2999DD4C6B}">
      <dsp:nvSpPr>
        <dsp:cNvPr id="0" name=""/>
        <dsp:cNvSpPr/>
      </dsp:nvSpPr>
      <dsp:spPr>
        <a:xfrm>
          <a:off x="1831996" y="547086"/>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Stronger Relationships</a:t>
          </a:r>
        </a:p>
      </dsp:txBody>
      <dsp:txXfrm>
        <a:off x="1831996" y="547086"/>
        <a:ext cx="3147056" cy="1335114"/>
      </dsp:txXfrm>
    </dsp:sp>
    <dsp:sp modelId="{8D6C1CD5-90C4-4355-B9A0-3E70218B536D}">
      <dsp:nvSpPr>
        <dsp:cNvPr id="0" name=""/>
        <dsp:cNvSpPr/>
      </dsp:nvSpPr>
      <dsp:spPr>
        <a:xfrm>
          <a:off x="5527403" y="547086"/>
          <a:ext cx="1335114" cy="133511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4E46E0-7A16-477D-BAB4-004858E5EB4E}">
      <dsp:nvSpPr>
        <dsp:cNvPr id="0" name=""/>
        <dsp:cNvSpPr/>
      </dsp:nvSpPr>
      <dsp:spPr>
        <a:xfrm>
          <a:off x="5807777" y="827460"/>
          <a:ext cx="774366" cy="7743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419D3D-0B64-4ECE-A922-B0E2C0F7B7DA}">
      <dsp:nvSpPr>
        <dsp:cNvPr id="0" name=""/>
        <dsp:cNvSpPr/>
      </dsp:nvSpPr>
      <dsp:spPr>
        <a:xfrm>
          <a:off x="7148614" y="547086"/>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Expanded Networks</a:t>
          </a:r>
        </a:p>
      </dsp:txBody>
      <dsp:txXfrm>
        <a:off x="7148614" y="547086"/>
        <a:ext cx="3147056" cy="1335114"/>
      </dsp:txXfrm>
    </dsp:sp>
    <dsp:sp modelId="{A69BFA01-8F62-4495-B3BF-807B96C3B5B1}">
      <dsp:nvSpPr>
        <dsp:cNvPr id="0" name=""/>
        <dsp:cNvSpPr/>
      </dsp:nvSpPr>
      <dsp:spPr>
        <a:xfrm>
          <a:off x="210785" y="2653223"/>
          <a:ext cx="1335114" cy="133511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A72FE7-ECDE-435D-B4D3-DDC351A58A81}">
      <dsp:nvSpPr>
        <dsp:cNvPr id="0" name=""/>
        <dsp:cNvSpPr/>
      </dsp:nvSpPr>
      <dsp:spPr>
        <a:xfrm>
          <a:off x="491159" y="2933597"/>
          <a:ext cx="774366" cy="7743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0D16F7-7B97-4411-967A-4C4E192231D7}">
      <dsp:nvSpPr>
        <dsp:cNvPr id="0" name=""/>
        <dsp:cNvSpPr/>
      </dsp:nvSpPr>
      <dsp:spPr>
        <a:xfrm>
          <a:off x="1831996" y="2653223"/>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Enhanced Workforce Development</a:t>
          </a:r>
        </a:p>
      </dsp:txBody>
      <dsp:txXfrm>
        <a:off x="1831996" y="2653223"/>
        <a:ext cx="3147056" cy="1335114"/>
      </dsp:txXfrm>
    </dsp:sp>
    <dsp:sp modelId="{80608E44-D20F-41E4-B009-2016B4D6B4CA}">
      <dsp:nvSpPr>
        <dsp:cNvPr id="0" name=""/>
        <dsp:cNvSpPr/>
      </dsp:nvSpPr>
      <dsp:spPr>
        <a:xfrm>
          <a:off x="5527403" y="2653223"/>
          <a:ext cx="1335114" cy="133511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6DA705-0B76-4D4C-9A08-97D210D37892}">
      <dsp:nvSpPr>
        <dsp:cNvPr id="0" name=""/>
        <dsp:cNvSpPr/>
      </dsp:nvSpPr>
      <dsp:spPr>
        <a:xfrm>
          <a:off x="5807777" y="2933597"/>
          <a:ext cx="774366" cy="7743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1AE0D3-F368-43CF-BFAC-694EB74DFE9F}">
      <dsp:nvSpPr>
        <dsp:cNvPr id="0" name=""/>
        <dsp:cNvSpPr/>
      </dsp:nvSpPr>
      <dsp:spPr>
        <a:xfrm>
          <a:off x="7148614" y="2653223"/>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Improved Program Outcomes!!!</a:t>
          </a:r>
        </a:p>
      </dsp:txBody>
      <dsp:txXfrm>
        <a:off x="7148614" y="2653223"/>
        <a:ext cx="3147056" cy="13351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7A6AB-BCDF-400A-A2E0-0A9900DC4F82}">
      <dsp:nvSpPr>
        <dsp:cNvPr id="0" name=""/>
        <dsp:cNvSpPr/>
      </dsp:nvSpPr>
      <dsp:spPr>
        <a:xfrm>
          <a:off x="947201" y="448233"/>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E3F80C-6537-41D2-BC53-B27CBF0E532A}">
      <dsp:nvSpPr>
        <dsp:cNvPr id="0" name=""/>
        <dsp:cNvSpPr/>
      </dsp:nvSpPr>
      <dsp:spPr>
        <a:xfrm>
          <a:off x="59990" y="2394571"/>
          <a:ext cx="3226223"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dirty="0"/>
            <a:t>High Turnover and Low Retention Rates</a:t>
          </a:r>
        </a:p>
      </dsp:txBody>
      <dsp:txXfrm>
        <a:off x="59990" y="2394571"/>
        <a:ext cx="3226223" cy="1350000"/>
      </dsp:txXfrm>
    </dsp:sp>
    <dsp:sp modelId="{D17F1225-6410-43AC-834E-1F1DB8FFBF8B}">
      <dsp:nvSpPr>
        <dsp:cNvPr id="0" name=""/>
        <dsp:cNvSpPr/>
      </dsp:nvSpPr>
      <dsp:spPr>
        <a:xfrm>
          <a:off x="4738014" y="448233"/>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8784A5-5927-40D4-A86C-AE3AE3AE128A}">
      <dsp:nvSpPr>
        <dsp:cNvPr id="0" name=""/>
        <dsp:cNvSpPr/>
      </dsp:nvSpPr>
      <dsp:spPr>
        <a:xfrm>
          <a:off x="3850802" y="2394571"/>
          <a:ext cx="3226223"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a:t>Skill Gaps</a:t>
          </a:r>
        </a:p>
      </dsp:txBody>
      <dsp:txXfrm>
        <a:off x="3850802" y="2394571"/>
        <a:ext cx="3226223" cy="1350000"/>
      </dsp:txXfrm>
    </dsp:sp>
    <dsp:sp modelId="{E0227267-1CD6-497D-8C56-FCB8D76ECDB4}">
      <dsp:nvSpPr>
        <dsp:cNvPr id="0" name=""/>
        <dsp:cNvSpPr/>
      </dsp:nvSpPr>
      <dsp:spPr>
        <a:xfrm>
          <a:off x="8528826" y="448233"/>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DA75A6-C320-4DE8-B670-359ECF8984C9}">
      <dsp:nvSpPr>
        <dsp:cNvPr id="0" name=""/>
        <dsp:cNvSpPr/>
      </dsp:nvSpPr>
      <dsp:spPr>
        <a:xfrm>
          <a:off x="7641615" y="2394571"/>
          <a:ext cx="3226223"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a:t>Inconsistent Training Approaches</a:t>
          </a:r>
        </a:p>
      </dsp:txBody>
      <dsp:txXfrm>
        <a:off x="7641615" y="2394571"/>
        <a:ext cx="3226223" cy="1350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50FE8-BCF1-4D84-9B10-BBB48E53395A}">
      <dsp:nvSpPr>
        <dsp:cNvPr id="0" name=""/>
        <dsp:cNvSpPr/>
      </dsp:nvSpPr>
      <dsp:spPr>
        <a:xfrm>
          <a:off x="2185565" y="1310"/>
          <a:ext cx="8742263" cy="1343007"/>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341124" rIns="169624" bIns="341124" numCol="1" spcCol="1270" anchor="ctr" anchorCtr="0">
          <a:noAutofit/>
        </a:bodyPr>
        <a:lstStyle/>
        <a:p>
          <a:pPr marL="0" lvl="0" indent="0" algn="l" defTabSz="1066800">
            <a:lnSpc>
              <a:spcPct val="90000"/>
            </a:lnSpc>
            <a:spcBef>
              <a:spcPct val="0"/>
            </a:spcBef>
            <a:spcAft>
              <a:spcPct val="35000"/>
            </a:spcAft>
            <a:buNone/>
          </a:pPr>
          <a:r>
            <a:rPr lang="en-US" sz="2400" kern="1200" dirty="0"/>
            <a:t>Develop comprehensive onboarding plans with clear timelines and milestones for the first days, weeks, and months.</a:t>
          </a:r>
        </a:p>
      </dsp:txBody>
      <dsp:txXfrm>
        <a:off x="2185565" y="1310"/>
        <a:ext cx="8742263" cy="1343007"/>
      </dsp:txXfrm>
    </dsp:sp>
    <dsp:sp modelId="{E748C073-8E27-41B7-B943-82E941571240}">
      <dsp:nvSpPr>
        <dsp:cNvPr id="0" name=""/>
        <dsp:cNvSpPr/>
      </dsp:nvSpPr>
      <dsp:spPr>
        <a:xfrm>
          <a:off x="0" y="1310"/>
          <a:ext cx="2185565" cy="1343007"/>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132659" rIns="115653" bIns="132659" numCol="1" spcCol="1270" anchor="ctr" anchorCtr="0">
          <a:noAutofit/>
        </a:bodyPr>
        <a:lstStyle/>
        <a:p>
          <a:pPr marL="0" lvl="0" indent="0" algn="ctr" defTabSz="1244600">
            <a:lnSpc>
              <a:spcPct val="90000"/>
            </a:lnSpc>
            <a:spcBef>
              <a:spcPct val="0"/>
            </a:spcBef>
            <a:spcAft>
              <a:spcPct val="35000"/>
            </a:spcAft>
            <a:buNone/>
          </a:pPr>
          <a:r>
            <a:rPr lang="en-US" sz="2800" kern="1200" dirty="0"/>
            <a:t>Develop</a:t>
          </a:r>
          <a:endParaRPr lang="en-US" sz="3200" kern="1200" dirty="0"/>
        </a:p>
      </dsp:txBody>
      <dsp:txXfrm>
        <a:off x="0" y="1310"/>
        <a:ext cx="2185565" cy="1343007"/>
      </dsp:txXfrm>
    </dsp:sp>
    <dsp:sp modelId="{D8A9157A-3437-49E0-9CAE-CD4AB47DC28B}">
      <dsp:nvSpPr>
        <dsp:cNvPr id="0" name=""/>
        <dsp:cNvSpPr/>
      </dsp:nvSpPr>
      <dsp:spPr>
        <a:xfrm>
          <a:off x="2185565" y="1424898"/>
          <a:ext cx="8742263" cy="1343007"/>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341124" rIns="169624" bIns="341124" numCol="1" spcCol="1270" anchor="ctr" anchorCtr="0">
          <a:noAutofit/>
        </a:bodyPr>
        <a:lstStyle/>
        <a:p>
          <a:pPr marL="0" lvl="0" indent="0" algn="l" defTabSz="1066800">
            <a:lnSpc>
              <a:spcPct val="90000"/>
            </a:lnSpc>
            <a:spcBef>
              <a:spcPct val="0"/>
            </a:spcBef>
            <a:spcAft>
              <a:spcPct val="35000"/>
            </a:spcAft>
            <a:buNone/>
          </a:pPr>
          <a:r>
            <a:rPr lang="en-US" sz="2400" kern="1200" dirty="0"/>
            <a:t>Incorporate tools like the </a:t>
          </a:r>
          <a:r>
            <a:rPr lang="en-US" sz="2400" kern="1200" dirty="0">
              <a:hlinkClick xmlns:r="http://schemas.openxmlformats.org/officeDocument/2006/relationships" r:id="rId1"/>
            </a:rPr>
            <a:t>Career Path Toolkit </a:t>
          </a:r>
          <a:r>
            <a:rPr lang="en-US" sz="2400" kern="1200" dirty="0"/>
            <a:t>to outline career paths and growth opportunities.</a:t>
          </a:r>
        </a:p>
      </dsp:txBody>
      <dsp:txXfrm>
        <a:off x="2185565" y="1424898"/>
        <a:ext cx="8742263" cy="1343007"/>
      </dsp:txXfrm>
    </dsp:sp>
    <dsp:sp modelId="{F3F42BB2-5706-483A-901F-36A83ED6973D}">
      <dsp:nvSpPr>
        <dsp:cNvPr id="0" name=""/>
        <dsp:cNvSpPr/>
      </dsp:nvSpPr>
      <dsp:spPr>
        <a:xfrm>
          <a:off x="0" y="1424898"/>
          <a:ext cx="2185565" cy="1343007"/>
        </a:xfrm>
        <a:prstGeom prst="rect">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132659" rIns="115653" bIns="132659" numCol="1" spcCol="1270" anchor="ctr" anchorCtr="0">
          <a:noAutofit/>
        </a:bodyPr>
        <a:lstStyle/>
        <a:p>
          <a:pPr marL="0" lvl="0" indent="0" algn="ctr" defTabSz="1244600">
            <a:lnSpc>
              <a:spcPct val="90000"/>
            </a:lnSpc>
            <a:spcBef>
              <a:spcPct val="0"/>
            </a:spcBef>
            <a:spcAft>
              <a:spcPct val="35000"/>
            </a:spcAft>
            <a:buNone/>
          </a:pPr>
          <a:r>
            <a:rPr lang="en-US" sz="2800" kern="1200" dirty="0"/>
            <a:t>Incorporate</a:t>
          </a:r>
        </a:p>
      </dsp:txBody>
      <dsp:txXfrm>
        <a:off x="0" y="1424898"/>
        <a:ext cx="2185565" cy="1343007"/>
      </dsp:txXfrm>
    </dsp:sp>
    <dsp:sp modelId="{C29E5EC3-06D2-4F4D-8B32-BEB7BDF4D73A}">
      <dsp:nvSpPr>
        <dsp:cNvPr id="0" name=""/>
        <dsp:cNvSpPr/>
      </dsp:nvSpPr>
      <dsp:spPr>
        <a:xfrm>
          <a:off x="2185565" y="2848486"/>
          <a:ext cx="8742263" cy="1343007"/>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341124" rIns="169624" bIns="341124" numCol="1" spcCol="1270" anchor="ctr" anchorCtr="0">
          <a:noAutofit/>
        </a:bodyPr>
        <a:lstStyle/>
        <a:p>
          <a:pPr marL="0" lvl="0" indent="0" algn="l" defTabSz="1066800">
            <a:lnSpc>
              <a:spcPct val="90000"/>
            </a:lnSpc>
            <a:spcBef>
              <a:spcPct val="0"/>
            </a:spcBef>
            <a:spcAft>
              <a:spcPct val="35000"/>
            </a:spcAft>
            <a:buNone/>
          </a:pPr>
          <a:r>
            <a:rPr lang="en-US" sz="2400" kern="1200" dirty="0"/>
            <a:t>Use welcome kits or personalized resources to make new hires feel valued.</a:t>
          </a:r>
        </a:p>
      </dsp:txBody>
      <dsp:txXfrm>
        <a:off x="2185565" y="2848486"/>
        <a:ext cx="8742263" cy="1343007"/>
      </dsp:txXfrm>
    </dsp:sp>
    <dsp:sp modelId="{FB55C1D3-3296-4B85-991E-5264C038FBA3}">
      <dsp:nvSpPr>
        <dsp:cNvPr id="0" name=""/>
        <dsp:cNvSpPr/>
      </dsp:nvSpPr>
      <dsp:spPr>
        <a:xfrm>
          <a:off x="0" y="2848486"/>
          <a:ext cx="2185565" cy="1343007"/>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132659" rIns="115653" bIns="132659" numCol="1" spcCol="1270" anchor="ctr" anchorCtr="0">
          <a:noAutofit/>
        </a:bodyPr>
        <a:lstStyle/>
        <a:p>
          <a:pPr marL="0" lvl="0" indent="0" algn="ctr" defTabSz="1244600">
            <a:lnSpc>
              <a:spcPct val="90000"/>
            </a:lnSpc>
            <a:spcBef>
              <a:spcPct val="0"/>
            </a:spcBef>
            <a:spcAft>
              <a:spcPct val="35000"/>
            </a:spcAft>
            <a:buNone/>
          </a:pPr>
          <a:r>
            <a:rPr lang="en-US" sz="2800" kern="1200" dirty="0"/>
            <a:t>Use</a:t>
          </a:r>
        </a:p>
      </dsp:txBody>
      <dsp:txXfrm>
        <a:off x="0" y="2848486"/>
        <a:ext cx="2185565" cy="134300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CEB7E-5385-487A-8F91-B6F38B5628A0}">
      <dsp:nvSpPr>
        <dsp:cNvPr id="0" name=""/>
        <dsp:cNvSpPr/>
      </dsp:nvSpPr>
      <dsp:spPr>
        <a:xfrm>
          <a:off x="2185565" y="1310"/>
          <a:ext cx="8742263" cy="1343007"/>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341124" rIns="169624" bIns="341124" numCol="1" spcCol="1270" anchor="ctr" anchorCtr="0">
          <a:noAutofit/>
        </a:bodyPr>
        <a:lstStyle/>
        <a:p>
          <a:pPr marL="0" lvl="0" indent="0" algn="l" defTabSz="1066800">
            <a:lnSpc>
              <a:spcPct val="90000"/>
            </a:lnSpc>
            <a:spcBef>
              <a:spcPct val="0"/>
            </a:spcBef>
            <a:spcAft>
              <a:spcPct val="35000"/>
            </a:spcAft>
            <a:buNone/>
          </a:pPr>
          <a:r>
            <a:rPr lang="en-US" sz="2400" kern="1200" dirty="0"/>
            <a:t>Combine technical training (e.g., job-specific tasks) with soft skills development (e.g., communication, teamwork).</a:t>
          </a:r>
        </a:p>
      </dsp:txBody>
      <dsp:txXfrm>
        <a:off x="2185565" y="1310"/>
        <a:ext cx="8742263" cy="1343007"/>
      </dsp:txXfrm>
    </dsp:sp>
    <dsp:sp modelId="{0906AEA2-337C-4B62-99A4-5B3FB4B16F48}">
      <dsp:nvSpPr>
        <dsp:cNvPr id="0" name=""/>
        <dsp:cNvSpPr/>
      </dsp:nvSpPr>
      <dsp:spPr>
        <a:xfrm>
          <a:off x="0" y="1310"/>
          <a:ext cx="2185565" cy="1343007"/>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132659" rIns="115653" bIns="132659" numCol="1" spcCol="1270" anchor="ctr" anchorCtr="0">
          <a:noAutofit/>
        </a:bodyPr>
        <a:lstStyle/>
        <a:p>
          <a:pPr marL="0" lvl="0" indent="0" algn="ctr" defTabSz="1244600">
            <a:lnSpc>
              <a:spcPct val="90000"/>
            </a:lnSpc>
            <a:spcBef>
              <a:spcPct val="0"/>
            </a:spcBef>
            <a:spcAft>
              <a:spcPct val="35000"/>
            </a:spcAft>
            <a:buNone/>
          </a:pPr>
          <a:r>
            <a:rPr lang="en-US" sz="2800" kern="1200" dirty="0"/>
            <a:t>Combine</a:t>
          </a:r>
        </a:p>
      </dsp:txBody>
      <dsp:txXfrm>
        <a:off x="0" y="1310"/>
        <a:ext cx="2185565" cy="1343007"/>
      </dsp:txXfrm>
    </dsp:sp>
    <dsp:sp modelId="{24B6904E-0C1F-4E51-BE55-6BC3AAD78E98}">
      <dsp:nvSpPr>
        <dsp:cNvPr id="0" name=""/>
        <dsp:cNvSpPr/>
      </dsp:nvSpPr>
      <dsp:spPr>
        <a:xfrm>
          <a:off x="2185565" y="1424898"/>
          <a:ext cx="8742263" cy="1343007"/>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341124" rIns="169624" bIns="341124" numCol="1" spcCol="1270" anchor="ctr" anchorCtr="0">
          <a:noAutofit/>
        </a:bodyPr>
        <a:lstStyle/>
        <a:p>
          <a:pPr marL="0" lvl="0" indent="0" algn="l" defTabSz="1066800">
            <a:lnSpc>
              <a:spcPct val="90000"/>
            </a:lnSpc>
            <a:spcBef>
              <a:spcPct val="0"/>
            </a:spcBef>
            <a:spcAft>
              <a:spcPct val="35000"/>
            </a:spcAft>
            <a:buNone/>
          </a:pPr>
          <a:r>
            <a:rPr lang="en-US" sz="2400" kern="1200" dirty="0"/>
            <a:t>Utilize tools like </a:t>
          </a:r>
          <a:r>
            <a:rPr lang="en-US" sz="2400" kern="1200" dirty="0">
              <a:hlinkClick xmlns:r="http://schemas.openxmlformats.org/officeDocument/2006/relationships" r:id="rId1"/>
            </a:rPr>
            <a:t>WAP Litmos LMS </a:t>
          </a:r>
          <a:r>
            <a:rPr lang="en-US" sz="2400" kern="1200" dirty="0"/>
            <a:t>for flexible learning experiences that can be accessed online.</a:t>
          </a:r>
        </a:p>
      </dsp:txBody>
      <dsp:txXfrm>
        <a:off x="2185565" y="1424898"/>
        <a:ext cx="8742263" cy="1343007"/>
      </dsp:txXfrm>
    </dsp:sp>
    <dsp:sp modelId="{2023CD9C-151E-475A-9775-0DC2212DCF43}">
      <dsp:nvSpPr>
        <dsp:cNvPr id="0" name=""/>
        <dsp:cNvSpPr/>
      </dsp:nvSpPr>
      <dsp:spPr>
        <a:xfrm>
          <a:off x="0" y="1424898"/>
          <a:ext cx="2185565" cy="1343007"/>
        </a:xfrm>
        <a:prstGeom prst="rect">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132659" rIns="115653" bIns="132659" numCol="1" spcCol="1270" anchor="ctr" anchorCtr="0">
          <a:noAutofit/>
        </a:bodyPr>
        <a:lstStyle/>
        <a:p>
          <a:pPr marL="0" lvl="0" indent="0" algn="ctr" defTabSz="1244600">
            <a:lnSpc>
              <a:spcPct val="90000"/>
            </a:lnSpc>
            <a:spcBef>
              <a:spcPct val="0"/>
            </a:spcBef>
            <a:spcAft>
              <a:spcPct val="35000"/>
            </a:spcAft>
            <a:buNone/>
          </a:pPr>
          <a:r>
            <a:rPr lang="en-US" sz="2800" kern="1200" dirty="0"/>
            <a:t>Utilize</a:t>
          </a:r>
        </a:p>
      </dsp:txBody>
      <dsp:txXfrm>
        <a:off x="0" y="1424898"/>
        <a:ext cx="2185565" cy="1343007"/>
      </dsp:txXfrm>
    </dsp:sp>
    <dsp:sp modelId="{5AB73FD5-3B60-4EDF-B5EC-A30F53CB7D6E}">
      <dsp:nvSpPr>
        <dsp:cNvPr id="0" name=""/>
        <dsp:cNvSpPr/>
      </dsp:nvSpPr>
      <dsp:spPr>
        <a:xfrm>
          <a:off x="2185565" y="2848486"/>
          <a:ext cx="8742263" cy="1343007"/>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341124" rIns="169624" bIns="341124" numCol="1" spcCol="1270" anchor="ctr" anchorCtr="0">
          <a:noAutofit/>
        </a:bodyPr>
        <a:lstStyle/>
        <a:p>
          <a:pPr marL="0" lvl="0" indent="0" algn="l" defTabSz="1066800">
            <a:lnSpc>
              <a:spcPct val="90000"/>
            </a:lnSpc>
            <a:spcBef>
              <a:spcPct val="0"/>
            </a:spcBef>
            <a:spcAft>
              <a:spcPct val="35000"/>
            </a:spcAft>
            <a:buNone/>
          </a:pPr>
          <a:r>
            <a:rPr lang="en-US" sz="2400" kern="1200" dirty="0"/>
            <a:t>Leverage role-playing exercises, simulations, and e-learning modules to cater to diverse learning styles.</a:t>
          </a:r>
        </a:p>
      </dsp:txBody>
      <dsp:txXfrm>
        <a:off x="2185565" y="2848486"/>
        <a:ext cx="8742263" cy="1343007"/>
      </dsp:txXfrm>
    </dsp:sp>
    <dsp:sp modelId="{EADE055E-1C49-46D5-9CD3-18D2E5AF8595}">
      <dsp:nvSpPr>
        <dsp:cNvPr id="0" name=""/>
        <dsp:cNvSpPr/>
      </dsp:nvSpPr>
      <dsp:spPr>
        <a:xfrm>
          <a:off x="0" y="2848486"/>
          <a:ext cx="2185565" cy="1343007"/>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132659" rIns="115653" bIns="132659" numCol="1" spcCol="1270" anchor="ctr" anchorCtr="0">
          <a:noAutofit/>
        </a:bodyPr>
        <a:lstStyle/>
        <a:p>
          <a:pPr marL="0" lvl="0" indent="0" algn="ctr" defTabSz="1244600">
            <a:lnSpc>
              <a:spcPct val="90000"/>
            </a:lnSpc>
            <a:spcBef>
              <a:spcPct val="0"/>
            </a:spcBef>
            <a:spcAft>
              <a:spcPct val="35000"/>
            </a:spcAft>
            <a:buNone/>
          </a:pPr>
          <a:r>
            <a:rPr lang="en-US" sz="2800" kern="1200" dirty="0"/>
            <a:t>Leverage</a:t>
          </a:r>
        </a:p>
      </dsp:txBody>
      <dsp:txXfrm>
        <a:off x="0" y="2848486"/>
        <a:ext cx="2185565" cy="134300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45AC3-795A-4D07-8467-005A2DD3E44F}">
      <dsp:nvSpPr>
        <dsp:cNvPr id="0" name=""/>
        <dsp:cNvSpPr/>
      </dsp:nvSpPr>
      <dsp:spPr>
        <a:xfrm>
          <a:off x="742805" y="573578"/>
          <a:ext cx="1464494" cy="146449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C3042C-563C-475A-8E4F-3B0FC294E623}">
      <dsp:nvSpPr>
        <dsp:cNvPr id="0" name=""/>
        <dsp:cNvSpPr/>
      </dsp:nvSpPr>
      <dsp:spPr>
        <a:xfrm>
          <a:off x="1054911" y="885683"/>
          <a:ext cx="840283" cy="8402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A03C0F-1071-4838-B449-2514BE06C8BB}">
      <dsp:nvSpPr>
        <dsp:cNvPr id="0" name=""/>
        <dsp:cNvSpPr/>
      </dsp:nvSpPr>
      <dsp:spPr>
        <a:xfrm>
          <a:off x="274647" y="2494226"/>
          <a:ext cx="240081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Improved Retention Rates</a:t>
          </a:r>
        </a:p>
      </dsp:txBody>
      <dsp:txXfrm>
        <a:off x="274647" y="2494226"/>
        <a:ext cx="2400810" cy="1125000"/>
      </dsp:txXfrm>
    </dsp:sp>
    <dsp:sp modelId="{746B3E16-3B04-4F21-AC5C-47BB6763851D}">
      <dsp:nvSpPr>
        <dsp:cNvPr id="0" name=""/>
        <dsp:cNvSpPr/>
      </dsp:nvSpPr>
      <dsp:spPr>
        <a:xfrm>
          <a:off x="3563757" y="573578"/>
          <a:ext cx="1464494" cy="146449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B85DFB-BBC8-4FD4-8B16-5E17E41145B5}">
      <dsp:nvSpPr>
        <dsp:cNvPr id="0" name=""/>
        <dsp:cNvSpPr/>
      </dsp:nvSpPr>
      <dsp:spPr>
        <a:xfrm>
          <a:off x="3875862" y="885683"/>
          <a:ext cx="840283" cy="8402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3D4400-774A-44B0-9FBF-2ABF3519931C}">
      <dsp:nvSpPr>
        <dsp:cNvPr id="0" name=""/>
        <dsp:cNvSpPr/>
      </dsp:nvSpPr>
      <dsp:spPr>
        <a:xfrm>
          <a:off x="3095599" y="2494226"/>
          <a:ext cx="240081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Enhanced Productivity</a:t>
          </a:r>
        </a:p>
      </dsp:txBody>
      <dsp:txXfrm>
        <a:off x="3095599" y="2494226"/>
        <a:ext cx="2400810" cy="1125000"/>
      </dsp:txXfrm>
    </dsp:sp>
    <dsp:sp modelId="{F46B40A7-0411-41C3-9EE7-E7F6A2A44F0E}">
      <dsp:nvSpPr>
        <dsp:cNvPr id="0" name=""/>
        <dsp:cNvSpPr/>
      </dsp:nvSpPr>
      <dsp:spPr>
        <a:xfrm>
          <a:off x="6384709" y="573578"/>
          <a:ext cx="1464494" cy="146449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9EE2F9-F411-4CC8-9CDA-1C61E1A8CDC8}">
      <dsp:nvSpPr>
        <dsp:cNvPr id="0" name=""/>
        <dsp:cNvSpPr/>
      </dsp:nvSpPr>
      <dsp:spPr>
        <a:xfrm>
          <a:off x="6696814" y="885683"/>
          <a:ext cx="840283" cy="8402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9CEDA4-21D1-4264-A749-705697025947}">
      <dsp:nvSpPr>
        <dsp:cNvPr id="0" name=""/>
        <dsp:cNvSpPr/>
      </dsp:nvSpPr>
      <dsp:spPr>
        <a:xfrm>
          <a:off x="5916551" y="2494226"/>
          <a:ext cx="240081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Higher Employee Engagement</a:t>
          </a:r>
        </a:p>
      </dsp:txBody>
      <dsp:txXfrm>
        <a:off x="5916551" y="2494226"/>
        <a:ext cx="2400810" cy="1125000"/>
      </dsp:txXfrm>
    </dsp:sp>
    <dsp:sp modelId="{88B71603-DE54-469E-ADDB-63FFF425FAF3}">
      <dsp:nvSpPr>
        <dsp:cNvPr id="0" name=""/>
        <dsp:cNvSpPr/>
      </dsp:nvSpPr>
      <dsp:spPr>
        <a:xfrm>
          <a:off x="9205661" y="573578"/>
          <a:ext cx="1464494" cy="146449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A495DD-11E7-4B45-80E4-D3DAC5BC8CE2}">
      <dsp:nvSpPr>
        <dsp:cNvPr id="0" name=""/>
        <dsp:cNvSpPr/>
      </dsp:nvSpPr>
      <dsp:spPr>
        <a:xfrm>
          <a:off x="9517766" y="885683"/>
          <a:ext cx="840283" cy="8402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AE33F2-D307-4A14-A293-F43C113C7163}">
      <dsp:nvSpPr>
        <dsp:cNvPr id="0" name=""/>
        <dsp:cNvSpPr/>
      </dsp:nvSpPr>
      <dsp:spPr>
        <a:xfrm>
          <a:off x="8737503" y="2494226"/>
          <a:ext cx="240081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Programmatic Success!!!</a:t>
          </a:r>
        </a:p>
      </dsp:txBody>
      <dsp:txXfrm>
        <a:off x="8737503" y="2494226"/>
        <a:ext cx="2400810" cy="11250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717EA-0AAB-4162-9FF3-E31A1F7515D0}">
      <dsp:nvSpPr>
        <dsp:cNvPr id="0" name=""/>
        <dsp:cNvSpPr/>
      </dsp:nvSpPr>
      <dsp:spPr>
        <a:xfrm>
          <a:off x="432553" y="463"/>
          <a:ext cx="910353" cy="910353"/>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01AFB1-36C1-43A2-BA20-070B9AA45C84}">
      <dsp:nvSpPr>
        <dsp:cNvPr id="0" name=""/>
        <dsp:cNvSpPr/>
      </dsp:nvSpPr>
      <dsp:spPr>
        <a:xfrm>
          <a:off x="626563" y="194473"/>
          <a:ext cx="522333" cy="5223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103457-5098-46BF-BBAD-34F1AF8DC702}">
      <dsp:nvSpPr>
        <dsp:cNvPr id="0" name=""/>
        <dsp:cNvSpPr/>
      </dsp:nvSpPr>
      <dsp:spPr>
        <a:xfrm>
          <a:off x="141538" y="1194369"/>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3"/>
            </a:rPr>
            <a:t>NASCSP RFQ Templates </a:t>
          </a:r>
          <a:endParaRPr lang="en-US" sz="1400" kern="1200" dirty="0"/>
        </a:p>
      </dsp:txBody>
      <dsp:txXfrm>
        <a:off x="141538" y="1194369"/>
        <a:ext cx="1492382" cy="596953"/>
      </dsp:txXfrm>
    </dsp:sp>
    <dsp:sp modelId="{EE2DC549-B7B0-469A-9BE4-767D95A77148}">
      <dsp:nvSpPr>
        <dsp:cNvPr id="0" name=""/>
        <dsp:cNvSpPr/>
      </dsp:nvSpPr>
      <dsp:spPr>
        <a:xfrm>
          <a:off x="2186103" y="463"/>
          <a:ext cx="910353" cy="910353"/>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273897-2230-493F-B6C1-FC022B0DA9ED}">
      <dsp:nvSpPr>
        <dsp:cNvPr id="0" name=""/>
        <dsp:cNvSpPr/>
      </dsp:nvSpPr>
      <dsp:spPr>
        <a:xfrm>
          <a:off x="2380113" y="194473"/>
          <a:ext cx="522333" cy="522333"/>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017990-A424-4D03-A9D8-D4652616E89A}">
      <dsp:nvSpPr>
        <dsp:cNvPr id="0" name=""/>
        <dsp:cNvSpPr/>
      </dsp:nvSpPr>
      <dsp:spPr>
        <a:xfrm>
          <a:off x="1895088" y="1194369"/>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6"/>
            </a:rPr>
            <a:t>Green Workforce Connect </a:t>
          </a:r>
          <a:endParaRPr lang="en-US" sz="1400" kern="1200" dirty="0"/>
        </a:p>
      </dsp:txBody>
      <dsp:txXfrm>
        <a:off x="1895088" y="1194369"/>
        <a:ext cx="1492382" cy="596953"/>
      </dsp:txXfrm>
    </dsp:sp>
    <dsp:sp modelId="{6FB68B6A-130D-42D2-A7A2-684B4558C4D9}">
      <dsp:nvSpPr>
        <dsp:cNvPr id="0" name=""/>
        <dsp:cNvSpPr/>
      </dsp:nvSpPr>
      <dsp:spPr>
        <a:xfrm>
          <a:off x="3939653" y="463"/>
          <a:ext cx="910353" cy="910353"/>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B5F96D-5E60-415A-B430-6D89EDA04949}">
      <dsp:nvSpPr>
        <dsp:cNvPr id="0" name=""/>
        <dsp:cNvSpPr/>
      </dsp:nvSpPr>
      <dsp:spPr>
        <a:xfrm>
          <a:off x="4133662" y="194473"/>
          <a:ext cx="522333" cy="5223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AEE084-7F76-473B-BB6E-7BDB091C7635}">
      <dsp:nvSpPr>
        <dsp:cNvPr id="0" name=""/>
        <dsp:cNvSpPr/>
      </dsp:nvSpPr>
      <dsp:spPr>
        <a:xfrm>
          <a:off x="3648638" y="1194369"/>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9"/>
            </a:rPr>
            <a:t>Contractor’s Guide to Success </a:t>
          </a:r>
          <a:endParaRPr lang="en-US" sz="1400" kern="1200" dirty="0"/>
        </a:p>
      </dsp:txBody>
      <dsp:txXfrm>
        <a:off x="3648638" y="1194369"/>
        <a:ext cx="1492382" cy="596953"/>
      </dsp:txXfrm>
    </dsp:sp>
    <dsp:sp modelId="{2A96417E-39E8-428B-B34B-E3650FA3C427}">
      <dsp:nvSpPr>
        <dsp:cNvPr id="0" name=""/>
        <dsp:cNvSpPr/>
      </dsp:nvSpPr>
      <dsp:spPr>
        <a:xfrm>
          <a:off x="5693202" y="463"/>
          <a:ext cx="910353" cy="910353"/>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642491-D6B4-418A-A9D5-63AAAB099EF4}">
      <dsp:nvSpPr>
        <dsp:cNvPr id="0" name=""/>
        <dsp:cNvSpPr/>
      </dsp:nvSpPr>
      <dsp:spPr>
        <a:xfrm>
          <a:off x="5887212" y="194473"/>
          <a:ext cx="522333" cy="522333"/>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AA9E43-4611-438A-9CFC-6F1793E6C8D1}">
      <dsp:nvSpPr>
        <dsp:cNvPr id="0" name=""/>
        <dsp:cNvSpPr/>
      </dsp:nvSpPr>
      <dsp:spPr>
        <a:xfrm>
          <a:off x="5402188" y="1194369"/>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12"/>
            </a:rPr>
            <a:t>Weatherization Workforce Resources</a:t>
          </a:r>
          <a:endParaRPr lang="en-US" sz="1400" kern="1200" dirty="0"/>
        </a:p>
      </dsp:txBody>
      <dsp:txXfrm>
        <a:off x="5402188" y="1194369"/>
        <a:ext cx="1492382" cy="596953"/>
      </dsp:txXfrm>
    </dsp:sp>
    <dsp:sp modelId="{EDE4AEC9-D58B-458A-A4B9-E06876077A1E}">
      <dsp:nvSpPr>
        <dsp:cNvPr id="0" name=""/>
        <dsp:cNvSpPr/>
      </dsp:nvSpPr>
      <dsp:spPr>
        <a:xfrm>
          <a:off x="2034231" y="2164418"/>
          <a:ext cx="910353" cy="910353"/>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B4A5DA-2589-4AC4-A505-963FC39CECCA}">
      <dsp:nvSpPr>
        <dsp:cNvPr id="0" name=""/>
        <dsp:cNvSpPr/>
      </dsp:nvSpPr>
      <dsp:spPr>
        <a:xfrm>
          <a:off x="2228240" y="2358428"/>
          <a:ext cx="522333" cy="522333"/>
        </a:xfrm>
        <a:prstGeom prst="rect">
          <a:avLst/>
        </a:prstGeom>
        <a:blipFill>
          <a:blip xmlns:r="http://schemas.openxmlformats.org/officeDocument/2006/relationships" r:embed="rId13">
            <a:extLst>
              <a:ext uri="{28A0092B-C50C-407E-A947-70E740481C1C}">
                <a14:useLocalDpi xmlns:a14="http://schemas.microsoft.com/office/drawing/2010/main" val="0"/>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B6DF5D-B2BF-4ED5-993D-98309E796B42}">
      <dsp:nvSpPr>
        <dsp:cNvPr id="0" name=""/>
        <dsp:cNvSpPr/>
      </dsp:nvSpPr>
      <dsp:spPr>
        <a:xfrm>
          <a:off x="1743216" y="3358324"/>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14"/>
            </a:rPr>
            <a:t>NASCSP Workforce Resources &amp; Tools</a:t>
          </a:r>
          <a:endParaRPr lang="en-US" sz="1400" kern="1200" dirty="0"/>
        </a:p>
      </dsp:txBody>
      <dsp:txXfrm>
        <a:off x="1743216" y="3358324"/>
        <a:ext cx="1492382" cy="596953"/>
      </dsp:txXfrm>
    </dsp:sp>
    <dsp:sp modelId="{502B59EE-9CAD-4196-AD3E-96A5F5FC8037}">
      <dsp:nvSpPr>
        <dsp:cNvPr id="0" name=""/>
        <dsp:cNvSpPr/>
      </dsp:nvSpPr>
      <dsp:spPr>
        <a:xfrm>
          <a:off x="3939653" y="2164418"/>
          <a:ext cx="910353" cy="910353"/>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3F5C9B-B2A9-466C-BB0B-EE8A74189F10}">
      <dsp:nvSpPr>
        <dsp:cNvPr id="0" name=""/>
        <dsp:cNvSpPr/>
      </dsp:nvSpPr>
      <dsp:spPr>
        <a:xfrm>
          <a:off x="4133662" y="2358428"/>
          <a:ext cx="522333" cy="522333"/>
        </a:xfrm>
        <a:prstGeom prst="rect">
          <a:avLst/>
        </a:prstGeom>
        <a:blipFill>
          <a:blip xmlns:r="http://schemas.openxmlformats.org/officeDocument/2006/relationships" r:embed="rId15">
            <a:extLst>
              <a:ext uri="{28A0092B-C50C-407E-A947-70E740481C1C}">
                <a14:useLocalDpi xmlns:a14="http://schemas.microsoft.com/office/drawing/2010/main" val="0"/>
              </a:ext>
            </a:extLst>
          </a:blip>
          <a:srcRect/>
          <a:stretch>
            <a:fillRect l="-27000" r="-27000"/>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1439DC-03A0-446E-834E-9C9867E3007D}">
      <dsp:nvSpPr>
        <dsp:cNvPr id="0" name=""/>
        <dsp:cNvSpPr/>
      </dsp:nvSpPr>
      <dsp:spPr>
        <a:xfrm>
          <a:off x="3496766" y="3358324"/>
          <a:ext cx="1796127"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16"/>
            </a:rPr>
            <a:t>BPI Recruitment Toolkit</a:t>
          </a:r>
          <a:endParaRPr lang="en-US" sz="1400" kern="1200" dirty="0"/>
        </a:p>
      </dsp:txBody>
      <dsp:txXfrm>
        <a:off x="3496766" y="3358324"/>
        <a:ext cx="1796127" cy="59695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989B4-C92D-4B4E-B226-30AA110DBC51}">
      <dsp:nvSpPr>
        <dsp:cNvPr id="0" name=""/>
        <dsp:cNvSpPr/>
      </dsp:nvSpPr>
      <dsp:spPr>
        <a:xfrm>
          <a:off x="0" y="3809"/>
          <a:ext cx="10515600" cy="125522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B4777E-5316-4307-BE49-650184ADB3F5}">
      <dsp:nvSpPr>
        <dsp:cNvPr id="0" name=""/>
        <dsp:cNvSpPr/>
      </dsp:nvSpPr>
      <dsp:spPr>
        <a:xfrm>
          <a:off x="379704" y="286234"/>
          <a:ext cx="691046" cy="6903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6BDBEF-C931-47D2-86FD-FF4DB8372C61}">
      <dsp:nvSpPr>
        <dsp:cNvPr id="0" name=""/>
        <dsp:cNvSpPr/>
      </dsp:nvSpPr>
      <dsp:spPr>
        <a:xfrm>
          <a:off x="1450454" y="3809"/>
          <a:ext cx="8969425"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marL="0" lvl="0" indent="0" algn="l" defTabSz="1066800">
            <a:lnSpc>
              <a:spcPct val="100000"/>
            </a:lnSpc>
            <a:spcBef>
              <a:spcPct val="0"/>
            </a:spcBef>
            <a:spcAft>
              <a:spcPct val="35000"/>
            </a:spcAft>
            <a:buNone/>
          </a:pPr>
          <a:r>
            <a:rPr lang="en-US" sz="2400" kern="1200" dirty="0"/>
            <a:t>Create a quick idea or short “pitch” to use for a tool, resource, or initiative. </a:t>
          </a:r>
          <a:r>
            <a:rPr lang="en-US" sz="2400" b="1" kern="1200" dirty="0"/>
            <a:t>D</a:t>
          </a:r>
          <a:r>
            <a:rPr lang="en-US" sz="2400" b="1" i="0" kern="1200" dirty="0"/>
            <a:t>raft a quick plan for hosting an engagement event for Subgrantees, contractors, and/or job seekers.</a:t>
          </a:r>
          <a:endParaRPr lang="en-US" sz="2400" b="1" kern="1200" dirty="0"/>
        </a:p>
      </dsp:txBody>
      <dsp:txXfrm>
        <a:off x="1450454" y="3809"/>
        <a:ext cx="8969425" cy="1256447"/>
      </dsp:txXfrm>
    </dsp:sp>
    <dsp:sp modelId="{05008E3C-E1A8-4A9D-B87F-7862E2DB1F5A}">
      <dsp:nvSpPr>
        <dsp:cNvPr id="0" name=""/>
        <dsp:cNvSpPr/>
      </dsp:nvSpPr>
      <dsp:spPr>
        <a:xfrm>
          <a:off x="0" y="1547445"/>
          <a:ext cx="10515600" cy="125522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FD2559-6AEE-4FB0-875A-A7254AEC0F09}">
      <dsp:nvSpPr>
        <dsp:cNvPr id="0" name=""/>
        <dsp:cNvSpPr/>
      </dsp:nvSpPr>
      <dsp:spPr>
        <a:xfrm>
          <a:off x="379704" y="1829869"/>
          <a:ext cx="691046" cy="6903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64EFDE-1E6E-4D06-B4B4-CAEE8B3382D2}">
      <dsp:nvSpPr>
        <dsp:cNvPr id="0" name=""/>
        <dsp:cNvSpPr/>
      </dsp:nvSpPr>
      <dsp:spPr>
        <a:xfrm>
          <a:off x="1450454" y="1547445"/>
          <a:ext cx="8969425"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marL="0" lvl="0" indent="0" algn="l" defTabSz="1066800">
            <a:lnSpc>
              <a:spcPct val="100000"/>
            </a:lnSpc>
            <a:spcBef>
              <a:spcPct val="0"/>
            </a:spcBef>
            <a:spcAft>
              <a:spcPct val="35000"/>
            </a:spcAft>
            <a:buNone/>
          </a:pPr>
          <a:r>
            <a:rPr lang="en-US" sz="2400" kern="1200" dirty="0"/>
            <a:t>What would you do with your current scenario?</a:t>
          </a:r>
        </a:p>
      </dsp:txBody>
      <dsp:txXfrm>
        <a:off x="1450454" y="1547445"/>
        <a:ext cx="8969425" cy="1256447"/>
      </dsp:txXfrm>
    </dsp:sp>
    <dsp:sp modelId="{ED668DD7-D915-42C8-868B-9DADEB6D0CF1}">
      <dsp:nvSpPr>
        <dsp:cNvPr id="0" name=""/>
        <dsp:cNvSpPr/>
      </dsp:nvSpPr>
      <dsp:spPr>
        <a:xfrm>
          <a:off x="0" y="3091080"/>
          <a:ext cx="10515600" cy="125522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6F42B4-EE47-4C7E-BACB-BE962CEAA7F6}">
      <dsp:nvSpPr>
        <dsp:cNvPr id="0" name=""/>
        <dsp:cNvSpPr/>
      </dsp:nvSpPr>
      <dsp:spPr>
        <a:xfrm>
          <a:off x="379704" y="3373505"/>
          <a:ext cx="691046" cy="6903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62BF28-E2E6-4500-BD85-A043E639E362}">
      <dsp:nvSpPr>
        <dsp:cNvPr id="0" name=""/>
        <dsp:cNvSpPr/>
      </dsp:nvSpPr>
      <dsp:spPr>
        <a:xfrm>
          <a:off x="1450454" y="3091080"/>
          <a:ext cx="8969425"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marL="0" lvl="0" indent="0" algn="l" defTabSz="1066800">
            <a:lnSpc>
              <a:spcPct val="100000"/>
            </a:lnSpc>
            <a:spcBef>
              <a:spcPct val="0"/>
            </a:spcBef>
            <a:spcAft>
              <a:spcPct val="35000"/>
            </a:spcAft>
            <a:buNone/>
          </a:pPr>
          <a:r>
            <a:rPr lang="en-US" sz="2400" kern="1200"/>
            <a:t>What if you had unlimited funding or resources? </a:t>
          </a:r>
        </a:p>
      </dsp:txBody>
      <dsp:txXfrm>
        <a:off x="1450454" y="3091080"/>
        <a:ext cx="8969425" cy="12564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3897E-8E03-44FE-9827-A291C9DA5509}">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434DEF-C03A-4764-80A4-3CF209D5D575}">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Recruitment and Retention Difficulties</a:t>
          </a:r>
        </a:p>
      </dsp:txBody>
      <dsp:txXfrm>
        <a:off x="378614" y="886531"/>
        <a:ext cx="2810360" cy="1744948"/>
      </dsp:txXfrm>
    </dsp:sp>
    <dsp:sp modelId="{AD829E08-7CD5-43B4-BF4A-55B8706BDABA}">
      <dsp:nvSpPr>
        <dsp:cNvPr id="0" name=""/>
        <dsp:cNvSpPr/>
      </dsp:nvSpPr>
      <dsp:spPr>
        <a:xfrm>
          <a:off x="3567588" y="524133"/>
          <a:ext cx="2918936" cy="185352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44DC9-F83A-4EDB-BE82-D24F3ECFF690}">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Wage Disparities</a:t>
          </a:r>
        </a:p>
      </dsp:txBody>
      <dsp:txXfrm>
        <a:off x="3946203" y="886531"/>
        <a:ext cx="2810360" cy="1744948"/>
      </dsp:txXfrm>
    </dsp:sp>
    <dsp:sp modelId="{9C589F9D-2CD0-41B7-9362-01EA80FDDC99}">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43F9D0-48AB-4114-BDD6-703B92A3318C}">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0" i="0" kern="1200"/>
            <a:t>Skill Gaps</a:t>
          </a:r>
          <a:endParaRPr lang="en-US" sz="3300" kern="1200"/>
        </a:p>
      </dsp:txBody>
      <dsp:txXfrm>
        <a:off x="7513791" y="886531"/>
        <a:ext cx="2810360" cy="1744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C585E-F02D-4267-832C-9CCB5CE73541}">
      <dsp:nvSpPr>
        <dsp:cNvPr id="0" name=""/>
        <dsp:cNvSpPr/>
      </dsp:nvSpPr>
      <dsp:spPr>
        <a:xfrm>
          <a:off x="2250914" y="10952"/>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85579C-DD88-42B2-8070-3C6D6041C229}">
      <dsp:nvSpPr>
        <dsp:cNvPr id="0" name=""/>
        <dsp:cNvSpPr/>
      </dsp:nvSpPr>
      <dsp:spPr>
        <a:xfrm>
          <a:off x="2718914" y="47895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E2C882-ADC8-409B-BF8A-E0847763831D}">
      <dsp:nvSpPr>
        <dsp:cNvPr id="0" name=""/>
        <dsp:cNvSpPr/>
      </dsp:nvSpPr>
      <dsp:spPr>
        <a:xfrm>
          <a:off x="1548914" y="2890952"/>
          <a:ext cx="36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Implement structured mentorship programs across positions to foster professional growth, engagement, and retention.</a:t>
          </a:r>
        </a:p>
      </dsp:txBody>
      <dsp:txXfrm>
        <a:off x="1548914" y="2890952"/>
        <a:ext cx="3600000" cy="787500"/>
      </dsp:txXfrm>
    </dsp:sp>
    <dsp:sp modelId="{BFC9A12D-FA16-4929-A715-4BDDFAC79153}">
      <dsp:nvSpPr>
        <dsp:cNvPr id="0" name=""/>
        <dsp:cNvSpPr/>
      </dsp:nvSpPr>
      <dsp:spPr>
        <a:xfrm>
          <a:off x="6480914" y="10952"/>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2013FD-EBC8-46A6-95F2-9C9B652D6AE4}">
      <dsp:nvSpPr>
        <dsp:cNvPr id="0" name=""/>
        <dsp:cNvSpPr/>
      </dsp:nvSpPr>
      <dsp:spPr>
        <a:xfrm>
          <a:off x="6948914" y="47895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378376-43ED-4A49-8049-717F6D026DDF}">
      <dsp:nvSpPr>
        <dsp:cNvPr id="0" name=""/>
        <dsp:cNvSpPr/>
      </dsp:nvSpPr>
      <dsp:spPr>
        <a:xfrm>
          <a:off x="5778914" y="2890952"/>
          <a:ext cx="36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Partner with organizations such as IREC and  BPI to establish apprenticeships that align with industry standards.</a:t>
          </a:r>
        </a:p>
      </dsp:txBody>
      <dsp:txXfrm>
        <a:off x="5778914" y="2890952"/>
        <a:ext cx="3600000" cy="787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7F432-28C4-426E-B97D-61A4842A2D96}">
      <dsp:nvSpPr>
        <dsp:cNvPr id="0" name=""/>
        <dsp:cNvSpPr/>
      </dsp:nvSpPr>
      <dsp:spPr>
        <a:xfrm>
          <a:off x="282221" y="159118"/>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994379-EF42-49F5-9C39-52BAE8C75ED9}">
      <dsp:nvSpPr>
        <dsp:cNvPr id="0" name=""/>
        <dsp:cNvSpPr/>
      </dsp:nvSpPr>
      <dsp:spPr>
        <a:xfrm>
          <a:off x="570337" y="447234"/>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0246D5-F763-4862-BFFA-E05AD3420381}">
      <dsp:nvSpPr>
        <dsp:cNvPr id="0" name=""/>
        <dsp:cNvSpPr/>
      </dsp:nvSpPr>
      <dsp:spPr>
        <a:xfrm>
          <a:off x="1948202" y="159118"/>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Improved Recruitment Outcomes</a:t>
          </a:r>
        </a:p>
      </dsp:txBody>
      <dsp:txXfrm>
        <a:off x="1948202" y="159118"/>
        <a:ext cx="3233964" cy="1371985"/>
      </dsp:txXfrm>
    </dsp:sp>
    <dsp:sp modelId="{52E867F7-87F7-4E75-9B04-8D080425F3A7}">
      <dsp:nvSpPr>
        <dsp:cNvPr id="0" name=""/>
        <dsp:cNvSpPr/>
      </dsp:nvSpPr>
      <dsp:spPr>
        <a:xfrm>
          <a:off x="5745661" y="159118"/>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EC0A36-C158-4CC7-AB64-64C0A94C40B8}">
      <dsp:nvSpPr>
        <dsp:cNvPr id="0" name=""/>
        <dsp:cNvSpPr/>
      </dsp:nvSpPr>
      <dsp:spPr>
        <a:xfrm>
          <a:off x="6033778" y="447234"/>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8D869D-DEE4-4FCD-9763-94A5671E9460}">
      <dsp:nvSpPr>
        <dsp:cNvPr id="0" name=""/>
        <dsp:cNvSpPr/>
      </dsp:nvSpPr>
      <dsp:spPr>
        <a:xfrm>
          <a:off x="7411643" y="159118"/>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Higher Retention Rates</a:t>
          </a:r>
        </a:p>
      </dsp:txBody>
      <dsp:txXfrm>
        <a:off x="7411643" y="159118"/>
        <a:ext cx="3233964" cy="1371985"/>
      </dsp:txXfrm>
    </dsp:sp>
    <dsp:sp modelId="{BABF5DD0-5B9C-4331-9A4B-6F7D9D491B8E}">
      <dsp:nvSpPr>
        <dsp:cNvPr id="0" name=""/>
        <dsp:cNvSpPr/>
      </dsp:nvSpPr>
      <dsp:spPr>
        <a:xfrm>
          <a:off x="282221" y="2158301"/>
          <a:ext cx="1371985" cy="13719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FACC01-9C09-40C5-9A9C-DFA3C310B64F}">
      <dsp:nvSpPr>
        <dsp:cNvPr id="0" name=""/>
        <dsp:cNvSpPr/>
      </dsp:nvSpPr>
      <dsp:spPr>
        <a:xfrm>
          <a:off x="570337" y="2446418"/>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9C0BF2-2418-4B85-A496-963B1227638A}">
      <dsp:nvSpPr>
        <dsp:cNvPr id="0" name=""/>
        <dsp:cNvSpPr/>
      </dsp:nvSpPr>
      <dsp:spPr>
        <a:xfrm>
          <a:off x="1948202" y="2158301"/>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Enhanced Workforce Skills</a:t>
          </a:r>
        </a:p>
      </dsp:txBody>
      <dsp:txXfrm>
        <a:off x="1948202" y="2158301"/>
        <a:ext cx="3233964" cy="1371985"/>
      </dsp:txXfrm>
    </dsp:sp>
    <dsp:sp modelId="{0AD93774-02E8-44BB-A91D-62921AB7EFF3}">
      <dsp:nvSpPr>
        <dsp:cNvPr id="0" name=""/>
        <dsp:cNvSpPr/>
      </dsp:nvSpPr>
      <dsp:spPr>
        <a:xfrm>
          <a:off x="5745661" y="2158301"/>
          <a:ext cx="1371985" cy="13719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51C734-414E-4F69-A523-339B931B99A3}">
      <dsp:nvSpPr>
        <dsp:cNvPr id="0" name=""/>
        <dsp:cNvSpPr/>
      </dsp:nvSpPr>
      <dsp:spPr>
        <a:xfrm>
          <a:off x="6033778" y="2446418"/>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B3632C-935A-4E5D-B81E-62C09EA5E0C0}">
      <dsp:nvSpPr>
        <dsp:cNvPr id="0" name=""/>
        <dsp:cNvSpPr/>
      </dsp:nvSpPr>
      <dsp:spPr>
        <a:xfrm>
          <a:off x="7411643" y="2158301"/>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Programmatic Success!!!</a:t>
          </a:r>
        </a:p>
      </dsp:txBody>
      <dsp:txXfrm>
        <a:off x="7411643" y="2158301"/>
        <a:ext cx="3233964" cy="13719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EFC5-9DF0-4C85-A87C-D7ADB68A3FB9}">
      <dsp:nvSpPr>
        <dsp:cNvPr id="0" name=""/>
        <dsp:cNvSpPr/>
      </dsp:nvSpPr>
      <dsp:spPr>
        <a:xfrm>
          <a:off x="0" y="84002"/>
          <a:ext cx="10927829" cy="1216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b="0" kern="1200" dirty="0"/>
            <a:t>Skilled Contractor Shortage</a:t>
          </a:r>
        </a:p>
      </dsp:txBody>
      <dsp:txXfrm>
        <a:off x="59399" y="143401"/>
        <a:ext cx="10809031" cy="1098002"/>
      </dsp:txXfrm>
    </dsp:sp>
    <dsp:sp modelId="{9E96379C-C136-473B-B754-22A2E4519DE6}">
      <dsp:nvSpPr>
        <dsp:cNvPr id="0" name=""/>
        <dsp:cNvSpPr/>
      </dsp:nvSpPr>
      <dsp:spPr>
        <a:xfrm>
          <a:off x="0" y="1488002"/>
          <a:ext cx="10927829" cy="121680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b="0" kern="1200" dirty="0"/>
            <a:t>Turnover &amp; Quality Control</a:t>
          </a:r>
        </a:p>
      </dsp:txBody>
      <dsp:txXfrm>
        <a:off x="59399" y="1547401"/>
        <a:ext cx="10809031" cy="1098002"/>
      </dsp:txXfrm>
    </dsp:sp>
    <dsp:sp modelId="{A703BD0C-CE11-4515-BBBB-EBD23484E3DA}">
      <dsp:nvSpPr>
        <dsp:cNvPr id="0" name=""/>
        <dsp:cNvSpPr/>
      </dsp:nvSpPr>
      <dsp:spPr>
        <a:xfrm>
          <a:off x="0" y="2892002"/>
          <a:ext cx="10927829" cy="121680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b="0" kern="1200" dirty="0"/>
            <a:t>Stigma Around Federal Funding</a:t>
          </a:r>
        </a:p>
      </dsp:txBody>
      <dsp:txXfrm>
        <a:off x="59399" y="2951401"/>
        <a:ext cx="10809031" cy="10980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5A6B0-958E-45D4-B119-3268C9B55CD9}">
      <dsp:nvSpPr>
        <dsp:cNvPr id="0" name=""/>
        <dsp:cNvSpPr/>
      </dsp:nvSpPr>
      <dsp:spPr>
        <a:xfrm>
          <a:off x="0" y="449"/>
          <a:ext cx="5157787" cy="10524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6E3971-E3EC-42E3-9BC8-E607FE8EA8E6}">
      <dsp:nvSpPr>
        <dsp:cNvPr id="0" name=""/>
        <dsp:cNvSpPr/>
      </dsp:nvSpPr>
      <dsp:spPr>
        <a:xfrm>
          <a:off x="318375" y="237258"/>
          <a:ext cx="578865" cy="5788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C0126-8038-43CD-8735-F4B8FFF3D1AD}">
      <dsp:nvSpPr>
        <dsp:cNvPr id="0" name=""/>
        <dsp:cNvSpPr/>
      </dsp:nvSpPr>
      <dsp:spPr>
        <a:xfrm>
          <a:off x="1215617" y="449"/>
          <a:ext cx="3942169" cy="105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388" tIns="111388" rIns="111388" bIns="111388" numCol="1" spcCol="1270" anchor="ctr" anchorCtr="0">
          <a:noAutofit/>
        </a:bodyPr>
        <a:lstStyle/>
        <a:p>
          <a:pPr marL="0" lvl="0" indent="0" algn="l" defTabSz="889000">
            <a:lnSpc>
              <a:spcPct val="100000"/>
            </a:lnSpc>
            <a:spcBef>
              <a:spcPct val="0"/>
            </a:spcBef>
            <a:spcAft>
              <a:spcPct val="35000"/>
            </a:spcAft>
            <a:buNone/>
          </a:pPr>
          <a:r>
            <a:rPr lang="en-US" sz="2000" kern="1200" dirty="0"/>
            <a:t>Increases contractor participation.</a:t>
          </a:r>
        </a:p>
      </dsp:txBody>
      <dsp:txXfrm>
        <a:off x="1215617" y="449"/>
        <a:ext cx="3942169" cy="1052482"/>
      </dsp:txXfrm>
    </dsp:sp>
    <dsp:sp modelId="{8DB556E0-38D9-4CBB-87BA-EEDF4EF78EBF}">
      <dsp:nvSpPr>
        <dsp:cNvPr id="0" name=""/>
        <dsp:cNvSpPr/>
      </dsp:nvSpPr>
      <dsp:spPr>
        <a:xfrm>
          <a:off x="0" y="1316052"/>
          <a:ext cx="5157787" cy="10524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96CF59-A5DB-4F9B-B9E2-31537FC31398}">
      <dsp:nvSpPr>
        <dsp:cNvPr id="0" name=""/>
        <dsp:cNvSpPr/>
      </dsp:nvSpPr>
      <dsp:spPr>
        <a:xfrm>
          <a:off x="318375" y="1552861"/>
          <a:ext cx="578865" cy="5788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7AF7BE-3685-46CB-A39C-88B74F94067E}">
      <dsp:nvSpPr>
        <dsp:cNvPr id="0" name=""/>
        <dsp:cNvSpPr/>
      </dsp:nvSpPr>
      <dsp:spPr>
        <a:xfrm>
          <a:off x="1215617" y="1316052"/>
          <a:ext cx="3942169" cy="105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388" tIns="111388" rIns="111388" bIns="111388" numCol="1" spcCol="1270" anchor="ctr" anchorCtr="0">
          <a:noAutofit/>
        </a:bodyPr>
        <a:lstStyle/>
        <a:p>
          <a:pPr marL="0" lvl="0" indent="0" algn="l" defTabSz="889000">
            <a:lnSpc>
              <a:spcPct val="100000"/>
            </a:lnSpc>
            <a:spcBef>
              <a:spcPct val="0"/>
            </a:spcBef>
            <a:spcAft>
              <a:spcPct val="35000"/>
            </a:spcAft>
            <a:buNone/>
          </a:pPr>
          <a:r>
            <a:rPr lang="en-US" sz="2000" kern="1200" dirty="0"/>
            <a:t>Allows smaller firms time to prepare proposals.</a:t>
          </a:r>
        </a:p>
      </dsp:txBody>
      <dsp:txXfrm>
        <a:off x="1215617" y="1316052"/>
        <a:ext cx="3942169" cy="1052482"/>
      </dsp:txXfrm>
    </dsp:sp>
    <dsp:sp modelId="{BDABB230-82F8-420A-8F15-FB137D3EFFDF}">
      <dsp:nvSpPr>
        <dsp:cNvPr id="0" name=""/>
        <dsp:cNvSpPr/>
      </dsp:nvSpPr>
      <dsp:spPr>
        <a:xfrm>
          <a:off x="0" y="2631655"/>
          <a:ext cx="5157787" cy="10524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15D358-24FB-4CBF-97E0-000618EC126D}">
      <dsp:nvSpPr>
        <dsp:cNvPr id="0" name=""/>
        <dsp:cNvSpPr/>
      </dsp:nvSpPr>
      <dsp:spPr>
        <a:xfrm>
          <a:off x="318375" y="2868464"/>
          <a:ext cx="578865" cy="5788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F61EA0-25FD-4017-A4E2-4A875BBB5B9E}">
      <dsp:nvSpPr>
        <dsp:cNvPr id="0" name=""/>
        <dsp:cNvSpPr/>
      </dsp:nvSpPr>
      <dsp:spPr>
        <a:xfrm>
          <a:off x="1215617" y="2631655"/>
          <a:ext cx="3942169" cy="105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388" tIns="111388" rIns="111388" bIns="111388" numCol="1" spcCol="1270" anchor="ctr" anchorCtr="0">
          <a:noAutofit/>
        </a:bodyPr>
        <a:lstStyle/>
        <a:p>
          <a:pPr marL="0" lvl="0" indent="0" algn="l" defTabSz="889000">
            <a:lnSpc>
              <a:spcPct val="100000"/>
            </a:lnSpc>
            <a:spcBef>
              <a:spcPct val="0"/>
            </a:spcBef>
            <a:spcAft>
              <a:spcPct val="35000"/>
            </a:spcAft>
            <a:buNone/>
          </a:pPr>
          <a:r>
            <a:rPr lang="en-US" sz="2000" kern="1200" dirty="0"/>
            <a:t>Improves bid quality and pricing.</a:t>
          </a:r>
        </a:p>
      </dsp:txBody>
      <dsp:txXfrm>
        <a:off x="1215617" y="2631655"/>
        <a:ext cx="3942169" cy="1052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5A6B0-958E-45D4-B119-3268C9B55CD9}">
      <dsp:nvSpPr>
        <dsp:cNvPr id="0" name=""/>
        <dsp:cNvSpPr/>
      </dsp:nvSpPr>
      <dsp:spPr>
        <a:xfrm>
          <a:off x="0" y="449"/>
          <a:ext cx="5157787" cy="10524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6E3971-E3EC-42E3-9BC8-E607FE8EA8E6}">
      <dsp:nvSpPr>
        <dsp:cNvPr id="0" name=""/>
        <dsp:cNvSpPr/>
      </dsp:nvSpPr>
      <dsp:spPr>
        <a:xfrm>
          <a:off x="318375" y="237258"/>
          <a:ext cx="578865" cy="57886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C0126-8038-43CD-8735-F4B8FFF3D1AD}">
      <dsp:nvSpPr>
        <dsp:cNvPr id="0" name=""/>
        <dsp:cNvSpPr/>
      </dsp:nvSpPr>
      <dsp:spPr>
        <a:xfrm>
          <a:off x="1215617" y="449"/>
          <a:ext cx="3942169" cy="105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388" tIns="111388" rIns="111388" bIns="111388" numCol="1" spcCol="1270" anchor="ctr" anchorCtr="0">
          <a:noAutofit/>
        </a:bodyPr>
        <a:lstStyle/>
        <a:p>
          <a:pPr marL="0" lvl="0" indent="0" algn="l" defTabSz="889000">
            <a:lnSpc>
              <a:spcPct val="100000"/>
            </a:lnSpc>
            <a:spcBef>
              <a:spcPct val="0"/>
            </a:spcBef>
            <a:spcAft>
              <a:spcPct val="35000"/>
            </a:spcAft>
            <a:buNone/>
          </a:pPr>
          <a:r>
            <a:rPr lang="en-US" sz="2000" kern="1200" dirty="0"/>
            <a:t>Pre-bid meetings to clarify expectations and requirements.</a:t>
          </a:r>
        </a:p>
      </dsp:txBody>
      <dsp:txXfrm>
        <a:off x="1215617" y="449"/>
        <a:ext cx="3942169" cy="1052482"/>
      </dsp:txXfrm>
    </dsp:sp>
    <dsp:sp modelId="{8DB556E0-38D9-4CBB-87BA-EEDF4EF78EBF}">
      <dsp:nvSpPr>
        <dsp:cNvPr id="0" name=""/>
        <dsp:cNvSpPr/>
      </dsp:nvSpPr>
      <dsp:spPr>
        <a:xfrm>
          <a:off x="0" y="1316052"/>
          <a:ext cx="5157787" cy="10524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96CF59-A5DB-4F9B-B9E2-31537FC31398}">
      <dsp:nvSpPr>
        <dsp:cNvPr id="0" name=""/>
        <dsp:cNvSpPr/>
      </dsp:nvSpPr>
      <dsp:spPr>
        <a:xfrm>
          <a:off x="318375" y="1552861"/>
          <a:ext cx="578865" cy="57886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7AF7BE-3685-46CB-A39C-88B74F94067E}">
      <dsp:nvSpPr>
        <dsp:cNvPr id="0" name=""/>
        <dsp:cNvSpPr/>
      </dsp:nvSpPr>
      <dsp:spPr>
        <a:xfrm>
          <a:off x="1215617" y="1316052"/>
          <a:ext cx="3942169" cy="105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388" tIns="111388" rIns="111388" bIns="111388" numCol="1" spcCol="1270" anchor="ctr" anchorCtr="0">
          <a:noAutofit/>
        </a:bodyPr>
        <a:lstStyle/>
        <a:p>
          <a:pPr marL="0" lvl="0" indent="0" algn="l" defTabSz="889000">
            <a:lnSpc>
              <a:spcPct val="100000"/>
            </a:lnSpc>
            <a:spcBef>
              <a:spcPct val="0"/>
            </a:spcBef>
            <a:spcAft>
              <a:spcPct val="35000"/>
            </a:spcAft>
            <a:buNone/>
          </a:pPr>
          <a:r>
            <a:rPr lang="en-US" sz="2000" kern="1200" dirty="0"/>
            <a:t>Outreach campaigns to expand contractor interest</a:t>
          </a:r>
        </a:p>
      </dsp:txBody>
      <dsp:txXfrm>
        <a:off x="1215617" y="1316052"/>
        <a:ext cx="3942169" cy="1052482"/>
      </dsp:txXfrm>
    </dsp:sp>
    <dsp:sp modelId="{BDABB230-82F8-420A-8F15-FB137D3EFFDF}">
      <dsp:nvSpPr>
        <dsp:cNvPr id="0" name=""/>
        <dsp:cNvSpPr/>
      </dsp:nvSpPr>
      <dsp:spPr>
        <a:xfrm>
          <a:off x="0" y="2631655"/>
          <a:ext cx="5157787" cy="10524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15D358-24FB-4CBF-97E0-000618EC126D}">
      <dsp:nvSpPr>
        <dsp:cNvPr id="0" name=""/>
        <dsp:cNvSpPr/>
      </dsp:nvSpPr>
      <dsp:spPr>
        <a:xfrm>
          <a:off x="318375" y="2868464"/>
          <a:ext cx="578865" cy="57886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F61EA0-25FD-4017-A4E2-4A875BBB5B9E}">
      <dsp:nvSpPr>
        <dsp:cNvPr id="0" name=""/>
        <dsp:cNvSpPr/>
      </dsp:nvSpPr>
      <dsp:spPr>
        <a:xfrm>
          <a:off x="1215617" y="2631655"/>
          <a:ext cx="3942169" cy="105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388" tIns="111388" rIns="111388" bIns="111388" numCol="1" spcCol="1270" anchor="ctr" anchorCtr="0">
          <a:noAutofit/>
        </a:bodyPr>
        <a:lstStyle/>
        <a:p>
          <a:pPr marL="0" lvl="0" indent="0" algn="l" defTabSz="889000">
            <a:lnSpc>
              <a:spcPct val="100000"/>
            </a:lnSpc>
            <a:spcBef>
              <a:spcPct val="0"/>
            </a:spcBef>
            <a:spcAft>
              <a:spcPct val="35000"/>
            </a:spcAft>
            <a:buNone/>
          </a:pPr>
          <a:r>
            <a:rPr lang="en-US" sz="2000" kern="1200" dirty="0"/>
            <a:t>Follow-ups with potential bidders to address concerns.</a:t>
          </a:r>
        </a:p>
      </dsp:txBody>
      <dsp:txXfrm>
        <a:off x="1215617" y="2631655"/>
        <a:ext cx="3942169" cy="1052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6C315-4B71-48D5-827A-C2D6F57BA66F}">
      <dsp:nvSpPr>
        <dsp:cNvPr id="0" name=""/>
        <dsp:cNvSpPr/>
      </dsp:nvSpPr>
      <dsp:spPr>
        <a:xfrm>
          <a:off x="668502" y="397288"/>
          <a:ext cx="1058062" cy="1058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71BB68-D288-4B33-A4EC-1EAFA54333F4}">
      <dsp:nvSpPr>
        <dsp:cNvPr id="0" name=""/>
        <dsp:cNvSpPr/>
      </dsp:nvSpPr>
      <dsp:spPr>
        <a:xfrm>
          <a:off x="21909" y="1888866"/>
          <a:ext cx="2351250" cy="1398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Metro Areas: Larger labor pools, more contractor availability.</a:t>
          </a:r>
        </a:p>
      </dsp:txBody>
      <dsp:txXfrm>
        <a:off x="21909" y="1888866"/>
        <a:ext cx="2351250" cy="1398433"/>
      </dsp:txXfrm>
    </dsp:sp>
    <dsp:sp modelId="{5C2282FE-5CFE-4F68-821E-25A8A3907629}">
      <dsp:nvSpPr>
        <dsp:cNvPr id="0" name=""/>
        <dsp:cNvSpPr/>
      </dsp:nvSpPr>
      <dsp:spPr>
        <a:xfrm>
          <a:off x="3431221" y="397288"/>
          <a:ext cx="1058062" cy="1058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4F5EC9-3B7E-442D-86A6-7A72B1DD2428}">
      <dsp:nvSpPr>
        <dsp:cNvPr id="0" name=""/>
        <dsp:cNvSpPr/>
      </dsp:nvSpPr>
      <dsp:spPr>
        <a:xfrm>
          <a:off x="2784627" y="1888866"/>
          <a:ext cx="2351250" cy="1398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New Markets: Recruiting from adjacent industries such as skilled trades, HVAC, and others. </a:t>
          </a:r>
        </a:p>
      </dsp:txBody>
      <dsp:txXfrm>
        <a:off x="2784627" y="1888866"/>
        <a:ext cx="2351250" cy="13984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B16E7-AD2B-49B2-A34D-445AC74A0028}">
      <dsp:nvSpPr>
        <dsp:cNvPr id="0" name=""/>
        <dsp:cNvSpPr/>
      </dsp:nvSpPr>
      <dsp:spPr>
        <a:xfrm>
          <a:off x="620567" y="249002"/>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077811-C0BE-4A86-892D-383EC0BF8E88}">
      <dsp:nvSpPr>
        <dsp:cNvPr id="0" name=""/>
        <dsp:cNvSpPr/>
      </dsp:nvSpPr>
      <dsp:spPr>
        <a:xfrm>
          <a:off x="1015443" y="643877"/>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2B0D63-D2DF-4BFA-BAD3-60F8926AEEDF}">
      <dsp:nvSpPr>
        <dsp:cNvPr id="0" name=""/>
        <dsp:cNvSpPr/>
      </dsp:nvSpPr>
      <dsp:spPr>
        <a:xfrm>
          <a:off x="28255" y="2679003"/>
          <a:ext cx="3037500" cy="14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i="0" kern="1200" baseline="0" dirty="0"/>
            <a:t>Creating a steady pool of contractors:</a:t>
          </a:r>
          <a:r>
            <a:rPr lang="en-US" sz="2000" b="0" i="0" kern="1200" baseline="0" dirty="0"/>
            <a:t> Ongoing recruitment, partnerships, and outreach.</a:t>
          </a:r>
          <a:endParaRPr lang="en-US" sz="2000" kern="1200" dirty="0"/>
        </a:p>
      </dsp:txBody>
      <dsp:txXfrm>
        <a:off x="28255" y="2679003"/>
        <a:ext cx="3037500" cy="1406250"/>
      </dsp:txXfrm>
    </dsp:sp>
    <dsp:sp modelId="{F8F0DACB-60F8-442D-9613-9245D1FC2971}">
      <dsp:nvSpPr>
        <dsp:cNvPr id="0" name=""/>
        <dsp:cNvSpPr/>
      </dsp:nvSpPr>
      <dsp:spPr>
        <a:xfrm>
          <a:off x="4189630" y="249002"/>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DE48D8-DE31-4D5D-A35A-409FF191FA0F}">
      <dsp:nvSpPr>
        <dsp:cNvPr id="0" name=""/>
        <dsp:cNvSpPr/>
      </dsp:nvSpPr>
      <dsp:spPr>
        <a:xfrm>
          <a:off x="4584505" y="643877"/>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E0C71F-7EC0-4F9A-A7B3-C3A0E89380B0}">
      <dsp:nvSpPr>
        <dsp:cNvPr id="0" name=""/>
        <dsp:cNvSpPr/>
      </dsp:nvSpPr>
      <dsp:spPr>
        <a:xfrm>
          <a:off x="3597318" y="2679003"/>
          <a:ext cx="3037500" cy="14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i="0" kern="1200" baseline="0"/>
            <a:t>Maintaining engagement &amp; readiness:</a:t>
          </a:r>
          <a:r>
            <a:rPr lang="en-US" sz="2000" b="0" i="0" kern="1200" baseline="0"/>
            <a:t> Training, support, and clear communication.</a:t>
          </a:r>
          <a:endParaRPr lang="en-US" sz="2000" kern="1200"/>
        </a:p>
      </dsp:txBody>
      <dsp:txXfrm>
        <a:off x="3597318" y="2679003"/>
        <a:ext cx="3037500" cy="1406250"/>
      </dsp:txXfrm>
    </dsp:sp>
    <dsp:sp modelId="{30655FFD-70F5-4337-A42E-79869B848896}">
      <dsp:nvSpPr>
        <dsp:cNvPr id="0" name=""/>
        <dsp:cNvSpPr/>
      </dsp:nvSpPr>
      <dsp:spPr>
        <a:xfrm>
          <a:off x="7758693" y="249002"/>
          <a:ext cx="1852875" cy="1852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3D8B38-C2F7-472A-B205-5033D4455629}">
      <dsp:nvSpPr>
        <dsp:cNvPr id="0" name=""/>
        <dsp:cNvSpPr/>
      </dsp:nvSpPr>
      <dsp:spPr>
        <a:xfrm>
          <a:off x="8153568" y="643877"/>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AF1DBF-2899-46EE-B0B9-44D5C5C10165}">
      <dsp:nvSpPr>
        <dsp:cNvPr id="0" name=""/>
        <dsp:cNvSpPr/>
      </dsp:nvSpPr>
      <dsp:spPr>
        <a:xfrm>
          <a:off x="7166380" y="2679003"/>
          <a:ext cx="3037500" cy="14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i="0" kern="1200" baseline="0"/>
            <a:t>Long-term retention strategies:</a:t>
          </a:r>
          <a:r>
            <a:rPr lang="en-US" sz="2000" b="0" i="0" kern="1200" baseline="0"/>
            <a:t> Strengthening relationships and reducing turnover.</a:t>
          </a:r>
          <a:endParaRPr lang="en-US" sz="2000" kern="1200"/>
        </a:p>
      </dsp:txBody>
      <dsp:txXfrm>
        <a:off x="7166380" y="2679003"/>
        <a:ext cx="3037500" cy="14062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8B24A6-C9D2-43AB-A85C-3478778744DA}"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BAADAB-B075-41F3-AEA0-63A9EB8F4E7F}" type="slidenum">
              <a:rPr lang="en-US" smtClean="0"/>
              <a:t>‹#›</a:t>
            </a:fld>
            <a:endParaRPr lang="en-US"/>
          </a:p>
        </p:txBody>
      </p:sp>
    </p:spTree>
    <p:extLst>
      <p:ext uri="{BB962C8B-B14F-4D97-AF65-F5344CB8AC3E}">
        <p14:creationId xmlns:p14="http://schemas.microsoft.com/office/powerpoint/2010/main" val="8665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greenworkforceconnect.org/wp-content/uploads/2023/12/CGS-Comprehensive-Tool-and-Equipment-List-for-Weatherization-Contractors.pdf"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greenworkforceconnect.org/wp-content/uploads/2023/12/CGS-Quality-Assurance-in-Weatherization.pdf" TargetMode="External"/><Relationship Id="rId5" Type="http://schemas.openxmlformats.org/officeDocument/2006/relationships/hyperlink" Target="https://greenworkforceconnect.org/wp-content/uploads/2023/12/CGS-Understanding-Weatherization-Standard-Work-Specifications-Field-Guides-and-Installer-Job-Aids-.pdf" TargetMode="External"/><Relationship Id="rId4" Type="http://schemas.openxmlformats.org/officeDocument/2006/relationships/hyperlink" Target="https://greenworkforceconnect.org/wp-content/uploads/2023/12/CGS-Guide-to-Weatherization-Contractor-Applications-1.pdf"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irecusa.zoom.us/meeting/register/tZEvf-uppjkjG9W4fXtmzeiMp4WVLU00gjzA"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rive.google.com/file/d/1CBRBWca9LnMkVAnyyzD9CWBOmHkmEd4O/view?usp=sharing"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200" b="1" dirty="0">
                <a:effectLst/>
                <a:latin typeface="Aptos" panose="020B0004020202020204" pitchFamily="34" charset="0"/>
                <a:ea typeface="Aptos" panose="020B0004020202020204" pitchFamily="34" charset="0"/>
                <a:cs typeface="Aptos" panose="020B0004020202020204" pitchFamily="34" charset="0"/>
              </a:rPr>
              <a:t>Session 6: Workforce Development and Training</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200" dirty="0">
                <a:effectLst/>
                <a:latin typeface="Aptos" panose="020B0004020202020204" pitchFamily="34" charset="0"/>
                <a:ea typeface="Times New Roman" panose="02020603050405020304" pitchFamily="18" charset="0"/>
                <a:cs typeface="Aptos" panose="020B0004020202020204" pitchFamily="34" charset="0"/>
              </a:rPr>
              <a:t>Onboarding and training new employees effectively</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200" dirty="0">
                <a:effectLst/>
                <a:latin typeface="Aptos" panose="020B0004020202020204" pitchFamily="34" charset="0"/>
                <a:ea typeface="Times New Roman" panose="02020603050405020304" pitchFamily="18" charset="0"/>
                <a:cs typeface="Aptos" panose="020B0004020202020204" pitchFamily="34" charset="0"/>
              </a:rPr>
              <a:t>Facilitating networks and building connections with contractors</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200" dirty="0">
                <a:effectLst/>
                <a:latin typeface="Aptos" panose="020B0004020202020204" pitchFamily="34" charset="0"/>
                <a:ea typeface="Times New Roman" panose="02020603050405020304" pitchFamily="18" charset="0"/>
                <a:cs typeface="Aptos" panose="020B0004020202020204" pitchFamily="34" charset="0"/>
              </a:rPr>
              <a:t>Addressing workforce needs and supporting programmatic success</a:t>
            </a:r>
            <a:endParaRPr lang="en-US"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2455A-0D23-4EAB-9AF9-2CC2B3066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089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AADAB-B075-41F3-AEA0-63A9EB8F4E7F}" type="slidenum">
              <a:rPr lang="en-US" smtClean="0"/>
              <a:t>18</a:t>
            </a:fld>
            <a:endParaRPr lang="en-US"/>
          </a:p>
        </p:txBody>
      </p:sp>
    </p:spTree>
    <p:extLst>
      <p:ext uri="{BB962C8B-B14F-4D97-AF65-F5344CB8AC3E}">
        <p14:creationId xmlns:p14="http://schemas.microsoft.com/office/powerpoint/2010/main" val="125011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AADAB-B075-41F3-AEA0-63A9EB8F4E7F}" type="slidenum">
              <a:rPr lang="en-US" smtClean="0"/>
              <a:t>21</a:t>
            </a:fld>
            <a:endParaRPr lang="en-US"/>
          </a:p>
        </p:txBody>
      </p:sp>
    </p:spTree>
    <p:extLst>
      <p:ext uri="{BB962C8B-B14F-4D97-AF65-F5344CB8AC3E}">
        <p14:creationId xmlns:p14="http://schemas.microsoft.com/office/powerpoint/2010/main" val="370831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91EE3-1ECB-4E0A-9FAB-BAD99EDAE585}" type="slidenum">
              <a:rPr lang="en-US" smtClean="0"/>
              <a:t>23</a:t>
            </a:fld>
            <a:endParaRPr lang="en-US"/>
          </a:p>
        </p:txBody>
      </p:sp>
    </p:spTree>
    <p:extLst>
      <p:ext uri="{BB962C8B-B14F-4D97-AF65-F5344CB8AC3E}">
        <p14:creationId xmlns:p14="http://schemas.microsoft.com/office/powerpoint/2010/main" val="1044216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CF6F5-F497-DD9D-8713-9651B2F8B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6164C-DC0F-CE6D-51B9-5A6EF142A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0AFC07-C455-9CF4-A4B1-F22CDD5624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944E8F7-F59E-A1AD-AA81-8A7C8AF5B9C3}"/>
              </a:ext>
            </a:extLst>
          </p:cNvPr>
          <p:cNvSpPr>
            <a:spLocks noGrp="1"/>
          </p:cNvSpPr>
          <p:nvPr>
            <p:ph type="sldNum" sz="quarter" idx="5"/>
          </p:nvPr>
        </p:nvSpPr>
        <p:spPr/>
        <p:txBody>
          <a:bodyPr/>
          <a:lstStyle/>
          <a:p>
            <a:fld id="{9BD91EE3-1ECB-4E0A-9FAB-BAD99EDAE585}" type="slidenum">
              <a:rPr lang="en-US" smtClean="0"/>
              <a:t>24</a:t>
            </a:fld>
            <a:endParaRPr lang="en-US"/>
          </a:p>
        </p:txBody>
      </p:sp>
    </p:spTree>
    <p:extLst>
      <p:ext uri="{BB962C8B-B14F-4D97-AF65-F5344CB8AC3E}">
        <p14:creationId xmlns:p14="http://schemas.microsoft.com/office/powerpoint/2010/main" val="2891855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B87C6-F60E-B9C0-2BAD-5CDBAB3ED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34851-0A5B-FDA3-F24E-533781042A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CFA49-8F8C-D972-DE9C-540177225F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7458BA-A31E-DA59-3B5C-D6162042B54A}"/>
              </a:ext>
            </a:extLst>
          </p:cNvPr>
          <p:cNvSpPr>
            <a:spLocks noGrp="1"/>
          </p:cNvSpPr>
          <p:nvPr>
            <p:ph type="sldNum" sz="quarter" idx="5"/>
          </p:nvPr>
        </p:nvSpPr>
        <p:spPr/>
        <p:txBody>
          <a:bodyPr/>
          <a:lstStyle/>
          <a:p>
            <a:fld id="{9BD91EE3-1ECB-4E0A-9FAB-BAD99EDAE585}" type="slidenum">
              <a:rPr lang="en-US" smtClean="0"/>
              <a:t>25</a:t>
            </a:fld>
            <a:endParaRPr lang="en-US"/>
          </a:p>
        </p:txBody>
      </p:sp>
    </p:spTree>
    <p:extLst>
      <p:ext uri="{BB962C8B-B14F-4D97-AF65-F5344CB8AC3E}">
        <p14:creationId xmlns:p14="http://schemas.microsoft.com/office/powerpoint/2010/main" val="709580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Contractors (and sometimes, Subgrantees) often feel disconnected from program goals, leading to lower participation and collaboration.</a:t>
            </a:r>
            <a:br>
              <a:rPr lang="en-US" dirty="0"/>
            </a:br>
            <a:r>
              <a:rPr lang="en-US" dirty="0"/>
              <a:t>Feedback loops between grantees, subgrantees, contractors, and community partners are often underdeveloped, resulting in misaligned expectations.</a:t>
            </a:r>
          </a:p>
          <a:p>
            <a:r>
              <a:rPr lang="en-US" dirty="0"/>
              <a:t>Traditional networking methods may not reach all partners, especially those in geographically dispersed or rural areas.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34A2F-6C0F-4611-9A14-EAF6194026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7934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Improved collaboration leads to more dependable project outcomes and better alignment with program goals.</a:t>
            </a:r>
          </a:p>
          <a:p>
            <a:r>
              <a:rPr lang="en-US" dirty="0"/>
              <a:t>Active engagement strategies increase the pool of reliable contractors while fostering long-term professional relationships.</a:t>
            </a:r>
          </a:p>
          <a:p>
            <a:r>
              <a:rPr lang="en-US" dirty="0"/>
              <a:t>partnerships and tailored training programs result in a more skilled workforce that supports programmatic success.</a:t>
            </a:r>
          </a:p>
          <a:p>
            <a:r>
              <a:rPr lang="en-US" dirty="0"/>
              <a:t>Higher engagement scores among contractors correlate with fewer safety incidents, better quality work, and increased productivity.</a:t>
            </a:r>
          </a:p>
        </p:txBody>
      </p:sp>
      <p:sp>
        <p:nvSpPr>
          <p:cNvPr id="4" name="Slide Number Placeholder 3"/>
          <p:cNvSpPr>
            <a:spLocks noGrp="1"/>
          </p:cNvSpPr>
          <p:nvPr>
            <p:ph type="sldNum" sz="quarter" idx="5"/>
          </p:nvPr>
        </p:nvSpPr>
        <p:spPr/>
        <p:txBody>
          <a:bodyPr/>
          <a:lstStyle/>
          <a:p>
            <a:fld id="{5B934A2F-6C0F-4611-9A14-EAF619402610}" type="slidenum">
              <a:rPr lang="en-US" smtClean="0"/>
              <a:t>34</a:t>
            </a:fld>
            <a:endParaRPr lang="en-US"/>
          </a:p>
        </p:txBody>
      </p:sp>
    </p:spTree>
    <p:extLst>
      <p:ext uri="{BB962C8B-B14F-4D97-AF65-F5344CB8AC3E}">
        <p14:creationId xmlns:p14="http://schemas.microsoft.com/office/powerpoint/2010/main" val="3590926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2B795-90A9-C97E-7AB7-966FB641F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548EE-93AD-31D4-389E-ABA8131103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A3CD6-DB71-2383-35C7-B2C89ECB297B}"/>
              </a:ext>
            </a:extLst>
          </p:cNvPr>
          <p:cNvSpPr>
            <a:spLocks noGrp="1"/>
          </p:cNvSpPr>
          <p:nvPr>
            <p:ph type="body" idx="1"/>
          </p:nvPr>
        </p:nvSpPr>
        <p:spPr/>
        <p:txBody>
          <a:bodyPr/>
          <a:lstStyle/>
          <a:p>
            <a:r>
              <a:rPr lang="en-US" dirty="0"/>
              <a:t>Kahoot Open Ended</a:t>
            </a:r>
          </a:p>
        </p:txBody>
      </p:sp>
      <p:sp>
        <p:nvSpPr>
          <p:cNvPr id="4" name="Slide Number Placeholder 3">
            <a:extLst>
              <a:ext uri="{FF2B5EF4-FFF2-40B4-BE49-F238E27FC236}">
                <a16:creationId xmlns:a16="http://schemas.microsoft.com/office/drawing/2014/main" id="{40009564-9698-4D35-55E2-2E3D412599F8}"/>
              </a:ext>
            </a:extLst>
          </p:cNvPr>
          <p:cNvSpPr>
            <a:spLocks noGrp="1"/>
          </p:cNvSpPr>
          <p:nvPr>
            <p:ph type="sldNum" sz="quarter" idx="5"/>
          </p:nvPr>
        </p:nvSpPr>
        <p:spPr/>
        <p:txBody>
          <a:bodyPr/>
          <a:lstStyle/>
          <a:p>
            <a:fld id="{5B934A2F-6C0F-4611-9A14-EAF619402610}" type="slidenum">
              <a:rPr lang="en-US" smtClean="0"/>
              <a:t>35</a:t>
            </a:fld>
            <a:endParaRPr lang="en-US"/>
          </a:p>
        </p:txBody>
      </p:sp>
    </p:spTree>
    <p:extLst>
      <p:ext uri="{BB962C8B-B14F-4D97-AF65-F5344CB8AC3E}">
        <p14:creationId xmlns:p14="http://schemas.microsoft.com/office/powerpoint/2010/main" val="3050291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Onboarding plans</a:t>
            </a:r>
          </a:p>
          <a:p>
            <a:r>
              <a:rPr lang="en-US" dirty="0"/>
              <a:t>Career paths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Career Path Toolkit</a:t>
            </a:r>
          </a:p>
          <a:p>
            <a:r>
              <a:rPr lang="en-US" dirty="0"/>
              <a:t>Training – soft skills vs technical (plans too)</a:t>
            </a:r>
          </a:p>
          <a:p>
            <a:r>
              <a:rPr lang="en-US" dirty="0"/>
              <a:t>Litmos Training</a:t>
            </a:r>
          </a:p>
          <a:p>
            <a:r>
              <a:rPr lang="en-US" dirty="0"/>
              <a:t>Badges Toolkit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34A2F-6C0F-4611-9A14-EAF6194026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293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effectLst/>
                <a:latin typeface="fkGroteskNeue"/>
              </a:rPr>
              <a:t>Many organizations struggle to retain new hires due to ineffective onboarding processes. Without a structured plan, employees feel disconnected and disengaged.</a:t>
            </a:r>
          </a:p>
          <a:p>
            <a:pPr marL="171450" indent="-171450">
              <a:buFont typeface="Arial" panose="020B0604020202020204" pitchFamily="34" charset="0"/>
              <a:buChar char="•"/>
            </a:pPr>
            <a:r>
              <a:rPr lang="en-US" b="0" i="0" dirty="0">
                <a:effectLst/>
                <a:latin typeface="fkGroteskNeue"/>
              </a:rPr>
              <a:t>New hires often lack the technical or soft skills required to perform their roles effectively.</a:t>
            </a:r>
          </a:p>
          <a:p>
            <a:pPr marL="171450" indent="-171450">
              <a:buFont typeface="Arial" panose="020B0604020202020204" pitchFamily="34" charset="0"/>
              <a:buChar char="•"/>
            </a:pPr>
            <a:r>
              <a:rPr lang="en-US" b="0" i="0" dirty="0">
                <a:effectLst/>
                <a:latin typeface="fkGroteskNeue"/>
              </a:rPr>
              <a:t>A lack of standardized training methods can lead to uneven employee performance and productivity.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34A2F-6C0F-4611-9A14-EAF6194026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248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2455A-0D23-4EAB-9AF9-2CC2B3066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236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Kahoot Open Ended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34A2F-6C0F-4611-9A14-EAF6194026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8923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34A2F-6C0F-4611-9A14-EAF6194026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8670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34A2F-6C0F-4611-9A14-EAF6194026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2922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34A2F-6C0F-4611-9A14-EAF6194026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8783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Organizations with robust onboarding processes see improvement in new hire retention</a:t>
            </a:r>
          </a:p>
          <a:p>
            <a:r>
              <a:rPr lang="en-US" b="0" i="0" dirty="0">
                <a:effectLst/>
                <a:latin typeface="+mn-lt"/>
              </a:rPr>
              <a:t>comprehensive training programs increase productivity </a:t>
            </a:r>
          </a:p>
          <a:p>
            <a:r>
              <a:rPr lang="en-US" b="0" i="0" dirty="0">
                <a:effectLst/>
                <a:latin typeface="+mn-lt"/>
              </a:rPr>
              <a:t>Structured career paths and recognition systems boost morale and foster long-term commitment</a:t>
            </a:r>
          </a:p>
          <a:p>
            <a:r>
              <a:rPr lang="en-US" dirty="0">
                <a:latin typeface="+mn-lt"/>
              </a:rPr>
              <a:t>A well-trained workforce directly supports the goals of the Weatherization Assistance Program by improving service quality and efficiency.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34A2F-6C0F-4611-9A14-EAF6194026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2932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AADAB-B075-41F3-AEA0-63A9EB8F4E7F}" type="slidenum">
              <a:rPr lang="en-US" smtClean="0"/>
              <a:t>46</a:t>
            </a:fld>
            <a:endParaRPr lang="en-US"/>
          </a:p>
        </p:txBody>
      </p:sp>
    </p:spTree>
    <p:extLst>
      <p:ext uri="{BB962C8B-B14F-4D97-AF65-F5344CB8AC3E}">
        <p14:creationId xmlns:p14="http://schemas.microsoft.com/office/powerpoint/2010/main" val="3380629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76e5ab71a61c0e5_0:notes"/>
          <p:cNvSpPr>
            <a:spLocks noGrp="1" noRot="1" noChangeAspect="1"/>
          </p:cNvSpPr>
          <p:nvPr>
            <p:ph type="sldImg" idx="2"/>
          </p:nvPr>
        </p:nvSpPr>
        <p:spPr>
          <a:xfrm>
            <a:off x="869950" y="1257300"/>
            <a:ext cx="6032500" cy="339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376e5ab71a61c0e5_0:notes"/>
          <p:cNvSpPr txBox="1">
            <a:spLocks noGrp="1"/>
          </p:cNvSpPr>
          <p:nvPr>
            <p:ph type="body" idx="1"/>
          </p:nvPr>
        </p:nvSpPr>
        <p:spPr>
          <a:xfrm>
            <a:off x="777875" y="4840288"/>
            <a:ext cx="6216600" cy="39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47" name="Google Shape;347;g376e5ab71a61c0e5_0:notes"/>
          <p:cNvSpPr txBox="1">
            <a:spLocks noGrp="1"/>
          </p:cNvSpPr>
          <p:nvPr>
            <p:ph type="sldNum" idx="12"/>
          </p:nvPr>
        </p:nvSpPr>
        <p:spPr>
          <a:xfrm>
            <a:off x="4402138" y="9553575"/>
            <a:ext cx="3368700" cy="504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7835389743160100_0:notes"/>
          <p:cNvSpPr>
            <a:spLocks noGrp="1" noRot="1" noChangeAspect="1"/>
          </p:cNvSpPr>
          <p:nvPr>
            <p:ph type="sldImg" idx="2"/>
          </p:nvPr>
        </p:nvSpPr>
        <p:spPr>
          <a:xfrm>
            <a:off x="869950" y="1257300"/>
            <a:ext cx="6032500" cy="3394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7835389743160100_0: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g7835389743160100_0: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cb8eafc4fb79d10_6:notes"/>
          <p:cNvSpPr>
            <a:spLocks noGrp="1" noRot="1" noChangeAspect="1"/>
          </p:cNvSpPr>
          <p:nvPr>
            <p:ph type="sldImg" idx="2"/>
          </p:nvPr>
        </p:nvSpPr>
        <p:spPr>
          <a:xfrm>
            <a:off x="869950" y="1257300"/>
            <a:ext cx="6032500" cy="339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4cb8eafc4fb79d10_6:notes"/>
          <p:cNvSpPr txBox="1">
            <a:spLocks noGrp="1"/>
          </p:cNvSpPr>
          <p:nvPr>
            <p:ph type="body" idx="1"/>
          </p:nvPr>
        </p:nvSpPr>
        <p:spPr>
          <a:xfrm>
            <a:off x="777875" y="4840288"/>
            <a:ext cx="6216600" cy="39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3" name="Google Shape;243;g4cb8eafc4fb79d10_6:notes"/>
          <p:cNvSpPr txBox="1">
            <a:spLocks noGrp="1"/>
          </p:cNvSpPr>
          <p:nvPr>
            <p:ph type="sldNum" idx="12"/>
          </p:nvPr>
        </p:nvSpPr>
        <p:spPr>
          <a:xfrm>
            <a:off x="4402138" y="9553575"/>
            <a:ext cx="3368700" cy="504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efd6bb946bbec2c_18:notes"/>
          <p:cNvSpPr>
            <a:spLocks noGrp="1" noRot="1" noChangeAspect="1"/>
          </p:cNvSpPr>
          <p:nvPr>
            <p:ph type="sldImg" idx="2"/>
          </p:nvPr>
        </p:nvSpPr>
        <p:spPr>
          <a:xfrm>
            <a:off x="869950" y="1257300"/>
            <a:ext cx="6032500" cy="3394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efd6bb946bbec2c_18: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2efd6bb946bbec2c_18: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hour and a half long webinar will contain 4 parts today.  </a:t>
            </a:r>
          </a:p>
          <a:p>
            <a:r>
              <a:rPr lang="en-US" dirty="0"/>
              <a:t>Each section comes with it’s own challenges and solutions. </a:t>
            </a:r>
            <a:br>
              <a:rPr lang="en-US" dirty="0"/>
            </a:br>
            <a:r>
              <a:rPr lang="en-US" dirty="0"/>
              <a:t>I think we are fully aware of the challenges, so the purpose of today’s call is to focus on solutions. </a:t>
            </a:r>
            <a:br>
              <a:rPr lang="en-US" dirty="0"/>
            </a:br>
            <a:br>
              <a:rPr lang="en-US" dirty="0"/>
            </a:br>
            <a:r>
              <a:rPr lang="en-US" dirty="0"/>
              <a:t>Let’s take a quick look at the big picture when it comes to workforce challenges and solutions.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2455A-0D23-4EAB-9AF9-2CC2B3066B0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961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3e4472d2d9_0_8: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3e4472d2d9_0_8:notes"/>
          <p:cNvSpPr txBox="1">
            <a:spLocks noGrp="1"/>
          </p:cNvSpPr>
          <p:nvPr>
            <p:ph type="body" idx="1"/>
          </p:nvPr>
        </p:nvSpPr>
        <p:spPr>
          <a:xfrm>
            <a:off x="777240" y="4777740"/>
            <a:ext cx="6217800" cy="452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41d73e0f27_0_6:notes"/>
          <p:cNvSpPr>
            <a:spLocks noGrp="1" noRot="1" noChangeAspect="1"/>
          </p:cNvSpPr>
          <p:nvPr>
            <p:ph type="sldImg" idx="2"/>
          </p:nvPr>
        </p:nvSpPr>
        <p:spPr>
          <a:xfrm>
            <a:off x="869950" y="1257300"/>
            <a:ext cx="6032500" cy="339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341d73e0f27_0_6:notes"/>
          <p:cNvSpPr txBox="1">
            <a:spLocks noGrp="1"/>
          </p:cNvSpPr>
          <p:nvPr>
            <p:ph type="body" idx="1"/>
          </p:nvPr>
        </p:nvSpPr>
        <p:spPr>
          <a:xfrm>
            <a:off x="777875" y="4840288"/>
            <a:ext cx="6216600" cy="39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g341d73e0f27_0_6:notes"/>
          <p:cNvSpPr txBox="1">
            <a:spLocks noGrp="1"/>
          </p:cNvSpPr>
          <p:nvPr>
            <p:ph type="sldNum" idx="12"/>
          </p:nvPr>
        </p:nvSpPr>
        <p:spPr>
          <a:xfrm>
            <a:off x="4402138" y="9553575"/>
            <a:ext cx="3368700" cy="504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1e800403fc44e5_102:notes"/>
          <p:cNvSpPr>
            <a:spLocks noGrp="1" noRot="1" noChangeAspect="1"/>
          </p:cNvSpPr>
          <p:nvPr>
            <p:ph type="sldImg" idx="2"/>
          </p:nvPr>
        </p:nvSpPr>
        <p:spPr>
          <a:xfrm>
            <a:off x="869950" y="1257300"/>
            <a:ext cx="6032500" cy="339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11e800403fc44e5_102:notes"/>
          <p:cNvSpPr txBox="1">
            <a:spLocks noGrp="1"/>
          </p:cNvSpPr>
          <p:nvPr>
            <p:ph type="body" idx="1"/>
          </p:nvPr>
        </p:nvSpPr>
        <p:spPr>
          <a:xfrm>
            <a:off x="777875" y="4840288"/>
            <a:ext cx="6216600" cy="39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311" name="Google Shape;311;g11e800403fc44e5_102:notes"/>
          <p:cNvSpPr txBox="1">
            <a:spLocks noGrp="1"/>
          </p:cNvSpPr>
          <p:nvPr>
            <p:ph type="sldNum" idx="12"/>
          </p:nvPr>
        </p:nvSpPr>
        <p:spPr>
          <a:xfrm>
            <a:off x="4402138" y="9553575"/>
            <a:ext cx="3368700" cy="504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2e0c0cc9a4_0_821:notes"/>
          <p:cNvSpPr>
            <a:spLocks noGrp="1" noRot="1" noChangeAspect="1"/>
          </p:cNvSpPr>
          <p:nvPr>
            <p:ph type="sldImg" idx="2"/>
          </p:nvPr>
        </p:nvSpPr>
        <p:spPr>
          <a:xfrm>
            <a:off x="869950" y="1257300"/>
            <a:ext cx="6032500" cy="3394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2e0c0cc9a4_0_821: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Tools &amp; Equipment list</a:t>
            </a:r>
            <a:endParaRPr/>
          </a:p>
          <a:p>
            <a:pPr marL="0" lvl="0" indent="0" algn="l" rtl="0">
              <a:spcBef>
                <a:spcPts val="0"/>
              </a:spcBef>
              <a:spcAft>
                <a:spcPts val="0"/>
              </a:spcAft>
              <a:buNone/>
            </a:pPr>
            <a:r>
              <a:rPr lang="en-US" u="sng">
                <a:solidFill>
                  <a:schemeClr val="hlink"/>
                </a:solidFill>
                <a:hlinkClick r:id="rId3"/>
              </a:rPr>
              <a:t>https://greenworkforceconnect.org/wp-content/uploads/2023/12/CGS-Comprehensive-Tool-and-Equipment-List-for-Weatherization-Contractors.pdf</a:t>
            </a:r>
            <a:endParaRPr/>
          </a:p>
          <a:p>
            <a:pPr marL="0" lvl="0" indent="0" algn="l" rtl="0">
              <a:spcBef>
                <a:spcPts val="0"/>
              </a:spcBef>
              <a:spcAft>
                <a:spcPts val="0"/>
              </a:spcAft>
              <a:buNone/>
            </a:pPr>
            <a:endParaRPr/>
          </a:p>
          <a:p>
            <a:pPr marL="0" lvl="0" indent="0" algn="l" rtl="0">
              <a:spcBef>
                <a:spcPts val="0"/>
              </a:spcBef>
              <a:spcAft>
                <a:spcPts val="0"/>
              </a:spcAft>
              <a:buNone/>
            </a:pPr>
            <a:r>
              <a:rPr lang="en-US"/>
              <a:t>Application Process</a:t>
            </a:r>
            <a:endParaRPr/>
          </a:p>
          <a:p>
            <a:pPr marL="0" lvl="0" indent="0" algn="l" rtl="0">
              <a:spcBef>
                <a:spcPts val="0"/>
              </a:spcBef>
              <a:spcAft>
                <a:spcPts val="0"/>
              </a:spcAft>
              <a:buNone/>
            </a:pPr>
            <a:r>
              <a:rPr lang="en-US" u="sng">
                <a:solidFill>
                  <a:schemeClr val="hlink"/>
                </a:solidFill>
                <a:hlinkClick r:id="rId4"/>
              </a:rPr>
              <a:t>https://greenworkforceconnect.org/wp-content/uploads/2023/12/CGS-Guide-to-Weatherization-Contractor-Applications-1.pdf</a:t>
            </a:r>
            <a:endParaRPr/>
          </a:p>
          <a:p>
            <a:pPr marL="0" lvl="0" indent="0" algn="l" rtl="0">
              <a:spcBef>
                <a:spcPts val="0"/>
              </a:spcBef>
              <a:spcAft>
                <a:spcPts val="0"/>
              </a:spcAft>
              <a:buNone/>
            </a:pPr>
            <a:endParaRPr/>
          </a:p>
          <a:p>
            <a:pPr marL="0" lvl="0" indent="0" algn="l" rtl="0">
              <a:spcBef>
                <a:spcPts val="0"/>
              </a:spcBef>
              <a:spcAft>
                <a:spcPts val="0"/>
              </a:spcAft>
              <a:buNone/>
            </a:pPr>
            <a:r>
              <a:rPr lang="en-US"/>
              <a:t>Field Guides, SWS and Job Aids</a:t>
            </a:r>
            <a:endParaRPr/>
          </a:p>
          <a:p>
            <a:pPr marL="0" lvl="0" indent="0" algn="l" rtl="0">
              <a:spcBef>
                <a:spcPts val="0"/>
              </a:spcBef>
              <a:spcAft>
                <a:spcPts val="0"/>
              </a:spcAft>
              <a:buNone/>
            </a:pPr>
            <a:r>
              <a:rPr lang="en-US" u="sng">
                <a:solidFill>
                  <a:schemeClr val="hlink"/>
                </a:solidFill>
                <a:hlinkClick r:id="rId5"/>
              </a:rPr>
              <a:t>https://greenworkforceconnect.org/wp-content/uploads/2023/12/CGS-Understanding-Weatherization-Standard-Work-Specifications-Field-Guides-and-Installer-Job-Aids-.pdf</a:t>
            </a:r>
            <a:endParaRPr/>
          </a:p>
          <a:p>
            <a:pPr marL="0" lvl="0" indent="0" algn="l" rtl="0">
              <a:spcBef>
                <a:spcPts val="0"/>
              </a:spcBef>
              <a:spcAft>
                <a:spcPts val="0"/>
              </a:spcAft>
              <a:buNone/>
            </a:pPr>
            <a:endParaRPr/>
          </a:p>
          <a:p>
            <a:pPr marL="0" lvl="0" indent="0" algn="l" rtl="0">
              <a:spcBef>
                <a:spcPts val="0"/>
              </a:spcBef>
              <a:spcAft>
                <a:spcPts val="0"/>
              </a:spcAft>
              <a:buNone/>
            </a:pPr>
            <a:r>
              <a:rPr lang="en-US"/>
              <a:t>Quality Assurance</a:t>
            </a:r>
            <a:endParaRPr/>
          </a:p>
          <a:p>
            <a:pPr marL="0" lvl="0" indent="0" algn="l" rtl="0">
              <a:spcBef>
                <a:spcPts val="0"/>
              </a:spcBef>
              <a:spcAft>
                <a:spcPts val="0"/>
              </a:spcAft>
              <a:buNone/>
            </a:pPr>
            <a:r>
              <a:rPr lang="en-US" u="sng">
                <a:solidFill>
                  <a:schemeClr val="hlink"/>
                </a:solidFill>
                <a:hlinkClick r:id="rId6"/>
              </a:rPr>
              <a:t>https://greenworkforceconnect.org/wp-content/uploads/2023/12/CGS-Quality-Assurance-in-Weatherization.pdf</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91" name="Google Shape;491;g32e0c0cc9a4_0_821: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59</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653d7fbc63c1923b_1:notes"/>
          <p:cNvSpPr>
            <a:spLocks noGrp="1" noRot="1" noChangeAspect="1"/>
          </p:cNvSpPr>
          <p:nvPr>
            <p:ph type="sldImg" idx="2"/>
          </p:nvPr>
        </p:nvSpPr>
        <p:spPr>
          <a:xfrm>
            <a:off x="869950" y="1257300"/>
            <a:ext cx="6032500" cy="3394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653d7fbc63c1923b_1: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g653d7fbc63c1923b_1: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3e4472d2d9_0_31: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3e4472d2d9_0_31:notes"/>
          <p:cNvSpPr txBox="1">
            <a:spLocks noGrp="1"/>
          </p:cNvSpPr>
          <p:nvPr>
            <p:ph type="body" idx="1"/>
          </p:nvPr>
        </p:nvSpPr>
        <p:spPr>
          <a:xfrm>
            <a:off x="777240" y="4777740"/>
            <a:ext cx="6217800" cy="452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WAP Workforce Technical Assistance Drop-In Office Hours</a:t>
            </a:r>
            <a:endParaRPr b="1"/>
          </a:p>
          <a:p>
            <a:pPr marL="0" lvl="0" indent="0" algn="l" rtl="0">
              <a:spcBef>
                <a:spcPts val="0"/>
              </a:spcBef>
              <a:spcAft>
                <a:spcPts val="0"/>
              </a:spcAft>
              <a:buNone/>
            </a:pPr>
            <a:r>
              <a:rPr lang="en-US" u="sng">
                <a:solidFill>
                  <a:schemeClr val="hlink"/>
                </a:solidFill>
                <a:hlinkClick r:id="rId3"/>
              </a:rPr>
              <a:t>https://irecusa.zoom.us/meeting/register/tZEvf-uppjkjG9W4fXtmzeiMp4WVLU00gjzA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2e0c0cc9a4_0_215: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32e0c0cc9a4_0_215:notes"/>
          <p:cNvSpPr txBox="1">
            <a:spLocks noGrp="1"/>
          </p:cNvSpPr>
          <p:nvPr>
            <p:ph type="body" idx="1"/>
          </p:nvPr>
        </p:nvSpPr>
        <p:spPr>
          <a:xfrm>
            <a:off x="777240" y="4777740"/>
            <a:ext cx="6217800" cy="4526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Other GWC resources for WAP that might be helpful - including Job Descriptions</a:t>
            </a:r>
            <a:endParaRPr/>
          </a:p>
          <a:p>
            <a:pPr marL="0" lvl="0" indent="0" algn="l" rtl="0">
              <a:lnSpc>
                <a:spcPct val="100000"/>
              </a:lnSpc>
              <a:spcBef>
                <a:spcPts val="0"/>
              </a:spcBef>
              <a:spcAft>
                <a:spcPts val="0"/>
              </a:spcAft>
              <a:buSzPts val="1400"/>
              <a:buNone/>
            </a:pPr>
            <a:r>
              <a:rPr lang="en-US" u="sng">
                <a:solidFill>
                  <a:schemeClr val="hlink"/>
                </a:solidFill>
                <a:hlinkClick r:id="rId3"/>
              </a:rPr>
              <a:t>https://drive.google.com/file/d/1CBRBWca9LnMkVAnyyzD9CWBOmHkmEd4O/view?usp=sharing</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started by visiting www.bpi.org/recruitment-tools/. This is where you can download the Toolkit, checklist, and all the template materials. I’m going to try to show you the website location and some of the things that are readily available for your use.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D5F5B-18E1-4FBB-8626-89A8AFD5DE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3348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e800403fc44e5_52:notes"/>
          <p:cNvSpPr>
            <a:spLocks noGrp="1" noRot="1" noChangeAspect="1"/>
          </p:cNvSpPr>
          <p:nvPr>
            <p:ph type="sldImg" idx="2"/>
          </p:nvPr>
        </p:nvSpPr>
        <p:spPr>
          <a:xfrm>
            <a:off x="869950" y="1257300"/>
            <a:ext cx="6032500" cy="339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1e800403fc44e5_52:notes"/>
          <p:cNvSpPr txBox="1">
            <a:spLocks noGrp="1"/>
          </p:cNvSpPr>
          <p:nvPr>
            <p:ph type="body" idx="1"/>
          </p:nvPr>
        </p:nvSpPr>
        <p:spPr>
          <a:xfrm>
            <a:off x="777875" y="4840288"/>
            <a:ext cx="6216600" cy="39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11e800403fc44e5_52:notes"/>
          <p:cNvSpPr txBox="1">
            <a:spLocks noGrp="1"/>
          </p:cNvSpPr>
          <p:nvPr>
            <p:ph type="sldNum" idx="12"/>
          </p:nvPr>
        </p:nvSpPr>
        <p:spPr>
          <a:xfrm>
            <a:off x="4402138" y="9553575"/>
            <a:ext cx="3368700" cy="504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1e800403fc44e5_58:notes"/>
          <p:cNvSpPr>
            <a:spLocks noGrp="1" noRot="1" noChangeAspect="1"/>
          </p:cNvSpPr>
          <p:nvPr>
            <p:ph type="sldImg" idx="2"/>
          </p:nvPr>
        </p:nvSpPr>
        <p:spPr>
          <a:xfrm>
            <a:off x="869950" y="1257300"/>
            <a:ext cx="6032500" cy="3394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1e800403fc44e5_58: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11e800403fc44e5_58: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1E638-1878-32B0-55F1-B3B98F819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30E57-C0F6-CE1D-2524-BA4DCFFE9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E70FC-A839-B143-DFB3-E611AF77E1A2}"/>
              </a:ext>
            </a:extLst>
          </p:cNvPr>
          <p:cNvSpPr>
            <a:spLocks noGrp="1"/>
          </p:cNvSpPr>
          <p:nvPr>
            <p:ph type="body" idx="1"/>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AC8E40B-C2AA-9ACC-5EA0-1CF39F9BFB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34A2F-6C0F-4611-9A14-EAF6194026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2930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Recruitment and Retention Difficulties:</a:t>
            </a:r>
          </a:p>
          <a:p>
            <a:pPr marL="171450" indent="-171450">
              <a:buFont typeface="Arial" panose="020B0604020202020204" pitchFamily="34" charset="0"/>
              <a:buChar char="•"/>
            </a:pPr>
            <a:r>
              <a:rPr lang="en-US" dirty="0"/>
              <a:t>Talent shortages in key industries, exacerbated by demographic shifts like Baby Boomer retirements and declining labor force participation.</a:t>
            </a:r>
          </a:p>
          <a:p>
            <a:pPr marL="171450" indent="-171450">
              <a:buFont typeface="Arial" panose="020B0604020202020204" pitchFamily="34" charset="0"/>
              <a:buChar char="•"/>
            </a:pPr>
            <a:r>
              <a:rPr lang="en-US" dirty="0"/>
              <a:t>High turnover rates due to lack of career progression opportunities and competitive compensation.</a:t>
            </a:r>
          </a:p>
          <a:p>
            <a:endParaRPr lang="en-US" dirty="0"/>
          </a:p>
          <a:p>
            <a:r>
              <a:rPr lang="en-US" dirty="0"/>
              <a:t>Wage Disparities:</a:t>
            </a:r>
          </a:p>
          <a:p>
            <a:pPr marL="171450" indent="-171450">
              <a:buFont typeface="Arial" panose="020B0604020202020204" pitchFamily="34" charset="0"/>
              <a:buChar char="•"/>
            </a:pPr>
            <a:r>
              <a:rPr lang="en-US" dirty="0"/>
              <a:t>Many positions offer wages below a living wage, impacting worker satisfaction and retention.</a:t>
            </a:r>
          </a:p>
          <a:p>
            <a:pPr marL="171450" indent="-171450">
              <a:buFont typeface="Arial" panose="020B0604020202020204" pitchFamily="34" charset="0"/>
              <a:buChar char="•"/>
            </a:pPr>
            <a:r>
              <a:rPr lang="en-US" dirty="0"/>
              <a:t>Persisting pay gaps further complicate workforce equity.</a:t>
            </a:r>
          </a:p>
          <a:p>
            <a:endParaRPr lang="en-US" dirty="0"/>
          </a:p>
          <a:p>
            <a:r>
              <a:rPr lang="en-US" dirty="0"/>
              <a:t>Skill Gaps:</a:t>
            </a:r>
          </a:p>
          <a:p>
            <a:pPr marL="171450" indent="-171450">
              <a:buFont typeface="Arial" panose="020B0604020202020204" pitchFamily="34" charset="0"/>
              <a:buChar char="•"/>
            </a:pPr>
            <a:r>
              <a:rPr lang="en-US" dirty="0"/>
              <a:t>Workers often lack the technical and soft skills required for weatherization projects.</a:t>
            </a:r>
          </a:p>
          <a:p>
            <a:pPr marL="171450" indent="-171450">
              <a:buFont typeface="Arial" panose="020B0604020202020204" pitchFamily="34" charset="0"/>
              <a:buChar char="•"/>
            </a:pPr>
            <a:r>
              <a:rPr lang="en-US" dirty="0"/>
              <a:t>Limited access to structured mentorships or apprenticeships to bridge these gaps.</a:t>
            </a:r>
          </a:p>
        </p:txBody>
      </p:sp>
      <p:sp>
        <p:nvSpPr>
          <p:cNvPr id="4" name="Slide Number Placeholder 3"/>
          <p:cNvSpPr>
            <a:spLocks noGrp="1"/>
          </p:cNvSpPr>
          <p:nvPr>
            <p:ph type="sldNum" sz="quarter" idx="5"/>
          </p:nvPr>
        </p:nvSpPr>
        <p:spPr/>
        <p:txBody>
          <a:bodyPr/>
          <a:lstStyle/>
          <a:p>
            <a:fld id="{5B934A2F-6C0F-4611-9A14-EAF619402610}" type="slidenum">
              <a:rPr lang="en-US" smtClean="0"/>
              <a:t>7</a:t>
            </a:fld>
            <a:endParaRPr lang="en-US"/>
          </a:p>
        </p:txBody>
      </p:sp>
    </p:spTree>
    <p:extLst>
      <p:ext uri="{BB962C8B-B14F-4D97-AF65-F5344CB8AC3E}">
        <p14:creationId xmlns:p14="http://schemas.microsoft.com/office/powerpoint/2010/main" val="59128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Finding experienced contractors willing to work in weatherization is a growing challenge.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High turnover disrupts workflows and leads to inconsistent project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Many contractors hesitate to work with WAP due to concerns over regulations, payment timelines, and administrative burdens.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34A2F-6C0F-4611-9A14-EAF6194026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413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26128-75A3-703B-8564-7E0A7E128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38E4F-4138-FBCE-29D8-C98431409E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9A2A21-0A57-6F64-1713-64A36F548517}"/>
              </a:ext>
            </a:extLst>
          </p:cNvPr>
          <p:cNvSpPr>
            <a:spLocks noGrp="1"/>
          </p:cNvSpPr>
          <p:nvPr>
            <p:ph type="body" idx="1"/>
          </p:nvPr>
        </p:nvSpPr>
        <p:spPr/>
        <p:txBody>
          <a:bodyPr/>
          <a:lstStyle/>
          <a:p>
            <a:r>
              <a:rPr lang="en-US" dirty="0"/>
              <a:t>Kahoot Open Ended</a:t>
            </a:r>
          </a:p>
        </p:txBody>
      </p:sp>
      <p:sp>
        <p:nvSpPr>
          <p:cNvPr id="4" name="Slide Number Placeholder 3">
            <a:extLst>
              <a:ext uri="{FF2B5EF4-FFF2-40B4-BE49-F238E27FC236}">
                <a16:creationId xmlns:a16="http://schemas.microsoft.com/office/drawing/2014/main" id="{D3DDAFEB-2CDA-BB60-ADDF-F06B34FC746D}"/>
              </a:ext>
            </a:extLst>
          </p:cNvPr>
          <p:cNvSpPr>
            <a:spLocks noGrp="1"/>
          </p:cNvSpPr>
          <p:nvPr>
            <p:ph type="sldNum" sz="quarter" idx="5"/>
          </p:nvPr>
        </p:nvSpPr>
        <p:spPr/>
        <p:txBody>
          <a:bodyPr/>
          <a:lstStyle/>
          <a:p>
            <a:fld id="{5B934A2F-6C0F-4611-9A14-EAF619402610}" type="slidenum">
              <a:rPr lang="en-US" smtClean="0"/>
              <a:t>16</a:t>
            </a:fld>
            <a:endParaRPr lang="en-US"/>
          </a:p>
        </p:txBody>
      </p:sp>
    </p:spTree>
    <p:extLst>
      <p:ext uri="{BB962C8B-B14F-4D97-AF65-F5344CB8AC3E}">
        <p14:creationId xmlns:p14="http://schemas.microsoft.com/office/powerpoint/2010/main" val="97205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7860055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4898870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dirty="0"/>
              <a:t>Presentation Title</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10119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0" y="2108201"/>
            <a:ext cx="10058399" cy="3760891"/>
          </a:xfrm>
        </p:spPr>
        <p:txBody>
          <a:bodyPr lIns="91440">
            <a:normAutofit/>
          </a:bodyPr>
          <a:lstStyle>
            <a:lvl1pPr marL="347472" indent="-347472">
              <a:spcBef>
                <a:spcPts val="1200"/>
              </a:spcBef>
              <a:spcAft>
                <a:spcPts val="200"/>
              </a:spcAft>
              <a:buFont typeface="Arial" panose="020B0604020202020204" pitchFamily="34" charset="0"/>
              <a:buChar char="•"/>
              <a:defRPr sz="3000"/>
            </a:lvl1pPr>
            <a:lvl2pPr>
              <a:spcBef>
                <a:spcPts val="1200"/>
              </a:spcBef>
              <a:spcAft>
                <a:spcPts val="200"/>
              </a:spcAft>
              <a:defRPr sz="3000"/>
            </a:lvl2pPr>
            <a:lvl3pPr>
              <a:spcBef>
                <a:spcPts val="1200"/>
              </a:spcBef>
              <a:spcAft>
                <a:spcPts val="200"/>
              </a:spcAft>
              <a:defRPr sz="3000"/>
            </a:lvl3pPr>
            <a:lvl4pPr>
              <a:spcBef>
                <a:spcPts val="1200"/>
              </a:spcBef>
              <a:spcAft>
                <a:spcPts val="200"/>
              </a:spcAft>
              <a:defRPr sz="3000"/>
            </a:lvl4pPr>
            <a:lvl5pPr>
              <a:spcBef>
                <a:spcPts val="1200"/>
              </a:spcBef>
              <a:spcAft>
                <a:spcPts val="200"/>
              </a:spcAft>
              <a:defRPr sz="3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1414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hasCustomPrompt="1"/>
          </p:nvPr>
        </p:nvSpPr>
        <p:spPr>
          <a:xfrm>
            <a:off x="7859485" y="640080"/>
            <a:ext cx="3690257" cy="2450676"/>
          </a:xfrm>
        </p:spPr>
        <p:txBody>
          <a:bodyPr>
            <a:normAutofit/>
          </a:bodyPr>
          <a:lstStyle>
            <a:lvl1pPr>
              <a:defRPr/>
            </a:lvl1pPr>
          </a:lstStyle>
          <a:p>
            <a:r>
              <a:rPr lang="en-US" dirty="0"/>
              <a:t>Click to add title</a:t>
            </a:r>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3255512"/>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a:normAutofit/>
          </a:bodyPr>
          <a:lstStyle>
            <a:lvl1pPr algn="ctr">
              <a:defRPr sz="1800"/>
            </a:lvl1pPr>
          </a:lstStyle>
          <a:p>
            <a:r>
              <a:rPr lang="en-US" dirty="0"/>
              <a:t>Click icon to add picture</a:t>
            </a:r>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hasCustomPrompt="1"/>
          </p:nvPr>
        </p:nvSpPr>
        <p:spPr>
          <a:xfrm>
            <a:off x="7859485" y="3429000"/>
            <a:ext cx="3690257" cy="2440094"/>
          </a:xfrm>
        </p:spPr>
        <p:txBody>
          <a:bodyPr lIns="91440">
            <a:normAutofit/>
          </a:bodyPr>
          <a:lstStyle>
            <a:lvl1pPr marL="0" indent="0">
              <a:buNone/>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54349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068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994677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85496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131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698963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22766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7960085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62968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3EAEF-6287-73B9-E05D-AC2E5DDA6D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6DDB32-A62F-AAD4-326E-4D7808A5F0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FF855-4A41-0BF1-BB1F-172715B29014}"/>
              </a:ext>
            </a:extLst>
          </p:cNvPr>
          <p:cNvSpPr>
            <a:spLocks noGrp="1"/>
          </p:cNvSpPr>
          <p:nvPr>
            <p:ph type="dt" sz="half" idx="10"/>
          </p:nvPr>
        </p:nvSpPr>
        <p:spPr/>
        <p:txBody>
          <a:bodyPr/>
          <a:lstStyle/>
          <a:p>
            <a:fld id="{BE2127B1-5E8D-47BC-921F-CFEA7FE3B206}" type="datetimeFigureOut">
              <a:rPr lang="en-US" smtClean="0"/>
              <a:t>4/15/2025</a:t>
            </a:fld>
            <a:endParaRPr lang="en-US"/>
          </a:p>
        </p:txBody>
      </p:sp>
      <p:sp>
        <p:nvSpPr>
          <p:cNvPr id="5" name="Footer Placeholder 4">
            <a:extLst>
              <a:ext uri="{FF2B5EF4-FFF2-40B4-BE49-F238E27FC236}">
                <a16:creationId xmlns:a16="http://schemas.microsoft.com/office/drawing/2014/main" id="{54AA6FD2-377B-96FE-3290-2D2089E02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93665-E04C-F365-457F-22FE037BF29F}"/>
              </a:ext>
            </a:extLst>
          </p:cNvPr>
          <p:cNvSpPr>
            <a:spLocks noGrp="1"/>
          </p:cNvSpPr>
          <p:nvPr>
            <p:ph type="sldNum" sz="quarter" idx="12"/>
          </p:nvPr>
        </p:nvSpPr>
        <p:spPr/>
        <p:txBody>
          <a:bodyPr/>
          <a:lstStyle/>
          <a:p>
            <a:fld id="{647AC82A-953A-415E-8264-22EF58F78ADE}" type="slidenum">
              <a:rPr lang="en-US" smtClean="0"/>
              <a:t>‹#›</a:t>
            </a:fld>
            <a:endParaRPr lang="en-US"/>
          </a:p>
        </p:txBody>
      </p:sp>
    </p:spTree>
    <p:extLst>
      <p:ext uri="{BB962C8B-B14F-4D97-AF65-F5344CB8AC3E}">
        <p14:creationId xmlns:p14="http://schemas.microsoft.com/office/powerpoint/2010/main" val="1910553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3027-82AB-5F6E-11C7-596447332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DA03B7-96D6-0F0C-3A03-0AB00076C5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8E35D-15C1-3BBF-DBC0-58E96FC8E995}"/>
              </a:ext>
            </a:extLst>
          </p:cNvPr>
          <p:cNvSpPr>
            <a:spLocks noGrp="1"/>
          </p:cNvSpPr>
          <p:nvPr>
            <p:ph type="dt" sz="half" idx="10"/>
          </p:nvPr>
        </p:nvSpPr>
        <p:spPr/>
        <p:txBody>
          <a:bodyPr/>
          <a:lstStyle/>
          <a:p>
            <a:fld id="{BE2127B1-5E8D-47BC-921F-CFEA7FE3B206}" type="datetimeFigureOut">
              <a:rPr lang="en-US" smtClean="0"/>
              <a:t>4/15/2025</a:t>
            </a:fld>
            <a:endParaRPr lang="en-US"/>
          </a:p>
        </p:txBody>
      </p:sp>
      <p:sp>
        <p:nvSpPr>
          <p:cNvPr id="5" name="Footer Placeholder 4">
            <a:extLst>
              <a:ext uri="{FF2B5EF4-FFF2-40B4-BE49-F238E27FC236}">
                <a16:creationId xmlns:a16="http://schemas.microsoft.com/office/drawing/2014/main" id="{33EBA271-23DB-FB66-52C6-F6E67C0E1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B59BED-527D-BD18-DA74-E13FE1EF5CF8}"/>
              </a:ext>
            </a:extLst>
          </p:cNvPr>
          <p:cNvSpPr>
            <a:spLocks noGrp="1"/>
          </p:cNvSpPr>
          <p:nvPr>
            <p:ph type="sldNum" sz="quarter" idx="12"/>
          </p:nvPr>
        </p:nvSpPr>
        <p:spPr/>
        <p:txBody>
          <a:bodyPr/>
          <a:lstStyle/>
          <a:p>
            <a:fld id="{647AC82A-953A-415E-8264-22EF58F78ADE}" type="slidenum">
              <a:rPr lang="en-US" smtClean="0"/>
              <a:t>‹#›</a:t>
            </a:fld>
            <a:endParaRPr lang="en-US"/>
          </a:p>
        </p:txBody>
      </p:sp>
    </p:spTree>
    <p:extLst>
      <p:ext uri="{BB962C8B-B14F-4D97-AF65-F5344CB8AC3E}">
        <p14:creationId xmlns:p14="http://schemas.microsoft.com/office/powerpoint/2010/main" val="1020299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1AD45-14C7-19E6-DF6A-B02F67E3E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9F6C57-BD1C-CBF7-24AA-6347C33C50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179169-3697-26BF-866A-B9D3BD5B33C0}"/>
              </a:ext>
            </a:extLst>
          </p:cNvPr>
          <p:cNvSpPr>
            <a:spLocks noGrp="1"/>
          </p:cNvSpPr>
          <p:nvPr>
            <p:ph type="dt" sz="half" idx="10"/>
          </p:nvPr>
        </p:nvSpPr>
        <p:spPr/>
        <p:txBody>
          <a:bodyPr/>
          <a:lstStyle/>
          <a:p>
            <a:fld id="{BE2127B1-5E8D-47BC-921F-CFEA7FE3B206}" type="datetimeFigureOut">
              <a:rPr lang="en-US" smtClean="0"/>
              <a:t>4/15/2025</a:t>
            </a:fld>
            <a:endParaRPr lang="en-US"/>
          </a:p>
        </p:txBody>
      </p:sp>
      <p:sp>
        <p:nvSpPr>
          <p:cNvPr id="5" name="Footer Placeholder 4">
            <a:extLst>
              <a:ext uri="{FF2B5EF4-FFF2-40B4-BE49-F238E27FC236}">
                <a16:creationId xmlns:a16="http://schemas.microsoft.com/office/drawing/2014/main" id="{7A1D8E02-9FD8-6EA3-2FBA-F8B6D081C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6E851-D75E-3485-F078-CB828D6ECA7C}"/>
              </a:ext>
            </a:extLst>
          </p:cNvPr>
          <p:cNvSpPr>
            <a:spLocks noGrp="1"/>
          </p:cNvSpPr>
          <p:nvPr>
            <p:ph type="sldNum" sz="quarter" idx="12"/>
          </p:nvPr>
        </p:nvSpPr>
        <p:spPr/>
        <p:txBody>
          <a:bodyPr/>
          <a:lstStyle/>
          <a:p>
            <a:fld id="{647AC82A-953A-415E-8264-22EF58F78ADE}" type="slidenum">
              <a:rPr lang="en-US" smtClean="0"/>
              <a:t>‹#›</a:t>
            </a:fld>
            <a:endParaRPr lang="en-US"/>
          </a:p>
        </p:txBody>
      </p:sp>
    </p:spTree>
    <p:extLst>
      <p:ext uri="{BB962C8B-B14F-4D97-AF65-F5344CB8AC3E}">
        <p14:creationId xmlns:p14="http://schemas.microsoft.com/office/powerpoint/2010/main" val="587347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1043-1F86-EDF3-A286-92B9A92466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8DF174-C067-C8BE-8939-DB2A3A9728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171098-47C0-5DED-87CC-CC6498CDD9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450D6-E2CB-13A1-116D-5D77B1D7C743}"/>
              </a:ext>
            </a:extLst>
          </p:cNvPr>
          <p:cNvSpPr>
            <a:spLocks noGrp="1"/>
          </p:cNvSpPr>
          <p:nvPr>
            <p:ph type="dt" sz="half" idx="10"/>
          </p:nvPr>
        </p:nvSpPr>
        <p:spPr/>
        <p:txBody>
          <a:bodyPr/>
          <a:lstStyle/>
          <a:p>
            <a:fld id="{BE2127B1-5E8D-47BC-921F-CFEA7FE3B206}" type="datetimeFigureOut">
              <a:rPr lang="en-US" smtClean="0"/>
              <a:t>4/15/2025</a:t>
            </a:fld>
            <a:endParaRPr lang="en-US"/>
          </a:p>
        </p:txBody>
      </p:sp>
      <p:sp>
        <p:nvSpPr>
          <p:cNvPr id="6" name="Footer Placeholder 5">
            <a:extLst>
              <a:ext uri="{FF2B5EF4-FFF2-40B4-BE49-F238E27FC236}">
                <a16:creationId xmlns:a16="http://schemas.microsoft.com/office/drawing/2014/main" id="{FB9678A6-C934-7997-22C2-896C6037F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45ADB-A82A-EA07-1B41-16A175A9E926}"/>
              </a:ext>
            </a:extLst>
          </p:cNvPr>
          <p:cNvSpPr>
            <a:spLocks noGrp="1"/>
          </p:cNvSpPr>
          <p:nvPr>
            <p:ph type="sldNum" sz="quarter" idx="12"/>
          </p:nvPr>
        </p:nvSpPr>
        <p:spPr/>
        <p:txBody>
          <a:bodyPr/>
          <a:lstStyle/>
          <a:p>
            <a:fld id="{647AC82A-953A-415E-8264-22EF58F78ADE}" type="slidenum">
              <a:rPr lang="en-US" smtClean="0"/>
              <a:t>‹#›</a:t>
            </a:fld>
            <a:endParaRPr lang="en-US"/>
          </a:p>
        </p:txBody>
      </p:sp>
    </p:spTree>
    <p:extLst>
      <p:ext uri="{BB962C8B-B14F-4D97-AF65-F5344CB8AC3E}">
        <p14:creationId xmlns:p14="http://schemas.microsoft.com/office/powerpoint/2010/main" val="152971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FF0F-023C-9CC9-7A4C-84EBB49A81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ABEBD1-FB39-D715-C82D-709AE09DFD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034467-0CE8-E331-237B-8132046E0F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BDC064-3958-21E5-3FF6-D9DA2CAFA1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1238E4-1762-1634-97C9-FE62A589A2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B4A5B6-7411-3C73-225A-8528D305CBED}"/>
              </a:ext>
            </a:extLst>
          </p:cNvPr>
          <p:cNvSpPr>
            <a:spLocks noGrp="1"/>
          </p:cNvSpPr>
          <p:nvPr>
            <p:ph type="dt" sz="half" idx="10"/>
          </p:nvPr>
        </p:nvSpPr>
        <p:spPr/>
        <p:txBody>
          <a:bodyPr/>
          <a:lstStyle/>
          <a:p>
            <a:fld id="{BE2127B1-5E8D-47BC-921F-CFEA7FE3B206}" type="datetimeFigureOut">
              <a:rPr lang="en-US" smtClean="0"/>
              <a:t>4/15/2025</a:t>
            </a:fld>
            <a:endParaRPr lang="en-US"/>
          </a:p>
        </p:txBody>
      </p:sp>
      <p:sp>
        <p:nvSpPr>
          <p:cNvPr id="8" name="Footer Placeholder 7">
            <a:extLst>
              <a:ext uri="{FF2B5EF4-FFF2-40B4-BE49-F238E27FC236}">
                <a16:creationId xmlns:a16="http://schemas.microsoft.com/office/drawing/2014/main" id="{692C8BF0-EC1C-6FD3-32F0-0123521626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ABA9DA-6EC7-501D-1824-7DAF806282B7}"/>
              </a:ext>
            </a:extLst>
          </p:cNvPr>
          <p:cNvSpPr>
            <a:spLocks noGrp="1"/>
          </p:cNvSpPr>
          <p:nvPr>
            <p:ph type="sldNum" sz="quarter" idx="12"/>
          </p:nvPr>
        </p:nvSpPr>
        <p:spPr/>
        <p:txBody>
          <a:bodyPr/>
          <a:lstStyle/>
          <a:p>
            <a:fld id="{647AC82A-953A-415E-8264-22EF58F78ADE}" type="slidenum">
              <a:rPr lang="en-US" smtClean="0"/>
              <a:t>‹#›</a:t>
            </a:fld>
            <a:endParaRPr lang="en-US"/>
          </a:p>
        </p:txBody>
      </p:sp>
    </p:spTree>
    <p:extLst>
      <p:ext uri="{BB962C8B-B14F-4D97-AF65-F5344CB8AC3E}">
        <p14:creationId xmlns:p14="http://schemas.microsoft.com/office/powerpoint/2010/main" val="2468062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3387-4573-915F-95B9-1EE4D6C44F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78012E-BCF7-F68F-4266-3FE6D4EA1423}"/>
              </a:ext>
            </a:extLst>
          </p:cNvPr>
          <p:cNvSpPr>
            <a:spLocks noGrp="1"/>
          </p:cNvSpPr>
          <p:nvPr>
            <p:ph type="dt" sz="half" idx="10"/>
          </p:nvPr>
        </p:nvSpPr>
        <p:spPr/>
        <p:txBody>
          <a:bodyPr/>
          <a:lstStyle/>
          <a:p>
            <a:fld id="{BE2127B1-5E8D-47BC-921F-CFEA7FE3B206}" type="datetimeFigureOut">
              <a:rPr lang="en-US" smtClean="0"/>
              <a:t>4/15/2025</a:t>
            </a:fld>
            <a:endParaRPr lang="en-US"/>
          </a:p>
        </p:txBody>
      </p:sp>
      <p:sp>
        <p:nvSpPr>
          <p:cNvPr id="4" name="Footer Placeholder 3">
            <a:extLst>
              <a:ext uri="{FF2B5EF4-FFF2-40B4-BE49-F238E27FC236}">
                <a16:creationId xmlns:a16="http://schemas.microsoft.com/office/drawing/2014/main" id="{EF1D22C4-5ABE-4854-F572-B944AFCAB6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0C03DC-0F39-756C-D0BF-1579A898F01B}"/>
              </a:ext>
            </a:extLst>
          </p:cNvPr>
          <p:cNvSpPr>
            <a:spLocks noGrp="1"/>
          </p:cNvSpPr>
          <p:nvPr>
            <p:ph type="sldNum" sz="quarter" idx="12"/>
          </p:nvPr>
        </p:nvSpPr>
        <p:spPr/>
        <p:txBody>
          <a:bodyPr/>
          <a:lstStyle/>
          <a:p>
            <a:fld id="{647AC82A-953A-415E-8264-22EF58F78ADE}" type="slidenum">
              <a:rPr lang="en-US" smtClean="0"/>
              <a:t>‹#›</a:t>
            </a:fld>
            <a:endParaRPr lang="en-US"/>
          </a:p>
        </p:txBody>
      </p:sp>
    </p:spTree>
    <p:extLst>
      <p:ext uri="{BB962C8B-B14F-4D97-AF65-F5344CB8AC3E}">
        <p14:creationId xmlns:p14="http://schemas.microsoft.com/office/powerpoint/2010/main" val="3783295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0BAA1-3DAC-30F5-D334-E7ADB1B94A55}"/>
              </a:ext>
            </a:extLst>
          </p:cNvPr>
          <p:cNvSpPr>
            <a:spLocks noGrp="1"/>
          </p:cNvSpPr>
          <p:nvPr>
            <p:ph type="dt" sz="half" idx="10"/>
          </p:nvPr>
        </p:nvSpPr>
        <p:spPr/>
        <p:txBody>
          <a:bodyPr/>
          <a:lstStyle/>
          <a:p>
            <a:fld id="{BE2127B1-5E8D-47BC-921F-CFEA7FE3B206}" type="datetimeFigureOut">
              <a:rPr lang="en-US" smtClean="0"/>
              <a:t>4/15/2025</a:t>
            </a:fld>
            <a:endParaRPr lang="en-US"/>
          </a:p>
        </p:txBody>
      </p:sp>
      <p:sp>
        <p:nvSpPr>
          <p:cNvPr id="3" name="Footer Placeholder 2">
            <a:extLst>
              <a:ext uri="{FF2B5EF4-FFF2-40B4-BE49-F238E27FC236}">
                <a16:creationId xmlns:a16="http://schemas.microsoft.com/office/drawing/2014/main" id="{4C972018-EB73-EE0C-BBD1-6BD87D0B3E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AE114A-4F28-D28F-4521-877AF057E3C2}"/>
              </a:ext>
            </a:extLst>
          </p:cNvPr>
          <p:cNvSpPr>
            <a:spLocks noGrp="1"/>
          </p:cNvSpPr>
          <p:nvPr>
            <p:ph type="sldNum" sz="quarter" idx="12"/>
          </p:nvPr>
        </p:nvSpPr>
        <p:spPr/>
        <p:txBody>
          <a:bodyPr/>
          <a:lstStyle/>
          <a:p>
            <a:fld id="{647AC82A-953A-415E-8264-22EF58F78ADE}" type="slidenum">
              <a:rPr lang="en-US" smtClean="0"/>
              <a:t>‹#›</a:t>
            </a:fld>
            <a:endParaRPr lang="en-US"/>
          </a:p>
        </p:txBody>
      </p:sp>
    </p:spTree>
    <p:extLst>
      <p:ext uri="{BB962C8B-B14F-4D97-AF65-F5344CB8AC3E}">
        <p14:creationId xmlns:p14="http://schemas.microsoft.com/office/powerpoint/2010/main" val="263818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F3BD-C6FA-457D-C4A8-5A2B85043B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AD4094-8CE8-29A3-400E-8103145641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E62010-CABF-D85A-41EF-DB6150A35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DE4707-758A-2CD4-E055-8C025C6E97B6}"/>
              </a:ext>
            </a:extLst>
          </p:cNvPr>
          <p:cNvSpPr>
            <a:spLocks noGrp="1"/>
          </p:cNvSpPr>
          <p:nvPr>
            <p:ph type="dt" sz="half" idx="10"/>
          </p:nvPr>
        </p:nvSpPr>
        <p:spPr/>
        <p:txBody>
          <a:bodyPr/>
          <a:lstStyle/>
          <a:p>
            <a:fld id="{BE2127B1-5E8D-47BC-921F-CFEA7FE3B206}" type="datetimeFigureOut">
              <a:rPr lang="en-US" smtClean="0"/>
              <a:t>4/15/2025</a:t>
            </a:fld>
            <a:endParaRPr lang="en-US"/>
          </a:p>
        </p:txBody>
      </p:sp>
      <p:sp>
        <p:nvSpPr>
          <p:cNvPr id="6" name="Footer Placeholder 5">
            <a:extLst>
              <a:ext uri="{FF2B5EF4-FFF2-40B4-BE49-F238E27FC236}">
                <a16:creationId xmlns:a16="http://schemas.microsoft.com/office/drawing/2014/main" id="{D8D380C6-4166-E384-0E29-19CC8EE7C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D0B9A-3BB4-38A2-5139-602A6A189481}"/>
              </a:ext>
            </a:extLst>
          </p:cNvPr>
          <p:cNvSpPr>
            <a:spLocks noGrp="1"/>
          </p:cNvSpPr>
          <p:nvPr>
            <p:ph type="sldNum" sz="quarter" idx="12"/>
          </p:nvPr>
        </p:nvSpPr>
        <p:spPr/>
        <p:txBody>
          <a:bodyPr/>
          <a:lstStyle/>
          <a:p>
            <a:fld id="{647AC82A-953A-415E-8264-22EF58F78ADE}" type="slidenum">
              <a:rPr lang="en-US" smtClean="0"/>
              <a:t>‹#›</a:t>
            </a:fld>
            <a:endParaRPr lang="en-US"/>
          </a:p>
        </p:txBody>
      </p:sp>
    </p:spTree>
    <p:extLst>
      <p:ext uri="{BB962C8B-B14F-4D97-AF65-F5344CB8AC3E}">
        <p14:creationId xmlns:p14="http://schemas.microsoft.com/office/powerpoint/2010/main" val="612920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81D7E-B913-B76D-9848-3E0B5D8B72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29016B-2112-CD85-7179-BD9DBFB9DE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911B41-2CD6-930E-2819-F7763B1D1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6DDC6-9B87-94B8-A17C-2F64CDC4CAF0}"/>
              </a:ext>
            </a:extLst>
          </p:cNvPr>
          <p:cNvSpPr>
            <a:spLocks noGrp="1"/>
          </p:cNvSpPr>
          <p:nvPr>
            <p:ph type="dt" sz="half" idx="10"/>
          </p:nvPr>
        </p:nvSpPr>
        <p:spPr/>
        <p:txBody>
          <a:bodyPr/>
          <a:lstStyle/>
          <a:p>
            <a:fld id="{BE2127B1-5E8D-47BC-921F-CFEA7FE3B206}" type="datetimeFigureOut">
              <a:rPr lang="en-US" smtClean="0"/>
              <a:t>4/15/2025</a:t>
            </a:fld>
            <a:endParaRPr lang="en-US"/>
          </a:p>
        </p:txBody>
      </p:sp>
      <p:sp>
        <p:nvSpPr>
          <p:cNvPr id="6" name="Footer Placeholder 5">
            <a:extLst>
              <a:ext uri="{FF2B5EF4-FFF2-40B4-BE49-F238E27FC236}">
                <a16:creationId xmlns:a16="http://schemas.microsoft.com/office/drawing/2014/main" id="{E34ADBC3-1DCC-61DB-E633-146D129865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24EA8-D28D-119D-67DF-F3117A123A0A}"/>
              </a:ext>
            </a:extLst>
          </p:cNvPr>
          <p:cNvSpPr>
            <a:spLocks noGrp="1"/>
          </p:cNvSpPr>
          <p:nvPr>
            <p:ph type="sldNum" sz="quarter" idx="12"/>
          </p:nvPr>
        </p:nvSpPr>
        <p:spPr/>
        <p:txBody>
          <a:bodyPr/>
          <a:lstStyle/>
          <a:p>
            <a:fld id="{647AC82A-953A-415E-8264-22EF58F78ADE}" type="slidenum">
              <a:rPr lang="en-US" smtClean="0"/>
              <a:t>‹#›</a:t>
            </a:fld>
            <a:endParaRPr lang="en-US"/>
          </a:p>
        </p:txBody>
      </p:sp>
    </p:spTree>
    <p:extLst>
      <p:ext uri="{BB962C8B-B14F-4D97-AF65-F5344CB8AC3E}">
        <p14:creationId xmlns:p14="http://schemas.microsoft.com/office/powerpoint/2010/main" val="43612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43232113"/>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BC372-48F6-4893-4AF7-2A4568BE5D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F620C1-74C0-F8D5-540D-1AB86AF151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14BF1-72BD-79B4-7938-B08E37E3FB7B}"/>
              </a:ext>
            </a:extLst>
          </p:cNvPr>
          <p:cNvSpPr>
            <a:spLocks noGrp="1"/>
          </p:cNvSpPr>
          <p:nvPr>
            <p:ph type="dt" sz="half" idx="10"/>
          </p:nvPr>
        </p:nvSpPr>
        <p:spPr/>
        <p:txBody>
          <a:bodyPr/>
          <a:lstStyle/>
          <a:p>
            <a:fld id="{BE2127B1-5E8D-47BC-921F-CFEA7FE3B206}" type="datetimeFigureOut">
              <a:rPr lang="en-US" smtClean="0"/>
              <a:t>4/15/2025</a:t>
            </a:fld>
            <a:endParaRPr lang="en-US"/>
          </a:p>
        </p:txBody>
      </p:sp>
      <p:sp>
        <p:nvSpPr>
          <p:cNvPr id="5" name="Footer Placeholder 4">
            <a:extLst>
              <a:ext uri="{FF2B5EF4-FFF2-40B4-BE49-F238E27FC236}">
                <a16:creationId xmlns:a16="http://schemas.microsoft.com/office/drawing/2014/main" id="{FF3F93A1-4B28-A826-F049-5E96133150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776F8-1BE7-AA9E-E54D-DE066EC85D86}"/>
              </a:ext>
            </a:extLst>
          </p:cNvPr>
          <p:cNvSpPr>
            <a:spLocks noGrp="1"/>
          </p:cNvSpPr>
          <p:nvPr>
            <p:ph type="sldNum" sz="quarter" idx="12"/>
          </p:nvPr>
        </p:nvSpPr>
        <p:spPr/>
        <p:txBody>
          <a:bodyPr/>
          <a:lstStyle/>
          <a:p>
            <a:fld id="{647AC82A-953A-415E-8264-22EF58F78ADE}" type="slidenum">
              <a:rPr lang="en-US" smtClean="0"/>
              <a:t>‹#›</a:t>
            </a:fld>
            <a:endParaRPr lang="en-US"/>
          </a:p>
        </p:txBody>
      </p:sp>
    </p:spTree>
    <p:extLst>
      <p:ext uri="{BB962C8B-B14F-4D97-AF65-F5344CB8AC3E}">
        <p14:creationId xmlns:p14="http://schemas.microsoft.com/office/powerpoint/2010/main" val="3288158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B9986-DE4C-C4F5-ADDD-B0C0A04FAE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145D86-0FAD-A913-D378-86A40C9901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210CD-6E01-C691-3BFF-83CDA3CC4BF2}"/>
              </a:ext>
            </a:extLst>
          </p:cNvPr>
          <p:cNvSpPr>
            <a:spLocks noGrp="1"/>
          </p:cNvSpPr>
          <p:nvPr>
            <p:ph type="dt" sz="half" idx="10"/>
          </p:nvPr>
        </p:nvSpPr>
        <p:spPr/>
        <p:txBody>
          <a:bodyPr/>
          <a:lstStyle/>
          <a:p>
            <a:fld id="{BE2127B1-5E8D-47BC-921F-CFEA7FE3B206}" type="datetimeFigureOut">
              <a:rPr lang="en-US" smtClean="0"/>
              <a:t>4/15/2025</a:t>
            </a:fld>
            <a:endParaRPr lang="en-US"/>
          </a:p>
        </p:txBody>
      </p:sp>
      <p:sp>
        <p:nvSpPr>
          <p:cNvPr id="5" name="Footer Placeholder 4">
            <a:extLst>
              <a:ext uri="{FF2B5EF4-FFF2-40B4-BE49-F238E27FC236}">
                <a16:creationId xmlns:a16="http://schemas.microsoft.com/office/drawing/2014/main" id="{194782CA-8133-6A3C-1B7B-E394BA9C5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A950C-9D8D-1F27-C290-ACEE4BA72C72}"/>
              </a:ext>
            </a:extLst>
          </p:cNvPr>
          <p:cNvSpPr>
            <a:spLocks noGrp="1"/>
          </p:cNvSpPr>
          <p:nvPr>
            <p:ph type="sldNum" sz="quarter" idx="12"/>
          </p:nvPr>
        </p:nvSpPr>
        <p:spPr/>
        <p:txBody>
          <a:bodyPr/>
          <a:lstStyle/>
          <a:p>
            <a:fld id="{647AC82A-953A-415E-8264-22EF58F78ADE}" type="slidenum">
              <a:rPr lang="en-US" smtClean="0"/>
              <a:t>‹#›</a:t>
            </a:fld>
            <a:endParaRPr lang="en-US"/>
          </a:p>
        </p:txBody>
      </p:sp>
    </p:spTree>
    <p:extLst>
      <p:ext uri="{BB962C8B-B14F-4D97-AF65-F5344CB8AC3E}">
        <p14:creationId xmlns:p14="http://schemas.microsoft.com/office/powerpoint/2010/main" val="426647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1">
  <p:cSld name="Blank 1">
    <p:bg>
      <p:bgPr>
        <a:solidFill>
          <a:schemeClr val="lt1"/>
        </a:solidFill>
        <a:effectLst/>
      </p:bgPr>
    </p:bg>
    <p:spTree>
      <p:nvGrpSpPr>
        <p:cNvPr id="1" name="Shape 155"/>
        <p:cNvGrpSpPr/>
        <p:nvPr/>
      </p:nvGrpSpPr>
      <p:grpSpPr>
        <a:xfrm>
          <a:off x="0" y="0"/>
          <a:ext cx="0" cy="0"/>
          <a:chOff x="0" y="0"/>
          <a:chExt cx="0" cy="0"/>
        </a:xfrm>
      </p:grpSpPr>
      <p:sp>
        <p:nvSpPr>
          <p:cNvPr id="156" name="Google Shape;156;g32e0c0cc9a4_0_359"/>
          <p:cNvSpPr txBox="1">
            <a:spLocks noGrp="1"/>
          </p:cNvSpPr>
          <p:nvPr>
            <p:ph type="sldNum" idx="12"/>
          </p:nvPr>
        </p:nvSpPr>
        <p:spPr>
          <a:xfrm>
            <a:off x="11410033" y="0"/>
            <a:ext cx="578721" cy="524641"/>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572" b="0" i="0" u="none" strike="noStrike" cap="none">
                <a:solidFill>
                  <a:schemeClr val="dk2"/>
                </a:solidFill>
                <a:latin typeface="IBM Plex Sans"/>
                <a:ea typeface="IBM Plex Sans"/>
                <a:cs typeface="IBM Plex Sans"/>
                <a:sym typeface="IBM Plex Sans"/>
              </a:defRPr>
            </a:lvl1pPr>
            <a:lvl2pPr marL="0" marR="0" lvl="1" indent="0" algn="r">
              <a:lnSpc>
                <a:spcPct val="100000"/>
              </a:lnSpc>
              <a:spcBef>
                <a:spcPts val="0"/>
              </a:spcBef>
              <a:spcAft>
                <a:spcPts val="0"/>
              </a:spcAft>
              <a:buClr>
                <a:srgbClr val="000000"/>
              </a:buClr>
              <a:buSzPts val="1300"/>
              <a:buFont typeface="Arial"/>
              <a:buNone/>
              <a:defRPr sz="1572" b="0" i="0" u="none" strike="noStrike" cap="none">
                <a:solidFill>
                  <a:schemeClr val="dk2"/>
                </a:solidFill>
                <a:latin typeface="IBM Plex Sans"/>
                <a:ea typeface="IBM Plex Sans"/>
                <a:cs typeface="IBM Plex Sans"/>
                <a:sym typeface="IBM Plex Sans"/>
              </a:defRPr>
            </a:lvl2pPr>
            <a:lvl3pPr marL="0" marR="0" lvl="2" indent="0" algn="r">
              <a:lnSpc>
                <a:spcPct val="100000"/>
              </a:lnSpc>
              <a:spcBef>
                <a:spcPts val="0"/>
              </a:spcBef>
              <a:spcAft>
                <a:spcPts val="0"/>
              </a:spcAft>
              <a:buClr>
                <a:srgbClr val="000000"/>
              </a:buClr>
              <a:buSzPts val="1300"/>
              <a:buFont typeface="Arial"/>
              <a:buNone/>
              <a:defRPr sz="1572" b="0" i="0" u="none" strike="noStrike" cap="none">
                <a:solidFill>
                  <a:schemeClr val="dk2"/>
                </a:solidFill>
                <a:latin typeface="IBM Plex Sans"/>
                <a:ea typeface="IBM Plex Sans"/>
                <a:cs typeface="IBM Plex Sans"/>
                <a:sym typeface="IBM Plex Sans"/>
              </a:defRPr>
            </a:lvl3pPr>
            <a:lvl4pPr marL="0" marR="0" lvl="3" indent="0" algn="r">
              <a:lnSpc>
                <a:spcPct val="100000"/>
              </a:lnSpc>
              <a:spcBef>
                <a:spcPts val="0"/>
              </a:spcBef>
              <a:spcAft>
                <a:spcPts val="0"/>
              </a:spcAft>
              <a:buClr>
                <a:srgbClr val="000000"/>
              </a:buClr>
              <a:buSzPts val="1300"/>
              <a:buFont typeface="Arial"/>
              <a:buNone/>
              <a:defRPr sz="1572" b="0" i="0" u="none" strike="noStrike" cap="none">
                <a:solidFill>
                  <a:schemeClr val="dk2"/>
                </a:solidFill>
                <a:latin typeface="IBM Plex Sans"/>
                <a:ea typeface="IBM Plex Sans"/>
                <a:cs typeface="IBM Plex Sans"/>
                <a:sym typeface="IBM Plex Sans"/>
              </a:defRPr>
            </a:lvl4pPr>
            <a:lvl5pPr marL="0" marR="0" lvl="4" indent="0" algn="r">
              <a:lnSpc>
                <a:spcPct val="100000"/>
              </a:lnSpc>
              <a:spcBef>
                <a:spcPts val="0"/>
              </a:spcBef>
              <a:spcAft>
                <a:spcPts val="0"/>
              </a:spcAft>
              <a:buClr>
                <a:srgbClr val="000000"/>
              </a:buClr>
              <a:buSzPts val="1300"/>
              <a:buFont typeface="Arial"/>
              <a:buNone/>
              <a:defRPr sz="1572" b="0" i="0" u="none" strike="noStrike" cap="none">
                <a:solidFill>
                  <a:schemeClr val="dk2"/>
                </a:solidFill>
                <a:latin typeface="IBM Plex Sans"/>
                <a:ea typeface="IBM Plex Sans"/>
                <a:cs typeface="IBM Plex Sans"/>
                <a:sym typeface="IBM Plex Sans"/>
              </a:defRPr>
            </a:lvl5pPr>
            <a:lvl6pPr marL="0" marR="0" lvl="5" indent="0" algn="r">
              <a:lnSpc>
                <a:spcPct val="100000"/>
              </a:lnSpc>
              <a:spcBef>
                <a:spcPts val="0"/>
              </a:spcBef>
              <a:spcAft>
                <a:spcPts val="0"/>
              </a:spcAft>
              <a:buClr>
                <a:srgbClr val="000000"/>
              </a:buClr>
              <a:buSzPts val="1300"/>
              <a:buFont typeface="Arial"/>
              <a:buNone/>
              <a:defRPr sz="1572" b="0" i="0" u="none" strike="noStrike" cap="none">
                <a:solidFill>
                  <a:schemeClr val="dk2"/>
                </a:solidFill>
                <a:latin typeface="IBM Plex Sans"/>
                <a:ea typeface="IBM Plex Sans"/>
                <a:cs typeface="IBM Plex Sans"/>
                <a:sym typeface="IBM Plex Sans"/>
              </a:defRPr>
            </a:lvl6pPr>
            <a:lvl7pPr marL="0" marR="0" lvl="6" indent="0" algn="r">
              <a:lnSpc>
                <a:spcPct val="100000"/>
              </a:lnSpc>
              <a:spcBef>
                <a:spcPts val="0"/>
              </a:spcBef>
              <a:spcAft>
                <a:spcPts val="0"/>
              </a:spcAft>
              <a:buClr>
                <a:srgbClr val="000000"/>
              </a:buClr>
              <a:buSzPts val="1300"/>
              <a:buFont typeface="Arial"/>
              <a:buNone/>
              <a:defRPr sz="1572" b="0" i="0" u="none" strike="noStrike" cap="none">
                <a:solidFill>
                  <a:schemeClr val="dk2"/>
                </a:solidFill>
                <a:latin typeface="IBM Plex Sans"/>
                <a:ea typeface="IBM Plex Sans"/>
                <a:cs typeface="IBM Plex Sans"/>
                <a:sym typeface="IBM Plex Sans"/>
              </a:defRPr>
            </a:lvl7pPr>
            <a:lvl8pPr marL="0" marR="0" lvl="7" indent="0" algn="r">
              <a:lnSpc>
                <a:spcPct val="100000"/>
              </a:lnSpc>
              <a:spcBef>
                <a:spcPts val="0"/>
              </a:spcBef>
              <a:spcAft>
                <a:spcPts val="0"/>
              </a:spcAft>
              <a:buClr>
                <a:srgbClr val="000000"/>
              </a:buClr>
              <a:buSzPts val="1300"/>
              <a:buFont typeface="Arial"/>
              <a:buNone/>
              <a:defRPr sz="1572" b="0" i="0" u="none" strike="noStrike" cap="none">
                <a:solidFill>
                  <a:schemeClr val="dk2"/>
                </a:solidFill>
                <a:latin typeface="IBM Plex Sans"/>
                <a:ea typeface="IBM Plex Sans"/>
                <a:cs typeface="IBM Plex Sans"/>
                <a:sym typeface="IBM Plex Sans"/>
              </a:defRPr>
            </a:lvl8pPr>
            <a:lvl9pPr marL="0" marR="0" lvl="8" indent="0" algn="r">
              <a:lnSpc>
                <a:spcPct val="100000"/>
              </a:lnSpc>
              <a:spcBef>
                <a:spcPts val="0"/>
              </a:spcBef>
              <a:spcAft>
                <a:spcPts val="0"/>
              </a:spcAft>
              <a:buClr>
                <a:srgbClr val="000000"/>
              </a:buClr>
              <a:buSzPts val="1300"/>
              <a:buFont typeface="Arial"/>
              <a:buNone/>
              <a:defRPr sz="1572" b="0" i="0" u="none" strike="noStrike" cap="none">
                <a:solidFill>
                  <a:schemeClr val="dk2"/>
                </a:solidFill>
                <a:latin typeface="IBM Plex Sans"/>
                <a:ea typeface="IBM Plex Sans"/>
                <a:cs typeface="IBM Plex Sans"/>
                <a:sym typeface="IBM Plex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3574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dirty="0"/>
              <a:t>20XX</a:t>
            </a:r>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Presentation Title</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5186180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dirty="0"/>
              <a:t>20XX</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Presentation Title</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7096516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dirty="0"/>
              <a:t>20XX</a:t>
            </a:r>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09996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4">
            <a:extLst>
              <a:ext uri="{FF2B5EF4-FFF2-40B4-BE49-F238E27FC236}">
                <a16:creationId xmlns:a16="http://schemas.microsoft.com/office/drawing/2014/main" id="{A8464DCA-A9BF-A892-3059-84E13570D01E}"/>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2009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r>
              <a:rPr lang="en-US" dirty="0"/>
              <a:t>20XX</a:t>
            </a:r>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97131389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20XX</a:t>
            </a:r>
          </a:p>
        </p:txBody>
      </p:sp>
      <p:sp>
        <p:nvSpPr>
          <p:cNvPr id="6" name="Footer Placeholder 5"/>
          <p:cNvSpPr>
            <a:spLocks noGrp="1"/>
          </p:cNvSpPr>
          <p:nvPr>
            <p:ph type="ftr" sz="quarter" idx="11"/>
          </p:nvPr>
        </p:nvSpPr>
        <p:spPr>
          <a:xfrm>
            <a:off x="1097279" y="6446838"/>
            <a:ext cx="6818262" cy="365125"/>
          </a:xfrm>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092735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r>
              <a:rPr lang="en-US" dirty="0"/>
              <a:t>20XX</a:t>
            </a:r>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dirty="0"/>
              <a:t>Presentation Title</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802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97B1F2-A4D4-2264-6476-D44D4C9D3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AAFE3F-8F6F-98A2-A9AF-D7D4C32A1C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CED33-6C82-5A6F-CF86-33E2695357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2127B1-5E8D-47BC-921F-CFEA7FE3B206}" type="datetimeFigureOut">
              <a:rPr lang="en-US" smtClean="0"/>
              <a:t>4/15/2025</a:t>
            </a:fld>
            <a:endParaRPr lang="en-US"/>
          </a:p>
        </p:txBody>
      </p:sp>
      <p:sp>
        <p:nvSpPr>
          <p:cNvPr id="5" name="Footer Placeholder 4">
            <a:extLst>
              <a:ext uri="{FF2B5EF4-FFF2-40B4-BE49-F238E27FC236}">
                <a16:creationId xmlns:a16="http://schemas.microsoft.com/office/drawing/2014/main" id="{94F81C58-94EE-1B4F-5908-00D3B9B281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DBAF38B-A635-F2F1-9126-14599DA278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7AC82A-953A-415E-8264-22EF58F78ADE}" type="slidenum">
              <a:rPr lang="en-US" smtClean="0"/>
              <a:t>‹#›</a:t>
            </a:fld>
            <a:endParaRPr lang="en-US"/>
          </a:p>
        </p:txBody>
      </p:sp>
    </p:spTree>
    <p:extLst>
      <p:ext uri="{BB962C8B-B14F-4D97-AF65-F5344CB8AC3E}">
        <p14:creationId xmlns:p14="http://schemas.microsoft.com/office/powerpoint/2010/main" val="4748946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diagramLayout" Target="../diagrams/layout8.xml"/><Relationship Id="rId7" Type="http://schemas.openxmlformats.org/officeDocument/2006/relationships/image" Target="../media/image38.png"/><Relationship Id="rId2" Type="http://schemas.openxmlformats.org/officeDocument/2006/relationships/diagramData" Target="../diagrams/data8.xml"/><Relationship Id="rId1" Type="http://schemas.openxmlformats.org/officeDocument/2006/relationships/slideLayout" Target="../slideLayouts/slideLayout2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74.sv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www.energy.gov/scep/wap/articles/weatherization-program-notice-22-4-quality-work-plan-requirement-update" TargetMode="Externa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2.xml.rels><?xml version="1.0" encoding="UTF-8" standalone="yes"?>
<Relationships xmlns="http://schemas.openxmlformats.org/package/2006/relationships"><Relationship Id="rId3" Type="http://schemas.openxmlformats.org/officeDocument/2006/relationships/hyperlink" Target="https://nascsp.org/workforce-resources-and-tools/" TargetMode="External"/><Relationship Id="rId2" Type="http://schemas.openxmlformats.org/officeDocument/2006/relationships/hyperlink" Target="https://www.energy.gov/scep/wap/weatherization-installer-job-aids-and-interactive-3d-houses#installer" TargetMode="External"/><Relationship Id="rId1" Type="http://schemas.openxmlformats.org/officeDocument/2006/relationships/slideLayout" Target="../slideLayouts/slideLayout2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www.energy.gov/scep/wap/installer-badges-toolkit"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nascsp.org/bil-procurement-rfps/" TargetMode="Externa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hyperlink" Target="https://nascsp.org/workforce-resources-and-tools/" TargetMode="Externa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nascsp.org/blog/" TargetMode="External"/><Relationship Id="rId1" Type="http://schemas.openxmlformats.org/officeDocument/2006/relationships/slideLayout" Target="../slideLayouts/slideLayout22.xml"/><Relationship Id="rId5" Type="http://schemas.openxmlformats.org/officeDocument/2006/relationships/image" Target="../media/image88.png"/><Relationship Id="rId4" Type="http://schemas.openxmlformats.org/officeDocument/2006/relationships/hyperlink" Target="https://youtu.be/Oxkz1wXfzsk"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32.xml"/><Relationship Id="rId6" Type="http://schemas.openxmlformats.org/officeDocument/2006/relationships/image" Target="../media/image104.png"/><Relationship Id="rId11" Type="http://schemas.openxmlformats.org/officeDocument/2006/relationships/image" Target="../media/image108.png"/><Relationship Id="rId5" Type="http://schemas.openxmlformats.org/officeDocument/2006/relationships/image" Target="../media/image89.png"/><Relationship Id="rId10" Type="http://schemas.openxmlformats.org/officeDocument/2006/relationships/image" Target="../media/image107.png"/><Relationship Id="rId4" Type="http://schemas.openxmlformats.org/officeDocument/2006/relationships/image" Target="../media/image103.png"/><Relationship Id="rId9" Type="http://schemas.openxmlformats.org/officeDocument/2006/relationships/image" Target="../media/image99.png"/></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110.jpe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11.jpeg"/><Relationship Id="rId1" Type="http://schemas.openxmlformats.org/officeDocument/2006/relationships/slideLayout" Target="../slideLayouts/slideLayout2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hyperlink" Target="https://nascsp.org/workforce-resources-and-tools/" TargetMode="Externa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Exchanging ideas in the boardroom">
            <a:extLst>
              <a:ext uri="{FF2B5EF4-FFF2-40B4-BE49-F238E27FC236}">
                <a16:creationId xmlns:a16="http://schemas.microsoft.com/office/drawing/2014/main" id="{887060A3-C4DA-FFAE-903A-05A52C483B96}"/>
              </a:ext>
              <a:ext uri="{C183D7F6-B498-43B3-948B-1728B52AA6E4}">
                <adec:decorative xmlns:adec="http://schemas.microsoft.com/office/drawing/2017/decorative" val="0"/>
              </a:ext>
            </a:extLst>
          </p:cNvPr>
          <p:cNvPicPr>
            <a:picLocks noChangeAspect="1"/>
          </p:cNvPicPr>
          <p:nvPr/>
        </p:nvPicPr>
        <p:blipFill>
          <a:blip r:embed="rId3"/>
          <a:srcRect t="25645" b="13959"/>
          <a:stretch/>
        </p:blipFill>
        <p:spPr>
          <a:xfrm>
            <a:off x="-32" y="10"/>
            <a:ext cx="12192031" cy="4915066"/>
          </a:xfrm>
          <a:prstGeom prst="rect">
            <a:avLst/>
          </a:prstGeom>
        </p:spPr>
      </p:pic>
      <p:sp>
        <p:nvSpPr>
          <p:cNvPr id="17" name="Rectangle 16">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1E1B38C-CE11-65B8-2690-3598FE2D5C13}"/>
              </a:ext>
            </a:extLst>
          </p:cNvPr>
          <p:cNvSpPr>
            <a:spLocks noGrp="1"/>
          </p:cNvSpPr>
          <p:nvPr>
            <p:ph type="ctrTitle"/>
          </p:nvPr>
        </p:nvSpPr>
        <p:spPr>
          <a:xfrm>
            <a:off x="828675" y="5120639"/>
            <a:ext cx="7137263" cy="1280161"/>
          </a:xfrm>
        </p:spPr>
        <p:txBody>
          <a:bodyPr anchor="ctr">
            <a:normAutofit/>
          </a:bodyPr>
          <a:lstStyle/>
          <a:p>
            <a:pPr algn="r"/>
            <a:r>
              <a:rPr lang="en-US" sz="4100" dirty="0">
                <a:solidFill>
                  <a:srgbClr val="FFFFFF"/>
                </a:solidFill>
              </a:rPr>
              <a:t>WAP BIL 6 Month Coaching Series</a:t>
            </a:r>
          </a:p>
        </p:txBody>
      </p:sp>
      <p:sp>
        <p:nvSpPr>
          <p:cNvPr id="10" name="Subtitle 9">
            <a:extLst>
              <a:ext uri="{FF2B5EF4-FFF2-40B4-BE49-F238E27FC236}">
                <a16:creationId xmlns:a16="http://schemas.microsoft.com/office/drawing/2014/main" id="{0FE6D11A-34CF-98CF-8454-6604E078BB11}"/>
              </a:ext>
            </a:extLst>
          </p:cNvPr>
          <p:cNvSpPr>
            <a:spLocks noGrp="1"/>
          </p:cNvSpPr>
          <p:nvPr>
            <p:ph type="subTitle" idx="1"/>
          </p:nvPr>
        </p:nvSpPr>
        <p:spPr>
          <a:xfrm>
            <a:off x="8289580" y="5120639"/>
            <a:ext cx="3073745" cy="1280160"/>
          </a:xfrm>
        </p:spPr>
        <p:txBody>
          <a:bodyPr anchor="ctr">
            <a:normAutofit/>
          </a:bodyPr>
          <a:lstStyle/>
          <a:p>
            <a:r>
              <a:rPr lang="en-US" sz="1500" dirty="0">
                <a:solidFill>
                  <a:srgbClr val="FFFFFF"/>
                </a:solidFill>
              </a:rPr>
              <a:t>Session 6 </a:t>
            </a:r>
          </a:p>
        </p:txBody>
      </p:sp>
      <p:cxnSp>
        <p:nvCxnSpPr>
          <p:cNvPr id="19" name="Straight Connector 18">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98096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015ED3-E566-812E-308B-DBB214D4969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EE73A90-C67D-EA1D-8204-5C90E8461D53}"/>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Solution - Mentorship and Apprenticeship Programs</a:t>
            </a:r>
          </a:p>
        </p:txBody>
      </p:sp>
      <p:graphicFrame>
        <p:nvGraphicFramePr>
          <p:cNvPr id="7" name="Content Placeholder 4">
            <a:extLst>
              <a:ext uri="{FF2B5EF4-FFF2-40B4-BE49-F238E27FC236}">
                <a16:creationId xmlns:a16="http://schemas.microsoft.com/office/drawing/2014/main" id="{2886F5D8-23FB-74C8-0926-01420F393535}"/>
              </a:ext>
            </a:extLst>
          </p:cNvPr>
          <p:cNvGraphicFramePr>
            <a:graphicFrameLocks noGrp="1"/>
          </p:cNvGraphicFramePr>
          <p:nvPr>
            <p:ph idx="1"/>
            <p:extLst>
              <p:ext uri="{D42A27DB-BD31-4B8C-83A1-F6EECF244321}">
                <p14:modId xmlns:p14="http://schemas.microsoft.com/office/powerpoint/2010/main" val="53931237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5349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EF9AED-261D-BA3B-D91A-44BF07455FD2}"/>
            </a:ext>
          </a:extLst>
        </p:cNvPr>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72B692-4C75-3CA1-C79E-2BB1AD0D773F}"/>
              </a:ext>
            </a:extLst>
          </p:cNvPr>
          <p:cNvSpPr>
            <a:spLocks noGrp="1"/>
          </p:cNvSpPr>
          <p:nvPr>
            <p:ph type="title"/>
          </p:nvPr>
        </p:nvSpPr>
        <p:spPr>
          <a:xfrm>
            <a:off x="761803" y="350196"/>
            <a:ext cx="4646904" cy="1624520"/>
          </a:xfrm>
        </p:spPr>
        <p:txBody>
          <a:bodyPr anchor="ctr">
            <a:normAutofit/>
          </a:bodyPr>
          <a:lstStyle/>
          <a:p>
            <a:r>
              <a:rPr lang="en-US" sz="3700"/>
              <a:t>Solution - Career Development Pathways</a:t>
            </a:r>
          </a:p>
        </p:txBody>
      </p:sp>
      <p:sp>
        <p:nvSpPr>
          <p:cNvPr id="5" name="Content Placeholder 4">
            <a:extLst>
              <a:ext uri="{FF2B5EF4-FFF2-40B4-BE49-F238E27FC236}">
                <a16:creationId xmlns:a16="http://schemas.microsoft.com/office/drawing/2014/main" id="{8A6FC80C-429E-AC66-C4B7-B55CB4AC1C32}"/>
              </a:ext>
            </a:extLst>
          </p:cNvPr>
          <p:cNvSpPr>
            <a:spLocks noGrp="1"/>
          </p:cNvSpPr>
          <p:nvPr>
            <p:ph idx="1"/>
          </p:nvPr>
        </p:nvSpPr>
        <p:spPr>
          <a:xfrm>
            <a:off x="761802" y="2743200"/>
            <a:ext cx="4646905" cy="3613149"/>
          </a:xfrm>
        </p:spPr>
        <p:txBody>
          <a:bodyPr anchor="ctr">
            <a:normAutofit/>
          </a:bodyPr>
          <a:lstStyle/>
          <a:p>
            <a:pPr marL="0" indent="0">
              <a:buNone/>
            </a:pPr>
            <a:r>
              <a:rPr lang="en-US" sz="2400" dirty="0"/>
              <a:t>Offer clear career progression plans supported by robust training programs tailored to changing program needs.</a:t>
            </a:r>
          </a:p>
          <a:p>
            <a:endParaRPr lang="en-US" sz="2400" dirty="0"/>
          </a:p>
          <a:p>
            <a:pPr marL="0" indent="0">
              <a:buNone/>
            </a:pPr>
            <a:r>
              <a:rPr lang="en-US" sz="2400" b="1" dirty="0"/>
              <a:t>Incorporate leadership succession planning into workforce development strategies.</a:t>
            </a:r>
          </a:p>
        </p:txBody>
      </p:sp>
      <p:pic>
        <p:nvPicPr>
          <p:cNvPr id="7" name="Picture 6" descr="3D stairs design">
            <a:extLst>
              <a:ext uri="{FF2B5EF4-FFF2-40B4-BE49-F238E27FC236}">
                <a16:creationId xmlns:a16="http://schemas.microsoft.com/office/drawing/2014/main" id="{16E2D45E-ECA9-0670-8850-E6A0D7E0ACB5}"/>
              </a:ext>
            </a:extLst>
          </p:cNvPr>
          <p:cNvPicPr>
            <a:picLocks noChangeAspect="1"/>
          </p:cNvPicPr>
          <p:nvPr/>
        </p:nvPicPr>
        <p:blipFill>
          <a:blip r:embed="rId2"/>
          <a:srcRect l="19961" r="13297"/>
          <a:stretch/>
        </p:blipFill>
        <p:spPr>
          <a:xfrm>
            <a:off x="6096000" y="1"/>
            <a:ext cx="6102825" cy="6858000"/>
          </a:xfrm>
          <a:prstGeom prst="rect">
            <a:avLst/>
          </a:prstGeom>
        </p:spPr>
      </p:pic>
    </p:spTree>
    <p:extLst>
      <p:ext uri="{BB962C8B-B14F-4D97-AF65-F5344CB8AC3E}">
        <p14:creationId xmlns:p14="http://schemas.microsoft.com/office/powerpoint/2010/main" val="676401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581B41-29AE-85DD-996C-BD7B1C27DD1F}"/>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12D324-4B89-44EC-A4D8-326130659B5B}"/>
              </a:ext>
            </a:extLst>
          </p:cNvPr>
          <p:cNvSpPr>
            <a:spLocks noGrp="1"/>
          </p:cNvSpPr>
          <p:nvPr>
            <p:ph type="title"/>
          </p:nvPr>
        </p:nvSpPr>
        <p:spPr>
          <a:xfrm>
            <a:off x="1383564" y="348865"/>
            <a:ext cx="9718111" cy="1576446"/>
          </a:xfrm>
        </p:spPr>
        <p:txBody>
          <a:bodyPr anchor="ctr">
            <a:normAutofit/>
          </a:bodyPr>
          <a:lstStyle/>
          <a:p>
            <a:r>
              <a:rPr lang="en-US" sz="6600" dirty="0">
                <a:solidFill>
                  <a:srgbClr val="FFFFFF"/>
                </a:solidFill>
              </a:rPr>
              <a:t>Impact</a:t>
            </a:r>
          </a:p>
        </p:txBody>
      </p:sp>
      <p:graphicFrame>
        <p:nvGraphicFramePr>
          <p:cNvPr id="5" name="Content Placeholder 2">
            <a:extLst>
              <a:ext uri="{FF2B5EF4-FFF2-40B4-BE49-F238E27FC236}">
                <a16:creationId xmlns:a16="http://schemas.microsoft.com/office/drawing/2014/main" id="{C2525072-C07C-77C9-90CC-5476CF21D441}"/>
              </a:ext>
            </a:extLst>
          </p:cNvPr>
          <p:cNvGraphicFramePr>
            <a:graphicFrameLocks noGrp="1"/>
          </p:cNvGraphicFramePr>
          <p:nvPr>
            <p:ph idx="1"/>
            <p:extLst>
              <p:ext uri="{D42A27DB-BD31-4B8C-83A1-F6EECF244321}">
                <p14:modId xmlns:p14="http://schemas.microsoft.com/office/powerpoint/2010/main" val="58929221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355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C81FDD-5B8B-EC26-6AB0-3A81D20E6F8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D355BED3-17FC-320D-02EB-6E40F01A8F89}"/>
              </a:ext>
            </a:extLst>
          </p:cNvPr>
          <p:cNvSpPr>
            <a:spLocks noGrp="1"/>
          </p:cNvSpPr>
          <p:nvPr>
            <p:ph type="title"/>
          </p:nvPr>
        </p:nvSpPr>
        <p:spPr>
          <a:xfrm>
            <a:off x="3215424" y="929413"/>
            <a:ext cx="5760846" cy="2310312"/>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Engagement / Poll</a:t>
            </a:r>
          </a:p>
        </p:txBody>
      </p:sp>
      <p:sp>
        <p:nvSpPr>
          <p:cNvPr id="3" name="Content Placeholder 2">
            <a:extLst>
              <a:ext uri="{FF2B5EF4-FFF2-40B4-BE49-F238E27FC236}">
                <a16:creationId xmlns:a16="http://schemas.microsoft.com/office/drawing/2014/main" id="{3D391E11-57FD-FC95-104C-8CD9FA79B241}"/>
              </a:ext>
            </a:extLst>
          </p:cNvPr>
          <p:cNvSpPr>
            <a:spLocks noGrp="1"/>
          </p:cNvSpPr>
          <p:nvPr>
            <p:ph idx="1"/>
          </p:nvPr>
        </p:nvSpPr>
        <p:spPr>
          <a:xfrm>
            <a:off x="3215729" y="3618276"/>
            <a:ext cx="5760846" cy="1228955"/>
          </a:xfrm>
        </p:spPr>
        <p:txBody>
          <a:bodyPr vert="horz" lIns="91440" tIns="45720" rIns="91440" bIns="45720" rtlCol="0">
            <a:normAutofit/>
          </a:bodyPr>
          <a:lstStyle/>
          <a:p>
            <a:pPr marL="0" indent="0" algn="ctr">
              <a:buNone/>
            </a:pPr>
            <a:r>
              <a:rPr lang="en-US" sz="2400" kern="1200" dirty="0">
                <a:solidFill>
                  <a:schemeClr val="tx2"/>
                </a:solidFill>
                <a:latin typeface="+mn-lt"/>
                <a:ea typeface="+mn-ea"/>
                <a:cs typeface="+mn-cs"/>
              </a:rPr>
              <a:t>Share one strategy you’ve used to address workforce gaps or improve retention in your program.</a:t>
            </a:r>
          </a:p>
        </p:txBody>
      </p:sp>
    </p:spTree>
    <p:extLst>
      <p:ext uri="{BB962C8B-B14F-4D97-AF65-F5344CB8AC3E}">
        <p14:creationId xmlns:p14="http://schemas.microsoft.com/office/powerpoint/2010/main" val="2486461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Person opening laptop">
            <a:extLst>
              <a:ext uri="{FF2B5EF4-FFF2-40B4-BE49-F238E27FC236}">
                <a16:creationId xmlns:a16="http://schemas.microsoft.com/office/drawing/2014/main" id="{51FA4354-425F-27A1-2008-9236ADC3A1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D60D5-BD4B-7C6C-456A-7C418ABA65B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Engaging with Contractors &amp; Facilitating Networks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529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28AB358-CCF0-6A33-7074-58BF8D3B838D}"/>
              </a:ext>
            </a:extLst>
          </p:cNvPr>
          <p:cNvSpPr>
            <a:spLocks noGrp="1"/>
          </p:cNvSpPr>
          <p:nvPr>
            <p:ph type="title"/>
          </p:nvPr>
        </p:nvSpPr>
        <p:spPr>
          <a:xfrm>
            <a:off x="722188" y="349112"/>
            <a:ext cx="10771564" cy="877729"/>
          </a:xfrm>
        </p:spPr>
        <p:txBody>
          <a:bodyPr anchor="ctr">
            <a:noAutofit/>
          </a:bodyPr>
          <a:lstStyle/>
          <a:p>
            <a:r>
              <a:rPr lang="en-US" sz="4800" dirty="0">
                <a:solidFill>
                  <a:srgbClr val="FFFFFF"/>
                </a:solidFill>
              </a:rPr>
              <a:t>Contractor Challenges</a:t>
            </a:r>
          </a:p>
        </p:txBody>
      </p:sp>
      <p:graphicFrame>
        <p:nvGraphicFramePr>
          <p:cNvPr id="5" name="Content Placeholder 2">
            <a:extLst>
              <a:ext uri="{FF2B5EF4-FFF2-40B4-BE49-F238E27FC236}">
                <a16:creationId xmlns:a16="http://schemas.microsoft.com/office/drawing/2014/main" id="{967A1D04-16D7-EC7C-1811-EC01EFFC3EC7}"/>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023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1F91F6-8199-8968-56CF-1214233DDBA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6CD22E-2269-419F-9E81-016EA035D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A9E32B-46B5-602F-A583-ECC87C5D1CED}"/>
              </a:ext>
            </a:extLst>
          </p:cNvPr>
          <p:cNvSpPr>
            <a:spLocks noGrp="1"/>
          </p:cNvSpPr>
          <p:nvPr>
            <p:ph type="title"/>
          </p:nvPr>
        </p:nvSpPr>
        <p:spPr>
          <a:xfrm>
            <a:off x="647132" y="1295231"/>
            <a:ext cx="5895178" cy="3807446"/>
          </a:xfrm>
        </p:spPr>
        <p:txBody>
          <a:bodyPr vert="horz" lIns="91440" tIns="45720" rIns="91440" bIns="45720" rtlCol="0" anchor="b">
            <a:normAutofit/>
          </a:bodyPr>
          <a:lstStyle/>
          <a:p>
            <a:r>
              <a:rPr lang="en-US" sz="6600" kern="1200">
                <a:solidFill>
                  <a:schemeClr val="tx1"/>
                </a:solidFill>
                <a:latin typeface="+mj-lt"/>
                <a:ea typeface="+mj-ea"/>
                <a:cs typeface="+mj-cs"/>
              </a:rPr>
              <a:t>Engagement / Poll</a:t>
            </a:r>
          </a:p>
        </p:txBody>
      </p:sp>
      <p:sp>
        <p:nvSpPr>
          <p:cNvPr id="10" name="Freeform: Shape 9">
            <a:extLst>
              <a:ext uri="{FF2B5EF4-FFF2-40B4-BE49-F238E27FC236}">
                <a16:creationId xmlns:a16="http://schemas.microsoft.com/office/drawing/2014/main" id="{AA607D34-E2A9-4595-9DB2-5472E077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082" y="0"/>
            <a:ext cx="4884918" cy="6858000"/>
          </a:xfrm>
          <a:custGeom>
            <a:avLst/>
            <a:gdLst>
              <a:gd name="connsiteX0" fmla="*/ 1097203 w 4884918"/>
              <a:gd name="connsiteY0" fmla="*/ 0 h 6858000"/>
              <a:gd name="connsiteX1" fmla="*/ 1154155 w 4884918"/>
              <a:gd name="connsiteY1" fmla="*/ 0 h 6858000"/>
              <a:gd name="connsiteX2" fmla="*/ 972305 w 4884918"/>
              <a:gd name="connsiteY2" fmla="*/ 343212 h 6858000"/>
              <a:gd name="connsiteX3" fmla="*/ 780524 w 4884918"/>
              <a:gd name="connsiteY3" fmla="*/ 761067 h 6858000"/>
              <a:gd name="connsiteX4" fmla="*/ 737045 w 4884918"/>
              <a:gd name="connsiteY4" fmla="*/ 865164 h 6858000"/>
              <a:gd name="connsiteX5" fmla="*/ 762322 w 4884918"/>
              <a:gd name="connsiteY5" fmla="*/ 830676 h 6858000"/>
              <a:gd name="connsiteX6" fmla="*/ 1118805 w 4884918"/>
              <a:gd name="connsiteY6" fmla="*/ 160440 h 6858000"/>
              <a:gd name="connsiteX7" fmla="*/ 1221640 w 4884918"/>
              <a:gd name="connsiteY7" fmla="*/ 0 h 6858000"/>
              <a:gd name="connsiteX8" fmla="*/ 4884918 w 4884918"/>
              <a:gd name="connsiteY8" fmla="*/ 0 h 6858000"/>
              <a:gd name="connsiteX9" fmla="*/ 4884918 w 4884918"/>
              <a:gd name="connsiteY9" fmla="*/ 6857999 h 6858000"/>
              <a:gd name="connsiteX10" fmla="*/ 4884918 w 4884918"/>
              <a:gd name="connsiteY10" fmla="*/ 6858000 h 6858000"/>
              <a:gd name="connsiteX11" fmla="*/ 704817 w 4884918"/>
              <a:gd name="connsiteY11" fmla="*/ 6858000 h 6858000"/>
              <a:gd name="connsiteX12" fmla="*/ 618717 w 4884918"/>
              <a:gd name="connsiteY12" fmla="*/ 6672538 h 6858000"/>
              <a:gd name="connsiteX13" fmla="*/ 309324 w 4884918"/>
              <a:gd name="connsiteY13" fmla="*/ 5833618 h 6858000"/>
              <a:gd name="connsiteX14" fmla="*/ 209850 w 4884918"/>
              <a:gd name="connsiteY14" fmla="*/ 5484180 h 6858000"/>
              <a:gd name="connsiteX15" fmla="*/ 211619 w 4884918"/>
              <a:gd name="connsiteY15" fmla="*/ 5517653 h 6858000"/>
              <a:gd name="connsiteX16" fmla="*/ 361778 w 4884918"/>
              <a:gd name="connsiteY16" fmla="*/ 6145524 h 6858000"/>
              <a:gd name="connsiteX17" fmla="*/ 591356 w 4884918"/>
              <a:gd name="connsiteY17" fmla="*/ 6843306 h 6858000"/>
              <a:gd name="connsiteX18" fmla="*/ 597415 w 4884918"/>
              <a:gd name="connsiteY18" fmla="*/ 6858000 h 6858000"/>
              <a:gd name="connsiteX19" fmla="*/ 545224 w 4884918"/>
              <a:gd name="connsiteY19" fmla="*/ 6858000 h 6858000"/>
              <a:gd name="connsiteX20" fmla="*/ 533604 w 4884918"/>
              <a:gd name="connsiteY20" fmla="*/ 6830072 h 6858000"/>
              <a:gd name="connsiteX21" fmla="*/ 169657 w 4884918"/>
              <a:gd name="connsiteY21" fmla="*/ 5556577 h 6858000"/>
              <a:gd name="connsiteX22" fmla="*/ 12169 w 4884918"/>
              <a:gd name="connsiteY22" fmla="*/ 4362835 h 6858000"/>
              <a:gd name="connsiteX23" fmla="*/ 46168 w 4884918"/>
              <a:gd name="connsiteY23" fmla="*/ 3338487 h 6858000"/>
              <a:gd name="connsiteX24" fmla="*/ 490574 w 4884918"/>
              <a:gd name="connsiteY24" fmla="*/ 1381078 h 6858000"/>
              <a:gd name="connsiteX25" fmla="*/ 984701 w 4884918"/>
              <a:gd name="connsiteY25"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4918"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4884918" y="0"/>
                </a:lnTo>
                <a:lnTo>
                  <a:pt x="4884918" y="6857999"/>
                </a:lnTo>
                <a:lnTo>
                  <a:pt x="4884918"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2"/>
          </a:solidFill>
          <a:ln w="6857"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C5618461-E7E4-FA2A-73F8-160A951FAE1E}"/>
              </a:ext>
            </a:extLst>
          </p:cNvPr>
          <p:cNvSpPr>
            <a:spLocks noGrp="1"/>
          </p:cNvSpPr>
          <p:nvPr>
            <p:ph idx="1"/>
          </p:nvPr>
        </p:nvSpPr>
        <p:spPr>
          <a:xfrm>
            <a:off x="8129872" y="1122363"/>
            <a:ext cx="3223928" cy="3980314"/>
          </a:xfrm>
        </p:spPr>
        <p:txBody>
          <a:bodyPr vert="horz" lIns="91440" tIns="45720" rIns="91440" bIns="45720" rtlCol="0" anchor="b">
            <a:normAutofit/>
          </a:bodyPr>
          <a:lstStyle/>
          <a:p>
            <a:pPr marL="0" indent="0">
              <a:buNone/>
            </a:pPr>
            <a:r>
              <a:rPr lang="en-US" kern="1200" dirty="0">
                <a:solidFill>
                  <a:srgbClr val="FFFFFF"/>
                </a:solidFill>
                <a:latin typeface="+mn-lt"/>
                <a:ea typeface="+mn-ea"/>
                <a:cs typeface="+mn-cs"/>
              </a:rPr>
              <a:t>What’s the biggest challenge you face in working with contractors? </a:t>
            </a:r>
          </a:p>
        </p:txBody>
      </p:sp>
      <p:sp>
        <p:nvSpPr>
          <p:cNvPr id="12"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 y="5439978"/>
            <a:ext cx="5897880" cy="18288"/>
          </a:xfrm>
          <a:custGeom>
            <a:avLst/>
            <a:gdLst>
              <a:gd name="connsiteX0" fmla="*/ 0 w 5897880"/>
              <a:gd name="connsiteY0" fmla="*/ 0 h 18288"/>
              <a:gd name="connsiteX1" fmla="*/ 537362 w 5897880"/>
              <a:gd name="connsiteY1" fmla="*/ 0 h 18288"/>
              <a:gd name="connsiteX2" fmla="*/ 1133704 w 5897880"/>
              <a:gd name="connsiteY2" fmla="*/ 0 h 18288"/>
              <a:gd name="connsiteX3" fmla="*/ 1671066 w 5897880"/>
              <a:gd name="connsiteY3" fmla="*/ 0 h 18288"/>
              <a:gd name="connsiteX4" fmla="*/ 2385365 w 5897880"/>
              <a:gd name="connsiteY4" fmla="*/ 0 h 18288"/>
              <a:gd name="connsiteX5" fmla="*/ 3040685 w 5897880"/>
              <a:gd name="connsiteY5" fmla="*/ 0 h 18288"/>
              <a:gd name="connsiteX6" fmla="*/ 3696005 w 5897880"/>
              <a:gd name="connsiteY6" fmla="*/ 0 h 18288"/>
              <a:gd name="connsiteX7" fmla="*/ 4469282 w 5897880"/>
              <a:gd name="connsiteY7" fmla="*/ 0 h 18288"/>
              <a:gd name="connsiteX8" fmla="*/ 5183581 w 5897880"/>
              <a:gd name="connsiteY8" fmla="*/ 0 h 18288"/>
              <a:gd name="connsiteX9" fmla="*/ 5897880 w 5897880"/>
              <a:gd name="connsiteY9" fmla="*/ 0 h 18288"/>
              <a:gd name="connsiteX10" fmla="*/ 5897880 w 5897880"/>
              <a:gd name="connsiteY10" fmla="*/ 18288 h 18288"/>
              <a:gd name="connsiteX11" fmla="*/ 5419496 w 5897880"/>
              <a:gd name="connsiteY11" fmla="*/ 18288 h 18288"/>
              <a:gd name="connsiteX12" fmla="*/ 4882134 w 5897880"/>
              <a:gd name="connsiteY12" fmla="*/ 18288 h 18288"/>
              <a:gd name="connsiteX13" fmla="*/ 4167835 w 5897880"/>
              <a:gd name="connsiteY13" fmla="*/ 18288 h 18288"/>
              <a:gd name="connsiteX14" fmla="*/ 3394558 w 5897880"/>
              <a:gd name="connsiteY14" fmla="*/ 18288 h 18288"/>
              <a:gd name="connsiteX15" fmla="*/ 2798216 w 5897880"/>
              <a:gd name="connsiteY15" fmla="*/ 18288 h 18288"/>
              <a:gd name="connsiteX16" fmla="*/ 2024939 w 5897880"/>
              <a:gd name="connsiteY16" fmla="*/ 18288 h 18288"/>
              <a:gd name="connsiteX17" fmla="*/ 1487576 w 5897880"/>
              <a:gd name="connsiteY17" fmla="*/ 18288 h 18288"/>
              <a:gd name="connsiteX18" fmla="*/ 1009193 w 5897880"/>
              <a:gd name="connsiteY18" fmla="*/ 18288 h 18288"/>
              <a:gd name="connsiteX19" fmla="*/ 0 w 5897880"/>
              <a:gd name="connsiteY19" fmla="*/ 18288 h 18288"/>
              <a:gd name="connsiteX20" fmla="*/ 0 w 5897880"/>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97880" h="18288" fill="none" extrusionOk="0">
                <a:moveTo>
                  <a:pt x="0" y="0"/>
                </a:moveTo>
                <a:cubicBezTo>
                  <a:pt x="232564" y="21549"/>
                  <a:pt x="389747" y="7320"/>
                  <a:pt x="537362" y="0"/>
                </a:cubicBezTo>
                <a:cubicBezTo>
                  <a:pt x="684977" y="-7320"/>
                  <a:pt x="894159" y="-7726"/>
                  <a:pt x="1133704" y="0"/>
                </a:cubicBezTo>
                <a:cubicBezTo>
                  <a:pt x="1373249" y="7726"/>
                  <a:pt x="1440352" y="-304"/>
                  <a:pt x="1671066" y="0"/>
                </a:cubicBezTo>
                <a:cubicBezTo>
                  <a:pt x="1901780" y="304"/>
                  <a:pt x="2091497" y="765"/>
                  <a:pt x="2385365" y="0"/>
                </a:cubicBezTo>
                <a:cubicBezTo>
                  <a:pt x="2679233" y="-765"/>
                  <a:pt x="2762926" y="2802"/>
                  <a:pt x="3040685" y="0"/>
                </a:cubicBezTo>
                <a:cubicBezTo>
                  <a:pt x="3318444" y="-2802"/>
                  <a:pt x="3409726" y="9093"/>
                  <a:pt x="3696005" y="0"/>
                </a:cubicBezTo>
                <a:cubicBezTo>
                  <a:pt x="3982284" y="-9093"/>
                  <a:pt x="4087272" y="27119"/>
                  <a:pt x="4469282" y="0"/>
                </a:cubicBezTo>
                <a:cubicBezTo>
                  <a:pt x="4851292" y="-27119"/>
                  <a:pt x="4924835" y="26473"/>
                  <a:pt x="5183581" y="0"/>
                </a:cubicBezTo>
                <a:cubicBezTo>
                  <a:pt x="5442327" y="-26473"/>
                  <a:pt x="5598463" y="7328"/>
                  <a:pt x="5897880" y="0"/>
                </a:cubicBezTo>
                <a:cubicBezTo>
                  <a:pt x="5898259" y="7355"/>
                  <a:pt x="5898164" y="10249"/>
                  <a:pt x="5897880" y="18288"/>
                </a:cubicBezTo>
                <a:cubicBezTo>
                  <a:pt x="5682742" y="31268"/>
                  <a:pt x="5520014" y="14700"/>
                  <a:pt x="5419496" y="18288"/>
                </a:cubicBezTo>
                <a:cubicBezTo>
                  <a:pt x="5318978" y="21876"/>
                  <a:pt x="5012864" y="-2446"/>
                  <a:pt x="4882134" y="18288"/>
                </a:cubicBezTo>
                <a:cubicBezTo>
                  <a:pt x="4751404" y="39022"/>
                  <a:pt x="4313676" y="-3937"/>
                  <a:pt x="4167835" y="18288"/>
                </a:cubicBezTo>
                <a:cubicBezTo>
                  <a:pt x="4021994" y="40513"/>
                  <a:pt x="3715729" y="50049"/>
                  <a:pt x="3394558" y="18288"/>
                </a:cubicBezTo>
                <a:cubicBezTo>
                  <a:pt x="3073387" y="-13473"/>
                  <a:pt x="3093227" y="29828"/>
                  <a:pt x="2798216" y="18288"/>
                </a:cubicBezTo>
                <a:cubicBezTo>
                  <a:pt x="2503205" y="6748"/>
                  <a:pt x="2297615" y="22459"/>
                  <a:pt x="2024939" y="18288"/>
                </a:cubicBezTo>
                <a:cubicBezTo>
                  <a:pt x="1752263" y="14117"/>
                  <a:pt x="1629814" y="-5485"/>
                  <a:pt x="1487576" y="18288"/>
                </a:cubicBezTo>
                <a:cubicBezTo>
                  <a:pt x="1345338" y="42061"/>
                  <a:pt x="1238885" y="15810"/>
                  <a:pt x="1009193" y="18288"/>
                </a:cubicBezTo>
                <a:cubicBezTo>
                  <a:pt x="779501" y="20766"/>
                  <a:pt x="441829" y="-24679"/>
                  <a:pt x="0" y="18288"/>
                </a:cubicBezTo>
                <a:cubicBezTo>
                  <a:pt x="-384" y="12702"/>
                  <a:pt x="-513" y="4636"/>
                  <a:pt x="0" y="0"/>
                </a:cubicBezTo>
                <a:close/>
              </a:path>
              <a:path w="5897880" h="18288" stroke="0" extrusionOk="0">
                <a:moveTo>
                  <a:pt x="0" y="0"/>
                </a:moveTo>
                <a:cubicBezTo>
                  <a:pt x="196299" y="-26676"/>
                  <a:pt x="463834" y="6738"/>
                  <a:pt x="596341" y="0"/>
                </a:cubicBezTo>
                <a:cubicBezTo>
                  <a:pt x="728848" y="-6738"/>
                  <a:pt x="857267" y="1845"/>
                  <a:pt x="1074725" y="0"/>
                </a:cubicBezTo>
                <a:cubicBezTo>
                  <a:pt x="1292183" y="-1845"/>
                  <a:pt x="1545672" y="3744"/>
                  <a:pt x="1848002" y="0"/>
                </a:cubicBezTo>
                <a:cubicBezTo>
                  <a:pt x="2150332" y="-3744"/>
                  <a:pt x="2306688" y="-14526"/>
                  <a:pt x="2444344" y="0"/>
                </a:cubicBezTo>
                <a:cubicBezTo>
                  <a:pt x="2582000" y="14526"/>
                  <a:pt x="2761095" y="-11862"/>
                  <a:pt x="3040685" y="0"/>
                </a:cubicBezTo>
                <a:cubicBezTo>
                  <a:pt x="3320275" y="11862"/>
                  <a:pt x="3622320" y="-32867"/>
                  <a:pt x="3813962" y="0"/>
                </a:cubicBezTo>
                <a:cubicBezTo>
                  <a:pt x="4005604" y="32867"/>
                  <a:pt x="4117810" y="-10778"/>
                  <a:pt x="4351325" y="0"/>
                </a:cubicBezTo>
                <a:cubicBezTo>
                  <a:pt x="4584840" y="10778"/>
                  <a:pt x="4963783" y="-32384"/>
                  <a:pt x="5124602" y="0"/>
                </a:cubicBezTo>
                <a:cubicBezTo>
                  <a:pt x="5285421" y="32384"/>
                  <a:pt x="5705238" y="-29538"/>
                  <a:pt x="5897880" y="0"/>
                </a:cubicBezTo>
                <a:cubicBezTo>
                  <a:pt x="5898220" y="5688"/>
                  <a:pt x="5897711" y="13142"/>
                  <a:pt x="5897880" y="18288"/>
                </a:cubicBezTo>
                <a:cubicBezTo>
                  <a:pt x="5630425" y="-1425"/>
                  <a:pt x="5532865" y="12244"/>
                  <a:pt x="5242560" y="18288"/>
                </a:cubicBezTo>
                <a:cubicBezTo>
                  <a:pt x="4952255" y="24332"/>
                  <a:pt x="4783060" y="5748"/>
                  <a:pt x="4646219" y="18288"/>
                </a:cubicBezTo>
                <a:cubicBezTo>
                  <a:pt x="4509378" y="30828"/>
                  <a:pt x="4163771" y="-13995"/>
                  <a:pt x="3872941" y="18288"/>
                </a:cubicBezTo>
                <a:cubicBezTo>
                  <a:pt x="3582111" y="50571"/>
                  <a:pt x="3362704" y="-1402"/>
                  <a:pt x="3099664" y="18288"/>
                </a:cubicBezTo>
                <a:cubicBezTo>
                  <a:pt x="2836624" y="37978"/>
                  <a:pt x="2747441" y="19657"/>
                  <a:pt x="2562301" y="18288"/>
                </a:cubicBezTo>
                <a:cubicBezTo>
                  <a:pt x="2377161" y="16919"/>
                  <a:pt x="2104946" y="21735"/>
                  <a:pt x="1906981" y="18288"/>
                </a:cubicBezTo>
                <a:cubicBezTo>
                  <a:pt x="1709016" y="14841"/>
                  <a:pt x="1304654" y="-2323"/>
                  <a:pt x="1133704" y="18288"/>
                </a:cubicBezTo>
                <a:cubicBezTo>
                  <a:pt x="962754" y="38899"/>
                  <a:pt x="457048" y="2985"/>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2">
            <a:extLst>
              <a:ext uri="{FF2B5EF4-FFF2-40B4-BE49-F238E27FC236}">
                <a16:creationId xmlns:a16="http://schemas.microsoft.com/office/drawing/2014/main" id="{8FFD9892-EDE5-4886-A313-66099DA8C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411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struction work tools">
            <a:extLst>
              <a:ext uri="{FF2B5EF4-FFF2-40B4-BE49-F238E27FC236}">
                <a16:creationId xmlns:a16="http://schemas.microsoft.com/office/drawing/2014/main" id="{5662E6E0-C96B-3A35-5AAF-185253EB658D}"/>
              </a:ext>
            </a:extLst>
          </p:cNvPr>
          <p:cNvPicPr>
            <a:picLocks noChangeAspect="1"/>
          </p:cNvPicPr>
          <p:nvPr/>
        </p:nvPicPr>
        <p:blipFill>
          <a:blip r:embed="rId2"/>
          <a:srcRect t="11617" b="3752"/>
          <a:stretch/>
        </p:blipFill>
        <p:spPr>
          <a:xfrm>
            <a:off x="20" y="-7619"/>
            <a:ext cx="12191979" cy="6887364"/>
          </a:xfrm>
          <a:prstGeom prst="rect">
            <a:avLst/>
          </a:prstGeom>
        </p:spPr>
      </p:pic>
      <p:sp>
        <p:nvSpPr>
          <p:cNvPr id="4" name="Title 3">
            <a:extLst>
              <a:ext uri="{FF2B5EF4-FFF2-40B4-BE49-F238E27FC236}">
                <a16:creationId xmlns:a16="http://schemas.microsoft.com/office/drawing/2014/main" id="{A6635AF2-22DB-ED8C-59C5-09DB564E4CB7}"/>
              </a:ext>
            </a:extLst>
          </p:cNvPr>
          <p:cNvSpPr>
            <a:spLocks noGrp="1"/>
          </p:cNvSpPr>
          <p:nvPr>
            <p:ph type="title"/>
          </p:nvPr>
        </p:nvSpPr>
        <p:spPr>
          <a:xfrm>
            <a:off x="859028" y="2155188"/>
            <a:ext cx="4160233" cy="2839273"/>
          </a:xfrm>
        </p:spPr>
        <p:txBody>
          <a:bodyPr vert="horz" lIns="91440" tIns="45720" rIns="91440" bIns="45720" rtlCol="0" anchor="b">
            <a:normAutofit/>
          </a:bodyPr>
          <a:lstStyle/>
          <a:p>
            <a:r>
              <a:rPr lang="en-US" sz="4800" dirty="0">
                <a:solidFill>
                  <a:srgbClr val="FFFFFF"/>
                </a:solidFill>
              </a:rPr>
              <a:t>Best Practices for Contractor Engagement</a:t>
            </a:r>
          </a:p>
        </p:txBody>
      </p:sp>
    </p:spTree>
    <p:extLst>
      <p:ext uri="{BB962C8B-B14F-4D97-AF65-F5344CB8AC3E}">
        <p14:creationId xmlns:p14="http://schemas.microsoft.com/office/powerpoint/2010/main" val="1576084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EF7C6C-ADE5-3563-74F1-5DB6E664593C}"/>
              </a:ext>
            </a:extLst>
          </p:cNvPr>
          <p:cNvSpPr>
            <a:spLocks noGrp="1"/>
          </p:cNvSpPr>
          <p:nvPr>
            <p:ph type="title"/>
          </p:nvPr>
        </p:nvSpPr>
        <p:spPr>
          <a:xfrm>
            <a:off x="841660" y="812769"/>
            <a:ext cx="10261028" cy="823912"/>
          </a:xfrm>
        </p:spPr>
        <p:txBody>
          <a:bodyPr>
            <a:normAutofit fontScale="90000"/>
          </a:bodyPr>
          <a:lstStyle/>
          <a:p>
            <a:br>
              <a:rPr lang="en-US" dirty="0"/>
            </a:br>
            <a:r>
              <a:rPr lang="en-US" sz="2700" b="1" dirty="0"/>
              <a:t>Why it Works</a:t>
            </a:r>
            <a:r>
              <a:rPr lang="en-US" sz="2700" dirty="0"/>
              <a:t>: Longer bid windows attract more contractors and improve competition</a:t>
            </a:r>
            <a:endParaRPr lang="en-US" dirty="0"/>
          </a:p>
        </p:txBody>
      </p:sp>
      <p:sp>
        <p:nvSpPr>
          <p:cNvPr id="5" name="Text Placeholder 4">
            <a:extLst>
              <a:ext uri="{FF2B5EF4-FFF2-40B4-BE49-F238E27FC236}">
                <a16:creationId xmlns:a16="http://schemas.microsoft.com/office/drawing/2014/main" id="{D44763D5-B4B8-16A5-96D3-706497226200}"/>
              </a:ext>
            </a:extLst>
          </p:cNvPr>
          <p:cNvSpPr>
            <a:spLocks noGrp="1"/>
          </p:cNvSpPr>
          <p:nvPr>
            <p:ph type="body" idx="1"/>
          </p:nvPr>
        </p:nvSpPr>
        <p:spPr>
          <a:xfrm>
            <a:off x="814387" y="2272093"/>
            <a:ext cx="5157787" cy="465963"/>
          </a:xfrm>
        </p:spPr>
        <p:txBody>
          <a:bodyPr/>
          <a:lstStyle/>
          <a:p>
            <a:r>
              <a:rPr lang="en-US" dirty="0"/>
              <a:t>Key Benefits:</a:t>
            </a:r>
          </a:p>
          <a:p>
            <a:endParaRPr lang="en-US" dirty="0"/>
          </a:p>
        </p:txBody>
      </p:sp>
      <p:graphicFrame>
        <p:nvGraphicFramePr>
          <p:cNvPr id="10" name="Content Placeholder 5">
            <a:extLst>
              <a:ext uri="{FF2B5EF4-FFF2-40B4-BE49-F238E27FC236}">
                <a16:creationId xmlns:a16="http://schemas.microsoft.com/office/drawing/2014/main" id="{EAE412C6-72FC-6EDA-D4E3-C0D6FAA3B5C1}"/>
              </a:ext>
            </a:extLst>
          </p:cNvPr>
          <p:cNvGraphicFramePr>
            <a:graphicFrameLocks noGrp="1"/>
          </p:cNvGraphicFramePr>
          <p:nvPr>
            <p:ph sz="half" idx="2"/>
            <p:extLst>
              <p:ext uri="{D42A27DB-BD31-4B8C-83A1-F6EECF244321}">
                <p14:modId xmlns:p14="http://schemas.microsoft.com/office/powerpoint/2010/main" val="919886352"/>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a:extLst>
              <a:ext uri="{FF2B5EF4-FFF2-40B4-BE49-F238E27FC236}">
                <a16:creationId xmlns:a16="http://schemas.microsoft.com/office/drawing/2014/main" id="{161043BE-BF60-E2A6-2706-716296EDC2B3}"/>
              </a:ext>
            </a:extLst>
          </p:cNvPr>
          <p:cNvSpPr>
            <a:spLocks noGrp="1"/>
          </p:cNvSpPr>
          <p:nvPr>
            <p:ph type="body" sz="quarter" idx="3"/>
          </p:nvPr>
        </p:nvSpPr>
        <p:spPr>
          <a:xfrm>
            <a:off x="6096000" y="1914144"/>
            <a:ext cx="5183188" cy="823912"/>
          </a:xfrm>
        </p:spPr>
        <p:txBody>
          <a:bodyPr/>
          <a:lstStyle/>
          <a:p>
            <a:r>
              <a:rPr lang="en-US" dirty="0"/>
              <a:t>Strategies for Success:</a:t>
            </a:r>
          </a:p>
          <a:p>
            <a:endParaRPr lang="en-US" dirty="0"/>
          </a:p>
        </p:txBody>
      </p:sp>
      <p:graphicFrame>
        <p:nvGraphicFramePr>
          <p:cNvPr id="11" name="Content Placeholder 5">
            <a:extLst>
              <a:ext uri="{FF2B5EF4-FFF2-40B4-BE49-F238E27FC236}">
                <a16:creationId xmlns:a16="http://schemas.microsoft.com/office/drawing/2014/main" id="{A7C7F8CB-5881-109E-F251-9F7451663313}"/>
              </a:ext>
            </a:extLst>
          </p:cNvPr>
          <p:cNvGraphicFramePr>
            <a:graphicFrameLocks/>
          </p:cNvGraphicFramePr>
          <p:nvPr>
            <p:extLst>
              <p:ext uri="{D42A27DB-BD31-4B8C-83A1-F6EECF244321}">
                <p14:modId xmlns:p14="http://schemas.microsoft.com/office/powerpoint/2010/main" val="2143249023"/>
              </p:ext>
            </p:extLst>
          </p:nvPr>
        </p:nvGraphicFramePr>
        <p:xfrm>
          <a:off x="6172200" y="2505075"/>
          <a:ext cx="5157787" cy="3684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a:extLst>
              <a:ext uri="{FF2B5EF4-FFF2-40B4-BE49-F238E27FC236}">
                <a16:creationId xmlns:a16="http://schemas.microsoft.com/office/drawing/2014/main" id="{80E76A54-38BD-5537-FC33-21BCA1C7102C}"/>
              </a:ext>
            </a:extLst>
          </p:cNvPr>
          <p:cNvSpPr txBox="1"/>
          <p:nvPr/>
        </p:nvSpPr>
        <p:spPr>
          <a:xfrm>
            <a:off x="960120" y="228584"/>
            <a:ext cx="9738360" cy="769441"/>
          </a:xfrm>
          <a:prstGeom prst="rect">
            <a:avLst/>
          </a:prstGeom>
          <a:noFill/>
        </p:spPr>
        <p:txBody>
          <a:bodyPr wrap="square" rtlCol="0">
            <a:spAutoFit/>
          </a:bodyPr>
          <a:lstStyle/>
          <a:p>
            <a:pPr algn="ctr"/>
            <a:r>
              <a:rPr lang="en-US" sz="4400" dirty="0"/>
              <a:t>Leave Bids Open Longer</a:t>
            </a:r>
          </a:p>
        </p:txBody>
      </p:sp>
    </p:spTree>
    <p:extLst>
      <p:ext uri="{BB962C8B-B14F-4D97-AF65-F5344CB8AC3E}">
        <p14:creationId xmlns:p14="http://schemas.microsoft.com/office/powerpoint/2010/main" val="4020220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6A2204F-6041-318E-8E04-080DAAF5A565}"/>
              </a:ext>
            </a:extLst>
          </p:cNvPr>
          <p:cNvSpPr>
            <a:spLocks noGrp="1"/>
          </p:cNvSpPr>
          <p:nvPr>
            <p:ph type="title"/>
          </p:nvPr>
        </p:nvSpPr>
        <p:spPr>
          <a:xfrm>
            <a:off x="686834" y="1153572"/>
            <a:ext cx="3200400" cy="4461163"/>
          </a:xfrm>
        </p:spPr>
        <p:txBody>
          <a:bodyPr>
            <a:normAutofit/>
          </a:bodyPr>
          <a:lstStyle/>
          <a:p>
            <a:r>
              <a:rPr lang="en-US">
                <a:solidFill>
                  <a:srgbClr val="FFFFFF"/>
                </a:solidFill>
              </a:rPr>
              <a:t>Testing the Waters</a:t>
            </a:r>
          </a:p>
        </p:txBody>
      </p:sp>
      <p:sp>
        <p:nvSpPr>
          <p:cNvPr id="16"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DA4780F6-CF52-B871-793B-62DCD8973E4A}"/>
              </a:ext>
            </a:extLst>
          </p:cNvPr>
          <p:cNvSpPr>
            <a:spLocks noGrp="1"/>
          </p:cNvSpPr>
          <p:nvPr>
            <p:ph idx="1"/>
          </p:nvPr>
        </p:nvSpPr>
        <p:spPr>
          <a:xfrm>
            <a:off x="4447308" y="591344"/>
            <a:ext cx="6906491" cy="5585619"/>
          </a:xfrm>
        </p:spPr>
        <p:txBody>
          <a:bodyPr anchor="ctr">
            <a:normAutofit/>
          </a:bodyPr>
          <a:lstStyle/>
          <a:p>
            <a:pPr marL="0" indent="0">
              <a:buNone/>
            </a:pPr>
            <a:r>
              <a:rPr lang="en-US" sz="2400" b="1" dirty="0"/>
              <a:t>Small Package Procurements </a:t>
            </a:r>
            <a:r>
              <a:rPr lang="en-US" sz="2400" dirty="0"/>
              <a:t>are a low-risk way to engage new contractors.</a:t>
            </a:r>
          </a:p>
          <a:p>
            <a:pPr marL="0" indent="0">
              <a:buNone/>
            </a:pPr>
            <a:endParaRPr lang="en-US" sz="2400" dirty="0"/>
          </a:p>
          <a:p>
            <a:pPr marL="0" indent="0">
              <a:buNone/>
            </a:pPr>
            <a:r>
              <a:rPr lang="en-US" sz="2400" b="1" dirty="0"/>
              <a:t>On-the-Job Training </a:t>
            </a:r>
            <a:r>
              <a:rPr lang="en-US" sz="2400" dirty="0"/>
              <a:t>helps contractors gain experience with WAP projects and get a better idea of scope, measures, costs, etc. </a:t>
            </a:r>
          </a:p>
          <a:p>
            <a:pPr marL="0" indent="0">
              <a:buNone/>
            </a:pPr>
            <a:endParaRPr lang="en-US" sz="2400" b="1" dirty="0"/>
          </a:p>
          <a:p>
            <a:pPr marL="0" indent="0">
              <a:buNone/>
            </a:pPr>
            <a:r>
              <a:rPr lang="en-US" sz="2400" b="1" dirty="0"/>
              <a:t>Why It Works</a:t>
            </a:r>
            <a:r>
              <a:rPr lang="en-US" sz="2400" dirty="0"/>
              <a:t>:</a:t>
            </a:r>
          </a:p>
          <a:p>
            <a:pPr>
              <a:spcBef>
                <a:spcPts val="0"/>
              </a:spcBef>
            </a:pPr>
            <a:r>
              <a:rPr lang="en-US" sz="2400" dirty="0"/>
              <a:t>Builds confidence and familiarity with program requirements.</a:t>
            </a:r>
          </a:p>
          <a:p>
            <a:pPr>
              <a:spcBef>
                <a:spcPts val="0"/>
              </a:spcBef>
            </a:pPr>
            <a:r>
              <a:rPr lang="en-US" sz="2400" dirty="0"/>
              <a:t>Reduces contractor hesitation about federal funding processes.</a:t>
            </a:r>
          </a:p>
          <a:p>
            <a:pPr>
              <a:spcBef>
                <a:spcPts val="0"/>
              </a:spcBef>
            </a:pPr>
            <a:r>
              <a:rPr lang="en-US" sz="2400" dirty="0"/>
              <a:t>Creates a pathway for long-term contractor engagement.</a:t>
            </a:r>
          </a:p>
        </p:txBody>
      </p:sp>
    </p:spTree>
    <p:extLst>
      <p:ext uri="{BB962C8B-B14F-4D97-AF65-F5344CB8AC3E}">
        <p14:creationId xmlns:p14="http://schemas.microsoft.com/office/powerpoint/2010/main" val="2383232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C869C3B-5565-4AAC-86A8-9EB0AB1C6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635131" y="4000118"/>
            <a:ext cx="10909073" cy="1447062"/>
          </a:xfrm>
        </p:spPr>
        <p:txBody>
          <a:bodyPr vert="horz" lIns="91440" tIns="45720" rIns="91440" bIns="45720" rtlCol="0" anchor="b">
            <a:normAutofit/>
          </a:bodyPr>
          <a:lstStyle/>
          <a:p>
            <a:pPr algn="ctr"/>
            <a:r>
              <a:rPr kumimoji="0" lang="en-US" sz="4800" b="0" i="0" u="none" strike="noStrike" kern="1200" cap="none" spc="0" normalizeH="0" baseline="0" noProof="0" dirty="0">
                <a:ln>
                  <a:noFill/>
                </a:ln>
                <a:solidFill>
                  <a:schemeClr val="tx1"/>
                </a:solidFill>
                <a:effectLst/>
                <a:uLnTx/>
                <a:uFillTx/>
                <a:latin typeface="Aptos Display" panose="02110004020202020204"/>
                <a:ea typeface="+mj-ea"/>
                <a:cs typeface="+mj-cs"/>
              </a:rPr>
              <a:t>Workforce Development and Training</a:t>
            </a:r>
            <a:endParaRPr lang="en-US" sz="4800" dirty="0">
              <a:solidFill>
                <a:schemeClr val="tx1"/>
              </a:solidFill>
              <a:latin typeface="Aptos Serif" panose="020B0502040204020203" pitchFamily="18" charset="0"/>
              <a:cs typeface="Aptos Serif" panose="020B0502040204020203" pitchFamily="18" charset="0"/>
            </a:endParaRPr>
          </a:p>
        </p:txBody>
      </p:sp>
      <p:pic>
        <p:nvPicPr>
          <p:cNvPr id="3" name="Picture 2" descr="A black background with a black square">
            <a:extLst>
              <a:ext uri="{FF2B5EF4-FFF2-40B4-BE49-F238E27FC236}">
                <a16:creationId xmlns:a16="http://schemas.microsoft.com/office/drawing/2014/main" id="{59C010DE-EAF4-C058-7EB3-9CCE0D0B1A98}"/>
              </a:ext>
            </a:extLst>
          </p:cNvPr>
          <p:cNvPicPr>
            <a:picLocks noChangeAspect="1"/>
          </p:cNvPicPr>
          <p:nvPr/>
        </p:nvPicPr>
        <p:blipFill>
          <a:blip r:embed="rId3"/>
          <a:stretch>
            <a:fillRect/>
          </a:stretch>
        </p:blipFill>
        <p:spPr>
          <a:xfrm>
            <a:off x="2015560" y="771100"/>
            <a:ext cx="8148216" cy="2750022"/>
          </a:xfrm>
          <a:prstGeom prst="rect">
            <a:avLst/>
          </a:prstGeom>
          <a:noFill/>
        </p:spPr>
      </p:pic>
      <p:cxnSp>
        <p:nvCxnSpPr>
          <p:cNvPr id="14" name="Straight Connector 13">
            <a:extLst>
              <a:ext uri="{FF2B5EF4-FFF2-40B4-BE49-F238E27FC236}">
                <a16:creationId xmlns:a16="http://schemas.microsoft.com/office/drawing/2014/main" id="{F41136EC-EC34-4D08-B5AB-8CE5870B1C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52600" y="5415653"/>
            <a:ext cx="8686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95470A-422C-4D09-B47E-C2E326495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822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001EB5-B519-4D62-5B6E-6E10BF057BC3}"/>
              </a:ext>
            </a:extLst>
          </p:cNvPr>
          <p:cNvSpPr>
            <a:spLocks noGrp="1"/>
          </p:cNvSpPr>
          <p:nvPr>
            <p:ph type="title"/>
          </p:nvPr>
        </p:nvSpPr>
        <p:spPr/>
        <p:txBody>
          <a:bodyPr/>
          <a:lstStyle/>
          <a:p>
            <a:r>
              <a:rPr lang="en-US" dirty="0"/>
              <a:t>Expanding Outreach &amp; Reducing Barriers</a:t>
            </a:r>
            <a:br>
              <a:rPr lang="en-US" dirty="0"/>
            </a:br>
            <a:endParaRPr lang="en-US" dirty="0"/>
          </a:p>
        </p:txBody>
      </p:sp>
      <p:sp>
        <p:nvSpPr>
          <p:cNvPr id="5" name="Text Placeholder 4">
            <a:extLst>
              <a:ext uri="{FF2B5EF4-FFF2-40B4-BE49-F238E27FC236}">
                <a16:creationId xmlns:a16="http://schemas.microsoft.com/office/drawing/2014/main" id="{F13B86C8-1874-5456-0C5A-0DA50AD3B1D9}"/>
              </a:ext>
            </a:extLst>
          </p:cNvPr>
          <p:cNvSpPr>
            <a:spLocks noGrp="1"/>
          </p:cNvSpPr>
          <p:nvPr>
            <p:ph type="body" idx="1"/>
          </p:nvPr>
        </p:nvSpPr>
        <p:spPr/>
        <p:txBody>
          <a:bodyPr/>
          <a:lstStyle/>
          <a:p>
            <a:r>
              <a:rPr lang="en-US" dirty="0"/>
              <a:t>Expanding Contractor Outreach</a:t>
            </a:r>
          </a:p>
          <a:p>
            <a:endParaRPr lang="en-US" dirty="0"/>
          </a:p>
        </p:txBody>
      </p:sp>
      <p:graphicFrame>
        <p:nvGraphicFramePr>
          <p:cNvPr id="10" name="Content Placeholder 5">
            <a:extLst>
              <a:ext uri="{FF2B5EF4-FFF2-40B4-BE49-F238E27FC236}">
                <a16:creationId xmlns:a16="http://schemas.microsoft.com/office/drawing/2014/main" id="{EDB06CA1-F446-0D14-EFA3-2B849DE64AF3}"/>
              </a:ext>
            </a:extLst>
          </p:cNvPr>
          <p:cNvGraphicFramePr>
            <a:graphicFrameLocks noGrp="1"/>
          </p:cNvGraphicFramePr>
          <p:nvPr>
            <p:ph sz="half" idx="2"/>
            <p:extLst>
              <p:ext uri="{D42A27DB-BD31-4B8C-83A1-F6EECF244321}">
                <p14:modId xmlns:p14="http://schemas.microsoft.com/office/powerpoint/2010/main" val="1316192985"/>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a:extLst>
              <a:ext uri="{FF2B5EF4-FFF2-40B4-BE49-F238E27FC236}">
                <a16:creationId xmlns:a16="http://schemas.microsoft.com/office/drawing/2014/main" id="{B66ECDAC-C52F-7388-ADE8-16B67AC0AEC5}"/>
              </a:ext>
            </a:extLst>
          </p:cNvPr>
          <p:cNvSpPr>
            <a:spLocks noGrp="1"/>
          </p:cNvSpPr>
          <p:nvPr>
            <p:ph type="body" sz="quarter" idx="3"/>
          </p:nvPr>
        </p:nvSpPr>
        <p:spPr/>
        <p:txBody>
          <a:bodyPr/>
          <a:lstStyle/>
          <a:p>
            <a:pPr algn="ctr"/>
            <a:r>
              <a:rPr lang="en-US" dirty="0"/>
              <a:t>Reducing Barriers </a:t>
            </a:r>
          </a:p>
          <a:p>
            <a:endParaRPr lang="en-US" dirty="0"/>
          </a:p>
        </p:txBody>
      </p:sp>
      <p:pic>
        <p:nvPicPr>
          <p:cNvPr id="14" name="Graphic 13" descr="Internet with solid fill">
            <a:extLst>
              <a:ext uri="{FF2B5EF4-FFF2-40B4-BE49-F238E27FC236}">
                <a16:creationId xmlns:a16="http://schemas.microsoft.com/office/drawing/2014/main" id="{A62BCF57-AC33-2C44-E1CE-F43F9F01BA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5328" y="2887980"/>
            <a:ext cx="1082040" cy="1082040"/>
          </a:xfrm>
          <a:prstGeom prst="rect">
            <a:avLst/>
          </a:prstGeom>
        </p:spPr>
      </p:pic>
      <p:sp>
        <p:nvSpPr>
          <p:cNvPr id="16" name="TextBox 15">
            <a:extLst>
              <a:ext uri="{FF2B5EF4-FFF2-40B4-BE49-F238E27FC236}">
                <a16:creationId xmlns:a16="http://schemas.microsoft.com/office/drawing/2014/main" id="{B97E7A3F-B1A7-A413-52FF-3F647BA0D0A2}"/>
              </a:ext>
            </a:extLst>
          </p:cNvPr>
          <p:cNvSpPr txBox="1"/>
          <p:nvPr/>
        </p:nvSpPr>
        <p:spPr>
          <a:xfrm>
            <a:off x="6757040" y="4347369"/>
            <a:ext cx="4306824" cy="1477328"/>
          </a:xfrm>
          <a:prstGeom prst="rect">
            <a:avLst/>
          </a:prstGeom>
          <a:noFill/>
        </p:spPr>
        <p:txBody>
          <a:bodyPr wrap="square" rtlCol="0">
            <a:spAutoFit/>
          </a:bodyPr>
          <a:lstStyle/>
          <a:p>
            <a:r>
              <a:rPr lang="en-US" dirty="0"/>
              <a:t>Simplify Procurement: Using Requests for Qualifications (RFQ) instead of Requests for Proposals (RFP) reduces barriers for contractors who may be interested in learning more. </a:t>
            </a:r>
          </a:p>
        </p:txBody>
      </p:sp>
      <p:cxnSp>
        <p:nvCxnSpPr>
          <p:cNvPr id="20" name="Straight Connector 19">
            <a:extLst>
              <a:ext uri="{FF2B5EF4-FFF2-40B4-BE49-F238E27FC236}">
                <a16:creationId xmlns:a16="http://schemas.microsoft.com/office/drawing/2014/main" id="{6AF34D73-49D1-F1B8-57E8-52909443CC98}"/>
              </a:ext>
            </a:extLst>
          </p:cNvPr>
          <p:cNvCxnSpPr>
            <a:cxnSpLocks/>
          </p:cNvCxnSpPr>
          <p:nvPr/>
        </p:nvCxnSpPr>
        <p:spPr>
          <a:xfrm>
            <a:off x="6377307" y="1690688"/>
            <a:ext cx="0" cy="410660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5464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7DEF47F-E4A2-3654-0609-86B8AB521FD0}"/>
              </a:ext>
            </a:extLst>
          </p:cNvPr>
          <p:cNvSpPr txBox="1">
            <a:spLocks/>
          </p:cNvSpPr>
          <p:nvPr/>
        </p:nvSpPr>
        <p:spPr>
          <a:xfrm>
            <a:off x="1115568" y="509521"/>
            <a:ext cx="10232136" cy="10149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4000" b="0" i="0" u="none" strike="noStrike" kern="1200" cap="none" spc="0" normalizeH="0" baseline="0" noProof="0">
                <a:ln>
                  <a:noFill/>
                </a:ln>
                <a:solidFill>
                  <a:schemeClr val="tx1"/>
                </a:solidFill>
                <a:effectLst/>
                <a:uLnTx/>
                <a:uFillTx/>
                <a:latin typeface="+mj-lt"/>
                <a:ea typeface="+mj-ea"/>
                <a:cs typeface="+mj-cs"/>
              </a:rPr>
              <a:t>Building a Contractor Pipeline</a:t>
            </a:r>
          </a:p>
        </p:txBody>
      </p:sp>
      <p:sp>
        <p:nvSpPr>
          <p:cNvPr id="22" name="Rectangle 21">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8" name="Content Placeholder 2">
            <a:extLst>
              <a:ext uri="{FF2B5EF4-FFF2-40B4-BE49-F238E27FC236}">
                <a16:creationId xmlns:a16="http://schemas.microsoft.com/office/drawing/2014/main" id="{7241A5BD-AA9B-B32A-7554-21B2FB7D4AB3}"/>
              </a:ext>
            </a:extLst>
          </p:cNvPr>
          <p:cNvGraphicFramePr/>
          <p:nvPr>
            <p:extLst>
              <p:ext uri="{D42A27DB-BD31-4B8C-83A1-F6EECF244321}">
                <p14:modId xmlns:p14="http://schemas.microsoft.com/office/powerpoint/2010/main" val="1007605435"/>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0834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80659-8783-5943-776E-E529954D7E16}"/>
            </a:ext>
          </a:extLst>
        </p:cNvPr>
        <p:cNvGrpSpPr/>
        <p:nvPr/>
      </p:nvGrpSpPr>
      <p:grpSpPr>
        <a:xfrm>
          <a:off x="0" y="0"/>
          <a:ext cx="0" cy="0"/>
          <a:chOff x="0" y="0"/>
          <a:chExt cx="0" cy="0"/>
        </a:xfrm>
      </p:grpSpPr>
      <p:pic>
        <p:nvPicPr>
          <p:cNvPr id="7" name="Picture 6" descr="Construction work tools">
            <a:extLst>
              <a:ext uri="{FF2B5EF4-FFF2-40B4-BE49-F238E27FC236}">
                <a16:creationId xmlns:a16="http://schemas.microsoft.com/office/drawing/2014/main" id="{B0CCA8B2-C66A-EA53-C19B-358A2C42C6C2}"/>
              </a:ext>
            </a:extLst>
          </p:cNvPr>
          <p:cNvPicPr>
            <a:picLocks noChangeAspect="1"/>
          </p:cNvPicPr>
          <p:nvPr/>
        </p:nvPicPr>
        <p:blipFill>
          <a:blip r:embed="rId2"/>
          <a:srcRect t="11617" b="3752"/>
          <a:stretch/>
        </p:blipFill>
        <p:spPr>
          <a:xfrm>
            <a:off x="20" y="-7619"/>
            <a:ext cx="12191979" cy="6887364"/>
          </a:xfrm>
          <a:prstGeom prst="rect">
            <a:avLst/>
          </a:prstGeom>
        </p:spPr>
      </p:pic>
      <p:sp>
        <p:nvSpPr>
          <p:cNvPr id="4" name="Title 3">
            <a:extLst>
              <a:ext uri="{FF2B5EF4-FFF2-40B4-BE49-F238E27FC236}">
                <a16:creationId xmlns:a16="http://schemas.microsoft.com/office/drawing/2014/main" id="{F892127E-C2C9-E9F6-CDCD-C2AAB0FB9629}"/>
              </a:ext>
            </a:extLst>
          </p:cNvPr>
          <p:cNvSpPr>
            <a:spLocks noGrp="1"/>
          </p:cNvSpPr>
          <p:nvPr>
            <p:ph type="title"/>
          </p:nvPr>
        </p:nvSpPr>
        <p:spPr>
          <a:xfrm>
            <a:off x="859028" y="2155188"/>
            <a:ext cx="4160233" cy="2839273"/>
          </a:xfrm>
        </p:spPr>
        <p:txBody>
          <a:bodyPr vert="horz" lIns="91440" tIns="45720" rIns="91440" bIns="45720" rtlCol="0" anchor="b">
            <a:normAutofit/>
          </a:bodyPr>
          <a:lstStyle/>
          <a:p>
            <a:r>
              <a:rPr lang="en-US" sz="4800" dirty="0">
                <a:solidFill>
                  <a:srgbClr val="FFFFFF"/>
                </a:solidFill>
              </a:rPr>
              <a:t>Making WAP Attractive to Contractors</a:t>
            </a:r>
          </a:p>
        </p:txBody>
      </p:sp>
    </p:spTree>
    <p:extLst>
      <p:ext uri="{BB962C8B-B14F-4D97-AF65-F5344CB8AC3E}">
        <p14:creationId xmlns:p14="http://schemas.microsoft.com/office/powerpoint/2010/main" val="1129485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8B87CA-0F35-D597-8BBA-B46E63D646E7}"/>
              </a:ext>
            </a:extLst>
          </p:cNvPr>
          <p:cNvSpPr>
            <a:spLocks noGrp="1"/>
          </p:cNvSpPr>
          <p:nvPr>
            <p:ph type="title"/>
          </p:nvPr>
        </p:nvSpPr>
        <p:spPr>
          <a:xfrm>
            <a:off x="838200" y="668377"/>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Overcoming Contractor Hesitation</a:t>
            </a:r>
          </a:p>
        </p:txBody>
      </p:sp>
      <p:sp>
        <p:nvSpPr>
          <p:cNvPr id="3" name="Content Placeholder 2">
            <a:extLst>
              <a:ext uri="{FF2B5EF4-FFF2-40B4-BE49-F238E27FC236}">
                <a16:creationId xmlns:a16="http://schemas.microsoft.com/office/drawing/2014/main" id="{2E36E7BC-5277-C731-2093-0BD174EDFDB3}"/>
              </a:ext>
            </a:extLst>
          </p:cNvPr>
          <p:cNvSpPr>
            <a:spLocks noGrp="1"/>
          </p:cNvSpPr>
          <p:nvPr>
            <p:ph idx="1"/>
          </p:nvPr>
        </p:nvSpPr>
        <p:spPr>
          <a:xfrm>
            <a:off x="838200" y="2177456"/>
            <a:ext cx="5097780" cy="3795748"/>
          </a:xfrm>
        </p:spPr>
        <p:txBody>
          <a:bodyPr vert="horz" lIns="91440" tIns="45720" rIns="91440" bIns="45720" rtlCol="0">
            <a:normAutofit/>
          </a:bodyPr>
          <a:lstStyle/>
          <a:p>
            <a:pPr marL="0" indent="0">
              <a:buNone/>
            </a:pPr>
            <a:r>
              <a:rPr lang="en-US" sz="2400" b="1" u="sng" dirty="0"/>
              <a:t>Common Misconceptions:</a:t>
            </a:r>
          </a:p>
          <a:p>
            <a:r>
              <a:rPr lang="en-US" sz="2400" dirty="0"/>
              <a:t>Slow payments and excessive paperwork.</a:t>
            </a:r>
          </a:p>
          <a:p>
            <a:r>
              <a:rPr lang="en-US" sz="2400" dirty="0"/>
              <a:t>Too many regulations and compliance burdens.</a:t>
            </a:r>
          </a:p>
          <a:p>
            <a:r>
              <a:rPr lang="en-US" sz="2400" dirty="0"/>
              <a:t>Lack of profitability compared to private-sector work.</a:t>
            </a:r>
          </a:p>
          <a:p>
            <a:endParaRPr lang="en-US" sz="2400" dirty="0"/>
          </a:p>
        </p:txBody>
      </p:sp>
      <p:sp>
        <p:nvSpPr>
          <p:cNvPr id="5" name="Content Placeholder 2">
            <a:extLst>
              <a:ext uri="{FF2B5EF4-FFF2-40B4-BE49-F238E27FC236}">
                <a16:creationId xmlns:a16="http://schemas.microsoft.com/office/drawing/2014/main" id="{4DC10E4B-8DDA-78AF-D479-C867665F4710}"/>
              </a:ext>
            </a:extLst>
          </p:cNvPr>
          <p:cNvSpPr txBox="1">
            <a:spLocks/>
          </p:cNvSpPr>
          <p:nvPr/>
        </p:nvSpPr>
        <p:spPr>
          <a:xfrm>
            <a:off x="6256020" y="2177456"/>
            <a:ext cx="5097780" cy="37957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Changing the Narrative:</a:t>
            </a:r>
          </a:p>
          <a:p>
            <a:r>
              <a:rPr lang="en-US" sz="2400" dirty="0"/>
              <a:t>Streamlined processes and faster payments.</a:t>
            </a:r>
          </a:p>
          <a:p>
            <a:r>
              <a:rPr lang="en-US" sz="2400" dirty="0"/>
              <a:t>Reliable, consistent work with guaranteed funding.</a:t>
            </a:r>
          </a:p>
          <a:p>
            <a:r>
              <a:rPr lang="en-US" sz="2400" dirty="0"/>
              <a:t>Opportunities for business growth and long-term partnerships.</a:t>
            </a:r>
          </a:p>
          <a:p>
            <a:endParaRPr lang="en-US" sz="2400" dirty="0"/>
          </a:p>
        </p:txBody>
      </p:sp>
    </p:spTree>
    <p:extLst>
      <p:ext uri="{BB962C8B-B14F-4D97-AF65-F5344CB8AC3E}">
        <p14:creationId xmlns:p14="http://schemas.microsoft.com/office/powerpoint/2010/main" val="2722372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F5A3AF69-F2EB-EDFC-2D41-90A3ECE77710}"/>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D7DFA3-E049-0B1D-C700-A16CC53CC578}"/>
              </a:ext>
            </a:extLst>
          </p:cNvPr>
          <p:cNvSpPr>
            <a:spLocks noGrp="1"/>
          </p:cNvSpPr>
          <p:nvPr>
            <p:ph type="title"/>
          </p:nvPr>
        </p:nvSpPr>
        <p:spPr>
          <a:xfrm>
            <a:off x="804672" y="1412489"/>
            <a:ext cx="2871095" cy="2127124"/>
          </a:xfrm>
        </p:spPr>
        <p:txBody>
          <a:bodyPr vert="horz" lIns="91440" tIns="45720" rIns="91440" bIns="45720" rtlCol="0" anchor="t">
            <a:normAutofit/>
          </a:bodyPr>
          <a:lstStyle/>
          <a:p>
            <a:r>
              <a:rPr lang="en-US" sz="4000" kern="1200" dirty="0">
                <a:solidFill>
                  <a:schemeClr val="bg1"/>
                </a:solidFill>
                <a:latin typeface="+mj-lt"/>
                <a:ea typeface="+mj-ea"/>
                <a:cs typeface="+mj-cs"/>
              </a:rPr>
              <a:t>Wooing Contractors</a:t>
            </a:r>
          </a:p>
        </p:txBody>
      </p:sp>
      <p:sp>
        <p:nvSpPr>
          <p:cNvPr id="3" name="Content Placeholder 2">
            <a:extLst>
              <a:ext uri="{FF2B5EF4-FFF2-40B4-BE49-F238E27FC236}">
                <a16:creationId xmlns:a16="http://schemas.microsoft.com/office/drawing/2014/main" id="{F20A67E0-3FCA-34BA-DD4C-53D6B746F40C}"/>
              </a:ext>
            </a:extLst>
          </p:cNvPr>
          <p:cNvSpPr>
            <a:spLocks noGrp="1"/>
          </p:cNvSpPr>
          <p:nvPr>
            <p:ph idx="1"/>
          </p:nvPr>
        </p:nvSpPr>
        <p:spPr>
          <a:xfrm>
            <a:off x="4844590" y="694063"/>
            <a:ext cx="3417910" cy="5464366"/>
          </a:xfrm>
        </p:spPr>
        <p:txBody>
          <a:bodyPr vert="horz" lIns="91440" tIns="45720" rIns="91440" bIns="45720" rtlCol="0">
            <a:normAutofit/>
          </a:bodyPr>
          <a:lstStyle/>
          <a:p>
            <a:pPr marL="0" indent="0">
              <a:buNone/>
            </a:pPr>
            <a:r>
              <a:rPr lang="en-US" sz="2400" b="1" dirty="0"/>
              <a:t>Showcasing WAP’s Value:</a:t>
            </a:r>
          </a:p>
          <a:p>
            <a:pPr marL="0" indent="0">
              <a:buNone/>
            </a:pPr>
            <a:endParaRPr lang="en-US" sz="2400" b="1" dirty="0"/>
          </a:p>
          <a:p>
            <a:r>
              <a:rPr lang="en-US" sz="2400" dirty="0"/>
              <a:t>Competitive pay and reliable work.</a:t>
            </a:r>
          </a:p>
          <a:p>
            <a:r>
              <a:rPr lang="en-US" sz="2400" dirty="0"/>
              <a:t> Consistent project flow supported by federal funding.</a:t>
            </a:r>
          </a:p>
          <a:p>
            <a:r>
              <a:rPr lang="en-US" sz="2400" dirty="0"/>
              <a:t>Simplified processes to reduce admin burden.</a:t>
            </a:r>
          </a:p>
          <a:p>
            <a:endParaRPr lang="en-US" sz="2400" dirty="0"/>
          </a:p>
        </p:txBody>
      </p:sp>
      <p:sp>
        <p:nvSpPr>
          <p:cNvPr id="5" name="Content Placeholder 2">
            <a:extLst>
              <a:ext uri="{FF2B5EF4-FFF2-40B4-BE49-F238E27FC236}">
                <a16:creationId xmlns:a16="http://schemas.microsoft.com/office/drawing/2014/main" id="{53E24F18-AC95-CEFC-6F60-BAC8B0A262C4}"/>
              </a:ext>
            </a:extLst>
          </p:cNvPr>
          <p:cNvSpPr txBox="1">
            <a:spLocks/>
          </p:cNvSpPr>
          <p:nvPr/>
        </p:nvSpPr>
        <p:spPr>
          <a:xfrm>
            <a:off x="8451604" y="694063"/>
            <a:ext cx="3226276" cy="546436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Building Trust Through Testimonials:</a:t>
            </a:r>
          </a:p>
          <a:p>
            <a:endParaRPr lang="en-US" sz="2600" dirty="0"/>
          </a:p>
          <a:p>
            <a:r>
              <a:rPr lang="en-US" sz="2600" dirty="0"/>
              <a:t>Success stories from contractors who have benefited from WAP.</a:t>
            </a:r>
          </a:p>
          <a:p>
            <a:r>
              <a:rPr lang="en-US" sz="2600" dirty="0"/>
              <a:t>Case studies on improved payment timelines and project efficiency.</a:t>
            </a:r>
          </a:p>
          <a:p>
            <a:r>
              <a:rPr lang="en-US" sz="2600" dirty="0"/>
              <a:t>Peer-to-peer engagement to encourage participation.</a:t>
            </a:r>
          </a:p>
          <a:p>
            <a:endParaRPr lang="en-US" sz="2400" dirty="0"/>
          </a:p>
        </p:txBody>
      </p:sp>
    </p:spTree>
    <p:extLst>
      <p:ext uri="{BB962C8B-B14F-4D97-AF65-F5344CB8AC3E}">
        <p14:creationId xmlns:p14="http://schemas.microsoft.com/office/powerpoint/2010/main" val="215648677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9DFFFF-CA18-6E67-A69C-CD2264B36E2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A74D72-BB1E-F91B-4916-62CDD52EE474}"/>
              </a:ext>
            </a:extLst>
          </p:cNvPr>
          <p:cNvSpPr>
            <a:spLocks noGrp="1"/>
          </p:cNvSpPr>
          <p:nvPr>
            <p:ph type="title"/>
          </p:nvPr>
        </p:nvSpPr>
        <p:spPr>
          <a:xfrm>
            <a:off x="432178" y="1412489"/>
            <a:ext cx="3194694" cy="4363844"/>
          </a:xfrm>
        </p:spPr>
        <p:txBody>
          <a:bodyPr vert="horz" lIns="91440" tIns="45720" rIns="91440" bIns="45720" rtlCol="0" anchor="t">
            <a:normAutofit/>
          </a:bodyPr>
          <a:lstStyle/>
          <a:p>
            <a:r>
              <a:rPr lang="en-US" sz="4800" kern="1200" dirty="0">
                <a:solidFill>
                  <a:srgbClr val="FFFFFF"/>
                </a:solidFill>
                <a:latin typeface="+mj-lt"/>
                <a:ea typeface="+mj-ea"/>
                <a:cs typeface="+mj-cs"/>
              </a:rPr>
              <a:t>Helping Contractors Succeed</a:t>
            </a:r>
          </a:p>
        </p:txBody>
      </p:sp>
      <p:sp>
        <p:nvSpPr>
          <p:cNvPr id="3" name="Content Placeholder 2">
            <a:extLst>
              <a:ext uri="{FF2B5EF4-FFF2-40B4-BE49-F238E27FC236}">
                <a16:creationId xmlns:a16="http://schemas.microsoft.com/office/drawing/2014/main" id="{49A2E976-C009-2BDA-28B9-51AB68CB62B7}"/>
              </a:ext>
            </a:extLst>
          </p:cNvPr>
          <p:cNvSpPr>
            <a:spLocks noGrp="1"/>
          </p:cNvSpPr>
          <p:nvPr>
            <p:ph idx="1"/>
          </p:nvPr>
        </p:nvSpPr>
        <p:spPr>
          <a:xfrm>
            <a:off x="4380819" y="1247078"/>
            <a:ext cx="3427283" cy="4363844"/>
          </a:xfrm>
        </p:spPr>
        <p:txBody>
          <a:bodyPr vert="horz" lIns="91440" tIns="45720" rIns="91440" bIns="45720" rtlCol="0">
            <a:normAutofit/>
          </a:bodyPr>
          <a:lstStyle/>
          <a:p>
            <a:pPr marL="0" indent="0">
              <a:buNone/>
            </a:pPr>
            <a:r>
              <a:rPr lang="en-US" sz="2400" b="1" dirty="0"/>
              <a:t>Training &amp; Development:</a:t>
            </a:r>
          </a:p>
          <a:p>
            <a:pPr marL="0" indent="0">
              <a:buNone/>
            </a:pPr>
            <a:endParaRPr lang="en-US" sz="2000" dirty="0"/>
          </a:p>
          <a:p>
            <a:pPr marL="231775" lvl="1"/>
            <a:r>
              <a:rPr lang="en-US" dirty="0"/>
              <a:t>Look into </a:t>
            </a:r>
            <a:r>
              <a:rPr lang="en-US" b="1" u="sng" dirty="0"/>
              <a:t>resources </a:t>
            </a:r>
            <a:r>
              <a:rPr lang="en-US" dirty="0"/>
              <a:t>and programs to help contractors meet WAP standards.</a:t>
            </a:r>
          </a:p>
          <a:p>
            <a:pPr marL="231775" lvl="1"/>
            <a:r>
              <a:rPr lang="en-US" dirty="0"/>
              <a:t>Provide hands-on workshops and technical guidance.</a:t>
            </a:r>
          </a:p>
          <a:p>
            <a:pPr marL="0"/>
            <a:endParaRPr lang="en-US" sz="2000" dirty="0"/>
          </a:p>
        </p:txBody>
      </p:sp>
      <p:cxnSp>
        <p:nvCxnSpPr>
          <p:cNvPr id="12"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241027B1-579D-0D7C-F38F-D45B4D9C037A}"/>
              </a:ext>
            </a:extLst>
          </p:cNvPr>
          <p:cNvSpPr txBox="1">
            <a:spLocks/>
          </p:cNvSpPr>
          <p:nvPr/>
        </p:nvSpPr>
        <p:spPr>
          <a:xfrm>
            <a:off x="8562121" y="1247078"/>
            <a:ext cx="3197701" cy="4363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Onboarding &amp; Compliance Support:</a:t>
            </a:r>
          </a:p>
          <a:p>
            <a:pPr marL="0" indent="0">
              <a:buNone/>
            </a:pPr>
            <a:endParaRPr lang="en-US" sz="2000" b="1" dirty="0"/>
          </a:p>
          <a:p>
            <a:r>
              <a:rPr lang="en-US" sz="2400" dirty="0"/>
              <a:t>Simplify paperwork and reporting requirements.</a:t>
            </a:r>
          </a:p>
          <a:p>
            <a:r>
              <a:rPr lang="en-US" sz="2400" dirty="0"/>
              <a:t>Dedicate assistance to navigate program expectations.</a:t>
            </a:r>
          </a:p>
          <a:p>
            <a:endParaRPr lang="en-US" sz="2000" dirty="0"/>
          </a:p>
        </p:txBody>
      </p:sp>
    </p:spTree>
    <p:extLst>
      <p:ext uri="{BB962C8B-B14F-4D97-AF65-F5344CB8AC3E}">
        <p14:creationId xmlns:p14="http://schemas.microsoft.com/office/powerpoint/2010/main" val="30600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B7C29C-2B7E-6A22-FFA7-6787356B65F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on a wall">
            <a:extLst>
              <a:ext uri="{FF2B5EF4-FFF2-40B4-BE49-F238E27FC236}">
                <a16:creationId xmlns:a16="http://schemas.microsoft.com/office/drawing/2014/main" id="{CFB5D6F7-3309-5367-99B6-7765B859DF5C}"/>
              </a:ext>
            </a:extLst>
          </p:cNvPr>
          <p:cNvPicPr>
            <a:picLocks noChangeAspect="1"/>
          </p:cNvPicPr>
          <p:nvPr/>
        </p:nvPicPr>
        <p:blipFill>
          <a:blip r:embed="rId2">
            <a:extLst>
              <a:ext uri="{28A0092B-C50C-407E-A947-70E740481C1C}">
                <a14:useLocalDpi xmlns:a14="http://schemas.microsoft.com/office/drawing/2010/main" val="0"/>
              </a:ext>
            </a:extLst>
          </a:blip>
          <a:srcRect l="6208" r="9236" b="-2"/>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8" name="Freeform: Shape 17">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ED7990-F646-9C19-F7F8-B630E691490C}"/>
              </a:ext>
            </a:extLst>
          </p:cNvPr>
          <p:cNvSpPr>
            <a:spLocks noGrp="1"/>
          </p:cNvSpPr>
          <p:nvPr>
            <p:ph type="title"/>
          </p:nvPr>
        </p:nvSpPr>
        <p:spPr>
          <a:xfrm>
            <a:off x="477981" y="1122363"/>
            <a:ext cx="4023360" cy="3204134"/>
          </a:xfrm>
        </p:spPr>
        <p:txBody>
          <a:bodyPr vert="horz" lIns="91440" tIns="45720" rIns="91440" bIns="45720" rtlCol="0" anchor="t">
            <a:normAutofit/>
          </a:bodyPr>
          <a:lstStyle/>
          <a:p>
            <a:r>
              <a:rPr lang="en-US" sz="4800" dirty="0"/>
              <a:t>Engagement / Poll</a:t>
            </a:r>
          </a:p>
        </p:txBody>
      </p:sp>
      <p:sp>
        <p:nvSpPr>
          <p:cNvPr id="3" name="Content Placeholder 2">
            <a:extLst>
              <a:ext uri="{FF2B5EF4-FFF2-40B4-BE49-F238E27FC236}">
                <a16:creationId xmlns:a16="http://schemas.microsoft.com/office/drawing/2014/main" id="{B5C4E761-63E8-57EB-6A22-3F2D0CA697C4}"/>
              </a:ext>
            </a:extLst>
          </p:cNvPr>
          <p:cNvSpPr>
            <a:spLocks noGrp="1"/>
          </p:cNvSpPr>
          <p:nvPr>
            <p:ph idx="1"/>
          </p:nvPr>
        </p:nvSpPr>
        <p:spPr>
          <a:xfrm>
            <a:off x="507790" y="2824929"/>
            <a:ext cx="3933306" cy="1501568"/>
          </a:xfrm>
        </p:spPr>
        <p:txBody>
          <a:bodyPr vert="horz" lIns="91440" tIns="45720" rIns="91440" bIns="45720" rtlCol="0">
            <a:normAutofit/>
          </a:bodyPr>
          <a:lstStyle/>
          <a:p>
            <a:pPr marL="0" indent="0">
              <a:buNone/>
            </a:pPr>
            <a:r>
              <a:rPr lang="en-US" sz="2400" dirty="0"/>
              <a:t>Share one successful strategy you’ve used for building contractor networks. </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291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Colorful pins connected with a thread">
            <a:extLst>
              <a:ext uri="{FF2B5EF4-FFF2-40B4-BE49-F238E27FC236}">
                <a16:creationId xmlns:a16="http://schemas.microsoft.com/office/drawing/2014/main" id="{2C398360-7218-88F0-3DF3-85B9A2420D85}"/>
              </a:ext>
            </a:extLst>
          </p:cNvPr>
          <p:cNvPicPr>
            <a:picLocks noChangeAspect="1"/>
          </p:cNvPicPr>
          <p:nvPr/>
        </p:nvPicPr>
        <p:blipFill>
          <a:blip r:embed="rId2"/>
          <a:srcRect b="15730"/>
          <a:stretch/>
        </p:blipFill>
        <p:spPr>
          <a:xfrm>
            <a:off x="-3047" y="10"/>
            <a:ext cx="12191999" cy="68579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25000">
                <a:srgbClr val="000000">
                  <a:alpha val="15000"/>
                </a:srgbClr>
              </a:gs>
              <a:gs pos="75000">
                <a:srgbClr val="000000">
                  <a:alpha val="15000"/>
                </a:srgbClr>
              </a:gs>
              <a:gs pos="50000">
                <a:schemeClr val="tx1">
                  <a:alpha val="3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8EBA17-E9C4-5BE9-F67C-F70E75244764}"/>
              </a:ext>
            </a:extLst>
          </p:cNvPr>
          <p:cNvSpPr>
            <a:spLocks noGrp="1"/>
          </p:cNvSpPr>
          <p:nvPr>
            <p:ph type="title"/>
          </p:nvPr>
        </p:nvSpPr>
        <p:spPr>
          <a:xfrm>
            <a:off x="1097280" y="325549"/>
            <a:ext cx="10058400" cy="3663755"/>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800" dirty="0">
                <a:solidFill>
                  <a:schemeClr val="bg1"/>
                </a:solidFill>
              </a:rPr>
              <a:t>Engaging &amp; Facilitating Networks </a:t>
            </a:r>
          </a:p>
        </p:txBody>
      </p:sp>
      <p:sp>
        <p:nvSpPr>
          <p:cNvPr id="4" name="Text Placeholder 3">
            <a:extLst>
              <a:ext uri="{FF2B5EF4-FFF2-40B4-BE49-F238E27FC236}">
                <a16:creationId xmlns:a16="http://schemas.microsoft.com/office/drawing/2014/main" id="{27C48396-9B64-B99A-A136-1A5D1B68778A}"/>
              </a:ext>
            </a:extLst>
          </p:cNvPr>
          <p:cNvSpPr>
            <a:spLocks noGrp="1"/>
          </p:cNvSpPr>
          <p:nvPr>
            <p:ph type="body" idx="1"/>
          </p:nvPr>
        </p:nvSpPr>
        <p:spPr>
          <a:xfrm>
            <a:off x="1100051" y="4158916"/>
            <a:ext cx="10058400" cy="1195834"/>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sz="1800">
              <a:solidFill>
                <a:schemeClr val="bg1"/>
              </a:solidFill>
            </a:endParaRPr>
          </a:p>
        </p:txBody>
      </p:sp>
      <p:cxnSp>
        <p:nvCxnSpPr>
          <p:cNvPr id="16" name="Straight Connector 15">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40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C6927F-1804-EF08-1175-6D4812A2F0E5}"/>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E19EAC73-CDF1-CD1D-8FF4-32D173367CF9}"/>
              </a:ext>
            </a:extLst>
          </p:cNvPr>
          <p:cNvSpPr>
            <a:spLocks noGrp="1"/>
          </p:cNvSpPr>
          <p:nvPr>
            <p:ph type="title"/>
          </p:nvPr>
        </p:nvSpPr>
        <p:spPr>
          <a:xfrm>
            <a:off x="644056" y="349112"/>
            <a:ext cx="10044023" cy="877729"/>
          </a:xfrm>
        </p:spPr>
        <p:txBody>
          <a:bodyPr anchor="ctr">
            <a:normAutofit/>
          </a:bodyPr>
          <a:lstStyle/>
          <a:p>
            <a:r>
              <a:rPr lang="en-US" sz="4800" dirty="0">
                <a:solidFill>
                  <a:srgbClr val="FFFFFF"/>
                </a:solidFill>
              </a:rPr>
              <a:t>Network Engagement Challenges</a:t>
            </a:r>
          </a:p>
        </p:txBody>
      </p:sp>
      <p:graphicFrame>
        <p:nvGraphicFramePr>
          <p:cNvPr id="23" name="Content Placeholder 4">
            <a:extLst>
              <a:ext uri="{FF2B5EF4-FFF2-40B4-BE49-F238E27FC236}">
                <a16:creationId xmlns:a16="http://schemas.microsoft.com/office/drawing/2014/main" id="{69C1DABB-C434-6844-9094-CBFE79DB0CDE}"/>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0970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9DEA1C-1DC1-AEA5-02D1-E8BD6975AB9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F8D9B1D-1630-8F9E-0FE7-09BA5255FD70}"/>
              </a:ext>
            </a:extLst>
          </p:cNvPr>
          <p:cNvSpPr>
            <a:spLocks noGrp="1"/>
          </p:cNvSpPr>
          <p:nvPr>
            <p:ph type="title"/>
          </p:nvPr>
        </p:nvSpPr>
        <p:spPr>
          <a:xfrm>
            <a:off x="804672" y="802955"/>
            <a:ext cx="4977976" cy="1454051"/>
          </a:xfrm>
        </p:spPr>
        <p:txBody>
          <a:bodyPr>
            <a:normAutofit/>
          </a:bodyPr>
          <a:lstStyle/>
          <a:p>
            <a:r>
              <a:rPr lang="en-US" sz="3600">
                <a:solidFill>
                  <a:schemeClr val="tx2"/>
                </a:solidFill>
              </a:rPr>
              <a:t>Solution - Proactive Outreach Strategies:</a:t>
            </a:r>
          </a:p>
        </p:txBody>
      </p:sp>
      <p:sp>
        <p:nvSpPr>
          <p:cNvPr id="5" name="Content Placeholder 4">
            <a:extLst>
              <a:ext uri="{FF2B5EF4-FFF2-40B4-BE49-F238E27FC236}">
                <a16:creationId xmlns:a16="http://schemas.microsoft.com/office/drawing/2014/main" id="{3AE1B8DB-23FC-4003-261F-A2213A6D64E8}"/>
              </a:ext>
            </a:extLst>
          </p:cNvPr>
          <p:cNvSpPr>
            <a:spLocks noGrp="1"/>
          </p:cNvSpPr>
          <p:nvPr>
            <p:ph idx="1"/>
          </p:nvPr>
        </p:nvSpPr>
        <p:spPr>
          <a:xfrm>
            <a:off x="804672" y="2421682"/>
            <a:ext cx="4977578" cy="3639289"/>
          </a:xfrm>
        </p:spPr>
        <p:txBody>
          <a:bodyPr anchor="ctr">
            <a:normAutofit/>
          </a:bodyPr>
          <a:lstStyle/>
          <a:p>
            <a:pPr marL="0" indent="0">
              <a:buNone/>
            </a:pPr>
            <a:r>
              <a:rPr lang="en-US" sz="2400" dirty="0">
                <a:solidFill>
                  <a:schemeClr val="tx2"/>
                </a:solidFill>
              </a:rPr>
              <a:t>Host community engagement events such as fairs or hands-on workshops. </a:t>
            </a:r>
          </a:p>
          <a:p>
            <a:pPr marL="0" indent="0">
              <a:buNone/>
            </a:pPr>
            <a:r>
              <a:rPr lang="en-US" sz="2400" dirty="0">
                <a:solidFill>
                  <a:schemeClr val="tx2"/>
                </a:solidFill>
              </a:rPr>
              <a:t>For contractors and Subgrantees, "Lunch and Learn" sessions or breakfast check-ins (e.g., donuts/tacos/burritos) go a long way to grow relationships and encourage engagement. </a:t>
            </a:r>
          </a:p>
        </p:txBody>
      </p:sp>
      <p:grpSp>
        <p:nvGrpSpPr>
          <p:cNvPr id="16" name="Group 15">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25" name="Freeform: Shape 2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Graphic 27" descr="Board Room">
            <a:extLst>
              <a:ext uri="{FF2B5EF4-FFF2-40B4-BE49-F238E27FC236}">
                <a16:creationId xmlns:a16="http://schemas.microsoft.com/office/drawing/2014/main" id="{9C8108C9-2F49-8977-F298-6670CED699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4052768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44E67-57A4-9825-9E94-C2B258A68C9D}"/>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b="1"/>
              <a:t>Agenda</a:t>
            </a:r>
          </a:p>
        </p:txBody>
      </p:sp>
      <p:pic>
        <p:nvPicPr>
          <p:cNvPr id="4" name="Picture 3" descr="A black and green logo with a building and a tower">
            <a:extLst>
              <a:ext uri="{FF2B5EF4-FFF2-40B4-BE49-F238E27FC236}">
                <a16:creationId xmlns:a16="http://schemas.microsoft.com/office/drawing/2014/main" id="{8D8E3411-3BEC-7A87-FBAA-A5AC4101A7E8}"/>
              </a:ext>
            </a:extLst>
          </p:cNvPr>
          <p:cNvPicPr>
            <a:picLocks noChangeAspect="1"/>
          </p:cNvPicPr>
          <p:nvPr/>
        </p:nvPicPr>
        <p:blipFill>
          <a:blip r:embed="rId3"/>
          <a:stretch>
            <a:fillRect/>
          </a:stretch>
        </p:blipFill>
        <p:spPr>
          <a:xfrm>
            <a:off x="9719681" y="333847"/>
            <a:ext cx="1614603" cy="1356267"/>
          </a:xfrm>
          <a:prstGeom prst="rect">
            <a:avLst/>
          </a:prstGeom>
        </p:spPr>
      </p:pic>
      <p:graphicFrame>
        <p:nvGraphicFramePr>
          <p:cNvPr id="6" name="Content Placeholder 2" descr="Agenda">
            <a:extLst>
              <a:ext uri="{FF2B5EF4-FFF2-40B4-BE49-F238E27FC236}">
                <a16:creationId xmlns:a16="http://schemas.microsoft.com/office/drawing/2014/main" id="{0A5BBA04-F462-054A-5C0F-CC5AF461693A}"/>
              </a:ext>
            </a:extLst>
          </p:cNvPr>
          <p:cNvGraphicFramePr>
            <a:graphicFrameLocks noGrp="1"/>
          </p:cNvGraphicFramePr>
          <p:nvPr>
            <p:ph idx="1"/>
            <p:extLst>
              <p:ext uri="{D42A27DB-BD31-4B8C-83A1-F6EECF244321}">
                <p14:modId xmlns:p14="http://schemas.microsoft.com/office/powerpoint/2010/main" val="1769659818"/>
              </p:ext>
            </p:extLst>
          </p:nvPr>
        </p:nvGraphicFramePr>
        <p:xfrm>
          <a:off x="1097280" y="2108201"/>
          <a:ext cx="10237004" cy="37608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48163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352F29-E236-19D8-A752-6A4CF2CD54E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DCF2738-1885-7EF7-4B1A-38C1B97295BE}"/>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Solution - Digital Networking and Training:</a:t>
            </a:r>
          </a:p>
        </p:txBody>
      </p:sp>
      <p:graphicFrame>
        <p:nvGraphicFramePr>
          <p:cNvPr id="7" name="Content Placeholder 4">
            <a:extLst>
              <a:ext uri="{FF2B5EF4-FFF2-40B4-BE49-F238E27FC236}">
                <a16:creationId xmlns:a16="http://schemas.microsoft.com/office/drawing/2014/main" id="{88B7C78D-7183-44CD-5412-F16A373796CF}"/>
              </a:ext>
            </a:extLst>
          </p:cNvPr>
          <p:cNvGraphicFramePr>
            <a:graphicFrameLocks noGrp="1"/>
          </p:cNvGraphicFramePr>
          <p:nvPr>
            <p:ph idx="1"/>
            <p:extLst>
              <p:ext uri="{D42A27DB-BD31-4B8C-83A1-F6EECF244321}">
                <p14:modId xmlns:p14="http://schemas.microsoft.com/office/powerpoint/2010/main" val="134744303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4111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B385B1-3E5A-8E84-B5D5-61539D80E956}"/>
            </a:ext>
          </a:extLst>
        </p:cNvPr>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ands-on top of each other">
            <a:extLst>
              <a:ext uri="{FF2B5EF4-FFF2-40B4-BE49-F238E27FC236}">
                <a16:creationId xmlns:a16="http://schemas.microsoft.com/office/drawing/2014/main" id="{AD5615AE-3DED-C4B3-E888-8DAA1762D2C8}"/>
              </a:ext>
            </a:extLst>
          </p:cNvPr>
          <p:cNvPicPr>
            <a:picLocks noChangeAspect="1"/>
          </p:cNvPicPr>
          <p:nvPr/>
        </p:nvPicPr>
        <p:blipFill>
          <a:blip r:embed="rId2"/>
          <a:srcRect l="54093" r="11394" b="1"/>
          <a:stretch/>
        </p:blipFill>
        <p:spPr>
          <a:xfrm>
            <a:off x="-1" y="-2"/>
            <a:ext cx="5410198" cy="6858002"/>
          </a:xfrm>
          <a:prstGeom prst="rect">
            <a:avLst/>
          </a:prstGeom>
        </p:spPr>
      </p:pic>
      <p:sp useBgFill="1">
        <p:nvSpPr>
          <p:cNvPr id="13" name="Rectangle 1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B56D23E-25E4-4D9E-D2E1-6991AE30E1CC}"/>
              </a:ext>
            </a:extLst>
          </p:cNvPr>
          <p:cNvSpPr>
            <a:spLocks noGrp="1"/>
          </p:cNvSpPr>
          <p:nvPr>
            <p:ph type="title"/>
          </p:nvPr>
        </p:nvSpPr>
        <p:spPr>
          <a:xfrm>
            <a:off x="6115317" y="405685"/>
            <a:ext cx="5464968" cy="1559301"/>
          </a:xfrm>
        </p:spPr>
        <p:txBody>
          <a:bodyPr>
            <a:normAutofit/>
          </a:bodyPr>
          <a:lstStyle/>
          <a:p>
            <a:r>
              <a:rPr lang="en-US" sz="4000"/>
              <a:t>Solution - Partnerships:</a:t>
            </a:r>
          </a:p>
        </p:txBody>
      </p:sp>
      <p:sp>
        <p:nvSpPr>
          <p:cNvPr id="5" name="Content Placeholder 4">
            <a:extLst>
              <a:ext uri="{FF2B5EF4-FFF2-40B4-BE49-F238E27FC236}">
                <a16:creationId xmlns:a16="http://schemas.microsoft.com/office/drawing/2014/main" id="{0EEF553F-492B-FAB0-732B-100DC17FAAE6}"/>
              </a:ext>
            </a:extLst>
          </p:cNvPr>
          <p:cNvSpPr>
            <a:spLocks noGrp="1"/>
          </p:cNvSpPr>
          <p:nvPr>
            <p:ph idx="1"/>
          </p:nvPr>
        </p:nvSpPr>
        <p:spPr>
          <a:xfrm>
            <a:off x="6115317" y="2743200"/>
            <a:ext cx="5247340" cy="3496878"/>
          </a:xfrm>
        </p:spPr>
        <p:txBody>
          <a:bodyPr anchor="ctr">
            <a:normAutofit/>
          </a:bodyPr>
          <a:lstStyle/>
          <a:p>
            <a:pPr marL="0" indent="0">
              <a:buNone/>
            </a:pPr>
            <a:r>
              <a:rPr lang="en-US" sz="2400" dirty="0"/>
              <a:t>Establish partnerships to align training with programmatic needs. These partnerships can streamline hiring processes and provide wraparound support services such as childcare or transportation. Both Subgrantees and contractors can take advantage of these partnerships. </a:t>
            </a:r>
          </a:p>
        </p:txBody>
      </p:sp>
    </p:spTree>
    <p:extLst>
      <p:ext uri="{BB962C8B-B14F-4D97-AF65-F5344CB8AC3E}">
        <p14:creationId xmlns:p14="http://schemas.microsoft.com/office/powerpoint/2010/main" val="3815819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492B5C-D0F7-ABCC-E855-5FF22249E2E1}"/>
            </a:ext>
          </a:extLst>
        </p:cNvPr>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erson holding a puzzle piece">
            <a:extLst>
              <a:ext uri="{FF2B5EF4-FFF2-40B4-BE49-F238E27FC236}">
                <a16:creationId xmlns:a16="http://schemas.microsoft.com/office/drawing/2014/main" id="{733E917B-2355-EB09-D47D-8B09D4C6E50D}"/>
              </a:ext>
            </a:extLst>
          </p:cNvPr>
          <p:cNvPicPr>
            <a:picLocks noChangeAspect="1"/>
          </p:cNvPicPr>
          <p:nvPr/>
        </p:nvPicPr>
        <p:blipFill>
          <a:blip r:embed="rId2"/>
          <a:srcRect l="23439" r="23113" b="-1"/>
          <a:stretch/>
        </p:blipFill>
        <p:spPr>
          <a:xfrm>
            <a:off x="-1" y="-2"/>
            <a:ext cx="5410198" cy="6858002"/>
          </a:xfrm>
          <a:prstGeom prst="rect">
            <a:avLst/>
          </a:prstGeom>
        </p:spPr>
      </p:pic>
      <p:sp useBgFill="1">
        <p:nvSpPr>
          <p:cNvPr id="13" name="Rectangle 1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3F19AAB-8BD4-C33D-6EE6-D6C74158E8D0}"/>
              </a:ext>
            </a:extLst>
          </p:cNvPr>
          <p:cNvSpPr>
            <a:spLocks noGrp="1"/>
          </p:cNvSpPr>
          <p:nvPr>
            <p:ph type="title"/>
          </p:nvPr>
        </p:nvSpPr>
        <p:spPr>
          <a:xfrm>
            <a:off x="6115317" y="405685"/>
            <a:ext cx="5464968" cy="1559301"/>
          </a:xfrm>
        </p:spPr>
        <p:txBody>
          <a:bodyPr>
            <a:normAutofit/>
          </a:bodyPr>
          <a:lstStyle/>
          <a:p>
            <a:r>
              <a:rPr lang="en-US" sz="4000"/>
              <a:t>Solution - Feedback Mechanisms:</a:t>
            </a:r>
          </a:p>
        </p:txBody>
      </p:sp>
      <p:sp>
        <p:nvSpPr>
          <p:cNvPr id="5" name="Content Placeholder 4">
            <a:extLst>
              <a:ext uri="{FF2B5EF4-FFF2-40B4-BE49-F238E27FC236}">
                <a16:creationId xmlns:a16="http://schemas.microsoft.com/office/drawing/2014/main" id="{0D961C2D-256C-6FF8-115E-E31A5F6383D3}"/>
              </a:ext>
            </a:extLst>
          </p:cNvPr>
          <p:cNvSpPr>
            <a:spLocks noGrp="1"/>
          </p:cNvSpPr>
          <p:nvPr>
            <p:ph idx="1"/>
          </p:nvPr>
        </p:nvSpPr>
        <p:spPr>
          <a:xfrm>
            <a:off x="6115317" y="2743200"/>
            <a:ext cx="5247340" cy="3496878"/>
          </a:xfrm>
        </p:spPr>
        <p:txBody>
          <a:bodyPr anchor="ctr">
            <a:normAutofit/>
          </a:bodyPr>
          <a:lstStyle/>
          <a:p>
            <a:pPr marL="0" indent="0">
              <a:buNone/>
            </a:pPr>
            <a:r>
              <a:rPr lang="en-US" sz="2400" dirty="0"/>
              <a:t>Regularly collect input via surveys or focus groups to improve outreach efforts and training programs.</a:t>
            </a:r>
          </a:p>
          <a:p>
            <a:pPr marL="0" indent="0">
              <a:buNone/>
            </a:pPr>
            <a:endParaRPr lang="en-US" sz="2400" dirty="0"/>
          </a:p>
          <a:p>
            <a:pPr marL="0" indent="0">
              <a:buNone/>
            </a:pPr>
            <a:r>
              <a:rPr lang="en-US" sz="2400" dirty="0"/>
              <a:t>Make sure to capture Subgrantee and contractor feedback when developing the state plan, training plans, etc. </a:t>
            </a:r>
          </a:p>
        </p:txBody>
      </p:sp>
    </p:spTree>
    <p:extLst>
      <p:ext uri="{BB962C8B-B14F-4D97-AF65-F5344CB8AC3E}">
        <p14:creationId xmlns:p14="http://schemas.microsoft.com/office/powerpoint/2010/main" val="1245602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82BBF4-3D14-CACE-DEF8-B9A43F0181CF}"/>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D7F64A8-D625-4F61-A290-B499BB62A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8230DE1-59AE-137D-1BA3-0540BFDE3281}"/>
              </a:ext>
            </a:extLst>
          </p:cNvPr>
          <p:cNvSpPr>
            <a:spLocks noGrp="1"/>
          </p:cNvSpPr>
          <p:nvPr>
            <p:ph type="title"/>
          </p:nvPr>
        </p:nvSpPr>
        <p:spPr>
          <a:xfrm>
            <a:off x="2187363" y="465258"/>
            <a:ext cx="5801917" cy="2228760"/>
          </a:xfrm>
        </p:spPr>
        <p:txBody>
          <a:bodyPr anchor="b">
            <a:normAutofit/>
          </a:bodyPr>
          <a:lstStyle/>
          <a:p>
            <a:r>
              <a:rPr lang="en-US" sz="4000" dirty="0"/>
              <a:t>Solution - Recruitment Strategies</a:t>
            </a:r>
          </a:p>
        </p:txBody>
      </p:sp>
      <p:pic>
        <p:nvPicPr>
          <p:cNvPr id="9" name="Graphic 8" descr="Social Network">
            <a:extLst>
              <a:ext uri="{FF2B5EF4-FFF2-40B4-BE49-F238E27FC236}">
                <a16:creationId xmlns:a16="http://schemas.microsoft.com/office/drawing/2014/main" id="{586616A4-F5B2-06E3-E850-198B708C49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948" y="2694018"/>
            <a:ext cx="1198532" cy="1198532"/>
          </a:xfrm>
          <a:prstGeom prst="rect">
            <a:avLst/>
          </a:prstGeom>
        </p:spPr>
      </p:pic>
      <p:sp>
        <p:nvSpPr>
          <p:cNvPr id="5" name="Content Placeholder 4">
            <a:extLst>
              <a:ext uri="{FF2B5EF4-FFF2-40B4-BE49-F238E27FC236}">
                <a16:creationId xmlns:a16="http://schemas.microsoft.com/office/drawing/2014/main" id="{E3BD874B-E13F-FDD4-9C33-D2A6377CCA28}"/>
              </a:ext>
            </a:extLst>
          </p:cNvPr>
          <p:cNvSpPr>
            <a:spLocks noGrp="1"/>
          </p:cNvSpPr>
          <p:nvPr>
            <p:ph idx="1"/>
          </p:nvPr>
        </p:nvSpPr>
        <p:spPr>
          <a:xfrm>
            <a:off x="2263565" y="2694018"/>
            <a:ext cx="5225328" cy="3347645"/>
          </a:xfrm>
        </p:spPr>
        <p:txBody>
          <a:bodyPr>
            <a:normAutofit/>
          </a:bodyPr>
          <a:lstStyle/>
          <a:p>
            <a:pPr marL="0" indent="0">
              <a:buNone/>
            </a:pPr>
            <a:r>
              <a:rPr lang="en-US" sz="2400" dirty="0"/>
              <a:t>Expand hiring pipelines through platforms like Green Workforce Connect to reach talent pools outside of your regular network.</a:t>
            </a:r>
          </a:p>
          <a:p>
            <a:pPr marL="0" indent="0">
              <a:buNone/>
            </a:pPr>
            <a:r>
              <a:rPr lang="en-US" sz="2400" dirty="0"/>
              <a:t>Engage with non-traditional candidates (e.g., career changers, returning professionals) and provide structured on-the-job training programs.</a:t>
            </a:r>
          </a:p>
        </p:txBody>
      </p:sp>
      <p:pic>
        <p:nvPicPr>
          <p:cNvPr id="11" name="Graphic 10" descr="Social Network">
            <a:extLst>
              <a:ext uri="{FF2B5EF4-FFF2-40B4-BE49-F238E27FC236}">
                <a16:creationId xmlns:a16="http://schemas.microsoft.com/office/drawing/2014/main" id="{917AE545-6192-4B22-85AC-5C51E80228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3924797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80BBA8-7FA6-56CB-9295-EFB55904C12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C2960-9C69-66E9-43B3-BA1DB7C8C198}"/>
              </a:ext>
            </a:extLst>
          </p:cNvPr>
          <p:cNvSpPr>
            <a:spLocks noGrp="1"/>
          </p:cNvSpPr>
          <p:nvPr>
            <p:ph type="title"/>
          </p:nvPr>
        </p:nvSpPr>
        <p:spPr>
          <a:xfrm>
            <a:off x="841248" y="334644"/>
            <a:ext cx="10509504" cy="1076914"/>
          </a:xfrm>
        </p:spPr>
        <p:txBody>
          <a:bodyPr anchor="ctr">
            <a:normAutofit/>
          </a:bodyPr>
          <a:lstStyle/>
          <a:p>
            <a:r>
              <a:rPr lang="en-US" sz="4000"/>
              <a:t>Impact</a:t>
            </a:r>
          </a:p>
        </p:txBody>
      </p:sp>
      <p:sp>
        <p:nvSpPr>
          <p:cNvPr id="17" name="Rectangle 16">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F31E1C38-5DC7-0EB9-DDAF-A852B17D3A42}"/>
              </a:ext>
            </a:extLst>
          </p:cNvPr>
          <p:cNvGraphicFramePr>
            <a:graphicFrameLocks noGrp="1"/>
          </p:cNvGraphicFramePr>
          <p:nvPr>
            <p:ph idx="1"/>
            <p:extLst>
              <p:ext uri="{D42A27DB-BD31-4B8C-83A1-F6EECF244321}">
                <p14:modId xmlns:p14="http://schemas.microsoft.com/office/powerpoint/2010/main" val="3299635632"/>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4587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B95BB6-C102-D7CD-0D7E-66CCB8D098F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1E86C3-656C-0A4E-D411-068FB8BCAACD}"/>
              </a:ext>
            </a:extLst>
          </p:cNvPr>
          <p:cNvSpPr>
            <a:spLocks noGrp="1"/>
          </p:cNvSpPr>
          <p:nvPr>
            <p:ph type="title"/>
          </p:nvPr>
        </p:nvSpPr>
        <p:spPr>
          <a:xfrm>
            <a:off x="1524000" y="664972"/>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Engagement / Poll</a:t>
            </a:r>
          </a:p>
        </p:txBody>
      </p:sp>
      <p:sp>
        <p:nvSpPr>
          <p:cNvPr id="3" name="Content Placeholder 2">
            <a:extLst>
              <a:ext uri="{FF2B5EF4-FFF2-40B4-BE49-F238E27FC236}">
                <a16:creationId xmlns:a16="http://schemas.microsoft.com/office/drawing/2014/main" id="{E06086F9-1419-6C83-9940-D53E40A9B3BE}"/>
              </a:ext>
            </a:extLst>
          </p:cNvPr>
          <p:cNvSpPr>
            <a:spLocks noGrp="1"/>
          </p:cNvSpPr>
          <p:nvPr>
            <p:ph idx="1"/>
          </p:nvPr>
        </p:nvSpPr>
        <p:spPr>
          <a:xfrm>
            <a:off x="1966912" y="3845067"/>
            <a:ext cx="8258176" cy="1575232"/>
          </a:xfrm>
        </p:spPr>
        <p:txBody>
          <a:bodyPr vert="horz" lIns="91440" tIns="45720" rIns="91440" bIns="45720" rtlCol="0" anchor="ctr">
            <a:normAutofit/>
          </a:bodyPr>
          <a:lstStyle/>
          <a:p>
            <a:pPr marL="0" indent="0" algn="ctr">
              <a:buNone/>
            </a:pPr>
            <a:r>
              <a:rPr lang="en-US" kern="1200" dirty="0">
                <a:solidFill>
                  <a:schemeClr val="tx1"/>
                </a:solidFill>
                <a:latin typeface="+mn-lt"/>
                <a:ea typeface="+mn-ea"/>
                <a:cs typeface="+mn-cs"/>
              </a:rPr>
              <a:t>What is your preferred method for engaging with contractors or Subgrantees? </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293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lose-up of using a drill with protective gloves">
            <a:extLst>
              <a:ext uri="{FF2B5EF4-FFF2-40B4-BE49-F238E27FC236}">
                <a16:creationId xmlns:a16="http://schemas.microsoft.com/office/drawing/2014/main" id="{1E6A4E37-A8B8-51E9-FEC1-1045E1A8E76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b="15730"/>
          <a:stretch/>
        </p:blipFill>
        <p:spPr>
          <a:xfrm>
            <a:off x="-1" y="10"/>
            <a:ext cx="12191999" cy="6857990"/>
          </a:xfrm>
          <a:prstGeom prst="rect">
            <a:avLst/>
          </a:prstGeom>
        </p:spPr>
      </p:pic>
      <p:sp>
        <p:nvSpPr>
          <p:cNvPr id="2" name="Title 1">
            <a:extLst>
              <a:ext uri="{FF2B5EF4-FFF2-40B4-BE49-F238E27FC236}">
                <a16:creationId xmlns:a16="http://schemas.microsoft.com/office/drawing/2014/main" id="{8D17D434-9E2C-1664-704C-E7609C46F515}"/>
              </a:ext>
            </a:extLst>
          </p:cNvPr>
          <p:cNvSpPr>
            <a:spLocks noGrp="1"/>
          </p:cNvSpPr>
          <p:nvPr>
            <p:ph type="title"/>
          </p:nvPr>
        </p:nvSpPr>
        <p:spPr>
          <a:xfrm>
            <a:off x="735791" y="3331444"/>
            <a:ext cx="6470692" cy="1229306"/>
          </a:xfrm>
        </p:spPr>
        <p:txBody>
          <a:bodyPr vert="horz" lIns="91440" tIns="45720" rIns="91440" bIns="45720" rtlCol="0" anchor="b">
            <a:normAutofit/>
          </a:bodyPr>
          <a:lstStyle/>
          <a:p>
            <a:r>
              <a:rPr lang="en-US" sz="3800">
                <a:solidFill>
                  <a:schemeClr val="bg1"/>
                </a:solidFill>
              </a:rPr>
              <a:t>Onboarding and Training New Employees Effectively</a:t>
            </a:r>
          </a:p>
        </p:txBody>
      </p:sp>
    </p:spTree>
    <p:extLst>
      <p:ext uri="{BB962C8B-B14F-4D97-AF65-F5344CB8AC3E}">
        <p14:creationId xmlns:p14="http://schemas.microsoft.com/office/powerpoint/2010/main" val="1182081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36A4F861-A262-7FCF-9550-6DA1F056460E}"/>
              </a:ext>
            </a:extLst>
          </p:cNvPr>
          <p:cNvSpPr>
            <a:spLocks noGrp="1"/>
          </p:cNvSpPr>
          <p:nvPr>
            <p:ph type="title"/>
          </p:nvPr>
        </p:nvSpPr>
        <p:spPr>
          <a:xfrm>
            <a:off x="1371597" y="348865"/>
            <a:ext cx="10044023" cy="877729"/>
          </a:xfrm>
        </p:spPr>
        <p:txBody>
          <a:bodyPr anchor="ctr">
            <a:normAutofit/>
          </a:bodyPr>
          <a:lstStyle/>
          <a:p>
            <a:r>
              <a:rPr lang="en-US" sz="4800" dirty="0">
                <a:solidFill>
                  <a:srgbClr val="FFFFFF"/>
                </a:solidFill>
              </a:rPr>
              <a:t>Challenges</a:t>
            </a:r>
            <a:endParaRPr lang="en-US" sz="4000" dirty="0">
              <a:solidFill>
                <a:srgbClr val="FFFFFF"/>
              </a:solidFill>
            </a:endParaRPr>
          </a:p>
        </p:txBody>
      </p:sp>
      <p:graphicFrame>
        <p:nvGraphicFramePr>
          <p:cNvPr id="7" name="Content Placeholder 4">
            <a:extLst>
              <a:ext uri="{FF2B5EF4-FFF2-40B4-BE49-F238E27FC236}">
                <a16:creationId xmlns:a16="http://schemas.microsoft.com/office/drawing/2014/main" id="{C000C7F0-0E7B-04B7-23DD-C376809E9050}"/>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9876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1C2003-3BE6-A747-C6AC-F30247528323}"/>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5600" kern="1200">
                <a:latin typeface="+mj-lt"/>
                <a:ea typeface="+mj-ea"/>
                <a:cs typeface="+mj-cs"/>
              </a:rPr>
              <a:t>Engagement / Poll</a:t>
            </a:r>
          </a:p>
        </p:txBody>
      </p:sp>
      <p:sp>
        <p:nvSpPr>
          <p:cNvPr id="44" name="Oval 4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4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27" name="Graphic 26" descr="User">
            <a:extLst>
              <a:ext uri="{FF2B5EF4-FFF2-40B4-BE49-F238E27FC236}">
                <a16:creationId xmlns:a16="http://schemas.microsoft.com/office/drawing/2014/main" id="{AB66C76B-9FB4-563C-AC69-C83B62CE8A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770" y="1448957"/>
            <a:ext cx="3952579" cy="3952579"/>
          </a:xfrm>
          <a:prstGeom prst="rect">
            <a:avLst/>
          </a:prstGeom>
        </p:spPr>
      </p:pic>
      <p:sp>
        <p:nvSpPr>
          <p:cNvPr id="3" name="Content Placeholder 2">
            <a:extLst>
              <a:ext uri="{FF2B5EF4-FFF2-40B4-BE49-F238E27FC236}">
                <a16:creationId xmlns:a16="http://schemas.microsoft.com/office/drawing/2014/main" id="{47604C11-1413-BE00-B0AA-7C3418CA6EBD}"/>
              </a:ext>
            </a:extLst>
          </p:cNvPr>
          <p:cNvSpPr>
            <a:spLocks noGrp="1"/>
          </p:cNvSpPr>
          <p:nvPr>
            <p:ph idx="1"/>
          </p:nvPr>
        </p:nvSpPr>
        <p:spPr>
          <a:xfrm>
            <a:off x="6695359" y="2990818"/>
            <a:ext cx="4158031" cy="2913872"/>
          </a:xfrm>
        </p:spPr>
        <p:txBody>
          <a:bodyPr vert="horz" lIns="91440" tIns="45720" rIns="91440" bIns="45720" rtlCol="0" anchor="t">
            <a:normAutofit/>
          </a:bodyPr>
          <a:lstStyle/>
          <a:p>
            <a:pPr marL="0" indent="0">
              <a:buNone/>
            </a:pPr>
            <a:r>
              <a:rPr lang="en-US" kern="1200" dirty="0">
                <a:solidFill>
                  <a:schemeClr val="tx1">
                    <a:alpha val="80000"/>
                  </a:schemeClr>
                </a:solidFill>
                <a:latin typeface="+mn-lt"/>
                <a:ea typeface="+mn-ea"/>
                <a:cs typeface="+mn-cs"/>
              </a:rPr>
              <a:t>What is your biggest challenge in onboarding new employees? </a:t>
            </a:r>
          </a:p>
        </p:txBody>
      </p:sp>
      <p:sp>
        <p:nvSpPr>
          <p:cNvPr id="5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52" name="Straight Connector 5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479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C382F1-D3D0-F308-95D2-52B94B11A4D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127F5056-DDFB-7258-0B01-1B141F8A2C25}"/>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Solution - Structured Onboarding Plans:</a:t>
            </a:r>
          </a:p>
        </p:txBody>
      </p:sp>
      <p:graphicFrame>
        <p:nvGraphicFramePr>
          <p:cNvPr id="7" name="Content Placeholder 4">
            <a:extLst>
              <a:ext uri="{FF2B5EF4-FFF2-40B4-BE49-F238E27FC236}">
                <a16:creationId xmlns:a16="http://schemas.microsoft.com/office/drawing/2014/main" id="{26074D43-AE6E-911F-F3F9-D394277EA328}"/>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5548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1e800403fc44e5_52"/>
          <p:cNvSpPr txBox="1">
            <a:spLocks noGrp="1"/>
          </p:cNvSpPr>
          <p:nvPr>
            <p:ph type="sldNum" idx="12"/>
          </p:nvPr>
        </p:nvSpPr>
        <p:spPr>
          <a:xfrm>
            <a:off x="11409848" y="0"/>
            <a:ext cx="578701" cy="524641"/>
          </a:xfrm>
          <a:prstGeom prst="rect">
            <a:avLst/>
          </a:prstGeom>
          <a:noFill/>
          <a:ln>
            <a:noFill/>
          </a:ln>
        </p:spPr>
        <p:txBody>
          <a:bodyPr spcFirstLastPara="1" vert="horz" wrap="square" lIns="0" tIns="0" rIns="0" bIns="0" rtlCol="0" anchor="ctr" anchorCtr="0">
            <a:noAutofit/>
          </a:bodyPr>
          <a:lstStyle/>
          <a:p>
            <a:pPr algn="r" defTabSz="1105875">
              <a:buClr>
                <a:srgbClr val="000000"/>
              </a:buClr>
              <a:buSzPts val="1300"/>
              <a:defRPr/>
            </a:pPr>
            <a:fld id="{00000000-1234-1234-1234-123412341234}" type="slidenum">
              <a:rPr lang="en-US" sz="1572" kern="0">
                <a:solidFill>
                  <a:srgbClr val="757C83"/>
                </a:solidFill>
                <a:latin typeface="IBM Plex Sans"/>
                <a:sym typeface="IBM Plex Sans"/>
              </a:rPr>
              <a:pPr algn="r" defTabSz="1105875">
                <a:buClr>
                  <a:srgbClr val="000000"/>
                </a:buClr>
                <a:buSzPts val="1300"/>
                <a:defRPr/>
              </a:pPr>
              <a:t>4</a:t>
            </a:fld>
            <a:endParaRPr sz="1572" kern="0">
              <a:solidFill>
                <a:srgbClr val="757C83"/>
              </a:solidFill>
              <a:latin typeface="IBM Plex Sans"/>
              <a:sym typeface="IBM Plex Sans"/>
            </a:endParaRPr>
          </a:p>
        </p:txBody>
      </p:sp>
      <p:pic>
        <p:nvPicPr>
          <p:cNvPr id="202" name="Google Shape;202;g11e800403fc44e5_52"/>
          <p:cNvPicPr preferRelativeResize="0"/>
          <p:nvPr/>
        </p:nvPicPr>
        <p:blipFill>
          <a:blip r:embed="rId3">
            <a:alphaModFix/>
          </a:blip>
          <a:stretch>
            <a:fillRect/>
          </a:stretch>
        </p:blipFill>
        <p:spPr>
          <a:xfrm>
            <a:off x="214" y="1"/>
            <a:ext cx="12191572" cy="685776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02D065-F156-B933-34AA-5ED2C4DF36E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77D44FB5-0687-B427-C29B-36BCA75C32C4}"/>
              </a:ext>
            </a:extLst>
          </p:cNvPr>
          <p:cNvSpPr>
            <a:spLocks noGrp="1"/>
          </p:cNvSpPr>
          <p:nvPr>
            <p:ph type="title"/>
          </p:nvPr>
        </p:nvSpPr>
        <p:spPr>
          <a:xfrm>
            <a:off x="826396" y="586855"/>
            <a:ext cx="4230100" cy="3387497"/>
          </a:xfrm>
        </p:spPr>
        <p:txBody>
          <a:bodyPr anchor="b">
            <a:normAutofit/>
          </a:bodyPr>
          <a:lstStyle/>
          <a:p>
            <a:pPr algn="r"/>
            <a:r>
              <a:rPr lang="en-US" sz="4800" dirty="0">
                <a:solidFill>
                  <a:srgbClr val="FFFFFF"/>
                </a:solidFill>
              </a:rPr>
              <a:t>Solution - Peer Support and Mentorship:</a:t>
            </a:r>
          </a:p>
        </p:txBody>
      </p:sp>
      <p:sp>
        <p:nvSpPr>
          <p:cNvPr id="5" name="Content Placeholder 4">
            <a:extLst>
              <a:ext uri="{FF2B5EF4-FFF2-40B4-BE49-F238E27FC236}">
                <a16:creationId xmlns:a16="http://schemas.microsoft.com/office/drawing/2014/main" id="{4E8FE933-A48D-2A2B-383D-D327A9CE69D7}"/>
              </a:ext>
            </a:extLst>
          </p:cNvPr>
          <p:cNvSpPr>
            <a:spLocks noGrp="1"/>
          </p:cNvSpPr>
          <p:nvPr>
            <p:ph idx="1"/>
          </p:nvPr>
        </p:nvSpPr>
        <p:spPr>
          <a:xfrm>
            <a:off x="6503158" y="649480"/>
            <a:ext cx="4862447" cy="5546047"/>
          </a:xfrm>
        </p:spPr>
        <p:txBody>
          <a:bodyPr anchor="ctr">
            <a:normAutofit/>
          </a:bodyPr>
          <a:lstStyle/>
          <a:p>
            <a:pPr marL="0" indent="0">
              <a:buNone/>
            </a:pPr>
            <a:r>
              <a:rPr lang="en-US" dirty="0"/>
              <a:t>Assign mentors or buddies to guide new hires through their initial stages, helping them navigate company culture and expectations.</a:t>
            </a:r>
            <a:br>
              <a:rPr lang="en-US" dirty="0"/>
            </a:br>
            <a:br>
              <a:rPr lang="en-US" dirty="0"/>
            </a:br>
            <a:r>
              <a:rPr lang="en-US" dirty="0"/>
              <a:t>See </a:t>
            </a:r>
            <a:r>
              <a:rPr lang="en-US" dirty="0">
                <a:hlinkClick r:id="rId2"/>
              </a:rPr>
              <a:t>DOE WPN 22-4 Quality Work Plan Requirement Update</a:t>
            </a:r>
            <a:r>
              <a:rPr lang="en-US" dirty="0"/>
              <a:t> for more information about QCI mentorships.   </a:t>
            </a:r>
          </a:p>
        </p:txBody>
      </p:sp>
    </p:spTree>
    <p:extLst>
      <p:ext uri="{BB962C8B-B14F-4D97-AF65-F5344CB8AC3E}">
        <p14:creationId xmlns:p14="http://schemas.microsoft.com/office/powerpoint/2010/main" val="1985445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38EB65-F730-8466-D728-C19A26A4BED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AE6354E8-3D80-D40C-6F40-E6E0CCE539E7}"/>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Solution - Blended Training Programs: </a:t>
            </a:r>
          </a:p>
        </p:txBody>
      </p:sp>
      <p:graphicFrame>
        <p:nvGraphicFramePr>
          <p:cNvPr id="7" name="Content Placeholder 4">
            <a:extLst>
              <a:ext uri="{FF2B5EF4-FFF2-40B4-BE49-F238E27FC236}">
                <a16:creationId xmlns:a16="http://schemas.microsoft.com/office/drawing/2014/main" id="{03AC2DC6-C2DD-43CD-47C8-58B2C1F810F1}"/>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2361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3E6E78-8A2F-7970-F666-1D957289D62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11427DB5-56D2-226A-734F-B0CA00336D6C}"/>
              </a:ext>
            </a:extLst>
          </p:cNvPr>
          <p:cNvSpPr>
            <a:spLocks noGrp="1"/>
          </p:cNvSpPr>
          <p:nvPr>
            <p:ph type="title"/>
          </p:nvPr>
        </p:nvSpPr>
        <p:spPr>
          <a:xfrm>
            <a:off x="1371599" y="294538"/>
            <a:ext cx="9895951" cy="1033669"/>
          </a:xfrm>
        </p:spPr>
        <p:txBody>
          <a:bodyPr>
            <a:normAutofit fontScale="90000"/>
          </a:bodyPr>
          <a:lstStyle/>
          <a:p>
            <a:r>
              <a:rPr lang="en-US" dirty="0">
                <a:solidFill>
                  <a:srgbClr val="FFFFFF"/>
                </a:solidFill>
              </a:rPr>
              <a:t>Solution -  Competency-Based Recognition:</a:t>
            </a:r>
          </a:p>
        </p:txBody>
      </p:sp>
      <p:sp>
        <p:nvSpPr>
          <p:cNvPr id="5" name="Content Placeholder 4">
            <a:extLst>
              <a:ext uri="{FF2B5EF4-FFF2-40B4-BE49-F238E27FC236}">
                <a16:creationId xmlns:a16="http://schemas.microsoft.com/office/drawing/2014/main" id="{34819A43-61E1-F334-15DD-C3FE9FE9EB94}"/>
              </a:ext>
            </a:extLst>
          </p:cNvPr>
          <p:cNvSpPr>
            <a:spLocks noGrp="1"/>
          </p:cNvSpPr>
          <p:nvPr>
            <p:ph idx="1"/>
          </p:nvPr>
        </p:nvSpPr>
        <p:spPr>
          <a:xfrm>
            <a:off x="1371600" y="2318197"/>
            <a:ext cx="4538134" cy="3683358"/>
          </a:xfrm>
        </p:spPr>
        <p:txBody>
          <a:bodyPr anchor="ctr">
            <a:normAutofit/>
          </a:bodyPr>
          <a:lstStyle/>
          <a:p>
            <a:pPr marL="0" indent="0">
              <a:buNone/>
            </a:pPr>
            <a:r>
              <a:rPr lang="en-US" sz="2400" dirty="0"/>
              <a:t>Implement competency-based systems like the </a:t>
            </a:r>
            <a:r>
              <a:rPr lang="en-US" sz="2400" dirty="0">
                <a:hlinkClick r:id="rId2"/>
              </a:rPr>
              <a:t>Installer Badges Toolkit </a:t>
            </a:r>
            <a:r>
              <a:rPr lang="en-US" sz="2400" dirty="0"/>
              <a:t>to recognize skills and provide stackable credentials for career advancement.</a:t>
            </a:r>
          </a:p>
          <a:p>
            <a:pPr marL="0" indent="0">
              <a:buNone/>
            </a:pPr>
            <a:endParaRPr lang="en-US" sz="2400" dirty="0"/>
          </a:p>
          <a:p>
            <a:pPr marL="0" indent="0">
              <a:buNone/>
            </a:pPr>
            <a:r>
              <a:rPr lang="en-US" sz="2400" dirty="0"/>
              <a:t>The </a:t>
            </a:r>
            <a:r>
              <a:rPr lang="en-US" sz="2400" dirty="0">
                <a:hlinkClick r:id="rId3"/>
              </a:rPr>
              <a:t>NASCSP WAP Career Path Toolkit</a:t>
            </a:r>
            <a:r>
              <a:rPr lang="en-US" sz="2400" dirty="0"/>
              <a:t> has resources that work alongside the NREL Badges toolkit. </a:t>
            </a:r>
          </a:p>
        </p:txBody>
      </p:sp>
      <p:sp>
        <p:nvSpPr>
          <p:cNvPr id="3" name="TextBox 2">
            <a:extLst>
              <a:ext uri="{FF2B5EF4-FFF2-40B4-BE49-F238E27FC236}">
                <a16:creationId xmlns:a16="http://schemas.microsoft.com/office/drawing/2014/main" id="{C3F8B8C4-D5B3-3845-2B28-441B582979F0}"/>
              </a:ext>
            </a:extLst>
          </p:cNvPr>
          <p:cNvSpPr txBox="1"/>
          <p:nvPr/>
        </p:nvSpPr>
        <p:spPr>
          <a:xfrm>
            <a:off x="5909734" y="5917131"/>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https://www.energy.gov/scep/wap/installer-badges-toolkit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B60B7C5F-A872-0DD4-2549-3079D34EEF3C}"/>
              </a:ext>
            </a:extLst>
          </p:cNvPr>
          <p:cNvPicPr>
            <a:picLocks noChangeAspect="1"/>
          </p:cNvPicPr>
          <p:nvPr/>
        </p:nvPicPr>
        <p:blipFill>
          <a:blip r:embed="rId5"/>
          <a:stretch>
            <a:fillRect/>
          </a:stretch>
        </p:blipFill>
        <p:spPr>
          <a:xfrm>
            <a:off x="6095998" y="1776568"/>
            <a:ext cx="3188286" cy="4140563"/>
          </a:xfrm>
          <a:prstGeom prst="rect">
            <a:avLst/>
          </a:prstGeom>
        </p:spPr>
      </p:pic>
      <p:pic>
        <p:nvPicPr>
          <p:cNvPr id="9" name="Picture 8">
            <a:extLst>
              <a:ext uri="{FF2B5EF4-FFF2-40B4-BE49-F238E27FC236}">
                <a16:creationId xmlns:a16="http://schemas.microsoft.com/office/drawing/2014/main" id="{65178E80-E9E5-F5D8-3F91-2C3E31A7924C}"/>
              </a:ext>
            </a:extLst>
          </p:cNvPr>
          <p:cNvPicPr>
            <a:picLocks noChangeAspect="1"/>
          </p:cNvPicPr>
          <p:nvPr/>
        </p:nvPicPr>
        <p:blipFill>
          <a:blip r:embed="rId6"/>
          <a:stretch>
            <a:fillRect/>
          </a:stretch>
        </p:blipFill>
        <p:spPr>
          <a:xfrm>
            <a:off x="8631182" y="1786832"/>
            <a:ext cx="3188286" cy="4143181"/>
          </a:xfrm>
          <a:prstGeom prst="rect">
            <a:avLst/>
          </a:prstGeom>
        </p:spPr>
      </p:pic>
    </p:spTree>
    <p:extLst>
      <p:ext uri="{BB962C8B-B14F-4D97-AF65-F5344CB8AC3E}">
        <p14:creationId xmlns:p14="http://schemas.microsoft.com/office/powerpoint/2010/main" val="1584955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07F663-EF38-E668-043D-FAA33CE709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32B3AD1B-966F-3278-0CDC-261E88E32919}"/>
              </a:ext>
            </a:extLst>
          </p:cNvPr>
          <p:cNvSpPr>
            <a:spLocks noGrp="1"/>
          </p:cNvSpPr>
          <p:nvPr>
            <p:ph type="title"/>
          </p:nvPr>
        </p:nvSpPr>
        <p:spPr>
          <a:xfrm>
            <a:off x="826396" y="586855"/>
            <a:ext cx="4230100" cy="3387497"/>
          </a:xfrm>
        </p:spPr>
        <p:txBody>
          <a:bodyPr anchor="b">
            <a:normAutofit/>
          </a:bodyPr>
          <a:lstStyle/>
          <a:p>
            <a:pPr algn="r"/>
            <a:r>
              <a:rPr lang="en-US" sz="4800" dirty="0">
                <a:solidFill>
                  <a:srgbClr val="FFFFFF"/>
                </a:solidFill>
              </a:rPr>
              <a:t>Solution - Feedback Loops:</a:t>
            </a:r>
          </a:p>
        </p:txBody>
      </p:sp>
      <p:sp>
        <p:nvSpPr>
          <p:cNvPr id="5" name="Content Placeholder 4">
            <a:extLst>
              <a:ext uri="{FF2B5EF4-FFF2-40B4-BE49-F238E27FC236}">
                <a16:creationId xmlns:a16="http://schemas.microsoft.com/office/drawing/2014/main" id="{CF0C4C20-058E-8658-0010-D25EC6CB1508}"/>
              </a:ext>
            </a:extLst>
          </p:cNvPr>
          <p:cNvSpPr>
            <a:spLocks noGrp="1"/>
          </p:cNvSpPr>
          <p:nvPr>
            <p:ph idx="1"/>
          </p:nvPr>
        </p:nvSpPr>
        <p:spPr>
          <a:xfrm>
            <a:off x="6503158" y="649480"/>
            <a:ext cx="4862447" cy="5546047"/>
          </a:xfrm>
        </p:spPr>
        <p:txBody>
          <a:bodyPr anchor="ctr">
            <a:normAutofit/>
          </a:bodyPr>
          <a:lstStyle/>
          <a:p>
            <a:pPr marL="0" indent="0">
              <a:buNone/>
            </a:pPr>
            <a:r>
              <a:rPr lang="en-US" dirty="0"/>
              <a:t>Regularly collect feedback from new hires about their onboarding experience through surveys or one-on-one check-ins. Use this data to refine processes.</a:t>
            </a:r>
          </a:p>
        </p:txBody>
      </p:sp>
    </p:spTree>
    <p:extLst>
      <p:ext uri="{BB962C8B-B14F-4D97-AF65-F5344CB8AC3E}">
        <p14:creationId xmlns:p14="http://schemas.microsoft.com/office/powerpoint/2010/main" val="1940063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E4F15E5-ADBD-A0D7-B08C-5D5DD2727827}"/>
              </a:ext>
            </a:extLst>
          </p:cNvPr>
          <p:cNvSpPr>
            <a:spLocks noGrp="1"/>
          </p:cNvSpPr>
          <p:nvPr>
            <p:ph type="title"/>
          </p:nvPr>
        </p:nvSpPr>
        <p:spPr>
          <a:xfrm>
            <a:off x="1371597" y="348865"/>
            <a:ext cx="10044023" cy="877729"/>
          </a:xfrm>
        </p:spPr>
        <p:txBody>
          <a:bodyPr anchor="ctr">
            <a:normAutofit/>
          </a:bodyPr>
          <a:lstStyle/>
          <a:p>
            <a:r>
              <a:rPr lang="en-US" sz="4800" dirty="0">
                <a:solidFill>
                  <a:srgbClr val="FFFFFF"/>
                </a:solidFill>
              </a:rPr>
              <a:t>Impact</a:t>
            </a:r>
          </a:p>
        </p:txBody>
      </p:sp>
      <p:graphicFrame>
        <p:nvGraphicFramePr>
          <p:cNvPr id="17" name="Content Placeholder 2">
            <a:extLst>
              <a:ext uri="{FF2B5EF4-FFF2-40B4-BE49-F238E27FC236}">
                <a16:creationId xmlns:a16="http://schemas.microsoft.com/office/drawing/2014/main" id="{D0C8325D-A5D8-C6F9-A559-3F1D407B3EB8}"/>
              </a:ext>
            </a:extLst>
          </p:cNvPr>
          <p:cNvGraphicFramePr>
            <a:graphicFrameLocks noGrp="1"/>
          </p:cNvGraphicFramePr>
          <p:nvPr>
            <p:ph idx="1"/>
          </p:nvPr>
        </p:nvGraphicFramePr>
        <p:xfrm>
          <a:off x="389519" y="2120329"/>
          <a:ext cx="1141296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7843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250366-5E3D-7BB8-376E-B46025AD67A5}"/>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786936-0593-44C7-4B05-573C0E640216}"/>
              </a:ext>
            </a:extLst>
          </p:cNvPr>
          <p:cNvSpPr>
            <a:spLocks noGrp="1"/>
          </p:cNvSpPr>
          <p:nvPr>
            <p:ph type="title"/>
          </p:nvPr>
        </p:nvSpPr>
        <p:spPr>
          <a:xfrm>
            <a:off x="1171074" y="1396686"/>
            <a:ext cx="3240506" cy="4064628"/>
          </a:xfrm>
        </p:spPr>
        <p:txBody>
          <a:bodyPr vert="horz" lIns="91440" tIns="45720" rIns="91440" bIns="45720" rtlCol="0">
            <a:normAutofit/>
          </a:bodyPr>
          <a:lstStyle/>
          <a:p>
            <a:r>
              <a:rPr lang="en-US" kern="1200">
                <a:solidFill>
                  <a:srgbClr val="FFFFFF"/>
                </a:solidFill>
                <a:latin typeface="+mj-lt"/>
                <a:ea typeface="+mj-ea"/>
                <a:cs typeface="+mj-cs"/>
              </a:rPr>
              <a:t>Engagement / Poll</a:t>
            </a:r>
          </a:p>
        </p:txBody>
      </p:sp>
      <p:sp>
        <p:nvSpPr>
          <p:cNvPr id="38" name="Arc 37">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38A2722-33EA-57FF-1B57-C3399FF5292B}"/>
              </a:ext>
            </a:extLst>
          </p:cNvPr>
          <p:cNvSpPr>
            <a:spLocks noGrp="1"/>
          </p:cNvSpPr>
          <p:nvPr>
            <p:ph idx="1"/>
          </p:nvPr>
        </p:nvSpPr>
        <p:spPr>
          <a:xfrm>
            <a:off x="5370153" y="1526033"/>
            <a:ext cx="5536397" cy="3935281"/>
          </a:xfrm>
        </p:spPr>
        <p:txBody>
          <a:bodyPr vert="horz" lIns="91440" tIns="45720" rIns="91440" bIns="45720" rtlCol="0">
            <a:normAutofit/>
          </a:bodyPr>
          <a:lstStyle/>
          <a:p>
            <a:pPr marL="0" indent="0">
              <a:buNone/>
            </a:pPr>
            <a:r>
              <a:rPr lang="en-US" kern="1200" dirty="0">
                <a:latin typeface="+mn-lt"/>
                <a:ea typeface="+mn-ea"/>
                <a:cs typeface="+mn-cs"/>
              </a:rPr>
              <a:t>Share a successful onboarding practice you’ve implemented or experienced.</a:t>
            </a:r>
          </a:p>
        </p:txBody>
      </p:sp>
    </p:spTree>
    <p:extLst>
      <p:ext uri="{BB962C8B-B14F-4D97-AF65-F5344CB8AC3E}">
        <p14:creationId xmlns:p14="http://schemas.microsoft.com/office/powerpoint/2010/main" val="3089618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7E0821-3D91-6E80-F1F2-A4FB951E3D9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nstruction tools and gears">
            <a:extLst>
              <a:ext uri="{FF2B5EF4-FFF2-40B4-BE49-F238E27FC236}">
                <a16:creationId xmlns:a16="http://schemas.microsoft.com/office/drawing/2014/main" id="{89CCA919-D010-0749-438C-0A84593F32A3}"/>
              </a:ext>
            </a:extLst>
          </p:cNvPr>
          <p:cNvPicPr>
            <a:picLocks noChangeAspect="1"/>
          </p:cNvPicPr>
          <p:nvPr/>
        </p:nvPicPr>
        <p:blipFill>
          <a:blip r:embed="rId3">
            <a:extLst>
              <a:ext uri="{28A0092B-C50C-407E-A947-70E740481C1C}">
                <a14:useLocalDpi xmlns:a14="http://schemas.microsoft.com/office/drawing/2010/main" val="0"/>
              </a:ext>
            </a:extLst>
          </a:blip>
          <a:srcRect l="6051" t="6484" r="26277"/>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832A8AF-A8CC-AE41-7E4A-74662BFADC2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Leveraging Tools &amp; Resources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674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F02F1C1-CFC8-E108-6DA2-57B582AACFC7}"/>
              </a:ext>
            </a:extLst>
          </p:cNvPr>
          <p:cNvSpPr>
            <a:spLocks noGrp="1"/>
          </p:cNvSpPr>
          <p:nvPr>
            <p:ph type="title"/>
          </p:nvPr>
        </p:nvSpPr>
        <p:spPr>
          <a:xfrm>
            <a:off x="630936" y="639520"/>
            <a:ext cx="3429000" cy="1719072"/>
          </a:xfrm>
        </p:spPr>
        <p:txBody>
          <a:bodyPr anchor="b">
            <a:normAutofit/>
          </a:bodyPr>
          <a:lstStyle/>
          <a:p>
            <a:r>
              <a:rPr lang="en-US" sz="3800"/>
              <a:t>Contractor RFQ Templates from NASCSP</a:t>
            </a:r>
          </a:p>
        </p:txBody>
      </p:sp>
      <p:sp>
        <p:nvSpPr>
          <p:cNvPr id="1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57FB3D7-2CE6-6DAF-E201-75DE5E973FE3}"/>
              </a:ext>
            </a:extLst>
          </p:cNvPr>
          <p:cNvSpPr>
            <a:spLocks noGrp="1"/>
          </p:cNvSpPr>
          <p:nvPr>
            <p:ph idx="1"/>
          </p:nvPr>
        </p:nvSpPr>
        <p:spPr>
          <a:xfrm>
            <a:off x="630936" y="2807208"/>
            <a:ext cx="3429000" cy="3410712"/>
          </a:xfrm>
        </p:spPr>
        <p:txBody>
          <a:bodyPr anchor="t">
            <a:normAutofit/>
          </a:bodyPr>
          <a:lstStyle/>
          <a:p>
            <a:pPr marL="0" indent="0">
              <a:buNone/>
            </a:pPr>
            <a:r>
              <a:rPr lang="en-US" sz="1900" dirty="0"/>
              <a:t>RFQ Templates for Contractors and other services used in WAP. These can work for both Grantees and Subgrantees. </a:t>
            </a:r>
            <a:br>
              <a:rPr lang="en-US" sz="1900" dirty="0"/>
            </a:br>
            <a:br>
              <a:rPr lang="en-US" sz="1900" dirty="0"/>
            </a:br>
            <a:r>
              <a:rPr lang="en-US" sz="1900" dirty="0"/>
              <a:t>These templates are a great starting point and take half the work out of RFQ development. </a:t>
            </a:r>
            <a:br>
              <a:rPr lang="en-US" sz="1900" dirty="0"/>
            </a:br>
            <a:br>
              <a:rPr lang="en-US" sz="1900" dirty="0"/>
            </a:br>
            <a:r>
              <a:rPr lang="en-US" sz="1900" dirty="0">
                <a:hlinkClick r:id="rId2">
                  <a:extLst>
                    <a:ext uri="{A12FA001-AC4F-418D-AE19-62706E023703}">
                      <ahyp:hlinkClr xmlns:ahyp="http://schemas.microsoft.com/office/drawing/2018/hyperlinkcolor" val="tx"/>
                    </a:ext>
                  </a:extLst>
                </a:hlinkClick>
              </a:rPr>
              <a:t>https://nascsp.org/bil-procurement-rfps/</a:t>
            </a:r>
            <a:endParaRPr lang="en-US" sz="1900" dirty="0"/>
          </a:p>
        </p:txBody>
      </p:sp>
      <p:pic>
        <p:nvPicPr>
          <p:cNvPr id="7" name="Picture 6">
            <a:extLst>
              <a:ext uri="{FF2B5EF4-FFF2-40B4-BE49-F238E27FC236}">
                <a16:creationId xmlns:a16="http://schemas.microsoft.com/office/drawing/2014/main" id="{AA9950EC-B1A6-42F3-720A-3230442A99F2}"/>
              </a:ext>
            </a:extLst>
          </p:cNvPr>
          <p:cNvPicPr>
            <a:picLocks noChangeAspect="1"/>
          </p:cNvPicPr>
          <p:nvPr/>
        </p:nvPicPr>
        <p:blipFill>
          <a:blip r:embed="rId3"/>
          <a:stretch>
            <a:fillRect/>
          </a:stretch>
        </p:blipFill>
        <p:spPr>
          <a:xfrm>
            <a:off x="4776101" y="640080"/>
            <a:ext cx="6660109" cy="5577840"/>
          </a:xfrm>
          <a:prstGeom prst="rect">
            <a:avLst/>
          </a:prstGeom>
        </p:spPr>
      </p:pic>
    </p:spTree>
    <p:extLst>
      <p:ext uri="{BB962C8B-B14F-4D97-AF65-F5344CB8AC3E}">
        <p14:creationId xmlns:p14="http://schemas.microsoft.com/office/powerpoint/2010/main" val="3957350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77E51-D9AE-3053-0FA4-A65177136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F049D5-BA01-97B7-78DD-6A8DB0281955}"/>
              </a:ext>
            </a:extLst>
          </p:cNvPr>
          <p:cNvSpPr>
            <a:spLocks noGrp="1"/>
          </p:cNvSpPr>
          <p:nvPr>
            <p:ph type="title"/>
          </p:nvPr>
        </p:nvSpPr>
        <p:spPr/>
        <p:txBody>
          <a:bodyPr>
            <a:noAutofit/>
            <a:scene3d>
              <a:camera prst="orthographicFront"/>
              <a:lightRig rig="soft" dir="t">
                <a:rot lat="0" lon="0" rev="15600000"/>
              </a:lightRig>
            </a:scene3d>
            <a:sp3d extrusionH="57150" prstMaterial="softEdge">
              <a:bevelT w="25400" h="38100"/>
            </a:sp3d>
          </a:bodyPr>
          <a:lstStyle/>
          <a:p>
            <a:r>
              <a:rPr lang="en-US" sz="3386" b="1" dirty="0">
                <a:ln/>
                <a:solidFill>
                  <a:schemeClr val="accent4"/>
                </a:solidFill>
              </a:rPr>
              <a:t>NASCSP Workforce Resources &amp; Tools Webpage</a:t>
            </a:r>
          </a:p>
        </p:txBody>
      </p:sp>
      <p:sp>
        <p:nvSpPr>
          <p:cNvPr id="10" name="Content Placeholder 9">
            <a:extLst>
              <a:ext uri="{FF2B5EF4-FFF2-40B4-BE49-F238E27FC236}">
                <a16:creationId xmlns:a16="http://schemas.microsoft.com/office/drawing/2014/main" id="{C38496F4-61DD-CE91-B550-DFDBC0CCE9A6}"/>
              </a:ext>
            </a:extLst>
          </p:cNvPr>
          <p:cNvSpPr>
            <a:spLocks noGrp="1"/>
          </p:cNvSpPr>
          <p:nvPr>
            <p:ph idx="1"/>
          </p:nvPr>
        </p:nvSpPr>
        <p:spPr>
          <a:xfrm>
            <a:off x="839225" y="1385355"/>
            <a:ext cx="10513552" cy="4087291"/>
          </a:xfrm>
        </p:spPr>
        <p:txBody>
          <a:bodyPr vert="horz" lIns="110588" tIns="55294" rIns="110588" bIns="55294" rtlCol="0" anchor="ctr">
            <a:noAutofit/>
          </a:bodyPr>
          <a:lstStyle/>
          <a:p>
            <a:pPr marL="414703" indent="-414703"/>
            <a:endParaRPr lang="en-US" dirty="0"/>
          </a:p>
          <a:p>
            <a:pPr marL="414703" indent="-414703"/>
            <a:endParaRPr lang="en-US" dirty="0"/>
          </a:p>
          <a:p>
            <a:pPr marL="414703" indent="-414703"/>
            <a:r>
              <a:rPr lang="en-US" dirty="0"/>
              <a:t>Weatherization Wage Data (</a:t>
            </a:r>
            <a:r>
              <a:rPr lang="en-US" i="1" dirty="0"/>
              <a:t>Update coming soon</a:t>
            </a:r>
            <a:r>
              <a:rPr lang="en-US" dirty="0"/>
              <a:t>!)</a:t>
            </a:r>
          </a:p>
          <a:p>
            <a:pPr marL="414703" indent="-414703"/>
            <a:r>
              <a:rPr lang="en-US" dirty="0"/>
              <a:t>Workforce Partnerships &amp; Green Workforce Connect</a:t>
            </a:r>
          </a:p>
          <a:p>
            <a:pPr marL="414703" indent="-414703"/>
            <a:r>
              <a:rPr lang="en-US" dirty="0"/>
              <a:t>Living Wage Calculator (</a:t>
            </a:r>
            <a:r>
              <a:rPr lang="en-US" i="1" dirty="0"/>
              <a:t>Update coming soon</a:t>
            </a:r>
            <a:r>
              <a:rPr lang="en-US" dirty="0"/>
              <a:t>!)</a:t>
            </a:r>
          </a:p>
          <a:p>
            <a:pPr marL="414703" indent="-414703"/>
            <a:r>
              <a:rPr lang="en-US" dirty="0"/>
              <a:t>Customizable Career Exploration Presentation</a:t>
            </a:r>
          </a:p>
          <a:p>
            <a:pPr marL="414703" indent="-414703"/>
            <a:r>
              <a:rPr lang="en-US" dirty="0"/>
              <a:t>Weatherization Career Fliers (</a:t>
            </a:r>
            <a:r>
              <a:rPr lang="en-US" i="1" dirty="0"/>
              <a:t>Update coming soon</a:t>
            </a:r>
            <a:r>
              <a:rPr lang="en-US" dirty="0"/>
              <a:t>!)</a:t>
            </a:r>
          </a:p>
          <a:p>
            <a:pPr marL="414703" indent="-414703"/>
            <a:r>
              <a:rPr lang="en-US" dirty="0"/>
              <a:t>Weatherization Career Path Toolkit</a:t>
            </a:r>
          </a:p>
          <a:p>
            <a:endParaRPr lang="en-US" dirty="0"/>
          </a:p>
          <a:p>
            <a:pPr algn="ctr"/>
            <a:r>
              <a:rPr lang="en-US" dirty="0">
                <a:hlinkClick r:id="rId2"/>
              </a:rPr>
              <a:t>https://nascsp.org/workforce-resources-and-tools/</a:t>
            </a:r>
            <a:endParaRPr lang="en-US" dirty="0"/>
          </a:p>
        </p:txBody>
      </p:sp>
      <p:sp>
        <p:nvSpPr>
          <p:cNvPr id="3" name="Slide Number Placeholder 2">
            <a:extLst>
              <a:ext uri="{FF2B5EF4-FFF2-40B4-BE49-F238E27FC236}">
                <a16:creationId xmlns:a16="http://schemas.microsoft.com/office/drawing/2014/main" id="{6A8E9255-68DF-EB36-7CCE-AA9F00DB37FC}"/>
              </a:ext>
            </a:extLst>
          </p:cNvPr>
          <p:cNvSpPr>
            <a:spLocks noGrp="1"/>
          </p:cNvSpPr>
          <p:nvPr>
            <p:ph type="sldNum" sz="quarter" idx="12"/>
          </p:nvPr>
        </p:nvSpPr>
        <p:spPr/>
        <p:txBody>
          <a:bodyPr/>
          <a:lstStyle/>
          <a:p>
            <a:fld id="{8771BDF8-D4A4-4B93-862A-E82DC966FCBF}" type="slidenum">
              <a:rPr lang="en-US" smtClean="0"/>
              <a:pPr/>
              <a:t>48</a:t>
            </a:fld>
            <a:endParaRPr lang="en-US"/>
          </a:p>
        </p:txBody>
      </p:sp>
    </p:spTree>
    <p:extLst>
      <p:ext uri="{BB962C8B-B14F-4D97-AF65-F5344CB8AC3E}">
        <p14:creationId xmlns:p14="http://schemas.microsoft.com/office/powerpoint/2010/main" val="56112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8162-8A38-18B0-9E8D-233450630D94}"/>
              </a:ext>
            </a:extLst>
          </p:cNvPr>
          <p:cNvSpPr>
            <a:spLocks noGrp="1"/>
          </p:cNvSpPr>
          <p:nvPr>
            <p:ph type="title"/>
          </p:nvPr>
        </p:nvSpPr>
        <p:spPr/>
        <p:txBody>
          <a:bodyPr/>
          <a:lstStyle/>
          <a:p>
            <a:r>
              <a:rPr lang="en-US"/>
              <a:t>WAP Wage Data</a:t>
            </a:r>
          </a:p>
        </p:txBody>
      </p:sp>
      <p:pic>
        <p:nvPicPr>
          <p:cNvPr id="6" name="Content Placeholder 5">
            <a:extLst>
              <a:ext uri="{FF2B5EF4-FFF2-40B4-BE49-F238E27FC236}">
                <a16:creationId xmlns:a16="http://schemas.microsoft.com/office/drawing/2014/main" id="{ACF8322B-57F1-8593-9A74-5E46B6B2FF8E}"/>
              </a:ext>
            </a:extLst>
          </p:cNvPr>
          <p:cNvPicPr>
            <a:picLocks noGrp="1" noChangeAspect="1"/>
          </p:cNvPicPr>
          <p:nvPr>
            <p:ph idx="1"/>
          </p:nvPr>
        </p:nvPicPr>
        <p:blipFill>
          <a:blip r:embed="rId2"/>
          <a:stretch>
            <a:fillRect/>
          </a:stretch>
        </p:blipFill>
        <p:spPr>
          <a:xfrm rot="-600000">
            <a:off x="5296016" y="2702992"/>
            <a:ext cx="4771780" cy="3089884"/>
          </a:xfrm>
        </p:spPr>
      </p:pic>
      <p:sp>
        <p:nvSpPr>
          <p:cNvPr id="4" name="Slide Number Placeholder 3">
            <a:extLst>
              <a:ext uri="{FF2B5EF4-FFF2-40B4-BE49-F238E27FC236}">
                <a16:creationId xmlns:a16="http://schemas.microsoft.com/office/drawing/2014/main" id="{BD81EC3B-7781-C338-6B32-D4A0BF30CF83}"/>
              </a:ext>
            </a:extLst>
          </p:cNvPr>
          <p:cNvSpPr>
            <a:spLocks noGrp="1"/>
          </p:cNvSpPr>
          <p:nvPr>
            <p:ph type="sldNum" sz="quarter" idx="12"/>
          </p:nvPr>
        </p:nvSpPr>
        <p:spPr/>
        <p:txBody>
          <a:bodyPr/>
          <a:lstStyle/>
          <a:p>
            <a:fld id="{8771BDF8-D4A4-4B93-862A-E82DC966FCBF}" type="slidenum">
              <a:rPr lang="en-US" smtClean="0"/>
              <a:pPr/>
              <a:t>49</a:t>
            </a:fld>
            <a:endParaRPr lang="en-US"/>
          </a:p>
        </p:txBody>
      </p:sp>
      <p:pic>
        <p:nvPicPr>
          <p:cNvPr id="8" name="Picture 7">
            <a:extLst>
              <a:ext uri="{FF2B5EF4-FFF2-40B4-BE49-F238E27FC236}">
                <a16:creationId xmlns:a16="http://schemas.microsoft.com/office/drawing/2014/main" id="{2E1BA55A-0A24-CA93-92F7-58B7BECD8D75}"/>
              </a:ext>
            </a:extLst>
          </p:cNvPr>
          <p:cNvPicPr>
            <a:picLocks noChangeAspect="1"/>
          </p:cNvPicPr>
          <p:nvPr/>
        </p:nvPicPr>
        <p:blipFill>
          <a:blip r:embed="rId3"/>
          <a:stretch>
            <a:fillRect/>
          </a:stretch>
        </p:blipFill>
        <p:spPr>
          <a:xfrm rot="600000">
            <a:off x="7387673" y="473804"/>
            <a:ext cx="4363022" cy="3676705"/>
          </a:xfrm>
          <a:prstGeom prst="rect">
            <a:avLst/>
          </a:prstGeom>
        </p:spPr>
      </p:pic>
      <p:sp>
        <p:nvSpPr>
          <p:cNvPr id="9" name="TextBox 8">
            <a:extLst>
              <a:ext uri="{FF2B5EF4-FFF2-40B4-BE49-F238E27FC236}">
                <a16:creationId xmlns:a16="http://schemas.microsoft.com/office/drawing/2014/main" id="{99C4875E-63CB-F3E9-A2E9-FA6C369CCD5F}"/>
              </a:ext>
            </a:extLst>
          </p:cNvPr>
          <p:cNvSpPr txBox="1"/>
          <p:nvPr/>
        </p:nvSpPr>
        <p:spPr>
          <a:xfrm>
            <a:off x="839225" y="1294356"/>
            <a:ext cx="4655472" cy="4931991"/>
          </a:xfrm>
          <a:prstGeom prst="rect">
            <a:avLst/>
          </a:prstGeom>
          <a:noFill/>
        </p:spPr>
        <p:txBody>
          <a:bodyPr wrap="square" rtlCol="0">
            <a:spAutoFit/>
          </a:bodyPr>
          <a:lstStyle/>
          <a:p>
            <a:endParaRPr lang="en-US" sz="2419" dirty="0"/>
          </a:p>
          <a:p>
            <a:r>
              <a:rPr lang="en-US" sz="2419" dirty="0"/>
              <a:t>Wage data was collected from weatherization providers across the nation in the 2021 and 2024 Weatherization Workforce &amp; Wage Survey. </a:t>
            </a:r>
          </a:p>
          <a:p>
            <a:endParaRPr lang="en-US" sz="2419" dirty="0"/>
          </a:p>
          <a:p>
            <a:r>
              <a:rPr lang="en-US" sz="2419" dirty="0"/>
              <a:t>Tools include easy-to-use dashboards, data collection resources, and more! </a:t>
            </a:r>
            <a:br>
              <a:rPr lang="en-US" sz="2419" dirty="0"/>
            </a:br>
            <a:endParaRPr lang="en-US" sz="2419" dirty="0"/>
          </a:p>
          <a:p>
            <a:r>
              <a:rPr lang="en-US" sz="2419" b="1" dirty="0"/>
              <a:t>New tools and updated data are coming soon! </a:t>
            </a:r>
          </a:p>
        </p:txBody>
      </p:sp>
    </p:spTree>
    <p:extLst>
      <p:ext uri="{BB962C8B-B14F-4D97-AF65-F5344CB8AC3E}">
        <p14:creationId xmlns:p14="http://schemas.microsoft.com/office/powerpoint/2010/main" val="1921045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1e800403fc44e5_58"/>
          <p:cNvSpPr txBox="1">
            <a:spLocks noGrp="1"/>
          </p:cNvSpPr>
          <p:nvPr>
            <p:ph type="sldNum" idx="12"/>
          </p:nvPr>
        </p:nvSpPr>
        <p:spPr>
          <a:xfrm>
            <a:off x="11409848" y="0"/>
            <a:ext cx="578701" cy="524641"/>
          </a:xfrm>
          <a:prstGeom prst="rect">
            <a:avLst/>
          </a:prstGeom>
        </p:spPr>
        <p:txBody>
          <a:bodyPr spcFirstLastPara="1" vert="horz" wrap="square" lIns="0" tIns="0" rIns="0" bIns="0" rtlCol="0" anchor="ctr" anchorCtr="0">
            <a:noAutofit/>
          </a:bodyPr>
          <a:lstStyle/>
          <a:p>
            <a:pPr algn="r" defTabSz="1105875">
              <a:buClr>
                <a:srgbClr val="000000"/>
              </a:buClr>
              <a:buSzPts val="1300"/>
              <a:defRPr/>
            </a:pPr>
            <a:fld id="{00000000-1234-1234-1234-123412341234}" type="slidenum">
              <a:rPr lang="en-US" sz="1572" kern="0">
                <a:solidFill>
                  <a:srgbClr val="757C83"/>
                </a:solidFill>
                <a:latin typeface="IBM Plex Sans"/>
                <a:sym typeface="IBM Plex Sans"/>
              </a:rPr>
              <a:pPr algn="r" defTabSz="1105875">
                <a:buClr>
                  <a:srgbClr val="000000"/>
                </a:buClr>
                <a:buSzPts val="1300"/>
                <a:defRPr/>
              </a:pPr>
              <a:t>5</a:t>
            </a:fld>
            <a:endParaRPr sz="1572" kern="0">
              <a:solidFill>
                <a:srgbClr val="757C83"/>
              </a:solidFill>
              <a:latin typeface="IBM Plex Sans"/>
              <a:sym typeface="IBM Plex Sans"/>
            </a:endParaRPr>
          </a:p>
        </p:txBody>
      </p:sp>
      <p:pic>
        <p:nvPicPr>
          <p:cNvPr id="209" name="Google Shape;209;g11e800403fc44e5_58"/>
          <p:cNvPicPr preferRelativeResize="0"/>
          <p:nvPr/>
        </p:nvPicPr>
        <p:blipFill>
          <a:blip r:embed="rId3">
            <a:alphaModFix/>
          </a:blip>
          <a:stretch>
            <a:fillRect/>
          </a:stretch>
        </p:blipFill>
        <p:spPr>
          <a:xfrm>
            <a:off x="214" y="1"/>
            <a:ext cx="12191985" cy="68580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8815-36C4-B67D-7CB7-30E4E88BFD88}"/>
              </a:ext>
            </a:extLst>
          </p:cNvPr>
          <p:cNvSpPr>
            <a:spLocks noGrp="1"/>
          </p:cNvSpPr>
          <p:nvPr>
            <p:ph type="title"/>
          </p:nvPr>
        </p:nvSpPr>
        <p:spPr/>
        <p:txBody>
          <a:bodyPr/>
          <a:lstStyle/>
          <a:p>
            <a:r>
              <a:rPr lang="en-US"/>
              <a:t>Living Wage Calculator</a:t>
            </a:r>
          </a:p>
        </p:txBody>
      </p:sp>
      <p:pic>
        <p:nvPicPr>
          <p:cNvPr id="8" name="Content Placeholder 7">
            <a:extLst>
              <a:ext uri="{FF2B5EF4-FFF2-40B4-BE49-F238E27FC236}">
                <a16:creationId xmlns:a16="http://schemas.microsoft.com/office/drawing/2014/main" id="{7933A320-766A-8814-2732-428D2B9D4817}"/>
              </a:ext>
            </a:extLst>
          </p:cNvPr>
          <p:cNvPicPr>
            <a:picLocks noGrp="1" noChangeAspect="1"/>
          </p:cNvPicPr>
          <p:nvPr>
            <p:ph idx="1"/>
          </p:nvPr>
        </p:nvPicPr>
        <p:blipFill>
          <a:blip r:embed="rId2"/>
          <a:stretch>
            <a:fillRect/>
          </a:stretch>
        </p:blipFill>
        <p:spPr>
          <a:xfrm>
            <a:off x="477488" y="3778006"/>
            <a:ext cx="11276677" cy="2359218"/>
          </a:xfrm>
        </p:spPr>
      </p:pic>
      <p:sp>
        <p:nvSpPr>
          <p:cNvPr id="4" name="Slide Number Placeholder 3">
            <a:extLst>
              <a:ext uri="{FF2B5EF4-FFF2-40B4-BE49-F238E27FC236}">
                <a16:creationId xmlns:a16="http://schemas.microsoft.com/office/drawing/2014/main" id="{9A3411C2-7392-DEE0-1D16-9A23218F54FE}"/>
              </a:ext>
            </a:extLst>
          </p:cNvPr>
          <p:cNvSpPr>
            <a:spLocks noGrp="1"/>
          </p:cNvSpPr>
          <p:nvPr>
            <p:ph type="sldNum" sz="quarter" idx="12"/>
          </p:nvPr>
        </p:nvSpPr>
        <p:spPr/>
        <p:txBody>
          <a:bodyPr/>
          <a:lstStyle/>
          <a:p>
            <a:fld id="{8771BDF8-D4A4-4B93-862A-E82DC966FCBF}" type="slidenum">
              <a:rPr lang="en-US" smtClean="0"/>
              <a:pPr/>
              <a:t>50</a:t>
            </a:fld>
            <a:endParaRPr lang="en-US"/>
          </a:p>
        </p:txBody>
      </p:sp>
      <p:sp>
        <p:nvSpPr>
          <p:cNvPr id="11" name="TextBox 10">
            <a:extLst>
              <a:ext uri="{FF2B5EF4-FFF2-40B4-BE49-F238E27FC236}">
                <a16:creationId xmlns:a16="http://schemas.microsoft.com/office/drawing/2014/main" id="{4DDF0E5B-BAFB-09B8-47C7-478532721DD7}"/>
              </a:ext>
            </a:extLst>
          </p:cNvPr>
          <p:cNvSpPr txBox="1"/>
          <p:nvPr/>
        </p:nvSpPr>
        <p:spPr>
          <a:xfrm>
            <a:off x="859051" y="1232860"/>
            <a:ext cx="10513552" cy="2326021"/>
          </a:xfrm>
          <a:prstGeom prst="rect">
            <a:avLst/>
          </a:prstGeom>
          <a:noFill/>
        </p:spPr>
        <p:txBody>
          <a:bodyPr wrap="square" rtlCol="0">
            <a:spAutoFit/>
          </a:bodyPr>
          <a:lstStyle/>
          <a:p>
            <a:endParaRPr lang="en-US" sz="2419" dirty="0"/>
          </a:p>
          <a:p>
            <a:r>
              <a:rPr lang="en-US" sz="2419" dirty="0"/>
              <a:t>The calculator provides a county cost of living estimate for all counties in the 50 states and District of Columbia. </a:t>
            </a:r>
          </a:p>
          <a:p>
            <a:endParaRPr lang="en-US" sz="2419" dirty="0"/>
          </a:p>
          <a:p>
            <a:r>
              <a:rPr lang="en-US" sz="2419" dirty="0"/>
              <a:t>WAP employers and employees can use the calculator to help understand what employees need to support themselves.</a:t>
            </a:r>
          </a:p>
        </p:txBody>
      </p:sp>
    </p:spTree>
    <p:extLst>
      <p:ext uri="{BB962C8B-B14F-4D97-AF65-F5344CB8AC3E}">
        <p14:creationId xmlns:p14="http://schemas.microsoft.com/office/powerpoint/2010/main" val="3697056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F1F7-9832-6A04-2A37-DC1099FD5250}"/>
              </a:ext>
            </a:extLst>
          </p:cNvPr>
          <p:cNvSpPr>
            <a:spLocks noGrp="1"/>
          </p:cNvSpPr>
          <p:nvPr>
            <p:ph type="title"/>
          </p:nvPr>
        </p:nvSpPr>
        <p:spPr/>
        <p:txBody>
          <a:bodyPr/>
          <a:lstStyle/>
          <a:p>
            <a:r>
              <a:rPr lang="en-US" sz="3870"/>
              <a:t>NASCSP’s National Voice (Blogs)</a:t>
            </a:r>
          </a:p>
        </p:txBody>
      </p:sp>
      <p:sp>
        <p:nvSpPr>
          <p:cNvPr id="3" name="Content Placeholder 2">
            <a:extLst>
              <a:ext uri="{FF2B5EF4-FFF2-40B4-BE49-F238E27FC236}">
                <a16:creationId xmlns:a16="http://schemas.microsoft.com/office/drawing/2014/main" id="{18997F5D-5D31-88F5-B790-69E9279C0B06}"/>
              </a:ext>
            </a:extLst>
          </p:cNvPr>
          <p:cNvSpPr>
            <a:spLocks noGrp="1"/>
          </p:cNvSpPr>
          <p:nvPr>
            <p:ph idx="1"/>
          </p:nvPr>
        </p:nvSpPr>
        <p:spPr>
          <a:xfrm>
            <a:off x="839225" y="1408544"/>
            <a:ext cx="5256775" cy="3994163"/>
          </a:xfrm>
        </p:spPr>
        <p:txBody>
          <a:bodyPr anchor="ctr">
            <a:normAutofit/>
          </a:bodyPr>
          <a:lstStyle/>
          <a:p>
            <a:r>
              <a:rPr lang="en-US"/>
              <a:t>Career Spotlights &amp; Contractor Highlights</a:t>
            </a:r>
          </a:p>
          <a:p>
            <a:endParaRPr lang="en-US"/>
          </a:p>
          <a:p>
            <a:r>
              <a:rPr lang="en-US"/>
              <a:t>Workforce success stories &amp; innovative initiatives</a:t>
            </a:r>
          </a:p>
          <a:p>
            <a:endParaRPr lang="en-US"/>
          </a:p>
          <a:p>
            <a:r>
              <a:rPr lang="en-US">
                <a:hlinkClick r:id="rId2"/>
              </a:rPr>
              <a:t>https://nascsp.org/blog/</a:t>
            </a:r>
            <a:endParaRPr lang="en-US"/>
          </a:p>
        </p:txBody>
      </p:sp>
      <p:sp>
        <p:nvSpPr>
          <p:cNvPr id="4" name="Slide Number Placeholder 3">
            <a:extLst>
              <a:ext uri="{FF2B5EF4-FFF2-40B4-BE49-F238E27FC236}">
                <a16:creationId xmlns:a16="http://schemas.microsoft.com/office/drawing/2014/main" id="{8D0C8EEE-843B-8F86-21B5-6C51B2399800}"/>
              </a:ext>
            </a:extLst>
          </p:cNvPr>
          <p:cNvSpPr>
            <a:spLocks noGrp="1"/>
          </p:cNvSpPr>
          <p:nvPr>
            <p:ph type="sldNum" sz="quarter" idx="12"/>
          </p:nvPr>
        </p:nvSpPr>
        <p:spPr/>
        <p:txBody>
          <a:bodyPr/>
          <a:lstStyle/>
          <a:p>
            <a:fld id="{8771BDF8-D4A4-4B93-862A-E82DC966FCBF}" type="slidenum">
              <a:rPr lang="en-US" smtClean="0"/>
              <a:pPr/>
              <a:t>51</a:t>
            </a:fld>
            <a:endParaRPr lang="en-US"/>
          </a:p>
        </p:txBody>
      </p:sp>
      <p:pic>
        <p:nvPicPr>
          <p:cNvPr id="6" name="Picture 5">
            <a:extLst>
              <a:ext uri="{FF2B5EF4-FFF2-40B4-BE49-F238E27FC236}">
                <a16:creationId xmlns:a16="http://schemas.microsoft.com/office/drawing/2014/main" id="{A454C883-E245-39F9-0EEE-9EC673F81339}"/>
              </a:ext>
            </a:extLst>
          </p:cNvPr>
          <p:cNvPicPr>
            <a:picLocks noChangeAspect="1"/>
          </p:cNvPicPr>
          <p:nvPr/>
        </p:nvPicPr>
        <p:blipFill>
          <a:blip r:embed="rId3"/>
          <a:stretch>
            <a:fillRect/>
          </a:stretch>
        </p:blipFill>
        <p:spPr>
          <a:xfrm>
            <a:off x="6451732" y="1417730"/>
            <a:ext cx="4317735" cy="2502783"/>
          </a:xfrm>
          <a:prstGeom prst="rect">
            <a:avLst/>
          </a:prstGeom>
        </p:spPr>
      </p:pic>
      <p:pic>
        <p:nvPicPr>
          <p:cNvPr id="8" name="Picture 7">
            <a:hlinkClick r:id="rId4"/>
            <a:extLst>
              <a:ext uri="{FF2B5EF4-FFF2-40B4-BE49-F238E27FC236}">
                <a16:creationId xmlns:a16="http://schemas.microsoft.com/office/drawing/2014/main" id="{E2F0AF75-CE08-0834-2F84-43123469DFD4}"/>
              </a:ext>
            </a:extLst>
          </p:cNvPr>
          <p:cNvPicPr>
            <a:picLocks noChangeAspect="1"/>
          </p:cNvPicPr>
          <p:nvPr/>
        </p:nvPicPr>
        <p:blipFill>
          <a:blip r:embed="rId5"/>
          <a:stretch>
            <a:fillRect/>
          </a:stretch>
        </p:blipFill>
        <p:spPr>
          <a:xfrm>
            <a:off x="7153290" y="3647555"/>
            <a:ext cx="4426263" cy="2516545"/>
          </a:xfrm>
          <a:prstGeom prst="rect">
            <a:avLst/>
          </a:prstGeom>
        </p:spPr>
      </p:pic>
    </p:spTree>
    <p:extLst>
      <p:ext uri="{BB962C8B-B14F-4D97-AF65-F5344CB8AC3E}">
        <p14:creationId xmlns:p14="http://schemas.microsoft.com/office/powerpoint/2010/main" val="2513123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376e5ab71a61c0e5_0"/>
          <p:cNvSpPr txBox="1">
            <a:spLocks noGrp="1"/>
          </p:cNvSpPr>
          <p:nvPr>
            <p:ph type="sldNum" idx="12"/>
          </p:nvPr>
        </p:nvSpPr>
        <p:spPr>
          <a:xfrm>
            <a:off x="4368861" y="4237567"/>
            <a:ext cx="1422262" cy="243454"/>
          </a:xfrm>
          <a:prstGeom prst="rect">
            <a:avLst/>
          </a:prstGeom>
          <a:noFill/>
          <a:ln>
            <a:noFill/>
          </a:ln>
        </p:spPr>
        <p:txBody>
          <a:bodyPr spcFirstLastPara="1" vert="horz" wrap="square" lIns="60954" tIns="30477" rIns="60954" bIns="30477" rtlCol="0" anchor="ctr" anchorCtr="0">
            <a:noAutofit/>
          </a:bodyPr>
          <a:lstStyle/>
          <a:p>
            <a:pPr defTabSz="1105875">
              <a:buClr>
                <a:srgbClr val="000000"/>
              </a:buClr>
              <a:buSzPts val="700"/>
              <a:defRPr/>
            </a:pPr>
            <a:fld id="{00000000-1234-1234-1234-123412341234}" type="slidenum">
              <a:rPr lang="en-US" sz="847" kern="0">
                <a:solidFill>
                  <a:srgbClr val="888888"/>
                </a:solidFill>
                <a:latin typeface="Calibri"/>
                <a:cs typeface="Calibri"/>
                <a:sym typeface="Calibri"/>
              </a:rPr>
              <a:pPr defTabSz="1105875">
                <a:buClr>
                  <a:srgbClr val="000000"/>
                </a:buClr>
                <a:buSzPts val="700"/>
                <a:defRPr/>
              </a:pPr>
              <a:t>52</a:t>
            </a:fld>
            <a:endParaRPr sz="847" kern="0">
              <a:solidFill>
                <a:srgbClr val="888888"/>
              </a:solidFill>
              <a:latin typeface="Calibri"/>
              <a:cs typeface="Calibri"/>
              <a:sym typeface="Calibri"/>
            </a:endParaRPr>
          </a:p>
        </p:txBody>
      </p:sp>
      <p:pic>
        <p:nvPicPr>
          <p:cNvPr id="350" name="Google Shape;350;g376e5ab71a61c0e5_0"/>
          <p:cNvPicPr preferRelativeResize="0"/>
          <p:nvPr/>
        </p:nvPicPr>
        <p:blipFill rotWithShape="1">
          <a:blip r:embed="rId3">
            <a:alphaModFix/>
          </a:blip>
          <a:srcRect/>
          <a:stretch/>
        </p:blipFill>
        <p:spPr>
          <a:xfrm>
            <a:off x="214" y="51945"/>
            <a:ext cx="12191949" cy="68580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7835389743160100_0"/>
          <p:cNvSpPr txBox="1">
            <a:spLocks noGrp="1"/>
          </p:cNvSpPr>
          <p:nvPr>
            <p:ph type="sldNum" idx="12"/>
          </p:nvPr>
        </p:nvSpPr>
        <p:spPr>
          <a:xfrm>
            <a:off x="4368861" y="4237567"/>
            <a:ext cx="1422262" cy="243454"/>
          </a:xfrm>
          <a:prstGeom prst="rect">
            <a:avLst/>
          </a:prstGeom>
        </p:spPr>
        <p:txBody>
          <a:bodyPr spcFirstLastPara="1" vert="horz" wrap="square" lIns="60954" tIns="30477" rIns="60954" bIns="30477" rtlCol="0" anchor="ctr" anchorCtr="0">
            <a:noAutofit/>
          </a:bodyPr>
          <a:lstStyle/>
          <a:p>
            <a:pPr defTabSz="1105875">
              <a:buClr>
                <a:srgbClr val="000000"/>
              </a:buClr>
              <a:buSzPts val="700"/>
              <a:defRPr/>
            </a:pPr>
            <a:fld id="{00000000-1234-1234-1234-123412341234}" type="slidenum">
              <a:rPr lang="en-US" sz="847" kern="0">
                <a:solidFill>
                  <a:srgbClr val="888888"/>
                </a:solidFill>
                <a:latin typeface="Calibri"/>
                <a:cs typeface="Calibri"/>
                <a:sym typeface="Calibri"/>
              </a:rPr>
              <a:pPr defTabSz="1105875">
                <a:buClr>
                  <a:srgbClr val="000000"/>
                </a:buClr>
                <a:buSzPts val="700"/>
                <a:defRPr/>
              </a:pPr>
              <a:t>53</a:t>
            </a:fld>
            <a:endParaRPr sz="847" kern="0">
              <a:solidFill>
                <a:srgbClr val="888888"/>
              </a:solidFill>
              <a:latin typeface="Calibri"/>
              <a:cs typeface="Calibri"/>
              <a:sym typeface="Calibri"/>
            </a:endParaRPr>
          </a:p>
        </p:txBody>
      </p:sp>
      <p:pic>
        <p:nvPicPr>
          <p:cNvPr id="364" name="Google Shape;364;g7835389743160100_0"/>
          <p:cNvPicPr preferRelativeResize="0"/>
          <p:nvPr/>
        </p:nvPicPr>
        <p:blipFill>
          <a:blip r:embed="rId3">
            <a:alphaModFix/>
          </a:blip>
          <a:stretch>
            <a:fillRect/>
          </a:stretch>
        </p:blipFill>
        <p:spPr>
          <a:xfrm>
            <a:off x="214" y="1"/>
            <a:ext cx="12191572" cy="685778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4cb8eafc4fb79d10_6"/>
          <p:cNvSpPr txBox="1">
            <a:spLocks noGrp="1"/>
          </p:cNvSpPr>
          <p:nvPr>
            <p:ph type="sldNum" idx="12"/>
          </p:nvPr>
        </p:nvSpPr>
        <p:spPr>
          <a:xfrm>
            <a:off x="11409848" y="0"/>
            <a:ext cx="578701" cy="524641"/>
          </a:xfrm>
          <a:prstGeom prst="rect">
            <a:avLst/>
          </a:prstGeom>
          <a:noFill/>
          <a:ln>
            <a:noFill/>
          </a:ln>
        </p:spPr>
        <p:txBody>
          <a:bodyPr spcFirstLastPara="1" vert="horz" wrap="square" lIns="60954" tIns="30477" rIns="60954" bIns="30477" rtlCol="0" anchor="ctr" anchorCtr="0">
            <a:noAutofit/>
          </a:bodyPr>
          <a:lstStyle/>
          <a:p>
            <a:pPr defTabSz="1105875">
              <a:buClr>
                <a:srgbClr val="000000"/>
              </a:buClr>
              <a:buSzPts val="1300"/>
              <a:defRPr/>
            </a:pPr>
            <a:fld id="{00000000-1234-1234-1234-123412341234}" type="slidenum">
              <a:rPr lang="en-US" sz="1572" kern="0">
                <a:solidFill>
                  <a:srgbClr val="757C83"/>
                </a:solidFill>
                <a:latin typeface="IBM Plex Sans"/>
                <a:sym typeface="IBM Plex Sans"/>
              </a:rPr>
              <a:pPr defTabSz="1105875">
                <a:buClr>
                  <a:srgbClr val="000000"/>
                </a:buClr>
                <a:buSzPts val="1300"/>
                <a:defRPr/>
              </a:pPr>
              <a:t>54</a:t>
            </a:fld>
            <a:endParaRPr sz="1572" kern="0">
              <a:solidFill>
                <a:srgbClr val="757C83"/>
              </a:solidFill>
              <a:latin typeface="IBM Plex Sans"/>
              <a:sym typeface="IBM Plex Sans"/>
            </a:endParaRPr>
          </a:p>
        </p:txBody>
      </p:sp>
      <p:pic>
        <p:nvPicPr>
          <p:cNvPr id="246" name="Google Shape;246;g4cb8eafc4fb79d10_6" title="Slide Images (14).png"/>
          <p:cNvPicPr preferRelativeResize="0"/>
          <p:nvPr/>
        </p:nvPicPr>
        <p:blipFill rotWithShape="1">
          <a:blip r:embed="rId3">
            <a:alphaModFix/>
          </a:blip>
          <a:srcRect/>
          <a:stretch/>
        </p:blipFill>
        <p:spPr>
          <a:xfrm>
            <a:off x="214" y="1"/>
            <a:ext cx="12191572" cy="685778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efd6bb946bbec2c_18"/>
          <p:cNvSpPr txBox="1">
            <a:spLocks noGrp="1"/>
          </p:cNvSpPr>
          <p:nvPr>
            <p:ph type="sldNum" idx="12"/>
          </p:nvPr>
        </p:nvSpPr>
        <p:spPr>
          <a:xfrm>
            <a:off x="11409848" y="0"/>
            <a:ext cx="578701" cy="524641"/>
          </a:xfrm>
          <a:prstGeom prst="rect">
            <a:avLst/>
          </a:prstGeom>
        </p:spPr>
        <p:txBody>
          <a:bodyPr spcFirstLastPara="1" vert="horz" wrap="square" lIns="0" tIns="0" rIns="0" bIns="0" rtlCol="0" anchor="ctr" anchorCtr="0">
            <a:noAutofit/>
          </a:bodyPr>
          <a:lstStyle/>
          <a:p>
            <a:pPr defTabSz="1105875">
              <a:buClr>
                <a:srgbClr val="000000"/>
              </a:buClr>
              <a:buSzPts val="1300"/>
              <a:defRPr/>
            </a:pPr>
            <a:fld id="{00000000-1234-1234-1234-123412341234}" type="slidenum">
              <a:rPr lang="en-US" sz="1572" kern="0">
                <a:solidFill>
                  <a:srgbClr val="757C83"/>
                </a:solidFill>
                <a:latin typeface="IBM Plex Sans"/>
                <a:sym typeface="IBM Plex Sans"/>
              </a:rPr>
              <a:pPr defTabSz="1105875">
                <a:buClr>
                  <a:srgbClr val="000000"/>
                </a:buClr>
                <a:buSzPts val="1300"/>
                <a:defRPr/>
              </a:pPr>
              <a:t>55</a:t>
            </a:fld>
            <a:endParaRPr sz="1572" kern="0">
              <a:solidFill>
                <a:srgbClr val="757C83"/>
              </a:solidFill>
              <a:latin typeface="IBM Plex Sans"/>
              <a:sym typeface="IBM Plex Sans"/>
            </a:endParaRPr>
          </a:p>
        </p:txBody>
      </p:sp>
      <p:pic>
        <p:nvPicPr>
          <p:cNvPr id="265" name="Google Shape;265;g2efd6bb946bbec2c_18"/>
          <p:cNvPicPr preferRelativeResize="0"/>
          <p:nvPr/>
        </p:nvPicPr>
        <p:blipFill>
          <a:blip r:embed="rId3">
            <a:alphaModFix/>
          </a:blip>
          <a:stretch>
            <a:fillRect/>
          </a:stretch>
        </p:blipFill>
        <p:spPr>
          <a:xfrm>
            <a:off x="214" y="0"/>
            <a:ext cx="12191572" cy="685776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g33e4472d2d9_0_8"/>
          <p:cNvPicPr preferRelativeResize="0"/>
          <p:nvPr/>
        </p:nvPicPr>
        <p:blipFill rotWithShape="1">
          <a:blip r:embed="rId3">
            <a:alphaModFix/>
          </a:blip>
          <a:srcRect b="65047"/>
          <a:stretch/>
        </p:blipFill>
        <p:spPr>
          <a:xfrm>
            <a:off x="214" y="0"/>
            <a:ext cx="12191572" cy="2397099"/>
          </a:xfrm>
          <a:prstGeom prst="rect">
            <a:avLst/>
          </a:prstGeom>
          <a:noFill/>
          <a:ln>
            <a:noFill/>
          </a:ln>
        </p:spPr>
      </p:pic>
      <p:pic>
        <p:nvPicPr>
          <p:cNvPr id="276" name="Google Shape;276;g33e4472d2d9_0_8"/>
          <p:cNvPicPr preferRelativeResize="0"/>
          <p:nvPr/>
        </p:nvPicPr>
        <p:blipFill>
          <a:blip r:embed="rId4">
            <a:alphaModFix/>
          </a:blip>
          <a:stretch>
            <a:fillRect/>
          </a:stretch>
        </p:blipFill>
        <p:spPr>
          <a:xfrm>
            <a:off x="709927" y="2397112"/>
            <a:ext cx="3442613" cy="4460752"/>
          </a:xfrm>
          <a:prstGeom prst="rect">
            <a:avLst/>
          </a:prstGeom>
          <a:noFill/>
          <a:ln>
            <a:noFill/>
          </a:ln>
        </p:spPr>
      </p:pic>
      <p:pic>
        <p:nvPicPr>
          <p:cNvPr id="277" name="Google Shape;277;g33e4472d2d9_0_8"/>
          <p:cNvPicPr preferRelativeResize="0"/>
          <p:nvPr/>
        </p:nvPicPr>
        <p:blipFill>
          <a:blip r:embed="rId5">
            <a:alphaModFix/>
          </a:blip>
          <a:stretch>
            <a:fillRect/>
          </a:stretch>
        </p:blipFill>
        <p:spPr>
          <a:xfrm>
            <a:off x="5193700" y="2952566"/>
            <a:ext cx="2769571" cy="3598275"/>
          </a:xfrm>
          <a:prstGeom prst="rect">
            <a:avLst/>
          </a:prstGeom>
          <a:noFill/>
          <a:ln>
            <a:noFill/>
          </a:ln>
        </p:spPr>
      </p:pic>
      <p:pic>
        <p:nvPicPr>
          <p:cNvPr id="278" name="Google Shape;278;g33e4472d2d9_0_8"/>
          <p:cNvPicPr preferRelativeResize="0"/>
          <p:nvPr/>
        </p:nvPicPr>
        <p:blipFill>
          <a:blip r:embed="rId6">
            <a:alphaModFix/>
          </a:blip>
          <a:stretch>
            <a:fillRect/>
          </a:stretch>
        </p:blipFill>
        <p:spPr>
          <a:xfrm>
            <a:off x="8422281" y="2967983"/>
            <a:ext cx="2769570" cy="356744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341d73e0f27_0_6"/>
          <p:cNvSpPr txBox="1">
            <a:spLocks noGrp="1"/>
          </p:cNvSpPr>
          <p:nvPr>
            <p:ph type="sldNum" idx="12"/>
          </p:nvPr>
        </p:nvSpPr>
        <p:spPr>
          <a:xfrm>
            <a:off x="4368861" y="4237567"/>
            <a:ext cx="1422262" cy="243454"/>
          </a:xfrm>
          <a:prstGeom prst="rect">
            <a:avLst/>
          </a:prstGeom>
          <a:noFill/>
          <a:ln>
            <a:noFill/>
          </a:ln>
        </p:spPr>
        <p:txBody>
          <a:bodyPr spcFirstLastPara="1" vert="horz" wrap="square" lIns="60954" tIns="30477" rIns="60954" bIns="30477" rtlCol="0" anchor="ctr" anchorCtr="0">
            <a:noAutofit/>
          </a:bodyPr>
          <a:lstStyle/>
          <a:p>
            <a:pPr defTabSz="1105875">
              <a:buClr>
                <a:srgbClr val="000000"/>
              </a:buClr>
              <a:buSzPts val="700"/>
              <a:defRPr/>
            </a:pPr>
            <a:fld id="{00000000-1234-1234-1234-123412341234}" type="slidenum">
              <a:rPr lang="en-US" sz="847" kern="0">
                <a:solidFill>
                  <a:srgbClr val="888888"/>
                </a:solidFill>
                <a:latin typeface="Calibri"/>
                <a:cs typeface="Calibri"/>
                <a:sym typeface="Calibri"/>
              </a:rPr>
              <a:pPr defTabSz="1105875">
                <a:buClr>
                  <a:srgbClr val="000000"/>
                </a:buClr>
                <a:buSzPts val="700"/>
                <a:defRPr/>
              </a:pPr>
              <a:t>57</a:t>
            </a:fld>
            <a:endParaRPr sz="847" kern="0">
              <a:solidFill>
                <a:srgbClr val="888888"/>
              </a:solidFill>
              <a:latin typeface="Calibri"/>
              <a:cs typeface="Calibri"/>
              <a:sym typeface="Calibri"/>
            </a:endParaRPr>
          </a:p>
        </p:txBody>
      </p:sp>
      <p:pic>
        <p:nvPicPr>
          <p:cNvPr id="392" name="Google Shape;392;g341d73e0f27_0_6"/>
          <p:cNvPicPr preferRelativeResize="0"/>
          <p:nvPr/>
        </p:nvPicPr>
        <p:blipFill>
          <a:blip r:embed="rId3">
            <a:alphaModFix/>
          </a:blip>
          <a:stretch>
            <a:fillRect/>
          </a:stretch>
        </p:blipFill>
        <p:spPr>
          <a:xfrm>
            <a:off x="215" y="1"/>
            <a:ext cx="12191943" cy="68580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11e800403fc44e5_102"/>
          <p:cNvSpPr txBox="1">
            <a:spLocks noGrp="1"/>
          </p:cNvSpPr>
          <p:nvPr>
            <p:ph type="sldNum" idx="12"/>
          </p:nvPr>
        </p:nvSpPr>
        <p:spPr>
          <a:xfrm>
            <a:off x="11409848" y="0"/>
            <a:ext cx="578701" cy="524641"/>
          </a:xfrm>
          <a:prstGeom prst="rect">
            <a:avLst/>
          </a:prstGeom>
          <a:noFill/>
          <a:ln>
            <a:noFill/>
          </a:ln>
        </p:spPr>
        <p:txBody>
          <a:bodyPr spcFirstLastPara="1" vert="horz" wrap="square" lIns="60954" tIns="30477" rIns="60954" bIns="30477" rtlCol="0" anchor="ctr" anchorCtr="0">
            <a:noAutofit/>
          </a:bodyPr>
          <a:lstStyle/>
          <a:p>
            <a:pPr defTabSz="1105875">
              <a:buClr>
                <a:srgbClr val="000000"/>
              </a:buClr>
              <a:buSzPts val="1300"/>
              <a:defRPr/>
            </a:pPr>
            <a:fld id="{00000000-1234-1234-1234-123412341234}" type="slidenum">
              <a:rPr lang="en-US" sz="1572" kern="0">
                <a:solidFill>
                  <a:srgbClr val="757C83"/>
                </a:solidFill>
                <a:latin typeface="IBM Plex Sans"/>
                <a:sym typeface="IBM Plex Sans"/>
              </a:rPr>
              <a:pPr defTabSz="1105875">
                <a:buClr>
                  <a:srgbClr val="000000"/>
                </a:buClr>
                <a:buSzPts val="1300"/>
                <a:defRPr/>
              </a:pPr>
              <a:t>58</a:t>
            </a:fld>
            <a:endParaRPr sz="1572" kern="0">
              <a:solidFill>
                <a:srgbClr val="757C83"/>
              </a:solidFill>
              <a:latin typeface="IBM Plex Sans"/>
              <a:sym typeface="IBM Plex Sans"/>
            </a:endParaRPr>
          </a:p>
        </p:txBody>
      </p:sp>
      <p:pic>
        <p:nvPicPr>
          <p:cNvPr id="314" name="Google Shape;314;g11e800403fc44e5_102"/>
          <p:cNvPicPr preferRelativeResize="0"/>
          <p:nvPr/>
        </p:nvPicPr>
        <p:blipFill>
          <a:blip r:embed="rId3">
            <a:alphaModFix/>
          </a:blip>
          <a:stretch>
            <a:fillRect/>
          </a:stretch>
        </p:blipFill>
        <p:spPr>
          <a:xfrm>
            <a:off x="215" y="1"/>
            <a:ext cx="12191943" cy="68580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32e0c0cc9a4_0_821"/>
          <p:cNvSpPr txBox="1">
            <a:spLocks noGrp="1"/>
          </p:cNvSpPr>
          <p:nvPr>
            <p:ph type="sldNum" idx="12"/>
          </p:nvPr>
        </p:nvSpPr>
        <p:spPr>
          <a:xfrm>
            <a:off x="4368861" y="4237567"/>
            <a:ext cx="1422262" cy="243454"/>
          </a:xfrm>
          <a:prstGeom prst="rect">
            <a:avLst/>
          </a:prstGeom>
        </p:spPr>
        <p:txBody>
          <a:bodyPr spcFirstLastPara="1" vert="horz" wrap="square" lIns="60954" tIns="30477" rIns="60954" bIns="30477" rtlCol="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700"/>
              <a:buFontTx/>
              <a:buNone/>
              <a:tabLst/>
              <a:defRPr/>
            </a:pPr>
            <a:fld id="{00000000-1234-1234-1234-123412341234}" type="slidenum">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700"/>
                <a:buFontTx/>
                <a:buNone/>
                <a:tabLst/>
                <a:defRPr/>
              </a:pPr>
              <a:t>59</a:t>
            </a:fld>
            <a:endParaRPr kumimoji="0"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494" name="Google Shape;494;g32e0c0cc9a4_0_821"/>
          <p:cNvPicPr preferRelativeResize="0"/>
          <p:nvPr/>
        </p:nvPicPr>
        <p:blipFill>
          <a:blip r:embed="rId3">
            <a:alphaModFix/>
          </a:blip>
          <a:stretch>
            <a:fillRect/>
          </a:stretch>
        </p:blipFill>
        <p:spPr>
          <a:xfrm>
            <a:off x="214" y="1"/>
            <a:ext cx="12191572" cy="68577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D3C7DF-74C4-FE5D-C86F-0C21B7A52889}"/>
            </a:ext>
          </a:extLst>
        </p:cNvPr>
        <p:cNvGrpSpPr/>
        <p:nvPr/>
      </p:nvGrpSpPr>
      <p:grpSpPr>
        <a:xfrm>
          <a:off x="0" y="0"/>
          <a:ext cx="0" cy="0"/>
          <a:chOff x="0" y="0"/>
          <a:chExt cx="0" cy="0"/>
        </a:xfrm>
      </p:grpSpPr>
      <p:pic>
        <p:nvPicPr>
          <p:cNvPr id="7" name="Picture 6" descr="One in a crowd">
            <a:extLst>
              <a:ext uri="{FF2B5EF4-FFF2-40B4-BE49-F238E27FC236}">
                <a16:creationId xmlns:a16="http://schemas.microsoft.com/office/drawing/2014/main" id="{F305FA33-5638-E9B2-E773-4C200CBD89DC}"/>
              </a:ext>
            </a:extLst>
          </p:cNvPr>
          <p:cNvPicPr>
            <a:picLocks noChangeAspect="1"/>
          </p:cNvPicPr>
          <p:nvPr/>
        </p:nvPicPr>
        <p:blipFill>
          <a:blip r:embed="rId3"/>
          <a:srcRect t="7573" b="17106"/>
          <a:stretch/>
        </p:blipFill>
        <p:spPr>
          <a:xfrm>
            <a:off x="20" y="-7619"/>
            <a:ext cx="12191979" cy="6887364"/>
          </a:xfrm>
          <a:prstGeom prst="rect">
            <a:avLst/>
          </a:prstGeom>
        </p:spPr>
      </p:pic>
      <p:sp>
        <p:nvSpPr>
          <p:cNvPr id="22" name="Rectangle 21">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063219" y="-1252908"/>
            <a:ext cx="4065561" cy="12192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92CB243-67C5-E304-31A0-4D7D607BA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464116" y="322049"/>
            <a:ext cx="3067943" cy="2408606"/>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6" name="Rectangle 25">
            <a:extLst>
              <a:ext uri="{FF2B5EF4-FFF2-40B4-BE49-F238E27FC236}">
                <a16:creationId xmlns:a16="http://schemas.microsoft.com/office/drawing/2014/main" id="{11A95761-C93E-94BF-087D-D2A82378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92" y="4172881"/>
            <a:ext cx="7154743" cy="2702991"/>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Title 3">
            <a:extLst>
              <a:ext uri="{FF2B5EF4-FFF2-40B4-BE49-F238E27FC236}">
                <a16:creationId xmlns:a16="http://schemas.microsoft.com/office/drawing/2014/main" id="{579B9001-1ECE-2060-C7D6-CED3E6F8DF0C}"/>
              </a:ext>
            </a:extLst>
          </p:cNvPr>
          <p:cNvSpPr>
            <a:spLocks noGrp="1"/>
          </p:cNvSpPr>
          <p:nvPr>
            <p:ph type="title"/>
          </p:nvPr>
        </p:nvSpPr>
        <p:spPr>
          <a:xfrm>
            <a:off x="859029" y="1936866"/>
            <a:ext cx="4849044" cy="2839273"/>
          </a:xfrm>
        </p:spPr>
        <p:txBody>
          <a:bodyPr vert="horz" lIns="91440" tIns="45720" rIns="91440" bIns="45720" rtlCol="0" anchor="b">
            <a:normAutofit/>
          </a:bodyPr>
          <a:lstStyle/>
          <a:p>
            <a:r>
              <a:rPr lang="en-US" sz="3600">
                <a:solidFill>
                  <a:srgbClr val="FFFFFF"/>
                </a:solidFill>
                <a:effectLst/>
              </a:rPr>
              <a:t>Addressing Workforce Needs and Supporting Programmatic Success</a:t>
            </a:r>
            <a:endParaRPr lang="en-US" sz="3600">
              <a:solidFill>
                <a:srgbClr val="FFFFFF"/>
              </a:solidFill>
            </a:endParaRPr>
          </a:p>
        </p:txBody>
      </p:sp>
      <p:sp>
        <p:nvSpPr>
          <p:cNvPr id="28" name="Rectangle 27">
            <a:extLst>
              <a:ext uri="{FF2B5EF4-FFF2-40B4-BE49-F238E27FC236}">
                <a16:creationId xmlns:a16="http://schemas.microsoft.com/office/drawing/2014/main" id="{6E63D1A5-FD49-4756-F62E-786C34E63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6736" y="-7619"/>
            <a:ext cx="995654" cy="6918113"/>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6400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653d7fbc63c1923b_1"/>
          <p:cNvSpPr txBox="1">
            <a:spLocks noGrp="1"/>
          </p:cNvSpPr>
          <p:nvPr>
            <p:ph type="sldNum" idx="12"/>
          </p:nvPr>
        </p:nvSpPr>
        <p:spPr>
          <a:xfrm>
            <a:off x="4368861" y="4237567"/>
            <a:ext cx="1422262" cy="243454"/>
          </a:xfrm>
          <a:prstGeom prst="rect">
            <a:avLst/>
          </a:prstGeom>
        </p:spPr>
        <p:txBody>
          <a:bodyPr spcFirstLastPara="1" vert="horz" wrap="square" lIns="60954" tIns="30477" rIns="60954" bIns="30477" rtlCol="0" anchor="ctr" anchorCtr="0">
            <a:noAutofit/>
          </a:bodyPr>
          <a:lstStyle/>
          <a:p>
            <a:pPr defTabSz="1105875">
              <a:buClr>
                <a:srgbClr val="000000"/>
              </a:buClr>
              <a:buSzPts val="700"/>
              <a:defRPr/>
            </a:pPr>
            <a:fld id="{00000000-1234-1234-1234-123412341234}" type="slidenum">
              <a:rPr lang="en-US" sz="847" kern="0">
                <a:solidFill>
                  <a:srgbClr val="888888"/>
                </a:solidFill>
                <a:latin typeface="Calibri"/>
                <a:cs typeface="Calibri"/>
                <a:sym typeface="Calibri"/>
              </a:rPr>
              <a:pPr defTabSz="1105875">
                <a:buClr>
                  <a:srgbClr val="000000"/>
                </a:buClr>
                <a:buSzPts val="700"/>
                <a:defRPr/>
              </a:pPr>
              <a:t>60</a:t>
            </a:fld>
            <a:endParaRPr sz="847" kern="0">
              <a:solidFill>
                <a:srgbClr val="888888"/>
              </a:solidFill>
              <a:latin typeface="Calibri"/>
              <a:cs typeface="Calibri"/>
              <a:sym typeface="Calibri"/>
            </a:endParaRPr>
          </a:p>
        </p:txBody>
      </p:sp>
      <p:pic>
        <p:nvPicPr>
          <p:cNvPr id="385" name="Google Shape;385;g653d7fbc63c1923b_1"/>
          <p:cNvPicPr preferRelativeResize="0"/>
          <p:nvPr/>
        </p:nvPicPr>
        <p:blipFill>
          <a:blip r:embed="rId3">
            <a:alphaModFix/>
          </a:blip>
          <a:stretch>
            <a:fillRect/>
          </a:stretch>
        </p:blipFill>
        <p:spPr>
          <a:xfrm>
            <a:off x="214" y="1"/>
            <a:ext cx="12191572" cy="685778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g33e4472d2d9_0_31"/>
          <p:cNvPicPr preferRelativeResize="0"/>
          <p:nvPr/>
        </p:nvPicPr>
        <p:blipFill>
          <a:blip r:embed="rId3">
            <a:alphaModFix/>
          </a:blip>
          <a:stretch>
            <a:fillRect/>
          </a:stretch>
        </p:blipFill>
        <p:spPr>
          <a:xfrm>
            <a:off x="214" y="0"/>
            <a:ext cx="12191572" cy="685776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g32e0c0cc9a4_0_215"/>
          <p:cNvPicPr preferRelativeResize="0"/>
          <p:nvPr/>
        </p:nvPicPr>
        <p:blipFill rotWithShape="1">
          <a:blip r:embed="rId3">
            <a:alphaModFix/>
          </a:blip>
          <a:srcRect/>
          <a:stretch/>
        </p:blipFill>
        <p:spPr>
          <a:xfrm>
            <a:off x="184527" y="184314"/>
            <a:ext cx="11536664" cy="6489374"/>
          </a:xfrm>
          <a:prstGeom prst="rect">
            <a:avLst/>
          </a:prstGeom>
          <a:noFill/>
          <a:ln>
            <a:noFill/>
          </a:ln>
        </p:spPr>
      </p:pic>
      <p:pic>
        <p:nvPicPr>
          <p:cNvPr id="398" name="Google Shape;398;g32e0c0cc9a4_0_215"/>
          <p:cNvPicPr preferRelativeResize="0"/>
          <p:nvPr/>
        </p:nvPicPr>
        <p:blipFill rotWithShape="1">
          <a:blip r:embed="rId4">
            <a:alphaModFix/>
          </a:blip>
          <a:srcRect/>
          <a:stretch/>
        </p:blipFill>
        <p:spPr>
          <a:xfrm>
            <a:off x="214" y="121"/>
            <a:ext cx="12191572" cy="6857759"/>
          </a:xfrm>
          <a:prstGeom prst="rect">
            <a:avLst/>
          </a:prstGeom>
          <a:noFill/>
          <a:ln>
            <a:noFill/>
          </a:ln>
        </p:spPr>
      </p:pic>
      <p:pic>
        <p:nvPicPr>
          <p:cNvPr id="399" name="Google Shape;399;g32e0c0cc9a4_0_215"/>
          <p:cNvPicPr preferRelativeResize="0"/>
          <p:nvPr/>
        </p:nvPicPr>
        <p:blipFill rotWithShape="1">
          <a:blip r:embed="rId5">
            <a:alphaModFix/>
          </a:blip>
          <a:srcRect/>
          <a:stretch/>
        </p:blipFill>
        <p:spPr>
          <a:xfrm>
            <a:off x="214" y="121"/>
            <a:ext cx="12191572" cy="6857759"/>
          </a:xfrm>
          <a:prstGeom prst="rect">
            <a:avLst/>
          </a:prstGeom>
          <a:noFill/>
          <a:ln>
            <a:noFill/>
          </a:ln>
        </p:spPr>
      </p:pic>
      <p:pic>
        <p:nvPicPr>
          <p:cNvPr id="400" name="Google Shape;400;g32e0c0cc9a4_0_215"/>
          <p:cNvPicPr preferRelativeResize="0"/>
          <p:nvPr/>
        </p:nvPicPr>
        <p:blipFill rotWithShape="1">
          <a:blip r:embed="rId6">
            <a:alphaModFix/>
          </a:blip>
          <a:srcRect/>
          <a:stretch/>
        </p:blipFill>
        <p:spPr>
          <a:xfrm>
            <a:off x="214" y="121"/>
            <a:ext cx="12191572" cy="6857759"/>
          </a:xfrm>
          <a:prstGeom prst="rect">
            <a:avLst/>
          </a:prstGeom>
          <a:noFill/>
          <a:ln>
            <a:noFill/>
          </a:ln>
        </p:spPr>
      </p:pic>
      <p:pic>
        <p:nvPicPr>
          <p:cNvPr id="401" name="Google Shape;401;g32e0c0cc9a4_0_215"/>
          <p:cNvPicPr preferRelativeResize="0"/>
          <p:nvPr/>
        </p:nvPicPr>
        <p:blipFill rotWithShape="1">
          <a:blip r:embed="rId7">
            <a:alphaModFix/>
          </a:blip>
          <a:srcRect/>
          <a:stretch/>
        </p:blipFill>
        <p:spPr>
          <a:xfrm>
            <a:off x="214" y="121"/>
            <a:ext cx="12191572" cy="6857759"/>
          </a:xfrm>
          <a:prstGeom prst="rect">
            <a:avLst/>
          </a:prstGeom>
          <a:noFill/>
          <a:ln>
            <a:noFill/>
          </a:ln>
        </p:spPr>
      </p:pic>
      <p:pic>
        <p:nvPicPr>
          <p:cNvPr id="402" name="Google Shape;402;g32e0c0cc9a4_0_215"/>
          <p:cNvPicPr preferRelativeResize="0"/>
          <p:nvPr/>
        </p:nvPicPr>
        <p:blipFill rotWithShape="1">
          <a:blip r:embed="rId8">
            <a:alphaModFix/>
          </a:blip>
          <a:srcRect/>
          <a:stretch/>
        </p:blipFill>
        <p:spPr>
          <a:xfrm>
            <a:off x="214" y="121"/>
            <a:ext cx="12191572" cy="6857759"/>
          </a:xfrm>
          <a:prstGeom prst="rect">
            <a:avLst/>
          </a:prstGeom>
          <a:noFill/>
          <a:ln>
            <a:noFill/>
          </a:ln>
        </p:spPr>
      </p:pic>
      <p:pic>
        <p:nvPicPr>
          <p:cNvPr id="403" name="Google Shape;403;g32e0c0cc9a4_0_215"/>
          <p:cNvPicPr preferRelativeResize="0"/>
          <p:nvPr/>
        </p:nvPicPr>
        <p:blipFill rotWithShape="1">
          <a:blip r:embed="rId9">
            <a:alphaModFix/>
          </a:blip>
          <a:srcRect/>
          <a:stretch/>
        </p:blipFill>
        <p:spPr>
          <a:xfrm>
            <a:off x="214" y="121"/>
            <a:ext cx="12191572" cy="6857759"/>
          </a:xfrm>
          <a:prstGeom prst="rect">
            <a:avLst/>
          </a:prstGeom>
          <a:noFill/>
          <a:ln>
            <a:noFill/>
          </a:ln>
        </p:spPr>
      </p:pic>
      <p:pic>
        <p:nvPicPr>
          <p:cNvPr id="404" name="Google Shape;404;g32e0c0cc9a4_0_215"/>
          <p:cNvPicPr preferRelativeResize="0"/>
          <p:nvPr/>
        </p:nvPicPr>
        <p:blipFill rotWithShape="1">
          <a:blip r:embed="rId10">
            <a:alphaModFix/>
          </a:blip>
          <a:srcRect/>
          <a:stretch/>
        </p:blipFill>
        <p:spPr>
          <a:xfrm>
            <a:off x="214" y="121"/>
            <a:ext cx="12191572" cy="6857759"/>
          </a:xfrm>
          <a:prstGeom prst="rect">
            <a:avLst/>
          </a:prstGeom>
          <a:noFill/>
          <a:ln>
            <a:noFill/>
          </a:ln>
        </p:spPr>
      </p:pic>
      <p:pic>
        <p:nvPicPr>
          <p:cNvPr id="405" name="Google Shape;405;g32e0c0cc9a4_0_215"/>
          <p:cNvPicPr preferRelativeResize="0"/>
          <p:nvPr/>
        </p:nvPicPr>
        <p:blipFill rotWithShape="1">
          <a:blip r:embed="rId11">
            <a:alphaModFix/>
          </a:blip>
          <a:srcRect/>
          <a:stretch/>
        </p:blipFill>
        <p:spPr>
          <a:xfrm>
            <a:off x="214" y="121"/>
            <a:ext cx="12191572" cy="685775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C6FF77-A4A7-A240-8D26-C5CB242D0F10}"/>
              </a:ext>
            </a:extLst>
          </p:cNvPr>
          <p:cNvPicPr>
            <a:picLocks noChangeAspect="1"/>
          </p:cNvPicPr>
          <p:nvPr/>
        </p:nvPicPr>
        <p:blipFill>
          <a:blip r:embed="rId3" cstate="print">
            <a:extLst>
              <a:ext uri="{28A0092B-C50C-407E-A947-70E740481C1C}">
                <a14:useLocalDpi xmlns:a14="http://schemas.microsoft.com/office/drawing/2010/main" val="0"/>
              </a:ext>
            </a:extLst>
          </a:blip>
          <a:srcRect t="7809" b="7809"/>
          <a:stretch/>
        </p:blipFill>
        <p:spPr>
          <a:xfrm>
            <a:off x="214" y="120"/>
            <a:ext cx="12191573" cy="6857761"/>
          </a:xfrm>
          <a:prstGeom prst="rect">
            <a:avLst/>
          </a:prstGeom>
          <a:solidFill>
            <a:srgbClr val="52564A"/>
          </a:solidFill>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Rectangle 1">
            <a:extLst>
              <a:ext uri="{FF2B5EF4-FFF2-40B4-BE49-F238E27FC236}">
                <a16:creationId xmlns:a16="http://schemas.microsoft.com/office/drawing/2014/main" id="{154C6AF4-CD36-64D3-DF7E-1FE29EB88A50}"/>
              </a:ext>
            </a:extLst>
          </p:cNvPr>
          <p:cNvSpPr/>
          <p:nvPr/>
        </p:nvSpPr>
        <p:spPr>
          <a:xfrm>
            <a:off x="215" y="122"/>
            <a:ext cx="12191572" cy="6857759"/>
          </a:xfrm>
          <a:prstGeom prst="rect">
            <a:avLst/>
          </a:prstGeom>
          <a:solidFill>
            <a:srgbClr val="37441C">
              <a:alpha val="6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58"/>
            <a:endParaRPr lang="en-US" sz="1200">
              <a:solidFill>
                <a:prstClr val="white"/>
              </a:solidFill>
              <a:latin typeface="Calibri"/>
            </a:endParaRPr>
          </a:p>
        </p:txBody>
      </p:sp>
      <p:sp>
        <p:nvSpPr>
          <p:cNvPr id="10" name="TextBox 10"/>
          <p:cNvSpPr txBox="1"/>
          <p:nvPr/>
        </p:nvSpPr>
        <p:spPr>
          <a:xfrm>
            <a:off x="4942172" y="6027961"/>
            <a:ext cx="6065059" cy="369204"/>
          </a:xfrm>
          <a:prstGeom prst="rect">
            <a:avLst/>
          </a:prstGeom>
        </p:spPr>
        <p:txBody>
          <a:bodyPr lIns="0" tIns="0" rIns="0" bIns="0" rtlCol="0" anchor="t">
            <a:spAutoFit/>
          </a:bodyPr>
          <a:lstStyle/>
          <a:p>
            <a:pPr algn="ctr" defTabSz="609558"/>
            <a:r>
              <a:rPr lang="en-US" sz="2399" dirty="0">
                <a:solidFill>
                  <a:srgbClr val="00B0F0"/>
                </a:solidFill>
                <a:latin typeface="Arial" panose="020B0604020202020204" pitchFamily="34" charset="0"/>
                <a:cs typeface="Arial" panose="020B0604020202020204" pitchFamily="34" charset="0"/>
              </a:rPr>
              <a:t>https://www.bpi.org/recruitment-tools/</a:t>
            </a:r>
          </a:p>
        </p:txBody>
      </p:sp>
      <p:sp>
        <p:nvSpPr>
          <p:cNvPr id="14" name="TextBox 13">
            <a:extLst>
              <a:ext uri="{FF2B5EF4-FFF2-40B4-BE49-F238E27FC236}">
                <a16:creationId xmlns:a16="http://schemas.microsoft.com/office/drawing/2014/main" id="{F1313D83-AF2A-4F8B-6FC2-233AD4B16A2D}"/>
              </a:ext>
            </a:extLst>
          </p:cNvPr>
          <p:cNvSpPr txBox="1"/>
          <p:nvPr/>
        </p:nvSpPr>
        <p:spPr>
          <a:xfrm>
            <a:off x="4745684" y="4948264"/>
            <a:ext cx="6458036" cy="1200072"/>
          </a:xfrm>
          <a:prstGeom prst="rect">
            <a:avLst/>
          </a:prstGeom>
          <a:noFill/>
        </p:spPr>
        <p:txBody>
          <a:bodyPr wrap="square">
            <a:spAutoFit/>
          </a:bodyPr>
          <a:lstStyle/>
          <a:p>
            <a:pPr algn="ctr" defTabSz="609558"/>
            <a:r>
              <a:rPr lang="en-US" sz="3599" b="1" dirty="0">
                <a:solidFill>
                  <a:prstClr val="white"/>
                </a:solidFill>
                <a:latin typeface="Arial" panose="020B0604020202020204" pitchFamily="34" charset="0"/>
                <a:cs typeface="Arial" panose="020B0604020202020204" pitchFamily="34" charset="0"/>
              </a:rPr>
              <a:t>Get Started</a:t>
            </a:r>
          </a:p>
          <a:p>
            <a:pPr algn="ctr" defTabSz="609558"/>
            <a:r>
              <a:rPr lang="en-US" sz="3599" b="1" dirty="0">
                <a:solidFill>
                  <a:prstClr val="white"/>
                </a:solidFill>
                <a:latin typeface="Arial" panose="020B0604020202020204" pitchFamily="34" charset="0"/>
                <a:cs typeface="Arial" panose="020B0604020202020204" pitchFamily="34" charset="0"/>
              </a:rPr>
              <a:t>With the Recruitment Toolkit</a:t>
            </a:r>
            <a:endParaRPr lang="en-US" sz="3599" dirty="0">
              <a:solidFill>
                <a:prstClr val="white"/>
              </a:solidFill>
              <a:latin typeface="Calibri"/>
            </a:endParaRPr>
          </a:p>
        </p:txBody>
      </p:sp>
      <p:pic>
        <p:nvPicPr>
          <p:cNvPr id="4" name="Picture 3" descr="A group of men working on a heat pump&#10;&#10;Description automatically generated">
            <a:extLst>
              <a:ext uri="{FF2B5EF4-FFF2-40B4-BE49-F238E27FC236}">
                <a16:creationId xmlns:a16="http://schemas.microsoft.com/office/drawing/2014/main" id="{F02A4879-5154-8FF3-3231-B9013908C6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404" y="264331"/>
            <a:ext cx="3008660" cy="3893560"/>
          </a:xfrm>
          <a:prstGeom prst="rect">
            <a:avLst/>
          </a:prstGeom>
          <a:ln>
            <a:solidFill>
              <a:srgbClr val="37441C"/>
            </a:solidFill>
          </a:ln>
          <a:scene3d>
            <a:camera prst="orthographicFront"/>
            <a:lightRig rig="threePt" dir="t"/>
          </a:scene3d>
          <a:sp3d>
            <a:bevelT/>
          </a:sp3d>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1B09-8F73-D9EC-F1DE-1479C324377D}"/>
              </a:ext>
            </a:extLst>
          </p:cNvPr>
          <p:cNvSpPr>
            <a:spLocks noGrp="1"/>
          </p:cNvSpPr>
          <p:nvPr>
            <p:ph type="title"/>
          </p:nvPr>
        </p:nvSpPr>
        <p:spPr>
          <a:xfrm>
            <a:off x="4963807" y="361595"/>
            <a:ext cx="6798541" cy="1675623"/>
          </a:xfrm>
        </p:spPr>
        <p:txBody>
          <a:bodyPr anchor="ctr">
            <a:normAutofit/>
          </a:bodyPr>
          <a:lstStyle/>
          <a:p>
            <a:pPr algn="ctr"/>
            <a:r>
              <a:rPr lang="en-US" sz="4000" dirty="0"/>
              <a:t>Resources, Tools, and More! </a:t>
            </a:r>
          </a:p>
        </p:txBody>
      </p:sp>
      <p:pic>
        <p:nvPicPr>
          <p:cNvPr id="6" name="Picture 5">
            <a:extLst>
              <a:ext uri="{FF2B5EF4-FFF2-40B4-BE49-F238E27FC236}">
                <a16:creationId xmlns:a16="http://schemas.microsoft.com/office/drawing/2014/main" id="{C469B5D6-1007-C0BB-7C65-DBFE4B52528D}"/>
              </a:ext>
            </a:extLst>
          </p:cNvPr>
          <p:cNvPicPr>
            <a:picLocks noChangeAspect="1"/>
          </p:cNvPicPr>
          <p:nvPr/>
        </p:nvPicPr>
        <p:blipFill>
          <a:blip r:embed="rId2"/>
          <a:srcRect l="34354" r="24800" b="-1"/>
          <a:stretch/>
        </p:blipFill>
        <p:spPr>
          <a:xfrm>
            <a:off x="1" y="10"/>
            <a:ext cx="4196496" cy="6857990"/>
          </a:xfrm>
          <a:prstGeom prst="rect">
            <a:avLst/>
          </a:prstGeom>
          <a:effectLst/>
        </p:spPr>
      </p:pic>
      <p:graphicFrame>
        <p:nvGraphicFramePr>
          <p:cNvPr id="17" name="Content Placeholder 2">
            <a:extLst>
              <a:ext uri="{FF2B5EF4-FFF2-40B4-BE49-F238E27FC236}">
                <a16:creationId xmlns:a16="http://schemas.microsoft.com/office/drawing/2014/main" id="{87C0E02A-39A3-12DA-F5FA-098333965F4C}"/>
              </a:ext>
            </a:extLst>
          </p:cNvPr>
          <p:cNvGraphicFramePr>
            <a:graphicFrameLocks noGrp="1"/>
          </p:cNvGraphicFramePr>
          <p:nvPr>
            <p:ph idx="1"/>
            <p:extLst>
              <p:ext uri="{D42A27DB-BD31-4B8C-83A1-F6EECF244321}">
                <p14:modId xmlns:p14="http://schemas.microsoft.com/office/powerpoint/2010/main" val="442299162"/>
              </p:ext>
            </p:extLst>
          </p:nvPr>
        </p:nvGraphicFramePr>
        <p:xfrm>
          <a:off x="4726238" y="2148289"/>
          <a:ext cx="7036110" cy="3955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59195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A5804-AFE7-3BFC-47E4-5D864844A1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373AA-F02D-FA03-9BC2-1969827ACA57}"/>
              </a:ext>
            </a:extLst>
          </p:cNvPr>
          <p:cNvSpPr>
            <a:spLocks noGrp="1"/>
          </p:cNvSpPr>
          <p:nvPr>
            <p:ph type="title"/>
          </p:nvPr>
        </p:nvSpPr>
        <p:spPr>
          <a:xfrm>
            <a:off x="838200" y="556995"/>
            <a:ext cx="10515600" cy="1133693"/>
          </a:xfrm>
        </p:spPr>
        <p:txBody>
          <a:bodyPr>
            <a:normAutofit/>
          </a:bodyPr>
          <a:lstStyle/>
          <a:p>
            <a:r>
              <a:rPr lang="en-US" sz="5200"/>
              <a:t>Pitch Activity</a:t>
            </a:r>
          </a:p>
        </p:txBody>
      </p:sp>
      <p:graphicFrame>
        <p:nvGraphicFramePr>
          <p:cNvPr id="13" name="Content Placeholder 2">
            <a:extLst>
              <a:ext uri="{FF2B5EF4-FFF2-40B4-BE49-F238E27FC236}">
                <a16:creationId xmlns:a16="http://schemas.microsoft.com/office/drawing/2014/main" id="{6864FF6B-DC0B-4ADE-236A-A7724B168FAA}"/>
              </a:ext>
            </a:extLst>
          </p:cNvPr>
          <p:cNvGraphicFramePr>
            <a:graphicFrameLocks noGrp="1"/>
          </p:cNvGraphicFramePr>
          <p:nvPr>
            <p:ph idx="1"/>
            <p:extLst>
              <p:ext uri="{D42A27DB-BD31-4B8C-83A1-F6EECF244321}">
                <p14:modId xmlns:p14="http://schemas.microsoft.com/office/powerpoint/2010/main" val="34734441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9409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E26AD3-3738-9AC2-EAA9-67D58475B0E8}"/>
              </a:ext>
            </a:extLst>
          </p:cNvPr>
          <p:cNvSpPr>
            <a:spLocks noGrp="1"/>
          </p:cNvSpPr>
          <p:nvPr>
            <p:ph type="title"/>
          </p:nvPr>
        </p:nvSpPr>
        <p:spPr>
          <a:xfrm>
            <a:off x="1006900" y="1188637"/>
            <a:ext cx="3141430" cy="4480726"/>
          </a:xfrm>
        </p:spPr>
        <p:txBody>
          <a:bodyPr>
            <a:normAutofit/>
          </a:bodyPr>
          <a:lstStyle/>
          <a:p>
            <a:pPr algn="r"/>
            <a:r>
              <a:rPr lang="en-US" sz="6600"/>
              <a:t>Your Next Steps</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75F4BED-47F4-8122-402B-99C63D13060A}"/>
              </a:ext>
            </a:extLst>
          </p:cNvPr>
          <p:cNvSpPr>
            <a:spLocks noGrp="1"/>
          </p:cNvSpPr>
          <p:nvPr>
            <p:ph idx="1"/>
          </p:nvPr>
        </p:nvSpPr>
        <p:spPr>
          <a:xfrm>
            <a:off x="5138928" y="1338729"/>
            <a:ext cx="4795584" cy="4180542"/>
          </a:xfrm>
        </p:spPr>
        <p:txBody>
          <a:bodyPr anchor="ctr">
            <a:normAutofit/>
          </a:bodyPr>
          <a:lstStyle/>
          <a:p>
            <a:pPr marL="0" indent="0">
              <a:buNone/>
            </a:pPr>
            <a:r>
              <a:rPr lang="en-US" sz="2400"/>
              <a:t>We encourage you to take action by implementing at least one new strategy in your program. Whether it's enhancing your onboarding process, engaging contractors more effectively, or addressing other workforce needs, every step forward contributes to program success.</a:t>
            </a:r>
            <a:endParaRPr lang="en-US" sz="2400" dirty="0"/>
          </a:p>
        </p:txBody>
      </p:sp>
    </p:spTree>
    <p:extLst>
      <p:ext uri="{BB962C8B-B14F-4D97-AF65-F5344CB8AC3E}">
        <p14:creationId xmlns:p14="http://schemas.microsoft.com/office/powerpoint/2010/main" val="13308844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B217FD-C15D-0E86-B026-9E7F75B9BDB0}"/>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e colored book">
            <a:extLst>
              <a:ext uri="{FF2B5EF4-FFF2-40B4-BE49-F238E27FC236}">
                <a16:creationId xmlns:a16="http://schemas.microsoft.com/office/drawing/2014/main" id="{3B996489-E3E3-9736-FE3B-D444BACAA00E}"/>
              </a:ext>
            </a:extLst>
          </p:cNvPr>
          <p:cNvPicPr>
            <a:picLocks noChangeAspect="1"/>
          </p:cNvPicPr>
          <p:nvPr/>
        </p:nvPicPr>
        <p:blipFill>
          <a:blip r:embed="rId2">
            <a:extLst>
              <a:ext uri="{28A0092B-C50C-407E-A947-70E740481C1C}">
                <a14:useLocalDpi xmlns:a14="http://schemas.microsoft.com/office/drawing/2010/main" val="0"/>
              </a:ext>
            </a:extLst>
          </a:blip>
          <a:srcRect l="143" r="5390" b="2"/>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5A4251-865B-5AEE-434E-5782362CC870}"/>
              </a:ext>
            </a:extLst>
          </p:cNvPr>
          <p:cNvSpPr>
            <a:spLocks noGrp="1"/>
          </p:cNvSpPr>
          <p:nvPr>
            <p:ph type="title"/>
          </p:nvPr>
        </p:nvSpPr>
        <p:spPr>
          <a:xfrm>
            <a:off x="7531610" y="365125"/>
            <a:ext cx="3822189" cy="1899912"/>
          </a:xfrm>
        </p:spPr>
        <p:txBody>
          <a:bodyPr vert="horz" lIns="91440" tIns="45720" rIns="91440" bIns="45720" rtlCol="0">
            <a:normAutofit/>
          </a:bodyPr>
          <a:lstStyle/>
          <a:p>
            <a:r>
              <a:rPr lang="en-US" sz="4000" kern="1200">
                <a:latin typeface="+mj-lt"/>
                <a:ea typeface="+mj-ea"/>
                <a:cs typeface="+mj-cs"/>
              </a:rPr>
              <a:t>Engagement / Poll</a:t>
            </a:r>
          </a:p>
        </p:txBody>
      </p:sp>
      <p:sp>
        <p:nvSpPr>
          <p:cNvPr id="3" name="Content Placeholder 2">
            <a:extLst>
              <a:ext uri="{FF2B5EF4-FFF2-40B4-BE49-F238E27FC236}">
                <a16:creationId xmlns:a16="http://schemas.microsoft.com/office/drawing/2014/main" id="{27A96EFC-A307-CAF8-0230-EBB8AC2F74A5}"/>
              </a:ext>
            </a:extLst>
          </p:cNvPr>
          <p:cNvSpPr>
            <a:spLocks noGrp="1"/>
          </p:cNvSpPr>
          <p:nvPr>
            <p:ph idx="1"/>
          </p:nvPr>
        </p:nvSpPr>
        <p:spPr>
          <a:xfrm>
            <a:off x="7531610" y="2434201"/>
            <a:ext cx="3822189" cy="3742762"/>
          </a:xfrm>
        </p:spPr>
        <p:txBody>
          <a:bodyPr vert="horz" lIns="91440" tIns="45720" rIns="91440" bIns="45720" rtlCol="0">
            <a:normAutofit/>
          </a:bodyPr>
          <a:lstStyle/>
          <a:p>
            <a:pPr marL="0" indent="0">
              <a:buNone/>
            </a:pPr>
            <a:r>
              <a:rPr lang="en-US" sz="2400" kern="1200" dirty="0">
                <a:latin typeface="+mn-lt"/>
                <a:ea typeface="+mn-ea"/>
                <a:cs typeface="+mn-cs"/>
              </a:rPr>
              <a:t>What is one thing that you learned today (or an action) that you plan to take back with you to use and/or share? </a:t>
            </a:r>
          </a:p>
        </p:txBody>
      </p:sp>
    </p:spTree>
    <p:extLst>
      <p:ext uri="{BB962C8B-B14F-4D97-AF65-F5344CB8AC3E}">
        <p14:creationId xmlns:p14="http://schemas.microsoft.com/office/powerpoint/2010/main" val="21140150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B2A1F3-D4B6-C970-BF08-C04A128201F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od human figure">
            <a:extLst>
              <a:ext uri="{FF2B5EF4-FFF2-40B4-BE49-F238E27FC236}">
                <a16:creationId xmlns:a16="http://schemas.microsoft.com/office/drawing/2014/main" id="{5231B74F-99FE-2936-B938-E60D9F86576E}"/>
              </a:ext>
            </a:extLst>
          </p:cNvPr>
          <p:cNvPicPr>
            <a:picLocks noChangeAspect="1"/>
          </p:cNvPicPr>
          <p:nvPr/>
        </p:nvPicPr>
        <p:blipFill>
          <a:blip r:embed="rId2"/>
          <a:srcRect r="5882" b="-1"/>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8E9A02-AAED-7ACB-C445-4C377CB0A576}"/>
              </a:ext>
            </a:extLst>
          </p:cNvPr>
          <p:cNvSpPr>
            <a:spLocks noGrp="1"/>
          </p:cNvSpPr>
          <p:nvPr>
            <p:ph type="title"/>
          </p:nvPr>
        </p:nvSpPr>
        <p:spPr>
          <a:xfrm>
            <a:off x="7531610" y="365125"/>
            <a:ext cx="3822189" cy="1899912"/>
          </a:xfrm>
        </p:spPr>
        <p:txBody>
          <a:bodyPr vert="horz" lIns="91440" tIns="45720" rIns="91440" bIns="45720" rtlCol="0">
            <a:normAutofit/>
          </a:bodyPr>
          <a:lstStyle/>
          <a:p>
            <a:r>
              <a:rPr lang="en-US" sz="4000" dirty="0"/>
              <a:t>Questions? </a:t>
            </a:r>
          </a:p>
        </p:txBody>
      </p:sp>
      <p:sp>
        <p:nvSpPr>
          <p:cNvPr id="3" name="Content Placeholder 2">
            <a:extLst>
              <a:ext uri="{FF2B5EF4-FFF2-40B4-BE49-F238E27FC236}">
                <a16:creationId xmlns:a16="http://schemas.microsoft.com/office/drawing/2014/main" id="{77A89AA2-7212-91F0-DB3B-B825B7F55A16}"/>
              </a:ext>
            </a:extLst>
          </p:cNvPr>
          <p:cNvSpPr>
            <a:spLocks noGrp="1"/>
          </p:cNvSpPr>
          <p:nvPr>
            <p:ph idx="1"/>
          </p:nvPr>
        </p:nvSpPr>
        <p:spPr>
          <a:xfrm>
            <a:off x="7531610" y="2434201"/>
            <a:ext cx="3822189" cy="3742762"/>
          </a:xfrm>
        </p:spPr>
        <p:txBody>
          <a:bodyPr vert="horz" lIns="91440" tIns="45720" rIns="91440" bIns="45720" rtlCol="0">
            <a:normAutofit/>
          </a:bodyPr>
          <a:lstStyle/>
          <a:p>
            <a:pPr marL="0" indent="0">
              <a:buNone/>
            </a:pPr>
            <a:r>
              <a:rPr lang="en-US" dirty="0"/>
              <a:t>Feel free to ask any questions. We want to hear from you! </a:t>
            </a:r>
          </a:p>
        </p:txBody>
      </p:sp>
    </p:spTree>
    <p:extLst>
      <p:ext uri="{BB962C8B-B14F-4D97-AF65-F5344CB8AC3E}">
        <p14:creationId xmlns:p14="http://schemas.microsoft.com/office/powerpoint/2010/main" val="4053331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DB9CC1-6FCE-064A-4DF4-3C206BE72778}"/>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707B9A-EE53-315D-00EC-AE0C90CC649C}"/>
              </a:ext>
            </a:extLst>
          </p:cNvPr>
          <p:cNvSpPr>
            <a:spLocks noGrp="1"/>
          </p:cNvSpPr>
          <p:nvPr>
            <p:ph type="title"/>
          </p:nvPr>
        </p:nvSpPr>
        <p:spPr>
          <a:xfrm>
            <a:off x="965200" y="1383527"/>
            <a:ext cx="6117158" cy="4175166"/>
          </a:xfrm>
        </p:spPr>
        <p:txBody>
          <a:bodyPr vert="horz" lIns="91440" tIns="45720" rIns="91440" bIns="45720" rtlCol="0" anchor="ctr">
            <a:normAutofit/>
          </a:bodyPr>
          <a:lstStyle/>
          <a:p>
            <a:pPr algn="r"/>
            <a:r>
              <a:rPr lang="en-US" sz="9600" kern="1200">
                <a:solidFill>
                  <a:schemeClr val="tx1"/>
                </a:solidFill>
                <a:latin typeface="+mj-lt"/>
                <a:ea typeface="+mj-ea"/>
                <a:cs typeface="+mj-cs"/>
              </a:rPr>
              <a:t>Thank You! </a:t>
            </a:r>
          </a:p>
        </p:txBody>
      </p:sp>
      <p:sp>
        <p:nvSpPr>
          <p:cNvPr id="3" name="Content Placeholder 2">
            <a:extLst>
              <a:ext uri="{FF2B5EF4-FFF2-40B4-BE49-F238E27FC236}">
                <a16:creationId xmlns:a16="http://schemas.microsoft.com/office/drawing/2014/main" id="{5EB05D10-D52E-1026-B36D-27F290EF439E}"/>
              </a:ext>
            </a:extLst>
          </p:cNvPr>
          <p:cNvSpPr>
            <a:spLocks noGrp="1"/>
          </p:cNvSpPr>
          <p:nvPr>
            <p:ph idx="1"/>
          </p:nvPr>
        </p:nvSpPr>
        <p:spPr>
          <a:xfrm>
            <a:off x="7986955" y="2573422"/>
            <a:ext cx="3113064" cy="1795378"/>
          </a:xfrm>
        </p:spPr>
        <p:txBody>
          <a:bodyPr vert="horz" lIns="91440" tIns="45720" rIns="91440" bIns="45720" rtlCol="0" anchor="ctr">
            <a:normAutofit/>
          </a:bodyPr>
          <a:lstStyle/>
          <a:p>
            <a:pPr marL="0" indent="0">
              <a:buNone/>
            </a:pPr>
            <a:r>
              <a:rPr lang="en-US" sz="2400" kern="1200">
                <a:solidFill>
                  <a:schemeClr val="tx1"/>
                </a:solidFill>
                <a:latin typeface="+mn-lt"/>
                <a:ea typeface="+mn-ea"/>
                <a:cs typeface="+mn-cs"/>
              </a:rPr>
              <a:t>Contact: kgarvin@nascsp.org</a:t>
            </a:r>
          </a:p>
        </p:txBody>
      </p:sp>
      <p:cxnSp>
        <p:nvCxnSpPr>
          <p:cNvPr id="23" name="Straight Connector 22">
            <a:extLst>
              <a:ext uri="{FF2B5EF4-FFF2-40B4-BE49-F238E27FC236}">
                <a16:creationId xmlns:a16="http://schemas.microsoft.com/office/drawing/2014/main" id="{BDF0D3DE-EC74-4C9F-AFA1-DC5CE5236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74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38BADF-EF76-DF5B-6EF7-D273DC08206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AE7D200-7845-5935-57CE-70490AFCBD8A}"/>
              </a:ext>
            </a:extLst>
          </p:cNvPr>
          <p:cNvSpPr>
            <a:spLocks noGrp="1"/>
          </p:cNvSpPr>
          <p:nvPr>
            <p:ph type="title"/>
          </p:nvPr>
        </p:nvSpPr>
        <p:spPr>
          <a:xfrm>
            <a:off x="1043631" y="809898"/>
            <a:ext cx="10173010" cy="1554480"/>
          </a:xfrm>
        </p:spPr>
        <p:txBody>
          <a:bodyPr anchor="ctr">
            <a:normAutofit/>
          </a:bodyPr>
          <a:lstStyle/>
          <a:p>
            <a:r>
              <a:rPr lang="en-US" sz="4800" dirty="0"/>
              <a:t>Challenge</a:t>
            </a:r>
          </a:p>
        </p:txBody>
      </p:sp>
      <p:cxnSp>
        <p:nvCxnSpPr>
          <p:cNvPr id="21" name="Straight Connector 2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A75E09EF-BB52-605D-E72B-CD2118182595}"/>
              </a:ext>
            </a:extLst>
          </p:cNvPr>
          <p:cNvGraphicFramePr>
            <a:graphicFrameLocks noGrp="1"/>
          </p:cNvGraphicFramePr>
          <p:nvPr>
            <p:ph idx="1"/>
            <p:extLst>
              <p:ext uri="{D42A27DB-BD31-4B8C-83A1-F6EECF244321}">
                <p14:modId xmlns:p14="http://schemas.microsoft.com/office/powerpoint/2010/main" val="3308317385"/>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4667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4347D3-6C89-7314-193E-322F2BDCE58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E21785-62D8-430F-9521-90166EF7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D7CF8A0-D3E4-4A16-87D3-1D973AC61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3296" y="697832"/>
            <a:ext cx="8189484" cy="5541981"/>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A46E1E6-1E16-ADC3-4449-4F45F953F16D}"/>
              </a:ext>
            </a:extLst>
          </p:cNvPr>
          <p:cNvSpPr>
            <a:spLocks noGrp="1"/>
          </p:cNvSpPr>
          <p:nvPr>
            <p:ph type="title"/>
          </p:nvPr>
        </p:nvSpPr>
        <p:spPr>
          <a:xfrm>
            <a:off x="3323949" y="1279588"/>
            <a:ext cx="5541054" cy="2149412"/>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Engagement / Poll</a:t>
            </a:r>
          </a:p>
        </p:txBody>
      </p:sp>
      <p:sp>
        <p:nvSpPr>
          <p:cNvPr id="3" name="Content Placeholder 2">
            <a:extLst>
              <a:ext uri="{FF2B5EF4-FFF2-40B4-BE49-F238E27FC236}">
                <a16:creationId xmlns:a16="http://schemas.microsoft.com/office/drawing/2014/main" id="{638F1F86-ED7B-5F7F-4B28-F62D99FF8AD1}"/>
              </a:ext>
            </a:extLst>
          </p:cNvPr>
          <p:cNvSpPr>
            <a:spLocks noGrp="1"/>
          </p:cNvSpPr>
          <p:nvPr>
            <p:ph idx="1"/>
          </p:nvPr>
        </p:nvSpPr>
        <p:spPr>
          <a:xfrm>
            <a:off x="3880419" y="3429001"/>
            <a:ext cx="4431162" cy="2063706"/>
          </a:xfrm>
        </p:spPr>
        <p:txBody>
          <a:bodyPr vert="horz" lIns="91440" tIns="45720" rIns="91440" bIns="45720" rtlCol="0" anchor="ctr">
            <a:normAutofit/>
          </a:bodyPr>
          <a:lstStyle/>
          <a:p>
            <a:pPr marL="0" indent="0" algn="ctr">
              <a:buNone/>
            </a:pPr>
            <a:r>
              <a:rPr lang="en-US" sz="3200" kern="1200" dirty="0">
                <a:solidFill>
                  <a:schemeClr val="tx1"/>
                </a:solidFill>
                <a:latin typeface="+mn-lt"/>
                <a:ea typeface="+mn-ea"/>
                <a:cs typeface="+mn-cs"/>
              </a:rPr>
              <a:t>What is your biggest workforce challenge? </a:t>
            </a:r>
          </a:p>
        </p:txBody>
      </p:sp>
    </p:spTree>
    <p:extLst>
      <p:ext uri="{BB962C8B-B14F-4D97-AF65-F5344CB8AC3E}">
        <p14:creationId xmlns:p14="http://schemas.microsoft.com/office/powerpoint/2010/main" val="3283247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FA9603-BAAA-8593-0882-486C76612092}"/>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5BEE2CE-5662-E6B5-B4AE-0AA8E78A49B9}"/>
              </a:ext>
            </a:extLst>
          </p:cNvPr>
          <p:cNvSpPr>
            <a:spLocks noGrp="1"/>
          </p:cNvSpPr>
          <p:nvPr>
            <p:ph type="title"/>
          </p:nvPr>
        </p:nvSpPr>
        <p:spPr>
          <a:xfrm>
            <a:off x="645065" y="1463040"/>
            <a:ext cx="3796306" cy="2690949"/>
          </a:xfrm>
        </p:spPr>
        <p:txBody>
          <a:bodyPr anchor="t">
            <a:normAutofit/>
          </a:bodyPr>
          <a:lstStyle/>
          <a:p>
            <a:r>
              <a:rPr lang="en-US"/>
              <a:t>Solution - Competitive Compensation</a:t>
            </a:r>
          </a:p>
        </p:txBody>
      </p:sp>
      <p:grpSp>
        <p:nvGrpSpPr>
          <p:cNvPr id="33" name="Group 32">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34" name="Rectangle 3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4">
            <a:extLst>
              <a:ext uri="{FF2B5EF4-FFF2-40B4-BE49-F238E27FC236}">
                <a16:creationId xmlns:a16="http://schemas.microsoft.com/office/drawing/2014/main" id="{6E4E2A80-16E5-1721-E6A1-69DA7CC18DD1}"/>
              </a:ext>
            </a:extLst>
          </p:cNvPr>
          <p:cNvSpPr>
            <a:spLocks noGrp="1"/>
          </p:cNvSpPr>
          <p:nvPr>
            <p:ph idx="1"/>
          </p:nvPr>
        </p:nvSpPr>
        <p:spPr>
          <a:xfrm>
            <a:off x="5656218" y="1463039"/>
            <a:ext cx="5542387" cy="4300447"/>
          </a:xfrm>
        </p:spPr>
        <p:txBody>
          <a:bodyPr anchor="t">
            <a:normAutofit/>
          </a:bodyPr>
          <a:lstStyle/>
          <a:p>
            <a:pPr marL="0" indent="0">
              <a:buNone/>
            </a:pPr>
            <a:r>
              <a:rPr lang="en-US" sz="2400" dirty="0"/>
              <a:t>Use tools like wage data analysis and the Living Wage Calculator to ensure fair pay scales across all positions.</a:t>
            </a:r>
          </a:p>
          <a:p>
            <a:endParaRPr lang="en-US" sz="2400" dirty="0"/>
          </a:p>
          <a:p>
            <a:pPr marL="0" indent="0">
              <a:buNone/>
            </a:pPr>
            <a:r>
              <a:rPr lang="en-US" sz="2400" dirty="0"/>
              <a:t>Conduct regular pay audits to address disparities and improve transparency.</a:t>
            </a:r>
          </a:p>
          <a:p>
            <a:pPr marL="0" indent="0">
              <a:buNone/>
            </a:pPr>
            <a:endParaRPr lang="en-US" sz="2400" dirty="0"/>
          </a:p>
          <a:p>
            <a:pPr marL="0" indent="0">
              <a:buNone/>
            </a:pPr>
            <a:r>
              <a:rPr lang="en-US" sz="2400" dirty="0">
                <a:hlinkClick r:id="rId2"/>
              </a:rPr>
              <a:t>NASCSP Workforce Resources &amp; Tools</a:t>
            </a:r>
            <a:r>
              <a:rPr lang="en-US" sz="2400" dirty="0"/>
              <a:t> – Includes wage data and the WAP Living Wage Calculator.  </a:t>
            </a:r>
          </a:p>
        </p:txBody>
      </p:sp>
    </p:spTree>
    <p:extLst>
      <p:ext uri="{BB962C8B-B14F-4D97-AF65-F5344CB8AC3E}">
        <p14:creationId xmlns:p14="http://schemas.microsoft.com/office/powerpoint/2010/main" val="1211294948"/>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452</TotalTime>
  <Words>2379</Words>
  <Application>Microsoft Office PowerPoint</Application>
  <PresentationFormat>Widescreen</PresentationFormat>
  <Paragraphs>338</Paragraphs>
  <Slides>69</Slides>
  <Notes>37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69</vt:i4>
      </vt:variant>
    </vt:vector>
  </HeadingPairs>
  <TitlesOfParts>
    <vt:vector size="80" baseType="lpstr">
      <vt:lpstr>Aptos</vt:lpstr>
      <vt:lpstr>Aptos Display</vt:lpstr>
      <vt:lpstr>Aptos Serif</vt:lpstr>
      <vt:lpstr>Arial</vt:lpstr>
      <vt:lpstr>Calibri</vt:lpstr>
      <vt:lpstr>Calibri Light</vt:lpstr>
      <vt:lpstr>fkGroteskNeue</vt:lpstr>
      <vt:lpstr>IBM Plex Sans</vt:lpstr>
      <vt:lpstr>Symbol</vt:lpstr>
      <vt:lpstr>RetrospectVTI</vt:lpstr>
      <vt:lpstr>Office Theme</vt:lpstr>
      <vt:lpstr>WAP BIL 6 Month Coaching Series</vt:lpstr>
      <vt:lpstr>Workforce Development and Training</vt:lpstr>
      <vt:lpstr>Agenda</vt:lpstr>
      <vt:lpstr>PowerPoint Presentation</vt:lpstr>
      <vt:lpstr>PowerPoint Presentation</vt:lpstr>
      <vt:lpstr>Addressing Workforce Needs and Supporting Programmatic Success</vt:lpstr>
      <vt:lpstr>Challenge</vt:lpstr>
      <vt:lpstr>Engagement / Poll</vt:lpstr>
      <vt:lpstr>Solution - Competitive Compensation</vt:lpstr>
      <vt:lpstr>Solution - Mentorship and Apprenticeship Programs</vt:lpstr>
      <vt:lpstr>Solution - Career Development Pathways</vt:lpstr>
      <vt:lpstr>Impact</vt:lpstr>
      <vt:lpstr>Engagement / Poll</vt:lpstr>
      <vt:lpstr>Engaging with Contractors &amp; Facilitating Networks </vt:lpstr>
      <vt:lpstr>Contractor Challenges</vt:lpstr>
      <vt:lpstr>Engagement / Poll</vt:lpstr>
      <vt:lpstr>Best Practices for Contractor Engagement</vt:lpstr>
      <vt:lpstr> Why it Works: Longer bid windows attract more contractors and improve competition</vt:lpstr>
      <vt:lpstr>Testing the Waters</vt:lpstr>
      <vt:lpstr>Expanding Outreach &amp; Reducing Barriers </vt:lpstr>
      <vt:lpstr>PowerPoint Presentation</vt:lpstr>
      <vt:lpstr>Making WAP Attractive to Contractors</vt:lpstr>
      <vt:lpstr>Overcoming Contractor Hesitation</vt:lpstr>
      <vt:lpstr>Wooing Contractors</vt:lpstr>
      <vt:lpstr>Helping Contractors Succeed</vt:lpstr>
      <vt:lpstr>Engagement / Poll</vt:lpstr>
      <vt:lpstr>Engaging &amp; Facilitating Networks </vt:lpstr>
      <vt:lpstr>Network Engagement Challenges</vt:lpstr>
      <vt:lpstr>Solution - Proactive Outreach Strategies:</vt:lpstr>
      <vt:lpstr>Solution - Digital Networking and Training:</vt:lpstr>
      <vt:lpstr>Solution - Partnerships:</vt:lpstr>
      <vt:lpstr>Solution - Feedback Mechanisms:</vt:lpstr>
      <vt:lpstr>Solution - Recruitment Strategies</vt:lpstr>
      <vt:lpstr>Impact</vt:lpstr>
      <vt:lpstr>Engagement / Poll</vt:lpstr>
      <vt:lpstr>Onboarding and Training New Employees Effectively</vt:lpstr>
      <vt:lpstr>Challenges</vt:lpstr>
      <vt:lpstr>Engagement / Poll</vt:lpstr>
      <vt:lpstr>Solution - Structured Onboarding Plans:</vt:lpstr>
      <vt:lpstr>Solution - Peer Support and Mentorship:</vt:lpstr>
      <vt:lpstr>Solution - Blended Training Programs: </vt:lpstr>
      <vt:lpstr>Solution -  Competency-Based Recognition:</vt:lpstr>
      <vt:lpstr>Solution - Feedback Loops:</vt:lpstr>
      <vt:lpstr>Impact</vt:lpstr>
      <vt:lpstr>Engagement / Poll</vt:lpstr>
      <vt:lpstr>Leveraging Tools &amp; Resources</vt:lpstr>
      <vt:lpstr>Contractor RFQ Templates from NASCSP</vt:lpstr>
      <vt:lpstr>NASCSP Workforce Resources &amp; Tools Webpage</vt:lpstr>
      <vt:lpstr>WAP Wage Data</vt:lpstr>
      <vt:lpstr>Living Wage Calculator</vt:lpstr>
      <vt:lpstr>NASCSP’s National Voice (Blogs)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Tools, and More! </vt:lpstr>
      <vt:lpstr>Pitch Activity</vt:lpstr>
      <vt:lpstr>Your Next Steps</vt:lpstr>
      <vt:lpstr>Engagement / Poll</vt:lpstr>
      <vt:lpstr>Questions?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Claudia Torres</dc:creator>
  <cp:lastModifiedBy>Kye Garvin</cp:lastModifiedBy>
  <cp:revision>6</cp:revision>
  <dcterms:created xsi:type="dcterms:W3CDTF">2025-04-15T04:57:16Z</dcterms:created>
  <dcterms:modified xsi:type="dcterms:W3CDTF">2025-04-15T20:15:28Z</dcterms:modified>
</cp:coreProperties>
</file>