
<file path=[Content_Types].xml><?xml version="1.0" encoding="utf-8"?>
<Types xmlns="http://schemas.openxmlformats.org/package/2006/content-types">
  <Default Extension="0"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762" r:id="rId2"/>
    <p:sldMasterId id="2147483758" r:id="rId3"/>
    <p:sldMasterId id="2147483852" r:id="rId4"/>
    <p:sldMasterId id="2147483866" r:id="rId5"/>
  </p:sldMasterIdLst>
  <p:notesMasterIdLst>
    <p:notesMasterId r:id="rId54"/>
  </p:notesMasterIdLst>
  <p:sldIdLst>
    <p:sldId id="1804" r:id="rId6"/>
    <p:sldId id="1721" r:id="rId7"/>
    <p:sldId id="2147472551" r:id="rId8"/>
    <p:sldId id="2147472552" r:id="rId9"/>
    <p:sldId id="2163" r:id="rId10"/>
    <p:sldId id="2008" r:id="rId11"/>
    <p:sldId id="410" r:id="rId12"/>
    <p:sldId id="2018" r:id="rId13"/>
    <p:sldId id="2147472577" r:id="rId14"/>
    <p:sldId id="2156" r:id="rId15"/>
    <p:sldId id="2147472579" r:id="rId16"/>
    <p:sldId id="2147472554" r:id="rId17"/>
    <p:sldId id="2019" r:id="rId18"/>
    <p:sldId id="2147472582" r:id="rId19"/>
    <p:sldId id="473" r:id="rId20"/>
    <p:sldId id="2166" r:id="rId21"/>
    <p:sldId id="2020" r:id="rId22"/>
    <p:sldId id="2027" r:id="rId23"/>
    <p:sldId id="2147472581" r:id="rId24"/>
    <p:sldId id="2154" r:id="rId25"/>
    <p:sldId id="2155" r:id="rId26"/>
    <p:sldId id="2021" r:id="rId27"/>
    <p:sldId id="2147472555" r:id="rId28"/>
    <p:sldId id="2022" r:id="rId29"/>
    <p:sldId id="2146" r:id="rId30"/>
    <p:sldId id="2148" r:id="rId31"/>
    <p:sldId id="2149" r:id="rId32"/>
    <p:sldId id="2157" r:id="rId33"/>
    <p:sldId id="2150" r:id="rId34"/>
    <p:sldId id="1791" r:id="rId35"/>
    <p:sldId id="2147472578" r:id="rId36"/>
    <p:sldId id="2169" r:id="rId37"/>
    <p:sldId id="1724" r:id="rId38"/>
    <p:sldId id="2153" r:id="rId39"/>
    <p:sldId id="2147472580" r:id="rId40"/>
    <p:sldId id="2162" r:id="rId41"/>
    <p:sldId id="2147472556" r:id="rId42"/>
    <p:sldId id="1764" r:id="rId43"/>
    <p:sldId id="461" r:id="rId44"/>
    <p:sldId id="2023" r:id="rId45"/>
    <p:sldId id="464" r:id="rId46"/>
    <p:sldId id="465" r:id="rId47"/>
    <p:sldId id="2025" r:id="rId48"/>
    <p:sldId id="2026" r:id="rId49"/>
    <p:sldId id="1810" r:id="rId50"/>
    <p:sldId id="2161" r:id="rId51"/>
    <p:sldId id="1722" r:id="rId52"/>
    <p:sldId id="196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27E78-DB3B-5CB7-BD06-D3AC2B501281}" name="Klusmeier, Amy" initials="KA" userId="S::amy.klusmeier@hq.doe.gov::12cb38dc-d92c-47c0-b131-a6aa87a23f19" providerId="AD"/>
  <p188:author id="{968C71BD-E0A6-5AB6-646C-FDE994BFA1F5}" name="Jonathan Ballew" initials="JB" userId="S::jballew@nascsp.org::d9d01d1e-b37b-40d2-a138-2cc6163da9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9" clrIdx="0"/>
  <p:cmAuthor id="2" name="Andrea Schroer" initials="AS" lastIdx="1" clrIdx="1">
    <p:extLst>
      <p:ext uri="{19B8F6BF-5375-455C-9EA6-DF929625EA0E}">
        <p15:presenceInfo xmlns:p15="http://schemas.microsoft.com/office/powerpoint/2012/main" userId="S::aschroer@nascsp.org::8d5fb854-d8b9-4707-907a-618075130b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8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71103" autoAdjust="0"/>
  </p:normalViewPr>
  <p:slideViewPr>
    <p:cSldViewPr snapToGrid="0">
      <p:cViewPr varScale="1">
        <p:scale>
          <a:sx n="76" d="100"/>
          <a:sy n="76" d="100"/>
        </p:scale>
        <p:origin x="174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energy.gov/sites/default/files/2024-02/wap-memo-104-revised_022324.pdf" TargetMode="External"/><Relationship Id="rId1" Type="http://schemas.openxmlformats.org/officeDocument/2006/relationships/hyperlink" Target="https://www.energy.gov/management/build-america-buy-america" TargetMode="Externa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2" Type="http://schemas.openxmlformats.org/officeDocument/2006/relationships/hyperlink" Target="https://www.energy.gov/sites/default/files/2024-11/py2025-formula-awards-nepa-determination-for-recipients-without-doe-executed-historic-preservation-programmatic-agreement.pdf" TargetMode="External"/><Relationship Id="rId1" Type="http://schemas.openxmlformats.org/officeDocument/2006/relationships/hyperlink" Target="https://www.energy.gov/sites/default/files/2024-11/py2025-formula-awards-nepa-determination-for-recipients-with-doe-executed-historic-preservation-programmatic-agreement.pdf"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hyperlink" Target="https://www.energy.gov/sites/default/files/2024-02/wap-memo-104-revised_022324.pdf" TargetMode="External"/><Relationship Id="rId5" Type="http://schemas.openxmlformats.org/officeDocument/2006/relationships/hyperlink" Target="https://www.energy.gov/management/build-america-buy-america" TargetMode="External"/><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2" Type="http://schemas.openxmlformats.org/officeDocument/2006/relationships/hyperlink" Target="https://www.energy.gov/sites/default/files/2024-11/py2025-formula-awards-nepa-determination-for-recipients-without-doe-executed-historic-preservation-programmatic-agreement.pdf" TargetMode="External"/><Relationship Id="rId1" Type="http://schemas.openxmlformats.org/officeDocument/2006/relationships/hyperlink" Target="https://www.energy.gov/sites/default/files/2024-11/py2025-formula-awards-nepa-determination-for-recipients-with-doe-executed-historic-preservation-programmatic-agreement.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4BFE81-6D62-4D68-BD5E-49E6455CB3C7}"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7B77CD77-BB61-4FD5-AFB8-FCD20AC1DDD0}">
      <dgm:prSet phldrT="[Text]"/>
      <dgm:spPr/>
      <dgm:t>
        <a:bodyPr/>
        <a:lstStyle/>
        <a:p>
          <a:r>
            <a:rPr lang="en-US" dirty="0"/>
            <a:t>Planning, Manual and policy updates</a:t>
          </a:r>
        </a:p>
      </dgm:t>
    </dgm:pt>
    <dgm:pt modelId="{201DFE46-14BF-4121-8629-6B28609F24D6}" type="parTrans" cxnId="{DCBB59EF-34D6-4403-8F4D-E02DB9F5BB75}">
      <dgm:prSet/>
      <dgm:spPr/>
      <dgm:t>
        <a:bodyPr/>
        <a:lstStyle/>
        <a:p>
          <a:endParaRPr lang="en-US"/>
        </a:p>
      </dgm:t>
    </dgm:pt>
    <dgm:pt modelId="{8427B3B7-AAEC-44B6-9338-E9BE425D99DA}" type="sibTrans" cxnId="{DCBB59EF-34D6-4403-8F4D-E02DB9F5BB75}">
      <dgm:prSet/>
      <dgm:spPr/>
      <dgm:t>
        <a:bodyPr/>
        <a:lstStyle/>
        <a:p>
          <a:endParaRPr lang="en-US"/>
        </a:p>
      </dgm:t>
    </dgm:pt>
    <dgm:pt modelId="{51BE22A8-7525-4264-AF64-DC618ED50849}">
      <dgm:prSet phldrT="[Text]"/>
      <dgm:spPr/>
      <dgm:t>
        <a:bodyPr/>
        <a:lstStyle/>
        <a:p>
          <a:r>
            <a:rPr lang="en-US" dirty="0"/>
            <a:t>State Plan &amp; Budget Development</a:t>
          </a:r>
        </a:p>
      </dgm:t>
    </dgm:pt>
    <dgm:pt modelId="{D5A46FA6-9983-4314-A705-9E19CC5C0CAB}" type="parTrans" cxnId="{E203CC43-B1BF-46CD-A80C-12E70F0612B5}">
      <dgm:prSet/>
      <dgm:spPr/>
      <dgm:t>
        <a:bodyPr/>
        <a:lstStyle/>
        <a:p>
          <a:endParaRPr lang="en-US"/>
        </a:p>
      </dgm:t>
    </dgm:pt>
    <dgm:pt modelId="{DC042892-D265-4CFC-A04C-47743B20F5D5}" type="sibTrans" cxnId="{E203CC43-B1BF-46CD-A80C-12E70F0612B5}">
      <dgm:prSet/>
      <dgm:spPr/>
      <dgm:t>
        <a:bodyPr/>
        <a:lstStyle/>
        <a:p>
          <a:endParaRPr lang="en-US"/>
        </a:p>
      </dgm:t>
    </dgm:pt>
    <dgm:pt modelId="{C8E80AAB-86B5-4D74-AA29-AB243B9DEE30}">
      <dgm:prSet phldrT="[Text]"/>
      <dgm:spPr/>
      <dgm:t>
        <a:bodyPr/>
        <a:lstStyle/>
        <a:p>
          <a:r>
            <a:rPr lang="en-US" dirty="0"/>
            <a:t>Submission and DOE PO coordination and reviews</a:t>
          </a:r>
        </a:p>
      </dgm:t>
    </dgm:pt>
    <dgm:pt modelId="{352EE220-96E6-4FC9-9A82-3645E53940B8}" type="parTrans" cxnId="{4B5A6EEF-8010-4862-8881-35797536DA4B}">
      <dgm:prSet/>
      <dgm:spPr/>
      <dgm:t>
        <a:bodyPr/>
        <a:lstStyle/>
        <a:p>
          <a:endParaRPr lang="en-US"/>
        </a:p>
      </dgm:t>
    </dgm:pt>
    <dgm:pt modelId="{D5E467CA-4DC3-4AE8-9B50-17CA6540AA24}" type="sibTrans" cxnId="{4B5A6EEF-8010-4862-8881-35797536DA4B}">
      <dgm:prSet/>
      <dgm:spPr/>
      <dgm:t>
        <a:bodyPr/>
        <a:lstStyle/>
        <a:p>
          <a:endParaRPr lang="en-US"/>
        </a:p>
      </dgm:t>
    </dgm:pt>
    <dgm:pt modelId="{5CE9C4AD-52C2-4841-AC43-80C873793A30}">
      <dgm:prSet phldrT="[Text]"/>
      <dgm:spPr/>
      <dgm:t>
        <a:bodyPr/>
        <a:lstStyle/>
        <a:p>
          <a:r>
            <a:rPr lang="en-US" dirty="0"/>
            <a:t>Acceptance and Subgrantee Contract Executions</a:t>
          </a:r>
        </a:p>
      </dgm:t>
    </dgm:pt>
    <dgm:pt modelId="{31E76AE8-B7B4-45B4-93F1-84512AF0FC6D}" type="parTrans" cxnId="{511D6060-27DF-48B8-8EAC-FBD06951257C}">
      <dgm:prSet/>
      <dgm:spPr/>
      <dgm:t>
        <a:bodyPr/>
        <a:lstStyle/>
        <a:p>
          <a:endParaRPr lang="en-US"/>
        </a:p>
      </dgm:t>
    </dgm:pt>
    <dgm:pt modelId="{190D9198-5443-4B1E-81EF-CE7DA4C7ACDB}" type="sibTrans" cxnId="{511D6060-27DF-48B8-8EAC-FBD06951257C}">
      <dgm:prSet/>
      <dgm:spPr/>
      <dgm:t>
        <a:bodyPr/>
        <a:lstStyle/>
        <a:p>
          <a:endParaRPr lang="en-US"/>
        </a:p>
      </dgm:t>
    </dgm:pt>
    <dgm:pt modelId="{C0B8B6E9-A6F7-43A5-A20E-0984CADF5CB1}" type="pres">
      <dgm:prSet presAssocID="{DD4BFE81-6D62-4D68-BD5E-49E6455CB3C7}" presName="cycle" presStyleCnt="0">
        <dgm:presLayoutVars>
          <dgm:dir/>
          <dgm:resizeHandles val="exact"/>
        </dgm:presLayoutVars>
      </dgm:prSet>
      <dgm:spPr/>
    </dgm:pt>
    <dgm:pt modelId="{DA18030C-3568-4D5A-80B8-DE1B61A76A1B}" type="pres">
      <dgm:prSet presAssocID="{7B77CD77-BB61-4FD5-AFB8-FCD20AC1DDD0}" presName="dummy" presStyleCnt="0"/>
      <dgm:spPr/>
    </dgm:pt>
    <dgm:pt modelId="{3380CB4A-52B5-48FE-AF47-11AFB9D380B9}" type="pres">
      <dgm:prSet presAssocID="{7B77CD77-BB61-4FD5-AFB8-FCD20AC1DDD0}" presName="node" presStyleLbl="revTx" presStyleIdx="0" presStyleCnt="4">
        <dgm:presLayoutVars>
          <dgm:bulletEnabled val="1"/>
        </dgm:presLayoutVars>
      </dgm:prSet>
      <dgm:spPr/>
    </dgm:pt>
    <dgm:pt modelId="{6E89DD0F-2DF8-4EBE-84F5-4139D9583586}" type="pres">
      <dgm:prSet presAssocID="{8427B3B7-AAEC-44B6-9338-E9BE425D99DA}" presName="sibTrans" presStyleLbl="node1" presStyleIdx="0" presStyleCnt="4"/>
      <dgm:spPr/>
    </dgm:pt>
    <dgm:pt modelId="{19D96DF5-A676-41AF-A2AE-551AD9DB3B71}" type="pres">
      <dgm:prSet presAssocID="{51BE22A8-7525-4264-AF64-DC618ED50849}" presName="dummy" presStyleCnt="0"/>
      <dgm:spPr/>
    </dgm:pt>
    <dgm:pt modelId="{A6A1CB93-00D1-454D-BF37-E719F86F2D69}" type="pres">
      <dgm:prSet presAssocID="{51BE22A8-7525-4264-AF64-DC618ED50849}" presName="node" presStyleLbl="revTx" presStyleIdx="1" presStyleCnt="4">
        <dgm:presLayoutVars>
          <dgm:bulletEnabled val="1"/>
        </dgm:presLayoutVars>
      </dgm:prSet>
      <dgm:spPr/>
    </dgm:pt>
    <dgm:pt modelId="{A4C5A6AD-129B-44A7-A5F9-46836FD1434A}" type="pres">
      <dgm:prSet presAssocID="{DC042892-D265-4CFC-A04C-47743B20F5D5}" presName="sibTrans" presStyleLbl="node1" presStyleIdx="1" presStyleCnt="4"/>
      <dgm:spPr/>
    </dgm:pt>
    <dgm:pt modelId="{F3462271-E38F-4A6A-B531-44ED4A4FDB66}" type="pres">
      <dgm:prSet presAssocID="{C8E80AAB-86B5-4D74-AA29-AB243B9DEE30}" presName="dummy" presStyleCnt="0"/>
      <dgm:spPr/>
    </dgm:pt>
    <dgm:pt modelId="{2519244B-0E57-4B56-B1F4-B4E3DAE24D2D}" type="pres">
      <dgm:prSet presAssocID="{C8E80AAB-86B5-4D74-AA29-AB243B9DEE30}" presName="node" presStyleLbl="revTx" presStyleIdx="2" presStyleCnt="4">
        <dgm:presLayoutVars>
          <dgm:bulletEnabled val="1"/>
        </dgm:presLayoutVars>
      </dgm:prSet>
      <dgm:spPr/>
    </dgm:pt>
    <dgm:pt modelId="{A58348C6-7174-45F0-AF13-0BFF5A384D54}" type="pres">
      <dgm:prSet presAssocID="{D5E467CA-4DC3-4AE8-9B50-17CA6540AA24}" presName="sibTrans" presStyleLbl="node1" presStyleIdx="2" presStyleCnt="4"/>
      <dgm:spPr/>
    </dgm:pt>
    <dgm:pt modelId="{141060D9-02F1-4C95-8D78-DF680AA5E935}" type="pres">
      <dgm:prSet presAssocID="{5CE9C4AD-52C2-4841-AC43-80C873793A30}" presName="dummy" presStyleCnt="0"/>
      <dgm:spPr/>
    </dgm:pt>
    <dgm:pt modelId="{3BBE3778-056F-4A77-A2C9-C402017B7E91}" type="pres">
      <dgm:prSet presAssocID="{5CE9C4AD-52C2-4841-AC43-80C873793A30}" presName="node" presStyleLbl="revTx" presStyleIdx="3" presStyleCnt="4">
        <dgm:presLayoutVars>
          <dgm:bulletEnabled val="1"/>
        </dgm:presLayoutVars>
      </dgm:prSet>
      <dgm:spPr/>
    </dgm:pt>
    <dgm:pt modelId="{B14DAF33-E6DD-4171-AC47-1623BFDC946E}" type="pres">
      <dgm:prSet presAssocID="{190D9198-5443-4B1E-81EF-CE7DA4C7ACDB}" presName="sibTrans" presStyleLbl="node1" presStyleIdx="3" presStyleCnt="4"/>
      <dgm:spPr/>
    </dgm:pt>
  </dgm:ptLst>
  <dgm:cxnLst>
    <dgm:cxn modelId="{D1497A2A-C63D-4211-A57F-C1442641DFDA}" type="presOf" srcId="{DD4BFE81-6D62-4D68-BD5E-49E6455CB3C7}" destId="{C0B8B6E9-A6F7-43A5-A20E-0984CADF5CB1}" srcOrd="0" destOrd="0" presId="urn:microsoft.com/office/officeart/2005/8/layout/cycle1"/>
    <dgm:cxn modelId="{CD6AA033-5C7F-44A2-AE9E-30979A1EF4FD}" type="presOf" srcId="{5CE9C4AD-52C2-4841-AC43-80C873793A30}" destId="{3BBE3778-056F-4A77-A2C9-C402017B7E91}" srcOrd="0" destOrd="0" presId="urn:microsoft.com/office/officeart/2005/8/layout/cycle1"/>
    <dgm:cxn modelId="{F4D76237-9875-4B18-821C-35B2AEA14B61}" type="presOf" srcId="{190D9198-5443-4B1E-81EF-CE7DA4C7ACDB}" destId="{B14DAF33-E6DD-4171-AC47-1623BFDC946E}" srcOrd="0" destOrd="0" presId="urn:microsoft.com/office/officeart/2005/8/layout/cycle1"/>
    <dgm:cxn modelId="{511D6060-27DF-48B8-8EAC-FBD06951257C}" srcId="{DD4BFE81-6D62-4D68-BD5E-49E6455CB3C7}" destId="{5CE9C4AD-52C2-4841-AC43-80C873793A30}" srcOrd="3" destOrd="0" parTransId="{31E76AE8-B7B4-45B4-93F1-84512AF0FC6D}" sibTransId="{190D9198-5443-4B1E-81EF-CE7DA4C7ACDB}"/>
    <dgm:cxn modelId="{E203CC43-B1BF-46CD-A80C-12E70F0612B5}" srcId="{DD4BFE81-6D62-4D68-BD5E-49E6455CB3C7}" destId="{51BE22A8-7525-4264-AF64-DC618ED50849}" srcOrd="1" destOrd="0" parTransId="{D5A46FA6-9983-4314-A705-9E19CC5C0CAB}" sibTransId="{DC042892-D265-4CFC-A04C-47743B20F5D5}"/>
    <dgm:cxn modelId="{2271D556-6AC3-4C1C-B784-3B9633429893}" type="presOf" srcId="{DC042892-D265-4CFC-A04C-47743B20F5D5}" destId="{A4C5A6AD-129B-44A7-A5F9-46836FD1434A}" srcOrd="0" destOrd="0" presId="urn:microsoft.com/office/officeart/2005/8/layout/cycle1"/>
    <dgm:cxn modelId="{9ED04190-8DCA-4E64-8478-FA0D0954309A}" type="presOf" srcId="{8427B3B7-AAEC-44B6-9338-E9BE425D99DA}" destId="{6E89DD0F-2DF8-4EBE-84F5-4139D9583586}" srcOrd="0" destOrd="0" presId="urn:microsoft.com/office/officeart/2005/8/layout/cycle1"/>
    <dgm:cxn modelId="{1B4CB491-23B8-4D94-B05A-1BA73AA8EFF8}" type="presOf" srcId="{51BE22A8-7525-4264-AF64-DC618ED50849}" destId="{A6A1CB93-00D1-454D-BF37-E719F86F2D69}" srcOrd="0" destOrd="0" presId="urn:microsoft.com/office/officeart/2005/8/layout/cycle1"/>
    <dgm:cxn modelId="{BAD26EB6-94E8-40CC-91E3-5D1A5EE35A11}" type="presOf" srcId="{D5E467CA-4DC3-4AE8-9B50-17CA6540AA24}" destId="{A58348C6-7174-45F0-AF13-0BFF5A384D54}" srcOrd="0" destOrd="0" presId="urn:microsoft.com/office/officeart/2005/8/layout/cycle1"/>
    <dgm:cxn modelId="{4D16AABE-9866-4E99-962F-F2005EDC5A0A}" type="presOf" srcId="{C8E80AAB-86B5-4D74-AA29-AB243B9DEE30}" destId="{2519244B-0E57-4B56-B1F4-B4E3DAE24D2D}" srcOrd="0" destOrd="0" presId="urn:microsoft.com/office/officeart/2005/8/layout/cycle1"/>
    <dgm:cxn modelId="{56BF82CB-139E-4AF9-8875-B334A5A7D846}" type="presOf" srcId="{7B77CD77-BB61-4FD5-AFB8-FCD20AC1DDD0}" destId="{3380CB4A-52B5-48FE-AF47-11AFB9D380B9}" srcOrd="0" destOrd="0" presId="urn:microsoft.com/office/officeart/2005/8/layout/cycle1"/>
    <dgm:cxn modelId="{4B5A6EEF-8010-4862-8881-35797536DA4B}" srcId="{DD4BFE81-6D62-4D68-BD5E-49E6455CB3C7}" destId="{C8E80AAB-86B5-4D74-AA29-AB243B9DEE30}" srcOrd="2" destOrd="0" parTransId="{352EE220-96E6-4FC9-9A82-3645E53940B8}" sibTransId="{D5E467CA-4DC3-4AE8-9B50-17CA6540AA24}"/>
    <dgm:cxn modelId="{DCBB59EF-34D6-4403-8F4D-E02DB9F5BB75}" srcId="{DD4BFE81-6D62-4D68-BD5E-49E6455CB3C7}" destId="{7B77CD77-BB61-4FD5-AFB8-FCD20AC1DDD0}" srcOrd="0" destOrd="0" parTransId="{201DFE46-14BF-4121-8629-6B28609F24D6}" sibTransId="{8427B3B7-AAEC-44B6-9338-E9BE425D99DA}"/>
    <dgm:cxn modelId="{ACC4DA0D-14CC-42AE-AED7-DC5B8A0A0DED}" type="presParOf" srcId="{C0B8B6E9-A6F7-43A5-A20E-0984CADF5CB1}" destId="{DA18030C-3568-4D5A-80B8-DE1B61A76A1B}" srcOrd="0" destOrd="0" presId="urn:microsoft.com/office/officeart/2005/8/layout/cycle1"/>
    <dgm:cxn modelId="{9FF94B5B-FE43-4BF1-A9B4-6E3658DC9CB1}" type="presParOf" srcId="{C0B8B6E9-A6F7-43A5-A20E-0984CADF5CB1}" destId="{3380CB4A-52B5-48FE-AF47-11AFB9D380B9}" srcOrd="1" destOrd="0" presId="urn:microsoft.com/office/officeart/2005/8/layout/cycle1"/>
    <dgm:cxn modelId="{8DB3ECEC-00C5-410B-84F3-6E4A6D96E97A}" type="presParOf" srcId="{C0B8B6E9-A6F7-43A5-A20E-0984CADF5CB1}" destId="{6E89DD0F-2DF8-4EBE-84F5-4139D9583586}" srcOrd="2" destOrd="0" presId="urn:microsoft.com/office/officeart/2005/8/layout/cycle1"/>
    <dgm:cxn modelId="{5643598F-A2BC-4506-92E7-33C2D53EBF89}" type="presParOf" srcId="{C0B8B6E9-A6F7-43A5-A20E-0984CADF5CB1}" destId="{19D96DF5-A676-41AF-A2AE-551AD9DB3B71}" srcOrd="3" destOrd="0" presId="urn:microsoft.com/office/officeart/2005/8/layout/cycle1"/>
    <dgm:cxn modelId="{F4E7CA6F-63D4-4954-8357-C1EFE95827BF}" type="presParOf" srcId="{C0B8B6E9-A6F7-43A5-A20E-0984CADF5CB1}" destId="{A6A1CB93-00D1-454D-BF37-E719F86F2D69}" srcOrd="4" destOrd="0" presId="urn:microsoft.com/office/officeart/2005/8/layout/cycle1"/>
    <dgm:cxn modelId="{36F83985-AA04-42F0-9EC1-1EEB68C327DB}" type="presParOf" srcId="{C0B8B6E9-A6F7-43A5-A20E-0984CADF5CB1}" destId="{A4C5A6AD-129B-44A7-A5F9-46836FD1434A}" srcOrd="5" destOrd="0" presId="urn:microsoft.com/office/officeart/2005/8/layout/cycle1"/>
    <dgm:cxn modelId="{64B3F99E-0AD7-4753-8168-74E7FA8EFB86}" type="presParOf" srcId="{C0B8B6E9-A6F7-43A5-A20E-0984CADF5CB1}" destId="{F3462271-E38F-4A6A-B531-44ED4A4FDB66}" srcOrd="6" destOrd="0" presId="urn:microsoft.com/office/officeart/2005/8/layout/cycle1"/>
    <dgm:cxn modelId="{D6CA5C0B-5A8B-48FA-BBC1-2C3F7E85384C}" type="presParOf" srcId="{C0B8B6E9-A6F7-43A5-A20E-0984CADF5CB1}" destId="{2519244B-0E57-4B56-B1F4-B4E3DAE24D2D}" srcOrd="7" destOrd="0" presId="urn:microsoft.com/office/officeart/2005/8/layout/cycle1"/>
    <dgm:cxn modelId="{59B420A5-9698-4CBE-B5F4-C0F1818A9A43}" type="presParOf" srcId="{C0B8B6E9-A6F7-43A5-A20E-0984CADF5CB1}" destId="{A58348C6-7174-45F0-AF13-0BFF5A384D54}" srcOrd="8" destOrd="0" presId="urn:microsoft.com/office/officeart/2005/8/layout/cycle1"/>
    <dgm:cxn modelId="{86999FEF-34B0-4807-B184-CD80E4A84B26}" type="presParOf" srcId="{C0B8B6E9-A6F7-43A5-A20E-0984CADF5CB1}" destId="{141060D9-02F1-4C95-8D78-DF680AA5E935}" srcOrd="9" destOrd="0" presId="urn:microsoft.com/office/officeart/2005/8/layout/cycle1"/>
    <dgm:cxn modelId="{1FDC8339-A584-4FBD-8F16-B96DC4343C14}" type="presParOf" srcId="{C0B8B6E9-A6F7-43A5-A20E-0984CADF5CB1}" destId="{3BBE3778-056F-4A77-A2C9-C402017B7E91}" srcOrd="10" destOrd="0" presId="urn:microsoft.com/office/officeart/2005/8/layout/cycle1"/>
    <dgm:cxn modelId="{10C63D1F-5423-4C6B-9F92-ED863B7A2EB8}" type="presParOf" srcId="{C0B8B6E9-A6F7-43A5-A20E-0984CADF5CB1}" destId="{B14DAF33-E6DD-4171-AC47-1623BFDC946E}"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2756B-FC6B-4C15-BECC-4BEE00FFB887}"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9D83AA5D-A1F0-4176-8FA7-6E6B549C1323}">
      <dgm:prSet/>
      <dgm:spPr/>
      <dgm:t>
        <a:bodyPr/>
        <a:lstStyle/>
        <a:p>
          <a:pPr>
            <a:defRPr cap="all"/>
          </a:pPr>
          <a:r>
            <a:rPr lang="en-US"/>
            <a:t>This is year-1 of an anticipated three-year grant</a:t>
          </a:r>
        </a:p>
      </dgm:t>
    </dgm:pt>
    <dgm:pt modelId="{122E228D-B2E8-4360-83B0-416E7F8B9595}" type="parTrans" cxnId="{D592931D-0103-4DB6-B265-8F688A9F0CA5}">
      <dgm:prSet/>
      <dgm:spPr/>
      <dgm:t>
        <a:bodyPr/>
        <a:lstStyle/>
        <a:p>
          <a:endParaRPr lang="en-US"/>
        </a:p>
      </dgm:t>
    </dgm:pt>
    <dgm:pt modelId="{6F447BA4-AD58-4438-AEF1-E57CBFE70B64}" type="sibTrans" cxnId="{D592931D-0103-4DB6-B265-8F688A9F0CA5}">
      <dgm:prSet/>
      <dgm:spPr/>
      <dgm:t>
        <a:bodyPr/>
        <a:lstStyle/>
        <a:p>
          <a:endParaRPr lang="en-US"/>
        </a:p>
      </dgm:t>
    </dgm:pt>
    <dgm:pt modelId="{9D5DB141-CF56-4B03-8BA0-9772759EB39F}">
      <dgm:prSet/>
      <dgm:spPr/>
      <dgm:t>
        <a:bodyPr/>
        <a:lstStyle/>
        <a:p>
          <a:pPr>
            <a:defRPr cap="all"/>
          </a:pPr>
          <a:r>
            <a:rPr lang="en-US"/>
            <a:t>Links added for </a:t>
          </a:r>
          <a:r>
            <a:rPr lang="en-US">
              <a:hlinkClick xmlns:r="http://schemas.openxmlformats.org/officeDocument/2006/relationships" r:id="rId1"/>
            </a:rPr>
            <a:t>BABA information </a:t>
          </a:r>
          <a:r>
            <a:rPr lang="en-US"/>
            <a:t>and </a:t>
          </a:r>
          <a:r>
            <a:rPr lang="en-US">
              <a:hlinkClick xmlns:r="http://schemas.openxmlformats.org/officeDocument/2006/relationships" r:id="rId2"/>
            </a:rPr>
            <a:t>Memo 104</a:t>
          </a:r>
          <a:endParaRPr lang="en-US"/>
        </a:p>
      </dgm:t>
    </dgm:pt>
    <dgm:pt modelId="{E6DEABEC-34B5-4444-BCFF-9860B8EC4E84}" type="parTrans" cxnId="{951302E3-34E4-4AA1-90BC-1B439A75D3FA}">
      <dgm:prSet/>
      <dgm:spPr/>
      <dgm:t>
        <a:bodyPr/>
        <a:lstStyle/>
        <a:p>
          <a:endParaRPr lang="en-US"/>
        </a:p>
      </dgm:t>
    </dgm:pt>
    <dgm:pt modelId="{EA072075-CDF2-4238-B224-E92838E7534D}" type="sibTrans" cxnId="{951302E3-34E4-4AA1-90BC-1B439A75D3FA}">
      <dgm:prSet/>
      <dgm:spPr/>
      <dgm:t>
        <a:bodyPr/>
        <a:lstStyle/>
        <a:p>
          <a:endParaRPr lang="en-US"/>
        </a:p>
      </dgm:t>
    </dgm:pt>
    <dgm:pt modelId="{1203415A-2328-460A-8FCD-7E3730B18ED7}" type="pres">
      <dgm:prSet presAssocID="{6612756B-FC6B-4C15-BECC-4BEE00FFB887}" presName="root" presStyleCnt="0">
        <dgm:presLayoutVars>
          <dgm:dir/>
          <dgm:resizeHandles val="exact"/>
        </dgm:presLayoutVars>
      </dgm:prSet>
      <dgm:spPr/>
    </dgm:pt>
    <dgm:pt modelId="{A885788B-4ACB-4522-A98F-DE548FD66288}" type="pres">
      <dgm:prSet presAssocID="{9D83AA5D-A1F0-4176-8FA7-6E6B549C1323}" presName="compNode" presStyleCnt="0"/>
      <dgm:spPr/>
    </dgm:pt>
    <dgm:pt modelId="{FD5825C8-556C-42AE-8A06-0D375BA867B7}" type="pres">
      <dgm:prSet presAssocID="{9D83AA5D-A1F0-4176-8FA7-6E6B549C1323}" presName="iconBgRect" presStyleLbl="bgShp" presStyleIdx="0" presStyleCnt="2"/>
      <dgm:spPr/>
    </dgm:pt>
    <dgm:pt modelId="{C3F9B081-5242-43DC-A7E1-608D6B004908}" type="pres">
      <dgm:prSet presAssocID="{9D83AA5D-A1F0-4176-8FA7-6E6B549C1323}"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65165096-8109-4BB6-8AA7-00B953A84CE4}" type="pres">
      <dgm:prSet presAssocID="{9D83AA5D-A1F0-4176-8FA7-6E6B549C1323}" presName="spaceRect" presStyleCnt="0"/>
      <dgm:spPr/>
    </dgm:pt>
    <dgm:pt modelId="{148576E6-1331-4E63-AEB2-A08ED3872737}" type="pres">
      <dgm:prSet presAssocID="{9D83AA5D-A1F0-4176-8FA7-6E6B549C1323}" presName="textRect" presStyleLbl="revTx" presStyleIdx="0" presStyleCnt="2">
        <dgm:presLayoutVars>
          <dgm:chMax val="1"/>
          <dgm:chPref val="1"/>
        </dgm:presLayoutVars>
      </dgm:prSet>
      <dgm:spPr/>
    </dgm:pt>
    <dgm:pt modelId="{1C729F22-82E6-4E99-8D14-809CE7C5C613}" type="pres">
      <dgm:prSet presAssocID="{6F447BA4-AD58-4438-AEF1-E57CBFE70B64}" presName="sibTrans" presStyleCnt="0"/>
      <dgm:spPr/>
    </dgm:pt>
    <dgm:pt modelId="{7A0DF881-73D1-4EF3-BD55-3ADA40C125E0}" type="pres">
      <dgm:prSet presAssocID="{9D5DB141-CF56-4B03-8BA0-9772759EB39F}" presName="compNode" presStyleCnt="0"/>
      <dgm:spPr/>
    </dgm:pt>
    <dgm:pt modelId="{70817EE8-1CBE-4A76-8D7C-E0E145A80A6A}" type="pres">
      <dgm:prSet presAssocID="{9D5DB141-CF56-4B03-8BA0-9772759EB39F}" presName="iconBgRect" presStyleLbl="bgShp" presStyleIdx="1" presStyleCnt="2"/>
      <dgm:spPr/>
    </dgm:pt>
    <dgm:pt modelId="{0BAE8544-20B8-4384-9F64-D4E8460C92C9}" type="pres">
      <dgm:prSet presAssocID="{9D5DB141-CF56-4B03-8BA0-9772759EB39F}"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nk"/>
        </a:ext>
      </dgm:extLst>
    </dgm:pt>
    <dgm:pt modelId="{450EC967-403F-4DBF-B36B-8D39EB757AFE}" type="pres">
      <dgm:prSet presAssocID="{9D5DB141-CF56-4B03-8BA0-9772759EB39F}" presName="spaceRect" presStyleCnt="0"/>
      <dgm:spPr/>
    </dgm:pt>
    <dgm:pt modelId="{4E62DB3F-F4FC-4298-9949-03A4D0FB47B5}" type="pres">
      <dgm:prSet presAssocID="{9D5DB141-CF56-4B03-8BA0-9772759EB39F}" presName="textRect" presStyleLbl="revTx" presStyleIdx="1" presStyleCnt="2">
        <dgm:presLayoutVars>
          <dgm:chMax val="1"/>
          <dgm:chPref val="1"/>
        </dgm:presLayoutVars>
      </dgm:prSet>
      <dgm:spPr/>
    </dgm:pt>
  </dgm:ptLst>
  <dgm:cxnLst>
    <dgm:cxn modelId="{83659D09-9BFF-45F1-A3D9-2821DD0DFBA1}" type="presOf" srcId="{6612756B-FC6B-4C15-BECC-4BEE00FFB887}" destId="{1203415A-2328-460A-8FCD-7E3730B18ED7}" srcOrd="0" destOrd="0" presId="urn:microsoft.com/office/officeart/2018/5/layout/IconCircleLabelList"/>
    <dgm:cxn modelId="{D592931D-0103-4DB6-B265-8F688A9F0CA5}" srcId="{6612756B-FC6B-4C15-BECC-4BEE00FFB887}" destId="{9D83AA5D-A1F0-4176-8FA7-6E6B549C1323}" srcOrd="0" destOrd="0" parTransId="{122E228D-B2E8-4360-83B0-416E7F8B9595}" sibTransId="{6F447BA4-AD58-4438-AEF1-E57CBFE70B64}"/>
    <dgm:cxn modelId="{68801B61-56DE-44AB-832A-2E59DC9AF7AD}" type="presOf" srcId="{9D83AA5D-A1F0-4176-8FA7-6E6B549C1323}" destId="{148576E6-1331-4E63-AEB2-A08ED3872737}" srcOrd="0" destOrd="0" presId="urn:microsoft.com/office/officeart/2018/5/layout/IconCircleLabelList"/>
    <dgm:cxn modelId="{C63F924A-D5C0-49C5-8910-310FA4A71335}" type="presOf" srcId="{9D5DB141-CF56-4B03-8BA0-9772759EB39F}" destId="{4E62DB3F-F4FC-4298-9949-03A4D0FB47B5}" srcOrd="0" destOrd="0" presId="urn:microsoft.com/office/officeart/2018/5/layout/IconCircleLabelList"/>
    <dgm:cxn modelId="{951302E3-34E4-4AA1-90BC-1B439A75D3FA}" srcId="{6612756B-FC6B-4C15-BECC-4BEE00FFB887}" destId="{9D5DB141-CF56-4B03-8BA0-9772759EB39F}" srcOrd="1" destOrd="0" parTransId="{E6DEABEC-34B5-4444-BCFF-9860B8EC4E84}" sibTransId="{EA072075-CDF2-4238-B224-E92838E7534D}"/>
    <dgm:cxn modelId="{B52B4876-7DCF-4697-860B-5F87BEE2CB54}" type="presParOf" srcId="{1203415A-2328-460A-8FCD-7E3730B18ED7}" destId="{A885788B-4ACB-4522-A98F-DE548FD66288}" srcOrd="0" destOrd="0" presId="urn:microsoft.com/office/officeart/2018/5/layout/IconCircleLabelList"/>
    <dgm:cxn modelId="{DD389D76-C9B7-4B82-A47A-AD8FE15053DF}" type="presParOf" srcId="{A885788B-4ACB-4522-A98F-DE548FD66288}" destId="{FD5825C8-556C-42AE-8A06-0D375BA867B7}" srcOrd="0" destOrd="0" presId="urn:microsoft.com/office/officeart/2018/5/layout/IconCircleLabelList"/>
    <dgm:cxn modelId="{FF2A602F-DFB2-41CC-A68E-CFC92F259065}" type="presParOf" srcId="{A885788B-4ACB-4522-A98F-DE548FD66288}" destId="{C3F9B081-5242-43DC-A7E1-608D6B004908}" srcOrd="1" destOrd="0" presId="urn:microsoft.com/office/officeart/2018/5/layout/IconCircleLabelList"/>
    <dgm:cxn modelId="{2D021E31-1311-40B2-BFD3-26BEE09386CE}" type="presParOf" srcId="{A885788B-4ACB-4522-A98F-DE548FD66288}" destId="{65165096-8109-4BB6-8AA7-00B953A84CE4}" srcOrd="2" destOrd="0" presId="urn:microsoft.com/office/officeart/2018/5/layout/IconCircleLabelList"/>
    <dgm:cxn modelId="{D4B1A3EB-2239-43C0-99D5-F01623FBB8A6}" type="presParOf" srcId="{A885788B-4ACB-4522-A98F-DE548FD66288}" destId="{148576E6-1331-4E63-AEB2-A08ED3872737}" srcOrd="3" destOrd="0" presId="urn:microsoft.com/office/officeart/2018/5/layout/IconCircleLabelList"/>
    <dgm:cxn modelId="{30624336-A5E8-4548-AA57-385D5D17F06E}" type="presParOf" srcId="{1203415A-2328-460A-8FCD-7E3730B18ED7}" destId="{1C729F22-82E6-4E99-8D14-809CE7C5C613}" srcOrd="1" destOrd="0" presId="urn:microsoft.com/office/officeart/2018/5/layout/IconCircleLabelList"/>
    <dgm:cxn modelId="{0CBC8170-237E-434C-9AA8-CF34B2B90121}" type="presParOf" srcId="{1203415A-2328-460A-8FCD-7E3730B18ED7}" destId="{7A0DF881-73D1-4EF3-BD55-3ADA40C125E0}" srcOrd="2" destOrd="0" presId="urn:microsoft.com/office/officeart/2018/5/layout/IconCircleLabelList"/>
    <dgm:cxn modelId="{B1254413-5E9E-475B-AA64-92BD44FA85D9}" type="presParOf" srcId="{7A0DF881-73D1-4EF3-BD55-3ADA40C125E0}" destId="{70817EE8-1CBE-4A76-8D7C-E0E145A80A6A}" srcOrd="0" destOrd="0" presId="urn:microsoft.com/office/officeart/2018/5/layout/IconCircleLabelList"/>
    <dgm:cxn modelId="{7C7027F8-B94F-418A-BBB6-1FBB7C5AAE67}" type="presParOf" srcId="{7A0DF881-73D1-4EF3-BD55-3ADA40C125E0}" destId="{0BAE8544-20B8-4384-9F64-D4E8460C92C9}" srcOrd="1" destOrd="0" presId="urn:microsoft.com/office/officeart/2018/5/layout/IconCircleLabelList"/>
    <dgm:cxn modelId="{43BB5C5F-3D39-4A64-82BA-F485327E8631}" type="presParOf" srcId="{7A0DF881-73D1-4EF3-BD55-3ADA40C125E0}" destId="{450EC967-403F-4DBF-B36B-8D39EB757AFE}" srcOrd="2" destOrd="0" presId="urn:microsoft.com/office/officeart/2018/5/layout/IconCircleLabelList"/>
    <dgm:cxn modelId="{BC29BE13-18C7-4B56-BD08-2831EC108CC4}" type="presParOf" srcId="{7A0DF881-73D1-4EF3-BD55-3ADA40C125E0}" destId="{4E62DB3F-F4FC-4298-9949-03A4D0FB47B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4E7921-C417-48D5-AE81-125092DA1C8B}" type="doc">
      <dgm:prSet loTypeId="urn:microsoft.com/office/officeart/2005/8/layout/hierarchy1" loCatId="hierarchy" qsTypeId="urn:microsoft.com/office/officeart/2005/8/quickstyle/simple4" qsCatId="simple" csTypeId="urn:microsoft.com/office/officeart/2005/8/colors/accent2_2" csCatId="accent2"/>
      <dgm:spPr/>
      <dgm:t>
        <a:bodyPr/>
        <a:lstStyle/>
        <a:p>
          <a:endParaRPr lang="en-US"/>
        </a:p>
      </dgm:t>
    </dgm:pt>
    <dgm:pt modelId="{A7351727-89D4-464E-8014-9968C6E54A7D}">
      <dgm:prSet/>
      <dgm:spPr/>
      <dgm:t>
        <a:bodyPr/>
        <a:lstStyle/>
        <a:p>
          <a:r>
            <a:rPr lang="en-US"/>
            <a:t>SF 424 – mark ‘new’ application</a:t>
          </a:r>
        </a:p>
      </dgm:t>
    </dgm:pt>
    <dgm:pt modelId="{1353F76C-A3E9-4421-8F57-FFDC932B1283}" type="parTrans" cxnId="{B178B01E-B31A-4DD3-982C-2E0BFDAD9313}">
      <dgm:prSet/>
      <dgm:spPr/>
      <dgm:t>
        <a:bodyPr/>
        <a:lstStyle/>
        <a:p>
          <a:endParaRPr lang="en-US"/>
        </a:p>
      </dgm:t>
    </dgm:pt>
    <dgm:pt modelId="{ACC68E90-9D61-4111-A5BD-26189E957A23}" type="sibTrans" cxnId="{B178B01E-B31A-4DD3-982C-2E0BFDAD9313}">
      <dgm:prSet/>
      <dgm:spPr/>
      <dgm:t>
        <a:bodyPr/>
        <a:lstStyle/>
        <a:p>
          <a:endParaRPr lang="en-US"/>
        </a:p>
      </dgm:t>
    </dgm:pt>
    <dgm:pt modelId="{757B4087-65F5-44C7-851A-27681EF83A0E}">
      <dgm:prSet/>
      <dgm:spPr/>
      <dgm:t>
        <a:bodyPr/>
        <a:lstStyle/>
        <a:p>
          <a:r>
            <a:rPr lang="en-US"/>
            <a:t>Carryover section removed.</a:t>
          </a:r>
        </a:p>
      </dgm:t>
    </dgm:pt>
    <dgm:pt modelId="{12068808-FF1F-49FD-93F9-F31FA8392B59}" type="parTrans" cxnId="{A2B690CA-AE2F-4B03-BA85-1818809198F7}">
      <dgm:prSet/>
      <dgm:spPr/>
      <dgm:t>
        <a:bodyPr/>
        <a:lstStyle/>
        <a:p>
          <a:endParaRPr lang="en-US"/>
        </a:p>
      </dgm:t>
    </dgm:pt>
    <dgm:pt modelId="{23F0488D-A29D-40DD-8B82-B56A595D4713}" type="sibTrans" cxnId="{A2B690CA-AE2F-4B03-BA85-1818809198F7}">
      <dgm:prSet/>
      <dgm:spPr/>
      <dgm:t>
        <a:bodyPr/>
        <a:lstStyle/>
        <a:p>
          <a:endParaRPr lang="en-US"/>
        </a:p>
      </dgm:t>
    </dgm:pt>
    <dgm:pt modelId="{0ED582C2-A633-437D-841B-9F6A976112E2}" type="pres">
      <dgm:prSet presAssocID="{714E7921-C417-48D5-AE81-125092DA1C8B}" presName="hierChild1" presStyleCnt="0">
        <dgm:presLayoutVars>
          <dgm:chPref val="1"/>
          <dgm:dir/>
          <dgm:animOne val="branch"/>
          <dgm:animLvl val="lvl"/>
          <dgm:resizeHandles/>
        </dgm:presLayoutVars>
      </dgm:prSet>
      <dgm:spPr/>
    </dgm:pt>
    <dgm:pt modelId="{BD3809FF-CBA3-4F3D-9632-524F09E7B7B4}" type="pres">
      <dgm:prSet presAssocID="{A7351727-89D4-464E-8014-9968C6E54A7D}" presName="hierRoot1" presStyleCnt="0"/>
      <dgm:spPr/>
    </dgm:pt>
    <dgm:pt modelId="{BE3ADF9D-92D1-4808-A5B6-2B21873EE161}" type="pres">
      <dgm:prSet presAssocID="{A7351727-89D4-464E-8014-9968C6E54A7D}" presName="composite" presStyleCnt="0"/>
      <dgm:spPr/>
    </dgm:pt>
    <dgm:pt modelId="{F393E5D2-0EE2-49F1-AEDF-506906D5C0C3}" type="pres">
      <dgm:prSet presAssocID="{A7351727-89D4-464E-8014-9968C6E54A7D}" presName="background" presStyleLbl="node0" presStyleIdx="0" presStyleCnt="2"/>
      <dgm:spPr/>
    </dgm:pt>
    <dgm:pt modelId="{9D8C0370-64DA-4DF8-B679-D66002A0CC1E}" type="pres">
      <dgm:prSet presAssocID="{A7351727-89D4-464E-8014-9968C6E54A7D}" presName="text" presStyleLbl="fgAcc0" presStyleIdx="0" presStyleCnt="2">
        <dgm:presLayoutVars>
          <dgm:chPref val="3"/>
        </dgm:presLayoutVars>
      </dgm:prSet>
      <dgm:spPr/>
    </dgm:pt>
    <dgm:pt modelId="{AA88F263-8ACE-48AB-AAE6-1F2333E16A04}" type="pres">
      <dgm:prSet presAssocID="{A7351727-89D4-464E-8014-9968C6E54A7D}" presName="hierChild2" presStyleCnt="0"/>
      <dgm:spPr/>
    </dgm:pt>
    <dgm:pt modelId="{F588D121-45E2-4B6E-AFF7-BE601A682493}" type="pres">
      <dgm:prSet presAssocID="{757B4087-65F5-44C7-851A-27681EF83A0E}" presName="hierRoot1" presStyleCnt="0"/>
      <dgm:spPr/>
    </dgm:pt>
    <dgm:pt modelId="{10977B16-AF4D-488D-8176-9CDCDDF48027}" type="pres">
      <dgm:prSet presAssocID="{757B4087-65F5-44C7-851A-27681EF83A0E}" presName="composite" presStyleCnt="0"/>
      <dgm:spPr/>
    </dgm:pt>
    <dgm:pt modelId="{7286A976-9376-4A35-B9E2-37B1F6F4C377}" type="pres">
      <dgm:prSet presAssocID="{757B4087-65F5-44C7-851A-27681EF83A0E}" presName="background" presStyleLbl="node0" presStyleIdx="1" presStyleCnt="2"/>
      <dgm:spPr/>
    </dgm:pt>
    <dgm:pt modelId="{81DDC1A6-C43A-428D-9447-BDA32B0C021A}" type="pres">
      <dgm:prSet presAssocID="{757B4087-65F5-44C7-851A-27681EF83A0E}" presName="text" presStyleLbl="fgAcc0" presStyleIdx="1" presStyleCnt="2">
        <dgm:presLayoutVars>
          <dgm:chPref val="3"/>
        </dgm:presLayoutVars>
      </dgm:prSet>
      <dgm:spPr/>
    </dgm:pt>
    <dgm:pt modelId="{F9E15F44-9F86-4250-A7BD-82EA3EDF0AA7}" type="pres">
      <dgm:prSet presAssocID="{757B4087-65F5-44C7-851A-27681EF83A0E}" presName="hierChild2" presStyleCnt="0"/>
      <dgm:spPr/>
    </dgm:pt>
  </dgm:ptLst>
  <dgm:cxnLst>
    <dgm:cxn modelId="{B178B01E-B31A-4DD3-982C-2E0BFDAD9313}" srcId="{714E7921-C417-48D5-AE81-125092DA1C8B}" destId="{A7351727-89D4-464E-8014-9968C6E54A7D}" srcOrd="0" destOrd="0" parTransId="{1353F76C-A3E9-4421-8F57-FFDC932B1283}" sibTransId="{ACC68E90-9D61-4111-A5BD-26189E957A23}"/>
    <dgm:cxn modelId="{A4598234-59D0-40CE-8B4D-E9D74E2FDA1C}" type="presOf" srcId="{757B4087-65F5-44C7-851A-27681EF83A0E}" destId="{81DDC1A6-C43A-428D-9447-BDA32B0C021A}" srcOrd="0" destOrd="0" presId="urn:microsoft.com/office/officeart/2005/8/layout/hierarchy1"/>
    <dgm:cxn modelId="{7FFFAD51-12CD-48E2-A60E-941F37571F6E}" type="presOf" srcId="{714E7921-C417-48D5-AE81-125092DA1C8B}" destId="{0ED582C2-A633-437D-841B-9F6A976112E2}" srcOrd="0" destOrd="0" presId="urn:microsoft.com/office/officeart/2005/8/layout/hierarchy1"/>
    <dgm:cxn modelId="{A2B690CA-AE2F-4B03-BA85-1818809198F7}" srcId="{714E7921-C417-48D5-AE81-125092DA1C8B}" destId="{757B4087-65F5-44C7-851A-27681EF83A0E}" srcOrd="1" destOrd="0" parTransId="{12068808-FF1F-49FD-93F9-F31FA8392B59}" sibTransId="{23F0488D-A29D-40DD-8B82-B56A595D4713}"/>
    <dgm:cxn modelId="{777EF2F2-D93B-40BB-8832-B73E068E51B0}" type="presOf" srcId="{A7351727-89D4-464E-8014-9968C6E54A7D}" destId="{9D8C0370-64DA-4DF8-B679-D66002A0CC1E}" srcOrd="0" destOrd="0" presId="urn:microsoft.com/office/officeart/2005/8/layout/hierarchy1"/>
    <dgm:cxn modelId="{9AE9568F-3237-4365-94DD-4D464B80FC0E}" type="presParOf" srcId="{0ED582C2-A633-437D-841B-9F6A976112E2}" destId="{BD3809FF-CBA3-4F3D-9632-524F09E7B7B4}" srcOrd="0" destOrd="0" presId="urn:microsoft.com/office/officeart/2005/8/layout/hierarchy1"/>
    <dgm:cxn modelId="{15C8A283-9FD2-496F-9CE1-4A1814B23F3E}" type="presParOf" srcId="{BD3809FF-CBA3-4F3D-9632-524F09E7B7B4}" destId="{BE3ADF9D-92D1-4808-A5B6-2B21873EE161}" srcOrd="0" destOrd="0" presId="urn:microsoft.com/office/officeart/2005/8/layout/hierarchy1"/>
    <dgm:cxn modelId="{646C50C4-57E2-42B0-B5AC-CFB6078595C6}" type="presParOf" srcId="{BE3ADF9D-92D1-4808-A5B6-2B21873EE161}" destId="{F393E5D2-0EE2-49F1-AEDF-506906D5C0C3}" srcOrd="0" destOrd="0" presId="urn:microsoft.com/office/officeart/2005/8/layout/hierarchy1"/>
    <dgm:cxn modelId="{96A2F109-518E-4742-9DE6-5F062EDA7C33}" type="presParOf" srcId="{BE3ADF9D-92D1-4808-A5B6-2B21873EE161}" destId="{9D8C0370-64DA-4DF8-B679-D66002A0CC1E}" srcOrd="1" destOrd="0" presId="urn:microsoft.com/office/officeart/2005/8/layout/hierarchy1"/>
    <dgm:cxn modelId="{E6E1E596-8892-48EE-A102-1AA1E5BEC4E6}" type="presParOf" srcId="{BD3809FF-CBA3-4F3D-9632-524F09E7B7B4}" destId="{AA88F263-8ACE-48AB-AAE6-1F2333E16A04}" srcOrd="1" destOrd="0" presId="urn:microsoft.com/office/officeart/2005/8/layout/hierarchy1"/>
    <dgm:cxn modelId="{ABCA5522-B33B-444D-9CB0-89E36218C1F0}" type="presParOf" srcId="{0ED582C2-A633-437D-841B-9F6A976112E2}" destId="{F588D121-45E2-4B6E-AFF7-BE601A682493}" srcOrd="1" destOrd="0" presId="urn:microsoft.com/office/officeart/2005/8/layout/hierarchy1"/>
    <dgm:cxn modelId="{73F6A0A9-E0F2-4EBB-BA00-1B8BD23BF6FB}" type="presParOf" srcId="{F588D121-45E2-4B6E-AFF7-BE601A682493}" destId="{10977B16-AF4D-488D-8176-9CDCDDF48027}" srcOrd="0" destOrd="0" presId="urn:microsoft.com/office/officeart/2005/8/layout/hierarchy1"/>
    <dgm:cxn modelId="{6D912460-ED56-4BFB-9E29-AD3595BD3C7D}" type="presParOf" srcId="{10977B16-AF4D-488D-8176-9CDCDDF48027}" destId="{7286A976-9376-4A35-B9E2-37B1F6F4C377}" srcOrd="0" destOrd="0" presId="urn:microsoft.com/office/officeart/2005/8/layout/hierarchy1"/>
    <dgm:cxn modelId="{4D576AE5-4B81-4580-88A0-E90CD4FFF6B5}" type="presParOf" srcId="{10977B16-AF4D-488D-8176-9CDCDDF48027}" destId="{81DDC1A6-C43A-428D-9447-BDA32B0C021A}" srcOrd="1" destOrd="0" presId="urn:microsoft.com/office/officeart/2005/8/layout/hierarchy1"/>
    <dgm:cxn modelId="{4CA65069-E7FF-4AA9-B32C-E590AA11AEAD}" type="presParOf" srcId="{F588D121-45E2-4B6E-AFF7-BE601A682493}" destId="{F9E15F44-9F86-4250-A7BD-82EA3EDF0AA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75F900-CEBA-4CA7-B87E-0D7D55E03DA4}"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F5E125AA-FA87-40F1-881A-D7975469DEB8}">
      <dgm:prSet/>
      <dgm:spPr/>
      <dgm:t>
        <a:bodyPr/>
        <a:lstStyle/>
        <a:p>
          <a:r>
            <a:rPr lang="en-US"/>
            <a:t>New Attachments:</a:t>
          </a:r>
        </a:p>
      </dgm:t>
    </dgm:pt>
    <dgm:pt modelId="{92D1B59B-C1E0-46B2-B38C-45BDDA301FFC}" type="parTrans" cxnId="{ED2E2CA6-7B71-4D7B-BA69-58946D1D8A0D}">
      <dgm:prSet/>
      <dgm:spPr/>
      <dgm:t>
        <a:bodyPr/>
        <a:lstStyle/>
        <a:p>
          <a:endParaRPr lang="en-US"/>
        </a:p>
      </dgm:t>
    </dgm:pt>
    <dgm:pt modelId="{A8A560D2-01D9-4852-B830-5472D55CA92A}" type="sibTrans" cxnId="{ED2E2CA6-7B71-4D7B-BA69-58946D1D8A0D}">
      <dgm:prSet/>
      <dgm:spPr/>
      <dgm:t>
        <a:bodyPr/>
        <a:lstStyle/>
        <a:p>
          <a:endParaRPr lang="en-US"/>
        </a:p>
      </dgm:t>
    </dgm:pt>
    <dgm:pt modelId="{2BD585FB-245C-4463-91C8-E3F5CA1A9D49}">
      <dgm:prSet/>
      <dgm:spPr/>
      <dgm:t>
        <a:bodyPr/>
        <a:lstStyle/>
        <a:p>
          <a:r>
            <a:rPr lang="en-US" dirty="0">
              <a:hlinkClick xmlns:r="http://schemas.openxmlformats.org/officeDocument/2006/relationships" r:id="rId1"/>
            </a:rPr>
            <a:t>NEPA Determination (W/ Historic Preservation Programmatic Agreement)</a:t>
          </a:r>
          <a:endParaRPr lang="en-US" dirty="0"/>
        </a:p>
      </dgm:t>
    </dgm:pt>
    <dgm:pt modelId="{44E80AFD-5FA9-4194-A952-6764D4B65C1F}" type="parTrans" cxnId="{0086FD0B-0300-4D07-9868-B31D6C51CAAD}">
      <dgm:prSet/>
      <dgm:spPr/>
      <dgm:t>
        <a:bodyPr/>
        <a:lstStyle/>
        <a:p>
          <a:endParaRPr lang="en-US"/>
        </a:p>
      </dgm:t>
    </dgm:pt>
    <dgm:pt modelId="{A39F59BA-1CEF-41FE-808B-D1516A31D368}" type="sibTrans" cxnId="{0086FD0B-0300-4D07-9868-B31D6C51CAAD}">
      <dgm:prSet/>
      <dgm:spPr/>
      <dgm:t>
        <a:bodyPr/>
        <a:lstStyle/>
        <a:p>
          <a:endParaRPr lang="en-US"/>
        </a:p>
      </dgm:t>
    </dgm:pt>
    <dgm:pt modelId="{7E074798-8516-415F-B845-F5A9F532E3FB}">
      <dgm:prSet/>
      <dgm:spPr/>
      <dgm:t>
        <a:bodyPr/>
        <a:lstStyle/>
        <a:p>
          <a:r>
            <a:rPr lang="en-US">
              <a:hlinkClick xmlns:r="http://schemas.openxmlformats.org/officeDocument/2006/relationships" r:id="rId2"/>
            </a:rPr>
            <a:t>NEPA Determination (W/out Historic Preservation Programmatic Agreement)</a:t>
          </a:r>
          <a:endParaRPr lang="en-US"/>
        </a:p>
      </dgm:t>
    </dgm:pt>
    <dgm:pt modelId="{6380F538-A4D4-4E8B-B449-CC3BBBC804C6}" type="parTrans" cxnId="{4FC09880-FAAB-496A-9C4E-BA6673287EEE}">
      <dgm:prSet/>
      <dgm:spPr/>
      <dgm:t>
        <a:bodyPr/>
        <a:lstStyle/>
        <a:p>
          <a:endParaRPr lang="en-US"/>
        </a:p>
      </dgm:t>
    </dgm:pt>
    <dgm:pt modelId="{DF2AE2E4-4C51-4037-8E07-6FC01FF4DD0D}" type="sibTrans" cxnId="{4FC09880-FAAB-496A-9C4E-BA6673287EEE}">
      <dgm:prSet/>
      <dgm:spPr/>
      <dgm:t>
        <a:bodyPr/>
        <a:lstStyle/>
        <a:p>
          <a:endParaRPr lang="en-US"/>
        </a:p>
      </dgm:t>
    </dgm:pt>
    <dgm:pt modelId="{9F2BA01C-3812-4AB6-B4B8-99AD77A1BF7A}" type="pres">
      <dgm:prSet presAssocID="{7F75F900-CEBA-4CA7-B87E-0D7D55E03DA4}" presName="Name0" presStyleCnt="0">
        <dgm:presLayoutVars>
          <dgm:dir/>
          <dgm:animLvl val="lvl"/>
          <dgm:resizeHandles val="exact"/>
        </dgm:presLayoutVars>
      </dgm:prSet>
      <dgm:spPr/>
    </dgm:pt>
    <dgm:pt modelId="{BE731A25-7219-44DA-8437-8DF5FDA13B90}" type="pres">
      <dgm:prSet presAssocID="{F5E125AA-FA87-40F1-881A-D7975469DEB8}" presName="boxAndChildren" presStyleCnt="0"/>
      <dgm:spPr/>
    </dgm:pt>
    <dgm:pt modelId="{5F16204A-1174-4EC2-A6BC-9AED7EABEB51}" type="pres">
      <dgm:prSet presAssocID="{F5E125AA-FA87-40F1-881A-D7975469DEB8}" presName="parentTextBox" presStyleLbl="node1" presStyleIdx="0" presStyleCnt="1"/>
      <dgm:spPr/>
    </dgm:pt>
    <dgm:pt modelId="{2A4C186E-A4B2-4873-A900-16CD9E1847E6}" type="pres">
      <dgm:prSet presAssocID="{F5E125AA-FA87-40F1-881A-D7975469DEB8}" presName="entireBox" presStyleLbl="node1" presStyleIdx="0" presStyleCnt="1"/>
      <dgm:spPr/>
    </dgm:pt>
    <dgm:pt modelId="{54F12F6F-0791-473B-95FA-6F622D18E416}" type="pres">
      <dgm:prSet presAssocID="{F5E125AA-FA87-40F1-881A-D7975469DEB8}" presName="descendantBox" presStyleCnt="0"/>
      <dgm:spPr/>
    </dgm:pt>
    <dgm:pt modelId="{8A613CC8-AB0B-42C4-BD18-58672CCF54DE}" type="pres">
      <dgm:prSet presAssocID="{2BD585FB-245C-4463-91C8-E3F5CA1A9D49}" presName="childTextBox" presStyleLbl="fgAccFollowNode1" presStyleIdx="0" presStyleCnt="2">
        <dgm:presLayoutVars>
          <dgm:bulletEnabled val="1"/>
        </dgm:presLayoutVars>
      </dgm:prSet>
      <dgm:spPr/>
    </dgm:pt>
    <dgm:pt modelId="{0B962F8C-6D84-48E2-B832-78D40145A5DC}" type="pres">
      <dgm:prSet presAssocID="{7E074798-8516-415F-B845-F5A9F532E3FB}" presName="childTextBox" presStyleLbl="fgAccFollowNode1" presStyleIdx="1" presStyleCnt="2">
        <dgm:presLayoutVars>
          <dgm:bulletEnabled val="1"/>
        </dgm:presLayoutVars>
      </dgm:prSet>
      <dgm:spPr/>
    </dgm:pt>
  </dgm:ptLst>
  <dgm:cxnLst>
    <dgm:cxn modelId="{0086FD0B-0300-4D07-9868-B31D6C51CAAD}" srcId="{F5E125AA-FA87-40F1-881A-D7975469DEB8}" destId="{2BD585FB-245C-4463-91C8-E3F5CA1A9D49}" srcOrd="0" destOrd="0" parTransId="{44E80AFD-5FA9-4194-A952-6764D4B65C1F}" sibTransId="{A39F59BA-1CEF-41FE-808B-D1516A31D368}"/>
    <dgm:cxn modelId="{1ABC3A35-47BA-4551-AC8E-882D2E179343}" type="presOf" srcId="{F5E125AA-FA87-40F1-881A-D7975469DEB8}" destId="{5F16204A-1174-4EC2-A6BC-9AED7EABEB51}" srcOrd="0" destOrd="0" presId="urn:microsoft.com/office/officeart/2005/8/layout/process4"/>
    <dgm:cxn modelId="{EBCE4468-9E78-4546-9EFC-00929019097F}" type="presOf" srcId="{7E074798-8516-415F-B845-F5A9F532E3FB}" destId="{0B962F8C-6D84-48E2-B832-78D40145A5DC}" srcOrd="0" destOrd="0" presId="urn:microsoft.com/office/officeart/2005/8/layout/process4"/>
    <dgm:cxn modelId="{E50B8873-08AA-49A0-8795-B10663F81DA7}" type="presOf" srcId="{7F75F900-CEBA-4CA7-B87E-0D7D55E03DA4}" destId="{9F2BA01C-3812-4AB6-B4B8-99AD77A1BF7A}" srcOrd="0" destOrd="0" presId="urn:microsoft.com/office/officeart/2005/8/layout/process4"/>
    <dgm:cxn modelId="{4FC09880-FAAB-496A-9C4E-BA6673287EEE}" srcId="{F5E125AA-FA87-40F1-881A-D7975469DEB8}" destId="{7E074798-8516-415F-B845-F5A9F532E3FB}" srcOrd="1" destOrd="0" parTransId="{6380F538-A4D4-4E8B-B449-CC3BBBC804C6}" sibTransId="{DF2AE2E4-4C51-4037-8E07-6FC01FF4DD0D}"/>
    <dgm:cxn modelId="{1E20A386-10BA-465E-9885-2DB68FD2C3B7}" type="presOf" srcId="{F5E125AA-FA87-40F1-881A-D7975469DEB8}" destId="{2A4C186E-A4B2-4873-A900-16CD9E1847E6}" srcOrd="1" destOrd="0" presId="urn:microsoft.com/office/officeart/2005/8/layout/process4"/>
    <dgm:cxn modelId="{CDD61D9F-68AA-4242-9829-37265CE61084}" type="presOf" srcId="{2BD585FB-245C-4463-91C8-E3F5CA1A9D49}" destId="{8A613CC8-AB0B-42C4-BD18-58672CCF54DE}" srcOrd="0" destOrd="0" presId="urn:microsoft.com/office/officeart/2005/8/layout/process4"/>
    <dgm:cxn modelId="{ED2E2CA6-7B71-4D7B-BA69-58946D1D8A0D}" srcId="{7F75F900-CEBA-4CA7-B87E-0D7D55E03DA4}" destId="{F5E125AA-FA87-40F1-881A-D7975469DEB8}" srcOrd="0" destOrd="0" parTransId="{92D1B59B-C1E0-46B2-B38C-45BDDA301FFC}" sibTransId="{A8A560D2-01D9-4852-B830-5472D55CA92A}"/>
    <dgm:cxn modelId="{35B69CD8-55EC-4C88-9B6D-DC38E7DD2700}" type="presParOf" srcId="{9F2BA01C-3812-4AB6-B4B8-99AD77A1BF7A}" destId="{BE731A25-7219-44DA-8437-8DF5FDA13B90}" srcOrd="0" destOrd="0" presId="urn:microsoft.com/office/officeart/2005/8/layout/process4"/>
    <dgm:cxn modelId="{2E5C3EB0-F228-4494-A07C-EA21D0804C4B}" type="presParOf" srcId="{BE731A25-7219-44DA-8437-8DF5FDA13B90}" destId="{5F16204A-1174-4EC2-A6BC-9AED7EABEB51}" srcOrd="0" destOrd="0" presId="urn:microsoft.com/office/officeart/2005/8/layout/process4"/>
    <dgm:cxn modelId="{A5A8FE21-9CCD-42A9-B424-8FB6CE883B49}" type="presParOf" srcId="{BE731A25-7219-44DA-8437-8DF5FDA13B90}" destId="{2A4C186E-A4B2-4873-A900-16CD9E1847E6}" srcOrd="1" destOrd="0" presId="urn:microsoft.com/office/officeart/2005/8/layout/process4"/>
    <dgm:cxn modelId="{EC003550-0A80-45ED-B058-DEB49A6D17F0}" type="presParOf" srcId="{BE731A25-7219-44DA-8437-8DF5FDA13B90}" destId="{54F12F6F-0791-473B-95FA-6F622D18E416}" srcOrd="2" destOrd="0" presId="urn:microsoft.com/office/officeart/2005/8/layout/process4"/>
    <dgm:cxn modelId="{CB1B2CAA-14BD-4D96-8228-25320985C18B}" type="presParOf" srcId="{54F12F6F-0791-473B-95FA-6F622D18E416}" destId="{8A613CC8-AB0B-42C4-BD18-58672CCF54DE}" srcOrd="0" destOrd="0" presId="urn:microsoft.com/office/officeart/2005/8/layout/process4"/>
    <dgm:cxn modelId="{8D3C9048-2631-4A2B-8A86-D903995D0667}" type="presParOf" srcId="{54F12F6F-0791-473B-95FA-6F622D18E416}" destId="{0B962F8C-6D84-48E2-B832-78D40145A5DC}"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0CB4A-52B5-48FE-AF47-11AFB9D380B9}">
      <dsp:nvSpPr>
        <dsp:cNvPr id="0" name=""/>
        <dsp:cNvSpPr/>
      </dsp:nvSpPr>
      <dsp:spPr>
        <a:xfrm>
          <a:off x="4735144"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Planning, Manual and policy updates</a:t>
          </a:r>
        </a:p>
      </dsp:txBody>
      <dsp:txXfrm>
        <a:off x="4735144" y="121283"/>
        <a:ext cx="1916906" cy="1916906"/>
      </dsp:txXfrm>
    </dsp:sp>
    <dsp:sp modelId="{6E89DD0F-2DF8-4EBE-84F5-4139D9583586}">
      <dsp:nvSpPr>
        <dsp:cNvPr id="0" name=""/>
        <dsp:cNvSpPr/>
      </dsp:nvSpPr>
      <dsp:spPr>
        <a:xfrm>
          <a:off x="1354454" y="-211"/>
          <a:ext cx="5419090" cy="5419090"/>
        </a:xfrm>
        <a:prstGeom prst="circularArrow">
          <a:avLst>
            <a:gd name="adj1" fmla="val 6898"/>
            <a:gd name="adj2" fmla="val 465012"/>
            <a:gd name="adj3" fmla="val 550847"/>
            <a:gd name="adj4" fmla="val 20584141"/>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A1CB93-00D1-454D-BF37-E719F86F2D69}">
      <dsp:nvSpPr>
        <dsp:cNvPr id="0" name=""/>
        <dsp:cNvSpPr/>
      </dsp:nvSpPr>
      <dsp:spPr>
        <a:xfrm>
          <a:off x="4735144"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State Plan &amp; Budget Development</a:t>
          </a:r>
        </a:p>
      </dsp:txBody>
      <dsp:txXfrm>
        <a:off x="4735144" y="3380477"/>
        <a:ext cx="1916906" cy="1916906"/>
      </dsp:txXfrm>
    </dsp:sp>
    <dsp:sp modelId="{A4C5A6AD-129B-44A7-A5F9-46836FD1434A}">
      <dsp:nvSpPr>
        <dsp:cNvPr id="0" name=""/>
        <dsp:cNvSpPr/>
      </dsp:nvSpPr>
      <dsp:spPr>
        <a:xfrm>
          <a:off x="1354454" y="-211"/>
          <a:ext cx="5419090" cy="5419090"/>
        </a:xfrm>
        <a:prstGeom prst="circularArrow">
          <a:avLst>
            <a:gd name="adj1" fmla="val 6898"/>
            <a:gd name="adj2" fmla="val 465012"/>
            <a:gd name="adj3" fmla="val 5950847"/>
            <a:gd name="adj4" fmla="val 4384141"/>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19244B-0E57-4B56-B1F4-B4E3DAE24D2D}">
      <dsp:nvSpPr>
        <dsp:cNvPr id="0" name=""/>
        <dsp:cNvSpPr/>
      </dsp:nvSpPr>
      <dsp:spPr>
        <a:xfrm>
          <a:off x="1475949" y="3380477"/>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Submission and DOE PO coordination and reviews</a:t>
          </a:r>
        </a:p>
      </dsp:txBody>
      <dsp:txXfrm>
        <a:off x="1475949" y="3380477"/>
        <a:ext cx="1916906" cy="1916906"/>
      </dsp:txXfrm>
    </dsp:sp>
    <dsp:sp modelId="{A58348C6-7174-45F0-AF13-0BFF5A384D54}">
      <dsp:nvSpPr>
        <dsp:cNvPr id="0" name=""/>
        <dsp:cNvSpPr/>
      </dsp:nvSpPr>
      <dsp:spPr>
        <a:xfrm>
          <a:off x="1354454" y="-211"/>
          <a:ext cx="5419090" cy="5419090"/>
        </a:xfrm>
        <a:prstGeom prst="circularArrow">
          <a:avLst>
            <a:gd name="adj1" fmla="val 6898"/>
            <a:gd name="adj2" fmla="val 465012"/>
            <a:gd name="adj3" fmla="val 11350847"/>
            <a:gd name="adj4" fmla="val 9784141"/>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BE3778-056F-4A77-A2C9-C402017B7E91}">
      <dsp:nvSpPr>
        <dsp:cNvPr id="0" name=""/>
        <dsp:cNvSpPr/>
      </dsp:nvSpPr>
      <dsp:spPr>
        <a:xfrm>
          <a:off x="1475949" y="121283"/>
          <a:ext cx="1916906" cy="191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Acceptance and Subgrantee Contract Executions</a:t>
          </a:r>
        </a:p>
      </dsp:txBody>
      <dsp:txXfrm>
        <a:off x="1475949" y="121283"/>
        <a:ext cx="1916906" cy="1916906"/>
      </dsp:txXfrm>
    </dsp:sp>
    <dsp:sp modelId="{B14DAF33-E6DD-4171-AC47-1623BFDC946E}">
      <dsp:nvSpPr>
        <dsp:cNvPr id="0" name=""/>
        <dsp:cNvSpPr/>
      </dsp:nvSpPr>
      <dsp:spPr>
        <a:xfrm>
          <a:off x="1354454" y="-211"/>
          <a:ext cx="5419090" cy="5419090"/>
        </a:xfrm>
        <a:prstGeom prst="circularArrow">
          <a:avLst>
            <a:gd name="adj1" fmla="val 6898"/>
            <a:gd name="adj2" fmla="val 465012"/>
            <a:gd name="adj3" fmla="val 16750847"/>
            <a:gd name="adj4" fmla="val 15184141"/>
            <a:gd name="adj5" fmla="val 804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825C8-556C-42AE-8A06-0D375BA867B7}">
      <dsp:nvSpPr>
        <dsp:cNvPr id="0" name=""/>
        <dsp:cNvSpPr/>
      </dsp:nvSpPr>
      <dsp:spPr>
        <a:xfrm>
          <a:off x="2273400" y="462981"/>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F9B081-5242-43DC-A7E1-608D6B004908}">
      <dsp:nvSpPr>
        <dsp:cNvPr id="0" name=""/>
        <dsp:cNvSpPr/>
      </dsp:nvSpPr>
      <dsp:spPr>
        <a:xfrm>
          <a:off x="2741400" y="93098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8576E6-1331-4E63-AEB2-A08ED3872737}">
      <dsp:nvSpPr>
        <dsp:cNvPr id="0" name=""/>
        <dsp:cNvSpPr/>
      </dsp:nvSpPr>
      <dsp:spPr>
        <a:xfrm>
          <a:off x="1571400" y="334298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This is year-1 of an anticipated three-year grant</a:t>
          </a:r>
        </a:p>
      </dsp:txBody>
      <dsp:txXfrm>
        <a:off x="1571400" y="3342981"/>
        <a:ext cx="3600000" cy="720000"/>
      </dsp:txXfrm>
    </dsp:sp>
    <dsp:sp modelId="{70817EE8-1CBE-4A76-8D7C-E0E145A80A6A}">
      <dsp:nvSpPr>
        <dsp:cNvPr id="0" name=""/>
        <dsp:cNvSpPr/>
      </dsp:nvSpPr>
      <dsp:spPr>
        <a:xfrm>
          <a:off x="6503400" y="462981"/>
          <a:ext cx="2196000" cy="2196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AE8544-20B8-4384-9F64-D4E8460C92C9}">
      <dsp:nvSpPr>
        <dsp:cNvPr id="0" name=""/>
        <dsp:cNvSpPr/>
      </dsp:nvSpPr>
      <dsp:spPr>
        <a:xfrm>
          <a:off x="6971400" y="93098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62DB3F-F4FC-4298-9949-03A4D0FB47B5}">
      <dsp:nvSpPr>
        <dsp:cNvPr id="0" name=""/>
        <dsp:cNvSpPr/>
      </dsp:nvSpPr>
      <dsp:spPr>
        <a:xfrm>
          <a:off x="5801400" y="3342981"/>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Links added for </a:t>
          </a:r>
          <a:r>
            <a:rPr lang="en-US" sz="2000" kern="1200">
              <a:hlinkClick xmlns:r="http://schemas.openxmlformats.org/officeDocument/2006/relationships" r:id="rId5"/>
            </a:rPr>
            <a:t>BABA information </a:t>
          </a:r>
          <a:r>
            <a:rPr lang="en-US" sz="2000" kern="1200"/>
            <a:t>and </a:t>
          </a:r>
          <a:r>
            <a:rPr lang="en-US" sz="2000" kern="1200">
              <a:hlinkClick xmlns:r="http://schemas.openxmlformats.org/officeDocument/2006/relationships" r:id="rId6"/>
            </a:rPr>
            <a:t>Memo 104</a:t>
          </a:r>
          <a:endParaRPr lang="en-US" sz="2000" kern="1200"/>
        </a:p>
      </dsp:txBody>
      <dsp:txXfrm>
        <a:off x="5801400" y="3342981"/>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93E5D2-0EE2-49F1-AEDF-506906D5C0C3}">
      <dsp:nvSpPr>
        <dsp:cNvPr id="0" name=""/>
        <dsp:cNvSpPr/>
      </dsp:nvSpPr>
      <dsp:spPr>
        <a:xfrm>
          <a:off x="1339" y="522127"/>
          <a:ext cx="4701480" cy="298544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D8C0370-64DA-4DF8-B679-D66002A0CC1E}">
      <dsp:nvSpPr>
        <dsp:cNvPr id="0" name=""/>
        <dsp:cNvSpPr/>
      </dsp:nvSpPr>
      <dsp:spPr>
        <a:xfrm>
          <a:off x="523726" y="1018395"/>
          <a:ext cx="4701480" cy="298544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a:t>SF 424 – mark ‘new’ application</a:t>
          </a:r>
        </a:p>
      </dsp:txBody>
      <dsp:txXfrm>
        <a:off x="611167" y="1105836"/>
        <a:ext cx="4526598" cy="2810558"/>
      </dsp:txXfrm>
    </dsp:sp>
    <dsp:sp modelId="{7286A976-9376-4A35-B9E2-37B1F6F4C377}">
      <dsp:nvSpPr>
        <dsp:cNvPr id="0" name=""/>
        <dsp:cNvSpPr/>
      </dsp:nvSpPr>
      <dsp:spPr>
        <a:xfrm>
          <a:off x="5747593" y="522127"/>
          <a:ext cx="4701480" cy="2985440"/>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1DDC1A6-C43A-428D-9447-BDA32B0C021A}">
      <dsp:nvSpPr>
        <dsp:cNvPr id="0" name=""/>
        <dsp:cNvSpPr/>
      </dsp:nvSpPr>
      <dsp:spPr>
        <a:xfrm>
          <a:off x="6269980" y="1018395"/>
          <a:ext cx="4701480" cy="298544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n-US" sz="5600" kern="1200"/>
            <a:t>Carryover section removed.</a:t>
          </a:r>
        </a:p>
      </dsp:txBody>
      <dsp:txXfrm>
        <a:off x="6357421" y="1105836"/>
        <a:ext cx="4526598" cy="28105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C186E-A4B2-4873-A900-16CD9E1847E6}">
      <dsp:nvSpPr>
        <dsp:cNvPr id="0" name=""/>
        <dsp:cNvSpPr/>
      </dsp:nvSpPr>
      <dsp:spPr>
        <a:xfrm>
          <a:off x="0" y="0"/>
          <a:ext cx="6364224" cy="551383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r>
            <a:rPr lang="en-US" sz="6500" kern="1200"/>
            <a:t>New Attachments:</a:t>
          </a:r>
        </a:p>
      </dsp:txBody>
      <dsp:txXfrm>
        <a:off x="0" y="0"/>
        <a:ext cx="6364224" cy="2977469"/>
      </dsp:txXfrm>
    </dsp:sp>
    <dsp:sp modelId="{8A613CC8-AB0B-42C4-BD18-58672CCF54DE}">
      <dsp:nvSpPr>
        <dsp:cNvPr id="0" name=""/>
        <dsp:cNvSpPr/>
      </dsp:nvSpPr>
      <dsp:spPr>
        <a:xfrm>
          <a:off x="0" y="2867192"/>
          <a:ext cx="3182112" cy="253636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dirty="0">
              <a:hlinkClick xmlns:r="http://schemas.openxmlformats.org/officeDocument/2006/relationships" r:id="rId1"/>
            </a:rPr>
            <a:t>NEPA Determination (W/ Historic Preservation Programmatic Agreement)</a:t>
          </a:r>
          <a:endParaRPr lang="en-US" sz="2900" kern="1200" dirty="0"/>
        </a:p>
      </dsp:txBody>
      <dsp:txXfrm>
        <a:off x="0" y="2867192"/>
        <a:ext cx="3182112" cy="2536362"/>
      </dsp:txXfrm>
    </dsp:sp>
    <dsp:sp modelId="{0B962F8C-6D84-48E2-B832-78D40145A5DC}">
      <dsp:nvSpPr>
        <dsp:cNvPr id="0" name=""/>
        <dsp:cNvSpPr/>
      </dsp:nvSpPr>
      <dsp:spPr>
        <a:xfrm>
          <a:off x="3182112" y="2867192"/>
          <a:ext cx="3182112" cy="2536362"/>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6248" tIns="36830" rIns="206248" bIns="36830" numCol="1" spcCol="1270" anchor="ctr" anchorCtr="0">
          <a:noAutofit/>
        </a:bodyPr>
        <a:lstStyle/>
        <a:p>
          <a:pPr marL="0" lvl="0" indent="0" algn="ctr" defTabSz="1289050">
            <a:lnSpc>
              <a:spcPct val="90000"/>
            </a:lnSpc>
            <a:spcBef>
              <a:spcPct val="0"/>
            </a:spcBef>
            <a:spcAft>
              <a:spcPct val="35000"/>
            </a:spcAft>
            <a:buNone/>
          </a:pPr>
          <a:r>
            <a:rPr lang="en-US" sz="2900" kern="1200">
              <a:hlinkClick xmlns:r="http://schemas.openxmlformats.org/officeDocument/2006/relationships" r:id="rId2"/>
            </a:rPr>
            <a:t>NEPA Determination (W/out Historic Preservation Programmatic Agreement)</a:t>
          </a:r>
          <a:endParaRPr lang="en-US" sz="2900" kern="1200"/>
        </a:p>
      </dsp:txBody>
      <dsp:txXfrm>
        <a:off x="3182112" y="2867192"/>
        <a:ext cx="3182112" cy="2536362"/>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09T05:06:26.25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0,'1743'0,"-1714"0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09T05:06:34.22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34,'226'3,"247"-7,-336-11,-84 7,72 0,27 6,166 6,-283 0,0 3,-1 0,57 21,-61-17,1-2,0 0,1-3,0 0,33 1,547-9,-590 0,0-1,1 0,-1-2,42-14,-42 12,1 0,0 2,0 0,37-2,124 8,-157-1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2-09T05:06:39.63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32,'432'0,"-409"-1,0-1,40-10,-38 6,0 2,28-2,431 5,-230 3,-216 0,63 11,-59-6,47 2,0-11,-59 0,0 2,0 0,51 9,-56-2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F7238-72DA-4AE1-8C79-7A95B3493C03}"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4E6BB-E5D3-4C1B-B717-55D4B093CE9F}" type="slidenum">
              <a:rPr lang="en-US" smtClean="0"/>
              <a:t>‹#›</a:t>
            </a:fld>
            <a:endParaRPr lang="en-US"/>
          </a:p>
        </p:txBody>
      </p:sp>
    </p:spTree>
    <p:extLst>
      <p:ext uri="{BB962C8B-B14F-4D97-AF65-F5344CB8AC3E}">
        <p14:creationId xmlns:p14="http://schemas.microsoft.com/office/powerpoint/2010/main" val="312148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a:t>Thank you for joining us today! At this time of year when the weather turns cold, I often find myself reflecting on some of the magic of the season – spending time with friends and family, shopping for presents, decorating to create cheer.  And all of this magic comes from the Annual State Planning process. My name is Jonathan Ballew and I am the Senior Program Manager for WAP at NASCSP. I am joined by my colleagues Andrea Schroer, NASCSP WAP Director, in Atlanta, GA.  Claudia Torres, WAP BIL Sr. Program Manager; Kye Garvin, Workforce Program Manager, and Bryce Nguyen, WAP Program Analyst.</a:t>
            </a:r>
          </a:p>
          <a:p>
            <a:r>
              <a:rPr lang="en-US" sz="1400" dirty="0">
                <a:highlight>
                  <a:srgbClr val="FFFF00"/>
                </a:highlight>
              </a:rPr>
              <a:t>We will present the updates and success strategies then at the end we will take questions for us and DOE. In the next slide I have the agenda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4E6BB-E5D3-4C1B-B717-55D4B093CE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7AA98D53-9DDE-B88E-4710-C71B8ADC0B0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E12DB6-0F75-4E38-971F-7FFE3A39AFE2}"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12/12/2024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critical piece of guidance!!!  This contains the redline versions of the Application Instructions, ALRD, and 25-1.</a:t>
            </a:r>
          </a:p>
        </p:txBody>
      </p:sp>
      <p:sp>
        <p:nvSpPr>
          <p:cNvPr id="4" name="Slide Number Placeholder 3"/>
          <p:cNvSpPr>
            <a:spLocks noGrp="1"/>
          </p:cNvSpPr>
          <p:nvPr>
            <p:ph type="sldNum" sz="quarter" idx="5"/>
          </p:nvPr>
        </p:nvSpPr>
        <p:spPr/>
        <p:txBody>
          <a:bodyPr/>
          <a:lstStyle/>
          <a:p>
            <a:fld id="{DA74E6BB-E5D3-4C1B-B717-55D4B093CE9F}" type="slidenum">
              <a:rPr lang="en-US" smtClean="0"/>
              <a:t>10</a:t>
            </a:fld>
            <a:endParaRPr lang="en-US"/>
          </a:p>
        </p:txBody>
      </p:sp>
    </p:spTree>
    <p:extLst>
      <p:ext uri="{BB962C8B-B14F-4D97-AF65-F5344CB8AC3E}">
        <p14:creationId xmlns:p14="http://schemas.microsoft.com/office/powerpoint/2010/main" val="287940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92929"/>
                </a:solidFill>
                <a:effectLst/>
                <a:latin typeface="Karla"/>
              </a:rPr>
              <a:t>Jonathan - It is important to note the State Plan Application Due Dates in the ALRD for PY20. 25</a:t>
            </a:r>
          </a:p>
          <a:p>
            <a:endParaRPr lang="en-US" sz="2000" b="0" i="0" dirty="0">
              <a:solidFill>
                <a:srgbClr val="292929"/>
              </a:solidFill>
              <a:effectLst/>
              <a:latin typeface="Karla"/>
            </a:endParaRPr>
          </a:p>
          <a:p>
            <a:r>
              <a:rPr lang="en-US" sz="2000" b="0" i="0" dirty="0">
                <a:solidFill>
                  <a:srgbClr val="292929"/>
                </a:solidFill>
                <a:effectLst/>
                <a:latin typeface="Karla"/>
              </a:rPr>
              <a:t>We have State Planning Templates to assist 4/1 and 7/1 states in their planning</a:t>
            </a:r>
          </a:p>
          <a:p>
            <a:endParaRPr lang="en-US" sz="2000" b="0" i="0" dirty="0">
              <a:solidFill>
                <a:srgbClr val="292929"/>
              </a:solidFill>
              <a:effectLst/>
              <a:latin typeface="Karla"/>
            </a:endParaRPr>
          </a:p>
          <a:p>
            <a:r>
              <a:rPr lang="en-US" sz="2000" b="0" i="0" dirty="0">
                <a:solidFill>
                  <a:srgbClr val="292929"/>
                </a:solidFill>
                <a:effectLst/>
                <a:latin typeface="Karla"/>
              </a:rPr>
              <a:t>Keep in mind – the due date for 4/1 states is the Monday following our Winter Training Conference.</a:t>
            </a:r>
            <a:endParaRPr lang="en-US" sz="2000" b="1" dirty="0">
              <a:solidFill>
                <a:schemeClr val="bg1"/>
              </a:solidFill>
              <a:latin typeface="Arial Narrow" panose="020B0606020202030204" pitchFamily="34" charset="0"/>
            </a:endParaRPr>
          </a:p>
          <a:p>
            <a:pPr marL="0" indent="0">
              <a:buNone/>
            </a:pPr>
            <a:endParaRPr lang="en-US" sz="1600" b="1" dirty="0">
              <a:latin typeface="Arial Narrow" panose="020B0606020202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10"/>
          </p:nvPr>
        </p:nvSpPr>
        <p:spPr/>
        <p:txBody>
          <a:bodyPr/>
          <a:lstStyle/>
          <a:p>
            <a:pPr defTabSz="942253">
              <a:defRPr/>
            </a:pPr>
            <a:fld id="{ED36DF6C-60D1-483E-8282-02CE921607E5}" type="slidenum">
              <a:rPr lang="en-US">
                <a:solidFill>
                  <a:prstClr val="black"/>
                </a:solidFill>
                <a:latin typeface="Calibri"/>
              </a:rPr>
              <a:pPr defTabSz="942253">
                <a:defRPr/>
              </a:pPr>
              <a:t>15</a:t>
            </a:fld>
            <a:endParaRPr lang="en-US" dirty="0">
              <a:solidFill>
                <a:prstClr val="black"/>
              </a:solidFill>
              <a:latin typeface="Calibri"/>
            </a:endParaRPr>
          </a:p>
        </p:txBody>
      </p:sp>
    </p:spTree>
    <p:extLst>
      <p:ext uri="{BB962C8B-B14F-4D97-AF65-F5344CB8AC3E}">
        <p14:creationId xmlns:p14="http://schemas.microsoft.com/office/powerpoint/2010/main" val="965188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Dispute Resolution Process – procedures to resolve issues.  “Grantees have the responsibility to ensure Subgrantees resolve all client complaints.”</a:t>
            </a:r>
          </a:p>
          <a:p>
            <a:endParaRPr lang="en-US" dirty="0"/>
          </a:p>
          <a:p>
            <a:r>
              <a:rPr lang="en-US" dirty="0"/>
              <a:t>Investigating Allegations of Fraud, Waste and Abuse.  Include procedures for investigating.  Roles and responsibilities for the investigation.  </a:t>
            </a:r>
          </a:p>
        </p:txBody>
      </p:sp>
      <p:sp>
        <p:nvSpPr>
          <p:cNvPr id="4" name="Slide Number Placeholder 3"/>
          <p:cNvSpPr>
            <a:spLocks noGrp="1"/>
          </p:cNvSpPr>
          <p:nvPr>
            <p:ph type="sldNum" sz="quarter" idx="5"/>
          </p:nvPr>
        </p:nvSpPr>
        <p:spPr/>
        <p:txBody>
          <a:bodyPr/>
          <a:lstStyle/>
          <a:p>
            <a:fld id="{DA74E6BB-E5D3-4C1B-B717-55D4B093CE9F}" type="slidenum">
              <a:rPr lang="en-US" smtClean="0"/>
              <a:t>18</a:t>
            </a:fld>
            <a:endParaRPr lang="en-US"/>
          </a:p>
        </p:txBody>
      </p:sp>
    </p:spTree>
    <p:extLst>
      <p:ext uri="{BB962C8B-B14F-4D97-AF65-F5344CB8AC3E}">
        <p14:creationId xmlns:p14="http://schemas.microsoft.com/office/powerpoint/2010/main" val="1923387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Subgrantees must get at least 50% of the Admin / Grantees may retain a maximum of 50%</a:t>
            </a:r>
          </a:p>
        </p:txBody>
      </p:sp>
      <p:sp>
        <p:nvSpPr>
          <p:cNvPr id="4" name="Slide Number Placeholder 3"/>
          <p:cNvSpPr>
            <a:spLocks noGrp="1"/>
          </p:cNvSpPr>
          <p:nvPr>
            <p:ph type="sldNum" sz="quarter" idx="5"/>
          </p:nvPr>
        </p:nvSpPr>
        <p:spPr/>
        <p:txBody>
          <a:bodyPr/>
          <a:lstStyle/>
          <a:p>
            <a:fld id="{DA74E6BB-E5D3-4C1B-B717-55D4B093CE9F}" type="slidenum">
              <a:rPr lang="en-US" smtClean="0"/>
              <a:t>22</a:t>
            </a:fld>
            <a:endParaRPr lang="en-US"/>
          </a:p>
        </p:txBody>
      </p:sp>
    </p:spTree>
    <p:extLst>
      <p:ext uri="{BB962C8B-B14F-4D97-AF65-F5344CB8AC3E}">
        <p14:creationId xmlns:p14="http://schemas.microsoft.com/office/powerpoint/2010/main" val="4062587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WAP operating on Continuous Resolution through 12/20/24. </a:t>
            </a:r>
          </a:p>
          <a:p>
            <a:pPr marL="742950" lvl="1" indent="-285750">
              <a:buFont typeface="Arial" panose="020B0604020202020204" pitchFamily="34" charset="0"/>
              <a:buChar char="•"/>
            </a:pPr>
            <a:r>
              <a:rPr lang="en-US" dirty="0"/>
              <a:t>Grant modification process</a:t>
            </a:r>
          </a:p>
          <a:p>
            <a:pPr marL="285750" indent="-285750">
              <a:buFont typeface="Arial" panose="020B0604020202020204" pitchFamily="34" charset="0"/>
              <a:buChar char="•"/>
            </a:pPr>
            <a:r>
              <a:rPr lang="en-US" dirty="0"/>
              <a:t>No carryover.  PY25 is a new award.</a:t>
            </a:r>
          </a:p>
          <a:p>
            <a:pPr marL="285750" indent="-285750">
              <a:buFont typeface="Arial" panose="020B0604020202020204" pitchFamily="34" charset="0"/>
              <a:buChar char="•"/>
            </a:pPr>
            <a:r>
              <a:rPr lang="en-US" dirty="0"/>
              <a:t>Memo 139 – new allocations</a:t>
            </a:r>
          </a:p>
          <a:p>
            <a:pPr marL="285750" indent="-285750">
              <a:buFont typeface="Arial" panose="020B0604020202020204" pitchFamily="34" charset="0"/>
              <a:buChar char="•"/>
            </a:pPr>
            <a:r>
              <a:rPr lang="en-US" dirty="0"/>
              <a:t>2 CFR 200 Update (10/1/24 implementation date)</a:t>
            </a:r>
          </a:p>
          <a:p>
            <a:pPr marL="742950" lvl="1" indent="-285750">
              <a:buFont typeface="Arial" panose="020B0604020202020204" pitchFamily="34" charset="0"/>
              <a:buChar char="•"/>
            </a:pPr>
            <a:r>
              <a:rPr lang="en-US" sz="1800" dirty="0"/>
              <a:t>Note:  Simplified Acquisition Threshold (SAT)raised to $10,000.  Disposition of equipment with a value less than the SAT does not require DOE approval.</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Equity and justice section has been shortened</a:t>
            </a:r>
          </a:p>
          <a:p>
            <a:pPr marL="285750" indent="-285750">
              <a:buFont typeface="Arial" panose="020B0604020202020204" pitchFamily="34" charset="0"/>
              <a:buChar char="•"/>
            </a:pPr>
            <a:r>
              <a:rPr lang="en-US" dirty="0"/>
              <a:t>NEPA and Historic Preservation (new language)</a:t>
            </a:r>
          </a:p>
          <a:p>
            <a:pPr marL="742950" lvl="1" indent="-285750">
              <a:buFont typeface="Arial" panose="020B0604020202020204" pitchFamily="34" charset="0"/>
              <a:buChar char="•"/>
            </a:pPr>
            <a:r>
              <a:rPr lang="en-US" dirty="0"/>
              <a:t>Tribal properties – process flowchart from memo (110?)</a:t>
            </a:r>
          </a:p>
          <a:p>
            <a:pPr marL="285750" indent="-285750">
              <a:buFont typeface="Arial" panose="020B0604020202020204" pitchFamily="34" charset="0"/>
              <a:buChar char="•"/>
            </a:pPr>
            <a:r>
              <a:rPr lang="en-US" dirty="0"/>
              <a:t>Allocation Data Updates</a:t>
            </a:r>
          </a:p>
          <a:p>
            <a:pPr marL="742950" lvl="1" indent="-285750">
              <a:buFont typeface="Arial" panose="020B0604020202020204" pitchFamily="34" charset="0"/>
              <a:buChar char="•"/>
            </a:pPr>
            <a:r>
              <a:rPr lang="en-US" dirty="0"/>
              <a:t>Population factor, climatic factor, residential expenditure factor.</a:t>
            </a:r>
          </a:p>
          <a:p>
            <a:pPr marL="285750" indent="-285750">
              <a:buFont typeface="Arial" panose="020B0604020202020204" pitchFamily="34" charset="0"/>
              <a:buChar char="•"/>
            </a:pPr>
            <a:r>
              <a:rPr lang="en-US" dirty="0"/>
              <a:t>ACPU:  $8,574.  Solar ACPU:  $4,302</a:t>
            </a:r>
          </a:p>
          <a:p>
            <a:pPr marL="285750" indent="-285750">
              <a:buFont typeface="Arial" panose="020B0604020202020204" pitchFamily="34" charset="0"/>
              <a:buChar char="•"/>
            </a:pPr>
            <a:r>
              <a:rPr lang="en-US" dirty="0"/>
              <a:t>Program income – must be used during period of performance.</a:t>
            </a:r>
          </a:p>
          <a:p>
            <a:pPr marL="285750" indent="-285750">
              <a:buFont typeface="Arial" panose="020B0604020202020204" pitchFamily="34" charset="0"/>
              <a:buChar char="•"/>
            </a:pPr>
            <a:r>
              <a:rPr lang="en-US" dirty="0"/>
              <a:t>Memo 128 has reporting requirements.</a:t>
            </a:r>
          </a:p>
          <a:p>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24</a:t>
            </a:fld>
            <a:endParaRPr lang="en-US"/>
          </a:p>
        </p:txBody>
      </p:sp>
    </p:spTree>
    <p:extLst>
      <p:ext uri="{BB962C8B-B14F-4D97-AF65-F5344CB8AC3E}">
        <p14:creationId xmlns:p14="http://schemas.microsoft.com/office/powerpoint/2010/main" val="3593034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to put specific language about “ESTIMATE” in the public hearing and state plan?</a:t>
            </a:r>
          </a:p>
        </p:txBody>
      </p:sp>
      <p:sp>
        <p:nvSpPr>
          <p:cNvPr id="4" name="Slide Number Placeholder 3"/>
          <p:cNvSpPr>
            <a:spLocks noGrp="1"/>
          </p:cNvSpPr>
          <p:nvPr>
            <p:ph type="sldNum" sz="quarter" idx="5"/>
          </p:nvPr>
        </p:nvSpPr>
        <p:spPr/>
        <p:txBody>
          <a:bodyPr/>
          <a:lstStyle/>
          <a:p>
            <a:fld id="{DA74E6BB-E5D3-4C1B-B717-55D4B093CE9F}" type="slidenum">
              <a:rPr lang="en-US" smtClean="0"/>
              <a:t>25</a:t>
            </a:fld>
            <a:endParaRPr lang="en-US"/>
          </a:p>
        </p:txBody>
      </p:sp>
    </p:spTree>
    <p:extLst>
      <p:ext uri="{BB962C8B-B14F-4D97-AF65-F5344CB8AC3E}">
        <p14:creationId xmlns:p14="http://schemas.microsoft.com/office/powerpoint/2010/main" val="3106101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r>
              <a:rPr lang="en-US" dirty="0"/>
              <a:t>Population Factor:  # of low-income households, per state and the number of low-income households nationwide.  Updated every 5 years with Census data.</a:t>
            </a:r>
          </a:p>
          <a:p>
            <a:pPr lvl="1">
              <a:buFont typeface="Arial" panose="020B0604020202020204" pitchFamily="34" charset="0"/>
              <a:buChar char="•"/>
            </a:pPr>
            <a:endParaRPr lang="en-US" dirty="0"/>
          </a:p>
          <a:p>
            <a:pPr lvl="1">
              <a:buFont typeface="Arial" panose="020B0604020202020204" pitchFamily="34" charset="0"/>
              <a:buChar char="•"/>
            </a:pPr>
            <a:r>
              <a:rPr lang="en-US" dirty="0"/>
              <a:t>Climatic Factor:  30-year, population weighted averages of heating and cooling degree days.  Data updated every 10 years with data from National Oceanic and Atmospheric (NOAA), National Climatic Data Center (NCDC).  Additional information comes from the Energy Information Administration which is updated every 3 – 5 years.</a:t>
            </a:r>
          </a:p>
          <a:p>
            <a:pPr lvl="1">
              <a:buFont typeface="Arial" panose="020B0604020202020204" pitchFamily="34" charset="0"/>
              <a:buChar char="•"/>
            </a:pPr>
            <a:endParaRPr lang="en-US" dirty="0"/>
          </a:p>
          <a:p>
            <a:pPr lvl="1">
              <a:buFont typeface="Arial" panose="020B0604020202020204" pitchFamily="34" charset="0"/>
              <a:buChar char="•"/>
            </a:pPr>
            <a:r>
              <a:rPr lang="en-US" dirty="0"/>
              <a:t>Residential Expenditure Factor:  Total residential low-income household energy expenditures by Grantee.  Data comes from the EIA Residential Energy Consumption Survey, 3 – 5 years.</a:t>
            </a:r>
          </a:p>
          <a:p>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26</a:t>
            </a:fld>
            <a:endParaRPr lang="en-US"/>
          </a:p>
        </p:txBody>
      </p:sp>
    </p:spTree>
    <p:extLst>
      <p:ext uri="{BB962C8B-B14F-4D97-AF65-F5344CB8AC3E}">
        <p14:creationId xmlns:p14="http://schemas.microsoft.com/office/powerpoint/2010/main" val="604927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 CFR 200 Update (10/1/24 implementation date)</a:t>
            </a:r>
          </a:p>
          <a:p>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27</a:t>
            </a:fld>
            <a:endParaRPr lang="en-US"/>
          </a:p>
        </p:txBody>
      </p:sp>
    </p:spTree>
    <p:extLst>
      <p:ext uri="{BB962C8B-B14F-4D97-AF65-F5344CB8AC3E}">
        <p14:creationId xmlns:p14="http://schemas.microsoft.com/office/powerpoint/2010/main" val="51195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FFFF00"/>
                </a:highlight>
              </a:rPr>
              <a:t>NEPA and SHPO categorical exclusions can be found in </a:t>
            </a:r>
            <a:r>
              <a:rPr lang="en-US" sz="1200" dirty="0" err="1">
                <a:highlight>
                  <a:srgbClr val="FFFF00"/>
                </a:highlight>
              </a:rPr>
              <a:t>FEDConnect</a:t>
            </a:r>
            <a:endParaRPr lang="en-US" sz="1200" dirty="0">
              <a:highlight>
                <a:srgbClr val="FFFF00"/>
              </a:highlight>
            </a:endParaRPr>
          </a:p>
          <a:p>
            <a:endParaRPr lang="en-US" sz="1200" dirty="0">
              <a:highlight>
                <a:srgbClr val="FFFF00"/>
              </a:highlight>
            </a:endParaRPr>
          </a:p>
          <a:p>
            <a:r>
              <a:rPr lang="en-US" sz="1200" dirty="0">
                <a:highlight>
                  <a:srgbClr val="FFFF00"/>
                </a:highlight>
              </a:rPr>
              <a:t>There is a link to the Historic Preservation Programmatic Agreements.  All but Guam have PAs</a:t>
            </a:r>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30</a:t>
            </a:fld>
            <a:endParaRPr lang="en-US"/>
          </a:p>
        </p:txBody>
      </p:sp>
    </p:spTree>
    <p:extLst>
      <p:ext uri="{BB962C8B-B14F-4D97-AF65-F5344CB8AC3E}">
        <p14:creationId xmlns:p14="http://schemas.microsoft.com/office/powerpoint/2010/main" val="2936310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9F883-73BE-F9D2-339B-253994FC5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735CF-CFF8-BEC9-CE52-AB5A078D4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65366-DE1E-BCD7-B358-09E3143934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image on the right is of the 8 tribal nations in Montana.  These 8 nations are comprised of 12 tribes:  Assiniboine, Blackfeet, Chippewa, Cree, Crow, Gros </a:t>
            </a:r>
            <a:r>
              <a:rPr lang="en-US" sz="1200" dirty="0" err="1"/>
              <a:t>Ventre</a:t>
            </a:r>
            <a:r>
              <a:rPr lang="en-US" sz="1200" dirty="0"/>
              <a:t>, Kootenai, Little Shell Chippewa, Northern Cheyenne, Pend </a:t>
            </a:r>
            <a:r>
              <a:rPr lang="en-US" sz="1200" dirty="0" err="1"/>
              <a:t>d’Oreille</a:t>
            </a:r>
            <a:r>
              <a:rPr lang="en-US" sz="1200" dirty="0"/>
              <a:t> (“</a:t>
            </a:r>
            <a:r>
              <a:rPr lang="en-US" sz="1200" dirty="0" err="1"/>
              <a:t>pon</a:t>
            </a:r>
            <a:r>
              <a:rPr lang="en-US" sz="1200" dirty="0"/>
              <a:t>-der-ay), Salish, Sioux.</a:t>
            </a:r>
          </a:p>
          <a:p>
            <a:endParaRPr lang="en-US" dirty="0"/>
          </a:p>
          <a:p>
            <a:r>
              <a:rPr lang="en-US" dirty="0"/>
              <a:t>The Historic preservation worksheet must be used when work included in the NEPA determination is planned on homes/buildings on Tribal land that are 45-years or older.</a:t>
            </a:r>
          </a:p>
        </p:txBody>
      </p:sp>
      <p:sp>
        <p:nvSpPr>
          <p:cNvPr id="4" name="Slide Number Placeholder 3">
            <a:extLst>
              <a:ext uri="{FF2B5EF4-FFF2-40B4-BE49-F238E27FC236}">
                <a16:creationId xmlns:a16="http://schemas.microsoft.com/office/drawing/2014/main" id="{CF2490F2-58D3-6D45-8DAD-64B3DB384041}"/>
              </a:ext>
            </a:extLst>
          </p:cNvPr>
          <p:cNvSpPr>
            <a:spLocks noGrp="1"/>
          </p:cNvSpPr>
          <p:nvPr>
            <p:ph type="sldNum" sz="quarter" idx="5"/>
          </p:nvPr>
        </p:nvSpPr>
        <p:spPr/>
        <p:txBody>
          <a:bodyPr/>
          <a:lstStyle/>
          <a:p>
            <a:fld id="{DA74E6BB-E5D3-4C1B-B717-55D4B093CE9F}" type="slidenum">
              <a:rPr lang="en-US" smtClean="0"/>
              <a:t>31</a:t>
            </a:fld>
            <a:endParaRPr lang="en-US"/>
          </a:p>
        </p:txBody>
      </p:sp>
    </p:spTree>
    <p:extLst>
      <p:ext uri="{BB962C8B-B14F-4D97-AF65-F5344CB8AC3E}">
        <p14:creationId xmlns:p14="http://schemas.microsoft.com/office/powerpoint/2010/main" val="102162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this training will focus on the updates from PY 2024 to PY 2025 in the recently released state plan application 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Funding amounts will be published in WPN 25-2 – not yet released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2</a:t>
            </a:fld>
            <a:endParaRPr lang="en-US"/>
          </a:p>
        </p:txBody>
      </p:sp>
    </p:spTree>
    <p:extLst>
      <p:ext uri="{BB962C8B-B14F-4D97-AF65-F5344CB8AC3E}">
        <p14:creationId xmlns:p14="http://schemas.microsoft.com/office/powerpoint/2010/main" val="4205092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Grantees but Guam have an executed Programmatic Agreement.</a:t>
            </a:r>
          </a:p>
          <a:p>
            <a:endParaRPr lang="en-US" dirty="0"/>
          </a:p>
          <a:p>
            <a:r>
              <a:rPr lang="en-US" dirty="0"/>
              <a:t>NEPA determination w/ PA can do the following: </a:t>
            </a:r>
          </a:p>
          <a:p>
            <a:r>
              <a:rPr lang="en-US" dirty="0"/>
              <a:t>Weatherization activities, provided that projects apply the restrictions of each State’s programmatic agreement with their State Historic Preservation Office (SHPO), are installed in existing buildings, are appropriately sized, and are covered by Appendix A of 10 CFR 440 and/or approved as part of the energy audit approval procedures and material approval process, and limited to: </a:t>
            </a:r>
          </a:p>
          <a:p>
            <a:pPr marL="0" indent="0">
              <a:buNone/>
            </a:pPr>
            <a:r>
              <a:rPr lang="en-US" dirty="0"/>
              <a:t>A.  Energy Conservation Measures- including purchase and installation of measures, as applicable </a:t>
            </a:r>
            <a:r>
              <a:rPr lang="en-US" dirty="0" err="1"/>
              <a:t>i</a:t>
            </a:r>
            <a:r>
              <a:rPr lang="en-US" dirty="0"/>
              <a:t>. Building Shell Measures: </a:t>
            </a:r>
          </a:p>
          <a:p>
            <a:pPr marL="0" indent="0">
              <a:buNone/>
            </a:pPr>
            <a:r>
              <a:rPr lang="en-US" dirty="0"/>
              <a:t>1. Attic/Roof Insulation </a:t>
            </a:r>
          </a:p>
          <a:p>
            <a:pPr marL="0" indent="0">
              <a:buNone/>
            </a:pPr>
            <a:r>
              <a:rPr lang="en-US" dirty="0"/>
              <a:t>2. Wall Insulation </a:t>
            </a:r>
          </a:p>
          <a:p>
            <a:pPr marL="0" indent="0">
              <a:buNone/>
            </a:pPr>
            <a:r>
              <a:rPr lang="en-US" dirty="0"/>
              <a:t>3. Foundation Insulation </a:t>
            </a:r>
          </a:p>
          <a:p>
            <a:pPr marL="0" indent="0">
              <a:buNone/>
            </a:pPr>
            <a:r>
              <a:rPr lang="en-US" dirty="0"/>
              <a:t>4. Air Sealing/Infiltration Reduction </a:t>
            </a:r>
          </a:p>
          <a:p>
            <a:pPr marL="0" indent="0">
              <a:buNone/>
            </a:pPr>
            <a:r>
              <a:rPr lang="en-US" dirty="0"/>
              <a:t>5. Window replacement and treatments, such as, window film, awnings and solar screens </a:t>
            </a:r>
          </a:p>
          <a:p>
            <a:pPr marL="0" indent="0">
              <a:buNone/>
            </a:pPr>
            <a:r>
              <a:rPr lang="en-US" dirty="0"/>
              <a:t>6. Door replacement and treatments such as, storm door, window film, solar screens </a:t>
            </a:r>
          </a:p>
          <a:p>
            <a:pPr marL="0" indent="0">
              <a:buNone/>
            </a:pPr>
            <a:r>
              <a:rPr lang="en-US" dirty="0"/>
              <a:t>B. Mechanical Measures </a:t>
            </a:r>
          </a:p>
          <a:p>
            <a:pPr marL="0" indent="0">
              <a:buNone/>
            </a:pPr>
            <a:r>
              <a:rPr lang="en-US" dirty="0"/>
              <a:t>Clean, tune, repair, or replace heating and/or cooling systems including switching fuel source.</a:t>
            </a:r>
          </a:p>
          <a:p>
            <a:pPr marL="0" indent="0">
              <a:buNone/>
            </a:pPr>
            <a:r>
              <a:rPr lang="en-US" dirty="0"/>
              <a:t>ii. Install duct and distribution system insulation </a:t>
            </a:r>
          </a:p>
          <a:p>
            <a:pPr marL="0" indent="0">
              <a:buNone/>
            </a:pPr>
            <a:r>
              <a:rPr lang="en-US" dirty="0"/>
              <a:t>iii. Seal ducts and distribution systems </a:t>
            </a:r>
          </a:p>
          <a:p>
            <a:pPr marL="0" indent="0">
              <a:buNone/>
            </a:pPr>
            <a:r>
              <a:rPr lang="en-US" dirty="0"/>
              <a:t>iv. Install programmable thermostats </a:t>
            </a:r>
          </a:p>
          <a:p>
            <a:pPr marL="0" indent="0">
              <a:buNone/>
            </a:pPr>
            <a:r>
              <a:rPr lang="en-US" dirty="0"/>
              <a:t>v. Repair/replace domestic water heaters, including switching fuel source. </a:t>
            </a:r>
          </a:p>
          <a:p>
            <a:pPr marL="0" indent="0">
              <a:buNone/>
            </a:pPr>
            <a:r>
              <a:rPr lang="en-US" dirty="0"/>
              <a:t>vi. Install domestic hot water heater tank and pipe insulation c. Electric and Water Measures </a:t>
            </a:r>
            <a:r>
              <a:rPr lang="en-US" dirty="0" err="1"/>
              <a:t>i</a:t>
            </a:r>
            <a:r>
              <a:rPr lang="en-US" dirty="0"/>
              <a:t>. Install efficient light sources ii. Install low-flow showerheads, aerators, and toilets iii. Replace inefficient refrigerators and freezers with energy-efficient models</a:t>
            </a:r>
          </a:p>
        </p:txBody>
      </p:sp>
      <p:sp>
        <p:nvSpPr>
          <p:cNvPr id="4" name="Slide Number Placeholder 3"/>
          <p:cNvSpPr>
            <a:spLocks noGrp="1"/>
          </p:cNvSpPr>
          <p:nvPr>
            <p:ph type="sldNum" sz="quarter" idx="5"/>
          </p:nvPr>
        </p:nvSpPr>
        <p:spPr/>
        <p:txBody>
          <a:bodyPr/>
          <a:lstStyle/>
          <a:p>
            <a:fld id="{DA74E6BB-E5D3-4C1B-B717-55D4B093CE9F}" type="slidenum">
              <a:rPr lang="en-US" smtClean="0"/>
              <a:t>32</a:t>
            </a:fld>
            <a:endParaRPr lang="en-US"/>
          </a:p>
        </p:txBody>
      </p:sp>
    </p:spTree>
    <p:extLst>
      <p:ext uri="{BB962C8B-B14F-4D97-AF65-F5344CB8AC3E}">
        <p14:creationId xmlns:p14="http://schemas.microsoft.com/office/powerpoint/2010/main" val="3149160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Andrea - Each year, DOE has the ability to ADJUST the ACPU.</a:t>
            </a:r>
          </a:p>
          <a:p>
            <a:r>
              <a:rPr lang="en-US" dirty="0"/>
              <a:t>Percentage of Customer Price Index (CPI) was 8.2% / This avg includes MF buildings of 5 units or greater.</a:t>
            </a:r>
          </a:p>
          <a:p>
            <a:endParaRPr lang="en-US" dirty="0"/>
          </a:p>
        </p:txBody>
      </p:sp>
      <p:sp>
        <p:nvSpPr>
          <p:cNvPr id="4" name="Slide Number Placeholder 3"/>
          <p:cNvSpPr>
            <a:spLocks noGrp="1"/>
          </p:cNvSpPr>
          <p:nvPr>
            <p:ph type="sldNum" sz="quarter" idx="10"/>
          </p:nvPr>
        </p:nvSpPr>
        <p:spPr/>
        <p:txBody>
          <a:bodyPr/>
          <a:lstStyle/>
          <a:p>
            <a:pPr defTabSz="942253">
              <a:defRPr/>
            </a:pPr>
            <a:fld id="{ED36DF6C-60D1-483E-8282-02CE921607E5}" type="slidenum">
              <a:rPr lang="en-US">
                <a:solidFill>
                  <a:prstClr val="black"/>
                </a:solidFill>
                <a:latin typeface="Calibri"/>
              </a:rPr>
              <a:pPr defTabSz="942253">
                <a:defRPr/>
              </a:pPr>
              <a:t>33</a:t>
            </a:fld>
            <a:endParaRPr lang="en-US" dirty="0">
              <a:solidFill>
                <a:prstClr val="black"/>
              </a:solidFill>
              <a:latin typeface="Calibri"/>
            </a:endParaRPr>
          </a:p>
        </p:txBody>
      </p:sp>
    </p:spTree>
    <p:extLst>
      <p:ext uri="{BB962C8B-B14F-4D97-AF65-F5344CB8AC3E}">
        <p14:creationId xmlns:p14="http://schemas.microsoft.com/office/powerpoint/2010/main" val="373461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36</a:t>
            </a:fld>
            <a:endParaRPr lang="en-US"/>
          </a:p>
        </p:txBody>
      </p:sp>
    </p:spTree>
    <p:extLst>
      <p:ext uri="{BB962C8B-B14F-4D97-AF65-F5344CB8AC3E}">
        <p14:creationId xmlns:p14="http://schemas.microsoft.com/office/powerpoint/2010/main" val="1718325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to Andrea</a:t>
            </a:r>
          </a:p>
        </p:txBody>
      </p:sp>
      <p:sp>
        <p:nvSpPr>
          <p:cNvPr id="4" name="Slide Number Placeholder 3"/>
          <p:cNvSpPr>
            <a:spLocks noGrp="1"/>
          </p:cNvSpPr>
          <p:nvPr>
            <p:ph type="sldNum" sz="quarter" idx="5"/>
          </p:nvPr>
        </p:nvSpPr>
        <p:spPr/>
        <p:txBody>
          <a:bodyPr/>
          <a:lstStyle/>
          <a:p>
            <a:fld id="{DA74E6BB-E5D3-4C1B-B717-55D4B093CE9F}" type="slidenum">
              <a:rPr lang="en-US" smtClean="0"/>
              <a:t>38</a:t>
            </a:fld>
            <a:endParaRPr lang="en-US"/>
          </a:p>
        </p:txBody>
      </p:sp>
    </p:spTree>
    <p:extLst>
      <p:ext uri="{BB962C8B-B14F-4D97-AF65-F5344CB8AC3E}">
        <p14:creationId xmlns:p14="http://schemas.microsoft.com/office/powerpoint/2010/main" val="3714462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project plan for the state planning process should be used.  This is a HUGE process that requires input from many people.  Treat this like a major project – outreach/engagement, kick-off meeting, timeline/project plan, scheduled check-ins, post mortem, etc.</a:t>
            </a:r>
          </a:p>
          <a:p>
            <a:endParaRPr lang="en-US" dirty="0"/>
          </a:p>
          <a:p>
            <a:r>
              <a:rPr lang="en-US" dirty="0"/>
              <a:t>NASCSP Webinar:  </a:t>
            </a:r>
          </a:p>
        </p:txBody>
      </p:sp>
      <p:sp>
        <p:nvSpPr>
          <p:cNvPr id="4" name="Slide Number Placeholder 3"/>
          <p:cNvSpPr>
            <a:spLocks noGrp="1"/>
          </p:cNvSpPr>
          <p:nvPr>
            <p:ph type="sldNum" sz="quarter" idx="10"/>
          </p:nvPr>
        </p:nvSpPr>
        <p:spPr/>
        <p:txBody>
          <a:bodyPr/>
          <a:lstStyle/>
          <a:p>
            <a:pPr defTabSz="942253">
              <a:defRPr/>
            </a:pPr>
            <a:fld id="{ED36DF6C-60D1-483E-8282-02CE921607E5}" type="slidenum">
              <a:rPr lang="en-US">
                <a:solidFill>
                  <a:prstClr val="black"/>
                </a:solidFill>
                <a:latin typeface="Calibri"/>
              </a:rPr>
              <a:pPr defTabSz="942253">
                <a:defRPr/>
              </a:pPr>
              <a:t>39</a:t>
            </a:fld>
            <a:endParaRPr lang="en-US" dirty="0">
              <a:solidFill>
                <a:prstClr val="black"/>
              </a:solidFill>
              <a:latin typeface="Calibri"/>
            </a:endParaRPr>
          </a:p>
        </p:txBody>
      </p:sp>
    </p:spTree>
    <p:extLst>
      <p:ext uri="{BB962C8B-B14F-4D97-AF65-F5344CB8AC3E}">
        <p14:creationId xmlns:p14="http://schemas.microsoft.com/office/powerpoint/2010/main" val="1842964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Suggestion: </a:t>
            </a:r>
            <a:r>
              <a:rPr lang="en-US" b="1" dirty="0">
                <a:solidFill>
                  <a:srgbClr val="FF0000"/>
                </a:solidFill>
              </a:rPr>
              <a:t>use RED </a:t>
            </a:r>
            <a:r>
              <a:rPr lang="en-US" dirty="0"/>
              <a:t>or another color to highlight new sections or changes to the state plan to make it easier for your DOE PO to see updates and changes.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Discuss program updates over the past year and what policy changes will support those efforts – look at the list of current WPNs and Memos from WPN 25-1, prepare questions.</a:t>
            </a:r>
          </a:p>
          <a:p>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40</a:t>
            </a:fld>
            <a:endParaRPr lang="en-US"/>
          </a:p>
        </p:txBody>
      </p:sp>
    </p:spTree>
    <p:extLst>
      <p:ext uri="{BB962C8B-B14F-4D97-AF65-F5344CB8AC3E}">
        <p14:creationId xmlns:p14="http://schemas.microsoft.com/office/powerpoint/2010/main" val="3957201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800" b="1" dirty="0"/>
              <a:t>– Planning and is key! #3  Develop timeline and gain commitment </a:t>
            </a:r>
          </a:p>
          <a:p>
            <a:pPr lvl="1">
              <a:buFont typeface="Arial" panose="020B0604020202020204" pitchFamily="34" charset="0"/>
              <a:buChar char="•"/>
            </a:pPr>
            <a:r>
              <a:rPr lang="en-US" sz="2400" dirty="0"/>
              <a:t>Draft EARLY AND share with all stakeholders in advance</a:t>
            </a:r>
          </a:p>
          <a:p>
            <a:pPr lvl="1">
              <a:buFont typeface="Arial" panose="020B0604020202020204" pitchFamily="34" charset="0"/>
              <a:buChar char="•"/>
            </a:pPr>
            <a:r>
              <a:rPr lang="en-US" sz="2400" dirty="0"/>
              <a:t>Host meeting to review timeline to gain internal and external commitment </a:t>
            </a:r>
          </a:p>
          <a:p>
            <a:pPr lvl="1">
              <a:buFont typeface="Arial" panose="020B0604020202020204" pitchFamily="34" charset="0"/>
              <a:buChar char="•"/>
            </a:pPr>
            <a:r>
              <a:rPr lang="en-US" sz="2400" dirty="0"/>
              <a:t>Need help? We can work with you to build a timeline for on time delivery.</a:t>
            </a:r>
          </a:p>
          <a:p>
            <a:endParaRPr lang="en-US" dirty="0"/>
          </a:p>
        </p:txBody>
      </p:sp>
      <p:sp>
        <p:nvSpPr>
          <p:cNvPr id="4" name="Slide Number Placeholder 3"/>
          <p:cNvSpPr>
            <a:spLocks noGrp="1"/>
          </p:cNvSpPr>
          <p:nvPr>
            <p:ph type="sldNum" sz="quarter" idx="10"/>
          </p:nvPr>
        </p:nvSpPr>
        <p:spPr/>
        <p:txBody>
          <a:bodyPr/>
          <a:lstStyle/>
          <a:p>
            <a:pPr defTabSz="942253">
              <a:defRPr/>
            </a:pPr>
            <a:fld id="{ED36DF6C-60D1-483E-8282-02CE921607E5}" type="slidenum">
              <a:rPr lang="en-US">
                <a:solidFill>
                  <a:prstClr val="black"/>
                </a:solidFill>
                <a:latin typeface="Calibri"/>
              </a:rPr>
              <a:pPr defTabSz="942253">
                <a:defRPr/>
              </a:pPr>
              <a:t>41</a:t>
            </a:fld>
            <a:endParaRPr lang="en-US" dirty="0">
              <a:solidFill>
                <a:prstClr val="black"/>
              </a:solidFill>
              <a:latin typeface="Calibri"/>
            </a:endParaRPr>
          </a:p>
        </p:txBody>
      </p:sp>
    </p:spTree>
    <p:extLst>
      <p:ext uri="{BB962C8B-B14F-4D97-AF65-F5344CB8AC3E}">
        <p14:creationId xmlns:p14="http://schemas.microsoft.com/office/powerpoint/2010/main" val="4129347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Recommend a minimum of THREE meetings</a:t>
            </a:r>
          </a:p>
          <a:p>
            <a:r>
              <a:rPr lang="en-US" dirty="0"/>
              <a:t>1. Involving the </a:t>
            </a:r>
            <a:r>
              <a:rPr lang="en-US" b="1" dirty="0"/>
              <a:t>Subgrantee network </a:t>
            </a:r>
            <a:r>
              <a:rPr lang="en-US" dirty="0"/>
              <a:t>early in the planning process has been noted as a best practice on the ACSI survey</a:t>
            </a:r>
          </a:p>
          <a:p>
            <a:r>
              <a:rPr lang="en-US" b="1" dirty="0"/>
              <a:t>2. PAC Meetings </a:t>
            </a:r>
            <a:r>
              <a:rPr lang="en-US" dirty="0"/>
              <a:t>– discuss important issues regarding quality and production performance against contracted goals.</a:t>
            </a:r>
          </a:p>
          <a:p>
            <a:pPr marL="171450" indent="-171450">
              <a:buFontTx/>
              <a:buChar char="-"/>
            </a:pPr>
            <a:r>
              <a:rPr lang="en-US" dirty="0"/>
              <a:t>Consider implementing a reallocation provision for underperforming Subs; good policy to discuss with your PAC</a:t>
            </a:r>
          </a:p>
          <a:p>
            <a:pPr marL="171450" indent="-171450">
              <a:buFontTx/>
              <a:buChar char="-"/>
            </a:pPr>
            <a:r>
              <a:rPr lang="en-US" dirty="0"/>
              <a:t>Make it so you can move fast, reallocate without a public hearing to others Subs in the network that are performing well.</a:t>
            </a:r>
          </a:p>
          <a:p>
            <a:pPr marL="0" indent="0">
              <a:buFontTx/>
              <a:buNone/>
            </a:pPr>
            <a:r>
              <a:rPr lang="en-US" b="1" dirty="0"/>
              <a:t>3. Public Hearing </a:t>
            </a:r>
            <a:r>
              <a:rPr lang="en-US" dirty="0"/>
              <a:t>– mandatory, 10 days notice, need an official transcript but </a:t>
            </a:r>
            <a:r>
              <a:rPr lang="en-US" b="1" dirty="0"/>
              <a:t>virtual hearings </a:t>
            </a:r>
            <a:r>
              <a:rPr lang="en-US" dirty="0"/>
              <a:t>are allowable.</a:t>
            </a:r>
          </a:p>
          <a:p>
            <a:pPr marL="0" indent="0">
              <a:buFontTx/>
              <a:buNone/>
            </a:pPr>
            <a:endParaRPr lang="en-US" dirty="0"/>
          </a:p>
          <a:p>
            <a:endParaRPr lang="en-US" dirty="0"/>
          </a:p>
        </p:txBody>
      </p:sp>
      <p:sp>
        <p:nvSpPr>
          <p:cNvPr id="4" name="Slide Number Placeholder 3"/>
          <p:cNvSpPr>
            <a:spLocks noGrp="1"/>
          </p:cNvSpPr>
          <p:nvPr>
            <p:ph type="sldNum" sz="quarter" idx="10"/>
          </p:nvPr>
        </p:nvSpPr>
        <p:spPr/>
        <p:txBody>
          <a:bodyPr/>
          <a:lstStyle/>
          <a:p>
            <a:pPr defTabSz="942253">
              <a:defRPr/>
            </a:pPr>
            <a:fld id="{ED36DF6C-60D1-483E-8282-02CE921607E5}" type="slidenum">
              <a:rPr lang="en-US">
                <a:solidFill>
                  <a:prstClr val="black"/>
                </a:solidFill>
                <a:latin typeface="Calibri"/>
              </a:rPr>
              <a:pPr defTabSz="942253">
                <a:defRPr/>
              </a:pPr>
              <a:t>42</a:t>
            </a:fld>
            <a:endParaRPr lang="en-US" dirty="0">
              <a:solidFill>
                <a:prstClr val="black"/>
              </a:solidFill>
              <a:latin typeface="Calibri"/>
            </a:endParaRPr>
          </a:p>
        </p:txBody>
      </p:sp>
    </p:spTree>
    <p:extLst>
      <p:ext uri="{BB962C8B-B14F-4D97-AF65-F5344CB8AC3E}">
        <p14:creationId xmlns:p14="http://schemas.microsoft.com/office/powerpoint/2010/main" val="3437128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Executing contracts late will impact your Subgrantees and undermine your workforce development efforts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How long are YOU comfortable going without a paycheck?</a:t>
            </a:r>
          </a:p>
          <a:p>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44</a:t>
            </a:fld>
            <a:endParaRPr lang="en-US"/>
          </a:p>
        </p:txBody>
      </p:sp>
    </p:spTree>
    <p:extLst>
      <p:ext uri="{BB962C8B-B14F-4D97-AF65-F5344CB8AC3E}">
        <p14:creationId xmlns:p14="http://schemas.microsoft.com/office/powerpoint/2010/main" val="1507549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approved ’24 State plans are located on our website.</a:t>
            </a:r>
          </a:p>
        </p:txBody>
      </p:sp>
      <p:sp>
        <p:nvSpPr>
          <p:cNvPr id="4" name="Slide Number Placeholder 3"/>
          <p:cNvSpPr>
            <a:spLocks noGrp="1"/>
          </p:cNvSpPr>
          <p:nvPr>
            <p:ph type="sldNum" sz="quarter" idx="5"/>
          </p:nvPr>
        </p:nvSpPr>
        <p:spPr/>
        <p:txBody>
          <a:bodyPr/>
          <a:lstStyle/>
          <a:p>
            <a:fld id="{DA74E6BB-E5D3-4C1B-B717-55D4B093CE9F}" type="slidenum">
              <a:rPr lang="en-US" smtClean="0"/>
              <a:t>45</a:t>
            </a:fld>
            <a:endParaRPr lang="en-US"/>
          </a:p>
        </p:txBody>
      </p:sp>
    </p:spTree>
    <p:extLst>
      <p:ext uri="{BB962C8B-B14F-4D97-AF65-F5344CB8AC3E}">
        <p14:creationId xmlns:p14="http://schemas.microsoft.com/office/powerpoint/2010/main" val="281918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rPr>
              <a:t>NASCSP members represent all 50 states, and DC, Puerto Rico, American Samoa, US Virgin islands, Guam and </a:t>
            </a:r>
            <a:r>
              <a:rPr lang="en-US" sz="1200" dirty="0"/>
              <a:t>Northern Mariana Islands</a:t>
            </a:r>
            <a:r>
              <a:rPr lang="en-US" sz="120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rPr>
              <a:t>The National Association for State Community Services Programs (NASCSP) is the sole national association charged with advocating and enhancing the leadership role of States in the administration of the Community Services Block Grant (CSBG) and Weatherization Assistance Program (WAP).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endParaRPr lang="en-US" dirty="0"/>
          </a:p>
        </p:txBody>
      </p:sp>
      <p:sp>
        <p:nvSpPr>
          <p:cNvPr id="4" name="Slide Number Placeholder 3"/>
          <p:cNvSpPr>
            <a:spLocks noGrp="1"/>
          </p:cNvSpPr>
          <p:nvPr>
            <p:ph type="sldNum" sz="quarter" idx="5"/>
          </p:nvPr>
        </p:nvSpPr>
        <p:spPr/>
        <p:txBody>
          <a:bodyPr/>
          <a:lstStyle/>
          <a:p>
            <a:fld id="{DA74E6BB-E5D3-4C1B-B717-55D4B093CE9F}" type="slidenum">
              <a:rPr lang="en-US" smtClean="0"/>
              <a:t>3</a:t>
            </a:fld>
            <a:endParaRPr lang="en-US"/>
          </a:p>
        </p:txBody>
      </p:sp>
    </p:spTree>
    <p:extLst>
      <p:ext uri="{BB962C8B-B14F-4D97-AF65-F5344CB8AC3E}">
        <p14:creationId xmlns:p14="http://schemas.microsoft.com/office/powerpoint/2010/main" val="913992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DOE:  Can you describe how the Continuing Resolution affects the state plan process?  Is there language needed in a state plan to assist with process?  How can Grantees prepare?</a:t>
            </a:r>
          </a:p>
          <a:p>
            <a:endParaRPr lang="en-US" dirty="0"/>
          </a:p>
          <a:p>
            <a:r>
              <a:rPr lang="en-US" dirty="0"/>
              <a:t>What would be the most common issue that you see with State Plans?  What is your best piece of advice to Grantees regarding the state planning process.</a:t>
            </a:r>
          </a:p>
        </p:txBody>
      </p:sp>
      <p:sp>
        <p:nvSpPr>
          <p:cNvPr id="4" name="Slide Number Placeholder 3"/>
          <p:cNvSpPr>
            <a:spLocks noGrp="1"/>
          </p:cNvSpPr>
          <p:nvPr>
            <p:ph type="sldNum" sz="quarter" idx="5"/>
          </p:nvPr>
        </p:nvSpPr>
        <p:spPr/>
        <p:txBody>
          <a:bodyPr/>
          <a:lstStyle/>
          <a:p>
            <a:fld id="{DA74E6BB-E5D3-4C1B-B717-55D4B093CE9F}" type="slidenum">
              <a:rPr lang="en-US" smtClean="0"/>
              <a:t>47</a:t>
            </a:fld>
            <a:endParaRPr lang="en-US"/>
          </a:p>
        </p:txBody>
      </p:sp>
    </p:spTree>
    <p:extLst>
      <p:ext uri="{BB962C8B-B14F-4D97-AF65-F5344CB8AC3E}">
        <p14:creationId xmlns:p14="http://schemas.microsoft.com/office/powerpoint/2010/main" val="2882115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u="sng" dirty="0"/>
              <a:t>STOP RECORDING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74E6BB-E5D3-4C1B-B717-55D4B093CE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14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small but might team is spread out around the country and if you are new to WAP, we would love to meet you! </a:t>
            </a:r>
          </a:p>
          <a:p>
            <a:r>
              <a:rPr lang="en-US" dirty="0"/>
              <a:t>For years it was just Jonathan and Andrea, but in 2023 Kye Garvin joined NASCSP and last month, Bryce moved to WAP from our Research Dept.</a:t>
            </a:r>
          </a:p>
          <a:p>
            <a:r>
              <a:rPr lang="en-US" dirty="0"/>
              <a:t>Within NASCSP we have the WAP, CSBG and Research departments within our organization.  NASCSP is funded in part by Membership dues and federal grants from DOE and OCS. </a:t>
            </a:r>
          </a:p>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148765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plan = 8 month process.</a:t>
            </a:r>
          </a:p>
          <a:p>
            <a:r>
              <a:rPr lang="en-US" dirty="0"/>
              <a:t>Who is the team?  Who is running the process?</a:t>
            </a:r>
          </a:p>
          <a:p>
            <a:r>
              <a:rPr lang="en-US" dirty="0"/>
              <a:t>Regulations/guidance:  Memo 138 – Redline memo, 25-1, application instructions, and ALRD.</a:t>
            </a:r>
          </a:p>
        </p:txBody>
      </p:sp>
      <p:sp>
        <p:nvSpPr>
          <p:cNvPr id="4" name="Slide Number Placeholder 3"/>
          <p:cNvSpPr>
            <a:spLocks noGrp="1"/>
          </p:cNvSpPr>
          <p:nvPr>
            <p:ph type="sldNum" sz="quarter" idx="5"/>
          </p:nvPr>
        </p:nvSpPr>
        <p:spPr/>
        <p:txBody>
          <a:bodyPr/>
          <a:lstStyle/>
          <a:p>
            <a:fld id="{DA74E6BB-E5D3-4C1B-B717-55D4B093CE9F}" type="slidenum">
              <a:rPr lang="en-US" smtClean="0"/>
              <a:t>5</a:t>
            </a:fld>
            <a:endParaRPr lang="en-US"/>
          </a:p>
        </p:txBody>
      </p:sp>
    </p:spTree>
    <p:extLst>
      <p:ext uri="{BB962C8B-B14F-4D97-AF65-F5344CB8AC3E}">
        <p14:creationId xmlns:p14="http://schemas.microsoft.com/office/powerpoint/2010/main" val="3483463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SF 424 is a required form tor new or continuing funding allocations.</a:t>
            </a:r>
          </a:p>
          <a:p>
            <a:pPr marL="228600" indent="-228600">
              <a:buAutoNum type="arabicPeriod"/>
            </a:pPr>
            <a:r>
              <a:rPr lang="en-US" dirty="0"/>
              <a:t>Budget – more detail to provide DOE with a clear understanding of how the Grantee is proposing to use funds.  Must define with leveraged funds to be included in the budget.  See p. 14 of application instructions for the pros and cons of including leveraged funds into the budget.  Keep in mind that defining the optional budget categories can assist in controlling the ACPU</a:t>
            </a:r>
          </a:p>
          <a:p>
            <a:pPr marL="228600" indent="-228600">
              <a:buAutoNum type="arabicPeriod"/>
            </a:pPr>
            <a:r>
              <a:rPr lang="en-US" dirty="0"/>
              <a:t>Annual File:  Subgrantees, subgrantee selection (Make sure that subgrantees and subcontracting Agencies much check the Excluded Parties Listing in SAM).  Production schedule.  Energy Savings estimates (DOE template available).  Leveraging activities.  Policy Advisory Council.  State Plan Hearing.  Miscellaneous.</a:t>
            </a:r>
          </a:p>
          <a:p>
            <a:pPr marL="228600" indent="-228600">
              <a:buAutoNum type="arabicPeriod"/>
            </a:pPr>
            <a:r>
              <a:rPr lang="en-US" dirty="0"/>
              <a:t>Master File:  Eligibility – building and client.  Reweatherization compliance process.  Describe what structures are eligible for Wx.  Describe how rentals and MF buildings will be addressed.  Describe deferral process.  WRF plan and tracking.  Definition of children.  Approach to Tribal organizations.  Selection of areas served.  Prioritizing clients.  Climatic conditions.  Technical guides.  Energy Audit Procedures.  Final Inspection.  Wx Analysis of Effectiveness.  Health and safety plan.  Grantee organization.  Administrative funds limits.  Monitoring activities.  T&amp;TA plan.  Energy Crisis and Disaster Response Plan</a:t>
            </a:r>
          </a:p>
        </p:txBody>
      </p:sp>
      <p:sp>
        <p:nvSpPr>
          <p:cNvPr id="4" name="Slide Number Placeholder 3"/>
          <p:cNvSpPr>
            <a:spLocks noGrp="1"/>
          </p:cNvSpPr>
          <p:nvPr>
            <p:ph type="sldNum" sz="quarter" idx="5"/>
          </p:nvPr>
        </p:nvSpPr>
        <p:spPr/>
        <p:txBody>
          <a:bodyPr/>
          <a:lstStyle/>
          <a:p>
            <a:fld id="{DA74E6BB-E5D3-4C1B-B717-55D4B093CE9F}" type="slidenum">
              <a:rPr lang="en-US" smtClean="0"/>
              <a:t>6</a:t>
            </a:fld>
            <a:endParaRPr lang="en-US"/>
          </a:p>
        </p:txBody>
      </p:sp>
    </p:spTree>
    <p:extLst>
      <p:ext uri="{BB962C8B-B14F-4D97-AF65-F5344CB8AC3E}">
        <p14:creationId xmlns:p14="http://schemas.microsoft.com/office/powerpoint/2010/main" val="205644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dirty="0">
              <a:solidFill>
                <a:srgbClr val="292929"/>
              </a:solidFill>
              <a:effectLst/>
              <a:latin typeface="Arial Narrow" panose="020B0606020202030204" pitchFamily="34" charset="0"/>
            </a:endParaRPr>
          </a:p>
          <a:p>
            <a:pPr algn="l"/>
            <a:r>
              <a:rPr lang="en-US" sz="1100" b="1" i="0" dirty="0">
                <a:solidFill>
                  <a:srgbClr val="292929"/>
                </a:solidFill>
                <a:effectLst/>
                <a:latin typeface="Arial Narrow" panose="020B0606020202030204" pitchFamily="34" charset="0"/>
              </a:rPr>
              <a:t>New </a:t>
            </a:r>
            <a:r>
              <a:rPr lang="en-US" sz="1100" b="1" i="0" dirty="0" err="1">
                <a:solidFill>
                  <a:srgbClr val="292929"/>
                </a:solidFill>
                <a:effectLst/>
                <a:latin typeface="Arial Narrow" panose="020B0606020202030204" pitchFamily="34" charset="0"/>
              </a:rPr>
              <a:t>attachements</a:t>
            </a:r>
            <a:r>
              <a:rPr lang="en-US" sz="1100" b="1" i="0" dirty="0">
                <a:solidFill>
                  <a:srgbClr val="292929"/>
                </a:solidFill>
                <a:effectLst/>
                <a:latin typeface="Arial Narrow" panose="020B0606020202030204" pitchFamily="34" charset="0"/>
              </a:rPr>
              <a:t> required this year.  We will dig into these in more detail later.  These attachments must be attached to the SF-424 submittal.</a:t>
            </a:r>
            <a:endParaRPr lang="en-US" sz="1100" b="0" i="0" dirty="0">
              <a:solidFill>
                <a:srgbClr val="292929"/>
              </a:solidFill>
              <a:effectLst/>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ED36DF6C-60D1-483E-8282-02CE921607E5}" type="slidenum">
              <a:rPr lang="en-US" smtClean="0"/>
              <a:t>7</a:t>
            </a:fld>
            <a:endParaRPr lang="en-US" dirty="0"/>
          </a:p>
        </p:txBody>
      </p:sp>
    </p:spTree>
    <p:extLst>
      <p:ext uri="{BB962C8B-B14F-4D97-AF65-F5344CB8AC3E}">
        <p14:creationId xmlns:p14="http://schemas.microsoft.com/office/powerpoint/2010/main" val="109919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new budget categories are essentially a raise to the ACPU!!!  NASCSP advises to use all optional budget categories!!  This is a best practice to control the ACPU.</a:t>
            </a:r>
          </a:p>
        </p:txBody>
      </p:sp>
      <p:sp>
        <p:nvSpPr>
          <p:cNvPr id="4" name="Slide Number Placeholder 3"/>
          <p:cNvSpPr>
            <a:spLocks noGrp="1"/>
          </p:cNvSpPr>
          <p:nvPr>
            <p:ph type="sldNum" sz="quarter" idx="5"/>
          </p:nvPr>
        </p:nvSpPr>
        <p:spPr/>
        <p:txBody>
          <a:bodyPr/>
          <a:lstStyle/>
          <a:p>
            <a:fld id="{DA74E6BB-E5D3-4C1B-B717-55D4B093CE9F}" type="slidenum">
              <a:rPr lang="en-US" smtClean="0"/>
              <a:t>8</a:t>
            </a:fld>
            <a:endParaRPr lang="en-US"/>
          </a:p>
        </p:txBody>
      </p:sp>
    </p:spTree>
    <p:extLst>
      <p:ext uri="{BB962C8B-B14F-4D97-AF65-F5344CB8AC3E}">
        <p14:creationId xmlns:p14="http://schemas.microsoft.com/office/powerpoint/2010/main" val="17184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the Required Budget Categories (Admin / T&amp;TA/Program Operations) DOE allows the use of OPTIONAL Budget Categories.</a:t>
            </a:r>
          </a:p>
          <a:p>
            <a:r>
              <a:rPr lang="en-US" dirty="0"/>
              <a:t>This is a partial list -- There are a lot of moving parts! But here are a few plan components and optional budget categories to help provide relief to the ACPU.</a:t>
            </a:r>
          </a:p>
          <a:p>
            <a:pPr marL="228600" indent="-228600">
              <a:buAutoNum type="arabicPeriod"/>
            </a:pPr>
            <a:r>
              <a:rPr lang="en-US" dirty="0"/>
              <a:t>Vehicles - </a:t>
            </a:r>
            <a:r>
              <a:rPr lang="en-US" sz="1200" dirty="0">
                <a:solidFill>
                  <a:schemeClr val="tx1"/>
                </a:solidFill>
              </a:rPr>
              <a:t>vehicles require DOE approval; Equipment $5,000 and over (survey your network for Vehicle Needs and review your Equipment Inventory)</a:t>
            </a:r>
          </a:p>
          <a:p>
            <a:pPr marL="228600" indent="-228600">
              <a:buAutoNum type="arabicPeriod"/>
            </a:pPr>
            <a:r>
              <a:rPr lang="en-US" sz="1200" dirty="0">
                <a:solidFill>
                  <a:schemeClr val="tx1"/>
                </a:solidFill>
              </a:rPr>
              <a:t>Liability Insurance – DOE recommends using this, otherwise the LI is part of the ACPU. ACPU if you use the Optional Budget </a:t>
            </a:r>
          </a:p>
          <a:p>
            <a:pPr marL="228600" indent="-228600">
              <a:buAutoNum type="arabicPeriod"/>
            </a:pPr>
            <a:r>
              <a:rPr lang="en-US" sz="1200" dirty="0">
                <a:solidFill>
                  <a:schemeClr val="tx1"/>
                </a:solidFill>
              </a:rPr>
              <a:t>Leveraging Plan – up to 15% of grant to develop partnerships; pay consultant to develop partnerships with utilities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000000"/>
                </a:solidFill>
              </a:rPr>
              <a:t>Up to 15% of the allocation may be used to obtain non-Federal resources to increase the number of low-income homes weatherized and/or increase the scope or type of services provided to low-income homes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srgbClr val="000000"/>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rgbClr val="000000"/>
                </a:solidFill>
              </a:rPr>
              <a:t>Graph is a link to the PY 23 state plan analyses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18BA3-C4D1-4FE4-8E1E-F59EBE8BD4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7851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E7D3-F942-4268-875A-A6C9273C5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690BD7-E9C9-4B74-8E31-A918DAED27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FC5CA-038B-4E71-B87F-AFBEC36FF8B9}"/>
              </a:ext>
            </a:extLst>
          </p:cNvPr>
          <p:cNvSpPr>
            <a:spLocks noGrp="1"/>
          </p:cNvSpPr>
          <p:nvPr>
            <p:ph type="dt" sz="half" idx="10"/>
          </p:nvPr>
        </p:nvSpPr>
        <p:spPr/>
        <p:txBody>
          <a:bodyPr/>
          <a:lstStyle/>
          <a:p>
            <a:fld id="{0C7A8BE8-9C70-4EC3-B430-471E0F30BFA9}" type="datetime1">
              <a:rPr lang="en-US" smtClean="0"/>
              <a:t>12/12/2024</a:t>
            </a:fld>
            <a:endParaRPr lang="en-US"/>
          </a:p>
        </p:txBody>
      </p:sp>
      <p:sp>
        <p:nvSpPr>
          <p:cNvPr id="5" name="Footer Placeholder 4">
            <a:extLst>
              <a:ext uri="{FF2B5EF4-FFF2-40B4-BE49-F238E27FC236}">
                <a16:creationId xmlns:a16="http://schemas.microsoft.com/office/drawing/2014/main" id="{46D44183-E39A-46B3-8A02-03F9493B64FD}"/>
              </a:ext>
            </a:extLst>
          </p:cNvPr>
          <p:cNvSpPr>
            <a:spLocks noGrp="1"/>
          </p:cNvSpPr>
          <p:nvPr>
            <p:ph type="ftr" sz="quarter" idx="11"/>
          </p:nvPr>
        </p:nvSpPr>
        <p:spPr/>
        <p:txBody>
          <a:bodyPr/>
          <a:lstStyle/>
          <a:p>
            <a:r>
              <a:rPr lang="en-US"/>
              <a:t>FOOTER TITLE | FOOTER DATE</a:t>
            </a:r>
          </a:p>
        </p:txBody>
      </p:sp>
      <p:sp>
        <p:nvSpPr>
          <p:cNvPr id="6" name="Slide Number Placeholder 5">
            <a:extLst>
              <a:ext uri="{FF2B5EF4-FFF2-40B4-BE49-F238E27FC236}">
                <a16:creationId xmlns:a16="http://schemas.microsoft.com/office/drawing/2014/main" id="{17D09CCC-6298-49C1-BC08-89FFF44D004B}"/>
              </a:ext>
            </a:extLst>
          </p:cNvPr>
          <p:cNvSpPr>
            <a:spLocks noGrp="1"/>
          </p:cNvSpPr>
          <p:nvPr>
            <p:ph type="sldNum" sz="quarter" idx="12"/>
          </p:nvPr>
        </p:nvSpPr>
        <p:spPr/>
        <p:txBody>
          <a:bodyPr/>
          <a:lstStyle/>
          <a:p>
            <a:fld id="{81AF2663-3A35-493D-999A-B6024D852259}" type="slidenum">
              <a:rPr lang="en-US" smtClean="0"/>
              <a:t>‹#›</a:t>
            </a:fld>
            <a:endParaRPr lang="en-US"/>
          </a:p>
        </p:txBody>
      </p:sp>
      <p:pic>
        <p:nvPicPr>
          <p:cNvPr id="11" name="Picture 10" descr="A picture containing outdoor, person, crowd&#10;&#10;Description automatically generated">
            <a:extLst>
              <a:ext uri="{FF2B5EF4-FFF2-40B4-BE49-F238E27FC236}">
                <a16:creationId xmlns:a16="http://schemas.microsoft.com/office/drawing/2014/main" id="{3FF19A0A-B99B-4C32-A4F1-F414D7B4D1A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31E15A0B-D291-4F0E-9092-D6E43A7D9FD4}"/>
              </a:ext>
            </a:extLst>
          </p:cNvPr>
          <p:cNvSpPr txBox="1"/>
          <p:nvPr/>
        </p:nvSpPr>
        <p:spPr>
          <a:xfrm>
            <a:off x="6776720" y="508784"/>
            <a:ext cx="5415280" cy="954107"/>
          </a:xfrm>
          <a:prstGeom prst="rect">
            <a:avLst/>
          </a:prstGeom>
          <a:noFill/>
        </p:spPr>
        <p:txBody>
          <a:bodyPr wrap="square" rtlCol="0">
            <a:spAutoFit/>
          </a:bodyPr>
          <a:lstStyle/>
          <a:p>
            <a:r>
              <a:rPr lang="en-US" sz="2800" b="1" dirty="0">
                <a:solidFill>
                  <a:schemeClr val="tx1"/>
                </a:solidFill>
                <a:latin typeface="Aharoni" panose="02010803020104030203" pitchFamily="2" charset="-79"/>
                <a:cs typeface="Aharoni" panose="02010803020104030203" pitchFamily="2" charset="-79"/>
              </a:rPr>
              <a:t>National Association for State </a:t>
            </a:r>
            <a:br>
              <a:rPr lang="en-US" sz="2800" b="1" dirty="0">
                <a:solidFill>
                  <a:schemeClr val="tx1"/>
                </a:solidFill>
                <a:latin typeface="Aharoni" panose="02010803020104030203" pitchFamily="2" charset="-79"/>
                <a:cs typeface="Aharoni" panose="02010803020104030203" pitchFamily="2" charset="-79"/>
              </a:rPr>
            </a:br>
            <a:r>
              <a:rPr lang="en-US" sz="2800" b="1" dirty="0">
                <a:solidFill>
                  <a:schemeClr val="tx1"/>
                </a:solidFill>
                <a:latin typeface="Aharoni" panose="02010803020104030203" pitchFamily="2" charset="-79"/>
                <a:cs typeface="Aharoni" panose="02010803020104030203" pitchFamily="2" charset="-79"/>
              </a:rPr>
              <a:t>Community Services Programs</a:t>
            </a:r>
            <a:endParaRPr lang="en-US" sz="2800" dirty="0">
              <a:solidFill>
                <a:schemeClr val="tx1"/>
              </a:solidFill>
            </a:endParaRPr>
          </a:p>
        </p:txBody>
      </p:sp>
      <p:sp>
        <p:nvSpPr>
          <p:cNvPr id="13" name="Rectangle 12">
            <a:extLst>
              <a:ext uri="{FF2B5EF4-FFF2-40B4-BE49-F238E27FC236}">
                <a16:creationId xmlns:a16="http://schemas.microsoft.com/office/drawing/2014/main" id="{C48C1CC0-DDEE-478A-B6D6-64658568EAD1}"/>
              </a:ext>
            </a:extLst>
          </p:cNvPr>
          <p:cNvSpPr/>
          <p:nvPr/>
        </p:nvSpPr>
        <p:spPr>
          <a:xfrm>
            <a:off x="0" y="3748380"/>
            <a:ext cx="12191999" cy="1480442"/>
          </a:xfrm>
          <a:prstGeom prst="rect">
            <a:avLst/>
          </a:prstGeom>
          <a:solidFill>
            <a:srgbClr val="448CCB">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400" b="1" dirty="0"/>
          </a:p>
        </p:txBody>
      </p:sp>
      <p:sp>
        <p:nvSpPr>
          <p:cNvPr id="14" name="Rectangle 13">
            <a:extLst>
              <a:ext uri="{FF2B5EF4-FFF2-40B4-BE49-F238E27FC236}">
                <a16:creationId xmlns:a16="http://schemas.microsoft.com/office/drawing/2014/main" id="{C6D3C49F-F888-4DB5-A61B-DDE8B18EE8B9}"/>
              </a:ext>
            </a:extLst>
          </p:cNvPr>
          <p:cNvSpPr/>
          <p:nvPr/>
        </p:nvSpPr>
        <p:spPr>
          <a:xfrm>
            <a:off x="0" y="5010761"/>
            <a:ext cx="4143375" cy="236497"/>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1ABFD34-0DD1-4769-A652-07625BA6294C}"/>
              </a:ext>
            </a:extLst>
          </p:cNvPr>
          <p:cNvSpPr/>
          <p:nvPr/>
        </p:nvSpPr>
        <p:spPr>
          <a:xfrm>
            <a:off x="4107545" y="5001543"/>
            <a:ext cx="4107543" cy="236497"/>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98F8FBB6-62F4-4B54-B7D7-DC9C30DDC2D0}"/>
              </a:ext>
            </a:extLst>
          </p:cNvPr>
          <p:cNvSpPr/>
          <p:nvPr/>
        </p:nvSpPr>
        <p:spPr>
          <a:xfrm>
            <a:off x="8084456" y="5001543"/>
            <a:ext cx="4107543" cy="236497"/>
          </a:xfrm>
          <a:prstGeom prst="rect">
            <a:avLst/>
          </a:prstGeom>
          <a:solidFill>
            <a:srgbClr val="623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F3DBA-26EE-4829-87FE-E034A042AFB2}"/>
              </a:ext>
            </a:extLst>
          </p:cNvPr>
          <p:cNvSpPr/>
          <p:nvPr/>
        </p:nvSpPr>
        <p:spPr>
          <a:xfrm>
            <a:off x="8715342" y="5874925"/>
            <a:ext cx="3124574" cy="461665"/>
          </a:xfrm>
          <a:prstGeom prst="rect">
            <a:avLst/>
          </a:prstGeom>
        </p:spPr>
        <p:txBody>
          <a:bodyPr wrap="none">
            <a:spAutoFit/>
          </a:bodyPr>
          <a:lstStyle/>
          <a:p>
            <a:pPr algn="r"/>
            <a:r>
              <a:rPr lang="en-US" sz="2400" dirty="0">
                <a:solidFill>
                  <a:srgbClr val="FFFFFF"/>
                </a:solidFill>
                <a:latin typeface="Aharoni" panose="02010803020104030203" pitchFamily="2" charset="-79"/>
                <a:cs typeface="Aharoni" panose="02010803020104030203" pitchFamily="2" charset="-79"/>
              </a:rPr>
              <a:t>WWW.NASCSP.ORG</a:t>
            </a:r>
          </a:p>
        </p:txBody>
      </p:sp>
    </p:spTree>
    <p:extLst>
      <p:ext uri="{BB962C8B-B14F-4D97-AF65-F5344CB8AC3E}">
        <p14:creationId xmlns:p14="http://schemas.microsoft.com/office/powerpoint/2010/main" val="309683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E7401-331A-42EA-9291-E06C139F28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5E2AA7-AD93-4FEB-A7BF-3E5E62CF8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35E79-58C7-4B9E-AF0B-E5D1E7C4B235}"/>
              </a:ext>
            </a:extLst>
          </p:cNvPr>
          <p:cNvSpPr>
            <a:spLocks noGrp="1"/>
          </p:cNvSpPr>
          <p:nvPr>
            <p:ph type="dt" sz="half" idx="10"/>
          </p:nvPr>
        </p:nvSpPr>
        <p:spPr/>
        <p:txBody>
          <a:bodyPr/>
          <a:lstStyle/>
          <a:p>
            <a:fld id="{6756882F-D421-4DB9-BC14-77EF4CA10432}" type="datetime1">
              <a:rPr lang="en-US" smtClean="0"/>
              <a:t>12/12/2024</a:t>
            </a:fld>
            <a:endParaRPr lang="en-US"/>
          </a:p>
        </p:txBody>
      </p:sp>
      <p:sp>
        <p:nvSpPr>
          <p:cNvPr id="5" name="Footer Placeholder 4">
            <a:extLst>
              <a:ext uri="{FF2B5EF4-FFF2-40B4-BE49-F238E27FC236}">
                <a16:creationId xmlns:a16="http://schemas.microsoft.com/office/drawing/2014/main" id="{806E23B5-2455-4EB5-BFDF-06B270B61EE6}"/>
              </a:ext>
            </a:extLst>
          </p:cNvPr>
          <p:cNvSpPr>
            <a:spLocks noGrp="1"/>
          </p:cNvSpPr>
          <p:nvPr>
            <p:ph type="ftr" sz="quarter" idx="11"/>
          </p:nvPr>
        </p:nvSpPr>
        <p:spPr/>
        <p:txBody>
          <a:bodyPr/>
          <a:lstStyle/>
          <a:p>
            <a:r>
              <a:rPr lang="en-US"/>
              <a:t>FOOTER TITLE | FOOTER DATE</a:t>
            </a:r>
          </a:p>
        </p:txBody>
      </p:sp>
      <p:sp>
        <p:nvSpPr>
          <p:cNvPr id="6" name="Slide Number Placeholder 5">
            <a:extLst>
              <a:ext uri="{FF2B5EF4-FFF2-40B4-BE49-F238E27FC236}">
                <a16:creationId xmlns:a16="http://schemas.microsoft.com/office/drawing/2014/main" id="{2C332027-16E3-40F6-AC5F-9C0F98A77623}"/>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2344789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0FAB25-AEC4-43A9-833A-F83F8F18E9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515AEA-7B3C-448A-963E-1339D89312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32E35-E6F3-4D24-915E-17723341C8DB}"/>
              </a:ext>
            </a:extLst>
          </p:cNvPr>
          <p:cNvSpPr>
            <a:spLocks noGrp="1"/>
          </p:cNvSpPr>
          <p:nvPr>
            <p:ph type="dt" sz="half" idx="10"/>
          </p:nvPr>
        </p:nvSpPr>
        <p:spPr/>
        <p:txBody>
          <a:bodyPr/>
          <a:lstStyle/>
          <a:p>
            <a:fld id="{FC1AE3C2-0D05-441E-BC42-E6178C096E29}" type="datetime1">
              <a:rPr lang="en-US" smtClean="0"/>
              <a:t>12/12/2024</a:t>
            </a:fld>
            <a:endParaRPr lang="en-US"/>
          </a:p>
        </p:txBody>
      </p:sp>
      <p:sp>
        <p:nvSpPr>
          <p:cNvPr id="5" name="Footer Placeholder 4">
            <a:extLst>
              <a:ext uri="{FF2B5EF4-FFF2-40B4-BE49-F238E27FC236}">
                <a16:creationId xmlns:a16="http://schemas.microsoft.com/office/drawing/2014/main" id="{024FA835-ED2C-421D-80DE-FE8A136B72A3}"/>
              </a:ext>
            </a:extLst>
          </p:cNvPr>
          <p:cNvSpPr>
            <a:spLocks noGrp="1"/>
          </p:cNvSpPr>
          <p:nvPr>
            <p:ph type="ftr" sz="quarter" idx="11"/>
          </p:nvPr>
        </p:nvSpPr>
        <p:spPr/>
        <p:txBody>
          <a:bodyPr/>
          <a:lstStyle/>
          <a:p>
            <a:r>
              <a:rPr lang="en-US"/>
              <a:t>FOOTER TITLE | FOOTER DATE</a:t>
            </a:r>
          </a:p>
        </p:txBody>
      </p:sp>
      <p:sp>
        <p:nvSpPr>
          <p:cNvPr id="6" name="Slide Number Placeholder 5">
            <a:extLst>
              <a:ext uri="{FF2B5EF4-FFF2-40B4-BE49-F238E27FC236}">
                <a16:creationId xmlns:a16="http://schemas.microsoft.com/office/drawing/2014/main" id="{01EC01A8-8D99-4A3C-A663-16B123DD7770}"/>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3742747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800A-987C-416B-B667-7F3D3F9104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F7F9C4-5E0F-4CA8-983F-E7A811656F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37663-D236-4691-8252-3D4F3647DF04}"/>
              </a:ext>
            </a:extLst>
          </p:cNvPr>
          <p:cNvSpPr>
            <a:spLocks noGrp="1"/>
          </p:cNvSpPr>
          <p:nvPr>
            <p:ph type="dt" sz="half" idx="10"/>
          </p:nvPr>
        </p:nvSpPr>
        <p:spPr/>
        <p:txBody>
          <a:bodyPr/>
          <a:lstStyle/>
          <a:p>
            <a:fld id="{BB1AA0D3-EF90-4E70-8D06-6722F33C60BB}" type="datetimeFigureOut">
              <a:rPr lang="en-US" smtClean="0"/>
              <a:t>12/12/2024</a:t>
            </a:fld>
            <a:endParaRPr lang="en-US"/>
          </a:p>
        </p:txBody>
      </p:sp>
      <p:sp>
        <p:nvSpPr>
          <p:cNvPr id="5" name="Footer Placeholder 4">
            <a:extLst>
              <a:ext uri="{FF2B5EF4-FFF2-40B4-BE49-F238E27FC236}">
                <a16:creationId xmlns:a16="http://schemas.microsoft.com/office/drawing/2014/main" id="{5A0C72A3-6626-4D0F-90B1-FAA08244E9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9DD3BD-E124-4754-B3B7-0BEFE5130A09}"/>
              </a:ext>
            </a:extLst>
          </p:cNvPr>
          <p:cNvSpPr>
            <a:spLocks noGrp="1"/>
          </p:cNvSpPr>
          <p:nvPr>
            <p:ph type="sldNum" sz="quarter" idx="12"/>
          </p:nvPr>
        </p:nvSpPr>
        <p:spPr/>
        <p:txBody>
          <a:bodyPr/>
          <a:lstStyle/>
          <a:p>
            <a:fld id="{A9D61283-765A-4E95-AE9D-400C96CFCBFF}" type="slidenum">
              <a:rPr lang="en-US" smtClean="0"/>
              <a:t>‹#›</a:t>
            </a:fld>
            <a:endParaRPr lang="en-US"/>
          </a:p>
        </p:txBody>
      </p:sp>
      <p:sp>
        <p:nvSpPr>
          <p:cNvPr id="7" name="TextBox 6">
            <a:extLst>
              <a:ext uri="{FF2B5EF4-FFF2-40B4-BE49-F238E27FC236}">
                <a16:creationId xmlns:a16="http://schemas.microsoft.com/office/drawing/2014/main" id="{1FCAB980-C42F-4E22-9382-3B6766F4D2E9}"/>
              </a:ext>
            </a:extLst>
          </p:cNvPr>
          <p:cNvSpPr txBox="1"/>
          <p:nvPr userDrawn="1"/>
        </p:nvSpPr>
        <p:spPr>
          <a:xfrm>
            <a:off x="6387548" y="6308035"/>
            <a:ext cx="5632174" cy="400110"/>
          </a:xfrm>
          <a:prstGeom prst="rect">
            <a:avLst/>
          </a:prstGeom>
          <a:noFill/>
        </p:spPr>
        <p:txBody>
          <a:bodyPr wrap="square" rtlCol="0">
            <a:spAutoFit/>
          </a:bodyPr>
          <a:lstStyle/>
          <a:p>
            <a:pPr algn="ctr"/>
            <a:r>
              <a:rPr lang="en-US" sz="2000" b="1" dirty="0"/>
              <a:t>NASCSP | www. nascsp.org</a:t>
            </a:r>
          </a:p>
        </p:txBody>
      </p:sp>
      <p:cxnSp>
        <p:nvCxnSpPr>
          <p:cNvPr id="9" name="Straight Connector 8">
            <a:extLst>
              <a:ext uri="{FF2B5EF4-FFF2-40B4-BE49-F238E27FC236}">
                <a16:creationId xmlns:a16="http://schemas.microsoft.com/office/drawing/2014/main" id="{4BB241B9-1692-45CF-B2A3-2B26B7470B18}"/>
              </a:ext>
            </a:extLst>
          </p:cNvPr>
          <p:cNvCxnSpPr>
            <a:cxnSpLocks/>
          </p:cNvCxnSpPr>
          <p:nvPr userDrawn="1"/>
        </p:nvCxnSpPr>
        <p:spPr>
          <a:xfrm>
            <a:off x="838200" y="6356350"/>
            <a:ext cx="9989234" cy="0"/>
          </a:xfrm>
          <a:prstGeom prst="line">
            <a:avLst/>
          </a:prstGeom>
          <a:ln cmpd="dbl"/>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6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EERE Black Slide Inner">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a:solidFill>
                  <a:schemeClr val="bg2">
                    <a:lumMod val="10000"/>
                  </a:schemeClr>
                </a:solidFill>
              </a:defRPr>
            </a:lvl1pPr>
          </a:lstStyle>
          <a:p>
            <a:r>
              <a:rPr lang="en-US" dirty="0"/>
              <a:t>Click to edit Master title style</a:t>
            </a:r>
          </a:p>
        </p:txBody>
      </p:sp>
      <p:sp>
        <p:nvSpPr>
          <p:cNvPr id="3" name="TextBox 2"/>
          <p:cNvSpPr txBox="1"/>
          <p:nvPr userDrawn="1"/>
        </p:nvSpPr>
        <p:spPr>
          <a:xfrm>
            <a:off x="178249" y="3994059"/>
            <a:ext cx="12192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sz="2323" b="1" i="0" u="none" strike="noStrike" kern="1200" cap="none" spc="0" normalizeH="0" baseline="0" noProof="0" dirty="0">
              <a:ln>
                <a:noFill/>
              </a:ln>
              <a:solidFill>
                <a:srgbClr val="FFFFFF"/>
              </a:solidFill>
              <a:effectLst/>
              <a:uLnTx/>
              <a:uFillTx/>
              <a:latin typeface="Arial Narrow"/>
              <a:ea typeface="+mn-ea"/>
              <a:cs typeface="Arial Narrow"/>
            </a:endParaRPr>
          </a:p>
        </p:txBody>
      </p:sp>
      <p:sp>
        <p:nvSpPr>
          <p:cNvPr id="5" name="Content Placeholder 4"/>
          <p:cNvSpPr>
            <a:spLocks noGrp="1"/>
          </p:cNvSpPr>
          <p:nvPr>
            <p:ph sz="quarter" idx="10"/>
          </p:nvPr>
        </p:nvSpPr>
        <p:spPr>
          <a:xfrm>
            <a:off x="609600" y="1066800"/>
            <a:ext cx="11277600" cy="5029200"/>
          </a:xfrm>
          <a:prstGeom prst="rect">
            <a:avLst/>
          </a:prstGeom>
        </p:spPr>
        <p:txBody>
          <a:bodyPr vert="horz"/>
          <a:lstStyle>
            <a:lvl1pPr>
              <a:spcBef>
                <a:spcPts val="600"/>
              </a:spcBef>
              <a:spcAft>
                <a:spcPts val="600"/>
              </a:spcAft>
              <a:defRPr>
                <a:solidFill>
                  <a:srgbClr val="50565C"/>
                </a:solidFill>
              </a:defRPr>
            </a:lvl1pPr>
            <a:lvl2pPr>
              <a:spcBef>
                <a:spcPts val="600"/>
              </a:spcBef>
              <a:spcAft>
                <a:spcPts val="600"/>
              </a:spcAft>
              <a:defRPr>
                <a:solidFill>
                  <a:srgbClr val="50565C"/>
                </a:solidFill>
              </a:defRPr>
            </a:lvl2pPr>
            <a:lvl3pPr>
              <a:spcBef>
                <a:spcPts val="600"/>
              </a:spcBef>
              <a:spcAft>
                <a:spcPts val="600"/>
              </a:spcAft>
              <a:defRPr>
                <a:solidFill>
                  <a:srgbClr val="50565C"/>
                </a:solidFill>
              </a:defRPr>
            </a:lvl3pPr>
            <a:lvl4pPr>
              <a:spcBef>
                <a:spcPts val="600"/>
              </a:spcBef>
              <a:spcAft>
                <a:spcPts val="600"/>
              </a:spcAft>
              <a:defRPr>
                <a:solidFill>
                  <a:srgbClr val="50565C"/>
                </a:solidFill>
              </a:defRPr>
            </a:lvl4pPr>
            <a:lvl5pPr>
              <a:spcBef>
                <a:spcPts val="600"/>
              </a:spcBef>
              <a:spcAft>
                <a:spcPts val="600"/>
              </a:spcAft>
              <a:defRPr>
                <a:solidFill>
                  <a:srgbClr val="5056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299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WAP Reauthorization 2019-2020</a:t>
            </a:r>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13828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WAP Reauthorization 2019-2020</a:t>
            </a:r>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43903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BCCDB-B58C-45B3-9E63-49F7B0819260}"/>
              </a:ext>
              <a:ext uri="{C183D7F6-B498-43B3-948B-1728B52AA6E4}">
                <adec:decorative xmlns:adec="http://schemas.microsoft.com/office/drawing/2017/decorative" val="1"/>
              </a:ext>
            </a:extLst>
          </p:cNvPr>
          <p:cNvSpPr/>
          <p:nvPr userDrawn="1"/>
        </p:nvSpPr>
        <p:spPr bwMode="white">
          <a:xfrm>
            <a:off x="0" y="4334005"/>
            <a:ext cx="12192000" cy="252399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244128-E256-C1DC-AC6D-2BF10AC410DF}"/>
              </a:ext>
            </a:extLst>
          </p:cNvPr>
          <p:cNvSpPr>
            <a:spLocks noGrp="1"/>
          </p:cNvSpPr>
          <p:nvPr>
            <p:ph type="title" hasCustomPrompt="1"/>
          </p:nvPr>
        </p:nvSpPr>
        <p:spPr>
          <a:xfrm>
            <a:off x="1065212" y="4609577"/>
            <a:ext cx="10058400" cy="1295923"/>
          </a:xfrm>
        </p:spPr>
        <p:txBody>
          <a:bodyPr>
            <a:normAutofit/>
          </a:bodyPr>
          <a:lstStyle>
            <a:lvl1pPr>
              <a:defRPr sz="4800">
                <a:solidFill>
                  <a:schemeClr val="bg1"/>
                </a:solidFill>
              </a:defRPr>
            </a:lvl1pPr>
          </a:lstStyle>
          <a:p>
            <a:r>
              <a:rPr lang="en-US" dirty="0"/>
              <a:t>Click to add title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hasCustomPrompt="1"/>
          </p:nvPr>
        </p:nvSpPr>
        <p:spPr>
          <a:xfrm>
            <a:off x="1065212" y="5943600"/>
            <a:ext cx="10058400" cy="914400"/>
          </a:xfrm>
        </p:spPr>
        <p:txBody>
          <a:bodyPr lIns="91440">
            <a:normAutofit/>
          </a:bodyPr>
          <a:lstStyle>
            <a:lvl1pPr marL="0" indent="0">
              <a:buNone/>
              <a:defRPr sz="2400">
                <a:solidFill>
                  <a:schemeClr val="bg1"/>
                </a:solidFill>
              </a:defRPr>
            </a:lvl1pPr>
          </a:lstStyle>
          <a:p>
            <a:r>
              <a:rPr lang="en-US" sz="1500" dirty="0">
                <a:solidFill>
                  <a:schemeClr val="bg1"/>
                </a:solidFill>
              </a:rPr>
              <a:t>Click to add subtitle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1"/>
            <a:ext cx="3544888" cy="3355723"/>
          </a:xfrm>
          <a:solidFill>
            <a:schemeClr val="accent6"/>
          </a:solidFill>
        </p:spPr>
        <p:txBody>
          <a:bodyPr>
            <a:normAutofit/>
          </a:bodyPr>
          <a:lstStyle>
            <a:lvl1pPr algn="ctr">
              <a:defRPr sz="1600"/>
            </a:lvl1pPr>
          </a:lstStyle>
          <a:p>
            <a:r>
              <a:rPr lang="en-US"/>
              <a:t>Click icon to add picture</a:t>
            </a:r>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1"/>
            <a:ext cx="3544888" cy="3355723"/>
          </a:xfrm>
          <a:solidFill>
            <a:schemeClr val="accent6"/>
          </a:solidFill>
        </p:spPr>
        <p:txBody>
          <a:bodyPr>
            <a:normAutofit/>
          </a:bodyPr>
          <a:lstStyle>
            <a:lvl1pPr algn="ctr">
              <a:defRPr sz="1600"/>
            </a:lvl1pPr>
          </a:lstStyle>
          <a:p>
            <a:r>
              <a:rPr lang="en-US"/>
              <a:t>Click icon to add picture</a:t>
            </a:r>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1"/>
            <a:ext cx="3544888" cy="3355723"/>
          </a:xfrm>
          <a:solidFill>
            <a:schemeClr val="accent6"/>
          </a:solidFill>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164568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026" name="Picture 2" descr="body of water near trees during daytime">
            <a:extLst>
              <a:ext uri="{FF2B5EF4-FFF2-40B4-BE49-F238E27FC236}">
                <a16:creationId xmlns:a16="http://schemas.microsoft.com/office/drawing/2014/main" id="{15D66A0C-54C0-9B55-B5F9-2BCFB03EFADE}"/>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Effect>
                      <a14:saturation sat="104000"/>
                    </a14:imgEffect>
                    <a14:imgEffect>
                      <a14:brightnessContrast contrast="-1000"/>
                    </a14:imgEffect>
                  </a14:imgLayer>
                </a14:imgProps>
              </a:ext>
              <a:ext uri="{28A0092B-C50C-407E-A947-70E740481C1C}">
                <a14:useLocalDpi xmlns:a14="http://schemas.microsoft.com/office/drawing/2010/main" val="0"/>
              </a:ext>
            </a:extLst>
          </a:blip>
          <a:srcRect b="15413"/>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F9690BD7-E9C9-4B74-8E31-A918DAED27B5}"/>
              </a:ext>
            </a:extLst>
          </p:cNvPr>
          <p:cNvSpPr>
            <a:spLocks noGrp="1"/>
          </p:cNvSpPr>
          <p:nvPr>
            <p:ph type="subTitle" idx="1" hasCustomPrompt="1"/>
          </p:nvPr>
        </p:nvSpPr>
        <p:spPr>
          <a:xfrm>
            <a:off x="0" y="0"/>
            <a:ext cx="2258008" cy="2612571"/>
          </a:xfrm>
        </p:spPr>
        <p:txBody>
          <a:bodyPr>
            <a:noAutofit/>
          </a:bodyPr>
          <a:lstStyle>
            <a:lvl1pPr marL="0" indent="0" algn="l">
              <a:buNone/>
              <a:defRPr sz="2800" b="1">
                <a:solidFill>
                  <a:srgbClr val="452D03"/>
                </a:solidFill>
                <a:latin typeface="Sabon Next LT" panose="02000500000000000000" pitchFamily="2" charset="0"/>
                <a:cs typeface="Sabon Next LT" panose="02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National Association for State Community Services Programs</a:t>
            </a:r>
          </a:p>
        </p:txBody>
      </p:sp>
      <p:sp>
        <p:nvSpPr>
          <p:cNvPr id="13" name="Rectangle 12">
            <a:extLst>
              <a:ext uri="{FF2B5EF4-FFF2-40B4-BE49-F238E27FC236}">
                <a16:creationId xmlns:a16="http://schemas.microsoft.com/office/drawing/2014/main" id="{C48C1CC0-DDEE-478A-B6D6-64658568EAD1}"/>
              </a:ext>
            </a:extLst>
          </p:cNvPr>
          <p:cNvSpPr/>
          <p:nvPr/>
        </p:nvSpPr>
        <p:spPr>
          <a:xfrm>
            <a:off x="-1" y="5013949"/>
            <a:ext cx="12191999" cy="1128460"/>
          </a:xfrm>
          <a:prstGeom prst="rect">
            <a:avLst/>
          </a:prstGeom>
          <a:solidFill>
            <a:schemeClr val="bg1">
              <a:lumMod val="85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4400" b="1" dirty="0"/>
          </a:p>
        </p:txBody>
      </p:sp>
      <p:sp>
        <p:nvSpPr>
          <p:cNvPr id="4" name="Date Placeholder 3">
            <a:extLst>
              <a:ext uri="{FF2B5EF4-FFF2-40B4-BE49-F238E27FC236}">
                <a16:creationId xmlns:a16="http://schemas.microsoft.com/office/drawing/2014/main" id="{982FC5CA-038B-4E71-B87F-AFBEC36FF8B9}"/>
              </a:ext>
            </a:extLst>
          </p:cNvPr>
          <p:cNvSpPr>
            <a:spLocks noGrp="1"/>
          </p:cNvSpPr>
          <p:nvPr>
            <p:ph type="dt" sz="half" idx="10"/>
          </p:nvPr>
        </p:nvSpPr>
        <p:spPr/>
        <p:txBody>
          <a:bodyPr/>
          <a:lstStyle/>
          <a:p>
            <a:fld id="{937D37F9-B2BD-421E-913D-276E9237C17D}" type="datetime1">
              <a:rPr lang="en-US" smtClean="0"/>
              <a:t>12/12/2024</a:t>
            </a:fld>
            <a:endParaRPr lang="en-US"/>
          </a:p>
        </p:txBody>
      </p:sp>
      <p:sp>
        <p:nvSpPr>
          <p:cNvPr id="5" name="Footer Placeholder 4">
            <a:extLst>
              <a:ext uri="{FF2B5EF4-FFF2-40B4-BE49-F238E27FC236}">
                <a16:creationId xmlns:a16="http://schemas.microsoft.com/office/drawing/2014/main" id="{46D44183-E39A-46B3-8A02-03F9493B64FD}"/>
              </a:ext>
            </a:extLst>
          </p:cNvPr>
          <p:cNvSpPr>
            <a:spLocks noGrp="1"/>
          </p:cNvSpPr>
          <p:nvPr>
            <p:ph type="ftr" sz="quarter" idx="11"/>
          </p:nvPr>
        </p:nvSpPr>
        <p:spPr/>
        <p:txBody>
          <a:bodyPr/>
          <a:lstStyle/>
          <a:p>
            <a:r>
              <a:rPr lang="en-US"/>
              <a:t>NASCSP</a:t>
            </a:r>
          </a:p>
        </p:txBody>
      </p:sp>
      <p:sp>
        <p:nvSpPr>
          <p:cNvPr id="6" name="Slide Number Placeholder 5">
            <a:extLst>
              <a:ext uri="{FF2B5EF4-FFF2-40B4-BE49-F238E27FC236}">
                <a16:creationId xmlns:a16="http://schemas.microsoft.com/office/drawing/2014/main" id="{17D09CCC-6298-49C1-BC08-89FFF44D004B}"/>
              </a:ext>
            </a:extLst>
          </p:cNvPr>
          <p:cNvSpPr>
            <a:spLocks noGrp="1"/>
          </p:cNvSpPr>
          <p:nvPr>
            <p:ph type="sldNum" sz="quarter" idx="12"/>
          </p:nvPr>
        </p:nvSpPr>
        <p:spPr/>
        <p:txBody>
          <a:bodyPr/>
          <a:lstStyle/>
          <a:p>
            <a:fld id="{81AF2663-3A35-493D-999A-B6024D852259}" type="slidenum">
              <a:rPr lang="en-US" smtClean="0"/>
              <a:t>‹#›</a:t>
            </a:fld>
            <a:endParaRPr lang="en-US"/>
          </a:p>
        </p:txBody>
      </p:sp>
      <p:sp>
        <p:nvSpPr>
          <p:cNvPr id="17" name="Rectangle 16">
            <a:extLst>
              <a:ext uri="{FF2B5EF4-FFF2-40B4-BE49-F238E27FC236}">
                <a16:creationId xmlns:a16="http://schemas.microsoft.com/office/drawing/2014/main" id="{D57F3DBA-26EE-4829-87FE-E034A042AFB2}"/>
              </a:ext>
            </a:extLst>
          </p:cNvPr>
          <p:cNvSpPr/>
          <p:nvPr/>
        </p:nvSpPr>
        <p:spPr>
          <a:xfrm>
            <a:off x="9340067" y="6158674"/>
            <a:ext cx="2470933" cy="461665"/>
          </a:xfrm>
          <a:prstGeom prst="rect">
            <a:avLst/>
          </a:prstGeom>
        </p:spPr>
        <p:txBody>
          <a:bodyPr wrap="none">
            <a:spAutoFit/>
          </a:bodyPr>
          <a:lstStyle/>
          <a:p>
            <a:pPr algn="r"/>
            <a:r>
              <a:rPr lang="en-US" sz="2400" dirty="0">
                <a:solidFill>
                  <a:srgbClr val="FFFFFF"/>
                </a:solidFill>
                <a:latin typeface="Palatino Linotype" panose="02040502050505030304" pitchFamily="18" charset="0"/>
                <a:cs typeface="Aharoni" panose="02010803020104030203" pitchFamily="2" charset="-79"/>
              </a:rPr>
              <a:t>www.nascsp.org</a:t>
            </a:r>
          </a:p>
        </p:txBody>
      </p:sp>
      <p:sp>
        <p:nvSpPr>
          <p:cNvPr id="2" name="Title 1">
            <a:extLst>
              <a:ext uri="{FF2B5EF4-FFF2-40B4-BE49-F238E27FC236}">
                <a16:creationId xmlns:a16="http://schemas.microsoft.com/office/drawing/2014/main" id="{EC07E7D3-F942-4268-875A-A6C9273C565C}"/>
              </a:ext>
            </a:extLst>
          </p:cNvPr>
          <p:cNvSpPr>
            <a:spLocks noGrp="1"/>
          </p:cNvSpPr>
          <p:nvPr>
            <p:ph type="ctrTitle"/>
          </p:nvPr>
        </p:nvSpPr>
        <p:spPr>
          <a:xfrm>
            <a:off x="1181098" y="4989911"/>
            <a:ext cx="9829800" cy="1118735"/>
          </a:xfrm>
        </p:spPr>
        <p:txBody>
          <a:bodyPr anchor="b"/>
          <a:lstStyle>
            <a:lvl1pPr algn="ctr">
              <a:defRPr sz="6000">
                <a:solidFill>
                  <a:srgbClr val="452D03"/>
                </a:solidFill>
                <a:latin typeface="Sabon Next LT" panose="02000500000000000000" pitchFamily="2" charset="0"/>
                <a:cs typeface="Sabon Next LT" panose="02000500000000000000" pitchFamily="2" charset="0"/>
              </a:defRPr>
            </a:lvl1pPr>
          </a:lstStyle>
          <a:p>
            <a:r>
              <a:rPr lang="en-US" dirty="0"/>
              <a:t>Click to edit Master title style</a:t>
            </a:r>
          </a:p>
        </p:txBody>
      </p:sp>
    </p:spTree>
    <p:extLst>
      <p:ext uri="{BB962C8B-B14F-4D97-AF65-F5344CB8AC3E}">
        <p14:creationId xmlns:p14="http://schemas.microsoft.com/office/powerpoint/2010/main" val="3390927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44B60F-E8C9-4139-B932-B0D973F72BAC}"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139166600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A5523D-4884-42B5-BCCD-48AB52E4ECF3}"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61283-765A-4E95-AE9D-400C96CFCBFF}" type="slidenum">
              <a:rPr lang="en-US" smtClean="0"/>
              <a:t>‹#›</a:t>
            </a:fld>
            <a:endParaRPr lang="en-US"/>
          </a:p>
        </p:txBody>
      </p:sp>
      <p:sp>
        <p:nvSpPr>
          <p:cNvPr id="7" name="TextBox 6">
            <a:extLst>
              <a:ext uri="{FF2B5EF4-FFF2-40B4-BE49-F238E27FC236}">
                <a16:creationId xmlns:a16="http://schemas.microsoft.com/office/drawing/2014/main" id="{F0175F33-C058-4E95-D3E0-E004C91FB67D}"/>
              </a:ext>
            </a:extLst>
          </p:cNvPr>
          <p:cNvSpPr txBox="1"/>
          <p:nvPr userDrawn="1"/>
        </p:nvSpPr>
        <p:spPr>
          <a:xfrm>
            <a:off x="6387548" y="6308035"/>
            <a:ext cx="5632174" cy="400110"/>
          </a:xfrm>
          <a:prstGeom prst="rect">
            <a:avLst/>
          </a:prstGeom>
          <a:noFill/>
        </p:spPr>
        <p:txBody>
          <a:bodyPr wrap="square" rtlCol="0">
            <a:spAutoFit/>
          </a:bodyPr>
          <a:lstStyle/>
          <a:p>
            <a:pPr algn="ctr"/>
            <a:r>
              <a:rPr lang="en-US" sz="2000" b="1"/>
              <a:t>NASCSP | www. nascsp.org</a:t>
            </a:r>
          </a:p>
        </p:txBody>
      </p:sp>
      <p:cxnSp>
        <p:nvCxnSpPr>
          <p:cNvPr id="8" name="Straight Connector 7">
            <a:extLst>
              <a:ext uri="{FF2B5EF4-FFF2-40B4-BE49-F238E27FC236}">
                <a16:creationId xmlns:a16="http://schemas.microsoft.com/office/drawing/2014/main" id="{724DE6F2-FD24-16A0-97AB-680D1D2D173E}"/>
              </a:ext>
            </a:extLst>
          </p:cNvPr>
          <p:cNvCxnSpPr>
            <a:cxnSpLocks/>
          </p:cNvCxnSpPr>
          <p:nvPr userDrawn="1"/>
        </p:nvCxnSpPr>
        <p:spPr>
          <a:xfrm>
            <a:off x="838200" y="6356350"/>
            <a:ext cx="9989234" cy="0"/>
          </a:xfrm>
          <a:prstGeom prst="line">
            <a:avLst/>
          </a:prstGeom>
          <a:ln cmpd="dbl"/>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888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95EA-E315-4FBB-9C55-1330051BD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C7F4FA-4154-4E6C-84BA-9F4297F05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FFCBE-4AE4-4CB5-B6C4-887C81C809AB}"/>
              </a:ext>
            </a:extLst>
          </p:cNvPr>
          <p:cNvSpPr>
            <a:spLocks noGrp="1"/>
          </p:cNvSpPr>
          <p:nvPr>
            <p:ph type="dt" sz="half" idx="10"/>
          </p:nvPr>
        </p:nvSpPr>
        <p:spPr/>
        <p:txBody>
          <a:bodyPr/>
          <a:lstStyle/>
          <a:p>
            <a:fld id="{AECF8FC8-FECA-483B-9CEB-9B53498F7D42}" type="datetime1">
              <a:rPr lang="en-US" smtClean="0"/>
              <a:t>12/12/2024</a:t>
            </a:fld>
            <a:endParaRPr lang="en-US"/>
          </a:p>
        </p:txBody>
      </p:sp>
      <p:sp>
        <p:nvSpPr>
          <p:cNvPr id="5" name="Footer Placeholder 4">
            <a:extLst>
              <a:ext uri="{FF2B5EF4-FFF2-40B4-BE49-F238E27FC236}">
                <a16:creationId xmlns:a16="http://schemas.microsoft.com/office/drawing/2014/main" id="{8EF19559-14CA-4D37-8F1E-BABE8CD1D707}"/>
              </a:ext>
            </a:extLst>
          </p:cNvPr>
          <p:cNvSpPr>
            <a:spLocks noGrp="1"/>
          </p:cNvSpPr>
          <p:nvPr>
            <p:ph type="ftr" sz="quarter" idx="11"/>
          </p:nvPr>
        </p:nvSpPr>
        <p:spPr/>
        <p:txBody>
          <a:bodyPr/>
          <a:lstStyle/>
          <a:p>
            <a:r>
              <a:rPr lang="en-US"/>
              <a:t>FOOTER TITLE | FOOTER DATE</a:t>
            </a:r>
          </a:p>
        </p:txBody>
      </p:sp>
      <p:sp>
        <p:nvSpPr>
          <p:cNvPr id="6" name="Slide Number Placeholder 5">
            <a:extLst>
              <a:ext uri="{FF2B5EF4-FFF2-40B4-BE49-F238E27FC236}">
                <a16:creationId xmlns:a16="http://schemas.microsoft.com/office/drawing/2014/main" id="{3A85EF28-CDAC-45BA-BE4A-6D46C3438072}"/>
              </a:ext>
            </a:extLst>
          </p:cNvPr>
          <p:cNvSpPr>
            <a:spLocks noGrp="1"/>
          </p:cNvSpPr>
          <p:nvPr>
            <p:ph type="sldNum" sz="quarter" idx="12"/>
          </p:nvPr>
        </p:nvSpPr>
        <p:spPr/>
        <p:txBody>
          <a:bodyPr/>
          <a:lstStyle/>
          <a:p>
            <a:fld id="{81AF2663-3A35-493D-999A-B6024D852259}" type="slidenum">
              <a:rPr lang="en-US" smtClean="0"/>
              <a:t>‹#›</a:t>
            </a:fld>
            <a:endParaRPr lang="en-US"/>
          </a:p>
        </p:txBody>
      </p:sp>
      <p:sp>
        <p:nvSpPr>
          <p:cNvPr id="7" name="Rectangle 6">
            <a:extLst>
              <a:ext uri="{FF2B5EF4-FFF2-40B4-BE49-F238E27FC236}">
                <a16:creationId xmlns:a16="http://schemas.microsoft.com/office/drawing/2014/main" id="{3ED3C50F-813D-4B13-B659-F383DBFCD73E}"/>
              </a:ext>
            </a:extLst>
          </p:cNvPr>
          <p:cNvSpPr/>
          <p:nvPr/>
        </p:nvSpPr>
        <p:spPr>
          <a:xfrm>
            <a:off x="0" y="6119853"/>
            <a:ext cx="4143375" cy="236497"/>
          </a:xfrm>
          <a:prstGeom prst="rect">
            <a:avLst/>
          </a:prstGeom>
          <a:solidFill>
            <a:srgbClr val="448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A3B3901-F3CD-49FF-AD01-D61FF0764B2C}"/>
              </a:ext>
            </a:extLst>
          </p:cNvPr>
          <p:cNvSpPr/>
          <p:nvPr/>
        </p:nvSpPr>
        <p:spPr>
          <a:xfrm>
            <a:off x="4143375" y="6119853"/>
            <a:ext cx="4107543" cy="236497"/>
          </a:xfrm>
          <a:prstGeom prst="rect">
            <a:avLst/>
          </a:prstGeom>
          <a:solidFill>
            <a:srgbClr val="7CC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254DF82-C192-47C9-BA9E-11EC28FB54BE}"/>
              </a:ext>
            </a:extLst>
          </p:cNvPr>
          <p:cNvSpPr/>
          <p:nvPr/>
        </p:nvSpPr>
        <p:spPr>
          <a:xfrm>
            <a:off x="8084457" y="6119853"/>
            <a:ext cx="4107543" cy="236497"/>
          </a:xfrm>
          <a:prstGeom prst="rect">
            <a:avLst/>
          </a:prstGeom>
          <a:solidFill>
            <a:srgbClr val="6235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48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4B60F-E8C9-4139-B932-B0D973F72BAC}"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71022524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4B60F-E8C9-4139-B932-B0D973F72BAC}"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373567088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4B60F-E8C9-4139-B932-B0D973F72BAC}" type="datetime1">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2255087927"/>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4B60F-E8C9-4139-B932-B0D973F72BAC}" type="datetime1">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88031053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4B60F-E8C9-4139-B932-B0D973F72BAC}" type="datetime1">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782412790"/>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4B60F-E8C9-4139-B932-B0D973F72BAC}"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197383961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4B60F-E8C9-4139-B932-B0D973F72BAC}" type="datetime1">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226610027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4B60F-E8C9-4139-B932-B0D973F72BAC}"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336847670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4B60F-E8C9-4139-B932-B0D973F72BAC}" type="datetime1">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61283-765A-4E95-AE9D-400C96CFCBFF}" type="slidenum">
              <a:rPr lang="en-US" smtClean="0"/>
              <a:t>‹#›</a:t>
            </a:fld>
            <a:endParaRPr lang="en-US"/>
          </a:p>
        </p:txBody>
      </p:sp>
    </p:spTree>
    <p:extLst>
      <p:ext uri="{BB962C8B-B14F-4D97-AF65-F5344CB8AC3E}">
        <p14:creationId xmlns:p14="http://schemas.microsoft.com/office/powerpoint/2010/main" val="220135822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8EA8-B140-4001-B759-B4B0FFC0B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0EAF2-BE1C-414C-8C4E-4B905C61B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DD5B7-34EC-4621-9278-9390930AC107}"/>
              </a:ext>
            </a:extLst>
          </p:cNvPr>
          <p:cNvSpPr>
            <a:spLocks noGrp="1"/>
          </p:cNvSpPr>
          <p:nvPr>
            <p:ph type="dt" sz="half" idx="10"/>
          </p:nvPr>
        </p:nvSpPr>
        <p:spPr/>
        <p:txBody>
          <a:bodyPr/>
          <a:lstStyle/>
          <a:p>
            <a:fld id="{289E1776-FB3A-43E2-ADE8-ED6573B03DE0}" type="datetime1">
              <a:rPr lang="en-US" smtClean="0"/>
              <a:t>12/12/2024</a:t>
            </a:fld>
            <a:endParaRPr lang="en-US"/>
          </a:p>
        </p:txBody>
      </p:sp>
      <p:sp>
        <p:nvSpPr>
          <p:cNvPr id="5" name="Footer Placeholder 4">
            <a:extLst>
              <a:ext uri="{FF2B5EF4-FFF2-40B4-BE49-F238E27FC236}">
                <a16:creationId xmlns:a16="http://schemas.microsoft.com/office/drawing/2014/main" id="{DADC9412-D2EC-44DC-B893-A6E301CA2696}"/>
              </a:ext>
            </a:extLst>
          </p:cNvPr>
          <p:cNvSpPr>
            <a:spLocks noGrp="1"/>
          </p:cNvSpPr>
          <p:nvPr>
            <p:ph type="ftr" sz="quarter" idx="11"/>
          </p:nvPr>
        </p:nvSpPr>
        <p:spPr/>
        <p:txBody>
          <a:bodyPr/>
          <a:lstStyle/>
          <a:p>
            <a:r>
              <a:rPr lang="en-US"/>
              <a:t>FOOTER TITLE | FOOTER DATE</a:t>
            </a:r>
          </a:p>
        </p:txBody>
      </p:sp>
      <p:sp>
        <p:nvSpPr>
          <p:cNvPr id="6" name="Slide Number Placeholder 5">
            <a:extLst>
              <a:ext uri="{FF2B5EF4-FFF2-40B4-BE49-F238E27FC236}">
                <a16:creationId xmlns:a16="http://schemas.microsoft.com/office/drawing/2014/main" id="{5F5CF941-9DEB-4BF1-9355-62FFC7589932}"/>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407746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37DE5-CE6F-42AB-A124-10861363C0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32695-AA50-418D-BED6-BBBE741F75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28A2A8-5C88-4FB3-A75D-5AC021094F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DFBAFB-AD98-47B4-AAD7-F3C042111475}"/>
              </a:ext>
            </a:extLst>
          </p:cNvPr>
          <p:cNvSpPr>
            <a:spLocks noGrp="1"/>
          </p:cNvSpPr>
          <p:nvPr>
            <p:ph type="dt" sz="half" idx="10"/>
          </p:nvPr>
        </p:nvSpPr>
        <p:spPr/>
        <p:txBody>
          <a:bodyPr/>
          <a:lstStyle/>
          <a:p>
            <a:fld id="{A3CF6559-9CDA-4E77-B876-D2E2323E1537}" type="datetime1">
              <a:rPr lang="en-US" smtClean="0"/>
              <a:t>12/12/2024</a:t>
            </a:fld>
            <a:endParaRPr lang="en-US"/>
          </a:p>
        </p:txBody>
      </p:sp>
      <p:sp>
        <p:nvSpPr>
          <p:cNvPr id="6" name="Footer Placeholder 5">
            <a:extLst>
              <a:ext uri="{FF2B5EF4-FFF2-40B4-BE49-F238E27FC236}">
                <a16:creationId xmlns:a16="http://schemas.microsoft.com/office/drawing/2014/main" id="{2D9FA6E5-3508-44F9-A367-31760EFABD51}"/>
              </a:ext>
            </a:extLst>
          </p:cNvPr>
          <p:cNvSpPr>
            <a:spLocks noGrp="1"/>
          </p:cNvSpPr>
          <p:nvPr>
            <p:ph type="ftr" sz="quarter" idx="11"/>
          </p:nvPr>
        </p:nvSpPr>
        <p:spPr/>
        <p:txBody>
          <a:bodyPr/>
          <a:lstStyle/>
          <a:p>
            <a:r>
              <a:rPr lang="en-US"/>
              <a:t>FOOTER TITLE | FOOTER DATE</a:t>
            </a:r>
          </a:p>
        </p:txBody>
      </p:sp>
      <p:sp>
        <p:nvSpPr>
          <p:cNvPr id="7" name="Slide Number Placeholder 6">
            <a:extLst>
              <a:ext uri="{FF2B5EF4-FFF2-40B4-BE49-F238E27FC236}">
                <a16:creationId xmlns:a16="http://schemas.microsoft.com/office/drawing/2014/main" id="{BA39A9A1-A744-4542-B9F6-35464BC77CC4}"/>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93409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0E32C-7205-4EBC-90B7-C2E8FD100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B6ECB8-B5D7-4E8D-B3FB-38DB0EB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DF96D5-CB85-450C-9B5D-2044EC6876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5CB07B-2DEA-49A0-A582-F9BBE65257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342D8C-439F-4257-8BC8-2F1605E1A7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E64663-94D4-40C0-9018-C8FB4C85BEDA}"/>
              </a:ext>
            </a:extLst>
          </p:cNvPr>
          <p:cNvSpPr>
            <a:spLocks noGrp="1"/>
          </p:cNvSpPr>
          <p:nvPr>
            <p:ph type="dt" sz="half" idx="10"/>
          </p:nvPr>
        </p:nvSpPr>
        <p:spPr/>
        <p:txBody>
          <a:bodyPr/>
          <a:lstStyle/>
          <a:p>
            <a:fld id="{3CEF832F-06ED-4647-9358-F77323CDA8D1}" type="datetime1">
              <a:rPr lang="en-US" smtClean="0"/>
              <a:t>12/12/2024</a:t>
            </a:fld>
            <a:endParaRPr lang="en-US"/>
          </a:p>
        </p:txBody>
      </p:sp>
      <p:sp>
        <p:nvSpPr>
          <p:cNvPr id="8" name="Footer Placeholder 7">
            <a:extLst>
              <a:ext uri="{FF2B5EF4-FFF2-40B4-BE49-F238E27FC236}">
                <a16:creationId xmlns:a16="http://schemas.microsoft.com/office/drawing/2014/main" id="{1398B6FA-6055-40A5-888A-2BD4EA7CA454}"/>
              </a:ext>
            </a:extLst>
          </p:cNvPr>
          <p:cNvSpPr>
            <a:spLocks noGrp="1"/>
          </p:cNvSpPr>
          <p:nvPr>
            <p:ph type="ftr" sz="quarter" idx="11"/>
          </p:nvPr>
        </p:nvSpPr>
        <p:spPr/>
        <p:txBody>
          <a:bodyPr/>
          <a:lstStyle/>
          <a:p>
            <a:r>
              <a:rPr lang="en-US"/>
              <a:t>FOOTER TITLE | FOOTER DATE</a:t>
            </a:r>
          </a:p>
        </p:txBody>
      </p:sp>
      <p:sp>
        <p:nvSpPr>
          <p:cNvPr id="9" name="Slide Number Placeholder 8">
            <a:extLst>
              <a:ext uri="{FF2B5EF4-FFF2-40B4-BE49-F238E27FC236}">
                <a16:creationId xmlns:a16="http://schemas.microsoft.com/office/drawing/2014/main" id="{FB9ABFB0-0BF2-4728-BAE5-CC6D99017010}"/>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191605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2CBBE-15F3-4020-AECB-7AF8E44260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82B0A-A4DE-4328-9071-02BD89E12F3F}"/>
              </a:ext>
            </a:extLst>
          </p:cNvPr>
          <p:cNvSpPr>
            <a:spLocks noGrp="1"/>
          </p:cNvSpPr>
          <p:nvPr>
            <p:ph type="dt" sz="half" idx="10"/>
          </p:nvPr>
        </p:nvSpPr>
        <p:spPr/>
        <p:txBody>
          <a:bodyPr/>
          <a:lstStyle/>
          <a:p>
            <a:fld id="{B5FEC665-8A5C-4CA5-B252-997E97C4A84D}" type="datetime1">
              <a:rPr lang="en-US" smtClean="0"/>
              <a:t>12/12/2024</a:t>
            </a:fld>
            <a:endParaRPr lang="en-US"/>
          </a:p>
        </p:txBody>
      </p:sp>
      <p:sp>
        <p:nvSpPr>
          <p:cNvPr id="4" name="Footer Placeholder 3">
            <a:extLst>
              <a:ext uri="{FF2B5EF4-FFF2-40B4-BE49-F238E27FC236}">
                <a16:creationId xmlns:a16="http://schemas.microsoft.com/office/drawing/2014/main" id="{4F27084A-5931-4E5D-A402-DF34D5BC4FA6}"/>
              </a:ext>
            </a:extLst>
          </p:cNvPr>
          <p:cNvSpPr>
            <a:spLocks noGrp="1"/>
          </p:cNvSpPr>
          <p:nvPr>
            <p:ph type="ftr" sz="quarter" idx="11"/>
          </p:nvPr>
        </p:nvSpPr>
        <p:spPr/>
        <p:txBody>
          <a:bodyPr/>
          <a:lstStyle/>
          <a:p>
            <a:r>
              <a:rPr lang="en-US"/>
              <a:t>FOOTER TITLE | FOOTER DATE</a:t>
            </a:r>
          </a:p>
        </p:txBody>
      </p:sp>
      <p:sp>
        <p:nvSpPr>
          <p:cNvPr id="5" name="Slide Number Placeholder 4">
            <a:extLst>
              <a:ext uri="{FF2B5EF4-FFF2-40B4-BE49-F238E27FC236}">
                <a16:creationId xmlns:a16="http://schemas.microsoft.com/office/drawing/2014/main" id="{D274281B-E001-4606-81E6-1B8DE190FA7A}"/>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406241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77403-9F0B-4EF2-B37E-7645BD16081A}"/>
              </a:ext>
            </a:extLst>
          </p:cNvPr>
          <p:cNvSpPr>
            <a:spLocks noGrp="1"/>
          </p:cNvSpPr>
          <p:nvPr>
            <p:ph type="dt" sz="half" idx="10"/>
          </p:nvPr>
        </p:nvSpPr>
        <p:spPr/>
        <p:txBody>
          <a:bodyPr/>
          <a:lstStyle/>
          <a:p>
            <a:fld id="{B0822B07-4149-4C23-ACF9-34526A97DAF0}" type="datetime1">
              <a:rPr lang="en-US" smtClean="0"/>
              <a:t>12/12/2024</a:t>
            </a:fld>
            <a:endParaRPr lang="en-US"/>
          </a:p>
        </p:txBody>
      </p:sp>
      <p:sp>
        <p:nvSpPr>
          <p:cNvPr id="3" name="Footer Placeholder 2">
            <a:extLst>
              <a:ext uri="{FF2B5EF4-FFF2-40B4-BE49-F238E27FC236}">
                <a16:creationId xmlns:a16="http://schemas.microsoft.com/office/drawing/2014/main" id="{148B7C2A-D7D9-432C-B8CF-217D6DD3FD36}"/>
              </a:ext>
            </a:extLst>
          </p:cNvPr>
          <p:cNvSpPr>
            <a:spLocks noGrp="1"/>
          </p:cNvSpPr>
          <p:nvPr>
            <p:ph type="ftr" sz="quarter" idx="11"/>
          </p:nvPr>
        </p:nvSpPr>
        <p:spPr/>
        <p:txBody>
          <a:bodyPr/>
          <a:lstStyle/>
          <a:p>
            <a:r>
              <a:rPr lang="en-US"/>
              <a:t>FOOTER TITLE | FOOTER DATE</a:t>
            </a:r>
          </a:p>
        </p:txBody>
      </p:sp>
      <p:sp>
        <p:nvSpPr>
          <p:cNvPr id="4" name="Slide Number Placeholder 3">
            <a:extLst>
              <a:ext uri="{FF2B5EF4-FFF2-40B4-BE49-F238E27FC236}">
                <a16:creationId xmlns:a16="http://schemas.microsoft.com/office/drawing/2014/main" id="{90F1553B-A4C7-4CDC-B4D7-E6D7D7656B3C}"/>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24520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5962-BCB2-4321-B561-D281C00F9D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024C04-C592-40A8-95F3-C5DB0EC03B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FA604F-6F34-4F4F-B628-B531C23FB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750E9F-9269-45AB-A57C-42944EF89AE1}"/>
              </a:ext>
            </a:extLst>
          </p:cNvPr>
          <p:cNvSpPr>
            <a:spLocks noGrp="1"/>
          </p:cNvSpPr>
          <p:nvPr>
            <p:ph type="dt" sz="half" idx="10"/>
          </p:nvPr>
        </p:nvSpPr>
        <p:spPr/>
        <p:txBody>
          <a:bodyPr/>
          <a:lstStyle/>
          <a:p>
            <a:fld id="{54287481-6EFB-4FB8-A571-DD9BD8FA332E}" type="datetime1">
              <a:rPr lang="en-US" smtClean="0"/>
              <a:t>12/12/2024</a:t>
            </a:fld>
            <a:endParaRPr lang="en-US"/>
          </a:p>
        </p:txBody>
      </p:sp>
      <p:sp>
        <p:nvSpPr>
          <p:cNvPr id="6" name="Footer Placeholder 5">
            <a:extLst>
              <a:ext uri="{FF2B5EF4-FFF2-40B4-BE49-F238E27FC236}">
                <a16:creationId xmlns:a16="http://schemas.microsoft.com/office/drawing/2014/main" id="{F86E238C-DD6E-4A61-996F-8555EB0D8AF8}"/>
              </a:ext>
            </a:extLst>
          </p:cNvPr>
          <p:cNvSpPr>
            <a:spLocks noGrp="1"/>
          </p:cNvSpPr>
          <p:nvPr>
            <p:ph type="ftr" sz="quarter" idx="11"/>
          </p:nvPr>
        </p:nvSpPr>
        <p:spPr/>
        <p:txBody>
          <a:bodyPr/>
          <a:lstStyle/>
          <a:p>
            <a:r>
              <a:rPr lang="en-US"/>
              <a:t>FOOTER TITLE | FOOTER DATE</a:t>
            </a:r>
          </a:p>
        </p:txBody>
      </p:sp>
      <p:sp>
        <p:nvSpPr>
          <p:cNvPr id="7" name="Slide Number Placeholder 6">
            <a:extLst>
              <a:ext uri="{FF2B5EF4-FFF2-40B4-BE49-F238E27FC236}">
                <a16:creationId xmlns:a16="http://schemas.microsoft.com/office/drawing/2014/main" id="{E0266D5E-A904-45EA-A8EF-937EF80DFB35}"/>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3103687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36B1-7B1F-4145-9DE5-6B6D3C56B4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71EBF3-FB74-4B11-B802-CC0D03DC80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BAE4F51-D9C5-42DB-B12F-85FF551FC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F1CD3-341F-4C7A-A31B-AF37D4E39EBB}"/>
              </a:ext>
            </a:extLst>
          </p:cNvPr>
          <p:cNvSpPr>
            <a:spLocks noGrp="1"/>
          </p:cNvSpPr>
          <p:nvPr>
            <p:ph type="dt" sz="half" idx="10"/>
          </p:nvPr>
        </p:nvSpPr>
        <p:spPr/>
        <p:txBody>
          <a:bodyPr/>
          <a:lstStyle/>
          <a:p>
            <a:fld id="{47814669-892F-4BD5-B86D-4C9BC5DBBC62}" type="datetime1">
              <a:rPr lang="en-US" smtClean="0"/>
              <a:t>12/12/2024</a:t>
            </a:fld>
            <a:endParaRPr lang="en-US"/>
          </a:p>
        </p:txBody>
      </p:sp>
      <p:sp>
        <p:nvSpPr>
          <p:cNvPr id="6" name="Footer Placeholder 5">
            <a:extLst>
              <a:ext uri="{FF2B5EF4-FFF2-40B4-BE49-F238E27FC236}">
                <a16:creationId xmlns:a16="http://schemas.microsoft.com/office/drawing/2014/main" id="{D62868CC-19AF-4541-8493-44C8CE5F37B5}"/>
              </a:ext>
            </a:extLst>
          </p:cNvPr>
          <p:cNvSpPr>
            <a:spLocks noGrp="1"/>
          </p:cNvSpPr>
          <p:nvPr>
            <p:ph type="ftr" sz="quarter" idx="11"/>
          </p:nvPr>
        </p:nvSpPr>
        <p:spPr/>
        <p:txBody>
          <a:bodyPr/>
          <a:lstStyle/>
          <a:p>
            <a:r>
              <a:rPr lang="en-US"/>
              <a:t>FOOTER TITLE | FOOTER DATE</a:t>
            </a:r>
          </a:p>
        </p:txBody>
      </p:sp>
      <p:sp>
        <p:nvSpPr>
          <p:cNvPr id="7" name="Slide Number Placeholder 6">
            <a:extLst>
              <a:ext uri="{FF2B5EF4-FFF2-40B4-BE49-F238E27FC236}">
                <a16:creationId xmlns:a16="http://schemas.microsoft.com/office/drawing/2014/main" id="{16C9F1B3-4108-4464-AFB3-F8D6D28C4A15}"/>
              </a:ext>
            </a:extLst>
          </p:cNvPr>
          <p:cNvSpPr>
            <a:spLocks noGrp="1"/>
          </p:cNvSpPr>
          <p:nvPr>
            <p:ph type="sldNum" sz="quarter" idx="12"/>
          </p:nvPr>
        </p:nvSpPr>
        <p:spPr/>
        <p:txBody>
          <a:bodyPr/>
          <a:lstStyle/>
          <a:p>
            <a:fld id="{81AF2663-3A35-493D-999A-B6024D852259}" type="slidenum">
              <a:rPr lang="en-US" smtClean="0"/>
              <a:t>‹#›</a:t>
            </a:fld>
            <a:endParaRPr lang="en-US"/>
          </a:p>
        </p:txBody>
      </p:sp>
    </p:spTree>
    <p:extLst>
      <p:ext uri="{BB962C8B-B14F-4D97-AF65-F5344CB8AC3E}">
        <p14:creationId xmlns:p14="http://schemas.microsoft.com/office/powerpoint/2010/main" val="90481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79740-9F9A-44DC-A061-83EDBC0264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F58715-9E3B-4F6C-B891-EE4AF04470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75344-DE33-46D9-A2C8-FFEE2356A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5DD7E-6F93-44CB-B970-1D0A5EC00B88}" type="datetime1">
              <a:rPr lang="en-US" smtClean="0"/>
              <a:t>12/12/2024</a:t>
            </a:fld>
            <a:endParaRPr lang="en-US"/>
          </a:p>
        </p:txBody>
      </p:sp>
      <p:sp>
        <p:nvSpPr>
          <p:cNvPr id="5" name="Footer Placeholder 4">
            <a:extLst>
              <a:ext uri="{FF2B5EF4-FFF2-40B4-BE49-F238E27FC236}">
                <a16:creationId xmlns:a16="http://schemas.microsoft.com/office/drawing/2014/main" id="{38B9DBDF-7312-4DBF-968F-14E1CB63C2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FOOTER TITLE | FOOTER DATE</a:t>
            </a:r>
          </a:p>
        </p:txBody>
      </p:sp>
      <p:sp>
        <p:nvSpPr>
          <p:cNvPr id="6" name="Slide Number Placeholder 5">
            <a:extLst>
              <a:ext uri="{FF2B5EF4-FFF2-40B4-BE49-F238E27FC236}">
                <a16:creationId xmlns:a16="http://schemas.microsoft.com/office/drawing/2014/main" id="{6C07C62B-00F0-4A08-92A4-A18B7F3A5C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F2663-3A35-493D-999A-B6024D852259}" type="slidenum">
              <a:rPr lang="en-US" smtClean="0"/>
              <a:t>‹#›</a:t>
            </a:fld>
            <a:endParaRPr lang="en-US"/>
          </a:p>
        </p:txBody>
      </p:sp>
    </p:spTree>
    <p:extLst>
      <p:ext uri="{BB962C8B-B14F-4D97-AF65-F5344CB8AC3E}">
        <p14:creationId xmlns:p14="http://schemas.microsoft.com/office/powerpoint/2010/main" val="3288339883"/>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760"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4E98E-0BAF-4AE1-8A1C-29A3A941ED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71CF3D-CB27-4EA6-9AEC-A96409EFB5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79BC9-D2BE-4AA3-B73D-30F4F380FD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1AA0D3-EF90-4E70-8D06-6722F33C60BB}" type="datetimeFigureOut">
              <a:rPr lang="en-US" smtClean="0"/>
              <a:t>12/12/2024</a:t>
            </a:fld>
            <a:endParaRPr lang="en-US"/>
          </a:p>
        </p:txBody>
      </p:sp>
      <p:sp>
        <p:nvSpPr>
          <p:cNvPr id="5" name="Footer Placeholder 4">
            <a:extLst>
              <a:ext uri="{FF2B5EF4-FFF2-40B4-BE49-F238E27FC236}">
                <a16:creationId xmlns:a16="http://schemas.microsoft.com/office/drawing/2014/main" id="{2404A252-162D-422C-B861-D82DBACA2C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959B68-2B88-4C53-B587-FADDF35AD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61283-765A-4E95-AE9D-400C96CFCBFF}" type="slidenum">
              <a:rPr lang="en-US" smtClean="0"/>
              <a:t>‹#›</a:t>
            </a:fld>
            <a:endParaRPr lang="en-US"/>
          </a:p>
        </p:txBody>
      </p:sp>
    </p:spTree>
    <p:extLst>
      <p:ext uri="{BB962C8B-B14F-4D97-AF65-F5344CB8AC3E}">
        <p14:creationId xmlns:p14="http://schemas.microsoft.com/office/powerpoint/2010/main" val="3906014732"/>
      </p:ext>
    </p:extLst>
  </p:cSld>
  <p:clrMap bg1="lt1" tx1="dk1" bg2="lt2" tx2="dk2" accent1="accent1" accent2="accent2" accent3="accent3" accent4="accent4" accent5="accent5" accent6="accent6" hlink="hlink" folHlink="folHlink"/>
  <p:sldLayoutIdLst>
    <p:sldLayoutId id="2147483763" r:id="rId1"/>
    <p:sldLayoutId id="21474837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WAP Reauthorization 2019-2020</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375A4-56A4-47D6-9801-1991572033F7}" type="slidenum">
              <a:rPr lang="en-US" smtClean="0"/>
              <a:pPr/>
              <a:t>‹#›</a:t>
            </a:fld>
            <a:endParaRPr lang="en-US"/>
          </a:p>
        </p:txBody>
      </p:sp>
      <p:sp>
        <p:nvSpPr>
          <p:cNvPr id="7" name="Rectangle 6"/>
          <p:cNvSpPr/>
          <p:nvPr/>
        </p:nvSpPr>
        <p:spPr>
          <a:xfrm>
            <a:off x="0" y="6257036"/>
            <a:ext cx="12192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30567826"/>
      </p:ext>
    </p:extLst>
  </p:cSld>
  <p:clrMap bg1="lt1" tx1="dk1" bg2="lt2" tx2="dk2" accent1="accent1" accent2="accent2" accent3="accent3" accent4="accent4" accent5="accent5" accent6="accent6" hlink="hlink" folHlink="folHlink"/>
  <p:sldLayoutIdLst>
    <p:sldLayoutId id="2147483664" r:id="rId1"/>
    <p:sldLayoutId id="2147483759" r:id="rId2"/>
    <p:sldLayoutId id="214748387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9CCC1C-D88A-4149-AD68-2D110FF7D6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F5C743-37CC-4108-BE94-DD7C609632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36D24-D8AA-4082-B5EA-16B04894B0F6}" type="datetime1">
              <a:rPr lang="en-US" smtClean="0"/>
              <a:t>12/12/2024</a:t>
            </a:fld>
            <a:endParaRPr lang="en-US" dirty="0"/>
          </a:p>
        </p:txBody>
      </p:sp>
      <p:sp>
        <p:nvSpPr>
          <p:cNvPr id="5" name="Footer Placeholder 4">
            <a:extLst>
              <a:ext uri="{FF2B5EF4-FFF2-40B4-BE49-F238E27FC236}">
                <a16:creationId xmlns:a16="http://schemas.microsoft.com/office/drawing/2014/main" id="{D29983C2-D678-499B-A972-3A0F46DFCF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NASCSP</a:t>
            </a:r>
            <a:endParaRPr lang="en-US" dirty="0"/>
          </a:p>
        </p:txBody>
      </p:sp>
      <p:sp>
        <p:nvSpPr>
          <p:cNvPr id="6" name="Slide Number Placeholder 5">
            <a:extLst>
              <a:ext uri="{FF2B5EF4-FFF2-40B4-BE49-F238E27FC236}">
                <a16:creationId xmlns:a16="http://schemas.microsoft.com/office/drawing/2014/main" id="{90A6B633-752A-41E5-8E7C-595C62616E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139821549"/>
      </p:ext>
    </p:extLst>
  </p:cSld>
  <p:clrMap bg1="lt1" tx1="dk1" bg2="lt2" tx2="dk2" accent1="accent1" accent2="accent2" accent3="accent3" accent4="accent4" accent5="accent5" accent6="accent6" hlink="hlink" folHlink="folHlink"/>
  <p:sldLayoutIdLst>
    <p:sldLayoutId id="2147483853" r:id="rId1"/>
  </p:sldLayoutIdLst>
  <p:hf hdr="0"/>
  <p:txStyles>
    <p:titleStyle>
      <a:lvl1pPr algn="l" defTabSz="914400" rtl="0" eaLnBrk="1" latinLnBrk="0" hangingPunct="1">
        <a:lnSpc>
          <a:spcPct val="90000"/>
        </a:lnSpc>
        <a:spcBef>
          <a:spcPct val="0"/>
        </a:spcBef>
        <a:buNone/>
        <a:defRPr sz="4400" kern="1200">
          <a:solidFill>
            <a:srgbClr val="55555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599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599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599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599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599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2E531-396C-4D34-BA0F-2BE61DFE49DA}" type="datetime1">
              <a:rPr lang="en-US" smtClean="0"/>
              <a:t>12/12/2024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F2663-3A35-493D-999A-B6024D852259}" type="slidenum">
              <a:rPr lang="en-US" smtClean="0"/>
              <a:t>‹#›</a:t>
            </a:fld>
            <a:endParaRPr lang="en-US"/>
          </a:p>
        </p:txBody>
      </p:sp>
    </p:spTree>
    <p:extLst>
      <p:ext uri="{BB962C8B-B14F-4D97-AF65-F5344CB8AC3E}">
        <p14:creationId xmlns:p14="http://schemas.microsoft.com/office/powerpoint/2010/main" val="3712477297"/>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hyperlink" Target="https://www.energy.gov/scep/wap/articles/weatherization-memorandum-138-program-year-2025-weatherization-assistance-program" TargetMode="External"/><Relationship Id="rId7" Type="http://schemas.openxmlformats.org/officeDocument/2006/relationships/hyperlink" Target="https://www.publiconsulting.com/wordpress/selfpublishguide/chapter/how-to-proofread/"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4.jpg"/><Relationship Id="rId5" Type="http://schemas.openxmlformats.org/officeDocument/2006/relationships/hyperlink" Target="https://www.energy.gov/node/4847112" TargetMode="External"/><Relationship Id="rId4" Type="http://schemas.openxmlformats.org/officeDocument/2006/relationships/hyperlink" Target="https://youtu.be/Zb3bW4BfMJ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nergy.gov/sites/default/files/2024-11/wap-2025-alrd_112124.pdf" TargetMode="External"/><Relationship Id="rId2" Type="http://schemas.openxmlformats.org/officeDocument/2006/relationships/hyperlink" Target="https://www.energy.gov/sites/default/files/2024-11/wap-wpn-25-1.pdf" TargetMode="External"/><Relationship Id="rId1" Type="http://schemas.openxmlformats.org/officeDocument/2006/relationships/slideLayout" Target="../slideLayouts/slideLayout15.xml"/><Relationship Id="rId6" Type="http://schemas.openxmlformats.org/officeDocument/2006/relationships/hyperlink" Target="https://www.energy.gov/sites/default/files/2024-11/py2025-formula-awards-nepa-determination-for-recipients-without-doe-executed-historic-preservation-programmatic-agreement.pdf" TargetMode="External"/><Relationship Id="rId5" Type="http://schemas.openxmlformats.org/officeDocument/2006/relationships/hyperlink" Target="https://www.energy.gov/sites/default/files/2024-11/py2025-formula-awards-nepa-determination-for-recipients-with-doe-executed-historic-preservation-programmatic-agreement.pdf" TargetMode="External"/><Relationship Id="rId4" Type="http://schemas.openxmlformats.org/officeDocument/2006/relationships/hyperlink" Target="https://www.energy.gov/sites/default/files/2024-11/wap-2025-application-instructions_112124.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quality-hook-check-mark-ticked-off-500950/"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whitehouse.gov/wp-content/uploads/2023/10/M-24-02-Buy-America-Implementation-Guidance-Update.pdf" TargetMode="External"/><Relationship Id="rId1" Type="http://schemas.openxmlformats.org/officeDocument/2006/relationships/slideLayout" Target="../slideLayouts/slideLayout15.xml"/><Relationship Id="rId5" Type="http://schemas.openxmlformats.org/officeDocument/2006/relationships/hyperlink" Target="https://creativecommons.org/licenses/by/3.0/" TargetMode="External"/><Relationship Id="rId4" Type="http://schemas.openxmlformats.org/officeDocument/2006/relationships/hyperlink" Target="https://www.flickr.com/photos/clearlyambiguous/21400817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quality-hook-check-mark-ticked-off-500950/"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www.energy.gov/scep/wap/articles/weatherization-memorandum-138-program-year-2025-weatherization-assistance-program" TargetMode="External"/><Relationship Id="rId7"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energy.gov/sites/default/files/2024-11/wap-wpn-25-1.pdf" TargetMode="External"/><Relationship Id="rId5" Type="http://schemas.openxmlformats.org/officeDocument/2006/relationships/hyperlink" Target="https://www.energy.gov/sites/default/files/2024-11/wap-2025-application-instructions_112124.pdf" TargetMode="External"/><Relationship Id="rId4" Type="http://schemas.openxmlformats.org/officeDocument/2006/relationships/hyperlink" Target="https://www.energy.gov/sites/default/files/2024-11/wap-2025-alrd_112124.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hyperlink" Target="https://creativecommons.org/licenses/by/3.0/" TargetMode="External"/><Relationship Id="rId4" Type="http://schemas.openxmlformats.org/officeDocument/2006/relationships/hyperlink" Target="http://flickr.com/photos/dominicspics/3915904999"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quality-hook-check-mark-ticked-off-500950/"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energy.gov/sites/default/files/2024-11/wap-memo-139-planning-estimates.pdf"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www.rawpixel.com/image/421868/us-capitol-building-washington-dc" TargetMode="External"/><Relationship Id="rId4" Type="http://schemas.openxmlformats.org/officeDocument/2006/relationships/image" Target="../media/image29.0"/></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hyperlink" Target="https://www.energy.gov/sites/default/files/2024-11/wap-memo-139-planning-estimates.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youtu.be/1k5h8wCDiL0"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31.jpeg"/><Relationship Id="rId4" Type="http://schemas.openxmlformats.org/officeDocument/2006/relationships/hyperlink" Target="https://nascsp.org/wp-content/uploads/2024/08/Significant-Changes-to-OMBs-Uniform-Guidance.pdf"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flickr.com/photos/89165847@N00/8035396680/" TargetMode="External"/><Relationship Id="rId2" Type="http://schemas.openxmlformats.org/officeDocument/2006/relationships/image" Target="../media/image33.jp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creativecommons.org/licenses/by-nc-nd/3.0/" TargetMode="External"/><Relationship Id="rId5" Type="http://schemas.openxmlformats.org/officeDocument/2006/relationships/hyperlink" Target="https://www.energy.gov/sites/default/files/2024-11/py2025-formula-awards-nepa-determination-for-recipients-with-doe-executed-historic-preservation-programmatic-agreement.pdf" TargetMode="External"/><Relationship Id="rId4" Type="http://schemas.openxmlformats.org/officeDocument/2006/relationships/hyperlink" Target="https://www.flickr.com/photos/michigancommunities/18645251151"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energy.gov/scep/wap/articles/historic-preservation-worksheet"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s://www.quoteinspector.com/images/investing/time-is-money/" TargetMode="External"/><Relationship Id="rId2" Type="http://schemas.openxmlformats.org/officeDocument/2006/relationships/image" Target="../media/image37.jpg"/><Relationship Id="rId1" Type="http://schemas.openxmlformats.org/officeDocument/2006/relationships/slideLayout" Target="../slideLayouts/slideLayout13.xml"/><Relationship Id="rId4" Type="http://schemas.openxmlformats.org/officeDocument/2006/relationships/hyperlink" Target="https://creativecommons.org/licenses/by-nd/3.0/"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en/quality-hook-check-mark-ticked-off-500950/"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jSfeXxTYhhc"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hyperlink" Target="https://nascsp.org/wp-content/uploads/2024/11/WAP-Policy-Manual-Update-Webinar.ppt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www.bgnesnews.com/world/shiffrin-s-dominance-continues-with-world-cup-win-93"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nascsp.org/wap/waptac/wap-resources/wap-webinars/"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hyperlink" Target="https://nascsp.org/doe-approved-wap-state-plan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nascsp.org/conference-registration-a24/" TargetMode="External"/><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hyperlink" Target="https://nascsp.org/conference-agenda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hyperlink" Target="mailto:kgarvin@nascp.org" TargetMode="External"/><Relationship Id="rId3" Type="http://schemas.openxmlformats.org/officeDocument/2006/relationships/image" Target="../media/image55.png"/><Relationship Id="rId7" Type="http://schemas.openxmlformats.org/officeDocument/2006/relationships/hyperlink" Target="mailto:ctorres@nascsp.org" TargetMode="External"/><Relationship Id="rId12" Type="http://schemas.openxmlformats.org/officeDocument/2006/relationships/hyperlink" Target="mailto:Ray.judy@hq.doe.gov"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hyperlink" Target="mailto:jballew@nascsp.org" TargetMode="External"/><Relationship Id="rId11" Type="http://schemas.openxmlformats.org/officeDocument/2006/relationships/hyperlink" Target="mailto:Carrie.Smith@hq.doe.gov" TargetMode="External"/><Relationship Id="rId5" Type="http://schemas.openxmlformats.org/officeDocument/2006/relationships/hyperlink" Target="mailto:aschroer@nascsp.org" TargetMode="External"/><Relationship Id="rId10" Type="http://schemas.openxmlformats.org/officeDocument/2006/relationships/hyperlink" Target="mailto:Amanda.Rains@hq.doe.gov" TargetMode="External"/><Relationship Id="rId4" Type="http://schemas.openxmlformats.org/officeDocument/2006/relationships/hyperlink" Target="https://www.youtube.com/watch?v=Fm3hgvGtgR8" TargetMode="External"/><Relationship Id="rId9" Type="http://schemas.openxmlformats.org/officeDocument/2006/relationships/hyperlink" Target="mailto:bnguyen@nascsp.org"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customXml" Target="../ink/ink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customXml" Target="../ink/ink1.xml"/><Relationship Id="rId10" Type="http://schemas.openxmlformats.org/officeDocument/2006/relationships/image" Target="../media/image20.png"/><Relationship Id="rId4" Type="http://schemas.openxmlformats.org/officeDocument/2006/relationships/hyperlink" Target="https://www.energy.gov/sites/default/files/2024-05/wap-wpn-24-7_051024.pdf" TargetMode="External"/><Relationship Id="rId9" Type="http://schemas.openxmlformats.org/officeDocument/2006/relationships/customXml" Target="../ink/ink3.xml"/></Relationships>
</file>

<file path=ppt/slides/_rels/slide9.xml.rels><?xml version="1.0" encoding="UTF-8" standalone="yes"?>
<Relationships xmlns="http://schemas.openxmlformats.org/package/2006/relationships"><Relationship Id="rId3" Type="http://schemas.openxmlformats.org/officeDocument/2006/relationships/hyperlink" Target="https://nascsp.org/doe-approved-wap-state-plans/"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FFDCBA-64CE-417A-96B5-5E47796B0C24}"/>
              </a:ext>
            </a:extLst>
          </p:cNvPr>
          <p:cNvSpPr txBox="1"/>
          <p:nvPr/>
        </p:nvSpPr>
        <p:spPr>
          <a:xfrm>
            <a:off x="-275542" y="5222340"/>
            <a:ext cx="127430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32C03"/>
                </a:solidFill>
                <a:effectLst/>
                <a:uLnTx/>
                <a:uFillTx/>
                <a:latin typeface="Palatino Linotype" panose="02040502050505030304" pitchFamily="18" charset="0"/>
                <a:ea typeface="+mn-ea"/>
                <a:cs typeface="+mn-cs"/>
              </a:rPr>
              <a:t>PY 2025 State Plan Development Training</a:t>
            </a:r>
          </a:p>
        </p:txBody>
      </p:sp>
    </p:spTree>
    <p:extLst>
      <p:ext uri="{BB962C8B-B14F-4D97-AF65-F5344CB8AC3E}">
        <p14:creationId xmlns:p14="http://schemas.microsoft.com/office/powerpoint/2010/main" val="225422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71CF-41A6-83F3-0042-57D5DCCB23D8}"/>
              </a:ext>
            </a:extLst>
          </p:cNvPr>
          <p:cNvSpPr>
            <a:spLocks noGrp="1"/>
          </p:cNvSpPr>
          <p:nvPr>
            <p:ph type="title"/>
          </p:nvPr>
        </p:nvSpPr>
        <p:spPr>
          <a:xfrm>
            <a:off x="609600" y="274638"/>
            <a:ext cx="10972800" cy="1143000"/>
          </a:xfrm>
        </p:spPr>
        <p:txBody>
          <a:bodyPr anchor="ctr">
            <a:normAutofit/>
          </a:bodyPr>
          <a:lstStyle/>
          <a:p>
            <a:r>
              <a:rPr lang="en-US" dirty="0">
                <a:hlinkClick r:id="rId3"/>
              </a:rPr>
              <a:t>WAP Memo 138</a:t>
            </a:r>
            <a:r>
              <a:rPr lang="en-US" dirty="0"/>
              <a:t>:  The Redline Memo</a:t>
            </a:r>
          </a:p>
        </p:txBody>
      </p:sp>
      <p:sp>
        <p:nvSpPr>
          <p:cNvPr id="3" name="Content Placeholder 2">
            <a:extLst>
              <a:ext uri="{FF2B5EF4-FFF2-40B4-BE49-F238E27FC236}">
                <a16:creationId xmlns:a16="http://schemas.microsoft.com/office/drawing/2014/main" id="{28EDADF7-AC9E-601D-693B-D7BE20BA85D8}"/>
              </a:ext>
            </a:extLst>
          </p:cNvPr>
          <p:cNvSpPr>
            <a:spLocks noGrp="1"/>
          </p:cNvSpPr>
          <p:nvPr>
            <p:ph sz="half" idx="1"/>
          </p:nvPr>
        </p:nvSpPr>
        <p:spPr>
          <a:xfrm>
            <a:off x="609600" y="1600201"/>
            <a:ext cx="5384800" cy="4525963"/>
          </a:xfrm>
        </p:spPr>
        <p:txBody>
          <a:bodyPr>
            <a:normAutofit lnSpcReduction="10000"/>
          </a:bodyPr>
          <a:lstStyle/>
          <a:p>
            <a:r>
              <a:rPr lang="en-US" dirty="0"/>
              <a:t>WPN 25-1 Redline</a:t>
            </a:r>
          </a:p>
          <a:p>
            <a:r>
              <a:rPr lang="en-US" dirty="0"/>
              <a:t>2025 Administrative and Legal Requirements Document (ALRD) Redline</a:t>
            </a:r>
          </a:p>
          <a:p>
            <a:r>
              <a:rPr lang="en-US" dirty="0"/>
              <a:t>2025 Application Instructions Redline</a:t>
            </a:r>
          </a:p>
          <a:p>
            <a:r>
              <a:rPr lang="en-US" dirty="0">
                <a:hlinkClick r:id="rId4"/>
              </a:rPr>
              <a:t>DOE training</a:t>
            </a:r>
            <a:endParaRPr lang="en-US" dirty="0"/>
          </a:p>
          <a:p>
            <a:r>
              <a:rPr lang="en-US" dirty="0">
                <a:solidFill>
                  <a:srgbClr val="FF0000"/>
                </a:solidFill>
              </a:rPr>
              <a:t>These are helpful planning resources, but </a:t>
            </a:r>
            <a:r>
              <a:rPr lang="en-US" dirty="0">
                <a:solidFill>
                  <a:srgbClr val="FF0000"/>
                </a:solidFill>
                <a:hlinkClick r:id="rId5"/>
              </a:rPr>
              <a:t>WPN 25-1 </a:t>
            </a:r>
            <a:r>
              <a:rPr lang="en-US" dirty="0">
                <a:solidFill>
                  <a:srgbClr val="FF0000"/>
                </a:solidFill>
              </a:rPr>
              <a:t>must be adhered to!</a:t>
            </a:r>
          </a:p>
        </p:txBody>
      </p:sp>
      <p:pic>
        <p:nvPicPr>
          <p:cNvPr id="12" name="Content Placeholder 11" descr="A close-up of a pen on a piece of paper&#10;&#10;Description automatically generated">
            <a:extLst>
              <a:ext uri="{FF2B5EF4-FFF2-40B4-BE49-F238E27FC236}">
                <a16:creationId xmlns:a16="http://schemas.microsoft.com/office/drawing/2014/main" id="{BD71B95D-3C20-DFF2-08F9-99F01E2F522C}"/>
              </a:ext>
            </a:extLst>
          </p:cNvPr>
          <p:cNvPicPr>
            <a:picLocks noGrp="1" noChangeAspect="1"/>
          </p:cNvPicPr>
          <p:nvPr>
            <p:ph sz="half" idx="2"/>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r="20583" b="-1"/>
          <a:stretch/>
        </p:blipFill>
        <p:spPr>
          <a:xfrm>
            <a:off x="6197600" y="1600201"/>
            <a:ext cx="5384800" cy="4525963"/>
          </a:xfrm>
          <a:prstGeom prst="rect">
            <a:avLst/>
          </a:prstGeom>
          <a:ln>
            <a:noFill/>
          </a:ln>
          <a:effectLst>
            <a:outerShdw blurRad="190500" algn="tl" rotWithShape="0">
              <a:srgbClr val="000000">
                <a:alpha val="70000"/>
              </a:srgbClr>
            </a:outerShdw>
          </a:effectLst>
        </p:spPr>
      </p:pic>
      <p:sp>
        <p:nvSpPr>
          <p:cNvPr id="5" name="Slide Number Placeholder 4" hidden="1">
            <a:extLst>
              <a:ext uri="{FF2B5EF4-FFF2-40B4-BE49-F238E27FC236}">
                <a16:creationId xmlns:a16="http://schemas.microsoft.com/office/drawing/2014/main" id="{B074B795-4B68-79C9-F5ED-6E276891E0E9}"/>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10</a:t>
            </a:fld>
            <a:endParaRPr lang="en-US"/>
          </a:p>
        </p:txBody>
      </p:sp>
      <p:sp>
        <p:nvSpPr>
          <p:cNvPr id="13" name="TextBox 12">
            <a:extLst>
              <a:ext uri="{FF2B5EF4-FFF2-40B4-BE49-F238E27FC236}">
                <a16:creationId xmlns:a16="http://schemas.microsoft.com/office/drawing/2014/main" id="{7BEBC6AB-2D93-2DD9-D763-5DC3AB05D5D2}"/>
              </a:ext>
            </a:extLst>
          </p:cNvPr>
          <p:cNvSpPr txBox="1"/>
          <p:nvPr/>
        </p:nvSpPr>
        <p:spPr>
          <a:xfrm>
            <a:off x="9395584" y="592610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www.publiconsulting.com/wordpress/selfpublishguide/chapter/how-to-proofrea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6098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BF81A-20CB-3815-9795-53B742B74EC5}"/>
              </a:ext>
            </a:extLst>
          </p:cNvPr>
          <p:cNvSpPr>
            <a:spLocks noGrp="1"/>
          </p:cNvSpPr>
          <p:nvPr>
            <p:ph type="title"/>
          </p:nvPr>
        </p:nvSpPr>
        <p:spPr/>
        <p:txBody>
          <a:bodyPr/>
          <a:lstStyle/>
          <a:p>
            <a:pPr algn="l"/>
            <a:r>
              <a:rPr lang="en-US" dirty="0"/>
              <a:t>2025 State Plan Guidance</a:t>
            </a:r>
          </a:p>
        </p:txBody>
      </p:sp>
      <p:sp>
        <p:nvSpPr>
          <p:cNvPr id="3" name="Content Placeholder 2">
            <a:extLst>
              <a:ext uri="{FF2B5EF4-FFF2-40B4-BE49-F238E27FC236}">
                <a16:creationId xmlns:a16="http://schemas.microsoft.com/office/drawing/2014/main" id="{0EA0E1BC-909D-ECDF-57B2-32BBCB4F83A1}"/>
              </a:ext>
            </a:extLst>
          </p:cNvPr>
          <p:cNvSpPr>
            <a:spLocks noGrp="1"/>
          </p:cNvSpPr>
          <p:nvPr>
            <p:ph idx="1"/>
          </p:nvPr>
        </p:nvSpPr>
        <p:spPr>
          <a:xfrm>
            <a:off x="609600" y="1600201"/>
            <a:ext cx="10477500" cy="4525963"/>
          </a:xfrm>
        </p:spPr>
        <p:txBody>
          <a:bodyPr>
            <a:normAutofit lnSpcReduction="10000"/>
          </a:bodyPr>
          <a:lstStyle/>
          <a:p>
            <a:pPr marL="0" indent="0">
              <a:buNone/>
            </a:pPr>
            <a:r>
              <a:rPr lang="en-US" dirty="0"/>
              <a:t>All Grantee Plans must adhere to PY 25 Annual Guidance!</a:t>
            </a:r>
          </a:p>
          <a:p>
            <a:r>
              <a:rPr lang="en-US" dirty="0">
                <a:hlinkClick r:id="rId2"/>
              </a:rPr>
              <a:t>WPN 25-1</a:t>
            </a:r>
            <a:r>
              <a:rPr lang="en-US" dirty="0"/>
              <a:t>.  Published 11/1/24</a:t>
            </a:r>
          </a:p>
          <a:p>
            <a:r>
              <a:rPr lang="en-US" dirty="0">
                <a:hlinkClick r:id="rId3"/>
              </a:rPr>
              <a:t>Administrative and Legal Requirements Document (ALRD)</a:t>
            </a:r>
            <a:endParaRPr lang="en-US" dirty="0"/>
          </a:p>
          <a:p>
            <a:r>
              <a:rPr lang="en-US" dirty="0">
                <a:hlinkClick r:id="rId4"/>
              </a:rPr>
              <a:t>Application Instructions</a:t>
            </a:r>
            <a:endParaRPr lang="en-US" dirty="0"/>
          </a:p>
          <a:p>
            <a:r>
              <a:rPr lang="en-US" dirty="0"/>
              <a:t>Attachments:</a:t>
            </a:r>
          </a:p>
          <a:p>
            <a:pPr lvl="1"/>
            <a:r>
              <a:rPr lang="en-US" dirty="0">
                <a:hlinkClick r:id="rId5"/>
              </a:rPr>
              <a:t>NEPA determinations for Grantees WITH Historic Preservation Programmatic Agreements</a:t>
            </a:r>
            <a:endParaRPr lang="en-US" dirty="0"/>
          </a:p>
          <a:p>
            <a:pPr lvl="1"/>
            <a:r>
              <a:rPr lang="en-US" dirty="0">
                <a:hlinkClick r:id="rId6"/>
              </a:rPr>
              <a:t>NEPA determinations for Grantees WITHOUT a Historic Preservation Programmatic Agreement.</a:t>
            </a:r>
            <a:endParaRPr lang="en-US" dirty="0"/>
          </a:p>
        </p:txBody>
      </p:sp>
    </p:spTree>
    <p:extLst>
      <p:ext uri="{BB962C8B-B14F-4D97-AF65-F5344CB8AC3E}">
        <p14:creationId xmlns:p14="http://schemas.microsoft.com/office/powerpoint/2010/main" val="40539668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D13C6-44F0-9BF6-C2FE-F5393FE057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E21AB-7DFF-9912-329F-8AC743B72E4D}"/>
              </a:ext>
            </a:extLst>
          </p:cNvPr>
          <p:cNvSpPr>
            <a:spLocks noGrp="1"/>
          </p:cNvSpPr>
          <p:nvPr>
            <p:ph type="title"/>
          </p:nvPr>
        </p:nvSpPr>
        <p:spPr/>
        <p:txBody>
          <a:bodyPr>
            <a:normAutofit/>
          </a:bodyPr>
          <a:lstStyle/>
          <a:p>
            <a:r>
              <a:rPr lang="en-US" sz="4800" b="1" u="sng" dirty="0"/>
              <a:t>Switching gears</a:t>
            </a:r>
          </a:p>
        </p:txBody>
      </p:sp>
      <p:sp>
        <p:nvSpPr>
          <p:cNvPr id="4" name="Text Placeholder 3">
            <a:extLst>
              <a:ext uri="{FF2B5EF4-FFF2-40B4-BE49-F238E27FC236}">
                <a16:creationId xmlns:a16="http://schemas.microsoft.com/office/drawing/2014/main" id="{1FE73A86-D88A-24B1-0010-AF48E9D27D71}"/>
              </a:ext>
            </a:extLst>
          </p:cNvPr>
          <p:cNvSpPr>
            <a:spLocks noGrp="1"/>
          </p:cNvSpPr>
          <p:nvPr>
            <p:ph type="body" sz="half" idx="4294967295"/>
          </p:nvPr>
        </p:nvSpPr>
        <p:spPr>
          <a:xfrm>
            <a:off x="943588" y="1489141"/>
            <a:ext cx="4287940" cy="4325939"/>
          </a:xfrm>
        </p:spPr>
        <p:txBody>
          <a:bodyPr>
            <a:normAutofit fontScale="92500" lnSpcReduction="20000"/>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Redline Memo</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ALRD</a:t>
            </a:r>
          </a:p>
          <a:p>
            <a:endParaRPr lang="en-US" sz="2800" dirty="0"/>
          </a:p>
          <a:p>
            <a:pPr marL="457200" indent="-457200">
              <a:buFont typeface="Arial" panose="020B0604020202020204" pitchFamily="34" charset="0"/>
              <a:buChar char="•"/>
            </a:pPr>
            <a:r>
              <a:rPr lang="en-US" sz="2800" dirty="0"/>
              <a:t>Application        Instructions</a:t>
            </a:r>
          </a:p>
          <a:p>
            <a:endParaRPr lang="en-US" sz="2800" dirty="0"/>
          </a:p>
          <a:p>
            <a:pPr marL="457200" indent="-457200">
              <a:buFont typeface="Arial" panose="020B0604020202020204" pitchFamily="34" charset="0"/>
              <a:buChar char="•"/>
            </a:pPr>
            <a:r>
              <a:rPr lang="en-US" sz="2800" dirty="0"/>
              <a:t>WPN 25-1</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2800" dirty="0"/>
              <a:t>Success Strategies</a:t>
            </a:r>
          </a:p>
        </p:txBody>
      </p:sp>
      <p:pic>
        <p:nvPicPr>
          <p:cNvPr id="12" name="Picture 11" descr="Shape, logo, arrow&#10;&#10;Description automatically generated">
            <a:extLst>
              <a:ext uri="{FF2B5EF4-FFF2-40B4-BE49-F238E27FC236}">
                <a16:creationId xmlns:a16="http://schemas.microsoft.com/office/drawing/2014/main" id="{814B8590-23ED-0BED-5579-2FACC814DC7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7857" y="1372716"/>
            <a:ext cx="870559" cy="870559"/>
          </a:xfrm>
          <a:prstGeom prst="rect">
            <a:avLst/>
          </a:prstGeom>
        </p:spPr>
      </p:pic>
      <p:pic>
        <p:nvPicPr>
          <p:cNvPr id="7" name="Picture 6" descr="Close-up of bike gears on wheel">
            <a:extLst>
              <a:ext uri="{FF2B5EF4-FFF2-40B4-BE49-F238E27FC236}">
                <a16:creationId xmlns:a16="http://schemas.microsoft.com/office/drawing/2014/main" id="{95BF5E34-1350-9606-B2ED-F95AF7091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120" y="1489141"/>
            <a:ext cx="6172200" cy="4114800"/>
          </a:xfrm>
          <a:prstGeom prst="rect">
            <a:avLst/>
          </a:prstGeom>
        </p:spPr>
      </p:pic>
    </p:spTree>
    <p:extLst>
      <p:ext uri="{BB962C8B-B14F-4D97-AF65-F5344CB8AC3E}">
        <p14:creationId xmlns:p14="http://schemas.microsoft.com/office/powerpoint/2010/main" val="2365768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FA21D-A994-102B-6F57-24EABDE1F000}"/>
              </a:ext>
            </a:extLst>
          </p:cNvPr>
          <p:cNvSpPr>
            <a:spLocks noGrp="1"/>
          </p:cNvSpPr>
          <p:nvPr>
            <p:ph type="title"/>
          </p:nvPr>
        </p:nvSpPr>
        <p:spPr>
          <a:xfrm>
            <a:off x="609600" y="274638"/>
            <a:ext cx="10972800" cy="1143000"/>
          </a:xfrm>
        </p:spPr>
        <p:txBody>
          <a:bodyPr anchor="ctr">
            <a:noAutofit/>
          </a:bodyPr>
          <a:lstStyle/>
          <a:p>
            <a:pPr algn="l"/>
            <a:r>
              <a:rPr lang="en-US" dirty="0"/>
              <a:t>Administrative and Legal Requirements Document (ALRD)</a:t>
            </a:r>
          </a:p>
        </p:txBody>
      </p:sp>
      <p:graphicFrame>
        <p:nvGraphicFramePr>
          <p:cNvPr id="5" name="Content Placeholder 2">
            <a:extLst>
              <a:ext uri="{FF2B5EF4-FFF2-40B4-BE49-F238E27FC236}">
                <a16:creationId xmlns:a16="http://schemas.microsoft.com/office/drawing/2014/main" id="{40F9D7DE-47F7-02A3-FE5A-E433BD4072C7}"/>
              </a:ext>
            </a:extLst>
          </p:cNvPr>
          <p:cNvGraphicFramePr>
            <a:graphicFrameLocks noGrp="1"/>
          </p:cNvGraphicFramePr>
          <p:nvPr>
            <p:ph idx="1"/>
            <p:extLst>
              <p:ext uri="{D42A27DB-BD31-4B8C-83A1-F6EECF244321}">
                <p14:modId xmlns:p14="http://schemas.microsoft.com/office/powerpoint/2010/main" val="3223467361"/>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3809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60202-8DAE-DE9C-66BF-7EDE854572F1}"/>
              </a:ext>
            </a:extLst>
          </p:cNvPr>
          <p:cNvSpPr>
            <a:spLocks noGrp="1"/>
          </p:cNvSpPr>
          <p:nvPr>
            <p:ph type="title"/>
          </p:nvPr>
        </p:nvSpPr>
        <p:spPr/>
        <p:txBody>
          <a:bodyPr/>
          <a:lstStyle/>
          <a:p>
            <a:pPr algn="l"/>
            <a:r>
              <a:rPr lang="en-US" dirty="0"/>
              <a:t>ALRD</a:t>
            </a:r>
          </a:p>
        </p:txBody>
      </p:sp>
      <p:sp>
        <p:nvSpPr>
          <p:cNvPr id="3" name="Content Placeholder 2">
            <a:extLst>
              <a:ext uri="{FF2B5EF4-FFF2-40B4-BE49-F238E27FC236}">
                <a16:creationId xmlns:a16="http://schemas.microsoft.com/office/drawing/2014/main" id="{DC8EAE49-07DC-66C1-53AF-9D5D7832C59F}"/>
              </a:ext>
            </a:extLst>
          </p:cNvPr>
          <p:cNvSpPr>
            <a:spLocks noGrp="1"/>
          </p:cNvSpPr>
          <p:nvPr>
            <p:ph idx="1"/>
          </p:nvPr>
        </p:nvSpPr>
        <p:spPr>
          <a:xfrm>
            <a:off x="609600" y="1600201"/>
            <a:ext cx="5676900" cy="4525963"/>
          </a:xfrm>
        </p:spPr>
        <p:txBody>
          <a:bodyPr>
            <a:normAutofit fontScale="85000" lnSpcReduction="20000"/>
          </a:bodyPr>
          <a:lstStyle/>
          <a:p>
            <a:pPr marL="0" indent="0">
              <a:buNone/>
            </a:pPr>
            <a:r>
              <a:rPr lang="en-US" dirty="0"/>
              <a:t>Updated Definition for </a:t>
            </a:r>
            <a:r>
              <a:rPr lang="en-US" i="1" dirty="0"/>
              <a:t>Construction Materials.</a:t>
            </a:r>
          </a:p>
          <a:p>
            <a:pPr marL="0" indent="0">
              <a:buNone/>
            </a:pPr>
            <a:endParaRPr lang="en-US" i="1" dirty="0"/>
          </a:p>
          <a:p>
            <a:pPr marL="0" indent="0">
              <a:buNone/>
            </a:pPr>
            <a:r>
              <a:rPr lang="en-US" dirty="0"/>
              <a:t>“DOE strongly recommends that applicants complete their full application with the assumption that BABA requirements will apply to the proposed project in order to consider potential budget or schedule changes as early as possible.”</a:t>
            </a:r>
          </a:p>
          <a:p>
            <a:pPr marL="0" indent="0">
              <a:buNone/>
            </a:pPr>
            <a:endParaRPr lang="en-US" dirty="0"/>
          </a:p>
          <a:p>
            <a:pPr marL="0" indent="0">
              <a:buNone/>
            </a:pPr>
            <a:r>
              <a:rPr lang="en-US" dirty="0">
                <a:hlinkClick r:id="rId2"/>
              </a:rPr>
              <a:t>BABA guidance</a:t>
            </a:r>
            <a:endParaRPr lang="en-US" dirty="0"/>
          </a:p>
        </p:txBody>
      </p:sp>
      <p:pic>
        <p:nvPicPr>
          <p:cNvPr id="7" name="Picture 6" descr="A close-up of a metal surface&#10;&#10;Description automatically generated">
            <a:extLst>
              <a:ext uri="{FF2B5EF4-FFF2-40B4-BE49-F238E27FC236}">
                <a16:creationId xmlns:a16="http://schemas.microsoft.com/office/drawing/2014/main" id="{5D8D4C42-6207-6D63-F20B-4BFFA8E379B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86500" y="0"/>
            <a:ext cx="5905500" cy="6857999"/>
          </a:xfrm>
          <a:prstGeom prst="rect">
            <a:avLst/>
          </a:prstGeom>
        </p:spPr>
      </p:pic>
      <p:sp>
        <p:nvSpPr>
          <p:cNvPr id="8" name="TextBox 7">
            <a:extLst>
              <a:ext uri="{FF2B5EF4-FFF2-40B4-BE49-F238E27FC236}">
                <a16:creationId xmlns:a16="http://schemas.microsoft.com/office/drawing/2014/main" id="{FEE38DF0-9AD1-D20B-4A72-F71427416FF8}"/>
              </a:ext>
            </a:extLst>
          </p:cNvPr>
          <p:cNvSpPr txBox="1"/>
          <p:nvPr/>
        </p:nvSpPr>
        <p:spPr>
          <a:xfrm>
            <a:off x="6350000" y="6583362"/>
            <a:ext cx="6896100" cy="230832"/>
          </a:xfrm>
          <a:prstGeom prst="rect">
            <a:avLst/>
          </a:prstGeom>
          <a:noFill/>
        </p:spPr>
        <p:txBody>
          <a:bodyPr wrap="square" rtlCol="0">
            <a:spAutoFit/>
          </a:bodyPr>
          <a:lstStyle/>
          <a:p>
            <a:r>
              <a:rPr lang="en-US" sz="900" dirty="0">
                <a:hlinkClick r:id="rId4" tooltip="https://www.flickr.com/photos/clearlyambiguous/214008179/"/>
              </a:rPr>
              <a:t>This Photo</a:t>
            </a:r>
            <a:r>
              <a:rPr lang="en-US" sz="900" dirty="0"/>
              <a:t> by Unknown Author is licensed under </a:t>
            </a:r>
            <a:r>
              <a:rPr lang="en-US" sz="900" dirty="0">
                <a:hlinkClick r:id="rId5" tooltip="https://creativecommons.org/licenses/by/3.0/"/>
              </a:rPr>
              <a:t>CC BY</a:t>
            </a:r>
            <a:endParaRPr lang="en-US" sz="900" dirty="0"/>
          </a:p>
        </p:txBody>
      </p:sp>
    </p:spTree>
    <p:extLst>
      <p:ext uri="{BB962C8B-B14F-4D97-AF65-F5344CB8AC3E}">
        <p14:creationId xmlns:p14="http://schemas.microsoft.com/office/powerpoint/2010/main" val="6141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0F5A-FD19-4504-9944-089FBCE14969}"/>
              </a:ext>
            </a:extLst>
          </p:cNvPr>
          <p:cNvSpPr>
            <a:spLocks noGrp="1"/>
          </p:cNvSpPr>
          <p:nvPr>
            <p:ph type="title" idx="4294967295"/>
          </p:nvPr>
        </p:nvSpPr>
        <p:spPr>
          <a:xfrm>
            <a:off x="5022850" y="274638"/>
            <a:ext cx="7169150" cy="1143000"/>
          </a:xfrm>
        </p:spPr>
        <p:txBody>
          <a:bodyPr vert="horz" lIns="91440" tIns="45720" rIns="91440" bIns="45720" rtlCol="0" anchor="ctr">
            <a:normAutofit/>
          </a:bodyPr>
          <a:lstStyle/>
          <a:p>
            <a:r>
              <a:rPr lang="en-US" sz="4100" b="1" kern="1200" dirty="0">
                <a:solidFill>
                  <a:schemeClr val="tx1"/>
                </a:solidFill>
                <a:latin typeface="+mj-lt"/>
                <a:ea typeface="+mj-ea"/>
                <a:cs typeface="+mj-cs"/>
              </a:rPr>
              <a:t>PY 2025 State Plan Due Dates</a:t>
            </a:r>
          </a:p>
        </p:txBody>
      </p:sp>
      <p:sp>
        <p:nvSpPr>
          <p:cNvPr id="19" name="TextBox 18">
            <a:extLst>
              <a:ext uri="{FF2B5EF4-FFF2-40B4-BE49-F238E27FC236}">
                <a16:creationId xmlns:a16="http://schemas.microsoft.com/office/drawing/2014/main" id="{AE453CF6-54D0-4D62-8EE3-1A778E95288E}"/>
              </a:ext>
            </a:extLst>
          </p:cNvPr>
          <p:cNvSpPr txBox="1"/>
          <p:nvPr/>
        </p:nvSpPr>
        <p:spPr>
          <a:xfrm>
            <a:off x="5022851" y="3549893"/>
            <a:ext cx="6906880" cy="170383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200" dirty="0"/>
              <a:t>The complete application package is due by </a:t>
            </a:r>
            <a:r>
              <a:rPr lang="en-US" sz="2200" dirty="0">
                <a:solidFill>
                  <a:srgbClr val="FF0000"/>
                </a:solidFill>
              </a:rPr>
              <a:t>12:00 noon</a:t>
            </a:r>
          </a:p>
          <a:p>
            <a:pPr marL="285750" indent="-228600">
              <a:lnSpc>
                <a:spcPct val="90000"/>
              </a:lnSpc>
              <a:spcAft>
                <a:spcPts val="600"/>
              </a:spcAft>
              <a:buFont typeface="Arial" panose="020B0604020202020204" pitchFamily="34" charset="0"/>
              <a:buChar char="•"/>
            </a:pPr>
            <a:r>
              <a:rPr lang="en-US" sz="2200" dirty="0"/>
              <a:t>Contact your DOE PO as soon as you submit in PAGE</a:t>
            </a:r>
          </a:p>
          <a:p>
            <a:pPr marL="285750" indent="-228600">
              <a:lnSpc>
                <a:spcPct val="90000"/>
              </a:lnSpc>
              <a:spcAft>
                <a:spcPts val="600"/>
              </a:spcAft>
              <a:buFont typeface="Arial" panose="020B0604020202020204" pitchFamily="34" charset="0"/>
              <a:buChar char="•"/>
            </a:pPr>
            <a:r>
              <a:rPr lang="en-US" sz="2200" dirty="0"/>
              <a:t>When possible, </a:t>
            </a:r>
            <a:r>
              <a:rPr lang="en-US" sz="2200" b="1" dirty="0"/>
              <a:t>submit early </a:t>
            </a:r>
            <a:r>
              <a:rPr lang="en-US" sz="2200" dirty="0"/>
              <a:t>to allow time for revisions</a:t>
            </a:r>
          </a:p>
          <a:p>
            <a:pPr marL="285750" indent="-228600">
              <a:lnSpc>
                <a:spcPct val="90000"/>
              </a:lnSpc>
              <a:spcAft>
                <a:spcPts val="600"/>
              </a:spcAft>
              <a:buFont typeface="Arial" panose="020B0604020202020204" pitchFamily="34" charset="0"/>
              <a:buChar char="•"/>
            </a:pPr>
            <a:r>
              <a:rPr lang="en-US" sz="2200" dirty="0"/>
              <a:t>NASCSP recommends in-progress reviews with DOE PO</a:t>
            </a:r>
          </a:p>
          <a:p>
            <a:pPr marL="285750" indent="-228600">
              <a:lnSpc>
                <a:spcPct val="90000"/>
              </a:lnSpc>
              <a:spcAft>
                <a:spcPts val="600"/>
              </a:spcAft>
              <a:buFont typeface="Arial" panose="020B0604020202020204" pitchFamily="34" charset="0"/>
              <a:buChar char="•"/>
            </a:pPr>
            <a:endParaRPr lang="en-US" sz="2200" dirty="0"/>
          </a:p>
        </p:txBody>
      </p:sp>
      <p:sp>
        <p:nvSpPr>
          <p:cNvPr id="12" name="TextBox 11">
            <a:extLst>
              <a:ext uri="{FF2B5EF4-FFF2-40B4-BE49-F238E27FC236}">
                <a16:creationId xmlns:a16="http://schemas.microsoft.com/office/drawing/2014/main" id="{2007EB91-AB53-45D2-9243-EDA8B6194BD6}"/>
              </a:ext>
            </a:extLst>
          </p:cNvPr>
          <p:cNvSpPr txBox="1"/>
          <p:nvPr/>
        </p:nvSpPr>
        <p:spPr>
          <a:xfrm>
            <a:off x="5181303" y="1304351"/>
            <a:ext cx="2764795" cy="1985159"/>
          </a:xfrm>
          <a:prstGeom prst="rect">
            <a:avLst/>
          </a:prstGeom>
          <a:noFill/>
        </p:spPr>
        <p:txBody>
          <a:bodyPr wrap="square">
            <a:spAutoFit/>
          </a:bodyPr>
          <a:lstStyle/>
          <a:p>
            <a:pPr marL="0" indent="0">
              <a:spcAft>
                <a:spcPts val="600"/>
              </a:spcAft>
              <a:buNone/>
            </a:pPr>
            <a:r>
              <a:rPr lang="en-US" sz="3200" b="1" dirty="0">
                <a:latin typeface="Arial Narrow" panose="020B0606020202030204" pitchFamily="34" charset="0"/>
              </a:rPr>
              <a:t>April 1 States</a:t>
            </a:r>
          </a:p>
          <a:p>
            <a:pPr marL="0" indent="0">
              <a:spcAft>
                <a:spcPts val="600"/>
              </a:spcAft>
              <a:buNone/>
            </a:pPr>
            <a:r>
              <a:rPr lang="en-US" sz="2400" b="1" dirty="0">
                <a:latin typeface="Arial Narrow" panose="020B0606020202030204" pitchFamily="34" charset="0"/>
              </a:rPr>
              <a:t>Due Date:</a:t>
            </a:r>
          </a:p>
          <a:p>
            <a:pPr marL="0" indent="0">
              <a:spcAft>
                <a:spcPts val="600"/>
              </a:spcAft>
              <a:buNone/>
            </a:pPr>
            <a:r>
              <a:rPr lang="en-US" sz="2800" b="1" dirty="0">
                <a:solidFill>
                  <a:schemeClr val="accent2"/>
                </a:solidFill>
                <a:latin typeface="Arial Narrow" panose="020B0606020202030204" pitchFamily="34" charset="0"/>
              </a:rPr>
              <a:t>February 10, 2025</a:t>
            </a:r>
          </a:p>
          <a:p>
            <a:pPr marL="0" indent="0">
              <a:spcAft>
                <a:spcPts val="600"/>
              </a:spcAft>
              <a:buNone/>
            </a:pPr>
            <a:endParaRPr lang="en-US" sz="2400" b="1" dirty="0">
              <a:solidFill>
                <a:schemeClr val="bg1"/>
              </a:solidFill>
              <a:latin typeface="Arial Narrow" panose="020B0606020202030204" pitchFamily="34" charset="0"/>
            </a:endParaRPr>
          </a:p>
        </p:txBody>
      </p:sp>
      <p:sp>
        <p:nvSpPr>
          <p:cNvPr id="13" name="TextBox 12">
            <a:extLst>
              <a:ext uri="{FF2B5EF4-FFF2-40B4-BE49-F238E27FC236}">
                <a16:creationId xmlns:a16="http://schemas.microsoft.com/office/drawing/2014/main" id="{F458EA06-2BA1-45E2-89C2-2AF4789EADDC}"/>
              </a:ext>
            </a:extLst>
          </p:cNvPr>
          <p:cNvSpPr txBox="1"/>
          <p:nvPr/>
        </p:nvSpPr>
        <p:spPr>
          <a:xfrm>
            <a:off x="8867673" y="1302203"/>
            <a:ext cx="2543122" cy="1538883"/>
          </a:xfrm>
          <a:prstGeom prst="rect">
            <a:avLst/>
          </a:prstGeom>
          <a:noFill/>
        </p:spPr>
        <p:txBody>
          <a:bodyPr wrap="square">
            <a:spAutoFit/>
          </a:bodyPr>
          <a:lstStyle/>
          <a:p>
            <a:pPr marL="0" indent="0">
              <a:spcAft>
                <a:spcPts val="600"/>
              </a:spcAft>
              <a:buNone/>
            </a:pPr>
            <a:r>
              <a:rPr lang="en-US" sz="3200" b="1" dirty="0">
                <a:latin typeface="Arial Narrow" panose="020B0606020202030204" pitchFamily="34" charset="0"/>
              </a:rPr>
              <a:t>July 1 States</a:t>
            </a:r>
          </a:p>
          <a:p>
            <a:pPr marL="0" indent="0">
              <a:spcAft>
                <a:spcPts val="600"/>
              </a:spcAft>
              <a:buNone/>
            </a:pPr>
            <a:r>
              <a:rPr lang="en-US" sz="2400" b="1" dirty="0">
                <a:latin typeface="Arial Narrow" panose="020B0606020202030204" pitchFamily="34" charset="0"/>
              </a:rPr>
              <a:t>Due Date:</a:t>
            </a:r>
          </a:p>
          <a:p>
            <a:pPr marL="0" indent="0">
              <a:spcAft>
                <a:spcPts val="600"/>
              </a:spcAft>
              <a:buNone/>
            </a:pPr>
            <a:r>
              <a:rPr lang="en-US" sz="2800" b="1" dirty="0">
                <a:solidFill>
                  <a:schemeClr val="accent2"/>
                </a:solidFill>
                <a:latin typeface="Arial Narrow" panose="020B0606020202030204" pitchFamily="34" charset="0"/>
              </a:rPr>
              <a:t>May 5, 2025</a:t>
            </a:r>
          </a:p>
        </p:txBody>
      </p:sp>
      <p:cxnSp>
        <p:nvCxnSpPr>
          <p:cNvPr id="4" name="Straight Connector 3">
            <a:extLst>
              <a:ext uri="{FF2B5EF4-FFF2-40B4-BE49-F238E27FC236}">
                <a16:creationId xmlns:a16="http://schemas.microsoft.com/office/drawing/2014/main" id="{55C7B02C-9448-FBE9-AFC0-0563EFEFCD49}"/>
              </a:ext>
            </a:extLst>
          </p:cNvPr>
          <p:cNvCxnSpPr>
            <a:cxnSpLocks/>
          </p:cNvCxnSpPr>
          <p:nvPr/>
        </p:nvCxnSpPr>
        <p:spPr>
          <a:xfrm>
            <a:off x="8334070" y="1417638"/>
            <a:ext cx="0" cy="12875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Inside the clock">
            <a:extLst>
              <a:ext uri="{FF2B5EF4-FFF2-40B4-BE49-F238E27FC236}">
                <a16:creationId xmlns:a16="http://schemas.microsoft.com/office/drawing/2014/main" id="{ECEED3D6-52FC-4583-147C-C55711A36F5A}"/>
              </a:ext>
            </a:extLst>
          </p:cNvPr>
          <p:cNvPicPr>
            <a:picLocks noChangeAspect="1"/>
          </p:cNvPicPr>
          <p:nvPr/>
        </p:nvPicPr>
        <p:blipFill>
          <a:blip r:embed="rId3">
            <a:extLst>
              <a:ext uri="{28A0092B-C50C-407E-A947-70E740481C1C}">
                <a14:useLocalDpi xmlns:a14="http://schemas.microsoft.com/office/drawing/2010/main" val="0"/>
              </a:ext>
            </a:extLst>
          </a:blip>
          <a:srcRect l="33405" r="19999"/>
          <a:stretch/>
        </p:blipFill>
        <p:spPr>
          <a:xfrm>
            <a:off x="-105" y="0"/>
            <a:ext cx="4793436" cy="6858000"/>
          </a:xfrm>
          <a:prstGeom prst="rect">
            <a:avLst/>
          </a:prstGeom>
        </p:spPr>
      </p:pic>
    </p:spTree>
    <p:extLst>
      <p:ext uri="{BB962C8B-B14F-4D97-AF65-F5344CB8AC3E}">
        <p14:creationId xmlns:p14="http://schemas.microsoft.com/office/powerpoint/2010/main" val="112310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33A54-8501-5D0F-0DD0-4FA9219086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D8BBC-2FE1-8B86-20FE-ED7391A340E7}"/>
              </a:ext>
            </a:extLst>
          </p:cNvPr>
          <p:cNvSpPr>
            <a:spLocks noGrp="1"/>
          </p:cNvSpPr>
          <p:nvPr>
            <p:ph type="title"/>
          </p:nvPr>
        </p:nvSpPr>
        <p:spPr/>
        <p:txBody>
          <a:bodyPr>
            <a:normAutofit/>
          </a:bodyPr>
          <a:lstStyle/>
          <a:p>
            <a:r>
              <a:rPr lang="en-US" sz="4800" b="1" u="sng" dirty="0"/>
              <a:t>Switching gears</a:t>
            </a:r>
          </a:p>
        </p:txBody>
      </p:sp>
      <p:sp>
        <p:nvSpPr>
          <p:cNvPr id="4" name="Text Placeholder 3">
            <a:extLst>
              <a:ext uri="{FF2B5EF4-FFF2-40B4-BE49-F238E27FC236}">
                <a16:creationId xmlns:a16="http://schemas.microsoft.com/office/drawing/2014/main" id="{4F91FE22-7C2D-232E-5CFC-39B413EC9885}"/>
              </a:ext>
            </a:extLst>
          </p:cNvPr>
          <p:cNvSpPr>
            <a:spLocks noGrp="1"/>
          </p:cNvSpPr>
          <p:nvPr>
            <p:ph type="body" sz="half" idx="4294967295"/>
          </p:nvPr>
        </p:nvSpPr>
        <p:spPr>
          <a:xfrm>
            <a:off x="943588" y="1489141"/>
            <a:ext cx="4287940" cy="4325939"/>
          </a:xfrm>
        </p:spPr>
        <p:txBody>
          <a:bodyPr>
            <a:normAutofit fontScale="92500" lnSpcReduction="20000"/>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Redline Memo</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ALRD</a:t>
            </a:r>
          </a:p>
          <a:p>
            <a:endParaRPr lang="en-US" sz="2800" dirty="0"/>
          </a:p>
          <a:p>
            <a:pPr marL="457200" indent="-457200">
              <a:buFont typeface="Arial" panose="020B0604020202020204" pitchFamily="34" charset="0"/>
              <a:buChar char="•"/>
            </a:pPr>
            <a:r>
              <a:rPr lang="en-US" sz="2800" dirty="0"/>
              <a:t>Application        Instructions</a:t>
            </a:r>
          </a:p>
          <a:p>
            <a:endParaRPr lang="en-US" sz="2800" dirty="0"/>
          </a:p>
          <a:p>
            <a:pPr marL="457200" indent="-457200">
              <a:buFont typeface="Arial" panose="020B0604020202020204" pitchFamily="34" charset="0"/>
              <a:buChar char="•"/>
            </a:pPr>
            <a:r>
              <a:rPr lang="en-US" sz="2800" dirty="0"/>
              <a:t>WPN 25-1</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2800" dirty="0"/>
              <a:t>Success Strategies</a:t>
            </a:r>
          </a:p>
        </p:txBody>
      </p:sp>
      <p:pic>
        <p:nvPicPr>
          <p:cNvPr id="12" name="Picture 11" descr="Shape, logo, arrow&#10;&#10;Description automatically generated">
            <a:extLst>
              <a:ext uri="{FF2B5EF4-FFF2-40B4-BE49-F238E27FC236}">
                <a16:creationId xmlns:a16="http://schemas.microsoft.com/office/drawing/2014/main" id="{8DA9D9F5-EF5A-CDB5-DC7C-8922351AA66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7857" y="1372716"/>
            <a:ext cx="870559" cy="870559"/>
          </a:xfrm>
          <a:prstGeom prst="rect">
            <a:avLst/>
          </a:prstGeom>
        </p:spPr>
      </p:pic>
      <p:pic>
        <p:nvPicPr>
          <p:cNvPr id="3" name="Picture 2" descr="Shape, logo, arrow&#10;&#10;Description automatically generated">
            <a:extLst>
              <a:ext uri="{FF2B5EF4-FFF2-40B4-BE49-F238E27FC236}">
                <a16:creationId xmlns:a16="http://schemas.microsoft.com/office/drawing/2014/main" id="{4F8A99A5-C57B-55C5-86AC-4CF0DC5DA38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53606" y="2240373"/>
            <a:ext cx="870559" cy="870559"/>
          </a:xfrm>
          <a:prstGeom prst="rect">
            <a:avLst/>
          </a:prstGeom>
        </p:spPr>
      </p:pic>
      <p:pic>
        <p:nvPicPr>
          <p:cNvPr id="7" name="Picture 6" descr="Close-up of bike gears on wheel">
            <a:extLst>
              <a:ext uri="{FF2B5EF4-FFF2-40B4-BE49-F238E27FC236}">
                <a16:creationId xmlns:a16="http://schemas.microsoft.com/office/drawing/2014/main" id="{62E480FB-FA91-CC77-82E7-D9F9CC3C0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120" y="1489141"/>
            <a:ext cx="6172200" cy="4114800"/>
          </a:xfrm>
          <a:prstGeom prst="rect">
            <a:avLst/>
          </a:prstGeom>
        </p:spPr>
      </p:pic>
    </p:spTree>
    <p:extLst>
      <p:ext uri="{BB962C8B-B14F-4D97-AF65-F5344CB8AC3E}">
        <p14:creationId xmlns:p14="http://schemas.microsoft.com/office/powerpoint/2010/main" val="3378217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2851DF0-7A7C-6FC2-60E9-942B24C725EC}"/>
              </a:ext>
            </a:extLst>
          </p:cNvPr>
          <p:cNvSpPr txBox="1"/>
          <p:nvPr/>
        </p:nvSpPr>
        <p:spPr>
          <a:xfrm>
            <a:off x="609600" y="274638"/>
            <a:ext cx="10972800" cy="1143000"/>
          </a:xfrm>
          <a:prstGeom prst="rect">
            <a:avLst/>
          </a:prstGeom>
        </p:spPr>
        <p:txBody>
          <a:bodyPr vert="horz" lIns="91440" tIns="45720" rIns="91440" bIns="45720" rtlCol="0" anchor="ctr">
            <a:normAutofit/>
          </a:bodyPr>
          <a:lstStyle/>
          <a:p>
            <a:pPr>
              <a:spcBef>
                <a:spcPct val="0"/>
              </a:spcBef>
              <a:spcAft>
                <a:spcPts val="600"/>
              </a:spcAft>
            </a:pPr>
            <a:r>
              <a:rPr lang="en-US" sz="4400" kern="1200" dirty="0">
                <a:latin typeface="+mj-lt"/>
                <a:ea typeface="+mj-ea"/>
                <a:cs typeface="+mj-cs"/>
              </a:rPr>
              <a:t>Application Instructions Update</a:t>
            </a:r>
          </a:p>
        </p:txBody>
      </p:sp>
      <p:sp>
        <p:nvSpPr>
          <p:cNvPr id="10" name="Content Placeholder 9">
            <a:extLst>
              <a:ext uri="{FF2B5EF4-FFF2-40B4-BE49-F238E27FC236}">
                <a16:creationId xmlns:a16="http://schemas.microsoft.com/office/drawing/2014/main" id="{F17C7601-AFA6-14A5-A705-C15D85EE6883}"/>
              </a:ext>
            </a:extLst>
          </p:cNvPr>
          <p:cNvSpPr>
            <a:spLocks noGrp="1"/>
          </p:cNvSpPr>
          <p:nvPr>
            <p:ph idx="1"/>
          </p:nvPr>
        </p:nvSpPr>
        <p:spPr>
          <a:xfrm>
            <a:off x="609600" y="1600201"/>
            <a:ext cx="5765800" cy="4525963"/>
          </a:xfrm>
        </p:spPr>
        <p:txBody>
          <a:bodyPr>
            <a:normAutofit lnSpcReduction="10000"/>
          </a:bodyPr>
          <a:lstStyle/>
          <a:p>
            <a:pPr lvl="0"/>
            <a:r>
              <a:rPr lang="en-US" dirty="0"/>
              <a:t>New sections:</a:t>
            </a:r>
          </a:p>
          <a:p>
            <a:pPr lvl="1"/>
            <a:r>
              <a:rPr lang="en-US" dirty="0"/>
              <a:t>Dispute Resolution Process</a:t>
            </a:r>
          </a:p>
          <a:p>
            <a:pPr lvl="1"/>
            <a:r>
              <a:rPr lang="en-US" dirty="0"/>
              <a:t>Investigating Allegations of Fraud, Waste, and Abuse</a:t>
            </a:r>
          </a:p>
          <a:p>
            <a:pPr lvl="1"/>
            <a:r>
              <a:rPr lang="en-US" dirty="0"/>
              <a:t>Carryover section removed</a:t>
            </a:r>
          </a:p>
          <a:p>
            <a:pPr lvl="0"/>
            <a:r>
              <a:rPr lang="en-US" dirty="0"/>
              <a:t>Annual Reporting:</a:t>
            </a:r>
          </a:p>
          <a:p>
            <a:pPr lvl="1"/>
            <a:r>
              <a:rPr lang="en-US" dirty="0"/>
              <a:t>Diversity, Equity, Inclusion and Energy Justice</a:t>
            </a:r>
          </a:p>
          <a:p>
            <a:pPr lvl="1"/>
            <a:r>
              <a:rPr lang="en-US" dirty="0"/>
              <a:t>Weatherization Readiness</a:t>
            </a:r>
          </a:p>
          <a:p>
            <a:pPr marL="0" indent="0">
              <a:buNone/>
            </a:pPr>
            <a:endParaRPr lang="en-US" dirty="0"/>
          </a:p>
        </p:txBody>
      </p:sp>
      <p:sp>
        <p:nvSpPr>
          <p:cNvPr id="13" name="Content Placeholder 12">
            <a:extLst>
              <a:ext uri="{FF2B5EF4-FFF2-40B4-BE49-F238E27FC236}">
                <a16:creationId xmlns:a16="http://schemas.microsoft.com/office/drawing/2014/main" id="{F2E37F8C-59D4-D95E-8FAF-D3EE32609FDA}"/>
              </a:ext>
            </a:extLst>
          </p:cNvPr>
          <p:cNvSpPr>
            <a:spLocks noGrp="1"/>
          </p:cNvSpPr>
          <p:nvPr>
            <p:ph sz="quarter" idx="4294967295"/>
          </p:nvPr>
        </p:nvSpPr>
        <p:spPr>
          <a:xfrm>
            <a:off x="7008813" y="1663700"/>
            <a:ext cx="5183187" cy="4525963"/>
          </a:xfrm>
        </p:spPr>
        <p:txBody>
          <a:bodyPr>
            <a:normAutofit fontScale="92500"/>
          </a:bodyPr>
          <a:lstStyle/>
          <a:p>
            <a:pPr lvl="0"/>
            <a:r>
              <a:rPr lang="en-US" dirty="0"/>
              <a:t>2 CFR 200 updates</a:t>
            </a:r>
          </a:p>
          <a:p>
            <a:pPr lvl="1"/>
            <a:r>
              <a:rPr lang="en-US" dirty="0"/>
              <a:t>Audit required for $1M in federal funding (prev. 750K)</a:t>
            </a:r>
          </a:p>
          <a:p>
            <a:pPr lvl="1"/>
            <a:r>
              <a:rPr lang="en-US" dirty="0"/>
              <a:t>$10,000 Simplified Acquisition Threshold (micro-purchase)</a:t>
            </a:r>
          </a:p>
          <a:p>
            <a:pPr lvl="0"/>
            <a:r>
              <a:rPr lang="en-US" dirty="0"/>
              <a:t>SF 424 – mark ‘new’ application</a:t>
            </a:r>
          </a:p>
          <a:p>
            <a:pPr lvl="0"/>
            <a:r>
              <a:rPr lang="en-US" dirty="0"/>
              <a:t>New Optional Budget Categories</a:t>
            </a:r>
          </a:p>
          <a:p>
            <a:endParaRPr lang="en-US" dirty="0"/>
          </a:p>
        </p:txBody>
      </p:sp>
    </p:spTree>
    <p:extLst>
      <p:ext uri="{BB962C8B-B14F-4D97-AF65-F5344CB8AC3E}">
        <p14:creationId xmlns:p14="http://schemas.microsoft.com/office/powerpoint/2010/main" val="2070917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A5F6-2082-7280-BB15-84E9A77384A7}"/>
              </a:ext>
            </a:extLst>
          </p:cNvPr>
          <p:cNvSpPr>
            <a:spLocks noGrp="1"/>
          </p:cNvSpPr>
          <p:nvPr>
            <p:ph type="title"/>
          </p:nvPr>
        </p:nvSpPr>
        <p:spPr>
          <a:xfrm>
            <a:off x="609600" y="274638"/>
            <a:ext cx="10972800" cy="1143000"/>
          </a:xfrm>
        </p:spPr>
        <p:txBody>
          <a:bodyPr anchor="ctr">
            <a:normAutofit/>
          </a:bodyPr>
          <a:lstStyle/>
          <a:p>
            <a:pPr algn="l"/>
            <a:r>
              <a:rPr lang="en-US" dirty="0"/>
              <a:t>Application Instructions Update</a:t>
            </a:r>
          </a:p>
        </p:txBody>
      </p:sp>
      <p:sp>
        <p:nvSpPr>
          <p:cNvPr id="3" name="Content Placeholder 2">
            <a:extLst>
              <a:ext uri="{FF2B5EF4-FFF2-40B4-BE49-F238E27FC236}">
                <a16:creationId xmlns:a16="http://schemas.microsoft.com/office/drawing/2014/main" id="{7027A085-67CE-12D7-83AA-DB5AD2DB9161}"/>
              </a:ext>
            </a:extLst>
          </p:cNvPr>
          <p:cNvSpPr>
            <a:spLocks noGrp="1"/>
          </p:cNvSpPr>
          <p:nvPr>
            <p:ph sz="half" idx="1"/>
          </p:nvPr>
        </p:nvSpPr>
        <p:spPr>
          <a:xfrm>
            <a:off x="609600" y="1600201"/>
            <a:ext cx="5384800" cy="4525963"/>
          </a:xfrm>
        </p:spPr>
        <p:txBody>
          <a:bodyPr>
            <a:normAutofit/>
          </a:bodyPr>
          <a:lstStyle/>
          <a:p>
            <a:pPr marL="0" indent="0">
              <a:buNone/>
            </a:pPr>
            <a:r>
              <a:rPr lang="en-US" dirty="0"/>
              <a:t>New sections:</a:t>
            </a:r>
          </a:p>
          <a:p>
            <a:r>
              <a:rPr lang="en-US" dirty="0"/>
              <a:t>V.10 Dispute Resolution Process</a:t>
            </a:r>
          </a:p>
          <a:p>
            <a:pPr lvl="1">
              <a:buFont typeface="Wingdings" panose="05000000000000000000" pitchFamily="2" charset="2"/>
              <a:buChar char="§"/>
            </a:pPr>
            <a:r>
              <a:rPr lang="en-US" sz="2800"/>
              <a:t>New required attachment to SF-424</a:t>
            </a:r>
          </a:p>
          <a:p>
            <a:pPr marL="514350" indent="-457200"/>
            <a:r>
              <a:rPr lang="en-US" dirty="0"/>
              <a:t>V.11 Investigating Allegations of Fraud, Waste, and Abuse</a:t>
            </a:r>
          </a:p>
          <a:p>
            <a:pPr lvl="1">
              <a:buFont typeface="Wingdings" panose="05000000000000000000" pitchFamily="2" charset="2"/>
              <a:buChar char="§"/>
            </a:pPr>
            <a:r>
              <a:rPr lang="en-US" sz="2800"/>
              <a:t>New required attachment to SF-424.</a:t>
            </a:r>
          </a:p>
          <a:p>
            <a:pPr lvl="1">
              <a:buFont typeface="Courier New" panose="02070309020205020404" pitchFamily="49" charset="0"/>
              <a:buChar char="o"/>
            </a:pPr>
            <a:endParaRPr lang="en-US" sz="2800"/>
          </a:p>
        </p:txBody>
      </p:sp>
      <p:pic>
        <p:nvPicPr>
          <p:cNvPr id="7" name="Content Placeholder 6" descr="Bubble sheet test paper and pencil">
            <a:extLst>
              <a:ext uri="{FF2B5EF4-FFF2-40B4-BE49-F238E27FC236}">
                <a16:creationId xmlns:a16="http://schemas.microsoft.com/office/drawing/2014/main" id="{6C402478-F1BC-6F45-83DC-124A5FC532F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2665" r="3" b="3"/>
          <a:stretch/>
        </p:blipFill>
        <p:spPr>
          <a:xfrm>
            <a:off x="6197600" y="1600201"/>
            <a:ext cx="5384800" cy="4525963"/>
          </a:xfrm>
          <a:prstGeom prst="rect">
            <a:avLst/>
          </a:prstGeom>
          <a:ln>
            <a:noFill/>
          </a:ln>
          <a:effectLst>
            <a:outerShdw blurRad="190500" algn="tl" rotWithShape="0">
              <a:srgbClr val="000000">
                <a:alpha val="70000"/>
              </a:srgbClr>
            </a:outerShdw>
          </a:effectLst>
        </p:spPr>
      </p:pic>
      <p:sp>
        <p:nvSpPr>
          <p:cNvPr id="5" name="Slide Number Placeholder 4" hidden="1">
            <a:extLst>
              <a:ext uri="{FF2B5EF4-FFF2-40B4-BE49-F238E27FC236}">
                <a16:creationId xmlns:a16="http://schemas.microsoft.com/office/drawing/2014/main" id="{EE8A8427-1247-EB25-2BB7-66AFB6E25FAF}"/>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18</a:t>
            </a:fld>
            <a:endParaRPr lang="en-US"/>
          </a:p>
        </p:txBody>
      </p:sp>
    </p:spTree>
    <p:extLst>
      <p:ext uri="{BB962C8B-B14F-4D97-AF65-F5344CB8AC3E}">
        <p14:creationId xmlns:p14="http://schemas.microsoft.com/office/powerpoint/2010/main" val="160646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0CD2-4B7A-85D6-7B40-027A3EE96EA0}"/>
              </a:ext>
            </a:extLst>
          </p:cNvPr>
          <p:cNvSpPr>
            <a:spLocks noGrp="1"/>
          </p:cNvSpPr>
          <p:nvPr>
            <p:ph type="title"/>
          </p:nvPr>
        </p:nvSpPr>
        <p:spPr/>
        <p:txBody>
          <a:bodyPr>
            <a:normAutofit fontScale="90000"/>
          </a:bodyPr>
          <a:lstStyle/>
          <a:p>
            <a:pPr algn="l"/>
            <a:r>
              <a:rPr lang="en-US" dirty="0"/>
              <a:t>Application Instructions Update:    </a:t>
            </a:r>
            <a:br>
              <a:rPr lang="en-US" dirty="0"/>
            </a:br>
            <a:r>
              <a:rPr lang="en-US" dirty="0"/>
              <a:t>Clarifications</a:t>
            </a:r>
          </a:p>
        </p:txBody>
      </p:sp>
      <p:sp>
        <p:nvSpPr>
          <p:cNvPr id="3" name="Content Placeholder 2">
            <a:extLst>
              <a:ext uri="{FF2B5EF4-FFF2-40B4-BE49-F238E27FC236}">
                <a16:creationId xmlns:a16="http://schemas.microsoft.com/office/drawing/2014/main" id="{33A72726-236C-05F6-09BF-D8CE74357B32}"/>
              </a:ext>
            </a:extLst>
          </p:cNvPr>
          <p:cNvSpPr>
            <a:spLocks noGrp="1"/>
          </p:cNvSpPr>
          <p:nvPr>
            <p:ph idx="1"/>
          </p:nvPr>
        </p:nvSpPr>
        <p:spPr/>
        <p:txBody>
          <a:bodyPr/>
          <a:lstStyle/>
          <a:p>
            <a:r>
              <a:rPr lang="en-US" dirty="0"/>
              <a:t>V.1.1:  “Grantees and Subgrantees are reminded that applicants applying for weatherization must have their eligibility documentation recertified with 12 months of service.”</a:t>
            </a:r>
          </a:p>
          <a:p>
            <a:r>
              <a:rPr lang="en-US" dirty="0"/>
              <a:t>V.1.2:  Grantees must monitor WRF as part of the annual monitoring process.</a:t>
            </a:r>
          </a:p>
        </p:txBody>
      </p:sp>
    </p:spTree>
    <p:extLst>
      <p:ext uri="{BB962C8B-B14F-4D97-AF65-F5344CB8AC3E}">
        <p14:creationId xmlns:p14="http://schemas.microsoft.com/office/powerpoint/2010/main" val="346188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3417BC-2A55-415A-8FA5-F675BAC06655}"/>
              </a:ext>
            </a:extLst>
          </p:cNvPr>
          <p:cNvSpPr>
            <a:spLocks noGrp="1"/>
          </p:cNvSpPr>
          <p:nvPr>
            <p:ph type="title"/>
          </p:nvPr>
        </p:nvSpPr>
        <p:spPr>
          <a:xfrm>
            <a:off x="609600" y="274638"/>
            <a:ext cx="10972800" cy="1143000"/>
          </a:xfrm>
        </p:spPr>
        <p:txBody>
          <a:bodyPr anchor="ctr">
            <a:normAutofit/>
          </a:bodyPr>
          <a:lstStyle/>
          <a:p>
            <a:r>
              <a:rPr lang="en-US" b="1" dirty="0"/>
              <a:t>AGENDA</a:t>
            </a:r>
          </a:p>
        </p:txBody>
      </p:sp>
      <p:sp>
        <p:nvSpPr>
          <p:cNvPr id="6" name="Content Placeholder 2">
            <a:extLst>
              <a:ext uri="{FF2B5EF4-FFF2-40B4-BE49-F238E27FC236}">
                <a16:creationId xmlns:a16="http://schemas.microsoft.com/office/drawing/2014/main" id="{CFCF6552-943A-4231-B044-B1CC7905C02E}"/>
              </a:ext>
            </a:extLst>
          </p:cNvPr>
          <p:cNvSpPr>
            <a:spLocks noGrp="1"/>
          </p:cNvSpPr>
          <p:nvPr>
            <p:ph sz="half" idx="1"/>
          </p:nvPr>
        </p:nvSpPr>
        <p:spPr>
          <a:xfrm>
            <a:off x="609600" y="1600201"/>
            <a:ext cx="5384800" cy="4525963"/>
          </a:xfrm>
        </p:spPr>
        <p:txBody>
          <a:bodyPr>
            <a:normAutofit/>
          </a:bodyPr>
          <a:lstStyle/>
          <a:p>
            <a:pPr>
              <a:lnSpc>
                <a:spcPct val="90000"/>
              </a:lnSpc>
            </a:pPr>
            <a:r>
              <a:rPr lang="en-US" sz="2400" dirty="0"/>
              <a:t>Overview of State Plan Process</a:t>
            </a:r>
          </a:p>
          <a:p>
            <a:pPr>
              <a:lnSpc>
                <a:spcPct val="90000"/>
              </a:lnSpc>
            </a:pPr>
            <a:r>
              <a:rPr lang="en-US" sz="2400" dirty="0"/>
              <a:t>Review changes to PY ‘25 Annual Grant Guidance</a:t>
            </a:r>
          </a:p>
          <a:p>
            <a:pPr lvl="1">
              <a:lnSpc>
                <a:spcPct val="90000"/>
              </a:lnSpc>
              <a:buFont typeface="Wingdings" panose="05000000000000000000" pitchFamily="2" charset="2"/>
              <a:buChar char="§"/>
            </a:pPr>
            <a:r>
              <a:rPr lang="en-US" dirty="0">
                <a:hlinkClick r:id="rId3"/>
              </a:rPr>
              <a:t>WAP Memo 138</a:t>
            </a:r>
            <a:endParaRPr lang="en-US" dirty="0"/>
          </a:p>
          <a:p>
            <a:pPr lvl="1">
              <a:lnSpc>
                <a:spcPct val="90000"/>
              </a:lnSpc>
              <a:buFont typeface="Wingdings" panose="05000000000000000000" pitchFamily="2" charset="2"/>
              <a:buChar char="§"/>
            </a:pPr>
            <a:r>
              <a:rPr lang="en-US" dirty="0">
                <a:hlinkClick r:id="rId4"/>
              </a:rPr>
              <a:t>Administrative and Legal Requirements Document (ALRD)</a:t>
            </a:r>
            <a:endParaRPr lang="en-US" dirty="0"/>
          </a:p>
          <a:p>
            <a:pPr lvl="1">
              <a:lnSpc>
                <a:spcPct val="90000"/>
              </a:lnSpc>
              <a:buFont typeface="Wingdings" panose="05000000000000000000" pitchFamily="2" charset="2"/>
              <a:buChar char="§"/>
            </a:pPr>
            <a:r>
              <a:rPr lang="en-US" dirty="0">
                <a:hlinkClick r:id="rId5"/>
              </a:rPr>
              <a:t>Application Instructions</a:t>
            </a:r>
            <a:endParaRPr lang="en-US" dirty="0"/>
          </a:p>
          <a:p>
            <a:pPr lvl="1">
              <a:lnSpc>
                <a:spcPct val="90000"/>
              </a:lnSpc>
              <a:buFont typeface="Wingdings" panose="05000000000000000000" pitchFamily="2" charset="2"/>
              <a:buChar char="§"/>
            </a:pPr>
            <a:r>
              <a:rPr lang="en-US" dirty="0">
                <a:hlinkClick r:id="rId6"/>
              </a:rPr>
              <a:t>WPN 25-1</a:t>
            </a:r>
            <a:endParaRPr lang="en-US" dirty="0"/>
          </a:p>
          <a:p>
            <a:pPr>
              <a:lnSpc>
                <a:spcPct val="90000"/>
              </a:lnSpc>
            </a:pPr>
            <a:r>
              <a:rPr lang="en-US" sz="2400" dirty="0"/>
              <a:t>Program Management Strategies &amp; Timely Contract Execution</a:t>
            </a:r>
          </a:p>
          <a:p>
            <a:pPr>
              <a:lnSpc>
                <a:spcPct val="90000"/>
              </a:lnSpc>
            </a:pPr>
            <a:r>
              <a:rPr lang="en-US" sz="2400" dirty="0"/>
              <a:t>LIVE Q&amp;A with DOE </a:t>
            </a:r>
          </a:p>
        </p:txBody>
      </p:sp>
      <p:pic>
        <p:nvPicPr>
          <p:cNvPr id="3" name="Content Placeholder 2" descr="Hourglass and a calendar">
            <a:extLst>
              <a:ext uri="{FF2B5EF4-FFF2-40B4-BE49-F238E27FC236}">
                <a16:creationId xmlns:a16="http://schemas.microsoft.com/office/drawing/2014/main" id="{C4437A48-348D-C719-1BBD-760A39592E19}"/>
              </a:ext>
            </a:extLst>
          </p:cNvPr>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6197600" y="2059484"/>
            <a:ext cx="5384800" cy="360739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61048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6ED1B-1612-6395-5C45-452561E47125}"/>
              </a:ext>
            </a:extLst>
          </p:cNvPr>
          <p:cNvSpPr>
            <a:spLocks noGrp="1"/>
          </p:cNvSpPr>
          <p:nvPr>
            <p:ph type="title"/>
          </p:nvPr>
        </p:nvSpPr>
        <p:spPr>
          <a:xfrm>
            <a:off x="609600" y="274638"/>
            <a:ext cx="10972800" cy="1143000"/>
          </a:xfrm>
        </p:spPr>
        <p:txBody>
          <a:bodyPr anchor="ctr">
            <a:normAutofit/>
          </a:bodyPr>
          <a:lstStyle/>
          <a:p>
            <a:pPr algn="l"/>
            <a:r>
              <a:rPr lang="en-US" dirty="0"/>
              <a:t>Application Instructions Update</a:t>
            </a:r>
          </a:p>
        </p:txBody>
      </p:sp>
      <p:pic>
        <p:nvPicPr>
          <p:cNvPr id="7" name="Picture 6" descr="Stacks of gold coins">
            <a:extLst>
              <a:ext uri="{FF2B5EF4-FFF2-40B4-BE49-F238E27FC236}">
                <a16:creationId xmlns:a16="http://schemas.microsoft.com/office/drawing/2014/main" id="{7DE7C9B2-3D70-3F8C-66F3-ADB954B77870}"/>
              </a:ext>
            </a:extLst>
          </p:cNvPr>
          <p:cNvPicPr>
            <a:picLocks noChangeAspect="1"/>
          </p:cNvPicPr>
          <p:nvPr/>
        </p:nvPicPr>
        <p:blipFill>
          <a:blip r:embed="rId2">
            <a:extLst>
              <a:ext uri="{28A0092B-C50C-407E-A947-70E740481C1C}">
                <a14:useLocalDpi xmlns:a14="http://schemas.microsoft.com/office/drawing/2010/main" val="0"/>
              </a:ext>
            </a:extLst>
          </a:blip>
          <a:srcRect l="13330" r="7253" b="-1"/>
          <a:stretch/>
        </p:blipFill>
        <p:spPr>
          <a:xfrm>
            <a:off x="609600" y="1600201"/>
            <a:ext cx="5384800" cy="4525963"/>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F9FB2329-EC1C-2E33-EFA6-3706CD5E61E4}"/>
              </a:ext>
            </a:extLst>
          </p:cNvPr>
          <p:cNvSpPr>
            <a:spLocks noGrp="1"/>
          </p:cNvSpPr>
          <p:nvPr>
            <p:ph sz="half" idx="2"/>
          </p:nvPr>
        </p:nvSpPr>
        <p:spPr>
          <a:xfrm>
            <a:off x="6197600" y="1600201"/>
            <a:ext cx="5384800" cy="4525963"/>
          </a:xfrm>
        </p:spPr>
        <p:txBody>
          <a:bodyPr>
            <a:normAutofit/>
          </a:bodyPr>
          <a:lstStyle/>
          <a:p>
            <a:pPr marL="457200" indent="-457200">
              <a:buFont typeface="Arial" panose="020B0604020202020204" pitchFamily="34" charset="0"/>
              <a:buChar char="•"/>
            </a:pPr>
            <a:r>
              <a:rPr lang="en-US" dirty="0"/>
              <a:t>2 CFR 200 updates</a:t>
            </a:r>
          </a:p>
          <a:p>
            <a:pPr marL="914400" lvl="1" indent="-457200">
              <a:buFont typeface="Arial" panose="020B0604020202020204" pitchFamily="34" charset="0"/>
              <a:buChar char="•"/>
            </a:pPr>
            <a:r>
              <a:rPr lang="en-US" sz="2800"/>
              <a:t>Audit required for $1M in federal funding (prev. 750K)</a:t>
            </a:r>
          </a:p>
          <a:p>
            <a:pPr marL="914400" lvl="1" indent="-457200">
              <a:buFont typeface="Arial" panose="020B0604020202020204" pitchFamily="34" charset="0"/>
              <a:buChar char="•"/>
            </a:pPr>
            <a:r>
              <a:rPr lang="en-US" sz="2800"/>
              <a:t>Simplified Acquisition Threshold $10,000</a:t>
            </a:r>
          </a:p>
          <a:p>
            <a:pPr marL="1314450" lvl="2" indent="-457200"/>
            <a:r>
              <a:rPr lang="en-US" sz="2800"/>
              <a:t>Formerly micro-purchase.</a:t>
            </a:r>
          </a:p>
          <a:p>
            <a:endParaRPr lang="en-US" dirty="0"/>
          </a:p>
        </p:txBody>
      </p:sp>
      <p:sp>
        <p:nvSpPr>
          <p:cNvPr id="5" name="Slide Number Placeholder 4" hidden="1">
            <a:extLst>
              <a:ext uri="{FF2B5EF4-FFF2-40B4-BE49-F238E27FC236}">
                <a16:creationId xmlns:a16="http://schemas.microsoft.com/office/drawing/2014/main" id="{BAE401E9-152E-D6D6-5FF7-ACCF03C6BD31}"/>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20</a:t>
            </a:fld>
            <a:endParaRPr lang="en-US"/>
          </a:p>
        </p:txBody>
      </p:sp>
    </p:spTree>
    <p:extLst>
      <p:ext uri="{BB962C8B-B14F-4D97-AF65-F5344CB8AC3E}">
        <p14:creationId xmlns:p14="http://schemas.microsoft.com/office/powerpoint/2010/main" val="3676617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5B487-2A13-FF57-A430-2BB22AF0C16F}"/>
              </a:ext>
            </a:extLst>
          </p:cNvPr>
          <p:cNvSpPr>
            <a:spLocks noGrp="1"/>
          </p:cNvSpPr>
          <p:nvPr>
            <p:ph type="title"/>
          </p:nvPr>
        </p:nvSpPr>
        <p:spPr>
          <a:xfrm>
            <a:off x="609600" y="274638"/>
            <a:ext cx="10972800" cy="1143000"/>
          </a:xfrm>
        </p:spPr>
        <p:txBody>
          <a:bodyPr anchor="ctr">
            <a:normAutofit/>
          </a:bodyPr>
          <a:lstStyle/>
          <a:p>
            <a:pPr algn="l"/>
            <a:r>
              <a:rPr lang="en-US" dirty="0"/>
              <a:t>Application Instructions Update</a:t>
            </a:r>
          </a:p>
        </p:txBody>
      </p:sp>
      <p:graphicFrame>
        <p:nvGraphicFramePr>
          <p:cNvPr id="7" name="Content Placeholder 2">
            <a:extLst>
              <a:ext uri="{FF2B5EF4-FFF2-40B4-BE49-F238E27FC236}">
                <a16:creationId xmlns:a16="http://schemas.microsoft.com/office/drawing/2014/main" id="{D157B035-9794-11BB-4285-559EAF5096D0}"/>
              </a:ext>
            </a:extLst>
          </p:cNvPr>
          <p:cNvGraphicFramePr>
            <a:graphicFrameLocks noGrp="1"/>
          </p:cNvGraphicFramePr>
          <p:nvPr>
            <p:ph idx="1"/>
            <p:extLst>
              <p:ext uri="{D42A27DB-BD31-4B8C-83A1-F6EECF244321}">
                <p14:modId xmlns:p14="http://schemas.microsoft.com/office/powerpoint/2010/main" val="1739268777"/>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4169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58F6-3C0E-923D-FE46-5BFC7F48D306}"/>
              </a:ext>
            </a:extLst>
          </p:cNvPr>
          <p:cNvSpPr>
            <a:spLocks noGrp="1"/>
          </p:cNvSpPr>
          <p:nvPr>
            <p:ph type="title"/>
          </p:nvPr>
        </p:nvSpPr>
        <p:spPr>
          <a:xfrm>
            <a:off x="609600" y="274638"/>
            <a:ext cx="10972800" cy="1143000"/>
          </a:xfrm>
        </p:spPr>
        <p:txBody>
          <a:bodyPr anchor="ctr">
            <a:normAutofit/>
          </a:bodyPr>
          <a:lstStyle/>
          <a:p>
            <a:pPr algn="l">
              <a:lnSpc>
                <a:spcPct val="90000"/>
              </a:lnSpc>
            </a:pPr>
            <a:r>
              <a:rPr lang="en-US" sz="3700" dirty="0"/>
              <a:t>Application Instructions Update:</a:t>
            </a:r>
            <a:br>
              <a:rPr lang="en-US" sz="3700" dirty="0"/>
            </a:br>
            <a:r>
              <a:rPr lang="en-US" sz="3700" dirty="0"/>
              <a:t>Calculating Administrative funds</a:t>
            </a:r>
          </a:p>
        </p:txBody>
      </p:sp>
      <p:pic>
        <p:nvPicPr>
          <p:cNvPr id="5" name="Content Placeholder 4" descr="A measuring device with a ruler&#10;&#10;Description automatically generated with medium confidence">
            <a:extLst>
              <a:ext uri="{FF2B5EF4-FFF2-40B4-BE49-F238E27FC236}">
                <a16:creationId xmlns:a16="http://schemas.microsoft.com/office/drawing/2014/main" id="{CEEEA777-40B0-E970-D940-5F07471DA811}"/>
              </a:ext>
            </a:extLst>
          </p:cNvPr>
          <p:cNvPicPr>
            <a:picLocks noGrp="1" noChangeAspect="1"/>
          </p:cNvPicPr>
          <p:nvPr>
            <p:ph sz="half"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44" r="22310" b="1"/>
          <a:stretch/>
        </p:blipFill>
        <p:spPr>
          <a:xfrm>
            <a:off x="609600" y="1600201"/>
            <a:ext cx="5384800" cy="4525963"/>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3D428095-6219-BBFE-F137-4DBEB1A6C56B}"/>
              </a:ext>
            </a:extLst>
          </p:cNvPr>
          <p:cNvSpPr>
            <a:spLocks noGrp="1"/>
          </p:cNvSpPr>
          <p:nvPr>
            <p:ph sz="half" idx="2"/>
          </p:nvPr>
        </p:nvSpPr>
        <p:spPr>
          <a:xfrm>
            <a:off x="6197600" y="1600201"/>
            <a:ext cx="5384800" cy="4525963"/>
          </a:xfrm>
        </p:spPr>
        <p:txBody>
          <a:bodyPr>
            <a:normAutofit/>
          </a:bodyPr>
          <a:lstStyle/>
          <a:p>
            <a:pPr marL="457200" indent="-457200">
              <a:lnSpc>
                <a:spcPct val="90000"/>
              </a:lnSpc>
              <a:buFont typeface="+mj-lt"/>
              <a:buAutoNum type="arabicPeriod"/>
            </a:pPr>
            <a:r>
              <a:rPr lang="en-US" sz="2000" b="1" u="sng" dirty="0"/>
              <a:t>Grantee</a:t>
            </a:r>
            <a:r>
              <a:rPr lang="en-US" sz="2000" b="1" dirty="0"/>
              <a:t> admin. budget calculation</a:t>
            </a:r>
          </a:p>
          <a:p>
            <a:pPr marL="742950" lvl="1" indent="-285750">
              <a:lnSpc>
                <a:spcPct val="90000"/>
              </a:lnSpc>
              <a:buFont typeface="Arial" panose="020B0604020202020204" pitchFamily="34" charset="0"/>
              <a:buChar char="•"/>
            </a:pPr>
            <a:r>
              <a:rPr lang="en-US" sz="2000" dirty="0"/>
              <a:t>(PY total allocation + WRF + SERC) * 7.5% (max)</a:t>
            </a:r>
          </a:p>
          <a:p>
            <a:pPr marL="457200" indent="-457200">
              <a:lnSpc>
                <a:spcPct val="90000"/>
              </a:lnSpc>
              <a:buFont typeface="+mj-lt"/>
              <a:buAutoNum type="arabicPeriod"/>
            </a:pPr>
            <a:r>
              <a:rPr lang="en-US" sz="2000" b="1" u="sng" dirty="0"/>
              <a:t>Subgrantee</a:t>
            </a:r>
            <a:r>
              <a:rPr lang="en-US" sz="2000" b="1" dirty="0"/>
              <a:t> admin. budget calculation</a:t>
            </a:r>
          </a:p>
          <a:p>
            <a:pPr marL="742950" lvl="1" indent="-285750">
              <a:lnSpc>
                <a:spcPct val="90000"/>
              </a:lnSpc>
              <a:buFont typeface="Arial" panose="020B0604020202020204" pitchFamily="34" charset="0"/>
              <a:buChar char="•"/>
            </a:pPr>
            <a:r>
              <a:rPr lang="en-US" sz="2000" dirty="0"/>
              <a:t>(PY total allocation + WRF + SERC) * 7.5% (minimum)</a:t>
            </a:r>
          </a:p>
          <a:p>
            <a:pPr marL="457200" indent="-457200">
              <a:lnSpc>
                <a:spcPct val="90000"/>
              </a:lnSpc>
              <a:buFont typeface="+mj-lt"/>
              <a:buAutoNum type="arabicPeriod"/>
            </a:pPr>
            <a:r>
              <a:rPr lang="en-US" sz="2000" b="1" dirty="0"/>
              <a:t>Additional 5%</a:t>
            </a:r>
          </a:p>
          <a:p>
            <a:pPr lvl="1">
              <a:lnSpc>
                <a:spcPct val="90000"/>
              </a:lnSpc>
              <a:buFont typeface="Arial" panose="020B0604020202020204" pitchFamily="34" charset="0"/>
              <a:buChar char="•"/>
            </a:pPr>
            <a:r>
              <a:rPr lang="en-US" sz="2000" dirty="0"/>
              <a:t>subgrantees with an allocation less than $350,000 at the Grantee’s discretion.</a:t>
            </a:r>
          </a:p>
          <a:p>
            <a:pPr marL="457200" indent="-457200">
              <a:lnSpc>
                <a:spcPct val="90000"/>
              </a:lnSpc>
              <a:buFont typeface="+mj-lt"/>
              <a:buAutoNum type="arabicPeriod"/>
            </a:pPr>
            <a:endParaRPr lang="en-US" sz="2000" dirty="0"/>
          </a:p>
          <a:p>
            <a:pPr marL="0" indent="0">
              <a:lnSpc>
                <a:spcPct val="90000"/>
              </a:lnSpc>
              <a:buNone/>
            </a:pPr>
            <a:r>
              <a:rPr lang="en-US" sz="2000" dirty="0"/>
              <a:t>*Tribes and Territories are eligible for Grantee and Subgrantee portions of admin funds</a:t>
            </a:r>
          </a:p>
          <a:p>
            <a:pPr>
              <a:lnSpc>
                <a:spcPct val="90000"/>
              </a:lnSpc>
            </a:pPr>
            <a:endParaRPr lang="en-US" sz="2000" dirty="0"/>
          </a:p>
        </p:txBody>
      </p:sp>
      <p:sp>
        <p:nvSpPr>
          <p:cNvPr id="6" name="TextBox 5">
            <a:extLst>
              <a:ext uri="{FF2B5EF4-FFF2-40B4-BE49-F238E27FC236}">
                <a16:creationId xmlns:a16="http://schemas.microsoft.com/office/drawing/2014/main" id="{4BEA1E23-A569-DCFF-C83F-D947315746A3}"/>
              </a:ext>
            </a:extLst>
          </p:cNvPr>
          <p:cNvSpPr txBox="1"/>
          <p:nvPr/>
        </p:nvSpPr>
        <p:spPr>
          <a:xfrm>
            <a:off x="3807584" y="592610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flickr.com/photos/dominicspics/391590499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346970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E256-F6CD-CB2D-1E9E-CD32C30CF8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043A0-D43B-D7E2-12C1-3CD981DDCEA8}"/>
              </a:ext>
            </a:extLst>
          </p:cNvPr>
          <p:cNvSpPr>
            <a:spLocks noGrp="1"/>
          </p:cNvSpPr>
          <p:nvPr>
            <p:ph type="title"/>
          </p:nvPr>
        </p:nvSpPr>
        <p:spPr/>
        <p:txBody>
          <a:bodyPr>
            <a:normAutofit/>
          </a:bodyPr>
          <a:lstStyle/>
          <a:p>
            <a:r>
              <a:rPr lang="en-US" sz="4800" b="1" u="sng" dirty="0"/>
              <a:t>Switching gears</a:t>
            </a:r>
          </a:p>
        </p:txBody>
      </p:sp>
      <p:sp>
        <p:nvSpPr>
          <p:cNvPr id="4" name="Text Placeholder 3">
            <a:extLst>
              <a:ext uri="{FF2B5EF4-FFF2-40B4-BE49-F238E27FC236}">
                <a16:creationId xmlns:a16="http://schemas.microsoft.com/office/drawing/2014/main" id="{7D7B3968-6F9E-F0C8-66C0-E1F935FF6E0D}"/>
              </a:ext>
            </a:extLst>
          </p:cNvPr>
          <p:cNvSpPr>
            <a:spLocks noGrp="1"/>
          </p:cNvSpPr>
          <p:nvPr>
            <p:ph type="body" sz="half" idx="4294967295"/>
          </p:nvPr>
        </p:nvSpPr>
        <p:spPr>
          <a:xfrm>
            <a:off x="943588" y="1489141"/>
            <a:ext cx="4287940" cy="4325939"/>
          </a:xfrm>
        </p:spPr>
        <p:txBody>
          <a:bodyPr>
            <a:normAutofit fontScale="92500" lnSpcReduction="20000"/>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Redline Memo</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ALRD</a:t>
            </a:r>
          </a:p>
          <a:p>
            <a:endParaRPr lang="en-US" sz="2800" dirty="0"/>
          </a:p>
          <a:p>
            <a:pPr marL="457200" indent="-457200">
              <a:buFont typeface="Arial" panose="020B0604020202020204" pitchFamily="34" charset="0"/>
              <a:buChar char="•"/>
            </a:pPr>
            <a:r>
              <a:rPr lang="en-US" sz="2800" dirty="0"/>
              <a:t>Application        Instructions</a:t>
            </a:r>
          </a:p>
          <a:p>
            <a:endParaRPr lang="en-US" sz="2800" dirty="0"/>
          </a:p>
          <a:p>
            <a:pPr marL="457200" indent="-457200">
              <a:buFont typeface="Arial" panose="020B0604020202020204" pitchFamily="34" charset="0"/>
              <a:buChar char="•"/>
            </a:pPr>
            <a:r>
              <a:rPr lang="en-US" sz="2800" dirty="0"/>
              <a:t>WPN 25-1</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2800" dirty="0"/>
              <a:t>Success Strategies</a:t>
            </a:r>
          </a:p>
        </p:txBody>
      </p:sp>
      <p:pic>
        <p:nvPicPr>
          <p:cNvPr id="12" name="Picture 11" descr="Shape, logo, arrow&#10;&#10;Description automatically generated">
            <a:extLst>
              <a:ext uri="{FF2B5EF4-FFF2-40B4-BE49-F238E27FC236}">
                <a16:creationId xmlns:a16="http://schemas.microsoft.com/office/drawing/2014/main" id="{39DB34D6-DC83-7479-30E6-7CF08D65F21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7857" y="1372716"/>
            <a:ext cx="870559" cy="870559"/>
          </a:xfrm>
          <a:prstGeom prst="rect">
            <a:avLst/>
          </a:prstGeom>
        </p:spPr>
      </p:pic>
      <p:pic>
        <p:nvPicPr>
          <p:cNvPr id="3" name="Picture 2" descr="Shape, logo, arrow&#10;&#10;Description automatically generated">
            <a:extLst>
              <a:ext uri="{FF2B5EF4-FFF2-40B4-BE49-F238E27FC236}">
                <a16:creationId xmlns:a16="http://schemas.microsoft.com/office/drawing/2014/main" id="{CD4027DD-C59E-94BB-6390-0889D666301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53606" y="2240373"/>
            <a:ext cx="870559" cy="870559"/>
          </a:xfrm>
          <a:prstGeom prst="rect">
            <a:avLst/>
          </a:prstGeom>
        </p:spPr>
      </p:pic>
      <p:pic>
        <p:nvPicPr>
          <p:cNvPr id="7" name="Picture 6" descr="Close-up of bike gears on wheel">
            <a:extLst>
              <a:ext uri="{FF2B5EF4-FFF2-40B4-BE49-F238E27FC236}">
                <a16:creationId xmlns:a16="http://schemas.microsoft.com/office/drawing/2014/main" id="{2CEBF798-91BC-2008-9BB1-DF1A39D3E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120" y="1489141"/>
            <a:ext cx="6172200" cy="4114800"/>
          </a:xfrm>
          <a:prstGeom prst="rect">
            <a:avLst/>
          </a:prstGeom>
        </p:spPr>
      </p:pic>
      <p:pic>
        <p:nvPicPr>
          <p:cNvPr id="5" name="Picture 4" descr="Shape, logo, arrow&#10;&#10;Description automatically generated">
            <a:extLst>
              <a:ext uri="{FF2B5EF4-FFF2-40B4-BE49-F238E27FC236}">
                <a16:creationId xmlns:a16="http://schemas.microsoft.com/office/drawing/2014/main" id="{390E0F51-A244-0619-F48A-3DA3308BFF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7856" y="3160069"/>
            <a:ext cx="870559" cy="870559"/>
          </a:xfrm>
          <a:prstGeom prst="rect">
            <a:avLst/>
          </a:prstGeom>
        </p:spPr>
      </p:pic>
    </p:spTree>
    <p:extLst>
      <p:ext uri="{BB962C8B-B14F-4D97-AF65-F5344CB8AC3E}">
        <p14:creationId xmlns:p14="http://schemas.microsoft.com/office/powerpoint/2010/main" val="286586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B7F3-7863-F01F-01AE-01D2F1C3E019}"/>
              </a:ext>
            </a:extLst>
          </p:cNvPr>
          <p:cNvSpPr>
            <a:spLocks noGrp="1"/>
          </p:cNvSpPr>
          <p:nvPr>
            <p:ph type="title"/>
          </p:nvPr>
        </p:nvSpPr>
        <p:spPr>
          <a:xfrm>
            <a:off x="838200" y="365125"/>
            <a:ext cx="10515600" cy="1325563"/>
          </a:xfrm>
        </p:spPr>
        <p:txBody>
          <a:bodyPr anchor="ctr">
            <a:normAutofit/>
          </a:bodyPr>
          <a:lstStyle/>
          <a:p>
            <a:r>
              <a:rPr lang="en-US" b="1" dirty="0">
                <a:latin typeface="+mn-lt"/>
              </a:rPr>
              <a:t>Weatherization Program Notice 25-1</a:t>
            </a:r>
          </a:p>
        </p:txBody>
      </p:sp>
      <p:pic>
        <p:nvPicPr>
          <p:cNvPr id="10" name="Content Placeholder 9" descr="Small plant growing on soil">
            <a:extLst>
              <a:ext uri="{FF2B5EF4-FFF2-40B4-BE49-F238E27FC236}">
                <a16:creationId xmlns:a16="http://schemas.microsoft.com/office/drawing/2014/main" id="{391427DB-9C6A-DCB1-07D5-1A78A955804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6981" r="13532" b="-1"/>
          <a:stretch/>
        </p:blipFill>
        <p:spPr>
          <a:xfrm>
            <a:off x="838200" y="1825625"/>
            <a:ext cx="5181600" cy="4351338"/>
          </a:xfrm>
          <a:prstGeom prst="rect">
            <a:avLst/>
          </a:prstGeom>
          <a:ln>
            <a:noFill/>
          </a:ln>
          <a:effectLst>
            <a:outerShdw blurRad="190500" algn="tl" rotWithShape="0">
              <a:srgbClr val="000000">
                <a:alpha val="70000"/>
              </a:srgbClr>
            </a:outerShdw>
          </a:effectLst>
        </p:spPr>
      </p:pic>
      <p:sp>
        <p:nvSpPr>
          <p:cNvPr id="4" name="Text Placeholder 3">
            <a:extLst>
              <a:ext uri="{FF2B5EF4-FFF2-40B4-BE49-F238E27FC236}">
                <a16:creationId xmlns:a16="http://schemas.microsoft.com/office/drawing/2014/main" id="{554F68DA-C56B-6E35-BC39-C72112055690}"/>
              </a:ext>
            </a:extLst>
          </p:cNvPr>
          <p:cNvSpPr>
            <a:spLocks noGrp="1"/>
          </p:cNvSpPr>
          <p:nvPr>
            <p:ph sz="half" idx="2"/>
          </p:nvPr>
        </p:nvSpPr>
        <p:spPr>
          <a:xfrm>
            <a:off x="6172200" y="1825625"/>
            <a:ext cx="5181600" cy="4351338"/>
          </a:xfrm>
        </p:spPr>
        <p:txBody>
          <a:bodyPr>
            <a:normAutofit/>
          </a:bodyPr>
          <a:lstStyle/>
          <a:p>
            <a:pPr marL="285750" indent="-285750">
              <a:buFont typeface="Arial" panose="020B0604020202020204" pitchFamily="34" charset="0"/>
              <a:buChar char="•"/>
            </a:pPr>
            <a:r>
              <a:rPr lang="en-US" sz="2000" dirty="0"/>
              <a:t>Continuous Resolution through 12/20/24. </a:t>
            </a:r>
          </a:p>
          <a:p>
            <a:pPr marL="285750" indent="-285750">
              <a:buFont typeface="Arial" panose="020B0604020202020204" pitchFamily="34" charset="0"/>
              <a:buChar char="•"/>
            </a:pPr>
            <a:r>
              <a:rPr lang="en-US" sz="2000" dirty="0"/>
              <a:t>PY25 is a new award</a:t>
            </a:r>
          </a:p>
          <a:p>
            <a:pPr marL="285750" indent="-285750">
              <a:buFont typeface="Arial" panose="020B0604020202020204" pitchFamily="34" charset="0"/>
              <a:buChar char="•"/>
            </a:pPr>
            <a:r>
              <a:rPr lang="en-US" sz="2000" dirty="0"/>
              <a:t>Allocation Data Updates (Memo 139)</a:t>
            </a:r>
          </a:p>
          <a:p>
            <a:pPr marL="285750" indent="-285750">
              <a:buFont typeface="Arial" panose="020B0604020202020204" pitchFamily="34" charset="0"/>
              <a:buChar char="•"/>
            </a:pPr>
            <a:r>
              <a:rPr lang="en-US" sz="2000" dirty="0"/>
              <a:t>2 CFR 200 Update</a:t>
            </a:r>
          </a:p>
          <a:p>
            <a:pPr marL="285750" indent="-285750">
              <a:buFont typeface="Arial" panose="020B0604020202020204" pitchFamily="34" charset="0"/>
              <a:buChar char="•"/>
            </a:pPr>
            <a:r>
              <a:rPr lang="en-US" sz="2000" dirty="0"/>
              <a:t>Equity and Justice section has been shortened</a:t>
            </a:r>
          </a:p>
          <a:p>
            <a:pPr marL="285750" indent="-285750">
              <a:buFont typeface="Arial" panose="020B0604020202020204" pitchFamily="34" charset="0"/>
              <a:buChar char="•"/>
            </a:pPr>
            <a:r>
              <a:rPr lang="en-US" sz="2000" dirty="0"/>
              <a:t>NEPA and Historic Preservation</a:t>
            </a:r>
          </a:p>
          <a:p>
            <a:pPr marL="285750" indent="-285750">
              <a:buFont typeface="Arial" panose="020B0604020202020204" pitchFamily="34" charset="0"/>
              <a:buChar char="•"/>
            </a:pPr>
            <a:r>
              <a:rPr lang="en-US" sz="2000" dirty="0"/>
              <a:t>ACPU</a:t>
            </a:r>
          </a:p>
          <a:p>
            <a:pPr marL="285750" indent="-285750">
              <a:buFont typeface="Arial" panose="020B0604020202020204" pitchFamily="34" charset="0"/>
              <a:buChar char="•"/>
            </a:pPr>
            <a:r>
              <a:rPr lang="en-US" sz="2000" dirty="0"/>
              <a:t>Program Income clarification</a:t>
            </a:r>
          </a:p>
          <a:p>
            <a:endParaRPr lang="en-US" sz="1800" dirty="0"/>
          </a:p>
        </p:txBody>
      </p:sp>
    </p:spTree>
    <p:extLst>
      <p:ext uri="{BB962C8B-B14F-4D97-AF65-F5344CB8AC3E}">
        <p14:creationId xmlns:p14="http://schemas.microsoft.com/office/powerpoint/2010/main" val="416226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F56F2C-C22D-88D8-94FF-A041CC37D7C4}"/>
              </a:ext>
            </a:extLst>
          </p:cNvPr>
          <p:cNvSpPr>
            <a:spLocks noGrp="1"/>
          </p:cNvSpPr>
          <p:nvPr>
            <p:ph type="title"/>
          </p:nvPr>
        </p:nvSpPr>
        <p:spPr>
          <a:xfrm>
            <a:off x="609600" y="274638"/>
            <a:ext cx="10972800" cy="1143000"/>
          </a:xfrm>
        </p:spPr>
        <p:txBody>
          <a:bodyPr anchor="ctr">
            <a:noAutofit/>
          </a:bodyPr>
          <a:lstStyle/>
          <a:p>
            <a:pPr algn="l">
              <a:lnSpc>
                <a:spcPct val="90000"/>
              </a:lnSpc>
            </a:pPr>
            <a:r>
              <a:rPr lang="en-US" b="1" u="sng" dirty="0"/>
              <a:t>WPN 25-1 Updates:</a:t>
            </a:r>
            <a:br>
              <a:rPr lang="en-US" dirty="0"/>
            </a:br>
            <a:r>
              <a:rPr lang="en-US" dirty="0"/>
              <a:t>Background</a:t>
            </a:r>
          </a:p>
        </p:txBody>
      </p:sp>
      <p:sp>
        <p:nvSpPr>
          <p:cNvPr id="8" name="Content Placeholder 7">
            <a:extLst>
              <a:ext uri="{FF2B5EF4-FFF2-40B4-BE49-F238E27FC236}">
                <a16:creationId xmlns:a16="http://schemas.microsoft.com/office/drawing/2014/main" id="{FF645D31-DC49-2DF6-2872-3D823D5D8A78}"/>
              </a:ext>
            </a:extLst>
          </p:cNvPr>
          <p:cNvSpPr>
            <a:spLocks noGrp="1"/>
          </p:cNvSpPr>
          <p:nvPr>
            <p:ph sz="half" idx="1"/>
          </p:nvPr>
        </p:nvSpPr>
        <p:spPr>
          <a:xfrm>
            <a:off x="609600" y="1600201"/>
            <a:ext cx="5384800" cy="4525963"/>
          </a:xfrm>
        </p:spPr>
        <p:txBody>
          <a:bodyPr>
            <a:normAutofit/>
          </a:bodyPr>
          <a:lstStyle/>
          <a:p>
            <a:pPr marL="285750" indent="-285750">
              <a:lnSpc>
                <a:spcPct val="90000"/>
              </a:lnSpc>
              <a:buFont typeface="Arial" panose="020B0604020202020204" pitchFamily="34" charset="0"/>
              <a:buChar char="•"/>
            </a:pPr>
            <a:r>
              <a:rPr lang="en-US" sz="2600" dirty="0"/>
              <a:t>WAP operating on Continuous Resolution through 12/20/24.</a:t>
            </a:r>
          </a:p>
          <a:p>
            <a:pPr marL="685800" lvl="1">
              <a:lnSpc>
                <a:spcPct val="90000"/>
              </a:lnSpc>
              <a:buFont typeface="Arial" panose="020B0604020202020204" pitchFamily="34" charset="0"/>
              <a:buChar char="•"/>
            </a:pPr>
            <a:r>
              <a:rPr lang="en-US" sz="2200" dirty="0"/>
              <a:t>Until a new budget is passed, use </a:t>
            </a:r>
            <a:r>
              <a:rPr lang="en-US" sz="2200" dirty="0">
                <a:hlinkClick r:id="rId3"/>
              </a:rPr>
              <a:t>FY 2025 Planning Estimates</a:t>
            </a:r>
            <a:endParaRPr lang="en-US" sz="2200" dirty="0"/>
          </a:p>
          <a:p>
            <a:pPr marL="685800" lvl="1">
              <a:lnSpc>
                <a:spcPct val="90000"/>
              </a:lnSpc>
              <a:buFont typeface="Arial" panose="020B0604020202020204" pitchFamily="34" charset="0"/>
              <a:buChar char="•"/>
            </a:pPr>
            <a:r>
              <a:rPr lang="en-US" sz="2200" dirty="0"/>
              <a:t>Further guidance to be issued with a new CR or budget</a:t>
            </a:r>
          </a:p>
          <a:p>
            <a:pPr>
              <a:lnSpc>
                <a:spcPct val="90000"/>
              </a:lnSpc>
            </a:pPr>
            <a:r>
              <a:rPr lang="en-US" sz="2600" dirty="0"/>
              <a:t>Carryover section removed.  </a:t>
            </a:r>
          </a:p>
          <a:p>
            <a:pPr>
              <a:lnSpc>
                <a:spcPct val="90000"/>
              </a:lnSpc>
            </a:pPr>
            <a:r>
              <a:rPr lang="en-US" sz="2600" dirty="0"/>
              <a:t>PY 25 starts a new 3-year award cycle.</a:t>
            </a:r>
          </a:p>
          <a:p>
            <a:pPr>
              <a:lnSpc>
                <a:spcPct val="90000"/>
              </a:lnSpc>
            </a:pPr>
            <a:endParaRPr lang="en-US" sz="2600" dirty="0"/>
          </a:p>
        </p:txBody>
      </p:sp>
      <p:pic>
        <p:nvPicPr>
          <p:cNvPr id="10" name="Content Placeholder 9" descr="A white building with a dome with United States Capitol in the background&#10;&#10;Description automatically generated">
            <a:extLst>
              <a:ext uri="{FF2B5EF4-FFF2-40B4-BE49-F238E27FC236}">
                <a16:creationId xmlns:a16="http://schemas.microsoft.com/office/drawing/2014/main" id="{7E800249-E717-8B04-CE78-8A09E98E1FD2}"/>
              </a:ext>
            </a:extLst>
          </p:cNvPr>
          <p:cNvPicPr>
            <a:picLocks noGrp="1" noChangeAspect="1"/>
          </p:cNvPicPr>
          <p:nvPr>
            <p:ph sz="half" idx="2"/>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97600" y="1709262"/>
            <a:ext cx="5384800" cy="4307840"/>
          </a:xfrm>
          <a:prstGeom prst="rect">
            <a:avLst/>
          </a:prstGeom>
          <a:ln>
            <a:noFill/>
          </a:ln>
          <a:effectLst>
            <a:outerShdw blurRad="190500" algn="tl" rotWithShape="0">
              <a:srgbClr val="000000">
                <a:alpha val="70000"/>
              </a:srgbClr>
            </a:outerShdw>
          </a:effectLst>
        </p:spPr>
      </p:pic>
      <p:sp>
        <p:nvSpPr>
          <p:cNvPr id="6" name="Slide Number Placeholder 5" hidden="1">
            <a:extLst>
              <a:ext uri="{FF2B5EF4-FFF2-40B4-BE49-F238E27FC236}">
                <a16:creationId xmlns:a16="http://schemas.microsoft.com/office/drawing/2014/main" id="{469E5AA3-777E-9B49-605A-62D0F9621ABD}"/>
              </a:ext>
            </a:extLst>
          </p:cNvPr>
          <p:cNvSpPr>
            <a:spLocks noGrp="1"/>
          </p:cNvSpPr>
          <p:nvPr>
            <p:ph type="sldNum" sz="quarter" idx="12"/>
          </p:nvPr>
        </p:nvSpPr>
        <p:spPr/>
        <p:txBody>
          <a:bodyPr/>
          <a:lstStyle/>
          <a:p>
            <a:pPr>
              <a:spcAft>
                <a:spcPts val="600"/>
              </a:spcAft>
            </a:pPr>
            <a:fld id="{81AF2663-3A35-493D-999A-B6024D852259}" type="slidenum">
              <a:rPr lang="en-US" smtClean="0"/>
              <a:pPr>
                <a:spcAft>
                  <a:spcPts val="600"/>
                </a:spcAft>
              </a:pPr>
              <a:t>25</a:t>
            </a:fld>
            <a:endParaRPr lang="en-US"/>
          </a:p>
        </p:txBody>
      </p:sp>
    </p:spTree>
    <p:extLst>
      <p:ext uri="{BB962C8B-B14F-4D97-AF65-F5344CB8AC3E}">
        <p14:creationId xmlns:p14="http://schemas.microsoft.com/office/powerpoint/2010/main" val="494389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78B90-1ED0-E1D9-2B21-3EF0F7BE0764}"/>
              </a:ext>
            </a:extLst>
          </p:cNvPr>
          <p:cNvSpPr>
            <a:spLocks noGrp="1"/>
          </p:cNvSpPr>
          <p:nvPr>
            <p:ph type="title"/>
          </p:nvPr>
        </p:nvSpPr>
        <p:spPr>
          <a:xfrm>
            <a:off x="609600" y="274638"/>
            <a:ext cx="10972800" cy="1143000"/>
          </a:xfrm>
        </p:spPr>
        <p:txBody>
          <a:bodyPr anchor="ctr">
            <a:noAutofit/>
          </a:bodyPr>
          <a:lstStyle/>
          <a:p>
            <a:pPr algn="l">
              <a:lnSpc>
                <a:spcPct val="90000"/>
              </a:lnSpc>
            </a:pPr>
            <a:r>
              <a:rPr lang="en-US" b="1" u="sng" dirty="0"/>
              <a:t>WPN 25-1 Updates:</a:t>
            </a:r>
            <a:br>
              <a:rPr lang="en-US" dirty="0"/>
            </a:br>
            <a:r>
              <a:rPr lang="en-US" dirty="0"/>
              <a:t>Memo 139</a:t>
            </a:r>
          </a:p>
        </p:txBody>
      </p:sp>
      <p:pic>
        <p:nvPicPr>
          <p:cNvPr id="7" name="Content Placeholder 6" descr="Rolls of Newspaper">
            <a:extLst>
              <a:ext uri="{FF2B5EF4-FFF2-40B4-BE49-F238E27FC236}">
                <a16:creationId xmlns:a16="http://schemas.microsoft.com/office/drawing/2014/main" id="{AA038C18-A577-28E0-D357-93C33F8A60E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0584" r="-1" b="-1"/>
          <a:stretch/>
        </p:blipFill>
        <p:spPr>
          <a:xfrm>
            <a:off x="609600" y="1600201"/>
            <a:ext cx="5384800" cy="4525963"/>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0B3A6EEB-B888-83A9-3EE8-EAEE424DA0B7}"/>
              </a:ext>
            </a:extLst>
          </p:cNvPr>
          <p:cNvSpPr>
            <a:spLocks noGrp="1"/>
          </p:cNvSpPr>
          <p:nvPr>
            <p:ph sz="half" idx="2"/>
          </p:nvPr>
        </p:nvSpPr>
        <p:spPr>
          <a:xfrm>
            <a:off x="6197600" y="1600201"/>
            <a:ext cx="5384800" cy="4525963"/>
          </a:xfrm>
        </p:spPr>
        <p:txBody>
          <a:bodyPr>
            <a:normAutofit/>
          </a:bodyPr>
          <a:lstStyle/>
          <a:p>
            <a:r>
              <a:rPr lang="en-US" dirty="0">
                <a:solidFill>
                  <a:srgbClr val="FF0000"/>
                </a:solidFill>
              </a:rPr>
              <a:t>NEW!! </a:t>
            </a:r>
            <a:r>
              <a:rPr lang="en-US" dirty="0"/>
              <a:t>DOE updates data for WAP allocation formula</a:t>
            </a:r>
          </a:p>
          <a:p>
            <a:pPr lvl="1">
              <a:buFont typeface="Arial" panose="020B0604020202020204" pitchFamily="34" charset="0"/>
              <a:buChar char="•"/>
            </a:pPr>
            <a:r>
              <a:rPr lang="en-US" sz="2800" dirty="0"/>
              <a:t>Population Factor</a:t>
            </a:r>
          </a:p>
          <a:p>
            <a:pPr lvl="1">
              <a:buFont typeface="Arial" panose="020B0604020202020204" pitchFamily="34" charset="0"/>
              <a:buChar char="•"/>
            </a:pPr>
            <a:r>
              <a:rPr lang="en-US" sz="2800" dirty="0"/>
              <a:t>Climatic Factor</a:t>
            </a:r>
          </a:p>
          <a:p>
            <a:pPr lvl="1">
              <a:buFont typeface="Arial" panose="020B0604020202020204" pitchFamily="34" charset="0"/>
              <a:buChar char="•"/>
            </a:pPr>
            <a:r>
              <a:rPr lang="en-US" sz="2800" dirty="0"/>
              <a:t>Residential Expenditure Factor</a:t>
            </a:r>
          </a:p>
          <a:p>
            <a:r>
              <a:rPr lang="en-US" dirty="0"/>
              <a:t>Review to see if your state went up or down in funding</a:t>
            </a:r>
          </a:p>
          <a:p>
            <a:r>
              <a:rPr lang="en-US" dirty="0">
                <a:hlinkClick r:id="rId4"/>
              </a:rPr>
              <a:t>FY 2025 Planning Estimates</a:t>
            </a:r>
            <a:endParaRPr lang="en-US" dirty="0"/>
          </a:p>
          <a:p>
            <a:endParaRPr lang="en-US" dirty="0"/>
          </a:p>
          <a:p>
            <a:endParaRPr lang="en-US" dirty="0"/>
          </a:p>
        </p:txBody>
      </p:sp>
      <p:sp>
        <p:nvSpPr>
          <p:cNvPr id="5" name="Slide Number Placeholder 4" hidden="1">
            <a:extLst>
              <a:ext uri="{FF2B5EF4-FFF2-40B4-BE49-F238E27FC236}">
                <a16:creationId xmlns:a16="http://schemas.microsoft.com/office/drawing/2014/main" id="{3DD9B3BD-562D-235F-4A5C-1723F94B0C26}"/>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26</a:t>
            </a:fld>
            <a:endParaRPr lang="en-US"/>
          </a:p>
        </p:txBody>
      </p:sp>
    </p:spTree>
    <p:extLst>
      <p:ext uri="{BB962C8B-B14F-4D97-AF65-F5344CB8AC3E}">
        <p14:creationId xmlns:p14="http://schemas.microsoft.com/office/powerpoint/2010/main" val="3223930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C7D4-3F1E-DF09-337C-DE6046538C6B}"/>
              </a:ext>
            </a:extLst>
          </p:cNvPr>
          <p:cNvSpPr>
            <a:spLocks noGrp="1"/>
          </p:cNvSpPr>
          <p:nvPr>
            <p:ph type="title"/>
          </p:nvPr>
        </p:nvSpPr>
        <p:spPr>
          <a:xfrm>
            <a:off x="609600" y="274638"/>
            <a:ext cx="10972800" cy="1143000"/>
          </a:xfrm>
        </p:spPr>
        <p:txBody>
          <a:bodyPr anchor="ctr">
            <a:noAutofit/>
          </a:bodyPr>
          <a:lstStyle/>
          <a:p>
            <a:pPr algn="l">
              <a:lnSpc>
                <a:spcPct val="90000"/>
              </a:lnSpc>
            </a:pPr>
            <a:r>
              <a:rPr lang="en-US" b="1" u="sng" dirty="0"/>
              <a:t>WPN 25-1 Updates:</a:t>
            </a:r>
            <a:br>
              <a:rPr lang="en-US" dirty="0"/>
            </a:br>
            <a:r>
              <a:rPr lang="en-US" dirty="0"/>
              <a:t>1.2 – Legal Authority</a:t>
            </a:r>
          </a:p>
        </p:txBody>
      </p:sp>
      <p:sp>
        <p:nvSpPr>
          <p:cNvPr id="3" name="Content Placeholder 2">
            <a:extLst>
              <a:ext uri="{FF2B5EF4-FFF2-40B4-BE49-F238E27FC236}">
                <a16:creationId xmlns:a16="http://schemas.microsoft.com/office/drawing/2014/main" id="{D0B71722-C776-B947-7046-8D345B31ACF8}"/>
              </a:ext>
            </a:extLst>
          </p:cNvPr>
          <p:cNvSpPr>
            <a:spLocks noGrp="1"/>
          </p:cNvSpPr>
          <p:nvPr>
            <p:ph sz="half" idx="1"/>
          </p:nvPr>
        </p:nvSpPr>
        <p:spPr>
          <a:xfrm>
            <a:off x="609600" y="1600201"/>
            <a:ext cx="5384800" cy="4525963"/>
          </a:xfrm>
        </p:spPr>
        <p:txBody>
          <a:bodyPr>
            <a:normAutofit/>
          </a:bodyPr>
          <a:lstStyle/>
          <a:p>
            <a:pPr marL="285750" indent="-285750">
              <a:lnSpc>
                <a:spcPct val="90000"/>
              </a:lnSpc>
              <a:buFont typeface="Arial" panose="020B0604020202020204" pitchFamily="34" charset="0"/>
              <a:buChar char="•"/>
            </a:pPr>
            <a:r>
              <a:rPr lang="en-US" sz="2600" dirty="0"/>
              <a:t>2 CFR 200 Update</a:t>
            </a:r>
          </a:p>
          <a:p>
            <a:pPr marL="742950" lvl="1" indent="-285750">
              <a:lnSpc>
                <a:spcPct val="90000"/>
              </a:lnSpc>
              <a:buFont typeface="Arial" panose="020B0604020202020204" pitchFamily="34" charset="0"/>
              <a:buChar char="•"/>
            </a:pPr>
            <a:r>
              <a:rPr lang="en-US" sz="2600" dirty="0"/>
              <a:t>Simplified Acquisition Threshold (SAT) raised to $10,000.</a:t>
            </a:r>
          </a:p>
          <a:p>
            <a:pPr lvl="2" indent="-285750">
              <a:lnSpc>
                <a:spcPct val="90000"/>
              </a:lnSpc>
            </a:pPr>
            <a:r>
              <a:rPr lang="en-US" sz="2600" dirty="0"/>
              <a:t>Disposition of equipment with a value less than the SAT does not require DOE approval.</a:t>
            </a:r>
          </a:p>
          <a:p>
            <a:pPr indent="-285750">
              <a:lnSpc>
                <a:spcPct val="90000"/>
              </a:lnSpc>
            </a:pPr>
            <a:r>
              <a:rPr lang="en-US" sz="2600" dirty="0"/>
              <a:t>NASCSP Webinar:  Significant Changes to OMB Guidance</a:t>
            </a:r>
          </a:p>
          <a:p>
            <a:pPr lvl="1">
              <a:lnSpc>
                <a:spcPct val="90000"/>
              </a:lnSpc>
              <a:buFont typeface="Arial" panose="020B0604020202020204" pitchFamily="34" charset="0"/>
              <a:buChar char="•"/>
            </a:pPr>
            <a:r>
              <a:rPr lang="en-US" sz="2600" dirty="0">
                <a:hlinkClick r:id="rId3"/>
              </a:rPr>
              <a:t>Recording</a:t>
            </a:r>
            <a:endParaRPr lang="en-US" sz="2600" dirty="0"/>
          </a:p>
          <a:p>
            <a:pPr lvl="1">
              <a:lnSpc>
                <a:spcPct val="90000"/>
              </a:lnSpc>
              <a:buFont typeface="Arial" panose="020B0604020202020204" pitchFamily="34" charset="0"/>
              <a:buChar char="•"/>
            </a:pPr>
            <a:r>
              <a:rPr lang="en-US" sz="2600" dirty="0">
                <a:hlinkClick r:id="rId4"/>
              </a:rPr>
              <a:t>Slides</a:t>
            </a:r>
            <a:endParaRPr lang="en-US" sz="2600" dirty="0"/>
          </a:p>
          <a:p>
            <a:pPr>
              <a:lnSpc>
                <a:spcPct val="90000"/>
              </a:lnSpc>
            </a:pPr>
            <a:endParaRPr lang="en-US" sz="2600" dirty="0"/>
          </a:p>
        </p:txBody>
      </p:sp>
      <p:pic>
        <p:nvPicPr>
          <p:cNvPr id="7" name="Content Placeholder 6" descr="Scales of justice on blue background">
            <a:extLst>
              <a:ext uri="{FF2B5EF4-FFF2-40B4-BE49-F238E27FC236}">
                <a16:creationId xmlns:a16="http://schemas.microsoft.com/office/drawing/2014/main" id="{3C379B57-C17E-368D-0828-FD80D9C7554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l="9846" r="10737" b="-1"/>
          <a:stretch/>
        </p:blipFill>
        <p:spPr>
          <a:xfrm>
            <a:off x="6197600" y="1600201"/>
            <a:ext cx="5384800" cy="4525963"/>
          </a:xfrm>
          <a:prstGeom prst="rect">
            <a:avLst/>
          </a:prstGeom>
          <a:ln>
            <a:noFill/>
          </a:ln>
          <a:effectLst>
            <a:outerShdw blurRad="190500" algn="tl" rotWithShape="0">
              <a:srgbClr val="000000">
                <a:alpha val="70000"/>
              </a:srgbClr>
            </a:outerShdw>
          </a:effectLst>
        </p:spPr>
      </p:pic>
      <p:sp>
        <p:nvSpPr>
          <p:cNvPr id="5" name="Slide Number Placeholder 4" hidden="1">
            <a:extLst>
              <a:ext uri="{FF2B5EF4-FFF2-40B4-BE49-F238E27FC236}">
                <a16:creationId xmlns:a16="http://schemas.microsoft.com/office/drawing/2014/main" id="{185901E8-0645-5145-E875-327B92115F4C}"/>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27</a:t>
            </a:fld>
            <a:endParaRPr lang="en-US"/>
          </a:p>
        </p:txBody>
      </p:sp>
    </p:spTree>
    <p:extLst>
      <p:ext uri="{BB962C8B-B14F-4D97-AF65-F5344CB8AC3E}">
        <p14:creationId xmlns:p14="http://schemas.microsoft.com/office/powerpoint/2010/main" val="2116167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FAB73-2BC4-5A2B-BD6A-410763F8721D}"/>
              </a:ext>
            </a:extLst>
          </p:cNvPr>
          <p:cNvSpPr>
            <a:spLocks noGrp="1"/>
          </p:cNvSpPr>
          <p:nvPr>
            <p:ph type="title"/>
          </p:nvPr>
        </p:nvSpPr>
        <p:spPr>
          <a:xfrm>
            <a:off x="609600" y="274638"/>
            <a:ext cx="10972800" cy="1143000"/>
          </a:xfrm>
        </p:spPr>
        <p:txBody>
          <a:bodyPr anchor="ctr">
            <a:noAutofit/>
          </a:bodyPr>
          <a:lstStyle/>
          <a:p>
            <a:pPr algn="l">
              <a:lnSpc>
                <a:spcPct val="90000"/>
              </a:lnSpc>
            </a:pPr>
            <a:r>
              <a:rPr lang="en-US" b="1" u="sng" dirty="0"/>
              <a:t>WPN 25-1 Updates:</a:t>
            </a:r>
            <a:br>
              <a:rPr lang="en-US" dirty="0"/>
            </a:br>
            <a:r>
              <a:rPr lang="en-US" dirty="0"/>
              <a:t>2.3 – Innovation Funding Opportunities</a:t>
            </a:r>
          </a:p>
        </p:txBody>
      </p:sp>
      <p:pic>
        <p:nvPicPr>
          <p:cNvPr id="7" name="Content Placeholder 6" descr="White bulbs with a yellow one standing out">
            <a:extLst>
              <a:ext uri="{FF2B5EF4-FFF2-40B4-BE49-F238E27FC236}">
                <a16:creationId xmlns:a16="http://schemas.microsoft.com/office/drawing/2014/main" id="{788E3C73-2C92-A112-279E-06A8C7C73CA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3299" r="7284" b="-1"/>
          <a:stretch/>
        </p:blipFill>
        <p:spPr>
          <a:xfrm>
            <a:off x="609600" y="1600201"/>
            <a:ext cx="5384800" cy="4525963"/>
          </a:xfrm>
          <a:noFill/>
        </p:spPr>
      </p:pic>
      <p:sp>
        <p:nvSpPr>
          <p:cNvPr id="3" name="Content Placeholder 2">
            <a:extLst>
              <a:ext uri="{FF2B5EF4-FFF2-40B4-BE49-F238E27FC236}">
                <a16:creationId xmlns:a16="http://schemas.microsoft.com/office/drawing/2014/main" id="{894B1271-D24F-534F-EB74-2A527C60324F}"/>
              </a:ext>
            </a:extLst>
          </p:cNvPr>
          <p:cNvSpPr>
            <a:spLocks noGrp="1"/>
          </p:cNvSpPr>
          <p:nvPr>
            <p:ph sz="half" idx="2"/>
          </p:nvPr>
        </p:nvSpPr>
        <p:spPr>
          <a:xfrm>
            <a:off x="6197600" y="1600201"/>
            <a:ext cx="5384800" cy="4525963"/>
          </a:xfrm>
        </p:spPr>
        <p:txBody>
          <a:bodyPr>
            <a:normAutofit/>
          </a:bodyPr>
          <a:lstStyle/>
          <a:p>
            <a:r>
              <a:rPr lang="en-US" dirty="0"/>
              <a:t>Memo 134 announced $36 million E&amp;I funds</a:t>
            </a:r>
          </a:p>
          <a:p>
            <a:r>
              <a:rPr lang="en-US" dirty="0"/>
              <a:t>Selections anticipated in late February 2025</a:t>
            </a:r>
          </a:p>
        </p:txBody>
      </p:sp>
      <p:sp>
        <p:nvSpPr>
          <p:cNvPr id="5" name="Slide Number Placeholder 4" hidden="1">
            <a:extLst>
              <a:ext uri="{FF2B5EF4-FFF2-40B4-BE49-F238E27FC236}">
                <a16:creationId xmlns:a16="http://schemas.microsoft.com/office/drawing/2014/main" id="{E2379800-97B1-FC0B-2C6F-C4969B04A999}"/>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28</a:t>
            </a:fld>
            <a:endParaRPr lang="en-US"/>
          </a:p>
        </p:txBody>
      </p:sp>
    </p:spTree>
    <p:extLst>
      <p:ext uri="{BB962C8B-B14F-4D97-AF65-F5344CB8AC3E}">
        <p14:creationId xmlns:p14="http://schemas.microsoft.com/office/powerpoint/2010/main" val="3729408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8CE3-BA94-FC4F-0DF0-71FA54D21850}"/>
              </a:ext>
            </a:extLst>
          </p:cNvPr>
          <p:cNvSpPr>
            <a:spLocks noGrp="1"/>
          </p:cNvSpPr>
          <p:nvPr>
            <p:ph type="title"/>
          </p:nvPr>
        </p:nvSpPr>
        <p:spPr>
          <a:xfrm>
            <a:off x="609600" y="274638"/>
            <a:ext cx="10972800" cy="1143000"/>
          </a:xfrm>
        </p:spPr>
        <p:txBody>
          <a:bodyPr anchor="ctr">
            <a:noAutofit/>
          </a:bodyPr>
          <a:lstStyle/>
          <a:p>
            <a:pPr algn="l">
              <a:lnSpc>
                <a:spcPct val="90000"/>
              </a:lnSpc>
            </a:pPr>
            <a:r>
              <a:rPr lang="en-US" b="1" u="sng" dirty="0"/>
              <a:t>WPN 25-1 Updates:</a:t>
            </a:r>
            <a:br>
              <a:rPr lang="en-US" dirty="0"/>
            </a:br>
            <a:r>
              <a:rPr lang="en-US" dirty="0"/>
              <a:t>2.6 Equity and the Justice40 Initiative</a:t>
            </a:r>
          </a:p>
        </p:txBody>
      </p:sp>
      <p:sp>
        <p:nvSpPr>
          <p:cNvPr id="3" name="Content Placeholder 2">
            <a:extLst>
              <a:ext uri="{FF2B5EF4-FFF2-40B4-BE49-F238E27FC236}">
                <a16:creationId xmlns:a16="http://schemas.microsoft.com/office/drawing/2014/main" id="{AA1C26D0-B983-384F-806A-DF00ECEC08A7}"/>
              </a:ext>
            </a:extLst>
          </p:cNvPr>
          <p:cNvSpPr>
            <a:spLocks noGrp="1"/>
          </p:cNvSpPr>
          <p:nvPr>
            <p:ph sz="half" idx="1"/>
          </p:nvPr>
        </p:nvSpPr>
        <p:spPr>
          <a:xfrm>
            <a:off x="609600" y="1600201"/>
            <a:ext cx="5384800" cy="4525963"/>
          </a:xfrm>
        </p:spPr>
        <p:txBody>
          <a:bodyPr>
            <a:normAutofit/>
          </a:bodyPr>
          <a:lstStyle/>
          <a:p>
            <a:r>
              <a:rPr lang="en-US" dirty="0"/>
              <a:t>Equity and justice section has been shortened</a:t>
            </a:r>
          </a:p>
          <a:p>
            <a:pPr lvl="1"/>
            <a:r>
              <a:rPr lang="en-US" sz="2800" dirty="0"/>
              <a:t>Removed definitions </a:t>
            </a:r>
          </a:p>
          <a:p>
            <a:endParaRPr lang="en-US" dirty="0"/>
          </a:p>
        </p:txBody>
      </p:sp>
      <p:pic>
        <p:nvPicPr>
          <p:cNvPr id="7" name="Picture 6" descr="A statue of a person holding a weight scale&#10;&#10;Description automatically generated">
            <a:extLst>
              <a:ext uri="{FF2B5EF4-FFF2-40B4-BE49-F238E27FC236}">
                <a16:creationId xmlns:a16="http://schemas.microsoft.com/office/drawing/2014/main" id="{3D9F88F8-99A1-4B45-EE46-63F3FAB9E34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768" r="3" b="3"/>
          <a:stretch/>
        </p:blipFill>
        <p:spPr>
          <a:xfrm>
            <a:off x="6197600" y="1600201"/>
            <a:ext cx="5384800" cy="4525963"/>
          </a:xfrm>
          <a:prstGeom prst="rect">
            <a:avLst/>
          </a:prstGeom>
          <a:ln>
            <a:noFill/>
          </a:ln>
          <a:effectLst>
            <a:outerShdw blurRad="190500" algn="tl" rotWithShape="0">
              <a:srgbClr val="000000">
                <a:alpha val="70000"/>
              </a:srgbClr>
            </a:outerShdw>
          </a:effectLst>
        </p:spPr>
      </p:pic>
      <p:sp>
        <p:nvSpPr>
          <p:cNvPr id="5" name="Slide Number Placeholder 4" hidden="1">
            <a:extLst>
              <a:ext uri="{FF2B5EF4-FFF2-40B4-BE49-F238E27FC236}">
                <a16:creationId xmlns:a16="http://schemas.microsoft.com/office/drawing/2014/main" id="{293FF14A-1A54-8094-0360-EDC0170D61AE}"/>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29</a:t>
            </a:fld>
            <a:endParaRPr lang="en-US"/>
          </a:p>
        </p:txBody>
      </p:sp>
      <p:sp>
        <p:nvSpPr>
          <p:cNvPr id="8" name="TextBox 7">
            <a:extLst>
              <a:ext uri="{FF2B5EF4-FFF2-40B4-BE49-F238E27FC236}">
                <a16:creationId xmlns:a16="http://schemas.microsoft.com/office/drawing/2014/main" id="{2C29D60B-01FA-147E-9BC7-31FAF67DBF46}"/>
              </a:ext>
            </a:extLst>
          </p:cNvPr>
          <p:cNvSpPr txBox="1"/>
          <p:nvPr/>
        </p:nvSpPr>
        <p:spPr>
          <a:xfrm>
            <a:off x="9275358" y="5926109"/>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89165847@N00/803539668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855163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13BC86C-A0F9-496E-A393-C60D8DA22CBE}"/>
              </a:ext>
            </a:extLst>
          </p:cNvPr>
          <p:cNvSpPr txBox="1"/>
          <p:nvPr/>
        </p:nvSpPr>
        <p:spPr>
          <a:xfrm>
            <a:off x="609600" y="274638"/>
            <a:ext cx="10972800" cy="1143000"/>
          </a:xfrm>
          <a:prstGeom prst="rect">
            <a:avLst/>
          </a:prstGeom>
        </p:spPr>
        <p:txBody>
          <a:bodyPr vert="horz" lIns="91440" tIns="45720" rIns="91440" bIns="45720" rtlCol="0" anchor="ct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defTabSz="914400">
              <a:spcBef>
                <a:spcPct val="0"/>
              </a:spcBef>
              <a:spcAft>
                <a:spcPts val="600"/>
              </a:spcAft>
            </a:pPr>
            <a:r>
              <a:rPr lang="en-US" sz="4400" b="1" kern="1200">
                <a:latin typeface="+mj-lt"/>
                <a:ea typeface="+mj-ea"/>
                <a:cs typeface="+mj-cs"/>
              </a:rPr>
              <a:t>NASCSP Mission:</a:t>
            </a:r>
          </a:p>
        </p:txBody>
      </p:sp>
      <p:pic>
        <p:nvPicPr>
          <p:cNvPr id="6" name="Picture 5">
            <a:extLst>
              <a:ext uri="{FF2B5EF4-FFF2-40B4-BE49-F238E27FC236}">
                <a16:creationId xmlns:a16="http://schemas.microsoft.com/office/drawing/2014/main" id="{366292D5-F3E8-4DED-89EC-B041E682C934}"/>
              </a:ext>
            </a:extLst>
          </p:cNvPr>
          <p:cNvPicPr>
            <a:picLocks noChangeAspect="1"/>
          </p:cNvPicPr>
          <p:nvPr/>
        </p:nvPicPr>
        <p:blipFill rotWithShape="1">
          <a:blip r:embed="rId3"/>
          <a:srcRect l="10540" r="13395" b="-1"/>
          <a:stretch/>
        </p:blipFill>
        <p:spPr>
          <a:xfrm>
            <a:off x="609600" y="1600201"/>
            <a:ext cx="5119171" cy="4525963"/>
          </a:xfrm>
          <a:prstGeom prst="rect">
            <a:avLst/>
          </a:prstGeom>
          <a:noFill/>
        </p:spPr>
      </p:pic>
      <p:sp>
        <p:nvSpPr>
          <p:cNvPr id="3" name="Content Placeholder 2">
            <a:extLst>
              <a:ext uri="{FF2B5EF4-FFF2-40B4-BE49-F238E27FC236}">
                <a16:creationId xmlns:a16="http://schemas.microsoft.com/office/drawing/2014/main" id="{6C7C67A9-8178-41CD-8B55-6BA0013B058A}"/>
              </a:ext>
            </a:extLst>
          </p:cNvPr>
          <p:cNvSpPr>
            <a:spLocks noGrp="1"/>
          </p:cNvSpPr>
          <p:nvPr>
            <p:ph sz="half" idx="2"/>
          </p:nvPr>
        </p:nvSpPr>
        <p:spPr>
          <a:xfrm>
            <a:off x="6197600" y="1600201"/>
            <a:ext cx="5384800" cy="4525963"/>
          </a:xfrm>
        </p:spPr>
        <p:txBody>
          <a:bodyPr vert="horz" lIns="91440" tIns="45720" rIns="91440" bIns="45720" rtlCol="0">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indent="0" defTabSz="914400">
              <a:buFont typeface="Arial" panose="020B0604020202020204" pitchFamily="34" charset="0"/>
              <a:buNone/>
            </a:pPr>
            <a:r>
              <a:rPr lang="en-US" sz="2800" b="1" i="1" dirty="0">
                <a:effectLst/>
              </a:rPr>
              <a:t>Increasing capacity in States to achieve economic security and energy efficiency in low-income communities.</a:t>
            </a:r>
          </a:p>
          <a:p>
            <a:pPr marL="0" defTabSz="914400"/>
            <a:endParaRPr lang="en-US" sz="2800" b="0" dirty="0">
              <a:effectLst/>
            </a:endParaRPr>
          </a:p>
          <a:p>
            <a:pPr indent="0" defTabSz="914400">
              <a:buFont typeface="Arial" panose="020B0604020202020204" pitchFamily="34" charset="0"/>
              <a:buNone/>
            </a:pPr>
            <a:endParaRPr lang="en-US" sz="2800" dirty="0"/>
          </a:p>
        </p:txBody>
      </p:sp>
    </p:spTree>
    <p:extLst>
      <p:ext uri="{BB962C8B-B14F-4D97-AF65-F5344CB8AC3E}">
        <p14:creationId xmlns:p14="http://schemas.microsoft.com/office/powerpoint/2010/main" val="1621309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0630A-9D29-6D5A-1B01-09576A4E8030}"/>
              </a:ext>
            </a:extLst>
          </p:cNvPr>
          <p:cNvSpPr>
            <a:spLocks noGrp="1"/>
          </p:cNvSpPr>
          <p:nvPr>
            <p:ph type="title"/>
          </p:nvPr>
        </p:nvSpPr>
        <p:spPr>
          <a:xfrm>
            <a:off x="838200" y="365125"/>
            <a:ext cx="10515600" cy="1325563"/>
          </a:xfrm>
        </p:spPr>
        <p:txBody>
          <a:bodyPr anchor="ctr">
            <a:normAutofit/>
          </a:bodyPr>
          <a:lstStyle/>
          <a:p>
            <a:r>
              <a:rPr lang="en-US" b="1" u="sng" dirty="0"/>
              <a:t>WPN 25-1 Updates:</a:t>
            </a:r>
            <a:br>
              <a:rPr lang="en-US" dirty="0"/>
            </a:br>
            <a:r>
              <a:rPr lang="en-US" dirty="0"/>
              <a:t>NEPA and Historic Preservation</a:t>
            </a:r>
          </a:p>
        </p:txBody>
      </p:sp>
      <p:pic>
        <p:nvPicPr>
          <p:cNvPr id="8" name="Content Placeholder 7" descr="A brick building with a green door&#10;&#10;Description automatically generated with medium confidence">
            <a:extLst>
              <a:ext uri="{FF2B5EF4-FFF2-40B4-BE49-F238E27FC236}">
                <a16:creationId xmlns:a16="http://schemas.microsoft.com/office/drawing/2014/main" id="{C2A6402D-5D8B-D55C-DD2F-0D8F4C75E381}"/>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217" r="11296" b="-1"/>
          <a:stretch/>
        </p:blipFill>
        <p:spPr>
          <a:xfrm>
            <a:off x="838200" y="1825625"/>
            <a:ext cx="5181600" cy="4351338"/>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98D93A70-F9C7-9D66-1D85-F72279755C95}"/>
              </a:ext>
            </a:extLst>
          </p:cNvPr>
          <p:cNvSpPr>
            <a:spLocks noGrp="1"/>
          </p:cNvSpPr>
          <p:nvPr>
            <p:ph sz="half" idx="2"/>
          </p:nvPr>
        </p:nvSpPr>
        <p:spPr>
          <a:xfrm>
            <a:off x="6172200" y="1825625"/>
            <a:ext cx="5181600" cy="4351338"/>
          </a:xfrm>
        </p:spPr>
        <p:txBody>
          <a:bodyPr>
            <a:normAutofit/>
          </a:bodyPr>
          <a:lstStyle/>
          <a:p>
            <a:pPr marL="285750" indent="-285750">
              <a:buFont typeface="Arial" panose="020B0604020202020204" pitchFamily="34" charset="0"/>
              <a:buChar char="•"/>
            </a:pPr>
            <a:r>
              <a:rPr lang="en-US" dirty="0"/>
              <a:t>Review NEPA determination and historic preservation Programmatic Agreement (PA).</a:t>
            </a:r>
          </a:p>
          <a:p>
            <a:pPr marL="285750" indent="-285750">
              <a:buFont typeface="Arial" panose="020B0604020202020204" pitchFamily="34" charset="0"/>
              <a:buChar char="•"/>
            </a:pPr>
            <a:r>
              <a:rPr lang="en-US" dirty="0"/>
              <a:t>PAs are not applicable on Tribal land.  Approval from DOE NEPA</a:t>
            </a:r>
          </a:p>
          <a:p>
            <a:pPr marL="285750" indent="-285750">
              <a:buFont typeface="Arial" panose="020B0604020202020204" pitchFamily="34" charset="0"/>
              <a:buChar char="•"/>
            </a:pPr>
            <a:r>
              <a:rPr lang="en-US" dirty="0">
                <a:hlinkClick r:id="rId5"/>
              </a:rPr>
              <a:t>Historic Preservation Programmatic Agreements</a:t>
            </a:r>
            <a:endParaRPr lang="en-US" dirty="0"/>
          </a:p>
          <a:p>
            <a:endParaRPr lang="en-US" dirty="0">
              <a:highlight>
                <a:srgbClr val="FFFF00"/>
              </a:highlight>
            </a:endParaRPr>
          </a:p>
        </p:txBody>
      </p:sp>
      <p:sp>
        <p:nvSpPr>
          <p:cNvPr id="9" name="TextBox 8">
            <a:extLst>
              <a:ext uri="{FF2B5EF4-FFF2-40B4-BE49-F238E27FC236}">
                <a16:creationId xmlns:a16="http://schemas.microsoft.com/office/drawing/2014/main" id="{8AFEF136-11BB-3998-9E8C-7887F3D68245}"/>
              </a:ext>
            </a:extLst>
          </p:cNvPr>
          <p:cNvSpPr txBox="1"/>
          <p:nvPr/>
        </p:nvSpPr>
        <p:spPr>
          <a:xfrm>
            <a:off x="3560473" y="5976908"/>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michigancommunities/18645251151">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747399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E1C2E-C8D6-FE69-C6BC-DF233AF48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5DCEF-AC69-38BA-8B5E-C40D6EACC276}"/>
              </a:ext>
            </a:extLst>
          </p:cNvPr>
          <p:cNvSpPr>
            <a:spLocks noGrp="1"/>
          </p:cNvSpPr>
          <p:nvPr>
            <p:ph type="title"/>
          </p:nvPr>
        </p:nvSpPr>
        <p:spPr>
          <a:xfrm>
            <a:off x="609600" y="274638"/>
            <a:ext cx="10972800" cy="1143000"/>
          </a:xfrm>
        </p:spPr>
        <p:txBody>
          <a:bodyPr anchor="ctr">
            <a:normAutofit/>
          </a:bodyPr>
          <a:lstStyle/>
          <a:p>
            <a:pPr algn="l">
              <a:lnSpc>
                <a:spcPct val="90000"/>
              </a:lnSpc>
            </a:pPr>
            <a:r>
              <a:rPr lang="en-US" sz="3700" b="1" u="sng" dirty="0"/>
              <a:t>WPN 25-1 Updates:</a:t>
            </a:r>
            <a:br>
              <a:rPr lang="en-US" sz="3700" dirty="0"/>
            </a:br>
            <a:r>
              <a:rPr lang="en-US" sz="3700" dirty="0"/>
              <a:t>Tribal Weatherization</a:t>
            </a:r>
          </a:p>
        </p:txBody>
      </p:sp>
      <p:sp>
        <p:nvSpPr>
          <p:cNvPr id="1035" name="Content Placeholder 2">
            <a:extLst>
              <a:ext uri="{FF2B5EF4-FFF2-40B4-BE49-F238E27FC236}">
                <a16:creationId xmlns:a16="http://schemas.microsoft.com/office/drawing/2014/main" id="{EBB0085D-BA93-8F9B-06E2-377431C68BBD}"/>
              </a:ext>
            </a:extLst>
          </p:cNvPr>
          <p:cNvSpPr>
            <a:spLocks noGrp="1"/>
          </p:cNvSpPr>
          <p:nvPr>
            <p:ph sz="half" idx="1"/>
          </p:nvPr>
        </p:nvSpPr>
        <p:spPr>
          <a:xfrm>
            <a:off x="609600" y="1600201"/>
            <a:ext cx="5384800" cy="4525963"/>
          </a:xfrm>
        </p:spPr>
        <p:txBody>
          <a:bodyPr/>
          <a:lstStyle/>
          <a:p>
            <a:r>
              <a:rPr lang="en-US" dirty="0"/>
              <a:t>Programmatic Agreements do not apply to Tribal land</a:t>
            </a:r>
          </a:p>
          <a:p>
            <a:r>
              <a:rPr lang="en-US" dirty="0"/>
              <a:t>All work requires DOE NEPA review and approval</a:t>
            </a:r>
          </a:p>
          <a:p>
            <a:r>
              <a:rPr lang="en-US" dirty="0">
                <a:hlinkClick r:id="rId3"/>
              </a:rPr>
              <a:t>Historic Preservation Worksheet</a:t>
            </a:r>
            <a:endParaRPr lang="en-US" dirty="0"/>
          </a:p>
          <a:p>
            <a:pPr lvl="1">
              <a:buFont typeface="Wingdings" panose="05000000000000000000" pitchFamily="2" charset="2"/>
              <a:buChar char="§"/>
            </a:pPr>
            <a:r>
              <a:rPr lang="en-US" dirty="0"/>
              <a:t>To be completed by Subgrantee/Tribe doing work</a:t>
            </a:r>
          </a:p>
          <a:p>
            <a:pPr lvl="1">
              <a:buFont typeface="Wingdings" panose="05000000000000000000" pitchFamily="2" charset="2"/>
              <a:buChar char="§"/>
            </a:pPr>
            <a:r>
              <a:rPr lang="en-US" dirty="0"/>
              <a:t>Submitted by Grantee to DOE P.O.</a:t>
            </a:r>
          </a:p>
          <a:p>
            <a:pPr lvl="1">
              <a:buFont typeface="Wingdings" panose="05000000000000000000" pitchFamily="2" charset="2"/>
              <a:buChar char="§"/>
            </a:pPr>
            <a:r>
              <a:rPr lang="en-US" dirty="0"/>
              <a:t>Approval required before work can begin</a:t>
            </a:r>
          </a:p>
        </p:txBody>
      </p:sp>
      <p:pic>
        <p:nvPicPr>
          <p:cNvPr id="1028" name="Picture 4" descr="Native American Montana Flag Set - TME">
            <a:extLst>
              <a:ext uri="{FF2B5EF4-FFF2-40B4-BE49-F238E27FC236}">
                <a16:creationId xmlns:a16="http://schemas.microsoft.com/office/drawing/2014/main" id="{FCC2A48B-9D6B-6EA2-739C-A2D50409A6D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197600" y="2247742"/>
            <a:ext cx="5384800" cy="3230880"/>
          </a:xfrm>
          <a:prstGeom prst="rect">
            <a:avLst/>
          </a:prstGeom>
          <a:ln>
            <a:noFill/>
          </a:ln>
          <a:effectLst>
            <a:outerShdw blurRad="190500" algn="tl" rotWithShape="0">
              <a:srgbClr val="000000">
                <a:alpha val="70000"/>
              </a:srgbClr>
            </a:outerShdw>
          </a:effectLst>
        </p:spPr>
      </p:pic>
      <p:sp>
        <p:nvSpPr>
          <p:cNvPr id="5" name="Slide Number Placeholder 4" hidden="1">
            <a:extLst>
              <a:ext uri="{FF2B5EF4-FFF2-40B4-BE49-F238E27FC236}">
                <a16:creationId xmlns:a16="http://schemas.microsoft.com/office/drawing/2014/main" id="{D7162688-522F-78CC-2D1F-CFF789580F8E}"/>
              </a:ext>
            </a:extLst>
          </p:cNvPr>
          <p:cNvSpPr>
            <a:spLocks noGrp="1"/>
          </p:cNvSpPr>
          <p:nvPr>
            <p:ph type="sldNum" sz="quarter" idx="12"/>
          </p:nvPr>
        </p:nvSpPr>
        <p:spPr/>
        <p:txBody>
          <a:bodyPr/>
          <a:lstStyle/>
          <a:p>
            <a:pPr>
              <a:spcAft>
                <a:spcPts val="600"/>
              </a:spcAft>
            </a:pPr>
            <a:fld id="{E31375A4-56A4-47D6-9801-1991572033F7}" type="slidenum">
              <a:rPr lang="en-US" smtClean="0"/>
              <a:pPr>
                <a:spcAft>
                  <a:spcPts val="600"/>
                </a:spcAft>
              </a:pPr>
              <a:t>31</a:t>
            </a:fld>
            <a:endParaRPr lang="en-US"/>
          </a:p>
        </p:txBody>
      </p:sp>
    </p:spTree>
    <p:extLst>
      <p:ext uri="{BB962C8B-B14F-4D97-AF65-F5344CB8AC3E}">
        <p14:creationId xmlns:p14="http://schemas.microsoft.com/office/powerpoint/2010/main" val="383518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E952FC-132D-BA0C-68FC-F72699853E16}"/>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CF2F95-3DAE-0550-E50C-FA5F63C0893B}"/>
              </a:ext>
            </a:extLst>
          </p:cNvPr>
          <p:cNvSpPr>
            <a:spLocks noGrp="1"/>
          </p:cNvSpPr>
          <p:nvPr>
            <p:ph type="title"/>
          </p:nvPr>
        </p:nvSpPr>
        <p:spPr>
          <a:xfrm>
            <a:off x="621792" y="1161288"/>
            <a:ext cx="3602736" cy="4526280"/>
          </a:xfrm>
        </p:spPr>
        <p:txBody>
          <a:bodyPr vert="horz" lIns="91440" tIns="45720" rIns="91440" bIns="45720" rtlCol="0" anchor="ctr">
            <a:normAutofit/>
          </a:bodyPr>
          <a:lstStyle/>
          <a:p>
            <a:r>
              <a:rPr lang="en-US" b="1" u="sng" kern="1200" dirty="0">
                <a:solidFill>
                  <a:schemeClr val="tx1"/>
                </a:solidFill>
                <a:latin typeface="+mj-lt"/>
                <a:ea typeface="+mj-ea"/>
                <a:cs typeface="+mj-cs"/>
              </a:rPr>
              <a:t>WPN 25-1 Updates:</a:t>
            </a:r>
            <a:endParaRPr lang="en-US"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6980090F-8AB0-0A9C-6B38-1AAFDDD8A566}"/>
              </a:ext>
            </a:extLst>
          </p:cNvPr>
          <p:cNvGraphicFramePr>
            <a:graphicFrameLocks noGrp="1"/>
          </p:cNvGraphicFramePr>
          <p:nvPr>
            <p:ph sz="quarter" idx="10"/>
            <p:extLst>
              <p:ext uri="{D42A27DB-BD31-4B8C-83A1-F6EECF244321}">
                <p14:modId xmlns:p14="http://schemas.microsoft.com/office/powerpoint/2010/main" val="1842647819"/>
              </p:ext>
            </p:extLst>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2259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30F5A-FD19-4504-9944-089FBCE14969}"/>
              </a:ext>
            </a:extLst>
          </p:cNvPr>
          <p:cNvSpPr>
            <a:spLocks noGrp="1"/>
          </p:cNvSpPr>
          <p:nvPr>
            <p:ph type="title"/>
          </p:nvPr>
        </p:nvSpPr>
        <p:spPr>
          <a:xfrm>
            <a:off x="5297762" y="329184"/>
            <a:ext cx="6251110" cy="1783080"/>
          </a:xfrm>
        </p:spPr>
        <p:txBody>
          <a:bodyPr anchor="b">
            <a:normAutofit/>
          </a:bodyPr>
          <a:lstStyle/>
          <a:p>
            <a:r>
              <a:rPr lang="en-US" b="1" u="sng" dirty="0"/>
              <a:t>WPN 25-1 Updates:</a:t>
            </a:r>
            <a:br>
              <a:rPr lang="en-US" dirty="0"/>
            </a:br>
            <a:r>
              <a:rPr lang="en-US" dirty="0"/>
              <a:t>ACPU</a:t>
            </a:r>
          </a:p>
        </p:txBody>
      </p:sp>
      <p:pic>
        <p:nvPicPr>
          <p:cNvPr id="4" name="Picture 3">
            <a:extLst>
              <a:ext uri="{FF2B5EF4-FFF2-40B4-BE49-F238E27FC236}">
                <a16:creationId xmlns:a16="http://schemas.microsoft.com/office/drawing/2014/main" id="{292A913C-39B3-4A6C-B481-1EC2B4E4C91B}"/>
              </a:ext>
            </a:extLst>
          </p:cNvPr>
          <p:cNvPicPr>
            <a:picLocks noChangeAspect="1"/>
          </p:cNvPicPr>
          <p:nvPr/>
        </p:nvPicPr>
        <p:blipFill rotWithShape="1">
          <a:blip r:embed="rId3"/>
          <a:srcRect t="3551"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5594C9-B743-4C52-8BC9-1147D4BA52FC}"/>
              </a:ext>
            </a:extLst>
          </p:cNvPr>
          <p:cNvSpPr>
            <a:spLocks noGrp="1"/>
          </p:cNvSpPr>
          <p:nvPr>
            <p:ph idx="1"/>
          </p:nvPr>
        </p:nvSpPr>
        <p:spPr>
          <a:xfrm>
            <a:off x="5297762" y="2706624"/>
            <a:ext cx="6251110" cy="3483864"/>
          </a:xfrm>
        </p:spPr>
        <p:txBody>
          <a:bodyPr>
            <a:normAutofit/>
          </a:bodyPr>
          <a:lstStyle/>
          <a:p>
            <a:pPr marL="0" indent="0">
              <a:buNone/>
            </a:pPr>
            <a:r>
              <a:rPr lang="en-US" dirty="0"/>
              <a:t>PY 2025 Average Cost Per Unit (ACPU)</a:t>
            </a:r>
          </a:p>
          <a:p>
            <a:pPr marL="0" indent="0">
              <a:buNone/>
            </a:pPr>
            <a:r>
              <a:rPr lang="en-US" sz="3200" dirty="0"/>
              <a:t> </a:t>
            </a:r>
            <a:r>
              <a:rPr lang="en-US" sz="3200" b="1" dirty="0"/>
              <a:t>= $8,547</a:t>
            </a:r>
          </a:p>
          <a:p>
            <a:pPr marL="0" indent="0">
              <a:buNone/>
            </a:pPr>
            <a:endParaRPr lang="en-US" dirty="0"/>
          </a:p>
          <a:p>
            <a:pPr marL="0" indent="0">
              <a:buNone/>
            </a:pPr>
            <a:r>
              <a:rPr lang="en-US" dirty="0"/>
              <a:t>PY 2025 ACPU for Renewable Energy Systems </a:t>
            </a:r>
          </a:p>
          <a:p>
            <a:pPr marL="0" indent="0">
              <a:buNone/>
            </a:pPr>
            <a:r>
              <a:rPr lang="en-US" sz="3200" b="1" dirty="0"/>
              <a:t>= $4,302</a:t>
            </a:r>
          </a:p>
          <a:p>
            <a:pPr marL="342900" lvl="1" indent="0" fontAlgn="t">
              <a:buNone/>
            </a:pPr>
            <a:endParaRPr lang="en-US" sz="2200" b="1" dirty="0"/>
          </a:p>
          <a:p>
            <a:pPr marL="742950" lvl="2" indent="0" fontAlgn="t">
              <a:buNone/>
            </a:pPr>
            <a:endParaRPr lang="en-US" sz="2200" dirty="0"/>
          </a:p>
        </p:txBody>
      </p:sp>
    </p:spTree>
    <p:extLst>
      <p:ext uri="{BB962C8B-B14F-4D97-AF65-F5344CB8AC3E}">
        <p14:creationId xmlns:p14="http://schemas.microsoft.com/office/powerpoint/2010/main" val="336233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E612BC-CDF2-03CF-292F-4C8B35D127A9}"/>
              </a:ext>
            </a:extLst>
          </p:cNvPr>
          <p:cNvSpPr>
            <a:spLocks noGrp="1"/>
          </p:cNvSpPr>
          <p:nvPr>
            <p:ph type="title"/>
          </p:nvPr>
        </p:nvSpPr>
        <p:spPr>
          <a:xfrm>
            <a:off x="640080" y="480733"/>
            <a:ext cx="4824286" cy="1625528"/>
          </a:xfrm>
        </p:spPr>
        <p:txBody>
          <a:bodyPr vert="horz" lIns="91440" tIns="45720" rIns="91440" bIns="45720" rtlCol="0" anchor="b">
            <a:noAutofit/>
          </a:bodyPr>
          <a:lstStyle/>
          <a:p>
            <a:r>
              <a:rPr lang="en-US" b="1" u="sng" dirty="0">
                <a:solidFill>
                  <a:schemeClr val="tx1"/>
                </a:solidFill>
              </a:rPr>
              <a:t>WPN 25-1 Updates:</a:t>
            </a:r>
            <a:br>
              <a:rPr lang="en-US" dirty="0">
                <a:solidFill>
                  <a:schemeClr val="tx1"/>
                </a:solidFill>
              </a:rPr>
            </a:br>
            <a:r>
              <a:rPr lang="en-US" dirty="0">
                <a:solidFill>
                  <a:schemeClr val="tx1"/>
                </a:solidFill>
              </a:rPr>
              <a:t>3.4 Program Income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0C94D2-D78F-F1EB-7720-611C2ACAB49B}"/>
              </a:ext>
            </a:extLst>
          </p:cNvPr>
          <p:cNvSpPr>
            <a:spLocks noGrp="1"/>
          </p:cNvSpPr>
          <p:nvPr>
            <p:ph sz="quarter" idx="10"/>
          </p:nvPr>
        </p:nvSpPr>
        <p:spPr>
          <a:xfrm>
            <a:off x="640080" y="3091406"/>
            <a:ext cx="4243589" cy="3320668"/>
          </a:xfrm>
        </p:spPr>
        <p:txBody>
          <a:bodyPr vert="horz" lIns="91440" tIns="45720" rIns="91440" bIns="45720" rtlCol="0">
            <a:normAutofit/>
          </a:bodyPr>
          <a:lstStyle/>
          <a:p>
            <a:r>
              <a:rPr lang="en-US" sz="2200" dirty="0">
                <a:solidFill>
                  <a:schemeClr val="tx1"/>
                </a:solidFill>
              </a:rPr>
              <a:t>Clarification:  program income must be used during period of performance.</a:t>
            </a:r>
          </a:p>
          <a:p>
            <a:endParaRPr lang="en-US" sz="2200" dirty="0">
              <a:solidFill>
                <a:schemeClr val="tx1"/>
              </a:solidFill>
            </a:endParaRPr>
          </a:p>
        </p:txBody>
      </p:sp>
      <p:pic>
        <p:nvPicPr>
          <p:cNvPr id="5" name="Picture 4" descr="A green alarm clock next to stack of money&#10;&#10;Description automatically generated">
            <a:extLst>
              <a:ext uri="{FF2B5EF4-FFF2-40B4-BE49-F238E27FC236}">
                <a16:creationId xmlns:a16="http://schemas.microsoft.com/office/drawing/2014/main" id="{1ACD3651-7A8F-0022-9C88-0B9EC78FDCC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616" r="343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F3B48197-F4FC-45CF-E3C6-D09BB8E7B734}"/>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quoteinspector.com/images/investing/time-is-mone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185028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0BC125-8E8D-AC82-4D64-42D2E66225B2}"/>
              </a:ext>
            </a:extLst>
          </p:cNvPr>
          <p:cNvSpPr>
            <a:spLocks noGrp="1"/>
          </p:cNvSpPr>
          <p:nvPr>
            <p:ph type="title"/>
          </p:nvPr>
        </p:nvSpPr>
        <p:spPr>
          <a:xfrm>
            <a:off x="609600" y="274638"/>
            <a:ext cx="10972800" cy="1143000"/>
          </a:xfrm>
        </p:spPr>
        <p:txBody>
          <a:bodyPr anchor="ctr">
            <a:noAutofit/>
          </a:bodyPr>
          <a:lstStyle/>
          <a:p>
            <a:pPr algn="l">
              <a:lnSpc>
                <a:spcPct val="90000"/>
              </a:lnSpc>
            </a:pPr>
            <a:r>
              <a:rPr lang="en-US" b="1" u="sng" dirty="0"/>
              <a:t>WPN 25-1 Updates:</a:t>
            </a:r>
            <a:br>
              <a:rPr lang="en-US" dirty="0"/>
            </a:br>
            <a:r>
              <a:rPr lang="en-US" dirty="0"/>
              <a:t>3.5 Budget/Expenditure/Carryover</a:t>
            </a:r>
          </a:p>
        </p:txBody>
      </p:sp>
      <p:pic>
        <p:nvPicPr>
          <p:cNvPr id="7" name="Picture 6" descr="Senior couple looking at map">
            <a:extLst>
              <a:ext uri="{FF2B5EF4-FFF2-40B4-BE49-F238E27FC236}">
                <a16:creationId xmlns:a16="http://schemas.microsoft.com/office/drawing/2014/main" id="{FD9907BF-3C1E-CD3B-B0BD-7B39B1A2A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072737"/>
            <a:ext cx="5384800" cy="3580891"/>
          </a:xfrm>
          <a:prstGeom prst="rect">
            <a:avLst/>
          </a:prstGeom>
          <a:ln>
            <a:noFill/>
          </a:ln>
          <a:effectLst>
            <a:outerShdw blurRad="190500" algn="tl" rotWithShape="0">
              <a:srgbClr val="000000">
                <a:alpha val="70000"/>
              </a:srgbClr>
            </a:outerShdw>
          </a:effectLst>
        </p:spPr>
      </p:pic>
      <p:sp>
        <p:nvSpPr>
          <p:cNvPr id="5" name="Content Placeholder 4">
            <a:extLst>
              <a:ext uri="{FF2B5EF4-FFF2-40B4-BE49-F238E27FC236}">
                <a16:creationId xmlns:a16="http://schemas.microsoft.com/office/drawing/2014/main" id="{49C3585A-6AE7-D865-0FD3-BB5012ED4AE6}"/>
              </a:ext>
            </a:extLst>
          </p:cNvPr>
          <p:cNvSpPr>
            <a:spLocks noGrp="1"/>
          </p:cNvSpPr>
          <p:nvPr>
            <p:ph sz="half" idx="2"/>
          </p:nvPr>
        </p:nvSpPr>
        <p:spPr>
          <a:xfrm>
            <a:off x="6197600" y="2057399"/>
            <a:ext cx="5384800" cy="4525963"/>
          </a:xfrm>
        </p:spPr>
        <p:txBody>
          <a:bodyPr>
            <a:normAutofit/>
          </a:bodyPr>
          <a:lstStyle/>
          <a:p>
            <a:r>
              <a:rPr lang="en-US" dirty="0"/>
              <a:t>PY 2025 starts a new grant cycle</a:t>
            </a:r>
          </a:p>
          <a:p>
            <a:r>
              <a:rPr lang="en-US" dirty="0"/>
              <a:t>No carryover</a:t>
            </a:r>
          </a:p>
          <a:p>
            <a:r>
              <a:rPr lang="en-US" dirty="0"/>
              <a:t>Grantees to complete the closeout process for PY 2022 – 2024</a:t>
            </a:r>
          </a:p>
        </p:txBody>
      </p:sp>
    </p:spTree>
    <p:extLst>
      <p:ext uri="{BB962C8B-B14F-4D97-AF65-F5344CB8AC3E}">
        <p14:creationId xmlns:p14="http://schemas.microsoft.com/office/powerpoint/2010/main" val="245142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084682-C59C-4D8F-2248-9F2B4834969A}"/>
              </a:ext>
            </a:extLst>
          </p:cNvPr>
          <p:cNvSpPr>
            <a:spLocks noGrp="1"/>
          </p:cNvSpPr>
          <p:nvPr>
            <p:ph type="title"/>
          </p:nvPr>
        </p:nvSpPr>
        <p:spPr>
          <a:xfrm>
            <a:off x="609600" y="274638"/>
            <a:ext cx="10972800" cy="1143000"/>
          </a:xfrm>
        </p:spPr>
        <p:txBody>
          <a:bodyPr anchor="ctr">
            <a:normAutofit/>
          </a:bodyPr>
          <a:lstStyle/>
          <a:p>
            <a:r>
              <a:rPr lang="en-US" dirty="0"/>
              <a:t>Once your plan is approved…</a:t>
            </a:r>
          </a:p>
        </p:txBody>
      </p:sp>
      <p:sp>
        <p:nvSpPr>
          <p:cNvPr id="5" name="Content Placeholder 4">
            <a:extLst>
              <a:ext uri="{FF2B5EF4-FFF2-40B4-BE49-F238E27FC236}">
                <a16:creationId xmlns:a16="http://schemas.microsoft.com/office/drawing/2014/main" id="{1B717D61-C25F-75B8-FC4E-3993A59089B6}"/>
              </a:ext>
            </a:extLst>
          </p:cNvPr>
          <p:cNvSpPr>
            <a:spLocks noGrp="1"/>
          </p:cNvSpPr>
          <p:nvPr>
            <p:ph sz="half" idx="1"/>
          </p:nvPr>
        </p:nvSpPr>
        <p:spPr>
          <a:xfrm>
            <a:off x="609600" y="1600201"/>
            <a:ext cx="5384800" cy="4525963"/>
          </a:xfrm>
        </p:spPr>
        <p:txBody>
          <a:bodyPr>
            <a:normAutofit/>
          </a:bodyPr>
          <a:lstStyle/>
          <a:p>
            <a:r>
              <a:rPr lang="en-US" dirty="0"/>
              <a:t>Review terms and conditions</a:t>
            </a:r>
          </a:p>
          <a:p>
            <a:pPr lvl="1"/>
            <a:r>
              <a:rPr lang="en-US" sz="2800" dirty="0"/>
              <a:t>Print them, create a plan.</a:t>
            </a:r>
          </a:p>
          <a:p>
            <a:pPr lvl="1"/>
            <a:r>
              <a:rPr lang="en-US" sz="2800" dirty="0"/>
              <a:t>Create a timeline for compliance</a:t>
            </a:r>
          </a:p>
          <a:p>
            <a:pPr lvl="1"/>
            <a:r>
              <a:rPr lang="en-US" sz="2800" dirty="0"/>
              <a:t>Delegate tasks</a:t>
            </a:r>
          </a:p>
          <a:p>
            <a:pPr lvl="1"/>
            <a:r>
              <a:rPr lang="en-US" sz="2800" dirty="0"/>
              <a:t>Postmortem of planning process + process improvement</a:t>
            </a:r>
          </a:p>
        </p:txBody>
      </p:sp>
      <p:pic>
        <p:nvPicPr>
          <p:cNvPr id="9" name="Picture 8" descr="A wall covered with sticky notes.">
            <a:extLst>
              <a:ext uri="{FF2B5EF4-FFF2-40B4-BE49-F238E27FC236}">
                <a16:creationId xmlns:a16="http://schemas.microsoft.com/office/drawing/2014/main" id="{34CBB0DA-C7B2-5F72-0E5A-DFC665B00ED6}"/>
              </a:ext>
            </a:extLst>
          </p:cNvPr>
          <p:cNvPicPr>
            <a:picLocks noChangeAspect="1"/>
          </p:cNvPicPr>
          <p:nvPr/>
        </p:nvPicPr>
        <p:blipFill>
          <a:blip r:embed="rId3">
            <a:extLst>
              <a:ext uri="{28A0092B-C50C-407E-A947-70E740481C1C}">
                <a14:useLocalDpi xmlns:a14="http://schemas.microsoft.com/office/drawing/2010/main" val="0"/>
              </a:ext>
            </a:extLst>
          </a:blip>
          <a:srcRect l="12862" r="13374" b="1"/>
          <a:stretch/>
        </p:blipFill>
        <p:spPr>
          <a:xfrm>
            <a:off x="6197600" y="1600201"/>
            <a:ext cx="5384800" cy="452596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43234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A9829-2106-F775-3F59-01B658DD92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CB35E4-3E72-244A-32B3-AEADA0BFDDE6}"/>
              </a:ext>
            </a:extLst>
          </p:cNvPr>
          <p:cNvSpPr>
            <a:spLocks noGrp="1"/>
          </p:cNvSpPr>
          <p:nvPr>
            <p:ph type="title"/>
          </p:nvPr>
        </p:nvSpPr>
        <p:spPr/>
        <p:txBody>
          <a:bodyPr>
            <a:normAutofit/>
          </a:bodyPr>
          <a:lstStyle/>
          <a:p>
            <a:r>
              <a:rPr lang="en-US" sz="4800" b="1" u="sng" dirty="0"/>
              <a:t>Switching gears</a:t>
            </a:r>
          </a:p>
        </p:txBody>
      </p:sp>
      <p:sp>
        <p:nvSpPr>
          <p:cNvPr id="4" name="Text Placeholder 3">
            <a:extLst>
              <a:ext uri="{FF2B5EF4-FFF2-40B4-BE49-F238E27FC236}">
                <a16:creationId xmlns:a16="http://schemas.microsoft.com/office/drawing/2014/main" id="{B33D169C-5EE8-C767-5A19-A5459D05A4B6}"/>
              </a:ext>
            </a:extLst>
          </p:cNvPr>
          <p:cNvSpPr>
            <a:spLocks noGrp="1"/>
          </p:cNvSpPr>
          <p:nvPr>
            <p:ph type="body" sz="half" idx="4294967295"/>
          </p:nvPr>
        </p:nvSpPr>
        <p:spPr>
          <a:xfrm>
            <a:off x="943588" y="1489141"/>
            <a:ext cx="4287940" cy="4325939"/>
          </a:xfrm>
        </p:spPr>
        <p:txBody>
          <a:bodyPr>
            <a:normAutofit fontScale="92500" lnSpcReduction="20000"/>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Redline Memo</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ALRD</a:t>
            </a:r>
          </a:p>
          <a:p>
            <a:endParaRPr lang="en-US" sz="2800" dirty="0"/>
          </a:p>
          <a:p>
            <a:pPr marL="457200" indent="-457200">
              <a:buFont typeface="Arial" panose="020B0604020202020204" pitchFamily="34" charset="0"/>
              <a:buChar char="•"/>
            </a:pPr>
            <a:r>
              <a:rPr lang="en-US" sz="2800" dirty="0"/>
              <a:t>Application        Instructions</a:t>
            </a:r>
          </a:p>
          <a:p>
            <a:endParaRPr lang="en-US" sz="2800" dirty="0"/>
          </a:p>
          <a:p>
            <a:pPr marL="457200" indent="-457200">
              <a:buFont typeface="Arial" panose="020B0604020202020204" pitchFamily="34" charset="0"/>
              <a:buChar char="•"/>
            </a:pPr>
            <a:r>
              <a:rPr lang="en-US" sz="2800" dirty="0"/>
              <a:t>WPN 25-1</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sz="2800" dirty="0"/>
              <a:t>Success Strategies</a:t>
            </a:r>
          </a:p>
        </p:txBody>
      </p:sp>
      <p:pic>
        <p:nvPicPr>
          <p:cNvPr id="12" name="Picture 11" descr="Shape, logo, arrow&#10;&#10;Description automatically generated">
            <a:extLst>
              <a:ext uri="{FF2B5EF4-FFF2-40B4-BE49-F238E27FC236}">
                <a16:creationId xmlns:a16="http://schemas.microsoft.com/office/drawing/2014/main" id="{159E84EC-1887-186A-1B7C-EB473699907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7857" y="1372716"/>
            <a:ext cx="870559" cy="870559"/>
          </a:xfrm>
          <a:prstGeom prst="rect">
            <a:avLst/>
          </a:prstGeom>
        </p:spPr>
      </p:pic>
      <p:pic>
        <p:nvPicPr>
          <p:cNvPr id="3" name="Picture 2" descr="Shape, logo, arrow&#10;&#10;Description automatically generated">
            <a:extLst>
              <a:ext uri="{FF2B5EF4-FFF2-40B4-BE49-F238E27FC236}">
                <a16:creationId xmlns:a16="http://schemas.microsoft.com/office/drawing/2014/main" id="{A81DBBAA-2EEB-0487-40A6-6C04574783A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53606" y="2240373"/>
            <a:ext cx="870559" cy="870559"/>
          </a:xfrm>
          <a:prstGeom prst="rect">
            <a:avLst/>
          </a:prstGeom>
        </p:spPr>
      </p:pic>
      <p:pic>
        <p:nvPicPr>
          <p:cNvPr id="7" name="Picture 6" descr="Close-up of bike gears on wheel">
            <a:extLst>
              <a:ext uri="{FF2B5EF4-FFF2-40B4-BE49-F238E27FC236}">
                <a16:creationId xmlns:a16="http://schemas.microsoft.com/office/drawing/2014/main" id="{646B415B-6A3B-55D8-DD03-878CE071F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120" y="1489141"/>
            <a:ext cx="6172200" cy="4114800"/>
          </a:xfrm>
          <a:prstGeom prst="rect">
            <a:avLst/>
          </a:prstGeom>
        </p:spPr>
      </p:pic>
      <p:pic>
        <p:nvPicPr>
          <p:cNvPr id="5" name="Picture 4" descr="Shape, logo, arrow&#10;&#10;Description automatically generated">
            <a:extLst>
              <a:ext uri="{FF2B5EF4-FFF2-40B4-BE49-F238E27FC236}">
                <a16:creationId xmlns:a16="http://schemas.microsoft.com/office/drawing/2014/main" id="{D72663D5-B2F3-D361-E5FF-1D499E24F8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7856" y="3160069"/>
            <a:ext cx="870559" cy="870559"/>
          </a:xfrm>
          <a:prstGeom prst="rect">
            <a:avLst/>
          </a:prstGeom>
        </p:spPr>
      </p:pic>
      <p:pic>
        <p:nvPicPr>
          <p:cNvPr id="8" name="Picture 7" descr="Shape, logo, arrow&#10;&#10;Description automatically generated">
            <a:extLst>
              <a:ext uri="{FF2B5EF4-FFF2-40B4-BE49-F238E27FC236}">
                <a16:creationId xmlns:a16="http://schemas.microsoft.com/office/drawing/2014/main" id="{D2EB88E0-970A-6878-DDCD-14F0474CE9C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7856" y="4076863"/>
            <a:ext cx="870559" cy="870559"/>
          </a:xfrm>
          <a:prstGeom prst="rect">
            <a:avLst/>
          </a:prstGeom>
        </p:spPr>
      </p:pic>
    </p:spTree>
    <p:extLst>
      <p:ext uri="{BB962C8B-B14F-4D97-AF65-F5344CB8AC3E}">
        <p14:creationId xmlns:p14="http://schemas.microsoft.com/office/powerpoint/2010/main" val="631421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6" descr="Complex maths formulae on a blackboard">
            <a:extLst>
              <a:ext uri="{FF2B5EF4-FFF2-40B4-BE49-F238E27FC236}">
                <a16:creationId xmlns:a16="http://schemas.microsoft.com/office/drawing/2014/main" id="{BEC043C2-F4FE-83C8-09B6-418B851A0026}"/>
              </a:ext>
            </a:extLst>
          </p:cNvPr>
          <p:cNvPicPr>
            <a:picLocks noChangeAspect="1"/>
          </p:cNvPicPr>
          <p:nvPr/>
        </p:nvPicPr>
        <p:blipFill rotWithShape="1">
          <a:blip r:embed="rId3"/>
          <a:srcRect t="9091" r="16117"/>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91E3899-43E9-4593-A1D1-3CAC7264F5CA}"/>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a:latin typeface="+mj-lt"/>
                <a:ea typeface="+mj-ea"/>
                <a:cs typeface="+mj-cs"/>
              </a:rPr>
              <a:t>Success Strategies for </a:t>
            </a:r>
            <a:br>
              <a:rPr lang="en-US" sz="4800" b="1">
                <a:latin typeface="+mj-lt"/>
                <a:ea typeface="+mj-ea"/>
                <a:cs typeface="+mj-cs"/>
              </a:rPr>
            </a:br>
            <a:r>
              <a:rPr lang="en-US" sz="4800" b="1">
                <a:latin typeface="+mj-lt"/>
                <a:ea typeface="+mj-ea"/>
                <a:cs typeface="+mj-cs"/>
              </a:rPr>
              <a:t>State Plan Development</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026799"/>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0F5A-FD19-4504-9944-089FBCE14969}"/>
              </a:ext>
            </a:extLst>
          </p:cNvPr>
          <p:cNvSpPr>
            <a:spLocks noGrp="1"/>
          </p:cNvSpPr>
          <p:nvPr>
            <p:ph type="title"/>
          </p:nvPr>
        </p:nvSpPr>
        <p:spPr>
          <a:xfrm>
            <a:off x="481014" y="652462"/>
            <a:ext cx="5167311" cy="1092199"/>
          </a:xfrm>
        </p:spPr>
        <p:txBody>
          <a:bodyPr anchor="b">
            <a:normAutofit/>
          </a:bodyPr>
          <a:lstStyle/>
          <a:p>
            <a:r>
              <a:rPr lang="en-US" b="1" dirty="0"/>
              <a:t>Success Strategies</a:t>
            </a:r>
          </a:p>
        </p:txBody>
      </p:sp>
      <p:sp>
        <p:nvSpPr>
          <p:cNvPr id="3" name="Content Placeholder 2">
            <a:extLst>
              <a:ext uri="{FF2B5EF4-FFF2-40B4-BE49-F238E27FC236}">
                <a16:creationId xmlns:a16="http://schemas.microsoft.com/office/drawing/2014/main" id="{5F5594C9-B743-4C52-8BC9-1147D4BA52FC}"/>
              </a:ext>
            </a:extLst>
          </p:cNvPr>
          <p:cNvSpPr>
            <a:spLocks noGrp="1"/>
          </p:cNvSpPr>
          <p:nvPr>
            <p:ph idx="1"/>
          </p:nvPr>
        </p:nvSpPr>
        <p:spPr>
          <a:xfrm>
            <a:off x="481014" y="2019301"/>
            <a:ext cx="5167311" cy="4186238"/>
          </a:xfrm>
        </p:spPr>
        <p:txBody>
          <a:bodyPr>
            <a:normAutofit lnSpcReduction="10000"/>
          </a:bodyPr>
          <a:lstStyle/>
          <a:p>
            <a:pPr marL="0" lvl="0" indent="0">
              <a:buClr>
                <a:srgbClr val="204559"/>
              </a:buClr>
              <a:buNone/>
            </a:pPr>
            <a:r>
              <a:rPr lang="en-US" sz="1800" b="1" dirty="0"/>
              <a:t>#1 -Start early</a:t>
            </a:r>
          </a:p>
          <a:p>
            <a:pPr lvl="1">
              <a:buClr>
                <a:srgbClr val="204559"/>
              </a:buClr>
              <a:buFont typeface="Arial" panose="020B0604020202020204" pitchFamily="34" charset="0"/>
              <a:buChar char="•"/>
            </a:pPr>
            <a:r>
              <a:rPr lang="en-US" sz="1800" dirty="0"/>
              <a:t>Update policy and procedure manuals, health and safety plans, monitoring documents, T&amp;TA plans.</a:t>
            </a:r>
          </a:p>
          <a:p>
            <a:pPr lvl="1">
              <a:buClr>
                <a:srgbClr val="204559"/>
              </a:buClr>
              <a:buFont typeface="Arial" panose="020B0604020202020204" pitchFamily="34" charset="0"/>
              <a:buChar char="•"/>
            </a:pPr>
            <a:r>
              <a:rPr lang="en-US" sz="1800" dirty="0"/>
              <a:t>Review the new WPN and Memo releases since the last plan </a:t>
            </a:r>
          </a:p>
          <a:p>
            <a:pPr lvl="1">
              <a:buClr>
                <a:srgbClr val="204559"/>
              </a:buClr>
              <a:buFont typeface="Arial" panose="020B0604020202020204" pitchFamily="34" charset="0"/>
              <a:buChar char="•"/>
            </a:pPr>
            <a:r>
              <a:rPr lang="en-US" sz="1800" dirty="0"/>
              <a:t>Host in-person meeting with WAP Subgrantees for input into plan the quarter </a:t>
            </a:r>
            <a:r>
              <a:rPr lang="en-US" sz="1800" b="1" dirty="0"/>
              <a:t>before</a:t>
            </a:r>
            <a:r>
              <a:rPr lang="en-US" sz="1800" dirty="0"/>
              <a:t> your planning starts </a:t>
            </a:r>
          </a:p>
          <a:p>
            <a:pPr lvl="1">
              <a:buClr>
                <a:srgbClr val="204559"/>
              </a:buClr>
              <a:buFont typeface="Arial" panose="020B0604020202020204" pitchFamily="34" charset="0"/>
              <a:buChar char="•"/>
            </a:pPr>
            <a:r>
              <a:rPr lang="en-US" sz="1800" dirty="0"/>
              <a:t>Set placeholders on your calendar for state planning time </a:t>
            </a:r>
          </a:p>
          <a:p>
            <a:pPr marL="457200" lvl="1" indent="0">
              <a:buClr>
                <a:srgbClr val="204559"/>
              </a:buClr>
              <a:buNone/>
            </a:pPr>
            <a:r>
              <a:rPr lang="en-US" sz="1800" i="1" dirty="0"/>
              <a:t>Do all of these </a:t>
            </a:r>
            <a:r>
              <a:rPr lang="en-US" sz="1800" b="1" i="1" u="sng" dirty="0"/>
              <a:t>prior</a:t>
            </a:r>
            <a:r>
              <a:rPr lang="en-US" sz="1800" i="1" dirty="0"/>
              <a:t> to the core state plan development. </a:t>
            </a:r>
          </a:p>
          <a:p>
            <a:pPr marL="0" indent="0" fontAlgn="t">
              <a:buNone/>
            </a:pPr>
            <a:r>
              <a:rPr lang="en-US" sz="1700" b="1" dirty="0"/>
              <a:t>*NASCSP Webinar:  WAP Operations and Policy Manual Updates:  Best Practices and Process for Annual Updates.  </a:t>
            </a:r>
            <a:r>
              <a:rPr lang="en-US" sz="1700" b="1" dirty="0">
                <a:hlinkClick r:id="rId3"/>
              </a:rPr>
              <a:t>Recording</a:t>
            </a:r>
            <a:r>
              <a:rPr lang="en-US" sz="1700" b="1" dirty="0"/>
              <a:t>, </a:t>
            </a:r>
            <a:r>
              <a:rPr lang="en-US" sz="1700" b="1" dirty="0">
                <a:hlinkClick r:id="rId4"/>
              </a:rPr>
              <a:t>Slides</a:t>
            </a:r>
            <a:r>
              <a:rPr lang="en-US" sz="1700" b="1" dirty="0"/>
              <a:t>.</a:t>
            </a:r>
          </a:p>
          <a:p>
            <a:pPr marL="0" indent="0">
              <a:buNone/>
            </a:pPr>
            <a:endParaRPr lang="en-US" sz="1700" dirty="0"/>
          </a:p>
        </p:txBody>
      </p:sp>
      <p:pic>
        <p:nvPicPr>
          <p:cNvPr id="6" name="Picture 5" descr="Person turning off alarm">
            <a:extLst>
              <a:ext uri="{FF2B5EF4-FFF2-40B4-BE49-F238E27FC236}">
                <a16:creationId xmlns:a16="http://schemas.microsoft.com/office/drawing/2014/main" id="{B62C2198-8B60-0A5A-6854-397E40C8FB07}"/>
              </a:ext>
            </a:extLst>
          </p:cNvPr>
          <p:cNvPicPr>
            <a:picLocks noChangeAspect="1"/>
          </p:cNvPicPr>
          <p:nvPr/>
        </p:nvPicPr>
        <p:blipFill>
          <a:blip r:embed="rId5">
            <a:extLst>
              <a:ext uri="{28A0092B-C50C-407E-A947-70E740481C1C}">
                <a14:useLocalDpi xmlns:a14="http://schemas.microsoft.com/office/drawing/2010/main" val="0"/>
              </a:ext>
            </a:extLst>
          </a:blip>
          <a:srcRect l="9449" r="27557" b="-2"/>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spTree>
    <p:extLst>
      <p:ext uri="{BB962C8B-B14F-4D97-AF65-F5344CB8AC3E}">
        <p14:creationId xmlns:p14="http://schemas.microsoft.com/office/powerpoint/2010/main" val="1106294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EE49-D1D1-AC61-F6C4-AA6B07CA6400}"/>
              </a:ext>
            </a:extLst>
          </p:cNvPr>
          <p:cNvSpPr>
            <a:spLocks noGrp="1"/>
          </p:cNvSpPr>
          <p:nvPr>
            <p:ph type="title"/>
          </p:nvPr>
        </p:nvSpPr>
        <p:spPr>
          <a:xfrm>
            <a:off x="1066166" y="4859036"/>
            <a:ext cx="10058400" cy="1450757"/>
          </a:xfrm>
        </p:spPr>
        <p:txBody>
          <a:bodyPr vert="horz" lIns="121920" tIns="60960" rIns="121920" bIns="60960" rtlCol="0" anchor="b">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r" defTabSz="1219170"/>
            <a:r>
              <a:rPr lang="en-US" sz="6400" dirty="0">
                <a:solidFill>
                  <a:schemeClr val="bg1">
                    <a:lumMod val="65000"/>
                  </a:schemeClr>
                </a:solidFill>
                <a:latin typeface="+mj-lt"/>
                <a:ea typeface="+mj-ea"/>
                <a:cs typeface="+mj-cs"/>
              </a:rPr>
              <a:t>NASCSP WAP Staff</a:t>
            </a:r>
          </a:p>
        </p:txBody>
      </p:sp>
      <p:pic>
        <p:nvPicPr>
          <p:cNvPr id="15" name="Picture 14">
            <a:extLst>
              <a:ext uri="{FF2B5EF4-FFF2-40B4-BE49-F238E27FC236}">
                <a16:creationId xmlns:a16="http://schemas.microsoft.com/office/drawing/2014/main" id="{9A4B5854-487E-06A8-EF40-14CE93D95126}"/>
              </a:ext>
            </a:extLst>
          </p:cNvPr>
          <p:cNvPicPr>
            <a:picLocks noChangeAspect="1"/>
          </p:cNvPicPr>
          <p:nvPr/>
        </p:nvPicPr>
        <p:blipFill rotWithShape="1">
          <a:blip r:embed="rId3"/>
          <a:srcRect r="2" b="366"/>
          <a:stretch/>
        </p:blipFill>
        <p:spPr>
          <a:xfrm>
            <a:off x="322147" y="1245451"/>
            <a:ext cx="1905461" cy="2514600"/>
          </a:xfrm>
          <a:prstGeom prst="rect">
            <a:avLst/>
          </a:prstGeom>
          <a:ln>
            <a:noFill/>
          </a:ln>
          <a:effectLst>
            <a:outerShdw blurRad="190500" algn="tl" rotWithShape="0">
              <a:srgbClr val="000000">
                <a:alpha val="70000"/>
              </a:srgbClr>
            </a:outerShdw>
          </a:effectLst>
        </p:spPr>
      </p:pic>
      <p:pic>
        <p:nvPicPr>
          <p:cNvPr id="16" name="Picture 15">
            <a:extLst>
              <a:ext uri="{FF2B5EF4-FFF2-40B4-BE49-F238E27FC236}">
                <a16:creationId xmlns:a16="http://schemas.microsoft.com/office/drawing/2014/main" id="{0B3187A8-268B-3B3B-DFFE-E6B05BCF235F}"/>
              </a:ext>
            </a:extLst>
          </p:cNvPr>
          <p:cNvPicPr>
            <a:picLocks noChangeAspect="1"/>
          </p:cNvPicPr>
          <p:nvPr/>
        </p:nvPicPr>
        <p:blipFill rotWithShape="1">
          <a:blip r:embed="rId4"/>
          <a:srcRect r="-4" b="9050"/>
          <a:stretch/>
        </p:blipFill>
        <p:spPr>
          <a:xfrm>
            <a:off x="2713455" y="1216797"/>
            <a:ext cx="1905448" cy="2514600"/>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28EFCFBB-2564-E57A-486C-EB1F9A0B8311}"/>
              </a:ext>
            </a:extLst>
          </p:cNvPr>
          <p:cNvPicPr>
            <a:picLocks noChangeAspect="1"/>
          </p:cNvPicPr>
          <p:nvPr/>
        </p:nvPicPr>
        <p:blipFill rotWithShape="1">
          <a:blip r:embed="rId5"/>
          <a:srcRect r="1" b="8613"/>
          <a:stretch/>
        </p:blipFill>
        <p:spPr>
          <a:xfrm>
            <a:off x="7573097" y="1245451"/>
            <a:ext cx="1905461" cy="2514600"/>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59643C53-43F3-64AD-C5BA-CCDE05D092A2}"/>
              </a:ext>
            </a:extLst>
          </p:cNvPr>
          <p:cNvPicPr>
            <a:picLocks noChangeAspect="1"/>
          </p:cNvPicPr>
          <p:nvPr/>
        </p:nvPicPr>
        <p:blipFill rotWithShape="1">
          <a:blip r:embed="rId6"/>
          <a:srcRect r="-5" b="2009"/>
          <a:stretch/>
        </p:blipFill>
        <p:spPr>
          <a:xfrm>
            <a:off x="9961927" y="1245451"/>
            <a:ext cx="1905465" cy="2514600"/>
          </a:xfrm>
          <a:prstGeom prst="rect">
            <a:avLst/>
          </a:prstGeom>
          <a:ln>
            <a:noFill/>
          </a:ln>
          <a:effectLst>
            <a:outerShdw blurRad="190500" algn="tl" rotWithShape="0">
              <a:srgbClr val="000000">
                <a:alpha val="70000"/>
              </a:srgbClr>
            </a:outerShdw>
          </a:effectLst>
        </p:spPr>
      </p:pic>
      <p:pic>
        <p:nvPicPr>
          <p:cNvPr id="19" name="Picture 18">
            <a:extLst>
              <a:ext uri="{FF2B5EF4-FFF2-40B4-BE49-F238E27FC236}">
                <a16:creationId xmlns:a16="http://schemas.microsoft.com/office/drawing/2014/main" id="{7DFE4BED-6B92-1460-387E-0BF054B561F4}"/>
              </a:ext>
            </a:extLst>
          </p:cNvPr>
          <p:cNvPicPr>
            <a:picLocks noChangeAspect="1"/>
          </p:cNvPicPr>
          <p:nvPr/>
        </p:nvPicPr>
        <p:blipFill>
          <a:blip r:embed="rId7"/>
          <a:stretch>
            <a:fillRect/>
          </a:stretch>
        </p:blipFill>
        <p:spPr>
          <a:xfrm>
            <a:off x="5104750" y="1216797"/>
            <a:ext cx="1982500" cy="1940675"/>
          </a:xfrm>
          <a:prstGeom prst="rect">
            <a:avLst/>
          </a:prstGeom>
          <a:ln>
            <a:noFill/>
          </a:ln>
          <a:effectLst>
            <a:outerShdw blurRad="190500" algn="tl" rotWithShape="0">
              <a:srgbClr val="000000">
                <a:alpha val="70000"/>
              </a:srgbClr>
            </a:outerShdw>
          </a:effectLst>
        </p:spPr>
      </p:pic>
      <p:graphicFrame>
        <p:nvGraphicFramePr>
          <p:cNvPr id="3" name="Table 2">
            <a:extLst>
              <a:ext uri="{FF2B5EF4-FFF2-40B4-BE49-F238E27FC236}">
                <a16:creationId xmlns:a16="http://schemas.microsoft.com/office/drawing/2014/main" id="{E8BFAE7B-C373-303D-3ECF-E6744D534AF1}"/>
              </a:ext>
            </a:extLst>
          </p:cNvPr>
          <p:cNvGraphicFramePr>
            <a:graphicFrameLocks noGrp="1"/>
          </p:cNvGraphicFramePr>
          <p:nvPr>
            <p:extLst>
              <p:ext uri="{D42A27DB-BD31-4B8C-83A1-F6EECF244321}">
                <p14:modId xmlns:p14="http://schemas.microsoft.com/office/powerpoint/2010/main" val="1353737190"/>
              </p:ext>
            </p:extLst>
          </p:nvPr>
        </p:nvGraphicFramePr>
        <p:xfrm>
          <a:off x="190323" y="3160307"/>
          <a:ext cx="11810085" cy="914400"/>
        </p:xfrm>
        <a:graphic>
          <a:graphicData uri="http://schemas.openxmlformats.org/drawingml/2006/table">
            <a:tbl>
              <a:tblPr firstRow="1" bandRow="1">
                <a:effectLst>
                  <a:reflection blurRad="6350" stA="0" endPos="35000" dir="5400000" sy="-100000" algn="bl" rotWithShape="0"/>
                </a:effectLst>
                <a:tableStyleId>{5C22544A-7EE6-4342-B048-85BDC9FD1C3A}</a:tableStyleId>
              </a:tblPr>
              <a:tblGrid>
                <a:gridCol w="2362017">
                  <a:extLst>
                    <a:ext uri="{9D8B030D-6E8A-4147-A177-3AD203B41FA5}">
                      <a16:colId xmlns:a16="http://schemas.microsoft.com/office/drawing/2014/main" val="3721869717"/>
                    </a:ext>
                  </a:extLst>
                </a:gridCol>
                <a:gridCol w="2362017">
                  <a:extLst>
                    <a:ext uri="{9D8B030D-6E8A-4147-A177-3AD203B41FA5}">
                      <a16:colId xmlns:a16="http://schemas.microsoft.com/office/drawing/2014/main" val="3273906782"/>
                    </a:ext>
                  </a:extLst>
                </a:gridCol>
                <a:gridCol w="2362017">
                  <a:extLst>
                    <a:ext uri="{9D8B030D-6E8A-4147-A177-3AD203B41FA5}">
                      <a16:colId xmlns:a16="http://schemas.microsoft.com/office/drawing/2014/main" val="3415534740"/>
                    </a:ext>
                  </a:extLst>
                </a:gridCol>
                <a:gridCol w="2362017">
                  <a:extLst>
                    <a:ext uri="{9D8B030D-6E8A-4147-A177-3AD203B41FA5}">
                      <a16:colId xmlns:a16="http://schemas.microsoft.com/office/drawing/2014/main" val="1730707192"/>
                    </a:ext>
                  </a:extLst>
                </a:gridCol>
                <a:gridCol w="2362017">
                  <a:extLst>
                    <a:ext uri="{9D8B030D-6E8A-4147-A177-3AD203B41FA5}">
                      <a16:colId xmlns:a16="http://schemas.microsoft.com/office/drawing/2014/main" val="140801636"/>
                    </a:ext>
                  </a:extLst>
                </a:gridCol>
              </a:tblGrid>
              <a:tr h="731226">
                <a:tc>
                  <a:txBody>
                    <a:bodyPr/>
                    <a:lstStyle/>
                    <a:p>
                      <a:pPr algn="l"/>
                      <a:r>
                        <a:rPr lang="en-US" dirty="0">
                          <a:solidFill>
                            <a:srgbClr val="7030A0"/>
                          </a:solidFill>
                        </a:rPr>
                        <a:t>Andrea Schroer Weatherization Director</a:t>
                      </a:r>
                    </a:p>
                  </a:txBody>
                  <a:tcPr>
                    <a:solidFill>
                      <a:schemeClr val="accent6">
                        <a:lumMod val="20000"/>
                        <a:lumOff val="80000"/>
                      </a:schemeClr>
                    </a:solidFill>
                  </a:tcPr>
                </a:tc>
                <a:tc>
                  <a:txBody>
                    <a:bodyPr/>
                    <a:lstStyle/>
                    <a:p>
                      <a:pPr algn="ctr"/>
                      <a:r>
                        <a:rPr lang="en-US" dirty="0">
                          <a:solidFill>
                            <a:srgbClr val="7030A0"/>
                          </a:solidFill>
                        </a:rPr>
                        <a:t>Bryce Nguyen WAP Program Analyst</a:t>
                      </a:r>
                    </a:p>
                  </a:txBody>
                  <a:tcPr>
                    <a:solidFill>
                      <a:schemeClr val="accent6">
                        <a:lumMod val="20000"/>
                        <a:lumOff val="80000"/>
                      </a:schemeClr>
                    </a:solidFill>
                  </a:tcPr>
                </a:tc>
                <a:tc>
                  <a:txBody>
                    <a:bodyPr/>
                    <a:lstStyle/>
                    <a:p>
                      <a:pPr algn="ctr"/>
                      <a:r>
                        <a:rPr lang="en-US" dirty="0">
                          <a:solidFill>
                            <a:srgbClr val="7030A0"/>
                          </a:solidFill>
                        </a:rPr>
                        <a:t>Claudia Torres WAP BIL Senior Program Manager</a:t>
                      </a:r>
                    </a:p>
                  </a:txBody>
                  <a:tcPr>
                    <a:solidFill>
                      <a:schemeClr val="accent6">
                        <a:lumMod val="20000"/>
                        <a:lumOff val="80000"/>
                      </a:schemeClr>
                    </a:solidFill>
                  </a:tcPr>
                </a:tc>
                <a:tc>
                  <a:txBody>
                    <a:bodyPr/>
                    <a:lstStyle/>
                    <a:p>
                      <a:pPr algn="ctr"/>
                      <a:r>
                        <a:rPr lang="en-US" dirty="0">
                          <a:solidFill>
                            <a:srgbClr val="7030A0"/>
                          </a:solidFill>
                        </a:rPr>
                        <a:t>Kye Garvin WAP Workforce Program Manager</a:t>
                      </a:r>
                    </a:p>
                  </a:txBody>
                  <a:tcPr>
                    <a:solidFill>
                      <a:schemeClr val="accent6">
                        <a:lumMod val="20000"/>
                        <a:lumOff val="80000"/>
                      </a:schemeClr>
                    </a:solidFill>
                  </a:tcPr>
                </a:tc>
                <a:tc>
                  <a:txBody>
                    <a:bodyPr/>
                    <a:lstStyle/>
                    <a:p>
                      <a:pPr algn="r"/>
                      <a:r>
                        <a:rPr lang="en-US" dirty="0">
                          <a:solidFill>
                            <a:srgbClr val="7030A0"/>
                          </a:solidFill>
                        </a:rPr>
                        <a:t>Jonathan Ballew WAP Senior Program Manager</a:t>
                      </a:r>
                    </a:p>
                  </a:txBody>
                  <a:tcPr>
                    <a:solidFill>
                      <a:schemeClr val="accent6">
                        <a:lumMod val="20000"/>
                        <a:lumOff val="80000"/>
                      </a:schemeClr>
                    </a:solidFill>
                  </a:tcPr>
                </a:tc>
                <a:extLst>
                  <a:ext uri="{0D108BD9-81ED-4DB2-BD59-A6C34878D82A}">
                    <a16:rowId xmlns:a16="http://schemas.microsoft.com/office/drawing/2014/main" val="835538112"/>
                  </a:ext>
                </a:extLst>
              </a:tr>
            </a:tbl>
          </a:graphicData>
        </a:graphic>
      </p:graphicFrame>
      <p:sp>
        <p:nvSpPr>
          <p:cNvPr id="5" name="TextBox 4">
            <a:extLst>
              <a:ext uri="{FF2B5EF4-FFF2-40B4-BE49-F238E27FC236}">
                <a16:creationId xmlns:a16="http://schemas.microsoft.com/office/drawing/2014/main" id="{AA8B1AC8-8B29-22AB-1080-5C7DD487E2B8}"/>
              </a:ext>
            </a:extLst>
          </p:cNvPr>
          <p:cNvSpPr txBox="1"/>
          <p:nvPr/>
        </p:nvSpPr>
        <p:spPr>
          <a:xfrm>
            <a:off x="0" y="0"/>
            <a:ext cx="12192000" cy="432468"/>
          </a:xfrm>
          <a:prstGeom prst="rect">
            <a:avLst/>
          </a:prstGeom>
          <a:solidFill>
            <a:schemeClr val="bg1">
              <a:lumMod val="85000"/>
            </a:schemeClr>
          </a:solidFill>
        </p:spPr>
        <p:txBody>
          <a:bodyPr wrap="square" rtlCol="0">
            <a:spAutoFit/>
          </a:bodyPr>
          <a:lstStyle/>
          <a:p>
            <a:endParaRPr lang="en-US" dirty="0"/>
          </a:p>
        </p:txBody>
      </p:sp>
    </p:spTree>
    <p:extLst>
      <p:ext uri="{BB962C8B-B14F-4D97-AF65-F5344CB8AC3E}">
        <p14:creationId xmlns:p14="http://schemas.microsoft.com/office/powerpoint/2010/main" val="1435895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8C46B-2737-E5E7-AEBD-474D8F925862}"/>
              </a:ext>
            </a:extLst>
          </p:cNvPr>
          <p:cNvSpPr>
            <a:spLocks noGrp="1"/>
          </p:cNvSpPr>
          <p:nvPr>
            <p:ph type="title"/>
          </p:nvPr>
        </p:nvSpPr>
        <p:spPr>
          <a:xfrm>
            <a:off x="838200" y="365125"/>
            <a:ext cx="10515600" cy="1325563"/>
          </a:xfrm>
        </p:spPr>
        <p:txBody>
          <a:bodyPr anchor="ctr">
            <a:normAutofit/>
          </a:bodyPr>
          <a:lstStyle/>
          <a:p>
            <a:r>
              <a:rPr lang="en-US" b="1" dirty="0"/>
              <a:t>Success Strategies</a:t>
            </a:r>
            <a:endParaRPr lang="en-US" dirty="0"/>
          </a:p>
        </p:txBody>
      </p:sp>
      <p:pic>
        <p:nvPicPr>
          <p:cNvPr id="7" name="Content Placeholder 6" descr="People and speech bubbles">
            <a:extLst>
              <a:ext uri="{FF2B5EF4-FFF2-40B4-BE49-F238E27FC236}">
                <a16:creationId xmlns:a16="http://schemas.microsoft.com/office/drawing/2014/main" id="{DDB87C8D-09E5-8EC6-9183-3170586F4B1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12767" b="3256"/>
          <a:stretch/>
        </p:blipFill>
        <p:spPr>
          <a:xfrm>
            <a:off x="838200" y="1825625"/>
            <a:ext cx="5181600" cy="4351338"/>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7BF4F0D0-91AF-9EEB-E4E5-6B23E1C367E1}"/>
              </a:ext>
            </a:extLst>
          </p:cNvPr>
          <p:cNvSpPr>
            <a:spLocks noGrp="1"/>
          </p:cNvSpPr>
          <p:nvPr>
            <p:ph sz="half" idx="2"/>
          </p:nvPr>
        </p:nvSpPr>
        <p:spPr>
          <a:xfrm>
            <a:off x="6172200" y="1825625"/>
            <a:ext cx="5181600" cy="4351338"/>
          </a:xfrm>
        </p:spPr>
        <p:txBody>
          <a:bodyPr>
            <a:normAutofit/>
          </a:bodyPr>
          <a:lstStyle/>
          <a:p>
            <a:pPr marL="0" indent="0">
              <a:buNone/>
            </a:pPr>
            <a:r>
              <a:rPr lang="en-US" sz="2200" b="1"/>
              <a:t>#2  Talk to your DOE Project Officer</a:t>
            </a:r>
          </a:p>
          <a:p>
            <a:pPr lvl="1">
              <a:buFont typeface="Arial" panose="020B0604020202020204" pitchFamily="34" charset="0"/>
              <a:buChar char="•"/>
            </a:pPr>
            <a:r>
              <a:rPr lang="en-US" sz="2200"/>
              <a:t>When WPNs come out, use your monthly calls to discuss what your project officer expects to see in the state plan</a:t>
            </a:r>
          </a:p>
          <a:p>
            <a:pPr lvl="1">
              <a:buFont typeface="Arial" panose="020B0604020202020204" pitchFamily="34" charset="0"/>
              <a:buChar char="•"/>
            </a:pPr>
            <a:r>
              <a:rPr lang="en-US" sz="2200"/>
              <a:t>Talk through any assumptions that could affect your entire plan	</a:t>
            </a:r>
          </a:p>
          <a:p>
            <a:pPr lvl="1">
              <a:buFont typeface="Arial" panose="020B0604020202020204" pitchFamily="34" charset="0"/>
              <a:buChar char="•"/>
            </a:pPr>
            <a:r>
              <a:rPr lang="en-US" sz="2200"/>
              <a:t>Get things in </a:t>
            </a:r>
            <a:r>
              <a:rPr lang="en-US" sz="2200" b="1"/>
              <a:t>WRITING</a:t>
            </a:r>
            <a:r>
              <a:rPr lang="en-US" sz="2200"/>
              <a:t> – best practice</a:t>
            </a:r>
          </a:p>
          <a:p>
            <a:pPr lvl="1">
              <a:buFont typeface="Arial" panose="020B0604020202020204" pitchFamily="34" charset="0"/>
              <a:buChar char="•"/>
            </a:pPr>
            <a:r>
              <a:rPr lang="en-US" sz="2200"/>
              <a:t>Ask for early review of parts of the plan </a:t>
            </a:r>
          </a:p>
          <a:p>
            <a:pPr lvl="1">
              <a:buFont typeface="Arial" panose="020B0604020202020204" pitchFamily="34" charset="0"/>
              <a:buChar char="•"/>
            </a:pPr>
            <a:r>
              <a:rPr lang="en-US" sz="2200"/>
              <a:t>When in doubt, reach out</a:t>
            </a:r>
          </a:p>
          <a:p>
            <a:endParaRPr lang="en-US" sz="2200"/>
          </a:p>
        </p:txBody>
      </p:sp>
    </p:spTree>
    <p:extLst>
      <p:ext uri="{BB962C8B-B14F-4D97-AF65-F5344CB8AC3E}">
        <p14:creationId xmlns:p14="http://schemas.microsoft.com/office/powerpoint/2010/main" val="1232768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30F5A-FD19-4504-9944-089FBCE14969}"/>
              </a:ext>
            </a:extLst>
          </p:cNvPr>
          <p:cNvSpPr>
            <a:spLocks noGrp="1"/>
          </p:cNvSpPr>
          <p:nvPr>
            <p:ph type="title"/>
          </p:nvPr>
        </p:nvSpPr>
        <p:spPr>
          <a:xfrm>
            <a:off x="795528" y="386930"/>
            <a:ext cx="10141799" cy="1300554"/>
          </a:xfrm>
        </p:spPr>
        <p:txBody>
          <a:bodyPr anchor="b">
            <a:normAutofit/>
          </a:bodyPr>
          <a:lstStyle/>
          <a:p>
            <a:r>
              <a:rPr lang="en-US" sz="4800" b="1" dirty="0"/>
              <a:t>Success Strategies</a:t>
            </a:r>
          </a:p>
        </p:txBody>
      </p:sp>
      <p:sp>
        <p:nvSpPr>
          <p:cNvPr id="12" name="Rectangle 11">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5594C9-B743-4C52-8BC9-1147D4BA52FC}"/>
              </a:ext>
            </a:extLst>
          </p:cNvPr>
          <p:cNvSpPr>
            <a:spLocks noGrp="1"/>
          </p:cNvSpPr>
          <p:nvPr>
            <p:ph idx="1"/>
          </p:nvPr>
        </p:nvSpPr>
        <p:spPr>
          <a:xfrm>
            <a:off x="7328014" y="2689551"/>
            <a:ext cx="3921877" cy="3639450"/>
          </a:xfrm>
        </p:spPr>
        <p:txBody>
          <a:bodyPr anchor="ctr">
            <a:normAutofit/>
          </a:bodyPr>
          <a:lstStyle/>
          <a:p>
            <a:pPr marL="0" indent="0">
              <a:buNone/>
            </a:pPr>
            <a:r>
              <a:rPr lang="en-US" b="1" dirty="0"/>
              <a:t>#3  Develop timeline and gain commitment </a:t>
            </a:r>
          </a:p>
          <a:p>
            <a:pPr marL="0" indent="0">
              <a:buNone/>
            </a:pPr>
            <a:endParaRPr lang="en-US" b="1" dirty="0"/>
          </a:p>
          <a:p>
            <a:r>
              <a:rPr lang="en-US" dirty="0"/>
              <a:t>Need help developing a state plan submission timeline? Please reach out to Jonathan or Claudia </a:t>
            </a:r>
          </a:p>
          <a:p>
            <a:pPr marL="0" indent="0" fontAlgn="t">
              <a:buNone/>
            </a:pPr>
            <a:endParaRPr lang="en-US" sz="2000" b="1" dirty="0"/>
          </a:p>
          <a:p>
            <a:pPr marL="0" indent="0">
              <a:buNone/>
            </a:pPr>
            <a:endParaRPr lang="en-US" sz="2000" dirty="0"/>
          </a:p>
        </p:txBody>
      </p:sp>
      <p:sp>
        <p:nvSpPr>
          <p:cNvPr id="16" name="Rectangle 1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2420D9-C6CE-4D37-34F8-BB45BBCC1F73}"/>
              </a:ext>
            </a:extLst>
          </p:cNvPr>
          <p:cNvPicPr>
            <a:picLocks noChangeAspect="1"/>
          </p:cNvPicPr>
          <p:nvPr/>
        </p:nvPicPr>
        <p:blipFill>
          <a:blip r:embed="rId3"/>
          <a:stretch>
            <a:fillRect/>
          </a:stretch>
        </p:blipFill>
        <p:spPr>
          <a:xfrm>
            <a:off x="496919" y="2389218"/>
            <a:ext cx="6022458" cy="376081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9048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30F5A-FD19-4504-9944-089FBCE14969}"/>
              </a:ext>
            </a:extLst>
          </p:cNvPr>
          <p:cNvSpPr>
            <a:spLocks noGrp="1"/>
          </p:cNvSpPr>
          <p:nvPr>
            <p:ph type="title"/>
          </p:nvPr>
        </p:nvSpPr>
        <p:spPr>
          <a:xfrm>
            <a:off x="838200" y="585394"/>
            <a:ext cx="10515600" cy="1133499"/>
          </a:xfrm>
        </p:spPr>
        <p:txBody>
          <a:bodyPr vert="horz" lIns="91440" tIns="45720" rIns="91440" bIns="45720" rtlCol="0">
            <a:noAutofit/>
          </a:bodyPr>
          <a:lstStyle/>
          <a:p>
            <a:pPr algn="ctr"/>
            <a:r>
              <a:rPr lang="en-US" sz="4800" b="1" dirty="0"/>
              <a:t>Success Strategies</a:t>
            </a:r>
            <a:br>
              <a:rPr lang="en-US" sz="4800" dirty="0"/>
            </a:br>
            <a:r>
              <a:rPr lang="en-US" sz="4000" dirty="0"/>
              <a:t>#4 Communicate Often </a:t>
            </a:r>
          </a:p>
        </p:txBody>
      </p:sp>
      <p:grpSp>
        <p:nvGrpSpPr>
          <p:cNvPr id="3" name="Group 2">
            <a:extLst>
              <a:ext uri="{FF2B5EF4-FFF2-40B4-BE49-F238E27FC236}">
                <a16:creationId xmlns:a16="http://schemas.microsoft.com/office/drawing/2014/main" id="{33A33AC1-BF91-35B0-2437-5D21AA8A1DE0}"/>
              </a:ext>
            </a:extLst>
          </p:cNvPr>
          <p:cNvGrpSpPr/>
          <p:nvPr/>
        </p:nvGrpSpPr>
        <p:grpSpPr>
          <a:xfrm>
            <a:off x="1195689" y="1968499"/>
            <a:ext cx="9797573" cy="4744300"/>
            <a:chOff x="2752836" y="2079716"/>
            <a:chExt cx="6857573" cy="4272382"/>
          </a:xfrm>
          <a:effectLst>
            <a:glow rad="127000">
              <a:schemeClr val="accent4">
                <a:alpha val="4000"/>
              </a:schemeClr>
            </a:glow>
          </a:effectLst>
        </p:grpSpPr>
        <p:sp>
          <p:nvSpPr>
            <p:cNvPr id="4" name="Rectangle 3" descr="Social Network">
              <a:extLst>
                <a:ext uri="{FF2B5EF4-FFF2-40B4-BE49-F238E27FC236}">
                  <a16:creationId xmlns:a16="http://schemas.microsoft.com/office/drawing/2014/main" id="{D4022484-AF1C-F343-CDC8-2C89BBC276EF}"/>
                </a:ext>
              </a:extLst>
            </p:cNvPr>
            <p:cNvSpPr/>
            <p:nvPr/>
          </p:nvSpPr>
          <p:spPr>
            <a:xfrm>
              <a:off x="2800405" y="2079716"/>
              <a:ext cx="1600030" cy="205861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effectLst>
              <a:glow rad="127000">
                <a:schemeClr val="accent2">
                  <a:alpha val="31000"/>
                </a:schemeClr>
              </a:glow>
            </a:effectLst>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 name="Freeform: Shape 4">
              <a:extLst>
                <a:ext uri="{FF2B5EF4-FFF2-40B4-BE49-F238E27FC236}">
                  <a16:creationId xmlns:a16="http://schemas.microsoft.com/office/drawing/2014/main" id="{B4A5D693-7883-C3C0-637A-F7552B3DAFE2}"/>
                </a:ext>
              </a:extLst>
            </p:cNvPr>
            <p:cNvSpPr/>
            <p:nvPr/>
          </p:nvSpPr>
          <p:spPr>
            <a:xfrm>
              <a:off x="2752836" y="4421909"/>
              <a:ext cx="1727929" cy="1930189"/>
            </a:xfrm>
            <a:custGeom>
              <a:avLst/>
              <a:gdLst>
                <a:gd name="connsiteX0" fmla="*/ 0 w 1727929"/>
                <a:gd name="connsiteY0" fmla="*/ 0 h 1930189"/>
                <a:gd name="connsiteX1" fmla="*/ 1727929 w 1727929"/>
                <a:gd name="connsiteY1" fmla="*/ 0 h 1930189"/>
                <a:gd name="connsiteX2" fmla="*/ 1727929 w 1727929"/>
                <a:gd name="connsiteY2" fmla="*/ 1930189 h 1930189"/>
                <a:gd name="connsiteX3" fmla="*/ 0 w 1727929"/>
                <a:gd name="connsiteY3" fmla="*/ 1930189 h 1930189"/>
                <a:gd name="connsiteX4" fmla="*/ 0 w 1727929"/>
                <a:gd name="connsiteY4" fmla="*/ 0 h 193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929" h="1930189">
                  <a:moveTo>
                    <a:pt x="0" y="0"/>
                  </a:moveTo>
                  <a:lnTo>
                    <a:pt x="1727929" y="0"/>
                  </a:lnTo>
                  <a:lnTo>
                    <a:pt x="1727929" y="1930189"/>
                  </a:lnTo>
                  <a:lnTo>
                    <a:pt x="0" y="19301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Aptos" panose="020B0004020202020204" pitchFamily="34" charset="0"/>
                </a:rPr>
                <a:t>Subgrantee Network</a:t>
              </a:r>
            </a:p>
            <a:p>
              <a:pPr lvl="0" algn="ctr" defTabSz="889000">
                <a:lnSpc>
                  <a:spcPct val="100000"/>
                </a:lnSpc>
                <a:spcBef>
                  <a:spcPct val="0"/>
                </a:spcBef>
                <a:spcAft>
                  <a:spcPct val="35000"/>
                </a:spcAft>
              </a:pPr>
              <a:r>
                <a:rPr lang="en-US" sz="2000" kern="1200" dirty="0">
                  <a:latin typeface="Aptos" panose="020B0004020202020204" pitchFamily="34" charset="0"/>
                </a:rPr>
                <a:t>Start early in the process</a:t>
              </a:r>
            </a:p>
          </p:txBody>
        </p:sp>
        <p:sp>
          <p:nvSpPr>
            <p:cNvPr id="6" name="Rectangle 5" descr="Gears">
              <a:extLst>
                <a:ext uri="{FF2B5EF4-FFF2-40B4-BE49-F238E27FC236}">
                  <a16:creationId xmlns:a16="http://schemas.microsoft.com/office/drawing/2014/main" id="{450AB709-E406-ADEC-7B68-6A21FB9779F8}"/>
                </a:ext>
              </a:extLst>
            </p:cNvPr>
            <p:cNvSpPr/>
            <p:nvPr/>
          </p:nvSpPr>
          <p:spPr>
            <a:xfrm>
              <a:off x="5445557" y="2079716"/>
              <a:ext cx="1600030" cy="205861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effectLst>
              <a:glow rad="127000">
                <a:schemeClr val="accent2">
                  <a:alpha val="31000"/>
                </a:schemeClr>
              </a:glow>
            </a:effectLst>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88A53263-20C3-044E-E135-A470B163D145}"/>
                </a:ext>
              </a:extLst>
            </p:cNvPr>
            <p:cNvSpPr/>
            <p:nvPr/>
          </p:nvSpPr>
          <p:spPr>
            <a:xfrm>
              <a:off x="5209009" y="4421909"/>
              <a:ext cx="1947362" cy="1930189"/>
            </a:xfrm>
            <a:custGeom>
              <a:avLst/>
              <a:gdLst>
                <a:gd name="connsiteX0" fmla="*/ 0 w 1727929"/>
                <a:gd name="connsiteY0" fmla="*/ 0 h 1930189"/>
                <a:gd name="connsiteX1" fmla="*/ 1727929 w 1727929"/>
                <a:gd name="connsiteY1" fmla="*/ 0 h 1930189"/>
                <a:gd name="connsiteX2" fmla="*/ 1727929 w 1727929"/>
                <a:gd name="connsiteY2" fmla="*/ 1930189 h 1930189"/>
                <a:gd name="connsiteX3" fmla="*/ 0 w 1727929"/>
                <a:gd name="connsiteY3" fmla="*/ 1930189 h 1930189"/>
                <a:gd name="connsiteX4" fmla="*/ 0 w 1727929"/>
                <a:gd name="connsiteY4" fmla="*/ 0 h 193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929" h="1930189">
                  <a:moveTo>
                    <a:pt x="0" y="0"/>
                  </a:moveTo>
                  <a:lnTo>
                    <a:pt x="1727929" y="0"/>
                  </a:lnTo>
                  <a:lnTo>
                    <a:pt x="1727929" y="1930189"/>
                  </a:lnTo>
                  <a:lnTo>
                    <a:pt x="0" y="19301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Aptos" panose="020B0004020202020204" pitchFamily="34" charset="0"/>
                </a:rPr>
                <a:t>Policy Advisory Council</a:t>
              </a:r>
            </a:p>
            <a:p>
              <a:pPr lvl="0" algn="ctr" defTabSz="889000">
                <a:lnSpc>
                  <a:spcPct val="100000"/>
                </a:lnSpc>
                <a:spcBef>
                  <a:spcPct val="0"/>
                </a:spcBef>
                <a:spcAft>
                  <a:spcPct val="35000"/>
                </a:spcAft>
              </a:pPr>
              <a:r>
                <a:rPr lang="en-US" sz="2000" kern="1200" dirty="0">
                  <a:latin typeface="Aptos" panose="020B0004020202020204" pitchFamily="34" charset="0"/>
                </a:rPr>
                <a:t>Review performance goals and policies</a:t>
              </a:r>
            </a:p>
          </p:txBody>
        </p:sp>
        <p:sp>
          <p:nvSpPr>
            <p:cNvPr id="9" name="Rectangle 8" descr="Meeting">
              <a:extLst>
                <a:ext uri="{FF2B5EF4-FFF2-40B4-BE49-F238E27FC236}">
                  <a16:creationId xmlns:a16="http://schemas.microsoft.com/office/drawing/2014/main" id="{76A7D9EF-D3B4-1EA0-5DF5-187412288532}"/>
                </a:ext>
              </a:extLst>
            </p:cNvPr>
            <p:cNvSpPr/>
            <p:nvPr/>
          </p:nvSpPr>
          <p:spPr>
            <a:xfrm>
              <a:off x="7815401" y="2079716"/>
              <a:ext cx="1600030" cy="205861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effectLst>
              <a:glow rad="127000">
                <a:schemeClr val="accent2">
                  <a:alpha val="31000"/>
                </a:schemeClr>
              </a:glow>
            </a:effectLst>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1377AE6D-2077-1228-30E9-0882AE16A6DB}"/>
                </a:ext>
              </a:extLst>
            </p:cNvPr>
            <p:cNvSpPr/>
            <p:nvPr/>
          </p:nvSpPr>
          <p:spPr>
            <a:xfrm>
              <a:off x="7815401" y="4421909"/>
              <a:ext cx="1795008" cy="1930189"/>
            </a:xfrm>
            <a:custGeom>
              <a:avLst/>
              <a:gdLst>
                <a:gd name="connsiteX0" fmla="*/ 0 w 1727929"/>
                <a:gd name="connsiteY0" fmla="*/ 0 h 1930189"/>
                <a:gd name="connsiteX1" fmla="*/ 1727929 w 1727929"/>
                <a:gd name="connsiteY1" fmla="*/ 0 h 1930189"/>
                <a:gd name="connsiteX2" fmla="*/ 1727929 w 1727929"/>
                <a:gd name="connsiteY2" fmla="*/ 1930189 h 1930189"/>
                <a:gd name="connsiteX3" fmla="*/ 0 w 1727929"/>
                <a:gd name="connsiteY3" fmla="*/ 1930189 h 1930189"/>
                <a:gd name="connsiteX4" fmla="*/ 0 w 1727929"/>
                <a:gd name="connsiteY4" fmla="*/ 0 h 1930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929" h="1930189">
                  <a:moveTo>
                    <a:pt x="0" y="0"/>
                  </a:moveTo>
                  <a:lnTo>
                    <a:pt x="1727929" y="0"/>
                  </a:lnTo>
                  <a:lnTo>
                    <a:pt x="1727929" y="1930189"/>
                  </a:lnTo>
                  <a:lnTo>
                    <a:pt x="0" y="1930189"/>
                  </a:lnTo>
                  <a:lnTo>
                    <a:pt x="0" y="0"/>
                  </a:lnTo>
                  <a:close/>
                </a:path>
              </a:pathLst>
            </a:custGeom>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latin typeface="Aptos" panose="020B0004020202020204" pitchFamily="34" charset="0"/>
                </a:rPr>
                <a:t>Formal Public Hearing </a:t>
              </a:r>
            </a:p>
            <a:p>
              <a:pPr marL="0" lvl="0" indent="0" algn="ctr" defTabSz="889000">
                <a:lnSpc>
                  <a:spcPct val="100000"/>
                </a:lnSpc>
                <a:spcBef>
                  <a:spcPct val="0"/>
                </a:spcBef>
                <a:spcAft>
                  <a:spcPct val="35000"/>
                </a:spcAft>
                <a:buNone/>
              </a:pPr>
              <a:r>
                <a:rPr lang="en-US" sz="2000" kern="1200" dirty="0">
                  <a:latin typeface="Aptos" panose="020B0004020202020204" pitchFamily="34" charset="0"/>
                </a:rPr>
                <a:t>Mandatory 10 days notice &amp; transcript</a:t>
              </a:r>
            </a:p>
          </p:txBody>
        </p:sp>
      </p:grpSp>
    </p:spTree>
    <p:extLst>
      <p:ext uri="{BB962C8B-B14F-4D97-AF65-F5344CB8AC3E}">
        <p14:creationId xmlns:p14="http://schemas.microsoft.com/office/powerpoint/2010/main" val="1413515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8E3C-8B62-4040-1D43-D58E89AEC398}"/>
              </a:ext>
            </a:extLst>
          </p:cNvPr>
          <p:cNvSpPr>
            <a:spLocks noGrp="1"/>
          </p:cNvSpPr>
          <p:nvPr>
            <p:ph type="title"/>
          </p:nvPr>
        </p:nvSpPr>
        <p:spPr>
          <a:xfrm>
            <a:off x="838200" y="365125"/>
            <a:ext cx="10515600" cy="1325563"/>
          </a:xfrm>
        </p:spPr>
        <p:txBody>
          <a:bodyPr anchor="ctr">
            <a:normAutofit/>
          </a:bodyPr>
          <a:lstStyle/>
          <a:p>
            <a:r>
              <a:rPr lang="en-US" b="1" dirty="0"/>
              <a:t>Success Strategies</a:t>
            </a:r>
            <a:endParaRPr lang="en-US" dirty="0"/>
          </a:p>
        </p:txBody>
      </p:sp>
      <p:sp>
        <p:nvSpPr>
          <p:cNvPr id="3" name="Content Placeholder 2">
            <a:extLst>
              <a:ext uri="{FF2B5EF4-FFF2-40B4-BE49-F238E27FC236}">
                <a16:creationId xmlns:a16="http://schemas.microsoft.com/office/drawing/2014/main" id="{1D86F261-B46B-5CBC-0158-9FF905120CE8}"/>
              </a:ext>
            </a:extLst>
          </p:cNvPr>
          <p:cNvSpPr>
            <a:spLocks noGrp="1"/>
          </p:cNvSpPr>
          <p:nvPr>
            <p:ph sz="half" idx="1"/>
          </p:nvPr>
        </p:nvSpPr>
        <p:spPr>
          <a:xfrm>
            <a:off x="838200" y="1825625"/>
            <a:ext cx="5181600" cy="4351338"/>
          </a:xfrm>
        </p:spPr>
        <p:txBody>
          <a:bodyPr>
            <a:normAutofit fontScale="92500" lnSpcReduction="10000"/>
          </a:bodyPr>
          <a:lstStyle/>
          <a:p>
            <a:pPr marL="0" lvl="0" indent="0" defTabSz="914400">
              <a:buClrTx/>
              <a:buSzTx/>
              <a:buNone/>
            </a:pPr>
            <a:r>
              <a:rPr lang="en-US" sz="2600" b="1" dirty="0"/>
              <a:t>#5  Manage it through to approval</a:t>
            </a:r>
          </a:p>
          <a:p>
            <a:pPr lvl="1"/>
            <a:r>
              <a:rPr lang="en-US" sz="2600" dirty="0"/>
              <a:t>Submitting the state plan in PAGE is </a:t>
            </a:r>
            <a:r>
              <a:rPr lang="en-US" sz="2600" b="1" dirty="0"/>
              <a:t>NOT</a:t>
            </a:r>
            <a:r>
              <a:rPr lang="en-US" sz="2600" dirty="0"/>
              <a:t> the last step</a:t>
            </a:r>
          </a:p>
          <a:p>
            <a:pPr lvl="1"/>
            <a:r>
              <a:rPr lang="en-US" sz="2600" dirty="0"/>
              <a:t>Manage the entire process</a:t>
            </a:r>
          </a:p>
          <a:p>
            <a:pPr lvl="1"/>
            <a:r>
              <a:rPr lang="en-US" sz="2600" dirty="0"/>
              <a:t>Proactively set up pre-review meetings with CO prior to submission. </a:t>
            </a:r>
            <a:r>
              <a:rPr lang="en-US" sz="2600" dirty="0">
                <a:solidFill>
                  <a:srgbClr val="FF0000"/>
                </a:solidFill>
              </a:rPr>
              <a:t>Make it easy for them to see changes and updates!</a:t>
            </a:r>
          </a:p>
          <a:p>
            <a:pPr lvl="1"/>
            <a:r>
              <a:rPr lang="en-US" sz="2600" dirty="0"/>
              <a:t>Leave time in your schedule to make changes or edits </a:t>
            </a:r>
          </a:p>
          <a:p>
            <a:pPr lvl="1"/>
            <a:r>
              <a:rPr lang="en-US" sz="2600" dirty="0"/>
              <a:t>Be persistent about your timeline, your entire network is depending on </a:t>
            </a:r>
            <a:r>
              <a:rPr lang="en-US" sz="2600" b="1" dirty="0"/>
              <a:t>YOU!</a:t>
            </a:r>
          </a:p>
          <a:p>
            <a:endParaRPr lang="en-US" sz="2600" dirty="0"/>
          </a:p>
        </p:txBody>
      </p:sp>
      <p:pic>
        <p:nvPicPr>
          <p:cNvPr id="10" name="Picture 9" descr="Racecars on track">
            <a:extLst>
              <a:ext uri="{FF2B5EF4-FFF2-40B4-BE49-F238E27FC236}">
                <a16:creationId xmlns:a16="http://schemas.microsoft.com/office/drawing/2014/main" id="{902D8E8C-DF84-FEC6-028A-7F9D01A2FA3B}"/>
              </a:ext>
            </a:extLst>
          </p:cNvPr>
          <p:cNvPicPr>
            <a:picLocks noChangeAspect="1"/>
          </p:cNvPicPr>
          <p:nvPr/>
        </p:nvPicPr>
        <p:blipFill>
          <a:blip r:embed="rId2">
            <a:extLst>
              <a:ext uri="{28A0092B-C50C-407E-A947-70E740481C1C}">
                <a14:useLocalDpi xmlns:a14="http://schemas.microsoft.com/office/drawing/2010/main" val="0"/>
              </a:ext>
            </a:extLst>
          </a:blip>
          <a:srcRect r="39566" b="-1"/>
          <a:stretch/>
        </p:blipFill>
        <p:spPr>
          <a:xfrm>
            <a:off x="6172200" y="1825625"/>
            <a:ext cx="5181600" cy="4351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04944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C10DC-8F55-B0C7-76A9-AD395626A768}"/>
              </a:ext>
            </a:extLst>
          </p:cNvPr>
          <p:cNvSpPr>
            <a:spLocks noGrp="1"/>
          </p:cNvSpPr>
          <p:nvPr>
            <p:ph type="title"/>
          </p:nvPr>
        </p:nvSpPr>
        <p:spPr>
          <a:xfrm>
            <a:off x="406400" y="320675"/>
            <a:ext cx="5384800" cy="838200"/>
          </a:xfrm>
        </p:spPr>
        <p:txBody>
          <a:bodyPr anchor="b">
            <a:normAutofit/>
          </a:bodyPr>
          <a:lstStyle/>
          <a:p>
            <a:r>
              <a:rPr lang="en-US" sz="4400" b="1" dirty="0"/>
              <a:t>Aiming for Excellence! </a:t>
            </a:r>
            <a:endParaRPr lang="en-US" sz="4400" dirty="0"/>
          </a:p>
        </p:txBody>
      </p:sp>
      <p:pic>
        <p:nvPicPr>
          <p:cNvPr id="7" name="Picture 6" descr="Mikaela Shiffrin.  The undisputed GOAT of slalom skiing and a national treasure.">
            <a:extLst>
              <a:ext uri="{FF2B5EF4-FFF2-40B4-BE49-F238E27FC236}">
                <a16:creationId xmlns:a16="http://schemas.microsoft.com/office/drawing/2014/main" id="{F2197E9D-093F-CE96-D7F8-CC6B2A2EC7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880" r="9883" b="2"/>
          <a:stretch/>
        </p:blipFill>
        <p:spPr>
          <a:xfrm>
            <a:off x="5524500" y="1320800"/>
            <a:ext cx="6172200" cy="4873625"/>
          </a:xfrm>
          <a:prstGeom prst="rect">
            <a:avLst/>
          </a:prstGeom>
          <a:ln>
            <a:noFill/>
          </a:ln>
          <a:effectLst>
            <a:outerShdw blurRad="190500" algn="tl" rotWithShape="0">
              <a:srgbClr val="000000">
                <a:alpha val="70000"/>
              </a:srgbClr>
            </a:outerShdw>
          </a:effectLst>
        </p:spPr>
      </p:pic>
      <p:sp>
        <p:nvSpPr>
          <p:cNvPr id="4" name="Content Placeholder 3">
            <a:extLst>
              <a:ext uri="{FF2B5EF4-FFF2-40B4-BE49-F238E27FC236}">
                <a16:creationId xmlns:a16="http://schemas.microsoft.com/office/drawing/2014/main" id="{3B23EAE5-43D0-383E-D65E-BCFD8E400DB8}"/>
              </a:ext>
            </a:extLst>
          </p:cNvPr>
          <p:cNvSpPr>
            <a:spLocks noGrp="1"/>
          </p:cNvSpPr>
          <p:nvPr>
            <p:ph type="body" sz="half" idx="2"/>
          </p:nvPr>
        </p:nvSpPr>
        <p:spPr>
          <a:xfrm>
            <a:off x="839788" y="2057400"/>
            <a:ext cx="3932237" cy="3811588"/>
          </a:xfrm>
        </p:spPr>
        <p:txBody>
          <a:bodyPr>
            <a:normAutofit/>
          </a:bodyPr>
          <a:lstStyle/>
          <a:p>
            <a:pPr marL="342900" indent="-342900">
              <a:buFont typeface="Arial" panose="020B0604020202020204" pitchFamily="34" charset="0"/>
              <a:buChar char="•"/>
            </a:pPr>
            <a:r>
              <a:rPr lang="en-US" sz="2400" dirty="0"/>
              <a:t>Timely Subgrantee Contract Execution is </a:t>
            </a:r>
            <a:r>
              <a:rPr lang="en-US" sz="2400" b="1" dirty="0"/>
              <a:t>CRITICAL</a:t>
            </a:r>
            <a:r>
              <a:rPr lang="en-US" sz="2400" dirty="0"/>
              <a:t> in new grant program years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This is a </a:t>
            </a:r>
            <a:r>
              <a:rPr lang="en-US" sz="2400" b="1" dirty="0"/>
              <a:t>PRIMARY</a:t>
            </a:r>
            <a:r>
              <a:rPr lang="en-US" sz="2400" dirty="0"/>
              <a:t> duty of the Grantee</a:t>
            </a:r>
          </a:p>
          <a:p>
            <a:endParaRPr lang="en-US" dirty="0"/>
          </a:p>
        </p:txBody>
      </p:sp>
      <p:sp>
        <p:nvSpPr>
          <p:cNvPr id="15" name="TextBox 14">
            <a:extLst>
              <a:ext uri="{FF2B5EF4-FFF2-40B4-BE49-F238E27FC236}">
                <a16:creationId xmlns:a16="http://schemas.microsoft.com/office/drawing/2014/main" id="{F78901CF-D6DD-9B69-E4D6-4F8FF831995C}"/>
              </a:ext>
            </a:extLst>
          </p:cNvPr>
          <p:cNvSpPr txBox="1"/>
          <p:nvPr/>
        </p:nvSpPr>
        <p:spPr>
          <a:xfrm>
            <a:off x="9256609" y="5975305"/>
            <a:ext cx="2440091"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bgnesnews.com/world/shiffrin-s-dominance-continues-with-world-cup-win-93">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dirty="0">
              <a:solidFill>
                <a:srgbClr val="FFFFFF"/>
              </a:solidFill>
            </a:endParaRPr>
          </a:p>
        </p:txBody>
      </p:sp>
    </p:spTree>
    <p:extLst>
      <p:ext uri="{BB962C8B-B14F-4D97-AF65-F5344CB8AC3E}">
        <p14:creationId xmlns:p14="http://schemas.microsoft.com/office/powerpoint/2010/main" val="1805701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A66F-16B7-E8D7-1BEF-0CA2ED88197B}"/>
              </a:ext>
            </a:extLst>
          </p:cNvPr>
          <p:cNvSpPr>
            <a:spLocks noGrp="1"/>
          </p:cNvSpPr>
          <p:nvPr>
            <p:ph type="title"/>
          </p:nvPr>
        </p:nvSpPr>
        <p:spPr>
          <a:xfrm>
            <a:off x="609600" y="164539"/>
            <a:ext cx="10623115" cy="1325563"/>
          </a:xfrm>
        </p:spPr>
        <p:txBody>
          <a:bodyPr>
            <a:normAutofit/>
          </a:bodyPr>
          <a:lstStyle/>
          <a:p>
            <a:r>
              <a:rPr lang="en-US" dirty="0"/>
              <a:t>NASCSP Member Resources</a:t>
            </a:r>
          </a:p>
        </p:txBody>
      </p:sp>
      <p:sp>
        <p:nvSpPr>
          <p:cNvPr id="3" name="Content Placeholder 2">
            <a:extLst>
              <a:ext uri="{FF2B5EF4-FFF2-40B4-BE49-F238E27FC236}">
                <a16:creationId xmlns:a16="http://schemas.microsoft.com/office/drawing/2014/main" id="{2045DDE5-C4E6-F948-CD90-B2733ECFD764}"/>
              </a:ext>
            </a:extLst>
          </p:cNvPr>
          <p:cNvSpPr>
            <a:spLocks noGrp="1"/>
          </p:cNvSpPr>
          <p:nvPr>
            <p:ph sz="quarter" idx="10"/>
          </p:nvPr>
        </p:nvSpPr>
        <p:spPr>
          <a:xfrm>
            <a:off x="609599" y="1690688"/>
            <a:ext cx="3059017" cy="4405312"/>
          </a:xfrm>
        </p:spPr>
        <p:txBody>
          <a:bodyPr/>
          <a:lstStyle/>
          <a:p>
            <a:r>
              <a:rPr lang="en-US" dirty="0"/>
              <a:t>State plans</a:t>
            </a:r>
          </a:p>
          <a:p>
            <a:r>
              <a:rPr lang="en-US" dirty="0">
                <a:hlinkClick r:id="rId3"/>
              </a:rPr>
              <a:t>Webinars</a:t>
            </a:r>
            <a:endParaRPr lang="en-US" dirty="0"/>
          </a:p>
          <a:p>
            <a:r>
              <a:rPr lang="en-US" dirty="0">
                <a:hlinkClick r:id="rId4"/>
              </a:rPr>
              <a:t>State Plan Timeline Templates</a:t>
            </a:r>
            <a:endParaRPr lang="en-US" dirty="0"/>
          </a:p>
          <a:p>
            <a:r>
              <a:rPr lang="en-US" dirty="0"/>
              <a:t>Monitoring tools</a:t>
            </a:r>
          </a:p>
          <a:p>
            <a:r>
              <a:rPr lang="en-US" dirty="0"/>
              <a:t>WRF resources</a:t>
            </a:r>
          </a:p>
          <a:p>
            <a:r>
              <a:rPr lang="en-US" dirty="0"/>
              <a:t>MF resources</a:t>
            </a:r>
          </a:p>
        </p:txBody>
      </p:sp>
      <p:pic>
        <p:nvPicPr>
          <p:cNvPr id="6" name="Picture 5">
            <a:extLst>
              <a:ext uri="{FF2B5EF4-FFF2-40B4-BE49-F238E27FC236}">
                <a16:creationId xmlns:a16="http://schemas.microsoft.com/office/drawing/2014/main" id="{7DDE20E7-8612-2FE4-5A9F-E51D1402987D}"/>
              </a:ext>
            </a:extLst>
          </p:cNvPr>
          <p:cNvPicPr>
            <a:picLocks noChangeAspect="1"/>
          </p:cNvPicPr>
          <p:nvPr/>
        </p:nvPicPr>
        <p:blipFill>
          <a:blip r:embed="rId5"/>
          <a:srcRect r="12868"/>
          <a:stretch/>
        </p:blipFill>
        <p:spPr>
          <a:xfrm>
            <a:off x="4153358" y="1594863"/>
            <a:ext cx="7689775" cy="366827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8291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AD5472-DA8D-550D-CF58-A18CEF86E86B}"/>
              </a:ext>
            </a:extLst>
          </p:cNvPr>
          <p:cNvSpPr>
            <a:spLocks noGrp="1"/>
          </p:cNvSpPr>
          <p:nvPr>
            <p:ph type="title"/>
          </p:nvPr>
        </p:nvSpPr>
        <p:spPr/>
        <p:txBody>
          <a:bodyPr/>
          <a:lstStyle/>
          <a:p>
            <a:r>
              <a:rPr lang="en-US" dirty="0"/>
              <a:t>Registration Open!</a:t>
            </a:r>
          </a:p>
        </p:txBody>
      </p:sp>
      <p:pic>
        <p:nvPicPr>
          <p:cNvPr id="8" name="Content Placeholder 7">
            <a:extLst>
              <a:ext uri="{FF2B5EF4-FFF2-40B4-BE49-F238E27FC236}">
                <a16:creationId xmlns:a16="http://schemas.microsoft.com/office/drawing/2014/main" id="{AAD75B1D-84E7-C915-E5F5-2DF6329FA9F9}"/>
              </a:ext>
            </a:extLst>
          </p:cNvPr>
          <p:cNvPicPr>
            <a:picLocks noGrp="1" noChangeAspect="1"/>
          </p:cNvPicPr>
          <p:nvPr>
            <p:ph sz="half" idx="1"/>
          </p:nvPr>
        </p:nvPicPr>
        <p:blipFill>
          <a:blip r:embed="rId2"/>
          <a:stretch>
            <a:fillRect/>
          </a:stretch>
        </p:blipFill>
        <p:spPr>
          <a:xfrm>
            <a:off x="1039018" y="1600200"/>
            <a:ext cx="4525963" cy="4525963"/>
          </a:xfrm>
        </p:spPr>
      </p:pic>
      <p:sp>
        <p:nvSpPr>
          <p:cNvPr id="6" name="Content Placeholder 5">
            <a:extLst>
              <a:ext uri="{FF2B5EF4-FFF2-40B4-BE49-F238E27FC236}">
                <a16:creationId xmlns:a16="http://schemas.microsoft.com/office/drawing/2014/main" id="{8388CEAA-1BDC-70E5-CCA0-748D25DD9020}"/>
              </a:ext>
            </a:extLst>
          </p:cNvPr>
          <p:cNvSpPr>
            <a:spLocks noGrp="1"/>
          </p:cNvSpPr>
          <p:nvPr>
            <p:ph sz="half" idx="2"/>
          </p:nvPr>
        </p:nvSpPr>
        <p:spPr/>
        <p:txBody>
          <a:bodyPr/>
          <a:lstStyle/>
          <a:p>
            <a:pPr marL="0" indent="0">
              <a:buNone/>
            </a:pPr>
            <a:r>
              <a:rPr lang="en-US" dirty="0"/>
              <a:t>February 3 – 7, 2025.  Arlington, VA</a:t>
            </a:r>
          </a:p>
          <a:p>
            <a:r>
              <a:rPr lang="en-US" dirty="0"/>
              <a:t>Register </a:t>
            </a:r>
            <a:r>
              <a:rPr lang="en-US" dirty="0">
                <a:hlinkClick r:id="rId3"/>
              </a:rPr>
              <a:t>here</a:t>
            </a:r>
            <a:endParaRPr lang="en-US" dirty="0"/>
          </a:p>
          <a:p>
            <a:r>
              <a:rPr lang="en-US" dirty="0"/>
              <a:t>Preliminary Agendas </a:t>
            </a:r>
            <a:r>
              <a:rPr lang="en-US" dirty="0">
                <a:hlinkClick r:id="rId4"/>
              </a:rPr>
              <a:t>here</a:t>
            </a:r>
            <a:endParaRPr lang="en-US" dirty="0"/>
          </a:p>
          <a:p>
            <a:r>
              <a:rPr lang="en-US" dirty="0"/>
              <a:t>NASCSP and DOE will offer New Manager Training Pre-Conference with several sessions focused on state plan development! </a:t>
            </a:r>
          </a:p>
        </p:txBody>
      </p:sp>
    </p:spTree>
    <p:extLst>
      <p:ext uri="{BB962C8B-B14F-4D97-AF65-F5344CB8AC3E}">
        <p14:creationId xmlns:p14="http://schemas.microsoft.com/office/powerpoint/2010/main" val="184690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6">
            <a:extLst>
              <a:ext uri="{FF2B5EF4-FFF2-40B4-BE49-F238E27FC236}">
                <a16:creationId xmlns:a16="http://schemas.microsoft.com/office/drawing/2014/main" id="{A9AF535C-0C34-4B52-8D68-F4EBCA2BC4F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br>
              <a:rPr lang="en-US" sz="3600" kern="1200">
                <a:solidFill>
                  <a:srgbClr val="FFFFFF"/>
                </a:solidFill>
                <a:latin typeface="+mj-lt"/>
                <a:ea typeface="+mj-ea"/>
                <a:cs typeface="+mj-cs"/>
              </a:rPr>
            </a:br>
            <a:r>
              <a:rPr lang="en-US" sz="3600" kern="1200">
                <a:solidFill>
                  <a:srgbClr val="FFFFFF"/>
                </a:solidFill>
                <a:latin typeface="+mj-lt"/>
                <a:ea typeface="+mj-ea"/>
                <a:cs typeface="+mj-cs"/>
              </a:rPr>
              <a:t>Member </a:t>
            </a:r>
            <a:br>
              <a:rPr lang="en-US" sz="3600" kern="1200">
                <a:solidFill>
                  <a:srgbClr val="FFFFFF"/>
                </a:solidFill>
                <a:latin typeface="+mj-lt"/>
                <a:ea typeface="+mj-ea"/>
                <a:cs typeface="+mj-cs"/>
              </a:rPr>
            </a:br>
            <a:r>
              <a:rPr lang="en-US" sz="3600" kern="1200">
                <a:solidFill>
                  <a:srgbClr val="FFFFFF"/>
                </a:solidFill>
                <a:latin typeface="+mj-lt"/>
                <a:ea typeface="+mj-ea"/>
                <a:cs typeface="+mj-cs"/>
              </a:rPr>
              <a:t>Questions for DOE</a:t>
            </a:r>
          </a:p>
        </p:txBody>
      </p:sp>
      <p:pic>
        <p:nvPicPr>
          <p:cNvPr id="2" name="Picture 1" descr="A person in a garment holding a heart&#10;&#10;Description automatically generated with low confidence">
            <a:extLst>
              <a:ext uri="{FF2B5EF4-FFF2-40B4-BE49-F238E27FC236}">
                <a16:creationId xmlns:a16="http://schemas.microsoft.com/office/drawing/2014/main" id="{495DB3B7-0160-D3D7-DBAB-F40CDD894913}"/>
              </a:ext>
            </a:extLst>
          </p:cNvPr>
          <p:cNvPicPr>
            <a:picLocks noChangeAspect="1"/>
          </p:cNvPicPr>
          <p:nvPr/>
        </p:nvPicPr>
        <p:blipFill>
          <a:blip r:embed="rId3"/>
          <a:stretch>
            <a:fillRect/>
          </a:stretch>
        </p:blipFill>
        <p:spPr>
          <a:xfrm>
            <a:off x="5383296" y="643466"/>
            <a:ext cx="5568739" cy="5568739"/>
          </a:xfrm>
          <a:prstGeom prst="rect">
            <a:avLst/>
          </a:prstGeom>
        </p:spPr>
      </p:pic>
      <p:sp>
        <p:nvSpPr>
          <p:cNvPr id="5" name="TextBox 4">
            <a:extLst>
              <a:ext uri="{FF2B5EF4-FFF2-40B4-BE49-F238E27FC236}">
                <a16:creationId xmlns:a16="http://schemas.microsoft.com/office/drawing/2014/main" id="{3529C105-97AF-4CE5-8EDA-98563C37A689}"/>
              </a:ext>
            </a:extLst>
          </p:cNvPr>
          <p:cNvSpPr txBox="1"/>
          <p:nvPr/>
        </p:nvSpPr>
        <p:spPr>
          <a:xfrm>
            <a:off x="4775119" y="713232"/>
            <a:ext cx="6542455" cy="5431536"/>
          </a:xfrm>
          <a:prstGeom prst="rect">
            <a:avLst/>
          </a:prstGeom>
        </p:spPr>
        <p:txBody>
          <a:bodyPr vert="horz" lIns="91440" tIns="45720" rIns="91440" bIns="45720" rtlCol="0" anchor="ctr">
            <a:noAutofit/>
          </a:bodyPr>
          <a:lstStyle/>
          <a:p>
            <a:pPr marL="342900" marR="0" indent="-342900">
              <a:spcBef>
                <a:spcPts val="0"/>
              </a:spcBef>
              <a:spcAft>
                <a:spcPts val="600"/>
              </a:spcAft>
              <a:buFont typeface="Arial" panose="020B0604020202020204" pitchFamily="34" charset="0"/>
              <a:buChar char="•"/>
            </a:pPr>
            <a:endParaRPr lang="en-US" sz="2800"/>
          </a:p>
          <a:p>
            <a:pPr marR="0">
              <a:spcBef>
                <a:spcPts val="0"/>
              </a:spcBef>
              <a:spcAft>
                <a:spcPts val="600"/>
              </a:spcAft>
            </a:pPr>
            <a:endParaRPr lang="en-US" sz="2800"/>
          </a:p>
        </p:txBody>
      </p:sp>
    </p:spTree>
    <p:extLst>
      <p:ext uri="{BB962C8B-B14F-4D97-AF65-F5344CB8AC3E}">
        <p14:creationId xmlns:p14="http://schemas.microsoft.com/office/powerpoint/2010/main" val="3197005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14E73D-344A-42DD-91BD-FF070658F4F9}"/>
              </a:ext>
            </a:extLst>
          </p:cNvPr>
          <p:cNvSpPr>
            <a:spLocks noGrp="1"/>
          </p:cNvSpPr>
          <p:nvPr>
            <p:ph type="title"/>
          </p:nvPr>
        </p:nvSpPr>
        <p:spPr>
          <a:xfrm>
            <a:off x="4159510" y="5293995"/>
            <a:ext cx="4147457" cy="1325563"/>
          </a:xfrm>
        </p:spPr>
        <p:txBody>
          <a:bodyPr>
            <a:normAutofit/>
          </a:bodyPr>
          <a:lstStyle/>
          <a:p>
            <a:pPr algn="ctr"/>
            <a:r>
              <a:rPr lang="en-US" sz="3600" b="1" dirty="0">
                <a:latin typeface="Arial" panose="020B0604020202020204" pitchFamily="34" charset="0"/>
                <a:cs typeface="Arial" panose="020B0604020202020204" pitchFamily="34" charset="0"/>
              </a:rPr>
              <a:t>Thank you!</a:t>
            </a:r>
            <a:br>
              <a:rPr lang="en-US"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11" name="Picture 2" descr="http://www190.lunapic.com/editor/working/147206951360608?3526690830">
            <a:extLst>
              <a:ext uri="{FF2B5EF4-FFF2-40B4-BE49-F238E27FC236}">
                <a16:creationId xmlns:a16="http://schemas.microsoft.com/office/drawing/2014/main" id="{42AF1557-6D6E-46AB-9BCC-FB24D76D7674}"/>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b="17131"/>
          <a:stretch/>
        </p:blipFill>
        <p:spPr bwMode="auto">
          <a:xfrm>
            <a:off x="4862371" y="3076371"/>
            <a:ext cx="2741733" cy="21289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4"/>
            <a:extLst>
              <a:ext uri="{FF2B5EF4-FFF2-40B4-BE49-F238E27FC236}">
                <a16:creationId xmlns:a16="http://schemas.microsoft.com/office/drawing/2014/main" id="{B4545DC1-0891-0BCE-6EB9-5C1DBF1321DF}"/>
              </a:ext>
            </a:extLst>
          </p:cNvPr>
          <p:cNvSpPr txBox="1"/>
          <p:nvPr/>
        </p:nvSpPr>
        <p:spPr>
          <a:xfrm>
            <a:off x="773222" y="797508"/>
            <a:ext cx="4147457"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Andrea Schroer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WAP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5"/>
              </a:rPr>
              <a:t>aschroer@nascsp.org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Jonathan Ballew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Sr. WAP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6"/>
              </a:rPr>
              <a:t>jballew@nascsp.org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Claudia Torres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Sr. WAP BIL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7"/>
              </a:rPr>
              <a:t>ctorres@nascsp.org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Kye Garvin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WAP Workforce Program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8"/>
              </a:rPr>
              <a:t>kgarvin@nascp.org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Bryce Nguyen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WAP Program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9"/>
              </a:rPr>
              <a:t>bnguyen@nascsp.org</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 name="TextBox 3">
            <a:extLst>
              <a:ext uri="{FF2B5EF4-FFF2-40B4-BE49-F238E27FC236}">
                <a16:creationId xmlns:a16="http://schemas.microsoft.com/office/drawing/2014/main" id="{8B5FC8DB-287C-8C94-3CD1-F99A9082240C}"/>
              </a:ext>
            </a:extLst>
          </p:cNvPr>
          <p:cNvSpPr txBox="1"/>
          <p:nvPr/>
        </p:nvSpPr>
        <p:spPr>
          <a:xfrm>
            <a:off x="7722492" y="708342"/>
            <a:ext cx="4147457" cy="452431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Amanda Rains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cs typeface="Arial" panose="020B0604020202020204" pitchFamily="34" charset="0"/>
              </a:rPr>
              <a:t>Senior Policy Analyst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10"/>
              </a:rPr>
              <a:t>Amanda.Rains@hq.doe.gov</a:t>
            </a:r>
            <a:endPar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Carrie Smith</a:t>
            </a:r>
          </a:p>
          <a:p>
            <a:pPr algn="r">
              <a:defRPr/>
            </a:pPr>
            <a:r>
              <a:rPr lang="en-US" dirty="0">
                <a:solidFill>
                  <a:prstClr val="black"/>
                </a:solidFill>
                <a:latin typeface="Calibri" panose="020F0502020204030204"/>
                <a:cs typeface="Arial" panose="020B0604020202020204" pitchFamily="34" charset="0"/>
              </a:rPr>
              <a:t>Retrofit and Readiness Program Manager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11"/>
              </a:rPr>
              <a:t>Carrie.Smith@hq.doe.gov</a:t>
            </a:r>
            <a:endPar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1"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Ray Judy</a:t>
            </a:r>
          </a:p>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cs typeface="Arial" panose="020B0604020202020204" pitchFamily="34" charset="0"/>
              </a:rPr>
              <a:t>Technical Project Officer Supervisor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hlinkClick r:id="rId12"/>
              </a:rPr>
              <a:t>Ray.judy@hq.doe.gov</a:t>
            </a:r>
            <a:endParaRPr kumimoji="0" lang="en-US" i="0" u="non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b="1" i="0" u="non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lang="en-US" b="1" dirty="0">
              <a:solidFill>
                <a:prstClr val="black"/>
              </a:solidFill>
              <a:highlight>
                <a:srgbClr val="FFFF00"/>
              </a:highlight>
              <a:latin typeface="Calibri" panose="020F0502020204030204"/>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kern="1200" cap="none" spc="0" normalizeH="0" baseline="0" noProof="0" dirty="0">
              <a:ln>
                <a:noFill/>
              </a:ln>
              <a:solidFill>
                <a:prstClr val="black"/>
              </a:solidFill>
              <a:effectLst/>
              <a:highlight>
                <a:srgbClr val="FFFF00"/>
              </a:highligh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38062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982ECD-9C1C-49C9-4079-65B7D8E4A2EB}"/>
              </a:ext>
            </a:extLst>
          </p:cNvPr>
          <p:cNvSpPr txBox="1"/>
          <p:nvPr/>
        </p:nvSpPr>
        <p:spPr>
          <a:xfrm>
            <a:off x="0" y="0"/>
            <a:ext cx="3305060" cy="6858000"/>
          </a:xfrm>
          <a:prstGeom prst="rect">
            <a:avLst/>
          </a:prstGeom>
          <a:solidFill>
            <a:schemeClr val="accent6">
              <a:lumMod val="20000"/>
              <a:lumOff val="80000"/>
            </a:schemeClr>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6263F8F6-B6BC-5C64-3341-923E7E40FD3D}"/>
              </a:ext>
            </a:extLst>
          </p:cNvPr>
          <p:cNvSpPr>
            <a:spLocks noGrp="1"/>
          </p:cNvSpPr>
          <p:nvPr>
            <p:ph type="title"/>
          </p:nvPr>
        </p:nvSpPr>
        <p:spPr>
          <a:xfrm>
            <a:off x="304800" y="2857499"/>
            <a:ext cx="2695460" cy="1143000"/>
          </a:xfrm>
        </p:spPr>
        <p:txBody>
          <a:bodyPr>
            <a:noAutofit/>
          </a:bodyPr>
          <a:lstStyle/>
          <a:p>
            <a:pPr algn="l"/>
            <a:r>
              <a:rPr lang="en-US" b="1" dirty="0"/>
              <a:t>Process Overview</a:t>
            </a:r>
          </a:p>
        </p:txBody>
      </p:sp>
      <p:graphicFrame>
        <p:nvGraphicFramePr>
          <p:cNvPr id="4" name="Diagram 3">
            <a:extLst>
              <a:ext uri="{FF2B5EF4-FFF2-40B4-BE49-F238E27FC236}">
                <a16:creationId xmlns:a16="http://schemas.microsoft.com/office/drawing/2014/main" id="{056087E7-7B63-BED4-9481-175475CD5F35}"/>
              </a:ext>
            </a:extLst>
          </p:cNvPr>
          <p:cNvGraphicFramePr/>
          <p:nvPr>
            <p:extLst>
              <p:ext uri="{D42A27DB-BD31-4B8C-83A1-F6EECF244321}">
                <p14:modId xmlns:p14="http://schemas.microsoft.com/office/powerpoint/2010/main" val="2012241398"/>
              </p:ext>
            </p:extLst>
          </p:nvPr>
        </p:nvGraphicFramePr>
        <p:xfrm>
          <a:off x="3144703"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8097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A2B548-B0B7-429C-0EA9-4F6C3357C886}"/>
              </a:ext>
            </a:extLst>
          </p:cNvPr>
          <p:cNvSpPr>
            <a:spLocks noGrp="1"/>
          </p:cNvSpPr>
          <p:nvPr>
            <p:ph type="title"/>
          </p:nvPr>
        </p:nvSpPr>
        <p:spPr>
          <a:xfrm>
            <a:off x="609600" y="554038"/>
            <a:ext cx="10972800" cy="1143000"/>
          </a:xfrm>
        </p:spPr>
        <p:txBody>
          <a:bodyPr>
            <a:normAutofit fontScale="90000"/>
          </a:bodyPr>
          <a:lstStyle/>
          <a:p>
            <a:pPr algn="l"/>
            <a:r>
              <a:rPr lang="en-US" sz="4900" b="1" u="sng" dirty="0">
                <a:solidFill>
                  <a:schemeClr val="tx1"/>
                </a:solidFill>
              </a:rPr>
              <a:t>Mandatory State Plan Components</a:t>
            </a:r>
            <a:br>
              <a:rPr lang="en-US" sz="4400" b="1" u="sng" dirty="0">
                <a:solidFill>
                  <a:schemeClr val="tx1"/>
                </a:solidFill>
              </a:rPr>
            </a:br>
            <a:endParaRPr lang="en-US" dirty="0"/>
          </a:p>
        </p:txBody>
      </p:sp>
      <p:sp>
        <p:nvSpPr>
          <p:cNvPr id="2" name="TextBox 1">
            <a:extLst>
              <a:ext uri="{FF2B5EF4-FFF2-40B4-BE49-F238E27FC236}">
                <a16:creationId xmlns:a16="http://schemas.microsoft.com/office/drawing/2014/main" id="{8B5C9117-3FB1-D6DE-A88A-C964171305E0}"/>
              </a:ext>
            </a:extLst>
          </p:cNvPr>
          <p:cNvSpPr txBox="1"/>
          <p:nvPr/>
        </p:nvSpPr>
        <p:spPr>
          <a:xfrm>
            <a:off x="739036" y="1816275"/>
            <a:ext cx="6112701" cy="2308324"/>
          </a:xfrm>
          <a:prstGeom prst="rect">
            <a:avLst/>
          </a:prstGeom>
          <a:noFill/>
        </p:spPr>
        <p:txBody>
          <a:bodyPr wrap="square" rtlCol="0">
            <a:spAutoFit/>
          </a:bodyPr>
          <a:lstStyle/>
          <a:p>
            <a:pPr marL="342900" indent="-342900">
              <a:buAutoNum type="arabicPeriod"/>
            </a:pPr>
            <a:r>
              <a:rPr lang="en-US" sz="3600" dirty="0"/>
              <a:t> SF 424, SF 424A</a:t>
            </a:r>
          </a:p>
          <a:p>
            <a:pPr marL="342900" indent="-342900">
              <a:buAutoNum type="arabicPeriod"/>
            </a:pPr>
            <a:r>
              <a:rPr lang="en-US" sz="3600" dirty="0"/>
              <a:t> Budget Justification</a:t>
            </a:r>
          </a:p>
          <a:p>
            <a:pPr marL="342900" indent="-342900">
              <a:buAutoNum type="arabicPeriod"/>
            </a:pPr>
            <a:r>
              <a:rPr lang="en-US" sz="3600" dirty="0"/>
              <a:t> Annual File</a:t>
            </a:r>
          </a:p>
          <a:p>
            <a:pPr marL="342900" indent="-342900">
              <a:buAutoNum type="arabicPeriod"/>
            </a:pPr>
            <a:r>
              <a:rPr lang="en-US" sz="3600" dirty="0"/>
              <a:t> Master File</a:t>
            </a:r>
          </a:p>
        </p:txBody>
      </p:sp>
      <p:pic>
        <p:nvPicPr>
          <p:cNvPr id="6" name="Picture 5">
            <a:extLst>
              <a:ext uri="{FF2B5EF4-FFF2-40B4-BE49-F238E27FC236}">
                <a16:creationId xmlns:a16="http://schemas.microsoft.com/office/drawing/2014/main" id="{012C8D9D-826C-BD5D-4302-746A6FEF7D99}"/>
              </a:ext>
            </a:extLst>
          </p:cNvPr>
          <p:cNvPicPr>
            <a:picLocks noChangeAspect="1"/>
          </p:cNvPicPr>
          <p:nvPr/>
        </p:nvPicPr>
        <p:blipFill>
          <a:blip r:embed="rId3"/>
          <a:stretch>
            <a:fillRect/>
          </a:stretch>
        </p:blipFill>
        <p:spPr>
          <a:xfrm rot="20954778">
            <a:off x="3763919" y="3267891"/>
            <a:ext cx="7875275" cy="21202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0510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AAF630-9CCA-3D61-EA0A-E26CF8953A29}"/>
              </a:ext>
            </a:extLst>
          </p:cNvPr>
          <p:cNvPicPr>
            <a:picLocks noChangeAspect="1"/>
          </p:cNvPicPr>
          <p:nvPr/>
        </p:nvPicPr>
        <p:blipFill>
          <a:blip r:embed="rId3"/>
          <a:stretch>
            <a:fillRect/>
          </a:stretch>
        </p:blipFill>
        <p:spPr>
          <a:xfrm>
            <a:off x="6652084" y="466081"/>
            <a:ext cx="5398230" cy="5676900"/>
          </a:xfrm>
          <a:prstGeom prst="rect">
            <a:avLst/>
          </a:prstGeom>
          <a:solidFill>
            <a:schemeClr val="accent1"/>
          </a:solidFill>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82E30F5A-FD19-4504-9944-089FBCE14969}"/>
              </a:ext>
            </a:extLst>
          </p:cNvPr>
          <p:cNvSpPr>
            <a:spLocks noGrp="1"/>
          </p:cNvSpPr>
          <p:nvPr>
            <p:ph type="title"/>
          </p:nvPr>
        </p:nvSpPr>
        <p:spPr/>
        <p:txBody>
          <a:bodyPr>
            <a:noAutofit/>
          </a:bodyPr>
          <a:lstStyle/>
          <a:p>
            <a:pPr algn="l"/>
            <a:r>
              <a:rPr lang="en-US" sz="4400" b="1" u="sng" dirty="0"/>
              <a:t>Required Attachments: </a:t>
            </a:r>
            <a:br>
              <a:rPr lang="en-US" sz="4400" b="1" u="sng" dirty="0"/>
            </a:br>
            <a:endParaRPr lang="en-US" sz="2800" b="1" dirty="0"/>
          </a:p>
        </p:txBody>
      </p:sp>
      <p:sp>
        <p:nvSpPr>
          <p:cNvPr id="3" name="Content Placeholder 2">
            <a:extLst>
              <a:ext uri="{FF2B5EF4-FFF2-40B4-BE49-F238E27FC236}">
                <a16:creationId xmlns:a16="http://schemas.microsoft.com/office/drawing/2014/main" id="{5F5594C9-B743-4C52-8BC9-1147D4BA52FC}"/>
              </a:ext>
            </a:extLst>
          </p:cNvPr>
          <p:cNvSpPr>
            <a:spLocks noGrp="1"/>
          </p:cNvSpPr>
          <p:nvPr>
            <p:ph idx="1"/>
          </p:nvPr>
        </p:nvSpPr>
        <p:spPr>
          <a:xfrm>
            <a:off x="580223" y="1551609"/>
            <a:ext cx="4707874" cy="4591372"/>
          </a:xfrm>
          <a:solidFill>
            <a:schemeClr val="bg1">
              <a:alpha val="89000"/>
            </a:schemeClr>
          </a:solidFill>
          <a:ln w="9525">
            <a:solidFill>
              <a:schemeClr val="tx1"/>
            </a:solidFill>
          </a:ln>
        </p:spPr>
        <p:txBody>
          <a:bodyPr>
            <a:normAutofit/>
          </a:bodyPr>
          <a:lstStyle/>
          <a:p>
            <a:pPr marL="285750" lvl="1" indent="0" fontAlgn="t">
              <a:buNone/>
            </a:pPr>
            <a:r>
              <a:rPr lang="en-US" sz="2800" dirty="0"/>
              <a:t>New Required </a:t>
            </a:r>
            <a:r>
              <a:rPr lang="en-US" dirty="0"/>
              <a:t>A</a:t>
            </a:r>
            <a:r>
              <a:rPr lang="en-US" sz="2800" dirty="0"/>
              <a:t>ttachments:</a:t>
            </a:r>
          </a:p>
          <a:p>
            <a:pPr lvl="1" indent="-457200" fontAlgn="t">
              <a:buFont typeface="Arial" panose="020B0604020202020204" pitchFamily="34" charset="0"/>
              <a:buChar char="•"/>
            </a:pPr>
            <a:r>
              <a:rPr lang="en-US" dirty="0"/>
              <a:t>Dispute Resolution Process</a:t>
            </a:r>
          </a:p>
          <a:p>
            <a:pPr lvl="1" indent="-457200" fontAlgn="t">
              <a:buFont typeface="Arial" panose="020B0604020202020204" pitchFamily="34" charset="0"/>
              <a:buChar char="•"/>
            </a:pPr>
            <a:r>
              <a:rPr lang="en-US" dirty="0"/>
              <a:t>Process for investigating Waste, Fraud, and Abuse</a:t>
            </a:r>
          </a:p>
          <a:p>
            <a:pPr lvl="1" indent="-457200" fontAlgn="t">
              <a:buFont typeface="Arial" panose="020B0604020202020204" pitchFamily="34" charset="0"/>
              <a:buChar char="•"/>
            </a:pPr>
            <a:r>
              <a:rPr lang="en-US" dirty="0"/>
              <a:t>Reprogramming of T&amp;TA</a:t>
            </a:r>
          </a:p>
          <a:p>
            <a:pPr marL="0" indent="0">
              <a:buNone/>
            </a:pPr>
            <a:endParaRPr lang="en-US" dirty="0"/>
          </a:p>
        </p:txBody>
      </p:sp>
    </p:spTree>
    <p:extLst>
      <p:ext uri="{BB962C8B-B14F-4D97-AF65-F5344CB8AC3E}">
        <p14:creationId xmlns:p14="http://schemas.microsoft.com/office/powerpoint/2010/main" val="3920631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5DD6-5A08-1717-A544-E786FA485C2F}"/>
              </a:ext>
            </a:extLst>
          </p:cNvPr>
          <p:cNvSpPr>
            <a:spLocks noGrp="1"/>
          </p:cNvSpPr>
          <p:nvPr>
            <p:ph type="title"/>
          </p:nvPr>
        </p:nvSpPr>
        <p:spPr/>
        <p:txBody>
          <a:bodyPr/>
          <a:lstStyle/>
          <a:p>
            <a:pPr algn="l"/>
            <a:r>
              <a:rPr lang="en-US" dirty="0"/>
              <a:t>NEW Budget Categories!!</a:t>
            </a:r>
          </a:p>
        </p:txBody>
      </p:sp>
      <p:pic>
        <p:nvPicPr>
          <p:cNvPr id="5" name="Content Placeholder 4">
            <a:extLst>
              <a:ext uri="{FF2B5EF4-FFF2-40B4-BE49-F238E27FC236}">
                <a16:creationId xmlns:a16="http://schemas.microsoft.com/office/drawing/2014/main" id="{3AB608D7-B323-AF84-421C-B30AE3F29944}"/>
              </a:ext>
            </a:extLst>
          </p:cNvPr>
          <p:cNvPicPr>
            <a:picLocks noGrp="1" noChangeAspect="1"/>
          </p:cNvPicPr>
          <p:nvPr>
            <p:ph idx="1"/>
          </p:nvPr>
        </p:nvPicPr>
        <p:blipFill>
          <a:blip r:embed="rId3"/>
          <a:stretch>
            <a:fillRect/>
          </a:stretch>
        </p:blipFill>
        <p:spPr>
          <a:xfrm>
            <a:off x="7185318" y="1397773"/>
            <a:ext cx="3798830" cy="5185589"/>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182B5D2F-E3AF-00E3-D6CB-A6FB2E7BF63D}"/>
              </a:ext>
            </a:extLst>
          </p:cNvPr>
          <p:cNvSpPr txBox="1"/>
          <p:nvPr/>
        </p:nvSpPr>
        <p:spPr>
          <a:xfrm>
            <a:off x="901699" y="1411288"/>
            <a:ext cx="5685367" cy="4493538"/>
          </a:xfrm>
          <a:prstGeom prst="rect">
            <a:avLst/>
          </a:prstGeom>
          <a:noFill/>
        </p:spPr>
        <p:txBody>
          <a:bodyPr wrap="square" rtlCol="0">
            <a:spAutoFit/>
          </a:bodyPr>
          <a:lstStyle/>
          <a:p>
            <a:r>
              <a:rPr lang="en-US" sz="3200" dirty="0">
                <a:solidFill>
                  <a:srgbClr val="FF0000"/>
                </a:solidFill>
              </a:rPr>
              <a:t>New</a:t>
            </a:r>
            <a:r>
              <a:rPr lang="en-US" sz="3200" dirty="0"/>
              <a:t> optional budget categories:</a:t>
            </a:r>
          </a:p>
          <a:p>
            <a:pPr marL="742950" lvl="1" indent="-285750">
              <a:buFont typeface="Arial" panose="020B0604020202020204" pitchFamily="34" charset="0"/>
              <a:buChar char="•"/>
            </a:pPr>
            <a:r>
              <a:rPr lang="en-US" sz="3200" dirty="0"/>
              <a:t>Energy Audit</a:t>
            </a:r>
          </a:p>
          <a:p>
            <a:pPr marL="742950" lvl="1" indent="-285750">
              <a:buFont typeface="Arial" panose="020B0604020202020204" pitchFamily="34" charset="0"/>
              <a:buChar char="•"/>
            </a:pPr>
            <a:r>
              <a:rPr lang="en-US" sz="3200" dirty="0"/>
              <a:t>Client Eligibility/Intake</a:t>
            </a:r>
          </a:p>
          <a:p>
            <a:pPr marL="742950" lvl="1" indent="-285750">
              <a:buFont typeface="Arial" panose="020B0604020202020204" pitchFamily="34" charset="0"/>
              <a:buChar char="•"/>
            </a:pPr>
            <a:r>
              <a:rPr lang="en-US" sz="3200" dirty="0"/>
              <a:t>Final Inspection</a:t>
            </a:r>
          </a:p>
          <a:p>
            <a:pPr marL="742950" lvl="1" indent="-285750">
              <a:buFont typeface="Arial" panose="020B0604020202020204" pitchFamily="34" charset="0"/>
              <a:buChar char="•"/>
            </a:pPr>
            <a:r>
              <a:rPr lang="en-US" sz="3200" dirty="0">
                <a:hlinkClick r:id="rId4"/>
              </a:rPr>
              <a:t>WPN 24-7</a:t>
            </a:r>
            <a:endParaRPr lang="en-US" sz="32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4C5DE85C-9047-E11C-C2AB-E3269D8ECD72}"/>
                  </a:ext>
                </a:extLst>
              </p14:cNvPr>
              <p14:cNvContentPartPr/>
              <p14:nvPr/>
            </p14:nvContentPartPr>
            <p14:xfrm>
              <a:off x="7854940" y="4946530"/>
              <a:ext cx="638280" cy="360"/>
            </p14:xfrm>
          </p:contentPart>
        </mc:Choice>
        <mc:Fallback xmlns="">
          <p:pic>
            <p:nvPicPr>
              <p:cNvPr id="13" name="Ink 12">
                <a:extLst>
                  <a:ext uri="{FF2B5EF4-FFF2-40B4-BE49-F238E27FC236}">
                    <a16:creationId xmlns:a16="http://schemas.microsoft.com/office/drawing/2014/main" id="{4C5DE85C-9047-E11C-C2AB-E3269D8ECD72}"/>
                  </a:ext>
                </a:extLst>
              </p:cNvPr>
              <p:cNvPicPr/>
              <p:nvPr/>
            </p:nvPicPr>
            <p:blipFill>
              <a:blip r:embed="rId6"/>
              <a:stretch>
                <a:fillRect/>
              </a:stretch>
            </p:blipFill>
            <p:spPr>
              <a:xfrm>
                <a:off x="7836940" y="4910530"/>
                <a:ext cx="6739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24B89741-8AFF-ECA9-6977-8F121754C414}"/>
                  </a:ext>
                </a:extLst>
              </p14:cNvPr>
              <p14:cNvContentPartPr/>
              <p14:nvPr/>
            </p14:nvContentPartPr>
            <p14:xfrm>
              <a:off x="7865740" y="5110330"/>
              <a:ext cx="1090080" cy="35280"/>
            </p14:xfrm>
          </p:contentPart>
        </mc:Choice>
        <mc:Fallback xmlns="">
          <p:pic>
            <p:nvPicPr>
              <p:cNvPr id="14" name="Ink 13">
                <a:extLst>
                  <a:ext uri="{FF2B5EF4-FFF2-40B4-BE49-F238E27FC236}">
                    <a16:creationId xmlns:a16="http://schemas.microsoft.com/office/drawing/2014/main" id="{24B89741-8AFF-ECA9-6977-8F121754C414}"/>
                  </a:ext>
                </a:extLst>
              </p:cNvPr>
              <p:cNvPicPr/>
              <p:nvPr/>
            </p:nvPicPr>
            <p:blipFill>
              <a:blip r:embed="rId8"/>
              <a:stretch>
                <a:fillRect/>
              </a:stretch>
            </p:blipFill>
            <p:spPr>
              <a:xfrm>
                <a:off x="7847740" y="5074330"/>
                <a:ext cx="112572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DF204747-C392-DE34-6F1D-2E78808069D1}"/>
                  </a:ext>
                </a:extLst>
              </p14:cNvPr>
              <p14:cNvContentPartPr/>
              <p14:nvPr/>
            </p14:nvContentPartPr>
            <p14:xfrm>
              <a:off x="7887700" y="5265130"/>
              <a:ext cx="697320" cy="16200"/>
            </p14:xfrm>
          </p:contentPart>
        </mc:Choice>
        <mc:Fallback xmlns="">
          <p:pic>
            <p:nvPicPr>
              <p:cNvPr id="15" name="Ink 14">
                <a:extLst>
                  <a:ext uri="{FF2B5EF4-FFF2-40B4-BE49-F238E27FC236}">
                    <a16:creationId xmlns:a16="http://schemas.microsoft.com/office/drawing/2014/main" id="{DF204747-C392-DE34-6F1D-2E78808069D1}"/>
                  </a:ext>
                </a:extLst>
              </p:cNvPr>
              <p:cNvPicPr/>
              <p:nvPr/>
            </p:nvPicPr>
            <p:blipFill>
              <a:blip r:embed="rId10"/>
              <a:stretch>
                <a:fillRect/>
              </a:stretch>
            </p:blipFill>
            <p:spPr>
              <a:xfrm>
                <a:off x="7869700" y="5229130"/>
                <a:ext cx="732960" cy="87840"/>
              </a:xfrm>
              <a:prstGeom prst="rect">
                <a:avLst/>
              </a:prstGeom>
            </p:spPr>
          </p:pic>
        </mc:Fallback>
      </mc:AlternateContent>
    </p:spTree>
    <p:extLst>
      <p:ext uri="{BB962C8B-B14F-4D97-AF65-F5344CB8AC3E}">
        <p14:creationId xmlns:p14="http://schemas.microsoft.com/office/powerpoint/2010/main" val="3757590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E4C7-97C2-4FEC-0E32-14F7ABFF568C}"/>
              </a:ext>
            </a:extLst>
          </p:cNvPr>
          <p:cNvSpPr>
            <a:spLocks noGrp="1"/>
          </p:cNvSpPr>
          <p:nvPr>
            <p:ph type="title"/>
          </p:nvPr>
        </p:nvSpPr>
        <p:spPr>
          <a:xfrm>
            <a:off x="312858" y="467139"/>
            <a:ext cx="4560584" cy="1128068"/>
          </a:xfrm>
        </p:spPr>
        <p:txBody>
          <a:bodyPr vert="horz" lIns="91440" tIns="45720" rIns="91440" bIns="45720" rtlCol="0" anchor="ctr">
            <a:noAutofit/>
          </a:bodyPr>
          <a:lstStyle/>
          <a:p>
            <a:r>
              <a:rPr lang="en-US" dirty="0">
                <a:solidFill>
                  <a:schemeClr val="tx1"/>
                </a:solidFill>
              </a:rPr>
              <a:t>Optional Budget Categories </a:t>
            </a:r>
          </a:p>
        </p:txBody>
      </p:sp>
      <p:sp>
        <p:nvSpPr>
          <p:cNvPr id="36" name="Content Placeholder 2">
            <a:extLst>
              <a:ext uri="{FF2B5EF4-FFF2-40B4-BE49-F238E27FC236}">
                <a16:creationId xmlns:a16="http://schemas.microsoft.com/office/drawing/2014/main" id="{4D911622-C552-400D-875C-AB577DDC48E6}"/>
              </a:ext>
            </a:extLst>
          </p:cNvPr>
          <p:cNvSpPr>
            <a:spLocks noGrp="1"/>
          </p:cNvSpPr>
          <p:nvPr>
            <p:ph sz="half" idx="1"/>
          </p:nvPr>
        </p:nvSpPr>
        <p:spPr>
          <a:xfrm>
            <a:off x="589559" y="2411276"/>
            <a:ext cx="3222277" cy="3979585"/>
          </a:xfrm>
        </p:spPr>
        <p:txBody>
          <a:bodyPr vert="horz" lIns="91440" tIns="45720" rIns="91440" bIns="45720" rtlCol="0" anchor="ctr">
            <a:normAutofit/>
          </a:bodyPr>
          <a:lstStyle/>
          <a:p>
            <a:r>
              <a:rPr lang="en-US" sz="2000" b="1" dirty="0">
                <a:solidFill>
                  <a:schemeClr val="tx1"/>
                </a:solidFill>
              </a:rPr>
              <a:t>Grantees can help manage the Average Cost per Unit (ACPU) by utilizing Optional Budget Categories </a:t>
            </a:r>
          </a:p>
          <a:p>
            <a:endParaRPr lang="en-US" sz="1600" dirty="0">
              <a:solidFill>
                <a:schemeClr val="tx1"/>
              </a:solidFill>
            </a:endParaRPr>
          </a:p>
          <a:p>
            <a:pPr marL="0"/>
            <a:endParaRPr lang="en-US" sz="1600" dirty="0">
              <a:solidFill>
                <a:schemeClr val="tx1"/>
              </a:solidFill>
            </a:endParaRPr>
          </a:p>
        </p:txBody>
      </p:sp>
      <p:pic>
        <p:nvPicPr>
          <p:cNvPr id="9" name="Content Placeholder 8">
            <a:hlinkClick r:id="rId3"/>
            <a:extLst>
              <a:ext uri="{FF2B5EF4-FFF2-40B4-BE49-F238E27FC236}">
                <a16:creationId xmlns:a16="http://schemas.microsoft.com/office/drawing/2014/main" id="{4199AD07-8AFB-B9C2-E754-8D68962BB2A8}"/>
              </a:ext>
            </a:extLst>
          </p:cNvPr>
          <p:cNvPicPr>
            <a:picLocks noGrp="1" noChangeAspect="1"/>
          </p:cNvPicPr>
          <p:nvPr>
            <p:ph sz="half" idx="2"/>
          </p:nvPr>
        </p:nvPicPr>
        <p:blipFill>
          <a:blip r:embed="rId4"/>
          <a:srcRect r="3545" b="-2"/>
          <a:stretch/>
        </p:blipFill>
        <p:spPr>
          <a:xfrm>
            <a:off x="4693186" y="237491"/>
            <a:ext cx="7397989" cy="6489921"/>
          </a:xfrm>
          <a:prstGeom prst="rect">
            <a:avLst/>
          </a:prstGeom>
          <a:ln>
            <a:noFill/>
          </a:ln>
          <a:effectLst>
            <a:outerShdw blurRad="190500" algn="tl" rotWithShape="0">
              <a:srgbClr val="000000">
                <a:alpha val="70000"/>
              </a:srgbClr>
            </a:outerShdw>
          </a:effectLst>
        </p:spPr>
      </p:pic>
      <p:sp>
        <p:nvSpPr>
          <p:cNvPr id="7" name="Slide Number Placeholder 6">
            <a:extLst>
              <a:ext uri="{FF2B5EF4-FFF2-40B4-BE49-F238E27FC236}">
                <a16:creationId xmlns:a16="http://schemas.microsoft.com/office/drawing/2014/main" id="{45D8BCA4-71E1-463E-2885-D88CFF321354}"/>
              </a:ext>
            </a:extLst>
          </p:cNvPr>
          <p:cNvSpPr>
            <a:spLocks noGrp="1"/>
          </p:cNvSpPr>
          <p:nvPr>
            <p:ph type="sldNum" sz="quarter" idx="12"/>
          </p:nvPr>
        </p:nvSpPr>
        <p:spPr>
          <a:xfrm>
            <a:off x="10875340" y="6492875"/>
            <a:ext cx="105571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398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NASCSP Templat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CSP Template1" id="{164C730A-857A-4244-ADA1-A2939C1F68BE}" vid="{2876FAD4-112C-4753-9FCD-CE65CA0C26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Custom 1">
      <a:dk1>
        <a:sysClr val="windowText" lastClr="000000"/>
      </a:dk1>
      <a:lt1>
        <a:sysClr val="window" lastClr="FFFFFF"/>
      </a:lt1>
      <a:dk2>
        <a:srgbClr val="677D9D"/>
      </a:dk2>
      <a:lt2>
        <a:srgbClr val="E7E6E6"/>
      </a:lt2>
      <a:accent1>
        <a:srgbClr val="3F87CF"/>
      </a:accent1>
      <a:accent2>
        <a:srgbClr val="F6AE2D"/>
      </a:accent2>
      <a:accent3>
        <a:srgbClr val="3C2882"/>
      </a:accent3>
      <a:accent4>
        <a:srgbClr val="932010"/>
      </a:accent4>
      <a:accent5>
        <a:srgbClr val="7CC576"/>
      </a:accent5>
      <a:accent6>
        <a:srgbClr val="ED7D31"/>
      </a:accent6>
      <a:hlink>
        <a:srgbClr val="0563C1"/>
      </a:hlink>
      <a:folHlink>
        <a:srgbClr val="954F72"/>
      </a:folHlink>
    </a:clrScheme>
    <a:fontScheme name="Custom 1">
      <a:majorFont>
        <a:latin typeface="Palatino Linotyp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NASCSP Template1</Template>
  <TotalTime>38943</TotalTime>
  <Words>3819</Words>
  <Application>Microsoft Office PowerPoint</Application>
  <PresentationFormat>Widescreen</PresentationFormat>
  <Paragraphs>480</Paragraphs>
  <Slides>48</Slides>
  <Notes>31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48</vt:i4>
      </vt:variant>
    </vt:vector>
  </HeadingPairs>
  <TitlesOfParts>
    <vt:vector size="65" baseType="lpstr">
      <vt:lpstr>Aharoni</vt:lpstr>
      <vt:lpstr>Aptos</vt:lpstr>
      <vt:lpstr>Arial</vt:lpstr>
      <vt:lpstr>Arial Narrow</vt:lpstr>
      <vt:lpstr>Avenir Next LT Pro</vt:lpstr>
      <vt:lpstr>Calibri</vt:lpstr>
      <vt:lpstr>Calibri Light</vt:lpstr>
      <vt:lpstr>Courier New</vt:lpstr>
      <vt:lpstr>Karla</vt:lpstr>
      <vt:lpstr>Palatino Linotype</vt:lpstr>
      <vt:lpstr>Sabon Next LT</vt:lpstr>
      <vt:lpstr>Wingdings</vt:lpstr>
      <vt:lpstr>NASCSP Template1</vt:lpstr>
      <vt:lpstr>Office Theme</vt:lpstr>
      <vt:lpstr>1_Office Theme</vt:lpstr>
      <vt:lpstr>4_Office Theme</vt:lpstr>
      <vt:lpstr>3_Office Theme</vt:lpstr>
      <vt:lpstr>PowerPoint Presentation</vt:lpstr>
      <vt:lpstr>AGENDA</vt:lpstr>
      <vt:lpstr>PowerPoint Presentation</vt:lpstr>
      <vt:lpstr>NASCSP WAP Staff</vt:lpstr>
      <vt:lpstr>Process Overview</vt:lpstr>
      <vt:lpstr>Mandatory State Plan Components </vt:lpstr>
      <vt:lpstr>Required Attachments:  </vt:lpstr>
      <vt:lpstr>NEW Budget Categories!!</vt:lpstr>
      <vt:lpstr>Optional Budget Categories </vt:lpstr>
      <vt:lpstr>WAP Memo 138:  The Redline Memo</vt:lpstr>
      <vt:lpstr>2025 State Plan Guidance</vt:lpstr>
      <vt:lpstr>Switching gears</vt:lpstr>
      <vt:lpstr>Administrative and Legal Requirements Document (ALRD)</vt:lpstr>
      <vt:lpstr>ALRD</vt:lpstr>
      <vt:lpstr>PY 2025 State Plan Due Dates</vt:lpstr>
      <vt:lpstr>Switching gears</vt:lpstr>
      <vt:lpstr>PowerPoint Presentation</vt:lpstr>
      <vt:lpstr>Application Instructions Update</vt:lpstr>
      <vt:lpstr>Application Instructions Update:     Clarifications</vt:lpstr>
      <vt:lpstr>Application Instructions Update</vt:lpstr>
      <vt:lpstr>Application Instructions Update</vt:lpstr>
      <vt:lpstr>Application Instructions Update: Calculating Administrative funds</vt:lpstr>
      <vt:lpstr>Switching gears</vt:lpstr>
      <vt:lpstr>Weatherization Program Notice 25-1</vt:lpstr>
      <vt:lpstr>WPN 25-1 Updates: Background</vt:lpstr>
      <vt:lpstr>WPN 25-1 Updates: Memo 139</vt:lpstr>
      <vt:lpstr>WPN 25-1 Updates: 1.2 – Legal Authority</vt:lpstr>
      <vt:lpstr>WPN 25-1 Updates: 2.3 – Innovation Funding Opportunities</vt:lpstr>
      <vt:lpstr>WPN 25-1 Updates: 2.6 Equity and the Justice40 Initiative</vt:lpstr>
      <vt:lpstr>WPN 25-1 Updates: NEPA and Historic Preservation</vt:lpstr>
      <vt:lpstr>WPN 25-1 Updates: Tribal Weatherization</vt:lpstr>
      <vt:lpstr>WPN 25-1 Updates:</vt:lpstr>
      <vt:lpstr>WPN 25-1 Updates: ACPU</vt:lpstr>
      <vt:lpstr>WPN 25-1 Updates: 3.4 Program Income</vt:lpstr>
      <vt:lpstr>WPN 25-1 Updates: 3.5 Budget/Expenditure/Carryover</vt:lpstr>
      <vt:lpstr>Once your plan is approved…</vt:lpstr>
      <vt:lpstr>Switching gears</vt:lpstr>
      <vt:lpstr>PowerPoint Presentation</vt:lpstr>
      <vt:lpstr>Success Strategies</vt:lpstr>
      <vt:lpstr>Success Strategies</vt:lpstr>
      <vt:lpstr>Success Strategies</vt:lpstr>
      <vt:lpstr>Success Strategies #4 Communicate Often </vt:lpstr>
      <vt:lpstr>Success Strategies</vt:lpstr>
      <vt:lpstr>Aiming for Excellence! </vt:lpstr>
      <vt:lpstr>NASCSP Member Resources</vt:lpstr>
      <vt:lpstr>Registration Open!</vt:lpstr>
      <vt:lpstr> Member  Questions for DOE</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Thomas</dc:creator>
  <cp:lastModifiedBy>Jonathan Ballew</cp:lastModifiedBy>
  <cp:revision>245</cp:revision>
  <dcterms:created xsi:type="dcterms:W3CDTF">2021-06-08T17:03:52Z</dcterms:created>
  <dcterms:modified xsi:type="dcterms:W3CDTF">2024-12-16T20:56:34Z</dcterms:modified>
</cp:coreProperties>
</file>