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9"/>
  </p:notesMasterIdLst>
  <p:sldIdLst>
    <p:sldId id="257" r:id="rId2"/>
    <p:sldId id="258" r:id="rId3"/>
    <p:sldId id="259" r:id="rId4"/>
    <p:sldId id="781" r:id="rId5"/>
    <p:sldId id="782" r:id="rId6"/>
    <p:sldId id="814" r:id="rId7"/>
    <p:sldId id="816" r:id="rId8"/>
    <p:sldId id="5896" r:id="rId9"/>
    <p:sldId id="815" r:id="rId10"/>
    <p:sldId id="817" r:id="rId11"/>
    <p:sldId id="819" r:id="rId12"/>
    <p:sldId id="820" r:id="rId13"/>
    <p:sldId id="821" r:id="rId14"/>
    <p:sldId id="5872" r:id="rId15"/>
    <p:sldId id="5858" r:id="rId16"/>
    <p:sldId id="5861" r:id="rId17"/>
    <p:sldId id="5859" r:id="rId18"/>
    <p:sldId id="5862" r:id="rId19"/>
    <p:sldId id="5864" r:id="rId20"/>
    <p:sldId id="5860" r:id="rId21"/>
    <p:sldId id="266" r:id="rId22"/>
    <p:sldId id="355" r:id="rId23"/>
    <p:sldId id="367" r:id="rId24"/>
    <p:sldId id="368" r:id="rId25"/>
    <p:sldId id="5903" r:id="rId26"/>
    <p:sldId id="268" r:id="rId27"/>
    <p:sldId id="768" r:id="rId28"/>
    <p:sldId id="464" r:id="rId29"/>
    <p:sldId id="463" r:id="rId30"/>
    <p:sldId id="5865" r:id="rId31"/>
    <p:sldId id="427" r:id="rId32"/>
    <p:sldId id="474" r:id="rId33"/>
    <p:sldId id="351" r:id="rId34"/>
    <p:sldId id="331" r:id="rId35"/>
    <p:sldId id="383" r:id="rId36"/>
    <p:sldId id="270" r:id="rId37"/>
    <p:sldId id="5866" r:id="rId38"/>
    <p:sldId id="5867" r:id="rId39"/>
    <p:sldId id="5868" r:id="rId40"/>
    <p:sldId id="5869" r:id="rId41"/>
    <p:sldId id="5899" r:id="rId42"/>
    <p:sldId id="5883" r:id="rId43"/>
    <p:sldId id="374" r:id="rId44"/>
    <p:sldId id="343" r:id="rId45"/>
    <p:sldId id="335" r:id="rId46"/>
    <p:sldId id="378" r:id="rId47"/>
    <p:sldId id="379" r:id="rId48"/>
    <p:sldId id="5900" r:id="rId49"/>
    <p:sldId id="314" r:id="rId50"/>
    <p:sldId id="316" r:id="rId51"/>
    <p:sldId id="318" r:id="rId52"/>
    <p:sldId id="5901" r:id="rId53"/>
    <p:sldId id="319" r:id="rId54"/>
    <p:sldId id="346" r:id="rId55"/>
    <p:sldId id="281" r:id="rId56"/>
    <p:sldId id="784" r:id="rId57"/>
    <p:sldId id="5884" r:id="rId58"/>
    <p:sldId id="5904" r:id="rId59"/>
    <p:sldId id="5897" r:id="rId60"/>
    <p:sldId id="823" r:id="rId61"/>
    <p:sldId id="826" r:id="rId62"/>
    <p:sldId id="824" r:id="rId63"/>
    <p:sldId id="825" r:id="rId64"/>
    <p:sldId id="827" r:id="rId65"/>
    <p:sldId id="5894" r:id="rId66"/>
    <p:sldId id="5905" r:id="rId67"/>
    <p:sldId id="5898" r:id="rId68"/>
    <p:sldId id="283" r:id="rId69"/>
    <p:sldId id="278" r:id="rId70"/>
    <p:sldId id="284" r:id="rId71"/>
    <p:sldId id="279" r:id="rId72"/>
    <p:sldId id="263" r:id="rId73"/>
    <p:sldId id="264" r:id="rId74"/>
    <p:sldId id="5886" r:id="rId75"/>
    <p:sldId id="261" r:id="rId76"/>
    <p:sldId id="285" r:id="rId77"/>
    <p:sldId id="267" r:id="rId78"/>
    <p:sldId id="5888" r:id="rId79"/>
    <p:sldId id="272" r:id="rId80"/>
    <p:sldId id="271" r:id="rId81"/>
    <p:sldId id="275" r:id="rId82"/>
    <p:sldId id="286" r:id="rId83"/>
    <p:sldId id="287" r:id="rId84"/>
    <p:sldId id="288" r:id="rId85"/>
    <p:sldId id="5891" r:id="rId86"/>
    <p:sldId id="5895" r:id="rId87"/>
    <p:sldId id="590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AA2"/>
    <a:srgbClr val="1306B6"/>
    <a:srgbClr val="2B17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820DC-7170-4299-B2E9-9C480021960C}" v="18" dt="2024-02-21T17:35:07.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1242" autoAdjust="0"/>
  </p:normalViewPr>
  <p:slideViewPr>
    <p:cSldViewPr snapToGrid="0">
      <p:cViewPr varScale="1">
        <p:scale>
          <a:sx n="87" d="100"/>
          <a:sy n="87" d="100"/>
        </p:scale>
        <p:origin x="11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58CF7-08FF-41A4-A808-06330869DA6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BB94C90-7C5F-474A-AF40-3B175E1019DB}">
      <dgm:prSet phldrT="[Text]" custT="1"/>
      <dgm:spPr>
        <a:solidFill>
          <a:srgbClr val="FF0000"/>
        </a:solidFill>
      </dgm:spPr>
      <dgm:t>
        <a:bodyPr/>
        <a:lstStyle/>
        <a:p>
          <a:r>
            <a:rPr lang="en-US" sz="2800" b="1" dirty="0"/>
            <a:t>Direct</a:t>
          </a:r>
        </a:p>
      </dgm:t>
    </dgm:pt>
    <dgm:pt modelId="{1D61C083-0224-4786-81A9-5DAF45390B61}" type="parTrans" cxnId="{5A9DA657-6E58-408C-B96C-7B9F15E2797E}">
      <dgm:prSet/>
      <dgm:spPr/>
      <dgm:t>
        <a:bodyPr/>
        <a:lstStyle/>
        <a:p>
          <a:endParaRPr lang="en-US"/>
        </a:p>
      </dgm:t>
    </dgm:pt>
    <dgm:pt modelId="{34815B54-3EE0-4885-AA87-8CA004C95EC1}" type="sibTrans" cxnId="{5A9DA657-6E58-408C-B96C-7B9F15E2797E}">
      <dgm:prSet/>
      <dgm:spPr/>
      <dgm:t>
        <a:bodyPr/>
        <a:lstStyle/>
        <a:p>
          <a:endParaRPr lang="en-US"/>
        </a:p>
      </dgm:t>
    </dgm:pt>
    <dgm:pt modelId="{3A50CD01-A96E-4DC1-BE5E-70837506B70C}">
      <dgm:prSet phldrT="[Text]" custT="1"/>
      <dgm:spPr>
        <a:ln>
          <a:solidFill>
            <a:srgbClr val="1306B6"/>
          </a:solidFill>
        </a:ln>
      </dgm:spPr>
      <dgm:t>
        <a:bodyPr/>
        <a:lstStyle/>
        <a:p>
          <a:r>
            <a:rPr lang="en-US" sz="2000" b="1" dirty="0"/>
            <a:t>Readily identifiable</a:t>
          </a:r>
        </a:p>
      </dgm:t>
    </dgm:pt>
    <dgm:pt modelId="{858D11BC-349B-4458-9C64-02A1672A84D7}" type="parTrans" cxnId="{619142F4-3BB4-4AD0-AA3D-24791800066A}">
      <dgm:prSet/>
      <dgm:spPr/>
      <dgm:t>
        <a:bodyPr/>
        <a:lstStyle/>
        <a:p>
          <a:endParaRPr lang="en-US"/>
        </a:p>
      </dgm:t>
    </dgm:pt>
    <dgm:pt modelId="{7000631F-2691-42BE-B546-47C732D09E69}" type="sibTrans" cxnId="{619142F4-3BB4-4AD0-AA3D-24791800066A}">
      <dgm:prSet/>
      <dgm:spPr/>
      <dgm:t>
        <a:bodyPr/>
        <a:lstStyle/>
        <a:p>
          <a:endParaRPr lang="en-US"/>
        </a:p>
      </dgm:t>
    </dgm:pt>
    <dgm:pt modelId="{F62370AF-05F6-40CA-B6FD-855A11953DCF}">
      <dgm:prSet phldrT="[Text]" custT="1"/>
      <dgm:spPr>
        <a:ln>
          <a:solidFill>
            <a:srgbClr val="1306B6"/>
          </a:solidFill>
        </a:ln>
      </dgm:spPr>
      <dgm:t>
        <a:bodyPr/>
        <a:lstStyle/>
        <a:p>
          <a:r>
            <a:rPr lang="en-US" sz="2000" b="1" dirty="0"/>
            <a:t>Directly assignable to federal grant activity relatively easily and w/high degree of accuracy</a:t>
          </a:r>
        </a:p>
      </dgm:t>
    </dgm:pt>
    <dgm:pt modelId="{4430DA70-EAEA-47EB-9287-A2D40E0BE019}" type="parTrans" cxnId="{4C21F5DF-D6D0-4951-80B2-718D32C9CD9A}">
      <dgm:prSet/>
      <dgm:spPr/>
      <dgm:t>
        <a:bodyPr/>
        <a:lstStyle/>
        <a:p>
          <a:endParaRPr lang="en-US"/>
        </a:p>
      </dgm:t>
    </dgm:pt>
    <dgm:pt modelId="{A6697E04-9FC0-4054-BB9A-F7842F530A04}" type="sibTrans" cxnId="{4C21F5DF-D6D0-4951-80B2-718D32C9CD9A}">
      <dgm:prSet/>
      <dgm:spPr/>
      <dgm:t>
        <a:bodyPr/>
        <a:lstStyle/>
        <a:p>
          <a:endParaRPr lang="en-US"/>
        </a:p>
      </dgm:t>
    </dgm:pt>
    <dgm:pt modelId="{63969A62-3AB3-42F5-81B6-34AAD2446DCD}">
      <dgm:prSet phldrT="[Text]" custT="1"/>
      <dgm:spPr>
        <a:solidFill>
          <a:srgbClr val="0070C0"/>
        </a:solidFill>
      </dgm:spPr>
      <dgm:t>
        <a:bodyPr/>
        <a:lstStyle/>
        <a:p>
          <a:r>
            <a:rPr lang="en-US" sz="2800" b="1" dirty="0"/>
            <a:t>Indirect/ shared</a:t>
          </a:r>
        </a:p>
      </dgm:t>
    </dgm:pt>
    <dgm:pt modelId="{65FA4D46-E91E-41D5-9B04-87B65430477E}" type="parTrans" cxnId="{DDAC3627-8B9A-4EB8-86EF-EAB0BBCC6A7F}">
      <dgm:prSet/>
      <dgm:spPr/>
      <dgm:t>
        <a:bodyPr/>
        <a:lstStyle/>
        <a:p>
          <a:endParaRPr lang="en-US"/>
        </a:p>
      </dgm:t>
    </dgm:pt>
    <dgm:pt modelId="{DDAB28CA-5173-4E38-9CF4-01FB78F1DFC4}" type="sibTrans" cxnId="{DDAC3627-8B9A-4EB8-86EF-EAB0BBCC6A7F}">
      <dgm:prSet/>
      <dgm:spPr/>
      <dgm:t>
        <a:bodyPr/>
        <a:lstStyle/>
        <a:p>
          <a:endParaRPr lang="en-US"/>
        </a:p>
      </dgm:t>
    </dgm:pt>
    <dgm:pt modelId="{A21ED908-D6EB-46E6-8323-E523F4F4E9D0}">
      <dgm:prSet phldrT="[Text]" custT="1"/>
      <dgm:spPr>
        <a:ln>
          <a:solidFill>
            <a:srgbClr val="1306B6"/>
          </a:solidFill>
        </a:ln>
      </dgm:spPr>
      <dgm:t>
        <a:bodyPr/>
        <a:lstStyle/>
        <a:p>
          <a:r>
            <a:rPr lang="en-US" sz="2000" b="1" dirty="0"/>
            <a:t>Incurred for common or joint purpose</a:t>
          </a:r>
        </a:p>
      </dgm:t>
    </dgm:pt>
    <dgm:pt modelId="{E504FF54-FDBE-4B17-BCC5-F072DCB61F50}" type="parTrans" cxnId="{39A7F63E-BBCA-4368-BF31-20CF44B9388A}">
      <dgm:prSet/>
      <dgm:spPr/>
      <dgm:t>
        <a:bodyPr/>
        <a:lstStyle/>
        <a:p>
          <a:endParaRPr lang="en-US"/>
        </a:p>
      </dgm:t>
    </dgm:pt>
    <dgm:pt modelId="{91847C7E-A79F-486E-890A-B6A92AEA7889}" type="sibTrans" cxnId="{39A7F63E-BBCA-4368-BF31-20CF44B9388A}">
      <dgm:prSet/>
      <dgm:spPr/>
      <dgm:t>
        <a:bodyPr/>
        <a:lstStyle/>
        <a:p>
          <a:endParaRPr lang="en-US"/>
        </a:p>
      </dgm:t>
    </dgm:pt>
    <dgm:pt modelId="{6F1EC680-DAE2-464A-9FD7-536F370B426E}">
      <dgm:prSet phldrT="[Text]" custT="1"/>
      <dgm:spPr>
        <a:ln>
          <a:solidFill>
            <a:srgbClr val="241AA2"/>
          </a:solidFill>
        </a:ln>
      </dgm:spPr>
      <dgm:t>
        <a:bodyPr spcFirstLastPara="0" vert="horz" wrap="square" lIns="19050" tIns="12700" rIns="19050" bIns="12700" numCol="1" spcCol="1270" anchor="ctr" anchorCtr="0"/>
        <a:lstStyle/>
        <a:p>
          <a:pPr marL="0" lvl="0" indent="0" defTabSz="444500">
            <a:spcBef>
              <a:spcPct val="0"/>
            </a:spcBef>
            <a:spcAft>
              <a:spcPct val="35000"/>
            </a:spcAft>
            <a:buNone/>
          </a:pPr>
          <a:r>
            <a:rPr lang="en-US" sz="2000" b="1" kern="1200" dirty="0">
              <a:latin typeface="+mn-lt"/>
              <a:ea typeface="+mn-ea"/>
              <a:cs typeface="Arial" panose="020B0604020202020204" pitchFamily="34" charset="0"/>
            </a:rPr>
            <a:t>Benefits more than one cost objective</a:t>
          </a:r>
        </a:p>
      </dgm:t>
    </dgm:pt>
    <dgm:pt modelId="{8A0A7855-26FB-4FD1-92F7-5CC79F848C57}" type="parTrans" cxnId="{84CD985A-18D5-48B3-9AFD-8A3BDB9E2A91}">
      <dgm:prSet/>
      <dgm:spPr/>
      <dgm:t>
        <a:bodyPr/>
        <a:lstStyle/>
        <a:p>
          <a:endParaRPr lang="en-US"/>
        </a:p>
      </dgm:t>
    </dgm:pt>
    <dgm:pt modelId="{AD5B3DA2-E394-42BC-BC4A-1838785084F8}" type="sibTrans" cxnId="{84CD985A-18D5-48B3-9AFD-8A3BDB9E2A91}">
      <dgm:prSet/>
      <dgm:spPr/>
      <dgm:t>
        <a:bodyPr/>
        <a:lstStyle/>
        <a:p>
          <a:endParaRPr lang="en-US"/>
        </a:p>
      </dgm:t>
    </dgm:pt>
    <dgm:pt modelId="{3F5B6EA6-C671-4BB7-8175-0FA84A809EED}">
      <dgm:prSet custT="1"/>
      <dgm:spPr>
        <a:ln>
          <a:solidFill>
            <a:srgbClr val="1306B6"/>
          </a:solidFill>
        </a:ln>
      </dgm:spPr>
      <dgm:t>
        <a:bodyPr/>
        <a:lstStyle/>
        <a:p>
          <a:r>
            <a:rPr lang="en-US" sz="2000" b="1" dirty="0"/>
            <a:t>Not readily assignable to cost objective specifically benefitted, without effort disproportionate to results achieved</a:t>
          </a:r>
        </a:p>
      </dgm:t>
    </dgm:pt>
    <dgm:pt modelId="{F8C13830-227F-48D2-9BF7-B1927061BBAA}" type="parTrans" cxnId="{A89277CD-21C2-423C-96CA-48219AC99D6E}">
      <dgm:prSet/>
      <dgm:spPr/>
      <dgm:t>
        <a:bodyPr/>
        <a:lstStyle/>
        <a:p>
          <a:endParaRPr lang="en-US"/>
        </a:p>
      </dgm:t>
    </dgm:pt>
    <dgm:pt modelId="{C2C31715-0BD4-4A47-A10C-72368FF420EE}" type="sibTrans" cxnId="{A89277CD-21C2-423C-96CA-48219AC99D6E}">
      <dgm:prSet/>
      <dgm:spPr/>
      <dgm:t>
        <a:bodyPr/>
        <a:lstStyle/>
        <a:p>
          <a:endParaRPr lang="en-US"/>
        </a:p>
      </dgm:t>
    </dgm:pt>
    <dgm:pt modelId="{3D7E7979-CA67-4492-961D-241DA8738ACB}" type="pres">
      <dgm:prSet presAssocID="{B9158CF7-08FF-41A4-A808-06330869DA67}" presName="diagram" presStyleCnt="0">
        <dgm:presLayoutVars>
          <dgm:chPref val="1"/>
          <dgm:dir/>
          <dgm:animOne val="branch"/>
          <dgm:animLvl val="lvl"/>
          <dgm:resizeHandles/>
        </dgm:presLayoutVars>
      </dgm:prSet>
      <dgm:spPr/>
    </dgm:pt>
    <dgm:pt modelId="{1B8191F9-721B-45B5-AB84-D52FA1E7C8CF}" type="pres">
      <dgm:prSet presAssocID="{BBB94C90-7C5F-474A-AF40-3B175E1019DB}" presName="root" presStyleCnt="0"/>
      <dgm:spPr/>
    </dgm:pt>
    <dgm:pt modelId="{6F399D8F-C040-42B6-91A3-E56D35A86979}" type="pres">
      <dgm:prSet presAssocID="{BBB94C90-7C5F-474A-AF40-3B175E1019DB}" presName="rootComposite" presStyleCnt="0"/>
      <dgm:spPr/>
    </dgm:pt>
    <dgm:pt modelId="{F088C415-6A2B-455C-8168-D67D6A91897A}" type="pres">
      <dgm:prSet presAssocID="{BBB94C90-7C5F-474A-AF40-3B175E1019DB}" presName="rootText" presStyleLbl="node1" presStyleIdx="0" presStyleCnt="2" custScaleX="196045" custLinFactNeighborY="10160"/>
      <dgm:spPr/>
    </dgm:pt>
    <dgm:pt modelId="{3C36A41C-2E91-443A-8A80-76DC5C41FBAC}" type="pres">
      <dgm:prSet presAssocID="{BBB94C90-7C5F-474A-AF40-3B175E1019DB}" presName="rootConnector" presStyleLbl="node1" presStyleIdx="0" presStyleCnt="2"/>
      <dgm:spPr/>
    </dgm:pt>
    <dgm:pt modelId="{38BE4D99-9C5C-4288-985E-CF7C7AF237BA}" type="pres">
      <dgm:prSet presAssocID="{BBB94C90-7C5F-474A-AF40-3B175E1019DB}" presName="childShape" presStyleCnt="0"/>
      <dgm:spPr/>
    </dgm:pt>
    <dgm:pt modelId="{93AEA63B-3460-43CB-BD1A-4568FAE032B3}" type="pres">
      <dgm:prSet presAssocID="{858D11BC-349B-4458-9C64-02A1672A84D7}" presName="Name13" presStyleLbl="parChTrans1D2" presStyleIdx="0" presStyleCnt="5"/>
      <dgm:spPr/>
    </dgm:pt>
    <dgm:pt modelId="{7B09B251-9700-4D54-9666-0E11C9A3CFDE}" type="pres">
      <dgm:prSet presAssocID="{3A50CD01-A96E-4DC1-BE5E-70837506B70C}" presName="childText" presStyleLbl="bgAcc1" presStyleIdx="0" presStyleCnt="5" custScaleX="193582">
        <dgm:presLayoutVars>
          <dgm:bulletEnabled val="1"/>
        </dgm:presLayoutVars>
      </dgm:prSet>
      <dgm:spPr/>
    </dgm:pt>
    <dgm:pt modelId="{0C73C765-73E6-4741-8B78-39EEF395B051}" type="pres">
      <dgm:prSet presAssocID="{4430DA70-EAEA-47EB-9287-A2D40E0BE019}" presName="Name13" presStyleLbl="parChTrans1D2" presStyleIdx="1" presStyleCnt="5"/>
      <dgm:spPr/>
    </dgm:pt>
    <dgm:pt modelId="{05185CAE-116C-4EBB-A4E9-C53FA3243B00}" type="pres">
      <dgm:prSet presAssocID="{F62370AF-05F6-40CA-B6FD-855A11953DCF}" presName="childText" presStyleLbl="bgAcc1" presStyleIdx="1" presStyleCnt="5" custScaleX="192076" custScaleY="175371" custLinFactNeighborX="247" custLinFactNeighborY="-8617">
        <dgm:presLayoutVars>
          <dgm:bulletEnabled val="1"/>
        </dgm:presLayoutVars>
      </dgm:prSet>
      <dgm:spPr/>
    </dgm:pt>
    <dgm:pt modelId="{2FB7D0DB-C067-4EEF-9D17-7660F34CEA87}" type="pres">
      <dgm:prSet presAssocID="{63969A62-3AB3-42F5-81B6-34AAD2446DCD}" presName="root" presStyleCnt="0"/>
      <dgm:spPr/>
    </dgm:pt>
    <dgm:pt modelId="{1A4B1D22-8EE7-4C0B-94C6-BD3F27176E25}" type="pres">
      <dgm:prSet presAssocID="{63969A62-3AB3-42F5-81B6-34AAD2446DCD}" presName="rootComposite" presStyleCnt="0"/>
      <dgm:spPr/>
    </dgm:pt>
    <dgm:pt modelId="{A94B9D29-F016-4E8A-AA6F-3F89240352E3}" type="pres">
      <dgm:prSet presAssocID="{63969A62-3AB3-42F5-81B6-34AAD2446DCD}" presName="rootText" presStyleLbl="node1" presStyleIdx="1" presStyleCnt="2" custScaleX="188406" custLinFactNeighborY="11430"/>
      <dgm:spPr/>
    </dgm:pt>
    <dgm:pt modelId="{1A82E538-66E4-4A6F-9AD8-64C0C84B4BD2}" type="pres">
      <dgm:prSet presAssocID="{63969A62-3AB3-42F5-81B6-34AAD2446DCD}" presName="rootConnector" presStyleLbl="node1" presStyleIdx="1" presStyleCnt="2"/>
      <dgm:spPr/>
    </dgm:pt>
    <dgm:pt modelId="{E1BD4CAF-7C45-4D94-A017-E7CD5A336B40}" type="pres">
      <dgm:prSet presAssocID="{63969A62-3AB3-42F5-81B6-34AAD2446DCD}" presName="childShape" presStyleCnt="0"/>
      <dgm:spPr/>
    </dgm:pt>
    <dgm:pt modelId="{437EED91-CF8E-49B5-A703-ECA7E4773E3F}" type="pres">
      <dgm:prSet presAssocID="{E504FF54-FDBE-4B17-BCC5-F072DCB61F50}" presName="Name13" presStyleLbl="parChTrans1D2" presStyleIdx="2" presStyleCnt="5"/>
      <dgm:spPr/>
    </dgm:pt>
    <dgm:pt modelId="{7A4F2DCA-D58F-43C2-8319-D320A1761920}" type="pres">
      <dgm:prSet presAssocID="{A21ED908-D6EB-46E6-8323-E523F4F4E9D0}" presName="childText" presStyleLbl="bgAcc1" presStyleIdx="2" presStyleCnt="5" custScaleX="184913">
        <dgm:presLayoutVars>
          <dgm:bulletEnabled val="1"/>
        </dgm:presLayoutVars>
      </dgm:prSet>
      <dgm:spPr/>
    </dgm:pt>
    <dgm:pt modelId="{640C83C0-FF9B-4295-9CEB-3DC627D30043}" type="pres">
      <dgm:prSet presAssocID="{8A0A7855-26FB-4FD1-92F7-5CC79F848C57}" presName="Name13" presStyleLbl="parChTrans1D2" presStyleIdx="3" presStyleCnt="5"/>
      <dgm:spPr/>
    </dgm:pt>
    <dgm:pt modelId="{05B20A65-7E4C-45B6-B162-5F57336D5107}" type="pres">
      <dgm:prSet presAssocID="{6F1EC680-DAE2-464A-9FD7-536F370B426E}" presName="childText" presStyleLbl="bgAcc1" presStyleIdx="3" presStyleCnt="5" custScaleX="186500" custLinFactNeighborY="-10982">
        <dgm:presLayoutVars>
          <dgm:bulletEnabled val="1"/>
        </dgm:presLayoutVars>
      </dgm:prSet>
      <dgm:spPr/>
    </dgm:pt>
    <dgm:pt modelId="{094C5479-0C37-4042-8FB8-3C112B1BB78F}" type="pres">
      <dgm:prSet presAssocID="{F8C13830-227F-48D2-9BF7-B1927061BBAA}" presName="Name13" presStyleLbl="parChTrans1D2" presStyleIdx="4" presStyleCnt="5"/>
      <dgm:spPr/>
    </dgm:pt>
    <dgm:pt modelId="{128C48E8-8481-433E-BF78-E610FAB6699C}" type="pres">
      <dgm:prSet presAssocID="{3F5B6EA6-C671-4BB7-8175-0FA84A809EED}" presName="childText" presStyleLbl="bgAcc1" presStyleIdx="4" presStyleCnt="5" custScaleX="188088" custScaleY="168092" custLinFactNeighborY="-22557">
        <dgm:presLayoutVars>
          <dgm:bulletEnabled val="1"/>
        </dgm:presLayoutVars>
      </dgm:prSet>
      <dgm:spPr/>
    </dgm:pt>
  </dgm:ptLst>
  <dgm:cxnLst>
    <dgm:cxn modelId="{71A5EC02-DA59-49C6-8C5D-8C8A65BF40A2}" type="presOf" srcId="{858D11BC-349B-4458-9C64-02A1672A84D7}" destId="{93AEA63B-3460-43CB-BD1A-4568FAE032B3}" srcOrd="0" destOrd="0" presId="urn:microsoft.com/office/officeart/2005/8/layout/hierarchy3"/>
    <dgm:cxn modelId="{1B365A15-49EE-4F11-8EAF-07641BF4F6A9}" type="presOf" srcId="{8A0A7855-26FB-4FD1-92F7-5CC79F848C57}" destId="{640C83C0-FF9B-4295-9CEB-3DC627D30043}" srcOrd="0" destOrd="0" presId="urn:microsoft.com/office/officeart/2005/8/layout/hierarchy3"/>
    <dgm:cxn modelId="{3045D016-5CCA-4C10-8EC1-64F9202483EB}" type="presOf" srcId="{4430DA70-EAEA-47EB-9287-A2D40E0BE019}" destId="{0C73C765-73E6-4741-8B78-39EEF395B051}" srcOrd="0" destOrd="0" presId="urn:microsoft.com/office/officeart/2005/8/layout/hierarchy3"/>
    <dgm:cxn modelId="{87B91219-17C9-46E5-8E4A-0C79A63F458F}" type="presOf" srcId="{63969A62-3AB3-42F5-81B6-34AAD2446DCD}" destId="{A94B9D29-F016-4E8A-AA6F-3F89240352E3}" srcOrd="0" destOrd="0" presId="urn:microsoft.com/office/officeart/2005/8/layout/hierarchy3"/>
    <dgm:cxn modelId="{F1CEE71E-7530-40B2-90BD-479FF94A57F9}" type="presOf" srcId="{BBB94C90-7C5F-474A-AF40-3B175E1019DB}" destId="{F088C415-6A2B-455C-8168-D67D6A91897A}" srcOrd="0" destOrd="0" presId="urn:microsoft.com/office/officeart/2005/8/layout/hierarchy3"/>
    <dgm:cxn modelId="{DDAC3627-8B9A-4EB8-86EF-EAB0BBCC6A7F}" srcId="{B9158CF7-08FF-41A4-A808-06330869DA67}" destId="{63969A62-3AB3-42F5-81B6-34AAD2446DCD}" srcOrd="1" destOrd="0" parTransId="{65FA4D46-E91E-41D5-9B04-87B65430477E}" sibTransId="{DDAB28CA-5173-4E38-9CF4-01FB78F1DFC4}"/>
    <dgm:cxn modelId="{39A7F63E-BBCA-4368-BF31-20CF44B9388A}" srcId="{63969A62-3AB3-42F5-81B6-34AAD2446DCD}" destId="{A21ED908-D6EB-46E6-8323-E523F4F4E9D0}" srcOrd="0" destOrd="0" parTransId="{E504FF54-FDBE-4B17-BCC5-F072DCB61F50}" sibTransId="{91847C7E-A79F-486E-890A-B6A92AEA7889}"/>
    <dgm:cxn modelId="{768FB366-0A9F-4C50-8B9D-F4A1504ED309}" type="presOf" srcId="{3A50CD01-A96E-4DC1-BE5E-70837506B70C}" destId="{7B09B251-9700-4D54-9666-0E11C9A3CFDE}" srcOrd="0" destOrd="0" presId="urn:microsoft.com/office/officeart/2005/8/layout/hierarchy3"/>
    <dgm:cxn modelId="{5A9DA657-6E58-408C-B96C-7B9F15E2797E}" srcId="{B9158CF7-08FF-41A4-A808-06330869DA67}" destId="{BBB94C90-7C5F-474A-AF40-3B175E1019DB}" srcOrd="0" destOrd="0" parTransId="{1D61C083-0224-4786-81A9-5DAF45390B61}" sibTransId="{34815B54-3EE0-4885-AA87-8CA004C95EC1}"/>
    <dgm:cxn modelId="{84CD985A-18D5-48B3-9AFD-8A3BDB9E2A91}" srcId="{63969A62-3AB3-42F5-81B6-34AAD2446DCD}" destId="{6F1EC680-DAE2-464A-9FD7-536F370B426E}" srcOrd="1" destOrd="0" parTransId="{8A0A7855-26FB-4FD1-92F7-5CC79F848C57}" sibTransId="{AD5B3DA2-E394-42BC-BC4A-1838785084F8}"/>
    <dgm:cxn modelId="{8A389E7B-0C63-480E-93B6-BCBA36467A97}" type="presOf" srcId="{F62370AF-05F6-40CA-B6FD-855A11953DCF}" destId="{05185CAE-116C-4EBB-A4E9-C53FA3243B00}" srcOrd="0" destOrd="0" presId="urn:microsoft.com/office/officeart/2005/8/layout/hierarchy3"/>
    <dgm:cxn modelId="{70CD177E-FC9F-4291-B787-7B8B0B654509}" type="presOf" srcId="{BBB94C90-7C5F-474A-AF40-3B175E1019DB}" destId="{3C36A41C-2E91-443A-8A80-76DC5C41FBAC}" srcOrd="1" destOrd="0" presId="urn:microsoft.com/office/officeart/2005/8/layout/hierarchy3"/>
    <dgm:cxn modelId="{472CCA8B-04FC-490F-8790-954D6F7488BB}" type="presOf" srcId="{E504FF54-FDBE-4B17-BCC5-F072DCB61F50}" destId="{437EED91-CF8E-49B5-A703-ECA7E4773E3F}" srcOrd="0" destOrd="0" presId="urn:microsoft.com/office/officeart/2005/8/layout/hierarchy3"/>
    <dgm:cxn modelId="{EE4D61AE-35A7-4B13-B60A-414EDDC6131B}" type="presOf" srcId="{6F1EC680-DAE2-464A-9FD7-536F370B426E}" destId="{05B20A65-7E4C-45B6-B162-5F57336D5107}" srcOrd="0" destOrd="0" presId="urn:microsoft.com/office/officeart/2005/8/layout/hierarchy3"/>
    <dgm:cxn modelId="{705C6EB4-0F6D-4C5A-90C3-C41BEC9A70FA}" type="presOf" srcId="{A21ED908-D6EB-46E6-8323-E523F4F4E9D0}" destId="{7A4F2DCA-D58F-43C2-8319-D320A1761920}" srcOrd="0" destOrd="0" presId="urn:microsoft.com/office/officeart/2005/8/layout/hierarchy3"/>
    <dgm:cxn modelId="{74CB80BF-627C-40D7-8C78-EC77B0222425}" type="presOf" srcId="{3F5B6EA6-C671-4BB7-8175-0FA84A809EED}" destId="{128C48E8-8481-433E-BF78-E610FAB6699C}" srcOrd="0" destOrd="0" presId="urn:microsoft.com/office/officeart/2005/8/layout/hierarchy3"/>
    <dgm:cxn modelId="{1C7D66C8-1172-49E0-A014-4690256B677A}" type="presOf" srcId="{F8C13830-227F-48D2-9BF7-B1927061BBAA}" destId="{094C5479-0C37-4042-8FB8-3C112B1BB78F}" srcOrd="0" destOrd="0" presId="urn:microsoft.com/office/officeart/2005/8/layout/hierarchy3"/>
    <dgm:cxn modelId="{A89277CD-21C2-423C-96CA-48219AC99D6E}" srcId="{63969A62-3AB3-42F5-81B6-34AAD2446DCD}" destId="{3F5B6EA6-C671-4BB7-8175-0FA84A809EED}" srcOrd="2" destOrd="0" parTransId="{F8C13830-227F-48D2-9BF7-B1927061BBAA}" sibTransId="{C2C31715-0BD4-4A47-A10C-72368FF420EE}"/>
    <dgm:cxn modelId="{BD8CDDD2-4D05-44D7-B548-88DE8F0B1CC5}" type="presOf" srcId="{B9158CF7-08FF-41A4-A808-06330869DA67}" destId="{3D7E7979-CA67-4492-961D-241DA8738ACB}" srcOrd="0" destOrd="0" presId="urn:microsoft.com/office/officeart/2005/8/layout/hierarchy3"/>
    <dgm:cxn modelId="{4C21F5DF-D6D0-4951-80B2-718D32C9CD9A}" srcId="{BBB94C90-7C5F-474A-AF40-3B175E1019DB}" destId="{F62370AF-05F6-40CA-B6FD-855A11953DCF}" srcOrd="1" destOrd="0" parTransId="{4430DA70-EAEA-47EB-9287-A2D40E0BE019}" sibTransId="{A6697E04-9FC0-4054-BB9A-F7842F530A04}"/>
    <dgm:cxn modelId="{CD277AF0-6FC7-47E5-92D2-4D98A63C5C70}" type="presOf" srcId="{63969A62-3AB3-42F5-81B6-34AAD2446DCD}" destId="{1A82E538-66E4-4A6F-9AD8-64C0C84B4BD2}" srcOrd="1" destOrd="0" presId="urn:microsoft.com/office/officeart/2005/8/layout/hierarchy3"/>
    <dgm:cxn modelId="{619142F4-3BB4-4AD0-AA3D-24791800066A}" srcId="{BBB94C90-7C5F-474A-AF40-3B175E1019DB}" destId="{3A50CD01-A96E-4DC1-BE5E-70837506B70C}" srcOrd="0" destOrd="0" parTransId="{858D11BC-349B-4458-9C64-02A1672A84D7}" sibTransId="{7000631F-2691-42BE-B546-47C732D09E69}"/>
    <dgm:cxn modelId="{F0A9C4E6-2D7B-4583-9779-1F83678E33DC}" type="presParOf" srcId="{3D7E7979-CA67-4492-961D-241DA8738ACB}" destId="{1B8191F9-721B-45B5-AB84-D52FA1E7C8CF}" srcOrd="0" destOrd="0" presId="urn:microsoft.com/office/officeart/2005/8/layout/hierarchy3"/>
    <dgm:cxn modelId="{28562D78-8EB4-43F3-8843-0EBD9209B024}" type="presParOf" srcId="{1B8191F9-721B-45B5-AB84-D52FA1E7C8CF}" destId="{6F399D8F-C040-42B6-91A3-E56D35A86979}" srcOrd="0" destOrd="0" presId="urn:microsoft.com/office/officeart/2005/8/layout/hierarchy3"/>
    <dgm:cxn modelId="{5BED170C-A934-4EA4-9EFB-696AF2E8D220}" type="presParOf" srcId="{6F399D8F-C040-42B6-91A3-E56D35A86979}" destId="{F088C415-6A2B-455C-8168-D67D6A91897A}" srcOrd="0" destOrd="0" presId="urn:microsoft.com/office/officeart/2005/8/layout/hierarchy3"/>
    <dgm:cxn modelId="{BFB29D10-DD49-4010-95B2-3A3C118C05CB}" type="presParOf" srcId="{6F399D8F-C040-42B6-91A3-E56D35A86979}" destId="{3C36A41C-2E91-443A-8A80-76DC5C41FBAC}" srcOrd="1" destOrd="0" presId="urn:microsoft.com/office/officeart/2005/8/layout/hierarchy3"/>
    <dgm:cxn modelId="{57A342E6-AE65-471B-9AFE-6FB6EB44D478}" type="presParOf" srcId="{1B8191F9-721B-45B5-AB84-D52FA1E7C8CF}" destId="{38BE4D99-9C5C-4288-985E-CF7C7AF237BA}" srcOrd="1" destOrd="0" presId="urn:microsoft.com/office/officeart/2005/8/layout/hierarchy3"/>
    <dgm:cxn modelId="{ACB6EAA1-1384-479F-8962-7B4BA17C558C}" type="presParOf" srcId="{38BE4D99-9C5C-4288-985E-CF7C7AF237BA}" destId="{93AEA63B-3460-43CB-BD1A-4568FAE032B3}" srcOrd="0" destOrd="0" presId="urn:microsoft.com/office/officeart/2005/8/layout/hierarchy3"/>
    <dgm:cxn modelId="{B6B5D30B-27B3-41BC-835E-50485E868854}" type="presParOf" srcId="{38BE4D99-9C5C-4288-985E-CF7C7AF237BA}" destId="{7B09B251-9700-4D54-9666-0E11C9A3CFDE}" srcOrd="1" destOrd="0" presId="urn:microsoft.com/office/officeart/2005/8/layout/hierarchy3"/>
    <dgm:cxn modelId="{411B7DD0-D0DE-4FBF-9A52-9764355DCDDC}" type="presParOf" srcId="{38BE4D99-9C5C-4288-985E-CF7C7AF237BA}" destId="{0C73C765-73E6-4741-8B78-39EEF395B051}" srcOrd="2" destOrd="0" presId="urn:microsoft.com/office/officeart/2005/8/layout/hierarchy3"/>
    <dgm:cxn modelId="{F3E3BC54-72AC-4DAF-A96A-FDE99596CE84}" type="presParOf" srcId="{38BE4D99-9C5C-4288-985E-CF7C7AF237BA}" destId="{05185CAE-116C-4EBB-A4E9-C53FA3243B00}" srcOrd="3" destOrd="0" presId="urn:microsoft.com/office/officeart/2005/8/layout/hierarchy3"/>
    <dgm:cxn modelId="{DF700739-FDF2-419A-94D4-3C117F88A78C}" type="presParOf" srcId="{3D7E7979-CA67-4492-961D-241DA8738ACB}" destId="{2FB7D0DB-C067-4EEF-9D17-7660F34CEA87}" srcOrd="1" destOrd="0" presId="urn:microsoft.com/office/officeart/2005/8/layout/hierarchy3"/>
    <dgm:cxn modelId="{890BA516-2636-4ADE-AAEC-B8BA11E92E7C}" type="presParOf" srcId="{2FB7D0DB-C067-4EEF-9D17-7660F34CEA87}" destId="{1A4B1D22-8EE7-4C0B-94C6-BD3F27176E25}" srcOrd="0" destOrd="0" presId="urn:microsoft.com/office/officeart/2005/8/layout/hierarchy3"/>
    <dgm:cxn modelId="{B3CE1DCA-4BEF-4BA3-9D3A-E36301232EE4}" type="presParOf" srcId="{1A4B1D22-8EE7-4C0B-94C6-BD3F27176E25}" destId="{A94B9D29-F016-4E8A-AA6F-3F89240352E3}" srcOrd="0" destOrd="0" presId="urn:microsoft.com/office/officeart/2005/8/layout/hierarchy3"/>
    <dgm:cxn modelId="{AD075B69-4E4C-4CC4-BE21-8FF70F7DEF76}" type="presParOf" srcId="{1A4B1D22-8EE7-4C0B-94C6-BD3F27176E25}" destId="{1A82E538-66E4-4A6F-9AD8-64C0C84B4BD2}" srcOrd="1" destOrd="0" presId="urn:microsoft.com/office/officeart/2005/8/layout/hierarchy3"/>
    <dgm:cxn modelId="{CD7D66DD-B0B0-42F0-BBC8-783B6F73DB33}" type="presParOf" srcId="{2FB7D0DB-C067-4EEF-9D17-7660F34CEA87}" destId="{E1BD4CAF-7C45-4D94-A017-E7CD5A336B40}" srcOrd="1" destOrd="0" presId="urn:microsoft.com/office/officeart/2005/8/layout/hierarchy3"/>
    <dgm:cxn modelId="{D3AF6A39-66CE-4775-A38B-2AC5B98CBD4B}" type="presParOf" srcId="{E1BD4CAF-7C45-4D94-A017-E7CD5A336B40}" destId="{437EED91-CF8E-49B5-A703-ECA7E4773E3F}" srcOrd="0" destOrd="0" presId="urn:microsoft.com/office/officeart/2005/8/layout/hierarchy3"/>
    <dgm:cxn modelId="{30C66040-221C-4866-8EC7-9798145D3681}" type="presParOf" srcId="{E1BD4CAF-7C45-4D94-A017-E7CD5A336B40}" destId="{7A4F2DCA-D58F-43C2-8319-D320A1761920}" srcOrd="1" destOrd="0" presId="urn:microsoft.com/office/officeart/2005/8/layout/hierarchy3"/>
    <dgm:cxn modelId="{0D0C5355-5B61-4B60-9B4E-63C03D927DCB}" type="presParOf" srcId="{E1BD4CAF-7C45-4D94-A017-E7CD5A336B40}" destId="{640C83C0-FF9B-4295-9CEB-3DC627D30043}" srcOrd="2" destOrd="0" presId="urn:microsoft.com/office/officeart/2005/8/layout/hierarchy3"/>
    <dgm:cxn modelId="{A41E4767-B826-4CCB-A370-23C56E908C43}" type="presParOf" srcId="{E1BD4CAF-7C45-4D94-A017-E7CD5A336B40}" destId="{05B20A65-7E4C-45B6-B162-5F57336D5107}" srcOrd="3" destOrd="0" presId="urn:microsoft.com/office/officeart/2005/8/layout/hierarchy3"/>
    <dgm:cxn modelId="{9D45F2E3-203F-46B3-9532-54B4A668A96E}" type="presParOf" srcId="{E1BD4CAF-7C45-4D94-A017-E7CD5A336B40}" destId="{094C5479-0C37-4042-8FB8-3C112B1BB78F}" srcOrd="4" destOrd="0" presId="urn:microsoft.com/office/officeart/2005/8/layout/hierarchy3"/>
    <dgm:cxn modelId="{F57603AB-8017-41A4-9F97-C342381F43FD}" type="presParOf" srcId="{E1BD4CAF-7C45-4D94-A017-E7CD5A336B40}" destId="{128C48E8-8481-433E-BF78-E610FAB6699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8C415-6A2B-455C-8168-D67D6A91897A}">
      <dsp:nvSpPr>
        <dsp:cNvPr id="0" name=""/>
        <dsp:cNvSpPr/>
      </dsp:nvSpPr>
      <dsp:spPr>
        <a:xfrm>
          <a:off x="870379" y="97055"/>
          <a:ext cx="3713649" cy="947142"/>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Direct</a:t>
          </a:r>
        </a:p>
      </dsp:txBody>
      <dsp:txXfrm>
        <a:off x="898120" y="124796"/>
        <a:ext cx="3658167" cy="891660"/>
      </dsp:txXfrm>
    </dsp:sp>
    <dsp:sp modelId="{93AEA63B-3460-43CB-BD1A-4568FAE032B3}">
      <dsp:nvSpPr>
        <dsp:cNvPr id="0" name=""/>
        <dsp:cNvSpPr/>
      </dsp:nvSpPr>
      <dsp:spPr>
        <a:xfrm>
          <a:off x="1241744" y="1044197"/>
          <a:ext cx="371364" cy="614126"/>
        </a:xfrm>
        <a:custGeom>
          <a:avLst/>
          <a:gdLst/>
          <a:ahLst/>
          <a:cxnLst/>
          <a:rect l="0" t="0" r="0" b="0"/>
          <a:pathLst>
            <a:path>
              <a:moveTo>
                <a:pt x="0" y="0"/>
              </a:moveTo>
              <a:lnTo>
                <a:pt x="0" y="614126"/>
              </a:lnTo>
              <a:lnTo>
                <a:pt x="371364" y="6141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09B251-9700-4D54-9666-0E11C9A3CFDE}">
      <dsp:nvSpPr>
        <dsp:cNvPr id="0" name=""/>
        <dsp:cNvSpPr/>
      </dsp:nvSpPr>
      <dsp:spPr>
        <a:xfrm>
          <a:off x="1613109" y="1184753"/>
          <a:ext cx="2933594" cy="947142"/>
        </a:xfrm>
        <a:prstGeom prst="roundRect">
          <a:avLst>
            <a:gd name="adj" fmla="val 10000"/>
          </a:avLst>
        </a:prstGeom>
        <a:solidFill>
          <a:schemeClr val="lt1">
            <a:alpha val="90000"/>
            <a:hueOff val="0"/>
            <a:satOff val="0"/>
            <a:lumOff val="0"/>
            <a:alphaOff val="0"/>
          </a:schemeClr>
        </a:solidFill>
        <a:ln w="12700" cap="flat" cmpd="sng" algn="ctr">
          <a:solidFill>
            <a:srgbClr val="1306B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Readily identifiable</a:t>
          </a:r>
        </a:p>
      </dsp:txBody>
      <dsp:txXfrm>
        <a:off x="1640850" y="1212494"/>
        <a:ext cx="2878112" cy="891660"/>
      </dsp:txXfrm>
    </dsp:sp>
    <dsp:sp modelId="{0C73C765-73E6-4741-8B78-39EEF395B051}">
      <dsp:nvSpPr>
        <dsp:cNvPr id="0" name=""/>
        <dsp:cNvSpPr/>
      </dsp:nvSpPr>
      <dsp:spPr>
        <a:xfrm>
          <a:off x="1241744" y="1044197"/>
          <a:ext cx="375108" cy="2073374"/>
        </a:xfrm>
        <a:custGeom>
          <a:avLst/>
          <a:gdLst/>
          <a:ahLst/>
          <a:cxnLst/>
          <a:rect l="0" t="0" r="0" b="0"/>
          <a:pathLst>
            <a:path>
              <a:moveTo>
                <a:pt x="0" y="0"/>
              </a:moveTo>
              <a:lnTo>
                <a:pt x="0" y="2073374"/>
              </a:lnTo>
              <a:lnTo>
                <a:pt x="375108" y="20733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185CAE-116C-4EBB-A4E9-C53FA3243B00}">
      <dsp:nvSpPr>
        <dsp:cNvPr id="0" name=""/>
        <dsp:cNvSpPr/>
      </dsp:nvSpPr>
      <dsp:spPr>
        <a:xfrm>
          <a:off x="1616853" y="2287066"/>
          <a:ext cx="2910772" cy="1661012"/>
        </a:xfrm>
        <a:prstGeom prst="roundRect">
          <a:avLst>
            <a:gd name="adj" fmla="val 10000"/>
          </a:avLst>
        </a:prstGeom>
        <a:solidFill>
          <a:schemeClr val="lt1">
            <a:alpha val="90000"/>
            <a:hueOff val="0"/>
            <a:satOff val="0"/>
            <a:lumOff val="0"/>
            <a:alphaOff val="0"/>
          </a:schemeClr>
        </a:solidFill>
        <a:ln w="12700" cap="flat" cmpd="sng" algn="ctr">
          <a:solidFill>
            <a:srgbClr val="1306B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Directly assignable to federal grant activity relatively easily and w/high degree of accuracy</a:t>
          </a:r>
        </a:p>
      </dsp:txBody>
      <dsp:txXfrm>
        <a:off x="1665502" y="2335715"/>
        <a:ext cx="2813474" cy="1563714"/>
      </dsp:txXfrm>
    </dsp:sp>
    <dsp:sp modelId="{A94B9D29-F016-4E8A-AA6F-3F89240352E3}">
      <dsp:nvSpPr>
        <dsp:cNvPr id="0" name=""/>
        <dsp:cNvSpPr/>
      </dsp:nvSpPr>
      <dsp:spPr>
        <a:xfrm>
          <a:off x="5057600" y="109084"/>
          <a:ext cx="3568945" cy="947142"/>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Indirect/ shared</a:t>
          </a:r>
        </a:p>
      </dsp:txBody>
      <dsp:txXfrm>
        <a:off x="5085341" y="136825"/>
        <a:ext cx="3513463" cy="891660"/>
      </dsp:txXfrm>
    </dsp:sp>
    <dsp:sp modelId="{437EED91-CF8E-49B5-A703-ECA7E4773E3F}">
      <dsp:nvSpPr>
        <dsp:cNvPr id="0" name=""/>
        <dsp:cNvSpPr/>
      </dsp:nvSpPr>
      <dsp:spPr>
        <a:xfrm>
          <a:off x="5414495" y="1056226"/>
          <a:ext cx="356894" cy="602098"/>
        </a:xfrm>
        <a:custGeom>
          <a:avLst/>
          <a:gdLst/>
          <a:ahLst/>
          <a:cxnLst/>
          <a:rect l="0" t="0" r="0" b="0"/>
          <a:pathLst>
            <a:path>
              <a:moveTo>
                <a:pt x="0" y="0"/>
              </a:moveTo>
              <a:lnTo>
                <a:pt x="0" y="602098"/>
              </a:lnTo>
              <a:lnTo>
                <a:pt x="356894" y="602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4F2DCA-D58F-43C2-8319-D320A1761920}">
      <dsp:nvSpPr>
        <dsp:cNvPr id="0" name=""/>
        <dsp:cNvSpPr/>
      </dsp:nvSpPr>
      <dsp:spPr>
        <a:xfrm>
          <a:off x="5771389" y="1184753"/>
          <a:ext cx="2802222" cy="947142"/>
        </a:xfrm>
        <a:prstGeom prst="roundRect">
          <a:avLst>
            <a:gd name="adj" fmla="val 10000"/>
          </a:avLst>
        </a:prstGeom>
        <a:solidFill>
          <a:schemeClr val="lt1">
            <a:alpha val="90000"/>
            <a:hueOff val="0"/>
            <a:satOff val="0"/>
            <a:lumOff val="0"/>
            <a:alphaOff val="0"/>
          </a:schemeClr>
        </a:solidFill>
        <a:ln w="12700" cap="flat" cmpd="sng" algn="ctr">
          <a:solidFill>
            <a:srgbClr val="1306B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Incurred for common or joint purpose</a:t>
          </a:r>
        </a:p>
      </dsp:txBody>
      <dsp:txXfrm>
        <a:off x="5799130" y="1212494"/>
        <a:ext cx="2746740" cy="891660"/>
      </dsp:txXfrm>
    </dsp:sp>
    <dsp:sp modelId="{640C83C0-FF9B-4295-9CEB-3DC627D30043}">
      <dsp:nvSpPr>
        <dsp:cNvPr id="0" name=""/>
        <dsp:cNvSpPr/>
      </dsp:nvSpPr>
      <dsp:spPr>
        <a:xfrm>
          <a:off x="5414495" y="1056226"/>
          <a:ext cx="356894" cy="1682010"/>
        </a:xfrm>
        <a:custGeom>
          <a:avLst/>
          <a:gdLst/>
          <a:ahLst/>
          <a:cxnLst/>
          <a:rect l="0" t="0" r="0" b="0"/>
          <a:pathLst>
            <a:path>
              <a:moveTo>
                <a:pt x="0" y="0"/>
              </a:moveTo>
              <a:lnTo>
                <a:pt x="0" y="1682010"/>
              </a:lnTo>
              <a:lnTo>
                <a:pt x="356894" y="16820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20A65-7E4C-45B6-B162-5F57336D5107}">
      <dsp:nvSpPr>
        <dsp:cNvPr id="0" name=""/>
        <dsp:cNvSpPr/>
      </dsp:nvSpPr>
      <dsp:spPr>
        <a:xfrm>
          <a:off x="5771389" y="2264666"/>
          <a:ext cx="2826272" cy="947142"/>
        </a:xfrm>
        <a:prstGeom prst="roundRect">
          <a:avLst>
            <a:gd name="adj" fmla="val 10000"/>
          </a:avLst>
        </a:prstGeom>
        <a:solidFill>
          <a:schemeClr val="lt1">
            <a:alpha val="90000"/>
            <a:hueOff val="0"/>
            <a:satOff val="0"/>
            <a:lumOff val="0"/>
            <a:alphaOff val="0"/>
          </a:schemeClr>
        </a:solidFill>
        <a:ln w="12700" cap="flat" cmpd="sng" algn="ctr">
          <a:solidFill>
            <a:srgbClr val="241AA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2000" b="1" kern="1200" dirty="0">
              <a:latin typeface="+mn-lt"/>
              <a:ea typeface="+mn-ea"/>
              <a:cs typeface="Arial" panose="020B0604020202020204" pitchFamily="34" charset="0"/>
            </a:rPr>
            <a:t>Benefits more than one cost objective</a:t>
          </a:r>
        </a:p>
      </dsp:txBody>
      <dsp:txXfrm>
        <a:off x="5799130" y="2292407"/>
        <a:ext cx="2770790" cy="891660"/>
      </dsp:txXfrm>
    </dsp:sp>
    <dsp:sp modelId="{094C5479-0C37-4042-8FB8-3C112B1BB78F}">
      <dsp:nvSpPr>
        <dsp:cNvPr id="0" name=""/>
        <dsp:cNvSpPr/>
      </dsp:nvSpPr>
      <dsp:spPr>
        <a:xfrm>
          <a:off x="5414495" y="1056226"/>
          <a:ext cx="356894" cy="3078770"/>
        </a:xfrm>
        <a:custGeom>
          <a:avLst/>
          <a:gdLst/>
          <a:ahLst/>
          <a:cxnLst/>
          <a:rect l="0" t="0" r="0" b="0"/>
          <a:pathLst>
            <a:path>
              <a:moveTo>
                <a:pt x="0" y="0"/>
              </a:moveTo>
              <a:lnTo>
                <a:pt x="0" y="3078770"/>
              </a:lnTo>
              <a:lnTo>
                <a:pt x="356894" y="30787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C48E8-8481-433E-BF78-E610FAB6699C}">
      <dsp:nvSpPr>
        <dsp:cNvPr id="0" name=""/>
        <dsp:cNvSpPr/>
      </dsp:nvSpPr>
      <dsp:spPr>
        <a:xfrm>
          <a:off x="5771389" y="3338962"/>
          <a:ext cx="2850337" cy="1592070"/>
        </a:xfrm>
        <a:prstGeom prst="roundRect">
          <a:avLst>
            <a:gd name="adj" fmla="val 10000"/>
          </a:avLst>
        </a:prstGeom>
        <a:solidFill>
          <a:schemeClr val="lt1">
            <a:alpha val="90000"/>
            <a:hueOff val="0"/>
            <a:satOff val="0"/>
            <a:lumOff val="0"/>
            <a:alphaOff val="0"/>
          </a:schemeClr>
        </a:solidFill>
        <a:ln w="12700" cap="flat" cmpd="sng" algn="ctr">
          <a:solidFill>
            <a:srgbClr val="1306B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Not readily assignable to cost objective specifically benefitted, without effort disproportionate to results achieved</a:t>
          </a:r>
        </a:p>
      </dsp:txBody>
      <dsp:txXfrm>
        <a:off x="5818019" y="3385592"/>
        <a:ext cx="2757077" cy="14988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F3473-8B1E-4F26-8F57-98A227D215C5}" type="datetimeFigureOut">
              <a:rPr lang="en-US" smtClean="0"/>
              <a:t>3/6/2024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840F3-B2AB-49AA-B993-2C6F950DA91C}" type="slidenum">
              <a:rPr lang="en-US" smtClean="0"/>
              <a:t>‹#›</a:t>
            </a:fld>
            <a:endParaRPr lang="en-US" dirty="0"/>
          </a:p>
        </p:txBody>
      </p:sp>
    </p:spTree>
    <p:extLst>
      <p:ext uri="{BB962C8B-B14F-4D97-AF65-F5344CB8AC3E}">
        <p14:creationId xmlns:p14="http://schemas.microsoft.com/office/powerpoint/2010/main" val="399135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30BF7-1890-7697-676B-DEFBB4B44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6FA9F-8805-18BE-B310-7975CF9B7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6B898-9735-BB46-3931-48D5095E9E86}"/>
              </a:ext>
            </a:extLst>
          </p:cNvPr>
          <p:cNvSpPr>
            <a:spLocks noGrp="1"/>
          </p:cNvSpPr>
          <p:nvPr>
            <p:ph type="body" idx="1"/>
          </p:nvPr>
        </p:nvSpPr>
        <p:spPr/>
        <p:txBody>
          <a:bodyPr/>
          <a:lstStyle/>
          <a:p>
            <a:r>
              <a:rPr lang="en-US" dirty="0"/>
              <a:t>Part 1</a:t>
            </a:r>
          </a:p>
        </p:txBody>
      </p:sp>
      <p:sp>
        <p:nvSpPr>
          <p:cNvPr id="4" name="Slide Number Placeholder 3">
            <a:extLst>
              <a:ext uri="{FF2B5EF4-FFF2-40B4-BE49-F238E27FC236}">
                <a16:creationId xmlns:a16="http://schemas.microsoft.com/office/drawing/2014/main" id="{515AABB9-37E8-3B1D-AC9A-7F3121FAB377}"/>
              </a:ext>
            </a:extLst>
          </p:cNvPr>
          <p:cNvSpPr>
            <a:spLocks noGrp="1"/>
          </p:cNvSpPr>
          <p:nvPr>
            <p:ph type="sldNum" sz="quarter" idx="5"/>
          </p:nvPr>
        </p:nvSpPr>
        <p:spPr/>
        <p:txBody>
          <a:bodyPr/>
          <a:lstStyle/>
          <a:p>
            <a:fld id="{955840F3-B2AB-49AA-B993-2C6F950DA91C}" type="slidenum">
              <a:rPr lang="en-US" smtClean="0"/>
              <a:t>25</a:t>
            </a:fld>
            <a:endParaRPr lang="en-US" dirty="0"/>
          </a:p>
        </p:txBody>
      </p:sp>
    </p:spTree>
    <p:extLst>
      <p:ext uri="{BB962C8B-B14F-4D97-AF65-F5344CB8AC3E}">
        <p14:creationId xmlns:p14="http://schemas.microsoft.com/office/powerpoint/2010/main" val="236928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endParaRPr lang="en-US" b="1" dirty="0"/>
          </a:p>
          <a:p>
            <a:pPr defTabSz="914266">
              <a:defRPr/>
            </a:pPr>
            <a:endParaRPr lang="en-US" dirty="0"/>
          </a:p>
          <a:p>
            <a:endParaRPr lang="en-US" dirty="0"/>
          </a:p>
        </p:txBody>
      </p:sp>
      <p:sp>
        <p:nvSpPr>
          <p:cNvPr id="4" name="Slide Number Placeholder 3"/>
          <p:cNvSpPr>
            <a:spLocks noGrp="1"/>
          </p:cNvSpPr>
          <p:nvPr>
            <p:ph type="sldNum" sz="quarter" idx="5"/>
          </p:nvPr>
        </p:nvSpPr>
        <p:spPr/>
        <p:txBody>
          <a:bodyPr/>
          <a:lstStyle/>
          <a:p>
            <a:fld id="{597DC746-5BBC-4894-AFCC-64EE1353F8BF}" type="slidenum">
              <a:rPr lang="en-US" smtClean="0"/>
              <a:t>27</a:t>
            </a:fld>
            <a:endParaRPr lang="en-US" dirty="0"/>
          </a:p>
        </p:txBody>
      </p:sp>
    </p:spTree>
    <p:extLst>
      <p:ext uri="{BB962C8B-B14F-4D97-AF65-F5344CB8AC3E}">
        <p14:creationId xmlns:p14="http://schemas.microsoft.com/office/powerpoint/2010/main" val="279006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 magic wand is making “Shared costs” disappear </a:t>
            </a:r>
          </a:p>
        </p:txBody>
      </p:sp>
      <p:sp>
        <p:nvSpPr>
          <p:cNvPr id="4" name="Slide Number Placeholder 3"/>
          <p:cNvSpPr>
            <a:spLocks noGrp="1"/>
          </p:cNvSpPr>
          <p:nvPr>
            <p:ph type="sldNum" sz="quarter" idx="10"/>
          </p:nvPr>
        </p:nvSpPr>
        <p:spPr/>
        <p:txBody>
          <a:bodyPr/>
          <a:lstStyle/>
          <a:p>
            <a:pPr defTabSz="966469"/>
            <a:fld id="{23E3CB18-B3DE-4535-B9E9-F9682AEC872D}" type="slidenum">
              <a:rPr lang="en-US">
                <a:solidFill>
                  <a:prstClr val="black"/>
                </a:solidFill>
                <a:latin typeface="Calibri" panose="020F0502020204030204"/>
              </a:rPr>
              <a:pPr defTabSz="966469"/>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0409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FB281-05B7-43E0-AC29-3584D3846B00}" type="slidenum">
              <a:rPr lang="en-US" smtClean="0"/>
              <a:t>44</a:t>
            </a:fld>
            <a:endParaRPr lang="en-US" dirty="0"/>
          </a:p>
        </p:txBody>
      </p:sp>
    </p:spTree>
    <p:extLst>
      <p:ext uri="{BB962C8B-B14F-4D97-AF65-F5344CB8AC3E}">
        <p14:creationId xmlns:p14="http://schemas.microsoft.com/office/powerpoint/2010/main" val="15360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4B7F-CEE9-CC3A-5253-16E4F0A33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E16C3-494E-442D-EBF8-DC42ADDD0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2EFC8-952F-A759-290C-BB0633F84FCB}"/>
              </a:ext>
            </a:extLst>
          </p:cNvPr>
          <p:cNvSpPr>
            <a:spLocks noGrp="1"/>
          </p:cNvSpPr>
          <p:nvPr>
            <p:ph type="body" idx="1"/>
          </p:nvPr>
        </p:nvSpPr>
        <p:spPr/>
        <p:txBody>
          <a:bodyPr/>
          <a:lstStyle/>
          <a:p>
            <a:r>
              <a:rPr lang="en-US" dirty="0"/>
              <a:t>Part 2</a:t>
            </a:r>
          </a:p>
        </p:txBody>
      </p:sp>
      <p:sp>
        <p:nvSpPr>
          <p:cNvPr id="4" name="Slide Number Placeholder 3">
            <a:extLst>
              <a:ext uri="{FF2B5EF4-FFF2-40B4-BE49-F238E27FC236}">
                <a16:creationId xmlns:a16="http://schemas.microsoft.com/office/drawing/2014/main" id="{DE699F93-34D1-88F2-33EC-22D0DB5E8694}"/>
              </a:ext>
            </a:extLst>
          </p:cNvPr>
          <p:cNvSpPr>
            <a:spLocks noGrp="1"/>
          </p:cNvSpPr>
          <p:nvPr>
            <p:ph type="sldNum" sz="quarter" idx="5"/>
          </p:nvPr>
        </p:nvSpPr>
        <p:spPr/>
        <p:txBody>
          <a:bodyPr/>
          <a:lstStyle/>
          <a:p>
            <a:fld id="{955840F3-B2AB-49AA-B993-2C6F950DA91C}" type="slidenum">
              <a:rPr lang="en-US" smtClean="0"/>
              <a:t>58</a:t>
            </a:fld>
            <a:endParaRPr lang="en-US" dirty="0"/>
          </a:p>
        </p:txBody>
      </p:sp>
    </p:spTree>
    <p:extLst>
      <p:ext uri="{BB962C8B-B14F-4D97-AF65-F5344CB8AC3E}">
        <p14:creationId xmlns:p14="http://schemas.microsoft.com/office/powerpoint/2010/main" val="328007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0898A-7532-01DC-D4C5-3388A87FF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CD31A-5ADC-1F3E-0616-2BF4E32A67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39A79-0B5D-E626-BFCB-8AF5972861A7}"/>
              </a:ext>
            </a:extLst>
          </p:cNvPr>
          <p:cNvSpPr>
            <a:spLocks noGrp="1"/>
          </p:cNvSpPr>
          <p:nvPr>
            <p:ph type="body" idx="1"/>
          </p:nvPr>
        </p:nvSpPr>
        <p:spPr/>
        <p:txBody>
          <a:bodyPr/>
          <a:lstStyle/>
          <a:p>
            <a:r>
              <a:rPr lang="en-US" dirty="0"/>
              <a:t>Part 3</a:t>
            </a:r>
          </a:p>
        </p:txBody>
      </p:sp>
      <p:sp>
        <p:nvSpPr>
          <p:cNvPr id="4" name="Slide Number Placeholder 3">
            <a:extLst>
              <a:ext uri="{FF2B5EF4-FFF2-40B4-BE49-F238E27FC236}">
                <a16:creationId xmlns:a16="http://schemas.microsoft.com/office/drawing/2014/main" id="{67C15196-6C7A-FA2B-C5B4-C94D2F68CB92}"/>
              </a:ext>
            </a:extLst>
          </p:cNvPr>
          <p:cNvSpPr>
            <a:spLocks noGrp="1"/>
          </p:cNvSpPr>
          <p:nvPr>
            <p:ph type="sldNum" sz="quarter" idx="5"/>
          </p:nvPr>
        </p:nvSpPr>
        <p:spPr/>
        <p:txBody>
          <a:bodyPr/>
          <a:lstStyle/>
          <a:p>
            <a:fld id="{955840F3-B2AB-49AA-B993-2C6F950DA91C}" type="slidenum">
              <a:rPr lang="en-US" smtClean="0"/>
              <a:t>66</a:t>
            </a:fld>
            <a:endParaRPr lang="en-US" dirty="0"/>
          </a:p>
        </p:txBody>
      </p:sp>
    </p:spTree>
    <p:extLst>
      <p:ext uri="{BB962C8B-B14F-4D97-AF65-F5344CB8AC3E}">
        <p14:creationId xmlns:p14="http://schemas.microsoft.com/office/powerpoint/2010/main" val="220053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4</a:t>
            </a:r>
          </a:p>
        </p:txBody>
      </p:sp>
      <p:sp>
        <p:nvSpPr>
          <p:cNvPr id="4" name="Slide Number Placeholder 3"/>
          <p:cNvSpPr>
            <a:spLocks noGrp="1"/>
          </p:cNvSpPr>
          <p:nvPr>
            <p:ph type="sldNum" sz="quarter" idx="5"/>
          </p:nvPr>
        </p:nvSpPr>
        <p:spPr/>
        <p:txBody>
          <a:bodyPr/>
          <a:lstStyle/>
          <a:p>
            <a:fld id="{955840F3-B2AB-49AA-B993-2C6F950DA91C}" type="slidenum">
              <a:rPr lang="en-US" smtClean="0"/>
              <a:t>87</a:t>
            </a:fld>
            <a:endParaRPr lang="en-US" dirty="0"/>
          </a:p>
        </p:txBody>
      </p:sp>
    </p:spTree>
    <p:extLst>
      <p:ext uri="{BB962C8B-B14F-4D97-AF65-F5344CB8AC3E}">
        <p14:creationId xmlns:p14="http://schemas.microsoft.com/office/powerpoint/2010/main" val="1627732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A21A-A06B-3716-A04B-EC9244F0E8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574" t="11923" r="552"/>
          <a:stretch/>
        </p:blipFill>
        <p:spPr>
          <a:xfrm>
            <a:off x="-8792" y="-120073"/>
            <a:ext cx="12192000" cy="4628225"/>
          </a:xfrm>
          <a:prstGeom prst="rect">
            <a:avLst/>
          </a:prstGeom>
        </p:spPr>
      </p:pic>
      <p:sp>
        <p:nvSpPr>
          <p:cNvPr id="9" name="Rectangle 8">
            <a:extLst>
              <a:ext uri="{FF2B5EF4-FFF2-40B4-BE49-F238E27FC236}">
                <a16:creationId xmlns:a16="http://schemas.microsoft.com/office/drawing/2014/main" id="{08302277-FD01-D9A2-9B8F-EF34125A8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4497162"/>
            <a:ext cx="12192000" cy="2354762"/>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F3F254-7052-0740-3AD9-FC2C66BDE9AC}"/>
              </a:ext>
            </a:extLst>
          </p:cNvPr>
          <p:cNvSpPr/>
          <p:nvPr/>
        </p:nvSpPr>
        <p:spPr>
          <a:xfrm>
            <a:off x="0" y="4417927"/>
            <a:ext cx="12200792" cy="1804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07C9903-9B8A-A061-2934-68569141FD12}"/>
              </a:ext>
            </a:extLst>
          </p:cNvPr>
          <p:cNvSpPr txBox="1"/>
          <p:nvPr/>
        </p:nvSpPr>
        <p:spPr>
          <a:xfrm>
            <a:off x="9154633" y="6160349"/>
            <a:ext cx="3037368" cy="584775"/>
          </a:xfrm>
          <a:prstGeom prst="rect">
            <a:avLst/>
          </a:prstGeom>
          <a:noFill/>
        </p:spPr>
        <p:txBody>
          <a:bodyPr wrap="square" rtlCol="0">
            <a:spAutoFit/>
          </a:bodyPr>
          <a:lstStyle/>
          <a:p>
            <a:r>
              <a:rPr lang="en-US" sz="3200" b="0" dirty="0">
                <a:solidFill>
                  <a:schemeClr val="bg1"/>
                </a:solidFill>
              </a:rPr>
              <a:t>www.nascsp.org</a:t>
            </a:r>
          </a:p>
        </p:txBody>
      </p:sp>
      <p:sp>
        <p:nvSpPr>
          <p:cNvPr id="12" name="Title Placeholder 1">
            <a:extLst>
              <a:ext uri="{FF2B5EF4-FFF2-40B4-BE49-F238E27FC236}">
                <a16:creationId xmlns:a16="http://schemas.microsoft.com/office/drawing/2014/main" id="{0C7050A2-239D-A4D2-FF05-9C4682FB4D34}"/>
              </a:ext>
            </a:extLst>
          </p:cNvPr>
          <p:cNvSpPr>
            <a:spLocks noGrp="1"/>
          </p:cNvSpPr>
          <p:nvPr>
            <p:ph type="title"/>
          </p:nvPr>
        </p:nvSpPr>
        <p:spPr>
          <a:xfrm>
            <a:off x="829408" y="4972144"/>
            <a:ext cx="10515600" cy="1325563"/>
          </a:xfrm>
          <a:prstGeom prst="rect">
            <a:avLst/>
          </a:prstGeom>
        </p:spPr>
        <p:txBody>
          <a:bodyPr vert="horz" lIns="91440" tIns="45720" rIns="91440" bIns="45720" rtlCol="0" anchor="ctr">
            <a:normAutofit/>
          </a:bodyPr>
          <a:lstStyle>
            <a:lvl1pPr algn="ct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321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AC66A2-1249-C2CE-757D-782708FCF6B1}"/>
              </a:ext>
            </a:extLst>
          </p:cNvPr>
          <p:cNvSpPr>
            <a:spLocks noGrp="1" noRot="1" noMove="1" noResize="1" noEditPoints="1" noAdjustHandles="1" noChangeArrowheads="1" noChangeShapeType="1"/>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BA9EC7-DE58-418E-BFA2-583378242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6A609B-863E-7F23-5508-CA834861AC5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61006DF-24B1-74EE-E817-DD6CC6454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E7F10-2202-B221-C753-6FFC65FBAAE8}"/>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7" name="Slide Number Placeholder 6">
            <a:extLst>
              <a:ext uri="{FF2B5EF4-FFF2-40B4-BE49-F238E27FC236}">
                <a16:creationId xmlns:a16="http://schemas.microsoft.com/office/drawing/2014/main" id="{BF593F1C-4D98-0662-31E8-63DF9ED3F174}"/>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9" name="TextBox 8">
            <a:extLst>
              <a:ext uri="{FF2B5EF4-FFF2-40B4-BE49-F238E27FC236}">
                <a16:creationId xmlns:a16="http://schemas.microsoft.com/office/drawing/2014/main" id="{CD942370-6F41-483E-B3E7-E1FA4D5ACA93}"/>
              </a:ext>
            </a:extLst>
          </p:cNvPr>
          <p:cNvSpPr txBox="1"/>
          <p:nvPr/>
        </p:nvSpPr>
        <p:spPr>
          <a:xfrm>
            <a:off x="2293088" y="6329265"/>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Tree>
    <p:extLst>
      <p:ext uri="{BB962C8B-B14F-4D97-AF65-F5344CB8AC3E}">
        <p14:creationId xmlns:p14="http://schemas.microsoft.com/office/powerpoint/2010/main" val="295942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AC66A2-1249-C2CE-757D-782708FCF6B1}"/>
              </a:ext>
            </a:extLst>
          </p:cNvPr>
          <p:cNvSpPr>
            <a:spLocks noGrp="1" noRot="1" noMove="1" noResize="1" noEditPoints="1" noAdjustHandles="1" noChangeArrowheads="1" noChangeShapeType="1"/>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F11E7F10-2202-B221-C753-6FFC65FBAAE8}"/>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7" name="Slide Number Placeholder 6">
            <a:extLst>
              <a:ext uri="{FF2B5EF4-FFF2-40B4-BE49-F238E27FC236}">
                <a16:creationId xmlns:a16="http://schemas.microsoft.com/office/drawing/2014/main" id="{BF593F1C-4D98-0662-31E8-63DF9ED3F174}"/>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9" name="TextBox 8">
            <a:extLst>
              <a:ext uri="{FF2B5EF4-FFF2-40B4-BE49-F238E27FC236}">
                <a16:creationId xmlns:a16="http://schemas.microsoft.com/office/drawing/2014/main" id="{CD942370-6F41-483E-B3E7-E1FA4D5ACA93}"/>
              </a:ext>
            </a:extLst>
          </p:cNvPr>
          <p:cNvSpPr txBox="1"/>
          <p:nvPr/>
        </p:nvSpPr>
        <p:spPr>
          <a:xfrm>
            <a:off x="2293088" y="6329265"/>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
        <p:nvSpPr>
          <p:cNvPr id="6" name="Rectangle 5">
            <a:extLst>
              <a:ext uri="{FF2B5EF4-FFF2-40B4-BE49-F238E27FC236}">
                <a16:creationId xmlns:a16="http://schemas.microsoft.com/office/drawing/2014/main" id="{A4C70FEC-1E3C-7D32-46AA-29A3A0358E32}"/>
              </a:ext>
              <a:ext uri="{C183D7F6-B498-43B3-948B-1728B52AA6E4}">
                <adec:decorative xmlns:adec="http://schemas.microsoft.com/office/drawing/2017/decorative" val="1"/>
              </a:ext>
            </a:extLst>
          </p:cNvPr>
          <p:cNvSpPr/>
          <p:nvPr/>
        </p:nvSpPr>
        <p:spPr>
          <a:xfrm>
            <a:off x="380214" y="234602"/>
            <a:ext cx="3375210" cy="5701148"/>
          </a:xfrm>
          <a:prstGeom prst="rect">
            <a:avLst/>
          </a:prstGeom>
          <a:solidFill>
            <a:srgbClr val="0A35A8"/>
          </a:solidFill>
          <a:ln>
            <a:solidFill>
              <a:srgbClr val="0A35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BA9EC7-DE58-418E-BFA2-5833782420F5}"/>
              </a:ext>
            </a:extLst>
          </p:cNvPr>
          <p:cNvSpPr>
            <a:spLocks noGrp="1"/>
          </p:cNvSpPr>
          <p:nvPr>
            <p:ph type="title"/>
          </p:nvPr>
        </p:nvSpPr>
        <p:spPr>
          <a:xfrm>
            <a:off x="567704" y="531321"/>
            <a:ext cx="3000230" cy="5107709"/>
          </a:xfrm>
        </p:spPr>
        <p:txBody>
          <a:bodyPr anchor="ctr"/>
          <a:lstStyle>
            <a:lvl1pPr algn="ctr">
              <a:defRPr sz="3200">
                <a:solidFill>
                  <a:schemeClr val="bg1"/>
                </a:solidFill>
              </a:defRPr>
            </a:lvl1pPr>
          </a:lstStyle>
          <a:p>
            <a:r>
              <a:rPr lang="en-US"/>
              <a:t>Click to edit Master title style</a:t>
            </a:r>
          </a:p>
        </p:txBody>
      </p:sp>
      <p:sp>
        <p:nvSpPr>
          <p:cNvPr id="10" name="Content Placeholder 10">
            <a:extLst>
              <a:ext uri="{FF2B5EF4-FFF2-40B4-BE49-F238E27FC236}">
                <a16:creationId xmlns:a16="http://schemas.microsoft.com/office/drawing/2014/main" id="{2DBD975B-160B-FF1F-9D0D-044B79111CCC}"/>
              </a:ext>
            </a:extLst>
          </p:cNvPr>
          <p:cNvSpPr>
            <a:spLocks noGrp="1"/>
          </p:cNvSpPr>
          <p:nvPr>
            <p:ph sz="quarter" idx="13"/>
          </p:nvPr>
        </p:nvSpPr>
        <p:spPr>
          <a:xfrm>
            <a:off x="3968342" y="234602"/>
            <a:ext cx="7843444" cy="5701148"/>
          </a:xfrm>
        </p:spPr>
        <p:txBody>
          <a:bodyPr anchor="ct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p:txBody>
      </p:sp>
    </p:spTree>
    <p:extLst>
      <p:ext uri="{BB962C8B-B14F-4D97-AF65-F5344CB8AC3E}">
        <p14:creationId xmlns:p14="http://schemas.microsoft.com/office/powerpoint/2010/main" val="400510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Picture Placeholder 54">
            <a:extLst>
              <a:ext uri="{FF2B5EF4-FFF2-40B4-BE49-F238E27FC236}">
                <a16:creationId xmlns:a16="http://schemas.microsoft.com/office/drawing/2014/main" id="{4731F809-A785-5640-F6EB-FD1F4A1665AF}"/>
              </a:ext>
            </a:extLst>
          </p:cNvPr>
          <p:cNvSpPr>
            <a:spLocks noGrp="1"/>
          </p:cNvSpPr>
          <p:nvPr>
            <p:ph type="pic" sz="quarter" idx="13" hasCustomPrompt="1"/>
          </p:nvPr>
        </p:nvSpPr>
        <p:spPr>
          <a:xfrm>
            <a:off x="1" y="0"/>
            <a:ext cx="12191999" cy="5796147"/>
          </a:xfrm>
          <a:custGeom>
            <a:avLst/>
            <a:gdLst>
              <a:gd name="connsiteX0" fmla="*/ 0 w 12191999"/>
              <a:gd name="connsiteY0" fmla="*/ 0 h 6062663"/>
              <a:gd name="connsiteX1" fmla="*/ 12191999 w 12191999"/>
              <a:gd name="connsiteY1" fmla="*/ 0 h 6062663"/>
              <a:gd name="connsiteX2" fmla="*/ 12191999 w 12191999"/>
              <a:gd name="connsiteY2" fmla="*/ 6062663 h 6062663"/>
              <a:gd name="connsiteX3" fmla="*/ 12191998 w 12191999"/>
              <a:gd name="connsiteY3" fmla="*/ 6062663 h 6062663"/>
              <a:gd name="connsiteX4" fmla="*/ 12191998 w 12191999"/>
              <a:gd name="connsiteY4" fmla="*/ 5840727 h 6062663"/>
              <a:gd name="connsiteX5" fmla="*/ 12140859 w 12191999"/>
              <a:gd name="connsiteY5" fmla="*/ 5858383 h 6062663"/>
              <a:gd name="connsiteX6" fmla="*/ 12080160 w 12191999"/>
              <a:gd name="connsiteY6" fmla="*/ 5909745 h 6062663"/>
              <a:gd name="connsiteX7" fmla="*/ 11917884 w 12191999"/>
              <a:gd name="connsiteY7" fmla="*/ 5942135 h 6062663"/>
              <a:gd name="connsiteX8" fmla="*/ 11894609 w 12191999"/>
              <a:gd name="connsiteY8" fmla="*/ 5962515 h 6062663"/>
              <a:gd name="connsiteX9" fmla="*/ 11712378 w 12191999"/>
              <a:gd name="connsiteY9" fmla="*/ 5870180 h 6062663"/>
              <a:gd name="connsiteX10" fmla="*/ 11585365 w 12191999"/>
              <a:gd name="connsiteY10" fmla="*/ 5830666 h 6062663"/>
              <a:gd name="connsiteX11" fmla="*/ 11516469 w 12191999"/>
              <a:gd name="connsiteY11" fmla="*/ 5760136 h 6062663"/>
              <a:gd name="connsiteX12" fmla="*/ 11462691 w 12191999"/>
              <a:gd name="connsiteY12" fmla="*/ 5710886 h 6062663"/>
              <a:gd name="connsiteX13" fmla="*/ 11369711 w 12191999"/>
              <a:gd name="connsiteY13" fmla="*/ 5654352 h 6062663"/>
              <a:gd name="connsiteX14" fmla="*/ 11273968 w 12191999"/>
              <a:gd name="connsiteY14" fmla="*/ 5599478 h 6062663"/>
              <a:gd name="connsiteX15" fmla="*/ 11195083 w 12191999"/>
              <a:gd name="connsiteY15" fmla="*/ 5580148 h 6062663"/>
              <a:gd name="connsiteX16" fmla="*/ 11143407 w 12191999"/>
              <a:gd name="connsiteY16" fmla="*/ 5580743 h 6062663"/>
              <a:gd name="connsiteX17" fmla="*/ 11085934 w 12191999"/>
              <a:gd name="connsiteY17" fmla="*/ 5572237 h 6062663"/>
              <a:gd name="connsiteX18" fmla="*/ 11030952 w 12191999"/>
              <a:gd name="connsiteY18" fmla="*/ 5569587 h 6062663"/>
              <a:gd name="connsiteX19" fmla="*/ 10951059 w 12191999"/>
              <a:gd name="connsiteY19" fmla="*/ 5573961 h 6062663"/>
              <a:gd name="connsiteX20" fmla="*/ 10857720 w 12191999"/>
              <a:gd name="connsiteY20" fmla="*/ 5561929 h 6062663"/>
              <a:gd name="connsiteX21" fmla="*/ 10644615 w 12191999"/>
              <a:gd name="connsiteY21" fmla="*/ 5505722 h 6062663"/>
              <a:gd name="connsiteX22" fmla="*/ 10519276 w 12191999"/>
              <a:gd name="connsiteY22" fmla="*/ 5487102 h 6062663"/>
              <a:gd name="connsiteX23" fmla="*/ 10445980 w 12191999"/>
              <a:gd name="connsiteY23" fmla="*/ 5485210 h 6062663"/>
              <a:gd name="connsiteX24" fmla="*/ 10383864 w 12191999"/>
              <a:gd name="connsiteY24" fmla="*/ 5481672 h 6062663"/>
              <a:gd name="connsiteX25" fmla="*/ 10336851 w 12191999"/>
              <a:gd name="connsiteY25" fmla="*/ 5481110 h 6062663"/>
              <a:gd name="connsiteX26" fmla="*/ 10261097 w 12191999"/>
              <a:gd name="connsiteY26" fmla="*/ 5472142 h 6062663"/>
              <a:gd name="connsiteX27" fmla="*/ 10126496 w 12191999"/>
              <a:gd name="connsiteY27" fmla="*/ 5461552 h 6062663"/>
              <a:gd name="connsiteX28" fmla="*/ 10082165 w 12191999"/>
              <a:gd name="connsiteY28" fmla="*/ 5459626 h 6062663"/>
              <a:gd name="connsiteX29" fmla="*/ 10039236 w 12191999"/>
              <a:gd name="connsiteY29" fmla="*/ 5461156 h 6062663"/>
              <a:gd name="connsiteX30" fmla="*/ 9960015 w 12191999"/>
              <a:gd name="connsiteY30" fmla="*/ 5446888 h 6062663"/>
              <a:gd name="connsiteX31" fmla="*/ 9847788 w 12191999"/>
              <a:gd name="connsiteY31" fmla="*/ 5440663 h 6062663"/>
              <a:gd name="connsiteX32" fmla="*/ 9728305 w 12191999"/>
              <a:gd name="connsiteY32" fmla="*/ 5422080 h 6062663"/>
              <a:gd name="connsiteX33" fmla="*/ 9584503 w 12191999"/>
              <a:gd name="connsiteY33" fmla="*/ 5411577 h 6062663"/>
              <a:gd name="connsiteX34" fmla="*/ 9343048 w 12191999"/>
              <a:gd name="connsiteY34" fmla="*/ 5369547 h 6062663"/>
              <a:gd name="connsiteX35" fmla="*/ 9231366 w 12191999"/>
              <a:gd name="connsiteY35" fmla="*/ 5321812 h 6062663"/>
              <a:gd name="connsiteX36" fmla="*/ 9194806 w 12191999"/>
              <a:gd name="connsiteY36" fmla="*/ 5312543 h 6062663"/>
              <a:gd name="connsiteX37" fmla="*/ 9189242 w 12191999"/>
              <a:gd name="connsiteY37" fmla="*/ 5304046 h 6062663"/>
              <a:gd name="connsiteX38" fmla="*/ 9151228 w 12191999"/>
              <a:gd name="connsiteY38" fmla="*/ 5293744 h 6062663"/>
              <a:gd name="connsiteX39" fmla="*/ 9150206 w 12191999"/>
              <a:gd name="connsiteY39" fmla="*/ 5294724 h 6062663"/>
              <a:gd name="connsiteX40" fmla="*/ 9137315 w 12191999"/>
              <a:gd name="connsiteY40" fmla="*/ 5296719 h 6062663"/>
              <a:gd name="connsiteX41" fmla="*/ 9113809 w 12191999"/>
              <a:gd name="connsiteY41" fmla="*/ 5297975 h 6062663"/>
              <a:gd name="connsiteX42" fmla="*/ 9053450 w 12191999"/>
              <a:gd name="connsiteY42" fmla="*/ 5305621 h 6062663"/>
              <a:gd name="connsiteX43" fmla="*/ 9005483 w 12191999"/>
              <a:gd name="connsiteY43" fmla="*/ 5302600 h 6062663"/>
              <a:gd name="connsiteX44" fmla="*/ 9005198 w 12191999"/>
              <a:gd name="connsiteY44" fmla="*/ 5302821 h 6062663"/>
              <a:gd name="connsiteX45" fmla="*/ 8996229 w 12191999"/>
              <a:gd name="connsiteY45" fmla="*/ 5301707 h 6062663"/>
              <a:gd name="connsiteX46" fmla="*/ 8990391 w 12191999"/>
              <a:gd name="connsiteY46" fmla="*/ 5299811 h 6062663"/>
              <a:gd name="connsiteX47" fmla="*/ 8974334 w 12191999"/>
              <a:gd name="connsiteY47" fmla="*/ 5296845 h 6062663"/>
              <a:gd name="connsiteX48" fmla="*/ 8968008 w 12191999"/>
              <a:gd name="connsiteY48" fmla="*/ 5297488 h 6062663"/>
              <a:gd name="connsiteX49" fmla="*/ 8963045 w 12191999"/>
              <a:gd name="connsiteY49" fmla="*/ 5299535 h 6062663"/>
              <a:gd name="connsiteX50" fmla="*/ 8928985 w 12191999"/>
              <a:gd name="connsiteY50" fmla="*/ 5302466 h 6062663"/>
              <a:gd name="connsiteX51" fmla="*/ 8752441 w 12191999"/>
              <a:gd name="connsiteY51" fmla="*/ 5284780 h 6062663"/>
              <a:gd name="connsiteX52" fmla="*/ 8707844 w 12191999"/>
              <a:gd name="connsiteY52" fmla="*/ 5282847 h 6062663"/>
              <a:gd name="connsiteX53" fmla="*/ 8596068 w 12191999"/>
              <a:gd name="connsiteY53" fmla="*/ 5274964 h 6062663"/>
              <a:gd name="connsiteX54" fmla="*/ 8525227 w 12191999"/>
              <a:gd name="connsiteY54" fmla="*/ 5288614 h 6062663"/>
              <a:gd name="connsiteX55" fmla="*/ 8510980 w 12191999"/>
              <a:gd name="connsiteY55" fmla="*/ 5283174 h 6062663"/>
              <a:gd name="connsiteX56" fmla="*/ 8506164 w 12191999"/>
              <a:gd name="connsiteY56" fmla="*/ 5280414 h 6062663"/>
              <a:gd name="connsiteX57" fmla="*/ 8497965 w 12191999"/>
              <a:gd name="connsiteY57" fmla="*/ 5277896 h 6062663"/>
              <a:gd name="connsiteX58" fmla="*/ 8497591 w 12191999"/>
              <a:gd name="connsiteY58" fmla="*/ 5278061 h 6062663"/>
              <a:gd name="connsiteX59" fmla="*/ 8490246 w 12191999"/>
              <a:gd name="connsiteY59" fmla="*/ 5275256 h 6062663"/>
              <a:gd name="connsiteX60" fmla="*/ 8367179 w 12191999"/>
              <a:gd name="connsiteY60" fmla="*/ 5262342 h 6062663"/>
              <a:gd name="connsiteX61" fmla="*/ 8353796 w 12191999"/>
              <a:gd name="connsiteY61" fmla="*/ 5262163 h 6062663"/>
              <a:gd name="connsiteX62" fmla="*/ 8352369 w 12191999"/>
              <a:gd name="connsiteY62" fmla="*/ 5262936 h 6062663"/>
              <a:gd name="connsiteX63" fmla="*/ 8320101 w 12191999"/>
              <a:gd name="connsiteY63" fmla="*/ 5246917 h 6062663"/>
              <a:gd name="connsiteX64" fmla="*/ 8314429 w 12191999"/>
              <a:gd name="connsiteY64" fmla="*/ 5246617 h 6062663"/>
              <a:gd name="connsiteX65" fmla="*/ 8295170 w 12191999"/>
              <a:gd name="connsiteY65" fmla="*/ 5233839 h 6062663"/>
              <a:gd name="connsiteX66" fmla="*/ 8284273 w 12191999"/>
              <a:gd name="connsiteY66" fmla="*/ 5228484 h 6062663"/>
              <a:gd name="connsiteX67" fmla="*/ 8283146 w 12191999"/>
              <a:gd name="connsiteY67" fmla="*/ 5224398 h 6062663"/>
              <a:gd name="connsiteX68" fmla="*/ 8266072 w 12191999"/>
              <a:gd name="connsiteY68" fmla="*/ 5217799 h 6062663"/>
              <a:gd name="connsiteX69" fmla="*/ 8263373 w 12191999"/>
              <a:gd name="connsiteY69" fmla="*/ 5218011 h 6062663"/>
              <a:gd name="connsiteX70" fmla="*/ 8252030 w 12191999"/>
              <a:gd name="connsiteY70" fmla="*/ 5208958 h 6062663"/>
              <a:gd name="connsiteX71" fmla="*/ 8245831 w 12191999"/>
              <a:gd name="connsiteY71" fmla="*/ 5197010 h 6062663"/>
              <a:gd name="connsiteX72" fmla="*/ 8090268 w 12191999"/>
              <a:gd name="connsiteY72" fmla="*/ 5154558 h 6062663"/>
              <a:gd name="connsiteX73" fmla="*/ 7905404 w 12191999"/>
              <a:gd name="connsiteY73" fmla="*/ 5115957 h 6062663"/>
              <a:gd name="connsiteX74" fmla="*/ 7718741 w 12191999"/>
              <a:gd name="connsiteY74" fmla="*/ 5092308 h 6062663"/>
              <a:gd name="connsiteX75" fmla="*/ 7614343 w 12191999"/>
              <a:gd name="connsiteY75" fmla="*/ 5095500 h 6062663"/>
              <a:gd name="connsiteX76" fmla="*/ 7527539 w 12191999"/>
              <a:gd name="connsiteY76" fmla="*/ 5090141 h 6062663"/>
              <a:gd name="connsiteX77" fmla="*/ 7519567 w 12191999"/>
              <a:gd name="connsiteY77" fmla="*/ 5087793 h 6062663"/>
              <a:gd name="connsiteX78" fmla="*/ 7507408 w 12191999"/>
              <a:gd name="connsiteY78" fmla="*/ 5086565 h 6062663"/>
              <a:gd name="connsiteX79" fmla="*/ 7507036 w 12191999"/>
              <a:gd name="connsiteY79" fmla="*/ 5086866 h 6062663"/>
              <a:gd name="connsiteX80" fmla="*/ 7495791 w 12191999"/>
              <a:gd name="connsiteY80" fmla="*/ 5085070 h 6062663"/>
              <a:gd name="connsiteX81" fmla="*/ 7405387 w 12191999"/>
              <a:gd name="connsiteY81" fmla="*/ 5092524 h 6062663"/>
              <a:gd name="connsiteX82" fmla="*/ 7312176 w 12191999"/>
              <a:gd name="connsiteY82" fmla="*/ 5101348 h 6062663"/>
              <a:gd name="connsiteX83" fmla="*/ 7310849 w 12191999"/>
              <a:gd name="connsiteY83" fmla="*/ 5102675 h 6062663"/>
              <a:gd name="connsiteX84" fmla="*/ 7218556 w 12191999"/>
              <a:gd name="connsiteY84" fmla="*/ 5079454 h 6062663"/>
              <a:gd name="connsiteX85" fmla="*/ 7201098 w 12191999"/>
              <a:gd name="connsiteY85" fmla="*/ 5075270 h 6062663"/>
              <a:gd name="connsiteX86" fmla="*/ 7197000 w 12191999"/>
              <a:gd name="connsiteY86" fmla="*/ 5070342 h 6062663"/>
              <a:gd name="connsiteX87" fmla="*/ 7170804 w 12191999"/>
              <a:gd name="connsiteY87" fmla="*/ 5066068 h 6062663"/>
              <a:gd name="connsiteX88" fmla="*/ 7096984 w 12191999"/>
              <a:gd name="connsiteY88" fmla="*/ 5054822 h 6062663"/>
              <a:gd name="connsiteX89" fmla="*/ 7018492 w 12191999"/>
              <a:gd name="connsiteY89" fmla="*/ 5055166 h 6062663"/>
              <a:gd name="connsiteX90" fmla="*/ 6904142 w 12191999"/>
              <a:gd name="connsiteY90" fmla="*/ 5028031 h 6062663"/>
              <a:gd name="connsiteX91" fmla="*/ 6708218 w 12191999"/>
              <a:gd name="connsiteY91" fmla="*/ 5002322 h 6062663"/>
              <a:gd name="connsiteX92" fmla="*/ 6549451 w 12191999"/>
              <a:gd name="connsiteY92" fmla="*/ 4975857 h 6062663"/>
              <a:gd name="connsiteX93" fmla="*/ 6317556 w 12191999"/>
              <a:gd name="connsiteY93" fmla="*/ 4932817 h 6062663"/>
              <a:gd name="connsiteX94" fmla="*/ 6168670 w 12191999"/>
              <a:gd name="connsiteY94" fmla="*/ 4930898 h 6062663"/>
              <a:gd name="connsiteX95" fmla="*/ 6073844 w 12191999"/>
              <a:gd name="connsiteY95" fmla="*/ 4912080 h 6062663"/>
              <a:gd name="connsiteX96" fmla="*/ 6068526 w 12191999"/>
              <a:gd name="connsiteY96" fmla="*/ 4913494 h 6062663"/>
              <a:gd name="connsiteX97" fmla="*/ 6048634 w 12191999"/>
              <a:gd name="connsiteY97" fmla="*/ 4912866 h 6062663"/>
              <a:gd name="connsiteX98" fmla="*/ 6041279 w 12191999"/>
              <a:gd name="connsiteY98" fmla="*/ 4920544 h 6062663"/>
              <a:gd name="connsiteX99" fmla="*/ 6010087 w 12191999"/>
              <a:gd name="connsiteY99" fmla="*/ 4925228 h 6062663"/>
              <a:gd name="connsiteX100" fmla="*/ 5957372 w 12191999"/>
              <a:gd name="connsiteY100" fmla="*/ 4921876 h 6062663"/>
              <a:gd name="connsiteX101" fmla="*/ 5758915 w 12191999"/>
              <a:gd name="connsiteY101" fmla="*/ 4907445 h 6062663"/>
              <a:gd name="connsiteX102" fmla="*/ 5626957 w 12191999"/>
              <a:gd name="connsiteY102" fmla="*/ 4906504 h 6062663"/>
              <a:gd name="connsiteX103" fmla="*/ 5470902 w 12191999"/>
              <a:gd name="connsiteY103" fmla="*/ 4919398 h 6062663"/>
              <a:gd name="connsiteX104" fmla="*/ 5432757 w 12191999"/>
              <a:gd name="connsiteY104" fmla="*/ 4929747 h 6062663"/>
              <a:gd name="connsiteX105" fmla="*/ 5381664 w 12191999"/>
              <a:gd name="connsiteY105" fmla="*/ 4946027 h 6062663"/>
              <a:gd name="connsiteX106" fmla="*/ 5261760 w 12191999"/>
              <a:gd name="connsiteY106" fmla="*/ 4964803 h 6062663"/>
              <a:gd name="connsiteX107" fmla="*/ 5222958 w 12191999"/>
              <a:gd name="connsiteY107" fmla="*/ 4975033 h 6062663"/>
              <a:gd name="connsiteX108" fmla="*/ 5174658 w 12191999"/>
              <a:gd name="connsiteY108" fmla="*/ 4977783 h 6062663"/>
              <a:gd name="connsiteX109" fmla="*/ 5156551 w 12191999"/>
              <a:gd name="connsiteY109" fmla="*/ 4984426 h 6062663"/>
              <a:gd name="connsiteX110" fmla="*/ 5142596 w 12191999"/>
              <a:gd name="connsiteY110" fmla="*/ 4987553 h 6062663"/>
              <a:gd name="connsiteX111" fmla="*/ 5139592 w 12191999"/>
              <a:gd name="connsiteY111" fmla="*/ 4989485 h 6062663"/>
              <a:gd name="connsiteX112" fmla="*/ 5121656 w 12191999"/>
              <a:gd name="connsiteY112" fmla="*/ 4999466 h 6062663"/>
              <a:gd name="connsiteX113" fmla="*/ 5065787 w 12191999"/>
              <a:gd name="connsiteY113" fmla="*/ 4993423 h 6062663"/>
              <a:gd name="connsiteX114" fmla="*/ 5011510 w 12191999"/>
              <a:gd name="connsiteY114" fmla="*/ 5008488 h 6062663"/>
              <a:gd name="connsiteX115" fmla="*/ 4840436 w 12191999"/>
              <a:gd name="connsiteY115" fmla="*/ 5030575 h 6062663"/>
              <a:gd name="connsiteX116" fmla="*/ 4762444 w 12191999"/>
              <a:gd name="connsiteY116" fmla="*/ 5056112 h 6062663"/>
              <a:gd name="connsiteX117" fmla="*/ 4723182 w 12191999"/>
              <a:gd name="connsiteY117" fmla="*/ 5064402 h 6062663"/>
              <a:gd name="connsiteX118" fmla="*/ 4721836 w 12191999"/>
              <a:gd name="connsiteY118" fmla="*/ 5064781 h 6062663"/>
              <a:gd name="connsiteX119" fmla="*/ 4721651 w 12191999"/>
              <a:gd name="connsiteY119" fmla="*/ 5064438 h 6062663"/>
              <a:gd name="connsiteX120" fmla="*/ 4715523 w 12191999"/>
              <a:gd name="connsiteY120" fmla="*/ 5063918 h 6062663"/>
              <a:gd name="connsiteX121" fmla="*/ 4515811 w 12191999"/>
              <a:gd name="connsiteY121" fmla="*/ 5073025 h 6062663"/>
              <a:gd name="connsiteX122" fmla="*/ 4428540 w 12191999"/>
              <a:gd name="connsiteY122" fmla="*/ 5082820 h 6062663"/>
              <a:gd name="connsiteX123" fmla="*/ 4362873 w 12191999"/>
              <a:gd name="connsiteY123" fmla="*/ 5084058 h 6062663"/>
              <a:gd name="connsiteX124" fmla="*/ 4316963 w 12191999"/>
              <a:gd name="connsiteY124" fmla="*/ 5077974 h 6062663"/>
              <a:gd name="connsiteX125" fmla="*/ 4315106 w 12191999"/>
              <a:gd name="connsiteY125" fmla="*/ 5079208 h 6062663"/>
              <a:gd name="connsiteX126" fmla="*/ 4295141 w 12191999"/>
              <a:gd name="connsiteY126" fmla="*/ 5080936 h 6062663"/>
              <a:gd name="connsiteX127" fmla="*/ 4290060 w 12191999"/>
              <a:gd name="connsiteY127" fmla="*/ 5078253 h 6062663"/>
              <a:gd name="connsiteX128" fmla="*/ 4276139 w 12191999"/>
              <a:gd name="connsiteY128" fmla="*/ 5078479 h 6062663"/>
              <a:gd name="connsiteX129" fmla="*/ 4248114 w 12191999"/>
              <a:gd name="connsiteY129" fmla="*/ 5076342 h 6062663"/>
              <a:gd name="connsiteX130" fmla="*/ 4202046 w 12191999"/>
              <a:gd name="connsiteY130" fmla="*/ 5078912 h 6062663"/>
              <a:gd name="connsiteX131" fmla="*/ 4201742 w 12191999"/>
              <a:gd name="connsiteY131" fmla="*/ 5080070 h 6062663"/>
              <a:gd name="connsiteX132" fmla="*/ 4191245 w 12191999"/>
              <a:gd name="connsiteY132" fmla="*/ 5085252 h 6062663"/>
              <a:gd name="connsiteX133" fmla="*/ 4142742 w 12191999"/>
              <a:gd name="connsiteY133" fmla="*/ 5099842 h 6062663"/>
              <a:gd name="connsiteX134" fmla="*/ 4083094 w 12191999"/>
              <a:gd name="connsiteY134" fmla="*/ 5124243 h 6062663"/>
              <a:gd name="connsiteX135" fmla="*/ 4074543 w 12191999"/>
              <a:gd name="connsiteY135" fmla="*/ 5125011 h 6062663"/>
              <a:gd name="connsiteX136" fmla="*/ 4074424 w 12191999"/>
              <a:gd name="connsiteY136" fmla="*/ 5125286 h 6062663"/>
              <a:gd name="connsiteX137" fmla="*/ 4065507 w 12191999"/>
              <a:gd name="connsiteY137" fmla="*/ 5126614 h 6062663"/>
              <a:gd name="connsiteX138" fmla="*/ 4058951 w 12191999"/>
              <a:gd name="connsiteY138" fmla="*/ 5126414 h 6062663"/>
              <a:gd name="connsiteX139" fmla="*/ 4042361 w 12191999"/>
              <a:gd name="connsiteY139" fmla="*/ 5127904 h 6062663"/>
              <a:gd name="connsiteX140" fmla="*/ 4036993 w 12191999"/>
              <a:gd name="connsiteY140" fmla="*/ 5130143 h 6062663"/>
              <a:gd name="connsiteX141" fmla="*/ 4035360 w 12191999"/>
              <a:gd name="connsiteY141" fmla="*/ 5133515 h 6062663"/>
              <a:gd name="connsiteX142" fmla="*/ 4033775 w 12191999"/>
              <a:gd name="connsiteY142" fmla="*/ 5133299 h 6062663"/>
              <a:gd name="connsiteX143" fmla="*/ 4004535 w 12191999"/>
              <a:gd name="connsiteY143" fmla="*/ 5144857 h 6062663"/>
              <a:gd name="connsiteX144" fmla="*/ 3936843 w 12191999"/>
              <a:gd name="connsiteY144" fmla="*/ 5160912 h 6062663"/>
              <a:gd name="connsiteX145" fmla="*/ 3897272 w 12191999"/>
              <a:gd name="connsiteY145" fmla="*/ 5166113 h 6062663"/>
              <a:gd name="connsiteX146" fmla="*/ 3789758 w 12191999"/>
              <a:gd name="connsiteY146" fmla="*/ 5184725 h 6062663"/>
              <a:gd name="connsiteX147" fmla="*/ 3682511 w 12191999"/>
              <a:gd name="connsiteY147" fmla="*/ 5206726 h 6062663"/>
              <a:gd name="connsiteX148" fmla="*/ 3610033 w 12191999"/>
              <a:gd name="connsiteY148" fmla="*/ 5236404 h 6062663"/>
              <a:gd name="connsiteX149" fmla="*/ 3603853 w 12191999"/>
              <a:gd name="connsiteY149" fmla="*/ 5235151 h 6062663"/>
              <a:gd name="connsiteX150" fmla="*/ 3594734 w 12191999"/>
              <a:gd name="connsiteY150" fmla="*/ 5235000 h 6062663"/>
              <a:gd name="connsiteX151" fmla="*/ 3594499 w 12191999"/>
              <a:gd name="connsiteY151" fmla="*/ 5235248 h 6062663"/>
              <a:gd name="connsiteX152" fmla="*/ 3585976 w 12191999"/>
              <a:gd name="connsiteY152" fmla="*/ 5234613 h 6062663"/>
              <a:gd name="connsiteX153" fmla="*/ 3536133 w 12191999"/>
              <a:gd name="connsiteY153" fmla="*/ 5243533 h 6062663"/>
              <a:gd name="connsiteX154" fmla="*/ 3473221 w 12191999"/>
              <a:gd name="connsiteY154" fmla="*/ 5246900 h 6062663"/>
              <a:gd name="connsiteX155" fmla="*/ 3400726 w 12191999"/>
              <a:gd name="connsiteY155" fmla="*/ 5257980 h 6062663"/>
              <a:gd name="connsiteX156" fmla="*/ 3363886 w 12191999"/>
              <a:gd name="connsiteY156" fmla="*/ 5242390 h 6062663"/>
              <a:gd name="connsiteX157" fmla="*/ 3344024 w 12191999"/>
              <a:gd name="connsiteY157" fmla="*/ 5240843 h 6062663"/>
              <a:gd name="connsiteX158" fmla="*/ 3341696 w 12191999"/>
              <a:gd name="connsiteY158" fmla="*/ 5241740 h 6062663"/>
              <a:gd name="connsiteX159" fmla="*/ 3262354 w 12191999"/>
              <a:gd name="connsiteY159" fmla="*/ 5236335 h 6062663"/>
              <a:gd name="connsiteX160" fmla="*/ 3142554 w 12191999"/>
              <a:gd name="connsiteY160" fmla="*/ 5229184 h 6062663"/>
              <a:gd name="connsiteX161" fmla="*/ 3030289 w 12191999"/>
              <a:gd name="connsiteY161" fmla="*/ 5226754 h 6062663"/>
              <a:gd name="connsiteX162" fmla="*/ 2781567 w 12191999"/>
              <a:gd name="connsiteY162" fmla="*/ 5206686 h 6062663"/>
              <a:gd name="connsiteX163" fmla="*/ 2646525 w 12191999"/>
              <a:gd name="connsiteY163" fmla="*/ 5196996 h 6062663"/>
              <a:gd name="connsiteX164" fmla="*/ 2568026 w 12191999"/>
              <a:gd name="connsiteY164" fmla="*/ 5221129 h 6062663"/>
              <a:gd name="connsiteX165" fmla="*/ 2443253 w 12191999"/>
              <a:gd name="connsiteY165" fmla="*/ 5208345 h 6062663"/>
              <a:gd name="connsiteX166" fmla="*/ 2315110 w 12191999"/>
              <a:gd name="connsiteY166" fmla="*/ 5200558 h 6062663"/>
              <a:gd name="connsiteX167" fmla="*/ 2208576 w 12191999"/>
              <a:gd name="connsiteY167" fmla="*/ 5205371 h 6062663"/>
              <a:gd name="connsiteX168" fmla="*/ 2094663 w 12191999"/>
              <a:gd name="connsiteY168" fmla="*/ 5220739 h 6062663"/>
              <a:gd name="connsiteX169" fmla="*/ 1997354 w 12191999"/>
              <a:gd name="connsiteY169" fmla="*/ 5228115 h 6062663"/>
              <a:gd name="connsiteX170" fmla="*/ 1928170 w 12191999"/>
              <a:gd name="connsiteY170" fmla="*/ 5207933 h 6062663"/>
              <a:gd name="connsiteX171" fmla="*/ 1921648 w 12191999"/>
              <a:gd name="connsiteY171" fmla="*/ 5212376 h 6062663"/>
              <a:gd name="connsiteX172" fmla="*/ 1873078 w 12191999"/>
              <a:gd name="connsiteY172" fmla="*/ 5210909 h 6062663"/>
              <a:gd name="connsiteX173" fmla="*/ 1786653 w 12191999"/>
              <a:gd name="connsiteY173" fmla="*/ 5185506 h 6062663"/>
              <a:gd name="connsiteX174" fmla="*/ 1738202 w 12191999"/>
              <a:gd name="connsiteY174" fmla="*/ 5190151 h 6062663"/>
              <a:gd name="connsiteX175" fmla="*/ 1675069 w 12191999"/>
              <a:gd name="connsiteY175" fmla="*/ 5205187 h 6062663"/>
              <a:gd name="connsiteX176" fmla="*/ 1608667 w 12191999"/>
              <a:gd name="connsiteY176" fmla="*/ 5211530 h 6062663"/>
              <a:gd name="connsiteX177" fmla="*/ 1496108 w 12191999"/>
              <a:gd name="connsiteY177" fmla="*/ 5235064 h 6062663"/>
              <a:gd name="connsiteX178" fmla="*/ 1149977 w 12191999"/>
              <a:gd name="connsiteY178" fmla="*/ 5280527 h 6062663"/>
              <a:gd name="connsiteX179" fmla="*/ 948730 w 12191999"/>
              <a:gd name="connsiteY179" fmla="*/ 5278315 h 6062663"/>
              <a:gd name="connsiteX180" fmla="*/ 858267 w 12191999"/>
              <a:gd name="connsiteY180" fmla="*/ 5289202 h 6062663"/>
              <a:gd name="connsiteX181" fmla="*/ 837538 w 12191999"/>
              <a:gd name="connsiteY181" fmla="*/ 5288087 h 6062663"/>
              <a:gd name="connsiteX182" fmla="*/ 816807 w 12191999"/>
              <a:gd name="connsiteY182" fmla="*/ 5289893 h 6062663"/>
              <a:gd name="connsiteX183" fmla="*/ 811504 w 12191999"/>
              <a:gd name="connsiteY183" fmla="*/ 5287231 h 6062663"/>
              <a:gd name="connsiteX184" fmla="*/ 797039 w 12191999"/>
              <a:gd name="connsiteY184" fmla="*/ 5287512 h 6062663"/>
              <a:gd name="connsiteX185" fmla="*/ 767899 w 12191999"/>
              <a:gd name="connsiteY185" fmla="*/ 5285482 h 6062663"/>
              <a:gd name="connsiteX186" fmla="*/ 763051 w 12191999"/>
              <a:gd name="connsiteY186" fmla="*/ 5287525 h 6062663"/>
              <a:gd name="connsiteX187" fmla="*/ 720045 w 12191999"/>
              <a:gd name="connsiteY187" fmla="*/ 5288234 h 6062663"/>
              <a:gd name="connsiteX188" fmla="*/ 719740 w 12191999"/>
              <a:gd name="connsiteY188" fmla="*/ 5289394 h 6062663"/>
              <a:gd name="connsiteX189" fmla="*/ 708873 w 12191999"/>
              <a:gd name="connsiteY189" fmla="*/ 5294615 h 6062663"/>
              <a:gd name="connsiteX190" fmla="*/ 596790 w 12191999"/>
              <a:gd name="connsiteY190" fmla="*/ 5334030 h 6062663"/>
              <a:gd name="connsiteX191" fmla="*/ 578533 w 12191999"/>
              <a:gd name="connsiteY191" fmla="*/ 5336469 h 6062663"/>
              <a:gd name="connsiteX192" fmla="*/ 571715 w 12191999"/>
              <a:gd name="connsiteY192" fmla="*/ 5336295 h 6062663"/>
              <a:gd name="connsiteX193" fmla="*/ 445097 w 12191999"/>
              <a:gd name="connsiteY193" fmla="*/ 5371270 h 6062663"/>
              <a:gd name="connsiteX194" fmla="*/ 404013 w 12191999"/>
              <a:gd name="connsiteY194" fmla="*/ 5376625 h 6062663"/>
              <a:gd name="connsiteX195" fmla="*/ 292433 w 12191999"/>
              <a:gd name="connsiteY195" fmla="*/ 5395658 h 6062663"/>
              <a:gd name="connsiteX196" fmla="*/ 118379 w 12191999"/>
              <a:gd name="connsiteY196" fmla="*/ 5443301 h 6062663"/>
              <a:gd name="connsiteX197" fmla="*/ 15524 w 12191999"/>
              <a:gd name="connsiteY197" fmla="*/ 5445927 h 6062663"/>
              <a:gd name="connsiteX198" fmla="*/ 0 w 12191999"/>
              <a:gd name="connsiteY198" fmla="*/ 5450957 h 6062663"/>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45097 w 12191999"/>
              <a:gd name="connsiteY193" fmla="*/ 5371270 h 6129735"/>
              <a:gd name="connsiteX194" fmla="*/ 404013 w 12191999"/>
              <a:gd name="connsiteY194" fmla="*/ 5376625 h 6129735"/>
              <a:gd name="connsiteX195" fmla="*/ 292433 w 12191999"/>
              <a:gd name="connsiteY195" fmla="*/ 5395658 h 6129735"/>
              <a:gd name="connsiteX196" fmla="*/ 118379 w 12191999"/>
              <a:gd name="connsiteY196" fmla="*/ 5443301 h 6129735"/>
              <a:gd name="connsiteX197" fmla="*/ 15524 w 12191999"/>
              <a:gd name="connsiteY197" fmla="*/ 5445927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45097 w 12191999"/>
              <a:gd name="connsiteY193" fmla="*/ 5371270 h 6129735"/>
              <a:gd name="connsiteX194" fmla="*/ 404013 w 12191999"/>
              <a:gd name="connsiteY194" fmla="*/ 5376625 h 6129735"/>
              <a:gd name="connsiteX195" fmla="*/ 292433 w 12191999"/>
              <a:gd name="connsiteY195" fmla="*/ 5395658 h 6129735"/>
              <a:gd name="connsiteX196" fmla="*/ 118379 w 12191999"/>
              <a:gd name="connsiteY196" fmla="*/ 5443301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45097 w 12191999"/>
              <a:gd name="connsiteY193" fmla="*/ 5371270 h 6129735"/>
              <a:gd name="connsiteX194" fmla="*/ 404013 w 12191999"/>
              <a:gd name="connsiteY194" fmla="*/ 5376625 h 6129735"/>
              <a:gd name="connsiteX195" fmla="*/ 292433 w 12191999"/>
              <a:gd name="connsiteY195" fmla="*/ 5395658 h 6129735"/>
              <a:gd name="connsiteX196" fmla="*/ 206302 w 12191999"/>
              <a:gd name="connsiteY196" fmla="*/ 5666462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45097 w 12191999"/>
              <a:gd name="connsiteY193" fmla="*/ 5371270 h 6129735"/>
              <a:gd name="connsiteX194" fmla="*/ 404013 w 12191999"/>
              <a:gd name="connsiteY194" fmla="*/ 5376625 h 6129735"/>
              <a:gd name="connsiteX195" fmla="*/ 292433 w 12191999"/>
              <a:gd name="connsiteY195" fmla="*/ 5395658 h 6129735"/>
              <a:gd name="connsiteX196" fmla="*/ 127171 w 12191999"/>
              <a:gd name="connsiteY196" fmla="*/ 5787340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45097 w 12191999"/>
              <a:gd name="connsiteY193" fmla="*/ 5371270 h 6129735"/>
              <a:gd name="connsiteX194" fmla="*/ 404013 w 12191999"/>
              <a:gd name="connsiteY194" fmla="*/ 5376625 h 6129735"/>
              <a:gd name="connsiteX195" fmla="*/ 257264 w 12191999"/>
              <a:gd name="connsiteY195" fmla="*/ 5618818 h 6129735"/>
              <a:gd name="connsiteX196" fmla="*/ 127171 w 12191999"/>
              <a:gd name="connsiteY196" fmla="*/ 5787340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45097 w 12191999"/>
              <a:gd name="connsiteY193" fmla="*/ 5371270 h 6129735"/>
              <a:gd name="connsiteX194" fmla="*/ 324882 w 12191999"/>
              <a:gd name="connsiteY194" fmla="*/ 5506801 h 6129735"/>
              <a:gd name="connsiteX195" fmla="*/ 257264 w 12191999"/>
              <a:gd name="connsiteY195" fmla="*/ 5618818 h 6129735"/>
              <a:gd name="connsiteX196" fmla="*/ 127171 w 12191999"/>
              <a:gd name="connsiteY196" fmla="*/ 5787340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324882 w 12191999"/>
              <a:gd name="connsiteY194" fmla="*/ 5506801 h 6129735"/>
              <a:gd name="connsiteX195" fmla="*/ 257264 w 12191999"/>
              <a:gd name="connsiteY195" fmla="*/ 5618818 h 6129735"/>
              <a:gd name="connsiteX196" fmla="*/ 127171 w 12191999"/>
              <a:gd name="connsiteY196" fmla="*/ 5787340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333674 w 12191999"/>
              <a:gd name="connsiteY194" fmla="*/ 5627679 h 6129735"/>
              <a:gd name="connsiteX195" fmla="*/ 257264 w 12191999"/>
              <a:gd name="connsiteY195" fmla="*/ 5618818 h 6129735"/>
              <a:gd name="connsiteX196" fmla="*/ 127171 w 12191999"/>
              <a:gd name="connsiteY196" fmla="*/ 5787340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333674 w 12191999"/>
              <a:gd name="connsiteY194" fmla="*/ 5627679 h 6129735"/>
              <a:gd name="connsiteX195" fmla="*/ 257264 w 12191999"/>
              <a:gd name="connsiteY195" fmla="*/ 5618818 h 6129735"/>
              <a:gd name="connsiteX196" fmla="*/ 215094 w 12191999"/>
              <a:gd name="connsiteY196" fmla="*/ 5796638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333674 w 12191999"/>
              <a:gd name="connsiteY194" fmla="*/ 5627679 h 6129735"/>
              <a:gd name="connsiteX195" fmla="*/ 213302 w 12191999"/>
              <a:gd name="connsiteY195" fmla="*/ 5637415 h 6129735"/>
              <a:gd name="connsiteX196" fmla="*/ 215094 w 12191999"/>
              <a:gd name="connsiteY196" fmla="*/ 5796638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333674 w 12191999"/>
              <a:gd name="connsiteY194" fmla="*/ 5627679 h 6129735"/>
              <a:gd name="connsiteX195" fmla="*/ 248471 w 12191999"/>
              <a:gd name="connsiteY195" fmla="*/ 5693206 h 6129735"/>
              <a:gd name="connsiteX196" fmla="*/ 215094 w 12191999"/>
              <a:gd name="connsiteY196" fmla="*/ 5796638 h 6129735"/>
              <a:gd name="connsiteX197" fmla="*/ 85863 w 12191999"/>
              <a:gd name="connsiteY197" fmla="*/ 5929441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333674 w 12191999"/>
              <a:gd name="connsiteY194" fmla="*/ 5627679 h 6129735"/>
              <a:gd name="connsiteX195" fmla="*/ 248471 w 12191999"/>
              <a:gd name="connsiteY195" fmla="*/ 5693206 h 6129735"/>
              <a:gd name="connsiteX196" fmla="*/ 215094 w 12191999"/>
              <a:gd name="connsiteY196" fmla="*/ 5796638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333674 w 12191999"/>
              <a:gd name="connsiteY194" fmla="*/ 5627679 h 6129735"/>
              <a:gd name="connsiteX195" fmla="*/ 248471 w 12191999"/>
              <a:gd name="connsiteY195" fmla="*/ 5693206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333674 w 12191999"/>
              <a:gd name="connsiteY194" fmla="*/ 5627679 h 6129735"/>
              <a:gd name="connsiteX195" fmla="*/ 195717 w 12191999"/>
              <a:gd name="connsiteY195" fmla="*/ 5748997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62682 w 12191999"/>
              <a:gd name="connsiteY193" fmla="*/ 5492149 h 6129735"/>
              <a:gd name="connsiteX194" fmla="*/ 298505 w 12191999"/>
              <a:gd name="connsiteY194" fmla="*/ 5655575 h 6129735"/>
              <a:gd name="connsiteX195" fmla="*/ 195717 w 12191999"/>
              <a:gd name="connsiteY195" fmla="*/ 5748997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71715 w 12191999"/>
              <a:gd name="connsiteY192" fmla="*/ 5336295 h 6129735"/>
              <a:gd name="connsiteX193" fmla="*/ 401136 w 12191999"/>
              <a:gd name="connsiteY193" fmla="*/ 5520044 h 6129735"/>
              <a:gd name="connsiteX194" fmla="*/ 298505 w 12191999"/>
              <a:gd name="connsiteY194" fmla="*/ 5655575 h 6129735"/>
              <a:gd name="connsiteX195" fmla="*/ 195717 w 12191999"/>
              <a:gd name="connsiteY195" fmla="*/ 5748997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78533 w 12191999"/>
              <a:gd name="connsiteY191" fmla="*/ 5336469 h 6129735"/>
              <a:gd name="connsiteX192" fmla="*/ 501377 w 12191999"/>
              <a:gd name="connsiteY192" fmla="*/ 5475769 h 6129735"/>
              <a:gd name="connsiteX193" fmla="*/ 401136 w 12191999"/>
              <a:gd name="connsiteY193" fmla="*/ 5520044 h 6129735"/>
              <a:gd name="connsiteX194" fmla="*/ 298505 w 12191999"/>
              <a:gd name="connsiteY194" fmla="*/ 5655575 h 6129735"/>
              <a:gd name="connsiteX195" fmla="*/ 195717 w 12191999"/>
              <a:gd name="connsiteY195" fmla="*/ 5748997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708873 w 12191999"/>
              <a:gd name="connsiteY189" fmla="*/ 5294615 h 6129735"/>
              <a:gd name="connsiteX190" fmla="*/ 596790 w 12191999"/>
              <a:gd name="connsiteY190" fmla="*/ 5334030 h 6129735"/>
              <a:gd name="connsiteX191" fmla="*/ 569741 w 12191999"/>
              <a:gd name="connsiteY191" fmla="*/ 5382962 h 6129735"/>
              <a:gd name="connsiteX192" fmla="*/ 501377 w 12191999"/>
              <a:gd name="connsiteY192" fmla="*/ 5475769 h 6129735"/>
              <a:gd name="connsiteX193" fmla="*/ 401136 w 12191999"/>
              <a:gd name="connsiteY193" fmla="*/ 5520044 h 6129735"/>
              <a:gd name="connsiteX194" fmla="*/ 298505 w 12191999"/>
              <a:gd name="connsiteY194" fmla="*/ 5655575 h 6129735"/>
              <a:gd name="connsiteX195" fmla="*/ 195717 w 12191999"/>
              <a:gd name="connsiteY195" fmla="*/ 5748997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691288 w 12191999"/>
              <a:gd name="connsiteY189" fmla="*/ 5331809 h 6129735"/>
              <a:gd name="connsiteX190" fmla="*/ 596790 w 12191999"/>
              <a:gd name="connsiteY190" fmla="*/ 5334030 h 6129735"/>
              <a:gd name="connsiteX191" fmla="*/ 569741 w 12191999"/>
              <a:gd name="connsiteY191" fmla="*/ 5382962 h 6129735"/>
              <a:gd name="connsiteX192" fmla="*/ 501377 w 12191999"/>
              <a:gd name="connsiteY192" fmla="*/ 5475769 h 6129735"/>
              <a:gd name="connsiteX193" fmla="*/ 401136 w 12191999"/>
              <a:gd name="connsiteY193" fmla="*/ 5520044 h 6129735"/>
              <a:gd name="connsiteX194" fmla="*/ 298505 w 12191999"/>
              <a:gd name="connsiteY194" fmla="*/ 5655575 h 6129735"/>
              <a:gd name="connsiteX195" fmla="*/ 195717 w 12191999"/>
              <a:gd name="connsiteY195" fmla="*/ 5748997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691288 w 12191999"/>
              <a:gd name="connsiteY189" fmla="*/ 5331809 h 6129735"/>
              <a:gd name="connsiteX190" fmla="*/ 596790 w 12191999"/>
              <a:gd name="connsiteY190" fmla="*/ 5334030 h 6129735"/>
              <a:gd name="connsiteX191" fmla="*/ 596118 w 12191999"/>
              <a:gd name="connsiteY191" fmla="*/ 5410858 h 6129735"/>
              <a:gd name="connsiteX192" fmla="*/ 501377 w 12191999"/>
              <a:gd name="connsiteY192" fmla="*/ 5475769 h 6129735"/>
              <a:gd name="connsiteX193" fmla="*/ 401136 w 12191999"/>
              <a:gd name="connsiteY193" fmla="*/ 5520044 h 6129735"/>
              <a:gd name="connsiteX194" fmla="*/ 298505 w 12191999"/>
              <a:gd name="connsiteY194" fmla="*/ 5655575 h 6129735"/>
              <a:gd name="connsiteX195" fmla="*/ 195717 w 12191999"/>
              <a:gd name="connsiteY195" fmla="*/ 5748997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 name="connsiteX0" fmla="*/ 0 w 12191999"/>
              <a:gd name="connsiteY0" fmla="*/ 0 h 6129735"/>
              <a:gd name="connsiteX1" fmla="*/ 12191999 w 12191999"/>
              <a:gd name="connsiteY1" fmla="*/ 0 h 6129735"/>
              <a:gd name="connsiteX2" fmla="*/ 12191999 w 12191999"/>
              <a:gd name="connsiteY2" fmla="*/ 6062663 h 6129735"/>
              <a:gd name="connsiteX3" fmla="*/ 12191998 w 12191999"/>
              <a:gd name="connsiteY3" fmla="*/ 6062663 h 6129735"/>
              <a:gd name="connsiteX4" fmla="*/ 12191998 w 12191999"/>
              <a:gd name="connsiteY4" fmla="*/ 5840727 h 6129735"/>
              <a:gd name="connsiteX5" fmla="*/ 12140859 w 12191999"/>
              <a:gd name="connsiteY5" fmla="*/ 5858383 h 6129735"/>
              <a:gd name="connsiteX6" fmla="*/ 12080160 w 12191999"/>
              <a:gd name="connsiteY6" fmla="*/ 5909745 h 6129735"/>
              <a:gd name="connsiteX7" fmla="*/ 11917884 w 12191999"/>
              <a:gd name="connsiteY7" fmla="*/ 5942135 h 6129735"/>
              <a:gd name="connsiteX8" fmla="*/ 11894609 w 12191999"/>
              <a:gd name="connsiteY8" fmla="*/ 5962515 h 6129735"/>
              <a:gd name="connsiteX9" fmla="*/ 11712378 w 12191999"/>
              <a:gd name="connsiteY9" fmla="*/ 5870180 h 6129735"/>
              <a:gd name="connsiteX10" fmla="*/ 11585365 w 12191999"/>
              <a:gd name="connsiteY10" fmla="*/ 5830666 h 6129735"/>
              <a:gd name="connsiteX11" fmla="*/ 11516469 w 12191999"/>
              <a:gd name="connsiteY11" fmla="*/ 5760136 h 6129735"/>
              <a:gd name="connsiteX12" fmla="*/ 11462691 w 12191999"/>
              <a:gd name="connsiteY12" fmla="*/ 5710886 h 6129735"/>
              <a:gd name="connsiteX13" fmla="*/ 11369711 w 12191999"/>
              <a:gd name="connsiteY13" fmla="*/ 5654352 h 6129735"/>
              <a:gd name="connsiteX14" fmla="*/ 11273968 w 12191999"/>
              <a:gd name="connsiteY14" fmla="*/ 5599478 h 6129735"/>
              <a:gd name="connsiteX15" fmla="*/ 11195083 w 12191999"/>
              <a:gd name="connsiteY15" fmla="*/ 5580148 h 6129735"/>
              <a:gd name="connsiteX16" fmla="*/ 11143407 w 12191999"/>
              <a:gd name="connsiteY16" fmla="*/ 5580743 h 6129735"/>
              <a:gd name="connsiteX17" fmla="*/ 11085934 w 12191999"/>
              <a:gd name="connsiteY17" fmla="*/ 5572237 h 6129735"/>
              <a:gd name="connsiteX18" fmla="*/ 11030952 w 12191999"/>
              <a:gd name="connsiteY18" fmla="*/ 5569587 h 6129735"/>
              <a:gd name="connsiteX19" fmla="*/ 10951059 w 12191999"/>
              <a:gd name="connsiteY19" fmla="*/ 5573961 h 6129735"/>
              <a:gd name="connsiteX20" fmla="*/ 10857720 w 12191999"/>
              <a:gd name="connsiteY20" fmla="*/ 5561929 h 6129735"/>
              <a:gd name="connsiteX21" fmla="*/ 10644615 w 12191999"/>
              <a:gd name="connsiteY21" fmla="*/ 5505722 h 6129735"/>
              <a:gd name="connsiteX22" fmla="*/ 10519276 w 12191999"/>
              <a:gd name="connsiteY22" fmla="*/ 5487102 h 6129735"/>
              <a:gd name="connsiteX23" fmla="*/ 10445980 w 12191999"/>
              <a:gd name="connsiteY23" fmla="*/ 5485210 h 6129735"/>
              <a:gd name="connsiteX24" fmla="*/ 10383864 w 12191999"/>
              <a:gd name="connsiteY24" fmla="*/ 5481672 h 6129735"/>
              <a:gd name="connsiteX25" fmla="*/ 10336851 w 12191999"/>
              <a:gd name="connsiteY25" fmla="*/ 5481110 h 6129735"/>
              <a:gd name="connsiteX26" fmla="*/ 10261097 w 12191999"/>
              <a:gd name="connsiteY26" fmla="*/ 5472142 h 6129735"/>
              <a:gd name="connsiteX27" fmla="*/ 10126496 w 12191999"/>
              <a:gd name="connsiteY27" fmla="*/ 5461552 h 6129735"/>
              <a:gd name="connsiteX28" fmla="*/ 10082165 w 12191999"/>
              <a:gd name="connsiteY28" fmla="*/ 5459626 h 6129735"/>
              <a:gd name="connsiteX29" fmla="*/ 10039236 w 12191999"/>
              <a:gd name="connsiteY29" fmla="*/ 5461156 h 6129735"/>
              <a:gd name="connsiteX30" fmla="*/ 9960015 w 12191999"/>
              <a:gd name="connsiteY30" fmla="*/ 5446888 h 6129735"/>
              <a:gd name="connsiteX31" fmla="*/ 9847788 w 12191999"/>
              <a:gd name="connsiteY31" fmla="*/ 5440663 h 6129735"/>
              <a:gd name="connsiteX32" fmla="*/ 9728305 w 12191999"/>
              <a:gd name="connsiteY32" fmla="*/ 5422080 h 6129735"/>
              <a:gd name="connsiteX33" fmla="*/ 9584503 w 12191999"/>
              <a:gd name="connsiteY33" fmla="*/ 5411577 h 6129735"/>
              <a:gd name="connsiteX34" fmla="*/ 9343048 w 12191999"/>
              <a:gd name="connsiteY34" fmla="*/ 5369547 h 6129735"/>
              <a:gd name="connsiteX35" fmla="*/ 9231366 w 12191999"/>
              <a:gd name="connsiteY35" fmla="*/ 5321812 h 6129735"/>
              <a:gd name="connsiteX36" fmla="*/ 9194806 w 12191999"/>
              <a:gd name="connsiteY36" fmla="*/ 5312543 h 6129735"/>
              <a:gd name="connsiteX37" fmla="*/ 9189242 w 12191999"/>
              <a:gd name="connsiteY37" fmla="*/ 5304046 h 6129735"/>
              <a:gd name="connsiteX38" fmla="*/ 9151228 w 12191999"/>
              <a:gd name="connsiteY38" fmla="*/ 5293744 h 6129735"/>
              <a:gd name="connsiteX39" fmla="*/ 9150206 w 12191999"/>
              <a:gd name="connsiteY39" fmla="*/ 5294724 h 6129735"/>
              <a:gd name="connsiteX40" fmla="*/ 9137315 w 12191999"/>
              <a:gd name="connsiteY40" fmla="*/ 5296719 h 6129735"/>
              <a:gd name="connsiteX41" fmla="*/ 9113809 w 12191999"/>
              <a:gd name="connsiteY41" fmla="*/ 5297975 h 6129735"/>
              <a:gd name="connsiteX42" fmla="*/ 9053450 w 12191999"/>
              <a:gd name="connsiteY42" fmla="*/ 5305621 h 6129735"/>
              <a:gd name="connsiteX43" fmla="*/ 9005483 w 12191999"/>
              <a:gd name="connsiteY43" fmla="*/ 5302600 h 6129735"/>
              <a:gd name="connsiteX44" fmla="*/ 9005198 w 12191999"/>
              <a:gd name="connsiteY44" fmla="*/ 5302821 h 6129735"/>
              <a:gd name="connsiteX45" fmla="*/ 8996229 w 12191999"/>
              <a:gd name="connsiteY45" fmla="*/ 5301707 h 6129735"/>
              <a:gd name="connsiteX46" fmla="*/ 8990391 w 12191999"/>
              <a:gd name="connsiteY46" fmla="*/ 5299811 h 6129735"/>
              <a:gd name="connsiteX47" fmla="*/ 8974334 w 12191999"/>
              <a:gd name="connsiteY47" fmla="*/ 5296845 h 6129735"/>
              <a:gd name="connsiteX48" fmla="*/ 8968008 w 12191999"/>
              <a:gd name="connsiteY48" fmla="*/ 5297488 h 6129735"/>
              <a:gd name="connsiteX49" fmla="*/ 8963045 w 12191999"/>
              <a:gd name="connsiteY49" fmla="*/ 5299535 h 6129735"/>
              <a:gd name="connsiteX50" fmla="*/ 8928985 w 12191999"/>
              <a:gd name="connsiteY50" fmla="*/ 5302466 h 6129735"/>
              <a:gd name="connsiteX51" fmla="*/ 8752441 w 12191999"/>
              <a:gd name="connsiteY51" fmla="*/ 5284780 h 6129735"/>
              <a:gd name="connsiteX52" fmla="*/ 8707844 w 12191999"/>
              <a:gd name="connsiteY52" fmla="*/ 5282847 h 6129735"/>
              <a:gd name="connsiteX53" fmla="*/ 8596068 w 12191999"/>
              <a:gd name="connsiteY53" fmla="*/ 5274964 h 6129735"/>
              <a:gd name="connsiteX54" fmla="*/ 8525227 w 12191999"/>
              <a:gd name="connsiteY54" fmla="*/ 5288614 h 6129735"/>
              <a:gd name="connsiteX55" fmla="*/ 8510980 w 12191999"/>
              <a:gd name="connsiteY55" fmla="*/ 5283174 h 6129735"/>
              <a:gd name="connsiteX56" fmla="*/ 8506164 w 12191999"/>
              <a:gd name="connsiteY56" fmla="*/ 5280414 h 6129735"/>
              <a:gd name="connsiteX57" fmla="*/ 8497965 w 12191999"/>
              <a:gd name="connsiteY57" fmla="*/ 5277896 h 6129735"/>
              <a:gd name="connsiteX58" fmla="*/ 8497591 w 12191999"/>
              <a:gd name="connsiteY58" fmla="*/ 5278061 h 6129735"/>
              <a:gd name="connsiteX59" fmla="*/ 8490246 w 12191999"/>
              <a:gd name="connsiteY59" fmla="*/ 5275256 h 6129735"/>
              <a:gd name="connsiteX60" fmla="*/ 8367179 w 12191999"/>
              <a:gd name="connsiteY60" fmla="*/ 5262342 h 6129735"/>
              <a:gd name="connsiteX61" fmla="*/ 8353796 w 12191999"/>
              <a:gd name="connsiteY61" fmla="*/ 5262163 h 6129735"/>
              <a:gd name="connsiteX62" fmla="*/ 8352369 w 12191999"/>
              <a:gd name="connsiteY62" fmla="*/ 5262936 h 6129735"/>
              <a:gd name="connsiteX63" fmla="*/ 8320101 w 12191999"/>
              <a:gd name="connsiteY63" fmla="*/ 5246917 h 6129735"/>
              <a:gd name="connsiteX64" fmla="*/ 8314429 w 12191999"/>
              <a:gd name="connsiteY64" fmla="*/ 5246617 h 6129735"/>
              <a:gd name="connsiteX65" fmla="*/ 8295170 w 12191999"/>
              <a:gd name="connsiteY65" fmla="*/ 5233839 h 6129735"/>
              <a:gd name="connsiteX66" fmla="*/ 8284273 w 12191999"/>
              <a:gd name="connsiteY66" fmla="*/ 5228484 h 6129735"/>
              <a:gd name="connsiteX67" fmla="*/ 8283146 w 12191999"/>
              <a:gd name="connsiteY67" fmla="*/ 5224398 h 6129735"/>
              <a:gd name="connsiteX68" fmla="*/ 8266072 w 12191999"/>
              <a:gd name="connsiteY68" fmla="*/ 5217799 h 6129735"/>
              <a:gd name="connsiteX69" fmla="*/ 8263373 w 12191999"/>
              <a:gd name="connsiteY69" fmla="*/ 5218011 h 6129735"/>
              <a:gd name="connsiteX70" fmla="*/ 8252030 w 12191999"/>
              <a:gd name="connsiteY70" fmla="*/ 5208958 h 6129735"/>
              <a:gd name="connsiteX71" fmla="*/ 8245831 w 12191999"/>
              <a:gd name="connsiteY71" fmla="*/ 5197010 h 6129735"/>
              <a:gd name="connsiteX72" fmla="*/ 8090268 w 12191999"/>
              <a:gd name="connsiteY72" fmla="*/ 5154558 h 6129735"/>
              <a:gd name="connsiteX73" fmla="*/ 7905404 w 12191999"/>
              <a:gd name="connsiteY73" fmla="*/ 5115957 h 6129735"/>
              <a:gd name="connsiteX74" fmla="*/ 7718741 w 12191999"/>
              <a:gd name="connsiteY74" fmla="*/ 5092308 h 6129735"/>
              <a:gd name="connsiteX75" fmla="*/ 7614343 w 12191999"/>
              <a:gd name="connsiteY75" fmla="*/ 5095500 h 6129735"/>
              <a:gd name="connsiteX76" fmla="*/ 7527539 w 12191999"/>
              <a:gd name="connsiteY76" fmla="*/ 5090141 h 6129735"/>
              <a:gd name="connsiteX77" fmla="*/ 7519567 w 12191999"/>
              <a:gd name="connsiteY77" fmla="*/ 5087793 h 6129735"/>
              <a:gd name="connsiteX78" fmla="*/ 7507408 w 12191999"/>
              <a:gd name="connsiteY78" fmla="*/ 5086565 h 6129735"/>
              <a:gd name="connsiteX79" fmla="*/ 7507036 w 12191999"/>
              <a:gd name="connsiteY79" fmla="*/ 5086866 h 6129735"/>
              <a:gd name="connsiteX80" fmla="*/ 7495791 w 12191999"/>
              <a:gd name="connsiteY80" fmla="*/ 5085070 h 6129735"/>
              <a:gd name="connsiteX81" fmla="*/ 7405387 w 12191999"/>
              <a:gd name="connsiteY81" fmla="*/ 5092524 h 6129735"/>
              <a:gd name="connsiteX82" fmla="*/ 7312176 w 12191999"/>
              <a:gd name="connsiteY82" fmla="*/ 5101348 h 6129735"/>
              <a:gd name="connsiteX83" fmla="*/ 7310849 w 12191999"/>
              <a:gd name="connsiteY83" fmla="*/ 5102675 h 6129735"/>
              <a:gd name="connsiteX84" fmla="*/ 7218556 w 12191999"/>
              <a:gd name="connsiteY84" fmla="*/ 5079454 h 6129735"/>
              <a:gd name="connsiteX85" fmla="*/ 7201098 w 12191999"/>
              <a:gd name="connsiteY85" fmla="*/ 5075270 h 6129735"/>
              <a:gd name="connsiteX86" fmla="*/ 7197000 w 12191999"/>
              <a:gd name="connsiteY86" fmla="*/ 5070342 h 6129735"/>
              <a:gd name="connsiteX87" fmla="*/ 7170804 w 12191999"/>
              <a:gd name="connsiteY87" fmla="*/ 5066068 h 6129735"/>
              <a:gd name="connsiteX88" fmla="*/ 7096984 w 12191999"/>
              <a:gd name="connsiteY88" fmla="*/ 5054822 h 6129735"/>
              <a:gd name="connsiteX89" fmla="*/ 7018492 w 12191999"/>
              <a:gd name="connsiteY89" fmla="*/ 5055166 h 6129735"/>
              <a:gd name="connsiteX90" fmla="*/ 6904142 w 12191999"/>
              <a:gd name="connsiteY90" fmla="*/ 5028031 h 6129735"/>
              <a:gd name="connsiteX91" fmla="*/ 6708218 w 12191999"/>
              <a:gd name="connsiteY91" fmla="*/ 5002322 h 6129735"/>
              <a:gd name="connsiteX92" fmla="*/ 6549451 w 12191999"/>
              <a:gd name="connsiteY92" fmla="*/ 4975857 h 6129735"/>
              <a:gd name="connsiteX93" fmla="*/ 6317556 w 12191999"/>
              <a:gd name="connsiteY93" fmla="*/ 4932817 h 6129735"/>
              <a:gd name="connsiteX94" fmla="*/ 6168670 w 12191999"/>
              <a:gd name="connsiteY94" fmla="*/ 4930898 h 6129735"/>
              <a:gd name="connsiteX95" fmla="*/ 6073844 w 12191999"/>
              <a:gd name="connsiteY95" fmla="*/ 4912080 h 6129735"/>
              <a:gd name="connsiteX96" fmla="*/ 6068526 w 12191999"/>
              <a:gd name="connsiteY96" fmla="*/ 4913494 h 6129735"/>
              <a:gd name="connsiteX97" fmla="*/ 6048634 w 12191999"/>
              <a:gd name="connsiteY97" fmla="*/ 4912866 h 6129735"/>
              <a:gd name="connsiteX98" fmla="*/ 6041279 w 12191999"/>
              <a:gd name="connsiteY98" fmla="*/ 4920544 h 6129735"/>
              <a:gd name="connsiteX99" fmla="*/ 6010087 w 12191999"/>
              <a:gd name="connsiteY99" fmla="*/ 4925228 h 6129735"/>
              <a:gd name="connsiteX100" fmla="*/ 5957372 w 12191999"/>
              <a:gd name="connsiteY100" fmla="*/ 4921876 h 6129735"/>
              <a:gd name="connsiteX101" fmla="*/ 5758915 w 12191999"/>
              <a:gd name="connsiteY101" fmla="*/ 4907445 h 6129735"/>
              <a:gd name="connsiteX102" fmla="*/ 5626957 w 12191999"/>
              <a:gd name="connsiteY102" fmla="*/ 4906504 h 6129735"/>
              <a:gd name="connsiteX103" fmla="*/ 5470902 w 12191999"/>
              <a:gd name="connsiteY103" fmla="*/ 4919398 h 6129735"/>
              <a:gd name="connsiteX104" fmla="*/ 5432757 w 12191999"/>
              <a:gd name="connsiteY104" fmla="*/ 4929747 h 6129735"/>
              <a:gd name="connsiteX105" fmla="*/ 5381664 w 12191999"/>
              <a:gd name="connsiteY105" fmla="*/ 4946027 h 6129735"/>
              <a:gd name="connsiteX106" fmla="*/ 5261760 w 12191999"/>
              <a:gd name="connsiteY106" fmla="*/ 4964803 h 6129735"/>
              <a:gd name="connsiteX107" fmla="*/ 5222958 w 12191999"/>
              <a:gd name="connsiteY107" fmla="*/ 4975033 h 6129735"/>
              <a:gd name="connsiteX108" fmla="*/ 5174658 w 12191999"/>
              <a:gd name="connsiteY108" fmla="*/ 4977783 h 6129735"/>
              <a:gd name="connsiteX109" fmla="*/ 5156551 w 12191999"/>
              <a:gd name="connsiteY109" fmla="*/ 4984426 h 6129735"/>
              <a:gd name="connsiteX110" fmla="*/ 5142596 w 12191999"/>
              <a:gd name="connsiteY110" fmla="*/ 4987553 h 6129735"/>
              <a:gd name="connsiteX111" fmla="*/ 5139592 w 12191999"/>
              <a:gd name="connsiteY111" fmla="*/ 4989485 h 6129735"/>
              <a:gd name="connsiteX112" fmla="*/ 5121656 w 12191999"/>
              <a:gd name="connsiteY112" fmla="*/ 4999466 h 6129735"/>
              <a:gd name="connsiteX113" fmla="*/ 5065787 w 12191999"/>
              <a:gd name="connsiteY113" fmla="*/ 4993423 h 6129735"/>
              <a:gd name="connsiteX114" fmla="*/ 5011510 w 12191999"/>
              <a:gd name="connsiteY114" fmla="*/ 5008488 h 6129735"/>
              <a:gd name="connsiteX115" fmla="*/ 4840436 w 12191999"/>
              <a:gd name="connsiteY115" fmla="*/ 5030575 h 6129735"/>
              <a:gd name="connsiteX116" fmla="*/ 4762444 w 12191999"/>
              <a:gd name="connsiteY116" fmla="*/ 5056112 h 6129735"/>
              <a:gd name="connsiteX117" fmla="*/ 4723182 w 12191999"/>
              <a:gd name="connsiteY117" fmla="*/ 5064402 h 6129735"/>
              <a:gd name="connsiteX118" fmla="*/ 4721836 w 12191999"/>
              <a:gd name="connsiteY118" fmla="*/ 5064781 h 6129735"/>
              <a:gd name="connsiteX119" fmla="*/ 4721651 w 12191999"/>
              <a:gd name="connsiteY119" fmla="*/ 5064438 h 6129735"/>
              <a:gd name="connsiteX120" fmla="*/ 4715523 w 12191999"/>
              <a:gd name="connsiteY120" fmla="*/ 5063918 h 6129735"/>
              <a:gd name="connsiteX121" fmla="*/ 4515811 w 12191999"/>
              <a:gd name="connsiteY121" fmla="*/ 5073025 h 6129735"/>
              <a:gd name="connsiteX122" fmla="*/ 4428540 w 12191999"/>
              <a:gd name="connsiteY122" fmla="*/ 5082820 h 6129735"/>
              <a:gd name="connsiteX123" fmla="*/ 4362873 w 12191999"/>
              <a:gd name="connsiteY123" fmla="*/ 5084058 h 6129735"/>
              <a:gd name="connsiteX124" fmla="*/ 4316963 w 12191999"/>
              <a:gd name="connsiteY124" fmla="*/ 5077974 h 6129735"/>
              <a:gd name="connsiteX125" fmla="*/ 4315106 w 12191999"/>
              <a:gd name="connsiteY125" fmla="*/ 5079208 h 6129735"/>
              <a:gd name="connsiteX126" fmla="*/ 4295141 w 12191999"/>
              <a:gd name="connsiteY126" fmla="*/ 5080936 h 6129735"/>
              <a:gd name="connsiteX127" fmla="*/ 4290060 w 12191999"/>
              <a:gd name="connsiteY127" fmla="*/ 5078253 h 6129735"/>
              <a:gd name="connsiteX128" fmla="*/ 4276139 w 12191999"/>
              <a:gd name="connsiteY128" fmla="*/ 5078479 h 6129735"/>
              <a:gd name="connsiteX129" fmla="*/ 4248114 w 12191999"/>
              <a:gd name="connsiteY129" fmla="*/ 5076342 h 6129735"/>
              <a:gd name="connsiteX130" fmla="*/ 4202046 w 12191999"/>
              <a:gd name="connsiteY130" fmla="*/ 5078912 h 6129735"/>
              <a:gd name="connsiteX131" fmla="*/ 4201742 w 12191999"/>
              <a:gd name="connsiteY131" fmla="*/ 5080070 h 6129735"/>
              <a:gd name="connsiteX132" fmla="*/ 4191245 w 12191999"/>
              <a:gd name="connsiteY132" fmla="*/ 5085252 h 6129735"/>
              <a:gd name="connsiteX133" fmla="*/ 4142742 w 12191999"/>
              <a:gd name="connsiteY133" fmla="*/ 5099842 h 6129735"/>
              <a:gd name="connsiteX134" fmla="*/ 4083094 w 12191999"/>
              <a:gd name="connsiteY134" fmla="*/ 5124243 h 6129735"/>
              <a:gd name="connsiteX135" fmla="*/ 4074543 w 12191999"/>
              <a:gd name="connsiteY135" fmla="*/ 5125011 h 6129735"/>
              <a:gd name="connsiteX136" fmla="*/ 4074424 w 12191999"/>
              <a:gd name="connsiteY136" fmla="*/ 5125286 h 6129735"/>
              <a:gd name="connsiteX137" fmla="*/ 4065507 w 12191999"/>
              <a:gd name="connsiteY137" fmla="*/ 5126614 h 6129735"/>
              <a:gd name="connsiteX138" fmla="*/ 4058951 w 12191999"/>
              <a:gd name="connsiteY138" fmla="*/ 5126414 h 6129735"/>
              <a:gd name="connsiteX139" fmla="*/ 4042361 w 12191999"/>
              <a:gd name="connsiteY139" fmla="*/ 5127904 h 6129735"/>
              <a:gd name="connsiteX140" fmla="*/ 4036993 w 12191999"/>
              <a:gd name="connsiteY140" fmla="*/ 5130143 h 6129735"/>
              <a:gd name="connsiteX141" fmla="*/ 4035360 w 12191999"/>
              <a:gd name="connsiteY141" fmla="*/ 5133515 h 6129735"/>
              <a:gd name="connsiteX142" fmla="*/ 4033775 w 12191999"/>
              <a:gd name="connsiteY142" fmla="*/ 5133299 h 6129735"/>
              <a:gd name="connsiteX143" fmla="*/ 4004535 w 12191999"/>
              <a:gd name="connsiteY143" fmla="*/ 5144857 h 6129735"/>
              <a:gd name="connsiteX144" fmla="*/ 3936843 w 12191999"/>
              <a:gd name="connsiteY144" fmla="*/ 5160912 h 6129735"/>
              <a:gd name="connsiteX145" fmla="*/ 3897272 w 12191999"/>
              <a:gd name="connsiteY145" fmla="*/ 5166113 h 6129735"/>
              <a:gd name="connsiteX146" fmla="*/ 3789758 w 12191999"/>
              <a:gd name="connsiteY146" fmla="*/ 5184725 h 6129735"/>
              <a:gd name="connsiteX147" fmla="*/ 3682511 w 12191999"/>
              <a:gd name="connsiteY147" fmla="*/ 5206726 h 6129735"/>
              <a:gd name="connsiteX148" fmla="*/ 3610033 w 12191999"/>
              <a:gd name="connsiteY148" fmla="*/ 5236404 h 6129735"/>
              <a:gd name="connsiteX149" fmla="*/ 3603853 w 12191999"/>
              <a:gd name="connsiteY149" fmla="*/ 5235151 h 6129735"/>
              <a:gd name="connsiteX150" fmla="*/ 3594734 w 12191999"/>
              <a:gd name="connsiteY150" fmla="*/ 5235000 h 6129735"/>
              <a:gd name="connsiteX151" fmla="*/ 3594499 w 12191999"/>
              <a:gd name="connsiteY151" fmla="*/ 5235248 h 6129735"/>
              <a:gd name="connsiteX152" fmla="*/ 3585976 w 12191999"/>
              <a:gd name="connsiteY152" fmla="*/ 5234613 h 6129735"/>
              <a:gd name="connsiteX153" fmla="*/ 3536133 w 12191999"/>
              <a:gd name="connsiteY153" fmla="*/ 5243533 h 6129735"/>
              <a:gd name="connsiteX154" fmla="*/ 3473221 w 12191999"/>
              <a:gd name="connsiteY154" fmla="*/ 5246900 h 6129735"/>
              <a:gd name="connsiteX155" fmla="*/ 3400726 w 12191999"/>
              <a:gd name="connsiteY155" fmla="*/ 5257980 h 6129735"/>
              <a:gd name="connsiteX156" fmla="*/ 3363886 w 12191999"/>
              <a:gd name="connsiteY156" fmla="*/ 5242390 h 6129735"/>
              <a:gd name="connsiteX157" fmla="*/ 3344024 w 12191999"/>
              <a:gd name="connsiteY157" fmla="*/ 5240843 h 6129735"/>
              <a:gd name="connsiteX158" fmla="*/ 3341696 w 12191999"/>
              <a:gd name="connsiteY158" fmla="*/ 5241740 h 6129735"/>
              <a:gd name="connsiteX159" fmla="*/ 3262354 w 12191999"/>
              <a:gd name="connsiteY159" fmla="*/ 5236335 h 6129735"/>
              <a:gd name="connsiteX160" fmla="*/ 3142554 w 12191999"/>
              <a:gd name="connsiteY160" fmla="*/ 5229184 h 6129735"/>
              <a:gd name="connsiteX161" fmla="*/ 3030289 w 12191999"/>
              <a:gd name="connsiteY161" fmla="*/ 5226754 h 6129735"/>
              <a:gd name="connsiteX162" fmla="*/ 2781567 w 12191999"/>
              <a:gd name="connsiteY162" fmla="*/ 5206686 h 6129735"/>
              <a:gd name="connsiteX163" fmla="*/ 2646525 w 12191999"/>
              <a:gd name="connsiteY163" fmla="*/ 5196996 h 6129735"/>
              <a:gd name="connsiteX164" fmla="*/ 2568026 w 12191999"/>
              <a:gd name="connsiteY164" fmla="*/ 5221129 h 6129735"/>
              <a:gd name="connsiteX165" fmla="*/ 2443253 w 12191999"/>
              <a:gd name="connsiteY165" fmla="*/ 5208345 h 6129735"/>
              <a:gd name="connsiteX166" fmla="*/ 2315110 w 12191999"/>
              <a:gd name="connsiteY166" fmla="*/ 5200558 h 6129735"/>
              <a:gd name="connsiteX167" fmla="*/ 2208576 w 12191999"/>
              <a:gd name="connsiteY167" fmla="*/ 5205371 h 6129735"/>
              <a:gd name="connsiteX168" fmla="*/ 2094663 w 12191999"/>
              <a:gd name="connsiteY168" fmla="*/ 5220739 h 6129735"/>
              <a:gd name="connsiteX169" fmla="*/ 1997354 w 12191999"/>
              <a:gd name="connsiteY169" fmla="*/ 5228115 h 6129735"/>
              <a:gd name="connsiteX170" fmla="*/ 1928170 w 12191999"/>
              <a:gd name="connsiteY170" fmla="*/ 5207933 h 6129735"/>
              <a:gd name="connsiteX171" fmla="*/ 1921648 w 12191999"/>
              <a:gd name="connsiteY171" fmla="*/ 5212376 h 6129735"/>
              <a:gd name="connsiteX172" fmla="*/ 1873078 w 12191999"/>
              <a:gd name="connsiteY172" fmla="*/ 5210909 h 6129735"/>
              <a:gd name="connsiteX173" fmla="*/ 1786653 w 12191999"/>
              <a:gd name="connsiteY173" fmla="*/ 5185506 h 6129735"/>
              <a:gd name="connsiteX174" fmla="*/ 1738202 w 12191999"/>
              <a:gd name="connsiteY174" fmla="*/ 5190151 h 6129735"/>
              <a:gd name="connsiteX175" fmla="*/ 1675069 w 12191999"/>
              <a:gd name="connsiteY175" fmla="*/ 5205187 h 6129735"/>
              <a:gd name="connsiteX176" fmla="*/ 1608667 w 12191999"/>
              <a:gd name="connsiteY176" fmla="*/ 5211530 h 6129735"/>
              <a:gd name="connsiteX177" fmla="*/ 1496108 w 12191999"/>
              <a:gd name="connsiteY177" fmla="*/ 5235064 h 6129735"/>
              <a:gd name="connsiteX178" fmla="*/ 1149977 w 12191999"/>
              <a:gd name="connsiteY178" fmla="*/ 5280527 h 6129735"/>
              <a:gd name="connsiteX179" fmla="*/ 948730 w 12191999"/>
              <a:gd name="connsiteY179" fmla="*/ 5278315 h 6129735"/>
              <a:gd name="connsiteX180" fmla="*/ 858267 w 12191999"/>
              <a:gd name="connsiteY180" fmla="*/ 5289202 h 6129735"/>
              <a:gd name="connsiteX181" fmla="*/ 837538 w 12191999"/>
              <a:gd name="connsiteY181" fmla="*/ 5288087 h 6129735"/>
              <a:gd name="connsiteX182" fmla="*/ 816807 w 12191999"/>
              <a:gd name="connsiteY182" fmla="*/ 5289893 h 6129735"/>
              <a:gd name="connsiteX183" fmla="*/ 811504 w 12191999"/>
              <a:gd name="connsiteY183" fmla="*/ 5287231 h 6129735"/>
              <a:gd name="connsiteX184" fmla="*/ 797039 w 12191999"/>
              <a:gd name="connsiteY184" fmla="*/ 5287512 h 6129735"/>
              <a:gd name="connsiteX185" fmla="*/ 767899 w 12191999"/>
              <a:gd name="connsiteY185" fmla="*/ 5285482 h 6129735"/>
              <a:gd name="connsiteX186" fmla="*/ 763051 w 12191999"/>
              <a:gd name="connsiteY186" fmla="*/ 5287525 h 6129735"/>
              <a:gd name="connsiteX187" fmla="*/ 720045 w 12191999"/>
              <a:gd name="connsiteY187" fmla="*/ 5288234 h 6129735"/>
              <a:gd name="connsiteX188" fmla="*/ 719740 w 12191999"/>
              <a:gd name="connsiteY188" fmla="*/ 5289394 h 6129735"/>
              <a:gd name="connsiteX189" fmla="*/ 691288 w 12191999"/>
              <a:gd name="connsiteY189" fmla="*/ 5331809 h 6129735"/>
              <a:gd name="connsiteX190" fmla="*/ 649544 w 12191999"/>
              <a:gd name="connsiteY190" fmla="*/ 5361926 h 6129735"/>
              <a:gd name="connsiteX191" fmla="*/ 596118 w 12191999"/>
              <a:gd name="connsiteY191" fmla="*/ 5410858 h 6129735"/>
              <a:gd name="connsiteX192" fmla="*/ 501377 w 12191999"/>
              <a:gd name="connsiteY192" fmla="*/ 5475769 h 6129735"/>
              <a:gd name="connsiteX193" fmla="*/ 401136 w 12191999"/>
              <a:gd name="connsiteY193" fmla="*/ 5520044 h 6129735"/>
              <a:gd name="connsiteX194" fmla="*/ 298505 w 12191999"/>
              <a:gd name="connsiteY194" fmla="*/ 5655575 h 6129735"/>
              <a:gd name="connsiteX195" fmla="*/ 195717 w 12191999"/>
              <a:gd name="connsiteY195" fmla="*/ 5748997 h 6129735"/>
              <a:gd name="connsiteX196" fmla="*/ 153548 w 12191999"/>
              <a:gd name="connsiteY196" fmla="*/ 5917517 h 6129735"/>
              <a:gd name="connsiteX197" fmla="*/ 103448 w 12191999"/>
              <a:gd name="connsiteY197" fmla="*/ 6003828 h 6129735"/>
              <a:gd name="connsiteX198" fmla="*/ 0 w 12191999"/>
              <a:gd name="connsiteY198" fmla="*/ 6129735 h 6129735"/>
              <a:gd name="connsiteX199" fmla="*/ 0 w 12191999"/>
              <a:gd name="connsiteY199" fmla="*/ 0 h 612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2191999" h="6129735">
                <a:moveTo>
                  <a:pt x="0" y="0"/>
                </a:moveTo>
                <a:lnTo>
                  <a:pt x="12191999" y="0"/>
                </a:lnTo>
                <a:lnTo>
                  <a:pt x="12191999" y="6062663"/>
                </a:lnTo>
                <a:lnTo>
                  <a:pt x="12191998" y="6062663"/>
                </a:lnTo>
                <a:lnTo>
                  <a:pt x="12191998" y="5840727"/>
                </a:lnTo>
                <a:lnTo>
                  <a:pt x="12140859" y="5858383"/>
                </a:lnTo>
                <a:cubicBezTo>
                  <a:pt x="12126655" y="5860419"/>
                  <a:pt x="12093588" y="5911186"/>
                  <a:pt x="12080160" y="5909745"/>
                </a:cubicBezTo>
                <a:cubicBezTo>
                  <a:pt x="11978187" y="5931957"/>
                  <a:pt x="11967360" y="5953158"/>
                  <a:pt x="11917884" y="5942135"/>
                </a:cubicBezTo>
                <a:cubicBezTo>
                  <a:pt x="11872778" y="5940558"/>
                  <a:pt x="11928860" y="5974507"/>
                  <a:pt x="11894609" y="5962515"/>
                </a:cubicBezTo>
                <a:cubicBezTo>
                  <a:pt x="11860358" y="5950522"/>
                  <a:pt x="11736090" y="5892155"/>
                  <a:pt x="11712378" y="5870180"/>
                </a:cubicBezTo>
                <a:cubicBezTo>
                  <a:pt x="11688666" y="5848205"/>
                  <a:pt x="11627911" y="5869809"/>
                  <a:pt x="11585365" y="5830666"/>
                </a:cubicBezTo>
                <a:lnTo>
                  <a:pt x="11516469" y="5760136"/>
                </a:lnTo>
                <a:cubicBezTo>
                  <a:pt x="11468273" y="5758451"/>
                  <a:pt x="11507334" y="5726029"/>
                  <a:pt x="11462691" y="5710886"/>
                </a:cubicBezTo>
                <a:cubicBezTo>
                  <a:pt x="11417566" y="5709390"/>
                  <a:pt x="11408020" y="5661672"/>
                  <a:pt x="11369711" y="5654352"/>
                </a:cubicBezTo>
                <a:cubicBezTo>
                  <a:pt x="11354316" y="5659916"/>
                  <a:pt x="11288327" y="5609432"/>
                  <a:pt x="11273968" y="5599478"/>
                </a:cubicBezTo>
                <a:cubicBezTo>
                  <a:pt x="11231912" y="5600758"/>
                  <a:pt x="11221972" y="5591714"/>
                  <a:pt x="11195083" y="5580148"/>
                </a:cubicBezTo>
                <a:cubicBezTo>
                  <a:pt x="11164085" y="5607537"/>
                  <a:pt x="11171648" y="5583664"/>
                  <a:pt x="11143407" y="5580743"/>
                </a:cubicBezTo>
                <a:cubicBezTo>
                  <a:pt x="11125905" y="5577396"/>
                  <a:pt x="11102602" y="5573589"/>
                  <a:pt x="11085934" y="5572237"/>
                </a:cubicBezTo>
                <a:cubicBezTo>
                  <a:pt x="11057492" y="5572509"/>
                  <a:pt x="11029905" y="5555804"/>
                  <a:pt x="11030952" y="5569587"/>
                </a:cubicBezTo>
                <a:cubicBezTo>
                  <a:pt x="11007783" y="5571902"/>
                  <a:pt x="10982004" y="5575744"/>
                  <a:pt x="10951059" y="5573961"/>
                </a:cubicBezTo>
                <a:cubicBezTo>
                  <a:pt x="10885364" y="5540087"/>
                  <a:pt x="10915287" y="5573711"/>
                  <a:pt x="10857720" y="5561929"/>
                </a:cubicBezTo>
                <a:cubicBezTo>
                  <a:pt x="10806645" y="5550556"/>
                  <a:pt x="10707074" y="5520136"/>
                  <a:pt x="10644615" y="5505722"/>
                </a:cubicBezTo>
                <a:cubicBezTo>
                  <a:pt x="10616445" y="5501294"/>
                  <a:pt x="10558602" y="5491535"/>
                  <a:pt x="10519276" y="5487102"/>
                </a:cubicBezTo>
                <a:cubicBezTo>
                  <a:pt x="10495460" y="5488499"/>
                  <a:pt x="10473829" y="5476135"/>
                  <a:pt x="10445980" y="5485210"/>
                </a:cubicBezTo>
                <a:cubicBezTo>
                  <a:pt x="10436535" y="5488923"/>
                  <a:pt x="10409280" y="5488181"/>
                  <a:pt x="10383864" y="5481672"/>
                </a:cubicBezTo>
                <a:cubicBezTo>
                  <a:pt x="10374826" y="5489219"/>
                  <a:pt x="10347863" y="5481252"/>
                  <a:pt x="10336851" y="5481110"/>
                </a:cubicBezTo>
                <a:cubicBezTo>
                  <a:pt x="10323585" y="5487281"/>
                  <a:pt x="10274740" y="5478943"/>
                  <a:pt x="10261097" y="5472142"/>
                </a:cubicBezTo>
                <a:lnTo>
                  <a:pt x="10126496" y="5461552"/>
                </a:lnTo>
                <a:lnTo>
                  <a:pt x="10082165" y="5459626"/>
                </a:lnTo>
                <a:cubicBezTo>
                  <a:pt x="10074566" y="5461529"/>
                  <a:pt x="10046859" y="5460307"/>
                  <a:pt x="10039236" y="5461156"/>
                </a:cubicBezTo>
                <a:cubicBezTo>
                  <a:pt x="9998457" y="5451867"/>
                  <a:pt x="9984393" y="5451416"/>
                  <a:pt x="9960015" y="5446888"/>
                </a:cubicBezTo>
                <a:cubicBezTo>
                  <a:pt x="9918979" y="5446757"/>
                  <a:pt x="9888740" y="5449699"/>
                  <a:pt x="9847788" y="5440663"/>
                </a:cubicBezTo>
                <a:lnTo>
                  <a:pt x="9728305" y="5422080"/>
                </a:lnTo>
                <a:cubicBezTo>
                  <a:pt x="9675055" y="5430896"/>
                  <a:pt x="9602034" y="5423176"/>
                  <a:pt x="9584503" y="5411577"/>
                </a:cubicBezTo>
                <a:cubicBezTo>
                  <a:pt x="9518951" y="5398448"/>
                  <a:pt x="9415428" y="5374421"/>
                  <a:pt x="9343048" y="5369547"/>
                </a:cubicBezTo>
                <a:lnTo>
                  <a:pt x="9231366" y="5321812"/>
                </a:lnTo>
                <a:lnTo>
                  <a:pt x="9194806" y="5312543"/>
                </a:lnTo>
                <a:lnTo>
                  <a:pt x="9189242" y="5304046"/>
                </a:lnTo>
                <a:lnTo>
                  <a:pt x="9151228" y="5293744"/>
                </a:lnTo>
                <a:lnTo>
                  <a:pt x="9150206" y="5294724"/>
                </a:lnTo>
                <a:cubicBezTo>
                  <a:pt x="9147044" y="5296684"/>
                  <a:pt x="9143081" y="5297688"/>
                  <a:pt x="9137315" y="5296719"/>
                </a:cubicBezTo>
                <a:cubicBezTo>
                  <a:pt x="9138862" y="5314637"/>
                  <a:pt x="9130952" y="5302416"/>
                  <a:pt x="9113809" y="5297975"/>
                </a:cubicBezTo>
                <a:cubicBezTo>
                  <a:pt x="9112388" y="5324813"/>
                  <a:pt x="9068114" y="5293146"/>
                  <a:pt x="9053450" y="5305621"/>
                </a:cubicBezTo>
                <a:lnTo>
                  <a:pt x="9005483" y="5302600"/>
                </a:lnTo>
                <a:lnTo>
                  <a:pt x="9005198" y="5302821"/>
                </a:lnTo>
                <a:cubicBezTo>
                  <a:pt x="9003143" y="5303023"/>
                  <a:pt x="9000324" y="5302721"/>
                  <a:pt x="8996229" y="5301707"/>
                </a:cubicBezTo>
                <a:lnTo>
                  <a:pt x="8990391" y="5299811"/>
                </a:lnTo>
                <a:lnTo>
                  <a:pt x="8974334" y="5296845"/>
                </a:lnTo>
                <a:lnTo>
                  <a:pt x="8968008" y="5297488"/>
                </a:lnTo>
                <a:lnTo>
                  <a:pt x="8963045" y="5299535"/>
                </a:lnTo>
                <a:cubicBezTo>
                  <a:pt x="8954690" y="5292222"/>
                  <a:pt x="8955517" y="5283993"/>
                  <a:pt x="8928985" y="5302466"/>
                </a:cubicBezTo>
                <a:cubicBezTo>
                  <a:pt x="8898031" y="5301528"/>
                  <a:pt x="8789300" y="5288051"/>
                  <a:pt x="8752441" y="5284780"/>
                </a:cubicBezTo>
                <a:cubicBezTo>
                  <a:pt x="8719819" y="5274921"/>
                  <a:pt x="8748194" y="5287484"/>
                  <a:pt x="8707844" y="5282847"/>
                </a:cubicBezTo>
                <a:cubicBezTo>
                  <a:pt x="8671606" y="5264882"/>
                  <a:pt x="8639142" y="5280001"/>
                  <a:pt x="8596068" y="5274964"/>
                </a:cubicBezTo>
                <a:lnTo>
                  <a:pt x="8525227" y="5288614"/>
                </a:lnTo>
                <a:lnTo>
                  <a:pt x="8510980" y="5283174"/>
                </a:lnTo>
                <a:lnTo>
                  <a:pt x="8506164" y="5280414"/>
                </a:lnTo>
                <a:cubicBezTo>
                  <a:pt x="8502646" y="5278780"/>
                  <a:pt x="8500045" y="5278034"/>
                  <a:pt x="8497965" y="5277896"/>
                </a:cubicBezTo>
                <a:lnTo>
                  <a:pt x="8497591" y="5278061"/>
                </a:lnTo>
                <a:lnTo>
                  <a:pt x="8490246" y="5275256"/>
                </a:lnTo>
                <a:lnTo>
                  <a:pt x="8367179" y="5262342"/>
                </a:lnTo>
                <a:cubicBezTo>
                  <a:pt x="8362021" y="5260479"/>
                  <a:pt x="8357730" y="5260800"/>
                  <a:pt x="8353796" y="5262163"/>
                </a:cubicBezTo>
                <a:lnTo>
                  <a:pt x="8352369" y="5262936"/>
                </a:lnTo>
                <a:lnTo>
                  <a:pt x="8320101" y="5246917"/>
                </a:lnTo>
                <a:lnTo>
                  <a:pt x="8314429" y="5246617"/>
                </a:lnTo>
                <a:lnTo>
                  <a:pt x="8295170" y="5233839"/>
                </a:lnTo>
                <a:lnTo>
                  <a:pt x="8284273" y="5228484"/>
                </a:lnTo>
                <a:lnTo>
                  <a:pt x="8283146" y="5224398"/>
                </a:lnTo>
                <a:cubicBezTo>
                  <a:pt x="8280842" y="5221413"/>
                  <a:pt x="8276148" y="5218978"/>
                  <a:pt x="8266072" y="5217799"/>
                </a:cubicBezTo>
                <a:lnTo>
                  <a:pt x="8263373" y="5218011"/>
                </a:lnTo>
                <a:lnTo>
                  <a:pt x="8252030" y="5208958"/>
                </a:lnTo>
                <a:cubicBezTo>
                  <a:pt x="8248856" y="5205418"/>
                  <a:pt x="8246644" y="5201480"/>
                  <a:pt x="8245831" y="5197010"/>
                </a:cubicBezTo>
                <a:cubicBezTo>
                  <a:pt x="8181824" y="5199684"/>
                  <a:pt x="8147127" y="5168303"/>
                  <a:pt x="8090268" y="5154558"/>
                </a:cubicBezTo>
                <a:cubicBezTo>
                  <a:pt x="8025464" y="5133275"/>
                  <a:pt x="7967067" y="5113745"/>
                  <a:pt x="7905404" y="5115957"/>
                </a:cubicBezTo>
                <a:cubicBezTo>
                  <a:pt x="7835116" y="5102243"/>
                  <a:pt x="7780962" y="5100191"/>
                  <a:pt x="7718741" y="5092308"/>
                </a:cubicBezTo>
                <a:lnTo>
                  <a:pt x="7614343" y="5095500"/>
                </a:lnTo>
                <a:lnTo>
                  <a:pt x="7527539" y="5090141"/>
                </a:lnTo>
                <a:lnTo>
                  <a:pt x="7519567" y="5087793"/>
                </a:lnTo>
                <a:cubicBezTo>
                  <a:pt x="7513989" y="5086561"/>
                  <a:pt x="7510169" y="5086239"/>
                  <a:pt x="7507408" y="5086565"/>
                </a:cubicBezTo>
                <a:lnTo>
                  <a:pt x="7507036" y="5086866"/>
                </a:lnTo>
                <a:lnTo>
                  <a:pt x="7495791" y="5085070"/>
                </a:lnTo>
                <a:cubicBezTo>
                  <a:pt x="7476982" y="5081283"/>
                  <a:pt x="7422524" y="5097300"/>
                  <a:pt x="7405387" y="5092524"/>
                </a:cubicBezTo>
                <a:cubicBezTo>
                  <a:pt x="7374785" y="5095237"/>
                  <a:pt x="7333986" y="5096253"/>
                  <a:pt x="7312176" y="5101348"/>
                </a:cubicBezTo>
                <a:lnTo>
                  <a:pt x="7310849" y="5102675"/>
                </a:lnTo>
                <a:lnTo>
                  <a:pt x="7218556" y="5079454"/>
                </a:lnTo>
                <a:lnTo>
                  <a:pt x="7201098" y="5075270"/>
                </a:lnTo>
                <a:lnTo>
                  <a:pt x="7197000" y="5070342"/>
                </a:lnTo>
                <a:cubicBezTo>
                  <a:pt x="7192108" y="5067102"/>
                  <a:pt x="7184502" y="5065135"/>
                  <a:pt x="7170804" y="5066068"/>
                </a:cubicBezTo>
                <a:lnTo>
                  <a:pt x="7096984" y="5054822"/>
                </a:lnTo>
                <a:cubicBezTo>
                  <a:pt x="7061144" y="5053923"/>
                  <a:pt x="7050185" y="5053024"/>
                  <a:pt x="7018492" y="5055166"/>
                </a:cubicBezTo>
                <a:cubicBezTo>
                  <a:pt x="6937524" y="5045107"/>
                  <a:pt x="6943641" y="5022882"/>
                  <a:pt x="6904142" y="5028031"/>
                </a:cubicBezTo>
                <a:cubicBezTo>
                  <a:pt x="6871918" y="5032820"/>
                  <a:pt x="6787985" y="5015279"/>
                  <a:pt x="6708218" y="5002322"/>
                </a:cubicBezTo>
                <a:cubicBezTo>
                  <a:pt x="6649102" y="4993626"/>
                  <a:pt x="6628102" y="4980658"/>
                  <a:pt x="6549451" y="4975857"/>
                </a:cubicBezTo>
                <a:cubicBezTo>
                  <a:pt x="6472150" y="4935310"/>
                  <a:pt x="6409692" y="4957127"/>
                  <a:pt x="6317556" y="4932817"/>
                </a:cubicBezTo>
                <a:cubicBezTo>
                  <a:pt x="6297547" y="4918543"/>
                  <a:pt x="6209288" y="4934354"/>
                  <a:pt x="6168670" y="4930898"/>
                </a:cubicBezTo>
                <a:cubicBezTo>
                  <a:pt x="6128052" y="4927442"/>
                  <a:pt x="6090536" y="4914983"/>
                  <a:pt x="6073844" y="4912080"/>
                </a:cubicBezTo>
                <a:lnTo>
                  <a:pt x="6068526" y="4913494"/>
                </a:lnTo>
                <a:lnTo>
                  <a:pt x="6048634" y="4912866"/>
                </a:lnTo>
                <a:lnTo>
                  <a:pt x="6041279" y="4920544"/>
                </a:lnTo>
                <a:lnTo>
                  <a:pt x="6010087" y="4925228"/>
                </a:lnTo>
                <a:cubicBezTo>
                  <a:pt x="5998676" y="4925767"/>
                  <a:pt x="5970124" y="4924928"/>
                  <a:pt x="5957372" y="4921876"/>
                </a:cubicBezTo>
                <a:lnTo>
                  <a:pt x="5758915" y="4907445"/>
                </a:lnTo>
                <a:lnTo>
                  <a:pt x="5626957" y="4906504"/>
                </a:lnTo>
                <a:lnTo>
                  <a:pt x="5470902" y="4919398"/>
                </a:lnTo>
                <a:cubicBezTo>
                  <a:pt x="5478131" y="4931379"/>
                  <a:pt x="5439006" y="4918443"/>
                  <a:pt x="5432757" y="4929747"/>
                </a:cubicBezTo>
                <a:cubicBezTo>
                  <a:pt x="5429365" y="4938973"/>
                  <a:pt x="5391824" y="4943280"/>
                  <a:pt x="5381664" y="4946027"/>
                </a:cubicBezTo>
                <a:lnTo>
                  <a:pt x="5261760" y="4964803"/>
                </a:lnTo>
                <a:cubicBezTo>
                  <a:pt x="5251595" y="4964972"/>
                  <a:pt x="5230547" y="4972615"/>
                  <a:pt x="5222958" y="4975033"/>
                </a:cubicBezTo>
                <a:lnTo>
                  <a:pt x="5174658" y="4977783"/>
                </a:lnTo>
                <a:lnTo>
                  <a:pt x="5156551" y="4984426"/>
                </a:lnTo>
                <a:lnTo>
                  <a:pt x="5142596" y="4987553"/>
                </a:lnTo>
                <a:lnTo>
                  <a:pt x="5139592" y="4989485"/>
                </a:lnTo>
                <a:cubicBezTo>
                  <a:pt x="5133873" y="4993200"/>
                  <a:pt x="5128076" y="4996705"/>
                  <a:pt x="5121656" y="4999466"/>
                </a:cubicBezTo>
                <a:cubicBezTo>
                  <a:pt x="5108317" y="4973146"/>
                  <a:pt x="5064853" y="5018610"/>
                  <a:pt x="5065787" y="4993423"/>
                </a:cubicBezTo>
                <a:cubicBezTo>
                  <a:pt x="5028193" y="5004014"/>
                  <a:pt x="5038944" y="4977262"/>
                  <a:pt x="5011510" y="5008488"/>
                </a:cubicBezTo>
                <a:cubicBezTo>
                  <a:pt x="4937022" y="5008136"/>
                  <a:pt x="4916353" y="4996174"/>
                  <a:pt x="4840436" y="5030575"/>
                </a:cubicBezTo>
                <a:cubicBezTo>
                  <a:pt x="4806739" y="5045880"/>
                  <a:pt x="4784106" y="5056131"/>
                  <a:pt x="4762444" y="5056112"/>
                </a:cubicBezTo>
                <a:cubicBezTo>
                  <a:pt x="4741323" y="5060251"/>
                  <a:pt x="4729480" y="5062847"/>
                  <a:pt x="4723182" y="5064402"/>
                </a:cubicBezTo>
                <a:lnTo>
                  <a:pt x="4721836" y="5064781"/>
                </a:lnTo>
                <a:cubicBezTo>
                  <a:pt x="4721774" y="5064667"/>
                  <a:pt x="4721713" y="5064552"/>
                  <a:pt x="4721651" y="5064438"/>
                </a:cubicBezTo>
                <a:cubicBezTo>
                  <a:pt x="4720709" y="5064189"/>
                  <a:pt x="4718822" y="5063995"/>
                  <a:pt x="4715523" y="5063918"/>
                </a:cubicBezTo>
                <a:cubicBezTo>
                  <a:pt x="4680149" y="5070315"/>
                  <a:pt x="4524744" y="5071059"/>
                  <a:pt x="4515811" y="5073025"/>
                </a:cubicBezTo>
                <a:cubicBezTo>
                  <a:pt x="4457820" y="5085083"/>
                  <a:pt x="4462660" y="5085765"/>
                  <a:pt x="4428540" y="5082820"/>
                </a:cubicBezTo>
                <a:cubicBezTo>
                  <a:pt x="4423304" y="5079720"/>
                  <a:pt x="4368975" y="5085508"/>
                  <a:pt x="4362873" y="5084058"/>
                </a:cubicBezTo>
                <a:lnTo>
                  <a:pt x="4316963" y="5077974"/>
                </a:lnTo>
                <a:lnTo>
                  <a:pt x="4315106" y="5079208"/>
                </a:lnTo>
                <a:cubicBezTo>
                  <a:pt x="4306124" y="5082308"/>
                  <a:pt x="4299994" y="5082307"/>
                  <a:pt x="4295141" y="5080936"/>
                </a:cubicBezTo>
                <a:lnTo>
                  <a:pt x="4290060" y="5078253"/>
                </a:lnTo>
                <a:lnTo>
                  <a:pt x="4276139" y="5078479"/>
                </a:lnTo>
                <a:lnTo>
                  <a:pt x="4248114" y="5076342"/>
                </a:lnTo>
                <a:lnTo>
                  <a:pt x="4202046" y="5078912"/>
                </a:lnTo>
                <a:cubicBezTo>
                  <a:pt x="4201945" y="5079299"/>
                  <a:pt x="4201843" y="5079684"/>
                  <a:pt x="4201742" y="5080070"/>
                </a:cubicBezTo>
                <a:cubicBezTo>
                  <a:pt x="4200117" y="5082679"/>
                  <a:pt x="4197141" y="5084628"/>
                  <a:pt x="4191245" y="5085252"/>
                </a:cubicBezTo>
                <a:cubicBezTo>
                  <a:pt x="4204213" y="5101152"/>
                  <a:pt x="4161274" y="5099409"/>
                  <a:pt x="4142742" y="5099842"/>
                </a:cubicBezTo>
                <a:cubicBezTo>
                  <a:pt x="4124717" y="5106340"/>
                  <a:pt x="4099099" y="5118829"/>
                  <a:pt x="4083094" y="5124243"/>
                </a:cubicBezTo>
                <a:lnTo>
                  <a:pt x="4074543" y="5125011"/>
                </a:lnTo>
                <a:cubicBezTo>
                  <a:pt x="4074504" y="5125104"/>
                  <a:pt x="4074463" y="5125195"/>
                  <a:pt x="4074424" y="5125286"/>
                </a:cubicBezTo>
                <a:cubicBezTo>
                  <a:pt x="4072678" y="5126007"/>
                  <a:pt x="4069906" y="5126468"/>
                  <a:pt x="4065507" y="5126614"/>
                </a:cubicBezTo>
                <a:lnTo>
                  <a:pt x="4058951" y="5126414"/>
                </a:lnTo>
                <a:lnTo>
                  <a:pt x="4042361" y="5127904"/>
                </a:lnTo>
                <a:lnTo>
                  <a:pt x="4036993" y="5130143"/>
                </a:lnTo>
                <a:lnTo>
                  <a:pt x="4035360" y="5133515"/>
                </a:lnTo>
                <a:lnTo>
                  <a:pt x="4033775" y="5133299"/>
                </a:lnTo>
                <a:cubicBezTo>
                  <a:pt x="4021424" y="5128826"/>
                  <a:pt x="4016874" y="5121123"/>
                  <a:pt x="4004535" y="5144857"/>
                </a:cubicBezTo>
                <a:lnTo>
                  <a:pt x="3936843" y="5160912"/>
                </a:lnTo>
                <a:cubicBezTo>
                  <a:pt x="3920506" y="5153808"/>
                  <a:pt x="3908535" y="5158121"/>
                  <a:pt x="3897272" y="5166113"/>
                </a:cubicBezTo>
                <a:cubicBezTo>
                  <a:pt x="3861092" y="5165656"/>
                  <a:pt x="3829628" y="5178412"/>
                  <a:pt x="3789758" y="5184725"/>
                </a:cubicBezTo>
                <a:cubicBezTo>
                  <a:pt x="3741008" y="5198249"/>
                  <a:pt x="3725130" y="5200067"/>
                  <a:pt x="3682511" y="5206726"/>
                </a:cubicBezTo>
                <a:lnTo>
                  <a:pt x="3610033" y="5236404"/>
                </a:lnTo>
                <a:lnTo>
                  <a:pt x="3603853" y="5235151"/>
                </a:lnTo>
                <a:cubicBezTo>
                  <a:pt x="3599581" y="5234582"/>
                  <a:pt x="3596727" y="5234582"/>
                  <a:pt x="3594734" y="5235000"/>
                </a:cubicBezTo>
                <a:lnTo>
                  <a:pt x="3594499" y="5235248"/>
                </a:lnTo>
                <a:lnTo>
                  <a:pt x="3585976" y="5234613"/>
                </a:lnTo>
                <a:cubicBezTo>
                  <a:pt x="3571624" y="5232966"/>
                  <a:pt x="3549390" y="5246024"/>
                  <a:pt x="3536133" y="5243533"/>
                </a:cubicBezTo>
                <a:cubicBezTo>
                  <a:pt x="3513941" y="5247484"/>
                  <a:pt x="3488623" y="5241722"/>
                  <a:pt x="3473221" y="5246900"/>
                </a:cubicBezTo>
                <a:lnTo>
                  <a:pt x="3400726" y="5257980"/>
                </a:lnTo>
                <a:lnTo>
                  <a:pt x="3363886" y="5242390"/>
                </a:lnTo>
                <a:cubicBezTo>
                  <a:pt x="3359857" y="5240276"/>
                  <a:pt x="3353995" y="5239285"/>
                  <a:pt x="3344024" y="5240843"/>
                </a:cubicBezTo>
                <a:lnTo>
                  <a:pt x="3341696" y="5241740"/>
                </a:lnTo>
                <a:cubicBezTo>
                  <a:pt x="3336378" y="5239467"/>
                  <a:pt x="3295544" y="5238428"/>
                  <a:pt x="3262354" y="5236335"/>
                </a:cubicBezTo>
                <a:cubicBezTo>
                  <a:pt x="3209722" y="5234182"/>
                  <a:pt x="3203388" y="5226850"/>
                  <a:pt x="3142554" y="5229184"/>
                </a:cubicBezTo>
                <a:cubicBezTo>
                  <a:pt x="3082689" y="5228054"/>
                  <a:pt x="3072287" y="5222531"/>
                  <a:pt x="3030289" y="5226754"/>
                </a:cubicBezTo>
                <a:lnTo>
                  <a:pt x="2781567" y="5206686"/>
                </a:lnTo>
                <a:cubicBezTo>
                  <a:pt x="2719297" y="5181253"/>
                  <a:pt x="2717600" y="5209366"/>
                  <a:pt x="2646525" y="5196996"/>
                </a:cubicBezTo>
                <a:cubicBezTo>
                  <a:pt x="2582514" y="5252116"/>
                  <a:pt x="2608699" y="5216923"/>
                  <a:pt x="2568026" y="5221129"/>
                </a:cubicBezTo>
                <a:lnTo>
                  <a:pt x="2443253" y="5208345"/>
                </a:lnTo>
                <a:cubicBezTo>
                  <a:pt x="2411579" y="5193116"/>
                  <a:pt x="2354025" y="5220787"/>
                  <a:pt x="2315110" y="5200558"/>
                </a:cubicBezTo>
                <a:cubicBezTo>
                  <a:pt x="2275998" y="5200064"/>
                  <a:pt x="2233180" y="5203921"/>
                  <a:pt x="2208576" y="5205371"/>
                </a:cubicBezTo>
                <a:cubicBezTo>
                  <a:pt x="2171834" y="5208734"/>
                  <a:pt x="2129866" y="5216948"/>
                  <a:pt x="2094663" y="5220739"/>
                </a:cubicBezTo>
                <a:cubicBezTo>
                  <a:pt x="2077537" y="5208224"/>
                  <a:pt x="2045550" y="5228736"/>
                  <a:pt x="1997354" y="5228115"/>
                </a:cubicBezTo>
                <a:cubicBezTo>
                  <a:pt x="1978701" y="5213725"/>
                  <a:pt x="1964847" y="5227872"/>
                  <a:pt x="1928170" y="5207933"/>
                </a:cubicBezTo>
                <a:cubicBezTo>
                  <a:pt x="1926356" y="5209581"/>
                  <a:pt x="1924158" y="5211077"/>
                  <a:pt x="1921648" y="5212376"/>
                </a:cubicBezTo>
                <a:cubicBezTo>
                  <a:pt x="1907074" y="5219912"/>
                  <a:pt x="1885326" y="5219256"/>
                  <a:pt x="1873078" y="5210909"/>
                </a:cubicBezTo>
                <a:cubicBezTo>
                  <a:pt x="1843561" y="5197336"/>
                  <a:pt x="1814688" y="5190184"/>
                  <a:pt x="1786653" y="5185506"/>
                </a:cubicBezTo>
                <a:lnTo>
                  <a:pt x="1738202" y="5190151"/>
                </a:lnTo>
                <a:cubicBezTo>
                  <a:pt x="1719606" y="5193431"/>
                  <a:pt x="1696659" y="5201624"/>
                  <a:pt x="1675069" y="5205187"/>
                </a:cubicBezTo>
                <a:cubicBezTo>
                  <a:pt x="1652706" y="5206295"/>
                  <a:pt x="1628632" y="5200221"/>
                  <a:pt x="1608667" y="5211530"/>
                </a:cubicBezTo>
                <a:cubicBezTo>
                  <a:pt x="1569684" y="5222268"/>
                  <a:pt x="1524371" y="5203732"/>
                  <a:pt x="1496108" y="5235064"/>
                </a:cubicBezTo>
                <a:cubicBezTo>
                  <a:pt x="1418279" y="5248591"/>
                  <a:pt x="1264074" y="5266996"/>
                  <a:pt x="1149977" y="5280527"/>
                </a:cubicBezTo>
                <a:cubicBezTo>
                  <a:pt x="1078956" y="5285959"/>
                  <a:pt x="1007436" y="5276867"/>
                  <a:pt x="948730" y="5278315"/>
                </a:cubicBezTo>
                <a:cubicBezTo>
                  <a:pt x="943262" y="5275236"/>
                  <a:pt x="864620" y="5290630"/>
                  <a:pt x="858267" y="5289202"/>
                </a:cubicBezTo>
                <a:lnTo>
                  <a:pt x="837538" y="5288087"/>
                </a:lnTo>
                <a:cubicBezTo>
                  <a:pt x="828230" y="5291222"/>
                  <a:pt x="821860" y="5291245"/>
                  <a:pt x="816807" y="5289893"/>
                </a:cubicBezTo>
                <a:lnTo>
                  <a:pt x="811504" y="5287231"/>
                </a:lnTo>
                <a:lnTo>
                  <a:pt x="797039" y="5287512"/>
                </a:lnTo>
                <a:lnTo>
                  <a:pt x="767899" y="5285482"/>
                </a:lnTo>
                <a:lnTo>
                  <a:pt x="763051" y="5287525"/>
                </a:lnTo>
                <a:lnTo>
                  <a:pt x="720045" y="5288234"/>
                </a:lnTo>
                <a:cubicBezTo>
                  <a:pt x="719945" y="5288620"/>
                  <a:pt x="719841" y="5289007"/>
                  <a:pt x="719740" y="5289394"/>
                </a:cubicBezTo>
                <a:cubicBezTo>
                  <a:pt x="718072" y="5292009"/>
                  <a:pt x="697409" y="5331164"/>
                  <a:pt x="691288" y="5331809"/>
                </a:cubicBezTo>
                <a:cubicBezTo>
                  <a:pt x="670797" y="5339248"/>
                  <a:pt x="671269" y="5354950"/>
                  <a:pt x="649544" y="5361926"/>
                </a:cubicBezTo>
                <a:cubicBezTo>
                  <a:pt x="639034" y="5362477"/>
                  <a:pt x="600297" y="5410481"/>
                  <a:pt x="596118" y="5410858"/>
                </a:cubicBezTo>
                <a:lnTo>
                  <a:pt x="501377" y="5475769"/>
                </a:lnTo>
                <a:cubicBezTo>
                  <a:pt x="479139" y="5481569"/>
                  <a:pt x="429086" y="5513322"/>
                  <a:pt x="401136" y="5520044"/>
                </a:cubicBezTo>
                <a:cubicBezTo>
                  <a:pt x="384102" y="5513006"/>
                  <a:pt x="310150" y="5647540"/>
                  <a:pt x="298505" y="5655575"/>
                </a:cubicBezTo>
                <a:cubicBezTo>
                  <a:pt x="260908" y="5655260"/>
                  <a:pt x="237102" y="5742529"/>
                  <a:pt x="195717" y="5748997"/>
                </a:cubicBezTo>
                <a:cubicBezTo>
                  <a:pt x="196314" y="5802071"/>
                  <a:pt x="152951" y="5864443"/>
                  <a:pt x="153548" y="5917517"/>
                </a:cubicBezTo>
                <a:cubicBezTo>
                  <a:pt x="107396" y="5925895"/>
                  <a:pt x="123177" y="6002552"/>
                  <a:pt x="103448" y="6003828"/>
                </a:cubicBezTo>
                <a:lnTo>
                  <a:pt x="0" y="6129735"/>
                </a:lnTo>
                <a:lnTo>
                  <a:pt x="0" y="0"/>
                </a:lnTo>
                <a:close/>
              </a:path>
            </a:pathLst>
          </a:custGeom>
        </p:spPr>
        <p:txBody>
          <a:bodyPr wrap="square" anchor="ctr">
            <a:noAutofit/>
          </a:bodyPr>
          <a:lstStyle>
            <a:lvl1pPr marL="0" indent="0" algn="ctr">
              <a:buNone/>
              <a:defRPr/>
            </a:lvl1pPr>
          </a:lstStyle>
          <a:p>
            <a:r>
              <a:rPr lang="en-US" dirty="0"/>
              <a:t>Click to add photo</a:t>
            </a:r>
          </a:p>
        </p:txBody>
      </p:sp>
      <p:sp>
        <p:nvSpPr>
          <p:cNvPr id="6" name="Rectangle 5">
            <a:extLst>
              <a:ext uri="{FF2B5EF4-FFF2-40B4-BE49-F238E27FC236}">
                <a16:creationId xmlns:a16="http://schemas.microsoft.com/office/drawing/2014/main" id="{C3A23114-5503-0F68-2CB2-77199374099B}"/>
              </a:ext>
            </a:extLst>
          </p:cNvPr>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B515E4-4F3F-E232-6618-E15E44292B7D}"/>
              </a:ext>
            </a:extLst>
          </p:cNvPr>
          <p:cNvSpPr>
            <a:spLocks noGrp="1"/>
          </p:cNvSpPr>
          <p:nvPr>
            <p:ph type="title"/>
          </p:nvPr>
        </p:nvSpPr>
        <p:spPr>
          <a:xfrm>
            <a:off x="838200" y="4851400"/>
            <a:ext cx="10515600" cy="1325563"/>
          </a:xfrm>
        </p:spPr>
        <p:txBody>
          <a:bodyP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0BCBCDC-EF2A-04FB-1B3C-5993295852FD}"/>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5" name="Slide Number Placeholder 4">
            <a:extLst>
              <a:ext uri="{FF2B5EF4-FFF2-40B4-BE49-F238E27FC236}">
                <a16:creationId xmlns:a16="http://schemas.microsoft.com/office/drawing/2014/main" id="{1DEE9665-BDAC-160C-C5CC-C0C9A9C00E47}"/>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8" name="TextBox 7">
            <a:extLst>
              <a:ext uri="{FF2B5EF4-FFF2-40B4-BE49-F238E27FC236}">
                <a16:creationId xmlns:a16="http://schemas.microsoft.com/office/drawing/2014/main" id="{4C1ABBD3-CE4D-A401-9BA0-3B0DD4DC689F}"/>
              </a:ext>
            </a:extLst>
          </p:cNvPr>
          <p:cNvSpPr txBox="1"/>
          <p:nvPr/>
        </p:nvSpPr>
        <p:spPr>
          <a:xfrm>
            <a:off x="2293088" y="6323468"/>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Tree>
    <p:extLst>
      <p:ext uri="{BB962C8B-B14F-4D97-AF65-F5344CB8AC3E}">
        <p14:creationId xmlns:p14="http://schemas.microsoft.com/office/powerpoint/2010/main" val="1634022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A23114-5503-0F68-2CB2-77199374099B}"/>
              </a:ext>
            </a:extLst>
          </p:cNvPr>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E0BCBCDC-EF2A-04FB-1B3C-5993295852FD}"/>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5" name="Slide Number Placeholder 4">
            <a:extLst>
              <a:ext uri="{FF2B5EF4-FFF2-40B4-BE49-F238E27FC236}">
                <a16:creationId xmlns:a16="http://schemas.microsoft.com/office/drawing/2014/main" id="{1DEE9665-BDAC-160C-C5CC-C0C9A9C00E47}"/>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4" name="Picture Placeholder 27">
            <a:extLst>
              <a:ext uri="{FF2B5EF4-FFF2-40B4-BE49-F238E27FC236}">
                <a16:creationId xmlns:a16="http://schemas.microsoft.com/office/drawing/2014/main" id="{967F65C6-4A3F-18A3-FE05-D268EF5B2FDD}"/>
              </a:ext>
            </a:extLst>
          </p:cNvPr>
          <p:cNvSpPr>
            <a:spLocks noGrp="1"/>
          </p:cNvSpPr>
          <p:nvPr>
            <p:ph type="pic" sz="quarter" idx="13" hasCustomPrompt="1"/>
          </p:nvPr>
        </p:nvSpPr>
        <p:spPr>
          <a:xfrm>
            <a:off x="0" y="0"/>
            <a:ext cx="12192000" cy="6119849"/>
          </a:xfrm>
          <a:custGeom>
            <a:avLst/>
            <a:gdLst>
              <a:gd name="connsiteX0" fmla="*/ 0 w 12191999"/>
              <a:gd name="connsiteY0" fmla="*/ 0 h 6857999"/>
              <a:gd name="connsiteX1" fmla="*/ 2 w 12191999"/>
              <a:gd name="connsiteY1" fmla="*/ 0 h 6857999"/>
              <a:gd name="connsiteX2" fmla="*/ 2 w 12191999"/>
              <a:gd name="connsiteY2" fmla="*/ 709238 h 6857999"/>
              <a:gd name="connsiteX3" fmla="*/ 20721 w 12191999"/>
              <a:gd name="connsiteY3" fmla="*/ 710997 h 6857999"/>
              <a:gd name="connsiteX4" fmla="*/ 40086 w 12191999"/>
              <a:gd name="connsiteY4" fmla="*/ 720866 h 6857999"/>
              <a:gd name="connsiteX5" fmla="*/ 101741 w 12191999"/>
              <a:gd name="connsiteY5" fmla="*/ 722718 h 6857999"/>
              <a:gd name="connsiteX6" fmla="*/ 280675 w 12191999"/>
              <a:gd name="connsiteY6" fmla="*/ 733646 h 6857999"/>
              <a:gd name="connsiteX7" fmla="*/ 476501 w 12191999"/>
              <a:gd name="connsiteY7" fmla="*/ 697773 h 6857999"/>
              <a:gd name="connsiteX8" fmla="*/ 591588 w 12191999"/>
              <a:gd name="connsiteY8" fmla="*/ 702351 h 6857999"/>
              <a:gd name="connsiteX9" fmla="*/ 649354 w 12191999"/>
              <a:gd name="connsiteY9" fmla="*/ 693969 h 6857999"/>
              <a:gd name="connsiteX10" fmla="*/ 686510 w 12191999"/>
              <a:gd name="connsiteY10" fmla="*/ 697922 h 6857999"/>
              <a:gd name="connsiteX11" fmla="*/ 709181 w 12191999"/>
              <a:gd name="connsiteY11" fmla="*/ 698967 h 6857999"/>
              <a:gd name="connsiteX12" fmla="*/ 754929 w 12191999"/>
              <a:gd name="connsiteY12" fmla="*/ 678629 h 6857999"/>
              <a:gd name="connsiteX13" fmla="*/ 945623 w 12191999"/>
              <a:gd name="connsiteY13" fmla="*/ 682227 h 6857999"/>
              <a:gd name="connsiteX14" fmla="*/ 1226644 w 12191999"/>
              <a:gd name="connsiteY14" fmla="*/ 677593 h 6857999"/>
              <a:gd name="connsiteX15" fmla="*/ 1282583 w 12191999"/>
              <a:gd name="connsiteY15" fmla="*/ 682895 h 6857999"/>
              <a:gd name="connsiteX16" fmla="*/ 1373712 w 12191999"/>
              <a:gd name="connsiteY16" fmla="*/ 657154 h 6857999"/>
              <a:gd name="connsiteX17" fmla="*/ 1485240 w 12191999"/>
              <a:gd name="connsiteY17" fmla="*/ 631530 h 6857999"/>
              <a:gd name="connsiteX18" fmla="*/ 1508194 w 12191999"/>
              <a:gd name="connsiteY18" fmla="*/ 628664 h 6857999"/>
              <a:gd name="connsiteX19" fmla="*/ 1575268 w 12191999"/>
              <a:gd name="connsiteY19" fmla="*/ 624111 h 6857999"/>
              <a:gd name="connsiteX20" fmla="*/ 1679712 w 12191999"/>
              <a:gd name="connsiteY20" fmla="*/ 621298 h 6857999"/>
              <a:gd name="connsiteX21" fmla="*/ 1762318 w 12191999"/>
              <a:gd name="connsiteY21" fmla="*/ 636211 h 6857999"/>
              <a:gd name="connsiteX22" fmla="*/ 1813551 w 12191999"/>
              <a:gd name="connsiteY22" fmla="*/ 633002 h 6857999"/>
              <a:gd name="connsiteX23" fmla="*/ 1896737 w 12191999"/>
              <a:gd name="connsiteY23" fmla="*/ 647425 h 6857999"/>
              <a:gd name="connsiteX24" fmla="*/ 1964719 w 12191999"/>
              <a:gd name="connsiteY24" fmla="*/ 630175 h 6857999"/>
              <a:gd name="connsiteX25" fmla="*/ 2021621 w 12191999"/>
              <a:gd name="connsiteY25" fmla="*/ 623285 h 6857999"/>
              <a:gd name="connsiteX26" fmla="*/ 2072078 w 12191999"/>
              <a:gd name="connsiteY26" fmla="*/ 616623 h 6857999"/>
              <a:gd name="connsiteX27" fmla="*/ 2087280 w 12191999"/>
              <a:gd name="connsiteY27" fmla="*/ 621722 h 6857999"/>
              <a:gd name="connsiteX28" fmla="*/ 2243833 w 12191999"/>
              <a:gd name="connsiteY28" fmla="*/ 665285 h 6857999"/>
              <a:gd name="connsiteX29" fmla="*/ 2346628 w 12191999"/>
              <a:gd name="connsiteY29" fmla="*/ 662322 h 6857999"/>
              <a:gd name="connsiteX30" fmla="*/ 2465944 w 12191999"/>
              <a:gd name="connsiteY30" fmla="*/ 697144 h 6857999"/>
              <a:gd name="connsiteX31" fmla="*/ 2506642 w 12191999"/>
              <a:gd name="connsiteY31" fmla="*/ 700543 h 6857999"/>
              <a:gd name="connsiteX32" fmla="*/ 2576974 w 12191999"/>
              <a:gd name="connsiteY32" fmla="*/ 714103 h 6857999"/>
              <a:gd name="connsiteX33" fmla="*/ 2623375 w 12191999"/>
              <a:gd name="connsiteY33" fmla="*/ 721805 h 6857999"/>
              <a:gd name="connsiteX34" fmla="*/ 2634012 w 12191999"/>
              <a:gd name="connsiteY34" fmla="*/ 705148 h 6857999"/>
              <a:gd name="connsiteX35" fmla="*/ 2677548 w 12191999"/>
              <a:gd name="connsiteY35" fmla="*/ 707152 h 6857999"/>
              <a:gd name="connsiteX36" fmla="*/ 2715917 w 12191999"/>
              <a:gd name="connsiteY36" fmla="*/ 726873 h 6857999"/>
              <a:gd name="connsiteX37" fmla="*/ 2767791 w 12191999"/>
              <a:gd name="connsiteY37" fmla="*/ 735544 h 6857999"/>
              <a:gd name="connsiteX38" fmla="*/ 2798747 w 12191999"/>
              <a:gd name="connsiteY38" fmla="*/ 724332 h 6857999"/>
              <a:gd name="connsiteX39" fmla="*/ 2882282 w 12191999"/>
              <a:gd name="connsiteY39" fmla="*/ 724328 h 6857999"/>
              <a:gd name="connsiteX40" fmla="*/ 3003209 w 12191999"/>
              <a:gd name="connsiteY40" fmla="*/ 710063 h 6857999"/>
              <a:gd name="connsiteX41" fmla="*/ 3056384 w 12191999"/>
              <a:gd name="connsiteY41" fmla="*/ 705444 h 6857999"/>
              <a:gd name="connsiteX42" fmla="*/ 3095110 w 12191999"/>
              <a:gd name="connsiteY42" fmla="*/ 710392 h 6857999"/>
              <a:gd name="connsiteX43" fmla="*/ 3181626 w 12191999"/>
              <a:gd name="connsiteY43" fmla="*/ 702609 h 6857999"/>
              <a:gd name="connsiteX44" fmla="*/ 3249753 w 12191999"/>
              <a:gd name="connsiteY44" fmla="*/ 700362 h 6857999"/>
              <a:gd name="connsiteX45" fmla="*/ 3315641 w 12191999"/>
              <a:gd name="connsiteY45" fmla="*/ 714437 h 6857999"/>
              <a:gd name="connsiteX46" fmla="*/ 3319046 w 12191999"/>
              <a:gd name="connsiteY46" fmla="*/ 719507 h 6857999"/>
              <a:gd name="connsiteX47" fmla="*/ 3324103 w 12191999"/>
              <a:gd name="connsiteY47" fmla="*/ 718827 h 6857999"/>
              <a:gd name="connsiteX48" fmla="*/ 3326644 w 12191999"/>
              <a:gd name="connsiteY48" fmla="*/ 713591 h 6857999"/>
              <a:gd name="connsiteX49" fmla="*/ 3366502 w 12191999"/>
              <a:gd name="connsiteY49" fmla="*/ 712333 h 6857999"/>
              <a:gd name="connsiteX50" fmla="*/ 3374100 w 12191999"/>
              <a:gd name="connsiteY50" fmla="*/ 721483 h 6857999"/>
              <a:gd name="connsiteX51" fmla="*/ 3372868 w 12191999"/>
              <a:gd name="connsiteY51" fmla="*/ 726163 h 6857999"/>
              <a:gd name="connsiteX52" fmla="*/ 3411698 w 12191999"/>
              <a:gd name="connsiteY52" fmla="*/ 710254 h 6857999"/>
              <a:gd name="connsiteX53" fmla="*/ 3457634 w 12191999"/>
              <a:gd name="connsiteY53" fmla="*/ 699372 h 6857999"/>
              <a:gd name="connsiteX54" fmla="*/ 3507812 w 12191999"/>
              <a:gd name="connsiteY54" fmla="*/ 686314 h 6857999"/>
              <a:gd name="connsiteX55" fmla="*/ 3537722 w 12191999"/>
              <a:gd name="connsiteY55" fmla="*/ 678323 h 6857999"/>
              <a:gd name="connsiteX56" fmla="*/ 3616523 w 12191999"/>
              <a:gd name="connsiteY56" fmla="*/ 683255 h 6857999"/>
              <a:gd name="connsiteX57" fmla="*/ 3770873 w 12191999"/>
              <a:gd name="connsiteY57" fmla="*/ 692023 h 6857999"/>
              <a:gd name="connsiteX58" fmla="*/ 3815527 w 12191999"/>
              <a:gd name="connsiteY58" fmla="*/ 688648 h 6857999"/>
              <a:gd name="connsiteX59" fmla="*/ 3836857 w 12191999"/>
              <a:gd name="connsiteY59" fmla="*/ 683257 h 6857999"/>
              <a:gd name="connsiteX60" fmla="*/ 3992028 w 12191999"/>
              <a:gd name="connsiteY60" fmla="*/ 679972 h 6857999"/>
              <a:gd name="connsiteX61" fmla="*/ 4055281 w 12191999"/>
              <a:gd name="connsiteY61" fmla="*/ 660346 h 6857999"/>
              <a:gd name="connsiteX62" fmla="*/ 4141437 w 12191999"/>
              <a:gd name="connsiteY62" fmla="*/ 652038 h 6857999"/>
              <a:gd name="connsiteX63" fmla="*/ 4204035 w 12191999"/>
              <a:gd name="connsiteY63" fmla="*/ 644385 h 6857999"/>
              <a:gd name="connsiteX64" fmla="*/ 4289732 w 12191999"/>
              <a:gd name="connsiteY64" fmla="*/ 631360 h 6857999"/>
              <a:gd name="connsiteX65" fmla="*/ 4331035 w 12191999"/>
              <a:gd name="connsiteY65" fmla="*/ 628859 h 6857999"/>
              <a:gd name="connsiteX66" fmla="*/ 4349944 w 12191999"/>
              <a:gd name="connsiteY66" fmla="*/ 620774 h 6857999"/>
              <a:gd name="connsiteX67" fmla="*/ 4352292 w 12191999"/>
              <a:gd name="connsiteY67" fmla="*/ 613726 h 6857999"/>
              <a:gd name="connsiteX68" fmla="*/ 4365513 w 12191999"/>
              <a:gd name="connsiteY68" fmla="*/ 611397 h 6857999"/>
              <a:gd name="connsiteX69" fmla="*/ 4368539 w 12191999"/>
              <a:gd name="connsiteY69" fmla="*/ 609538 h 6857999"/>
              <a:gd name="connsiteX70" fmla="*/ 4386389 w 12191999"/>
              <a:gd name="connsiteY70" fmla="*/ 600117 h 6857999"/>
              <a:gd name="connsiteX71" fmla="*/ 4436641 w 12191999"/>
              <a:gd name="connsiteY71" fmla="*/ 610810 h 6857999"/>
              <a:gd name="connsiteX72" fmla="*/ 4534093 w 12191999"/>
              <a:gd name="connsiteY72" fmla="*/ 602769 h 6857999"/>
              <a:gd name="connsiteX73" fmla="*/ 4675398 w 12191999"/>
              <a:gd name="connsiteY73" fmla="*/ 596126 h 6857999"/>
              <a:gd name="connsiteX74" fmla="*/ 4752273 w 12191999"/>
              <a:gd name="connsiteY74" fmla="*/ 582476 h 6857999"/>
              <a:gd name="connsiteX75" fmla="*/ 4940870 w 12191999"/>
              <a:gd name="connsiteY75" fmla="*/ 582489 h 6857999"/>
              <a:gd name="connsiteX76" fmla="*/ 5049226 w 12191999"/>
              <a:gd name="connsiteY76" fmla="*/ 563156 h 6857999"/>
              <a:gd name="connsiteX77" fmla="*/ 5117822 w 12191999"/>
              <a:gd name="connsiteY77" fmla="*/ 571648 h 6857999"/>
              <a:gd name="connsiteX78" fmla="*/ 5134014 w 12191999"/>
              <a:gd name="connsiteY78" fmla="*/ 575617 h 6857999"/>
              <a:gd name="connsiteX79" fmla="*/ 5135893 w 12191999"/>
              <a:gd name="connsiteY79" fmla="*/ 574425 h 6857999"/>
              <a:gd name="connsiteX80" fmla="*/ 5154412 w 12191999"/>
              <a:gd name="connsiteY80" fmla="*/ 574054 h 6857999"/>
              <a:gd name="connsiteX81" fmla="*/ 5158675 w 12191999"/>
              <a:gd name="connsiteY81" fmla="*/ 577327 h 6857999"/>
              <a:gd name="connsiteX82" fmla="*/ 5171445 w 12191999"/>
              <a:gd name="connsiteY82" fmla="*/ 578124 h 6857999"/>
              <a:gd name="connsiteX83" fmla="*/ 5196779 w 12191999"/>
              <a:gd name="connsiteY83" fmla="*/ 582524 h 6857999"/>
              <a:gd name="connsiteX84" fmla="*/ 5201352 w 12191999"/>
              <a:gd name="connsiteY84" fmla="*/ 580693 h 6857999"/>
              <a:gd name="connsiteX85" fmla="*/ 5223160 w 12191999"/>
              <a:gd name="connsiteY85" fmla="*/ 573676 h 6857999"/>
              <a:gd name="connsiteX86" fmla="*/ 5250101 w 12191999"/>
              <a:gd name="connsiteY86" fmla="*/ 577168 h 6857999"/>
              <a:gd name="connsiteX87" fmla="*/ 5270065 w 12191999"/>
              <a:gd name="connsiteY87" fmla="*/ 570867 h 6857999"/>
              <a:gd name="connsiteX88" fmla="*/ 5315121 w 12191999"/>
              <a:gd name="connsiteY88" fmla="*/ 540739 h 6857999"/>
              <a:gd name="connsiteX89" fmla="*/ 5354682 w 12191999"/>
              <a:gd name="connsiteY89" fmla="*/ 543209 h 6857999"/>
              <a:gd name="connsiteX90" fmla="*/ 5362616 w 12191999"/>
              <a:gd name="connsiteY90" fmla="*/ 543019 h 6857999"/>
              <a:gd name="connsiteX91" fmla="*/ 5362765 w 12191999"/>
              <a:gd name="connsiteY91" fmla="*/ 542732 h 6857999"/>
              <a:gd name="connsiteX92" fmla="*/ 5368793 w 12191999"/>
              <a:gd name="connsiteY92" fmla="*/ 530233 h 6857999"/>
              <a:gd name="connsiteX93" fmla="*/ 5397715 w 12191999"/>
              <a:gd name="connsiteY93" fmla="*/ 540293 h 6857999"/>
              <a:gd name="connsiteX94" fmla="*/ 5435108 w 12191999"/>
              <a:gd name="connsiteY94" fmla="*/ 503716 h 6857999"/>
              <a:gd name="connsiteX95" fmla="*/ 5526889 w 12191999"/>
              <a:gd name="connsiteY95" fmla="*/ 469399 h 6857999"/>
              <a:gd name="connsiteX96" fmla="*/ 5619827 w 12191999"/>
              <a:gd name="connsiteY96" fmla="*/ 438663 h 6857999"/>
              <a:gd name="connsiteX97" fmla="*/ 5654480 w 12191999"/>
              <a:gd name="connsiteY97" fmla="*/ 429107 h 6857999"/>
              <a:gd name="connsiteX98" fmla="*/ 5704114 w 12191999"/>
              <a:gd name="connsiteY98" fmla="*/ 416768 h 6857999"/>
              <a:gd name="connsiteX99" fmla="*/ 5711823 w 12191999"/>
              <a:gd name="connsiteY99" fmla="*/ 405141 h 6857999"/>
              <a:gd name="connsiteX100" fmla="*/ 5764922 w 12191999"/>
              <a:gd name="connsiteY100" fmla="*/ 405049 h 6857999"/>
              <a:gd name="connsiteX101" fmla="*/ 5802531 w 12191999"/>
              <a:gd name="connsiteY101" fmla="*/ 396409 h 6857999"/>
              <a:gd name="connsiteX102" fmla="*/ 5829742 w 12191999"/>
              <a:gd name="connsiteY102" fmla="*/ 371388 h 6857999"/>
              <a:gd name="connsiteX103" fmla="*/ 5872478 w 12191999"/>
              <a:gd name="connsiteY103" fmla="*/ 355001 h 6857999"/>
              <a:gd name="connsiteX104" fmla="*/ 5897914 w 12191999"/>
              <a:gd name="connsiteY104" fmla="*/ 345028 h 6857999"/>
              <a:gd name="connsiteX105" fmla="*/ 5974993 w 12191999"/>
              <a:gd name="connsiteY105" fmla="*/ 331543 h 6857999"/>
              <a:gd name="connsiteX106" fmla="*/ 6115514 w 12191999"/>
              <a:gd name="connsiteY106" fmla="*/ 322246 h 6857999"/>
              <a:gd name="connsiteX107" fmla="*/ 6168520 w 12191999"/>
              <a:gd name="connsiteY107" fmla="*/ 329035 h 6857999"/>
              <a:gd name="connsiteX108" fmla="*/ 6233029 w 12191999"/>
              <a:gd name="connsiteY108" fmla="*/ 338523 h 6857999"/>
              <a:gd name="connsiteX109" fmla="*/ 6307773 w 12191999"/>
              <a:gd name="connsiteY109" fmla="*/ 314970 h 6857999"/>
              <a:gd name="connsiteX110" fmla="*/ 6361041 w 12191999"/>
              <a:gd name="connsiteY110" fmla="*/ 291190 h 6857999"/>
              <a:gd name="connsiteX111" fmla="*/ 6392259 w 12191999"/>
              <a:gd name="connsiteY111" fmla="*/ 280451 h 6857999"/>
              <a:gd name="connsiteX112" fmla="*/ 6413478 w 12191999"/>
              <a:gd name="connsiteY112" fmla="*/ 269758 h 6857999"/>
              <a:gd name="connsiteX113" fmla="*/ 6475549 w 12191999"/>
              <a:gd name="connsiteY113" fmla="*/ 258032 h 6857999"/>
              <a:gd name="connsiteX114" fmla="*/ 6581802 w 12191999"/>
              <a:gd name="connsiteY114" fmla="*/ 245073 h 6857999"/>
              <a:gd name="connsiteX115" fmla="*/ 6648011 w 12191999"/>
              <a:gd name="connsiteY115" fmla="*/ 208652 h 6857999"/>
              <a:gd name="connsiteX116" fmla="*/ 6695355 w 12191999"/>
              <a:gd name="connsiteY116" fmla="*/ 215700 h 6857999"/>
              <a:gd name="connsiteX117" fmla="*/ 6739754 w 12191999"/>
              <a:gd name="connsiteY117" fmla="*/ 200058 h 6857999"/>
              <a:gd name="connsiteX118" fmla="*/ 6883802 w 12191999"/>
              <a:gd name="connsiteY118" fmla="*/ 195317 h 6857999"/>
              <a:gd name="connsiteX119" fmla="*/ 6920245 w 12191999"/>
              <a:gd name="connsiteY119" fmla="*/ 163817 h 6857999"/>
              <a:gd name="connsiteX120" fmla="*/ 7018013 w 12191999"/>
              <a:gd name="connsiteY120" fmla="*/ 134069 h 6857999"/>
              <a:gd name="connsiteX121" fmla="*/ 7151964 w 12191999"/>
              <a:gd name="connsiteY121" fmla="*/ 135416 h 6857999"/>
              <a:gd name="connsiteX122" fmla="*/ 7270482 w 12191999"/>
              <a:gd name="connsiteY122" fmla="*/ 122186 h 6857999"/>
              <a:gd name="connsiteX123" fmla="*/ 7336265 w 12191999"/>
              <a:gd name="connsiteY123" fmla="*/ 114532 h 6857999"/>
              <a:gd name="connsiteX124" fmla="*/ 7422235 w 12191999"/>
              <a:gd name="connsiteY124" fmla="*/ 125766 h 6857999"/>
              <a:gd name="connsiteX125" fmla="*/ 7439026 w 12191999"/>
              <a:gd name="connsiteY125" fmla="*/ 118154 h 6857999"/>
              <a:gd name="connsiteX126" fmla="*/ 7473884 w 12191999"/>
              <a:gd name="connsiteY126" fmla="*/ 85275 h 6857999"/>
              <a:gd name="connsiteX127" fmla="*/ 7569638 w 12191999"/>
              <a:gd name="connsiteY127" fmla="*/ 51825 h 6857999"/>
              <a:gd name="connsiteX128" fmla="*/ 7640739 w 12191999"/>
              <a:gd name="connsiteY128" fmla="*/ 56879 h 6857999"/>
              <a:gd name="connsiteX129" fmla="*/ 7689494 w 12191999"/>
              <a:gd name="connsiteY129" fmla="*/ 23918 h 6857999"/>
              <a:gd name="connsiteX130" fmla="*/ 7712765 w 12191999"/>
              <a:gd name="connsiteY130" fmla="*/ 835 h 6857999"/>
              <a:gd name="connsiteX131" fmla="*/ 7726321 w 12191999"/>
              <a:gd name="connsiteY131" fmla="*/ 536 h 6857999"/>
              <a:gd name="connsiteX132" fmla="*/ 7770085 w 12191999"/>
              <a:gd name="connsiteY132" fmla="*/ 24975 h 6857999"/>
              <a:gd name="connsiteX133" fmla="*/ 7856241 w 12191999"/>
              <a:gd name="connsiteY133" fmla="*/ 17615 h 6857999"/>
              <a:gd name="connsiteX134" fmla="*/ 7880767 w 12191999"/>
              <a:gd name="connsiteY134" fmla="*/ 4315 h 6857999"/>
              <a:gd name="connsiteX135" fmla="*/ 7890122 w 12191999"/>
              <a:gd name="connsiteY135" fmla="*/ 0 h 6857999"/>
              <a:gd name="connsiteX136" fmla="*/ 12191999 w 12191999"/>
              <a:gd name="connsiteY136" fmla="*/ 0 h 6857999"/>
              <a:gd name="connsiteX137" fmla="*/ 12191999 w 12191999"/>
              <a:gd name="connsiteY137" fmla="*/ 6114201 h 6857999"/>
              <a:gd name="connsiteX138" fmla="*/ 12152890 w 12191999"/>
              <a:gd name="connsiteY138" fmla="*/ 6129888 h 6857999"/>
              <a:gd name="connsiteX139" fmla="*/ 12009354 w 12191999"/>
              <a:gd name="connsiteY139" fmla="*/ 6162534 h 6857999"/>
              <a:gd name="connsiteX140" fmla="*/ 11978968 w 12191999"/>
              <a:gd name="connsiteY140" fmla="*/ 6167312 h 6857999"/>
              <a:gd name="connsiteX141" fmla="*/ 11878895 w 12191999"/>
              <a:gd name="connsiteY141" fmla="*/ 6177370 h 6857999"/>
              <a:gd name="connsiteX142" fmla="*/ 11814979 w 12191999"/>
              <a:gd name="connsiteY142" fmla="*/ 6190075 h 6857999"/>
              <a:gd name="connsiteX143" fmla="*/ 11687508 w 12191999"/>
              <a:gd name="connsiteY143" fmla="*/ 6225121 h 6857999"/>
              <a:gd name="connsiteX144" fmla="*/ 11672002 w 12191999"/>
              <a:gd name="connsiteY144" fmla="*/ 6267995 h 6857999"/>
              <a:gd name="connsiteX145" fmla="*/ 11629894 w 12191999"/>
              <a:gd name="connsiteY145" fmla="*/ 6250801 h 6857999"/>
              <a:gd name="connsiteX146" fmla="*/ 11597728 w 12191999"/>
              <a:gd name="connsiteY146" fmla="*/ 6221436 h 6857999"/>
              <a:gd name="connsiteX147" fmla="*/ 11448211 w 12191999"/>
              <a:gd name="connsiteY147" fmla="*/ 6216621 h 6857999"/>
              <a:gd name="connsiteX148" fmla="*/ 11336630 w 12191999"/>
              <a:gd name="connsiteY148" fmla="*/ 6248909 h 6857999"/>
              <a:gd name="connsiteX149" fmla="*/ 11267820 w 12191999"/>
              <a:gd name="connsiteY149" fmla="*/ 6255550 h 6857999"/>
              <a:gd name="connsiteX150" fmla="*/ 11153755 w 12191999"/>
              <a:gd name="connsiteY150" fmla="*/ 6243432 h 6857999"/>
              <a:gd name="connsiteX151" fmla="*/ 11063998 w 12191999"/>
              <a:gd name="connsiteY151" fmla="*/ 6267400 h 6857999"/>
              <a:gd name="connsiteX152" fmla="*/ 10949261 w 12191999"/>
              <a:gd name="connsiteY152" fmla="*/ 6285136 h 6857999"/>
              <a:gd name="connsiteX153" fmla="*/ 10920620 w 12191999"/>
              <a:gd name="connsiteY153" fmla="*/ 6289282 h 6857999"/>
              <a:gd name="connsiteX154" fmla="*/ 10899483 w 12191999"/>
              <a:gd name="connsiteY154" fmla="*/ 6284194 h 6857999"/>
              <a:gd name="connsiteX155" fmla="*/ 10774590 w 12191999"/>
              <a:gd name="connsiteY155" fmla="*/ 6274926 h 6857999"/>
              <a:gd name="connsiteX156" fmla="*/ 10682861 w 12191999"/>
              <a:gd name="connsiteY156" fmla="*/ 6242232 h 6857999"/>
              <a:gd name="connsiteX157" fmla="*/ 10530714 w 12191999"/>
              <a:gd name="connsiteY157" fmla="*/ 6227786 h 6857999"/>
              <a:gd name="connsiteX158" fmla="*/ 10379097 w 12191999"/>
              <a:gd name="connsiteY158" fmla="*/ 6217632 h 6857999"/>
              <a:gd name="connsiteX159" fmla="*/ 10323727 w 12191999"/>
              <a:gd name="connsiteY159" fmla="*/ 6215969 h 6857999"/>
              <a:gd name="connsiteX160" fmla="*/ 10227126 w 12191999"/>
              <a:gd name="connsiteY160" fmla="*/ 6204129 h 6857999"/>
              <a:gd name="connsiteX161" fmla="*/ 10163542 w 12191999"/>
              <a:gd name="connsiteY161" fmla="*/ 6197770 h 6857999"/>
              <a:gd name="connsiteX162" fmla="*/ 10151161 w 12191999"/>
              <a:gd name="connsiteY162" fmla="*/ 6217803 h 6857999"/>
              <a:gd name="connsiteX163" fmla="*/ 10092125 w 12191999"/>
              <a:gd name="connsiteY163" fmla="*/ 6217928 h 6857999"/>
              <a:gd name="connsiteX164" fmla="*/ 10037958 w 12191999"/>
              <a:gd name="connsiteY164" fmla="*/ 6197093 h 6857999"/>
              <a:gd name="connsiteX165" fmla="*/ 9966866 w 12191999"/>
              <a:gd name="connsiteY165" fmla="*/ 6189912 h 6857999"/>
              <a:gd name="connsiteX166" fmla="*/ 9924418 w 12191999"/>
              <a:gd name="connsiteY166" fmla="*/ 6185393 h 6857999"/>
              <a:gd name="connsiteX167" fmla="*/ 9806001 w 12191999"/>
              <a:gd name="connsiteY167" fmla="*/ 6190358 h 6857999"/>
              <a:gd name="connsiteX168" fmla="*/ 9596449 w 12191999"/>
              <a:gd name="connsiteY168" fmla="*/ 6240137 h 6857999"/>
              <a:gd name="connsiteX169" fmla="*/ 9535890 w 12191999"/>
              <a:gd name="connsiteY169" fmla="*/ 6243228 h 6857999"/>
              <a:gd name="connsiteX170" fmla="*/ 9527805 w 12191999"/>
              <a:gd name="connsiteY170" fmla="*/ 6237770 h 6857999"/>
              <a:gd name="connsiteX171" fmla="*/ 9441373 w 12191999"/>
              <a:gd name="connsiteY171" fmla="*/ 6265082 h 6857999"/>
              <a:gd name="connsiteX172" fmla="*/ 9320149 w 12191999"/>
              <a:gd name="connsiteY172" fmla="*/ 6258218 h 6857999"/>
              <a:gd name="connsiteX173" fmla="*/ 9229488 w 12191999"/>
              <a:gd name="connsiteY173" fmla="*/ 6245526 h 6857999"/>
              <a:gd name="connsiteX174" fmla="*/ 9224285 w 12191999"/>
              <a:gd name="connsiteY174" fmla="*/ 6239803 h 6857999"/>
              <a:gd name="connsiteX175" fmla="*/ 9217537 w 12191999"/>
              <a:gd name="connsiteY175" fmla="*/ 6240884 h 6857999"/>
              <a:gd name="connsiteX176" fmla="*/ 9214728 w 12191999"/>
              <a:gd name="connsiteY176" fmla="*/ 6247135 h 6857999"/>
              <a:gd name="connsiteX177" fmla="*/ 9161049 w 12191999"/>
              <a:gd name="connsiteY177" fmla="*/ 6250857 h 6857999"/>
              <a:gd name="connsiteX178" fmla="*/ 9149697 w 12191999"/>
              <a:gd name="connsiteY178" fmla="*/ 6240614 h 6857999"/>
              <a:gd name="connsiteX179" fmla="*/ 9150803 w 12191999"/>
              <a:gd name="connsiteY179" fmla="*/ 6235084 h 6857999"/>
              <a:gd name="connsiteX180" fmla="*/ 9141448 w 12191999"/>
              <a:gd name="connsiteY180" fmla="*/ 6235238 h 6857999"/>
              <a:gd name="connsiteX181" fmla="*/ 9137486 w 12191999"/>
              <a:gd name="connsiteY181" fmla="*/ 6234848 h 6857999"/>
              <a:gd name="connsiteX182" fmla="*/ 9126952 w 12191999"/>
              <a:gd name="connsiteY182" fmla="*/ 6238833 h 6857999"/>
              <a:gd name="connsiteX183" fmla="*/ 9098334 w 12191999"/>
              <a:gd name="connsiteY183" fmla="*/ 6235881 h 6857999"/>
              <a:gd name="connsiteX184" fmla="*/ 9084110 w 12191999"/>
              <a:gd name="connsiteY184" fmla="*/ 6242464 h 6857999"/>
              <a:gd name="connsiteX185" fmla="*/ 9039515 w 12191999"/>
              <a:gd name="connsiteY185" fmla="*/ 6271132 h 6857999"/>
              <a:gd name="connsiteX186" fmla="*/ 8973305 w 12191999"/>
              <a:gd name="connsiteY186" fmla="*/ 6289203 h 6857999"/>
              <a:gd name="connsiteX187" fmla="*/ 8933861 w 12191999"/>
              <a:gd name="connsiteY187" fmla="*/ 6300217 h 6857999"/>
              <a:gd name="connsiteX188" fmla="*/ 8817130 w 12191999"/>
              <a:gd name="connsiteY188" fmla="*/ 6313901 h 6857999"/>
              <a:gd name="connsiteX189" fmla="*/ 8594947 w 12191999"/>
              <a:gd name="connsiteY189" fmla="*/ 6298363 h 6857999"/>
              <a:gd name="connsiteX190" fmla="*/ 8535041 w 12191999"/>
              <a:gd name="connsiteY190" fmla="*/ 6304826 h 6857999"/>
              <a:gd name="connsiteX191" fmla="*/ 8529279 w 12191999"/>
              <a:gd name="connsiteY191" fmla="*/ 6311383 h 6857999"/>
              <a:gd name="connsiteX192" fmla="*/ 8435056 w 12191999"/>
              <a:gd name="connsiteY192" fmla="*/ 6298398 h 6857999"/>
              <a:gd name="connsiteX193" fmla="*/ 8320108 w 12191999"/>
              <a:gd name="connsiteY193" fmla="*/ 6323993 h 6857999"/>
              <a:gd name="connsiteX194" fmla="*/ 8237020 w 12191999"/>
              <a:gd name="connsiteY194" fmla="*/ 6350465 h 6857999"/>
              <a:gd name="connsiteX195" fmla="*/ 8188860 w 12191999"/>
              <a:gd name="connsiteY195" fmla="*/ 6362216 h 6857999"/>
              <a:gd name="connsiteX196" fmla="*/ 8155558 w 12191999"/>
              <a:gd name="connsiteY196" fmla="*/ 6374196 h 6857999"/>
              <a:gd name="connsiteX197" fmla="*/ 8061412 w 12191999"/>
              <a:gd name="connsiteY197" fmla="*/ 6386236 h 6857999"/>
              <a:gd name="connsiteX198" fmla="*/ 7901437 w 12191999"/>
              <a:gd name="connsiteY198" fmla="*/ 6398480 h 6857999"/>
              <a:gd name="connsiteX199" fmla="*/ 7868353 w 12191999"/>
              <a:gd name="connsiteY199" fmla="*/ 6402796 h 6857999"/>
              <a:gd name="connsiteX200" fmla="*/ 7843779 w 12191999"/>
              <a:gd name="connsiteY200" fmla="*/ 6413296 h 6857999"/>
              <a:gd name="connsiteX201" fmla="*/ 7841448 w 12191999"/>
              <a:gd name="connsiteY201" fmla="*/ 6421651 h 6857999"/>
              <a:gd name="connsiteX202" fmla="*/ 7823871 w 12191999"/>
              <a:gd name="connsiteY202" fmla="*/ 6425115 h 6857999"/>
              <a:gd name="connsiteX203" fmla="*/ 7820005 w 12191999"/>
              <a:gd name="connsiteY203" fmla="*/ 6427455 h 6857999"/>
              <a:gd name="connsiteX204" fmla="*/ 7797020 w 12191999"/>
              <a:gd name="connsiteY204" fmla="*/ 6439455 h 6857999"/>
              <a:gd name="connsiteX205" fmla="*/ 7727879 w 12191999"/>
              <a:gd name="connsiteY205" fmla="*/ 6429824 h 6857999"/>
              <a:gd name="connsiteX206" fmla="*/ 7659324 w 12191999"/>
              <a:gd name="connsiteY206" fmla="*/ 6446973 h 6857999"/>
              <a:gd name="connsiteX207" fmla="*/ 7374068 w 12191999"/>
              <a:gd name="connsiteY207" fmla="*/ 6466705 h 6857999"/>
              <a:gd name="connsiteX208" fmla="*/ 7346163 w 12191999"/>
              <a:gd name="connsiteY208" fmla="*/ 6498440 h 6857999"/>
              <a:gd name="connsiteX209" fmla="*/ 7235023 w 12191999"/>
              <a:gd name="connsiteY209" fmla="*/ 6516741 h 6857999"/>
              <a:gd name="connsiteX210" fmla="*/ 7039074 w 12191999"/>
              <a:gd name="connsiteY210" fmla="*/ 6491855 h 6857999"/>
              <a:gd name="connsiteX211" fmla="*/ 6833428 w 12191999"/>
              <a:gd name="connsiteY211" fmla="*/ 6523117 h 6857999"/>
              <a:gd name="connsiteX212" fmla="*/ 6812583 w 12191999"/>
              <a:gd name="connsiteY212" fmla="*/ 6514041 h 6857999"/>
              <a:gd name="connsiteX213" fmla="*/ 6790242 w 12191999"/>
              <a:gd name="connsiteY213" fmla="*/ 6510328 h 6857999"/>
              <a:gd name="connsiteX214" fmla="*/ 6787846 w 12191999"/>
              <a:gd name="connsiteY214" fmla="*/ 6511824 h 6857999"/>
              <a:gd name="connsiteX215" fmla="*/ 6762881 w 12191999"/>
              <a:gd name="connsiteY215" fmla="*/ 6513304 h 6857999"/>
              <a:gd name="connsiteX216" fmla="*/ 6756732 w 12191999"/>
              <a:gd name="connsiteY216" fmla="*/ 6509729 h 6857999"/>
              <a:gd name="connsiteX217" fmla="*/ 6739390 w 12191999"/>
              <a:gd name="connsiteY217" fmla="*/ 6509521 h 6857999"/>
              <a:gd name="connsiteX218" fmla="*/ 6704653 w 12191999"/>
              <a:gd name="connsiteY218" fmla="*/ 6505821 h 6857999"/>
              <a:gd name="connsiteX219" fmla="*/ 6698694 w 12191999"/>
              <a:gd name="connsiteY219" fmla="*/ 6508216 h 6857999"/>
              <a:gd name="connsiteX220" fmla="*/ 6647142 w 12191999"/>
              <a:gd name="connsiteY220" fmla="*/ 6507443 h 6857999"/>
              <a:gd name="connsiteX221" fmla="*/ 6646688 w 12191999"/>
              <a:gd name="connsiteY221" fmla="*/ 6508899 h 6857999"/>
              <a:gd name="connsiteX222" fmla="*/ 6633278 w 12191999"/>
              <a:gd name="connsiteY222" fmla="*/ 6515085 h 6857999"/>
              <a:gd name="connsiteX223" fmla="*/ 6607065 w 12191999"/>
              <a:gd name="connsiteY223" fmla="*/ 6523565 h 6857999"/>
              <a:gd name="connsiteX224" fmla="*/ 6549804 w 12191999"/>
              <a:gd name="connsiteY224" fmla="*/ 6561259 h 6857999"/>
              <a:gd name="connsiteX225" fmla="*/ 6496083 w 12191999"/>
              <a:gd name="connsiteY225" fmla="*/ 6560616 h 6857999"/>
              <a:gd name="connsiteX226" fmla="*/ 6485389 w 12191999"/>
              <a:gd name="connsiteY226" fmla="*/ 6561286 h 6857999"/>
              <a:gd name="connsiteX227" fmla="*/ 6485223 w 12191999"/>
              <a:gd name="connsiteY227" fmla="*/ 6561630 h 6857999"/>
              <a:gd name="connsiteX228" fmla="*/ 6474035 w 12191999"/>
              <a:gd name="connsiteY228" fmla="*/ 6562994 h 6857999"/>
              <a:gd name="connsiteX229" fmla="*/ 6465888 w 12191999"/>
              <a:gd name="connsiteY229" fmla="*/ 6562509 h 6857999"/>
              <a:gd name="connsiteX230" fmla="*/ 6445139 w 12191999"/>
              <a:gd name="connsiteY230" fmla="*/ 6563809 h 6857999"/>
              <a:gd name="connsiteX231" fmla="*/ 6438312 w 12191999"/>
              <a:gd name="connsiteY231" fmla="*/ 6566451 h 6857999"/>
              <a:gd name="connsiteX232" fmla="*/ 6392168 w 12191999"/>
              <a:gd name="connsiteY232" fmla="*/ 6611235 h 6857999"/>
              <a:gd name="connsiteX233" fmla="*/ 6272303 w 12191999"/>
              <a:gd name="connsiteY233" fmla="*/ 6656459 h 6857999"/>
              <a:gd name="connsiteX234" fmla="*/ 6150447 w 12191999"/>
              <a:gd name="connsiteY234" fmla="*/ 6697571 h 6857999"/>
              <a:gd name="connsiteX235" fmla="*/ 6104787 w 12191999"/>
              <a:gd name="connsiteY235" fmla="*/ 6710679 h 6857999"/>
              <a:gd name="connsiteX236" fmla="*/ 6030196 w 12191999"/>
              <a:gd name="connsiteY236" fmla="*/ 6741881 h 6857999"/>
              <a:gd name="connsiteX237" fmla="*/ 5980285 w 12191999"/>
              <a:gd name="connsiteY237" fmla="*/ 6761080 h 6857999"/>
              <a:gd name="connsiteX238" fmla="*/ 5958496 w 12191999"/>
              <a:gd name="connsiteY238" fmla="*/ 6744991 h 6857999"/>
              <a:gd name="connsiteX239" fmla="*/ 5908732 w 12191999"/>
              <a:gd name="connsiteY239" fmla="*/ 6757197 h 6857999"/>
              <a:gd name="connsiteX240" fmla="*/ 5874963 w 12191999"/>
              <a:gd name="connsiteY240" fmla="*/ 6787925 h 6857999"/>
              <a:gd name="connsiteX241" fmla="*/ 5819199 w 12191999"/>
              <a:gd name="connsiteY241" fmla="*/ 6809458 h 6857999"/>
              <a:gd name="connsiteX242" fmla="*/ 5786034 w 12191999"/>
              <a:gd name="connsiteY242" fmla="*/ 6822531 h 6857999"/>
              <a:gd name="connsiteX243" fmla="*/ 5683543 w 12191999"/>
              <a:gd name="connsiteY243" fmla="*/ 6842621 h 6857999"/>
              <a:gd name="connsiteX244" fmla="*/ 5478912 w 12191999"/>
              <a:gd name="connsiteY244" fmla="*/ 6839959 h 6857999"/>
              <a:gd name="connsiteX245" fmla="*/ 5426183 w 12191999"/>
              <a:gd name="connsiteY245" fmla="*/ 6849719 h 6857999"/>
              <a:gd name="connsiteX246" fmla="*/ 5422476 w 12191999"/>
              <a:gd name="connsiteY246" fmla="*/ 6856495 h 6857999"/>
              <a:gd name="connsiteX247" fmla="*/ 5334223 w 12191999"/>
              <a:gd name="connsiteY247" fmla="*/ 6849076 h 6857999"/>
              <a:gd name="connsiteX248" fmla="*/ 5307097 w 12191999"/>
              <a:gd name="connsiteY248" fmla="*/ 6857999 h 6857999"/>
              <a:gd name="connsiteX249" fmla="*/ 0 w 12191999"/>
              <a:gd name="connsiteY249"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1999" h="6857999">
                <a:moveTo>
                  <a:pt x="0" y="0"/>
                </a:moveTo>
                <a:lnTo>
                  <a:pt x="2" y="0"/>
                </a:lnTo>
                <a:lnTo>
                  <a:pt x="2" y="709238"/>
                </a:lnTo>
                <a:lnTo>
                  <a:pt x="20721" y="710997"/>
                </a:lnTo>
                <a:cubicBezTo>
                  <a:pt x="29257" y="712423"/>
                  <a:pt x="36547" y="715115"/>
                  <a:pt x="40086" y="720866"/>
                </a:cubicBezTo>
                <a:cubicBezTo>
                  <a:pt x="65607" y="704087"/>
                  <a:pt x="75456" y="727522"/>
                  <a:pt x="101741" y="722718"/>
                </a:cubicBezTo>
                <a:cubicBezTo>
                  <a:pt x="156354" y="725230"/>
                  <a:pt x="215751" y="710010"/>
                  <a:pt x="280675" y="733646"/>
                </a:cubicBezTo>
                <a:cubicBezTo>
                  <a:pt x="329579" y="677186"/>
                  <a:pt x="400118" y="723882"/>
                  <a:pt x="476501" y="697773"/>
                </a:cubicBezTo>
                <a:cubicBezTo>
                  <a:pt x="517041" y="695599"/>
                  <a:pt x="547979" y="704229"/>
                  <a:pt x="591588" y="702351"/>
                </a:cubicBezTo>
                <a:cubicBezTo>
                  <a:pt x="603360" y="724529"/>
                  <a:pt x="629271" y="694390"/>
                  <a:pt x="649354" y="693969"/>
                </a:cubicBezTo>
                <a:cubicBezTo>
                  <a:pt x="661007" y="708598"/>
                  <a:pt x="671839" y="698595"/>
                  <a:pt x="686510" y="697922"/>
                </a:cubicBezTo>
                <a:cubicBezTo>
                  <a:pt x="690542" y="706547"/>
                  <a:pt x="702476" y="707634"/>
                  <a:pt x="709181" y="698967"/>
                </a:cubicBezTo>
                <a:cubicBezTo>
                  <a:pt x="709671" y="677085"/>
                  <a:pt x="747609" y="692835"/>
                  <a:pt x="754929" y="678629"/>
                </a:cubicBezTo>
                <a:lnTo>
                  <a:pt x="945623" y="682227"/>
                </a:lnTo>
                <a:cubicBezTo>
                  <a:pt x="999053" y="694296"/>
                  <a:pt x="1139068" y="668984"/>
                  <a:pt x="1226644" y="677593"/>
                </a:cubicBezTo>
                <a:cubicBezTo>
                  <a:pt x="1237147" y="683194"/>
                  <a:pt x="1276596" y="692226"/>
                  <a:pt x="1282583" y="682895"/>
                </a:cubicBezTo>
                <a:cubicBezTo>
                  <a:pt x="1309973" y="684695"/>
                  <a:pt x="1358028" y="642786"/>
                  <a:pt x="1373712" y="657154"/>
                </a:cubicBezTo>
                <a:cubicBezTo>
                  <a:pt x="1407488" y="648593"/>
                  <a:pt x="1460061" y="639734"/>
                  <a:pt x="1485240" y="631530"/>
                </a:cubicBezTo>
                <a:cubicBezTo>
                  <a:pt x="1482864" y="612837"/>
                  <a:pt x="1531169" y="645432"/>
                  <a:pt x="1508194" y="628664"/>
                </a:cubicBezTo>
                <a:cubicBezTo>
                  <a:pt x="1528295" y="620613"/>
                  <a:pt x="1566115" y="617855"/>
                  <a:pt x="1575268" y="624111"/>
                </a:cubicBezTo>
                <a:cubicBezTo>
                  <a:pt x="1599308" y="622794"/>
                  <a:pt x="1677380" y="609519"/>
                  <a:pt x="1679712" y="621298"/>
                </a:cubicBezTo>
                <a:cubicBezTo>
                  <a:pt x="1715726" y="623314"/>
                  <a:pt x="1721350" y="639098"/>
                  <a:pt x="1762318" y="636211"/>
                </a:cubicBezTo>
                <a:cubicBezTo>
                  <a:pt x="1777634" y="629644"/>
                  <a:pt x="1799278" y="657213"/>
                  <a:pt x="1813551" y="633002"/>
                </a:cubicBezTo>
                <a:cubicBezTo>
                  <a:pt x="1851410" y="643722"/>
                  <a:pt x="1864217" y="631834"/>
                  <a:pt x="1896737" y="647425"/>
                </a:cubicBezTo>
                <a:cubicBezTo>
                  <a:pt x="1937859" y="651921"/>
                  <a:pt x="1908151" y="615991"/>
                  <a:pt x="1964719" y="630175"/>
                </a:cubicBezTo>
                <a:cubicBezTo>
                  <a:pt x="1991479" y="621425"/>
                  <a:pt x="1992047" y="621771"/>
                  <a:pt x="2021621" y="623285"/>
                </a:cubicBezTo>
                <a:cubicBezTo>
                  <a:pt x="2022767" y="630879"/>
                  <a:pt x="2066142" y="617966"/>
                  <a:pt x="2072078" y="616623"/>
                </a:cubicBezTo>
                <a:cubicBezTo>
                  <a:pt x="2070761" y="621321"/>
                  <a:pt x="2081945" y="625068"/>
                  <a:pt x="2087280" y="621722"/>
                </a:cubicBezTo>
                <a:cubicBezTo>
                  <a:pt x="2115906" y="629832"/>
                  <a:pt x="2199227" y="655063"/>
                  <a:pt x="2243833" y="665285"/>
                </a:cubicBezTo>
                <a:cubicBezTo>
                  <a:pt x="2287772" y="670091"/>
                  <a:pt x="2301916" y="672293"/>
                  <a:pt x="2346628" y="662322"/>
                </a:cubicBezTo>
                <a:cubicBezTo>
                  <a:pt x="2387742" y="666907"/>
                  <a:pt x="2429253" y="699674"/>
                  <a:pt x="2465944" y="697144"/>
                </a:cubicBezTo>
                <a:cubicBezTo>
                  <a:pt x="2478177" y="705158"/>
                  <a:pt x="2490760" y="709149"/>
                  <a:pt x="2506642" y="700543"/>
                </a:cubicBezTo>
                <a:cubicBezTo>
                  <a:pt x="2544171" y="707657"/>
                  <a:pt x="2549322" y="722705"/>
                  <a:pt x="2576974" y="714103"/>
                </a:cubicBezTo>
                <a:cubicBezTo>
                  <a:pt x="2596822" y="747425"/>
                  <a:pt x="2597059" y="721042"/>
                  <a:pt x="2623375" y="721805"/>
                </a:cubicBezTo>
                <a:cubicBezTo>
                  <a:pt x="2645104" y="720292"/>
                  <a:pt x="2614422" y="702900"/>
                  <a:pt x="2634012" y="705148"/>
                </a:cubicBezTo>
                <a:cubicBezTo>
                  <a:pt x="2651283" y="716177"/>
                  <a:pt x="2660169" y="694412"/>
                  <a:pt x="2677548" y="707152"/>
                </a:cubicBezTo>
                <a:cubicBezTo>
                  <a:pt x="2664967" y="722373"/>
                  <a:pt x="2720932" y="712381"/>
                  <a:pt x="2715917" y="726873"/>
                </a:cubicBezTo>
                <a:cubicBezTo>
                  <a:pt x="2743240" y="710175"/>
                  <a:pt x="2740895" y="736999"/>
                  <a:pt x="2767791" y="735544"/>
                </a:cubicBezTo>
                <a:cubicBezTo>
                  <a:pt x="2782620" y="730122"/>
                  <a:pt x="2791387" y="713849"/>
                  <a:pt x="2798747" y="724332"/>
                </a:cubicBezTo>
                <a:cubicBezTo>
                  <a:pt x="2830644" y="730530"/>
                  <a:pt x="2826916" y="728960"/>
                  <a:pt x="2882282" y="724328"/>
                </a:cubicBezTo>
                <a:cubicBezTo>
                  <a:pt x="2931237" y="717603"/>
                  <a:pt x="2946058" y="738044"/>
                  <a:pt x="3003209" y="710063"/>
                </a:cubicBezTo>
                <a:cubicBezTo>
                  <a:pt x="3015344" y="701324"/>
                  <a:pt x="3041067" y="705389"/>
                  <a:pt x="3056384" y="705444"/>
                </a:cubicBezTo>
                <a:cubicBezTo>
                  <a:pt x="3071701" y="705499"/>
                  <a:pt x="3093607" y="708570"/>
                  <a:pt x="3095110" y="710392"/>
                </a:cubicBezTo>
                <a:cubicBezTo>
                  <a:pt x="3130931" y="689687"/>
                  <a:pt x="3162974" y="717730"/>
                  <a:pt x="3181626" y="702609"/>
                </a:cubicBezTo>
                <a:cubicBezTo>
                  <a:pt x="3226077" y="703040"/>
                  <a:pt x="3232698" y="713492"/>
                  <a:pt x="3249753" y="700362"/>
                </a:cubicBezTo>
                <a:cubicBezTo>
                  <a:pt x="3270807" y="705103"/>
                  <a:pt x="3293509" y="727961"/>
                  <a:pt x="3315641" y="714437"/>
                </a:cubicBezTo>
                <a:cubicBezTo>
                  <a:pt x="3314952" y="717884"/>
                  <a:pt x="3316377" y="719240"/>
                  <a:pt x="3319046" y="719507"/>
                </a:cubicBezTo>
                <a:lnTo>
                  <a:pt x="3324103" y="718827"/>
                </a:lnTo>
                <a:lnTo>
                  <a:pt x="3326644" y="713591"/>
                </a:lnTo>
                <a:cubicBezTo>
                  <a:pt x="3337561" y="695250"/>
                  <a:pt x="3343734" y="714969"/>
                  <a:pt x="3366502" y="712333"/>
                </a:cubicBezTo>
                <a:cubicBezTo>
                  <a:pt x="3377412" y="712154"/>
                  <a:pt x="3375925" y="717041"/>
                  <a:pt x="3374100" y="721483"/>
                </a:cubicBezTo>
                <a:lnTo>
                  <a:pt x="3372868" y="726163"/>
                </a:lnTo>
                <a:lnTo>
                  <a:pt x="3411698" y="710254"/>
                </a:lnTo>
                <a:cubicBezTo>
                  <a:pt x="3425826" y="705789"/>
                  <a:pt x="3436777" y="706127"/>
                  <a:pt x="3457634" y="699372"/>
                </a:cubicBezTo>
                <a:cubicBezTo>
                  <a:pt x="3487376" y="713617"/>
                  <a:pt x="3480868" y="687173"/>
                  <a:pt x="3507812" y="686314"/>
                </a:cubicBezTo>
                <a:cubicBezTo>
                  <a:pt x="3523385" y="690430"/>
                  <a:pt x="3532045" y="689367"/>
                  <a:pt x="3537722" y="678323"/>
                </a:cubicBezTo>
                <a:cubicBezTo>
                  <a:pt x="3610680" y="699191"/>
                  <a:pt x="3560806" y="683397"/>
                  <a:pt x="3616523" y="683255"/>
                </a:cubicBezTo>
                <a:cubicBezTo>
                  <a:pt x="3666199" y="685741"/>
                  <a:pt x="3709745" y="669125"/>
                  <a:pt x="3770873" y="692023"/>
                </a:cubicBezTo>
                <a:cubicBezTo>
                  <a:pt x="3784289" y="699664"/>
                  <a:pt x="3804530" y="690109"/>
                  <a:pt x="3815527" y="688648"/>
                </a:cubicBezTo>
                <a:cubicBezTo>
                  <a:pt x="3826525" y="687187"/>
                  <a:pt x="3835648" y="685196"/>
                  <a:pt x="3836857" y="683257"/>
                </a:cubicBezTo>
                <a:cubicBezTo>
                  <a:pt x="3863509" y="681812"/>
                  <a:pt x="3955624" y="683790"/>
                  <a:pt x="3992028" y="679972"/>
                </a:cubicBezTo>
                <a:cubicBezTo>
                  <a:pt x="4012201" y="673459"/>
                  <a:pt x="4031188" y="648809"/>
                  <a:pt x="4055281" y="660346"/>
                </a:cubicBezTo>
                <a:cubicBezTo>
                  <a:pt x="4050394" y="646886"/>
                  <a:pt x="4134088" y="663759"/>
                  <a:pt x="4141437" y="652038"/>
                </a:cubicBezTo>
                <a:cubicBezTo>
                  <a:pt x="4166230" y="649378"/>
                  <a:pt x="4171026" y="647831"/>
                  <a:pt x="4204035" y="644385"/>
                </a:cubicBezTo>
                <a:cubicBezTo>
                  <a:pt x="4244963" y="661964"/>
                  <a:pt x="4256753" y="618367"/>
                  <a:pt x="4289732" y="631360"/>
                </a:cubicBezTo>
                <a:cubicBezTo>
                  <a:pt x="4299055" y="631939"/>
                  <a:pt x="4323743" y="630899"/>
                  <a:pt x="4331035" y="628859"/>
                </a:cubicBezTo>
                <a:lnTo>
                  <a:pt x="4349944" y="620774"/>
                </a:lnTo>
                <a:lnTo>
                  <a:pt x="4352292" y="613726"/>
                </a:lnTo>
                <a:lnTo>
                  <a:pt x="4365513" y="611397"/>
                </a:lnTo>
                <a:lnTo>
                  <a:pt x="4368539" y="609538"/>
                </a:lnTo>
                <a:cubicBezTo>
                  <a:pt x="4374306" y="605961"/>
                  <a:pt x="4380117" y="602614"/>
                  <a:pt x="4386389" y="600117"/>
                </a:cubicBezTo>
                <a:cubicBezTo>
                  <a:pt x="4394802" y="629494"/>
                  <a:pt x="4441125" y="583722"/>
                  <a:pt x="4436641" y="610810"/>
                </a:cubicBezTo>
                <a:cubicBezTo>
                  <a:pt x="4472566" y="602200"/>
                  <a:pt x="4504490" y="634388"/>
                  <a:pt x="4534093" y="602769"/>
                </a:cubicBezTo>
                <a:cubicBezTo>
                  <a:pt x="4602199" y="608716"/>
                  <a:pt x="4611785" y="575380"/>
                  <a:pt x="4675398" y="596126"/>
                </a:cubicBezTo>
                <a:cubicBezTo>
                  <a:pt x="4662028" y="584981"/>
                  <a:pt x="4732454" y="580837"/>
                  <a:pt x="4752273" y="582476"/>
                </a:cubicBezTo>
                <a:cubicBezTo>
                  <a:pt x="4789606" y="588497"/>
                  <a:pt x="4892068" y="589165"/>
                  <a:pt x="4940870" y="582489"/>
                </a:cubicBezTo>
                <a:cubicBezTo>
                  <a:pt x="4995672" y="573822"/>
                  <a:pt x="5006809" y="556121"/>
                  <a:pt x="5049226" y="563156"/>
                </a:cubicBezTo>
                <a:cubicBezTo>
                  <a:pt x="5053572" y="566890"/>
                  <a:pt x="5112449" y="569627"/>
                  <a:pt x="5117822" y="571648"/>
                </a:cubicBezTo>
                <a:lnTo>
                  <a:pt x="5134014" y="575617"/>
                </a:lnTo>
                <a:lnTo>
                  <a:pt x="5135893" y="574425"/>
                </a:lnTo>
                <a:cubicBezTo>
                  <a:pt x="5144559" y="571755"/>
                  <a:pt x="5150168" y="572214"/>
                  <a:pt x="5154412" y="574054"/>
                </a:cubicBezTo>
                <a:lnTo>
                  <a:pt x="5158675" y="577327"/>
                </a:lnTo>
                <a:lnTo>
                  <a:pt x="5171445" y="578124"/>
                </a:lnTo>
                <a:lnTo>
                  <a:pt x="5196779" y="582524"/>
                </a:lnTo>
                <a:lnTo>
                  <a:pt x="5201352" y="580693"/>
                </a:lnTo>
                <a:lnTo>
                  <a:pt x="5223160" y="573676"/>
                </a:lnTo>
                <a:cubicBezTo>
                  <a:pt x="5225022" y="570984"/>
                  <a:pt x="5244614" y="577399"/>
                  <a:pt x="5250101" y="577168"/>
                </a:cubicBezTo>
                <a:cubicBezTo>
                  <a:pt x="5240526" y="559054"/>
                  <a:pt x="5253047" y="569948"/>
                  <a:pt x="5270065" y="570867"/>
                </a:cubicBezTo>
                <a:cubicBezTo>
                  <a:pt x="5258993" y="542937"/>
                  <a:pt x="5308033" y="556705"/>
                  <a:pt x="5315121" y="540739"/>
                </a:cubicBezTo>
                <a:cubicBezTo>
                  <a:pt x="5327874" y="542044"/>
                  <a:pt x="5341158" y="542915"/>
                  <a:pt x="5354682" y="543209"/>
                </a:cubicBezTo>
                <a:lnTo>
                  <a:pt x="5362616" y="543019"/>
                </a:lnTo>
                <a:lnTo>
                  <a:pt x="5362765" y="542732"/>
                </a:lnTo>
                <a:lnTo>
                  <a:pt x="5368793" y="530233"/>
                </a:lnTo>
                <a:lnTo>
                  <a:pt x="5397715" y="540293"/>
                </a:lnTo>
                <a:cubicBezTo>
                  <a:pt x="5414308" y="527751"/>
                  <a:pt x="5394992" y="491089"/>
                  <a:pt x="5435108" y="503716"/>
                </a:cubicBezTo>
                <a:cubicBezTo>
                  <a:pt x="5472145" y="492299"/>
                  <a:pt x="5484288" y="466610"/>
                  <a:pt x="5526889" y="469399"/>
                </a:cubicBezTo>
                <a:cubicBezTo>
                  <a:pt x="5561513" y="458629"/>
                  <a:pt x="5586738" y="441854"/>
                  <a:pt x="5619827" y="438663"/>
                </a:cubicBezTo>
                <a:cubicBezTo>
                  <a:pt x="5627931" y="429013"/>
                  <a:pt x="5637674" y="423207"/>
                  <a:pt x="5654480" y="429107"/>
                </a:cubicBezTo>
                <a:cubicBezTo>
                  <a:pt x="5668527" y="425458"/>
                  <a:pt x="5694557" y="420762"/>
                  <a:pt x="5704114" y="416768"/>
                </a:cubicBezTo>
                <a:cubicBezTo>
                  <a:pt x="5713671" y="412774"/>
                  <a:pt x="5701689" y="407094"/>
                  <a:pt x="5711823" y="405141"/>
                </a:cubicBezTo>
                <a:cubicBezTo>
                  <a:pt x="5730231" y="401131"/>
                  <a:pt x="5749804" y="406504"/>
                  <a:pt x="5764922" y="405049"/>
                </a:cubicBezTo>
                <a:cubicBezTo>
                  <a:pt x="5776460" y="391700"/>
                  <a:pt x="5791463" y="411434"/>
                  <a:pt x="5802531" y="396409"/>
                </a:cubicBezTo>
                <a:cubicBezTo>
                  <a:pt x="5786441" y="383588"/>
                  <a:pt x="5838940" y="384666"/>
                  <a:pt x="5829742" y="371388"/>
                </a:cubicBezTo>
                <a:cubicBezTo>
                  <a:pt x="5859277" y="383373"/>
                  <a:pt x="5848353" y="357727"/>
                  <a:pt x="5872478" y="355001"/>
                </a:cubicBezTo>
                <a:cubicBezTo>
                  <a:pt x="5887306" y="357976"/>
                  <a:pt x="5894908" y="356323"/>
                  <a:pt x="5897914" y="345028"/>
                </a:cubicBezTo>
                <a:cubicBezTo>
                  <a:pt x="5967675" y="360535"/>
                  <a:pt x="5924791" y="335569"/>
                  <a:pt x="5974993" y="331543"/>
                </a:cubicBezTo>
                <a:cubicBezTo>
                  <a:pt x="6019553" y="329820"/>
                  <a:pt x="6083260" y="322664"/>
                  <a:pt x="6115514" y="322246"/>
                </a:cubicBezTo>
                <a:cubicBezTo>
                  <a:pt x="6147769" y="321828"/>
                  <a:pt x="6167801" y="331034"/>
                  <a:pt x="6168520" y="329035"/>
                </a:cubicBezTo>
                <a:cubicBezTo>
                  <a:pt x="6206851" y="343598"/>
                  <a:pt x="6211637" y="326732"/>
                  <a:pt x="6233029" y="338523"/>
                </a:cubicBezTo>
                <a:cubicBezTo>
                  <a:pt x="6271962" y="331268"/>
                  <a:pt x="6288442" y="304864"/>
                  <a:pt x="6307773" y="314970"/>
                </a:cubicBezTo>
                <a:cubicBezTo>
                  <a:pt x="6324714" y="307137"/>
                  <a:pt x="6337117" y="281482"/>
                  <a:pt x="6361041" y="291190"/>
                </a:cubicBezTo>
                <a:cubicBezTo>
                  <a:pt x="6354062" y="278245"/>
                  <a:pt x="6387877" y="292532"/>
                  <a:pt x="6392259" y="280451"/>
                </a:cubicBezTo>
                <a:cubicBezTo>
                  <a:pt x="6394403" y="270573"/>
                  <a:pt x="6405164" y="272607"/>
                  <a:pt x="6413478" y="269758"/>
                </a:cubicBezTo>
                <a:cubicBezTo>
                  <a:pt x="6419621" y="260088"/>
                  <a:pt x="6461203" y="255040"/>
                  <a:pt x="6475549" y="258032"/>
                </a:cubicBezTo>
                <a:cubicBezTo>
                  <a:pt x="6515805" y="272528"/>
                  <a:pt x="6549588" y="234548"/>
                  <a:pt x="6581802" y="245073"/>
                </a:cubicBezTo>
                <a:cubicBezTo>
                  <a:pt x="6615869" y="244754"/>
                  <a:pt x="6627303" y="220262"/>
                  <a:pt x="6648011" y="208652"/>
                </a:cubicBezTo>
                <a:cubicBezTo>
                  <a:pt x="6661211" y="237059"/>
                  <a:pt x="6694217" y="188652"/>
                  <a:pt x="6695355" y="215700"/>
                </a:cubicBezTo>
                <a:cubicBezTo>
                  <a:pt x="6726094" y="204698"/>
                  <a:pt x="6719113" y="233330"/>
                  <a:pt x="6739754" y="200058"/>
                </a:cubicBezTo>
                <a:cubicBezTo>
                  <a:pt x="6802285" y="201178"/>
                  <a:pt x="6818340" y="175130"/>
                  <a:pt x="6883802" y="195317"/>
                </a:cubicBezTo>
                <a:cubicBezTo>
                  <a:pt x="6869617" y="185249"/>
                  <a:pt x="6902068" y="163582"/>
                  <a:pt x="6920245" y="163817"/>
                </a:cubicBezTo>
                <a:cubicBezTo>
                  <a:pt x="6941082" y="160849"/>
                  <a:pt x="6982571" y="133812"/>
                  <a:pt x="7018013" y="134069"/>
                </a:cubicBezTo>
                <a:cubicBezTo>
                  <a:pt x="7046943" y="130394"/>
                  <a:pt x="7118786" y="117946"/>
                  <a:pt x="7151964" y="135416"/>
                </a:cubicBezTo>
                <a:cubicBezTo>
                  <a:pt x="7199708" y="102306"/>
                  <a:pt x="7233505" y="151233"/>
                  <a:pt x="7270482" y="122186"/>
                </a:cubicBezTo>
                <a:cubicBezTo>
                  <a:pt x="7307539" y="149242"/>
                  <a:pt x="7322521" y="122986"/>
                  <a:pt x="7336265" y="114532"/>
                </a:cubicBezTo>
                <a:cubicBezTo>
                  <a:pt x="7361644" y="112456"/>
                  <a:pt x="7402630" y="128203"/>
                  <a:pt x="7422235" y="125766"/>
                </a:cubicBezTo>
                <a:cubicBezTo>
                  <a:pt x="7410139" y="108554"/>
                  <a:pt x="7423510" y="118434"/>
                  <a:pt x="7439026" y="118154"/>
                </a:cubicBezTo>
                <a:cubicBezTo>
                  <a:pt x="7423704" y="91360"/>
                  <a:pt x="7470546" y="101528"/>
                  <a:pt x="7473884" y="85275"/>
                </a:cubicBezTo>
                <a:cubicBezTo>
                  <a:pt x="7520861" y="86871"/>
                  <a:pt x="7528572" y="72708"/>
                  <a:pt x="7569638" y="51825"/>
                </a:cubicBezTo>
                <a:cubicBezTo>
                  <a:pt x="7591661" y="63377"/>
                  <a:pt x="7633972" y="65942"/>
                  <a:pt x="7640739" y="56879"/>
                </a:cubicBezTo>
                <a:cubicBezTo>
                  <a:pt x="7662540" y="68483"/>
                  <a:pt x="7669216" y="1548"/>
                  <a:pt x="7689494" y="23918"/>
                </a:cubicBezTo>
                <a:cubicBezTo>
                  <a:pt x="7697242" y="22607"/>
                  <a:pt x="7706468" y="6411"/>
                  <a:pt x="7712765" y="835"/>
                </a:cubicBezTo>
                <a:cubicBezTo>
                  <a:pt x="7720029" y="5266"/>
                  <a:pt x="7727390" y="11647"/>
                  <a:pt x="7726321" y="536"/>
                </a:cubicBezTo>
                <a:cubicBezTo>
                  <a:pt x="7744294" y="14052"/>
                  <a:pt x="7756228" y="20837"/>
                  <a:pt x="7770085" y="24975"/>
                </a:cubicBezTo>
                <a:cubicBezTo>
                  <a:pt x="7800131" y="27881"/>
                  <a:pt x="7826278" y="19899"/>
                  <a:pt x="7856241" y="17615"/>
                </a:cubicBezTo>
                <a:cubicBezTo>
                  <a:pt x="7863099" y="13282"/>
                  <a:pt x="7871448" y="8856"/>
                  <a:pt x="7880767" y="4315"/>
                </a:cubicBezTo>
                <a:lnTo>
                  <a:pt x="7890122" y="0"/>
                </a:lnTo>
                <a:lnTo>
                  <a:pt x="12191999" y="0"/>
                </a:lnTo>
                <a:lnTo>
                  <a:pt x="12191999" y="6114201"/>
                </a:lnTo>
                <a:lnTo>
                  <a:pt x="12152890" y="6129888"/>
                </a:lnTo>
                <a:cubicBezTo>
                  <a:pt x="12105395" y="6148190"/>
                  <a:pt x="12054092" y="6164443"/>
                  <a:pt x="12009354" y="6162534"/>
                </a:cubicBezTo>
                <a:cubicBezTo>
                  <a:pt x="11994503" y="6156595"/>
                  <a:pt x="11985943" y="6156089"/>
                  <a:pt x="11978968" y="6167312"/>
                </a:cubicBezTo>
                <a:cubicBezTo>
                  <a:pt x="11941764" y="6166762"/>
                  <a:pt x="11901790" y="6193244"/>
                  <a:pt x="11878895" y="6177370"/>
                </a:cubicBezTo>
                <a:cubicBezTo>
                  <a:pt x="11878918" y="6202195"/>
                  <a:pt x="11826486" y="6167006"/>
                  <a:pt x="11814979" y="6190075"/>
                </a:cubicBezTo>
                <a:cubicBezTo>
                  <a:pt x="11820607" y="6229028"/>
                  <a:pt x="11727668" y="6211209"/>
                  <a:pt x="11687508" y="6225121"/>
                </a:cubicBezTo>
                <a:cubicBezTo>
                  <a:pt x="11692944" y="6246792"/>
                  <a:pt x="11638976" y="6249735"/>
                  <a:pt x="11672002" y="6267995"/>
                </a:cubicBezTo>
                <a:cubicBezTo>
                  <a:pt x="11645814" y="6278524"/>
                  <a:pt x="11642999" y="6257582"/>
                  <a:pt x="11629894" y="6250801"/>
                </a:cubicBezTo>
                <a:cubicBezTo>
                  <a:pt x="11597582" y="6253698"/>
                  <a:pt x="11602281" y="6235044"/>
                  <a:pt x="11597728" y="6221436"/>
                </a:cubicBezTo>
                <a:cubicBezTo>
                  <a:pt x="11567716" y="6254914"/>
                  <a:pt x="11505156" y="6221633"/>
                  <a:pt x="11448211" y="6216621"/>
                </a:cubicBezTo>
                <a:cubicBezTo>
                  <a:pt x="11414499" y="6216692"/>
                  <a:pt x="11370196" y="6281623"/>
                  <a:pt x="11336630" y="6248909"/>
                </a:cubicBezTo>
                <a:cubicBezTo>
                  <a:pt x="11316728" y="6257437"/>
                  <a:pt x="11284212" y="6226500"/>
                  <a:pt x="11267820" y="6255550"/>
                </a:cubicBezTo>
                <a:cubicBezTo>
                  <a:pt x="11215412" y="6245187"/>
                  <a:pt x="11199532" y="6259779"/>
                  <a:pt x="11153755" y="6243432"/>
                </a:cubicBezTo>
                <a:cubicBezTo>
                  <a:pt x="11097684" y="6240513"/>
                  <a:pt x="11142086" y="6280746"/>
                  <a:pt x="11063998" y="6267400"/>
                </a:cubicBezTo>
                <a:cubicBezTo>
                  <a:pt x="11028900" y="6279121"/>
                  <a:pt x="10989384" y="6285228"/>
                  <a:pt x="10949261" y="6285136"/>
                </a:cubicBezTo>
                <a:cubicBezTo>
                  <a:pt x="10946808" y="6276342"/>
                  <a:pt x="10928478" y="6287380"/>
                  <a:pt x="10920620" y="6289282"/>
                </a:cubicBezTo>
                <a:cubicBezTo>
                  <a:pt x="10921840" y="6283728"/>
                  <a:pt x="10906289" y="6279988"/>
                  <a:pt x="10899483" y="6284194"/>
                </a:cubicBezTo>
                <a:cubicBezTo>
                  <a:pt x="10774259" y="6295981"/>
                  <a:pt x="10854212" y="6248676"/>
                  <a:pt x="10774590" y="6274926"/>
                </a:cubicBezTo>
                <a:cubicBezTo>
                  <a:pt x="10724638" y="6278175"/>
                  <a:pt x="10739599" y="6214248"/>
                  <a:pt x="10682861" y="6242232"/>
                </a:cubicBezTo>
                <a:cubicBezTo>
                  <a:pt x="10622947" y="6239112"/>
                  <a:pt x="10589912" y="6213624"/>
                  <a:pt x="10530714" y="6227786"/>
                </a:cubicBezTo>
                <a:cubicBezTo>
                  <a:pt x="10474643" y="6224762"/>
                  <a:pt x="10428348" y="6212605"/>
                  <a:pt x="10379097" y="6217632"/>
                </a:cubicBezTo>
                <a:cubicBezTo>
                  <a:pt x="10361622" y="6208976"/>
                  <a:pt x="10344151" y="6205032"/>
                  <a:pt x="10323727" y="6215969"/>
                </a:cubicBezTo>
                <a:cubicBezTo>
                  <a:pt x="10272196" y="6209794"/>
                  <a:pt x="10263446" y="6192531"/>
                  <a:pt x="10227126" y="6204129"/>
                </a:cubicBezTo>
                <a:cubicBezTo>
                  <a:pt x="10196351" y="6166381"/>
                  <a:pt x="10199174" y="6197171"/>
                  <a:pt x="10163542" y="6197770"/>
                </a:cubicBezTo>
                <a:cubicBezTo>
                  <a:pt x="10134376" y="6200764"/>
                  <a:pt x="10177885" y="6219317"/>
                  <a:pt x="10151161" y="6217803"/>
                </a:cubicBezTo>
                <a:cubicBezTo>
                  <a:pt x="10126522" y="6205914"/>
                  <a:pt x="10117113" y="6231806"/>
                  <a:pt x="10092125" y="6217928"/>
                </a:cubicBezTo>
                <a:cubicBezTo>
                  <a:pt x="10107302" y="6199460"/>
                  <a:pt x="10032910" y="6214282"/>
                  <a:pt x="10037958" y="6197093"/>
                </a:cubicBezTo>
                <a:cubicBezTo>
                  <a:pt x="10003046" y="6218117"/>
                  <a:pt x="10003017" y="6186693"/>
                  <a:pt x="9966866" y="6189912"/>
                </a:cubicBezTo>
                <a:cubicBezTo>
                  <a:pt x="9947485" y="6197076"/>
                  <a:pt x="9935606" y="6197206"/>
                  <a:pt x="9924418" y="6185393"/>
                </a:cubicBezTo>
                <a:cubicBezTo>
                  <a:pt x="9834150" y="6220779"/>
                  <a:pt x="9880223" y="6181821"/>
                  <a:pt x="9806001" y="6190358"/>
                </a:cubicBezTo>
                <a:cubicBezTo>
                  <a:pt x="9740686" y="6200972"/>
                  <a:pt x="9670300" y="6204263"/>
                  <a:pt x="9596449" y="6240137"/>
                </a:cubicBezTo>
                <a:cubicBezTo>
                  <a:pt x="9581101" y="6251018"/>
                  <a:pt x="9553986" y="6252401"/>
                  <a:pt x="9535890" y="6243228"/>
                </a:cubicBezTo>
                <a:cubicBezTo>
                  <a:pt x="9532775" y="6241649"/>
                  <a:pt x="9530052" y="6239811"/>
                  <a:pt x="9527805" y="6237770"/>
                </a:cubicBezTo>
                <a:cubicBezTo>
                  <a:pt x="9481894" y="6263949"/>
                  <a:pt x="9464762" y="6246388"/>
                  <a:pt x="9441373" y="6265082"/>
                </a:cubicBezTo>
                <a:cubicBezTo>
                  <a:pt x="9381290" y="6267094"/>
                  <a:pt x="9341618" y="6241936"/>
                  <a:pt x="9320149" y="6258218"/>
                </a:cubicBezTo>
                <a:cubicBezTo>
                  <a:pt x="9291150" y="6253878"/>
                  <a:pt x="9257768" y="6228497"/>
                  <a:pt x="9229488" y="6245526"/>
                </a:cubicBezTo>
                <a:cubicBezTo>
                  <a:pt x="9230007" y="6241466"/>
                  <a:pt x="9227921" y="6239964"/>
                  <a:pt x="9224285" y="6239803"/>
                </a:cubicBezTo>
                <a:lnTo>
                  <a:pt x="9217537" y="6240884"/>
                </a:lnTo>
                <a:lnTo>
                  <a:pt x="9214728" y="6247135"/>
                </a:lnTo>
                <a:cubicBezTo>
                  <a:pt x="9202170" y="6269148"/>
                  <a:pt x="9191484" y="6246495"/>
                  <a:pt x="9161049" y="6250857"/>
                </a:cubicBezTo>
                <a:cubicBezTo>
                  <a:pt x="9146336" y="6251684"/>
                  <a:pt x="9147761" y="6245898"/>
                  <a:pt x="9149697" y="6240614"/>
                </a:cubicBezTo>
                <a:lnTo>
                  <a:pt x="9150803" y="6235084"/>
                </a:lnTo>
                <a:lnTo>
                  <a:pt x="9141448" y="6235238"/>
                </a:lnTo>
                <a:lnTo>
                  <a:pt x="9137486" y="6234848"/>
                </a:lnTo>
                <a:lnTo>
                  <a:pt x="9126952" y="6238833"/>
                </a:lnTo>
                <a:cubicBezTo>
                  <a:pt x="9117353" y="6239267"/>
                  <a:pt x="9107828" y="6234950"/>
                  <a:pt x="9098334" y="6235881"/>
                </a:cubicBezTo>
                <a:cubicBezTo>
                  <a:pt x="9093587" y="6236346"/>
                  <a:pt x="9088847" y="6238124"/>
                  <a:pt x="9084110" y="6242464"/>
                </a:cubicBezTo>
                <a:cubicBezTo>
                  <a:pt x="9105864" y="6258003"/>
                  <a:pt x="9028073" y="6255251"/>
                  <a:pt x="9039515" y="6271132"/>
                </a:cubicBezTo>
                <a:cubicBezTo>
                  <a:pt x="8997651" y="6256198"/>
                  <a:pt x="9009590" y="6286676"/>
                  <a:pt x="8973305" y="6289203"/>
                </a:cubicBezTo>
                <a:cubicBezTo>
                  <a:pt x="8951781" y="6285283"/>
                  <a:pt x="8940212" y="6287013"/>
                  <a:pt x="8933861" y="6300217"/>
                </a:cubicBezTo>
                <a:cubicBezTo>
                  <a:pt x="8832841" y="6280001"/>
                  <a:pt x="8892362" y="6310585"/>
                  <a:pt x="8817130" y="6313901"/>
                </a:cubicBezTo>
                <a:cubicBezTo>
                  <a:pt x="8749745" y="6313812"/>
                  <a:pt x="8680232" y="6321616"/>
                  <a:pt x="8594947" y="6298363"/>
                </a:cubicBezTo>
                <a:cubicBezTo>
                  <a:pt x="8575919" y="6290208"/>
                  <a:pt x="8549096" y="6293103"/>
                  <a:pt x="8535041" y="6304826"/>
                </a:cubicBezTo>
                <a:cubicBezTo>
                  <a:pt x="8532621" y="6306844"/>
                  <a:pt x="8530681" y="6309053"/>
                  <a:pt x="8529279" y="6311383"/>
                </a:cubicBezTo>
                <a:cubicBezTo>
                  <a:pt x="8474783" y="6293167"/>
                  <a:pt x="8464858" y="6312874"/>
                  <a:pt x="8435056" y="6298398"/>
                </a:cubicBezTo>
                <a:cubicBezTo>
                  <a:pt x="8376022" y="6305833"/>
                  <a:pt x="8347129" y="6336429"/>
                  <a:pt x="8320108" y="6323993"/>
                </a:cubicBezTo>
                <a:cubicBezTo>
                  <a:pt x="8293638" y="6332732"/>
                  <a:pt x="8270932" y="6362561"/>
                  <a:pt x="8237020" y="6350465"/>
                </a:cubicBezTo>
                <a:cubicBezTo>
                  <a:pt x="8245222" y="6365890"/>
                  <a:pt x="8197387" y="6348127"/>
                  <a:pt x="8188860" y="6362216"/>
                </a:cubicBezTo>
                <a:cubicBezTo>
                  <a:pt x="8184024" y="6373775"/>
                  <a:pt x="8168383" y="6371080"/>
                  <a:pt x="8155558" y="6374196"/>
                </a:cubicBezTo>
                <a:cubicBezTo>
                  <a:pt x="8144819" y="6385399"/>
                  <a:pt x="8082218" y="6390162"/>
                  <a:pt x="8061412" y="6386236"/>
                </a:cubicBezTo>
                <a:cubicBezTo>
                  <a:pt x="8004043" y="6368045"/>
                  <a:pt x="7947523" y="6411772"/>
                  <a:pt x="7901437" y="6398480"/>
                </a:cubicBezTo>
                <a:cubicBezTo>
                  <a:pt x="7888774" y="6398333"/>
                  <a:pt x="7877960" y="6400003"/>
                  <a:pt x="7868353" y="6402796"/>
                </a:cubicBezTo>
                <a:lnTo>
                  <a:pt x="7843779" y="6413296"/>
                </a:lnTo>
                <a:lnTo>
                  <a:pt x="7841448" y="6421651"/>
                </a:lnTo>
                <a:lnTo>
                  <a:pt x="7823871" y="6425115"/>
                </a:lnTo>
                <a:lnTo>
                  <a:pt x="7820005" y="6427455"/>
                </a:lnTo>
                <a:cubicBezTo>
                  <a:pt x="7812641" y="6431955"/>
                  <a:pt x="7805193" y="6436187"/>
                  <a:pt x="7797020" y="6439455"/>
                </a:cubicBezTo>
                <a:cubicBezTo>
                  <a:pt x="7782159" y="6405662"/>
                  <a:pt x="7725050" y="6461678"/>
                  <a:pt x="7727879" y="6429824"/>
                </a:cubicBezTo>
                <a:cubicBezTo>
                  <a:pt x="7680386" y="6441900"/>
                  <a:pt x="7695538" y="6408413"/>
                  <a:pt x="7659324" y="6446973"/>
                </a:cubicBezTo>
                <a:cubicBezTo>
                  <a:pt x="7566636" y="6443888"/>
                  <a:pt x="7462452" y="6487307"/>
                  <a:pt x="7374068" y="6466705"/>
                </a:cubicBezTo>
                <a:cubicBezTo>
                  <a:pt x="7393454" y="6478950"/>
                  <a:pt x="7373124" y="6499230"/>
                  <a:pt x="7346163" y="6498440"/>
                </a:cubicBezTo>
                <a:cubicBezTo>
                  <a:pt x="7419349" y="6547358"/>
                  <a:pt x="7219942" y="6472732"/>
                  <a:pt x="7235023" y="6516741"/>
                </a:cubicBezTo>
                <a:cubicBezTo>
                  <a:pt x="7203144" y="6481335"/>
                  <a:pt x="7057485" y="6449217"/>
                  <a:pt x="7039074" y="6491855"/>
                </a:cubicBezTo>
                <a:cubicBezTo>
                  <a:pt x="6966094" y="6505065"/>
                  <a:pt x="6893201" y="6489988"/>
                  <a:pt x="6833428" y="6523117"/>
                </a:cubicBezTo>
                <a:cubicBezTo>
                  <a:pt x="6827113" y="6519007"/>
                  <a:pt x="6820080" y="6516095"/>
                  <a:pt x="6812583" y="6514041"/>
                </a:cubicBezTo>
                <a:lnTo>
                  <a:pt x="6790242" y="6510328"/>
                </a:lnTo>
                <a:lnTo>
                  <a:pt x="6787846" y="6511824"/>
                </a:lnTo>
                <a:cubicBezTo>
                  <a:pt x="6776461" y="6515430"/>
                  <a:pt x="6768832" y="6515211"/>
                  <a:pt x="6762881" y="6513304"/>
                </a:cubicBezTo>
                <a:lnTo>
                  <a:pt x="6756732" y="6509729"/>
                </a:lnTo>
                <a:lnTo>
                  <a:pt x="6739390" y="6509521"/>
                </a:lnTo>
                <a:lnTo>
                  <a:pt x="6704653" y="6505821"/>
                </a:lnTo>
                <a:lnTo>
                  <a:pt x="6698694" y="6508216"/>
                </a:lnTo>
                <a:lnTo>
                  <a:pt x="6647142" y="6507443"/>
                </a:lnTo>
                <a:lnTo>
                  <a:pt x="6646688" y="6508899"/>
                </a:lnTo>
                <a:cubicBezTo>
                  <a:pt x="6644494" y="6512144"/>
                  <a:pt x="6640660" y="6514506"/>
                  <a:pt x="6633278" y="6515085"/>
                </a:cubicBezTo>
                <a:cubicBezTo>
                  <a:pt x="6648367" y="6535675"/>
                  <a:pt x="6630160" y="6523675"/>
                  <a:pt x="6607065" y="6523565"/>
                </a:cubicBezTo>
                <a:cubicBezTo>
                  <a:pt x="6625347" y="6555520"/>
                  <a:pt x="6557475" y="6542233"/>
                  <a:pt x="6549804" y="6561259"/>
                </a:cubicBezTo>
                <a:cubicBezTo>
                  <a:pt x="6532425" y="6560458"/>
                  <a:pt x="6514382" y="6560194"/>
                  <a:pt x="6496083" y="6560616"/>
                </a:cubicBezTo>
                <a:lnTo>
                  <a:pt x="6485389" y="6561286"/>
                </a:lnTo>
                <a:lnTo>
                  <a:pt x="6485223" y="6561630"/>
                </a:lnTo>
                <a:cubicBezTo>
                  <a:pt x="6483001" y="6562481"/>
                  <a:pt x="6479520" y="6562966"/>
                  <a:pt x="6474035" y="6562994"/>
                </a:cubicBezTo>
                <a:lnTo>
                  <a:pt x="6465888" y="6562509"/>
                </a:lnTo>
                <a:lnTo>
                  <a:pt x="6445139" y="6563809"/>
                </a:lnTo>
                <a:lnTo>
                  <a:pt x="6438312" y="6566451"/>
                </a:lnTo>
                <a:cubicBezTo>
                  <a:pt x="6417397" y="6582021"/>
                  <a:pt x="6447851" y="6623696"/>
                  <a:pt x="6392168" y="6611235"/>
                </a:cubicBezTo>
                <a:cubicBezTo>
                  <a:pt x="6343510" y="6626649"/>
                  <a:pt x="6330169" y="6657303"/>
                  <a:pt x="6272303" y="6656459"/>
                </a:cubicBezTo>
                <a:cubicBezTo>
                  <a:pt x="6226826" y="6670981"/>
                  <a:pt x="6194756" y="6691977"/>
                  <a:pt x="6150447" y="6697571"/>
                </a:cubicBezTo>
                <a:cubicBezTo>
                  <a:pt x="6140653" y="6709288"/>
                  <a:pt x="6128185" y="6716610"/>
                  <a:pt x="6104787" y="6710679"/>
                </a:cubicBezTo>
                <a:cubicBezTo>
                  <a:pt x="6064915" y="6727192"/>
                  <a:pt x="6067350" y="6745112"/>
                  <a:pt x="6030196" y="6741881"/>
                </a:cubicBezTo>
                <a:cubicBezTo>
                  <a:pt x="6025714" y="6783491"/>
                  <a:pt x="6010615" y="6754201"/>
                  <a:pt x="5980285" y="6761080"/>
                </a:cubicBezTo>
                <a:cubicBezTo>
                  <a:pt x="5954036" y="6764377"/>
                  <a:pt x="5980130" y="6738002"/>
                  <a:pt x="5958496" y="6744991"/>
                </a:cubicBezTo>
                <a:cubicBezTo>
                  <a:pt x="5944503" y="6761216"/>
                  <a:pt x="5921891" y="6739044"/>
                  <a:pt x="5908732" y="6757197"/>
                </a:cubicBezTo>
                <a:cubicBezTo>
                  <a:pt x="5931989" y="6771244"/>
                  <a:pt x="5860959" y="6772955"/>
                  <a:pt x="5874963" y="6787925"/>
                </a:cubicBezTo>
                <a:cubicBezTo>
                  <a:pt x="5833647" y="6775614"/>
                  <a:pt x="5851456" y="6804913"/>
                  <a:pt x="5819199" y="6809458"/>
                </a:cubicBezTo>
                <a:cubicBezTo>
                  <a:pt x="5798819" y="6806826"/>
                  <a:pt x="5788750" y="6809185"/>
                  <a:pt x="5786034" y="6822531"/>
                </a:cubicBezTo>
                <a:cubicBezTo>
                  <a:pt x="5689973" y="6808388"/>
                  <a:pt x="5750863" y="6835085"/>
                  <a:pt x="5683543" y="6842621"/>
                </a:cubicBezTo>
                <a:cubicBezTo>
                  <a:pt x="5622547" y="6846361"/>
                  <a:pt x="5561432" y="6857984"/>
                  <a:pt x="5478912" y="6839959"/>
                </a:cubicBezTo>
                <a:cubicBezTo>
                  <a:pt x="5459815" y="6833021"/>
                  <a:pt x="5436209" y="6837391"/>
                  <a:pt x="5426183" y="6849719"/>
                </a:cubicBezTo>
                <a:cubicBezTo>
                  <a:pt x="5424458" y="6851841"/>
                  <a:pt x="5423209" y="6854123"/>
                  <a:pt x="5422476" y="6856495"/>
                </a:cubicBezTo>
                <a:cubicBezTo>
                  <a:pt x="5368974" y="6841676"/>
                  <a:pt x="5364520" y="6861621"/>
                  <a:pt x="5334223" y="6849076"/>
                </a:cubicBezTo>
                <a:lnTo>
                  <a:pt x="5307097" y="6857999"/>
                </a:lnTo>
                <a:lnTo>
                  <a:pt x="0" y="6857999"/>
                </a:lnTo>
                <a:close/>
              </a:path>
            </a:pathLst>
          </a:custGeom>
        </p:spPr>
        <p:txBody>
          <a:bodyPr wrap="square" anchor="ctr">
            <a:noAutofit/>
          </a:bodyPr>
          <a:lstStyle>
            <a:lvl1pPr marL="0" indent="0" algn="ctr">
              <a:buNone/>
              <a:defRPr/>
            </a:lvl1pPr>
          </a:lstStyle>
          <a:p>
            <a:r>
              <a:rPr lang="en-US" dirty="0"/>
              <a:t>Click to add photo</a:t>
            </a:r>
          </a:p>
        </p:txBody>
      </p:sp>
      <p:sp>
        <p:nvSpPr>
          <p:cNvPr id="8" name="TextBox 7">
            <a:extLst>
              <a:ext uri="{FF2B5EF4-FFF2-40B4-BE49-F238E27FC236}">
                <a16:creationId xmlns:a16="http://schemas.microsoft.com/office/drawing/2014/main" id="{CC4FF55F-7DAE-3A4B-4E44-5CB49A44AA0D}"/>
              </a:ext>
            </a:extLst>
          </p:cNvPr>
          <p:cNvSpPr txBox="1"/>
          <p:nvPr/>
        </p:nvSpPr>
        <p:spPr>
          <a:xfrm>
            <a:off x="2293088" y="6323468"/>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Tree>
    <p:extLst>
      <p:ext uri="{BB962C8B-B14F-4D97-AF65-F5344CB8AC3E}">
        <p14:creationId xmlns:p14="http://schemas.microsoft.com/office/powerpoint/2010/main" val="2217014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738D9C-2416-C8B2-2073-27BCAAF5861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512AB4-CD58-2F0E-7BF7-AB0A9D59FBC4}"/>
              </a:ext>
            </a:extLst>
          </p:cNvPr>
          <p:cNvSpPr>
            <a:spLocks noGrp="1"/>
          </p:cNvSpPr>
          <p:nvPr>
            <p:ph type="title"/>
          </p:nvPr>
        </p:nvSpPr>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AA8ABC93-74C4-8BEF-3EC9-0A4FB4BFED03}"/>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5" name="Slide Number Placeholder 4">
            <a:extLst>
              <a:ext uri="{FF2B5EF4-FFF2-40B4-BE49-F238E27FC236}">
                <a16:creationId xmlns:a16="http://schemas.microsoft.com/office/drawing/2014/main" id="{FDC801A3-9598-0A0D-2DBF-F6B6F329451A}"/>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7" name="TextBox 6">
            <a:extLst>
              <a:ext uri="{FF2B5EF4-FFF2-40B4-BE49-F238E27FC236}">
                <a16:creationId xmlns:a16="http://schemas.microsoft.com/office/drawing/2014/main" id="{91C72B0F-16AC-34ED-7123-94A1203EC6F7}"/>
              </a:ext>
            </a:extLst>
          </p:cNvPr>
          <p:cNvSpPr txBox="1"/>
          <p:nvPr/>
        </p:nvSpPr>
        <p:spPr>
          <a:xfrm>
            <a:off x="2293088" y="6323468"/>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Tree>
    <p:extLst>
      <p:ext uri="{BB962C8B-B14F-4D97-AF65-F5344CB8AC3E}">
        <p14:creationId xmlns:p14="http://schemas.microsoft.com/office/powerpoint/2010/main" val="639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702C3C-9424-7451-BC87-1728A36FAEB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5CE22791-579A-C821-A1DE-FE5A8A3F6935}"/>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4" name="Slide Number Placeholder 3">
            <a:extLst>
              <a:ext uri="{FF2B5EF4-FFF2-40B4-BE49-F238E27FC236}">
                <a16:creationId xmlns:a16="http://schemas.microsoft.com/office/drawing/2014/main" id="{E150E490-B76F-2F28-817A-1A6ACF35B325}"/>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6" name="TextBox 5">
            <a:extLst>
              <a:ext uri="{FF2B5EF4-FFF2-40B4-BE49-F238E27FC236}">
                <a16:creationId xmlns:a16="http://schemas.microsoft.com/office/drawing/2014/main" id="{82C3BC35-8A4E-6E73-E2B8-78D9B97D00AB}"/>
              </a:ext>
            </a:extLst>
          </p:cNvPr>
          <p:cNvSpPr txBox="1"/>
          <p:nvPr/>
        </p:nvSpPr>
        <p:spPr>
          <a:xfrm>
            <a:off x="2293088" y="6323468"/>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Tree>
    <p:extLst>
      <p:ext uri="{BB962C8B-B14F-4D97-AF65-F5344CB8AC3E}">
        <p14:creationId xmlns:p14="http://schemas.microsoft.com/office/powerpoint/2010/main" val="3368487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6A2A-C692-EA64-4D88-3C0D44F8342E}"/>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61048EB3-1E02-F2CC-8984-BB10E395C2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F5565FD4-0D14-54C1-0367-D39C5C1B0A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EAD0FA4-E400-E78F-CAD8-EC61AFB3AE6E}"/>
              </a:ext>
            </a:extLst>
          </p:cNvPr>
          <p:cNvSpPr txBox="1">
            <a:spLocks/>
          </p:cNvSpPr>
          <p:nvPr/>
        </p:nvSpPr>
        <p:spPr>
          <a:xfrm>
            <a:off x="2293088" y="6327846"/>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
        <p:nvSpPr>
          <p:cNvPr id="4" name="Date Placeholder 3">
            <a:extLst>
              <a:ext uri="{FF2B5EF4-FFF2-40B4-BE49-F238E27FC236}">
                <a16:creationId xmlns:a16="http://schemas.microsoft.com/office/drawing/2014/main" id="{0200DB5B-7F42-14E4-044F-DBAB83C518A0}"/>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6" name="Slide Number Placeholder 5">
            <a:extLst>
              <a:ext uri="{FF2B5EF4-FFF2-40B4-BE49-F238E27FC236}">
                <a16:creationId xmlns:a16="http://schemas.microsoft.com/office/drawing/2014/main" id="{BA00A352-0436-B5DC-9A9C-CA74CA5B020D}"/>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Tree>
    <p:extLst>
      <p:ext uri="{BB962C8B-B14F-4D97-AF65-F5344CB8AC3E}">
        <p14:creationId xmlns:p14="http://schemas.microsoft.com/office/powerpoint/2010/main" val="241125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6DB50D-9FDE-5438-858B-9BC48002544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EB3A02-4035-F958-80CE-61A7E6B8CA68}"/>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55E02CD8-CAD7-4689-0402-2B0FDFD0FB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732C45-48F1-5648-FEA1-19303B8BCD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F14BF8-D4FE-51C6-6AAE-5232C81CE870}"/>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7" name="Slide Number Placeholder 6">
            <a:extLst>
              <a:ext uri="{FF2B5EF4-FFF2-40B4-BE49-F238E27FC236}">
                <a16:creationId xmlns:a16="http://schemas.microsoft.com/office/drawing/2014/main" id="{BE5DCA82-51D3-6B04-0577-BB860E3DF3D8}"/>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10" name="TextBox 9">
            <a:extLst>
              <a:ext uri="{FF2B5EF4-FFF2-40B4-BE49-F238E27FC236}">
                <a16:creationId xmlns:a16="http://schemas.microsoft.com/office/drawing/2014/main" id="{D0B82A4F-4B68-999D-EED4-6678CCE84B34}"/>
              </a:ext>
            </a:extLst>
          </p:cNvPr>
          <p:cNvSpPr txBox="1"/>
          <p:nvPr/>
        </p:nvSpPr>
        <p:spPr>
          <a:xfrm>
            <a:off x="2293088" y="6329265"/>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Tree>
    <p:extLst>
      <p:ext uri="{BB962C8B-B14F-4D97-AF65-F5344CB8AC3E}">
        <p14:creationId xmlns:p14="http://schemas.microsoft.com/office/powerpoint/2010/main" val="2171036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114CF-5A9B-EE16-D8CE-E21BDEFEB93A}"/>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65114-62F2-F32D-C3F1-115D77CBB17A}"/>
              </a:ext>
            </a:extLst>
          </p:cNvPr>
          <p:cNvSpPr>
            <a:spLocks noGrp="1"/>
          </p:cNvSpPr>
          <p:nvPr>
            <p:ph type="title"/>
          </p:nvPr>
        </p:nvSpPr>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FDB0F92E-4C90-BA57-6BA3-5C24849AD48C}"/>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5" name="Slide Number Placeholder 4">
            <a:extLst>
              <a:ext uri="{FF2B5EF4-FFF2-40B4-BE49-F238E27FC236}">
                <a16:creationId xmlns:a16="http://schemas.microsoft.com/office/drawing/2014/main" id="{D467043A-9762-EAFB-33E2-566A8ED79E9F}"/>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6" name="TextBox 5">
            <a:extLst>
              <a:ext uri="{FF2B5EF4-FFF2-40B4-BE49-F238E27FC236}">
                <a16:creationId xmlns:a16="http://schemas.microsoft.com/office/drawing/2014/main" id="{53825A3A-11A5-2853-9D16-412691FCEC6C}"/>
              </a:ext>
            </a:extLst>
          </p:cNvPr>
          <p:cNvSpPr txBox="1"/>
          <p:nvPr/>
        </p:nvSpPr>
        <p:spPr>
          <a:xfrm>
            <a:off x="2022951" y="6323468"/>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
        <p:nvSpPr>
          <p:cNvPr id="8" name="Content Placeholder 10">
            <a:extLst>
              <a:ext uri="{FF2B5EF4-FFF2-40B4-BE49-F238E27FC236}">
                <a16:creationId xmlns:a16="http://schemas.microsoft.com/office/drawing/2014/main" id="{22A3A2AB-416F-72B5-0645-31A74FC16211}"/>
              </a:ext>
            </a:extLst>
          </p:cNvPr>
          <p:cNvSpPr>
            <a:spLocks noGrp="1"/>
          </p:cNvSpPr>
          <p:nvPr>
            <p:ph sz="quarter" idx="13"/>
          </p:nvPr>
        </p:nvSpPr>
        <p:spPr>
          <a:xfrm>
            <a:off x="838200" y="1848397"/>
            <a:ext cx="4987663" cy="4036993"/>
          </a:xfrm>
        </p:spPr>
        <p:txBody>
          <a:bodyPr anchor="ct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p:txBody>
      </p:sp>
      <p:sp>
        <p:nvSpPr>
          <p:cNvPr id="9" name="Picture Placeholder 7">
            <a:extLst>
              <a:ext uri="{FF2B5EF4-FFF2-40B4-BE49-F238E27FC236}">
                <a16:creationId xmlns:a16="http://schemas.microsoft.com/office/drawing/2014/main" id="{5807C0A1-ADEE-6916-C947-AE52693BA111}"/>
              </a:ext>
            </a:extLst>
          </p:cNvPr>
          <p:cNvSpPr>
            <a:spLocks noGrp="1"/>
          </p:cNvSpPr>
          <p:nvPr>
            <p:ph type="pic" sz="quarter" idx="14" hasCustomPrompt="1"/>
          </p:nvPr>
        </p:nvSpPr>
        <p:spPr>
          <a:xfrm>
            <a:off x="6366139" y="1770944"/>
            <a:ext cx="4987661" cy="4191897"/>
          </a:xfrm>
          <a:prstGeom prst="roundRect">
            <a:avLst/>
          </a:prstGeom>
        </p:spPr>
        <p:txBody>
          <a:bodyPr anchor="ctr"/>
          <a:lstStyle>
            <a:lvl1pPr marL="0" indent="0" algn="ctr">
              <a:buNone/>
              <a:defRPr>
                <a:latin typeface="Calibri" panose="020F0502020204030204" pitchFamily="34" charset="0"/>
                <a:cs typeface="Calibri" panose="020F0502020204030204" pitchFamily="34" charset="0"/>
              </a:defRPr>
            </a:lvl1pPr>
          </a:lstStyle>
          <a:p>
            <a:r>
              <a:rPr lang="en-US" dirty="0"/>
              <a:t>Click to add picture</a:t>
            </a:r>
          </a:p>
        </p:txBody>
      </p:sp>
    </p:spTree>
    <p:extLst>
      <p:ext uri="{BB962C8B-B14F-4D97-AF65-F5344CB8AC3E}">
        <p14:creationId xmlns:p14="http://schemas.microsoft.com/office/powerpoint/2010/main" val="405049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114CF-5A9B-EE16-D8CE-E21BDEFEB93A}"/>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65114-62F2-F32D-C3F1-115D77CBB17A}"/>
              </a:ext>
            </a:extLst>
          </p:cNvPr>
          <p:cNvSpPr>
            <a:spLocks noGrp="1"/>
          </p:cNvSpPr>
          <p:nvPr>
            <p:ph type="title"/>
          </p:nvPr>
        </p:nvSpPr>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FDB0F92E-4C90-BA57-6BA3-5C24849AD48C}"/>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5" name="Slide Number Placeholder 4">
            <a:extLst>
              <a:ext uri="{FF2B5EF4-FFF2-40B4-BE49-F238E27FC236}">
                <a16:creationId xmlns:a16="http://schemas.microsoft.com/office/drawing/2014/main" id="{D467043A-9762-EAFB-33E2-566A8ED79E9F}"/>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6" name="TextBox 5">
            <a:extLst>
              <a:ext uri="{FF2B5EF4-FFF2-40B4-BE49-F238E27FC236}">
                <a16:creationId xmlns:a16="http://schemas.microsoft.com/office/drawing/2014/main" id="{53825A3A-11A5-2853-9D16-412691FCEC6C}"/>
              </a:ext>
            </a:extLst>
          </p:cNvPr>
          <p:cNvSpPr txBox="1"/>
          <p:nvPr/>
        </p:nvSpPr>
        <p:spPr>
          <a:xfrm>
            <a:off x="2293088" y="6323468"/>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
        <p:nvSpPr>
          <p:cNvPr id="8" name="Content Placeholder 10">
            <a:extLst>
              <a:ext uri="{FF2B5EF4-FFF2-40B4-BE49-F238E27FC236}">
                <a16:creationId xmlns:a16="http://schemas.microsoft.com/office/drawing/2014/main" id="{22A3A2AB-416F-72B5-0645-31A74FC16211}"/>
              </a:ext>
            </a:extLst>
          </p:cNvPr>
          <p:cNvSpPr>
            <a:spLocks noGrp="1"/>
          </p:cNvSpPr>
          <p:nvPr>
            <p:ph sz="quarter" idx="13"/>
          </p:nvPr>
        </p:nvSpPr>
        <p:spPr>
          <a:xfrm>
            <a:off x="6366134" y="1961296"/>
            <a:ext cx="4987663" cy="4036993"/>
          </a:xfrm>
        </p:spPr>
        <p:txBody>
          <a:bodyPr anchor="ct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p:txBody>
      </p:sp>
      <p:sp>
        <p:nvSpPr>
          <p:cNvPr id="9" name="Picture Placeholder 7">
            <a:extLst>
              <a:ext uri="{FF2B5EF4-FFF2-40B4-BE49-F238E27FC236}">
                <a16:creationId xmlns:a16="http://schemas.microsoft.com/office/drawing/2014/main" id="{5807C0A1-ADEE-6916-C947-AE52693BA111}"/>
              </a:ext>
            </a:extLst>
          </p:cNvPr>
          <p:cNvSpPr>
            <a:spLocks noGrp="1"/>
          </p:cNvSpPr>
          <p:nvPr>
            <p:ph type="pic" sz="quarter" idx="14" hasCustomPrompt="1"/>
          </p:nvPr>
        </p:nvSpPr>
        <p:spPr>
          <a:xfrm>
            <a:off x="838203" y="1806392"/>
            <a:ext cx="4987661" cy="4191897"/>
          </a:xfrm>
          <a:prstGeom prst="roundRect">
            <a:avLst/>
          </a:prstGeom>
        </p:spPr>
        <p:txBody>
          <a:bodyPr anchor="ctr"/>
          <a:lstStyle>
            <a:lvl1pPr marL="0" indent="0" algn="ctr">
              <a:buNone/>
              <a:defRPr>
                <a:latin typeface="Calibri" panose="020F0502020204030204" pitchFamily="34" charset="0"/>
                <a:cs typeface="Calibri" panose="020F0502020204030204" pitchFamily="34" charset="0"/>
              </a:defRPr>
            </a:lvl1pPr>
          </a:lstStyle>
          <a:p>
            <a:r>
              <a:rPr lang="en-US" dirty="0"/>
              <a:t>Click to add picture</a:t>
            </a:r>
          </a:p>
        </p:txBody>
      </p:sp>
    </p:spTree>
    <p:extLst>
      <p:ext uri="{BB962C8B-B14F-4D97-AF65-F5344CB8AC3E}">
        <p14:creationId xmlns:p14="http://schemas.microsoft.com/office/powerpoint/2010/main" val="3955883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114CF-5A9B-EE16-D8CE-E21BDEFEB93A}"/>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65114-62F2-F32D-C3F1-115D77CBB17A}"/>
              </a:ext>
            </a:extLst>
          </p:cNvPr>
          <p:cNvSpPr>
            <a:spLocks noGrp="1"/>
          </p:cNvSpPr>
          <p:nvPr>
            <p:ph type="title"/>
          </p:nvPr>
        </p:nvSpPr>
        <p:spPr>
          <a:xfrm>
            <a:off x="7037123" y="317867"/>
            <a:ext cx="4879109"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FDB0F92E-4C90-BA57-6BA3-5C24849AD48C}"/>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5" name="Slide Number Placeholder 4">
            <a:extLst>
              <a:ext uri="{FF2B5EF4-FFF2-40B4-BE49-F238E27FC236}">
                <a16:creationId xmlns:a16="http://schemas.microsoft.com/office/drawing/2014/main" id="{D467043A-9762-EAFB-33E2-566A8ED79E9F}"/>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6" name="TextBox 5">
            <a:extLst>
              <a:ext uri="{FF2B5EF4-FFF2-40B4-BE49-F238E27FC236}">
                <a16:creationId xmlns:a16="http://schemas.microsoft.com/office/drawing/2014/main" id="{53825A3A-11A5-2853-9D16-412691FCEC6C}"/>
              </a:ext>
            </a:extLst>
          </p:cNvPr>
          <p:cNvSpPr txBox="1"/>
          <p:nvPr/>
        </p:nvSpPr>
        <p:spPr>
          <a:xfrm>
            <a:off x="2293088" y="6323468"/>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
        <p:nvSpPr>
          <p:cNvPr id="8" name="Content Placeholder 10">
            <a:extLst>
              <a:ext uri="{FF2B5EF4-FFF2-40B4-BE49-F238E27FC236}">
                <a16:creationId xmlns:a16="http://schemas.microsoft.com/office/drawing/2014/main" id="{22A3A2AB-416F-72B5-0645-31A74FC16211}"/>
              </a:ext>
            </a:extLst>
          </p:cNvPr>
          <p:cNvSpPr>
            <a:spLocks noGrp="1"/>
          </p:cNvSpPr>
          <p:nvPr>
            <p:ph sz="quarter" idx="13"/>
          </p:nvPr>
        </p:nvSpPr>
        <p:spPr>
          <a:xfrm>
            <a:off x="7037123" y="1863144"/>
            <a:ext cx="4987663" cy="4036993"/>
          </a:xfrm>
        </p:spPr>
        <p:txBody>
          <a:bodyPr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p:txBody>
      </p:sp>
      <p:sp>
        <p:nvSpPr>
          <p:cNvPr id="4" name="Picture Placeholder 17">
            <a:extLst>
              <a:ext uri="{FF2B5EF4-FFF2-40B4-BE49-F238E27FC236}">
                <a16:creationId xmlns:a16="http://schemas.microsoft.com/office/drawing/2014/main" id="{6E5860F0-F0E7-D78D-BC46-54037CD43187}"/>
              </a:ext>
            </a:extLst>
          </p:cNvPr>
          <p:cNvSpPr>
            <a:spLocks noGrp="1"/>
          </p:cNvSpPr>
          <p:nvPr>
            <p:ph type="pic" sz="quarter" idx="14" hasCustomPrompt="1"/>
          </p:nvPr>
        </p:nvSpPr>
        <p:spPr>
          <a:xfrm>
            <a:off x="4" y="2"/>
            <a:ext cx="7037119" cy="6119849"/>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037119" h="6857999">
                <a:moveTo>
                  <a:pt x="0" y="0"/>
                </a:moveTo>
                <a:lnTo>
                  <a:pt x="6964192" y="0"/>
                </a:lnTo>
                <a:lnTo>
                  <a:pt x="6958160" y="70714"/>
                </a:lnTo>
                <a:cubicBezTo>
                  <a:pt x="6951001" y="105084"/>
                  <a:pt x="6926062" y="125041"/>
                  <a:pt x="6922034" y="154825"/>
                </a:cubicBezTo>
                <a:cubicBezTo>
                  <a:pt x="6888738" y="184083"/>
                  <a:pt x="6875225" y="272154"/>
                  <a:pt x="6864029" y="301580"/>
                </a:cubicBezTo>
                <a:cubicBezTo>
                  <a:pt x="6850541" y="382476"/>
                  <a:pt x="6857766" y="543626"/>
                  <a:pt x="6842156" y="642469"/>
                </a:cubicBezTo>
                <a:cubicBezTo>
                  <a:pt x="6828250" y="715553"/>
                  <a:pt x="6832569" y="729947"/>
                  <a:pt x="6802087" y="818449"/>
                </a:cubicBezTo>
                <a:cubicBezTo>
                  <a:pt x="6828151" y="830541"/>
                  <a:pt x="6801214" y="859084"/>
                  <a:pt x="6798684" y="875396"/>
                </a:cubicBezTo>
                <a:cubicBezTo>
                  <a:pt x="6792414" y="895056"/>
                  <a:pt x="6762852" y="912465"/>
                  <a:pt x="6756983" y="952375"/>
                </a:cubicBezTo>
                <a:lnTo>
                  <a:pt x="6758478" y="972424"/>
                </a:lnTo>
                <a:lnTo>
                  <a:pt x="6752651" y="996407"/>
                </a:lnTo>
                <a:cubicBezTo>
                  <a:pt x="6744201" y="1040546"/>
                  <a:pt x="6736270" y="1086165"/>
                  <a:pt x="6716997" y="1091248"/>
                </a:cubicBezTo>
                <a:cubicBezTo>
                  <a:pt x="6678332" y="1122349"/>
                  <a:pt x="6707411" y="1240829"/>
                  <a:pt x="6657090" y="1307489"/>
                </a:cubicBezTo>
                <a:cubicBezTo>
                  <a:pt x="6621135" y="1444387"/>
                  <a:pt x="6524184" y="1590429"/>
                  <a:pt x="6508075" y="1709568"/>
                </a:cubicBezTo>
                <a:cubicBezTo>
                  <a:pt x="6474780" y="1738828"/>
                  <a:pt x="6473953" y="1782449"/>
                  <a:pt x="6462759" y="1811874"/>
                </a:cubicBezTo>
                <a:cubicBezTo>
                  <a:pt x="6449270" y="1892769"/>
                  <a:pt x="6399402" y="2130120"/>
                  <a:pt x="6383790" y="2228963"/>
                </a:cubicBezTo>
                <a:cubicBezTo>
                  <a:pt x="6369883" y="2302046"/>
                  <a:pt x="6399578" y="2316440"/>
                  <a:pt x="6369096" y="2404942"/>
                </a:cubicBezTo>
                <a:cubicBezTo>
                  <a:pt x="6395161" y="2417035"/>
                  <a:pt x="6368224" y="2445577"/>
                  <a:pt x="6365696" y="2461889"/>
                </a:cubicBezTo>
                <a:cubicBezTo>
                  <a:pt x="6359423" y="2481550"/>
                  <a:pt x="6329861" y="2498958"/>
                  <a:pt x="6323990" y="2538869"/>
                </a:cubicBezTo>
                <a:cubicBezTo>
                  <a:pt x="6317721" y="2603362"/>
                  <a:pt x="6317811" y="2723423"/>
                  <a:pt x="6299971" y="2852842"/>
                </a:cubicBezTo>
                <a:cubicBezTo>
                  <a:pt x="6296888" y="2889820"/>
                  <a:pt x="6314227" y="2924069"/>
                  <a:pt x="6305256" y="2965146"/>
                </a:cubicBezTo>
                <a:lnTo>
                  <a:pt x="6297430" y="3010980"/>
                </a:lnTo>
                <a:lnTo>
                  <a:pt x="6301903" y="3017531"/>
                </a:lnTo>
                <a:lnTo>
                  <a:pt x="6312288" y="3141762"/>
                </a:lnTo>
                <a:cubicBezTo>
                  <a:pt x="6310891" y="3148458"/>
                  <a:pt x="6311653" y="3156601"/>
                  <a:pt x="6317307" y="3167974"/>
                </a:cubicBezTo>
                <a:lnTo>
                  <a:pt x="6319343" y="3170223"/>
                </a:lnTo>
                <a:lnTo>
                  <a:pt x="6388791" y="3425292"/>
                </a:lnTo>
                <a:cubicBezTo>
                  <a:pt x="6411564" y="3519098"/>
                  <a:pt x="6451294" y="3670230"/>
                  <a:pt x="6473625" y="3778499"/>
                </a:cubicBezTo>
                <a:cubicBezTo>
                  <a:pt x="6461715" y="3876413"/>
                  <a:pt x="6479795" y="3911499"/>
                  <a:pt x="6488572" y="4010514"/>
                </a:cubicBezTo>
                <a:cubicBezTo>
                  <a:pt x="6537658" y="4041328"/>
                  <a:pt x="6522549" y="4094791"/>
                  <a:pt x="6542727" y="4142824"/>
                </a:cubicBezTo>
                <a:cubicBezTo>
                  <a:pt x="6562367" y="4174785"/>
                  <a:pt x="6560025" y="4194356"/>
                  <a:pt x="6574700" y="4253089"/>
                </a:cubicBezTo>
                <a:lnTo>
                  <a:pt x="6630782" y="4495230"/>
                </a:lnTo>
                <a:cubicBezTo>
                  <a:pt x="6629041" y="4518096"/>
                  <a:pt x="6642831" y="4583613"/>
                  <a:pt x="6657121" y="4592798"/>
                </a:cubicBezTo>
                <a:cubicBezTo>
                  <a:pt x="6662404" y="4605798"/>
                  <a:pt x="6661388" y="4622935"/>
                  <a:pt x="6675304" y="4625784"/>
                </a:cubicBezTo>
                <a:cubicBezTo>
                  <a:pt x="6692614" y="4632048"/>
                  <a:pt x="6678575" y="4686348"/>
                  <a:pt x="6695194" y="4674587"/>
                </a:cubicBezTo>
                <a:cubicBezTo>
                  <a:pt x="6692850" y="4684186"/>
                  <a:pt x="6692968" y="4695174"/>
                  <a:pt x="6694674" y="4706669"/>
                </a:cubicBezTo>
                <a:lnTo>
                  <a:pt x="6696125" y="4712312"/>
                </a:lnTo>
                <a:lnTo>
                  <a:pt x="6683308" y="4752491"/>
                </a:lnTo>
                <a:cubicBezTo>
                  <a:pt x="6668335" y="4814629"/>
                  <a:pt x="6667993" y="4870176"/>
                  <a:pt x="6662625" y="4924134"/>
                </a:cubicBezTo>
                <a:cubicBezTo>
                  <a:pt x="6658601" y="5004697"/>
                  <a:pt x="6700287" y="4943260"/>
                  <a:pt x="6666282" y="5049729"/>
                </a:cubicBezTo>
                <a:cubicBezTo>
                  <a:pt x="6680923" y="5057425"/>
                  <a:pt x="6681720" y="5069899"/>
                  <a:pt x="6674923" y="5092608"/>
                </a:cubicBezTo>
                <a:cubicBezTo>
                  <a:pt x="6674055" y="5131530"/>
                  <a:pt x="6710642" y="5120894"/>
                  <a:pt x="6688949" y="5164561"/>
                </a:cubicBezTo>
                <a:lnTo>
                  <a:pt x="6713476" y="5227429"/>
                </a:lnTo>
                <a:cubicBezTo>
                  <a:pt x="6707551" y="5224995"/>
                  <a:pt x="6700321" y="5279972"/>
                  <a:pt x="6699741" y="5295738"/>
                </a:cubicBezTo>
                <a:cubicBezTo>
                  <a:pt x="6701613" y="5328539"/>
                  <a:pt x="6674230" y="5338382"/>
                  <a:pt x="6698438" y="5353315"/>
                </a:cubicBezTo>
                <a:lnTo>
                  <a:pt x="6705394" y="5356747"/>
                </a:lnTo>
                <a:cubicBezTo>
                  <a:pt x="6705576" y="5359175"/>
                  <a:pt x="6705758" y="5361603"/>
                  <a:pt x="6705941" y="5364029"/>
                </a:cubicBezTo>
                <a:cubicBezTo>
                  <a:pt x="6705372" y="5367899"/>
                  <a:pt x="6703413" y="5370023"/>
                  <a:pt x="6698760" y="5369188"/>
                </a:cubicBezTo>
                <a:cubicBezTo>
                  <a:pt x="6715543" y="5400565"/>
                  <a:pt x="6682626" y="5434448"/>
                  <a:pt x="6674560" y="5465115"/>
                </a:cubicBezTo>
                <a:cubicBezTo>
                  <a:pt x="6691190" y="5489165"/>
                  <a:pt x="6702277" y="5478984"/>
                  <a:pt x="6698322" y="5543278"/>
                </a:cubicBezTo>
                <a:lnTo>
                  <a:pt x="6673987" y="5606762"/>
                </a:lnTo>
                <a:lnTo>
                  <a:pt x="6665359" y="5656986"/>
                </a:lnTo>
                <a:lnTo>
                  <a:pt x="6718420" y="5747675"/>
                </a:lnTo>
                <a:cubicBezTo>
                  <a:pt x="6736039" y="5788270"/>
                  <a:pt x="6794550" y="5740224"/>
                  <a:pt x="6786357" y="5797270"/>
                </a:cubicBezTo>
                <a:cubicBezTo>
                  <a:pt x="6803000" y="5835160"/>
                  <a:pt x="6831082" y="5856958"/>
                  <a:pt x="6834299" y="5897781"/>
                </a:cubicBezTo>
                <a:cubicBezTo>
                  <a:pt x="6850938" y="5902014"/>
                  <a:pt x="6860579" y="5910872"/>
                  <a:pt x="6848771" y="5936497"/>
                </a:cubicBezTo>
                <a:lnTo>
                  <a:pt x="6883460" y="6064046"/>
                </a:lnTo>
                <a:cubicBezTo>
                  <a:pt x="6906450" y="6070324"/>
                  <a:pt x="6870051" y="6102610"/>
                  <a:pt x="6896072" y="6107188"/>
                </a:cubicBezTo>
                <a:cubicBezTo>
                  <a:pt x="6912283" y="6129421"/>
                  <a:pt x="6963567" y="6167207"/>
                  <a:pt x="6980725" y="6197444"/>
                </a:cubicBezTo>
                <a:cubicBezTo>
                  <a:pt x="6947762" y="6297975"/>
                  <a:pt x="6995609" y="6226141"/>
                  <a:pt x="6999028" y="6288610"/>
                </a:cubicBezTo>
                <a:cubicBezTo>
                  <a:pt x="6997432" y="6346629"/>
                  <a:pt x="7058551" y="6337651"/>
                  <a:pt x="7021306" y="6426700"/>
                </a:cubicBezTo>
                <a:cubicBezTo>
                  <a:pt x="7020466" y="6447474"/>
                  <a:pt x="7026793" y="6469543"/>
                  <a:pt x="7033259" y="6489284"/>
                </a:cubicBezTo>
                <a:lnTo>
                  <a:pt x="7037119" y="6501140"/>
                </a:lnTo>
                <a:lnTo>
                  <a:pt x="7037119" y="6557754"/>
                </a:lnTo>
                <a:lnTo>
                  <a:pt x="7031649" y="6569925"/>
                </a:lnTo>
                <a:cubicBezTo>
                  <a:pt x="7023197" y="6591634"/>
                  <a:pt x="7028560" y="6588450"/>
                  <a:pt x="7011548" y="6615002"/>
                </a:cubicBezTo>
                <a:cubicBezTo>
                  <a:pt x="7016567" y="6637881"/>
                  <a:pt x="7011534" y="6732922"/>
                  <a:pt x="7021837" y="6743644"/>
                </a:cubicBezTo>
                <a:cubicBezTo>
                  <a:pt x="7023032" y="6757943"/>
                  <a:pt x="7005198" y="6842091"/>
                  <a:pt x="7006394" y="6856390"/>
                </a:cubicBezTo>
                <a:lnTo>
                  <a:pt x="7037119" y="6856494"/>
                </a:lnTo>
                <a:lnTo>
                  <a:pt x="7037119" y="6857999"/>
                </a:lnTo>
                <a:lnTo>
                  <a:pt x="0" y="6857999"/>
                </a:lnTo>
                <a:close/>
              </a:path>
            </a:pathLst>
          </a:custGeom>
        </p:spPr>
        <p:txBody>
          <a:bodyPr wrap="square" anchor="ctr">
            <a:noAutofit/>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52056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114CF-5A9B-EE16-D8CE-E21BDEFEB93A}"/>
              </a:ext>
              <a:ext uri="{C183D7F6-B498-43B3-948B-1728B52AA6E4}">
                <adec:decorative xmlns:adec="http://schemas.microsoft.com/office/drawing/2017/decorative" val="1"/>
              </a:ext>
            </a:extLst>
          </p:cNvPr>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65114-62F2-F32D-C3F1-115D77CBB17A}"/>
              </a:ext>
            </a:extLst>
          </p:cNvPr>
          <p:cNvSpPr>
            <a:spLocks noGrp="1"/>
          </p:cNvSpPr>
          <p:nvPr>
            <p:ph type="title"/>
          </p:nvPr>
        </p:nvSpPr>
        <p:spPr>
          <a:xfrm>
            <a:off x="396178" y="373285"/>
            <a:ext cx="6013858" cy="1325563"/>
          </a:xfrm>
        </p:spPr>
        <p:txBody>
          <a:bodyP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DB0F92E-4C90-BA57-6BA3-5C24849AD48C}"/>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5" name="Slide Number Placeholder 4">
            <a:extLst>
              <a:ext uri="{FF2B5EF4-FFF2-40B4-BE49-F238E27FC236}">
                <a16:creationId xmlns:a16="http://schemas.microsoft.com/office/drawing/2014/main" id="{D467043A-9762-EAFB-33E2-566A8ED79E9F}"/>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6" name="TextBox 5">
            <a:extLst>
              <a:ext uri="{FF2B5EF4-FFF2-40B4-BE49-F238E27FC236}">
                <a16:creationId xmlns:a16="http://schemas.microsoft.com/office/drawing/2014/main" id="{53825A3A-11A5-2853-9D16-412691FCEC6C}"/>
              </a:ext>
            </a:extLst>
          </p:cNvPr>
          <p:cNvSpPr txBox="1"/>
          <p:nvPr/>
        </p:nvSpPr>
        <p:spPr>
          <a:xfrm>
            <a:off x="2293088" y="6323468"/>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
        <p:nvSpPr>
          <p:cNvPr id="8" name="Content Placeholder 10">
            <a:extLst>
              <a:ext uri="{FF2B5EF4-FFF2-40B4-BE49-F238E27FC236}">
                <a16:creationId xmlns:a16="http://schemas.microsoft.com/office/drawing/2014/main" id="{22A3A2AB-416F-72B5-0645-31A74FC16211}"/>
              </a:ext>
            </a:extLst>
          </p:cNvPr>
          <p:cNvSpPr>
            <a:spLocks noGrp="1"/>
          </p:cNvSpPr>
          <p:nvPr>
            <p:ph sz="quarter" idx="13"/>
          </p:nvPr>
        </p:nvSpPr>
        <p:spPr>
          <a:xfrm>
            <a:off x="396178" y="1815766"/>
            <a:ext cx="6013858" cy="4224672"/>
          </a:xfrm>
        </p:spPr>
        <p:txBody>
          <a:bodyPr ancho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p:txBody>
      </p:sp>
      <p:sp>
        <p:nvSpPr>
          <p:cNvPr id="9" name="Picture Placeholder 25">
            <a:extLst>
              <a:ext uri="{FF2B5EF4-FFF2-40B4-BE49-F238E27FC236}">
                <a16:creationId xmlns:a16="http://schemas.microsoft.com/office/drawing/2014/main" id="{403BAD56-DFAF-250A-7DAD-B1C10E736A6E}"/>
              </a:ext>
            </a:extLst>
          </p:cNvPr>
          <p:cNvSpPr>
            <a:spLocks noGrp="1"/>
          </p:cNvSpPr>
          <p:nvPr>
            <p:ph type="pic" sz="quarter" idx="14" hasCustomPrompt="1"/>
          </p:nvPr>
        </p:nvSpPr>
        <p:spPr>
          <a:xfrm>
            <a:off x="6818720" y="-1"/>
            <a:ext cx="5373280" cy="6119849"/>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12676 w 3928091"/>
              <a:gd name="connsiteY12" fmla="*/ 4096251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 name="connsiteX25" fmla="*/ 23605 w 3928091"/>
              <a:gd name="connsiteY25" fmla="*/ 0 h 4143506"/>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12676 w 3928091"/>
              <a:gd name="connsiteY12" fmla="*/ 4096251 h 4143506"/>
              <a:gd name="connsiteX13" fmla="*/ 15503 w 3928091"/>
              <a:gd name="connsiteY13" fmla="*/ 4130462 h 4143506"/>
              <a:gd name="connsiteX14" fmla="*/ 14458 w 3928091"/>
              <a:gd name="connsiteY14" fmla="*/ 4095260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 name="connsiteX25" fmla="*/ 23605 w 3928091"/>
              <a:gd name="connsiteY25" fmla="*/ 0 h 4143506"/>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04752 h 4143506"/>
              <a:gd name="connsiteX12" fmla="*/ 112676 w 3928091"/>
              <a:gd name="connsiteY12" fmla="*/ 4096251 h 4143506"/>
              <a:gd name="connsiteX13" fmla="*/ 15503 w 3928091"/>
              <a:gd name="connsiteY13" fmla="*/ 4130462 h 4143506"/>
              <a:gd name="connsiteX14" fmla="*/ 14458 w 3928091"/>
              <a:gd name="connsiteY14" fmla="*/ 4095260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 name="connsiteX25" fmla="*/ 23605 w 3928091"/>
              <a:gd name="connsiteY25" fmla="*/ 0 h 4143506"/>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67568 w 3928091"/>
              <a:gd name="connsiteY10" fmla="*/ 4116808 h 4143506"/>
              <a:gd name="connsiteX11" fmla="*/ 298918 w 3928091"/>
              <a:gd name="connsiteY11" fmla="*/ 4104752 h 4143506"/>
              <a:gd name="connsiteX12" fmla="*/ 112676 w 3928091"/>
              <a:gd name="connsiteY12" fmla="*/ 4096251 h 4143506"/>
              <a:gd name="connsiteX13" fmla="*/ 15503 w 3928091"/>
              <a:gd name="connsiteY13" fmla="*/ 4130462 h 4143506"/>
              <a:gd name="connsiteX14" fmla="*/ 14458 w 3928091"/>
              <a:gd name="connsiteY14" fmla="*/ 4095260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 name="connsiteX25" fmla="*/ 23605 w 3928091"/>
              <a:gd name="connsiteY25" fmla="*/ 0 h 4143506"/>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67568 w 3928091"/>
              <a:gd name="connsiteY10" fmla="*/ 4103294 h 4143506"/>
              <a:gd name="connsiteX11" fmla="*/ 298918 w 3928091"/>
              <a:gd name="connsiteY11" fmla="*/ 4104752 h 4143506"/>
              <a:gd name="connsiteX12" fmla="*/ 112676 w 3928091"/>
              <a:gd name="connsiteY12" fmla="*/ 4096251 h 4143506"/>
              <a:gd name="connsiteX13" fmla="*/ 15503 w 3928091"/>
              <a:gd name="connsiteY13" fmla="*/ 4130462 h 4143506"/>
              <a:gd name="connsiteX14" fmla="*/ 14458 w 3928091"/>
              <a:gd name="connsiteY14" fmla="*/ 4095260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 name="connsiteX25" fmla="*/ 23605 w 3928091"/>
              <a:gd name="connsiteY25" fmla="*/ 0 h 4143506"/>
              <a:gd name="connsiteX0" fmla="*/ 23605 w 3928091"/>
              <a:gd name="connsiteY0" fmla="*/ 0 h 4142106"/>
              <a:gd name="connsiteX1" fmla="*/ 3928091 w 3928091"/>
              <a:gd name="connsiteY1" fmla="*/ 0 h 4142106"/>
              <a:gd name="connsiteX2" fmla="*/ 3928091 w 3928091"/>
              <a:gd name="connsiteY2" fmla="*/ 4125656 h 4142106"/>
              <a:gd name="connsiteX3" fmla="*/ 3780617 w 3928091"/>
              <a:gd name="connsiteY3" fmla="*/ 4131078 h 4142106"/>
              <a:gd name="connsiteX4" fmla="*/ 3281801 w 3928091"/>
              <a:gd name="connsiteY4" fmla="*/ 4125634 h 4142106"/>
              <a:gd name="connsiteX5" fmla="*/ 2622887 w 3928091"/>
              <a:gd name="connsiteY5" fmla="*/ 4130456 h 4142106"/>
              <a:gd name="connsiteX6" fmla="*/ 2169916 w 3928091"/>
              <a:gd name="connsiteY6" fmla="*/ 4111570 h 4142106"/>
              <a:gd name="connsiteX7" fmla="*/ 1705097 w 3928091"/>
              <a:gd name="connsiteY7" fmla="*/ 4140234 h 4142106"/>
              <a:gd name="connsiteX8" fmla="*/ 1364801 w 3928091"/>
              <a:gd name="connsiteY8" fmla="*/ 4124429 h 4142106"/>
              <a:gd name="connsiteX9" fmla="*/ 1123316 w 3928091"/>
              <a:gd name="connsiteY9" fmla="*/ 4101478 h 4142106"/>
              <a:gd name="connsiteX10" fmla="*/ 667568 w 3928091"/>
              <a:gd name="connsiteY10" fmla="*/ 4103294 h 4142106"/>
              <a:gd name="connsiteX11" fmla="*/ 298918 w 3928091"/>
              <a:gd name="connsiteY11" fmla="*/ 4104752 h 4142106"/>
              <a:gd name="connsiteX12" fmla="*/ 112676 w 3928091"/>
              <a:gd name="connsiteY12" fmla="*/ 4096251 h 4142106"/>
              <a:gd name="connsiteX13" fmla="*/ 15503 w 3928091"/>
              <a:gd name="connsiteY13" fmla="*/ 4130462 h 4142106"/>
              <a:gd name="connsiteX14" fmla="*/ 14458 w 3928091"/>
              <a:gd name="connsiteY14" fmla="*/ 4095260 h 4142106"/>
              <a:gd name="connsiteX15" fmla="*/ 346 w 3928091"/>
              <a:gd name="connsiteY15" fmla="*/ 3882149 h 4142106"/>
              <a:gd name="connsiteX16" fmla="*/ 27583 w 3928091"/>
              <a:gd name="connsiteY16" fmla="*/ 3294816 h 4142106"/>
              <a:gd name="connsiteX17" fmla="*/ 21797 w 3928091"/>
              <a:gd name="connsiteY17" fmla="*/ 3078932 h 4142106"/>
              <a:gd name="connsiteX18" fmla="*/ 30264 w 3928091"/>
              <a:gd name="connsiteY18" fmla="*/ 2835999 h 4142106"/>
              <a:gd name="connsiteX19" fmla="*/ 33510 w 3928091"/>
              <a:gd name="connsiteY19" fmla="*/ 2550270 h 4142106"/>
              <a:gd name="connsiteX20" fmla="*/ 9096 w 3928091"/>
              <a:gd name="connsiteY20" fmla="*/ 1764959 h 4142106"/>
              <a:gd name="connsiteX21" fmla="*/ 30406 w 3928091"/>
              <a:gd name="connsiteY21" fmla="*/ 1598729 h 4142106"/>
              <a:gd name="connsiteX22" fmla="*/ 20244 w 3928091"/>
              <a:gd name="connsiteY22" fmla="*/ 1114767 h 4142106"/>
              <a:gd name="connsiteX23" fmla="*/ 26736 w 3928091"/>
              <a:gd name="connsiteY23" fmla="*/ 579120 h 4142106"/>
              <a:gd name="connsiteX24" fmla="*/ 38237 w 3928091"/>
              <a:gd name="connsiteY24" fmla="*/ 288533 h 4142106"/>
              <a:gd name="connsiteX25" fmla="*/ 23605 w 3928091"/>
              <a:gd name="connsiteY25" fmla="*/ 0 h 4142106"/>
              <a:gd name="connsiteX0" fmla="*/ 23605 w 3928091"/>
              <a:gd name="connsiteY0" fmla="*/ 0 h 4140729"/>
              <a:gd name="connsiteX1" fmla="*/ 3928091 w 3928091"/>
              <a:gd name="connsiteY1" fmla="*/ 0 h 4140729"/>
              <a:gd name="connsiteX2" fmla="*/ 3928091 w 3928091"/>
              <a:gd name="connsiteY2" fmla="*/ 4125656 h 4140729"/>
              <a:gd name="connsiteX3" fmla="*/ 3780617 w 3928091"/>
              <a:gd name="connsiteY3" fmla="*/ 4131078 h 4140729"/>
              <a:gd name="connsiteX4" fmla="*/ 3281801 w 3928091"/>
              <a:gd name="connsiteY4" fmla="*/ 4125634 h 4140729"/>
              <a:gd name="connsiteX5" fmla="*/ 2622887 w 3928091"/>
              <a:gd name="connsiteY5" fmla="*/ 4130456 h 4140729"/>
              <a:gd name="connsiteX6" fmla="*/ 2169916 w 3928091"/>
              <a:gd name="connsiteY6" fmla="*/ 4111570 h 4140729"/>
              <a:gd name="connsiteX7" fmla="*/ 1705097 w 3928091"/>
              <a:gd name="connsiteY7" fmla="*/ 4140234 h 4140729"/>
              <a:gd name="connsiteX8" fmla="*/ 1378584 w 3928091"/>
              <a:gd name="connsiteY8" fmla="*/ 4083886 h 4140729"/>
              <a:gd name="connsiteX9" fmla="*/ 1123316 w 3928091"/>
              <a:gd name="connsiteY9" fmla="*/ 4101478 h 4140729"/>
              <a:gd name="connsiteX10" fmla="*/ 667568 w 3928091"/>
              <a:gd name="connsiteY10" fmla="*/ 4103294 h 4140729"/>
              <a:gd name="connsiteX11" fmla="*/ 298918 w 3928091"/>
              <a:gd name="connsiteY11" fmla="*/ 4104752 h 4140729"/>
              <a:gd name="connsiteX12" fmla="*/ 112676 w 3928091"/>
              <a:gd name="connsiteY12" fmla="*/ 4096251 h 4140729"/>
              <a:gd name="connsiteX13" fmla="*/ 15503 w 3928091"/>
              <a:gd name="connsiteY13" fmla="*/ 4130462 h 4140729"/>
              <a:gd name="connsiteX14" fmla="*/ 14458 w 3928091"/>
              <a:gd name="connsiteY14" fmla="*/ 4095260 h 4140729"/>
              <a:gd name="connsiteX15" fmla="*/ 346 w 3928091"/>
              <a:gd name="connsiteY15" fmla="*/ 3882149 h 4140729"/>
              <a:gd name="connsiteX16" fmla="*/ 27583 w 3928091"/>
              <a:gd name="connsiteY16" fmla="*/ 3294816 h 4140729"/>
              <a:gd name="connsiteX17" fmla="*/ 21797 w 3928091"/>
              <a:gd name="connsiteY17" fmla="*/ 3078932 h 4140729"/>
              <a:gd name="connsiteX18" fmla="*/ 30264 w 3928091"/>
              <a:gd name="connsiteY18" fmla="*/ 2835999 h 4140729"/>
              <a:gd name="connsiteX19" fmla="*/ 33510 w 3928091"/>
              <a:gd name="connsiteY19" fmla="*/ 2550270 h 4140729"/>
              <a:gd name="connsiteX20" fmla="*/ 9096 w 3928091"/>
              <a:gd name="connsiteY20" fmla="*/ 1764959 h 4140729"/>
              <a:gd name="connsiteX21" fmla="*/ 30406 w 3928091"/>
              <a:gd name="connsiteY21" fmla="*/ 1598729 h 4140729"/>
              <a:gd name="connsiteX22" fmla="*/ 20244 w 3928091"/>
              <a:gd name="connsiteY22" fmla="*/ 1114767 h 4140729"/>
              <a:gd name="connsiteX23" fmla="*/ 26736 w 3928091"/>
              <a:gd name="connsiteY23" fmla="*/ 579120 h 4140729"/>
              <a:gd name="connsiteX24" fmla="*/ 38237 w 3928091"/>
              <a:gd name="connsiteY24" fmla="*/ 288533 h 4140729"/>
              <a:gd name="connsiteX25" fmla="*/ 23605 w 3928091"/>
              <a:gd name="connsiteY25" fmla="*/ 0 h 4140729"/>
              <a:gd name="connsiteX0" fmla="*/ 23605 w 3928091"/>
              <a:gd name="connsiteY0" fmla="*/ 0 h 4140729"/>
              <a:gd name="connsiteX1" fmla="*/ 3928091 w 3928091"/>
              <a:gd name="connsiteY1" fmla="*/ 0 h 4140729"/>
              <a:gd name="connsiteX2" fmla="*/ 3928091 w 3928091"/>
              <a:gd name="connsiteY2" fmla="*/ 4125656 h 4140729"/>
              <a:gd name="connsiteX3" fmla="*/ 3780617 w 3928091"/>
              <a:gd name="connsiteY3" fmla="*/ 4131078 h 4140729"/>
              <a:gd name="connsiteX4" fmla="*/ 3281801 w 3928091"/>
              <a:gd name="connsiteY4" fmla="*/ 4125634 h 4140729"/>
              <a:gd name="connsiteX5" fmla="*/ 2622887 w 3928091"/>
              <a:gd name="connsiteY5" fmla="*/ 4130456 h 4140729"/>
              <a:gd name="connsiteX6" fmla="*/ 2169916 w 3928091"/>
              <a:gd name="connsiteY6" fmla="*/ 4111570 h 4140729"/>
              <a:gd name="connsiteX7" fmla="*/ 1705097 w 3928091"/>
              <a:gd name="connsiteY7" fmla="*/ 4140234 h 4140729"/>
              <a:gd name="connsiteX8" fmla="*/ 1378584 w 3928091"/>
              <a:gd name="connsiteY8" fmla="*/ 4083886 h 4140729"/>
              <a:gd name="connsiteX9" fmla="*/ 1123316 w 3928091"/>
              <a:gd name="connsiteY9" fmla="*/ 4101478 h 4140729"/>
              <a:gd name="connsiteX10" fmla="*/ 667568 w 3928091"/>
              <a:gd name="connsiteY10" fmla="*/ 4103294 h 4140729"/>
              <a:gd name="connsiteX11" fmla="*/ 298918 w 3928091"/>
              <a:gd name="connsiteY11" fmla="*/ 4104752 h 4140729"/>
              <a:gd name="connsiteX12" fmla="*/ 112676 w 3928091"/>
              <a:gd name="connsiteY12" fmla="*/ 4096251 h 4140729"/>
              <a:gd name="connsiteX13" fmla="*/ 15503 w 3928091"/>
              <a:gd name="connsiteY13" fmla="*/ 4130462 h 4140729"/>
              <a:gd name="connsiteX14" fmla="*/ 14458 w 3928091"/>
              <a:gd name="connsiteY14" fmla="*/ 4054717 h 4140729"/>
              <a:gd name="connsiteX15" fmla="*/ 346 w 3928091"/>
              <a:gd name="connsiteY15" fmla="*/ 3882149 h 4140729"/>
              <a:gd name="connsiteX16" fmla="*/ 27583 w 3928091"/>
              <a:gd name="connsiteY16" fmla="*/ 3294816 h 4140729"/>
              <a:gd name="connsiteX17" fmla="*/ 21797 w 3928091"/>
              <a:gd name="connsiteY17" fmla="*/ 3078932 h 4140729"/>
              <a:gd name="connsiteX18" fmla="*/ 30264 w 3928091"/>
              <a:gd name="connsiteY18" fmla="*/ 2835999 h 4140729"/>
              <a:gd name="connsiteX19" fmla="*/ 33510 w 3928091"/>
              <a:gd name="connsiteY19" fmla="*/ 2550270 h 4140729"/>
              <a:gd name="connsiteX20" fmla="*/ 9096 w 3928091"/>
              <a:gd name="connsiteY20" fmla="*/ 1764959 h 4140729"/>
              <a:gd name="connsiteX21" fmla="*/ 30406 w 3928091"/>
              <a:gd name="connsiteY21" fmla="*/ 1598729 h 4140729"/>
              <a:gd name="connsiteX22" fmla="*/ 20244 w 3928091"/>
              <a:gd name="connsiteY22" fmla="*/ 1114767 h 4140729"/>
              <a:gd name="connsiteX23" fmla="*/ 26736 w 3928091"/>
              <a:gd name="connsiteY23" fmla="*/ 579120 h 4140729"/>
              <a:gd name="connsiteX24" fmla="*/ 38237 w 3928091"/>
              <a:gd name="connsiteY24" fmla="*/ 288533 h 4140729"/>
              <a:gd name="connsiteX25" fmla="*/ 23605 w 3928091"/>
              <a:gd name="connsiteY25" fmla="*/ 0 h 4140729"/>
              <a:gd name="connsiteX0" fmla="*/ 23605 w 3928091"/>
              <a:gd name="connsiteY0" fmla="*/ 0 h 4140729"/>
              <a:gd name="connsiteX1" fmla="*/ 3928091 w 3928091"/>
              <a:gd name="connsiteY1" fmla="*/ 0 h 4140729"/>
              <a:gd name="connsiteX2" fmla="*/ 3928091 w 3928091"/>
              <a:gd name="connsiteY2" fmla="*/ 4125656 h 4140729"/>
              <a:gd name="connsiteX3" fmla="*/ 3780617 w 3928091"/>
              <a:gd name="connsiteY3" fmla="*/ 4131078 h 4140729"/>
              <a:gd name="connsiteX4" fmla="*/ 3281801 w 3928091"/>
              <a:gd name="connsiteY4" fmla="*/ 4125634 h 4140729"/>
              <a:gd name="connsiteX5" fmla="*/ 2622887 w 3928091"/>
              <a:gd name="connsiteY5" fmla="*/ 4130456 h 4140729"/>
              <a:gd name="connsiteX6" fmla="*/ 2169916 w 3928091"/>
              <a:gd name="connsiteY6" fmla="*/ 4111570 h 4140729"/>
              <a:gd name="connsiteX7" fmla="*/ 1705097 w 3928091"/>
              <a:gd name="connsiteY7" fmla="*/ 4140234 h 4140729"/>
              <a:gd name="connsiteX8" fmla="*/ 1378584 w 3928091"/>
              <a:gd name="connsiteY8" fmla="*/ 4083886 h 4140729"/>
              <a:gd name="connsiteX9" fmla="*/ 1123316 w 3928091"/>
              <a:gd name="connsiteY9" fmla="*/ 4101478 h 4140729"/>
              <a:gd name="connsiteX10" fmla="*/ 667568 w 3928091"/>
              <a:gd name="connsiteY10" fmla="*/ 4103294 h 4140729"/>
              <a:gd name="connsiteX11" fmla="*/ 298918 w 3928091"/>
              <a:gd name="connsiteY11" fmla="*/ 4104752 h 4140729"/>
              <a:gd name="connsiteX12" fmla="*/ 112676 w 3928091"/>
              <a:gd name="connsiteY12" fmla="*/ 4096251 h 4140729"/>
              <a:gd name="connsiteX13" fmla="*/ 1720 w 3928091"/>
              <a:gd name="connsiteY13" fmla="*/ 4096676 h 4140729"/>
              <a:gd name="connsiteX14" fmla="*/ 14458 w 3928091"/>
              <a:gd name="connsiteY14" fmla="*/ 4054717 h 4140729"/>
              <a:gd name="connsiteX15" fmla="*/ 346 w 3928091"/>
              <a:gd name="connsiteY15" fmla="*/ 3882149 h 4140729"/>
              <a:gd name="connsiteX16" fmla="*/ 27583 w 3928091"/>
              <a:gd name="connsiteY16" fmla="*/ 3294816 h 4140729"/>
              <a:gd name="connsiteX17" fmla="*/ 21797 w 3928091"/>
              <a:gd name="connsiteY17" fmla="*/ 3078932 h 4140729"/>
              <a:gd name="connsiteX18" fmla="*/ 30264 w 3928091"/>
              <a:gd name="connsiteY18" fmla="*/ 2835999 h 4140729"/>
              <a:gd name="connsiteX19" fmla="*/ 33510 w 3928091"/>
              <a:gd name="connsiteY19" fmla="*/ 2550270 h 4140729"/>
              <a:gd name="connsiteX20" fmla="*/ 9096 w 3928091"/>
              <a:gd name="connsiteY20" fmla="*/ 1764959 h 4140729"/>
              <a:gd name="connsiteX21" fmla="*/ 30406 w 3928091"/>
              <a:gd name="connsiteY21" fmla="*/ 1598729 h 4140729"/>
              <a:gd name="connsiteX22" fmla="*/ 20244 w 3928091"/>
              <a:gd name="connsiteY22" fmla="*/ 1114767 h 4140729"/>
              <a:gd name="connsiteX23" fmla="*/ 26736 w 3928091"/>
              <a:gd name="connsiteY23" fmla="*/ 579120 h 4140729"/>
              <a:gd name="connsiteX24" fmla="*/ 38237 w 3928091"/>
              <a:gd name="connsiteY24" fmla="*/ 288533 h 4140729"/>
              <a:gd name="connsiteX25" fmla="*/ 23605 w 3928091"/>
              <a:gd name="connsiteY25" fmla="*/ 0 h 4140729"/>
              <a:gd name="connsiteX0" fmla="*/ 23605 w 3928091"/>
              <a:gd name="connsiteY0" fmla="*/ 0 h 4140277"/>
              <a:gd name="connsiteX1" fmla="*/ 3928091 w 3928091"/>
              <a:gd name="connsiteY1" fmla="*/ 0 h 4140277"/>
              <a:gd name="connsiteX2" fmla="*/ 3928091 w 3928091"/>
              <a:gd name="connsiteY2" fmla="*/ 4125656 h 4140277"/>
              <a:gd name="connsiteX3" fmla="*/ 3780617 w 3928091"/>
              <a:gd name="connsiteY3" fmla="*/ 4131078 h 4140277"/>
              <a:gd name="connsiteX4" fmla="*/ 3281801 w 3928091"/>
              <a:gd name="connsiteY4" fmla="*/ 4125634 h 4140277"/>
              <a:gd name="connsiteX5" fmla="*/ 2622887 w 3928091"/>
              <a:gd name="connsiteY5" fmla="*/ 4130456 h 4140277"/>
              <a:gd name="connsiteX6" fmla="*/ 2169916 w 3928091"/>
              <a:gd name="connsiteY6" fmla="*/ 4111570 h 4140277"/>
              <a:gd name="connsiteX7" fmla="*/ 1705097 w 3928091"/>
              <a:gd name="connsiteY7" fmla="*/ 4140234 h 4140277"/>
              <a:gd name="connsiteX8" fmla="*/ 1364801 w 3928091"/>
              <a:gd name="connsiteY8" fmla="*/ 4104157 h 4140277"/>
              <a:gd name="connsiteX9" fmla="*/ 1123316 w 3928091"/>
              <a:gd name="connsiteY9" fmla="*/ 4101478 h 4140277"/>
              <a:gd name="connsiteX10" fmla="*/ 667568 w 3928091"/>
              <a:gd name="connsiteY10" fmla="*/ 4103294 h 4140277"/>
              <a:gd name="connsiteX11" fmla="*/ 298918 w 3928091"/>
              <a:gd name="connsiteY11" fmla="*/ 4104752 h 4140277"/>
              <a:gd name="connsiteX12" fmla="*/ 112676 w 3928091"/>
              <a:gd name="connsiteY12" fmla="*/ 4096251 h 4140277"/>
              <a:gd name="connsiteX13" fmla="*/ 1720 w 3928091"/>
              <a:gd name="connsiteY13" fmla="*/ 4096676 h 4140277"/>
              <a:gd name="connsiteX14" fmla="*/ 14458 w 3928091"/>
              <a:gd name="connsiteY14" fmla="*/ 4054717 h 4140277"/>
              <a:gd name="connsiteX15" fmla="*/ 346 w 3928091"/>
              <a:gd name="connsiteY15" fmla="*/ 3882149 h 4140277"/>
              <a:gd name="connsiteX16" fmla="*/ 27583 w 3928091"/>
              <a:gd name="connsiteY16" fmla="*/ 3294816 h 4140277"/>
              <a:gd name="connsiteX17" fmla="*/ 21797 w 3928091"/>
              <a:gd name="connsiteY17" fmla="*/ 3078932 h 4140277"/>
              <a:gd name="connsiteX18" fmla="*/ 30264 w 3928091"/>
              <a:gd name="connsiteY18" fmla="*/ 2835999 h 4140277"/>
              <a:gd name="connsiteX19" fmla="*/ 33510 w 3928091"/>
              <a:gd name="connsiteY19" fmla="*/ 2550270 h 4140277"/>
              <a:gd name="connsiteX20" fmla="*/ 9096 w 3928091"/>
              <a:gd name="connsiteY20" fmla="*/ 1764959 h 4140277"/>
              <a:gd name="connsiteX21" fmla="*/ 30406 w 3928091"/>
              <a:gd name="connsiteY21" fmla="*/ 1598729 h 4140277"/>
              <a:gd name="connsiteX22" fmla="*/ 20244 w 3928091"/>
              <a:gd name="connsiteY22" fmla="*/ 1114767 h 4140277"/>
              <a:gd name="connsiteX23" fmla="*/ 26736 w 3928091"/>
              <a:gd name="connsiteY23" fmla="*/ 579120 h 4140277"/>
              <a:gd name="connsiteX24" fmla="*/ 38237 w 3928091"/>
              <a:gd name="connsiteY24" fmla="*/ 288533 h 4140277"/>
              <a:gd name="connsiteX25" fmla="*/ 23605 w 3928091"/>
              <a:gd name="connsiteY25" fmla="*/ 0 h 4140277"/>
              <a:gd name="connsiteX0" fmla="*/ 23605 w 3928091"/>
              <a:gd name="connsiteY0" fmla="*/ 0 h 4137664"/>
              <a:gd name="connsiteX1" fmla="*/ 3928091 w 3928091"/>
              <a:gd name="connsiteY1" fmla="*/ 0 h 4137664"/>
              <a:gd name="connsiteX2" fmla="*/ 3928091 w 3928091"/>
              <a:gd name="connsiteY2" fmla="*/ 4125656 h 4137664"/>
              <a:gd name="connsiteX3" fmla="*/ 3780617 w 3928091"/>
              <a:gd name="connsiteY3" fmla="*/ 4131078 h 4137664"/>
              <a:gd name="connsiteX4" fmla="*/ 3281801 w 3928091"/>
              <a:gd name="connsiteY4" fmla="*/ 4125634 h 4137664"/>
              <a:gd name="connsiteX5" fmla="*/ 2622887 w 3928091"/>
              <a:gd name="connsiteY5" fmla="*/ 4130456 h 4137664"/>
              <a:gd name="connsiteX6" fmla="*/ 2169916 w 3928091"/>
              <a:gd name="connsiteY6" fmla="*/ 4111570 h 4137664"/>
              <a:gd name="connsiteX7" fmla="*/ 1767120 w 3928091"/>
              <a:gd name="connsiteY7" fmla="*/ 4086176 h 4137664"/>
              <a:gd name="connsiteX8" fmla="*/ 1364801 w 3928091"/>
              <a:gd name="connsiteY8" fmla="*/ 4104157 h 4137664"/>
              <a:gd name="connsiteX9" fmla="*/ 1123316 w 3928091"/>
              <a:gd name="connsiteY9" fmla="*/ 4101478 h 4137664"/>
              <a:gd name="connsiteX10" fmla="*/ 667568 w 3928091"/>
              <a:gd name="connsiteY10" fmla="*/ 4103294 h 4137664"/>
              <a:gd name="connsiteX11" fmla="*/ 298918 w 3928091"/>
              <a:gd name="connsiteY11" fmla="*/ 4104752 h 4137664"/>
              <a:gd name="connsiteX12" fmla="*/ 112676 w 3928091"/>
              <a:gd name="connsiteY12" fmla="*/ 4096251 h 4137664"/>
              <a:gd name="connsiteX13" fmla="*/ 1720 w 3928091"/>
              <a:gd name="connsiteY13" fmla="*/ 4096676 h 4137664"/>
              <a:gd name="connsiteX14" fmla="*/ 14458 w 3928091"/>
              <a:gd name="connsiteY14" fmla="*/ 4054717 h 4137664"/>
              <a:gd name="connsiteX15" fmla="*/ 346 w 3928091"/>
              <a:gd name="connsiteY15" fmla="*/ 3882149 h 4137664"/>
              <a:gd name="connsiteX16" fmla="*/ 27583 w 3928091"/>
              <a:gd name="connsiteY16" fmla="*/ 3294816 h 4137664"/>
              <a:gd name="connsiteX17" fmla="*/ 21797 w 3928091"/>
              <a:gd name="connsiteY17" fmla="*/ 3078932 h 4137664"/>
              <a:gd name="connsiteX18" fmla="*/ 30264 w 3928091"/>
              <a:gd name="connsiteY18" fmla="*/ 2835999 h 4137664"/>
              <a:gd name="connsiteX19" fmla="*/ 33510 w 3928091"/>
              <a:gd name="connsiteY19" fmla="*/ 2550270 h 4137664"/>
              <a:gd name="connsiteX20" fmla="*/ 9096 w 3928091"/>
              <a:gd name="connsiteY20" fmla="*/ 1764959 h 4137664"/>
              <a:gd name="connsiteX21" fmla="*/ 30406 w 3928091"/>
              <a:gd name="connsiteY21" fmla="*/ 1598729 h 4137664"/>
              <a:gd name="connsiteX22" fmla="*/ 20244 w 3928091"/>
              <a:gd name="connsiteY22" fmla="*/ 1114767 h 4137664"/>
              <a:gd name="connsiteX23" fmla="*/ 26736 w 3928091"/>
              <a:gd name="connsiteY23" fmla="*/ 579120 h 4137664"/>
              <a:gd name="connsiteX24" fmla="*/ 38237 w 3928091"/>
              <a:gd name="connsiteY24" fmla="*/ 288533 h 4137664"/>
              <a:gd name="connsiteX25" fmla="*/ 23605 w 3928091"/>
              <a:gd name="connsiteY25" fmla="*/ 0 h 4137664"/>
              <a:gd name="connsiteX0" fmla="*/ 23605 w 3928091"/>
              <a:gd name="connsiteY0" fmla="*/ 0 h 4137664"/>
              <a:gd name="connsiteX1" fmla="*/ 3928091 w 3928091"/>
              <a:gd name="connsiteY1" fmla="*/ 0 h 4137664"/>
              <a:gd name="connsiteX2" fmla="*/ 3928091 w 3928091"/>
              <a:gd name="connsiteY2" fmla="*/ 4125656 h 4137664"/>
              <a:gd name="connsiteX3" fmla="*/ 3780617 w 3928091"/>
              <a:gd name="connsiteY3" fmla="*/ 4131078 h 4137664"/>
              <a:gd name="connsiteX4" fmla="*/ 3281801 w 3928091"/>
              <a:gd name="connsiteY4" fmla="*/ 4125634 h 4137664"/>
              <a:gd name="connsiteX5" fmla="*/ 2622887 w 3928091"/>
              <a:gd name="connsiteY5" fmla="*/ 4130456 h 4137664"/>
              <a:gd name="connsiteX6" fmla="*/ 2169916 w 3928091"/>
              <a:gd name="connsiteY6" fmla="*/ 4111570 h 4137664"/>
              <a:gd name="connsiteX7" fmla="*/ 1767120 w 3928091"/>
              <a:gd name="connsiteY7" fmla="*/ 4086176 h 4137664"/>
              <a:gd name="connsiteX8" fmla="*/ 1364801 w 3928091"/>
              <a:gd name="connsiteY8" fmla="*/ 4104157 h 4137664"/>
              <a:gd name="connsiteX9" fmla="*/ 1123316 w 3928091"/>
              <a:gd name="connsiteY9" fmla="*/ 4101478 h 4137664"/>
              <a:gd name="connsiteX10" fmla="*/ 667568 w 3928091"/>
              <a:gd name="connsiteY10" fmla="*/ 4103294 h 4137664"/>
              <a:gd name="connsiteX11" fmla="*/ 298918 w 3928091"/>
              <a:gd name="connsiteY11" fmla="*/ 4104752 h 4137664"/>
              <a:gd name="connsiteX12" fmla="*/ 112676 w 3928091"/>
              <a:gd name="connsiteY12" fmla="*/ 4096251 h 4137664"/>
              <a:gd name="connsiteX13" fmla="*/ 1720 w 3928091"/>
              <a:gd name="connsiteY13" fmla="*/ 4096676 h 4137664"/>
              <a:gd name="connsiteX14" fmla="*/ 14458 w 3928091"/>
              <a:gd name="connsiteY14" fmla="*/ 4054717 h 4137664"/>
              <a:gd name="connsiteX15" fmla="*/ 346 w 3928091"/>
              <a:gd name="connsiteY15" fmla="*/ 3882149 h 4137664"/>
              <a:gd name="connsiteX16" fmla="*/ 27583 w 3928091"/>
              <a:gd name="connsiteY16" fmla="*/ 3294816 h 4137664"/>
              <a:gd name="connsiteX17" fmla="*/ 21797 w 3928091"/>
              <a:gd name="connsiteY17" fmla="*/ 3078932 h 4137664"/>
              <a:gd name="connsiteX18" fmla="*/ 30264 w 3928091"/>
              <a:gd name="connsiteY18" fmla="*/ 2835999 h 4137664"/>
              <a:gd name="connsiteX19" fmla="*/ 33510 w 3928091"/>
              <a:gd name="connsiteY19" fmla="*/ 2550270 h 4137664"/>
              <a:gd name="connsiteX20" fmla="*/ 9096 w 3928091"/>
              <a:gd name="connsiteY20" fmla="*/ 1764959 h 4137664"/>
              <a:gd name="connsiteX21" fmla="*/ 30406 w 3928091"/>
              <a:gd name="connsiteY21" fmla="*/ 1598729 h 4137664"/>
              <a:gd name="connsiteX22" fmla="*/ 20244 w 3928091"/>
              <a:gd name="connsiteY22" fmla="*/ 1114767 h 4137664"/>
              <a:gd name="connsiteX23" fmla="*/ 26736 w 3928091"/>
              <a:gd name="connsiteY23" fmla="*/ 579120 h 4137664"/>
              <a:gd name="connsiteX24" fmla="*/ 38237 w 3928091"/>
              <a:gd name="connsiteY24" fmla="*/ 288533 h 4137664"/>
              <a:gd name="connsiteX25" fmla="*/ 23605 w 3928091"/>
              <a:gd name="connsiteY25" fmla="*/ 0 h 4137664"/>
              <a:gd name="connsiteX0" fmla="*/ 23605 w 3928091"/>
              <a:gd name="connsiteY0" fmla="*/ 0 h 4137664"/>
              <a:gd name="connsiteX1" fmla="*/ 3928091 w 3928091"/>
              <a:gd name="connsiteY1" fmla="*/ 0 h 4137664"/>
              <a:gd name="connsiteX2" fmla="*/ 3928091 w 3928091"/>
              <a:gd name="connsiteY2" fmla="*/ 4125656 h 4137664"/>
              <a:gd name="connsiteX3" fmla="*/ 3780617 w 3928091"/>
              <a:gd name="connsiteY3" fmla="*/ 4131078 h 4137664"/>
              <a:gd name="connsiteX4" fmla="*/ 3281801 w 3928091"/>
              <a:gd name="connsiteY4" fmla="*/ 4125634 h 4137664"/>
              <a:gd name="connsiteX5" fmla="*/ 2622887 w 3928091"/>
              <a:gd name="connsiteY5" fmla="*/ 4130456 h 4137664"/>
              <a:gd name="connsiteX6" fmla="*/ 2169916 w 3928091"/>
              <a:gd name="connsiteY6" fmla="*/ 4111570 h 4137664"/>
              <a:gd name="connsiteX7" fmla="*/ 1787794 w 3928091"/>
              <a:gd name="connsiteY7" fmla="*/ 4099691 h 4137664"/>
              <a:gd name="connsiteX8" fmla="*/ 1364801 w 3928091"/>
              <a:gd name="connsiteY8" fmla="*/ 4104157 h 4137664"/>
              <a:gd name="connsiteX9" fmla="*/ 1123316 w 3928091"/>
              <a:gd name="connsiteY9" fmla="*/ 4101478 h 4137664"/>
              <a:gd name="connsiteX10" fmla="*/ 667568 w 3928091"/>
              <a:gd name="connsiteY10" fmla="*/ 4103294 h 4137664"/>
              <a:gd name="connsiteX11" fmla="*/ 298918 w 3928091"/>
              <a:gd name="connsiteY11" fmla="*/ 4104752 h 4137664"/>
              <a:gd name="connsiteX12" fmla="*/ 112676 w 3928091"/>
              <a:gd name="connsiteY12" fmla="*/ 4096251 h 4137664"/>
              <a:gd name="connsiteX13" fmla="*/ 1720 w 3928091"/>
              <a:gd name="connsiteY13" fmla="*/ 4096676 h 4137664"/>
              <a:gd name="connsiteX14" fmla="*/ 14458 w 3928091"/>
              <a:gd name="connsiteY14" fmla="*/ 4054717 h 4137664"/>
              <a:gd name="connsiteX15" fmla="*/ 346 w 3928091"/>
              <a:gd name="connsiteY15" fmla="*/ 3882149 h 4137664"/>
              <a:gd name="connsiteX16" fmla="*/ 27583 w 3928091"/>
              <a:gd name="connsiteY16" fmla="*/ 3294816 h 4137664"/>
              <a:gd name="connsiteX17" fmla="*/ 21797 w 3928091"/>
              <a:gd name="connsiteY17" fmla="*/ 3078932 h 4137664"/>
              <a:gd name="connsiteX18" fmla="*/ 30264 w 3928091"/>
              <a:gd name="connsiteY18" fmla="*/ 2835999 h 4137664"/>
              <a:gd name="connsiteX19" fmla="*/ 33510 w 3928091"/>
              <a:gd name="connsiteY19" fmla="*/ 2550270 h 4137664"/>
              <a:gd name="connsiteX20" fmla="*/ 9096 w 3928091"/>
              <a:gd name="connsiteY20" fmla="*/ 1764959 h 4137664"/>
              <a:gd name="connsiteX21" fmla="*/ 30406 w 3928091"/>
              <a:gd name="connsiteY21" fmla="*/ 1598729 h 4137664"/>
              <a:gd name="connsiteX22" fmla="*/ 20244 w 3928091"/>
              <a:gd name="connsiteY22" fmla="*/ 1114767 h 4137664"/>
              <a:gd name="connsiteX23" fmla="*/ 26736 w 3928091"/>
              <a:gd name="connsiteY23" fmla="*/ 579120 h 4137664"/>
              <a:gd name="connsiteX24" fmla="*/ 38237 w 3928091"/>
              <a:gd name="connsiteY24" fmla="*/ 288533 h 4137664"/>
              <a:gd name="connsiteX25" fmla="*/ 23605 w 3928091"/>
              <a:gd name="connsiteY25" fmla="*/ 0 h 4137664"/>
              <a:gd name="connsiteX0" fmla="*/ 23605 w 3928091"/>
              <a:gd name="connsiteY0" fmla="*/ 0 h 4132368"/>
              <a:gd name="connsiteX1" fmla="*/ 3928091 w 3928091"/>
              <a:gd name="connsiteY1" fmla="*/ 0 h 4132368"/>
              <a:gd name="connsiteX2" fmla="*/ 3928091 w 3928091"/>
              <a:gd name="connsiteY2" fmla="*/ 4125656 h 4132368"/>
              <a:gd name="connsiteX3" fmla="*/ 3780617 w 3928091"/>
              <a:gd name="connsiteY3" fmla="*/ 4131078 h 4132368"/>
              <a:gd name="connsiteX4" fmla="*/ 3281801 w 3928091"/>
              <a:gd name="connsiteY4" fmla="*/ 4125634 h 4132368"/>
              <a:gd name="connsiteX5" fmla="*/ 2622887 w 3928091"/>
              <a:gd name="connsiteY5" fmla="*/ 4130456 h 4132368"/>
              <a:gd name="connsiteX6" fmla="*/ 2176808 w 3928091"/>
              <a:gd name="connsiteY6" fmla="*/ 4111570 h 4132368"/>
              <a:gd name="connsiteX7" fmla="*/ 1787794 w 3928091"/>
              <a:gd name="connsiteY7" fmla="*/ 4099691 h 4132368"/>
              <a:gd name="connsiteX8" fmla="*/ 1364801 w 3928091"/>
              <a:gd name="connsiteY8" fmla="*/ 4104157 h 4132368"/>
              <a:gd name="connsiteX9" fmla="*/ 1123316 w 3928091"/>
              <a:gd name="connsiteY9" fmla="*/ 4101478 h 4132368"/>
              <a:gd name="connsiteX10" fmla="*/ 667568 w 3928091"/>
              <a:gd name="connsiteY10" fmla="*/ 4103294 h 4132368"/>
              <a:gd name="connsiteX11" fmla="*/ 298918 w 3928091"/>
              <a:gd name="connsiteY11" fmla="*/ 4104752 h 4132368"/>
              <a:gd name="connsiteX12" fmla="*/ 112676 w 3928091"/>
              <a:gd name="connsiteY12" fmla="*/ 4096251 h 4132368"/>
              <a:gd name="connsiteX13" fmla="*/ 1720 w 3928091"/>
              <a:gd name="connsiteY13" fmla="*/ 4096676 h 4132368"/>
              <a:gd name="connsiteX14" fmla="*/ 14458 w 3928091"/>
              <a:gd name="connsiteY14" fmla="*/ 4054717 h 4132368"/>
              <a:gd name="connsiteX15" fmla="*/ 346 w 3928091"/>
              <a:gd name="connsiteY15" fmla="*/ 3882149 h 4132368"/>
              <a:gd name="connsiteX16" fmla="*/ 27583 w 3928091"/>
              <a:gd name="connsiteY16" fmla="*/ 3294816 h 4132368"/>
              <a:gd name="connsiteX17" fmla="*/ 21797 w 3928091"/>
              <a:gd name="connsiteY17" fmla="*/ 3078932 h 4132368"/>
              <a:gd name="connsiteX18" fmla="*/ 30264 w 3928091"/>
              <a:gd name="connsiteY18" fmla="*/ 2835999 h 4132368"/>
              <a:gd name="connsiteX19" fmla="*/ 33510 w 3928091"/>
              <a:gd name="connsiteY19" fmla="*/ 2550270 h 4132368"/>
              <a:gd name="connsiteX20" fmla="*/ 9096 w 3928091"/>
              <a:gd name="connsiteY20" fmla="*/ 1764959 h 4132368"/>
              <a:gd name="connsiteX21" fmla="*/ 30406 w 3928091"/>
              <a:gd name="connsiteY21" fmla="*/ 1598729 h 4132368"/>
              <a:gd name="connsiteX22" fmla="*/ 20244 w 3928091"/>
              <a:gd name="connsiteY22" fmla="*/ 1114767 h 4132368"/>
              <a:gd name="connsiteX23" fmla="*/ 26736 w 3928091"/>
              <a:gd name="connsiteY23" fmla="*/ 579120 h 4132368"/>
              <a:gd name="connsiteX24" fmla="*/ 38237 w 3928091"/>
              <a:gd name="connsiteY24" fmla="*/ 288533 h 4132368"/>
              <a:gd name="connsiteX25" fmla="*/ 23605 w 3928091"/>
              <a:gd name="connsiteY25" fmla="*/ 0 h 4132368"/>
              <a:gd name="connsiteX0" fmla="*/ 23605 w 3928091"/>
              <a:gd name="connsiteY0" fmla="*/ 0 h 4132368"/>
              <a:gd name="connsiteX1" fmla="*/ 3928091 w 3928091"/>
              <a:gd name="connsiteY1" fmla="*/ 0 h 4132368"/>
              <a:gd name="connsiteX2" fmla="*/ 3928091 w 3928091"/>
              <a:gd name="connsiteY2" fmla="*/ 4125656 h 4132368"/>
              <a:gd name="connsiteX3" fmla="*/ 3780617 w 3928091"/>
              <a:gd name="connsiteY3" fmla="*/ 4131078 h 4132368"/>
              <a:gd name="connsiteX4" fmla="*/ 3281801 w 3928091"/>
              <a:gd name="connsiteY4" fmla="*/ 4125634 h 4132368"/>
              <a:gd name="connsiteX5" fmla="*/ 2622887 w 3928091"/>
              <a:gd name="connsiteY5" fmla="*/ 4130456 h 4132368"/>
              <a:gd name="connsiteX6" fmla="*/ 2176808 w 3928091"/>
              <a:gd name="connsiteY6" fmla="*/ 4111570 h 4132368"/>
              <a:gd name="connsiteX7" fmla="*/ 1787794 w 3928091"/>
              <a:gd name="connsiteY7" fmla="*/ 4099691 h 4132368"/>
              <a:gd name="connsiteX8" fmla="*/ 1364801 w 3928091"/>
              <a:gd name="connsiteY8" fmla="*/ 4104157 h 4132368"/>
              <a:gd name="connsiteX9" fmla="*/ 1123316 w 3928091"/>
              <a:gd name="connsiteY9" fmla="*/ 4101478 h 4132368"/>
              <a:gd name="connsiteX10" fmla="*/ 667568 w 3928091"/>
              <a:gd name="connsiteY10" fmla="*/ 4103294 h 4132368"/>
              <a:gd name="connsiteX11" fmla="*/ 298918 w 3928091"/>
              <a:gd name="connsiteY11" fmla="*/ 4104752 h 4132368"/>
              <a:gd name="connsiteX12" fmla="*/ 112676 w 3928091"/>
              <a:gd name="connsiteY12" fmla="*/ 4096251 h 4132368"/>
              <a:gd name="connsiteX13" fmla="*/ 1720 w 3928091"/>
              <a:gd name="connsiteY13" fmla="*/ 4096676 h 4132368"/>
              <a:gd name="connsiteX14" fmla="*/ 14458 w 3928091"/>
              <a:gd name="connsiteY14" fmla="*/ 4054717 h 4132368"/>
              <a:gd name="connsiteX15" fmla="*/ 346 w 3928091"/>
              <a:gd name="connsiteY15" fmla="*/ 3882149 h 4132368"/>
              <a:gd name="connsiteX16" fmla="*/ 27583 w 3928091"/>
              <a:gd name="connsiteY16" fmla="*/ 3294816 h 4132368"/>
              <a:gd name="connsiteX17" fmla="*/ 21797 w 3928091"/>
              <a:gd name="connsiteY17" fmla="*/ 3078932 h 4132368"/>
              <a:gd name="connsiteX18" fmla="*/ 30264 w 3928091"/>
              <a:gd name="connsiteY18" fmla="*/ 2835999 h 4132368"/>
              <a:gd name="connsiteX19" fmla="*/ 33510 w 3928091"/>
              <a:gd name="connsiteY19" fmla="*/ 2550270 h 4132368"/>
              <a:gd name="connsiteX20" fmla="*/ 9096 w 3928091"/>
              <a:gd name="connsiteY20" fmla="*/ 1764959 h 4132368"/>
              <a:gd name="connsiteX21" fmla="*/ 30406 w 3928091"/>
              <a:gd name="connsiteY21" fmla="*/ 1598729 h 4132368"/>
              <a:gd name="connsiteX22" fmla="*/ 20244 w 3928091"/>
              <a:gd name="connsiteY22" fmla="*/ 1114767 h 4132368"/>
              <a:gd name="connsiteX23" fmla="*/ 26736 w 3928091"/>
              <a:gd name="connsiteY23" fmla="*/ 579120 h 4132368"/>
              <a:gd name="connsiteX24" fmla="*/ 38237 w 3928091"/>
              <a:gd name="connsiteY24" fmla="*/ 288533 h 4132368"/>
              <a:gd name="connsiteX25" fmla="*/ 23605 w 3928091"/>
              <a:gd name="connsiteY25" fmla="*/ 0 h 4132368"/>
              <a:gd name="connsiteX0" fmla="*/ 23605 w 3928091"/>
              <a:gd name="connsiteY0" fmla="*/ 0 h 4131078"/>
              <a:gd name="connsiteX1" fmla="*/ 3928091 w 3928091"/>
              <a:gd name="connsiteY1" fmla="*/ 0 h 4131078"/>
              <a:gd name="connsiteX2" fmla="*/ 3928091 w 3928091"/>
              <a:gd name="connsiteY2" fmla="*/ 4125656 h 4131078"/>
              <a:gd name="connsiteX3" fmla="*/ 3780617 w 3928091"/>
              <a:gd name="connsiteY3" fmla="*/ 4131078 h 4131078"/>
              <a:gd name="connsiteX4" fmla="*/ 3281801 w 3928091"/>
              <a:gd name="connsiteY4" fmla="*/ 4125634 h 4131078"/>
              <a:gd name="connsiteX5" fmla="*/ 2629779 w 3928091"/>
              <a:gd name="connsiteY5" fmla="*/ 4089913 h 4131078"/>
              <a:gd name="connsiteX6" fmla="*/ 2176808 w 3928091"/>
              <a:gd name="connsiteY6" fmla="*/ 4111570 h 4131078"/>
              <a:gd name="connsiteX7" fmla="*/ 1787794 w 3928091"/>
              <a:gd name="connsiteY7" fmla="*/ 4099691 h 4131078"/>
              <a:gd name="connsiteX8" fmla="*/ 1364801 w 3928091"/>
              <a:gd name="connsiteY8" fmla="*/ 4104157 h 4131078"/>
              <a:gd name="connsiteX9" fmla="*/ 1123316 w 3928091"/>
              <a:gd name="connsiteY9" fmla="*/ 4101478 h 4131078"/>
              <a:gd name="connsiteX10" fmla="*/ 667568 w 3928091"/>
              <a:gd name="connsiteY10" fmla="*/ 4103294 h 4131078"/>
              <a:gd name="connsiteX11" fmla="*/ 298918 w 3928091"/>
              <a:gd name="connsiteY11" fmla="*/ 4104752 h 4131078"/>
              <a:gd name="connsiteX12" fmla="*/ 112676 w 3928091"/>
              <a:gd name="connsiteY12" fmla="*/ 4096251 h 4131078"/>
              <a:gd name="connsiteX13" fmla="*/ 1720 w 3928091"/>
              <a:gd name="connsiteY13" fmla="*/ 4096676 h 4131078"/>
              <a:gd name="connsiteX14" fmla="*/ 14458 w 3928091"/>
              <a:gd name="connsiteY14" fmla="*/ 4054717 h 4131078"/>
              <a:gd name="connsiteX15" fmla="*/ 346 w 3928091"/>
              <a:gd name="connsiteY15" fmla="*/ 3882149 h 4131078"/>
              <a:gd name="connsiteX16" fmla="*/ 27583 w 3928091"/>
              <a:gd name="connsiteY16" fmla="*/ 3294816 h 4131078"/>
              <a:gd name="connsiteX17" fmla="*/ 21797 w 3928091"/>
              <a:gd name="connsiteY17" fmla="*/ 3078932 h 4131078"/>
              <a:gd name="connsiteX18" fmla="*/ 30264 w 3928091"/>
              <a:gd name="connsiteY18" fmla="*/ 2835999 h 4131078"/>
              <a:gd name="connsiteX19" fmla="*/ 33510 w 3928091"/>
              <a:gd name="connsiteY19" fmla="*/ 2550270 h 4131078"/>
              <a:gd name="connsiteX20" fmla="*/ 9096 w 3928091"/>
              <a:gd name="connsiteY20" fmla="*/ 1764959 h 4131078"/>
              <a:gd name="connsiteX21" fmla="*/ 30406 w 3928091"/>
              <a:gd name="connsiteY21" fmla="*/ 1598729 h 4131078"/>
              <a:gd name="connsiteX22" fmla="*/ 20244 w 3928091"/>
              <a:gd name="connsiteY22" fmla="*/ 1114767 h 4131078"/>
              <a:gd name="connsiteX23" fmla="*/ 26736 w 3928091"/>
              <a:gd name="connsiteY23" fmla="*/ 579120 h 4131078"/>
              <a:gd name="connsiteX24" fmla="*/ 38237 w 3928091"/>
              <a:gd name="connsiteY24" fmla="*/ 288533 h 4131078"/>
              <a:gd name="connsiteX25" fmla="*/ 23605 w 3928091"/>
              <a:gd name="connsiteY25" fmla="*/ 0 h 4131078"/>
              <a:gd name="connsiteX0" fmla="*/ 23605 w 3928091"/>
              <a:gd name="connsiteY0" fmla="*/ 0 h 4131078"/>
              <a:gd name="connsiteX1" fmla="*/ 3928091 w 3928091"/>
              <a:gd name="connsiteY1" fmla="*/ 0 h 4131078"/>
              <a:gd name="connsiteX2" fmla="*/ 3928091 w 3928091"/>
              <a:gd name="connsiteY2" fmla="*/ 4125656 h 4131078"/>
              <a:gd name="connsiteX3" fmla="*/ 3780617 w 3928091"/>
              <a:gd name="connsiteY3" fmla="*/ 4131078 h 4131078"/>
              <a:gd name="connsiteX4" fmla="*/ 3281801 w 3928091"/>
              <a:gd name="connsiteY4" fmla="*/ 4125634 h 4131078"/>
              <a:gd name="connsiteX5" fmla="*/ 2629779 w 3928091"/>
              <a:gd name="connsiteY5" fmla="*/ 4089913 h 4131078"/>
              <a:gd name="connsiteX6" fmla="*/ 2176808 w 3928091"/>
              <a:gd name="connsiteY6" fmla="*/ 4111570 h 4131078"/>
              <a:gd name="connsiteX7" fmla="*/ 1787794 w 3928091"/>
              <a:gd name="connsiteY7" fmla="*/ 4099691 h 4131078"/>
              <a:gd name="connsiteX8" fmla="*/ 1364801 w 3928091"/>
              <a:gd name="connsiteY8" fmla="*/ 4104157 h 4131078"/>
              <a:gd name="connsiteX9" fmla="*/ 1123316 w 3928091"/>
              <a:gd name="connsiteY9" fmla="*/ 4101478 h 4131078"/>
              <a:gd name="connsiteX10" fmla="*/ 667568 w 3928091"/>
              <a:gd name="connsiteY10" fmla="*/ 4103294 h 4131078"/>
              <a:gd name="connsiteX11" fmla="*/ 298918 w 3928091"/>
              <a:gd name="connsiteY11" fmla="*/ 4104752 h 4131078"/>
              <a:gd name="connsiteX12" fmla="*/ 112676 w 3928091"/>
              <a:gd name="connsiteY12" fmla="*/ 4096251 h 4131078"/>
              <a:gd name="connsiteX13" fmla="*/ 1720 w 3928091"/>
              <a:gd name="connsiteY13" fmla="*/ 4096676 h 4131078"/>
              <a:gd name="connsiteX14" fmla="*/ 14458 w 3928091"/>
              <a:gd name="connsiteY14" fmla="*/ 4054717 h 4131078"/>
              <a:gd name="connsiteX15" fmla="*/ 346 w 3928091"/>
              <a:gd name="connsiteY15" fmla="*/ 3882149 h 4131078"/>
              <a:gd name="connsiteX16" fmla="*/ 27583 w 3928091"/>
              <a:gd name="connsiteY16" fmla="*/ 3294816 h 4131078"/>
              <a:gd name="connsiteX17" fmla="*/ 21797 w 3928091"/>
              <a:gd name="connsiteY17" fmla="*/ 3078932 h 4131078"/>
              <a:gd name="connsiteX18" fmla="*/ 30264 w 3928091"/>
              <a:gd name="connsiteY18" fmla="*/ 2835999 h 4131078"/>
              <a:gd name="connsiteX19" fmla="*/ 33510 w 3928091"/>
              <a:gd name="connsiteY19" fmla="*/ 2550270 h 4131078"/>
              <a:gd name="connsiteX20" fmla="*/ 9096 w 3928091"/>
              <a:gd name="connsiteY20" fmla="*/ 1764959 h 4131078"/>
              <a:gd name="connsiteX21" fmla="*/ 30406 w 3928091"/>
              <a:gd name="connsiteY21" fmla="*/ 1598729 h 4131078"/>
              <a:gd name="connsiteX22" fmla="*/ 20244 w 3928091"/>
              <a:gd name="connsiteY22" fmla="*/ 1114767 h 4131078"/>
              <a:gd name="connsiteX23" fmla="*/ 26736 w 3928091"/>
              <a:gd name="connsiteY23" fmla="*/ 579120 h 4131078"/>
              <a:gd name="connsiteX24" fmla="*/ 38237 w 3928091"/>
              <a:gd name="connsiteY24" fmla="*/ 288533 h 4131078"/>
              <a:gd name="connsiteX25" fmla="*/ 23605 w 3928091"/>
              <a:gd name="connsiteY25" fmla="*/ 0 h 4131078"/>
              <a:gd name="connsiteX0" fmla="*/ 23605 w 3928091"/>
              <a:gd name="connsiteY0" fmla="*/ 0 h 4131078"/>
              <a:gd name="connsiteX1" fmla="*/ 3928091 w 3928091"/>
              <a:gd name="connsiteY1" fmla="*/ 0 h 4131078"/>
              <a:gd name="connsiteX2" fmla="*/ 3928091 w 3928091"/>
              <a:gd name="connsiteY2" fmla="*/ 4125656 h 4131078"/>
              <a:gd name="connsiteX3" fmla="*/ 3780617 w 3928091"/>
              <a:gd name="connsiteY3" fmla="*/ 4131078 h 4131078"/>
              <a:gd name="connsiteX4" fmla="*/ 3281801 w 3928091"/>
              <a:gd name="connsiteY4" fmla="*/ 4125634 h 4131078"/>
              <a:gd name="connsiteX5" fmla="*/ 2629779 w 3928091"/>
              <a:gd name="connsiteY5" fmla="*/ 4089913 h 4131078"/>
              <a:gd name="connsiteX6" fmla="*/ 2176808 w 3928091"/>
              <a:gd name="connsiteY6" fmla="*/ 4111570 h 4131078"/>
              <a:gd name="connsiteX7" fmla="*/ 1815360 w 3928091"/>
              <a:gd name="connsiteY7" fmla="*/ 4099691 h 4131078"/>
              <a:gd name="connsiteX8" fmla="*/ 1364801 w 3928091"/>
              <a:gd name="connsiteY8" fmla="*/ 4104157 h 4131078"/>
              <a:gd name="connsiteX9" fmla="*/ 1123316 w 3928091"/>
              <a:gd name="connsiteY9" fmla="*/ 4101478 h 4131078"/>
              <a:gd name="connsiteX10" fmla="*/ 667568 w 3928091"/>
              <a:gd name="connsiteY10" fmla="*/ 4103294 h 4131078"/>
              <a:gd name="connsiteX11" fmla="*/ 298918 w 3928091"/>
              <a:gd name="connsiteY11" fmla="*/ 4104752 h 4131078"/>
              <a:gd name="connsiteX12" fmla="*/ 112676 w 3928091"/>
              <a:gd name="connsiteY12" fmla="*/ 4096251 h 4131078"/>
              <a:gd name="connsiteX13" fmla="*/ 1720 w 3928091"/>
              <a:gd name="connsiteY13" fmla="*/ 4096676 h 4131078"/>
              <a:gd name="connsiteX14" fmla="*/ 14458 w 3928091"/>
              <a:gd name="connsiteY14" fmla="*/ 4054717 h 4131078"/>
              <a:gd name="connsiteX15" fmla="*/ 346 w 3928091"/>
              <a:gd name="connsiteY15" fmla="*/ 3882149 h 4131078"/>
              <a:gd name="connsiteX16" fmla="*/ 27583 w 3928091"/>
              <a:gd name="connsiteY16" fmla="*/ 3294816 h 4131078"/>
              <a:gd name="connsiteX17" fmla="*/ 21797 w 3928091"/>
              <a:gd name="connsiteY17" fmla="*/ 3078932 h 4131078"/>
              <a:gd name="connsiteX18" fmla="*/ 30264 w 3928091"/>
              <a:gd name="connsiteY18" fmla="*/ 2835999 h 4131078"/>
              <a:gd name="connsiteX19" fmla="*/ 33510 w 3928091"/>
              <a:gd name="connsiteY19" fmla="*/ 2550270 h 4131078"/>
              <a:gd name="connsiteX20" fmla="*/ 9096 w 3928091"/>
              <a:gd name="connsiteY20" fmla="*/ 1764959 h 4131078"/>
              <a:gd name="connsiteX21" fmla="*/ 30406 w 3928091"/>
              <a:gd name="connsiteY21" fmla="*/ 1598729 h 4131078"/>
              <a:gd name="connsiteX22" fmla="*/ 20244 w 3928091"/>
              <a:gd name="connsiteY22" fmla="*/ 1114767 h 4131078"/>
              <a:gd name="connsiteX23" fmla="*/ 26736 w 3928091"/>
              <a:gd name="connsiteY23" fmla="*/ 579120 h 4131078"/>
              <a:gd name="connsiteX24" fmla="*/ 38237 w 3928091"/>
              <a:gd name="connsiteY24" fmla="*/ 288533 h 4131078"/>
              <a:gd name="connsiteX25" fmla="*/ 23605 w 3928091"/>
              <a:gd name="connsiteY25" fmla="*/ 0 h 4131078"/>
              <a:gd name="connsiteX0" fmla="*/ 23605 w 3928091"/>
              <a:gd name="connsiteY0" fmla="*/ 0 h 4131078"/>
              <a:gd name="connsiteX1" fmla="*/ 3928091 w 3928091"/>
              <a:gd name="connsiteY1" fmla="*/ 0 h 4131078"/>
              <a:gd name="connsiteX2" fmla="*/ 3928091 w 3928091"/>
              <a:gd name="connsiteY2" fmla="*/ 4125656 h 4131078"/>
              <a:gd name="connsiteX3" fmla="*/ 3780617 w 3928091"/>
              <a:gd name="connsiteY3" fmla="*/ 4131078 h 4131078"/>
              <a:gd name="connsiteX4" fmla="*/ 3281801 w 3928091"/>
              <a:gd name="connsiteY4" fmla="*/ 4125634 h 4131078"/>
              <a:gd name="connsiteX5" fmla="*/ 2629779 w 3928091"/>
              <a:gd name="connsiteY5" fmla="*/ 4089913 h 4131078"/>
              <a:gd name="connsiteX6" fmla="*/ 2176808 w 3928091"/>
              <a:gd name="connsiteY6" fmla="*/ 4111570 h 4131078"/>
              <a:gd name="connsiteX7" fmla="*/ 1815360 w 3928091"/>
              <a:gd name="connsiteY7" fmla="*/ 4099691 h 4131078"/>
              <a:gd name="connsiteX8" fmla="*/ 1364801 w 3928091"/>
              <a:gd name="connsiteY8" fmla="*/ 4104157 h 4131078"/>
              <a:gd name="connsiteX9" fmla="*/ 1123316 w 3928091"/>
              <a:gd name="connsiteY9" fmla="*/ 4101478 h 4131078"/>
              <a:gd name="connsiteX10" fmla="*/ 667568 w 3928091"/>
              <a:gd name="connsiteY10" fmla="*/ 4103294 h 4131078"/>
              <a:gd name="connsiteX11" fmla="*/ 298918 w 3928091"/>
              <a:gd name="connsiteY11" fmla="*/ 4104752 h 4131078"/>
              <a:gd name="connsiteX12" fmla="*/ 112676 w 3928091"/>
              <a:gd name="connsiteY12" fmla="*/ 4096251 h 4131078"/>
              <a:gd name="connsiteX13" fmla="*/ 1720 w 3928091"/>
              <a:gd name="connsiteY13" fmla="*/ 4096676 h 4131078"/>
              <a:gd name="connsiteX14" fmla="*/ 14458 w 3928091"/>
              <a:gd name="connsiteY14" fmla="*/ 4054717 h 4131078"/>
              <a:gd name="connsiteX15" fmla="*/ 346 w 3928091"/>
              <a:gd name="connsiteY15" fmla="*/ 3882149 h 4131078"/>
              <a:gd name="connsiteX16" fmla="*/ 27583 w 3928091"/>
              <a:gd name="connsiteY16" fmla="*/ 3294816 h 4131078"/>
              <a:gd name="connsiteX17" fmla="*/ 21797 w 3928091"/>
              <a:gd name="connsiteY17" fmla="*/ 3078932 h 4131078"/>
              <a:gd name="connsiteX18" fmla="*/ 30264 w 3928091"/>
              <a:gd name="connsiteY18" fmla="*/ 2835999 h 4131078"/>
              <a:gd name="connsiteX19" fmla="*/ 33510 w 3928091"/>
              <a:gd name="connsiteY19" fmla="*/ 2550270 h 4131078"/>
              <a:gd name="connsiteX20" fmla="*/ 9096 w 3928091"/>
              <a:gd name="connsiteY20" fmla="*/ 1764959 h 4131078"/>
              <a:gd name="connsiteX21" fmla="*/ 30406 w 3928091"/>
              <a:gd name="connsiteY21" fmla="*/ 1598729 h 4131078"/>
              <a:gd name="connsiteX22" fmla="*/ 20244 w 3928091"/>
              <a:gd name="connsiteY22" fmla="*/ 1114767 h 4131078"/>
              <a:gd name="connsiteX23" fmla="*/ 26736 w 3928091"/>
              <a:gd name="connsiteY23" fmla="*/ 579120 h 4131078"/>
              <a:gd name="connsiteX24" fmla="*/ 38237 w 3928091"/>
              <a:gd name="connsiteY24" fmla="*/ 288533 h 4131078"/>
              <a:gd name="connsiteX25" fmla="*/ 23605 w 3928091"/>
              <a:gd name="connsiteY25" fmla="*/ 0 h 4131078"/>
              <a:gd name="connsiteX0" fmla="*/ 23605 w 3928091"/>
              <a:gd name="connsiteY0" fmla="*/ 0 h 4131078"/>
              <a:gd name="connsiteX1" fmla="*/ 3928091 w 3928091"/>
              <a:gd name="connsiteY1" fmla="*/ 0 h 4131078"/>
              <a:gd name="connsiteX2" fmla="*/ 3928091 w 3928091"/>
              <a:gd name="connsiteY2" fmla="*/ 4085113 h 4131078"/>
              <a:gd name="connsiteX3" fmla="*/ 3780617 w 3928091"/>
              <a:gd name="connsiteY3" fmla="*/ 4131078 h 4131078"/>
              <a:gd name="connsiteX4" fmla="*/ 3281801 w 3928091"/>
              <a:gd name="connsiteY4" fmla="*/ 4125634 h 4131078"/>
              <a:gd name="connsiteX5" fmla="*/ 2629779 w 3928091"/>
              <a:gd name="connsiteY5" fmla="*/ 4089913 h 4131078"/>
              <a:gd name="connsiteX6" fmla="*/ 2176808 w 3928091"/>
              <a:gd name="connsiteY6" fmla="*/ 4111570 h 4131078"/>
              <a:gd name="connsiteX7" fmla="*/ 1815360 w 3928091"/>
              <a:gd name="connsiteY7" fmla="*/ 4099691 h 4131078"/>
              <a:gd name="connsiteX8" fmla="*/ 1364801 w 3928091"/>
              <a:gd name="connsiteY8" fmla="*/ 4104157 h 4131078"/>
              <a:gd name="connsiteX9" fmla="*/ 1123316 w 3928091"/>
              <a:gd name="connsiteY9" fmla="*/ 4101478 h 4131078"/>
              <a:gd name="connsiteX10" fmla="*/ 667568 w 3928091"/>
              <a:gd name="connsiteY10" fmla="*/ 4103294 h 4131078"/>
              <a:gd name="connsiteX11" fmla="*/ 298918 w 3928091"/>
              <a:gd name="connsiteY11" fmla="*/ 4104752 h 4131078"/>
              <a:gd name="connsiteX12" fmla="*/ 112676 w 3928091"/>
              <a:gd name="connsiteY12" fmla="*/ 4096251 h 4131078"/>
              <a:gd name="connsiteX13" fmla="*/ 1720 w 3928091"/>
              <a:gd name="connsiteY13" fmla="*/ 4096676 h 4131078"/>
              <a:gd name="connsiteX14" fmla="*/ 14458 w 3928091"/>
              <a:gd name="connsiteY14" fmla="*/ 4054717 h 4131078"/>
              <a:gd name="connsiteX15" fmla="*/ 346 w 3928091"/>
              <a:gd name="connsiteY15" fmla="*/ 3882149 h 4131078"/>
              <a:gd name="connsiteX16" fmla="*/ 27583 w 3928091"/>
              <a:gd name="connsiteY16" fmla="*/ 3294816 h 4131078"/>
              <a:gd name="connsiteX17" fmla="*/ 21797 w 3928091"/>
              <a:gd name="connsiteY17" fmla="*/ 3078932 h 4131078"/>
              <a:gd name="connsiteX18" fmla="*/ 30264 w 3928091"/>
              <a:gd name="connsiteY18" fmla="*/ 2835999 h 4131078"/>
              <a:gd name="connsiteX19" fmla="*/ 33510 w 3928091"/>
              <a:gd name="connsiteY19" fmla="*/ 2550270 h 4131078"/>
              <a:gd name="connsiteX20" fmla="*/ 9096 w 3928091"/>
              <a:gd name="connsiteY20" fmla="*/ 1764959 h 4131078"/>
              <a:gd name="connsiteX21" fmla="*/ 30406 w 3928091"/>
              <a:gd name="connsiteY21" fmla="*/ 1598729 h 4131078"/>
              <a:gd name="connsiteX22" fmla="*/ 20244 w 3928091"/>
              <a:gd name="connsiteY22" fmla="*/ 1114767 h 4131078"/>
              <a:gd name="connsiteX23" fmla="*/ 26736 w 3928091"/>
              <a:gd name="connsiteY23" fmla="*/ 579120 h 4131078"/>
              <a:gd name="connsiteX24" fmla="*/ 38237 w 3928091"/>
              <a:gd name="connsiteY24" fmla="*/ 288533 h 4131078"/>
              <a:gd name="connsiteX25" fmla="*/ 23605 w 3928091"/>
              <a:gd name="connsiteY25" fmla="*/ 0 h 4131078"/>
              <a:gd name="connsiteX0" fmla="*/ 23605 w 3928091"/>
              <a:gd name="connsiteY0" fmla="*/ 0 h 4125687"/>
              <a:gd name="connsiteX1" fmla="*/ 3928091 w 3928091"/>
              <a:gd name="connsiteY1" fmla="*/ 0 h 4125687"/>
              <a:gd name="connsiteX2" fmla="*/ 3928091 w 3928091"/>
              <a:gd name="connsiteY2" fmla="*/ 4085113 h 4125687"/>
              <a:gd name="connsiteX3" fmla="*/ 3780617 w 3928091"/>
              <a:gd name="connsiteY3" fmla="*/ 4097292 h 4125687"/>
              <a:gd name="connsiteX4" fmla="*/ 3281801 w 3928091"/>
              <a:gd name="connsiteY4" fmla="*/ 4125634 h 4125687"/>
              <a:gd name="connsiteX5" fmla="*/ 2629779 w 3928091"/>
              <a:gd name="connsiteY5" fmla="*/ 4089913 h 4125687"/>
              <a:gd name="connsiteX6" fmla="*/ 2176808 w 3928091"/>
              <a:gd name="connsiteY6" fmla="*/ 4111570 h 4125687"/>
              <a:gd name="connsiteX7" fmla="*/ 1815360 w 3928091"/>
              <a:gd name="connsiteY7" fmla="*/ 4099691 h 4125687"/>
              <a:gd name="connsiteX8" fmla="*/ 1364801 w 3928091"/>
              <a:gd name="connsiteY8" fmla="*/ 4104157 h 4125687"/>
              <a:gd name="connsiteX9" fmla="*/ 1123316 w 3928091"/>
              <a:gd name="connsiteY9" fmla="*/ 4101478 h 4125687"/>
              <a:gd name="connsiteX10" fmla="*/ 667568 w 3928091"/>
              <a:gd name="connsiteY10" fmla="*/ 4103294 h 4125687"/>
              <a:gd name="connsiteX11" fmla="*/ 298918 w 3928091"/>
              <a:gd name="connsiteY11" fmla="*/ 4104752 h 4125687"/>
              <a:gd name="connsiteX12" fmla="*/ 112676 w 3928091"/>
              <a:gd name="connsiteY12" fmla="*/ 4096251 h 4125687"/>
              <a:gd name="connsiteX13" fmla="*/ 1720 w 3928091"/>
              <a:gd name="connsiteY13" fmla="*/ 4096676 h 4125687"/>
              <a:gd name="connsiteX14" fmla="*/ 14458 w 3928091"/>
              <a:gd name="connsiteY14" fmla="*/ 4054717 h 4125687"/>
              <a:gd name="connsiteX15" fmla="*/ 346 w 3928091"/>
              <a:gd name="connsiteY15" fmla="*/ 3882149 h 4125687"/>
              <a:gd name="connsiteX16" fmla="*/ 27583 w 3928091"/>
              <a:gd name="connsiteY16" fmla="*/ 3294816 h 4125687"/>
              <a:gd name="connsiteX17" fmla="*/ 21797 w 3928091"/>
              <a:gd name="connsiteY17" fmla="*/ 3078932 h 4125687"/>
              <a:gd name="connsiteX18" fmla="*/ 30264 w 3928091"/>
              <a:gd name="connsiteY18" fmla="*/ 2835999 h 4125687"/>
              <a:gd name="connsiteX19" fmla="*/ 33510 w 3928091"/>
              <a:gd name="connsiteY19" fmla="*/ 2550270 h 4125687"/>
              <a:gd name="connsiteX20" fmla="*/ 9096 w 3928091"/>
              <a:gd name="connsiteY20" fmla="*/ 1764959 h 4125687"/>
              <a:gd name="connsiteX21" fmla="*/ 30406 w 3928091"/>
              <a:gd name="connsiteY21" fmla="*/ 1598729 h 4125687"/>
              <a:gd name="connsiteX22" fmla="*/ 20244 w 3928091"/>
              <a:gd name="connsiteY22" fmla="*/ 1114767 h 4125687"/>
              <a:gd name="connsiteX23" fmla="*/ 26736 w 3928091"/>
              <a:gd name="connsiteY23" fmla="*/ 579120 h 4125687"/>
              <a:gd name="connsiteX24" fmla="*/ 38237 w 3928091"/>
              <a:gd name="connsiteY24" fmla="*/ 288533 h 4125687"/>
              <a:gd name="connsiteX25" fmla="*/ 23605 w 3928091"/>
              <a:gd name="connsiteY25" fmla="*/ 0 h 4125687"/>
              <a:gd name="connsiteX0" fmla="*/ 23605 w 3928091"/>
              <a:gd name="connsiteY0" fmla="*/ 0 h 4111718"/>
              <a:gd name="connsiteX1" fmla="*/ 3928091 w 3928091"/>
              <a:gd name="connsiteY1" fmla="*/ 0 h 4111718"/>
              <a:gd name="connsiteX2" fmla="*/ 3928091 w 3928091"/>
              <a:gd name="connsiteY2" fmla="*/ 4085113 h 4111718"/>
              <a:gd name="connsiteX3" fmla="*/ 3780617 w 3928091"/>
              <a:gd name="connsiteY3" fmla="*/ 4097292 h 4111718"/>
              <a:gd name="connsiteX4" fmla="*/ 3288692 w 3928091"/>
              <a:gd name="connsiteY4" fmla="*/ 4105363 h 4111718"/>
              <a:gd name="connsiteX5" fmla="*/ 2629779 w 3928091"/>
              <a:gd name="connsiteY5" fmla="*/ 4089913 h 4111718"/>
              <a:gd name="connsiteX6" fmla="*/ 2176808 w 3928091"/>
              <a:gd name="connsiteY6" fmla="*/ 4111570 h 4111718"/>
              <a:gd name="connsiteX7" fmla="*/ 1815360 w 3928091"/>
              <a:gd name="connsiteY7" fmla="*/ 4099691 h 4111718"/>
              <a:gd name="connsiteX8" fmla="*/ 1364801 w 3928091"/>
              <a:gd name="connsiteY8" fmla="*/ 4104157 h 4111718"/>
              <a:gd name="connsiteX9" fmla="*/ 1123316 w 3928091"/>
              <a:gd name="connsiteY9" fmla="*/ 4101478 h 4111718"/>
              <a:gd name="connsiteX10" fmla="*/ 667568 w 3928091"/>
              <a:gd name="connsiteY10" fmla="*/ 4103294 h 4111718"/>
              <a:gd name="connsiteX11" fmla="*/ 298918 w 3928091"/>
              <a:gd name="connsiteY11" fmla="*/ 4104752 h 4111718"/>
              <a:gd name="connsiteX12" fmla="*/ 112676 w 3928091"/>
              <a:gd name="connsiteY12" fmla="*/ 4096251 h 4111718"/>
              <a:gd name="connsiteX13" fmla="*/ 1720 w 3928091"/>
              <a:gd name="connsiteY13" fmla="*/ 4096676 h 4111718"/>
              <a:gd name="connsiteX14" fmla="*/ 14458 w 3928091"/>
              <a:gd name="connsiteY14" fmla="*/ 4054717 h 4111718"/>
              <a:gd name="connsiteX15" fmla="*/ 346 w 3928091"/>
              <a:gd name="connsiteY15" fmla="*/ 3882149 h 4111718"/>
              <a:gd name="connsiteX16" fmla="*/ 27583 w 3928091"/>
              <a:gd name="connsiteY16" fmla="*/ 3294816 h 4111718"/>
              <a:gd name="connsiteX17" fmla="*/ 21797 w 3928091"/>
              <a:gd name="connsiteY17" fmla="*/ 3078932 h 4111718"/>
              <a:gd name="connsiteX18" fmla="*/ 30264 w 3928091"/>
              <a:gd name="connsiteY18" fmla="*/ 2835999 h 4111718"/>
              <a:gd name="connsiteX19" fmla="*/ 33510 w 3928091"/>
              <a:gd name="connsiteY19" fmla="*/ 2550270 h 4111718"/>
              <a:gd name="connsiteX20" fmla="*/ 9096 w 3928091"/>
              <a:gd name="connsiteY20" fmla="*/ 1764959 h 4111718"/>
              <a:gd name="connsiteX21" fmla="*/ 30406 w 3928091"/>
              <a:gd name="connsiteY21" fmla="*/ 1598729 h 4111718"/>
              <a:gd name="connsiteX22" fmla="*/ 20244 w 3928091"/>
              <a:gd name="connsiteY22" fmla="*/ 1114767 h 4111718"/>
              <a:gd name="connsiteX23" fmla="*/ 26736 w 3928091"/>
              <a:gd name="connsiteY23" fmla="*/ 579120 h 4111718"/>
              <a:gd name="connsiteX24" fmla="*/ 38237 w 3928091"/>
              <a:gd name="connsiteY24" fmla="*/ 288533 h 4111718"/>
              <a:gd name="connsiteX25" fmla="*/ 23605 w 3928091"/>
              <a:gd name="connsiteY25" fmla="*/ 0 h 4111718"/>
              <a:gd name="connsiteX0" fmla="*/ 23605 w 3928091"/>
              <a:gd name="connsiteY0" fmla="*/ 0 h 4112268"/>
              <a:gd name="connsiteX1" fmla="*/ 3928091 w 3928091"/>
              <a:gd name="connsiteY1" fmla="*/ 0 h 4112268"/>
              <a:gd name="connsiteX2" fmla="*/ 3928091 w 3928091"/>
              <a:gd name="connsiteY2" fmla="*/ 4085113 h 4112268"/>
              <a:gd name="connsiteX3" fmla="*/ 3780617 w 3928091"/>
              <a:gd name="connsiteY3" fmla="*/ 4097292 h 4112268"/>
              <a:gd name="connsiteX4" fmla="*/ 3288692 w 3928091"/>
              <a:gd name="connsiteY4" fmla="*/ 4112121 h 4112268"/>
              <a:gd name="connsiteX5" fmla="*/ 2629779 w 3928091"/>
              <a:gd name="connsiteY5" fmla="*/ 4089913 h 4112268"/>
              <a:gd name="connsiteX6" fmla="*/ 2176808 w 3928091"/>
              <a:gd name="connsiteY6" fmla="*/ 4111570 h 4112268"/>
              <a:gd name="connsiteX7" fmla="*/ 1815360 w 3928091"/>
              <a:gd name="connsiteY7" fmla="*/ 4099691 h 4112268"/>
              <a:gd name="connsiteX8" fmla="*/ 1364801 w 3928091"/>
              <a:gd name="connsiteY8" fmla="*/ 4104157 h 4112268"/>
              <a:gd name="connsiteX9" fmla="*/ 1123316 w 3928091"/>
              <a:gd name="connsiteY9" fmla="*/ 4101478 h 4112268"/>
              <a:gd name="connsiteX10" fmla="*/ 667568 w 3928091"/>
              <a:gd name="connsiteY10" fmla="*/ 4103294 h 4112268"/>
              <a:gd name="connsiteX11" fmla="*/ 298918 w 3928091"/>
              <a:gd name="connsiteY11" fmla="*/ 4104752 h 4112268"/>
              <a:gd name="connsiteX12" fmla="*/ 112676 w 3928091"/>
              <a:gd name="connsiteY12" fmla="*/ 4096251 h 4112268"/>
              <a:gd name="connsiteX13" fmla="*/ 1720 w 3928091"/>
              <a:gd name="connsiteY13" fmla="*/ 4096676 h 4112268"/>
              <a:gd name="connsiteX14" fmla="*/ 14458 w 3928091"/>
              <a:gd name="connsiteY14" fmla="*/ 4054717 h 4112268"/>
              <a:gd name="connsiteX15" fmla="*/ 346 w 3928091"/>
              <a:gd name="connsiteY15" fmla="*/ 3882149 h 4112268"/>
              <a:gd name="connsiteX16" fmla="*/ 27583 w 3928091"/>
              <a:gd name="connsiteY16" fmla="*/ 3294816 h 4112268"/>
              <a:gd name="connsiteX17" fmla="*/ 21797 w 3928091"/>
              <a:gd name="connsiteY17" fmla="*/ 3078932 h 4112268"/>
              <a:gd name="connsiteX18" fmla="*/ 30264 w 3928091"/>
              <a:gd name="connsiteY18" fmla="*/ 2835999 h 4112268"/>
              <a:gd name="connsiteX19" fmla="*/ 33510 w 3928091"/>
              <a:gd name="connsiteY19" fmla="*/ 2550270 h 4112268"/>
              <a:gd name="connsiteX20" fmla="*/ 9096 w 3928091"/>
              <a:gd name="connsiteY20" fmla="*/ 1764959 h 4112268"/>
              <a:gd name="connsiteX21" fmla="*/ 30406 w 3928091"/>
              <a:gd name="connsiteY21" fmla="*/ 1598729 h 4112268"/>
              <a:gd name="connsiteX22" fmla="*/ 20244 w 3928091"/>
              <a:gd name="connsiteY22" fmla="*/ 1114767 h 4112268"/>
              <a:gd name="connsiteX23" fmla="*/ 26736 w 3928091"/>
              <a:gd name="connsiteY23" fmla="*/ 579120 h 4112268"/>
              <a:gd name="connsiteX24" fmla="*/ 38237 w 3928091"/>
              <a:gd name="connsiteY24" fmla="*/ 288533 h 4112268"/>
              <a:gd name="connsiteX25" fmla="*/ 23605 w 3928091"/>
              <a:gd name="connsiteY25" fmla="*/ 0 h 4112268"/>
              <a:gd name="connsiteX0" fmla="*/ 23605 w 3928091"/>
              <a:gd name="connsiteY0" fmla="*/ 0 h 4112121"/>
              <a:gd name="connsiteX1" fmla="*/ 3928091 w 3928091"/>
              <a:gd name="connsiteY1" fmla="*/ 0 h 4112121"/>
              <a:gd name="connsiteX2" fmla="*/ 3928091 w 3928091"/>
              <a:gd name="connsiteY2" fmla="*/ 4085113 h 4112121"/>
              <a:gd name="connsiteX3" fmla="*/ 3780617 w 3928091"/>
              <a:gd name="connsiteY3" fmla="*/ 4097292 h 4112121"/>
              <a:gd name="connsiteX4" fmla="*/ 3288692 w 3928091"/>
              <a:gd name="connsiteY4" fmla="*/ 4112121 h 4112121"/>
              <a:gd name="connsiteX5" fmla="*/ 2622887 w 3928091"/>
              <a:gd name="connsiteY5" fmla="*/ 4103428 h 4112121"/>
              <a:gd name="connsiteX6" fmla="*/ 2176808 w 3928091"/>
              <a:gd name="connsiteY6" fmla="*/ 4111570 h 4112121"/>
              <a:gd name="connsiteX7" fmla="*/ 1815360 w 3928091"/>
              <a:gd name="connsiteY7" fmla="*/ 4099691 h 4112121"/>
              <a:gd name="connsiteX8" fmla="*/ 1364801 w 3928091"/>
              <a:gd name="connsiteY8" fmla="*/ 4104157 h 4112121"/>
              <a:gd name="connsiteX9" fmla="*/ 1123316 w 3928091"/>
              <a:gd name="connsiteY9" fmla="*/ 4101478 h 4112121"/>
              <a:gd name="connsiteX10" fmla="*/ 667568 w 3928091"/>
              <a:gd name="connsiteY10" fmla="*/ 4103294 h 4112121"/>
              <a:gd name="connsiteX11" fmla="*/ 298918 w 3928091"/>
              <a:gd name="connsiteY11" fmla="*/ 4104752 h 4112121"/>
              <a:gd name="connsiteX12" fmla="*/ 112676 w 3928091"/>
              <a:gd name="connsiteY12" fmla="*/ 4096251 h 4112121"/>
              <a:gd name="connsiteX13" fmla="*/ 1720 w 3928091"/>
              <a:gd name="connsiteY13" fmla="*/ 4096676 h 4112121"/>
              <a:gd name="connsiteX14" fmla="*/ 14458 w 3928091"/>
              <a:gd name="connsiteY14" fmla="*/ 4054717 h 4112121"/>
              <a:gd name="connsiteX15" fmla="*/ 346 w 3928091"/>
              <a:gd name="connsiteY15" fmla="*/ 3882149 h 4112121"/>
              <a:gd name="connsiteX16" fmla="*/ 27583 w 3928091"/>
              <a:gd name="connsiteY16" fmla="*/ 3294816 h 4112121"/>
              <a:gd name="connsiteX17" fmla="*/ 21797 w 3928091"/>
              <a:gd name="connsiteY17" fmla="*/ 3078932 h 4112121"/>
              <a:gd name="connsiteX18" fmla="*/ 30264 w 3928091"/>
              <a:gd name="connsiteY18" fmla="*/ 2835999 h 4112121"/>
              <a:gd name="connsiteX19" fmla="*/ 33510 w 3928091"/>
              <a:gd name="connsiteY19" fmla="*/ 2550270 h 4112121"/>
              <a:gd name="connsiteX20" fmla="*/ 9096 w 3928091"/>
              <a:gd name="connsiteY20" fmla="*/ 1764959 h 4112121"/>
              <a:gd name="connsiteX21" fmla="*/ 30406 w 3928091"/>
              <a:gd name="connsiteY21" fmla="*/ 1598729 h 4112121"/>
              <a:gd name="connsiteX22" fmla="*/ 20244 w 3928091"/>
              <a:gd name="connsiteY22" fmla="*/ 1114767 h 4112121"/>
              <a:gd name="connsiteX23" fmla="*/ 26736 w 3928091"/>
              <a:gd name="connsiteY23" fmla="*/ 579120 h 4112121"/>
              <a:gd name="connsiteX24" fmla="*/ 38237 w 3928091"/>
              <a:gd name="connsiteY24" fmla="*/ 288533 h 4112121"/>
              <a:gd name="connsiteX25" fmla="*/ 23605 w 3928091"/>
              <a:gd name="connsiteY25" fmla="*/ 0 h 4112121"/>
              <a:gd name="connsiteX0" fmla="*/ 23605 w 3928091"/>
              <a:gd name="connsiteY0" fmla="*/ 0 h 4112121"/>
              <a:gd name="connsiteX1" fmla="*/ 3928091 w 3928091"/>
              <a:gd name="connsiteY1" fmla="*/ 0 h 4112121"/>
              <a:gd name="connsiteX2" fmla="*/ 3928091 w 3928091"/>
              <a:gd name="connsiteY2" fmla="*/ 4085113 h 4112121"/>
              <a:gd name="connsiteX3" fmla="*/ 3780617 w 3928091"/>
              <a:gd name="connsiteY3" fmla="*/ 4097292 h 4112121"/>
              <a:gd name="connsiteX4" fmla="*/ 3288692 w 3928091"/>
              <a:gd name="connsiteY4" fmla="*/ 4112121 h 4112121"/>
              <a:gd name="connsiteX5" fmla="*/ 2622887 w 3928091"/>
              <a:gd name="connsiteY5" fmla="*/ 4103428 h 4112121"/>
              <a:gd name="connsiteX6" fmla="*/ 2176808 w 3928091"/>
              <a:gd name="connsiteY6" fmla="*/ 4111570 h 4112121"/>
              <a:gd name="connsiteX7" fmla="*/ 1815360 w 3928091"/>
              <a:gd name="connsiteY7" fmla="*/ 4099691 h 4112121"/>
              <a:gd name="connsiteX8" fmla="*/ 1364801 w 3928091"/>
              <a:gd name="connsiteY8" fmla="*/ 4104157 h 4112121"/>
              <a:gd name="connsiteX9" fmla="*/ 1123316 w 3928091"/>
              <a:gd name="connsiteY9" fmla="*/ 4101478 h 4112121"/>
              <a:gd name="connsiteX10" fmla="*/ 667568 w 3928091"/>
              <a:gd name="connsiteY10" fmla="*/ 4103294 h 4112121"/>
              <a:gd name="connsiteX11" fmla="*/ 298918 w 3928091"/>
              <a:gd name="connsiteY11" fmla="*/ 4104752 h 4112121"/>
              <a:gd name="connsiteX12" fmla="*/ 112676 w 3928091"/>
              <a:gd name="connsiteY12" fmla="*/ 4096251 h 4112121"/>
              <a:gd name="connsiteX13" fmla="*/ 1720 w 3928091"/>
              <a:gd name="connsiteY13" fmla="*/ 4096676 h 4112121"/>
              <a:gd name="connsiteX14" fmla="*/ 14458 w 3928091"/>
              <a:gd name="connsiteY14" fmla="*/ 4054717 h 4112121"/>
              <a:gd name="connsiteX15" fmla="*/ 346 w 3928091"/>
              <a:gd name="connsiteY15" fmla="*/ 3882149 h 4112121"/>
              <a:gd name="connsiteX16" fmla="*/ 27583 w 3928091"/>
              <a:gd name="connsiteY16" fmla="*/ 3294816 h 4112121"/>
              <a:gd name="connsiteX17" fmla="*/ 21797 w 3928091"/>
              <a:gd name="connsiteY17" fmla="*/ 3078932 h 4112121"/>
              <a:gd name="connsiteX18" fmla="*/ 30264 w 3928091"/>
              <a:gd name="connsiteY18" fmla="*/ 2835999 h 4112121"/>
              <a:gd name="connsiteX19" fmla="*/ 33510 w 3928091"/>
              <a:gd name="connsiteY19" fmla="*/ 2550270 h 4112121"/>
              <a:gd name="connsiteX20" fmla="*/ 9096 w 3928091"/>
              <a:gd name="connsiteY20" fmla="*/ 1764959 h 4112121"/>
              <a:gd name="connsiteX21" fmla="*/ 30406 w 3928091"/>
              <a:gd name="connsiteY21" fmla="*/ 1598729 h 4112121"/>
              <a:gd name="connsiteX22" fmla="*/ 20244 w 3928091"/>
              <a:gd name="connsiteY22" fmla="*/ 1114767 h 4112121"/>
              <a:gd name="connsiteX23" fmla="*/ 26736 w 3928091"/>
              <a:gd name="connsiteY23" fmla="*/ 579120 h 4112121"/>
              <a:gd name="connsiteX24" fmla="*/ 38237 w 3928091"/>
              <a:gd name="connsiteY24" fmla="*/ 288533 h 4112121"/>
              <a:gd name="connsiteX25" fmla="*/ 23605 w 3928091"/>
              <a:gd name="connsiteY25" fmla="*/ 0 h 4112121"/>
              <a:gd name="connsiteX0" fmla="*/ 23605 w 3928091"/>
              <a:gd name="connsiteY0" fmla="*/ 0 h 4112121"/>
              <a:gd name="connsiteX1" fmla="*/ 3928091 w 3928091"/>
              <a:gd name="connsiteY1" fmla="*/ 0 h 4112121"/>
              <a:gd name="connsiteX2" fmla="*/ 3928091 w 3928091"/>
              <a:gd name="connsiteY2" fmla="*/ 4085113 h 4112121"/>
              <a:gd name="connsiteX3" fmla="*/ 3780617 w 3928091"/>
              <a:gd name="connsiteY3" fmla="*/ 4097292 h 4112121"/>
              <a:gd name="connsiteX4" fmla="*/ 3288692 w 3928091"/>
              <a:gd name="connsiteY4" fmla="*/ 4112121 h 4112121"/>
              <a:gd name="connsiteX5" fmla="*/ 2622887 w 3928091"/>
              <a:gd name="connsiteY5" fmla="*/ 4103428 h 4112121"/>
              <a:gd name="connsiteX6" fmla="*/ 2176808 w 3928091"/>
              <a:gd name="connsiteY6" fmla="*/ 4111570 h 4112121"/>
              <a:gd name="connsiteX7" fmla="*/ 1815360 w 3928091"/>
              <a:gd name="connsiteY7" fmla="*/ 4099692 h 4112121"/>
              <a:gd name="connsiteX8" fmla="*/ 1364801 w 3928091"/>
              <a:gd name="connsiteY8" fmla="*/ 4104157 h 4112121"/>
              <a:gd name="connsiteX9" fmla="*/ 1123316 w 3928091"/>
              <a:gd name="connsiteY9" fmla="*/ 4101478 h 4112121"/>
              <a:gd name="connsiteX10" fmla="*/ 667568 w 3928091"/>
              <a:gd name="connsiteY10" fmla="*/ 4103294 h 4112121"/>
              <a:gd name="connsiteX11" fmla="*/ 298918 w 3928091"/>
              <a:gd name="connsiteY11" fmla="*/ 4104752 h 4112121"/>
              <a:gd name="connsiteX12" fmla="*/ 112676 w 3928091"/>
              <a:gd name="connsiteY12" fmla="*/ 4096251 h 4112121"/>
              <a:gd name="connsiteX13" fmla="*/ 1720 w 3928091"/>
              <a:gd name="connsiteY13" fmla="*/ 4096676 h 4112121"/>
              <a:gd name="connsiteX14" fmla="*/ 14458 w 3928091"/>
              <a:gd name="connsiteY14" fmla="*/ 4054717 h 4112121"/>
              <a:gd name="connsiteX15" fmla="*/ 346 w 3928091"/>
              <a:gd name="connsiteY15" fmla="*/ 3882149 h 4112121"/>
              <a:gd name="connsiteX16" fmla="*/ 27583 w 3928091"/>
              <a:gd name="connsiteY16" fmla="*/ 3294816 h 4112121"/>
              <a:gd name="connsiteX17" fmla="*/ 21797 w 3928091"/>
              <a:gd name="connsiteY17" fmla="*/ 3078932 h 4112121"/>
              <a:gd name="connsiteX18" fmla="*/ 30264 w 3928091"/>
              <a:gd name="connsiteY18" fmla="*/ 2835999 h 4112121"/>
              <a:gd name="connsiteX19" fmla="*/ 33510 w 3928091"/>
              <a:gd name="connsiteY19" fmla="*/ 2550270 h 4112121"/>
              <a:gd name="connsiteX20" fmla="*/ 9096 w 3928091"/>
              <a:gd name="connsiteY20" fmla="*/ 1764959 h 4112121"/>
              <a:gd name="connsiteX21" fmla="*/ 30406 w 3928091"/>
              <a:gd name="connsiteY21" fmla="*/ 1598729 h 4112121"/>
              <a:gd name="connsiteX22" fmla="*/ 20244 w 3928091"/>
              <a:gd name="connsiteY22" fmla="*/ 1114767 h 4112121"/>
              <a:gd name="connsiteX23" fmla="*/ 26736 w 3928091"/>
              <a:gd name="connsiteY23" fmla="*/ 579120 h 4112121"/>
              <a:gd name="connsiteX24" fmla="*/ 38237 w 3928091"/>
              <a:gd name="connsiteY24" fmla="*/ 288533 h 4112121"/>
              <a:gd name="connsiteX25" fmla="*/ 23605 w 3928091"/>
              <a:gd name="connsiteY25" fmla="*/ 0 h 4112121"/>
              <a:gd name="connsiteX0" fmla="*/ 23605 w 3928091"/>
              <a:gd name="connsiteY0" fmla="*/ 0 h 4112121"/>
              <a:gd name="connsiteX1" fmla="*/ 3928091 w 3928091"/>
              <a:gd name="connsiteY1" fmla="*/ 0 h 4112121"/>
              <a:gd name="connsiteX2" fmla="*/ 3928091 w 3928091"/>
              <a:gd name="connsiteY2" fmla="*/ 4085113 h 4112121"/>
              <a:gd name="connsiteX3" fmla="*/ 3780617 w 3928091"/>
              <a:gd name="connsiteY3" fmla="*/ 4097292 h 4112121"/>
              <a:gd name="connsiteX4" fmla="*/ 3288692 w 3928091"/>
              <a:gd name="connsiteY4" fmla="*/ 4112121 h 4112121"/>
              <a:gd name="connsiteX5" fmla="*/ 2622887 w 3928091"/>
              <a:gd name="connsiteY5" fmla="*/ 4103428 h 4112121"/>
              <a:gd name="connsiteX6" fmla="*/ 2176808 w 3928091"/>
              <a:gd name="connsiteY6" fmla="*/ 4111570 h 4112121"/>
              <a:gd name="connsiteX7" fmla="*/ 1815360 w 3928091"/>
              <a:gd name="connsiteY7" fmla="*/ 4099692 h 4112121"/>
              <a:gd name="connsiteX8" fmla="*/ 1364801 w 3928091"/>
              <a:gd name="connsiteY8" fmla="*/ 4104157 h 4112121"/>
              <a:gd name="connsiteX9" fmla="*/ 1123316 w 3928091"/>
              <a:gd name="connsiteY9" fmla="*/ 4101478 h 4112121"/>
              <a:gd name="connsiteX10" fmla="*/ 667568 w 3928091"/>
              <a:gd name="connsiteY10" fmla="*/ 4103294 h 4112121"/>
              <a:gd name="connsiteX11" fmla="*/ 298918 w 3928091"/>
              <a:gd name="connsiteY11" fmla="*/ 4104752 h 4112121"/>
              <a:gd name="connsiteX12" fmla="*/ 112676 w 3928091"/>
              <a:gd name="connsiteY12" fmla="*/ 4096251 h 4112121"/>
              <a:gd name="connsiteX13" fmla="*/ 1720 w 3928091"/>
              <a:gd name="connsiteY13" fmla="*/ 4096676 h 4112121"/>
              <a:gd name="connsiteX14" fmla="*/ 14458 w 3928091"/>
              <a:gd name="connsiteY14" fmla="*/ 4054717 h 4112121"/>
              <a:gd name="connsiteX15" fmla="*/ 346 w 3928091"/>
              <a:gd name="connsiteY15" fmla="*/ 3882149 h 4112121"/>
              <a:gd name="connsiteX16" fmla="*/ 27583 w 3928091"/>
              <a:gd name="connsiteY16" fmla="*/ 3294816 h 4112121"/>
              <a:gd name="connsiteX17" fmla="*/ 21797 w 3928091"/>
              <a:gd name="connsiteY17" fmla="*/ 3078932 h 4112121"/>
              <a:gd name="connsiteX18" fmla="*/ 30264 w 3928091"/>
              <a:gd name="connsiteY18" fmla="*/ 2835999 h 4112121"/>
              <a:gd name="connsiteX19" fmla="*/ 33510 w 3928091"/>
              <a:gd name="connsiteY19" fmla="*/ 2550270 h 4112121"/>
              <a:gd name="connsiteX20" fmla="*/ 9096 w 3928091"/>
              <a:gd name="connsiteY20" fmla="*/ 1764959 h 4112121"/>
              <a:gd name="connsiteX21" fmla="*/ 30406 w 3928091"/>
              <a:gd name="connsiteY21" fmla="*/ 1598729 h 4112121"/>
              <a:gd name="connsiteX22" fmla="*/ 20244 w 3928091"/>
              <a:gd name="connsiteY22" fmla="*/ 1114767 h 4112121"/>
              <a:gd name="connsiteX23" fmla="*/ 26736 w 3928091"/>
              <a:gd name="connsiteY23" fmla="*/ 579120 h 4112121"/>
              <a:gd name="connsiteX24" fmla="*/ 38237 w 3928091"/>
              <a:gd name="connsiteY24" fmla="*/ 288533 h 4112121"/>
              <a:gd name="connsiteX25" fmla="*/ 23605 w 3928091"/>
              <a:gd name="connsiteY25" fmla="*/ 0 h 4112121"/>
              <a:gd name="connsiteX0" fmla="*/ 23605 w 3928091"/>
              <a:gd name="connsiteY0" fmla="*/ 0 h 4113207"/>
              <a:gd name="connsiteX1" fmla="*/ 3928091 w 3928091"/>
              <a:gd name="connsiteY1" fmla="*/ 0 h 4113207"/>
              <a:gd name="connsiteX2" fmla="*/ 3928091 w 3928091"/>
              <a:gd name="connsiteY2" fmla="*/ 4085113 h 4113207"/>
              <a:gd name="connsiteX3" fmla="*/ 3780617 w 3928091"/>
              <a:gd name="connsiteY3" fmla="*/ 4097292 h 4113207"/>
              <a:gd name="connsiteX4" fmla="*/ 3288692 w 3928091"/>
              <a:gd name="connsiteY4" fmla="*/ 4112121 h 4113207"/>
              <a:gd name="connsiteX5" fmla="*/ 2622887 w 3928091"/>
              <a:gd name="connsiteY5" fmla="*/ 4103428 h 4113207"/>
              <a:gd name="connsiteX6" fmla="*/ 2176808 w 3928091"/>
              <a:gd name="connsiteY6" fmla="*/ 4111570 h 4113207"/>
              <a:gd name="connsiteX7" fmla="*/ 1815360 w 3928091"/>
              <a:gd name="connsiteY7" fmla="*/ 4113207 h 4113207"/>
              <a:gd name="connsiteX8" fmla="*/ 1364801 w 3928091"/>
              <a:gd name="connsiteY8" fmla="*/ 4104157 h 4113207"/>
              <a:gd name="connsiteX9" fmla="*/ 1123316 w 3928091"/>
              <a:gd name="connsiteY9" fmla="*/ 4101478 h 4113207"/>
              <a:gd name="connsiteX10" fmla="*/ 667568 w 3928091"/>
              <a:gd name="connsiteY10" fmla="*/ 4103294 h 4113207"/>
              <a:gd name="connsiteX11" fmla="*/ 298918 w 3928091"/>
              <a:gd name="connsiteY11" fmla="*/ 4104752 h 4113207"/>
              <a:gd name="connsiteX12" fmla="*/ 112676 w 3928091"/>
              <a:gd name="connsiteY12" fmla="*/ 4096251 h 4113207"/>
              <a:gd name="connsiteX13" fmla="*/ 1720 w 3928091"/>
              <a:gd name="connsiteY13" fmla="*/ 4096676 h 4113207"/>
              <a:gd name="connsiteX14" fmla="*/ 14458 w 3928091"/>
              <a:gd name="connsiteY14" fmla="*/ 4054717 h 4113207"/>
              <a:gd name="connsiteX15" fmla="*/ 346 w 3928091"/>
              <a:gd name="connsiteY15" fmla="*/ 3882149 h 4113207"/>
              <a:gd name="connsiteX16" fmla="*/ 27583 w 3928091"/>
              <a:gd name="connsiteY16" fmla="*/ 3294816 h 4113207"/>
              <a:gd name="connsiteX17" fmla="*/ 21797 w 3928091"/>
              <a:gd name="connsiteY17" fmla="*/ 3078932 h 4113207"/>
              <a:gd name="connsiteX18" fmla="*/ 30264 w 3928091"/>
              <a:gd name="connsiteY18" fmla="*/ 2835999 h 4113207"/>
              <a:gd name="connsiteX19" fmla="*/ 33510 w 3928091"/>
              <a:gd name="connsiteY19" fmla="*/ 2550270 h 4113207"/>
              <a:gd name="connsiteX20" fmla="*/ 9096 w 3928091"/>
              <a:gd name="connsiteY20" fmla="*/ 1764959 h 4113207"/>
              <a:gd name="connsiteX21" fmla="*/ 30406 w 3928091"/>
              <a:gd name="connsiteY21" fmla="*/ 1598729 h 4113207"/>
              <a:gd name="connsiteX22" fmla="*/ 20244 w 3928091"/>
              <a:gd name="connsiteY22" fmla="*/ 1114767 h 4113207"/>
              <a:gd name="connsiteX23" fmla="*/ 26736 w 3928091"/>
              <a:gd name="connsiteY23" fmla="*/ 579120 h 4113207"/>
              <a:gd name="connsiteX24" fmla="*/ 38237 w 3928091"/>
              <a:gd name="connsiteY24" fmla="*/ 288533 h 4113207"/>
              <a:gd name="connsiteX25" fmla="*/ 23605 w 3928091"/>
              <a:gd name="connsiteY25" fmla="*/ 0 h 4113207"/>
              <a:gd name="connsiteX0" fmla="*/ 23605 w 3928091"/>
              <a:gd name="connsiteY0" fmla="*/ 0 h 4113207"/>
              <a:gd name="connsiteX1" fmla="*/ 3928091 w 3928091"/>
              <a:gd name="connsiteY1" fmla="*/ 0 h 4113207"/>
              <a:gd name="connsiteX2" fmla="*/ 3928091 w 3928091"/>
              <a:gd name="connsiteY2" fmla="*/ 4085113 h 4113207"/>
              <a:gd name="connsiteX3" fmla="*/ 3780617 w 3928091"/>
              <a:gd name="connsiteY3" fmla="*/ 4097292 h 4113207"/>
              <a:gd name="connsiteX4" fmla="*/ 3288692 w 3928091"/>
              <a:gd name="connsiteY4" fmla="*/ 4112121 h 4113207"/>
              <a:gd name="connsiteX5" fmla="*/ 2622887 w 3928091"/>
              <a:gd name="connsiteY5" fmla="*/ 4103428 h 4113207"/>
              <a:gd name="connsiteX6" fmla="*/ 2176808 w 3928091"/>
              <a:gd name="connsiteY6" fmla="*/ 4111570 h 4113207"/>
              <a:gd name="connsiteX7" fmla="*/ 1815360 w 3928091"/>
              <a:gd name="connsiteY7" fmla="*/ 4113207 h 4113207"/>
              <a:gd name="connsiteX8" fmla="*/ 1364801 w 3928091"/>
              <a:gd name="connsiteY8" fmla="*/ 4104157 h 4113207"/>
              <a:gd name="connsiteX9" fmla="*/ 1123316 w 3928091"/>
              <a:gd name="connsiteY9" fmla="*/ 4101478 h 4113207"/>
              <a:gd name="connsiteX10" fmla="*/ 667568 w 3928091"/>
              <a:gd name="connsiteY10" fmla="*/ 4103294 h 4113207"/>
              <a:gd name="connsiteX11" fmla="*/ 298918 w 3928091"/>
              <a:gd name="connsiteY11" fmla="*/ 4104752 h 4113207"/>
              <a:gd name="connsiteX12" fmla="*/ 9305 w 3928091"/>
              <a:gd name="connsiteY12" fmla="*/ 4096251 h 4113207"/>
              <a:gd name="connsiteX13" fmla="*/ 1720 w 3928091"/>
              <a:gd name="connsiteY13" fmla="*/ 4096676 h 4113207"/>
              <a:gd name="connsiteX14" fmla="*/ 14458 w 3928091"/>
              <a:gd name="connsiteY14" fmla="*/ 4054717 h 4113207"/>
              <a:gd name="connsiteX15" fmla="*/ 346 w 3928091"/>
              <a:gd name="connsiteY15" fmla="*/ 3882149 h 4113207"/>
              <a:gd name="connsiteX16" fmla="*/ 27583 w 3928091"/>
              <a:gd name="connsiteY16" fmla="*/ 3294816 h 4113207"/>
              <a:gd name="connsiteX17" fmla="*/ 21797 w 3928091"/>
              <a:gd name="connsiteY17" fmla="*/ 3078932 h 4113207"/>
              <a:gd name="connsiteX18" fmla="*/ 30264 w 3928091"/>
              <a:gd name="connsiteY18" fmla="*/ 2835999 h 4113207"/>
              <a:gd name="connsiteX19" fmla="*/ 33510 w 3928091"/>
              <a:gd name="connsiteY19" fmla="*/ 2550270 h 4113207"/>
              <a:gd name="connsiteX20" fmla="*/ 9096 w 3928091"/>
              <a:gd name="connsiteY20" fmla="*/ 1764959 h 4113207"/>
              <a:gd name="connsiteX21" fmla="*/ 30406 w 3928091"/>
              <a:gd name="connsiteY21" fmla="*/ 1598729 h 4113207"/>
              <a:gd name="connsiteX22" fmla="*/ 20244 w 3928091"/>
              <a:gd name="connsiteY22" fmla="*/ 1114767 h 4113207"/>
              <a:gd name="connsiteX23" fmla="*/ 26736 w 3928091"/>
              <a:gd name="connsiteY23" fmla="*/ 579120 h 4113207"/>
              <a:gd name="connsiteX24" fmla="*/ 38237 w 3928091"/>
              <a:gd name="connsiteY24" fmla="*/ 288533 h 4113207"/>
              <a:gd name="connsiteX25" fmla="*/ 23605 w 3928091"/>
              <a:gd name="connsiteY25" fmla="*/ 0 h 4113207"/>
              <a:gd name="connsiteX0" fmla="*/ 23605 w 3928091"/>
              <a:gd name="connsiteY0" fmla="*/ 0 h 4113207"/>
              <a:gd name="connsiteX1" fmla="*/ 3928091 w 3928091"/>
              <a:gd name="connsiteY1" fmla="*/ 0 h 4113207"/>
              <a:gd name="connsiteX2" fmla="*/ 3928091 w 3928091"/>
              <a:gd name="connsiteY2" fmla="*/ 4085113 h 4113207"/>
              <a:gd name="connsiteX3" fmla="*/ 3780617 w 3928091"/>
              <a:gd name="connsiteY3" fmla="*/ 4097292 h 4113207"/>
              <a:gd name="connsiteX4" fmla="*/ 3288692 w 3928091"/>
              <a:gd name="connsiteY4" fmla="*/ 4112121 h 4113207"/>
              <a:gd name="connsiteX5" fmla="*/ 2622887 w 3928091"/>
              <a:gd name="connsiteY5" fmla="*/ 4103428 h 4113207"/>
              <a:gd name="connsiteX6" fmla="*/ 2176808 w 3928091"/>
              <a:gd name="connsiteY6" fmla="*/ 4111570 h 4113207"/>
              <a:gd name="connsiteX7" fmla="*/ 1815360 w 3928091"/>
              <a:gd name="connsiteY7" fmla="*/ 4113207 h 4113207"/>
              <a:gd name="connsiteX8" fmla="*/ 1364801 w 3928091"/>
              <a:gd name="connsiteY8" fmla="*/ 4104157 h 4113207"/>
              <a:gd name="connsiteX9" fmla="*/ 1123316 w 3928091"/>
              <a:gd name="connsiteY9" fmla="*/ 4101478 h 4113207"/>
              <a:gd name="connsiteX10" fmla="*/ 667568 w 3928091"/>
              <a:gd name="connsiteY10" fmla="*/ 4103294 h 4113207"/>
              <a:gd name="connsiteX11" fmla="*/ 3910005 w 3928091"/>
              <a:gd name="connsiteY11" fmla="*/ 4097996 h 4113207"/>
              <a:gd name="connsiteX12" fmla="*/ 9305 w 3928091"/>
              <a:gd name="connsiteY12" fmla="*/ 4096251 h 4113207"/>
              <a:gd name="connsiteX13" fmla="*/ 1720 w 3928091"/>
              <a:gd name="connsiteY13" fmla="*/ 4096676 h 4113207"/>
              <a:gd name="connsiteX14" fmla="*/ 14458 w 3928091"/>
              <a:gd name="connsiteY14" fmla="*/ 4054717 h 4113207"/>
              <a:gd name="connsiteX15" fmla="*/ 346 w 3928091"/>
              <a:gd name="connsiteY15" fmla="*/ 3882149 h 4113207"/>
              <a:gd name="connsiteX16" fmla="*/ 27583 w 3928091"/>
              <a:gd name="connsiteY16" fmla="*/ 3294816 h 4113207"/>
              <a:gd name="connsiteX17" fmla="*/ 21797 w 3928091"/>
              <a:gd name="connsiteY17" fmla="*/ 3078932 h 4113207"/>
              <a:gd name="connsiteX18" fmla="*/ 30264 w 3928091"/>
              <a:gd name="connsiteY18" fmla="*/ 2835999 h 4113207"/>
              <a:gd name="connsiteX19" fmla="*/ 33510 w 3928091"/>
              <a:gd name="connsiteY19" fmla="*/ 2550270 h 4113207"/>
              <a:gd name="connsiteX20" fmla="*/ 9096 w 3928091"/>
              <a:gd name="connsiteY20" fmla="*/ 1764959 h 4113207"/>
              <a:gd name="connsiteX21" fmla="*/ 30406 w 3928091"/>
              <a:gd name="connsiteY21" fmla="*/ 1598729 h 4113207"/>
              <a:gd name="connsiteX22" fmla="*/ 20244 w 3928091"/>
              <a:gd name="connsiteY22" fmla="*/ 1114767 h 4113207"/>
              <a:gd name="connsiteX23" fmla="*/ 26736 w 3928091"/>
              <a:gd name="connsiteY23" fmla="*/ 579120 h 4113207"/>
              <a:gd name="connsiteX24" fmla="*/ 38237 w 3928091"/>
              <a:gd name="connsiteY24" fmla="*/ 288533 h 4113207"/>
              <a:gd name="connsiteX25" fmla="*/ 23605 w 3928091"/>
              <a:gd name="connsiteY25" fmla="*/ 0 h 4113207"/>
              <a:gd name="connsiteX0" fmla="*/ 23605 w 4834577"/>
              <a:gd name="connsiteY0" fmla="*/ 0 h 4113207"/>
              <a:gd name="connsiteX1" fmla="*/ 3928091 w 4834577"/>
              <a:gd name="connsiteY1" fmla="*/ 0 h 4113207"/>
              <a:gd name="connsiteX2" fmla="*/ 3928091 w 4834577"/>
              <a:gd name="connsiteY2" fmla="*/ 4085113 h 4113207"/>
              <a:gd name="connsiteX3" fmla="*/ 3780617 w 4834577"/>
              <a:gd name="connsiteY3" fmla="*/ 4097292 h 4113207"/>
              <a:gd name="connsiteX4" fmla="*/ 3288692 w 4834577"/>
              <a:gd name="connsiteY4" fmla="*/ 4112121 h 4113207"/>
              <a:gd name="connsiteX5" fmla="*/ 2622887 w 4834577"/>
              <a:gd name="connsiteY5" fmla="*/ 4103428 h 4113207"/>
              <a:gd name="connsiteX6" fmla="*/ 2176808 w 4834577"/>
              <a:gd name="connsiteY6" fmla="*/ 4111570 h 4113207"/>
              <a:gd name="connsiteX7" fmla="*/ 1815360 w 4834577"/>
              <a:gd name="connsiteY7" fmla="*/ 4113207 h 4113207"/>
              <a:gd name="connsiteX8" fmla="*/ 1364801 w 4834577"/>
              <a:gd name="connsiteY8" fmla="*/ 4104157 h 4113207"/>
              <a:gd name="connsiteX9" fmla="*/ 1123316 w 4834577"/>
              <a:gd name="connsiteY9" fmla="*/ 4101478 h 4113207"/>
              <a:gd name="connsiteX10" fmla="*/ 667568 w 4834577"/>
              <a:gd name="connsiteY10" fmla="*/ 4103294 h 4113207"/>
              <a:gd name="connsiteX11" fmla="*/ 3910005 w 4834577"/>
              <a:gd name="connsiteY11" fmla="*/ 4097996 h 4113207"/>
              <a:gd name="connsiteX12" fmla="*/ 4566693 w 4834577"/>
              <a:gd name="connsiteY12" fmla="*/ 4108393 h 4113207"/>
              <a:gd name="connsiteX13" fmla="*/ 9305 w 4834577"/>
              <a:gd name="connsiteY13" fmla="*/ 4096251 h 4113207"/>
              <a:gd name="connsiteX14" fmla="*/ 1720 w 4834577"/>
              <a:gd name="connsiteY14" fmla="*/ 4096676 h 4113207"/>
              <a:gd name="connsiteX15" fmla="*/ 14458 w 4834577"/>
              <a:gd name="connsiteY15" fmla="*/ 4054717 h 4113207"/>
              <a:gd name="connsiteX16" fmla="*/ 346 w 4834577"/>
              <a:gd name="connsiteY16" fmla="*/ 3882149 h 4113207"/>
              <a:gd name="connsiteX17" fmla="*/ 27583 w 4834577"/>
              <a:gd name="connsiteY17" fmla="*/ 3294816 h 4113207"/>
              <a:gd name="connsiteX18" fmla="*/ 21797 w 4834577"/>
              <a:gd name="connsiteY18" fmla="*/ 3078932 h 4113207"/>
              <a:gd name="connsiteX19" fmla="*/ 30264 w 4834577"/>
              <a:gd name="connsiteY19" fmla="*/ 2835999 h 4113207"/>
              <a:gd name="connsiteX20" fmla="*/ 33510 w 4834577"/>
              <a:gd name="connsiteY20" fmla="*/ 2550270 h 4113207"/>
              <a:gd name="connsiteX21" fmla="*/ 9096 w 4834577"/>
              <a:gd name="connsiteY21" fmla="*/ 1764959 h 4113207"/>
              <a:gd name="connsiteX22" fmla="*/ 30406 w 4834577"/>
              <a:gd name="connsiteY22" fmla="*/ 1598729 h 4113207"/>
              <a:gd name="connsiteX23" fmla="*/ 20244 w 4834577"/>
              <a:gd name="connsiteY23" fmla="*/ 1114767 h 4113207"/>
              <a:gd name="connsiteX24" fmla="*/ 26736 w 4834577"/>
              <a:gd name="connsiteY24" fmla="*/ 579120 h 4113207"/>
              <a:gd name="connsiteX25" fmla="*/ 38237 w 4834577"/>
              <a:gd name="connsiteY25" fmla="*/ 288533 h 4113207"/>
              <a:gd name="connsiteX26" fmla="*/ 23605 w 4834577"/>
              <a:gd name="connsiteY26" fmla="*/ 0 h 4113207"/>
              <a:gd name="connsiteX0" fmla="*/ 23605 w 4753878"/>
              <a:gd name="connsiteY0" fmla="*/ 0 h 4113207"/>
              <a:gd name="connsiteX1" fmla="*/ 3928091 w 4753878"/>
              <a:gd name="connsiteY1" fmla="*/ 0 h 4113207"/>
              <a:gd name="connsiteX2" fmla="*/ 3928091 w 4753878"/>
              <a:gd name="connsiteY2" fmla="*/ 4085113 h 4113207"/>
              <a:gd name="connsiteX3" fmla="*/ 3780617 w 4753878"/>
              <a:gd name="connsiteY3" fmla="*/ 4097292 h 4113207"/>
              <a:gd name="connsiteX4" fmla="*/ 3288692 w 4753878"/>
              <a:gd name="connsiteY4" fmla="*/ 4112121 h 4113207"/>
              <a:gd name="connsiteX5" fmla="*/ 2622887 w 4753878"/>
              <a:gd name="connsiteY5" fmla="*/ 4103428 h 4113207"/>
              <a:gd name="connsiteX6" fmla="*/ 2176808 w 4753878"/>
              <a:gd name="connsiteY6" fmla="*/ 4111570 h 4113207"/>
              <a:gd name="connsiteX7" fmla="*/ 1815360 w 4753878"/>
              <a:gd name="connsiteY7" fmla="*/ 4113207 h 4113207"/>
              <a:gd name="connsiteX8" fmla="*/ 1364801 w 4753878"/>
              <a:gd name="connsiteY8" fmla="*/ 4104157 h 4113207"/>
              <a:gd name="connsiteX9" fmla="*/ 1123316 w 4753878"/>
              <a:gd name="connsiteY9" fmla="*/ 4101478 h 4113207"/>
              <a:gd name="connsiteX10" fmla="*/ 4209742 w 4753878"/>
              <a:gd name="connsiteY10" fmla="*/ 4096537 h 4113207"/>
              <a:gd name="connsiteX11" fmla="*/ 3910005 w 4753878"/>
              <a:gd name="connsiteY11" fmla="*/ 4097996 h 4113207"/>
              <a:gd name="connsiteX12" fmla="*/ 4566693 w 4753878"/>
              <a:gd name="connsiteY12" fmla="*/ 4108393 h 4113207"/>
              <a:gd name="connsiteX13" fmla="*/ 9305 w 4753878"/>
              <a:gd name="connsiteY13" fmla="*/ 4096251 h 4113207"/>
              <a:gd name="connsiteX14" fmla="*/ 1720 w 4753878"/>
              <a:gd name="connsiteY14" fmla="*/ 4096676 h 4113207"/>
              <a:gd name="connsiteX15" fmla="*/ 14458 w 4753878"/>
              <a:gd name="connsiteY15" fmla="*/ 4054717 h 4113207"/>
              <a:gd name="connsiteX16" fmla="*/ 346 w 4753878"/>
              <a:gd name="connsiteY16" fmla="*/ 3882149 h 4113207"/>
              <a:gd name="connsiteX17" fmla="*/ 27583 w 4753878"/>
              <a:gd name="connsiteY17" fmla="*/ 3294816 h 4113207"/>
              <a:gd name="connsiteX18" fmla="*/ 21797 w 4753878"/>
              <a:gd name="connsiteY18" fmla="*/ 3078932 h 4113207"/>
              <a:gd name="connsiteX19" fmla="*/ 30264 w 4753878"/>
              <a:gd name="connsiteY19" fmla="*/ 2835999 h 4113207"/>
              <a:gd name="connsiteX20" fmla="*/ 33510 w 4753878"/>
              <a:gd name="connsiteY20" fmla="*/ 2550270 h 4113207"/>
              <a:gd name="connsiteX21" fmla="*/ 9096 w 4753878"/>
              <a:gd name="connsiteY21" fmla="*/ 1764959 h 4113207"/>
              <a:gd name="connsiteX22" fmla="*/ 30406 w 4753878"/>
              <a:gd name="connsiteY22" fmla="*/ 1598729 h 4113207"/>
              <a:gd name="connsiteX23" fmla="*/ 20244 w 4753878"/>
              <a:gd name="connsiteY23" fmla="*/ 1114767 h 4113207"/>
              <a:gd name="connsiteX24" fmla="*/ 26736 w 4753878"/>
              <a:gd name="connsiteY24" fmla="*/ 579120 h 4113207"/>
              <a:gd name="connsiteX25" fmla="*/ 38237 w 4753878"/>
              <a:gd name="connsiteY25" fmla="*/ 288533 h 4113207"/>
              <a:gd name="connsiteX26" fmla="*/ 23605 w 4753878"/>
              <a:gd name="connsiteY26" fmla="*/ 0 h 4113207"/>
              <a:gd name="connsiteX0" fmla="*/ 23605 w 4753878"/>
              <a:gd name="connsiteY0" fmla="*/ 0 h 4113207"/>
              <a:gd name="connsiteX1" fmla="*/ 3928091 w 4753878"/>
              <a:gd name="connsiteY1" fmla="*/ 0 h 4113207"/>
              <a:gd name="connsiteX2" fmla="*/ 3928091 w 4753878"/>
              <a:gd name="connsiteY2" fmla="*/ 4085113 h 4113207"/>
              <a:gd name="connsiteX3" fmla="*/ 3780617 w 4753878"/>
              <a:gd name="connsiteY3" fmla="*/ 4097292 h 4113207"/>
              <a:gd name="connsiteX4" fmla="*/ 3288692 w 4753878"/>
              <a:gd name="connsiteY4" fmla="*/ 4112121 h 4113207"/>
              <a:gd name="connsiteX5" fmla="*/ 2622887 w 4753878"/>
              <a:gd name="connsiteY5" fmla="*/ 4103428 h 4113207"/>
              <a:gd name="connsiteX6" fmla="*/ 2176808 w 4753878"/>
              <a:gd name="connsiteY6" fmla="*/ 4111570 h 4113207"/>
              <a:gd name="connsiteX7" fmla="*/ 1815360 w 4753878"/>
              <a:gd name="connsiteY7" fmla="*/ 4113207 h 4113207"/>
              <a:gd name="connsiteX8" fmla="*/ 1364801 w 4753878"/>
              <a:gd name="connsiteY8" fmla="*/ 4104157 h 4113207"/>
              <a:gd name="connsiteX9" fmla="*/ 4209742 w 4753878"/>
              <a:gd name="connsiteY9" fmla="*/ 4096537 h 4113207"/>
              <a:gd name="connsiteX10" fmla="*/ 3910005 w 4753878"/>
              <a:gd name="connsiteY10" fmla="*/ 4097996 h 4113207"/>
              <a:gd name="connsiteX11" fmla="*/ 4566693 w 4753878"/>
              <a:gd name="connsiteY11" fmla="*/ 4108393 h 4113207"/>
              <a:gd name="connsiteX12" fmla="*/ 9305 w 4753878"/>
              <a:gd name="connsiteY12" fmla="*/ 4096251 h 4113207"/>
              <a:gd name="connsiteX13" fmla="*/ 1720 w 4753878"/>
              <a:gd name="connsiteY13" fmla="*/ 4096676 h 4113207"/>
              <a:gd name="connsiteX14" fmla="*/ 14458 w 4753878"/>
              <a:gd name="connsiteY14" fmla="*/ 4054717 h 4113207"/>
              <a:gd name="connsiteX15" fmla="*/ 346 w 4753878"/>
              <a:gd name="connsiteY15" fmla="*/ 3882149 h 4113207"/>
              <a:gd name="connsiteX16" fmla="*/ 27583 w 4753878"/>
              <a:gd name="connsiteY16" fmla="*/ 3294816 h 4113207"/>
              <a:gd name="connsiteX17" fmla="*/ 21797 w 4753878"/>
              <a:gd name="connsiteY17" fmla="*/ 3078932 h 4113207"/>
              <a:gd name="connsiteX18" fmla="*/ 30264 w 4753878"/>
              <a:gd name="connsiteY18" fmla="*/ 2835999 h 4113207"/>
              <a:gd name="connsiteX19" fmla="*/ 33510 w 4753878"/>
              <a:gd name="connsiteY19" fmla="*/ 2550270 h 4113207"/>
              <a:gd name="connsiteX20" fmla="*/ 9096 w 4753878"/>
              <a:gd name="connsiteY20" fmla="*/ 1764959 h 4113207"/>
              <a:gd name="connsiteX21" fmla="*/ 30406 w 4753878"/>
              <a:gd name="connsiteY21" fmla="*/ 1598729 h 4113207"/>
              <a:gd name="connsiteX22" fmla="*/ 20244 w 4753878"/>
              <a:gd name="connsiteY22" fmla="*/ 1114767 h 4113207"/>
              <a:gd name="connsiteX23" fmla="*/ 26736 w 4753878"/>
              <a:gd name="connsiteY23" fmla="*/ 579120 h 4113207"/>
              <a:gd name="connsiteX24" fmla="*/ 38237 w 4753878"/>
              <a:gd name="connsiteY24" fmla="*/ 288533 h 4113207"/>
              <a:gd name="connsiteX25" fmla="*/ 23605 w 4753878"/>
              <a:gd name="connsiteY25" fmla="*/ 0 h 4113207"/>
              <a:gd name="connsiteX0" fmla="*/ 23605 w 4753878"/>
              <a:gd name="connsiteY0" fmla="*/ 0 h 4113207"/>
              <a:gd name="connsiteX1" fmla="*/ 3928091 w 4753878"/>
              <a:gd name="connsiteY1" fmla="*/ 0 h 4113207"/>
              <a:gd name="connsiteX2" fmla="*/ 3928091 w 4753878"/>
              <a:gd name="connsiteY2" fmla="*/ 4085113 h 4113207"/>
              <a:gd name="connsiteX3" fmla="*/ 3780617 w 4753878"/>
              <a:gd name="connsiteY3" fmla="*/ 4097292 h 4113207"/>
              <a:gd name="connsiteX4" fmla="*/ 3288692 w 4753878"/>
              <a:gd name="connsiteY4" fmla="*/ 4112121 h 4113207"/>
              <a:gd name="connsiteX5" fmla="*/ 2622887 w 4753878"/>
              <a:gd name="connsiteY5" fmla="*/ 4103428 h 4113207"/>
              <a:gd name="connsiteX6" fmla="*/ 2176808 w 4753878"/>
              <a:gd name="connsiteY6" fmla="*/ 4111570 h 4113207"/>
              <a:gd name="connsiteX7" fmla="*/ 1815360 w 4753878"/>
              <a:gd name="connsiteY7" fmla="*/ 4113207 h 4113207"/>
              <a:gd name="connsiteX8" fmla="*/ 4209742 w 4753878"/>
              <a:gd name="connsiteY8" fmla="*/ 4096537 h 4113207"/>
              <a:gd name="connsiteX9" fmla="*/ 3910005 w 4753878"/>
              <a:gd name="connsiteY9" fmla="*/ 4097996 h 4113207"/>
              <a:gd name="connsiteX10" fmla="*/ 4566693 w 4753878"/>
              <a:gd name="connsiteY10" fmla="*/ 4108393 h 4113207"/>
              <a:gd name="connsiteX11" fmla="*/ 9305 w 4753878"/>
              <a:gd name="connsiteY11" fmla="*/ 4096251 h 4113207"/>
              <a:gd name="connsiteX12" fmla="*/ 1720 w 4753878"/>
              <a:gd name="connsiteY12" fmla="*/ 4096676 h 4113207"/>
              <a:gd name="connsiteX13" fmla="*/ 14458 w 4753878"/>
              <a:gd name="connsiteY13" fmla="*/ 4054717 h 4113207"/>
              <a:gd name="connsiteX14" fmla="*/ 346 w 4753878"/>
              <a:gd name="connsiteY14" fmla="*/ 3882149 h 4113207"/>
              <a:gd name="connsiteX15" fmla="*/ 27583 w 4753878"/>
              <a:gd name="connsiteY15" fmla="*/ 3294816 h 4113207"/>
              <a:gd name="connsiteX16" fmla="*/ 21797 w 4753878"/>
              <a:gd name="connsiteY16" fmla="*/ 3078932 h 4113207"/>
              <a:gd name="connsiteX17" fmla="*/ 30264 w 4753878"/>
              <a:gd name="connsiteY17" fmla="*/ 2835999 h 4113207"/>
              <a:gd name="connsiteX18" fmla="*/ 33510 w 4753878"/>
              <a:gd name="connsiteY18" fmla="*/ 2550270 h 4113207"/>
              <a:gd name="connsiteX19" fmla="*/ 9096 w 4753878"/>
              <a:gd name="connsiteY19" fmla="*/ 1764959 h 4113207"/>
              <a:gd name="connsiteX20" fmla="*/ 30406 w 4753878"/>
              <a:gd name="connsiteY20" fmla="*/ 1598729 h 4113207"/>
              <a:gd name="connsiteX21" fmla="*/ 20244 w 4753878"/>
              <a:gd name="connsiteY21" fmla="*/ 1114767 h 4113207"/>
              <a:gd name="connsiteX22" fmla="*/ 26736 w 4753878"/>
              <a:gd name="connsiteY22" fmla="*/ 579120 h 4113207"/>
              <a:gd name="connsiteX23" fmla="*/ 38237 w 4753878"/>
              <a:gd name="connsiteY23" fmla="*/ 288533 h 4113207"/>
              <a:gd name="connsiteX24" fmla="*/ 23605 w 4753878"/>
              <a:gd name="connsiteY24" fmla="*/ 0 h 4113207"/>
              <a:gd name="connsiteX0" fmla="*/ 23605 w 4753878"/>
              <a:gd name="connsiteY0" fmla="*/ 0 h 4112121"/>
              <a:gd name="connsiteX1" fmla="*/ 3928091 w 4753878"/>
              <a:gd name="connsiteY1" fmla="*/ 0 h 4112121"/>
              <a:gd name="connsiteX2" fmla="*/ 3928091 w 4753878"/>
              <a:gd name="connsiteY2" fmla="*/ 4085113 h 4112121"/>
              <a:gd name="connsiteX3" fmla="*/ 3780617 w 4753878"/>
              <a:gd name="connsiteY3" fmla="*/ 4097292 h 4112121"/>
              <a:gd name="connsiteX4" fmla="*/ 3288692 w 4753878"/>
              <a:gd name="connsiteY4" fmla="*/ 4112121 h 4112121"/>
              <a:gd name="connsiteX5" fmla="*/ 2622887 w 4753878"/>
              <a:gd name="connsiteY5" fmla="*/ 4103428 h 4112121"/>
              <a:gd name="connsiteX6" fmla="*/ 2176808 w 4753878"/>
              <a:gd name="connsiteY6" fmla="*/ 4111570 h 4112121"/>
              <a:gd name="connsiteX7" fmla="*/ 4209742 w 4753878"/>
              <a:gd name="connsiteY7" fmla="*/ 4096537 h 4112121"/>
              <a:gd name="connsiteX8" fmla="*/ 3910005 w 4753878"/>
              <a:gd name="connsiteY8" fmla="*/ 4097996 h 4112121"/>
              <a:gd name="connsiteX9" fmla="*/ 4566693 w 4753878"/>
              <a:gd name="connsiteY9" fmla="*/ 4108393 h 4112121"/>
              <a:gd name="connsiteX10" fmla="*/ 9305 w 4753878"/>
              <a:gd name="connsiteY10" fmla="*/ 4096251 h 4112121"/>
              <a:gd name="connsiteX11" fmla="*/ 1720 w 4753878"/>
              <a:gd name="connsiteY11" fmla="*/ 4096676 h 4112121"/>
              <a:gd name="connsiteX12" fmla="*/ 14458 w 4753878"/>
              <a:gd name="connsiteY12" fmla="*/ 4054717 h 4112121"/>
              <a:gd name="connsiteX13" fmla="*/ 346 w 4753878"/>
              <a:gd name="connsiteY13" fmla="*/ 3882149 h 4112121"/>
              <a:gd name="connsiteX14" fmla="*/ 27583 w 4753878"/>
              <a:gd name="connsiteY14" fmla="*/ 3294816 h 4112121"/>
              <a:gd name="connsiteX15" fmla="*/ 21797 w 4753878"/>
              <a:gd name="connsiteY15" fmla="*/ 3078932 h 4112121"/>
              <a:gd name="connsiteX16" fmla="*/ 30264 w 4753878"/>
              <a:gd name="connsiteY16" fmla="*/ 2835999 h 4112121"/>
              <a:gd name="connsiteX17" fmla="*/ 33510 w 4753878"/>
              <a:gd name="connsiteY17" fmla="*/ 2550270 h 4112121"/>
              <a:gd name="connsiteX18" fmla="*/ 9096 w 4753878"/>
              <a:gd name="connsiteY18" fmla="*/ 1764959 h 4112121"/>
              <a:gd name="connsiteX19" fmla="*/ 30406 w 4753878"/>
              <a:gd name="connsiteY19" fmla="*/ 1598729 h 4112121"/>
              <a:gd name="connsiteX20" fmla="*/ 20244 w 4753878"/>
              <a:gd name="connsiteY20" fmla="*/ 1114767 h 4112121"/>
              <a:gd name="connsiteX21" fmla="*/ 26736 w 4753878"/>
              <a:gd name="connsiteY21" fmla="*/ 579120 h 4112121"/>
              <a:gd name="connsiteX22" fmla="*/ 38237 w 4753878"/>
              <a:gd name="connsiteY22" fmla="*/ 288533 h 4112121"/>
              <a:gd name="connsiteX23" fmla="*/ 23605 w 4753878"/>
              <a:gd name="connsiteY23" fmla="*/ 0 h 4112121"/>
              <a:gd name="connsiteX0" fmla="*/ 23605 w 4753878"/>
              <a:gd name="connsiteY0" fmla="*/ 0 h 4112121"/>
              <a:gd name="connsiteX1" fmla="*/ 3928091 w 4753878"/>
              <a:gd name="connsiteY1" fmla="*/ 0 h 4112121"/>
              <a:gd name="connsiteX2" fmla="*/ 3928091 w 4753878"/>
              <a:gd name="connsiteY2" fmla="*/ 4085113 h 4112121"/>
              <a:gd name="connsiteX3" fmla="*/ 3780617 w 4753878"/>
              <a:gd name="connsiteY3" fmla="*/ 4097292 h 4112121"/>
              <a:gd name="connsiteX4" fmla="*/ 3288692 w 4753878"/>
              <a:gd name="connsiteY4" fmla="*/ 4112121 h 4112121"/>
              <a:gd name="connsiteX5" fmla="*/ 2622887 w 4753878"/>
              <a:gd name="connsiteY5" fmla="*/ 4103428 h 4112121"/>
              <a:gd name="connsiteX6" fmla="*/ 4209742 w 4753878"/>
              <a:gd name="connsiteY6" fmla="*/ 4096537 h 4112121"/>
              <a:gd name="connsiteX7" fmla="*/ 3910005 w 4753878"/>
              <a:gd name="connsiteY7" fmla="*/ 4097996 h 4112121"/>
              <a:gd name="connsiteX8" fmla="*/ 4566693 w 4753878"/>
              <a:gd name="connsiteY8" fmla="*/ 4108393 h 4112121"/>
              <a:gd name="connsiteX9" fmla="*/ 9305 w 4753878"/>
              <a:gd name="connsiteY9" fmla="*/ 4096251 h 4112121"/>
              <a:gd name="connsiteX10" fmla="*/ 1720 w 4753878"/>
              <a:gd name="connsiteY10" fmla="*/ 4096676 h 4112121"/>
              <a:gd name="connsiteX11" fmla="*/ 14458 w 4753878"/>
              <a:gd name="connsiteY11" fmla="*/ 4054717 h 4112121"/>
              <a:gd name="connsiteX12" fmla="*/ 346 w 4753878"/>
              <a:gd name="connsiteY12" fmla="*/ 3882149 h 4112121"/>
              <a:gd name="connsiteX13" fmla="*/ 27583 w 4753878"/>
              <a:gd name="connsiteY13" fmla="*/ 3294816 h 4112121"/>
              <a:gd name="connsiteX14" fmla="*/ 21797 w 4753878"/>
              <a:gd name="connsiteY14" fmla="*/ 3078932 h 4112121"/>
              <a:gd name="connsiteX15" fmla="*/ 30264 w 4753878"/>
              <a:gd name="connsiteY15" fmla="*/ 2835999 h 4112121"/>
              <a:gd name="connsiteX16" fmla="*/ 33510 w 4753878"/>
              <a:gd name="connsiteY16" fmla="*/ 2550270 h 4112121"/>
              <a:gd name="connsiteX17" fmla="*/ 9096 w 4753878"/>
              <a:gd name="connsiteY17" fmla="*/ 1764959 h 4112121"/>
              <a:gd name="connsiteX18" fmla="*/ 30406 w 4753878"/>
              <a:gd name="connsiteY18" fmla="*/ 1598729 h 4112121"/>
              <a:gd name="connsiteX19" fmla="*/ 20244 w 4753878"/>
              <a:gd name="connsiteY19" fmla="*/ 1114767 h 4112121"/>
              <a:gd name="connsiteX20" fmla="*/ 26736 w 4753878"/>
              <a:gd name="connsiteY20" fmla="*/ 579120 h 4112121"/>
              <a:gd name="connsiteX21" fmla="*/ 38237 w 4753878"/>
              <a:gd name="connsiteY21" fmla="*/ 288533 h 4112121"/>
              <a:gd name="connsiteX22" fmla="*/ 23605 w 4753878"/>
              <a:gd name="connsiteY22" fmla="*/ 0 h 4112121"/>
              <a:gd name="connsiteX0" fmla="*/ 23605 w 4753878"/>
              <a:gd name="connsiteY0" fmla="*/ 0 h 4112121"/>
              <a:gd name="connsiteX1" fmla="*/ 3928091 w 4753878"/>
              <a:gd name="connsiteY1" fmla="*/ 0 h 4112121"/>
              <a:gd name="connsiteX2" fmla="*/ 3928091 w 4753878"/>
              <a:gd name="connsiteY2" fmla="*/ 4085113 h 4112121"/>
              <a:gd name="connsiteX3" fmla="*/ 3780617 w 4753878"/>
              <a:gd name="connsiteY3" fmla="*/ 4097292 h 4112121"/>
              <a:gd name="connsiteX4" fmla="*/ 3288692 w 4753878"/>
              <a:gd name="connsiteY4" fmla="*/ 4112121 h 4112121"/>
              <a:gd name="connsiteX5" fmla="*/ 4209742 w 4753878"/>
              <a:gd name="connsiteY5" fmla="*/ 4096537 h 4112121"/>
              <a:gd name="connsiteX6" fmla="*/ 3910005 w 4753878"/>
              <a:gd name="connsiteY6" fmla="*/ 4097996 h 4112121"/>
              <a:gd name="connsiteX7" fmla="*/ 4566693 w 4753878"/>
              <a:gd name="connsiteY7" fmla="*/ 4108393 h 4112121"/>
              <a:gd name="connsiteX8" fmla="*/ 9305 w 4753878"/>
              <a:gd name="connsiteY8" fmla="*/ 4096251 h 4112121"/>
              <a:gd name="connsiteX9" fmla="*/ 1720 w 4753878"/>
              <a:gd name="connsiteY9" fmla="*/ 4096676 h 4112121"/>
              <a:gd name="connsiteX10" fmla="*/ 14458 w 4753878"/>
              <a:gd name="connsiteY10" fmla="*/ 4054717 h 4112121"/>
              <a:gd name="connsiteX11" fmla="*/ 346 w 4753878"/>
              <a:gd name="connsiteY11" fmla="*/ 3882149 h 4112121"/>
              <a:gd name="connsiteX12" fmla="*/ 27583 w 4753878"/>
              <a:gd name="connsiteY12" fmla="*/ 3294816 h 4112121"/>
              <a:gd name="connsiteX13" fmla="*/ 21797 w 4753878"/>
              <a:gd name="connsiteY13" fmla="*/ 3078932 h 4112121"/>
              <a:gd name="connsiteX14" fmla="*/ 30264 w 4753878"/>
              <a:gd name="connsiteY14" fmla="*/ 2835999 h 4112121"/>
              <a:gd name="connsiteX15" fmla="*/ 33510 w 4753878"/>
              <a:gd name="connsiteY15" fmla="*/ 2550270 h 4112121"/>
              <a:gd name="connsiteX16" fmla="*/ 9096 w 4753878"/>
              <a:gd name="connsiteY16" fmla="*/ 1764959 h 4112121"/>
              <a:gd name="connsiteX17" fmla="*/ 30406 w 4753878"/>
              <a:gd name="connsiteY17" fmla="*/ 1598729 h 4112121"/>
              <a:gd name="connsiteX18" fmla="*/ 20244 w 4753878"/>
              <a:gd name="connsiteY18" fmla="*/ 1114767 h 4112121"/>
              <a:gd name="connsiteX19" fmla="*/ 26736 w 4753878"/>
              <a:gd name="connsiteY19" fmla="*/ 579120 h 4112121"/>
              <a:gd name="connsiteX20" fmla="*/ 38237 w 4753878"/>
              <a:gd name="connsiteY20" fmla="*/ 288533 h 4112121"/>
              <a:gd name="connsiteX21" fmla="*/ 23605 w 4753878"/>
              <a:gd name="connsiteY21" fmla="*/ 0 h 4112121"/>
              <a:gd name="connsiteX0" fmla="*/ 23605 w 4753878"/>
              <a:gd name="connsiteY0" fmla="*/ 0 h 4108400"/>
              <a:gd name="connsiteX1" fmla="*/ 3928091 w 4753878"/>
              <a:gd name="connsiteY1" fmla="*/ 0 h 4108400"/>
              <a:gd name="connsiteX2" fmla="*/ 3928091 w 4753878"/>
              <a:gd name="connsiteY2" fmla="*/ 4085113 h 4108400"/>
              <a:gd name="connsiteX3" fmla="*/ 3780617 w 4753878"/>
              <a:gd name="connsiteY3" fmla="*/ 4097292 h 4108400"/>
              <a:gd name="connsiteX4" fmla="*/ 4209742 w 4753878"/>
              <a:gd name="connsiteY4" fmla="*/ 4096537 h 4108400"/>
              <a:gd name="connsiteX5" fmla="*/ 3910005 w 4753878"/>
              <a:gd name="connsiteY5" fmla="*/ 4097996 h 4108400"/>
              <a:gd name="connsiteX6" fmla="*/ 4566693 w 4753878"/>
              <a:gd name="connsiteY6" fmla="*/ 4108393 h 4108400"/>
              <a:gd name="connsiteX7" fmla="*/ 9305 w 4753878"/>
              <a:gd name="connsiteY7" fmla="*/ 4096251 h 4108400"/>
              <a:gd name="connsiteX8" fmla="*/ 1720 w 4753878"/>
              <a:gd name="connsiteY8" fmla="*/ 4096676 h 4108400"/>
              <a:gd name="connsiteX9" fmla="*/ 14458 w 4753878"/>
              <a:gd name="connsiteY9" fmla="*/ 4054717 h 4108400"/>
              <a:gd name="connsiteX10" fmla="*/ 346 w 4753878"/>
              <a:gd name="connsiteY10" fmla="*/ 3882149 h 4108400"/>
              <a:gd name="connsiteX11" fmla="*/ 27583 w 4753878"/>
              <a:gd name="connsiteY11" fmla="*/ 3294816 h 4108400"/>
              <a:gd name="connsiteX12" fmla="*/ 21797 w 4753878"/>
              <a:gd name="connsiteY12" fmla="*/ 3078932 h 4108400"/>
              <a:gd name="connsiteX13" fmla="*/ 30264 w 4753878"/>
              <a:gd name="connsiteY13" fmla="*/ 2835999 h 4108400"/>
              <a:gd name="connsiteX14" fmla="*/ 33510 w 4753878"/>
              <a:gd name="connsiteY14" fmla="*/ 2550270 h 4108400"/>
              <a:gd name="connsiteX15" fmla="*/ 9096 w 4753878"/>
              <a:gd name="connsiteY15" fmla="*/ 1764959 h 4108400"/>
              <a:gd name="connsiteX16" fmla="*/ 30406 w 4753878"/>
              <a:gd name="connsiteY16" fmla="*/ 1598729 h 4108400"/>
              <a:gd name="connsiteX17" fmla="*/ 20244 w 4753878"/>
              <a:gd name="connsiteY17" fmla="*/ 1114767 h 4108400"/>
              <a:gd name="connsiteX18" fmla="*/ 26736 w 4753878"/>
              <a:gd name="connsiteY18" fmla="*/ 579120 h 4108400"/>
              <a:gd name="connsiteX19" fmla="*/ 38237 w 4753878"/>
              <a:gd name="connsiteY19" fmla="*/ 288533 h 4108400"/>
              <a:gd name="connsiteX20" fmla="*/ 23605 w 4753878"/>
              <a:gd name="connsiteY20" fmla="*/ 0 h 4108400"/>
              <a:gd name="connsiteX0" fmla="*/ 23605 w 4209742"/>
              <a:gd name="connsiteY0" fmla="*/ 0 h 4097996"/>
              <a:gd name="connsiteX1" fmla="*/ 3928091 w 4209742"/>
              <a:gd name="connsiteY1" fmla="*/ 0 h 4097996"/>
              <a:gd name="connsiteX2" fmla="*/ 3928091 w 4209742"/>
              <a:gd name="connsiteY2" fmla="*/ 4085113 h 4097996"/>
              <a:gd name="connsiteX3" fmla="*/ 3780617 w 4209742"/>
              <a:gd name="connsiteY3" fmla="*/ 4097292 h 4097996"/>
              <a:gd name="connsiteX4" fmla="*/ 4209742 w 4209742"/>
              <a:gd name="connsiteY4" fmla="*/ 4096537 h 4097996"/>
              <a:gd name="connsiteX5" fmla="*/ 3910005 w 4209742"/>
              <a:gd name="connsiteY5" fmla="*/ 4097996 h 4097996"/>
              <a:gd name="connsiteX6" fmla="*/ 9305 w 4209742"/>
              <a:gd name="connsiteY6" fmla="*/ 4096251 h 4097996"/>
              <a:gd name="connsiteX7" fmla="*/ 1720 w 4209742"/>
              <a:gd name="connsiteY7" fmla="*/ 4096676 h 4097996"/>
              <a:gd name="connsiteX8" fmla="*/ 14458 w 4209742"/>
              <a:gd name="connsiteY8" fmla="*/ 4054717 h 4097996"/>
              <a:gd name="connsiteX9" fmla="*/ 346 w 4209742"/>
              <a:gd name="connsiteY9" fmla="*/ 3882149 h 4097996"/>
              <a:gd name="connsiteX10" fmla="*/ 27583 w 4209742"/>
              <a:gd name="connsiteY10" fmla="*/ 3294816 h 4097996"/>
              <a:gd name="connsiteX11" fmla="*/ 21797 w 4209742"/>
              <a:gd name="connsiteY11" fmla="*/ 3078932 h 4097996"/>
              <a:gd name="connsiteX12" fmla="*/ 30264 w 4209742"/>
              <a:gd name="connsiteY12" fmla="*/ 2835999 h 4097996"/>
              <a:gd name="connsiteX13" fmla="*/ 33510 w 4209742"/>
              <a:gd name="connsiteY13" fmla="*/ 2550270 h 4097996"/>
              <a:gd name="connsiteX14" fmla="*/ 9096 w 4209742"/>
              <a:gd name="connsiteY14" fmla="*/ 1764959 h 4097996"/>
              <a:gd name="connsiteX15" fmla="*/ 30406 w 4209742"/>
              <a:gd name="connsiteY15" fmla="*/ 1598729 h 4097996"/>
              <a:gd name="connsiteX16" fmla="*/ 20244 w 4209742"/>
              <a:gd name="connsiteY16" fmla="*/ 1114767 h 4097996"/>
              <a:gd name="connsiteX17" fmla="*/ 26736 w 4209742"/>
              <a:gd name="connsiteY17" fmla="*/ 579120 h 4097996"/>
              <a:gd name="connsiteX18" fmla="*/ 38237 w 4209742"/>
              <a:gd name="connsiteY18" fmla="*/ 288533 h 4097996"/>
              <a:gd name="connsiteX19" fmla="*/ 23605 w 4209742"/>
              <a:gd name="connsiteY19" fmla="*/ 0 h 4097996"/>
              <a:gd name="connsiteX0" fmla="*/ 23605 w 4158807"/>
              <a:gd name="connsiteY0" fmla="*/ 0 h 4098526"/>
              <a:gd name="connsiteX1" fmla="*/ 3928091 w 4158807"/>
              <a:gd name="connsiteY1" fmla="*/ 0 h 4098526"/>
              <a:gd name="connsiteX2" fmla="*/ 3928091 w 4158807"/>
              <a:gd name="connsiteY2" fmla="*/ 4085113 h 4098526"/>
              <a:gd name="connsiteX3" fmla="*/ 3780617 w 4158807"/>
              <a:gd name="connsiteY3" fmla="*/ 4097292 h 4098526"/>
              <a:gd name="connsiteX4" fmla="*/ 3910005 w 4158807"/>
              <a:gd name="connsiteY4" fmla="*/ 4097996 h 4098526"/>
              <a:gd name="connsiteX5" fmla="*/ 9305 w 4158807"/>
              <a:gd name="connsiteY5" fmla="*/ 4096251 h 4098526"/>
              <a:gd name="connsiteX6" fmla="*/ 1720 w 4158807"/>
              <a:gd name="connsiteY6" fmla="*/ 4096676 h 4098526"/>
              <a:gd name="connsiteX7" fmla="*/ 14458 w 4158807"/>
              <a:gd name="connsiteY7" fmla="*/ 4054717 h 4098526"/>
              <a:gd name="connsiteX8" fmla="*/ 346 w 4158807"/>
              <a:gd name="connsiteY8" fmla="*/ 3882149 h 4098526"/>
              <a:gd name="connsiteX9" fmla="*/ 27583 w 4158807"/>
              <a:gd name="connsiteY9" fmla="*/ 3294816 h 4098526"/>
              <a:gd name="connsiteX10" fmla="*/ 21797 w 4158807"/>
              <a:gd name="connsiteY10" fmla="*/ 3078932 h 4098526"/>
              <a:gd name="connsiteX11" fmla="*/ 30264 w 4158807"/>
              <a:gd name="connsiteY11" fmla="*/ 2835999 h 4098526"/>
              <a:gd name="connsiteX12" fmla="*/ 33510 w 4158807"/>
              <a:gd name="connsiteY12" fmla="*/ 2550270 h 4098526"/>
              <a:gd name="connsiteX13" fmla="*/ 9096 w 4158807"/>
              <a:gd name="connsiteY13" fmla="*/ 1764959 h 4098526"/>
              <a:gd name="connsiteX14" fmla="*/ 30406 w 4158807"/>
              <a:gd name="connsiteY14" fmla="*/ 1598729 h 4098526"/>
              <a:gd name="connsiteX15" fmla="*/ 20244 w 4158807"/>
              <a:gd name="connsiteY15" fmla="*/ 1114767 h 4098526"/>
              <a:gd name="connsiteX16" fmla="*/ 26736 w 4158807"/>
              <a:gd name="connsiteY16" fmla="*/ 579120 h 4098526"/>
              <a:gd name="connsiteX17" fmla="*/ 38237 w 4158807"/>
              <a:gd name="connsiteY17" fmla="*/ 288533 h 4098526"/>
              <a:gd name="connsiteX18" fmla="*/ 23605 w 4158807"/>
              <a:gd name="connsiteY18" fmla="*/ 0 h 4098526"/>
              <a:gd name="connsiteX0" fmla="*/ 23605 w 3928091"/>
              <a:gd name="connsiteY0" fmla="*/ 0 h 4097292"/>
              <a:gd name="connsiteX1" fmla="*/ 3928091 w 3928091"/>
              <a:gd name="connsiteY1" fmla="*/ 0 h 4097292"/>
              <a:gd name="connsiteX2" fmla="*/ 3928091 w 3928091"/>
              <a:gd name="connsiteY2" fmla="*/ 4085113 h 4097292"/>
              <a:gd name="connsiteX3" fmla="*/ 3780617 w 3928091"/>
              <a:gd name="connsiteY3" fmla="*/ 4097292 h 4097292"/>
              <a:gd name="connsiteX4" fmla="*/ 9305 w 3928091"/>
              <a:gd name="connsiteY4" fmla="*/ 4096251 h 4097292"/>
              <a:gd name="connsiteX5" fmla="*/ 1720 w 3928091"/>
              <a:gd name="connsiteY5" fmla="*/ 4096676 h 4097292"/>
              <a:gd name="connsiteX6" fmla="*/ 14458 w 3928091"/>
              <a:gd name="connsiteY6" fmla="*/ 4054717 h 4097292"/>
              <a:gd name="connsiteX7" fmla="*/ 346 w 3928091"/>
              <a:gd name="connsiteY7" fmla="*/ 3882149 h 4097292"/>
              <a:gd name="connsiteX8" fmla="*/ 27583 w 3928091"/>
              <a:gd name="connsiteY8" fmla="*/ 3294816 h 4097292"/>
              <a:gd name="connsiteX9" fmla="*/ 21797 w 3928091"/>
              <a:gd name="connsiteY9" fmla="*/ 3078932 h 4097292"/>
              <a:gd name="connsiteX10" fmla="*/ 30264 w 3928091"/>
              <a:gd name="connsiteY10" fmla="*/ 2835999 h 4097292"/>
              <a:gd name="connsiteX11" fmla="*/ 33510 w 3928091"/>
              <a:gd name="connsiteY11" fmla="*/ 2550270 h 4097292"/>
              <a:gd name="connsiteX12" fmla="*/ 9096 w 3928091"/>
              <a:gd name="connsiteY12" fmla="*/ 1764959 h 4097292"/>
              <a:gd name="connsiteX13" fmla="*/ 30406 w 3928091"/>
              <a:gd name="connsiteY13" fmla="*/ 1598729 h 4097292"/>
              <a:gd name="connsiteX14" fmla="*/ 20244 w 3928091"/>
              <a:gd name="connsiteY14" fmla="*/ 1114767 h 4097292"/>
              <a:gd name="connsiteX15" fmla="*/ 26736 w 3928091"/>
              <a:gd name="connsiteY15" fmla="*/ 579120 h 4097292"/>
              <a:gd name="connsiteX16" fmla="*/ 38237 w 3928091"/>
              <a:gd name="connsiteY16" fmla="*/ 288533 h 4097292"/>
              <a:gd name="connsiteX17" fmla="*/ 23605 w 3928091"/>
              <a:gd name="connsiteY17" fmla="*/ 0 h 4097292"/>
              <a:gd name="connsiteX0" fmla="*/ 23605 w 3928091"/>
              <a:gd name="connsiteY0" fmla="*/ 0 h 4096676"/>
              <a:gd name="connsiteX1" fmla="*/ 3928091 w 3928091"/>
              <a:gd name="connsiteY1" fmla="*/ 0 h 4096676"/>
              <a:gd name="connsiteX2" fmla="*/ 3928091 w 3928091"/>
              <a:gd name="connsiteY2" fmla="*/ 4085113 h 4096676"/>
              <a:gd name="connsiteX3" fmla="*/ 9305 w 3928091"/>
              <a:gd name="connsiteY3" fmla="*/ 4096251 h 4096676"/>
              <a:gd name="connsiteX4" fmla="*/ 1720 w 3928091"/>
              <a:gd name="connsiteY4" fmla="*/ 4096676 h 4096676"/>
              <a:gd name="connsiteX5" fmla="*/ 14458 w 3928091"/>
              <a:gd name="connsiteY5" fmla="*/ 4054717 h 4096676"/>
              <a:gd name="connsiteX6" fmla="*/ 346 w 3928091"/>
              <a:gd name="connsiteY6" fmla="*/ 3882149 h 4096676"/>
              <a:gd name="connsiteX7" fmla="*/ 27583 w 3928091"/>
              <a:gd name="connsiteY7" fmla="*/ 3294816 h 4096676"/>
              <a:gd name="connsiteX8" fmla="*/ 21797 w 3928091"/>
              <a:gd name="connsiteY8" fmla="*/ 3078932 h 4096676"/>
              <a:gd name="connsiteX9" fmla="*/ 30264 w 3928091"/>
              <a:gd name="connsiteY9" fmla="*/ 2835999 h 4096676"/>
              <a:gd name="connsiteX10" fmla="*/ 33510 w 3928091"/>
              <a:gd name="connsiteY10" fmla="*/ 2550270 h 4096676"/>
              <a:gd name="connsiteX11" fmla="*/ 9096 w 3928091"/>
              <a:gd name="connsiteY11" fmla="*/ 1764959 h 4096676"/>
              <a:gd name="connsiteX12" fmla="*/ 30406 w 3928091"/>
              <a:gd name="connsiteY12" fmla="*/ 1598729 h 4096676"/>
              <a:gd name="connsiteX13" fmla="*/ 20244 w 3928091"/>
              <a:gd name="connsiteY13" fmla="*/ 1114767 h 4096676"/>
              <a:gd name="connsiteX14" fmla="*/ 26736 w 3928091"/>
              <a:gd name="connsiteY14" fmla="*/ 579120 h 4096676"/>
              <a:gd name="connsiteX15" fmla="*/ 38237 w 3928091"/>
              <a:gd name="connsiteY15" fmla="*/ 288533 h 4096676"/>
              <a:gd name="connsiteX16" fmla="*/ 23605 w 3928091"/>
              <a:gd name="connsiteY16" fmla="*/ 0 h 4096676"/>
              <a:gd name="connsiteX0" fmla="*/ 23605 w 3928091"/>
              <a:gd name="connsiteY0" fmla="*/ 0 h 4105385"/>
              <a:gd name="connsiteX1" fmla="*/ 3928091 w 3928091"/>
              <a:gd name="connsiteY1" fmla="*/ 0 h 4105385"/>
              <a:gd name="connsiteX2" fmla="*/ 3914309 w 3928091"/>
              <a:gd name="connsiteY2" fmla="*/ 4105385 h 4105385"/>
              <a:gd name="connsiteX3" fmla="*/ 9305 w 3928091"/>
              <a:gd name="connsiteY3" fmla="*/ 4096251 h 4105385"/>
              <a:gd name="connsiteX4" fmla="*/ 1720 w 3928091"/>
              <a:gd name="connsiteY4" fmla="*/ 4096676 h 4105385"/>
              <a:gd name="connsiteX5" fmla="*/ 14458 w 3928091"/>
              <a:gd name="connsiteY5" fmla="*/ 4054717 h 4105385"/>
              <a:gd name="connsiteX6" fmla="*/ 346 w 3928091"/>
              <a:gd name="connsiteY6" fmla="*/ 3882149 h 4105385"/>
              <a:gd name="connsiteX7" fmla="*/ 27583 w 3928091"/>
              <a:gd name="connsiteY7" fmla="*/ 3294816 h 4105385"/>
              <a:gd name="connsiteX8" fmla="*/ 21797 w 3928091"/>
              <a:gd name="connsiteY8" fmla="*/ 3078932 h 4105385"/>
              <a:gd name="connsiteX9" fmla="*/ 30264 w 3928091"/>
              <a:gd name="connsiteY9" fmla="*/ 2835999 h 4105385"/>
              <a:gd name="connsiteX10" fmla="*/ 33510 w 3928091"/>
              <a:gd name="connsiteY10" fmla="*/ 2550270 h 4105385"/>
              <a:gd name="connsiteX11" fmla="*/ 9096 w 3928091"/>
              <a:gd name="connsiteY11" fmla="*/ 1764959 h 4105385"/>
              <a:gd name="connsiteX12" fmla="*/ 30406 w 3928091"/>
              <a:gd name="connsiteY12" fmla="*/ 1598729 h 4105385"/>
              <a:gd name="connsiteX13" fmla="*/ 20244 w 3928091"/>
              <a:gd name="connsiteY13" fmla="*/ 1114767 h 4105385"/>
              <a:gd name="connsiteX14" fmla="*/ 26736 w 3928091"/>
              <a:gd name="connsiteY14" fmla="*/ 579120 h 4105385"/>
              <a:gd name="connsiteX15" fmla="*/ 38237 w 3928091"/>
              <a:gd name="connsiteY15" fmla="*/ 288533 h 4105385"/>
              <a:gd name="connsiteX16" fmla="*/ 23605 w 3928091"/>
              <a:gd name="connsiteY16" fmla="*/ 0 h 4105385"/>
              <a:gd name="connsiteX0" fmla="*/ 23605 w 3928091"/>
              <a:gd name="connsiteY0" fmla="*/ 0 h 4105385"/>
              <a:gd name="connsiteX1" fmla="*/ 3928091 w 3928091"/>
              <a:gd name="connsiteY1" fmla="*/ 0 h 4105385"/>
              <a:gd name="connsiteX2" fmla="*/ 3893635 w 3928091"/>
              <a:gd name="connsiteY2" fmla="*/ 4105385 h 4105385"/>
              <a:gd name="connsiteX3" fmla="*/ 9305 w 3928091"/>
              <a:gd name="connsiteY3" fmla="*/ 4096251 h 4105385"/>
              <a:gd name="connsiteX4" fmla="*/ 1720 w 3928091"/>
              <a:gd name="connsiteY4" fmla="*/ 4096676 h 4105385"/>
              <a:gd name="connsiteX5" fmla="*/ 14458 w 3928091"/>
              <a:gd name="connsiteY5" fmla="*/ 4054717 h 4105385"/>
              <a:gd name="connsiteX6" fmla="*/ 346 w 3928091"/>
              <a:gd name="connsiteY6" fmla="*/ 3882149 h 4105385"/>
              <a:gd name="connsiteX7" fmla="*/ 27583 w 3928091"/>
              <a:gd name="connsiteY7" fmla="*/ 3294816 h 4105385"/>
              <a:gd name="connsiteX8" fmla="*/ 21797 w 3928091"/>
              <a:gd name="connsiteY8" fmla="*/ 3078932 h 4105385"/>
              <a:gd name="connsiteX9" fmla="*/ 30264 w 3928091"/>
              <a:gd name="connsiteY9" fmla="*/ 2835999 h 4105385"/>
              <a:gd name="connsiteX10" fmla="*/ 33510 w 3928091"/>
              <a:gd name="connsiteY10" fmla="*/ 2550270 h 4105385"/>
              <a:gd name="connsiteX11" fmla="*/ 9096 w 3928091"/>
              <a:gd name="connsiteY11" fmla="*/ 1764959 h 4105385"/>
              <a:gd name="connsiteX12" fmla="*/ 30406 w 3928091"/>
              <a:gd name="connsiteY12" fmla="*/ 1598729 h 4105385"/>
              <a:gd name="connsiteX13" fmla="*/ 20244 w 3928091"/>
              <a:gd name="connsiteY13" fmla="*/ 1114767 h 4105385"/>
              <a:gd name="connsiteX14" fmla="*/ 26736 w 3928091"/>
              <a:gd name="connsiteY14" fmla="*/ 579120 h 4105385"/>
              <a:gd name="connsiteX15" fmla="*/ 38237 w 3928091"/>
              <a:gd name="connsiteY15" fmla="*/ 288533 h 4105385"/>
              <a:gd name="connsiteX16" fmla="*/ 23605 w 3928091"/>
              <a:gd name="connsiteY16" fmla="*/ 0 h 4105385"/>
              <a:gd name="connsiteX0" fmla="*/ 23605 w 3928091"/>
              <a:gd name="connsiteY0" fmla="*/ 0 h 4098628"/>
              <a:gd name="connsiteX1" fmla="*/ 3928091 w 3928091"/>
              <a:gd name="connsiteY1" fmla="*/ 0 h 4098628"/>
              <a:gd name="connsiteX2" fmla="*/ 3914309 w 3928091"/>
              <a:gd name="connsiteY2" fmla="*/ 4098628 h 4098628"/>
              <a:gd name="connsiteX3" fmla="*/ 9305 w 3928091"/>
              <a:gd name="connsiteY3" fmla="*/ 4096251 h 4098628"/>
              <a:gd name="connsiteX4" fmla="*/ 1720 w 3928091"/>
              <a:gd name="connsiteY4" fmla="*/ 4096676 h 4098628"/>
              <a:gd name="connsiteX5" fmla="*/ 14458 w 3928091"/>
              <a:gd name="connsiteY5" fmla="*/ 4054717 h 4098628"/>
              <a:gd name="connsiteX6" fmla="*/ 346 w 3928091"/>
              <a:gd name="connsiteY6" fmla="*/ 3882149 h 4098628"/>
              <a:gd name="connsiteX7" fmla="*/ 27583 w 3928091"/>
              <a:gd name="connsiteY7" fmla="*/ 3294816 h 4098628"/>
              <a:gd name="connsiteX8" fmla="*/ 21797 w 3928091"/>
              <a:gd name="connsiteY8" fmla="*/ 3078932 h 4098628"/>
              <a:gd name="connsiteX9" fmla="*/ 30264 w 3928091"/>
              <a:gd name="connsiteY9" fmla="*/ 2835999 h 4098628"/>
              <a:gd name="connsiteX10" fmla="*/ 33510 w 3928091"/>
              <a:gd name="connsiteY10" fmla="*/ 2550270 h 4098628"/>
              <a:gd name="connsiteX11" fmla="*/ 9096 w 3928091"/>
              <a:gd name="connsiteY11" fmla="*/ 1764959 h 4098628"/>
              <a:gd name="connsiteX12" fmla="*/ 30406 w 3928091"/>
              <a:gd name="connsiteY12" fmla="*/ 1598729 h 4098628"/>
              <a:gd name="connsiteX13" fmla="*/ 20244 w 3928091"/>
              <a:gd name="connsiteY13" fmla="*/ 1114767 h 4098628"/>
              <a:gd name="connsiteX14" fmla="*/ 26736 w 3928091"/>
              <a:gd name="connsiteY14" fmla="*/ 579120 h 4098628"/>
              <a:gd name="connsiteX15" fmla="*/ 38237 w 3928091"/>
              <a:gd name="connsiteY15" fmla="*/ 288533 h 4098628"/>
              <a:gd name="connsiteX16" fmla="*/ 23605 w 3928091"/>
              <a:gd name="connsiteY16" fmla="*/ 0 h 4098628"/>
              <a:gd name="connsiteX0" fmla="*/ 23605 w 3928091"/>
              <a:gd name="connsiteY0" fmla="*/ 0 h 4098628"/>
              <a:gd name="connsiteX1" fmla="*/ 3928091 w 3928091"/>
              <a:gd name="connsiteY1" fmla="*/ 0 h 4098628"/>
              <a:gd name="connsiteX2" fmla="*/ 3914309 w 3928091"/>
              <a:gd name="connsiteY2" fmla="*/ 4098628 h 4098628"/>
              <a:gd name="connsiteX3" fmla="*/ 9305 w 3928091"/>
              <a:gd name="connsiteY3" fmla="*/ 4096251 h 4098628"/>
              <a:gd name="connsiteX4" fmla="*/ 1720 w 3928091"/>
              <a:gd name="connsiteY4" fmla="*/ 4096676 h 4098628"/>
              <a:gd name="connsiteX5" fmla="*/ 14458 w 3928091"/>
              <a:gd name="connsiteY5" fmla="*/ 4054717 h 4098628"/>
              <a:gd name="connsiteX6" fmla="*/ 346 w 3928091"/>
              <a:gd name="connsiteY6" fmla="*/ 3882149 h 4098628"/>
              <a:gd name="connsiteX7" fmla="*/ 27583 w 3928091"/>
              <a:gd name="connsiteY7" fmla="*/ 3294816 h 4098628"/>
              <a:gd name="connsiteX8" fmla="*/ 21797 w 3928091"/>
              <a:gd name="connsiteY8" fmla="*/ 3078932 h 4098628"/>
              <a:gd name="connsiteX9" fmla="*/ 30264 w 3928091"/>
              <a:gd name="connsiteY9" fmla="*/ 2835999 h 4098628"/>
              <a:gd name="connsiteX10" fmla="*/ 33510 w 3928091"/>
              <a:gd name="connsiteY10" fmla="*/ 2550270 h 4098628"/>
              <a:gd name="connsiteX11" fmla="*/ 9096 w 3928091"/>
              <a:gd name="connsiteY11" fmla="*/ 1764959 h 4098628"/>
              <a:gd name="connsiteX12" fmla="*/ 30406 w 3928091"/>
              <a:gd name="connsiteY12" fmla="*/ 1598729 h 4098628"/>
              <a:gd name="connsiteX13" fmla="*/ 20244 w 3928091"/>
              <a:gd name="connsiteY13" fmla="*/ 1114767 h 4098628"/>
              <a:gd name="connsiteX14" fmla="*/ 26736 w 3928091"/>
              <a:gd name="connsiteY14" fmla="*/ 579120 h 4098628"/>
              <a:gd name="connsiteX15" fmla="*/ 38237 w 3928091"/>
              <a:gd name="connsiteY15" fmla="*/ 288533 h 4098628"/>
              <a:gd name="connsiteX16" fmla="*/ 23605 w 3928091"/>
              <a:gd name="connsiteY16" fmla="*/ 0 h 4098628"/>
              <a:gd name="connsiteX0" fmla="*/ 23605 w 3928091"/>
              <a:gd name="connsiteY0" fmla="*/ 0 h 4098628"/>
              <a:gd name="connsiteX1" fmla="*/ 3928091 w 3928091"/>
              <a:gd name="connsiteY1" fmla="*/ 0 h 4098628"/>
              <a:gd name="connsiteX2" fmla="*/ 3914309 w 3928091"/>
              <a:gd name="connsiteY2" fmla="*/ 4098628 h 4098628"/>
              <a:gd name="connsiteX3" fmla="*/ 9305 w 3928091"/>
              <a:gd name="connsiteY3" fmla="*/ 4096251 h 4098628"/>
              <a:gd name="connsiteX4" fmla="*/ 14458 w 3928091"/>
              <a:gd name="connsiteY4" fmla="*/ 4054717 h 4098628"/>
              <a:gd name="connsiteX5" fmla="*/ 346 w 3928091"/>
              <a:gd name="connsiteY5" fmla="*/ 3882149 h 4098628"/>
              <a:gd name="connsiteX6" fmla="*/ 27583 w 3928091"/>
              <a:gd name="connsiteY6" fmla="*/ 3294816 h 4098628"/>
              <a:gd name="connsiteX7" fmla="*/ 21797 w 3928091"/>
              <a:gd name="connsiteY7" fmla="*/ 3078932 h 4098628"/>
              <a:gd name="connsiteX8" fmla="*/ 30264 w 3928091"/>
              <a:gd name="connsiteY8" fmla="*/ 2835999 h 4098628"/>
              <a:gd name="connsiteX9" fmla="*/ 33510 w 3928091"/>
              <a:gd name="connsiteY9" fmla="*/ 2550270 h 4098628"/>
              <a:gd name="connsiteX10" fmla="*/ 9096 w 3928091"/>
              <a:gd name="connsiteY10" fmla="*/ 1764959 h 4098628"/>
              <a:gd name="connsiteX11" fmla="*/ 30406 w 3928091"/>
              <a:gd name="connsiteY11" fmla="*/ 1598729 h 4098628"/>
              <a:gd name="connsiteX12" fmla="*/ 20244 w 3928091"/>
              <a:gd name="connsiteY12" fmla="*/ 1114767 h 4098628"/>
              <a:gd name="connsiteX13" fmla="*/ 26736 w 3928091"/>
              <a:gd name="connsiteY13" fmla="*/ 579120 h 4098628"/>
              <a:gd name="connsiteX14" fmla="*/ 38237 w 3928091"/>
              <a:gd name="connsiteY14" fmla="*/ 288533 h 4098628"/>
              <a:gd name="connsiteX15" fmla="*/ 23605 w 3928091"/>
              <a:gd name="connsiteY15" fmla="*/ 0 h 4098628"/>
              <a:gd name="connsiteX0" fmla="*/ 23605 w 3928091"/>
              <a:gd name="connsiteY0" fmla="*/ 0 h 4098628"/>
              <a:gd name="connsiteX1" fmla="*/ 3928091 w 3928091"/>
              <a:gd name="connsiteY1" fmla="*/ 0 h 4098628"/>
              <a:gd name="connsiteX2" fmla="*/ 3921201 w 3928091"/>
              <a:gd name="connsiteY2" fmla="*/ 4098628 h 4098628"/>
              <a:gd name="connsiteX3" fmla="*/ 9305 w 3928091"/>
              <a:gd name="connsiteY3" fmla="*/ 4096251 h 4098628"/>
              <a:gd name="connsiteX4" fmla="*/ 14458 w 3928091"/>
              <a:gd name="connsiteY4" fmla="*/ 4054717 h 4098628"/>
              <a:gd name="connsiteX5" fmla="*/ 346 w 3928091"/>
              <a:gd name="connsiteY5" fmla="*/ 3882149 h 4098628"/>
              <a:gd name="connsiteX6" fmla="*/ 27583 w 3928091"/>
              <a:gd name="connsiteY6" fmla="*/ 3294816 h 4098628"/>
              <a:gd name="connsiteX7" fmla="*/ 21797 w 3928091"/>
              <a:gd name="connsiteY7" fmla="*/ 3078932 h 4098628"/>
              <a:gd name="connsiteX8" fmla="*/ 30264 w 3928091"/>
              <a:gd name="connsiteY8" fmla="*/ 2835999 h 4098628"/>
              <a:gd name="connsiteX9" fmla="*/ 33510 w 3928091"/>
              <a:gd name="connsiteY9" fmla="*/ 2550270 h 4098628"/>
              <a:gd name="connsiteX10" fmla="*/ 9096 w 3928091"/>
              <a:gd name="connsiteY10" fmla="*/ 1764959 h 4098628"/>
              <a:gd name="connsiteX11" fmla="*/ 30406 w 3928091"/>
              <a:gd name="connsiteY11" fmla="*/ 1598729 h 4098628"/>
              <a:gd name="connsiteX12" fmla="*/ 20244 w 3928091"/>
              <a:gd name="connsiteY12" fmla="*/ 1114767 h 4098628"/>
              <a:gd name="connsiteX13" fmla="*/ 26736 w 3928091"/>
              <a:gd name="connsiteY13" fmla="*/ 579120 h 4098628"/>
              <a:gd name="connsiteX14" fmla="*/ 38237 w 3928091"/>
              <a:gd name="connsiteY14" fmla="*/ 288533 h 4098628"/>
              <a:gd name="connsiteX15" fmla="*/ 23605 w 3928091"/>
              <a:gd name="connsiteY15" fmla="*/ 0 h 4098628"/>
              <a:gd name="connsiteX0" fmla="*/ 23605 w 3962548"/>
              <a:gd name="connsiteY0" fmla="*/ 0 h 4098628"/>
              <a:gd name="connsiteX1" fmla="*/ 3962548 w 3962548"/>
              <a:gd name="connsiteY1" fmla="*/ 0 h 4098628"/>
              <a:gd name="connsiteX2" fmla="*/ 3921201 w 3962548"/>
              <a:gd name="connsiteY2" fmla="*/ 4098628 h 4098628"/>
              <a:gd name="connsiteX3" fmla="*/ 9305 w 3962548"/>
              <a:gd name="connsiteY3" fmla="*/ 4096251 h 4098628"/>
              <a:gd name="connsiteX4" fmla="*/ 14458 w 3962548"/>
              <a:gd name="connsiteY4" fmla="*/ 4054717 h 4098628"/>
              <a:gd name="connsiteX5" fmla="*/ 346 w 3962548"/>
              <a:gd name="connsiteY5" fmla="*/ 3882149 h 4098628"/>
              <a:gd name="connsiteX6" fmla="*/ 27583 w 3962548"/>
              <a:gd name="connsiteY6" fmla="*/ 3294816 h 4098628"/>
              <a:gd name="connsiteX7" fmla="*/ 21797 w 3962548"/>
              <a:gd name="connsiteY7" fmla="*/ 3078932 h 4098628"/>
              <a:gd name="connsiteX8" fmla="*/ 30264 w 3962548"/>
              <a:gd name="connsiteY8" fmla="*/ 2835999 h 4098628"/>
              <a:gd name="connsiteX9" fmla="*/ 33510 w 3962548"/>
              <a:gd name="connsiteY9" fmla="*/ 2550270 h 4098628"/>
              <a:gd name="connsiteX10" fmla="*/ 9096 w 3962548"/>
              <a:gd name="connsiteY10" fmla="*/ 1764959 h 4098628"/>
              <a:gd name="connsiteX11" fmla="*/ 30406 w 3962548"/>
              <a:gd name="connsiteY11" fmla="*/ 1598729 h 4098628"/>
              <a:gd name="connsiteX12" fmla="*/ 20244 w 3962548"/>
              <a:gd name="connsiteY12" fmla="*/ 1114767 h 4098628"/>
              <a:gd name="connsiteX13" fmla="*/ 26736 w 3962548"/>
              <a:gd name="connsiteY13" fmla="*/ 579120 h 4098628"/>
              <a:gd name="connsiteX14" fmla="*/ 38237 w 3962548"/>
              <a:gd name="connsiteY14" fmla="*/ 288533 h 4098628"/>
              <a:gd name="connsiteX15" fmla="*/ 23605 w 3962548"/>
              <a:gd name="connsiteY15" fmla="*/ 0 h 4098628"/>
              <a:gd name="connsiteX0" fmla="*/ 23605 w 3941874"/>
              <a:gd name="connsiteY0" fmla="*/ 0 h 4098628"/>
              <a:gd name="connsiteX1" fmla="*/ 3941874 w 3941874"/>
              <a:gd name="connsiteY1" fmla="*/ 0 h 4098628"/>
              <a:gd name="connsiteX2" fmla="*/ 3921201 w 3941874"/>
              <a:gd name="connsiteY2" fmla="*/ 4098628 h 4098628"/>
              <a:gd name="connsiteX3" fmla="*/ 9305 w 3941874"/>
              <a:gd name="connsiteY3" fmla="*/ 4096251 h 4098628"/>
              <a:gd name="connsiteX4" fmla="*/ 14458 w 3941874"/>
              <a:gd name="connsiteY4" fmla="*/ 4054717 h 4098628"/>
              <a:gd name="connsiteX5" fmla="*/ 346 w 3941874"/>
              <a:gd name="connsiteY5" fmla="*/ 3882149 h 4098628"/>
              <a:gd name="connsiteX6" fmla="*/ 27583 w 3941874"/>
              <a:gd name="connsiteY6" fmla="*/ 3294816 h 4098628"/>
              <a:gd name="connsiteX7" fmla="*/ 21797 w 3941874"/>
              <a:gd name="connsiteY7" fmla="*/ 3078932 h 4098628"/>
              <a:gd name="connsiteX8" fmla="*/ 30264 w 3941874"/>
              <a:gd name="connsiteY8" fmla="*/ 2835999 h 4098628"/>
              <a:gd name="connsiteX9" fmla="*/ 33510 w 3941874"/>
              <a:gd name="connsiteY9" fmla="*/ 2550270 h 4098628"/>
              <a:gd name="connsiteX10" fmla="*/ 9096 w 3941874"/>
              <a:gd name="connsiteY10" fmla="*/ 1764959 h 4098628"/>
              <a:gd name="connsiteX11" fmla="*/ 30406 w 3941874"/>
              <a:gd name="connsiteY11" fmla="*/ 1598729 h 4098628"/>
              <a:gd name="connsiteX12" fmla="*/ 20244 w 3941874"/>
              <a:gd name="connsiteY12" fmla="*/ 1114767 h 4098628"/>
              <a:gd name="connsiteX13" fmla="*/ 26736 w 3941874"/>
              <a:gd name="connsiteY13" fmla="*/ 579120 h 4098628"/>
              <a:gd name="connsiteX14" fmla="*/ 38237 w 3941874"/>
              <a:gd name="connsiteY14" fmla="*/ 288533 h 4098628"/>
              <a:gd name="connsiteX15" fmla="*/ 23605 w 3941874"/>
              <a:gd name="connsiteY15" fmla="*/ 0 h 4098628"/>
              <a:gd name="connsiteX0" fmla="*/ 23605 w 3941874"/>
              <a:gd name="connsiteY0" fmla="*/ 0 h 4098628"/>
              <a:gd name="connsiteX1" fmla="*/ 3941874 w 3941874"/>
              <a:gd name="connsiteY1" fmla="*/ 0 h 4098628"/>
              <a:gd name="connsiteX2" fmla="*/ 3914309 w 3941874"/>
              <a:gd name="connsiteY2" fmla="*/ 4098628 h 4098628"/>
              <a:gd name="connsiteX3" fmla="*/ 9305 w 3941874"/>
              <a:gd name="connsiteY3" fmla="*/ 4096251 h 4098628"/>
              <a:gd name="connsiteX4" fmla="*/ 14458 w 3941874"/>
              <a:gd name="connsiteY4" fmla="*/ 4054717 h 4098628"/>
              <a:gd name="connsiteX5" fmla="*/ 346 w 3941874"/>
              <a:gd name="connsiteY5" fmla="*/ 3882149 h 4098628"/>
              <a:gd name="connsiteX6" fmla="*/ 27583 w 3941874"/>
              <a:gd name="connsiteY6" fmla="*/ 3294816 h 4098628"/>
              <a:gd name="connsiteX7" fmla="*/ 21797 w 3941874"/>
              <a:gd name="connsiteY7" fmla="*/ 3078932 h 4098628"/>
              <a:gd name="connsiteX8" fmla="*/ 30264 w 3941874"/>
              <a:gd name="connsiteY8" fmla="*/ 2835999 h 4098628"/>
              <a:gd name="connsiteX9" fmla="*/ 33510 w 3941874"/>
              <a:gd name="connsiteY9" fmla="*/ 2550270 h 4098628"/>
              <a:gd name="connsiteX10" fmla="*/ 9096 w 3941874"/>
              <a:gd name="connsiteY10" fmla="*/ 1764959 h 4098628"/>
              <a:gd name="connsiteX11" fmla="*/ 30406 w 3941874"/>
              <a:gd name="connsiteY11" fmla="*/ 1598729 h 4098628"/>
              <a:gd name="connsiteX12" fmla="*/ 20244 w 3941874"/>
              <a:gd name="connsiteY12" fmla="*/ 1114767 h 4098628"/>
              <a:gd name="connsiteX13" fmla="*/ 26736 w 3941874"/>
              <a:gd name="connsiteY13" fmla="*/ 579120 h 4098628"/>
              <a:gd name="connsiteX14" fmla="*/ 38237 w 3941874"/>
              <a:gd name="connsiteY14" fmla="*/ 288533 h 4098628"/>
              <a:gd name="connsiteX15" fmla="*/ 23605 w 3941874"/>
              <a:gd name="connsiteY15" fmla="*/ 0 h 4098628"/>
              <a:gd name="connsiteX0" fmla="*/ 23605 w 3941874"/>
              <a:gd name="connsiteY0" fmla="*/ 0 h 4098628"/>
              <a:gd name="connsiteX1" fmla="*/ 3941874 w 3941874"/>
              <a:gd name="connsiteY1" fmla="*/ 6757 h 4098628"/>
              <a:gd name="connsiteX2" fmla="*/ 3914309 w 3941874"/>
              <a:gd name="connsiteY2" fmla="*/ 4098628 h 4098628"/>
              <a:gd name="connsiteX3" fmla="*/ 9305 w 3941874"/>
              <a:gd name="connsiteY3" fmla="*/ 4096251 h 4098628"/>
              <a:gd name="connsiteX4" fmla="*/ 14458 w 3941874"/>
              <a:gd name="connsiteY4" fmla="*/ 4054717 h 4098628"/>
              <a:gd name="connsiteX5" fmla="*/ 346 w 3941874"/>
              <a:gd name="connsiteY5" fmla="*/ 3882149 h 4098628"/>
              <a:gd name="connsiteX6" fmla="*/ 27583 w 3941874"/>
              <a:gd name="connsiteY6" fmla="*/ 3294816 h 4098628"/>
              <a:gd name="connsiteX7" fmla="*/ 21797 w 3941874"/>
              <a:gd name="connsiteY7" fmla="*/ 3078932 h 4098628"/>
              <a:gd name="connsiteX8" fmla="*/ 30264 w 3941874"/>
              <a:gd name="connsiteY8" fmla="*/ 2835999 h 4098628"/>
              <a:gd name="connsiteX9" fmla="*/ 33510 w 3941874"/>
              <a:gd name="connsiteY9" fmla="*/ 2550270 h 4098628"/>
              <a:gd name="connsiteX10" fmla="*/ 9096 w 3941874"/>
              <a:gd name="connsiteY10" fmla="*/ 1764959 h 4098628"/>
              <a:gd name="connsiteX11" fmla="*/ 30406 w 3941874"/>
              <a:gd name="connsiteY11" fmla="*/ 1598729 h 4098628"/>
              <a:gd name="connsiteX12" fmla="*/ 20244 w 3941874"/>
              <a:gd name="connsiteY12" fmla="*/ 1114767 h 4098628"/>
              <a:gd name="connsiteX13" fmla="*/ 26736 w 3941874"/>
              <a:gd name="connsiteY13" fmla="*/ 579120 h 4098628"/>
              <a:gd name="connsiteX14" fmla="*/ 38237 w 3941874"/>
              <a:gd name="connsiteY14" fmla="*/ 288533 h 4098628"/>
              <a:gd name="connsiteX15" fmla="*/ 23605 w 3941874"/>
              <a:gd name="connsiteY15" fmla="*/ 0 h 4098628"/>
              <a:gd name="connsiteX0" fmla="*/ 23605 w 3934983"/>
              <a:gd name="connsiteY0" fmla="*/ 0 h 4098628"/>
              <a:gd name="connsiteX1" fmla="*/ 3934983 w 3934983"/>
              <a:gd name="connsiteY1" fmla="*/ 6757 h 4098628"/>
              <a:gd name="connsiteX2" fmla="*/ 3914309 w 3934983"/>
              <a:gd name="connsiteY2" fmla="*/ 4098628 h 4098628"/>
              <a:gd name="connsiteX3" fmla="*/ 9305 w 3934983"/>
              <a:gd name="connsiteY3" fmla="*/ 4096251 h 4098628"/>
              <a:gd name="connsiteX4" fmla="*/ 14458 w 3934983"/>
              <a:gd name="connsiteY4" fmla="*/ 4054717 h 4098628"/>
              <a:gd name="connsiteX5" fmla="*/ 346 w 3934983"/>
              <a:gd name="connsiteY5" fmla="*/ 3882149 h 4098628"/>
              <a:gd name="connsiteX6" fmla="*/ 27583 w 3934983"/>
              <a:gd name="connsiteY6" fmla="*/ 3294816 h 4098628"/>
              <a:gd name="connsiteX7" fmla="*/ 21797 w 3934983"/>
              <a:gd name="connsiteY7" fmla="*/ 3078932 h 4098628"/>
              <a:gd name="connsiteX8" fmla="*/ 30264 w 3934983"/>
              <a:gd name="connsiteY8" fmla="*/ 2835999 h 4098628"/>
              <a:gd name="connsiteX9" fmla="*/ 33510 w 3934983"/>
              <a:gd name="connsiteY9" fmla="*/ 2550270 h 4098628"/>
              <a:gd name="connsiteX10" fmla="*/ 9096 w 3934983"/>
              <a:gd name="connsiteY10" fmla="*/ 1764959 h 4098628"/>
              <a:gd name="connsiteX11" fmla="*/ 30406 w 3934983"/>
              <a:gd name="connsiteY11" fmla="*/ 1598729 h 4098628"/>
              <a:gd name="connsiteX12" fmla="*/ 20244 w 3934983"/>
              <a:gd name="connsiteY12" fmla="*/ 1114767 h 4098628"/>
              <a:gd name="connsiteX13" fmla="*/ 26736 w 3934983"/>
              <a:gd name="connsiteY13" fmla="*/ 579120 h 4098628"/>
              <a:gd name="connsiteX14" fmla="*/ 38237 w 3934983"/>
              <a:gd name="connsiteY14" fmla="*/ 288533 h 4098628"/>
              <a:gd name="connsiteX15" fmla="*/ 23605 w 3934983"/>
              <a:gd name="connsiteY15" fmla="*/ 0 h 4098628"/>
              <a:gd name="connsiteX0" fmla="*/ 23605 w 3934983"/>
              <a:gd name="connsiteY0" fmla="*/ 0 h 4098628"/>
              <a:gd name="connsiteX1" fmla="*/ 3934983 w 3934983"/>
              <a:gd name="connsiteY1" fmla="*/ 6757 h 4098628"/>
              <a:gd name="connsiteX2" fmla="*/ 3914309 w 3934983"/>
              <a:gd name="connsiteY2" fmla="*/ 4098628 h 4098628"/>
              <a:gd name="connsiteX3" fmla="*/ 9305 w 3934983"/>
              <a:gd name="connsiteY3" fmla="*/ 4096251 h 4098628"/>
              <a:gd name="connsiteX4" fmla="*/ 14458 w 3934983"/>
              <a:gd name="connsiteY4" fmla="*/ 4054717 h 4098628"/>
              <a:gd name="connsiteX5" fmla="*/ 346 w 3934983"/>
              <a:gd name="connsiteY5" fmla="*/ 3882149 h 4098628"/>
              <a:gd name="connsiteX6" fmla="*/ 27583 w 3934983"/>
              <a:gd name="connsiteY6" fmla="*/ 3294816 h 4098628"/>
              <a:gd name="connsiteX7" fmla="*/ 21797 w 3934983"/>
              <a:gd name="connsiteY7" fmla="*/ 3078932 h 4098628"/>
              <a:gd name="connsiteX8" fmla="*/ 30264 w 3934983"/>
              <a:gd name="connsiteY8" fmla="*/ 2835999 h 4098628"/>
              <a:gd name="connsiteX9" fmla="*/ 33510 w 3934983"/>
              <a:gd name="connsiteY9" fmla="*/ 2550270 h 4098628"/>
              <a:gd name="connsiteX10" fmla="*/ 9096 w 3934983"/>
              <a:gd name="connsiteY10" fmla="*/ 1764959 h 4098628"/>
              <a:gd name="connsiteX11" fmla="*/ 30406 w 3934983"/>
              <a:gd name="connsiteY11" fmla="*/ 1598729 h 4098628"/>
              <a:gd name="connsiteX12" fmla="*/ 20244 w 3934983"/>
              <a:gd name="connsiteY12" fmla="*/ 1114767 h 4098628"/>
              <a:gd name="connsiteX13" fmla="*/ 26736 w 3934983"/>
              <a:gd name="connsiteY13" fmla="*/ 579120 h 4098628"/>
              <a:gd name="connsiteX14" fmla="*/ 38237 w 3934983"/>
              <a:gd name="connsiteY14" fmla="*/ 288533 h 4098628"/>
              <a:gd name="connsiteX15" fmla="*/ 23605 w 3934983"/>
              <a:gd name="connsiteY15" fmla="*/ 0 h 4098628"/>
              <a:gd name="connsiteX0" fmla="*/ 23605 w 3934983"/>
              <a:gd name="connsiteY0" fmla="*/ 0 h 4098628"/>
              <a:gd name="connsiteX1" fmla="*/ 3934983 w 3934983"/>
              <a:gd name="connsiteY1" fmla="*/ 6757 h 4098628"/>
              <a:gd name="connsiteX2" fmla="*/ 3914309 w 3934983"/>
              <a:gd name="connsiteY2" fmla="*/ 4098628 h 4098628"/>
              <a:gd name="connsiteX3" fmla="*/ 9305 w 3934983"/>
              <a:gd name="connsiteY3" fmla="*/ 4096251 h 4098628"/>
              <a:gd name="connsiteX4" fmla="*/ 14458 w 3934983"/>
              <a:gd name="connsiteY4" fmla="*/ 4054717 h 4098628"/>
              <a:gd name="connsiteX5" fmla="*/ 346 w 3934983"/>
              <a:gd name="connsiteY5" fmla="*/ 3882149 h 4098628"/>
              <a:gd name="connsiteX6" fmla="*/ 27583 w 3934983"/>
              <a:gd name="connsiteY6" fmla="*/ 3294816 h 4098628"/>
              <a:gd name="connsiteX7" fmla="*/ 21797 w 3934983"/>
              <a:gd name="connsiteY7" fmla="*/ 3078932 h 4098628"/>
              <a:gd name="connsiteX8" fmla="*/ 30264 w 3934983"/>
              <a:gd name="connsiteY8" fmla="*/ 2835999 h 4098628"/>
              <a:gd name="connsiteX9" fmla="*/ 33510 w 3934983"/>
              <a:gd name="connsiteY9" fmla="*/ 2550270 h 4098628"/>
              <a:gd name="connsiteX10" fmla="*/ 9096 w 3934983"/>
              <a:gd name="connsiteY10" fmla="*/ 1764959 h 4098628"/>
              <a:gd name="connsiteX11" fmla="*/ 30406 w 3934983"/>
              <a:gd name="connsiteY11" fmla="*/ 1598729 h 4098628"/>
              <a:gd name="connsiteX12" fmla="*/ 20244 w 3934983"/>
              <a:gd name="connsiteY12" fmla="*/ 1114767 h 4098628"/>
              <a:gd name="connsiteX13" fmla="*/ 26736 w 3934983"/>
              <a:gd name="connsiteY13" fmla="*/ 579120 h 4098628"/>
              <a:gd name="connsiteX14" fmla="*/ 38237 w 3934983"/>
              <a:gd name="connsiteY14" fmla="*/ 288533 h 4098628"/>
              <a:gd name="connsiteX15" fmla="*/ 23605 w 3934983"/>
              <a:gd name="connsiteY15" fmla="*/ 0 h 4098628"/>
              <a:gd name="connsiteX0" fmla="*/ 23605 w 3928091"/>
              <a:gd name="connsiteY0" fmla="*/ 0 h 4098628"/>
              <a:gd name="connsiteX1" fmla="*/ 3928091 w 3928091"/>
              <a:gd name="connsiteY1" fmla="*/ 6757 h 4098628"/>
              <a:gd name="connsiteX2" fmla="*/ 3914309 w 3928091"/>
              <a:gd name="connsiteY2" fmla="*/ 4098628 h 4098628"/>
              <a:gd name="connsiteX3" fmla="*/ 9305 w 3928091"/>
              <a:gd name="connsiteY3" fmla="*/ 4096251 h 4098628"/>
              <a:gd name="connsiteX4" fmla="*/ 14458 w 3928091"/>
              <a:gd name="connsiteY4" fmla="*/ 4054717 h 4098628"/>
              <a:gd name="connsiteX5" fmla="*/ 346 w 3928091"/>
              <a:gd name="connsiteY5" fmla="*/ 3882149 h 4098628"/>
              <a:gd name="connsiteX6" fmla="*/ 27583 w 3928091"/>
              <a:gd name="connsiteY6" fmla="*/ 3294816 h 4098628"/>
              <a:gd name="connsiteX7" fmla="*/ 21797 w 3928091"/>
              <a:gd name="connsiteY7" fmla="*/ 3078932 h 4098628"/>
              <a:gd name="connsiteX8" fmla="*/ 30264 w 3928091"/>
              <a:gd name="connsiteY8" fmla="*/ 2835999 h 4098628"/>
              <a:gd name="connsiteX9" fmla="*/ 33510 w 3928091"/>
              <a:gd name="connsiteY9" fmla="*/ 2550270 h 4098628"/>
              <a:gd name="connsiteX10" fmla="*/ 9096 w 3928091"/>
              <a:gd name="connsiteY10" fmla="*/ 1764959 h 4098628"/>
              <a:gd name="connsiteX11" fmla="*/ 30406 w 3928091"/>
              <a:gd name="connsiteY11" fmla="*/ 1598729 h 4098628"/>
              <a:gd name="connsiteX12" fmla="*/ 20244 w 3928091"/>
              <a:gd name="connsiteY12" fmla="*/ 1114767 h 4098628"/>
              <a:gd name="connsiteX13" fmla="*/ 26736 w 3928091"/>
              <a:gd name="connsiteY13" fmla="*/ 579120 h 4098628"/>
              <a:gd name="connsiteX14" fmla="*/ 38237 w 3928091"/>
              <a:gd name="connsiteY14" fmla="*/ 288533 h 4098628"/>
              <a:gd name="connsiteX15" fmla="*/ 23605 w 3928091"/>
              <a:gd name="connsiteY15" fmla="*/ 0 h 4098628"/>
              <a:gd name="connsiteX0" fmla="*/ 23605 w 3914508"/>
              <a:gd name="connsiteY0" fmla="*/ 0 h 4098628"/>
              <a:gd name="connsiteX1" fmla="*/ 3900526 w 3914508"/>
              <a:gd name="connsiteY1" fmla="*/ 6757 h 4098628"/>
              <a:gd name="connsiteX2" fmla="*/ 3914309 w 3914508"/>
              <a:gd name="connsiteY2" fmla="*/ 4098628 h 4098628"/>
              <a:gd name="connsiteX3" fmla="*/ 9305 w 3914508"/>
              <a:gd name="connsiteY3" fmla="*/ 4096251 h 4098628"/>
              <a:gd name="connsiteX4" fmla="*/ 14458 w 3914508"/>
              <a:gd name="connsiteY4" fmla="*/ 4054717 h 4098628"/>
              <a:gd name="connsiteX5" fmla="*/ 346 w 3914508"/>
              <a:gd name="connsiteY5" fmla="*/ 3882149 h 4098628"/>
              <a:gd name="connsiteX6" fmla="*/ 27583 w 3914508"/>
              <a:gd name="connsiteY6" fmla="*/ 3294816 h 4098628"/>
              <a:gd name="connsiteX7" fmla="*/ 21797 w 3914508"/>
              <a:gd name="connsiteY7" fmla="*/ 3078932 h 4098628"/>
              <a:gd name="connsiteX8" fmla="*/ 30264 w 3914508"/>
              <a:gd name="connsiteY8" fmla="*/ 2835999 h 4098628"/>
              <a:gd name="connsiteX9" fmla="*/ 33510 w 3914508"/>
              <a:gd name="connsiteY9" fmla="*/ 2550270 h 4098628"/>
              <a:gd name="connsiteX10" fmla="*/ 9096 w 3914508"/>
              <a:gd name="connsiteY10" fmla="*/ 1764959 h 4098628"/>
              <a:gd name="connsiteX11" fmla="*/ 30406 w 3914508"/>
              <a:gd name="connsiteY11" fmla="*/ 1598729 h 4098628"/>
              <a:gd name="connsiteX12" fmla="*/ 20244 w 3914508"/>
              <a:gd name="connsiteY12" fmla="*/ 1114767 h 4098628"/>
              <a:gd name="connsiteX13" fmla="*/ 26736 w 3914508"/>
              <a:gd name="connsiteY13" fmla="*/ 579120 h 4098628"/>
              <a:gd name="connsiteX14" fmla="*/ 38237 w 3914508"/>
              <a:gd name="connsiteY14" fmla="*/ 288533 h 4098628"/>
              <a:gd name="connsiteX15" fmla="*/ 23605 w 3914508"/>
              <a:gd name="connsiteY15" fmla="*/ 0 h 4098628"/>
              <a:gd name="connsiteX0" fmla="*/ 23605 w 3914971"/>
              <a:gd name="connsiteY0" fmla="*/ 0 h 4098628"/>
              <a:gd name="connsiteX1" fmla="*/ 3914308 w 3914971"/>
              <a:gd name="connsiteY1" fmla="*/ 6757 h 4098628"/>
              <a:gd name="connsiteX2" fmla="*/ 3914309 w 3914971"/>
              <a:gd name="connsiteY2" fmla="*/ 4098628 h 4098628"/>
              <a:gd name="connsiteX3" fmla="*/ 9305 w 3914971"/>
              <a:gd name="connsiteY3" fmla="*/ 4096251 h 4098628"/>
              <a:gd name="connsiteX4" fmla="*/ 14458 w 3914971"/>
              <a:gd name="connsiteY4" fmla="*/ 4054717 h 4098628"/>
              <a:gd name="connsiteX5" fmla="*/ 346 w 3914971"/>
              <a:gd name="connsiteY5" fmla="*/ 3882149 h 4098628"/>
              <a:gd name="connsiteX6" fmla="*/ 27583 w 3914971"/>
              <a:gd name="connsiteY6" fmla="*/ 3294816 h 4098628"/>
              <a:gd name="connsiteX7" fmla="*/ 21797 w 3914971"/>
              <a:gd name="connsiteY7" fmla="*/ 3078932 h 4098628"/>
              <a:gd name="connsiteX8" fmla="*/ 30264 w 3914971"/>
              <a:gd name="connsiteY8" fmla="*/ 2835999 h 4098628"/>
              <a:gd name="connsiteX9" fmla="*/ 33510 w 3914971"/>
              <a:gd name="connsiteY9" fmla="*/ 2550270 h 4098628"/>
              <a:gd name="connsiteX10" fmla="*/ 9096 w 3914971"/>
              <a:gd name="connsiteY10" fmla="*/ 1764959 h 4098628"/>
              <a:gd name="connsiteX11" fmla="*/ 30406 w 3914971"/>
              <a:gd name="connsiteY11" fmla="*/ 1598729 h 4098628"/>
              <a:gd name="connsiteX12" fmla="*/ 20244 w 3914971"/>
              <a:gd name="connsiteY12" fmla="*/ 1114767 h 4098628"/>
              <a:gd name="connsiteX13" fmla="*/ 26736 w 3914971"/>
              <a:gd name="connsiteY13" fmla="*/ 579120 h 4098628"/>
              <a:gd name="connsiteX14" fmla="*/ 38237 w 3914971"/>
              <a:gd name="connsiteY14" fmla="*/ 288533 h 4098628"/>
              <a:gd name="connsiteX15" fmla="*/ 23605 w 3914971"/>
              <a:gd name="connsiteY15" fmla="*/ 0 h 40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4971" h="4098628">
                <a:moveTo>
                  <a:pt x="23605" y="0"/>
                </a:moveTo>
                <a:lnTo>
                  <a:pt x="3914308" y="6757"/>
                </a:lnTo>
                <a:cubicBezTo>
                  <a:pt x="3912011" y="1372966"/>
                  <a:pt x="3916606" y="2732419"/>
                  <a:pt x="3914309" y="4098628"/>
                </a:cubicBezTo>
                <a:lnTo>
                  <a:pt x="9305" y="4096251"/>
                </a:lnTo>
                <a:lnTo>
                  <a:pt x="14458" y="4054717"/>
                </a:lnTo>
                <a:cubicBezTo>
                  <a:pt x="3338" y="3975081"/>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lnTo>
                  <a:pt x="23605" y="0"/>
                </a:lnTo>
                <a:close/>
              </a:path>
            </a:pathLst>
          </a:custGeom>
        </p:spPr>
        <p:txBody>
          <a:bodyPr wrap="square" anchor="ctr">
            <a:noAutofit/>
          </a:bodyPr>
          <a:lstStyle>
            <a:lvl1pPr algn="ctr">
              <a:buNone/>
              <a:defRPr sz="2400"/>
            </a:lvl1pPr>
          </a:lstStyle>
          <a:p>
            <a:r>
              <a:rPr lang="en-US" dirty="0"/>
              <a:t>Click to add picture</a:t>
            </a:r>
          </a:p>
        </p:txBody>
      </p:sp>
    </p:spTree>
    <p:extLst>
      <p:ext uri="{BB962C8B-B14F-4D97-AF65-F5344CB8AC3E}">
        <p14:creationId xmlns:p14="http://schemas.microsoft.com/office/powerpoint/2010/main" val="398462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5A48D0-9FF7-9C0C-C270-4099661BA19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E83E3A-47F7-0153-A02E-15046497E8EC}"/>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0ED39A77-98F1-73A9-5D86-A201B7BAA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1247B0-BD8F-5A14-2C0D-336E9CAADD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7AE5B-6B2C-3B72-AFB9-8C83E14FA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F9BA11-F63C-A5B8-3F3A-44569A70F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FD22-6C71-69F2-7955-45AA04B18715}"/>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9" name="Slide Number Placeholder 8">
            <a:extLst>
              <a:ext uri="{FF2B5EF4-FFF2-40B4-BE49-F238E27FC236}">
                <a16:creationId xmlns:a16="http://schemas.microsoft.com/office/drawing/2014/main" id="{3BF74D17-6EC6-EF35-710E-6A3860FC2A4F}"/>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11" name="TextBox 10">
            <a:extLst>
              <a:ext uri="{FF2B5EF4-FFF2-40B4-BE49-F238E27FC236}">
                <a16:creationId xmlns:a16="http://schemas.microsoft.com/office/drawing/2014/main" id="{35259523-3419-5120-E872-5F653E70AC9A}"/>
              </a:ext>
            </a:extLst>
          </p:cNvPr>
          <p:cNvSpPr txBox="1"/>
          <p:nvPr/>
        </p:nvSpPr>
        <p:spPr>
          <a:xfrm>
            <a:off x="2293088" y="6329265"/>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Tree>
    <p:extLst>
      <p:ext uri="{BB962C8B-B14F-4D97-AF65-F5344CB8AC3E}">
        <p14:creationId xmlns:p14="http://schemas.microsoft.com/office/powerpoint/2010/main" val="195155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ED191-8E4D-9F99-EB00-6920F86D203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176963"/>
            <a:ext cx="12192000" cy="681037"/>
          </a:xfrm>
          <a:prstGeom prst="rect">
            <a:avLst/>
          </a:prstGeom>
          <a:solidFill>
            <a:srgbClr val="0A35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532E90-C15D-9354-26D3-E04D192EF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223048-DD45-6B60-37F2-6FB571E284E0}"/>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31B52-F1AE-C2C3-297C-E29157EE5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A8260-FD0B-2B9A-EE19-6824F12FC081}"/>
              </a:ext>
            </a:extLst>
          </p:cNvPr>
          <p:cNvSpPr>
            <a:spLocks noGrp="1"/>
          </p:cNvSpPr>
          <p:nvPr>
            <p:ph type="dt" sz="half" idx="10"/>
          </p:nvPr>
        </p:nvSpPr>
        <p:spPr/>
        <p:txBody>
          <a:bodyPr/>
          <a:lstStyle>
            <a:lvl1pPr>
              <a:defRPr>
                <a:solidFill>
                  <a:schemeClr val="bg1"/>
                </a:solidFill>
              </a:defRPr>
            </a:lvl1pPr>
          </a:lstStyle>
          <a:p>
            <a:fld id="{5BD1EDE6-1D60-49FE-868E-099E85806D1E}" type="datetimeFigureOut">
              <a:rPr lang="en-US" smtClean="0"/>
              <a:t>3/6/2024</a:t>
            </a:fld>
            <a:endParaRPr lang="en-US" dirty="0"/>
          </a:p>
        </p:txBody>
      </p:sp>
      <p:sp>
        <p:nvSpPr>
          <p:cNvPr id="7" name="Slide Number Placeholder 6">
            <a:extLst>
              <a:ext uri="{FF2B5EF4-FFF2-40B4-BE49-F238E27FC236}">
                <a16:creationId xmlns:a16="http://schemas.microsoft.com/office/drawing/2014/main" id="{973F84E9-E015-E7D8-F1A2-863193DAB4E8}"/>
              </a:ext>
            </a:extLst>
          </p:cNvPr>
          <p:cNvSpPr>
            <a:spLocks noGrp="1"/>
          </p:cNvSpPr>
          <p:nvPr>
            <p:ph type="sldNum" sz="quarter" idx="12"/>
          </p:nvPr>
        </p:nvSpPr>
        <p:spPr/>
        <p:txBody>
          <a:bodyPr/>
          <a:lstStyle>
            <a:lvl1pPr>
              <a:defRPr>
                <a:solidFill>
                  <a:schemeClr val="bg1"/>
                </a:solidFill>
              </a:defRPr>
            </a:lvl1pPr>
          </a:lstStyle>
          <a:p>
            <a:fld id="{64D7240B-A530-4D66-A521-9BD73DA42372}" type="slidenum">
              <a:rPr lang="en-US" smtClean="0"/>
              <a:t>‹#›</a:t>
            </a:fld>
            <a:endParaRPr lang="en-US" dirty="0"/>
          </a:p>
        </p:txBody>
      </p:sp>
      <p:sp>
        <p:nvSpPr>
          <p:cNvPr id="9" name="TextBox 8">
            <a:extLst>
              <a:ext uri="{FF2B5EF4-FFF2-40B4-BE49-F238E27FC236}">
                <a16:creationId xmlns:a16="http://schemas.microsoft.com/office/drawing/2014/main" id="{B2462E98-6768-A964-DDE0-6D2EF83F6466}"/>
              </a:ext>
            </a:extLst>
          </p:cNvPr>
          <p:cNvSpPr txBox="1"/>
          <p:nvPr/>
        </p:nvSpPr>
        <p:spPr>
          <a:xfrm>
            <a:off x="2293089" y="6302037"/>
            <a:ext cx="7605823" cy="430887"/>
          </a:xfrm>
          <a:prstGeom prst="rect">
            <a:avLst/>
          </a:prstGeom>
          <a:noFill/>
        </p:spPr>
        <p:txBody>
          <a:bodyPr wrap="square" rtlCol="0">
            <a:spAutoFit/>
          </a:bodyPr>
          <a:lstStyle/>
          <a:p>
            <a:r>
              <a:rPr lang="en-US" sz="2200" dirty="0">
                <a:solidFill>
                  <a:schemeClr val="bg1"/>
                </a:solidFill>
              </a:rPr>
              <a:t>NASCSP 2024 Winter Training Conference |www. nascsp.org</a:t>
            </a:r>
          </a:p>
        </p:txBody>
      </p:sp>
    </p:spTree>
    <p:extLst>
      <p:ext uri="{BB962C8B-B14F-4D97-AF65-F5344CB8AC3E}">
        <p14:creationId xmlns:p14="http://schemas.microsoft.com/office/powerpoint/2010/main" val="84966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81054-41D0-F86E-FBD7-5046012DC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667DF0-D7A8-FBC5-AA10-A3B264B38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5E9D6-1998-9F15-6EF0-F7E48A1F6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1EDE6-1D60-49FE-868E-099E85806D1E}" type="datetimeFigureOut">
              <a:rPr lang="en-US" smtClean="0"/>
              <a:t>3/6/2024</a:t>
            </a:fld>
            <a:endParaRPr lang="en-US" dirty="0"/>
          </a:p>
        </p:txBody>
      </p:sp>
      <p:sp>
        <p:nvSpPr>
          <p:cNvPr id="5" name="Footer Placeholder 4">
            <a:extLst>
              <a:ext uri="{FF2B5EF4-FFF2-40B4-BE49-F238E27FC236}">
                <a16:creationId xmlns:a16="http://schemas.microsoft.com/office/drawing/2014/main" id="{E86EC1D9-2DA5-DFA7-E980-B6B11200A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27F2D4-A9B7-4BB9-C97B-FDAA2059ED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7240B-A530-4D66-A521-9BD73DA42372}" type="slidenum">
              <a:rPr lang="en-US" smtClean="0"/>
              <a:t>‹#›</a:t>
            </a:fld>
            <a:endParaRPr lang="en-US" dirty="0"/>
          </a:p>
        </p:txBody>
      </p:sp>
    </p:spTree>
    <p:extLst>
      <p:ext uri="{BB962C8B-B14F-4D97-AF65-F5344CB8AC3E}">
        <p14:creationId xmlns:p14="http://schemas.microsoft.com/office/powerpoint/2010/main" val="379256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2/subtitle-B/chapter-IX/part-910" TargetMode="External"/><Relationship Id="rId7" Type="http://schemas.openxmlformats.org/officeDocument/2006/relationships/hyperlink" Target="https://www.ecfr.gov/current/title-2/subtitle-B/chapter-XXXIV/part-3474" TargetMode="External"/><Relationship Id="rId2" Type="http://schemas.openxmlformats.org/officeDocument/2006/relationships/hyperlink" Target="https://www.ecfr.gov/current/title-45/subtitle-A/subchapter-A/part-75" TargetMode="External"/><Relationship Id="rId1" Type="http://schemas.openxmlformats.org/officeDocument/2006/relationships/slideLayout" Target="../slideLayouts/slideLayout2.xml"/><Relationship Id="rId6" Type="http://schemas.openxmlformats.org/officeDocument/2006/relationships/hyperlink" Target="https://www.ecfr.gov/current/title-2/subtitle-B/chapter-XXIX/part-2900" TargetMode="External"/><Relationship Id="rId5" Type="http://schemas.openxmlformats.org/officeDocument/2006/relationships/hyperlink" Target="https://www.ecfr.gov/current/title-2/subtitle-B/chapter-XXIV/part-2400" TargetMode="External"/><Relationship Id="rId4" Type="http://schemas.openxmlformats.org/officeDocument/2006/relationships/hyperlink" Target="https://www.ecfr.gov/current/title-2/subtitle-B/chapter-XXII/part-220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cfr.gov/current/title-2/subtitle-A/chapter-II/part-200?toc=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ecfr.gov/cgi-bin/text-idx?node=sp2.1.200.f" TargetMode="External"/><Relationship Id="rId2" Type="http://schemas.openxmlformats.org/officeDocument/2006/relationships/hyperlink" Target="https://www.gao.gov/yellowbook" TargetMode="External"/><Relationship Id="rId1" Type="http://schemas.openxmlformats.org/officeDocument/2006/relationships/slideLayout" Target="../slideLayouts/slideLayout2.xml"/><Relationship Id="rId4" Type="http://schemas.openxmlformats.org/officeDocument/2006/relationships/hyperlink" Target="https://www.whitehouse.gov/omb/office-federal-financial-managemen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caplaw.org/resources/caplaw-csbg-training-module" TargetMode="External"/><Relationship Id="rId2" Type="http://schemas.openxmlformats.org/officeDocument/2006/relationships/hyperlink" Target="https://caplaw.org/resources/cost-allocation-toolkit" TargetMode="External"/><Relationship Id="rId1" Type="http://schemas.openxmlformats.org/officeDocument/2006/relationships/slideLayout" Target="../slideLayouts/slideLayout2.xml"/><Relationship Id="rId5" Type="http://schemas.openxmlformats.org/officeDocument/2006/relationships/hyperlink" Target="https://www.caplaw.org/resources/faqs/Financial/CAPLAW_FAQ_RecoveringSharedandIndirectCosts_Sep2019.pdf" TargetMode="External"/><Relationship Id="rId4" Type="http://schemas.openxmlformats.org/officeDocument/2006/relationships/hyperlink" Target="https://www.ecfr.gov/current/title-2/subtitle-A/chapter-II/part-200?toc=1"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257C-50F1-7A58-B82F-F781BB63DE6B}"/>
              </a:ext>
            </a:extLst>
          </p:cNvPr>
          <p:cNvSpPr>
            <a:spLocks noGrp="1"/>
          </p:cNvSpPr>
          <p:nvPr>
            <p:ph type="title"/>
          </p:nvPr>
        </p:nvSpPr>
        <p:spPr>
          <a:xfrm>
            <a:off x="838200" y="4890943"/>
            <a:ext cx="10515600" cy="1325563"/>
          </a:xfrm>
        </p:spPr>
        <p:txBody>
          <a:bodyPr>
            <a:normAutofit/>
          </a:bodyPr>
          <a:lstStyle/>
          <a:p>
            <a:r>
              <a:rPr lang="en-US" sz="4000" dirty="0"/>
              <a:t>Compliance Hot Spots &amp; Opportunities</a:t>
            </a:r>
          </a:p>
        </p:txBody>
      </p:sp>
    </p:spTree>
    <p:extLst>
      <p:ext uri="{BB962C8B-B14F-4D97-AF65-F5344CB8AC3E}">
        <p14:creationId xmlns:p14="http://schemas.microsoft.com/office/powerpoint/2010/main" val="131164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C648-CACC-A5FB-107B-DA9CCC4EDA23}"/>
              </a:ext>
            </a:extLst>
          </p:cNvPr>
          <p:cNvSpPr>
            <a:spLocks noGrp="1"/>
          </p:cNvSpPr>
          <p:nvPr>
            <p:ph type="title"/>
          </p:nvPr>
        </p:nvSpPr>
        <p:spPr>
          <a:xfrm>
            <a:off x="838200" y="167162"/>
            <a:ext cx="10515600" cy="1325563"/>
          </a:xfrm>
        </p:spPr>
        <p:txBody>
          <a:bodyPr>
            <a:normAutofit fontScale="90000"/>
          </a:bodyPr>
          <a:lstStyle/>
          <a:p>
            <a:r>
              <a:rPr lang="en-US" dirty="0"/>
              <a:t>​</a:t>
            </a:r>
            <a:br>
              <a:rPr lang="en-US" dirty="0"/>
            </a:br>
            <a:br>
              <a:rPr lang="en-US" dirty="0"/>
            </a:br>
            <a:r>
              <a:rPr lang="en-US" b="1" dirty="0">
                <a:solidFill>
                  <a:srgbClr val="FF0000"/>
                </a:solidFill>
                <a:latin typeface="+mn-lt"/>
              </a:rPr>
              <a:t>Federal Agency Versions of UG</a:t>
            </a:r>
            <a:br>
              <a:rPr lang="en-US" dirty="0"/>
            </a:br>
            <a:br>
              <a:rPr lang="en-US" dirty="0"/>
            </a:br>
            <a:endParaRPr lang="en-US" sz="3100" dirty="0"/>
          </a:p>
        </p:txBody>
      </p:sp>
      <p:sp>
        <p:nvSpPr>
          <p:cNvPr id="3" name="Content Placeholder 2">
            <a:extLst>
              <a:ext uri="{FF2B5EF4-FFF2-40B4-BE49-F238E27FC236}">
                <a16:creationId xmlns:a16="http://schemas.microsoft.com/office/drawing/2014/main" id="{534EF197-D486-82E1-B533-53772ABC1D40}"/>
              </a:ext>
            </a:extLst>
          </p:cNvPr>
          <p:cNvSpPr>
            <a:spLocks noGrp="1"/>
          </p:cNvSpPr>
          <p:nvPr>
            <p:ph idx="1"/>
          </p:nvPr>
        </p:nvSpPr>
        <p:spPr>
          <a:xfrm>
            <a:off x="913614" y="1373139"/>
            <a:ext cx="10515600" cy="4351338"/>
          </a:xfrm>
        </p:spPr>
        <p:txBody>
          <a:bodyPr>
            <a:normAutofit fontScale="92500" lnSpcReduction="20000"/>
          </a:bodyPr>
          <a:lstStyle/>
          <a:p>
            <a:pPr marL="0" indent="0">
              <a:buNone/>
            </a:pPr>
            <a:r>
              <a:rPr lang="en-US" sz="3000" b="1" dirty="0">
                <a:solidFill>
                  <a:srgbClr val="1306B6"/>
                </a:solidFill>
              </a:rPr>
              <a:t>HHS</a:t>
            </a:r>
            <a:r>
              <a:rPr lang="en-US" sz="3000" dirty="0">
                <a:solidFill>
                  <a:srgbClr val="1306B6"/>
                </a:solidFill>
              </a:rPr>
              <a:t>:</a:t>
            </a:r>
            <a:r>
              <a:rPr lang="en-US" sz="3000" dirty="0"/>
              <a:t>  </a:t>
            </a:r>
            <a:r>
              <a:rPr lang="en-US" sz="3000" dirty="0">
                <a:latin typeface="+mn-lt"/>
              </a:rPr>
              <a:t>codified</a:t>
            </a:r>
            <a:r>
              <a:rPr lang="en-US" sz="3000" dirty="0"/>
              <a:t> its own version of the Uniform Guidance as</a:t>
            </a:r>
          </a:p>
          <a:p>
            <a:r>
              <a:rPr lang="en-US" sz="3000" dirty="0">
                <a:hlinkClick r:id="rId2"/>
              </a:rPr>
              <a:t>45 CFR Part 75​</a:t>
            </a:r>
            <a:endParaRPr lang="en-US" sz="3000" dirty="0"/>
          </a:p>
          <a:p>
            <a:pPr marL="0" indent="0">
              <a:buNone/>
            </a:pPr>
            <a:r>
              <a:rPr lang="en-US" sz="3000" b="1" dirty="0">
                <a:solidFill>
                  <a:srgbClr val="FF0000"/>
                </a:solidFill>
              </a:rPr>
              <a:t>All other federal agencies adopted 2 CFR Part 200 with a few exceptions/additions:​</a:t>
            </a:r>
            <a:endParaRPr lang="en-US" sz="3000" dirty="0"/>
          </a:p>
          <a:p>
            <a:r>
              <a:rPr lang="en-US" sz="3000" b="1" dirty="0">
                <a:solidFill>
                  <a:srgbClr val="1306B6"/>
                </a:solidFill>
              </a:rPr>
              <a:t>Dept.. of Energy</a:t>
            </a:r>
            <a:r>
              <a:rPr lang="en-US" sz="3000" dirty="0"/>
              <a:t>: </a:t>
            </a:r>
            <a:r>
              <a:rPr lang="en-US" sz="3000" dirty="0">
                <a:hlinkClick r:id="rId3"/>
              </a:rPr>
              <a:t>2 CFR Part 910​</a:t>
            </a:r>
            <a:endParaRPr lang="en-US" sz="3000" dirty="0"/>
          </a:p>
          <a:p>
            <a:r>
              <a:rPr lang="en-US" sz="3000" b="1" dirty="0">
                <a:solidFill>
                  <a:srgbClr val="1306B6"/>
                </a:solidFill>
              </a:rPr>
              <a:t>CNCS</a:t>
            </a:r>
            <a:r>
              <a:rPr lang="en-US" sz="3000" dirty="0"/>
              <a:t>: </a:t>
            </a:r>
            <a:r>
              <a:rPr lang="en-US" sz="3000" dirty="0">
                <a:hlinkClick r:id="rId4"/>
              </a:rPr>
              <a:t>2 CFR Part 2205​</a:t>
            </a:r>
            <a:endParaRPr lang="en-US" sz="3000" dirty="0"/>
          </a:p>
          <a:p>
            <a:r>
              <a:rPr lang="en-US" sz="3000" b="1" dirty="0">
                <a:solidFill>
                  <a:srgbClr val="1306B6"/>
                </a:solidFill>
              </a:rPr>
              <a:t>HUD</a:t>
            </a:r>
            <a:r>
              <a:rPr lang="en-US" sz="3000" dirty="0">
                <a:solidFill>
                  <a:srgbClr val="1306B6"/>
                </a:solidFill>
              </a:rPr>
              <a:t>:</a:t>
            </a:r>
            <a:r>
              <a:rPr lang="en-US" sz="3000" dirty="0"/>
              <a:t> </a:t>
            </a:r>
            <a:r>
              <a:rPr lang="en-US" sz="3000" dirty="0">
                <a:hlinkClick r:id="rId5"/>
              </a:rPr>
              <a:t>2 CFR Part 2400​</a:t>
            </a:r>
            <a:endParaRPr lang="en-US" sz="3000" dirty="0"/>
          </a:p>
          <a:p>
            <a:r>
              <a:rPr lang="en-US" sz="3000" b="1" dirty="0">
                <a:solidFill>
                  <a:srgbClr val="1306B6"/>
                </a:solidFill>
              </a:rPr>
              <a:t>DOL</a:t>
            </a:r>
            <a:r>
              <a:rPr lang="en-US" sz="3000" dirty="0"/>
              <a:t>: </a:t>
            </a:r>
            <a:r>
              <a:rPr lang="en-US" sz="3000" dirty="0">
                <a:hlinkClick r:id="rId6"/>
              </a:rPr>
              <a:t>2 CFR Part 2900​</a:t>
            </a:r>
            <a:endParaRPr lang="en-US" sz="3000" dirty="0"/>
          </a:p>
          <a:p>
            <a:r>
              <a:rPr lang="en-US" sz="3000" b="1" dirty="0">
                <a:solidFill>
                  <a:srgbClr val="1306B6"/>
                </a:solidFill>
              </a:rPr>
              <a:t>Dept.. of Education</a:t>
            </a:r>
            <a:r>
              <a:rPr lang="en-US" sz="3000" dirty="0">
                <a:solidFill>
                  <a:srgbClr val="1306B6"/>
                </a:solidFill>
              </a:rPr>
              <a:t>: </a:t>
            </a:r>
            <a:r>
              <a:rPr lang="en-US" sz="3000" dirty="0">
                <a:hlinkClick r:id="rId7"/>
              </a:rPr>
              <a:t>2 CFR Part 3474​</a:t>
            </a:r>
            <a:br>
              <a:rPr lang="en-US" sz="2800" dirty="0"/>
            </a:br>
            <a:endParaRPr lang="en-US" dirty="0"/>
          </a:p>
        </p:txBody>
      </p:sp>
    </p:spTree>
    <p:extLst>
      <p:ext uri="{BB962C8B-B14F-4D97-AF65-F5344CB8AC3E}">
        <p14:creationId xmlns:p14="http://schemas.microsoft.com/office/powerpoint/2010/main" val="111861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3F15-C952-56C8-BBFA-5539FB2EA775}"/>
              </a:ext>
            </a:extLst>
          </p:cNvPr>
          <p:cNvSpPr>
            <a:spLocks noGrp="1"/>
          </p:cNvSpPr>
          <p:nvPr>
            <p:ph type="title"/>
          </p:nvPr>
        </p:nvSpPr>
        <p:spPr/>
        <p:txBody>
          <a:bodyPr/>
          <a:lstStyle/>
          <a:p>
            <a:r>
              <a:rPr lang="en-US" sz="4000" b="1" dirty="0">
                <a:solidFill>
                  <a:srgbClr val="FF0000"/>
                </a:solidFill>
                <a:latin typeface="+mn-lt"/>
              </a:rPr>
              <a:t>What’s In the Uniform Guidance</a:t>
            </a:r>
            <a:br>
              <a:rPr lang="en-US" dirty="0"/>
            </a:br>
            <a:r>
              <a:rPr lang="en-US" sz="2800" b="1" dirty="0">
                <a:solidFill>
                  <a:srgbClr val="1306B6"/>
                </a:solidFill>
                <a:latin typeface="+mn-lt"/>
              </a:rPr>
              <a:t>2 C.F.R. Part 200</a:t>
            </a:r>
          </a:p>
        </p:txBody>
      </p:sp>
      <p:sp>
        <p:nvSpPr>
          <p:cNvPr id="3" name="Content Placeholder 2">
            <a:extLst>
              <a:ext uri="{FF2B5EF4-FFF2-40B4-BE49-F238E27FC236}">
                <a16:creationId xmlns:a16="http://schemas.microsoft.com/office/drawing/2014/main" id="{CCD5B74D-8F35-8CC9-AB51-133B98A7A032}"/>
              </a:ext>
            </a:extLst>
          </p:cNvPr>
          <p:cNvSpPr>
            <a:spLocks noGrp="1"/>
          </p:cNvSpPr>
          <p:nvPr>
            <p:ph idx="1"/>
          </p:nvPr>
        </p:nvSpPr>
        <p:spPr/>
        <p:txBody>
          <a:bodyPr/>
          <a:lstStyle/>
          <a:p>
            <a:r>
              <a:rPr lang="en-US" b="1" dirty="0">
                <a:solidFill>
                  <a:srgbClr val="1306B6"/>
                </a:solidFill>
              </a:rPr>
              <a:t>Subpart A</a:t>
            </a:r>
            <a:r>
              <a:rPr lang="en-US" dirty="0"/>
              <a:t>: Acronyms and Definitions​</a:t>
            </a:r>
          </a:p>
          <a:p>
            <a:r>
              <a:rPr lang="en-US" b="1" dirty="0">
                <a:solidFill>
                  <a:srgbClr val="1306B6"/>
                </a:solidFill>
              </a:rPr>
              <a:t>Subpart B</a:t>
            </a:r>
            <a:r>
              <a:rPr lang="en-US" dirty="0"/>
              <a:t>: General Provisions​</a:t>
            </a:r>
          </a:p>
          <a:p>
            <a:r>
              <a:rPr lang="en-US" b="1" dirty="0">
                <a:solidFill>
                  <a:srgbClr val="1306B6"/>
                </a:solidFill>
              </a:rPr>
              <a:t>Subpart C</a:t>
            </a:r>
            <a:r>
              <a:rPr lang="en-US" dirty="0"/>
              <a:t>: Pre-Federal Award Requirements and Contents of Federal Awards​</a:t>
            </a:r>
          </a:p>
          <a:p>
            <a:r>
              <a:rPr lang="en-US" b="1" dirty="0">
                <a:solidFill>
                  <a:srgbClr val="1306B6"/>
                </a:solidFill>
              </a:rPr>
              <a:t>Subpart D</a:t>
            </a:r>
            <a:r>
              <a:rPr lang="en-US" dirty="0"/>
              <a:t>: Post-Federal Award Requirements​</a:t>
            </a:r>
          </a:p>
          <a:p>
            <a:r>
              <a:rPr lang="en-US" b="1" dirty="0">
                <a:solidFill>
                  <a:srgbClr val="1306B6"/>
                </a:solidFill>
              </a:rPr>
              <a:t>Subpart E</a:t>
            </a:r>
            <a:r>
              <a:rPr lang="en-US" dirty="0"/>
              <a:t>: Cost Principles​</a:t>
            </a:r>
          </a:p>
          <a:p>
            <a:r>
              <a:rPr lang="en-US" b="1" dirty="0">
                <a:solidFill>
                  <a:srgbClr val="1306B6"/>
                </a:solidFill>
              </a:rPr>
              <a:t>Subpart F</a:t>
            </a:r>
            <a:r>
              <a:rPr lang="en-US" dirty="0"/>
              <a:t>: Audit Requirements​</a:t>
            </a:r>
          </a:p>
          <a:p>
            <a:r>
              <a:rPr lang="en-US" b="1" dirty="0">
                <a:solidFill>
                  <a:srgbClr val="1306B6"/>
                </a:solidFill>
              </a:rPr>
              <a:t>Appendices</a:t>
            </a:r>
            <a:r>
              <a:rPr lang="en-US" dirty="0"/>
              <a:t>: Required contract provisions, indirect costs etc.​</a:t>
            </a:r>
          </a:p>
          <a:p>
            <a:endParaRPr lang="en-US" dirty="0"/>
          </a:p>
        </p:txBody>
      </p:sp>
    </p:spTree>
    <p:extLst>
      <p:ext uri="{BB962C8B-B14F-4D97-AF65-F5344CB8AC3E}">
        <p14:creationId xmlns:p14="http://schemas.microsoft.com/office/powerpoint/2010/main" val="115258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CC92-719F-9C03-52E0-A42D402A0643}"/>
              </a:ext>
            </a:extLst>
          </p:cNvPr>
          <p:cNvSpPr>
            <a:spLocks noGrp="1"/>
          </p:cNvSpPr>
          <p:nvPr>
            <p:ph type="title"/>
          </p:nvPr>
        </p:nvSpPr>
        <p:spPr/>
        <p:txBody>
          <a:bodyPr>
            <a:normAutofit/>
          </a:bodyPr>
          <a:lstStyle/>
          <a:p>
            <a:r>
              <a:rPr lang="en-US" sz="4000" b="1" dirty="0">
                <a:solidFill>
                  <a:srgbClr val="FF0000"/>
                </a:solidFill>
                <a:latin typeface="+mn-lt"/>
              </a:rPr>
              <a:t>Which UG Provisions Apply to CSBG?</a:t>
            </a:r>
          </a:p>
        </p:txBody>
      </p:sp>
      <p:sp>
        <p:nvSpPr>
          <p:cNvPr id="3" name="Content Placeholder 2">
            <a:extLst>
              <a:ext uri="{FF2B5EF4-FFF2-40B4-BE49-F238E27FC236}">
                <a16:creationId xmlns:a16="http://schemas.microsoft.com/office/drawing/2014/main" id="{57248BFE-31BB-A382-2D65-70379D2A5CCA}"/>
              </a:ext>
            </a:extLst>
          </p:cNvPr>
          <p:cNvSpPr>
            <a:spLocks noGrp="1"/>
          </p:cNvSpPr>
          <p:nvPr>
            <p:ph idx="1"/>
          </p:nvPr>
        </p:nvSpPr>
        <p:spPr>
          <a:xfrm>
            <a:off x="838200" y="1523700"/>
            <a:ext cx="10515600" cy="4351338"/>
          </a:xfrm>
        </p:spPr>
        <p:txBody>
          <a:bodyPr/>
          <a:lstStyle/>
          <a:p>
            <a:endParaRPr lang="en-US" dirty="0"/>
          </a:p>
          <a:p>
            <a:pPr marL="0" indent="0">
              <a:buNone/>
            </a:pPr>
            <a:r>
              <a:rPr lang="en-US" dirty="0"/>
              <a:t>All these </a:t>
            </a:r>
            <a:r>
              <a:rPr lang="en-US" b="1" dirty="0">
                <a:solidFill>
                  <a:srgbClr val="1306B6"/>
                </a:solidFill>
              </a:rPr>
              <a:t>UG provisions apply to all block grants, including CSBG</a:t>
            </a:r>
            <a:r>
              <a:rPr lang="en-US" dirty="0"/>
              <a:t>:</a:t>
            </a:r>
          </a:p>
          <a:p>
            <a:r>
              <a:rPr lang="en-US" dirty="0"/>
              <a:t>Subpart A (definitions)</a:t>
            </a:r>
          </a:p>
          <a:p>
            <a:r>
              <a:rPr lang="en-US" dirty="0"/>
              <a:t>Subpart B (Provisions</a:t>
            </a:r>
          </a:p>
          <a:p>
            <a:r>
              <a:rPr lang="en-US" dirty="0"/>
              <a:t>Subpart F (Audit Requirements)</a:t>
            </a:r>
          </a:p>
          <a:p>
            <a:r>
              <a:rPr lang="en-US" dirty="0"/>
              <a:t>Subpart C – only certain provisions (see next slide)</a:t>
            </a:r>
          </a:p>
        </p:txBody>
      </p:sp>
    </p:spTree>
    <p:extLst>
      <p:ext uri="{BB962C8B-B14F-4D97-AF65-F5344CB8AC3E}">
        <p14:creationId xmlns:p14="http://schemas.microsoft.com/office/powerpoint/2010/main" val="405190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4749-0AC1-09CB-231D-55617F0174B0}"/>
              </a:ext>
            </a:extLst>
          </p:cNvPr>
          <p:cNvSpPr>
            <a:spLocks noGrp="1"/>
          </p:cNvSpPr>
          <p:nvPr>
            <p:ph type="title"/>
          </p:nvPr>
        </p:nvSpPr>
        <p:spPr/>
        <p:txBody>
          <a:bodyPr>
            <a:normAutofit/>
          </a:bodyPr>
          <a:lstStyle/>
          <a:p>
            <a:r>
              <a:rPr lang="en-US" sz="4000" b="1" dirty="0">
                <a:solidFill>
                  <a:srgbClr val="FF0000"/>
                </a:solidFill>
                <a:latin typeface="+mn-lt"/>
              </a:rPr>
              <a:t>Provisions in Subpart C </a:t>
            </a:r>
            <a:br>
              <a:rPr lang="en-US" sz="4000" b="1" dirty="0">
                <a:solidFill>
                  <a:srgbClr val="FF0000"/>
                </a:solidFill>
                <a:latin typeface="+mn-lt"/>
              </a:rPr>
            </a:br>
            <a:r>
              <a:rPr lang="en-US" sz="4000" b="1" dirty="0">
                <a:solidFill>
                  <a:srgbClr val="FF0000"/>
                </a:solidFill>
                <a:latin typeface="+mn-lt"/>
              </a:rPr>
              <a:t>that apply to CSBG</a:t>
            </a:r>
          </a:p>
        </p:txBody>
      </p:sp>
      <p:sp>
        <p:nvSpPr>
          <p:cNvPr id="3" name="Content Placeholder 2">
            <a:extLst>
              <a:ext uri="{FF2B5EF4-FFF2-40B4-BE49-F238E27FC236}">
                <a16:creationId xmlns:a16="http://schemas.microsoft.com/office/drawing/2014/main" id="{ADA6A98C-7091-B3BF-CFCE-7CC9F517F01A}"/>
              </a:ext>
            </a:extLst>
          </p:cNvPr>
          <p:cNvSpPr>
            <a:spLocks noGrp="1"/>
          </p:cNvSpPr>
          <p:nvPr>
            <p:ph idx="1"/>
          </p:nvPr>
        </p:nvSpPr>
        <p:spPr/>
        <p:txBody>
          <a:bodyPr/>
          <a:lstStyle/>
          <a:p>
            <a:pPr marL="463550" lvl="2" indent="-238125">
              <a:lnSpc>
                <a:spcPct val="90000"/>
              </a:lnSpc>
              <a:spcBef>
                <a:spcPts val="400"/>
              </a:spcBef>
              <a:spcAft>
                <a:spcPts val="400"/>
              </a:spcAft>
              <a:buFont typeface="Arial" panose="020B0604020202020204" pitchFamily="34" charset="0"/>
              <a:buChar char="•"/>
              <a:defRPr/>
            </a:pPr>
            <a:r>
              <a:rPr lang="en-US" sz="2800" dirty="0">
                <a:solidFill>
                  <a:srgbClr val="002060"/>
                </a:solidFill>
              </a:rPr>
              <a:t>§ 200.203 – Public notice/CFDA </a:t>
            </a:r>
          </a:p>
          <a:p>
            <a:pPr marL="463550" lvl="2" indent="-238125">
              <a:lnSpc>
                <a:spcPct val="90000"/>
              </a:lnSpc>
              <a:spcBef>
                <a:spcPts val="400"/>
              </a:spcBef>
              <a:spcAft>
                <a:spcPts val="400"/>
              </a:spcAft>
              <a:buFont typeface="Arial" panose="020B0604020202020204" pitchFamily="34" charset="0"/>
              <a:buChar char="•"/>
              <a:defRPr/>
            </a:pPr>
            <a:r>
              <a:rPr lang="en-US" sz="2800" dirty="0">
                <a:solidFill>
                  <a:srgbClr val="002060"/>
                </a:solidFill>
              </a:rPr>
              <a:t>§ 200.331 – Subrecipient &amp; contractor determinations</a:t>
            </a:r>
          </a:p>
          <a:p>
            <a:pPr marL="463550" lvl="2" indent="-238125">
              <a:lnSpc>
                <a:spcPct val="90000"/>
              </a:lnSpc>
              <a:spcBef>
                <a:spcPts val="400"/>
              </a:spcBef>
              <a:spcAft>
                <a:spcPts val="400"/>
              </a:spcAft>
              <a:buFont typeface="Arial" panose="020B0604020202020204" pitchFamily="34" charset="0"/>
              <a:buChar char="•"/>
              <a:defRPr/>
            </a:pPr>
            <a:r>
              <a:rPr lang="en-US" sz="2800" dirty="0">
                <a:solidFill>
                  <a:srgbClr val="002060"/>
                </a:solidFill>
              </a:rPr>
              <a:t>§ 200.332 – Pass-through entities</a:t>
            </a:r>
          </a:p>
          <a:p>
            <a:pPr marL="463550" lvl="2" indent="-238125">
              <a:lnSpc>
                <a:spcPct val="90000"/>
              </a:lnSpc>
              <a:spcBef>
                <a:spcPts val="400"/>
              </a:spcBef>
              <a:spcAft>
                <a:spcPts val="400"/>
              </a:spcAft>
              <a:buFont typeface="Arial" panose="020B0604020202020204" pitchFamily="34" charset="0"/>
              <a:buChar char="•"/>
              <a:defRPr/>
            </a:pPr>
            <a:r>
              <a:rPr lang="en-US" sz="2800" dirty="0">
                <a:solidFill>
                  <a:srgbClr val="002060"/>
                </a:solidFill>
              </a:rPr>
              <a:t>§ 200.333 – Fixed amount subawards</a:t>
            </a:r>
          </a:p>
          <a:p>
            <a:r>
              <a:rPr lang="en-US" b="1" dirty="0">
                <a:solidFill>
                  <a:srgbClr val="C00000"/>
                </a:solidFill>
              </a:rPr>
              <a:t>*</a:t>
            </a:r>
            <a:r>
              <a:rPr lang="en-US" b="1" u="sng" dirty="0">
                <a:solidFill>
                  <a:srgbClr val="002060"/>
                </a:solidFill>
              </a:rPr>
              <a:t>Additionally</a:t>
            </a:r>
            <a:r>
              <a:rPr lang="en-US" b="1" dirty="0">
                <a:solidFill>
                  <a:srgbClr val="002060"/>
                </a:solidFill>
              </a:rPr>
              <a:t>: </a:t>
            </a:r>
            <a:r>
              <a:rPr lang="en-US" b="1" dirty="0">
                <a:solidFill>
                  <a:srgbClr val="FF0000"/>
                </a:solidFill>
              </a:rPr>
              <a:t>Subpart E, Cost Principles</a:t>
            </a:r>
            <a:r>
              <a:rPr lang="en-US" dirty="0">
                <a:solidFill>
                  <a:srgbClr val="002060"/>
                </a:solidFill>
              </a:rPr>
              <a:t>, applies to CSBG because CSBG Act, the authorizing statute (42 U.S.C. § 9916(a)(1)(B)), specifically requires it</a:t>
            </a:r>
          </a:p>
          <a:p>
            <a:endParaRPr lang="en-US" dirty="0"/>
          </a:p>
        </p:txBody>
      </p:sp>
    </p:spTree>
    <p:extLst>
      <p:ext uri="{BB962C8B-B14F-4D97-AF65-F5344CB8AC3E}">
        <p14:creationId xmlns:p14="http://schemas.microsoft.com/office/powerpoint/2010/main" val="114401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848E-578C-E104-FB8A-6A18CBC651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FA7032-2321-D813-AEDA-D024315DA6B7}"/>
              </a:ext>
            </a:extLst>
          </p:cNvPr>
          <p:cNvSpPr>
            <a:spLocks noGrp="1"/>
          </p:cNvSpPr>
          <p:nvPr>
            <p:ph type="title"/>
          </p:nvPr>
        </p:nvSpPr>
        <p:spPr>
          <a:xfrm>
            <a:off x="838200" y="2766218"/>
            <a:ext cx="10515600" cy="1325563"/>
          </a:xfrm>
          <a:solidFill>
            <a:srgbClr val="1306B6"/>
          </a:solidFill>
        </p:spPr>
        <p:txBody>
          <a:bodyPr>
            <a:normAutofit/>
          </a:bodyPr>
          <a:lstStyle/>
          <a:p>
            <a:r>
              <a:rPr lang="en-US" sz="4000" b="1" dirty="0">
                <a:solidFill>
                  <a:srgbClr val="FF0000"/>
                </a:solidFill>
                <a:latin typeface="Calibri "/>
              </a:rPr>
              <a:t>Cost Principles: Subpart E</a:t>
            </a:r>
          </a:p>
        </p:txBody>
      </p:sp>
    </p:spTree>
    <p:extLst>
      <p:ext uri="{BB962C8B-B14F-4D97-AF65-F5344CB8AC3E}">
        <p14:creationId xmlns:p14="http://schemas.microsoft.com/office/powerpoint/2010/main" val="159922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0C7C-1B20-8AB8-EA6B-A16B72B7024E}"/>
              </a:ext>
            </a:extLst>
          </p:cNvPr>
          <p:cNvSpPr>
            <a:spLocks noGrp="1"/>
          </p:cNvSpPr>
          <p:nvPr>
            <p:ph type="title"/>
          </p:nvPr>
        </p:nvSpPr>
        <p:spPr/>
        <p:txBody>
          <a:bodyPr/>
          <a:lstStyle/>
          <a:p>
            <a:r>
              <a:rPr lang="en-US" sz="2000" b="1" dirty="0">
                <a:solidFill>
                  <a:srgbClr val="241AA2"/>
                </a:solidFill>
                <a:latin typeface="+mn-lt"/>
              </a:rPr>
              <a:t>2 CFR 200 - Subpart E: Cost Principles</a:t>
            </a:r>
            <a:br>
              <a:rPr lang="en-US" dirty="0"/>
            </a:br>
            <a:r>
              <a:rPr lang="en-US" sz="4000" b="1" dirty="0">
                <a:solidFill>
                  <a:srgbClr val="FF0000"/>
                </a:solidFill>
                <a:latin typeface="+mn-lt"/>
              </a:rPr>
              <a:t>Allowable Costs</a:t>
            </a:r>
          </a:p>
        </p:txBody>
      </p:sp>
      <p:sp>
        <p:nvSpPr>
          <p:cNvPr id="3" name="Content Placeholder 2">
            <a:extLst>
              <a:ext uri="{FF2B5EF4-FFF2-40B4-BE49-F238E27FC236}">
                <a16:creationId xmlns:a16="http://schemas.microsoft.com/office/drawing/2014/main" id="{EC69D091-F1A6-F843-8C02-ECBC8B8D3805}"/>
              </a:ext>
            </a:extLst>
          </p:cNvPr>
          <p:cNvSpPr>
            <a:spLocks noGrp="1"/>
          </p:cNvSpPr>
          <p:nvPr>
            <p:ph idx="1"/>
          </p:nvPr>
        </p:nvSpPr>
        <p:spPr/>
        <p:txBody>
          <a:bodyPr>
            <a:normAutofit lnSpcReduction="10000"/>
          </a:bodyPr>
          <a:lstStyle/>
          <a:p>
            <a:pPr marL="342900" indent="0">
              <a:buNone/>
            </a:pPr>
            <a:r>
              <a:rPr lang="en-US" b="1" dirty="0">
                <a:solidFill>
                  <a:srgbClr val="FF0000"/>
                </a:solidFill>
              </a:rPr>
              <a:t>Only allowable costs may be charged to federal awards</a:t>
            </a:r>
            <a:r>
              <a:rPr lang="en-US" b="1" dirty="0">
                <a:solidFill>
                  <a:srgbClr val="241AA2"/>
                </a:solidFill>
              </a:rPr>
              <a:t>. </a:t>
            </a:r>
            <a:r>
              <a:rPr lang="en-US" dirty="0"/>
              <a:t>To be allowable must have:</a:t>
            </a:r>
          </a:p>
          <a:p>
            <a:pPr marL="342900" indent="0">
              <a:buNone/>
            </a:pPr>
            <a:endParaRPr lang="en-US" dirty="0"/>
          </a:p>
          <a:p>
            <a:pPr marL="1028700" lvl="1" indent="-342900"/>
            <a:r>
              <a:rPr lang="en-US" sz="2800" dirty="0">
                <a:solidFill>
                  <a:srgbClr val="241AA2"/>
                </a:solidFill>
              </a:rPr>
              <a:t>Evidence</a:t>
            </a:r>
            <a:r>
              <a:rPr lang="en-US" sz="2800" dirty="0"/>
              <a:t> </a:t>
            </a:r>
            <a:r>
              <a:rPr lang="en-US" sz="2800" b="1" dirty="0">
                <a:solidFill>
                  <a:srgbClr val="FF0000"/>
                </a:solidFill>
              </a:rPr>
              <a:t>cost was incurred </a:t>
            </a:r>
            <a:r>
              <a:rPr lang="en-US" sz="2800" dirty="0">
                <a:solidFill>
                  <a:srgbClr val="241AA2"/>
                </a:solidFill>
              </a:rPr>
              <a:t>and/or the work was done</a:t>
            </a:r>
          </a:p>
          <a:p>
            <a:endParaRPr lang="en-US" dirty="0"/>
          </a:p>
          <a:p>
            <a:pPr marL="1028700" lvl="1" indent="-342900"/>
            <a:r>
              <a:rPr lang="en-US" sz="2800" dirty="0">
                <a:solidFill>
                  <a:srgbClr val="241AA2"/>
                </a:solidFill>
              </a:rPr>
              <a:t>Evidence purchase was </a:t>
            </a:r>
            <a:r>
              <a:rPr lang="en-US" sz="2800" b="1" dirty="0">
                <a:solidFill>
                  <a:srgbClr val="FF0000"/>
                </a:solidFill>
              </a:rPr>
              <a:t>necessary</a:t>
            </a:r>
          </a:p>
          <a:p>
            <a:pPr lvl="1"/>
            <a:endParaRPr lang="en-US" sz="2800" dirty="0">
              <a:solidFill>
                <a:srgbClr val="189C99"/>
              </a:solidFill>
            </a:endParaRPr>
          </a:p>
          <a:p>
            <a:pPr marL="1028700" lvl="1" indent="-342900"/>
            <a:r>
              <a:rPr lang="en-US" sz="2800" dirty="0">
                <a:solidFill>
                  <a:srgbClr val="241AA2"/>
                </a:solidFill>
              </a:rPr>
              <a:t>Expense</a:t>
            </a:r>
            <a:r>
              <a:rPr lang="en-US" sz="2800" dirty="0"/>
              <a:t> </a:t>
            </a:r>
            <a:r>
              <a:rPr lang="en-US" sz="2800" b="1" dirty="0">
                <a:solidFill>
                  <a:srgbClr val="FF0000"/>
                </a:solidFill>
              </a:rPr>
              <a:t>not prohibited</a:t>
            </a:r>
          </a:p>
          <a:p>
            <a:pPr lvl="1"/>
            <a:endParaRPr lang="en-US" sz="2800" dirty="0">
              <a:solidFill>
                <a:srgbClr val="189C99"/>
              </a:solidFill>
            </a:endParaRPr>
          </a:p>
          <a:p>
            <a:pPr marL="1028700" lvl="1" indent="-342900"/>
            <a:r>
              <a:rPr lang="en-US" sz="2800" b="1" dirty="0">
                <a:solidFill>
                  <a:srgbClr val="FF0000"/>
                </a:solidFill>
              </a:rPr>
              <a:t>Allocability</a:t>
            </a:r>
            <a:r>
              <a:rPr lang="en-US" sz="2800" dirty="0"/>
              <a:t> - </a:t>
            </a:r>
            <a:r>
              <a:rPr lang="en-US" sz="2800" dirty="0">
                <a:solidFill>
                  <a:srgbClr val="241AA2"/>
                </a:solidFill>
              </a:rPr>
              <a:t>Ability to</a:t>
            </a:r>
            <a:r>
              <a:rPr lang="en-US" sz="2800" dirty="0"/>
              <a:t> </a:t>
            </a:r>
            <a:r>
              <a:rPr lang="en-US" sz="2800" b="1" dirty="0">
                <a:solidFill>
                  <a:srgbClr val="FF0000"/>
                </a:solidFill>
              </a:rPr>
              <a:t>associate</a:t>
            </a:r>
            <a:r>
              <a:rPr lang="en-US" sz="2800" dirty="0"/>
              <a:t> </a:t>
            </a:r>
            <a:r>
              <a:rPr lang="en-US" sz="2800" dirty="0">
                <a:solidFill>
                  <a:srgbClr val="241AA2"/>
                </a:solidFill>
              </a:rPr>
              <a:t>the cost </a:t>
            </a:r>
            <a:r>
              <a:rPr lang="en-US" sz="2800" b="1" dirty="0">
                <a:solidFill>
                  <a:srgbClr val="FF0000"/>
                </a:solidFill>
              </a:rPr>
              <a:t>with award objective</a:t>
            </a:r>
          </a:p>
          <a:p>
            <a:pPr marL="342900" indent="0">
              <a:buNone/>
            </a:pPr>
            <a:endParaRPr lang="en-US" dirty="0"/>
          </a:p>
        </p:txBody>
      </p:sp>
    </p:spTree>
    <p:extLst>
      <p:ext uri="{BB962C8B-B14F-4D97-AF65-F5344CB8AC3E}">
        <p14:creationId xmlns:p14="http://schemas.microsoft.com/office/powerpoint/2010/main" val="149964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1E53-43BC-DFF6-C206-3EB536CDB2D4}"/>
              </a:ext>
            </a:extLst>
          </p:cNvPr>
          <p:cNvSpPr>
            <a:spLocks noGrp="1"/>
          </p:cNvSpPr>
          <p:nvPr>
            <p:ph type="title"/>
          </p:nvPr>
        </p:nvSpPr>
        <p:spPr/>
        <p:txBody>
          <a:bodyPr>
            <a:normAutofit/>
          </a:bodyPr>
          <a:lstStyle/>
          <a:p>
            <a:r>
              <a:rPr lang="en-US" sz="4000" b="1" dirty="0">
                <a:solidFill>
                  <a:srgbClr val="FF0000"/>
                </a:solidFill>
                <a:latin typeface="+mn-lt"/>
              </a:rPr>
              <a:t>Costs May Be -</a:t>
            </a:r>
          </a:p>
        </p:txBody>
      </p:sp>
      <p:sp>
        <p:nvSpPr>
          <p:cNvPr id="3" name="Content Placeholder 2">
            <a:extLst>
              <a:ext uri="{FF2B5EF4-FFF2-40B4-BE49-F238E27FC236}">
                <a16:creationId xmlns:a16="http://schemas.microsoft.com/office/drawing/2014/main" id="{F8744E5C-E14C-3184-9648-7B977C254087}"/>
              </a:ext>
            </a:extLst>
          </p:cNvPr>
          <p:cNvSpPr>
            <a:spLocks noGrp="1"/>
          </p:cNvSpPr>
          <p:nvPr>
            <p:ph idx="1"/>
          </p:nvPr>
        </p:nvSpPr>
        <p:spPr/>
        <p:txBody>
          <a:bodyPr>
            <a:normAutofit/>
          </a:bodyPr>
          <a:lstStyle/>
          <a:p>
            <a:r>
              <a:rPr lang="en-US" b="1" dirty="0">
                <a:solidFill>
                  <a:srgbClr val="241AA2"/>
                </a:solidFill>
              </a:rPr>
              <a:t>Allowable</a:t>
            </a:r>
            <a:endParaRPr lang="en-US" dirty="0"/>
          </a:p>
          <a:p>
            <a:r>
              <a:rPr lang="en-US" b="1" dirty="0">
                <a:solidFill>
                  <a:srgbClr val="241AA2"/>
                </a:solidFill>
              </a:rPr>
              <a:t>Possibly Allowable</a:t>
            </a:r>
            <a:endParaRPr lang="en-US" dirty="0"/>
          </a:p>
          <a:p>
            <a:pPr lvl="1"/>
            <a:r>
              <a:rPr lang="en-US" sz="2800" b="1" dirty="0">
                <a:solidFill>
                  <a:srgbClr val="FF0000"/>
                </a:solidFill>
              </a:rPr>
              <a:t>Example:</a:t>
            </a:r>
            <a:r>
              <a:rPr lang="en-US" sz="2800" b="1" dirty="0"/>
              <a:t> Capital Expenditures  200.439</a:t>
            </a:r>
          </a:p>
          <a:p>
            <a:pPr lvl="1"/>
            <a:r>
              <a:rPr lang="en-US" sz="2800" b="1" dirty="0">
                <a:solidFill>
                  <a:srgbClr val="FF0000"/>
                </a:solidFill>
              </a:rPr>
              <a:t>Capital expenditures </a:t>
            </a:r>
            <a:r>
              <a:rPr lang="en-US" sz="2800" dirty="0"/>
              <a:t>for general purpose equipment, buildings, and land are </a:t>
            </a:r>
            <a:r>
              <a:rPr lang="en-US" sz="2800" b="1" dirty="0">
                <a:solidFill>
                  <a:srgbClr val="FF0000"/>
                </a:solidFill>
              </a:rPr>
              <a:t>unallowable</a:t>
            </a:r>
            <a:r>
              <a:rPr lang="en-US" sz="2800" dirty="0"/>
              <a:t>…</a:t>
            </a:r>
            <a:r>
              <a:rPr lang="en-US" sz="2800" b="1" dirty="0">
                <a:solidFill>
                  <a:srgbClr val="FF0000"/>
                </a:solidFill>
              </a:rPr>
              <a:t>except </a:t>
            </a:r>
            <a:r>
              <a:rPr lang="en-US" sz="2800" dirty="0"/>
              <a:t>with prior written approval of the federal awarding agency or the pass-through entity</a:t>
            </a:r>
          </a:p>
          <a:p>
            <a:r>
              <a:rPr lang="en-US" b="1" dirty="0">
                <a:solidFill>
                  <a:srgbClr val="241AA2"/>
                </a:solidFill>
              </a:rPr>
              <a:t>Prohibited</a:t>
            </a:r>
          </a:p>
          <a:p>
            <a:pPr lvl="1"/>
            <a:r>
              <a:rPr lang="en-US" sz="2800" b="1" dirty="0">
                <a:solidFill>
                  <a:srgbClr val="FF0000"/>
                </a:solidFill>
              </a:rPr>
              <a:t>Example:</a:t>
            </a:r>
            <a:r>
              <a:rPr lang="en-US" sz="2800" b="1" dirty="0"/>
              <a:t> Alcohol 200.423</a:t>
            </a:r>
          </a:p>
        </p:txBody>
      </p:sp>
    </p:spTree>
    <p:extLst>
      <p:ext uri="{BB962C8B-B14F-4D97-AF65-F5344CB8AC3E}">
        <p14:creationId xmlns:p14="http://schemas.microsoft.com/office/powerpoint/2010/main" val="269018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CA7D-0FD6-55C1-31AC-25AA3734CE11}"/>
              </a:ext>
            </a:extLst>
          </p:cNvPr>
          <p:cNvSpPr>
            <a:spLocks noGrp="1"/>
          </p:cNvSpPr>
          <p:nvPr>
            <p:ph type="title"/>
          </p:nvPr>
        </p:nvSpPr>
        <p:spPr/>
        <p:txBody>
          <a:bodyPr>
            <a:normAutofit/>
          </a:bodyPr>
          <a:lstStyle/>
          <a:p>
            <a:r>
              <a:rPr lang="en-US" sz="4000" b="1" dirty="0">
                <a:solidFill>
                  <a:srgbClr val="FF0000"/>
                </a:solidFill>
                <a:latin typeface="+mn-lt"/>
              </a:rPr>
              <a:t>What is Allowable?</a:t>
            </a:r>
          </a:p>
        </p:txBody>
      </p:sp>
      <p:sp>
        <p:nvSpPr>
          <p:cNvPr id="3" name="Content Placeholder 2">
            <a:extLst>
              <a:ext uri="{FF2B5EF4-FFF2-40B4-BE49-F238E27FC236}">
                <a16:creationId xmlns:a16="http://schemas.microsoft.com/office/drawing/2014/main" id="{2501CEB3-FD1C-D9FC-A19E-A7FC2176EEBB}"/>
              </a:ext>
            </a:extLst>
          </p:cNvPr>
          <p:cNvSpPr>
            <a:spLocks noGrp="1"/>
          </p:cNvSpPr>
          <p:nvPr>
            <p:ph idx="1"/>
          </p:nvPr>
        </p:nvSpPr>
        <p:spPr/>
        <p:txBody>
          <a:bodyPr/>
          <a:lstStyle/>
          <a:p>
            <a:r>
              <a:rPr lang="en-US" b="1" dirty="0">
                <a:solidFill>
                  <a:srgbClr val="FF0000"/>
                </a:solidFill>
              </a:rPr>
              <a:t>Sources:</a:t>
            </a:r>
            <a:r>
              <a:rPr lang="en-US" dirty="0"/>
              <a:t> 2 CFR 200, specific program CFRs, State or other pass-through requirements</a:t>
            </a:r>
          </a:p>
          <a:p>
            <a:r>
              <a:rPr lang="en-US"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200.1 Definitions </a:t>
            </a:r>
            <a:r>
              <a:rPr lang="en-US" kern="100" dirty="0">
                <a:effectLst/>
                <a:latin typeface="Calibri" panose="020F0502020204030204" pitchFamily="34" charset="0"/>
                <a:ea typeface="Calibri" panose="020F0502020204030204" pitchFamily="34" charset="0"/>
                <a:cs typeface="Times New Roman" panose="02020603050405020304" pitchFamily="18" charset="0"/>
              </a:rPr>
              <a:t>– alphabetized directory of federal funds management concepts</a:t>
            </a:r>
          </a:p>
          <a:p>
            <a:r>
              <a:rPr lang="en-US"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Sub-part E  - Cost Principles 200.420 – 200.476</a:t>
            </a:r>
          </a:p>
          <a:p>
            <a:pPr lvl="1"/>
            <a:r>
              <a:rPr lang="en-US" sz="2800" kern="100" dirty="0">
                <a:latin typeface="Calibri" panose="020F0502020204030204" pitchFamily="34" charset="0"/>
                <a:ea typeface="Calibri" panose="020F0502020204030204" pitchFamily="34" charset="0"/>
                <a:cs typeface="Times New Roman" panose="02020603050405020304" pitchFamily="18" charset="0"/>
              </a:rPr>
              <a:t>Alphabetized list by type of cost</a:t>
            </a:r>
          </a:p>
          <a:p>
            <a:pPr lvl="1"/>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Factors affecting cost allowability 400.403</a:t>
            </a:r>
          </a:p>
          <a:p>
            <a:endParaRPr lang="en-US" dirty="0"/>
          </a:p>
        </p:txBody>
      </p:sp>
    </p:spTree>
    <p:extLst>
      <p:ext uri="{BB962C8B-B14F-4D97-AF65-F5344CB8AC3E}">
        <p14:creationId xmlns:p14="http://schemas.microsoft.com/office/powerpoint/2010/main" val="156521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F5E7-FD7B-0D9F-9E29-C044FBE132E1}"/>
              </a:ext>
            </a:extLst>
          </p:cNvPr>
          <p:cNvSpPr>
            <a:spLocks noGrp="1"/>
          </p:cNvSpPr>
          <p:nvPr>
            <p:ph type="title"/>
          </p:nvPr>
        </p:nvSpPr>
        <p:spPr/>
        <p:txBody>
          <a:bodyPr>
            <a:normAutofit/>
          </a:bodyPr>
          <a:lstStyle/>
          <a:p>
            <a:r>
              <a:rPr lang="en-US" sz="4000" b="1" dirty="0">
                <a:solidFill>
                  <a:srgbClr val="FF0000"/>
                </a:solidFill>
                <a:latin typeface="+mn-lt"/>
              </a:rPr>
              <a:t>Timing is Everything !</a:t>
            </a:r>
          </a:p>
        </p:txBody>
      </p:sp>
      <p:sp>
        <p:nvSpPr>
          <p:cNvPr id="3" name="Content Placeholder 2">
            <a:extLst>
              <a:ext uri="{FF2B5EF4-FFF2-40B4-BE49-F238E27FC236}">
                <a16:creationId xmlns:a16="http://schemas.microsoft.com/office/drawing/2014/main" id="{B8F28082-6383-6179-A2AC-A34FF2367115}"/>
              </a:ext>
            </a:extLst>
          </p:cNvPr>
          <p:cNvSpPr>
            <a:spLocks noGrp="1"/>
          </p:cNvSpPr>
          <p:nvPr>
            <p:ph idx="1"/>
          </p:nvPr>
        </p:nvSpPr>
        <p:spPr/>
        <p:txBody>
          <a:bodyPr/>
          <a:lstStyle/>
          <a:p>
            <a:pPr marL="342900" indent="0">
              <a:buNone/>
            </a:pPr>
            <a:r>
              <a:rPr lang="en-US" dirty="0"/>
              <a:t>To be allowable as charges to federal awards, cost must be:</a:t>
            </a:r>
          </a:p>
          <a:p>
            <a:pPr lvl="1"/>
            <a:r>
              <a:rPr lang="en-US" sz="2800" b="1" dirty="0">
                <a:solidFill>
                  <a:srgbClr val="FF0000"/>
                </a:solidFill>
              </a:rPr>
              <a:t>Incurred during the award period</a:t>
            </a:r>
          </a:p>
          <a:p>
            <a:pPr lvl="1"/>
            <a:r>
              <a:rPr lang="en-US" sz="2800" b="1" dirty="0">
                <a:solidFill>
                  <a:srgbClr val="FF0000"/>
                </a:solidFill>
              </a:rPr>
              <a:t>Provide benefit </a:t>
            </a:r>
            <a:r>
              <a:rPr lang="en-US" sz="2800" dirty="0"/>
              <a:t>to the funded activity </a:t>
            </a:r>
            <a:r>
              <a:rPr lang="en-US" sz="2800" b="1" dirty="0">
                <a:solidFill>
                  <a:srgbClr val="FF0000"/>
                </a:solidFill>
              </a:rPr>
              <a:t>during the award period</a:t>
            </a:r>
          </a:p>
          <a:p>
            <a:pPr lvl="1"/>
            <a:r>
              <a:rPr lang="en-US" sz="2800" b="1" dirty="0">
                <a:solidFill>
                  <a:srgbClr val="FF0000"/>
                </a:solidFill>
              </a:rPr>
              <a:t>Approved prior to being incurred </a:t>
            </a:r>
            <a:r>
              <a:rPr lang="en-US" sz="2800" dirty="0"/>
              <a:t>if specific approval is required</a:t>
            </a:r>
          </a:p>
          <a:p>
            <a:r>
              <a:rPr lang="en-US" dirty="0"/>
              <a:t>Substantiated by </a:t>
            </a:r>
            <a:r>
              <a:rPr lang="en-US" b="1" dirty="0">
                <a:solidFill>
                  <a:srgbClr val="FF0000"/>
                </a:solidFill>
              </a:rPr>
              <a:t>consistent accounting</a:t>
            </a:r>
          </a:p>
          <a:p>
            <a:pPr marL="342900" indent="0">
              <a:buNone/>
            </a:pPr>
            <a:endParaRPr lang="en-US" dirty="0"/>
          </a:p>
        </p:txBody>
      </p:sp>
    </p:spTree>
    <p:extLst>
      <p:ext uri="{BB962C8B-B14F-4D97-AF65-F5344CB8AC3E}">
        <p14:creationId xmlns:p14="http://schemas.microsoft.com/office/powerpoint/2010/main" val="96058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998B-62E0-62CC-3355-E4D116F38653}"/>
              </a:ext>
            </a:extLst>
          </p:cNvPr>
          <p:cNvSpPr>
            <a:spLocks noGrp="1"/>
          </p:cNvSpPr>
          <p:nvPr>
            <p:ph type="title"/>
          </p:nvPr>
        </p:nvSpPr>
        <p:spPr/>
        <p:txBody>
          <a:bodyPr anchor="t">
            <a:normAutofit/>
          </a:bodyPr>
          <a:lstStyle/>
          <a:p>
            <a:r>
              <a:rPr lang="en-US" sz="4000" b="1" dirty="0">
                <a:solidFill>
                  <a:srgbClr val="FF0000"/>
                </a:solidFill>
                <a:latin typeface="+mn-lt"/>
              </a:rPr>
              <a:t>Cash versus Accrual Accounting</a:t>
            </a:r>
          </a:p>
        </p:txBody>
      </p:sp>
      <p:graphicFrame>
        <p:nvGraphicFramePr>
          <p:cNvPr id="3" name="Table 3">
            <a:extLst>
              <a:ext uri="{FF2B5EF4-FFF2-40B4-BE49-F238E27FC236}">
                <a16:creationId xmlns:a16="http://schemas.microsoft.com/office/drawing/2014/main" id="{53BB33B3-C05B-1BD8-33BA-D0E3326218B2}"/>
              </a:ext>
            </a:extLst>
          </p:cNvPr>
          <p:cNvGraphicFramePr>
            <a:graphicFrameLocks noGrp="1"/>
          </p:cNvGraphicFramePr>
          <p:nvPr>
            <p:extLst>
              <p:ext uri="{D42A27DB-BD31-4B8C-83A1-F6EECF244321}">
                <p14:modId xmlns:p14="http://schemas.microsoft.com/office/powerpoint/2010/main" val="3311879860"/>
              </p:ext>
            </p:extLst>
          </p:nvPr>
        </p:nvGraphicFramePr>
        <p:xfrm>
          <a:off x="2559697" y="1407202"/>
          <a:ext cx="7231224" cy="4511823"/>
        </p:xfrm>
        <a:graphic>
          <a:graphicData uri="http://schemas.openxmlformats.org/drawingml/2006/table">
            <a:tbl>
              <a:tblPr firstRow="1" bandRow="1">
                <a:tableStyleId>{21E4AEA4-8DFA-4A89-87EB-49C32662AFE0}</a:tableStyleId>
              </a:tblPr>
              <a:tblGrid>
                <a:gridCol w="2410408">
                  <a:extLst>
                    <a:ext uri="{9D8B030D-6E8A-4147-A177-3AD203B41FA5}">
                      <a16:colId xmlns:a16="http://schemas.microsoft.com/office/drawing/2014/main" val="241128128"/>
                    </a:ext>
                  </a:extLst>
                </a:gridCol>
                <a:gridCol w="2410408">
                  <a:extLst>
                    <a:ext uri="{9D8B030D-6E8A-4147-A177-3AD203B41FA5}">
                      <a16:colId xmlns:a16="http://schemas.microsoft.com/office/drawing/2014/main" val="2153650061"/>
                    </a:ext>
                  </a:extLst>
                </a:gridCol>
                <a:gridCol w="2410408">
                  <a:extLst>
                    <a:ext uri="{9D8B030D-6E8A-4147-A177-3AD203B41FA5}">
                      <a16:colId xmlns:a16="http://schemas.microsoft.com/office/drawing/2014/main" val="2438103495"/>
                    </a:ext>
                  </a:extLst>
                </a:gridCol>
              </a:tblGrid>
              <a:tr h="406661">
                <a:tc>
                  <a:txBody>
                    <a:bodyPr/>
                    <a:lstStyle/>
                    <a:p>
                      <a:endParaRPr lang="en-US" dirty="0"/>
                    </a:p>
                  </a:txBody>
                  <a:tcPr>
                    <a:solidFill>
                      <a:srgbClr val="241AA2"/>
                    </a:solidFill>
                  </a:tcPr>
                </a:tc>
                <a:tc>
                  <a:txBody>
                    <a:bodyPr/>
                    <a:lstStyle/>
                    <a:p>
                      <a:r>
                        <a:rPr lang="en-US" dirty="0"/>
                        <a:t>Cash </a:t>
                      </a:r>
                    </a:p>
                  </a:txBody>
                  <a:tcPr>
                    <a:solidFill>
                      <a:srgbClr val="241AA2"/>
                    </a:solidFill>
                  </a:tcPr>
                </a:tc>
                <a:tc>
                  <a:txBody>
                    <a:bodyPr/>
                    <a:lstStyle/>
                    <a:p>
                      <a:r>
                        <a:rPr lang="en-US" dirty="0"/>
                        <a:t>Accrual</a:t>
                      </a:r>
                    </a:p>
                  </a:txBody>
                  <a:tcPr>
                    <a:solidFill>
                      <a:srgbClr val="241AA2"/>
                    </a:solidFill>
                  </a:tcPr>
                </a:tc>
                <a:extLst>
                  <a:ext uri="{0D108BD9-81ED-4DB2-BD59-A6C34878D82A}">
                    <a16:rowId xmlns:a16="http://schemas.microsoft.com/office/drawing/2014/main" val="2392356438"/>
                  </a:ext>
                </a:extLst>
              </a:tr>
              <a:tr h="1453950">
                <a:tc>
                  <a:txBody>
                    <a:bodyPr/>
                    <a:lstStyle/>
                    <a:p>
                      <a:r>
                        <a:rPr lang="en-US" dirty="0"/>
                        <a:t>What is it?</a:t>
                      </a:r>
                    </a:p>
                  </a:txBody>
                  <a:tcPr>
                    <a:solidFill>
                      <a:schemeClr val="tx2">
                        <a:lumMod val="10000"/>
                        <a:lumOff val="90000"/>
                      </a:schemeClr>
                    </a:solidFill>
                  </a:tcPr>
                </a:tc>
                <a:tc>
                  <a:txBody>
                    <a:bodyPr/>
                    <a:lstStyle/>
                    <a:p>
                      <a:r>
                        <a:rPr lang="en-US" sz="1600" kern="1200" dirty="0">
                          <a:solidFill>
                            <a:schemeClr val="dk1"/>
                          </a:solidFill>
                          <a:effectLst/>
                          <a:latin typeface="+mn-lt"/>
                          <a:ea typeface="+mn-ea"/>
                          <a:cs typeface="+mn-cs"/>
                        </a:rPr>
                        <a:t>A system which records income only when it is </a:t>
                      </a:r>
                      <a:r>
                        <a:rPr lang="en-US" sz="1600" b="1" i="1" kern="1200" dirty="0">
                          <a:solidFill>
                            <a:srgbClr val="FF0000"/>
                          </a:solidFill>
                          <a:effectLst/>
                          <a:latin typeface="+mn-lt"/>
                          <a:ea typeface="+mn-ea"/>
                          <a:cs typeface="+mn-cs"/>
                        </a:rPr>
                        <a:t>received</a:t>
                      </a:r>
                      <a:r>
                        <a:rPr lang="en-US" sz="1600" kern="1200" dirty="0">
                          <a:solidFill>
                            <a:schemeClr val="dk1"/>
                          </a:solidFill>
                          <a:effectLst/>
                          <a:latin typeface="+mn-lt"/>
                          <a:ea typeface="+mn-ea"/>
                          <a:cs typeface="+mn-cs"/>
                        </a:rPr>
                        <a:t> and expenses only when they are </a:t>
                      </a:r>
                      <a:r>
                        <a:rPr lang="en-US" sz="1600" b="1" i="1" kern="1200" dirty="0">
                          <a:solidFill>
                            <a:srgbClr val="FF0000"/>
                          </a:solidFill>
                          <a:effectLst/>
                          <a:latin typeface="+mn-lt"/>
                          <a:ea typeface="+mn-ea"/>
                          <a:cs typeface="+mn-cs"/>
                        </a:rPr>
                        <a:t>paid out</a:t>
                      </a:r>
                      <a:endParaRPr lang="en-US" sz="2400" dirty="0">
                        <a:solidFill>
                          <a:srgbClr val="FF0000"/>
                        </a:solidFill>
                      </a:endParaRPr>
                    </a:p>
                  </a:txBody>
                  <a:tcPr>
                    <a:solidFill>
                      <a:schemeClr val="tx2">
                        <a:lumMod val="10000"/>
                        <a:lumOff val="90000"/>
                      </a:schemeClr>
                    </a:solidFill>
                  </a:tcPr>
                </a:tc>
                <a:tc>
                  <a:txBody>
                    <a:bodyPr/>
                    <a:lstStyle/>
                    <a:p>
                      <a:r>
                        <a:rPr lang="en-US" sz="1600" kern="1200" dirty="0">
                          <a:solidFill>
                            <a:schemeClr val="dk1"/>
                          </a:solidFill>
                          <a:effectLst/>
                          <a:latin typeface="+mn-lt"/>
                          <a:ea typeface="+mn-ea"/>
                          <a:cs typeface="+mn-cs"/>
                        </a:rPr>
                        <a:t>A system which records income when it is </a:t>
                      </a:r>
                      <a:r>
                        <a:rPr lang="en-US" sz="1600" b="1" i="1" kern="1200" dirty="0">
                          <a:solidFill>
                            <a:srgbClr val="FF0000"/>
                          </a:solidFill>
                          <a:effectLst/>
                          <a:latin typeface="+mn-lt"/>
                          <a:ea typeface="+mn-ea"/>
                          <a:cs typeface="+mn-cs"/>
                        </a:rPr>
                        <a:t>earned</a:t>
                      </a:r>
                      <a:r>
                        <a:rPr lang="en-US" sz="1600" b="1" kern="1200" dirty="0">
                          <a:solidFill>
                            <a:srgbClr val="FF0000"/>
                          </a:solidFill>
                          <a:effectLst/>
                          <a:latin typeface="+mn-lt"/>
                          <a:ea typeface="+mn-ea"/>
                          <a:cs typeface="+mn-cs"/>
                        </a:rPr>
                        <a:t>, </a:t>
                      </a:r>
                      <a:r>
                        <a:rPr lang="en-US" sz="1600" kern="1200" dirty="0">
                          <a:solidFill>
                            <a:schemeClr val="dk1"/>
                          </a:solidFill>
                          <a:effectLst/>
                          <a:latin typeface="+mn-lt"/>
                          <a:ea typeface="+mn-ea"/>
                          <a:cs typeface="+mn-cs"/>
                        </a:rPr>
                        <a:t>and expenses when the </a:t>
                      </a:r>
                      <a:r>
                        <a:rPr lang="en-US" sz="1600" b="1" i="1" kern="1200" dirty="0">
                          <a:solidFill>
                            <a:srgbClr val="FF0000"/>
                          </a:solidFill>
                          <a:effectLst/>
                          <a:latin typeface="+mn-lt"/>
                          <a:ea typeface="+mn-ea"/>
                          <a:cs typeface="+mn-cs"/>
                        </a:rPr>
                        <a:t>obligation to pay arises</a:t>
                      </a:r>
                      <a:r>
                        <a:rPr lang="en-US" sz="1600" b="1" kern="1200" dirty="0">
                          <a:solidFill>
                            <a:srgbClr val="FF0000"/>
                          </a:solidFill>
                          <a:effectLst/>
                          <a:latin typeface="+mn-lt"/>
                          <a:ea typeface="+mn-ea"/>
                          <a:cs typeface="+mn-cs"/>
                        </a:rPr>
                        <a:t>, </a:t>
                      </a:r>
                      <a:r>
                        <a:rPr lang="en-US" sz="1600" kern="1200" dirty="0">
                          <a:solidFill>
                            <a:schemeClr val="dk1"/>
                          </a:solidFill>
                          <a:effectLst/>
                          <a:latin typeface="+mn-lt"/>
                          <a:ea typeface="+mn-ea"/>
                          <a:cs typeface="+mn-cs"/>
                        </a:rPr>
                        <a:t>regardless of when payment is made </a:t>
                      </a:r>
                      <a:endParaRPr lang="en-US" sz="2400" dirty="0"/>
                    </a:p>
                  </a:txBody>
                  <a:tcPr>
                    <a:solidFill>
                      <a:schemeClr val="tx2">
                        <a:lumMod val="10000"/>
                        <a:lumOff val="90000"/>
                      </a:schemeClr>
                    </a:solidFill>
                  </a:tcPr>
                </a:tc>
                <a:extLst>
                  <a:ext uri="{0D108BD9-81ED-4DB2-BD59-A6C34878D82A}">
                    <a16:rowId xmlns:a16="http://schemas.microsoft.com/office/drawing/2014/main" val="3137912374"/>
                  </a:ext>
                </a:extLst>
              </a:tr>
              <a:tr h="406661">
                <a:tc>
                  <a:txBody>
                    <a:bodyPr/>
                    <a:lstStyle/>
                    <a:p>
                      <a:endParaRPr lang="en-US" dirty="0"/>
                    </a:p>
                  </a:txBody>
                  <a:tcPr>
                    <a:solidFill>
                      <a:srgbClr val="241AA2"/>
                    </a:solidFill>
                  </a:tcPr>
                </a:tc>
                <a:tc>
                  <a:txBody>
                    <a:bodyPr/>
                    <a:lstStyle/>
                    <a:p>
                      <a:endParaRPr lang="en-US" dirty="0"/>
                    </a:p>
                  </a:txBody>
                  <a:tcPr>
                    <a:solidFill>
                      <a:srgbClr val="241AA2"/>
                    </a:solidFill>
                  </a:tcPr>
                </a:tc>
                <a:tc>
                  <a:txBody>
                    <a:bodyPr/>
                    <a:lstStyle/>
                    <a:p>
                      <a:endParaRPr lang="en-US" dirty="0"/>
                    </a:p>
                  </a:txBody>
                  <a:tcPr>
                    <a:solidFill>
                      <a:srgbClr val="241AA2"/>
                    </a:solidFill>
                  </a:tcPr>
                </a:tc>
                <a:extLst>
                  <a:ext uri="{0D108BD9-81ED-4DB2-BD59-A6C34878D82A}">
                    <a16:rowId xmlns:a16="http://schemas.microsoft.com/office/drawing/2014/main" val="153905624"/>
                  </a:ext>
                </a:extLst>
              </a:tr>
              <a:tr h="1228337">
                <a:tc>
                  <a:txBody>
                    <a:bodyPr/>
                    <a:lstStyle/>
                    <a:p>
                      <a:r>
                        <a:rPr lang="en-US" dirty="0"/>
                        <a:t>What costs are charged to federal awards</a:t>
                      </a:r>
                    </a:p>
                  </a:txBody>
                  <a:tcPr>
                    <a:solidFill>
                      <a:schemeClr val="tx2">
                        <a:lumMod val="10000"/>
                        <a:lumOff val="90000"/>
                      </a:schemeClr>
                    </a:solidFill>
                  </a:tcPr>
                </a:tc>
                <a:tc>
                  <a:txBody>
                    <a:bodyPr/>
                    <a:lstStyle/>
                    <a:p>
                      <a:r>
                        <a:rPr lang="en-US" b="1" dirty="0">
                          <a:solidFill>
                            <a:srgbClr val="FF0000"/>
                          </a:solidFill>
                        </a:rPr>
                        <a:t>Bills paid during the award </a:t>
                      </a:r>
                      <a:r>
                        <a:rPr lang="en-US" dirty="0"/>
                        <a:t>period for expenses which provided benefit during award period.</a:t>
                      </a:r>
                    </a:p>
                  </a:txBody>
                  <a:tcPr>
                    <a:solidFill>
                      <a:schemeClr val="tx2">
                        <a:lumMod val="10000"/>
                        <a:lumOff val="90000"/>
                      </a:schemeClr>
                    </a:solidFill>
                  </a:tcPr>
                </a:tc>
                <a:tc>
                  <a:txBody>
                    <a:bodyPr/>
                    <a:lstStyle/>
                    <a:p>
                      <a:r>
                        <a:rPr lang="en-US" dirty="0"/>
                        <a:t>Expenses which provided benefit during the award period, </a:t>
                      </a:r>
                      <a:r>
                        <a:rPr lang="en-US" b="1" dirty="0">
                          <a:solidFill>
                            <a:srgbClr val="FF0000"/>
                          </a:solidFill>
                        </a:rPr>
                        <a:t>even if bills not paid until after the award period concludes</a:t>
                      </a:r>
                    </a:p>
                  </a:txBody>
                  <a:tcPr>
                    <a:solidFill>
                      <a:schemeClr val="tx2">
                        <a:lumMod val="10000"/>
                        <a:lumOff val="90000"/>
                      </a:schemeClr>
                    </a:solidFill>
                  </a:tcPr>
                </a:tc>
                <a:extLst>
                  <a:ext uri="{0D108BD9-81ED-4DB2-BD59-A6C34878D82A}">
                    <a16:rowId xmlns:a16="http://schemas.microsoft.com/office/drawing/2014/main" val="2320831805"/>
                  </a:ext>
                </a:extLst>
              </a:tr>
              <a:tr h="406661">
                <a:tc>
                  <a:txBody>
                    <a:bodyPr/>
                    <a:lstStyle/>
                    <a:p>
                      <a:endParaRPr lang="en-US" dirty="0"/>
                    </a:p>
                  </a:txBody>
                  <a:tcPr>
                    <a:solidFill>
                      <a:srgbClr val="241AA2"/>
                    </a:solidFill>
                  </a:tcPr>
                </a:tc>
                <a:tc>
                  <a:txBody>
                    <a:bodyPr/>
                    <a:lstStyle/>
                    <a:p>
                      <a:endParaRPr lang="en-US" dirty="0"/>
                    </a:p>
                  </a:txBody>
                  <a:tcPr>
                    <a:solidFill>
                      <a:srgbClr val="241AA2"/>
                    </a:solidFill>
                  </a:tcPr>
                </a:tc>
                <a:tc>
                  <a:txBody>
                    <a:bodyPr/>
                    <a:lstStyle/>
                    <a:p>
                      <a:endParaRPr lang="en-US" dirty="0"/>
                    </a:p>
                  </a:txBody>
                  <a:tcPr>
                    <a:solidFill>
                      <a:srgbClr val="241AA2"/>
                    </a:solidFill>
                  </a:tcPr>
                </a:tc>
                <a:extLst>
                  <a:ext uri="{0D108BD9-81ED-4DB2-BD59-A6C34878D82A}">
                    <a16:rowId xmlns:a16="http://schemas.microsoft.com/office/drawing/2014/main" val="3880176186"/>
                  </a:ext>
                </a:extLst>
              </a:tr>
            </a:tbl>
          </a:graphicData>
        </a:graphic>
      </p:graphicFrame>
    </p:spTree>
    <p:extLst>
      <p:ext uri="{BB962C8B-B14F-4D97-AF65-F5344CB8AC3E}">
        <p14:creationId xmlns:p14="http://schemas.microsoft.com/office/powerpoint/2010/main" val="280421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CB07-9129-5FCB-94B5-5A2EEBEE867D}"/>
              </a:ext>
            </a:extLst>
          </p:cNvPr>
          <p:cNvSpPr>
            <a:spLocks noGrp="1"/>
          </p:cNvSpPr>
          <p:nvPr>
            <p:ph type="title"/>
          </p:nvPr>
        </p:nvSpPr>
        <p:spPr/>
        <p:txBody>
          <a:bodyPr>
            <a:normAutofit/>
          </a:bodyPr>
          <a:lstStyle/>
          <a:p>
            <a:r>
              <a:rPr lang="en-US" sz="4000" b="1" dirty="0">
                <a:solidFill>
                  <a:srgbClr val="FF0000"/>
                </a:solidFill>
                <a:latin typeface="+mn-lt"/>
              </a:rPr>
              <a:t>Compliance Hot Spots &amp; Opportunities</a:t>
            </a:r>
            <a:br>
              <a:rPr lang="en-US" sz="4000" b="1" dirty="0">
                <a:solidFill>
                  <a:srgbClr val="FF0000"/>
                </a:solidFill>
                <a:latin typeface="+mn-lt"/>
              </a:rPr>
            </a:br>
            <a:r>
              <a:rPr lang="en-US" sz="3600" b="1" dirty="0">
                <a:latin typeface="+mn-lt"/>
              </a:rPr>
              <a:t>Making the Most of CSBG</a:t>
            </a:r>
          </a:p>
        </p:txBody>
      </p:sp>
      <p:sp>
        <p:nvSpPr>
          <p:cNvPr id="3" name="Content Placeholder 2">
            <a:extLst>
              <a:ext uri="{FF2B5EF4-FFF2-40B4-BE49-F238E27FC236}">
                <a16:creationId xmlns:a16="http://schemas.microsoft.com/office/drawing/2014/main" id="{65C9ABA5-0346-605C-07BF-A40DC16B1D89}"/>
              </a:ext>
            </a:extLst>
          </p:cNvPr>
          <p:cNvSpPr>
            <a:spLocks noGrp="1"/>
          </p:cNvSpPr>
          <p:nvPr>
            <p:ph idx="1"/>
          </p:nvPr>
        </p:nvSpPr>
        <p:spPr/>
        <p:txBody>
          <a:bodyPr/>
          <a:lstStyle/>
          <a:p>
            <a:pPr marL="0" indent="0" algn="ctr">
              <a:buNone/>
            </a:pPr>
            <a:r>
              <a:rPr lang="en-US" b="1" dirty="0">
                <a:solidFill>
                  <a:srgbClr val="1306B6"/>
                </a:solidFill>
              </a:rPr>
              <a:t>NASCSP Winter Training Conference</a:t>
            </a:r>
          </a:p>
          <a:p>
            <a:pPr marL="0" indent="0" algn="ctr">
              <a:buNone/>
            </a:pPr>
            <a:r>
              <a:rPr lang="en-US" b="1" dirty="0">
                <a:solidFill>
                  <a:srgbClr val="FF0000"/>
                </a:solidFill>
              </a:rPr>
              <a:t>March 12, 2024</a:t>
            </a:r>
          </a:p>
          <a:p>
            <a:pPr marL="0" indent="0" algn="ctr">
              <a:buNone/>
            </a:pPr>
            <a:endParaRPr lang="en-US" sz="2800" b="1" dirty="0">
              <a:solidFill>
                <a:srgbClr val="FF0000"/>
              </a:solidFill>
            </a:endParaRPr>
          </a:p>
          <a:p>
            <a:pPr marL="0" indent="0" algn="ctr">
              <a:buNone/>
            </a:pPr>
            <a:r>
              <a:rPr lang="en-US" sz="2800" dirty="0"/>
              <a:t>Discussion Leader: </a:t>
            </a:r>
            <a:r>
              <a:rPr lang="en-US" sz="2800" b="1" dirty="0">
                <a:solidFill>
                  <a:srgbClr val="FF0000"/>
                </a:solidFill>
              </a:rPr>
              <a:t>Kay Sohl</a:t>
            </a:r>
          </a:p>
          <a:p>
            <a:pPr marL="0" indent="0" algn="ctr">
              <a:buNone/>
            </a:pPr>
            <a:r>
              <a:rPr lang="en-US" sz="2400" b="1" dirty="0">
                <a:solidFill>
                  <a:srgbClr val="1306B6"/>
                </a:solidFill>
              </a:rPr>
              <a:t>www.kaysohlconsulting.net</a:t>
            </a:r>
          </a:p>
          <a:p>
            <a:pPr marL="0" indent="0" algn="ctr">
              <a:buNone/>
            </a:pPr>
            <a:endParaRPr lang="en-US" sz="2800" dirty="0">
              <a:solidFill>
                <a:srgbClr val="FF0000"/>
              </a:solidFill>
            </a:endParaRPr>
          </a:p>
          <a:p>
            <a:pPr marL="0" indent="0" algn="ctr">
              <a:buNone/>
            </a:pPr>
            <a:endParaRPr lang="en-US" b="1" dirty="0">
              <a:solidFill>
                <a:srgbClr val="FF0000"/>
              </a:solidFill>
            </a:endParaRPr>
          </a:p>
        </p:txBody>
      </p:sp>
      <p:pic>
        <p:nvPicPr>
          <p:cNvPr id="4" name="Picture 7" descr="text-and-logo-sample">
            <a:extLst>
              <a:ext uri="{FF2B5EF4-FFF2-40B4-BE49-F238E27FC236}">
                <a16:creationId xmlns:a16="http://schemas.microsoft.com/office/drawing/2014/main" id="{E74639A7-3126-BB82-21EC-D2D448E48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308" y="4523636"/>
            <a:ext cx="2544398" cy="756236"/>
          </a:xfrm>
          <a:prstGeom prst="rect">
            <a:avLst/>
          </a:prstGeom>
          <a:noFill/>
          <a:ln w="25400">
            <a:solidFill>
              <a:srgbClr val="1306B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3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6557-BDCD-4CAA-8E31-841FDC88FD06}"/>
              </a:ext>
            </a:extLst>
          </p:cNvPr>
          <p:cNvSpPr>
            <a:spLocks noGrp="1"/>
          </p:cNvSpPr>
          <p:nvPr>
            <p:ph type="title"/>
          </p:nvPr>
        </p:nvSpPr>
        <p:spPr/>
        <p:txBody>
          <a:bodyPr/>
          <a:lstStyle/>
          <a:p>
            <a:r>
              <a:rPr lang="en-US" sz="4000" b="1" dirty="0">
                <a:solidFill>
                  <a:srgbClr val="FF0000"/>
                </a:solidFill>
                <a:latin typeface="+mn-lt"/>
              </a:rPr>
              <a:t>Fringe Benefits Example</a:t>
            </a:r>
            <a:br>
              <a:rPr lang="en-US" dirty="0"/>
            </a:br>
            <a:r>
              <a:rPr lang="en-US" sz="2400" b="1" dirty="0">
                <a:latin typeface="+mn-lt"/>
              </a:rPr>
              <a:t>§</a:t>
            </a:r>
            <a:r>
              <a:rPr lang="en-US" sz="2400" dirty="0"/>
              <a:t> </a:t>
            </a:r>
            <a:r>
              <a:rPr lang="en-US" sz="2400" b="1" dirty="0">
                <a:latin typeface="+mn-lt"/>
              </a:rPr>
              <a:t>200.431</a:t>
            </a:r>
          </a:p>
        </p:txBody>
      </p:sp>
      <p:sp>
        <p:nvSpPr>
          <p:cNvPr id="3" name="Content Placeholder 2">
            <a:extLst>
              <a:ext uri="{FF2B5EF4-FFF2-40B4-BE49-F238E27FC236}">
                <a16:creationId xmlns:a16="http://schemas.microsoft.com/office/drawing/2014/main" id="{2D169030-DC1D-391F-7D60-80B39FC146DA}"/>
              </a:ext>
            </a:extLst>
          </p:cNvPr>
          <p:cNvSpPr>
            <a:spLocks noGrp="1"/>
          </p:cNvSpPr>
          <p:nvPr>
            <p:ph idx="1"/>
          </p:nvPr>
        </p:nvSpPr>
        <p:spPr/>
        <p:txBody>
          <a:bodyPr>
            <a:normAutofit/>
          </a:bodyPr>
          <a:lstStyle/>
          <a:p>
            <a:r>
              <a:rPr lang="en-US" b="1" dirty="0">
                <a:solidFill>
                  <a:srgbClr val="FF0000"/>
                </a:solidFill>
              </a:rPr>
              <a:t>Cash basis accounting</a:t>
            </a:r>
            <a:r>
              <a:rPr lang="en-US" dirty="0"/>
              <a:t>: charge only amounts paid during the award period. Charge cost of paid leave during the </a:t>
            </a:r>
            <a:r>
              <a:rPr lang="en-US" dirty="0">
                <a:solidFill>
                  <a:srgbClr val="FF0000"/>
                </a:solidFill>
              </a:rPr>
              <a:t>period in which leave is taken </a:t>
            </a:r>
          </a:p>
          <a:p>
            <a:endParaRPr lang="en-US" dirty="0"/>
          </a:p>
          <a:p>
            <a:r>
              <a:rPr lang="en-US" b="1" dirty="0">
                <a:solidFill>
                  <a:srgbClr val="FF0000"/>
                </a:solidFill>
              </a:rPr>
              <a:t>Accrual basis accounting</a:t>
            </a:r>
            <a:r>
              <a:rPr lang="en-US" dirty="0"/>
              <a:t>: charge amounts earned by employees during the award period regardless of when bills paid. </a:t>
            </a:r>
            <a:r>
              <a:rPr lang="en-US" dirty="0">
                <a:solidFill>
                  <a:srgbClr val="FF0000"/>
                </a:solidFill>
              </a:rPr>
              <a:t>Charge cost of paid leave when leave is earned</a:t>
            </a:r>
          </a:p>
          <a:p>
            <a:endParaRPr lang="en-US" dirty="0"/>
          </a:p>
        </p:txBody>
      </p:sp>
    </p:spTree>
    <p:extLst>
      <p:ext uri="{BB962C8B-B14F-4D97-AF65-F5344CB8AC3E}">
        <p14:creationId xmlns:p14="http://schemas.microsoft.com/office/powerpoint/2010/main" val="3642932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8529-05EE-40BE-B16E-EA11163751C1}"/>
              </a:ext>
            </a:extLst>
          </p:cNvPr>
          <p:cNvSpPr>
            <a:spLocks noGrp="1"/>
          </p:cNvSpPr>
          <p:nvPr>
            <p:ph type="title"/>
          </p:nvPr>
        </p:nvSpPr>
        <p:spPr/>
        <p:txBody>
          <a:bodyPr/>
          <a:lstStyle/>
          <a:p>
            <a:r>
              <a:rPr lang="en-US" sz="4000" b="1" dirty="0">
                <a:solidFill>
                  <a:srgbClr val="FF0000"/>
                </a:solidFill>
                <a:latin typeface="+mn-lt"/>
              </a:rPr>
              <a:t>Allocability</a:t>
            </a:r>
            <a:br>
              <a:rPr lang="en-US" sz="2100" i="1" dirty="0"/>
            </a:br>
            <a:r>
              <a:rPr lang="en-US" sz="2800" b="1" dirty="0">
                <a:solidFill>
                  <a:srgbClr val="241AA2"/>
                </a:solidFill>
                <a:latin typeface="+mn-lt"/>
              </a:rPr>
              <a:t>Costs Benefiting More Than 1 Cost Objective</a:t>
            </a:r>
          </a:p>
        </p:txBody>
      </p:sp>
      <p:sp>
        <p:nvSpPr>
          <p:cNvPr id="3" name="Content Placeholder 2">
            <a:extLst>
              <a:ext uri="{FF2B5EF4-FFF2-40B4-BE49-F238E27FC236}">
                <a16:creationId xmlns:a16="http://schemas.microsoft.com/office/drawing/2014/main" id="{16785A31-89F4-4AC8-B32F-1BA8A1F80824}"/>
              </a:ext>
            </a:extLst>
          </p:cNvPr>
          <p:cNvSpPr>
            <a:spLocks noGrp="1"/>
          </p:cNvSpPr>
          <p:nvPr>
            <p:ph idx="1"/>
          </p:nvPr>
        </p:nvSpPr>
        <p:spPr/>
        <p:txBody>
          <a:bodyPr/>
          <a:lstStyle/>
          <a:p>
            <a:r>
              <a:rPr lang="en-US" dirty="0"/>
              <a:t>Costs that benefit </a:t>
            </a:r>
            <a:r>
              <a:rPr lang="en-US" b="1" dirty="0">
                <a:solidFill>
                  <a:srgbClr val="FF0000"/>
                </a:solidFill>
              </a:rPr>
              <a:t>more than one </a:t>
            </a:r>
            <a:r>
              <a:rPr lang="en-US" dirty="0"/>
              <a:t>cost objective must be </a:t>
            </a:r>
            <a:r>
              <a:rPr lang="en-US" b="1" dirty="0">
                <a:solidFill>
                  <a:srgbClr val="FF0000"/>
                </a:solidFill>
              </a:rPr>
              <a:t>fairly allocated</a:t>
            </a:r>
            <a:r>
              <a:rPr lang="en-US" dirty="0">
                <a:solidFill>
                  <a:srgbClr val="FF0000"/>
                </a:solidFill>
              </a:rPr>
              <a:t> </a:t>
            </a:r>
            <a:r>
              <a:rPr lang="en-US" dirty="0"/>
              <a:t>to all cost objectives that benefit</a:t>
            </a:r>
          </a:p>
          <a:p>
            <a:endParaRPr lang="en-US" dirty="0"/>
          </a:p>
          <a:p>
            <a:r>
              <a:rPr lang="en-US" dirty="0"/>
              <a:t>Organization may define </a:t>
            </a:r>
            <a:r>
              <a:rPr lang="en-US" b="1" dirty="0">
                <a:solidFill>
                  <a:srgbClr val="FF0000"/>
                </a:solidFill>
              </a:rPr>
              <a:t>Cost Objective </a:t>
            </a:r>
            <a:r>
              <a:rPr lang="en-US" dirty="0"/>
              <a:t>as a </a:t>
            </a:r>
            <a:r>
              <a:rPr lang="en-US" i="1" dirty="0">
                <a:solidFill>
                  <a:srgbClr val="FF0000"/>
                </a:solidFill>
              </a:rPr>
              <a:t>program</a:t>
            </a:r>
            <a:r>
              <a:rPr lang="en-US" dirty="0"/>
              <a:t>, a </a:t>
            </a:r>
            <a:r>
              <a:rPr lang="en-US" i="1" dirty="0">
                <a:solidFill>
                  <a:srgbClr val="FF0000"/>
                </a:solidFill>
              </a:rPr>
              <a:t>project</a:t>
            </a:r>
            <a:r>
              <a:rPr lang="en-US" dirty="0"/>
              <a:t>, a </a:t>
            </a:r>
            <a:r>
              <a:rPr lang="en-US" b="1" dirty="0">
                <a:solidFill>
                  <a:srgbClr val="FF0000"/>
                </a:solidFill>
              </a:rPr>
              <a:t>function</a:t>
            </a:r>
            <a:r>
              <a:rPr lang="en-US" dirty="0"/>
              <a:t>, or an </a:t>
            </a:r>
            <a:r>
              <a:rPr lang="en-US" b="1" dirty="0">
                <a:solidFill>
                  <a:srgbClr val="FF0000"/>
                </a:solidFill>
              </a:rPr>
              <a:t>award </a:t>
            </a:r>
          </a:p>
          <a:p>
            <a:endParaRPr lang="en-US" dirty="0"/>
          </a:p>
          <a:p>
            <a:r>
              <a:rPr lang="en-US" dirty="0"/>
              <a:t>Must use consistent definition</a:t>
            </a:r>
          </a:p>
          <a:p>
            <a:endParaRPr lang="en-US" dirty="0"/>
          </a:p>
          <a:p>
            <a:endParaRPr lang="en-US" dirty="0"/>
          </a:p>
        </p:txBody>
      </p:sp>
    </p:spTree>
    <p:extLst>
      <p:ext uri="{BB962C8B-B14F-4D97-AF65-F5344CB8AC3E}">
        <p14:creationId xmlns:p14="http://schemas.microsoft.com/office/powerpoint/2010/main" val="109377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59B12-2A9B-40F6-BD9D-AED73A3393B0}"/>
              </a:ext>
            </a:extLst>
          </p:cNvPr>
          <p:cNvSpPr>
            <a:spLocks noGrp="1"/>
          </p:cNvSpPr>
          <p:nvPr>
            <p:ph type="title"/>
          </p:nvPr>
        </p:nvSpPr>
        <p:spPr/>
        <p:txBody>
          <a:bodyPr>
            <a:normAutofit/>
          </a:bodyPr>
          <a:lstStyle/>
          <a:p>
            <a:r>
              <a:rPr lang="en-US" sz="4000" b="1" dirty="0">
                <a:solidFill>
                  <a:srgbClr val="FF0000"/>
                </a:solidFill>
                <a:latin typeface="+mn-lt"/>
              </a:rPr>
              <a:t>Cost Objective</a:t>
            </a:r>
            <a:br>
              <a:rPr lang="en-US" sz="4000" b="1" dirty="0">
                <a:solidFill>
                  <a:srgbClr val="FF0000"/>
                </a:solidFill>
                <a:latin typeface="+mn-lt"/>
              </a:rPr>
            </a:br>
            <a:r>
              <a:rPr lang="en-US" sz="2800" b="1" dirty="0">
                <a:solidFill>
                  <a:srgbClr val="FF0000"/>
                </a:solidFill>
                <a:latin typeface="+mn-lt"/>
              </a:rPr>
              <a:t>§200.28   </a:t>
            </a:r>
          </a:p>
        </p:txBody>
      </p:sp>
      <p:sp>
        <p:nvSpPr>
          <p:cNvPr id="3" name="Content Placeholder 2">
            <a:extLst>
              <a:ext uri="{FF2B5EF4-FFF2-40B4-BE49-F238E27FC236}">
                <a16:creationId xmlns:a16="http://schemas.microsoft.com/office/drawing/2014/main" id="{E4119AE6-A253-4471-8757-2CA45E1566D6}"/>
              </a:ext>
            </a:extLst>
          </p:cNvPr>
          <p:cNvSpPr>
            <a:spLocks noGrp="1"/>
          </p:cNvSpPr>
          <p:nvPr>
            <p:ph idx="1"/>
          </p:nvPr>
        </p:nvSpPr>
        <p:spPr/>
        <p:txBody>
          <a:bodyPr/>
          <a:lstStyle/>
          <a:p>
            <a:pPr marL="342900" indent="0">
              <a:buNone/>
            </a:pPr>
            <a:r>
              <a:rPr lang="en-US" b="1" i="1" dirty="0">
                <a:solidFill>
                  <a:srgbClr val="FF0000"/>
                </a:solidFill>
              </a:rPr>
              <a:t>Cost objective</a:t>
            </a:r>
            <a:r>
              <a:rPr lang="en-US" b="1" dirty="0"/>
              <a:t> </a:t>
            </a:r>
            <a:r>
              <a:rPr lang="en-US" dirty="0"/>
              <a:t>means a program, function, activity, award, organizational subdivision, contract, or work unit for which cost data are desired and for which provision is made to accumulate and measure the cost… A cost objective may be a major function of the Grantee, a particular service or project, [or] a Federal award…</a:t>
            </a:r>
          </a:p>
          <a:p>
            <a:endParaRPr lang="en-US" dirty="0"/>
          </a:p>
        </p:txBody>
      </p:sp>
    </p:spTree>
    <p:extLst>
      <p:ext uri="{BB962C8B-B14F-4D97-AF65-F5344CB8AC3E}">
        <p14:creationId xmlns:p14="http://schemas.microsoft.com/office/powerpoint/2010/main" val="2353312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26005384"/>
              </p:ext>
            </p:extLst>
          </p:nvPr>
        </p:nvGraphicFramePr>
        <p:xfrm>
          <a:off x="417094" y="1840832"/>
          <a:ext cx="11357812" cy="3945906"/>
        </p:xfrm>
        <a:graphic>
          <a:graphicData uri="http://schemas.openxmlformats.org/drawingml/2006/table">
            <a:tbl>
              <a:tblPr firstRow="1" firstCol="1" bandRow="1">
                <a:tableStyleId>{5C22544A-7EE6-4342-B048-85BDC9FD1C3A}</a:tableStyleId>
              </a:tblPr>
              <a:tblGrid>
                <a:gridCol w="2407994">
                  <a:extLst>
                    <a:ext uri="{9D8B030D-6E8A-4147-A177-3AD203B41FA5}">
                      <a16:colId xmlns:a16="http://schemas.microsoft.com/office/drawing/2014/main" val="20000"/>
                    </a:ext>
                  </a:extLst>
                </a:gridCol>
                <a:gridCol w="989777">
                  <a:extLst>
                    <a:ext uri="{9D8B030D-6E8A-4147-A177-3AD203B41FA5}">
                      <a16:colId xmlns:a16="http://schemas.microsoft.com/office/drawing/2014/main" val="20001"/>
                    </a:ext>
                  </a:extLst>
                </a:gridCol>
                <a:gridCol w="1469861">
                  <a:extLst>
                    <a:ext uri="{9D8B030D-6E8A-4147-A177-3AD203B41FA5}">
                      <a16:colId xmlns:a16="http://schemas.microsoft.com/office/drawing/2014/main" val="20002"/>
                    </a:ext>
                  </a:extLst>
                </a:gridCol>
                <a:gridCol w="1622545">
                  <a:extLst>
                    <a:ext uri="{9D8B030D-6E8A-4147-A177-3AD203B41FA5}">
                      <a16:colId xmlns:a16="http://schemas.microsoft.com/office/drawing/2014/main" val="20003"/>
                    </a:ext>
                  </a:extLst>
                </a:gridCol>
                <a:gridCol w="1622545">
                  <a:extLst>
                    <a:ext uri="{9D8B030D-6E8A-4147-A177-3AD203B41FA5}">
                      <a16:colId xmlns:a16="http://schemas.microsoft.com/office/drawing/2014/main" val="20004"/>
                    </a:ext>
                  </a:extLst>
                </a:gridCol>
                <a:gridCol w="1622545">
                  <a:extLst>
                    <a:ext uri="{9D8B030D-6E8A-4147-A177-3AD203B41FA5}">
                      <a16:colId xmlns:a16="http://schemas.microsoft.com/office/drawing/2014/main" val="20005"/>
                    </a:ext>
                  </a:extLst>
                </a:gridCol>
                <a:gridCol w="1622545">
                  <a:extLst>
                    <a:ext uri="{9D8B030D-6E8A-4147-A177-3AD203B41FA5}">
                      <a16:colId xmlns:a16="http://schemas.microsoft.com/office/drawing/2014/main" val="20006"/>
                    </a:ext>
                  </a:extLst>
                </a:gridCol>
              </a:tblGrid>
              <a:tr h="1160653">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gn="ctr">
                        <a:lnSpc>
                          <a:spcPct val="115000"/>
                        </a:lnSpc>
                        <a:spcBef>
                          <a:spcPts val="0"/>
                        </a:spcBef>
                        <a:spcAft>
                          <a:spcPts val="0"/>
                        </a:spcAft>
                      </a:pPr>
                      <a:r>
                        <a:rPr lang="en-US" sz="2400" dirty="0">
                          <a:effectLst/>
                        </a:rPr>
                        <a:t>Total</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algn="ctr">
                        <a:lnSpc>
                          <a:spcPct val="115000"/>
                        </a:lnSpc>
                        <a:spcBef>
                          <a:spcPts val="0"/>
                        </a:spcBef>
                        <a:spcAft>
                          <a:spcPts val="0"/>
                        </a:spcAft>
                      </a:pPr>
                      <a:r>
                        <a:rPr lang="en-US" sz="2400" dirty="0">
                          <a:effectLst/>
                        </a:rPr>
                        <a:t>Manage</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algn="ctr">
                        <a:lnSpc>
                          <a:spcPct val="115000"/>
                        </a:lnSpc>
                        <a:spcBef>
                          <a:spcPts val="0"/>
                        </a:spcBef>
                        <a:spcAft>
                          <a:spcPts val="0"/>
                        </a:spcAft>
                      </a:pPr>
                      <a:r>
                        <a:rPr lang="en-US" sz="2400" dirty="0">
                          <a:effectLst/>
                        </a:rPr>
                        <a:t>Fund raising</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algn="ctr">
                        <a:lnSpc>
                          <a:spcPct val="115000"/>
                        </a:lnSpc>
                        <a:spcBef>
                          <a:spcPts val="0"/>
                        </a:spcBef>
                        <a:spcAft>
                          <a:spcPts val="0"/>
                        </a:spcAft>
                      </a:pPr>
                      <a:r>
                        <a:rPr lang="en-US" sz="2400" dirty="0">
                          <a:solidFill>
                            <a:schemeClr val="lt1"/>
                          </a:solidFill>
                          <a:effectLst/>
                          <a:latin typeface="+mn-lt"/>
                          <a:ea typeface="+mn-ea"/>
                          <a:cs typeface="+mn-cs"/>
                        </a:rPr>
                        <a:t>Energy Assist</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algn="ctr">
                        <a:lnSpc>
                          <a:spcPct val="115000"/>
                        </a:lnSpc>
                        <a:spcBef>
                          <a:spcPts val="0"/>
                        </a:spcBef>
                        <a:spcAft>
                          <a:spcPts val="0"/>
                        </a:spcAft>
                      </a:pPr>
                      <a:r>
                        <a:rPr lang="en-US" sz="2400" dirty="0">
                          <a:solidFill>
                            <a:schemeClr val="bg1"/>
                          </a:solidFill>
                          <a:effectLst/>
                          <a:latin typeface="Calibri"/>
                          <a:ea typeface="Calibri"/>
                          <a:cs typeface="Times New Roman"/>
                        </a:rPr>
                        <a:t>WAP</a:t>
                      </a:r>
                    </a:p>
                  </a:txBody>
                  <a:tcPr marL="51435" marR="51435" marT="0" marB="0" anchor="ctr">
                    <a:solidFill>
                      <a:srgbClr val="00B050"/>
                    </a:solidFill>
                  </a:tcPr>
                </a:tc>
                <a:tc>
                  <a:txBody>
                    <a:bodyPr/>
                    <a:lstStyle/>
                    <a:p>
                      <a:pPr marL="0" marR="0" algn="ctr">
                        <a:lnSpc>
                          <a:spcPct val="115000"/>
                        </a:lnSpc>
                        <a:spcBef>
                          <a:spcPts val="0"/>
                        </a:spcBef>
                        <a:spcAft>
                          <a:spcPts val="0"/>
                        </a:spcAft>
                      </a:pPr>
                      <a:r>
                        <a:rPr lang="en-US" sz="2400" dirty="0">
                          <a:solidFill>
                            <a:schemeClr val="lt1"/>
                          </a:solidFill>
                          <a:effectLst/>
                          <a:latin typeface="+mn-lt"/>
                          <a:ea typeface="+mn-ea"/>
                          <a:cs typeface="+mn-cs"/>
                        </a:rPr>
                        <a:t>Early Childhood</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extLst>
                  <a:ext uri="{0D108BD9-81ED-4DB2-BD59-A6C34878D82A}">
                    <a16:rowId xmlns:a16="http://schemas.microsoft.com/office/drawing/2014/main" val="10000"/>
                  </a:ext>
                </a:extLst>
              </a:tr>
              <a:tr h="443223">
                <a:tc>
                  <a:txBody>
                    <a:bodyPr/>
                    <a:lstStyle/>
                    <a:p>
                      <a:pPr marL="0" marR="0">
                        <a:lnSpc>
                          <a:spcPct val="115000"/>
                        </a:lnSpc>
                        <a:spcBef>
                          <a:spcPts val="0"/>
                        </a:spcBef>
                        <a:spcAft>
                          <a:spcPts val="0"/>
                        </a:spcAft>
                      </a:pPr>
                      <a:r>
                        <a:rPr lang="en-US" sz="2400" dirty="0">
                          <a:effectLst/>
                        </a:rPr>
                        <a:t>Personnel</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1"/>
                  </a:ext>
                </a:extLst>
              </a:tr>
              <a:tr h="727792">
                <a:tc>
                  <a:txBody>
                    <a:bodyPr/>
                    <a:lstStyle/>
                    <a:p>
                      <a:pPr marL="0" marR="0">
                        <a:lnSpc>
                          <a:spcPct val="115000"/>
                        </a:lnSpc>
                        <a:spcBef>
                          <a:spcPts val="0"/>
                        </a:spcBef>
                        <a:spcAft>
                          <a:spcPts val="0"/>
                        </a:spcAft>
                      </a:pPr>
                      <a:r>
                        <a:rPr lang="en-US" sz="2400" dirty="0">
                          <a:effectLst/>
                        </a:rPr>
                        <a:t>Prof. Services</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2"/>
                  </a:ext>
                </a:extLst>
              </a:tr>
              <a:tr h="443223">
                <a:tc>
                  <a:txBody>
                    <a:bodyPr/>
                    <a:lstStyle/>
                    <a:p>
                      <a:pPr marL="0" marR="0">
                        <a:lnSpc>
                          <a:spcPct val="115000"/>
                        </a:lnSpc>
                        <a:spcBef>
                          <a:spcPts val="0"/>
                        </a:spcBef>
                        <a:spcAft>
                          <a:spcPts val="0"/>
                        </a:spcAft>
                      </a:pPr>
                      <a:r>
                        <a:rPr lang="en-US" sz="2400" dirty="0">
                          <a:effectLst/>
                        </a:rPr>
                        <a:t>Occupancy</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3"/>
                  </a:ext>
                </a:extLst>
              </a:tr>
              <a:tr h="443223">
                <a:tc>
                  <a:txBody>
                    <a:bodyPr/>
                    <a:lstStyle/>
                    <a:p>
                      <a:pPr marL="0" marR="0">
                        <a:lnSpc>
                          <a:spcPct val="115000"/>
                        </a:lnSpc>
                        <a:spcBef>
                          <a:spcPts val="0"/>
                        </a:spcBef>
                        <a:spcAft>
                          <a:spcPts val="0"/>
                        </a:spcAft>
                      </a:pPr>
                      <a:r>
                        <a:rPr lang="en-US" sz="2400" dirty="0">
                          <a:effectLst/>
                        </a:rPr>
                        <a:t>XXXXX</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4"/>
                  </a:ext>
                </a:extLst>
              </a:tr>
              <a:tr h="727792">
                <a:tc>
                  <a:txBody>
                    <a:bodyPr/>
                    <a:lstStyle/>
                    <a:p>
                      <a:pPr marL="0" marR="0">
                        <a:lnSpc>
                          <a:spcPct val="115000"/>
                        </a:lnSpc>
                        <a:spcBef>
                          <a:spcPts val="0"/>
                        </a:spcBef>
                        <a:spcAft>
                          <a:spcPts val="0"/>
                        </a:spcAft>
                      </a:pPr>
                      <a:r>
                        <a:rPr lang="en-US" sz="2400" dirty="0">
                          <a:effectLst/>
                        </a:rPr>
                        <a:t>Total Expenses</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1400" dirty="0">
                          <a:effectLst/>
                        </a:rPr>
                        <a:t> </a:t>
                      </a:r>
                      <a:endParaRPr lang="en-US" sz="12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5"/>
                  </a:ext>
                </a:extLst>
              </a:tr>
            </a:tbl>
          </a:graphicData>
        </a:graphic>
      </p:graphicFrame>
      <p:sp>
        <p:nvSpPr>
          <p:cNvPr id="5" name="Title 4"/>
          <p:cNvSpPr>
            <a:spLocks noGrp="1"/>
          </p:cNvSpPr>
          <p:nvPr>
            <p:ph type="title"/>
          </p:nvPr>
        </p:nvSpPr>
        <p:spPr/>
        <p:txBody>
          <a:bodyPr>
            <a:normAutofit/>
          </a:bodyPr>
          <a:lstStyle/>
          <a:p>
            <a:r>
              <a:rPr lang="en-US" sz="4000" b="1" dirty="0">
                <a:solidFill>
                  <a:srgbClr val="FF0000"/>
                </a:solidFill>
                <a:latin typeface="+mn-lt"/>
              </a:rPr>
              <a:t>Functional Cost Objective </a:t>
            </a:r>
            <a:br>
              <a:rPr lang="en-US" sz="4000" b="1" dirty="0">
                <a:solidFill>
                  <a:srgbClr val="FF0000"/>
                </a:solidFill>
                <a:latin typeface="+mn-lt"/>
              </a:rPr>
            </a:br>
            <a:r>
              <a:rPr lang="en-US" sz="4000" b="1" dirty="0">
                <a:solidFill>
                  <a:srgbClr val="FF0000"/>
                </a:solidFill>
                <a:latin typeface="+mn-lt"/>
              </a:rPr>
              <a:t>Budget Format</a:t>
            </a:r>
          </a:p>
        </p:txBody>
      </p:sp>
    </p:spTree>
    <p:extLst>
      <p:ext uri="{BB962C8B-B14F-4D97-AF65-F5344CB8AC3E}">
        <p14:creationId xmlns:p14="http://schemas.microsoft.com/office/powerpoint/2010/main" val="3377976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8337707"/>
              </p:ext>
            </p:extLst>
          </p:nvPr>
        </p:nvGraphicFramePr>
        <p:xfrm>
          <a:off x="494458" y="1859130"/>
          <a:ext cx="11203083" cy="3901773"/>
        </p:xfrm>
        <a:graphic>
          <a:graphicData uri="http://schemas.openxmlformats.org/drawingml/2006/table">
            <a:tbl>
              <a:tblPr firstRow="1" firstCol="1" bandRow="1">
                <a:tableStyleId>{5C22544A-7EE6-4342-B048-85BDC9FD1C3A}</a:tableStyleId>
              </a:tblPr>
              <a:tblGrid>
                <a:gridCol w="2343830">
                  <a:extLst>
                    <a:ext uri="{9D8B030D-6E8A-4147-A177-3AD203B41FA5}">
                      <a16:colId xmlns:a16="http://schemas.microsoft.com/office/drawing/2014/main" val="20000"/>
                    </a:ext>
                  </a:extLst>
                </a:gridCol>
                <a:gridCol w="963691">
                  <a:extLst>
                    <a:ext uri="{9D8B030D-6E8A-4147-A177-3AD203B41FA5}">
                      <a16:colId xmlns:a16="http://schemas.microsoft.com/office/drawing/2014/main" val="20001"/>
                    </a:ext>
                  </a:extLst>
                </a:gridCol>
                <a:gridCol w="1347537">
                  <a:extLst>
                    <a:ext uri="{9D8B030D-6E8A-4147-A177-3AD203B41FA5}">
                      <a16:colId xmlns:a16="http://schemas.microsoft.com/office/drawing/2014/main" val="20002"/>
                    </a:ext>
                  </a:extLst>
                </a:gridCol>
                <a:gridCol w="1455821">
                  <a:extLst>
                    <a:ext uri="{9D8B030D-6E8A-4147-A177-3AD203B41FA5}">
                      <a16:colId xmlns:a16="http://schemas.microsoft.com/office/drawing/2014/main" val="20003"/>
                    </a:ext>
                  </a:extLst>
                </a:gridCol>
                <a:gridCol w="1490751">
                  <a:extLst>
                    <a:ext uri="{9D8B030D-6E8A-4147-A177-3AD203B41FA5}">
                      <a16:colId xmlns:a16="http://schemas.microsoft.com/office/drawing/2014/main" val="20004"/>
                    </a:ext>
                  </a:extLst>
                </a:gridCol>
                <a:gridCol w="1383632">
                  <a:extLst>
                    <a:ext uri="{9D8B030D-6E8A-4147-A177-3AD203B41FA5}">
                      <a16:colId xmlns:a16="http://schemas.microsoft.com/office/drawing/2014/main" val="20005"/>
                    </a:ext>
                  </a:extLst>
                </a:gridCol>
                <a:gridCol w="2217821">
                  <a:extLst>
                    <a:ext uri="{9D8B030D-6E8A-4147-A177-3AD203B41FA5}">
                      <a16:colId xmlns:a16="http://schemas.microsoft.com/office/drawing/2014/main" val="20006"/>
                    </a:ext>
                  </a:extLst>
                </a:gridCol>
              </a:tblGrid>
              <a:tr h="1296642">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gn="ctr">
                        <a:lnSpc>
                          <a:spcPct val="115000"/>
                        </a:lnSpc>
                        <a:spcBef>
                          <a:spcPts val="0"/>
                        </a:spcBef>
                        <a:spcAft>
                          <a:spcPts val="0"/>
                        </a:spcAft>
                      </a:pPr>
                      <a:r>
                        <a:rPr lang="en-US" sz="2400" dirty="0">
                          <a:effectLst/>
                        </a:rPr>
                        <a:t>Total</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2400" dirty="0">
                        <a:solidFill>
                          <a:schemeClr val="lt1"/>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dirty="0">
                          <a:solidFill>
                            <a:schemeClr val="lt1"/>
                          </a:solidFill>
                          <a:effectLst/>
                          <a:latin typeface="+mn-lt"/>
                          <a:ea typeface="+mn-ea"/>
                          <a:cs typeface="+mn-cs"/>
                        </a:rPr>
                        <a:t>Award 1</a:t>
                      </a:r>
                      <a:endParaRPr lang="en-US" sz="2400" dirty="0">
                        <a:solidFill>
                          <a:srgbClr val="365F91"/>
                        </a:solidFill>
                        <a:effectLst/>
                        <a:latin typeface="Calibri"/>
                        <a:ea typeface="Calibri"/>
                        <a:cs typeface="Times New Roman"/>
                      </a:endParaRPr>
                    </a:p>
                    <a:p>
                      <a:pPr marL="0" marR="0" algn="ctr">
                        <a:lnSpc>
                          <a:spcPct val="115000"/>
                        </a:lnSpc>
                        <a:spcBef>
                          <a:spcPts val="0"/>
                        </a:spcBef>
                        <a:spcAft>
                          <a:spcPts val="0"/>
                        </a:spcAft>
                      </a:pP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2400" dirty="0">
                        <a:solidFill>
                          <a:schemeClr val="lt1"/>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dirty="0">
                          <a:solidFill>
                            <a:schemeClr val="lt1"/>
                          </a:solidFill>
                          <a:effectLst/>
                          <a:latin typeface="+mn-lt"/>
                          <a:ea typeface="+mn-ea"/>
                          <a:cs typeface="+mn-cs"/>
                        </a:rPr>
                        <a:t>Award 2</a:t>
                      </a:r>
                      <a:endParaRPr lang="en-US" sz="2400" dirty="0">
                        <a:solidFill>
                          <a:srgbClr val="365F91"/>
                        </a:solidFill>
                        <a:effectLst/>
                        <a:latin typeface="Calibri"/>
                        <a:ea typeface="Calibri"/>
                        <a:cs typeface="Times New Roman"/>
                      </a:endParaRPr>
                    </a:p>
                    <a:p>
                      <a:pPr marL="0" marR="0" algn="ctr">
                        <a:lnSpc>
                          <a:spcPct val="115000"/>
                        </a:lnSpc>
                        <a:spcBef>
                          <a:spcPts val="0"/>
                        </a:spcBef>
                        <a:spcAft>
                          <a:spcPts val="0"/>
                        </a:spcAft>
                      </a:pP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algn="ctr">
                        <a:lnSpc>
                          <a:spcPct val="115000"/>
                        </a:lnSpc>
                        <a:spcBef>
                          <a:spcPts val="0"/>
                        </a:spcBef>
                        <a:spcAft>
                          <a:spcPts val="0"/>
                        </a:spcAft>
                      </a:pPr>
                      <a:r>
                        <a:rPr lang="en-US" sz="2400" dirty="0">
                          <a:solidFill>
                            <a:schemeClr val="lt1"/>
                          </a:solidFill>
                          <a:effectLst/>
                          <a:latin typeface="+mn-lt"/>
                          <a:ea typeface="+mn-ea"/>
                          <a:cs typeface="+mn-cs"/>
                        </a:rPr>
                        <a:t>Award 3</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algn="ctr">
                        <a:lnSpc>
                          <a:spcPct val="115000"/>
                        </a:lnSpc>
                        <a:spcBef>
                          <a:spcPts val="0"/>
                        </a:spcBef>
                        <a:spcAft>
                          <a:spcPts val="0"/>
                        </a:spcAft>
                      </a:pPr>
                      <a:r>
                        <a:rPr lang="en-US" sz="2400" dirty="0">
                          <a:effectLst/>
                        </a:rPr>
                        <a:t>Award 4 </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tc>
                  <a:txBody>
                    <a:bodyPr/>
                    <a:lstStyle/>
                    <a:p>
                      <a:pPr marL="0" marR="0" algn="ctr">
                        <a:lnSpc>
                          <a:spcPct val="115000"/>
                        </a:lnSpc>
                        <a:spcBef>
                          <a:spcPts val="0"/>
                        </a:spcBef>
                        <a:spcAft>
                          <a:spcPts val="0"/>
                        </a:spcAft>
                      </a:pPr>
                      <a:r>
                        <a:rPr lang="en-US" sz="2400" dirty="0">
                          <a:solidFill>
                            <a:schemeClr val="lt1"/>
                          </a:solidFill>
                          <a:effectLst/>
                          <a:latin typeface="+mn-lt"/>
                          <a:ea typeface="+mn-ea"/>
                          <a:cs typeface="+mn-cs"/>
                        </a:rPr>
                        <a:t>Unrestricted</a:t>
                      </a:r>
                      <a:endParaRPr lang="en-US" sz="2400" dirty="0">
                        <a:solidFill>
                          <a:srgbClr val="365F91"/>
                        </a:solidFill>
                        <a:effectLst/>
                        <a:latin typeface="Calibri"/>
                        <a:ea typeface="Calibri"/>
                        <a:cs typeface="Times New Roman"/>
                      </a:endParaRPr>
                    </a:p>
                  </a:txBody>
                  <a:tcPr marL="51435" marR="51435" marT="0" marB="0" anchor="ctr">
                    <a:solidFill>
                      <a:srgbClr val="00B050"/>
                    </a:solidFill>
                  </a:tcPr>
                </a:tc>
                <a:extLst>
                  <a:ext uri="{0D108BD9-81ED-4DB2-BD59-A6C34878D82A}">
                    <a16:rowId xmlns:a16="http://schemas.microsoft.com/office/drawing/2014/main" val="10000"/>
                  </a:ext>
                </a:extLst>
              </a:tr>
              <a:tr h="291884">
                <a:tc>
                  <a:txBody>
                    <a:bodyPr/>
                    <a:lstStyle/>
                    <a:p>
                      <a:pPr marL="0" marR="0">
                        <a:lnSpc>
                          <a:spcPct val="115000"/>
                        </a:lnSpc>
                        <a:spcBef>
                          <a:spcPts val="0"/>
                        </a:spcBef>
                        <a:spcAft>
                          <a:spcPts val="0"/>
                        </a:spcAft>
                      </a:pPr>
                      <a:r>
                        <a:rPr lang="en-US" sz="2400" dirty="0">
                          <a:effectLst/>
                        </a:rPr>
                        <a:t>Personnel</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1"/>
                  </a:ext>
                </a:extLst>
              </a:tr>
              <a:tr h="603832">
                <a:tc>
                  <a:txBody>
                    <a:bodyPr/>
                    <a:lstStyle/>
                    <a:p>
                      <a:pPr marL="0" marR="0">
                        <a:lnSpc>
                          <a:spcPct val="115000"/>
                        </a:lnSpc>
                        <a:spcBef>
                          <a:spcPts val="0"/>
                        </a:spcBef>
                        <a:spcAft>
                          <a:spcPts val="0"/>
                        </a:spcAft>
                      </a:pPr>
                      <a:r>
                        <a:rPr lang="en-US" sz="2400" dirty="0">
                          <a:effectLst/>
                        </a:rPr>
                        <a:t>Prof. Services</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2"/>
                  </a:ext>
                </a:extLst>
              </a:tr>
              <a:tr h="291884">
                <a:tc>
                  <a:txBody>
                    <a:bodyPr/>
                    <a:lstStyle/>
                    <a:p>
                      <a:pPr marL="0" marR="0">
                        <a:lnSpc>
                          <a:spcPct val="115000"/>
                        </a:lnSpc>
                        <a:spcBef>
                          <a:spcPts val="0"/>
                        </a:spcBef>
                        <a:spcAft>
                          <a:spcPts val="0"/>
                        </a:spcAft>
                      </a:pPr>
                      <a:r>
                        <a:rPr lang="en-US" sz="2400" dirty="0">
                          <a:effectLst/>
                        </a:rPr>
                        <a:t>Occupancy</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3"/>
                  </a:ext>
                </a:extLst>
              </a:tr>
              <a:tr h="605621">
                <a:tc>
                  <a:txBody>
                    <a:bodyPr/>
                    <a:lstStyle/>
                    <a:p>
                      <a:pPr marL="0" marR="0">
                        <a:lnSpc>
                          <a:spcPct val="115000"/>
                        </a:lnSpc>
                        <a:spcBef>
                          <a:spcPts val="0"/>
                        </a:spcBef>
                        <a:spcAft>
                          <a:spcPts val="0"/>
                        </a:spcAft>
                      </a:pPr>
                      <a:r>
                        <a:rPr lang="en-US" sz="2400" dirty="0">
                          <a:solidFill>
                            <a:schemeClr val="bg1"/>
                          </a:solidFill>
                          <a:effectLst/>
                          <a:latin typeface="Calibri"/>
                          <a:ea typeface="Calibri"/>
                          <a:cs typeface="Times New Roman"/>
                        </a:rPr>
                        <a:t>Allocated Admin</a:t>
                      </a: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4"/>
                  </a:ext>
                </a:extLst>
              </a:tr>
              <a:tr h="603832">
                <a:tc>
                  <a:txBody>
                    <a:bodyPr/>
                    <a:lstStyle/>
                    <a:p>
                      <a:pPr marL="0" marR="0">
                        <a:lnSpc>
                          <a:spcPct val="115000"/>
                        </a:lnSpc>
                        <a:spcBef>
                          <a:spcPts val="0"/>
                        </a:spcBef>
                        <a:spcAft>
                          <a:spcPts val="0"/>
                        </a:spcAft>
                      </a:pPr>
                      <a:r>
                        <a:rPr lang="en-US" sz="2400" dirty="0">
                          <a:effectLst/>
                        </a:rPr>
                        <a:t>Total Expenses</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tc>
                  <a:txBody>
                    <a:bodyPr/>
                    <a:lstStyle/>
                    <a:p>
                      <a:pPr marL="0" marR="0">
                        <a:lnSpc>
                          <a:spcPct val="115000"/>
                        </a:lnSpc>
                        <a:spcBef>
                          <a:spcPts val="0"/>
                        </a:spcBef>
                        <a:spcAft>
                          <a:spcPts val="0"/>
                        </a:spcAft>
                      </a:pPr>
                      <a:r>
                        <a:rPr lang="en-US" sz="2400" dirty="0">
                          <a:effectLst/>
                        </a:rPr>
                        <a:t> </a:t>
                      </a:r>
                      <a:endParaRPr lang="en-US" sz="2400" dirty="0">
                        <a:solidFill>
                          <a:srgbClr val="365F91"/>
                        </a:solidFill>
                        <a:effectLst/>
                        <a:latin typeface="Calibri"/>
                        <a:ea typeface="Calibri"/>
                        <a:cs typeface="Times New Roman"/>
                      </a:endParaRPr>
                    </a:p>
                  </a:txBody>
                  <a:tcPr marL="51435" marR="51435" marT="0" marB="0">
                    <a:solidFill>
                      <a:srgbClr val="00B050"/>
                    </a:solidFill>
                  </a:tcPr>
                </a:tc>
                <a:extLst>
                  <a:ext uri="{0D108BD9-81ED-4DB2-BD59-A6C34878D82A}">
                    <a16:rowId xmlns:a16="http://schemas.microsoft.com/office/drawing/2014/main" val="10005"/>
                  </a:ext>
                </a:extLst>
              </a:tr>
            </a:tbl>
          </a:graphicData>
        </a:graphic>
      </p:graphicFrame>
      <p:sp>
        <p:nvSpPr>
          <p:cNvPr id="5" name="Title 4"/>
          <p:cNvSpPr>
            <a:spLocks noGrp="1"/>
          </p:cNvSpPr>
          <p:nvPr>
            <p:ph type="title"/>
          </p:nvPr>
        </p:nvSpPr>
        <p:spPr/>
        <p:txBody>
          <a:bodyPr>
            <a:normAutofit/>
          </a:bodyPr>
          <a:lstStyle/>
          <a:p>
            <a:r>
              <a:rPr lang="en-US" sz="4000" b="1" dirty="0">
                <a:solidFill>
                  <a:srgbClr val="FF0000"/>
                </a:solidFill>
                <a:latin typeface="+mn-lt"/>
              </a:rPr>
              <a:t>Funding Agreement Cost Objective </a:t>
            </a:r>
            <a:br>
              <a:rPr lang="en-US" sz="4000" b="1" dirty="0">
                <a:solidFill>
                  <a:srgbClr val="FF0000"/>
                </a:solidFill>
                <a:latin typeface="+mn-lt"/>
              </a:rPr>
            </a:br>
            <a:r>
              <a:rPr lang="en-US" sz="4000" b="1" dirty="0">
                <a:solidFill>
                  <a:srgbClr val="FF0000"/>
                </a:solidFill>
                <a:latin typeface="+mn-lt"/>
              </a:rPr>
              <a:t>Budget Format</a:t>
            </a:r>
          </a:p>
        </p:txBody>
      </p:sp>
    </p:spTree>
    <p:extLst>
      <p:ext uri="{BB962C8B-B14F-4D97-AF65-F5344CB8AC3E}">
        <p14:creationId xmlns:p14="http://schemas.microsoft.com/office/powerpoint/2010/main" val="2849641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FC0F-D632-9BD7-13CC-9F69DE5380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8DD847-3213-4A61-DBD1-E6D773ED420A}"/>
              </a:ext>
            </a:extLst>
          </p:cNvPr>
          <p:cNvSpPr>
            <a:spLocks noGrp="1"/>
          </p:cNvSpPr>
          <p:nvPr>
            <p:ph type="title"/>
          </p:nvPr>
        </p:nvSpPr>
        <p:spPr/>
        <p:txBody>
          <a:bodyPr>
            <a:normAutofit/>
          </a:bodyPr>
          <a:lstStyle/>
          <a:p>
            <a:r>
              <a:rPr lang="en-US" sz="4000" b="1" dirty="0">
                <a:latin typeface="+mn-lt"/>
              </a:rPr>
              <a:t>Please scan here to complete the evaluation for this session! </a:t>
            </a:r>
          </a:p>
        </p:txBody>
      </p:sp>
      <p:pic>
        <p:nvPicPr>
          <p:cNvPr id="6" name="Content Placeholder 5" descr="A qr code with black squares&#10;&#10;Description automatically generated">
            <a:extLst>
              <a:ext uri="{FF2B5EF4-FFF2-40B4-BE49-F238E27FC236}">
                <a16:creationId xmlns:a16="http://schemas.microsoft.com/office/drawing/2014/main" id="{FFDE8647-4FFD-4967-E2AC-F32FC4BB269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876591" y="819812"/>
            <a:ext cx="4530726" cy="4530726"/>
          </a:xfrm>
        </p:spPr>
      </p:pic>
    </p:spTree>
    <p:extLst>
      <p:ext uri="{BB962C8B-B14F-4D97-AF65-F5344CB8AC3E}">
        <p14:creationId xmlns:p14="http://schemas.microsoft.com/office/powerpoint/2010/main" val="338768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12D8-4F1C-41B6-97F8-8B948CAC7873}"/>
              </a:ext>
            </a:extLst>
          </p:cNvPr>
          <p:cNvSpPr>
            <a:spLocks noGrp="1"/>
          </p:cNvSpPr>
          <p:nvPr>
            <p:ph type="title"/>
          </p:nvPr>
        </p:nvSpPr>
        <p:spPr/>
        <p:txBody>
          <a:bodyPr/>
          <a:lstStyle/>
          <a:p>
            <a:r>
              <a:rPr lang="en-US" sz="2700" b="1" dirty="0">
                <a:solidFill>
                  <a:srgbClr val="241AA2"/>
                </a:solidFill>
                <a:latin typeface="+mn-lt"/>
              </a:rPr>
              <a:t>Cost Allocation: </a:t>
            </a:r>
            <a:br>
              <a:rPr lang="en-US" sz="2700" b="1" dirty="0">
                <a:solidFill>
                  <a:srgbClr val="241AA2"/>
                </a:solidFill>
                <a:latin typeface="+mn-lt"/>
              </a:rPr>
            </a:br>
            <a:r>
              <a:rPr lang="en-US" sz="3200" b="1" dirty="0">
                <a:solidFill>
                  <a:srgbClr val="FF0000"/>
                </a:solidFill>
                <a:latin typeface="+mn-lt"/>
              </a:rPr>
              <a:t>Estimating Benefit Provided to Each Cost Objective</a:t>
            </a:r>
          </a:p>
        </p:txBody>
      </p:sp>
      <p:sp>
        <p:nvSpPr>
          <p:cNvPr id="3" name="Content Placeholder 2">
            <a:extLst>
              <a:ext uri="{FF2B5EF4-FFF2-40B4-BE49-F238E27FC236}">
                <a16:creationId xmlns:a16="http://schemas.microsoft.com/office/drawing/2014/main" id="{00B324CC-800D-4EC6-8458-4785F8238B87}"/>
              </a:ext>
            </a:extLst>
          </p:cNvPr>
          <p:cNvSpPr>
            <a:spLocks noGrp="1"/>
          </p:cNvSpPr>
          <p:nvPr>
            <p:ph idx="1"/>
          </p:nvPr>
        </p:nvSpPr>
        <p:spPr>
          <a:xfrm>
            <a:off x="838200" y="1963648"/>
            <a:ext cx="10515600" cy="4351338"/>
          </a:xfrm>
        </p:spPr>
        <p:txBody>
          <a:bodyPr/>
          <a:lstStyle/>
          <a:p>
            <a:r>
              <a:rPr lang="en-US" dirty="0"/>
              <a:t>Allocation method must be </a:t>
            </a:r>
            <a:r>
              <a:rPr lang="en-US" b="1" dirty="0">
                <a:solidFill>
                  <a:srgbClr val="FF0000"/>
                </a:solidFill>
              </a:rPr>
              <a:t>reasonable</a:t>
            </a:r>
            <a:r>
              <a:rPr lang="en-US" dirty="0"/>
              <a:t> and </a:t>
            </a:r>
            <a:r>
              <a:rPr lang="en-US" b="1" dirty="0">
                <a:solidFill>
                  <a:srgbClr val="FF0000"/>
                </a:solidFill>
              </a:rPr>
              <a:t>cost effective</a:t>
            </a:r>
            <a:r>
              <a:rPr lang="en-US" b="1" dirty="0"/>
              <a:t> </a:t>
            </a:r>
            <a:r>
              <a:rPr lang="en-US" dirty="0"/>
              <a:t>to use</a:t>
            </a:r>
          </a:p>
          <a:p>
            <a:r>
              <a:rPr lang="en-US" dirty="0"/>
              <a:t>May use </a:t>
            </a:r>
            <a:r>
              <a:rPr lang="en-US" b="1" dirty="0">
                <a:solidFill>
                  <a:srgbClr val="FF0000"/>
                </a:solidFill>
              </a:rPr>
              <a:t>different approaches </a:t>
            </a:r>
            <a:r>
              <a:rPr lang="en-US" dirty="0"/>
              <a:t>to allocating </a:t>
            </a:r>
            <a:r>
              <a:rPr lang="en-US" dirty="0">
                <a:solidFill>
                  <a:srgbClr val="FF0000"/>
                </a:solidFill>
              </a:rPr>
              <a:t>different types </a:t>
            </a:r>
            <a:r>
              <a:rPr lang="en-US" dirty="0"/>
              <a:t>of costs</a:t>
            </a:r>
          </a:p>
          <a:p>
            <a:r>
              <a:rPr lang="en-US" dirty="0"/>
              <a:t>Must be </a:t>
            </a:r>
            <a:r>
              <a:rPr lang="en-US" b="1" dirty="0">
                <a:solidFill>
                  <a:srgbClr val="FF0000"/>
                </a:solidFill>
              </a:rPr>
              <a:t>consistent</a:t>
            </a:r>
            <a:r>
              <a:rPr lang="en-US" b="1" dirty="0"/>
              <a:t> </a:t>
            </a:r>
            <a:r>
              <a:rPr lang="en-US" dirty="0"/>
              <a:t>in use of an approach for similar types of costs</a:t>
            </a:r>
          </a:p>
        </p:txBody>
      </p:sp>
    </p:spTree>
    <p:extLst>
      <p:ext uri="{BB962C8B-B14F-4D97-AF65-F5344CB8AC3E}">
        <p14:creationId xmlns:p14="http://schemas.microsoft.com/office/powerpoint/2010/main" val="77965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A9B4-FC0C-409A-A958-474C7B86FB7E}"/>
              </a:ext>
            </a:extLst>
          </p:cNvPr>
          <p:cNvSpPr>
            <a:spLocks noGrp="1"/>
          </p:cNvSpPr>
          <p:nvPr>
            <p:ph type="title"/>
          </p:nvPr>
        </p:nvSpPr>
        <p:spPr>
          <a:xfrm>
            <a:off x="1752600" y="304800"/>
            <a:ext cx="8686800" cy="1524000"/>
          </a:xfrm>
        </p:spPr>
        <p:txBody>
          <a:bodyPr wrap="square" anchor="t">
            <a:normAutofit/>
          </a:bodyPr>
          <a:lstStyle/>
          <a:p>
            <a:r>
              <a:rPr lang="en-US" sz="4000" b="1" dirty="0">
                <a:solidFill>
                  <a:srgbClr val="FF0000"/>
                </a:solidFill>
                <a:latin typeface="+mn-lt"/>
              </a:rPr>
              <a:t>Types of Cost</a:t>
            </a:r>
          </a:p>
        </p:txBody>
      </p:sp>
      <p:graphicFrame>
        <p:nvGraphicFramePr>
          <p:cNvPr id="4" name="Content Placeholder 3">
            <a:extLst>
              <a:ext uri="{FF2B5EF4-FFF2-40B4-BE49-F238E27FC236}">
                <a16:creationId xmlns:a16="http://schemas.microsoft.com/office/drawing/2014/main" id="{F9EECAC8-15A3-4B9E-8C52-24BC4409B89E}"/>
              </a:ext>
            </a:extLst>
          </p:cNvPr>
          <p:cNvGraphicFramePr>
            <a:graphicFrameLocks noGrp="1"/>
          </p:cNvGraphicFramePr>
          <p:nvPr>
            <p:ph idx="1"/>
            <p:extLst>
              <p:ext uri="{D42A27DB-BD31-4B8C-83A1-F6EECF244321}">
                <p14:modId xmlns:p14="http://schemas.microsoft.com/office/powerpoint/2010/main" val="2499532956"/>
              </p:ext>
            </p:extLst>
          </p:nvPr>
        </p:nvGraphicFramePr>
        <p:xfrm>
          <a:off x="1239252" y="1066800"/>
          <a:ext cx="9496926" cy="5145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42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mn-lt"/>
              </a:rPr>
              <a:t>Shared or Common Costs</a:t>
            </a:r>
            <a:endParaRPr lang="en-US" sz="3200" dirty="0"/>
          </a:p>
        </p:txBody>
      </p:sp>
      <p:sp>
        <p:nvSpPr>
          <p:cNvPr id="3" name="Content Placeholder 2"/>
          <p:cNvSpPr>
            <a:spLocks noGrp="1"/>
          </p:cNvSpPr>
          <p:nvPr>
            <p:ph idx="1"/>
          </p:nvPr>
        </p:nvSpPr>
        <p:spPr/>
        <p:txBody>
          <a:bodyPr/>
          <a:lstStyle/>
          <a:p>
            <a:r>
              <a:rPr lang="en-US" dirty="0"/>
              <a:t>Costs which </a:t>
            </a:r>
            <a:r>
              <a:rPr lang="en-US" b="1" dirty="0">
                <a:solidFill>
                  <a:srgbClr val="FF0000"/>
                </a:solidFill>
              </a:rPr>
              <a:t>benefit multiple cost objectives</a:t>
            </a:r>
            <a:r>
              <a:rPr lang="en-US" dirty="0"/>
              <a:t> – programs, functions, awards</a:t>
            </a:r>
          </a:p>
          <a:p>
            <a:r>
              <a:rPr lang="en-US" dirty="0"/>
              <a:t>Includes but not limited to </a:t>
            </a:r>
            <a:r>
              <a:rPr lang="en-US" b="1" dirty="0">
                <a:solidFill>
                  <a:srgbClr val="FF0000"/>
                </a:solidFill>
              </a:rPr>
              <a:t>Administrative</a:t>
            </a:r>
            <a:r>
              <a:rPr lang="en-US" dirty="0"/>
              <a:t> costs</a:t>
            </a:r>
          </a:p>
          <a:p>
            <a:r>
              <a:rPr lang="en-US" dirty="0"/>
              <a:t>Impossible to track the exact benefit to each program or function – </a:t>
            </a:r>
            <a:r>
              <a:rPr lang="en-US" b="1" dirty="0">
                <a:solidFill>
                  <a:srgbClr val="FF0000"/>
                </a:solidFill>
              </a:rPr>
              <a:t>benefit to each must be estimated</a:t>
            </a:r>
          </a:p>
        </p:txBody>
      </p:sp>
    </p:spTree>
    <p:extLst>
      <p:ext uri="{BB962C8B-B14F-4D97-AF65-F5344CB8AC3E}">
        <p14:creationId xmlns:p14="http://schemas.microsoft.com/office/powerpoint/2010/main" val="4093674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A87CD-9EB0-4072-ACC6-83D3E4B9BBEE}"/>
              </a:ext>
            </a:extLst>
          </p:cNvPr>
          <p:cNvSpPr>
            <a:spLocks noGrp="1"/>
          </p:cNvSpPr>
          <p:nvPr>
            <p:ph type="title"/>
          </p:nvPr>
        </p:nvSpPr>
        <p:spPr/>
        <p:txBody>
          <a:bodyPr>
            <a:normAutofit/>
          </a:bodyPr>
          <a:lstStyle/>
          <a:p>
            <a:r>
              <a:rPr lang="en-US" sz="4000" b="1" dirty="0">
                <a:solidFill>
                  <a:srgbClr val="FF0000"/>
                </a:solidFill>
                <a:latin typeface="+mn-lt"/>
              </a:rPr>
              <a:t>Admin or Management Costs</a:t>
            </a:r>
          </a:p>
        </p:txBody>
      </p:sp>
      <p:sp>
        <p:nvSpPr>
          <p:cNvPr id="3" name="Content Placeholder 2">
            <a:extLst>
              <a:ext uri="{FF2B5EF4-FFF2-40B4-BE49-F238E27FC236}">
                <a16:creationId xmlns:a16="http://schemas.microsoft.com/office/drawing/2014/main" id="{B6030F4F-037A-4856-878B-F84B9CBAC5B1}"/>
              </a:ext>
            </a:extLst>
          </p:cNvPr>
          <p:cNvSpPr>
            <a:spLocks noGrp="1"/>
          </p:cNvSpPr>
          <p:nvPr>
            <p:ph idx="1"/>
          </p:nvPr>
        </p:nvSpPr>
        <p:spPr>
          <a:xfrm>
            <a:off x="838200" y="1777499"/>
            <a:ext cx="10515600" cy="4351338"/>
          </a:xfrm>
        </p:spPr>
        <p:txBody>
          <a:bodyPr>
            <a:normAutofit/>
          </a:bodyPr>
          <a:lstStyle/>
          <a:p>
            <a:r>
              <a:rPr lang="en-US" dirty="0"/>
              <a:t>May be recovered either through </a:t>
            </a:r>
            <a:r>
              <a:rPr lang="en-US" b="1" dirty="0">
                <a:solidFill>
                  <a:srgbClr val="FF0000"/>
                </a:solidFill>
              </a:rPr>
              <a:t>direct charging </a:t>
            </a:r>
            <a:r>
              <a:rPr lang="en-US" b="1" dirty="0"/>
              <a:t>through </a:t>
            </a:r>
            <a:r>
              <a:rPr lang="en-US" b="1" dirty="0">
                <a:solidFill>
                  <a:srgbClr val="FF0000"/>
                </a:solidFill>
              </a:rPr>
              <a:t>cost allocation </a:t>
            </a:r>
            <a:r>
              <a:rPr lang="en-US" dirty="0"/>
              <a:t>or as part of </a:t>
            </a:r>
            <a:r>
              <a:rPr lang="en-US" b="1" dirty="0">
                <a:solidFill>
                  <a:srgbClr val="FF0000"/>
                </a:solidFill>
              </a:rPr>
              <a:t>indirect cost rate</a:t>
            </a:r>
          </a:p>
          <a:p>
            <a:r>
              <a:rPr lang="en-US" dirty="0"/>
              <a:t>Core Admin/Management Functions:</a:t>
            </a:r>
          </a:p>
          <a:p>
            <a:pPr marL="1028700" lvl="1" indent="-342900">
              <a:buFont typeface="Courier New" panose="02070309020205020404" pitchFamily="49" charset="0"/>
              <a:buChar char="o"/>
            </a:pPr>
            <a:r>
              <a:rPr lang="en-US" dirty="0"/>
              <a:t>Executive Oversight</a:t>
            </a:r>
          </a:p>
          <a:p>
            <a:pPr marL="1028700" lvl="1" indent="-342900">
              <a:buFont typeface="Courier New" panose="02070309020205020404" pitchFamily="49" charset="0"/>
              <a:buChar char="o"/>
            </a:pPr>
            <a:r>
              <a:rPr lang="en-US" dirty="0"/>
              <a:t>Board Support</a:t>
            </a:r>
          </a:p>
          <a:p>
            <a:pPr marL="1028700" lvl="1" indent="-342900">
              <a:buFont typeface="Courier New" panose="02070309020205020404" pitchFamily="49" charset="0"/>
              <a:buChar char="o"/>
            </a:pPr>
            <a:r>
              <a:rPr lang="en-US" dirty="0"/>
              <a:t>Financial Management</a:t>
            </a:r>
          </a:p>
          <a:p>
            <a:pPr marL="1028700" lvl="1" indent="-342900">
              <a:buFont typeface="Courier New" panose="02070309020205020404" pitchFamily="49" charset="0"/>
              <a:buChar char="o"/>
            </a:pPr>
            <a:r>
              <a:rPr lang="en-US" dirty="0"/>
              <a:t>HR Management  IT Management</a:t>
            </a:r>
          </a:p>
          <a:p>
            <a:endParaRPr lang="en-US" dirty="0"/>
          </a:p>
          <a:p>
            <a:endParaRPr lang="en-US" dirty="0"/>
          </a:p>
        </p:txBody>
      </p:sp>
    </p:spTree>
    <p:extLst>
      <p:ext uri="{BB962C8B-B14F-4D97-AF65-F5344CB8AC3E}">
        <p14:creationId xmlns:p14="http://schemas.microsoft.com/office/powerpoint/2010/main" val="201853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39E5C-3708-2721-E6B2-E06F64EDCDD8}"/>
              </a:ext>
            </a:extLst>
          </p:cNvPr>
          <p:cNvSpPr>
            <a:spLocks noGrp="1"/>
          </p:cNvSpPr>
          <p:nvPr>
            <p:ph type="title"/>
          </p:nvPr>
        </p:nvSpPr>
        <p:spPr/>
        <p:txBody>
          <a:bodyPr/>
          <a:lstStyle/>
          <a:p>
            <a:r>
              <a:rPr lang="en-US" b="1" dirty="0">
                <a:solidFill>
                  <a:srgbClr val="FF0000"/>
                </a:solidFill>
                <a:latin typeface="+mn-lt"/>
              </a:rPr>
              <a:t>Workshop Topics:</a:t>
            </a:r>
          </a:p>
        </p:txBody>
      </p:sp>
      <p:sp>
        <p:nvSpPr>
          <p:cNvPr id="3" name="Content Placeholder 2">
            <a:extLst>
              <a:ext uri="{FF2B5EF4-FFF2-40B4-BE49-F238E27FC236}">
                <a16:creationId xmlns:a16="http://schemas.microsoft.com/office/drawing/2014/main" id="{440CF995-95F3-4CF8-F80C-0CFE084BDF7F}"/>
              </a:ext>
            </a:extLst>
          </p:cNvPr>
          <p:cNvSpPr>
            <a:spLocks noGrp="1"/>
          </p:cNvSpPr>
          <p:nvPr>
            <p:ph idx="1"/>
          </p:nvPr>
        </p:nvSpPr>
        <p:spPr>
          <a:xfrm>
            <a:off x="838200" y="1690688"/>
            <a:ext cx="10515600" cy="4351338"/>
          </a:xfrm>
        </p:spPr>
        <p:txBody>
          <a:bodyPr>
            <a:normAutofit lnSpcReduction="10000"/>
          </a:bodyPr>
          <a:lstStyle/>
          <a:p>
            <a:pPr marL="1257300" lvl="2" indent="-342900">
              <a:lnSpc>
                <a:spcPct val="107000"/>
              </a:lnSpc>
              <a:spcBef>
                <a:spcPts val="0"/>
              </a:spcBef>
              <a:buFont typeface="Symbol" panose="05050102010706020507" pitchFamily="18" charset="2"/>
              <a:buChar char=""/>
            </a:pPr>
            <a:r>
              <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rPr>
              <a:t>Meshing</a:t>
            </a:r>
            <a:r>
              <a:rPr lang="en-US" sz="2800" b="1" kern="100" dirty="0">
                <a:solidFill>
                  <a:srgbClr val="1306B6"/>
                </a:solidFill>
                <a:effectLst/>
                <a:latin typeface="Calibri" panose="020F0502020204030204" pitchFamily="34" charset="0"/>
                <a:ea typeface="Calibri" panose="020F0502020204030204" pitchFamily="34" charset="0"/>
                <a:cs typeface="Times New Roman" panose="02020603050405020304" pitchFamily="18" charset="0"/>
              </a:rPr>
              <a:t> the demands of 2 CFR 200 and CSBG</a:t>
            </a:r>
          </a:p>
          <a:p>
            <a:pPr marL="1257300" lvl="2" indent="-342900">
              <a:lnSpc>
                <a:spcPct val="107000"/>
              </a:lnSpc>
              <a:spcBef>
                <a:spcPts val="0"/>
              </a:spcBef>
              <a:buFont typeface="Symbol" panose="05050102010706020507" pitchFamily="18" charset="2"/>
              <a:buChar char=""/>
            </a:pPr>
            <a:r>
              <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rPr>
              <a:t>Cost principles: Allowability and Allocability</a:t>
            </a:r>
          </a:p>
          <a:p>
            <a:pPr marL="1257300" lvl="2" indent="-342900">
              <a:lnSpc>
                <a:spcPct val="107000"/>
              </a:lnSpc>
              <a:spcBef>
                <a:spcPts val="0"/>
              </a:spcBef>
              <a:buFont typeface="Symbol" panose="05050102010706020507" pitchFamily="18" charset="2"/>
              <a:buChar char=""/>
            </a:pPr>
            <a:r>
              <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rPr>
              <a:t>Cost Allocation Plans</a:t>
            </a:r>
          </a:p>
          <a:p>
            <a:pPr marL="1257300" lvl="2" indent="-342900">
              <a:lnSpc>
                <a:spcPct val="107000"/>
              </a:lnSpc>
              <a:spcBef>
                <a:spcPts val="0"/>
              </a:spcBef>
              <a:buFont typeface="Symbol" panose="05050102010706020507" pitchFamily="18" charset="2"/>
              <a:buChar char=""/>
            </a:pPr>
            <a:r>
              <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rPr>
              <a:t>Indirect Cost Rates</a:t>
            </a:r>
          </a:p>
          <a:p>
            <a:pPr marL="1257300" lvl="2" indent="-342900">
              <a:lnSpc>
                <a:spcPct val="107000"/>
              </a:lnSpc>
              <a:spcBef>
                <a:spcPts val="0"/>
              </a:spcBef>
              <a:buFont typeface="Symbol" panose="05050102010706020507" pitchFamily="18" charset="2"/>
              <a:buChar char=""/>
            </a:pPr>
            <a:r>
              <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rPr>
              <a:t>Monitoring cost allocation plans and practices</a:t>
            </a:r>
          </a:p>
          <a:p>
            <a:pPr marL="1257300" lvl="2" indent="-342900">
              <a:lnSpc>
                <a:spcPct val="107000"/>
              </a:lnSpc>
              <a:spcBef>
                <a:spcPts val="0"/>
              </a:spcBef>
              <a:buFont typeface="Symbol" panose="05050102010706020507" pitchFamily="18" charset="2"/>
              <a:buChar char=""/>
            </a:pPr>
            <a:r>
              <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rPr>
              <a:t>Pass-through entity challenges</a:t>
            </a:r>
          </a:p>
          <a:p>
            <a:pPr marL="1257300" lvl="2" indent="-342900">
              <a:lnSpc>
                <a:spcPct val="107000"/>
              </a:lnSpc>
              <a:spcBef>
                <a:spcPts val="0"/>
              </a:spcBef>
              <a:buFont typeface="Symbol" panose="05050102010706020507" pitchFamily="18" charset="2"/>
              <a:buChar char=""/>
            </a:pPr>
            <a:r>
              <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rPr>
              <a:t>Understanding Single Audits and Dealing with Single Audit findings</a:t>
            </a:r>
          </a:p>
          <a:p>
            <a:pPr marL="1257300" lvl="2" indent="-342900">
              <a:lnSpc>
                <a:spcPct val="107000"/>
              </a:lnSpc>
              <a:spcBef>
                <a:spcPts val="0"/>
              </a:spcBef>
              <a:buFont typeface="Symbol" panose="05050102010706020507" pitchFamily="18" charset="2"/>
              <a:buChar char=""/>
            </a:pPr>
            <a:r>
              <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rPr>
              <a:t>Tools and tips for monitoring CSBG compliance</a:t>
            </a:r>
          </a:p>
          <a:p>
            <a:pPr marL="1257300" lvl="2" indent="-342900">
              <a:lnSpc>
                <a:spcPct val="107000"/>
              </a:lnSpc>
              <a:spcBef>
                <a:spcPts val="0"/>
              </a:spcBef>
              <a:buFont typeface="Symbol" panose="05050102010706020507" pitchFamily="18" charset="2"/>
              <a:buChar char=""/>
            </a:pPr>
            <a:r>
              <a:rPr lang="en-US" sz="2800" b="1" kern="100" dirty="0">
                <a:solidFill>
                  <a:srgbClr val="241AA2"/>
                </a:solidFill>
                <a:latin typeface="Calibri" panose="020F0502020204030204" pitchFamily="34" charset="0"/>
                <a:ea typeface="Calibri" panose="020F0502020204030204" pitchFamily="34" charset="0"/>
                <a:cs typeface="Times New Roman" panose="02020603050405020304" pitchFamily="18" charset="0"/>
              </a:rPr>
              <a:t>Next Steps</a:t>
            </a:r>
            <a:endParaRPr lang="en-US" sz="2800" b="1" kern="100" dirty="0">
              <a:solidFill>
                <a:srgbClr val="241AA2"/>
              </a:solidFill>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spcBef>
                <a:spcPts val="0"/>
              </a:spcBef>
              <a:buFont typeface="Symbol" panose="05050102010706020507" pitchFamily="18" charset="2"/>
              <a:buChar char=""/>
            </a:pPr>
            <a:endParaRPr lang="en-US" dirty="0"/>
          </a:p>
        </p:txBody>
      </p:sp>
    </p:spTree>
    <p:extLst>
      <p:ext uri="{BB962C8B-B14F-4D97-AF65-F5344CB8AC3E}">
        <p14:creationId xmlns:p14="http://schemas.microsoft.com/office/powerpoint/2010/main" val="2273807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0B60-8166-CFB6-F7B8-8ADDF58E296B}"/>
              </a:ext>
            </a:extLst>
          </p:cNvPr>
          <p:cNvSpPr>
            <a:spLocks noGrp="1"/>
          </p:cNvSpPr>
          <p:nvPr>
            <p:ph type="title"/>
          </p:nvPr>
        </p:nvSpPr>
        <p:spPr/>
        <p:txBody>
          <a:bodyPr>
            <a:normAutofit/>
          </a:bodyPr>
          <a:lstStyle/>
          <a:p>
            <a:r>
              <a:rPr lang="en-US" sz="4000" b="1" dirty="0">
                <a:solidFill>
                  <a:srgbClr val="FF0000"/>
                </a:solidFill>
                <a:latin typeface="+mn-lt"/>
              </a:rPr>
              <a:t>Administrative Costs Include</a:t>
            </a:r>
          </a:p>
        </p:txBody>
      </p:sp>
      <p:sp>
        <p:nvSpPr>
          <p:cNvPr id="3" name="Content Placeholder 2">
            <a:extLst>
              <a:ext uri="{FF2B5EF4-FFF2-40B4-BE49-F238E27FC236}">
                <a16:creationId xmlns:a16="http://schemas.microsoft.com/office/drawing/2014/main" id="{FB9624EE-BE17-2557-BA11-7D8C0C82BAB9}"/>
              </a:ext>
            </a:extLst>
          </p:cNvPr>
          <p:cNvSpPr>
            <a:spLocks noGrp="1"/>
          </p:cNvSpPr>
          <p:nvPr>
            <p:ph idx="1"/>
          </p:nvPr>
        </p:nvSpPr>
        <p:spPr/>
        <p:txBody>
          <a:bodyPr/>
          <a:lstStyle/>
          <a:p>
            <a:r>
              <a:rPr lang="en-US" b="1" dirty="0">
                <a:solidFill>
                  <a:srgbClr val="FF0000"/>
                </a:solidFill>
              </a:rPr>
              <a:t>Personnel</a:t>
            </a:r>
            <a:r>
              <a:rPr lang="en-US" dirty="0"/>
              <a:t> performing admin functions</a:t>
            </a:r>
          </a:p>
          <a:p>
            <a:r>
              <a:rPr lang="en-US" dirty="0"/>
              <a:t>Allocated share of </a:t>
            </a:r>
            <a:r>
              <a:rPr lang="en-US" b="1" dirty="0">
                <a:solidFill>
                  <a:srgbClr val="FF0000"/>
                </a:solidFill>
              </a:rPr>
              <a:t>employer pd taxes and fringe benefits</a:t>
            </a:r>
          </a:p>
          <a:p>
            <a:r>
              <a:rPr lang="en-US" b="1" dirty="0">
                <a:solidFill>
                  <a:srgbClr val="FF0000"/>
                </a:solidFill>
              </a:rPr>
              <a:t>Allocated</a:t>
            </a:r>
            <a:r>
              <a:rPr lang="en-US" dirty="0"/>
              <a:t> facilities, supplies, and other </a:t>
            </a:r>
            <a:r>
              <a:rPr lang="en-US" b="1" dirty="0">
                <a:solidFill>
                  <a:srgbClr val="FF0000"/>
                </a:solidFill>
              </a:rPr>
              <a:t>costs necessary for staff to perform admin functions</a:t>
            </a:r>
          </a:p>
          <a:p>
            <a:r>
              <a:rPr lang="en-US" b="1" dirty="0">
                <a:solidFill>
                  <a:srgbClr val="FF0000"/>
                </a:solidFill>
              </a:rPr>
              <a:t>Professional services </a:t>
            </a:r>
            <a:r>
              <a:rPr lang="en-US" dirty="0"/>
              <a:t>associated with administrative functions </a:t>
            </a:r>
          </a:p>
          <a:p>
            <a:pPr marL="342900" indent="0">
              <a:buNone/>
            </a:pPr>
            <a:endParaRPr lang="en-US" dirty="0"/>
          </a:p>
        </p:txBody>
      </p:sp>
    </p:spTree>
    <p:extLst>
      <p:ext uri="{BB962C8B-B14F-4D97-AF65-F5344CB8AC3E}">
        <p14:creationId xmlns:p14="http://schemas.microsoft.com/office/powerpoint/2010/main" val="2217260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mn-lt"/>
              </a:rPr>
              <a:t>Admin costs not identical to indirect costs</a:t>
            </a:r>
          </a:p>
        </p:txBody>
      </p:sp>
      <p:sp>
        <p:nvSpPr>
          <p:cNvPr id="3" name="Content Placeholder 2"/>
          <p:cNvSpPr>
            <a:spLocks noGrp="1"/>
          </p:cNvSpPr>
          <p:nvPr>
            <p:ph idx="1"/>
          </p:nvPr>
        </p:nvSpPr>
        <p:spPr>
          <a:xfrm>
            <a:off x="4126832" y="1825625"/>
            <a:ext cx="7226968" cy="4351338"/>
          </a:xfrm>
        </p:spPr>
        <p:txBody>
          <a:bodyPr>
            <a:normAutofit/>
          </a:bodyPr>
          <a:lstStyle/>
          <a:p>
            <a:r>
              <a:rPr lang="en-US" dirty="0"/>
              <a:t>Admin costs can be </a:t>
            </a:r>
            <a:r>
              <a:rPr lang="en-US" b="1" dirty="0">
                <a:solidFill>
                  <a:srgbClr val="FF0000"/>
                </a:solidFill>
              </a:rPr>
              <a:t>direct</a:t>
            </a:r>
            <a:r>
              <a:rPr lang="en-US" dirty="0"/>
              <a:t> or </a:t>
            </a:r>
            <a:r>
              <a:rPr lang="en-US" b="1" dirty="0">
                <a:solidFill>
                  <a:srgbClr val="FF0000"/>
                </a:solidFill>
              </a:rPr>
              <a:t>indirect</a:t>
            </a:r>
            <a:r>
              <a:rPr lang="en-US" b="1" dirty="0"/>
              <a:t>:</a:t>
            </a:r>
          </a:p>
          <a:p>
            <a:r>
              <a:rPr lang="en-US" dirty="0"/>
              <a:t>Administrative functions that benefit </a:t>
            </a:r>
            <a:r>
              <a:rPr lang="en-US" b="1" dirty="0">
                <a:solidFill>
                  <a:srgbClr val="FF0000"/>
                </a:solidFill>
              </a:rPr>
              <a:t>only one </a:t>
            </a:r>
            <a:r>
              <a:rPr lang="en-US" dirty="0"/>
              <a:t>or a </a:t>
            </a:r>
            <a:r>
              <a:rPr lang="en-US" b="1" dirty="0">
                <a:solidFill>
                  <a:srgbClr val="FF0000"/>
                </a:solidFill>
              </a:rPr>
              <a:t>limited number </a:t>
            </a:r>
            <a:r>
              <a:rPr lang="en-US" dirty="0"/>
              <a:t>of </a:t>
            </a:r>
            <a:r>
              <a:rPr lang="en-US" b="1" dirty="0">
                <a:solidFill>
                  <a:srgbClr val="FF0000"/>
                </a:solidFill>
              </a:rPr>
              <a:t>programs/awards</a:t>
            </a:r>
            <a:r>
              <a:rPr lang="en-US" b="1" dirty="0"/>
              <a:t> </a:t>
            </a:r>
            <a:r>
              <a:rPr lang="en-US" dirty="0"/>
              <a:t>may be treated as </a:t>
            </a:r>
            <a:r>
              <a:rPr lang="en-US" b="1" dirty="0">
                <a:solidFill>
                  <a:srgbClr val="FF0000"/>
                </a:solidFill>
              </a:rPr>
              <a:t>Direct Costs</a:t>
            </a:r>
          </a:p>
          <a:p>
            <a:r>
              <a:rPr lang="en-US" dirty="0"/>
              <a:t>Example of direct admin cost:</a:t>
            </a:r>
          </a:p>
          <a:p>
            <a:pPr marL="1371600" lvl="1" indent="-457200">
              <a:buFont typeface="Courier New" panose="02070309020205020404" pitchFamily="49" charset="0"/>
              <a:buChar char="o"/>
            </a:pPr>
            <a:r>
              <a:rPr lang="en-US" sz="2800" b="1" dirty="0"/>
              <a:t>Accountant performing only Head Start functions</a:t>
            </a:r>
            <a:r>
              <a:rPr lang="en-US" b="1" dirty="0"/>
              <a:t>	</a:t>
            </a:r>
            <a:r>
              <a:rPr lang="en-US" dirty="0"/>
              <a:t>	</a:t>
            </a:r>
          </a:p>
          <a:p>
            <a:pPr marL="457200" indent="0">
              <a:buNone/>
            </a:pPr>
            <a:endParaRPr lang="en-US" sz="2400" dirty="0"/>
          </a:p>
        </p:txBody>
      </p:sp>
      <p:pic>
        <p:nvPicPr>
          <p:cNvPr id="4" name="Picture 3"/>
          <p:cNvPicPr>
            <a:picLocks noChangeAspect="1"/>
          </p:cNvPicPr>
          <p:nvPr/>
        </p:nvPicPr>
        <p:blipFill>
          <a:blip r:embed="rId2"/>
          <a:stretch>
            <a:fillRect/>
          </a:stretch>
        </p:blipFill>
        <p:spPr>
          <a:xfrm>
            <a:off x="1385977" y="1929890"/>
            <a:ext cx="2577160" cy="1919985"/>
          </a:xfrm>
          <a:prstGeom prst="rect">
            <a:avLst/>
          </a:prstGeom>
        </p:spPr>
      </p:pic>
    </p:spTree>
    <p:extLst>
      <p:ext uri="{BB962C8B-B14F-4D97-AF65-F5344CB8AC3E}">
        <p14:creationId xmlns:p14="http://schemas.microsoft.com/office/powerpoint/2010/main" val="200282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6C65E-73C6-4402-A215-41AB581C0E39}"/>
              </a:ext>
            </a:extLst>
          </p:cNvPr>
          <p:cNvSpPr>
            <a:spLocks noGrp="1"/>
          </p:cNvSpPr>
          <p:nvPr>
            <p:ph type="title"/>
          </p:nvPr>
        </p:nvSpPr>
        <p:spPr/>
        <p:txBody>
          <a:bodyPr>
            <a:normAutofit fontScale="90000"/>
          </a:bodyPr>
          <a:lstStyle/>
          <a:p>
            <a:r>
              <a:rPr lang="en-US" sz="4000" b="1" dirty="0">
                <a:solidFill>
                  <a:srgbClr val="FF0000"/>
                </a:solidFill>
                <a:latin typeface="+mn-lt"/>
              </a:rPr>
              <a:t>4 ways to Recover </a:t>
            </a:r>
            <a:br>
              <a:rPr lang="en-US" sz="4000" b="1" dirty="0">
                <a:solidFill>
                  <a:srgbClr val="FF0000"/>
                </a:solidFill>
                <a:latin typeface="+mn-lt"/>
              </a:rPr>
            </a:br>
            <a:r>
              <a:rPr lang="en-US" sz="4000" b="1" dirty="0">
                <a:solidFill>
                  <a:srgbClr val="FF0000"/>
                </a:solidFill>
                <a:latin typeface="+mn-lt"/>
              </a:rPr>
              <a:t>Admin &amp; Indirect Costs</a:t>
            </a:r>
            <a:br>
              <a:rPr lang="en-US" sz="3600" dirty="0"/>
            </a:br>
            <a:r>
              <a:rPr lang="en-US" sz="1800" b="1" dirty="0"/>
              <a:t>Uniform Grants Guidance</a:t>
            </a:r>
            <a:endParaRPr lang="en-US" sz="3600" b="1" dirty="0"/>
          </a:p>
        </p:txBody>
      </p:sp>
      <p:graphicFrame>
        <p:nvGraphicFramePr>
          <p:cNvPr id="5" name="Content Placeholder 4">
            <a:extLst>
              <a:ext uri="{FF2B5EF4-FFF2-40B4-BE49-F238E27FC236}">
                <a16:creationId xmlns:a16="http://schemas.microsoft.com/office/drawing/2014/main" id="{51A07349-EBED-4060-BE18-A8312D8F2430}"/>
              </a:ext>
            </a:extLst>
          </p:cNvPr>
          <p:cNvGraphicFramePr>
            <a:graphicFrameLocks noGrp="1"/>
          </p:cNvGraphicFramePr>
          <p:nvPr>
            <p:ph idx="1"/>
            <p:extLst>
              <p:ext uri="{D42A27DB-BD31-4B8C-83A1-F6EECF244321}">
                <p14:modId xmlns:p14="http://schemas.microsoft.com/office/powerpoint/2010/main" val="1063125064"/>
              </p:ext>
            </p:extLst>
          </p:nvPr>
        </p:nvGraphicFramePr>
        <p:xfrm>
          <a:off x="1475873" y="2005090"/>
          <a:ext cx="9240254" cy="2096203"/>
        </p:xfrm>
        <a:graphic>
          <a:graphicData uri="http://schemas.openxmlformats.org/drawingml/2006/table">
            <a:tbl>
              <a:tblPr/>
              <a:tblGrid>
                <a:gridCol w="2263463">
                  <a:extLst>
                    <a:ext uri="{9D8B030D-6E8A-4147-A177-3AD203B41FA5}">
                      <a16:colId xmlns:a16="http://schemas.microsoft.com/office/drawing/2014/main" val="3124943961"/>
                    </a:ext>
                  </a:extLst>
                </a:gridCol>
                <a:gridCol w="2031303">
                  <a:extLst>
                    <a:ext uri="{9D8B030D-6E8A-4147-A177-3AD203B41FA5}">
                      <a16:colId xmlns:a16="http://schemas.microsoft.com/office/drawing/2014/main" val="140391710"/>
                    </a:ext>
                  </a:extLst>
                </a:gridCol>
                <a:gridCol w="2602888">
                  <a:extLst>
                    <a:ext uri="{9D8B030D-6E8A-4147-A177-3AD203B41FA5}">
                      <a16:colId xmlns:a16="http://schemas.microsoft.com/office/drawing/2014/main" val="2153737115"/>
                    </a:ext>
                  </a:extLst>
                </a:gridCol>
                <a:gridCol w="2342600">
                  <a:extLst>
                    <a:ext uri="{9D8B030D-6E8A-4147-A177-3AD203B41FA5}">
                      <a16:colId xmlns:a16="http://schemas.microsoft.com/office/drawing/2014/main" val="4288003575"/>
                    </a:ext>
                  </a:extLst>
                </a:gridCol>
              </a:tblGrid>
              <a:tr h="735510">
                <a:tc>
                  <a:txBody>
                    <a:bodyPr/>
                    <a:lstStyle/>
                    <a:p>
                      <a:pPr algn="l" fontAlgn="b"/>
                      <a:endParaRPr lang="en-US" sz="1100" b="1" i="0" u="none" strike="noStrike" dirty="0">
                        <a:solidFill>
                          <a:srgbClr val="000000"/>
                        </a:solidFill>
                        <a:effectLst/>
                        <a:latin typeface="Calibri" panose="020F0502020204030204" pitchFamily="34" charset="0"/>
                      </a:endParaRPr>
                    </a:p>
                  </a:txBody>
                  <a:tcPr marL="10947" marR="10947"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panose="020F0502020204030204" pitchFamily="34" charset="0"/>
                        </a:rPr>
                        <a:t> </a:t>
                      </a:r>
                    </a:p>
                  </a:txBody>
                  <a:tcPr marL="10947" marR="10947"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1" i="0" u="none" strike="noStrike" dirty="0">
                          <a:solidFill>
                            <a:srgbClr val="000000"/>
                          </a:solidFill>
                          <a:effectLst/>
                          <a:latin typeface="Calibri" panose="020F0502020204030204" pitchFamily="34" charset="0"/>
                        </a:rPr>
                        <a:t>Indirect Cost Rates </a:t>
                      </a: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2400" b="1" i="0" u="none" strike="noStrike" dirty="0">
                          <a:solidFill>
                            <a:srgbClr val="000000"/>
                          </a:solidFill>
                          <a:effectLst/>
                          <a:latin typeface="Calibri" panose="020F0502020204030204" pitchFamily="34" charset="0"/>
                        </a:rPr>
                        <a:t> </a:t>
                      </a:r>
                    </a:p>
                  </a:txBody>
                  <a:tcPr marL="10947" marR="10947"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50567445"/>
                  </a:ext>
                </a:extLst>
              </a:tr>
              <a:tr h="1360693">
                <a:tc>
                  <a:txBody>
                    <a:bodyPr/>
                    <a:lstStyle/>
                    <a:p>
                      <a:pPr algn="ctr" fontAlgn="ctr"/>
                      <a:r>
                        <a:rPr lang="en-US" sz="2400" b="1" i="0" u="none" strike="noStrike" dirty="0">
                          <a:solidFill>
                            <a:srgbClr val="000000"/>
                          </a:solidFill>
                          <a:effectLst/>
                          <a:latin typeface="Calibri" panose="020F0502020204030204" pitchFamily="34" charset="0"/>
                        </a:rPr>
                        <a:t>Direct Charge  </a:t>
                      </a:r>
                    </a:p>
                    <a:p>
                      <a:pPr algn="ctr" fontAlgn="ctr"/>
                      <a:r>
                        <a:rPr lang="en-US" sz="2400" b="1" i="0" u="none" strike="noStrike" dirty="0">
                          <a:solidFill>
                            <a:srgbClr val="000000"/>
                          </a:solidFill>
                          <a:effectLst/>
                          <a:latin typeface="Calibri" panose="020F0502020204030204" pitchFamily="34" charset="0"/>
                        </a:rPr>
                        <a:t>Allocated Costs</a:t>
                      </a:r>
                    </a:p>
                    <a:p>
                      <a:pPr algn="ctr" fontAlgn="ctr"/>
                      <a:r>
                        <a:rPr lang="en-US" sz="1600" b="0" i="0" kern="1200" dirty="0">
                          <a:solidFill>
                            <a:schemeClr val="tx1"/>
                          </a:solidFill>
                          <a:effectLst/>
                          <a:latin typeface="+mn-lt"/>
                          <a:ea typeface="+mn-ea"/>
                          <a:cs typeface="+mn-cs"/>
                        </a:rPr>
                        <a:t>2 CFR 200.405 (d)</a:t>
                      </a:r>
                      <a:endParaRPr lang="en-US" sz="1600" b="1" i="0" u="none" strike="noStrike" dirty="0">
                        <a:solidFill>
                          <a:srgbClr val="000000"/>
                        </a:solidFill>
                        <a:effectLst/>
                        <a:latin typeface="Calibri" panose="020F0502020204030204" pitchFamily="34" charset="0"/>
                      </a:endParaRP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2400" b="1" i="0" u="none" strike="noStrike" dirty="0">
                          <a:solidFill>
                            <a:srgbClr val="000000"/>
                          </a:solidFill>
                          <a:effectLst/>
                          <a:latin typeface="Calibri" panose="020F0502020204030204" pitchFamily="34" charset="0"/>
                        </a:rPr>
                        <a:t>10% de minimis</a:t>
                      </a: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400" b="1" i="0" u="none" strike="noStrike" dirty="0">
                          <a:solidFill>
                            <a:srgbClr val="000000"/>
                          </a:solidFill>
                          <a:effectLst/>
                          <a:latin typeface="Calibri" panose="020F0502020204030204" pitchFamily="34" charset="0"/>
                        </a:rPr>
                        <a:t>Federal NICR</a:t>
                      </a: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400" b="1" i="0" u="none" strike="noStrike" dirty="0">
                          <a:solidFill>
                            <a:srgbClr val="000000"/>
                          </a:solidFill>
                          <a:effectLst/>
                          <a:latin typeface="Calibri" panose="020F0502020204030204" pitchFamily="34" charset="0"/>
                        </a:rPr>
                        <a:t>Pass-through NICR</a:t>
                      </a: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68346116"/>
                  </a:ext>
                </a:extLst>
              </a:tr>
            </a:tbl>
          </a:graphicData>
        </a:graphic>
      </p:graphicFrame>
      <p:sp>
        <p:nvSpPr>
          <p:cNvPr id="6" name="Rectangle 5">
            <a:extLst>
              <a:ext uri="{FF2B5EF4-FFF2-40B4-BE49-F238E27FC236}">
                <a16:creationId xmlns:a16="http://schemas.microsoft.com/office/drawing/2014/main" id="{4DD0C643-F47A-41CE-8148-A9059991ADF5}"/>
              </a:ext>
            </a:extLst>
          </p:cNvPr>
          <p:cNvSpPr/>
          <p:nvPr/>
        </p:nvSpPr>
        <p:spPr>
          <a:xfrm>
            <a:off x="2081463" y="4415695"/>
            <a:ext cx="8029074" cy="1384995"/>
          </a:xfrm>
          <a:prstGeom prst="rect">
            <a:avLst/>
          </a:prstGeom>
        </p:spPr>
        <p:txBody>
          <a:bodyPr wrap="square">
            <a:spAutoFit/>
          </a:bodyPr>
          <a:lstStyle/>
          <a:p>
            <a:pPr marL="457200"/>
            <a:r>
              <a:rPr lang="en-US" sz="2800" b="1" dirty="0"/>
              <a:t>All 4 methods require distinguishing costs </a:t>
            </a:r>
            <a:r>
              <a:rPr lang="en-US" sz="2800" b="1" dirty="0">
                <a:solidFill>
                  <a:srgbClr val="FF0000"/>
                </a:solidFill>
              </a:rPr>
              <a:t>directly attributable</a:t>
            </a:r>
            <a:r>
              <a:rPr lang="en-US" sz="2800" b="1" dirty="0"/>
              <a:t> to a </a:t>
            </a:r>
            <a:r>
              <a:rPr lang="en-US" sz="2800" b="1" dirty="0">
                <a:solidFill>
                  <a:srgbClr val="FF0000"/>
                </a:solidFill>
              </a:rPr>
              <a:t>specific cost objective </a:t>
            </a:r>
            <a:r>
              <a:rPr lang="en-US" sz="2800" b="1" dirty="0"/>
              <a:t>from </a:t>
            </a:r>
            <a:r>
              <a:rPr lang="en-US" sz="2800" b="1" dirty="0">
                <a:solidFill>
                  <a:srgbClr val="FF0000"/>
                </a:solidFill>
              </a:rPr>
              <a:t>costs that benefit more than one cost objective</a:t>
            </a:r>
          </a:p>
        </p:txBody>
      </p:sp>
    </p:spTree>
    <p:extLst>
      <p:ext uri="{BB962C8B-B14F-4D97-AF65-F5344CB8AC3E}">
        <p14:creationId xmlns:p14="http://schemas.microsoft.com/office/powerpoint/2010/main" val="1000804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479583514"/>
              </p:ext>
            </p:extLst>
          </p:nvPr>
        </p:nvGraphicFramePr>
        <p:xfrm>
          <a:off x="1893381" y="1326366"/>
          <a:ext cx="8405238" cy="2282246"/>
        </p:xfrm>
        <a:graphic>
          <a:graphicData uri="http://schemas.openxmlformats.org/drawingml/2006/table">
            <a:tbl>
              <a:tblPr firstRow="1" bandRow="1">
                <a:tableStyleId>{5C22544A-7EE6-4342-B048-85BDC9FD1C3A}</a:tableStyleId>
              </a:tblPr>
              <a:tblGrid>
                <a:gridCol w="1617974">
                  <a:extLst>
                    <a:ext uri="{9D8B030D-6E8A-4147-A177-3AD203B41FA5}">
                      <a16:colId xmlns:a16="http://schemas.microsoft.com/office/drawing/2014/main" val="20000"/>
                    </a:ext>
                  </a:extLst>
                </a:gridCol>
                <a:gridCol w="1254277">
                  <a:extLst>
                    <a:ext uri="{9D8B030D-6E8A-4147-A177-3AD203B41FA5}">
                      <a16:colId xmlns:a16="http://schemas.microsoft.com/office/drawing/2014/main" val="20001"/>
                    </a:ext>
                  </a:extLst>
                </a:gridCol>
                <a:gridCol w="1230612">
                  <a:extLst>
                    <a:ext uri="{9D8B030D-6E8A-4147-A177-3AD203B41FA5}">
                      <a16:colId xmlns:a16="http://schemas.microsoft.com/office/drawing/2014/main" val="20002"/>
                    </a:ext>
                  </a:extLst>
                </a:gridCol>
                <a:gridCol w="1500627">
                  <a:extLst>
                    <a:ext uri="{9D8B030D-6E8A-4147-A177-3AD203B41FA5}">
                      <a16:colId xmlns:a16="http://schemas.microsoft.com/office/drawing/2014/main" val="20003"/>
                    </a:ext>
                  </a:extLst>
                </a:gridCol>
                <a:gridCol w="1400874">
                  <a:extLst>
                    <a:ext uri="{9D8B030D-6E8A-4147-A177-3AD203B41FA5}">
                      <a16:colId xmlns:a16="http://schemas.microsoft.com/office/drawing/2014/main" val="20004"/>
                    </a:ext>
                  </a:extLst>
                </a:gridCol>
                <a:gridCol w="1400874">
                  <a:extLst>
                    <a:ext uri="{9D8B030D-6E8A-4147-A177-3AD203B41FA5}">
                      <a16:colId xmlns:a16="http://schemas.microsoft.com/office/drawing/2014/main" val="20005"/>
                    </a:ext>
                  </a:extLst>
                </a:gridCol>
              </a:tblGrid>
              <a:tr h="273146">
                <a:tc>
                  <a:txBody>
                    <a:bodyPr/>
                    <a:lstStyle/>
                    <a:p>
                      <a:endParaRPr lang="en-US" sz="1500"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dirty="0">
                          <a:solidFill>
                            <a:srgbClr val="000000"/>
                          </a:solidFill>
                        </a:rPr>
                        <a:t>Prog 3</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dirty="0">
                          <a:solidFill>
                            <a:srgbClr val="000000"/>
                          </a:solidFill>
                        </a:rPr>
                        <a:t>Prog 2</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dirty="0">
                          <a:solidFill>
                            <a:srgbClr val="000000"/>
                          </a:solidFill>
                        </a:rPr>
                        <a:t>Prog 1</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dirty="0">
                          <a:solidFill>
                            <a:srgbClr val="000000"/>
                          </a:solidFill>
                        </a:rPr>
                        <a:t>Shared</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dirty="0">
                          <a:solidFill>
                            <a:srgbClr val="000000"/>
                          </a:solidFill>
                        </a:rPr>
                        <a:t>Total</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49370">
                <a:tc>
                  <a:txBody>
                    <a:bodyPr/>
                    <a:lstStyle/>
                    <a:p>
                      <a:r>
                        <a:rPr lang="en-US" sz="1500" b="1" dirty="0"/>
                        <a:t>Total Direct Costs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2 Million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 Million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100,000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3.1 Million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3146">
                <a:tc>
                  <a:txBody>
                    <a:bodyPr/>
                    <a:lstStyle/>
                    <a:p>
                      <a:r>
                        <a:rPr lang="en-US" sz="1500" b="1" dirty="0"/>
                        <a:t>Rent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60,000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60,000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3146">
                <a:tc>
                  <a:txBody>
                    <a:bodyPr/>
                    <a:lstStyle/>
                    <a:p>
                      <a:r>
                        <a:rPr lang="en-US" sz="1500" b="1" dirty="0"/>
                        <a:t>Audit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20,000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20,000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976">
                <a:tc>
                  <a:txBody>
                    <a:bodyPr/>
                    <a:lstStyle/>
                    <a:p>
                      <a:r>
                        <a:rPr lang="en-US" sz="1500" b="1" dirty="0"/>
                        <a:t>Maintenance Staff</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60,000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60,000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3146">
                <a:tc>
                  <a:txBody>
                    <a:bodyPr/>
                    <a:lstStyle/>
                    <a:p>
                      <a:r>
                        <a:rPr lang="en-US" sz="1500" b="1" dirty="0"/>
                        <a:t>Utilities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10,000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3146">
                <a:tc>
                  <a:txBody>
                    <a:bodyPr/>
                    <a:lstStyle/>
                    <a:p>
                      <a:r>
                        <a:rPr lang="en-US" sz="1500" b="1" dirty="0"/>
                        <a:t>TOTAL</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2 Million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 Million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500,000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150,000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3,250,000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31255746"/>
              </p:ext>
            </p:extLst>
          </p:nvPr>
        </p:nvGraphicFramePr>
        <p:xfrm>
          <a:off x="1893381" y="3731915"/>
          <a:ext cx="8405237" cy="2322632"/>
        </p:xfrm>
        <a:graphic>
          <a:graphicData uri="http://schemas.openxmlformats.org/drawingml/2006/table">
            <a:tbl>
              <a:tblPr firstRow="1" bandRow="1">
                <a:tableStyleId>{5C22544A-7EE6-4342-B048-85BDC9FD1C3A}</a:tableStyleId>
              </a:tblPr>
              <a:tblGrid>
                <a:gridCol w="1617975">
                  <a:extLst>
                    <a:ext uri="{9D8B030D-6E8A-4147-A177-3AD203B41FA5}">
                      <a16:colId xmlns:a16="http://schemas.microsoft.com/office/drawing/2014/main" val="20000"/>
                    </a:ext>
                  </a:extLst>
                </a:gridCol>
                <a:gridCol w="1254277">
                  <a:extLst>
                    <a:ext uri="{9D8B030D-6E8A-4147-A177-3AD203B41FA5}">
                      <a16:colId xmlns:a16="http://schemas.microsoft.com/office/drawing/2014/main" val="20001"/>
                    </a:ext>
                  </a:extLst>
                </a:gridCol>
                <a:gridCol w="1230611">
                  <a:extLst>
                    <a:ext uri="{9D8B030D-6E8A-4147-A177-3AD203B41FA5}">
                      <a16:colId xmlns:a16="http://schemas.microsoft.com/office/drawing/2014/main" val="20002"/>
                    </a:ext>
                  </a:extLst>
                </a:gridCol>
                <a:gridCol w="1500626">
                  <a:extLst>
                    <a:ext uri="{9D8B030D-6E8A-4147-A177-3AD203B41FA5}">
                      <a16:colId xmlns:a16="http://schemas.microsoft.com/office/drawing/2014/main" val="20003"/>
                    </a:ext>
                  </a:extLst>
                </a:gridCol>
                <a:gridCol w="1400874">
                  <a:extLst>
                    <a:ext uri="{9D8B030D-6E8A-4147-A177-3AD203B41FA5}">
                      <a16:colId xmlns:a16="http://schemas.microsoft.com/office/drawing/2014/main" val="20004"/>
                    </a:ext>
                  </a:extLst>
                </a:gridCol>
                <a:gridCol w="1400874">
                  <a:extLst>
                    <a:ext uri="{9D8B030D-6E8A-4147-A177-3AD203B41FA5}">
                      <a16:colId xmlns:a16="http://schemas.microsoft.com/office/drawing/2014/main" val="20005"/>
                    </a:ext>
                  </a:extLst>
                </a:gridCol>
              </a:tblGrid>
              <a:tr h="360686">
                <a:tc>
                  <a:txBody>
                    <a:bodyPr/>
                    <a:lstStyle/>
                    <a:p>
                      <a:endParaRPr lang="en-US" sz="1500"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dirty="0">
                          <a:solidFill>
                            <a:srgbClr val="000000"/>
                          </a:solidFill>
                        </a:rPr>
                        <a:t>Prog 3</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dirty="0">
                          <a:solidFill>
                            <a:srgbClr val="000000"/>
                          </a:solidFill>
                        </a:rPr>
                        <a:t>Prog 2</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dirty="0">
                          <a:solidFill>
                            <a:srgbClr val="000000"/>
                          </a:solidFill>
                        </a:rPr>
                        <a:t>Prog 1</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dirty="0">
                          <a:solidFill>
                            <a:srgbClr val="000000"/>
                          </a:solidFill>
                        </a:rPr>
                        <a:t>Shared</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dirty="0">
                          <a:solidFill>
                            <a:srgbClr val="000000"/>
                          </a:solidFill>
                        </a:rPr>
                        <a:t>Total</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2873">
                <a:tc>
                  <a:txBody>
                    <a:bodyPr/>
                    <a:lstStyle/>
                    <a:p>
                      <a:r>
                        <a:rPr lang="en-US" sz="1500" b="1" dirty="0"/>
                        <a:t>Total Direct Costs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r>
                        <a:rPr lang="en-US" sz="1500" b="1" dirty="0"/>
                        <a:t>2 Million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r>
                        <a:rPr lang="en-US" sz="1500" b="1" dirty="0"/>
                        <a:t>1 Million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r>
                        <a:rPr lang="en-US" sz="1500" b="1" dirty="0"/>
                        <a:t>100,000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endParaRPr lang="en-US" sz="1500" b="1"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r>
                        <a:rPr lang="en-US" sz="1500" b="1" dirty="0"/>
                        <a:t>3.1 Million</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extLst>
                  <a:ext uri="{0D108BD9-81ED-4DB2-BD59-A6C34878D82A}">
                    <a16:rowId xmlns:a16="http://schemas.microsoft.com/office/drawing/2014/main" val="10001"/>
                  </a:ext>
                </a:extLst>
              </a:tr>
              <a:tr h="257041">
                <a:tc>
                  <a:txBody>
                    <a:bodyPr/>
                    <a:lstStyle/>
                    <a:p>
                      <a:r>
                        <a:rPr lang="en-US" sz="1500" b="1" dirty="0"/>
                        <a:t>Rent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39,000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19,200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1,800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500" b="1"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60,000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7041">
                <a:tc>
                  <a:txBody>
                    <a:bodyPr/>
                    <a:lstStyle/>
                    <a:p>
                      <a:r>
                        <a:rPr lang="en-US" sz="1500" b="1" dirty="0"/>
                        <a:t>Audit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13,000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6,400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600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500" b="1"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20,000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0353">
                <a:tc>
                  <a:txBody>
                    <a:bodyPr/>
                    <a:lstStyle/>
                    <a:p>
                      <a:r>
                        <a:rPr lang="en-US" sz="1500" b="1" dirty="0"/>
                        <a:t>Maintenance staff</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39,000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19,200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1,800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500" b="1"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60,000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7041">
                <a:tc>
                  <a:txBody>
                    <a:bodyPr/>
                    <a:lstStyle/>
                    <a:p>
                      <a:r>
                        <a:rPr lang="en-US" sz="1500" b="1" dirty="0"/>
                        <a:t>Utilities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6,500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3,200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500" b="1" dirty="0"/>
                        <a:t>300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500" b="1"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10000"/>
                        <a:lumOff val="90000"/>
                      </a:schemeClr>
                    </a:solidFill>
                  </a:tcPr>
                </a:tc>
                <a:tc>
                  <a:txBody>
                    <a:bodyPr/>
                    <a:lstStyle/>
                    <a:p>
                      <a:r>
                        <a:rPr lang="en-US" sz="1500" b="1" dirty="0"/>
                        <a:t>10,000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7041">
                <a:tc>
                  <a:txBody>
                    <a:bodyPr/>
                    <a:lstStyle/>
                    <a:p>
                      <a:r>
                        <a:rPr lang="en-US" sz="1500" b="1" dirty="0"/>
                        <a:t>TOTAL</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r>
                        <a:rPr lang="en-US" sz="1500" b="1" dirty="0"/>
                        <a:t>2,097,500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r>
                        <a:rPr lang="en-US" sz="1500" b="1" dirty="0"/>
                        <a:t>1,048,000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r>
                        <a:rPr lang="en-US" sz="1500" b="1" dirty="0"/>
                        <a:t>10,500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pPr algn="ctr"/>
                      <a:r>
                        <a:rPr lang="en-US" sz="1500" b="1" dirty="0"/>
                        <a:t>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tc>
                  <a:txBody>
                    <a:bodyPr/>
                    <a:lstStyle/>
                    <a:p>
                      <a:r>
                        <a:rPr lang="en-US" sz="1500" b="1" dirty="0"/>
                        <a:t>3,250,000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2E49C"/>
                    </a:solidFill>
                  </a:tcPr>
                </a:tc>
                <a:extLst>
                  <a:ext uri="{0D108BD9-81ED-4DB2-BD59-A6C34878D82A}">
                    <a16:rowId xmlns:a16="http://schemas.microsoft.com/office/drawing/2014/main" val="10006"/>
                  </a:ext>
                </a:extLst>
              </a:tr>
            </a:tbl>
          </a:graphicData>
        </a:graphic>
      </p:graphicFrame>
      <p:sp>
        <p:nvSpPr>
          <p:cNvPr id="2" name="Title 1">
            <a:extLst>
              <a:ext uri="{FF2B5EF4-FFF2-40B4-BE49-F238E27FC236}">
                <a16:creationId xmlns:a16="http://schemas.microsoft.com/office/drawing/2014/main" id="{5BA0AA90-30F5-41D6-9526-55A918375DD3}"/>
              </a:ext>
            </a:extLst>
          </p:cNvPr>
          <p:cNvSpPr>
            <a:spLocks noGrp="1"/>
          </p:cNvSpPr>
          <p:nvPr>
            <p:ph type="title"/>
          </p:nvPr>
        </p:nvSpPr>
        <p:spPr/>
        <p:txBody>
          <a:bodyPr anchor="t">
            <a:normAutofit/>
          </a:bodyPr>
          <a:lstStyle/>
          <a:p>
            <a:r>
              <a:rPr lang="en-US" sz="3600" b="1" dirty="0">
                <a:solidFill>
                  <a:srgbClr val="FF0000"/>
                </a:solidFill>
                <a:latin typeface="+mn-lt"/>
              </a:rPr>
              <a:t>Direct Charging Shared Costs</a:t>
            </a:r>
          </a:p>
        </p:txBody>
      </p:sp>
      <p:sp>
        <p:nvSpPr>
          <p:cNvPr id="3" name="Arrow: Right 2">
            <a:extLst>
              <a:ext uri="{FF2B5EF4-FFF2-40B4-BE49-F238E27FC236}">
                <a16:creationId xmlns:a16="http://schemas.microsoft.com/office/drawing/2014/main" id="{DF5D618C-CAC7-4799-8156-FA86FA342B0D}"/>
              </a:ext>
            </a:extLst>
          </p:cNvPr>
          <p:cNvSpPr/>
          <p:nvPr/>
        </p:nvSpPr>
        <p:spPr bwMode="auto">
          <a:xfrm>
            <a:off x="1391255" y="4490194"/>
            <a:ext cx="425917" cy="24399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pitchFamily="96" charset="0"/>
            </a:endParaRPr>
          </a:p>
        </p:txBody>
      </p:sp>
      <p:sp>
        <p:nvSpPr>
          <p:cNvPr id="6" name="Arrow: Right 5">
            <a:extLst>
              <a:ext uri="{FF2B5EF4-FFF2-40B4-BE49-F238E27FC236}">
                <a16:creationId xmlns:a16="http://schemas.microsoft.com/office/drawing/2014/main" id="{9FFD1438-634A-4628-91C7-47710B8F66B2}"/>
              </a:ext>
            </a:extLst>
          </p:cNvPr>
          <p:cNvSpPr/>
          <p:nvPr/>
        </p:nvSpPr>
        <p:spPr bwMode="auto">
          <a:xfrm>
            <a:off x="1391255" y="4806590"/>
            <a:ext cx="425917" cy="24399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pitchFamily="96" charset="0"/>
            </a:endParaRPr>
          </a:p>
        </p:txBody>
      </p:sp>
      <p:sp>
        <p:nvSpPr>
          <p:cNvPr id="7" name="Arrow: Right 6">
            <a:extLst>
              <a:ext uri="{FF2B5EF4-FFF2-40B4-BE49-F238E27FC236}">
                <a16:creationId xmlns:a16="http://schemas.microsoft.com/office/drawing/2014/main" id="{665084B4-FBF7-48B7-B7AC-879CD439BCC6}"/>
              </a:ext>
            </a:extLst>
          </p:cNvPr>
          <p:cNvSpPr/>
          <p:nvPr/>
        </p:nvSpPr>
        <p:spPr bwMode="auto">
          <a:xfrm>
            <a:off x="1391255" y="5118438"/>
            <a:ext cx="425917" cy="24399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pitchFamily="96" charset="0"/>
            </a:endParaRPr>
          </a:p>
        </p:txBody>
      </p:sp>
      <p:sp>
        <p:nvSpPr>
          <p:cNvPr id="8" name="Arrow: Right 7">
            <a:extLst>
              <a:ext uri="{FF2B5EF4-FFF2-40B4-BE49-F238E27FC236}">
                <a16:creationId xmlns:a16="http://schemas.microsoft.com/office/drawing/2014/main" id="{B5C260F4-2DC7-41FD-96A4-35EB9A97D1FF}"/>
              </a:ext>
            </a:extLst>
          </p:cNvPr>
          <p:cNvSpPr/>
          <p:nvPr/>
        </p:nvSpPr>
        <p:spPr bwMode="auto">
          <a:xfrm>
            <a:off x="1417629" y="5462759"/>
            <a:ext cx="425917" cy="24399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pitchFamily="96" charset="0"/>
            </a:endParaRPr>
          </a:p>
        </p:txBody>
      </p:sp>
      <p:sp>
        <p:nvSpPr>
          <p:cNvPr id="4" name="Arrow: Down 3">
            <a:extLst>
              <a:ext uri="{FF2B5EF4-FFF2-40B4-BE49-F238E27FC236}">
                <a16:creationId xmlns:a16="http://schemas.microsoft.com/office/drawing/2014/main" id="{C2EF304F-8641-4946-8F0F-4FE5F0CEE19E}"/>
              </a:ext>
            </a:extLst>
          </p:cNvPr>
          <p:cNvSpPr/>
          <p:nvPr/>
        </p:nvSpPr>
        <p:spPr bwMode="auto">
          <a:xfrm>
            <a:off x="8022459" y="946549"/>
            <a:ext cx="346510" cy="256514"/>
          </a:xfrm>
          <a:prstGeom prst="downArrow">
            <a:avLst>
              <a:gd name="adj1" fmla="val 38888"/>
              <a:gd name="adj2" fmla="val 5000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pitchFamily="96" charset="0"/>
            </a:endParaRPr>
          </a:p>
        </p:txBody>
      </p:sp>
    </p:spTree>
    <p:extLst>
      <p:ext uri="{BB962C8B-B14F-4D97-AF65-F5344CB8AC3E}">
        <p14:creationId xmlns:p14="http://schemas.microsoft.com/office/powerpoint/2010/main" val="4145788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E137-A0BF-41A6-9B0B-37CA9E90C5B3}"/>
              </a:ext>
            </a:extLst>
          </p:cNvPr>
          <p:cNvSpPr>
            <a:spLocks noGrp="1"/>
          </p:cNvSpPr>
          <p:nvPr>
            <p:ph type="title"/>
          </p:nvPr>
        </p:nvSpPr>
        <p:spPr>
          <a:xfrm>
            <a:off x="838200" y="228600"/>
            <a:ext cx="10514012" cy="1185144"/>
          </a:xfrm>
          <a:noFill/>
          <a:ln w="38100">
            <a:solidFill>
              <a:srgbClr val="FF0000"/>
            </a:solidFill>
          </a:ln>
        </p:spPr>
        <p:txBody>
          <a:bodyPr anchor="ctr">
            <a:normAutofit/>
          </a:bodyPr>
          <a:lstStyle/>
          <a:p>
            <a:r>
              <a:rPr lang="en-US" sz="4000" b="1" dirty="0">
                <a:solidFill>
                  <a:srgbClr val="FF0000"/>
                </a:solidFill>
                <a:latin typeface="+mn-lt"/>
              </a:rPr>
              <a:t>Key Differences</a:t>
            </a:r>
          </a:p>
        </p:txBody>
      </p:sp>
      <p:sp>
        <p:nvSpPr>
          <p:cNvPr id="4" name="Text Placeholder 3">
            <a:extLst>
              <a:ext uri="{FF2B5EF4-FFF2-40B4-BE49-F238E27FC236}">
                <a16:creationId xmlns:a16="http://schemas.microsoft.com/office/drawing/2014/main" id="{03460D27-6D5C-4032-B947-456F3F547756}"/>
              </a:ext>
            </a:extLst>
          </p:cNvPr>
          <p:cNvSpPr>
            <a:spLocks noGrp="1"/>
          </p:cNvSpPr>
          <p:nvPr>
            <p:ph type="body" idx="1"/>
          </p:nvPr>
        </p:nvSpPr>
        <p:spPr>
          <a:xfrm>
            <a:off x="839788" y="1413744"/>
            <a:ext cx="5157787" cy="823912"/>
          </a:xfrm>
          <a:solidFill>
            <a:schemeClr val="tx2">
              <a:lumMod val="10000"/>
              <a:lumOff val="90000"/>
            </a:schemeClr>
          </a:solidFill>
          <a:ln w="19050">
            <a:solidFill>
              <a:srgbClr val="FF0000"/>
            </a:solidFill>
          </a:ln>
        </p:spPr>
        <p:txBody>
          <a:bodyPr anchor="ctr"/>
          <a:lstStyle/>
          <a:p>
            <a:pPr algn="ctr"/>
            <a:r>
              <a:rPr lang="en-US" dirty="0">
                <a:solidFill>
                  <a:srgbClr val="FF0000"/>
                </a:solidFill>
              </a:rPr>
              <a:t>Direct Charge- Cost Allocation</a:t>
            </a:r>
          </a:p>
        </p:txBody>
      </p:sp>
      <p:sp>
        <p:nvSpPr>
          <p:cNvPr id="5" name="Content Placeholder 4">
            <a:extLst>
              <a:ext uri="{FF2B5EF4-FFF2-40B4-BE49-F238E27FC236}">
                <a16:creationId xmlns:a16="http://schemas.microsoft.com/office/drawing/2014/main" id="{2AA58A9F-E105-47D2-9B43-C81E73DFF8A8}"/>
              </a:ext>
            </a:extLst>
          </p:cNvPr>
          <p:cNvSpPr>
            <a:spLocks noGrp="1"/>
          </p:cNvSpPr>
          <p:nvPr>
            <p:ph sz="half" idx="2"/>
          </p:nvPr>
        </p:nvSpPr>
        <p:spPr>
          <a:xfrm>
            <a:off x="836612" y="2237656"/>
            <a:ext cx="5157787" cy="3684588"/>
          </a:xfrm>
          <a:ln w="38100">
            <a:solidFill>
              <a:srgbClr val="FF0000"/>
            </a:solidFill>
          </a:ln>
        </p:spPr>
        <p:txBody>
          <a:bodyPr>
            <a:normAutofit/>
          </a:bodyPr>
          <a:lstStyle/>
          <a:p>
            <a:r>
              <a:rPr lang="en-US" sz="2400" dirty="0"/>
              <a:t>Allocates </a:t>
            </a:r>
            <a:r>
              <a:rPr lang="en-US" sz="2400" dirty="0">
                <a:solidFill>
                  <a:srgbClr val="FF0000"/>
                </a:solidFill>
              </a:rPr>
              <a:t>individual cost items</a:t>
            </a:r>
            <a:r>
              <a:rPr lang="en-US" sz="2400" dirty="0"/>
              <a:t> based on estimated benefit provided to each cost center</a:t>
            </a:r>
          </a:p>
          <a:p>
            <a:r>
              <a:rPr lang="en-US" sz="2400" dirty="0"/>
              <a:t>May use </a:t>
            </a:r>
            <a:r>
              <a:rPr lang="en-US" sz="2400" dirty="0">
                <a:solidFill>
                  <a:srgbClr val="FF0000"/>
                </a:solidFill>
              </a:rPr>
              <a:t>different estimating methods</a:t>
            </a:r>
            <a:r>
              <a:rPr lang="en-US" sz="2400" dirty="0"/>
              <a:t> for different types of costs</a:t>
            </a:r>
          </a:p>
          <a:p>
            <a:r>
              <a:rPr lang="en-US" sz="2400" dirty="0"/>
              <a:t>Must justify methods</a:t>
            </a:r>
          </a:p>
          <a:p>
            <a:r>
              <a:rPr lang="en-US" sz="2400" dirty="0"/>
              <a:t>Requires </a:t>
            </a:r>
            <a:r>
              <a:rPr lang="en-US" sz="2400" dirty="0">
                <a:solidFill>
                  <a:srgbClr val="FF0000"/>
                </a:solidFill>
              </a:rPr>
              <a:t>cost allocation plan</a:t>
            </a:r>
          </a:p>
          <a:p>
            <a:r>
              <a:rPr lang="en-US" sz="2400" dirty="0"/>
              <a:t>Results in </a:t>
            </a:r>
            <a:r>
              <a:rPr lang="en-US" sz="2400" dirty="0">
                <a:solidFill>
                  <a:srgbClr val="FF0000"/>
                </a:solidFill>
              </a:rPr>
              <a:t>direct charging </a:t>
            </a:r>
            <a:r>
              <a:rPr lang="en-US" sz="2400" dirty="0"/>
              <a:t>of </a:t>
            </a:r>
            <a:r>
              <a:rPr lang="en-US" sz="2400" dirty="0">
                <a:solidFill>
                  <a:srgbClr val="FF0000"/>
                </a:solidFill>
              </a:rPr>
              <a:t>allocated costs</a:t>
            </a:r>
          </a:p>
        </p:txBody>
      </p:sp>
      <p:sp>
        <p:nvSpPr>
          <p:cNvPr id="6" name="Text Placeholder 5">
            <a:extLst>
              <a:ext uri="{FF2B5EF4-FFF2-40B4-BE49-F238E27FC236}">
                <a16:creationId xmlns:a16="http://schemas.microsoft.com/office/drawing/2014/main" id="{808C1DF8-E060-4453-ADD2-C4B2A13175A4}"/>
              </a:ext>
            </a:extLst>
          </p:cNvPr>
          <p:cNvSpPr>
            <a:spLocks noGrp="1"/>
          </p:cNvSpPr>
          <p:nvPr>
            <p:ph type="body" sz="quarter" idx="3"/>
          </p:nvPr>
        </p:nvSpPr>
        <p:spPr>
          <a:xfrm>
            <a:off x="6172200" y="1413744"/>
            <a:ext cx="5183188" cy="823912"/>
          </a:xfrm>
          <a:solidFill>
            <a:schemeClr val="tx2">
              <a:lumMod val="10000"/>
              <a:lumOff val="90000"/>
            </a:schemeClr>
          </a:solidFill>
          <a:ln w="28575">
            <a:solidFill>
              <a:srgbClr val="FF0000"/>
            </a:solidFill>
          </a:ln>
        </p:spPr>
        <p:txBody>
          <a:bodyPr anchor="ctr"/>
          <a:lstStyle/>
          <a:p>
            <a:pPr algn="ctr"/>
            <a:r>
              <a:rPr lang="en-US" dirty="0">
                <a:solidFill>
                  <a:srgbClr val="FF0000"/>
                </a:solidFill>
              </a:rPr>
              <a:t>Indirect Cost Rate</a:t>
            </a:r>
          </a:p>
        </p:txBody>
      </p:sp>
      <p:sp>
        <p:nvSpPr>
          <p:cNvPr id="7" name="Content Placeholder 6">
            <a:extLst>
              <a:ext uri="{FF2B5EF4-FFF2-40B4-BE49-F238E27FC236}">
                <a16:creationId xmlns:a16="http://schemas.microsoft.com/office/drawing/2014/main" id="{6BA48D51-F7A4-4C03-8C4E-84E52173E6C7}"/>
              </a:ext>
            </a:extLst>
          </p:cNvPr>
          <p:cNvSpPr>
            <a:spLocks noGrp="1"/>
          </p:cNvSpPr>
          <p:nvPr>
            <p:ph sz="quarter" idx="4"/>
          </p:nvPr>
        </p:nvSpPr>
        <p:spPr>
          <a:xfrm>
            <a:off x="6169024" y="2237656"/>
            <a:ext cx="5183188" cy="3684588"/>
          </a:xfrm>
          <a:ln w="38100">
            <a:solidFill>
              <a:srgbClr val="FF0000"/>
            </a:solidFill>
          </a:ln>
        </p:spPr>
        <p:txBody>
          <a:bodyPr>
            <a:normAutofit/>
          </a:bodyPr>
          <a:lstStyle/>
          <a:p>
            <a:r>
              <a:rPr lang="en-US" sz="2400" dirty="0"/>
              <a:t>Distinguishes </a:t>
            </a:r>
            <a:r>
              <a:rPr lang="en-US" sz="2400" dirty="0">
                <a:solidFill>
                  <a:srgbClr val="FF0000"/>
                </a:solidFill>
              </a:rPr>
              <a:t>indirect</a:t>
            </a:r>
            <a:r>
              <a:rPr lang="en-US" sz="2400" dirty="0"/>
              <a:t> from </a:t>
            </a:r>
            <a:r>
              <a:rPr lang="en-US" sz="2400" dirty="0">
                <a:solidFill>
                  <a:srgbClr val="FF0000"/>
                </a:solidFill>
              </a:rPr>
              <a:t>direct</a:t>
            </a:r>
            <a:r>
              <a:rPr lang="en-US" sz="2400" dirty="0"/>
              <a:t> costs</a:t>
            </a:r>
          </a:p>
          <a:p>
            <a:r>
              <a:rPr lang="en-US" sz="2400" dirty="0"/>
              <a:t>Computes </a:t>
            </a:r>
            <a:r>
              <a:rPr lang="en-US" sz="2400" dirty="0">
                <a:solidFill>
                  <a:srgbClr val="FF0000"/>
                </a:solidFill>
              </a:rPr>
              <a:t>% </a:t>
            </a:r>
            <a:r>
              <a:rPr lang="en-US" sz="2400" dirty="0"/>
              <a:t>that indirect costs comprise of a </a:t>
            </a:r>
            <a:r>
              <a:rPr lang="en-US" sz="2400" dirty="0">
                <a:solidFill>
                  <a:srgbClr val="FF0000"/>
                </a:solidFill>
              </a:rPr>
              <a:t>base </a:t>
            </a:r>
            <a:r>
              <a:rPr lang="en-US" sz="2400" dirty="0"/>
              <a:t>of direct costs</a:t>
            </a:r>
          </a:p>
          <a:p>
            <a:r>
              <a:rPr lang="en-US" sz="2400" dirty="0">
                <a:solidFill>
                  <a:srgbClr val="FF0000"/>
                </a:solidFill>
              </a:rPr>
              <a:t>Applies that % </a:t>
            </a:r>
            <a:r>
              <a:rPr lang="en-US" sz="2400" dirty="0"/>
              <a:t>to the base of direct costs in </a:t>
            </a:r>
            <a:r>
              <a:rPr lang="en-US" sz="2400" dirty="0">
                <a:solidFill>
                  <a:srgbClr val="FF0000"/>
                </a:solidFill>
              </a:rPr>
              <a:t>each cost objective</a:t>
            </a:r>
          </a:p>
        </p:txBody>
      </p:sp>
    </p:spTree>
    <p:extLst>
      <p:ext uri="{BB962C8B-B14F-4D97-AF65-F5344CB8AC3E}">
        <p14:creationId xmlns:p14="http://schemas.microsoft.com/office/powerpoint/2010/main" val="1437972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mn-lt"/>
              </a:rPr>
              <a:t>Direct Charge through Cost Allocation: Challenges</a:t>
            </a:r>
          </a:p>
        </p:txBody>
      </p:sp>
      <p:sp>
        <p:nvSpPr>
          <p:cNvPr id="3" name="Content Placeholder 2"/>
          <p:cNvSpPr>
            <a:spLocks noGrp="1"/>
          </p:cNvSpPr>
          <p:nvPr>
            <p:ph idx="1"/>
          </p:nvPr>
        </p:nvSpPr>
        <p:spPr>
          <a:xfrm>
            <a:off x="2129589" y="2123298"/>
            <a:ext cx="8013032" cy="3651860"/>
          </a:xfrm>
          <a:solidFill>
            <a:schemeClr val="tx2">
              <a:lumMod val="10000"/>
              <a:lumOff val="90000"/>
            </a:schemeClr>
          </a:solidFill>
        </p:spPr>
        <p:txBody>
          <a:bodyPr anchor="ctr">
            <a:noAutofit/>
          </a:bodyPr>
          <a:lstStyle/>
          <a:p>
            <a:r>
              <a:rPr lang="en-US" sz="2400" b="1" dirty="0"/>
              <a:t>Finding defensible </a:t>
            </a:r>
            <a:r>
              <a:rPr lang="en-US" sz="2400" b="1" dirty="0">
                <a:solidFill>
                  <a:srgbClr val="FF0000"/>
                </a:solidFill>
              </a:rPr>
              <a:t>allocation method</a:t>
            </a:r>
          </a:p>
          <a:p>
            <a:r>
              <a:rPr lang="en-US" sz="2400" b="1" dirty="0"/>
              <a:t>Constant </a:t>
            </a:r>
            <a:r>
              <a:rPr lang="en-US" sz="2400" b="1" dirty="0">
                <a:solidFill>
                  <a:srgbClr val="FF0000"/>
                </a:solidFill>
              </a:rPr>
              <a:t>flux </a:t>
            </a:r>
            <a:r>
              <a:rPr lang="en-US" sz="2400" b="1" dirty="0"/>
              <a:t>in allocated costs as programs expand and contract</a:t>
            </a:r>
          </a:p>
          <a:p>
            <a:r>
              <a:rPr lang="en-US" sz="2400" b="1" dirty="0">
                <a:solidFill>
                  <a:srgbClr val="FF0000"/>
                </a:solidFill>
              </a:rPr>
              <a:t>Difficult to explain </a:t>
            </a:r>
            <a:r>
              <a:rPr lang="en-US" sz="2400" b="1" dirty="0"/>
              <a:t>why shared costs are charged as direct</a:t>
            </a:r>
          </a:p>
          <a:p>
            <a:r>
              <a:rPr lang="en-US" sz="2400" b="1" dirty="0"/>
              <a:t>Under Uniform Guidance, </a:t>
            </a:r>
            <a:r>
              <a:rPr lang="en-US" sz="2400" b="1" dirty="0">
                <a:solidFill>
                  <a:srgbClr val="FF0000"/>
                </a:solidFill>
              </a:rPr>
              <a:t>certain costs* may only be charged as indirect</a:t>
            </a:r>
            <a:r>
              <a:rPr lang="en-US" sz="2400" b="1" dirty="0"/>
              <a:t> (i.e., using NICR or 10% rate)</a:t>
            </a:r>
          </a:p>
          <a:p>
            <a:pPr marL="342900" indent="0">
              <a:buNone/>
            </a:pPr>
            <a:r>
              <a:rPr lang="en-US" sz="2400" b="1" i="1" dirty="0">
                <a:solidFill>
                  <a:srgbClr val="FF0000"/>
                </a:solidFill>
              </a:rPr>
              <a:t>*</a:t>
            </a:r>
            <a:r>
              <a:rPr lang="en-US" sz="2000" b="1" i="1" dirty="0">
                <a:solidFill>
                  <a:srgbClr val="FF0000"/>
                </a:solidFill>
              </a:rPr>
              <a:t>	</a:t>
            </a:r>
            <a:r>
              <a:rPr lang="en-US" sz="2000" b="1" i="1" dirty="0"/>
              <a:t>Preparation of grant applications</a:t>
            </a:r>
            <a:endParaRPr lang="en-US" sz="2400" b="1" i="1" dirty="0"/>
          </a:p>
        </p:txBody>
      </p:sp>
    </p:spTree>
    <p:extLst>
      <p:ext uri="{BB962C8B-B14F-4D97-AF65-F5344CB8AC3E}">
        <p14:creationId xmlns:p14="http://schemas.microsoft.com/office/powerpoint/2010/main" val="807909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7287-54E0-470F-B91F-958451174C2E}"/>
              </a:ext>
            </a:extLst>
          </p:cNvPr>
          <p:cNvSpPr>
            <a:spLocks noGrp="1"/>
          </p:cNvSpPr>
          <p:nvPr>
            <p:ph type="title"/>
          </p:nvPr>
        </p:nvSpPr>
        <p:spPr/>
        <p:txBody>
          <a:bodyPr>
            <a:normAutofit/>
          </a:bodyPr>
          <a:lstStyle/>
          <a:p>
            <a:r>
              <a:rPr lang="en-US" sz="4000" b="1" dirty="0">
                <a:solidFill>
                  <a:srgbClr val="FF0000"/>
                </a:solidFill>
                <a:latin typeface="+mn-lt"/>
              </a:rPr>
              <a:t>Common Cost Allocation Mistakes</a:t>
            </a:r>
          </a:p>
        </p:txBody>
      </p:sp>
      <p:sp>
        <p:nvSpPr>
          <p:cNvPr id="3" name="Content Placeholder 2">
            <a:extLst>
              <a:ext uri="{FF2B5EF4-FFF2-40B4-BE49-F238E27FC236}">
                <a16:creationId xmlns:a16="http://schemas.microsoft.com/office/drawing/2014/main" id="{D1F2BF60-EE63-497F-ADA1-45AB6F6C08C2}"/>
              </a:ext>
            </a:extLst>
          </p:cNvPr>
          <p:cNvSpPr>
            <a:spLocks noGrp="1"/>
          </p:cNvSpPr>
          <p:nvPr>
            <p:ph idx="1"/>
          </p:nvPr>
        </p:nvSpPr>
        <p:spPr>
          <a:xfrm>
            <a:off x="2303106" y="1690688"/>
            <a:ext cx="7772400" cy="3855870"/>
          </a:xfrm>
          <a:solidFill>
            <a:schemeClr val="tx2">
              <a:lumMod val="10000"/>
              <a:lumOff val="90000"/>
            </a:schemeClr>
          </a:solidFill>
        </p:spPr>
        <p:txBody>
          <a:bodyPr anchor="ctr"/>
          <a:lstStyle/>
          <a:p>
            <a:r>
              <a:rPr lang="en-US" b="1" dirty="0"/>
              <a:t>Determining the </a:t>
            </a:r>
            <a:r>
              <a:rPr lang="en-US" b="1" dirty="0">
                <a:solidFill>
                  <a:srgbClr val="FF0000"/>
                </a:solidFill>
              </a:rPr>
              <a:t>allocation</a:t>
            </a:r>
            <a:r>
              <a:rPr lang="en-US" b="1" dirty="0"/>
              <a:t> of a cost benefiting more than one objective </a:t>
            </a:r>
            <a:r>
              <a:rPr lang="en-US" b="1" dirty="0">
                <a:solidFill>
                  <a:srgbClr val="FF0000"/>
                </a:solidFill>
              </a:rPr>
              <a:t>based on the amount included in an award budget</a:t>
            </a:r>
          </a:p>
          <a:p>
            <a:pPr marL="342900" indent="0">
              <a:buNone/>
            </a:pPr>
            <a:endParaRPr lang="en-US" b="1" dirty="0">
              <a:solidFill>
                <a:srgbClr val="FF0000"/>
              </a:solidFill>
            </a:endParaRPr>
          </a:p>
          <a:p>
            <a:r>
              <a:rPr lang="en-US" b="1" dirty="0">
                <a:solidFill>
                  <a:srgbClr val="FF0000"/>
                </a:solidFill>
              </a:rPr>
              <a:t>Failing to allocate </a:t>
            </a:r>
            <a:r>
              <a:rPr lang="en-US" b="1" dirty="0"/>
              <a:t>a cost to </a:t>
            </a:r>
            <a:r>
              <a:rPr lang="en-US" b="1" dirty="0">
                <a:solidFill>
                  <a:srgbClr val="FF0000"/>
                </a:solidFill>
              </a:rPr>
              <a:t>all the cost objectives</a:t>
            </a:r>
            <a:r>
              <a:rPr lang="en-US" b="1" dirty="0"/>
              <a:t> which benefit from it</a:t>
            </a:r>
          </a:p>
        </p:txBody>
      </p:sp>
    </p:spTree>
    <p:extLst>
      <p:ext uri="{BB962C8B-B14F-4D97-AF65-F5344CB8AC3E}">
        <p14:creationId xmlns:p14="http://schemas.microsoft.com/office/powerpoint/2010/main" val="712666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70DA-DF89-689C-2986-43A3FBE69E63}"/>
              </a:ext>
            </a:extLst>
          </p:cNvPr>
          <p:cNvSpPr>
            <a:spLocks noGrp="1"/>
          </p:cNvSpPr>
          <p:nvPr>
            <p:ph type="title"/>
          </p:nvPr>
        </p:nvSpPr>
        <p:spPr/>
        <p:txBody>
          <a:bodyPr>
            <a:normAutofit fontScale="90000"/>
          </a:bodyPr>
          <a:lstStyle/>
          <a:p>
            <a:br>
              <a:rPr lang="en-US" dirty="0"/>
            </a:br>
            <a:r>
              <a:rPr lang="en-US" b="1" dirty="0">
                <a:solidFill>
                  <a:srgbClr val="FF0000"/>
                </a:solidFill>
                <a:latin typeface="+mn-lt"/>
              </a:rPr>
              <a:t>Cost Allocation Plans</a:t>
            </a:r>
            <a:br>
              <a:rPr lang="en-US" dirty="0"/>
            </a:br>
            <a:endParaRPr lang="en-US" dirty="0"/>
          </a:p>
        </p:txBody>
      </p:sp>
      <p:sp>
        <p:nvSpPr>
          <p:cNvPr id="3" name="Content Placeholder 2">
            <a:extLst>
              <a:ext uri="{FF2B5EF4-FFF2-40B4-BE49-F238E27FC236}">
                <a16:creationId xmlns:a16="http://schemas.microsoft.com/office/drawing/2014/main" id="{FCC6134C-BDAB-53C5-CE7E-4BA31F76B228}"/>
              </a:ext>
            </a:extLst>
          </p:cNvPr>
          <p:cNvSpPr>
            <a:spLocks noGrp="1"/>
          </p:cNvSpPr>
          <p:nvPr>
            <p:ph idx="1"/>
          </p:nvPr>
        </p:nvSpPr>
        <p:spPr>
          <a:xfrm>
            <a:off x="838200" y="1672892"/>
            <a:ext cx="10515600" cy="4351338"/>
          </a:xfrm>
        </p:spPr>
        <p:txBody>
          <a:bodyPr>
            <a:normAutofit/>
          </a:bodyPr>
          <a:lstStyle/>
          <a:p>
            <a:r>
              <a:rPr lang="en-US" b="1" dirty="0">
                <a:solidFill>
                  <a:srgbClr val="FF0000"/>
                </a:solidFill>
              </a:rPr>
              <a:t>Comprehensive</a:t>
            </a:r>
            <a:r>
              <a:rPr lang="en-US" b="1" dirty="0"/>
              <a:t> description of agency’s treatment of direct and shared costs</a:t>
            </a:r>
          </a:p>
          <a:p>
            <a:r>
              <a:rPr lang="en-US" b="1" dirty="0"/>
              <a:t>Includes CAA’s </a:t>
            </a:r>
            <a:r>
              <a:rPr lang="en-US" b="1" dirty="0">
                <a:solidFill>
                  <a:srgbClr val="FF0000"/>
                </a:solidFill>
              </a:rPr>
              <a:t>definition of cost objective</a:t>
            </a:r>
          </a:p>
          <a:p>
            <a:r>
              <a:rPr lang="en-US" b="1" dirty="0"/>
              <a:t>Identifies </a:t>
            </a:r>
            <a:r>
              <a:rPr lang="en-US" b="1" dirty="0">
                <a:solidFill>
                  <a:srgbClr val="FF0000"/>
                </a:solidFill>
              </a:rPr>
              <a:t>types of shared costs </a:t>
            </a:r>
            <a:r>
              <a:rPr lang="en-US" b="1" dirty="0"/>
              <a:t>&amp; </a:t>
            </a:r>
            <a:r>
              <a:rPr lang="en-US" b="1" dirty="0">
                <a:solidFill>
                  <a:srgbClr val="FF0000"/>
                </a:solidFill>
              </a:rPr>
              <a:t>methods used </a:t>
            </a:r>
            <a:r>
              <a:rPr lang="en-US" b="1" dirty="0"/>
              <a:t>to allocate each type</a:t>
            </a:r>
          </a:p>
          <a:p>
            <a:r>
              <a:rPr lang="en-US" b="1" dirty="0">
                <a:solidFill>
                  <a:srgbClr val="FF0000"/>
                </a:solidFill>
              </a:rPr>
              <a:t>Defines </a:t>
            </a:r>
            <a:r>
              <a:rPr lang="en-US" b="1" dirty="0"/>
              <a:t>agency-wide </a:t>
            </a:r>
            <a:r>
              <a:rPr lang="en-US" b="1" dirty="0">
                <a:solidFill>
                  <a:srgbClr val="FF0000"/>
                </a:solidFill>
              </a:rPr>
              <a:t>administrative costs</a:t>
            </a:r>
          </a:p>
          <a:p>
            <a:r>
              <a:rPr lang="en-US" b="1" dirty="0"/>
              <a:t>Identifies </a:t>
            </a:r>
            <a:r>
              <a:rPr lang="en-US" b="1" dirty="0">
                <a:solidFill>
                  <a:srgbClr val="FF0000"/>
                </a:solidFill>
              </a:rPr>
              <a:t>method used to allocate administrative costs</a:t>
            </a:r>
          </a:p>
          <a:p>
            <a:r>
              <a:rPr lang="en-US" b="1" dirty="0"/>
              <a:t>Identifies </a:t>
            </a:r>
            <a:r>
              <a:rPr lang="en-US" b="1" dirty="0">
                <a:solidFill>
                  <a:srgbClr val="FF0000"/>
                </a:solidFill>
              </a:rPr>
              <a:t>effective dates</a:t>
            </a:r>
          </a:p>
        </p:txBody>
      </p:sp>
    </p:spTree>
    <p:extLst>
      <p:ext uri="{BB962C8B-B14F-4D97-AF65-F5344CB8AC3E}">
        <p14:creationId xmlns:p14="http://schemas.microsoft.com/office/powerpoint/2010/main" val="3388381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C1762-85AC-3AD7-9DA5-3BEC7D3F0A4F}"/>
              </a:ext>
            </a:extLst>
          </p:cNvPr>
          <p:cNvSpPr>
            <a:spLocks noGrp="1"/>
          </p:cNvSpPr>
          <p:nvPr>
            <p:ph type="title"/>
          </p:nvPr>
        </p:nvSpPr>
        <p:spPr/>
        <p:txBody>
          <a:bodyPr>
            <a:normAutofit/>
          </a:bodyPr>
          <a:lstStyle/>
          <a:p>
            <a:r>
              <a:rPr lang="en-US" sz="4000" b="1" dirty="0">
                <a:solidFill>
                  <a:srgbClr val="FF0000"/>
                </a:solidFill>
                <a:latin typeface="+mn-lt"/>
              </a:rPr>
              <a:t>Cost Allocation Plan Challenges</a:t>
            </a:r>
          </a:p>
        </p:txBody>
      </p:sp>
      <p:sp>
        <p:nvSpPr>
          <p:cNvPr id="3" name="Content Placeholder 2">
            <a:extLst>
              <a:ext uri="{FF2B5EF4-FFF2-40B4-BE49-F238E27FC236}">
                <a16:creationId xmlns:a16="http://schemas.microsoft.com/office/drawing/2014/main" id="{5D67CC91-E9F3-7451-B210-A2F45F7A9F85}"/>
              </a:ext>
            </a:extLst>
          </p:cNvPr>
          <p:cNvSpPr>
            <a:spLocks noGrp="1"/>
          </p:cNvSpPr>
          <p:nvPr>
            <p:ph idx="1"/>
          </p:nvPr>
        </p:nvSpPr>
        <p:spPr>
          <a:xfrm>
            <a:off x="838200" y="1690688"/>
            <a:ext cx="10515600" cy="4351338"/>
          </a:xfrm>
        </p:spPr>
        <p:txBody>
          <a:bodyPr>
            <a:normAutofit/>
          </a:bodyPr>
          <a:lstStyle/>
          <a:p>
            <a:r>
              <a:rPr lang="en-US" b="1" dirty="0"/>
              <a:t>Must clarify whether concept of “</a:t>
            </a:r>
            <a:r>
              <a:rPr lang="en-US" b="1" dirty="0">
                <a:solidFill>
                  <a:srgbClr val="FF0000"/>
                </a:solidFill>
              </a:rPr>
              <a:t>indirect cost pool</a:t>
            </a:r>
            <a:r>
              <a:rPr lang="en-US" b="1" dirty="0"/>
              <a:t>” is used</a:t>
            </a:r>
          </a:p>
          <a:p>
            <a:r>
              <a:rPr lang="en-US" b="1" dirty="0"/>
              <a:t>Must clarify which, if any, </a:t>
            </a:r>
            <a:r>
              <a:rPr lang="en-US" b="1" dirty="0">
                <a:solidFill>
                  <a:srgbClr val="FF0000"/>
                </a:solidFill>
              </a:rPr>
              <a:t>non-administrative costs </a:t>
            </a:r>
            <a:r>
              <a:rPr lang="en-US" b="1" dirty="0"/>
              <a:t>are treated as part of “</a:t>
            </a:r>
            <a:r>
              <a:rPr lang="en-US" b="1" dirty="0">
                <a:solidFill>
                  <a:srgbClr val="FF0000"/>
                </a:solidFill>
              </a:rPr>
              <a:t>indirect pool</a:t>
            </a:r>
            <a:r>
              <a:rPr lang="en-US" b="1" dirty="0"/>
              <a:t>”</a:t>
            </a:r>
          </a:p>
          <a:p>
            <a:r>
              <a:rPr lang="en-US" b="1" dirty="0"/>
              <a:t>Plan must comply with 2 CFR 200 </a:t>
            </a:r>
          </a:p>
          <a:p>
            <a:r>
              <a:rPr lang="en-US" b="1" dirty="0"/>
              <a:t>Many pass-through entities </a:t>
            </a:r>
            <a:r>
              <a:rPr lang="en-US" b="1" dirty="0">
                <a:solidFill>
                  <a:srgbClr val="FF0000"/>
                </a:solidFill>
              </a:rPr>
              <a:t>refuse to “approve” </a:t>
            </a:r>
            <a:r>
              <a:rPr lang="en-US" b="1" dirty="0"/>
              <a:t>cost allocation plans</a:t>
            </a:r>
          </a:p>
          <a:p>
            <a:r>
              <a:rPr lang="en-US" b="1" dirty="0"/>
              <a:t>Independent auditors may or may not examine plans carefully</a:t>
            </a:r>
          </a:p>
          <a:p>
            <a:r>
              <a:rPr lang="en-US" b="1" dirty="0"/>
              <a:t>Some auditors &amp; monitors require the plan to include a </a:t>
            </a:r>
            <a:r>
              <a:rPr lang="en-US" b="1" dirty="0">
                <a:solidFill>
                  <a:srgbClr val="FF0000"/>
                </a:solidFill>
              </a:rPr>
              <a:t>certification statement </a:t>
            </a:r>
          </a:p>
        </p:txBody>
      </p:sp>
    </p:spTree>
    <p:extLst>
      <p:ext uri="{BB962C8B-B14F-4D97-AF65-F5344CB8AC3E}">
        <p14:creationId xmlns:p14="http://schemas.microsoft.com/office/powerpoint/2010/main" val="1706800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F9C8-93C7-743B-5558-768B0097C2D3}"/>
              </a:ext>
            </a:extLst>
          </p:cNvPr>
          <p:cNvSpPr>
            <a:spLocks noGrp="1"/>
          </p:cNvSpPr>
          <p:nvPr>
            <p:ph type="title"/>
          </p:nvPr>
        </p:nvSpPr>
        <p:spPr/>
        <p:txBody>
          <a:bodyPr>
            <a:normAutofit/>
          </a:bodyPr>
          <a:lstStyle/>
          <a:p>
            <a:r>
              <a:rPr lang="en-US" sz="4000" b="1" dirty="0">
                <a:solidFill>
                  <a:srgbClr val="FF0000"/>
                </a:solidFill>
                <a:latin typeface="+mn-lt"/>
              </a:rPr>
              <a:t>Exhibits Supporting the Cost Allocation Plan</a:t>
            </a:r>
          </a:p>
        </p:txBody>
      </p:sp>
      <p:sp>
        <p:nvSpPr>
          <p:cNvPr id="3" name="Content Placeholder 2">
            <a:extLst>
              <a:ext uri="{FF2B5EF4-FFF2-40B4-BE49-F238E27FC236}">
                <a16:creationId xmlns:a16="http://schemas.microsoft.com/office/drawing/2014/main" id="{901AC5EE-F140-8810-86FE-0D455C78F62E}"/>
              </a:ext>
            </a:extLst>
          </p:cNvPr>
          <p:cNvSpPr>
            <a:spLocks noGrp="1"/>
          </p:cNvSpPr>
          <p:nvPr>
            <p:ph idx="1"/>
          </p:nvPr>
        </p:nvSpPr>
        <p:spPr/>
        <p:txBody>
          <a:bodyPr>
            <a:normAutofit/>
          </a:bodyPr>
          <a:lstStyle/>
          <a:p>
            <a:r>
              <a:rPr lang="en-US" b="1" dirty="0">
                <a:solidFill>
                  <a:srgbClr val="FF0000"/>
                </a:solidFill>
              </a:rPr>
              <a:t>Agency-wide budget </a:t>
            </a:r>
            <a:r>
              <a:rPr lang="en-US" b="1" dirty="0"/>
              <a:t>illustrating application of cost allocation policies to all line-items</a:t>
            </a:r>
          </a:p>
          <a:p>
            <a:pPr marL="342900" indent="0">
              <a:buNone/>
            </a:pPr>
            <a:endParaRPr lang="en-US" b="1" dirty="0"/>
          </a:p>
          <a:p>
            <a:r>
              <a:rPr lang="en-US" b="1" dirty="0"/>
              <a:t>If % of square footage is used for allocation of facilities and related costs, </a:t>
            </a:r>
            <a:r>
              <a:rPr lang="en-US" b="1" dirty="0">
                <a:solidFill>
                  <a:srgbClr val="FF0000"/>
                </a:solidFill>
              </a:rPr>
              <a:t>floor plan </a:t>
            </a:r>
            <a:r>
              <a:rPr lang="en-US" b="1" dirty="0"/>
              <a:t>measurements used to derive allocation %s</a:t>
            </a:r>
          </a:p>
          <a:p>
            <a:pPr marL="342900" indent="0">
              <a:buNone/>
            </a:pPr>
            <a:endParaRPr lang="en-US" b="1" dirty="0"/>
          </a:p>
          <a:p>
            <a:r>
              <a:rPr lang="en-US" b="1" dirty="0"/>
              <a:t>Detailed </a:t>
            </a:r>
            <a:r>
              <a:rPr lang="en-US" b="1" dirty="0">
                <a:solidFill>
                  <a:srgbClr val="FF0000"/>
                </a:solidFill>
              </a:rPr>
              <a:t>personnel schedule </a:t>
            </a:r>
            <a:r>
              <a:rPr lang="en-US" b="1" dirty="0"/>
              <a:t>illustrating positions treated as direct costs and positions treated as allocated costs</a:t>
            </a:r>
          </a:p>
        </p:txBody>
      </p:sp>
    </p:spTree>
    <p:extLst>
      <p:ext uri="{BB962C8B-B14F-4D97-AF65-F5344CB8AC3E}">
        <p14:creationId xmlns:p14="http://schemas.microsoft.com/office/powerpoint/2010/main" val="1815065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54374-1618-B66C-A622-6CF69CAA2B56}"/>
              </a:ext>
            </a:extLst>
          </p:cNvPr>
          <p:cNvSpPr>
            <a:spLocks noGrp="1"/>
          </p:cNvSpPr>
          <p:nvPr>
            <p:ph type="title"/>
          </p:nvPr>
        </p:nvSpPr>
        <p:spPr/>
        <p:txBody>
          <a:bodyPr anchor="ctr">
            <a:normAutofit/>
          </a:bodyPr>
          <a:lstStyle/>
          <a:p>
            <a:r>
              <a:rPr lang="en-US" sz="4000" b="1" dirty="0">
                <a:solidFill>
                  <a:srgbClr val="FF0000"/>
                </a:solidFill>
                <a:latin typeface="+mn-lt"/>
              </a:rPr>
              <a:t>Workshop Goal</a:t>
            </a:r>
          </a:p>
        </p:txBody>
      </p:sp>
      <p:pic>
        <p:nvPicPr>
          <p:cNvPr id="14" name="Content Placeholder 13">
            <a:extLst>
              <a:ext uri="{FF2B5EF4-FFF2-40B4-BE49-F238E27FC236}">
                <a16:creationId xmlns:a16="http://schemas.microsoft.com/office/drawing/2014/main" id="{5787466B-FB6D-56B7-4E6E-8745B228EF22}"/>
              </a:ext>
            </a:extLst>
          </p:cNvPr>
          <p:cNvPicPr>
            <a:picLocks noGrp="1" noChangeAspect="1"/>
          </p:cNvPicPr>
          <p:nvPr>
            <p:ph idx="1"/>
          </p:nvPr>
        </p:nvPicPr>
        <p:blipFill>
          <a:blip r:embed="rId2"/>
          <a:stretch>
            <a:fillRect/>
          </a:stretch>
        </p:blipFill>
        <p:spPr>
          <a:xfrm>
            <a:off x="2112214" y="2448678"/>
            <a:ext cx="3322608" cy="2871465"/>
          </a:xfrm>
          <a:prstGeom prst="rect">
            <a:avLst/>
          </a:prstGeom>
        </p:spPr>
      </p:pic>
      <p:sp>
        <p:nvSpPr>
          <p:cNvPr id="8" name="Text Placeholder 7">
            <a:extLst>
              <a:ext uri="{FF2B5EF4-FFF2-40B4-BE49-F238E27FC236}">
                <a16:creationId xmlns:a16="http://schemas.microsoft.com/office/drawing/2014/main" id="{0619DFEA-58C4-87EF-0CF6-9C05DF3EE483}"/>
              </a:ext>
            </a:extLst>
          </p:cNvPr>
          <p:cNvSpPr>
            <a:spLocks noGrp="1"/>
          </p:cNvSpPr>
          <p:nvPr>
            <p:ph type="body" idx="4294967295"/>
          </p:nvPr>
        </p:nvSpPr>
        <p:spPr>
          <a:xfrm>
            <a:off x="2112184" y="1619447"/>
            <a:ext cx="3322638" cy="823913"/>
          </a:xfrm>
        </p:spPr>
        <p:txBody>
          <a:bodyPr anchor="ctr">
            <a:normAutofit/>
          </a:bodyPr>
          <a:lstStyle/>
          <a:p>
            <a:pPr marL="0" indent="0" algn="ctr">
              <a:buNone/>
            </a:pPr>
            <a:r>
              <a:rPr lang="en-US" sz="2800" b="1" dirty="0">
                <a:solidFill>
                  <a:srgbClr val="241AA2"/>
                </a:solidFill>
              </a:rPr>
              <a:t>Before</a:t>
            </a:r>
          </a:p>
        </p:txBody>
      </p:sp>
      <p:sp>
        <p:nvSpPr>
          <p:cNvPr id="10" name="Text Placeholder 9">
            <a:extLst>
              <a:ext uri="{FF2B5EF4-FFF2-40B4-BE49-F238E27FC236}">
                <a16:creationId xmlns:a16="http://schemas.microsoft.com/office/drawing/2014/main" id="{5EEB8E03-680C-CE4F-27B0-9DF78A90ABD5}"/>
              </a:ext>
            </a:extLst>
          </p:cNvPr>
          <p:cNvSpPr>
            <a:spLocks noGrp="1"/>
          </p:cNvSpPr>
          <p:nvPr>
            <p:ph type="body" sz="quarter" idx="4294967295"/>
          </p:nvPr>
        </p:nvSpPr>
        <p:spPr>
          <a:xfrm>
            <a:off x="6599963" y="1624766"/>
            <a:ext cx="3322608" cy="823912"/>
          </a:xfrm>
        </p:spPr>
        <p:txBody>
          <a:bodyPr anchor="ctr">
            <a:normAutofit/>
          </a:bodyPr>
          <a:lstStyle/>
          <a:p>
            <a:pPr marL="0" indent="0" algn="ctr">
              <a:buNone/>
            </a:pPr>
            <a:r>
              <a:rPr lang="en-US" b="1" dirty="0">
                <a:solidFill>
                  <a:srgbClr val="241AA2"/>
                </a:solidFill>
              </a:rPr>
              <a:t>After</a:t>
            </a:r>
          </a:p>
        </p:txBody>
      </p:sp>
      <p:pic>
        <p:nvPicPr>
          <p:cNvPr id="15" name="Content Placeholder 14">
            <a:extLst>
              <a:ext uri="{FF2B5EF4-FFF2-40B4-BE49-F238E27FC236}">
                <a16:creationId xmlns:a16="http://schemas.microsoft.com/office/drawing/2014/main" id="{B894D151-11BC-DB0C-C2EF-70C98EAD618C}"/>
              </a:ext>
            </a:extLst>
          </p:cNvPr>
          <p:cNvPicPr>
            <a:picLocks noGrp="1" noChangeAspect="1"/>
          </p:cNvPicPr>
          <p:nvPr>
            <p:ph sz="quarter" idx="4294967295"/>
          </p:nvPr>
        </p:nvPicPr>
        <p:blipFill>
          <a:blip r:embed="rId3"/>
          <a:stretch>
            <a:fillRect/>
          </a:stretch>
        </p:blipFill>
        <p:spPr>
          <a:xfrm>
            <a:off x="6599963" y="2448678"/>
            <a:ext cx="3322608" cy="2871465"/>
          </a:xfrm>
          <a:prstGeom prst="rect">
            <a:avLst/>
          </a:prstGeom>
        </p:spPr>
      </p:pic>
    </p:spTree>
    <p:extLst>
      <p:ext uri="{BB962C8B-B14F-4D97-AF65-F5344CB8AC3E}">
        <p14:creationId xmlns:p14="http://schemas.microsoft.com/office/powerpoint/2010/main" val="8770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50F9-AE8E-E218-32D4-12440C9CA293}"/>
              </a:ext>
            </a:extLst>
          </p:cNvPr>
          <p:cNvSpPr>
            <a:spLocks noGrp="1"/>
          </p:cNvSpPr>
          <p:nvPr>
            <p:ph type="title"/>
          </p:nvPr>
        </p:nvSpPr>
        <p:spPr/>
        <p:txBody>
          <a:bodyPr>
            <a:normAutofit/>
          </a:bodyPr>
          <a:lstStyle/>
          <a:p>
            <a:r>
              <a:rPr lang="en-US" sz="4000" b="1" dirty="0">
                <a:solidFill>
                  <a:srgbClr val="FF0000"/>
                </a:solidFill>
                <a:latin typeface="+mn-lt"/>
              </a:rPr>
              <a:t>Cost</a:t>
            </a:r>
            <a:r>
              <a:rPr lang="en-US" sz="4000" b="1" dirty="0">
                <a:latin typeface="+mn-lt"/>
              </a:rPr>
              <a:t> </a:t>
            </a:r>
            <a:r>
              <a:rPr lang="en-US" sz="4000" b="1" dirty="0">
                <a:solidFill>
                  <a:srgbClr val="FF0000"/>
                </a:solidFill>
                <a:latin typeface="+mn-lt"/>
              </a:rPr>
              <a:t>Allocation Plan Pitfalls</a:t>
            </a:r>
          </a:p>
        </p:txBody>
      </p:sp>
      <p:sp>
        <p:nvSpPr>
          <p:cNvPr id="3" name="Content Placeholder 2">
            <a:extLst>
              <a:ext uri="{FF2B5EF4-FFF2-40B4-BE49-F238E27FC236}">
                <a16:creationId xmlns:a16="http://schemas.microsoft.com/office/drawing/2014/main" id="{62D16E4E-80A7-F05C-22B1-008F201DFD89}"/>
              </a:ext>
            </a:extLst>
          </p:cNvPr>
          <p:cNvSpPr>
            <a:spLocks noGrp="1"/>
          </p:cNvSpPr>
          <p:nvPr>
            <p:ph idx="1"/>
          </p:nvPr>
        </p:nvSpPr>
        <p:spPr/>
        <p:txBody>
          <a:bodyPr>
            <a:normAutofit lnSpcReduction="10000"/>
          </a:bodyPr>
          <a:lstStyle/>
          <a:p>
            <a:r>
              <a:rPr lang="en-US" b="1" dirty="0">
                <a:solidFill>
                  <a:srgbClr val="FF0000"/>
                </a:solidFill>
              </a:rPr>
              <a:t>Costs must be allocated to all cost objectives they benefit –regardless of funding limitations</a:t>
            </a:r>
          </a:p>
          <a:p>
            <a:endParaRPr lang="en-US" b="1" dirty="0"/>
          </a:p>
          <a:p>
            <a:r>
              <a:rPr lang="en-US" b="1" dirty="0"/>
              <a:t>In most cases, administrative or indirect costs may not be allocated based on % of total direct costs dollars attributed to each cost objective</a:t>
            </a:r>
          </a:p>
          <a:p>
            <a:pPr marL="342900" indent="0">
              <a:buNone/>
            </a:pPr>
            <a:endParaRPr lang="en-US" b="1" dirty="0"/>
          </a:p>
          <a:p>
            <a:r>
              <a:rPr lang="en-US" b="1" dirty="0"/>
              <a:t>Use of such percentages is generally limited to calculation of indirect cost rates not in cost allocation plan to justify direct charging of allocated costs</a:t>
            </a:r>
          </a:p>
          <a:p>
            <a:pPr marL="342900" indent="0">
              <a:buNone/>
            </a:pPr>
            <a:endParaRPr lang="en-US" b="1" dirty="0"/>
          </a:p>
        </p:txBody>
      </p:sp>
    </p:spTree>
    <p:extLst>
      <p:ext uri="{BB962C8B-B14F-4D97-AF65-F5344CB8AC3E}">
        <p14:creationId xmlns:p14="http://schemas.microsoft.com/office/powerpoint/2010/main" val="1015496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1489F-E965-123E-39DB-55E61A58D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09465-BBDC-318C-0EBA-ACB467D5A0F1}"/>
              </a:ext>
            </a:extLst>
          </p:cNvPr>
          <p:cNvSpPr>
            <a:spLocks noGrp="1"/>
          </p:cNvSpPr>
          <p:nvPr>
            <p:ph type="title"/>
          </p:nvPr>
        </p:nvSpPr>
        <p:spPr/>
        <p:txBody>
          <a:bodyPr>
            <a:normAutofit fontScale="90000"/>
          </a:bodyPr>
          <a:lstStyle/>
          <a:p>
            <a:r>
              <a:rPr lang="en-US" sz="4000" b="1" dirty="0">
                <a:solidFill>
                  <a:srgbClr val="FF0000"/>
                </a:solidFill>
                <a:latin typeface="+mn-lt"/>
              </a:rPr>
              <a:t>4 ways to Recover </a:t>
            </a:r>
            <a:br>
              <a:rPr lang="en-US" sz="4000" b="1" dirty="0">
                <a:solidFill>
                  <a:srgbClr val="FF0000"/>
                </a:solidFill>
                <a:latin typeface="+mn-lt"/>
              </a:rPr>
            </a:br>
            <a:r>
              <a:rPr lang="en-US" sz="4000" b="1" dirty="0">
                <a:solidFill>
                  <a:srgbClr val="FF0000"/>
                </a:solidFill>
                <a:latin typeface="+mn-lt"/>
              </a:rPr>
              <a:t>Admin &amp; Indirect Costs</a:t>
            </a:r>
            <a:br>
              <a:rPr lang="en-US" sz="3600" dirty="0"/>
            </a:br>
            <a:r>
              <a:rPr lang="en-US" sz="1800" b="1" dirty="0"/>
              <a:t>Uniform Grants Guidance</a:t>
            </a:r>
            <a:endParaRPr lang="en-US" sz="3600" b="1" dirty="0"/>
          </a:p>
        </p:txBody>
      </p:sp>
      <p:graphicFrame>
        <p:nvGraphicFramePr>
          <p:cNvPr id="5" name="Content Placeholder 4">
            <a:extLst>
              <a:ext uri="{FF2B5EF4-FFF2-40B4-BE49-F238E27FC236}">
                <a16:creationId xmlns:a16="http://schemas.microsoft.com/office/drawing/2014/main" id="{9F21AA27-B48D-31B4-AFAD-122EC8427872}"/>
              </a:ext>
            </a:extLst>
          </p:cNvPr>
          <p:cNvGraphicFramePr>
            <a:graphicFrameLocks noGrp="1"/>
          </p:cNvGraphicFramePr>
          <p:nvPr>
            <p:ph idx="1"/>
          </p:nvPr>
        </p:nvGraphicFramePr>
        <p:xfrm>
          <a:off x="1475873" y="2005090"/>
          <a:ext cx="9240254" cy="2096203"/>
        </p:xfrm>
        <a:graphic>
          <a:graphicData uri="http://schemas.openxmlformats.org/drawingml/2006/table">
            <a:tbl>
              <a:tblPr/>
              <a:tblGrid>
                <a:gridCol w="2263463">
                  <a:extLst>
                    <a:ext uri="{9D8B030D-6E8A-4147-A177-3AD203B41FA5}">
                      <a16:colId xmlns:a16="http://schemas.microsoft.com/office/drawing/2014/main" val="3124943961"/>
                    </a:ext>
                  </a:extLst>
                </a:gridCol>
                <a:gridCol w="2031303">
                  <a:extLst>
                    <a:ext uri="{9D8B030D-6E8A-4147-A177-3AD203B41FA5}">
                      <a16:colId xmlns:a16="http://schemas.microsoft.com/office/drawing/2014/main" val="140391710"/>
                    </a:ext>
                  </a:extLst>
                </a:gridCol>
                <a:gridCol w="2602888">
                  <a:extLst>
                    <a:ext uri="{9D8B030D-6E8A-4147-A177-3AD203B41FA5}">
                      <a16:colId xmlns:a16="http://schemas.microsoft.com/office/drawing/2014/main" val="2153737115"/>
                    </a:ext>
                  </a:extLst>
                </a:gridCol>
                <a:gridCol w="2342600">
                  <a:extLst>
                    <a:ext uri="{9D8B030D-6E8A-4147-A177-3AD203B41FA5}">
                      <a16:colId xmlns:a16="http://schemas.microsoft.com/office/drawing/2014/main" val="4288003575"/>
                    </a:ext>
                  </a:extLst>
                </a:gridCol>
              </a:tblGrid>
              <a:tr h="735510">
                <a:tc>
                  <a:txBody>
                    <a:bodyPr/>
                    <a:lstStyle/>
                    <a:p>
                      <a:pPr algn="l" fontAlgn="b"/>
                      <a:endParaRPr lang="en-US" sz="1100" b="1" i="0" u="none" strike="noStrike" dirty="0">
                        <a:solidFill>
                          <a:srgbClr val="000000"/>
                        </a:solidFill>
                        <a:effectLst/>
                        <a:latin typeface="Calibri" panose="020F0502020204030204" pitchFamily="34" charset="0"/>
                      </a:endParaRPr>
                    </a:p>
                  </a:txBody>
                  <a:tcPr marL="10947" marR="10947"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panose="020F0502020204030204" pitchFamily="34" charset="0"/>
                        </a:rPr>
                        <a:t> </a:t>
                      </a:r>
                    </a:p>
                  </a:txBody>
                  <a:tcPr marL="10947" marR="10947"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400" b="1" i="0" u="none" strike="noStrike" dirty="0">
                          <a:solidFill>
                            <a:srgbClr val="000000"/>
                          </a:solidFill>
                          <a:effectLst/>
                          <a:latin typeface="Calibri" panose="020F0502020204030204" pitchFamily="34" charset="0"/>
                        </a:rPr>
                        <a:t>Indirect Cost Rates </a:t>
                      </a: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2400" b="1" i="0" u="none" strike="noStrike" dirty="0">
                          <a:solidFill>
                            <a:srgbClr val="000000"/>
                          </a:solidFill>
                          <a:effectLst/>
                          <a:latin typeface="Calibri" panose="020F0502020204030204" pitchFamily="34" charset="0"/>
                        </a:rPr>
                        <a:t> </a:t>
                      </a:r>
                    </a:p>
                  </a:txBody>
                  <a:tcPr marL="10947" marR="10947"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50567445"/>
                  </a:ext>
                </a:extLst>
              </a:tr>
              <a:tr h="1360693">
                <a:tc>
                  <a:txBody>
                    <a:bodyPr/>
                    <a:lstStyle/>
                    <a:p>
                      <a:pPr algn="ctr" fontAlgn="ctr"/>
                      <a:r>
                        <a:rPr lang="en-US" sz="2400" b="1" i="0" u="none" strike="noStrike" dirty="0">
                          <a:solidFill>
                            <a:srgbClr val="000000"/>
                          </a:solidFill>
                          <a:effectLst/>
                          <a:latin typeface="Calibri" panose="020F0502020204030204" pitchFamily="34" charset="0"/>
                        </a:rPr>
                        <a:t>Direct Charge  </a:t>
                      </a:r>
                    </a:p>
                    <a:p>
                      <a:pPr algn="ctr" fontAlgn="ctr"/>
                      <a:r>
                        <a:rPr lang="en-US" sz="2400" b="1" i="0" u="none" strike="noStrike" dirty="0">
                          <a:solidFill>
                            <a:srgbClr val="000000"/>
                          </a:solidFill>
                          <a:effectLst/>
                          <a:latin typeface="Calibri" panose="020F0502020204030204" pitchFamily="34" charset="0"/>
                        </a:rPr>
                        <a:t>Allocated Costs</a:t>
                      </a:r>
                    </a:p>
                    <a:p>
                      <a:pPr algn="ctr" fontAlgn="ctr"/>
                      <a:r>
                        <a:rPr lang="en-US" sz="1600" b="0" i="0" kern="1200" dirty="0">
                          <a:solidFill>
                            <a:schemeClr val="tx1"/>
                          </a:solidFill>
                          <a:effectLst/>
                          <a:latin typeface="+mn-lt"/>
                          <a:ea typeface="+mn-ea"/>
                          <a:cs typeface="+mn-cs"/>
                        </a:rPr>
                        <a:t>2 CFR 200.405 (d)</a:t>
                      </a:r>
                      <a:endParaRPr lang="en-US" sz="1600" b="1" i="0" u="none" strike="noStrike" dirty="0">
                        <a:solidFill>
                          <a:srgbClr val="000000"/>
                        </a:solidFill>
                        <a:effectLst/>
                        <a:latin typeface="Calibri" panose="020F0502020204030204" pitchFamily="34" charset="0"/>
                      </a:endParaRP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2400" b="1" i="0" u="none" strike="noStrike" dirty="0">
                          <a:solidFill>
                            <a:srgbClr val="000000"/>
                          </a:solidFill>
                          <a:effectLst/>
                          <a:latin typeface="Calibri" panose="020F0502020204030204" pitchFamily="34" charset="0"/>
                        </a:rPr>
                        <a:t>10% de minimis</a:t>
                      </a: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400" b="1" i="0" u="none" strike="noStrike" dirty="0">
                          <a:solidFill>
                            <a:srgbClr val="000000"/>
                          </a:solidFill>
                          <a:effectLst/>
                          <a:latin typeface="Calibri" panose="020F0502020204030204" pitchFamily="34" charset="0"/>
                        </a:rPr>
                        <a:t>Federal NICR</a:t>
                      </a: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2400" b="1" i="0" u="none" strike="noStrike" dirty="0">
                          <a:solidFill>
                            <a:srgbClr val="000000"/>
                          </a:solidFill>
                          <a:effectLst/>
                          <a:latin typeface="Calibri" panose="020F0502020204030204" pitchFamily="34" charset="0"/>
                        </a:rPr>
                        <a:t>Pass-through NICR</a:t>
                      </a:r>
                    </a:p>
                  </a:txBody>
                  <a:tcPr marL="10947" marR="10947"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68346116"/>
                  </a:ext>
                </a:extLst>
              </a:tr>
            </a:tbl>
          </a:graphicData>
        </a:graphic>
      </p:graphicFrame>
      <p:sp>
        <p:nvSpPr>
          <p:cNvPr id="6" name="Rectangle 5">
            <a:extLst>
              <a:ext uri="{FF2B5EF4-FFF2-40B4-BE49-F238E27FC236}">
                <a16:creationId xmlns:a16="http://schemas.microsoft.com/office/drawing/2014/main" id="{D711F7CE-9AF4-8352-765F-D7E4425AC4D6}"/>
              </a:ext>
            </a:extLst>
          </p:cNvPr>
          <p:cNvSpPr/>
          <p:nvPr/>
        </p:nvSpPr>
        <p:spPr>
          <a:xfrm>
            <a:off x="2081463" y="4415695"/>
            <a:ext cx="8029074" cy="1384995"/>
          </a:xfrm>
          <a:prstGeom prst="rect">
            <a:avLst/>
          </a:prstGeom>
        </p:spPr>
        <p:txBody>
          <a:bodyPr wrap="square">
            <a:spAutoFit/>
          </a:bodyPr>
          <a:lstStyle/>
          <a:p>
            <a:pPr marL="457200"/>
            <a:r>
              <a:rPr lang="en-US" sz="2800" b="1" dirty="0"/>
              <a:t>All 4 methods require distinguishing costs </a:t>
            </a:r>
            <a:r>
              <a:rPr lang="en-US" sz="2800" b="1" dirty="0">
                <a:solidFill>
                  <a:srgbClr val="FF0000"/>
                </a:solidFill>
              </a:rPr>
              <a:t>directly attributable</a:t>
            </a:r>
            <a:r>
              <a:rPr lang="en-US" sz="2800" b="1" dirty="0"/>
              <a:t> to a </a:t>
            </a:r>
            <a:r>
              <a:rPr lang="en-US" sz="2800" b="1" dirty="0">
                <a:solidFill>
                  <a:srgbClr val="FF0000"/>
                </a:solidFill>
              </a:rPr>
              <a:t>specific cost objective </a:t>
            </a:r>
            <a:r>
              <a:rPr lang="en-US" sz="2800" b="1" dirty="0"/>
              <a:t>from </a:t>
            </a:r>
            <a:r>
              <a:rPr lang="en-US" sz="2800" b="1" dirty="0">
                <a:solidFill>
                  <a:srgbClr val="FF0000"/>
                </a:solidFill>
              </a:rPr>
              <a:t>costs that benefit more than one cost objective</a:t>
            </a:r>
          </a:p>
        </p:txBody>
      </p:sp>
    </p:spTree>
    <p:extLst>
      <p:ext uri="{BB962C8B-B14F-4D97-AF65-F5344CB8AC3E}">
        <p14:creationId xmlns:p14="http://schemas.microsoft.com/office/powerpoint/2010/main" val="2833903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30E9-661F-2B8F-9F27-636EFE13329E}"/>
              </a:ext>
            </a:extLst>
          </p:cNvPr>
          <p:cNvSpPr>
            <a:spLocks noGrp="1"/>
          </p:cNvSpPr>
          <p:nvPr>
            <p:ph type="title"/>
          </p:nvPr>
        </p:nvSpPr>
        <p:spPr/>
        <p:txBody>
          <a:bodyPr>
            <a:normAutofit/>
          </a:bodyPr>
          <a:lstStyle/>
          <a:p>
            <a:r>
              <a:rPr lang="en-US" sz="4000" b="1" dirty="0">
                <a:solidFill>
                  <a:srgbClr val="FF0000"/>
                </a:solidFill>
                <a:latin typeface="+mn-lt"/>
              </a:rPr>
              <a:t>Indirect Cost Rates</a:t>
            </a:r>
          </a:p>
        </p:txBody>
      </p:sp>
      <p:sp>
        <p:nvSpPr>
          <p:cNvPr id="3" name="Content Placeholder 2">
            <a:extLst>
              <a:ext uri="{FF2B5EF4-FFF2-40B4-BE49-F238E27FC236}">
                <a16:creationId xmlns:a16="http://schemas.microsoft.com/office/drawing/2014/main" id="{291DB826-80E8-DFB2-BD58-7DB377886FB2}"/>
              </a:ext>
            </a:extLst>
          </p:cNvPr>
          <p:cNvSpPr>
            <a:spLocks noGrp="1"/>
          </p:cNvSpPr>
          <p:nvPr>
            <p:ph idx="1"/>
          </p:nvPr>
        </p:nvSpPr>
        <p:spPr>
          <a:xfrm>
            <a:off x="984849" y="1920515"/>
            <a:ext cx="10515600" cy="4351338"/>
          </a:xfrm>
        </p:spPr>
        <p:txBody>
          <a:bodyPr/>
          <a:lstStyle/>
          <a:p>
            <a:r>
              <a:rPr lang="en-US" b="1" dirty="0"/>
              <a:t>Distinguish </a:t>
            </a:r>
            <a:r>
              <a:rPr lang="en-US" b="1" dirty="0">
                <a:solidFill>
                  <a:srgbClr val="FF0000"/>
                </a:solidFill>
              </a:rPr>
              <a:t>indirect</a:t>
            </a:r>
            <a:r>
              <a:rPr lang="en-US" b="1" dirty="0"/>
              <a:t> from </a:t>
            </a:r>
            <a:r>
              <a:rPr lang="en-US" b="1" dirty="0">
                <a:solidFill>
                  <a:srgbClr val="FF0000"/>
                </a:solidFill>
              </a:rPr>
              <a:t>direct</a:t>
            </a:r>
            <a:r>
              <a:rPr lang="en-US" b="1" dirty="0"/>
              <a:t> costs</a:t>
            </a:r>
          </a:p>
          <a:p>
            <a:pPr marL="0" indent="0">
              <a:buNone/>
            </a:pPr>
            <a:endParaRPr lang="en-US" b="1" dirty="0"/>
          </a:p>
          <a:p>
            <a:r>
              <a:rPr lang="en-US" b="1" dirty="0"/>
              <a:t>Compute </a:t>
            </a:r>
            <a:r>
              <a:rPr lang="en-US" b="1" dirty="0">
                <a:solidFill>
                  <a:srgbClr val="FF0000"/>
                </a:solidFill>
              </a:rPr>
              <a:t>% </a:t>
            </a:r>
            <a:r>
              <a:rPr lang="en-US" b="1" dirty="0"/>
              <a:t>that indirect costs comprise of a </a:t>
            </a:r>
            <a:r>
              <a:rPr lang="en-US" b="1" dirty="0">
                <a:solidFill>
                  <a:srgbClr val="FF0000"/>
                </a:solidFill>
              </a:rPr>
              <a:t>base </a:t>
            </a:r>
            <a:r>
              <a:rPr lang="en-US" b="1" dirty="0"/>
              <a:t>of direct costs</a:t>
            </a:r>
          </a:p>
          <a:p>
            <a:pPr marL="0" indent="0">
              <a:buNone/>
            </a:pPr>
            <a:endParaRPr lang="en-US" b="1" dirty="0"/>
          </a:p>
          <a:p>
            <a:r>
              <a:rPr lang="en-US" b="1" dirty="0">
                <a:solidFill>
                  <a:srgbClr val="FF0000"/>
                </a:solidFill>
              </a:rPr>
              <a:t>Applies that % </a:t>
            </a:r>
            <a:r>
              <a:rPr lang="en-US" b="1" dirty="0"/>
              <a:t>to the base of direct costs in </a:t>
            </a:r>
            <a:r>
              <a:rPr lang="en-US" b="1" dirty="0">
                <a:solidFill>
                  <a:srgbClr val="FF0000"/>
                </a:solidFill>
              </a:rPr>
              <a:t>each cost objective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97827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3C5C-82EF-4787-8054-EEF5B3875863}"/>
              </a:ext>
            </a:extLst>
          </p:cNvPr>
          <p:cNvSpPr>
            <a:spLocks noGrp="1"/>
          </p:cNvSpPr>
          <p:nvPr>
            <p:ph type="title"/>
          </p:nvPr>
        </p:nvSpPr>
        <p:spPr/>
        <p:txBody>
          <a:bodyPr>
            <a:normAutofit/>
          </a:bodyPr>
          <a:lstStyle/>
          <a:p>
            <a:r>
              <a:rPr lang="en-US" sz="3600" b="1" dirty="0">
                <a:solidFill>
                  <a:srgbClr val="FF0000"/>
                </a:solidFill>
                <a:latin typeface="+mn-lt"/>
              </a:rPr>
              <a:t>Remember Fractions????</a:t>
            </a:r>
          </a:p>
        </p:txBody>
      </p:sp>
      <p:sp>
        <p:nvSpPr>
          <p:cNvPr id="3" name="Content Placeholder 2">
            <a:extLst>
              <a:ext uri="{FF2B5EF4-FFF2-40B4-BE49-F238E27FC236}">
                <a16:creationId xmlns:a16="http://schemas.microsoft.com/office/drawing/2014/main" id="{C226D2AE-5BA5-4452-B98B-9313898BBE4F}"/>
              </a:ext>
            </a:extLst>
          </p:cNvPr>
          <p:cNvSpPr>
            <a:spLocks noGrp="1"/>
          </p:cNvSpPr>
          <p:nvPr>
            <p:ph idx="1"/>
          </p:nvPr>
        </p:nvSpPr>
        <p:spPr>
          <a:xfrm>
            <a:off x="2209800" y="2083268"/>
            <a:ext cx="7772400" cy="3086100"/>
          </a:xfrm>
        </p:spPr>
        <p:txBody>
          <a:bodyPr>
            <a:normAutofit fontScale="92500" lnSpcReduction="10000"/>
          </a:bodyPr>
          <a:lstStyle/>
          <a:p>
            <a:pPr marL="342900" indent="0" algn="ctr">
              <a:buNone/>
            </a:pPr>
            <a:r>
              <a:rPr lang="en-US" b="1" dirty="0"/>
              <a:t>Numerator  (Top)</a:t>
            </a:r>
          </a:p>
          <a:p>
            <a:pPr marL="342900" indent="0" algn="ctr">
              <a:buNone/>
            </a:pPr>
            <a:r>
              <a:rPr lang="en-US" b="1" dirty="0"/>
              <a:t>___________________</a:t>
            </a:r>
          </a:p>
          <a:p>
            <a:pPr marL="342900" indent="0" algn="ctr">
              <a:buNone/>
            </a:pPr>
            <a:r>
              <a:rPr lang="en-US" b="1" dirty="0"/>
              <a:t>Denominator (Bottom)</a:t>
            </a:r>
          </a:p>
          <a:p>
            <a:pPr marL="342900" indent="0">
              <a:buNone/>
            </a:pPr>
            <a:endParaRPr lang="en-US" b="1" dirty="0"/>
          </a:p>
          <a:p>
            <a:pPr marL="342900" indent="0">
              <a:buNone/>
            </a:pPr>
            <a:r>
              <a:rPr lang="en-US" b="1" dirty="0"/>
              <a:t>Numerator Divided by Denominator = Percentage</a:t>
            </a:r>
          </a:p>
          <a:p>
            <a:pPr marL="342900" indent="0">
              <a:buNone/>
            </a:pPr>
            <a:endParaRPr lang="en-US" b="1" dirty="0"/>
          </a:p>
          <a:p>
            <a:pPr marL="342900" indent="0">
              <a:buNone/>
            </a:pPr>
            <a:r>
              <a:rPr lang="en-US" b="1" dirty="0"/>
              <a:t>Examples:     ¼ = </a:t>
            </a:r>
            <a:r>
              <a:rPr lang="en-US" b="1" dirty="0">
                <a:solidFill>
                  <a:srgbClr val="FF0000"/>
                </a:solidFill>
              </a:rPr>
              <a:t>25%</a:t>
            </a:r>
            <a:r>
              <a:rPr lang="en-US" b="1" dirty="0"/>
              <a:t>  ½ </a:t>
            </a:r>
            <a:r>
              <a:rPr lang="en-US" sz="1500" b="1" dirty="0"/>
              <a:t>= </a:t>
            </a:r>
            <a:r>
              <a:rPr lang="en-US" b="1" dirty="0">
                <a:solidFill>
                  <a:srgbClr val="FF0000"/>
                </a:solidFill>
              </a:rPr>
              <a:t>50%</a:t>
            </a:r>
            <a:r>
              <a:rPr lang="en-US" sz="1500" b="1" dirty="0"/>
              <a:t>   </a:t>
            </a:r>
            <a:r>
              <a:rPr lang="en-US" b="1" dirty="0"/>
              <a:t>¾ = </a:t>
            </a:r>
            <a:r>
              <a:rPr lang="en-US" b="1" dirty="0">
                <a:solidFill>
                  <a:srgbClr val="FF0000"/>
                </a:solidFill>
              </a:rPr>
              <a:t>75%</a:t>
            </a:r>
          </a:p>
        </p:txBody>
      </p:sp>
      <p:pic>
        <p:nvPicPr>
          <p:cNvPr id="5" name="Graphic 4" descr="Smiling Face with No Fill">
            <a:extLst>
              <a:ext uri="{FF2B5EF4-FFF2-40B4-BE49-F238E27FC236}">
                <a16:creationId xmlns:a16="http://schemas.microsoft.com/office/drawing/2014/main" id="{7DBDC79D-F578-45FD-A56F-84AF83068B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59935" y="1241660"/>
            <a:ext cx="1066534" cy="1066534"/>
          </a:xfrm>
          <a:prstGeom prst="rect">
            <a:avLst/>
          </a:prstGeom>
        </p:spPr>
      </p:pic>
      <p:pic>
        <p:nvPicPr>
          <p:cNvPr id="9" name="Graphic 8" descr="Confused Face with No Fill">
            <a:extLst>
              <a:ext uri="{FF2B5EF4-FFF2-40B4-BE49-F238E27FC236}">
                <a16:creationId xmlns:a16="http://schemas.microsoft.com/office/drawing/2014/main" id="{87244D05-DDA0-4651-9CA3-BE70BD003A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0294" y="1545919"/>
            <a:ext cx="1066534" cy="1044877"/>
          </a:xfrm>
          <a:prstGeom prst="rect">
            <a:avLst/>
          </a:prstGeom>
        </p:spPr>
      </p:pic>
      <p:pic>
        <p:nvPicPr>
          <p:cNvPr id="11" name="Graphic 10" descr="Crying Face with No Fill">
            <a:extLst>
              <a:ext uri="{FF2B5EF4-FFF2-40B4-BE49-F238E27FC236}">
                <a16:creationId xmlns:a16="http://schemas.microsoft.com/office/drawing/2014/main" id="{4C578E08-43C1-4E85-A45D-8A4FE4CA63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9018" y="1220002"/>
            <a:ext cx="1088192" cy="1088192"/>
          </a:xfrm>
          <a:prstGeom prst="rect">
            <a:avLst/>
          </a:prstGeom>
        </p:spPr>
      </p:pic>
    </p:spTree>
    <p:extLst>
      <p:ext uri="{BB962C8B-B14F-4D97-AF65-F5344CB8AC3E}">
        <p14:creationId xmlns:p14="http://schemas.microsoft.com/office/powerpoint/2010/main" val="72539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536D-693E-496C-B44C-F5A34D99CEEC}"/>
              </a:ext>
            </a:extLst>
          </p:cNvPr>
          <p:cNvSpPr>
            <a:spLocks noGrp="1"/>
          </p:cNvSpPr>
          <p:nvPr>
            <p:ph type="title"/>
          </p:nvPr>
        </p:nvSpPr>
        <p:spPr/>
        <p:txBody>
          <a:bodyPr/>
          <a:lstStyle/>
          <a:p>
            <a:r>
              <a:rPr lang="en-US" sz="2100" b="1" i="1" dirty="0"/>
              <a:t>The Numerator (top of fraction)</a:t>
            </a:r>
            <a:br>
              <a:rPr lang="en-US" b="1" dirty="0"/>
            </a:br>
            <a:r>
              <a:rPr lang="en-US" sz="4000" b="1" dirty="0">
                <a:solidFill>
                  <a:srgbClr val="FF0000"/>
                </a:solidFill>
                <a:latin typeface="+mn-lt"/>
              </a:rPr>
              <a:t>What’s in the Indirect Cost Pool </a:t>
            </a:r>
          </a:p>
        </p:txBody>
      </p:sp>
      <p:sp>
        <p:nvSpPr>
          <p:cNvPr id="3" name="Content Placeholder 2">
            <a:extLst>
              <a:ext uri="{FF2B5EF4-FFF2-40B4-BE49-F238E27FC236}">
                <a16:creationId xmlns:a16="http://schemas.microsoft.com/office/drawing/2014/main" id="{B523D542-A0F7-457C-B7A0-56BCF536E309}"/>
              </a:ext>
            </a:extLst>
          </p:cNvPr>
          <p:cNvSpPr>
            <a:spLocks noGrp="1"/>
          </p:cNvSpPr>
          <p:nvPr>
            <p:ph idx="1"/>
          </p:nvPr>
        </p:nvSpPr>
        <p:spPr>
          <a:xfrm>
            <a:off x="838200" y="1690688"/>
            <a:ext cx="10515600" cy="4351338"/>
          </a:xfrm>
        </p:spPr>
        <p:txBody>
          <a:bodyPr>
            <a:normAutofit/>
          </a:bodyPr>
          <a:lstStyle/>
          <a:p>
            <a:r>
              <a:rPr lang="en-US" b="1" dirty="0"/>
              <a:t>Indirect costs = costs for which benefit cannot be determined directly</a:t>
            </a:r>
          </a:p>
          <a:p>
            <a:r>
              <a:rPr lang="en-US" dirty="0">
                <a:solidFill>
                  <a:srgbClr val="FF0000"/>
                </a:solidFill>
              </a:rPr>
              <a:t>May Include:</a:t>
            </a:r>
          </a:p>
          <a:p>
            <a:pPr lvl="1"/>
            <a:r>
              <a:rPr lang="en-US" sz="2800" dirty="0"/>
              <a:t>	All </a:t>
            </a:r>
            <a:r>
              <a:rPr lang="en-US" sz="2800" b="1" dirty="0">
                <a:solidFill>
                  <a:srgbClr val="FF0000"/>
                </a:solidFill>
              </a:rPr>
              <a:t>agency-wide management costs</a:t>
            </a:r>
          </a:p>
          <a:p>
            <a:pPr marL="342900" indent="0">
              <a:buNone/>
            </a:pPr>
            <a:r>
              <a:rPr lang="en-US" dirty="0"/>
              <a:t>			     or</a:t>
            </a:r>
          </a:p>
          <a:p>
            <a:pPr lvl="1"/>
            <a:r>
              <a:rPr lang="en-US" sz="2800" dirty="0"/>
              <a:t>	All </a:t>
            </a:r>
            <a:r>
              <a:rPr lang="en-US" sz="2800" b="1" dirty="0">
                <a:solidFill>
                  <a:srgbClr val="FF0000"/>
                </a:solidFill>
              </a:rPr>
              <a:t>agency-wide management </a:t>
            </a:r>
            <a:r>
              <a:rPr lang="en-US" sz="2800" dirty="0"/>
              <a:t>costs </a:t>
            </a:r>
            <a:r>
              <a:rPr lang="en-US" sz="2800" b="1" dirty="0">
                <a:solidFill>
                  <a:srgbClr val="FF0000"/>
                </a:solidFill>
              </a:rPr>
              <a:t>plus</a:t>
            </a:r>
            <a:r>
              <a:rPr lang="en-US" sz="2800" dirty="0"/>
              <a:t> other common costs like </a:t>
            </a:r>
            <a:r>
              <a:rPr lang="en-US" sz="2800" b="1" dirty="0">
                <a:solidFill>
                  <a:srgbClr val="FF0000"/>
                </a:solidFill>
              </a:rPr>
              <a:t>facilities, telephone, internet</a:t>
            </a:r>
          </a:p>
        </p:txBody>
      </p:sp>
    </p:spTree>
    <p:extLst>
      <p:ext uri="{BB962C8B-B14F-4D97-AF65-F5344CB8AC3E}">
        <p14:creationId xmlns:p14="http://schemas.microsoft.com/office/powerpoint/2010/main" val="3410522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mn-lt"/>
              </a:rPr>
              <a:t>Only Allowable Indirect Costs </a:t>
            </a:r>
            <a:br>
              <a:rPr lang="en-US" sz="4000" b="1" dirty="0">
                <a:solidFill>
                  <a:srgbClr val="FF0000"/>
                </a:solidFill>
                <a:latin typeface="+mn-lt"/>
              </a:rPr>
            </a:br>
            <a:r>
              <a:rPr lang="en-US" sz="4000" b="1" dirty="0">
                <a:solidFill>
                  <a:srgbClr val="FF0000"/>
                </a:solidFill>
                <a:latin typeface="+mn-lt"/>
              </a:rPr>
              <a:t>in Numerator</a:t>
            </a:r>
          </a:p>
        </p:txBody>
      </p:sp>
      <p:sp>
        <p:nvSpPr>
          <p:cNvPr id="3" name="Content Placeholder 2"/>
          <p:cNvSpPr>
            <a:spLocks noGrp="1"/>
          </p:cNvSpPr>
          <p:nvPr>
            <p:ph idx="1"/>
          </p:nvPr>
        </p:nvSpPr>
        <p:spPr/>
        <p:txBody>
          <a:bodyPr>
            <a:normAutofit/>
          </a:bodyPr>
          <a:lstStyle/>
          <a:p>
            <a:r>
              <a:rPr lang="en-US" dirty="0"/>
              <a:t>All methods of computing the Indirect Cost numerator require </a:t>
            </a:r>
            <a:r>
              <a:rPr lang="en-US" b="1" dirty="0">
                <a:solidFill>
                  <a:srgbClr val="FF0000"/>
                </a:solidFill>
              </a:rPr>
              <a:t>excluding unallowable indirect costs</a:t>
            </a:r>
          </a:p>
          <a:p>
            <a:r>
              <a:rPr lang="en-US" dirty="0"/>
              <a:t>Example:</a:t>
            </a:r>
          </a:p>
          <a:p>
            <a:pPr marL="1028700" lvl="1" indent="-342900">
              <a:buFont typeface="Courier New" panose="02070309020205020404" pitchFamily="49" charset="0"/>
              <a:buChar char="o"/>
            </a:pPr>
            <a:r>
              <a:rPr lang="en-US" sz="2800" dirty="0"/>
              <a:t>Alcohol served at Board functions is excluded as unallowable</a:t>
            </a:r>
          </a:p>
          <a:p>
            <a:endParaRPr lang="en-US" dirty="0"/>
          </a:p>
        </p:txBody>
      </p:sp>
    </p:spTree>
    <p:extLst>
      <p:ext uri="{BB962C8B-B14F-4D97-AF65-F5344CB8AC3E}">
        <p14:creationId xmlns:p14="http://schemas.microsoft.com/office/powerpoint/2010/main" val="1176924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09A4-8E24-4D1D-833A-351657512E2B}"/>
              </a:ext>
            </a:extLst>
          </p:cNvPr>
          <p:cNvSpPr>
            <a:spLocks noGrp="1"/>
          </p:cNvSpPr>
          <p:nvPr>
            <p:ph type="title"/>
          </p:nvPr>
        </p:nvSpPr>
        <p:spPr/>
        <p:txBody>
          <a:bodyPr>
            <a:normAutofit/>
          </a:bodyPr>
          <a:lstStyle/>
          <a:p>
            <a:r>
              <a:rPr lang="en-US" sz="4000" b="1" dirty="0">
                <a:solidFill>
                  <a:srgbClr val="FF0000"/>
                </a:solidFill>
                <a:latin typeface="+mn-lt"/>
              </a:rPr>
              <a:t>Denominator (bottom of fraction)</a:t>
            </a:r>
            <a:br>
              <a:rPr lang="en-US" sz="4000" b="1" dirty="0">
                <a:solidFill>
                  <a:srgbClr val="FF0000"/>
                </a:solidFill>
                <a:latin typeface="+mn-lt"/>
              </a:rPr>
            </a:br>
            <a:r>
              <a:rPr lang="en-US" sz="4000" b="1" dirty="0">
                <a:solidFill>
                  <a:srgbClr val="FF0000"/>
                </a:solidFill>
                <a:latin typeface="+mn-lt"/>
              </a:rPr>
              <a:t> = Direct Cost Base</a:t>
            </a:r>
          </a:p>
        </p:txBody>
      </p:sp>
      <p:sp>
        <p:nvSpPr>
          <p:cNvPr id="3" name="Content Placeholder 2">
            <a:extLst>
              <a:ext uri="{FF2B5EF4-FFF2-40B4-BE49-F238E27FC236}">
                <a16:creationId xmlns:a16="http://schemas.microsoft.com/office/drawing/2014/main" id="{A40B177C-DD44-47C9-8E6B-A127C19A5973}"/>
              </a:ext>
            </a:extLst>
          </p:cNvPr>
          <p:cNvSpPr>
            <a:spLocks noGrp="1"/>
          </p:cNvSpPr>
          <p:nvPr>
            <p:ph idx="1"/>
          </p:nvPr>
        </p:nvSpPr>
        <p:spPr/>
        <p:txBody>
          <a:bodyPr>
            <a:normAutofit/>
          </a:bodyPr>
          <a:lstStyle/>
          <a:p>
            <a:r>
              <a:rPr lang="en-US" b="1" dirty="0">
                <a:solidFill>
                  <a:srgbClr val="FF0000"/>
                </a:solidFill>
              </a:rPr>
              <a:t>De Minimis Rate </a:t>
            </a:r>
            <a:r>
              <a:rPr lang="en-US" b="1" dirty="0"/>
              <a:t>– must used </a:t>
            </a:r>
            <a:r>
              <a:rPr lang="en-US" b="1" dirty="0">
                <a:solidFill>
                  <a:srgbClr val="FF0000"/>
                </a:solidFill>
              </a:rPr>
              <a:t>Modified Total Direct Costs</a:t>
            </a:r>
            <a:r>
              <a:rPr lang="en-US" b="1" dirty="0"/>
              <a:t> as </a:t>
            </a:r>
            <a:r>
              <a:rPr lang="en-US" b="1" dirty="0">
                <a:solidFill>
                  <a:srgbClr val="FF0000"/>
                </a:solidFill>
              </a:rPr>
              <a:t>base</a:t>
            </a:r>
          </a:p>
          <a:p>
            <a:r>
              <a:rPr lang="en-US" b="1" dirty="0">
                <a:solidFill>
                  <a:srgbClr val="FF0000"/>
                </a:solidFill>
              </a:rPr>
              <a:t>Negotiated Indirect Cost Rate </a:t>
            </a:r>
            <a:r>
              <a:rPr lang="en-US" b="1" dirty="0"/>
              <a:t>– may use one of three bases:</a:t>
            </a:r>
          </a:p>
          <a:p>
            <a:pPr marL="1028700" lvl="1" indent="-342900">
              <a:buFont typeface="Courier New" panose="02070309020205020404" pitchFamily="49" charset="0"/>
              <a:buChar char="o"/>
            </a:pPr>
            <a:r>
              <a:rPr lang="en-US" sz="2800" b="1" dirty="0"/>
              <a:t>Modified Total Direct Costs</a:t>
            </a:r>
          </a:p>
          <a:p>
            <a:pPr marL="1028700" lvl="1" indent="-342900">
              <a:buFont typeface="Courier New" panose="02070309020205020404" pitchFamily="49" charset="0"/>
              <a:buChar char="o"/>
            </a:pPr>
            <a:r>
              <a:rPr lang="en-US" sz="2800" b="1" dirty="0"/>
              <a:t>Total Direct Salaries and Wages</a:t>
            </a:r>
          </a:p>
          <a:p>
            <a:pPr marL="1028700" lvl="1" indent="-342900">
              <a:buFont typeface="Courier New" panose="02070309020205020404" pitchFamily="49" charset="0"/>
              <a:buChar char="o"/>
            </a:pPr>
            <a:r>
              <a:rPr lang="en-US" sz="2800" b="1" dirty="0"/>
              <a:t>Total Personnel Costs – including taxes and benefits</a:t>
            </a:r>
          </a:p>
        </p:txBody>
      </p:sp>
    </p:spTree>
    <p:extLst>
      <p:ext uri="{BB962C8B-B14F-4D97-AF65-F5344CB8AC3E}">
        <p14:creationId xmlns:p14="http://schemas.microsoft.com/office/powerpoint/2010/main" val="161649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9558-39E0-40F6-BE71-72198FCF89E0}"/>
              </a:ext>
            </a:extLst>
          </p:cNvPr>
          <p:cNvSpPr>
            <a:spLocks noGrp="1"/>
          </p:cNvSpPr>
          <p:nvPr>
            <p:ph type="title"/>
          </p:nvPr>
        </p:nvSpPr>
        <p:spPr/>
        <p:txBody>
          <a:bodyPr>
            <a:normAutofit/>
          </a:bodyPr>
          <a:lstStyle/>
          <a:p>
            <a:r>
              <a:rPr lang="en-US" sz="4000" b="1" dirty="0">
                <a:solidFill>
                  <a:srgbClr val="FF0000"/>
                </a:solidFill>
                <a:latin typeface="+mn-lt"/>
              </a:rPr>
              <a:t>Calculating the Indirect Rate</a:t>
            </a:r>
          </a:p>
        </p:txBody>
      </p:sp>
      <p:sp>
        <p:nvSpPr>
          <p:cNvPr id="3" name="Content Placeholder 2">
            <a:extLst>
              <a:ext uri="{FF2B5EF4-FFF2-40B4-BE49-F238E27FC236}">
                <a16:creationId xmlns:a16="http://schemas.microsoft.com/office/drawing/2014/main" id="{05728B62-94D8-404F-9AB6-F3AF127ECE61}"/>
              </a:ext>
            </a:extLst>
          </p:cNvPr>
          <p:cNvSpPr>
            <a:spLocks noGrp="1"/>
          </p:cNvSpPr>
          <p:nvPr>
            <p:ph idx="1"/>
          </p:nvPr>
        </p:nvSpPr>
        <p:spPr>
          <a:xfrm>
            <a:off x="838200" y="1690688"/>
            <a:ext cx="10515600" cy="4351338"/>
          </a:xfrm>
        </p:spPr>
        <p:txBody>
          <a:bodyPr/>
          <a:lstStyle/>
          <a:p>
            <a:pPr marL="0" indent="0" algn="ctr">
              <a:buNone/>
            </a:pPr>
            <a:r>
              <a:rPr lang="en-US" b="1" dirty="0"/>
              <a:t>Allowable Indirect Costs</a:t>
            </a:r>
          </a:p>
          <a:p>
            <a:pPr marL="0" indent="0" algn="ctr">
              <a:buNone/>
            </a:pPr>
            <a:r>
              <a:rPr lang="en-US" b="1" dirty="0"/>
              <a:t>÷</a:t>
            </a:r>
          </a:p>
          <a:p>
            <a:pPr marL="0" indent="0" algn="ctr">
              <a:buNone/>
            </a:pPr>
            <a:r>
              <a:rPr lang="en-US" b="1" dirty="0"/>
              <a:t>Direct Cost Base</a:t>
            </a:r>
          </a:p>
          <a:p>
            <a:pPr marL="0" indent="0" algn="ctr">
              <a:buNone/>
            </a:pPr>
            <a:r>
              <a:rPr lang="en-US" b="1" dirty="0"/>
              <a:t>=</a:t>
            </a:r>
          </a:p>
          <a:p>
            <a:pPr marL="0" indent="0" algn="ctr">
              <a:buNone/>
            </a:pPr>
            <a:r>
              <a:rPr lang="en-US" b="1" dirty="0"/>
              <a:t>Indirect Cost Rate %</a:t>
            </a:r>
          </a:p>
        </p:txBody>
      </p:sp>
    </p:spTree>
    <p:extLst>
      <p:ext uri="{BB962C8B-B14F-4D97-AF65-F5344CB8AC3E}">
        <p14:creationId xmlns:p14="http://schemas.microsoft.com/office/powerpoint/2010/main" val="3358838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C303D-042D-64B0-7D9A-6D6DA25F5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5F6A2-ADD7-926B-B5B1-D73A0F6F44FD}"/>
              </a:ext>
            </a:extLst>
          </p:cNvPr>
          <p:cNvSpPr>
            <a:spLocks noGrp="1"/>
          </p:cNvSpPr>
          <p:nvPr>
            <p:ph type="title"/>
          </p:nvPr>
        </p:nvSpPr>
        <p:spPr/>
        <p:txBody>
          <a:bodyPr>
            <a:normAutofit/>
          </a:bodyPr>
          <a:lstStyle/>
          <a:p>
            <a:r>
              <a:rPr lang="en-US" sz="4000" b="1" dirty="0">
                <a:solidFill>
                  <a:srgbClr val="FF0000"/>
                </a:solidFill>
                <a:latin typeface="+mn-lt"/>
              </a:rPr>
              <a:t>10% de Minimis Rate</a:t>
            </a:r>
          </a:p>
        </p:txBody>
      </p:sp>
      <p:sp>
        <p:nvSpPr>
          <p:cNvPr id="3" name="Content Placeholder 2">
            <a:extLst>
              <a:ext uri="{FF2B5EF4-FFF2-40B4-BE49-F238E27FC236}">
                <a16:creationId xmlns:a16="http://schemas.microsoft.com/office/drawing/2014/main" id="{27DE0652-415E-BB9E-23EB-128FE1D04A04}"/>
              </a:ext>
            </a:extLst>
          </p:cNvPr>
          <p:cNvSpPr>
            <a:spLocks noGrp="1"/>
          </p:cNvSpPr>
          <p:nvPr>
            <p:ph idx="1"/>
          </p:nvPr>
        </p:nvSpPr>
        <p:spPr>
          <a:xfrm>
            <a:off x="838200" y="1690688"/>
            <a:ext cx="8594558" cy="4351338"/>
          </a:xfrm>
        </p:spPr>
        <p:txBody>
          <a:bodyPr>
            <a:normAutofit/>
          </a:bodyPr>
          <a:lstStyle/>
          <a:p>
            <a:r>
              <a:rPr lang="en-US" b="1" dirty="0"/>
              <a:t>Available to all nonprofits that don’t have a federally negotiated indirect rate (</a:t>
            </a:r>
            <a:r>
              <a:rPr lang="en-US" b="1" dirty="0">
                <a:solidFill>
                  <a:srgbClr val="FF0000"/>
                </a:solidFill>
              </a:rPr>
              <a:t>2020 revisions to UGG</a:t>
            </a:r>
            <a:r>
              <a:rPr lang="en-US" b="1" dirty="0"/>
              <a:t>) </a:t>
            </a:r>
            <a:r>
              <a:rPr lang="en-US" b="1" dirty="0">
                <a:solidFill>
                  <a:srgbClr val="FF0000"/>
                </a:solidFill>
              </a:rPr>
              <a:t>*</a:t>
            </a:r>
          </a:p>
          <a:p>
            <a:r>
              <a:rPr lang="en-US" b="1" dirty="0">
                <a:solidFill>
                  <a:srgbClr val="FF0000"/>
                </a:solidFill>
              </a:rPr>
              <a:t>No negotiation </a:t>
            </a:r>
            <a:r>
              <a:rPr lang="en-US" b="1" dirty="0"/>
              <a:t>required</a:t>
            </a:r>
          </a:p>
          <a:p>
            <a:r>
              <a:rPr lang="en-US" b="1" dirty="0">
                <a:solidFill>
                  <a:srgbClr val="FF0000"/>
                </a:solidFill>
              </a:rPr>
              <a:t>Modified Total Direct Costs </a:t>
            </a:r>
            <a:r>
              <a:rPr lang="en-US" b="1" dirty="0"/>
              <a:t>must be used as the base for the calculation &amp; application of rate</a:t>
            </a:r>
          </a:p>
          <a:p>
            <a:endParaRPr lang="en-US" b="1" dirty="0"/>
          </a:p>
          <a:p>
            <a:endParaRPr lang="en-US" b="1" dirty="0"/>
          </a:p>
          <a:p>
            <a:endParaRPr lang="en-US" b="1" dirty="0"/>
          </a:p>
        </p:txBody>
      </p:sp>
      <p:graphicFrame>
        <p:nvGraphicFramePr>
          <p:cNvPr id="7" name="Object 6">
            <a:extLst>
              <a:ext uri="{FF2B5EF4-FFF2-40B4-BE49-F238E27FC236}">
                <a16:creationId xmlns:a16="http://schemas.microsoft.com/office/drawing/2014/main" id="{AC721183-83DB-5ABC-2141-56ACDECD7D55}"/>
              </a:ext>
            </a:extLst>
          </p:cNvPr>
          <p:cNvGraphicFramePr>
            <a:graphicFrameLocks noChangeAspect="1"/>
          </p:cNvGraphicFramePr>
          <p:nvPr>
            <p:extLst>
              <p:ext uri="{D42A27DB-BD31-4B8C-83A1-F6EECF244321}">
                <p14:modId xmlns:p14="http://schemas.microsoft.com/office/powerpoint/2010/main" val="3875342690"/>
              </p:ext>
            </p:extLst>
          </p:nvPr>
        </p:nvGraphicFramePr>
        <p:xfrm>
          <a:off x="3737033" y="4187770"/>
          <a:ext cx="4717934" cy="1244236"/>
        </p:xfrm>
        <a:graphic>
          <a:graphicData uri="http://schemas.openxmlformats.org/presentationml/2006/ole">
            <mc:AlternateContent xmlns:mc="http://schemas.openxmlformats.org/markup-compatibility/2006">
              <mc:Choice xmlns:v="urn:schemas-microsoft-com:vml" Requires="v">
                <p:oleObj name="Worksheet" r:id="rId2" imgW="3400569" imgH="1009508" progId="Excel.Sheet.12">
                  <p:embed/>
                </p:oleObj>
              </mc:Choice>
              <mc:Fallback>
                <p:oleObj name="Worksheet" r:id="rId2" imgW="3400569" imgH="1009508" progId="Excel.Sheet.12">
                  <p:embed/>
                  <p:pic>
                    <p:nvPicPr>
                      <p:cNvPr id="7" name="Object 6">
                        <a:extLst>
                          <a:ext uri="{FF2B5EF4-FFF2-40B4-BE49-F238E27FC236}">
                            <a16:creationId xmlns:a16="http://schemas.microsoft.com/office/drawing/2014/main" id="{3CE9CEC5-9AEE-4633-A12C-03EE8EE868FA}"/>
                          </a:ext>
                        </a:extLst>
                      </p:cNvPr>
                      <p:cNvPicPr/>
                      <p:nvPr/>
                    </p:nvPicPr>
                    <p:blipFill>
                      <a:blip r:embed="rId3"/>
                      <a:stretch>
                        <a:fillRect/>
                      </a:stretch>
                    </p:blipFill>
                    <p:spPr>
                      <a:xfrm>
                        <a:off x="3737033" y="4187770"/>
                        <a:ext cx="4717934" cy="1244236"/>
                      </a:xfrm>
                      <a:prstGeom prst="rect">
                        <a:avLst/>
                      </a:prstGeom>
                      <a:pattFill prst="dashUpDiag">
                        <a:fgClr>
                          <a:srgbClr val="C2E49C"/>
                        </a:fgClr>
                        <a:bgClr>
                          <a:schemeClr val="bg1"/>
                        </a:bgClr>
                      </a:pattFill>
                      <a:ln w="28575">
                        <a:solidFill>
                          <a:srgbClr val="FF0000"/>
                        </a:solidFill>
                      </a:ln>
                    </p:spPr>
                  </p:pic>
                </p:oleObj>
              </mc:Fallback>
            </mc:AlternateContent>
          </a:graphicData>
        </a:graphic>
      </p:graphicFrame>
      <p:sp>
        <p:nvSpPr>
          <p:cNvPr id="4" name="TextBox 3">
            <a:extLst>
              <a:ext uri="{FF2B5EF4-FFF2-40B4-BE49-F238E27FC236}">
                <a16:creationId xmlns:a16="http://schemas.microsoft.com/office/drawing/2014/main" id="{6508BB64-068E-DD55-D52A-41E622EF3364}"/>
              </a:ext>
            </a:extLst>
          </p:cNvPr>
          <p:cNvSpPr txBox="1"/>
          <p:nvPr/>
        </p:nvSpPr>
        <p:spPr>
          <a:xfrm>
            <a:off x="9631363" y="1716568"/>
            <a:ext cx="1716657" cy="923330"/>
          </a:xfrm>
          <a:prstGeom prst="rect">
            <a:avLst/>
          </a:prstGeom>
          <a:noFill/>
          <a:ln w="28575">
            <a:solidFill>
              <a:srgbClr val="241AA2"/>
            </a:solidFill>
          </a:ln>
        </p:spPr>
        <p:txBody>
          <a:bodyPr wrap="square" rtlCol="0">
            <a:spAutoFit/>
          </a:bodyPr>
          <a:lstStyle/>
          <a:p>
            <a:r>
              <a:rPr lang="en-US" b="1" dirty="0">
                <a:solidFill>
                  <a:srgbClr val="FF0000"/>
                </a:solidFill>
              </a:rPr>
              <a:t>* Caution: HHS did not adopt 2020 revisions</a:t>
            </a:r>
          </a:p>
        </p:txBody>
      </p:sp>
    </p:spTree>
    <p:extLst>
      <p:ext uri="{BB962C8B-B14F-4D97-AF65-F5344CB8AC3E}">
        <p14:creationId xmlns:p14="http://schemas.microsoft.com/office/powerpoint/2010/main" val="54468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mn-lt"/>
              </a:rPr>
              <a:t>Modified Total Direct Cost</a:t>
            </a:r>
            <a:br>
              <a:rPr lang="en-US" dirty="0"/>
            </a:br>
            <a:r>
              <a:rPr lang="en-US" sz="2400" b="1" dirty="0">
                <a:latin typeface="+mn-lt"/>
              </a:rPr>
              <a:t>§ 200.68</a:t>
            </a:r>
          </a:p>
        </p:txBody>
      </p:sp>
      <p:sp>
        <p:nvSpPr>
          <p:cNvPr id="3" name="Content Placeholder 2"/>
          <p:cNvSpPr>
            <a:spLocks noGrp="1"/>
          </p:cNvSpPr>
          <p:nvPr>
            <p:ph idx="1"/>
          </p:nvPr>
        </p:nvSpPr>
        <p:spPr>
          <a:xfrm>
            <a:off x="838200" y="1789530"/>
            <a:ext cx="10515600" cy="4351338"/>
          </a:xfrm>
        </p:spPr>
        <p:txBody>
          <a:bodyPr>
            <a:normAutofit/>
          </a:bodyPr>
          <a:lstStyle/>
          <a:p>
            <a:r>
              <a:rPr lang="en-US" b="1" dirty="0">
                <a:solidFill>
                  <a:srgbClr val="FF0000"/>
                </a:solidFill>
              </a:rPr>
              <a:t>Indirect costs </a:t>
            </a:r>
            <a:r>
              <a:rPr lang="en-US" b="1" dirty="0"/>
              <a:t>expressed as a </a:t>
            </a:r>
            <a:r>
              <a:rPr lang="en-US" b="1" dirty="0">
                <a:solidFill>
                  <a:srgbClr val="FF0000"/>
                </a:solidFill>
              </a:rPr>
              <a:t>%</a:t>
            </a:r>
            <a:r>
              <a:rPr lang="en-US" b="1" dirty="0"/>
              <a:t> of </a:t>
            </a:r>
            <a:r>
              <a:rPr lang="en-US" b="1" dirty="0">
                <a:solidFill>
                  <a:srgbClr val="FF0000"/>
                </a:solidFill>
              </a:rPr>
              <a:t>modified total direct costs</a:t>
            </a:r>
          </a:p>
          <a:p>
            <a:pPr marL="342900" indent="0">
              <a:buNone/>
            </a:pPr>
            <a:endParaRPr lang="en-US" b="1" dirty="0">
              <a:solidFill>
                <a:srgbClr val="FF0000"/>
              </a:solidFill>
            </a:endParaRPr>
          </a:p>
          <a:p>
            <a:r>
              <a:rPr lang="en-US" b="1" dirty="0"/>
              <a:t>Total direct costs </a:t>
            </a:r>
            <a:r>
              <a:rPr lang="en-US" b="1" dirty="0">
                <a:solidFill>
                  <a:srgbClr val="FF0000"/>
                </a:solidFill>
              </a:rPr>
              <a:t>include</a:t>
            </a:r>
            <a:r>
              <a:rPr lang="en-US" b="1" dirty="0"/>
              <a:t> </a:t>
            </a:r>
            <a:r>
              <a:rPr lang="en-US" b="1" dirty="0">
                <a:solidFill>
                  <a:srgbClr val="FF0000"/>
                </a:solidFill>
              </a:rPr>
              <a:t>all direct costs</a:t>
            </a:r>
            <a:r>
              <a:rPr lang="en-US" b="1" dirty="0"/>
              <a:t> </a:t>
            </a:r>
            <a:r>
              <a:rPr lang="en-US" b="1" dirty="0">
                <a:solidFill>
                  <a:srgbClr val="FF0000"/>
                </a:solidFill>
              </a:rPr>
              <a:t>whether or not </a:t>
            </a:r>
            <a:r>
              <a:rPr lang="en-US" b="1" dirty="0"/>
              <a:t>they are funded with Federal $$</a:t>
            </a:r>
          </a:p>
          <a:p>
            <a:pPr marL="342900" indent="0">
              <a:buNone/>
            </a:pPr>
            <a:endParaRPr lang="en-US" b="1" dirty="0"/>
          </a:p>
          <a:p>
            <a:r>
              <a:rPr lang="en-US" b="1" dirty="0">
                <a:solidFill>
                  <a:srgbClr val="FF0000"/>
                </a:solidFill>
              </a:rPr>
              <a:t>Total Direct costs </a:t>
            </a:r>
            <a:r>
              <a:rPr lang="en-US" b="1" dirty="0"/>
              <a:t>includes </a:t>
            </a:r>
            <a:r>
              <a:rPr lang="en-US" b="1" dirty="0">
                <a:solidFill>
                  <a:srgbClr val="FF0000"/>
                </a:solidFill>
              </a:rPr>
              <a:t>unallowable</a:t>
            </a:r>
            <a:r>
              <a:rPr lang="en-US" b="1" dirty="0"/>
              <a:t> direct costs</a:t>
            </a:r>
          </a:p>
          <a:p>
            <a:endParaRPr lang="en-US" dirty="0"/>
          </a:p>
          <a:p>
            <a:endParaRPr lang="en-US" dirty="0"/>
          </a:p>
        </p:txBody>
      </p:sp>
    </p:spTree>
    <p:extLst>
      <p:ext uri="{BB962C8B-B14F-4D97-AF65-F5344CB8AC3E}">
        <p14:creationId xmlns:p14="http://schemas.microsoft.com/office/powerpoint/2010/main" val="35257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F208-F3F0-D3CD-50B8-26EEE93DF26C}"/>
              </a:ext>
            </a:extLst>
          </p:cNvPr>
          <p:cNvSpPr>
            <a:spLocks noGrp="1"/>
          </p:cNvSpPr>
          <p:nvPr>
            <p:ph type="title"/>
          </p:nvPr>
        </p:nvSpPr>
        <p:spPr>
          <a:xfrm>
            <a:off x="838200" y="280283"/>
            <a:ext cx="10515600" cy="1325563"/>
          </a:xfrm>
        </p:spPr>
        <p:txBody>
          <a:bodyPr>
            <a:normAutofit/>
          </a:bodyPr>
          <a:lstStyle/>
          <a:p>
            <a:r>
              <a:rPr lang="en-US" sz="4000" b="1" dirty="0">
                <a:solidFill>
                  <a:srgbClr val="FF0000"/>
                </a:solidFill>
                <a:latin typeface="Calibri "/>
              </a:rPr>
              <a:t>Background</a:t>
            </a:r>
          </a:p>
        </p:txBody>
      </p:sp>
      <p:sp useBgFill="1">
        <p:nvSpPr>
          <p:cNvPr id="3" name="Content Placeholder 2">
            <a:extLst>
              <a:ext uri="{FF2B5EF4-FFF2-40B4-BE49-F238E27FC236}">
                <a16:creationId xmlns:a16="http://schemas.microsoft.com/office/drawing/2014/main" id="{7AD21165-01EF-3B5E-AE50-3EE679D555CA}"/>
              </a:ext>
            </a:extLst>
          </p:cNvPr>
          <p:cNvSpPr>
            <a:spLocks noGrp="1"/>
          </p:cNvSpPr>
          <p:nvPr>
            <p:ph idx="1"/>
          </p:nvPr>
        </p:nvSpPr>
        <p:spPr>
          <a:xfrm>
            <a:off x="838200" y="1533394"/>
            <a:ext cx="10515600" cy="4351338"/>
          </a:xfrm>
        </p:spPr>
        <p:txBody>
          <a:bodyPr>
            <a:normAutofit lnSpcReduction="10000"/>
          </a:bodyPr>
          <a:lstStyle/>
          <a:p>
            <a:r>
              <a:rPr lang="en-US" b="1" dirty="0"/>
              <a:t>Uniform Guidance first took effect December 26, 2014</a:t>
            </a:r>
          </a:p>
          <a:p>
            <a:pPr lvl="1"/>
            <a:r>
              <a:rPr lang="en-US" sz="2800" b="1" dirty="0">
                <a:solidFill>
                  <a:srgbClr val="1306B6"/>
                </a:solidFill>
              </a:rPr>
              <a:t>Replaced OMB Circulars A-87, A-122, and A-133</a:t>
            </a:r>
          </a:p>
          <a:p>
            <a:r>
              <a:rPr lang="en-US" dirty="0"/>
              <a:t>Codified in the Code of Federal Regulations: </a:t>
            </a:r>
            <a:r>
              <a:rPr lang="en-US" b="1" dirty="0">
                <a:solidFill>
                  <a:srgbClr val="1306B6"/>
                </a:solidFill>
                <a:hlinkClick r:id="rId2">
                  <a:extLst>
                    <a:ext uri="{A12FA001-AC4F-418D-AE19-62706E023703}">
                      <ahyp:hlinkClr xmlns:ahyp="http://schemas.microsoft.com/office/drawing/2018/hyperlinkcolor" val="tx"/>
                    </a:ext>
                  </a:extLst>
                </a:hlinkClick>
              </a:rPr>
              <a:t>2 CFR Part 200</a:t>
            </a:r>
            <a:endParaRPr lang="en-US" b="1" dirty="0">
              <a:solidFill>
                <a:srgbClr val="1306B6"/>
              </a:solidFill>
            </a:endParaRPr>
          </a:p>
          <a:p>
            <a:r>
              <a:rPr lang="en-US" dirty="0"/>
              <a:t>OMB required to review UG every 5 years (2 CFR § 200.109​)</a:t>
            </a:r>
          </a:p>
          <a:p>
            <a:pPr lvl="1"/>
            <a:r>
              <a:rPr lang="en-US" sz="2800" b="1" dirty="0">
                <a:solidFill>
                  <a:srgbClr val="1306B6"/>
                </a:solidFill>
              </a:rPr>
              <a:t>First significant revisions issued August 13, 2020</a:t>
            </a:r>
            <a:r>
              <a:rPr lang="en-US" sz="2800" dirty="0"/>
              <a:t>​</a:t>
            </a:r>
          </a:p>
          <a:p>
            <a:pPr lvl="2"/>
            <a:r>
              <a:rPr lang="en-US" sz="2800" dirty="0"/>
              <a:t>Most provisions effective November 12,2020​</a:t>
            </a:r>
          </a:p>
          <a:p>
            <a:pPr lvl="2"/>
            <a:r>
              <a:rPr lang="en-US" sz="2800" dirty="0"/>
              <a:t>Applies to new awards and award modifications issued on or after November 12,2020​</a:t>
            </a:r>
          </a:p>
          <a:p>
            <a:pPr lvl="2"/>
            <a:r>
              <a:rPr lang="en-US" sz="2800" dirty="0"/>
              <a:t>Revisions don’t apply to HHS awards until new rule is issued</a:t>
            </a:r>
          </a:p>
          <a:p>
            <a:r>
              <a:rPr lang="en-US" b="1" dirty="0">
                <a:solidFill>
                  <a:srgbClr val="FF0000"/>
                </a:solidFill>
              </a:rPr>
              <a:t>Additional Uniform Guidance changes are on the way!</a:t>
            </a:r>
          </a:p>
          <a:p>
            <a:endParaRPr lang="en-US" dirty="0"/>
          </a:p>
        </p:txBody>
      </p:sp>
    </p:spTree>
    <p:extLst>
      <p:ext uri="{BB962C8B-B14F-4D97-AF65-F5344CB8AC3E}">
        <p14:creationId xmlns:p14="http://schemas.microsoft.com/office/powerpoint/2010/main" val="1148607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52966"/>
            <a:ext cx="10515600" cy="1325563"/>
          </a:xfrm>
        </p:spPr>
        <p:txBody>
          <a:bodyPr/>
          <a:lstStyle/>
          <a:p>
            <a:r>
              <a:rPr lang="en-US" sz="3200" b="1" dirty="0">
                <a:solidFill>
                  <a:srgbClr val="FF0000"/>
                </a:solidFill>
                <a:latin typeface="+mn-lt"/>
              </a:rPr>
              <a:t>10% means 10% of MTDC</a:t>
            </a:r>
            <a:br>
              <a:rPr lang="en-US" sz="3200" b="1" dirty="0">
                <a:solidFill>
                  <a:srgbClr val="FF0000"/>
                </a:solidFill>
                <a:latin typeface="+mn-lt"/>
              </a:rPr>
            </a:br>
            <a:r>
              <a:rPr lang="en-US" sz="2800" b="1" dirty="0"/>
              <a:t>… so </a:t>
            </a:r>
            <a:br>
              <a:rPr lang="en-US" sz="2800" b="1" dirty="0"/>
            </a:br>
            <a:r>
              <a:rPr lang="en-US" sz="2800" b="1" dirty="0">
                <a:latin typeface="+mn-lt"/>
              </a:rPr>
              <a:t>first determine MTDC </a:t>
            </a:r>
          </a:p>
        </p:txBody>
      </p:sp>
      <p:cxnSp>
        <p:nvCxnSpPr>
          <p:cNvPr id="6" name="Straight Connector 5"/>
          <p:cNvCxnSpPr/>
          <p:nvPr/>
        </p:nvCxnSpPr>
        <p:spPr bwMode="auto">
          <a:xfrm flipV="1">
            <a:off x="6639590" y="2484553"/>
            <a:ext cx="0" cy="326529"/>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24" name="Straight Connector 23"/>
          <p:cNvCxnSpPr/>
          <p:nvPr/>
        </p:nvCxnSpPr>
        <p:spPr bwMode="auto">
          <a:xfrm flipV="1">
            <a:off x="7623533" y="2508444"/>
            <a:ext cx="0" cy="332246"/>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25" name="Straight Connector 24"/>
          <p:cNvCxnSpPr/>
          <p:nvPr/>
        </p:nvCxnSpPr>
        <p:spPr bwMode="auto">
          <a:xfrm flipV="1">
            <a:off x="8524897" y="2508444"/>
            <a:ext cx="0" cy="332246"/>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26" name="Straight Connector 25"/>
          <p:cNvCxnSpPr/>
          <p:nvPr/>
        </p:nvCxnSpPr>
        <p:spPr bwMode="auto">
          <a:xfrm flipV="1">
            <a:off x="9711689" y="2478836"/>
            <a:ext cx="0" cy="332246"/>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30" name="Straight Connector 29"/>
          <p:cNvCxnSpPr>
            <a:cxnSpLocks/>
          </p:cNvCxnSpPr>
          <p:nvPr/>
        </p:nvCxnSpPr>
        <p:spPr bwMode="auto">
          <a:xfrm>
            <a:off x="5944373" y="2479278"/>
            <a:ext cx="3767316" cy="29166"/>
          </a:xfrm>
          <a:prstGeom prst="line">
            <a:avLst/>
          </a:prstGeom>
          <a:solidFill>
            <a:schemeClr val="accent1"/>
          </a:solidFill>
          <a:ln w="63500" cap="flat" cmpd="sng" algn="ctr">
            <a:solidFill>
              <a:srgbClr val="0000FF"/>
            </a:solidFill>
            <a:prstDash val="solid"/>
            <a:round/>
            <a:headEnd type="none" w="med" len="med"/>
            <a:tailEnd type="none" w="med" len="med"/>
          </a:ln>
          <a:effectLst/>
        </p:spPr>
      </p:cxnSp>
      <p:sp>
        <p:nvSpPr>
          <p:cNvPr id="7172" name="TextBox 7171"/>
          <p:cNvSpPr txBox="1"/>
          <p:nvPr/>
        </p:nvSpPr>
        <p:spPr>
          <a:xfrm>
            <a:off x="3867150" y="4980304"/>
            <a:ext cx="4457700" cy="415498"/>
          </a:xfrm>
          <a:prstGeom prst="rect">
            <a:avLst/>
          </a:prstGeom>
          <a:noFill/>
        </p:spPr>
        <p:txBody>
          <a:bodyPr wrap="square" rtlCol="0">
            <a:spAutoFit/>
          </a:bodyPr>
          <a:lstStyle/>
          <a:p>
            <a:pPr algn="ctr"/>
            <a:r>
              <a:rPr lang="en-US" sz="2100" b="1" dirty="0">
                <a:solidFill>
                  <a:srgbClr val="FF0000"/>
                </a:solidFill>
              </a:rPr>
              <a:t>4 million x </a:t>
            </a:r>
            <a:r>
              <a:rPr lang="en-US" sz="2100" b="1" dirty="0"/>
              <a:t>10%</a:t>
            </a:r>
            <a:r>
              <a:rPr lang="en-US" sz="2100" b="1" dirty="0">
                <a:solidFill>
                  <a:srgbClr val="3366FF"/>
                </a:solidFill>
              </a:rPr>
              <a:t> </a:t>
            </a:r>
            <a:r>
              <a:rPr lang="en-US" sz="2100" b="1" dirty="0">
                <a:solidFill>
                  <a:srgbClr val="FF0000"/>
                </a:solidFill>
              </a:rPr>
              <a:t>= 400,000</a:t>
            </a:r>
          </a:p>
        </p:txBody>
      </p:sp>
      <p:sp>
        <p:nvSpPr>
          <p:cNvPr id="28" name="Bent Arrow 27"/>
          <p:cNvSpPr/>
          <p:nvPr/>
        </p:nvSpPr>
        <p:spPr bwMode="auto">
          <a:xfrm rot="16200000" flipH="1">
            <a:off x="5657014" y="2492439"/>
            <a:ext cx="332243" cy="231232"/>
          </a:xfrm>
          <a:prstGeom prst="bentArrow">
            <a:avLst>
              <a:gd name="adj1" fmla="val 25000"/>
              <a:gd name="adj2" fmla="val 24756"/>
              <a:gd name="adj3" fmla="val 25000"/>
              <a:gd name="adj4" fmla="val 43750"/>
            </a:avLst>
          </a:prstGeom>
          <a:solidFill>
            <a:srgbClr val="0000FF"/>
          </a:solidFill>
          <a:ln w="6350"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dirty="0">
              <a:latin typeface="Times" pitchFamily="9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59580073"/>
              </p:ext>
            </p:extLst>
          </p:nvPr>
        </p:nvGraphicFramePr>
        <p:xfrm>
          <a:off x="2153655" y="2811082"/>
          <a:ext cx="8285741" cy="1866584"/>
        </p:xfrm>
        <a:graphic>
          <a:graphicData uri="http://schemas.openxmlformats.org/drawingml/2006/table">
            <a:tbl>
              <a:tblPr firstRow="1" bandRow="1">
                <a:tableStyleId>{5C22544A-7EE6-4342-B048-85BDC9FD1C3A}</a:tableStyleId>
              </a:tblPr>
              <a:tblGrid>
                <a:gridCol w="762928">
                  <a:extLst>
                    <a:ext uri="{9D8B030D-6E8A-4147-A177-3AD203B41FA5}">
                      <a16:colId xmlns:a16="http://schemas.microsoft.com/office/drawing/2014/main" val="20000"/>
                    </a:ext>
                  </a:extLst>
                </a:gridCol>
                <a:gridCol w="780669">
                  <a:extLst>
                    <a:ext uri="{9D8B030D-6E8A-4147-A177-3AD203B41FA5}">
                      <a16:colId xmlns:a16="http://schemas.microsoft.com/office/drawing/2014/main" val="20001"/>
                    </a:ext>
                  </a:extLst>
                </a:gridCol>
                <a:gridCol w="762926">
                  <a:extLst>
                    <a:ext uri="{9D8B030D-6E8A-4147-A177-3AD203B41FA5}">
                      <a16:colId xmlns:a16="http://schemas.microsoft.com/office/drawing/2014/main" val="20002"/>
                    </a:ext>
                  </a:extLst>
                </a:gridCol>
                <a:gridCol w="765568">
                  <a:extLst>
                    <a:ext uri="{9D8B030D-6E8A-4147-A177-3AD203B41FA5}">
                      <a16:colId xmlns:a16="http://schemas.microsoft.com/office/drawing/2014/main" val="20003"/>
                    </a:ext>
                  </a:extLst>
                </a:gridCol>
                <a:gridCol w="918881">
                  <a:extLst>
                    <a:ext uri="{9D8B030D-6E8A-4147-A177-3AD203B41FA5}">
                      <a16:colId xmlns:a16="http://schemas.microsoft.com/office/drawing/2014/main" val="20004"/>
                    </a:ext>
                  </a:extLst>
                </a:gridCol>
                <a:gridCol w="1018759">
                  <a:extLst>
                    <a:ext uri="{9D8B030D-6E8A-4147-A177-3AD203B41FA5}">
                      <a16:colId xmlns:a16="http://schemas.microsoft.com/office/drawing/2014/main" val="20005"/>
                    </a:ext>
                  </a:extLst>
                </a:gridCol>
                <a:gridCol w="918881">
                  <a:extLst>
                    <a:ext uri="{9D8B030D-6E8A-4147-A177-3AD203B41FA5}">
                      <a16:colId xmlns:a16="http://schemas.microsoft.com/office/drawing/2014/main" val="20006"/>
                    </a:ext>
                  </a:extLst>
                </a:gridCol>
                <a:gridCol w="938856">
                  <a:extLst>
                    <a:ext uri="{9D8B030D-6E8A-4147-A177-3AD203B41FA5}">
                      <a16:colId xmlns:a16="http://schemas.microsoft.com/office/drawing/2014/main" val="20007"/>
                    </a:ext>
                  </a:extLst>
                </a:gridCol>
                <a:gridCol w="1418273">
                  <a:extLst>
                    <a:ext uri="{9D8B030D-6E8A-4147-A177-3AD203B41FA5}">
                      <a16:colId xmlns:a16="http://schemas.microsoft.com/office/drawing/2014/main" val="20008"/>
                    </a:ext>
                  </a:extLst>
                </a:gridCol>
              </a:tblGrid>
              <a:tr h="933292">
                <a:tc>
                  <a:txBody>
                    <a:bodyPr/>
                    <a:lstStyle/>
                    <a:p>
                      <a:endParaRPr lang="en-US" sz="1000"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dirty="0">
                          <a:solidFill>
                            <a:srgbClr val="000000"/>
                          </a:solidFill>
                        </a:rPr>
                        <a:t>MTDC</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dirty="0">
                          <a:solidFill>
                            <a:srgbClr val="000000"/>
                          </a:solidFill>
                        </a:rPr>
                        <a:t>Prog 1 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solidFill>
                            <a:srgbClr val="000000"/>
                          </a:solidFill>
                        </a:rPr>
                        <a:t>Prog 2 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solidFill>
                            <a:srgbClr val="000000"/>
                          </a:solidFill>
                        </a:rPr>
                        <a:t>Prog 3 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solidFill>
                            <a:srgbClr val="000000"/>
                          </a:solidFill>
                        </a:rPr>
                        <a:t>Non-Federal Direct</a:t>
                      </a:r>
                      <a:r>
                        <a:rPr lang="en-US" sz="1800" baseline="0" dirty="0">
                          <a:solidFill>
                            <a:srgbClr val="000000"/>
                          </a:solidFill>
                        </a:rPr>
                        <a:t> Costs</a:t>
                      </a:r>
                      <a:endParaRPr lang="en-US" sz="1800"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933292">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dirty="0"/>
                        <a:t>4 Million</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dirty="0"/>
                        <a:t>1 Million</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t>2.1 Million</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t>700,000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t>200,000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42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022" y="481927"/>
            <a:ext cx="6515100" cy="1143000"/>
          </a:xfrm>
          <a:solidFill>
            <a:schemeClr val="tx2">
              <a:lumMod val="10000"/>
              <a:lumOff val="90000"/>
            </a:schemeClr>
          </a:solidFill>
        </p:spPr>
        <p:txBody>
          <a:bodyPr/>
          <a:lstStyle/>
          <a:p>
            <a:r>
              <a:rPr lang="en-US" sz="3600" b="1" dirty="0">
                <a:solidFill>
                  <a:srgbClr val="FF0000"/>
                </a:solidFill>
                <a:latin typeface="+mn-lt"/>
              </a:rPr>
              <a:t>MTDC Direct Cost Base excludes:</a:t>
            </a:r>
          </a:p>
        </p:txBody>
      </p:sp>
      <p:sp>
        <p:nvSpPr>
          <p:cNvPr id="3" name="Content Placeholder 2"/>
          <p:cNvSpPr>
            <a:spLocks noGrp="1"/>
          </p:cNvSpPr>
          <p:nvPr>
            <p:ph sz="half" idx="1"/>
          </p:nvPr>
        </p:nvSpPr>
        <p:spPr>
          <a:xfrm>
            <a:off x="2999921" y="2061367"/>
            <a:ext cx="3096079" cy="3219889"/>
          </a:xfrm>
          <a:solidFill>
            <a:schemeClr val="tx2">
              <a:lumMod val="10000"/>
              <a:lumOff val="90000"/>
            </a:schemeClr>
          </a:solidFill>
        </p:spPr>
        <p:txBody>
          <a:bodyPr>
            <a:normAutofit lnSpcReduction="10000"/>
          </a:bodyPr>
          <a:lstStyle/>
          <a:p>
            <a:r>
              <a:rPr lang="en-US" sz="2400" b="1" dirty="0"/>
              <a:t>Equipment &amp; capital expenditures</a:t>
            </a:r>
          </a:p>
          <a:p>
            <a:r>
              <a:rPr lang="en-US" sz="2400" b="1" dirty="0"/>
              <a:t>Rental costs</a:t>
            </a:r>
          </a:p>
          <a:p>
            <a:r>
              <a:rPr lang="en-US" sz="2400" b="1" dirty="0"/>
              <a:t>Participant support costs</a:t>
            </a:r>
          </a:p>
          <a:p>
            <a:r>
              <a:rPr lang="en-US" sz="2400" b="1" dirty="0"/>
              <a:t>Charges for patient care</a:t>
            </a:r>
          </a:p>
          <a:p>
            <a:r>
              <a:rPr lang="en-US" sz="2400" b="1" dirty="0"/>
              <a:t>Tuition remission</a:t>
            </a:r>
          </a:p>
          <a:p>
            <a:endParaRPr lang="en-US" sz="3200" dirty="0"/>
          </a:p>
        </p:txBody>
      </p:sp>
      <p:sp>
        <p:nvSpPr>
          <p:cNvPr id="4" name="Content Placeholder 3"/>
          <p:cNvSpPr>
            <a:spLocks noGrp="1"/>
          </p:cNvSpPr>
          <p:nvPr>
            <p:ph sz="half" idx="2"/>
          </p:nvPr>
        </p:nvSpPr>
        <p:spPr>
          <a:xfrm>
            <a:off x="6568622" y="2061367"/>
            <a:ext cx="2857500" cy="3219889"/>
          </a:xfrm>
          <a:solidFill>
            <a:schemeClr val="tx2">
              <a:lumMod val="10000"/>
              <a:lumOff val="90000"/>
            </a:schemeClr>
          </a:solidFill>
        </p:spPr>
        <p:txBody>
          <a:bodyPr>
            <a:normAutofit lnSpcReduction="10000"/>
          </a:bodyPr>
          <a:lstStyle/>
          <a:p>
            <a:r>
              <a:rPr lang="en-US" sz="2400" b="1" dirty="0"/>
              <a:t>Portion of each </a:t>
            </a:r>
            <a:r>
              <a:rPr lang="en-US" sz="2400" b="1" dirty="0">
                <a:solidFill>
                  <a:srgbClr val="FF0000"/>
                </a:solidFill>
              </a:rPr>
              <a:t>sub-award</a:t>
            </a:r>
            <a:r>
              <a:rPr lang="en-US" sz="2400" b="1" dirty="0"/>
              <a:t> in excess of </a:t>
            </a:r>
            <a:r>
              <a:rPr lang="en-US" sz="2400" b="1" dirty="0">
                <a:solidFill>
                  <a:srgbClr val="FF0000"/>
                </a:solidFill>
              </a:rPr>
              <a:t>$25,000</a:t>
            </a:r>
          </a:p>
          <a:p>
            <a:r>
              <a:rPr lang="en-US" sz="2400" b="1" dirty="0"/>
              <a:t>Other </a:t>
            </a:r>
            <a:r>
              <a:rPr lang="en-US" sz="2400" b="1" dirty="0">
                <a:solidFill>
                  <a:srgbClr val="FF0000"/>
                </a:solidFill>
              </a:rPr>
              <a:t>costs</a:t>
            </a:r>
            <a:r>
              <a:rPr lang="en-US" sz="2400" b="1" dirty="0"/>
              <a:t> that would </a:t>
            </a:r>
            <a:r>
              <a:rPr lang="en-US" sz="2400" b="1" dirty="0">
                <a:solidFill>
                  <a:srgbClr val="FF0000"/>
                </a:solidFill>
              </a:rPr>
              <a:t>distort </a:t>
            </a:r>
            <a:r>
              <a:rPr lang="en-US" sz="2400" b="1" dirty="0"/>
              <a:t>distribution of indirect costs</a:t>
            </a:r>
          </a:p>
          <a:p>
            <a:endParaRPr lang="en-US" sz="2000" dirty="0"/>
          </a:p>
        </p:txBody>
      </p:sp>
    </p:spTree>
    <p:extLst>
      <p:ext uri="{BB962C8B-B14F-4D97-AF65-F5344CB8AC3E}">
        <p14:creationId xmlns:p14="http://schemas.microsoft.com/office/powerpoint/2010/main" val="1771804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BAA0-CCB9-A539-C6CA-FD0C8CD8EBB3}"/>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BFF36E4-D90C-6403-0638-1BF6E9744B99}"/>
              </a:ext>
            </a:extLst>
          </p:cNvPr>
          <p:cNvCxnSpPr/>
          <p:nvPr/>
        </p:nvCxnSpPr>
        <p:spPr bwMode="auto">
          <a:xfrm flipV="1">
            <a:off x="6639590" y="2484553"/>
            <a:ext cx="0" cy="326529"/>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0C111908-C819-5647-7A97-6D17A5BCB3AF}"/>
              </a:ext>
            </a:extLst>
          </p:cNvPr>
          <p:cNvCxnSpPr/>
          <p:nvPr/>
        </p:nvCxnSpPr>
        <p:spPr bwMode="auto">
          <a:xfrm flipV="1">
            <a:off x="7623533" y="2508444"/>
            <a:ext cx="0" cy="332246"/>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874B5B31-5322-A704-A802-5665115FB81D}"/>
              </a:ext>
            </a:extLst>
          </p:cNvPr>
          <p:cNvCxnSpPr/>
          <p:nvPr/>
        </p:nvCxnSpPr>
        <p:spPr bwMode="auto">
          <a:xfrm flipV="1">
            <a:off x="8524897" y="2508444"/>
            <a:ext cx="0" cy="332246"/>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E3613FDD-1171-105F-F573-BAF614D68F22}"/>
              </a:ext>
            </a:extLst>
          </p:cNvPr>
          <p:cNvCxnSpPr/>
          <p:nvPr/>
        </p:nvCxnSpPr>
        <p:spPr bwMode="auto">
          <a:xfrm flipV="1">
            <a:off x="9711689" y="2478836"/>
            <a:ext cx="0" cy="332246"/>
          </a:xfrm>
          <a:prstGeom prst="line">
            <a:avLst/>
          </a:prstGeom>
          <a:solidFill>
            <a:schemeClr val="accent1"/>
          </a:solidFill>
          <a:ln w="38100" cap="flat" cmpd="sng" algn="ctr">
            <a:solidFill>
              <a:srgbClr val="0000FF"/>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DC2A3A50-C037-0D88-8CCD-1B9D630C4CB7}"/>
              </a:ext>
            </a:extLst>
          </p:cNvPr>
          <p:cNvCxnSpPr>
            <a:cxnSpLocks/>
          </p:cNvCxnSpPr>
          <p:nvPr/>
        </p:nvCxnSpPr>
        <p:spPr bwMode="auto">
          <a:xfrm>
            <a:off x="5944373" y="2479278"/>
            <a:ext cx="3767316" cy="29166"/>
          </a:xfrm>
          <a:prstGeom prst="line">
            <a:avLst/>
          </a:prstGeom>
          <a:solidFill>
            <a:schemeClr val="accent1"/>
          </a:solidFill>
          <a:ln w="63500" cap="flat" cmpd="sng" algn="ctr">
            <a:solidFill>
              <a:srgbClr val="0000FF"/>
            </a:solidFill>
            <a:prstDash val="solid"/>
            <a:round/>
            <a:headEnd type="none" w="med" len="med"/>
            <a:tailEnd type="none" w="med" len="med"/>
          </a:ln>
          <a:effectLst/>
        </p:spPr>
      </p:cxnSp>
      <p:sp>
        <p:nvSpPr>
          <p:cNvPr id="28" name="Bent Arrow 27">
            <a:extLst>
              <a:ext uri="{FF2B5EF4-FFF2-40B4-BE49-F238E27FC236}">
                <a16:creationId xmlns:a16="http://schemas.microsoft.com/office/drawing/2014/main" id="{606854B2-76C9-F4D2-D3A2-A246E443B6C6}"/>
              </a:ext>
            </a:extLst>
          </p:cNvPr>
          <p:cNvSpPr/>
          <p:nvPr/>
        </p:nvSpPr>
        <p:spPr bwMode="auto">
          <a:xfrm rot="16200000" flipH="1">
            <a:off x="5657014" y="2492439"/>
            <a:ext cx="332243" cy="231232"/>
          </a:xfrm>
          <a:prstGeom prst="bentArrow">
            <a:avLst>
              <a:gd name="adj1" fmla="val 25000"/>
              <a:gd name="adj2" fmla="val 24756"/>
              <a:gd name="adj3" fmla="val 25000"/>
              <a:gd name="adj4" fmla="val 43750"/>
            </a:avLst>
          </a:prstGeom>
          <a:solidFill>
            <a:srgbClr val="0000FF"/>
          </a:solidFill>
          <a:ln w="6350"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dirty="0">
              <a:latin typeface="Times" pitchFamily="96" charset="0"/>
            </a:endParaRPr>
          </a:p>
        </p:txBody>
      </p:sp>
      <p:graphicFrame>
        <p:nvGraphicFramePr>
          <p:cNvPr id="2" name="Table 1">
            <a:extLst>
              <a:ext uri="{FF2B5EF4-FFF2-40B4-BE49-F238E27FC236}">
                <a16:creationId xmlns:a16="http://schemas.microsoft.com/office/drawing/2014/main" id="{E3322CC9-E8EA-82C6-AAC0-465689B5588E}"/>
              </a:ext>
            </a:extLst>
          </p:cNvPr>
          <p:cNvGraphicFramePr>
            <a:graphicFrameLocks noGrp="1"/>
          </p:cNvGraphicFramePr>
          <p:nvPr/>
        </p:nvGraphicFramePr>
        <p:xfrm>
          <a:off x="2153655" y="2811082"/>
          <a:ext cx="8285741" cy="1866584"/>
        </p:xfrm>
        <a:graphic>
          <a:graphicData uri="http://schemas.openxmlformats.org/drawingml/2006/table">
            <a:tbl>
              <a:tblPr firstRow="1" bandRow="1">
                <a:tableStyleId>{5C22544A-7EE6-4342-B048-85BDC9FD1C3A}</a:tableStyleId>
              </a:tblPr>
              <a:tblGrid>
                <a:gridCol w="762928">
                  <a:extLst>
                    <a:ext uri="{9D8B030D-6E8A-4147-A177-3AD203B41FA5}">
                      <a16:colId xmlns:a16="http://schemas.microsoft.com/office/drawing/2014/main" val="20000"/>
                    </a:ext>
                  </a:extLst>
                </a:gridCol>
                <a:gridCol w="780669">
                  <a:extLst>
                    <a:ext uri="{9D8B030D-6E8A-4147-A177-3AD203B41FA5}">
                      <a16:colId xmlns:a16="http://schemas.microsoft.com/office/drawing/2014/main" val="20001"/>
                    </a:ext>
                  </a:extLst>
                </a:gridCol>
                <a:gridCol w="762926">
                  <a:extLst>
                    <a:ext uri="{9D8B030D-6E8A-4147-A177-3AD203B41FA5}">
                      <a16:colId xmlns:a16="http://schemas.microsoft.com/office/drawing/2014/main" val="20002"/>
                    </a:ext>
                  </a:extLst>
                </a:gridCol>
                <a:gridCol w="765568">
                  <a:extLst>
                    <a:ext uri="{9D8B030D-6E8A-4147-A177-3AD203B41FA5}">
                      <a16:colId xmlns:a16="http://schemas.microsoft.com/office/drawing/2014/main" val="20003"/>
                    </a:ext>
                  </a:extLst>
                </a:gridCol>
                <a:gridCol w="918881">
                  <a:extLst>
                    <a:ext uri="{9D8B030D-6E8A-4147-A177-3AD203B41FA5}">
                      <a16:colId xmlns:a16="http://schemas.microsoft.com/office/drawing/2014/main" val="20004"/>
                    </a:ext>
                  </a:extLst>
                </a:gridCol>
                <a:gridCol w="1018759">
                  <a:extLst>
                    <a:ext uri="{9D8B030D-6E8A-4147-A177-3AD203B41FA5}">
                      <a16:colId xmlns:a16="http://schemas.microsoft.com/office/drawing/2014/main" val="20005"/>
                    </a:ext>
                  </a:extLst>
                </a:gridCol>
                <a:gridCol w="918881">
                  <a:extLst>
                    <a:ext uri="{9D8B030D-6E8A-4147-A177-3AD203B41FA5}">
                      <a16:colId xmlns:a16="http://schemas.microsoft.com/office/drawing/2014/main" val="20006"/>
                    </a:ext>
                  </a:extLst>
                </a:gridCol>
                <a:gridCol w="938856">
                  <a:extLst>
                    <a:ext uri="{9D8B030D-6E8A-4147-A177-3AD203B41FA5}">
                      <a16:colId xmlns:a16="http://schemas.microsoft.com/office/drawing/2014/main" val="20007"/>
                    </a:ext>
                  </a:extLst>
                </a:gridCol>
                <a:gridCol w="1418273">
                  <a:extLst>
                    <a:ext uri="{9D8B030D-6E8A-4147-A177-3AD203B41FA5}">
                      <a16:colId xmlns:a16="http://schemas.microsoft.com/office/drawing/2014/main" val="20008"/>
                    </a:ext>
                  </a:extLst>
                </a:gridCol>
              </a:tblGrid>
              <a:tr h="933292">
                <a:tc>
                  <a:txBody>
                    <a:bodyPr/>
                    <a:lstStyle/>
                    <a:p>
                      <a:endParaRPr lang="en-US" sz="1000"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dirty="0">
                          <a:solidFill>
                            <a:srgbClr val="000000"/>
                          </a:solidFill>
                        </a:rPr>
                        <a:t>MTDC</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dirty="0">
                          <a:solidFill>
                            <a:srgbClr val="000000"/>
                          </a:solidFill>
                        </a:rPr>
                        <a:t>Prog 1 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solidFill>
                            <a:srgbClr val="000000"/>
                          </a:solidFill>
                        </a:rPr>
                        <a:t>Prog 2 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solidFill>
                            <a:srgbClr val="000000"/>
                          </a:solidFill>
                        </a:rPr>
                        <a:t>Prog 3 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solidFill>
                            <a:srgbClr val="000000"/>
                          </a:solidFill>
                        </a:rPr>
                        <a:t>Non-Federal Direct</a:t>
                      </a:r>
                      <a:r>
                        <a:rPr lang="en-US" sz="1800" baseline="0" dirty="0">
                          <a:solidFill>
                            <a:srgbClr val="000000"/>
                          </a:solidFill>
                        </a:rPr>
                        <a:t> Costs</a:t>
                      </a:r>
                      <a:endParaRPr lang="en-US" sz="1800"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933292">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endParaRPr lang="en-US" sz="1000" dirty="0"/>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dirty="0"/>
                        <a:t>4 Million</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dirty="0"/>
                        <a:t>1 Million</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t>2.1 Million</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t>700,000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pPr algn="ctr"/>
                      <a:r>
                        <a:rPr lang="en-US" sz="1800" dirty="0"/>
                        <a:t>200,000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bl>
          </a:graphicData>
        </a:graphic>
      </p:graphicFrame>
      <p:sp>
        <p:nvSpPr>
          <p:cNvPr id="7" name="Title 4">
            <a:extLst>
              <a:ext uri="{FF2B5EF4-FFF2-40B4-BE49-F238E27FC236}">
                <a16:creationId xmlns:a16="http://schemas.microsoft.com/office/drawing/2014/main" id="{B51BF462-DC54-D0A9-0752-07406A0E4982}"/>
              </a:ext>
            </a:extLst>
          </p:cNvPr>
          <p:cNvSpPr>
            <a:spLocks noGrp="1"/>
          </p:cNvSpPr>
          <p:nvPr>
            <p:ph type="title"/>
          </p:nvPr>
        </p:nvSpPr>
        <p:spPr>
          <a:xfrm>
            <a:off x="3038975" y="926811"/>
            <a:ext cx="6515100" cy="1143000"/>
          </a:xfrm>
          <a:solidFill>
            <a:schemeClr val="tx2">
              <a:lumMod val="10000"/>
              <a:lumOff val="90000"/>
            </a:schemeClr>
          </a:solidFill>
        </p:spPr>
        <p:txBody>
          <a:bodyPr>
            <a:normAutofit fontScale="90000"/>
          </a:bodyPr>
          <a:lstStyle/>
          <a:p>
            <a:r>
              <a:rPr lang="en-US" sz="2800" b="1" dirty="0">
                <a:latin typeface="+mn-lt"/>
              </a:rPr>
              <a:t>Note that the </a:t>
            </a:r>
            <a:r>
              <a:rPr lang="en-US" sz="2800" b="1" dirty="0">
                <a:solidFill>
                  <a:srgbClr val="FF0000"/>
                </a:solidFill>
                <a:latin typeface="+mn-lt"/>
              </a:rPr>
              <a:t>10% de minimus rate </a:t>
            </a:r>
            <a:r>
              <a:rPr lang="en-US" sz="2800" b="1" dirty="0">
                <a:latin typeface="+mn-lt"/>
              </a:rPr>
              <a:t>is</a:t>
            </a:r>
            <a:br>
              <a:rPr lang="en-US" sz="2800" b="1" dirty="0">
                <a:latin typeface="+mn-lt"/>
              </a:rPr>
            </a:br>
            <a:r>
              <a:rPr lang="en-US" sz="2800" b="1" dirty="0">
                <a:solidFill>
                  <a:srgbClr val="FF0000"/>
                </a:solidFill>
                <a:latin typeface="+mn-lt"/>
              </a:rPr>
              <a:t>10% of MTDC </a:t>
            </a:r>
            <a:br>
              <a:rPr lang="en-US" sz="2800" b="1" dirty="0">
                <a:latin typeface="+mn-lt"/>
              </a:rPr>
            </a:br>
            <a:r>
              <a:rPr lang="en-US" sz="2800" b="1" i="1" dirty="0">
                <a:solidFill>
                  <a:srgbClr val="FF0000"/>
                </a:solidFill>
                <a:latin typeface="+mn-lt"/>
              </a:rPr>
              <a:t>not</a:t>
            </a:r>
            <a:r>
              <a:rPr lang="en-US" sz="2800" b="1" dirty="0">
                <a:solidFill>
                  <a:srgbClr val="FF0000"/>
                </a:solidFill>
                <a:latin typeface="+mn-lt"/>
              </a:rPr>
              <a:t> 10% of total costs</a:t>
            </a:r>
          </a:p>
        </p:txBody>
      </p:sp>
    </p:spTree>
    <p:extLst>
      <p:ext uri="{BB962C8B-B14F-4D97-AF65-F5344CB8AC3E}">
        <p14:creationId xmlns:p14="http://schemas.microsoft.com/office/powerpoint/2010/main" val="2201091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mn-lt"/>
              </a:rPr>
              <a:t>Applying the 10% MTDC Rate</a:t>
            </a:r>
          </a:p>
        </p:txBody>
      </p:sp>
      <p:graphicFrame>
        <p:nvGraphicFramePr>
          <p:cNvPr id="3" name="Table 2"/>
          <p:cNvGraphicFramePr>
            <a:graphicFrameLocks noGrp="1"/>
          </p:cNvGraphicFramePr>
          <p:nvPr>
            <p:extLst>
              <p:ext uri="{D42A27DB-BD31-4B8C-83A1-F6EECF244321}">
                <p14:modId xmlns:p14="http://schemas.microsoft.com/office/powerpoint/2010/main" val="245468531"/>
              </p:ext>
            </p:extLst>
          </p:nvPr>
        </p:nvGraphicFramePr>
        <p:xfrm>
          <a:off x="838199" y="1546310"/>
          <a:ext cx="10515601" cy="4447010"/>
        </p:xfrm>
        <a:graphic>
          <a:graphicData uri="http://schemas.openxmlformats.org/drawingml/2006/table">
            <a:tbl>
              <a:tblPr firstRow="1" bandRow="1">
                <a:tableStyleId>{5C22544A-7EE6-4342-B048-85BDC9FD1C3A}</a:tableStyleId>
              </a:tblPr>
              <a:tblGrid>
                <a:gridCol w="1245752">
                  <a:extLst>
                    <a:ext uri="{9D8B030D-6E8A-4147-A177-3AD203B41FA5}">
                      <a16:colId xmlns:a16="http://schemas.microsoft.com/office/drawing/2014/main" val="20000"/>
                    </a:ext>
                  </a:extLst>
                </a:gridCol>
                <a:gridCol w="955432">
                  <a:extLst>
                    <a:ext uri="{9D8B030D-6E8A-4147-A177-3AD203B41FA5}">
                      <a16:colId xmlns:a16="http://schemas.microsoft.com/office/drawing/2014/main" val="20001"/>
                    </a:ext>
                  </a:extLst>
                </a:gridCol>
                <a:gridCol w="1304011">
                  <a:extLst>
                    <a:ext uri="{9D8B030D-6E8A-4147-A177-3AD203B41FA5}">
                      <a16:colId xmlns:a16="http://schemas.microsoft.com/office/drawing/2014/main" val="20002"/>
                    </a:ext>
                  </a:extLst>
                </a:gridCol>
                <a:gridCol w="1072923">
                  <a:extLst>
                    <a:ext uri="{9D8B030D-6E8A-4147-A177-3AD203B41FA5}">
                      <a16:colId xmlns:a16="http://schemas.microsoft.com/office/drawing/2014/main" val="20003"/>
                    </a:ext>
                  </a:extLst>
                </a:gridCol>
                <a:gridCol w="1191319">
                  <a:extLst>
                    <a:ext uri="{9D8B030D-6E8A-4147-A177-3AD203B41FA5}">
                      <a16:colId xmlns:a16="http://schemas.microsoft.com/office/drawing/2014/main" val="20004"/>
                    </a:ext>
                  </a:extLst>
                </a:gridCol>
                <a:gridCol w="1225855">
                  <a:extLst>
                    <a:ext uri="{9D8B030D-6E8A-4147-A177-3AD203B41FA5}">
                      <a16:colId xmlns:a16="http://schemas.microsoft.com/office/drawing/2014/main" val="20005"/>
                    </a:ext>
                  </a:extLst>
                </a:gridCol>
                <a:gridCol w="1183507">
                  <a:extLst>
                    <a:ext uri="{9D8B030D-6E8A-4147-A177-3AD203B41FA5}">
                      <a16:colId xmlns:a16="http://schemas.microsoft.com/office/drawing/2014/main" val="20006"/>
                    </a:ext>
                  </a:extLst>
                </a:gridCol>
                <a:gridCol w="1168401">
                  <a:extLst>
                    <a:ext uri="{9D8B030D-6E8A-4147-A177-3AD203B41FA5}">
                      <a16:colId xmlns:a16="http://schemas.microsoft.com/office/drawing/2014/main" val="20007"/>
                    </a:ext>
                  </a:extLst>
                </a:gridCol>
                <a:gridCol w="1168401">
                  <a:extLst>
                    <a:ext uri="{9D8B030D-6E8A-4147-A177-3AD203B41FA5}">
                      <a16:colId xmlns:a16="http://schemas.microsoft.com/office/drawing/2014/main" val="20008"/>
                    </a:ext>
                  </a:extLst>
                </a:gridCol>
              </a:tblGrid>
              <a:tr h="1016531">
                <a:tc>
                  <a:txBody>
                    <a:bodyPr/>
                    <a:lstStyle/>
                    <a:p>
                      <a:r>
                        <a:rPr lang="en-US" sz="1800" b="1" dirty="0">
                          <a:solidFill>
                            <a:srgbClr val="000000"/>
                          </a:solidFill>
                        </a:rPr>
                        <a:t>Total Expenses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800" b="1" dirty="0">
                          <a:solidFill>
                            <a:srgbClr val="000000"/>
                          </a:solidFill>
                        </a:rPr>
                        <a:t>Unallow Indirect Costs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rPr>
                        <a:t>Allowable indirect Costs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rPr>
                        <a:t>Excluded Direct</a:t>
                      </a:r>
                      <a:r>
                        <a:rPr lang="en-US" sz="1800" b="1" baseline="0" dirty="0">
                          <a:solidFill>
                            <a:srgbClr val="000000"/>
                          </a:solidFill>
                        </a:rPr>
                        <a:t> Costs</a:t>
                      </a:r>
                      <a:endParaRPr lang="en-US" sz="1800" b="1" dirty="0">
                        <a:solidFill>
                          <a:srgbClr val="000000"/>
                        </a:solidFill>
                      </a:endParaRPr>
                    </a:p>
                    <a:p>
                      <a:endParaRPr lang="en-US" sz="1800" b="1"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800" b="1" dirty="0">
                          <a:solidFill>
                            <a:srgbClr val="000000"/>
                          </a:solidFill>
                        </a:rPr>
                        <a:t>MTDC</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FF8FD"/>
                    </a:solidFill>
                  </a:tcPr>
                </a:tc>
                <a:tc>
                  <a:txBody>
                    <a:bodyPr/>
                    <a:lstStyle/>
                    <a:p>
                      <a:r>
                        <a:rPr lang="en-US" sz="1800" b="1" dirty="0">
                          <a:solidFill>
                            <a:srgbClr val="000000"/>
                          </a:solidFill>
                        </a:rPr>
                        <a:t>Prog 1 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r>
                        <a:rPr lang="en-US" sz="1800" b="1" dirty="0">
                          <a:solidFill>
                            <a:srgbClr val="000000"/>
                          </a:solidFill>
                        </a:rPr>
                        <a:t>Prog 2 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r>
                        <a:rPr lang="en-US" sz="1800" b="1" dirty="0">
                          <a:solidFill>
                            <a:srgbClr val="000000"/>
                          </a:solidFill>
                        </a:rPr>
                        <a:t>Prog</a:t>
                      </a:r>
                      <a:r>
                        <a:rPr lang="en-US" sz="1800" b="1" baseline="0" dirty="0">
                          <a:solidFill>
                            <a:srgbClr val="000000"/>
                          </a:solidFill>
                        </a:rPr>
                        <a:t> 3 Direct</a:t>
                      </a:r>
                      <a:endParaRPr lang="en-US" sz="1800" b="1" dirty="0">
                        <a:solidFill>
                          <a:srgbClr val="000000"/>
                        </a:solidFill>
                      </a:endParaRP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r>
                        <a:rPr lang="en-US" sz="1800" b="1" dirty="0">
                          <a:solidFill>
                            <a:srgbClr val="000000"/>
                          </a:solidFill>
                        </a:rPr>
                        <a:t>Non-Federal Direct Cost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555422">
                <a:tc>
                  <a:txBody>
                    <a:bodyPr/>
                    <a:lstStyle/>
                    <a:p>
                      <a:pPr algn="ctr"/>
                      <a:r>
                        <a:rPr lang="en-US" sz="1800" b="1" dirty="0">
                          <a:solidFill>
                            <a:srgbClr val="000000"/>
                          </a:solidFill>
                        </a:rPr>
                        <a:t>4,450,000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800" b="1" dirty="0">
                          <a:solidFill>
                            <a:srgbClr val="000000"/>
                          </a:solidFill>
                        </a:rPr>
                        <a:t>10,000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800" b="1" dirty="0">
                          <a:solidFill>
                            <a:srgbClr val="000000"/>
                          </a:solidFill>
                        </a:rPr>
                        <a:t>400,000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800" b="1" dirty="0">
                          <a:solidFill>
                            <a:srgbClr val="000000"/>
                          </a:solidFill>
                        </a:rPr>
                        <a:t>40,000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800" b="1" dirty="0">
                          <a:solidFill>
                            <a:srgbClr val="000000"/>
                          </a:solidFill>
                        </a:rPr>
                        <a:t>4,000,000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FF8FD"/>
                    </a:solidFill>
                  </a:tcPr>
                </a:tc>
                <a:tc>
                  <a:txBody>
                    <a:bodyPr/>
                    <a:lstStyle/>
                    <a:p>
                      <a:pPr algn="ctr"/>
                      <a:r>
                        <a:rPr lang="en-US" sz="1800" b="1" dirty="0">
                          <a:solidFill>
                            <a:srgbClr val="000000"/>
                          </a:solidFill>
                        </a:rPr>
                        <a:t>1,000,000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000000"/>
                          </a:solidFill>
                        </a:rPr>
                        <a:t>2,100,000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000000"/>
                          </a:solidFill>
                        </a:rPr>
                        <a:t>700,000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000000"/>
                          </a:solidFill>
                        </a:rPr>
                        <a:t>200,000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33193">
                <a:tc>
                  <a:txBody>
                    <a:bodyPr/>
                    <a:lstStyle/>
                    <a:p>
                      <a:r>
                        <a:rPr lang="en-US" sz="1800" b="1" dirty="0">
                          <a:solidFill>
                            <a:srgbClr val="000000"/>
                          </a:solidFill>
                        </a:rPr>
                        <a:t>Indirect Rate .10</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b="1" dirty="0">
                          <a:solidFill>
                            <a:srgbClr val="000000"/>
                          </a:solidFill>
                        </a:rPr>
                        <a:t>(400,000)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b="1" dirty="0">
                          <a:solidFill>
                            <a:srgbClr val="000000"/>
                          </a:solidFill>
                        </a:rPr>
                        <a:t>400,000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b="1" dirty="0">
                          <a:solidFill>
                            <a:srgbClr val="000000"/>
                          </a:solidFill>
                        </a:rPr>
                        <a:t>100,000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b="1" dirty="0">
                          <a:solidFill>
                            <a:srgbClr val="000000"/>
                          </a:solidFill>
                        </a:rPr>
                        <a:t>210,000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b="1" dirty="0">
                          <a:solidFill>
                            <a:srgbClr val="000000"/>
                          </a:solidFill>
                        </a:rPr>
                        <a:t>70,000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800" b="1" dirty="0">
                          <a:solidFill>
                            <a:srgbClr val="000000"/>
                          </a:solidFill>
                        </a:rPr>
                        <a:t>20,000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629671">
                <a:tc>
                  <a:txBody>
                    <a:bodyPr/>
                    <a:lstStyle/>
                    <a:p>
                      <a:r>
                        <a:rPr lang="en-US" sz="1800" b="1" dirty="0">
                          <a:solidFill>
                            <a:srgbClr val="000000"/>
                          </a:solidFill>
                        </a:rPr>
                        <a:t>Excluded Costs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800" b="1" dirty="0">
                          <a:solidFill>
                            <a:srgbClr val="000000"/>
                          </a:solidFill>
                        </a:rPr>
                        <a:t>(40,000)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FF8FD"/>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000000"/>
                          </a:solidFill>
                        </a:rPr>
                        <a:t>40,000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733193">
                <a:tc>
                  <a:txBody>
                    <a:bodyPr/>
                    <a:lstStyle/>
                    <a:p>
                      <a:r>
                        <a:rPr lang="en-US" sz="1800" b="1" dirty="0">
                          <a:solidFill>
                            <a:srgbClr val="000000"/>
                          </a:solidFill>
                        </a:rPr>
                        <a:t>Unallow Indirect</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800" b="1" dirty="0">
                          <a:solidFill>
                            <a:srgbClr val="000000"/>
                          </a:solidFill>
                        </a:rPr>
                        <a:t>(10,000)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FF8FD"/>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000000"/>
                          </a:solidFill>
                        </a:rPr>
                        <a:t>10,000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r h="629671">
                <a:tc>
                  <a:txBody>
                    <a:bodyPr/>
                    <a:lstStyle/>
                    <a:p>
                      <a:r>
                        <a:rPr lang="en-US" sz="1800" b="1" dirty="0">
                          <a:solidFill>
                            <a:srgbClr val="000000"/>
                          </a:solidFill>
                        </a:rPr>
                        <a:t>Total Costs</a:t>
                      </a:r>
                    </a:p>
                  </a:txBody>
                  <a:tcPr marL="68580" marR="68580"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800" b="1" dirty="0">
                        <a:solidFill>
                          <a:srgbClr val="000000"/>
                        </a:solidFill>
                      </a:endParaRP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FF8FD"/>
                    </a:solidFill>
                  </a:tcPr>
                </a:tc>
                <a:tc>
                  <a:txBody>
                    <a:bodyPr/>
                    <a:lstStyle/>
                    <a:p>
                      <a:pPr algn="ctr"/>
                      <a:r>
                        <a:rPr lang="en-US" sz="1800" b="1" dirty="0">
                          <a:solidFill>
                            <a:srgbClr val="000000"/>
                          </a:solidFill>
                        </a:rPr>
                        <a:t>1,100,000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000000"/>
                          </a:solidFill>
                        </a:rPr>
                        <a:t>2,310,000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000000"/>
                          </a:solidFill>
                        </a:rPr>
                        <a:t>810,000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800" b="1" dirty="0">
                          <a:solidFill>
                            <a:srgbClr val="000000"/>
                          </a:solidFill>
                        </a:rPr>
                        <a:t>230,000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45385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55B0-4B29-42BB-B3DE-B0D817FE3017}"/>
              </a:ext>
            </a:extLst>
          </p:cNvPr>
          <p:cNvSpPr>
            <a:spLocks noGrp="1"/>
          </p:cNvSpPr>
          <p:nvPr>
            <p:ph type="title"/>
          </p:nvPr>
        </p:nvSpPr>
        <p:spPr>
          <a:solidFill>
            <a:schemeClr val="tx2">
              <a:lumMod val="10000"/>
              <a:lumOff val="90000"/>
            </a:schemeClr>
          </a:solidFill>
        </p:spPr>
        <p:txBody>
          <a:bodyPr>
            <a:normAutofit fontScale="90000"/>
          </a:bodyPr>
          <a:lstStyle/>
          <a:p>
            <a:br>
              <a:rPr lang="en-US" dirty="0"/>
            </a:br>
            <a:r>
              <a:rPr lang="en-US" sz="4000" b="1" dirty="0">
                <a:solidFill>
                  <a:srgbClr val="FF0000"/>
                </a:solidFill>
                <a:latin typeface="+mn-lt"/>
              </a:rPr>
              <a:t>Federally Negotiated Indirect Cost Rate</a:t>
            </a:r>
            <a:br>
              <a:rPr lang="en-US" dirty="0"/>
            </a:br>
            <a:endParaRPr lang="en-US" dirty="0"/>
          </a:p>
        </p:txBody>
      </p:sp>
      <p:sp>
        <p:nvSpPr>
          <p:cNvPr id="3" name="Content Placeholder 2">
            <a:extLst>
              <a:ext uri="{FF2B5EF4-FFF2-40B4-BE49-F238E27FC236}">
                <a16:creationId xmlns:a16="http://schemas.microsoft.com/office/drawing/2014/main" id="{CE6C169C-016C-4AF1-8F95-9253F77ADB33}"/>
              </a:ext>
            </a:extLst>
          </p:cNvPr>
          <p:cNvSpPr>
            <a:spLocks noGrp="1"/>
          </p:cNvSpPr>
          <p:nvPr>
            <p:ph idx="1"/>
          </p:nvPr>
        </p:nvSpPr>
        <p:spPr/>
        <p:txBody>
          <a:bodyPr>
            <a:normAutofit/>
          </a:bodyPr>
          <a:lstStyle/>
          <a:p>
            <a:r>
              <a:rPr lang="en-US" b="1" dirty="0"/>
              <a:t>Must have </a:t>
            </a:r>
            <a:r>
              <a:rPr lang="en-US" b="1" dirty="0">
                <a:solidFill>
                  <a:srgbClr val="FF0000"/>
                </a:solidFill>
              </a:rPr>
              <a:t>direct federal award </a:t>
            </a:r>
            <a:r>
              <a:rPr lang="en-US" b="1" dirty="0"/>
              <a:t>to negotiate</a:t>
            </a:r>
          </a:p>
          <a:p>
            <a:r>
              <a:rPr lang="en-US" b="1" dirty="0"/>
              <a:t>Negotiate with federal agency providing largest portion of direct federal funding</a:t>
            </a:r>
          </a:p>
          <a:p>
            <a:r>
              <a:rPr lang="en-US" b="1" dirty="0">
                <a:solidFill>
                  <a:srgbClr val="FF0000"/>
                </a:solidFill>
              </a:rPr>
              <a:t>Submit proposed rate </a:t>
            </a:r>
            <a:r>
              <a:rPr lang="en-US" b="1" dirty="0"/>
              <a:t>following 2 CFR 200 requirements</a:t>
            </a:r>
          </a:p>
          <a:p>
            <a:r>
              <a:rPr lang="en-US" b="1" dirty="0"/>
              <a:t>Federal agency </a:t>
            </a:r>
            <a:r>
              <a:rPr lang="en-US" b="1" dirty="0">
                <a:solidFill>
                  <a:srgbClr val="FF0000"/>
                </a:solidFill>
              </a:rPr>
              <a:t>determines rate &amp; time period </a:t>
            </a:r>
            <a:r>
              <a:rPr lang="en-US" b="1" dirty="0"/>
              <a:t>it will cover</a:t>
            </a:r>
          </a:p>
        </p:txBody>
      </p:sp>
      <p:graphicFrame>
        <p:nvGraphicFramePr>
          <p:cNvPr id="5" name="Object 4">
            <a:extLst>
              <a:ext uri="{FF2B5EF4-FFF2-40B4-BE49-F238E27FC236}">
                <a16:creationId xmlns:a16="http://schemas.microsoft.com/office/drawing/2014/main" id="{F2EA624A-0606-4166-8A52-0072FEC5ECB1}"/>
              </a:ext>
            </a:extLst>
          </p:cNvPr>
          <p:cNvGraphicFramePr>
            <a:graphicFrameLocks noChangeAspect="1"/>
          </p:cNvGraphicFramePr>
          <p:nvPr>
            <p:extLst>
              <p:ext uri="{D42A27DB-BD31-4B8C-83A1-F6EECF244321}">
                <p14:modId xmlns:p14="http://schemas.microsoft.com/office/powerpoint/2010/main" val="2887666132"/>
              </p:ext>
            </p:extLst>
          </p:nvPr>
        </p:nvGraphicFramePr>
        <p:xfrm>
          <a:off x="3692673" y="4455894"/>
          <a:ext cx="4806654" cy="1272340"/>
        </p:xfrm>
        <a:graphic>
          <a:graphicData uri="http://schemas.openxmlformats.org/presentationml/2006/ole">
            <mc:AlternateContent xmlns:mc="http://schemas.openxmlformats.org/markup-compatibility/2006">
              <mc:Choice xmlns:v="urn:schemas-microsoft-com:vml" Requires="v">
                <p:oleObj name="Worksheet" r:id="rId2" imgW="3400569" imgH="1009508" progId="Excel.Sheet.12">
                  <p:embed/>
                </p:oleObj>
              </mc:Choice>
              <mc:Fallback>
                <p:oleObj name="Worksheet" r:id="rId2" imgW="3400569" imgH="1009508" progId="Excel.Sheet.12">
                  <p:embed/>
                  <p:pic>
                    <p:nvPicPr>
                      <p:cNvPr id="5" name="Object 4">
                        <a:extLst>
                          <a:ext uri="{FF2B5EF4-FFF2-40B4-BE49-F238E27FC236}">
                            <a16:creationId xmlns:a16="http://schemas.microsoft.com/office/drawing/2014/main" id="{F2EA624A-0606-4166-8A52-0072FEC5ECB1}"/>
                          </a:ext>
                        </a:extLst>
                      </p:cNvPr>
                      <p:cNvPicPr/>
                      <p:nvPr/>
                    </p:nvPicPr>
                    <p:blipFill>
                      <a:blip r:embed="rId3"/>
                      <a:stretch>
                        <a:fillRect/>
                      </a:stretch>
                    </p:blipFill>
                    <p:spPr>
                      <a:xfrm>
                        <a:off x="3692673" y="4455894"/>
                        <a:ext cx="4806654" cy="1272340"/>
                      </a:xfrm>
                      <a:prstGeom prst="rect">
                        <a:avLst/>
                      </a:prstGeom>
                      <a:pattFill prst="wave">
                        <a:fgClr>
                          <a:srgbClr val="C2E49C"/>
                        </a:fgClr>
                        <a:bgClr>
                          <a:schemeClr val="bg1"/>
                        </a:bgClr>
                      </a:pattFill>
                      <a:ln w="28575">
                        <a:solidFill>
                          <a:srgbClr val="FF0000"/>
                        </a:solidFill>
                      </a:ln>
                    </p:spPr>
                  </p:pic>
                </p:oleObj>
              </mc:Fallback>
            </mc:AlternateContent>
          </a:graphicData>
        </a:graphic>
      </p:graphicFrame>
    </p:spTree>
    <p:extLst>
      <p:ext uri="{BB962C8B-B14F-4D97-AF65-F5344CB8AC3E}">
        <p14:creationId xmlns:p14="http://schemas.microsoft.com/office/powerpoint/2010/main" val="3246217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10000"/>
              <a:lumOff val="90000"/>
            </a:schemeClr>
          </a:solidFill>
        </p:spPr>
        <p:txBody>
          <a:bodyPr>
            <a:normAutofit/>
          </a:bodyPr>
          <a:lstStyle/>
          <a:p>
            <a:r>
              <a:rPr lang="en-US" sz="2400" b="1" dirty="0">
                <a:latin typeface="+mn-lt"/>
              </a:rPr>
              <a:t>Steps to Obtain a NICR</a:t>
            </a:r>
            <a:br>
              <a:rPr lang="en-US" sz="2400" b="1" dirty="0">
                <a:latin typeface="+mn-lt"/>
              </a:rPr>
            </a:br>
            <a:r>
              <a:rPr lang="en-US" sz="2400" b="1" dirty="0">
                <a:latin typeface="+mn-lt"/>
              </a:rPr>
              <a:t>Federally Negotiated Indirect Cost Rate </a:t>
            </a:r>
          </a:p>
        </p:txBody>
      </p:sp>
      <p:sp>
        <p:nvSpPr>
          <p:cNvPr id="9" name="Rectangle 8"/>
          <p:cNvSpPr/>
          <p:nvPr/>
        </p:nvSpPr>
        <p:spPr>
          <a:xfrm>
            <a:off x="5747084" y="1785190"/>
            <a:ext cx="5606716" cy="4293483"/>
          </a:xfrm>
          <a:prstGeom prst="rect">
            <a:avLst/>
          </a:prstGeom>
        </p:spPr>
        <p:txBody>
          <a:bodyPr wrap="square">
            <a:spAutoFit/>
          </a:bodyPr>
          <a:lstStyle/>
          <a:p>
            <a:pPr marL="0" lvl="1" algn="ctr"/>
            <a:r>
              <a:rPr lang="en-US" sz="2100" b="1" dirty="0">
                <a:solidFill>
                  <a:srgbClr val="FF0000"/>
                </a:solidFill>
              </a:rPr>
              <a:t>Must have direct federal award</a:t>
            </a:r>
          </a:p>
          <a:p>
            <a:pPr lvl="0"/>
            <a:endParaRPr lang="en-US" sz="2100" dirty="0"/>
          </a:p>
          <a:p>
            <a:pPr marL="349250" lvl="1" indent="-349250">
              <a:buFont typeface="+mj-lt"/>
              <a:buAutoNum type="arabicPeriod"/>
            </a:pPr>
            <a:r>
              <a:rPr lang="en-US" sz="2100" dirty="0"/>
              <a:t>Find your </a:t>
            </a:r>
            <a:r>
              <a:rPr lang="en-US" sz="2100" b="1" dirty="0"/>
              <a:t>cognizant </a:t>
            </a:r>
            <a:r>
              <a:rPr lang="en-US" sz="2100" dirty="0"/>
              <a:t>agency and its negotiating office</a:t>
            </a:r>
          </a:p>
          <a:p>
            <a:pPr marL="349250" lvl="1" indent="-349250">
              <a:buFont typeface="+mj-lt"/>
              <a:buAutoNum type="arabicPeriod"/>
            </a:pPr>
            <a:r>
              <a:rPr lang="en-US" sz="2100" dirty="0"/>
              <a:t>Prepare comprehensive </a:t>
            </a:r>
            <a:r>
              <a:rPr lang="en-US" sz="2100" b="1" dirty="0"/>
              <a:t>cost-centered annual budget</a:t>
            </a:r>
          </a:p>
          <a:p>
            <a:pPr marL="349250" lvl="1" indent="-349250">
              <a:buFont typeface="+mj-lt"/>
              <a:buAutoNum type="arabicPeriod"/>
            </a:pPr>
            <a:r>
              <a:rPr lang="en-US" sz="2100" dirty="0"/>
              <a:t>Identify </a:t>
            </a:r>
            <a:r>
              <a:rPr lang="en-US" sz="2100" b="1" dirty="0"/>
              <a:t>direct</a:t>
            </a:r>
            <a:r>
              <a:rPr lang="en-US" sz="2100" dirty="0"/>
              <a:t> and </a:t>
            </a:r>
            <a:r>
              <a:rPr lang="en-US" sz="2100" b="1" dirty="0"/>
              <a:t>indirect</a:t>
            </a:r>
            <a:r>
              <a:rPr lang="en-US" sz="2100" dirty="0"/>
              <a:t> costs</a:t>
            </a:r>
          </a:p>
          <a:p>
            <a:pPr marL="349250" lvl="1" indent="-349250">
              <a:buFont typeface="+mj-lt"/>
              <a:buAutoNum type="arabicPeriod"/>
            </a:pPr>
            <a:r>
              <a:rPr lang="en-US" sz="2100" dirty="0"/>
              <a:t>Deal with </a:t>
            </a:r>
            <a:r>
              <a:rPr lang="en-US" sz="2100" b="1" dirty="0"/>
              <a:t>unallowable</a:t>
            </a:r>
            <a:r>
              <a:rPr lang="en-US" sz="2100" dirty="0"/>
              <a:t> direct and indirect </a:t>
            </a:r>
            <a:r>
              <a:rPr lang="en-US" sz="2100" b="1" dirty="0"/>
              <a:t>costs</a:t>
            </a:r>
          </a:p>
          <a:p>
            <a:pPr marL="349250" lvl="1" indent="-349250">
              <a:buFont typeface="+mj-lt"/>
              <a:buAutoNum type="arabicPeriod"/>
            </a:pPr>
            <a:r>
              <a:rPr lang="en-US" sz="2100" b="1" dirty="0"/>
              <a:t>Choose which method </a:t>
            </a:r>
            <a:r>
              <a:rPr lang="en-US" sz="2100" dirty="0"/>
              <a:t>to use to compute the rate</a:t>
            </a:r>
          </a:p>
          <a:p>
            <a:pPr marL="349250" lvl="1" indent="-349250">
              <a:buFont typeface="+mj-lt"/>
              <a:buAutoNum type="arabicPeriod"/>
            </a:pPr>
            <a:r>
              <a:rPr lang="en-US" sz="2100" b="1" dirty="0"/>
              <a:t>Allocate shared costs not included in the rate</a:t>
            </a:r>
          </a:p>
          <a:p>
            <a:pPr marL="349250" lvl="1" indent="-349250">
              <a:buFont typeface="+mj-lt"/>
              <a:buAutoNum type="arabicPeriod"/>
            </a:pPr>
            <a:r>
              <a:rPr lang="en-US" sz="2100" b="1" dirty="0"/>
              <a:t>Propose</a:t>
            </a:r>
            <a:r>
              <a:rPr lang="en-US" sz="2100" dirty="0"/>
              <a:t> and negotiate rate</a:t>
            </a:r>
          </a:p>
        </p:txBody>
      </p:sp>
      <p:pic>
        <p:nvPicPr>
          <p:cNvPr id="10" name="Picture 9"/>
          <p:cNvPicPr>
            <a:picLocks noChangeAspect="1"/>
          </p:cNvPicPr>
          <p:nvPr/>
        </p:nvPicPr>
        <p:blipFill>
          <a:blip r:embed="rId2"/>
          <a:stretch>
            <a:fillRect/>
          </a:stretch>
        </p:blipFill>
        <p:spPr>
          <a:xfrm>
            <a:off x="1576137" y="1905506"/>
            <a:ext cx="3992196" cy="2457519"/>
          </a:xfrm>
          <a:prstGeom prst="rect">
            <a:avLst/>
          </a:prstGeom>
        </p:spPr>
      </p:pic>
      <p:graphicFrame>
        <p:nvGraphicFramePr>
          <p:cNvPr id="8" name="Object 7">
            <a:extLst>
              <a:ext uri="{FF2B5EF4-FFF2-40B4-BE49-F238E27FC236}">
                <a16:creationId xmlns:a16="http://schemas.microsoft.com/office/drawing/2014/main" id="{2797D8A8-8C63-40E6-B6BD-969EDB778E99}"/>
              </a:ext>
            </a:extLst>
          </p:cNvPr>
          <p:cNvGraphicFramePr>
            <a:graphicFrameLocks noChangeAspect="1"/>
          </p:cNvGraphicFramePr>
          <p:nvPr>
            <p:extLst>
              <p:ext uri="{D42A27DB-BD31-4B8C-83A1-F6EECF244321}">
                <p14:modId xmlns:p14="http://schemas.microsoft.com/office/powerpoint/2010/main" val="1345899658"/>
              </p:ext>
            </p:extLst>
          </p:nvPr>
        </p:nvGraphicFramePr>
        <p:xfrm>
          <a:off x="1576137" y="4641016"/>
          <a:ext cx="3992196" cy="1185358"/>
        </p:xfrm>
        <a:graphic>
          <a:graphicData uri="http://schemas.openxmlformats.org/presentationml/2006/ole">
            <mc:AlternateContent xmlns:mc="http://schemas.openxmlformats.org/markup-compatibility/2006">
              <mc:Choice xmlns:v="urn:schemas-microsoft-com:vml" Requires="v">
                <p:oleObj name="Worksheet" r:id="rId3" imgW="3400569" imgH="1009508" progId="Excel.Sheet.12">
                  <p:embed/>
                </p:oleObj>
              </mc:Choice>
              <mc:Fallback>
                <p:oleObj name="Worksheet" r:id="rId3" imgW="3400569" imgH="1009508" progId="Excel.Sheet.12">
                  <p:embed/>
                  <p:pic>
                    <p:nvPicPr>
                      <p:cNvPr id="8" name="Object 7">
                        <a:extLst>
                          <a:ext uri="{FF2B5EF4-FFF2-40B4-BE49-F238E27FC236}">
                            <a16:creationId xmlns:a16="http://schemas.microsoft.com/office/drawing/2014/main" id="{2797D8A8-8C63-40E6-B6BD-969EDB778E99}"/>
                          </a:ext>
                        </a:extLst>
                      </p:cNvPr>
                      <p:cNvPicPr/>
                      <p:nvPr/>
                    </p:nvPicPr>
                    <p:blipFill>
                      <a:blip r:embed="rId4"/>
                      <a:stretch>
                        <a:fillRect/>
                      </a:stretch>
                    </p:blipFill>
                    <p:spPr>
                      <a:xfrm>
                        <a:off x="1576137" y="4641016"/>
                        <a:ext cx="3992196" cy="1185358"/>
                      </a:xfrm>
                      <a:prstGeom prst="rect">
                        <a:avLst/>
                      </a:prstGeom>
                      <a:pattFill prst="wave">
                        <a:fgClr>
                          <a:srgbClr val="C2E49C"/>
                        </a:fgClr>
                        <a:bgClr>
                          <a:schemeClr val="bg1"/>
                        </a:bgClr>
                      </a:pattFill>
                      <a:ln w="28575">
                        <a:solidFill>
                          <a:srgbClr val="FF0000"/>
                        </a:solidFill>
                      </a:ln>
                    </p:spPr>
                  </p:pic>
                </p:oleObj>
              </mc:Fallback>
            </mc:AlternateContent>
          </a:graphicData>
        </a:graphic>
      </p:graphicFrame>
    </p:spTree>
    <p:extLst>
      <p:ext uri="{BB962C8B-B14F-4D97-AF65-F5344CB8AC3E}">
        <p14:creationId xmlns:p14="http://schemas.microsoft.com/office/powerpoint/2010/main" val="3119728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9005-03DE-2E57-EF16-F720E5C18E08}"/>
              </a:ext>
            </a:extLst>
          </p:cNvPr>
          <p:cNvSpPr>
            <a:spLocks noGrp="1"/>
          </p:cNvSpPr>
          <p:nvPr>
            <p:ph type="title"/>
          </p:nvPr>
        </p:nvSpPr>
        <p:spPr/>
        <p:txBody>
          <a:bodyPr>
            <a:normAutofit/>
          </a:bodyPr>
          <a:lstStyle/>
          <a:p>
            <a:r>
              <a:rPr lang="en-US" sz="4000" b="1" dirty="0">
                <a:solidFill>
                  <a:srgbClr val="FF0000"/>
                </a:solidFill>
                <a:latin typeface="+mn-lt"/>
              </a:rPr>
              <a:t>Admin Cost Caps </a:t>
            </a:r>
          </a:p>
        </p:txBody>
      </p:sp>
      <p:sp>
        <p:nvSpPr>
          <p:cNvPr id="3" name="Content Placeholder 2">
            <a:extLst>
              <a:ext uri="{FF2B5EF4-FFF2-40B4-BE49-F238E27FC236}">
                <a16:creationId xmlns:a16="http://schemas.microsoft.com/office/drawing/2014/main" id="{2B3C01D0-6F85-67C8-461E-DE58698F84CD}"/>
              </a:ext>
            </a:extLst>
          </p:cNvPr>
          <p:cNvSpPr>
            <a:spLocks noGrp="1"/>
          </p:cNvSpPr>
          <p:nvPr>
            <p:ph idx="1"/>
          </p:nvPr>
        </p:nvSpPr>
        <p:spPr>
          <a:xfrm>
            <a:off x="838200" y="1690688"/>
            <a:ext cx="10515600" cy="4351338"/>
          </a:xfrm>
        </p:spPr>
        <p:txBody>
          <a:bodyPr>
            <a:normAutofit/>
          </a:bodyPr>
          <a:lstStyle/>
          <a:p>
            <a:r>
              <a:rPr lang="en-US" b="1" dirty="0"/>
              <a:t>Specific federal programs may impose </a:t>
            </a:r>
            <a:r>
              <a:rPr lang="en-US" b="1" dirty="0">
                <a:solidFill>
                  <a:srgbClr val="FF0000"/>
                </a:solidFill>
              </a:rPr>
              <a:t>statutory caps </a:t>
            </a:r>
            <a:r>
              <a:rPr lang="en-US" b="1" dirty="0"/>
              <a:t>on administrative costs</a:t>
            </a:r>
          </a:p>
          <a:p>
            <a:r>
              <a:rPr lang="en-US" b="1" dirty="0"/>
              <a:t>Caps generally placed on Administrative </a:t>
            </a:r>
            <a:r>
              <a:rPr lang="en-US" b="1" dirty="0">
                <a:solidFill>
                  <a:srgbClr val="FF0000"/>
                </a:solidFill>
              </a:rPr>
              <a:t>not Indirect costs</a:t>
            </a:r>
          </a:p>
          <a:p>
            <a:r>
              <a:rPr lang="en-US" b="1" dirty="0"/>
              <a:t>Check regs to </a:t>
            </a:r>
            <a:r>
              <a:rPr lang="en-US" b="1" dirty="0">
                <a:solidFill>
                  <a:srgbClr val="FF0000"/>
                </a:solidFill>
              </a:rPr>
              <a:t>clarify base </a:t>
            </a:r>
            <a:r>
              <a:rPr lang="en-US" b="1" dirty="0"/>
              <a:t>to use to compute the admin cap </a:t>
            </a:r>
          </a:p>
          <a:p>
            <a:r>
              <a:rPr lang="en-US" b="1" dirty="0"/>
              <a:t>Admin caps typically </a:t>
            </a:r>
            <a:r>
              <a:rPr lang="en-US" b="1" dirty="0">
                <a:solidFill>
                  <a:srgbClr val="FF0000"/>
                </a:solidFill>
              </a:rPr>
              <a:t>combine allocated and direct admin costs</a:t>
            </a:r>
            <a:endParaRPr lang="en-US" b="1" dirty="0"/>
          </a:p>
          <a:p>
            <a:r>
              <a:rPr lang="en-US" b="1" dirty="0"/>
              <a:t>10% Admin Cap computed on total direct costs may result in higher number than 32% indirect rate based on Direct Salaries</a:t>
            </a:r>
          </a:p>
          <a:p>
            <a:r>
              <a:rPr lang="en-US" b="1" dirty="0"/>
              <a:t>Negotiated Indirect Cost Rate </a:t>
            </a:r>
            <a:r>
              <a:rPr lang="en-US" b="1" dirty="0">
                <a:solidFill>
                  <a:srgbClr val="FF0000"/>
                </a:solidFill>
              </a:rPr>
              <a:t>may include costs that are not administrative</a:t>
            </a:r>
          </a:p>
          <a:p>
            <a:endParaRPr lang="en-US" dirty="0"/>
          </a:p>
        </p:txBody>
      </p:sp>
    </p:spTree>
    <p:extLst>
      <p:ext uri="{BB962C8B-B14F-4D97-AF65-F5344CB8AC3E}">
        <p14:creationId xmlns:p14="http://schemas.microsoft.com/office/powerpoint/2010/main" val="249119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D3B8-0101-B0FD-5AE3-28587E416A08}"/>
              </a:ext>
            </a:extLst>
          </p:cNvPr>
          <p:cNvSpPr>
            <a:spLocks noGrp="1"/>
          </p:cNvSpPr>
          <p:nvPr>
            <p:ph type="title"/>
          </p:nvPr>
        </p:nvSpPr>
        <p:spPr/>
        <p:txBody>
          <a:bodyPr>
            <a:normAutofit/>
          </a:bodyPr>
          <a:lstStyle/>
          <a:p>
            <a:r>
              <a:rPr lang="en-US" sz="4000" b="1" dirty="0">
                <a:solidFill>
                  <a:srgbClr val="FF0000"/>
                </a:solidFill>
                <a:latin typeface="+mn-lt"/>
              </a:rPr>
              <a:t>Monitoring Cost Allocation </a:t>
            </a:r>
          </a:p>
        </p:txBody>
      </p:sp>
      <p:sp>
        <p:nvSpPr>
          <p:cNvPr id="3" name="Content Placeholder 2">
            <a:extLst>
              <a:ext uri="{FF2B5EF4-FFF2-40B4-BE49-F238E27FC236}">
                <a16:creationId xmlns:a16="http://schemas.microsoft.com/office/drawing/2014/main" id="{153ACF3E-ED5A-A4D1-9587-B9F41162DE16}"/>
              </a:ext>
            </a:extLst>
          </p:cNvPr>
          <p:cNvSpPr>
            <a:spLocks noGrp="1"/>
          </p:cNvSpPr>
          <p:nvPr>
            <p:ph idx="1"/>
          </p:nvPr>
        </p:nvSpPr>
        <p:spPr>
          <a:xfrm>
            <a:off x="838200" y="1690688"/>
            <a:ext cx="10515600" cy="4351338"/>
          </a:xfrm>
        </p:spPr>
        <p:txBody>
          <a:bodyPr>
            <a:normAutofit/>
          </a:bodyPr>
          <a:lstStyle/>
          <a:p>
            <a:r>
              <a:rPr lang="en-US" dirty="0"/>
              <a:t>Review </a:t>
            </a:r>
            <a:r>
              <a:rPr lang="en-US" b="1" dirty="0">
                <a:solidFill>
                  <a:srgbClr val="FF0000"/>
                </a:solidFill>
              </a:rPr>
              <a:t>NICR</a:t>
            </a:r>
            <a:r>
              <a:rPr lang="en-US" dirty="0"/>
              <a:t> </a:t>
            </a:r>
            <a:r>
              <a:rPr lang="en-US" b="1" dirty="0">
                <a:solidFill>
                  <a:srgbClr val="FF0000"/>
                </a:solidFill>
              </a:rPr>
              <a:t>effective dates</a:t>
            </a:r>
          </a:p>
          <a:p>
            <a:r>
              <a:rPr lang="en-US" dirty="0"/>
              <a:t>Review </a:t>
            </a:r>
            <a:r>
              <a:rPr lang="en-US" b="1" dirty="0">
                <a:solidFill>
                  <a:srgbClr val="FF0000"/>
                </a:solidFill>
              </a:rPr>
              <a:t>Cost Allocation Plan </a:t>
            </a:r>
          </a:p>
          <a:p>
            <a:pPr lvl="1"/>
            <a:r>
              <a:rPr lang="en-US" sz="2800" dirty="0"/>
              <a:t>Completeness (</a:t>
            </a:r>
            <a:r>
              <a:rPr lang="en-US" sz="2800" b="1" i="1" dirty="0"/>
              <a:t>see cost allocation plan elements</a:t>
            </a:r>
            <a:r>
              <a:rPr lang="en-US" sz="2800" dirty="0"/>
              <a:t>)</a:t>
            </a:r>
          </a:p>
          <a:p>
            <a:pPr lvl="1"/>
            <a:r>
              <a:rPr lang="en-US" sz="2800" dirty="0"/>
              <a:t>Allowable allocation methods</a:t>
            </a:r>
          </a:p>
          <a:p>
            <a:pPr lvl="1"/>
            <a:r>
              <a:rPr lang="en-US" sz="2800" dirty="0"/>
              <a:t>Effective dates</a:t>
            </a:r>
          </a:p>
          <a:p>
            <a:r>
              <a:rPr lang="en-US" dirty="0"/>
              <a:t>Review </a:t>
            </a:r>
            <a:r>
              <a:rPr lang="en-US" b="1" dirty="0">
                <a:solidFill>
                  <a:srgbClr val="FF0000"/>
                </a:solidFill>
              </a:rPr>
              <a:t>allocation practices</a:t>
            </a:r>
          </a:p>
          <a:p>
            <a:r>
              <a:rPr lang="en-US" dirty="0"/>
              <a:t>Check </a:t>
            </a:r>
            <a:r>
              <a:rPr lang="en-US" b="1" dirty="0">
                <a:solidFill>
                  <a:srgbClr val="FF0000"/>
                </a:solidFill>
              </a:rPr>
              <a:t>compliance with administrative cost caps </a:t>
            </a:r>
            <a:r>
              <a:rPr lang="en-US" dirty="0"/>
              <a:t>for various awards</a:t>
            </a:r>
          </a:p>
          <a:p>
            <a:r>
              <a:rPr lang="en-US" dirty="0"/>
              <a:t>Review </a:t>
            </a:r>
            <a:r>
              <a:rPr lang="en-US" b="1" i="1" dirty="0"/>
              <a:t>Sample Cost Allocation Plan Checklist </a:t>
            </a:r>
          </a:p>
        </p:txBody>
      </p:sp>
    </p:spTree>
    <p:extLst>
      <p:ext uri="{BB962C8B-B14F-4D97-AF65-F5344CB8AC3E}">
        <p14:creationId xmlns:p14="http://schemas.microsoft.com/office/powerpoint/2010/main" val="3378454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5E7C6-D794-B3C0-0202-DFE60B2A98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E9923C-2502-C203-BCB6-66DC41F052A1}"/>
              </a:ext>
            </a:extLst>
          </p:cNvPr>
          <p:cNvSpPr>
            <a:spLocks noGrp="1"/>
          </p:cNvSpPr>
          <p:nvPr>
            <p:ph type="title"/>
          </p:nvPr>
        </p:nvSpPr>
        <p:spPr/>
        <p:txBody>
          <a:bodyPr>
            <a:normAutofit/>
          </a:bodyPr>
          <a:lstStyle/>
          <a:p>
            <a:r>
              <a:rPr lang="en-US" sz="4000" b="1" dirty="0">
                <a:latin typeface="+mn-lt"/>
              </a:rPr>
              <a:t>Please scan here to complete the evaluation for this session! </a:t>
            </a:r>
          </a:p>
        </p:txBody>
      </p:sp>
      <p:pic>
        <p:nvPicPr>
          <p:cNvPr id="5" name="Content Placeholder 4" descr="A qr code with black squares&#10;&#10;Description automatically generated">
            <a:extLst>
              <a:ext uri="{FF2B5EF4-FFF2-40B4-BE49-F238E27FC236}">
                <a16:creationId xmlns:a16="http://schemas.microsoft.com/office/drawing/2014/main" id="{F2DD377E-BAA0-C15B-1A2B-2FA4D1A0B71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59869" y="807310"/>
            <a:ext cx="4555729" cy="4555729"/>
          </a:xfrm>
        </p:spPr>
      </p:pic>
    </p:spTree>
    <p:extLst>
      <p:ext uri="{BB962C8B-B14F-4D97-AF65-F5344CB8AC3E}">
        <p14:creationId xmlns:p14="http://schemas.microsoft.com/office/powerpoint/2010/main" val="2003340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59CC7-26E0-8783-DB3D-DD991AC328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B7A4C0-A72A-7E5C-92C4-20489C9EBAD7}"/>
              </a:ext>
            </a:extLst>
          </p:cNvPr>
          <p:cNvSpPr>
            <a:spLocks noGrp="1"/>
          </p:cNvSpPr>
          <p:nvPr>
            <p:ph type="title"/>
          </p:nvPr>
        </p:nvSpPr>
        <p:spPr>
          <a:xfrm>
            <a:off x="838200" y="2766218"/>
            <a:ext cx="10515600" cy="1325563"/>
          </a:xfrm>
          <a:solidFill>
            <a:srgbClr val="1306B6"/>
          </a:solidFill>
        </p:spPr>
        <p:txBody>
          <a:bodyPr>
            <a:normAutofit/>
          </a:bodyPr>
          <a:lstStyle/>
          <a:p>
            <a:r>
              <a:rPr lang="en-US" sz="4000" b="1" dirty="0">
                <a:solidFill>
                  <a:srgbClr val="FF0000"/>
                </a:solidFill>
                <a:latin typeface="Calibri "/>
              </a:rPr>
              <a:t>Pass-through Entity Challenges</a:t>
            </a:r>
          </a:p>
        </p:txBody>
      </p:sp>
    </p:spTree>
    <p:extLst>
      <p:ext uri="{BB962C8B-B14F-4D97-AF65-F5344CB8AC3E}">
        <p14:creationId xmlns:p14="http://schemas.microsoft.com/office/powerpoint/2010/main" val="217092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5A38D-10A4-0AC1-F9BC-3FF96FE1AD38}"/>
              </a:ext>
            </a:extLst>
          </p:cNvPr>
          <p:cNvSpPr>
            <a:spLocks noGrp="1"/>
          </p:cNvSpPr>
          <p:nvPr>
            <p:ph type="title"/>
          </p:nvPr>
        </p:nvSpPr>
        <p:spPr/>
        <p:txBody>
          <a:bodyPr>
            <a:normAutofit/>
          </a:bodyPr>
          <a:lstStyle/>
          <a:p>
            <a:r>
              <a:rPr lang="en-US" sz="4000" b="1" dirty="0">
                <a:solidFill>
                  <a:srgbClr val="FF0000"/>
                </a:solidFill>
                <a:latin typeface="+mn-lt"/>
              </a:rPr>
              <a:t>2023 Proposed Changes</a:t>
            </a:r>
            <a:br>
              <a:rPr lang="en-US" sz="4000" b="1" dirty="0">
                <a:solidFill>
                  <a:srgbClr val="FF0000"/>
                </a:solidFill>
                <a:latin typeface="+mn-lt"/>
              </a:rPr>
            </a:br>
            <a:r>
              <a:rPr lang="en-US" sz="2400" b="1" dirty="0">
                <a:latin typeface="+mn-lt"/>
              </a:rPr>
              <a:t>October 5, 2023</a:t>
            </a:r>
          </a:p>
        </p:txBody>
      </p:sp>
      <p:sp>
        <p:nvSpPr>
          <p:cNvPr id="3" name="Content Placeholder 2">
            <a:extLst>
              <a:ext uri="{FF2B5EF4-FFF2-40B4-BE49-F238E27FC236}">
                <a16:creationId xmlns:a16="http://schemas.microsoft.com/office/drawing/2014/main" id="{CA1B137F-18D4-7C1D-12C4-658D04682263}"/>
              </a:ext>
            </a:extLst>
          </p:cNvPr>
          <p:cNvSpPr>
            <a:spLocks noGrp="1"/>
          </p:cNvSpPr>
          <p:nvPr>
            <p:ph idx="1"/>
          </p:nvPr>
        </p:nvSpPr>
        <p:spPr>
          <a:xfrm>
            <a:off x="838200" y="1690688"/>
            <a:ext cx="10515600" cy="4351338"/>
          </a:xfrm>
        </p:spPr>
        <p:txBody>
          <a:bodyPr>
            <a:normAutofit/>
          </a:bodyPr>
          <a:lstStyle/>
          <a:p>
            <a:pPr marL="0" indent="0" fontAlgn="base">
              <a:lnSpc>
                <a:spcPct val="120000"/>
              </a:lnSpc>
              <a:buNone/>
            </a:pPr>
            <a:r>
              <a:rPr lang="en-US" b="1" dirty="0">
                <a:latin typeface="Calibri" panose="020F0502020204030204" pitchFamily="34" charset="0"/>
                <a:ea typeface="Calibri" panose="020F0502020204030204" pitchFamily="34" charset="0"/>
                <a:cs typeface="Calibri" panose="020F0502020204030204" pitchFamily="34" charset="0"/>
              </a:rPr>
              <a:t>Four main objectives for proposed revisions</a:t>
            </a:r>
            <a:r>
              <a:rPr lang="en-US" b="1" dirty="0">
                <a:latin typeface="Montserrat" panose="00000500000000000000" pitchFamily="2" charset="0"/>
              </a:rPr>
              <a:t>:</a:t>
            </a:r>
          </a:p>
          <a:p>
            <a:pPr marL="914400" lvl="1" indent="-457200" fontAlgn="base">
              <a:lnSpc>
                <a:spcPct val="120000"/>
              </a:lnSpc>
              <a:buFont typeface="+mj-lt"/>
              <a:buAutoNum type="arabicPeriod"/>
            </a:pPr>
            <a:r>
              <a:rPr lang="en-US" sz="2800" dirty="0"/>
              <a:t>Incorporate statutory requirements and administration priorities; </a:t>
            </a:r>
          </a:p>
          <a:p>
            <a:pPr marL="914400" lvl="1" indent="-457200" fontAlgn="base">
              <a:lnSpc>
                <a:spcPct val="120000"/>
              </a:lnSpc>
              <a:buFont typeface="+mj-lt"/>
              <a:buAutoNum type="arabicPeriod"/>
            </a:pPr>
            <a:r>
              <a:rPr lang="en-US" sz="2800" dirty="0"/>
              <a:t>Reduce agency and recipient burden; </a:t>
            </a:r>
          </a:p>
          <a:p>
            <a:pPr marL="914400" lvl="1" indent="-457200" fontAlgn="base">
              <a:lnSpc>
                <a:spcPct val="120000"/>
              </a:lnSpc>
              <a:buFont typeface="+mj-lt"/>
              <a:buAutoNum type="arabicPeriod"/>
            </a:pPr>
            <a:r>
              <a:rPr lang="en-US" sz="2800" dirty="0"/>
              <a:t>Clarify differing interpretations; and </a:t>
            </a:r>
          </a:p>
          <a:p>
            <a:pPr marL="914400" lvl="1" indent="-457200" fontAlgn="base">
              <a:lnSpc>
                <a:spcPct val="120000"/>
              </a:lnSpc>
              <a:buFont typeface="+mj-lt"/>
              <a:buAutoNum type="arabicPeriod"/>
            </a:pPr>
            <a:r>
              <a:rPr lang="en-US" sz="2800" dirty="0"/>
              <a:t>Rewrite sections in plain language, improving flow, and addressing inconsistent use of terms</a:t>
            </a:r>
          </a:p>
          <a:p>
            <a:endParaRPr lang="en-US" sz="4000" dirty="0"/>
          </a:p>
        </p:txBody>
      </p:sp>
    </p:spTree>
    <p:extLst>
      <p:ext uri="{BB962C8B-B14F-4D97-AF65-F5344CB8AC3E}">
        <p14:creationId xmlns:p14="http://schemas.microsoft.com/office/powerpoint/2010/main" val="25779890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71E9-BF11-FEF2-3507-AAD01A0E44C4}"/>
              </a:ext>
            </a:extLst>
          </p:cNvPr>
          <p:cNvSpPr>
            <a:spLocks noGrp="1"/>
          </p:cNvSpPr>
          <p:nvPr>
            <p:ph type="title"/>
          </p:nvPr>
        </p:nvSpPr>
        <p:spPr/>
        <p:txBody>
          <a:bodyPr>
            <a:normAutofit/>
          </a:bodyPr>
          <a:lstStyle/>
          <a:p>
            <a:r>
              <a:rPr lang="en-US" sz="4000" b="1" dirty="0">
                <a:solidFill>
                  <a:srgbClr val="FF0000"/>
                </a:solidFill>
                <a:latin typeface="+mn-lt"/>
              </a:rPr>
              <a:t>State Agencies function as Pass-though Entities for CSBG and other Federal $$$</a:t>
            </a:r>
          </a:p>
        </p:txBody>
      </p:sp>
      <p:sp>
        <p:nvSpPr>
          <p:cNvPr id="3" name="Content Placeholder 2">
            <a:extLst>
              <a:ext uri="{FF2B5EF4-FFF2-40B4-BE49-F238E27FC236}">
                <a16:creationId xmlns:a16="http://schemas.microsoft.com/office/drawing/2014/main" id="{E80D6A97-50A6-DE9E-EA1A-481C9C9CD6E1}"/>
              </a:ext>
            </a:extLst>
          </p:cNvPr>
          <p:cNvSpPr>
            <a:spLocks noGrp="1"/>
          </p:cNvSpPr>
          <p:nvPr>
            <p:ph idx="1"/>
          </p:nvPr>
        </p:nvSpPr>
        <p:spPr/>
        <p:txBody>
          <a:bodyPr/>
          <a:lstStyle/>
          <a:p>
            <a:r>
              <a:rPr lang="en-US" dirty="0"/>
              <a:t>State agencies are </a:t>
            </a:r>
            <a:r>
              <a:rPr lang="en-US" b="1" dirty="0">
                <a:solidFill>
                  <a:srgbClr val="FF0000"/>
                </a:solidFill>
              </a:rPr>
              <a:t>recipients</a:t>
            </a:r>
            <a:r>
              <a:rPr lang="en-US" dirty="0"/>
              <a:t> of federal dollars</a:t>
            </a:r>
          </a:p>
          <a:p>
            <a:r>
              <a:rPr lang="en-US" dirty="0"/>
              <a:t>Recipients may function as </a:t>
            </a:r>
            <a:r>
              <a:rPr lang="en-US" b="1" dirty="0">
                <a:solidFill>
                  <a:srgbClr val="FF0000"/>
                </a:solidFill>
              </a:rPr>
              <a:t>pass-through entities </a:t>
            </a:r>
            <a:r>
              <a:rPr lang="en-US" dirty="0"/>
              <a:t>making awards to </a:t>
            </a:r>
            <a:r>
              <a:rPr lang="en-US" b="1" dirty="0">
                <a:solidFill>
                  <a:srgbClr val="FF0000"/>
                </a:solidFill>
              </a:rPr>
              <a:t>sub-recipients</a:t>
            </a:r>
            <a:r>
              <a:rPr lang="en-US" dirty="0"/>
              <a:t> </a:t>
            </a:r>
          </a:p>
          <a:p>
            <a:r>
              <a:rPr lang="en-US" dirty="0"/>
              <a:t>Both </a:t>
            </a:r>
            <a:r>
              <a:rPr lang="en-US" b="1" dirty="0">
                <a:solidFill>
                  <a:srgbClr val="FF0000"/>
                </a:solidFill>
              </a:rPr>
              <a:t>recipients</a:t>
            </a:r>
            <a:r>
              <a:rPr lang="en-US" dirty="0"/>
              <a:t> and </a:t>
            </a:r>
            <a:r>
              <a:rPr lang="en-US" b="1" dirty="0">
                <a:solidFill>
                  <a:srgbClr val="FF0000"/>
                </a:solidFill>
              </a:rPr>
              <a:t>sub-recipients</a:t>
            </a:r>
            <a:r>
              <a:rPr lang="en-US" dirty="0"/>
              <a:t> are required to follow all federal funds management requirements</a:t>
            </a:r>
          </a:p>
          <a:p>
            <a:r>
              <a:rPr lang="en-US" b="1" dirty="0">
                <a:solidFill>
                  <a:srgbClr val="FF0000"/>
                </a:solidFill>
              </a:rPr>
              <a:t>Recipients are responsible for sub-recipient compliance</a:t>
            </a:r>
          </a:p>
          <a:p>
            <a:r>
              <a:rPr lang="en-US" dirty="0"/>
              <a:t>CAAs, other nonprofits, and local governments may function as </a:t>
            </a:r>
            <a:r>
              <a:rPr lang="en-US" b="1" dirty="0">
                <a:solidFill>
                  <a:srgbClr val="FF0000"/>
                </a:solidFill>
              </a:rPr>
              <a:t>recipients, sub-recipients </a:t>
            </a:r>
            <a:r>
              <a:rPr lang="en-US" dirty="0"/>
              <a:t>and </a:t>
            </a:r>
            <a:r>
              <a:rPr lang="en-US" b="1" dirty="0">
                <a:solidFill>
                  <a:srgbClr val="FF0000"/>
                </a:solidFill>
              </a:rPr>
              <a:t>as pass-through entities</a:t>
            </a:r>
          </a:p>
          <a:p>
            <a:endParaRPr lang="en-US" dirty="0"/>
          </a:p>
          <a:p>
            <a:pPr lvl="1"/>
            <a:endParaRPr lang="en-US" dirty="0"/>
          </a:p>
          <a:p>
            <a:endParaRPr lang="en-US" dirty="0"/>
          </a:p>
        </p:txBody>
      </p:sp>
    </p:spTree>
    <p:extLst>
      <p:ext uri="{BB962C8B-B14F-4D97-AF65-F5344CB8AC3E}">
        <p14:creationId xmlns:p14="http://schemas.microsoft.com/office/powerpoint/2010/main" val="34914805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C11D-FDB9-CCCA-25A0-FA74A6AD6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98779-E08B-BF73-0075-87060CD9472D}"/>
              </a:ext>
            </a:extLst>
          </p:cNvPr>
          <p:cNvSpPr>
            <a:spLocks noGrp="1"/>
          </p:cNvSpPr>
          <p:nvPr>
            <p:ph type="title"/>
          </p:nvPr>
        </p:nvSpPr>
        <p:spPr/>
        <p:txBody>
          <a:bodyPr>
            <a:normAutofit/>
          </a:bodyPr>
          <a:lstStyle/>
          <a:p>
            <a:r>
              <a:rPr lang="en-US" sz="4000" b="1" dirty="0">
                <a:solidFill>
                  <a:srgbClr val="FF0000"/>
                </a:solidFill>
                <a:latin typeface="+mn-lt"/>
              </a:rPr>
              <a:t>When Pass-throughs award federal funds</a:t>
            </a:r>
          </a:p>
        </p:txBody>
      </p:sp>
      <p:sp>
        <p:nvSpPr>
          <p:cNvPr id="3" name="Content Placeholder 2">
            <a:extLst>
              <a:ext uri="{FF2B5EF4-FFF2-40B4-BE49-F238E27FC236}">
                <a16:creationId xmlns:a16="http://schemas.microsoft.com/office/drawing/2014/main" id="{765E97C0-BC2C-A395-3BF0-387326E142AB}"/>
              </a:ext>
            </a:extLst>
          </p:cNvPr>
          <p:cNvSpPr>
            <a:spLocks noGrp="1"/>
          </p:cNvSpPr>
          <p:nvPr>
            <p:ph idx="1"/>
          </p:nvPr>
        </p:nvSpPr>
        <p:spPr>
          <a:xfrm>
            <a:off x="838200" y="1690688"/>
            <a:ext cx="10515600" cy="4351338"/>
          </a:xfrm>
        </p:spPr>
        <p:txBody>
          <a:bodyPr>
            <a:normAutofit/>
          </a:bodyPr>
          <a:lstStyle/>
          <a:p>
            <a:pPr marL="457200" lvl="1" indent="0">
              <a:buNone/>
            </a:pPr>
            <a:r>
              <a:rPr lang="en-US" sz="2800" dirty="0"/>
              <a:t>Need to determine whether other entity is a </a:t>
            </a:r>
            <a:r>
              <a:rPr lang="en-US" sz="2800" dirty="0">
                <a:solidFill>
                  <a:srgbClr val="FF0000"/>
                </a:solidFill>
              </a:rPr>
              <a:t>contractor</a:t>
            </a:r>
            <a:r>
              <a:rPr lang="en-US" sz="2800" dirty="0"/>
              <a:t> or </a:t>
            </a:r>
            <a:r>
              <a:rPr lang="en-US" sz="2800" dirty="0">
                <a:solidFill>
                  <a:srgbClr val="FF0000"/>
                </a:solidFill>
              </a:rPr>
              <a:t>subrecipient </a:t>
            </a:r>
          </a:p>
          <a:p>
            <a:pPr lvl="2"/>
            <a:r>
              <a:rPr lang="en-US" sz="2800" b="1" dirty="0">
                <a:solidFill>
                  <a:srgbClr val="FF0000"/>
                </a:solidFill>
              </a:rPr>
              <a:t>Subrecipient</a:t>
            </a:r>
            <a:r>
              <a:rPr lang="en-US" sz="2800" dirty="0"/>
              <a:t>: Don’t use procurement process, but must conduct pre-award risk assessment</a:t>
            </a:r>
          </a:p>
          <a:p>
            <a:pPr lvl="2"/>
            <a:r>
              <a:rPr lang="en-US" sz="2800" b="1" dirty="0">
                <a:solidFill>
                  <a:srgbClr val="FF0000"/>
                </a:solidFill>
              </a:rPr>
              <a:t>Contractor</a:t>
            </a:r>
            <a:r>
              <a:rPr lang="en-US" sz="2800" dirty="0"/>
              <a:t>: Must use procurement process to select, but generally don’t need to comply with program rules</a:t>
            </a:r>
          </a:p>
          <a:p>
            <a:pPr marL="0" indent="0">
              <a:buNone/>
            </a:pPr>
            <a:r>
              <a:rPr lang="en-US" dirty="0"/>
              <a:t>	The recipient (</a:t>
            </a:r>
            <a:r>
              <a:rPr lang="en-US" b="1" dirty="0">
                <a:solidFill>
                  <a:srgbClr val="FF0000"/>
                </a:solidFill>
              </a:rPr>
              <a:t>pass-through entity</a:t>
            </a:r>
            <a:r>
              <a:rPr lang="en-US" dirty="0"/>
              <a:t>)  is always solely responsible 	to the federal government for the execution of the award</a:t>
            </a:r>
          </a:p>
          <a:p>
            <a:endParaRPr lang="en-US" dirty="0"/>
          </a:p>
        </p:txBody>
      </p:sp>
    </p:spTree>
    <p:extLst>
      <p:ext uri="{BB962C8B-B14F-4D97-AF65-F5344CB8AC3E}">
        <p14:creationId xmlns:p14="http://schemas.microsoft.com/office/powerpoint/2010/main" val="1546935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FB1A-937F-1459-C50E-479C2F028942}"/>
              </a:ext>
            </a:extLst>
          </p:cNvPr>
          <p:cNvSpPr>
            <a:spLocks noGrp="1"/>
          </p:cNvSpPr>
          <p:nvPr>
            <p:ph type="title"/>
          </p:nvPr>
        </p:nvSpPr>
        <p:spPr/>
        <p:txBody>
          <a:bodyPr>
            <a:normAutofit/>
          </a:bodyPr>
          <a:lstStyle/>
          <a:p>
            <a:r>
              <a:rPr lang="en-US" sz="4000" b="1" dirty="0">
                <a:solidFill>
                  <a:srgbClr val="FF0000"/>
                </a:solidFill>
                <a:latin typeface="+mn-lt"/>
              </a:rPr>
              <a:t>Sub-recipient versus Contractor Relationships</a:t>
            </a:r>
          </a:p>
        </p:txBody>
      </p:sp>
      <p:sp>
        <p:nvSpPr>
          <p:cNvPr id="3" name="Content Placeholder 2">
            <a:extLst>
              <a:ext uri="{FF2B5EF4-FFF2-40B4-BE49-F238E27FC236}">
                <a16:creationId xmlns:a16="http://schemas.microsoft.com/office/drawing/2014/main" id="{2B00152C-F4ED-5C10-6679-7F5F9D4A42FB}"/>
              </a:ext>
            </a:extLst>
          </p:cNvPr>
          <p:cNvSpPr>
            <a:spLocks noGrp="1"/>
          </p:cNvSpPr>
          <p:nvPr>
            <p:ph idx="1"/>
          </p:nvPr>
        </p:nvSpPr>
        <p:spPr/>
        <p:txBody>
          <a:bodyPr/>
          <a:lstStyle/>
          <a:p>
            <a:r>
              <a:rPr lang="en-US" b="1" dirty="0">
                <a:solidFill>
                  <a:srgbClr val="FF0000"/>
                </a:solidFill>
              </a:rPr>
              <a:t>Not all awards of federal funds are “grants” subject to UGG</a:t>
            </a:r>
          </a:p>
          <a:p>
            <a:pPr marL="0" indent="0">
              <a:buNone/>
            </a:pPr>
            <a:endParaRPr lang="en-US" b="1" dirty="0">
              <a:solidFill>
                <a:srgbClr val="FF0000"/>
              </a:solidFill>
            </a:endParaRPr>
          </a:p>
          <a:p>
            <a:r>
              <a:rPr lang="en-US" sz="2800" b="1" dirty="0">
                <a:solidFill>
                  <a:srgbClr val="FF0000"/>
                </a:solidFill>
              </a:rPr>
              <a:t>UGG applies </a:t>
            </a:r>
            <a:r>
              <a:rPr lang="en-US" sz="2800" dirty="0"/>
              <a:t>to grants, awards,&amp; cooperative agreements between federal agencies and </a:t>
            </a:r>
            <a:r>
              <a:rPr lang="en-US" sz="2800" b="1" dirty="0">
                <a:solidFill>
                  <a:srgbClr val="FF0000"/>
                </a:solidFill>
              </a:rPr>
              <a:t>recipients &amp; sub-recipients</a:t>
            </a:r>
          </a:p>
          <a:p>
            <a:pPr marL="457200" indent="0">
              <a:buNone/>
            </a:pPr>
            <a:endParaRPr lang="en-US" sz="3200" dirty="0">
              <a:solidFill>
                <a:srgbClr val="FF0000"/>
              </a:solidFill>
            </a:endParaRPr>
          </a:p>
          <a:p>
            <a:r>
              <a:rPr lang="en-US" sz="2800" b="1" dirty="0">
                <a:solidFill>
                  <a:srgbClr val="FF0000"/>
                </a:solidFill>
              </a:rPr>
              <a:t>UGG does not apply to exchange-type transactions with “contractors”  </a:t>
            </a:r>
            <a:r>
              <a:rPr lang="en-US" sz="2800" dirty="0"/>
              <a:t>- subject to FARS – Federal Acquisition Regulation System</a:t>
            </a:r>
          </a:p>
          <a:p>
            <a:endParaRPr lang="en-US" dirty="0"/>
          </a:p>
        </p:txBody>
      </p:sp>
    </p:spTree>
    <p:extLst>
      <p:ext uri="{BB962C8B-B14F-4D97-AF65-F5344CB8AC3E}">
        <p14:creationId xmlns:p14="http://schemas.microsoft.com/office/powerpoint/2010/main" val="59849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6934-B793-66A9-F8BF-033040B83660}"/>
              </a:ext>
            </a:extLst>
          </p:cNvPr>
          <p:cNvSpPr>
            <a:spLocks noGrp="1"/>
          </p:cNvSpPr>
          <p:nvPr>
            <p:ph type="title"/>
          </p:nvPr>
        </p:nvSpPr>
        <p:spPr>
          <a:xfrm>
            <a:off x="838200" y="150602"/>
            <a:ext cx="10515600" cy="1325563"/>
          </a:xfrm>
        </p:spPr>
        <p:txBody>
          <a:bodyPr>
            <a:normAutofit/>
          </a:bodyPr>
          <a:lstStyle/>
          <a:p>
            <a:r>
              <a:rPr lang="en-US" sz="4000" b="1" dirty="0">
                <a:solidFill>
                  <a:srgbClr val="FF0000"/>
                </a:solidFill>
                <a:latin typeface="+mn-lt"/>
              </a:rPr>
              <a:t>Subrecipient vs Contractor</a:t>
            </a:r>
          </a:p>
        </p:txBody>
      </p:sp>
      <p:pic>
        <p:nvPicPr>
          <p:cNvPr id="5" name="Content Placeholder 4">
            <a:extLst>
              <a:ext uri="{FF2B5EF4-FFF2-40B4-BE49-F238E27FC236}">
                <a16:creationId xmlns:a16="http://schemas.microsoft.com/office/drawing/2014/main" id="{13035E9D-C301-1A78-E8A3-20721C7DDFD4}"/>
              </a:ext>
            </a:extLst>
          </p:cNvPr>
          <p:cNvPicPr>
            <a:picLocks noGrp="1" noChangeAspect="1"/>
          </p:cNvPicPr>
          <p:nvPr>
            <p:ph idx="1"/>
          </p:nvPr>
        </p:nvPicPr>
        <p:blipFill>
          <a:blip r:embed="rId2"/>
          <a:stretch>
            <a:fillRect/>
          </a:stretch>
        </p:blipFill>
        <p:spPr>
          <a:xfrm>
            <a:off x="989376" y="1398856"/>
            <a:ext cx="10213248" cy="4645760"/>
          </a:xfrm>
        </p:spPr>
      </p:pic>
    </p:spTree>
    <p:extLst>
      <p:ext uri="{BB962C8B-B14F-4D97-AF65-F5344CB8AC3E}">
        <p14:creationId xmlns:p14="http://schemas.microsoft.com/office/powerpoint/2010/main" val="1516062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7B3B-9236-6CE0-E570-6448B5804E71}"/>
              </a:ext>
            </a:extLst>
          </p:cNvPr>
          <p:cNvSpPr>
            <a:spLocks noGrp="1"/>
          </p:cNvSpPr>
          <p:nvPr>
            <p:ph type="title"/>
          </p:nvPr>
        </p:nvSpPr>
        <p:spPr/>
        <p:txBody>
          <a:bodyPr>
            <a:normAutofit/>
          </a:bodyPr>
          <a:lstStyle/>
          <a:p>
            <a:r>
              <a:rPr lang="en-US" sz="4000" b="1" dirty="0">
                <a:solidFill>
                  <a:srgbClr val="FF0000"/>
                </a:solidFill>
                <a:latin typeface="+mn-lt"/>
              </a:rPr>
              <a:t>Sub-recipient Agreements Must -</a:t>
            </a:r>
          </a:p>
        </p:txBody>
      </p:sp>
      <p:sp>
        <p:nvSpPr>
          <p:cNvPr id="3" name="Content Placeholder 2">
            <a:extLst>
              <a:ext uri="{FF2B5EF4-FFF2-40B4-BE49-F238E27FC236}">
                <a16:creationId xmlns:a16="http://schemas.microsoft.com/office/drawing/2014/main" id="{4C6276AD-9834-627F-D874-C0B8508F247D}"/>
              </a:ext>
            </a:extLst>
          </p:cNvPr>
          <p:cNvSpPr>
            <a:spLocks noGrp="1"/>
          </p:cNvSpPr>
          <p:nvPr>
            <p:ph idx="1"/>
          </p:nvPr>
        </p:nvSpPr>
        <p:spPr>
          <a:xfrm>
            <a:off x="838200" y="1690688"/>
            <a:ext cx="10515600" cy="4351338"/>
          </a:xfrm>
        </p:spPr>
        <p:txBody>
          <a:bodyPr>
            <a:normAutofit fontScale="85000" lnSpcReduction="20000"/>
          </a:bodyPr>
          <a:lstStyle/>
          <a:p>
            <a:r>
              <a:rPr lang="en-US" sz="3300" b="1" dirty="0"/>
              <a:t>Identify CAA or other entity as a </a:t>
            </a:r>
            <a:r>
              <a:rPr lang="en-US" sz="3300" b="1" dirty="0">
                <a:solidFill>
                  <a:srgbClr val="FF0000"/>
                </a:solidFill>
              </a:rPr>
              <a:t>sub-recipient</a:t>
            </a:r>
          </a:p>
          <a:p>
            <a:pPr marL="0" indent="0">
              <a:buNone/>
            </a:pPr>
            <a:endParaRPr lang="en-US" sz="3300" b="1" dirty="0">
              <a:solidFill>
                <a:srgbClr val="FF0000"/>
              </a:solidFill>
            </a:endParaRPr>
          </a:p>
          <a:p>
            <a:r>
              <a:rPr lang="en-US" sz="3300" b="1" dirty="0"/>
              <a:t>Explicitly state the requirement to comply with </a:t>
            </a:r>
            <a:r>
              <a:rPr lang="en-US" sz="3300" b="1" i="1" dirty="0">
                <a:solidFill>
                  <a:srgbClr val="FF0000"/>
                </a:solidFill>
              </a:rPr>
              <a:t>§</a:t>
            </a:r>
            <a:r>
              <a:rPr lang="en-US" sz="3300" b="1" i="1" dirty="0"/>
              <a:t> </a:t>
            </a:r>
            <a:r>
              <a:rPr lang="en-US" sz="3300" b="1" dirty="0">
                <a:solidFill>
                  <a:srgbClr val="FF0000"/>
                </a:solidFill>
              </a:rPr>
              <a:t>2 CFR 200</a:t>
            </a:r>
          </a:p>
          <a:p>
            <a:pPr marL="0" indent="0">
              <a:buNone/>
            </a:pPr>
            <a:endParaRPr lang="en-US" sz="3300" b="1" dirty="0">
              <a:solidFill>
                <a:srgbClr val="FF0000"/>
              </a:solidFill>
            </a:endParaRPr>
          </a:p>
          <a:p>
            <a:r>
              <a:rPr lang="en-US" sz="3300" b="1" dirty="0"/>
              <a:t>Include </a:t>
            </a:r>
            <a:r>
              <a:rPr lang="en-US" sz="3300" b="1" dirty="0">
                <a:solidFill>
                  <a:srgbClr val="FF0000"/>
                </a:solidFill>
              </a:rPr>
              <a:t>ALN # *</a:t>
            </a:r>
            <a:r>
              <a:rPr lang="en-US" sz="3300" b="1" dirty="0"/>
              <a:t> for specific federal program providing the funds</a:t>
            </a:r>
          </a:p>
          <a:p>
            <a:endParaRPr lang="en-US" sz="2800" b="1" dirty="0"/>
          </a:p>
          <a:p>
            <a:endParaRPr lang="en-US" b="1" dirty="0"/>
          </a:p>
          <a:p>
            <a:endParaRPr lang="en-US" sz="2800" b="1" dirty="0"/>
          </a:p>
          <a:p>
            <a:endParaRPr lang="en-US" b="1" dirty="0"/>
          </a:p>
          <a:p>
            <a:endParaRPr lang="en-US" b="1" dirty="0"/>
          </a:p>
          <a:p>
            <a:pPr marL="0" indent="0">
              <a:buNone/>
            </a:pPr>
            <a:r>
              <a:rPr lang="en-US" sz="2000" b="1" dirty="0"/>
              <a:t>*ALN -Assistance Listing Number - new term for CFDA #</a:t>
            </a:r>
          </a:p>
        </p:txBody>
      </p:sp>
    </p:spTree>
    <p:extLst>
      <p:ext uri="{BB962C8B-B14F-4D97-AF65-F5344CB8AC3E}">
        <p14:creationId xmlns:p14="http://schemas.microsoft.com/office/powerpoint/2010/main" val="15735736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315D-33B7-3611-1115-8057884888B9}"/>
              </a:ext>
            </a:extLst>
          </p:cNvPr>
          <p:cNvSpPr>
            <a:spLocks noGrp="1"/>
          </p:cNvSpPr>
          <p:nvPr>
            <p:ph type="title"/>
          </p:nvPr>
        </p:nvSpPr>
        <p:spPr/>
        <p:txBody>
          <a:bodyPr>
            <a:normAutofit/>
          </a:bodyPr>
          <a:lstStyle/>
          <a:p>
            <a:r>
              <a:rPr lang="en-US" sz="4000" b="1" dirty="0">
                <a:solidFill>
                  <a:srgbClr val="FF0000"/>
                </a:solidFill>
                <a:latin typeface="+mn-lt"/>
              </a:rPr>
              <a:t>Common Sub-Recipient Agreement Challenges</a:t>
            </a:r>
          </a:p>
        </p:txBody>
      </p:sp>
      <p:sp>
        <p:nvSpPr>
          <p:cNvPr id="4" name="Text Placeholder 3">
            <a:extLst>
              <a:ext uri="{FF2B5EF4-FFF2-40B4-BE49-F238E27FC236}">
                <a16:creationId xmlns:a16="http://schemas.microsoft.com/office/drawing/2014/main" id="{C0F4CFB0-16A6-9FFE-7497-CF990271945E}"/>
              </a:ext>
            </a:extLst>
          </p:cNvPr>
          <p:cNvSpPr>
            <a:spLocks noGrp="1"/>
          </p:cNvSpPr>
          <p:nvPr>
            <p:ph idx="1"/>
          </p:nvPr>
        </p:nvSpPr>
        <p:spPr>
          <a:xfrm>
            <a:off x="838200" y="1690688"/>
            <a:ext cx="10515600" cy="4351338"/>
          </a:xfrm>
        </p:spPr>
        <p:txBody>
          <a:bodyPr>
            <a:normAutofit/>
          </a:bodyPr>
          <a:lstStyle/>
          <a:p>
            <a:r>
              <a:rPr lang="en-US" dirty="0"/>
              <a:t>Agreements are </a:t>
            </a:r>
            <a:r>
              <a:rPr lang="en-US" b="1" dirty="0">
                <a:solidFill>
                  <a:srgbClr val="FF0000"/>
                </a:solidFill>
              </a:rPr>
              <a:t>silent</a:t>
            </a:r>
            <a:r>
              <a:rPr lang="en-US" dirty="0"/>
              <a:t> as to sub-recipient vs contractor vs beneficiary</a:t>
            </a:r>
          </a:p>
          <a:p>
            <a:r>
              <a:rPr lang="en-US" dirty="0"/>
              <a:t>Sub-recipient agreement is labeled </a:t>
            </a:r>
            <a:r>
              <a:rPr lang="en-US" b="1" dirty="0">
                <a:solidFill>
                  <a:srgbClr val="FF0000"/>
                </a:solidFill>
              </a:rPr>
              <a:t>“contract”</a:t>
            </a:r>
          </a:p>
          <a:p>
            <a:r>
              <a:rPr lang="en-US" dirty="0"/>
              <a:t>Sub-recipient agreement fails to identify </a:t>
            </a:r>
            <a:r>
              <a:rPr lang="en-US" b="1" dirty="0">
                <a:solidFill>
                  <a:srgbClr val="FF0000"/>
                </a:solidFill>
              </a:rPr>
              <a:t>ALN#</a:t>
            </a:r>
          </a:p>
          <a:p>
            <a:r>
              <a:rPr lang="en-US" b="1" dirty="0">
                <a:solidFill>
                  <a:srgbClr val="FF0000"/>
                </a:solidFill>
              </a:rPr>
              <a:t>SLFRF</a:t>
            </a:r>
            <a:r>
              <a:rPr lang="en-US" dirty="0">
                <a:solidFill>
                  <a:srgbClr val="FF0000"/>
                </a:solidFill>
              </a:rPr>
              <a:t> </a:t>
            </a:r>
            <a:r>
              <a:rPr lang="en-US" dirty="0"/>
              <a:t>(State &amp; Local Fiscal Recovery Funds) </a:t>
            </a:r>
            <a:r>
              <a:rPr lang="en-US" b="1" dirty="0">
                <a:solidFill>
                  <a:srgbClr val="FF0000"/>
                </a:solidFill>
              </a:rPr>
              <a:t>does not permit sub-awards </a:t>
            </a:r>
            <a:r>
              <a:rPr lang="en-US" dirty="0"/>
              <a:t>– many pass-throughs realized they needed to amend subrecipient agreements</a:t>
            </a:r>
          </a:p>
          <a:p>
            <a:r>
              <a:rPr lang="en-US" dirty="0"/>
              <a:t>Agreement originally states that entity is subrecipient but </a:t>
            </a:r>
            <a:r>
              <a:rPr lang="en-US" b="1" dirty="0">
                <a:solidFill>
                  <a:srgbClr val="FF0000"/>
                </a:solidFill>
              </a:rPr>
              <a:t>later amends </a:t>
            </a:r>
            <a:r>
              <a:rPr lang="en-US" dirty="0"/>
              <a:t>to clarify that entity is beneficiary or contractor</a:t>
            </a:r>
          </a:p>
          <a:p>
            <a:endParaRPr lang="en-US" dirty="0"/>
          </a:p>
          <a:p>
            <a:endParaRPr lang="en-US" dirty="0"/>
          </a:p>
        </p:txBody>
      </p:sp>
    </p:spTree>
    <p:extLst>
      <p:ext uri="{BB962C8B-B14F-4D97-AF65-F5344CB8AC3E}">
        <p14:creationId xmlns:p14="http://schemas.microsoft.com/office/powerpoint/2010/main" val="23601602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8CE5-A5C2-87A7-59D4-F312954037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246444-5D18-2B66-E8B4-815B6B081F72}"/>
              </a:ext>
            </a:extLst>
          </p:cNvPr>
          <p:cNvSpPr>
            <a:spLocks noGrp="1"/>
          </p:cNvSpPr>
          <p:nvPr>
            <p:ph type="title"/>
          </p:nvPr>
        </p:nvSpPr>
        <p:spPr/>
        <p:txBody>
          <a:bodyPr>
            <a:normAutofit/>
          </a:bodyPr>
          <a:lstStyle/>
          <a:p>
            <a:r>
              <a:rPr lang="en-US" sz="4000" b="1" dirty="0">
                <a:latin typeface="+mn-lt"/>
              </a:rPr>
              <a:t>Please scan here to complete the evaluation for this session! </a:t>
            </a:r>
          </a:p>
        </p:txBody>
      </p:sp>
      <p:pic>
        <p:nvPicPr>
          <p:cNvPr id="5" name="Content Placeholder 4" descr="A qr code with black squares&#10;&#10;Description automatically generated">
            <a:extLst>
              <a:ext uri="{FF2B5EF4-FFF2-40B4-BE49-F238E27FC236}">
                <a16:creationId xmlns:a16="http://schemas.microsoft.com/office/drawing/2014/main" id="{A531DBEA-47E8-4F54-4851-05641F113AFA}"/>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29790" y="801747"/>
            <a:ext cx="4561747" cy="4561747"/>
          </a:xfrm>
        </p:spPr>
      </p:pic>
    </p:spTree>
    <p:extLst>
      <p:ext uri="{BB962C8B-B14F-4D97-AF65-F5344CB8AC3E}">
        <p14:creationId xmlns:p14="http://schemas.microsoft.com/office/powerpoint/2010/main" val="2989386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FADBA-09CF-BB54-8DAE-9F5C644768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67607F-A651-6344-C943-934A0374BC57}"/>
              </a:ext>
            </a:extLst>
          </p:cNvPr>
          <p:cNvSpPr>
            <a:spLocks noGrp="1"/>
          </p:cNvSpPr>
          <p:nvPr>
            <p:ph type="title"/>
          </p:nvPr>
        </p:nvSpPr>
        <p:spPr>
          <a:xfrm>
            <a:off x="838200" y="2766218"/>
            <a:ext cx="10515600" cy="1325563"/>
          </a:xfrm>
          <a:solidFill>
            <a:srgbClr val="1306B6"/>
          </a:solidFill>
        </p:spPr>
        <p:txBody>
          <a:bodyPr>
            <a:normAutofit/>
          </a:bodyPr>
          <a:lstStyle/>
          <a:p>
            <a:r>
              <a:rPr lang="en-US" sz="4000" b="1" dirty="0">
                <a:solidFill>
                  <a:srgbClr val="FF0000"/>
                </a:solidFill>
                <a:latin typeface="Calibri "/>
              </a:rPr>
              <a:t>Single Audit Challenges &amp; Opportunities</a:t>
            </a:r>
          </a:p>
        </p:txBody>
      </p:sp>
    </p:spTree>
    <p:extLst>
      <p:ext uri="{BB962C8B-B14F-4D97-AF65-F5344CB8AC3E}">
        <p14:creationId xmlns:p14="http://schemas.microsoft.com/office/powerpoint/2010/main" val="4250211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A2029-CDBD-180A-BC81-8CA0621F2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0C308-0802-29EF-A290-68A18DCF3D9A}"/>
              </a:ext>
            </a:extLst>
          </p:cNvPr>
          <p:cNvSpPr>
            <a:spLocks noGrp="1"/>
          </p:cNvSpPr>
          <p:nvPr>
            <p:ph type="title"/>
          </p:nvPr>
        </p:nvSpPr>
        <p:spPr/>
        <p:txBody>
          <a:bodyPr anchor="t">
            <a:normAutofit/>
          </a:bodyPr>
          <a:lstStyle/>
          <a:p>
            <a:r>
              <a:rPr lang="en-US" sz="4000" b="1" dirty="0">
                <a:solidFill>
                  <a:srgbClr val="FF0000"/>
                </a:solidFill>
                <a:latin typeface="+mn-lt"/>
              </a:rPr>
              <a:t>UGG Audit</a:t>
            </a:r>
            <a:r>
              <a:rPr lang="en-US" sz="4000" b="1" dirty="0">
                <a:solidFill>
                  <a:srgbClr val="FF0000"/>
                </a:solidFill>
              </a:rPr>
              <a:t> </a:t>
            </a:r>
            <a:r>
              <a:rPr lang="en-US" sz="4000" b="1" dirty="0">
                <a:solidFill>
                  <a:srgbClr val="FF0000"/>
                </a:solidFill>
                <a:latin typeface="+mn-lt"/>
              </a:rPr>
              <a:t>Requirements </a:t>
            </a:r>
          </a:p>
        </p:txBody>
      </p:sp>
      <p:sp>
        <p:nvSpPr>
          <p:cNvPr id="6" name="Text Placeholder 5">
            <a:extLst>
              <a:ext uri="{FF2B5EF4-FFF2-40B4-BE49-F238E27FC236}">
                <a16:creationId xmlns:a16="http://schemas.microsoft.com/office/drawing/2014/main" id="{D430B507-3452-ABCF-B924-845D225365E2}"/>
              </a:ext>
            </a:extLst>
          </p:cNvPr>
          <p:cNvSpPr>
            <a:spLocks noGrp="1"/>
          </p:cNvSpPr>
          <p:nvPr>
            <p:ph type="body" idx="1"/>
          </p:nvPr>
        </p:nvSpPr>
        <p:spPr>
          <a:xfrm>
            <a:off x="839788" y="1260330"/>
            <a:ext cx="5157787" cy="986993"/>
          </a:xfrm>
          <a:ln w="28575">
            <a:solidFill>
              <a:srgbClr val="FF0000"/>
            </a:solidFill>
          </a:ln>
        </p:spPr>
        <p:txBody>
          <a:bodyPr anchor="ctr">
            <a:normAutofit fontScale="62500" lnSpcReduction="20000"/>
          </a:bodyPr>
          <a:lstStyle/>
          <a:p>
            <a:endParaRPr lang="en-US" dirty="0"/>
          </a:p>
          <a:p>
            <a:pPr algn="ctr"/>
            <a:r>
              <a:rPr lang="en-US" sz="4500" dirty="0">
                <a:solidFill>
                  <a:srgbClr val="FF0000"/>
                </a:solidFill>
              </a:rPr>
              <a:t>Single Audit</a:t>
            </a:r>
          </a:p>
          <a:p>
            <a:pPr algn="ctr"/>
            <a:r>
              <a:rPr lang="en-US" sz="2500" dirty="0"/>
              <a:t>Funds from multiple federal programs </a:t>
            </a:r>
          </a:p>
          <a:p>
            <a:endParaRPr lang="en-US" dirty="0"/>
          </a:p>
        </p:txBody>
      </p:sp>
      <p:sp>
        <p:nvSpPr>
          <p:cNvPr id="7" name="Content Placeholder 6">
            <a:extLst>
              <a:ext uri="{FF2B5EF4-FFF2-40B4-BE49-F238E27FC236}">
                <a16:creationId xmlns:a16="http://schemas.microsoft.com/office/drawing/2014/main" id="{BEC81238-B97A-31F7-0B90-75412A61BF2D}"/>
              </a:ext>
            </a:extLst>
          </p:cNvPr>
          <p:cNvSpPr>
            <a:spLocks noGrp="1"/>
          </p:cNvSpPr>
          <p:nvPr>
            <p:ph sz="half" idx="2"/>
          </p:nvPr>
        </p:nvSpPr>
        <p:spPr>
          <a:xfrm>
            <a:off x="836612" y="2247322"/>
            <a:ext cx="5157787" cy="3684588"/>
          </a:xfrm>
          <a:ln w="28575">
            <a:solidFill>
              <a:srgbClr val="FF0000"/>
            </a:solidFill>
          </a:ln>
        </p:spPr>
        <p:txBody>
          <a:bodyPr>
            <a:normAutofit/>
          </a:bodyPr>
          <a:lstStyle/>
          <a:p>
            <a:r>
              <a:rPr lang="en-US" dirty="0"/>
              <a:t>Required when non-federal entity expends </a:t>
            </a:r>
            <a:r>
              <a:rPr lang="en-US" dirty="0">
                <a:solidFill>
                  <a:srgbClr val="FF0000"/>
                </a:solidFill>
              </a:rPr>
              <a:t>$750,000 </a:t>
            </a:r>
            <a:r>
              <a:rPr lang="en-US" dirty="0"/>
              <a:t>or more of federal awards (either direct or indirect) in their fiscal year</a:t>
            </a:r>
          </a:p>
          <a:p>
            <a:r>
              <a:rPr lang="en-US" dirty="0"/>
              <a:t>Required when </a:t>
            </a:r>
            <a:r>
              <a:rPr lang="en-US" dirty="0">
                <a:solidFill>
                  <a:srgbClr val="FF0000"/>
                </a:solidFill>
              </a:rPr>
              <a:t>funds received from </a:t>
            </a:r>
            <a:r>
              <a:rPr lang="en-US" dirty="0"/>
              <a:t>multiple federal programs- have multiple  Assistance Listing </a:t>
            </a:r>
          </a:p>
        </p:txBody>
      </p:sp>
      <p:sp>
        <p:nvSpPr>
          <p:cNvPr id="8" name="Text Placeholder 7">
            <a:extLst>
              <a:ext uri="{FF2B5EF4-FFF2-40B4-BE49-F238E27FC236}">
                <a16:creationId xmlns:a16="http://schemas.microsoft.com/office/drawing/2014/main" id="{067B9CDD-03E6-4E42-8E3F-4834EDDC3469}"/>
              </a:ext>
            </a:extLst>
          </p:cNvPr>
          <p:cNvSpPr>
            <a:spLocks noGrp="1"/>
          </p:cNvSpPr>
          <p:nvPr>
            <p:ph type="body" sz="quarter" idx="3"/>
          </p:nvPr>
        </p:nvSpPr>
        <p:spPr>
          <a:xfrm>
            <a:off x="6084887" y="1260329"/>
            <a:ext cx="5183188" cy="986993"/>
          </a:xfrm>
          <a:ln w="28575">
            <a:solidFill>
              <a:srgbClr val="FF0000"/>
            </a:solidFill>
          </a:ln>
        </p:spPr>
        <p:txBody>
          <a:bodyPr anchor="ctr">
            <a:normAutofit fontScale="62500" lnSpcReduction="20000"/>
          </a:bodyPr>
          <a:lstStyle/>
          <a:p>
            <a:endParaRPr lang="en-US" dirty="0"/>
          </a:p>
          <a:p>
            <a:pPr algn="ctr"/>
            <a:r>
              <a:rPr lang="en-US" sz="4500" dirty="0">
                <a:solidFill>
                  <a:srgbClr val="FF0000"/>
                </a:solidFill>
              </a:rPr>
              <a:t>Program-Specific Audit</a:t>
            </a:r>
          </a:p>
          <a:p>
            <a:pPr algn="ctr"/>
            <a:r>
              <a:rPr lang="en-US" sz="2600" dirty="0"/>
              <a:t>Funds from a single federal program </a:t>
            </a:r>
          </a:p>
          <a:p>
            <a:endParaRPr lang="en-US" dirty="0"/>
          </a:p>
        </p:txBody>
      </p:sp>
      <p:sp>
        <p:nvSpPr>
          <p:cNvPr id="9" name="Content Placeholder 8">
            <a:extLst>
              <a:ext uri="{FF2B5EF4-FFF2-40B4-BE49-F238E27FC236}">
                <a16:creationId xmlns:a16="http://schemas.microsoft.com/office/drawing/2014/main" id="{2294DB62-D295-43BA-9F12-F4CAE9185D9F}"/>
              </a:ext>
            </a:extLst>
          </p:cNvPr>
          <p:cNvSpPr>
            <a:spLocks noGrp="1"/>
          </p:cNvSpPr>
          <p:nvPr>
            <p:ph sz="quarter" idx="4"/>
          </p:nvPr>
        </p:nvSpPr>
        <p:spPr>
          <a:xfrm>
            <a:off x="6096000" y="2251776"/>
            <a:ext cx="5183188" cy="3684588"/>
          </a:xfrm>
          <a:ln w="28575">
            <a:solidFill>
              <a:srgbClr val="FF0000"/>
            </a:solidFill>
          </a:ln>
        </p:spPr>
        <p:txBody>
          <a:bodyPr>
            <a:normAutofit/>
          </a:bodyPr>
          <a:lstStyle/>
          <a:p>
            <a:r>
              <a:rPr lang="en-US" dirty="0"/>
              <a:t>Required when non-federal entity expends </a:t>
            </a:r>
            <a:r>
              <a:rPr lang="en-US" dirty="0">
                <a:solidFill>
                  <a:srgbClr val="FF0000"/>
                </a:solidFill>
              </a:rPr>
              <a:t>$750,000 </a:t>
            </a:r>
            <a:r>
              <a:rPr lang="en-US" dirty="0"/>
              <a:t>or more of federal awards (either direct or indirect) in their fiscal year</a:t>
            </a:r>
          </a:p>
          <a:p>
            <a:r>
              <a:rPr lang="en-US" dirty="0"/>
              <a:t>Funds must be from a </a:t>
            </a:r>
            <a:r>
              <a:rPr lang="en-US" dirty="0">
                <a:solidFill>
                  <a:srgbClr val="FF0000"/>
                </a:solidFill>
              </a:rPr>
              <a:t>single federal program </a:t>
            </a:r>
            <a:r>
              <a:rPr lang="en-US" dirty="0"/>
              <a:t>– have single CFDA # (Assistance Listing)</a:t>
            </a:r>
          </a:p>
          <a:p>
            <a:pPr marL="0" indent="0">
              <a:buNone/>
            </a:pPr>
            <a:endParaRPr lang="en-US" sz="2400" dirty="0"/>
          </a:p>
        </p:txBody>
      </p:sp>
      <p:sp>
        <p:nvSpPr>
          <p:cNvPr id="5" name="Slide Number Placeholder 4">
            <a:extLst>
              <a:ext uri="{FF2B5EF4-FFF2-40B4-BE49-F238E27FC236}">
                <a16:creationId xmlns:a16="http://schemas.microsoft.com/office/drawing/2014/main" id="{06D14C89-40BF-74E6-690E-A2E7A725E249}"/>
              </a:ext>
            </a:extLst>
          </p:cNvPr>
          <p:cNvSpPr>
            <a:spLocks noGrp="1"/>
          </p:cNvSpPr>
          <p:nvPr>
            <p:ph type="sldNum" sz="quarter" idx="12"/>
          </p:nvPr>
        </p:nvSpPr>
        <p:spPr/>
        <p:txBody>
          <a:bodyPr/>
          <a:lstStyle/>
          <a:p>
            <a:fld id="{686F34ED-CD0A-4930-97C9-03D1F1E1BA04}" type="slidenum">
              <a:rPr lang="en-US" smtClean="0"/>
              <a:t>68</a:t>
            </a:fld>
            <a:endParaRPr lang="en-US" dirty="0"/>
          </a:p>
        </p:txBody>
      </p:sp>
    </p:spTree>
    <p:extLst>
      <p:ext uri="{BB962C8B-B14F-4D97-AF65-F5344CB8AC3E}">
        <p14:creationId xmlns:p14="http://schemas.microsoft.com/office/powerpoint/2010/main" val="1448649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6A19A4-F584-464F-9E15-EAF998690E84}"/>
              </a:ext>
            </a:extLst>
          </p:cNvPr>
          <p:cNvSpPr>
            <a:spLocks noGrp="1"/>
          </p:cNvSpPr>
          <p:nvPr>
            <p:ph type="title"/>
          </p:nvPr>
        </p:nvSpPr>
        <p:spPr>
          <a:xfrm>
            <a:off x="839788" y="104775"/>
            <a:ext cx="10515600" cy="1325563"/>
          </a:xfrm>
        </p:spPr>
        <p:txBody>
          <a:bodyPr>
            <a:normAutofit/>
          </a:bodyPr>
          <a:lstStyle/>
          <a:p>
            <a:r>
              <a:rPr lang="en-US" sz="4000" b="1" dirty="0">
                <a:solidFill>
                  <a:srgbClr val="FF0000"/>
                </a:solidFill>
                <a:latin typeface="+mn-lt"/>
              </a:rPr>
              <a:t>Related but Not the Same</a:t>
            </a:r>
          </a:p>
        </p:txBody>
      </p:sp>
      <p:sp>
        <p:nvSpPr>
          <p:cNvPr id="9" name="Text Placeholder 8">
            <a:extLst>
              <a:ext uri="{FF2B5EF4-FFF2-40B4-BE49-F238E27FC236}">
                <a16:creationId xmlns:a16="http://schemas.microsoft.com/office/drawing/2014/main" id="{F84E2B25-F0CB-4BA8-B458-3E693DB9F4F3}"/>
              </a:ext>
            </a:extLst>
          </p:cNvPr>
          <p:cNvSpPr>
            <a:spLocks noGrp="1"/>
          </p:cNvSpPr>
          <p:nvPr>
            <p:ph type="body" idx="1"/>
          </p:nvPr>
        </p:nvSpPr>
        <p:spPr>
          <a:xfrm>
            <a:off x="836612" y="1281590"/>
            <a:ext cx="5157787" cy="823912"/>
          </a:xfrm>
          <a:ln w="28575">
            <a:solidFill>
              <a:srgbClr val="FF0000"/>
            </a:solidFill>
          </a:ln>
        </p:spPr>
        <p:txBody>
          <a:bodyPr anchor="ctr">
            <a:normAutofit/>
          </a:bodyPr>
          <a:lstStyle/>
          <a:p>
            <a:pPr algn="ctr"/>
            <a:r>
              <a:rPr lang="en-US" sz="2800" dirty="0"/>
              <a:t>Independent Audit</a:t>
            </a:r>
          </a:p>
        </p:txBody>
      </p:sp>
      <p:sp>
        <p:nvSpPr>
          <p:cNvPr id="10" name="Content Placeholder 9">
            <a:extLst>
              <a:ext uri="{FF2B5EF4-FFF2-40B4-BE49-F238E27FC236}">
                <a16:creationId xmlns:a16="http://schemas.microsoft.com/office/drawing/2014/main" id="{AE520A46-B046-485D-999D-65714CF31D93}"/>
              </a:ext>
            </a:extLst>
          </p:cNvPr>
          <p:cNvSpPr>
            <a:spLocks noGrp="1"/>
          </p:cNvSpPr>
          <p:nvPr>
            <p:ph sz="half" idx="2"/>
          </p:nvPr>
        </p:nvSpPr>
        <p:spPr>
          <a:xfrm>
            <a:off x="862014" y="2270284"/>
            <a:ext cx="5132385" cy="3684588"/>
          </a:xfrm>
          <a:ln w="28575">
            <a:solidFill>
              <a:srgbClr val="FF0000"/>
            </a:solidFill>
          </a:ln>
        </p:spPr>
        <p:txBody>
          <a:bodyPr>
            <a:normAutofit/>
          </a:bodyPr>
          <a:lstStyle/>
          <a:p>
            <a:r>
              <a:rPr lang="en-US" dirty="0"/>
              <a:t>Determine whether the org’s </a:t>
            </a:r>
            <a:r>
              <a:rPr lang="en-US" b="1" dirty="0">
                <a:solidFill>
                  <a:srgbClr val="FF0000"/>
                </a:solidFill>
              </a:rPr>
              <a:t>financial statements fairly present</a:t>
            </a:r>
            <a:r>
              <a:rPr lang="en-US" dirty="0"/>
              <a:t> </a:t>
            </a:r>
            <a:r>
              <a:rPr lang="en-US" b="1" dirty="0">
                <a:solidFill>
                  <a:srgbClr val="FF0000"/>
                </a:solidFill>
              </a:rPr>
              <a:t>financial condition &amp; activity</a:t>
            </a:r>
          </a:p>
          <a:p>
            <a:r>
              <a:rPr lang="en-US" dirty="0"/>
              <a:t>Audience: </a:t>
            </a:r>
            <a:r>
              <a:rPr lang="en-US" dirty="0">
                <a:solidFill>
                  <a:srgbClr val="FF0000"/>
                </a:solidFill>
              </a:rPr>
              <a:t>Board, funders, donors</a:t>
            </a:r>
          </a:p>
        </p:txBody>
      </p:sp>
      <p:sp>
        <p:nvSpPr>
          <p:cNvPr id="11" name="Text Placeholder 10">
            <a:extLst>
              <a:ext uri="{FF2B5EF4-FFF2-40B4-BE49-F238E27FC236}">
                <a16:creationId xmlns:a16="http://schemas.microsoft.com/office/drawing/2014/main" id="{12FD36FD-821C-4313-8830-536CFB51BBE7}"/>
              </a:ext>
            </a:extLst>
          </p:cNvPr>
          <p:cNvSpPr>
            <a:spLocks noGrp="1"/>
          </p:cNvSpPr>
          <p:nvPr>
            <p:ph type="body" sz="quarter" idx="3"/>
          </p:nvPr>
        </p:nvSpPr>
        <p:spPr>
          <a:xfrm>
            <a:off x="6170612" y="1283496"/>
            <a:ext cx="5183188" cy="823912"/>
          </a:xfrm>
          <a:ln w="28575">
            <a:solidFill>
              <a:srgbClr val="FF0000"/>
            </a:solidFill>
          </a:ln>
        </p:spPr>
        <p:txBody>
          <a:bodyPr anchor="ctr">
            <a:normAutofit/>
          </a:bodyPr>
          <a:lstStyle/>
          <a:p>
            <a:pPr algn="ctr"/>
            <a:r>
              <a:rPr lang="en-US" sz="2800" dirty="0"/>
              <a:t>Single Audit</a:t>
            </a:r>
          </a:p>
        </p:txBody>
      </p:sp>
      <p:sp>
        <p:nvSpPr>
          <p:cNvPr id="12" name="Content Placeholder 11">
            <a:extLst>
              <a:ext uri="{FF2B5EF4-FFF2-40B4-BE49-F238E27FC236}">
                <a16:creationId xmlns:a16="http://schemas.microsoft.com/office/drawing/2014/main" id="{FDA72C52-67A1-4620-B0B3-76F16F898E3E}"/>
              </a:ext>
            </a:extLst>
          </p:cNvPr>
          <p:cNvSpPr>
            <a:spLocks noGrp="1"/>
          </p:cNvSpPr>
          <p:nvPr>
            <p:ph sz="quarter" idx="4"/>
          </p:nvPr>
        </p:nvSpPr>
        <p:spPr>
          <a:xfrm>
            <a:off x="6170612" y="2275999"/>
            <a:ext cx="5183188" cy="3684588"/>
          </a:xfrm>
          <a:ln w="28575">
            <a:solidFill>
              <a:srgbClr val="FF0000"/>
            </a:solidFill>
          </a:ln>
        </p:spPr>
        <p:txBody>
          <a:bodyPr>
            <a:normAutofit/>
          </a:bodyPr>
          <a:lstStyle/>
          <a:p>
            <a:r>
              <a:rPr lang="en-US" dirty="0"/>
              <a:t>Determine whether the org has complied with direct &amp; material </a:t>
            </a:r>
            <a:r>
              <a:rPr lang="en-US" b="1" dirty="0">
                <a:solidFill>
                  <a:srgbClr val="FF0000"/>
                </a:solidFill>
              </a:rPr>
              <a:t>compliance requirements</a:t>
            </a:r>
          </a:p>
          <a:p>
            <a:pPr marL="0" indent="0">
              <a:buNone/>
            </a:pPr>
            <a:endParaRPr lang="en-US" dirty="0"/>
          </a:p>
          <a:p>
            <a:r>
              <a:rPr lang="en-US" dirty="0"/>
              <a:t>Audience: </a:t>
            </a:r>
            <a:r>
              <a:rPr lang="en-US" dirty="0">
                <a:solidFill>
                  <a:srgbClr val="FF0000"/>
                </a:solidFill>
              </a:rPr>
              <a:t>Governmental agencies providing federal funds</a:t>
            </a:r>
          </a:p>
        </p:txBody>
      </p:sp>
      <p:sp>
        <p:nvSpPr>
          <p:cNvPr id="5" name="Slide Number Placeholder 4">
            <a:extLst>
              <a:ext uri="{FF2B5EF4-FFF2-40B4-BE49-F238E27FC236}">
                <a16:creationId xmlns:a16="http://schemas.microsoft.com/office/drawing/2014/main" id="{BC1B3AF5-E132-4086-805E-AF37029B991A}"/>
              </a:ext>
            </a:extLst>
          </p:cNvPr>
          <p:cNvSpPr>
            <a:spLocks noGrp="1"/>
          </p:cNvSpPr>
          <p:nvPr>
            <p:ph type="sldNum" sz="quarter" idx="12"/>
          </p:nvPr>
        </p:nvSpPr>
        <p:spPr/>
        <p:txBody>
          <a:bodyPr/>
          <a:lstStyle/>
          <a:p>
            <a:fld id="{686F34ED-CD0A-4930-97C9-03D1F1E1BA04}" type="slidenum">
              <a:rPr lang="en-US" smtClean="0"/>
              <a:t>69</a:t>
            </a:fld>
            <a:endParaRPr lang="en-US" dirty="0"/>
          </a:p>
        </p:txBody>
      </p:sp>
    </p:spTree>
    <p:extLst>
      <p:ext uri="{BB962C8B-B14F-4D97-AF65-F5344CB8AC3E}">
        <p14:creationId xmlns:p14="http://schemas.microsoft.com/office/powerpoint/2010/main" val="98963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79ACF-028E-E942-97B6-2F0831A07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1D728-0287-2B29-FD49-D22D3542A0BC}"/>
              </a:ext>
            </a:extLst>
          </p:cNvPr>
          <p:cNvSpPr>
            <a:spLocks noGrp="1"/>
          </p:cNvSpPr>
          <p:nvPr>
            <p:ph type="title"/>
          </p:nvPr>
        </p:nvSpPr>
        <p:spPr/>
        <p:txBody>
          <a:bodyPr>
            <a:normAutofit/>
          </a:bodyPr>
          <a:lstStyle/>
          <a:p>
            <a:r>
              <a:rPr lang="en-US" sz="4000" b="1" dirty="0">
                <a:solidFill>
                  <a:srgbClr val="1306B6"/>
                </a:solidFill>
                <a:latin typeface="+mn-lt"/>
              </a:rPr>
              <a:t>OMB Decision Date for 2023 Revisions</a:t>
            </a:r>
          </a:p>
        </p:txBody>
      </p:sp>
      <p:sp>
        <p:nvSpPr>
          <p:cNvPr id="3" name="Content Placeholder 2">
            <a:extLst>
              <a:ext uri="{FF2B5EF4-FFF2-40B4-BE49-F238E27FC236}">
                <a16:creationId xmlns:a16="http://schemas.microsoft.com/office/drawing/2014/main" id="{4D494AE2-AF79-37C2-EC0E-50A972388550}"/>
              </a:ext>
            </a:extLst>
          </p:cNvPr>
          <p:cNvSpPr>
            <a:spLocks noGrp="1"/>
          </p:cNvSpPr>
          <p:nvPr>
            <p:ph idx="1"/>
          </p:nvPr>
        </p:nvSpPr>
        <p:spPr/>
        <p:txBody>
          <a:bodyPr/>
          <a:lstStyle/>
          <a:p>
            <a:r>
              <a:rPr lang="en-US" b="1" dirty="0"/>
              <a:t>Not yet announced</a:t>
            </a:r>
          </a:p>
          <a:p>
            <a:r>
              <a:rPr lang="en-US" b="1" dirty="0"/>
              <a:t>Comment period closed 12/4/23</a:t>
            </a:r>
          </a:p>
          <a:p>
            <a:r>
              <a:rPr lang="en-US" b="1" dirty="0"/>
              <a:t>OMB announced intention to move quickly </a:t>
            </a:r>
          </a:p>
          <a:p>
            <a:r>
              <a:rPr lang="en-US" b="1" dirty="0"/>
              <a:t>Increase in de minimis rate may have significant impact on CAAs</a:t>
            </a:r>
          </a:p>
          <a:p>
            <a:pPr marL="0" indent="0">
              <a:buNone/>
            </a:pPr>
            <a:endParaRPr lang="en-US" dirty="0"/>
          </a:p>
        </p:txBody>
      </p:sp>
    </p:spTree>
    <p:extLst>
      <p:ext uri="{BB962C8B-B14F-4D97-AF65-F5344CB8AC3E}">
        <p14:creationId xmlns:p14="http://schemas.microsoft.com/office/powerpoint/2010/main" val="29983935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08CF9-7682-D7ED-0808-DEB32C5E8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E2DE8-900A-BC2C-9E88-881274D95715}"/>
              </a:ext>
            </a:extLst>
          </p:cNvPr>
          <p:cNvSpPr>
            <a:spLocks noGrp="1"/>
          </p:cNvSpPr>
          <p:nvPr>
            <p:ph type="title"/>
          </p:nvPr>
        </p:nvSpPr>
        <p:spPr>
          <a:xfrm>
            <a:off x="838200" y="161088"/>
            <a:ext cx="10515600" cy="1325563"/>
          </a:xfrm>
        </p:spPr>
        <p:txBody>
          <a:bodyPr anchor="ctr">
            <a:normAutofit/>
          </a:bodyPr>
          <a:lstStyle/>
          <a:p>
            <a:r>
              <a:rPr lang="en-US" sz="4000" b="1" dirty="0">
                <a:solidFill>
                  <a:srgbClr val="FF0000"/>
                </a:solidFill>
                <a:latin typeface="+mn-lt"/>
              </a:rPr>
              <a:t>What to look for:</a:t>
            </a:r>
          </a:p>
        </p:txBody>
      </p:sp>
      <p:sp>
        <p:nvSpPr>
          <p:cNvPr id="6" name="Text Placeholder 5">
            <a:extLst>
              <a:ext uri="{FF2B5EF4-FFF2-40B4-BE49-F238E27FC236}">
                <a16:creationId xmlns:a16="http://schemas.microsoft.com/office/drawing/2014/main" id="{42069880-CDB0-56BD-C796-803E4F1F74F1}"/>
              </a:ext>
            </a:extLst>
          </p:cNvPr>
          <p:cNvSpPr>
            <a:spLocks noGrp="1"/>
          </p:cNvSpPr>
          <p:nvPr>
            <p:ph type="body" idx="1"/>
          </p:nvPr>
        </p:nvSpPr>
        <p:spPr>
          <a:xfrm>
            <a:off x="862014" y="1362076"/>
            <a:ext cx="5157787" cy="823912"/>
          </a:xfrm>
          <a:ln w="28575">
            <a:solidFill>
              <a:srgbClr val="FF0000"/>
            </a:solidFill>
          </a:ln>
        </p:spPr>
        <p:txBody>
          <a:bodyPr anchor="ctr">
            <a:normAutofit/>
          </a:bodyPr>
          <a:lstStyle/>
          <a:p>
            <a:pPr algn="ctr"/>
            <a:r>
              <a:rPr lang="en-US" sz="2800" dirty="0"/>
              <a:t>Independent Audit</a:t>
            </a:r>
          </a:p>
        </p:txBody>
      </p:sp>
      <p:sp>
        <p:nvSpPr>
          <p:cNvPr id="7" name="Content Placeholder 6">
            <a:extLst>
              <a:ext uri="{FF2B5EF4-FFF2-40B4-BE49-F238E27FC236}">
                <a16:creationId xmlns:a16="http://schemas.microsoft.com/office/drawing/2014/main" id="{EE8C91F7-CE21-3E36-08F1-2FC8B7A5133E}"/>
              </a:ext>
            </a:extLst>
          </p:cNvPr>
          <p:cNvSpPr>
            <a:spLocks noGrp="1"/>
          </p:cNvSpPr>
          <p:nvPr>
            <p:ph sz="half" idx="2"/>
          </p:nvPr>
        </p:nvSpPr>
        <p:spPr>
          <a:xfrm>
            <a:off x="862014" y="2296778"/>
            <a:ext cx="5157787" cy="3684588"/>
          </a:xfrm>
          <a:ln w="28575">
            <a:solidFill>
              <a:srgbClr val="FF0000"/>
            </a:solidFill>
          </a:ln>
        </p:spPr>
        <p:txBody>
          <a:bodyPr>
            <a:noAutofit/>
          </a:bodyPr>
          <a:lstStyle/>
          <a:p>
            <a:r>
              <a:rPr lang="en-US" sz="2400" dirty="0"/>
              <a:t>Time period audited</a:t>
            </a:r>
          </a:p>
          <a:p>
            <a:r>
              <a:rPr lang="en-US" sz="2400" dirty="0"/>
              <a:t>Auditor opinion</a:t>
            </a:r>
          </a:p>
          <a:p>
            <a:pPr lvl="1"/>
            <a:r>
              <a:rPr lang="en-US" dirty="0"/>
              <a:t>Unmodified</a:t>
            </a:r>
          </a:p>
          <a:p>
            <a:pPr lvl="1"/>
            <a:r>
              <a:rPr lang="en-US" dirty="0"/>
              <a:t>Modified </a:t>
            </a:r>
          </a:p>
          <a:p>
            <a:pPr lvl="1"/>
            <a:r>
              <a:rPr lang="en-US" dirty="0"/>
              <a:t>Disclaimer of opinion</a:t>
            </a:r>
          </a:p>
          <a:p>
            <a:pPr lvl="1"/>
            <a:r>
              <a:rPr lang="en-US" dirty="0"/>
              <a:t>Adverse</a:t>
            </a:r>
          </a:p>
          <a:p>
            <a:r>
              <a:rPr lang="en-US" sz="2400" dirty="0"/>
              <a:t>Financial health</a:t>
            </a:r>
          </a:p>
          <a:p>
            <a:pPr lvl="1"/>
            <a:r>
              <a:rPr lang="en-US" dirty="0"/>
              <a:t>Cash position</a:t>
            </a:r>
          </a:p>
          <a:p>
            <a:pPr lvl="1"/>
            <a:r>
              <a:rPr lang="en-US" dirty="0"/>
              <a:t>Net Assets </a:t>
            </a:r>
          </a:p>
        </p:txBody>
      </p:sp>
      <p:sp>
        <p:nvSpPr>
          <p:cNvPr id="8" name="Text Placeholder 7">
            <a:extLst>
              <a:ext uri="{FF2B5EF4-FFF2-40B4-BE49-F238E27FC236}">
                <a16:creationId xmlns:a16="http://schemas.microsoft.com/office/drawing/2014/main" id="{2698D659-360A-6C28-6517-16A2083AFCE9}"/>
              </a:ext>
            </a:extLst>
          </p:cNvPr>
          <p:cNvSpPr>
            <a:spLocks noGrp="1"/>
          </p:cNvSpPr>
          <p:nvPr>
            <p:ph type="body" sz="quarter" idx="3"/>
          </p:nvPr>
        </p:nvSpPr>
        <p:spPr>
          <a:xfrm>
            <a:off x="6096000" y="1343026"/>
            <a:ext cx="5183188" cy="823912"/>
          </a:xfrm>
          <a:ln w="28575">
            <a:solidFill>
              <a:srgbClr val="FF0000"/>
            </a:solidFill>
          </a:ln>
        </p:spPr>
        <p:txBody>
          <a:bodyPr anchor="ctr">
            <a:normAutofit/>
          </a:bodyPr>
          <a:lstStyle/>
          <a:p>
            <a:pPr algn="ctr"/>
            <a:r>
              <a:rPr lang="en-US" sz="2800" dirty="0"/>
              <a:t>Single Audit</a:t>
            </a:r>
          </a:p>
        </p:txBody>
      </p:sp>
      <p:sp>
        <p:nvSpPr>
          <p:cNvPr id="9" name="Content Placeholder 8">
            <a:extLst>
              <a:ext uri="{FF2B5EF4-FFF2-40B4-BE49-F238E27FC236}">
                <a16:creationId xmlns:a16="http://schemas.microsoft.com/office/drawing/2014/main" id="{AA864967-B7C2-3D55-80FF-CD9DE9E7C9DA}"/>
              </a:ext>
            </a:extLst>
          </p:cNvPr>
          <p:cNvSpPr>
            <a:spLocks noGrp="1"/>
          </p:cNvSpPr>
          <p:nvPr>
            <p:ph sz="quarter" idx="4"/>
          </p:nvPr>
        </p:nvSpPr>
        <p:spPr>
          <a:xfrm>
            <a:off x="6096000" y="2296778"/>
            <a:ext cx="5183188" cy="3684588"/>
          </a:xfrm>
          <a:ln w="28575">
            <a:solidFill>
              <a:srgbClr val="FF0000"/>
            </a:solidFill>
          </a:ln>
        </p:spPr>
        <p:txBody>
          <a:bodyPr>
            <a:normAutofit/>
          </a:bodyPr>
          <a:lstStyle/>
          <a:p>
            <a:r>
              <a:rPr lang="en-US" sz="2400" dirty="0"/>
              <a:t>Auditor opinion on internal control over financial reporting &amp; compliance</a:t>
            </a:r>
          </a:p>
          <a:p>
            <a:r>
              <a:rPr lang="en-US" sz="2400" dirty="0"/>
              <a:t>Report on compliance in major programs</a:t>
            </a:r>
          </a:p>
          <a:p>
            <a:r>
              <a:rPr lang="en-US" sz="2400" dirty="0"/>
              <a:t>SEFA – Schedule of Expenditures of Federal Awards</a:t>
            </a:r>
          </a:p>
          <a:p>
            <a:r>
              <a:rPr lang="en-US" sz="2400" dirty="0"/>
              <a:t>Findings</a:t>
            </a:r>
          </a:p>
          <a:p>
            <a:endParaRPr lang="en-US" dirty="0"/>
          </a:p>
          <a:p>
            <a:endParaRPr lang="en-US" dirty="0"/>
          </a:p>
        </p:txBody>
      </p:sp>
      <p:sp>
        <p:nvSpPr>
          <p:cNvPr id="5" name="Slide Number Placeholder 4">
            <a:extLst>
              <a:ext uri="{FF2B5EF4-FFF2-40B4-BE49-F238E27FC236}">
                <a16:creationId xmlns:a16="http://schemas.microsoft.com/office/drawing/2014/main" id="{4A86836A-BAC8-B61B-EEE9-E6C40A02690B}"/>
              </a:ext>
            </a:extLst>
          </p:cNvPr>
          <p:cNvSpPr>
            <a:spLocks noGrp="1"/>
          </p:cNvSpPr>
          <p:nvPr>
            <p:ph type="sldNum" sz="quarter" idx="12"/>
          </p:nvPr>
        </p:nvSpPr>
        <p:spPr/>
        <p:txBody>
          <a:bodyPr/>
          <a:lstStyle/>
          <a:p>
            <a:fld id="{686F34ED-CD0A-4930-97C9-03D1F1E1BA04}" type="slidenum">
              <a:rPr lang="en-US" smtClean="0"/>
              <a:t>70</a:t>
            </a:fld>
            <a:endParaRPr lang="en-US" dirty="0"/>
          </a:p>
        </p:txBody>
      </p:sp>
    </p:spTree>
    <p:extLst>
      <p:ext uri="{BB962C8B-B14F-4D97-AF65-F5344CB8AC3E}">
        <p14:creationId xmlns:p14="http://schemas.microsoft.com/office/powerpoint/2010/main" val="3702692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DB02C63-658E-4A00-A09F-3A41C1E1A3BA}"/>
              </a:ext>
            </a:extLst>
          </p:cNvPr>
          <p:cNvSpPr>
            <a:spLocks noGrp="1"/>
          </p:cNvSpPr>
          <p:nvPr>
            <p:ph type="title"/>
          </p:nvPr>
        </p:nvSpPr>
        <p:spPr/>
        <p:txBody>
          <a:bodyPr>
            <a:normAutofit/>
          </a:bodyPr>
          <a:lstStyle/>
          <a:p>
            <a:r>
              <a:rPr lang="en-US" sz="4000" b="1" dirty="0">
                <a:solidFill>
                  <a:srgbClr val="FF0000"/>
                </a:solidFill>
                <a:latin typeface="Calibri "/>
                <a:cs typeface="Calibri Light" panose="020F0302020204030204" pitchFamily="34" charset="0"/>
              </a:rPr>
              <a:t>Audit Basics</a:t>
            </a:r>
          </a:p>
        </p:txBody>
      </p:sp>
      <p:sp>
        <p:nvSpPr>
          <p:cNvPr id="12" name="Content Placeholder 11">
            <a:extLst>
              <a:ext uri="{FF2B5EF4-FFF2-40B4-BE49-F238E27FC236}">
                <a16:creationId xmlns:a16="http://schemas.microsoft.com/office/drawing/2014/main" id="{1B64A434-8FCF-4824-BA73-0D7E5042CFD2}"/>
              </a:ext>
            </a:extLst>
          </p:cNvPr>
          <p:cNvSpPr>
            <a:spLocks noGrp="1"/>
          </p:cNvSpPr>
          <p:nvPr>
            <p:ph idx="1"/>
          </p:nvPr>
        </p:nvSpPr>
        <p:spPr>
          <a:xfrm>
            <a:off x="838200" y="1636797"/>
            <a:ext cx="10515600" cy="4351338"/>
          </a:xfrm>
        </p:spPr>
        <p:txBody>
          <a:bodyPr/>
          <a:lstStyle/>
          <a:p>
            <a:r>
              <a:rPr lang="en-US" dirty="0"/>
              <a:t>Entity </a:t>
            </a:r>
            <a:r>
              <a:rPr lang="en-US" b="1" dirty="0">
                <a:solidFill>
                  <a:srgbClr val="FF0000"/>
                </a:solidFill>
              </a:rPr>
              <a:t>selects &amp; engages </a:t>
            </a:r>
            <a:r>
              <a:rPr lang="en-US" dirty="0"/>
              <a:t>an independent CPA to conduct an audit</a:t>
            </a:r>
          </a:p>
          <a:p>
            <a:r>
              <a:rPr lang="en-US" dirty="0"/>
              <a:t>All state licensed CPAs may conduct independent audits</a:t>
            </a:r>
          </a:p>
          <a:p>
            <a:r>
              <a:rPr lang="en-US" dirty="0"/>
              <a:t>Only CPAs with </a:t>
            </a:r>
            <a:r>
              <a:rPr lang="en-US" b="1" dirty="0">
                <a:solidFill>
                  <a:srgbClr val="FF0000"/>
                </a:solidFill>
              </a:rPr>
              <a:t>required continued professional education  </a:t>
            </a:r>
            <a:r>
              <a:rPr lang="en-US" dirty="0"/>
              <a:t>may perform Single Audits </a:t>
            </a:r>
          </a:p>
          <a:p>
            <a:r>
              <a:rPr lang="en-US" dirty="0"/>
              <a:t>Auditor issues </a:t>
            </a:r>
            <a:r>
              <a:rPr lang="en-US" b="1" dirty="0">
                <a:solidFill>
                  <a:srgbClr val="FF0000"/>
                </a:solidFill>
              </a:rPr>
              <a:t>written report with multiple opinions and reports</a:t>
            </a:r>
          </a:p>
        </p:txBody>
      </p:sp>
      <p:sp>
        <p:nvSpPr>
          <p:cNvPr id="8" name="Slide Number Placeholder 7">
            <a:extLst>
              <a:ext uri="{FF2B5EF4-FFF2-40B4-BE49-F238E27FC236}">
                <a16:creationId xmlns:a16="http://schemas.microsoft.com/office/drawing/2014/main" id="{24FA02F2-FFAE-4C7F-AD5D-5AE9BAE2934C}"/>
              </a:ext>
            </a:extLst>
          </p:cNvPr>
          <p:cNvSpPr>
            <a:spLocks noGrp="1"/>
          </p:cNvSpPr>
          <p:nvPr>
            <p:ph type="sldNum" sz="quarter" idx="12"/>
          </p:nvPr>
        </p:nvSpPr>
        <p:spPr/>
        <p:txBody>
          <a:bodyPr/>
          <a:lstStyle/>
          <a:p>
            <a:fld id="{686F34ED-CD0A-4930-97C9-03D1F1E1BA04}" type="slidenum">
              <a:rPr lang="en-US" smtClean="0"/>
              <a:t>71</a:t>
            </a:fld>
            <a:endParaRPr lang="en-US" dirty="0"/>
          </a:p>
        </p:txBody>
      </p:sp>
    </p:spTree>
    <p:extLst>
      <p:ext uri="{BB962C8B-B14F-4D97-AF65-F5344CB8AC3E}">
        <p14:creationId xmlns:p14="http://schemas.microsoft.com/office/powerpoint/2010/main" val="17532574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BF39A-CC7A-465D-9356-19BC18A8F277}"/>
              </a:ext>
            </a:extLst>
          </p:cNvPr>
          <p:cNvSpPr>
            <a:spLocks noGrp="1"/>
          </p:cNvSpPr>
          <p:nvPr>
            <p:ph type="title"/>
          </p:nvPr>
        </p:nvSpPr>
        <p:spPr/>
        <p:txBody>
          <a:bodyPr/>
          <a:lstStyle/>
          <a:p>
            <a:r>
              <a:rPr lang="en-US" sz="4000" b="1" dirty="0">
                <a:solidFill>
                  <a:srgbClr val="FF0000"/>
                </a:solidFill>
                <a:latin typeface="+mn-lt"/>
              </a:rPr>
              <a:t>Independent Audit Opinion Letter</a:t>
            </a:r>
            <a:br>
              <a:rPr lang="en-US" b="1" dirty="0">
                <a:solidFill>
                  <a:srgbClr val="FF0000"/>
                </a:solidFill>
              </a:rPr>
            </a:br>
            <a:r>
              <a:rPr lang="en-US" sz="2400" b="1" dirty="0">
                <a:latin typeface="+mn-lt"/>
              </a:rPr>
              <a:t>Unmodified Opinion</a:t>
            </a:r>
          </a:p>
        </p:txBody>
      </p:sp>
      <p:sp>
        <p:nvSpPr>
          <p:cNvPr id="3" name="Content Placeholder 2">
            <a:extLst>
              <a:ext uri="{FF2B5EF4-FFF2-40B4-BE49-F238E27FC236}">
                <a16:creationId xmlns:a16="http://schemas.microsoft.com/office/drawing/2014/main" id="{A15A04C1-7677-4C38-9AA0-429FA881A80A}"/>
              </a:ext>
            </a:extLst>
          </p:cNvPr>
          <p:cNvSpPr>
            <a:spLocks noGrp="1"/>
          </p:cNvSpPr>
          <p:nvPr>
            <p:ph idx="1"/>
          </p:nvPr>
        </p:nvSpPr>
        <p:spPr>
          <a:xfrm>
            <a:off x="838200" y="1847850"/>
            <a:ext cx="10515600" cy="4351338"/>
          </a:xfrm>
        </p:spPr>
        <p:txBody>
          <a:bodyPr/>
          <a:lstStyle/>
          <a:p>
            <a:pPr marL="0" indent="0">
              <a:buNone/>
            </a:pPr>
            <a:r>
              <a:rPr lang="en-US" sz="2800" b="1" dirty="0"/>
              <a:t>Report on the Financial Statements </a:t>
            </a:r>
          </a:p>
          <a:p>
            <a:pPr marL="0" indent="0">
              <a:buNone/>
            </a:pPr>
            <a:r>
              <a:rPr lang="en-US" dirty="0"/>
              <a:t>We have </a:t>
            </a:r>
            <a:r>
              <a:rPr lang="en-US" dirty="0">
                <a:highlight>
                  <a:srgbClr val="FFFF00"/>
                </a:highlight>
              </a:rPr>
              <a:t>audited</a:t>
            </a:r>
            <a:r>
              <a:rPr lang="en-US" dirty="0"/>
              <a:t> the accompanying financial statements of XYC Community Action Agency, which comprise the statements of financial position as of December 31, 2022 and 2021, and the related statements of activities, functional expenses, and cash flows for the years, then ended and the related notes to the financial statements.</a:t>
            </a:r>
          </a:p>
        </p:txBody>
      </p:sp>
      <p:sp>
        <p:nvSpPr>
          <p:cNvPr id="5" name="Slide Number Placeholder 4">
            <a:extLst>
              <a:ext uri="{FF2B5EF4-FFF2-40B4-BE49-F238E27FC236}">
                <a16:creationId xmlns:a16="http://schemas.microsoft.com/office/drawing/2014/main" id="{81645E4D-0E72-45DB-B6C1-EAD0ECF6F18C}"/>
              </a:ext>
            </a:extLst>
          </p:cNvPr>
          <p:cNvSpPr>
            <a:spLocks noGrp="1"/>
          </p:cNvSpPr>
          <p:nvPr>
            <p:ph type="sldNum" sz="quarter" idx="12"/>
          </p:nvPr>
        </p:nvSpPr>
        <p:spPr/>
        <p:txBody>
          <a:bodyPr/>
          <a:lstStyle/>
          <a:p>
            <a:fld id="{686F34ED-CD0A-4930-97C9-03D1F1E1BA04}" type="slidenum">
              <a:rPr lang="en-US" smtClean="0"/>
              <a:t>72</a:t>
            </a:fld>
            <a:endParaRPr lang="en-US" dirty="0"/>
          </a:p>
        </p:txBody>
      </p:sp>
    </p:spTree>
    <p:extLst>
      <p:ext uri="{BB962C8B-B14F-4D97-AF65-F5344CB8AC3E}">
        <p14:creationId xmlns:p14="http://schemas.microsoft.com/office/powerpoint/2010/main" val="34867271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86C2-98E9-4B0E-939E-092FA8CEF633}"/>
              </a:ext>
            </a:extLst>
          </p:cNvPr>
          <p:cNvSpPr>
            <a:spLocks noGrp="1"/>
          </p:cNvSpPr>
          <p:nvPr>
            <p:ph type="title"/>
          </p:nvPr>
        </p:nvSpPr>
        <p:spPr/>
        <p:txBody>
          <a:bodyPr/>
          <a:lstStyle/>
          <a:p>
            <a:r>
              <a:rPr lang="en-US" sz="4000" b="1" dirty="0">
                <a:solidFill>
                  <a:srgbClr val="FF0000"/>
                </a:solidFill>
                <a:latin typeface="+mn-lt"/>
              </a:rPr>
              <a:t>Auditor’s Opinion </a:t>
            </a:r>
            <a:r>
              <a:rPr lang="en-US" sz="4000" b="1" dirty="0">
                <a:solidFill>
                  <a:srgbClr val="FF0000"/>
                </a:solidFill>
              </a:rPr>
              <a:t> </a:t>
            </a:r>
            <a:br>
              <a:rPr lang="en-US" sz="3600" b="1" dirty="0">
                <a:solidFill>
                  <a:srgbClr val="FF0000"/>
                </a:solidFill>
              </a:rPr>
            </a:br>
            <a:r>
              <a:rPr lang="en-US" sz="2400" b="1" dirty="0">
                <a:latin typeface="+mn-lt"/>
              </a:rPr>
              <a:t>Modified Opinion</a:t>
            </a:r>
          </a:p>
        </p:txBody>
      </p:sp>
      <p:sp>
        <p:nvSpPr>
          <p:cNvPr id="3" name="Content Placeholder 2">
            <a:extLst>
              <a:ext uri="{FF2B5EF4-FFF2-40B4-BE49-F238E27FC236}">
                <a16:creationId xmlns:a16="http://schemas.microsoft.com/office/drawing/2014/main" id="{65F8CFF6-1652-47F5-AF10-A8800FCF2870}"/>
              </a:ext>
            </a:extLst>
          </p:cNvPr>
          <p:cNvSpPr>
            <a:spLocks noGrp="1"/>
          </p:cNvSpPr>
          <p:nvPr>
            <p:ph idx="1"/>
          </p:nvPr>
        </p:nvSpPr>
        <p:spPr>
          <a:xfrm>
            <a:off x="838200" y="1690688"/>
            <a:ext cx="10515600" cy="4351338"/>
          </a:xfrm>
        </p:spPr>
        <p:txBody>
          <a:bodyPr/>
          <a:lstStyle/>
          <a:p>
            <a:pPr marL="0" indent="0">
              <a:buNone/>
            </a:pPr>
            <a:r>
              <a:rPr lang="en-US" b="1" dirty="0">
                <a:solidFill>
                  <a:srgbClr val="FF0000"/>
                </a:solidFill>
              </a:rPr>
              <a:t>Modified Opinion </a:t>
            </a:r>
          </a:p>
          <a:p>
            <a:pPr marL="0" indent="0">
              <a:buNone/>
            </a:pPr>
            <a:r>
              <a:rPr lang="en-US" b="1" dirty="0"/>
              <a:t>In our opinion</a:t>
            </a:r>
            <a:r>
              <a:rPr lang="en-US" dirty="0"/>
              <a:t>, </a:t>
            </a:r>
            <a:r>
              <a:rPr lang="en-US" b="1" dirty="0">
                <a:highlight>
                  <a:srgbClr val="FFFF00"/>
                </a:highlight>
              </a:rPr>
              <a:t>except for </a:t>
            </a:r>
            <a:r>
              <a:rPr lang="en-US" dirty="0"/>
              <a:t>the effects of not including the accounts of xxx Community Development Corporation in the accompanying financial statements as explained in the Basis for Qualified Opinion paragraph, </a:t>
            </a:r>
            <a:r>
              <a:rPr lang="en-US" b="1" dirty="0"/>
              <a:t>the financial statements </a:t>
            </a:r>
            <a:r>
              <a:rPr lang="en-US" dirty="0"/>
              <a:t>referred to above </a:t>
            </a:r>
            <a:r>
              <a:rPr lang="en-US" b="1" dirty="0">
                <a:highlight>
                  <a:srgbClr val="FFFF00"/>
                </a:highlight>
              </a:rPr>
              <a:t>present fairly</a:t>
            </a:r>
            <a:r>
              <a:rPr lang="en-US" b="1" dirty="0"/>
              <a:t>, in all material respects, the financial position </a:t>
            </a:r>
            <a:r>
              <a:rPr lang="en-US" dirty="0"/>
              <a:t>as of December 31, 2019 and 2018, and </a:t>
            </a:r>
            <a:r>
              <a:rPr lang="en-US" b="1" dirty="0"/>
              <a:t>the changes in its net assets and its cash flows </a:t>
            </a:r>
            <a:r>
              <a:rPr lang="en-US" dirty="0"/>
              <a:t>for the years then ended in accordance with accounting principles generally accepted in the United States of America.</a:t>
            </a:r>
          </a:p>
        </p:txBody>
      </p:sp>
      <p:sp>
        <p:nvSpPr>
          <p:cNvPr id="5" name="Slide Number Placeholder 4">
            <a:extLst>
              <a:ext uri="{FF2B5EF4-FFF2-40B4-BE49-F238E27FC236}">
                <a16:creationId xmlns:a16="http://schemas.microsoft.com/office/drawing/2014/main" id="{82289516-4B52-4AAF-824A-BD09390B5A1C}"/>
              </a:ext>
            </a:extLst>
          </p:cNvPr>
          <p:cNvSpPr>
            <a:spLocks noGrp="1"/>
          </p:cNvSpPr>
          <p:nvPr>
            <p:ph type="sldNum" sz="quarter" idx="12"/>
          </p:nvPr>
        </p:nvSpPr>
        <p:spPr/>
        <p:txBody>
          <a:bodyPr/>
          <a:lstStyle/>
          <a:p>
            <a:fld id="{686F34ED-CD0A-4930-97C9-03D1F1E1BA04}" type="slidenum">
              <a:rPr lang="en-US" smtClean="0"/>
              <a:t>73</a:t>
            </a:fld>
            <a:endParaRPr lang="en-US" dirty="0"/>
          </a:p>
        </p:txBody>
      </p:sp>
    </p:spTree>
    <p:extLst>
      <p:ext uri="{BB962C8B-B14F-4D97-AF65-F5344CB8AC3E}">
        <p14:creationId xmlns:p14="http://schemas.microsoft.com/office/powerpoint/2010/main" val="1889231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7082-6DF1-43F6-ABA0-0DBD7B1FD4CF}"/>
              </a:ext>
            </a:extLst>
          </p:cNvPr>
          <p:cNvSpPr>
            <a:spLocks noGrp="1"/>
          </p:cNvSpPr>
          <p:nvPr>
            <p:ph type="title"/>
          </p:nvPr>
        </p:nvSpPr>
        <p:spPr/>
        <p:txBody>
          <a:bodyPr>
            <a:normAutofit/>
          </a:bodyPr>
          <a:lstStyle/>
          <a:p>
            <a:r>
              <a:rPr lang="en-US" sz="4000" b="1" dirty="0">
                <a:solidFill>
                  <a:srgbClr val="FF0000"/>
                </a:solidFill>
                <a:latin typeface="+mn-lt"/>
              </a:rPr>
              <a:t>Standards for Single Audits &amp; </a:t>
            </a:r>
            <a:br>
              <a:rPr lang="en-US" sz="4000" b="1" dirty="0">
                <a:solidFill>
                  <a:srgbClr val="FF0000"/>
                </a:solidFill>
                <a:latin typeface="+mn-lt"/>
              </a:rPr>
            </a:br>
            <a:r>
              <a:rPr lang="en-US" sz="3600" b="1" dirty="0">
                <a:solidFill>
                  <a:srgbClr val="FF0000"/>
                </a:solidFill>
                <a:latin typeface="+mn-lt"/>
              </a:rPr>
              <a:t>Program Specific Audits</a:t>
            </a:r>
          </a:p>
        </p:txBody>
      </p:sp>
      <p:sp>
        <p:nvSpPr>
          <p:cNvPr id="3" name="Content Placeholder 2">
            <a:extLst>
              <a:ext uri="{FF2B5EF4-FFF2-40B4-BE49-F238E27FC236}">
                <a16:creationId xmlns:a16="http://schemas.microsoft.com/office/drawing/2014/main" id="{529189B5-4A86-4BC3-A4D9-810DBA7EE12C}"/>
              </a:ext>
            </a:extLst>
          </p:cNvPr>
          <p:cNvSpPr>
            <a:spLocks noGrp="1"/>
          </p:cNvSpPr>
          <p:nvPr>
            <p:ph idx="1"/>
          </p:nvPr>
        </p:nvSpPr>
        <p:spPr>
          <a:xfrm>
            <a:off x="838200" y="1854117"/>
            <a:ext cx="10515600" cy="4351338"/>
          </a:xfrm>
        </p:spPr>
        <p:txBody>
          <a:bodyPr/>
          <a:lstStyle/>
          <a:p>
            <a:r>
              <a:rPr lang="en-US" b="1" dirty="0">
                <a:solidFill>
                  <a:srgbClr val="FF0000"/>
                </a:solidFill>
              </a:rPr>
              <a:t>Yellow Book </a:t>
            </a:r>
            <a:r>
              <a:rPr lang="en-US" dirty="0"/>
              <a:t>– Government Accountability Office (GAO) </a:t>
            </a:r>
            <a:r>
              <a:rPr lang="en-US" sz="1800" dirty="0">
                <a:hlinkClick r:id="rId2"/>
              </a:rPr>
              <a:t>https://www.gao.gov/yellowbook</a:t>
            </a:r>
            <a:endParaRPr lang="en-US" dirty="0"/>
          </a:p>
          <a:p>
            <a:r>
              <a:rPr lang="en-US" b="1" dirty="0">
                <a:solidFill>
                  <a:srgbClr val="FF0000"/>
                </a:solidFill>
              </a:rPr>
              <a:t>Uniform Grants Guidance </a:t>
            </a:r>
            <a:r>
              <a:rPr lang="en-US" dirty="0"/>
              <a:t>2 CFR 200 Sub-part F </a:t>
            </a:r>
            <a:r>
              <a:rPr lang="en-US" sz="1800" u="sng" dirty="0">
                <a:solidFill>
                  <a:srgbClr val="0563C1"/>
                </a:solidFill>
                <a:effectLst/>
                <a:latin typeface="Calibri" panose="020F0502020204030204" pitchFamily="34" charset="0"/>
                <a:ea typeface="Calibri" panose="020F0502020204030204" pitchFamily="34" charset="0"/>
                <a:hlinkClick r:id="rId3"/>
              </a:rPr>
              <a:t>https://www.ecfr.gov/cgi-bin/text-idx?node=sp2.1.200.f</a:t>
            </a:r>
            <a:endParaRPr lang="en-US" sz="1800" dirty="0">
              <a:effectLst/>
              <a:latin typeface="Calibri" panose="020F0502020204030204" pitchFamily="34" charset="0"/>
              <a:ea typeface="Calibri" panose="020F0502020204030204" pitchFamily="34" charset="0"/>
            </a:endParaRPr>
          </a:p>
          <a:p>
            <a:r>
              <a:rPr lang="en-US" b="1" dirty="0">
                <a:solidFill>
                  <a:srgbClr val="FF0000"/>
                </a:solidFill>
              </a:rPr>
              <a:t>OMB Annual Compliance Supplement </a:t>
            </a:r>
            <a:r>
              <a:rPr lang="en-US" sz="1800" u="sng" dirty="0">
                <a:solidFill>
                  <a:srgbClr val="0563C1"/>
                </a:solidFill>
                <a:effectLst/>
                <a:latin typeface="Calibri" panose="020F0502020204030204" pitchFamily="34" charset="0"/>
                <a:ea typeface="Calibri" panose="020F0502020204030204" pitchFamily="34" charset="0"/>
                <a:hlinkClick r:id="rId4"/>
              </a:rPr>
              <a:t>https://www.whitehouse.gov/omb/office-federal-financial-management/</a:t>
            </a:r>
            <a:endParaRPr lang="en-US" sz="1800" dirty="0">
              <a:effectLst/>
              <a:latin typeface="Calibri" panose="020F0502020204030204" pitchFamily="34" charset="0"/>
              <a:ea typeface="Calibri" panose="020F0502020204030204" pitchFamily="34" charset="0"/>
            </a:endParaRPr>
          </a:p>
          <a:p>
            <a:r>
              <a:rPr lang="en-US" dirty="0"/>
              <a:t>Specific requirements of individual federal programs</a:t>
            </a:r>
          </a:p>
        </p:txBody>
      </p:sp>
      <p:sp>
        <p:nvSpPr>
          <p:cNvPr id="5" name="Slide Number Placeholder 4">
            <a:extLst>
              <a:ext uri="{FF2B5EF4-FFF2-40B4-BE49-F238E27FC236}">
                <a16:creationId xmlns:a16="http://schemas.microsoft.com/office/drawing/2014/main" id="{47EFFAAC-D31C-42A3-BD99-5F5C9ABF2CFD}"/>
              </a:ext>
            </a:extLst>
          </p:cNvPr>
          <p:cNvSpPr>
            <a:spLocks noGrp="1"/>
          </p:cNvSpPr>
          <p:nvPr>
            <p:ph type="sldNum" sz="quarter" idx="12"/>
          </p:nvPr>
        </p:nvSpPr>
        <p:spPr/>
        <p:txBody>
          <a:bodyPr/>
          <a:lstStyle/>
          <a:p>
            <a:fld id="{686F34ED-CD0A-4930-97C9-03D1F1E1BA04}" type="slidenum">
              <a:rPr lang="en-US" smtClean="0"/>
              <a:t>74</a:t>
            </a:fld>
            <a:endParaRPr lang="en-US" dirty="0"/>
          </a:p>
        </p:txBody>
      </p:sp>
    </p:spTree>
    <p:extLst>
      <p:ext uri="{BB962C8B-B14F-4D97-AF65-F5344CB8AC3E}">
        <p14:creationId xmlns:p14="http://schemas.microsoft.com/office/powerpoint/2010/main" val="25502719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92CE7A-6444-4809-8252-5A0BDC09F9E8}"/>
              </a:ext>
            </a:extLst>
          </p:cNvPr>
          <p:cNvSpPr>
            <a:spLocks noGrp="1"/>
          </p:cNvSpPr>
          <p:nvPr>
            <p:ph type="title"/>
          </p:nvPr>
        </p:nvSpPr>
        <p:spPr/>
        <p:txBody>
          <a:bodyPr>
            <a:normAutofit/>
          </a:bodyPr>
          <a:lstStyle/>
          <a:p>
            <a:r>
              <a:rPr lang="en-US" sz="4000" b="1" dirty="0">
                <a:solidFill>
                  <a:srgbClr val="FF0000"/>
                </a:solidFill>
                <a:latin typeface="+mn-lt"/>
              </a:rPr>
              <a:t>Single Audit Reports</a:t>
            </a:r>
          </a:p>
        </p:txBody>
      </p:sp>
      <p:sp>
        <p:nvSpPr>
          <p:cNvPr id="6" name="Slide Number Placeholder 5">
            <a:extLst>
              <a:ext uri="{FF2B5EF4-FFF2-40B4-BE49-F238E27FC236}">
                <a16:creationId xmlns:a16="http://schemas.microsoft.com/office/drawing/2014/main" id="{12292954-FD3A-49E0-9AD9-97C233BBBECD}"/>
              </a:ext>
            </a:extLst>
          </p:cNvPr>
          <p:cNvSpPr>
            <a:spLocks noGrp="1"/>
          </p:cNvSpPr>
          <p:nvPr>
            <p:ph type="sldNum" sz="quarter" idx="12"/>
          </p:nvPr>
        </p:nvSpPr>
        <p:spPr/>
        <p:txBody>
          <a:bodyPr/>
          <a:lstStyle/>
          <a:p>
            <a:fld id="{686F34ED-CD0A-4930-97C9-03D1F1E1BA04}" type="slidenum">
              <a:rPr lang="en-US" smtClean="0"/>
              <a:t>75</a:t>
            </a:fld>
            <a:endParaRPr lang="en-US" dirty="0"/>
          </a:p>
        </p:txBody>
      </p:sp>
      <p:sp>
        <p:nvSpPr>
          <p:cNvPr id="8" name="TextBox 7">
            <a:extLst>
              <a:ext uri="{FF2B5EF4-FFF2-40B4-BE49-F238E27FC236}">
                <a16:creationId xmlns:a16="http://schemas.microsoft.com/office/drawing/2014/main" id="{071CDA00-FE49-4B1E-86DC-EA85F2EADBF3}"/>
              </a:ext>
            </a:extLst>
          </p:cNvPr>
          <p:cNvSpPr txBox="1"/>
          <p:nvPr/>
        </p:nvSpPr>
        <p:spPr>
          <a:xfrm>
            <a:off x="838200" y="1672892"/>
            <a:ext cx="10515600" cy="4401205"/>
          </a:xfrm>
          <a:prstGeom prst="rect">
            <a:avLst/>
          </a:prstGeom>
          <a:noFill/>
        </p:spPr>
        <p:txBody>
          <a:bodyPr wrap="square">
            <a:spAutoFit/>
          </a:bodyPr>
          <a:lstStyle/>
          <a:p>
            <a:pPr algn="l"/>
            <a:r>
              <a:rPr lang="en-US" sz="2000" b="1" i="0" u="none" strike="noStrike" baseline="0" dirty="0">
                <a:latin typeface="Calibri" panose="020F0502020204030204" pitchFamily="34" charset="0"/>
              </a:rPr>
              <a:t>Independent Auditor’s Report on </a:t>
            </a:r>
            <a:r>
              <a:rPr lang="en-US" sz="2000" b="1" i="0" u="none" strike="noStrike" baseline="0" dirty="0">
                <a:highlight>
                  <a:srgbClr val="FFFF00"/>
                </a:highlight>
                <a:latin typeface="Calibri" panose="020F0502020204030204" pitchFamily="34" charset="0"/>
              </a:rPr>
              <a:t>Internal Control </a:t>
            </a:r>
            <a:r>
              <a:rPr lang="en-US" sz="2000" b="1" i="0" u="none" strike="noStrike" baseline="0" dirty="0">
                <a:latin typeface="Calibri" panose="020F0502020204030204" pitchFamily="34" charset="0"/>
              </a:rPr>
              <a:t>over Financial Reporting and on Compliance</a:t>
            </a:r>
          </a:p>
          <a:p>
            <a:pPr algn="l"/>
            <a:r>
              <a:rPr lang="en-US" sz="2000" b="1" i="0" u="none" strike="noStrike" baseline="0" dirty="0">
                <a:latin typeface="Calibri" panose="020F0502020204030204" pitchFamily="34" charset="0"/>
              </a:rPr>
              <a:t>and Other Matters Based on an Audit of Financial Statements Performed in Accordance with</a:t>
            </a:r>
          </a:p>
          <a:p>
            <a:pPr algn="l"/>
            <a:r>
              <a:rPr lang="en-US" sz="2000" b="1" i="1" u="none" strike="noStrike" baseline="0" dirty="0">
                <a:highlight>
                  <a:srgbClr val="FFFF00"/>
                </a:highlight>
                <a:latin typeface="Calibri-Italic"/>
              </a:rPr>
              <a:t>Government Auditing Standards </a:t>
            </a:r>
            <a:r>
              <a:rPr lang="en-US" sz="2000" b="1" i="0" u="none" strike="noStrike" baseline="0" dirty="0">
                <a:latin typeface="Calibri" panose="020F0502020204030204" pitchFamily="34" charset="0"/>
              </a:rPr>
              <a:t>............................................................................................................................ 1</a:t>
            </a:r>
          </a:p>
          <a:p>
            <a:pPr algn="l"/>
            <a:r>
              <a:rPr lang="en-US" sz="2000" b="1" i="0" u="none" strike="noStrike" baseline="0" dirty="0">
                <a:latin typeface="Calibri" panose="020F0502020204030204" pitchFamily="34" charset="0"/>
              </a:rPr>
              <a:t>Independent Auditor’s Report on </a:t>
            </a:r>
            <a:r>
              <a:rPr lang="en-US" sz="2000" b="1" i="0" u="none" strike="noStrike" baseline="0" dirty="0">
                <a:highlight>
                  <a:srgbClr val="FFFF00"/>
                </a:highlight>
                <a:latin typeface="Calibri" panose="020F0502020204030204" pitchFamily="34" charset="0"/>
              </a:rPr>
              <a:t>Compliance</a:t>
            </a:r>
            <a:r>
              <a:rPr lang="en-US" sz="2000" b="1" i="0" u="none" strike="noStrike" baseline="0" dirty="0">
                <a:latin typeface="Calibri" panose="020F0502020204030204" pitchFamily="34" charset="0"/>
              </a:rPr>
              <a:t> for Each Major Federal Program; Report on</a:t>
            </a:r>
          </a:p>
          <a:p>
            <a:pPr algn="l"/>
            <a:r>
              <a:rPr lang="en-US" sz="2000" b="1" i="0" u="none" strike="noStrike" baseline="0" dirty="0">
                <a:highlight>
                  <a:srgbClr val="FFFF00"/>
                </a:highlight>
                <a:latin typeface="Calibri" panose="020F0502020204030204" pitchFamily="34" charset="0"/>
              </a:rPr>
              <a:t>Internal Control Over Compliance</a:t>
            </a:r>
            <a:r>
              <a:rPr lang="en-US" sz="2000" b="1" i="0" u="none" strike="noStrike" baseline="0" dirty="0">
                <a:latin typeface="Calibri" panose="020F0502020204030204" pitchFamily="34" charset="0"/>
              </a:rPr>
              <a:t>; and </a:t>
            </a:r>
            <a:r>
              <a:rPr lang="en-US" sz="2000" b="1" i="0" u="none" strike="noStrike" baseline="0" dirty="0">
                <a:highlight>
                  <a:srgbClr val="FFFF00"/>
                </a:highlight>
                <a:latin typeface="Calibri" panose="020F0502020204030204" pitchFamily="34" charset="0"/>
              </a:rPr>
              <a:t>Report on the Schedule of Expenditures of Federal</a:t>
            </a:r>
          </a:p>
          <a:p>
            <a:pPr algn="l"/>
            <a:r>
              <a:rPr lang="en-US" sz="2000" b="1" i="0" u="none" strike="noStrike" baseline="0" dirty="0">
                <a:highlight>
                  <a:srgbClr val="FFFF00"/>
                </a:highlight>
                <a:latin typeface="Calibri" panose="020F0502020204030204" pitchFamily="34" charset="0"/>
              </a:rPr>
              <a:t>Awards Required by the Uniform Guidance </a:t>
            </a:r>
            <a:r>
              <a:rPr lang="en-US" sz="2000" b="1" i="0" u="none" strike="noStrike" baseline="0" dirty="0">
                <a:latin typeface="Calibri" panose="020F0502020204030204" pitchFamily="34" charset="0"/>
              </a:rPr>
              <a:t>........................................................................................................................... 3</a:t>
            </a:r>
          </a:p>
          <a:p>
            <a:pPr algn="l"/>
            <a:r>
              <a:rPr lang="en-US" sz="2000" b="1" i="0" u="none" strike="noStrike" baseline="0" dirty="0">
                <a:highlight>
                  <a:srgbClr val="FFFF00"/>
                </a:highlight>
                <a:latin typeface="Calibri" panose="020F0502020204030204" pitchFamily="34" charset="0"/>
              </a:rPr>
              <a:t>Schedule of Expenditures of Federal Awards </a:t>
            </a:r>
            <a:r>
              <a:rPr lang="en-US" sz="2000" b="1" i="0" u="none" strike="noStrike" baseline="0" dirty="0">
                <a:latin typeface="Calibri" panose="020F0502020204030204" pitchFamily="34" charset="0"/>
              </a:rPr>
              <a:t>........................................................................................................................... 6</a:t>
            </a:r>
          </a:p>
          <a:p>
            <a:pPr algn="l"/>
            <a:r>
              <a:rPr lang="en-US" sz="2000" b="1" i="0" u="none" strike="noStrike" baseline="0" dirty="0">
                <a:latin typeface="Calibri" panose="020F0502020204030204" pitchFamily="34" charset="0"/>
              </a:rPr>
              <a:t>Notes to the Schedule of Expenditures of Federal Awards ........................................................................................................................... 8</a:t>
            </a:r>
          </a:p>
          <a:p>
            <a:pPr algn="l"/>
            <a:r>
              <a:rPr lang="en-US" sz="2000" b="1" i="0" u="none" strike="noStrike" baseline="0" dirty="0">
                <a:highlight>
                  <a:srgbClr val="FFFF00"/>
                </a:highlight>
                <a:latin typeface="Calibri" panose="020F0502020204030204" pitchFamily="34" charset="0"/>
              </a:rPr>
              <a:t>Schedule of Findings and Questioned Costs </a:t>
            </a:r>
            <a:r>
              <a:rPr lang="en-US" sz="2000" b="1" i="0" u="none" strike="noStrike" baseline="0" dirty="0">
                <a:latin typeface="Calibri" panose="020F0502020204030204" pitchFamily="34" charset="0"/>
              </a:rPr>
              <a:t>........................................................................................................................... 9</a:t>
            </a:r>
            <a:endParaRPr lang="en-US" sz="2000" b="1" dirty="0"/>
          </a:p>
        </p:txBody>
      </p:sp>
    </p:spTree>
    <p:extLst>
      <p:ext uri="{BB962C8B-B14F-4D97-AF65-F5344CB8AC3E}">
        <p14:creationId xmlns:p14="http://schemas.microsoft.com/office/powerpoint/2010/main" val="2341303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F87A77-29E6-4879-AF57-33AA8BF21F10}"/>
              </a:ext>
            </a:extLst>
          </p:cNvPr>
          <p:cNvSpPr>
            <a:spLocks noGrp="1"/>
          </p:cNvSpPr>
          <p:nvPr>
            <p:ph type="title"/>
          </p:nvPr>
        </p:nvSpPr>
        <p:spPr/>
        <p:txBody>
          <a:bodyPr>
            <a:normAutofit/>
          </a:bodyPr>
          <a:lstStyle/>
          <a:p>
            <a:r>
              <a:rPr lang="en-US" sz="4000" b="1" dirty="0">
                <a:solidFill>
                  <a:srgbClr val="FF0000"/>
                </a:solidFill>
                <a:latin typeface="+mn-lt"/>
              </a:rPr>
              <a:t>Red Flags</a:t>
            </a:r>
          </a:p>
        </p:txBody>
      </p:sp>
      <p:sp>
        <p:nvSpPr>
          <p:cNvPr id="5" name="Content Placeholder 4">
            <a:extLst>
              <a:ext uri="{FF2B5EF4-FFF2-40B4-BE49-F238E27FC236}">
                <a16:creationId xmlns:a16="http://schemas.microsoft.com/office/drawing/2014/main" id="{3D8DCBBA-E7CB-4AC5-99A1-14C1E35D0AD8}"/>
              </a:ext>
            </a:extLst>
          </p:cNvPr>
          <p:cNvSpPr>
            <a:spLocks noGrp="1"/>
          </p:cNvSpPr>
          <p:nvPr>
            <p:ph idx="1"/>
          </p:nvPr>
        </p:nvSpPr>
        <p:spPr/>
        <p:txBody>
          <a:bodyPr/>
          <a:lstStyle/>
          <a:p>
            <a:r>
              <a:rPr lang="en-US" b="1" dirty="0"/>
              <a:t>Material Weaknesses</a:t>
            </a:r>
          </a:p>
          <a:p>
            <a:r>
              <a:rPr lang="en-US" b="1" dirty="0"/>
              <a:t>Significant Deficiencies</a:t>
            </a:r>
          </a:p>
          <a:p>
            <a:r>
              <a:rPr lang="en-US" b="1" dirty="0"/>
              <a:t>Qualified opinion on SEFA – not fairly stated</a:t>
            </a:r>
          </a:p>
          <a:p>
            <a:r>
              <a:rPr lang="en-US" b="1" dirty="0"/>
              <a:t>Financial Management Findings –especially repeat findings</a:t>
            </a:r>
          </a:p>
          <a:p>
            <a:r>
              <a:rPr lang="en-US" b="1" dirty="0"/>
              <a:t>Questioned costs</a:t>
            </a:r>
          </a:p>
          <a:p>
            <a:r>
              <a:rPr lang="en-US" b="1" dirty="0"/>
              <a:t>Weak cash or net asset position</a:t>
            </a:r>
          </a:p>
        </p:txBody>
      </p:sp>
      <p:sp>
        <p:nvSpPr>
          <p:cNvPr id="3" name="Slide Number Placeholder 2">
            <a:extLst>
              <a:ext uri="{FF2B5EF4-FFF2-40B4-BE49-F238E27FC236}">
                <a16:creationId xmlns:a16="http://schemas.microsoft.com/office/drawing/2014/main" id="{66F03619-449D-4BE8-8C26-A4DD1D556494}"/>
              </a:ext>
            </a:extLst>
          </p:cNvPr>
          <p:cNvSpPr>
            <a:spLocks noGrp="1"/>
          </p:cNvSpPr>
          <p:nvPr>
            <p:ph type="sldNum" sz="quarter" idx="12"/>
          </p:nvPr>
        </p:nvSpPr>
        <p:spPr/>
        <p:txBody>
          <a:bodyPr/>
          <a:lstStyle/>
          <a:p>
            <a:fld id="{686F34ED-CD0A-4930-97C9-03D1F1E1BA04}" type="slidenum">
              <a:rPr lang="en-US" smtClean="0"/>
              <a:t>76</a:t>
            </a:fld>
            <a:endParaRPr lang="en-US" dirty="0"/>
          </a:p>
        </p:txBody>
      </p:sp>
    </p:spTree>
    <p:extLst>
      <p:ext uri="{BB962C8B-B14F-4D97-AF65-F5344CB8AC3E}">
        <p14:creationId xmlns:p14="http://schemas.microsoft.com/office/powerpoint/2010/main" val="882468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94E9E7-D9BE-475C-8659-C61B1F110E85}"/>
              </a:ext>
            </a:extLst>
          </p:cNvPr>
          <p:cNvSpPr>
            <a:spLocks noGrp="1"/>
          </p:cNvSpPr>
          <p:nvPr>
            <p:ph type="title"/>
          </p:nvPr>
        </p:nvSpPr>
        <p:spPr/>
        <p:txBody>
          <a:bodyPr>
            <a:normAutofit/>
          </a:bodyPr>
          <a:lstStyle/>
          <a:p>
            <a:r>
              <a:rPr lang="en-US" sz="4000" b="1" dirty="0">
                <a:solidFill>
                  <a:srgbClr val="FF0000"/>
                </a:solidFill>
                <a:latin typeface="+mn-lt"/>
              </a:rPr>
              <a:t>Material Weakness</a:t>
            </a:r>
          </a:p>
        </p:txBody>
      </p:sp>
      <p:sp>
        <p:nvSpPr>
          <p:cNvPr id="5" name="Content Placeholder 4">
            <a:extLst>
              <a:ext uri="{FF2B5EF4-FFF2-40B4-BE49-F238E27FC236}">
                <a16:creationId xmlns:a16="http://schemas.microsoft.com/office/drawing/2014/main" id="{C9FE7BD3-7BFF-4E6A-A151-5C78E0EC964C}"/>
              </a:ext>
            </a:extLst>
          </p:cNvPr>
          <p:cNvSpPr>
            <a:spLocks noGrp="1"/>
          </p:cNvSpPr>
          <p:nvPr>
            <p:ph idx="1"/>
          </p:nvPr>
        </p:nvSpPr>
        <p:spPr>
          <a:xfrm>
            <a:off x="838200" y="1690688"/>
            <a:ext cx="10515600" cy="4351338"/>
          </a:xfrm>
        </p:spPr>
        <p:txBody>
          <a:bodyPr/>
          <a:lstStyle/>
          <a:p>
            <a:r>
              <a:rPr lang="en-US" dirty="0"/>
              <a:t>“A </a:t>
            </a:r>
            <a:r>
              <a:rPr lang="en-US" b="1" dirty="0">
                <a:solidFill>
                  <a:srgbClr val="FF0000"/>
                </a:solidFill>
              </a:rPr>
              <a:t>material weakness </a:t>
            </a:r>
            <a:r>
              <a:rPr lang="en-US" dirty="0"/>
              <a:t>is a deficiency, or a combination of deficiencies, in internal control, such that there is a </a:t>
            </a:r>
            <a:r>
              <a:rPr lang="en-US" b="1" dirty="0"/>
              <a:t>reasonable possibility </a:t>
            </a:r>
            <a:r>
              <a:rPr lang="en-US" dirty="0"/>
              <a:t>that a </a:t>
            </a:r>
            <a:r>
              <a:rPr lang="en-US" b="1" dirty="0"/>
              <a:t>material misstatement </a:t>
            </a:r>
            <a:r>
              <a:rPr lang="en-US" dirty="0"/>
              <a:t>of the entity’s financial statements will </a:t>
            </a:r>
            <a:r>
              <a:rPr lang="en-US" b="1" dirty="0">
                <a:solidFill>
                  <a:srgbClr val="FF0000"/>
                </a:solidFill>
              </a:rPr>
              <a:t>not</a:t>
            </a:r>
            <a:r>
              <a:rPr lang="en-US" b="1" dirty="0"/>
              <a:t> be prevented or detected and corrected </a:t>
            </a:r>
            <a:r>
              <a:rPr lang="en-US" dirty="0"/>
              <a:t>on a timely basis”</a:t>
            </a:r>
          </a:p>
          <a:p>
            <a:endParaRPr lang="en-US" dirty="0"/>
          </a:p>
          <a:p>
            <a:r>
              <a:rPr lang="en-US" dirty="0"/>
              <a:t>“We consider the </a:t>
            </a:r>
            <a:r>
              <a:rPr lang="en-US" b="1" dirty="0"/>
              <a:t>deficiencies</a:t>
            </a:r>
            <a:r>
              <a:rPr lang="en-US" dirty="0"/>
              <a:t> described in the accompanying </a:t>
            </a:r>
            <a:r>
              <a:rPr lang="en-US" b="1" dirty="0"/>
              <a:t>Schedule of Findings and Questioned Costs</a:t>
            </a:r>
            <a:r>
              <a:rPr lang="en-US" dirty="0"/>
              <a:t> as 2019-001 and 2019-002 to be </a:t>
            </a:r>
            <a:r>
              <a:rPr lang="en-US" b="1" dirty="0">
                <a:solidFill>
                  <a:srgbClr val="FF0000"/>
                </a:solidFill>
              </a:rPr>
              <a:t>material weaknesses</a:t>
            </a:r>
            <a:r>
              <a:rPr lang="en-US" b="1" dirty="0"/>
              <a:t>”</a:t>
            </a:r>
          </a:p>
        </p:txBody>
      </p:sp>
      <p:sp>
        <p:nvSpPr>
          <p:cNvPr id="3" name="Slide Number Placeholder 2">
            <a:extLst>
              <a:ext uri="{FF2B5EF4-FFF2-40B4-BE49-F238E27FC236}">
                <a16:creationId xmlns:a16="http://schemas.microsoft.com/office/drawing/2014/main" id="{5B01A021-3933-4450-8622-FBD1DC599025}"/>
              </a:ext>
            </a:extLst>
          </p:cNvPr>
          <p:cNvSpPr>
            <a:spLocks noGrp="1"/>
          </p:cNvSpPr>
          <p:nvPr>
            <p:ph type="sldNum" sz="quarter" idx="12"/>
          </p:nvPr>
        </p:nvSpPr>
        <p:spPr/>
        <p:txBody>
          <a:bodyPr/>
          <a:lstStyle/>
          <a:p>
            <a:fld id="{686F34ED-CD0A-4930-97C9-03D1F1E1BA04}" type="slidenum">
              <a:rPr lang="en-US" smtClean="0"/>
              <a:t>77</a:t>
            </a:fld>
            <a:endParaRPr lang="en-US" dirty="0"/>
          </a:p>
        </p:txBody>
      </p:sp>
    </p:spTree>
    <p:extLst>
      <p:ext uri="{BB962C8B-B14F-4D97-AF65-F5344CB8AC3E}">
        <p14:creationId xmlns:p14="http://schemas.microsoft.com/office/powerpoint/2010/main" val="1278817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B009-7C5E-4547-A6A7-9124A5FB200A}"/>
              </a:ext>
            </a:extLst>
          </p:cNvPr>
          <p:cNvSpPr>
            <a:spLocks noGrp="1"/>
          </p:cNvSpPr>
          <p:nvPr>
            <p:ph type="title"/>
          </p:nvPr>
        </p:nvSpPr>
        <p:spPr/>
        <p:txBody>
          <a:bodyPr>
            <a:normAutofit/>
          </a:bodyPr>
          <a:lstStyle/>
          <a:p>
            <a:r>
              <a:rPr lang="en-US" sz="4000" b="1" dirty="0">
                <a:solidFill>
                  <a:srgbClr val="FF0000"/>
                </a:solidFill>
                <a:latin typeface="+mn-lt"/>
              </a:rPr>
              <a:t>Significant Deficiency</a:t>
            </a:r>
          </a:p>
        </p:txBody>
      </p:sp>
      <p:sp>
        <p:nvSpPr>
          <p:cNvPr id="3" name="Content Placeholder 2">
            <a:extLst>
              <a:ext uri="{FF2B5EF4-FFF2-40B4-BE49-F238E27FC236}">
                <a16:creationId xmlns:a16="http://schemas.microsoft.com/office/drawing/2014/main" id="{306671D0-666E-44A5-A1B7-20581857192B}"/>
              </a:ext>
            </a:extLst>
          </p:cNvPr>
          <p:cNvSpPr>
            <a:spLocks noGrp="1"/>
          </p:cNvSpPr>
          <p:nvPr>
            <p:ph idx="1"/>
          </p:nvPr>
        </p:nvSpPr>
        <p:spPr>
          <a:xfrm>
            <a:off x="838200" y="1690688"/>
            <a:ext cx="10515600" cy="4351338"/>
          </a:xfrm>
        </p:spPr>
        <p:txBody>
          <a:bodyPr/>
          <a:lstStyle/>
          <a:p>
            <a:r>
              <a:rPr lang="en-US" dirty="0"/>
              <a:t>“a </a:t>
            </a:r>
            <a:r>
              <a:rPr lang="en-US" b="1" dirty="0"/>
              <a:t>deficiency, or combination of deficiencies</a:t>
            </a:r>
            <a:r>
              <a:rPr lang="en-US" dirty="0"/>
              <a:t>, in internal control that is </a:t>
            </a:r>
            <a:r>
              <a:rPr lang="en-US" b="1" dirty="0">
                <a:solidFill>
                  <a:srgbClr val="FF0000"/>
                </a:solidFill>
              </a:rPr>
              <a:t>less severe </a:t>
            </a:r>
            <a:r>
              <a:rPr lang="en-US" b="1" dirty="0"/>
              <a:t>than a material weakness</a:t>
            </a:r>
            <a:r>
              <a:rPr lang="en-US" dirty="0"/>
              <a:t>, yet </a:t>
            </a:r>
            <a:r>
              <a:rPr lang="en-US" b="1" dirty="0">
                <a:solidFill>
                  <a:srgbClr val="FF0000"/>
                </a:solidFill>
              </a:rPr>
              <a:t>important enough to merit attention</a:t>
            </a:r>
            <a:r>
              <a:rPr lang="en-US" dirty="0"/>
              <a:t> by those charged with governance.</a:t>
            </a:r>
          </a:p>
          <a:p>
            <a:endParaRPr lang="en-US" dirty="0"/>
          </a:p>
          <a:p>
            <a:r>
              <a:rPr lang="en-US" dirty="0"/>
              <a:t>“ We consider the </a:t>
            </a:r>
            <a:r>
              <a:rPr lang="en-US" b="1" dirty="0"/>
              <a:t>deficiency described </a:t>
            </a:r>
            <a:r>
              <a:rPr lang="en-US" dirty="0"/>
              <a:t>in the accompanying </a:t>
            </a:r>
            <a:r>
              <a:rPr lang="en-US" b="1" dirty="0"/>
              <a:t>Schedule of Findings and Questioned Costs </a:t>
            </a:r>
            <a:r>
              <a:rPr lang="en-US" dirty="0"/>
              <a:t>as 2019-003 to be a </a:t>
            </a:r>
            <a:r>
              <a:rPr lang="en-US" b="1" dirty="0">
                <a:solidFill>
                  <a:srgbClr val="FF0000"/>
                </a:solidFill>
              </a:rPr>
              <a:t>significant deficiency.</a:t>
            </a:r>
            <a:r>
              <a:rPr lang="en-US" dirty="0"/>
              <a:t>”</a:t>
            </a:r>
          </a:p>
        </p:txBody>
      </p:sp>
      <p:sp>
        <p:nvSpPr>
          <p:cNvPr id="5" name="Slide Number Placeholder 4">
            <a:extLst>
              <a:ext uri="{FF2B5EF4-FFF2-40B4-BE49-F238E27FC236}">
                <a16:creationId xmlns:a16="http://schemas.microsoft.com/office/drawing/2014/main" id="{ADB058FA-08B9-4A66-A1C7-6D92FB0B571A}"/>
              </a:ext>
            </a:extLst>
          </p:cNvPr>
          <p:cNvSpPr>
            <a:spLocks noGrp="1"/>
          </p:cNvSpPr>
          <p:nvPr>
            <p:ph type="sldNum" sz="quarter" idx="12"/>
          </p:nvPr>
        </p:nvSpPr>
        <p:spPr/>
        <p:txBody>
          <a:bodyPr/>
          <a:lstStyle/>
          <a:p>
            <a:fld id="{686F34ED-CD0A-4930-97C9-03D1F1E1BA04}" type="slidenum">
              <a:rPr lang="en-US" smtClean="0"/>
              <a:t>78</a:t>
            </a:fld>
            <a:endParaRPr lang="en-US" dirty="0"/>
          </a:p>
        </p:txBody>
      </p:sp>
    </p:spTree>
    <p:extLst>
      <p:ext uri="{BB962C8B-B14F-4D97-AF65-F5344CB8AC3E}">
        <p14:creationId xmlns:p14="http://schemas.microsoft.com/office/powerpoint/2010/main" val="4068453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04C1A1-16F7-4080-8FEE-B02443EADF77}"/>
              </a:ext>
            </a:extLst>
          </p:cNvPr>
          <p:cNvSpPr>
            <a:spLocks noGrp="1"/>
          </p:cNvSpPr>
          <p:nvPr>
            <p:ph type="sldNum" sz="quarter" idx="12"/>
          </p:nvPr>
        </p:nvSpPr>
        <p:spPr/>
        <p:txBody>
          <a:bodyPr/>
          <a:lstStyle/>
          <a:p>
            <a:fld id="{686F34ED-CD0A-4930-97C9-03D1F1E1BA04}" type="slidenum">
              <a:rPr lang="en-US" smtClean="0"/>
              <a:t>79</a:t>
            </a:fld>
            <a:endParaRPr lang="en-US" dirty="0"/>
          </a:p>
        </p:txBody>
      </p:sp>
      <p:pic>
        <p:nvPicPr>
          <p:cNvPr id="7" name="Picture 6">
            <a:extLst>
              <a:ext uri="{FF2B5EF4-FFF2-40B4-BE49-F238E27FC236}">
                <a16:creationId xmlns:a16="http://schemas.microsoft.com/office/drawing/2014/main" id="{29C27318-521D-4789-80FA-17ADB13646D6}"/>
              </a:ext>
            </a:extLst>
          </p:cNvPr>
          <p:cNvPicPr>
            <a:picLocks noChangeAspect="1"/>
          </p:cNvPicPr>
          <p:nvPr/>
        </p:nvPicPr>
        <p:blipFill rotWithShape="1">
          <a:blip r:embed="rId2"/>
          <a:srcRect l="9623" t="4391" r="2628" b="16634"/>
          <a:stretch/>
        </p:blipFill>
        <p:spPr>
          <a:xfrm>
            <a:off x="3122194" y="184653"/>
            <a:ext cx="5947611" cy="5967663"/>
          </a:xfrm>
          <a:prstGeom prst="rect">
            <a:avLst/>
          </a:prstGeom>
        </p:spPr>
      </p:pic>
      <p:sp>
        <p:nvSpPr>
          <p:cNvPr id="8" name="TextBox 7">
            <a:extLst>
              <a:ext uri="{FF2B5EF4-FFF2-40B4-BE49-F238E27FC236}">
                <a16:creationId xmlns:a16="http://schemas.microsoft.com/office/drawing/2014/main" id="{1E47603B-4A93-4334-8155-BF69BD0DD46A}"/>
              </a:ext>
            </a:extLst>
          </p:cNvPr>
          <p:cNvSpPr txBox="1"/>
          <p:nvPr/>
        </p:nvSpPr>
        <p:spPr>
          <a:xfrm>
            <a:off x="3521899" y="36096"/>
            <a:ext cx="1854926" cy="707886"/>
          </a:xfrm>
          <a:prstGeom prst="rect">
            <a:avLst/>
          </a:prstGeom>
          <a:noFill/>
          <a:ln w="38100">
            <a:solidFill>
              <a:srgbClr val="FF0000"/>
            </a:solidFill>
          </a:ln>
        </p:spPr>
        <p:txBody>
          <a:bodyPr wrap="square" rtlCol="0">
            <a:spAutoFit/>
          </a:bodyPr>
          <a:lstStyle/>
          <a:p>
            <a:pPr algn="ctr"/>
            <a:r>
              <a:rPr lang="en-US" sz="4000" b="1" dirty="0"/>
              <a:t>SEFA</a:t>
            </a:r>
          </a:p>
        </p:txBody>
      </p:sp>
    </p:spTree>
    <p:extLst>
      <p:ext uri="{BB962C8B-B14F-4D97-AF65-F5344CB8AC3E}">
        <p14:creationId xmlns:p14="http://schemas.microsoft.com/office/powerpoint/2010/main" val="4105277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9B48-61E2-749A-4D7D-E13520F3BE27}"/>
              </a:ext>
            </a:extLst>
          </p:cNvPr>
          <p:cNvSpPr>
            <a:spLocks noGrp="1"/>
          </p:cNvSpPr>
          <p:nvPr>
            <p:ph type="title"/>
          </p:nvPr>
        </p:nvSpPr>
        <p:spPr/>
        <p:txBody>
          <a:bodyPr>
            <a:normAutofit/>
          </a:bodyPr>
          <a:lstStyle/>
          <a:p>
            <a:r>
              <a:rPr lang="en-US" sz="4000" b="1" dirty="0">
                <a:solidFill>
                  <a:srgbClr val="FF0000"/>
                </a:solidFill>
                <a:latin typeface="+mn-lt"/>
              </a:rPr>
              <a:t>Highlights of 2023 </a:t>
            </a:r>
            <a:r>
              <a:rPr lang="en-US" sz="4000" b="1" dirty="0">
                <a:solidFill>
                  <a:srgbClr val="1306B6"/>
                </a:solidFill>
                <a:latin typeface="+mn-lt"/>
              </a:rPr>
              <a:t>Proposed</a:t>
            </a:r>
            <a:r>
              <a:rPr lang="en-US" sz="4000" b="1" dirty="0">
                <a:solidFill>
                  <a:srgbClr val="FF0000"/>
                </a:solidFill>
                <a:latin typeface="+mn-lt"/>
              </a:rPr>
              <a:t> Changes</a:t>
            </a:r>
          </a:p>
        </p:txBody>
      </p:sp>
      <p:sp>
        <p:nvSpPr>
          <p:cNvPr id="3" name="Content Placeholder 2">
            <a:extLst>
              <a:ext uri="{FF2B5EF4-FFF2-40B4-BE49-F238E27FC236}">
                <a16:creationId xmlns:a16="http://schemas.microsoft.com/office/drawing/2014/main" id="{EDE468CA-2196-BA95-DE73-25F522B0AA5E}"/>
              </a:ext>
            </a:extLst>
          </p:cNvPr>
          <p:cNvSpPr>
            <a:spLocks noGrp="1"/>
          </p:cNvSpPr>
          <p:nvPr>
            <p:ph idx="1"/>
          </p:nvPr>
        </p:nvSpPr>
        <p:spPr/>
        <p:txBody>
          <a:bodyPr/>
          <a:lstStyle/>
          <a:p>
            <a:r>
              <a:rPr lang="en-US" dirty="0"/>
              <a:t>Increase in </a:t>
            </a:r>
            <a:r>
              <a:rPr lang="en-US" b="1" dirty="0"/>
              <a:t>Single Audit Threshold to $1 million </a:t>
            </a:r>
            <a:r>
              <a:rPr lang="en-US" dirty="0"/>
              <a:t>– with indexing</a:t>
            </a:r>
          </a:p>
          <a:p>
            <a:r>
              <a:rPr lang="en-US" dirty="0"/>
              <a:t>Increasing amount of </a:t>
            </a:r>
            <a:r>
              <a:rPr lang="en-US" b="1" dirty="0"/>
              <a:t>sub-award costs counted within MTDC from $25,000 to $50,000</a:t>
            </a:r>
          </a:p>
          <a:p>
            <a:r>
              <a:rPr lang="en-US" dirty="0"/>
              <a:t>Increase equipment </a:t>
            </a:r>
            <a:r>
              <a:rPr lang="en-US" b="1" dirty="0"/>
              <a:t>capitalization threshold to $10,000</a:t>
            </a:r>
          </a:p>
          <a:p>
            <a:r>
              <a:rPr lang="en-US" dirty="0"/>
              <a:t>Clarifying &amp; reducing prior approval requirements</a:t>
            </a:r>
          </a:p>
          <a:p>
            <a:r>
              <a:rPr lang="en-US" dirty="0"/>
              <a:t>Clarification of rules defining direct costs</a:t>
            </a:r>
          </a:p>
          <a:p>
            <a:r>
              <a:rPr lang="en-US" b="1" dirty="0">
                <a:solidFill>
                  <a:srgbClr val="1306B6"/>
                </a:solidFill>
              </a:rPr>
              <a:t>Increasing the de minimis rate to 15% MTDC</a:t>
            </a:r>
          </a:p>
        </p:txBody>
      </p:sp>
    </p:spTree>
    <p:extLst>
      <p:ext uri="{BB962C8B-B14F-4D97-AF65-F5344CB8AC3E}">
        <p14:creationId xmlns:p14="http://schemas.microsoft.com/office/powerpoint/2010/main" val="8799134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F3B3-6493-4607-B715-60172C6FFD6B}"/>
              </a:ext>
            </a:extLst>
          </p:cNvPr>
          <p:cNvSpPr>
            <a:spLocks noGrp="1"/>
          </p:cNvSpPr>
          <p:nvPr>
            <p:ph type="title"/>
          </p:nvPr>
        </p:nvSpPr>
        <p:spPr>
          <a:xfrm>
            <a:off x="838200" y="587374"/>
            <a:ext cx="10515600" cy="1325563"/>
          </a:xfrm>
        </p:spPr>
        <p:txBody>
          <a:bodyPr>
            <a:normAutofit fontScale="90000"/>
          </a:bodyPr>
          <a:lstStyle/>
          <a:p>
            <a:r>
              <a:rPr lang="en-US" b="1" dirty="0">
                <a:solidFill>
                  <a:srgbClr val="FF0000"/>
                </a:solidFill>
                <a:latin typeface="+mn-lt"/>
              </a:rPr>
              <a:t>Report on Schedule of Expenditures of Federal Awards Required by the Uniform Guidance</a:t>
            </a:r>
          </a:p>
        </p:txBody>
      </p:sp>
      <p:sp>
        <p:nvSpPr>
          <p:cNvPr id="3" name="Content Placeholder 2">
            <a:extLst>
              <a:ext uri="{FF2B5EF4-FFF2-40B4-BE49-F238E27FC236}">
                <a16:creationId xmlns:a16="http://schemas.microsoft.com/office/drawing/2014/main" id="{2060A345-DBB3-42C7-9F2E-E5179E76D280}"/>
              </a:ext>
            </a:extLst>
          </p:cNvPr>
          <p:cNvSpPr>
            <a:spLocks noGrp="1"/>
          </p:cNvSpPr>
          <p:nvPr>
            <p:ph idx="1"/>
          </p:nvPr>
        </p:nvSpPr>
        <p:spPr>
          <a:xfrm>
            <a:off x="838200" y="2141537"/>
            <a:ext cx="10515600" cy="4351338"/>
          </a:xfrm>
        </p:spPr>
        <p:txBody>
          <a:bodyPr>
            <a:normAutofit/>
          </a:bodyPr>
          <a:lstStyle/>
          <a:p>
            <a:r>
              <a:rPr lang="en-US" sz="3600" dirty="0"/>
              <a:t>In our opinion, the </a:t>
            </a:r>
            <a:r>
              <a:rPr lang="en-US" sz="3600" b="1" dirty="0"/>
              <a:t>schedule of expenditures of federal awards </a:t>
            </a:r>
            <a:r>
              <a:rPr lang="en-US" sz="3600" dirty="0"/>
              <a:t>is </a:t>
            </a:r>
            <a:r>
              <a:rPr lang="en-US" sz="3600" b="1" dirty="0">
                <a:solidFill>
                  <a:srgbClr val="FF0000"/>
                </a:solidFill>
              </a:rPr>
              <a:t>fairly stated </a:t>
            </a:r>
            <a:r>
              <a:rPr lang="en-US" sz="3600" dirty="0"/>
              <a:t>in all material respects in relation to the financial statements as a whole. </a:t>
            </a:r>
          </a:p>
        </p:txBody>
      </p:sp>
      <p:sp>
        <p:nvSpPr>
          <p:cNvPr id="5" name="Slide Number Placeholder 4">
            <a:extLst>
              <a:ext uri="{FF2B5EF4-FFF2-40B4-BE49-F238E27FC236}">
                <a16:creationId xmlns:a16="http://schemas.microsoft.com/office/drawing/2014/main" id="{DB629872-B840-48E1-A3F4-0AC523A9C001}"/>
              </a:ext>
            </a:extLst>
          </p:cNvPr>
          <p:cNvSpPr>
            <a:spLocks noGrp="1"/>
          </p:cNvSpPr>
          <p:nvPr>
            <p:ph type="sldNum" sz="quarter" idx="12"/>
          </p:nvPr>
        </p:nvSpPr>
        <p:spPr/>
        <p:txBody>
          <a:bodyPr/>
          <a:lstStyle/>
          <a:p>
            <a:fld id="{686F34ED-CD0A-4930-97C9-03D1F1E1BA04}" type="slidenum">
              <a:rPr lang="en-US" smtClean="0"/>
              <a:t>80</a:t>
            </a:fld>
            <a:endParaRPr lang="en-US" dirty="0"/>
          </a:p>
        </p:txBody>
      </p:sp>
    </p:spTree>
    <p:extLst>
      <p:ext uri="{BB962C8B-B14F-4D97-AF65-F5344CB8AC3E}">
        <p14:creationId xmlns:p14="http://schemas.microsoft.com/office/powerpoint/2010/main" val="1011119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467F7-ABE3-44CC-951E-D9C14FE9BBD9}"/>
              </a:ext>
            </a:extLst>
          </p:cNvPr>
          <p:cNvSpPr>
            <a:spLocks noGrp="1"/>
          </p:cNvSpPr>
          <p:nvPr>
            <p:ph type="title"/>
          </p:nvPr>
        </p:nvSpPr>
        <p:spPr/>
        <p:txBody>
          <a:bodyPr>
            <a:normAutofit/>
          </a:bodyPr>
          <a:lstStyle/>
          <a:p>
            <a:r>
              <a:rPr lang="en-US" sz="4000" b="1" dirty="0">
                <a:solidFill>
                  <a:srgbClr val="FF0000"/>
                </a:solidFill>
                <a:latin typeface="+mn-lt"/>
              </a:rPr>
              <a:t>Format for Findings</a:t>
            </a:r>
          </a:p>
        </p:txBody>
      </p:sp>
      <p:sp>
        <p:nvSpPr>
          <p:cNvPr id="6" name="Content Placeholder 5">
            <a:extLst>
              <a:ext uri="{FF2B5EF4-FFF2-40B4-BE49-F238E27FC236}">
                <a16:creationId xmlns:a16="http://schemas.microsoft.com/office/drawing/2014/main" id="{98ECBDED-6BA6-42E0-B7B3-823DD3892C0A}"/>
              </a:ext>
            </a:extLst>
          </p:cNvPr>
          <p:cNvSpPr>
            <a:spLocks noGrp="1"/>
          </p:cNvSpPr>
          <p:nvPr>
            <p:ph sz="half" idx="1"/>
          </p:nvPr>
        </p:nvSpPr>
        <p:spPr>
          <a:xfrm>
            <a:off x="838199" y="1690688"/>
            <a:ext cx="5181600" cy="4351338"/>
          </a:xfrm>
        </p:spPr>
        <p:txBody>
          <a:bodyPr>
            <a:normAutofit/>
          </a:bodyPr>
          <a:lstStyle/>
          <a:p>
            <a:r>
              <a:rPr lang="en-US" b="1" dirty="0"/>
              <a:t>Criteria</a:t>
            </a:r>
          </a:p>
          <a:p>
            <a:r>
              <a:rPr lang="en-US" b="1" dirty="0"/>
              <a:t>Condition</a:t>
            </a:r>
          </a:p>
          <a:p>
            <a:r>
              <a:rPr lang="en-US" b="1" dirty="0"/>
              <a:t>Cause</a:t>
            </a:r>
          </a:p>
          <a:p>
            <a:r>
              <a:rPr lang="en-US" b="1" dirty="0"/>
              <a:t>Effect</a:t>
            </a:r>
          </a:p>
          <a:p>
            <a:r>
              <a:rPr lang="en-US" b="1" dirty="0"/>
              <a:t>Questioned Costs</a:t>
            </a:r>
          </a:p>
        </p:txBody>
      </p:sp>
      <p:sp>
        <p:nvSpPr>
          <p:cNvPr id="7" name="Content Placeholder 6">
            <a:extLst>
              <a:ext uri="{FF2B5EF4-FFF2-40B4-BE49-F238E27FC236}">
                <a16:creationId xmlns:a16="http://schemas.microsoft.com/office/drawing/2014/main" id="{175A9687-920C-4D11-B07A-3C43BB2546FA}"/>
              </a:ext>
            </a:extLst>
          </p:cNvPr>
          <p:cNvSpPr>
            <a:spLocks noGrp="1"/>
          </p:cNvSpPr>
          <p:nvPr>
            <p:ph sz="half" idx="2"/>
          </p:nvPr>
        </p:nvSpPr>
        <p:spPr>
          <a:xfrm>
            <a:off x="6172202" y="1690688"/>
            <a:ext cx="5181600" cy="4351338"/>
          </a:xfrm>
        </p:spPr>
        <p:txBody>
          <a:bodyPr>
            <a:normAutofit/>
          </a:bodyPr>
          <a:lstStyle/>
          <a:p>
            <a:r>
              <a:rPr lang="en-US" b="1" dirty="0"/>
              <a:t>Context/Sampling</a:t>
            </a:r>
          </a:p>
          <a:p>
            <a:r>
              <a:rPr lang="en-US" b="1" dirty="0"/>
              <a:t>Report of Finding from Prior Year</a:t>
            </a:r>
          </a:p>
          <a:p>
            <a:r>
              <a:rPr lang="en-US" b="1" dirty="0"/>
              <a:t>Recommendation</a:t>
            </a:r>
          </a:p>
          <a:p>
            <a:r>
              <a:rPr lang="en-US" b="1" dirty="0"/>
              <a:t>Views of Responsible Officials</a:t>
            </a:r>
          </a:p>
          <a:p>
            <a:endParaRPr lang="en-US" dirty="0"/>
          </a:p>
        </p:txBody>
      </p:sp>
      <p:sp>
        <p:nvSpPr>
          <p:cNvPr id="5" name="Slide Number Placeholder 4">
            <a:extLst>
              <a:ext uri="{FF2B5EF4-FFF2-40B4-BE49-F238E27FC236}">
                <a16:creationId xmlns:a16="http://schemas.microsoft.com/office/drawing/2014/main" id="{0C9D658F-E4EB-43FC-9B01-03B3C57F683F}"/>
              </a:ext>
            </a:extLst>
          </p:cNvPr>
          <p:cNvSpPr>
            <a:spLocks noGrp="1"/>
          </p:cNvSpPr>
          <p:nvPr>
            <p:ph type="sldNum" sz="quarter" idx="12"/>
          </p:nvPr>
        </p:nvSpPr>
        <p:spPr/>
        <p:txBody>
          <a:bodyPr/>
          <a:lstStyle/>
          <a:p>
            <a:fld id="{686F34ED-CD0A-4930-97C9-03D1F1E1BA04}" type="slidenum">
              <a:rPr lang="en-US" smtClean="0"/>
              <a:t>81</a:t>
            </a:fld>
            <a:endParaRPr lang="en-US" dirty="0"/>
          </a:p>
        </p:txBody>
      </p:sp>
    </p:spTree>
    <p:extLst>
      <p:ext uri="{BB962C8B-B14F-4D97-AF65-F5344CB8AC3E}">
        <p14:creationId xmlns:p14="http://schemas.microsoft.com/office/powerpoint/2010/main" val="1300137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D7E94-78D0-43FC-98FB-E99A0D5B20FA}"/>
              </a:ext>
            </a:extLst>
          </p:cNvPr>
          <p:cNvSpPr>
            <a:spLocks noGrp="1"/>
          </p:cNvSpPr>
          <p:nvPr>
            <p:ph type="title"/>
          </p:nvPr>
        </p:nvSpPr>
        <p:spPr/>
        <p:txBody>
          <a:bodyPr>
            <a:normAutofit/>
          </a:bodyPr>
          <a:lstStyle/>
          <a:p>
            <a:r>
              <a:rPr lang="en-US" sz="4000" b="1" dirty="0">
                <a:solidFill>
                  <a:srgbClr val="FF0000"/>
                </a:solidFill>
                <a:latin typeface="+mn-lt"/>
              </a:rPr>
              <a:t>Corrective Action Plan</a:t>
            </a:r>
          </a:p>
        </p:txBody>
      </p:sp>
      <p:sp>
        <p:nvSpPr>
          <p:cNvPr id="3" name="Content Placeholder 2">
            <a:extLst>
              <a:ext uri="{FF2B5EF4-FFF2-40B4-BE49-F238E27FC236}">
                <a16:creationId xmlns:a16="http://schemas.microsoft.com/office/drawing/2014/main" id="{07A42C31-AD82-44CA-B862-9C91C07C3E63}"/>
              </a:ext>
            </a:extLst>
          </p:cNvPr>
          <p:cNvSpPr>
            <a:spLocks noGrp="1"/>
          </p:cNvSpPr>
          <p:nvPr>
            <p:ph idx="1"/>
          </p:nvPr>
        </p:nvSpPr>
        <p:spPr/>
        <p:txBody>
          <a:bodyPr/>
          <a:lstStyle/>
          <a:p>
            <a:r>
              <a:rPr lang="en-US" b="1" dirty="0">
                <a:solidFill>
                  <a:srgbClr val="FF0000"/>
                </a:solidFill>
              </a:rPr>
              <a:t>Prepared by auditee</a:t>
            </a:r>
          </a:p>
          <a:p>
            <a:r>
              <a:rPr lang="en-US" b="1" dirty="0"/>
              <a:t>Restates each finding in current audit</a:t>
            </a:r>
          </a:p>
          <a:p>
            <a:r>
              <a:rPr lang="en-US" b="1" dirty="0"/>
              <a:t>Identifies person responsible</a:t>
            </a:r>
          </a:p>
          <a:p>
            <a:r>
              <a:rPr lang="en-US" b="1" dirty="0"/>
              <a:t>Describes what auditee will do</a:t>
            </a:r>
          </a:p>
          <a:p>
            <a:r>
              <a:rPr lang="en-US" b="1" dirty="0"/>
              <a:t>Identifies anticipated completion date</a:t>
            </a:r>
          </a:p>
          <a:p>
            <a:r>
              <a:rPr lang="en-US" b="1" dirty="0">
                <a:solidFill>
                  <a:srgbClr val="FF0000"/>
                </a:solidFill>
              </a:rPr>
              <a:t>Identifies findings from earlier years which have not been resolved</a:t>
            </a:r>
          </a:p>
        </p:txBody>
      </p:sp>
      <p:sp>
        <p:nvSpPr>
          <p:cNvPr id="5" name="Slide Number Placeholder 4">
            <a:extLst>
              <a:ext uri="{FF2B5EF4-FFF2-40B4-BE49-F238E27FC236}">
                <a16:creationId xmlns:a16="http://schemas.microsoft.com/office/drawing/2014/main" id="{55FC8A53-8939-4489-BEFA-7A967280F07A}"/>
              </a:ext>
            </a:extLst>
          </p:cNvPr>
          <p:cNvSpPr>
            <a:spLocks noGrp="1"/>
          </p:cNvSpPr>
          <p:nvPr>
            <p:ph type="sldNum" sz="quarter" idx="12"/>
          </p:nvPr>
        </p:nvSpPr>
        <p:spPr/>
        <p:txBody>
          <a:bodyPr/>
          <a:lstStyle/>
          <a:p>
            <a:fld id="{686F34ED-CD0A-4930-97C9-03D1F1E1BA04}" type="slidenum">
              <a:rPr lang="en-US" smtClean="0"/>
              <a:t>82</a:t>
            </a:fld>
            <a:endParaRPr lang="en-US" dirty="0"/>
          </a:p>
        </p:txBody>
      </p:sp>
    </p:spTree>
    <p:extLst>
      <p:ext uri="{BB962C8B-B14F-4D97-AF65-F5344CB8AC3E}">
        <p14:creationId xmlns:p14="http://schemas.microsoft.com/office/powerpoint/2010/main" val="22843140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037D-5778-4057-9B2A-5477F8940B0F}"/>
              </a:ext>
            </a:extLst>
          </p:cNvPr>
          <p:cNvSpPr>
            <a:spLocks noGrp="1"/>
          </p:cNvSpPr>
          <p:nvPr>
            <p:ph type="title"/>
          </p:nvPr>
        </p:nvSpPr>
        <p:spPr/>
        <p:txBody>
          <a:bodyPr>
            <a:normAutofit/>
          </a:bodyPr>
          <a:lstStyle/>
          <a:p>
            <a:r>
              <a:rPr lang="en-US" sz="4000" b="1" dirty="0">
                <a:solidFill>
                  <a:srgbClr val="FF0000"/>
                </a:solidFill>
                <a:latin typeface="+mn-lt"/>
              </a:rPr>
              <a:t>Monitoring  response to Single Audit findings</a:t>
            </a:r>
          </a:p>
        </p:txBody>
      </p:sp>
      <p:sp>
        <p:nvSpPr>
          <p:cNvPr id="3" name="Content Placeholder 2">
            <a:extLst>
              <a:ext uri="{FF2B5EF4-FFF2-40B4-BE49-F238E27FC236}">
                <a16:creationId xmlns:a16="http://schemas.microsoft.com/office/drawing/2014/main" id="{EFD023EF-ABBE-4507-9C54-1368608C652E}"/>
              </a:ext>
            </a:extLst>
          </p:cNvPr>
          <p:cNvSpPr>
            <a:spLocks noGrp="1"/>
          </p:cNvSpPr>
          <p:nvPr>
            <p:ph idx="1"/>
          </p:nvPr>
        </p:nvSpPr>
        <p:spPr>
          <a:xfrm>
            <a:off x="838200" y="1690688"/>
            <a:ext cx="10515600" cy="4351338"/>
          </a:xfrm>
        </p:spPr>
        <p:txBody>
          <a:bodyPr/>
          <a:lstStyle/>
          <a:p>
            <a:r>
              <a:rPr lang="en-US" dirty="0"/>
              <a:t>Identify findings </a:t>
            </a:r>
            <a:r>
              <a:rPr lang="en-US" b="1" dirty="0">
                <a:solidFill>
                  <a:srgbClr val="FF0000"/>
                </a:solidFill>
              </a:rPr>
              <a:t>specific to funding your agency provides</a:t>
            </a:r>
          </a:p>
          <a:p>
            <a:r>
              <a:rPr lang="en-US" dirty="0"/>
              <a:t>Structure your monitoring visits &amp; requirements to </a:t>
            </a:r>
            <a:r>
              <a:rPr lang="en-US" b="1" dirty="0">
                <a:solidFill>
                  <a:srgbClr val="FF0000"/>
                </a:solidFill>
              </a:rPr>
              <a:t>test whether auditee is implementing Corrective Action Plan</a:t>
            </a:r>
          </a:p>
          <a:p>
            <a:r>
              <a:rPr lang="en-US" dirty="0"/>
              <a:t>Identify </a:t>
            </a:r>
            <a:r>
              <a:rPr lang="en-US" b="1" dirty="0">
                <a:solidFill>
                  <a:srgbClr val="FF0000"/>
                </a:solidFill>
              </a:rPr>
              <a:t>control and compliance findings</a:t>
            </a:r>
            <a:r>
              <a:rPr lang="en-US" b="1" dirty="0"/>
              <a:t> </a:t>
            </a:r>
            <a:r>
              <a:rPr lang="en-US" dirty="0"/>
              <a:t>that relate to overall systems</a:t>
            </a:r>
          </a:p>
          <a:p>
            <a:r>
              <a:rPr lang="en-US" dirty="0"/>
              <a:t>Inquire about improvements &amp; observe evidence of changes</a:t>
            </a:r>
          </a:p>
          <a:p>
            <a:r>
              <a:rPr lang="en-US" dirty="0"/>
              <a:t>Evaluate whether failures or delays in implementation of Corrective Action Plan pose </a:t>
            </a:r>
            <a:r>
              <a:rPr lang="en-US" b="1" dirty="0">
                <a:solidFill>
                  <a:srgbClr val="FF0000"/>
                </a:solidFill>
              </a:rPr>
              <a:t>substantial risk </a:t>
            </a:r>
            <a:r>
              <a:rPr lang="en-US" dirty="0"/>
              <a:t>to management of funds provided by your agency</a:t>
            </a:r>
          </a:p>
          <a:p>
            <a:endParaRPr lang="en-US" dirty="0"/>
          </a:p>
        </p:txBody>
      </p:sp>
      <p:sp>
        <p:nvSpPr>
          <p:cNvPr id="5" name="Slide Number Placeholder 4">
            <a:extLst>
              <a:ext uri="{FF2B5EF4-FFF2-40B4-BE49-F238E27FC236}">
                <a16:creationId xmlns:a16="http://schemas.microsoft.com/office/drawing/2014/main" id="{33C283A0-630A-48AE-962F-3D91894902ED}"/>
              </a:ext>
            </a:extLst>
          </p:cNvPr>
          <p:cNvSpPr>
            <a:spLocks noGrp="1"/>
          </p:cNvSpPr>
          <p:nvPr>
            <p:ph type="sldNum" sz="quarter" idx="12"/>
          </p:nvPr>
        </p:nvSpPr>
        <p:spPr/>
        <p:txBody>
          <a:bodyPr/>
          <a:lstStyle/>
          <a:p>
            <a:fld id="{686F34ED-CD0A-4930-97C9-03D1F1E1BA04}" type="slidenum">
              <a:rPr lang="en-US" smtClean="0"/>
              <a:t>83</a:t>
            </a:fld>
            <a:endParaRPr lang="en-US" dirty="0"/>
          </a:p>
        </p:txBody>
      </p:sp>
    </p:spTree>
    <p:extLst>
      <p:ext uri="{BB962C8B-B14F-4D97-AF65-F5344CB8AC3E}">
        <p14:creationId xmlns:p14="http://schemas.microsoft.com/office/powerpoint/2010/main" val="1204577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775F-58D7-4851-9678-50A3BDF1EA7C}"/>
              </a:ext>
            </a:extLst>
          </p:cNvPr>
          <p:cNvSpPr>
            <a:spLocks noGrp="1"/>
          </p:cNvSpPr>
          <p:nvPr>
            <p:ph type="title"/>
          </p:nvPr>
        </p:nvSpPr>
        <p:spPr/>
        <p:txBody>
          <a:bodyPr>
            <a:normAutofit/>
          </a:bodyPr>
          <a:lstStyle/>
          <a:p>
            <a:r>
              <a:rPr lang="en-US" sz="4000" b="1" dirty="0">
                <a:solidFill>
                  <a:srgbClr val="FF0000"/>
                </a:solidFill>
                <a:latin typeface="+mn-lt"/>
              </a:rPr>
              <a:t>Impact of Single Audit Findings on </a:t>
            </a:r>
            <a:br>
              <a:rPr lang="en-US" sz="4000" b="1" dirty="0">
                <a:solidFill>
                  <a:srgbClr val="FF0000"/>
                </a:solidFill>
                <a:latin typeface="+mn-lt"/>
              </a:rPr>
            </a:br>
            <a:r>
              <a:rPr lang="en-US" sz="4000" b="1" dirty="0">
                <a:solidFill>
                  <a:srgbClr val="FF0000"/>
                </a:solidFill>
                <a:latin typeface="+mn-lt"/>
              </a:rPr>
              <a:t>Risk Assessment </a:t>
            </a:r>
          </a:p>
        </p:txBody>
      </p:sp>
      <p:sp>
        <p:nvSpPr>
          <p:cNvPr id="3" name="Content Placeholder 2">
            <a:extLst>
              <a:ext uri="{FF2B5EF4-FFF2-40B4-BE49-F238E27FC236}">
                <a16:creationId xmlns:a16="http://schemas.microsoft.com/office/drawing/2014/main" id="{27BEE89F-6F15-4720-9DBF-5B3049311F44}"/>
              </a:ext>
            </a:extLst>
          </p:cNvPr>
          <p:cNvSpPr>
            <a:spLocks noGrp="1"/>
          </p:cNvSpPr>
          <p:nvPr>
            <p:ph idx="1"/>
          </p:nvPr>
        </p:nvSpPr>
        <p:spPr/>
        <p:txBody>
          <a:bodyPr/>
          <a:lstStyle/>
          <a:p>
            <a:r>
              <a:rPr lang="en-US" b="1" dirty="0"/>
              <a:t>Review material weaknesses and significant deficiency</a:t>
            </a:r>
          </a:p>
          <a:p>
            <a:r>
              <a:rPr lang="en-US" b="1" dirty="0"/>
              <a:t>Identify system-wide issues – especially those not resolved after initial finding</a:t>
            </a:r>
          </a:p>
          <a:p>
            <a:r>
              <a:rPr lang="en-US" b="1" dirty="0"/>
              <a:t>Consider potential impact of insufficient cash and/or net assets on future capacity to meet service and financial management requirements</a:t>
            </a:r>
          </a:p>
          <a:p>
            <a:r>
              <a:rPr lang="en-US" b="1" dirty="0"/>
              <a:t>Establish policy regarding impact of identified risks on future funding decisions</a:t>
            </a:r>
          </a:p>
        </p:txBody>
      </p:sp>
      <p:sp>
        <p:nvSpPr>
          <p:cNvPr id="5" name="Slide Number Placeholder 4">
            <a:extLst>
              <a:ext uri="{FF2B5EF4-FFF2-40B4-BE49-F238E27FC236}">
                <a16:creationId xmlns:a16="http://schemas.microsoft.com/office/drawing/2014/main" id="{3BD33AFB-7578-4817-8C35-0993EBEC3E93}"/>
              </a:ext>
            </a:extLst>
          </p:cNvPr>
          <p:cNvSpPr>
            <a:spLocks noGrp="1"/>
          </p:cNvSpPr>
          <p:nvPr>
            <p:ph type="sldNum" sz="quarter" idx="12"/>
          </p:nvPr>
        </p:nvSpPr>
        <p:spPr/>
        <p:txBody>
          <a:bodyPr/>
          <a:lstStyle/>
          <a:p>
            <a:fld id="{686F34ED-CD0A-4930-97C9-03D1F1E1BA04}" type="slidenum">
              <a:rPr lang="en-US" smtClean="0"/>
              <a:t>84</a:t>
            </a:fld>
            <a:endParaRPr lang="en-US" dirty="0"/>
          </a:p>
        </p:txBody>
      </p:sp>
    </p:spTree>
    <p:extLst>
      <p:ext uri="{BB962C8B-B14F-4D97-AF65-F5344CB8AC3E}">
        <p14:creationId xmlns:p14="http://schemas.microsoft.com/office/powerpoint/2010/main" val="702393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5B14-E856-880E-0CD7-1FC676D3AAD9}"/>
              </a:ext>
            </a:extLst>
          </p:cNvPr>
          <p:cNvSpPr>
            <a:spLocks noGrp="1"/>
          </p:cNvSpPr>
          <p:nvPr>
            <p:ph type="title"/>
          </p:nvPr>
        </p:nvSpPr>
        <p:spPr/>
        <p:txBody>
          <a:bodyPr>
            <a:normAutofit/>
          </a:bodyPr>
          <a:lstStyle/>
          <a:p>
            <a:r>
              <a:rPr lang="en-US" sz="4000" b="1" dirty="0">
                <a:solidFill>
                  <a:srgbClr val="FF0000"/>
                </a:solidFill>
                <a:latin typeface="+mn-lt"/>
              </a:rPr>
              <a:t>Tools &amp; Tips for Monitoring CSBG Compliance</a:t>
            </a:r>
          </a:p>
        </p:txBody>
      </p:sp>
      <p:sp>
        <p:nvSpPr>
          <p:cNvPr id="3" name="Content Placeholder 2">
            <a:extLst>
              <a:ext uri="{FF2B5EF4-FFF2-40B4-BE49-F238E27FC236}">
                <a16:creationId xmlns:a16="http://schemas.microsoft.com/office/drawing/2014/main" id="{54D90617-47DA-E749-1F15-7580FF447B48}"/>
              </a:ext>
            </a:extLst>
          </p:cNvPr>
          <p:cNvSpPr>
            <a:spLocks noGrp="1"/>
          </p:cNvSpPr>
          <p:nvPr>
            <p:ph idx="1"/>
          </p:nvPr>
        </p:nvSpPr>
        <p:spPr>
          <a:xfrm>
            <a:off x="838200" y="1690688"/>
            <a:ext cx="10515600" cy="4351338"/>
          </a:xfrm>
        </p:spPr>
        <p:txBody>
          <a:bodyPr/>
          <a:lstStyle/>
          <a:p>
            <a:r>
              <a:rPr lang="en-US" dirty="0"/>
              <a:t>Identify programs/services utilizing CSBG $ </a:t>
            </a:r>
          </a:p>
          <a:p>
            <a:r>
              <a:rPr lang="en-US" dirty="0"/>
              <a:t>Clarify rationale for use of CSBG $ </a:t>
            </a:r>
          </a:p>
          <a:p>
            <a:r>
              <a:rPr lang="en-US" dirty="0"/>
              <a:t>Review current organization-wide budget</a:t>
            </a:r>
          </a:p>
          <a:p>
            <a:r>
              <a:rPr lang="en-US" dirty="0"/>
              <a:t>Review cost allocation plan and procedures to determine how costs charged being charged to CSBG have been allocated &amp; documented</a:t>
            </a:r>
          </a:p>
          <a:p>
            <a:r>
              <a:rPr lang="en-US" dirty="0"/>
              <a:t>Review most recent Single Audit report and findings</a:t>
            </a:r>
          </a:p>
          <a:p>
            <a:r>
              <a:rPr lang="en-US" dirty="0"/>
              <a:t>Review compliance with CSBG Organizational Standards including Board governance &amp; oversight</a:t>
            </a:r>
          </a:p>
          <a:p>
            <a:endParaRPr lang="en-US" dirty="0"/>
          </a:p>
          <a:p>
            <a:endParaRPr lang="en-US" dirty="0"/>
          </a:p>
        </p:txBody>
      </p:sp>
    </p:spTree>
    <p:extLst>
      <p:ext uri="{BB962C8B-B14F-4D97-AF65-F5344CB8AC3E}">
        <p14:creationId xmlns:p14="http://schemas.microsoft.com/office/powerpoint/2010/main" val="3835143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216B5-E4AB-EFC7-1ACE-9C38DE7A998E}"/>
              </a:ext>
            </a:extLst>
          </p:cNvPr>
          <p:cNvSpPr>
            <a:spLocks noGrp="1"/>
          </p:cNvSpPr>
          <p:nvPr>
            <p:ph type="title"/>
          </p:nvPr>
        </p:nvSpPr>
        <p:spPr>
          <a:xfrm>
            <a:off x="838200" y="311554"/>
            <a:ext cx="10515600" cy="1325563"/>
          </a:xfrm>
        </p:spPr>
        <p:txBody>
          <a:bodyPr>
            <a:normAutofit/>
          </a:bodyPr>
          <a:lstStyle/>
          <a:p>
            <a:r>
              <a:rPr lang="en-US" sz="4000" b="1" dirty="0">
                <a:solidFill>
                  <a:srgbClr val="FF0000"/>
                </a:solidFill>
                <a:latin typeface="+mn-lt"/>
              </a:rPr>
              <a:t>Resources &amp; Links </a:t>
            </a:r>
          </a:p>
        </p:txBody>
      </p:sp>
      <p:sp>
        <p:nvSpPr>
          <p:cNvPr id="3" name="Content Placeholder 2">
            <a:extLst>
              <a:ext uri="{FF2B5EF4-FFF2-40B4-BE49-F238E27FC236}">
                <a16:creationId xmlns:a16="http://schemas.microsoft.com/office/drawing/2014/main" id="{5C3CA517-F118-CD2E-3D1C-5DFF96538967}"/>
              </a:ext>
            </a:extLst>
          </p:cNvPr>
          <p:cNvSpPr>
            <a:spLocks noGrp="1"/>
          </p:cNvSpPr>
          <p:nvPr>
            <p:ph idx="1"/>
          </p:nvPr>
        </p:nvSpPr>
        <p:spPr>
          <a:xfrm>
            <a:off x="838200" y="1637117"/>
            <a:ext cx="10515600" cy="4351338"/>
          </a:xfrm>
        </p:spPr>
        <p:txBody>
          <a:bodyPr>
            <a:normAutofit fontScale="85000" lnSpcReduction="20000"/>
          </a:bodyPr>
          <a:lstStyle/>
          <a:p>
            <a:r>
              <a:rPr lang="en-US" sz="3300" b="1" dirty="0"/>
              <a:t>Cost Allocation Plan Elements</a:t>
            </a:r>
          </a:p>
          <a:p>
            <a:r>
              <a:rPr lang="en-US" sz="3300" b="1" dirty="0"/>
              <a:t>Cost Allocation Plan Checklist</a:t>
            </a:r>
          </a:p>
          <a:p>
            <a:pPr marL="0" indent="0">
              <a:buNone/>
            </a:pPr>
            <a:endParaRPr lang="en-US" sz="2400" b="1" dirty="0"/>
          </a:p>
          <a:p>
            <a:r>
              <a:rPr lang="en-US" sz="3300" b="1" dirty="0"/>
              <a:t>CAPLAW Cost Allocation Toolkit </a:t>
            </a:r>
            <a:r>
              <a:rPr lang="en-US" sz="2400" dirty="0">
                <a:hlinkClick r:id="rId2"/>
              </a:rPr>
              <a:t>https://caplaw.org/resources/cost-allocation-toolkit</a:t>
            </a:r>
            <a:endParaRPr lang="en-US" sz="2400" dirty="0"/>
          </a:p>
          <a:p>
            <a:r>
              <a:rPr lang="en-US" sz="3000" b="1" dirty="0"/>
              <a:t>CAPLAW CSBG Training </a:t>
            </a:r>
            <a:r>
              <a:rPr lang="en-US" sz="2400" dirty="0">
                <a:hlinkClick r:id="rId3"/>
              </a:rPr>
              <a:t>https://caplaw.org/resources/caplaw-csbg-training-module</a:t>
            </a:r>
            <a:endParaRPr lang="en-US" sz="2400" dirty="0"/>
          </a:p>
          <a:p>
            <a:pPr marL="0" indent="0">
              <a:buNone/>
            </a:pPr>
            <a:endParaRPr lang="en-US" sz="2400" dirty="0"/>
          </a:p>
          <a:p>
            <a:r>
              <a:rPr lang="en-US" sz="3300" b="1" dirty="0"/>
              <a:t>2 CFR 200 Uniform Grants Guidance </a:t>
            </a:r>
            <a:r>
              <a:rPr lang="en-US" sz="2400" dirty="0">
                <a:hlinkClick r:id="rId4"/>
              </a:rPr>
              <a:t>https://www.ecfr.gov/current/title-2/subtitle-A/chapter-II/part-200?toc=1</a:t>
            </a:r>
            <a:endParaRPr lang="en-US" sz="2400" dirty="0"/>
          </a:p>
          <a:p>
            <a:endParaRPr lang="en-US" sz="2400" dirty="0"/>
          </a:p>
          <a:p>
            <a:r>
              <a:rPr lang="en-US" sz="3300" b="1" dirty="0"/>
              <a:t>CAPLAW FAQ on Indirect Cost</a:t>
            </a:r>
            <a:r>
              <a:rPr lang="en-US" sz="3300" dirty="0"/>
              <a:t> </a:t>
            </a:r>
            <a:r>
              <a:rPr lang="en-US" sz="2400" dirty="0">
                <a:hlinkClick r:id="rId5"/>
              </a:rPr>
              <a:t>https://www.caplaw.org/resources/faqs/Financial/CAPLAW_FAQ_RecoveringSharedandIndirectCosts_Sep2019.pdf</a:t>
            </a:r>
            <a:endParaRPr lang="en-US" sz="2800" dirty="0"/>
          </a:p>
          <a:p>
            <a:endParaRPr lang="en-US" dirty="0"/>
          </a:p>
        </p:txBody>
      </p:sp>
    </p:spTree>
    <p:extLst>
      <p:ext uri="{BB962C8B-B14F-4D97-AF65-F5344CB8AC3E}">
        <p14:creationId xmlns:p14="http://schemas.microsoft.com/office/powerpoint/2010/main" val="3527452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5D48E-B0C5-9932-94D2-3EA8FD44E07C}"/>
              </a:ext>
            </a:extLst>
          </p:cNvPr>
          <p:cNvSpPr>
            <a:spLocks noGrp="1"/>
          </p:cNvSpPr>
          <p:nvPr>
            <p:ph type="title"/>
          </p:nvPr>
        </p:nvSpPr>
        <p:spPr/>
        <p:txBody>
          <a:bodyPr>
            <a:normAutofit/>
          </a:bodyPr>
          <a:lstStyle/>
          <a:p>
            <a:r>
              <a:rPr lang="en-US" sz="4000" b="1" dirty="0">
                <a:latin typeface="+mn-lt"/>
              </a:rPr>
              <a:t>Please scan here to complete the evaluation for this session! </a:t>
            </a:r>
          </a:p>
        </p:txBody>
      </p:sp>
      <p:pic>
        <p:nvPicPr>
          <p:cNvPr id="13" name="Content Placeholder 12" descr="A qr code with black squares&#10;&#10;Description automatically generated">
            <a:extLst>
              <a:ext uri="{FF2B5EF4-FFF2-40B4-BE49-F238E27FC236}">
                <a16:creationId xmlns:a16="http://schemas.microsoft.com/office/drawing/2014/main" id="{A8FEC773-5277-44D4-16BE-38F95AAA1F6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24715" y="735590"/>
            <a:ext cx="4699170" cy="4699170"/>
          </a:xfrm>
        </p:spPr>
      </p:pic>
    </p:spTree>
    <p:extLst>
      <p:ext uri="{BB962C8B-B14F-4D97-AF65-F5344CB8AC3E}">
        <p14:creationId xmlns:p14="http://schemas.microsoft.com/office/powerpoint/2010/main" val="398263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50FD-EF06-DE0D-4150-4A088A0C0D85}"/>
              </a:ext>
            </a:extLst>
          </p:cNvPr>
          <p:cNvSpPr>
            <a:spLocks noGrp="1"/>
          </p:cNvSpPr>
          <p:nvPr>
            <p:ph type="title"/>
          </p:nvPr>
        </p:nvSpPr>
        <p:spPr/>
        <p:txBody>
          <a:bodyPr>
            <a:normAutofit/>
          </a:bodyPr>
          <a:lstStyle/>
          <a:p>
            <a:r>
              <a:rPr lang="en-US" sz="4000" b="1" dirty="0">
                <a:solidFill>
                  <a:srgbClr val="1306B6"/>
                </a:solidFill>
                <a:latin typeface="+mn-lt"/>
              </a:rPr>
              <a:t>Proposed</a:t>
            </a:r>
            <a:r>
              <a:rPr lang="en-US" sz="4000" b="1" dirty="0">
                <a:solidFill>
                  <a:srgbClr val="FF0000"/>
                </a:solidFill>
                <a:latin typeface="+mn-lt"/>
              </a:rPr>
              <a:t> Change in De Minimis Rate</a:t>
            </a:r>
          </a:p>
        </p:txBody>
      </p:sp>
      <p:sp>
        <p:nvSpPr>
          <p:cNvPr id="3" name="Content Placeholder 2">
            <a:extLst>
              <a:ext uri="{FF2B5EF4-FFF2-40B4-BE49-F238E27FC236}">
                <a16:creationId xmlns:a16="http://schemas.microsoft.com/office/drawing/2014/main" id="{42EF7845-4804-8E58-7CC5-8A573B8EA4B9}"/>
              </a:ext>
            </a:extLst>
          </p:cNvPr>
          <p:cNvSpPr>
            <a:spLocks noGrp="1"/>
          </p:cNvSpPr>
          <p:nvPr>
            <p:ph idx="1"/>
          </p:nvPr>
        </p:nvSpPr>
        <p:spPr>
          <a:xfrm>
            <a:off x="838200" y="1599382"/>
            <a:ext cx="10515600" cy="4351338"/>
          </a:xfrm>
        </p:spPr>
        <p:txBody>
          <a:bodyPr/>
          <a:lstStyle/>
          <a:p>
            <a:r>
              <a:rPr lang="en-US" b="1" dirty="0">
                <a:solidFill>
                  <a:srgbClr val="1306B6"/>
                </a:solidFill>
              </a:rPr>
              <a:t>Increase</a:t>
            </a:r>
            <a:r>
              <a:rPr lang="en-US" dirty="0"/>
              <a:t> de minimis rate from 10% to </a:t>
            </a:r>
            <a:r>
              <a:rPr lang="en-US" b="1" dirty="0">
                <a:solidFill>
                  <a:srgbClr val="1306B6"/>
                </a:solidFill>
              </a:rPr>
              <a:t>15%</a:t>
            </a:r>
          </a:p>
          <a:p>
            <a:r>
              <a:rPr lang="en-US" dirty="0"/>
              <a:t>Maintain requirement to compute de minimis rate using </a:t>
            </a:r>
            <a:r>
              <a:rPr lang="en-US" b="1" dirty="0">
                <a:solidFill>
                  <a:srgbClr val="1306B6"/>
                </a:solidFill>
              </a:rPr>
              <a:t>Modified Total Direct Cost as base</a:t>
            </a:r>
          </a:p>
          <a:p>
            <a:r>
              <a:rPr lang="en-US" b="1" dirty="0">
                <a:solidFill>
                  <a:srgbClr val="1306B6"/>
                </a:solidFill>
              </a:rPr>
              <a:t>Maintain 2020 revision </a:t>
            </a:r>
            <a:r>
              <a:rPr lang="en-US" dirty="0"/>
              <a:t>permitting any recipient or sub-recipient to elect to use the de minimis rate – even if they previously had a Negotiated Indirect Cost Rate</a:t>
            </a:r>
            <a:endParaRPr lang="en-US" b="1" dirty="0">
              <a:solidFill>
                <a:srgbClr val="1306B6"/>
              </a:solidFill>
            </a:endParaRPr>
          </a:p>
          <a:p>
            <a:r>
              <a:rPr lang="en-US" b="1" dirty="0">
                <a:solidFill>
                  <a:srgbClr val="1306B6"/>
                </a:solidFill>
              </a:rPr>
              <a:t>Action by HHS </a:t>
            </a:r>
            <a:r>
              <a:rPr lang="en-US" dirty="0"/>
              <a:t>will still be needed to make the new de minimis rate provisions apply to HHS awards and sub-recipient agreements</a:t>
            </a:r>
          </a:p>
        </p:txBody>
      </p:sp>
    </p:spTree>
    <p:extLst>
      <p:ext uri="{BB962C8B-B14F-4D97-AF65-F5344CB8AC3E}">
        <p14:creationId xmlns:p14="http://schemas.microsoft.com/office/powerpoint/2010/main" val="911709700"/>
      </p:ext>
    </p:extLst>
  </p:cSld>
  <p:clrMapOvr>
    <a:masterClrMapping/>
  </p:clrMapOvr>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PPT Template</Template>
  <TotalTime>1349</TotalTime>
  <Words>4380</Words>
  <Application>Microsoft Office PowerPoint</Application>
  <PresentationFormat>Widescreen</PresentationFormat>
  <Paragraphs>739</Paragraphs>
  <Slides>87</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9" baseType="lpstr">
      <vt:lpstr>Aptos</vt:lpstr>
      <vt:lpstr>Arial</vt:lpstr>
      <vt:lpstr>Calibri</vt:lpstr>
      <vt:lpstr>Calibri </vt:lpstr>
      <vt:lpstr>Calibri Light</vt:lpstr>
      <vt:lpstr>Calibri-Italic</vt:lpstr>
      <vt:lpstr>Courier New</vt:lpstr>
      <vt:lpstr>Montserrat</vt:lpstr>
      <vt:lpstr>Symbol</vt:lpstr>
      <vt:lpstr>Times</vt:lpstr>
      <vt:lpstr>PPT Template</vt:lpstr>
      <vt:lpstr>Worksheet</vt:lpstr>
      <vt:lpstr>Compliance Hot Spots &amp; Opportunities</vt:lpstr>
      <vt:lpstr>Compliance Hot Spots &amp; Opportunities Making the Most of CSBG</vt:lpstr>
      <vt:lpstr>Workshop Topics:</vt:lpstr>
      <vt:lpstr>Workshop Goal</vt:lpstr>
      <vt:lpstr>Background</vt:lpstr>
      <vt:lpstr>2023 Proposed Changes October 5, 2023</vt:lpstr>
      <vt:lpstr>OMB Decision Date for 2023 Revisions</vt:lpstr>
      <vt:lpstr>Highlights of 2023 Proposed Changes</vt:lpstr>
      <vt:lpstr>Proposed Change in De Minimis Rate</vt:lpstr>
      <vt:lpstr>​  Federal Agency Versions of UG  </vt:lpstr>
      <vt:lpstr>What’s In the Uniform Guidance 2 C.F.R. Part 200</vt:lpstr>
      <vt:lpstr>Which UG Provisions Apply to CSBG?</vt:lpstr>
      <vt:lpstr>Provisions in Subpart C  that apply to CSBG</vt:lpstr>
      <vt:lpstr>Cost Principles: Subpart E</vt:lpstr>
      <vt:lpstr>2 CFR 200 - Subpart E: Cost Principles Allowable Costs</vt:lpstr>
      <vt:lpstr>Costs May Be -</vt:lpstr>
      <vt:lpstr>What is Allowable?</vt:lpstr>
      <vt:lpstr>Timing is Everything !</vt:lpstr>
      <vt:lpstr>Cash versus Accrual Accounting</vt:lpstr>
      <vt:lpstr>Fringe Benefits Example § 200.431</vt:lpstr>
      <vt:lpstr>Allocability Costs Benefiting More Than 1 Cost Objective</vt:lpstr>
      <vt:lpstr>Cost Objective §200.28   </vt:lpstr>
      <vt:lpstr>Functional Cost Objective  Budget Format</vt:lpstr>
      <vt:lpstr>Funding Agreement Cost Objective  Budget Format</vt:lpstr>
      <vt:lpstr>Please scan here to complete the evaluation for this session! </vt:lpstr>
      <vt:lpstr>Cost Allocation:  Estimating Benefit Provided to Each Cost Objective</vt:lpstr>
      <vt:lpstr>Types of Cost</vt:lpstr>
      <vt:lpstr>Shared or Common Costs</vt:lpstr>
      <vt:lpstr>Admin or Management Costs</vt:lpstr>
      <vt:lpstr>Administrative Costs Include</vt:lpstr>
      <vt:lpstr>Admin costs not identical to indirect costs</vt:lpstr>
      <vt:lpstr>4 ways to Recover  Admin &amp; Indirect Costs Uniform Grants Guidance</vt:lpstr>
      <vt:lpstr>Direct Charging Shared Costs</vt:lpstr>
      <vt:lpstr>Key Differences</vt:lpstr>
      <vt:lpstr>Direct Charge through Cost Allocation: Challenges</vt:lpstr>
      <vt:lpstr>Common Cost Allocation Mistakes</vt:lpstr>
      <vt:lpstr> Cost Allocation Plans </vt:lpstr>
      <vt:lpstr>Cost Allocation Plan Challenges</vt:lpstr>
      <vt:lpstr>Exhibits Supporting the Cost Allocation Plan</vt:lpstr>
      <vt:lpstr>Cost Allocation Plan Pitfalls</vt:lpstr>
      <vt:lpstr>4 ways to Recover  Admin &amp; Indirect Costs Uniform Grants Guidance</vt:lpstr>
      <vt:lpstr>Indirect Cost Rates</vt:lpstr>
      <vt:lpstr>Remember Fractions????</vt:lpstr>
      <vt:lpstr>The Numerator (top of fraction) What’s in the Indirect Cost Pool </vt:lpstr>
      <vt:lpstr>Only Allowable Indirect Costs  in Numerator</vt:lpstr>
      <vt:lpstr>Denominator (bottom of fraction)  = Direct Cost Base</vt:lpstr>
      <vt:lpstr>Calculating the Indirect Rate</vt:lpstr>
      <vt:lpstr>10% de Minimis Rate</vt:lpstr>
      <vt:lpstr>Modified Total Direct Cost § 200.68</vt:lpstr>
      <vt:lpstr>10% means 10% of MTDC … so  first determine MTDC </vt:lpstr>
      <vt:lpstr>MTDC Direct Cost Base excludes:</vt:lpstr>
      <vt:lpstr>Note that the 10% de minimus rate is 10% of MTDC  not 10% of total costs</vt:lpstr>
      <vt:lpstr>Applying the 10% MTDC Rate</vt:lpstr>
      <vt:lpstr> Federally Negotiated Indirect Cost Rate </vt:lpstr>
      <vt:lpstr>Steps to Obtain a NICR Federally Negotiated Indirect Cost Rate </vt:lpstr>
      <vt:lpstr>Admin Cost Caps </vt:lpstr>
      <vt:lpstr>Monitoring Cost Allocation </vt:lpstr>
      <vt:lpstr>Please scan here to complete the evaluation for this session! </vt:lpstr>
      <vt:lpstr>Pass-through Entity Challenges</vt:lpstr>
      <vt:lpstr>State Agencies function as Pass-though Entities for CSBG and other Federal $$$</vt:lpstr>
      <vt:lpstr>When Pass-throughs award federal funds</vt:lpstr>
      <vt:lpstr>Sub-recipient versus Contractor Relationships</vt:lpstr>
      <vt:lpstr>Subrecipient vs Contractor</vt:lpstr>
      <vt:lpstr>Sub-recipient Agreements Must -</vt:lpstr>
      <vt:lpstr>Common Sub-Recipient Agreement Challenges</vt:lpstr>
      <vt:lpstr>Please scan here to complete the evaluation for this session! </vt:lpstr>
      <vt:lpstr>Single Audit Challenges &amp; Opportunities</vt:lpstr>
      <vt:lpstr>UGG Audit Requirements </vt:lpstr>
      <vt:lpstr>Related but Not the Same</vt:lpstr>
      <vt:lpstr>What to look for:</vt:lpstr>
      <vt:lpstr>Audit Basics</vt:lpstr>
      <vt:lpstr>Independent Audit Opinion Letter Unmodified Opinion</vt:lpstr>
      <vt:lpstr>Auditor’s Opinion   Modified Opinion</vt:lpstr>
      <vt:lpstr>Standards for Single Audits &amp;  Program Specific Audits</vt:lpstr>
      <vt:lpstr>Single Audit Reports</vt:lpstr>
      <vt:lpstr>Red Flags</vt:lpstr>
      <vt:lpstr>Material Weakness</vt:lpstr>
      <vt:lpstr>Significant Deficiency</vt:lpstr>
      <vt:lpstr>PowerPoint Presentation</vt:lpstr>
      <vt:lpstr>Report on Schedule of Expenditures of Federal Awards Required by the Uniform Guidance</vt:lpstr>
      <vt:lpstr>Format for Findings</vt:lpstr>
      <vt:lpstr>Corrective Action Plan</vt:lpstr>
      <vt:lpstr>Monitoring  response to Single Audit findings</vt:lpstr>
      <vt:lpstr>Impact of Single Audit Findings on  Risk Assessment </vt:lpstr>
      <vt:lpstr>Tools &amp; Tips for Monitoring CSBG Compliance</vt:lpstr>
      <vt:lpstr>Resources &amp; Links </vt:lpstr>
      <vt:lpstr>Please scan here to complete the evaluation for this session!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CSBG</dc:title>
  <dc:creator>Kay Sohl</dc:creator>
  <cp:lastModifiedBy>Lauren Johnson</cp:lastModifiedBy>
  <cp:revision>8</cp:revision>
  <dcterms:created xsi:type="dcterms:W3CDTF">2024-02-20T20:34:36Z</dcterms:created>
  <dcterms:modified xsi:type="dcterms:W3CDTF">2024-03-06T20:19:22Z</dcterms:modified>
</cp:coreProperties>
</file>