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4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763" y="6186487"/>
            <a:ext cx="12187555" cy="671830"/>
          </a:xfrm>
          <a:custGeom>
            <a:avLst/>
            <a:gdLst/>
            <a:ahLst/>
            <a:cxnLst/>
            <a:rect l="l" t="t" r="r" b="b"/>
            <a:pathLst>
              <a:path w="12187555" h="671829">
                <a:moveTo>
                  <a:pt x="12187236" y="671510"/>
                </a:moveTo>
                <a:lnTo>
                  <a:pt x="12187236" y="0"/>
                </a:lnTo>
                <a:lnTo>
                  <a:pt x="0" y="0"/>
                </a:lnTo>
                <a:lnTo>
                  <a:pt x="0" y="671510"/>
                </a:lnTo>
                <a:lnTo>
                  <a:pt x="12187236" y="671510"/>
                </a:lnTo>
                <a:close/>
              </a:path>
            </a:pathLst>
          </a:custGeom>
          <a:solidFill>
            <a:srgbClr val="0935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63" y="6186487"/>
            <a:ext cx="12187555" cy="671830"/>
          </a:xfrm>
          <a:custGeom>
            <a:avLst/>
            <a:gdLst/>
            <a:ahLst/>
            <a:cxnLst/>
            <a:rect l="l" t="t" r="r" b="b"/>
            <a:pathLst>
              <a:path w="12187555" h="671829">
                <a:moveTo>
                  <a:pt x="12187236" y="0"/>
                </a:moveTo>
                <a:lnTo>
                  <a:pt x="0" y="0"/>
                </a:lnTo>
                <a:lnTo>
                  <a:pt x="0" y="671510"/>
                </a:lnTo>
              </a:path>
            </a:pathLst>
          </a:custGeom>
          <a:ln w="12700">
            <a:solidFill>
              <a:srgbClr val="042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412" y="17399"/>
            <a:ext cx="10554017" cy="59277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7744" y="1635887"/>
            <a:ext cx="6507480" cy="4308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csp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O.ORG/" TargetMode="External"/><Relationship Id="rId2" Type="http://schemas.openxmlformats.org/officeDocument/2006/relationships/hyperlink" Target="mailto:KWoods@UPO.org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/" TargetMode="Externa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474" cy="44989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1586" y="4419600"/>
            <a:ext cx="12200255" cy="2440305"/>
            <a:chOff x="-1586" y="4419600"/>
            <a:chExt cx="12200255" cy="2440305"/>
          </a:xfrm>
        </p:grpSpPr>
        <p:sp>
          <p:nvSpPr>
            <p:cNvPr id="4" name="object 4"/>
            <p:cNvSpPr/>
            <p:nvPr/>
          </p:nvSpPr>
          <p:spPr>
            <a:xfrm>
              <a:off x="4763" y="4600575"/>
              <a:ext cx="12187555" cy="2252980"/>
            </a:xfrm>
            <a:custGeom>
              <a:avLst/>
              <a:gdLst/>
              <a:ahLst/>
              <a:cxnLst/>
              <a:rect l="l" t="t" r="r" b="b"/>
              <a:pathLst>
                <a:path w="12187555" h="2252979">
                  <a:moveTo>
                    <a:pt x="0" y="2252662"/>
                  </a:moveTo>
                  <a:lnTo>
                    <a:pt x="12187236" y="2252662"/>
                  </a:lnTo>
                  <a:lnTo>
                    <a:pt x="12187236" y="0"/>
                  </a:lnTo>
                  <a:lnTo>
                    <a:pt x="0" y="0"/>
                  </a:lnTo>
                  <a:lnTo>
                    <a:pt x="0" y="2252662"/>
                  </a:lnTo>
                  <a:close/>
                </a:path>
              </a:pathLst>
            </a:custGeom>
            <a:solidFill>
              <a:srgbClr val="0935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3" y="6846887"/>
              <a:ext cx="12187555" cy="12700"/>
            </a:xfrm>
            <a:custGeom>
              <a:avLst/>
              <a:gdLst/>
              <a:ahLst/>
              <a:cxnLst/>
              <a:rect l="l" t="t" r="r" b="b"/>
              <a:pathLst>
                <a:path w="12187555" h="12700">
                  <a:moveTo>
                    <a:pt x="0" y="12700"/>
                  </a:moveTo>
                  <a:lnTo>
                    <a:pt x="12187236" y="12700"/>
                  </a:lnTo>
                  <a:lnTo>
                    <a:pt x="12187236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42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3" y="4500562"/>
              <a:ext cx="12187555" cy="2352675"/>
            </a:xfrm>
            <a:custGeom>
              <a:avLst/>
              <a:gdLst/>
              <a:ahLst/>
              <a:cxnLst/>
              <a:rect l="l" t="t" r="r" b="b"/>
              <a:pathLst>
                <a:path w="12187555" h="2352675">
                  <a:moveTo>
                    <a:pt x="12187236" y="0"/>
                  </a:moveTo>
                  <a:lnTo>
                    <a:pt x="0" y="0"/>
                  </a:lnTo>
                  <a:lnTo>
                    <a:pt x="0" y="2352675"/>
                  </a:lnTo>
                </a:path>
              </a:pathLst>
            </a:custGeom>
            <a:ln w="1270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419600"/>
              <a:ext cx="12192000" cy="180975"/>
            </a:xfrm>
            <a:custGeom>
              <a:avLst/>
              <a:gdLst/>
              <a:ahLst/>
              <a:cxnLst/>
              <a:rect l="l" t="t" r="r" b="b"/>
              <a:pathLst>
                <a:path w="12192000" h="180975">
                  <a:moveTo>
                    <a:pt x="0" y="180975"/>
                  </a:moveTo>
                  <a:lnTo>
                    <a:pt x="12192000" y="18097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240519" y="6173152"/>
            <a:ext cx="275971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www.nascsp.org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3935" y="4638357"/>
            <a:ext cx="10179685" cy="172973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065" marR="5080" algn="ctr">
              <a:lnSpc>
                <a:spcPts val="4280"/>
              </a:lnSpc>
              <a:spcBef>
                <a:spcPts val="655"/>
              </a:spcBef>
            </a:pPr>
            <a:r>
              <a:rPr sz="3950" b="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95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50" b="0" spc="-30" dirty="0">
                <a:solidFill>
                  <a:srgbClr val="FFFFFF"/>
                </a:solidFill>
                <a:latin typeface="Calibri Light"/>
                <a:cs typeface="Calibri Light"/>
              </a:rPr>
              <a:t>Web</a:t>
            </a:r>
            <a:r>
              <a:rPr sz="395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50" b="0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395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50" b="0" dirty="0">
                <a:solidFill>
                  <a:srgbClr val="FFFFFF"/>
                </a:solidFill>
                <a:latin typeface="Calibri Light"/>
                <a:cs typeface="Calibri Light"/>
              </a:rPr>
              <a:t>Data</a:t>
            </a:r>
            <a:r>
              <a:rPr sz="3950" b="0" spc="-1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50" b="0" spc="-20" dirty="0">
                <a:solidFill>
                  <a:srgbClr val="FFFFFF"/>
                </a:solidFill>
                <a:latin typeface="Calibri Light"/>
                <a:cs typeface="Calibri Light"/>
              </a:rPr>
              <a:t>Management</a:t>
            </a:r>
            <a:r>
              <a:rPr sz="3950" b="0" spc="-2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50" b="0" spc="-20" dirty="0">
                <a:solidFill>
                  <a:srgbClr val="FFFFFF"/>
                </a:solidFill>
                <a:latin typeface="Calibri Light"/>
                <a:cs typeface="Calibri Light"/>
              </a:rPr>
              <a:t>Systems:</a:t>
            </a:r>
            <a:r>
              <a:rPr sz="3950" b="0" spc="-2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50" b="0" dirty="0">
                <a:solidFill>
                  <a:srgbClr val="FFFFFF"/>
                </a:solidFill>
                <a:latin typeface="Calibri Light"/>
                <a:cs typeface="Calibri Light"/>
              </a:rPr>
              <a:t>What</a:t>
            </a:r>
            <a:r>
              <a:rPr sz="3950" b="0" spc="-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50" b="0" dirty="0">
                <a:solidFill>
                  <a:srgbClr val="FFFFFF"/>
                </a:solidFill>
                <a:latin typeface="Calibri Light"/>
                <a:cs typeface="Calibri Light"/>
              </a:rPr>
              <a:t>if</a:t>
            </a:r>
            <a:r>
              <a:rPr sz="395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50" b="0" spc="-20" dirty="0">
                <a:solidFill>
                  <a:srgbClr val="FFFFFF"/>
                </a:solidFill>
                <a:latin typeface="Calibri Light"/>
                <a:cs typeface="Calibri Light"/>
              </a:rPr>
              <a:t>your spreadsheets</a:t>
            </a:r>
            <a:r>
              <a:rPr sz="3950" b="0" spc="-1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50" b="0" spc="-30" dirty="0">
                <a:solidFill>
                  <a:srgbClr val="FFFFFF"/>
                </a:solidFill>
                <a:latin typeface="Calibri Light"/>
                <a:cs typeface="Calibri Light"/>
              </a:rPr>
              <a:t>talked</a:t>
            </a:r>
            <a:r>
              <a:rPr sz="3950" b="0" spc="-229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50" b="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395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50" b="0" dirty="0">
                <a:solidFill>
                  <a:srgbClr val="FFFFFF"/>
                </a:solidFill>
                <a:latin typeface="Calibri Light"/>
                <a:cs typeface="Calibri Light"/>
              </a:rPr>
              <a:t>each</a:t>
            </a:r>
            <a:r>
              <a:rPr sz="3950" b="0" spc="-1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50" b="0" spc="-10" dirty="0">
                <a:solidFill>
                  <a:srgbClr val="FFFFFF"/>
                </a:solidFill>
                <a:latin typeface="Calibri Light"/>
                <a:cs typeface="Calibri Light"/>
              </a:rPr>
              <a:t>other?</a:t>
            </a:r>
            <a:endParaRPr sz="3950">
              <a:latin typeface="Calibri Light"/>
              <a:cs typeface="Calibri Light"/>
            </a:endParaRPr>
          </a:p>
          <a:p>
            <a:pPr marL="1270" algn="ctr">
              <a:lnSpc>
                <a:spcPts val="4290"/>
              </a:lnSpc>
            </a:pPr>
            <a:r>
              <a:rPr sz="3950" b="0" dirty="0">
                <a:solidFill>
                  <a:srgbClr val="FFFFFF"/>
                </a:solidFill>
                <a:latin typeface="Calibri Light"/>
                <a:cs typeface="Calibri Light"/>
              </a:rPr>
              <a:t>By:</a:t>
            </a:r>
            <a:r>
              <a:rPr sz="3950" b="0" spc="-1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50" b="0" dirty="0">
                <a:solidFill>
                  <a:srgbClr val="FFFFFF"/>
                </a:solidFill>
                <a:latin typeface="Calibri Light"/>
                <a:cs typeface="Calibri Light"/>
              </a:rPr>
              <a:t>Keenan</a:t>
            </a:r>
            <a:r>
              <a:rPr sz="3950" b="0" spc="-2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50" b="0" spc="-20" dirty="0">
                <a:solidFill>
                  <a:srgbClr val="FFFFFF"/>
                </a:solidFill>
                <a:latin typeface="Calibri Light"/>
                <a:cs typeface="Calibri Light"/>
              </a:rPr>
              <a:t>Woods,</a:t>
            </a:r>
            <a:r>
              <a:rPr sz="3950" b="0" spc="-2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950" b="0" spc="-10" dirty="0">
                <a:solidFill>
                  <a:srgbClr val="FFFFFF"/>
                </a:solidFill>
                <a:latin typeface="Calibri Light"/>
                <a:cs typeface="Calibri Light"/>
              </a:rPr>
              <a:t>Ph.D.</a:t>
            </a:r>
            <a:endParaRPr sz="39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793" rIns="0" bIns="0" rtlCol="0">
            <a:spAutoFit/>
          </a:bodyPr>
          <a:lstStyle/>
          <a:p>
            <a:pPr marL="1552575">
              <a:lnSpc>
                <a:spcPct val="100000"/>
              </a:lnSpc>
              <a:spcBef>
                <a:spcPts val="100"/>
              </a:spcBef>
            </a:pPr>
            <a:r>
              <a:rPr dirty="0"/>
              <a:t>INDIVIDUAL</a:t>
            </a:r>
            <a:r>
              <a:rPr spc="-140" dirty="0"/>
              <a:t> </a:t>
            </a:r>
            <a:r>
              <a:rPr dirty="0"/>
              <a:t>STRATEGIC</a:t>
            </a:r>
            <a:r>
              <a:rPr spc="-114" dirty="0"/>
              <a:t> </a:t>
            </a:r>
            <a:r>
              <a:rPr dirty="0"/>
              <a:t>PLAN</a:t>
            </a:r>
            <a:r>
              <a:rPr spc="-140" dirty="0"/>
              <a:t> </a:t>
            </a:r>
            <a:r>
              <a:rPr dirty="0"/>
              <a:t>TRACKING</a:t>
            </a:r>
            <a:r>
              <a:rPr spc="-140" dirty="0"/>
              <a:t> </a:t>
            </a:r>
            <a:r>
              <a:rPr spc="-20" dirty="0"/>
              <a:t>PAGE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14450"/>
            <a:ext cx="12191999" cy="47529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85875"/>
            <a:ext cx="12191999" cy="48958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2749" rIns="0" bIns="0" rtlCol="0">
            <a:spAutoFit/>
          </a:bodyPr>
          <a:lstStyle/>
          <a:p>
            <a:pPr marL="2124075">
              <a:lnSpc>
                <a:spcPct val="100000"/>
              </a:lnSpc>
              <a:spcBef>
                <a:spcPts val="105"/>
              </a:spcBef>
            </a:pPr>
            <a:r>
              <a:rPr dirty="0"/>
              <a:t>INDIVIDUAL</a:t>
            </a:r>
            <a:r>
              <a:rPr spc="-110" dirty="0"/>
              <a:t> </a:t>
            </a:r>
            <a:r>
              <a:rPr dirty="0"/>
              <a:t>STRATEGIC</a:t>
            </a:r>
            <a:r>
              <a:rPr spc="-70" dirty="0"/>
              <a:t> </a:t>
            </a:r>
            <a:r>
              <a:rPr dirty="0"/>
              <a:t>PLAN</a:t>
            </a:r>
            <a:r>
              <a:rPr spc="-105" dirty="0"/>
              <a:t> </a:t>
            </a:r>
            <a:r>
              <a:rPr spc="-10" dirty="0"/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8942" rIns="0" bIns="0" rtlCol="0">
            <a:spAutoFit/>
          </a:bodyPr>
          <a:lstStyle/>
          <a:p>
            <a:pPr marL="2209800">
              <a:lnSpc>
                <a:spcPct val="100000"/>
              </a:lnSpc>
              <a:spcBef>
                <a:spcPts val="100"/>
              </a:spcBef>
            </a:pPr>
            <a:r>
              <a:rPr dirty="0"/>
              <a:t>STRATEGIC</a:t>
            </a:r>
            <a:r>
              <a:rPr spc="-155" dirty="0"/>
              <a:t> </a:t>
            </a:r>
            <a:r>
              <a:rPr dirty="0"/>
              <a:t>PLAN</a:t>
            </a:r>
            <a:r>
              <a:rPr spc="-40" dirty="0"/>
              <a:t> </a:t>
            </a:r>
            <a:r>
              <a:rPr dirty="0"/>
              <a:t>EXECUTIVE</a:t>
            </a:r>
            <a:r>
              <a:rPr spc="-125" dirty="0"/>
              <a:t> </a:t>
            </a:r>
            <a:r>
              <a:rPr spc="-10" dirty="0"/>
              <a:t>SUMMARY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09750"/>
            <a:ext cx="12191999" cy="36099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412" y="236537"/>
            <a:ext cx="3384550" cy="5708650"/>
          </a:xfrm>
          <a:prstGeom prst="rect">
            <a:avLst/>
          </a:prstGeom>
          <a:solidFill>
            <a:srgbClr val="0935A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/>
          </a:p>
          <a:p>
            <a:pPr marL="436245" marR="466090" indent="-3810" algn="ctr">
              <a:lnSpc>
                <a:spcPct val="90800"/>
              </a:lnSpc>
            </a:pPr>
            <a:r>
              <a:rPr dirty="0">
                <a:solidFill>
                  <a:srgbClr val="FFFFFF"/>
                </a:solidFill>
              </a:rPr>
              <a:t>UPO’S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AWSC </a:t>
            </a:r>
            <a:r>
              <a:rPr spc="-10" dirty="0">
                <a:solidFill>
                  <a:srgbClr val="FFFFFF"/>
                </a:solidFill>
              </a:rPr>
              <a:t>INTERNAL MONITORING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2900" y="866775"/>
            <a:ext cx="7600950" cy="4419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2224" y="1028700"/>
            <a:ext cx="7048500" cy="51530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004" rIns="0" bIns="0" rtlCol="0">
            <a:spAutoFit/>
          </a:bodyPr>
          <a:lstStyle/>
          <a:p>
            <a:pPr marL="2219325">
              <a:lnSpc>
                <a:spcPct val="100000"/>
              </a:lnSpc>
              <a:spcBef>
                <a:spcPts val="105"/>
              </a:spcBef>
            </a:pPr>
            <a:r>
              <a:rPr dirty="0"/>
              <a:t>PERFORMANCE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180" dirty="0"/>
              <a:t> </a:t>
            </a:r>
            <a:r>
              <a:rPr spc="-10" dirty="0"/>
              <a:t>REPORT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8982" rIns="0" bIns="0" rtlCol="0">
            <a:spAutoFit/>
          </a:bodyPr>
          <a:lstStyle/>
          <a:p>
            <a:pPr marL="4783455">
              <a:lnSpc>
                <a:spcPct val="100000"/>
              </a:lnSpc>
              <a:spcBef>
                <a:spcPts val="100"/>
              </a:spcBef>
            </a:pPr>
            <a:r>
              <a:rPr dirty="0"/>
              <a:t>ISSUE</a:t>
            </a:r>
            <a:r>
              <a:rPr spc="-125" dirty="0"/>
              <a:t> </a:t>
            </a:r>
            <a:r>
              <a:rPr spc="-25" dirty="0"/>
              <a:t>LOG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85925"/>
            <a:ext cx="12191999" cy="44481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6449" y="1362075"/>
            <a:ext cx="8039100" cy="48072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004" rIns="0" bIns="0" rtlCol="0">
            <a:spAutoFit/>
          </a:bodyPr>
          <a:lstStyle/>
          <a:p>
            <a:pPr marL="3467735">
              <a:lnSpc>
                <a:spcPct val="100000"/>
              </a:lnSpc>
              <a:spcBef>
                <a:spcPts val="105"/>
              </a:spcBef>
            </a:pPr>
            <a:r>
              <a:rPr dirty="0"/>
              <a:t>MONITORING</a:t>
            </a:r>
            <a:r>
              <a:rPr spc="-125" dirty="0"/>
              <a:t> </a:t>
            </a:r>
            <a:r>
              <a:rPr spc="-10" dirty="0"/>
              <a:t>CHECKLIST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412" y="236537"/>
            <a:ext cx="3384550" cy="5708650"/>
          </a:xfrm>
          <a:prstGeom prst="rect">
            <a:avLst/>
          </a:prstGeom>
          <a:solidFill>
            <a:srgbClr val="0935A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/>
          </a:p>
          <a:p>
            <a:pPr marL="512445" marR="546100" algn="ctr">
              <a:lnSpc>
                <a:spcPct val="90800"/>
              </a:lnSpc>
            </a:pPr>
            <a:r>
              <a:rPr dirty="0">
                <a:solidFill>
                  <a:srgbClr val="FFFFFF"/>
                </a:solidFill>
              </a:rPr>
              <a:t>UPO’S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AWSC </a:t>
            </a:r>
            <a:r>
              <a:rPr spc="-10" dirty="0">
                <a:solidFill>
                  <a:srgbClr val="FFFFFF"/>
                </a:solidFill>
              </a:rPr>
              <a:t>FINANCIAL STRENGTH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2900" y="866775"/>
            <a:ext cx="7600950" cy="4419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9955" rIns="0" bIns="0" rtlCol="0">
            <a:spAutoFit/>
          </a:bodyPr>
          <a:lstStyle/>
          <a:p>
            <a:pPr marL="1399540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FINANCE</a:t>
            </a:r>
            <a:r>
              <a:rPr sz="2700" spc="-70" dirty="0"/>
              <a:t> </a:t>
            </a:r>
            <a:r>
              <a:rPr sz="2700" dirty="0"/>
              <a:t>SECTION</a:t>
            </a:r>
            <a:r>
              <a:rPr sz="2700" spc="-55" dirty="0"/>
              <a:t> </a:t>
            </a:r>
            <a:r>
              <a:rPr sz="2700" dirty="0"/>
              <a:t>OF</a:t>
            </a:r>
            <a:r>
              <a:rPr sz="2700" spc="50" dirty="0"/>
              <a:t> </a:t>
            </a:r>
            <a:r>
              <a:rPr sz="2700" dirty="0"/>
              <a:t>ORGANIZATIONAL</a:t>
            </a:r>
            <a:r>
              <a:rPr sz="2700" spc="-145" dirty="0"/>
              <a:t> </a:t>
            </a:r>
            <a:r>
              <a:rPr sz="2700" spc="-10" dirty="0"/>
              <a:t>STANDARDS</a:t>
            </a:r>
            <a:endParaRPr sz="2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14450"/>
            <a:ext cx="12191999" cy="47910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6" y="933450"/>
            <a:ext cx="12200255" cy="5930900"/>
            <a:chOff x="-1586" y="933450"/>
            <a:chExt cx="12200255" cy="5930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33450"/>
              <a:ext cx="12115799" cy="52482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10326" y="2157475"/>
              <a:ext cx="1952625" cy="533400"/>
            </a:xfrm>
            <a:custGeom>
              <a:avLst/>
              <a:gdLst/>
              <a:ahLst/>
              <a:cxnLst/>
              <a:rect l="l" t="t" r="r" b="b"/>
              <a:pathLst>
                <a:path w="1952625" h="533400">
                  <a:moveTo>
                    <a:pt x="1685925" y="0"/>
                  </a:moveTo>
                  <a:lnTo>
                    <a:pt x="1685925" y="133350"/>
                  </a:lnTo>
                  <a:lnTo>
                    <a:pt x="0" y="133350"/>
                  </a:lnTo>
                  <a:lnTo>
                    <a:pt x="0" y="399923"/>
                  </a:lnTo>
                  <a:lnTo>
                    <a:pt x="1685925" y="399923"/>
                  </a:lnTo>
                  <a:lnTo>
                    <a:pt x="1685925" y="533400"/>
                  </a:lnTo>
                  <a:lnTo>
                    <a:pt x="1952625" y="266700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10326" y="2157475"/>
              <a:ext cx="1952625" cy="533400"/>
            </a:xfrm>
            <a:custGeom>
              <a:avLst/>
              <a:gdLst/>
              <a:ahLst/>
              <a:cxnLst/>
              <a:rect l="l" t="t" r="r" b="b"/>
              <a:pathLst>
                <a:path w="1952625" h="533400">
                  <a:moveTo>
                    <a:pt x="0" y="133350"/>
                  </a:moveTo>
                  <a:lnTo>
                    <a:pt x="1685925" y="133350"/>
                  </a:lnTo>
                  <a:lnTo>
                    <a:pt x="1685925" y="0"/>
                  </a:lnTo>
                  <a:lnTo>
                    <a:pt x="1952625" y="266700"/>
                  </a:lnTo>
                  <a:lnTo>
                    <a:pt x="1685925" y="533400"/>
                  </a:lnTo>
                  <a:lnTo>
                    <a:pt x="1685925" y="399923"/>
                  </a:lnTo>
                  <a:lnTo>
                    <a:pt x="0" y="399923"/>
                  </a:lnTo>
                  <a:lnTo>
                    <a:pt x="0" y="133350"/>
                  </a:lnTo>
                  <a:close/>
                </a:path>
              </a:pathLst>
            </a:custGeom>
            <a:ln w="1270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121" rIns="0" bIns="0" rtlCol="0">
            <a:spAutoFit/>
          </a:bodyPr>
          <a:lstStyle/>
          <a:p>
            <a:pPr marL="837565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FINANCE</a:t>
            </a:r>
            <a:r>
              <a:rPr sz="2700" spc="-80" dirty="0"/>
              <a:t> </a:t>
            </a:r>
            <a:r>
              <a:rPr sz="2700" dirty="0"/>
              <a:t>SECTION</a:t>
            </a:r>
            <a:r>
              <a:rPr sz="2700" spc="-65" dirty="0"/>
              <a:t> </a:t>
            </a:r>
            <a:r>
              <a:rPr sz="2700" dirty="0"/>
              <a:t>OF</a:t>
            </a:r>
            <a:r>
              <a:rPr sz="2700" spc="25" dirty="0"/>
              <a:t> </a:t>
            </a:r>
            <a:r>
              <a:rPr sz="2700" dirty="0"/>
              <a:t>PERFORMANCE</a:t>
            </a:r>
            <a:r>
              <a:rPr sz="2700" spc="-80" dirty="0"/>
              <a:t> </a:t>
            </a:r>
            <a:r>
              <a:rPr sz="2700" dirty="0"/>
              <a:t>MEASURMENT</a:t>
            </a:r>
            <a:r>
              <a:rPr sz="2700" spc="-100" dirty="0"/>
              <a:t> </a:t>
            </a:r>
            <a:r>
              <a:rPr sz="2700" spc="-10" dirty="0"/>
              <a:t>REPORT</a:t>
            </a:r>
            <a:endParaRPr sz="2700"/>
          </a:p>
        </p:txBody>
      </p:sp>
      <p:sp>
        <p:nvSpPr>
          <p:cNvPr id="7" name="object 7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4429" y="753681"/>
            <a:ext cx="73469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ABOUT</a:t>
            </a:r>
            <a:r>
              <a:rPr spc="-90" dirty="0"/>
              <a:t> </a:t>
            </a:r>
            <a:r>
              <a:rPr dirty="0"/>
              <a:t>UPO:</a:t>
            </a:r>
            <a:r>
              <a:rPr spc="-40" dirty="0"/>
              <a:t> </a:t>
            </a:r>
            <a:r>
              <a:rPr dirty="0"/>
              <a:t>WE</a:t>
            </a:r>
            <a:r>
              <a:rPr spc="-15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spc="-10" dirty="0"/>
              <a:t>POVERTY-FIGHTERS.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639051"/>
            <a:ext cx="10179050" cy="39465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2750" b="1" dirty="0">
                <a:latin typeface="Century Gothic"/>
                <a:cs typeface="Century Gothic"/>
              </a:rPr>
              <a:t>Private</a:t>
            </a:r>
            <a:r>
              <a:rPr sz="2750" b="1" spc="7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nonprofit</a:t>
            </a:r>
            <a:r>
              <a:rPr sz="2750" b="1" spc="150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human</a:t>
            </a:r>
            <a:r>
              <a:rPr sz="2750" b="1" spc="13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service</a:t>
            </a:r>
            <a:r>
              <a:rPr sz="2750" b="1" spc="85" dirty="0">
                <a:latin typeface="Century Gothic"/>
                <a:cs typeface="Century Gothic"/>
              </a:rPr>
              <a:t> </a:t>
            </a:r>
            <a:r>
              <a:rPr sz="2750" b="1" spc="-10" dirty="0">
                <a:latin typeface="Century Gothic"/>
                <a:cs typeface="Century Gothic"/>
              </a:rPr>
              <a:t>corporation</a:t>
            </a:r>
            <a:endParaRPr sz="275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b="1" dirty="0">
                <a:latin typeface="Century Gothic"/>
                <a:cs typeface="Century Gothic"/>
              </a:rPr>
              <a:t>Established</a:t>
            </a:r>
            <a:r>
              <a:rPr sz="2750" b="1" spc="270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on</a:t>
            </a:r>
            <a:r>
              <a:rPr sz="2750" b="1" spc="60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December</a:t>
            </a:r>
            <a:r>
              <a:rPr sz="2750" b="1" spc="80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10,</a:t>
            </a:r>
            <a:r>
              <a:rPr sz="2750" b="1" spc="-30" dirty="0">
                <a:latin typeface="Century Gothic"/>
                <a:cs typeface="Century Gothic"/>
              </a:rPr>
              <a:t> </a:t>
            </a:r>
            <a:r>
              <a:rPr sz="2750" b="1" spc="-20" dirty="0">
                <a:latin typeface="Century Gothic"/>
                <a:cs typeface="Century Gothic"/>
              </a:rPr>
              <a:t>1962</a:t>
            </a:r>
            <a:endParaRPr sz="2750">
              <a:latin typeface="Century Gothic"/>
              <a:cs typeface="Century Gothic"/>
            </a:endParaRPr>
          </a:p>
          <a:p>
            <a:pPr marL="240029" marR="5080" indent="-227965">
              <a:lnSpc>
                <a:spcPct val="1024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750" b="1" dirty="0">
                <a:latin typeface="Century Gothic"/>
                <a:cs typeface="Century Gothic"/>
              </a:rPr>
              <a:t>Established</a:t>
            </a:r>
            <a:r>
              <a:rPr sz="2750" b="1" spc="240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via</a:t>
            </a:r>
            <a:r>
              <a:rPr sz="2750" b="1" spc="1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gifts</a:t>
            </a:r>
            <a:r>
              <a:rPr sz="2750" b="1" spc="90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from</a:t>
            </a:r>
            <a:r>
              <a:rPr sz="2750" b="1" spc="6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both</a:t>
            </a:r>
            <a:r>
              <a:rPr sz="2750" b="1" spc="100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Ford</a:t>
            </a:r>
            <a:r>
              <a:rPr sz="2750" b="1" spc="1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and</a:t>
            </a:r>
            <a:r>
              <a:rPr sz="2750" b="1" spc="18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Meyer</a:t>
            </a:r>
            <a:r>
              <a:rPr sz="2750" b="1" spc="140" dirty="0">
                <a:latin typeface="Century Gothic"/>
                <a:cs typeface="Century Gothic"/>
              </a:rPr>
              <a:t> </a:t>
            </a:r>
            <a:r>
              <a:rPr sz="2750" b="1" spc="-10" dirty="0">
                <a:latin typeface="Century Gothic"/>
                <a:cs typeface="Century Gothic"/>
              </a:rPr>
              <a:t>Foundation 	grants</a:t>
            </a:r>
            <a:endParaRPr sz="2750">
              <a:latin typeface="Century Gothic"/>
              <a:cs typeface="Century Gothic"/>
            </a:endParaRPr>
          </a:p>
          <a:p>
            <a:pPr marL="240029" marR="552450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b="1" dirty="0">
                <a:latin typeface="Century Gothic"/>
                <a:cs typeface="Century Gothic"/>
              </a:rPr>
              <a:t>Become</a:t>
            </a:r>
            <a:r>
              <a:rPr sz="2750" b="1" spc="60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the</a:t>
            </a:r>
            <a:r>
              <a:rPr sz="2750" b="1" spc="-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designated</a:t>
            </a:r>
            <a:r>
              <a:rPr sz="2750" b="1" spc="24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community</a:t>
            </a:r>
            <a:r>
              <a:rPr sz="2750" b="1" spc="80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action</a:t>
            </a:r>
            <a:r>
              <a:rPr sz="2750" b="1" spc="21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agency</a:t>
            </a:r>
            <a:r>
              <a:rPr sz="2750" b="1" spc="90" dirty="0">
                <a:latin typeface="Century Gothic"/>
                <a:cs typeface="Century Gothic"/>
              </a:rPr>
              <a:t> </a:t>
            </a:r>
            <a:r>
              <a:rPr sz="2750" b="1" spc="-25" dirty="0">
                <a:latin typeface="Century Gothic"/>
                <a:cs typeface="Century Gothic"/>
              </a:rPr>
              <a:t>for 	</a:t>
            </a:r>
            <a:r>
              <a:rPr sz="2750" b="1" dirty="0">
                <a:latin typeface="Century Gothic"/>
                <a:cs typeface="Century Gothic"/>
              </a:rPr>
              <a:t>Washington,</a:t>
            </a:r>
            <a:r>
              <a:rPr sz="2750" b="1" spc="22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DC</a:t>
            </a:r>
            <a:r>
              <a:rPr sz="2750" b="1" spc="4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in</a:t>
            </a:r>
            <a:r>
              <a:rPr sz="2750" b="1" spc="15" dirty="0">
                <a:latin typeface="Century Gothic"/>
                <a:cs typeface="Century Gothic"/>
              </a:rPr>
              <a:t> </a:t>
            </a:r>
            <a:r>
              <a:rPr sz="2750" b="1" spc="-20" dirty="0">
                <a:latin typeface="Century Gothic"/>
                <a:cs typeface="Century Gothic"/>
              </a:rPr>
              <a:t>1964</a:t>
            </a:r>
            <a:endParaRPr sz="275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750" b="1" dirty="0">
                <a:latin typeface="Century Gothic"/>
                <a:cs typeface="Century Gothic"/>
              </a:rPr>
              <a:t>Mission:</a:t>
            </a:r>
            <a:r>
              <a:rPr sz="2750" b="1" spc="18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Uniting</a:t>
            </a:r>
            <a:r>
              <a:rPr sz="2750" b="1" spc="100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People</a:t>
            </a:r>
            <a:r>
              <a:rPr sz="2750" b="1" spc="1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with</a:t>
            </a:r>
            <a:r>
              <a:rPr sz="2750" b="1" spc="35" dirty="0">
                <a:latin typeface="Century Gothic"/>
                <a:cs typeface="Century Gothic"/>
              </a:rPr>
              <a:t> </a:t>
            </a:r>
            <a:r>
              <a:rPr sz="2750" b="1" spc="-10" dirty="0">
                <a:latin typeface="Century Gothic"/>
                <a:cs typeface="Century Gothic"/>
              </a:rPr>
              <a:t>Opportunities</a:t>
            </a:r>
            <a:endParaRPr sz="2750">
              <a:latin typeface="Century Gothic"/>
              <a:cs typeface="Century Gothic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b="1" dirty="0">
                <a:latin typeface="Century Gothic"/>
                <a:cs typeface="Century Gothic"/>
              </a:rPr>
              <a:t>Operating</a:t>
            </a:r>
            <a:r>
              <a:rPr sz="2750" b="1" spc="170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budget</a:t>
            </a:r>
            <a:r>
              <a:rPr sz="2750" b="1" spc="21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in</a:t>
            </a:r>
            <a:r>
              <a:rPr sz="2750" b="1" spc="5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FY</a:t>
            </a:r>
            <a:r>
              <a:rPr sz="2750" b="1" spc="-10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2022</a:t>
            </a:r>
            <a:r>
              <a:rPr sz="2750" b="1" spc="15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~</a:t>
            </a:r>
            <a:r>
              <a:rPr sz="2750" b="1" spc="50" dirty="0">
                <a:latin typeface="Century Gothic"/>
                <a:cs typeface="Century Gothic"/>
              </a:rPr>
              <a:t> </a:t>
            </a:r>
            <a:r>
              <a:rPr sz="2750" b="1" spc="-20" dirty="0">
                <a:latin typeface="Century Gothic"/>
                <a:cs typeface="Century Gothic"/>
              </a:rPr>
              <a:t>$42M</a:t>
            </a:r>
            <a:endParaRPr sz="27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3724" rIns="0" bIns="0" rtlCol="0">
            <a:spAutoFit/>
          </a:bodyPr>
          <a:lstStyle/>
          <a:p>
            <a:pPr marL="865505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FINANCE</a:t>
            </a:r>
            <a:r>
              <a:rPr sz="2700" spc="-85" dirty="0"/>
              <a:t> </a:t>
            </a:r>
            <a:r>
              <a:rPr sz="2700" dirty="0"/>
              <a:t>SECTION</a:t>
            </a:r>
            <a:r>
              <a:rPr sz="2700" spc="-65" dirty="0"/>
              <a:t> </a:t>
            </a:r>
            <a:r>
              <a:rPr sz="2700" dirty="0"/>
              <a:t>OF</a:t>
            </a:r>
            <a:r>
              <a:rPr sz="2700" spc="25" dirty="0"/>
              <a:t> </a:t>
            </a:r>
            <a:r>
              <a:rPr sz="2700" dirty="0"/>
              <a:t>PERFORMANCE</a:t>
            </a:r>
            <a:r>
              <a:rPr sz="2700" spc="-85" dirty="0"/>
              <a:t> </a:t>
            </a:r>
            <a:r>
              <a:rPr sz="2700" dirty="0"/>
              <a:t>MEASURMENT</a:t>
            </a:r>
            <a:r>
              <a:rPr sz="2700" spc="-100" dirty="0"/>
              <a:t> </a:t>
            </a:r>
            <a:r>
              <a:rPr sz="2700" spc="-10" dirty="0"/>
              <a:t>REPORT</a:t>
            </a:r>
            <a:endParaRPr sz="2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425" y="2419350"/>
            <a:ext cx="11553825" cy="20288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412" y="236537"/>
            <a:ext cx="3384550" cy="5708650"/>
          </a:xfrm>
          <a:prstGeom prst="rect">
            <a:avLst/>
          </a:prstGeom>
          <a:solidFill>
            <a:srgbClr val="0935A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/>
          </a:p>
          <a:p>
            <a:pPr marL="293370" marR="323215" indent="-4445" algn="ctr">
              <a:lnSpc>
                <a:spcPct val="90800"/>
              </a:lnSpc>
            </a:pPr>
            <a:r>
              <a:rPr dirty="0">
                <a:solidFill>
                  <a:srgbClr val="FFFFFF"/>
                </a:solidFill>
              </a:rPr>
              <a:t>UPO’S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AWSC </a:t>
            </a:r>
            <a:r>
              <a:rPr spc="-10" dirty="0">
                <a:solidFill>
                  <a:srgbClr val="FFFFFF"/>
                </a:solidFill>
              </a:rPr>
              <a:t>PROGRAM PERFORMANCE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2900" y="866775"/>
            <a:ext cx="7600950" cy="4419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952500"/>
            <a:ext cx="10515600" cy="52292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535" rIns="0" bIns="0" rtlCol="0">
            <a:spAutoFit/>
          </a:bodyPr>
          <a:lstStyle/>
          <a:p>
            <a:pPr marL="3020060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ROMA</a:t>
            </a:r>
            <a:r>
              <a:rPr sz="2700" spc="-25" dirty="0"/>
              <a:t> </a:t>
            </a:r>
            <a:r>
              <a:rPr sz="2700" dirty="0"/>
              <a:t>UPGRADED</a:t>
            </a:r>
            <a:r>
              <a:rPr sz="2700" spc="-50" dirty="0"/>
              <a:t> </a:t>
            </a:r>
            <a:r>
              <a:rPr sz="2700" dirty="0"/>
              <a:t>LOGIC</a:t>
            </a:r>
            <a:r>
              <a:rPr sz="2700" spc="-45" dirty="0"/>
              <a:t> </a:t>
            </a:r>
            <a:r>
              <a:rPr sz="2700" spc="-10" dirty="0"/>
              <a:t>MODEL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" y="800100"/>
            <a:ext cx="12153900" cy="53816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1510" rIns="0" bIns="0" rtlCol="0">
            <a:spAutoFit/>
          </a:bodyPr>
          <a:lstStyle/>
          <a:p>
            <a:pPr marL="2581275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PERFORMANCE</a:t>
            </a:r>
            <a:r>
              <a:rPr sz="2700" spc="-80" dirty="0"/>
              <a:t> </a:t>
            </a:r>
            <a:r>
              <a:rPr sz="2700" dirty="0"/>
              <a:t>MEASUREMENT</a:t>
            </a:r>
            <a:r>
              <a:rPr sz="2700" spc="-95" dirty="0"/>
              <a:t> </a:t>
            </a:r>
            <a:r>
              <a:rPr sz="2700" spc="-10" dirty="0"/>
              <a:t>REPORT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4810">
              <a:lnSpc>
                <a:spcPts val="2715"/>
              </a:lnSpc>
              <a:spcBef>
                <a:spcPts val="100"/>
              </a:spcBef>
            </a:pPr>
            <a:r>
              <a:rPr sz="2400" dirty="0"/>
              <a:t>PERFORMANCE</a:t>
            </a:r>
            <a:r>
              <a:rPr sz="2400" spc="-100" dirty="0"/>
              <a:t> </a:t>
            </a:r>
            <a:r>
              <a:rPr sz="2400" dirty="0"/>
              <a:t>MEASUREMENT</a:t>
            </a:r>
            <a:r>
              <a:rPr sz="2400" spc="-160" dirty="0"/>
              <a:t> </a:t>
            </a:r>
            <a:r>
              <a:rPr sz="2400" spc="-10" dirty="0"/>
              <a:t>REPORT</a:t>
            </a:r>
            <a:endParaRPr sz="2400"/>
          </a:p>
          <a:p>
            <a:pPr marL="2762885">
              <a:lnSpc>
                <a:spcPts val="2715"/>
              </a:lnSpc>
            </a:pPr>
            <a:r>
              <a:rPr sz="2400" dirty="0"/>
              <a:t>YTD</a:t>
            </a:r>
            <a:r>
              <a:rPr sz="2400" spc="35" dirty="0"/>
              <a:t> </a:t>
            </a:r>
            <a:r>
              <a:rPr sz="2400" dirty="0"/>
              <a:t>WEIGHTED</a:t>
            </a:r>
            <a:r>
              <a:rPr sz="2400" spc="-110" dirty="0"/>
              <a:t> </a:t>
            </a:r>
            <a:r>
              <a:rPr sz="2400" dirty="0"/>
              <a:t>AVERAGE</a:t>
            </a:r>
            <a:r>
              <a:rPr sz="2400" spc="-55" dirty="0"/>
              <a:t> </a:t>
            </a:r>
            <a:r>
              <a:rPr sz="2400" spc="-10" dirty="0"/>
              <a:t>PERFORMANCE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00112"/>
            <a:ext cx="12191998" cy="53201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412" y="236537"/>
            <a:ext cx="3384550" cy="5708650"/>
          </a:xfrm>
          <a:prstGeom prst="rect">
            <a:avLst/>
          </a:prstGeom>
          <a:solidFill>
            <a:srgbClr val="0935A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/>
          </a:p>
          <a:p>
            <a:pPr marL="512445" marR="546100" algn="ctr">
              <a:lnSpc>
                <a:spcPct val="90800"/>
              </a:lnSpc>
            </a:pPr>
            <a:r>
              <a:rPr dirty="0">
                <a:solidFill>
                  <a:srgbClr val="FFFFFF"/>
                </a:solidFill>
              </a:rPr>
              <a:t>UPO’S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AWSC </a:t>
            </a:r>
            <a:r>
              <a:rPr dirty="0">
                <a:solidFill>
                  <a:srgbClr val="FFFFFF"/>
                </a:solidFill>
              </a:rPr>
              <a:t>CSBG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ORG </a:t>
            </a:r>
            <a:r>
              <a:rPr spc="-10" dirty="0">
                <a:solidFill>
                  <a:srgbClr val="FFFFFF"/>
                </a:solidFill>
              </a:rPr>
              <a:t>STANDARDS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2900" y="866775"/>
            <a:ext cx="7600950" cy="4419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47725"/>
            <a:ext cx="12191999" cy="53054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9" rIns="0" bIns="0" rtlCol="0">
            <a:spAutoFit/>
          </a:bodyPr>
          <a:lstStyle/>
          <a:p>
            <a:pPr marL="294005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ORGANIZATIONAL</a:t>
            </a:r>
            <a:r>
              <a:rPr spc="-155" dirty="0"/>
              <a:t> </a:t>
            </a:r>
            <a:r>
              <a:rPr spc="-10" dirty="0"/>
              <a:t>STANDARDS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412" y="236537"/>
            <a:ext cx="3384550" cy="5708650"/>
          </a:xfrm>
          <a:prstGeom prst="rect">
            <a:avLst/>
          </a:prstGeom>
          <a:solidFill>
            <a:srgbClr val="0935A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20"/>
              </a:spcBef>
            </a:pPr>
            <a:endParaRPr sz="3000">
              <a:latin typeface="Times New Roman"/>
              <a:cs typeface="Times New Roman"/>
            </a:endParaRPr>
          </a:p>
          <a:p>
            <a:pPr marR="33020" algn="ctr">
              <a:lnSpc>
                <a:spcPts val="3450"/>
              </a:lnSpc>
            </a:pPr>
            <a:r>
              <a:rPr sz="3000" b="1" dirty="0">
                <a:solidFill>
                  <a:srgbClr val="FFFFFF"/>
                </a:solidFill>
                <a:latin typeface="Century Gothic"/>
                <a:cs typeface="Century Gothic"/>
              </a:rPr>
              <a:t>UPO’S</a:t>
            </a:r>
            <a:r>
              <a:rPr sz="30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AWSC</a:t>
            </a:r>
            <a:endParaRPr sz="3000">
              <a:latin typeface="Century Gothic"/>
              <a:cs typeface="Century Gothic"/>
            </a:endParaRPr>
          </a:p>
          <a:p>
            <a:pPr marR="31115" algn="ctr">
              <a:lnSpc>
                <a:spcPts val="3450"/>
              </a:lnSpc>
            </a:pPr>
            <a:r>
              <a:rPr sz="3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RECAP</a:t>
            </a:r>
            <a:endParaRPr sz="30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2900" y="866775"/>
            <a:ext cx="7600950" cy="4419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00">
              <a:lnSpc>
                <a:spcPct val="100000"/>
              </a:lnSpc>
              <a:spcBef>
                <a:spcPts val="105"/>
              </a:spcBef>
            </a:pPr>
            <a:r>
              <a:rPr dirty="0"/>
              <a:t>UPO’S</a:t>
            </a:r>
            <a:r>
              <a:rPr spc="-55" dirty="0"/>
              <a:t> </a:t>
            </a:r>
            <a:r>
              <a:rPr dirty="0"/>
              <a:t>AGENCY-WIDE</a:t>
            </a:r>
            <a:r>
              <a:rPr spc="-125" dirty="0"/>
              <a:t> </a:t>
            </a:r>
            <a:r>
              <a:rPr dirty="0"/>
              <a:t>SCORECARD</a:t>
            </a:r>
            <a:r>
              <a:rPr spc="-135" dirty="0"/>
              <a:t> </a:t>
            </a:r>
            <a:r>
              <a:rPr spc="-10" dirty="0"/>
              <a:t>DOMAIN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9900" y="962025"/>
            <a:ext cx="6181725" cy="45910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412" y="236537"/>
            <a:ext cx="3384550" cy="5708650"/>
          </a:xfrm>
          <a:prstGeom prst="rect">
            <a:avLst/>
          </a:prstGeom>
          <a:solidFill>
            <a:srgbClr val="0935A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45"/>
              </a:spcBef>
            </a:pPr>
            <a:endParaRPr sz="3000">
              <a:latin typeface="Times New Roman"/>
              <a:cs typeface="Times New Roman"/>
            </a:endParaRPr>
          </a:p>
          <a:p>
            <a:pPr marL="541655">
              <a:lnSpc>
                <a:spcPct val="100000"/>
              </a:lnSpc>
            </a:pPr>
            <a:r>
              <a:rPr sz="3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QUESTIONS?</a:t>
            </a:r>
            <a:endParaRPr sz="30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2900" y="866775"/>
            <a:ext cx="7600950" cy="4419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1796" y="753681"/>
            <a:ext cx="47859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ABOUT</a:t>
            </a:r>
            <a:r>
              <a:rPr spc="-110" dirty="0"/>
              <a:t> </a:t>
            </a:r>
            <a:r>
              <a:rPr dirty="0"/>
              <a:t>UPO:</a:t>
            </a:r>
            <a:r>
              <a:rPr spc="-6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NUMBERS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  <a:tab pos="4968875" algn="l"/>
              </a:tabLst>
            </a:pPr>
            <a:r>
              <a:rPr dirty="0"/>
              <a:t>Customers</a:t>
            </a:r>
            <a:r>
              <a:rPr spc="30" dirty="0"/>
              <a:t> </a:t>
            </a:r>
            <a:r>
              <a:rPr dirty="0"/>
              <a:t>Served</a:t>
            </a:r>
            <a:r>
              <a:rPr spc="-9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FY</a:t>
            </a:r>
            <a:r>
              <a:rPr spc="-65" dirty="0"/>
              <a:t> </a:t>
            </a:r>
            <a:r>
              <a:rPr spc="-20" dirty="0"/>
              <a:t>2022</a:t>
            </a:r>
            <a:r>
              <a:rPr dirty="0"/>
              <a:t>	~</a:t>
            </a:r>
            <a:r>
              <a:rPr spc="-40" dirty="0"/>
              <a:t> </a:t>
            </a:r>
            <a:r>
              <a:rPr spc="-10" dirty="0"/>
              <a:t>52,000+</a:t>
            </a: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Staff</a:t>
            </a:r>
            <a:r>
              <a:rPr spc="-45" dirty="0"/>
              <a:t> </a:t>
            </a:r>
            <a:r>
              <a:rPr dirty="0"/>
              <a:t>~</a:t>
            </a:r>
            <a:r>
              <a:rPr spc="15" dirty="0"/>
              <a:t> </a:t>
            </a:r>
            <a:r>
              <a:rPr spc="-20" dirty="0"/>
              <a:t>440+</a:t>
            </a: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Program</a:t>
            </a:r>
            <a:r>
              <a:rPr spc="-105" dirty="0"/>
              <a:t> </a:t>
            </a:r>
            <a:r>
              <a:rPr dirty="0"/>
              <a:t>Locations</a:t>
            </a:r>
            <a:r>
              <a:rPr spc="5" dirty="0"/>
              <a:t> </a:t>
            </a:r>
            <a:r>
              <a:rPr dirty="0"/>
              <a:t>~</a:t>
            </a:r>
            <a:r>
              <a:rPr spc="-105" dirty="0"/>
              <a:t> </a:t>
            </a:r>
            <a:r>
              <a:rPr spc="-25" dirty="0"/>
              <a:t>22</a:t>
            </a: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CSBG</a:t>
            </a:r>
            <a:r>
              <a:rPr spc="-35" dirty="0"/>
              <a:t> </a:t>
            </a:r>
            <a:r>
              <a:rPr dirty="0"/>
              <a:t>Funded</a:t>
            </a:r>
            <a:r>
              <a:rPr spc="-80" dirty="0"/>
              <a:t> </a:t>
            </a:r>
            <a:r>
              <a:rPr dirty="0"/>
              <a:t>Service</a:t>
            </a:r>
            <a:r>
              <a:rPr spc="-40" dirty="0"/>
              <a:t> </a:t>
            </a:r>
            <a:r>
              <a:rPr dirty="0"/>
              <a:t>Providers</a:t>
            </a:r>
            <a:r>
              <a:rPr spc="-100" dirty="0"/>
              <a:t> </a:t>
            </a:r>
            <a:r>
              <a:rPr dirty="0"/>
              <a:t>~</a:t>
            </a:r>
            <a:r>
              <a:rPr spc="-5" dirty="0"/>
              <a:t> </a:t>
            </a:r>
            <a:r>
              <a:rPr spc="-50" dirty="0"/>
              <a:t>8</a:t>
            </a: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Headstart</a:t>
            </a:r>
            <a:r>
              <a:rPr spc="-50" dirty="0"/>
              <a:t> </a:t>
            </a:r>
            <a:r>
              <a:rPr dirty="0"/>
              <a:t>Centers</a:t>
            </a:r>
            <a:r>
              <a:rPr spc="15" dirty="0"/>
              <a:t> </a:t>
            </a:r>
            <a:r>
              <a:rPr dirty="0"/>
              <a:t>~</a:t>
            </a:r>
            <a:r>
              <a:rPr spc="-100" dirty="0"/>
              <a:t> </a:t>
            </a:r>
            <a:r>
              <a:rPr spc="-25" dirty="0"/>
              <a:t>17</a:t>
            </a: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Headstart</a:t>
            </a:r>
            <a:r>
              <a:rPr spc="-55" dirty="0"/>
              <a:t> </a:t>
            </a:r>
            <a:r>
              <a:rPr dirty="0"/>
              <a:t>Home</a:t>
            </a:r>
            <a:r>
              <a:rPr spc="-120" dirty="0"/>
              <a:t> </a:t>
            </a:r>
            <a:r>
              <a:rPr dirty="0"/>
              <a:t>Visitors</a:t>
            </a:r>
            <a:r>
              <a:rPr spc="5" dirty="0"/>
              <a:t> </a:t>
            </a:r>
            <a:r>
              <a:rPr dirty="0"/>
              <a:t>~</a:t>
            </a:r>
            <a:r>
              <a:rPr spc="-35" dirty="0"/>
              <a:t> </a:t>
            </a:r>
            <a:r>
              <a:rPr spc="-50" dirty="0"/>
              <a:t>7</a:t>
            </a: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Volunteers</a:t>
            </a:r>
            <a:r>
              <a:rPr spc="-40" dirty="0"/>
              <a:t> </a:t>
            </a:r>
            <a:r>
              <a:rPr dirty="0"/>
              <a:t>Engaged</a:t>
            </a:r>
            <a:r>
              <a:rPr spc="-85" dirty="0"/>
              <a:t> </a:t>
            </a:r>
            <a:r>
              <a:rPr dirty="0"/>
              <a:t>~</a:t>
            </a:r>
            <a:r>
              <a:rPr spc="-10" dirty="0"/>
              <a:t> 1,000+</a:t>
            </a: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Partnerships</a:t>
            </a:r>
            <a:r>
              <a:rPr spc="-65" dirty="0"/>
              <a:t> </a:t>
            </a:r>
            <a:r>
              <a:rPr dirty="0"/>
              <a:t>~</a:t>
            </a:r>
            <a:r>
              <a:rPr spc="-35" dirty="0"/>
              <a:t> </a:t>
            </a:r>
            <a:r>
              <a:rPr spc="-20" dirty="0"/>
              <a:t>600+</a:t>
            </a: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Certified</a:t>
            </a:r>
            <a:r>
              <a:rPr spc="-10" dirty="0"/>
              <a:t> </a:t>
            </a:r>
            <a:r>
              <a:rPr dirty="0"/>
              <a:t>ROMA</a:t>
            </a:r>
            <a:r>
              <a:rPr spc="-130" dirty="0"/>
              <a:t> </a:t>
            </a:r>
            <a:r>
              <a:rPr dirty="0"/>
              <a:t>Professionals</a:t>
            </a:r>
            <a:r>
              <a:rPr spc="-30" dirty="0"/>
              <a:t> </a:t>
            </a:r>
            <a:r>
              <a:rPr dirty="0"/>
              <a:t>~</a:t>
            </a:r>
            <a:r>
              <a:rPr spc="-70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412" y="236537"/>
            <a:ext cx="3384550" cy="5708650"/>
          </a:xfrm>
          <a:prstGeom prst="rect">
            <a:avLst/>
          </a:prstGeom>
          <a:solidFill>
            <a:srgbClr val="0935A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endParaRPr sz="3000">
              <a:latin typeface="Times New Roman"/>
              <a:cs typeface="Times New Roman"/>
            </a:endParaRPr>
          </a:p>
          <a:p>
            <a:pPr marR="31115" algn="ctr">
              <a:lnSpc>
                <a:spcPct val="100000"/>
              </a:lnSpc>
            </a:pPr>
            <a:r>
              <a:rPr sz="3000" b="1" dirty="0">
                <a:solidFill>
                  <a:srgbClr val="FFFFFF"/>
                </a:solidFill>
                <a:latin typeface="Century Gothic"/>
                <a:cs typeface="Century Gothic"/>
              </a:rPr>
              <a:t>THANK</a:t>
            </a:r>
            <a:r>
              <a:rPr sz="3000" b="1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endParaRPr sz="3000">
              <a:latin typeface="Century Gothic"/>
              <a:cs typeface="Century Gothic"/>
            </a:endParaRPr>
          </a:p>
          <a:p>
            <a:pPr marR="26034" algn="ctr">
              <a:lnSpc>
                <a:spcPts val="1795"/>
              </a:lnSpc>
              <a:spcBef>
                <a:spcPts val="3105"/>
              </a:spcBef>
            </a:pPr>
            <a:r>
              <a:rPr sz="1550" b="1" dirty="0">
                <a:solidFill>
                  <a:srgbClr val="FFFFFF"/>
                </a:solidFill>
                <a:latin typeface="Century Gothic"/>
                <a:cs typeface="Century Gothic"/>
              </a:rPr>
              <a:t>EMAIL:</a:t>
            </a:r>
            <a:r>
              <a:rPr sz="1550" b="1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50" b="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cs typeface="Calibri Light"/>
                <a:hlinkClick r:id="rId2"/>
              </a:rPr>
              <a:t>KWOODS@UPO.ORG</a:t>
            </a:r>
            <a:endParaRPr sz="1550">
              <a:latin typeface="Calibri Light"/>
              <a:cs typeface="Calibri Light"/>
            </a:endParaRPr>
          </a:p>
          <a:p>
            <a:pPr marR="41275" algn="ctr">
              <a:lnSpc>
                <a:spcPts val="1795"/>
              </a:lnSpc>
            </a:pPr>
            <a:r>
              <a:rPr sz="1550" b="1" dirty="0">
                <a:solidFill>
                  <a:srgbClr val="FFFFFF"/>
                </a:solidFill>
                <a:latin typeface="Century Gothic"/>
                <a:cs typeface="Century Gothic"/>
              </a:rPr>
              <a:t>WEBSITE:</a:t>
            </a:r>
            <a:r>
              <a:rPr sz="1550" b="1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50" b="0" spc="-10" dirty="0">
                <a:solidFill>
                  <a:srgbClr val="FFFFFF"/>
                </a:solidFill>
                <a:latin typeface="Calibri Light"/>
                <a:cs typeface="Calibri Light"/>
              </a:rPr>
              <a:t>HTTPS://</a:t>
            </a:r>
            <a:r>
              <a:rPr sz="1550" b="0" spc="-10" dirty="0">
                <a:solidFill>
                  <a:srgbClr val="FFFFFF"/>
                </a:solidFill>
                <a:latin typeface="Calibri Light"/>
                <a:cs typeface="Calibri Light"/>
                <a:hlinkClick r:id="rId3"/>
              </a:rPr>
              <a:t>WWW.UPO.ORG/</a:t>
            </a:r>
            <a:endParaRPr sz="155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2900" y="866775"/>
            <a:ext cx="7600950" cy="4419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DEEC6-B1FF-B1A4-A950-0274A110A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9B58DB8E-A3A7-2C8D-2B3C-866256E5380F}"/>
              </a:ext>
            </a:extLst>
          </p:cNvPr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08519FA-B2E3-1347-11A8-E5D4D999F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874315"/>
            <a:ext cx="4629150" cy="4351338"/>
          </a:xfrm>
          <a:prstGeom prst="flowChartConnector">
            <a:avLst/>
          </a:prstGeom>
          <a:solidFill>
            <a:srgbClr val="0A35A8"/>
          </a:solidFill>
          <a:ln>
            <a:solidFill>
              <a:srgbClr val="0A35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B8F26-44BE-E9ED-1710-1F879BA1C770}"/>
              </a:ext>
            </a:extLst>
          </p:cNvPr>
          <p:cNvSpPr txBox="1"/>
          <p:nvPr/>
        </p:nvSpPr>
        <p:spPr>
          <a:xfrm>
            <a:off x="1228725" y="1464934"/>
            <a:ext cx="3390900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Please scan here to complete the evaluation for this session!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 descr="A qr code with black squares&#10;&#10;Description automatically generated">
            <a:extLst>
              <a:ext uri="{FF2B5EF4-FFF2-40B4-BE49-F238E27FC236}">
                <a16:creationId xmlns:a16="http://schemas.microsoft.com/office/drawing/2014/main" id="{AB485CD5-0EB3-5EAA-C3A7-1270F0A47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97283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8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4" y="581025"/>
            <a:ext cx="12087225" cy="5600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9275">
              <a:lnSpc>
                <a:spcPct val="100000"/>
              </a:lnSpc>
              <a:spcBef>
                <a:spcPts val="105"/>
              </a:spcBef>
            </a:pPr>
            <a:r>
              <a:rPr dirty="0"/>
              <a:t>UPO’S</a:t>
            </a:r>
            <a:r>
              <a:rPr spc="-50" dirty="0"/>
              <a:t> </a:t>
            </a:r>
            <a:r>
              <a:rPr dirty="0"/>
              <a:t>AGENCY-WIDE</a:t>
            </a:r>
            <a:r>
              <a:rPr spc="-114" dirty="0"/>
              <a:t> </a:t>
            </a:r>
            <a:r>
              <a:rPr dirty="0"/>
              <a:t>SCORECARD</a:t>
            </a:r>
            <a:r>
              <a:rPr spc="-130" dirty="0"/>
              <a:t> </a:t>
            </a:r>
            <a:r>
              <a:rPr spc="-10" dirty="0"/>
              <a:t>(AWSC)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00">
              <a:lnSpc>
                <a:spcPct val="100000"/>
              </a:lnSpc>
              <a:spcBef>
                <a:spcPts val="105"/>
              </a:spcBef>
            </a:pPr>
            <a:r>
              <a:rPr dirty="0"/>
              <a:t>UPO’S</a:t>
            </a:r>
            <a:r>
              <a:rPr spc="-55" dirty="0"/>
              <a:t> </a:t>
            </a:r>
            <a:r>
              <a:rPr dirty="0"/>
              <a:t>AGENCY-WIDE</a:t>
            </a:r>
            <a:r>
              <a:rPr spc="-125" dirty="0"/>
              <a:t> </a:t>
            </a:r>
            <a:r>
              <a:rPr dirty="0"/>
              <a:t>SCORECARD</a:t>
            </a:r>
            <a:r>
              <a:rPr spc="-135" dirty="0"/>
              <a:t> </a:t>
            </a:r>
            <a:r>
              <a:rPr spc="-10" dirty="0"/>
              <a:t>DOMAIN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9900" y="962025"/>
            <a:ext cx="6181725" cy="45910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412" y="236537"/>
            <a:ext cx="3384550" cy="5708650"/>
          </a:xfrm>
          <a:prstGeom prst="rect">
            <a:avLst/>
          </a:prstGeom>
          <a:solidFill>
            <a:srgbClr val="0935A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/>
          </a:p>
          <a:p>
            <a:pPr marL="379095" marR="410845" indent="-2540" algn="ctr">
              <a:lnSpc>
                <a:spcPct val="90800"/>
              </a:lnSpc>
            </a:pPr>
            <a:r>
              <a:rPr dirty="0">
                <a:solidFill>
                  <a:srgbClr val="FFFFFF"/>
                </a:solidFill>
              </a:rPr>
              <a:t>UPO’S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AWSC </a:t>
            </a:r>
            <a:r>
              <a:rPr spc="-10" dirty="0">
                <a:solidFill>
                  <a:srgbClr val="FFFFFF"/>
                </a:solidFill>
              </a:rPr>
              <a:t>SATISFACTION SURVEY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2900" y="866775"/>
            <a:ext cx="7600950" cy="4419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773" rIns="0" bIns="0" rtlCol="0">
            <a:spAutoFit/>
          </a:bodyPr>
          <a:lstStyle/>
          <a:p>
            <a:pPr marL="3687445">
              <a:lnSpc>
                <a:spcPct val="100000"/>
              </a:lnSpc>
              <a:spcBef>
                <a:spcPts val="100"/>
              </a:spcBef>
            </a:pPr>
            <a:r>
              <a:rPr dirty="0"/>
              <a:t>SATISFACTION</a:t>
            </a:r>
            <a:r>
              <a:rPr spc="-160" dirty="0"/>
              <a:t> </a:t>
            </a:r>
            <a:r>
              <a:rPr spc="-10" dirty="0"/>
              <a:t>SURVEY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00125"/>
            <a:ext cx="12191999" cy="51149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1724" y="1368716"/>
            <a:ext cx="7448550" cy="4813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2333" rIns="0" bIns="0" rtlCol="0">
            <a:spAutoFit/>
          </a:bodyPr>
          <a:lstStyle/>
          <a:p>
            <a:pPr marL="1731645">
              <a:lnSpc>
                <a:spcPct val="100000"/>
              </a:lnSpc>
              <a:spcBef>
                <a:spcPts val="100"/>
              </a:spcBef>
            </a:pPr>
            <a:r>
              <a:rPr dirty="0"/>
              <a:t>AGGRAGATE</a:t>
            </a:r>
            <a:r>
              <a:rPr spc="-200" dirty="0"/>
              <a:t> </a:t>
            </a:r>
            <a:r>
              <a:rPr dirty="0"/>
              <a:t>SURVEY</a:t>
            </a:r>
            <a:r>
              <a:rPr spc="-125" dirty="0"/>
              <a:t> </a:t>
            </a:r>
            <a:r>
              <a:rPr dirty="0"/>
              <a:t>SATISFACTION</a:t>
            </a:r>
            <a:r>
              <a:rPr spc="-114" dirty="0"/>
              <a:t> </a:t>
            </a:r>
            <a:r>
              <a:rPr spc="-10" dirty="0"/>
              <a:t>SCORE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412" y="236537"/>
            <a:ext cx="3384550" cy="5708650"/>
          </a:xfrm>
          <a:prstGeom prst="rect">
            <a:avLst/>
          </a:prstGeom>
          <a:solidFill>
            <a:srgbClr val="0935A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20"/>
              </a:spcBef>
            </a:pPr>
            <a:endParaRPr sz="3000">
              <a:latin typeface="Times New Roman"/>
              <a:cs typeface="Times New Roman"/>
            </a:endParaRPr>
          </a:p>
          <a:p>
            <a:pPr marR="33020" algn="ctr">
              <a:lnSpc>
                <a:spcPts val="3450"/>
              </a:lnSpc>
            </a:pPr>
            <a:r>
              <a:rPr sz="3000" b="1" dirty="0">
                <a:solidFill>
                  <a:srgbClr val="FFFFFF"/>
                </a:solidFill>
                <a:latin typeface="Century Gothic"/>
                <a:cs typeface="Century Gothic"/>
              </a:rPr>
              <a:t>UPO’S</a:t>
            </a:r>
            <a:r>
              <a:rPr sz="30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AWSC</a:t>
            </a:r>
            <a:endParaRPr sz="3000">
              <a:latin typeface="Century Gothic"/>
              <a:cs typeface="Century Gothic"/>
            </a:endParaRPr>
          </a:p>
          <a:p>
            <a:pPr marR="38735" algn="ctr">
              <a:lnSpc>
                <a:spcPts val="3450"/>
              </a:lnSpc>
            </a:pPr>
            <a:r>
              <a:rPr sz="3000" b="1" dirty="0">
                <a:solidFill>
                  <a:srgbClr val="FFFFFF"/>
                </a:solidFill>
                <a:latin typeface="Century Gothic"/>
                <a:cs typeface="Century Gothic"/>
              </a:rPr>
              <a:t>STRATEGIC</a:t>
            </a:r>
            <a:r>
              <a:rPr sz="3000" b="1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PLAN</a:t>
            </a:r>
            <a:endParaRPr sz="30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2900" y="866775"/>
            <a:ext cx="7600950" cy="4419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73629" y="6365455"/>
            <a:ext cx="6801484" cy="363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NASCSP</a:t>
            </a:r>
            <a:r>
              <a:rPr sz="21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1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Winter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21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Conference</a:t>
            </a:r>
            <a:r>
              <a:rPr sz="21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nascsp.org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600</Words>
  <Application>Microsoft Office PowerPoint</Application>
  <PresentationFormat>Widescreen</PresentationFormat>
  <Paragraphs>127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ABOUT UPO: WE ARE POVERTY-FIGHTERS.</vt:lpstr>
      <vt:lpstr>ABOUT UPO: THE NUMBERS</vt:lpstr>
      <vt:lpstr>UPO’S AGENCY-WIDE SCORECARD (AWSC)</vt:lpstr>
      <vt:lpstr>UPO’S AGENCY-WIDE SCORECARD DOMAIN</vt:lpstr>
      <vt:lpstr>     UPO’S AWSC SATISFACTION SURVEY</vt:lpstr>
      <vt:lpstr>SATISFACTION SURVEY</vt:lpstr>
      <vt:lpstr>AGGRAGATE SURVEY SATISFACTION SCORE</vt:lpstr>
      <vt:lpstr>PowerPoint Presentation</vt:lpstr>
      <vt:lpstr>INDIVIDUAL STRATEGIC PLAN TRACKING PAGE</vt:lpstr>
      <vt:lpstr>INDIVIDUAL STRATEGIC PLAN SUMMARY</vt:lpstr>
      <vt:lpstr>STRATEGIC PLAN EXECUTIVE SUMMARY</vt:lpstr>
      <vt:lpstr>     UPO’S AWSC INTERNAL MONITORING</vt:lpstr>
      <vt:lpstr>PERFORMANCE MANAGEMENT REPORT</vt:lpstr>
      <vt:lpstr>ISSUE LOG</vt:lpstr>
      <vt:lpstr>MONITORING CHECKLIST</vt:lpstr>
      <vt:lpstr>     UPO’S AWSC FINANCIAL STRENGTH</vt:lpstr>
      <vt:lpstr>FINANCE SECTION OF ORGANIZATIONAL STANDARDS</vt:lpstr>
      <vt:lpstr>FINANCE SECTION OF PERFORMANCE MEASURMENT REPORT</vt:lpstr>
      <vt:lpstr>FINANCE SECTION OF PERFORMANCE MEASURMENT REPORT</vt:lpstr>
      <vt:lpstr>     UPO’S AWSC PROGRAM PERFORMANCE</vt:lpstr>
      <vt:lpstr>ROMA UPGRADED LOGIC MODEL</vt:lpstr>
      <vt:lpstr>PERFORMANCE MEASUREMENT REPORT</vt:lpstr>
      <vt:lpstr>PERFORMANCE MEASUREMENT REPORT YTD WEIGHTED AVERAGE PERFORMANCE</vt:lpstr>
      <vt:lpstr>     UPO’S AWSC CSBG ORG STANDARDS</vt:lpstr>
      <vt:lpstr>ORGANIZATIONAL STANDARDS</vt:lpstr>
      <vt:lpstr>PowerPoint Presentation</vt:lpstr>
      <vt:lpstr>UPO’S AGENCY-WIDE SCORECARD DOMAIN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Johnson</dc:creator>
  <cp:lastModifiedBy>Lauren Johnson</cp:lastModifiedBy>
  <cp:revision>1</cp:revision>
  <dcterms:created xsi:type="dcterms:W3CDTF">2024-02-29T13:35:15Z</dcterms:created>
  <dcterms:modified xsi:type="dcterms:W3CDTF">2024-02-29T14:12:16Z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2024-02-28T00:00:00Z</vt:filetime>
  </property>
  <property fmtid="{D5CDD505-2E9C-101B-9397-08002B2CF9AE}" pid="3" name="LastSaved">
    <vt:filetime>2024-02-29T00:00:00Z</vt:filetime>
  </property>
</Properties>
</file>