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8.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2"/>
  </p:notesMasterIdLst>
  <p:sldIdLst>
    <p:sldId id="256" r:id="rId3"/>
    <p:sldId id="259" r:id="rId4"/>
    <p:sldId id="268" r:id="rId5"/>
    <p:sldId id="294" r:id="rId6"/>
    <p:sldId id="291" r:id="rId7"/>
    <p:sldId id="273" r:id="rId8"/>
    <p:sldId id="1287" r:id="rId9"/>
    <p:sldId id="1047" r:id="rId10"/>
    <p:sldId id="1051" r:id="rId11"/>
    <p:sldId id="1052" r:id="rId12"/>
    <p:sldId id="1053" r:id="rId13"/>
    <p:sldId id="1054" r:id="rId14"/>
    <p:sldId id="1055" r:id="rId15"/>
    <p:sldId id="1179" r:id="rId16"/>
    <p:sldId id="1180" r:id="rId17"/>
    <p:sldId id="1231" r:id="rId18"/>
    <p:sldId id="1182" r:id="rId19"/>
    <p:sldId id="1183" r:id="rId20"/>
    <p:sldId id="1284" r:id="rId21"/>
    <p:sldId id="1184" r:id="rId22"/>
    <p:sldId id="1185" r:id="rId23"/>
    <p:sldId id="1186" r:id="rId24"/>
    <p:sldId id="1187" r:id="rId25"/>
    <p:sldId id="1235" r:id="rId26"/>
    <p:sldId id="1236" r:id="rId27"/>
    <p:sldId id="1237" r:id="rId28"/>
    <p:sldId id="1191" r:id="rId29"/>
    <p:sldId id="1286" r:id="rId30"/>
    <p:sldId id="275" r:id="rId31"/>
  </p:sldIdLst>
  <p:sldSz cx="12192000"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ige, Gina M - DCF" initials="PGM-D" lastIdx="1" clrIdx="0">
    <p:extLst>
      <p:ext uri="{19B8F6BF-5375-455C-9EA6-DF929625EA0E}">
        <p15:presenceInfo xmlns:p15="http://schemas.microsoft.com/office/powerpoint/2012/main" userId="S::GinaM.Paige@wisconsin.gov::57df385c-4e2a-4dd6-97a4-3ab63a6c18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FF7992-0207-4805-AD1E-E8857B510695}" v="367" dt="2021-03-17T15:27:15.718"/>
    <p1510:client id="{D95B0990-4DD9-4860-AA5C-821FF9F07F03}" v="399" dt="2021-03-17T15:34:57.0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84" autoAdjust="0"/>
  </p:normalViewPr>
  <p:slideViewPr>
    <p:cSldViewPr snapToGrid="0">
      <p:cViewPr>
        <p:scale>
          <a:sx n="71" d="100"/>
          <a:sy n="71" d="100"/>
        </p:scale>
        <p:origin x="1118" y="25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5/10/relationships/revisionInfo" Target="revisionInfo.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2.svg"/><Relationship Id="rId4" Type="http://schemas.openxmlformats.org/officeDocument/2006/relationships/image" Target="../media/image7.svg"/><Relationship Id="rId9" Type="http://schemas.openxmlformats.org/officeDocument/2006/relationships/image" Target="../media/image2.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2.svg"/><Relationship Id="rId4" Type="http://schemas.openxmlformats.org/officeDocument/2006/relationships/image" Target="../media/image7.svg"/><Relationship Id="rId9" Type="http://schemas.openxmlformats.org/officeDocument/2006/relationships/image" Target="../media/image2.png"/></Relationships>
</file>

<file path=ppt/diagrams/colors1.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115FDC-F178-46C4-9BFB-994B48B0636D}" type="doc">
      <dgm:prSet loTypeId="urn:microsoft.com/office/officeart/2018/2/layout/IconVerticalSolid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C33008C6-8C24-42AA-9006-492F8E571983}">
      <dgm:prSet/>
      <dgm:spPr/>
      <dgm:t>
        <a:bodyPr/>
        <a:lstStyle/>
        <a:p>
          <a:pPr>
            <a:lnSpc>
              <a:spcPct val="100000"/>
            </a:lnSpc>
          </a:pPr>
          <a:r>
            <a:rPr lang="en-US" dirty="0">
              <a:solidFill>
                <a:schemeClr val="bg2">
                  <a:lumMod val="10000"/>
                </a:schemeClr>
              </a:solidFill>
            </a:rPr>
            <a:t>The Community Action Plan (CAP) is an integral part of receiving CSBG funding each year.</a:t>
          </a:r>
        </a:p>
      </dgm:t>
    </dgm:pt>
    <dgm:pt modelId="{C808A401-6DAD-419A-87DE-6EECDCCFE4F7}" type="parTrans" cxnId="{F529184E-EFA2-4500-A5F4-D175E4A7CABA}">
      <dgm:prSet/>
      <dgm:spPr/>
      <dgm:t>
        <a:bodyPr/>
        <a:lstStyle/>
        <a:p>
          <a:endParaRPr lang="en-US"/>
        </a:p>
      </dgm:t>
    </dgm:pt>
    <dgm:pt modelId="{674A8EAB-42EC-46D0-AFE3-036B1321429E}" type="sibTrans" cxnId="{F529184E-EFA2-4500-A5F4-D175E4A7CABA}">
      <dgm:prSet/>
      <dgm:spPr/>
      <dgm:t>
        <a:bodyPr/>
        <a:lstStyle/>
        <a:p>
          <a:endParaRPr lang="en-US"/>
        </a:p>
      </dgm:t>
    </dgm:pt>
    <dgm:pt modelId="{79376920-6E6C-4F07-8590-E2B28077FEB7}">
      <dgm:prSet custT="1"/>
      <dgm:spPr/>
      <dgm:t>
        <a:bodyPr/>
        <a:lstStyle/>
        <a:p>
          <a:pPr>
            <a:lnSpc>
              <a:spcPct val="100000"/>
            </a:lnSpc>
          </a:pPr>
          <a:r>
            <a:rPr lang="en-US" sz="1400" kern="1200" dirty="0">
              <a:solidFill>
                <a:srgbClr val="E7E6E6">
                  <a:lumMod val="10000"/>
                </a:srgbClr>
              </a:solidFill>
              <a:latin typeface="Roboto"/>
              <a:ea typeface="+mn-ea"/>
              <a:cs typeface="+mn-cs"/>
            </a:rPr>
            <a:t>To comply with the CSBG Act: CAAs must complete a Community Action Plan as a condition to receive funding through a Community Services Block Grant.</a:t>
          </a:r>
        </a:p>
      </dgm:t>
    </dgm:pt>
    <dgm:pt modelId="{88319502-0E11-4F0F-A3B8-9BF8E2BBC5B1}" type="parTrans" cxnId="{E86FF1AD-F84A-4216-A55F-9770ACC41959}">
      <dgm:prSet/>
      <dgm:spPr/>
      <dgm:t>
        <a:bodyPr/>
        <a:lstStyle/>
        <a:p>
          <a:endParaRPr lang="en-US"/>
        </a:p>
      </dgm:t>
    </dgm:pt>
    <dgm:pt modelId="{3C4EC911-53CF-4607-AD75-6C55CF63E27A}" type="sibTrans" cxnId="{E86FF1AD-F84A-4216-A55F-9770ACC41959}">
      <dgm:prSet/>
      <dgm:spPr/>
      <dgm:t>
        <a:bodyPr/>
        <a:lstStyle/>
        <a:p>
          <a:endParaRPr lang="en-US"/>
        </a:p>
      </dgm:t>
    </dgm:pt>
    <dgm:pt modelId="{3EEAE6FB-B22D-4540-966C-37E2E4870A09}">
      <dgm:prSet/>
      <dgm:spPr/>
      <dgm:t>
        <a:bodyPr/>
        <a:lstStyle/>
        <a:p>
          <a:pPr>
            <a:lnSpc>
              <a:spcPct val="100000"/>
            </a:lnSpc>
          </a:pPr>
          <a:r>
            <a:rPr lang="en-US" dirty="0">
              <a:solidFill>
                <a:schemeClr val="bg2">
                  <a:lumMod val="10000"/>
                </a:schemeClr>
              </a:solidFill>
            </a:rPr>
            <a:t>CSBG funds must be used to support activities that remove obstacles and solve problems blocking achievement of self-sufficiency.</a:t>
          </a:r>
        </a:p>
      </dgm:t>
    </dgm:pt>
    <dgm:pt modelId="{35646869-CF08-4C09-9786-9FBAD1C9F215}" type="parTrans" cxnId="{38AF1E9A-EA94-411F-97E3-B76FE376976A}">
      <dgm:prSet/>
      <dgm:spPr/>
      <dgm:t>
        <a:bodyPr/>
        <a:lstStyle/>
        <a:p>
          <a:endParaRPr lang="en-US"/>
        </a:p>
      </dgm:t>
    </dgm:pt>
    <dgm:pt modelId="{9E2A1C72-E8E2-41C3-98B6-B87688446676}" type="sibTrans" cxnId="{38AF1E9A-EA94-411F-97E3-B76FE376976A}">
      <dgm:prSet/>
      <dgm:spPr/>
      <dgm:t>
        <a:bodyPr/>
        <a:lstStyle/>
        <a:p>
          <a:endParaRPr lang="en-US"/>
        </a:p>
      </dgm:t>
    </dgm:pt>
    <dgm:pt modelId="{E72DB78A-0768-4C8B-AF9E-05AE1C6646DA}">
      <dgm:prSet/>
      <dgm:spPr/>
      <dgm:t>
        <a:bodyPr/>
        <a:lstStyle/>
        <a:p>
          <a:pPr>
            <a:lnSpc>
              <a:spcPct val="100000"/>
            </a:lnSpc>
          </a:pPr>
          <a:r>
            <a:rPr lang="en-US" dirty="0">
              <a:solidFill>
                <a:schemeClr val="bg2">
                  <a:lumMod val="10000"/>
                </a:schemeClr>
              </a:solidFill>
            </a:rPr>
            <a:t>Each agency must do a comprehensive Community Needs Assessment (CNA) to find out what obstacles and problems need to be addressed.</a:t>
          </a:r>
        </a:p>
      </dgm:t>
    </dgm:pt>
    <dgm:pt modelId="{AA5680A6-E64B-4A70-9F46-D17F1D0CD1EF}" type="parTrans" cxnId="{A16BBEF0-BEA7-450C-89C1-D300860ADD64}">
      <dgm:prSet/>
      <dgm:spPr/>
      <dgm:t>
        <a:bodyPr/>
        <a:lstStyle/>
        <a:p>
          <a:endParaRPr lang="en-US"/>
        </a:p>
      </dgm:t>
    </dgm:pt>
    <dgm:pt modelId="{C03B3010-EA7E-4DEB-AE54-1DC184A291F5}" type="sibTrans" cxnId="{A16BBEF0-BEA7-450C-89C1-D300860ADD64}">
      <dgm:prSet/>
      <dgm:spPr/>
      <dgm:t>
        <a:bodyPr/>
        <a:lstStyle/>
        <a:p>
          <a:endParaRPr lang="en-US"/>
        </a:p>
      </dgm:t>
    </dgm:pt>
    <dgm:pt modelId="{138D2444-3161-49CC-A7A8-9CA1FFEFB5E0}">
      <dgm:prSet/>
      <dgm:spPr/>
      <dgm:t>
        <a:bodyPr/>
        <a:lstStyle/>
        <a:p>
          <a:pPr>
            <a:lnSpc>
              <a:spcPct val="100000"/>
            </a:lnSpc>
          </a:pPr>
          <a:r>
            <a:rPr lang="en-US" dirty="0">
              <a:solidFill>
                <a:schemeClr val="bg2">
                  <a:lumMod val="10000"/>
                </a:schemeClr>
              </a:solidFill>
            </a:rPr>
            <a:t>Then the CAA must develop a specific, short-range plan for using its resources.</a:t>
          </a:r>
        </a:p>
      </dgm:t>
    </dgm:pt>
    <dgm:pt modelId="{C8582A9E-BC0A-4D3B-A4A2-B114AA38E1F4}" type="parTrans" cxnId="{41510921-F0EA-4008-A58B-C25485D2C1AB}">
      <dgm:prSet/>
      <dgm:spPr/>
      <dgm:t>
        <a:bodyPr/>
        <a:lstStyle/>
        <a:p>
          <a:endParaRPr lang="en-US"/>
        </a:p>
      </dgm:t>
    </dgm:pt>
    <dgm:pt modelId="{81C8F681-6F48-4331-9407-92A59A83EAFF}" type="sibTrans" cxnId="{41510921-F0EA-4008-A58B-C25485D2C1AB}">
      <dgm:prSet/>
      <dgm:spPr/>
      <dgm:t>
        <a:bodyPr/>
        <a:lstStyle/>
        <a:p>
          <a:endParaRPr lang="en-US"/>
        </a:p>
      </dgm:t>
    </dgm:pt>
    <dgm:pt modelId="{8982F68C-B662-493B-930B-2FA61037A127}" type="pres">
      <dgm:prSet presAssocID="{99115FDC-F178-46C4-9BFB-994B48B0636D}" presName="root" presStyleCnt="0">
        <dgm:presLayoutVars>
          <dgm:dir/>
          <dgm:resizeHandles val="exact"/>
        </dgm:presLayoutVars>
      </dgm:prSet>
      <dgm:spPr/>
    </dgm:pt>
    <dgm:pt modelId="{B99E4829-2D3A-4EF8-B360-6351672CBBB9}" type="pres">
      <dgm:prSet presAssocID="{C33008C6-8C24-42AA-9006-492F8E571983}" presName="compNode" presStyleCnt="0"/>
      <dgm:spPr/>
    </dgm:pt>
    <dgm:pt modelId="{5C94994F-6C54-4949-86B0-35F973F93BEA}" type="pres">
      <dgm:prSet presAssocID="{C33008C6-8C24-42AA-9006-492F8E571983}" presName="bgRect" presStyleLbl="bgShp" presStyleIdx="0" presStyleCnt="5" custLinFactNeighborX="-5932" custLinFactNeighborY="-235"/>
      <dgm:spPr/>
    </dgm:pt>
    <dgm:pt modelId="{5C4A282C-B989-4C34-855E-942177D8054E}" type="pres">
      <dgm:prSet presAssocID="{C33008C6-8C24-42AA-9006-492F8E571983}"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Daily calendar with solid fill"/>
        </a:ext>
      </dgm:extLst>
    </dgm:pt>
    <dgm:pt modelId="{21DADE1F-AA07-4FAB-8956-38E3E38DF527}" type="pres">
      <dgm:prSet presAssocID="{C33008C6-8C24-42AA-9006-492F8E571983}" presName="spaceRect" presStyleCnt="0"/>
      <dgm:spPr/>
    </dgm:pt>
    <dgm:pt modelId="{CADEAA62-656F-4507-9E88-17D62F7CD1DD}" type="pres">
      <dgm:prSet presAssocID="{C33008C6-8C24-42AA-9006-492F8E571983}" presName="parTx" presStyleLbl="revTx" presStyleIdx="0" presStyleCnt="5">
        <dgm:presLayoutVars>
          <dgm:chMax val="0"/>
          <dgm:chPref val="0"/>
        </dgm:presLayoutVars>
      </dgm:prSet>
      <dgm:spPr/>
    </dgm:pt>
    <dgm:pt modelId="{35EF6A68-3828-4806-B094-BE59103D1051}" type="pres">
      <dgm:prSet presAssocID="{674A8EAB-42EC-46D0-AFE3-036B1321429E}" presName="sibTrans" presStyleCnt="0"/>
      <dgm:spPr/>
    </dgm:pt>
    <dgm:pt modelId="{3E2E185D-3C1E-48C9-9018-2308311EE46C}" type="pres">
      <dgm:prSet presAssocID="{79376920-6E6C-4F07-8590-E2B28077FEB7}" presName="compNode" presStyleCnt="0"/>
      <dgm:spPr/>
    </dgm:pt>
    <dgm:pt modelId="{D22F2BF1-3182-4491-B6BC-F5BE7EAEFB4E}" type="pres">
      <dgm:prSet presAssocID="{79376920-6E6C-4F07-8590-E2B28077FEB7}" presName="bgRect" presStyleLbl="bgShp" presStyleIdx="1" presStyleCnt="5" custLinFactNeighborX="-42422"/>
      <dgm:spPr/>
    </dgm:pt>
    <dgm:pt modelId="{1A954CC6-CC69-466A-B8A4-4A2B543D1ABA}" type="pres">
      <dgm:prSet presAssocID="{79376920-6E6C-4F07-8590-E2B28077FEB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Gavel with solid fill"/>
        </a:ext>
      </dgm:extLst>
    </dgm:pt>
    <dgm:pt modelId="{235D9961-7084-440A-AA80-C5917FEEAADB}" type="pres">
      <dgm:prSet presAssocID="{79376920-6E6C-4F07-8590-E2B28077FEB7}" presName="spaceRect" presStyleCnt="0"/>
      <dgm:spPr/>
    </dgm:pt>
    <dgm:pt modelId="{CE2AE1E5-EC64-4A8E-9B84-1659D1D1FA02}" type="pres">
      <dgm:prSet presAssocID="{79376920-6E6C-4F07-8590-E2B28077FEB7}" presName="parTx" presStyleLbl="revTx" presStyleIdx="1" presStyleCnt="5">
        <dgm:presLayoutVars>
          <dgm:chMax val="0"/>
          <dgm:chPref val="0"/>
        </dgm:presLayoutVars>
      </dgm:prSet>
      <dgm:spPr/>
    </dgm:pt>
    <dgm:pt modelId="{15F27EA8-85C9-4914-A902-A280441210CC}" type="pres">
      <dgm:prSet presAssocID="{3C4EC911-53CF-4607-AD75-6C55CF63E27A}" presName="sibTrans" presStyleCnt="0"/>
      <dgm:spPr/>
    </dgm:pt>
    <dgm:pt modelId="{AE6963C4-C848-45EE-832A-0F74257F76AC}" type="pres">
      <dgm:prSet presAssocID="{3EEAE6FB-B22D-4540-966C-37E2E4870A09}" presName="compNode" presStyleCnt="0"/>
      <dgm:spPr/>
    </dgm:pt>
    <dgm:pt modelId="{67B7A10D-609E-43B5-AC4A-B89420EBCDAA}" type="pres">
      <dgm:prSet presAssocID="{3EEAE6FB-B22D-4540-966C-37E2E4870A09}" presName="bgRect" presStyleLbl="bgShp" presStyleIdx="2" presStyleCnt="5"/>
      <dgm:spPr/>
    </dgm:pt>
    <dgm:pt modelId="{788B65F0-C984-4B41-BF22-1979F2E05E43}" type="pres">
      <dgm:prSet presAssocID="{3EEAE6FB-B22D-4540-966C-37E2E4870A0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onstruction Barricade with solid fill"/>
        </a:ext>
      </dgm:extLst>
    </dgm:pt>
    <dgm:pt modelId="{297E11A7-FB50-49FC-9E61-9EDD80CE481D}" type="pres">
      <dgm:prSet presAssocID="{3EEAE6FB-B22D-4540-966C-37E2E4870A09}" presName="spaceRect" presStyleCnt="0"/>
      <dgm:spPr/>
    </dgm:pt>
    <dgm:pt modelId="{DE5CF820-6CCE-43D9-8E0A-F7AAC4301944}" type="pres">
      <dgm:prSet presAssocID="{3EEAE6FB-B22D-4540-966C-37E2E4870A09}" presName="parTx" presStyleLbl="revTx" presStyleIdx="2" presStyleCnt="5">
        <dgm:presLayoutVars>
          <dgm:chMax val="0"/>
          <dgm:chPref val="0"/>
        </dgm:presLayoutVars>
      </dgm:prSet>
      <dgm:spPr/>
    </dgm:pt>
    <dgm:pt modelId="{B0566333-2A24-4851-A4A2-6F3328D9DAC2}" type="pres">
      <dgm:prSet presAssocID="{9E2A1C72-E8E2-41C3-98B6-B87688446676}" presName="sibTrans" presStyleCnt="0"/>
      <dgm:spPr/>
    </dgm:pt>
    <dgm:pt modelId="{879BCB4D-3B96-4DD0-B078-94076071C79B}" type="pres">
      <dgm:prSet presAssocID="{E72DB78A-0768-4C8B-AF9E-05AE1C6646DA}" presName="compNode" presStyleCnt="0"/>
      <dgm:spPr/>
    </dgm:pt>
    <dgm:pt modelId="{9E1F9FEF-A25F-40AB-94EB-BCE3EB698823}" type="pres">
      <dgm:prSet presAssocID="{E72DB78A-0768-4C8B-AF9E-05AE1C6646DA}" presName="bgRect" presStyleLbl="bgShp" presStyleIdx="3" presStyleCnt="5"/>
      <dgm:spPr/>
    </dgm:pt>
    <dgm:pt modelId="{B148117E-AFF2-48BC-B31D-D9C14F4FD56A}" type="pres">
      <dgm:prSet presAssocID="{E72DB78A-0768-4C8B-AF9E-05AE1C6646DA}" presName="iconRect"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Pencil with solid fill"/>
        </a:ext>
      </dgm:extLst>
    </dgm:pt>
    <dgm:pt modelId="{2F078D78-5104-4EFB-8335-5885315174EE}" type="pres">
      <dgm:prSet presAssocID="{E72DB78A-0768-4C8B-AF9E-05AE1C6646DA}" presName="spaceRect" presStyleCnt="0"/>
      <dgm:spPr/>
    </dgm:pt>
    <dgm:pt modelId="{D88CD5EA-5206-4BD1-9A38-08A2230C8D4E}" type="pres">
      <dgm:prSet presAssocID="{E72DB78A-0768-4C8B-AF9E-05AE1C6646DA}" presName="parTx" presStyleLbl="revTx" presStyleIdx="3" presStyleCnt="5">
        <dgm:presLayoutVars>
          <dgm:chMax val="0"/>
          <dgm:chPref val="0"/>
        </dgm:presLayoutVars>
      </dgm:prSet>
      <dgm:spPr/>
    </dgm:pt>
    <dgm:pt modelId="{41384DAA-69CC-41B6-AB35-22CB7B09F471}" type="pres">
      <dgm:prSet presAssocID="{C03B3010-EA7E-4DEB-AE54-1DC184A291F5}" presName="sibTrans" presStyleCnt="0"/>
      <dgm:spPr/>
    </dgm:pt>
    <dgm:pt modelId="{6E6B283C-2EE9-4C51-8D3C-9D37869F3475}" type="pres">
      <dgm:prSet presAssocID="{138D2444-3161-49CC-A7A8-9CA1FFEFB5E0}" presName="compNode" presStyleCnt="0"/>
      <dgm:spPr/>
    </dgm:pt>
    <dgm:pt modelId="{B9F5E938-40C1-433C-8097-1EDA0C181125}" type="pres">
      <dgm:prSet presAssocID="{138D2444-3161-49CC-A7A8-9CA1FFEFB5E0}" presName="bgRect" presStyleLbl="bgShp" presStyleIdx="4" presStyleCnt="5"/>
      <dgm:spPr/>
    </dgm:pt>
    <dgm:pt modelId="{F56D5A03-21FC-440E-8BB0-1C8618D3CFAF}" type="pres">
      <dgm:prSet presAssocID="{138D2444-3161-49CC-A7A8-9CA1FFEFB5E0}"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Checklist with solid fill"/>
        </a:ext>
      </dgm:extLst>
    </dgm:pt>
    <dgm:pt modelId="{8517F60C-A756-4023-AD6C-6D4AC372011B}" type="pres">
      <dgm:prSet presAssocID="{138D2444-3161-49CC-A7A8-9CA1FFEFB5E0}" presName="spaceRect" presStyleCnt="0"/>
      <dgm:spPr/>
    </dgm:pt>
    <dgm:pt modelId="{F11F26EA-E414-48DB-AD7B-47FC0A9268C8}" type="pres">
      <dgm:prSet presAssocID="{138D2444-3161-49CC-A7A8-9CA1FFEFB5E0}" presName="parTx" presStyleLbl="revTx" presStyleIdx="4" presStyleCnt="5">
        <dgm:presLayoutVars>
          <dgm:chMax val="0"/>
          <dgm:chPref val="0"/>
        </dgm:presLayoutVars>
      </dgm:prSet>
      <dgm:spPr/>
    </dgm:pt>
  </dgm:ptLst>
  <dgm:cxnLst>
    <dgm:cxn modelId="{90D43D05-F83A-42D0-B2FD-A65370BD54F0}" type="presOf" srcId="{E72DB78A-0768-4C8B-AF9E-05AE1C6646DA}" destId="{D88CD5EA-5206-4BD1-9A38-08A2230C8D4E}" srcOrd="0" destOrd="0" presId="urn:microsoft.com/office/officeart/2018/2/layout/IconVerticalSolidList"/>
    <dgm:cxn modelId="{41510921-F0EA-4008-A58B-C25485D2C1AB}" srcId="{99115FDC-F178-46C4-9BFB-994B48B0636D}" destId="{138D2444-3161-49CC-A7A8-9CA1FFEFB5E0}" srcOrd="4" destOrd="0" parTransId="{C8582A9E-BC0A-4D3B-A4A2-B114AA38E1F4}" sibTransId="{81C8F681-6F48-4331-9407-92A59A83EAFF}"/>
    <dgm:cxn modelId="{5520C032-6AE2-4DF6-8011-BEA4FFC846AA}" type="presOf" srcId="{99115FDC-F178-46C4-9BFB-994B48B0636D}" destId="{8982F68C-B662-493B-930B-2FA61037A127}" srcOrd="0" destOrd="0" presId="urn:microsoft.com/office/officeart/2018/2/layout/IconVerticalSolidList"/>
    <dgm:cxn modelId="{F529184E-EFA2-4500-A5F4-D175E4A7CABA}" srcId="{99115FDC-F178-46C4-9BFB-994B48B0636D}" destId="{C33008C6-8C24-42AA-9006-492F8E571983}" srcOrd="0" destOrd="0" parTransId="{C808A401-6DAD-419A-87DE-6EECDCCFE4F7}" sibTransId="{674A8EAB-42EC-46D0-AFE3-036B1321429E}"/>
    <dgm:cxn modelId="{41EDE07E-FB81-4198-8970-37FDA7B6C556}" type="presOf" srcId="{138D2444-3161-49CC-A7A8-9CA1FFEFB5E0}" destId="{F11F26EA-E414-48DB-AD7B-47FC0A9268C8}" srcOrd="0" destOrd="0" presId="urn:microsoft.com/office/officeart/2018/2/layout/IconVerticalSolidList"/>
    <dgm:cxn modelId="{38AF1E9A-EA94-411F-97E3-B76FE376976A}" srcId="{99115FDC-F178-46C4-9BFB-994B48B0636D}" destId="{3EEAE6FB-B22D-4540-966C-37E2E4870A09}" srcOrd="2" destOrd="0" parTransId="{35646869-CF08-4C09-9786-9FBAD1C9F215}" sibTransId="{9E2A1C72-E8E2-41C3-98B6-B87688446676}"/>
    <dgm:cxn modelId="{E86FF1AD-F84A-4216-A55F-9770ACC41959}" srcId="{99115FDC-F178-46C4-9BFB-994B48B0636D}" destId="{79376920-6E6C-4F07-8590-E2B28077FEB7}" srcOrd="1" destOrd="0" parTransId="{88319502-0E11-4F0F-A3B8-9BF8E2BBC5B1}" sibTransId="{3C4EC911-53CF-4607-AD75-6C55CF63E27A}"/>
    <dgm:cxn modelId="{CA2C7CBE-2241-4411-AFD2-FAFCD4C4E8FE}" type="presOf" srcId="{C33008C6-8C24-42AA-9006-492F8E571983}" destId="{CADEAA62-656F-4507-9E88-17D62F7CD1DD}" srcOrd="0" destOrd="0" presId="urn:microsoft.com/office/officeart/2018/2/layout/IconVerticalSolidList"/>
    <dgm:cxn modelId="{2A5399C6-3AD2-430C-966F-898456C0EE9B}" type="presOf" srcId="{3EEAE6FB-B22D-4540-966C-37E2E4870A09}" destId="{DE5CF820-6CCE-43D9-8E0A-F7AAC4301944}" srcOrd="0" destOrd="0" presId="urn:microsoft.com/office/officeart/2018/2/layout/IconVerticalSolidList"/>
    <dgm:cxn modelId="{69FDB9F0-BF48-4962-B7C5-7447A02BDB51}" type="presOf" srcId="{79376920-6E6C-4F07-8590-E2B28077FEB7}" destId="{CE2AE1E5-EC64-4A8E-9B84-1659D1D1FA02}" srcOrd="0" destOrd="0" presId="urn:microsoft.com/office/officeart/2018/2/layout/IconVerticalSolidList"/>
    <dgm:cxn modelId="{A16BBEF0-BEA7-450C-89C1-D300860ADD64}" srcId="{99115FDC-F178-46C4-9BFB-994B48B0636D}" destId="{E72DB78A-0768-4C8B-AF9E-05AE1C6646DA}" srcOrd="3" destOrd="0" parTransId="{AA5680A6-E64B-4A70-9F46-D17F1D0CD1EF}" sibTransId="{C03B3010-EA7E-4DEB-AE54-1DC184A291F5}"/>
    <dgm:cxn modelId="{0D4CA954-3193-4DCC-A9E1-89277E40DC20}" type="presParOf" srcId="{8982F68C-B662-493B-930B-2FA61037A127}" destId="{B99E4829-2D3A-4EF8-B360-6351672CBBB9}" srcOrd="0" destOrd="0" presId="urn:microsoft.com/office/officeart/2018/2/layout/IconVerticalSolidList"/>
    <dgm:cxn modelId="{B6671C3E-F47B-4D1F-9C1A-895BCD2C35FF}" type="presParOf" srcId="{B99E4829-2D3A-4EF8-B360-6351672CBBB9}" destId="{5C94994F-6C54-4949-86B0-35F973F93BEA}" srcOrd="0" destOrd="0" presId="urn:microsoft.com/office/officeart/2018/2/layout/IconVerticalSolidList"/>
    <dgm:cxn modelId="{4057B7B4-866F-4FB2-A103-8219B49F5C1E}" type="presParOf" srcId="{B99E4829-2D3A-4EF8-B360-6351672CBBB9}" destId="{5C4A282C-B989-4C34-855E-942177D8054E}" srcOrd="1" destOrd="0" presId="urn:microsoft.com/office/officeart/2018/2/layout/IconVerticalSolidList"/>
    <dgm:cxn modelId="{9E306BC7-8AD5-44DB-89F4-B0DAF2F6EE0C}" type="presParOf" srcId="{B99E4829-2D3A-4EF8-B360-6351672CBBB9}" destId="{21DADE1F-AA07-4FAB-8956-38E3E38DF527}" srcOrd="2" destOrd="0" presId="urn:microsoft.com/office/officeart/2018/2/layout/IconVerticalSolidList"/>
    <dgm:cxn modelId="{93B09513-851B-4EFA-81D8-535E255A10C5}" type="presParOf" srcId="{B99E4829-2D3A-4EF8-B360-6351672CBBB9}" destId="{CADEAA62-656F-4507-9E88-17D62F7CD1DD}" srcOrd="3" destOrd="0" presId="urn:microsoft.com/office/officeart/2018/2/layout/IconVerticalSolidList"/>
    <dgm:cxn modelId="{D9BE167B-7A6D-485C-946C-C07A699A166C}" type="presParOf" srcId="{8982F68C-B662-493B-930B-2FA61037A127}" destId="{35EF6A68-3828-4806-B094-BE59103D1051}" srcOrd="1" destOrd="0" presId="urn:microsoft.com/office/officeart/2018/2/layout/IconVerticalSolidList"/>
    <dgm:cxn modelId="{910153E2-54CB-4734-ADC7-212D3489279D}" type="presParOf" srcId="{8982F68C-B662-493B-930B-2FA61037A127}" destId="{3E2E185D-3C1E-48C9-9018-2308311EE46C}" srcOrd="2" destOrd="0" presId="urn:microsoft.com/office/officeart/2018/2/layout/IconVerticalSolidList"/>
    <dgm:cxn modelId="{55E6241E-DD37-400D-A56F-615A28022F29}" type="presParOf" srcId="{3E2E185D-3C1E-48C9-9018-2308311EE46C}" destId="{D22F2BF1-3182-4491-B6BC-F5BE7EAEFB4E}" srcOrd="0" destOrd="0" presId="urn:microsoft.com/office/officeart/2018/2/layout/IconVerticalSolidList"/>
    <dgm:cxn modelId="{BE2C58D0-0D50-4A5F-BA6C-34671165A568}" type="presParOf" srcId="{3E2E185D-3C1E-48C9-9018-2308311EE46C}" destId="{1A954CC6-CC69-466A-B8A4-4A2B543D1ABA}" srcOrd="1" destOrd="0" presId="urn:microsoft.com/office/officeart/2018/2/layout/IconVerticalSolidList"/>
    <dgm:cxn modelId="{64969161-43BC-4EC9-9488-4BE6B6107582}" type="presParOf" srcId="{3E2E185D-3C1E-48C9-9018-2308311EE46C}" destId="{235D9961-7084-440A-AA80-C5917FEEAADB}" srcOrd="2" destOrd="0" presId="urn:microsoft.com/office/officeart/2018/2/layout/IconVerticalSolidList"/>
    <dgm:cxn modelId="{1C500170-CF71-49F0-8D56-19F72B254FC8}" type="presParOf" srcId="{3E2E185D-3C1E-48C9-9018-2308311EE46C}" destId="{CE2AE1E5-EC64-4A8E-9B84-1659D1D1FA02}" srcOrd="3" destOrd="0" presId="urn:microsoft.com/office/officeart/2018/2/layout/IconVerticalSolidList"/>
    <dgm:cxn modelId="{D122806C-9E95-4D31-8ECD-F3FE0E5ECE0D}" type="presParOf" srcId="{8982F68C-B662-493B-930B-2FA61037A127}" destId="{15F27EA8-85C9-4914-A902-A280441210CC}" srcOrd="3" destOrd="0" presId="urn:microsoft.com/office/officeart/2018/2/layout/IconVerticalSolidList"/>
    <dgm:cxn modelId="{53F99E03-03A7-4E9E-8018-CA9D8CF5F924}" type="presParOf" srcId="{8982F68C-B662-493B-930B-2FA61037A127}" destId="{AE6963C4-C848-45EE-832A-0F74257F76AC}" srcOrd="4" destOrd="0" presId="urn:microsoft.com/office/officeart/2018/2/layout/IconVerticalSolidList"/>
    <dgm:cxn modelId="{58441E2A-9A26-4B07-8FCD-E85E33D0844D}" type="presParOf" srcId="{AE6963C4-C848-45EE-832A-0F74257F76AC}" destId="{67B7A10D-609E-43B5-AC4A-B89420EBCDAA}" srcOrd="0" destOrd="0" presId="urn:microsoft.com/office/officeart/2018/2/layout/IconVerticalSolidList"/>
    <dgm:cxn modelId="{1A544B07-4930-442C-8283-6EDF5794FABD}" type="presParOf" srcId="{AE6963C4-C848-45EE-832A-0F74257F76AC}" destId="{788B65F0-C984-4B41-BF22-1979F2E05E43}" srcOrd="1" destOrd="0" presId="urn:microsoft.com/office/officeart/2018/2/layout/IconVerticalSolidList"/>
    <dgm:cxn modelId="{D384D577-078C-4AD7-A97D-1009F5A31ED4}" type="presParOf" srcId="{AE6963C4-C848-45EE-832A-0F74257F76AC}" destId="{297E11A7-FB50-49FC-9E61-9EDD80CE481D}" srcOrd="2" destOrd="0" presId="urn:microsoft.com/office/officeart/2018/2/layout/IconVerticalSolidList"/>
    <dgm:cxn modelId="{438ACD55-F03A-4944-8BD6-8809AF93E22C}" type="presParOf" srcId="{AE6963C4-C848-45EE-832A-0F74257F76AC}" destId="{DE5CF820-6CCE-43D9-8E0A-F7AAC4301944}" srcOrd="3" destOrd="0" presId="urn:microsoft.com/office/officeart/2018/2/layout/IconVerticalSolidList"/>
    <dgm:cxn modelId="{7EC12F58-D06E-4643-A945-C3229FF88242}" type="presParOf" srcId="{8982F68C-B662-493B-930B-2FA61037A127}" destId="{B0566333-2A24-4851-A4A2-6F3328D9DAC2}" srcOrd="5" destOrd="0" presId="urn:microsoft.com/office/officeart/2018/2/layout/IconVerticalSolidList"/>
    <dgm:cxn modelId="{B74EDA29-CD1B-4B10-B106-49FB1768796E}" type="presParOf" srcId="{8982F68C-B662-493B-930B-2FA61037A127}" destId="{879BCB4D-3B96-4DD0-B078-94076071C79B}" srcOrd="6" destOrd="0" presId="urn:microsoft.com/office/officeart/2018/2/layout/IconVerticalSolidList"/>
    <dgm:cxn modelId="{400EA9FD-D4D0-4F42-890A-4D94AF942799}" type="presParOf" srcId="{879BCB4D-3B96-4DD0-B078-94076071C79B}" destId="{9E1F9FEF-A25F-40AB-94EB-BCE3EB698823}" srcOrd="0" destOrd="0" presId="urn:microsoft.com/office/officeart/2018/2/layout/IconVerticalSolidList"/>
    <dgm:cxn modelId="{25C25202-6C1C-461C-976E-458D4805A100}" type="presParOf" srcId="{879BCB4D-3B96-4DD0-B078-94076071C79B}" destId="{B148117E-AFF2-48BC-B31D-D9C14F4FD56A}" srcOrd="1" destOrd="0" presId="urn:microsoft.com/office/officeart/2018/2/layout/IconVerticalSolidList"/>
    <dgm:cxn modelId="{88756764-86EE-43B8-84B1-FF37A773B401}" type="presParOf" srcId="{879BCB4D-3B96-4DD0-B078-94076071C79B}" destId="{2F078D78-5104-4EFB-8335-5885315174EE}" srcOrd="2" destOrd="0" presId="urn:microsoft.com/office/officeart/2018/2/layout/IconVerticalSolidList"/>
    <dgm:cxn modelId="{C0683E6C-4E26-44E1-9A33-5F1A37FD07D4}" type="presParOf" srcId="{879BCB4D-3B96-4DD0-B078-94076071C79B}" destId="{D88CD5EA-5206-4BD1-9A38-08A2230C8D4E}" srcOrd="3" destOrd="0" presId="urn:microsoft.com/office/officeart/2018/2/layout/IconVerticalSolidList"/>
    <dgm:cxn modelId="{631A78DE-5D9B-48EE-A4F3-4B34E6CD72A2}" type="presParOf" srcId="{8982F68C-B662-493B-930B-2FA61037A127}" destId="{41384DAA-69CC-41B6-AB35-22CB7B09F471}" srcOrd="7" destOrd="0" presId="urn:microsoft.com/office/officeart/2018/2/layout/IconVerticalSolidList"/>
    <dgm:cxn modelId="{813AB9E4-165B-4CDA-AA34-B48E34B10A00}" type="presParOf" srcId="{8982F68C-B662-493B-930B-2FA61037A127}" destId="{6E6B283C-2EE9-4C51-8D3C-9D37869F3475}" srcOrd="8" destOrd="0" presId="urn:microsoft.com/office/officeart/2018/2/layout/IconVerticalSolidList"/>
    <dgm:cxn modelId="{877D03A1-ECBF-4613-8B73-2864EBFD4EBC}" type="presParOf" srcId="{6E6B283C-2EE9-4C51-8D3C-9D37869F3475}" destId="{B9F5E938-40C1-433C-8097-1EDA0C181125}" srcOrd="0" destOrd="0" presId="urn:microsoft.com/office/officeart/2018/2/layout/IconVerticalSolidList"/>
    <dgm:cxn modelId="{FFFE4D6C-F953-43C2-9251-ED1487CF71A8}" type="presParOf" srcId="{6E6B283C-2EE9-4C51-8D3C-9D37869F3475}" destId="{F56D5A03-21FC-440E-8BB0-1C8618D3CFAF}" srcOrd="1" destOrd="0" presId="urn:microsoft.com/office/officeart/2018/2/layout/IconVerticalSolidList"/>
    <dgm:cxn modelId="{EA7F98F4-F32E-4C89-AFE2-71E249074582}" type="presParOf" srcId="{6E6B283C-2EE9-4C51-8D3C-9D37869F3475}" destId="{8517F60C-A756-4023-AD6C-6D4AC372011B}" srcOrd="2" destOrd="0" presId="urn:microsoft.com/office/officeart/2018/2/layout/IconVerticalSolidList"/>
    <dgm:cxn modelId="{2A0290E4-A18B-4E22-8C96-7066D8E2EFDB}" type="presParOf" srcId="{6E6B283C-2EE9-4C51-8D3C-9D37869F3475}" destId="{F11F26EA-E414-48DB-AD7B-47FC0A9268C8}"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27CEB6-B796-4374-AE77-DCACD76291AB}" type="doc">
      <dgm:prSet loTypeId="urn:microsoft.com/office/officeart/2005/8/layout/hProcess7" loCatId="process" qsTypeId="urn:microsoft.com/office/officeart/2005/8/quickstyle/simple1" qsCatId="simple" csTypeId="urn:microsoft.com/office/officeart/2005/8/colors/accent1_2" csCatId="accent1" phldr="1"/>
      <dgm:spPr/>
      <dgm:t>
        <a:bodyPr/>
        <a:lstStyle/>
        <a:p>
          <a:endParaRPr lang="en-US"/>
        </a:p>
      </dgm:t>
    </dgm:pt>
    <dgm:pt modelId="{F4D883A8-C80F-4C05-8E4E-C03F72AD2626}">
      <dgm:prSet phldrT="[Text]"/>
      <dgm:spPr/>
      <dgm:t>
        <a:bodyPr/>
        <a:lstStyle/>
        <a:p>
          <a:r>
            <a:rPr lang="en-US" dirty="0">
              <a:solidFill>
                <a:schemeClr val="accent5"/>
              </a:solidFill>
            </a:rPr>
            <a:t>Step 1</a:t>
          </a:r>
        </a:p>
      </dgm:t>
    </dgm:pt>
    <dgm:pt modelId="{956ADC84-9CB9-44CD-85AA-61E96F66D201}" type="parTrans" cxnId="{49DD9FA7-04CA-4F59-865D-2ED9CD785045}">
      <dgm:prSet/>
      <dgm:spPr/>
      <dgm:t>
        <a:bodyPr/>
        <a:lstStyle/>
        <a:p>
          <a:endParaRPr lang="en-US"/>
        </a:p>
      </dgm:t>
    </dgm:pt>
    <dgm:pt modelId="{BCD4E9A7-C2A0-4471-ADFA-69BFCF8AC28D}" type="sibTrans" cxnId="{49DD9FA7-04CA-4F59-865D-2ED9CD785045}">
      <dgm:prSet/>
      <dgm:spPr/>
      <dgm:t>
        <a:bodyPr/>
        <a:lstStyle/>
        <a:p>
          <a:endParaRPr lang="en-US"/>
        </a:p>
      </dgm:t>
    </dgm:pt>
    <dgm:pt modelId="{03BCFCAA-C2CF-40E0-9A82-CFFBA5EA0E54}">
      <dgm:prSet phldrT="[Text]"/>
      <dgm:spPr/>
      <dgm:t>
        <a:bodyPr/>
        <a:lstStyle/>
        <a:p>
          <a:r>
            <a:rPr lang="en-US" dirty="0"/>
            <a:t>Conduct a Community Needs Assessment (CNA) </a:t>
          </a:r>
          <a:br>
            <a:rPr lang="en-US" dirty="0"/>
          </a:br>
          <a:endParaRPr lang="en-US" dirty="0"/>
        </a:p>
      </dgm:t>
    </dgm:pt>
    <dgm:pt modelId="{7AFC3520-C926-4F19-BC10-A155412EDB22}" type="parTrans" cxnId="{B6017B45-9ABB-4EA6-9FD7-971BDEE0D9AD}">
      <dgm:prSet/>
      <dgm:spPr/>
      <dgm:t>
        <a:bodyPr/>
        <a:lstStyle/>
        <a:p>
          <a:endParaRPr lang="en-US"/>
        </a:p>
      </dgm:t>
    </dgm:pt>
    <dgm:pt modelId="{EC0FC9E5-8D78-416A-A1A5-C5E49FB83112}" type="sibTrans" cxnId="{B6017B45-9ABB-4EA6-9FD7-971BDEE0D9AD}">
      <dgm:prSet/>
      <dgm:spPr/>
      <dgm:t>
        <a:bodyPr/>
        <a:lstStyle/>
        <a:p>
          <a:endParaRPr lang="en-US"/>
        </a:p>
      </dgm:t>
    </dgm:pt>
    <dgm:pt modelId="{9FE87684-F415-47B6-8669-DDC8F1D16453}">
      <dgm:prSet phldrT="[Text]"/>
      <dgm:spPr/>
      <dgm:t>
        <a:bodyPr/>
        <a:lstStyle/>
        <a:p>
          <a:r>
            <a:rPr lang="en-US" dirty="0">
              <a:solidFill>
                <a:schemeClr val="accent5"/>
              </a:solidFill>
            </a:rPr>
            <a:t>Step 2</a:t>
          </a:r>
        </a:p>
      </dgm:t>
    </dgm:pt>
    <dgm:pt modelId="{F7F65527-F6B9-4D72-890F-C79EC1D94106}" type="parTrans" cxnId="{418EC3D3-3456-417B-AE42-C374B7F033ED}">
      <dgm:prSet/>
      <dgm:spPr/>
      <dgm:t>
        <a:bodyPr/>
        <a:lstStyle/>
        <a:p>
          <a:endParaRPr lang="en-US"/>
        </a:p>
      </dgm:t>
    </dgm:pt>
    <dgm:pt modelId="{CD670CCD-07BB-4BD0-91A8-F4F40EFA8974}" type="sibTrans" cxnId="{418EC3D3-3456-417B-AE42-C374B7F033ED}">
      <dgm:prSet/>
      <dgm:spPr/>
      <dgm:t>
        <a:bodyPr/>
        <a:lstStyle/>
        <a:p>
          <a:endParaRPr lang="en-US"/>
        </a:p>
      </dgm:t>
    </dgm:pt>
    <dgm:pt modelId="{FA8745CD-9B88-40C6-B1C3-E5D5D183910D}">
      <dgm:prSet phldrT="[Text]"/>
      <dgm:spPr/>
      <dgm:t>
        <a:bodyPr/>
        <a:lstStyle/>
        <a:p>
          <a:r>
            <a:rPr lang="en-US" dirty="0"/>
            <a:t>Develop CAP from CNA findings &amp; anticipated resources, including setting targets and projecting outcomes</a:t>
          </a:r>
        </a:p>
      </dgm:t>
    </dgm:pt>
    <dgm:pt modelId="{F7BC3153-82BD-4A11-AAFA-A1CAEDD4AB76}" type="parTrans" cxnId="{3621A47F-A759-4755-9DFF-96ADF3DC2E32}">
      <dgm:prSet/>
      <dgm:spPr/>
      <dgm:t>
        <a:bodyPr/>
        <a:lstStyle/>
        <a:p>
          <a:endParaRPr lang="en-US"/>
        </a:p>
      </dgm:t>
    </dgm:pt>
    <dgm:pt modelId="{C70B3619-1E55-45FB-A671-8556AFC444BC}" type="sibTrans" cxnId="{3621A47F-A759-4755-9DFF-96ADF3DC2E32}">
      <dgm:prSet/>
      <dgm:spPr/>
      <dgm:t>
        <a:bodyPr/>
        <a:lstStyle/>
        <a:p>
          <a:endParaRPr lang="en-US"/>
        </a:p>
      </dgm:t>
    </dgm:pt>
    <dgm:pt modelId="{12CCC31E-9052-4B92-91DB-FB7C612D8F87}">
      <dgm:prSet phldrT="[Text]"/>
      <dgm:spPr/>
      <dgm:t>
        <a:bodyPr/>
        <a:lstStyle/>
        <a:p>
          <a:r>
            <a:rPr lang="en-US" dirty="0">
              <a:solidFill>
                <a:schemeClr val="accent5"/>
              </a:solidFill>
            </a:rPr>
            <a:t>Step 3</a:t>
          </a:r>
        </a:p>
      </dgm:t>
    </dgm:pt>
    <dgm:pt modelId="{2E5747A3-CD2A-40CF-A548-BB9EA3A1B7CD}" type="parTrans" cxnId="{A4DD28BB-0690-4140-A49D-5E7956A9F62D}">
      <dgm:prSet/>
      <dgm:spPr/>
      <dgm:t>
        <a:bodyPr/>
        <a:lstStyle/>
        <a:p>
          <a:endParaRPr lang="en-US"/>
        </a:p>
      </dgm:t>
    </dgm:pt>
    <dgm:pt modelId="{F18DB1EC-FDC0-4CE9-B7DC-332378DB5C26}" type="sibTrans" cxnId="{A4DD28BB-0690-4140-A49D-5E7956A9F62D}">
      <dgm:prSet/>
      <dgm:spPr/>
      <dgm:t>
        <a:bodyPr/>
        <a:lstStyle/>
        <a:p>
          <a:endParaRPr lang="en-US"/>
        </a:p>
      </dgm:t>
    </dgm:pt>
    <dgm:pt modelId="{DB499390-2966-4F61-AE66-FAE07025CA44}">
      <dgm:prSet phldrT="[Text]"/>
      <dgm:spPr/>
      <dgm:t>
        <a:bodyPr/>
        <a:lstStyle/>
        <a:p>
          <a:r>
            <a:rPr lang="en-US" dirty="0"/>
            <a:t>Board approves CAP</a:t>
          </a:r>
        </a:p>
      </dgm:t>
    </dgm:pt>
    <dgm:pt modelId="{B78B9BA3-D64A-482C-83AB-14143CA58D5B}" type="parTrans" cxnId="{39CE3271-4044-4573-9432-954C8E944A5F}">
      <dgm:prSet/>
      <dgm:spPr/>
      <dgm:t>
        <a:bodyPr/>
        <a:lstStyle/>
        <a:p>
          <a:endParaRPr lang="en-US"/>
        </a:p>
      </dgm:t>
    </dgm:pt>
    <dgm:pt modelId="{D9DE8710-6BEA-496B-9F88-4D6DD320F387}" type="sibTrans" cxnId="{39CE3271-4044-4573-9432-954C8E944A5F}">
      <dgm:prSet/>
      <dgm:spPr/>
      <dgm:t>
        <a:bodyPr/>
        <a:lstStyle/>
        <a:p>
          <a:endParaRPr lang="en-US"/>
        </a:p>
      </dgm:t>
    </dgm:pt>
    <dgm:pt modelId="{794C693C-A01A-4D87-BC88-FD0D344A4098}">
      <dgm:prSet/>
      <dgm:spPr/>
      <dgm:t>
        <a:bodyPr/>
        <a:lstStyle/>
        <a:p>
          <a:r>
            <a:rPr lang="en-US" dirty="0">
              <a:solidFill>
                <a:schemeClr val="accent5"/>
              </a:solidFill>
            </a:rPr>
            <a:t>Step 4</a:t>
          </a:r>
        </a:p>
      </dgm:t>
    </dgm:pt>
    <dgm:pt modelId="{791817FB-CECE-48C0-BDE5-D645D983BC9B}" type="parTrans" cxnId="{EC5D732C-F47C-43EF-A082-EA621550EDAA}">
      <dgm:prSet/>
      <dgm:spPr/>
      <dgm:t>
        <a:bodyPr/>
        <a:lstStyle/>
        <a:p>
          <a:endParaRPr lang="en-US"/>
        </a:p>
      </dgm:t>
    </dgm:pt>
    <dgm:pt modelId="{6973B8EA-F283-4D60-887F-BE4FC794EE24}" type="sibTrans" cxnId="{EC5D732C-F47C-43EF-A082-EA621550EDAA}">
      <dgm:prSet/>
      <dgm:spPr/>
      <dgm:t>
        <a:bodyPr/>
        <a:lstStyle/>
        <a:p>
          <a:endParaRPr lang="en-US"/>
        </a:p>
      </dgm:t>
    </dgm:pt>
    <dgm:pt modelId="{136E99C1-E115-421F-ABF5-AFC453B1C925}">
      <dgm:prSet/>
      <dgm:spPr/>
      <dgm:t>
        <a:bodyPr/>
        <a:lstStyle/>
        <a:p>
          <a:r>
            <a:rPr lang="en-US" dirty="0"/>
            <a:t>Report out on outcomes via CSBG Annual Report Module 4, and assess target accuracy to inform next CAP cycle (ROMA)</a:t>
          </a:r>
        </a:p>
      </dgm:t>
    </dgm:pt>
    <dgm:pt modelId="{961B382E-2EE8-4B6B-B45E-65545BDAD311}" type="parTrans" cxnId="{71FEB815-A7E8-4F12-9B37-40AE96E1CF53}">
      <dgm:prSet/>
      <dgm:spPr/>
      <dgm:t>
        <a:bodyPr/>
        <a:lstStyle/>
        <a:p>
          <a:endParaRPr lang="en-US"/>
        </a:p>
      </dgm:t>
    </dgm:pt>
    <dgm:pt modelId="{9AF99274-AD51-4DFA-B55D-1FD53BC56B27}" type="sibTrans" cxnId="{71FEB815-A7E8-4F12-9B37-40AE96E1CF53}">
      <dgm:prSet/>
      <dgm:spPr/>
      <dgm:t>
        <a:bodyPr/>
        <a:lstStyle/>
        <a:p>
          <a:endParaRPr lang="en-US"/>
        </a:p>
      </dgm:t>
    </dgm:pt>
    <dgm:pt modelId="{70750965-35A4-4182-AAB8-54A6DA7FC79B}" type="pres">
      <dgm:prSet presAssocID="{2727CEB6-B796-4374-AE77-DCACD76291AB}" presName="Name0" presStyleCnt="0">
        <dgm:presLayoutVars>
          <dgm:dir/>
          <dgm:animLvl val="lvl"/>
          <dgm:resizeHandles val="exact"/>
        </dgm:presLayoutVars>
      </dgm:prSet>
      <dgm:spPr/>
    </dgm:pt>
    <dgm:pt modelId="{696F9D5B-4454-4284-8F97-F5422831D9E7}" type="pres">
      <dgm:prSet presAssocID="{F4D883A8-C80F-4C05-8E4E-C03F72AD2626}" presName="compositeNode" presStyleCnt="0">
        <dgm:presLayoutVars>
          <dgm:bulletEnabled val="1"/>
        </dgm:presLayoutVars>
      </dgm:prSet>
      <dgm:spPr/>
    </dgm:pt>
    <dgm:pt modelId="{99607C3F-3566-47D9-90D5-EC04A27E7F65}" type="pres">
      <dgm:prSet presAssocID="{F4D883A8-C80F-4C05-8E4E-C03F72AD2626}" presName="bgRect" presStyleLbl="node1" presStyleIdx="0" presStyleCnt="4"/>
      <dgm:spPr/>
    </dgm:pt>
    <dgm:pt modelId="{9028D475-221E-4095-8D92-43BCCF7B6A06}" type="pres">
      <dgm:prSet presAssocID="{F4D883A8-C80F-4C05-8E4E-C03F72AD2626}" presName="parentNode" presStyleLbl="node1" presStyleIdx="0" presStyleCnt="4">
        <dgm:presLayoutVars>
          <dgm:chMax val="0"/>
          <dgm:bulletEnabled val="1"/>
        </dgm:presLayoutVars>
      </dgm:prSet>
      <dgm:spPr/>
    </dgm:pt>
    <dgm:pt modelId="{94ACD5C6-73D2-46CA-BF5C-368906A2D61B}" type="pres">
      <dgm:prSet presAssocID="{F4D883A8-C80F-4C05-8E4E-C03F72AD2626}" presName="childNode" presStyleLbl="node1" presStyleIdx="0" presStyleCnt="4">
        <dgm:presLayoutVars>
          <dgm:bulletEnabled val="1"/>
        </dgm:presLayoutVars>
      </dgm:prSet>
      <dgm:spPr/>
    </dgm:pt>
    <dgm:pt modelId="{28BAD7BB-B7A0-43B3-80EF-5FCC1F2B25F2}" type="pres">
      <dgm:prSet presAssocID="{BCD4E9A7-C2A0-4471-ADFA-69BFCF8AC28D}" presName="hSp" presStyleCnt="0"/>
      <dgm:spPr/>
    </dgm:pt>
    <dgm:pt modelId="{DC707B9C-D710-4DEC-84B0-36693412CEAD}" type="pres">
      <dgm:prSet presAssocID="{BCD4E9A7-C2A0-4471-ADFA-69BFCF8AC28D}" presName="vProcSp" presStyleCnt="0"/>
      <dgm:spPr/>
    </dgm:pt>
    <dgm:pt modelId="{F747FC71-A55A-4CEF-95B1-FFF1D766C53D}" type="pres">
      <dgm:prSet presAssocID="{BCD4E9A7-C2A0-4471-ADFA-69BFCF8AC28D}" presName="vSp1" presStyleCnt="0"/>
      <dgm:spPr/>
    </dgm:pt>
    <dgm:pt modelId="{4AB2ADEF-8B49-4F96-AA02-9B2B241A3C58}" type="pres">
      <dgm:prSet presAssocID="{BCD4E9A7-C2A0-4471-ADFA-69BFCF8AC28D}" presName="simulatedConn" presStyleLbl="solidFgAcc1" presStyleIdx="0" presStyleCnt="3"/>
      <dgm:spPr/>
    </dgm:pt>
    <dgm:pt modelId="{70E6F918-AA8A-47E3-AA7D-A08741E04AD3}" type="pres">
      <dgm:prSet presAssocID="{BCD4E9A7-C2A0-4471-ADFA-69BFCF8AC28D}" presName="vSp2" presStyleCnt="0"/>
      <dgm:spPr/>
    </dgm:pt>
    <dgm:pt modelId="{E17698E8-0291-4EE8-9953-355B52EF9AB6}" type="pres">
      <dgm:prSet presAssocID="{BCD4E9A7-C2A0-4471-ADFA-69BFCF8AC28D}" presName="sibTrans" presStyleCnt="0"/>
      <dgm:spPr/>
    </dgm:pt>
    <dgm:pt modelId="{A678287D-46CD-40A0-82E5-A6AD11006605}" type="pres">
      <dgm:prSet presAssocID="{9FE87684-F415-47B6-8669-DDC8F1D16453}" presName="compositeNode" presStyleCnt="0">
        <dgm:presLayoutVars>
          <dgm:bulletEnabled val="1"/>
        </dgm:presLayoutVars>
      </dgm:prSet>
      <dgm:spPr/>
    </dgm:pt>
    <dgm:pt modelId="{43CE2A3B-8098-4A39-817A-D336505E3053}" type="pres">
      <dgm:prSet presAssocID="{9FE87684-F415-47B6-8669-DDC8F1D16453}" presName="bgRect" presStyleLbl="node1" presStyleIdx="1" presStyleCnt="4"/>
      <dgm:spPr/>
    </dgm:pt>
    <dgm:pt modelId="{53E554D6-25EE-4D28-AE76-12723F769F5A}" type="pres">
      <dgm:prSet presAssocID="{9FE87684-F415-47B6-8669-DDC8F1D16453}" presName="parentNode" presStyleLbl="node1" presStyleIdx="1" presStyleCnt="4">
        <dgm:presLayoutVars>
          <dgm:chMax val="0"/>
          <dgm:bulletEnabled val="1"/>
        </dgm:presLayoutVars>
      </dgm:prSet>
      <dgm:spPr/>
    </dgm:pt>
    <dgm:pt modelId="{F1237A1A-7C50-4A84-94ED-B6F000A44B5B}" type="pres">
      <dgm:prSet presAssocID="{9FE87684-F415-47B6-8669-DDC8F1D16453}" presName="childNode" presStyleLbl="node1" presStyleIdx="1" presStyleCnt="4">
        <dgm:presLayoutVars>
          <dgm:bulletEnabled val="1"/>
        </dgm:presLayoutVars>
      </dgm:prSet>
      <dgm:spPr/>
    </dgm:pt>
    <dgm:pt modelId="{AE1CBC46-71FC-47E1-B4F7-C9067EA8E424}" type="pres">
      <dgm:prSet presAssocID="{CD670CCD-07BB-4BD0-91A8-F4F40EFA8974}" presName="hSp" presStyleCnt="0"/>
      <dgm:spPr/>
    </dgm:pt>
    <dgm:pt modelId="{798CA32C-2C11-40E0-85F0-E45FA921233A}" type="pres">
      <dgm:prSet presAssocID="{CD670CCD-07BB-4BD0-91A8-F4F40EFA8974}" presName="vProcSp" presStyleCnt="0"/>
      <dgm:spPr/>
    </dgm:pt>
    <dgm:pt modelId="{1B0DDCF8-8CE9-4D4C-8CEF-10F46F647958}" type="pres">
      <dgm:prSet presAssocID="{CD670CCD-07BB-4BD0-91A8-F4F40EFA8974}" presName="vSp1" presStyleCnt="0"/>
      <dgm:spPr/>
    </dgm:pt>
    <dgm:pt modelId="{08CB258B-1961-4371-BDFA-FA1B541E04E7}" type="pres">
      <dgm:prSet presAssocID="{CD670CCD-07BB-4BD0-91A8-F4F40EFA8974}" presName="simulatedConn" presStyleLbl="solidFgAcc1" presStyleIdx="1" presStyleCnt="3"/>
      <dgm:spPr/>
    </dgm:pt>
    <dgm:pt modelId="{6CED6DB5-2D3B-4713-9BE5-B860EF9550B8}" type="pres">
      <dgm:prSet presAssocID="{CD670CCD-07BB-4BD0-91A8-F4F40EFA8974}" presName="vSp2" presStyleCnt="0"/>
      <dgm:spPr/>
    </dgm:pt>
    <dgm:pt modelId="{6AF1F512-B570-4A42-AC72-7CC262DA1AAB}" type="pres">
      <dgm:prSet presAssocID="{CD670CCD-07BB-4BD0-91A8-F4F40EFA8974}" presName="sibTrans" presStyleCnt="0"/>
      <dgm:spPr/>
    </dgm:pt>
    <dgm:pt modelId="{C03435F3-C4A4-4651-AF45-289F37AF8111}" type="pres">
      <dgm:prSet presAssocID="{12CCC31E-9052-4B92-91DB-FB7C612D8F87}" presName="compositeNode" presStyleCnt="0">
        <dgm:presLayoutVars>
          <dgm:bulletEnabled val="1"/>
        </dgm:presLayoutVars>
      </dgm:prSet>
      <dgm:spPr/>
    </dgm:pt>
    <dgm:pt modelId="{0494D0AC-8768-4F0C-B7A3-2DC6835F4921}" type="pres">
      <dgm:prSet presAssocID="{12CCC31E-9052-4B92-91DB-FB7C612D8F87}" presName="bgRect" presStyleLbl="node1" presStyleIdx="2" presStyleCnt="4"/>
      <dgm:spPr/>
    </dgm:pt>
    <dgm:pt modelId="{E79C22E3-124B-4040-B048-A1302B7E40AF}" type="pres">
      <dgm:prSet presAssocID="{12CCC31E-9052-4B92-91DB-FB7C612D8F87}" presName="parentNode" presStyleLbl="node1" presStyleIdx="2" presStyleCnt="4">
        <dgm:presLayoutVars>
          <dgm:chMax val="0"/>
          <dgm:bulletEnabled val="1"/>
        </dgm:presLayoutVars>
      </dgm:prSet>
      <dgm:spPr/>
    </dgm:pt>
    <dgm:pt modelId="{52E76779-3CDD-441D-9FFB-B4AA8B5E3EFA}" type="pres">
      <dgm:prSet presAssocID="{12CCC31E-9052-4B92-91DB-FB7C612D8F87}" presName="childNode" presStyleLbl="node1" presStyleIdx="2" presStyleCnt="4">
        <dgm:presLayoutVars>
          <dgm:bulletEnabled val="1"/>
        </dgm:presLayoutVars>
      </dgm:prSet>
      <dgm:spPr/>
    </dgm:pt>
    <dgm:pt modelId="{DB670015-BED7-45C9-B2C5-181238A65B5B}" type="pres">
      <dgm:prSet presAssocID="{F18DB1EC-FDC0-4CE9-B7DC-332378DB5C26}" presName="hSp" presStyleCnt="0"/>
      <dgm:spPr/>
    </dgm:pt>
    <dgm:pt modelId="{BCE6C5C8-CB75-410E-BD4D-49E2D6EC8FB1}" type="pres">
      <dgm:prSet presAssocID="{F18DB1EC-FDC0-4CE9-B7DC-332378DB5C26}" presName="vProcSp" presStyleCnt="0"/>
      <dgm:spPr/>
    </dgm:pt>
    <dgm:pt modelId="{2AF57318-F8ED-44C1-83E8-2A7041F3C393}" type="pres">
      <dgm:prSet presAssocID="{F18DB1EC-FDC0-4CE9-B7DC-332378DB5C26}" presName="vSp1" presStyleCnt="0"/>
      <dgm:spPr/>
    </dgm:pt>
    <dgm:pt modelId="{A466DF54-A56A-46F3-AAEC-FCCBEE1DE84A}" type="pres">
      <dgm:prSet presAssocID="{F18DB1EC-FDC0-4CE9-B7DC-332378DB5C26}" presName="simulatedConn" presStyleLbl="solidFgAcc1" presStyleIdx="2" presStyleCnt="3"/>
      <dgm:spPr/>
    </dgm:pt>
    <dgm:pt modelId="{ADA23E3D-AB10-4658-9575-02C7AF556CD5}" type="pres">
      <dgm:prSet presAssocID="{F18DB1EC-FDC0-4CE9-B7DC-332378DB5C26}" presName="vSp2" presStyleCnt="0"/>
      <dgm:spPr/>
    </dgm:pt>
    <dgm:pt modelId="{5435A498-8146-4A72-9080-578E5C5CE138}" type="pres">
      <dgm:prSet presAssocID="{F18DB1EC-FDC0-4CE9-B7DC-332378DB5C26}" presName="sibTrans" presStyleCnt="0"/>
      <dgm:spPr/>
    </dgm:pt>
    <dgm:pt modelId="{72898645-E80B-4D22-B5C6-72E74B0D2B3E}" type="pres">
      <dgm:prSet presAssocID="{794C693C-A01A-4D87-BC88-FD0D344A4098}" presName="compositeNode" presStyleCnt="0">
        <dgm:presLayoutVars>
          <dgm:bulletEnabled val="1"/>
        </dgm:presLayoutVars>
      </dgm:prSet>
      <dgm:spPr/>
    </dgm:pt>
    <dgm:pt modelId="{DBAD06E0-7079-4E57-8636-3CF53D8AEC52}" type="pres">
      <dgm:prSet presAssocID="{794C693C-A01A-4D87-BC88-FD0D344A4098}" presName="bgRect" presStyleLbl="node1" presStyleIdx="3" presStyleCnt="4"/>
      <dgm:spPr/>
    </dgm:pt>
    <dgm:pt modelId="{0E4EE066-6B29-44DF-9590-3561E4ECF703}" type="pres">
      <dgm:prSet presAssocID="{794C693C-A01A-4D87-BC88-FD0D344A4098}" presName="parentNode" presStyleLbl="node1" presStyleIdx="3" presStyleCnt="4">
        <dgm:presLayoutVars>
          <dgm:chMax val="0"/>
          <dgm:bulletEnabled val="1"/>
        </dgm:presLayoutVars>
      </dgm:prSet>
      <dgm:spPr/>
    </dgm:pt>
    <dgm:pt modelId="{A1F35B51-768C-4A4C-9520-42B65A0EBFEB}" type="pres">
      <dgm:prSet presAssocID="{794C693C-A01A-4D87-BC88-FD0D344A4098}" presName="childNode" presStyleLbl="node1" presStyleIdx="3" presStyleCnt="4">
        <dgm:presLayoutVars>
          <dgm:bulletEnabled val="1"/>
        </dgm:presLayoutVars>
      </dgm:prSet>
      <dgm:spPr/>
    </dgm:pt>
  </dgm:ptLst>
  <dgm:cxnLst>
    <dgm:cxn modelId="{71FEB815-A7E8-4F12-9B37-40AE96E1CF53}" srcId="{794C693C-A01A-4D87-BC88-FD0D344A4098}" destId="{136E99C1-E115-421F-ABF5-AFC453B1C925}" srcOrd="0" destOrd="0" parTransId="{961B382E-2EE8-4B6B-B45E-65545BDAD311}" sibTransId="{9AF99274-AD51-4DFA-B55D-1FD53BC56B27}"/>
    <dgm:cxn modelId="{115D1C18-01A2-4828-9BBE-102B67B27A17}" type="presOf" srcId="{136E99C1-E115-421F-ABF5-AFC453B1C925}" destId="{A1F35B51-768C-4A4C-9520-42B65A0EBFEB}" srcOrd="0" destOrd="0" presId="urn:microsoft.com/office/officeart/2005/8/layout/hProcess7"/>
    <dgm:cxn modelId="{EC5D732C-F47C-43EF-A082-EA621550EDAA}" srcId="{2727CEB6-B796-4374-AE77-DCACD76291AB}" destId="{794C693C-A01A-4D87-BC88-FD0D344A4098}" srcOrd="3" destOrd="0" parTransId="{791817FB-CECE-48C0-BDE5-D645D983BC9B}" sibTransId="{6973B8EA-F283-4D60-887F-BE4FC794EE24}"/>
    <dgm:cxn modelId="{A706673D-E07F-45F8-9441-25077B608127}" type="presOf" srcId="{F4D883A8-C80F-4C05-8E4E-C03F72AD2626}" destId="{9028D475-221E-4095-8D92-43BCCF7B6A06}" srcOrd="1" destOrd="0" presId="urn:microsoft.com/office/officeart/2005/8/layout/hProcess7"/>
    <dgm:cxn modelId="{B6017B45-9ABB-4EA6-9FD7-971BDEE0D9AD}" srcId="{F4D883A8-C80F-4C05-8E4E-C03F72AD2626}" destId="{03BCFCAA-C2CF-40E0-9A82-CFFBA5EA0E54}" srcOrd="0" destOrd="0" parTransId="{7AFC3520-C926-4F19-BC10-A155412EDB22}" sibTransId="{EC0FC9E5-8D78-416A-A1A5-C5E49FB83112}"/>
    <dgm:cxn modelId="{4FA4C369-006F-4EFA-A42B-610C188787B1}" type="presOf" srcId="{DB499390-2966-4F61-AE66-FAE07025CA44}" destId="{52E76779-3CDD-441D-9FFB-B4AA8B5E3EFA}" srcOrd="0" destOrd="0" presId="urn:microsoft.com/office/officeart/2005/8/layout/hProcess7"/>
    <dgm:cxn modelId="{94FD266A-F3F3-4250-8A21-E10C45DC6C87}" type="presOf" srcId="{794C693C-A01A-4D87-BC88-FD0D344A4098}" destId="{0E4EE066-6B29-44DF-9590-3561E4ECF703}" srcOrd="1" destOrd="0" presId="urn:microsoft.com/office/officeart/2005/8/layout/hProcess7"/>
    <dgm:cxn modelId="{BAF78270-084D-4F83-AA5F-F0622E11C6E1}" type="presOf" srcId="{12CCC31E-9052-4B92-91DB-FB7C612D8F87}" destId="{0494D0AC-8768-4F0C-B7A3-2DC6835F4921}" srcOrd="0" destOrd="0" presId="urn:microsoft.com/office/officeart/2005/8/layout/hProcess7"/>
    <dgm:cxn modelId="{39CE3271-4044-4573-9432-954C8E944A5F}" srcId="{12CCC31E-9052-4B92-91DB-FB7C612D8F87}" destId="{DB499390-2966-4F61-AE66-FAE07025CA44}" srcOrd="0" destOrd="0" parTransId="{B78B9BA3-D64A-482C-83AB-14143CA58D5B}" sibTransId="{D9DE8710-6BEA-496B-9F88-4D6DD320F387}"/>
    <dgm:cxn modelId="{3621A47F-A759-4755-9DFF-96ADF3DC2E32}" srcId="{9FE87684-F415-47B6-8669-DDC8F1D16453}" destId="{FA8745CD-9B88-40C6-B1C3-E5D5D183910D}" srcOrd="0" destOrd="0" parTransId="{F7BC3153-82BD-4A11-AAFA-A1CAEDD4AB76}" sibTransId="{C70B3619-1E55-45FB-A671-8556AFC444BC}"/>
    <dgm:cxn modelId="{F6B8238B-0106-44CC-A314-FEF117FCCBB7}" type="presOf" srcId="{2727CEB6-B796-4374-AE77-DCACD76291AB}" destId="{70750965-35A4-4182-AAB8-54A6DA7FC79B}" srcOrd="0" destOrd="0" presId="urn:microsoft.com/office/officeart/2005/8/layout/hProcess7"/>
    <dgm:cxn modelId="{8F401599-477D-4074-928D-05C5A25F95E9}" type="presOf" srcId="{794C693C-A01A-4D87-BC88-FD0D344A4098}" destId="{DBAD06E0-7079-4E57-8636-3CF53D8AEC52}" srcOrd="0" destOrd="0" presId="urn:microsoft.com/office/officeart/2005/8/layout/hProcess7"/>
    <dgm:cxn modelId="{3E2D6CA5-35BF-47CF-A4E5-5F07FAC9B86E}" type="presOf" srcId="{F4D883A8-C80F-4C05-8E4E-C03F72AD2626}" destId="{99607C3F-3566-47D9-90D5-EC04A27E7F65}" srcOrd="0" destOrd="0" presId="urn:microsoft.com/office/officeart/2005/8/layout/hProcess7"/>
    <dgm:cxn modelId="{49DD9FA7-04CA-4F59-865D-2ED9CD785045}" srcId="{2727CEB6-B796-4374-AE77-DCACD76291AB}" destId="{F4D883A8-C80F-4C05-8E4E-C03F72AD2626}" srcOrd="0" destOrd="0" parTransId="{956ADC84-9CB9-44CD-85AA-61E96F66D201}" sibTransId="{BCD4E9A7-C2A0-4471-ADFA-69BFCF8AC28D}"/>
    <dgm:cxn modelId="{A4DD28BB-0690-4140-A49D-5E7956A9F62D}" srcId="{2727CEB6-B796-4374-AE77-DCACD76291AB}" destId="{12CCC31E-9052-4B92-91DB-FB7C612D8F87}" srcOrd="2" destOrd="0" parTransId="{2E5747A3-CD2A-40CF-A548-BB9EA3A1B7CD}" sibTransId="{F18DB1EC-FDC0-4CE9-B7DC-332378DB5C26}"/>
    <dgm:cxn modelId="{41806CBB-8AD7-4CFB-A498-463FB49A20C0}" type="presOf" srcId="{9FE87684-F415-47B6-8669-DDC8F1D16453}" destId="{53E554D6-25EE-4D28-AE76-12723F769F5A}" srcOrd="1" destOrd="0" presId="urn:microsoft.com/office/officeart/2005/8/layout/hProcess7"/>
    <dgm:cxn modelId="{1FDB84CF-C020-4656-8928-5EBAE8F57898}" type="presOf" srcId="{03BCFCAA-C2CF-40E0-9A82-CFFBA5EA0E54}" destId="{94ACD5C6-73D2-46CA-BF5C-368906A2D61B}" srcOrd="0" destOrd="0" presId="urn:microsoft.com/office/officeart/2005/8/layout/hProcess7"/>
    <dgm:cxn modelId="{418EC3D3-3456-417B-AE42-C374B7F033ED}" srcId="{2727CEB6-B796-4374-AE77-DCACD76291AB}" destId="{9FE87684-F415-47B6-8669-DDC8F1D16453}" srcOrd="1" destOrd="0" parTransId="{F7F65527-F6B9-4D72-890F-C79EC1D94106}" sibTransId="{CD670CCD-07BB-4BD0-91A8-F4F40EFA8974}"/>
    <dgm:cxn modelId="{B30606D7-D847-4CD2-8609-5FF64E572EE7}" type="presOf" srcId="{9FE87684-F415-47B6-8669-DDC8F1D16453}" destId="{43CE2A3B-8098-4A39-817A-D336505E3053}" srcOrd="0" destOrd="0" presId="urn:microsoft.com/office/officeart/2005/8/layout/hProcess7"/>
    <dgm:cxn modelId="{22CEB7D9-7589-40AC-8925-DE2172C12F63}" type="presOf" srcId="{FA8745CD-9B88-40C6-B1C3-E5D5D183910D}" destId="{F1237A1A-7C50-4A84-94ED-B6F000A44B5B}" srcOrd="0" destOrd="0" presId="urn:microsoft.com/office/officeart/2005/8/layout/hProcess7"/>
    <dgm:cxn modelId="{67F7F9F4-AF9C-41F8-BAAC-3C661BBB0EC0}" type="presOf" srcId="{12CCC31E-9052-4B92-91DB-FB7C612D8F87}" destId="{E79C22E3-124B-4040-B048-A1302B7E40AF}" srcOrd="1" destOrd="0" presId="urn:microsoft.com/office/officeart/2005/8/layout/hProcess7"/>
    <dgm:cxn modelId="{BA60FCC0-4FC0-4ADD-9E90-D56C8ACD0F42}" type="presParOf" srcId="{70750965-35A4-4182-AAB8-54A6DA7FC79B}" destId="{696F9D5B-4454-4284-8F97-F5422831D9E7}" srcOrd="0" destOrd="0" presId="urn:microsoft.com/office/officeart/2005/8/layout/hProcess7"/>
    <dgm:cxn modelId="{091D0E63-3297-41FF-A160-B480C3E3B9D1}" type="presParOf" srcId="{696F9D5B-4454-4284-8F97-F5422831D9E7}" destId="{99607C3F-3566-47D9-90D5-EC04A27E7F65}" srcOrd="0" destOrd="0" presId="urn:microsoft.com/office/officeart/2005/8/layout/hProcess7"/>
    <dgm:cxn modelId="{9FEB8A89-5644-47E8-B681-157788BF401A}" type="presParOf" srcId="{696F9D5B-4454-4284-8F97-F5422831D9E7}" destId="{9028D475-221E-4095-8D92-43BCCF7B6A06}" srcOrd="1" destOrd="0" presId="urn:microsoft.com/office/officeart/2005/8/layout/hProcess7"/>
    <dgm:cxn modelId="{D4F72D3B-C74E-489A-8AA1-409F1704BD77}" type="presParOf" srcId="{696F9D5B-4454-4284-8F97-F5422831D9E7}" destId="{94ACD5C6-73D2-46CA-BF5C-368906A2D61B}" srcOrd="2" destOrd="0" presId="urn:microsoft.com/office/officeart/2005/8/layout/hProcess7"/>
    <dgm:cxn modelId="{A5EC8AF5-C78E-4EF3-ACDB-D9351C88A807}" type="presParOf" srcId="{70750965-35A4-4182-AAB8-54A6DA7FC79B}" destId="{28BAD7BB-B7A0-43B3-80EF-5FCC1F2B25F2}" srcOrd="1" destOrd="0" presId="urn:microsoft.com/office/officeart/2005/8/layout/hProcess7"/>
    <dgm:cxn modelId="{D898EED4-2620-48D2-8D59-72FB80ADCFDE}" type="presParOf" srcId="{70750965-35A4-4182-AAB8-54A6DA7FC79B}" destId="{DC707B9C-D710-4DEC-84B0-36693412CEAD}" srcOrd="2" destOrd="0" presId="urn:microsoft.com/office/officeart/2005/8/layout/hProcess7"/>
    <dgm:cxn modelId="{FB749235-5A64-4BB8-A015-06A9B600352B}" type="presParOf" srcId="{DC707B9C-D710-4DEC-84B0-36693412CEAD}" destId="{F747FC71-A55A-4CEF-95B1-FFF1D766C53D}" srcOrd="0" destOrd="0" presId="urn:microsoft.com/office/officeart/2005/8/layout/hProcess7"/>
    <dgm:cxn modelId="{CB5D3671-5B06-47CB-A954-892562D2B39E}" type="presParOf" srcId="{DC707B9C-D710-4DEC-84B0-36693412CEAD}" destId="{4AB2ADEF-8B49-4F96-AA02-9B2B241A3C58}" srcOrd="1" destOrd="0" presId="urn:microsoft.com/office/officeart/2005/8/layout/hProcess7"/>
    <dgm:cxn modelId="{11B23DEF-2A69-4631-B832-59EDA3818789}" type="presParOf" srcId="{DC707B9C-D710-4DEC-84B0-36693412CEAD}" destId="{70E6F918-AA8A-47E3-AA7D-A08741E04AD3}" srcOrd="2" destOrd="0" presId="urn:microsoft.com/office/officeart/2005/8/layout/hProcess7"/>
    <dgm:cxn modelId="{7029127F-C0AD-418A-BDA4-D5BEB3127751}" type="presParOf" srcId="{70750965-35A4-4182-AAB8-54A6DA7FC79B}" destId="{E17698E8-0291-4EE8-9953-355B52EF9AB6}" srcOrd="3" destOrd="0" presId="urn:microsoft.com/office/officeart/2005/8/layout/hProcess7"/>
    <dgm:cxn modelId="{B56432F4-D192-4B39-B54B-8E45F19A5DB6}" type="presParOf" srcId="{70750965-35A4-4182-AAB8-54A6DA7FC79B}" destId="{A678287D-46CD-40A0-82E5-A6AD11006605}" srcOrd="4" destOrd="0" presId="urn:microsoft.com/office/officeart/2005/8/layout/hProcess7"/>
    <dgm:cxn modelId="{D8B6C74C-7D23-4E7B-8F15-6FE8ABC9D92C}" type="presParOf" srcId="{A678287D-46CD-40A0-82E5-A6AD11006605}" destId="{43CE2A3B-8098-4A39-817A-D336505E3053}" srcOrd="0" destOrd="0" presId="urn:microsoft.com/office/officeart/2005/8/layout/hProcess7"/>
    <dgm:cxn modelId="{D8BE9430-4300-4105-A390-2B2E97B28E7E}" type="presParOf" srcId="{A678287D-46CD-40A0-82E5-A6AD11006605}" destId="{53E554D6-25EE-4D28-AE76-12723F769F5A}" srcOrd="1" destOrd="0" presId="urn:microsoft.com/office/officeart/2005/8/layout/hProcess7"/>
    <dgm:cxn modelId="{4C364B12-65D8-4A0B-95D8-7A953066B6A4}" type="presParOf" srcId="{A678287D-46CD-40A0-82E5-A6AD11006605}" destId="{F1237A1A-7C50-4A84-94ED-B6F000A44B5B}" srcOrd="2" destOrd="0" presId="urn:microsoft.com/office/officeart/2005/8/layout/hProcess7"/>
    <dgm:cxn modelId="{2445182B-2D2D-476C-ACF6-23DE213D9B9B}" type="presParOf" srcId="{70750965-35A4-4182-AAB8-54A6DA7FC79B}" destId="{AE1CBC46-71FC-47E1-B4F7-C9067EA8E424}" srcOrd="5" destOrd="0" presId="urn:microsoft.com/office/officeart/2005/8/layout/hProcess7"/>
    <dgm:cxn modelId="{3B9B2099-5407-49C4-AFB7-107B573BB811}" type="presParOf" srcId="{70750965-35A4-4182-AAB8-54A6DA7FC79B}" destId="{798CA32C-2C11-40E0-85F0-E45FA921233A}" srcOrd="6" destOrd="0" presId="urn:microsoft.com/office/officeart/2005/8/layout/hProcess7"/>
    <dgm:cxn modelId="{BB2874D3-A6D2-496F-8008-5F4A6FB69E7B}" type="presParOf" srcId="{798CA32C-2C11-40E0-85F0-E45FA921233A}" destId="{1B0DDCF8-8CE9-4D4C-8CEF-10F46F647958}" srcOrd="0" destOrd="0" presId="urn:microsoft.com/office/officeart/2005/8/layout/hProcess7"/>
    <dgm:cxn modelId="{82CA0D76-ABA0-4BE3-9E12-947A8221EDB5}" type="presParOf" srcId="{798CA32C-2C11-40E0-85F0-E45FA921233A}" destId="{08CB258B-1961-4371-BDFA-FA1B541E04E7}" srcOrd="1" destOrd="0" presId="urn:microsoft.com/office/officeart/2005/8/layout/hProcess7"/>
    <dgm:cxn modelId="{DC56B9F3-AD21-438D-9984-2EE992CB9A49}" type="presParOf" srcId="{798CA32C-2C11-40E0-85F0-E45FA921233A}" destId="{6CED6DB5-2D3B-4713-9BE5-B860EF9550B8}" srcOrd="2" destOrd="0" presId="urn:microsoft.com/office/officeart/2005/8/layout/hProcess7"/>
    <dgm:cxn modelId="{E5F8ED4A-12A1-49C8-9C21-4AB3B5327764}" type="presParOf" srcId="{70750965-35A4-4182-AAB8-54A6DA7FC79B}" destId="{6AF1F512-B570-4A42-AC72-7CC262DA1AAB}" srcOrd="7" destOrd="0" presId="urn:microsoft.com/office/officeart/2005/8/layout/hProcess7"/>
    <dgm:cxn modelId="{F52C7EA4-48A9-45DA-85E8-4E1DA3320910}" type="presParOf" srcId="{70750965-35A4-4182-AAB8-54A6DA7FC79B}" destId="{C03435F3-C4A4-4651-AF45-289F37AF8111}" srcOrd="8" destOrd="0" presId="urn:microsoft.com/office/officeart/2005/8/layout/hProcess7"/>
    <dgm:cxn modelId="{CCF5BABD-E534-4B7D-8B9C-967393F709CC}" type="presParOf" srcId="{C03435F3-C4A4-4651-AF45-289F37AF8111}" destId="{0494D0AC-8768-4F0C-B7A3-2DC6835F4921}" srcOrd="0" destOrd="0" presId="urn:microsoft.com/office/officeart/2005/8/layout/hProcess7"/>
    <dgm:cxn modelId="{1FD19D75-FE55-4E7B-815B-499906310095}" type="presParOf" srcId="{C03435F3-C4A4-4651-AF45-289F37AF8111}" destId="{E79C22E3-124B-4040-B048-A1302B7E40AF}" srcOrd="1" destOrd="0" presId="urn:microsoft.com/office/officeart/2005/8/layout/hProcess7"/>
    <dgm:cxn modelId="{A59C8408-ADBB-488B-B3E8-5657F4A92A8C}" type="presParOf" srcId="{C03435F3-C4A4-4651-AF45-289F37AF8111}" destId="{52E76779-3CDD-441D-9FFB-B4AA8B5E3EFA}" srcOrd="2" destOrd="0" presId="urn:microsoft.com/office/officeart/2005/8/layout/hProcess7"/>
    <dgm:cxn modelId="{6EE3DFEA-D28E-4652-883D-F6EEBB0B099E}" type="presParOf" srcId="{70750965-35A4-4182-AAB8-54A6DA7FC79B}" destId="{DB670015-BED7-45C9-B2C5-181238A65B5B}" srcOrd="9" destOrd="0" presId="urn:microsoft.com/office/officeart/2005/8/layout/hProcess7"/>
    <dgm:cxn modelId="{70ADEBEB-E150-43E1-9EA2-6E1FC05E1186}" type="presParOf" srcId="{70750965-35A4-4182-AAB8-54A6DA7FC79B}" destId="{BCE6C5C8-CB75-410E-BD4D-49E2D6EC8FB1}" srcOrd="10" destOrd="0" presId="urn:microsoft.com/office/officeart/2005/8/layout/hProcess7"/>
    <dgm:cxn modelId="{0EAD49E2-623A-4A49-B082-71535B762610}" type="presParOf" srcId="{BCE6C5C8-CB75-410E-BD4D-49E2D6EC8FB1}" destId="{2AF57318-F8ED-44C1-83E8-2A7041F3C393}" srcOrd="0" destOrd="0" presId="urn:microsoft.com/office/officeart/2005/8/layout/hProcess7"/>
    <dgm:cxn modelId="{50BB3831-2C03-4F3B-A9E7-4036ACAA6A22}" type="presParOf" srcId="{BCE6C5C8-CB75-410E-BD4D-49E2D6EC8FB1}" destId="{A466DF54-A56A-46F3-AAEC-FCCBEE1DE84A}" srcOrd="1" destOrd="0" presId="urn:microsoft.com/office/officeart/2005/8/layout/hProcess7"/>
    <dgm:cxn modelId="{22A44AE1-C760-4C0B-B71F-4BEB743CACCC}" type="presParOf" srcId="{BCE6C5C8-CB75-410E-BD4D-49E2D6EC8FB1}" destId="{ADA23E3D-AB10-4658-9575-02C7AF556CD5}" srcOrd="2" destOrd="0" presId="urn:microsoft.com/office/officeart/2005/8/layout/hProcess7"/>
    <dgm:cxn modelId="{B5D6BAA6-0DF0-403B-8FB9-5692BBAC0743}" type="presParOf" srcId="{70750965-35A4-4182-AAB8-54A6DA7FC79B}" destId="{5435A498-8146-4A72-9080-578E5C5CE138}" srcOrd="11" destOrd="0" presId="urn:microsoft.com/office/officeart/2005/8/layout/hProcess7"/>
    <dgm:cxn modelId="{BBC2A35C-395E-4CE1-8B71-C08E7CD697AA}" type="presParOf" srcId="{70750965-35A4-4182-AAB8-54A6DA7FC79B}" destId="{72898645-E80B-4D22-B5C6-72E74B0D2B3E}" srcOrd="12" destOrd="0" presId="urn:microsoft.com/office/officeart/2005/8/layout/hProcess7"/>
    <dgm:cxn modelId="{B30F26DC-4AEB-4BAC-A5A7-332576337885}" type="presParOf" srcId="{72898645-E80B-4D22-B5C6-72E74B0D2B3E}" destId="{DBAD06E0-7079-4E57-8636-3CF53D8AEC52}" srcOrd="0" destOrd="0" presId="urn:microsoft.com/office/officeart/2005/8/layout/hProcess7"/>
    <dgm:cxn modelId="{1317720A-3080-46E3-B0D4-C35D5329B45C}" type="presParOf" srcId="{72898645-E80B-4D22-B5C6-72E74B0D2B3E}" destId="{0E4EE066-6B29-44DF-9590-3561E4ECF703}" srcOrd="1" destOrd="0" presId="urn:microsoft.com/office/officeart/2005/8/layout/hProcess7"/>
    <dgm:cxn modelId="{04F0B2D8-8856-4088-B13A-DF8C8CC953C9}" type="presParOf" srcId="{72898645-E80B-4D22-B5C6-72E74B0D2B3E}" destId="{A1F35B51-768C-4A4C-9520-42B65A0EBFEB}" srcOrd="2" destOrd="0" presId="urn:microsoft.com/office/officeart/2005/8/layout/hProcess7"/>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94994F-6C54-4949-86B0-35F973F93BEA}">
      <dsp:nvSpPr>
        <dsp:cNvPr id="0" name=""/>
        <dsp:cNvSpPr/>
      </dsp:nvSpPr>
      <dsp:spPr>
        <a:xfrm>
          <a:off x="0" y="2355"/>
          <a:ext cx="6254833" cy="10045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4A282C-B989-4C34-855E-942177D8054E}">
      <dsp:nvSpPr>
        <dsp:cNvPr id="0" name=""/>
        <dsp:cNvSpPr/>
      </dsp:nvSpPr>
      <dsp:spPr>
        <a:xfrm>
          <a:off x="303869" y="230735"/>
          <a:ext cx="552490" cy="5524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DEAA62-656F-4507-9E88-17D62F7CD1DD}">
      <dsp:nvSpPr>
        <dsp:cNvPr id="0" name=""/>
        <dsp:cNvSpPr/>
      </dsp:nvSpPr>
      <dsp:spPr>
        <a:xfrm>
          <a:off x="1160230" y="4716"/>
          <a:ext cx="5094602" cy="1004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313" tIns="106313" rIns="106313" bIns="106313" numCol="1" spcCol="1270" anchor="ctr" anchorCtr="0">
          <a:noAutofit/>
        </a:bodyPr>
        <a:lstStyle/>
        <a:p>
          <a:pPr marL="0" lvl="0" indent="0" algn="l" defTabSz="711200">
            <a:lnSpc>
              <a:spcPct val="100000"/>
            </a:lnSpc>
            <a:spcBef>
              <a:spcPct val="0"/>
            </a:spcBef>
            <a:spcAft>
              <a:spcPct val="35000"/>
            </a:spcAft>
            <a:buNone/>
          </a:pPr>
          <a:r>
            <a:rPr lang="en-US" sz="1600" kern="1200" dirty="0">
              <a:solidFill>
                <a:schemeClr val="bg2">
                  <a:lumMod val="10000"/>
                </a:schemeClr>
              </a:solidFill>
            </a:rPr>
            <a:t>The Community Action Plan (CAP) is an integral part of receiving CSBG funding each year.</a:t>
          </a:r>
        </a:p>
      </dsp:txBody>
      <dsp:txXfrm>
        <a:off x="1160230" y="4716"/>
        <a:ext cx="5094602" cy="1004528"/>
      </dsp:txXfrm>
    </dsp:sp>
    <dsp:sp modelId="{D22F2BF1-3182-4491-B6BC-F5BE7EAEFB4E}">
      <dsp:nvSpPr>
        <dsp:cNvPr id="0" name=""/>
        <dsp:cNvSpPr/>
      </dsp:nvSpPr>
      <dsp:spPr>
        <a:xfrm>
          <a:off x="0" y="1260376"/>
          <a:ext cx="6254833" cy="10045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954CC6-CC69-466A-B8A4-4A2B543D1ABA}">
      <dsp:nvSpPr>
        <dsp:cNvPr id="0" name=""/>
        <dsp:cNvSpPr/>
      </dsp:nvSpPr>
      <dsp:spPr>
        <a:xfrm>
          <a:off x="303869" y="1486395"/>
          <a:ext cx="552490" cy="5524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E2AE1E5-EC64-4A8E-9B84-1659D1D1FA02}">
      <dsp:nvSpPr>
        <dsp:cNvPr id="0" name=""/>
        <dsp:cNvSpPr/>
      </dsp:nvSpPr>
      <dsp:spPr>
        <a:xfrm>
          <a:off x="1160230" y="1260376"/>
          <a:ext cx="5094602" cy="1004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313" tIns="106313" rIns="106313" bIns="106313" numCol="1" spcCol="1270" anchor="ctr" anchorCtr="0">
          <a:noAutofit/>
        </a:bodyPr>
        <a:lstStyle/>
        <a:p>
          <a:pPr marL="0" lvl="0" indent="0" algn="l" defTabSz="622300">
            <a:lnSpc>
              <a:spcPct val="100000"/>
            </a:lnSpc>
            <a:spcBef>
              <a:spcPct val="0"/>
            </a:spcBef>
            <a:spcAft>
              <a:spcPct val="35000"/>
            </a:spcAft>
            <a:buNone/>
          </a:pPr>
          <a:r>
            <a:rPr lang="en-US" sz="1400" kern="1200" dirty="0">
              <a:solidFill>
                <a:srgbClr val="E7E6E6">
                  <a:lumMod val="10000"/>
                </a:srgbClr>
              </a:solidFill>
              <a:latin typeface="Roboto"/>
              <a:ea typeface="+mn-ea"/>
              <a:cs typeface="+mn-cs"/>
            </a:rPr>
            <a:t>To comply with the CSBG Act: CAAs must complete a Community Action Plan as a condition to receive funding through a Community Services Block Grant.</a:t>
          </a:r>
        </a:p>
      </dsp:txBody>
      <dsp:txXfrm>
        <a:off x="1160230" y="1260376"/>
        <a:ext cx="5094602" cy="1004528"/>
      </dsp:txXfrm>
    </dsp:sp>
    <dsp:sp modelId="{67B7A10D-609E-43B5-AC4A-B89420EBCDAA}">
      <dsp:nvSpPr>
        <dsp:cNvPr id="0" name=""/>
        <dsp:cNvSpPr/>
      </dsp:nvSpPr>
      <dsp:spPr>
        <a:xfrm>
          <a:off x="0" y="2516037"/>
          <a:ext cx="6254833" cy="10045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8B65F0-C984-4B41-BF22-1979F2E05E43}">
      <dsp:nvSpPr>
        <dsp:cNvPr id="0" name=""/>
        <dsp:cNvSpPr/>
      </dsp:nvSpPr>
      <dsp:spPr>
        <a:xfrm>
          <a:off x="303869" y="2742056"/>
          <a:ext cx="552490" cy="55249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E5CF820-6CCE-43D9-8E0A-F7AAC4301944}">
      <dsp:nvSpPr>
        <dsp:cNvPr id="0" name=""/>
        <dsp:cNvSpPr/>
      </dsp:nvSpPr>
      <dsp:spPr>
        <a:xfrm>
          <a:off x="1160230" y="2516037"/>
          <a:ext cx="5094602" cy="1004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313" tIns="106313" rIns="106313" bIns="106313" numCol="1" spcCol="1270" anchor="ctr" anchorCtr="0">
          <a:noAutofit/>
        </a:bodyPr>
        <a:lstStyle/>
        <a:p>
          <a:pPr marL="0" lvl="0" indent="0" algn="l" defTabSz="711200">
            <a:lnSpc>
              <a:spcPct val="100000"/>
            </a:lnSpc>
            <a:spcBef>
              <a:spcPct val="0"/>
            </a:spcBef>
            <a:spcAft>
              <a:spcPct val="35000"/>
            </a:spcAft>
            <a:buNone/>
          </a:pPr>
          <a:r>
            <a:rPr lang="en-US" sz="1600" kern="1200" dirty="0">
              <a:solidFill>
                <a:schemeClr val="bg2">
                  <a:lumMod val="10000"/>
                </a:schemeClr>
              </a:solidFill>
            </a:rPr>
            <a:t>CSBG funds must be used to support activities that remove obstacles and solve problems blocking achievement of self-sufficiency.</a:t>
          </a:r>
        </a:p>
      </dsp:txBody>
      <dsp:txXfrm>
        <a:off x="1160230" y="2516037"/>
        <a:ext cx="5094602" cy="1004528"/>
      </dsp:txXfrm>
    </dsp:sp>
    <dsp:sp modelId="{9E1F9FEF-A25F-40AB-94EB-BCE3EB698823}">
      <dsp:nvSpPr>
        <dsp:cNvPr id="0" name=""/>
        <dsp:cNvSpPr/>
      </dsp:nvSpPr>
      <dsp:spPr>
        <a:xfrm>
          <a:off x="0" y="3771698"/>
          <a:ext cx="6254833" cy="10045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48117E-AFF2-48BC-B31D-D9C14F4FD56A}">
      <dsp:nvSpPr>
        <dsp:cNvPr id="0" name=""/>
        <dsp:cNvSpPr/>
      </dsp:nvSpPr>
      <dsp:spPr>
        <a:xfrm>
          <a:off x="303869" y="3997717"/>
          <a:ext cx="552490" cy="552490"/>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8CD5EA-5206-4BD1-9A38-08A2230C8D4E}">
      <dsp:nvSpPr>
        <dsp:cNvPr id="0" name=""/>
        <dsp:cNvSpPr/>
      </dsp:nvSpPr>
      <dsp:spPr>
        <a:xfrm>
          <a:off x="1160230" y="3771698"/>
          <a:ext cx="5094602" cy="1004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313" tIns="106313" rIns="106313" bIns="106313" numCol="1" spcCol="1270" anchor="ctr" anchorCtr="0">
          <a:noAutofit/>
        </a:bodyPr>
        <a:lstStyle/>
        <a:p>
          <a:pPr marL="0" lvl="0" indent="0" algn="l" defTabSz="711200">
            <a:lnSpc>
              <a:spcPct val="100000"/>
            </a:lnSpc>
            <a:spcBef>
              <a:spcPct val="0"/>
            </a:spcBef>
            <a:spcAft>
              <a:spcPct val="35000"/>
            </a:spcAft>
            <a:buNone/>
          </a:pPr>
          <a:r>
            <a:rPr lang="en-US" sz="1600" kern="1200" dirty="0">
              <a:solidFill>
                <a:schemeClr val="bg2">
                  <a:lumMod val="10000"/>
                </a:schemeClr>
              </a:solidFill>
            </a:rPr>
            <a:t>Each agency must do a comprehensive Community Needs Assessment (CNA) to find out what obstacles and problems need to be addressed.</a:t>
          </a:r>
        </a:p>
      </dsp:txBody>
      <dsp:txXfrm>
        <a:off x="1160230" y="3771698"/>
        <a:ext cx="5094602" cy="1004528"/>
      </dsp:txXfrm>
    </dsp:sp>
    <dsp:sp modelId="{B9F5E938-40C1-433C-8097-1EDA0C181125}">
      <dsp:nvSpPr>
        <dsp:cNvPr id="0" name=""/>
        <dsp:cNvSpPr/>
      </dsp:nvSpPr>
      <dsp:spPr>
        <a:xfrm>
          <a:off x="0" y="5027359"/>
          <a:ext cx="6254833" cy="10045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6D5A03-21FC-440E-8BB0-1C8618D3CFAF}">
      <dsp:nvSpPr>
        <dsp:cNvPr id="0" name=""/>
        <dsp:cNvSpPr/>
      </dsp:nvSpPr>
      <dsp:spPr>
        <a:xfrm>
          <a:off x="303869" y="5253378"/>
          <a:ext cx="552490" cy="552490"/>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1F26EA-E414-48DB-AD7B-47FC0A9268C8}">
      <dsp:nvSpPr>
        <dsp:cNvPr id="0" name=""/>
        <dsp:cNvSpPr/>
      </dsp:nvSpPr>
      <dsp:spPr>
        <a:xfrm>
          <a:off x="1160230" y="5027359"/>
          <a:ext cx="5094602" cy="1004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313" tIns="106313" rIns="106313" bIns="106313" numCol="1" spcCol="1270" anchor="ctr" anchorCtr="0">
          <a:noAutofit/>
        </a:bodyPr>
        <a:lstStyle/>
        <a:p>
          <a:pPr marL="0" lvl="0" indent="0" algn="l" defTabSz="711200">
            <a:lnSpc>
              <a:spcPct val="100000"/>
            </a:lnSpc>
            <a:spcBef>
              <a:spcPct val="0"/>
            </a:spcBef>
            <a:spcAft>
              <a:spcPct val="35000"/>
            </a:spcAft>
            <a:buNone/>
          </a:pPr>
          <a:r>
            <a:rPr lang="en-US" sz="1600" kern="1200" dirty="0">
              <a:solidFill>
                <a:schemeClr val="bg2">
                  <a:lumMod val="10000"/>
                </a:schemeClr>
              </a:solidFill>
            </a:rPr>
            <a:t>Then the CAA must develop a specific, short-range plan for using its resources.</a:t>
          </a:r>
        </a:p>
      </dsp:txBody>
      <dsp:txXfrm>
        <a:off x="1160230" y="5027359"/>
        <a:ext cx="5094602" cy="10045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607C3F-3566-47D9-90D5-EC04A27E7F65}">
      <dsp:nvSpPr>
        <dsp:cNvPr id="0" name=""/>
        <dsp:cNvSpPr/>
      </dsp:nvSpPr>
      <dsp:spPr>
        <a:xfrm>
          <a:off x="4319" y="22401"/>
          <a:ext cx="2597980" cy="3117576"/>
        </a:xfrm>
        <a:prstGeom prst="roundRect">
          <a:avLst>
            <a:gd name="adj" fmla="val 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2870" rIns="133350" bIns="0" numCol="1" spcCol="1270" anchor="t" anchorCtr="0">
          <a:noAutofit/>
        </a:bodyPr>
        <a:lstStyle/>
        <a:p>
          <a:pPr marL="0" lvl="0" indent="0" algn="r" defTabSz="1333500">
            <a:lnSpc>
              <a:spcPct val="90000"/>
            </a:lnSpc>
            <a:spcBef>
              <a:spcPct val="0"/>
            </a:spcBef>
            <a:spcAft>
              <a:spcPct val="35000"/>
            </a:spcAft>
            <a:buNone/>
          </a:pPr>
          <a:r>
            <a:rPr lang="en-US" sz="3000" kern="1200" dirty="0">
              <a:solidFill>
                <a:schemeClr val="accent5"/>
              </a:solidFill>
            </a:rPr>
            <a:t>Step 1</a:t>
          </a:r>
        </a:p>
      </dsp:txBody>
      <dsp:txXfrm rot="16200000">
        <a:off x="-1014089" y="1040810"/>
        <a:ext cx="2556412" cy="519596"/>
      </dsp:txXfrm>
    </dsp:sp>
    <dsp:sp modelId="{94ACD5C6-73D2-46CA-BF5C-368906A2D61B}">
      <dsp:nvSpPr>
        <dsp:cNvPr id="0" name=""/>
        <dsp:cNvSpPr/>
      </dsp:nvSpPr>
      <dsp:spPr>
        <a:xfrm>
          <a:off x="523915" y="22401"/>
          <a:ext cx="1935495" cy="311757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5438" rIns="0" bIns="0" numCol="1" spcCol="1270" anchor="t" anchorCtr="0">
          <a:noAutofit/>
        </a:bodyPr>
        <a:lstStyle/>
        <a:p>
          <a:pPr marL="0" lvl="0" indent="0" algn="l" defTabSz="977900">
            <a:lnSpc>
              <a:spcPct val="90000"/>
            </a:lnSpc>
            <a:spcBef>
              <a:spcPct val="0"/>
            </a:spcBef>
            <a:spcAft>
              <a:spcPct val="35000"/>
            </a:spcAft>
            <a:buNone/>
          </a:pPr>
          <a:r>
            <a:rPr lang="en-US" sz="2200" kern="1200" dirty="0"/>
            <a:t>Conduct a Community Needs Assessment (CNA) </a:t>
          </a:r>
          <a:br>
            <a:rPr lang="en-US" sz="2200" kern="1200" dirty="0"/>
          </a:br>
          <a:endParaRPr lang="en-US" sz="2200" kern="1200" dirty="0"/>
        </a:p>
      </dsp:txBody>
      <dsp:txXfrm>
        <a:off x="523915" y="22401"/>
        <a:ext cx="1935495" cy="3117576"/>
      </dsp:txXfrm>
    </dsp:sp>
    <dsp:sp modelId="{43CE2A3B-8098-4A39-817A-D336505E3053}">
      <dsp:nvSpPr>
        <dsp:cNvPr id="0" name=""/>
        <dsp:cNvSpPr/>
      </dsp:nvSpPr>
      <dsp:spPr>
        <a:xfrm>
          <a:off x="2693228" y="22401"/>
          <a:ext cx="2597980" cy="3117576"/>
        </a:xfrm>
        <a:prstGeom prst="roundRect">
          <a:avLst>
            <a:gd name="adj" fmla="val 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2870" rIns="133350" bIns="0" numCol="1" spcCol="1270" anchor="t" anchorCtr="0">
          <a:noAutofit/>
        </a:bodyPr>
        <a:lstStyle/>
        <a:p>
          <a:pPr marL="0" lvl="0" indent="0" algn="r" defTabSz="1333500">
            <a:lnSpc>
              <a:spcPct val="90000"/>
            </a:lnSpc>
            <a:spcBef>
              <a:spcPct val="0"/>
            </a:spcBef>
            <a:spcAft>
              <a:spcPct val="35000"/>
            </a:spcAft>
            <a:buNone/>
          </a:pPr>
          <a:r>
            <a:rPr lang="en-US" sz="3000" kern="1200" dirty="0">
              <a:solidFill>
                <a:schemeClr val="accent5"/>
              </a:solidFill>
            </a:rPr>
            <a:t>Step 2</a:t>
          </a:r>
        </a:p>
      </dsp:txBody>
      <dsp:txXfrm rot="16200000">
        <a:off x="1674820" y="1040810"/>
        <a:ext cx="2556412" cy="519596"/>
      </dsp:txXfrm>
    </dsp:sp>
    <dsp:sp modelId="{4AB2ADEF-8B49-4F96-AA02-9B2B241A3C58}">
      <dsp:nvSpPr>
        <dsp:cNvPr id="0" name=""/>
        <dsp:cNvSpPr/>
      </dsp:nvSpPr>
      <dsp:spPr>
        <a:xfrm rot="5400000">
          <a:off x="2476989" y="2501891"/>
          <a:ext cx="458458" cy="389697"/>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237A1A-7C50-4A84-94ED-B6F000A44B5B}">
      <dsp:nvSpPr>
        <dsp:cNvPr id="0" name=""/>
        <dsp:cNvSpPr/>
      </dsp:nvSpPr>
      <dsp:spPr>
        <a:xfrm>
          <a:off x="3212824" y="22401"/>
          <a:ext cx="1935495" cy="311757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5438" rIns="0" bIns="0" numCol="1" spcCol="1270" anchor="t" anchorCtr="0">
          <a:noAutofit/>
        </a:bodyPr>
        <a:lstStyle/>
        <a:p>
          <a:pPr marL="0" lvl="0" indent="0" algn="l" defTabSz="977900">
            <a:lnSpc>
              <a:spcPct val="90000"/>
            </a:lnSpc>
            <a:spcBef>
              <a:spcPct val="0"/>
            </a:spcBef>
            <a:spcAft>
              <a:spcPct val="35000"/>
            </a:spcAft>
            <a:buNone/>
          </a:pPr>
          <a:r>
            <a:rPr lang="en-US" sz="2200" kern="1200" dirty="0"/>
            <a:t>Develop CAP from CNA findings &amp; anticipated resources, including setting targets and projecting outcomes</a:t>
          </a:r>
        </a:p>
      </dsp:txBody>
      <dsp:txXfrm>
        <a:off x="3212824" y="22401"/>
        <a:ext cx="1935495" cy="3117576"/>
      </dsp:txXfrm>
    </dsp:sp>
    <dsp:sp modelId="{0494D0AC-8768-4F0C-B7A3-2DC6835F4921}">
      <dsp:nvSpPr>
        <dsp:cNvPr id="0" name=""/>
        <dsp:cNvSpPr/>
      </dsp:nvSpPr>
      <dsp:spPr>
        <a:xfrm>
          <a:off x="5382138" y="22401"/>
          <a:ext cx="2597980" cy="3117576"/>
        </a:xfrm>
        <a:prstGeom prst="roundRect">
          <a:avLst>
            <a:gd name="adj" fmla="val 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2870" rIns="133350" bIns="0" numCol="1" spcCol="1270" anchor="t" anchorCtr="0">
          <a:noAutofit/>
        </a:bodyPr>
        <a:lstStyle/>
        <a:p>
          <a:pPr marL="0" lvl="0" indent="0" algn="r" defTabSz="1333500">
            <a:lnSpc>
              <a:spcPct val="90000"/>
            </a:lnSpc>
            <a:spcBef>
              <a:spcPct val="0"/>
            </a:spcBef>
            <a:spcAft>
              <a:spcPct val="35000"/>
            </a:spcAft>
            <a:buNone/>
          </a:pPr>
          <a:r>
            <a:rPr lang="en-US" sz="3000" kern="1200" dirty="0">
              <a:solidFill>
                <a:schemeClr val="accent5"/>
              </a:solidFill>
            </a:rPr>
            <a:t>Step 3</a:t>
          </a:r>
        </a:p>
      </dsp:txBody>
      <dsp:txXfrm rot="16200000">
        <a:off x="4363729" y="1040810"/>
        <a:ext cx="2556412" cy="519596"/>
      </dsp:txXfrm>
    </dsp:sp>
    <dsp:sp modelId="{08CB258B-1961-4371-BDFA-FA1B541E04E7}">
      <dsp:nvSpPr>
        <dsp:cNvPr id="0" name=""/>
        <dsp:cNvSpPr/>
      </dsp:nvSpPr>
      <dsp:spPr>
        <a:xfrm rot="5400000">
          <a:off x="5165899" y="2501891"/>
          <a:ext cx="458458" cy="389697"/>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E76779-3CDD-441D-9FFB-B4AA8B5E3EFA}">
      <dsp:nvSpPr>
        <dsp:cNvPr id="0" name=""/>
        <dsp:cNvSpPr/>
      </dsp:nvSpPr>
      <dsp:spPr>
        <a:xfrm>
          <a:off x="5901734" y="22401"/>
          <a:ext cx="1935495" cy="311757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5438" rIns="0" bIns="0" numCol="1" spcCol="1270" anchor="t" anchorCtr="0">
          <a:noAutofit/>
        </a:bodyPr>
        <a:lstStyle/>
        <a:p>
          <a:pPr marL="0" lvl="0" indent="0" algn="l" defTabSz="977900">
            <a:lnSpc>
              <a:spcPct val="90000"/>
            </a:lnSpc>
            <a:spcBef>
              <a:spcPct val="0"/>
            </a:spcBef>
            <a:spcAft>
              <a:spcPct val="35000"/>
            </a:spcAft>
            <a:buNone/>
          </a:pPr>
          <a:r>
            <a:rPr lang="en-US" sz="2200" kern="1200" dirty="0"/>
            <a:t>Board approves CAP</a:t>
          </a:r>
        </a:p>
      </dsp:txBody>
      <dsp:txXfrm>
        <a:off x="5901734" y="22401"/>
        <a:ext cx="1935495" cy="3117576"/>
      </dsp:txXfrm>
    </dsp:sp>
    <dsp:sp modelId="{DBAD06E0-7079-4E57-8636-3CF53D8AEC52}">
      <dsp:nvSpPr>
        <dsp:cNvPr id="0" name=""/>
        <dsp:cNvSpPr/>
      </dsp:nvSpPr>
      <dsp:spPr>
        <a:xfrm>
          <a:off x="8071047" y="22401"/>
          <a:ext cx="2597980" cy="3117576"/>
        </a:xfrm>
        <a:prstGeom prst="roundRect">
          <a:avLst>
            <a:gd name="adj" fmla="val 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2870" rIns="133350" bIns="0" numCol="1" spcCol="1270" anchor="t" anchorCtr="0">
          <a:noAutofit/>
        </a:bodyPr>
        <a:lstStyle/>
        <a:p>
          <a:pPr marL="0" lvl="0" indent="0" algn="r" defTabSz="1333500">
            <a:lnSpc>
              <a:spcPct val="90000"/>
            </a:lnSpc>
            <a:spcBef>
              <a:spcPct val="0"/>
            </a:spcBef>
            <a:spcAft>
              <a:spcPct val="35000"/>
            </a:spcAft>
            <a:buNone/>
          </a:pPr>
          <a:r>
            <a:rPr lang="en-US" sz="3000" kern="1200" dirty="0">
              <a:solidFill>
                <a:schemeClr val="accent5"/>
              </a:solidFill>
            </a:rPr>
            <a:t>Step 4</a:t>
          </a:r>
        </a:p>
      </dsp:txBody>
      <dsp:txXfrm rot="16200000">
        <a:off x="7052639" y="1040810"/>
        <a:ext cx="2556412" cy="519596"/>
      </dsp:txXfrm>
    </dsp:sp>
    <dsp:sp modelId="{A466DF54-A56A-46F3-AAEC-FCCBEE1DE84A}">
      <dsp:nvSpPr>
        <dsp:cNvPr id="0" name=""/>
        <dsp:cNvSpPr/>
      </dsp:nvSpPr>
      <dsp:spPr>
        <a:xfrm rot="5400000">
          <a:off x="7854808" y="2501891"/>
          <a:ext cx="458458" cy="389697"/>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F35B51-768C-4A4C-9520-42B65A0EBFEB}">
      <dsp:nvSpPr>
        <dsp:cNvPr id="0" name=""/>
        <dsp:cNvSpPr/>
      </dsp:nvSpPr>
      <dsp:spPr>
        <a:xfrm>
          <a:off x="8590643" y="22401"/>
          <a:ext cx="1935495" cy="311757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5438" rIns="0" bIns="0" numCol="1" spcCol="1270" anchor="t" anchorCtr="0">
          <a:noAutofit/>
        </a:bodyPr>
        <a:lstStyle/>
        <a:p>
          <a:pPr marL="0" lvl="0" indent="0" algn="l" defTabSz="977900">
            <a:lnSpc>
              <a:spcPct val="90000"/>
            </a:lnSpc>
            <a:spcBef>
              <a:spcPct val="0"/>
            </a:spcBef>
            <a:spcAft>
              <a:spcPct val="35000"/>
            </a:spcAft>
            <a:buNone/>
          </a:pPr>
          <a:r>
            <a:rPr lang="en-US" sz="2200" kern="1200" dirty="0"/>
            <a:t>Report out on outcomes via CSBG Annual Report Module 4, and assess target accuracy to inform next CAP cycle (ROMA)</a:t>
          </a:r>
        </a:p>
      </dsp:txBody>
      <dsp:txXfrm>
        <a:off x="8590643" y="22401"/>
        <a:ext cx="1935495" cy="311757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744577-650B-4D69-80F7-43C83A096E51}" type="datetimeFigureOut">
              <a:rPr lang="en-US" smtClean="0"/>
              <a:t>7/19/2023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5C0042-729A-4777-837B-81116893BE0D}" type="slidenum">
              <a:rPr lang="en-US" smtClean="0"/>
              <a:t>‹#›</a:t>
            </a:fld>
            <a:endParaRPr lang="en-US"/>
          </a:p>
        </p:txBody>
      </p:sp>
    </p:spTree>
    <p:extLst>
      <p:ext uri="{BB962C8B-B14F-4D97-AF65-F5344CB8AC3E}">
        <p14:creationId xmlns:p14="http://schemas.microsoft.com/office/powerpoint/2010/main" val="2450561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5C0042-729A-4777-837B-81116893BE0D}" type="slidenum">
              <a:rPr lang="en-US" smtClean="0"/>
              <a:t>1</a:t>
            </a:fld>
            <a:endParaRPr lang="en-US"/>
          </a:p>
        </p:txBody>
      </p:sp>
    </p:spTree>
    <p:extLst>
      <p:ext uri="{BB962C8B-B14F-4D97-AF65-F5344CB8AC3E}">
        <p14:creationId xmlns:p14="http://schemas.microsoft.com/office/powerpoint/2010/main" val="1955797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PM Page 104 </a:t>
            </a:r>
          </a:p>
          <a:p>
            <a:endParaRPr lang="en-US" b="1" dirty="0"/>
          </a:p>
          <a:p>
            <a:r>
              <a:rPr lang="en-US" dirty="0"/>
              <a:t>After the service has been provided and you know what actually happened, we can calculate our Actual Success Rate. </a:t>
            </a:r>
          </a:p>
          <a:p>
            <a:r>
              <a:rPr lang="en-US" dirty="0"/>
              <a:t>We use the same process as in the previous example</a:t>
            </a:r>
            <a:r>
              <a:rPr lang="en-US" b="1" u="sng" dirty="0"/>
              <a:t>, but we replace the projected, or targeted numbers, with the actual numbers in both the numerator and the denominator.</a:t>
            </a:r>
          </a:p>
          <a:p>
            <a:endParaRPr lang="en-US" dirty="0"/>
          </a:p>
          <a:p>
            <a:r>
              <a:rPr lang="en-US" dirty="0"/>
              <a:t>In order to get information about what actually occurred as a result of receiving the service, </a:t>
            </a:r>
            <a:r>
              <a:rPr lang="en-US" b="1" dirty="0"/>
              <a:t>we have to follow up with the customer and use identified measurement tools to “prove” that the service was rendered, and the outcome was achieved. </a:t>
            </a:r>
          </a:p>
          <a:p>
            <a:endParaRPr lang="en-US" b="1" dirty="0"/>
          </a:p>
          <a:p>
            <a:r>
              <a:rPr lang="en-US" b="0" dirty="0"/>
              <a:t>We’ll discuss measurement tools in a later module.  </a:t>
            </a:r>
          </a:p>
          <a:p>
            <a:endParaRPr lang="en-US" dirty="0"/>
          </a:p>
          <a:p>
            <a:r>
              <a:rPr lang="en-US" dirty="0"/>
              <a:t>Refer to the three bullets on PM Page</a:t>
            </a:r>
            <a:r>
              <a:rPr lang="en-US" baseline="0" dirty="0"/>
              <a:t> 104, </a:t>
            </a:r>
            <a:r>
              <a:rPr lang="en-US" dirty="0"/>
              <a:t>then pull up these elements  on the slide.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CDBF30-3618-4EBD-AF3D-FB51CE9091D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3639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3">
              <a:defRPr/>
            </a:pPr>
            <a:r>
              <a:rPr lang="en-US" dirty="0"/>
              <a:t>Add Actual Performance to our chart.</a:t>
            </a:r>
            <a:endParaRPr lang="en-US" baseline="0" dirty="0"/>
          </a:p>
          <a:p>
            <a:pPr defTabSz="914303">
              <a:defRPr/>
            </a:pPr>
            <a:endParaRPr lang="en-US" baseline="0" dirty="0"/>
          </a:p>
          <a:p>
            <a:pPr defTabSz="914303">
              <a:defRPr/>
            </a:pPr>
            <a:endParaRPr lang="en-US" dirty="0"/>
          </a:p>
          <a:p>
            <a:pPr defTabSz="914303">
              <a:defRPr/>
            </a:pPr>
            <a:endParaRPr lang="en-US" dirty="0"/>
          </a:p>
          <a:p>
            <a:pPr defTabSz="914303">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CDBF30-3618-4EBD-AF3D-FB51CE9091D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0180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PM Page 105 </a:t>
            </a:r>
          </a:p>
          <a:p>
            <a:r>
              <a:rPr lang="en-US" dirty="0"/>
              <a:t>You will want to know how attendance has impacted the outcomes.  YOU WILL NEED</a:t>
            </a:r>
            <a:r>
              <a:rPr lang="en-US" baseline="0" dirty="0"/>
              <a:t> THIS DATA AS YOU MOVE TO ANALYSIS OF THE DATA. </a:t>
            </a:r>
            <a:endParaRPr lang="en-US" dirty="0"/>
          </a:p>
          <a:p>
            <a:r>
              <a:rPr lang="en-US" dirty="0"/>
              <a:t>Let’s assume some individuals who enroll will not complete the program. </a:t>
            </a:r>
          </a:p>
          <a:p>
            <a:r>
              <a:rPr lang="en-US" dirty="0"/>
              <a:t>How do the “non-completers” affect your performance rate?</a:t>
            </a:r>
          </a:p>
          <a:p>
            <a:endParaRPr lang="en-US" dirty="0"/>
          </a:p>
          <a:p>
            <a:r>
              <a:rPr lang="en-US" dirty="0"/>
              <a:t>Click to bring up first statement.</a:t>
            </a:r>
          </a:p>
          <a:p>
            <a:r>
              <a:rPr lang="en-US" dirty="0"/>
              <a:t>Click</a:t>
            </a:r>
            <a:r>
              <a:rPr lang="en-US" baseline="0" dirty="0"/>
              <a:t> again to bring up the formula.</a:t>
            </a:r>
            <a:endParaRPr lang="en-US" dirty="0"/>
          </a:p>
          <a:p>
            <a:endParaRPr lang="en-US" dirty="0"/>
          </a:p>
          <a:p>
            <a:r>
              <a:rPr lang="en-US" dirty="0"/>
              <a:t>Notice that we are not – at this time – considering what happened to the missing 5. </a:t>
            </a:r>
            <a:r>
              <a:rPr lang="en-US" baseline="0" dirty="0"/>
              <a:t>  </a:t>
            </a:r>
          </a:p>
          <a:p>
            <a:r>
              <a:rPr lang="en-US" baseline="0" dirty="0"/>
              <a:t>You will come back to this bit of data in the Analysis phase of the cycle to ask some questions about why you had this drop out. </a:t>
            </a:r>
          </a:p>
          <a:p>
            <a:endParaRPr lang="en-US" baseline="0" dirty="0"/>
          </a:p>
          <a:p>
            <a:pPr defTabSz="914303">
              <a:defRPr/>
            </a:pPr>
            <a:r>
              <a:rPr lang="en-US" dirty="0"/>
              <a:t>And what if only 15 enrolled in the first place?? </a:t>
            </a:r>
          </a:p>
          <a:p>
            <a:pPr defTabSz="914303">
              <a:defRPr/>
            </a:pPr>
            <a:r>
              <a:rPr lang="en-US" dirty="0"/>
              <a:t>if you are managing your program using results oriented practices, you will want to know how many individuals you need to serve to achieve certain goals. </a:t>
            </a:r>
          </a:p>
          <a:p>
            <a:r>
              <a:rPr lang="en-US" dirty="0"/>
              <a:t>Again this is something that</a:t>
            </a:r>
            <a:r>
              <a:rPr lang="en-US" baseline="0" dirty="0"/>
              <a:t> will come up in analysis.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CDBF30-3618-4EBD-AF3D-FB51CE9091D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3639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Start with just the title on this slide.</a:t>
            </a:r>
          </a:p>
          <a:p>
            <a:r>
              <a:rPr lang="en-US" b="1" dirty="0"/>
              <a:t>Open this discussion:</a:t>
            </a:r>
          </a:p>
          <a:p>
            <a:r>
              <a:rPr lang="en-US" b="1" dirty="0"/>
              <a:t>Think about this question: </a:t>
            </a:r>
            <a:r>
              <a:rPr lang="x-none" b="1"/>
              <a:t> “when does a </a:t>
            </a:r>
            <a:r>
              <a:rPr lang="en-US" b="1" dirty="0"/>
              <a:t>person seeking</a:t>
            </a:r>
            <a:r>
              <a:rPr lang="en-US" b="1" baseline="0" dirty="0"/>
              <a:t> service </a:t>
            </a:r>
            <a:r>
              <a:rPr lang="x-none" b="1"/>
              <a:t>become a</a:t>
            </a:r>
            <a:r>
              <a:rPr lang="en-US" b="1" dirty="0"/>
              <a:t>n agency customer?” (or “when</a:t>
            </a:r>
            <a:r>
              <a:rPr lang="en-US" b="1" baseline="0" dirty="0"/>
              <a:t> does a client become a </a:t>
            </a:r>
            <a:r>
              <a:rPr lang="x-none" b="1"/>
              <a:t> client?”</a:t>
            </a:r>
            <a:r>
              <a:rPr lang="en-US" b="1" dirty="0"/>
              <a:t>)</a:t>
            </a:r>
          </a:p>
          <a:p>
            <a:r>
              <a:rPr lang="x-none"/>
              <a:t>This is a decision you will need to establish at your agency.  </a:t>
            </a:r>
            <a:endParaRPr lang="en-US" dirty="0"/>
          </a:p>
          <a:p>
            <a:r>
              <a:rPr lang="en-US" b="1" dirty="0"/>
              <a:t>The answer to this question</a:t>
            </a:r>
            <a:r>
              <a:rPr lang="en-US" dirty="0"/>
              <a:t> </a:t>
            </a:r>
            <a:r>
              <a:rPr lang="x-none" b="1"/>
              <a:t>depends what you are counting and what story you want to tell. </a:t>
            </a:r>
            <a:endParaRPr lang="en-US" dirty="0"/>
          </a:p>
          <a:p>
            <a:r>
              <a:rPr lang="en-US" dirty="0"/>
              <a:t>Do you have an established process for determining who will be included in the count? Or do you count everyone who comes in for information?  </a:t>
            </a:r>
          </a:p>
          <a:p>
            <a:r>
              <a:rPr lang="en-US" b="1" dirty="0"/>
              <a:t>Once you establish the process for “counting” a person as having received service, you will keep that number as denominator – even</a:t>
            </a:r>
            <a:r>
              <a:rPr lang="en-US" b="1" baseline="0" dirty="0"/>
              <a:t> if </a:t>
            </a:r>
            <a:r>
              <a:rPr lang="en-US" b="1" dirty="0"/>
              <a:t>people drop out of the program </a:t>
            </a:r>
            <a:r>
              <a:rPr lang="en-US" dirty="0"/>
              <a:t>(or as they do not continue to work toward their goals).  </a:t>
            </a:r>
          </a:p>
          <a:p>
            <a:endParaRPr lang="en-US" dirty="0"/>
          </a:p>
          <a:p>
            <a:r>
              <a:rPr lang="en-US" dirty="0"/>
              <a:t>HOWEVER, as we just discussed</a:t>
            </a:r>
            <a:r>
              <a:rPr lang="en-US" baseline="0" dirty="0"/>
              <a:t> on the prior slide, </a:t>
            </a:r>
            <a:r>
              <a:rPr lang="en-US" dirty="0"/>
              <a:t>you</a:t>
            </a:r>
            <a:r>
              <a:rPr lang="en-US" baseline="0" dirty="0"/>
              <a:t> will want to ALSO know the impact of completing the program on customer success.</a:t>
            </a:r>
          </a:p>
          <a:p>
            <a:r>
              <a:rPr lang="en-US" b="1" baseline="0" dirty="0"/>
              <a:t>Click to bring up the chart, which now also has the “reduced denominator” calculation on it. </a:t>
            </a:r>
            <a:endParaRPr lang="en-US" b="1" dirty="0"/>
          </a:p>
          <a:p>
            <a:endParaRPr lang="en-US" dirty="0"/>
          </a:p>
          <a:p>
            <a:r>
              <a:rPr lang="en-US" dirty="0"/>
              <a:t>Raise the question, which fraction is better? (5/15 or 5/20)  You will get “votes” from the participants for both.  </a:t>
            </a:r>
          </a:p>
          <a:p>
            <a:r>
              <a:rPr lang="en-US" dirty="0"/>
              <a:t> </a:t>
            </a:r>
            <a:r>
              <a:rPr lang="en-US" b="1" dirty="0"/>
              <a:t>Say, neither is “better” as they measure two different things.  </a:t>
            </a:r>
            <a:endParaRPr lang="en-US" dirty="0"/>
          </a:p>
          <a:p>
            <a:pPr lvl="0"/>
            <a:r>
              <a:rPr lang="en-US" dirty="0"/>
              <a:t>If the question is: “Of all those that </a:t>
            </a:r>
            <a:r>
              <a:rPr lang="en-US" u="sng" dirty="0"/>
              <a:t>enrolled</a:t>
            </a:r>
            <a:r>
              <a:rPr lang="en-US" dirty="0"/>
              <a:t> in the program, how many have successfully achieved the outcome?” the denominator or base is 20. </a:t>
            </a:r>
          </a:p>
          <a:p>
            <a:pPr lvl="0"/>
            <a:r>
              <a:rPr lang="en-US" dirty="0"/>
              <a:t>If the question is: “Of all those that </a:t>
            </a:r>
            <a:r>
              <a:rPr lang="en-US" u="sng" dirty="0"/>
              <a:t>completed</a:t>
            </a:r>
            <a:r>
              <a:rPr lang="en-US" dirty="0"/>
              <a:t> the program, how many have successfully achieved the outcome?” the denominator or base is 15. </a:t>
            </a:r>
          </a:p>
          <a:p>
            <a:r>
              <a:rPr lang="en-US" b="1" dirty="0"/>
              <a:t>These are different statistics and therefore different stories. </a:t>
            </a:r>
            <a:endParaRPr lang="en-US" dirty="0"/>
          </a:p>
          <a:p>
            <a:r>
              <a:rPr lang="en-US" dirty="0"/>
              <a:t> </a:t>
            </a:r>
          </a:p>
          <a:p>
            <a:pPr lvl="0"/>
            <a:r>
              <a:rPr lang="en-US" dirty="0"/>
              <a:t>What is the value of counting all of the individuals who enrolled (the 20)?  </a:t>
            </a:r>
          </a:p>
          <a:p>
            <a:pPr lvl="0"/>
            <a:r>
              <a:rPr lang="en-US" dirty="0"/>
              <a:t>You have expended resources for all of these, so you have to know how many you started with.  Also, you would want to know how many you need to enroll to achieve your expected target.  If you just use the number of “completers” you would not have the information you need to manage your program.  </a:t>
            </a:r>
          </a:p>
          <a:p>
            <a:pPr defTabSz="914303">
              <a:defRPr/>
            </a:pPr>
            <a:r>
              <a:rPr lang="en-US" dirty="0"/>
              <a:t>If you reduce the denominator to account for participants who do not meet your criteria, </a:t>
            </a:r>
            <a:r>
              <a:rPr lang="en-US" b="1" dirty="0"/>
              <a:t>you will still have to find a way to track all of the participants who received any service.</a:t>
            </a:r>
            <a:r>
              <a:rPr lang="en-US" dirty="0"/>
              <a:t>  </a:t>
            </a:r>
          </a:p>
          <a:p>
            <a:pPr lvl="0"/>
            <a:endParaRPr lang="en-US" dirty="0"/>
          </a:p>
          <a:p>
            <a:pPr lvl="0"/>
            <a:r>
              <a:rPr lang="en-US" dirty="0"/>
              <a:t>Another reason to use both numbers is so you know how successful your customers were when they did </a:t>
            </a:r>
            <a:r>
              <a:rPr lang="en-US" u="sng" dirty="0"/>
              <a:t>complete</a:t>
            </a:r>
            <a:r>
              <a:rPr lang="en-US" dirty="0"/>
              <a:t> the program. This is important information to share with customers. </a:t>
            </a:r>
          </a:p>
          <a:p>
            <a:pPr lvl="0"/>
            <a:r>
              <a:rPr lang="en-US" dirty="0"/>
              <a:t>It can provide motivation to complete the program so they have better chance of success.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CDBF30-3618-4EBD-AF3D-FB51CE9091D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0180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PM-106.....TM-103</a:t>
            </a:r>
            <a:r>
              <a:rPr lang="en-US" dirty="0"/>
              <a:t>  -- Bottom of the page shows example that is on this slide.  </a:t>
            </a:r>
          </a:p>
          <a:p>
            <a:endParaRPr lang="en-US" dirty="0"/>
          </a:p>
          <a:p>
            <a:r>
              <a:rPr lang="en-US" b="1" dirty="0"/>
              <a:t>Is there a standard percent that is accepted for our work?  No.  We often feel we must</a:t>
            </a:r>
            <a:r>
              <a:rPr lang="en-US" b="1" baseline="0" dirty="0"/>
              <a:t> have high percent of success.</a:t>
            </a:r>
            <a:endParaRPr lang="en-US" b="1" dirty="0"/>
          </a:p>
          <a:p>
            <a:pPr marL="171450" indent="-171450" defTabSz="887242">
              <a:buFont typeface="Arial" panose="020B0604020202020204" pitchFamily="34" charset="0"/>
              <a:buChar char="•"/>
              <a:defRPr/>
            </a:pPr>
            <a:r>
              <a:rPr lang="en-US" dirty="0"/>
              <a:t>What kinds</a:t>
            </a:r>
            <a:r>
              <a:rPr lang="en-US" baseline="0" dirty="0"/>
              <a:t> of percents of success do we see in other fields? </a:t>
            </a:r>
          </a:p>
          <a:p>
            <a:pPr marL="171450" indent="-171450">
              <a:buFont typeface="Arial" panose="020B0604020202020204" pitchFamily="34" charset="0"/>
              <a:buChar char="•"/>
            </a:pPr>
            <a:r>
              <a:rPr lang="en-US" dirty="0"/>
              <a:t>Let’s see what we can learn from other industries about success rates. </a:t>
            </a:r>
          </a:p>
          <a:p>
            <a:pPr marL="0" indent="0">
              <a:buFontTx/>
              <a:buNone/>
            </a:pPr>
            <a:endParaRPr lang="en-US" dirty="0"/>
          </a:p>
          <a:p>
            <a:pPr marL="0" indent="0">
              <a:buFontTx/>
              <a:buNone/>
            </a:pPr>
            <a:r>
              <a:rPr lang="en-US" b="1" dirty="0"/>
              <a:t>See TM-103 for calculating the percentage and enter the actual statistic (result) on the logic model.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CDBF30-3618-4EBD-AF3D-FB51CE9091D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62534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PM-108.....TM-106-107</a:t>
            </a:r>
          </a:p>
          <a:p>
            <a:pPr lvl="0"/>
            <a:r>
              <a:rPr lang="en-US" dirty="0"/>
              <a:t>In the in-person session you would pass</a:t>
            </a:r>
            <a:r>
              <a:rPr lang="en-US" baseline="0" dirty="0"/>
              <a:t> out baseball cards.</a:t>
            </a:r>
          </a:p>
          <a:p>
            <a:pPr lvl="0"/>
            <a:r>
              <a:rPr lang="en-US" baseline="0" dirty="0"/>
              <a:t>For this training, you are going to bring up “batting averages” for five ball players.</a:t>
            </a:r>
          </a:p>
          <a:p>
            <a:pPr lvl="0"/>
            <a:r>
              <a:rPr lang="en-US" baseline="0" dirty="0"/>
              <a:t>Click to bring up Yogi, Toby, </a:t>
            </a:r>
            <a:r>
              <a:rPr lang="en-US" baseline="0" dirty="0" err="1"/>
              <a:t>Timo</a:t>
            </a:r>
            <a:r>
              <a:rPr lang="en-US" baseline="0" dirty="0"/>
              <a:t>, Raul and Wendell (note these are all real baseball players). </a:t>
            </a:r>
          </a:p>
          <a:p>
            <a:pPr lvl="0"/>
            <a:endParaRPr lang="en-US" baseline="0" dirty="0"/>
          </a:p>
          <a:p>
            <a:pPr lvl="0"/>
            <a:r>
              <a:rPr lang="en-US" baseline="0" dirty="0"/>
              <a:t>You will introduce the concept of a batting average and </a:t>
            </a:r>
            <a:r>
              <a:rPr lang="en-US" b="0" baseline="0" dirty="0"/>
              <a:t>explain w</a:t>
            </a:r>
            <a:r>
              <a:rPr lang="en-US" b="0" dirty="0"/>
              <a:t>hy is baseball a good example for us to use</a:t>
            </a:r>
            <a:r>
              <a:rPr lang="en-US" b="0" baseline="0" dirty="0"/>
              <a:t> in this training</a:t>
            </a:r>
          </a:p>
          <a:p>
            <a:pPr lvl="0"/>
            <a:r>
              <a:rPr lang="en-US" b="1" dirty="0"/>
              <a:t>The batting average is just like the customer success rate we just produced with the calculation in our indicator statements.</a:t>
            </a:r>
          </a:p>
          <a:p>
            <a:pPr marL="171450" lvl="0" indent="-171450">
              <a:buFont typeface="Arial" panose="020B0604020202020204" pitchFamily="34" charset="0"/>
              <a:buChar char="•"/>
            </a:pPr>
            <a:r>
              <a:rPr lang="en-US" dirty="0"/>
              <a:t>The number served = the times at bat</a:t>
            </a:r>
          </a:p>
          <a:p>
            <a:pPr marL="171450" lvl="0" indent="-171450">
              <a:buFont typeface="Arial" panose="020B0604020202020204" pitchFamily="34" charset="0"/>
              <a:buChar char="•"/>
            </a:pPr>
            <a:r>
              <a:rPr lang="en-US" dirty="0"/>
              <a:t>The number achieving = the hits (gets on base)</a:t>
            </a:r>
          </a:p>
          <a:p>
            <a:pPr lvl="0"/>
            <a:endParaRPr lang="en-US" dirty="0"/>
          </a:p>
          <a:p>
            <a:pPr lvl="0"/>
            <a:r>
              <a:rPr lang="en-US" b="1" dirty="0"/>
              <a:t>The</a:t>
            </a:r>
            <a:r>
              <a:rPr lang="en-US" b="1" baseline="0" dirty="0"/>
              <a:t> batting average percentage </a:t>
            </a:r>
            <a:r>
              <a:rPr lang="en-US" dirty="0"/>
              <a:t>reflects the relationship between</a:t>
            </a:r>
            <a:r>
              <a:rPr lang="en-US" baseline="0" dirty="0"/>
              <a:t> the </a:t>
            </a:r>
            <a:r>
              <a:rPr lang="x-none" dirty="0"/>
              <a:t>number of times that a batter hit the ball and g</a:t>
            </a:r>
            <a:r>
              <a:rPr lang="en-US" dirty="0"/>
              <a:t>o</a:t>
            </a:r>
            <a:r>
              <a:rPr lang="x-none" dirty="0"/>
              <a:t>t on base safely (meaning that the other team did not make</a:t>
            </a:r>
            <a:r>
              <a:rPr lang="x-none" b="1" dirty="0"/>
              <a:t> </a:t>
            </a:r>
            <a:r>
              <a:rPr lang="x-none" dirty="0"/>
              <a:t>an error) out of </a:t>
            </a:r>
            <a:r>
              <a:rPr lang="en-US" dirty="0"/>
              <a:t>the </a:t>
            </a:r>
            <a:r>
              <a:rPr lang="x-none" dirty="0"/>
              <a:t>times </a:t>
            </a:r>
            <a:r>
              <a:rPr lang="en-US" dirty="0"/>
              <a:t>they were </a:t>
            </a:r>
            <a:r>
              <a:rPr lang="x-none" dirty="0"/>
              <a:t>at bat.  </a:t>
            </a:r>
            <a:endParaRPr lang="en-US" dirty="0"/>
          </a:p>
          <a:p>
            <a:pPr lvl="0"/>
            <a:endParaRPr lang="en-US" dirty="0"/>
          </a:p>
          <a:p>
            <a:pPr lvl="0"/>
            <a:r>
              <a:rPr lang="en-US" b="1" u="sng" dirty="0"/>
              <a:t>For example let’s look at Wendell Magee’s batting average of </a:t>
            </a:r>
            <a:r>
              <a:rPr lang="x-none" b="1" u="sng"/>
              <a:t>.</a:t>
            </a:r>
            <a:r>
              <a:rPr lang="x-none" b="1" u="sng" dirty="0"/>
              <a:t>2</a:t>
            </a:r>
            <a:r>
              <a:rPr lang="en-US" b="1" u="sng" dirty="0"/>
              <a:t>47</a:t>
            </a:r>
            <a:r>
              <a:rPr lang="x-none" b="1" u="sng"/>
              <a:t> </a:t>
            </a:r>
            <a:endParaRPr lang="en-US" b="1" u="sng" dirty="0"/>
          </a:p>
          <a:p>
            <a:pPr lvl="0"/>
            <a:r>
              <a:rPr lang="en-US" b="1" u="none" dirty="0"/>
              <a:t>.274 </a:t>
            </a:r>
            <a:r>
              <a:rPr lang="x-none" b="1" u="none"/>
              <a:t>equals </a:t>
            </a:r>
            <a:r>
              <a:rPr lang="x-none" b="1" u="none" dirty="0"/>
              <a:t>the fraction 2</a:t>
            </a:r>
            <a:r>
              <a:rPr lang="en-US" b="1" u="none" dirty="0"/>
              <a:t>47</a:t>
            </a:r>
            <a:r>
              <a:rPr lang="x-none" b="1" u="none" dirty="0"/>
              <a:t>/1000 and</a:t>
            </a:r>
            <a:r>
              <a:rPr lang="en-US" b="1" u="none" dirty="0"/>
              <a:t> the percent</a:t>
            </a:r>
            <a:r>
              <a:rPr lang="x-none" b="1" u="none" dirty="0"/>
              <a:t> </a:t>
            </a:r>
            <a:r>
              <a:rPr lang="en-US" b="1" u="none" dirty="0"/>
              <a:t>24.7</a:t>
            </a:r>
            <a:r>
              <a:rPr lang="x-none" b="1" u="none" dirty="0"/>
              <a:t>%. </a:t>
            </a:r>
            <a:r>
              <a:rPr lang="en-US" b="1" u="none" dirty="0"/>
              <a:t> </a:t>
            </a:r>
          </a:p>
          <a:p>
            <a:pPr lvl="0"/>
            <a:endParaRPr lang="en-US" b="0" u="sng" dirty="0"/>
          </a:p>
          <a:p>
            <a:pPr lvl="0"/>
            <a:r>
              <a:rPr lang="en-US" b="1" u="sng" dirty="0"/>
              <a:t>Click to bring up the calculation for Wendell Magee.  </a:t>
            </a:r>
            <a:r>
              <a:rPr lang="en-US" b="0" u="none" dirty="0"/>
              <a:t>He hit and got on base 247 times out of 1000 times at bat.</a:t>
            </a:r>
          </a:p>
          <a:p>
            <a:pPr lvl="0"/>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CDBF30-3618-4EBD-AF3D-FB51CE9091D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411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PM-108.....TM-106-107</a:t>
            </a:r>
          </a:p>
          <a:p>
            <a:pPr lvl="0"/>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This is a baseball card for Yogi Berra (his card –</a:t>
            </a:r>
            <a:r>
              <a:rPr lang="en-US" b="1" baseline="0" dirty="0"/>
              <a:t> Lawrence Peter Berra – is on PM page 108.)</a:t>
            </a:r>
          </a:p>
          <a:p>
            <a:pPr marL="171450" indent="-171450">
              <a:buFont typeface="Arial" panose="020B0604020202020204" pitchFamily="34" charset="0"/>
              <a:buChar char="•"/>
            </a:pPr>
            <a:r>
              <a:rPr lang="en-US" dirty="0"/>
              <a:t>T</a:t>
            </a:r>
            <a:r>
              <a:rPr lang="x-none" dirty="0"/>
              <a:t>he replica of Yogi Berra’s card</a:t>
            </a:r>
            <a:r>
              <a:rPr lang="en-US" dirty="0"/>
              <a:t> </a:t>
            </a:r>
            <a:r>
              <a:rPr lang="x-none" dirty="0"/>
              <a:t>shows that he hit 179 times</a:t>
            </a:r>
            <a:r>
              <a:rPr lang="en-US" dirty="0"/>
              <a:t> (click)</a:t>
            </a:r>
            <a:r>
              <a:rPr lang="x-none" dirty="0"/>
              <a:t> out of his 584 times at bat</a:t>
            </a:r>
            <a:r>
              <a:rPr lang="en-US" dirty="0"/>
              <a:t> (click)</a:t>
            </a:r>
            <a:r>
              <a:rPr lang="x-none" dirty="0"/>
              <a:t>, for a batting average of .307</a:t>
            </a:r>
            <a:r>
              <a:rPr lang="en-US" dirty="0"/>
              <a:t> (click)</a:t>
            </a:r>
            <a:r>
              <a:rPr lang="x-none" dirty="0"/>
              <a:t> </a:t>
            </a:r>
            <a:r>
              <a:rPr lang="en-US" dirty="0"/>
              <a:t>– which means </a:t>
            </a:r>
            <a:r>
              <a:rPr lang="x-none" dirty="0"/>
              <a:t>30.7%.  </a:t>
            </a:r>
            <a:endParaRPr lang="en-US" dirty="0"/>
          </a:p>
          <a:p>
            <a:pPr marL="171450" indent="-171450">
              <a:buFont typeface="Arial" panose="020B0604020202020204" pitchFamily="34" charset="0"/>
              <a:buChar char="•"/>
            </a:pPr>
            <a:r>
              <a:rPr lang="x-none" dirty="0"/>
              <a:t>These numbers are the </a:t>
            </a:r>
            <a:r>
              <a:rPr lang="x-none" b="1" dirty="0"/>
              <a:t>actual hits </a:t>
            </a:r>
            <a:r>
              <a:rPr lang="x-none" dirty="0"/>
              <a:t>and </a:t>
            </a:r>
            <a:r>
              <a:rPr lang="x-none" b="1" dirty="0"/>
              <a:t>times at bat</a:t>
            </a:r>
            <a:r>
              <a:rPr lang="x-none" dirty="0"/>
              <a:t>. </a:t>
            </a:r>
            <a:r>
              <a:rPr lang="en-US" dirty="0"/>
              <a:t> (Rather than using the 1000 as a denominator which we showed on the prior slide).  </a:t>
            </a:r>
          </a:p>
          <a:p>
            <a:endParaRPr lang="en-US" u="sng" dirty="0"/>
          </a:p>
          <a:p>
            <a:pPr lvl="0"/>
            <a:r>
              <a:rPr lang="en-US" dirty="0"/>
              <a:t>I</a:t>
            </a:r>
            <a:r>
              <a:rPr lang="x-none" dirty="0"/>
              <a:t>n baseball, averages below.250 are </a:t>
            </a:r>
            <a:r>
              <a:rPr lang="x-none" u="sng" dirty="0"/>
              <a:t>below</a:t>
            </a:r>
            <a:r>
              <a:rPr lang="x-none" dirty="0"/>
              <a:t> average, </a:t>
            </a:r>
            <a:r>
              <a:rPr lang="en-US" u="sng" dirty="0"/>
              <a:t>(Click to bring up Wendell)</a:t>
            </a:r>
          </a:p>
          <a:p>
            <a:pPr lvl="0"/>
            <a:r>
              <a:rPr lang="x-none" b="0" dirty="0"/>
              <a:t>250-299 is </a:t>
            </a:r>
            <a:r>
              <a:rPr lang="x-none" b="0" u="sng" dirty="0"/>
              <a:t>average</a:t>
            </a:r>
            <a:r>
              <a:rPr lang="x-none" b="0" dirty="0"/>
              <a:t>, </a:t>
            </a:r>
            <a:r>
              <a:rPr lang="en-US" b="0" dirty="0"/>
              <a:t> (</a:t>
            </a:r>
            <a:r>
              <a:rPr lang="en-US" b="0" u="sng" dirty="0"/>
              <a:t>Click to bring</a:t>
            </a:r>
            <a:r>
              <a:rPr lang="en-US" b="0" u="sng" baseline="0" dirty="0"/>
              <a:t> up the three players in “average” category)</a:t>
            </a:r>
          </a:p>
          <a:p>
            <a:pPr lvl="0"/>
            <a:r>
              <a:rPr lang="x-none" dirty="0"/>
              <a:t>.300 or greater is </a:t>
            </a:r>
            <a:r>
              <a:rPr lang="x-none" u="sng" dirty="0"/>
              <a:t>above</a:t>
            </a:r>
            <a:r>
              <a:rPr lang="x-none" dirty="0"/>
              <a:t> average or </a:t>
            </a:r>
            <a:r>
              <a:rPr lang="x-none" u="sng" dirty="0"/>
              <a:t>excellent</a:t>
            </a:r>
            <a:r>
              <a:rPr lang="en-US" u="sng" dirty="0"/>
              <a:t>, like Yogi (click to bring up his name and the star)</a:t>
            </a:r>
          </a:p>
          <a:p>
            <a:pPr lvl="0"/>
            <a:endParaRPr lang="en-US"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Here is one more baseball card --</a:t>
            </a:r>
            <a:r>
              <a:rPr lang="en-US" b="1" baseline="0" dirty="0"/>
              <a:t> for Henry Louis “Hank” Aaron  whose batting average was .314!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A real superstar. </a:t>
            </a:r>
            <a:r>
              <a:rPr lang="en-US" u="sng" dirty="0"/>
              <a:t>  Click to bring up Hank’s card,</a:t>
            </a:r>
            <a:r>
              <a:rPr lang="en-US" u="sng" baseline="0" dirty="0"/>
              <a:t> listing of his batting average, cir</a:t>
            </a:r>
            <a:r>
              <a:rPr lang="en-US" u="sng" dirty="0"/>
              <a:t>cle of his average on the card.</a:t>
            </a:r>
            <a:r>
              <a:rPr lang="x-none"/>
              <a:t> </a:t>
            </a:r>
            <a:endParaRPr lang="en-US" b="1" baseline="0" dirty="0"/>
          </a:p>
          <a:p>
            <a:pPr lvl="0"/>
            <a:endParaRPr lang="en-US" b="1" u="sng" dirty="0"/>
          </a:p>
          <a:p>
            <a:pPr marL="171450" indent="-171450" rtl="0" eaLnBrk="1" latinLnBrk="0" hangingPunct="1">
              <a:buFont typeface="Arial" panose="020B0604020202020204" pitchFamily="34" charset="0"/>
              <a:buChar char="•"/>
            </a:pPr>
            <a:r>
              <a:rPr lang="en-US" b="1" dirty="0"/>
              <a:t>But how does anyone know that?  </a:t>
            </a:r>
          </a:p>
          <a:p>
            <a:pPr rtl="0" eaLnBrk="1" latinLnBrk="0" hangingPunct="1"/>
            <a:r>
              <a:rPr lang="en-US" dirty="0"/>
              <a:t>Baseball produced a way to share information with the public: the baseball card (like the one on this slide)</a:t>
            </a:r>
          </a:p>
          <a:p>
            <a:pPr rtl="0" eaLnBrk="1" latinLnBrk="0" hangingPunct="1"/>
            <a:r>
              <a:rPr lang="en-US" b="1" dirty="0"/>
              <a:t>The card provides the raw data – and the person reading the card has to interpret it.</a:t>
            </a:r>
            <a:endParaRPr lang="en-US" dirty="0"/>
          </a:p>
          <a:p>
            <a:pPr rtl="0" eaLnBrk="1" latinLnBrk="0" hangingPunct="1"/>
            <a:r>
              <a:rPr lang="en-US" b="1" u="sng" dirty="0"/>
              <a:t>The interpretation is based on knowledge of  baseball’s standards</a:t>
            </a:r>
            <a:r>
              <a:rPr lang="en-US" u="sng" dirty="0"/>
              <a:t>.</a:t>
            </a:r>
          </a:p>
          <a:p>
            <a:r>
              <a:rPr lang="en-US" dirty="0"/>
              <a:t> </a:t>
            </a:r>
          </a:p>
          <a:p>
            <a:r>
              <a:rPr lang="en-US" dirty="0"/>
              <a:t>How many people have knowledge of what Community Action</a:t>
            </a:r>
            <a:r>
              <a:rPr lang="en-US" baseline="0" dirty="0"/>
              <a:t> Data means?  That knowledge is limited.  It is up to us to share information.  </a:t>
            </a:r>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CDBF30-3618-4EBD-AF3D-FB51CE9091D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4118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PM-109......TM-107</a:t>
            </a:r>
          </a:p>
          <a:p>
            <a:endParaRPr lang="en-US" dirty="0"/>
          </a:p>
          <a:p>
            <a:r>
              <a:rPr lang="en-US" b="1" dirty="0"/>
              <a:t>So what does this all mean for us? </a:t>
            </a:r>
          </a:p>
          <a:p>
            <a:r>
              <a:rPr lang="en-US" dirty="0"/>
              <a:t> </a:t>
            </a:r>
          </a:p>
          <a:p>
            <a:pPr defTabSz="914303">
              <a:defRPr/>
            </a:pPr>
            <a:r>
              <a:rPr lang="en-US" dirty="0"/>
              <a:t>Hitting .300, or </a:t>
            </a:r>
            <a:r>
              <a:rPr lang="en-US" b="1" dirty="0"/>
              <a:t>succeeding about 30% </a:t>
            </a:r>
            <a:r>
              <a:rPr lang="en-US" dirty="0"/>
              <a:t>of the time is a recognized and accepted measure of excellence for baseball!</a:t>
            </a:r>
          </a:p>
          <a:p>
            <a:pPr defTabSz="914303">
              <a:defRPr/>
            </a:pPr>
            <a:r>
              <a:rPr lang="x-none" dirty="0"/>
              <a:t>At the end of the annual baseball year, of the 900+ major league baseball players, only 20-30, or </a:t>
            </a:r>
            <a:r>
              <a:rPr lang="x-none" b="1" u="sng" dirty="0"/>
              <a:t>about 3%,</a:t>
            </a:r>
            <a:r>
              <a:rPr lang="x-none" b="1" dirty="0"/>
              <a:t> hit above .300</a:t>
            </a:r>
            <a:r>
              <a:rPr lang="x-none" dirty="0"/>
              <a:t>. These are the superstars. </a:t>
            </a:r>
            <a:endParaRPr lang="en-US" dirty="0"/>
          </a:p>
          <a:p>
            <a:r>
              <a:rPr lang="en-US" dirty="0"/>
              <a:t>If baseball had not discovered the relationship between the hitting standard and winning game, through the collection and analysis of data, we would not know that we are observing success at this level of performance!</a:t>
            </a:r>
          </a:p>
          <a:p>
            <a:endParaRPr lang="en-US" dirty="0"/>
          </a:p>
          <a:p>
            <a:r>
              <a:rPr lang="en-US" b="1" dirty="0"/>
              <a:t>They clearly defined what they were going to observe and analyze</a:t>
            </a:r>
            <a:r>
              <a:rPr lang="en-US" dirty="0"/>
              <a:t>.  </a:t>
            </a:r>
          </a:p>
          <a:p>
            <a:r>
              <a:rPr lang="x-none" dirty="0"/>
              <a:t>If</a:t>
            </a:r>
            <a:r>
              <a:rPr lang="en-US" dirty="0"/>
              <a:t> organized baseball</a:t>
            </a:r>
            <a:r>
              <a:rPr lang="x-none" dirty="0"/>
              <a:t> </a:t>
            </a:r>
            <a:r>
              <a:rPr lang="en-US" dirty="0"/>
              <a:t>had </a:t>
            </a:r>
            <a:r>
              <a:rPr lang="x-none" dirty="0"/>
              <a:t>said success was </a:t>
            </a:r>
            <a:r>
              <a:rPr lang="x-none" b="1" dirty="0"/>
              <a:t>“hitting a home run” </a:t>
            </a:r>
            <a:r>
              <a:rPr lang="x-none" dirty="0"/>
              <a:t>(rather than “hit the ball and get on base”), </a:t>
            </a:r>
            <a:r>
              <a:rPr lang="en-US" dirty="0"/>
              <a:t>the successful “batting average” w</a:t>
            </a:r>
            <a:r>
              <a:rPr lang="x-none" dirty="0"/>
              <a:t>ould </a:t>
            </a:r>
            <a:r>
              <a:rPr lang="en-US" dirty="0"/>
              <a:t>fall from 30% to </a:t>
            </a:r>
            <a:r>
              <a:rPr lang="x-none" dirty="0"/>
              <a:t>about </a:t>
            </a:r>
            <a:r>
              <a:rPr lang="x-none" b="1" dirty="0"/>
              <a:t>7%</a:t>
            </a:r>
            <a:r>
              <a:rPr lang="x-none" dirty="0"/>
              <a:t> of the time</a:t>
            </a:r>
            <a:r>
              <a:rPr lang="en-US" dirty="0"/>
              <a:t>.  </a:t>
            </a:r>
          </a:p>
          <a:p>
            <a:r>
              <a:rPr lang="en-US" b="1" dirty="0"/>
              <a:t>This demonstrates the importance of setting the right indicator! </a:t>
            </a:r>
            <a:r>
              <a:rPr lang="x-none" b="1" dirty="0"/>
              <a:t>  </a:t>
            </a:r>
            <a:r>
              <a:rPr lang="en-US" b="1" dirty="0"/>
              <a:t>Example, in our world we would say of the number completing the course, this many will gain skills.</a:t>
            </a:r>
          </a:p>
          <a:p>
            <a:endParaRPr lang="en-US" dirty="0"/>
          </a:p>
          <a:p>
            <a:r>
              <a:rPr lang="en-US" b="1" dirty="0"/>
              <a:t>Then they let the public know what success looks like.  </a:t>
            </a:r>
          </a:p>
          <a:p>
            <a:pPr marL="171450" indent="-171450">
              <a:buFont typeface="Arial" panose="020B0604020202020204" pitchFamily="34" charset="0"/>
              <a:buChar char="•"/>
            </a:pPr>
            <a:r>
              <a:rPr lang="en-US" dirty="0"/>
              <a:t>Remember the batting averages on the baseball cards are raw data.</a:t>
            </a:r>
            <a:r>
              <a:rPr lang="en-US" baseline="0" dirty="0"/>
              <a:t>  </a:t>
            </a:r>
          </a:p>
          <a:p>
            <a:pPr marL="171450" indent="-171450">
              <a:buFont typeface="Arial" panose="020B0604020202020204" pitchFamily="34" charset="0"/>
              <a:buChar char="•"/>
            </a:pPr>
            <a:r>
              <a:rPr lang="en-US" baseline="0" dirty="0"/>
              <a:t>The circulation and collection of baseball cards helps to increase general knowledge of the “public” so they can interpret the raw data.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CDBF30-3618-4EBD-AF3D-FB51CE9091D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2674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03">
              <a:defRPr/>
            </a:pPr>
            <a:endParaRPr lang="en-US" b="1" u="none" dirty="0"/>
          </a:p>
          <a:p>
            <a:pPr defTabSz="914303">
              <a:defRPr/>
            </a:pPr>
            <a:r>
              <a:rPr lang="en-US" b="1" u="none" dirty="0"/>
              <a:t>PM-110....TM-107-108   Answers are in Trainer</a:t>
            </a:r>
            <a:r>
              <a:rPr lang="en-US" b="1" u="none" baseline="0" dirty="0"/>
              <a:t> Manual.</a:t>
            </a:r>
          </a:p>
          <a:p>
            <a:pPr defTabSz="914303">
              <a:defRPr/>
            </a:pPr>
            <a:endParaRPr lang="en-US" b="1" u="sng" dirty="0"/>
          </a:p>
          <a:p>
            <a:pPr defTabSz="914303">
              <a:defRPr/>
            </a:pPr>
            <a:r>
              <a:rPr lang="en-US" b="1" u="sng" dirty="0"/>
              <a:t>Point to make about this activity: </a:t>
            </a:r>
          </a:p>
          <a:p>
            <a:pPr defTabSz="914303">
              <a:defRPr/>
            </a:pPr>
            <a:endParaRPr lang="en-US" dirty="0"/>
          </a:p>
          <a:p>
            <a:pPr defTabSz="914303">
              <a:defRPr/>
            </a:pPr>
            <a:r>
              <a:rPr lang="en-US" dirty="0"/>
              <a:t>A</a:t>
            </a:r>
            <a:r>
              <a:rPr lang="x-none" dirty="0"/>
              <a:t> </a:t>
            </a:r>
            <a:r>
              <a:rPr lang="x-none" b="1" dirty="0"/>
              <a:t>high percentage of success is frequently unrealistic and not attainable in human services</a:t>
            </a:r>
            <a:r>
              <a:rPr lang="x-none" dirty="0"/>
              <a:t>. </a:t>
            </a:r>
            <a:endParaRPr lang="en-US" dirty="0"/>
          </a:p>
          <a:p>
            <a:pPr lvl="0"/>
            <a:r>
              <a:rPr lang="x-none" dirty="0"/>
              <a:t>Industry is comfortable with modest measures of </a:t>
            </a:r>
            <a:r>
              <a:rPr lang="x-none"/>
              <a:t>success.</a:t>
            </a:r>
            <a:r>
              <a:rPr lang="en-US" dirty="0"/>
              <a:t> Why?  Because this translate into </a:t>
            </a:r>
            <a:r>
              <a:rPr lang="en-US" b="1" dirty="0"/>
              <a:t>profit.  </a:t>
            </a:r>
            <a:r>
              <a:rPr lang="x-none" sz="3200" b="1">
                <a:highlight>
                  <a:srgbClr val="FFFF00"/>
                </a:highlight>
              </a:rPr>
              <a:t> </a:t>
            </a:r>
            <a:endParaRPr lang="en-US" sz="3200" b="1" dirty="0">
              <a:highlight>
                <a:srgbClr val="FFFF00"/>
              </a:highlight>
            </a:endParaRPr>
          </a:p>
          <a:p>
            <a:pPr lvl="0"/>
            <a:endParaRPr lang="en-US" dirty="0"/>
          </a:p>
          <a:p>
            <a:r>
              <a:rPr lang="en-US" b="1" dirty="0"/>
              <a:t>Repeat the main take away from baseball and industry standards: </a:t>
            </a:r>
          </a:p>
          <a:p>
            <a:r>
              <a:rPr lang="en-US" b="1" dirty="0"/>
              <a:t>Community Action must establish its own standards of performance and communicate these standards of performance to elected officials, government, public and private funders, the general public, the media, and to the staff of CAAs and CSBG eligible entities. </a:t>
            </a:r>
          </a:p>
          <a:p>
            <a:endParaRPr lang="en-US" b="1"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C02C56-3732-4ADB-855D-68C50C85DF9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PM-110....TM 108</a:t>
            </a:r>
          </a:p>
          <a:p>
            <a:endParaRPr lang="en-US" baseline="0" dirty="0"/>
          </a:p>
          <a:p>
            <a:r>
              <a:rPr lang="en-US" baseline="0" dirty="0"/>
              <a:t>Read box at bottom of PM-110:</a:t>
            </a:r>
          </a:p>
          <a:p>
            <a:endParaRPr lang="en-US"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Arial"/>
                <a:ea typeface="Times New Roman"/>
              </a:rPr>
              <a:t>“Community Action </a:t>
            </a:r>
            <a:r>
              <a:rPr lang="en-US" sz="1200" b="1" dirty="0">
                <a:latin typeface="Arial"/>
                <a:ea typeface="Times New Roman"/>
              </a:rPr>
              <a:t>must establish its own standards of performance and communicate </a:t>
            </a:r>
            <a:r>
              <a:rPr lang="en-US" sz="1200" dirty="0">
                <a:latin typeface="Arial"/>
                <a:ea typeface="Times New Roman"/>
              </a:rPr>
              <a:t>these standards of performance to elected officials, government, public and private funders, the general public, the media, and to the staff of CAAs and CSBG eligible entities.”</a:t>
            </a:r>
            <a:endParaRPr lang="en-US" sz="1200" dirty="0">
              <a:latin typeface="Times New Roman"/>
              <a:ea typeface="Times New Roman"/>
            </a:endParaRPr>
          </a:p>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99E4AC-EF5A-46FC-807C-32EF6C26C1D2}"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4166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5C0042-729A-4777-837B-81116893BE0D}" type="slidenum">
              <a:rPr lang="en-US" smtClean="0"/>
              <a:t>2</a:t>
            </a:fld>
            <a:endParaRPr lang="en-US"/>
          </a:p>
        </p:txBody>
      </p:sp>
    </p:spTree>
    <p:extLst>
      <p:ext uri="{BB962C8B-B14F-4D97-AF65-F5344CB8AC3E}">
        <p14:creationId xmlns:p14="http://schemas.microsoft.com/office/powerpoint/2010/main" val="9651311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 corresponding PM or TM. </a:t>
            </a:r>
          </a:p>
          <a:p>
            <a:endParaRPr lang="en-US" b="1" dirty="0"/>
          </a:p>
          <a:p>
            <a:r>
              <a:rPr lang="en-US" b="1" dirty="0"/>
              <a:t>Set-up for PM 111, “Now we want to introduce a different formula.”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CDBF30-3618-4EBD-AF3D-FB51CE9091D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39741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PM-111...TM-106</a:t>
            </a:r>
          </a:p>
          <a:p>
            <a:endParaRPr lang="en-US" b="1" dirty="0"/>
          </a:p>
          <a:p>
            <a:r>
              <a:rPr lang="en-US" dirty="0"/>
              <a:t>This type of performance measurement relates to one of the key provisions of GPRA.. </a:t>
            </a:r>
          </a:p>
          <a:p>
            <a:endParaRPr lang="en-US" dirty="0"/>
          </a:p>
          <a:p>
            <a:r>
              <a:rPr lang="en-US" b="1" dirty="0"/>
              <a:t>Read the underlined sentence in paragraph 3 on PM-111</a:t>
            </a:r>
            <a:r>
              <a:rPr lang="en-US" dirty="0"/>
              <a:t>. </a:t>
            </a:r>
            <a:r>
              <a:rPr lang="en-US" b="1" dirty="0"/>
              <a:t>“Agencies must be able to accurately identify performance goals or targets prior to beginning service”.</a:t>
            </a:r>
          </a:p>
          <a:p>
            <a:endParaRPr lang="en-US" dirty="0"/>
          </a:p>
          <a:p>
            <a:pPr algn="l"/>
            <a:r>
              <a:rPr lang="en-US" sz="1200" dirty="0"/>
              <a:t>This calculation does</a:t>
            </a:r>
            <a:r>
              <a:rPr lang="en-US" sz="1200" b="1" dirty="0"/>
              <a:t> not </a:t>
            </a:r>
            <a:r>
              <a:rPr lang="en-US" sz="1200" dirty="0"/>
              <a:t>use the number of those </a:t>
            </a:r>
            <a:r>
              <a:rPr lang="en-US" sz="1200" b="1" dirty="0"/>
              <a:t>receiving services. </a:t>
            </a:r>
          </a:p>
          <a:p>
            <a:pPr algn="l"/>
            <a:endParaRPr lang="en-US" sz="1200" dirty="0"/>
          </a:p>
          <a:p>
            <a:pPr algn="l"/>
            <a:r>
              <a:rPr lang="en-US" sz="1200" b="1" dirty="0"/>
              <a:t>This measurement of success identifies the ability of the agency to project their performance by comparing two data elements:</a:t>
            </a:r>
          </a:p>
          <a:p>
            <a:pPr marL="171450" indent="-171450" algn="l">
              <a:buFont typeface="Arial" panose="020B0604020202020204" pitchFamily="34" charset="0"/>
              <a:buChar char="•"/>
            </a:pPr>
            <a:r>
              <a:rPr lang="en-US" sz="1200" u="sng" dirty="0"/>
              <a:t>The number of persons actually achieving the outcome.</a:t>
            </a:r>
          </a:p>
          <a:p>
            <a:pPr marL="171450" indent="-171450" algn="l">
              <a:buFont typeface="Arial" panose="020B0604020202020204" pitchFamily="34" charset="0"/>
              <a:buChar char="•"/>
            </a:pPr>
            <a:r>
              <a:rPr lang="en-US" sz="1200" u="sng" dirty="0"/>
              <a:t>The number of persons projected/targeted to achieve the outcome .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CDBF30-3618-4EBD-AF3D-FB51CE9091D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39741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PM-112.....TM-109-110</a:t>
            </a:r>
          </a:p>
          <a:p>
            <a:pPr lvl="0"/>
            <a:endParaRPr lang="en-US" dirty="0"/>
          </a:p>
          <a:p>
            <a:pPr lvl="0"/>
            <a:r>
              <a:rPr lang="en-US" b="1" dirty="0"/>
              <a:t>You learned </a:t>
            </a:r>
            <a:r>
              <a:rPr lang="en-US" dirty="0"/>
              <a:t>in the last segment that you must calculate actual performance with an indicator which includes a fraction and a percent.</a:t>
            </a:r>
          </a:p>
          <a:p>
            <a:pPr marL="171450" lvl="0" indent="-171450">
              <a:buFont typeface="Arial" panose="020B0604020202020204" pitchFamily="34" charset="0"/>
              <a:buChar char="•"/>
            </a:pPr>
            <a:r>
              <a:rPr lang="en-US" dirty="0"/>
              <a:t>Now we are going to use the </a:t>
            </a:r>
            <a:r>
              <a:rPr lang="en-US" b="1" dirty="0"/>
              <a:t>two numerators of these fractions</a:t>
            </a:r>
            <a:r>
              <a:rPr lang="en-US" dirty="0"/>
              <a:t> to create a </a:t>
            </a:r>
            <a:r>
              <a:rPr lang="en-US" b="1" dirty="0"/>
              <a:t>new fraction</a:t>
            </a:r>
            <a:r>
              <a:rPr lang="en-US" dirty="0"/>
              <a:t>.  </a:t>
            </a:r>
          </a:p>
          <a:p>
            <a:pPr lvl="0"/>
            <a:endParaRPr lang="en-US" dirty="0"/>
          </a:p>
          <a:p>
            <a:pPr lvl="0"/>
            <a:r>
              <a:rPr lang="x-none" dirty="0"/>
              <a:t>Refer back to </a:t>
            </a:r>
            <a:r>
              <a:rPr lang="x-none"/>
              <a:t>the </a:t>
            </a:r>
            <a:r>
              <a:rPr lang="en-US" dirty="0"/>
              <a:t>example </a:t>
            </a:r>
            <a:r>
              <a:rPr lang="x-none"/>
              <a:t>that </a:t>
            </a:r>
            <a:r>
              <a:rPr lang="x-none" dirty="0"/>
              <a:t>was presented: A family </a:t>
            </a:r>
            <a:r>
              <a:rPr lang="x-none" u="sng" dirty="0"/>
              <a:t>self-sufficiency program</a:t>
            </a:r>
            <a:r>
              <a:rPr lang="x-none" dirty="0"/>
              <a:t> has enrolled </a:t>
            </a:r>
            <a:r>
              <a:rPr lang="x-none" u="sng" dirty="0"/>
              <a:t>20 families</a:t>
            </a:r>
            <a:r>
              <a:rPr lang="x-none" dirty="0"/>
              <a:t> who will </a:t>
            </a:r>
            <a:r>
              <a:rPr lang="x-none" u="sng" dirty="0"/>
              <a:t>receive case-management services</a:t>
            </a:r>
            <a:r>
              <a:rPr lang="x-none" dirty="0"/>
              <a:t> over the next six months.  </a:t>
            </a:r>
            <a:endParaRPr lang="en-US" dirty="0"/>
          </a:p>
          <a:p>
            <a:pPr lvl="0"/>
            <a:endParaRPr lang="en-US" dirty="0"/>
          </a:p>
          <a:p>
            <a:pPr lvl="0"/>
            <a:r>
              <a:rPr lang="x-none" dirty="0"/>
              <a:t>It is estimated or projected that </a:t>
            </a:r>
            <a:r>
              <a:rPr lang="x-none" b="1" u="sng"/>
              <a:t>seven</a:t>
            </a:r>
            <a:r>
              <a:rPr lang="en-US" u="sng" dirty="0"/>
              <a:t> </a:t>
            </a:r>
            <a:r>
              <a:rPr lang="x-none"/>
              <a:t>of </a:t>
            </a:r>
            <a:r>
              <a:rPr lang="x-none" dirty="0"/>
              <a:t>the families will </a:t>
            </a:r>
            <a:r>
              <a:rPr lang="x-none" u="sng" dirty="0"/>
              <a:t>increase</a:t>
            </a:r>
            <a:r>
              <a:rPr lang="x-none" dirty="0"/>
              <a:t> </a:t>
            </a:r>
            <a:r>
              <a:rPr lang="x-none" u="sng" dirty="0"/>
              <a:t>their household income by 10%</a:t>
            </a:r>
            <a:r>
              <a:rPr lang="x-none" dirty="0"/>
              <a:t> at the end of the six-month period</a:t>
            </a:r>
            <a:r>
              <a:rPr lang="x-none"/>
              <a:t>.  </a:t>
            </a:r>
            <a:endParaRPr lang="en-US" dirty="0"/>
          </a:p>
          <a:p>
            <a:pPr lvl="0"/>
            <a:r>
              <a:rPr lang="en-US" u="sng" dirty="0"/>
              <a:t>(click to bring up the first circle and arrow)</a:t>
            </a:r>
            <a:r>
              <a:rPr lang="x-none"/>
              <a:t> </a:t>
            </a:r>
            <a:r>
              <a:rPr lang="en-US" dirty="0"/>
              <a:t> That number (seven) becomes the denominator of the Agency</a:t>
            </a:r>
            <a:r>
              <a:rPr lang="en-US" baseline="0" dirty="0"/>
              <a:t> Targeting Success Rate calculation. </a:t>
            </a:r>
            <a:endParaRPr lang="en-US" dirty="0"/>
          </a:p>
          <a:p>
            <a:pPr lvl="0"/>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Then, the agency determined the actual results after follow </a:t>
            </a:r>
            <a:r>
              <a:rPr lang="en-US" b="0" dirty="0"/>
              <a:t>up (</a:t>
            </a:r>
            <a:r>
              <a:rPr lang="x-none" b="0"/>
              <a:t>Make sure that you </a:t>
            </a:r>
            <a:r>
              <a:rPr lang="en-US" b="0" dirty="0"/>
              <a:t>reinforce the concept that </a:t>
            </a:r>
            <a:r>
              <a:rPr lang="x-none" b="0"/>
              <a:t>measuring actual performance </a:t>
            </a:r>
            <a:r>
              <a:rPr lang="x-none" b="0" u="sng"/>
              <a:t>requires follow-up</a:t>
            </a:r>
            <a:r>
              <a:rPr lang="x-none" b="0"/>
              <a:t>. </a:t>
            </a:r>
            <a:r>
              <a:rPr lang="en-US" b="0" dirty="0"/>
              <a:t>)</a:t>
            </a:r>
            <a:r>
              <a:rPr lang="x-none" b="0"/>
              <a:t> </a:t>
            </a:r>
            <a:endParaRPr lang="en-US" b="0" dirty="0"/>
          </a:p>
          <a:p>
            <a:pPr lvl="0"/>
            <a:r>
              <a:rPr lang="en-US" dirty="0"/>
              <a:t>The actual performance data on this slides shows that </a:t>
            </a:r>
            <a:r>
              <a:rPr lang="x-none"/>
              <a:t> </a:t>
            </a:r>
            <a:r>
              <a:rPr lang="x-none" b="1" u="sng"/>
              <a:t>five</a:t>
            </a:r>
            <a:r>
              <a:rPr lang="en-US" u="sng" dirty="0"/>
              <a:t> </a:t>
            </a:r>
            <a:r>
              <a:rPr lang="x-none"/>
              <a:t>of </a:t>
            </a:r>
            <a:r>
              <a:rPr lang="x-none" dirty="0"/>
              <a:t>the families actually increased their household </a:t>
            </a:r>
            <a:r>
              <a:rPr lang="x-none"/>
              <a:t>income.</a:t>
            </a:r>
            <a:endParaRPr lang="en-US" dirty="0"/>
          </a:p>
          <a:p>
            <a:pPr marL="171450" lvl="0" indent="-171450">
              <a:buFont typeface="Arial" panose="020B0604020202020204" pitchFamily="34" charset="0"/>
              <a:buNone/>
            </a:pPr>
            <a:r>
              <a:rPr lang="en-US" u="sng" dirty="0"/>
              <a:t>(click to bring up the second circle and arrow)</a:t>
            </a:r>
            <a:r>
              <a:rPr lang="x-none"/>
              <a:t> </a:t>
            </a:r>
            <a:r>
              <a:rPr lang="en-US" dirty="0"/>
              <a:t>  This number (five) becomes the numerator of the Agency Targeting Success Rate Calculation.</a:t>
            </a:r>
          </a:p>
          <a:p>
            <a:pPr marL="171450" lvl="0" indent="-171450">
              <a:buFont typeface="Arial" panose="020B0604020202020204" pitchFamily="34" charset="0"/>
              <a:buNone/>
            </a:pPr>
            <a:endParaRPr lang="en-US" dirty="0"/>
          </a:p>
          <a:p>
            <a:pPr marL="171450" lvl="0" indent="-171450">
              <a:buFont typeface="Arial" panose="020B0604020202020204" pitchFamily="34" charset="0"/>
              <a:buNone/>
            </a:pPr>
            <a:r>
              <a:rPr lang="en-US" dirty="0"/>
              <a:t>Ask</a:t>
            </a:r>
            <a:r>
              <a:rPr lang="en-US" baseline="0" dirty="0"/>
              <a:t> participants to observe the fraction in the upper right quadrant of the chart. </a:t>
            </a:r>
            <a:endParaRPr lang="en-US" dirty="0"/>
          </a:p>
          <a:p>
            <a:pPr lvl="0"/>
            <a:r>
              <a:rPr lang="en-US" dirty="0"/>
              <a:t>This </a:t>
            </a:r>
            <a:r>
              <a:rPr lang="x-none" dirty="0"/>
              <a:t>represents the relationship between what outcome you projected </a:t>
            </a:r>
            <a:r>
              <a:rPr lang="x-none"/>
              <a:t>your </a:t>
            </a:r>
            <a:r>
              <a:rPr lang="en-US" dirty="0"/>
              <a:t>customers </a:t>
            </a:r>
            <a:r>
              <a:rPr lang="x-none"/>
              <a:t>would </a:t>
            </a:r>
            <a:r>
              <a:rPr lang="x-none" dirty="0"/>
              <a:t>achieve and what they actually achieved</a:t>
            </a:r>
            <a:r>
              <a:rPr lang="x-none"/>
              <a:t>.  </a:t>
            </a:r>
            <a:endParaRPr lang="en-US" dirty="0"/>
          </a:p>
          <a:p>
            <a:pPr lvl="0"/>
            <a:r>
              <a:rPr lang="en-US" dirty="0"/>
              <a:t>The agency’s ability to successfully target in this case is 71%</a:t>
            </a:r>
          </a:p>
          <a:p>
            <a:pPr lvl="0"/>
            <a:r>
              <a:rPr lang="x-none" b="1"/>
              <a:t>This </a:t>
            </a:r>
            <a:r>
              <a:rPr lang="x-none" b="1" dirty="0"/>
              <a:t>helps you identify how well the </a:t>
            </a:r>
            <a:r>
              <a:rPr lang="x-none" b="1" u="sng" dirty="0"/>
              <a:t>agency is able to project its own performance</a:t>
            </a:r>
            <a:r>
              <a:rPr lang="x-none" b="1" dirty="0"/>
              <a:t>, </a:t>
            </a:r>
            <a:r>
              <a:rPr lang="x-none" dirty="0"/>
              <a:t>which differs from </a:t>
            </a:r>
            <a:r>
              <a:rPr lang="x-none"/>
              <a:t>the two </a:t>
            </a:r>
            <a:r>
              <a:rPr lang="en-US" dirty="0"/>
              <a:t>indicator </a:t>
            </a:r>
            <a:r>
              <a:rPr lang="x-none"/>
              <a:t>calculations</a:t>
            </a:r>
            <a:r>
              <a:rPr lang="en-US" dirty="0"/>
              <a:t> we talked about previously.  </a:t>
            </a:r>
          </a:p>
          <a:p>
            <a:pPr lvl="0"/>
            <a:r>
              <a:rPr lang="en-US" dirty="0"/>
              <a:t>	(Indicators are about customer performance.  This is about </a:t>
            </a:r>
            <a:r>
              <a:rPr lang="x-none"/>
              <a:t>how well </a:t>
            </a:r>
            <a:r>
              <a:rPr lang="en-US" dirty="0"/>
              <a:t>the agency is</a:t>
            </a:r>
            <a:r>
              <a:rPr lang="x-none"/>
              <a:t> </a:t>
            </a:r>
            <a:r>
              <a:rPr lang="x-none" u="sng" dirty="0"/>
              <a:t>able</a:t>
            </a:r>
            <a:r>
              <a:rPr lang="x-none" dirty="0"/>
              <a:t> </a:t>
            </a:r>
            <a:r>
              <a:rPr lang="x-none" u="sng" dirty="0"/>
              <a:t>to project </a:t>
            </a:r>
            <a:r>
              <a:rPr lang="x-none" u="sng"/>
              <a:t>the </a:t>
            </a:r>
            <a:r>
              <a:rPr lang="en-US" u="sng" dirty="0"/>
              <a:t>rate of customer success</a:t>
            </a:r>
            <a:r>
              <a:rPr lang="x-none"/>
              <a:t>.</a:t>
            </a:r>
            <a:r>
              <a:rPr lang="en-US" dirty="0"/>
              <a:t>)</a:t>
            </a:r>
            <a:r>
              <a:rPr lang="x-none" b="1"/>
              <a:t>  </a:t>
            </a:r>
            <a:endParaRPr lang="en-US" dirty="0"/>
          </a:p>
          <a:p>
            <a:pPr lvl="0"/>
            <a:endParaRPr lang="en-US" dirty="0"/>
          </a:p>
          <a:p>
            <a:pPr lvl="0"/>
            <a:r>
              <a:rPr lang="en-US" b="1" dirty="0"/>
              <a:t>Note the numerator of 5 actual achieving in the “reduced denominator” quadrant </a:t>
            </a:r>
          </a:p>
          <a:p>
            <a:pPr lvl="0"/>
            <a:r>
              <a:rPr lang="en-US" b="1" dirty="0"/>
              <a:t>T</a:t>
            </a:r>
            <a:r>
              <a:rPr lang="en-US" b="0" dirty="0"/>
              <a:t>hat</a:t>
            </a:r>
            <a:r>
              <a:rPr lang="en-US" b="0" baseline="0" dirty="0"/>
              <a:t> could also be used in this calculation because it clearly shows how many actually achieved success.  </a:t>
            </a:r>
          </a:p>
          <a:p>
            <a:pPr lvl="0"/>
            <a:r>
              <a:rPr lang="en-US" b="0" dirty="0"/>
              <a:t>(</a:t>
            </a:r>
            <a:r>
              <a:rPr lang="en-US" b="0" u="sng" dirty="0"/>
              <a:t>click to bring up last </a:t>
            </a:r>
            <a:r>
              <a:rPr lang="en-US" b="0" u="sng" baseline="0" dirty="0"/>
              <a:t>circle and arrow</a:t>
            </a:r>
            <a:r>
              <a:rPr lang="en-US" b="0" baseline="0" dirty="0"/>
              <a:t>)</a:t>
            </a:r>
          </a:p>
          <a:p>
            <a:pPr lvl="0"/>
            <a:r>
              <a:rPr lang="en-US" b="0" dirty="0"/>
              <a:t>It doesn’t matter which fraction you use (the one</a:t>
            </a:r>
            <a:r>
              <a:rPr lang="en-US" b="0" baseline="0" dirty="0"/>
              <a:t> with the “number enrolled” identified or with the “number completed” identified in the denominator)</a:t>
            </a:r>
            <a:r>
              <a:rPr lang="en-US" b="1" baseline="0" dirty="0"/>
              <a:t> because you are not going to use either of those numbers</a:t>
            </a:r>
            <a:r>
              <a:rPr lang="en-US" b="0" baseline="0" dirty="0"/>
              <a:t>. In both fractions t</a:t>
            </a:r>
            <a:r>
              <a:rPr lang="en-US" b="0" dirty="0"/>
              <a:t>he “5 actual” who </a:t>
            </a:r>
            <a:r>
              <a:rPr lang="en-US" b="1" dirty="0"/>
              <a:t>achieved the outcome </a:t>
            </a:r>
            <a:r>
              <a:rPr lang="en-US" b="0" dirty="0"/>
              <a:t>is the same and </a:t>
            </a:r>
            <a:r>
              <a:rPr lang="en-US" b="1" dirty="0"/>
              <a:t>THAT</a:t>
            </a:r>
            <a:r>
              <a:rPr lang="en-US" b="0" dirty="0"/>
              <a:t> is the only number you will use in the agency targeting success rate calculation. </a:t>
            </a:r>
          </a:p>
          <a:p>
            <a:pPr lvl="0"/>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CDBF30-3618-4EBD-AF3D-FB51CE9091D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40475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T1</a:t>
            </a:r>
          </a:p>
          <a:p>
            <a:pPr lvl="0"/>
            <a:r>
              <a:rPr lang="en-US" dirty="0"/>
              <a:t>Let’s look at another example (on the top</a:t>
            </a:r>
            <a:r>
              <a:rPr lang="en-US" baseline="0" dirty="0"/>
              <a:t> of page 113)</a:t>
            </a:r>
            <a:endParaRPr lang="en-US" dirty="0"/>
          </a:p>
          <a:p>
            <a:pPr lvl="0"/>
            <a:r>
              <a:rPr lang="en-US" dirty="0"/>
              <a:t>In this example, you see that the number of persons obtaining the outcome is greater than the number targeted, or projected to obtain the outcome. </a:t>
            </a:r>
          </a:p>
          <a:p>
            <a:pPr lvl="0"/>
            <a:r>
              <a:rPr lang="en-US" dirty="0"/>
              <a:t>What does that do to your targeting success rate?  </a:t>
            </a:r>
          </a:p>
          <a:p>
            <a:pPr lvl="0"/>
            <a:endParaRPr lang="en-US" b="1" dirty="0"/>
          </a:p>
          <a:p>
            <a:pPr lvl="0"/>
            <a:r>
              <a:rPr lang="en-US" b="1" dirty="0"/>
              <a:t>It is more than 100%. </a:t>
            </a:r>
          </a:p>
          <a:p>
            <a:pPr lvl="0"/>
            <a:endParaRPr lang="en-US" b="1" dirty="0"/>
          </a:p>
          <a:p>
            <a:r>
              <a:rPr lang="en-US" b="1" baseline="0" dirty="0"/>
              <a:t>By the way:  </a:t>
            </a:r>
            <a:r>
              <a:rPr lang="en-US" b="0" baseline="0" dirty="0"/>
              <a:t>(this is also on page 113)   </a:t>
            </a:r>
            <a:r>
              <a:rPr lang="en-US" b="1" baseline="0" dirty="0"/>
              <a:t>Can customer success rate be more than 100%</a:t>
            </a:r>
          </a:p>
          <a:p>
            <a:r>
              <a:rPr lang="en-US" b="1" baseline="0" dirty="0"/>
              <a:t>NO – customer success rate cannot be more than 100%  - you can not have more people achieve than were served.</a:t>
            </a: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049D0F4-DC68-44D4-862D-87ACBA1470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08801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T1</a:t>
            </a:r>
          </a:p>
          <a:p>
            <a:pPr defTabSz="914303">
              <a:defRPr/>
            </a:pPr>
            <a:r>
              <a:rPr lang="en-US" dirty="0"/>
              <a:t>Let’s look more closely at the two targeting success rate calculations that we  just did. The first shows that we were under 100% and the other shows we were over 100%. </a:t>
            </a:r>
          </a:p>
          <a:p>
            <a:pPr defTabSz="914303">
              <a:defRPr/>
            </a:pPr>
            <a:endParaRPr lang="en-US" dirty="0"/>
          </a:p>
          <a:p>
            <a:pPr defTabSz="914303">
              <a:defRPr/>
            </a:pPr>
            <a:r>
              <a:rPr lang="en-US" dirty="0"/>
              <a:t>Is over performing better than under performing? No it is not, when you are talking about </a:t>
            </a:r>
            <a:r>
              <a:rPr lang="en-US" b="1" u="sng" dirty="0"/>
              <a:t>targeting</a:t>
            </a:r>
            <a:r>
              <a:rPr lang="en-US" dirty="0"/>
              <a:t> ability. </a:t>
            </a:r>
          </a:p>
          <a:p>
            <a:pPr defTabSz="914303">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CDBF30-3618-4EBD-AF3D-FB51CE9091D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92139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T1</a:t>
            </a:r>
          </a:p>
          <a:p>
            <a:r>
              <a:rPr lang="en-US" b="1" dirty="0"/>
              <a:t>PM page 113</a:t>
            </a:r>
            <a:endParaRPr lang="en-US" dirty="0"/>
          </a:p>
          <a:p>
            <a:pPr lvl="0"/>
            <a:r>
              <a:rPr lang="en-US" dirty="0"/>
              <a:t>In the middle</a:t>
            </a:r>
            <a:r>
              <a:rPr lang="en-US" baseline="0" dirty="0"/>
              <a:t> of </a:t>
            </a:r>
            <a:r>
              <a:rPr lang="en-US" dirty="0"/>
              <a:t>page 113 - identifies the acceptable range in the CSBG Annual Report is plus or minus 20%.  </a:t>
            </a:r>
          </a:p>
          <a:p>
            <a:pPr lvl="0"/>
            <a:r>
              <a:rPr lang="en-US" dirty="0"/>
              <a:t>When agency performance is outside this range (80% to 120%) then follow up from the state office is done to find out reasons for the under or over projection.</a:t>
            </a:r>
          </a:p>
          <a:p>
            <a:pPr lvl="0"/>
            <a:r>
              <a:rPr lang="en-US" dirty="0"/>
              <a:t>  </a:t>
            </a:r>
          </a:p>
          <a:p>
            <a:pPr lvl="0"/>
            <a:r>
              <a:rPr lang="en-US" b="1" dirty="0"/>
              <a:t>Ask participants the question: What might be some reasons why an agency has under or over projected their outcomes?</a:t>
            </a:r>
            <a:endParaRPr lang="en-US" dirty="0"/>
          </a:p>
          <a:p>
            <a:pPr lvl="0"/>
            <a:endParaRPr lang="en-US" dirty="0"/>
          </a:p>
          <a:p>
            <a:pPr defTabSz="887242">
              <a:defRPr/>
            </a:pPr>
            <a:r>
              <a:rPr lang="en-US" b="1" u="sng" dirty="0"/>
              <a:t>Remember: There are no established standards in the Community Action world regarding customer success. </a:t>
            </a:r>
          </a:p>
          <a:p>
            <a:endParaRPr lang="en-US" baseline="0" dirty="0"/>
          </a:p>
          <a:p>
            <a:pPr defTabSz="887242">
              <a:defRPr/>
            </a:pPr>
            <a:r>
              <a:rPr lang="en-US" b="1" dirty="0">
                <a:effectLst>
                  <a:outerShdw blurRad="38100" dist="38100" dir="2700000" algn="tl">
                    <a:srgbClr val="000000">
                      <a:alpha val="43137"/>
                    </a:srgbClr>
                  </a:outerShdw>
                </a:effectLst>
              </a:rPr>
              <a:t>T2 Carey will pull up virtual logic model and using the elements from column 4 and column 5, have the group calculate the agency’s targeting success rate. </a:t>
            </a:r>
          </a:p>
          <a:p>
            <a:endParaRPr lang="en-US" b="1"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99E4AC-EF5A-46FC-807C-32EF6C26C1D2}"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41666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Get verbal or chat from participants.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Enter</a:t>
            </a:r>
            <a:r>
              <a:rPr lang="en-US" dirty="0"/>
              <a:t> the word document you have been using for the logic model (use info from prior 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Calculate</a:t>
            </a:r>
            <a:r>
              <a:rPr lang="en-US" dirty="0"/>
              <a:t> the targeting percent.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Restate the importance of language: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Customer</a:t>
            </a:r>
            <a:r>
              <a:rPr lang="en-US" baseline="0" dirty="0"/>
              <a:t> Performance sections </a:t>
            </a:r>
            <a:r>
              <a:rPr lang="en-US" b="1" baseline="0" dirty="0"/>
              <a:t>say </a:t>
            </a:r>
            <a:r>
              <a:rPr lang="en-US" baseline="0" dirty="0"/>
              <a:t>“…(achieved).. Out of …(served).”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 the Targeting percent </a:t>
            </a:r>
            <a:r>
              <a:rPr lang="en-US" b="1" baseline="0" dirty="0"/>
              <a:t>say</a:t>
            </a:r>
            <a:r>
              <a:rPr lang="en-US" baseline="0" dirty="0"/>
              <a:t> “ actual #  </a:t>
            </a:r>
            <a:r>
              <a:rPr lang="en-US" b="1" baseline="0" dirty="0"/>
              <a:t>as compared to </a:t>
            </a:r>
            <a:r>
              <a:rPr lang="en-US" baseline="0" dirty="0"/>
              <a:t>estimated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C02C56-3732-4ADB-855D-68C50C85DF9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66335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rest of the example from the CSBG Annual</a:t>
            </a:r>
            <a:r>
              <a:rPr lang="en-US" baseline="0" dirty="0"/>
              <a:t> Report Module 4</a:t>
            </a:r>
          </a:p>
          <a:p>
            <a:endParaRPr lang="en-US" baseline="0" dirty="0"/>
          </a:p>
          <a:p>
            <a:r>
              <a:rPr lang="en-US" baseline="0" dirty="0"/>
              <a:t>The columns at the end are auto-calculated.</a:t>
            </a:r>
          </a:p>
          <a:p>
            <a:endParaRPr lang="en-US" baseline="0" dirty="0"/>
          </a:p>
          <a:p>
            <a:r>
              <a:rPr lang="en-US" baseline="0" dirty="0"/>
              <a:t>What is missing?  The number expected to be served is not included in this report. </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C02C56-3732-4ADB-855D-68C50C85DF9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1027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5C0042-729A-4777-837B-81116893BE0D}" type="slidenum">
              <a:rPr lang="en-US" smtClean="0"/>
              <a:t>3</a:t>
            </a:fld>
            <a:endParaRPr lang="en-US"/>
          </a:p>
        </p:txBody>
      </p:sp>
    </p:spTree>
    <p:extLst>
      <p:ext uri="{BB962C8B-B14F-4D97-AF65-F5344CB8AC3E}">
        <p14:creationId xmlns:p14="http://schemas.microsoft.com/office/powerpoint/2010/main" val="4227399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5C0042-729A-4777-837B-81116893BE0D}" type="slidenum">
              <a:rPr lang="en-US" smtClean="0"/>
              <a:t>4</a:t>
            </a:fld>
            <a:endParaRPr lang="en-US"/>
          </a:p>
        </p:txBody>
      </p:sp>
    </p:spTree>
    <p:extLst>
      <p:ext uri="{BB962C8B-B14F-4D97-AF65-F5344CB8AC3E}">
        <p14:creationId xmlns:p14="http://schemas.microsoft.com/office/powerpoint/2010/main" val="3962887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5C0042-729A-4777-837B-81116893BE0D}" type="slidenum">
              <a:rPr lang="en-US" smtClean="0"/>
              <a:t>5</a:t>
            </a:fld>
            <a:endParaRPr lang="en-US"/>
          </a:p>
        </p:txBody>
      </p:sp>
    </p:spTree>
    <p:extLst>
      <p:ext uri="{BB962C8B-B14F-4D97-AF65-F5344CB8AC3E}">
        <p14:creationId xmlns:p14="http://schemas.microsoft.com/office/powerpoint/2010/main" val="54991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5C0042-729A-4777-837B-81116893BE0D}" type="slidenum">
              <a:rPr lang="en-US" smtClean="0"/>
              <a:t>6</a:t>
            </a:fld>
            <a:endParaRPr lang="en-US"/>
          </a:p>
        </p:txBody>
      </p:sp>
    </p:spTree>
    <p:extLst>
      <p:ext uri="{BB962C8B-B14F-4D97-AF65-F5344CB8AC3E}">
        <p14:creationId xmlns:p14="http://schemas.microsoft.com/office/powerpoint/2010/main" val="2338505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5C0042-729A-4777-837B-81116893BE0D}" type="slidenum">
              <a:rPr lang="en-US" smtClean="0"/>
              <a:t>7</a:t>
            </a:fld>
            <a:endParaRPr lang="en-US"/>
          </a:p>
        </p:txBody>
      </p:sp>
    </p:spTree>
    <p:extLst>
      <p:ext uri="{BB962C8B-B14F-4D97-AF65-F5344CB8AC3E}">
        <p14:creationId xmlns:p14="http://schemas.microsoft.com/office/powerpoint/2010/main" val="1991160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ea typeface="Times New Roman" panose="02020603050405020304" pitchFamily="18" charset="0"/>
              </a:rPr>
              <a:t>PM Page 103</a:t>
            </a:r>
          </a:p>
          <a:p>
            <a:endParaRPr lang="en-US" b="1" dirty="0">
              <a:latin typeface="Arial" panose="020B0604020202020204" pitchFamily="34" charset="0"/>
              <a:ea typeface="Times New Roman" panose="02020603050405020304" pitchFamily="18" charset="0"/>
            </a:endParaRPr>
          </a:p>
          <a:p>
            <a:r>
              <a:rPr lang="en-US" b="1" dirty="0">
                <a:latin typeface="Arial" panose="020B0604020202020204" pitchFamily="34" charset="0"/>
                <a:ea typeface="Times New Roman" panose="02020603050405020304" pitchFamily="18" charset="0"/>
              </a:rPr>
              <a:t>Point out how the page in the PM is set up.  At the top are the general steps and at the bottom is an example.</a:t>
            </a:r>
          </a:p>
          <a:p>
            <a:endParaRPr lang="en-US" b="1" dirty="0">
              <a:latin typeface="Arial" panose="020B0604020202020204" pitchFamily="34" charset="0"/>
              <a:ea typeface="Times New Roman" panose="02020603050405020304" pitchFamily="18" charset="0"/>
            </a:endParaRPr>
          </a:p>
          <a:p>
            <a:r>
              <a:rPr lang="en-US" b="1" dirty="0">
                <a:latin typeface="Arial" panose="020B0604020202020204" pitchFamily="34" charset="0"/>
              </a:rPr>
              <a:t>Top of page:  </a:t>
            </a:r>
            <a:r>
              <a:rPr lang="en-US" dirty="0"/>
              <a:t>there are 5 steps used to identify rate of customer performance that occur prior to service delivery. We use these steps to target, or estimate, performance for the service. </a:t>
            </a:r>
          </a:p>
          <a:p>
            <a:r>
              <a:rPr lang="en-US" dirty="0"/>
              <a:t>We use Carter Questions 1, 3 and 6 as a basis for calculating performance and establishing accountability measures. </a:t>
            </a:r>
          </a:p>
          <a:p>
            <a:endParaRPr lang="en-US" dirty="0"/>
          </a:p>
          <a:p>
            <a:r>
              <a:rPr lang="en-US" dirty="0"/>
              <a:t>Have someone read each step, and as they do, bring up each component of example on the slide and refer to the example on the bottom of page 103.</a:t>
            </a:r>
          </a:p>
          <a:p>
            <a:endParaRPr lang="en-US" dirty="0"/>
          </a:p>
          <a:p>
            <a:r>
              <a:rPr lang="en-US" dirty="0"/>
              <a:t>Once all 5 steps have been read and items 1-5 revealed on screen, then reveal the final element on the slide which is the estimated performance.   (the percent)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CDBF30-3618-4EBD-AF3D-FB51CE9091D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7396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3">
              <a:defRPr/>
            </a:pPr>
            <a:r>
              <a:rPr lang="en-US" dirty="0"/>
              <a:t>Reminder of our estimated customer percent calculation</a:t>
            </a:r>
          </a:p>
          <a:p>
            <a:pPr defTabSz="914303">
              <a:defRPr/>
            </a:pPr>
            <a:r>
              <a:rPr lang="en-US" dirty="0"/>
              <a:t>This chart will be filled in over the next section</a:t>
            </a:r>
            <a:r>
              <a:rPr lang="en-US" baseline="0" dirty="0"/>
              <a:t> of the training.  </a:t>
            </a:r>
            <a:endParaRPr lang="en-US" dirty="0"/>
          </a:p>
          <a:p>
            <a:pPr defTabSz="914303">
              <a:defRPr/>
            </a:pPr>
            <a:r>
              <a:rPr lang="en-US" dirty="0"/>
              <a:t>See the Trainer Manual</a:t>
            </a:r>
            <a:r>
              <a:rPr lang="en-US" baseline="0" dirty="0"/>
              <a:t> for detailed directions.</a:t>
            </a:r>
          </a:p>
          <a:p>
            <a:pPr defTabSz="914303">
              <a:defRPr/>
            </a:pPr>
            <a:endParaRPr lang="en-US" baseline="0" dirty="0"/>
          </a:p>
          <a:p>
            <a:pPr defTabSz="914303">
              <a:defRPr/>
            </a:pPr>
            <a:endParaRPr lang="en-US" dirty="0"/>
          </a:p>
          <a:p>
            <a:pPr defTabSz="914303">
              <a:defRPr/>
            </a:pPr>
            <a:endParaRPr lang="en-US" dirty="0"/>
          </a:p>
          <a:p>
            <a:pPr defTabSz="914303">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CDBF30-3618-4EBD-AF3D-FB51CE9091D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0180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72A21-C19E-4B81-ADC0-5CF76FBB33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77A94A-16AC-40BD-A988-BB9F405890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7C05C5-6C9C-4767-B5DB-1AA5A79200C3}"/>
              </a:ext>
            </a:extLst>
          </p:cNvPr>
          <p:cNvSpPr>
            <a:spLocks noGrp="1"/>
          </p:cNvSpPr>
          <p:nvPr>
            <p:ph type="dt" sz="half" idx="10"/>
          </p:nvPr>
        </p:nvSpPr>
        <p:spPr/>
        <p:txBody>
          <a:bodyPr/>
          <a:lstStyle/>
          <a:p>
            <a:fld id="{E9230C97-452E-483F-91C7-1F3839A0A1F6}" type="datetimeFigureOut">
              <a:rPr lang="en-US" smtClean="0"/>
              <a:t>7/19/2023</a:t>
            </a:fld>
            <a:endParaRPr lang="en-US"/>
          </a:p>
        </p:txBody>
      </p:sp>
      <p:sp>
        <p:nvSpPr>
          <p:cNvPr id="5" name="Footer Placeholder 4">
            <a:extLst>
              <a:ext uri="{FF2B5EF4-FFF2-40B4-BE49-F238E27FC236}">
                <a16:creationId xmlns:a16="http://schemas.microsoft.com/office/drawing/2014/main" id="{CA6B2750-9312-4AE2-9D63-9C74DFBC1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570904-3D68-425F-BE0F-D724695C4EE2}"/>
              </a:ext>
            </a:extLst>
          </p:cNvPr>
          <p:cNvSpPr>
            <a:spLocks noGrp="1"/>
          </p:cNvSpPr>
          <p:nvPr>
            <p:ph type="sldNum" sz="quarter" idx="12"/>
          </p:nvPr>
        </p:nvSpPr>
        <p:spPr/>
        <p:txBody>
          <a:bodyPr/>
          <a:lstStyle/>
          <a:p>
            <a:fld id="{EB5608A9-FD94-4F72-BDA1-8D0C14625827}" type="slidenum">
              <a:rPr lang="en-US" smtClean="0"/>
              <a:t>‹#›</a:t>
            </a:fld>
            <a:endParaRPr lang="en-US"/>
          </a:p>
        </p:txBody>
      </p:sp>
    </p:spTree>
    <p:extLst>
      <p:ext uri="{BB962C8B-B14F-4D97-AF65-F5344CB8AC3E}">
        <p14:creationId xmlns:p14="http://schemas.microsoft.com/office/powerpoint/2010/main" val="3832961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24287-F8EF-4BA9-996C-A88ECF2F42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1BB288-3718-4538-A1E2-23B72C2BB7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F42035-7377-4849-BA66-30DB4E65D739}"/>
              </a:ext>
            </a:extLst>
          </p:cNvPr>
          <p:cNvSpPr>
            <a:spLocks noGrp="1"/>
          </p:cNvSpPr>
          <p:nvPr>
            <p:ph type="dt" sz="half" idx="10"/>
          </p:nvPr>
        </p:nvSpPr>
        <p:spPr/>
        <p:txBody>
          <a:bodyPr/>
          <a:lstStyle/>
          <a:p>
            <a:fld id="{E9230C97-452E-483F-91C7-1F3839A0A1F6}" type="datetimeFigureOut">
              <a:rPr lang="en-US" smtClean="0"/>
              <a:t>7/19/2023</a:t>
            </a:fld>
            <a:endParaRPr lang="en-US"/>
          </a:p>
        </p:txBody>
      </p:sp>
      <p:sp>
        <p:nvSpPr>
          <p:cNvPr id="5" name="Footer Placeholder 4">
            <a:extLst>
              <a:ext uri="{FF2B5EF4-FFF2-40B4-BE49-F238E27FC236}">
                <a16:creationId xmlns:a16="http://schemas.microsoft.com/office/drawing/2014/main" id="{E7BE4465-A192-4F66-AF25-0B48CA229E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DE4C62-0971-4FB2-8699-50E9F342BEEE}"/>
              </a:ext>
            </a:extLst>
          </p:cNvPr>
          <p:cNvSpPr>
            <a:spLocks noGrp="1"/>
          </p:cNvSpPr>
          <p:nvPr>
            <p:ph type="sldNum" sz="quarter" idx="12"/>
          </p:nvPr>
        </p:nvSpPr>
        <p:spPr/>
        <p:txBody>
          <a:bodyPr/>
          <a:lstStyle/>
          <a:p>
            <a:fld id="{EB5608A9-FD94-4F72-BDA1-8D0C14625827}" type="slidenum">
              <a:rPr lang="en-US" smtClean="0"/>
              <a:t>‹#›</a:t>
            </a:fld>
            <a:endParaRPr lang="en-US"/>
          </a:p>
        </p:txBody>
      </p:sp>
    </p:spTree>
    <p:extLst>
      <p:ext uri="{BB962C8B-B14F-4D97-AF65-F5344CB8AC3E}">
        <p14:creationId xmlns:p14="http://schemas.microsoft.com/office/powerpoint/2010/main" val="1665216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E2ED51-E529-4EEA-935C-B632774F4B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D4D79D-17C1-4AAD-8B60-806F258D17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8F7B51-9E28-46EC-B29D-FE5236C8640A}"/>
              </a:ext>
            </a:extLst>
          </p:cNvPr>
          <p:cNvSpPr>
            <a:spLocks noGrp="1"/>
          </p:cNvSpPr>
          <p:nvPr>
            <p:ph type="dt" sz="half" idx="10"/>
          </p:nvPr>
        </p:nvSpPr>
        <p:spPr/>
        <p:txBody>
          <a:bodyPr/>
          <a:lstStyle/>
          <a:p>
            <a:fld id="{E9230C97-452E-483F-91C7-1F3839A0A1F6}" type="datetimeFigureOut">
              <a:rPr lang="en-US" smtClean="0"/>
              <a:t>7/19/2023</a:t>
            </a:fld>
            <a:endParaRPr lang="en-US"/>
          </a:p>
        </p:txBody>
      </p:sp>
      <p:sp>
        <p:nvSpPr>
          <p:cNvPr id="5" name="Footer Placeholder 4">
            <a:extLst>
              <a:ext uri="{FF2B5EF4-FFF2-40B4-BE49-F238E27FC236}">
                <a16:creationId xmlns:a16="http://schemas.microsoft.com/office/drawing/2014/main" id="{DDF46856-110E-4BF9-A449-0F5AF79122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A300CB-9628-42D7-A623-2D0182A026E2}"/>
              </a:ext>
            </a:extLst>
          </p:cNvPr>
          <p:cNvSpPr>
            <a:spLocks noGrp="1"/>
          </p:cNvSpPr>
          <p:nvPr>
            <p:ph type="sldNum" sz="quarter" idx="12"/>
          </p:nvPr>
        </p:nvSpPr>
        <p:spPr/>
        <p:txBody>
          <a:bodyPr/>
          <a:lstStyle/>
          <a:p>
            <a:fld id="{EB5608A9-FD94-4F72-BDA1-8D0C14625827}" type="slidenum">
              <a:rPr lang="en-US" smtClean="0"/>
              <a:t>‹#›</a:t>
            </a:fld>
            <a:endParaRPr lang="en-US"/>
          </a:p>
        </p:txBody>
      </p:sp>
    </p:spTree>
    <p:extLst>
      <p:ext uri="{BB962C8B-B14F-4D97-AF65-F5344CB8AC3E}">
        <p14:creationId xmlns:p14="http://schemas.microsoft.com/office/powerpoint/2010/main" val="34735372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F5AA13CE-085C-4701-BCB4-A44948D74C6E}" type="datetime1">
              <a:rPr lang="en-US" smtClean="0"/>
              <a:pPr/>
              <a:t>7/19/2023</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r>
              <a:rPr lang="en-US"/>
              <a:t>MATERIAL FROM INTRO TO ROMA 5.1, 2020</a:t>
            </a:r>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607FD06A-490E-48FE-A8F5-54AD19EF6399}" type="slidenum">
              <a:rPr lang="en-US" smtClean="0"/>
              <a:pPr/>
              <a:t>‹#›</a:t>
            </a:fld>
            <a:endParaRPr lang="en-US"/>
          </a:p>
        </p:txBody>
      </p:sp>
    </p:spTree>
    <p:extLst>
      <p:ext uri="{BB962C8B-B14F-4D97-AF65-F5344CB8AC3E}">
        <p14:creationId xmlns:p14="http://schemas.microsoft.com/office/powerpoint/2010/main" val="17266570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0762F1-5FC1-4159-9235-E03EDDF84C64}" type="datetime1">
              <a:rPr lang="en-US" smtClean="0"/>
              <a:pPr/>
              <a:t>7/19/2023</a:t>
            </a:fld>
            <a:endParaRPr lang="en-US"/>
          </a:p>
        </p:txBody>
      </p:sp>
      <p:sp>
        <p:nvSpPr>
          <p:cNvPr id="5" name="Footer Placeholder 4"/>
          <p:cNvSpPr>
            <a:spLocks noGrp="1"/>
          </p:cNvSpPr>
          <p:nvPr>
            <p:ph type="ftr" sz="quarter" idx="11"/>
          </p:nvPr>
        </p:nvSpPr>
        <p:spPr/>
        <p:txBody>
          <a:bodyPr/>
          <a:lstStyle/>
          <a:p>
            <a:r>
              <a:rPr lang="en-US"/>
              <a:t>MATERIAL FROM INTRO TO ROMA 5.1, 2020</a:t>
            </a:r>
          </a:p>
        </p:txBody>
      </p:sp>
      <p:sp>
        <p:nvSpPr>
          <p:cNvPr id="6" name="Slide Number Placeholder 5"/>
          <p:cNvSpPr>
            <a:spLocks noGrp="1"/>
          </p:cNvSpPr>
          <p:nvPr>
            <p:ph type="sldNum" sz="quarter" idx="12"/>
          </p:nvPr>
        </p:nvSpPr>
        <p:spPr/>
        <p:txBody>
          <a:bodyPr/>
          <a:lstStyle/>
          <a:p>
            <a:fld id="{607FD06A-490E-48FE-A8F5-54AD19EF6399}" type="slidenum">
              <a:rPr lang="en-US" smtClean="0"/>
              <a:pPr/>
              <a:t>‹#›</a:t>
            </a:fld>
            <a:endParaRPr lang="en-US"/>
          </a:p>
        </p:txBody>
      </p:sp>
    </p:spTree>
    <p:extLst>
      <p:ext uri="{BB962C8B-B14F-4D97-AF65-F5344CB8AC3E}">
        <p14:creationId xmlns:p14="http://schemas.microsoft.com/office/powerpoint/2010/main" val="28834146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7C68E1-CBD2-43D7-8936-6CC0E3C6C4D9}" type="datetime1">
              <a:rPr lang="en-US" smtClean="0"/>
              <a:pPr/>
              <a:t>7/19/2023</a:t>
            </a:fld>
            <a:endParaRPr lang="en-US"/>
          </a:p>
        </p:txBody>
      </p:sp>
      <p:sp>
        <p:nvSpPr>
          <p:cNvPr id="5" name="Footer Placeholder 4"/>
          <p:cNvSpPr>
            <a:spLocks noGrp="1"/>
          </p:cNvSpPr>
          <p:nvPr>
            <p:ph type="ftr" sz="quarter" idx="11"/>
          </p:nvPr>
        </p:nvSpPr>
        <p:spPr/>
        <p:txBody>
          <a:bodyPr/>
          <a:lstStyle/>
          <a:p>
            <a:r>
              <a:rPr lang="en-US"/>
              <a:t>MATERIAL FROM INTRO TO ROMA 5.1, 2020</a:t>
            </a:r>
          </a:p>
        </p:txBody>
      </p:sp>
      <p:sp>
        <p:nvSpPr>
          <p:cNvPr id="6" name="Slide Number Placeholder 5"/>
          <p:cNvSpPr>
            <a:spLocks noGrp="1"/>
          </p:cNvSpPr>
          <p:nvPr>
            <p:ph type="sldNum" sz="quarter" idx="12"/>
          </p:nvPr>
        </p:nvSpPr>
        <p:spPr/>
        <p:txBody>
          <a:bodyPr/>
          <a:lstStyle/>
          <a:p>
            <a:fld id="{607FD06A-490E-48FE-A8F5-54AD19EF6399}" type="slidenum">
              <a:rPr lang="en-US" smtClean="0"/>
              <a:pPr/>
              <a:t>‹#›</a:t>
            </a:fld>
            <a:endParaRPr lang="en-US"/>
          </a:p>
        </p:txBody>
      </p:sp>
    </p:spTree>
    <p:extLst>
      <p:ext uri="{BB962C8B-B14F-4D97-AF65-F5344CB8AC3E}">
        <p14:creationId xmlns:p14="http://schemas.microsoft.com/office/powerpoint/2010/main" val="2554450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1DFDA6E-1414-40CF-A059-044879056DE3}" type="datetime1">
              <a:rPr lang="en-US" smtClean="0"/>
              <a:pPr/>
              <a:t>7/19/2023</a:t>
            </a:fld>
            <a:endParaRPr lang="en-US"/>
          </a:p>
        </p:txBody>
      </p:sp>
      <p:sp>
        <p:nvSpPr>
          <p:cNvPr id="6" name="Footer Placeholder 5"/>
          <p:cNvSpPr>
            <a:spLocks noGrp="1"/>
          </p:cNvSpPr>
          <p:nvPr>
            <p:ph type="ftr" sz="quarter" idx="11"/>
          </p:nvPr>
        </p:nvSpPr>
        <p:spPr/>
        <p:txBody>
          <a:bodyPr/>
          <a:lstStyle/>
          <a:p>
            <a:r>
              <a:rPr lang="en-US"/>
              <a:t>MATERIAL FROM INTRO TO ROMA 5.1, 2020</a:t>
            </a:r>
          </a:p>
        </p:txBody>
      </p:sp>
      <p:sp>
        <p:nvSpPr>
          <p:cNvPr id="7" name="Slide Number Placeholder 6"/>
          <p:cNvSpPr>
            <a:spLocks noGrp="1"/>
          </p:cNvSpPr>
          <p:nvPr>
            <p:ph type="sldNum" sz="quarter" idx="12"/>
          </p:nvPr>
        </p:nvSpPr>
        <p:spPr/>
        <p:txBody>
          <a:bodyPr/>
          <a:lstStyle/>
          <a:p>
            <a:fld id="{607FD06A-490E-48FE-A8F5-54AD19EF6399}" type="slidenum">
              <a:rPr lang="en-US" smtClean="0"/>
              <a:pPr/>
              <a:t>‹#›</a:t>
            </a:fld>
            <a:endParaRPr lang="en-US"/>
          </a:p>
        </p:txBody>
      </p:sp>
    </p:spTree>
    <p:extLst>
      <p:ext uri="{BB962C8B-B14F-4D97-AF65-F5344CB8AC3E}">
        <p14:creationId xmlns:p14="http://schemas.microsoft.com/office/powerpoint/2010/main" val="5194949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0A38FE-031A-409D-82E1-762AD1DFB987}" type="datetime1">
              <a:rPr lang="en-US" smtClean="0"/>
              <a:pPr/>
              <a:t>7/19/2023</a:t>
            </a:fld>
            <a:endParaRPr lang="en-US"/>
          </a:p>
        </p:txBody>
      </p:sp>
      <p:sp>
        <p:nvSpPr>
          <p:cNvPr id="8" name="Footer Placeholder 7"/>
          <p:cNvSpPr>
            <a:spLocks noGrp="1"/>
          </p:cNvSpPr>
          <p:nvPr>
            <p:ph type="ftr" sz="quarter" idx="11"/>
          </p:nvPr>
        </p:nvSpPr>
        <p:spPr/>
        <p:txBody>
          <a:bodyPr/>
          <a:lstStyle/>
          <a:p>
            <a:r>
              <a:rPr lang="en-US"/>
              <a:t>MATERIAL FROM INTRO TO ROMA 5.1, 2020</a:t>
            </a:r>
          </a:p>
        </p:txBody>
      </p:sp>
      <p:sp>
        <p:nvSpPr>
          <p:cNvPr id="9" name="Slide Number Placeholder 8"/>
          <p:cNvSpPr>
            <a:spLocks noGrp="1"/>
          </p:cNvSpPr>
          <p:nvPr>
            <p:ph type="sldNum" sz="quarter" idx="12"/>
          </p:nvPr>
        </p:nvSpPr>
        <p:spPr/>
        <p:txBody>
          <a:bodyPr/>
          <a:lstStyle/>
          <a:p>
            <a:fld id="{607FD06A-490E-48FE-A8F5-54AD19EF6399}" type="slidenum">
              <a:rPr lang="en-US" smtClean="0"/>
              <a:pPr/>
              <a:t>‹#›</a:t>
            </a:fld>
            <a:endParaRPr lang="en-US"/>
          </a:p>
        </p:txBody>
      </p:sp>
    </p:spTree>
    <p:extLst>
      <p:ext uri="{BB962C8B-B14F-4D97-AF65-F5344CB8AC3E}">
        <p14:creationId xmlns:p14="http://schemas.microsoft.com/office/powerpoint/2010/main" val="26025762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7A0E71-002B-4B35-8D4B-42C95CE94034}" type="datetime1">
              <a:rPr lang="en-US" smtClean="0"/>
              <a:pPr/>
              <a:t>7/19/2023</a:t>
            </a:fld>
            <a:endParaRPr lang="en-US"/>
          </a:p>
        </p:txBody>
      </p:sp>
      <p:sp>
        <p:nvSpPr>
          <p:cNvPr id="4" name="Footer Placeholder 3"/>
          <p:cNvSpPr>
            <a:spLocks noGrp="1"/>
          </p:cNvSpPr>
          <p:nvPr>
            <p:ph type="ftr" sz="quarter" idx="11"/>
          </p:nvPr>
        </p:nvSpPr>
        <p:spPr/>
        <p:txBody>
          <a:bodyPr/>
          <a:lstStyle/>
          <a:p>
            <a:r>
              <a:rPr lang="en-US"/>
              <a:t>MATERIAL FROM INTRO TO ROMA 5.1, 2020</a:t>
            </a:r>
          </a:p>
        </p:txBody>
      </p:sp>
      <p:sp>
        <p:nvSpPr>
          <p:cNvPr id="5" name="Slide Number Placeholder 4"/>
          <p:cNvSpPr>
            <a:spLocks noGrp="1"/>
          </p:cNvSpPr>
          <p:nvPr>
            <p:ph type="sldNum" sz="quarter" idx="12"/>
          </p:nvPr>
        </p:nvSpPr>
        <p:spPr/>
        <p:txBody>
          <a:bodyPr/>
          <a:lstStyle/>
          <a:p>
            <a:fld id="{607FD06A-490E-48FE-A8F5-54AD19EF6399}" type="slidenum">
              <a:rPr lang="en-US" smtClean="0"/>
              <a:pPr/>
              <a:t>‹#›</a:t>
            </a:fld>
            <a:endParaRPr lang="en-US"/>
          </a:p>
        </p:txBody>
      </p:sp>
    </p:spTree>
    <p:extLst>
      <p:ext uri="{BB962C8B-B14F-4D97-AF65-F5344CB8AC3E}">
        <p14:creationId xmlns:p14="http://schemas.microsoft.com/office/powerpoint/2010/main" val="40968813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EED5B3-E24C-4660-8A91-7545CE448504}" type="datetime1">
              <a:rPr lang="en-US" smtClean="0"/>
              <a:pPr/>
              <a:t>7/19/2023</a:t>
            </a:fld>
            <a:endParaRPr lang="en-US"/>
          </a:p>
        </p:txBody>
      </p:sp>
      <p:sp>
        <p:nvSpPr>
          <p:cNvPr id="3" name="Footer Placeholder 2"/>
          <p:cNvSpPr>
            <a:spLocks noGrp="1"/>
          </p:cNvSpPr>
          <p:nvPr>
            <p:ph type="ftr" sz="quarter" idx="11"/>
          </p:nvPr>
        </p:nvSpPr>
        <p:spPr/>
        <p:txBody>
          <a:bodyPr/>
          <a:lstStyle/>
          <a:p>
            <a:r>
              <a:rPr lang="en-US"/>
              <a:t>MATERIAL FROM INTRO TO ROMA 5.1, 2020</a:t>
            </a:r>
          </a:p>
        </p:txBody>
      </p:sp>
      <p:sp>
        <p:nvSpPr>
          <p:cNvPr id="4" name="Slide Number Placeholder 3"/>
          <p:cNvSpPr>
            <a:spLocks noGrp="1"/>
          </p:cNvSpPr>
          <p:nvPr>
            <p:ph type="sldNum" sz="quarter" idx="12"/>
          </p:nvPr>
        </p:nvSpPr>
        <p:spPr/>
        <p:txBody>
          <a:bodyPr/>
          <a:lstStyle/>
          <a:p>
            <a:fld id="{607FD06A-490E-48FE-A8F5-54AD19EF6399}" type="slidenum">
              <a:rPr lang="en-US" smtClean="0"/>
              <a:pPr/>
              <a:t>‹#›</a:t>
            </a:fld>
            <a:endParaRPr lang="en-US"/>
          </a:p>
        </p:txBody>
      </p:sp>
    </p:spTree>
    <p:extLst>
      <p:ext uri="{BB962C8B-B14F-4D97-AF65-F5344CB8AC3E}">
        <p14:creationId xmlns:p14="http://schemas.microsoft.com/office/powerpoint/2010/main" val="30673745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FA36E99C-E53C-4D14-9143-CC378E2FA8B1}" type="datetime1">
              <a:rPr lang="en-US" smtClean="0"/>
              <a:pPr/>
              <a:t>7/19/2023</a:t>
            </a:fld>
            <a:endParaRPr lang="en-US"/>
          </a:p>
        </p:txBody>
      </p:sp>
      <p:sp>
        <p:nvSpPr>
          <p:cNvPr id="6" name="Footer Placeholder 5"/>
          <p:cNvSpPr>
            <a:spLocks noGrp="1"/>
          </p:cNvSpPr>
          <p:nvPr>
            <p:ph type="ftr" sz="quarter" idx="11"/>
          </p:nvPr>
        </p:nvSpPr>
        <p:spPr/>
        <p:txBody>
          <a:bodyPr/>
          <a:lstStyle/>
          <a:p>
            <a:r>
              <a:rPr lang="en-US"/>
              <a:t>MATERIAL FROM INTRO TO ROMA 5.1, 2020</a:t>
            </a:r>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607FD06A-490E-48FE-A8F5-54AD19EF6399}" type="slidenum">
              <a:rPr lang="en-US" smtClean="0"/>
              <a:pPr/>
              <a:t>‹#›</a:t>
            </a:fld>
            <a:endParaRPr lang="en-US"/>
          </a:p>
        </p:txBody>
      </p:sp>
    </p:spTree>
    <p:extLst>
      <p:ext uri="{BB962C8B-B14F-4D97-AF65-F5344CB8AC3E}">
        <p14:creationId xmlns:p14="http://schemas.microsoft.com/office/powerpoint/2010/main" val="2671108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215CD-4465-40C2-9A52-05F37EBF84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161303-CE39-4D9C-8A83-AED8568F84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246C10-2ADC-4A05-B3D9-1D89015D748A}"/>
              </a:ext>
            </a:extLst>
          </p:cNvPr>
          <p:cNvSpPr>
            <a:spLocks noGrp="1"/>
          </p:cNvSpPr>
          <p:nvPr>
            <p:ph type="dt" sz="half" idx="10"/>
          </p:nvPr>
        </p:nvSpPr>
        <p:spPr/>
        <p:txBody>
          <a:bodyPr/>
          <a:lstStyle/>
          <a:p>
            <a:fld id="{E9230C97-452E-483F-91C7-1F3839A0A1F6}" type="datetimeFigureOut">
              <a:rPr lang="en-US" smtClean="0"/>
              <a:t>7/19/2023</a:t>
            </a:fld>
            <a:endParaRPr lang="en-US"/>
          </a:p>
        </p:txBody>
      </p:sp>
      <p:sp>
        <p:nvSpPr>
          <p:cNvPr id="5" name="Footer Placeholder 4">
            <a:extLst>
              <a:ext uri="{FF2B5EF4-FFF2-40B4-BE49-F238E27FC236}">
                <a16:creationId xmlns:a16="http://schemas.microsoft.com/office/drawing/2014/main" id="{F2519179-C34D-4CDB-ABA6-4D5DF05CE0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147AE5-1896-440F-8192-CB4238CA6119}"/>
              </a:ext>
            </a:extLst>
          </p:cNvPr>
          <p:cNvSpPr>
            <a:spLocks noGrp="1"/>
          </p:cNvSpPr>
          <p:nvPr>
            <p:ph type="sldNum" sz="quarter" idx="12"/>
          </p:nvPr>
        </p:nvSpPr>
        <p:spPr/>
        <p:txBody>
          <a:bodyPr/>
          <a:lstStyle/>
          <a:p>
            <a:fld id="{EB5608A9-FD94-4F72-BDA1-8D0C14625827}" type="slidenum">
              <a:rPr lang="en-US" smtClean="0"/>
              <a:t>‹#›</a:t>
            </a:fld>
            <a:endParaRPr lang="en-US"/>
          </a:p>
        </p:txBody>
      </p:sp>
    </p:spTree>
    <p:extLst>
      <p:ext uri="{BB962C8B-B14F-4D97-AF65-F5344CB8AC3E}">
        <p14:creationId xmlns:p14="http://schemas.microsoft.com/office/powerpoint/2010/main" val="26962659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8BAE826F-4695-4C02-9F4D-BCF45958D1B1}" type="datetime1">
              <a:rPr lang="en-US" smtClean="0"/>
              <a:pPr/>
              <a:t>7/19/2023</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r>
              <a:rPr lang="en-US"/>
              <a:t>MATERIAL FROM INTRO TO ROMA 5.1, 2020</a:t>
            </a:r>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607FD06A-490E-48FE-A8F5-54AD19EF6399}" type="slidenum">
              <a:rPr lang="en-US" smtClean="0"/>
              <a:pPr/>
              <a:t>‹#›</a:t>
            </a:fld>
            <a:endParaRPr lang="en-US"/>
          </a:p>
        </p:txBody>
      </p:sp>
    </p:spTree>
    <p:extLst>
      <p:ext uri="{BB962C8B-B14F-4D97-AF65-F5344CB8AC3E}">
        <p14:creationId xmlns:p14="http://schemas.microsoft.com/office/powerpoint/2010/main" val="44563262"/>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367274-D6D8-4944-9726-B4A1A97D80DA}" type="datetime1">
              <a:rPr lang="en-US" smtClean="0"/>
              <a:pPr/>
              <a:t>7/19/2023</a:t>
            </a:fld>
            <a:endParaRPr lang="en-US"/>
          </a:p>
        </p:txBody>
      </p:sp>
      <p:sp>
        <p:nvSpPr>
          <p:cNvPr id="5" name="Footer Placeholder 4"/>
          <p:cNvSpPr>
            <a:spLocks noGrp="1"/>
          </p:cNvSpPr>
          <p:nvPr>
            <p:ph type="ftr" sz="quarter" idx="11"/>
          </p:nvPr>
        </p:nvSpPr>
        <p:spPr/>
        <p:txBody>
          <a:bodyPr/>
          <a:lstStyle/>
          <a:p>
            <a:r>
              <a:rPr lang="en-US"/>
              <a:t>MATERIAL FROM INTRO TO ROMA 5.1, 2020</a:t>
            </a:r>
          </a:p>
        </p:txBody>
      </p:sp>
      <p:sp>
        <p:nvSpPr>
          <p:cNvPr id="6" name="Slide Number Placeholder 5"/>
          <p:cNvSpPr>
            <a:spLocks noGrp="1"/>
          </p:cNvSpPr>
          <p:nvPr>
            <p:ph type="sldNum" sz="quarter" idx="12"/>
          </p:nvPr>
        </p:nvSpPr>
        <p:spPr/>
        <p:txBody>
          <a:bodyPr/>
          <a:lstStyle/>
          <a:p>
            <a:fld id="{607FD06A-490E-48FE-A8F5-54AD19EF6399}" type="slidenum">
              <a:rPr lang="en-US" smtClean="0"/>
              <a:pPr/>
              <a:t>‹#›</a:t>
            </a:fld>
            <a:endParaRPr lang="en-US"/>
          </a:p>
        </p:txBody>
      </p:sp>
    </p:spTree>
    <p:extLst>
      <p:ext uri="{BB962C8B-B14F-4D97-AF65-F5344CB8AC3E}">
        <p14:creationId xmlns:p14="http://schemas.microsoft.com/office/powerpoint/2010/main" val="1043519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C5FE42-2F4F-44B0-9FE2-9D08883B10EF}" type="datetime1">
              <a:rPr lang="en-US" smtClean="0"/>
              <a:pPr/>
              <a:t>7/19/2023</a:t>
            </a:fld>
            <a:endParaRPr lang="en-US"/>
          </a:p>
        </p:txBody>
      </p:sp>
      <p:sp>
        <p:nvSpPr>
          <p:cNvPr id="5" name="Footer Placeholder 4"/>
          <p:cNvSpPr>
            <a:spLocks noGrp="1"/>
          </p:cNvSpPr>
          <p:nvPr>
            <p:ph type="ftr" sz="quarter" idx="11"/>
          </p:nvPr>
        </p:nvSpPr>
        <p:spPr/>
        <p:txBody>
          <a:bodyPr/>
          <a:lstStyle/>
          <a:p>
            <a:r>
              <a:rPr lang="en-US"/>
              <a:t>MATERIAL FROM INTRO TO ROMA 5.1, 2020</a:t>
            </a:r>
          </a:p>
        </p:txBody>
      </p:sp>
      <p:sp>
        <p:nvSpPr>
          <p:cNvPr id="6" name="Slide Number Placeholder 5"/>
          <p:cNvSpPr>
            <a:spLocks noGrp="1"/>
          </p:cNvSpPr>
          <p:nvPr>
            <p:ph type="sldNum" sz="quarter" idx="12"/>
          </p:nvPr>
        </p:nvSpPr>
        <p:spPr/>
        <p:txBody>
          <a:bodyPr/>
          <a:lstStyle/>
          <a:p>
            <a:fld id="{607FD06A-490E-48FE-A8F5-54AD19EF6399}" type="slidenum">
              <a:rPr lang="en-US" smtClean="0"/>
              <a:pPr/>
              <a:t>‹#›</a:t>
            </a:fld>
            <a:endParaRPr lang="en-US"/>
          </a:p>
        </p:txBody>
      </p:sp>
    </p:spTree>
    <p:extLst>
      <p:ext uri="{BB962C8B-B14F-4D97-AF65-F5344CB8AC3E}">
        <p14:creationId xmlns:p14="http://schemas.microsoft.com/office/powerpoint/2010/main" val="3052029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75968-286F-45EA-903A-4B5AAC6930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C09F8E-F31B-43FA-9E8C-FE52D588FA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8654DE-EAF8-4655-B2FA-E33292C4834A}"/>
              </a:ext>
            </a:extLst>
          </p:cNvPr>
          <p:cNvSpPr>
            <a:spLocks noGrp="1"/>
          </p:cNvSpPr>
          <p:nvPr>
            <p:ph type="dt" sz="half" idx="10"/>
          </p:nvPr>
        </p:nvSpPr>
        <p:spPr/>
        <p:txBody>
          <a:bodyPr/>
          <a:lstStyle/>
          <a:p>
            <a:fld id="{E9230C97-452E-483F-91C7-1F3839A0A1F6}" type="datetimeFigureOut">
              <a:rPr lang="en-US" smtClean="0"/>
              <a:t>7/19/2023</a:t>
            </a:fld>
            <a:endParaRPr lang="en-US"/>
          </a:p>
        </p:txBody>
      </p:sp>
      <p:sp>
        <p:nvSpPr>
          <p:cNvPr id="5" name="Footer Placeholder 4">
            <a:extLst>
              <a:ext uri="{FF2B5EF4-FFF2-40B4-BE49-F238E27FC236}">
                <a16:creationId xmlns:a16="http://schemas.microsoft.com/office/drawing/2014/main" id="{091E1415-3C0F-4275-A52A-AA9274954E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B9DBAC-465D-4305-AA17-CA3CEB2705C7}"/>
              </a:ext>
            </a:extLst>
          </p:cNvPr>
          <p:cNvSpPr>
            <a:spLocks noGrp="1"/>
          </p:cNvSpPr>
          <p:nvPr>
            <p:ph type="sldNum" sz="quarter" idx="12"/>
          </p:nvPr>
        </p:nvSpPr>
        <p:spPr/>
        <p:txBody>
          <a:bodyPr/>
          <a:lstStyle/>
          <a:p>
            <a:fld id="{EB5608A9-FD94-4F72-BDA1-8D0C14625827}" type="slidenum">
              <a:rPr lang="en-US" smtClean="0"/>
              <a:t>‹#›</a:t>
            </a:fld>
            <a:endParaRPr lang="en-US"/>
          </a:p>
        </p:txBody>
      </p:sp>
    </p:spTree>
    <p:extLst>
      <p:ext uri="{BB962C8B-B14F-4D97-AF65-F5344CB8AC3E}">
        <p14:creationId xmlns:p14="http://schemas.microsoft.com/office/powerpoint/2010/main" val="181521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D210C-7ACE-4E05-9F36-8181AE406F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5BB7DD-BB07-4CB9-A2AD-E24F1C5C22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91F963-8F24-4714-AEB7-C1FED3DE14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9DE53F-576A-4FBE-A61D-6D0BC0C38697}"/>
              </a:ext>
            </a:extLst>
          </p:cNvPr>
          <p:cNvSpPr>
            <a:spLocks noGrp="1"/>
          </p:cNvSpPr>
          <p:nvPr>
            <p:ph type="dt" sz="half" idx="10"/>
          </p:nvPr>
        </p:nvSpPr>
        <p:spPr/>
        <p:txBody>
          <a:bodyPr/>
          <a:lstStyle/>
          <a:p>
            <a:fld id="{E9230C97-452E-483F-91C7-1F3839A0A1F6}" type="datetimeFigureOut">
              <a:rPr lang="en-US" smtClean="0"/>
              <a:t>7/19/2023</a:t>
            </a:fld>
            <a:endParaRPr lang="en-US"/>
          </a:p>
        </p:txBody>
      </p:sp>
      <p:sp>
        <p:nvSpPr>
          <p:cNvPr id="6" name="Footer Placeholder 5">
            <a:extLst>
              <a:ext uri="{FF2B5EF4-FFF2-40B4-BE49-F238E27FC236}">
                <a16:creationId xmlns:a16="http://schemas.microsoft.com/office/drawing/2014/main" id="{F8720194-11E6-4071-9707-39AC873EE7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790E32-5805-420E-BE6C-74103F3BAB97}"/>
              </a:ext>
            </a:extLst>
          </p:cNvPr>
          <p:cNvSpPr>
            <a:spLocks noGrp="1"/>
          </p:cNvSpPr>
          <p:nvPr>
            <p:ph type="sldNum" sz="quarter" idx="12"/>
          </p:nvPr>
        </p:nvSpPr>
        <p:spPr/>
        <p:txBody>
          <a:bodyPr/>
          <a:lstStyle/>
          <a:p>
            <a:fld id="{EB5608A9-FD94-4F72-BDA1-8D0C14625827}" type="slidenum">
              <a:rPr lang="en-US" smtClean="0"/>
              <a:t>‹#›</a:t>
            </a:fld>
            <a:endParaRPr lang="en-US"/>
          </a:p>
        </p:txBody>
      </p:sp>
    </p:spTree>
    <p:extLst>
      <p:ext uri="{BB962C8B-B14F-4D97-AF65-F5344CB8AC3E}">
        <p14:creationId xmlns:p14="http://schemas.microsoft.com/office/powerpoint/2010/main" val="851822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14BB9-F9EF-45BD-9E1B-B071CD5C92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8A3208-C443-4A51-8A2D-AE8426226D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B6B13D-B68E-485D-B00E-47FB2CABAB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651A6A-6E7F-455F-A460-733D1C1051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0FD8F5-D9E5-48BE-B938-75733FA843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41FD79-B2A0-427C-9AED-E5046589C9B7}"/>
              </a:ext>
            </a:extLst>
          </p:cNvPr>
          <p:cNvSpPr>
            <a:spLocks noGrp="1"/>
          </p:cNvSpPr>
          <p:nvPr>
            <p:ph type="dt" sz="half" idx="10"/>
          </p:nvPr>
        </p:nvSpPr>
        <p:spPr/>
        <p:txBody>
          <a:bodyPr/>
          <a:lstStyle/>
          <a:p>
            <a:fld id="{E9230C97-452E-483F-91C7-1F3839A0A1F6}" type="datetimeFigureOut">
              <a:rPr lang="en-US" smtClean="0"/>
              <a:t>7/19/2023</a:t>
            </a:fld>
            <a:endParaRPr lang="en-US"/>
          </a:p>
        </p:txBody>
      </p:sp>
      <p:sp>
        <p:nvSpPr>
          <p:cNvPr id="8" name="Footer Placeholder 7">
            <a:extLst>
              <a:ext uri="{FF2B5EF4-FFF2-40B4-BE49-F238E27FC236}">
                <a16:creationId xmlns:a16="http://schemas.microsoft.com/office/drawing/2014/main" id="{2E409373-838D-43C7-B5E9-E50476FA45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82B1FC-FF12-4277-93C5-E58E56D92470}"/>
              </a:ext>
            </a:extLst>
          </p:cNvPr>
          <p:cNvSpPr>
            <a:spLocks noGrp="1"/>
          </p:cNvSpPr>
          <p:nvPr>
            <p:ph type="sldNum" sz="quarter" idx="12"/>
          </p:nvPr>
        </p:nvSpPr>
        <p:spPr/>
        <p:txBody>
          <a:bodyPr/>
          <a:lstStyle/>
          <a:p>
            <a:fld id="{EB5608A9-FD94-4F72-BDA1-8D0C14625827}" type="slidenum">
              <a:rPr lang="en-US" smtClean="0"/>
              <a:t>‹#›</a:t>
            </a:fld>
            <a:endParaRPr lang="en-US"/>
          </a:p>
        </p:txBody>
      </p:sp>
    </p:spTree>
    <p:extLst>
      <p:ext uri="{BB962C8B-B14F-4D97-AF65-F5344CB8AC3E}">
        <p14:creationId xmlns:p14="http://schemas.microsoft.com/office/powerpoint/2010/main" val="3323892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DD368-4248-4686-A1B6-DE0794559D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A2CC25-D93D-4B7F-94A5-EA852BD3247E}"/>
              </a:ext>
            </a:extLst>
          </p:cNvPr>
          <p:cNvSpPr>
            <a:spLocks noGrp="1"/>
          </p:cNvSpPr>
          <p:nvPr>
            <p:ph type="dt" sz="half" idx="10"/>
          </p:nvPr>
        </p:nvSpPr>
        <p:spPr/>
        <p:txBody>
          <a:bodyPr/>
          <a:lstStyle/>
          <a:p>
            <a:fld id="{E9230C97-452E-483F-91C7-1F3839A0A1F6}" type="datetimeFigureOut">
              <a:rPr lang="en-US" smtClean="0"/>
              <a:t>7/19/2023</a:t>
            </a:fld>
            <a:endParaRPr lang="en-US"/>
          </a:p>
        </p:txBody>
      </p:sp>
      <p:sp>
        <p:nvSpPr>
          <p:cNvPr id="4" name="Footer Placeholder 3">
            <a:extLst>
              <a:ext uri="{FF2B5EF4-FFF2-40B4-BE49-F238E27FC236}">
                <a16:creationId xmlns:a16="http://schemas.microsoft.com/office/drawing/2014/main" id="{2FB9D965-DCFB-411F-BA3E-F711C8C598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708AF3-FF31-4182-9889-267B7D0BEA4A}"/>
              </a:ext>
            </a:extLst>
          </p:cNvPr>
          <p:cNvSpPr>
            <a:spLocks noGrp="1"/>
          </p:cNvSpPr>
          <p:nvPr>
            <p:ph type="sldNum" sz="quarter" idx="12"/>
          </p:nvPr>
        </p:nvSpPr>
        <p:spPr/>
        <p:txBody>
          <a:bodyPr/>
          <a:lstStyle/>
          <a:p>
            <a:fld id="{EB5608A9-FD94-4F72-BDA1-8D0C14625827}" type="slidenum">
              <a:rPr lang="en-US" smtClean="0"/>
              <a:t>‹#›</a:t>
            </a:fld>
            <a:endParaRPr lang="en-US"/>
          </a:p>
        </p:txBody>
      </p:sp>
    </p:spTree>
    <p:extLst>
      <p:ext uri="{BB962C8B-B14F-4D97-AF65-F5344CB8AC3E}">
        <p14:creationId xmlns:p14="http://schemas.microsoft.com/office/powerpoint/2010/main" val="2823245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F807A9-469E-4332-9A0B-CF5B41C948C7}"/>
              </a:ext>
            </a:extLst>
          </p:cNvPr>
          <p:cNvSpPr>
            <a:spLocks noGrp="1"/>
          </p:cNvSpPr>
          <p:nvPr>
            <p:ph type="dt" sz="half" idx="10"/>
          </p:nvPr>
        </p:nvSpPr>
        <p:spPr/>
        <p:txBody>
          <a:bodyPr/>
          <a:lstStyle/>
          <a:p>
            <a:fld id="{E9230C97-452E-483F-91C7-1F3839A0A1F6}" type="datetimeFigureOut">
              <a:rPr lang="en-US" smtClean="0"/>
              <a:t>7/19/2023</a:t>
            </a:fld>
            <a:endParaRPr lang="en-US"/>
          </a:p>
        </p:txBody>
      </p:sp>
      <p:sp>
        <p:nvSpPr>
          <p:cNvPr id="3" name="Footer Placeholder 2">
            <a:extLst>
              <a:ext uri="{FF2B5EF4-FFF2-40B4-BE49-F238E27FC236}">
                <a16:creationId xmlns:a16="http://schemas.microsoft.com/office/drawing/2014/main" id="{658E8D7E-F1BB-44C8-8B8F-79C9D5AACC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CFC778-6DFB-47B5-830D-AFC80E28E141}"/>
              </a:ext>
            </a:extLst>
          </p:cNvPr>
          <p:cNvSpPr>
            <a:spLocks noGrp="1"/>
          </p:cNvSpPr>
          <p:nvPr>
            <p:ph type="sldNum" sz="quarter" idx="12"/>
          </p:nvPr>
        </p:nvSpPr>
        <p:spPr/>
        <p:txBody>
          <a:bodyPr/>
          <a:lstStyle/>
          <a:p>
            <a:fld id="{EB5608A9-FD94-4F72-BDA1-8D0C14625827}" type="slidenum">
              <a:rPr lang="en-US" smtClean="0"/>
              <a:t>‹#›</a:t>
            </a:fld>
            <a:endParaRPr lang="en-US"/>
          </a:p>
        </p:txBody>
      </p:sp>
    </p:spTree>
    <p:extLst>
      <p:ext uri="{BB962C8B-B14F-4D97-AF65-F5344CB8AC3E}">
        <p14:creationId xmlns:p14="http://schemas.microsoft.com/office/powerpoint/2010/main" val="23772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A6A57-16B4-4DE6-A067-E7C0AE16D9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BB8390-59BE-4FDE-AAD4-3951175D79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105E4B-0149-4B8A-8F44-267F844166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B5F91E-9985-4EA5-9F4E-7736A13A6235}"/>
              </a:ext>
            </a:extLst>
          </p:cNvPr>
          <p:cNvSpPr>
            <a:spLocks noGrp="1"/>
          </p:cNvSpPr>
          <p:nvPr>
            <p:ph type="dt" sz="half" idx="10"/>
          </p:nvPr>
        </p:nvSpPr>
        <p:spPr/>
        <p:txBody>
          <a:bodyPr/>
          <a:lstStyle/>
          <a:p>
            <a:fld id="{E9230C97-452E-483F-91C7-1F3839A0A1F6}" type="datetimeFigureOut">
              <a:rPr lang="en-US" smtClean="0"/>
              <a:t>7/19/2023</a:t>
            </a:fld>
            <a:endParaRPr lang="en-US"/>
          </a:p>
        </p:txBody>
      </p:sp>
      <p:sp>
        <p:nvSpPr>
          <p:cNvPr id="6" name="Footer Placeholder 5">
            <a:extLst>
              <a:ext uri="{FF2B5EF4-FFF2-40B4-BE49-F238E27FC236}">
                <a16:creationId xmlns:a16="http://schemas.microsoft.com/office/drawing/2014/main" id="{F8E59A04-A7A6-4DB1-B1A5-5C2120BD3B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EE400E-3F21-451C-8B5A-4E0BF3483A7E}"/>
              </a:ext>
            </a:extLst>
          </p:cNvPr>
          <p:cNvSpPr>
            <a:spLocks noGrp="1"/>
          </p:cNvSpPr>
          <p:nvPr>
            <p:ph type="sldNum" sz="quarter" idx="12"/>
          </p:nvPr>
        </p:nvSpPr>
        <p:spPr/>
        <p:txBody>
          <a:bodyPr/>
          <a:lstStyle/>
          <a:p>
            <a:fld id="{EB5608A9-FD94-4F72-BDA1-8D0C14625827}" type="slidenum">
              <a:rPr lang="en-US" smtClean="0"/>
              <a:t>‹#›</a:t>
            </a:fld>
            <a:endParaRPr lang="en-US"/>
          </a:p>
        </p:txBody>
      </p:sp>
    </p:spTree>
    <p:extLst>
      <p:ext uri="{BB962C8B-B14F-4D97-AF65-F5344CB8AC3E}">
        <p14:creationId xmlns:p14="http://schemas.microsoft.com/office/powerpoint/2010/main" val="2329397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1ACB9-300B-4133-9B30-D6C73A1BB0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0B5CDB-3C89-469D-AE4C-93A6DE35A4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B9C9C1-24A0-444B-9193-18A5BFF505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92724A-75AF-4144-8F76-19AC121F237A}"/>
              </a:ext>
            </a:extLst>
          </p:cNvPr>
          <p:cNvSpPr>
            <a:spLocks noGrp="1"/>
          </p:cNvSpPr>
          <p:nvPr>
            <p:ph type="dt" sz="half" idx="10"/>
          </p:nvPr>
        </p:nvSpPr>
        <p:spPr/>
        <p:txBody>
          <a:bodyPr/>
          <a:lstStyle/>
          <a:p>
            <a:fld id="{E9230C97-452E-483F-91C7-1F3839A0A1F6}" type="datetimeFigureOut">
              <a:rPr lang="en-US" smtClean="0"/>
              <a:t>7/19/2023</a:t>
            </a:fld>
            <a:endParaRPr lang="en-US"/>
          </a:p>
        </p:txBody>
      </p:sp>
      <p:sp>
        <p:nvSpPr>
          <p:cNvPr id="6" name="Footer Placeholder 5">
            <a:extLst>
              <a:ext uri="{FF2B5EF4-FFF2-40B4-BE49-F238E27FC236}">
                <a16:creationId xmlns:a16="http://schemas.microsoft.com/office/drawing/2014/main" id="{1B2E3D35-66F6-4E61-B3C9-134C2F9DF4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68369B-C685-44CA-B67F-3E43958DECE3}"/>
              </a:ext>
            </a:extLst>
          </p:cNvPr>
          <p:cNvSpPr>
            <a:spLocks noGrp="1"/>
          </p:cNvSpPr>
          <p:nvPr>
            <p:ph type="sldNum" sz="quarter" idx="12"/>
          </p:nvPr>
        </p:nvSpPr>
        <p:spPr/>
        <p:txBody>
          <a:bodyPr/>
          <a:lstStyle/>
          <a:p>
            <a:fld id="{EB5608A9-FD94-4F72-BDA1-8D0C14625827}" type="slidenum">
              <a:rPr lang="en-US" smtClean="0"/>
              <a:t>‹#›</a:t>
            </a:fld>
            <a:endParaRPr lang="en-US"/>
          </a:p>
        </p:txBody>
      </p:sp>
    </p:spTree>
    <p:extLst>
      <p:ext uri="{BB962C8B-B14F-4D97-AF65-F5344CB8AC3E}">
        <p14:creationId xmlns:p14="http://schemas.microsoft.com/office/powerpoint/2010/main" val="2214903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4D564F-ABC7-4437-8F84-DC6007D4D8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180F42-C071-4F98-9EAA-B28542AACE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58C7C1-5DEA-4A7A-8766-42D1654309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230C97-452E-483F-91C7-1F3839A0A1F6}" type="datetimeFigureOut">
              <a:rPr lang="en-US" smtClean="0"/>
              <a:t>7/19/2023</a:t>
            </a:fld>
            <a:endParaRPr lang="en-US"/>
          </a:p>
        </p:txBody>
      </p:sp>
      <p:sp>
        <p:nvSpPr>
          <p:cNvPr id="5" name="Footer Placeholder 4">
            <a:extLst>
              <a:ext uri="{FF2B5EF4-FFF2-40B4-BE49-F238E27FC236}">
                <a16:creationId xmlns:a16="http://schemas.microsoft.com/office/drawing/2014/main" id="{704BBDAC-DA16-45AA-8BBF-4B629120CE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CD69D5-B261-47BC-A036-1712AAEFE0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5608A9-FD94-4F72-BDA1-8D0C14625827}" type="slidenum">
              <a:rPr lang="en-US" smtClean="0"/>
              <a:t>‹#›</a:t>
            </a:fld>
            <a:endParaRPr lang="en-US"/>
          </a:p>
        </p:txBody>
      </p:sp>
    </p:spTree>
    <p:extLst>
      <p:ext uri="{BB962C8B-B14F-4D97-AF65-F5344CB8AC3E}">
        <p14:creationId xmlns:p14="http://schemas.microsoft.com/office/powerpoint/2010/main" val="54409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B9912D0B-30DE-4F40-B99F-8C1BD2FFF3CB}" type="datetime1">
              <a:rPr lang="en-US" smtClean="0"/>
              <a:pPr/>
              <a:t>7/19/2023</a:t>
            </a:fld>
            <a:endParaRPr 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r>
              <a:rPr lang="en-US"/>
              <a:t>MATERIAL FROM INTRO TO ROMA 5.1, 2020</a:t>
            </a:r>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607FD06A-490E-48FE-A8F5-54AD19EF6399}" type="slidenum">
              <a:rPr lang="en-US" smtClean="0"/>
              <a:pPr/>
              <a:t>‹#›</a:t>
            </a:fld>
            <a:endParaRPr lang="en-US"/>
          </a:p>
        </p:txBody>
      </p:sp>
    </p:spTree>
    <p:extLst>
      <p:ext uri="{BB962C8B-B14F-4D97-AF65-F5344CB8AC3E}">
        <p14:creationId xmlns:p14="http://schemas.microsoft.com/office/powerpoint/2010/main" val="33117184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3.sv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3.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15.sv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notesSlide" Target="../notesSlides/notesSlide6.xml"/><Relationship Id="rId7" Type="http://schemas.openxmlformats.org/officeDocument/2006/relationships/diagramQuickStyle" Target="../diagrams/quickStyle2.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6.png"/><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4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8B81C-754E-4FC0-BDF6-F39EB87F3CB1}"/>
              </a:ext>
            </a:extLst>
          </p:cNvPr>
          <p:cNvSpPr>
            <a:spLocks noGrp="1"/>
          </p:cNvSpPr>
          <p:nvPr>
            <p:ph type="ctrTitle"/>
          </p:nvPr>
        </p:nvSpPr>
        <p:spPr>
          <a:xfrm>
            <a:off x="1200727" y="2235200"/>
            <a:ext cx="9790545" cy="2387600"/>
          </a:xfrm>
        </p:spPr>
        <p:txBody>
          <a:bodyPr>
            <a:normAutofit/>
          </a:bodyPr>
          <a:lstStyle/>
          <a:p>
            <a:r>
              <a:rPr lang="en-US" dirty="0">
                <a:solidFill>
                  <a:schemeClr val="accent2"/>
                </a:solidFill>
              </a:rPr>
              <a:t>Preparing for the</a:t>
            </a:r>
            <a:br>
              <a:rPr lang="en-US" dirty="0">
                <a:solidFill>
                  <a:schemeClr val="accent2"/>
                </a:solidFill>
              </a:rPr>
            </a:br>
            <a:r>
              <a:rPr lang="en-US" dirty="0">
                <a:solidFill>
                  <a:schemeClr val="accent2"/>
                </a:solidFill>
              </a:rPr>
              <a:t>Community Action Plan</a:t>
            </a:r>
          </a:p>
        </p:txBody>
      </p:sp>
    </p:spTree>
    <p:custDataLst>
      <p:tags r:id="rId1"/>
    </p:custDataLst>
    <p:extLst>
      <p:ext uri="{BB962C8B-B14F-4D97-AF65-F5344CB8AC3E}">
        <p14:creationId xmlns:p14="http://schemas.microsoft.com/office/powerpoint/2010/main" val="3009906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5C3C4-A69E-4444-9984-3981BABBD544}"/>
              </a:ext>
            </a:extLst>
          </p:cNvPr>
          <p:cNvSpPr>
            <a:spLocks noGrp="1"/>
          </p:cNvSpPr>
          <p:nvPr>
            <p:ph type="title"/>
          </p:nvPr>
        </p:nvSpPr>
        <p:spPr/>
        <p:txBody>
          <a:bodyPr/>
          <a:lstStyle/>
          <a:p>
            <a:pPr algn="ctr"/>
            <a:r>
              <a:rPr lang="en-US" dirty="0"/>
              <a:t>Measuring Actual Customer Performance</a:t>
            </a:r>
          </a:p>
        </p:txBody>
      </p:sp>
      <p:sp>
        <p:nvSpPr>
          <p:cNvPr id="3" name="Content Placeholder 2">
            <a:extLst>
              <a:ext uri="{FF2B5EF4-FFF2-40B4-BE49-F238E27FC236}">
                <a16:creationId xmlns:a16="http://schemas.microsoft.com/office/drawing/2014/main" id="{49957BD9-3104-4235-9865-0BBC98DDFC34}"/>
              </a:ext>
            </a:extLst>
          </p:cNvPr>
          <p:cNvSpPr>
            <a:spLocks noGrp="1"/>
          </p:cNvSpPr>
          <p:nvPr>
            <p:ph idx="1"/>
          </p:nvPr>
        </p:nvSpPr>
        <p:spPr>
          <a:xfrm>
            <a:off x="676656" y="2011680"/>
            <a:ext cx="10753725" cy="3966039"/>
          </a:xfrm>
        </p:spPr>
        <p:txBody>
          <a:bodyPr>
            <a:normAutofit/>
          </a:bodyPr>
          <a:lstStyle/>
          <a:p>
            <a:pPr algn="ctr"/>
            <a:endParaRPr lang="en-US" b="1" dirty="0"/>
          </a:p>
          <a:p>
            <a:pPr algn="ctr"/>
            <a:r>
              <a:rPr lang="en-US" sz="2800" b="1" dirty="0"/>
              <a:t>20 families actually </a:t>
            </a:r>
            <a:r>
              <a:rPr lang="en-US" sz="2800" dirty="0"/>
              <a:t>received the service and </a:t>
            </a:r>
            <a:r>
              <a:rPr lang="en-US" sz="2800" b="1" dirty="0"/>
              <a:t>5 families </a:t>
            </a:r>
            <a:r>
              <a:rPr lang="en-US" sz="2800" dirty="0"/>
              <a:t>achieved the outcome</a:t>
            </a:r>
          </a:p>
          <a:p>
            <a:pPr algn="ctr"/>
            <a:endParaRPr lang="en-US" sz="2800" dirty="0"/>
          </a:p>
          <a:p>
            <a:pPr algn="ctr"/>
            <a:r>
              <a:rPr lang="en-US" sz="2800" u="sng" dirty="0"/>
              <a:t>(N) </a:t>
            </a:r>
            <a:r>
              <a:rPr lang="en-US" sz="2800" b="1" u="sng" dirty="0"/>
              <a:t>5</a:t>
            </a:r>
            <a:r>
              <a:rPr lang="en-US" sz="2800" u="sng" dirty="0"/>
              <a:t> individuals secured employment 	</a:t>
            </a:r>
          </a:p>
          <a:p>
            <a:pPr algn="ctr"/>
            <a:r>
              <a:rPr lang="en-US" sz="2800" dirty="0"/>
              <a:t>           (D) </a:t>
            </a:r>
            <a:r>
              <a:rPr lang="en-US" sz="2800" b="1" dirty="0"/>
              <a:t>20 </a:t>
            </a:r>
            <a:r>
              <a:rPr lang="en-US" sz="2800" dirty="0"/>
              <a:t>individuals received training </a:t>
            </a:r>
          </a:p>
          <a:p>
            <a:pPr algn="ctr"/>
            <a:endParaRPr lang="en-US" sz="2800" dirty="0"/>
          </a:p>
          <a:p>
            <a:pPr algn="ctr"/>
            <a:r>
              <a:rPr lang="en-US" sz="2800" dirty="0"/>
              <a:t>=</a:t>
            </a:r>
            <a:r>
              <a:rPr lang="en-US" sz="2800" b="1" dirty="0"/>
              <a:t>25% </a:t>
            </a:r>
            <a:r>
              <a:rPr lang="en-US" sz="2800" dirty="0"/>
              <a:t>actual customer success rate</a:t>
            </a:r>
          </a:p>
          <a:p>
            <a:endParaRPr lang="en-US" dirty="0"/>
          </a:p>
          <a:p>
            <a:endParaRPr lang="en-US" dirty="0"/>
          </a:p>
          <a:p>
            <a:endParaRPr lang="en-US" dirty="0"/>
          </a:p>
        </p:txBody>
      </p:sp>
      <p:pic>
        <p:nvPicPr>
          <p:cNvPr id="5" name="Picture 4" descr="C:\Users\Veriton\AppData\Local\Microsoft\Windows\INetCache\IE\ZY9INTQ3\768px-Emblem-percentage.svg[1].png"/>
          <p:cNvPicPr>
            <a:picLocks noChangeAspect="1" noChangeArrowheads="1"/>
          </p:cNvPicPr>
          <p:nvPr/>
        </p:nvPicPr>
        <p:blipFill>
          <a:blip r:embed="rId3" cstate="print"/>
          <a:srcRect/>
          <a:stretch>
            <a:fillRect/>
          </a:stretch>
        </p:blipFill>
        <p:spPr bwMode="auto">
          <a:xfrm>
            <a:off x="10959152" y="266700"/>
            <a:ext cx="631210" cy="631210"/>
          </a:xfrm>
          <a:prstGeom prst="rect">
            <a:avLst/>
          </a:prstGeom>
          <a:noFill/>
        </p:spPr>
      </p:pic>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50" b="0" i="0" u="none" strike="noStrike" kern="1200" cap="all" spc="0" normalizeH="0" baseline="0" noProof="0">
                <a:ln>
                  <a:noFill/>
                </a:ln>
                <a:solidFill>
                  <a:prstClr val="black">
                    <a:alpha val="80000"/>
                  </a:prstClr>
                </a:solidFill>
                <a:effectLst/>
                <a:uLnTx/>
                <a:uFillTx/>
                <a:latin typeface="Calibri Light"/>
                <a:ea typeface="+mn-ea"/>
                <a:cs typeface="+mn-cs"/>
              </a:rPr>
              <a:t>MATERIAL FROM INTRO TO ROMA 5.1, 2020</a:t>
            </a:r>
          </a:p>
        </p:txBody>
      </p:sp>
    </p:spTree>
    <p:extLst>
      <p:ext uri="{BB962C8B-B14F-4D97-AF65-F5344CB8AC3E}">
        <p14:creationId xmlns:p14="http://schemas.microsoft.com/office/powerpoint/2010/main" val="108624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D8593-8321-4633-95C6-C0EBF7CED64C}"/>
              </a:ext>
            </a:extLst>
          </p:cNvPr>
          <p:cNvSpPr>
            <a:spLocks noGrp="1"/>
          </p:cNvSpPr>
          <p:nvPr>
            <p:ph type="title"/>
          </p:nvPr>
        </p:nvSpPr>
        <p:spPr>
          <a:xfrm>
            <a:off x="426720" y="174413"/>
            <a:ext cx="10772775" cy="1658198"/>
          </a:xfrm>
        </p:spPr>
        <p:txBody>
          <a:bodyPr/>
          <a:lstStyle/>
          <a:p>
            <a:pPr algn="ctr"/>
            <a:r>
              <a:rPr lang="en-US" dirty="0">
                <a:solidFill>
                  <a:schemeClr val="tx1"/>
                </a:solidFill>
              </a:rPr>
              <a:t>Actual Customer Performance</a:t>
            </a:r>
          </a:p>
        </p:txBody>
      </p:sp>
      <p:graphicFrame>
        <p:nvGraphicFramePr>
          <p:cNvPr id="4" name="Content Placeholder 3">
            <a:extLst>
              <a:ext uri="{FF2B5EF4-FFF2-40B4-BE49-F238E27FC236}">
                <a16:creationId xmlns:a16="http://schemas.microsoft.com/office/drawing/2014/main" id="{93F2FF61-D275-4646-AF4E-7936765E447E}"/>
              </a:ext>
            </a:extLst>
          </p:cNvPr>
          <p:cNvGraphicFramePr>
            <a:graphicFrameLocks noGrp="1"/>
          </p:cNvGraphicFramePr>
          <p:nvPr>
            <p:ph idx="1"/>
          </p:nvPr>
        </p:nvGraphicFramePr>
        <p:xfrm>
          <a:off x="426720" y="1832611"/>
          <a:ext cx="11368031" cy="4754057"/>
        </p:xfrm>
        <a:graphic>
          <a:graphicData uri="http://schemas.openxmlformats.org/drawingml/2006/table">
            <a:tbl>
              <a:tblPr firstRow="1" firstCol="1" bandRow="1" bandCol="1">
                <a:tableStyleId>{5C22544A-7EE6-4342-B048-85BDC9FD1C3A}</a:tableStyleId>
              </a:tblPr>
              <a:tblGrid>
                <a:gridCol w="5700702">
                  <a:extLst>
                    <a:ext uri="{9D8B030D-6E8A-4147-A177-3AD203B41FA5}">
                      <a16:colId xmlns:a16="http://schemas.microsoft.com/office/drawing/2014/main" val="2900256107"/>
                    </a:ext>
                  </a:extLst>
                </a:gridCol>
                <a:gridCol w="5667329">
                  <a:extLst>
                    <a:ext uri="{9D8B030D-6E8A-4147-A177-3AD203B41FA5}">
                      <a16:colId xmlns:a16="http://schemas.microsoft.com/office/drawing/2014/main" val="392461650"/>
                    </a:ext>
                  </a:extLst>
                </a:gridCol>
              </a:tblGrid>
              <a:tr h="1774848">
                <a:tc>
                  <a:txBody>
                    <a:bodyPr/>
                    <a:lstStyle/>
                    <a:p>
                      <a:pPr marL="0" marR="0" algn="ctr">
                        <a:spcBef>
                          <a:spcPts val="0"/>
                        </a:spcBef>
                        <a:spcAft>
                          <a:spcPts val="0"/>
                        </a:spcAft>
                      </a:pPr>
                      <a:r>
                        <a:rPr lang="en-US" sz="3200" dirty="0">
                          <a:effectLst/>
                        </a:rPr>
                        <a:t>Estimated Performance</a:t>
                      </a:r>
                    </a:p>
                    <a:p>
                      <a:pPr marL="0" marR="0">
                        <a:spcBef>
                          <a:spcPts val="0"/>
                        </a:spcBef>
                        <a:spcAft>
                          <a:spcPts val="0"/>
                        </a:spcAft>
                      </a:pPr>
                      <a:r>
                        <a:rPr lang="en-US" sz="2800" dirty="0">
                          <a:effectLst/>
                        </a:rPr>
                        <a:t>       7             </a:t>
                      </a:r>
                    </a:p>
                    <a:p>
                      <a:pPr marL="0" marR="0">
                        <a:spcBef>
                          <a:spcPts val="0"/>
                        </a:spcBef>
                        <a:spcAft>
                          <a:spcPts val="0"/>
                        </a:spcAft>
                      </a:pPr>
                      <a:r>
                        <a:rPr lang="en-US" sz="2800" dirty="0">
                          <a:effectLst/>
                        </a:rPr>
                        <a:t>     ----    =    35%</a:t>
                      </a:r>
                    </a:p>
                    <a:p>
                      <a:pPr marL="0" marR="0">
                        <a:spcBef>
                          <a:spcPts val="0"/>
                        </a:spcBef>
                        <a:spcAft>
                          <a:spcPts val="0"/>
                        </a:spcAft>
                      </a:pPr>
                      <a:r>
                        <a:rPr lang="en-US" sz="2800" dirty="0">
                          <a:effectLst/>
                        </a:rPr>
                        <a:t>     20</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800">
                          <a:effectLst/>
                        </a:rPr>
                        <a:t> </a:t>
                      </a:r>
                    </a:p>
                    <a:p>
                      <a:pPr marL="0" marR="0">
                        <a:spcBef>
                          <a:spcPts val="0"/>
                        </a:spcBef>
                        <a:spcAft>
                          <a:spcPts val="0"/>
                        </a:spcAft>
                      </a:pPr>
                      <a:r>
                        <a:rPr lang="en-US" sz="2800">
                          <a:effectLst/>
                        </a:rPr>
                        <a:t> </a:t>
                      </a:r>
                    </a:p>
                    <a:p>
                      <a:pPr marL="0" marR="0">
                        <a:spcBef>
                          <a:spcPts val="0"/>
                        </a:spcBef>
                        <a:spcAft>
                          <a:spcPts val="0"/>
                        </a:spcAft>
                      </a:pPr>
                      <a:r>
                        <a:rPr lang="en-US" sz="2800">
                          <a:effectLst/>
                        </a:rPr>
                        <a:t> </a:t>
                      </a:r>
                      <a:endParaRPr lang="en-US" sz="2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054308587"/>
                  </a:ext>
                </a:extLst>
              </a:tr>
              <a:tr h="2979209">
                <a:tc>
                  <a:txBody>
                    <a:bodyPr/>
                    <a:lstStyle/>
                    <a:p>
                      <a:pPr marL="0" marR="0" algn="ctr">
                        <a:spcBef>
                          <a:spcPts val="0"/>
                        </a:spcBef>
                        <a:spcAft>
                          <a:spcPts val="0"/>
                        </a:spcAft>
                      </a:pPr>
                      <a:r>
                        <a:rPr lang="en-US" sz="3200" dirty="0">
                          <a:solidFill>
                            <a:schemeClr val="tx1"/>
                          </a:solidFill>
                          <a:effectLst/>
                        </a:rPr>
                        <a:t>Actual Performance  </a:t>
                      </a:r>
                    </a:p>
                    <a:p>
                      <a:pPr marL="0" marR="0">
                        <a:spcBef>
                          <a:spcPts val="0"/>
                        </a:spcBef>
                        <a:spcAft>
                          <a:spcPts val="0"/>
                        </a:spcAft>
                      </a:pPr>
                      <a:r>
                        <a:rPr lang="en-US" sz="3200" dirty="0">
                          <a:solidFill>
                            <a:schemeClr val="tx1"/>
                          </a:solidFill>
                          <a:effectLst/>
                        </a:rPr>
                        <a:t> </a:t>
                      </a:r>
                    </a:p>
                    <a:p>
                      <a:pPr marL="0" marR="0">
                        <a:spcBef>
                          <a:spcPts val="0"/>
                        </a:spcBef>
                        <a:spcAft>
                          <a:spcPts val="0"/>
                        </a:spcAft>
                      </a:pPr>
                      <a:r>
                        <a:rPr lang="en-US" sz="3200" dirty="0">
                          <a:solidFill>
                            <a:schemeClr val="tx1"/>
                          </a:solidFill>
                          <a:effectLst/>
                        </a:rPr>
                        <a:t>       5             </a:t>
                      </a:r>
                    </a:p>
                    <a:p>
                      <a:pPr marL="0" marR="0">
                        <a:spcBef>
                          <a:spcPts val="0"/>
                        </a:spcBef>
                        <a:spcAft>
                          <a:spcPts val="0"/>
                        </a:spcAft>
                      </a:pPr>
                      <a:r>
                        <a:rPr lang="en-US" sz="3200" dirty="0">
                          <a:solidFill>
                            <a:schemeClr val="tx1"/>
                          </a:solidFill>
                          <a:effectLst/>
                        </a:rPr>
                        <a:t>     ----    =   25%       </a:t>
                      </a:r>
                    </a:p>
                    <a:p>
                      <a:pPr marL="0" marR="0">
                        <a:spcBef>
                          <a:spcPts val="0"/>
                        </a:spcBef>
                        <a:spcAft>
                          <a:spcPts val="0"/>
                        </a:spcAft>
                      </a:pPr>
                      <a:r>
                        <a:rPr lang="en-US" sz="3200" dirty="0">
                          <a:solidFill>
                            <a:schemeClr val="tx1"/>
                          </a:solidFill>
                          <a:effectLst/>
                        </a:rPr>
                        <a:t>     20</a:t>
                      </a:r>
                      <a:endParaRPr lang="en-US" sz="3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chemeClr val="accent1">
                        <a:lumMod val="40000"/>
                        <a:lumOff val="60000"/>
                      </a:schemeClr>
                    </a:solidFill>
                  </a:tcPr>
                </a:tc>
                <a:tc>
                  <a:txBody>
                    <a:bodyPr/>
                    <a:lstStyle/>
                    <a:p>
                      <a:pPr marL="0" marR="0">
                        <a:spcBef>
                          <a:spcPts val="0"/>
                        </a:spcBef>
                        <a:spcAft>
                          <a:spcPts val="0"/>
                        </a:spcAft>
                      </a:pPr>
                      <a:r>
                        <a:rPr lang="en-US" sz="2800" dirty="0">
                          <a:effectLst/>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2272963676"/>
                  </a:ext>
                </a:extLst>
              </a:tr>
            </a:tbl>
          </a:graphicData>
        </a:graphic>
      </p:graphicFrame>
      <p:pic>
        <p:nvPicPr>
          <p:cNvPr id="6" name="Picture 4" descr="C:\Users\Veriton\AppData\Local\Microsoft\Windows\INetCache\IE\ZY9INTQ3\768px-Emblem-percentage.svg[1].png"/>
          <p:cNvPicPr>
            <a:picLocks noChangeAspect="1" noChangeArrowheads="1"/>
          </p:cNvPicPr>
          <p:nvPr/>
        </p:nvPicPr>
        <p:blipFill>
          <a:blip r:embed="rId3" cstate="print"/>
          <a:srcRect/>
          <a:stretch>
            <a:fillRect/>
          </a:stretch>
        </p:blipFill>
        <p:spPr bwMode="auto">
          <a:xfrm>
            <a:off x="10959152" y="266700"/>
            <a:ext cx="631210" cy="631210"/>
          </a:xfrm>
          <a:prstGeom prst="rect">
            <a:avLst/>
          </a:prstGeom>
          <a:noFill/>
        </p:spPr>
      </p:pic>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50" b="0" i="0" u="none" strike="noStrike" kern="1200" cap="all" spc="0" normalizeH="0" baseline="0" noProof="0">
                <a:ln>
                  <a:noFill/>
                </a:ln>
                <a:solidFill>
                  <a:prstClr val="black">
                    <a:alpha val="80000"/>
                  </a:prstClr>
                </a:solidFill>
                <a:effectLst/>
                <a:uLnTx/>
                <a:uFillTx/>
                <a:latin typeface="Calibri Light"/>
                <a:ea typeface="+mn-ea"/>
                <a:cs typeface="+mn-cs"/>
              </a:rPr>
              <a:t>MATERIAL FROM INTRO TO ROMA 5.1, 2020</a:t>
            </a:r>
          </a:p>
        </p:txBody>
      </p:sp>
    </p:spTree>
    <p:extLst>
      <p:ext uri="{BB962C8B-B14F-4D97-AF65-F5344CB8AC3E}">
        <p14:creationId xmlns:p14="http://schemas.microsoft.com/office/powerpoint/2010/main" val="853094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5C3C4-A69E-4444-9984-3981BABBD544}"/>
              </a:ext>
            </a:extLst>
          </p:cNvPr>
          <p:cNvSpPr>
            <a:spLocks noGrp="1"/>
          </p:cNvSpPr>
          <p:nvPr>
            <p:ph type="title"/>
          </p:nvPr>
        </p:nvSpPr>
        <p:spPr/>
        <p:txBody>
          <a:bodyPr/>
          <a:lstStyle/>
          <a:p>
            <a:pPr algn="ctr"/>
            <a:r>
              <a:rPr lang="en-US" dirty="0"/>
              <a:t>When not everyone finishes the program….</a:t>
            </a:r>
          </a:p>
        </p:txBody>
      </p:sp>
      <p:sp>
        <p:nvSpPr>
          <p:cNvPr id="3" name="Content Placeholder 2">
            <a:extLst>
              <a:ext uri="{FF2B5EF4-FFF2-40B4-BE49-F238E27FC236}">
                <a16:creationId xmlns:a16="http://schemas.microsoft.com/office/drawing/2014/main" id="{49957BD9-3104-4235-9865-0BBC98DDFC34}"/>
              </a:ext>
            </a:extLst>
          </p:cNvPr>
          <p:cNvSpPr>
            <a:spLocks noGrp="1"/>
          </p:cNvSpPr>
          <p:nvPr>
            <p:ph idx="1"/>
          </p:nvPr>
        </p:nvSpPr>
        <p:spPr>
          <a:xfrm>
            <a:off x="676656" y="2181497"/>
            <a:ext cx="10753725" cy="3596368"/>
          </a:xfrm>
        </p:spPr>
        <p:txBody>
          <a:bodyPr>
            <a:normAutofit lnSpcReduction="10000"/>
          </a:bodyPr>
          <a:lstStyle/>
          <a:p>
            <a:pPr algn="ctr"/>
            <a:r>
              <a:rPr lang="en-US" sz="2800" b="1" dirty="0"/>
              <a:t>We found that 5 families </a:t>
            </a:r>
            <a:r>
              <a:rPr lang="en-US" sz="2800" dirty="0"/>
              <a:t>achieved the outcome.  </a:t>
            </a:r>
          </a:p>
          <a:p>
            <a:pPr algn="ctr"/>
            <a:r>
              <a:rPr lang="en-US" sz="2800" b="1" dirty="0"/>
              <a:t>Only 15 of the 20 families who enrolled actually  completed the </a:t>
            </a:r>
            <a:r>
              <a:rPr lang="en-US" sz="2800" dirty="0"/>
              <a:t>program.</a:t>
            </a:r>
          </a:p>
          <a:p>
            <a:pPr algn="ctr"/>
            <a:endParaRPr lang="en-US" sz="2800" dirty="0"/>
          </a:p>
          <a:p>
            <a:pPr algn="ctr"/>
            <a:r>
              <a:rPr lang="en-US" sz="2800" u="sng" dirty="0"/>
              <a:t>(N) </a:t>
            </a:r>
            <a:r>
              <a:rPr lang="en-US" sz="2800" b="1" u="sng" dirty="0"/>
              <a:t>5</a:t>
            </a:r>
            <a:r>
              <a:rPr lang="en-US" sz="2800" u="sng" dirty="0"/>
              <a:t> individuals secured employment</a:t>
            </a:r>
          </a:p>
          <a:p>
            <a:pPr algn="ctr"/>
            <a:r>
              <a:rPr lang="en-US" sz="2800" dirty="0"/>
              <a:t>           (D) </a:t>
            </a:r>
            <a:r>
              <a:rPr lang="en-US" sz="2800" b="1" dirty="0"/>
              <a:t>15 </a:t>
            </a:r>
            <a:r>
              <a:rPr lang="en-US" sz="2800" dirty="0"/>
              <a:t>individuals completed requirements of training</a:t>
            </a:r>
          </a:p>
          <a:p>
            <a:pPr algn="ctr"/>
            <a:endParaRPr lang="en-US" sz="2800" dirty="0"/>
          </a:p>
          <a:p>
            <a:pPr algn="ctr"/>
            <a:r>
              <a:rPr lang="en-US" sz="2800" dirty="0"/>
              <a:t>=</a:t>
            </a:r>
            <a:r>
              <a:rPr lang="en-US" sz="2800" b="1" dirty="0"/>
              <a:t>33% </a:t>
            </a:r>
            <a:r>
              <a:rPr lang="en-US" sz="2800" dirty="0"/>
              <a:t>actual customer success rate for those who completed</a:t>
            </a:r>
          </a:p>
          <a:p>
            <a:endParaRPr lang="en-US" dirty="0"/>
          </a:p>
          <a:p>
            <a:endParaRPr lang="en-US" dirty="0"/>
          </a:p>
          <a:p>
            <a:endParaRPr lang="en-US" dirty="0"/>
          </a:p>
        </p:txBody>
      </p:sp>
      <p:pic>
        <p:nvPicPr>
          <p:cNvPr id="5" name="Picture 4" descr="C:\Users\Veriton\AppData\Local\Microsoft\Windows\INetCache\IE\ZY9INTQ3\768px-Emblem-percentage.svg[1].png"/>
          <p:cNvPicPr>
            <a:picLocks noChangeAspect="1" noChangeArrowheads="1"/>
          </p:cNvPicPr>
          <p:nvPr/>
        </p:nvPicPr>
        <p:blipFill>
          <a:blip r:embed="rId3" cstate="print"/>
          <a:srcRect/>
          <a:stretch>
            <a:fillRect/>
          </a:stretch>
        </p:blipFill>
        <p:spPr bwMode="auto">
          <a:xfrm>
            <a:off x="10959152" y="266700"/>
            <a:ext cx="631210" cy="631210"/>
          </a:xfrm>
          <a:prstGeom prst="rect">
            <a:avLst/>
          </a:prstGeom>
          <a:noFill/>
        </p:spPr>
      </p:pic>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50" b="0" i="0" u="none" strike="noStrike" kern="1200" cap="all" spc="0" normalizeH="0" baseline="0" noProof="0">
                <a:ln>
                  <a:noFill/>
                </a:ln>
                <a:solidFill>
                  <a:prstClr val="black">
                    <a:alpha val="80000"/>
                  </a:prstClr>
                </a:solidFill>
                <a:effectLst/>
                <a:uLnTx/>
                <a:uFillTx/>
                <a:latin typeface="Calibri Light"/>
                <a:ea typeface="+mn-ea"/>
                <a:cs typeface="+mn-cs"/>
              </a:rPr>
              <a:t>MATERIAL FROM INTRO TO ROMA 5.1, 2020</a:t>
            </a:r>
          </a:p>
        </p:txBody>
      </p:sp>
    </p:spTree>
    <p:extLst>
      <p:ext uri="{BB962C8B-B14F-4D97-AF65-F5344CB8AC3E}">
        <p14:creationId xmlns:p14="http://schemas.microsoft.com/office/powerpoint/2010/main" val="121785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D8593-8321-4633-95C6-C0EBF7CED64C}"/>
              </a:ext>
            </a:extLst>
          </p:cNvPr>
          <p:cNvSpPr>
            <a:spLocks noGrp="1"/>
          </p:cNvSpPr>
          <p:nvPr>
            <p:ph type="title"/>
          </p:nvPr>
        </p:nvSpPr>
        <p:spPr>
          <a:xfrm>
            <a:off x="426720" y="174413"/>
            <a:ext cx="10772775" cy="1658198"/>
          </a:xfrm>
        </p:spPr>
        <p:txBody>
          <a:bodyPr>
            <a:normAutofit fontScale="90000"/>
          </a:bodyPr>
          <a:lstStyle/>
          <a:p>
            <a:pPr algn="ctr"/>
            <a:r>
              <a:rPr lang="en-US" dirty="0">
                <a:solidFill>
                  <a:schemeClr val="tx1"/>
                </a:solidFill>
              </a:rPr>
              <a:t>Measuring Actual Customer Performance with a Reduced Denominator</a:t>
            </a:r>
          </a:p>
        </p:txBody>
      </p:sp>
      <p:graphicFrame>
        <p:nvGraphicFramePr>
          <p:cNvPr id="4" name="Content Placeholder 3">
            <a:extLst>
              <a:ext uri="{FF2B5EF4-FFF2-40B4-BE49-F238E27FC236}">
                <a16:creationId xmlns:a16="http://schemas.microsoft.com/office/drawing/2014/main" id="{93F2FF61-D275-4646-AF4E-7936765E447E}"/>
              </a:ext>
            </a:extLst>
          </p:cNvPr>
          <p:cNvGraphicFramePr>
            <a:graphicFrameLocks noGrp="1"/>
          </p:cNvGraphicFramePr>
          <p:nvPr>
            <p:ph idx="1"/>
          </p:nvPr>
        </p:nvGraphicFramePr>
        <p:xfrm>
          <a:off x="426720" y="1832611"/>
          <a:ext cx="11368031" cy="4754057"/>
        </p:xfrm>
        <a:graphic>
          <a:graphicData uri="http://schemas.openxmlformats.org/drawingml/2006/table">
            <a:tbl>
              <a:tblPr firstRow="1" firstCol="1" bandRow="1" bandCol="1">
                <a:tableStyleId>{5C22544A-7EE6-4342-B048-85BDC9FD1C3A}</a:tableStyleId>
              </a:tblPr>
              <a:tblGrid>
                <a:gridCol w="5700702">
                  <a:extLst>
                    <a:ext uri="{9D8B030D-6E8A-4147-A177-3AD203B41FA5}">
                      <a16:colId xmlns:a16="http://schemas.microsoft.com/office/drawing/2014/main" val="2900256107"/>
                    </a:ext>
                  </a:extLst>
                </a:gridCol>
                <a:gridCol w="5667329">
                  <a:extLst>
                    <a:ext uri="{9D8B030D-6E8A-4147-A177-3AD203B41FA5}">
                      <a16:colId xmlns:a16="http://schemas.microsoft.com/office/drawing/2014/main" val="392461650"/>
                    </a:ext>
                  </a:extLst>
                </a:gridCol>
              </a:tblGrid>
              <a:tr h="1774848">
                <a:tc>
                  <a:txBody>
                    <a:bodyPr/>
                    <a:lstStyle/>
                    <a:p>
                      <a:pPr marL="0" marR="0" algn="ctr">
                        <a:spcBef>
                          <a:spcPts val="0"/>
                        </a:spcBef>
                        <a:spcAft>
                          <a:spcPts val="0"/>
                        </a:spcAft>
                      </a:pPr>
                      <a:r>
                        <a:rPr lang="en-US" sz="3200" dirty="0">
                          <a:effectLst/>
                        </a:rPr>
                        <a:t>Estimated Performance</a:t>
                      </a:r>
                    </a:p>
                    <a:p>
                      <a:pPr marL="0" marR="0">
                        <a:spcBef>
                          <a:spcPts val="0"/>
                        </a:spcBef>
                        <a:spcAft>
                          <a:spcPts val="0"/>
                        </a:spcAft>
                      </a:pPr>
                      <a:r>
                        <a:rPr lang="en-US" sz="2800" dirty="0">
                          <a:effectLst/>
                        </a:rPr>
                        <a:t>       7             </a:t>
                      </a:r>
                    </a:p>
                    <a:p>
                      <a:pPr marL="0" marR="0">
                        <a:spcBef>
                          <a:spcPts val="0"/>
                        </a:spcBef>
                        <a:spcAft>
                          <a:spcPts val="0"/>
                        </a:spcAft>
                      </a:pPr>
                      <a:r>
                        <a:rPr lang="en-US" sz="2800" dirty="0">
                          <a:effectLst/>
                        </a:rPr>
                        <a:t>     ----    =    35%</a:t>
                      </a:r>
                    </a:p>
                    <a:p>
                      <a:pPr marL="0" marR="0">
                        <a:spcBef>
                          <a:spcPts val="0"/>
                        </a:spcBef>
                        <a:spcAft>
                          <a:spcPts val="0"/>
                        </a:spcAft>
                      </a:pPr>
                      <a:r>
                        <a:rPr lang="en-US" sz="2800" dirty="0">
                          <a:effectLst/>
                        </a:rPr>
                        <a:t>     20</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800">
                          <a:effectLst/>
                        </a:rPr>
                        <a:t> </a:t>
                      </a:r>
                    </a:p>
                    <a:p>
                      <a:pPr marL="0" marR="0">
                        <a:spcBef>
                          <a:spcPts val="0"/>
                        </a:spcBef>
                        <a:spcAft>
                          <a:spcPts val="0"/>
                        </a:spcAft>
                      </a:pPr>
                      <a:r>
                        <a:rPr lang="en-US" sz="2800">
                          <a:effectLst/>
                        </a:rPr>
                        <a:t> </a:t>
                      </a:r>
                    </a:p>
                    <a:p>
                      <a:pPr marL="0" marR="0">
                        <a:spcBef>
                          <a:spcPts val="0"/>
                        </a:spcBef>
                        <a:spcAft>
                          <a:spcPts val="0"/>
                        </a:spcAft>
                      </a:pPr>
                      <a:r>
                        <a:rPr lang="en-US" sz="2800">
                          <a:effectLst/>
                        </a:rPr>
                        <a:t> </a:t>
                      </a:r>
                      <a:endParaRPr lang="en-US" sz="2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054308587"/>
                  </a:ext>
                </a:extLst>
              </a:tr>
              <a:tr h="2979209">
                <a:tc>
                  <a:txBody>
                    <a:bodyPr/>
                    <a:lstStyle/>
                    <a:p>
                      <a:pPr marL="0" marR="0" algn="ctr">
                        <a:spcBef>
                          <a:spcPts val="0"/>
                        </a:spcBef>
                        <a:spcAft>
                          <a:spcPts val="0"/>
                        </a:spcAft>
                      </a:pPr>
                      <a:r>
                        <a:rPr lang="en-US" sz="3200" dirty="0">
                          <a:effectLst/>
                        </a:rPr>
                        <a:t>Actual Performance  </a:t>
                      </a:r>
                    </a:p>
                    <a:p>
                      <a:pPr marL="0" marR="0">
                        <a:spcBef>
                          <a:spcPts val="0"/>
                        </a:spcBef>
                        <a:spcAft>
                          <a:spcPts val="0"/>
                        </a:spcAft>
                      </a:pPr>
                      <a:r>
                        <a:rPr lang="en-US" sz="3200" dirty="0">
                          <a:effectLst/>
                        </a:rPr>
                        <a:t> </a:t>
                      </a:r>
                    </a:p>
                    <a:p>
                      <a:pPr marL="0" marR="0">
                        <a:spcBef>
                          <a:spcPts val="0"/>
                        </a:spcBef>
                        <a:spcAft>
                          <a:spcPts val="0"/>
                        </a:spcAft>
                      </a:pPr>
                      <a:r>
                        <a:rPr lang="en-US" sz="3200" dirty="0">
                          <a:effectLst/>
                        </a:rPr>
                        <a:t>       5             </a:t>
                      </a:r>
                    </a:p>
                    <a:p>
                      <a:pPr marL="0" marR="0">
                        <a:spcBef>
                          <a:spcPts val="0"/>
                        </a:spcBef>
                        <a:spcAft>
                          <a:spcPts val="0"/>
                        </a:spcAft>
                      </a:pPr>
                      <a:r>
                        <a:rPr lang="en-US" sz="3200" dirty="0">
                          <a:effectLst/>
                        </a:rPr>
                        <a:t>     ----    =   25%       </a:t>
                      </a:r>
                    </a:p>
                    <a:p>
                      <a:pPr marL="0" marR="0">
                        <a:spcBef>
                          <a:spcPts val="0"/>
                        </a:spcBef>
                        <a:spcAft>
                          <a:spcPts val="0"/>
                        </a:spcAft>
                      </a:pPr>
                      <a:r>
                        <a:rPr lang="en-US" sz="3200" dirty="0">
                          <a:effectLst/>
                        </a:rPr>
                        <a:t>     20     (enrolled)</a:t>
                      </a:r>
                      <a:endParaRPr lang="en-US" sz="3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3200" b="1" dirty="0">
                          <a:effectLst/>
                        </a:rPr>
                        <a:t>Actual Performance with </a:t>
                      </a:r>
                    </a:p>
                    <a:p>
                      <a:pPr marL="0" marR="0" algn="ctr">
                        <a:spcBef>
                          <a:spcPts val="0"/>
                        </a:spcBef>
                        <a:spcAft>
                          <a:spcPts val="0"/>
                        </a:spcAft>
                      </a:pPr>
                      <a:r>
                        <a:rPr lang="en-US" sz="3200" b="1" dirty="0">
                          <a:effectLst/>
                        </a:rPr>
                        <a:t>Reduced Denominator</a:t>
                      </a:r>
                    </a:p>
                    <a:p>
                      <a:pPr marL="0" marR="0">
                        <a:spcBef>
                          <a:spcPts val="0"/>
                        </a:spcBef>
                        <a:spcAft>
                          <a:spcPts val="0"/>
                        </a:spcAft>
                      </a:pPr>
                      <a:r>
                        <a:rPr lang="en-US" sz="3200" b="1" dirty="0">
                          <a:effectLst/>
                        </a:rPr>
                        <a:t>       5             </a:t>
                      </a:r>
                    </a:p>
                    <a:p>
                      <a:pPr marL="0" marR="0">
                        <a:spcBef>
                          <a:spcPts val="0"/>
                        </a:spcBef>
                        <a:spcAft>
                          <a:spcPts val="0"/>
                        </a:spcAft>
                      </a:pPr>
                      <a:r>
                        <a:rPr lang="en-US" sz="3200" b="1" dirty="0">
                          <a:effectLst/>
                        </a:rPr>
                        <a:t>     ----    =   33%       </a:t>
                      </a:r>
                    </a:p>
                    <a:p>
                      <a:pPr marL="0" marR="0">
                        <a:spcBef>
                          <a:spcPts val="0"/>
                        </a:spcBef>
                        <a:spcAft>
                          <a:spcPts val="0"/>
                        </a:spcAft>
                      </a:pPr>
                      <a:r>
                        <a:rPr lang="en-US" sz="3200" b="1" dirty="0">
                          <a:effectLst/>
                        </a:rPr>
                        <a:t>     15  (completed)</a:t>
                      </a:r>
                    </a:p>
                    <a:p>
                      <a:pPr marL="0" marR="0">
                        <a:spcBef>
                          <a:spcPts val="0"/>
                        </a:spcBef>
                        <a:spcAft>
                          <a:spcPts val="0"/>
                        </a:spcAft>
                      </a:pPr>
                      <a:r>
                        <a:rPr lang="en-US" sz="2800" dirty="0">
                          <a:effectLst/>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272963676"/>
                  </a:ext>
                </a:extLst>
              </a:tr>
            </a:tbl>
          </a:graphicData>
        </a:graphic>
      </p:graphicFrame>
      <p:pic>
        <p:nvPicPr>
          <p:cNvPr id="6" name="Picture 4" descr="C:\Users\Veriton\AppData\Local\Microsoft\Windows\INetCache\IE\ZY9INTQ3\768px-Emblem-percentage.svg[1].png"/>
          <p:cNvPicPr>
            <a:picLocks noChangeAspect="1" noChangeArrowheads="1"/>
          </p:cNvPicPr>
          <p:nvPr/>
        </p:nvPicPr>
        <p:blipFill>
          <a:blip r:embed="rId3" cstate="print"/>
          <a:srcRect/>
          <a:stretch>
            <a:fillRect/>
          </a:stretch>
        </p:blipFill>
        <p:spPr bwMode="auto">
          <a:xfrm>
            <a:off x="10959152" y="266700"/>
            <a:ext cx="631210" cy="631210"/>
          </a:xfrm>
          <a:prstGeom prst="rect">
            <a:avLst/>
          </a:prstGeom>
          <a:noFill/>
        </p:spPr>
      </p:pic>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50" b="0" i="0" u="none" strike="noStrike" kern="1200" cap="all" spc="0" normalizeH="0" baseline="0" noProof="0">
                <a:ln>
                  <a:noFill/>
                </a:ln>
                <a:solidFill>
                  <a:prstClr val="black">
                    <a:alpha val="80000"/>
                  </a:prstClr>
                </a:solidFill>
                <a:effectLst/>
                <a:uLnTx/>
                <a:uFillTx/>
                <a:latin typeface="Calibri Light"/>
                <a:ea typeface="+mn-ea"/>
                <a:cs typeface="+mn-cs"/>
              </a:rPr>
              <a:t>MATERIAL FROM INTRO TO ROMA 5.1, 2020</a:t>
            </a:r>
          </a:p>
        </p:txBody>
      </p:sp>
    </p:spTree>
    <p:extLst>
      <p:ext uri="{BB962C8B-B14F-4D97-AF65-F5344CB8AC3E}">
        <p14:creationId xmlns:p14="http://schemas.microsoft.com/office/powerpoint/2010/main" val="339150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1CCD5EF-766D-43B9-A25D-19122E5FB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5" cy="1989682"/>
          </a:xfrm>
          <a:prstGeom prst="rect">
            <a:avLst/>
          </a:prstGeom>
          <a:solidFill>
            <a:schemeClr val="accent1"/>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 name="Rectangle 9">
            <a:extLst>
              <a:ext uri="{FF2B5EF4-FFF2-40B4-BE49-F238E27FC236}">
                <a16:creationId xmlns:a16="http://schemas.microsoft.com/office/drawing/2014/main" id="{FD9699C9-77F1-4E33-A750-CB78C7EA29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5" y="806204"/>
            <a:ext cx="10579608" cy="1664208"/>
          </a:xfrm>
          <a:prstGeom prst="rect">
            <a:avLst/>
          </a:prstGeom>
          <a:noFill/>
          <a:ln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 name="Title 1">
            <a:extLst>
              <a:ext uri="{FF2B5EF4-FFF2-40B4-BE49-F238E27FC236}">
                <a16:creationId xmlns:a16="http://schemas.microsoft.com/office/drawing/2014/main" id="{0ACD4B55-EC17-44FA-AE9A-5EFF6B77A1D4}"/>
              </a:ext>
            </a:extLst>
          </p:cNvPr>
          <p:cNvSpPr>
            <a:spLocks noGrp="1"/>
          </p:cNvSpPr>
          <p:nvPr>
            <p:ph type="title"/>
          </p:nvPr>
        </p:nvSpPr>
        <p:spPr>
          <a:xfrm>
            <a:off x="1071846" y="1059736"/>
            <a:ext cx="10040233" cy="1228130"/>
          </a:xfrm>
        </p:spPr>
        <p:txBody>
          <a:bodyPr>
            <a:normAutofit/>
          </a:bodyPr>
          <a:lstStyle/>
          <a:p>
            <a:r>
              <a:rPr lang="en-US" sz="4600" dirty="0">
                <a:solidFill>
                  <a:srgbClr val="FFFFFF"/>
                </a:solidFill>
              </a:rPr>
              <a:t>How good is our customer success rate?</a:t>
            </a:r>
          </a:p>
        </p:txBody>
      </p:sp>
      <p:sp>
        <p:nvSpPr>
          <p:cNvPr id="3" name="Content Placeholder 2">
            <a:extLst>
              <a:ext uri="{FF2B5EF4-FFF2-40B4-BE49-F238E27FC236}">
                <a16:creationId xmlns:a16="http://schemas.microsoft.com/office/drawing/2014/main" id="{2A03FC2A-D7C6-4AF6-9448-BBBAD9CFA0D4}"/>
              </a:ext>
            </a:extLst>
          </p:cNvPr>
          <p:cNvSpPr>
            <a:spLocks noGrp="1"/>
          </p:cNvSpPr>
          <p:nvPr>
            <p:ph idx="1"/>
          </p:nvPr>
        </p:nvSpPr>
        <p:spPr>
          <a:xfrm>
            <a:off x="1071846" y="2973313"/>
            <a:ext cx="10040233" cy="3453613"/>
          </a:xfrm>
        </p:spPr>
        <p:txBody>
          <a:bodyPr>
            <a:normAutofit lnSpcReduction="10000"/>
          </a:bodyPr>
          <a:lstStyle/>
          <a:p>
            <a:pPr algn="ctr"/>
            <a:r>
              <a:rPr lang="en-US" sz="3200" b="1" dirty="0"/>
              <a:t>We have: </a:t>
            </a:r>
          </a:p>
          <a:p>
            <a:pPr algn="ctr"/>
            <a:r>
              <a:rPr lang="en-US" sz="3200" b="1" u="sng" dirty="0"/>
              <a:t>10 </a:t>
            </a:r>
            <a:r>
              <a:rPr lang="en-US" sz="3200" dirty="0"/>
              <a:t>out of</a:t>
            </a:r>
            <a:r>
              <a:rPr lang="en-US" sz="3200" b="1" u="sng" dirty="0">
                <a:solidFill>
                  <a:schemeClr val="tx1"/>
                </a:solidFill>
              </a:rPr>
              <a:t> 20 </a:t>
            </a:r>
            <a:r>
              <a:rPr lang="en-US" sz="3200" dirty="0"/>
              <a:t>people in the employment program, </a:t>
            </a:r>
          </a:p>
          <a:p>
            <a:pPr algn="ctr"/>
            <a:r>
              <a:rPr lang="en-US" sz="3200" dirty="0"/>
              <a:t>or </a:t>
            </a:r>
            <a:r>
              <a:rPr lang="en-US" sz="3200" b="1" u="sng" dirty="0">
                <a:solidFill>
                  <a:srgbClr val="00B0F0"/>
                </a:solidFill>
              </a:rPr>
              <a:t>50%, </a:t>
            </a:r>
          </a:p>
          <a:p>
            <a:pPr algn="ctr"/>
            <a:r>
              <a:rPr lang="en-US" sz="3200" b="1" dirty="0"/>
              <a:t>obtained a job </a:t>
            </a:r>
            <a:r>
              <a:rPr lang="en-US" sz="3200" dirty="0">
                <a:solidFill>
                  <a:schemeClr val="tx1"/>
                </a:solidFill>
              </a:rPr>
              <a:t>six months after enrollment.</a:t>
            </a:r>
          </a:p>
          <a:p>
            <a:endParaRPr lang="en-US" sz="3200" dirty="0">
              <a:solidFill>
                <a:srgbClr val="00B050"/>
              </a:solidFill>
            </a:endParaRPr>
          </a:p>
          <a:p>
            <a:pPr algn="ctr"/>
            <a:r>
              <a:rPr lang="en-US" sz="5400" b="1" dirty="0">
                <a:solidFill>
                  <a:srgbClr val="00B0F0"/>
                </a:solidFill>
              </a:rPr>
              <a:t>Is 50% good?  How good is it?  </a:t>
            </a:r>
          </a:p>
          <a:p>
            <a:endParaRPr lang="en-US" sz="2200" dirty="0"/>
          </a:p>
        </p:txBody>
      </p:sp>
      <p:pic>
        <p:nvPicPr>
          <p:cNvPr id="7" name="Picture 4" descr="C:\Users\Veriton\AppData\Local\Microsoft\Windows\INetCache\IE\ZY9INTQ3\768px-Emblem-percentage.svg[1].png"/>
          <p:cNvPicPr>
            <a:picLocks noChangeAspect="1" noChangeArrowheads="1"/>
          </p:cNvPicPr>
          <p:nvPr/>
        </p:nvPicPr>
        <p:blipFill>
          <a:blip r:embed="rId3" cstate="print"/>
          <a:srcRect/>
          <a:stretch>
            <a:fillRect/>
          </a:stretch>
        </p:blipFill>
        <p:spPr bwMode="auto">
          <a:xfrm>
            <a:off x="10959152" y="266700"/>
            <a:ext cx="631210" cy="631210"/>
          </a:xfrm>
          <a:prstGeom prst="rect">
            <a:avLst/>
          </a:prstGeom>
          <a:noFill/>
        </p:spPr>
      </p:pic>
      <p:sp>
        <p:nvSpPr>
          <p:cNvPr id="9" name="Footer Placeholder 8"/>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50" b="0" i="0" u="none" strike="noStrike" kern="1200" cap="all" spc="0" normalizeH="0" baseline="0" noProof="0">
                <a:ln>
                  <a:noFill/>
                </a:ln>
                <a:solidFill>
                  <a:prstClr val="black">
                    <a:alpha val="80000"/>
                  </a:prstClr>
                </a:solidFill>
                <a:effectLst/>
                <a:uLnTx/>
                <a:uFillTx/>
                <a:latin typeface="Calibri Light"/>
                <a:ea typeface="+mn-ea"/>
                <a:cs typeface="+mn-cs"/>
              </a:rPr>
              <a:t>MATERIAL FROM INTRO TO ROMA 5.1, 2020</a:t>
            </a:r>
          </a:p>
        </p:txBody>
      </p:sp>
    </p:spTree>
    <p:extLst>
      <p:ext uri="{BB962C8B-B14F-4D97-AF65-F5344CB8AC3E}">
        <p14:creationId xmlns:p14="http://schemas.microsoft.com/office/powerpoint/2010/main" val="246026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5EEC6-2754-43E6-A42B-DD99C0AA4E2E}"/>
              </a:ext>
            </a:extLst>
          </p:cNvPr>
          <p:cNvSpPr>
            <a:spLocks noGrp="1"/>
          </p:cNvSpPr>
          <p:nvPr>
            <p:ph type="title"/>
          </p:nvPr>
        </p:nvSpPr>
        <p:spPr/>
        <p:txBody>
          <a:bodyPr/>
          <a:lstStyle/>
          <a:p>
            <a:r>
              <a:rPr lang="en-US" b="1" dirty="0"/>
              <a:t>Performance Standards</a:t>
            </a:r>
            <a:br>
              <a:rPr lang="en-US" dirty="0"/>
            </a:br>
            <a:r>
              <a:rPr lang="en-US" dirty="0"/>
              <a:t>                     Let’s Talk Baseball</a:t>
            </a:r>
          </a:p>
        </p:txBody>
      </p:sp>
      <p:sp>
        <p:nvSpPr>
          <p:cNvPr id="5" name="TextBox 4">
            <a:extLst>
              <a:ext uri="{FF2B5EF4-FFF2-40B4-BE49-F238E27FC236}">
                <a16:creationId xmlns:a16="http://schemas.microsoft.com/office/drawing/2014/main" id="{0C94D520-E2A9-4239-A16F-34C61BFDA76A}"/>
              </a:ext>
            </a:extLst>
          </p:cNvPr>
          <p:cNvSpPr txBox="1"/>
          <p:nvPr/>
        </p:nvSpPr>
        <p:spPr>
          <a:xfrm>
            <a:off x="1334788" y="2265071"/>
            <a:ext cx="4076455"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Light"/>
                <a:ea typeface="+mn-ea"/>
                <a:cs typeface="+mn-cs"/>
              </a:rPr>
              <a:t>Batting Averages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Light"/>
                <a:ea typeface="+mn-ea"/>
                <a:cs typeface="+mn-cs"/>
              </a:rPr>
              <a:t>Yogi Berra .307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Light"/>
                <a:ea typeface="+mn-ea"/>
                <a:cs typeface="+mn-cs"/>
              </a:rPr>
              <a:t>Toby Hall .298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Light"/>
                <a:ea typeface="+mn-ea"/>
                <a:cs typeface="+mn-cs"/>
              </a:rPr>
              <a:t>Timo Perez .276</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Light"/>
                <a:ea typeface="+mn-ea"/>
                <a:cs typeface="+mn-cs"/>
              </a:rPr>
              <a:t>Raul Chavez .253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Light"/>
                <a:ea typeface="+mn-ea"/>
                <a:cs typeface="+mn-cs"/>
              </a:rPr>
              <a:t>Wendell Magee .247</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6" name="TextBox 5">
            <a:extLst>
              <a:ext uri="{FF2B5EF4-FFF2-40B4-BE49-F238E27FC236}">
                <a16:creationId xmlns:a16="http://schemas.microsoft.com/office/drawing/2014/main" id="{B2A5A248-1FFE-401F-A10B-0F305B2CB110}"/>
              </a:ext>
            </a:extLst>
          </p:cNvPr>
          <p:cNvSpPr txBox="1"/>
          <p:nvPr/>
        </p:nvSpPr>
        <p:spPr>
          <a:xfrm>
            <a:off x="7234195" y="2152432"/>
            <a:ext cx="3192758" cy="203132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Light"/>
                <a:ea typeface="+mn-ea"/>
                <a:cs typeface="+mn-cs"/>
              </a:rPr>
              <a:t>Wendell Magee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prstClr val="black"/>
              </a:solidFill>
              <a:effectLst/>
              <a:uLnTx/>
              <a:uFillTx/>
              <a:latin typeface="Calibri Ligh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Light"/>
                <a:ea typeface="+mn-ea"/>
                <a:cs typeface="+mn-cs"/>
              </a:rPr>
              <a:t>247 hits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Light"/>
                <a:ea typeface="+mn-ea"/>
                <a:cs typeface="+mn-cs"/>
              </a:rPr>
              <a:t>in 1000 times at bat </a:t>
            </a:r>
            <a:r>
              <a:rPr kumimoji="0" lang="en-US" sz="1800" b="1" i="0" u="none" strike="noStrike" kern="1200" cap="none" spc="0" normalizeH="0" baseline="0" noProof="0" dirty="0">
                <a:ln>
                  <a:noFill/>
                </a:ln>
                <a:solidFill>
                  <a:prstClr val="black"/>
                </a:solidFill>
                <a:effectLst/>
                <a:uLnTx/>
                <a:uFillTx/>
                <a:latin typeface="Calibri Light"/>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Light"/>
                <a:ea typeface="+mn-ea"/>
                <a:cs typeface="+mn-cs"/>
              </a:rPr>
              <a:t>247 divided by 1000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Light"/>
                <a:ea typeface="+mn-ea"/>
                <a:cs typeface="+mn-cs"/>
              </a:rPr>
              <a:t> =  .247         = 24.7%</a:t>
            </a:r>
          </a:p>
        </p:txBody>
      </p:sp>
      <p:pic>
        <p:nvPicPr>
          <p:cNvPr id="1029" name="Picture 5" descr="C:\Users\Veriton\AppData\Local\Microsoft\Windows\INetCache\IE\B3FVLCQS\baseball-cards-collecting-football-872669[1].jpg"/>
          <p:cNvPicPr>
            <a:picLocks noChangeAspect="1" noChangeArrowheads="1"/>
          </p:cNvPicPr>
          <p:nvPr/>
        </p:nvPicPr>
        <p:blipFill>
          <a:blip r:embed="rId3" cstate="print"/>
          <a:srcRect/>
          <a:stretch>
            <a:fillRect/>
          </a:stretch>
        </p:blipFill>
        <p:spPr bwMode="auto">
          <a:xfrm>
            <a:off x="3569918" y="4897677"/>
            <a:ext cx="4296427" cy="1622120"/>
          </a:xfrm>
          <a:prstGeom prst="rect">
            <a:avLst/>
          </a:prstGeom>
          <a:noFill/>
        </p:spPr>
      </p:pic>
      <p:pic>
        <p:nvPicPr>
          <p:cNvPr id="7" name="Picture 4" descr="C:\Users\Veriton\AppData\Local\Microsoft\Windows\INetCache\IE\ZY9INTQ3\768px-Emblem-percentage.svg[1].png"/>
          <p:cNvPicPr>
            <a:picLocks noChangeAspect="1" noChangeArrowheads="1"/>
          </p:cNvPicPr>
          <p:nvPr/>
        </p:nvPicPr>
        <p:blipFill>
          <a:blip r:embed="rId4" cstate="print"/>
          <a:srcRect/>
          <a:stretch>
            <a:fillRect/>
          </a:stretch>
        </p:blipFill>
        <p:spPr bwMode="auto">
          <a:xfrm>
            <a:off x="10959152" y="266700"/>
            <a:ext cx="631210" cy="631210"/>
          </a:xfrm>
          <a:prstGeom prst="rect">
            <a:avLst/>
          </a:prstGeom>
          <a:noFill/>
        </p:spPr>
      </p:pic>
      <p:sp>
        <p:nvSpPr>
          <p:cNvPr id="8" name="Footer Placeholder 7"/>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50" b="0" i="0" u="none" strike="noStrike" kern="1200" cap="all" spc="0" normalizeH="0" baseline="0" noProof="0">
                <a:ln>
                  <a:noFill/>
                </a:ln>
                <a:solidFill>
                  <a:prstClr val="black">
                    <a:alpha val="80000"/>
                  </a:prstClr>
                </a:solidFill>
                <a:effectLst/>
                <a:uLnTx/>
                <a:uFillTx/>
                <a:latin typeface="Calibri Light"/>
                <a:ea typeface="+mn-ea"/>
                <a:cs typeface="+mn-cs"/>
              </a:rPr>
              <a:t>MATERIAL FROM INTRO TO ROMA 5.1, 2020</a:t>
            </a:r>
          </a:p>
        </p:txBody>
      </p:sp>
    </p:spTree>
    <p:extLst>
      <p:ext uri="{BB962C8B-B14F-4D97-AF65-F5344CB8AC3E}">
        <p14:creationId xmlns:p14="http://schemas.microsoft.com/office/powerpoint/2010/main" val="15510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 calcmode="lin" valueType="num">
                                      <p:cBhvr additive="base">
                                        <p:cTn id="3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 calcmode="lin" valueType="num">
                                      <p:cBhvr additive="base">
                                        <p:cTn id="3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3" end="3"/>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anim calcmode="lin" valueType="num">
                                      <p:cBhvr additive="base">
                                        <p:cTn id="3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txEl>
                                              <p:pRg st="4" end="4"/>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6">
                                            <p:txEl>
                                              <p:pRg st="5" end="5"/>
                                            </p:txEl>
                                          </p:spTgt>
                                        </p:tgtEl>
                                        <p:attrNameLst>
                                          <p:attrName>style.visibility</p:attrName>
                                        </p:attrNameLst>
                                      </p:cBhvr>
                                      <p:to>
                                        <p:strVal val="visible"/>
                                      </p:to>
                                    </p:set>
                                    <p:anim calcmode="lin" valueType="num">
                                      <p:cBhvr additive="base">
                                        <p:cTn id="4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5" end="5"/>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
                                            <p:txEl>
                                              <p:pRg st="6" end="6"/>
                                            </p:txEl>
                                          </p:spTgt>
                                        </p:tgtEl>
                                        <p:attrNameLst>
                                          <p:attrName>style.visibility</p:attrName>
                                        </p:attrNameLst>
                                      </p:cBhvr>
                                      <p:to>
                                        <p:strVal val="visible"/>
                                      </p:to>
                                    </p:set>
                                    <p:anim calcmode="lin" valueType="num">
                                      <p:cBhvr additive="base">
                                        <p:cTn id="47"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
                                            <p:txEl>
                                              <p:pRg st="2" end="2"/>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
                                            <p:txEl>
                                              <p:pRg st="3" end="3"/>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
                                            <p:txEl>
                                              <p:pRg st="4" end="4"/>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
                                            <p:txEl>
                                              <p:pRg st="5" end="5"/>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5EEC6-2754-43E6-A42B-DD99C0AA4E2E}"/>
              </a:ext>
            </a:extLst>
          </p:cNvPr>
          <p:cNvSpPr>
            <a:spLocks noGrp="1"/>
          </p:cNvSpPr>
          <p:nvPr>
            <p:ph type="title"/>
          </p:nvPr>
        </p:nvSpPr>
        <p:spPr>
          <a:xfrm>
            <a:off x="584207" y="-21579"/>
            <a:ext cx="10532533" cy="1201436"/>
          </a:xfrm>
        </p:spPr>
        <p:txBody>
          <a:bodyPr/>
          <a:lstStyle/>
          <a:p>
            <a:r>
              <a:rPr lang="en-US" b="1" dirty="0"/>
              <a:t>Identifying Success</a:t>
            </a:r>
          </a:p>
        </p:txBody>
      </p:sp>
      <p:pic>
        <p:nvPicPr>
          <p:cNvPr id="4" name="Content Placeholder 3">
            <a:extLst>
              <a:ext uri="{FF2B5EF4-FFF2-40B4-BE49-F238E27FC236}">
                <a16:creationId xmlns:a16="http://schemas.microsoft.com/office/drawing/2014/main" id="{E8B5EDCE-B44A-4521-B80C-1AFFA426E320}"/>
              </a:ext>
            </a:extLst>
          </p:cNvPr>
          <p:cNvPicPr>
            <a:picLocks noGrp="1" noChangeAspect="1"/>
          </p:cNvPicPr>
          <p:nvPr>
            <p:ph idx="1"/>
          </p:nvPr>
        </p:nvPicPr>
        <p:blipFill>
          <a:blip r:embed="rId3" cstate="print"/>
          <a:stretch>
            <a:fillRect/>
          </a:stretch>
        </p:blipFill>
        <p:spPr>
          <a:xfrm>
            <a:off x="421812" y="1112807"/>
            <a:ext cx="5055709" cy="3431583"/>
          </a:xfrm>
          <a:prstGeom prst="rect">
            <a:avLst/>
          </a:prstGeom>
        </p:spPr>
      </p:pic>
      <p:sp>
        <p:nvSpPr>
          <p:cNvPr id="6" name="TextBox 5">
            <a:extLst>
              <a:ext uri="{FF2B5EF4-FFF2-40B4-BE49-F238E27FC236}">
                <a16:creationId xmlns:a16="http://schemas.microsoft.com/office/drawing/2014/main" id="{B2A5A248-1FFE-401F-A10B-0F305B2CB110}"/>
              </a:ext>
            </a:extLst>
          </p:cNvPr>
          <p:cNvSpPr txBox="1"/>
          <p:nvPr/>
        </p:nvSpPr>
        <p:spPr>
          <a:xfrm>
            <a:off x="881449" y="4530811"/>
            <a:ext cx="3599935"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Light"/>
                <a:ea typeface="+mn-ea"/>
                <a:cs typeface="+mn-cs"/>
              </a:rPr>
              <a:t>Yogi Berra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Light"/>
                <a:ea typeface="+mn-ea"/>
                <a:cs typeface="+mn-cs"/>
              </a:rPr>
              <a:t>179 hits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Light"/>
                <a:ea typeface="+mn-ea"/>
                <a:cs typeface="+mn-cs"/>
              </a:rPr>
              <a:t>out of 584 times at bat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Light"/>
                <a:ea typeface="+mn-ea"/>
                <a:cs typeface="+mn-cs"/>
              </a:rPr>
              <a:t>	Batting Average .307=30.7%</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Light"/>
              <a:ea typeface="+mn-ea"/>
              <a:cs typeface="+mn-cs"/>
            </a:endParaRPr>
          </a:p>
        </p:txBody>
      </p:sp>
      <p:sp>
        <p:nvSpPr>
          <p:cNvPr id="11" name="Star: 5 Points 10">
            <a:extLst>
              <a:ext uri="{FF2B5EF4-FFF2-40B4-BE49-F238E27FC236}">
                <a16:creationId xmlns:a16="http://schemas.microsoft.com/office/drawing/2014/main" id="{F0CE1246-4E6A-4906-9976-F8E6449C60CF}"/>
              </a:ext>
            </a:extLst>
          </p:cNvPr>
          <p:cNvSpPr/>
          <p:nvPr/>
        </p:nvSpPr>
        <p:spPr>
          <a:xfrm>
            <a:off x="9679793" y="3877304"/>
            <a:ext cx="451624" cy="512921"/>
          </a:xfrm>
          <a:prstGeom prst="star5">
            <a:avLst>
              <a:gd name="adj" fmla="val 19098"/>
              <a:gd name="hf" fmla="val 105146"/>
              <a:gd name="vf" fmla="val 1105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15" name="Straight Arrow Connector 14"/>
          <p:cNvCxnSpPr>
            <a:cxnSpLocks/>
          </p:cNvCxnSpPr>
          <p:nvPr/>
        </p:nvCxnSpPr>
        <p:spPr>
          <a:xfrm flipH="1" flipV="1">
            <a:off x="2090904" y="4112390"/>
            <a:ext cx="973572" cy="1168064"/>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cxnSpLocks/>
          </p:cNvCxnSpPr>
          <p:nvPr/>
        </p:nvCxnSpPr>
        <p:spPr>
          <a:xfrm flipH="1" flipV="1">
            <a:off x="3611518" y="4137820"/>
            <a:ext cx="46082" cy="165338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cxnSpLocks/>
          </p:cNvCxnSpPr>
          <p:nvPr/>
        </p:nvCxnSpPr>
        <p:spPr>
          <a:xfrm flipH="1" flipV="1">
            <a:off x="1477198" y="4123171"/>
            <a:ext cx="747018" cy="139618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2A5A248-1FFE-401F-A10B-0F305B2CB110}"/>
              </a:ext>
            </a:extLst>
          </p:cNvPr>
          <p:cNvSpPr txBox="1"/>
          <p:nvPr/>
        </p:nvSpPr>
        <p:spPr>
          <a:xfrm>
            <a:off x="6623816" y="3484411"/>
            <a:ext cx="3722858"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Light"/>
                <a:ea typeface="+mn-ea"/>
                <a:cs typeface="+mn-cs"/>
              </a:rPr>
              <a:t>Hank Aaron .314=31.4%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Light"/>
                <a:ea typeface="+mn-ea"/>
                <a:cs typeface="+mn-cs"/>
              </a:rPr>
              <a:t>Yogi Berra .307=30.7%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Light"/>
                <a:ea typeface="+mn-ea"/>
                <a:cs typeface="+mn-cs"/>
              </a:rPr>
              <a:t>Toby Hall .298 = 29.8%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Light"/>
                <a:ea typeface="+mn-ea"/>
                <a:cs typeface="+mn-cs"/>
              </a:rPr>
              <a:t>Timo Perez .276= 27.6%</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Light"/>
                <a:ea typeface="+mn-ea"/>
                <a:cs typeface="+mn-cs"/>
              </a:rPr>
              <a:t>Raul Chavez .253 = 25.3%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Light"/>
                <a:ea typeface="+mn-ea"/>
                <a:cs typeface="+mn-cs"/>
              </a:rPr>
              <a:t>Wendell Magee .247 =24.7%</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a:ea typeface="+mn-ea"/>
              <a:cs typeface="+mn-cs"/>
            </a:endParaRPr>
          </a:p>
        </p:txBody>
      </p:sp>
      <p:pic>
        <p:nvPicPr>
          <p:cNvPr id="23" name="Picture 4" descr="C:\Users\Veriton\AppData\Local\Microsoft\Windows\INetCache\IE\ZY9INTQ3\768px-Emblem-percentage.svg[1].png"/>
          <p:cNvPicPr>
            <a:picLocks noChangeAspect="1" noChangeArrowheads="1"/>
          </p:cNvPicPr>
          <p:nvPr/>
        </p:nvPicPr>
        <p:blipFill>
          <a:blip r:embed="rId4" cstate="print"/>
          <a:srcRect/>
          <a:stretch>
            <a:fillRect/>
          </a:stretch>
        </p:blipFill>
        <p:spPr bwMode="auto">
          <a:xfrm>
            <a:off x="11510020" y="152584"/>
            <a:ext cx="473408" cy="631210"/>
          </a:xfrm>
          <a:prstGeom prst="rect">
            <a:avLst/>
          </a:prstGeom>
          <a:noFill/>
        </p:spPr>
      </p:pic>
      <p:pic>
        <p:nvPicPr>
          <p:cNvPr id="3" name="Picture 2">
            <a:extLst>
              <a:ext uri="{FF2B5EF4-FFF2-40B4-BE49-F238E27FC236}">
                <a16:creationId xmlns:a16="http://schemas.microsoft.com/office/drawing/2014/main" id="{43835987-F065-4E42-9E75-DC071314AFC2}"/>
              </a:ext>
            </a:extLst>
          </p:cNvPr>
          <p:cNvPicPr>
            <a:picLocks noChangeAspect="1"/>
          </p:cNvPicPr>
          <p:nvPr/>
        </p:nvPicPr>
        <p:blipFill>
          <a:blip r:embed="rId5" cstate="print"/>
          <a:stretch>
            <a:fillRect/>
          </a:stretch>
        </p:blipFill>
        <p:spPr>
          <a:xfrm>
            <a:off x="6662244" y="372000"/>
            <a:ext cx="4772194" cy="3304318"/>
          </a:xfrm>
          <a:prstGeom prst="rect">
            <a:avLst/>
          </a:prstGeom>
        </p:spPr>
      </p:pic>
      <p:cxnSp>
        <p:nvCxnSpPr>
          <p:cNvPr id="27" name="Straight Connector 26">
            <a:extLst>
              <a:ext uri="{FF2B5EF4-FFF2-40B4-BE49-F238E27FC236}">
                <a16:creationId xmlns:a16="http://schemas.microsoft.com/office/drawing/2014/main" id="{3D6BB1B7-63F4-4BB4-BA8B-0A7778FC2D5D}"/>
              </a:ext>
            </a:extLst>
          </p:cNvPr>
          <p:cNvCxnSpPr>
            <a:cxnSpLocks/>
          </p:cNvCxnSpPr>
          <p:nvPr/>
        </p:nvCxnSpPr>
        <p:spPr>
          <a:xfrm>
            <a:off x="6599757" y="5447766"/>
            <a:ext cx="351117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EC3B9AD5-9A78-4A45-9F62-62D44DDEBC09}"/>
              </a:ext>
            </a:extLst>
          </p:cNvPr>
          <p:cNvPicPr>
            <a:picLocks noChangeAspect="1"/>
          </p:cNvPicPr>
          <p:nvPr/>
        </p:nvPicPr>
        <p:blipFill>
          <a:blip r:embed="rId6" cstate="print"/>
          <a:stretch>
            <a:fillRect/>
          </a:stretch>
        </p:blipFill>
        <p:spPr>
          <a:xfrm>
            <a:off x="6628743" y="4643356"/>
            <a:ext cx="3517697" cy="12193"/>
          </a:xfrm>
          <a:prstGeom prst="rect">
            <a:avLst/>
          </a:prstGeom>
        </p:spPr>
      </p:pic>
      <p:sp>
        <p:nvSpPr>
          <p:cNvPr id="32" name="Oval 31">
            <a:extLst>
              <a:ext uri="{FF2B5EF4-FFF2-40B4-BE49-F238E27FC236}">
                <a16:creationId xmlns:a16="http://schemas.microsoft.com/office/drawing/2014/main" id="{0DBB0B1B-F5E1-41A6-89AE-3146EA8836BC}"/>
              </a:ext>
            </a:extLst>
          </p:cNvPr>
          <p:cNvSpPr/>
          <p:nvPr/>
        </p:nvSpPr>
        <p:spPr>
          <a:xfrm>
            <a:off x="9509702" y="2853565"/>
            <a:ext cx="546889" cy="506059"/>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9" name="Footer Placeholder 18"/>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50" b="0" i="0" u="none" strike="noStrike" kern="1200" cap="all" spc="0" normalizeH="0" baseline="0" noProof="0">
                <a:ln>
                  <a:noFill/>
                </a:ln>
                <a:solidFill>
                  <a:prstClr val="black">
                    <a:alpha val="80000"/>
                  </a:prstClr>
                </a:solidFill>
                <a:effectLst/>
                <a:uLnTx/>
                <a:uFillTx/>
                <a:latin typeface="Calibri Light"/>
                <a:ea typeface="+mn-ea"/>
                <a:cs typeface="+mn-cs"/>
              </a:rPr>
              <a:t>MATERIAL FROM INTRO TO ROMA 5.1, 2020</a:t>
            </a:r>
          </a:p>
        </p:txBody>
      </p:sp>
    </p:spTree>
    <p:extLst>
      <p:ext uri="{BB962C8B-B14F-4D97-AF65-F5344CB8AC3E}">
        <p14:creationId xmlns:p14="http://schemas.microsoft.com/office/powerpoint/2010/main" val="284002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xEl>
                                              <p:pRg st="4" end="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xEl>
                                              <p:pRg st="5" end="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8">
                                            <p:txEl>
                                              <p:pRg st="3" end="3"/>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
                                            <p:txEl>
                                              <p:pRg st="2" end="2"/>
                                            </p:txEl>
                                          </p:spTgt>
                                        </p:tgtEl>
                                        <p:attrNameLst>
                                          <p:attrName>style.visibility</p:attrName>
                                        </p:attrNameLst>
                                      </p:cBhvr>
                                      <p:to>
                                        <p:strVal val="visible"/>
                                      </p:to>
                                    </p:set>
                                  </p:childTnLst>
                                </p:cTn>
                              </p:par>
                              <p:par>
                                <p:cTn id="55" presetID="2" presetClass="entr" presetSubtype="4" fill="hold" nodeType="with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additive="base">
                                        <p:cTn id="57" dur="500" fill="hold"/>
                                        <p:tgtEl>
                                          <p:spTgt spid="3"/>
                                        </p:tgtEl>
                                        <p:attrNameLst>
                                          <p:attrName>ppt_x</p:attrName>
                                        </p:attrNameLst>
                                      </p:cBhvr>
                                      <p:tavLst>
                                        <p:tav tm="0">
                                          <p:val>
                                            <p:strVal val="#ppt_x"/>
                                          </p:val>
                                        </p:tav>
                                        <p:tav tm="100000">
                                          <p:val>
                                            <p:strVal val="#ppt_x"/>
                                          </p:val>
                                        </p:tav>
                                      </p:tavLst>
                                    </p:anim>
                                    <p:anim calcmode="lin" valueType="num">
                                      <p:cBhvr additive="base">
                                        <p:cTn id="58" dur="500" fill="hold"/>
                                        <p:tgtEl>
                                          <p:spTgt spid="3"/>
                                        </p:tgtEl>
                                        <p:attrNameLst>
                                          <p:attrName>ppt_y</p:attrName>
                                        </p:attrNameLst>
                                      </p:cBhvr>
                                      <p:tavLst>
                                        <p:tav tm="0">
                                          <p:val>
                                            <p:strVal val="1+#ppt_h/2"/>
                                          </p:val>
                                        </p:tav>
                                        <p:tav tm="100000">
                                          <p:val>
                                            <p:strVal val="#ppt_y"/>
                                          </p:val>
                                        </p:tav>
                                      </p:tavLst>
                                    </p:anim>
                                  </p:childTnLst>
                                </p:cTn>
                              </p:par>
                              <p:par>
                                <p:cTn id="59" presetID="1"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1CCD5EF-766D-43B9-A25D-19122E5FB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643467"/>
            <a:ext cx="4010828" cy="5571066"/>
          </a:xfrm>
          <a:prstGeom prst="rect">
            <a:avLst/>
          </a:prstGeom>
          <a:solidFill>
            <a:schemeClr val="accent1"/>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7" name="Rectangle 16">
            <a:extLst>
              <a:ext uri="{FF2B5EF4-FFF2-40B4-BE49-F238E27FC236}">
                <a16:creationId xmlns:a16="http://schemas.microsoft.com/office/drawing/2014/main" id="{FD9699C9-77F1-4E33-A750-CB78C7EA29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4" y="809244"/>
            <a:ext cx="3685032" cy="5239512"/>
          </a:xfrm>
          <a:prstGeom prst="rect">
            <a:avLst/>
          </a:prstGeom>
          <a:noFill/>
          <a:ln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 name="Title 1">
            <a:extLst>
              <a:ext uri="{FF2B5EF4-FFF2-40B4-BE49-F238E27FC236}">
                <a16:creationId xmlns:a16="http://schemas.microsoft.com/office/drawing/2014/main" id="{87AC5256-ADFB-4B28-A6C0-F38F632D07BE}"/>
              </a:ext>
            </a:extLst>
          </p:cNvPr>
          <p:cNvSpPr>
            <a:spLocks noGrp="1"/>
          </p:cNvSpPr>
          <p:nvPr>
            <p:ph type="title"/>
          </p:nvPr>
        </p:nvSpPr>
        <p:spPr>
          <a:xfrm>
            <a:off x="961292" y="1031635"/>
            <a:ext cx="3368431" cy="3540366"/>
          </a:xfrm>
        </p:spPr>
        <p:txBody>
          <a:bodyPr>
            <a:normAutofit/>
          </a:bodyPr>
          <a:lstStyle/>
          <a:p>
            <a:pPr algn="ctr"/>
            <a:r>
              <a:rPr lang="en-US" dirty="0">
                <a:solidFill>
                  <a:srgbClr val="FFFFFF"/>
                </a:solidFill>
              </a:rPr>
              <a:t>What We Learn From Baseball</a:t>
            </a:r>
          </a:p>
        </p:txBody>
      </p:sp>
      <p:sp>
        <p:nvSpPr>
          <p:cNvPr id="3" name="Content Placeholder 2">
            <a:extLst>
              <a:ext uri="{FF2B5EF4-FFF2-40B4-BE49-F238E27FC236}">
                <a16:creationId xmlns:a16="http://schemas.microsoft.com/office/drawing/2014/main" id="{6CC6B7D2-DA21-4D60-BA17-A189AF67E474}"/>
              </a:ext>
            </a:extLst>
          </p:cNvPr>
          <p:cNvSpPr>
            <a:spLocks noGrp="1"/>
          </p:cNvSpPr>
          <p:nvPr>
            <p:ph idx="1"/>
          </p:nvPr>
        </p:nvSpPr>
        <p:spPr>
          <a:xfrm>
            <a:off x="5289792" y="1754966"/>
            <a:ext cx="6140590" cy="4746232"/>
          </a:xfrm>
        </p:spPr>
        <p:txBody>
          <a:bodyPr anchor="ctr">
            <a:normAutofit/>
          </a:bodyPr>
          <a:lstStyle/>
          <a:p>
            <a:pPr lvl="1" algn="ctr">
              <a:buFont typeface="Arial" panose="020B0604020202020204" pitchFamily="34" charset="0"/>
              <a:buChar char="•"/>
            </a:pPr>
            <a:r>
              <a:rPr lang="x-none" sz="3200" dirty="0"/>
              <a:t>Clearly defined the indicator (hit and get on base), </a:t>
            </a:r>
            <a:endParaRPr lang="en-US" sz="3200" dirty="0"/>
          </a:p>
          <a:p>
            <a:pPr lvl="1" algn="ctr">
              <a:buFont typeface="Arial" panose="020B0604020202020204" pitchFamily="34" charset="0"/>
              <a:buChar char="•"/>
            </a:pPr>
            <a:r>
              <a:rPr lang="en-US" sz="3200" dirty="0"/>
              <a:t>Observed performance and k</a:t>
            </a:r>
            <a:r>
              <a:rPr lang="x-none" sz="3200" dirty="0"/>
              <a:t>ept records, </a:t>
            </a:r>
            <a:endParaRPr lang="en-US" sz="3200" dirty="0"/>
          </a:p>
          <a:p>
            <a:pPr lvl="1" algn="ctr">
              <a:buFont typeface="Arial" panose="020B0604020202020204" pitchFamily="34" charset="0"/>
              <a:buChar char="•"/>
            </a:pPr>
            <a:r>
              <a:rPr lang="x-none" sz="3200" dirty="0"/>
              <a:t>Analyzed the data, </a:t>
            </a:r>
            <a:endParaRPr lang="en-US" sz="3200" dirty="0"/>
          </a:p>
          <a:p>
            <a:pPr lvl="1" algn="ctr">
              <a:buFont typeface="Arial" panose="020B0604020202020204" pitchFamily="34" charset="0"/>
              <a:buChar char="•"/>
            </a:pPr>
            <a:r>
              <a:rPr lang="en-US" sz="3200" dirty="0"/>
              <a:t>Developed a benchmark of excellence</a:t>
            </a:r>
          </a:p>
          <a:p>
            <a:pPr lvl="1" algn="ctr">
              <a:buFont typeface="Arial" panose="020B0604020202020204" pitchFamily="34" charset="0"/>
              <a:buChar char="•"/>
            </a:pPr>
            <a:r>
              <a:rPr lang="x-none" sz="3200" dirty="0"/>
              <a:t>Publicized what they have found (so the </a:t>
            </a:r>
            <a:r>
              <a:rPr lang="x-none" sz="3200" u="sng" dirty="0"/>
              <a:t>public knows</a:t>
            </a:r>
            <a:r>
              <a:rPr lang="x-none" sz="3200" dirty="0"/>
              <a:t> 30% is super)  </a:t>
            </a:r>
            <a:endParaRPr lang="en-US" sz="3200" dirty="0"/>
          </a:p>
          <a:p>
            <a:pPr lvl="1" algn="ctr">
              <a:buFont typeface="Arial" panose="020B0604020202020204" pitchFamily="34" charset="0"/>
              <a:buChar char="•"/>
            </a:pPr>
            <a:endParaRPr lang="en-US" dirty="0"/>
          </a:p>
          <a:p>
            <a:endParaRPr lang="en-US" dirty="0"/>
          </a:p>
        </p:txBody>
      </p:sp>
      <p:pic>
        <p:nvPicPr>
          <p:cNvPr id="3074" name="Picture 2" descr="C:\Program Files (x86)\Microsoft Office\MEDIA\CAGCAT10\j0199036.wmf"/>
          <p:cNvPicPr>
            <a:picLocks noChangeAspect="1" noChangeArrowheads="1"/>
          </p:cNvPicPr>
          <p:nvPr/>
        </p:nvPicPr>
        <p:blipFill>
          <a:blip r:embed="rId3" cstate="print"/>
          <a:srcRect/>
          <a:stretch>
            <a:fillRect/>
          </a:stretch>
        </p:blipFill>
        <p:spPr bwMode="auto">
          <a:xfrm>
            <a:off x="1871376" y="4242314"/>
            <a:ext cx="1570776" cy="1730721"/>
          </a:xfrm>
          <a:prstGeom prst="rect">
            <a:avLst/>
          </a:prstGeom>
          <a:noFill/>
        </p:spPr>
      </p:pic>
      <p:pic>
        <p:nvPicPr>
          <p:cNvPr id="8" name="Picture 4" descr="C:\Users\Veriton\AppData\Local\Microsoft\Windows\INetCache\IE\ZY9INTQ3\768px-Emblem-percentage.svg[1].png"/>
          <p:cNvPicPr>
            <a:picLocks noChangeAspect="1" noChangeArrowheads="1"/>
          </p:cNvPicPr>
          <p:nvPr/>
        </p:nvPicPr>
        <p:blipFill>
          <a:blip r:embed="rId4" cstate="print"/>
          <a:srcRect/>
          <a:stretch>
            <a:fillRect/>
          </a:stretch>
        </p:blipFill>
        <p:spPr bwMode="auto">
          <a:xfrm>
            <a:off x="10959152" y="266700"/>
            <a:ext cx="631210" cy="631210"/>
          </a:xfrm>
          <a:prstGeom prst="rect">
            <a:avLst/>
          </a:prstGeom>
          <a:noFill/>
        </p:spPr>
      </p:pic>
      <p:sp>
        <p:nvSpPr>
          <p:cNvPr id="9" name="Footer Placeholder 8"/>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50" b="0" i="0" u="none" strike="noStrike" kern="1200" cap="all" spc="0" normalizeH="0" baseline="0" noProof="0">
                <a:ln>
                  <a:noFill/>
                </a:ln>
                <a:solidFill>
                  <a:prstClr val="black">
                    <a:alpha val="80000"/>
                  </a:prstClr>
                </a:solidFill>
                <a:effectLst/>
                <a:uLnTx/>
                <a:uFillTx/>
                <a:latin typeface="Calibri Light"/>
                <a:ea typeface="+mn-ea"/>
                <a:cs typeface="+mn-cs"/>
              </a:rPr>
              <a:t>MATERIAL FROM INTRO TO ROMA 5.1, 2020</a:t>
            </a:r>
          </a:p>
        </p:txBody>
      </p:sp>
    </p:spTree>
    <p:extLst>
      <p:ext uri="{BB962C8B-B14F-4D97-AF65-F5344CB8AC3E}">
        <p14:creationId xmlns:p14="http://schemas.microsoft.com/office/powerpoint/2010/main" val="360927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3940" y="941696"/>
            <a:ext cx="3660744" cy="5227092"/>
          </a:xfrm>
        </p:spPr>
        <p:txBody>
          <a:bodyPr/>
          <a:lstStyle/>
          <a:p>
            <a:pPr marL="228600" marR="0" algn="ctr">
              <a:spcBef>
                <a:spcPts val="0"/>
              </a:spcBef>
              <a:spcAft>
                <a:spcPts val="0"/>
              </a:spcAft>
            </a:pPr>
            <a:r>
              <a:rPr lang="en-US" sz="3200" b="1" dirty="0">
                <a:latin typeface="Arial"/>
                <a:ea typeface="Times New Roman"/>
              </a:rPr>
              <a:t>Activity </a:t>
            </a:r>
            <a:br>
              <a:rPr lang="en-US" sz="3200" b="1" dirty="0">
                <a:latin typeface="Arial"/>
                <a:ea typeface="Times New Roman"/>
              </a:rPr>
            </a:br>
            <a:br>
              <a:rPr lang="en-US" sz="3200" b="1" dirty="0">
                <a:latin typeface="Arial"/>
                <a:ea typeface="Times New Roman"/>
              </a:rPr>
            </a:br>
            <a:br>
              <a:rPr lang="en-US" sz="3200" dirty="0">
                <a:latin typeface="Times New Roman"/>
                <a:ea typeface="Times New Roman"/>
              </a:rPr>
            </a:br>
            <a:br>
              <a:rPr lang="en-US" sz="3200" dirty="0">
                <a:latin typeface="Times New Roman"/>
                <a:ea typeface="Times New Roman"/>
              </a:rPr>
            </a:br>
            <a:endParaRPr lang="en-US" dirty="0">
              <a:solidFill>
                <a:schemeClr val="accent1">
                  <a:lumMod val="75000"/>
                </a:schemeClr>
              </a:solidFill>
            </a:endParaRPr>
          </a:p>
        </p:txBody>
      </p:sp>
      <p:sp>
        <p:nvSpPr>
          <p:cNvPr id="7" name="Rectangle 6"/>
          <p:cNvSpPr/>
          <p:nvPr/>
        </p:nvSpPr>
        <p:spPr>
          <a:xfrm>
            <a:off x="846160" y="1452434"/>
            <a:ext cx="5677469" cy="406265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50B4C8">
                    <a:lumMod val="75000"/>
                  </a:srgbClr>
                </a:solidFill>
                <a:effectLst/>
                <a:uLnTx/>
                <a:uFillTx/>
                <a:latin typeface="Arial"/>
                <a:ea typeface="Times New Roman"/>
                <a:cs typeface="+mn-cs"/>
              </a:rPr>
              <a:t>Success Measures in Industry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50B4C8">
                  <a:lumMod val="75000"/>
                </a:srgbClr>
              </a:solidFill>
              <a:effectLst/>
              <a:uLnTx/>
              <a:uFillTx/>
              <a:latin typeface="Arial"/>
              <a:ea typeface="Times New Roman"/>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50B4C8">
                    <a:lumMod val="75000"/>
                  </a:srgbClr>
                </a:solidFill>
                <a:effectLst/>
                <a:uLnTx/>
                <a:uFillTx/>
                <a:latin typeface="Arial"/>
                <a:ea typeface="Times New Roman"/>
                <a:cs typeface="+mn-cs"/>
              </a:rPr>
              <a:t>References for Setting Public and Nonprofit Sector Expectations</a:t>
            </a:r>
            <a:br>
              <a:rPr kumimoji="0" lang="en-US" sz="1800" b="0" i="0" u="none" strike="noStrike" kern="1200" cap="none" spc="0" normalizeH="0" baseline="0" noProof="0" dirty="0">
                <a:ln>
                  <a:noFill/>
                </a:ln>
                <a:solidFill>
                  <a:srgbClr val="50B4C8">
                    <a:lumMod val="75000"/>
                  </a:srgbClr>
                </a:solidFill>
                <a:effectLst/>
                <a:uLnTx/>
                <a:uFillTx/>
                <a:latin typeface="Times New Roman"/>
                <a:ea typeface="Times New Roman"/>
                <a:cs typeface="+mn-cs"/>
              </a:rPr>
            </a:br>
            <a:endParaRPr kumimoji="0" lang="en-US" sz="1800" b="0" i="0" u="none" strike="noStrike" kern="1200" cap="none" spc="0" normalizeH="0" baseline="0" noProof="0" dirty="0">
              <a:ln>
                <a:noFill/>
              </a:ln>
              <a:solidFill>
                <a:prstClr val="black"/>
              </a:solidFill>
              <a:effectLst/>
              <a:uLnTx/>
              <a:uFillTx/>
              <a:latin typeface="Calibri Light"/>
              <a:ea typeface="+mn-ea"/>
              <a:cs typeface="+mn-cs"/>
            </a:endParaRPr>
          </a:p>
        </p:txBody>
      </p:sp>
      <p:pic>
        <p:nvPicPr>
          <p:cNvPr id="5" name="Picture 4" descr="C:\Users\Veriton\AppData\Local\Microsoft\Windows\INetCache\IE\ZY9INTQ3\768px-Emblem-percentage.svg[1].png"/>
          <p:cNvPicPr>
            <a:picLocks noChangeAspect="1" noChangeArrowheads="1"/>
          </p:cNvPicPr>
          <p:nvPr/>
        </p:nvPicPr>
        <p:blipFill>
          <a:blip r:embed="rId3" cstate="print"/>
          <a:srcRect/>
          <a:stretch>
            <a:fillRect/>
          </a:stretch>
        </p:blipFill>
        <p:spPr bwMode="auto">
          <a:xfrm>
            <a:off x="10959152" y="266700"/>
            <a:ext cx="631210" cy="631210"/>
          </a:xfrm>
          <a:prstGeom prst="rect">
            <a:avLst/>
          </a:prstGeom>
          <a:noFill/>
        </p:spPr>
      </p:pic>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50" b="0" i="0" u="none" strike="noStrike" kern="1200" cap="all" spc="0" normalizeH="0" baseline="0" noProof="0">
                <a:ln>
                  <a:noFill/>
                </a:ln>
                <a:solidFill>
                  <a:prstClr val="black">
                    <a:alpha val="80000"/>
                  </a:prstClr>
                </a:solidFill>
                <a:effectLst/>
                <a:uLnTx/>
                <a:uFillTx/>
                <a:latin typeface="Calibri Light"/>
                <a:ea typeface="+mn-ea"/>
                <a:cs typeface="+mn-cs"/>
              </a:rPr>
              <a:t>MATERIAL FROM INTRO TO ROMA 5.1, 2020</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Success Measures in Industry</a:t>
            </a:r>
          </a:p>
        </p:txBody>
      </p:sp>
      <p:sp>
        <p:nvSpPr>
          <p:cNvPr id="6" name="Content Placeholder 5"/>
          <p:cNvSpPr>
            <a:spLocks noGrp="1"/>
          </p:cNvSpPr>
          <p:nvPr>
            <p:ph sz="half" idx="1"/>
          </p:nvPr>
        </p:nvSpPr>
        <p:spPr/>
        <p:txBody>
          <a:bodyPr>
            <a:normAutofit/>
          </a:bodyPr>
          <a:lstStyle/>
          <a:p>
            <a:r>
              <a:rPr lang="en-US" dirty="0"/>
              <a:t>New Magazines</a:t>
            </a:r>
          </a:p>
          <a:p>
            <a:r>
              <a:rPr lang="en-US" dirty="0">
                <a:solidFill>
                  <a:schemeClr val="accent2">
                    <a:lumMod val="75000"/>
                  </a:schemeClr>
                </a:solidFill>
              </a:rPr>
              <a:t>Movies</a:t>
            </a:r>
          </a:p>
          <a:p>
            <a:r>
              <a:rPr lang="en-US" dirty="0">
                <a:solidFill>
                  <a:srgbClr val="0070C0"/>
                </a:solidFill>
              </a:rPr>
              <a:t>Broadway</a:t>
            </a:r>
          </a:p>
          <a:p>
            <a:r>
              <a:rPr lang="en-US" dirty="0">
                <a:solidFill>
                  <a:srgbClr val="7030A0"/>
                </a:solidFill>
              </a:rPr>
              <a:t>Prescription drugs</a:t>
            </a:r>
          </a:p>
          <a:p>
            <a:r>
              <a:rPr lang="en-US" dirty="0">
                <a:solidFill>
                  <a:schemeClr val="accent1">
                    <a:lumMod val="75000"/>
                  </a:schemeClr>
                </a:solidFill>
              </a:rPr>
              <a:t>Profitable prescription drugs to mkt</a:t>
            </a:r>
          </a:p>
          <a:p>
            <a:r>
              <a:rPr lang="en-US" dirty="0">
                <a:solidFill>
                  <a:schemeClr val="bg2">
                    <a:lumMod val="50000"/>
                  </a:schemeClr>
                </a:solidFill>
              </a:rPr>
              <a:t>New business startups</a:t>
            </a:r>
          </a:p>
          <a:p>
            <a:r>
              <a:rPr lang="en-US" dirty="0">
                <a:solidFill>
                  <a:srgbClr val="7030A0"/>
                </a:solidFill>
              </a:rPr>
              <a:t>Retail sales</a:t>
            </a:r>
          </a:p>
          <a:p>
            <a:r>
              <a:rPr lang="en-US" dirty="0">
                <a:solidFill>
                  <a:srgbClr val="0070C0"/>
                </a:solidFill>
              </a:rPr>
              <a:t>On time railroad delivery</a:t>
            </a:r>
          </a:p>
        </p:txBody>
      </p:sp>
      <p:sp>
        <p:nvSpPr>
          <p:cNvPr id="7" name="Content Placeholder 6"/>
          <p:cNvSpPr>
            <a:spLocks noGrp="1"/>
          </p:cNvSpPr>
          <p:nvPr>
            <p:ph sz="half" idx="2"/>
          </p:nvPr>
        </p:nvSpPr>
        <p:spPr/>
        <p:txBody>
          <a:bodyPr>
            <a:normAutofit/>
          </a:bodyPr>
          <a:lstStyle/>
          <a:p>
            <a:r>
              <a:rPr lang="en-US" dirty="0"/>
              <a:t>3 in 10 or 30%</a:t>
            </a:r>
          </a:p>
          <a:p>
            <a:r>
              <a:rPr lang="en-US" dirty="0">
                <a:solidFill>
                  <a:schemeClr val="accent2">
                    <a:lumMod val="75000"/>
                  </a:schemeClr>
                </a:solidFill>
              </a:rPr>
              <a:t>One in 5 or 20%</a:t>
            </a:r>
          </a:p>
          <a:p>
            <a:r>
              <a:rPr lang="en-US" dirty="0">
                <a:solidFill>
                  <a:srgbClr val="0070C0"/>
                </a:solidFill>
              </a:rPr>
              <a:t>One in 5 or 20%</a:t>
            </a:r>
          </a:p>
          <a:p>
            <a:r>
              <a:rPr lang="en-US" dirty="0">
                <a:solidFill>
                  <a:srgbClr val="7030A0"/>
                </a:solidFill>
              </a:rPr>
              <a:t>1 in 5,000 or .0002%</a:t>
            </a:r>
          </a:p>
          <a:p>
            <a:r>
              <a:rPr lang="en-US" dirty="0">
                <a:solidFill>
                  <a:schemeClr val="accent1">
                    <a:lumMod val="75000"/>
                  </a:schemeClr>
                </a:solidFill>
              </a:rPr>
              <a:t>15-20%</a:t>
            </a:r>
          </a:p>
          <a:p>
            <a:r>
              <a:rPr lang="en-US" dirty="0">
                <a:solidFill>
                  <a:schemeClr val="bg2">
                    <a:lumMod val="50000"/>
                  </a:schemeClr>
                </a:solidFill>
              </a:rPr>
              <a:t>50%</a:t>
            </a:r>
          </a:p>
          <a:p>
            <a:r>
              <a:rPr lang="en-US" dirty="0">
                <a:solidFill>
                  <a:srgbClr val="7030A0"/>
                </a:solidFill>
              </a:rPr>
              <a:t>1 in 5 or 20%</a:t>
            </a:r>
          </a:p>
          <a:p>
            <a:r>
              <a:rPr lang="en-US" dirty="0">
                <a:solidFill>
                  <a:srgbClr val="0070C0"/>
                </a:solidFill>
              </a:rPr>
              <a:t>+ or - 24 hours</a:t>
            </a:r>
          </a:p>
        </p:txBody>
      </p:sp>
    </p:spTree>
    <p:extLst>
      <p:ext uri="{BB962C8B-B14F-4D97-AF65-F5344CB8AC3E}">
        <p14:creationId xmlns:p14="http://schemas.microsoft.com/office/powerpoint/2010/main" val="42617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heel(1)">
                                      <p:cBhvr>
                                        <p:cTn id="7" dur="2000"/>
                                        <p:tgtEl>
                                          <p:spTgt spid="6">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heel(1)">
                                      <p:cBhvr>
                                        <p:cTn id="10" dur="2000"/>
                                        <p:tgtEl>
                                          <p:spTgt spid="6">
                                            <p:txEl>
                                              <p:pRg st="1" end="1"/>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wheel(1)">
                                      <p:cBhvr>
                                        <p:cTn id="13" dur="2000"/>
                                        <p:tgtEl>
                                          <p:spTgt spid="6">
                                            <p:txEl>
                                              <p:pRg st="2" end="2"/>
                                            </p:txEl>
                                          </p:spTgt>
                                        </p:tgtEl>
                                      </p:cBhvr>
                                    </p:animEffect>
                                  </p:childTnLst>
                                </p:cTn>
                              </p:par>
                              <p:par>
                                <p:cTn id="14" presetID="21" presetClass="entr" presetSubtype="1"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wheel(1)">
                                      <p:cBhvr>
                                        <p:cTn id="16" dur="2000"/>
                                        <p:tgtEl>
                                          <p:spTgt spid="6">
                                            <p:txEl>
                                              <p:pRg st="3" end="3"/>
                                            </p:txEl>
                                          </p:spTgt>
                                        </p:tgtEl>
                                      </p:cBhvr>
                                    </p:animEffect>
                                  </p:childTnLst>
                                </p:cTn>
                              </p:par>
                              <p:par>
                                <p:cTn id="17" presetID="21" presetClass="entr" presetSubtype="1"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wheel(1)">
                                      <p:cBhvr>
                                        <p:cTn id="19" dur="2000"/>
                                        <p:tgtEl>
                                          <p:spTgt spid="6">
                                            <p:txEl>
                                              <p:pRg st="4" end="4"/>
                                            </p:txEl>
                                          </p:spTgt>
                                        </p:tgtEl>
                                      </p:cBhvr>
                                    </p:animEffect>
                                  </p:childTnLst>
                                </p:cTn>
                              </p:par>
                              <p:par>
                                <p:cTn id="20" presetID="21" presetClass="entr" presetSubtype="1" fill="hold"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wheel(1)">
                                      <p:cBhvr>
                                        <p:cTn id="22" dur="2000"/>
                                        <p:tgtEl>
                                          <p:spTgt spid="6">
                                            <p:txEl>
                                              <p:pRg st="5" end="5"/>
                                            </p:txEl>
                                          </p:spTgt>
                                        </p:tgtEl>
                                      </p:cBhvr>
                                    </p:animEffect>
                                  </p:childTnLst>
                                </p:cTn>
                              </p:par>
                              <p:par>
                                <p:cTn id="23" presetID="21" presetClass="entr" presetSubtype="1"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wheel(1)">
                                      <p:cBhvr>
                                        <p:cTn id="25" dur="2000"/>
                                        <p:tgtEl>
                                          <p:spTgt spid="6">
                                            <p:txEl>
                                              <p:pRg st="6" end="6"/>
                                            </p:txEl>
                                          </p:spTgt>
                                        </p:tgtEl>
                                      </p:cBhvr>
                                    </p:animEffect>
                                  </p:childTnLst>
                                </p:cTn>
                              </p:par>
                              <p:par>
                                <p:cTn id="26" presetID="21" presetClass="entr" presetSubtype="1" fill="hold" nodeType="withEffect">
                                  <p:stCondLst>
                                    <p:cond delay="0"/>
                                  </p:stCondLst>
                                  <p:childTnLst>
                                    <p:set>
                                      <p:cBhvr>
                                        <p:cTn id="27" dur="1" fill="hold">
                                          <p:stCondLst>
                                            <p:cond delay="0"/>
                                          </p:stCondLst>
                                        </p:cTn>
                                        <p:tgtEl>
                                          <p:spTgt spid="6">
                                            <p:txEl>
                                              <p:pRg st="7" end="7"/>
                                            </p:txEl>
                                          </p:spTgt>
                                        </p:tgtEl>
                                        <p:attrNameLst>
                                          <p:attrName>style.visibility</p:attrName>
                                        </p:attrNameLst>
                                      </p:cBhvr>
                                      <p:to>
                                        <p:strVal val="visible"/>
                                      </p:to>
                                    </p:set>
                                    <p:animEffect transition="in" filter="wheel(1)">
                                      <p:cBhvr>
                                        <p:cTn id="28" dur="2000"/>
                                        <p:tgtEl>
                                          <p:spTgt spid="6">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33" dur="500"/>
                                        <p:tgtEl>
                                          <p:spTgt spid="7">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7">
                                            <p:txEl>
                                              <p:pRg st="1" end="1"/>
                                            </p:txEl>
                                          </p:spTgt>
                                        </p:tgtEl>
                                        <p:attrNameLst>
                                          <p:attrName>style.visibility</p:attrName>
                                        </p:attrNameLst>
                                      </p:cBhvr>
                                      <p:to>
                                        <p:strVal val="visible"/>
                                      </p:to>
                                    </p:set>
                                    <p:animEffect transition="in" filter="randombar(horizontal)">
                                      <p:cBhvr>
                                        <p:cTn id="38" dur="500"/>
                                        <p:tgtEl>
                                          <p:spTgt spid="7">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7">
                                            <p:txEl>
                                              <p:pRg st="2" end="2"/>
                                            </p:txEl>
                                          </p:spTgt>
                                        </p:tgtEl>
                                        <p:attrNameLst>
                                          <p:attrName>style.visibility</p:attrName>
                                        </p:attrNameLst>
                                      </p:cBhvr>
                                      <p:to>
                                        <p:strVal val="visible"/>
                                      </p:to>
                                    </p:set>
                                    <p:animEffect transition="in" filter="randombar(horizontal)">
                                      <p:cBhvr>
                                        <p:cTn id="43" dur="500"/>
                                        <p:tgtEl>
                                          <p:spTgt spid="7">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7">
                                            <p:txEl>
                                              <p:pRg st="3" end="3"/>
                                            </p:txEl>
                                          </p:spTgt>
                                        </p:tgtEl>
                                        <p:attrNameLst>
                                          <p:attrName>style.visibility</p:attrName>
                                        </p:attrNameLst>
                                      </p:cBhvr>
                                      <p:to>
                                        <p:strVal val="visible"/>
                                      </p:to>
                                    </p:set>
                                    <p:animEffect transition="in" filter="randombar(horizontal)">
                                      <p:cBhvr>
                                        <p:cTn id="48" dur="500"/>
                                        <p:tgtEl>
                                          <p:spTgt spid="7">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7">
                                            <p:txEl>
                                              <p:pRg st="4" end="4"/>
                                            </p:txEl>
                                          </p:spTgt>
                                        </p:tgtEl>
                                        <p:attrNameLst>
                                          <p:attrName>style.visibility</p:attrName>
                                        </p:attrNameLst>
                                      </p:cBhvr>
                                      <p:to>
                                        <p:strVal val="visible"/>
                                      </p:to>
                                    </p:set>
                                    <p:animEffect transition="in" filter="randombar(horizontal)">
                                      <p:cBhvr>
                                        <p:cTn id="53" dur="500"/>
                                        <p:tgtEl>
                                          <p:spTgt spid="7">
                                            <p:txEl>
                                              <p:pRg st="4" end="4"/>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7">
                                            <p:txEl>
                                              <p:pRg st="5" end="5"/>
                                            </p:txEl>
                                          </p:spTgt>
                                        </p:tgtEl>
                                        <p:attrNameLst>
                                          <p:attrName>style.visibility</p:attrName>
                                        </p:attrNameLst>
                                      </p:cBhvr>
                                      <p:to>
                                        <p:strVal val="visible"/>
                                      </p:to>
                                    </p:set>
                                    <p:animEffect transition="in" filter="randombar(horizontal)">
                                      <p:cBhvr>
                                        <p:cTn id="58" dur="500"/>
                                        <p:tgtEl>
                                          <p:spTgt spid="7">
                                            <p:txEl>
                                              <p:pRg st="5" end="5"/>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7">
                                            <p:txEl>
                                              <p:pRg st="6" end="6"/>
                                            </p:txEl>
                                          </p:spTgt>
                                        </p:tgtEl>
                                        <p:attrNameLst>
                                          <p:attrName>style.visibility</p:attrName>
                                        </p:attrNameLst>
                                      </p:cBhvr>
                                      <p:to>
                                        <p:strVal val="visible"/>
                                      </p:to>
                                    </p:set>
                                    <p:animEffect transition="in" filter="randombar(horizontal)">
                                      <p:cBhvr>
                                        <p:cTn id="63" dur="500"/>
                                        <p:tgtEl>
                                          <p:spTgt spid="7">
                                            <p:txEl>
                                              <p:pRg st="6" end="6"/>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7">
                                            <p:txEl>
                                              <p:pRg st="7" end="7"/>
                                            </p:txEl>
                                          </p:spTgt>
                                        </p:tgtEl>
                                        <p:attrNameLst>
                                          <p:attrName>style.visibility</p:attrName>
                                        </p:attrNameLst>
                                      </p:cBhvr>
                                      <p:to>
                                        <p:strVal val="visible"/>
                                      </p:to>
                                    </p:set>
                                    <p:animEffect transition="in" filter="randombar(horizontal)">
                                      <p:cBhvr>
                                        <p:cTn id="68"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20887" cy="64916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D53B39-B017-41BD-B8E9-7C8DA28B68EC}"/>
              </a:ext>
            </a:extLst>
          </p:cNvPr>
          <p:cNvSpPr>
            <a:spLocks noGrp="1"/>
          </p:cNvSpPr>
          <p:nvPr>
            <p:ph type="title"/>
          </p:nvPr>
        </p:nvSpPr>
        <p:spPr>
          <a:xfrm>
            <a:off x="594360" y="1209086"/>
            <a:ext cx="3876848" cy="4064925"/>
          </a:xfrm>
        </p:spPr>
        <p:txBody>
          <a:bodyPr anchor="ctr">
            <a:normAutofit/>
          </a:bodyPr>
          <a:lstStyle/>
          <a:p>
            <a:r>
              <a:rPr lang="en-US" dirty="0">
                <a:solidFill>
                  <a:schemeClr val="accent5"/>
                </a:solidFill>
              </a:rPr>
              <a:t>What is the Community Action Plan?</a:t>
            </a:r>
          </a:p>
        </p:txBody>
      </p:sp>
      <p:grpSp>
        <p:nvGrpSpPr>
          <p:cNvPr id="26" name="Group 25">
            <a:extLst>
              <a:ext uri="{FF2B5EF4-FFF2-40B4-BE49-F238E27FC236}">
                <a16:creationId xmlns:a16="http://schemas.microsoft.com/office/drawing/2014/main" id="{11999B20-6058-4C55-882E-A1FB050B69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67" y="2569464"/>
            <a:ext cx="242107" cy="1340860"/>
            <a:chOff x="56167" y="2761488"/>
            <a:chExt cx="242107" cy="1340860"/>
          </a:xfrm>
        </p:grpSpPr>
        <p:sp>
          <p:nvSpPr>
            <p:cNvPr id="27" name="Rectangle 2">
              <a:extLst>
                <a:ext uri="{FF2B5EF4-FFF2-40B4-BE49-F238E27FC236}">
                  <a16:creationId xmlns:a16="http://schemas.microsoft.com/office/drawing/2014/main" id="{168AC90C-344A-4A64-BC4B-AEE98034B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59">
              <a:extLst>
                <a:ext uri="{FF2B5EF4-FFF2-40B4-BE49-F238E27FC236}">
                  <a16:creationId xmlns:a16="http://schemas.microsoft.com/office/drawing/2014/main" id="{47AEB9AE-7E63-42CA-A3E5-F8EF7D8CA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
              <a:extLst>
                <a:ext uri="{FF2B5EF4-FFF2-40B4-BE49-F238E27FC236}">
                  <a16:creationId xmlns:a16="http://schemas.microsoft.com/office/drawing/2014/main" id="{076031FA-B93F-4A7D-AE66-85ADC613EB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59">
              <a:extLst>
                <a:ext uri="{FF2B5EF4-FFF2-40B4-BE49-F238E27FC236}">
                  <a16:creationId xmlns:a16="http://schemas.microsoft.com/office/drawing/2014/main" id="{0C1FC8D1-E08A-4B12-A48F-BF225E5B0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2">
              <a:extLst>
                <a:ext uri="{FF2B5EF4-FFF2-40B4-BE49-F238E27FC236}">
                  <a16:creationId xmlns:a16="http://schemas.microsoft.com/office/drawing/2014/main" id="{F62D5F69-2C82-4007-8EF0-EBC9C23501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59">
              <a:extLst>
                <a:ext uri="{FF2B5EF4-FFF2-40B4-BE49-F238E27FC236}">
                  <a16:creationId xmlns:a16="http://schemas.microsoft.com/office/drawing/2014/main" id="{677FAED6-5057-4B80-B1CF-196DC022B7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
              <a:extLst>
                <a:ext uri="{FF2B5EF4-FFF2-40B4-BE49-F238E27FC236}">
                  <a16:creationId xmlns:a16="http://schemas.microsoft.com/office/drawing/2014/main" id="{CE77C39F-572F-4435-85B4-9E9A35CFE2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59">
              <a:extLst>
                <a:ext uri="{FF2B5EF4-FFF2-40B4-BE49-F238E27FC236}">
                  <a16:creationId xmlns:a16="http://schemas.microsoft.com/office/drawing/2014/main" id="{B3283BD4-0BC4-41D1-B09B-CBDC4292CD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2">
              <a:extLst>
                <a:ext uri="{FF2B5EF4-FFF2-40B4-BE49-F238E27FC236}">
                  <a16:creationId xmlns:a16="http://schemas.microsoft.com/office/drawing/2014/main" id="{BA3E687B-951E-45B2-BEFE-4CBEB325F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59">
              <a:extLst>
                <a:ext uri="{FF2B5EF4-FFF2-40B4-BE49-F238E27FC236}">
                  <a16:creationId xmlns:a16="http://schemas.microsoft.com/office/drawing/2014/main" id="{A49870CA-6E02-4787-82A6-28C0CB6B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2">
              <a:extLst>
                <a:ext uri="{FF2B5EF4-FFF2-40B4-BE49-F238E27FC236}">
                  <a16:creationId xmlns:a16="http://schemas.microsoft.com/office/drawing/2014/main" id="{5639C028-DD6E-4E69-AE6E-1CC158EDC9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59">
              <a:extLst>
                <a:ext uri="{FF2B5EF4-FFF2-40B4-BE49-F238E27FC236}">
                  <a16:creationId xmlns:a16="http://schemas.microsoft.com/office/drawing/2014/main" id="{B1CD1FE8-3027-45AA-AD53-5B131FB03D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2">
              <a:extLst>
                <a:ext uri="{FF2B5EF4-FFF2-40B4-BE49-F238E27FC236}">
                  <a16:creationId xmlns:a16="http://schemas.microsoft.com/office/drawing/2014/main" id="{1FD2B706-0BB9-4A30-9206-252E09AE0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59">
              <a:extLst>
                <a:ext uri="{FF2B5EF4-FFF2-40B4-BE49-F238E27FC236}">
                  <a16:creationId xmlns:a16="http://schemas.microsoft.com/office/drawing/2014/main" id="{D5783E13-BA0A-4F1E-A4F0-BFC9FF1035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2">
              <a:extLst>
                <a:ext uri="{FF2B5EF4-FFF2-40B4-BE49-F238E27FC236}">
                  <a16:creationId xmlns:a16="http://schemas.microsoft.com/office/drawing/2014/main" id="{D0847D6C-8036-43A9-BA3E-D1E8928882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59">
              <a:extLst>
                <a:ext uri="{FF2B5EF4-FFF2-40B4-BE49-F238E27FC236}">
                  <a16:creationId xmlns:a16="http://schemas.microsoft.com/office/drawing/2014/main" id="{1D610CBF-7C35-498A-9BDD-A2954A7CAB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2">
              <a:extLst>
                <a:ext uri="{FF2B5EF4-FFF2-40B4-BE49-F238E27FC236}">
                  <a16:creationId xmlns:a16="http://schemas.microsoft.com/office/drawing/2014/main" id="{BCB60915-0422-4144-87E9-2289DBC04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59">
              <a:extLst>
                <a:ext uri="{FF2B5EF4-FFF2-40B4-BE49-F238E27FC236}">
                  <a16:creationId xmlns:a16="http://schemas.microsoft.com/office/drawing/2014/main" id="{9D64F486-DA93-45CE-9075-4110C67F10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2">
              <a:extLst>
                <a:ext uri="{FF2B5EF4-FFF2-40B4-BE49-F238E27FC236}">
                  <a16:creationId xmlns:a16="http://schemas.microsoft.com/office/drawing/2014/main" id="{DA8356F6-E822-44E0-8A11-33E5A5432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59">
              <a:extLst>
                <a:ext uri="{FF2B5EF4-FFF2-40B4-BE49-F238E27FC236}">
                  <a16:creationId xmlns:a16="http://schemas.microsoft.com/office/drawing/2014/main" id="{C825C106-0BD3-41C1-8520-50F54BD67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Rectangle 47">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Checklist with solid fill">
            <a:extLst>
              <a:ext uri="{FF2B5EF4-FFF2-40B4-BE49-F238E27FC236}">
                <a16:creationId xmlns:a16="http://schemas.microsoft.com/office/drawing/2014/main" id="{8433835A-E828-4335-BBCA-6480050D05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035773" y="2711696"/>
            <a:ext cx="914400" cy="914400"/>
          </a:xfrm>
          <a:prstGeom prst="rect">
            <a:avLst/>
          </a:prstGeom>
        </p:spPr>
      </p:pic>
      <p:sp>
        <p:nvSpPr>
          <p:cNvPr id="3" name="TextBox 2">
            <a:extLst>
              <a:ext uri="{FF2B5EF4-FFF2-40B4-BE49-F238E27FC236}">
                <a16:creationId xmlns:a16="http://schemas.microsoft.com/office/drawing/2014/main" id="{0048259C-A27B-42FE-9733-303888F249A7}"/>
              </a:ext>
            </a:extLst>
          </p:cNvPr>
          <p:cNvSpPr txBox="1"/>
          <p:nvPr/>
        </p:nvSpPr>
        <p:spPr>
          <a:xfrm>
            <a:off x="5213643" y="429578"/>
            <a:ext cx="6862030" cy="5693866"/>
          </a:xfrm>
          <a:prstGeom prst="rect">
            <a:avLst/>
          </a:prstGeom>
          <a:noFill/>
        </p:spPr>
        <p:txBody>
          <a:bodyPr wrap="square" rtlCol="0">
            <a:spAutoFit/>
          </a:bodyPr>
          <a:lstStyle/>
          <a:p>
            <a:pPr marL="285750" indent="-285750">
              <a:buFont typeface="Arial" panose="020B0604020202020204" pitchFamily="34" charset="0"/>
              <a:buChar char="•"/>
            </a:pPr>
            <a:r>
              <a:rPr lang="en-US" sz="2800" dirty="0"/>
              <a:t>Ensures the agency’s anti-poverty mission is clearly articulated </a:t>
            </a:r>
            <a:br>
              <a:rPr lang="en-US" sz="2800" dirty="0"/>
            </a:br>
            <a:endParaRPr lang="en-US" sz="2800" dirty="0"/>
          </a:p>
          <a:p>
            <a:pPr marL="285750" indent="-285750">
              <a:buFont typeface="Arial" panose="020B0604020202020204" pitchFamily="34" charset="0"/>
              <a:buChar char="•"/>
            </a:pPr>
            <a:r>
              <a:rPr lang="en-US" sz="2800" dirty="0"/>
              <a:t>Describes strategies and steps to work towards results/outcomes for customers with low incomes </a:t>
            </a:r>
            <a:br>
              <a:rPr lang="en-US" sz="2800" dirty="0"/>
            </a:br>
            <a:endParaRPr lang="en-US" sz="2800" dirty="0"/>
          </a:p>
          <a:p>
            <a:pPr marL="285750" indent="-285750">
              <a:buFont typeface="Arial" panose="020B0604020202020204" pitchFamily="34" charset="0"/>
              <a:buChar char="•"/>
            </a:pPr>
            <a:r>
              <a:rPr lang="en-US" sz="2800" dirty="0"/>
              <a:t>Describes how the CAA will meet the needs identified in the Community Needs Assessment </a:t>
            </a:r>
            <a:br>
              <a:rPr lang="en-US" sz="2800" dirty="0"/>
            </a:br>
            <a:endParaRPr lang="en-US" sz="2800" dirty="0"/>
          </a:p>
          <a:p>
            <a:pPr marL="285750" indent="-285750">
              <a:buFont typeface="Arial" panose="020B0604020202020204" pitchFamily="34" charset="0"/>
              <a:buChar char="•"/>
            </a:pPr>
            <a:r>
              <a:rPr lang="en-US" sz="2800" dirty="0"/>
              <a:t>Provides direction for agency programs (services, strategies, &amp; budgets)</a:t>
            </a:r>
          </a:p>
        </p:txBody>
      </p:sp>
    </p:spTree>
    <p:custDataLst>
      <p:tags r:id="rId1"/>
    </p:custDataLst>
    <p:extLst>
      <p:ext uri="{BB962C8B-B14F-4D97-AF65-F5344CB8AC3E}">
        <p14:creationId xmlns:p14="http://schemas.microsoft.com/office/powerpoint/2010/main" val="4112411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D87AB319-64C0-4E2D-B1CD-0A970301B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38" name="Rectangle 137">
            <a:extLst>
              <a:ext uri="{FF2B5EF4-FFF2-40B4-BE49-F238E27FC236}">
                <a16:creationId xmlns:a16="http://schemas.microsoft.com/office/drawing/2014/main" id="{EDAFA9A5-03CC-4F94-B964-70682CDB0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9698" name="Title 4">
            <a:extLst>
              <a:ext uri="{FF2B5EF4-FFF2-40B4-BE49-F238E27FC236}">
                <a16:creationId xmlns:a16="http://schemas.microsoft.com/office/drawing/2014/main" id="{86F2E03C-8DDC-4BD7-8687-E907CB67078F}"/>
              </a:ext>
            </a:extLst>
          </p:cNvPr>
          <p:cNvSpPr>
            <a:spLocks noGrp="1"/>
          </p:cNvSpPr>
          <p:nvPr>
            <p:ph type="title"/>
          </p:nvPr>
        </p:nvSpPr>
        <p:spPr>
          <a:xfrm>
            <a:off x="603504" y="770467"/>
            <a:ext cx="3467051" cy="3310214"/>
          </a:xfrm>
        </p:spPr>
        <p:txBody>
          <a:bodyPr vert="horz" lIns="91440" tIns="45720" rIns="91440" bIns="45720" rtlCol="0" anchor="b">
            <a:normAutofit/>
          </a:bodyPr>
          <a:lstStyle/>
          <a:p>
            <a:pPr algn="ctr"/>
            <a:r>
              <a:rPr lang="en-US" altLang="en-US" sz="5100" b="1" dirty="0">
                <a:solidFill>
                  <a:srgbClr val="FFFFFF"/>
                </a:solidFill>
              </a:rPr>
              <a:t>Performance Standards</a:t>
            </a:r>
            <a:br>
              <a:rPr lang="en-US" altLang="en-US" sz="5100" b="1" dirty="0">
                <a:solidFill>
                  <a:srgbClr val="FFFFFF"/>
                </a:solidFill>
              </a:rPr>
            </a:br>
            <a:br>
              <a:rPr lang="en-US" altLang="en-US" sz="5100" b="1" dirty="0">
                <a:solidFill>
                  <a:srgbClr val="FFFFFF"/>
                </a:solidFill>
              </a:rPr>
            </a:br>
            <a:endParaRPr lang="en-US" altLang="en-US" sz="5100" b="1" dirty="0">
              <a:solidFill>
                <a:srgbClr val="FFFFFF"/>
              </a:solidFill>
            </a:endParaRPr>
          </a:p>
        </p:txBody>
      </p:sp>
      <p:sp>
        <p:nvSpPr>
          <p:cNvPr id="140" name="Rectangle 139">
            <a:extLst>
              <a:ext uri="{FF2B5EF4-FFF2-40B4-BE49-F238E27FC236}">
                <a16:creationId xmlns:a16="http://schemas.microsoft.com/office/drawing/2014/main" id="{73B36B60-731F-409B-A240-BBF521AB74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 name="Text Placeholder 3">
            <a:extLst>
              <a:ext uri="{FF2B5EF4-FFF2-40B4-BE49-F238E27FC236}">
                <a16:creationId xmlns:a16="http://schemas.microsoft.com/office/drawing/2014/main" id="{14D8FED3-3A16-414B-928E-0F65336FD3CC}"/>
              </a:ext>
            </a:extLst>
          </p:cNvPr>
          <p:cNvSpPr>
            <a:spLocks noGrp="1"/>
          </p:cNvSpPr>
          <p:nvPr>
            <p:ph type="body" idx="1"/>
          </p:nvPr>
        </p:nvSpPr>
        <p:spPr>
          <a:xfrm>
            <a:off x="5844988" y="718458"/>
            <a:ext cx="4722863" cy="4990012"/>
          </a:xfrm>
        </p:spPr>
        <p:txBody>
          <a:bodyPr>
            <a:normAutofit fontScale="92500" lnSpcReduction="10000"/>
          </a:bodyPr>
          <a:lstStyle/>
          <a:p>
            <a:pPr algn="ctr"/>
            <a:r>
              <a:rPr lang="en-US" sz="5400" dirty="0"/>
              <a:t>There are no established standards in the Community Action world regarding customer success. </a:t>
            </a:r>
          </a:p>
        </p:txBody>
      </p:sp>
      <p:pic>
        <p:nvPicPr>
          <p:cNvPr id="8" name="Picture 4" descr="C:\Users\Veriton\AppData\Local\Microsoft\Windows\INetCache\IE\ZY9INTQ3\768px-Emblem-percentage.svg[1].png"/>
          <p:cNvPicPr>
            <a:picLocks noChangeAspect="1" noChangeArrowheads="1"/>
          </p:cNvPicPr>
          <p:nvPr/>
        </p:nvPicPr>
        <p:blipFill>
          <a:blip r:embed="rId3" cstate="print"/>
          <a:srcRect/>
          <a:stretch>
            <a:fillRect/>
          </a:stretch>
        </p:blipFill>
        <p:spPr bwMode="auto">
          <a:xfrm>
            <a:off x="10959152" y="266700"/>
            <a:ext cx="631210" cy="631210"/>
          </a:xfrm>
          <a:prstGeom prst="rect">
            <a:avLst/>
          </a:prstGeom>
          <a:noFill/>
        </p:spPr>
      </p:pic>
      <p:sp>
        <p:nvSpPr>
          <p:cNvPr id="9" name="Footer Placeholder 8"/>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50" b="0" i="0" u="none" strike="noStrike" kern="1200" cap="all" spc="0" normalizeH="0" baseline="0" noProof="0">
                <a:ln>
                  <a:noFill/>
                </a:ln>
                <a:solidFill>
                  <a:prstClr val="black">
                    <a:alpha val="80000"/>
                  </a:prstClr>
                </a:solidFill>
                <a:effectLst/>
                <a:uLnTx/>
                <a:uFillTx/>
                <a:latin typeface="Calibri Light"/>
                <a:ea typeface="+mn-ea"/>
                <a:cs typeface="+mn-cs"/>
              </a:rPr>
              <a:t>MATERIAL FROM INTRO TO ROMA 5.1, 2020</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B371F6-B0E4-4771-A876-342CE191F177}"/>
              </a:ext>
            </a:extLst>
          </p:cNvPr>
          <p:cNvPicPr>
            <a:picLocks noChangeAspect="1"/>
          </p:cNvPicPr>
          <p:nvPr/>
        </p:nvPicPr>
        <p:blipFill>
          <a:blip r:embed="rId3" cstate="print"/>
          <a:stretch>
            <a:fillRect/>
          </a:stretch>
        </p:blipFill>
        <p:spPr>
          <a:xfrm>
            <a:off x="124991" y="3538010"/>
            <a:ext cx="11942017" cy="2836226"/>
          </a:xfrm>
          <a:prstGeom prst="rect">
            <a:avLst/>
          </a:prstGeom>
        </p:spPr>
      </p:pic>
      <p:sp>
        <p:nvSpPr>
          <p:cNvPr id="3" name="Content Placeholder 2">
            <a:extLst>
              <a:ext uri="{FF2B5EF4-FFF2-40B4-BE49-F238E27FC236}">
                <a16:creationId xmlns:a16="http://schemas.microsoft.com/office/drawing/2014/main" id="{8D1A666E-DFD9-4F45-90EA-237F5C03C481}"/>
              </a:ext>
            </a:extLst>
          </p:cNvPr>
          <p:cNvSpPr>
            <a:spLocks noGrp="1"/>
          </p:cNvSpPr>
          <p:nvPr>
            <p:ph idx="1"/>
          </p:nvPr>
        </p:nvSpPr>
        <p:spPr>
          <a:xfrm>
            <a:off x="1905000" y="895614"/>
            <a:ext cx="8382000" cy="2836226"/>
          </a:xfrm>
        </p:spPr>
        <p:txBody>
          <a:bodyPr>
            <a:normAutofit fontScale="92500" lnSpcReduction="20000"/>
          </a:bodyPr>
          <a:lstStyle/>
          <a:p>
            <a:r>
              <a:rPr lang="en-US" dirty="0"/>
              <a:t>.</a:t>
            </a:r>
          </a:p>
          <a:p>
            <a:endParaRPr lang="en-US" dirty="0"/>
          </a:p>
          <a:p>
            <a:pPr algn="ctr"/>
            <a:r>
              <a:rPr lang="en-US" sz="4600" dirty="0"/>
              <a:t>The outcome indicator formula we have been using produces a measure of </a:t>
            </a:r>
            <a:r>
              <a:rPr lang="en-US" sz="4600" b="1" u="sng" dirty="0"/>
              <a:t>CUSTOMER SUCCESS</a:t>
            </a:r>
            <a:r>
              <a:rPr lang="en-US" sz="4600" b="1" dirty="0"/>
              <a:t>.</a:t>
            </a:r>
          </a:p>
          <a:p>
            <a:pPr algn="ctr"/>
            <a:r>
              <a:rPr lang="en-US" sz="4600" b="1" dirty="0"/>
              <a:t> </a:t>
            </a:r>
          </a:p>
          <a:p>
            <a:endParaRPr lang="en-US" b="1" dirty="0"/>
          </a:p>
          <a:p>
            <a:endParaRPr lang="en-US" b="1" dirty="0"/>
          </a:p>
        </p:txBody>
      </p:sp>
      <p:pic>
        <p:nvPicPr>
          <p:cNvPr id="6" name="Picture 4" descr="C:\Users\Veriton\AppData\Local\Microsoft\Windows\INetCache\IE\ZY9INTQ3\768px-Emblem-percentage.svg[1].png"/>
          <p:cNvPicPr>
            <a:picLocks noChangeAspect="1" noChangeArrowheads="1"/>
          </p:cNvPicPr>
          <p:nvPr/>
        </p:nvPicPr>
        <p:blipFill>
          <a:blip r:embed="rId4" cstate="print"/>
          <a:srcRect/>
          <a:stretch>
            <a:fillRect/>
          </a:stretch>
        </p:blipFill>
        <p:spPr bwMode="auto">
          <a:xfrm>
            <a:off x="10959152" y="266700"/>
            <a:ext cx="631210" cy="631210"/>
          </a:xfrm>
          <a:prstGeom prst="rect">
            <a:avLst/>
          </a:prstGeom>
          <a:noFill/>
        </p:spPr>
      </p:pic>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50" b="0" i="0" u="none" strike="noStrike" kern="1200" cap="all" spc="0" normalizeH="0" baseline="0" noProof="0">
                <a:ln>
                  <a:noFill/>
                </a:ln>
                <a:solidFill>
                  <a:prstClr val="black">
                    <a:alpha val="80000"/>
                  </a:prstClr>
                </a:solidFill>
                <a:effectLst/>
                <a:uLnTx/>
                <a:uFillTx/>
                <a:latin typeface="Calibri Light"/>
                <a:ea typeface="+mn-ea"/>
                <a:cs typeface="+mn-cs"/>
              </a:rPr>
              <a:t>MATERIAL FROM INTRO TO ROMA 5.1, 2020</a:t>
            </a:r>
          </a:p>
        </p:txBody>
      </p:sp>
    </p:spTree>
    <p:extLst>
      <p:ext uri="{BB962C8B-B14F-4D97-AF65-F5344CB8AC3E}">
        <p14:creationId xmlns:p14="http://schemas.microsoft.com/office/powerpoint/2010/main" val="3665838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CEBA1-0B66-4017-B017-86729FA05106}"/>
              </a:ext>
            </a:extLst>
          </p:cNvPr>
          <p:cNvSpPr>
            <a:spLocks noGrp="1"/>
          </p:cNvSpPr>
          <p:nvPr>
            <p:ph type="title"/>
          </p:nvPr>
        </p:nvSpPr>
        <p:spPr>
          <a:xfrm>
            <a:off x="902053" y="538444"/>
            <a:ext cx="6972607" cy="1658198"/>
          </a:xfrm>
        </p:spPr>
        <p:txBody>
          <a:bodyPr>
            <a:normAutofit/>
          </a:bodyPr>
          <a:lstStyle/>
          <a:p>
            <a:r>
              <a:rPr lang="en-US" dirty="0"/>
              <a:t>Agency Ability to Target</a:t>
            </a:r>
          </a:p>
        </p:txBody>
      </p:sp>
      <p:sp>
        <p:nvSpPr>
          <p:cNvPr id="3" name="Content Placeholder 2">
            <a:extLst>
              <a:ext uri="{FF2B5EF4-FFF2-40B4-BE49-F238E27FC236}">
                <a16:creationId xmlns:a16="http://schemas.microsoft.com/office/drawing/2014/main" id="{8D1A666E-DFD9-4F45-90EA-237F5C03C481}"/>
              </a:ext>
            </a:extLst>
          </p:cNvPr>
          <p:cNvSpPr>
            <a:spLocks noGrp="1"/>
          </p:cNvSpPr>
          <p:nvPr>
            <p:ph idx="1"/>
          </p:nvPr>
        </p:nvSpPr>
        <p:spPr>
          <a:xfrm>
            <a:off x="4426181" y="2152508"/>
            <a:ext cx="6863766" cy="3971620"/>
          </a:xfrm>
        </p:spPr>
        <p:txBody>
          <a:bodyPr>
            <a:normAutofit/>
          </a:bodyPr>
          <a:lstStyle/>
          <a:p>
            <a:pPr algn="ctr"/>
            <a:endParaRPr lang="en-US" sz="3600" dirty="0"/>
          </a:p>
          <a:p>
            <a:pPr algn="ctr"/>
            <a:r>
              <a:rPr lang="en-US" sz="3600" dirty="0"/>
              <a:t>A different formula </a:t>
            </a:r>
          </a:p>
          <a:p>
            <a:pPr algn="ctr"/>
            <a:r>
              <a:rPr lang="en-US" sz="3600" dirty="0"/>
              <a:t>is used to calculate </a:t>
            </a:r>
          </a:p>
          <a:p>
            <a:pPr algn="ctr"/>
            <a:r>
              <a:rPr lang="en-US" sz="3600" b="1" u="sng" dirty="0"/>
              <a:t>AGENCY SUCCESS.</a:t>
            </a:r>
          </a:p>
          <a:p>
            <a:pPr algn="ctr"/>
            <a:endParaRPr lang="en-US" sz="3600" b="1" u="sng" dirty="0"/>
          </a:p>
          <a:p>
            <a:pPr algn="ctr"/>
            <a:endParaRPr lang="en-US" sz="3600" b="1" u="sng" dirty="0"/>
          </a:p>
          <a:p>
            <a:endParaRPr lang="en-US" b="1" dirty="0"/>
          </a:p>
          <a:p>
            <a:endParaRPr lang="en-US" b="1" dirty="0"/>
          </a:p>
        </p:txBody>
      </p:sp>
      <p:pic>
        <p:nvPicPr>
          <p:cNvPr id="7170" name="Picture 2" descr="Effective Approaches to Setting Performance Benchmarks | Digitaliy">
            <a:extLst>
              <a:ext uri="{FF2B5EF4-FFF2-40B4-BE49-F238E27FC236}">
                <a16:creationId xmlns:a16="http://schemas.microsoft.com/office/drawing/2014/main" id="{2AA4A526-A69D-44AE-8A1D-F0E0DD648A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349311" y="1982584"/>
            <a:ext cx="3448478" cy="39716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Veriton\AppData\Local\Microsoft\Windows\INetCache\IE\ZY9INTQ3\768px-Emblem-percentage.svg[1].png"/>
          <p:cNvPicPr>
            <a:picLocks noChangeAspect="1" noChangeArrowheads="1"/>
          </p:cNvPicPr>
          <p:nvPr/>
        </p:nvPicPr>
        <p:blipFill>
          <a:blip r:embed="rId4" cstate="print"/>
          <a:srcRect/>
          <a:stretch>
            <a:fillRect/>
          </a:stretch>
        </p:blipFill>
        <p:spPr bwMode="auto">
          <a:xfrm>
            <a:off x="10959152" y="266700"/>
            <a:ext cx="631210" cy="631210"/>
          </a:xfrm>
          <a:prstGeom prst="rect">
            <a:avLst/>
          </a:prstGeom>
          <a:noFill/>
        </p:spPr>
      </p:pic>
      <p:sp>
        <p:nvSpPr>
          <p:cNvPr id="7" name="Footer Placeholder 6"/>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50" b="0" i="0" u="none" strike="noStrike" kern="1200" cap="all" spc="0" normalizeH="0" baseline="0" noProof="0">
                <a:ln>
                  <a:noFill/>
                </a:ln>
                <a:solidFill>
                  <a:prstClr val="black">
                    <a:alpha val="80000"/>
                  </a:prstClr>
                </a:solidFill>
                <a:effectLst/>
                <a:uLnTx/>
                <a:uFillTx/>
                <a:latin typeface="Calibri Light"/>
                <a:ea typeface="+mn-ea"/>
                <a:cs typeface="+mn-cs"/>
              </a:rPr>
              <a:t>MATERIAL FROM INTRO TO ROMA 5.1, 2020</a:t>
            </a:r>
          </a:p>
        </p:txBody>
      </p:sp>
    </p:spTree>
    <p:extLst>
      <p:ext uri="{BB962C8B-B14F-4D97-AF65-F5344CB8AC3E}">
        <p14:creationId xmlns:p14="http://schemas.microsoft.com/office/powerpoint/2010/main" val="19959610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D8593-8321-4633-95C6-C0EBF7CED64C}"/>
              </a:ext>
            </a:extLst>
          </p:cNvPr>
          <p:cNvSpPr>
            <a:spLocks noGrp="1"/>
          </p:cNvSpPr>
          <p:nvPr>
            <p:ph type="title"/>
          </p:nvPr>
        </p:nvSpPr>
        <p:spPr>
          <a:xfrm>
            <a:off x="426720" y="174413"/>
            <a:ext cx="10772775" cy="1658198"/>
          </a:xfrm>
        </p:spPr>
        <p:txBody>
          <a:bodyPr/>
          <a:lstStyle/>
          <a:p>
            <a:pPr algn="ctr"/>
            <a:r>
              <a:rPr lang="en-US" dirty="0">
                <a:solidFill>
                  <a:schemeClr val="tx1"/>
                </a:solidFill>
              </a:rPr>
              <a:t>Agency Targeting Success Rate</a:t>
            </a:r>
          </a:p>
        </p:txBody>
      </p:sp>
      <p:graphicFrame>
        <p:nvGraphicFramePr>
          <p:cNvPr id="4" name="Content Placeholder 3">
            <a:extLst>
              <a:ext uri="{FF2B5EF4-FFF2-40B4-BE49-F238E27FC236}">
                <a16:creationId xmlns:a16="http://schemas.microsoft.com/office/drawing/2014/main" id="{93F2FF61-D275-4646-AF4E-7936765E447E}"/>
              </a:ext>
            </a:extLst>
          </p:cNvPr>
          <p:cNvGraphicFramePr>
            <a:graphicFrameLocks noGrp="1"/>
          </p:cNvGraphicFramePr>
          <p:nvPr>
            <p:ph idx="1"/>
          </p:nvPr>
        </p:nvGraphicFramePr>
        <p:xfrm>
          <a:off x="426721" y="1832611"/>
          <a:ext cx="11338560" cy="4904614"/>
        </p:xfrm>
        <a:graphic>
          <a:graphicData uri="http://schemas.openxmlformats.org/drawingml/2006/table">
            <a:tbl>
              <a:tblPr firstRow="1" firstCol="1" bandRow="1" bandCol="1">
                <a:tableStyleId>{5C22544A-7EE6-4342-B048-85BDC9FD1C3A}</a:tableStyleId>
              </a:tblPr>
              <a:tblGrid>
                <a:gridCol w="5685923">
                  <a:extLst>
                    <a:ext uri="{9D8B030D-6E8A-4147-A177-3AD203B41FA5}">
                      <a16:colId xmlns:a16="http://schemas.microsoft.com/office/drawing/2014/main" val="2900256107"/>
                    </a:ext>
                  </a:extLst>
                </a:gridCol>
                <a:gridCol w="5652637">
                  <a:extLst>
                    <a:ext uri="{9D8B030D-6E8A-4147-A177-3AD203B41FA5}">
                      <a16:colId xmlns:a16="http://schemas.microsoft.com/office/drawing/2014/main" val="392461650"/>
                    </a:ext>
                  </a:extLst>
                </a:gridCol>
              </a:tblGrid>
              <a:tr h="2039494">
                <a:tc>
                  <a:txBody>
                    <a:bodyPr/>
                    <a:lstStyle/>
                    <a:p>
                      <a:pPr marL="0" marR="0" algn="ctr">
                        <a:spcBef>
                          <a:spcPts val="0"/>
                        </a:spcBef>
                        <a:spcAft>
                          <a:spcPts val="0"/>
                        </a:spcAft>
                      </a:pPr>
                      <a:r>
                        <a:rPr lang="en-US" sz="3200" dirty="0">
                          <a:effectLst/>
                        </a:rPr>
                        <a:t>Estimated Performance</a:t>
                      </a:r>
                    </a:p>
                    <a:p>
                      <a:pPr marL="0" marR="0">
                        <a:spcBef>
                          <a:spcPts val="0"/>
                        </a:spcBef>
                        <a:spcAft>
                          <a:spcPts val="0"/>
                        </a:spcAft>
                      </a:pPr>
                      <a:r>
                        <a:rPr lang="en-US" sz="2800" dirty="0">
                          <a:effectLst/>
                        </a:rPr>
                        <a:t>       7             </a:t>
                      </a:r>
                    </a:p>
                    <a:p>
                      <a:pPr marL="0" marR="0">
                        <a:spcBef>
                          <a:spcPts val="0"/>
                        </a:spcBef>
                        <a:spcAft>
                          <a:spcPts val="0"/>
                        </a:spcAft>
                      </a:pPr>
                      <a:r>
                        <a:rPr lang="en-US" sz="2800" dirty="0">
                          <a:effectLst/>
                        </a:rPr>
                        <a:t>     ----    =    35%</a:t>
                      </a:r>
                    </a:p>
                    <a:p>
                      <a:pPr marL="0" marR="0">
                        <a:spcBef>
                          <a:spcPts val="0"/>
                        </a:spcBef>
                        <a:spcAft>
                          <a:spcPts val="0"/>
                        </a:spcAft>
                      </a:pPr>
                      <a:r>
                        <a:rPr lang="en-US" sz="2800" dirty="0">
                          <a:effectLst/>
                        </a:rPr>
                        <a:t>     20</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800" dirty="0">
                          <a:effectLst/>
                        </a:rPr>
                        <a:t> </a:t>
                      </a:r>
                      <a:r>
                        <a:rPr lang="en-US" sz="2800" dirty="0">
                          <a:solidFill>
                            <a:schemeClr val="tx1"/>
                          </a:solidFill>
                          <a:effectLst/>
                          <a:latin typeface="+mj-lt"/>
                        </a:rPr>
                        <a:t>Agency Targeting Success Rate</a:t>
                      </a:r>
                    </a:p>
                    <a:p>
                      <a:pPr marL="0" marR="0">
                        <a:spcBef>
                          <a:spcPts val="0"/>
                        </a:spcBef>
                        <a:spcAft>
                          <a:spcPts val="0"/>
                        </a:spcAft>
                      </a:pPr>
                      <a:r>
                        <a:rPr lang="en-US" sz="2800" dirty="0">
                          <a:effectLst/>
                          <a:latin typeface="+mj-lt"/>
                        </a:rPr>
                        <a:t> </a:t>
                      </a:r>
                      <a:r>
                        <a:rPr lang="en-US" sz="2800" b="0" dirty="0">
                          <a:solidFill>
                            <a:schemeClr val="tx1"/>
                          </a:solidFill>
                          <a:effectLst/>
                          <a:latin typeface="+mj-lt"/>
                        </a:rPr>
                        <a:t>5 (actual)</a:t>
                      </a:r>
                    </a:p>
                    <a:p>
                      <a:pPr marL="0" marR="0">
                        <a:spcBef>
                          <a:spcPts val="0"/>
                        </a:spcBef>
                        <a:spcAft>
                          <a:spcPts val="0"/>
                        </a:spcAft>
                      </a:pPr>
                      <a:r>
                        <a:rPr lang="en-US" sz="2800" b="0" dirty="0">
                          <a:solidFill>
                            <a:schemeClr val="tx1"/>
                          </a:solidFill>
                          <a:effectLst/>
                          <a:latin typeface="+mj-lt"/>
                          <a:ea typeface="Times New Roman" panose="02020603050405020304" pitchFamily="18" charset="0"/>
                        </a:rPr>
                        <a:t>-----                 =71% ability to</a:t>
                      </a:r>
                    </a:p>
                    <a:p>
                      <a:pPr marL="0" marR="0">
                        <a:spcBef>
                          <a:spcPts val="0"/>
                        </a:spcBef>
                        <a:spcAft>
                          <a:spcPts val="0"/>
                        </a:spcAft>
                      </a:pPr>
                      <a:r>
                        <a:rPr lang="en-US" sz="2800" b="0" dirty="0">
                          <a:solidFill>
                            <a:schemeClr val="tx1"/>
                          </a:solidFill>
                          <a:effectLst/>
                          <a:latin typeface="+mj-lt"/>
                          <a:ea typeface="Times New Roman" panose="02020603050405020304" pitchFamily="18" charset="0"/>
                        </a:rPr>
                        <a:t>7 (target)               </a:t>
                      </a:r>
                      <a:r>
                        <a:rPr lang="en-US" sz="2800" b="0" kern="1200" dirty="0">
                          <a:solidFill>
                            <a:schemeClr val="tx1"/>
                          </a:solidFill>
                          <a:effectLst/>
                          <a:latin typeface="+mn-lt"/>
                          <a:ea typeface="Times New Roman" panose="02020603050405020304" pitchFamily="18" charset="0"/>
                          <a:cs typeface="+mn-cs"/>
                        </a:rPr>
                        <a:t>successfully target</a:t>
                      </a:r>
                      <a:endParaRPr lang="en-US" sz="2800" b="0" dirty="0">
                        <a:solidFill>
                          <a:schemeClr val="tx1"/>
                        </a:solidFill>
                        <a:effectLst/>
                        <a:latin typeface="+mj-lt"/>
                        <a:ea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2054308587"/>
                  </a:ext>
                </a:extLst>
              </a:tr>
              <a:tr h="2811482">
                <a:tc>
                  <a:txBody>
                    <a:bodyPr/>
                    <a:lstStyle/>
                    <a:p>
                      <a:pPr marL="0" marR="0" algn="ctr">
                        <a:spcBef>
                          <a:spcPts val="0"/>
                        </a:spcBef>
                        <a:spcAft>
                          <a:spcPts val="0"/>
                        </a:spcAft>
                      </a:pPr>
                      <a:r>
                        <a:rPr lang="en-US" sz="3200" dirty="0">
                          <a:effectLst/>
                        </a:rPr>
                        <a:t>Actual Performance  </a:t>
                      </a:r>
                    </a:p>
                    <a:p>
                      <a:pPr marL="0" marR="0">
                        <a:spcBef>
                          <a:spcPts val="0"/>
                        </a:spcBef>
                        <a:spcAft>
                          <a:spcPts val="0"/>
                        </a:spcAft>
                      </a:pPr>
                      <a:r>
                        <a:rPr lang="en-US" sz="3200" dirty="0">
                          <a:effectLst/>
                        </a:rPr>
                        <a:t> </a:t>
                      </a:r>
                    </a:p>
                    <a:p>
                      <a:pPr marL="0" marR="0">
                        <a:spcBef>
                          <a:spcPts val="0"/>
                        </a:spcBef>
                        <a:spcAft>
                          <a:spcPts val="0"/>
                        </a:spcAft>
                      </a:pPr>
                      <a:r>
                        <a:rPr lang="en-US" sz="3200" dirty="0">
                          <a:effectLst/>
                        </a:rPr>
                        <a:t>       5             </a:t>
                      </a:r>
                    </a:p>
                    <a:p>
                      <a:pPr marL="0" marR="0">
                        <a:spcBef>
                          <a:spcPts val="0"/>
                        </a:spcBef>
                        <a:spcAft>
                          <a:spcPts val="0"/>
                        </a:spcAft>
                      </a:pPr>
                      <a:r>
                        <a:rPr lang="en-US" sz="3200" dirty="0">
                          <a:effectLst/>
                        </a:rPr>
                        <a:t>     ----    =   25%       </a:t>
                      </a:r>
                    </a:p>
                    <a:p>
                      <a:pPr marL="0" marR="0">
                        <a:spcBef>
                          <a:spcPts val="0"/>
                        </a:spcBef>
                        <a:spcAft>
                          <a:spcPts val="0"/>
                        </a:spcAft>
                      </a:pPr>
                      <a:r>
                        <a:rPr lang="en-US" sz="3200" dirty="0">
                          <a:effectLst/>
                        </a:rPr>
                        <a:t>     20     (enrolled)</a:t>
                      </a:r>
                      <a:endParaRPr lang="en-US" sz="3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3200" b="1" dirty="0">
                          <a:solidFill>
                            <a:schemeClr val="bg1"/>
                          </a:solidFill>
                          <a:effectLst/>
                        </a:rPr>
                        <a:t>Actual Performance with </a:t>
                      </a:r>
                    </a:p>
                    <a:p>
                      <a:pPr marL="0" marR="0" algn="ctr">
                        <a:spcBef>
                          <a:spcPts val="0"/>
                        </a:spcBef>
                        <a:spcAft>
                          <a:spcPts val="0"/>
                        </a:spcAft>
                      </a:pPr>
                      <a:r>
                        <a:rPr lang="en-US" sz="3200" b="1" dirty="0">
                          <a:solidFill>
                            <a:schemeClr val="bg1"/>
                          </a:solidFill>
                          <a:effectLst/>
                        </a:rPr>
                        <a:t>Reduced Denominator</a:t>
                      </a:r>
                    </a:p>
                    <a:p>
                      <a:pPr marL="0" marR="0">
                        <a:spcBef>
                          <a:spcPts val="0"/>
                        </a:spcBef>
                        <a:spcAft>
                          <a:spcPts val="0"/>
                        </a:spcAft>
                      </a:pPr>
                      <a:r>
                        <a:rPr lang="en-US" sz="3200" b="1" dirty="0">
                          <a:solidFill>
                            <a:schemeClr val="bg1"/>
                          </a:solidFill>
                          <a:effectLst/>
                        </a:rPr>
                        <a:t>       5             </a:t>
                      </a:r>
                    </a:p>
                    <a:p>
                      <a:pPr marL="0" marR="0">
                        <a:spcBef>
                          <a:spcPts val="0"/>
                        </a:spcBef>
                        <a:spcAft>
                          <a:spcPts val="0"/>
                        </a:spcAft>
                      </a:pPr>
                      <a:r>
                        <a:rPr lang="en-US" sz="3200" b="1" dirty="0">
                          <a:solidFill>
                            <a:schemeClr val="bg1"/>
                          </a:solidFill>
                          <a:effectLst/>
                        </a:rPr>
                        <a:t>     ----    =   33%       </a:t>
                      </a:r>
                    </a:p>
                    <a:p>
                      <a:pPr marL="0" marR="0">
                        <a:spcBef>
                          <a:spcPts val="0"/>
                        </a:spcBef>
                        <a:spcAft>
                          <a:spcPts val="0"/>
                        </a:spcAft>
                      </a:pPr>
                      <a:r>
                        <a:rPr lang="en-US" sz="3200" b="1" dirty="0">
                          <a:solidFill>
                            <a:schemeClr val="bg1"/>
                          </a:solidFill>
                          <a:effectLst/>
                        </a:rPr>
                        <a:t>     15  (completed)</a:t>
                      </a:r>
                    </a:p>
                    <a:p>
                      <a:pPr marL="0" marR="0">
                        <a:spcBef>
                          <a:spcPts val="0"/>
                        </a:spcBef>
                        <a:spcAft>
                          <a:spcPts val="0"/>
                        </a:spcAft>
                      </a:pPr>
                      <a:r>
                        <a:rPr lang="en-US" sz="2800" dirty="0">
                          <a:effectLst/>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2272963676"/>
                  </a:ext>
                </a:extLst>
              </a:tr>
            </a:tbl>
          </a:graphicData>
        </a:graphic>
      </p:graphicFrame>
      <p:sp>
        <p:nvSpPr>
          <p:cNvPr id="3" name="Flowchart: Connector 2">
            <a:extLst>
              <a:ext uri="{FF2B5EF4-FFF2-40B4-BE49-F238E27FC236}">
                <a16:creationId xmlns:a16="http://schemas.microsoft.com/office/drawing/2014/main" id="{7C4ACF88-B9E4-47B6-A54D-AD22BE16FBD9}"/>
              </a:ext>
            </a:extLst>
          </p:cNvPr>
          <p:cNvSpPr/>
          <p:nvPr/>
        </p:nvSpPr>
        <p:spPr>
          <a:xfrm>
            <a:off x="914400" y="2312894"/>
            <a:ext cx="457200" cy="4572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6" name="Straight Arrow Connector 5">
            <a:extLst>
              <a:ext uri="{FF2B5EF4-FFF2-40B4-BE49-F238E27FC236}">
                <a16:creationId xmlns:a16="http://schemas.microsoft.com/office/drawing/2014/main" id="{A70EA80D-940E-4F48-92A0-7C179BFDDD02}"/>
              </a:ext>
            </a:extLst>
          </p:cNvPr>
          <p:cNvCxnSpPr>
            <a:cxnSpLocks/>
          </p:cNvCxnSpPr>
          <p:nvPr/>
        </p:nvCxnSpPr>
        <p:spPr>
          <a:xfrm>
            <a:off x="1523103" y="2541494"/>
            <a:ext cx="4588137" cy="75303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Flowchart: Connector 8">
            <a:extLst>
              <a:ext uri="{FF2B5EF4-FFF2-40B4-BE49-F238E27FC236}">
                <a16:creationId xmlns:a16="http://schemas.microsoft.com/office/drawing/2014/main" id="{98866E92-705B-4B70-904D-062C069A4771}"/>
              </a:ext>
            </a:extLst>
          </p:cNvPr>
          <p:cNvSpPr/>
          <p:nvPr/>
        </p:nvSpPr>
        <p:spPr>
          <a:xfrm>
            <a:off x="914400" y="4858870"/>
            <a:ext cx="457200" cy="4572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10" name="Straight Arrow Connector 9">
            <a:extLst>
              <a:ext uri="{FF2B5EF4-FFF2-40B4-BE49-F238E27FC236}">
                <a16:creationId xmlns:a16="http://schemas.microsoft.com/office/drawing/2014/main" id="{3D748FAF-9CB9-4A14-9213-33FBFED26BCC}"/>
              </a:ext>
            </a:extLst>
          </p:cNvPr>
          <p:cNvCxnSpPr>
            <a:cxnSpLocks/>
          </p:cNvCxnSpPr>
          <p:nvPr/>
        </p:nvCxnSpPr>
        <p:spPr>
          <a:xfrm flipV="1">
            <a:off x="1371600" y="2541494"/>
            <a:ext cx="4867835" cy="254597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Flowchart: Connector 7">
            <a:extLst>
              <a:ext uri="{FF2B5EF4-FFF2-40B4-BE49-F238E27FC236}">
                <a16:creationId xmlns:a16="http://schemas.microsoft.com/office/drawing/2014/main" id="{98866E92-705B-4B70-904D-062C069A4771}"/>
              </a:ext>
            </a:extLst>
          </p:cNvPr>
          <p:cNvSpPr/>
          <p:nvPr/>
        </p:nvSpPr>
        <p:spPr>
          <a:xfrm>
            <a:off x="6753498" y="4859383"/>
            <a:ext cx="365760" cy="431073"/>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11" name="Straight Arrow Connector 10">
            <a:extLst>
              <a:ext uri="{FF2B5EF4-FFF2-40B4-BE49-F238E27FC236}">
                <a16:creationId xmlns:a16="http://schemas.microsoft.com/office/drawing/2014/main" id="{3D748FAF-9CB9-4A14-9213-33FBFED26BCC}"/>
              </a:ext>
            </a:extLst>
          </p:cNvPr>
          <p:cNvCxnSpPr>
            <a:cxnSpLocks/>
          </p:cNvCxnSpPr>
          <p:nvPr/>
        </p:nvCxnSpPr>
        <p:spPr>
          <a:xfrm flipH="1" flipV="1">
            <a:off x="6391835" y="2693896"/>
            <a:ext cx="518416" cy="208711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4" descr="C:\Users\Veriton\AppData\Local\Microsoft\Windows\INetCache\IE\ZY9INTQ3\768px-Emblem-percentage.svg[1].png"/>
          <p:cNvPicPr>
            <a:picLocks noChangeAspect="1" noChangeArrowheads="1"/>
          </p:cNvPicPr>
          <p:nvPr/>
        </p:nvPicPr>
        <p:blipFill>
          <a:blip r:embed="rId3" cstate="print"/>
          <a:srcRect/>
          <a:stretch>
            <a:fillRect/>
          </a:stretch>
        </p:blipFill>
        <p:spPr bwMode="auto">
          <a:xfrm>
            <a:off x="10959152" y="266700"/>
            <a:ext cx="631210" cy="631210"/>
          </a:xfrm>
          <a:prstGeom prst="rect">
            <a:avLst/>
          </a:prstGeom>
          <a:noFill/>
        </p:spPr>
      </p:pic>
      <p:sp>
        <p:nvSpPr>
          <p:cNvPr id="12" name="Footer Placeholder 11"/>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50" b="0" i="0" u="none" strike="noStrike" kern="1200" cap="all" spc="0" normalizeH="0" baseline="0" noProof="0">
                <a:ln>
                  <a:noFill/>
                </a:ln>
                <a:solidFill>
                  <a:prstClr val="black">
                    <a:alpha val="80000"/>
                  </a:prstClr>
                </a:solidFill>
                <a:effectLst/>
                <a:uLnTx/>
                <a:uFillTx/>
                <a:latin typeface="Calibri Light"/>
                <a:ea typeface="+mn-ea"/>
                <a:cs typeface="+mn-cs"/>
              </a:rPr>
              <a:t>MATERIAL FROM INTRO TO ROMA 5.1, 2020</a:t>
            </a:r>
          </a:p>
        </p:txBody>
      </p:sp>
    </p:spTree>
    <p:extLst>
      <p:ext uri="{BB962C8B-B14F-4D97-AF65-F5344CB8AC3E}">
        <p14:creationId xmlns:p14="http://schemas.microsoft.com/office/powerpoint/2010/main" val="423515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0E8A70B-31AD-4058-A38C-2DF478642B61}"/>
              </a:ext>
            </a:extLst>
          </p:cNvPr>
          <p:cNvSpPr>
            <a:spLocks noGrp="1"/>
          </p:cNvSpPr>
          <p:nvPr>
            <p:ph type="title"/>
          </p:nvPr>
        </p:nvSpPr>
        <p:spPr>
          <a:xfrm>
            <a:off x="347594" y="2582"/>
            <a:ext cx="10515600" cy="1325563"/>
          </a:xfrm>
        </p:spPr>
        <p:txBody>
          <a:bodyPr/>
          <a:lstStyle/>
          <a:p>
            <a:r>
              <a:rPr lang="en-US" dirty="0"/>
              <a:t>Agency Targeting Success Rate</a:t>
            </a:r>
          </a:p>
        </p:txBody>
      </p:sp>
      <p:sp>
        <p:nvSpPr>
          <p:cNvPr id="10" name="Text Placeholder 9">
            <a:extLst>
              <a:ext uri="{FF2B5EF4-FFF2-40B4-BE49-F238E27FC236}">
                <a16:creationId xmlns:a16="http://schemas.microsoft.com/office/drawing/2014/main" id="{B1FD9EBF-66E4-4223-B775-252940FC77DD}"/>
              </a:ext>
            </a:extLst>
          </p:cNvPr>
          <p:cNvSpPr>
            <a:spLocks noGrp="1"/>
          </p:cNvSpPr>
          <p:nvPr>
            <p:ph type="body" idx="1"/>
          </p:nvPr>
        </p:nvSpPr>
        <p:spPr>
          <a:xfrm>
            <a:off x="862014" y="1078891"/>
            <a:ext cx="5157787" cy="823912"/>
          </a:xfrm>
        </p:spPr>
        <p:txBody>
          <a:bodyPr/>
          <a:lstStyle/>
          <a:p>
            <a:r>
              <a:rPr lang="en-US" dirty="0"/>
              <a:t>Ability to Predict Client success</a:t>
            </a:r>
          </a:p>
        </p:txBody>
      </p:sp>
      <p:sp>
        <p:nvSpPr>
          <p:cNvPr id="11" name="Content Placeholder 10">
            <a:extLst>
              <a:ext uri="{FF2B5EF4-FFF2-40B4-BE49-F238E27FC236}">
                <a16:creationId xmlns:a16="http://schemas.microsoft.com/office/drawing/2014/main" id="{4A0C9F88-33C0-4EAA-9AB0-F372FD83B9CC}"/>
              </a:ext>
            </a:extLst>
          </p:cNvPr>
          <p:cNvSpPr>
            <a:spLocks noGrp="1"/>
          </p:cNvSpPr>
          <p:nvPr>
            <p:ph sz="half" idx="2"/>
          </p:nvPr>
        </p:nvSpPr>
        <p:spPr>
          <a:xfrm>
            <a:off x="347594" y="2097638"/>
            <a:ext cx="5748406" cy="4399756"/>
          </a:xfrm>
        </p:spPr>
        <p:txBody>
          <a:bodyPr>
            <a:normAutofit/>
          </a:bodyPr>
          <a:lstStyle/>
          <a:p>
            <a:r>
              <a:rPr lang="en-US" b="1" dirty="0">
                <a:solidFill>
                  <a:schemeClr val="tx1"/>
                </a:solidFill>
              </a:rPr>
              <a:t>Target</a:t>
            </a:r>
            <a:r>
              <a:rPr lang="en-US" dirty="0">
                <a:solidFill>
                  <a:schemeClr val="tx1"/>
                </a:solidFill>
              </a:rPr>
              <a:t>: </a:t>
            </a:r>
            <a:r>
              <a:rPr lang="en-US" b="1" u="sng" dirty="0">
                <a:solidFill>
                  <a:srgbClr val="FF0000"/>
                </a:solidFill>
              </a:rPr>
              <a:t>7</a:t>
            </a:r>
            <a:r>
              <a:rPr lang="en-US" dirty="0"/>
              <a:t> out of</a:t>
            </a:r>
            <a:r>
              <a:rPr lang="en-US" b="1" u="sng" dirty="0"/>
              <a:t> </a:t>
            </a:r>
            <a:r>
              <a:rPr lang="en-US" b="1" u="sng" dirty="0">
                <a:solidFill>
                  <a:srgbClr val="00B0F0"/>
                </a:solidFill>
              </a:rPr>
              <a:t>20</a:t>
            </a:r>
            <a:r>
              <a:rPr lang="en-US" b="1" u="sng" dirty="0"/>
              <a:t> </a:t>
            </a:r>
            <a:r>
              <a:rPr lang="en-US" dirty="0"/>
              <a:t>people in the employment program, or 35%, </a:t>
            </a:r>
            <a:r>
              <a:rPr lang="en-US" b="1" dirty="0"/>
              <a:t>will obtain a job </a:t>
            </a:r>
            <a:r>
              <a:rPr lang="en-US" dirty="0">
                <a:solidFill>
                  <a:srgbClr val="00B050"/>
                </a:solidFill>
              </a:rPr>
              <a:t>six months after enrollment. </a:t>
            </a:r>
          </a:p>
          <a:p>
            <a:endParaRPr lang="en-US" dirty="0"/>
          </a:p>
          <a:p>
            <a:endParaRPr lang="en-US" dirty="0">
              <a:solidFill>
                <a:schemeClr val="tx1"/>
              </a:solidFill>
            </a:endParaRPr>
          </a:p>
          <a:p>
            <a:r>
              <a:rPr lang="en-US" b="1" dirty="0">
                <a:solidFill>
                  <a:schemeClr val="tx1"/>
                </a:solidFill>
              </a:rPr>
              <a:t>Actual: </a:t>
            </a:r>
            <a:r>
              <a:rPr lang="en-US" b="1" u="sng" dirty="0">
                <a:solidFill>
                  <a:srgbClr val="FF0000"/>
                </a:solidFill>
              </a:rPr>
              <a:t>9</a:t>
            </a:r>
            <a:r>
              <a:rPr lang="en-US" dirty="0"/>
              <a:t> out of</a:t>
            </a:r>
            <a:r>
              <a:rPr lang="en-US" b="1" u="sng" dirty="0"/>
              <a:t> </a:t>
            </a:r>
            <a:r>
              <a:rPr lang="en-US" b="1" u="sng" dirty="0">
                <a:solidFill>
                  <a:srgbClr val="00B0F0"/>
                </a:solidFill>
              </a:rPr>
              <a:t>20 </a:t>
            </a:r>
            <a:r>
              <a:rPr lang="en-US" dirty="0"/>
              <a:t>people in the employment program, or 45%, </a:t>
            </a:r>
            <a:r>
              <a:rPr lang="en-US" b="1" dirty="0"/>
              <a:t>obtained a job </a:t>
            </a:r>
            <a:r>
              <a:rPr lang="en-US" dirty="0">
                <a:solidFill>
                  <a:srgbClr val="00B050"/>
                </a:solidFill>
              </a:rPr>
              <a:t>six months after enrollment. </a:t>
            </a:r>
          </a:p>
          <a:p>
            <a:endParaRPr lang="en-US" dirty="0"/>
          </a:p>
          <a:p>
            <a:endParaRPr lang="en-US" dirty="0"/>
          </a:p>
        </p:txBody>
      </p:sp>
      <p:sp>
        <p:nvSpPr>
          <p:cNvPr id="12" name="Text Placeholder 11">
            <a:extLst>
              <a:ext uri="{FF2B5EF4-FFF2-40B4-BE49-F238E27FC236}">
                <a16:creationId xmlns:a16="http://schemas.microsoft.com/office/drawing/2014/main" id="{D9916DC4-8258-4A10-898D-D2AC7DA4460F}"/>
              </a:ext>
            </a:extLst>
          </p:cNvPr>
          <p:cNvSpPr>
            <a:spLocks noGrp="1"/>
          </p:cNvSpPr>
          <p:nvPr>
            <p:ph type="body" sz="quarter" idx="3"/>
          </p:nvPr>
        </p:nvSpPr>
        <p:spPr>
          <a:xfrm>
            <a:off x="6661218" y="1093039"/>
            <a:ext cx="5183188" cy="823912"/>
          </a:xfrm>
        </p:spPr>
        <p:txBody>
          <a:bodyPr/>
          <a:lstStyle/>
          <a:p>
            <a:pPr algn="ctr"/>
            <a:r>
              <a:rPr lang="en-US" dirty="0"/>
              <a:t>Ability to Predict Agency Success</a:t>
            </a:r>
          </a:p>
        </p:txBody>
      </p:sp>
      <p:sp>
        <p:nvSpPr>
          <p:cNvPr id="13" name="Content Placeholder 12">
            <a:extLst>
              <a:ext uri="{FF2B5EF4-FFF2-40B4-BE49-F238E27FC236}">
                <a16:creationId xmlns:a16="http://schemas.microsoft.com/office/drawing/2014/main" id="{8753E2A5-CBC5-4539-B937-2A26ED7873CC}"/>
              </a:ext>
            </a:extLst>
          </p:cNvPr>
          <p:cNvSpPr>
            <a:spLocks noGrp="1"/>
          </p:cNvSpPr>
          <p:nvPr>
            <p:ph sz="quarter" idx="4"/>
          </p:nvPr>
        </p:nvSpPr>
        <p:spPr>
          <a:xfrm>
            <a:off x="6661218" y="2677354"/>
            <a:ext cx="5732328" cy="3383280"/>
          </a:xfrm>
        </p:spPr>
        <p:txBody>
          <a:bodyPr>
            <a:normAutofit/>
          </a:bodyPr>
          <a:lstStyle/>
          <a:p>
            <a:pPr marL="45720" indent="0">
              <a:buNone/>
            </a:pPr>
            <a:r>
              <a:rPr lang="en-US" dirty="0">
                <a:solidFill>
                  <a:srgbClr val="FF0000"/>
                </a:solidFill>
              </a:rPr>
              <a:t>9</a:t>
            </a:r>
            <a:r>
              <a:rPr lang="en-US" dirty="0">
                <a:solidFill>
                  <a:schemeClr val="tx1"/>
                </a:solidFill>
              </a:rPr>
              <a:t> customers </a:t>
            </a:r>
            <a:r>
              <a:rPr lang="en-US" b="1" dirty="0">
                <a:solidFill>
                  <a:schemeClr val="tx1"/>
                </a:solidFill>
              </a:rPr>
              <a:t>actually obtained outcome</a:t>
            </a:r>
          </a:p>
          <a:p>
            <a:pPr marL="45720" indent="0">
              <a:buNone/>
            </a:pPr>
            <a:r>
              <a:rPr lang="en-US" dirty="0">
                <a:solidFill>
                  <a:schemeClr val="tx1"/>
                </a:solidFill>
              </a:rPr>
              <a:t>______________________________</a:t>
            </a:r>
          </a:p>
          <a:p>
            <a:pPr marL="45720" indent="0">
              <a:buNone/>
            </a:pPr>
            <a:r>
              <a:rPr lang="en-US" dirty="0">
                <a:solidFill>
                  <a:srgbClr val="FF0000"/>
                </a:solidFill>
              </a:rPr>
              <a:t>7</a:t>
            </a:r>
            <a:r>
              <a:rPr lang="en-US" dirty="0">
                <a:solidFill>
                  <a:schemeClr val="tx1"/>
                </a:solidFill>
              </a:rPr>
              <a:t> customers </a:t>
            </a:r>
            <a:r>
              <a:rPr lang="en-US" b="1" dirty="0">
                <a:solidFill>
                  <a:schemeClr val="tx1"/>
                </a:solidFill>
              </a:rPr>
              <a:t>targeted to obtain outcome</a:t>
            </a:r>
          </a:p>
          <a:p>
            <a:pPr marL="45720" indent="0">
              <a:buNone/>
            </a:pPr>
            <a:endParaRPr lang="en-US" b="1" dirty="0">
              <a:solidFill>
                <a:schemeClr val="tx1"/>
              </a:solidFill>
            </a:endParaRPr>
          </a:p>
          <a:p>
            <a:pPr marL="45720" indent="0">
              <a:buNone/>
            </a:pPr>
            <a:r>
              <a:rPr lang="en-US" dirty="0">
                <a:solidFill>
                  <a:schemeClr val="tx1"/>
                </a:solidFill>
              </a:rPr>
              <a:t>=</a:t>
            </a:r>
            <a:r>
              <a:rPr lang="en-US" b="1" dirty="0">
                <a:solidFill>
                  <a:schemeClr val="tx1"/>
                </a:solidFill>
              </a:rPr>
              <a:t>130% </a:t>
            </a:r>
            <a:r>
              <a:rPr lang="en-US" dirty="0">
                <a:solidFill>
                  <a:schemeClr val="tx1"/>
                </a:solidFill>
              </a:rPr>
              <a:t>ability to successfully project performance</a:t>
            </a:r>
          </a:p>
          <a:p>
            <a:pPr marL="45720" indent="0">
              <a:buNone/>
            </a:pPr>
            <a:endParaRPr lang="en-US" dirty="0">
              <a:solidFill>
                <a:schemeClr val="tx1"/>
              </a:solidFill>
            </a:endParaRPr>
          </a:p>
        </p:txBody>
      </p:sp>
      <p:sp>
        <p:nvSpPr>
          <p:cNvPr id="2" name="Oval 1">
            <a:extLst>
              <a:ext uri="{FF2B5EF4-FFF2-40B4-BE49-F238E27FC236}">
                <a16:creationId xmlns:a16="http://schemas.microsoft.com/office/drawing/2014/main" id="{613C3367-93BC-4CE8-B812-BB9DCA01953A}"/>
              </a:ext>
            </a:extLst>
          </p:cNvPr>
          <p:cNvSpPr/>
          <p:nvPr/>
        </p:nvSpPr>
        <p:spPr>
          <a:xfrm>
            <a:off x="1349375" y="1978794"/>
            <a:ext cx="514350" cy="54372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 name="Oval 2">
            <a:extLst>
              <a:ext uri="{FF2B5EF4-FFF2-40B4-BE49-F238E27FC236}">
                <a16:creationId xmlns:a16="http://schemas.microsoft.com/office/drawing/2014/main" id="{15C70C42-B384-488E-8145-5667E294ABA1}"/>
              </a:ext>
            </a:extLst>
          </p:cNvPr>
          <p:cNvSpPr/>
          <p:nvPr/>
        </p:nvSpPr>
        <p:spPr>
          <a:xfrm>
            <a:off x="1349375" y="4134514"/>
            <a:ext cx="514349" cy="50165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5" name="Straight Arrow Connector 4">
            <a:extLst>
              <a:ext uri="{FF2B5EF4-FFF2-40B4-BE49-F238E27FC236}">
                <a16:creationId xmlns:a16="http://schemas.microsoft.com/office/drawing/2014/main" id="{F53DAB4C-C34D-4186-BD95-C9D6CB7221FE}"/>
              </a:ext>
            </a:extLst>
          </p:cNvPr>
          <p:cNvCxnSpPr>
            <a:cxnSpLocks/>
          </p:cNvCxnSpPr>
          <p:nvPr/>
        </p:nvCxnSpPr>
        <p:spPr>
          <a:xfrm flipV="1">
            <a:off x="1863725" y="2829333"/>
            <a:ext cx="4900146" cy="15153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37FEB8A-A7F0-4681-89F7-14C244030F61}"/>
              </a:ext>
            </a:extLst>
          </p:cNvPr>
          <p:cNvCxnSpPr>
            <a:cxnSpLocks/>
          </p:cNvCxnSpPr>
          <p:nvPr/>
        </p:nvCxnSpPr>
        <p:spPr>
          <a:xfrm>
            <a:off x="1863725" y="2404454"/>
            <a:ext cx="4900146" cy="12425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5" name="Picture 4" descr="C:\Users\Veriton\AppData\Local\Microsoft\Windows\INetCache\IE\ZY9INTQ3\768px-Emblem-percentage.svg[1].png"/>
          <p:cNvPicPr>
            <a:picLocks noChangeAspect="1" noChangeArrowheads="1"/>
          </p:cNvPicPr>
          <p:nvPr/>
        </p:nvPicPr>
        <p:blipFill>
          <a:blip r:embed="rId3" cstate="print"/>
          <a:srcRect/>
          <a:stretch>
            <a:fillRect/>
          </a:stretch>
        </p:blipFill>
        <p:spPr bwMode="auto">
          <a:xfrm>
            <a:off x="10959152" y="299114"/>
            <a:ext cx="941696" cy="941696"/>
          </a:xfrm>
          <a:prstGeom prst="rect">
            <a:avLst/>
          </a:prstGeom>
          <a:noFill/>
        </p:spPr>
      </p:pic>
      <p:sp>
        <p:nvSpPr>
          <p:cNvPr id="17" name="Text Placeholder 2">
            <a:extLst>
              <a:ext uri="{FF2B5EF4-FFF2-40B4-BE49-F238E27FC236}">
                <a16:creationId xmlns:a16="http://schemas.microsoft.com/office/drawing/2014/main" id="{6873A60C-0FED-4277-99FC-F4070E8C69B0}"/>
              </a:ext>
            </a:extLst>
          </p:cNvPr>
          <p:cNvSpPr txBox="1">
            <a:spLocks/>
          </p:cNvSpPr>
          <p:nvPr/>
        </p:nvSpPr>
        <p:spPr>
          <a:xfrm>
            <a:off x="3114260" y="5804452"/>
            <a:ext cx="8899895" cy="787799"/>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85000"/>
              </a:lnSpc>
              <a:spcBef>
                <a:spcPts val="1300"/>
              </a:spcBef>
              <a:spcAft>
                <a:spcPts val="0"/>
              </a:spcAft>
              <a:buClrTx/>
              <a:buSzTx/>
              <a:buFont typeface="Arial" pitchFamily="34" charset="0"/>
              <a:buNone/>
              <a:tabLst/>
              <a:defRPr/>
            </a:pPr>
            <a:r>
              <a:rPr kumimoji="0" lang="en-US" sz="2200" b="1" i="0" u="none" strike="noStrike" kern="1200" cap="all" spc="0" normalizeH="0" baseline="0" noProof="0" dirty="0">
                <a:ln>
                  <a:noFill/>
                </a:ln>
                <a:solidFill>
                  <a:srgbClr val="00B050"/>
                </a:solidFill>
                <a:effectLst/>
                <a:uLnTx/>
                <a:uFillTx/>
                <a:latin typeface="Calibri Light"/>
                <a:ea typeface="+mn-ea"/>
                <a:cs typeface="+mn-cs"/>
              </a:rPr>
              <a:t> </a:t>
            </a:r>
            <a:r>
              <a:rPr kumimoji="0" lang="en-US" sz="2800" b="1" i="1" u="none" strike="noStrike" kern="1200" cap="all" spc="0" normalizeH="0" baseline="0" noProof="0" dirty="0">
                <a:ln>
                  <a:noFill/>
                </a:ln>
                <a:solidFill>
                  <a:srgbClr val="00B050"/>
                </a:solidFill>
                <a:effectLst/>
                <a:uLnTx/>
                <a:uFillTx/>
                <a:latin typeface="Calibri Light"/>
                <a:ea typeface="+mn-ea"/>
                <a:cs typeface="+mn-cs"/>
              </a:rPr>
              <a:t>By the way:  Can customer success be more than 100%</a:t>
            </a:r>
          </a:p>
        </p:txBody>
      </p:sp>
      <p:sp>
        <p:nvSpPr>
          <p:cNvPr id="16" name="Footer Placeholder 1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50" b="0" i="0" u="none" strike="noStrike" kern="1200" cap="all" spc="0" normalizeH="0" baseline="0" noProof="0">
                <a:ln>
                  <a:noFill/>
                </a:ln>
                <a:solidFill>
                  <a:prstClr val="black">
                    <a:alpha val="80000"/>
                  </a:prstClr>
                </a:solidFill>
                <a:effectLst/>
                <a:uLnTx/>
                <a:uFillTx/>
                <a:latin typeface="Calibri Light"/>
                <a:ea typeface="+mn-ea"/>
                <a:cs typeface="+mn-cs"/>
              </a:rPr>
              <a:t>MATERIAL FROM INTRO TO ROMA 5.1, 2020</a:t>
            </a:r>
          </a:p>
        </p:txBody>
      </p:sp>
    </p:spTree>
    <p:extLst>
      <p:ext uri="{BB962C8B-B14F-4D97-AF65-F5344CB8AC3E}">
        <p14:creationId xmlns:p14="http://schemas.microsoft.com/office/powerpoint/2010/main" val="51600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4" end="4"/>
                                            </p:txEl>
                                          </p:spTgt>
                                        </p:tgtEl>
                                        <p:attrNameLst>
                                          <p:attrName>style.visibility</p:attrName>
                                        </p:attrNameLst>
                                      </p:cBhvr>
                                      <p:to>
                                        <p:strVal val="visible"/>
                                      </p:to>
                                    </p:set>
                                    <p:anim calcmode="lin" valueType="num">
                                      <p:cBhvr additive="base">
                                        <p:cTn id="7"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3722F7C-DC5F-4E6F-BAE6-49A1DE497B11}"/>
              </a:ext>
            </a:extLst>
          </p:cNvPr>
          <p:cNvSpPr>
            <a:spLocks noGrp="1"/>
          </p:cNvSpPr>
          <p:nvPr>
            <p:ph type="title"/>
          </p:nvPr>
        </p:nvSpPr>
        <p:spPr>
          <a:xfrm>
            <a:off x="742569" y="353482"/>
            <a:ext cx="10772775" cy="1658198"/>
          </a:xfrm>
        </p:spPr>
        <p:txBody>
          <a:bodyPr/>
          <a:lstStyle/>
          <a:p>
            <a:pPr marL="0" marR="0" algn="ctr">
              <a:spcBef>
                <a:spcPts val="0"/>
              </a:spcBef>
              <a:spcAft>
                <a:spcPts val="0"/>
              </a:spcAft>
            </a:pPr>
            <a:r>
              <a:rPr lang="en-US" sz="5400" dirty="0">
                <a:solidFill>
                  <a:schemeClr val="tx1"/>
                </a:solidFill>
                <a:effectLst/>
                <a:latin typeface="+mj-lt"/>
              </a:rPr>
              <a:t>Agency Targeting Success Rate</a:t>
            </a:r>
          </a:p>
        </p:txBody>
      </p:sp>
      <p:sp>
        <p:nvSpPr>
          <p:cNvPr id="8" name="Content Placeholder 7">
            <a:extLst>
              <a:ext uri="{FF2B5EF4-FFF2-40B4-BE49-F238E27FC236}">
                <a16:creationId xmlns:a16="http://schemas.microsoft.com/office/drawing/2014/main" id="{5FEA588D-CF74-4DC3-AAA9-4693D6658FA3}"/>
              </a:ext>
            </a:extLst>
          </p:cNvPr>
          <p:cNvSpPr>
            <a:spLocks noGrp="1"/>
          </p:cNvSpPr>
          <p:nvPr>
            <p:ph idx="1"/>
          </p:nvPr>
        </p:nvSpPr>
        <p:spPr/>
        <p:txBody>
          <a:bodyPr/>
          <a:lstStyle/>
          <a:p>
            <a:pPr marL="0" marR="0" algn="ctr">
              <a:spcBef>
                <a:spcPts val="0"/>
              </a:spcBef>
              <a:spcAft>
                <a:spcPts val="0"/>
              </a:spcAft>
            </a:pPr>
            <a:r>
              <a:rPr lang="en-US" sz="3200" b="1" dirty="0">
                <a:solidFill>
                  <a:schemeClr val="tx1"/>
                </a:solidFill>
                <a:effectLst/>
                <a:latin typeface="+mj-lt"/>
              </a:rPr>
              <a:t>Which is better?</a:t>
            </a:r>
          </a:p>
          <a:p>
            <a:pPr marL="0" marR="0">
              <a:spcBef>
                <a:spcPts val="0"/>
              </a:spcBef>
              <a:spcAft>
                <a:spcPts val="0"/>
              </a:spcAft>
            </a:pPr>
            <a:r>
              <a:rPr lang="en-US" sz="2400" dirty="0">
                <a:effectLst/>
                <a:latin typeface="+mj-lt"/>
              </a:rPr>
              <a:t> </a:t>
            </a:r>
            <a:r>
              <a:rPr lang="en-US" sz="2400" b="0" dirty="0">
                <a:solidFill>
                  <a:schemeClr val="tx1"/>
                </a:solidFill>
                <a:effectLst/>
                <a:latin typeface="+mj-lt"/>
              </a:rPr>
              <a:t>5 (actual)</a:t>
            </a:r>
          </a:p>
          <a:p>
            <a:pPr marL="0" marR="0">
              <a:spcBef>
                <a:spcPts val="0"/>
              </a:spcBef>
              <a:spcAft>
                <a:spcPts val="0"/>
              </a:spcAft>
            </a:pPr>
            <a:r>
              <a:rPr lang="en-US" sz="2400" b="0" dirty="0">
                <a:solidFill>
                  <a:schemeClr val="tx1"/>
                </a:solidFill>
                <a:effectLst/>
                <a:latin typeface="+mj-lt"/>
                <a:ea typeface="Times New Roman" panose="02020603050405020304" pitchFamily="18" charset="0"/>
              </a:rPr>
              <a:t>-----                 =      71% ability to</a:t>
            </a:r>
          </a:p>
          <a:p>
            <a:pPr marL="0" marR="0">
              <a:spcBef>
                <a:spcPts val="0"/>
              </a:spcBef>
              <a:spcAft>
                <a:spcPts val="0"/>
              </a:spcAft>
            </a:pPr>
            <a:r>
              <a:rPr lang="en-US" sz="2400" b="0" dirty="0">
                <a:solidFill>
                  <a:schemeClr val="tx1"/>
                </a:solidFill>
                <a:effectLst/>
                <a:latin typeface="+mj-lt"/>
                <a:ea typeface="Times New Roman" panose="02020603050405020304" pitchFamily="18" charset="0"/>
              </a:rPr>
              <a:t>7 (target)               </a:t>
            </a:r>
            <a:r>
              <a:rPr lang="en-US" sz="2400" b="0" kern="1200" dirty="0">
                <a:solidFill>
                  <a:schemeClr val="tx1"/>
                </a:solidFill>
                <a:effectLst/>
                <a:latin typeface="+mn-lt"/>
                <a:ea typeface="Times New Roman" panose="02020603050405020304" pitchFamily="18" charset="0"/>
                <a:cs typeface="+mn-cs"/>
              </a:rPr>
              <a:t>successfully target</a:t>
            </a:r>
          </a:p>
          <a:p>
            <a:pPr marL="0" marR="0">
              <a:spcBef>
                <a:spcPts val="0"/>
              </a:spcBef>
              <a:spcAft>
                <a:spcPts val="0"/>
              </a:spcAft>
            </a:pPr>
            <a:endParaRPr lang="en-US" dirty="0">
              <a:solidFill>
                <a:schemeClr val="tx1"/>
              </a:solidFill>
              <a:ea typeface="Times New Roman" panose="02020603050405020304" pitchFamily="18" charset="0"/>
            </a:endParaRPr>
          </a:p>
          <a:p>
            <a:pPr marL="1708560" lvl="8">
              <a:spcBef>
                <a:spcPts val="0"/>
              </a:spcBef>
            </a:pPr>
            <a:r>
              <a:rPr lang="en-US" sz="2400" b="1" dirty="0">
                <a:solidFill>
                  <a:schemeClr val="tx1"/>
                </a:solidFill>
                <a:ea typeface="Times New Roman" panose="02020603050405020304" pitchFamily="18" charset="0"/>
              </a:rPr>
              <a:t>or</a:t>
            </a:r>
          </a:p>
          <a:p>
            <a:pPr marL="0" marR="0">
              <a:spcBef>
                <a:spcPts val="0"/>
              </a:spcBef>
              <a:spcAft>
                <a:spcPts val="0"/>
              </a:spcAft>
            </a:pPr>
            <a:endParaRPr lang="en-US" sz="2400" b="0" dirty="0">
              <a:solidFill>
                <a:schemeClr val="tx1"/>
              </a:solidFill>
              <a:effectLst/>
              <a:latin typeface="+mj-lt"/>
              <a:ea typeface="Times New Roman" panose="02020603050405020304" pitchFamily="18" charset="0"/>
            </a:endParaRPr>
          </a:p>
          <a:p>
            <a:pPr marL="0" marR="0">
              <a:spcBef>
                <a:spcPts val="0"/>
              </a:spcBef>
              <a:spcAft>
                <a:spcPts val="0"/>
              </a:spcAft>
            </a:pPr>
            <a:r>
              <a:rPr lang="en-US" dirty="0">
                <a:solidFill>
                  <a:schemeClr val="tx1"/>
                </a:solidFill>
                <a:latin typeface="+mj-lt"/>
                <a:ea typeface="Times New Roman" panose="02020603050405020304" pitchFamily="18" charset="0"/>
              </a:rPr>
              <a:t>9 (actual)</a:t>
            </a:r>
          </a:p>
          <a:p>
            <a:pPr marL="0" marR="0" indent="0">
              <a:spcBef>
                <a:spcPts val="0"/>
              </a:spcBef>
              <a:spcAft>
                <a:spcPts val="0"/>
              </a:spcAft>
              <a:buNone/>
            </a:pPr>
            <a:r>
              <a:rPr lang="en-US" dirty="0">
                <a:solidFill>
                  <a:schemeClr val="tx1"/>
                </a:solidFill>
                <a:latin typeface="+mj-lt"/>
                <a:ea typeface="Times New Roman" panose="02020603050405020304" pitchFamily="18" charset="0"/>
              </a:rPr>
              <a:t>----		=    130% ability to successfully target</a:t>
            </a:r>
          </a:p>
          <a:p>
            <a:pPr marL="0" marR="0" indent="0">
              <a:spcBef>
                <a:spcPts val="0"/>
              </a:spcBef>
              <a:spcAft>
                <a:spcPts val="0"/>
              </a:spcAft>
              <a:buNone/>
            </a:pPr>
            <a:r>
              <a:rPr lang="en-US" sz="2400" b="0" dirty="0">
                <a:solidFill>
                  <a:schemeClr val="tx1"/>
                </a:solidFill>
                <a:effectLst/>
                <a:latin typeface="+mj-lt"/>
                <a:ea typeface="Times New Roman" panose="02020603050405020304" pitchFamily="18" charset="0"/>
              </a:rPr>
              <a:t>7 (target)</a:t>
            </a:r>
          </a:p>
          <a:p>
            <a:pPr marL="0" marR="0" indent="0">
              <a:spcBef>
                <a:spcPts val="0"/>
              </a:spcBef>
              <a:spcAft>
                <a:spcPts val="0"/>
              </a:spcAft>
              <a:buNone/>
            </a:pPr>
            <a:endParaRPr lang="en-US" dirty="0">
              <a:solidFill>
                <a:schemeClr val="tx1"/>
              </a:solidFill>
              <a:latin typeface="+mj-lt"/>
              <a:ea typeface="Times New Roman" panose="02020603050405020304" pitchFamily="18" charset="0"/>
            </a:endParaRPr>
          </a:p>
          <a:p>
            <a:pPr marL="0" marR="0" indent="0">
              <a:spcBef>
                <a:spcPts val="0"/>
              </a:spcBef>
              <a:spcAft>
                <a:spcPts val="0"/>
              </a:spcAft>
              <a:buNone/>
            </a:pPr>
            <a:endParaRPr lang="en-US" sz="2400" b="0" dirty="0">
              <a:solidFill>
                <a:schemeClr val="tx1"/>
              </a:solidFill>
              <a:effectLst/>
              <a:latin typeface="+mj-lt"/>
              <a:ea typeface="Times New Roman" panose="02020603050405020304" pitchFamily="18" charset="0"/>
            </a:endParaRPr>
          </a:p>
        </p:txBody>
      </p:sp>
      <p:pic>
        <p:nvPicPr>
          <p:cNvPr id="4" name="Picture 4" descr="C:\Users\Veriton\AppData\Local\Microsoft\Windows\INetCache\IE\ZY9INTQ3\768px-Emblem-percentage.svg[1].png"/>
          <p:cNvPicPr>
            <a:picLocks noChangeAspect="1" noChangeArrowheads="1"/>
          </p:cNvPicPr>
          <p:nvPr/>
        </p:nvPicPr>
        <p:blipFill>
          <a:blip r:embed="rId3" cstate="print"/>
          <a:srcRect/>
          <a:stretch>
            <a:fillRect/>
          </a:stretch>
        </p:blipFill>
        <p:spPr bwMode="auto">
          <a:xfrm>
            <a:off x="10959152" y="299114"/>
            <a:ext cx="941696" cy="941696"/>
          </a:xfrm>
          <a:prstGeom prst="rect">
            <a:avLst/>
          </a:prstGeom>
          <a:noFill/>
        </p:spPr>
      </p:pic>
      <p:pic>
        <p:nvPicPr>
          <p:cNvPr id="5" name="Picture 2" descr="C:\Users\Veriton\AppData\Local\Microsoft\Windows\INetCache\IE\78QDK8ZE\good-better-best[1].jpg"/>
          <p:cNvPicPr>
            <a:picLocks noChangeAspect="1" noChangeArrowheads="1"/>
          </p:cNvPicPr>
          <p:nvPr/>
        </p:nvPicPr>
        <p:blipFill>
          <a:blip r:embed="rId4" cstate="print"/>
          <a:srcRect/>
          <a:stretch>
            <a:fillRect/>
          </a:stretch>
        </p:blipFill>
        <p:spPr bwMode="auto">
          <a:xfrm>
            <a:off x="7857130" y="3147496"/>
            <a:ext cx="2392339" cy="1437796"/>
          </a:xfrm>
          <a:prstGeom prst="rect">
            <a:avLst/>
          </a:prstGeom>
          <a:noFill/>
        </p:spPr>
      </p:pic>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50" b="0" i="0" u="none" strike="noStrike" kern="1200" cap="all" spc="0" normalizeH="0" baseline="0" noProof="0">
                <a:ln>
                  <a:noFill/>
                </a:ln>
                <a:solidFill>
                  <a:prstClr val="black">
                    <a:alpha val="80000"/>
                  </a:prstClr>
                </a:solidFill>
                <a:effectLst/>
                <a:uLnTx/>
                <a:uFillTx/>
                <a:latin typeface="Calibri Light"/>
                <a:ea typeface="+mn-ea"/>
                <a:cs typeface="+mn-cs"/>
              </a:rPr>
              <a:t>MATERIAL FROM INTRO TO ROMA 5.1, 2020</a:t>
            </a:r>
          </a:p>
        </p:txBody>
      </p:sp>
    </p:spTree>
    <p:extLst>
      <p:ext uri="{BB962C8B-B14F-4D97-AF65-F5344CB8AC3E}">
        <p14:creationId xmlns:p14="http://schemas.microsoft.com/office/powerpoint/2010/main" val="39282123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D87AB319-64C0-4E2D-B1CD-0A970301B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38" name="Rectangle 137">
            <a:extLst>
              <a:ext uri="{FF2B5EF4-FFF2-40B4-BE49-F238E27FC236}">
                <a16:creationId xmlns:a16="http://schemas.microsoft.com/office/drawing/2014/main" id="{EDAFA9A5-03CC-4F94-B964-70682CDB0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9698" name="Title 4">
            <a:extLst>
              <a:ext uri="{FF2B5EF4-FFF2-40B4-BE49-F238E27FC236}">
                <a16:creationId xmlns:a16="http://schemas.microsoft.com/office/drawing/2014/main" id="{86F2E03C-8DDC-4BD7-8687-E907CB67078F}"/>
              </a:ext>
            </a:extLst>
          </p:cNvPr>
          <p:cNvSpPr>
            <a:spLocks noGrp="1"/>
          </p:cNvSpPr>
          <p:nvPr>
            <p:ph type="title"/>
          </p:nvPr>
        </p:nvSpPr>
        <p:spPr>
          <a:xfrm>
            <a:off x="603504" y="770467"/>
            <a:ext cx="3467051" cy="3310214"/>
          </a:xfrm>
        </p:spPr>
        <p:txBody>
          <a:bodyPr vert="horz" lIns="91440" tIns="45720" rIns="91440" bIns="45720" rtlCol="0" anchor="b">
            <a:normAutofit/>
          </a:bodyPr>
          <a:lstStyle/>
          <a:p>
            <a:r>
              <a:rPr lang="en-US" altLang="en-US" sz="5100" b="1" dirty="0">
                <a:solidFill>
                  <a:srgbClr val="FFFFFF"/>
                </a:solidFill>
              </a:rPr>
              <a:t>Performance Standards</a:t>
            </a:r>
            <a:br>
              <a:rPr lang="en-US" altLang="en-US" sz="5100" b="1" dirty="0">
                <a:solidFill>
                  <a:srgbClr val="FFFFFF"/>
                </a:solidFill>
              </a:rPr>
            </a:br>
            <a:br>
              <a:rPr lang="en-US" altLang="en-US" sz="5100" b="1" dirty="0">
                <a:solidFill>
                  <a:srgbClr val="FFFFFF"/>
                </a:solidFill>
              </a:rPr>
            </a:br>
            <a:endParaRPr lang="en-US" altLang="en-US" sz="5100" b="1" dirty="0">
              <a:solidFill>
                <a:srgbClr val="FFFFFF"/>
              </a:solidFill>
            </a:endParaRPr>
          </a:p>
        </p:txBody>
      </p:sp>
      <p:sp>
        <p:nvSpPr>
          <p:cNvPr id="140" name="Rectangle 139">
            <a:extLst>
              <a:ext uri="{FF2B5EF4-FFF2-40B4-BE49-F238E27FC236}">
                <a16:creationId xmlns:a16="http://schemas.microsoft.com/office/drawing/2014/main" id="{73B36B60-731F-409B-A240-BBF521AB74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 name="Text Placeholder 3">
            <a:extLst>
              <a:ext uri="{FF2B5EF4-FFF2-40B4-BE49-F238E27FC236}">
                <a16:creationId xmlns:a16="http://schemas.microsoft.com/office/drawing/2014/main" id="{14D8FED3-3A16-414B-928E-0F65336FD3CC}"/>
              </a:ext>
            </a:extLst>
          </p:cNvPr>
          <p:cNvSpPr>
            <a:spLocks noGrp="1"/>
          </p:cNvSpPr>
          <p:nvPr>
            <p:ph type="body" idx="1"/>
          </p:nvPr>
        </p:nvSpPr>
        <p:spPr>
          <a:xfrm>
            <a:off x="5844988" y="1514900"/>
            <a:ext cx="4722863" cy="4193569"/>
          </a:xfrm>
        </p:spPr>
        <p:txBody>
          <a:bodyPr>
            <a:normAutofit/>
          </a:bodyPr>
          <a:lstStyle/>
          <a:p>
            <a:pPr algn="ctr"/>
            <a:r>
              <a:rPr lang="en-US" sz="5400" dirty="0"/>
              <a:t>Agency targeting is expected to fall between 80% and 120%.</a:t>
            </a:r>
          </a:p>
          <a:p>
            <a:pPr algn="ctr"/>
            <a:endParaRPr lang="en-US" sz="5400" dirty="0"/>
          </a:p>
        </p:txBody>
      </p:sp>
      <p:pic>
        <p:nvPicPr>
          <p:cNvPr id="7171" name="Picture 3" descr="C:\Users\Veriton\AppData\Local\Microsoft\Windows\INetCache\IE\ZY9INTQ3\target-297821_960_720[1].png"/>
          <p:cNvPicPr>
            <a:picLocks noChangeAspect="1" noChangeArrowheads="1"/>
          </p:cNvPicPr>
          <p:nvPr/>
        </p:nvPicPr>
        <p:blipFill>
          <a:blip r:embed="rId3" cstate="print"/>
          <a:srcRect/>
          <a:stretch>
            <a:fillRect/>
          </a:stretch>
        </p:blipFill>
        <p:spPr bwMode="auto">
          <a:xfrm>
            <a:off x="1619037" y="3411940"/>
            <a:ext cx="2952964" cy="2845558"/>
          </a:xfrm>
          <a:prstGeom prst="rect">
            <a:avLst/>
          </a:prstGeom>
          <a:noFill/>
        </p:spPr>
      </p:pic>
      <p:sp>
        <p:nvSpPr>
          <p:cNvPr id="9" name="TextBox 8"/>
          <p:cNvSpPr txBox="1"/>
          <p:nvPr/>
        </p:nvSpPr>
        <p:spPr>
          <a:xfrm>
            <a:off x="2524837" y="3643952"/>
            <a:ext cx="1078173"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Light"/>
                <a:ea typeface="+mn-ea"/>
                <a:cs typeface="+mn-cs"/>
              </a:rPr>
              <a:t>80%  &lt;-</a:t>
            </a:r>
          </a:p>
        </p:txBody>
      </p:sp>
      <p:sp>
        <p:nvSpPr>
          <p:cNvPr id="10" name="TextBox 9"/>
          <p:cNvSpPr txBox="1"/>
          <p:nvPr/>
        </p:nvSpPr>
        <p:spPr>
          <a:xfrm>
            <a:off x="1146412" y="3302758"/>
            <a:ext cx="1187355"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Light"/>
                <a:ea typeface="+mn-ea"/>
                <a:cs typeface="+mn-cs"/>
              </a:rPr>
              <a:t>120%   -&gt;</a:t>
            </a:r>
          </a:p>
        </p:txBody>
      </p:sp>
      <p:pic>
        <p:nvPicPr>
          <p:cNvPr id="11" name="Picture 4" descr="C:\Users\Veriton\AppData\Local\Microsoft\Windows\INetCache\IE\ZY9INTQ3\768px-Emblem-percentage.svg[1].png"/>
          <p:cNvPicPr>
            <a:picLocks noChangeAspect="1" noChangeArrowheads="1"/>
          </p:cNvPicPr>
          <p:nvPr/>
        </p:nvPicPr>
        <p:blipFill>
          <a:blip r:embed="rId4" cstate="print"/>
          <a:srcRect/>
          <a:stretch>
            <a:fillRect/>
          </a:stretch>
        </p:blipFill>
        <p:spPr bwMode="auto">
          <a:xfrm>
            <a:off x="10959152" y="271818"/>
            <a:ext cx="941696" cy="941696"/>
          </a:xfrm>
          <a:prstGeom prst="rect">
            <a:avLst/>
          </a:prstGeom>
          <a:noFill/>
        </p:spPr>
      </p:pic>
      <p:sp>
        <p:nvSpPr>
          <p:cNvPr id="12" name="Footer Placeholder 11"/>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50" b="0" i="0" u="none" strike="noStrike" kern="1200" cap="all" spc="0" normalizeH="0" baseline="0" noProof="0">
                <a:ln>
                  <a:noFill/>
                </a:ln>
                <a:solidFill>
                  <a:prstClr val="black">
                    <a:alpha val="80000"/>
                  </a:prstClr>
                </a:solidFill>
                <a:effectLst/>
                <a:uLnTx/>
                <a:uFillTx/>
                <a:latin typeface="Calibri Light"/>
                <a:ea typeface="+mn-ea"/>
                <a:cs typeface="+mn-cs"/>
              </a:rPr>
              <a:t>MATERIAL FROM INTRO TO ROMA 5.1, 2020</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921F1-033A-4FCD-999B-897B401F0DD1}"/>
              </a:ext>
            </a:extLst>
          </p:cNvPr>
          <p:cNvSpPr>
            <a:spLocks noGrp="1"/>
          </p:cNvSpPr>
          <p:nvPr>
            <p:ph type="title"/>
          </p:nvPr>
        </p:nvSpPr>
        <p:spPr/>
        <p:txBody>
          <a:bodyPr/>
          <a:lstStyle/>
          <a:p>
            <a:r>
              <a:rPr lang="en-US" dirty="0"/>
              <a:t>Virtual Flip Chart</a:t>
            </a:r>
          </a:p>
        </p:txBody>
      </p:sp>
      <p:sp>
        <p:nvSpPr>
          <p:cNvPr id="3" name="Content Placeholder 2">
            <a:extLst>
              <a:ext uri="{FF2B5EF4-FFF2-40B4-BE49-F238E27FC236}">
                <a16:creationId xmlns:a16="http://schemas.microsoft.com/office/drawing/2014/main" id="{47566DBC-7B6B-43CE-B1B1-D6B496681EA4}"/>
              </a:ext>
            </a:extLst>
          </p:cNvPr>
          <p:cNvSpPr>
            <a:spLocks noGrp="1"/>
          </p:cNvSpPr>
          <p:nvPr>
            <p:ph idx="1"/>
          </p:nvPr>
        </p:nvSpPr>
        <p:spPr/>
        <p:txBody>
          <a:bodyPr/>
          <a:lstStyle/>
          <a:p>
            <a:endParaRPr lang="en-US" dirty="0"/>
          </a:p>
        </p:txBody>
      </p:sp>
      <p:graphicFrame>
        <p:nvGraphicFramePr>
          <p:cNvPr id="5" name="Content Placeholder 3">
            <a:extLst>
              <a:ext uri="{FF2B5EF4-FFF2-40B4-BE49-F238E27FC236}">
                <a16:creationId xmlns:a16="http://schemas.microsoft.com/office/drawing/2014/main" id="{93F2FF61-D275-4646-AF4E-7936765E447E}"/>
              </a:ext>
            </a:extLst>
          </p:cNvPr>
          <p:cNvGraphicFramePr>
            <a:graphicFrameLocks/>
          </p:cNvGraphicFramePr>
          <p:nvPr/>
        </p:nvGraphicFramePr>
        <p:xfrm>
          <a:off x="645084" y="2094775"/>
          <a:ext cx="10395955" cy="3596640"/>
        </p:xfrm>
        <a:graphic>
          <a:graphicData uri="http://schemas.openxmlformats.org/drawingml/2006/table">
            <a:tbl>
              <a:tblPr firstRow="1" firstCol="1" bandRow="1" bandCol="1">
                <a:tableStyleId>{5C22544A-7EE6-4342-B048-85BDC9FD1C3A}</a:tableStyleId>
              </a:tblPr>
              <a:tblGrid>
                <a:gridCol w="5213237">
                  <a:extLst>
                    <a:ext uri="{9D8B030D-6E8A-4147-A177-3AD203B41FA5}">
                      <a16:colId xmlns:a16="http://schemas.microsoft.com/office/drawing/2014/main" val="2900256107"/>
                    </a:ext>
                  </a:extLst>
                </a:gridCol>
                <a:gridCol w="5182718">
                  <a:extLst>
                    <a:ext uri="{9D8B030D-6E8A-4147-A177-3AD203B41FA5}">
                      <a16:colId xmlns:a16="http://schemas.microsoft.com/office/drawing/2014/main" val="392461650"/>
                    </a:ext>
                  </a:extLst>
                </a:gridCol>
              </a:tblGrid>
              <a:tr h="1334500">
                <a:tc>
                  <a:txBody>
                    <a:bodyPr/>
                    <a:lstStyle/>
                    <a:p>
                      <a:pPr marL="0" marR="0" algn="ctr">
                        <a:spcBef>
                          <a:spcPts val="0"/>
                        </a:spcBef>
                        <a:spcAft>
                          <a:spcPts val="0"/>
                        </a:spcAft>
                      </a:pPr>
                      <a:r>
                        <a:rPr lang="en-US" sz="2800" dirty="0">
                          <a:effectLst/>
                        </a:rPr>
                        <a:t>Estimated Customer Performance</a:t>
                      </a:r>
                    </a:p>
                    <a:p>
                      <a:pPr marL="0" marR="0">
                        <a:spcBef>
                          <a:spcPts val="0"/>
                        </a:spcBef>
                        <a:spcAft>
                          <a:spcPts val="0"/>
                        </a:spcAft>
                      </a:pPr>
                      <a:r>
                        <a:rPr lang="en-US" sz="2800" dirty="0">
                          <a:effectLst/>
                        </a:rPr>
                        <a:t>                    </a:t>
                      </a:r>
                    </a:p>
                    <a:p>
                      <a:pPr marL="0" marR="0">
                        <a:spcBef>
                          <a:spcPts val="0"/>
                        </a:spcBef>
                        <a:spcAft>
                          <a:spcPts val="0"/>
                        </a:spcAft>
                      </a:pPr>
                      <a:r>
                        <a:rPr lang="en-US" sz="2800" dirty="0">
                          <a:effectLst/>
                        </a:rPr>
                        <a:t>     ----    =    %</a:t>
                      </a:r>
                    </a:p>
                    <a:p>
                      <a:pPr marL="0" marR="0">
                        <a:spcBef>
                          <a:spcPts val="0"/>
                        </a:spcBef>
                        <a:spcAft>
                          <a:spcPts val="0"/>
                        </a:spcAft>
                      </a:pPr>
                      <a:r>
                        <a:rPr lang="en-US" sz="2800" dirty="0">
                          <a:effectLst/>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rowSpan="2">
                  <a:txBody>
                    <a:bodyPr/>
                    <a:lstStyle/>
                    <a:p>
                      <a:pPr marL="0" marR="0">
                        <a:spcBef>
                          <a:spcPts val="0"/>
                        </a:spcBef>
                        <a:spcAft>
                          <a:spcPts val="0"/>
                        </a:spcAft>
                      </a:pPr>
                      <a:r>
                        <a:rPr lang="en-US" sz="2800" dirty="0">
                          <a:effectLst/>
                        </a:rPr>
                        <a:t> </a:t>
                      </a:r>
                    </a:p>
                    <a:p>
                      <a:pPr marL="0" marR="0" algn="ctr">
                        <a:spcBef>
                          <a:spcPts val="0"/>
                        </a:spcBef>
                        <a:spcAft>
                          <a:spcPts val="0"/>
                        </a:spcAft>
                      </a:pPr>
                      <a:r>
                        <a:rPr lang="en-US" sz="2800" dirty="0">
                          <a:effectLst/>
                        </a:rPr>
                        <a:t> Targeting Percent</a:t>
                      </a:r>
                    </a:p>
                    <a:p>
                      <a:pPr marL="0" marR="0">
                        <a:spcBef>
                          <a:spcPts val="0"/>
                        </a:spcBef>
                        <a:spcAft>
                          <a:spcPts val="0"/>
                        </a:spcAft>
                      </a:pPr>
                      <a:r>
                        <a:rPr lang="en-US" sz="2800" dirty="0">
                          <a:effectLst/>
                        </a:rPr>
                        <a:t> </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effectLst/>
                        </a:rPr>
                        <a:t>                     ----    =           %</a:t>
                      </a:r>
                      <a:endParaRPr lang="en-US" sz="2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054308587"/>
                  </a:ext>
                </a:extLst>
              </a:tr>
              <a:tr h="1735635">
                <a:tc>
                  <a:txBody>
                    <a:bodyPr/>
                    <a:lstStyle/>
                    <a:p>
                      <a:pPr marL="0" marR="0" algn="ctr">
                        <a:spcBef>
                          <a:spcPts val="0"/>
                        </a:spcBef>
                        <a:spcAft>
                          <a:spcPts val="0"/>
                        </a:spcAft>
                      </a:pPr>
                      <a:r>
                        <a:rPr lang="en-US" sz="2800" dirty="0">
                          <a:effectLst/>
                        </a:rPr>
                        <a:t>Actual  Customer Performance  </a:t>
                      </a:r>
                    </a:p>
                    <a:p>
                      <a:pPr marL="0" marR="0">
                        <a:spcBef>
                          <a:spcPts val="0"/>
                        </a:spcBef>
                        <a:spcAft>
                          <a:spcPts val="0"/>
                        </a:spcAft>
                      </a:pPr>
                      <a:r>
                        <a:rPr lang="en-US" sz="3200" dirty="0">
                          <a:effectLst/>
                        </a:rPr>
                        <a:t>                  </a:t>
                      </a:r>
                    </a:p>
                    <a:p>
                      <a:pPr marL="0" marR="0">
                        <a:spcBef>
                          <a:spcPts val="0"/>
                        </a:spcBef>
                        <a:spcAft>
                          <a:spcPts val="0"/>
                        </a:spcAft>
                      </a:pPr>
                      <a:r>
                        <a:rPr lang="en-US" sz="3200" dirty="0">
                          <a:effectLst/>
                        </a:rPr>
                        <a:t>     ----    =          %   </a:t>
                      </a:r>
                    </a:p>
                    <a:p>
                      <a:pPr marL="0" marR="0">
                        <a:spcBef>
                          <a:spcPts val="0"/>
                        </a:spcBef>
                        <a:spcAft>
                          <a:spcPts val="0"/>
                        </a:spcAft>
                      </a:pPr>
                      <a:r>
                        <a:rPr lang="en-US" sz="3200" dirty="0">
                          <a:effectLst/>
                        </a:rPr>
                        <a:t>   </a:t>
                      </a:r>
                    </a:p>
                  </a:txBody>
                  <a:tcPr marL="68580" marR="68580" marT="0" marB="0"/>
                </a:tc>
                <a:tc vMerge="1">
                  <a:txBody>
                    <a:bodyPr/>
                    <a:lstStyle/>
                    <a:p>
                      <a:pPr marL="0" marR="0">
                        <a:spcBef>
                          <a:spcPts val="0"/>
                        </a:spcBef>
                        <a:spcAft>
                          <a:spcPts val="0"/>
                        </a:spcAft>
                      </a:pPr>
                      <a:endParaRPr lang="en-US" sz="2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272963676"/>
                  </a:ext>
                </a:extLst>
              </a:tr>
            </a:tbl>
          </a:graphicData>
        </a:graphic>
      </p:graphicFrame>
      <p:pic>
        <p:nvPicPr>
          <p:cNvPr id="7" name="Picture 4" descr="C:\Users\Veriton\AppData\Local\Microsoft\Windows\INetCache\IE\ZY9INTQ3\768px-Emblem-percentage.svg[1].png"/>
          <p:cNvPicPr>
            <a:picLocks noChangeAspect="1" noChangeArrowheads="1"/>
          </p:cNvPicPr>
          <p:nvPr/>
        </p:nvPicPr>
        <p:blipFill>
          <a:blip r:embed="rId3" cstate="print"/>
          <a:srcRect/>
          <a:stretch>
            <a:fillRect/>
          </a:stretch>
        </p:blipFill>
        <p:spPr bwMode="auto">
          <a:xfrm>
            <a:off x="10959152" y="266700"/>
            <a:ext cx="631210" cy="631210"/>
          </a:xfrm>
          <a:prstGeom prst="rect">
            <a:avLst/>
          </a:prstGeom>
          <a:noFill/>
        </p:spPr>
      </p:pic>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50" b="0" i="0" u="none" strike="noStrike" kern="1200" cap="all" spc="0" normalizeH="0" baseline="0" noProof="0">
                <a:ln>
                  <a:noFill/>
                </a:ln>
                <a:solidFill>
                  <a:prstClr val="black">
                    <a:alpha val="80000"/>
                  </a:prstClr>
                </a:solidFill>
                <a:effectLst/>
                <a:uLnTx/>
                <a:uFillTx/>
                <a:latin typeface="Calibri Light"/>
                <a:ea typeface="+mn-ea"/>
                <a:cs typeface="+mn-cs"/>
              </a:rPr>
              <a:t>MATERIAL FROM INTRO TO ROMA 5.1, 2020</a:t>
            </a:r>
          </a:p>
        </p:txBody>
      </p:sp>
    </p:spTree>
    <p:extLst>
      <p:ext uri="{BB962C8B-B14F-4D97-AF65-F5344CB8AC3E}">
        <p14:creationId xmlns:p14="http://schemas.microsoft.com/office/powerpoint/2010/main" val="398304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672256" y="411987"/>
            <a:ext cx="10834933" cy="828675"/>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a:stretch>
            <a:fillRect/>
          </a:stretch>
        </p:blipFill>
        <p:spPr bwMode="auto">
          <a:xfrm>
            <a:off x="1428749" y="1546885"/>
            <a:ext cx="9334500" cy="3838575"/>
          </a:xfrm>
          <a:prstGeom prst="rect">
            <a:avLst/>
          </a:prstGeom>
          <a:noFill/>
          <a:ln w="9525">
            <a:noFill/>
            <a:miter lim="800000"/>
            <a:headEnd/>
            <a:tailEnd/>
          </a:ln>
        </p:spPr>
      </p:pic>
      <p:sp>
        <p:nvSpPr>
          <p:cNvPr id="8" name="TextBox 7"/>
          <p:cNvSpPr txBox="1"/>
          <p:nvPr/>
        </p:nvSpPr>
        <p:spPr>
          <a:xfrm>
            <a:off x="6305798" y="1923804"/>
            <a:ext cx="119940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Light"/>
                <a:ea typeface="+mn-ea"/>
                <a:cs typeface="+mn-cs"/>
              </a:rPr>
              <a:t>Expected to achieve </a:t>
            </a:r>
          </a:p>
        </p:txBody>
      </p:sp>
      <p:sp>
        <p:nvSpPr>
          <p:cNvPr id="6" name="TextBox 5"/>
          <p:cNvSpPr txBox="1"/>
          <p:nvPr/>
        </p:nvSpPr>
        <p:spPr>
          <a:xfrm>
            <a:off x="5306291" y="2491841"/>
            <a:ext cx="119940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Light"/>
                <a:ea typeface="+mn-ea"/>
                <a:cs typeface="+mn-cs"/>
              </a:rPr>
              <a:t>ACTUAL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Light"/>
                <a:ea typeface="+mn-ea"/>
                <a:cs typeface="+mn-cs"/>
              </a:rPr>
              <a:t># served</a:t>
            </a:r>
          </a:p>
        </p:txBody>
      </p:sp>
      <p:sp>
        <p:nvSpPr>
          <p:cNvPr id="9" name="TextBox 8"/>
          <p:cNvSpPr txBox="1"/>
          <p:nvPr/>
        </p:nvSpPr>
        <p:spPr>
          <a:xfrm>
            <a:off x="7441870" y="2371108"/>
            <a:ext cx="1199408"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Light"/>
                <a:ea typeface="+mn-ea"/>
                <a:cs typeface="+mn-cs"/>
              </a:rPr>
              <a:t>ACTUAL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Light"/>
                <a:ea typeface="+mn-ea"/>
                <a:cs typeface="+mn-cs"/>
              </a:rPr>
              <a:t># achieved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Light"/>
              <a:ea typeface="+mn-ea"/>
              <a:cs typeface="+mn-cs"/>
            </a:endParaRPr>
          </a:p>
        </p:txBody>
      </p:sp>
      <p:sp>
        <p:nvSpPr>
          <p:cNvPr id="10" name="Left Arrow 9"/>
          <p:cNvSpPr/>
          <p:nvPr/>
        </p:nvSpPr>
        <p:spPr>
          <a:xfrm rot="19844760">
            <a:off x="8942119" y="482016"/>
            <a:ext cx="2291938" cy="1223159"/>
          </a:xfrm>
          <a:prstGeom prst="leftArrow">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Light"/>
                <a:ea typeface="+mn-ea"/>
                <a:cs typeface="+mn-cs"/>
              </a:rPr>
              <a:t>Customer Success rate</a:t>
            </a:r>
          </a:p>
        </p:txBody>
      </p:sp>
      <p:sp>
        <p:nvSpPr>
          <p:cNvPr id="11" name="Left Arrow 10"/>
          <p:cNvSpPr/>
          <p:nvPr/>
        </p:nvSpPr>
        <p:spPr>
          <a:xfrm rot="19844760">
            <a:off x="10139548" y="1584442"/>
            <a:ext cx="2291938" cy="1223159"/>
          </a:xfrm>
          <a:prstGeom prst="leftArrow">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Light"/>
                <a:ea typeface="+mn-ea"/>
                <a:cs typeface="+mn-cs"/>
              </a:rPr>
              <a:t>Agency Targeting Success </a:t>
            </a:r>
          </a:p>
        </p:txBody>
      </p:sp>
    </p:spTree>
    <p:extLst>
      <p:ext uri="{BB962C8B-B14F-4D97-AF65-F5344CB8AC3E}">
        <p14:creationId xmlns:p14="http://schemas.microsoft.com/office/powerpoint/2010/main" val="62359658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9" grpId="0"/>
      <p:bldP spid="10"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4E68339-1B90-44F9-BCC4-4600A6E240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D6F2F2-C00D-465F-8A4D-1859A4E82284}"/>
              </a:ext>
            </a:extLst>
          </p:cNvPr>
          <p:cNvSpPr>
            <a:spLocks noGrp="1"/>
          </p:cNvSpPr>
          <p:nvPr>
            <p:ph type="title"/>
          </p:nvPr>
        </p:nvSpPr>
        <p:spPr>
          <a:xfrm>
            <a:off x="1525712" y="2400475"/>
            <a:ext cx="9142288" cy="2068222"/>
          </a:xfrm>
        </p:spPr>
        <p:txBody>
          <a:bodyPr vert="horz" lIns="91440" tIns="45720" rIns="91440" bIns="45720" rtlCol="0" anchor="b">
            <a:normAutofit/>
          </a:bodyPr>
          <a:lstStyle/>
          <a:p>
            <a:pPr algn="ctr"/>
            <a:r>
              <a:rPr lang="en-US" sz="5200" kern="1200" dirty="0">
                <a:solidFill>
                  <a:schemeClr val="tx1"/>
                </a:solidFill>
                <a:latin typeface="+mj-lt"/>
                <a:ea typeface="+mj-ea"/>
                <a:cs typeface="+mj-cs"/>
              </a:rPr>
              <a:t>Questions?</a:t>
            </a:r>
          </a:p>
        </p:txBody>
      </p:sp>
      <p:sp>
        <p:nvSpPr>
          <p:cNvPr id="3" name="Text Placeholder 2">
            <a:extLst>
              <a:ext uri="{FF2B5EF4-FFF2-40B4-BE49-F238E27FC236}">
                <a16:creationId xmlns:a16="http://schemas.microsoft.com/office/drawing/2014/main" id="{09F6F7B2-26E3-4C0F-BC4B-E74D5AD7471B}"/>
              </a:ext>
            </a:extLst>
          </p:cNvPr>
          <p:cNvSpPr>
            <a:spLocks noGrp="1"/>
          </p:cNvSpPr>
          <p:nvPr>
            <p:ph type="body" idx="1"/>
          </p:nvPr>
        </p:nvSpPr>
        <p:spPr>
          <a:xfrm>
            <a:off x="1525712" y="4629235"/>
            <a:ext cx="9142288" cy="1488679"/>
          </a:xfrm>
        </p:spPr>
        <p:txBody>
          <a:bodyPr vert="horz" lIns="91440" tIns="45720" rIns="91440" bIns="45720" rtlCol="0">
            <a:normAutofit/>
          </a:bodyPr>
          <a:lstStyle/>
          <a:p>
            <a:pPr algn="ctr"/>
            <a:r>
              <a:rPr lang="en-US" b="1" dirty="0">
                <a:solidFill>
                  <a:schemeClr val="tx1"/>
                </a:solidFill>
              </a:rPr>
              <a:t>Thank you!</a:t>
            </a:r>
          </a:p>
        </p:txBody>
      </p:sp>
    </p:spTree>
    <p:custDataLst>
      <p:tags r:id="rId1"/>
    </p:custDataLst>
    <p:extLst>
      <p:ext uri="{BB962C8B-B14F-4D97-AF65-F5344CB8AC3E}">
        <p14:creationId xmlns:p14="http://schemas.microsoft.com/office/powerpoint/2010/main" val="2020210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628E5CB-913B-4378-97CE-18C9F6410C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D88C06-EAFA-4BD4-AAA2-C863DAC093D7}"/>
              </a:ext>
            </a:extLst>
          </p:cNvPr>
          <p:cNvSpPr>
            <a:spLocks noGrp="1"/>
          </p:cNvSpPr>
          <p:nvPr>
            <p:ph type="title"/>
          </p:nvPr>
        </p:nvSpPr>
        <p:spPr>
          <a:xfrm>
            <a:off x="6523538" y="2652395"/>
            <a:ext cx="5343341" cy="1544613"/>
          </a:xfrm>
        </p:spPr>
        <p:txBody>
          <a:bodyPr>
            <a:normAutofit/>
          </a:bodyPr>
          <a:lstStyle/>
          <a:p>
            <a:pPr algn="r"/>
            <a:r>
              <a:rPr lang="en-US" sz="4000" dirty="0"/>
              <a:t>Community Action Plan Requirements</a:t>
            </a:r>
          </a:p>
        </p:txBody>
      </p:sp>
      <p:cxnSp>
        <p:nvCxnSpPr>
          <p:cNvPr id="4" name="Straight Connector 3">
            <a:extLst>
              <a:ext uri="{FF2B5EF4-FFF2-40B4-BE49-F238E27FC236}">
                <a16:creationId xmlns:a16="http://schemas.microsoft.com/office/drawing/2014/main" id="{4C020528-DE87-41B5-ADC2-EA6C895C4A5E}"/>
              </a:ext>
            </a:extLst>
          </p:cNvPr>
          <p:cNvCxnSpPr>
            <a:cxnSpLocks/>
          </p:cNvCxnSpPr>
          <p:nvPr/>
        </p:nvCxnSpPr>
        <p:spPr>
          <a:xfrm>
            <a:off x="7101068" y="592250"/>
            <a:ext cx="0" cy="5673499"/>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aphicFrame>
        <p:nvGraphicFramePr>
          <p:cNvPr id="14" name="Content Placeholder 2">
            <a:extLst>
              <a:ext uri="{FF2B5EF4-FFF2-40B4-BE49-F238E27FC236}">
                <a16:creationId xmlns:a16="http://schemas.microsoft.com/office/drawing/2014/main" id="{EEAA1479-54FC-436C-939C-18705B241DA7}"/>
              </a:ext>
            </a:extLst>
          </p:cNvPr>
          <p:cNvGraphicFramePr>
            <a:graphicFrameLocks/>
          </p:cNvGraphicFramePr>
          <p:nvPr>
            <p:extLst>
              <p:ext uri="{D42A27DB-BD31-4B8C-83A1-F6EECF244321}">
                <p14:modId xmlns:p14="http://schemas.microsoft.com/office/powerpoint/2010/main" val="1481105669"/>
              </p:ext>
            </p:extLst>
          </p:nvPr>
        </p:nvGraphicFramePr>
        <p:xfrm>
          <a:off x="410662" y="406400"/>
          <a:ext cx="6254833" cy="60366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694749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54D8D2E-C948-4B45-A57C-2E2D311C12AD}"/>
              </a:ext>
            </a:extLst>
          </p:cNvPr>
          <p:cNvPicPr>
            <a:picLocks noGrp="1" noChangeAspect="1"/>
          </p:cNvPicPr>
          <p:nvPr>
            <p:ph idx="1"/>
          </p:nvPr>
        </p:nvPicPr>
        <p:blipFill rotWithShape="1">
          <a:blip r:embed="rId3"/>
          <a:srcRect l="-2291" t="-8579" r="-3688" b="-8588"/>
          <a:stretch/>
        </p:blipFill>
        <p:spPr>
          <a:xfrm>
            <a:off x="-2311" y="457200"/>
            <a:ext cx="12358743" cy="5943600"/>
          </a:xfrm>
          <a:prstGeom prst="rect">
            <a:avLst/>
          </a:prstGeom>
        </p:spPr>
      </p:pic>
    </p:spTree>
    <p:extLst>
      <p:ext uri="{BB962C8B-B14F-4D97-AF65-F5344CB8AC3E}">
        <p14:creationId xmlns:p14="http://schemas.microsoft.com/office/powerpoint/2010/main" val="3287429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20887" cy="64916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D53B39-B017-41BD-B8E9-7C8DA28B68EC}"/>
              </a:ext>
            </a:extLst>
          </p:cNvPr>
          <p:cNvSpPr>
            <a:spLocks noGrp="1"/>
          </p:cNvSpPr>
          <p:nvPr>
            <p:ph type="title"/>
          </p:nvPr>
        </p:nvSpPr>
        <p:spPr>
          <a:xfrm>
            <a:off x="594360" y="1209086"/>
            <a:ext cx="3876848" cy="4064925"/>
          </a:xfrm>
        </p:spPr>
        <p:txBody>
          <a:bodyPr anchor="ctr">
            <a:normAutofit/>
          </a:bodyPr>
          <a:lstStyle/>
          <a:p>
            <a:r>
              <a:rPr lang="en-US" dirty="0">
                <a:solidFill>
                  <a:schemeClr val="accent5"/>
                </a:solidFill>
              </a:rPr>
              <a:t>What are the elements of the CAP?</a:t>
            </a:r>
          </a:p>
        </p:txBody>
      </p:sp>
      <p:grpSp>
        <p:nvGrpSpPr>
          <p:cNvPr id="26" name="Group 25">
            <a:extLst>
              <a:ext uri="{FF2B5EF4-FFF2-40B4-BE49-F238E27FC236}">
                <a16:creationId xmlns:a16="http://schemas.microsoft.com/office/drawing/2014/main" id="{11999B20-6058-4C55-882E-A1FB050B69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67" y="2569464"/>
            <a:ext cx="242107" cy="1340860"/>
            <a:chOff x="56167" y="2761488"/>
            <a:chExt cx="242107" cy="1340860"/>
          </a:xfrm>
        </p:grpSpPr>
        <p:sp>
          <p:nvSpPr>
            <p:cNvPr id="27" name="Rectangle 2">
              <a:extLst>
                <a:ext uri="{FF2B5EF4-FFF2-40B4-BE49-F238E27FC236}">
                  <a16:creationId xmlns:a16="http://schemas.microsoft.com/office/drawing/2014/main" id="{168AC90C-344A-4A64-BC4B-AEE98034B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59">
              <a:extLst>
                <a:ext uri="{FF2B5EF4-FFF2-40B4-BE49-F238E27FC236}">
                  <a16:creationId xmlns:a16="http://schemas.microsoft.com/office/drawing/2014/main" id="{47AEB9AE-7E63-42CA-A3E5-F8EF7D8CA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
              <a:extLst>
                <a:ext uri="{FF2B5EF4-FFF2-40B4-BE49-F238E27FC236}">
                  <a16:creationId xmlns:a16="http://schemas.microsoft.com/office/drawing/2014/main" id="{076031FA-B93F-4A7D-AE66-85ADC613EB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59">
              <a:extLst>
                <a:ext uri="{FF2B5EF4-FFF2-40B4-BE49-F238E27FC236}">
                  <a16:creationId xmlns:a16="http://schemas.microsoft.com/office/drawing/2014/main" id="{0C1FC8D1-E08A-4B12-A48F-BF225E5B0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2">
              <a:extLst>
                <a:ext uri="{FF2B5EF4-FFF2-40B4-BE49-F238E27FC236}">
                  <a16:creationId xmlns:a16="http://schemas.microsoft.com/office/drawing/2014/main" id="{F62D5F69-2C82-4007-8EF0-EBC9C23501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59">
              <a:extLst>
                <a:ext uri="{FF2B5EF4-FFF2-40B4-BE49-F238E27FC236}">
                  <a16:creationId xmlns:a16="http://schemas.microsoft.com/office/drawing/2014/main" id="{677FAED6-5057-4B80-B1CF-196DC022B7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
              <a:extLst>
                <a:ext uri="{FF2B5EF4-FFF2-40B4-BE49-F238E27FC236}">
                  <a16:creationId xmlns:a16="http://schemas.microsoft.com/office/drawing/2014/main" id="{CE77C39F-572F-4435-85B4-9E9A35CFE2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59">
              <a:extLst>
                <a:ext uri="{FF2B5EF4-FFF2-40B4-BE49-F238E27FC236}">
                  <a16:creationId xmlns:a16="http://schemas.microsoft.com/office/drawing/2014/main" id="{B3283BD4-0BC4-41D1-B09B-CBDC4292CD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2">
              <a:extLst>
                <a:ext uri="{FF2B5EF4-FFF2-40B4-BE49-F238E27FC236}">
                  <a16:creationId xmlns:a16="http://schemas.microsoft.com/office/drawing/2014/main" id="{BA3E687B-951E-45B2-BEFE-4CBEB325F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59">
              <a:extLst>
                <a:ext uri="{FF2B5EF4-FFF2-40B4-BE49-F238E27FC236}">
                  <a16:creationId xmlns:a16="http://schemas.microsoft.com/office/drawing/2014/main" id="{A49870CA-6E02-4787-82A6-28C0CB6B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2">
              <a:extLst>
                <a:ext uri="{FF2B5EF4-FFF2-40B4-BE49-F238E27FC236}">
                  <a16:creationId xmlns:a16="http://schemas.microsoft.com/office/drawing/2014/main" id="{5639C028-DD6E-4E69-AE6E-1CC158EDC9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59">
              <a:extLst>
                <a:ext uri="{FF2B5EF4-FFF2-40B4-BE49-F238E27FC236}">
                  <a16:creationId xmlns:a16="http://schemas.microsoft.com/office/drawing/2014/main" id="{B1CD1FE8-3027-45AA-AD53-5B131FB03D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2">
              <a:extLst>
                <a:ext uri="{FF2B5EF4-FFF2-40B4-BE49-F238E27FC236}">
                  <a16:creationId xmlns:a16="http://schemas.microsoft.com/office/drawing/2014/main" id="{1FD2B706-0BB9-4A30-9206-252E09AE0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59">
              <a:extLst>
                <a:ext uri="{FF2B5EF4-FFF2-40B4-BE49-F238E27FC236}">
                  <a16:creationId xmlns:a16="http://schemas.microsoft.com/office/drawing/2014/main" id="{D5783E13-BA0A-4F1E-A4F0-BFC9FF1035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2">
              <a:extLst>
                <a:ext uri="{FF2B5EF4-FFF2-40B4-BE49-F238E27FC236}">
                  <a16:creationId xmlns:a16="http://schemas.microsoft.com/office/drawing/2014/main" id="{D0847D6C-8036-43A9-BA3E-D1E8928882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59">
              <a:extLst>
                <a:ext uri="{FF2B5EF4-FFF2-40B4-BE49-F238E27FC236}">
                  <a16:creationId xmlns:a16="http://schemas.microsoft.com/office/drawing/2014/main" id="{1D610CBF-7C35-498A-9BDD-A2954A7CAB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2">
              <a:extLst>
                <a:ext uri="{FF2B5EF4-FFF2-40B4-BE49-F238E27FC236}">
                  <a16:creationId xmlns:a16="http://schemas.microsoft.com/office/drawing/2014/main" id="{BCB60915-0422-4144-87E9-2289DBC04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59">
              <a:extLst>
                <a:ext uri="{FF2B5EF4-FFF2-40B4-BE49-F238E27FC236}">
                  <a16:creationId xmlns:a16="http://schemas.microsoft.com/office/drawing/2014/main" id="{9D64F486-DA93-45CE-9075-4110C67F10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2">
              <a:extLst>
                <a:ext uri="{FF2B5EF4-FFF2-40B4-BE49-F238E27FC236}">
                  <a16:creationId xmlns:a16="http://schemas.microsoft.com/office/drawing/2014/main" id="{DA8356F6-E822-44E0-8A11-33E5A5432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59">
              <a:extLst>
                <a:ext uri="{FF2B5EF4-FFF2-40B4-BE49-F238E27FC236}">
                  <a16:creationId xmlns:a16="http://schemas.microsoft.com/office/drawing/2014/main" id="{C825C106-0BD3-41C1-8520-50F54BD67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Rectangle 47">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556B728-462D-470E-B7F5-5C34CF6DF835}"/>
              </a:ext>
            </a:extLst>
          </p:cNvPr>
          <p:cNvSpPr txBox="1"/>
          <p:nvPr/>
        </p:nvSpPr>
        <p:spPr>
          <a:xfrm>
            <a:off x="1282392" y="4789988"/>
            <a:ext cx="3667781" cy="1015663"/>
          </a:xfrm>
          <a:prstGeom prst="rect">
            <a:avLst/>
          </a:prstGeom>
          <a:noFill/>
        </p:spPr>
        <p:txBody>
          <a:bodyPr wrap="square" rtlCol="0">
            <a:spAutoFit/>
          </a:bodyPr>
          <a:lstStyle/>
          <a:p>
            <a:r>
              <a:rPr lang="en-US" sz="2000" b="1" dirty="0">
                <a:solidFill>
                  <a:schemeClr val="tx2"/>
                </a:solidFill>
              </a:rPr>
              <a:t>Board approval should be recorded in your agency’s board meeting minutes</a:t>
            </a:r>
          </a:p>
        </p:txBody>
      </p:sp>
      <p:pic>
        <p:nvPicPr>
          <p:cNvPr id="6" name="Graphic 5" descr="Badge Tick with solid fill">
            <a:extLst>
              <a:ext uri="{FF2B5EF4-FFF2-40B4-BE49-F238E27FC236}">
                <a16:creationId xmlns:a16="http://schemas.microsoft.com/office/drawing/2014/main" id="{8433835A-E828-4335-BBCA-6480050D05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88023" y="4831551"/>
            <a:ext cx="914400" cy="914400"/>
          </a:xfrm>
          <a:prstGeom prst="rect">
            <a:avLst/>
          </a:prstGeom>
        </p:spPr>
      </p:pic>
      <p:sp>
        <p:nvSpPr>
          <p:cNvPr id="3" name="TextBox 2">
            <a:extLst>
              <a:ext uri="{FF2B5EF4-FFF2-40B4-BE49-F238E27FC236}">
                <a16:creationId xmlns:a16="http://schemas.microsoft.com/office/drawing/2014/main" id="{0048259C-A27B-42FE-9733-303888F249A7}"/>
              </a:ext>
            </a:extLst>
          </p:cNvPr>
          <p:cNvSpPr txBox="1"/>
          <p:nvPr/>
        </p:nvSpPr>
        <p:spPr>
          <a:xfrm>
            <a:off x="5316972" y="293328"/>
            <a:ext cx="6423736" cy="6386364"/>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400" dirty="0"/>
              <a:t>The Community Action Plan sets the course for the CAA’s activities for the coming year.</a:t>
            </a:r>
          </a:p>
          <a:p>
            <a:pPr marL="285750" indent="-285750">
              <a:spcAft>
                <a:spcPts val="1200"/>
              </a:spcAft>
              <a:buFont typeface="Arial" panose="020B0604020202020204" pitchFamily="34" charset="0"/>
              <a:buChar char="•"/>
            </a:pPr>
            <a:r>
              <a:rPr lang="en-US" sz="2400" dirty="0"/>
              <a:t>Key agency staff must be included in the preparation of the plan.</a:t>
            </a:r>
          </a:p>
          <a:p>
            <a:pPr marL="285750" indent="-285750">
              <a:spcAft>
                <a:spcPts val="1200"/>
              </a:spcAft>
              <a:buFont typeface="Arial" panose="020B0604020202020204" pitchFamily="34" charset="0"/>
              <a:buChar char="•"/>
            </a:pPr>
            <a:r>
              <a:rPr lang="en-US" sz="2400" dirty="0"/>
              <a:t>The Board’s program committee (or other relevant committee) should be included in the process.</a:t>
            </a:r>
          </a:p>
          <a:p>
            <a:pPr marL="285750" indent="-285750">
              <a:spcAft>
                <a:spcPts val="1200"/>
              </a:spcAft>
              <a:buFont typeface="Arial" panose="020B0604020202020204" pitchFamily="34" charset="0"/>
              <a:buChar char="•"/>
            </a:pPr>
            <a:r>
              <a:rPr lang="en-US" sz="2400" dirty="0"/>
              <a:t>Board gives final approval of the plan.</a:t>
            </a:r>
          </a:p>
          <a:p>
            <a:pPr marL="285750" indent="-285750">
              <a:buFont typeface="Arial" panose="020B0604020202020204" pitchFamily="34" charset="0"/>
              <a:buChar char="•"/>
            </a:pPr>
            <a:r>
              <a:rPr lang="en-US" sz="2400" dirty="0"/>
              <a:t>Other elements may include:</a:t>
            </a:r>
          </a:p>
          <a:p>
            <a:pPr marL="742950" lvl="1" indent="-285750">
              <a:spcAft>
                <a:spcPts val="600"/>
              </a:spcAft>
              <a:buFont typeface="Arial" panose="020B0604020202020204" pitchFamily="34" charset="0"/>
              <a:buChar char="•"/>
            </a:pPr>
            <a:r>
              <a:rPr lang="en-US" sz="2000" dirty="0"/>
              <a:t>Agency funding sources and budgets</a:t>
            </a:r>
          </a:p>
          <a:p>
            <a:pPr marL="742950" lvl="1" indent="-285750">
              <a:spcAft>
                <a:spcPts val="600"/>
              </a:spcAft>
              <a:buFont typeface="Arial" panose="020B0604020202020204" pitchFamily="34" charset="0"/>
              <a:buChar char="•"/>
            </a:pPr>
            <a:r>
              <a:rPr lang="en-US" sz="2000" dirty="0"/>
              <a:t>Program summaries and </a:t>
            </a:r>
            <a:r>
              <a:rPr lang="en-US" sz="2000" dirty="0">
                <a:highlight>
                  <a:srgbClr val="FFFF00"/>
                </a:highlight>
              </a:rPr>
              <a:t>service targets</a:t>
            </a:r>
          </a:p>
          <a:p>
            <a:pPr marL="742950" lvl="1" indent="-285750">
              <a:spcAft>
                <a:spcPts val="600"/>
              </a:spcAft>
              <a:buFont typeface="Arial" panose="020B0604020202020204" pitchFamily="34" charset="0"/>
              <a:buChar char="•"/>
            </a:pPr>
            <a:r>
              <a:rPr lang="en-US" sz="2000" dirty="0"/>
              <a:t>Community Needs Assessment findings</a:t>
            </a:r>
          </a:p>
          <a:p>
            <a:pPr marL="742950" lvl="1" indent="-285750">
              <a:spcAft>
                <a:spcPts val="600"/>
              </a:spcAft>
              <a:buFont typeface="Arial" panose="020B0604020202020204" pitchFamily="34" charset="0"/>
              <a:buChar char="•"/>
            </a:pPr>
            <a:r>
              <a:rPr lang="en-US" sz="2000" dirty="0"/>
              <a:t>Tripartite board roster &amp; documentation</a:t>
            </a:r>
          </a:p>
          <a:p>
            <a:pPr marL="742950" lvl="1" indent="-285750">
              <a:spcAft>
                <a:spcPts val="600"/>
              </a:spcAft>
              <a:buFont typeface="Arial" panose="020B0604020202020204" pitchFamily="34" charset="0"/>
              <a:buChar char="•"/>
            </a:pPr>
            <a:r>
              <a:rPr lang="en-US" sz="2000" dirty="0"/>
              <a:t>Coordination and linkages strategies</a:t>
            </a:r>
          </a:p>
          <a:p>
            <a:pPr marL="285750" indent="-285750">
              <a:buFont typeface="Arial" panose="020B0604020202020204" pitchFamily="34" charset="0"/>
              <a:buChar char="•"/>
            </a:pPr>
            <a:endParaRPr lang="en-US" sz="2800" dirty="0"/>
          </a:p>
        </p:txBody>
      </p:sp>
    </p:spTree>
    <p:custDataLst>
      <p:tags r:id="rId1"/>
    </p:custDataLst>
    <p:extLst>
      <p:ext uri="{BB962C8B-B14F-4D97-AF65-F5344CB8AC3E}">
        <p14:creationId xmlns:p14="http://schemas.microsoft.com/office/powerpoint/2010/main" val="3702147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C574E90-1949-4924-B663-AEA13DB791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FE50EA0-CBD0-42F1-A999-BD471B86E629}"/>
              </a:ext>
            </a:extLst>
          </p:cNvPr>
          <p:cNvPicPr>
            <a:picLocks noChangeAspect="1"/>
          </p:cNvPicPr>
          <p:nvPr/>
        </p:nvPicPr>
        <p:blipFill rotWithShape="1">
          <a:blip r:embed="rId4">
            <a:extLst>
              <a:ext uri="{28A0092B-C50C-407E-A947-70E740481C1C}">
                <a14:useLocalDpi xmlns:a14="http://schemas.microsoft.com/office/drawing/2010/main" val="0"/>
              </a:ext>
            </a:extLst>
          </a:blip>
          <a:srcRect t="4741" b="13704"/>
          <a:stretch/>
        </p:blipFill>
        <p:spPr>
          <a:xfrm>
            <a:off x="6669997" y="0"/>
            <a:ext cx="4726475" cy="3854669"/>
          </a:xfrm>
          <a:prstGeom prst="rect">
            <a:avLst/>
          </a:prstGeom>
        </p:spPr>
      </p:pic>
      <p:sp>
        <p:nvSpPr>
          <p:cNvPr id="19" name="Rectangle 18">
            <a:extLst>
              <a:ext uri="{FF2B5EF4-FFF2-40B4-BE49-F238E27FC236}">
                <a16:creationId xmlns:a16="http://schemas.microsoft.com/office/drawing/2014/main" id="{3CD1EA40-7116-4FCB-9369-70F29FAA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46960" cy="38546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96B104-DF6C-4AAE-A01E-3FFC772FC272}"/>
              </a:ext>
            </a:extLst>
          </p:cNvPr>
          <p:cNvSpPr>
            <a:spLocks noGrp="1"/>
          </p:cNvSpPr>
          <p:nvPr>
            <p:ph type="title"/>
          </p:nvPr>
        </p:nvSpPr>
        <p:spPr>
          <a:xfrm>
            <a:off x="555477" y="710273"/>
            <a:ext cx="5091483" cy="1555407"/>
          </a:xfrm>
        </p:spPr>
        <p:txBody>
          <a:bodyPr>
            <a:normAutofit/>
          </a:bodyPr>
          <a:lstStyle/>
          <a:p>
            <a:r>
              <a:rPr lang="en-US" dirty="0"/>
              <a:t>Timeline</a:t>
            </a:r>
          </a:p>
        </p:txBody>
      </p:sp>
      <p:sp>
        <p:nvSpPr>
          <p:cNvPr id="21" name="Rectangle 20">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36484" cy="38546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9CF1CD8B-D430-49E7-8630-84152C414E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5528" y="73152"/>
            <a:ext cx="1178966" cy="232963"/>
            <a:chOff x="7763256" y="73152"/>
            <a:chExt cx="1178966" cy="232963"/>
          </a:xfrm>
        </p:grpSpPr>
        <p:sp>
          <p:nvSpPr>
            <p:cNvPr id="24" name="Rectangle 64">
              <a:extLst>
                <a:ext uri="{FF2B5EF4-FFF2-40B4-BE49-F238E27FC236}">
                  <a16:creationId xmlns:a16="http://schemas.microsoft.com/office/drawing/2014/main" id="{1F5B8298-9AB4-45B4-B28E-C8C1A26440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100AEF19-4AE6-42BE-81E6-95700DB853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1192B5C1-AE13-49EA-82FD-F3C3BC02AB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713612B5-8E9D-4FEF-86B9-52A0FABD8A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14FC746D-B820-44A3-B1B3-53B690BC2B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8778550A-567F-40F6-A77F-2E2B501759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C28C989E-85FD-4D1C-AF77-82F4B985FD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58FDDCED-5FC6-4B14-A0E2-DF4310ED9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E80E854B-CCEB-4CEF-B465-561C4C872A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02BED26F-9C32-4DF8-8739-D89F6F059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CE3B71C9-F500-46F1-8D17-C3EF4DA5FD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C14431D0-29B6-473C-B2FD-4661864DA4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D10457BA-9444-4642-861C-78120DD8D4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27C95C30-0364-4C32-B686-0C366086A4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4">
              <a:extLst>
                <a:ext uri="{FF2B5EF4-FFF2-40B4-BE49-F238E27FC236}">
                  <a16:creationId xmlns:a16="http://schemas.microsoft.com/office/drawing/2014/main" id="{A0BDEDBA-CA15-41EE-B2C6-8A973B5E62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6">
              <a:extLst>
                <a:ext uri="{FF2B5EF4-FFF2-40B4-BE49-F238E27FC236}">
                  <a16:creationId xmlns:a16="http://schemas.microsoft.com/office/drawing/2014/main" id="{702B9007-982C-4F69-A443-B07F3BEFD6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4">
              <a:extLst>
                <a:ext uri="{FF2B5EF4-FFF2-40B4-BE49-F238E27FC236}">
                  <a16:creationId xmlns:a16="http://schemas.microsoft.com/office/drawing/2014/main" id="{28596B48-F33B-451E-8C2D-3525B33876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6">
              <a:extLst>
                <a:ext uri="{FF2B5EF4-FFF2-40B4-BE49-F238E27FC236}">
                  <a16:creationId xmlns:a16="http://schemas.microsoft.com/office/drawing/2014/main" id="{4B493BB9-A171-4B97-B05A-187E03FFAB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4">
              <a:extLst>
                <a:ext uri="{FF2B5EF4-FFF2-40B4-BE49-F238E27FC236}">
                  <a16:creationId xmlns:a16="http://schemas.microsoft.com/office/drawing/2014/main" id="{973B8111-A5EB-4EE8-9813-8495336F67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6">
              <a:extLst>
                <a:ext uri="{FF2B5EF4-FFF2-40B4-BE49-F238E27FC236}">
                  <a16:creationId xmlns:a16="http://schemas.microsoft.com/office/drawing/2014/main" id="{6A4F8D39-9886-490F-B7A9-3B2693299A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Rectangle 44">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6492875"/>
            <a:ext cx="12191999" cy="3651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Diagram 2">
            <a:extLst>
              <a:ext uri="{FF2B5EF4-FFF2-40B4-BE49-F238E27FC236}">
                <a16:creationId xmlns:a16="http://schemas.microsoft.com/office/drawing/2014/main" id="{9342F16A-933A-48A0-96AE-EE04BF58FC94}"/>
              </a:ext>
            </a:extLst>
          </p:cNvPr>
          <p:cNvGraphicFramePr/>
          <p:nvPr>
            <p:extLst>
              <p:ext uri="{D42A27DB-BD31-4B8C-83A1-F6EECF244321}">
                <p14:modId xmlns:p14="http://schemas.microsoft.com/office/powerpoint/2010/main" val="907873287"/>
              </p:ext>
            </p:extLst>
          </p:nvPr>
        </p:nvGraphicFramePr>
        <p:xfrm>
          <a:off x="777242" y="2827892"/>
          <a:ext cx="10673347" cy="31623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945441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4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8B81C-754E-4FC0-BDF6-F39EB87F3CB1}"/>
              </a:ext>
            </a:extLst>
          </p:cNvPr>
          <p:cNvSpPr>
            <a:spLocks noGrp="1"/>
          </p:cNvSpPr>
          <p:nvPr>
            <p:ph type="ctrTitle"/>
          </p:nvPr>
        </p:nvSpPr>
        <p:spPr>
          <a:xfrm>
            <a:off x="1200727" y="2891644"/>
            <a:ext cx="9790545" cy="1074712"/>
          </a:xfrm>
        </p:spPr>
        <p:txBody>
          <a:bodyPr anchor="t">
            <a:normAutofit/>
          </a:bodyPr>
          <a:lstStyle/>
          <a:p>
            <a:r>
              <a:rPr lang="en-US" dirty="0">
                <a:solidFill>
                  <a:schemeClr val="accent2"/>
                </a:solidFill>
              </a:rPr>
              <a:t>Setting Targets</a:t>
            </a:r>
          </a:p>
        </p:txBody>
      </p:sp>
    </p:spTree>
    <p:custDataLst>
      <p:tags r:id="rId1"/>
    </p:custDataLst>
    <p:extLst>
      <p:ext uri="{BB962C8B-B14F-4D97-AF65-F5344CB8AC3E}">
        <p14:creationId xmlns:p14="http://schemas.microsoft.com/office/powerpoint/2010/main" val="21661571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DB6385-0452-4BDE-9B86-B0BD407CCD82}"/>
              </a:ext>
            </a:extLst>
          </p:cNvPr>
          <p:cNvSpPr>
            <a:spLocks noGrp="1"/>
          </p:cNvSpPr>
          <p:nvPr>
            <p:ph idx="1"/>
          </p:nvPr>
        </p:nvSpPr>
        <p:spPr>
          <a:xfrm>
            <a:off x="336176" y="545910"/>
            <a:ext cx="11712389" cy="4026090"/>
          </a:xfrm>
        </p:spPr>
        <p:txBody>
          <a:bodyPr>
            <a:normAutofit lnSpcReduction="10000"/>
          </a:bodyPr>
          <a:lstStyle/>
          <a:p>
            <a:r>
              <a:rPr lang="en-US" b="1" dirty="0"/>
              <a:t>Outcome </a:t>
            </a:r>
            <a:r>
              <a:rPr lang="en-US" dirty="0"/>
              <a:t>- Head of Household becomes employed as CNA</a:t>
            </a:r>
          </a:p>
          <a:p>
            <a:r>
              <a:rPr lang="en-US" b="1" dirty="0"/>
              <a:t>Service/Activity </a:t>
            </a:r>
            <a:r>
              <a:rPr lang="en-US" dirty="0"/>
              <a:t>-family self sufficiency program/training for head of household</a:t>
            </a:r>
          </a:p>
          <a:p>
            <a:r>
              <a:rPr lang="en-US" b="1" dirty="0"/>
              <a:t>Number to be served (d) - </a:t>
            </a:r>
            <a:r>
              <a:rPr lang="en-US" dirty="0"/>
              <a:t>20 individuals in a six month period</a:t>
            </a:r>
          </a:p>
          <a:p>
            <a:r>
              <a:rPr lang="en-US" b="1" dirty="0"/>
              <a:t>Outcome indicator (n) </a:t>
            </a:r>
            <a:r>
              <a:rPr lang="en-US" dirty="0"/>
              <a:t>-7 individuals will become employed within six months of completing training</a:t>
            </a:r>
          </a:p>
          <a:p>
            <a:r>
              <a:rPr lang="en-US" b="1" dirty="0"/>
              <a:t>Projected customer success rate </a:t>
            </a:r>
            <a:r>
              <a:rPr lang="en-US" dirty="0"/>
              <a:t>- 7 individuals who will achieve the outcome/20 families who will receive the service=35% projected customer success rate</a:t>
            </a:r>
          </a:p>
          <a:p>
            <a:endParaRPr lang="en-US" dirty="0"/>
          </a:p>
          <a:p>
            <a:r>
              <a:rPr lang="en-US" u="sng" dirty="0"/>
              <a:t>(N) </a:t>
            </a:r>
            <a:r>
              <a:rPr lang="en-US" b="1" u="sng" dirty="0"/>
              <a:t>7</a:t>
            </a:r>
            <a:r>
              <a:rPr lang="en-US" u="sng" dirty="0"/>
              <a:t> families will secure employment	</a:t>
            </a:r>
          </a:p>
          <a:p>
            <a:r>
              <a:rPr lang="en-US" dirty="0"/>
              <a:t>(D) </a:t>
            </a:r>
            <a:r>
              <a:rPr lang="en-US" b="1" dirty="0"/>
              <a:t>20 </a:t>
            </a:r>
            <a:r>
              <a:rPr lang="en-US" dirty="0"/>
              <a:t>families will receive training                                    =</a:t>
            </a:r>
            <a:r>
              <a:rPr lang="en-US" b="1" dirty="0"/>
              <a:t>35% projected customer success rate</a:t>
            </a:r>
          </a:p>
          <a:p>
            <a:endParaRPr lang="en-US" sz="1700" dirty="0"/>
          </a:p>
        </p:txBody>
      </p:sp>
      <p:sp>
        <p:nvSpPr>
          <p:cNvPr id="8" name="Rectangle 7">
            <a:extLst>
              <a:ext uri="{FF2B5EF4-FFF2-40B4-BE49-F238E27FC236}">
                <a16:creationId xmlns:a16="http://schemas.microsoft.com/office/drawing/2014/main" id="{788D80A3-503A-400A-9D7F-99EC3CE065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 name="Title 1">
            <a:extLst>
              <a:ext uri="{FF2B5EF4-FFF2-40B4-BE49-F238E27FC236}">
                <a16:creationId xmlns:a16="http://schemas.microsoft.com/office/drawing/2014/main" id="{D1BBB911-95B5-41BE-A105-DA027F66E810}"/>
              </a:ext>
            </a:extLst>
          </p:cNvPr>
          <p:cNvSpPr>
            <a:spLocks noGrp="1"/>
          </p:cNvSpPr>
          <p:nvPr>
            <p:ph type="title"/>
          </p:nvPr>
        </p:nvSpPr>
        <p:spPr>
          <a:xfrm>
            <a:off x="657224" y="4772508"/>
            <a:ext cx="10772775" cy="1658198"/>
          </a:xfrm>
        </p:spPr>
        <p:txBody>
          <a:bodyPr>
            <a:normAutofit/>
          </a:bodyPr>
          <a:lstStyle/>
          <a:p>
            <a:pPr algn="ctr"/>
            <a:r>
              <a:rPr lang="en-US" b="1" u="sng" dirty="0">
                <a:solidFill>
                  <a:srgbClr val="FFFFFF"/>
                </a:solidFill>
              </a:rPr>
              <a:t>Estimating Customer Performance</a:t>
            </a:r>
          </a:p>
        </p:txBody>
      </p:sp>
      <p:pic>
        <p:nvPicPr>
          <p:cNvPr id="6" name="Picture 4" descr="C:\Users\Veriton\AppData\Local\Microsoft\Windows\INetCache\IE\ZY9INTQ3\768px-Emblem-percentage.svg[1].png"/>
          <p:cNvPicPr>
            <a:picLocks noChangeAspect="1" noChangeArrowheads="1"/>
          </p:cNvPicPr>
          <p:nvPr/>
        </p:nvPicPr>
        <p:blipFill>
          <a:blip r:embed="rId3" cstate="print"/>
          <a:srcRect/>
          <a:stretch>
            <a:fillRect/>
          </a:stretch>
        </p:blipFill>
        <p:spPr bwMode="auto">
          <a:xfrm>
            <a:off x="10959152" y="266700"/>
            <a:ext cx="631210" cy="631210"/>
          </a:xfrm>
          <a:prstGeom prst="rect">
            <a:avLst/>
          </a:prstGeom>
          <a:noFill/>
        </p:spPr>
      </p:pic>
      <p:sp>
        <p:nvSpPr>
          <p:cNvPr id="7" name="Footer Placeholder 6"/>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50" b="0" i="0" u="none" strike="noStrike" kern="1200" cap="all" spc="0" normalizeH="0" baseline="0" noProof="0">
                <a:ln>
                  <a:noFill/>
                </a:ln>
                <a:solidFill>
                  <a:prstClr val="black">
                    <a:alpha val="80000"/>
                  </a:prstClr>
                </a:solidFill>
                <a:effectLst/>
                <a:uLnTx/>
                <a:uFillTx/>
                <a:latin typeface="Calibri Light"/>
                <a:ea typeface="+mn-ea"/>
                <a:cs typeface="+mn-cs"/>
              </a:rPr>
              <a:t>MATERIAL FROM INTRO TO ROMA 5.1, 2020</a:t>
            </a:r>
          </a:p>
        </p:txBody>
      </p:sp>
    </p:spTree>
    <p:extLst>
      <p:ext uri="{BB962C8B-B14F-4D97-AF65-F5344CB8AC3E}">
        <p14:creationId xmlns:p14="http://schemas.microsoft.com/office/powerpoint/2010/main" val="429156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D8593-8321-4633-95C6-C0EBF7CED64C}"/>
              </a:ext>
            </a:extLst>
          </p:cNvPr>
          <p:cNvSpPr>
            <a:spLocks noGrp="1"/>
          </p:cNvSpPr>
          <p:nvPr>
            <p:ph type="title"/>
          </p:nvPr>
        </p:nvSpPr>
        <p:spPr>
          <a:xfrm>
            <a:off x="426720" y="174413"/>
            <a:ext cx="10772775" cy="1658198"/>
          </a:xfrm>
        </p:spPr>
        <p:txBody>
          <a:bodyPr/>
          <a:lstStyle/>
          <a:p>
            <a:pPr algn="ctr"/>
            <a:r>
              <a:rPr lang="en-US" dirty="0">
                <a:solidFill>
                  <a:schemeClr val="tx1"/>
                </a:solidFill>
              </a:rPr>
              <a:t>Estimated Customer Performance</a:t>
            </a:r>
          </a:p>
        </p:txBody>
      </p:sp>
      <p:graphicFrame>
        <p:nvGraphicFramePr>
          <p:cNvPr id="4" name="Content Placeholder 3">
            <a:extLst>
              <a:ext uri="{FF2B5EF4-FFF2-40B4-BE49-F238E27FC236}">
                <a16:creationId xmlns:a16="http://schemas.microsoft.com/office/drawing/2014/main" id="{93F2FF61-D275-4646-AF4E-7936765E447E}"/>
              </a:ext>
            </a:extLst>
          </p:cNvPr>
          <p:cNvGraphicFramePr>
            <a:graphicFrameLocks noGrp="1"/>
          </p:cNvGraphicFramePr>
          <p:nvPr>
            <p:ph idx="1"/>
          </p:nvPr>
        </p:nvGraphicFramePr>
        <p:xfrm>
          <a:off x="426720" y="1832611"/>
          <a:ext cx="11368031" cy="4754057"/>
        </p:xfrm>
        <a:graphic>
          <a:graphicData uri="http://schemas.openxmlformats.org/drawingml/2006/table">
            <a:tbl>
              <a:tblPr firstRow="1" firstCol="1" bandRow="1" bandCol="1">
                <a:tableStyleId>{5C22544A-7EE6-4342-B048-85BDC9FD1C3A}</a:tableStyleId>
              </a:tblPr>
              <a:tblGrid>
                <a:gridCol w="5700702">
                  <a:extLst>
                    <a:ext uri="{9D8B030D-6E8A-4147-A177-3AD203B41FA5}">
                      <a16:colId xmlns:a16="http://schemas.microsoft.com/office/drawing/2014/main" val="2900256107"/>
                    </a:ext>
                  </a:extLst>
                </a:gridCol>
                <a:gridCol w="5667329">
                  <a:extLst>
                    <a:ext uri="{9D8B030D-6E8A-4147-A177-3AD203B41FA5}">
                      <a16:colId xmlns:a16="http://schemas.microsoft.com/office/drawing/2014/main" val="392461650"/>
                    </a:ext>
                  </a:extLst>
                </a:gridCol>
              </a:tblGrid>
              <a:tr h="1774848">
                <a:tc>
                  <a:txBody>
                    <a:bodyPr/>
                    <a:lstStyle/>
                    <a:p>
                      <a:pPr marL="0" marR="0" algn="ctr">
                        <a:spcBef>
                          <a:spcPts val="0"/>
                        </a:spcBef>
                        <a:spcAft>
                          <a:spcPts val="0"/>
                        </a:spcAft>
                      </a:pPr>
                      <a:r>
                        <a:rPr lang="en-US" sz="3200" dirty="0">
                          <a:effectLst/>
                        </a:rPr>
                        <a:t>Estimated Performance</a:t>
                      </a:r>
                    </a:p>
                    <a:p>
                      <a:pPr marL="0" marR="0">
                        <a:spcBef>
                          <a:spcPts val="0"/>
                        </a:spcBef>
                        <a:spcAft>
                          <a:spcPts val="0"/>
                        </a:spcAft>
                      </a:pPr>
                      <a:r>
                        <a:rPr lang="en-US" sz="2800" dirty="0">
                          <a:effectLst/>
                        </a:rPr>
                        <a:t>       7             </a:t>
                      </a:r>
                    </a:p>
                    <a:p>
                      <a:pPr marL="0" marR="0">
                        <a:spcBef>
                          <a:spcPts val="0"/>
                        </a:spcBef>
                        <a:spcAft>
                          <a:spcPts val="0"/>
                        </a:spcAft>
                      </a:pPr>
                      <a:r>
                        <a:rPr lang="en-US" sz="2800" dirty="0">
                          <a:effectLst/>
                        </a:rPr>
                        <a:t>     ----    =    35%</a:t>
                      </a:r>
                    </a:p>
                    <a:p>
                      <a:pPr marL="0" marR="0">
                        <a:spcBef>
                          <a:spcPts val="0"/>
                        </a:spcBef>
                        <a:spcAft>
                          <a:spcPts val="0"/>
                        </a:spcAft>
                      </a:pPr>
                      <a:r>
                        <a:rPr lang="en-US" sz="2800" dirty="0">
                          <a:effectLst/>
                        </a:rPr>
                        <a:t>     20</a:t>
                      </a:r>
                      <a:endParaRPr lang="en-US" sz="2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2800">
                          <a:effectLst/>
                        </a:rPr>
                        <a:t> </a:t>
                      </a:r>
                    </a:p>
                    <a:p>
                      <a:pPr marL="0" marR="0">
                        <a:spcBef>
                          <a:spcPts val="0"/>
                        </a:spcBef>
                        <a:spcAft>
                          <a:spcPts val="0"/>
                        </a:spcAft>
                      </a:pPr>
                      <a:r>
                        <a:rPr lang="en-US" sz="2800">
                          <a:effectLst/>
                        </a:rPr>
                        <a:t> </a:t>
                      </a:r>
                    </a:p>
                    <a:p>
                      <a:pPr marL="0" marR="0">
                        <a:spcBef>
                          <a:spcPts val="0"/>
                        </a:spcBef>
                        <a:spcAft>
                          <a:spcPts val="0"/>
                        </a:spcAft>
                      </a:pPr>
                      <a:r>
                        <a:rPr lang="en-US" sz="2800">
                          <a:effectLst/>
                        </a:rPr>
                        <a:t> </a:t>
                      </a:r>
                      <a:endParaRPr lang="en-US" sz="2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054308587"/>
                  </a:ext>
                </a:extLst>
              </a:tr>
              <a:tr h="2979209">
                <a:tc>
                  <a:txBody>
                    <a:bodyPr/>
                    <a:lstStyle/>
                    <a:p>
                      <a:pPr marL="0" marR="0" algn="ctr">
                        <a:spcBef>
                          <a:spcPts val="0"/>
                        </a:spcBef>
                        <a:spcAft>
                          <a:spcPts val="0"/>
                        </a:spcAft>
                      </a:pPr>
                      <a:endParaRPr lang="en-US" sz="3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solidFill>
                      <a:schemeClr val="accent1">
                        <a:lumMod val="40000"/>
                        <a:lumOff val="60000"/>
                      </a:schemeClr>
                    </a:solidFill>
                  </a:tcPr>
                </a:tc>
                <a:tc>
                  <a:txBody>
                    <a:bodyPr/>
                    <a:lstStyle/>
                    <a:p>
                      <a:pPr marL="0" marR="0">
                        <a:spcBef>
                          <a:spcPts val="0"/>
                        </a:spcBef>
                        <a:spcAft>
                          <a:spcPts val="0"/>
                        </a:spcAft>
                      </a:pPr>
                      <a:r>
                        <a:rPr lang="en-US" sz="2800" dirty="0">
                          <a:effectLst/>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2272963676"/>
                  </a:ext>
                </a:extLst>
              </a:tr>
            </a:tbl>
          </a:graphicData>
        </a:graphic>
      </p:graphicFrame>
      <p:pic>
        <p:nvPicPr>
          <p:cNvPr id="6" name="Picture 4" descr="C:\Users\Veriton\AppData\Local\Microsoft\Windows\INetCache\IE\ZY9INTQ3\768px-Emblem-percentage.svg[1].png"/>
          <p:cNvPicPr>
            <a:picLocks noChangeAspect="1" noChangeArrowheads="1"/>
          </p:cNvPicPr>
          <p:nvPr/>
        </p:nvPicPr>
        <p:blipFill>
          <a:blip r:embed="rId3" cstate="print"/>
          <a:srcRect/>
          <a:stretch>
            <a:fillRect/>
          </a:stretch>
        </p:blipFill>
        <p:spPr bwMode="auto">
          <a:xfrm>
            <a:off x="10959152" y="266700"/>
            <a:ext cx="631210" cy="631210"/>
          </a:xfrm>
          <a:prstGeom prst="rect">
            <a:avLst/>
          </a:prstGeom>
          <a:noFill/>
        </p:spPr>
      </p:pic>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50" b="0" i="0" u="none" strike="noStrike" kern="1200" cap="all" spc="0" normalizeH="0" baseline="0" noProof="0">
                <a:ln>
                  <a:noFill/>
                </a:ln>
                <a:solidFill>
                  <a:prstClr val="black">
                    <a:alpha val="80000"/>
                  </a:prstClr>
                </a:solidFill>
                <a:effectLst/>
                <a:uLnTx/>
                <a:uFillTx/>
                <a:latin typeface="Calibri Light"/>
                <a:ea typeface="+mn-ea"/>
                <a:cs typeface="+mn-cs"/>
              </a:rPr>
              <a:t>MATERIAL FROM INTRO TO ROMA 5.1, 2020</a:t>
            </a:r>
          </a:p>
        </p:txBody>
      </p:sp>
    </p:spTree>
    <p:extLst>
      <p:ext uri="{BB962C8B-B14F-4D97-AF65-F5344CB8AC3E}">
        <p14:creationId xmlns:p14="http://schemas.microsoft.com/office/powerpoint/2010/main" val="2419803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9"/>
  <p:tag name="ARTICULATE_SLIDE_THUMBNAIL_REFRESH" val="1"/>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2">
      <a:dk1>
        <a:srgbClr val="AF394E"/>
      </a:dk1>
      <a:lt1>
        <a:sysClr val="window" lastClr="FFFFFF"/>
      </a:lt1>
      <a:dk2>
        <a:srgbClr val="2162AE"/>
      </a:dk2>
      <a:lt2>
        <a:srgbClr val="E7E6E6"/>
      </a:lt2>
      <a:accent1>
        <a:srgbClr val="2162AE"/>
      </a:accent1>
      <a:accent2>
        <a:srgbClr val="AF394E"/>
      </a:accent2>
      <a:accent3>
        <a:srgbClr val="059C95"/>
      </a:accent3>
      <a:accent4>
        <a:srgbClr val="EE3326"/>
      </a:accent4>
      <a:accent5>
        <a:srgbClr val="FAB01A"/>
      </a:accent5>
      <a:accent6>
        <a:srgbClr val="FFFFFF"/>
      </a:accent6>
      <a:hlink>
        <a:srgbClr val="2162AE"/>
      </a:hlink>
      <a:folHlink>
        <a:srgbClr val="AF394E"/>
      </a:folHlink>
    </a:clrScheme>
    <a:fontScheme name="Custom 1">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1554</TotalTime>
  <Words>4283</Words>
  <Application>Microsoft Office PowerPoint</Application>
  <PresentationFormat>Widescreen</PresentationFormat>
  <Paragraphs>512</Paragraphs>
  <Slides>29</Slides>
  <Notes>27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29</vt:i4>
      </vt:variant>
    </vt:vector>
  </HeadingPairs>
  <TitlesOfParts>
    <vt:vector size="37" baseType="lpstr">
      <vt:lpstr>Arial</vt:lpstr>
      <vt:lpstr>Calibri</vt:lpstr>
      <vt:lpstr>Calibri Light</vt:lpstr>
      <vt:lpstr>Roboto</vt:lpstr>
      <vt:lpstr>Roboto Black</vt:lpstr>
      <vt:lpstr>Times New Roman</vt:lpstr>
      <vt:lpstr>Office Theme</vt:lpstr>
      <vt:lpstr>Metropolitan</vt:lpstr>
      <vt:lpstr>Preparing for the Community Action Plan</vt:lpstr>
      <vt:lpstr>What is the Community Action Plan?</vt:lpstr>
      <vt:lpstr>Community Action Plan Requirements</vt:lpstr>
      <vt:lpstr>PowerPoint Presentation</vt:lpstr>
      <vt:lpstr>What are the elements of the CAP?</vt:lpstr>
      <vt:lpstr>Timeline</vt:lpstr>
      <vt:lpstr>Setting Targets</vt:lpstr>
      <vt:lpstr>Estimating Customer Performance</vt:lpstr>
      <vt:lpstr>Estimated Customer Performance</vt:lpstr>
      <vt:lpstr>Measuring Actual Customer Performance</vt:lpstr>
      <vt:lpstr>Actual Customer Performance</vt:lpstr>
      <vt:lpstr>When not everyone finishes the program….</vt:lpstr>
      <vt:lpstr>Measuring Actual Customer Performance with a Reduced Denominator</vt:lpstr>
      <vt:lpstr>How good is our customer success rate?</vt:lpstr>
      <vt:lpstr>Performance Standards                      Let’s Talk Baseball</vt:lpstr>
      <vt:lpstr>Identifying Success</vt:lpstr>
      <vt:lpstr>What We Learn From Baseball</vt:lpstr>
      <vt:lpstr>Activity     </vt:lpstr>
      <vt:lpstr>Success Measures in Industry</vt:lpstr>
      <vt:lpstr>Performance Standards  </vt:lpstr>
      <vt:lpstr>PowerPoint Presentation</vt:lpstr>
      <vt:lpstr>Agency Ability to Target</vt:lpstr>
      <vt:lpstr>Agency Targeting Success Rate</vt:lpstr>
      <vt:lpstr>Agency Targeting Success Rate</vt:lpstr>
      <vt:lpstr>Agency Targeting Success Rate</vt:lpstr>
      <vt:lpstr>Performance Standards  </vt:lpstr>
      <vt:lpstr>Virtual Flip Chart</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 Point Template Best Practices</dc:title>
  <dc:creator>Wisconsin Department of Children and Families</dc:creator>
  <cp:lastModifiedBy>Sainsbury, Anna K - DCF</cp:lastModifiedBy>
  <cp:revision>38</cp:revision>
  <dcterms:created xsi:type="dcterms:W3CDTF">2021-03-17T16:18:23Z</dcterms:created>
  <dcterms:modified xsi:type="dcterms:W3CDTF">2023-07-19T20:25:46Z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73E7D940-4475-4F4B-8FFD-8D23D6EDA778</vt:lpwstr>
  </property>
  <property fmtid="{D5CDD505-2E9C-101B-9397-08002B2CF9AE}" pid="3" name="ArticulatePath">
    <vt:lpwstr>power-point-template</vt:lpwstr>
  </property>
</Properties>
</file>