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37"/>
  </p:notesMasterIdLst>
  <p:handoutMasterIdLst>
    <p:handoutMasterId r:id="rId38"/>
  </p:handoutMasterIdLst>
  <p:sldIdLst>
    <p:sldId id="1422" r:id="rId6"/>
    <p:sldId id="1423" r:id="rId7"/>
    <p:sldId id="1234" r:id="rId8"/>
    <p:sldId id="262" r:id="rId9"/>
    <p:sldId id="1239" r:id="rId10"/>
    <p:sldId id="1339" r:id="rId11"/>
    <p:sldId id="1418" r:id="rId12"/>
    <p:sldId id="1244" r:id="rId13"/>
    <p:sldId id="1245" r:id="rId14"/>
    <p:sldId id="1247" r:id="rId15"/>
    <p:sldId id="1249" r:id="rId16"/>
    <p:sldId id="1411" r:id="rId17"/>
    <p:sldId id="1419" r:id="rId18"/>
    <p:sldId id="1404" r:id="rId19"/>
    <p:sldId id="1392" r:id="rId20"/>
    <p:sldId id="1410" r:id="rId21"/>
    <p:sldId id="1416" r:id="rId22"/>
    <p:sldId id="1420" r:id="rId23"/>
    <p:sldId id="1393" r:id="rId24"/>
    <p:sldId id="1415" r:id="rId25"/>
    <p:sldId id="1394" r:id="rId26"/>
    <p:sldId id="1405" r:id="rId27"/>
    <p:sldId id="1406" r:id="rId28"/>
    <p:sldId id="1407" r:id="rId29"/>
    <p:sldId id="291" r:id="rId30"/>
    <p:sldId id="1421" r:id="rId31"/>
    <p:sldId id="310" r:id="rId32"/>
    <p:sldId id="263" r:id="rId33"/>
    <p:sldId id="265" r:id="rId34"/>
    <p:sldId id="1425" r:id="rId35"/>
    <p:sldId id="1424" r:id="rId36"/>
  </p:sldIdLst>
  <p:sldSz cx="12192000" cy="6858000"/>
  <p:notesSz cx="7315200" cy="96012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54E127-D5C2-EE0A-2A0B-EE2B9331DCFC}" name="Jonathan Cohen" initials="JC" userId="S::jonathan.cohen@caplaw.org::d5796b08-83dc-43b4-a28b-6ee663c523b2" providerId="AD"/>
  <p188:author id="{7D554275-CE19-C01B-3C67-97248A0BBC53}" name="Allison Ma'luf" initials="AM" userId="S::allison.maluf@caplaw.org::e797c6c5-b044-4720-acf4-5d5dee8a242e" providerId="AD"/>
  <p188:author id="{7759DBB8-E93A-3F0D-D98D-8F4C769B6457}" name="Veronica Zhang" initials="VZ" userId="S::veronica.zhang@caplaw.org::870ee9c9-c08d-4ef9-9a87-b13c66f97f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DEE"/>
    <a:srgbClr val="FF8881"/>
    <a:srgbClr val="2B478B"/>
    <a:srgbClr val="FF8B85"/>
    <a:srgbClr val="FF8D87"/>
    <a:srgbClr val="FF8A83"/>
    <a:srgbClr val="FF8B84"/>
    <a:srgbClr val="FBFCFE"/>
    <a:srgbClr val="AEC3FF"/>
    <a:srgbClr val="FCF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08" autoAdjust="0"/>
  </p:normalViewPr>
  <p:slideViewPr>
    <p:cSldViewPr snapToGrid="0">
      <p:cViewPr varScale="1">
        <p:scale>
          <a:sx n="46" d="100"/>
          <a:sy n="46" d="100"/>
        </p:scale>
        <p:origin x="704" y="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09350-75F3-4C06-8027-29ACDE07F6F7}"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F0E0BF95-CAFA-4353-8F6E-39D16B50E53B}">
      <dgm:prSet phldrT="[Text]" custT="1"/>
      <dgm:spPr/>
      <dgm:t>
        <a:bodyPr/>
        <a:lstStyle/>
        <a:p>
          <a:r>
            <a:rPr lang="en-US" sz="2800" b="1">
              <a:solidFill>
                <a:srgbClr val="002060"/>
              </a:solidFill>
            </a:rPr>
            <a:t>A nonprofit organization</a:t>
          </a:r>
          <a:r>
            <a:rPr lang="en-US" sz="2800"/>
            <a:t>:</a:t>
          </a:r>
        </a:p>
      </dgm:t>
    </dgm:pt>
    <dgm:pt modelId="{E50A7C66-2088-4A71-8259-2B3D69C6F9C6}" type="parTrans" cxnId="{E03B3BBE-C3D8-46A5-8BEA-D2141D755FEF}">
      <dgm:prSet/>
      <dgm:spPr/>
      <dgm:t>
        <a:bodyPr/>
        <a:lstStyle/>
        <a:p>
          <a:endParaRPr lang="en-US" sz="2800"/>
        </a:p>
      </dgm:t>
    </dgm:pt>
    <dgm:pt modelId="{37EE64EA-5D4F-41F6-B917-33DFBA07E263}" type="sibTrans" cxnId="{E03B3BBE-C3D8-46A5-8BEA-D2141D755FEF}">
      <dgm:prSet/>
      <dgm:spPr/>
      <dgm:t>
        <a:bodyPr/>
        <a:lstStyle/>
        <a:p>
          <a:endParaRPr lang="en-US" sz="2800"/>
        </a:p>
      </dgm:t>
    </dgm:pt>
    <dgm:pt modelId="{EEA4549A-EF06-4567-9330-9AD2E1858C2B}">
      <dgm:prSet phldrT="[Text]" custT="1"/>
      <dgm:spPr/>
      <dgm:t>
        <a:bodyPr/>
        <a:lstStyle/>
        <a:p>
          <a:r>
            <a:rPr lang="en-US" sz="2200"/>
            <a:t>Geographically located in unserved area</a:t>
          </a:r>
        </a:p>
      </dgm:t>
    </dgm:pt>
    <dgm:pt modelId="{98CDB2D0-D495-449D-B763-726B6C2415DA}" type="parTrans" cxnId="{72E21A12-C965-4556-B6F3-36C283ABD257}">
      <dgm:prSet/>
      <dgm:spPr/>
      <dgm:t>
        <a:bodyPr/>
        <a:lstStyle/>
        <a:p>
          <a:endParaRPr lang="en-US" sz="2800"/>
        </a:p>
      </dgm:t>
    </dgm:pt>
    <dgm:pt modelId="{AF278C1D-6454-4F0C-BAE8-6C67E2D39605}" type="sibTrans" cxnId="{72E21A12-C965-4556-B6F3-36C283ABD257}">
      <dgm:prSet/>
      <dgm:spPr/>
      <dgm:t>
        <a:bodyPr/>
        <a:lstStyle/>
        <a:p>
          <a:endParaRPr lang="en-US" sz="2800"/>
        </a:p>
      </dgm:t>
    </dgm:pt>
    <dgm:pt modelId="{C37D9DE3-A32E-46C4-BEFC-60BFC4184ADB}">
      <dgm:prSet phldrT="[Text]" custT="1"/>
      <dgm:spPr/>
      <dgm:t>
        <a:bodyPr/>
        <a:lstStyle/>
        <a:p>
          <a:r>
            <a:rPr lang="en-US" sz="2200"/>
            <a:t>Capable of providing a broad range of poverty-elimination services</a:t>
          </a:r>
        </a:p>
      </dgm:t>
    </dgm:pt>
    <dgm:pt modelId="{90F33761-E160-499D-8254-11470E7BB274}" type="parTrans" cxnId="{F49EDD3A-DC45-44A5-BE96-A5129B29F498}">
      <dgm:prSet/>
      <dgm:spPr/>
      <dgm:t>
        <a:bodyPr/>
        <a:lstStyle/>
        <a:p>
          <a:endParaRPr lang="en-US" sz="2800"/>
        </a:p>
      </dgm:t>
    </dgm:pt>
    <dgm:pt modelId="{9FF94C35-69BE-480D-9497-DC6C8FA13F96}" type="sibTrans" cxnId="{F49EDD3A-DC45-44A5-BE96-A5129B29F498}">
      <dgm:prSet/>
      <dgm:spPr/>
      <dgm:t>
        <a:bodyPr/>
        <a:lstStyle/>
        <a:p>
          <a:endParaRPr lang="en-US" sz="2800"/>
        </a:p>
      </dgm:t>
    </dgm:pt>
    <dgm:pt modelId="{3B3AFE54-5935-4E74-8AF8-B50950E18055}">
      <dgm:prSet phldrT="[Text]" custT="1"/>
      <dgm:spPr/>
      <dgm:t>
        <a:bodyPr/>
        <a:lstStyle/>
        <a:p>
          <a:r>
            <a:rPr lang="en-US" sz="2800" b="1">
              <a:solidFill>
                <a:srgbClr val="002060"/>
              </a:solidFill>
            </a:rPr>
            <a:t>A nonprofit CAA:</a:t>
          </a:r>
        </a:p>
      </dgm:t>
    </dgm:pt>
    <dgm:pt modelId="{BD76BD91-8DC1-4A86-9D3D-433AC315D017}" type="parTrans" cxnId="{08ABF86E-F520-4839-85CF-F1D92FCE105B}">
      <dgm:prSet/>
      <dgm:spPr/>
      <dgm:t>
        <a:bodyPr/>
        <a:lstStyle/>
        <a:p>
          <a:endParaRPr lang="en-US" sz="2800"/>
        </a:p>
      </dgm:t>
    </dgm:pt>
    <dgm:pt modelId="{436EF8CE-AB9C-4A6A-B887-B47E7AAFA3ED}" type="sibTrans" cxnId="{08ABF86E-F520-4839-85CF-F1D92FCE105B}">
      <dgm:prSet/>
      <dgm:spPr/>
      <dgm:t>
        <a:bodyPr/>
        <a:lstStyle/>
        <a:p>
          <a:endParaRPr lang="en-US" sz="2800"/>
        </a:p>
      </dgm:t>
    </dgm:pt>
    <dgm:pt modelId="{0F9868DE-13F2-45F1-8B6C-267A11E68B9C}">
      <dgm:prSet phldrT="[Text]" custT="1"/>
      <dgm:spPr/>
      <dgm:t>
        <a:bodyPr/>
        <a:lstStyle/>
        <a:p>
          <a:r>
            <a:rPr lang="en-US" sz="2200"/>
            <a:t>Geographically continuous or w/in reasonable proximity of unserved area</a:t>
          </a:r>
        </a:p>
      </dgm:t>
    </dgm:pt>
    <dgm:pt modelId="{2311979A-C319-4158-AE81-74E256AE2FD5}" type="parTrans" cxnId="{02A34B58-1518-493C-9969-EC568168CEE0}">
      <dgm:prSet/>
      <dgm:spPr/>
      <dgm:t>
        <a:bodyPr/>
        <a:lstStyle/>
        <a:p>
          <a:endParaRPr lang="en-US" sz="2800"/>
        </a:p>
      </dgm:t>
    </dgm:pt>
    <dgm:pt modelId="{ADA74889-B207-43FD-BB0B-E0A10A8A6589}" type="sibTrans" cxnId="{02A34B58-1518-493C-9969-EC568168CEE0}">
      <dgm:prSet/>
      <dgm:spPr/>
      <dgm:t>
        <a:bodyPr/>
        <a:lstStyle/>
        <a:p>
          <a:endParaRPr lang="en-US" sz="2800"/>
        </a:p>
      </dgm:t>
    </dgm:pt>
    <dgm:pt modelId="{7FA71919-3ADE-42CE-A6AD-A96691CD18B4}">
      <dgm:prSet phldrT="[Text]" custT="1"/>
      <dgm:spPr/>
      <dgm:t>
        <a:bodyPr/>
        <a:lstStyle/>
        <a:p>
          <a:r>
            <a:rPr lang="en-US" sz="2200"/>
            <a:t>Providing related services in unserved area</a:t>
          </a:r>
        </a:p>
      </dgm:t>
    </dgm:pt>
    <dgm:pt modelId="{83AA886F-F182-4E1F-9DDA-A2423EA97C09}" type="parTrans" cxnId="{58BF8BE3-55F7-4E93-816C-88B71B50229F}">
      <dgm:prSet/>
      <dgm:spPr/>
      <dgm:t>
        <a:bodyPr/>
        <a:lstStyle/>
        <a:p>
          <a:endParaRPr lang="en-US" sz="2800"/>
        </a:p>
      </dgm:t>
    </dgm:pt>
    <dgm:pt modelId="{36FF086C-1A84-4395-9259-902EB8170DCB}" type="sibTrans" cxnId="{58BF8BE3-55F7-4E93-816C-88B71B50229F}">
      <dgm:prSet/>
      <dgm:spPr/>
      <dgm:t>
        <a:bodyPr/>
        <a:lstStyle/>
        <a:p>
          <a:endParaRPr lang="en-US" sz="2800"/>
        </a:p>
      </dgm:t>
    </dgm:pt>
    <dgm:pt modelId="{25CCA253-852D-49C5-990D-2826759DF95C}">
      <dgm:prSet phldrT="[Text]" custT="1"/>
      <dgm:spPr/>
      <dgm:t>
        <a:bodyPr/>
        <a:lstStyle/>
        <a:p>
          <a:r>
            <a:rPr lang="en-US" sz="2200"/>
            <a:t>Meets CSBG requirements (i.e., tripartite board)</a:t>
          </a:r>
        </a:p>
      </dgm:t>
    </dgm:pt>
    <dgm:pt modelId="{F0D59236-CDD2-413C-9D91-5A3C6BECE60C}" type="parTrans" cxnId="{E4C3A8FB-9BB4-4D74-8E23-858619E77A55}">
      <dgm:prSet/>
      <dgm:spPr/>
      <dgm:t>
        <a:bodyPr/>
        <a:lstStyle/>
        <a:p>
          <a:endParaRPr lang="en-US"/>
        </a:p>
      </dgm:t>
    </dgm:pt>
    <dgm:pt modelId="{BEE619FB-44BD-4230-9CCB-8C0EB9A023C5}" type="sibTrans" cxnId="{E4C3A8FB-9BB4-4D74-8E23-858619E77A55}">
      <dgm:prSet/>
      <dgm:spPr/>
      <dgm:t>
        <a:bodyPr/>
        <a:lstStyle/>
        <a:p>
          <a:endParaRPr lang="en-US"/>
        </a:p>
      </dgm:t>
    </dgm:pt>
    <dgm:pt modelId="{38E8CC71-ABEE-42C7-99D7-07B59A030F50}">
      <dgm:prSet phldrT="[Text]" custT="1"/>
      <dgm:spPr/>
      <dgm:t>
        <a:bodyPr/>
        <a:lstStyle/>
        <a:p>
          <a:r>
            <a:rPr lang="en-US" sz="2200"/>
            <a:t>Agree to add board members  that reside in unserved area in each sector of tripartite board</a:t>
          </a:r>
        </a:p>
      </dgm:t>
    </dgm:pt>
    <dgm:pt modelId="{93183E55-0BEB-4D10-AE7D-945C0C71C2CB}" type="parTrans" cxnId="{5D6D171C-2E3F-417E-9382-A4E7C5CF02F7}">
      <dgm:prSet/>
      <dgm:spPr/>
      <dgm:t>
        <a:bodyPr/>
        <a:lstStyle/>
        <a:p>
          <a:endParaRPr lang="en-US"/>
        </a:p>
      </dgm:t>
    </dgm:pt>
    <dgm:pt modelId="{378EB5C6-4A6B-4731-A94C-FD4B803A9F07}" type="sibTrans" cxnId="{5D6D171C-2E3F-417E-9382-A4E7C5CF02F7}">
      <dgm:prSet/>
      <dgm:spPr/>
      <dgm:t>
        <a:bodyPr/>
        <a:lstStyle/>
        <a:p>
          <a:endParaRPr lang="en-US"/>
        </a:p>
      </dgm:t>
    </dgm:pt>
    <dgm:pt modelId="{6BA956A5-C0AF-4615-A615-F4C561431AE8}" type="pres">
      <dgm:prSet presAssocID="{23F09350-75F3-4C06-8027-29ACDE07F6F7}" presName="theList" presStyleCnt="0">
        <dgm:presLayoutVars>
          <dgm:dir/>
          <dgm:animLvl val="lvl"/>
          <dgm:resizeHandles val="exact"/>
        </dgm:presLayoutVars>
      </dgm:prSet>
      <dgm:spPr/>
    </dgm:pt>
    <dgm:pt modelId="{3484DC78-BDF3-43F7-BBB8-5FA36F9120CC}" type="pres">
      <dgm:prSet presAssocID="{F0E0BF95-CAFA-4353-8F6E-39D16B50E53B}" presName="compNode" presStyleCnt="0"/>
      <dgm:spPr/>
    </dgm:pt>
    <dgm:pt modelId="{C02D3B73-224D-499F-B99F-E6B98772A00B}" type="pres">
      <dgm:prSet presAssocID="{F0E0BF95-CAFA-4353-8F6E-39D16B50E53B}" presName="aNode" presStyleLbl="bgShp" presStyleIdx="0" presStyleCnt="2"/>
      <dgm:spPr/>
    </dgm:pt>
    <dgm:pt modelId="{DDFA3364-999F-439B-BE7C-82541A5FF7A5}" type="pres">
      <dgm:prSet presAssocID="{F0E0BF95-CAFA-4353-8F6E-39D16B50E53B}" presName="textNode" presStyleLbl="bgShp" presStyleIdx="0" presStyleCnt="2"/>
      <dgm:spPr/>
    </dgm:pt>
    <dgm:pt modelId="{2C48B1F6-35F3-4E0C-84BF-31EBF67E7F27}" type="pres">
      <dgm:prSet presAssocID="{F0E0BF95-CAFA-4353-8F6E-39D16B50E53B}" presName="compChildNode" presStyleCnt="0"/>
      <dgm:spPr/>
    </dgm:pt>
    <dgm:pt modelId="{B2D4C376-DF77-4995-95ED-01981CBDBA65}" type="pres">
      <dgm:prSet presAssocID="{F0E0BF95-CAFA-4353-8F6E-39D16B50E53B}" presName="theInnerList" presStyleCnt="0"/>
      <dgm:spPr/>
    </dgm:pt>
    <dgm:pt modelId="{EEDF30EA-1683-48F2-A3A8-4C64B76BA666}" type="pres">
      <dgm:prSet presAssocID="{EEA4549A-EF06-4567-9330-9AD2E1858C2B}" presName="childNode" presStyleLbl="node1" presStyleIdx="0" presStyleCnt="6" custScaleY="109168" custLinFactY="-20648" custLinFactNeighborX="-996" custLinFactNeighborY="-100000">
        <dgm:presLayoutVars>
          <dgm:bulletEnabled val="1"/>
        </dgm:presLayoutVars>
      </dgm:prSet>
      <dgm:spPr/>
    </dgm:pt>
    <dgm:pt modelId="{F10D1AEB-9289-4EF6-A7AE-2AF3D2C8CDCA}" type="pres">
      <dgm:prSet presAssocID="{EEA4549A-EF06-4567-9330-9AD2E1858C2B}" presName="aSpace2" presStyleCnt="0"/>
      <dgm:spPr/>
    </dgm:pt>
    <dgm:pt modelId="{F45E7688-1913-4364-8060-FBF3D55748EB}" type="pres">
      <dgm:prSet presAssocID="{C37D9DE3-A32E-46C4-BEFC-60BFC4184ADB}" presName="childNode" presStyleLbl="node1" presStyleIdx="1" presStyleCnt="6" custScaleY="210974" custLinFactY="-8417" custLinFactNeighborX="0" custLinFactNeighborY="-100000">
        <dgm:presLayoutVars>
          <dgm:bulletEnabled val="1"/>
        </dgm:presLayoutVars>
      </dgm:prSet>
      <dgm:spPr/>
    </dgm:pt>
    <dgm:pt modelId="{65E144B2-DBF8-4E9A-AFC9-1D0D7CE15F4B}" type="pres">
      <dgm:prSet presAssocID="{C37D9DE3-A32E-46C4-BEFC-60BFC4184ADB}" presName="aSpace2" presStyleCnt="0"/>
      <dgm:spPr/>
    </dgm:pt>
    <dgm:pt modelId="{44F5FB36-7EBF-4D87-8923-6FEA0FC17375}" type="pres">
      <dgm:prSet presAssocID="{25CCA253-852D-49C5-990D-2826759DF95C}" presName="childNode" presStyleLbl="node1" presStyleIdx="2" presStyleCnt="6" custScaleY="123974" custLinFactY="-1381" custLinFactNeighborX="332" custLinFactNeighborY="-100000">
        <dgm:presLayoutVars>
          <dgm:bulletEnabled val="1"/>
        </dgm:presLayoutVars>
      </dgm:prSet>
      <dgm:spPr/>
    </dgm:pt>
    <dgm:pt modelId="{7C135B9F-BD1B-4AA9-86A9-1CEEA9B92FB6}" type="pres">
      <dgm:prSet presAssocID="{F0E0BF95-CAFA-4353-8F6E-39D16B50E53B}" presName="aSpace" presStyleCnt="0"/>
      <dgm:spPr/>
    </dgm:pt>
    <dgm:pt modelId="{70C303C3-37FF-4D0E-BE2A-05954767E620}" type="pres">
      <dgm:prSet presAssocID="{3B3AFE54-5935-4E74-8AF8-B50950E18055}" presName="compNode" presStyleCnt="0"/>
      <dgm:spPr/>
    </dgm:pt>
    <dgm:pt modelId="{04773306-D499-43F8-99B2-7A2C530B6445}" type="pres">
      <dgm:prSet presAssocID="{3B3AFE54-5935-4E74-8AF8-B50950E18055}" presName="aNode" presStyleLbl="bgShp" presStyleIdx="1" presStyleCnt="2" custLinFactNeighborX="-2786"/>
      <dgm:spPr/>
    </dgm:pt>
    <dgm:pt modelId="{7256EDCA-CFCD-4E8F-9FBE-3687E65D2805}" type="pres">
      <dgm:prSet presAssocID="{3B3AFE54-5935-4E74-8AF8-B50950E18055}" presName="textNode" presStyleLbl="bgShp" presStyleIdx="1" presStyleCnt="2"/>
      <dgm:spPr/>
    </dgm:pt>
    <dgm:pt modelId="{35DCC9E5-0964-446E-B34A-FED902E1A2CD}" type="pres">
      <dgm:prSet presAssocID="{3B3AFE54-5935-4E74-8AF8-B50950E18055}" presName="compChildNode" presStyleCnt="0"/>
      <dgm:spPr/>
    </dgm:pt>
    <dgm:pt modelId="{EC273958-D234-4BDB-87DE-C316354106B4}" type="pres">
      <dgm:prSet presAssocID="{3B3AFE54-5935-4E74-8AF8-B50950E18055}" presName="theInnerList" presStyleCnt="0"/>
      <dgm:spPr/>
    </dgm:pt>
    <dgm:pt modelId="{C0E4FCE3-BC30-4B1E-ABA0-9ABC923380FF}" type="pres">
      <dgm:prSet presAssocID="{0F9868DE-13F2-45F1-8B6C-267A11E68B9C}" presName="childNode" presStyleLbl="node1" presStyleIdx="3" presStyleCnt="6" custScaleY="358391" custLinFactY="-100000" custLinFactNeighborX="-1416" custLinFactNeighborY="-124773">
        <dgm:presLayoutVars>
          <dgm:bulletEnabled val="1"/>
        </dgm:presLayoutVars>
      </dgm:prSet>
      <dgm:spPr/>
    </dgm:pt>
    <dgm:pt modelId="{56BF25F7-1C8F-495A-A7C9-EDDCFE2E494F}" type="pres">
      <dgm:prSet presAssocID="{0F9868DE-13F2-45F1-8B6C-267A11E68B9C}" presName="aSpace2" presStyleCnt="0"/>
      <dgm:spPr/>
    </dgm:pt>
    <dgm:pt modelId="{86352F24-20E5-4968-AFDB-7794441829E2}" type="pres">
      <dgm:prSet presAssocID="{7FA71919-3ADE-42CE-A6AD-A96691CD18B4}" presName="childNode" presStyleLbl="node1" presStyleIdx="4" presStyleCnt="6" custScaleY="239939" custLinFactY="-71585" custLinFactNeighborX="-881" custLinFactNeighborY="-100000">
        <dgm:presLayoutVars>
          <dgm:bulletEnabled val="1"/>
        </dgm:presLayoutVars>
      </dgm:prSet>
      <dgm:spPr/>
    </dgm:pt>
    <dgm:pt modelId="{2BE9593F-1DA0-4F4D-BA2E-8EFCA634D51B}" type="pres">
      <dgm:prSet presAssocID="{7FA71919-3ADE-42CE-A6AD-A96691CD18B4}" presName="aSpace2" presStyleCnt="0"/>
      <dgm:spPr/>
    </dgm:pt>
    <dgm:pt modelId="{E490677E-DB4D-4110-89D5-544C88D4FD27}" type="pres">
      <dgm:prSet presAssocID="{38E8CC71-ABEE-42C7-99D7-07B59A030F50}" presName="childNode" presStyleLbl="node1" presStyleIdx="5" presStyleCnt="6" custScaleY="399219" custLinFactY="-18803" custLinFactNeighborX="-880" custLinFactNeighborY="-100000">
        <dgm:presLayoutVars>
          <dgm:bulletEnabled val="1"/>
        </dgm:presLayoutVars>
      </dgm:prSet>
      <dgm:spPr/>
    </dgm:pt>
  </dgm:ptLst>
  <dgm:cxnLst>
    <dgm:cxn modelId="{5E8A560E-1F35-4AD7-AD21-D73B9B07B585}" type="presOf" srcId="{C37D9DE3-A32E-46C4-BEFC-60BFC4184ADB}" destId="{F45E7688-1913-4364-8060-FBF3D55748EB}" srcOrd="0" destOrd="0" presId="urn:microsoft.com/office/officeart/2005/8/layout/lProcess2"/>
    <dgm:cxn modelId="{72E21A12-C965-4556-B6F3-36C283ABD257}" srcId="{F0E0BF95-CAFA-4353-8F6E-39D16B50E53B}" destId="{EEA4549A-EF06-4567-9330-9AD2E1858C2B}" srcOrd="0" destOrd="0" parTransId="{98CDB2D0-D495-449D-B763-726B6C2415DA}" sibTransId="{AF278C1D-6454-4F0C-BAE8-6C67E2D39605}"/>
    <dgm:cxn modelId="{5D6D171C-2E3F-417E-9382-A4E7C5CF02F7}" srcId="{3B3AFE54-5935-4E74-8AF8-B50950E18055}" destId="{38E8CC71-ABEE-42C7-99D7-07B59A030F50}" srcOrd="2" destOrd="0" parTransId="{93183E55-0BEB-4D10-AE7D-945C0C71C2CB}" sibTransId="{378EB5C6-4A6B-4731-A94C-FD4B803A9F07}"/>
    <dgm:cxn modelId="{8ADF1F26-4147-4F98-83F7-848CAB2F83B6}" type="presOf" srcId="{38E8CC71-ABEE-42C7-99D7-07B59A030F50}" destId="{E490677E-DB4D-4110-89D5-544C88D4FD27}" srcOrd="0" destOrd="0" presId="urn:microsoft.com/office/officeart/2005/8/layout/lProcess2"/>
    <dgm:cxn modelId="{F49EDD3A-DC45-44A5-BE96-A5129B29F498}" srcId="{F0E0BF95-CAFA-4353-8F6E-39D16B50E53B}" destId="{C37D9DE3-A32E-46C4-BEFC-60BFC4184ADB}" srcOrd="1" destOrd="0" parTransId="{90F33761-E160-499D-8254-11470E7BB274}" sibTransId="{9FF94C35-69BE-480D-9497-DC6C8FA13F96}"/>
    <dgm:cxn modelId="{CD8B485D-B895-48BB-B828-9040D21258F9}" type="presOf" srcId="{EEA4549A-EF06-4567-9330-9AD2E1858C2B}" destId="{EEDF30EA-1683-48F2-A3A8-4C64B76BA666}" srcOrd="0" destOrd="0" presId="urn:microsoft.com/office/officeart/2005/8/layout/lProcess2"/>
    <dgm:cxn modelId="{FD615846-675B-4FA4-B01E-42F6EECBAC8C}" type="presOf" srcId="{3B3AFE54-5935-4E74-8AF8-B50950E18055}" destId="{7256EDCA-CFCD-4E8F-9FBE-3687E65D2805}" srcOrd="1" destOrd="0" presId="urn:microsoft.com/office/officeart/2005/8/layout/lProcess2"/>
    <dgm:cxn modelId="{08ABF86E-F520-4839-85CF-F1D92FCE105B}" srcId="{23F09350-75F3-4C06-8027-29ACDE07F6F7}" destId="{3B3AFE54-5935-4E74-8AF8-B50950E18055}" srcOrd="1" destOrd="0" parTransId="{BD76BD91-8DC1-4A86-9D3D-433AC315D017}" sibTransId="{436EF8CE-AB9C-4A6A-B887-B47E7AAFA3ED}"/>
    <dgm:cxn modelId="{02A34B58-1518-493C-9969-EC568168CEE0}" srcId="{3B3AFE54-5935-4E74-8AF8-B50950E18055}" destId="{0F9868DE-13F2-45F1-8B6C-267A11E68B9C}" srcOrd="0" destOrd="0" parTransId="{2311979A-C319-4158-AE81-74E256AE2FD5}" sibTransId="{ADA74889-B207-43FD-BB0B-E0A10A8A6589}"/>
    <dgm:cxn modelId="{767DE298-D3B8-453A-9C0F-DE9F325F8C5D}" type="presOf" srcId="{25CCA253-852D-49C5-990D-2826759DF95C}" destId="{44F5FB36-7EBF-4D87-8923-6FEA0FC17375}" srcOrd="0" destOrd="0" presId="urn:microsoft.com/office/officeart/2005/8/layout/lProcess2"/>
    <dgm:cxn modelId="{B123AEA1-C371-4BB2-B198-3EA4E145A75E}" type="presOf" srcId="{23F09350-75F3-4C06-8027-29ACDE07F6F7}" destId="{6BA956A5-C0AF-4615-A615-F4C561431AE8}" srcOrd="0" destOrd="0" presId="urn:microsoft.com/office/officeart/2005/8/layout/lProcess2"/>
    <dgm:cxn modelId="{0E3008A4-9A3D-4885-9C18-70C5566A0C28}" type="presOf" srcId="{F0E0BF95-CAFA-4353-8F6E-39D16B50E53B}" destId="{C02D3B73-224D-499F-B99F-E6B98772A00B}" srcOrd="0" destOrd="0" presId="urn:microsoft.com/office/officeart/2005/8/layout/lProcess2"/>
    <dgm:cxn modelId="{E03B3BBE-C3D8-46A5-8BEA-D2141D755FEF}" srcId="{23F09350-75F3-4C06-8027-29ACDE07F6F7}" destId="{F0E0BF95-CAFA-4353-8F6E-39D16B50E53B}" srcOrd="0" destOrd="0" parTransId="{E50A7C66-2088-4A71-8259-2B3D69C6F9C6}" sibTransId="{37EE64EA-5D4F-41F6-B917-33DFBA07E263}"/>
    <dgm:cxn modelId="{CA1B09C7-3878-4337-A717-B7D9CA9CD345}" type="presOf" srcId="{0F9868DE-13F2-45F1-8B6C-267A11E68B9C}" destId="{C0E4FCE3-BC30-4B1E-ABA0-9ABC923380FF}" srcOrd="0" destOrd="0" presId="urn:microsoft.com/office/officeart/2005/8/layout/lProcess2"/>
    <dgm:cxn modelId="{58BF8BE3-55F7-4E93-816C-88B71B50229F}" srcId="{3B3AFE54-5935-4E74-8AF8-B50950E18055}" destId="{7FA71919-3ADE-42CE-A6AD-A96691CD18B4}" srcOrd="1" destOrd="0" parTransId="{83AA886F-F182-4E1F-9DDA-A2423EA97C09}" sibTransId="{36FF086C-1A84-4395-9259-902EB8170DCB}"/>
    <dgm:cxn modelId="{39AD9EE4-0DFA-4E7D-9676-42818C0C8E19}" type="presOf" srcId="{7FA71919-3ADE-42CE-A6AD-A96691CD18B4}" destId="{86352F24-20E5-4968-AFDB-7794441829E2}" srcOrd="0" destOrd="0" presId="urn:microsoft.com/office/officeart/2005/8/layout/lProcess2"/>
    <dgm:cxn modelId="{B61B89EC-4327-40B9-A716-B58F31832F23}" type="presOf" srcId="{3B3AFE54-5935-4E74-8AF8-B50950E18055}" destId="{04773306-D499-43F8-99B2-7A2C530B6445}" srcOrd="0" destOrd="0" presId="urn:microsoft.com/office/officeart/2005/8/layout/lProcess2"/>
    <dgm:cxn modelId="{E4C3A8FB-9BB4-4D74-8E23-858619E77A55}" srcId="{F0E0BF95-CAFA-4353-8F6E-39D16B50E53B}" destId="{25CCA253-852D-49C5-990D-2826759DF95C}" srcOrd="2" destOrd="0" parTransId="{F0D59236-CDD2-413C-9D91-5A3C6BECE60C}" sibTransId="{BEE619FB-44BD-4230-9CCB-8C0EB9A023C5}"/>
    <dgm:cxn modelId="{487F27FC-0715-4372-BC8E-DFB1CC2BD99D}" type="presOf" srcId="{F0E0BF95-CAFA-4353-8F6E-39D16B50E53B}" destId="{DDFA3364-999F-439B-BE7C-82541A5FF7A5}" srcOrd="1" destOrd="0" presId="urn:microsoft.com/office/officeart/2005/8/layout/lProcess2"/>
    <dgm:cxn modelId="{14FE41CB-12A3-4681-971F-636B1AD4B5EE}" type="presParOf" srcId="{6BA956A5-C0AF-4615-A615-F4C561431AE8}" destId="{3484DC78-BDF3-43F7-BBB8-5FA36F9120CC}" srcOrd="0" destOrd="0" presId="urn:microsoft.com/office/officeart/2005/8/layout/lProcess2"/>
    <dgm:cxn modelId="{0127D42C-0933-4B72-99A5-1DE6F5A105EF}" type="presParOf" srcId="{3484DC78-BDF3-43F7-BBB8-5FA36F9120CC}" destId="{C02D3B73-224D-499F-B99F-E6B98772A00B}" srcOrd="0" destOrd="0" presId="urn:microsoft.com/office/officeart/2005/8/layout/lProcess2"/>
    <dgm:cxn modelId="{396597A6-3E67-47C8-AFEC-468895859D37}" type="presParOf" srcId="{3484DC78-BDF3-43F7-BBB8-5FA36F9120CC}" destId="{DDFA3364-999F-439B-BE7C-82541A5FF7A5}" srcOrd="1" destOrd="0" presId="urn:microsoft.com/office/officeart/2005/8/layout/lProcess2"/>
    <dgm:cxn modelId="{7094CE6A-BF28-4EBD-BA47-72754E5874BC}" type="presParOf" srcId="{3484DC78-BDF3-43F7-BBB8-5FA36F9120CC}" destId="{2C48B1F6-35F3-4E0C-84BF-31EBF67E7F27}" srcOrd="2" destOrd="0" presId="urn:microsoft.com/office/officeart/2005/8/layout/lProcess2"/>
    <dgm:cxn modelId="{D130D193-5587-4DD5-ACF8-AF70AC6E7E46}" type="presParOf" srcId="{2C48B1F6-35F3-4E0C-84BF-31EBF67E7F27}" destId="{B2D4C376-DF77-4995-95ED-01981CBDBA65}" srcOrd="0" destOrd="0" presId="urn:microsoft.com/office/officeart/2005/8/layout/lProcess2"/>
    <dgm:cxn modelId="{62B7A354-35D7-417D-BE8C-59618E45640A}" type="presParOf" srcId="{B2D4C376-DF77-4995-95ED-01981CBDBA65}" destId="{EEDF30EA-1683-48F2-A3A8-4C64B76BA666}" srcOrd="0" destOrd="0" presId="urn:microsoft.com/office/officeart/2005/8/layout/lProcess2"/>
    <dgm:cxn modelId="{1775E42C-5877-4AB0-9A59-769328B836D2}" type="presParOf" srcId="{B2D4C376-DF77-4995-95ED-01981CBDBA65}" destId="{F10D1AEB-9289-4EF6-A7AE-2AF3D2C8CDCA}" srcOrd="1" destOrd="0" presId="urn:microsoft.com/office/officeart/2005/8/layout/lProcess2"/>
    <dgm:cxn modelId="{C3742B5D-3D82-4008-9072-F54D5487F00D}" type="presParOf" srcId="{B2D4C376-DF77-4995-95ED-01981CBDBA65}" destId="{F45E7688-1913-4364-8060-FBF3D55748EB}" srcOrd="2" destOrd="0" presId="urn:microsoft.com/office/officeart/2005/8/layout/lProcess2"/>
    <dgm:cxn modelId="{EF1CBF7E-FE2C-4D26-90B5-4DCCED7D29CF}" type="presParOf" srcId="{B2D4C376-DF77-4995-95ED-01981CBDBA65}" destId="{65E144B2-DBF8-4E9A-AFC9-1D0D7CE15F4B}" srcOrd="3" destOrd="0" presId="urn:microsoft.com/office/officeart/2005/8/layout/lProcess2"/>
    <dgm:cxn modelId="{A9BDA9B9-73CF-4AE7-88E9-E6D4B7C34B48}" type="presParOf" srcId="{B2D4C376-DF77-4995-95ED-01981CBDBA65}" destId="{44F5FB36-7EBF-4D87-8923-6FEA0FC17375}" srcOrd="4" destOrd="0" presId="urn:microsoft.com/office/officeart/2005/8/layout/lProcess2"/>
    <dgm:cxn modelId="{4C2CE959-E3E6-44C1-B007-5B4B6132F064}" type="presParOf" srcId="{6BA956A5-C0AF-4615-A615-F4C561431AE8}" destId="{7C135B9F-BD1B-4AA9-86A9-1CEEA9B92FB6}" srcOrd="1" destOrd="0" presId="urn:microsoft.com/office/officeart/2005/8/layout/lProcess2"/>
    <dgm:cxn modelId="{9D25E666-721C-422D-8BBD-CF4F3CC0EBCD}" type="presParOf" srcId="{6BA956A5-C0AF-4615-A615-F4C561431AE8}" destId="{70C303C3-37FF-4D0E-BE2A-05954767E620}" srcOrd="2" destOrd="0" presId="urn:microsoft.com/office/officeart/2005/8/layout/lProcess2"/>
    <dgm:cxn modelId="{F4B2724A-36CF-4710-8983-1F4515464014}" type="presParOf" srcId="{70C303C3-37FF-4D0E-BE2A-05954767E620}" destId="{04773306-D499-43F8-99B2-7A2C530B6445}" srcOrd="0" destOrd="0" presId="urn:microsoft.com/office/officeart/2005/8/layout/lProcess2"/>
    <dgm:cxn modelId="{529682FF-CFDC-499F-9C2E-038D8848DFF2}" type="presParOf" srcId="{70C303C3-37FF-4D0E-BE2A-05954767E620}" destId="{7256EDCA-CFCD-4E8F-9FBE-3687E65D2805}" srcOrd="1" destOrd="0" presId="urn:microsoft.com/office/officeart/2005/8/layout/lProcess2"/>
    <dgm:cxn modelId="{9C3F0085-B270-41CC-B57D-608F3CBAD113}" type="presParOf" srcId="{70C303C3-37FF-4D0E-BE2A-05954767E620}" destId="{35DCC9E5-0964-446E-B34A-FED902E1A2CD}" srcOrd="2" destOrd="0" presId="urn:microsoft.com/office/officeart/2005/8/layout/lProcess2"/>
    <dgm:cxn modelId="{46C84311-1042-43D8-839E-8D6002E3B095}" type="presParOf" srcId="{35DCC9E5-0964-446E-B34A-FED902E1A2CD}" destId="{EC273958-D234-4BDB-87DE-C316354106B4}" srcOrd="0" destOrd="0" presId="urn:microsoft.com/office/officeart/2005/8/layout/lProcess2"/>
    <dgm:cxn modelId="{8BF4934B-4F65-495F-B4A7-E19923ED9878}" type="presParOf" srcId="{EC273958-D234-4BDB-87DE-C316354106B4}" destId="{C0E4FCE3-BC30-4B1E-ABA0-9ABC923380FF}" srcOrd="0" destOrd="0" presId="urn:microsoft.com/office/officeart/2005/8/layout/lProcess2"/>
    <dgm:cxn modelId="{718BE9E1-3EBF-442D-B13C-7B9F419B0DEE}" type="presParOf" srcId="{EC273958-D234-4BDB-87DE-C316354106B4}" destId="{56BF25F7-1C8F-495A-A7C9-EDDCFE2E494F}" srcOrd="1" destOrd="0" presId="urn:microsoft.com/office/officeart/2005/8/layout/lProcess2"/>
    <dgm:cxn modelId="{37A4E64E-3DE6-4B34-A832-E8513D578315}" type="presParOf" srcId="{EC273958-D234-4BDB-87DE-C316354106B4}" destId="{86352F24-20E5-4968-AFDB-7794441829E2}" srcOrd="2" destOrd="0" presId="urn:microsoft.com/office/officeart/2005/8/layout/lProcess2"/>
    <dgm:cxn modelId="{EEAA8AEA-C29B-41E7-BC6D-A18C3A757522}" type="presParOf" srcId="{EC273958-D234-4BDB-87DE-C316354106B4}" destId="{2BE9593F-1DA0-4F4D-BA2E-8EFCA634D51B}" srcOrd="3" destOrd="0" presId="urn:microsoft.com/office/officeart/2005/8/layout/lProcess2"/>
    <dgm:cxn modelId="{E7E38CEE-E7E0-4D2E-AADB-CE861BA011AC}" type="presParOf" srcId="{EC273958-D234-4BDB-87DE-C316354106B4}" destId="{E490677E-DB4D-4110-89D5-544C88D4FD27}"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D3B73-224D-499F-B99F-E6B98772A00B}">
      <dsp:nvSpPr>
        <dsp:cNvPr id="0" name=""/>
        <dsp:cNvSpPr/>
      </dsp:nvSpPr>
      <dsp:spPr>
        <a:xfrm>
          <a:off x="5442" y="0"/>
          <a:ext cx="5235326" cy="4992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2060"/>
              </a:solidFill>
            </a:rPr>
            <a:t>A nonprofit organization</a:t>
          </a:r>
          <a:r>
            <a:rPr lang="en-US" sz="2800" kern="1200"/>
            <a:t>:</a:t>
          </a:r>
        </a:p>
      </dsp:txBody>
      <dsp:txXfrm>
        <a:off x="5442" y="0"/>
        <a:ext cx="5235326" cy="1497806"/>
      </dsp:txXfrm>
    </dsp:sp>
    <dsp:sp modelId="{EEDF30EA-1683-48F2-A3A8-4C64B76BA666}">
      <dsp:nvSpPr>
        <dsp:cNvPr id="0" name=""/>
        <dsp:cNvSpPr/>
      </dsp:nvSpPr>
      <dsp:spPr>
        <a:xfrm>
          <a:off x="487259" y="1252704"/>
          <a:ext cx="4188261" cy="7455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a:t>Geographically located in unserved area</a:t>
          </a:r>
        </a:p>
      </dsp:txBody>
      <dsp:txXfrm>
        <a:off x="509096" y="1274541"/>
        <a:ext cx="4144587" cy="701899"/>
      </dsp:txXfrm>
    </dsp:sp>
    <dsp:sp modelId="{F45E7688-1913-4364-8060-FBF3D55748EB}">
      <dsp:nvSpPr>
        <dsp:cNvPr id="0" name=""/>
        <dsp:cNvSpPr/>
      </dsp:nvSpPr>
      <dsp:spPr>
        <a:xfrm>
          <a:off x="528975" y="2186880"/>
          <a:ext cx="4188261" cy="14408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a:t>Capable of providing a broad range of poverty-elimination services</a:t>
          </a:r>
        </a:p>
      </dsp:txBody>
      <dsp:txXfrm>
        <a:off x="571177" y="2229082"/>
        <a:ext cx="4103857" cy="1356463"/>
      </dsp:txXfrm>
    </dsp:sp>
    <dsp:sp modelId="{44F5FB36-7EBF-4D87-8923-6FEA0FC17375}">
      <dsp:nvSpPr>
        <dsp:cNvPr id="0" name=""/>
        <dsp:cNvSpPr/>
      </dsp:nvSpPr>
      <dsp:spPr>
        <a:xfrm>
          <a:off x="542880" y="3780871"/>
          <a:ext cx="4188261" cy="8466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a:t>Meets CSBG requirements (i.e., tripartite board)</a:t>
          </a:r>
        </a:p>
      </dsp:txBody>
      <dsp:txXfrm>
        <a:off x="567679" y="3805670"/>
        <a:ext cx="4138663" cy="797094"/>
      </dsp:txXfrm>
    </dsp:sp>
    <dsp:sp modelId="{04773306-D499-43F8-99B2-7A2C530B6445}">
      <dsp:nvSpPr>
        <dsp:cNvPr id="0" name=""/>
        <dsp:cNvSpPr/>
      </dsp:nvSpPr>
      <dsp:spPr>
        <a:xfrm>
          <a:off x="5487562" y="0"/>
          <a:ext cx="5235326" cy="4992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2060"/>
              </a:solidFill>
            </a:rPr>
            <a:t>A nonprofit CAA:</a:t>
          </a:r>
        </a:p>
      </dsp:txBody>
      <dsp:txXfrm>
        <a:off x="5487562" y="0"/>
        <a:ext cx="5235326" cy="1497806"/>
      </dsp:txXfrm>
    </dsp:sp>
    <dsp:sp modelId="{C0E4FCE3-BC30-4B1E-ABA0-9ABC923380FF}">
      <dsp:nvSpPr>
        <dsp:cNvPr id="0" name=""/>
        <dsp:cNvSpPr/>
      </dsp:nvSpPr>
      <dsp:spPr>
        <a:xfrm>
          <a:off x="6097645" y="1123245"/>
          <a:ext cx="4188261" cy="11301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a:t>Geographically continuous or w/in reasonable proximity of unserved area</a:t>
          </a:r>
        </a:p>
      </dsp:txBody>
      <dsp:txXfrm>
        <a:off x="6130745" y="1156345"/>
        <a:ext cx="4122061" cy="1063928"/>
      </dsp:txXfrm>
    </dsp:sp>
    <dsp:sp modelId="{86352F24-20E5-4968-AFDB-7794441829E2}">
      <dsp:nvSpPr>
        <dsp:cNvPr id="0" name=""/>
        <dsp:cNvSpPr/>
      </dsp:nvSpPr>
      <dsp:spPr>
        <a:xfrm>
          <a:off x="6120052" y="2403507"/>
          <a:ext cx="4188261" cy="75660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a:t>Providing related services in unserved area</a:t>
          </a:r>
        </a:p>
      </dsp:txBody>
      <dsp:txXfrm>
        <a:off x="6142212" y="2425667"/>
        <a:ext cx="4143941" cy="712289"/>
      </dsp:txXfrm>
    </dsp:sp>
    <dsp:sp modelId="{E490677E-DB4D-4110-89D5-544C88D4FD27}">
      <dsp:nvSpPr>
        <dsp:cNvPr id="0" name=""/>
        <dsp:cNvSpPr/>
      </dsp:nvSpPr>
      <dsp:spPr>
        <a:xfrm>
          <a:off x="6120094" y="3375069"/>
          <a:ext cx="4188261" cy="12588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a:t>Agree to add board members  that reside in unserved area in each sector of tripartite board</a:t>
          </a:r>
        </a:p>
      </dsp:txBody>
      <dsp:txXfrm>
        <a:off x="6156965" y="3411940"/>
        <a:ext cx="4114519" cy="118513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15.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705E70-97FE-89BE-50A2-3E2BF48AEE95}"/>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9038CB-8392-324F-F2AA-44F57A8C4646}"/>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EBFBADC0-4C8F-49D2-A7B9-A93C00D13D21}" type="datetimeFigureOut">
              <a:rPr lang="en-US" smtClean="0"/>
              <a:t>9/22/2023</a:t>
            </a:fld>
            <a:endParaRPr lang="en-US"/>
          </a:p>
        </p:txBody>
      </p:sp>
      <p:sp>
        <p:nvSpPr>
          <p:cNvPr id="4" name="Footer Placeholder 3">
            <a:extLst>
              <a:ext uri="{FF2B5EF4-FFF2-40B4-BE49-F238E27FC236}">
                <a16:creationId xmlns:a16="http://schemas.microsoft.com/office/drawing/2014/main" id="{D01E3585-1B78-6CEB-8F8E-3A90D21496CB}"/>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D5AC59-03B5-845D-B1EA-8D66D2FE236E}"/>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A00DF07-1269-4DC0-80A5-6B2408FA2E63}" type="slidenum">
              <a:rPr lang="en-US" smtClean="0"/>
              <a:t>‹#›</a:t>
            </a:fld>
            <a:endParaRPr lang="en-US"/>
          </a:p>
        </p:txBody>
      </p:sp>
    </p:spTree>
    <p:custDataLst>
      <p:tags r:id="rId2"/>
    </p:custDataLst>
    <p:extLst>
      <p:ext uri="{BB962C8B-B14F-4D97-AF65-F5344CB8AC3E}">
        <p14:creationId xmlns:p14="http://schemas.microsoft.com/office/powerpoint/2010/main" val="2821643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0493B6B-321E-4183-9449-31FD108672E1}" type="datetimeFigureOut">
              <a:rPr lang="en-US" smtClean="0"/>
              <a:t>9/22/2023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421E003-031F-4823-A1F1-152734E54FA3}" type="slidenum">
              <a:rPr lang="en-US" smtClean="0"/>
              <a:t>‹#›</a:t>
            </a:fld>
            <a:endParaRPr lang="en-US"/>
          </a:p>
        </p:txBody>
      </p:sp>
    </p:spTree>
    <p:extLst>
      <p:ext uri="{BB962C8B-B14F-4D97-AF65-F5344CB8AC3E}">
        <p14:creationId xmlns:p14="http://schemas.microsoft.com/office/powerpoint/2010/main" val="254714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a:latin typeface="Calibri"/>
              <a:cs typeface="Calibri"/>
            </a:endParaRPr>
          </a:p>
        </p:txBody>
      </p:sp>
    </p:spTree>
    <p:extLst>
      <p:ext uri="{BB962C8B-B14F-4D97-AF65-F5344CB8AC3E}">
        <p14:creationId xmlns:p14="http://schemas.microsoft.com/office/powerpoint/2010/main" val="117496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12</a:t>
            </a:fld>
            <a:endParaRPr lang="en-US"/>
          </a:p>
        </p:txBody>
      </p:sp>
    </p:spTree>
    <p:extLst>
      <p:ext uri="{BB962C8B-B14F-4D97-AF65-F5344CB8AC3E}">
        <p14:creationId xmlns:p14="http://schemas.microsoft.com/office/powerpoint/2010/main" val="3931041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13</a:t>
            </a:fld>
            <a:endParaRPr lang="en-US"/>
          </a:p>
        </p:txBody>
      </p:sp>
    </p:spTree>
    <p:extLst>
      <p:ext uri="{BB962C8B-B14F-4D97-AF65-F5344CB8AC3E}">
        <p14:creationId xmlns:p14="http://schemas.microsoft.com/office/powerpoint/2010/main" val="3240258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14</a:t>
            </a:fld>
            <a:endParaRPr lang="en-US"/>
          </a:p>
        </p:txBody>
      </p:sp>
    </p:spTree>
    <p:extLst>
      <p:ext uri="{BB962C8B-B14F-4D97-AF65-F5344CB8AC3E}">
        <p14:creationId xmlns:p14="http://schemas.microsoft.com/office/powerpoint/2010/main" val="87267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altLang="en-US">
              <a:latin typeface="Arial"/>
              <a:cs typeface="Arial"/>
            </a:endParaRPr>
          </a:p>
        </p:txBody>
      </p:sp>
      <p:sp>
        <p:nvSpPr>
          <p:cNvPr id="4" name="Slide Number Placeholder 3"/>
          <p:cNvSpPr>
            <a:spLocks noGrp="1"/>
          </p:cNvSpPr>
          <p:nvPr>
            <p:ph type="sldNum" sz="quarter" idx="5"/>
          </p:nvPr>
        </p:nvSpPr>
        <p:spPr/>
        <p:txBody>
          <a:bodyPr/>
          <a:lstStyle/>
          <a:p>
            <a:pPr>
              <a:defRPr/>
            </a:pPr>
            <a:fld id="{414C1CD6-A075-4C81-B3DD-1F46FC2D9441}" type="slidenum">
              <a:rPr lang="en-US" smtClean="0"/>
              <a:pPr>
                <a:defRPr/>
              </a:pPr>
              <a:t>15</a:t>
            </a:fld>
            <a:endParaRPr lang="en-US"/>
          </a:p>
        </p:txBody>
      </p:sp>
      <p:sp>
        <p:nvSpPr>
          <p:cNvPr id="2" name="Date Placeholder 1"/>
          <p:cNvSpPr>
            <a:spLocks noGrp="1"/>
          </p:cNvSpPr>
          <p:nvPr>
            <p:ph type="dt" idx="10"/>
          </p:nvPr>
        </p:nvSpPr>
        <p:spPr/>
        <p:txBody>
          <a:bodyPr/>
          <a:lstStyle/>
          <a:p>
            <a:r>
              <a:rPr lang="en-US"/>
              <a:t>1/16/2019</a:t>
            </a:r>
          </a:p>
        </p:txBody>
      </p:sp>
    </p:spTree>
    <p:extLst>
      <p:ext uri="{BB962C8B-B14F-4D97-AF65-F5344CB8AC3E}">
        <p14:creationId xmlns:p14="http://schemas.microsoft.com/office/powerpoint/2010/main" val="1738797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16</a:t>
            </a:fld>
            <a:endParaRPr lang="en-US"/>
          </a:p>
        </p:txBody>
      </p:sp>
    </p:spTree>
    <p:extLst>
      <p:ext uri="{BB962C8B-B14F-4D97-AF65-F5344CB8AC3E}">
        <p14:creationId xmlns:p14="http://schemas.microsoft.com/office/powerpoint/2010/main" val="133791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17</a:t>
            </a:fld>
            <a:endParaRPr lang="en-US"/>
          </a:p>
        </p:txBody>
      </p:sp>
    </p:spTree>
    <p:extLst>
      <p:ext uri="{BB962C8B-B14F-4D97-AF65-F5344CB8AC3E}">
        <p14:creationId xmlns:p14="http://schemas.microsoft.com/office/powerpoint/2010/main" val="150582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18</a:t>
            </a:fld>
            <a:endParaRPr lang="en-US"/>
          </a:p>
        </p:txBody>
      </p:sp>
    </p:spTree>
    <p:extLst>
      <p:ext uri="{BB962C8B-B14F-4D97-AF65-F5344CB8AC3E}">
        <p14:creationId xmlns:p14="http://schemas.microsoft.com/office/powerpoint/2010/main" val="105568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altLang="en-US">
              <a:latin typeface="Arial"/>
              <a:cs typeface="Arial"/>
            </a:endParaRPr>
          </a:p>
        </p:txBody>
      </p:sp>
      <p:sp>
        <p:nvSpPr>
          <p:cNvPr id="4" name="Slide Number Placeholder 3"/>
          <p:cNvSpPr>
            <a:spLocks noGrp="1"/>
          </p:cNvSpPr>
          <p:nvPr>
            <p:ph type="sldNum" sz="quarter" idx="5"/>
          </p:nvPr>
        </p:nvSpPr>
        <p:spPr/>
        <p:txBody>
          <a:bodyPr/>
          <a:lstStyle/>
          <a:p>
            <a:pPr>
              <a:defRPr/>
            </a:pPr>
            <a:fld id="{414C1CD6-A075-4C81-B3DD-1F46FC2D9441}" type="slidenum">
              <a:rPr lang="en-US" smtClean="0"/>
              <a:pPr>
                <a:defRPr/>
              </a:pPr>
              <a:t>19</a:t>
            </a:fld>
            <a:endParaRPr lang="en-US"/>
          </a:p>
        </p:txBody>
      </p:sp>
      <p:sp>
        <p:nvSpPr>
          <p:cNvPr id="2" name="Date Placeholder 1"/>
          <p:cNvSpPr>
            <a:spLocks noGrp="1"/>
          </p:cNvSpPr>
          <p:nvPr>
            <p:ph type="dt" idx="10"/>
          </p:nvPr>
        </p:nvSpPr>
        <p:spPr/>
        <p:txBody>
          <a:bodyPr/>
          <a:lstStyle/>
          <a:p>
            <a:r>
              <a:rPr lang="en-US"/>
              <a:t>1/16/2019</a:t>
            </a:r>
          </a:p>
        </p:txBody>
      </p:sp>
    </p:spTree>
    <p:extLst>
      <p:ext uri="{BB962C8B-B14F-4D97-AF65-F5344CB8AC3E}">
        <p14:creationId xmlns:p14="http://schemas.microsoft.com/office/powerpoint/2010/main" val="1750805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altLang="en-US">
              <a:latin typeface="Arial"/>
              <a:cs typeface="Arial"/>
            </a:endParaRPr>
          </a:p>
        </p:txBody>
      </p:sp>
      <p:sp>
        <p:nvSpPr>
          <p:cNvPr id="4" name="Slide Number Placeholder 3"/>
          <p:cNvSpPr>
            <a:spLocks noGrp="1"/>
          </p:cNvSpPr>
          <p:nvPr>
            <p:ph type="sldNum" sz="quarter" idx="5"/>
          </p:nvPr>
        </p:nvSpPr>
        <p:spPr/>
        <p:txBody>
          <a:bodyPr/>
          <a:lstStyle/>
          <a:p>
            <a:pPr>
              <a:defRPr/>
            </a:pPr>
            <a:fld id="{414C1CD6-A075-4C81-B3DD-1F46FC2D9441}" type="slidenum">
              <a:rPr lang="en-US" smtClean="0"/>
              <a:pPr>
                <a:defRPr/>
              </a:pPr>
              <a:t>20</a:t>
            </a:fld>
            <a:endParaRPr lang="en-US"/>
          </a:p>
        </p:txBody>
      </p:sp>
      <p:sp>
        <p:nvSpPr>
          <p:cNvPr id="2" name="Date Placeholder 1"/>
          <p:cNvSpPr>
            <a:spLocks noGrp="1"/>
          </p:cNvSpPr>
          <p:nvPr>
            <p:ph type="dt" idx="10"/>
          </p:nvPr>
        </p:nvSpPr>
        <p:spPr/>
        <p:txBody>
          <a:bodyPr/>
          <a:lstStyle/>
          <a:p>
            <a:r>
              <a:rPr lang="en-US"/>
              <a:t>1/16/2019</a:t>
            </a:r>
          </a:p>
        </p:txBody>
      </p:sp>
    </p:spTree>
    <p:extLst>
      <p:ext uri="{BB962C8B-B14F-4D97-AF65-F5344CB8AC3E}">
        <p14:creationId xmlns:p14="http://schemas.microsoft.com/office/powerpoint/2010/main" val="989660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altLang="en-US">
              <a:latin typeface="Arial"/>
              <a:cs typeface="Arial"/>
            </a:endParaRPr>
          </a:p>
        </p:txBody>
      </p:sp>
      <p:sp>
        <p:nvSpPr>
          <p:cNvPr id="4" name="Slide Number Placeholder 3"/>
          <p:cNvSpPr>
            <a:spLocks noGrp="1"/>
          </p:cNvSpPr>
          <p:nvPr>
            <p:ph type="sldNum" sz="quarter" idx="5"/>
          </p:nvPr>
        </p:nvSpPr>
        <p:spPr/>
        <p:txBody>
          <a:bodyPr/>
          <a:lstStyle/>
          <a:p>
            <a:pPr>
              <a:defRPr/>
            </a:pPr>
            <a:fld id="{414C1CD6-A075-4C81-B3DD-1F46FC2D9441}" type="slidenum">
              <a:rPr lang="en-US" smtClean="0"/>
              <a:pPr>
                <a:defRPr/>
              </a:pPr>
              <a:t>21</a:t>
            </a:fld>
            <a:endParaRPr lang="en-US"/>
          </a:p>
        </p:txBody>
      </p:sp>
      <p:sp>
        <p:nvSpPr>
          <p:cNvPr id="2" name="Date Placeholder 1"/>
          <p:cNvSpPr>
            <a:spLocks noGrp="1"/>
          </p:cNvSpPr>
          <p:nvPr>
            <p:ph type="dt" idx="10"/>
          </p:nvPr>
        </p:nvSpPr>
        <p:spPr/>
        <p:txBody>
          <a:bodyPr/>
          <a:lstStyle/>
          <a:p>
            <a:r>
              <a:rPr lang="en-US"/>
              <a:t>1/16/2019</a:t>
            </a:r>
          </a:p>
        </p:txBody>
      </p:sp>
    </p:spTree>
    <p:extLst>
      <p:ext uri="{BB962C8B-B14F-4D97-AF65-F5344CB8AC3E}">
        <p14:creationId xmlns:p14="http://schemas.microsoft.com/office/powerpoint/2010/main" val="120569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21E003-031F-4823-A1F1-152734E54FA3}" type="slidenum">
              <a:rPr lang="en-US" smtClean="0"/>
              <a:t>4</a:t>
            </a:fld>
            <a:endParaRPr lang="en-US"/>
          </a:p>
        </p:txBody>
      </p:sp>
    </p:spTree>
    <p:extLst>
      <p:ext uri="{BB962C8B-B14F-4D97-AF65-F5344CB8AC3E}">
        <p14:creationId xmlns:p14="http://schemas.microsoft.com/office/powerpoint/2010/main" val="1192111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22</a:t>
            </a:fld>
            <a:endParaRPr lang="en-US"/>
          </a:p>
        </p:txBody>
      </p:sp>
    </p:spTree>
    <p:extLst>
      <p:ext uri="{BB962C8B-B14F-4D97-AF65-F5344CB8AC3E}">
        <p14:creationId xmlns:p14="http://schemas.microsoft.com/office/powerpoint/2010/main" val="1096333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23</a:t>
            </a:fld>
            <a:endParaRPr lang="en-US"/>
          </a:p>
        </p:txBody>
      </p:sp>
    </p:spTree>
    <p:extLst>
      <p:ext uri="{BB962C8B-B14F-4D97-AF65-F5344CB8AC3E}">
        <p14:creationId xmlns:p14="http://schemas.microsoft.com/office/powerpoint/2010/main" val="2969182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24</a:t>
            </a:fld>
            <a:endParaRPr lang="en-US"/>
          </a:p>
        </p:txBody>
      </p:sp>
    </p:spTree>
    <p:extLst>
      <p:ext uri="{BB962C8B-B14F-4D97-AF65-F5344CB8AC3E}">
        <p14:creationId xmlns:p14="http://schemas.microsoft.com/office/powerpoint/2010/main" val="1295634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66345A-CCEC-4608-B778-32218AB79E4B}" type="slidenum">
              <a:rPr lang="en-US" smtClean="0"/>
              <a:pPr/>
              <a:t>25</a:t>
            </a:fld>
            <a:endParaRPr lang="en-US"/>
          </a:p>
        </p:txBody>
      </p:sp>
    </p:spTree>
    <p:extLst>
      <p:ext uri="{BB962C8B-B14F-4D97-AF65-F5344CB8AC3E}">
        <p14:creationId xmlns:p14="http://schemas.microsoft.com/office/powerpoint/2010/main" val="1936317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66345A-CCEC-4608-B778-32218AB79E4B}" type="slidenum">
              <a:rPr lang="en-US" smtClean="0"/>
              <a:pPr/>
              <a:t>27</a:t>
            </a:fld>
            <a:endParaRPr lang="en-US"/>
          </a:p>
        </p:txBody>
      </p:sp>
    </p:spTree>
    <p:extLst>
      <p:ext uri="{BB962C8B-B14F-4D97-AF65-F5344CB8AC3E}">
        <p14:creationId xmlns:p14="http://schemas.microsoft.com/office/powerpoint/2010/main" val="4020451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21E003-031F-4823-A1F1-152734E54FA3}" type="slidenum">
              <a:rPr lang="en-US" smtClean="0"/>
              <a:t>29</a:t>
            </a:fld>
            <a:endParaRPr lang="en-US"/>
          </a:p>
        </p:txBody>
      </p:sp>
    </p:spTree>
    <p:extLst>
      <p:ext uri="{BB962C8B-B14F-4D97-AF65-F5344CB8AC3E}">
        <p14:creationId xmlns:p14="http://schemas.microsoft.com/office/powerpoint/2010/main" val="2817912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21E003-031F-4823-A1F1-152734E54FA3}" type="slidenum">
              <a:rPr lang="en-US" smtClean="0"/>
              <a:t>30</a:t>
            </a:fld>
            <a:endParaRPr lang="en-US"/>
          </a:p>
        </p:txBody>
      </p:sp>
    </p:spTree>
    <p:extLst>
      <p:ext uri="{BB962C8B-B14F-4D97-AF65-F5344CB8AC3E}">
        <p14:creationId xmlns:p14="http://schemas.microsoft.com/office/powerpoint/2010/main" val="2698054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21E003-031F-4823-A1F1-152734E54FA3}" type="slidenum">
              <a:rPr lang="en-US" smtClean="0"/>
              <a:t>31</a:t>
            </a:fld>
            <a:endParaRPr lang="en-US"/>
          </a:p>
        </p:txBody>
      </p:sp>
    </p:spTree>
    <p:extLst>
      <p:ext uri="{BB962C8B-B14F-4D97-AF65-F5344CB8AC3E}">
        <p14:creationId xmlns:p14="http://schemas.microsoft.com/office/powerpoint/2010/main" val="93386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5</a:t>
            </a:fld>
            <a:endParaRPr lang="en-US"/>
          </a:p>
        </p:txBody>
      </p:sp>
    </p:spTree>
    <p:extLst>
      <p:ext uri="{BB962C8B-B14F-4D97-AF65-F5344CB8AC3E}">
        <p14:creationId xmlns:p14="http://schemas.microsoft.com/office/powerpoint/2010/main" val="388069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21E003-031F-4823-A1F1-152734E54FA3}" type="slidenum">
              <a:rPr lang="en-US" smtClean="0"/>
              <a:t>6</a:t>
            </a:fld>
            <a:endParaRPr lang="en-US"/>
          </a:p>
        </p:txBody>
      </p:sp>
    </p:spTree>
    <p:extLst>
      <p:ext uri="{BB962C8B-B14F-4D97-AF65-F5344CB8AC3E}">
        <p14:creationId xmlns:p14="http://schemas.microsoft.com/office/powerpoint/2010/main" val="190282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21E003-031F-4823-A1F1-152734E54FA3}" type="slidenum">
              <a:rPr lang="en-US" smtClean="0"/>
              <a:t>7</a:t>
            </a:fld>
            <a:endParaRPr lang="en-US"/>
          </a:p>
        </p:txBody>
      </p:sp>
    </p:spTree>
    <p:extLst>
      <p:ext uri="{BB962C8B-B14F-4D97-AF65-F5344CB8AC3E}">
        <p14:creationId xmlns:p14="http://schemas.microsoft.com/office/powerpoint/2010/main" val="68006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8</a:t>
            </a:fld>
            <a:endParaRPr lang="en-US"/>
          </a:p>
        </p:txBody>
      </p:sp>
    </p:spTree>
    <p:extLst>
      <p:ext uri="{BB962C8B-B14F-4D97-AF65-F5344CB8AC3E}">
        <p14:creationId xmlns:p14="http://schemas.microsoft.com/office/powerpoint/2010/main" val="1867993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9</a:t>
            </a:fld>
            <a:endParaRPr lang="en-US"/>
          </a:p>
        </p:txBody>
      </p:sp>
    </p:spTree>
    <p:extLst>
      <p:ext uri="{BB962C8B-B14F-4D97-AF65-F5344CB8AC3E}">
        <p14:creationId xmlns:p14="http://schemas.microsoft.com/office/powerpoint/2010/main" val="392926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10</a:t>
            </a:fld>
            <a:endParaRPr lang="en-US"/>
          </a:p>
        </p:txBody>
      </p:sp>
    </p:spTree>
    <p:extLst>
      <p:ext uri="{BB962C8B-B14F-4D97-AF65-F5344CB8AC3E}">
        <p14:creationId xmlns:p14="http://schemas.microsoft.com/office/powerpoint/2010/main" val="420311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ea typeface="Calibri"/>
              <a:cs typeface="Calibri"/>
            </a:endParaRPr>
          </a:p>
        </p:txBody>
      </p:sp>
      <p:sp>
        <p:nvSpPr>
          <p:cNvPr id="4" name="Date Placeholder 3"/>
          <p:cNvSpPr>
            <a:spLocks noGrp="1"/>
          </p:cNvSpPr>
          <p:nvPr>
            <p:ph type="dt" idx="10"/>
          </p:nvPr>
        </p:nvSpPr>
        <p:spPr/>
        <p:txBody>
          <a:bodyPr/>
          <a:lstStyle/>
          <a:p>
            <a:r>
              <a:rPr lang="en-US"/>
              <a:t>1/16/2019</a:t>
            </a:r>
          </a:p>
        </p:txBody>
      </p:sp>
      <p:sp>
        <p:nvSpPr>
          <p:cNvPr id="5" name="Slide Number Placeholder 4"/>
          <p:cNvSpPr>
            <a:spLocks noGrp="1"/>
          </p:cNvSpPr>
          <p:nvPr>
            <p:ph type="sldNum" sz="quarter" idx="11"/>
          </p:nvPr>
        </p:nvSpPr>
        <p:spPr/>
        <p:txBody>
          <a:bodyPr/>
          <a:lstStyle/>
          <a:p>
            <a:fld id="{1CD0D536-B725-429E-B9EF-81D76756B278}" type="slidenum">
              <a:rPr lang="en-US" smtClean="0"/>
              <a:pPr/>
              <a:t>11</a:t>
            </a:fld>
            <a:endParaRPr lang="en-US"/>
          </a:p>
        </p:txBody>
      </p:sp>
    </p:spTree>
    <p:extLst>
      <p:ext uri="{BB962C8B-B14F-4D97-AF65-F5344CB8AC3E}">
        <p14:creationId xmlns:p14="http://schemas.microsoft.com/office/powerpoint/2010/main" val="508046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caplaw.org/" TargetMode="External"/><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aplaw.org/" TargetMode="External"/><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aplaw.org/" TargetMode="External"/><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caplaw.org/" TargetMode="External"/><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aplaw.org/" TargetMode="External"/><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1218D7-DF77-4855-A4D7-56D49F4A7D00}"/>
              </a:ext>
            </a:extLst>
          </p:cNvPr>
          <p:cNvSpPr/>
          <p:nvPr userDrawn="1"/>
        </p:nvSpPr>
        <p:spPr>
          <a:xfrm>
            <a:off x="0" y="5909817"/>
            <a:ext cx="12192000" cy="948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7005C-651F-4586-889C-9A3BB3CE496C}"/>
              </a:ext>
            </a:extLst>
          </p:cNvPr>
          <p:cNvSpPr>
            <a:spLocks noGrp="1"/>
          </p:cNvSpPr>
          <p:nvPr>
            <p:ph type="ctrTitle"/>
          </p:nvPr>
        </p:nvSpPr>
        <p:spPr>
          <a:xfrm>
            <a:off x="621792" y="438912"/>
            <a:ext cx="9144000" cy="2387600"/>
          </a:xfrm>
        </p:spPr>
        <p:txBody>
          <a:bodyPr anchor="t"/>
          <a:lstStyle>
            <a:lvl1pPr algn="l">
              <a:defRPr sz="6000">
                <a:solidFill>
                  <a:srgbClr val="002060"/>
                </a:solidFill>
              </a:defRPr>
            </a:lvl1pPr>
          </a:lstStyle>
          <a:p>
            <a:r>
              <a:rPr lang="en-US"/>
              <a:t>Click to edit Master title style</a:t>
            </a:r>
          </a:p>
        </p:txBody>
      </p:sp>
      <p:sp>
        <p:nvSpPr>
          <p:cNvPr id="3" name="Subtitle 2">
            <a:extLst>
              <a:ext uri="{FF2B5EF4-FFF2-40B4-BE49-F238E27FC236}">
                <a16:creationId xmlns:a16="http://schemas.microsoft.com/office/drawing/2014/main" id="{41294CD2-53DA-42D8-A9D4-89815677EC97}"/>
              </a:ext>
            </a:extLst>
          </p:cNvPr>
          <p:cNvSpPr>
            <a:spLocks noGrp="1"/>
          </p:cNvSpPr>
          <p:nvPr>
            <p:ph type="subTitle" idx="1"/>
          </p:nvPr>
        </p:nvSpPr>
        <p:spPr>
          <a:xfrm>
            <a:off x="621792" y="3154679"/>
            <a:ext cx="4864608" cy="2017395"/>
          </a:xfrm>
        </p:spPr>
        <p:txBody>
          <a:bodyPr/>
          <a:lstStyle>
            <a:lvl1pPr marL="0" indent="0" algn="l">
              <a:buNone/>
              <a:defRPr sz="2400" b="1">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7">
            <a:extLst>
              <a:ext uri="{FF2B5EF4-FFF2-40B4-BE49-F238E27FC236}">
                <a16:creationId xmlns:a16="http://schemas.microsoft.com/office/drawing/2014/main" id="{FAA15050-C4D0-46CC-B0A1-D7C3EA2B20CE}"/>
              </a:ext>
            </a:extLst>
          </p:cNvPr>
          <p:cNvSpPr>
            <a:spLocks noGrp="1"/>
          </p:cNvSpPr>
          <p:nvPr>
            <p:ph type="pic" sz="quarter" idx="13"/>
          </p:nvPr>
        </p:nvSpPr>
        <p:spPr>
          <a:xfrm>
            <a:off x="6096000" y="1772594"/>
            <a:ext cx="5575300" cy="3702050"/>
          </a:xfrm>
        </p:spPr>
        <p:txBody>
          <a:bodyPr/>
          <a:lstStyle/>
          <a:p>
            <a:endParaRPr lang="en-US"/>
          </a:p>
        </p:txBody>
      </p:sp>
      <p:sp>
        <p:nvSpPr>
          <p:cNvPr id="4" name="Date Placeholder 3">
            <a:extLst>
              <a:ext uri="{FF2B5EF4-FFF2-40B4-BE49-F238E27FC236}">
                <a16:creationId xmlns:a16="http://schemas.microsoft.com/office/drawing/2014/main" id="{168A63DC-DCF0-46A3-AA58-2E66268E78B7}"/>
              </a:ext>
            </a:extLst>
          </p:cNvPr>
          <p:cNvSpPr>
            <a:spLocks noGrp="1"/>
          </p:cNvSpPr>
          <p:nvPr>
            <p:ph type="dt" sz="half" idx="10"/>
          </p:nvPr>
        </p:nvSpPr>
        <p:spPr>
          <a:xfrm>
            <a:off x="1828800" y="6247756"/>
            <a:ext cx="3848100" cy="365125"/>
          </a:xfrm>
          <a:prstGeom prst="rect">
            <a:avLst/>
          </a:prstGeom>
        </p:spPr>
        <p:txBody>
          <a:bodyPr/>
          <a:lstStyle>
            <a:lvl1pPr>
              <a:defRPr sz="1600">
                <a:solidFill>
                  <a:srgbClr val="002060"/>
                </a:solidFill>
              </a:defRPr>
            </a:lvl1pPr>
          </a:lstStyle>
          <a:p>
            <a:fld id="{07D140F4-B051-46E8-B9E4-EDBF2BF799E3}" type="datetime2">
              <a:rPr lang="en-US" sz="1600" smtClean="0"/>
              <a:t>Friday, September 22, 2023</a:t>
            </a:fld>
            <a:endParaRPr lang="en-US" sz="1600"/>
          </a:p>
        </p:txBody>
      </p:sp>
      <p:sp>
        <p:nvSpPr>
          <p:cNvPr id="5" name="Footer Placeholder 4">
            <a:extLst>
              <a:ext uri="{FF2B5EF4-FFF2-40B4-BE49-F238E27FC236}">
                <a16:creationId xmlns:a16="http://schemas.microsoft.com/office/drawing/2014/main" id="{9ED467EA-E549-4221-BDD8-2F856BF36A62}"/>
              </a:ext>
            </a:extLst>
          </p:cNvPr>
          <p:cNvSpPr>
            <a:spLocks noGrp="1"/>
          </p:cNvSpPr>
          <p:nvPr>
            <p:ph type="ftr" sz="quarter" idx="11"/>
          </p:nvPr>
        </p:nvSpPr>
        <p:spPr>
          <a:xfrm>
            <a:off x="7708392" y="6247756"/>
            <a:ext cx="4114800" cy="365125"/>
          </a:xfrm>
          <a:prstGeom prst="rect">
            <a:avLst/>
          </a:prstGeom>
        </p:spPr>
        <p:txBody>
          <a:bodyPr/>
          <a:lstStyle>
            <a:lvl1pPr algn="r">
              <a:defRPr sz="1600">
                <a:solidFill>
                  <a:srgbClr val="002060"/>
                </a:solidFill>
              </a:defRPr>
            </a:lvl1pPr>
          </a:lstStyle>
          <a:p>
            <a:r>
              <a:rPr lang="en-US">
                <a:solidFill>
                  <a:srgbClr val="002060"/>
                </a:solidFill>
              </a:rPr>
              <a:t>Presenters</a:t>
            </a:r>
          </a:p>
        </p:txBody>
      </p:sp>
    </p:spTree>
    <p:custDataLst>
      <p:tags r:id="rId1"/>
    </p:custDataLst>
    <p:extLst>
      <p:ext uri="{BB962C8B-B14F-4D97-AF65-F5344CB8AC3E}">
        <p14:creationId xmlns:p14="http://schemas.microsoft.com/office/powerpoint/2010/main" val="189289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7FD5D6F-3E27-4A79-87B9-870F9999B084}"/>
              </a:ext>
            </a:extLst>
          </p:cNvPr>
          <p:cNvSpPr>
            <a:spLocks noGrp="1"/>
          </p:cNvSpPr>
          <p:nvPr>
            <p:ph type="sldNum" sz="quarter" idx="12"/>
          </p:nvPr>
        </p:nvSpPr>
        <p:spPr>
          <a:xfrm>
            <a:off x="8610600" y="6356350"/>
            <a:ext cx="2743200" cy="365125"/>
          </a:xfrm>
        </p:spPr>
        <p:txBody>
          <a:bodyPr/>
          <a:lstStyle/>
          <a:p>
            <a:fld id="{DB0891B8-0F6A-4DBF-947F-D19C3751FAA9}" type="slidenum">
              <a:rPr lang="en-US" smtClean="0"/>
              <a:pPr/>
              <a:t>‹#›</a:t>
            </a:fld>
            <a:endParaRPr lang="en-US"/>
          </a:p>
        </p:txBody>
      </p:sp>
    </p:spTree>
    <p:custDataLst>
      <p:tags r:id="rId1"/>
    </p:custDataLst>
    <p:extLst>
      <p:ext uri="{BB962C8B-B14F-4D97-AF65-F5344CB8AC3E}">
        <p14:creationId xmlns:p14="http://schemas.microsoft.com/office/powerpoint/2010/main" val="363301642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9349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8767C6-4284-4F97-9FCC-9339ACAD422D}"/>
              </a:ext>
            </a:extLst>
          </p:cNvPr>
          <p:cNvSpPr txBox="1"/>
          <p:nvPr userDrawn="1"/>
        </p:nvSpPr>
        <p:spPr>
          <a:xfrm>
            <a:off x="710124" y="4672232"/>
            <a:ext cx="10771751" cy="1331813"/>
          </a:xfrm>
          <a:prstGeom prst="rect">
            <a:avLst/>
          </a:prstGeom>
        </p:spPr>
        <p:txBody>
          <a:bodyPr vert="horz" lIns="91440" tIns="45720" rIns="91440" bIns="45720" rtlCol="0">
            <a:normAutofit/>
          </a:bodyPr>
          <a:lstStyle/>
          <a:p>
            <a:pPr>
              <a:lnSpc>
                <a:spcPct val="110000"/>
              </a:lnSpc>
              <a:spcAft>
                <a:spcPts val="600"/>
              </a:spcAft>
            </a:pPr>
            <a:endParaRPr lang="en-US" sz="1000" i="1">
              <a:latin typeface="+mn-lt"/>
            </a:endParaRPr>
          </a:p>
          <a:p>
            <a:pPr algn="ctr">
              <a:lnSpc>
                <a:spcPct val="110000"/>
              </a:lnSpc>
              <a:spcAft>
                <a:spcPts val="600"/>
              </a:spcAft>
            </a:pPr>
            <a:r>
              <a:rPr lang="en-US" sz="1000" i="1" kern="1200">
                <a:solidFill>
                  <a:srgbClr val="58595B"/>
                </a:solidFill>
                <a:effectLst/>
                <a:latin typeface="+mn-lt"/>
                <a:ea typeface="Calibri" panose="020F0502020204030204" pitchFamily="34" charset="0"/>
                <a:cs typeface="+mn-cs"/>
              </a:rPr>
              <a:t>The contents of this training are intended to convey general information only and do not constitute legal advice. Any communication through this training or through CAPLAW’s website does not constitute or create an attorney-client relationship. If you need legal advice, please contact CAPLAW or another attorney directly.</a:t>
            </a:r>
            <a:endParaRPr lang="en-US" sz="1000" i="1" kern="1200">
              <a:solidFill>
                <a:srgbClr val="58595B"/>
              </a:solidFill>
              <a:effectLst/>
              <a:latin typeface="+mn-lt"/>
              <a:cs typeface="+mn-cs"/>
            </a:endParaRPr>
          </a:p>
        </p:txBody>
      </p:sp>
      <p:sp>
        <p:nvSpPr>
          <p:cNvPr id="5" name="TextBox 4">
            <a:extLst>
              <a:ext uri="{FF2B5EF4-FFF2-40B4-BE49-F238E27FC236}">
                <a16:creationId xmlns:a16="http://schemas.microsoft.com/office/drawing/2014/main" id="{85CAB01C-5E0E-46DF-A3C1-72DF9723A2D7}"/>
              </a:ext>
            </a:extLst>
          </p:cNvPr>
          <p:cNvSpPr txBox="1"/>
          <p:nvPr userDrawn="1"/>
        </p:nvSpPr>
        <p:spPr>
          <a:xfrm>
            <a:off x="3029419" y="6159878"/>
            <a:ext cx="6214241" cy="338554"/>
          </a:xfrm>
          <a:prstGeom prst="rect">
            <a:avLst/>
          </a:prstGeom>
          <a:noFill/>
        </p:spPr>
        <p:txBody>
          <a:bodyPr wrap="square" rtlCol="0">
            <a:spAutoFit/>
          </a:bodyPr>
          <a:lstStyle/>
          <a:p>
            <a:pPr algn="ctr">
              <a:spcAft>
                <a:spcPts val="600"/>
              </a:spcAft>
            </a:pPr>
            <a:r>
              <a:rPr lang="en-US" sz="1600" b="1">
                <a:solidFill>
                  <a:srgbClr val="FF8881"/>
                </a:solidFill>
                <a:latin typeface="+mn-lt"/>
                <a:hlinkClick r:id="rId3">
                  <a:extLst>
                    <a:ext uri="{A12FA001-AC4F-418D-AE19-62706E023703}">
                      <ahyp:hlinkClr xmlns:ahyp="http://schemas.microsoft.com/office/drawing/2018/hyperlinkcolor" val="tx"/>
                    </a:ext>
                  </a:extLst>
                </a:hlinkClick>
              </a:rPr>
              <a:t>www.caplaw.org</a:t>
            </a:r>
            <a:r>
              <a:rPr lang="en-US" sz="1600" b="1">
                <a:solidFill>
                  <a:srgbClr val="FF8881"/>
                </a:solidFill>
                <a:latin typeface="+mn-lt"/>
              </a:rPr>
              <a:t> </a:t>
            </a:r>
            <a:r>
              <a:rPr lang="en-US" sz="1600">
                <a:solidFill>
                  <a:srgbClr val="699DEE"/>
                </a:solidFill>
                <a:latin typeface="+mn-lt"/>
              </a:rPr>
              <a:t>|</a:t>
            </a:r>
            <a:r>
              <a:rPr lang="en-US" sz="1600">
                <a:solidFill>
                  <a:srgbClr val="002060"/>
                </a:solidFill>
                <a:latin typeface="+mn-lt"/>
              </a:rPr>
              <a:t> </a:t>
            </a:r>
            <a:r>
              <a:rPr lang="en-US" sz="1600">
                <a:solidFill>
                  <a:srgbClr val="FF8881"/>
                </a:solidFill>
                <a:latin typeface="+mn-lt"/>
              </a:rPr>
              <a:t>(</a:t>
            </a:r>
            <a:r>
              <a:rPr lang="en-US" sz="1600" i="0">
                <a:solidFill>
                  <a:srgbClr val="FF8881"/>
                </a:solidFill>
                <a:effectLst/>
                <a:latin typeface="+mn-lt"/>
              </a:rPr>
              <a:t>617) 357-6915</a:t>
            </a:r>
            <a:endParaRPr lang="en-US" sz="1600">
              <a:solidFill>
                <a:srgbClr val="FF8881"/>
              </a:solidFill>
              <a:latin typeface="+mn-lt"/>
            </a:endParaRPr>
          </a:p>
        </p:txBody>
      </p:sp>
    </p:spTree>
    <p:custDataLst>
      <p:tags r:id="rId1"/>
    </p:custDataLst>
    <p:extLst>
      <p:ext uri="{BB962C8B-B14F-4D97-AF65-F5344CB8AC3E}">
        <p14:creationId xmlns:p14="http://schemas.microsoft.com/office/powerpoint/2010/main" val="885102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4667" y="304800"/>
            <a:ext cx="9280933" cy="990600"/>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1524000" y="1600201"/>
            <a:ext cx="10261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6400800" y="6356952"/>
            <a:ext cx="48768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 2017 Community Action Program Legal Services, Inc. </a:t>
            </a:r>
          </a:p>
        </p:txBody>
      </p:sp>
      <p:sp>
        <p:nvSpPr>
          <p:cNvPr id="6" name="Slide Number Placeholder 5"/>
          <p:cNvSpPr>
            <a:spLocks noGrp="1"/>
          </p:cNvSpPr>
          <p:nvPr>
            <p:ph type="sldNum" sz="quarter" idx="12"/>
          </p:nvPr>
        </p:nvSpPr>
        <p:spPr>
          <a:xfrm>
            <a:off x="11328400" y="6355081"/>
            <a:ext cx="558800" cy="365125"/>
          </a:xfrm>
        </p:spPr>
        <p:txBody>
          <a:bodyPr/>
          <a:lstStyle>
            <a:lvl1pPr>
              <a:defRPr>
                <a:solidFill>
                  <a:schemeClr val="tx1">
                    <a:lumMod val="50000"/>
                    <a:lumOff val="50000"/>
                  </a:schemeClr>
                </a:solidFill>
              </a:defRPr>
            </a:lvl1pPr>
          </a:lstStyle>
          <a:p>
            <a:fld id="{4F54D839-DEB9-444F-8297-A77519AFE10F}" type="slidenum">
              <a:rPr lang="en-US" smtClean="0"/>
              <a:pPr/>
              <a:t>‹#›</a:t>
            </a:fld>
            <a:endParaRPr lang="en-US"/>
          </a:p>
        </p:txBody>
      </p:sp>
    </p:spTree>
    <p:extLst>
      <p:ext uri="{BB962C8B-B14F-4D97-AF65-F5344CB8AC3E}">
        <p14:creationId xmlns:p14="http://schemas.microsoft.com/office/powerpoint/2010/main" val="421890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7DFA-28F7-7618-E967-207DD2D550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7711D8F-7370-7110-56C2-7A2873EC9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F9198B-D882-3239-DEED-98E56CAD05B3}"/>
              </a:ext>
            </a:extLst>
          </p:cNvPr>
          <p:cNvSpPr>
            <a:spLocks noGrp="1"/>
          </p:cNvSpPr>
          <p:nvPr>
            <p:ph type="dt" sz="half" idx="10"/>
          </p:nvPr>
        </p:nvSpPr>
        <p:spPr/>
        <p:txBody>
          <a:bodyPr/>
          <a:lstStyle/>
          <a:p>
            <a:fld id="{B9914290-A25E-4174-A7A1-00696862C9CD}" type="datetime1">
              <a:rPr lang="en-US" smtClean="0"/>
              <a:t>9/22/2023</a:t>
            </a:fld>
            <a:endParaRPr lang="en-US"/>
          </a:p>
        </p:txBody>
      </p:sp>
      <p:sp>
        <p:nvSpPr>
          <p:cNvPr id="5" name="Footer Placeholder 4">
            <a:extLst>
              <a:ext uri="{FF2B5EF4-FFF2-40B4-BE49-F238E27FC236}">
                <a16:creationId xmlns:a16="http://schemas.microsoft.com/office/drawing/2014/main" id="{E8993FD0-C994-E37E-0DE3-37418C4DA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B01FD-FCC3-3398-AA9E-863A78231918}"/>
              </a:ext>
            </a:extLst>
          </p:cNvPr>
          <p:cNvSpPr>
            <a:spLocks noGrp="1"/>
          </p:cNvSpPr>
          <p:nvPr>
            <p:ph type="sldNum" sz="quarter" idx="12"/>
          </p:nvPr>
        </p:nvSpPr>
        <p:spPr/>
        <p:txBody>
          <a:bodyPr/>
          <a:lstStyle/>
          <a:p>
            <a:fld id="{DF3CEF77-1DF5-4864-94EB-AA16B1F50ED1}" type="slidenum">
              <a:rPr lang="en-US" smtClean="0"/>
              <a:t>‹#›</a:t>
            </a:fld>
            <a:endParaRPr lang="en-US"/>
          </a:p>
        </p:txBody>
      </p:sp>
      <p:pic>
        <p:nvPicPr>
          <p:cNvPr id="10" name="Picture 9" descr="A purple and blue circle with lines">
            <a:extLst>
              <a:ext uri="{FF2B5EF4-FFF2-40B4-BE49-F238E27FC236}">
                <a16:creationId xmlns:a16="http://schemas.microsoft.com/office/drawing/2014/main" id="{A5E58D26-4480-D8F7-884E-7B402ACC1F5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282185"/>
            <a:ext cx="12192000" cy="5326625"/>
          </a:xfrm>
          <a:prstGeom prst="rect">
            <a:avLst/>
          </a:prstGeom>
        </p:spPr>
      </p:pic>
      <p:pic>
        <p:nvPicPr>
          <p:cNvPr id="8" name="Picture 7">
            <a:extLst>
              <a:ext uri="{FF2B5EF4-FFF2-40B4-BE49-F238E27FC236}">
                <a16:creationId xmlns:a16="http://schemas.microsoft.com/office/drawing/2014/main" id="{D58B356F-FE2C-5241-1387-3D668AE14B72}"/>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l="47" r="47"/>
          <a:stretch/>
        </p:blipFill>
        <p:spPr>
          <a:xfrm>
            <a:off x="9672484" y="445088"/>
            <a:ext cx="2519516" cy="2168153"/>
          </a:xfrm>
          <a:prstGeom prst="rect">
            <a:avLst/>
          </a:prstGeom>
        </p:spPr>
      </p:pic>
      <p:sp>
        <p:nvSpPr>
          <p:cNvPr id="13" name="Rectangle 12">
            <a:extLst>
              <a:ext uri="{FF2B5EF4-FFF2-40B4-BE49-F238E27FC236}">
                <a16:creationId xmlns:a16="http://schemas.microsoft.com/office/drawing/2014/main" id="{A5D1F1B1-8692-ECA0-8171-580985DF550C}"/>
              </a:ext>
            </a:extLst>
          </p:cNvPr>
          <p:cNvSpPr/>
          <p:nvPr userDrawn="1"/>
        </p:nvSpPr>
        <p:spPr>
          <a:xfrm>
            <a:off x="0" y="2800635"/>
            <a:ext cx="12192000" cy="12290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F89F21-2378-5BB1-E34D-85BB8E979211}"/>
              </a:ext>
            </a:extLst>
          </p:cNvPr>
          <p:cNvSpPr>
            <a:spLocks noGrp="1" noRot="1" noMove="1" noResize="1" noEditPoints="1" noAdjustHandles="1" noChangeArrowheads="1" noChangeShapeType="1"/>
          </p:cNvSpPr>
          <p:nvPr userDrawn="1"/>
        </p:nvSpPr>
        <p:spPr>
          <a:xfrm>
            <a:off x="0" y="2627096"/>
            <a:ext cx="12192000" cy="173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DE20C5-8A93-1D26-19B7-B1AD5957514E}"/>
              </a:ext>
            </a:extLst>
          </p:cNvPr>
          <p:cNvSpPr>
            <a:spLocks noGrp="1" noRot="1" noMove="1" noResize="1" noEditPoints="1" noAdjustHandles="1" noChangeArrowheads="1" noChangeShapeType="1"/>
          </p:cNvSpPr>
          <p:nvPr userDrawn="1"/>
        </p:nvSpPr>
        <p:spPr>
          <a:xfrm>
            <a:off x="0" y="3942897"/>
            <a:ext cx="12192000" cy="173539"/>
          </a:xfrm>
          <a:prstGeom prst="rect">
            <a:avLst/>
          </a:prstGeom>
          <a:solidFill>
            <a:srgbClr val="C401AE"/>
          </a:solidFill>
          <a:ln>
            <a:solidFill>
              <a:srgbClr val="C401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704DD6-6F9E-2F9B-9F5B-C5FC85C4EEF0}"/>
              </a:ext>
            </a:extLst>
          </p:cNvPr>
          <p:cNvSpPr txBox="1">
            <a:spLocks noGrp="1" noRot="1" noMove="1" noResize="1" noEditPoints="1" noAdjustHandles="1" noChangeArrowheads="1" noChangeShapeType="1"/>
          </p:cNvSpPr>
          <p:nvPr userDrawn="1"/>
        </p:nvSpPr>
        <p:spPr>
          <a:xfrm>
            <a:off x="0" y="85989"/>
            <a:ext cx="12192000" cy="523220"/>
          </a:xfrm>
          <a:prstGeom prst="rect">
            <a:avLst/>
          </a:prstGeom>
          <a:noFill/>
        </p:spPr>
        <p:txBody>
          <a:bodyPr wrap="square" rtlCol="0">
            <a:spAutoFit/>
          </a:bodyPr>
          <a:lstStyle/>
          <a:p>
            <a:pPr algn="ctr"/>
            <a:r>
              <a:rPr lang="en-US" sz="2800" b="1" dirty="0">
                <a:solidFill>
                  <a:schemeClr val="bg1"/>
                </a:solidFill>
                <a:latin typeface="+mj-lt"/>
              </a:rPr>
              <a:t>NATIONAL ASSOCIATION FOR STATE COMMUNITY SERVICES PROGRAMS</a:t>
            </a:r>
          </a:p>
        </p:txBody>
      </p:sp>
      <p:sp>
        <p:nvSpPr>
          <p:cNvPr id="19" name="Rectangle 18">
            <a:extLst>
              <a:ext uri="{FF2B5EF4-FFF2-40B4-BE49-F238E27FC236}">
                <a16:creationId xmlns:a16="http://schemas.microsoft.com/office/drawing/2014/main" id="{EF1120D8-5885-7610-1DFE-7859AA5394F2}"/>
              </a:ext>
            </a:extLst>
          </p:cNvPr>
          <p:cNvSpPr>
            <a:spLocks noGrp="1" noRot="1" noMove="1" noResize="1" noEditPoints="1" noAdjustHandles="1" noChangeArrowheads="1" noChangeShapeType="1"/>
          </p:cNvSpPr>
          <p:nvPr userDrawn="1"/>
        </p:nvSpPr>
        <p:spPr>
          <a:xfrm>
            <a:off x="0" y="5002858"/>
            <a:ext cx="12192000" cy="1906734"/>
          </a:xfrm>
          <a:prstGeom prst="rect">
            <a:avLst/>
          </a:prstGeom>
          <a:solidFill>
            <a:srgbClr val="05050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E040808-8CCA-D56F-3809-B4C6867755FA}"/>
              </a:ext>
            </a:extLst>
          </p:cNvPr>
          <p:cNvSpPr txBox="1">
            <a:spLocks noGrp="1" noRot="1" noMove="1" noResize="1" noEditPoints="1" noAdjustHandles="1" noChangeArrowheads="1" noChangeShapeType="1"/>
          </p:cNvSpPr>
          <p:nvPr userDrawn="1"/>
        </p:nvSpPr>
        <p:spPr>
          <a:xfrm>
            <a:off x="1522825" y="5104639"/>
            <a:ext cx="3780811" cy="646331"/>
          </a:xfrm>
          <a:prstGeom prst="rect">
            <a:avLst/>
          </a:prstGeom>
          <a:noFill/>
        </p:spPr>
        <p:txBody>
          <a:bodyPr wrap="square" rtlCol="0">
            <a:spAutoFit/>
          </a:bodyPr>
          <a:lstStyle/>
          <a:p>
            <a:pPr algn="ctr"/>
            <a:r>
              <a:rPr lang="en-US" sz="3600" b="1" dirty="0">
                <a:solidFill>
                  <a:schemeClr val="bg1"/>
                </a:solidFill>
                <a:latin typeface="+mj-lt"/>
              </a:rPr>
              <a:t>ANNUAL TRAINING </a:t>
            </a:r>
          </a:p>
        </p:txBody>
      </p:sp>
      <p:pic>
        <p:nvPicPr>
          <p:cNvPr id="1028" name="Picture 4" descr="Rendered Image">
            <a:extLst>
              <a:ext uri="{FF2B5EF4-FFF2-40B4-BE49-F238E27FC236}">
                <a16:creationId xmlns:a16="http://schemas.microsoft.com/office/drawing/2014/main" id="{ACD03C1B-5171-37AD-E80D-8312BE39402B}"/>
              </a:ext>
            </a:extLst>
          </p:cNvPr>
          <p:cNvPicPr>
            <a:picLocks noGrp="1" noRot="1" noChangeAspect="1" noMove="1" noResize="1" noEditPoints="1" noAdjustHandles="1" noChangeArrowheads="1" noChangeShapeType="1" noCrop="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78677" y="5757044"/>
            <a:ext cx="3780810" cy="5993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BB404C7-7AA0-9CA8-F6F7-4D3C1EF72A4C}"/>
              </a:ext>
            </a:extLst>
          </p:cNvPr>
          <p:cNvPicPr>
            <a:picLocks noChangeAspect="1"/>
          </p:cNvPicPr>
          <p:nvPr userDrawn="1"/>
        </p:nvPicPr>
        <p:blipFill>
          <a:blip r:embed="rId5">
            <a:extLst>
              <a:ext uri="{28A0092B-C50C-407E-A947-70E740481C1C}">
                <a14:useLocalDpi xmlns:a14="http://schemas.microsoft.com/office/drawing/2010/main" val="0"/>
              </a:ext>
            </a:extLst>
          </a:blip>
          <a:srcRect t="96" b="96"/>
          <a:stretch/>
        </p:blipFill>
        <p:spPr>
          <a:xfrm>
            <a:off x="5944523" y="5087182"/>
            <a:ext cx="6078794" cy="1738085"/>
          </a:xfrm>
          <a:prstGeom prst="rect">
            <a:avLst/>
          </a:prstGeom>
        </p:spPr>
      </p:pic>
      <p:sp>
        <p:nvSpPr>
          <p:cNvPr id="25" name="TextBox 24">
            <a:extLst>
              <a:ext uri="{FF2B5EF4-FFF2-40B4-BE49-F238E27FC236}">
                <a16:creationId xmlns:a16="http://schemas.microsoft.com/office/drawing/2014/main" id="{DADABDCD-AB84-B9D0-8D50-7ED2DEEE1B31}"/>
              </a:ext>
            </a:extLst>
          </p:cNvPr>
          <p:cNvSpPr txBox="1">
            <a:spLocks noGrp="1" noRot="1" noMove="1" noResize="1" noEditPoints="1" noAdjustHandles="1" noChangeArrowheads="1" noChangeShapeType="1"/>
          </p:cNvSpPr>
          <p:nvPr userDrawn="1"/>
        </p:nvSpPr>
        <p:spPr>
          <a:xfrm>
            <a:off x="1478678" y="6272143"/>
            <a:ext cx="3780810" cy="523220"/>
          </a:xfrm>
          <a:prstGeom prst="rect">
            <a:avLst/>
          </a:prstGeom>
          <a:noFill/>
        </p:spPr>
        <p:txBody>
          <a:bodyPr wrap="square" rtlCol="0">
            <a:spAutoFit/>
          </a:bodyPr>
          <a:lstStyle/>
          <a:p>
            <a:pPr algn="ctr"/>
            <a:r>
              <a:rPr lang="en-US" sz="2800" b="1" dirty="0">
                <a:solidFill>
                  <a:schemeClr val="bg1"/>
                </a:solidFill>
                <a:latin typeface="+mj-lt"/>
              </a:rPr>
              <a:t>SEPTEMBER 25 - 29 </a:t>
            </a:r>
          </a:p>
        </p:txBody>
      </p:sp>
      <p:pic>
        <p:nvPicPr>
          <p:cNvPr id="9" name="Picture 8" descr="A number with purple and blue gradients&#10;&#10;Description automatically generated">
            <a:extLst>
              <a:ext uri="{FF2B5EF4-FFF2-40B4-BE49-F238E27FC236}">
                <a16:creationId xmlns:a16="http://schemas.microsoft.com/office/drawing/2014/main" id="{00067504-3487-4965-085B-F8EC35BFEB02}"/>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251869" y="5016065"/>
            <a:ext cx="1114581" cy="1838582"/>
          </a:xfrm>
          <a:prstGeom prst="rect">
            <a:avLst/>
          </a:prstGeom>
        </p:spPr>
      </p:pic>
    </p:spTree>
    <p:extLst>
      <p:ext uri="{BB962C8B-B14F-4D97-AF65-F5344CB8AC3E}">
        <p14:creationId xmlns:p14="http://schemas.microsoft.com/office/powerpoint/2010/main" val="3133426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2" name="Title 1">
            <a:extLst>
              <a:ext uri="{FF2B5EF4-FFF2-40B4-BE49-F238E27FC236}">
                <a16:creationId xmlns:a16="http://schemas.microsoft.com/office/drawing/2014/main" id="{4B149E3C-6DBE-E02F-399F-C99727F2E9E2}"/>
              </a:ext>
            </a:extLst>
          </p:cNvPr>
          <p:cNvSpPr>
            <a:spLocks noGrp="1"/>
          </p:cNvSpPr>
          <p:nvPr>
            <p:ph type="title"/>
          </p:nvPr>
        </p:nvSpPr>
        <p:spPr/>
        <p:txBody>
          <a:bodyPr/>
          <a:lstStyle>
            <a:lvl1pPr algn="ctr">
              <a:defRPr b="0">
                <a:solidFill>
                  <a:srgbClr val="4472C4"/>
                </a:solidFill>
                <a:latin typeface="Segoe Print" panose="020006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4E11518-9754-5442-1A4E-B2916696EC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D0DC1449-2C80-DBD2-CEAF-98B99AB7A1DF}"/>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216554" y="5882555"/>
            <a:ext cx="975445" cy="975445"/>
          </a:xfrm>
          <a:prstGeom prst="rect">
            <a:avLst/>
          </a:prstGeom>
        </p:spPr>
      </p:pic>
      <p:sp>
        <p:nvSpPr>
          <p:cNvPr id="14" name="Slide Number Placeholder 5">
            <a:extLst>
              <a:ext uri="{FF2B5EF4-FFF2-40B4-BE49-F238E27FC236}">
                <a16:creationId xmlns:a16="http://schemas.microsoft.com/office/drawing/2014/main" id="{EAA3876C-5A9E-7DA6-0008-834D7FDEE771}"/>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pic>
        <p:nvPicPr>
          <p:cNvPr id="4" name="Picture 3">
            <a:extLst>
              <a:ext uri="{FF2B5EF4-FFF2-40B4-BE49-F238E27FC236}">
                <a16:creationId xmlns:a16="http://schemas.microsoft.com/office/drawing/2014/main" id="{5A8B2DD4-2558-99D1-C3EE-2E99C4726874}"/>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025" y="5882555"/>
            <a:ext cx="975445" cy="975445"/>
          </a:xfrm>
          <a:prstGeom prst="rect">
            <a:avLst/>
          </a:prstGeom>
        </p:spPr>
      </p:pic>
    </p:spTree>
    <p:extLst>
      <p:ext uri="{BB962C8B-B14F-4D97-AF65-F5344CB8AC3E}">
        <p14:creationId xmlns:p14="http://schemas.microsoft.com/office/powerpoint/2010/main" val="3642698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2" name="Title 1">
            <a:extLst>
              <a:ext uri="{FF2B5EF4-FFF2-40B4-BE49-F238E27FC236}">
                <a16:creationId xmlns:a16="http://schemas.microsoft.com/office/drawing/2014/main" id="{4B149E3C-6DBE-E02F-399F-C99727F2E9E2}"/>
              </a:ext>
            </a:extLst>
          </p:cNvPr>
          <p:cNvSpPr>
            <a:spLocks noGrp="1"/>
          </p:cNvSpPr>
          <p:nvPr>
            <p:ph type="title"/>
          </p:nvPr>
        </p:nvSpPr>
        <p:spPr>
          <a:xfrm>
            <a:off x="486697" y="203044"/>
            <a:ext cx="8551795" cy="1325563"/>
          </a:xfrm>
        </p:spPr>
        <p:txBody>
          <a:bodyPr/>
          <a:lstStyle>
            <a:lvl1pPr algn="ctr">
              <a:defRPr b="0">
                <a:solidFill>
                  <a:srgbClr val="4472C4"/>
                </a:solidFill>
                <a:latin typeface="Segoe Print" panose="020006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4E11518-9754-5442-1A4E-B2916696ECEA}"/>
              </a:ext>
            </a:extLst>
          </p:cNvPr>
          <p:cNvSpPr>
            <a:spLocks noGrp="1"/>
          </p:cNvSpPr>
          <p:nvPr>
            <p:ph idx="1"/>
          </p:nvPr>
        </p:nvSpPr>
        <p:spPr>
          <a:xfrm>
            <a:off x="486697" y="1642086"/>
            <a:ext cx="8551795" cy="4240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5A8B2DD4-2558-99D1-C3EE-2E99C4726874}"/>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025" y="5882555"/>
            <a:ext cx="975445" cy="975445"/>
          </a:xfrm>
          <a:prstGeom prst="rect">
            <a:avLst/>
          </a:prstGeom>
        </p:spPr>
      </p:pic>
      <p:sp>
        <p:nvSpPr>
          <p:cNvPr id="6" name="Rectangle 5">
            <a:extLst>
              <a:ext uri="{FF2B5EF4-FFF2-40B4-BE49-F238E27FC236}">
                <a16:creationId xmlns:a16="http://schemas.microsoft.com/office/drawing/2014/main" id="{2EB578B0-0050-8915-AA1E-D9922021B2A0}"/>
              </a:ext>
            </a:extLst>
          </p:cNvPr>
          <p:cNvSpPr>
            <a:spLocks noGrp="1" noRot="1" noMove="1" noResize="1" noEditPoints="1" noAdjustHandles="1" noChangeArrowheads="1" noChangeShapeType="1"/>
          </p:cNvSpPr>
          <p:nvPr userDrawn="1"/>
        </p:nvSpPr>
        <p:spPr>
          <a:xfrm>
            <a:off x="10081249" y="0"/>
            <a:ext cx="2103120" cy="6848574"/>
          </a:xfrm>
          <a:prstGeom prst="rect">
            <a:avLst/>
          </a:prstGeom>
          <a:solidFill>
            <a:srgbClr val="C401AE"/>
          </a:solidFill>
          <a:ln w="38100">
            <a:solidFill>
              <a:srgbClr val="C401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sp>
        <p:nvSpPr>
          <p:cNvPr id="14" name="Slide Number Placeholder 5">
            <a:extLst>
              <a:ext uri="{FF2B5EF4-FFF2-40B4-BE49-F238E27FC236}">
                <a16:creationId xmlns:a16="http://schemas.microsoft.com/office/drawing/2014/main" id="{EAA3876C-5A9E-7DA6-0008-834D7FDEE771}"/>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sp>
        <p:nvSpPr>
          <p:cNvPr id="7" name="Flowchart: Connector 6">
            <a:extLst>
              <a:ext uri="{FF2B5EF4-FFF2-40B4-BE49-F238E27FC236}">
                <a16:creationId xmlns:a16="http://schemas.microsoft.com/office/drawing/2014/main" id="{5C1645A9-E662-CE83-0B54-CBA96CEA6F7C}"/>
              </a:ext>
            </a:extLst>
          </p:cNvPr>
          <p:cNvSpPr>
            <a:spLocks noGrp="1" noRot="1" noMove="1" noResize="1" noEditPoints="1" noAdjustHandles="1" noChangeArrowheads="1" noChangeShapeType="1"/>
          </p:cNvSpPr>
          <p:nvPr userDrawn="1"/>
        </p:nvSpPr>
        <p:spPr>
          <a:xfrm>
            <a:off x="9209269" y="2608868"/>
            <a:ext cx="1743959" cy="1630837"/>
          </a:xfrm>
          <a:prstGeom prst="flowChartConnector">
            <a:avLst/>
          </a:prstGeom>
          <a:solidFill>
            <a:schemeClr val="bg1"/>
          </a:solidFill>
          <a:ln w="19050">
            <a:solidFill>
              <a:srgbClr val="0C2F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5">
            <a:extLst>
              <a:ext uri="{FF2B5EF4-FFF2-40B4-BE49-F238E27FC236}">
                <a16:creationId xmlns:a16="http://schemas.microsoft.com/office/drawing/2014/main" id="{6A5E2873-C30B-E0FA-30B0-B8B7CABAA96F}"/>
              </a:ext>
            </a:extLst>
          </p:cNvPr>
          <p:cNvSpPr>
            <a:spLocks noGrp="1"/>
          </p:cNvSpPr>
          <p:nvPr>
            <p:ph sz="quarter" idx="13" hasCustomPrompt="1"/>
          </p:nvPr>
        </p:nvSpPr>
        <p:spPr>
          <a:xfrm>
            <a:off x="9508974" y="2920695"/>
            <a:ext cx="1144548" cy="1007181"/>
          </a:xfrm>
        </p:spPr>
        <p:txBody>
          <a:bodyPr anchor="ctr">
            <a:noAutofit/>
          </a:bodyPr>
          <a:lstStyle>
            <a:lvl1pPr marL="0" indent="0" algn="ctr">
              <a:buNone/>
              <a:defRPr sz="1800"/>
            </a:lvl1pPr>
            <a:lvl2pPr algn="ctr">
              <a:defRPr sz="3600"/>
            </a:lvl2pPr>
            <a:lvl3pPr algn="ctr">
              <a:defRPr sz="3200"/>
            </a:lvl3pPr>
            <a:lvl4pPr algn="ctr">
              <a:defRPr sz="2800"/>
            </a:lvl4pPr>
            <a:lvl5pPr algn="ctr">
              <a:defRPr sz="2800"/>
            </a:lvl5pPr>
          </a:lstStyle>
          <a:p>
            <a:pPr lvl="0"/>
            <a:r>
              <a:rPr lang="en-US" dirty="0"/>
              <a:t>Click to ADD ICON</a:t>
            </a:r>
          </a:p>
        </p:txBody>
      </p:sp>
    </p:spTree>
    <p:extLst>
      <p:ext uri="{BB962C8B-B14F-4D97-AF65-F5344CB8AC3E}">
        <p14:creationId xmlns:p14="http://schemas.microsoft.com/office/powerpoint/2010/main" val="3292851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2" name="Title 1">
            <a:extLst>
              <a:ext uri="{FF2B5EF4-FFF2-40B4-BE49-F238E27FC236}">
                <a16:creationId xmlns:a16="http://schemas.microsoft.com/office/drawing/2014/main" id="{4B149E3C-6DBE-E02F-399F-C99727F2E9E2}"/>
              </a:ext>
            </a:extLst>
          </p:cNvPr>
          <p:cNvSpPr>
            <a:spLocks noGrp="1"/>
          </p:cNvSpPr>
          <p:nvPr>
            <p:ph type="title"/>
          </p:nvPr>
        </p:nvSpPr>
        <p:spPr/>
        <p:txBody>
          <a:bodyPr/>
          <a:lstStyle>
            <a:lvl1pPr algn="ctr">
              <a:defRPr b="0">
                <a:solidFill>
                  <a:srgbClr val="4472C4"/>
                </a:solidFill>
                <a:latin typeface="Segoe Print" panose="020006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CDBFB42C-B1B8-D163-A1C8-231D21CFEF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6A4C9DA-EF06-EB3A-038A-67194687AB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8E47366E-5ADF-11AF-AC64-31B26720EB38}"/>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pic>
        <p:nvPicPr>
          <p:cNvPr id="3" name="Picture 2">
            <a:extLst>
              <a:ext uri="{FF2B5EF4-FFF2-40B4-BE49-F238E27FC236}">
                <a16:creationId xmlns:a16="http://schemas.microsoft.com/office/drawing/2014/main" id="{E8138C67-533E-EC07-F423-BA8D3DAFABF9}"/>
              </a:ext>
            </a:extLst>
          </p:cNvPr>
          <p:cNvPicPr/>
          <p:nvPr userDrawn="1"/>
        </p:nvPicPr>
        <p:blipFill>
          <a:blip r:embed="rId3"/>
          <a:stretch>
            <a:fillRect/>
          </a:stretch>
        </p:blipFill>
        <p:spPr>
          <a:xfrm>
            <a:off x="-1025" y="5882555"/>
            <a:ext cx="975445" cy="975445"/>
          </a:xfrm>
          <a:prstGeom prst="rect">
            <a:avLst/>
          </a:prstGeom>
        </p:spPr>
      </p:pic>
      <p:pic>
        <p:nvPicPr>
          <p:cNvPr id="6" name="Picture 5">
            <a:extLst>
              <a:ext uri="{FF2B5EF4-FFF2-40B4-BE49-F238E27FC236}">
                <a16:creationId xmlns:a16="http://schemas.microsoft.com/office/drawing/2014/main" id="{D99F4816-25E0-EB89-8FDA-87FD87CFF1C8}"/>
              </a:ext>
            </a:extLst>
          </p:cNvPr>
          <p:cNvPicPr/>
          <p:nvPr userDrawn="1"/>
        </p:nvPicPr>
        <p:blipFill>
          <a:blip r:embed="rId3"/>
          <a:stretch>
            <a:fillRect/>
          </a:stretch>
        </p:blipFill>
        <p:spPr>
          <a:xfrm>
            <a:off x="11216554" y="5882555"/>
            <a:ext cx="975445" cy="975445"/>
          </a:xfrm>
          <a:prstGeom prst="rect">
            <a:avLst/>
          </a:prstGeom>
        </p:spPr>
      </p:pic>
    </p:spTree>
    <p:extLst>
      <p:ext uri="{BB962C8B-B14F-4D97-AF65-F5344CB8AC3E}">
        <p14:creationId xmlns:p14="http://schemas.microsoft.com/office/powerpoint/2010/main" val="1837886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2" name="Title 1">
            <a:extLst>
              <a:ext uri="{FF2B5EF4-FFF2-40B4-BE49-F238E27FC236}">
                <a16:creationId xmlns:a16="http://schemas.microsoft.com/office/drawing/2014/main" id="{4B149E3C-6DBE-E02F-399F-C99727F2E9E2}"/>
              </a:ext>
            </a:extLst>
          </p:cNvPr>
          <p:cNvSpPr>
            <a:spLocks noGrp="1"/>
          </p:cNvSpPr>
          <p:nvPr>
            <p:ph type="title"/>
          </p:nvPr>
        </p:nvSpPr>
        <p:spPr/>
        <p:txBody>
          <a:bodyPr/>
          <a:lstStyle>
            <a:lvl1pPr algn="ctr">
              <a:defRPr b="0">
                <a:solidFill>
                  <a:srgbClr val="4472C4"/>
                </a:solidFill>
                <a:latin typeface="Segoe Print" panose="02000600000000000000" pitchFamily="2" charset="0"/>
              </a:defRPr>
            </a:lvl1pPr>
          </a:lstStyle>
          <a:p>
            <a:r>
              <a:rPr lang="en-US"/>
              <a:t>Click to edit Master title style</a:t>
            </a:r>
          </a:p>
        </p:txBody>
      </p:sp>
      <p:sp>
        <p:nvSpPr>
          <p:cNvPr id="4" name="Text Placeholder 2">
            <a:extLst>
              <a:ext uri="{FF2B5EF4-FFF2-40B4-BE49-F238E27FC236}">
                <a16:creationId xmlns:a16="http://schemas.microsoft.com/office/drawing/2014/main" id="{0FEF2A20-BD50-48F2-BFCC-50BC14660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DEB6BF3-2C6E-3688-69CF-9E1EDF7A2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CEF85F3D-BE4F-0BCB-BEE5-3E660E6944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a:extLst>
              <a:ext uri="{FF2B5EF4-FFF2-40B4-BE49-F238E27FC236}">
                <a16:creationId xmlns:a16="http://schemas.microsoft.com/office/drawing/2014/main" id="{BD4B9FAE-26B6-81D5-3A3C-0DE74DDF9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841F102C-BC89-6526-EFFC-366CABD36657}"/>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pic>
        <p:nvPicPr>
          <p:cNvPr id="3" name="Picture 2">
            <a:extLst>
              <a:ext uri="{FF2B5EF4-FFF2-40B4-BE49-F238E27FC236}">
                <a16:creationId xmlns:a16="http://schemas.microsoft.com/office/drawing/2014/main" id="{D675625D-021A-8A3F-2138-92AFF1F2F6F8}"/>
              </a:ext>
            </a:extLst>
          </p:cNvPr>
          <p:cNvPicPr/>
          <p:nvPr userDrawn="1"/>
        </p:nvPicPr>
        <p:blipFill>
          <a:blip r:embed="rId3"/>
          <a:stretch>
            <a:fillRect/>
          </a:stretch>
        </p:blipFill>
        <p:spPr>
          <a:xfrm>
            <a:off x="-1025" y="5882555"/>
            <a:ext cx="975445" cy="975445"/>
          </a:xfrm>
          <a:prstGeom prst="rect">
            <a:avLst/>
          </a:prstGeom>
        </p:spPr>
      </p:pic>
      <p:pic>
        <p:nvPicPr>
          <p:cNvPr id="6" name="Picture 5">
            <a:extLst>
              <a:ext uri="{FF2B5EF4-FFF2-40B4-BE49-F238E27FC236}">
                <a16:creationId xmlns:a16="http://schemas.microsoft.com/office/drawing/2014/main" id="{200510DD-4041-12CF-C515-6AE9A5341CDB}"/>
              </a:ext>
            </a:extLst>
          </p:cNvPr>
          <p:cNvPicPr/>
          <p:nvPr userDrawn="1"/>
        </p:nvPicPr>
        <p:blipFill>
          <a:blip r:embed="rId3"/>
          <a:stretch>
            <a:fillRect/>
          </a:stretch>
        </p:blipFill>
        <p:spPr>
          <a:xfrm>
            <a:off x="11216554" y="5882555"/>
            <a:ext cx="975445" cy="975445"/>
          </a:xfrm>
          <a:prstGeom prst="rect">
            <a:avLst/>
          </a:prstGeom>
        </p:spPr>
      </p:pic>
    </p:spTree>
    <p:extLst>
      <p:ext uri="{BB962C8B-B14F-4D97-AF65-F5344CB8AC3E}">
        <p14:creationId xmlns:p14="http://schemas.microsoft.com/office/powerpoint/2010/main" val="737981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3" name="Title 1">
            <a:extLst>
              <a:ext uri="{FF2B5EF4-FFF2-40B4-BE49-F238E27FC236}">
                <a16:creationId xmlns:a16="http://schemas.microsoft.com/office/drawing/2014/main" id="{79211B80-DA7D-1A5D-9570-44742CAB4D85}"/>
              </a:ext>
            </a:extLst>
          </p:cNvPr>
          <p:cNvSpPr>
            <a:spLocks noGrp="1"/>
          </p:cNvSpPr>
          <p:nvPr>
            <p:ph type="title"/>
          </p:nvPr>
        </p:nvSpPr>
        <p:spPr>
          <a:xfrm>
            <a:off x="839788" y="457200"/>
            <a:ext cx="3932237" cy="1600200"/>
          </a:xfrm>
        </p:spPr>
        <p:txBody>
          <a:bodyPr anchor="b"/>
          <a:lstStyle>
            <a:lvl1pPr algn="ctr">
              <a:defRPr sz="3200" b="0">
                <a:solidFill>
                  <a:srgbClr val="4472C4"/>
                </a:solidFill>
                <a:latin typeface="Segoe Print" panose="02000600000000000000" pitchFamily="2" charset="0"/>
              </a:defRPr>
            </a:lvl1pPr>
          </a:lstStyle>
          <a:p>
            <a:r>
              <a:rPr lang="en-US"/>
              <a:t>Click to edit Master title style</a:t>
            </a:r>
          </a:p>
        </p:txBody>
      </p:sp>
      <p:sp>
        <p:nvSpPr>
          <p:cNvPr id="15" name="Text Placeholder 3">
            <a:extLst>
              <a:ext uri="{FF2B5EF4-FFF2-40B4-BE49-F238E27FC236}">
                <a16:creationId xmlns:a16="http://schemas.microsoft.com/office/drawing/2014/main" id="{28161569-E308-C772-817C-9CAF302C4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469E1CAC-5FC1-FCDC-AAC2-C4C5074CD92F}"/>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03B80777-6ED1-B6E7-CDDD-6AE6120B53F5}"/>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pic>
        <p:nvPicPr>
          <p:cNvPr id="2" name="Picture 1">
            <a:extLst>
              <a:ext uri="{FF2B5EF4-FFF2-40B4-BE49-F238E27FC236}">
                <a16:creationId xmlns:a16="http://schemas.microsoft.com/office/drawing/2014/main" id="{94831B43-2C4C-5205-1663-D5A97E778F2C}"/>
              </a:ext>
            </a:extLst>
          </p:cNvPr>
          <p:cNvPicPr/>
          <p:nvPr userDrawn="1"/>
        </p:nvPicPr>
        <p:blipFill>
          <a:blip r:embed="rId3"/>
          <a:stretch>
            <a:fillRect/>
          </a:stretch>
        </p:blipFill>
        <p:spPr>
          <a:xfrm>
            <a:off x="-1025" y="5882555"/>
            <a:ext cx="975445" cy="975445"/>
          </a:xfrm>
          <a:prstGeom prst="rect">
            <a:avLst/>
          </a:prstGeom>
        </p:spPr>
      </p:pic>
      <p:pic>
        <p:nvPicPr>
          <p:cNvPr id="4" name="Picture 3">
            <a:extLst>
              <a:ext uri="{FF2B5EF4-FFF2-40B4-BE49-F238E27FC236}">
                <a16:creationId xmlns:a16="http://schemas.microsoft.com/office/drawing/2014/main" id="{14B470B8-3AA3-9467-2AEB-1965339B67D7}"/>
              </a:ext>
            </a:extLst>
          </p:cNvPr>
          <p:cNvPicPr/>
          <p:nvPr userDrawn="1"/>
        </p:nvPicPr>
        <p:blipFill>
          <a:blip r:embed="rId3"/>
          <a:stretch>
            <a:fillRect/>
          </a:stretch>
        </p:blipFill>
        <p:spPr>
          <a:xfrm>
            <a:off x="11216554" y="5882555"/>
            <a:ext cx="975445" cy="975445"/>
          </a:xfrm>
          <a:prstGeom prst="rect">
            <a:avLst/>
          </a:prstGeom>
        </p:spPr>
      </p:pic>
    </p:spTree>
    <p:extLst>
      <p:ext uri="{BB962C8B-B14F-4D97-AF65-F5344CB8AC3E}">
        <p14:creationId xmlns:p14="http://schemas.microsoft.com/office/powerpoint/2010/main" val="204415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c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B1AFAAB-9D95-468D-9C3D-6E06E0667E6A}"/>
              </a:ext>
            </a:extLst>
          </p:cNvPr>
          <p:cNvSpPr>
            <a:spLocks noGrp="1"/>
          </p:cNvSpPr>
          <p:nvPr>
            <p:ph type="pic" sz="quarter" idx="10" hasCustomPrompt="1"/>
          </p:nvPr>
        </p:nvSpPr>
        <p:spPr>
          <a:xfrm>
            <a:off x="4837176" y="1481328"/>
            <a:ext cx="2514600" cy="2514600"/>
          </a:xfrm>
        </p:spPr>
        <p:txBody>
          <a:bodyPr/>
          <a:lstStyle>
            <a:lvl1pPr>
              <a:defRPr/>
            </a:lvl1pPr>
          </a:lstStyle>
          <a:p>
            <a:r>
              <a:rPr lang="en-US"/>
              <a:t>                        </a:t>
            </a:r>
          </a:p>
        </p:txBody>
      </p:sp>
      <p:sp>
        <p:nvSpPr>
          <p:cNvPr id="13" name="Title 12">
            <a:extLst>
              <a:ext uri="{FF2B5EF4-FFF2-40B4-BE49-F238E27FC236}">
                <a16:creationId xmlns:a16="http://schemas.microsoft.com/office/drawing/2014/main" id="{D2C84A94-5273-414C-AF68-339C07193272}"/>
              </a:ext>
            </a:extLst>
          </p:cNvPr>
          <p:cNvSpPr>
            <a:spLocks noGrp="1"/>
          </p:cNvSpPr>
          <p:nvPr>
            <p:ph type="title" hasCustomPrompt="1"/>
          </p:nvPr>
        </p:nvSpPr>
        <p:spPr>
          <a:xfrm>
            <a:off x="836676" y="4269486"/>
            <a:ext cx="10515600" cy="683514"/>
          </a:xfrm>
        </p:spPr>
        <p:txBody>
          <a:bodyPr/>
          <a:lstStyle>
            <a:lvl1pPr algn="ctr">
              <a:defRPr sz="4000" b="1">
                <a:solidFill>
                  <a:srgbClr val="002060"/>
                </a:solidFill>
                <a:latin typeface="+mn-lt"/>
              </a:defRPr>
            </a:lvl1pPr>
          </a:lstStyle>
          <a:p>
            <a:r>
              <a:rPr lang="en-US"/>
              <a:t>Insert Section Header</a:t>
            </a:r>
          </a:p>
        </p:txBody>
      </p:sp>
    </p:spTree>
    <p:custDataLst>
      <p:tags r:id="rId1"/>
    </p:custDataLst>
    <p:extLst>
      <p:ext uri="{BB962C8B-B14F-4D97-AF65-F5344CB8AC3E}">
        <p14:creationId xmlns:p14="http://schemas.microsoft.com/office/powerpoint/2010/main" val="1537275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3" name="Title 1">
            <a:extLst>
              <a:ext uri="{FF2B5EF4-FFF2-40B4-BE49-F238E27FC236}">
                <a16:creationId xmlns:a16="http://schemas.microsoft.com/office/drawing/2014/main" id="{79211B80-DA7D-1A5D-9570-44742CAB4D85}"/>
              </a:ext>
            </a:extLst>
          </p:cNvPr>
          <p:cNvSpPr>
            <a:spLocks noGrp="1"/>
          </p:cNvSpPr>
          <p:nvPr>
            <p:ph type="title"/>
          </p:nvPr>
        </p:nvSpPr>
        <p:spPr>
          <a:xfrm>
            <a:off x="839788" y="457200"/>
            <a:ext cx="3932237" cy="1600200"/>
          </a:xfrm>
        </p:spPr>
        <p:txBody>
          <a:bodyPr anchor="b"/>
          <a:lstStyle>
            <a:lvl1pPr algn="ctr">
              <a:defRPr sz="3200" b="1">
                <a:solidFill>
                  <a:srgbClr val="4472C4"/>
                </a:solidFill>
              </a:defRPr>
            </a:lvl1pPr>
          </a:lstStyle>
          <a:p>
            <a:r>
              <a:rPr lang="en-US"/>
              <a:t>Click to edit Master title style</a:t>
            </a:r>
          </a:p>
        </p:txBody>
      </p:sp>
      <p:sp>
        <p:nvSpPr>
          <p:cNvPr id="15" name="Text Placeholder 3">
            <a:extLst>
              <a:ext uri="{FF2B5EF4-FFF2-40B4-BE49-F238E27FC236}">
                <a16:creationId xmlns:a16="http://schemas.microsoft.com/office/drawing/2014/main" id="{28161569-E308-C772-817C-9CAF302C4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Picture Placeholder 2">
            <a:extLst>
              <a:ext uri="{FF2B5EF4-FFF2-40B4-BE49-F238E27FC236}">
                <a16:creationId xmlns:a16="http://schemas.microsoft.com/office/drawing/2014/main" id="{E70F59DD-B2DE-3C8B-6FFC-7B67AA57B322}"/>
              </a:ext>
            </a:extLst>
          </p:cNvPr>
          <p:cNvSpPr>
            <a:spLocks noGrp="1"/>
          </p:cNvSpPr>
          <p:nvPr>
            <p:ph type="pic" idx="1"/>
          </p:nvPr>
        </p:nvSpPr>
        <p:spPr>
          <a:xfrm>
            <a:off x="5183188" y="457201"/>
            <a:ext cx="6172200" cy="54114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Slide Number Placeholder 5">
            <a:extLst>
              <a:ext uri="{FF2B5EF4-FFF2-40B4-BE49-F238E27FC236}">
                <a16:creationId xmlns:a16="http://schemas.microsoft.com/office/drawing/2014/main" id="{128C760B-D8A4-F0E1-9237-BF70B6484026}"/>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pic>
        <p:nvPicPr>
          <p:cNvPr id="5" name="Picture 4">
            <a:extLst>
              <a:ext uri="{FF2B5EF4-FFF2-40B4-BE49-F238E27FC236}">
                <a16:creationId xmlns:a16="http://schemas.microsoft.com/office/drawing/2014/main" id="{DFEFF8C6-7224-D351-63B9-E1B33FBE0E56}"/>
              </a:ext>
            </a:extLst>
          </p:cNvPr>
          <p:cNvPicPr/>
          <p:nvPr userDrawn="1"/>
        </p:nvPicPr>
        <p:blipFill>
          <a:blip r:embed="rId3"/>
          <a:stretch>
            <a:fillRect/>
          </a:stretch>
        </p:blipFill>
        <p:spPr>
          <a:xfrm>
            <a:off x="-1025" y="5882555"/>
            <a:ext cx="975445" cy="975445"/>
          </a:xfrm>
          <a:prstGeom prst="rect">
            <a:avLst/>
          </a:prstGeom>
        </p:spPr>
      </p:pic>
      <p:pic>
        <p:nvPicPr>
          <p:cNvPr id="6" name="Picture 5">
            <a:extLst>
              <a:ext uri="{FF2B5EF4-FFF2-40B4-BE49-F238E27FC236}">
                <a16:creationId xmlns:a16="http://schemas.microsoft.com/office/drawing/2014/main" id="{141B480F-32FC-4B1D-18C7-7C09807AE898}"/>
              </a:ext>
            </a:extLst>
          </p:cNvPr>
          <p:cNvPicPr/>
          <p:nvPr userDrawn="1"/>
        </p:nvPicPr>
        <p:blipFill>
          <a:blip r:embed="rId3"/>
          <a:stretch>
            <a:fillRect/>
          </a:stretch>
        </p:blipFill>
        <p:spPr>
          <a:xfrm>
            <a:off x="11216554" y="5882555"/>
            <a:ext cx="975445" cy="975445"/>
          </a:xfrm>
          <a:prstGeom prst="rect">
            <a:avLst/>
          </a:prstGeom>
        </p:spPr>
      </p:pic>
    </p:spTree>
    <p:extLst>
      <p:ext uri="{BB962C8B-B14F-4D97-AF65-F5344CB8AC3E}">
        <p14:creationId xmlns:p14="http://schemas.microsoft.com/office/powerpoint/2010/main" val="302360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2" name="Title 1">
            <a:extLst>
              <a:ext uri="{FF2B5EF4-FFF2-40B4-BE49-F238E27FC236}">
                <a16:creationId xmlns:a16="http://schemas.microsoft.com/office/drawing/2014/main" id="{4B149E3C-6DBE-E02F-399F-C99727F2E9E2}"/>
              </a:ext>
            </a:extLst>
          </p:cNvPr>
          <p:cNvSpPr>
            <a:spLocks noGrp="1"/>
          </p:cNvSpPr>
          <p:nvPr>
            <p:ph type="title"/>
          </p:nvPr>
        </p:nvSpPr>
        <p:spPr/>
        <p:txBody>
          <a:bodyPr/>
          <a:lstStyle>
            <a:lvl1pPr algn="ctr">
              <a:defRPr b="0">
                <a:solidFill>
                  <a:srgbClr val="4472C4"/>
                </a:solidFill>
                <a:latin typeface="Segoe Print" panose="02000600000000000000" pitchFamily="2"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7187D73F-6A62-8085-300B-881AA9034351}"/>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pic>
        <p:nvPicPr>
          <p:cNvPr id="3" name="Picture 2">
            <a:extLst>
              <a:ext uri="{FF2B5EF4-FFF2-40B4-BE49-F238E27FC236}">
                <a16:creationId xmlns:a16="http://schemas.microsoft.com/office/drawing/2014/main" id="{F7002469-09A8-DF17-2769-A53BB52A97C6}"/>
              </a:ext>
            </a:extLst>
          </p:cNvPr>
          <p:cNvPicPr/>
          <p:nvPr userDrawn="1"/>
        </p:nvPicPr>
        <p:blipFill>
          <a:blip r:embed="rId3"/>
          <a:stretch>
            <a:fillRect/>
          </a:stretch>
        </p:blipFill>
        <p:spPr>
          <a:xfrm>
            <a:off x="-1025" y="5882555"/>
            <a:ext cx="975445" cy="975445"/>
          </a:xfrm>
          <a:prstGeom prst="rect">
            <a:avLst/>
          </a:prstGeom>
        </p:spPr>
      </p:pic>
      <p:pic>
        <p:nvPicPr>
          <p:cNvPr id="4" name="Picture 3">
            <a:extLst>
              <a:ext uri="{FF2B5EF4-FFF2-40B4-BE49-F238E27FC236}">
                <a16:creationId xmlns:a16="http://schemas.microsoft.com/office/drawing/2014/main" id="{D6BC7478-0A75-C424-5A61-3468E5262C09}"/>
              </a:ext>
            </a:extLst>
          </p:cNvPr>
          <p:cNvPicPr/>
          <p:nvPr userDrawn="1"/>
        </p:nvPicPr>
        <p:blipFill>
          <a:blip r:embed="rId3"/>
          <a:stretch>
            <a:fillRect/>
          </a:stretch>
        </p:blipFill>
        <p:spPr>
          <a:xfrm>
            <a:off x="11216554" y="5882555"/>
            <a:ext cx="975445" cy="975445"/>
          </a:xfrm>
          <a:prstGeom prst="rect">
            <a:avLst/>
          </a:prstGeom>
        </p:spPr>
      </p:pic>
    </p:spTree>
    <p:extLst>
      <p:ext uri="{BB962C8B-B14F-4D97-AF65-F5344CB8AC3E}">
        <p14:creationId xmlns:p14="http://schemas.microsoft.com/office/powerpoint/2010/main" val="331081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83F8F2-C9D0-3BA4-A981-B25ED5D826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F81968-FD7A-2EDF-3F24-4204E4BB51B2}"/>
              </a:ext>
            </a:extLst>
          </p:cNvPr>
          <p:cNvSpPr>
            <a:spLocks noGrp="1"/>
          </p:cNvSpPr>
          <p:nvPr>
            <p:ph type="sldNum" sz="quarter" idx="12"/>
          </p:nvPr>
        </p:nvSpPr>
        <p:spPr/>
        <p:txBody>
          <a:bodyPr/>
          <a:lstStyle/>
          <a:p>
            <a:fld id="{DF3CEF77-1DF5-4864-94EB-AA16B1F50ED1}" type="slidenum">
              <a:rPr lang="en-US" smtClean="0"/>
              <a:t>‹#›</a:t>
            </a:fld>
            <a:endParaRPr lang="en-US"/>
          </a:p>
        </p:txBody>
      </p:sp>
      <p:sp>
        <p:nvSpPr>
          <p:cNvPr id="6" name="Title 1">
            <a:extLst>
              <a:ext uri="{FF2B5EF4-FFF2-40B4-BE49-F238E27FC236}">
                <a16:creationId xmlns:a16="http://schemas.microsoft.com/office/drawing/2014/main" id="{7902C655-5E3F-88A5-D71C-5482BE40E5F2}"/>
              </a:ext>
            </a:extLst>
          </p:cNvPr>
          <p:cNvSpPr>
            <a:spLocks noGrp="1"/>
          </p:cNvSpPr>
          <p:nvPr>
            <p:ph type="title"/>
          </p:nvPr>
        </p:nvSpPr>
        <p:spPr>
          <a:xfrm>
            <a:off x="838200" y="365125"/>
            <a:ext cx="10515600" cy="1325563"/>
          </a:xfrm>
        </p:spPr>
        <p:txBody>
          <a:bodyPr/>
          <a:lstStyle>
            <a:lvl1pPr algn="ctr">
              <a:defRPr b="0">
                <a:solidFill>
                  <a:srgbClr val="4472C4"/>
                </a:solidFill>
                <a:latin typeface="Segoe Print" panose="02000600000000000000" pitchFamily="2" charset="0"/>
              </a:defRPr>
            </a:lvl1pPr>
          </a:lstStyle>
          <a:p>
            <a:r>
              <a:rPr lang="en-US"/>
              <a:t>Click to edit Master title style</a:t>
            </a:r>
          </a:p>
        </p:txBody>
      </p:sp>
    </p:spTree>
    <p:extLst>
      <p:ext uri="{BB962C8B-B14F-4D97-AF65-F5344CB8AC3E}">
        <p14:creationId xmlns:p14="http://schemas.microsoft.com/office/powerpoint/2010/main" val="241537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D88684-FB0C-47F2-AF91-E00EC750EEC2}"/>
              </a:ext>
            </a:extLst>
          </p:cNvPr>
          <p:cNvSpPr/>
          <p:nvPr userDrawn="1"/>
        </p:nvSpPr>
        <p:spPr>
          <a:xfrm>
            <a:off x="0" y="5935362"/>
            <a:ext cx="12192000" cy="948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6E0877A3-0AB1-4D55-A61D-84724A2A2BF5}"/>
              </a:ext>
            </a:extLst>
          </p:cNvPr>
          <p:cNvCxnSpPr/>
          <p:nvPr userDrawn="1"/>
        </p:nvCxnSpPr>
        <p:spPr>
          <a:xfrm>
            <a:off x="0" y="5935362"/>
            <a:ext cx="12192000" cy="0"/>
          </a:xfrm>
          <a:prstGeom prst="line">
            <a:avLst/>
          </a:prstGeom>
          <a:ln w="63500">
            <a:solidFill>
              <a:srgbClr val="699DEE"/>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E8EE9D-1E08-424C-A1F6-7AF1A7D23E8D}"/>
              </a:ext>
            </a:extLst>
          </p:cNvPr>
          <p:cNvSpPr txBox="1"/>
          <p:nvPr userDrawn="1"/>
        </p:nvSpPr>
        <p:spPr>
          <a:xfrm>
            <a:off x="3029419" y="6207871"/>
            <a:ext cx="6214241" cy="338554"/>
          </a:xfrm>
          <a:prstGeom prst="rect">
            <a:avLst/>
          </a:prstGeom>
          <a:noFill/>
        </p:spPr>
        <p:txBody>
          <a:bodyPr wrap="square" rtlCol="0">
            <a:spAutoFit/>
          </a:bodyPr>
          <a:lstStyle/>
          <a:p>
            <a:pPr algn="ctr"/>
            <a:r>
              <a:rPr lang="en-US" sz="1600">
                <a:solidFill>
                  <a:srgbClr val="002060"/>
                </a:solidFill>
                <a:latin typeface="+mn-lt"/>
              </a:rPr>
              <a:t>CAPLAW </a:t>
            </a:r>
            <a:r>
              <a:rPr lang="en-US" sz="1600" i="0">
                <a:solidFill>
                  <a:srgbClr val="002060"/>
                </a:solidFill>
                <a:effectLst/>
                <a:latin typeface="+mn-lt"/>
              </a:rPr>
              <a:t>| </a:t>
            </a:r>
            <a:r>
              <a:rPr lang="en-US" sz="1600" b="1">
                <a:solidFill>
                  <a:srgbClr val="002060"/>
                </a:solidFill>
                <a:latin typeface="+mn-lt"/>
                <a:hlinkClick r:id="rId3"/>
              </a:rPr>
              <a:t>www.caplaw.org</a:t>
            </a:r>
            <a:r>
              <a:rPr lang="en-US" sz="1600" b="1">
                <a:solidFill>
                  <a:srgbClr val="002060"/>
                </a:solidFill>
                <a:latin typeface="+mn-lt"/>
              </a:rPr>
              <a:t> </a:t>
            </a:r>
            <a:r>
              <a:rPr lang="en-US" sz="1600">
                <a:solidFill>
                  <a:srgbClr val="002060"/>
                </a:solidFill>
                <a:latin typeface="+mn-lt"/>
              </a:rPr>
              <a:t>| (</a:t>
            </a:r>
            <a:r>
              <a:rPr lang="en-US" sz="1600" i="0">
                <a:solidFill>
                  <a:srgbClr val="002060"/>
                </a:solidFill>
                <a:effectLst/>
                <a:latin typeface="+mn-lt"/>
              </a:rPr>
              <a:t>617) 357-6915</a:t>
            </a:r>
            <a:endParaRPr lang="en-US" sz="1600">
              <a:solidFill>
                <a:srgbClr val="002060"/>
              </a:solidFill>
              <a:latin typeface="+mn-lt"/>
            </a:endParaRPr>
          </a:p>
        </p:txBody>
      </p:sp>
      <p:sp>
        <p:nvSpPr>
          <p:cNvPr id="5" name="Oval 4">
            <a:extLst>
              <a:ext uri="{FF2B5EF4-FFF2-40B4-BE49-F238E27FC236}">
                <a16:creationId xmlns:a16="http://schemas.microsoft.com/office/drawing/2014/main" id="{6812EC0D-EC82-46A1-9C7D-9D0E4697EC45}"/>
              </a:ext>
            </a:extLst>
          </p:cNvPr>
          <p:cNvSpPr/>
          <p:nvPr userDrawn="1"/>
        </p:nvSpPr>
        <p:spPr>
          <a:xfrm>
            <a:off x="1010452" y="1150258"/>
            <a:ext cx="3822192" cy="3822192"/>
          </a:xfrm>
          <a:prstGeom prst="ellips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8">
            <a:extLst>
              <a:ext uri="{FF2B5EF4-FFF2-40B4-BE49-F238E27FC236}">
                <a16:creationId xmlns:a16="http://schemas.microsoft.com/office/drawing/2014/main" id="{371C607A-C21D-4C39-B12B-02A9CC96745E}"/>
              </a:ext>
            </a:extLst>
          </p:cNvPr>
          <p:cNvSpPr>
            <a:spLocks noGrp="1"/>
          </p:cNvSpPr>
          <p:nvPr>
            <p:ph type="body" sz="quarter" idx="10" hasCustomPrompt="1"/>
          </p:nvPr>
        </p:nvSpPr>
        <p:spPr>
          <a:xfrm>
            <a:off x="5473451" y="2775604"/>
            <a:ext cx="4804024" cy="571500"/>
          </a:xfrm>
        </p:spPr>
        <p:txBody>
          <a:bodyPr/>
          <a:lstStyle>
            <a:lvl1pPr marL="0" indent="0" algn="l">
              <a:buNone/>
              <a:defRPr sz="2000" b="1">
                <a:solidFill>
                  <a:srgbClr val="002060"/>
                </a:solidFill>
              </a:defRPr>
            </a:lvl1pPr>
          </a:lstStyle>
          <a:p>
            <a:pPr lvl="0"/>
            <a:r>
              <a:rPr lang="en-US"/>
              <a:t>Insert Speaker Name</a:t>
            </a:r>
            <a:br>
              <a:rPr lang="en-US"/>
            </a:br>
            <a:r>
              <a:rPr lang="en-US"/>
              <a:t>Insert Contact Info</a:t>
            </a:r>
          </a:p>
          <a:p>
            <a:pPr lvl="0"/>
            <a:r>
              <a:rPr lang="en-US"/>
              <a:t>Insert Bio (if using)</a:t>
            </a:r>
          </a:p>
        </p:txBody>
      </p:sp>
      <p:pic>
        <p:nvPicPr>
          <p:cNvPr id="6" name="Picture 5" descr="Logo, icon, company name&#10;&#10;Description automatically generated">
            <a:extLst>
              <a:ext uri="{FF2B5EF4-FFF2-40B4-BE49-F238E27FC236}">
                <a16:creationId xmlns:a16="http://schemas.microsoft.com/office/drawing/2014/main" id="{3A19A9EC-418A-4155-9C8E-F6BC13A257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345" y="6041382"/>
            <a:ext cx="662238" cy="748328"/>
          </a:xfrm>
          <a:prstGeom prst="rect">
            <a:avLst/>
          </a:prstGeom>
        </p:spPr>
      </p:pic>
    </p:spTree>
    <p:custDataLst>
      <p:tags r:id="rId1"/>
    </p:custDataLst>
    <p:extLst>
      <p:ext uri="{BB962C8B-B14F-4D97-AF65-F5344CB8AC3E}">
        <p14:creationId xmlns:p14="http://schemas.microsoft.com/office/powerpoint/2010/main" val="94261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2)">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8ADF856-3FF6-4FEF-89E7-B5F3C0184818}"/>
              </a:ext>
            </a:extLst>
          </p:cNvPr>
          <p:cNvSpPr/>
          <p:nvPr userDrawn="1"/>
        </p:nvSpPr>
        <p:spPr>
          <a:xfrm>
            <a:off x="2248702" y="1229605"/>
            <a:ext cx="2904610" cy="2905691"/>
          </a:xfrm>
          <a:prstGeom prst="ellips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290A218-37DD-4AE3-80D9-5E7236400DE0}"/>
              </a:ext>
            </a:extLst>
          </p:cNvPr>
          <p:cNvSpPr/>
          <p:nvPr userDrawn="1"/>
        </p:nvSpPr>
        <p:spPr>
          <a:xfrm>
            <a:off x="6819853" y="1229605"/>
            <a:ext cx="2904610" cy="2905691"/>
          </a:xfrm>
          <a:prstGeom prst="ellips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0BEFF828-ED4C-4734-B7FC-5D06935C90F7}"/>
              </a:ext>
            </a:extLst>
          </p:cNvPr>
          <p:cNvSpPr>
            <a:spLocks noGrp="1"/>
          </p:cNvSpPr>
          <p:nvPr>
            <p:ph type="body" sz="quarter" idx="10" hasCustomPrompt="1"/>
          </p:nvPr>
        </p:nvSpPr>
        <p:spPr>
          <a:xfrm>
            <a:off x="1987301" y="4410075"/>
            <a:ext cx="3427412" cy="571500"/>
          </a:xfrm>
        </p:spPr>
        <p:txBody>
          <a:bodyPr/>
          <a:lstStyle>
            <a:lvl1pPr algn="ctr">
              <a:buNone/>
              <a:defRPr sz="1800" b="1">
                <a:solidFill>
                  <a:srgbClr val="002060"/>
                </a:solidFill>
              </a:defRPr>
            </a:lvl1pPr>
          </a:lstStyle>
          <a:p>
            <a:pPr lvl="0"/>
            <a:r>
              <a:rPr lang="en-US"/>
              <a:t>Insert Speaker Name + Contact</a:t>
            </a:r>
          </a:p>
        </p:txBody>
      </p:sp>
      <p:sp>
        <p:nvSpPr>
          <p:cNvPr id="11" name="Text Placeholder 8">
            <a:extLst>
              <a:ext uri="{FF2B5EF4-FFF2-40B4-BE49-F238E27FC236}">
                <a16:creationId xmlns:a16="http://schemas.microsoft.com/office/drawing/2014/main" id="{B929373A-614F-44C8-B081-B53B80130325}"/>
              </a:ext>
            </a:extLst>
          </p:cNvPr>
          <p:cNvSpPr>
            <a:spLocks noGrp="1"/>
          </p:cNvSpPr>
          <p:nvPr>
            <p:ph type="body" sz="quarter" idx="11" hasCustomPrompt="1"/>
          </p:nvPr>
        </p:nvSpPr>
        <p:spPr>
          <a:xfrm>
            <a:off x="6558452" y="4410075"/>
            <a:ext cx="3427412" cy="571500"/>
          </a:xfrm>
        </p:spPr>
        <p:txBody>
          <a:bodyPr/>
          <a:lstStyle>
            <a:lvl1pPr algn="ctr">
              <a:buNone/>
              <a:defRPr sz="1800" b="1" i="0">
                <a:solidFill>
                  <a:srgbClr val="002060"/>
                </a:solidFill>
              </a:defRPr>
            </a:lvl1pPr>
          </a:lstStyle>
          <a:p>
            <a:pPr lvl="0"/>
            <a:r>
              <a:rPr lang="en-US"/>
              <a:t>Insert Speaker Name + Contact</a:t>
            </a:r>
          </a:p>
        </p:txBody>
      </p:sp>
      <p:sp>
        <p:nvSpPr>
          <p:cNvPr id="13" name="Rectangle 12">
            <a:extLst>
              <a:ext uri="{FF2B5EF4-FFF2-40B4-BE49-F238E27FC236}">
                <a16:creationId xmlns:a16="http://schemas.microsoft.com/office/drawing/2014/main" id="{6A6FE93D-46C9-4121-B2C7-BDD1A5A83721}"/>
              </a:ext>
            </a:extLst>
          </p:cNvPr>
          <p:cNvSpPr/>
          <p:nvPr userDrawn="1"/>
        </p:nvSpPr>
        <p:spPr>
          <a:xfrm>
            <a:off x="0" y="5935362"/>
            <a:ext cx="12192000" cy="948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0A9C838-559E-45C1-A1B7-FC010147605A}"/>
              </a:ext>
            </a:extLst>
          </p:cNvPr>
          <p:cNvSpPr txBox="1"/>
          <p:nvPr userDrawn="1"/>
        </p:nvSpPr>
        <p:spPr>
          <a:xfrm>
            <a:off x="3029419" y="6207871"/>
            <a:ext cx="6214241" cy="338554"/>
          </a:xfrm>
          <a:prstGeom prst="rect">
            <a:avLst/>
          </a:prstGeom>
          <a:noFill/>
        </p:spPr>
        <p:txBody>
          <a:bodyPr wrap="square" rtlCol="0">
            <a:spAutoFit/>
          </a:bodyPr>
          <a:lstStyle/>
          <a:p>
            <a:pPr algn="ctr"/>
            <a:r>
              <a:rPr lang="en-US" sz="1600">
                <a:solidFill>
                  <a:srgbClr val="002060"/>
                </a:solidFill>
                <a:latin typeface="+mn-lt"/>
              </a:rPr>
              <a:t>CAPLAW </a:t>
            </a:r>
            <a:r>
              <a:rPr lang="en-US" sz="1600" i="0">
                <a:solidFill>
                  <a:srgbClr val="002060"/>
                </a:solidFill>
                <a:effectLst/>
                <a:latin typeface="+mn-lt"/>
              </a:rPr>
              <a:t>| </a:t>
            </a:r>
            <a:r>
              <a:rPr lang="en-US" sz="1600" b="1">
                <a:solidFill>
                  <a:srgbClr val="002060"/>
                </a:solidFill>
                <a:latin typeface="+mn-lt"/>
                <a:hlinkClick r:id="rId3"/>
              </a:rPr>
              <a:t>www.caplaw.org</a:t>
            </a:r>
            <a:r>
              <a:rPr lang="en-US" sz="1600" b="1">
                <a:solidFill>
                  <a:srgbClr val="002060"/>
                </a:solidFill>
                <a:latin typeface="+mn-lt"/>
              </a:rPr>
              <a:t> </a:t>
            </a:r>
            <a:r>
              <a:rPr lang="en-US" sz="1600">
                <a:solidFill>
                  <a:srgbClr val="002060"/>
                </a:solidFill>
                <a:latin typeface="+mn-lt"/>
              </a:rPr>
              <a:t>| (</a:t>
            </a:r>
            <a:r>
              <a:rPr lang="en-US" sz="1600" i="0">
                <a:solidFill>
                  <a:srgbClr val="002060"/>
                </a:solidFill>
                <a:effectLst/>
                <a:latin typeface="+mn-lt"/>
              </a:rPr>
              <a:t>617) 357-6915</a:t>
            </a:r>
            <a:endParaRPr lang="en-US" sz="1600">
              <a:solidFill>
                <a:srgbClr val="002060"/>
              </a:solidFill>
              <a:latin typeface="+mn-lt"/>
            </a:endParaRPr>
          </a:p>
        </p:txBody>
      </p:sp>
      <p:cxnSp>
        <p:nvCxnSpPr>
          <p:cNvPr id="18" name="Straight Connector 17">
            <a:extLst>
              <a:ext uri="{FF2B5EF4-FFF2-40B4-BE49-F238E27FC236}">
                <a16:creationId xmlns:a16="http://schemas.microsoft.com/office/drawing/2014/main" id="{9DCCF33E-E18F-4C5D-8CBF-9BC250FD2659}"/>
              </a:ext>
            </a:extLst>
          </p:cNvPr>
          <p:cNvCxnSpPr/>
          <p:nvPr userDrawn="1"/>
        </p:nvCxnSpPr>
        <p:spPr>
          <a:xfrm>
            <a:off x="0" y="5935362"/>
            <a:ext cx="12192000" cy="0"/>
          </a:xfrm>
          <a:prstGeom prst="line">
            <a:avLst/>
          </a:prstGeom>
          <a:ln w="63500">
            <a:solidFill>
              <a:srgbClr val="699DEE"/>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E1DF6237-B787-3FDB-D494-9EE0B4A1C4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6965" y="5117889"/>
            <a:ext cx="1861730" cy="149289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9119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0BD74-F5B0-4D82-A6F3-9D91958BB30D}"/>
              </a:ext>
            </a:extLst>
          </p:cNvPr>
          <p:cNvSpPr/>
          <p:nvPr userDrawn="1"/>
        </p:nvSpPr>
        <p:spPr>
          <a:xfrm>
            <a:off x="0" y="5935362"/>
            <a:ext cx="12192000" cy="948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33357DB7-82EA-4FC5-BE8B-D800879A44B0}"/>
              </a:ext>
            </a:extLst>
          </p:cNvPr>
          <p:cNvCxnSpPr/>
          <p:nvPr userDrawn="1"/>
        </p:nvCxnSpPr>
        <p:spPr>
          <a:xfrm>
            <a:off x="0" y="5935362"/>
            <a:ext cx="12192000" cy="0"/>
          </a:xfrm>
          <a:prstGeom prst="line">
            <a:avLst/>
          </a:prstGeom>
          <a:ln w="63500">
            <a:solidFill>
              <a:srgbClr val="699DEE"/>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25E279B-92D1-4BBE-B07B-342D59743C9A}"/>
              </a:ext>
            </a:extLst>
          </p:cNvPr>
          <p:cNvSpPr txBox="1"/>
          <p:nvPr userDrawn="1"/>
        </p:nvSpPr>
        <p:spPr>
          <a:xfrm>
            <a:off x="3029419" y="6207871"/>
            <a:ext cx="6214241" cy="338554"/>
          </a:xfrm>
          <a:prstGeom prst="rect">
            <a:avLst/>
          </a:prstGeom>
          <a:noFill/>
        </p:spPr>
        <p:txBody>
          <a:bodyPr wrap="square" rtlCol="0">
            <a:spAutoFit/>
          </a:bodyPr>
          <a:lstStyle/>
          <a:p>
            <a:pPr algn="ctr"/>
            <a:r>
              <a:rPr lang="en-US" sz="1600">
                <a:solidFill>
                  <a:srgbClr val="002060"/>
                </a:solidFill>
                <a:latin typeface="+mn-lt"/>
              </a:rPr>
              <a:t>CAPLAW </a:t>
            </a:r>
            <a:r>
              <a:rPr lang="en-US" sz="1600" i="0">
                <a:solidFill>
                  <a:srgbClr val="002060"/>
                </a:solidFill>
                <a:effectLst/>
                <a:latin typeface="+mn-lt"/>
              </a:rPr>
              <a:t>| </a:t>
            </a:r>
            <a:r>
              <a:rPr lang="en-US" sz="1600" b="1">
                <a:solidFill>
                  <a:srgbClr val="002060"/>
                </a:solidFill>
                <a:latin typeface="+mn-lt"/>
                <a:hlinkClick r:id="rId3"/>
              </a:rPr>
              <a:t>www.caplaw.org</a:t>
            </a:r>
            <a:r>
              <a:rPr lang="en-US" sz="1600" b="1">
                <a:solidFill>
                  <a:srgbClr val="002060"/>
                </a:solidFill>
                <a:latin typeface="+mn-lt"/>
              </a:rPr>
              <a:t> </a:t>
            </a:r>
            <a:r>
              <a:rPr lang="en-US" sz="1600">
                <a:solidFill>
                  <a:srgbClr val="002060"/>
                </a:solidFill>
                <a:latin typeface="+mn-lt"/>
              </a:rPr>
              <a:t>| (</a:t>
            </a:r>
            <a:r>
              <a:rPr lang="en-US" sz="1600" i="0">
                <a:solidFill>
                  <a:srgbClr val="002060"/>
                </a:solidFill>
                <a:effectLst/>
                <a:latin typeface="+mn-lt"/>
              </a:rPr>
              <a:t>617) 357-6915</a:t>
            </a:r>
            <a:endParaRPr lang="en-US" sz="1600">
              <a:solidFill>
                <a:srgbClr val="002060"/>
              </a:solidFill>
              <a:latin typeface="+mn-lt"/>
            </a:endParaRPr>
          </a:p>
        </p:txBody>
      </p:sp>
      <p:sp>
        <p:nvSpPr>
          <p:cNvPr id="5" name="Oval 4">
            <a:extLst>
              <a:ext uri="{FF2B5EF4-FFF2-40B4-BE49-F238E27FC236}">
                <a16:creationId xmlns:a16="http://schemas.microsoft.com/office/drawing/2014/main" id="{3B36356E-3DC7-4D50-9B6F-C4A27602A609}"/>
              </a:ext>
            </a:extLst>
          </p:cNvPr>
          <p:cNvSpPr/>
          <p:nvPr userDrawn="1"/>
        </p:nvSpPr>
        <p:spPr>
          <a:xfrm>
            <a:off x="1267627" y="1229605"/>
            <a:ext cx="2904610" cy="2905691"/>
          </a:xfrm>
          <a:prstGeom prst="ellips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04EA39A-FFBE-469E-9E9F-94F26E87FA86}"/>
              </a:ext>
            </a:extLst>
          </p:cNvPr>
          <p:cNvSpPr/>
          <p:nvPr userDrawn="1"/>
        </p:nvSpPr>
        <p:spPr>
          <a:xfrm>
            <a:off x="8019765" y="1229605"/>
            <a:ext cx="2904610" cy="2905691"/>
          </a:xfrm>
          <a:prstGeom prst="ellips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8">
            <a:extLst>
              <a:ext uri="{FF2B5EF4-FFF2-40B4-BE49-F238E27FC236}">
                <a16:creationId xmlns:a16="http://schemas.microsoft.com/office/drawing/2014/main" id="{D63FD074-E4CB-4DBC-979E-47B1B25649D4}"/>
              </a:ext>
            </a:extLst>
          </p:cNvPr>
          <p:cNvSpPr>
            <a:spLocks noGrp="1"/>
          </p:cNvSpPr>
          <p:nvPr>
            <p:ph type="body" sz="quarter" idx="10" hasCustomPrompt="1"/>
          </p:nvPr>
        </p:nvSpPr>
        <p:spPr>
          <a:xfrm>
            <a:off x="1267627" y="4410075"/>
            <a:ext cx="2904610" cy="571500"/>
          </a:xfrm>
        </p:spPr>
        <p:txBody>
          <a:bodyPr/>
          <a:lstStyle>
            <a:lvl1pPr algn="ctr">
              <a:buNone/>
              <a:defRPr sz="1800" b="1">
                <a:solidFill>
                  <a:srgbClr val="002060"/>
                </a:solidFill>
              </a:defRPr>
            </a:lvl1pPr>
          </a:lstStyle>
          <a:p>
            <a:pPr lvl="0"/>
            <a:r>
              <a:rPr lang="en-US"/>
              <a:t>Insert Speaker Name + Contact</a:t>
            </a:r>
          </a:p>
        </p:txBody>
      </p:sp>
      <p:sp>
        <p:nvSpPr>
          <p:cNvPr id="8" name="Text Placeholder 8">
            <a:extLst>
              <a:ext uri="{FF2B5EF4-FFF2-40B4-BE49-F238E27FC236}">
                <a16:creationId xmlns:a16="http://schemas.microsoft.com/office/drawing/2014/main" id="{F44D2666-9CB7-4326-AA4A-63454B9FCB92}"/>
              </a:ext>
            </a:extLst>
          </p:cNvPr>
          <p:cNvSpPr>
            <a:spLocks noGrp="1"/>
          </p:cNvSpPr>
          <p:nvPr>
            <p:ph type="body" sz="quarter" idx="11" hasCustomPrompt="1"/>
          </p:nvPr>
        </p:nvSpPr>
        <p:spPr>
          <a:xfrm>
            <a:off x="8019765" y="4407804"/>
            <a:ext cx="2904610" cy="571500"/>
          </a:xfrm>
        </p:spPr>
        <p:txBody>
          <a:bodyPr/>
          <a:lstStyle>
            <a:lvl1pPr algn="ctr">
              <a:buNone/>
              <a:defRPr sz="1800" b="1" i="0">
                <a:solidFill>
                  <a:srgbClr val="002060"/>
                </a:solidFill>
              </a:defRPr>
            </a:lvl1pPr>
          </a:lstStyle>
          <a:p>
            <a:pPr lvl="0"/>
            <a:r>
              <a:rPr lang="en-US"/>
              <a:t>Insert Speaker Name + Contact</a:t>
            </a:r>
          </a:p>
        </p:txBody>
      </p:sp>
      <p:sp>
        <p:nvSpPr>
          <p:cNvPr id="9" name="Oval 8">
            <a:extLst>
              <a:ext uri="{FF2B5EF4-FFF2-40B4-BE49-F238E27FC236}">
                <a16:creationId xmlns:a16="http://schemas.microsoft.com/office/drawing/2014/main" id="{770FDE21-4D37-4066-A405-F7B66543A9F6}"/>
              </a:ext>
            </a:extLst>
          </p:cNvPr>
          <p:cNvSpPr/>
          <p:nvPr userDrawn="1"/>
        </p:nvSpPr>
        <p:spPr>
          <a:xfrm>
            <a:off x="4643695" y="1229605"/>
            <a:ext cx="2904610" cy="2905691"/>
          </a:xfrm>
          <a:prstGeom prst="ellips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8">
            <a:extLst>
              <a:ext uri="{FF2B5EF4-FFF2-40B4-BE49-F238E27FC236}">
                <a16:creationId xmlns:a16="http://schemas.microsoft.com/office/drawing/2014/main" id="{F52DB948-EBD7-4DF9-9F26-56B26F559BAA}"/>
              </a:ext>
            </a:extLst>
          </p:cNvPr>
          <p:cNvSpPr>
            <a:spLocks noGrp="1"/>
          </p:cNvSpPr>
          <p:nvPr>
            <p:ph type="body" sz="quarter" idx="12" hasCustomPrompt="1"/>
          </p:nvPr>
        </p:nvSpPr>
        <p:spPr>
          <a:xfrm>
            <a:off x="4643695" y="4407804"/>
            <a:ext cx="2904610" cy="571500"/>
          </a:xfrm>
        </p:spPr>
        <p:txBody>
          <a:bodyPr/>
          <a:lstStyle>
            <a:lvl1pPr algn="ctr">
              <a:buNone/>
              <a:defRPr sz="1800" b="1" i="0">
                <a:solidFill>
                  <a:srgbClr val="002060"/>
                </a:solidFill>
              </a:defRPr>
            </a:lvl1pPr>
          </a:lstStyle>
          <a:p>
            <a:pPr lvl="0"/>
            <a:r>
              <a:rPr lang="en-US"/>
              <a:t>Insert Speaker Name + Contact</a:t>
            </a:r>
          </a:p>
        </p:txBody>
      </p:sp>
      <p:pic>
        <p:nvPicPr>
          <p:cNvPr id="15" name="Picture 14" descr="Logo, icon, company name&#10;&#10;Description automatically generated">
            <a:extLst>
              <a:ext uri="{FF2B5EF4-FFF2-40B4-BE49-F238E27FC236}">
                <a16:creationId xmlns:a16="http://schemas.microsoft.com/office/drawing/2014/main" id="{65B29DCB-8298-D513-DFF2-FE3F096801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345" y="6041382"/>
            <a:ext cx="662238" cy="748328"/>
          </a:xfrm>
          <a:prstGeom prst="rect">
            <a:avLst/>
          </a:prstGeom>
        </p:spPr>
      </p:pic>
      <p:pic>
        <p:nvPicPr>
          <p:cNvPr id="16" name="Picture 15" descr="Icon&#10;&#10;Description automatically generated">
            <a:extLst>
              <a:ext uri="{FF2B5EF4-FFF2-40B4-BE49-F238E27FC236}">
                <a16:creationId xmlns:a16="http://schemas.microsoft.com/office/drawing/2014/main" id="{A9FE97CF-4B7E-22DA-1BC8-3165FA9239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86965" y="5117889"/>
            <a:ext cx="1861730" cy="149289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2578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5FEF8-3D92-4CE6-AC15-7B88A8AB4129}"/>
              </a:ext>
            </a:extLst>
          </p:cNvPr>
          <p:cNvSpPr/>
          <p:nvPr userDrawn="1"/>
        </p:nvSpPr>
        <p:spPr>
          <a:xfrm>
            <a:off x="0" y="5935362"/>
            <a:ext cx="12192000" cy="948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647E6340-228E-4FA3-B9AE-66DC870797AD}"/>
              </a:ext>
            </a:extLst>
          </p:cNvPr>
          <p:cNvCxnSpPr/>
          <p:nvPr userDrawn="1"/>
        </p:nvCxnSpPr>
        <p:spPr>
          <a:xfrm>
            <a:off x="0" y="5935362"/>
            <a:ext cx="12192000" cy="0"/>
          </a:xfrm>
          <a:prstGeom prst="line">
            <a:avLst/>
          </a:prstGeom>
          <a:ln w="63500">
            <a:solidFill>
              <a:srgbClr val="699DEE"/>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DE5E3BE-DB98-4788-A630-FD5391165605}"/>
              </a:ext>
            </a:extLst>
          </p:cNvPr>
          <p:cNvSpPr txBox="1"/>
          <p:nvPr userDrawn="1"/>
        </p:nvSpPr>
        <p:spPr>
          <a:xfrm>
            <a:off x="3029419" y="6207871"/>
            <a:ext cx="6214241" cy="338554"/>
          </a:xfrm>
          <a:prstGeom prst="rect">
            <a:avLst/>
          </a:prstGeom>
          <a:noFill/>
        </p:spPr>
        <p:txBody>
          <a:bodyPr wrap="square" rtlCol="0">
            <a:spAutoFit/>
          </a:bodyPr>
          <a:lstStyle/>
          <a:p>
            <a:pPr algn="ctr"/>
            <a:r>
              <a:rPr lang="en-US" sz="1600">
                <a:solidFill>
                  <a:srgbClr val="002060"/>
                </a:solidFill>
                <a:latin typeface="+mn-lt"/>
              </a:rPr>
              <a:t>CAPLAW </a:t>
            </a:r>
            <a:r>
              <a:rPr lang="en-US" sz="1600" i="0">
                <a:solidFill>
                  <a:srgbClr val="002060"/>
                </a:solidFill>
                <a:effectLst/>
                <a:latin typeface="+mn-lt"/>
              </a:rPr>
              <a:t>| </a:t>
            </a:r>
            <a:r>
              <a:rPr lang="en-US" sz="1600" b="1">
                <a:solidFill>
                  <a:srgbClr val="002060"/>
                </a:solidFill>
                <a:latin typeface="+mn-lt"/>
                <a:hlinkClick r:id="rId3"/>
              </a:rPr>
              <a:t>www.caplaw.org</a:t>
            </a:r>
            <a:r>
              <a:rPr lang="en-US" sz="1600" b="1">
                <a:solidFill>
                  <a:srgbClr val="002060"/>
                </a:solidFill>
                <a:latin typeface="+mn-lt"/>
              </a:rPr>
              <a:t> </a:t>
            </a:r>
            <a:r>
              <a:rPr lang="en-US" sz="1600">
                <a:solidFill>
                  <a:srgbClr val="002060"/>
                </a:solidFill>
                <a:latin typeface="+mn-lt"/>
              </a:rPr>
              <a:t>| (</a:t>
            </a:r>
            <a:r>
              <a:rPr lang="en-US" sz="1600" i="0">
                <a:solidFill>
                  <a:srgbClr val="002060"/>
                </a:solidFill>
                <a:effectLst/>
                <a:latin typeface="+mn-lt"/>
              </a:rPr>
              <a:t>617) 357-6915</a:t>
            </a:r>
            <a:endParaRPr lang="en-US" sz="1600">
              <a:solidFill>
                <a:srgbClr val="002060"/>
              </a:solidFill>
              <a:latin typeface="+mn-lt"/>
            </a:endParaRPr>
          </a:p>
        </p:txBody>
      </p:sp>
      <p:sp>
        <p:nvSpPr>
          <p:cNvPr id="5" name="Oval 4">
            <a:extLst>
              <a:ext uri="{FF2B5EF4-FFF2-40B4-BE49-F238E27FC236}">
                <a16:creationId xmlns:a16="http://schemas.microsoft.com/office/drawing/2014/main" id="{911292C8-36DC-4B30-8404-2D84CFAA91BE}"/>
              </a:ext>
            </a:extLst>
          </p:cNvPr>
          <p:cNvSpPr/>
          <p:nvPr userDrawn="1"/>
        </p:nvSpPr>
        <p:spPr>
          <a:xfrm>
            <a:off x="496102" y="1394367"/>
            <a:ext cx="2514600" cy="2514600"/>
          </a:xfrm>
          <a:prstGeom prst="ellips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ACCAF2E-E863-479E-A493-E6C78E57B95E}"/>
              </a:ext>
            </a:extLst>
          </p:cNvPr>
          <p:cNvSpPr/>
          <p:nvPr userDrawn="1"/>
        </p:nvSpPr>
        <p:spPr>
          <a:xfrm>
            <a:off x="9181298" y="1394366"/>
            <a:ext cx="2514600" cy="2514600"/>
          </a:xfrm>
          <a:prstGeom prst="ellips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8">
            <a:extLst>
              <a:ext uri="{FF2B5EF4-FFF2-40B4-BE49-F238E27FC236}">
                <a16:creationId xmlns:a16="http://schemas.microsoft.com/office/drawing/2014/main" id="{AAAECBFD-638A-4FF9-BE00-CA6C8DE2D0D7}"/>
              </a:ext>
            </a:extLst>
          </p:cNvPr>
          <p:cNvSpPr>
            <a:spLocks noGrp="1"/>
          </p:cNvSpPr>
          <p:nvPr>
            <p:ph type="body" sz="quarter" idx="10" hasCustomPrompt="1"/>
          </p:nvPr>
        </p:nvSpPr>
        <p:spPr>
          <a:xfrm>
            <a:off x="496102" y="4087783"/>
            <a:ext cx="2514600" cy="571500"/>
          </a:xfrm>
        </p:spPr>
        <p:txBody>
          <a:bodyPr/>
          <a:lstStyle>
            <a:lvl1pPr algn="ctr">
              <a:buNone/>
              <a:defRPr sz="1600" b="1">
                <a:solidFill>
                  <a:srgbClr val="002060"/>
                </a:solidFill>
              </a:defRPr>
            </a:lvl1pPr>
          </a:lstStyle>
          <a:p>
            <a:pPr lvl="0"/>
            <a:r>
              <a:rPr lang="en-US"/>
              <a:t>Insert Speaker Name + Contact</a:t>
            </a:r>
          </a:p>
        </p:txBody>
      </p:sp>
      <p:sp>
        <p:nvSpPr>
          <p:cNvPr id="10" name="Oval 9">
            <a:extLst>
              <a:ext uri="{FF2B5EF4-FFF2-40B4-BE49-F238E27FC236}">
                <a16:creationId xmlns:a16="http://schemas.microsoft.com/office/drawing/2014/main" id="{8328E535-5ACF-4F50-97A0-0062427E351F}"/>
              </a:ext>
            </a:extLst>
          </p:cNvPr>
          <p:cNvSpPr/>
          <p:nvPr userDrawn="1"/>
        </p:nvSpPr>
        <p:spPr>
          <a:xfrm>
            <a:off x="3401753" y="1394366"/>
            <a:ext cx="2514600" cy="2514600"/>
          </a:xfrm>
          <a:prstGeom prst="ellips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E508249-E88F-46D0-82E2-181289788C7F}"/>
              </a:ext>
            </a:extLst>
          </p:cNvPr>
          <p:cNvSpPr/>
          <p:nvPr userDrawn="1"/>
        </p:nvSpPr>
        <p:spPr>
          <a:xfrm>
            <a:off x="6275647" y="1394366"/>
            <a:ext cx="2514600" cy="2514600"/>
          </a:xfrm>
          <a:prstGeom prst="ellips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E6663B6A-0770-481C-ADBC-DE70AB0830C2}"/>
              </a:ext>
            </a:extLst>
          </p:cNvPr>
          <p:cNvSpPr>
            <a:spLocks noGrp="1"/>
          </p:cNvSpPr>
          <p:nvPr>
            <p:ph type="body" sz="quarter" idx="11" hasCustomPrompt="1"/>
          </p:nvPr>
        </p:nvSpPr>
        <p:spPr>
          <a:xfrm>
            <a:off x="3401753" y="4087368"/>
            <a:ext cx="2514600" cy="571500"/>
          </a:xfrm>
        </p:spPr>
        <p:txBody>
          <a:bodyPr/>
          <a:lstStyle>
            <a:lvl1pPr algn="ctr">
              <a:buNone/>
              <a:defRPr sz="1600" b="1">
                <a:solidFill>
                  <a:srgbClr val="002060"/>
                </a:solidFill>
              </a:defRPr>
            </a:lvl1pPr>
          </a:lstStyle>
          <a:p>
            <a:pPr lvl="0"/>
            <a:r>
              <a:rPr lang="en-US"/>
              <a:t>Insert Speaker Name + Contact</a:t>
            </a:r>
          </a:p>
        </p:txBody>
      </p:sp>
      <p:sp>
        <p:nvSpPr>
          <p:cNvPr id="14" name="Text Placeholder 8">
            <a:extLst>
              <a:ext uri="{FF2B5EF4-FFF2-40B4-BE49-F238E27FC236}">
                <a16:creationId xmlns:a16="http://schemas.microsoft.com/office/drawing/2014/main" id="{C8BB883F-5759-4D7C-89B0-9880825AF20B}"/>
              </a:ext>
            </a:extLst>
          </p:cNvPr>
          <p:cNvSpPr>
            <a:spLocks noGrp="1"/>
          </p:cNvSpPr>
          <p:nvPr>
            <p:ph type="body" sz="quarter" idx="12" hasCustomPrompt="1"/>
          </p:nvPr>
        </p:nvSpPr>
        <p:spPr>
          <a:xfrm>
            <a:off x="6275647" y="4087368"/>
            <a:ext cx="2514600" cy="571500"/>
          </a:xfrm>
        </p:spPr>
        <p:txBody>
          <a:bodyPr/>
          <a:lstStyle>
            <a:lvl1pPr algn="ctr">
              <a:buNone/>
              <a:defRPr sz="1600" b="1">
                <a:solidFill>
                  <a:srgbClr val="002060"/>
                </a:solidFill>
              </a:defRPr>
            </a:lvl1pPr>
          </a:lstStyle>
          <a:p>
            <a:pPr lvl="0"/>
            <a:r>
              <a:rPr lang="en-US"/>
              <a:t>Insert Speaker Name + Contact</a:t>
            </a:r>
          </a:p>
        </p:txBody>
      </p:sp>
      <p:sp>
        <p:nvSpPr>
          <p:cNvPr id="15" name="Text Placeholder 8">
            <a:extLst>
              <a:ext uri="{FF2B5EF4-FFF2-40B4-BE49-F238E27FC236}">
                <a16:creationId xmlns:a16="http://schemas.microsoft.com/office/drawing/2014/main" id="{16EBFE1F-1313-491C-A27E-FEF0F515429F}"/>
              </a:ext>
            </a:extLst>
          </p:cNvPr>
          <p:cNvSpPr>
            <a:spLocks noGrp="1"/>
          </p:cNvSpPr>
          <p:nvPr>
            <p:ph type="body" sz="quarter" idx="13" hasCustomPrompt="1"/>
          </p:nvPr>
        </p:nvSpPr>
        <p:spPr>
          <a:xfrm>
            <a:off x="9181298" y="4087783"/>
            <a:ext cx="2514600" cy="571500"/>
          </a:xfrm>
        </p:spPr>
        <p:txBody>
          <a:bodyPr/>
          <a:lstStyle>
            <a:lvl1pPr algn="ctr">
              <a:buNone/>
              <a:defRPr sz="1600" b="1">
                <a:solidFill>
                  <a:srgbClr val="002060"/>
                </a:solidFill>
              </a:defRPr>
            </a:lvl1pPr>
          </a:lstStyle>
          <a:p>
            <a:pPr lvl="0"/>
            <a:r>
              <a:rPr lang="en-US"/>
              <a:t>Insert Speaker Name + Contact</a:t>
            </a:r>
          </a:p>
        </p:txBody>
      </p:sp>
      <p:pic>
        <p:nvPicPr>
          <p:cNvPr id="17" name="Picture 16" descr="Logo, icon, company name&#10;&#10;Description automatically generated">
            <a:extLst>
              <a:ext uri="{FF2B5EF4-FFF2-40B4-BE49-F238E27FC236}">
                <a16:creationId xmlns:a16="http://schemas.microsoft.com/office/drawing/2014/main" id="{2AB65227-160D-0575-BDFF-71D7D05D99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345" y="6041382"/>
            <a:ext cx="662238" cy="748328"/>
          </a:xfrm>
          <a:prstGeom prst="rect">
            <a:avLst/>
          </a:prstGeom>
        </p:spPr>
      </p:pic>
      <p:pic>
        <p:nvPicPr>
          <p:cNvPr id="16" name="Picture 15" descr="Icon&#10;&#10;Description automatically generated">
            <a:extLst>
              <a:ext uri="{FF2B5EF4-FFF2-40B4-BE49-F238E27FC236}">
                <a16:creationId xmlns:a16="http://schemas.microsoft.com/office/drawing/2014/main" id="{09AE54B6-2C73-651B-4CF8-37AFF7AD6DC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86965" y="5117889"/>
            <a:ext cx="1861730" cy="149289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4603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932E3EA-60FD-4B79-8F36-F7486B48650B}"/>
              </a:ext>
            </a:extLst>
          </p:cNvPr>
          <p:cNvCxnSpPr>
            <a:cxnSpLocks/>
          </p:cNvCxnSpPr>
          <p:nvPr userDrawn="1"/>
        </p:nvCxnSpPr>
        <p:spPr>
          <a:xfrm>
            <a:off x="0" y="1201202"/>
            <a:ext cx="12192000" cy="0"/>
          </a:xfrm>
          <a:prstGeom prst="line">
            <a:avLst/>
          </a:prstGeom>
          <a:ln w="63500">
            <a:solidFill>
              <a:srgbClr val="699DE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BF1B00-454A-487D-B1F2-116CD6BD64EE}"/>
              </a:ext>
            </a:extLst>
          </p:cNvPr>
          <p:cNvSpPr>
            <a:spLocks noGrp="1"/>
          </p:cNvSpPr>
          <p:nvPr>
            <p:ph idx="1"/>
          </p:nvPr>
        </p:nvSpPr>
        <p:spPr>
          <a:xfrm>
            <a:off x="1115568" y="1865376"/>
            <a:ext cx="10030968" cy="4351338"/>
          </a:xfrm>
        </p:spPr>
        <p:txBody>
          <a:bodyPr/>
          <a:lstStyle>
            <a:lvl1pPr>
              <a:defRPr sz="2400">
                <a:solidFill>
                  <a:srgbClr val="002060"/>
                </a:solidFill>
              </a:defRPr>
            </a:lvl1pPr>
            <a:lvl2pPr>
              <a:defRPr sz="2200">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15">
            <a:extLst>
              <a:ext uri="{FF2B5EF4-FFF2-40B4-BE49-F238E27FC236}">
                <a16:creationId xmlns:a16="http://schemas.microsoft.com/office/drawing/2014/main" id="{41DE8976-5B8F-4A25-8E21-59ECAC9C88BD}"/>
              </a:ext>
            </a:extLst>
          </p:cNvPr>
          <p:cNvSpPr>
            <a:spLocks noGrp="1"/>
          </p:cNvSpPr>
          <p:nvPr>
            <p:ph type="sldNum" sz="quarter" idx="10"/>
          </p:nvPr>
        </p:nvSpPr>
        <p:spPr/>
        <p:txBody>
          <a:bodyPr/>
          <a:lstStyle/>
          <a:p>
            <a:fld id="{DB0891B8-0F6A-4DBF-947F-D19C3751FAA9}" type="slidenum">
              <a:rPr lang="en-US" smtClean="0"/>
              <a:pPr/>
              <a:t>‹#›</a:t>
            </a:fld>
            <a:endParaRPr lang="en-US"/>
          </a:p>
        </p:txBody>
      </p:sp>
      <p:sp>
        <p:nvSpPr>
          <p:cNvPr id="18" name="Title 17">
            <a:extLst>
              <a:ext uri="{FF2B5EF4-FFF2-40B4-BE49-F238E27FC236}">
                <a16:creationId xmlns:a16="http://schemas.microsoft.com/office/drawing/2014/main" id="{6F340C25-32B8-4F80-B85A-BCAD5667CFF2}"/>
              </a:ext>
            </a:extLst>
          </p:cNvPr>
          <p:cNvSpPr>
            <a:spLocks noGrp="1"/>
          </p:cNvSpPr>
          <p:nvPr>
            <p:ph type="title" hasCustomPrompt="1"/>
          </p:nvPr>
        </p:nvSpPr>
        <p:spPr>
          <a:xfrm>
            <a:off x="630936" y="678561"/>
            <a:ext cx="10515600" cy="683514"/>
          </a:xfrm>
        </p:spPr>
        <p:txBody>
          <a:bodyPr/>
          <a:lstStyle>
            <a:lvl1pPr>
              <a:defRPr>
                <a:solidFill>
                  <a:srgbClr val="2B478B"/>
                </a:solidFill>
              </a:defRPr>
            </a:lvl1pPr>
          </a:lstStyle>
          <a:p>
            <a:r>
              <a:rPr lang="en-US"/>
              <a:t>Click to edit title</a:t>
            </a:r>
          </a:p>
        </p:txBody>
      </p:sp>
    </p:spTree>
    <p:custDataLst>
      <p:tags r:id="rId1"/>
    </p:custDataLst>
    <p:extLst>
      <p:ext uri="{BB962C8B-B14F-4D97-AF65-F5344CB8AC3E}">
        <p14:creationId xmlns:p14="http://schemas.microsoft.com/office/powerpoint/2010/main" val="2974129386"/>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F1B00-454A-487D-B1F2-116CD6BD64EE}"/>
              </a:ext>
            </a:extLst>
          </p:cNvPr>
          <p:cNvSpPr>
            <a:spLocks noGrp="1"/>
          </p:cNvSpPr>
          <p:nvPr>
            <p:ph idx="1"/>
          </p:nvPr>
        </p:nvSpPr>
        <p:spPr>
          <a:xfrm>
            <a:off x="1115568" y="1865376"/>
            <a:ext cx="10030966" cy="4351338"/>
          </a:xfrm>
        </p:spPr>
        <p:txBody>
          <a:bodyPr/>
          <a:lstStyle>
            <a:lvl1pPr>
              <a:defRPr sz="2400">
                <a:solidFill>
                  <a:srgbClr val="002060"/>
                </a:solidFill>
              </a:defRPr>
            </a:lvl1pPr>
            <a:lvl2pPr>
              <a:defRPr sz="2200">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C379F66D-83FD-47EB-851F-D6C15BAED979}"/>
              </a:ext>
            </a:extLst>
          </p:cNvPr>
          <p:cNvCxnSpPr/>
          <p:nvPr userDrawn="1"/>
        </p:nvCxnSpPr>
        <p:spPr>
          <a:xfrm>
            <a:off x="0" y="1201202"/>
            <a:ext cx="12192000" cy="0"/>
          </a:xfrm>
          <a:prstGeom prst="line">
            <a:avLst/>
          </a:prstGeom>
          <a:ln w="63500">
            <a:solidFill>
              <a:srgbClr val="699DE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3DE87-4600-4F35-971F-C27E10319FD5}"/>
              </a:ext>
            </a:extLst>
          </p:cNvPr>
          <p:cNvSpPr>
            <a:spLocks noGrp="1"/>
          </p:cNvSpPr>
          <p:nvPr>
            <p:ph type="title" hasCustomPrompt="1"/>
          </p:nvPr>
        </p:nvSpPr>
        <p:spPr>
          <a:xfrm>
            <a:off x="630936" y="669036"/>
            <a:ext cx="10515600" cy="683514"/>
          </a:xfrm>
        </p:spPr>
        <p:txBody>
          <a:bodyPr anchor="b"/>
          <a:lstStyle>
            <a:lvl1pPr>
              <a:defRPr>
                <a:solidFill>
                  <a:srgbClr val="2B478B"/>
                </a:solidFill>
              </a:defRPr>
            </a:lvl1pPr>
          </a:lstStyle>
          <a:p>
            <a:r>
              <a:rPr lang="en-US"/>
              <a:t>Click to edit title</a:t>
            </a:r>
          </a:p>
        </p:txBody>
      </p:sp>
      <p:sp>
        <p:nvSpPr>
          <p:cNvPr id="8" name="Subtitle 2">
            <a:extLst>
              <a:ext uri="{FF2B5EF4-FFF2-40B4-BE49-F238E27FC236}">
                <a16:creationId xmlns:a16="http://schemas.microsoft.com/office/drawing/2014/main" id="{4914E1D1-53C4-42F0-B0A6-0D1139D15D5E}"/>
              </a:ext>
            </a:extLst>
          </p:cNvPr>
          <p:cNvSpPr>
            <a:spLocks noGrp="1"/>
          </p:cNvSpPr>
          <p:nvPr>
            <p:ph type="subTitle" idx="13" hasCustomPrompt="1"/>
          </p:nvPr>
        </p:nvSpPr>
        <p:spPr>
          <a:xfrm>
            <a:off x="630935" y="1276351"/>
            <a:ext cx="10515599" cy="378878"/>
          </a:xfrm>
        </p:spPr>
        <p:txBody>
          <a:bodyPr/>
          <a:lstStyle>
            <a:lvl1pPr marL="0" indent="0" algn="l">
              <a:buNone/>
              <a:defRPr sz="24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9" name="Slide Number Placeholder 5">
            <a:extLst>
              <a:ext uri="{FF2B5EF4-FFF2-40B4-BE49-F238E27FC236}">
                <a16:creationId xmlns:a16="http://schemas.microsoft.com/office/drawing/2014/main" id="{CE3EC1D5-1F6A-46C5-8575-CFBE22778223}"/>
              </a:ext>
            </a:extLst>
          </p:cNvPr>
          <p:cNvSpPr>
            <a:spLocks noGrp="1"/>
          </p:cNvSpPr>
          <p:nvPr>
            <p:ph type="sldNum" sz="quarter" idx="12"/>
          </p:nvPr>
        </p:nvSpPr>
        <p:spPr>
          <a:xfrm>
            <a:off x="8610600" y="6356350"/>
            <a:ext cx="2743200" cy="365125"/>
          </a:xfrm>
        </p:spPr>
        <p:txBody>
          <a:bodyPr/>
          <a:lstStyle/>
          <a:p>
            <a:fld id="{DB0891B8-0F6A-4DBF-947F-D19C3751FAA9}" type="slidenum">
              <a:rPr lang="en-US" smtClean="0"/>
              <a:pPr/>
              <a:t>‹#›</a:t>
            </a:fld>
            <a:endParaRPr lang="en-US"/>
          </a:p>
        </p:txBody>
      </p:sp>
      <p:pic>
        <p:nvPicPr>
          <p:cNvPr id="4" name="Picture 3" descr="Graphical user interface&#10;&#10;Description automatically generated">
            <a:extLst>
              <a:ext uri="{FF2B5EF4-FFF2-40B4-BE49-F238E27FC236}">
                <a16:creationId xmlns:a16="http://schemas.microsoft.com/office/drawing/2014/main" id="{FC8E7E5D-0717-939D-59D2-D0B977E199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6935" y="317330"/>
            <a:ext cx="1796865" cy="1767743"/>
          </a:xfrm>
          <a:prstGeom prst="rect">
            <a:avLst/>
          </a:prstGeom>
        </p:spPr>
      </p:pic>
    </p:spTree>
    <p:custDataLst>
      <p:tags r:id="rId1"/>
    </p:custDataLst>
    <p:extLst>
      <p:ext uri="{BB962C8B-B14F-4D97-AF65-F5344CB8AC3E}">
        <p14:creationId xmlns:p14="http://schemas.microsoft.com/office/powerpoint/2010/main" val="243093371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BABAE-8226-46F8-B69D-3F5ABA2EAB68}"/>
              </a:ext>
            </a:extLst>
          </p:cNvPr>
          <p:cNvSpPr>
            <a:spLocks noGrp="1"/>
          </p:cNvSpPr>
          <p:nvPr>
            <p:ph sz="half" idx="1"/>
          </p:nvPr>
        </p:nvSpPr>
        <p:spPr>
          <a:xfrm>
            <a:off x="783336" y="2184399"/>
            <a:ext cx="5181600"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459E1-2C6D-4486-9F82-3314BEB18926}"/>
              </a:ext>
            </a:extLst>
          </p:cNvPr>
          <p:cNvSpPr>
            <a:spLocks noGrp="1"/>
          </p:cNvSpPr>
          <p:nvPr>
            <p:ph sz="half" idx="2"/>
          </p:nvPr>
        </p:nvSpPr>
        <p:spPr>
          <a:xfrm>
            <a:off x="6172200" y="2195447"/>
            <a:ext cx="5181600"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EE90FEF-E3AC-4E95-A537-6B5380113A65}"/>
              </a:ext>
            </a:extLst>
          </p:cNvPr>
          <p:cNvCxnSpPr/>
          <p:nvPr userDrawn="1"/>
        </p:nvCxnSpPr>
        <p:spPr>
          <a:xfrm>
            <a:off x="0" y="1201202"/>
            <a:ext cx="12192000" cy="0"/>
          </a:xfrm>
          <a:prstGeom prst="line">
            <a:avLst/>
          </a:prstGeom>
          <a:ln w="63500">
            <a:solidFill>
              <a:srgbClr val="699DEE"/>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F777763-C5B2-4891-8BF6-B575027A63FD}"/>
              </a:ext>
            </a:extLst>
          </p:cNvPr>
          <p:cNvSpPr>
            <a:spLocks noGrp="1"/>
          </p:cNvSpPr>
          <p:nvPr>
            <p:ph type="title" hasCustomPrompt="1"/>
          </p:nvPr>
        </p:nvSpPr>
        <p:spPr>
          <a:xfrm>
            <a:off x="630936" y="669036"/>
            <a:ext cx="10515600" cy="683514"/>
          </a:xfrm>
        </p:spPr>
        <p:txBody>
          <a:bodyPr anchor="b"/>
          <a:lstStyle>
            <a:lvl1pPr>
              <a:defRPr>
                <a:solidFill>
                  <a:srgbClr val="2B478B"/>
                </a:solidFill>
              </a:defRPr>
            </a:lvl1pPr>
          </a:lstStyle>
          <a:p>
            <a:r>
              <a:rPr lang="en-US"/>
              <a:t>Click to edit title</a:t>
            </a:r>
          </a:p>
        </p:txBody>
      </p:sp>
      <p:sp>
        <p:nvSpPr>
          <p:cNvPr id="10" name="Subtitle 2">
            <a:extLst>
              <a:ext uri="{FF2B5EF4-FFF2-40B4-BE49-F238E27FC236}">
                <a16:creationId xmlns:a16="http://schemas.microsoft.com/office/drawing/2014/main" id="{381C72E8-AA59-4B2D-A961-512CA78620B5}"/>
              </a:ext>
            </a:extLst>
          </p:cNvPr>
          <p:cNvSpPr>
            <a:spLocks noGrp="1"/>
          </p:cNvSpPr>
          <p:nvPr>
            <p:ph type="subTitle" idx="13" hasCustomPrompt="1"/>
          </p:nvPr>
        </p:nvSpPr>
        <p:spPr>
          <a:xfrm>
            <a:off x="630935" y="1276351"/>
            <a:ext cx="10515599" cy="378878"/>
          </a:xfrm>
        </p:spPr>
        <p:txBody>
          <a:bodyPr/>
          <a:lstStyle>
            <a:lvl1pPr marL="0" indent="0" algn="l">
              <a:buNone/>
              <a:defRPr sz="24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1" name="Slide Number Placeholder 5">
            <a:extLst>
              <a:ext uri="{FF2B5EF4-FFF2-40B4-BE49-F238E27FC236}">
                <a16:creationId xmlns:a16="http://schemas.microsoft.com/office/drawing/2014/main" id="{BF7BA060-321B-4F16-9DBA-64E23A768E58}"/>
              </a:ext>
            </a:extLst>
          </p:cNvPr>
          <p:cNvSpPr>
            <a:spLocks noGrp="1"/>
          </p:cNvSpPr>
          <p:nvPr>
            <p:ph type="sldNum" sz="quarter" idx="12"/>
          </p:nvPr>
        </p:nvSpPr>
        <p:spPr>
          <a:xfrm>
            <a:off x="8610600" y="6356350"/>
            <a:ext cx="2743200" cy="365125"/>
          </a:xfrm>
        </p:spPr>
        <p:txBody>
          <a:bodyPr/>
          <a:lstStyle/>
          <a:p>
            <a:r>
              <a:rPr lang="en-US"/>
              <a:t> </a:t>
            </a:r>
            <a:fld id="{DB0891B8-0F6A-4DBF-947F-D19C3751FAA9}" type="slidenum">
              <a:rPr lang="en-US" smtClean="0"/>
              <a:pPr/>
              <a:t>‹#›</a:t>
            </a:fld>
            <a:endParaRPr lang="en-US"/>
          </a:p>
        </p:txBody>
      </p:sp>
      <p:pic>
        <p:nvPicPr>
          <p:cNvPr id="2" name="Picture 1" descr="Graphical user interface&#10;&#10;Description automatically generated">
            <a:extLst>
              <a:ext uri="{FF2B5EF4-FFF2-40B4-BE49-F238E27FC236}">
                <a16:creationId xmlns:a16="http://schemas.microsoft.com/office/drawing/2014/main" id="{ECB9ABA2-0175-80F8-4196-E5C80E2804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6935" y="317330"/>
            <a:ext cx="1796865" cy="1767743"/>
          </a:xfrm>
          <a:prstGeom prst="rect">
            <a:avLst/>
          </a:prstGeom>
        </p:spPr>
      </p:pic>
    </p:spTree>
    <p:custDataLst>
      <p:tags r:id="rId1"/>
    </p:custDataLst>
    <p:extLst>
      <p:ext uri="{BB962C8B-B14F-4D97-AF65-F5344CB8AC3E}">
        <p14:creationId xmlns:p14="http://schemas.microsoft.com/office/powerpoint/2010/main" val="55302362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04C747-2620-4A1B-A9A8-669307C01802}"/>
              </a:ext>
            </a:extLst>
          </p:cNvPr>
          <p:cNvSpPr>
            <a:spLocks noGrp="1"/>
          </p:cNvSpPr>
          <p:nvPr>
            <p:ph type="title"/>
          </p:nvPr>
        </p:nvSpPr>
        <p:spPr>
          <a:xfrm>
            <a:off x="630936" y="630936"/>
            <a:ext cx="10515600" cy="68351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6CB34F13-B032-44D1-8217-D18213C54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4E81888-A0CA-402E-8357-9CB64B0BEE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 </a:t>
            </a:r>
            <a:fld id="{DB0891B8-0F6A-4DBF-947F-D19C3751FAA9}" type="slidenum">
              <a:rPr lang="en-US" smtClean="0"/>
              <a:pPr/>
              <a:t>‹#›</a:t>
            </a:fld>
            <a:endParaRPr lang="en-US"/>
          </a:p>
        </p:txBody>
      </p:sp>
    </p:spTree>
    <p:custDataLst>
      <p:tags r:id="rId15"/>
    </p:custDataLst>
    <p:extLst>
      <p:ext uri="{BB962C8B-B14F-4D97-AF65-F5344CB8AC3E}">
        <p14:creationId xmlns:p14="http://schemas.microsoft.com/office/powerpoint/2010/main" val="214089642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4" r:id="rId4"/>
    <p:sldLayoutId id="2147483665" r:id="rId5"/>
    <p:sldLayoutId id="2147483666" r:id="rId6"/>
    <p:sldLayoutId id="2147483667" r:id="rId7"/>
    <p:sldLayoutId id="2147483662" r:id="rId8"/>
    <p:sldLayoutId id="2147483652" r:id="rId9"/>
    <p:sldLayoutId id="2147483655" r:id="rId10"/>
    <p:sldLayoutId id="2147483661" r:id="rId11"/>
    <p:sldLayoutId id="2147483669" r:id="rId12"/>
    <p:sldLayoutId id="2147483671"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E20BB3-1569-58DE-F909-D37FA5183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6C378E-D121-AFED-D513-307379A6FB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164DE-D86F-36F2-CFD1-3BB7ECFC3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C0F9C-786B-4334-AC81-CE104FDD315B}" type="datetime1">
              <a:rPr lang="en-US" smtClean="0"/>
              <a:t>9/22/2023</a:t>
            </a:fld>
            <a:endParaRPr lang="en-US"/>
          </a:p>
        </p:txBody>
      </p:sp>
      <p:sp>
        <p:nvSpPr>
          <p:cNvPr id="5" name="Footer Placeholder 4">
            <a:extLst>
              <a:ext uri="{FF2B5EF4-FFF2-40B4-BE49-F238E27FC236}">
                <a16:creationId xmlns:a16="http://schemas.microsoft.com/office/drawing/2014/main" id="{FC7517A4-B58F-FFB1-5E6D-41AFF49233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529C47-7734-018D-1ACA-01AB4225F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CEF77-1DF5-4864-94EB-AA16B1F50ED1}" type="slidenum">
              <a:rPr lang="en-US" smtClean="0"/>
              <a:t>‹#›</a:t>
            </a:fld>
            <a:endParaRPr lang="en-US"/>
          </a:p>
        </p:txBody>
      </p:sp>
    </p:spTree>
    <p:extLst>
      <p:ext uri="{BB962C8B-B14F-4D97-AF65-F5344CB8AC3E}">
        <p14:creationId xmlns:p14="http://schemas.microsoft.com/office/powerpoint/2010/main" val="1062719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ctr" defTabSz="914400" rtl="0" eaLnBrk="1" latinLnBrk="0" hangingPunct="1">
        <a:lnSpc>
          <a:spcPct val="90000"/>
        </a:lnSpc>
        <a:spcBef>
          <a:spcPct val="0"/>
        </a:spcBef>
        <a:buNone/>
        <a:defRPr sz="4400" b="0" kern="1200">
          <a:solidFill>
            <a:srgbClr val="4472C4"/>
          </a:solidFill>
          <a:latin typeface="Segoe Print" panose="020006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828066-0B1E-FCCB-85C5-FA6E80594A6D}"/>
              </a:ext>
            </a:extLst>
          </p:cNvPr>
          <p:cNvSpPr txBox="1">
            <a:spLocks/>
          </p:cNvSpPr>
          <p:nvPr/>
        </p:nvSpPr>
        <p:spPr>
          <a:xfrm>
            <a:off x="182880" y="3060858"/>
            <a:ext cx="11877040" cy="73628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sysClr val="windowText" lastClr="000000"/>
                </a:solidFill>
                <a:effectLst/>
                <a:uLnTx/>
                <a:uFillTx/>
                <a:latin typeface="Montserrat black"/>
                <a:ea typeface="+mj-ea"/>
                <a:cs typeface="+mj-cs"/>
              </a:rPr>
              <a:t>Dealing with Bad Grades</a:t>
            </a:r>
            <a:endParaRPr kumimoji="0" lang="en-US" sz="6000" b="0" i="0" u="none" strike="noStrike" kern="1200" cap="none" spc="0" normalizeH="0" baseline="0" noProof="0" dirty="0">
              <a:ln>
                <a:noFill/>
              </a:ln>
              <a:solidFill>
                <a:sysClr val="windowText" lastClr="000000"/>
              </a:solidFill>
              <a:effectLst/>
              <a:uLnTx/>
              <a:uFillTx/>
              <a:latin typeface="Montserrat black"/>
              <a:ea typeface="+mj-ea"/>
              <a:cs typeface="+mj-cs"/>
            </a:endParaRPr>
          </a:p>
        </p:txBody>
      </p:sp>
    </p:spTree>
    <p:extLst>
      <p:ext uri="{BB962C8B-B14F-4D97-AF65-F5344CB8AC3E}">
        <p14:creationId xmlns:p14="http://schemas.microsoft.com/office/powerpoint/2010/main" val="390948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2164976"/>
            <a:ext cx="10515598" cy="4191374"/>
          </a:xfrm>
        </p:spPr>
        <p:txBody>
          <a:bodyPr>
            <a:normAutofit/>
          </a:bodyPr>
          <a:lstStyle/>
          <a:p>
            <a:pPr>
              <a:lnSpc>
                <a:spcPct val="110000"/>
              </a:lnSpc>
              <a:spcAft>
                <a:spcPts val="1000"/>
              </a:spcAft>
            </a:pPr>
            <a:r>
              <a:rPr lang="en-US" sz="2800"/>
              <a:t>Within state’s discretion to give CAA opportunity to develop and implement a </a:t>
            </a:r>
            <a:r>
              <a:rPr lang="en-US" sz="2800" b="1"/>
              <a:t>QIP </a:t>
            </a:r>
            <a:r>
              <a:rPr lang="en-US" sz="2800"/>
              <a:t>to correct a deficiency​</a:t>
            </a:r>
          </a:p>
          <a:p>
            <a:pPr lvl="1">
              <a:lnSpc>
                <a:spcPct val="110000"/>
              </a:lnSpc>
              <a:spcBef>
                <a:spcPts val="1000"/>
              </a:spcBef>
              <a:spcAft>
                <a:spcPts val="1000"/>
              </a:spcAft>
            </a:pPr>
            <a:r>
              <a:rPr lang="en-US" sz="2600"/>
              <a:t>State may take into account the seriousness of a deficiency and the time required to correct​ it</a:t>
            </a:r>
          </a:p>
          <a:p>
            <a:pPr marL="0" indent="0">
              <a:lnSpc>
                <a:spcPct val="110000"/>
              </a:lnSpc>
              <a:spcAft>
                <a:spcPts val="1000"/>
              </a:spcAft>
              <a:buNone/>
            </a:pPr>
            <a:r>
              <a:rPr lang="en-US"/>
              <a:t>						</a:t>
            </a:r>
          </a:p>
          <a:p>
            <a:pPr marL="457200" lvl="1" indent="0">
              <a:lnSpc>
                <a:spcPct val="110000"/>
              </a:lnSpc>
              <a:spcBef>
                <a:spcPts val="1000"/>
              </a:spcBef>
              <a:spcAft>
                <a:spcPts val="1000"/>
              </a:spcAft>
              <a:buNone/>
            </a:pPr>
            <a:r>
              <a:rPr lang="en-US" i="1"/>
              <a:t>							</a:t>
            </a:r>
            <a:r>
              <a:rPr lang="en-US" sz="2000" i="1"/>
              <a:t>		Sec. 678C(a)(4)</a:t>
            </a:r>
          </a:p>
        </p:txBody>
      </p:sp>
      <p:sp>
        <p:nvSpPr>
          <p:cNvPr id="2" name="Title 1"/>
          <p:cNvSpPr>
            <a:spLocks noGrp="1"/>
          </p:cNvSpPr>
          <p:nvPr>
            <p:ph type="title"/>
          </p:nvPr>
        </p:nvSpPr>
        <p:spPr/>
        <p:txBody>
          <a:bodyPr>
            <a:normAutofit fontScale="90000"/>
          </a:bodyPr>
          <a:lstStyle/>
          <a:p>
            <a:r>
              <a:rPr lang="en-US">
                <a:solidFill>
                  <a:schemeClr val="accent1">
                    <a:lumMod val="75000"/>
                  </a:schemeClr>
                </a:solidFill>
              </a:rPr>
              <a:t>Corrective Action</a:t>
            </a:r>
          </a:p>
        </p:txBody>
      </p:sp>
      <p:sp>
        <p:nvSpPr>
          <p:cNvPr id="7" name="Subtitle 6">
            <a:extLst>
              <a:ext uri="{FF2B5EF4-FFF2-40B4-BE49-F238E27FC236}">
                <a16:creationId xmlns:a16="http://schemas.microsoft.com/office/drawing/2014/main" id="{F803F3F8-92F5-4EAC-9AC8-A56E228FE49C}"/>
              </a:ext>
            </a:extLst>
          </p:cNvPr>
          <p:cNvSpPr>
            <a:spLocks noGrp="1"/>
          </p:cNvSpPr>
          <p:nvPr>
            <p:ph type="subTitle" idx="13"/>
          </p:nvPr>
        </p:nvSpPr>
        <p:spPr/>
        <p:txBody>
          <a:bodyPr>
            <a:normAutofit fontScale="92500" lnSpcReduction="10000"/>
          </a:bodyPr>
          <a:lstStyle/>
          <a:p>
            <a:r>
              <a:rPr lang="en-US"/>
              <a:t>Quality Improvement Plan</a:t>
            </a:r>
          </a:p>
        </p:txBody>
      </p:sp>
      <p:sp>
        <p:nvSpPr>
          <p:cNvPr id="4" name="Slide Number Placeholder 3"/>
          <p:cNvSpPr>
            <a:spLocks noGrp="1"/>
          </p:cNvSpPr>
          <p:nvPr>
            <p:ph type="sldNum" sz="quarter" idx="12"/>
          </p:nvPr>
        </p:nvSpPr>
        <p:spPr/>
        <p:txBody>
          <a:bodyPr/>
          <a:lstStyle/>
          <a:p>
            <a:fld id="{4A66FE31-C09E-42ED-B4D0-F94965E42B7D}" type="slidenum">
              <a:rPr lang="en-US" smtClean="0"/>
              <a:pPr/>
              <a:t>10</a:t>
            </a:fld>
            <a:endParaRPr lang="en-US"/>
          </a:p>
        </p:txBody>
      </p:sp>
    </p:spTree>
    <p:custDataLst>
      <p:tags r:id="rId1"/>
    </p:custDataLst>
    <p:extLst>
      <p:ext uri="{BB962C8B-B14F-4D97-AF65-F5344CB8AC3E}">
        <p14:creationId xmlns:p14="http://schemas.microsoft.com/office/powerpoint/2010/main" val="171559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424" y="2262544"/>
            <a:ext cx="10111110" cy="4093806"/>
          </a:xfrm>
        </p:spPr>
        <p:txBody>
          <a:bodyPr>
            <a:normAutofit lnSpcReduction="10000"/>
          </a:bodyPr>
          <a:lstStyle/>
          <a:p>
            <a:pPr>
              <a:lnSpc>
                <a:spcPct val="110000"/>
              </a:lnSpc>
              <a:spcBef>
                <a:spcPts val="800"/>
              </a:spcBef>
              <a:spcAft>
                <a:spcPts val="800"/>
              </a:spcAft>
            </a:pPr>
            <a:r>
              <a:rPr lang="en-US" sz="2600"/>
              <a:t>Examples of when a state CSBG office may deny a CAA the opportunity to submit a </a:t>
            </a:r>
            <a:r>
              <a:rPr lang="en-US" sz="2600" b="1"/>
              <a:t>QIP include</a:t>
            </a:r>
            <a:r>
              <a:rPr lang="en-US" sz="2600"/>
              <a:t>:​</a:t>
            </a:r>
          </a:p>
          <a:p>
            <a:pPr lvl="1">
              <a:lnSpc>
                <a:spcPct val="110000"/>
              </a:lnSpc>
              <a:spcBef>
                <a:spcPts val="800"/>
              </a:spcBef>
              <a:spcAft>
                <a:spcPts val="800"/>
              </a:spcAft>
            </a:pPr>
            <a:r>
              <a:rPr lang="en-US" sz="2400"/>
              <a:t>A QIP has already been instituted and a CAA has repeated findings​</a:t>
            </a:r>
          </a:p>
          <a:p>
            <a:pPr lvl="1">
              <a:lnSpc>
                <a:spcPct val="110000"/>
              </a:lnSpc>
              <a:spcBef>
                <a:spcPts val="800"/>
              </a:spcBef>
              <a:spcAft>
                <a:spcPts val="800"/>
              </a:spcAft>
            </a:pPr>
            <a:r>
              <a:rPr lang="en-US" sz="2400"/>
              <a:t>Evidence of fraud or criminal wronging doing requiring immediate action</a:t>
            </a:r>
          </a:p>
          <a:p>
            <a:pPr marL="0" indent="0">
              <a:lnSpc>
                <a:spcPct val="110000"/>
              </a:lnSpc>
              <a:spcBef>
                <a:spcPts val="800"/>
              </a:spcBef>
              <a:spcAft>
                <a:spcPts val="800"/>
              </a:spcAft>
              <a:buNone/>
            </a:pPr>
            <a:r>
              <a:rPr lang="en-US"/>
              <a:t>						</a:t>
            </a:r>
          </a:p>
          <a:p>
            <a:pPr marL="0" indent="0">
              <a:lnSpc>
                <a:spcPct val="110000"/>
              </a:lnSpc>
              <a:spcBef>
                <a:spcPts val="800"/>
              </a:spcBef>
              <a:spcAft>
                <a:spcPts val="800"/>
              </a:spcAft>
              <a:buNone/>
            </a:pPr>
            <a:r>
              <a:rPr lang="en-US" sz="2000" i="1"/>
              <a:t>										IM 116</a:t>
            </a:r>
          </a:p>
        </p:txBody>
      </p:sp>
      <p:sp>
        <p:nvSpPr>
          <p:cNvPr id="2" name="Title 1"/>
          <p:cNvSpPr>
            <a:spLocks noGrp="1"/>
          </p:cNvSpPr>
          <p:nvPr>
            <p:ph type="title"/>
          </p:nvPr>
        </p:nvSpPr>
        <p:spPr/>
        <p:txBody>
          <a:bodyPr>
            <a:normAutofit fontScale="90000"/>
          </a:bodyPr>
          <a:lstStyle/>
          <a:p>
            <a:r>
              <a:rPr lang="en-US">
                <a:solidFill>
                  <a:schemeClr val="accent1">
                    <a:lumMod val="75000"/>
                  </a:schemeClr>
                </a:solidFill>
              </a:rPr>
              <a:t>Corrective Action</a:t>
            </a:r>
          </a:p>
        </p:txBody>
      </p:sp>
      <p:sp>
        <p:nvSpPr>
          <p:cNvPr id="7" name="Subtitle 6">
            <a:extLst>
              <a:ext uri="{FF2B5EF4-FFF2-40B4-BE49-F238E27FC236}">
                <a16:creationId xmlns:a16="http://schemas.microsoft.com/office/drawing/2014/main" id="{F803F3F8-92F5-4EAC-9AC8-A56E228FE49C}"/>
              </a:ext>
            </a:extLst>
          </p:cNvPr>
          <p:cNvSpPr>
            <a:spLocks noGrp="1"/>
          </p:cNvSpPr>
          <p:nvPr>
            <p:ph type="subTitle" idx="13"/>
          </p:nvPr>
        </p:nvSpPr>
        <p:spPr/>
        <p:txBody>
          <a:bodyPr>
            <a:normAutofit fontScale="92500" lnSpcReduction="10000"/>
          </a:bodyPr>
          <a:lstStyle/>
          <a:p>
            <a:r>
              <a:rPr lang="en-US"/>
              <a:t>Quality Improvement Plan</a:t>
            </a:r>
          </a:p>
        </p:txBody>
      </p:sp>
      <p:sp>
        <p:nvSpPr>
          <p:cNvPr id="4" name="Slide Number Placeholder 3"/>
          <p:cNvSpPr>
            <a:spLocks noGrp="1"/>
          </p:cNvSpPr>
          <p:nvPr>
            <p:ph type="sldNum" sz="quarter" idx="12"/>
          </p:nvPr>
        </p:nvSpPr>
        <p:spPr/>
        <p:txBody>
          <a:bodyPr/>
          <a:lstStyle/>
          <a:p>
            <a:fld id="{4A66FE31-C09E-42ED-B4D0-F94965E42B7D}" type="slidenum">
              <a:rPr lang="en-US" smtClean="0"/>
              <a:pPr/>
              <a:t>11</a:t>
            </a:fld>
            <a:endParaRPr lang="en-US"/>
          </a:p>
        </p:txBody>
      </p:sp>
    </p:spTree>
    <p:custDataLst>
      <p:tags r:id="rId1"/>
    </p:custDataLst>
    <p:extLst>
      <p:ext uri="{BB962C8B-B14F-4D97-AF65-F5344CB8AC3E}">
        <p14:creationId xmlns:p14="http://schemas.microsoft.com/office/powerpoint/2010/main" val="317683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2262544"/>
            <a:ext cx="10515598" cy="4276368"/>
          </a:xfrm>
        </p:spPr>
        <p:txBody>
          <a:bodyPr>
            <a:normAutofit/>
          </a:bodyPr>
          <a:lstStyle/>
          <a:p>
            <a:pPr>
              <a:lnSpc>
                <a:spcPct val="110000"/>
              </a:lnSpc>
              <a:spcBef>
                <a:spcPts val="800"/>
              </a:spcBef>
              <a:spcAft>
                <a:spcPts val="800"/>
              </a:spcAft>
            </a:pPr>
            <a:r>
              <a:rPr lang="en-US" sz="2600"/>
              <a:t>If State grants CAA opportunity to submit a </a:t>
            </a:r>
            <a:r>
              <a:rPr lang="en-US" sz="2600" b="1"/>
              <a:t>QIP</a:t>
            </a:r>
            <a:r>
              <a:rPr lang="en-US" sz="2600"/>
              <a:t>, state must:​</a:t>
            </a:r>
          </a:p>
          <a:p>
            <a:pPr lvl="1">
              <a:lnSpc>
                <a:spcPct val="110000"/>
              </a:lnSpc>
              <a:spcBef>
                <a:spcPts val="800"/>
              </a:spcBef>
              <a:spcAft>
                <a:spcPts val="800"/>
              </a:spcAft>
            </a:pPr>
            <a:r>
              <a:rPr lang="en-US" sz="2400"/>
              <a:t>Give CAA 60 days after being informed of the deficiency to develop and implement QIP</a:t>
            </a:r>
          </a:p>
          <a:p>
            <a:pPr lvl="1">
              <a:lnSpc>
                <a:spcPct val="110000"/>
              </a:lnSpc>
              <a:spcBef>
                <a:spcPts val="800"/>
              </a:spcBef>
              <a:spcAft>
                <a:spcPts val="800"/>
              </a:spcAft>
            </a:pPr>
            <a:r>
              <a:rPr lang="en-US" sz="2400"/>
              <a:t>Approve/not approve within 30 days of receiving QIP from CAA</a:t>
            </a:r>
          </a:p>
          <a:p>
            <a:pPr lvl="1">
              <a:lnSpc>
                <a:spcPct val="110000"/>
              </a:lnSpc>
              <a:spcBef>
                <a:spcPts val="800"/>
              </a:spcBef>
              <a:spcAft>
                <a:spcPts val="800"/>
              </a:spcAft>
            </a:pPr>
            <a:r>
              <a:rPr lang="en-US" sz="2400"/>
              <a:t>If state does not approve a QIP, must specify reasons why proposed plan cannot be approved</a:t>
            </a:r>
            <a:r>
              <a:rPr lang="en-US"/>
              <a:t>				</a:t>
            </a:r>
          </a:p>
          <a:p>
            <a:pPr marL="457200" lvl="1" indent="0">
              <a:lnSpc>
                <a:spcPct val="110000"/>
              </a:lnSpc>
              <a:spcBef>
                <a:spcPts val="800"/>
              </a:spcBef>
              <a:spcAft>
                <a:spcPts val="800"/>
              </a:spcAft>
              <a:buNone/>
            </a:pPr>
            <a:r>
              <a:rPr lang="en-US" i="1"/>
              <a:t>									</a:t>
            </a:r>
            <a:r>
              <a:rPr lang="en-US" sz="2000" i="1"/>
              <a:t>Sec. 678C(a)(4)</a:t>
            </a:r>
          </a:p>
        </p:txBody>
      </p:sp>
      <p:sp>
        <p:nvSpPr>
          <p:cNvPr id="2" name="Title 1"/>
          <p:cNvSpPr>
            <a:spLocks noGrp="1"/>
          </p:cNvSpPr>
          <p:nvPr>
            <p:ph type="title"/>
          </p:nvPr>
        </p:nvSpPr>
        <p:spPr/>
        <p:txBody>
          <a:bodyPr>
            <a:normAutofit fontScale="90000"/>
          </a:bodyPr>
          <a:lstStyle/>
          <a:p>
            <a:r>
              <a:rPr lang="en-US">
                <a:solidFill>
                  <a:schemeClr val="accent1">
                    <a:lumMod val="75000"/>
                  </a:schemeClr>
                </a:solidFill>
              </a:rPr>
              <a:t>Corrective Action</a:t>
            </a:r>
          </a:p>
        </p:txBody>
      </p:sp>
      <p:sp>
        <p:nvSpPr>
          <p:cNvPr id="7" name="Subtitle 6">
            <a:extLst>
              <a:ext uri="{FF2B5EF4-FFF2-40B4-BE49-F238E27FC236}">
                <a16:creationId xmlns:a16="http://schemas.microsoft.com/office/drawing/2014/main" id="{F803F3F8-92F5-4EAC-9AC8-A56E228FE49C}"/>
              </a:ext>
            </a:extLst>
          </p:cNvPr>
          <p:cNvSpPr>
            <a:spLocks noGrp="1"/>
          </p:cNvSpPr>
          <p:nvPr>
            <p:ph type="subTitle" idx="13"/>
          </p:nvPr>
        </p:nvSpPr>
        <p:spPr/>
        <p:txBody>
          <a:bodyPr>
            <a:normAutofit fontScale="92500" lnSpcReduction="10000"/>
          </a:bodyPr>
          <a:lstStyle/>
          <a:p>
            <a:r>
              <a:rPr lang="en-US"/>
              <a:t>Quality Improvement Plan</a:t>
            </a:r>
          </a:p>
        </p:txBody>
      </p:sp>
      <p:sp>
        <p:nvSpPr>
          <p:cNvPr id="4" name="Slide Number Placeholder 3"/>
          <p:cNvSpPr>
            <a:spLocks noGrp="1"/>
          </p:cNvSpPr>
          <p:nvPr>
            <p:ph type="sldNum" sz="quarter" idx="12"/>
          </p:nvPr>
        </p:nvSpPr>
        <p:spPr/>
        <p:txBody>
          <a:bodyPr/>
          <a:lstStyle/>
          <a:p>
            <a:fld id="{4A66FE31-C09E-42ED-B4D0-F94965E42B7D}" type="slidenum">
              <a:rPr lang="en-US" smtClean="0"/>
              <a:pPr/>
              <a:t>12</a:t>
            </a:fld>
            <a:endParaRPr lang="en-US"/>
          </a:p>
        </p:txBody>
      </p:sp>
    </p:spTree>
    <p:custDataLst>
      <p:tags r:id="rId1"/>
    </p:custDataLst>
    <p:extLst>
      <p:ext uri="{BB962C8B-B14F-4D97-AF65-F5344CB8AC3E}">
        <p14:creationId xmlns:p14="http://schemas.microsoft.com/office/powerpoint/2010/main" val="206413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accent1">
                    <a:lumMod val="75000"/>
                  </a:schemeClr>
                </a:solidFill>
              </a:rPr>
              <a:t>Corrective Action</a:t>
            </a:r>
          </a:p>
        </p:txBody>
      </p:sp>
      <p:sp>
        <p:nvSpPr>
          <p:cNvPr id="7" name="Subtitle 6">
            <a:extLst>
              <a:ext uri="{FF2B5EF4-FFF2-40B4-BE49-F238E27FC236}">
                <a16:creationId xmlns:a16="http://schemas.microsoft.com/office/drawing/2014/main" id="{F803F3F8-92F5-4EAC-9AC8-A56E228FE49C}"/>
              </a:ext>
            </a:extLst>
          </p:cNvPr>
          <p:cNvSpPr>
            <a:spLocks noGrp="1"/>
          </p:cNvSpPr>
          <p:nvPr>
            <p:ph type="subTitle" idx="13"/>
          </p:nvPr>
        </p:nvSpPr>
        <p:spPr/>
        <p:txBody>
          <a:bodyPr>
            <a:normAutofit fontScale="92500" lnSpcReduction="10000"/>
          </a:bodyPr>
          <a:lstStyle/>
          <a:p>
            <a:r>
              <a:rPr lang="en-US"/>
              <a:t>Quality Improvement Plan Timeline</a:t>
            </a:r>
          </a:p>
        </p:txBody>
      </p:sp>
      <p:sp>
        <p:nvSpPr>
          <p:cNvPr id="4" name="Slide Number Placeholder 3"/>
          <p:cNvSpPr>
            <a:spLocks noGrp="1"/>
          </p:cNvSpPr>
          <p:nvPr>
            <p:ph type="sldNum" sz="quarter" idx="12"/>
          </p:nvPr>
        </p:nvSpPr>
        <p:spPr/>
        <p:txBody>
          <a:bodyPr/>
          <a:lstStyle/>
          <a:p>
            <a:fld id="{4A66FE31-C09E-42ED-B4D0-F94965E42B7D}" type="slidenum">
              <a:rPr lang="en-US" smtClean="0"/>
              <a:pPr/>
              <a:t>13</a:t>
            </a:fld>
            <a:endParaRPr lang="en-US"/>
          </a:p>
        </p:txBody>
      </p:sp>
      <p:pic>
        <p:nvPicPr>
          <p:cNvPr id="8" name="Picture 4">
            <a:extLst>
              <a:ext uri="{FF2B5EF4-FFF2-40B4-BE49-F238E27FC236}">
                <a16:creationId xmlns:a16="http://schemas.microsoft.com/office/drawing/2014/main" id="{13946706-C50D-6FB7-B583-03B833BCF258}"/>
              </a:ext>
            </a:extLst>
          </p:cNvPr>
          <p:cNvPicPr>
            <a:picLocks noChangeAspect="1" noChangeArrowheads="1"/>
          </p:cNvPicPr>
          <p:nvPr/>
        </p:nvPicPr>
        <p:blipFill>
          <a:blip r:embed="rId4" cstate="print"/>
          <a:srcRect/>
          <a:stretch>
            <a:fillRect/>
          </a:stretch>
        </p:blipFill>
        <p:spPr bwMode="auto">
          <a:xfrm>
            <a:off x="651812" y="2407237"/>
            <a:ext cx="10531226" cy="341240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5545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567" y="2081048"/>
            <a:ext cx="10677039" cy="4275302"/>
          </a:xfrm>
        </p:spPr>
        <p:txBody>
          <a:bodyPr vert="horz" lIns="91440" tIns="45720" rIns="91440" bIns="45720" rtlCol="0" anchor="t">
            <a:normAutofit/>
          </a:bodyPr>
          <a:lstStyle/>
          <a:p>
            <a:pPr marL="0" indent="0">
              <a:lnSpc>
                <a:spcPct val="110000"/>
              </a:lnSpc>
              <a:spcBef>
                <a:spcPts val="400"/>
              </a:spcBef>
              <a:spcAft>
                <a:spcPts val="400"/>
              </a:spcAft>
              <a:buNone/>
            </a:pPr>
            <a:r>
              <a:rPr lang="en-US" b="1"/>
              <a:t>State’s Obligation When Deficiency </a:t>
            </a:r>
            <a:r>
              <a:rPr lang="en-US" b="1" u="sng"/>
              <a:t>NOT</a:t>
            </a:r>
            <a:r>
              <a:rPr lang="en-US" b="1"/>
              <a:t> Corrected</a:t>
            </a:r>
          </a:p>
          <a:p>
            <a:pPr marL="514350" indent="-514350">
              <a:lnSpc>
                <a:spcPct val="110000"/>
              </a:lnSpc>
              <a:spcBef>
                <a:spcPts val="400"/>
              </a:spcBef>
              <a:spcAft>
                <a:spcPts val="400"/>
              </a:spcAft>
            </a:pPr>
            <a:r>
              <a:rPr lang="en-US" altLang="en-US" sz="2400"/>
              <a:t>Provide CAA notice and an opportunity for a hearing;</a:t>
            </a:r>
          </a:p>
          <a:p>
            <a:pPr marL="514350" indent="-514350">
              <a:lnSpc>
                <a:spcPct val="110000"/>
              </a:lnSpc>
              <a:spcBef>
                <a:spcPts val="400"/>
              </a:spcBef>
              <a:spcAft>
                <a:spcPts val="400"/>
              </a:spcAft>
            </a:pPr>
            <a:r>
              <a:rPr lang="en-US" altLang="en-US" sz="2400"/>
              <a:t>Based on hearing record, determine if “cause” exists;</a:t>
            </a:r>
          </a:p>
          <a:p>
            <a:pPr marL="514350" indent="-514350">
              <a:lnSpc>
                <a:spcPct val="110000"/>
              </a:lnSpc>
              <a:spcBef>
                <a:spcPts val="400"/>
              </a:spcBef>
              <a:spcAft>
                <a:spcPts val="400"/>
              </a:spcAft>
            </a:pPr>
            <a:r>
              <a:rPr lang="en-US" altLang="en-US" sz="2400"/>
              <a:t>If “cause” exists, initiate proceedings to terminate CSBG designation or reduce CSBG funding</a:t>
            </a:r>
            <a:r>
              <a:rPr lang="en-US" altLang="en-US"/>
              <a:t>;</a:t>
            </a:r>
            <a:r>
              <a:rPr lang="en-US" altLang="en-US" sz="2400"/>
              <a:t> and</a:t>
            </a:r>
            <a:r>
              <a:rPr lang="en-US" altLang="en-US"/>
              <a:t> </a:t>
            </a:r>
            <a:endParaRPr lang="en-US" altLang="en-US" sz="2400"/>
          </a:p>
          <a:p>
            <a:pPr marL="514350" indent="-514350">
              <a:lnSpc>
                <a:spcPct val="110000"/>
              </a:lnSpc>
              <a:spcBef>
                <a:spcPts val="400"/>
              </a:spcBef>
              <a:spcAft>
                <a:spcPts val="400"/>
              </a:spcAft>
            </a:pPr>
            <a:r>
              <a:rPr lang="en-US" altLang="en-US" sz="2400"/>
              <a:t>Prior to reducing or terminating funding, CAA must be given the opportunity to seek federal review of state’s determination</a:t>
            </a:r>
            <a:r>
              <a:rPr lang="en-US" altLang="en-US"/>
              <a:t> </a:t>
            </a:r>
            <a:endParaRPr lang="en-US" altLang="en-US" sz="1800"/>
          </a:p>
          <a:p>
            <a:pPr marL="514350" indent="-514350" algn="r">
              <a:lnSpc>
                <a:spcPct val="110000"/>
              </a:lnSpc>
              <a:spcBef>
                <a:spcPts val="400"/>
              </a:spcBef>
              <a:spcAft>
                <a:spcPts val="400"/>
              </a:spcAft>
              <a:buNone/>
            </a:pPr>
            <a:r>
              <a:rPr lang="en-US" altLang="en-US" sz="1800" i="1"/>
              <a:t>Sec. 678C(a)(5)&amp;(b); 676(b)(8)</a:t>
            </a:r>
          </a:p>
          <a:p>
            <a:pPr marL="0" indent="0">
              <a:lnSpc>
                <a:spcPct val="110000"/>
              </a:lnSpc>
              <a:spcBef>
                <a:spcPts val="400"/>
              </a:spcBef>
              <a:spcAft>
                <a:spcPts val="400"/>
              </a:spcAft>
              <a:buNone/>
            </a:pPr>
            <a:endParaRPr lang="en-US"/>
          </a:p>
        </p:txBody>
      </p:sp>
      <p:sp>
        <p:nvSpPr>
          <p:cNvPr id="2" name="Title 1"/>
          <p:cNvSpPr>
            <a:spLocks noGrp="1"/>
          </p:cNvSpPr>
          <p:nvPr>
            <p:ph type="title"/>
          </p:nvPr>
        </p:nvSpPr>
        <p:spPr/>
        <p:txBody>
          <a:bodyPr>
            <a:normAutofit fontScale="90000"/>
          </a:bodyPr>
          <a:lstStyle/>
          <a:p>
            <a:r>
              <a:rPr lang="en-US">
                <a:solidFill>
                  <a:schemeClr val="accent1">
                    <a:lumMod val="75000"/>
                  </a:schemeClr>
                </a:solidFill>
              </a:rPr>
              <a:t>Funding Reduction/Termination</a:t>
            </a:r>
          </a:p>
        </p:txBody>
      </p:sp>
      <p:sp>
        <p:nvSpPr>
          <p:cNvPr id="7" name="Subtitle 6">
            <a:extLst>
              <a:ext uri="{FF2B5EF4-FFF2-40B4-BE49-F238E27FC236}">
                <a16:creationId xmlns:a16="http://schemas.microsoft.com/office/drawing/2014/main" id="{F803F3F8-92F5-4EAC-9AC8-A56E228FE49C}"/>
              </a:ext>
            </a:extLst>
          </p:cNvPr>
          <p:cNvSpPr>
            <a:spLocks noGrp="1"/>
          </p:cNvSpPr>
          <p:nvPr>
            <p:ph type="subTitle" idx="13"/>
          </p:nvPr>
        </p:nvSpPr>
        <p:spPr/>
        <p:txBody>
          <a:bodyPr>
            <a:normAutofit fontScale="92500" lnSpcReduction="10000"/>
          </a:bodyPr>
          <a:lstStyle/>
          <a:p>
            <a:r>
              <a:rPr lang="en-US"/>
              <a:t>Deficiency Not Corrected</a:t>
            </a:r>
          </a:p>
        </p:txBody>
      </p:sp>
      <p:sp>
        <p:nvSpPr>
          <p:cNvPr id="4" name="Slide Number Placeholder 3"/>
          <p:cNvSpPr>
            <a:spLocks noGrp="1"/>
          </p:cNvSpPr>
          <p:nvPr>
            <p:ph type="sldNum" sz="quarter" idx="12"/>
          </p:nvPr>
        </p:nvSpPr>
        <p:spPr/>
        <p:txBody>
          <a:bodyPr/>
          <a:lstStyle/>
          <a:p>
            <a:fld id="{4A66FE31-C09E-42ED-B4D0-F94965E42B7D}" type="slidenum">
              <a:rPr lang="en-US" smtClean="0"/>
              <a:pPr/>
              <a:t>14</a:t>
            </a:fld>
            <a:endParaRPr lang="en-US"/>
          </a:p>
        </p:txBody>
      </p:sp>
    </p:spTree>
    <p:custDataLst>
      <p:tags r:id="rId1"/>
    </p:custDataLst>
    <p:extLst>
      <p:ext uri="{BB962C8B-B14F-4D97-AF65-F5344CB8AC3E}">
        <p14:creationId xmlns:p14="http://schemas.microsoft.com/office/powerpoint/2010/main" val="189181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solidFill>
                  <a:schemeClr val="accent1">
                    <a:lumMod val="75000"/>
                  </a:schemeClr>
                </a:solidFill>
              </a:rPr>
              <a:t>Funding Reduction/Termination</a:t>
            </a:r>
          </a:p>
        </p:txBody>
      </p:sp>
      <p:sp>
        <p:nvSpPr>
          <p:cNvPr id="3" name="Subtitle 2">
            <a:extLst>
              <a:ext uri="{FF2B5EF4-FFF2-40B4-BE49-F238E27FC236}">
                <a16:creationId xmlns:a16="http://schemas.microsoft.com/office/drawing/2014/main" id="{1F257F1B-0F05-2FA5-AB49-3CEB80CA7AEE}"/>
              </a:ext>
            </a:extLst>
          </p:cNvPr>
          <p:cNvSpPr>
            <a:spLocks noGrp="1"/>
          </p:cNvSpPr>
          <p:nvPr>
            <p:ph type="subTitle" idx="13"/>
          </p:nvPr>
        </p:nvSpPr>
        <p:spPr/>
        <p:txBody>
          <a:bodyPr>
            <a:normAutofit fontScale="92500" lnSpcReduction="10000"/>
          </a:bodyPr>
          <a:lstStyle/>
          <a:p>
            <a:r>
              <a:rPr lang="en-US"/>
              <a:t>Causes for Funding Reduction/Termination</a:t>
            </a:r>
          </a:p>
        </p:txBody>
      </p:sp>
      <p:sp>
        <p:nvSpPr>
          <p:cNvPr id="8" name="Content Placeholder 2">
            <a:extLst>
              <a:ext uri="{FF2B5EF4-FFF2-40B4-BE49-F238E27FC236}">
                <a16:creationId xmlns:a16="http://schemas.microsoft.com/office/drawing/2014/main" id="{637B2E73-FCA5-73D5-7E3C-A8B4C5EB1ACF}"/>
              </a:ext>
            </a:extLst>
          </p:cNvPr>
          <p:cNvSpPr txBox="1">
            <a:spLocks/>
          </p:cNvSpPr>
          <p:nvPr/>
        </p:nvSpPr>
        <p:spPr>
          <a:xfrm>
            <a:off x="873474" y="2262543"/>
            <a:ext cx="10480326" cy="4396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800"/>
              </a:spcBef>
              <a:spcAft>
                <a:spcPts val="800"/>
              </a:spcAft>
              <a:buNone/>
            </a:pPr>
            <a:r>
              <a:rPr lang="en-US" sz="2800"/>
              <a:t>The federal CSBG Act sets forth only </a:t>
            </a:r>
            <a:r>
              <a:rPr lang="en-US" sz="2800" b="1"/>
              <a:t>two causes </a:t>
            </a:r>
            <a:r>
              <a:rPr lang="en-US" sz="2800"/>
              <a:t>for which a state CSBG office may initiate a reduction in or termination of CSBG funding:​</a:t>
            </a:r>
          </a:p>
          <a:p>
            <a:pPr marL="914400" lvl="1" indent="-457200">
              <a:lnSpc>
                <a:spcPct val="110000"/>
              </a:lnSpc>
              <a:spcBef>
                <a:spcPts val="800"/>
              </a:spcBef>
              <a:spcAft>
                <a:spcPts val="800"/>
              </a:spcAft>
              <a:buFont typeface="+mj-lt"/>
              <a:buAutoNum type="arabicPeriod"/>
            </a:pPr>
            <a:r>
              <a:rPr lang="en-US" sz="2800"/>
              <a:t>As part of a monitoring process</a:t>
            </a:r>
          </a:p>
          <a:p>
            <a:pPr marL="914400" lvl="1" indent="-457200">
              <a:lnSpc>
                <a:spcPct val="110000"/>
              </a:lnSpc>
              <a:spcBef>
                <a:spcPts val="800"/>
              </a:spcBef>
              <a:spcAft>
                <a:spcPts val="800"/>
              </a:spcAft>
              <a:buFont typeface="+mj-lt"/>
              <a:buAutoNum type="arabicPeriod"/>
            </a:pPr>
            <a:r>
              <a:rPr lang="en-US" sz="2800"/>
              <a:t>Statewide redistribution</a:t>
            </a:r>
            <a:r>
              <a:rPr lang="en-US" sz="2600"/>
              <a:t>​ of CSBG funds</a:t>
            </a:r>
          </a:p>
          <a:p>
            <a:pPr marL="0" indent="0">
              <a:lnSpc>
                <a:spcPct val="110000"/>
              </a:lnSpc>
              <a:spcBef>
                <a:spcPts val="800"/>
              </a:spcBef>
              <a:spcAft>
                <a:spcPts val="800"/>
              </a:spcAft>
              <a:buNone/>
            </a:pPr>
            <a:endParaRPr lang="en-US"/>
          </a:p>
          <a:p>
            <a:pPr marL="0" indent="0">
              <a:lnSpc>
                <a:spcPct val="110000"/>
              </a:lnSpc>
              <a:spcBef>
                <a:spcPts val="800"/>
              </a:spcBef>
              <a:spcAft>
                <a:spcPts val="800"/>
              </a:spcAft>
              <a:buNone/>
            </a:pPr>
            <a:r>
              <a:rPr lang="en-US" i="1"/>
              <a:t>						</a:t>
            </a:r>
            <a:r>
              <a:rPr lang="en-US" sz="2000" i="1"/>
              <a:t>		Sec. 676(b)(8)​, (c)​</a:t>
            </a:r>
          </a:p>
        </p:txBody>
      </p:sp>
      <p:sp>
        <p:nvSpPr>
          <p:cNvPr id="6" name="Slide Number Placeholder 3">
            <a:extLst>
              <a:ext uri="{FF2B5EF4-FFF2-40B4-BE49-F238E27FC236}">
                <a16:creationId xmlns:a16="http://schemas.microsoft.com/office/drawing/2014/main" id="{54EA0B4F-73BA-C1FB-4462-BDF1B3F77052}"/>
              </a:ext>
            </a:extLst>
          </p:cNvPr>
          <p:cNvSpPr>
            <a:spLocks noGrp="1"/>
          </p:cNvSpPr>
          <p:nvPr>
            <p:ph type="sldNum" sz="quarter" idx="12"/>
          </p:nvPr>
        </p:nvSpPr>
        <p:spPr>
          <a:xfrm>
            <a:off x="8610600" y="6356350"/>
            <a:ext cx="2743200" cy="365125"/>
          </a:xfrm>
        </p:spPr>
        <p:txBody>
          <a:bodyPr/>
          <a:lstStyle/>
          <a:p>
            <a:fld id="{4A66FE31-C09E-42ED-B4D0-F94965E42B7D}" type="slidenum">
              <a:rPr lang="en-US" smtClean="0"/>
              <a:pPr/>
              <a:t>15</a:t>
            </a:fld>
            <a:endParaRPr lang="en-US"/>
          </a:p>
        </p:txBody>
      </p:sp>
    </p:spTree>
    <p:custDataLst>
      <p:tags r:id="rId1"/>
    </p:custDataLst>
    <p:extLst>
      <p:ext uri="{BB962C8B-B14F-4D97-AF65-F5344CB8AC3E}">
        <p14:creationId xmlns:p14="http://schemas.microsoft.com/office/powerpoint/2010/main" val="13381700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9865"/>
            <a:ext cx="10716990" cy="4490974"/>
          </a:xfrm>
        </p:spPr>
        <p:txBody>
          <a:bodyPr vert="horz" lIns="91440" tIns="45720" rIns="91440" bIns="45720" rtlCol="0" anchor="t">
            <a:normAutofit/>
          </a:bodyPr>
          <a:lstStyle/>
          <a:p>
            <a:pPr marL="571500" indent="-342900" algn="l" rtl="0" fontAlgn="base">
              <a:lnSpc>
                <a:spcPct val="110000"/>
              </a:lnSpc>
              <a:spcBef>
                <a:spcPts val="800"/>
              </a:spcBef>
              <a:spcAft>
                <a:spcPts val="800"/>
              </a:spcAft>
            </a:pPr>
            <a:r>
              <a:rPr lang="en-US" sz="2600" b="1" i="0" u="none" strike="noStrike">
                <a:solidFill>
                  <a:srgbClr val="002060"/>
                </a:solidFill>
                <a:effectLst/>
                <a:latin typeface="Montserrat"/>
              </a:rPr>
              <a:t>State determines </a:t>
            </a:r>
            <a:r>
              <a:rPr lang="en-US" sz="2600" b="0" i="0" u="none" strike="noStrike">
                <a:solidFill>
                  <a:srgbClr val="002060"/>
                </a:solidFill>
                <a:effectLst/>
                <a:latin typeface="Montserrat"/>
              </a:rPr>
              <a:t>types of notice and hearing procedures it will use to comply with federal CSBG Act</a:t>
            </a:r>
            <a:r>
              <a:rPr lang="en-US" sz="2600" b="0" i="0">
                <a:solidFill>
                  <a:srgbClr val="000000"/>
                </a:solidFill>
                <a:effectLst/>
                <a:latin typeface="Montserrat"/>
              </a:rPr>
              <a:t>​</a:t>
            </a:r>
            <a:endParaRPr lang="en-US" sz="2600" b="0" i="0">
              <a:solidFill>
                <a:srgbClr val="000000"/>
              </a:solidFill>
              <a:effectLst/>
              <a:latin typeface="Montserrat"/>
              <a:cs typeface="Arial" panose="020B0604020202020204" pitchFamily="34" charset="0"/>
            </a:endParaRPr>
          </a:p>
          <a:p>
            <a:pPr marL="571500" indent="-342900" algn="l" rtl="0" fontAlgn="base">
              <a:lnSpc>
                <a:spcPct val="110000"/>
              </a:lnSpc>
              <a:spcBef>
                <a:spcPts val="800"/>
              </a:spcBef>
              <a:spcAft>
                <a:spcPts val="800"/>
              </a:spcAft>
            </a:pPr>
            <a:r>
              <a:rPr lang="en-US" sz="2600" b="0" i="0" u="none" strike="noStrike">
                <a:solidFill>
                  <a:srgbClr val="002060"/>
                </a:solidFill>
                <a:effectLst/>
                <a:latin typeface="Montserrat"/>
              </a:rPr>
              <a:t>Characteristics of </a:t>
            </a:r>
            <a:r>
              <a:rPr lang="en-US" sz="2600" b="1" i="0" u="none" strike="noStrike">
                <a:solidFill>
                  <a:srgbClr val="002060"/>
                </a:solidFill>
                <a:effectLst/>
                <a:latin typeface="Montserrat"/>
              </a:rPr>
              <a:t>adequate notice</a:t>
            </a:r>
            <a:r>
              <a:rPr lang="en-US" sz="2600" b="0" i="0" u="none" strike="noStrike">
                <a:solidFill>
                  <a:srgbClr val="002060"/>
                </a:solidFill>
                <a:effectLst/>
                <a:latin typeface="Montserrat"/>
              </a:rPr>
              <a:t>:</a:t>
            </a:r>
            <a:r>
              <a:rPr lang="en-US" sz="2600" b="0" i="0">
                <a:solidFill>
                  <a:srgbClr val="000000"/>
                </a:solidFill>
                <a:effectLst/>
                <a:latin typeface="Montserrat"/>
              </a:rPr>
              <a:t>​</a:t>
            </a:r>
            <a:endParaRPr lang="en-US" sz="2600" b="0" i="0">
              <a:solidFill>
                <a:srgbClr val="000000"/>
              </a:solidFill>
              <a:effectLst/>
              <a:latin typeface="Montserrat"/>
              <a:cs typeface="Arial" panose="020B0604020202020204" pitchFamily="34" charset="0"/>
            </a:endParaRPr>
          </a:p>
          <a:p>
            <a:pPr marL="1028700" lvl="1" indent="-342900" fontAlgn="base">
              <a:lnSpc>
                <a:spcPct val="110000"/>
              </a:lnSpc>
              <a:spcBef>
                <a:spcPts val="800"/>
              </a:spcBef>
              <a:spcAft>
                <a:spcPts val="800"/>
              </a:spcAft>
            </a:pPr>
            <a:r>
              <a:rPr lang="en-US" sz="2400" b="0" i="0" u="none" strike="noStrike">
                <a:solidFill>
                  <a:srgbClr val="002060"/>
                </a:solidFill>
                <a:effectLst/>
                <a:latin typeface="Montserrat"/>
              </a:rPr>
              <a:t>Given within reasonable timeframe</a:t>
            </a:r>
            <a:r>
              <a:rPr lang="en-US" sz="2400" b="0" i="0">
                <a:solidFill>
                  <a:srgbClr val="000000"/>
                </a:solidFill>
                <a:effectLst/>
                <a:latin typeface="Montserrat"/>
              </a:rPr>
              <a:t>​</a:t>
            </a:r>
            <a:endParaRPr lang="en-US" sz="2400" b="0" i="0">
              <a:solidFill>
                <a:srgbClr val="000000"/>
              </a:solidFill>
              <a:effectLst/>
              <a:latin typeface="Montserrat"/>
              <a:cs typeface="Arial" panose="020B0604020202020204" pitchFamily="34" charset="0"/>
            </a:endParaRPr>
          </a:p>
          <a:p>
            <a:pPr marL="1028700" lvl="1" indent="-342900" fontAlgn="base">
              <a:lnSpc>
                <a:spcPct val="110000"/>
              </a:lnSpc>
              <a:spcBef>
                <a:spcPts val="800"/>
              </a:spcBef>
              <a:spcAft>
                <a:spcPts val="800"/>
              </a:spcAft>
            </a:pPr>
            <a:r>
              <a:rPr lang="en-US" sz="2400" b="0" i="0" u="none" strike="noStrike">
                <a:solidFill>
                  <a:srgbClr val="002060"/>
                </a:solidFill>
                <a:effectLst/>
                <a:latin typeface="Montserrat"/>
              </a:rPr>
              <a:t>Includes reason for hearing</a:t>
            </a:r>
            <a:r>
              <a:rPr lang="en-US" sz="2400" b="0" i="0">
                <a:solidFill>
                  <a:srgbClr val="000000"/>
                </a:solidFill>
                <a:effectLst/>
                <a:latin typeface="Montserrat"/>
              </a:rPr>
              <a:t>​</a:t>
            </a:r>
            <a:endParaRPr lang="en-US" sz="2400" b="0" i="0">
              <a:solidFill>
                <a:srgbClr val="000000"/>
              </a:solidFill>
              <a:effectLst/>
              <a:latin typeface="Montserrat"/>
              <a:cs typeface="Arial" panose="020B0604020202020204" pitchFamily="34" charset="0"/>
            </a:endParaRPr>
          </a:p>
          <a:p>
            <a:pPr marL="1028700" lvl="1" indent="-342900" fontAlgn="base">
              <a:lnSpc>
                <a:spcPct val="110000"/>
              </a:lnSpc>
              <a:spcBef>
                <a:spcPts val="800"/>
              </a:spcBef>
              <a:spcAft>
                <a:spcPts val="800"/>
              </a:spcAft>
            </a:pPr>
            <a:r>
              <a:rPr lang="en-US" sz="2400" b="0" i="0" u="none" strike="noStrike">
                <a:solidFill>
                  <a:srgbClr val="002060"/>
                </a:solidFill>
                <a:effectLst/>
                <a:latin typeface="Montserrat"/>
              </a:rPr>
              <a:t>Establishes location and time of hearing</a:t>
            </a:r>
            <a:r>
              <a:rPr lang="en-US" sz="2400" b="0" i="0">
                <a:solidFill>
                  <a:srgbClr val="000000"/>
                </a:solidFill>
                <a:effectLst/>
                <a:latin typeface="Montserrat"/>
              </a:rPr>
              <a:t>​</a:t>
            </a:r>
            <a:endParaRPr lang="en-US" sz="2400" b="0" i="0">
              <a:solidFill>
                <a:srgbClr val="000000"/>
              </a:solidFill>
              <a:effectLst/>
              <a:latin typeface="Montserrat"/>
              <a:cs typeface="Arial" panose="020B0604020202020204" pitchFamily="34" charset="0"/>
            </a:endParaRPr>
          </a:p>
          <a:p>
            <a:pPr marL="1028700" lvl="1" indent="-342900" fontAlgn="base">
              <a:lnSpc>
                <a:spcPct val="110000"/>
              </a:lnSpc>
              <a:spcBef>
                <a:spcPts val="800"/>
              </a:spcBef>
              <a:spcAft>
                <a:spcPts val="800"/>
              </a:spcAft>
            </a:pPr>
            <a:r>
              <a:rPr lang="en-US" sz="2400" b="0" i="0" u="none" strike="noStrike">
                <a:solidFill>
                  <a:srgbClr val="002060"/>
                </a:solidFill>
                <a:effectLst/>
                <a:latin typeface="Montserrat" panose="00000500000000000000" pitchFamily="2" charset="0"/>
              </a:rPr>
              <a:t>Provides information regarding additional appeal options</a:t>
            </a:r>
            <a:endParaRPr lang="en-US" sz="2400" b="0" i="0">
              <a:solidFill>
                <a:srgbClr val="000000"/>
              </a:solidFill>
              <a:effectLst/>
              <a:latin typeface="Arial" panose="020B0604020202020204" pitchFamily="34" charset="0"/>
              <a:cs typeface="Arial" panose="020B0604020202020204" pitchFamily="34" charset="0"/>
            </a:endParaRPr>
          </a:p>
          <a:p>
            <a:pPr marL="914400" lvl="2" indent="0">
              <a:lnSpc>
                <a:spcPct val="110000"/>
              </a:lnSpc>
              <a:spcBef>
                <a:spcPts val="800"/>
              </a:spcBef>
              <a:spcAft>
                <a:spcPts val="800"/>
              </a:spcAft>
              <a:buNone/>
            </a:pPr>
            <a:endParaRPr lang="en-US" i="1"/>
          </a:p>
        </p:txBody>
      </p:sp>
      <p:sp>
        <p:nvSpPr>
          <p:cNvPr id="2" name="Title 1"/>
          <p:cNvSpPr>
            <a:spLocks noGrp="1"/>
          </p:cNvSpPr>
          <p:nvPr>
            <p:ph type="title"/>
          </p:nvPr>
        </p:nvSpPr>
        <p:spPr/>
        <p:txBody>
          <a:bodyPr>
            <a:normAutofit fontScale="90000"/>
          </a:bodyPr>
          <a:lstStyle/>
          <a:p>
            <a:r>
              <a:rPr lang="en-US">
                <a:solidFill>
                  <a:schemeClr val="accent1">
                    <a:lumMod val="75000"/>
                  </a:schemeClr>
                </a:solidFill>
              </a:rPr>
              <a:t>Funding Reduction/Termination</a:t>
            </a:r>
          </a:p>
        </p:txBody>
      </p:sp>
      <p:sp>
        <p:nvSpPr>
          <p:cNvPr id="7" name="Subtitle 6">
            <a:extLst>
              <a:ext uri="{FF2B5EF4-FFF2-40B4-BE49-F238E27FC236}">
                <a16:creationId xmlns:a16="http://schemas.microsoft.com/office/drawing/2014/main" id="{F803F3F8-92F5-4EAC-9AC8-A56E228FE49C}"/>
              </a:ext>
            </a:extLst>
          </p:cNvPr>
          <p:cNvSpPr>
            <a:spLocks noGrp="1"/>
          </p:cNvSpPr>
          <p:nvPr>
            <p:ph type="subTitle" idx="13"/>
          </p:nvPr>
        </p:nvSpPr>
        <p:spPr/>
        <p:txBody>
          <a:bodyPr>
            <a:normAutofit fontScale="92500" lnSpcReduction="10000"/>
          </a:bodyPr>
          <a:lstStyle/>
          <a:p>
            <a:r>
              <a:rPr lang="en-US"/>
              <a:t>Notice Required</a:t>
            </a:r>
          </a:p>
          <a:p>
            <a:endParaRPr lang="en-US"/>
          </a:p>
        </p:txBody>
      </p:sp>
      <p:sp>
        <p:nvSpPr>
          <p:cNvPr id="4" name="Slide Number Placeholder 3"/>
          <p:cNvSpPr>
            <a:spLocks noGrp="1"/>
          </p:cNvSpPr>
          <p:nvPr>
            <p:ph type="sldNum" sz="quarter" idx="12"/>
          </p:nvPr>
        </p:nvSpPr>
        <p:spPr/>
        <p:txBody>
          <a:bodyPr/>
          <a:lstStyle/>
          <a:p>
            <a:fld id="{4A66FE31-C09E-42ED-B4D0-F94965E42B7D}" type="slidenum">
              <a:rPr lang="en-US" smtClean="0"/>
              <a:pPr/>
              <a:t>16</a:t>
            </a:fld>
            <a:endParaRPr lang="en-US"/>
          </a:p>
        </p:txBody>
      </p:sp>
    </p:spTree>
    <p:custDataLst>
      <p:tags r:id="rId1"/>
    </p:custDataLst>
    <p:extLst>
      <p:ext uri="{BB962C8B-B14F-4D97-AF65-F5344CB8AC3E}">
        <p14:creationId xmlns:p14="http://schemas.microsoft.com/office/powerpoint/2010/main" val="68464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62543"/>
            <a:ext cx="10716990" cy="4188295"/>
          </a:xfrm>
        </p:spPr>
        <p:txBody>
          <a:bodyPr vert="horz" lIns="91440" tIns="45720" rIns="91440" bIns="45720" rtlCol="0" anchor="t">
            <a:normAutofit/>
          </a:bodyPr>
          <a:lstStyle/>
          <a:p>
            <a:pPr marL="571500" indent="-342900" algn="l" rtl="0" fontAlgn="base">
              <a:lnSpc>
                <a:spcPct val="110000"/>
              </a:lnSpc>
              <a:spcBef>
                <a:spcPts val="800"/>
              </a:spcBef>
              <a:spcAft>
                <a:spcPts val="800"/>
              </a:spcAft>
            </a:pPr>
            <a:r>
              <a:rPr lang="en-US" sz="2800" b="0" i="0" u="none" strike="noStrike">
                <a:solidFill>
                  <a:srgbClr val="002060"/>
                </a:solidFill>
                <a:effectLst/>
                <a:latin typeface="Montserrat"/>
              </a:rPr>
              <a:t>Characteristics of a </a:t>
            </a:r>
            <a:r>
              <a:rPr lang="en-US" sz="2800" b="1" i="0" u="none" strike="noStrike">
                <a:solidFill>
                  <a:srgbClr val="002060"/>
                </a:solidFill>
                <a:effectLst/>
                <a:latin typeface="Montserrat"/>
              </a:rPr>
              <a:t>hearing on the record</a:t>
            </a:r>
            <a:r>
              <a:rPr lang="en-US" sz="2800" b="0" i="0">
                <a:solidFill>
                  <a:srgbClr val="000000"/>
                </a:solidFill>
                <a:effectLst/>
                <a:latin typeface="Montserrat"/>
              </a:rPr>
              <a:t>​</a:t>
            </a:r>
            <a:endParaRPr lang="en-US" sz="2800" b="0" i="0">
              <a:solidFill>
                <a:srgbClr val="000000"/>
              </a:solidFill>
              <a:effectLst/>
              <a:latin typeface="Montserrat"/>
              <a:cs typeface="Arial" panose="020B0604020202020204" pitchFamily="34" charset="0"/>
            </a:endParaRPr>
          </a:p>
          <a:p>
            <a:pPr marL="1028700" lvl="1" indent="-342900" fontAlgn="base">
              <a:lnSpc>
                <a:spcPct val="110000"/>
              </a:lnSpc>
              <a:spcBef>
                <a:spcPts val="800"/>
              </a:spcBef>
              <a:spcAft>
                <a:spcPts val="800"/>
              </a:spcAft>
            </a:pPr>
            <a:r>
              <a:rPr lang="en-US" sz="2400" b="0" i="0" u="none" strike="noStrike">
                <a:solidFill>
                  <a:srgbClr val="002060"/>
                </a:solidFill>
                <a:effectLst/>
                <a:latin typeface="Montserrat"/>
              </a:rPr>
              <a:t>Designated time for parties to present positions</a:t>
            </a:r>
          </a:p>
          <a:p>
            <a:pPr marL="1028700" lvl="1" indent="-342900" fontAlgn="base">
              <a:lnSpc>
                <a:spcPct val="110000"/>
              </a:lnSpc>
              <a:spcBef>
                <a:spcPts val="800"/>
              </a:spcBef>
              <a:spcAft>
                <a:spcPts val="800"/>
              </a:spcAft>
            </a:pPr>
            <a:r>
              <a:rPr lang="en-US" sz="2400">
                <a:latin typeface="Montserrat"/>
              </a:rPr>
              <a:t>Opportunity for questions and responses</a:t>
            </a:r>
            <a:endParaRPr lang="en-US" sz="2400" b="0" i="0" u="none" strike="noStrike">
              <a:solidFill>
                <a:srgbClr val="002060"/>
              </a:solidFill>
              <a:effectLst/>
              <a:latin typeface="Montserrat"/>
            </a:endParaRPr>
          </a:p>
          <a:p>
            <a:pPr marL="1028700" lvl="1" indent="-342900" fontAlgn="base">
              <a:lnSpc>
                <a:spcPct val="110000"/>
              </a:lnSpc>
              <a:spcBef>
                <a:spcPts val="800"/>
              </a:spcBef>
              <a:spcAft>
                <a:spcPts val="800"/>
              </a:spcAft>
            </a:pPr>
            <a:r>
              <a:rPr lang="en-US" sz="2400" b="0" i="0" u="none" strike="noStrike">
                <a:solidFill>
                  <a:srgbClr val="002060"/>
                </a:solidFill>
                <a:effectLst/>
                <a:latin typeface="Montserrat"/>
              </a:rPr>
              <a:t>Ability to submit documents for the record</a:t>
            </a:r>
            <a:endParaRPr lang="en-US" sz="2400" b="0" i="0">
              <a:solidFill>
                <a:srgbClr val="000000"/>
              </a:solidFill>
              <a:effectLst/>
              <a:latin typeface="Montserrat"/>
              <a:cs typeface="Arial" panose="020B0604020202020204" pitchFamily="34" charset="0"/>
            </a:endParaRPr>
          </a:p>
          <a:p>
            <a:pPr marL="1028700" lvl="1" indent="-342900" fontAlgn="base">
              <a:lnSpc>
                <a:spcPct val="110000"/>
              </a:lnSpc>
              <a:spcBef>
                <a:spcPts val="800"/>
              </a:spcBef>
              <a:spcAft>
                <a:spcPts val="800"/>
              </a:spcAft>
            </a:pPr>
            <a:r>
              <a:rPr lang="en-US" sz="2400" b="0" i="0" u="none" strike="noStrike">
                <a:solidFill>
                  <a:srgbClr val="002060"/>
                </a:solidFill>
                <a:effectLst/>
                <a:latin typeface="Montserrat"/>
              </a:rPr>
              <a:t>Availability of records and transcripts after hearing completed</a:t>
            </a:r>
            <a:endParaRPr lang="en-US" sz="2400" b="0" i="0">
              <a:solidFill>
                <a:srgbClr val="000000"/>
              </a:solidFill>
              <a:effectLst/>
              <a:latin typeface="Montserrat"/>
              <a:cs typeface="Arial" panose="020B0604020202020204" pitchFamily="34" charset="0"/>
            </a:endParaRPr>
          </a:p>
          <a:p>
            <a:pPr marL="914400" lvl="2" indent="0">
              <a:lnSpc>
                <a:spcPct val="110000"/>
              </a:lnSpc>
              <a:spcBef>
                <a:spcPts val="800"/>
              </a:spcBef>
              <a:spcAft>
                <a:spcPts val="800"/>
              </a:spcAft>
              <a:buNone/>
            </a:pPr>
            <a:endParaRPr lang="en-US" i="1"/>
          </a:p>
        </p:txBody>
      </p:sp>
      <p:sp>
        <p:nvSpPr>
          <p:cNvPr id="2" name="Title 1"/>
          <p:cNvSpPr>
            <a:spLocks noGrp="1"/>
          </p:cNvSpPr>
          <p:nvPr>
            <p:ph type="title"/>
          </p:nvPr>
        </p:nvSpPr>
        <p:spPr/>
        <p:txBody>
          <a:bodyPr>
            <a:normAutofit fontScale="90000"/>
          </a:bodyPr>
          <a:lstStyle/>
          <a:p>
            <a:r>
              <a:rPr lang="en-US">
                <a:solidFill>
                  <a:schemeClr val="accent1">
                    <a:lumMod val="75000"/>
                  </a:schemeClr>
                </a:solidFill>
              </a:rPr>
              <a:t>Funding Reduction/Termination</a:t>
            </a:r>
          </a:p>
        </p:txBody>
      </p:sp>
      <p:sp>
        <p:nvSpPr>
          <p:cNvPr id="7" name="Subtitle 6">
            <a:extLst>
              <a:ext uri="{FF2B5EF4-FFF2-40B4-BE49-F238E27FC236}">
                <a16:creationId xmlns:a16="http://schemas.microsoft.com/office/drawing/2014/main" id="{F803F3F8-92F5-4EAC-9AC8-A56E228FE49C}"/>
              </a:ext>
            </a:extLst>
          </p:cNvPr>
          <p:cNvSpPr>
            <a:spLocks noGrp="1"/>
          </p:cNvSpPr>
          <p:nvPr>
            <p:ph type="subTitle" idx="13"/>
          </p:nvPr>
        </p:nvSpPr>
        <p:spPr/>
        <p:txBody>
          <a:bodyPr>
            <a:normAutofit fontScale="92500" lnSpcReduction="10000"/>
          </a:bodyPr>
          <a:lstStyle/>
          <a:p>
            <a:r>
              <a:rPr lang="en-US"/>
              <a:t>Hearing Required</a:t>
            </a:r>
          </a:p>
          <a:p>
            <a:endParaRPr lang="en-US"/>
          </a:p>
        </p:txBody>
      </p:sp>
      <p:sp>
        <p:nvSpPr>
          <p:cNvPr id="4" name="Slide Number Placeholder 3"/>
          <p:cNvSpPr>
            <a:spLocks noGrp="1"/>
          </p:cNvSpPr>
          <p:nvPr>
            <p:ph type="sldNum" sz="quarter" idx="12"/>
          </p:nvPr>
        </p:nvSpPr>
        <p:spPr/>
        <p:txBody>
          <a:bodyPr/>
          <a:lstStyle/>
          <a:p>
            <a:fld id="{4A66FE31-C09E-42ED-B4D0-F94965E42B7D}" type="slidenum">
              <a:rPr lang="en-US" smtClean="0"/>
              <a:pPr/>
              <a:t>17</a:t>
            </a:fld>
            <a:endParaRPr lang="en-US"/>
          </a:p>
        </p:txBody>
      </p:sp>
    </p:spTree>
    <p:custDataLst>
      <p:tags r:id="rId1"/>
    </p:custDataLst>
    <p:extLst>
      <p:ext uri="{BB962C8B-B14F-4D97-AF65-F5344CB8AC3E}">
        <p14:creationId xmlns:p14="http://schemas.microsoft.com/office/powerpoint/2010/main" val="200526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50617"/>
            <a:ext cx="10716990" cy="4188295"/>
          </a:xfrm>
        </p:spPr>
        <p:txBody>
          <a:bodyPr vert="horz" lIns="91440" tIns="45720" rIns="91440" bIns="45720" rtlCol="0" anchor="t">
            <a:normAutofit/>
          </a:bodyPr>
          <a:lstStyle/>
          <a:p>
            <a:pPr marL="571500" indent="-342900" algn="l" rtl="0" fontAlgn="base">
              <a:lnSpc>
                <a:spcPct val="110000"/>
              </a:lnSpc>
              <a:spcBef>
                <a:spcPts val="800"/>
              </a:spcBef>
              <a:spcAft>
                <a:spcPts val="800"/>
              </a:spcAft>
            </a:pPr>
            <a:r>
              <a:rPr lang="en-US" sz="2800" b="0" i="0" u="none" strike="noStrike">
                <a:solidFill>
                  <a:schemeClr val="tx1"/>
                </a:solidFill>
                <a:effectLst/>
                <a:latin typeface="Montserrat"/>
              </a:rPr>
              <a:t>After opportunity for a hearing</a:t>
            </a:r>
            <a:r>
              <a:rPr lang="en-US" sz="2800" b="0" i="0">
                <a:solidFill>
                  <a:schemeClr val="tx1"/>
                </a:solidFill>
                <a:effectLst/>
                <a:latin typeface="Montserrat"/>
              </a:rPr>
              <a:t>​, if state </a:t>
            </a:r>
            <a:r>
              <a:rPr lang="en-US" sz="2800" b="0" i="0">
                <a:solidFill>
                  <a:srgbClr val="000000"/>
                </a:solidFill>
                <a:effectLst/>
                <a:latin typeface="Montserrat"/>
              </a:rPr>
              <a:t>finds cause to terminate funding, it:</a:t>
            </a:r>
            <a:endParaRPr lang="en-US" sz="2800" b="0" i="0">
              <a:solidFill>
                <a:srgbClr val="000000"/>
              </a:solidFill>
              <a:effectLst/>
              <a:latin typeface="Montserrat"/>
              <a:cs typeface="Arial" panose="020B0604020202020204" pitchFamily="34" charset="0"/>
            </a:endParaRPr>
          </a:p>
          <a:p>
            <a:pPr marL="1028700" lvl="1" indent="-342900" fontAlgn="base">
              <a:lnSpc>
                <a:spcPct val="110000"/>
              </a:lnSpc>
              <a:spcBef>
                <a:spcPts val="800"/>
              </a:spcBef>
              <a:spcAft>
                <a:spcPts val="800"/>
              </a:spcAft>
            </a:pPr>
            <a:r>
              <a:rPr lang="en-US" sz="2400" b="0" i="0" u="none" strike="noStrike">
                <a:solidFill>
                  <a:srgbClr val="002060"/>
                </a:solidFill>
                <a:effectLst/>
                <a:latin typeface="Montserrat"/>
              </a:rPr>
              <a:t>Must give notice to CAA of its final decision</a:t>
            </a:r>
          </a:p>
          <a:p>
            <a:pPr marL="1028700" lvl="1" indent="-342900" fontAlgn="base">
              <a:lnSpc>
                <a:spcPct val="110000"/>
              </a:lnSpc>
              <a:spcBef>
                <a:spcPts val="800"/>
              </a:spcBef>
              <a:spcAft>
                <a:spcPts val="800"/>
              </a:spcAft>
            </a:pPr>
            <a:r>
              <a:rPr lang="en-US" sz="2400">
                <a:latin typeface="Montserrat"/>
              </a:rPr>
              <a:t>M</a:t>
            </a:r>
            <a:r>
              <a:rPr lang="en-US" sz="2400" b="0" i="0" u="none" strike="noStrike">
                <a:solidFill>
                  <a:srgbClr val="002060"/>
                </a:solidFill>
                <a:effectLst/>
                <a:latin typeface="Montserrat"/>
              </a:rPr>
              <a:t>ay initiate proceedings to terminate the designation of a CAA</a:t>
            </a:r>
            <a:r>
              <a:rPr lang="en-US" sz="2400">
                <a:latin typeface="Montserrat"/>
              </a:rPr>
              <a:t> </a:t>
            </a:r>
            <a:endParaRPr lang="en-US" sz="2400" b="0" i="0" u="none" strike="noStrike">
              <a:solidFill>
                <a:srgbClr val="002060"/>
              </a:solidFill>
              <a:effectLst/>
              <a:latin typeface="Montserrat"/>
            </a:endParaRPr>
          </a:p>
          <a:p>
            <a:pPr marL="914400" lvl="2" indent="0">
              <a:lnSpc>
                <a:spcPct val="110000"/>
              </a:lnSpc>
              <a:spcBef>
                <a:spcPts val="800"/>
              </a:spcBef>
              <a:spcAft>
                <a:spcPts val="800"/>
              </a:spcAft>
              <a:buNone/>
            </a:pPr>
            <a:endParaRPr lang="en-US" i="1"/>
          </a:p>
        </p:txBody>
      </p:sp>
      <p:sp>
        <p:nvSpPr>
          <p:cNvPr id="2" name="Title 1"/>
          <p:cNvSpPr>
            <a:spLocks noGrp="1"/>
          </p:cNvSpPr>
          <p:nvPr>
            <p:ph type="title"/>
          </p:nvPr>
        </p:nvSpPr>
        <p:spPr/>
        <p:txBody>
          <a:bodyPr>
            <a:normAutofit fontScale="90000"/>
          </a:bodyPr>
          <a:lstStyle/>
          <a:p>
            <a:r>
              <a:rPr lang="en-US">
                <a:solidFill>
                  <a:schemeClr val="accent1">
                    <a:lumMod val="75000"/>
                  </a:schemeClr>
                </a:solidFill>
              </a:rPr>
              <a:t>Funding Reduction/Termination</a:t>
            </a:r>
          </a:p>
        </p:txBody>
      </p:sp>
      <p:sp>
        <p:nvSpPr>
          <p:cNvPr id="7" name="Subtitle 6">
            <a:extLst>
              <a:ext uri="{FF2B5EF4-FFF2-40B4-BE49-F238E27FC236}">
                <a16:creationId xmlns:a16="http://schemas.microsoft.com/office/drawing/2014/main" id="{F803F3F8-92F5-4EAC-9AC8-A56E228FE49C}"/>
              </a:ext>
            </a:extLst>
          </p:cNvPr>
          <p:cNvSpPr>
            <a:spLocks noGrp="1"/>
          </p:cNvSpPr>
          <p:nvPr>
            <p:ph type="subTitle" idx="13"/>
          </p:nvPr>
        </p:nvSpPr>
        <p:spPr/>
        <p:txBody>
          <a:bodyPr>
            <a:normAutofit fontScale="92500" lnSpcReduction="10000"/>
          </a:bodyPr>
          <a:lstStyle/>
          <a:p>
            <a:r>
              <a:rPr lang="en-US" err="1"/>
              <a:t>Dedesignation</a:t>
            </a:r>
            <a:r>
              <a:rPr lang="en-US"/>
              <a:t> of CAA</a:t>
            </a:r>
          </a:p>
          <a:p>
            <a:endParaRPr lang="en-US"/>
          </a:p>
        </p:txBody>
      </p:sp>
      <p:sp>
        <p:nvSpPr>
          <p:cNvPr id="6" name="Slide Number Placeholder 3">
            <a:extLst>
              <a:ext uri="{FF2B5EF4-FFF2-40B4-BE49-F238E27FC236}">
                <a16:creationId xmlns:a16="http://schemas.microsoft.com/office/drawing/2014/main" id="{D9733B04-DF34-63D6-7A04-82944BF88A65}"/>
              </a:ext>
            </a:extLst>
          </p:cNvPr>
          <p:cNvSpPr>
            <a:spLocks noGrp="1"/>
          </p:cNvSpPr>
          <p:nvPr>
            <p:ph type="sldNum" sz="quarter" idx="12"/>
          </p:nvPr>
        </p:nvSpPr>
        <p:spPr>
          <a:xfrm>
            <a:off x="8610600" y="6356350"/>
            <a:ext cx="2743200" cy="365125"/>
          </a:xfrm>
        </p:spPr>
        <p:txBody>
          <a:bodyPr/>
          <a:lstStyle/>
          <a:p>
            <a:fld id="{4A66FE31-C09E-42ED-B4D0-F94965E42B7D}" type="slidenum">
              <a:rPr lang="en-US" smtClean="0"/>
              <a:pPr/>
              <a:t>18</a:t>
            </a:fld>
            <a:endParaRPr lang="en-US"/>
          </a:p>
        </p:txBody>
      </p:sp>
    </p:spTree>
    <p:custDataLst>
      <p:tags r:id="rId1"/>
    </p:custDataLst>
    <p:extLst>
      <p:ext uri="{BB962C8B-B14F-4D97-AF65-F5344CB8AC3E}">
        <p14:creationId xmlns:p14="http://schemas.microsoft.com/office/powerpoint/2010/main" val="331932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solidFill>
                  <a:schemeClr val="accent1">
                    <a:lumMod val="75000"/>
                  </a:schemeClr>
                </a:solidFill>
              </a:rPr>
              <a:t>Funding Reduction/Termination</a:t>
            </a:r>
          </a:p>
        </p:txBody>
      </p:sp>
      <p:sp>
        <p:nvSpPr>
          <p:cNvPr id="3" name="Subtitle 2">
            <a:extLst>
              <a:ext uri="{FF2B5EF4-FFF2-40B4-BE49-F238E27FC236}">
                <a16:creationId xmlns:a16="http://schemas.microsoft.com/office/drawing/2014/main" id="{1F257F1B-0F05-2FA5-AB49-3CEB80CA7AEE}"/>
              </a:ext>
            </a:extLst>
          </p:cNvPr>
          <p:cNvSpPr>
            <a:spLocks noGrp="1"/>
          </p:cNvSpPr>
          <p:nvPr>
            <p:ph type="subTitle" idx="13"/>
          </p:nvPr>
        </p:nvSpPr>
        <p:spPr/>
        <p:txBody>
          <a:bodyPr>
            <a:normAutofit fontScale="92500" lnSpcReduction="10000"/>
          </a:bodyPr>
          <a:lstStyle/>
          <a:p>
            <a:r>
              <a:rPr lang="en-US"/>
              <a:t>OCS Review Process</a:t>
            </a:r>
          </a:p>
        </p:txBody>
      </p:sp>
      <p:sp>
        <p:nvSpPr>
          <p:cNvPr id="8" name="Content Placeholder 2">
            <a:extLst>
              <a:ext uri="{FF2B5EF4-FFF2-40B4-BE49-F238E27FC236}">
                <a16:creationId xmlns:a16="http://schemas.microsoft.com/office/drawing/2014/main" id="{637B2E73-FCA5-73D5-7E3C-A8B4C5EB1ACF}"/>
              </a:ext>
            </a:extLst>
          </p:cNvPr>
          <p:cNvSpPr txBox="1">
            <a:spLocks/>
          </p:cNvSpPr>
          <p:nvPr/>
        </p:nvSpPr>
        <p:spPr>
          <a:xfrm>
            <a:off x="974300" y="2055339"/>
            <a:ext cx="10515599" cy="40014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800"/>
              </a:spcBef>
              <a:spcAft>
                <a:spcPts val="800"/>
              </a:spcAft>
            </a:pPr>
            <a:r>
              <a:rPr lang="en-US" sz="2600"/>
              <a:t>After state giving notice, </a:t>
            </a:r>
            <a:r>
              <a:rPr lang="en-US" sz="2600" b="1"/>
              <a:t>CAA may submit a request </a:t>
            </a:r>
            <a:r>
              <a:rPr lang="en-US" sz="2600"/>
              <a:t>for federal review and must do so:</a:t>
            </a:r>
          </a:p>
          <a:p>
            <a:pPr lvl="1">
              <a:lnSpc>
                <a:spcPct val="110000"/>
              </a:lnSpc>
              <a:spcBef>
                <a:spcPts val="800"/>
              </a:spcBef>
              <a:spcAft>
                <a:spcPts val="800"/>
              </a:spcAft>
            </a:pPr>
            <a:r>
              <a:rPr lang="en-US" sz="2400"/>
              <a:t>In writing</a:t>
            </a:r>
          </a:p>
          <a:p>
            <a:pPr lvl="1">
              <a:lnSpc>
                <a:spcPct val="110000"/>
              </a:lnSpc>
              <a:spcBef>
                <a:spcPts val="800"/>
              </a:spcBef>
              <a:spcAft>
                <a:spcPts val="800"/>
              </a:spcAft>
            </a:pPr>
            <a:r>
              <a:rPr lang="en-US" sz="2400"/>
              <a:t>Within 30 days of state’s notice </a:t>
            </a:r>
          </a:p>
          <a:p>
            <a:pPr lvl="1">
              <a:lnSpc>
                <a:spcPct val="110000"/>
              </a:lnSpc>
              <a:spcBef>
                <a:spcPts val="800"/>
              </a:spcBef>
              <a:spcAft>
                <a:spcPts val="800"/>
              </a:spcAft>
            </a:pPr>
            <a:r>
              <a:rPr lang="en-US" altLang="en-US" sz="2400"/>
              <a:t>To attention of the Division of State Assistance in OCS</a:t>
            </a:r>
          </a:p>
          <a:p>
            <a:pPr>
              <a:lnSpc>
                <a:spcPct val="110000"/>
              </a:lnSpc>
              <a:spcBef>
                <a:spcPts val="800"/>
              </a:spcBef>
              <a:spcAft>
                <a:spcPts val="800"/>
              </a:spcAft>
            </a:pPr>
            <a:r>
              <a:rPr lang="en-US" altLang="en-US" sz="2600"/>
              <a:t>State </a:t>
            </a:r>
            <a:r>
              <a:rPr lang="en-US" altLang="en-US" sz="2600" b="1" u="sng"/>
              <a:t>may not discontinue</a:t>
            </a:r>
            <a:r>
              <a:rPr lang="en-US" altLang="en-US" sz="2600"/>
              <a:t> present or future funding until OCS confirms state’s finding of cause</a:t>
            </a:r>
          </a:p>
          <a:p>
            <a:pPr lvl="2">
              <a:lnSpc>
                <a:spcPct val="110000"/>
              </a:lnSpc>
              <a:spcBef>
                <a:spcPts val="800"/>
              </a:spcBef>
              <a:spcAft>
                <a:spcPts val="800"/>
              </a:spcAft>
            </a:pPr>
            <a:endParaRPr lang="en-US"/>
          </a:p>
        </p:txBody>
      </p:sp>
      <p:sp>
        <p:nvSpPr>
          <p:cNvPr id="4" name="TextBox 3">
            <a:extLst>
              <a:ext uri="{FF2B5EF4-FFF2-40B4-BE49-F238E27FC236}">
                <a16:creationId xmlns:a16="http://schemas.microsoft.com/office/drawing/2014/main" id="{AC4901E5-4A1F-3B29-B4AB-51936A06A4A0}"/>
              </a:ext>
            </a:extLst>
          </p:cNvPr>
          <p:cNvSpPr txBox="1"/>
          <p:nvPr/>
        </p:nvSpPr>
        <p:spPr>
          <a:xfrm>
            <a:off x="5603161" y="5956240"/>
            <a:ext cx="57506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i="1">
                <a:solidFill>
                  <a:schemeClr val="tx2"/>
                </a:solidFill>
              </a:rPr>
              <a:t>  </a:t>
            </a:r>
            <a:r>
              <a:rPr lang="en-US" sz="2000" i="1">
                <a:solidFill>
                  <a:srgbClr val="002060"/>
                </a:solidFill>
              </a:rPr>
              <a:t>Sec</a:t>
            </a:r>
            <a:r>
              <a:rPr lang="en-US" sz="2000" i="1">
                <a:solidFill>
                  <a:schemeClr val="tx2"/>
                </a:solidFill>
              </a:rPr>
              <a:t>. </a:t>
            </a:r>
            <a:r>
              <a:rPr lang="en-US" sz="2000" i="1">
                <a:solidFill>
                  <a:srgbClr val="002060"/>
                </a:solidFill>
              </a:rPr>
              <a:t>678C(b); 45 C.F.R. § 96.92; IM 116</a:t>
            </a:r>
            <a:endParaRPr lang="en-US" sz="2000" i="1">
              <a:solidFill>
                <a:schemeClr val="tx2"/>
              </a:solidFill>
            </a:endParaRPr>
          </a:p>
        </p:txBody>
      </p:sp>
      <p:sp>
        <p:nvSpPr>
          <p:cNvPr id="7" name="Slide Number Placeholder 3">
            <a:extLst>
              <a:ext uri="{FF2B5EF4-FFF2-40B4-BE49-F238E27FC236}">
                <a16:creationId xmlns:a16="http://schemas.microsoft.com/office/drawing/2014/main" id="{FB343FAF-A205-866D-1106-2F7A9EE9AC9B}"/>
              </a:ext>
            </a:extLst>
          </p:cNvPr>
          <p:cNvSpPr>
            <a:spLocks noGrp="1"/>
          </p:cNvSpPr>
          <p:nvPr>
            <p:ph type="sldNum" sz="quarter" idx="12"/>
          </p:nvPr>
        </p:nvSpPr>
        <p:spPr>
          <a:xfrm>
            <a:off x="8610600" y="6356350"/>
            <a:ext cx="2743200" cy="365125"/>
          </a:xfrm>
        </p:spPr>
        <p:txBody>
          <a:bodyPr/>
          <a:lstStyle/>
          <a:p>
            <a:fld id="{4A66FE31-C09E-42ED-B4D0-F94965E42B7D}" type="slidenum">
              <a:rPr lang="en-US" smtClean="0"/>
              <a:pPr/>
              <a:t>19</a:t>
            </a:fld>
            <a:endParaRPr lang="en-US"/>
          </a:p>
        </p:txBody>
      </p:sp>
    </p:spTree>
    <p:custDataLst>
      <p:tags r:id="rId1"/>
    </p:custDataLst>
    <p:extLst>
      <p:ext uri="{BB962C8B-B14F-4D97-AF65-F5344CB8AC3E}">
        <p14:creationId xmlns:p14="http://schemas.microsoft.com/office/powerpoint/2010/main" val="15629224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BE6E0-AD24-7123-5EF8-709725A2DAB1}"/>
              </a:ext>
            </a:extLst>
          </p:cNvPr>
          <p:cNvSpPr>
            <a:spLocks noGrp="1"/>
          </p:cNvSpPr>
          <p:nvPr>
            <p:ph type="sldNum" sz="quarter" idx="12"/>
          </p:nvPr>
        </p:nvSpPr>
        <p:spPr/>
        <p:txBody>
          <a:bodyPr/>
          <a:lstStyle/>
          <a:p>
            <a:fld id="{DF3CEF77-1DF5-4864-94EB-AA16B1F50ED1}" type="slidenum">
              <a:rPr lang="en-US" smtClean="0"/>
              <a:pPr/>
              <a:t>2</a:t>
            </a:fld>
            <a:endParaRPr lang="en-US"/>
          </a:p>
        </p:txBody>
      </p:sp>
      <p:pic>
        <p:nvPicPr>
          <p:cNvPr id="13" name="Picture 12" descr="A black text with white background&#10;&#10;Description automatically generated">
            <a:extLst>
              <a:ext uri="{FF2B5EF4-FFF2-40B4-BE49-F238E27FC236}">
                <a16:creationId xmlns:a16="http://schemas.microsoft.com/office/drawing/2014/main" id="{1B78BDC5-F8F4-2966-1D53-6C134225F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291" y="548640"/>
            <a:ext cx="8103418" cy="5029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9531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solidFill>
                  <a:schemeClr val="accent1">
                    <a:lumMod val="75000"/>
                  </a:schemeClr>
                </a:solidFill>
              </a:rPr>
              <a:t>Funding Reduction/Termination</a:t>
            </a:r>
          </a:p>
        </p:txBody>
      </p:sp>
      <p:sp>
        <p:nvSpPr>
          <p:cNvPr id="3" name="Subtitle 2">
            <a:extLst>
              <a:ext uri="{FF2B5EF4-FFF2-40B4-BE49-F238E27FC236}">
                <a16:creationId xmlns:a16="http://schemas.microsoft.com/office/drawing/2014/main" id="{1F257F1B-0F05-2FA5-AB49-3CEB80CA7AEE}"/>
              </a:ext>
            </a:extLst>
          </p:cNvPr>
          <p:cNvSpPr>
            <a:spLocks noGrp="1"/>
          </p:cNvSpPr>
          <p:nvPr>
            <p:ph type="subTitle" idx="13"/>
          </p:nvPr>
        </p:nvSpPr>
        <p:spPr/>
        <p:txBody>
          <a:bodyPr>
            <a:normAutofit fontScale="92500" lnSpcReduction="10000"/>
          </a:bodyPr>
          <a:lstStyle/>
          <a:p>
            <a:r>
              <a:rPr lang="en-US"/>
              <a:t>OCS Review Process</a:t>
            </a:r>
          </a:p>
        </p:txBody>
      </p:sp>
      <p:sp>
        <p:nvSpPr>
          <p:cNvPr id="8" name="Content Placeholder 2">
            <a:extLst>
              <a:ext uri="{FF2B5EF4-FFF2-40B4-BE49-F238E27FC236}">
                <a16:creationId xmlns:a16="http://schemas.microsoft.com/office/drawing/2014/main" id="{637B2E73-FCA5-73D5-7E3C-A8B4C5EB1ACF}"/>
              </a:ext>
            </a:extLst>
          </p:cNvPr>
          <p:cNvSpPr txBox="1">
            <a:spLocks/>
          </p:cNvSpPr>
          <p:nvPr/>
        </p:nvSpPr>
        <p:spPr>
          <a:xfrm>
            <a:off x="958535" y="2262544"/>
            <a:ext cx="10004690" cy="32514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800"/>
              </a:spcBef>
              <a:spcAft>
                <a:spcPts val="800"/>
              </a:spcAft>
            </a:pPr>
            <a:r>
              <a:rPr lang="en-US" altLang="en-US" sz="2800"/>
              <a:t>OCS must complete appeal no later than </a:t>
            </a:r>
            <a:r>
              <a:rPr lang="en-US" altLang="en-US" sz="2800" b="1" u="sng"/>
              <a:t>90 days </a:t>
            </a:r>
            <a:r>
              <a:rPr lang="en-US" altLang="en-US" sz="2800"/>
              <a:t>after it receives from state all necessary documentation relating to state’s determination</a:t>
            </a:r>
          </a:p>
          <a:p>
            <a:pPr lvl="1">
              <a:lnSpc>
                <a:spcPct val="110000"/>
              </a:lnSpc>
              <a:spcBef>
                <a:spcPts val="800"/>
              </a:spcBef>
              <a:spcAft>
                <a:spcPts val="800"/>
              </a:spcAft>
            </a:pPr>
            <a:r>
              <a:rPr lang="en-US" sz="2600"/>
              <a:t>If OCS does not respond, state determination final after 90 days</a:t>
            </a:r>
          </a:p>
          <a:p>
            <a:pPr lvl="2">
              <a:lnSpc>
                <a:spcPct val="110000"/>
              </a:lnSpc>
              <a:spcBef>
                <a:spcPts val="800"/>
              </a:spcBef>
              <a:spcAft>
                <a:spcPts val="800"/>
              </a:spcAft>
            </a:pPr>
            <a:endParaRPr lang="en-US"/>
          </a:p>
        </p:txBody>
      </p:sp>
      <p:sp>
        <p:nvSpPr>
          <p:cNvPr id="4" name="TextBox 3">
            <a:extLst>
              <a:ext uri="{FF2B5EF4-FFF2-40B4-BE49-F238E27FC236}">
                <a16:creationId xmlns:a16="http://schemas.microsoft.com/office/drawing/2014/main" id="{AC4901E5-4A1F-3B29-B4AB-51936A06A4A0}"/>
              </a:ext>
            </a:extLst>
          </p:cNvPr>
          <p:cNvSpPr txBox="1"/>
          <p:nvPr/>
        </p:nvSpPr>
        <p:spPr>
          <a:xfrm>
            <a:off x="5960880" y="5514001"/>
            <a:ext cx="57506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solidFill>
                  <a:srgbClr val="2B478B"/>
                </a:solidFill>
              </a:rPr>
              <a:t>  </a:t>
            </a:r>
            <a:r>
              <a:rPr lang="en-US" sz="2000" i="1">
                <a:solidFill>
                  <a:srgbClr val="002060"/>
                </a:solidFill>
              </a:rPr>
              <a:t>Sec. 678C(b); 45 C.F.R. § 96.92; IM 116</a:t>
            </a:r>
          </a:p>
        </p:txBody>
      </p:sp>
      <p:sp>
        <p:nvSpPr>
          <p:cNvPr id="7" name="Slide Number Placeholder 3">
            <a:extLst>
              <a:ext uri="{FF2B5EF4-FFF2-40B4-BE49-F238E27FC236}">
                <a16:creationId xmlns:a16="http://schemas.microsoft.com/office/drawing/2014/main" id="{85EEE663-2F2E-54C6-A2E9-42C8C329250B}"/>
              </a:ext>
            </a:extLst>
          </p:cNvPr>
          <p:cNvSpPr>
            <a:spLocks noGrp="1"/>
          </p:cNvSpPr>
          <p:nvPr>
            <p:ph type="sldNum" sz="quarter" idx="12"/>
          </p:nvPr>
        </p:nvSpPr>
        <p:spPr>
          <a:xfrm>
            <a:off x="8610600" y="6356350"/>
            <a:ext cx="2743200" cy="365125"/>
          </a:xfrm>
        </p:spPr>
        <p:txBody>
          <a:bodyPr/>
          <a:lstStyle/>
          <a:p>
            <a:fld id="{4A66FE31-C09E-42ED-B4D0-F94965E42B7D}" type="slidenum">
              <a:rPr lang="en-US" smtClean="0"/>
              <a:pPr/>
              <a:t>20</a:t>
            </a:fld>
            <a:endParaRPr lang="en-US"/>
          </a:p>
        </p:txBody>
      </p:sp>
    </p:spTree>
    <p:custDataLst>
      <p:tags r:id="rId1"/>
    </p:custDataLst>
    <p:extLst>
      <p:ext uri="{BB962C8B-B14F-4D97-AF65-F5344CB8AC3E}">
        <p14:creationId xmlns:p14="http://schemas.microsoft.com/office/powerpoint/2010/main" val="28594696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solidFill>
                  <a:schemeClr val="accent1">
                    <a:lumMod val="75000"/>
                  </a:schemeClr>
                </a:solidFill>
              </a:rPr>
              <a:t>Funding Reduction/Termination</a:t>
            </a:r>
          </a:p>
        </p:txBody>
      </p:sp>
      <p:sp>
        <p:nvSpPr>
          <p:cNvPr id="3" name="Subtitle 2">
            <a:extLst>
              <a:ext uri="{FF2B5EF4-FFF2-40B4-BE49-F238E27FC236}">
                <a16:creationId xmlns:a16="http://schemas.microsoft.com/office/drawing/2014/main" id="{1F257F1B-0F05-2FA5-AB49-3CEB80CA7AEE}"/>
              </a:ext>
            </a:extLst>
          </p:cNvPr>
          <p:cNvSpPr>
            <a:spLocks noGrp="1"/>
          </p:cNvSpPr>
          <p:nvPr>
            <p:ph type="subTitle" idx="13"/>
          </p:nvPr>
        </p:nvSpPr>
        <p:spPr/>
        <p:txBody>
          <a:bodyPr>
            <a:normAutofit fontScale="92500" lnSpcReduction="10000"/>
          </a:bodyPr>
          <a:lstStyle/>
          <a:p>
            <a:r>
              <a:rPr lang="en-US"/>
              <a:t>OCS Direct Assistance</a:t>
            </a:r>
          </a:p>
        </p:txBody>
      </p:sp>
      <p:sp>
        <p:nvSpPr>
          <p:cNvPr id="8" name="Content Placeholder 2">
            <a:extLst>
              <a:ext uri="{FF2B5EF4-FFF2-40B4-BE49-F238E27FC236}">
                <a16:creationId xmlns:a16="http://schemas.microsoft.com/office/drawing/2014/main" id="{637B2E73-FCA5-73D5-7E3C-A8B4C5EB1ACF}"/>
              </a:ext>
            </a:extLst>
          </p:cNvPr>
          <p:cNvSpPr txBox="1">
            <a:spLocks/>
          </p:cNvSpPr>
          <p:nvPr/>
        </p:nvSpPr>
        <p:spPr>
          <a:xfrm>
            <a:off x="1027386" y="2032813"/>
            <a:ext cx="10515600" cy="45680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10000"/>
              </a:lnSpc>
              <a:spcBef>
                <a:spcPts val="800"/>
              </a:spcBef>
              <a:spcAft>
                <a:spcPts val="800"/>
              </a:spcAft>
            </a:pPr>
            <a:r>
              <a:rPr lang="en-US" altLang="en-US" sz="2600"/>
              <a:t>OCS has authority to </a:t>
            </a:r>
            <a:r>
              <a:rPr lang="en-US" altLang="en-US" sz="2600" b="1"/>
              <a:t>provide funding directly to CAAs</a:t>
            </a:r>
            <a:r>
              <a:rPr lang="en-US" altLang="en-US" sz="2600"/>
              <a:t> when state violates assurance in state plan to provide notice, an opportunity for a hearing, and a federal review</a:t>
            </a:r>
            <a:endParaRPr lang="en-US" sz="2600"/>
          </a:p>
          <a:p>
            <a:pPr lvl="1">
              <a:lnSpc>
                <a:spcPct val="110000"/>
              </a:lnSpc>
              <a:spcBef>
                <a:spcPts val="800"/>
              </a:spcBef>
              <a:spcAft>
                <a:spcPts val="800"/>
              </a:spcAft>
            </a:pPr>
            <a:r>
              <a:rPr lang="en-US" altLang="en-US" sz="2400"/>
              <a:t>May request direct funding from OCS in writing, describing how state violated due process requirements</a:t>
            </a:r>
          </a:p>
          <a:p>
            <a:pPr eaLnBrk="1" hangingPunct="1">
              <a:lnSpc>
                <a:spcPct val="110000"/>
              </a:lnSpc>
              <a:spcBef>
                <a:spcPts val="800"/>
              </a:spcBef>
              <a:spcAft>
                <a:spcPts val="800"/>
              </a:spcAft>
            </a:pPr>
            <a:r>
              <a:rPr lang="en-US" altLang="en-US" sz="2600"/>
              <a:t>If granted, direct financial assistance from OCS to CAA will </a:t>
            </a:r>
            <a:r>
              <a:rPr lang="en-US" altLang="en-US" sz="2600" b="1"/>
              <a:t>continue until the state’s violation corrected</a:t>
            </a:r>
          </a:p>
          <a:p>
            <a:pPr marL="0" indent="0" eaLnBrk="1" hangingPunct="1">
              <a:lnSpc>
                <a:spcPct val="110000"/>
              </a:lnSpc>
              <a:spcBef>
                <a:spcPts val="800"/>
              </a:spcBef>
              <a:spcAft>
                <a:spcPts val="800"/>
              </a:spcAft>
              <a:buNone/>
            </a:pPr>
            <a:r>
              <a:rPr lang="en-US" altLang="en-US" sz="2600" b="1" i="1"/>
              <a:t>									</a:t>
            </a:r>
            <a:r>
              <a:rPr lang="en-US" altLang="en-US" sz="2200" i="1"/>
              <a:t>Sec. 678C(c)</a:t>
            </a:r>
          </a:p>
        </p:txBody>
      </p:sp>
      <p:sp>
        <p:nvSpPr>
          <p:cNvPr id="6" name="Slide Number Placeholder 3">
            <a:extLst>
              <a:ext uri="{FF2B5EF4-FFF2-40B4-BE49-F238E27FC236}">
                <a16:creationId xmlns:a16="http://schemas.microsoft.com/office/drawing/2014/main" id="{0AE1155C-E8EA-BDDE-9969-53313D7DA1A2}"/>
              </a:ext>
            </a:extLst>
          </p:cNvPr>
          <p:cNvSpPr>
            <a:spLocks noGrp="1"/>
          </p:cNvSpPr>
          <p:nvPr>
            <p:ph type="sldNum" sz="quarter" idx="12"/>
          </p:nvPr>
        </p:nvSpPr>
        <p:spPr>
          <a:xfrm>
            <a:off x="8610600" y="6356350"/>
            <a:ext cx="2743200" cy="365125"/>
          </a:xfrm>
        </p:spPr>
        <p:txBody>
          <a:bodyPr/>
          <a:lstStyle/>
          <a:p>
            <a:fld id="{4A66FE31-C09E-42ED-B4D0-F94965E42B7D}" type="slidenum">
              <a:rPr lang="en-US" smtClean="0"/>
              <a:pPr/>
              <a:t>21</a:t>
            </a:fld>
            <a:endParaRPr lang="en-US"/>
          </a:p>
        </p:txBody>
      </p:sp>
    </p:spTree>
    <p:custDataLst>
      <p:tags r:id="rId1"/>
    </p:custDataLst>
    <p:extLst>
      <p:ext uri="{BB962C8B-B14F-4D97-AF65-F5344CB8AC3E}">
        <p14:creationId xmlns:p14="http://schemas.microsoft.com/office/powerpoint/2010/main" val="24441330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634" y="2128346"/>
            <a:ext cx="10736318" cy="4228004"/>
          </a:xfrm>
        </p:spPr>
        <p:txBody>
          <a:bodyPr vert="horz" lIns="91440" tIns="45720" rIns="91440" bIns="45720" rtlCol="0" anchor="t">
            <a:normAutofit/>
          </a:bodyPr>
          <a:lstStyle/>
          <a:p>
            <a:pPr>
              <a:lnSpc>
                <a:spcPct val="110000"/>
              </a:lnSpc>
              <a:spcBef>
                <a:spcPts val="800"/>
              </a:spcBef>
              <a:spcAft>
                <a:spcPts val="800"/>
              </a:spcAft>
            </a:pPr>
            <a:r>
              <a:rPr lang="en-US" sz="2600"/>
              <a:t>CAA may file a complaint alleging that the state failed to follow the federal CSBG Act</a:t>
            </a:r>
          </a:p>
          <a:p>
            <a:pPr lvl="1">
              <a:lnSpc>
                <a:spcPct val="110000"/>
              </a:lnSpc>
              <a:spcBef>
                <a:spcPts val="800"/>
              </a:spcBef>
              <a:spcAft>
                <a:spcPts val="800"/>
              </a:spcAft>
            </a:pPr>
            <a:r>
              <a:rPr lang="en-US" sz="2400"/>
              <a:t>Includes failure to follow certification and assurances made by state</a:t>
            </a:r>
          </a:p>
          <a:p>
            <a:pPr>
              <a:lnSpc>
                <a:spcPct val="110000"/>
              </a:lnSpc>
              <a:spcBef>
                <a:spcPts val="800"/>
              </a:spcBef>
              <a:spcAft>
                <a:spcPts val="800"/>
              </a:spcAft>
            </a:pPr>
            <a:r>
              <a:rPr lang="en-US" sz="2600"/>
              <a:t>OCS will defer to state’s interpretation of the CSBG Act unless the interpretation is </a:t>
            </a:r>
            <a:r>
              <a:rPr lang="en-US" sz="2600" b="1"/>
              <a:t>clearly erroneous</a:t>
            </a:r>
          </a:p>
          <a:p>
            <a:pPr marL="0" indent="0" algn="r">
              <a:lnSpc>
                <a:spcPct val="110000"/>
              </a:lnSpc>
              <a:buNone/>
            </a:pPr>
            <a:r>
              <a:rPr lang="en-US" i="1"/>
              <a:t>						</a:t>
            </a:r>
            <a:r>
              <a:rPr lang="en-US" sz="2000" i="1"/>
              <a:t>45 C.F.R. § 96.50</a:t>
            </a:r>
          </a:p>
        </p:txBody>
      </p:sp>
      <p:sp>
        <p:nvSpPr>
          <p:cNvPr id="2" name="Title 1"/>
          <p:cNvSpPr>
            <a:spLocks noGrp="1"/>
          </p:cNvSpPr>
          <p:nvPr>
            <p:ph type="title"/>
          </p:nvPr>
        </p:nvSpPr>
        <p:spPr/>
        <p:txBody>
          <a:bodyPr>
            <a:normAutofit fontScale="90000"/>
          </a:bodyPr>
          <a:lstStyle/>
          <a:p>
            <a:r>
              <a:rPr lang="en-US">
                <a:solidFill>
                  <a:schemeClr val="accent1">
                    <a:lumMod val="75000"/>
                  </a:schemeClr>
                </a:solidFill>
              </a:rPr>
              <a:t>Complaint Process</a:t>
            </a:r>
          </a:p>
        </p:txBody>
      </p:sp>
      <p:sp>
        <p:nvSpPr>
          <p:cNvPr id="4" name="Slide Number Placeholder 3"/>
          <p:cNvSpPr>
            <a:spLocks noGrp="1"/>
          </p:cNvSpPr>
          <p:nvPr>
            <p:ph type="sldNum" sz="quarter" idx="12"/>
          </p:nvPr>
        </p:nvSpPr>
        <p:spPr/>
        <p:txBody>
          <a:bodyPr/>
          <a:lstStyle/>
          <a:p>
            <a:fld id="{4A66FE31-C09E-42ED-B4D0-F94965E42B7D}" type="slidenum">
              <a:rPr lang="en-US" smtClean="0"/>
              <a:pPr/>
              <a:t>22</a:t>
            </a:fld>
            <a:endParaRPr lang="en-US"/>
          </a:p>
        </p:txBody>
      </p:sp>
      <p:sp>
        <p:nvSpPr>
          <p:cNvPr id="6" name="Subtitle 5">
            <a:extLst>
              <a:ext uri="{FF2B5EF4-FFF2-40B4-BE49-F238E27FC236}">
                <a16:creationId xmlns:a16="http://schemas.microsoft.com/office/drawing/2014/main" id="{E6C81C20-7B49-40DD-0342-D9E058EDA71A}"/>
              </a:ext>
            </a:extLst>
          </p:cNvPr>
          <p:cNvSpPr>
            <a:spLocks noGrp="1"/>
          </p:cNvSpPr>
          <p:nvPr>
            <p:ph type="subTitle" idx="13"/>
          </p:nvPr>
        </p:nvSpPr>
        <p:spPr/>
        <p:txBody>
          <a:bodyPr>
            <a:normAutofit fontScale="92500" lnSpcReduction="10000"/>
          </a:bodyPr>
          <a:lstStyle/>
          <a:p>
            <a:endParaRPr lang="en-US"/>
          </a:p>
        </p:txBody>
      </p:sp>
    </p:spTree>
    <p:custDataLst>
      <p:tags r:id="rId1"/>
    </p:custDataLst>
    <p:extLst>
      <p:ext uri="{BB962C8B-B14F-4D97-AF65-F5344CB8AC3E}">
        <p14:creationId xmlns:p14="http://schemas.microsoft.com/office/powerpoint/2010/main" val="3223798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568" y="1865376"/>
            <a:ext cx="10030966" cy="4490974"/>
          </a:xfrm>
        </p:spPr>
        <p:txBody>
          <a:bodyPr vert="horz" lIns="91440" tIns="45720" rIns="91440" bIns="45720" rtlCol="0" anchor="t">
            <a:normAutofit/>
          </a:bodyPr>
          <a:lstStyle/>
          <a:p>
            <a:pPr marL="0" indent="0">
              <a:lnSpc>
                <a:spcPct val="110000"/>
              </a:lnSpc>
              <a:buNone/>
            </a:pPr>
            <a:r>
              <a:rPr lang="en-US" sz="2800" b="1"/>
              <a:t>Complaint must</a:t>
            </a:r>
            <a:r>
              <a:rPr lang="en-US" sz="2800"/>
              <a:t>:</a:t>
            </a:r>
          </a:p>
          <a:p>
            <a:pPr>
              <a:lnSpc>
                <a:spcPct val="110000"/>
              </a:lnSpc>
            </a:pPr>
            <a:r>
              <a:rPr lang="en-US"/>
              <a:t>Be submitted in writing to Director of OCS</a:t>
            </a:r>
          </a:p>
          <a:p>
            <a:pPr>
              <a:lnSpc>
                <a:spcPct val="110000"/>
              </a:lnSpc>
            </a:pPr>
            <a:r>
              <a:rPr lang="en-US"/>
              <a:t>Identify the provision, act, assurance or certification allegedly violated</a:t>
            </a:r>
          </a:p>
          <a:p>
            <a:pPr>
              <a:lnSpc>
                <a:spcPct val="110000"/>
              </a:lnSpc>
            </a:pPr>
            <a:r>
              <a:rPr lang="en-US"/>
              <a:t>Specify the basis for the violations charged </a:t>
            </a:r>
          </a:p>
          <a:p>
            <a:pPr>
              <a:lnSpc>
                <a:spcPct val="110000"/>
              </a:lnSpc>
            </a:pPr>
            <a:r>
              <a:rPr lang="en-US"/>
              <a:t>Include all relevant information know to the person submitting the complaint</a:t>
            </a:r>
          </a:p>
          <a:p>
            <a:pPr marL="0" indent="0" algn="r">
              <a:lnSpc>
                <a:spcPct val="110000"/>
              </a:lnSpc>
              <a:buNone/>
            </a:pPr>
            <a:r>
              <a:rPr lang="en-US" sz="2000" i="1">
                <a:ea typeface="+mn-lt"/>
                <a:cs typeface="+mn-lt"/>
              </a:rPr>
              <a:t>45 C.F.R. § 96.50</a:t>
            </a:r>
            <a:endParaRPr lang="en-US" sz="2000"/>
          </a:p>
        </p:txBody>
      </p:sp>
      <p:sp>
        <p:nvSpPr>
          <p:cNvPr id="2" name="Title 1"/>
          <p:cNvSpPr>
            <a:spLocks noGrp="1"/>
          </p:cNvSpPr>
          <p:nvPr>
            <p:ph type="title"/>
          </p:nvPr>
        </p:nvSpPr>
        <p:spPr/>
        <p:txBody>
          <a:bodyPr>
            <a:normAutofit fontScale="90000"/>
          </a:bodyPr>
          <a:lstStyle/>
          <a:p>
            <a:r>
              <a:rPr lang="en-US">
                <a:solidFill>
                  <a:schemeClr val="accent1">
                    <a:lumMod val="75000"/>
                  </a:schemeClr>
                </a:solidFill>
              </a:rPr>
              <a:t>Complaint Process</a:t>
            </a:r>
          </a:p>
        </p:txBody>
      </p:sp>
      <p:sp>
        <p:nvSpPr>
          <p:cNvPr id="4" name="Slide Number Placeholder 3"/>
          <p:cNvSpPr>
            <a:spLocks noGrp="1"/>
          </p:cNvSpPr>
          <p:nvPr>
            <p:ph type="sldNum" sz="quarter" idx="12"/>
          </p:nvPr>
        </p:nvSpPr>
        <p:spPr/>
        <p:txBody>
          <a:bodyPr/>
          <a:lstStyle/>
          <a:p>
            <a:fld id="{4A66FE31-C09E-42ED-B4D0-F94965E42B7D}" type="slidenum">
              <a:rPr lang="en-US" smtClean="0"/>
              <a:pPr/>
              <a:t>23</a:t>
            </a:fld>
            <a:endParaRPr lang="en-US"/>
          </a:p>
        </p:txBody>
      </p:sp>
    </p:spTree>
    <p:custDataLst>
      <p:tags r:id="rId1"/>
    </p:custDataLst>
    <p:extLst>
      <p:ext uri="{BB962C8B-B14F-4D97-AF65-F5344CB8AC3E}">
        <p14:creationId xmlns:p14="http://schemas.microsoft.com/office/powerpoint/2010/main" val="105405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568" y="1865376"/>
            <a:ext cx="10515598" cy="4490974"/>
          </a:xfrm>
        </p:spPr>
        <p:txBody>
          <a:bodyPr vert="horz" lIns="91440" tIns="45720" rIns="91440" bIns="45720" rtlCol="0" anchor="t">
            <a:normAutofit/>
          </a:bodyPr>
          <a:lstStyle/>
          <a:p>
            <a:pPr marL="0" indent="0">
              <a:lnSpc>
                <a:spcPct val="110000"/>
              </a:lnSpc>
              <a:spcBef>
                <a:spcPts val="600"/>
              </a:spcBef>
              <a:spcAft>
                <a:spcPts val="600"/>
              </a:spcAft>
              <a:buNone/>
            </a:pPr>
            <a:r>
              <a:rPr lang="en-US" sz="2600" b="1"/>
              <a:t>OCS’s responsibilities include</a:t>
            </a:r>
            <a:r>
              <a:rPr lang="en-US" sz="2600"/>
              <a:t>:</a:t>
            </a:r>
          </a:p>
          <a:p>
            <a:pPr lvl="1">
              <a:lnSpc>
                <a:spcPct val="110000"/>
              </a:lnSpc>
              <a:spcBef>
                <a:spcPts val="600"/>
              </a:spcBef>
              <a:spcAft>
                <a:spcPts val="600"/>
              </a:spcAft>
            </a:pPr>
            <a:r>
              <a:rPr lang="en-US"/>
              <a:t>Providing a copy of the complaint to the state </a:t>
            </a:r>
          </a:p>
          <a:p>
            <a:pPr lvl="1">
              <a:lnSpc>
                <a:spcPct val="110000"/>
              </a:lnSpc>
              <a:spcBef>
                <a:spcPts val="600"/>
              </a:spcBef>
              <a:spcAft>
                <a:spcPts val="600"/>
              </a:spcAft>
            </a:pPr>
            <a:r>
              <a:rPr lang="en-US"/>
              <a:t>Conducting an investigation where appropriate</a:t>
            </a:r>
          </a:p>
          <a:p>
            <a:pPr lvl="1">
              <a:lnSpc>
                <a:spcPct val="110000"/>
              </a:lnSpc>
              <a:spcBef>
                <a:spcPts val="600"/>
              </a:spcBef>
              <a:spcAft>
                <a:spcPts val="600"/>
              </a:spcAft>
            </a:pPr>
            <a:r>
              <a:rPr lang="en-US"/>
              <a:t>Responding to the CAA within </a:t>
            </a:r>
            <a:r>
              <a:rPr lang="en-US" b="1"/>
              <a:t>180 days </a:t>
            </a:r>
            <a:r>
              <a:rPr lang="en-US"/>
              <a:t>of receiving the complaint</a:t>
            </a:r>
          </a:p>
          <a:p>
            <a:pPr lvl="1">
              <a:lnSpc>
                <a:spcPct val="110000"/>
              </a:lnSpc>
              <a:spcBef>
                <a:spcPts val="600"/>
              </a:spcBef>
              <a:spcAft>
                <a:spcPts val="600"/>
              </a:spcAft>
            </a:pPr>
            <a:r>
              <a:rPr lang="en-US"/>
              <a:t>If OCS cannot reach a final resolution within 180 days, setting forth reasons why additional time is needed</a:t>
            </a:r>
          </a:p>
          <a:p>
            <a:pPr>
              <a:lnSpc>
                <a:spcPct val="110000"/>
              </a:lnSpc>
              <a:spcBef>
                <a:spcPts val="600"/>
              </a:spcBef>
              <a:spcAft>
                <a:spcPts val="600"/>
              </a:spcAft>
            </a:pPr>
            <a:r>
              <a:rPr lang="en-US" sz="2600"/>
              <a:t>Upon receiving the complaint from OCS, </a:t>
            </a:r>
            <a:r>
              <a:rPr lang="en-US" sz="2600" b="1"/>
              <a:t>state has 60 days</a:t>
            </a:r>
            <a:r>
              <a:rPr lang="en-US" sz="2600"/>
              <a:t> to respond and may request additional time</a:t>
            </a:r>
          </a:p>
          <a:p>
            <a:pPr marL="0" indent="0" algn="r">
              <a:lnSpc>
                <a:spcPct val="110000"/>
              </a:lnSpc>
              <a:spcBef>
                <a:spcPts val="600"/>
              </a:spcBef>
              <a:spcAft>
                <a:spcPts val="600"/>
              </a:spcAft>
              <a:buNone/>
            </a:pPr>
            <a:r>
              <a:rPr lang="en-US" sz="2000" i="1">
                <a:ea typeface="+mn-lt"/>
                <a:cs typeface="+mn-lt"/>
              </a:rPr>
              <a:t>45 C.F.R. § 96.50</a:t>
            </a:r>
            <a:endParaRPr lang="en-US" sz="2000"/>
          </a:p>
        </p:txBody>
      </p:sp>
      <p:sp>
        <p:nvSpPr>
          <p:cNvPr id="2" name="Title 1"/>
          <p:cNvSpPr>
            <a:spLocks noGrp="1"/>
          </p:cNvSpPr>
          <p:nvPr>
            <p:ph type="title"/>
          </p:nvPr>
        </p:nvSpPr>
        <p:spPr/>
        <p:txBody>
          <a:bodyPr>
            <a:normAutofit fontScale="90000"/>
          </a:bodyPr>
          <a:lstStyle/>
          <a:p>
            <a:r>
              <a:rPr lang="en-US">
                <a:solidFill>
                  <a:schemeClr val="accent1">
                    <a:lumMod val="75000"/>
                  </a:schemeClr>
                </a:solidFill>
              </a:rPr>
              <a:t>Complaint Process</a:t>
            </a:r>
          </a:p>
        </p:txBody>
      </p:sp>
      <p:sp>
        <p:nvSpPr>
          <p:cNvPr id="4" name="Slide Number Placeholder 3"/>
          <p:cNvSpPr>
            <a:spLocks noGrp="1"/>
          </p:cNvSpPr>
          <p:nvPr>
            <p:ph type="sldNum" sz="quarter" idx="12"/>
          </p:nvPr>
        </p:nvSpPr>
        <p:spPr/>
        <p:txBody>
          <a:bodyPr/>
          <a:lstStyle/>
          <a:p>
            <a:fld id="{4A66FE31-C09E-42ED-B4D0-F94965E42B7D}" type="slidenum">
              <a:rPr lang="en-US" smtClean="0"/>
              <a:pPr/>
              <a:t>24</a:t>
            </a:fld>
            <a:endParaRPr lang="en-US"/>
          </a:p>
        </p:txBody>
      </p:sp>
    </p:spTree>
    <p:custDataLst>
      <p:tags r:id="rId1"/>
    </p:custDataLst>
    <p:extLst>
      <p:ext uri="{BB962C8B-B14F-4D97-AF65-F5344CB8AC3E}">
        <p14:creationId xmlns:p14="http://schemas.microsoft.com/office/powerpoint/2010/main" val="629356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FA01E-79B1-942D-6502-37D3EB395383}"/>
              </a:ext>
            </a:extLst>
          </p:cNvPr>
          <p:cNvSpPr>
            <a:spLocks noGrp="1"/>
          </p:cNvSpPr>
          <p:nvPr>
            <p:ph idx="1"/>
          </p:nvPr>
        </p:nvSpPr>
        <p:spPr/>
        <p:txBody>
          <a:bodyPr vert="horz" lIns="91440" tIns="45720" rIns="91440" bIns="45720" rtlCol="0" anchor="t">
            <a:normAutofit lnSpcReduction="10000"/>
          </a:bodyPr>
          <a:lstStyle/>
          <a:p>
            <a:pPr marL="0" indent="0">
              <a:lnSpc>
                <a:spcPct val="100000"/>
              </a:lnSpc>
              <a:spcBef>
                <a:spcPts val="800"/>
              </a:spcBef>
              <a:spcAft>
                <a:spcPts val="800"/>
              </a:spcAft>
              <a:buNone/>
            </a:pPr>
            <a:r>
              <a:rPr lang="en-US" sz="2800" b="1" dirty="0"/>
              <a:t>Overview</a:t>
            </a:r>
            <a:endParaRPr lang="en-US" sz="2800" dirty="0"/>
          </a:p>
          <a:p>
            <a:pPr>
              <a:lnSpc>
                <a:spcPct val="100000"/>
              </a:lnSpc>
              <a:spcBef>
                <a:spcPts val="800"/>
              </a:spcBef>
              <a:spcAft>
                <a:spcPts val="800"/>
              </a:spcAft>
            </a:pPr>
            <a:r>
              <a:rPr lang="en-US" dirty="0"/>
              <a:t>State may designate a new CAA if an area is not served, or ceases to be served</a:t>
            </a:r>
          </a:p>
          <a:p>
            <a:pPr>
              <a:lnSpc>
                <a:spcPct val="100000"/>
              </a:lnSpc>
              <a:spcBef>
                <a:spcPts val="800"/>
              </a:spcBef>
              <a:spcAft>
                <a:spcPts val="800"/>
              </a:spcAft>
            </a:pPr>
            <a:r>
              <a:rPr lang="en-US" dirty="0"/>
              <a:t>No required designation process in Federal CSBG Act</a:t>
            </a:r>
          </a:p>
          <a:p>
            <a:pPr lvl="1">
              <a:lnSpc>
                <a:spcPct val="100000"/>
              </a:lnSpc>
              <a:spcBef>
                <a:spcPts val="800"/>
              </a:spcBef>
              <a:spcAft>
                <a:spcPts val="800"/>
              </a:spcAft>
            </a:pPr>
            <a:r>
              <a:rPr lang="en-US" dirty="0"/>
              <a:t>State may solicit applications</a:t>
            </a:r>
          </a:p>
          <a:p>
            <a:pPr>
              <a:lnSpc>
                <a:spcPct val="100000"/>
              </a:lnSpc>
              <a:spcBef>
                <a:spcPts val="800"/>
              </a:spcBef>
              <a:spcAft>
                <a:spcPts val="800"/>
              </a:spcAft>
            </a:pPr>
            <a:r>
              <a:rPr lang="en-US" dirty="0"/>
              <a:t>When designating new CAA, nonprofits get priority</a:t>
            </a:r>
          </a:p>
          <a:p>
            <a:pPr>
              <a:lnSpc>
                <a:spcPct val="100000"/>
              </a:lnSpc>
              <a:spcBef>
                <a:spcPts val="800"/>
              </a:spcBef>
              <a:spcAft>
                <a:spcPts val="800"/>
              </a:spcAft>
            </a:pPr>
            <a:endParaRPr lang="en-US"/>
          </a:p>
          <a:p>
            <a:pPr marL="0" indent="0" algn="r">
              <a:lnSpc>
                <a:spcPct val="100000"/>
              </a:lnSpc>
              <a:spcBef>
                <a:spcPts val="800"/>
              </a:spcBef>
              <a:spcAft>
                <a:spcPts val="800"/>
              </a:spcAft>
              <a:buNone/>
            </a:pPr>
            <a:r>
              <a:rPr lang="en-US" i="1" dirty="0">
                <a:ea typeface="+mn-lt"/>
                <a:cs typeface="+mn-lt"/>
              </a:rPr>
              <a:t>Sec. 676A</a:t>
            </a:r>
            <a:r>
              <a:rPr lang="en-US" sz="2400" i="1" dirty="0"/>
              <a:t>, OCS IM 116</a:t>
            </a:r>
            <a:endParaRPr lang="en-US" dirty="0"/>
          </a:p>
          <a:p>
            <a:pPr>
              <a:lnSpc>
                <a:spcPct val="100000"/>
              </a:lnSpc>
              <a:spcBef>
                <a:spcPts val="800"/>
              </a:spcBef>
              <a:spcAft>
                <a:spcPts val="800"/>
              </a:spcAft>
            </a:pPr>
            <a:endParaRPr lang="en-US"/>
          </a:p>
        </p:txBody>
      </p:sp>
      <p:sp>
        <p:nvSpPr>
          <p:cNvPr id="2" name="Title 1"/>
          <p:cNvSpPr>
            <a:spLocks noGrp="1"/>
          </p:cNvSpPr>
          <p:nvPr>
            <p:ph type="title"/>
          </p:nvPr>
        </p:nvSpPr>
        <p:spPr/>
        <p:txBody>
          <a:bodyPr>
            <a:normAutofit/>
          </a:bodyPr>
          <a:lstStyle/>
          <a:p>
            <a:r>
              <a:rPr lang="en-US" sz="4000"/>
              <a:t>Designation of New Entity</a:t>
            </a:r>
            <a:endParaRPr lang="en-US" sz="2900"/>
          </a:p>
        </p:txBody>
      </p:sp>
      <p:sp>
        <p:nvSpPr>
          <p:cNvPr id="6" name="Subtitle 5">
            <a:extLst>
              <a:ext uri="{FF2B5EF4-FFF2-40B4-BE49-F238E27FC236}">
                <a16:creationId xmlns:a16="http://schemas.microsoft.com/office/drawing/2014/main" id="{F47E98FE-6025-1272-224C-0C86A3E6DF58}"/>
              </a:ext>
            </a:extLst>
          </p:cNvPr>
          <p:cNvSpPr>
            <a:spLocks noGrp="1"/>
          </p:cNvSpPr>
          <p:nvPr>
            <p:ph type="subTitle" idx="13"/>
          </p:nvPr>
        </p:nvSpPr>
        <p:spPr/>
        <p:txBody>
          <a:bodyPr>
            <a:normAutofit fontScale="92500" lnSpcReduction="10000"/>
          </a:bodyPr>
          <a:lstStyle/>
          <a:p>
            <a:r>
              <a:rPr lang="en-US"/>
              <a:t>Process</a:t>
            </a:r>
          </a:p>
        </p:txBody>
      </p:sp>
      <p:sp>
        <p:nvSpPr>
          <p:cNvPr id="5" name="Slide Number Placeholder 4"/>
          <p:cNvSpPr>
            <a:spLocks noGrp="1"/>
          </p:cNvSpPr>
          <p:nvPr>
            <p:ph type="sldNum" sz="quarter" idx="12"/>
          </p:nvPr>
        </p:nvSpPr>
        <p:spPr/>
        <p:txBody>
          <a:bodyPr/>
          <a:lstStyle/>
          <a:p>
            <a:fld id="{4F54D839-DEB9-444F-8297-A77519AFE10F}" type="slidenum">
              <a:rPr lang="en-US" smtClean="0"/>
              <a:pPr/>
              <a:t>25</a:t>
            </a:fld>
            <a:endParaRPr lang="en-US"/>
          </a:p>
        </p:txBody>
      </p:sp>
    </p:spTree>
    <p:extLst>
      <p:ext uri="{BB962C8B-B14F-4D97-AF65-F5344CB8AC3E}">
        <p14:creationId xmlns:p14="http://schemas.microsoft.com/office/powerpoint/2010/main" val="158793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A5A573B-C0DB-9788-FC06-DC341BC80F94}"/>
              </a:ext>
            </a:extLst>
          </p:cNvPr>
          <p:cNvGraphicFramePr>
            <a:graphicFrameLocks noGrp="1"/>
          </p:cNvGraphicFramePr>
          <p:nvPr>
            <p:ph idx="1"/>
            <p:extLst>
              <p:ext uri="{D42A27DB-BD31-4B8C-83A1-F6EECF244321}">
                <p14:modId xmlns:p14="http://schemas.microsoft.com/office/powerpoint/2010/main" val="2470775931"/>
              </p:ext>
            </p:extLst>
          </p:nvPr>
        </p:nvGraphicFramePr>
        <p:xfrm>
          <a:off x="838200" y="1728788"/>
          <a:ext cx="10874187" cy="4992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64BB3F0-7D2D-8616-407F-235C8836C25F}"/>
              </a:ext>
            </a:extLst>
          </p:cNvPr>
          <p:cNvSpPr>
            <a:spLocks noGrp="1"/>
          </p:cNvSpPr>
          <p:nvPr>
            <p:ph type="title"/>
          </p:nvPr>
        </p:nvSpPr>
        <p:spPr/>
        <p:txBody>
          <a:bodyPr>
            <a:normAutofit fontScale="90000"/>
          </a:bodyPr>
          <a:lstStyle/>
          <a:p>
            <a:r>
              <a:rPr lang="en-US"/>
              <a:t>Designation of New Entity</a:t>
            </a:r>
          </a:p>
        </p:txBody>
      </p:sp>
      <p:sp>
        <p:nvSpPr>
          <p:cNvPr id="4" name="Subtitle 3">
            <a:extLst>
              <a:ext uri="{FF2B5EF4-FFF2-40B4-BE49-F238E27FC236}">
                <a16:creationId xmlns:a16="http://schemas.microsoft.com/office/drawing/2014/main" id="{382AD615-61C9-153E-875F-7FB9B0240FF7}"/>
              </a:ext>
            </a:extLst>
          </p:cNvPr>
          <p:cNvSpPr>
            <a:spLocks noGrp="1"/>
          </p:cNvSpPr>
          <p:nvPr>
            <p:ph type="subTitle" idx="13"/>
          </p:nvPr>
        </p:nvSpPr>
        <p:spPr/>
        <p:txBody>
          <a:bodyPr>
            <a:normAutofit fontScale="92500" lnSpcReduction="10000"/>
          </a:bodyPr>
          <a:lstStyle/>
          <a:p>
            <a:r>
              <a:rPr lang="en-US"/>
              <a:t>Type of entity, 42 U.S.C. </a:t>
            </a:r>
            <a:r>
              <a:rPr lang="en-US">
                <a:latin typeface="Calibri" panose="020F0502020204030204" pitchFamily="34" charset="0"/>
                <a:cs typeface="Calibri" panose="020F0502020204030204" pitchFamily="34" charset="0"/>
              </a:rPr>
              <a:t>§ </a:t>
            </a:r>
            <a:r>
              <a:rPr lang="en-US"/>
              <a:t>9909</a:t>
            </a:r>
          </a:p>
        </p:txBody>
      </p:sp>
      <p:sp>
        <p:nvSpPr>
          <p:cNvPr id="5" name="Slide Number Placeholder 4">
            <a:extLst>
              <a:ext uri="{FF2B5EF4-FFF2-40B4-BE49-F238E27FC236}">
                <a16:creationId xmlns:a16="http://schemas.microsoft.com/office/drawing/2014/main" id="{4D255E6D-B26C-73A1-8EF0-C1E77405C068}"/>
              </a:ext>
            </a:extLst>
          </p:cNvPr>
          <p:cNvSpPr>
            <a:spLocks noGrp="1"/>
          </p:cNvSpPr>
          <p:nvPr>
            <p:ph type="sldNum" sz="quarter" idx="12"/>
          </p:nvPr>
        </p:nvSpPr>
        <p:spPr/>
        <p:txBody>
          <a:bodyPr/>
          <a:lstStyle/>
          <a:p>
            <a:fld id="{DB0891B8-0F6A-4DBF-947F-D19C3751FAA9}" type="slidenum">
              <a:rPr lang="en-US" smtClean="0"/>
              <a:pPr/>
              <a:t>26</a:t>
            </a:fld>
            <a:endParaRPr lang="en-US"/>
          </a:p>
        </p:txBody>
      </p:sp>
    </p:spTree>
    <p:extLst>
      <p:ext uri="{BB962C8B-B14F-4D97-AF65-F5344CB8AC3E}">
        <p14:creationId xmlns:p14="http://schemas.microsoft.com/office/powerpoint/2010/main" val="4089772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64269-3ABD-C7A0-5615-AAAD8C9BD041}"/>
              </a:ext>
            </a:extLst>
          </p:cNvPr>
          <p:cNvSpPr>
            <a:spLocks noGrp="1"/>
          </p:cNvSpPr>
          <p:nvPr>
            <p:ph idx="1"/>
          </p:nvPr>
        </p:nvSpPr>
        <p:spPr/>
        <p:txBody>
          <a:bodyPr vert="horz" lIns="91440" tIns="45720" rIns="91440" bIns="45720" rtlCol="0" anchor="t">
            <a:normAutofit/>
          </a:bodyPr>
          <a:lstStyle/>
          <a:p>
            <a:endParaRPr lang="en-US" dirty="0"/>
          </a:p>
          <a:p>
            <a:pPr marL="0" indent="0">
              <a:buNone/>
            </a:pPr>
            <a:endParaRPr lang="en-US" dirty="0"/>
          </a:p>
          <a:p>
            <a:pPr>
              <a:lnSpc>
                <a:spcPct val="100000"/>
              </a:lnSpc>
              <a:spcAft>
                <a:spcPts val="1000"/>
              </a:spcAft>
            </a:pPr>
            <a:r>
              <a:rPr lang="en-US" dirty="0"/>
              <a:t>Only if </a:t>
            </a:r>
            <a:r>
              <a:rPr lang="en-US" u="sng" dirty="0"/>
              <a:t>NO</a:t>
            </a:r>
            <a:r>
              <a:rPr lang="en-US" dirty="0"/>
              <a:t> nonprofit organization is identified or qualified may the state designate a political subdivision to serve as an eligible entity in the area</a:t>
            </a:r>
          </a:p>
          <a:p>
            <a:pPr marL="0" indent="0">
              <a:buNone/>
            </a:pPr>
            <a:endParaRPr lang="en-US" dirty="0"/>
          </a:p>
          <a:p>
            <a:pPr marL="0" indent="0" algn="r">
              <a:buNone/>
            </a:pPr>
            <a:r>
              <a:rPr lang="en-US" i="1" dirty="0"/>
              <a:t>Sec. 676A</a:t>
            </a:r>
            <a:r>
              <a:rPr lang="en-US" sz="2400" i="1" dirty="0"/>
              <a:t>, OCS IM 116</a:t>
            </a:r>
            <a:endParaRPr lang="en-US" i="1" dirty="0"/>
          </a:p>
        </p:txBody>
      </p:sp>
      <p:sp>
        <p:nvSpPr>
          <p:cNvPr id="2" name="Title 1"/>
          <p:cNvSpPr>
            <a:spLocks noGrp="1"/>
          </p:cNvSpPr>
          <p:nvPr>
            <p:ph type="title"/>
          </p:nvPr>
        </p:nvSpPr>
        <p:spPr/>
        <p:txBody>
          <a:bodyPr>
            <a:normAutofit/>
          </a:bodyPr>
          <a:lstStyle/>
          <a:p>
            <a:r>
              <a:rPr lang="en-US" sz="4000"/>
              <a:t>Designation of New Entity</a:t>
            </a:r>
            <a:endParaRPr lang="en-US" sz="2900"/>
          </a:p>
        </p:txBody>
      </p:sp>
      <p:sp>
        <p:nvSpPr>
          <p:cNvPr id="6" name="Subtitle 5">
            <a:extLst>
              <a:ext uri="{FF2B5EF4-FFF2-40B4-BE49-F238E27FC236}">
                <a16:creationId xmlns:a16="http://schemas.microsoft.com/office/drawing/2014/main" id="{F91330D1-E45F-F9A6-0838-8DC76C630B38}"/>
              </a:ext>
            </a:extLst>
          </p:cNvPr>
          <p:cNvSpPr>
            <a:spLocks noGrp="1"/>
          </p:cNvSpPr>
          <p:nvPr>
            <p:ph type="subTitle" idx="13"/>
          </p:nvPr>
        </p:nvSpPr>
        <p:spPr/>
        <p:txBody>
          <a:bodyPr>
            <a:normAutofit fontScale="92500" lnSpcReduction="10000"/>
          </a:bodyPr>
          <a:lstStyle/>
          <a:p>
            <a:r>
              <a:rPr lang="en-US"/>
              <a:t>Type of Entity</a:t>
            </a:r>
          </a:p>
        </p:txBody>
      </p:sp>
      <p:sp>
        <p:nvSpPr>
          <p:cNvPr id="5" name="Slide Number Placeholder 4"/>
          <p:cNvSpPr>
            <a:spLocks noGrp="1"/>
          </p:cNvSpPr>
          <p:nvPr>
            <p:ph type="sldNum" sz="quarter" idx="12"/>
          </p:nvPr>
        </p:nvSpPr>
        <p:spPr/>
        <p:txBody>
          <a:bodyPr/>
          <a:lstStyle/>
          <a:p>
            <a:fld id="{4F54D839-DEB9-444F-8297-A77519AFE10F}" type="slidenum">
              <a:rPr lang="en-US" smtClean="0"/>
              <a:pPr/>
              <a:t>27</a:t>
            </a:fld>
            <a:endParaRPr lang="en-US"/>
          </a:p>
        </p:txBody>
      </p:sp>
      <p:sp>
        <p:nvSpPr>
          <p:cNvPr id="9" name="TextBox 8"/>
          <p:cNvSpPr txBox="1"/>
          <p:nvPr/>
        </p:nvSpPr>
        <p:spPr>
          <a:xfrm>
            <a:off x="1045466" y="2095063"/>
            <a:ext cx="5424055" cy="523220"/>
          </a:xfrm>
          <a:prstGeom prst="rect">
            <a:avLst/>
          </a:prstGeom>
          <a:noFill/>
        </p:spPr>
        <p:txBody>
          <a:bodyPr wrap="square" rtlCol="0">
            <a:spAutoFit/>
          </a:bodyPr>
          <a:lstStyle/>
          <a:p>
            <a:r>
              <a:rPr lang="en-US" sz="2800" b="1">
                <a:solidFill>
                  <a:srgbClr val="002060"/>
                </a:solidFill>
              </a:rPr>
              <a:t>Choosing a New Public CAA</a:t>
            </a:r>
          </a:p>
        </p:txBody>
      </p:sp>
    </p:spTree>
    <p:extLst>
      <p:ext uri="{BB962C8B-B14F-4D97-AF65-F5344CB8AC3E}">
        <p14:creationId xmlns:p14="http://schemas.microsoft.com/office/powerpoint/2010/main" val="1891867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A0BA55-ACE3-D177-C696-6B23989A12E2}"/>
              </a:ext>
            </a:extLst>
          </p:cNvPr>
          <p:cNvSpPr>
            <a:spLocks noGrp="1"/>
          </p:cNvSpPr>
          <p:nvPr>
            <p:ph type="title"/>
          </p:nvPr>
        </p:nvSpPr>
        <p:spPr/>
        <p:txBody>
          <a:bodyPr/>
          <a:lstStyle/>
          <a:p>
            <a:endParaRPr lang="en-US"/>
          </a:p>
        </p:txBody>
      </p:sp>
      <p:sp>
        <p:nvSpPr>
          <p:cNvPr id="6" name="Picture Placeholder 5">
            <a:extLst>
              <a:ext uri="{FF2B5EF4-FFF2-40B4-BE49-F238E27FC236}">
                <a16:creationId xmlns:a16="http://schemas.microsoft.com/office/drawing/2014/main" id="{FBF612A9-237F-DF04-95AB-A016D125B4A0}"/>
              </a:ext>
            </a:extLst>
          </p:cNvPr>
          <p:cNvSpPr>
            <a:spLocks noGrp="1"/>
          </p:cNvSpPr>
          <p:nvPr>
            <p:ph type="pic" sz="quarter" idx="10"/>
          </p:nvPr>
        </p:nvSpPr>
        <p:spPr/>
        <p:txBody>
          <a:bodyPr/>
          <a:lstStyle/>
          <a:p>
            <a:endParaRPr lang="en-US"/>
          </a:p>
        </p:txBody>
      </p:sp>
      <p:pic>
        <p:nvPicPr>
          <p:cNvPr id="2" name="Picture 1">
            <a:extLst>
              <a:ext uri="{FF2B5EF4-FFF2-40B4-BE49-F238E27FC236}">
                <a16:creationId xmlns:a16="http://schemas.microsoft.com/office/drawing/2014/main" id="{34EC970D-FA87-5D59-5721-DC224ED647B4}"/>
              </a:ext>
            </a:extLst>
          </p:cNvPr>
          <p:cNvPicPr>
            <a:picLocks noChangeAspect="1"/>
          </p:cNvPicPr>
          <p:nvPr/>
        </p:nvPicPr>
        <p:blipFill>
          <a:blip r:embed="rId3"/>
          <a:stretch>
            <a:fillRect/>
          </a:stretch>
        </p:blipFill>
        <p:spPr>
          <a:xfrm>
            <a:off x="0" y="0"/>
            <a:ext cx="12192000" cy="6871447"/>
          </a:xfrm>
          <a:prstGeom prst="rect">
            <a:avLst/>
          </a:prstGeom>
        </p:spPr>
      </p:pic>
      <p:sp>
        <p:nvSpPr>
          <p:cNvPr id="4" name="TextBox 3">
            <a:extLst>
              <a:ext uri="{FF2B5EF4-FFF2-40B4-BE49-F238E27FC236}">
                <a16:creationId xmlns:a16="http://schemas.microsoft.com/office/drawing/2014/main" id="{BFDFE80C-0A2B-52EE-4075-ECB5587EE434}"/>
              </a:ext>
            </a:extLst>
          </p:cNvPr>
          <p:cNvSpPr txBox="1"/>
          <p:nvPr/>
        </p:nvSpPr>
        <p:spPr>
          <a:xfrm>
            <a:off x="5203856" y="474589"/>
            <a:ext cx="3504486" cy="646331"/>
          </a:xfrm>
          <a:prstGeom prst="rect">
            <a:avLst/>
          </a:prstGeom>
          <a:noFill/>
        </p:spPr>
        <p:txBody>
          <a:bodyPr wrap="none" rtlCol="0">
            <a:spAutoFit/>
          </a:bodyPr>
          <a:lstStyle/>
          <a:p>
            <a:pPr algn="ctr"/>
            <a:r>
              <a:rPr lang="en-US" sz="3600">
                <a:solidFill>
                  <a:schemeClr val="bg1"/>
                </a:solidFill>
                <a:latin typeface="Proxima Nova" panose="02000506030000020004" pitchFamily="50" charset="0"/>
                <a:ea typeface="Roboto" panose="02000000000000000000" pitchFamily="2" charset="0"/>
                <a:cs typeface="Roboto" panose="02000000000000000000" pitchFamily="2" charset="0"/>
              </a:rPr>
              <a:t>Visit CAPLAW’s </a:t>
            </a:r>
          </a:p>
        </p:txBody>
      </p:sp>
      <p:pic>
        <p:nvPicPr>
          <p:cNvPr id="5" name="Picture 4">
            <a:extLst>
              <a:ext uri="{FF2B5EF4-FFF2-40B4-BE49-F238E27FC236}">
                <a16:creationId xmlns:a16="http://schemas.microsoft.com/office/drawing/2014/main" id="{C21A01C6-DB67-BC62-CFFE-A800E30563EF}"/>
              </a:ext>
            </a:extLst>
          </p:cNvPr>
          <p:cNvPicPr>
            <a:picLocks noChangeAspect="1"/>
          </p:cNvPicPr>
          <p:nvPr/>
        </p:nvPicPr>
        <p:blipFill>
          <a:blip r:embed="rId4"/>
          <a:stretch>
            <a:fillRect/>
          </a:stretch>
        </p:blipFill>
        <p:spPr>
          <a:xfrm>
            <a:off x="7319410" y="2306586"/>
            <a:ext cx="2102684" cy="3182090"/>
          </a:xfrm>
          <a:prstGeom prst="roundRect">
            <a:avLst>
              <a:gd name="adj" fmla="val 7255"/>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93AFD57-E5CD-4085-49EC-B5D826964212}"/>
              </a:ext>
            </a:extLst>
          </p:cNvPr>
          <p:cNvPicPr>
            <a:picLocks noChangeAspect="1"/>
          </p:cNvPicPr>
          <p:nvPr/>
        </p:nvPicPr>
        <p:blipFill>
          <a:blip r:embed="rId5"/>
          <a:stretch>
            <a:fillRect/>
          </a:stretch>
        </p:blipFill>
        <p:spPr>
          <a:xfrm>
            <a:off x="9684037" y="2306586"/>
            <a:ext cx="2156751" cy="3182090"/>
          </a:xfrm>
          <a:prstGeom prst="roundRect">
            <a:avLst>
              <a:gd name="adj" fmla="val 7863"/>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1FFC971-579F-F42F-A92B-B21A3F20D1D9}"/>
              </a:ext>
            </a:extLst>
          </p:cNvPr>
          <p:cNvPicPr>
            <a:picLocks noChangeAspect="1"/>
          </p:cNvPicPr>
          <p:nvPr/>
        </p:nvPicPr>
        <p:blipFill>
          <a:blip r:embed="rId6"/>
          <a:stretch>
            <a:fillRect/>
          </a:stretch>
        </p:blipFill>
        <p:spPr>
          <a:xfrm>
            <a:off x="4859342" y="2306586"/>
            <a:ext cx="2198125" cy="3182089"/>
          </a:xfrm>
          <a:prstGeom prst="roundRect">
            <a:avLst>
              <a:gd name="adj" fmla="val 8799"/>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98F14A0-684B-37D9-666B-53CF4112FD06}"/>
              </a:ext>
            </a:extLst>
          </p:cNvPr>
          <p:cNvSpPr txBox="1"/>
          <p:nvPr/>
        </p:nvSpPr>
        <p:spPr>
          <a:xfrm>
            <a:off x="3720448" y="765092"/>
            <a:ext cx="9129789" cy="1015663"/>
          </a:xfrm>
          <a:prstGeom prst="rect">
            <a:avLst/>
          </a:prstGeom>
          <a:noFill/>
        </p:spPr>
        <p:txBody>
          <a:bodyPr wrap="square" lIns="91440" tIns="45720" rIns="91440" bIns="45720" anchor="t">
            <a:spAutoFit/>
          </a:bodyPr>
          <a:lstStyle/>
          <a:p>
            <a:pPr algn="ctr"/>
            <a:r>
              <a:rPr lang="en-US" sz="6000" b="1">
                <a:solidFill>
                  <a:schemeClr val="bg1"/>
                </a:solidFill>
                <a:latin typeface="Proxima Nova"/>
              </a:rPr>
              <a:t>Resource Library!</a:t>
            </a:r>
          </a:p>
        </p:txBody>
      </p:sp>
      <p:sp>
        <p:nvSpPr>
          <p:cNvPr id="10" name="Rectangle 9">
            <a:extLst>
              <a:ext uri="{FF2B5EF4-FFF2-40B4-BE49-F238E27FC236}">
                <a16:creationId xmlns:a16="http://schemas.microsoft.com/office/drawing/2014/main" id="{454D4F69-8E9B-A1A3-5C2C-FD4BE7704D34}"/>
              </a:ext>
            </a:extLst>
          </p:cNvPr>
          <p:cNvSpPr/>
          <p:nvPr/>
        </p:nvSpPr>
        <p:spPr>
          <a:xfrm>
            <a:off x="0" y="-97277"/>
            <a:ext cx="4231532" cy="6974732"/>
          </a:xfrm>
          <a:prstGeom prst="rect">
            <a:avLst/>
          </a:prstGeom>
          <a:solidFill>
            <a:srgbClr val="006DA3"/>
          </a:solidFill>
          <a:effectLst>
            <a:outerShdw blurRad="50800" dist="1016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CAD5C31-8CAA-4ECD-78E4-9B1B84765F06}"/>
              </a:ext>
            </a:extLst>
          </p:cNvPr>
          <p:cNvSpPr txBox="1"/>
          <p:nvPr/>
        </p:nvSpPr>
        <p:spPr>
          <a:xfrm>
            <a:off x="351212" y="877674"/>
            <a:ext cx="3321743" cy="6186309"/>
          </a:xfrm>
          <a:prstGeom prst="rect">
            <a:avLst/>
          </a:prstGeom>
          <a:noFill/>
        </p:spPr>
        <p:txBody>
          <a:bodyPr wrap="none" rtlCol="0">
            <a:spAutoFit/>
          </a:bodyPr>
          <a:lstStyle/>
          <a:p>
            <a:r>
              <a:rPr lang="en-US" sz="3600" b="1">
                <a:solidFill>
                  <a:schemeClr val="bg1"/>
                </a:solidFill>
                <a:latin typeface="Proxima Nova" panose="02000506030000020004" pitchFamily="50" charset="0"/>
              </a:rPr>
              <a:t>239 Resources</a:t>
            </a:r>
          </a:p>
          <a:p>
            <a:r>
              <a:rPr lang="en-US" sz="3600" b="1">
                <a:solidFill>
                  <a:schemeClr val="bg1"/>
                </a:solidFill>
                <a:latin typeface="Proxima Nova" panose="02000506030000020004" pitchFamily="50" charset="0"/>
              </a:rPr>
              <a:t>60 Topics</a:t>
            </a:r>
          </a:p>
          <a:p>
            <a:r>
              <a:rPr lang="en-US" sz="3600" b="1">
                <a:solidFill>
                  <a:schemeClr val="bg1"/>
                </a:solidFill>
                <a:latin typeface="Proxima Nova" panose="02000506030000020004" pitchFamily="50" charset="0"/>
              </a:rPr>
              <a:t>20 Types</a:t>
            </a:r>
          </a:p>
          <a:p>
            <a:r>
              <a:rPr lang="en-US" sz="3600">
                <a:solidFill>
                  <a:schemeClr val="bg1"/>
                </a:solidFill>
                <a:latin typeface="Proxima Nova" panose="02000506030000020004" pitchFamily="50" charset="0"/>
              </a:rPr>
              <a:t>	</a:t>
            </a:r>
            <a:r>
              <a:rPr lang="en-US" sz="2800" i="1" u="sng">
                <a:solidFill>
                  <a:schemeClr val="bg1"/>
                </a:solidFill>
                <a:latin typeface="Proxima Nova" panose="02000506030000020004" pitchFamily="50" charset="0"/>
              </a:rPr>
              <a:t>Including:</a:t>
            </a:r>
          </a:p>
          <a:p>
            <a:r>
              <a:rPr lang="en-US">
                <a:solidFill>
                  <a:schemeClr val="bg1"/>
                </a:solidFill>
                <a:latin typeface="Proxima Nova" panose="02000506030000020004" pitchFamily="50" charset="0"/>
              </a:rPr>
              <a:t>	</a:t>
            </a:r>
            <a:r>
              <a:rPr lang="en-US" sz="2000">
                <a:solidFill>
                  <a:schemeClr val="bg1"/>
                </a:solidFill>
                <a:latin typeface="Proxima Nova" panose="02000506030000020004" pitchFamily="50" charset="0"/>
              </a:rPr>
              <a:t>Articles</a:t>
            </a:r>
          </a:p>
          <a:p>
            <a:r>
              <a:rPr lang="en-US" sz="2000">
                <a:solidFill>
                  <a:schemeClr val="bg1"/>
                </a:solidFill>
                <a:latin typeface="Proxima Nova" panose="02000506030000020004" pitchFamily="50" charset="0"/>
              </a:rPr>
              <a:t>	Legal Updates</a:t>
            </a:r>
          </a:p>
          <a:p>
            <a:r>
              <a:rPr lang="en-US" sz="2000">
                <a:solidFill>
                  <a:schemeClr val="bg1"/>
                </a:solidFill>
                <a:latin typeface="Proxima Nova" panose="02000506030000020004" pitchFamily="50" charset="0"/>
              </a:rPr>
              <a:t>	Sample Policies</a:t>
            </a:r>
          </a:p>
          <a:p>
            <a:r>
              <a:rPr lang="en-US" sz="2000">
                <a:solidFill>
                  <a:schemeClr val="bg1"/>
                </a:solidFill>
                <a:latin typeface="Proxima Nova" panose="02000506030000020004" pitchFamily="50" charset="0"/>
              </a:rPr>
              <a:t>	Webinars</a:t>
            </a:r>
          </a:p>
          <a:p>
            <a:r>
              <a:rPr lang="en-US" sz="2000">
                <a:solidFill>
                  <a:schemeClr val="bg1"/>
                </a:solidFill>
                <a:latin typeface="Proxima Nova" panose="02000506030000020004" pitchFamily="50" charset="0"/>
              </a:rPr>
              <a:t>	Videos</a:t>
            </a:r>
          </a:p>
          <a:p>
            <a:r>
              <a:rPr lang="en-US" sz="2000">
                <a:solidFill>
                  <a:schemeClr val="bg1"/>
                </a:solidFill>
                <a:latin typeface="Proxima Nova" panose="02000506030000020004" pitchFamily="50" charset="0"/>
              </a:rPr>
              <a:t>	Training Modules</a:t>
            </a:r>
          </a:p>
          <a:p>
            <a:r>
              <a:rPr lang="en-US" sz="2000">
                <a:solidFill>
                  <a:schemeClr val="bg1"/>
                </a:solidFill>
                <a:latin typeface="Proxima Nova" panose="02000506030000020004" pitchFamily="50" charset="0"/>
              </a:rPr>
              <a:t>	Interactive e-guides</a:t>
            </a:r>
          </a:p>
          <a:p>
            <a:r>
              <a:rPr lang="en-US" sz="2000">
                <a:solidFill>
                  <a:schemeClr val="bg1"/>
                </a:solidFill>
                <a:latin typeface="Proxima Nova" panose="02000506030000020004" pitchFamily="50" charset="0"/>
              </a:rPr>
              <a:t>	Case Studies</a:t>
            </a:r>
          </a:p>
          <a:p>
            <a:r>
              <a:rPr lang="en-US" sz="2000">
                <a:solidFill>
                  <a:schemeClr val="bg1"/>
                </a:solidFill>
                <a:latin typeface="Proxima Nova" panose="02000506030000020004" pitchFamily="50" charset="0"/>
              </a:rPr>
              <a:t>	Podcast </a:t>
            </a:r>
            <a:r>
              <a:rPr lang="en-US" sz="2000" i="1">
                <a:solidFill>
                  <a:schemeClr val="bg1"/>
                </a:solidFill>
                <a:latin typeface="Proxima Nova" panose="02000506030000020004" pitchFamily="50" charset="0"/>
              </a:rPr>
              <a:t>(new!)</a:t>
            </a:r>
            <a:endParaRPr lang="en-US" sz="2000">
              <a:solidFill>
                <a:schemeClr val="bg1"/>
              </a:solidFill>
              <a:latin typeface="Proxima Nova" panose="02000506030000020004" pitchFamily="50" charset="0"/>
            </a:endParaRPr>
          </a:p>
          <a:p>
            <a:endParaRPr lang="en-US" sz="3600" b="1">
              <a:solidFill>
                <a:schemeClr val="accent1">
                  <a:lumMod val="75000"/>
                </a:schemeClr>
              </a:solidFill>
              <a:latin typeface="Proxima Nova" panose="02000506030000020004" pitchFamily="50" charset="0"/>
            </a:endParaRPr>
          </a:p>
          <a:p>
            <a:endParaRPr lang="en-US" sz="3600" b="1">
              <a:solidFill>
                <a:schemeClr val="accent1">
                  <a:lumMod val="75000"/>
                </a:schemeClr>
              </a:solidFill>
              <a:latin typeface="Proxima Nova" panose="02000506030000020004" pitchFamily="50" charset="0"/>
            </a:endParaRPr>
          </a:p>
        </p:txBody>
      </p:sp>
      <p:sp>
        <p:nvSpPr>
          <p:cNvPr id="12" name="TextBox 11">
            <a:extLst>
              <a:ext uri="{FF2B5EF4-FFF2-40B4-BE49-F238E27FC236}">
                <a16:creationId xmlns:a16="http://schemas.microsoft.com/office/drawing/2014/main" id="{E11C5015-A46C-A6D0-3FC9-D8F2B8C284A3}"/>
              </a:ext>
            </a:extLst>
          </p:cNvPr>
          <p:cNvSpPr txBox="1"/>
          <p:nvPr/>
        </p:nvSpPr>
        <p:spPr>
          <a:xfrm>
            <a:off x="6210486" y="5842961"/>
            <a:ext cx="3656770" cy="646331"/>
          </a:xfrm>
          <a:prstGeom prst="rect">
            <a:avLst/>
          </a:prstGeom>
          <a:noFill/>
        </p:spPr>
        <p:txBody>
          <a:bodyPr wrap="none" rtlCol="0">
            <a:spAutoFit/>
          </a:bodyPr>
          <a:lstStyle/>
          <a:p>
            <a:r>
              <a:rPr lang="en-US" sz="3600" b="1">
                <a:solidFill>
                  <a:schemeClr val="accent1"/>
                </a:solidFill>
                <a:latin typeface="Proxima Nova" panose="02000506030000020004" pitchFamily="50" charset="0"/>
              </a:rPr>
              <a:t>www.caplaw.org</a:t>
            </a:r>
          </a:p>
        </p:txBody>
      </p:sp>
    </p:spTree>
    <p:custDataLst>
      <p:tags r:id="rId1"/>
    </p:custDataLst>
    <p:extLst>
      <p:ext uri="{BB962C8B-B14F-4D97-AF65-F5344CB8AC3E}">
        <p14:creationId xmlns:p14="http://schemas.microsoft.com/office/powerpoint/2010/main" val="4046288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3C4C36E1-ABB6-97EA-AC32-2D0E86D40B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Logo&#10;&#10;Description automatically generated">
            <a:extLst>
              <a:ext uri="{FF2B5EF4-FFF2-40B4-BE49-F238E27FC236}">
                <a16:creationId xmlns:a16="http://schemas.microsoft.com/office/drawing/2014/main" id="{A5AC66D3-B4E3-3F7F-5F2A-17FCC02AB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2953" y="441478"/>
            <a:ext cx="3006094" cy="4272411"/>
          </a:xfrm>
          <a:prstGeom prst="rect">
            <a:avLst/>
          </a:prstGeom>
        </p:spPr>
      </p:pic>
    </p:spTree>
    <p:custDataLst>
      <p:tags r:id="rId1"/>
    </p:custDataLst>
    <p:extLst>
      <p:ext uri="{BB962C8B-B14F-4D97-AF65-F5344CB8AC3E}">
        <p14:creationId xmlns:p14="http://schemas.microsoft.com/office/powerpoint/2010/main" val="5884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4804C9-39E7-4FDD-830C-2E1974E04E88}"/>
              </a:ext>
            </a:extLst>
          </p:cNvPr>
          <p:cNvSpPr>
            <a:spLocks noGrp="1"/>
          </p:cNvSpPr>
          <p:nvPr>
            <p:ph idx="1"/>
          </p:nvPr>
        </p:nvSpPr>
        <p:spPr>
          <a:xfrm>
            <a:off x="1115568" y="1828101"/>
            <a:ext cx="10030968" cy="4351338"/>
          </a:xfrm>
        </p:spPr>
        <p:txBody>
          <a:bodyPr vert="horz" lIns="91440" tIns="45720" rIns="91440" bIns="45720" rtlCol="0" anchor="t">
            <a:normAutofit/>
          </a:bodyPr>
          <a:lstStyle/>
          <a:p>
            <a:pPr>
              <a:lnSpc>
                <a:spcPct val="150000"/>
              </a:lnSpc>
            </a:pPr>
            <a:r>
              <a:rPr lang="en-US">
                <a:latin typeface="Montserrat"/>
              </a:rPr>
              <a:t>Corrective Action Process</a:t>
            </a:r>
          </a:p>
          <a:p>
            <a:pPr lvl="1">
              <a:lnSpc>
                <a:spcPct val="150000"/>
              </a:lnSpc>
            </a:pPr>
            <a:r>
              <a:rPr lang="en-US">
                <a:latin typeface="Montserrat"/>
              </a:rPr>
              <a:t>Purpose</a:t>
            </a:r>
          </a:p>
          <a:p>
            <a:pPr lvl="1">
              <a:lnSpc>
                <a:spcPct val="150000"/>
              </a:lnSpc>
            </a:pPr>
            <a:r>
              <a:rPr lang="en-US">
                <a:latin typeface="Montserrat"/>
              </a:rPr>
              <a:t>T/TA &amp; QIP</a:t>
            </a:r>
          </a:p>
          <a:p>
            <a:pPr>
              <a:lnSpc>
                <a:spcPct val="150000"/>
              </a:lnSpc>
            </a:pPr>
            <a:r>
              <a:rPr lang="en-US">
                <a:latin typeface="Montserrat"/>
              </a:rPr>
              <a:t>Funding Reduction/Termination</a:t>
            </a:r>
          </a:p>
          <a:p>
            <a:pPr>
              <a:lnSpc>
                <a:spcPct val="150000"/>
              </a:lnSpc>
            </a:pPr>
            <a:r>
              <a:rPr lang="en-US">
                <a:latin typeface="Montserrat"/>
              </a:rPr>
              <a:t>Complaint Process</a:t>
            </a:r>
          </a:p>
          <a:p>
            <a:pPr>
              <a:lnSpc>
                <a:spcPct val="150000"/>
              </a:lnSpc>
            </a:pPr>
            <a:r>
              <a:rPr lang="en-US">
                <a:latin typeface="Montserrat"/>
              </a:rPr>
              <a:t>Designation of New Entity</a:t>
            </a:r>
          </a:p>
        </p:txBody>
      </p:sp>
      <p:sp>
        <p:nvSpPr>
          <p:cNvPr id="4" name="Slide Number Placeholder 3">
            <a:extLst>
              <a:ext uri="{FF2B5EF4-FFF2-40B4-BE49-F238E27FC236}">
                <a16:creationId xmlns:a16="http://schemas.microsoft.com/office/drawing/2014/main" id="{8812442B-96AD-4BCF-8AD8-DD83A4ECD59A}"/>
              </a:ext>
            </a:extLst>
          </p:cNvPr>
          <p:cNvSpPr>
            <a:spLocks noGrp="1"/>
          </p:cNvSpPr>
          <p:nvPr>
            <p:ph type="sldNum" sz="quarter" idx="10"/>
          </p:nvPr>
        </p:nvSpPr>
        <p:spPr/>
        <p:txBody>
          <a:bodyPr/>
          <a:lstStyle/>
          <a:p>
            <a:fld id="{2E85055C-F4F9-4446-B59A-4E10310C9247}" type="slidenum">
              <a:rPr lang="en-US" smtClean="0"/>
              <a:t>3</a:t>
            </a:fld>
            <a:endParaRPr lang="en-US"/>
          </a:p>
        </p:txBody>
      </p:sp>
      <p:sp>
        <p:nvSpPr>
          <p:cNvPr id="2" name="Title 1">
            <a:extLst>
              <a:ext uri="{FF2B5EF4-FFF2-40B4-BE49-F238E27FC236}">
                <a16:creationId xmlns:a16="http://schemas.microsoft.com/office/drawing/2014/main" id="{0AAA5C9D-819C-4E03-9FC8-91354B3479A2}"/>
              </a:ext>
            </a:extLst>
          </p:cNvPr>
          <p:cNvSpPr>
            <a:spLocks noGrp="1"/>
          </p:cNvSpPr>
          <p:nvPr>
            <p:ph type="title"/>
          </p:nvPr>
        </p:nvSpPr>
        <p:spPr/>
        <p:txBody>
          <a:bodyPr>
            <a:normAutofit fontScale="90000"/>
          </a:bodyPr>
          <a:lstStyle/>
          <a:p>
            <a:r>
              <a:rPr lang="en-US">
                <a:solidFill>
                  <a:schemeClr val="accent1">
                    <a:lumMod val="75000"/>
                  </a:schemeClr>
                </a:solidFill>
                <a:latin typeface="Montserrat Black" panose="00000A00000000000000" pitchFamily="2" charset="0"/>
              </a:rPr>
              <a:t>Agenda</a:t>
            </a:r>
          </a:p>
        </p:txBody>
      </p:sp>
      <p:pic>
        <p:nvPicPr>
          <p:cNvPr id="7" name="Picture 6" descr="Graphical user interface&#10;&#10;Description automatically generated">
            <a:extLst>
              <a:ext uri="{FF2B5EF4-FFF2-40B4-BE49-F238E27FC236}">
                <a16:creationId xmlns:a16="http://schemas.microsoft.com/office/drawing/2014/main" id="{7E4EA80B-5D23-E1E8-E4D5-A71368C3E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6935" y="317330"/>
            <a:ext cx="1796865" cy="1767743"/>
          </a:xfrm>
          <a:prstGeom prst="rect">
            <a:avLst/>
          </a:prstGeom>
        </p:spPr>
      </p:pic>
    </p:spTree>
    <p:custDataLst>
      <p:tags r:id="rId1"/>
    </p:custDataLst>
    <p:extLst>
      <p:ext uri="{BB962C8B-B14F-4D97-AF65-F5344CB8AC3E}">
        <p14:creationId xmlns:p14="http://schemas.microsoft.com/office/powerpoint/2010/main" val="1601854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text on a white background&#10;&#10;Description automatically generated">
            <a:extLst>
              <a:ext uri="{FF2B5EF4-FFF2-40B4-BE49-F238E27FC236}">
                <a16:creationId xmlns:a16="http://schemas.microsoft.com/office/drawing/2014/main" id="{617B29EA-E406-64A1-251A-4DCCCABA68E5}"/>
              </a:ext>
            </a:extLst>
          </p:cNvPr>
          <p:cNvPicPr>
            <a:picLocks noChangeAspect="1"/>
          </p:cNvPicPr>
          <p:nvPr/>
        </p:nvPicPr>
        <p:blipFill rotWithShape="1">
          <a:blip r:embed="rId3">
            <a:extLst>
              <a:ext uri="{28A0092B-C50C-407E-A947-70E740481C1C}">
                <a14:useLocalDpi xmlns:a14="http://schemas.microsoft.com/office/drawing/2010/main" val="0"/>
              </a:ext>
            </a:extLst>
          </a:blip>
          <a:srcRect t="8652" b="12499"/>
          <a:stretch/>
        </p:blipFill>
        <p:spPr>
          <a:xfrm>
            <a:off x="838200" y="754148"/>
            <a:ext cx="10515600" cy="4995575"/>
          </a:xfrm>
          <a:prstGeom prst="rect">
            <a:avLst/>
          </a:prstGeom>
        </p:spPr>
      </p:pic>
      <p:cxnSp>
        <p:nvCxnSpPr>
          <p:cNvPr id="22" name="Straight Connector 21">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C631243-0044-A435-995B-6D90840B4B30}"/>
              </a:ext>
            </a:extLst>
          </p:cNvPr>
          <p:cNvSpPr>
            <a:spLocks noGrp="1"/>
          </p:cNvSpPr>
          <p:nvPr>
            <p:ph type="sldNum" sz="quarter" idx="4294967295"/>
          </p:nvPr>
        </p:nvSpPr>
        <p:spPr>
          <a:xfrm>
            <a:off x="8610600" y="6492240"/>
            <a:ext cx="2743200" cy="365125"/>
          </a:xfrm>
        </p:spPr>
        <p:txBody>
          <a:bodyPr>
            <a:normAutofit/>
          </a:bodyPr>
          <a:lstStyle/>
          <a:p>
            <a:pPr>
              <a:spcAft>
                <a:spcPts val="600"/>
              </a:spcAft>
            </a:pPr>
            <a:fld id="{DF3CEF77-1DF5-4864-94EB-AA16B1F50ED1}" type="slidenum">
              <a:rPr lang="en-US" smtClean="0">
                <a:latin typeface="Calibri" panose="020F0502020204030204" pitchFamily="34" charset="0"/>
                <a:cs typeface="Calibri" panose="020F0502020204030204" pitchFamily="34" charset="0"/>
              </a:rPr>
              <a:pPr>
                <a:spcAft>
                  <a:spcPts val="600"/>
                </a:spcAft>
              </a:pPr>
              <a:t>30</a:t>
            </a:fld>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791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631243-0044-A435-995B-6D90840B4B30}"/>
              </a:ext>
            </a:extLst>
          </p:cNvPr>
          <p:cNvSpPr>
            <a:spLocks noGrp="1"/>
          </p:cNvSpPr>
          <p:nvPr>
            <p:ph type="sldNum" sz="quarter" idx="12"/>
          </p:nvPr>
        </p:nvSpPr>
        <p:spPr/>
        <p:txBody>
          <a:bodyPr/>
          <a:lstStyle/>
          <a:p>
            <a:fld id="{DF3CEF77-1DF5-4864-94EB-AA16B1F50ED1}" type="slidenum">
              <a:rPr lang="en-US" smtClean="0"/>
              <a:pPr/>
              <a:t>31</a:t>
            </a:fld>
            <a:endParaRPr lang="en-US"/>
          </a:p>
        </p:txBody>
      </p:sp>
      <p:sp>
        <p:nvSpPr>
          <p:cNvPr id="5" name="TextBox 4">
            <a:extLst>
              <a:ext uri="{FF2B5EF4-FFF2-40B4-BE49-F238E27FC236}">
                <a16:creationId xmlns:a16="http://schemas.microsoft.com/office/drawing/2014/main" id="{7CEA9C09-357D-1EFD-C5FA-E26459B4BEB1}"/>
              </a:ext>
            </a:extLst>
          </p:cNvPr>
          <p:cNvSpPr txBox="1"/>
          <p:nvPr/>
        </p:nvSpPr>
        <p:spPr>
          <a:xfrm>
            <a:off x="539528" y="651835"/>
            <a:ext cx="11112943" cy="615553"/>
          </a:xfrm>
          <a:prstGeom prst="rect">
            <a:avLst/>
          </a:prstGeom>
          <a:noFill/>
        </p:spPr>
        <p:txBody>
          <a:bodyPr wrap="square" rtlCol="0">
            <a:spAutoFit/>
          </a:bodyPr>
          <a:lstStyle/>
          <a:p>
            <a:pPr algn="ctr"/>
            <a:r>
              <a:rPr lang="en-US" sz="3400" b="1" dirty="0"/>
              <a:t>Please scan here to complete the evaluation for this session! </a:t>
            </a:r>
          </a:p>
        </p:txBody>
      </p:sp>
      <p:pic>
        <p:nvPicPr>
          <p:cNvPr id="3" name="Picture 2" descr="A qr code on a white background&#10;&#10;Description automatically generated">
            <a:extLst>
              <a:ext uri="{FF2B5EF4-FFF2-40B4-BE49-F238E27FC236}">
                <a16:creationId xmlns:a16="http://schemas.microsoft.com/office/drawing/2014/main" id="{2D770E5A-68A8-3368-3B8A-7DD91430B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2000250"/>
            <a:ext cx="2857500" cy="2857500"/>
          </a:xfrm>
          <a:prstGeom prst="rect">
            <a:avLst/>
          </a:prstGeom>
        </p:spPr>
      </p:pic>
    </p:spTree>
    <p:extLst>
      <p:ext uri="{BB962C8B-B14F-4D97-AF65-F5344CB8AC3E}">
        <p14:creationId xmlns:p14="http://schemas.microsoft.com/office/powerpoint/2010/main" val="82172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198F-D921-47ED-99E7-C652ABFE1354}"/>
              </a:ext>
            </a:extLst>
          </p:cNvPr>
          <p:cNvSpPr>
            <a:spLocks noGrp="1"/>
          </p:cNvSpPr>
          <p:nvPr>
            <p:ph type="ctrTitle"/>
          </p:nvPr>
        </p:nvSpPr>
        <p:spPr>
          <a:xfrm>
            <a:off x="5799130" y="905858"/>
            <a:ext cx="5713512" cy="3735413"/>
          </a:xfrm>
        </p:spPr>
        <p:txBody>
          <a:bodyPr>
            <a:noAutofit/>
          </a:bodyPr>
          <a:lstStyle/>
          <a:p>
            <a:pPr algn="ctr"/>
            <a:r>
              <a:rPr lang="en-US" sz="5000" b="1">
                <a:solidFill>
                  <a:srgbClr val="2B478B"/>
                </a:solidFill>
                <a:latin typeface="+mn-lt"/>
              </a:rPr>
              <a:t>CSBG Corrective Action and the </a:t>
            </a:r>
            <a:r>
              <a:rPr lang="en-US" sz="5000" b="1" err="1">
                <a:solidFill>
                  <a:srgbClr val="2B478B"/>
                </a:solidFill>
                <a:latin typeface="+mn-lt"/>
              </a:rPr>
              <a:t>Dedesignation</a:t>
            </a:r>
            <a:r>
              <a:rPr lang="en-US" sz="5000" b="1">
                <a:solidFill>
                  <a:srgbClr val="2B478B"/>
                </a:solidFill>
                <a:latin typeface="+mn-lt"/>
              </a:rPr>
              <a:t> Process</a:t>
            </a:r>
            <a:endParaRPr lang="en-US" sz="5000" b="1">
              <a:solidFill>
                <a:srgbClr val="2B478B"/>
              </a:solidFill>
              <a:latin typeface="Montserrat"/>
            </a:endParaRPr>
          </a:p>
        </p:txBody>
      </p:sp>
      <p:sp>
        <p:nvSpPr>
          <p:cNvPr id="8" name="Rectangle 7">
            <a:extLst>
              <a:ext uri="{FF2B5EF4-FFF2-40B4-BE49-F238E27FC236}">
                <a16:creationId xmlns:a16="http://schemas.microsoft.com/office/drawing/2014/main" id="{1EF20319-275B-E500-A8EB-D8D1D29FFDD1}"/>
              </a:ext>
            </a:extLst>
          </p:cNvPr>
          <p:cNvSpPr/>
          <p:nvPr/>
        </p:nvSpPr>
        <p:spPr>
          <a:xfrm>
            <a:off x="0" y="5214796"/>
            <a:ext cx="12192000" cy="1643600"/>
          </a:xfrm>
          <a:prstGeom prst="rect">
            <a:avLst/>
          </a:prstGeom>
          <a:solidFill>
            <a:srgbClr val="699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504886B-07FC-4C81-ADCB-31B6975EEAF6}"/>
              </a:ext>
            </a:extLst>
          </p:cNvPr>
          <p:cNvSpPr>
            <a:spLocks noGrp="1"/>
          </p:cNvSpPr>
          <p:nvPr>
            <p:ph type="subTitle" idx="1"/>
          </p:nvPr>
        </p:nvSpPr>
        <p:spPr>
          <a:xfrm>
            <a:off x="1742898" y="4922743"/>
            <a:ext cx="8864126" cy="1935257"/>
          </a:xfrm>
        </p:spPr>
        <p:txBody>
          <a:bodyPr vert="horz" lIns="91440" tIns="45720" rIns="91440" bIns="45720" rtlCol="0" anchor="t">
            <a:normAutofit lnSpcReduction="10000"/>
          </a:bodyPr>
          <a:lstStyle/>
          <a:p>
            <a:pPr algn="ctr">
              <a:lnSpc>
                <a:spcPct val="150000"/>
              </a:lnSpc>
              <a:spcBef>
                <a:spcPts val="0"/>
              </a:spcBef>
            </a:pPr>
            <a:endParaRPr lang="en-US" sz="3600">
              <a:solidFill>
                <a:srgbClr val="515153"/>
              </a:solidFill>
              <a:latin typeface="Montserrat Light" panose="00000400000000000000" pitchFamily="2" charset="0"/>
            </a:endParaRPr>
          </a:p>
          <a:p>
            <a:pPr algn="ctr">
              <a:lnSpc>
                <a:spcPct val="100000"/>
              </a:lnSpc>
              <a:spcBef>
                <a:spcPts val="0"/>
              </a:spcBef>
            </a:pPr>
            <a:r>
              <a:rPr lang="en-US">
                <a:solidFill>
                  <a:schemeClr val="bg1"/>
                </a:solidFill>
                <a:ea typeface="+mn-lt"/>
                <a:cs typeface="+mn-lt"/>
              </a:rPr>
              <a:t>Presenters: Jonathan Cohen, Esq.</a:t>
            </a:r>
            <a:endParaRPr lang="en-US">
              <a:solidFill>
                <a:schemeClr val="bg1"/>
              </a:solidFill>
            </a:endParaRPr>
          </a:p>
          <a:p>
            <a:pPr algn="ctr">
              <a:lnSpc>
                <a:spcPct val="100000"/>
              </a:lnSpc>
              <a:spcBef>
                <a:spcPts val="0"/>
              </a:spcBef>
            </a:pPr>
            <a:r>
              <a:rPr lang="en-US">
                <a:solidFill>
                  <a:schemeClr val="bg1"/>
                </a:solidFill>
                <a:ea typeface="+mn-lt"/>
                <a:cs typeface="+mn-lt"/>
              </a:rPr>
              <a:t>Emily Center-</a:t>
            </a:r>
            <a:r>
              <a:rPr lang="en-US" err="1">
                <a:solidFill>
                  <a:schemeClr val="bg1"/>
                </a:solidFill>
                <a:ea typeface="+mn-lt"/>
                <a:cs typeface="+mn-lt"/>
              </a:rPr>
              <a:t>Bregasi</a:t>
            </a:r>
            <a:r>
              <a:rPr lang="en-US">
                <a:solidFill>
                  <a:schemeClr val="bg1"/>
                </a:solidFill>
                <a:ea typeface="+mn-lt"/>
                <a:cs typeface="+mn-lt"/>
              </a:rPr>
              <a:t>, Esq.</a:t>
            </a:r>
          </a:p>
          <a:p>
            <a:pPr algn="ctr">
              <a:lnSpc>
                <a:spcPct val="100000"/>
              </a:lnSpc>
              <a:spcBef>
                <a:spcPts val="0"/>
              </a:spcBef>
            </a:pPr>
            <a:r>
              <a:rPr lang="en-US" sz="2000" b="0">
                <a:solidFill>
                  <a:schemeClr val="bg1"/>
                </a:solidFill>
                <a:ea typeface="+mn-lt"/>
                <a:cs typeface="+mn-lt"/>
              </a:rPr>
              <a:t>Monday, September 25, 2023</a:t>
            </a:r>
            <a:endParaRPr lang="en-US" sz="1800" b="0">
              <a:solidFill>
                <a:schemeClr val="bg1"/>
              </a:solidFill>
            </a:endParaRPr>
          </a:p>
        </p:txBody>
      </p:sp>
      <p:pic>
        <p:nvPicPr>
          <p:cNvPr id="10" name="Picture 9" descr="Logo, icon&#10;&#10;Description automatically generated">
            <a:extLst>
              <a:ext uri="{FF2B5EF4-FFF2-40B4-BE49-F238E27FC236}">
                <a16:creationId xmlns:a16="http://schemas.microsoft.com/office/drawing/2014/main" id="{5B7B1577-152B-ACFC-686D-C7001DCA8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605" y="5287899"/>
            <a:ext cx="1039423" cy="1449996"/>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56DAF918-677D-1662-8F71-6D3CE65D8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76" y="-252694"/>
            <a:ext cx="5895606" cy="5800056"/>
          </a:xfrm>
          <a:prstGeom prst="rect">
            <a:avLst/>
          </a:prstGeom>
        </p:spPr>
      </p:pic>
    </p:spTree>
    <p:custDataLst>
      <p:tags r:id="rId1"/>
    </p:custDataLst>
    <p:extLst>
      <p:ext uri="{BB962C8B-B14F-4D97-AF65-F5344CB8AC3E}">
        <p14:creationId xmlns:p14="http://schemas.microsoft.com/office/powerpoint/2010/main" val="340945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accent1">
                    <a:lumMod val="75000"/>
                  </a:schemeClr>
                </a:solidFill>
              </a:rPr>
              <a:t>CSBG Review Process</a:t>
            </a:r>
          </a:p>
        </p:txBody>
      </p:sp>
      <p:sp>
        <p:nvSpPr>
          <p:cNvPr id="7" name="Subtitle 6">
            <a:extLst>
              <a:ext uri="{FF2B5EF4-FFF2-40B4-BE49-F238E27FC236}">
                <a16:creationId xmlns:a16="http://schemas.microsoft.com/office/drawing/2014/main" id="{F803F3F8-92F5-4EAC-9AC8-A56E228FE49C}"/>
              </a:ext>
            </a:extLst>
          </p:cNvPr>
          <p:cNvSpPr>
            <a:spLocks noGrp="1"/>
          </p:cNvSpPr>
          <p:nvPr>
            <p:ph type="subTitle" idx="13"/>
          </p:nvPr>
        </p:nvSpPr>
        <p:spPr/>
        <p:txBody>
          <a:bodyPr>
            <a:normAutofit fontScale="92500" lnSpcReduction="10000"/>
          </a:bodyPr>
          <a:lstStyle/>
          <a:p>
            <a:r>
              <a:rPr lang="en-US"/>
              <a:t>Overview of State Responsibilities</a:t>
            </a:r>
          </a:p>
        </p:txBody>
      </p:sp>
      <p:sp>
        <p:nvSpPr>
          <p:cNvPr id="4" name="Slide Number Placeholder 3"/>
          <p:cNvSpPr>
            <a:spLocks noGrp="1"/>
          </p:cNvSpPr>
          <p:nvPr>
            <p:ph type="sldNum" sz="quarter" idx="12"/>
          </p:nvPr>
        </p:nvSpPr>
        <p:spPr/>
        <p:txBody>
          <a:bodyPr/>
          <a:lstStyle/>
          <a:p>
            <a:fld id="{4A66FE31-C09E-42ED-B4D0-F94965E42B7D}" type="slidenum">
              <a:rPr lang="en-US" smtClean="0"/>
              <a:pPr/>
              <a:t>5</a:t>
            </a:fld>
            <a:endParaRPr lang="en-US"/>
          </a:p>
        </p:txBody>
      </p:sp>
      <p:sp>
        <p:nvSpPr>
          <p:cNvPr id="3" name="Content Placeholder 2">
            <a:extLst>
              <a:ext uri="{FF2B5EF4-FFF2-40B4-BE49-F238E27FC236}">
                <a16:creationId xmlns:a16="http://schemas.microsoft.com/office/drawing/2014/main" id="{923EC2B5-E94B-2755-3CDE-06689B0BC242}"/>
              </a:ext>
            </a:extLst>
          </p:cNvPr>
          <p:cNvSpPr>
            <a:spLocks noGrp="1"/>
          </p:cNvSpPr>
          <p:nvPr>
            <p:ph idx="1"/>
          </p:nvPr>
        </p:nvSpPr>
        <p:spPr>
          <a:xfrm>
            <a:off x="1115568" y="1837626"/>
            <a:ext cx="10238232" cy="4351338"/>
          </a:xfrm>
        </p:spPr>
        <p:txBody>
          <a:bodyPr vert="horz" lIns="91440" tIns="45720" rIns="91440" bIns="45720" rtlCol="0" anchor="t">
            <a:noAutofit/>
          </a:bodyPr>
          <a:lstStyle/>
          <a:p>
            <a:pPr marL="457200" indent="-457200">
              <a:lnSpc>
                <a:spcPct val="150000"/>
              </a:lnSpc>
              <a:spcBef>
                <a:spcPts val="600"/>
              </a:spcBef>
              <a:buFont typeface="+mj-lt"/>
              <a:buAutoNum type="arabicPeriod"/>
            </a:pPr>
            <a:r>
              <a:rPr lang="en-US" sz="2200">
                <a:latin typeface="Montserrat"/>
              </a:rPr>
              <a:t>Enter into CSBG subaward agreement with CAAs</a:t>
            </a:r>
          </a:p>
          <a:p>
            <a:pPr marL="457200" indent="-457200">
              <a:lnSpc>
                <a:spcPct val="150000"/>
              </a:lnSpc>
              <a:spcBef>
                <a:spcPts val="600"/>
              </a:spcBef>
              <a:buFont typeface="+mj-lt"/>
              <a:buAutoNum type="arabicPeriod"/>
            </a:pPr>
            <a:r>
              <a:rPr lang="en-US" sz="2200">
                <a:latin typeface="Montserrat"/>
              </a:rPr>
              <a:t>Monitor and conduct follow-up as required</a:t>
            </a:r>
          </a:p>
          <a:p>
            <a:pPr marL="457200" indent="-457200">
              <a:lnSpc>
                <a:spcPct val="150000"/>
              </a:lnSpc>
              <a:spcBef>
                <a:spcPts val="600"/>
              </a:spcBef>
              <a:buFont typeface="+mj-lt"/>
              <a:buAutoNum type="arabicPeriod"/>
            </a:pPr>
            <a:r>
              <a:rPr lang="en-US" sz="2200">
                <a:latin typeface="Montserrat"/>
              </a:rPr>
              <a:t>Inform of deficiency and require correction</a:t>
            </a:r>
          </a:p>
          <a:p>
            <a:pPr marL="457200" indent="-457200">
              <a:lnSpc>
                <a:spcPct val="150000"/>
              </a:lnSpc>
              <a:spcBef>
                <a:spcPts val="600"/>
              </a:spcBef>
              <a:buFont typeface="+mj-lt"/>
              <a:buAutoNum type="arabicPeriod"/>
            </a:pPr>
            <a:r>
              <a:rPr lang="en-US" sz="2200" b="1">
                <a:latin typeface="Montserrat"/>
              </a:rPr>
              <a:t>Provide T/TA and/or QIP</a:t>
            </a:r>
          </a:p>
          <a:p>
            <a:pPr marL="457200" indent="-457200">
              <a:lnSpc>
                <a:spcPct val="150000"/>
              </a:lnSpc>
              <a:spcBef>
                <a:spcPts val="600"/>
              </a:spcBef>
              <a:buFont typeface="+mj-lt"/>
              <a:buAutoNum type="arabicPeriod"/>
            </a:pPr>
            <a:r>
              <a:rPr lang="en-US" sz="2200" b="1">
                <a:latin typeface="Montserrat"/>
              </a:rPr>
              <a:t>Provide notice and hearing on record if deficiency not corrected</a:t>
            </a:r>
          </a:p>
          <a:p>
            <a:pPr marL="457200" indent="-457200">
              <a:lnSpc>
                <a:spcPct val="150000"/>
              </a:lnSpc>
              <a:spcBef>
                <a:spcPts val="600"/>
              </a:spcBef>
              <a:buFont typeface="+mj-lt"/>
              <a:buAutoNum type="arabicPeriod"/>
            </a:pPr>
            <a:r>
              <a:rPr lang="en-US" sz="2200" b="1">
                <a:latin typeface="Montserrat"/>
              </a:rPr>
              <a:t>Determine if cause exists to reduce or terminate funding</a:t>
            </a:r>
          </a:p>
          <a:p>
            <a:pPr marL="457200" indent="-457200">
              <a:lnSpc>
                <a:spcPct val="150000"/>
              </a:lnSpc>
              <a:spcBef>
                <a:spcPts val="600"/>
              </a:spcBef>
              <a:buFont typeface="+mj-lt"/>
              <a:buAutoNum type="arabicPeriod"/>
            </a:pPr>
            <a:r>
              <a:rPr lang="en-US" sz="2200" b="1">
                <a:latin typeface="Montserrat"/>
              </a:rPr>
              <a:t>Initiate reduction in or termination of funding if cause exists</a:t>
            </a:r>
          </a:p>
          <a:p>
            <a:pPr marL="457200" indent="-457200">
              <a:lnSpc>
                <a:spcPct val="150000"/>
              </a:lnSpc>
              <a:spcBef>
                <a:spcPts val="600"/>
              </a:spcBef>
              <a:buFont typeface="+mj-lt"/>
              <a:buAutoNum type="arabicPeriod"/>
            </a:pPr>
            <a:r>
              <a:rPr lang="en-US" sz="2200" b="1">
                <a:latin typeface="Montserrat"/>
              </a:rPr>
              <a:t>Opportunity for federal review by HHS</a:t>
            </a:r>
          </a:p>
        </p:txBody>
      </p:sp>
    </p:spTree>
    <p:custDataLst>
      <p:tags r:id="rId1"/>
    </p:custDataLst>
    <p:extLst>
      <p:ext uri="{BB962C8B-B14F-4D97-AF65-F5344CB8AC3E}">
        <p14:creationId xmlns:p14="http://schemas.microsoft.com/office/powerpoint/2010/main" val="176175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AB0F14-6FA2-4DE4-82A0-A71CBFD23325}"/>
              </a:ext>
            </a:extLst>
          </p:cNvPr>
          <p:cNvSpPr>
            <a:spLocks noGrp="1"/>
          </p:cNvSpPr>
          <p:nvPr>
            <p:ph idx="1"/>
          </p:nvPr>
        </p:nvSpPr>
        <p:spPr>
          <a:xfrm>
            <a:off x="838201" y="1880412"/>
            <a:ext cx="10515599" cy="4561485"/>
          </a:xfrm>
        </p:spPr>
        <p:txBody>
          <a:bodyPr vert="horz" lIns="91440" tIns="45720" rIns="91440" bIns="45720" rtlCol="0" anchor="t">
            <a:normAutofit/>
          </a:bodyPr>
          <a:lstStyle/>
          <a:p>
            <a:pPr>
              <a:lnSpc>
                <a:spcPct val="110000"/>
              </a:lnSpc>
              <a:spcBef>
                <a:spcPts val="600"/>
              </a:spcBef>
            </a:pPr>
            <a:r>
              <a:rPr lang="en-US" b="1"/>
              <a:t>Federal Community Services Block Grant (CSBG) Act</a:t>
            </a:r>
          </a:p>
          <a:p>
            <a:pPr lvl="1">
              <a:lnSpc>
                <a:spcPct val="110000"/>
              </a:lnSpc>
              <a:spcBef>
                <a:spcPts val="600"/>
              </a:spcBef>
            </a:pPr>
            <a:r>
              <a:rPr lang="en-US"/>
              <a:t>Section 672, </a:t>
            </a:r>
            <a:r>
              <a:rPr lang="en-US" i="1"/>
              <a:t>et. seq. </a:t>
            </a:r>
            <a:r>
              <a:rPr lang="en-US"/>
              <a:t>(42 U.S.C. § 9901 </a:t>
            </a:r>
            <a:r>
              <a:rPr lang="en-US" i="1"/>
              <a:t>et. seq.)</a:t>
            </a:r>
          </a:p>
          <a:p>
            <a:pPr>
              <a:lnSpc>
                <a:spcPct val="110000"/>
              </a:lnSpc>
              <a:spcBef>
                <a:spcPts val="600"/>
              </a:spcBef>
            </a:pPr>
            <a:r>
              <a:rPr lang="en-US" b="1"/>
              <a:t>HHS Block Grant Regulations</a:t>
            </a:r>
            <a:endParaRPr lang="en-US"/>
          </a:p>
          <a:p>
            <a:pPr lvl="1">
              <a:lnSpc>
                <a:spcPct val="110000"/>
              </a:lnSpc>
              <a:spcBef>
                <a:spcPts val="600"/>
              </a:spcBef>
            </a:pPr>
            <a:r>
              <a:rPr lang="en-US"/>
              <a:t>45 C.F.R. Part 96</a:t>
            </a:r>
          </a:p>
          <a:p>
            <a:pPr>
              <a:lnSpc>
                <a:spcPct val="110000"/>
              </a:lnSpc>
              <a:spcBef>
                <a:spcPts val="600"/>
              </a:spcBef>
            </a:pPr>
            <a:r>
              <a:rPr lang="en-US" b="1"/>
              <a:t>Information Memoranda (IMs) – non-binding guidance</a:t>
            </a:r>
          </a:p>
          <a:p>
            <a:pPr lvl="1">
              <a:lnSpc>
                <a:spcPct val="110000"/>
              </a:lnSpc>
              <a:spcBef>
                <a:spcPts val="600"/>
              </a:spcBef>
            </a:pPr>
            <a:r>
              <a:rPr lang="en-US"/>
              <a:t>IM 116 , IM 138</a:t>
            </a:r>
          </a:p>
          <a:p>
            <a:pPr>
              <a:lnSpc>
                <a:spcPct val="110000"/>
              </a:lnSpc>
              <a:spcBef>
                <a:spcPts val="600"/>
              </a:spcBef>
            </a:pPr>
            <a:r>
              <a:rPr lang="en-US" b="1"/>
              <a:t>State CSBG Laws</a:t>
            </a:r>
          </a:p>
          <a:p>
            <a:pPr lvl="1">
              <a:lnSpc>
                <a:spcPct val="110000"/>
              </a:lnSpc>
              <a:spcBef>
                <a:spcPts val="600"/>
              </a:spcBef>
            </a:pPr>
            <a:r>
              <a:rPr lang="en-US"/>
              <a:t>Statutes, regulations, award terms and conditions, informal guidance</a:t>
            </a:r>
          </a:p>
        </p:txBody>
      </p:sp>
      <p:sp>
        <p:nvSpPr>
          <p:cNvPr id="3" name="Title 2">
            <a:extLst>
              <a:ext uri="{FF2B5EF4-FFF2-40B4-BE49-F238E27FC236}">
                <a16:creationId xmlns:a16="http://schemas.microsoft.com/office/drawing/2014/main" id="{B3361DC7-CCF4-46E5-AB8C-253D069E03C1}"/>
              </a:ext>
            </a:extLst>
          </p:cNvPr>
          <p:cNvSpPr>
            <a:spLocks noGrp="1"/>
          </p:cNvSpPr>
          <p:nvPr>
            <p:ph type="title"/>
          </p:nvPr>
        </p:nvSpPr>
        <p:spPr/>
        <p:txBody>
          <a:bodyPr>
            <a:normAutofit fontScale="90000"/>
          </a:bodyPr>
          <a:lstStyle/>
          <a:p>
            <a:r>
              <a:rPr lang="en-US">
                <a:solidFill>
                  <a:schemeClr val="accent1">
                    <a:lumMod val="75000"/>
                  </a:schemeClr>
                </a:solidFill>
              </a:rPr>
              <a:t>Laws and Guidance</a:t>
            </a:r>
          </a:p>
        </p:txBody>
      </p:sp>
      <p:sp>
        <p:nvSpPr>
          <p:cNvPr id="5" name="Slide Number Placeholder 4">
            <a:extLst>
              <a:ext uri="{FF2B5EF4-FFF2-40B4-BE49-F238E27FC236}">
                <a16:creationId xmlns:a16="http://schemas.microsoft.com/office/drawing/2014/main" id="{7E1FB92E-04F4-4467-BBBB-CB528CD57F49}"/>
              </a:ext>
            </a:extLst>
          </p:cNvPr>
          <p:cNvSpPr>
            <a:spLocks noGrp="1"/>
          </p:cNvSpPr>
          <p:nvPr>
            <p:ph type="sldNum" sz="quarter" idx="12"/>
          </p:nvPr>
        </p:nvSpPr>
        <p:spPr/>
        <p:txBody>
          <a:bodyPr/>
          <a:lstStyle/>
          <a:p>
            <a:r>
              <a:rPr lang="en-US"/>
              <a:t> </a:t>
            </a:r>
            <a:fld id="{DB0891B8-0F6A-4DBF-947F-D19C3751FAA9}" type="slidenum">
              <a:rPr lang="en-US" smtClean="0"/>
              <a:pPr/>
              <a:t>6</a:t>
            </a:fld>
            <a:endParaRPr lang="en-US"/>
          </a:p>
        </p:txBody>
      </p:sp>
      <p:sp>
        <p:nvSpPr>
          <p:cNvPr id="4" name="TextBox 3">
            <a:extLst>
              <a:ext uri="{FF2B5EF4-FFF2-40B4-BE49-F238E27FC236}">
                <a16:creationId xmlns:a16="http://schemas.microsoft.com/office/drawing/2014/main" id="{341DB216-A538-CEF9-4CE0-0F58ABA81CDF}"/>
              </a:ext>
            </a:extLst>
          </p:cNvPr>
          <p:cNvSpPr txBox="1"/>
          <p:nvPr/>
        </p:nvSpPr>
        <p:spPr>
          <a:xfrm>
            <a:off x="1785257" y="5828488"/>
            <a:ext cx="8621486" cy="400110"/>
          </a:xfrm>
          <a:prstGeom prst="rect">
            <a:avLst/>
          </a:prstGeom>
          <a:noFill/>
        </p:spPr>
        <p:txBody>
          <a:bodyPr wrap="square" rtlCol="0">
            <a:spAutoFit/>
          </a:bodyPr>
          <a:lstStyle/>
          <a:p>
            <a:pPr algn="ctr"/>
            <a:r>
              <a:rPr lang="en-US" sz="2000" b="1">
                <a:solidFill>
                  <a:srgbClr val="FF8A83"/>
                </a:solidFill>
              </a:rPr>
              <a:t>KEY:</a:t>
            </a:r>
            <a:r>
              <a:rPr lang="en-US" sz="2000">
                <a:solidFill>
                  <a:srgbClr val="FF8A83"/>
                </a:solidFill>
              </a:rPr>
              <a:t> States primarily responsible for grant administration</a:t>
            </a:r>
          </a:p>
        </p:txBody>
      </p:sp>
    </p:spTree>
    <p:extLst>
      <p:ext uri="{BB962C8B-B14F-4D97-AF65-F5344CB8AC3E}">
        <p14:creationId xmlns:p14="http://schemas.microsoft.com/office/powerpoint/2010/main" val="212107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7FBD247-7540-D4F1-B291-CA589891EE0B}"/>
              </a:ext>
            </a:extLst>
          </p:cNvPr>
          <p:cNvSpPr>
            <a:spLocks noGrp="1"/>
          </p:cNvSpPr>
          <p:nvPr>
            <p:ph idx="1"/>
          </p:nvPr>
        </p:nvSpPr>
        <p:spPr>
          <a:xfrm>
            <a:off x="1115568" y="1865376"/>
            <a:ext cx="10030966" cy="1586341"/>
          </a:xfrm>
        </p:spPr>
        <p:txBody>
          <a:bodyPr/>
          <a:lstStyle/>
          <a:p>
            <a:r>
              <a:rPr lang="en-US"/>
              <a:t>To </a:t>
            </a:r>
            <a:r>
              <a:rPr lang="en-US" b="1"/>
              <a:t>punish</a:t>
            </a:r>
            <a:r>
              <a:rPr lang="en-US"/>
              <a:t> poor performance</a:t>
            </a:r>
          </a:p>
          <a:p>
            <a:r>
              <a:rPr lang="en-US"/>
              <a:t>Compliance through </a:t>
            </a:r>
            <a:r>
              <a:rPr lang="en-US" b="1"/>
              <a:t>fear</a:t>
            </a:r>
            <a:r>
              <a:rPr lang="en-US"/>
              <a:t> and </a:t>
            </a:r>
            <a:r>
              <a:rPr lang="en-US" b="1"/>
              <a:t>intimidation</a:t>
            </a:r>
          </a:p>
          <a:p>
            <a:pPr marL="0" indent="0">
              <a:buNone/>
            </a:pPr>
            <a:endParaRPr lang="en-US"/>
          </a:p>
        </p:txBody>
      </p:sp>
      <p:sp>
        <p:nvSpPr>
          <p:cNvPr id="3" name="Title 2">
            <a:extLst>
              <a:ext uri="{FF2B5EF4-FFF2-40B4-BE49-F238E27FC236}">
                <a16:creationId xmlns:a16="http://schemas.microsoft.com/office/drawing/2014/main" id="{B3361DC7-CCF4-46E5-AB8C-253D069E03C1}"/>
              </a:ext>
            </a:extLst>
          </p:cNvPr>
          <p:cNvSpPr>
            <a:spLocks noGrp="1"/>
          </p:cNvSpPr>
          <p:nvPr>
            <p:ph type="title"/>
          </p:nvPr>
        </p:nvSpPr>
        <p:spPr/>
        <p:txBody>
          <a:bodyPr>
            <a:normAutofit fontScale="90000"/>
          </a:bodyPr>
          <a:lstStyle/>
          <a:p>
            <a:r>
              <a:rPr lang="en-US">
                <a:solidFill>
                  <a:schemeClr val="accent1">
                    <a:lumMod val="75000"/>
                  </a:schemeClr>
                </a:solidFill>
              </a:rPr>
              <a:t>Corrective Action</a:t>
            </a:r>
            <a:endParaRPr lang="en-US"/>
          </a:p>
        </p:txBody>
      </p:sp>
      <p:sp>
        <p:nvSpPr>
          <p:cNvPr id="7" name="Subtitle 6">
            <a:extLst>
              <a:ext uri="{FF2B5EF4-FFF2-40B4-BE49-F238E27FC236}">
                <a16:creationId xmlns:a16="http://schemas.microsoft.com/office/drawing/2014/main" id="{0D390388-7420-91C6-D997-1088658C5AB1}"/>
              </a:ext>
            </a:extLst>
          </p:cNvPr>
          <p:cNvSpPr>
            <a:spLocks noGrp="1"/>
          </p:cNvSpPr>
          <p:nvPr>
            <p:ph type="subTitle" idx="13"/>
          </p:nvPr>
        </p:nvSpPr>
        <p:spPr/>
        <p:txBody>
          <a:bodyPr>
            <a:normAutofit fontScale="92500" lnSpcReduction="10000"/>
          </a:bodyPr>
          <a:lstStyle/>
          <a:p>
            <a:r>
              <a:rPr lang="en-US"/>
              <a:t>Purpose</a:t>
            </a:r>
          </a:p>
        </p:txBody>
      </p:sp>
      <p:sp>
        <p:nvSpPr>
          <p:cNvPr id="5" name="Slide Number Placeholder 4">
            <a:extLst>
              <a:ext uri="{FF2B5EF4-FFF2-40B4-BE49-F238E27FC236}">
                <a16:creationId xmlns:a16="http://schemas.microsoft.com/office/drawing/2014/main" id="{7E1FB92E-04F4-4467-BBBB-CB528CD57F49}"/>
              </a:ext>
            </a:extLst>
          </p:cNvPr>
          <p:cNvSpPr>
            <a:spLocks noGrp="1"/>
          </p:cNvSpPr>
          <p:nvPr>
            <p:ph type="sldNum" sz="quarter" idx="12"/>
          </p:nvPr>
        </p:nvSpPr>
        <p:spPr/>
        <p:txBody>
          <a:bodyPr/>
          <a:lstStyle/>
          <a:p>
            <a:r>
              <a:rPr lang="en-US"/>
              <a:t> </a:t>
            </a:r>
            <a:fld id="{DB0891B8-0F6A-4DBF-947F-D19C3751FAA9}" type="slidenum">
              <a:rPr lang="en-US" smtClean="0"/>
              <a:pPr/>
              <a:t>7</a:t>
            </a:fld>
            <a:endParaRPr lang="en-US"/>
          </a:p>
        </p:txBody>
      </p:sp>
      <p:sp>
        <p:nvSpPr>
          <p:cNvPr id="8" name="Multiplication Sign 7">
            <a:extLst>
              <a:ext uri="{FF2B5EF4-FFF2-40B4-BE49-F238E27FC236}">
                <a16:creationId xmlns:a16="http://schemas.microsoft.com/office/drawing/2014/main" id="{7422BC31-62F9-BD92-38F1-6BAFCBF226D0}"/>
              </a:ext>
            </a:extLst>
          </p:cNvPr>
          <p:cNvSpPr/>
          <p:nvPr/>
        </p:nvSpPr>
        <p:spPr>
          <a:xfrm>
            <a:off x="380960" y="1253634"/>
            <a:ext cx="8229640" cy="2175366"/>
          </a:xfrm>
          <a:prstGeom prst="mathMultiply">
            <a:avLst/>
          </a:prstGeom>
          <a:solidFill>
            <a:srgbClr val="FF8B8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AFC5D592-08F9-0AE3-5B68-C68842EB0811}"/>
              </a:ext>
            </a:extLst>
          </p:cNvPr>
          <p:cNvSpPr txBox="1">
            <a:spLocks/>
          </p:cNvSpPr>
          <p:nvPr/>
        </p:nvSpPr>
        <p:spPr>
          <a:xfrm>
            <a:off x="1115568" y="3649459"/>
            <a:ext cx="10030966" cy="25395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u="none"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Feedback on effectiveness</a:t>
            </a:r>
          </a:p>
          <a:p>
            <a:pPr lvl="1"/>
            <a:r>
              <a:rPr lang="en-US" b="1"/>
              <a:t>What’s not working? </a:t>
            </a:r>
          </a:p>
          <a:p>
            <a:pPr lvl="1"/>
            <a:r>
              <a:rPr lang="en-US" b="1"/>
              <a:t>How can we improve it?</a:t>
            </a:r>
          </a:p>
          <a:p>
            <a:r>
              <a:rPr lang="en-US"/>
              <a:t>Opportunity to correct deficiency</a:t>
            </a:r>
          </a:p>
          <a:p>
            <a:pPr lvl="1"/>
            <a:r>
              <a:rPr lang="en-US" b="1"/>
              <a:t>What can we do to help?</a:t>
            </a:r>
          </a:p>
        </p:txBody>
      </p:sp>
    </p:spTree>
    <p:extLst>
      <p:ext uri="{BB962C8B-B14F-4D97-AF65-F5344CB8AC3E}">
        <p14:creationId xmlns:p14="http://schemas.microsoft.com/office/powerpoint/2010/main" val="395248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568" y="2138082"/>
            <a:ext cx="10030966" cy="4218268"/>
          </a:xfrm>
        </p:spPr>
        <p:txBody>
          <a:bodyPr vert="horz" lIns="91440" tIns="45720" rIns="91440" bIns="45720" rtlCol="0" anchor="t">
            <a:normAutofit/>
          </a:bodyPr>
          <a:lstStyle/>
          <a:p>
            <a:pPr>
              <a:lnSpc>
                <a:spcPct val="110000"/>
              </a:lnSpc>
              <a:spcBef>
                <a:spcPts val="800"/>
              </a:spcBef>
              <a:spcAft>
                <a:spcPts val="800"/>
              </a:spcAft>
            </a:pPr>
            <a:r>
              <a:rPr lang="en-US" sz="2600"/>
              <a:t>State CSBG office is required to offer T/TA, if appropriate, to help correct a deficiency</a:t>
            </a:r>
          </a:p>
          <a:p>
            <a:pPr lvl="1">
              <a:lnSpc>
                <a:spcPct val="110000"/>
              </a:lnSpc>
              <a:spcBef>
                <a:spcPts val="800"/>
              </a:spcBef>
              <a:spcAft>
                <a:spcPts val="800"/>
              </a:spcAft>
            </a:pPr>
            <a:r>
              <a:rPr lang="en-US" sz="2400"/>
              <a:t>If state provided T/TA, </a:t>
            </a:r>
            <a:r>
              <a:rPr lang="en-US" sz="2400" b="1"/>
              <a:t>must</a:t>
            </a:r>
            <a:r>
              <a:rPr lang="en-US" sz="2400"/>
              <a:t> prepare and submit a report to OCS describing T/TA offered</a:t>
            </a:r>
          </a:p>
          <a:p>
            <a:pPr lvl="1">
              <a:lnSpc>
                <a:spcPct val="110000"/>
              </a:lnSpc>
              <a:spcBef>
                <a:spcPts val="800"/>
              </a:spcBef>
              <a:spcAft>
                <a:spcPts val="800"/>
              </a:spcAft>
            </a:pPr>
            <a:r>
              <a:rPr lang="en-US" sz="2400"/>
              <a:t>If state didn't provide T/TA, </a:t>
            </a:r>
            <a:r>
              <a:rPr lang="en-US" sz="2400" b="1"/>
              <a:t>must</a:t>
            </a:r>
            <a:r>
              <a:rPr lang="en-US" sz="2400"/>
              <a:t> prepare and submit a report stating reasons it didn't do so</a:t>
            </a:r>
          </a:p>
          <a:p>
            <a:pPr marL="3657600" lvl="8" indent="0">
              <a:lnSpc>
                <a:spcPct val="110000"/>
              </a:lnSpc>
              <a:spcBef>
                <a:spcPts val="800"/>
              </a:spcBef>
              <a:spcAft>
                <a:spcPts val="800"/>
              </a:spcAft>
              <a:buNone/>
            </a:pPr>
            <a:r>
              <a:rPr lang="en-US"/>
              <a:t>		</a:t>
            </a:r>
            <a:r>
              <a:rPr lang="en-US" sz="2000">
                <a:solidFill>
                  <a:schemeClr val="tx2"/>
                </a:solidFill>
              </a:rPr>
              <a:t>	</a:t>
            </a:r>
            <a:r>
              <a:rPr lang="en-US" sz="2000" i="1">
                <a:solidFill>
                  <a:srgbClr val="002060"/>
                </a:solidFill>
              </a:rPr>
              <a:t>Sec. 678C(a)(3)(A), (B)</a:t>
            </a:r>
          </a:p>
        </p:txBody>
      </p:sp>
      <p:sp>
        <p:nvSpPr>
          <p:cNvPr id="2" name="Title 1"/>
          <p:cNvSpPr>
            <a:spLocks noGrp="1"/>
          </p:cNvSpPr>
          <p:nvPr>
            <p:ph type="title"/>
          </p:nvPr>
        </p:nvSpPr>
        <p:spPr/>
        <p:txBody>
          <a:bodyPr>
            <a:normAutofit fontScale="90000"/>
          </a:bodyPr>
          <a:lstStyle/>
          <a:p>
            <a:r>
              <a:rPr lang="en-US">
                <a:solidFill>
                  <a:schemeClr val="accent1">
                    <a:lumMod val="75000"/>
                  </a:schemeClr>
                </a:solidFill>
              </a:rPr>
              <a:t>Corrective Action</a:t>
            </a:r>
          </a:p>
        </p:txBody>
      </p:sp>
      <p:sp>
        <p:nvSpPr>
          <p:cNvPr id="7" name="Subtitle 6">
            <a:extLst>
              <a:ext uri="{FF2B5EF4-FFF2-40B4-BE49-F238E27FC236}">
                <a16:creationId xmlns:a16="http://schemas.microsoft.com/office/drawing/2014/main" id="{F803F3F8-92F5-4EAC-9AC8-A56E228FE49C}"/>
              </a:ext>
            </a:extLst>
          </p:cNvPr>
          <p:cNvSpPr>
            <a:spLocks noGrp="1"/>
          </p:cNvSpPr>
          <p:nvPr>
            <p:ph type="subTitle" idx="13"/>
          </p:nvPr>
        </p:nvSpPr>
        <p:spPr/>
        <p:txBody>
          <a:bodyPr>
            <a:normAutofit fontScale="92500" lnSpcReduction="10000"/>
          </a:bodyPr>
          <a:lstStyle/>
          <a:p>
            <a:r>
              <a:rPr lang="en-US"/>
              <a:t>Training and Technical Assistance</a:t>
            </a:r>
          </a:p>
        </p:txBody>
      </p:sp>
      <p:sp>
        <p:nvSpPr>
          <p:cNvPr id="4" name="Slide Number Placeholder 3"/>
          <p:cNvSpPr>
            <a:spLocks noGrp="1"/>
          </p:cNvSpPr>
          <p:nvPr>
            <p:ph type="sldNum" sz="quarter" idx="12"/>
          </p:nvPr>
        </p:nvSpPr>
        <p:spPr/>
        <p:txBody>
          <a:bodyPr/>
          <a:lstStyle/>
          <a:p>
            <a:fld id="{4A66FE31-C09E-42ED-B4D0-F94965E42B7D}" type="slidenum">
              <a:rPr lang="en-US" smtClean="0"/>
              <a:pPr/>
              <a:t>8</a:t>
            </a:fld>
            <a:endParaRPr lang="en-US"/>
          </a:p>
        </p:txBody>
      </p:sp>
    </p:spTree>
    <p:custDataLst>
      <p:tags r:id="rId1"/>
    </p:custDataLst>
    <p:extLst>
      <p:ext uri="{BB962C8B-B14F-4D97-AF65-F5344CB8AC3E}">
        <p14:creationId xmlns:p14="http://schemas.microsoft.com/office/powerpoint/2010/main" val="240085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568" y="1959864"/>
            <a:ext cx="10030966" cy="4396485"/>
          </a:xfrm>
        </p:spPr>
        <p:txBody>
          <a:bodyPr>
            <a:normAutofit/>
          </a:bodyPr>
          <a:lstStyle/>
          <a:p>
            <a:pPr>
              <a:lnSpc>
                <a:spcPct val="110000"/>
              </a:lnSpc>
              <a:spcBef>
                <a:spcPts val="800"/>
              </a:spcBef>
              <a:spcAft>
                <a:spcPts val="800"/>
              </a:spcAft>
            </a:pPr>
            <a:r>
              <a:rPr lang="en-US" sz="2600"/>
              <a:t>T/TA </a:t>
            </a:r>
            <a:r>
              <a:rPr lang="en-US" sz="2600" b="1"/>
              <a:t>may not</a:t>
            </a:r>
            <a:r>
              <a:rPr lang="en-US" sz="2600"/>
              <a:t> be appropriate when:</a:t>
            </a:r>
          </a:p>
          <a:p>
            <a:pPr lvl="1">
              <a:lnSpc>
                <a:spcPct val="110000"/>
              </a:lnSpc>
              <a:spcBef>
                <a:spcPts val="800"/>
              </a:spcBef>
              <a:spcAft>
                <a:spcPts val="800"/>
              </a:spcAft>
            </a:pPr>
            <a:r>
              <a:rPr lang="en-US" sz="2400"/>
              <a:t>CAA has internal expertise and skills</a:t>
            </a:r>
          </a:p>
          <a:p>
            <a:pPr lvl="1">
              <a:lnSpc>
                <a:spcPct val="110000"/>
              </a:lnSpc>
              <a:spcBef>
                <a:spcPts val="800"/>
              </a:spcBef>
              <a:spcAft>
                <a:spcPts val="800"/>
              </a:spcAft>
            </a:pPr>
            <a:r>
              <a:rPr lang="en-US" sz="2400"/>
              <a:t>State already provided T/TA and CAA failed to implement corrective actions</a:t>
            </a:r>
          </a:p>
          <a:p>
            <a:pPr lvl="1">
              <a:lnSpc>
                <a:spcPct val="110000"/>
              </a:lnSpc>
              <a:spcBef>
                <a:spcPts val="800"/>
              </a:spcBef>
              <a:spcAft>
                <a:spcPts val="800"/>
              </a:spcAft>
            </a:pPr>
            <a:r>
              <a:rPr lang="en-US" sz="2400"/>
              <a:t>Multiple, widespread and/or repeated deficiencies</a:t>
            </a:r>
          </a:p>
          <a:p>
            <a:pPr lvl="1">
              <a:lnSpc>
                <a:spcPct val="110000"/>
              </a:lnSpc>
              <a:spcBef>
                <a:spcPts val="800"/>
              </a:spcBef>
              <a:spcAft>
                <a:spcPts val="800"/>
              </a:spcAft>
            </a:pPr>
            <a:r>
              <a:rPr lang="en-US" sz="2400"/>
              <a:t>Fraud or criminal wrongdoing involved</a:t>
            </a:r>
          </a:p>
          <a:p>
            <a:pPr marL="3657600" lvl="8" indent="0">
              <a:lnSpc>
                <a:spcPct val="110000"/>
              </a:lnSpc>
              <a:spcBef>
                <a:spcPts val="800"/>
              </a:spcBef>
              <a:spcAft>
                <a:spcPts val="800"/>
              </a:spcAft>
              <a:buNone/>
            </a:pPr>
            <a:r>
              <a:rPr lang="en-US"/>
              <a:t>				</a:t>
            </a:r>
            <a:r>
              <a:rPr lang="en-US" sz="2000"/>
              <a:t>	</a:t>
            </a:r>
            <a:r>
              <a:rPr lang="en-US" sz="2000" i="1">
                <a:solidFill>
                  <a:srgbClr val="002060"/>
                </a:solidFill>
              </a:rPr>
              <a:t>IM 116</a:t>
            </a:r>
            <a:endParaRPr lang="en-US" sz="2000" i="1"/>
          </a:p>
        </p:txBody>
      </p:sp>
      <p:sp>
        <p:nvSpPr>
          <p:cNvPr id="2" name="Title 1"/>
          <p:cNvSpPr>
            <a:spLocks noGrp="1"/>
          </p:cNvSpPr>
          <p:nvPr>
            <p:ph type="title"/>
          </p:nvPr>
        </p:nvSpPr>
        <p:spPr/>
        <p:txBody>
          <a:bodyPr>
            <a:normAutofit fontScale="90000"/>
          </a:bodyPr>
          <a:lstStyle/>
          <a:p>
            <a:r>
              <a:rPr lang="en-US">
                <a:solidFill>
                  <a:schemeClr val="accent1">
                    <a:lumMod val="75000"/>
                  </a:schemeClr>
                </a:solidFill>
              </a:rPr>
              <a:t>Corrective Action</a:t>
            </a:r>
          </a:p>
        </p:txBody>
      </p:sp>
      <p:sp>
        <p:nvSpPr>
          <p:cNvPr id="7" name="Subtitle 6">
            <a:extLst>
              <a:ext uri="{FF2B5EF4-FFF2-40B4-BE49-F238E27FC236}">
                <a16:creationId xmlns:a16="http://schemas.microsoft.com/office/drawing/2014/main" id="{F803F3F8-92F5-4EAC-9AC8-A56E228FE49C}"/>
              </a:ext>
            </a:extLst>
          </p:cNvPr>
          <p:cNvSpPr>
            <a:spLocks noGrp="1"/>
          </p:cNvSpPr>
          <p:nvPr>
            <p:ph type="subTitle" idx="13"/>
          </p:nvPr>
        </p:nvSpPr>
        <p:spPr/>
        <p:txBody>
          <a:bodyPr>
            <a:normAutofit fontScale="92500" lnSpcReduction="10000"/>
          </a:bodyPr>
          <a:lstStyle/>
          <a:p>
            <a:r>
              <a:rPr lang="en-US"/>
              <a:t>Training and Technical Assistance</a:t>
            </a:r>
          </a:p>
        </p:txBody>
      </p:sp>
      <p:sp>
        <p:nvSpPr>
          <p:cNvPr id="4" name="Slide Number Placeholder 3"/>
          <p:cNvSpPr>
            <a:spLocks noGrp="1"/>
          </p:cNvSpPr>
          <p:nvPr>
            <p:ph type="sldNum" sz="quarter" idx="12"/>
          </p:nvPr>
        </p:nvSpPr>
        <p:spPr/>
        <p:txBody>
          <a:bodyPr/>
          <a:lstStyle/>
          <a:p>
            <a:fld id="{4A66FE31-C09E-42ED-B4D0-F94965E42B7D}" type="slidenum">
              <a:rPr lang="en-US" smtClean="0"/>
              <a:pPr/>
              <a:t>9</a:t>
            </a:fld>
            <a:endParaRPr lang="en-US"/>
          </a:p>
        </p:txBody>
      </p:sp>
    </p:spTree>
    <p:custDataLst>
      <p:tags r:id="rId1"/>
    </p:custDataLst>
    <p:extLst>
      <p:ext uri="{BB962C8B-B14F-4D97-AF65-F5344CB8AC3E}">
        <p14:creationId xmlns:p14="http://schemas.microsoft.com/office/powerpoint/2010/main" val="3246374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APLAW MASTER" val="vfEflDlp"/>
  <p:tag name="ARTICULATE_SLIDE_THUMBNAIL_REFRESH" val="1"/>
  <p:tag name="ARTICULATE_SLIDE_COUNT" val="2"/>
  <p:tag name="ARTICULATE_PROJECT_OPEN" val="0"/>
  <p:tag name="SECTOMILLISECCONVERTED" val="1"/>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Making the Grade:&amp;quot;&quot;/&gt;&lt;property id=&quot;20307&quot; value=&quot;262&quot;/&gt;&lt;/object&gt;&lt;object type=&quot;3&quot; unique_id=&quot;10004&quot;&gt;&lt;property id=&quot;20148&quot; value=&quot;5&quot;/&gt;&lt;property id=&quot;20300&quot; value=&quot;Slide 2 - &amp;quot;Agenda&amp;quot;&quot;/&gt;&lt;property id=&quot;20307&quot; value=&quot;1234&quot;/&gt;&lt;/object&gt;&lt;object type=&quot;3&quot; unique_id=&quot;10005&quot;&gt;&lt;property id=&quot;20148&quot; value=&quot;5&quot;/&gt;&lt;property id=&quot;20300&quot; value=&quot;Slide 3 - &amp;quot;Laws and Guidance&amp;quot;&quot;/&gt;&lt;property id=&quot;20307&quot; value=&quot;1339&quot;/&gt;&lt;/object&gt;&lt;object type=&quot;3&quot; unique_id=&quot;10006&quot;&gt;&lt;property id=&quot;20148&quot; value=&quot;5&quot;/&gt;&lt;property id=&quot;20300&quot; value=&quot;Slide 4 - &amp;quot;CSBG Review Process&amp;quot;&quot;/&gt;&lt;property id=&quot;20307&quot; value=&quot;1239&quot;/&gt;&lt;/object&gt;&lt;object type=&quot;3&quot; unique_id=&quot;10007&quot;&gt;&lt;property id=&quot;20148&quot; value=&quot;5&quot;/&gt;&lt;property id=&quot;20300&quot; value=&quot;Slide 5 - &amp;quot;Monitoring&amp;quot;&quot;/&gt;&lt;property id=&quot;20307&quot; value=&quot;736&quot;/&gt;&lt;/object&gt;&lt;object type=&quot;3&quot; unique_id=&quot;10008&quot;&gt;&lt;property id=&quot;20148&quot; value=&quot;5&quot;/&gt;&lt;property id=&quot;20300&quot; value=&quot;Slide 6 - &amp;quot;Monitoring&amp;quot;&quot;/&gt;&lt;property id=&quot;20307&quot; value=&quot;1396&quot;/&gt;&lt;/object&gt;&lt;object type=&quot;3&quot; unique_id=&quot;10009&quot;&gt;&lt;property id=&quot;20148&quot; value=&quot;5&quot;/&gt;&lt;property id=&quot;20300&quot; value=&quot;Slide 7 - &amp;quot;Monitoring&amp;quot;&quot;/&gt;&lt;property id=&quot;20307&quot; value=&quot;1397&quot;/&gt;&lt;/object&gt;&lt;object type=&quot;3&quot; unique_id=&quot;10010&quot;&gt;&lt;property id=&quot;20148&quot; value=&quot;5&quot;/&gt;&lt;property id=&quot;20300&quot; value=&quot;Slide 8 - &amp;quot;Monitoring&amp;quot;&quot;/&gt;&lt;property id=&quot;20307&quot; value=&quot;1400&quot;/&gt;&lt;/object&gt;&lt;object type=&quot;3&quot; unique_id=&quot;10011&quot;&gt;&lt;property id=&quot;20148&quot; value=&quot;5&quot;/&gt;&lt;property id=&quot;20300&quot; value=&quot;Slide 9 - &amp;quot;Monitoring&amp;quot;&quot;/&gt;&lt;property id=&quot;20307&quot; value=&quot;1395&quot;/&gt;&lt;/object&gt;&lt;object type=&quot;3&quot; unique_id=&quot;10012&quot;&gt;&lt;property id=&quot;20148&quot; value=&quot;5&quot;/&gt;&lt;property id=&quot;20300&quot; value=&quot;Slide 10 - &amp;quot;Monitoring&amp;quot;&quot;/&gt;&lt;property id=&quot;20307&quot; value=&quot;1401&quot;/&gt;&lt;/object&gt;&lt;object type=&quot;3&quot; unique_id=&quot;10013&quot;&gt;&lt;property id=&quot;20148&quot; value=&quot;5&quot;/&gt;&lt;property id=&quot;20300&quot; value=&quot;Slide 11 - &amp;quot;Monitoring&amp;quot;&quot;/&gt;&lt;property id=&quot;20307&quot; value=&quot;1402&quot;/&gt;&lt;/object&gt;&lt;object type=&quot;3&quot; unique_id=&quot;10014&quot;&gt;&lt;property id=&quot;20148&quot; value=&quot;5&quot;/&gt;&lt;property id=&quot;20300&quot; value=&quot;Slide 12 - &amp;quot;Corrective Action&amp;quot;&quot;/&gt;&lt;property id=&quot;20307&quot; value=&quot;1408&quot;/&gt;&lt;/object&gt;&lt;object type=&quot;3&quot; unique_id=&quot;10015&quot;&gt;&lt;property id=&quot;20148&quot; value=&quot;5&quot;/&gt;&lt;property id=&quot;20300&quot; value=&quot;Slide 13 - &amp;quot;Corrective Action&amp;quot;&quot;/&gt;&lt;property id=&quot;20307&quot; value=&quot;1241&quot;/&gt;&lt;/object&gt;&lt;object type=&quot;3&quot; unique_id=&quot;10016&quot;&gt;&lt;property id=&quot;20148&quot; value=&quot;5&quot;/&gt;&lt;property id=&quot;20300&quot; value=&quot;Slide 14 - &amp;quot;Funding Reduction/Termination&amp;quot;&quot;/&gt;&lt;property id=&quot;20307&quot; value=&quot;1242&quot;/&gt;&lt;/object&gt;&lt;object type=&quot;3&quot; unique_id=&quot;10017&quot;&gt;&lt;property id=&quot;20148&quot; value=&quot;5&quot;/&gt;&lt;property id=&quot;20300&quot; value=&quot;Slide 15 - &amp;quot;Corrective Action&amp;quot;&quot;/&gt;&lt;property id=&quot;20307&quot; value=&quot;1240&quot;/&gt;&lt;/object&gt;&lt;object type=&quot;3&quot; unique_id=&quot;10018&quot;&gt;&lt;property id=&quot;20148&quot; value=&quot;5&quot;/&gt;&lt;property id=&quot;20300&quot; value=&quot;Slide 16 - &amp;quot;Corrective Action&amp;quot;&quot;/&gt;&lt;property id=&quot;20307&quot; value=&quot;1244&quot;/&gt;&lt;/object&gt;&lt;object type=&quot;3&quot; unique_id=&quot;10019&quot;&gt;&lt;property id=&quot;20148&quot; value=&quot;5&quot;/&gt;&lt;property id=&quot;20300&quot; value=&quot;Slide 17 - &amp;quot;Corrective Action&amp;quot;&quot;/&gt;&lt;property id=&quot;20307&quot; value=&quot;1245&quot;/&gt;&lt;/object&gt;&lt;object type=&quot;3&quot; unique_id=&quot;10020&quot;&gt;&lt;property id=&quot;20148&quot; value=&quot;5&quot;/&gt;&lt;property id=&quot;20300&quot; value=&quot;Slide 18 - &amp;quot;Corrective Action&amp;quot;&quot;/&gt;&lt;property id=&quot;20307&quot; value=&quot;1247&quot;/&gt;&lt;/object&gt;&lt;object type=&quot;3&quot; unique_id=&quot;10021&quot;&gt;&lt;property id=&quot;20148&quot; value=&quot;5&quot;/&gt;&lt;property id=&quot;20300&quot; value=&quot;Slide 19 - &amp;quot;Corrective Action&amp;quot;&quot;/&gt;&lt;property id=&quot;20307&quot; value=&quot;1249&quot;/&gt;&lt;/object&gt;&lt;object type=&quot;3&quot; unique_id=&quot;10022&quot;&gt;&lt;property id=&quot;20148&quot; value=&quot;5&quot;/&gt;&lt;property id=&quot;20300&quot; value=&quot;Slide 20 - &amp;quot;Corrective Action&amp;quot;&quot;/&gt;&lt;property id=&quot;20307&quot; value=&quot;1411&quot;/&gt;&lt;/object&gt;&lt;object type=&quot;3&quot; unique_id=&quot;10023&quot;&gt;&lt;property id=&quot;20148&quot; value=&quot;5&quot;/&gt;&lt;property id=&quot;20300&quot; value=&quot;Slide 25 - &amp;quot;Funding Reduction/Termination&amp;quot;&quot;/&gt;&lt;property id=&quot;20307&quot; value=&quot;1392&quot;/&gt;&lt;/object&gt;&lt;object type=&quot;3&quot; unique_id=&quot;10024&quot;&gt;&lt;property id=&quot;20148&quot; value=&quot;5&quot;/&gt;&lt;property id=&quot;20300&quot; value=&quot;Slide 26 - &amp;quot;Funding Reduction/Termination&amp;quot;&quot;/&gt;&lt;property id=&quot;20307&quot; value=&quot;1404&quot;/&gt;&lt;/object&gt;&lt;object type=&quot;3&quot; unique_id=&quot;10026&quot;&gt;&lt;property id=&quot;20148&quot; value=&quot;5&quot;/&gt;&lt;property id=&quot;20300&quot; value=&quot;Slide 27 - &amp;quot;Funding Reduction/Termination&amp;quot;&quot;/&gt;&lt;property id=&quot;20307&quot; value=&quot;1410&quot;/&gt;&lt;/object&gt;&lt;object type=&quot;3&quot; unique_id=&quot;10028&quot;&gt;&lt;property id=&quot;20148&quot; value=&quot;5&quot;/&gt;&lt;property id=&quot;20300&quot; value=&quot;Slide 28 - &amp;quot;Funding Reduction/Termination&amp;quot;&quot;/&gt;&lt;property id=&quot;20307&quot; value=&quot;1393&quot;/&gt;&lt;/object&gt;&lt;object type=&quot;3&quot; unique_id=&quot;10029&quot;&gt;&lt;property id=&quot;20148&quot; value=&quot;5&quot;/&gt;&lt;property id=&quot;20300&quot; value=&quot;Slide 29 - &amp;quot;Funding Reduction/Termination&amp;quot;&quot;/&gt;&lt;property id=&quot;20307&quot; value=&quot;1394&quot;/&gt;&lt;/object&gt;&lt;object type=&quot;3&quot; unique_id=&quot;10030&quot;&gt;&lt;property id=&quot;20148&quot; value=&quot;5&quot;/&gt;&lt;property id=&quot;20300&quot; value=&quot;Slide 30 - &amp;quot;Complaint Process&amp;quot;&quot;/&gt;&lt;property id=&quot;20307&quot; value=&quot;1405&quot;/&gt;&lt;/object&gt;&lt;object type=&quot;3&quot; unique_id=&quot;10031&quot;&gt;&lt;property id=&quot;20148&quot; value=&quot;5&quot;/&gt;&lt;property id=&quot;20300&quot; value=&quot;Slide 31 - &amp;quot;Complaint Process&amp;quot;&quot;/&gt;&lt;property id=&quot;20307&quot; value=&quot;1406&quot;/&gt;&lt;/object&gt;&lt;object type=&quot;3&quot; unique_id=&quot;10032&quot;&gt;&lt;property id=&quot;20148&quot; value=&quot;5&quot;/&gt;&lt;property id=&quot;20300&quot; value=&quot;Slide 32 - &amp;quot;Complaint Process&amp;quot;&quot;/&gt;&lt;property id=&quot;20307&quot; value=&quot;1407&quot;/&gt;&lt;/object&gt;&lt;object type=&quot;3&quot; unique_id=&quot;10033&quot;&gt;&lt;property id=&quot;20148&quot; value=&quot;5&quot;/&gt;&lt;property id=&quot;20300&quot; value=&quot;Slide 33&quot;/&gt;&lt;property id=&quot;20307&quot; value=&quot;263&quot;/&gt;&lt;/object&gt;&lt;object type=&quot;3&quot; unique_id=&quot;10035&quot;&gt;&lt;property id=&quot;20148&quot; value=&quot;5&quot;/&gt;&lt;property id=&quot;20300&quot; value=&quot;Slide 34&quot;/&gt;&lt;property id=&quot;20307&quot; value=&quot;265&quot;/&gt;&lt;/object&gt;&lt;object type=&quot;3&quot; unique_id=&quot;12199&quot;&gt;&lt;property id=&quot;20148&quot; value=&quot;5&quot;/&gt;&lt;property id=&quot;20300&quot; value=&quot;Slide 22 - &amp;quot;Check the Monitoring Report&amp;quot;&quot;/&gt;&lt;property id=&quot;20307&quot; value=&quot;486&quot;/&gt;&lt;/object&gt;&lt;object type=&quot;3&quot; unique_id=&quot;13876&quot;&gt;&lt;property id=&quot;20148&quot; value=&quot;5&quot;/&gt;&lt;property id=&quot;20300&quot; value=&quot;Slide 23 - &amp;quot;Sample CAA Response&amp;quot;&quot;/&gt;&lt;property id=&quot;20307&quot; value=&quot;1412&quot;/&gt;&lt;/object&gt;&lt;object type=&quot;3&quot; unique_id=&quot;16864&quot;&gt;&lt;property id=&quot;20148&quot; value=&quot;5&quot;/&gt;&lt;property id=&quot;20300&quot; value=&quot;Slide 24 - &amp;quot;Sample CAA Response&amp;quot;&quot;/&gt;&lt;property id=&quot;20307&quot; value=&quot;1413&quot;/&gt;&lt;/object&gt;&lt;object type=&quot;3&quot; unique_id=&quot;20254&quot;&gt;&lt;property id=&quot;20148&quot; value=&quot;5&quot;/&gt;&lt;property id=&quot;20300&quot; value=&quot;Slide 21 - &amp;quot;Sample Monitoring Report&amp;quot;&quot;/&gt;&lt;property id=&quot;20307&quot; value=&quot;1414&quot;/&gt;&lt;/object&gt;&lt;/object&gt;&lt;object type=&quot;8&quot; unique_id=&quot;10070&quo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PLAW Master">
  <a:themeElements>
    <a:clrScheme name="Custom 3">
      <a:dk1>
        <a:sysClr val="windowText" lastClr="000000"/>
      </a:dk1>
      <a:lt1>
        <a:sysClr val="window" lastClr="FFFFFF"/>
      </a:lt1>
      <a:dk2>
        <a:srgbClr val="44546A"/>
      </a:dk2>
      <a:lt2>
        <a:srgbClr val="E7E6E6"/>
      </a:lt2>
      <a:accent1>
        <a:srgbClr val="C401AE"/>
      </a:accent1>
      <a:accent2>
        <a:srgbClr val="C401AE"/>
      </a:accent2>
      <a:accent3>
        <a:srgbClr val="C401AE"/>
      </a:accent3>
      <a:accent4>
        <a:srgbClr val="4472C4"/>
      </a:accent4>
      <a:accent5>
        <a:srgbClr val="C401AE"/>
      </a:accent5>
      <a:accent6>
        <a:srgbClr val="4472C4"/>
      </a:accent6>
      <a:hlink>
        <a:srgbClr val="4472C4"/>
      </a:hlink>
      <a:folHlink>
        <a:srgbClr val="4472C4"/>
      </a:folHlink>
    </a:clrScheme>
    <a:fontScheme name="CAPLAW Custom">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23 NASCSP Annual Confere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NASCSP Annual Conference Template" id="{051B1EFA-06B3-481D-A137-657727A4062D}" vid="{AC07B5EC-22B7-452D-A394-4B013AA273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0A5168EEA6E7439631269F885074BF" ma:contentTypeVersion="16" ma:contentTypeDescription="Create a new document." ma:contentTypeScope="" ma:versionID="340ecf6b006920bc118595f209724d74">
  <xsd:schema xmlns:xsd="http://www.w3.org/2001/XMLSchema" xmlns:xs="http://www.w3.org/2001/XMLSchema" xmlns:p="http://schemas.microsoft.com/office/2006/metadata/properties" xmlns:ns2="95cd92d9-9eb5-4beb-80da-abcdf4ed6112" xmlns:ns3="da90f8e9-86ec-4846-a915-c9c23c336ea6" xmlns:ns4="f3c79a8a-8e17-49cf-8cce-43baa38e9693" targetNamespace="http://schemas.microsoft.com/office/2006/metadata/properties" ma:root="true" ma:fieldsID="1d5d0512078aa2fd787eb98cbe86c72e" ns2:_="" ns3:_="" ns4:_="">
    <xsd:import namespace="95cd92d9-9eb5-4beb-80da-abcdf4ed6112"/>
    <xsd:import namespace="da90f8e9-86ec-4846-a915-c9c23c336ea6"/>
    <xsd:import namespace="f3c79a8a-8e17-49cf-8cce-43baa38e96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CR"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cd92d9-9eb5-4beb-80da-abcdf4ed61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68d8a86-42b0-4e44-81a2-1d4c1964c7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90f8e9-86ec-4846-a915-c9c23c336ea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c79a8a-8e17-49cf-8cce-43baa38e9693"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277e429-2f45-43e5-9642-3b5e3b9e2b81}" ma:internalName="TaxCatchAll" ma:showField="CatchAllData" ma:web="f3c79a8a-8e17-49cf-8cce-43baa38e96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a90f8e9-86ec-4846-a915-c9c23c336ea6">
      <UserInfo>
        <DisplayName>Veronica Zhang</DisplayName>
        <AccountId>17</AccountId>
        <AccountType/>
      </UserInfo>
      <UserInfo>
        <DisplayName>Caroline Kelley</DisplayName>
        <AccountId>22</AccountId>
        <AccountType/>
      </UserInfo>
      <UserInfo>
        <DisplayName>Allison Ma'luf</DisplayName>
        <AccountId>25</AccountId>
        <AccountType/>
      </UserInfo>
      <UserInfo>
        <DisplayName>Jonathan Cohen</DisplayName>
        <AccountId>23</AccountId>
        <AccountType/>
      </UserInfo>
    </SharedWithUsers>
    <TaxCatchAll xmlns="f3c79a8a-8e17-49cf-8cce-43baa38e9693" xsi:nil="true"/>
    <lcf76f155ced4ddcb4097134ff3c332f xmlns="95cd92d9-9eb5-4beb-80da-abcdf4ed611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E28C48-283C-4A10-B9B7-BB52B78B1312}">
  <ds:schemaRefs>
    <ds:schemaRef ds:uri="http://schemas.microsoft.com/sharepoint/v3/contenttype/forms"/>
  </ds:schemaRefs>
</ds:datastoreItem>
</file>

<file path=customXml/itemProps2.xml><?xml version="1.0" encoding="utf-8"?>
<ds:datastoreItem xmlns:ds="http://schemas.openxmlformats.org/officeDocument/2006/customXml" ds:itemID="{14CC146A-2BBC-475E-A633-597465C0F814}">
  <ds:schemaRefs>
    <ds:schemaRef ds:uri="95cd92d9-9eb5-4beb-80da-abcdf4ed6112"/>
    <ds:schemaRef ds:uri="da90f8e9-86ec-4846-a915-c9c23c336ea6"/>
    <ds:schemaRef ds:uri="f3c79a8a-8e17-49cf-8cce-43baa38e96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C90E7B-7BEE-42F9-B8A3-C2AED1F55D70}">
  <ds:schemaRefs>
    <ds:schemaRef ds:uri="95cd92d9-9eb5-4beb-80da-abcdf4ed6112"/>
    <ds:schemaRef ds:uri="da90f8e9-86ec-4846-a915-c9c23c336ea6"/>
    <ds:schemaRef ds:uri="f3c79a8a-8e17-49cf-8cce-43baa38e96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TotalTime>
  <Words>1602</Words>
  <Application>Microsoft Office PowerPoint</Application>
  <PresentationFormat>Widescreen</PresentationFormat>
  <Paragraphs>267</Paragraphs>
  <Slides>31</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Calibri</vt:lpstr>
      <vt:lpstr>Calibri Light</vt:lpstr>
      <vt:lpstr>Montserrat</vt:lpstr>
      <vt:lpstr>Montserrat black</vt:lpstr>
      <vt:lpstr>Montserrat black</vt:lpstr>
      <vt:lpstr>Montserrat Light</vt:lpstr>
      <vt:lpstr>Proxima Nova</vt:lpstr>
      <vt:lpstr>Segoe Print</vt:lpstr>
      <vt:lpstr>CAPLAW Master</vt:lpstr>
      <vt:lpstr>2023 NASCSP Annual Conference</vt:lpstr>
      <vt:lpstr>PowerPoint Presentation</vt:lpstr>
      <vt:lpstr>PowerPoint Presentation</vt:lpstr>
      <vt:lpstr>Agenda</vt:lpstr>
      <vt:lpstr>CSBG Corrective Action and the Dedesignation Process</vt:lpstr>
      <vt:lpstr>CSBG Review Process</vt:lpstr>
      <vt:lpstr>Laws and Guidance</vt:lpstr>
      <vt:lpstr>Corrective Action</vt:lpstr>
      <vt:lpstr>Corrective Action</vt:lpstr>
      <vt:lpstr>Corrective Action</vt:lpstr>
      <vt:lpstr>Corrective Action</vt:lpstr>
      <vt:lpstr>Corrective Action</vt:lpstr>
      <vt:lpstr>Corrective Action</vt:lpstr>
      <vt:lpstr>Corrective Action</vt:lpstr>
      <vt:lpstr>Funding Reduction/Termination</vt:lpstr>
      <vt:lpstr>Funding Reduction/Termination</vt:lpstr>
      <vt:lpstr>Funding Reduction/Termination</vt:lpstr>
      <vt:lpstr>Funding Reduction/Termination</vt:lpstr>
      <vt:lpstr>Funding Reduction/Termination</vt:lpstr>
      <vt:lpstr>Funding Reduction/Termination</vt:lpstr>
      <vt:lpstr>Funding Reduction/Termination</vt:lpstr>
      <vt:lpstr>Funding Reduction/Termination</vt:lpstr>
      <vt:lpstr>Complaint Process</vt:lpstr>
      <vt:lpstr>Complaint Process</vt:lpstr>
      <vt:lpstr>Complaint Process</vt:lpstr>
      <vt:lpstr>Designation of New Entity</vt:lpstr>
      <vt:lpstr>Designation of New Entity</vt:lpstr>
      <vt:lpstr>Designation of New Entity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One:  Indirect Cost  Recovery</dc:title>
  <dc:creator>Elle Enander</dc:creator>
  <cp:lastModifiedBy>Khari Grant</cp:lastModifiedBy>
  <cp:revision>25</cp:revision>
  <cp:lastPrinted>2022-09-27T14:27:45Z</cp:lastPrinted>
  <dcterms:created xsi:type="dcterms:W3CDTF">2020-11-04T19:33:59Z</dcterms:created>
  <dcterms:modified xsi:type="dcterms:W3CDTF">2023-09-22T14:52:00Z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0x010100D10A5168EEA6E7439631269F885074BF</vt:lpwstr>
  </property>
  <property fmtid="{D5CDD505-2E9C-101B-9397-08002B2CF9AE}" pid="3" name="ArticulateGUID">
    <vt:lpwstr>ED5E9941-0A30-4E6C-A147-8F1DA389E22B</vt:lpwstr>
  </property>
  <property fmtid="{D5CDD505-2E9C-101B-9397-08002B2CF9AE}" pid="4" name="ArticulatePath">
    <vt:lpwstr>https://caplawboston.sharepoint.com/program/Trainings/FY2022/CAPLAW - Social Enterprise Case Study (9.27.22)/CAPLAW_Social Enterprise Presentation</vt:lpwstr>
  </property>
  <property fmtid="{D5CDD505-2E9C-101B-9397-08002B2CF9AE}" pid="5" name="MediaServiceImageTags">
    <vt:lpwstr/>
  </property>
</Properties>
</file>