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theme/theme8.xml" ContentType="application/vnd.openxmlformats-officedocument.theme+xml"/>
  <Override PartName="/ppt/slideLayouts/slideLayout71.xml" ContentType="application/vnd.openxmlformats-officedocument.presentationml.slideLayout+xml"/>
  <Override PartName="/ppt/theme/theme9.xml" ContentType="application/vnd.openxmlformats-officedocument.theme+xml"/>
  <Override PartName="/ppt/slideLayouts/slideLayout7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 id="2147483698" r:id="rId2"/>
    <p:sldMasterId id="2147483760" r:id="rId3"/>
    <p:sldMasterId id="2147483835" r:id="rId4"/>
    <p:sldMasterId id="2147483849" r:id="rId5"/>
    <p:sldMasterId id="2147483885" r:id="rId6"/>
    <p:sldMasterId id="2147483897" r:id="rId7"/>
    <p:sldMasterId id="2147483948" r:id="rId8"/>
    <p:sldMasterId id="2147484019" r:id="rId9"/>
    <p:sldMasterId id="2147483677" r:id="rId10"/>
  </p:sldMasterIdLst>
  <p:notesMasterIdLst>
    <p:notesMasterId r:id="rId52"/>
  </p:notesMasterIdLst>
  <p:sldIdLst>
    <p:sldId id="256" r:id="rId11"/>
    <p:sldId id="10702" r:id="rId12"/>
    <p:sldId id="10667" r:id="rId13"/>
    <p:sldId id="10708" r:id="rId14"/>
    <p:sldId id="2090" r:id="rId15"/>
    <p:sldId id="2012" r:id="rId16"/>
    <p:sldId id="2020" r:id="rId17"/>
    <p:sldId id="10675" r:id="rId18"/>
    <p:sldId id="2099" r:id="rId19"/>
    <p:sldId id="10647" r:id="rId20"/>
    <p:sldId id="10649" r:id="rId21"/>
    <p:sldId id="10650" r:id="rId22"/>
    <p:sldId id="10621" r:id="rId23"/>
    <p:sldId id="10622" r:id="rId24"/>
    <p:sldId id="10697" r:id="rId25"/>
    <p:sldId id="10703" r:id="rId26"/>
    <p:sldId id="10648" r:id="rId27"/>
    <p:sldId id="10704" r:id="rId28"/>
    <p:sldId id="10705" r:id="rId29"/>
    <p:sldId id="10706" r:id="rId30"/>
    <p:sldId id="10640" r:id="rId31"/>
    <p:sldId id="258" r:id="rId32"/>
    <p:sldId id="10630" r:id="rId33"/>
    <p:sldId id="10700" r:id="rId34"/>
    <p:sldId id="10629" r:id="rId35"/>
    <p:sldId id="10698" r:id="rId36"/>
    <p:sldId id="10631" r:id="rId37"/>
    <p:sldId id="10707" r:id="rId38"/>
    <p:sldId id="10633" r:id="rId39"/>
    <p:sldId id="10634" r:id="rId40"/>
    <p:sldId id="10635" r:id="rId41"/>
    <p:sldId id="10636" r:id="rId42"/>
    <p:sldId id="10637" r:id="rId43"/>
    <p:sldId id="10638" r:id="rId44"/>
    <p:sldId id="10665" r:id="rId45"/>
    <p:sldId id="10643" r:id="rId46"/>
    <p:sldId id="2081" r:id="rId47"/>
    <p:sldId id="10699" r:id="rId48"/>
    <p:sldId id="265" r:id="rId49"/>
    <p:sldId id="10710" r:id="rId50"/>
    <p:sldId id="10711"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9C141A-EB8C-695D-5CC7-BB3E432BAE53}" name="Kathleen Blunt" initials="KB" userId="5fb354461d9cd177" providerId="Windows Live"/>
  <p188:author id="{74E42F3F-33A4-871E-0907-D3D8E5E838D4}" name="Lauren Johnson" initials="LJ" userId="S::ljohnson@nascsp.org::d2e987eb-a967-45d4-a01c-8f19eb35a5cb" providerId="AD"/>
  <p188:author id="{2FF86084-530B-4849-3DBD-EC6179A6E68E}" name="Hugh Poole" initials="HP" userId="S::Hpoole@nascsp.org::df334b63-3bdd-4f13-b04b-57f9fde2ae3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C401AE"/>
    <a:srgbClr val="102E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17" autoAdjust="0"/>
    <p:restoredTop sz="83573" autoAdjust="0"/>
  </p:normalViewPr>
  <p:slideViewPr>
    <p:cSldViewPr snapToGrid="0" snapToObjects="1">
      <p:cViewPr varScale="1">
        <p:scale>
          <a:sx n="90" d="100"/>
          <a:sy n="90" d="100"/>
        </p:scale>
        <p:origin x="1368" y="78"/>
      </p:cViewPr>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 d="1"/>
        <a:sy n="1" d="1"/>
      </p:scale>
      <p:origin x="0" y="-2796"/>
    </p:cViewPr>
  </p:sorterViewPr>
  <p:notesViewPr>
    <p:cSldViewPr snapToGrid="0" snapToObjects="1">
      <p:cViewPr varScale="1">
        <p:scale>
          <a:sx n="86" d="100"/>
          <a:sy n="86" d="100"/>
        </p:scale>
        <p:origin x="3888"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presProps" Target="presProps.xml"/><Relationship Id="rId5" Type="http://schemas.openxmlformats.org/officeDocument/2006/relationships/slideMaster" Target="slideMasters/slideMaster5.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microsoft.com/office/2018/10/relationships/authors" Target="authors.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notesMaster" Target="notesMasters/notesMaster1.xml"/></Relationships>
</file>

<file path=ppt/diagrams/_rels/data3.xml.rels><?xml version="1.0" encoding="UTF-8" standalone="yes"?>
<Relationships xmlns="http://schemas.openxmlformats.org/package/2006/relationships"><Relationship Id="rId3" Type="http://schemas.openxmlformats.org/officeDocument/2006/relationships/hyperlink" Target="https://www.peoplematters.in/article/employee-relations/the-policy-paralysis-2271" TargetMode="External"/><Relationship Id="rId2" Type="http://schemas.openxmlformats.org/officeDocument/2006/relationships/image" Target="../media/image16.jpg"/><Relationship Id="rId1" Type="http://schemas.openxmlformats.org/officeDocument/2006/relationships/image" Target="../media/image15.jpeg"/><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diagrams/_rels/data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3.xml.rels><?xml version="1.0" encoding="UTF-8" standalone="yes"?>
<Relationships xmlns="http://schemas.openxmlformats.org/package/2006/relationships"><Relationship Id="rId3" Type="http://schemas.openxmlformats.org/officeDocument/2006/relationships/hyperlink" Target="https://www.peoplematters.in/article/employee-relations/the-policy-paralysis-2271" TargetMode="External"/><Relationship Id="rId2" Type="http://schemas.openxmlformats.org/officeDocument/2006/relationships/image" Target="../media/image16.jpg"/><Relationship Id="rId1" Type="http://schemas.openxmlformats.org/officeDocument/2006/relationships/image" Target="../media/image15.jpeg"/><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diagrams/_rels/drawing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A0FD96-AFC5-4A3A-853A-C46A0572AAB4}"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5FFDB681-C68D-4C66-9279-F94EFC3F53A4}">
      <dgm:prSet/>
      <dgm:spPr/>
      <dgm:t>
        <a:bodyPr/>
        <a:lstStyle/>
        <a:p>
          <a:r>
            <a:rPr lang="en-US" dirty="0"/>
            <a:t>Extensive Outreach to the Network/Tribes</a:t>
          </a:r>
        </a:p>
      </dgm:t>
    </dgm:pt>
    <dgm:pt modelId="{BB57B9A6-9AF5-47BF-A215-DA80746BF8D3}" type="parTrans" cxnId="{60D8837E-C365-450D-885C-AD367A0A47FE}">
      <dgm:prSet/>
      <dgm:spPr/>
      <dgm:t>
        <a:bodyPr/>
        <a:lstStyle/>
        <a:p>
          <a:endParaRPr lang="en-US"/>
        </a:p>
      </dgm:t>
    </dgm:pt>
    <dgm:pt modelId="{D987BBFC-D4F3-4A58-A477-9BD23187831D}" type="sibTrans" cxnId="{60D8837E-C365-450D-885C-AD367A0A47FE}">
      <dgm:prSet/>
      <dgm:spPr/>
      <dgm:t>
        <a:bodyPr/>
        <a:lstStyle/>
        <a:p>
          <a:endParaRPr lang="en-US" dirty="0"/>
        </a:p>
      </dgm:t>
    </dgm:pt>
    <dgm:pt modelId="{AD1EB970-6888-44A6-98E6-87174D17DE1D}">
      <dgm:prSet/>
      <dgm:spPr/>
      <dgm:t>
        <a:bodyPr/>
        <a:lstStyle/>
        <a:p>
          <a:r>
            <a:rPr lang="en-US" b="1" dirty="0"/>
            <a:t>Surveys</a:t>
          </a:r>
        </a:p>
      </dgm:t>
    </dgm:pt>
    <dgm:pt modelId="{C0187EC3-7F82-4221-810E-B5C29BFC1A0C}" type="parTrans" cxnId="{73B1FCA7-817B-49D8-8DC9-96F3B730F1F8}">
      <dgm:prSet/>
      <dgm:spPr/>
      <dgm:t>
        <a:bodyPr/>
        <a:lstStyle/>
        <a:p>
          <a:endParaRPr lang="en-US"/>
        </a:p>
      </dgm:t>
    </dgm:pt>
    <dgm:pt modelId="{78E4627C-D4EF-4B3D-9D91-A3D376DFEF94}" type="sibTrans" cxnId="{73B1FCA7-817B-49D8-8DC9-96F3B730F1F8}">
      <dgm:prSet/>
      <dgm:spPr/>
      <dgm:t>
        <a:bodyPr/>
        <a:lstStyle/>
        <a:p>
          <a:endParaRPr lang="en-US"/>
        </a:p>
      </dgm:t>
    </dgm:pt>
    <dgm:pt modelId="{7AE89C14-6386-43DA-A9E0-8B3F02AB26E7}">
      <dgm:prSet/>
      <dgm:spPr/>
      <dgm:t>
        <a:bodyPr/>
        <a:lstStyle/>
        <a:p>
          <a:r>
            <a:rPr lang="en-US" b="1" dirty="0"/>
            <a:t>Focus Groups</a:t>
          </a:r>
        </a:p>
      </dgm:t>
    </dgm:pt>
    <dgm:pt modelId="{D03EE0AD-A127-4BCC-ADDA-6961F595DFDC}" type="parTrans" cxnId="{F3181C5B-3238-4E57-B30D-BDF201A5AFBD}">
      <dgm:prSet/>
      <dgm:spPr/>
      <dgm:t>
        <a:bodyPr/>
        <a:lstStyle/>
        <a:p>
          <a:endParaRPr lang="en-US"/>
        </a:p>
      </dgm:t>
    </dgm:pt>
    <dgm:pt modelId="{D3C25B4C-5D67-4577-BE7C-9A51AC468F8B}" type="sibTrans" cxnId="{F3181C5B-3238-4E57-B30D-BDF201A5AFBD}">
      <dgm:prSet/>
      <dgm:spPr/>
      <dgm:t>
        <a:bodyPr/>
        <a:lstStyle/>
        <a:p>
          <a:endParaRPr lang="en-US"/>
        </a:p>
      </dgm:t>
    </dgm:pt>
    <dgm:pt modelId="{957639B4-69D6-4CD5-B1BB-FC09447609A5}">
      <dgm:prSet/>
      <dgm:spPr/>
      <dgm:t>
        <a:bodyPr/>
        <a:lstStyle/>
        <a:p>
          <a:r>
            <a:rPr lang="en-US" b="1" dirty="0"/>
            <a:t>One-on-One Interviews</a:t>
          </a:r>
        </a:p>
      </dgm:t>
    </dgm:pt>
    <dgm:pt modelId="{E40A3687-4315-401F-A5BD-0087EEC3707B}" type="parTrans" cxnId="{02AB938A-7125-453D-BF3F-AA318B785C4B}">
      <dgm:prSet/>
      <dgm:spPr/>
      <dgm:t>
        <a:bodyPr/>
        <a:lstStyle/>
        <a:p>
          <a:endParaRPr lang="en-US"/>
        </a:p>
      </dgm:t>
    </dgm:pt>
    <dgm:pt modelId="{6F644495-949C-4185-B868-8C3C0748F272}" type="sibTrans" cxnId="{02AB938A-7125-453D-BF3F-AA318B785C4B}">
      <dgm:prSet/>
      <dgm:spPr/>
      <dgm:t>
        <a:bodyPr/>
        <a:lstStyle/>
        <a:p>
          <a:endParaRPr lang="en-US"/>
        </a:p>
      </dgm:t>
    </dgm:pt>
    <dgm:pt modelId="{1D725D1D-6D33-4805-B6F4-900EEAE248C3}">
      <dgm:prSet/>
      <dgm:spPr/>
      <dgm:t>
        <a:bodyPr/>
        <a:lstStyle/>
        <a:p>
          <a:r>
            <a:rPr lang="en-US" dirty="0"/>
            <a:t>Used ACSI (American Customer Satisfaction Index) Data to Guide our Work</a:t>
          </a:r>
        </a:p>
      </dgm:t>
    </dgm:pt>
    <dgm:pt modelId="{CE9AF7D9-95F8-453C-9204-BA8F4392EB47}" type="parTrans" cxnId="{8520DCF7-BC4F-4E48-B166-D3F04634C706}">
      <dgm:prSet/>
      <dgm:spPr/>
      <dgm:t>
        <a:bodyPr/>
        <a:lstStyle/>
        <a:p>
          <a:endParaRPr lang="en-US"/>
        </a:p>
      </dgm:t>
    </dgm:pt>
    <dgm:pt modelId="{6DC8EC9E-2F27-41A1-8320-5C0CF4201A10}" type="sibTrans" cxnId="{8520DCF7-BC4F-4E48-B166-D3F04634C706}">
      <dgm:prSet/>
      <dgm:spPr/>
      <dgm:t>
        <a:bodyPr/>
        <a:lstStyle/>
        <a:p>
          <a:endParaRPr lang="en-US" dirty="0"/>
        </a:p>
      </dgm:t>
    </dgm:pt>
    <dgm:pt modelId="{F8532778-3CF9-46D3-9A7D-9B9E31250F54}">
      <dgm:prSet/>
      <dgm:spPr/>
      <dgm:t>
        <a:bodyPr/>
        <a:lstStyle/>
        <a:p>
          <a:r>
            <a:rPr lang="en-US" dirty="0"/>
            <a:t>Identified Specific States with Promising Practices</a:t>
          </a:r>
        </a:p>
      </dgm:t>
    </dgm:pt>
    <dgm:pt modelId="{8AC8AA12-938F-4D50-8760-1D447E1CE224}" type="parTrans" cxnId="{87AB36A7-2FA4-4881-AF3D-772EA3D3C695}">
      <dgm:prSet/>
      <dgm:spPr/>
      <dgm:t>
        <a:bodyPr/>
        <a:lstStyle/>
        <a:p>
          <a:endParaRPr lang="en-US"/>
        </a:p>
      </dgm:t>
    </dgm:pt>
    <dgm:pt modelId="{FB6AF431-64E0-4B2E-8205-DE3A3F6C2E37}" type="sibTrans" cxnId="{87AB36A7-2FA4-4881-AF3D-772EA3D3C695}">
      <dgm:prSet/>
      <dgm:spPr/>
      <dgm:t>
        <a:bodyPr/>
        <a:lstStyle/>
        <a:p>
          <a:endParaRPr lang="en-US" dirty="0"/>
        </a:p>
      </dgm:t>
    </dgm:pt>
    <dgm:pt modelId="{64818CB1-8AD7-434E-A766-2024D4E0E58A}">
      <dgm:prSet/>
      <dgm:spPr/>
      <dgm:t>
        <a:bodyPr/>
        <a:lstStyle/>
        <a:p>
          <a:r>
            <a:rPr lang="en-US" dirty="0"/>
            <a:t>Frequent Communication About Our Work</a:t>
          </a:r>
        </a:p>
      </dgm:t>
    </dgm:pt>
    <dgm:pt modelId="{83ABDA4C-4CA7-431D-85DB-EBB4F8CD82B0}" type="parTrans" cxnId="{31E4FE80-5827-4A38-BAC1-4931590C2B71}">
      <dgm:prSet/>
      <dgm:spPr/>
      <dgm:t>
        <a:bodyPr/>
        <a:lstStyle/>
        <a:p>
          <a:endParaRPr lang="en-US"/>
        </a:p>
      </dgm:t>
    </dgm:pt>
    <dgm:pt modelId="{6C2E355F-1E88-4BF1-83B1-24970597565A}" type="sibTrans" cxnId="{31E4FE80-5827-4A38-BAC1-4931590C2B71}">
      <dgm:prSet/>
      <dgm:spPr/>
      <dgm:t>
        <a:bodyPr/>
        <a:lstStyle/>
        <a:p>
          <a:endParaRPr lang="en-US" dirty="0"/>
        </a:p>
      </dgm:t>
    </dgm:pt>
    <dgm:pt modelId="{E698A8DF-A6B9-4712-87F1-6F6ED4EEF40D}">
      <dgm:prSet/>
      <dgm:spPr/>
      <dgm:t>
        <a:bodyPr/>
        <a:lstStyle/>
        <a:p>
          <a:r>
            <a:rPr lang="en-US" dirty="0"/>
            <a:t>Was a Value-Add for SMWG members</a:t>
          </a:r>
        </a:p>
      </dgm:t>
    </dgm:pt>
    <dgm:pt modelId="{0575FF91-1D5D-4845-8B76-8B7D0E64EE27}" type="parTrans" cxnId="{D6AC5D48-B6B9-4237-8519-71B12185DB77}">
      <dgm:prSet/>
      <dgm:spPr/>
      <dgm:t>
        <a:bodyPr/>
        <a:lstStyle/>
        <a:p>
          <a:endParaRPr lang="en-US"/>
        </a:p>
      </dgm:t>
    </dgm:pt>
    <dgm:pt modelId="{6A3BD875-FAFA-458A-A00C-C2F73752FA08}" type="sibTrans" cxnId="{D6AC5D48-B6B9-4237-8519-71B12185DB77}">
      <dgm:prSet/>
      <dgm:spPr/>
      <dgm:t>
        <a:bodyPr/>
        <a:lstStyle/>
        <a:p>
          <a:endParaRPr lang="en-US"/>
        </a:p>
      </dgm:t>
    </dgm:pt>
    <dgm:pt modelId="{B10C59D3-81BC-4FB7-B950-9AC3A195508E}">
      <dgm:prSet/>
      <dgm:spPr/>
      <dgm:t>
        <a:bodyPr/>
        <a:lstStyle/>
        <a:p>
          <a:r>
            <a:rPr lang="en-US" b="1" dirty="0"/>
            <a:t>Built relationships</a:t>
          </a:r>
        </a:p>
      </dgm:t>
    </dgm:pt>
    <dgm:pt modelId="{0ED76F30-B4F0-48C9-A694-818F468FE674}" type="parTrans" cxnId="{CCCC359F-CC31-4E37-AC24-88A5E55CB200}">
      <dgm:prSet/>
      <dgm:spPr/>
      <dgm:t>
        <a:bodyPr/>
        <a:lstStyle/>
        <a:p>
          <a:endParaRPr lang="en-US"/>
        </a:p>
      </dgm:t>
    </dgm:pt>
    <dgm:pt modelId="{088F6F23-7878-4B68-9DDB-EAC0DFE94E52}" type="sibTrans" cxnId="{CCCC359F-CC31-4E37-AC24-88A5E55CB200}">
      <dgm:prSet/>
      <dgm:spPr/>
      <dgm:t>
        <a:bodyPr/>
        <a:lstStyle/>
        <a:p>
          <a:endParaRPr lang="en-US"/>
        </a:p>
      </dgm:t>
    </dgm:pt>
    <dgm:pt modelId="{2BCE375F-436F-4B2B-A07F-1113AC7091D9}">
      <dgm:prSet/>
      <dgm:spPr/>
      <dgm:t>
        <a:bodyPr/>
        <a:lstStyle/>
        <a:p>
          <a:r>
            <a:rPr lang="en-US" b="1" dirty="0"/>
            <a:t>Learned from peers</a:t>
          </a:r>
        </a:p>
      </dgm:t>
    </dgm:pt>
    <dgm:pt modelId="{C497AB8E-81FF-4777-B0F0-1D25CBE130C2}" type="parTrans" cxnId="{A179A5F0-B4EC-4DC3-8F13-D0027BB1B326}">
      <dgm:prSet/>
      <dgm:spPr/>
      <dgm:t>
        <a:bodyPr/>
        <a:lstStyle/>
        <a:p>
          <a:endParaRPr lang="en-US"/>
        </a:p>
      </dgm:t>
    </dgm:pt>
    <dgm:pt modelId="{E1382BA3-3DE8-42BC-9EE3-DE77636F5D9F}" type="sibTrans" cxnId="{A179A5F0-B4EC-4DC3-8F13-D0027BB1B326}">
      <dgm:prSet/>
      <dgm:spPr/>
      <dgm:t>
        <a:bodyPr/>
        <a:lstStyle/>
        <a:p>
          <a:endParaRPr lang="en-US"/>
        </a:p>
      </dgm:t>
    </dgm:pt>
    <dgm:pt modelId="{16A14906-B9D3-4439-BB31-4150C1A70B13}">
      <dgm:prSet/>
      <dgm:spPr/>
      <dgm:t>
        <a:bodyPr/>
        <a:lstStyle/>
        <a:p>
          <a:r>
            <a:rPr lang="en-US" b="1" dirty="0"/>
            <a:t>Got Ideas for immediate implementation</a:t>
          </a:r>
        </a:p>
      </dgm:t>
    </dgm:pt>
    <dgm:pt modelId="{EFF9868C-84D3-4E2D-AA62-AD74FF1315A6}" type="parTrans" cxnId="{8FD856DB-6E34-48C6-8410-1154CC2D7933}">
      <dgm:prSet/>
      <dgm:spPr/>
      <dgm:t>
        <a:bodyPr/>
        <a:lstStyle/>
        <a:p>
          <a:endParaRPr lang="en-US"/>
        </a:p>
      </dgm:t>
    </dgm:pt>
    <dgm:pt modelId="{E858CEFC-089B-44E4-B888-1BA3BB2A5C4A}" type="sibTrans" cxnId="{8FD856DB-6E34-48C6-8410-1154CC2D7933}">
      <dgm:prSet/>
      <dgm:spPr/>
      <dgm:t>
        <a:bodyPr/>
        <a:lstStyle/>
        <a:p>
          <a:endParaRPr lang="en-US"/>
        </a:p>
      </dgm:t>
    </dgm:pt>
    <dgm:pt modelId="{EF7AF9F8-3D5C-3D4A-9873-3F69AF1C3AC5}" type="pres">
      <dgm:prSet presAssocID="{5FA0FD96-AFC5-4A3A-853A-C46A0572AAB4}" presName="Name0" presStyleCnt="0">
        <dgm:presLayoutVars>
          <dgm:dir/>
          <dgm:resizeHandles val="exact"/>
        </dgm:presLayoutVars>
      </dgm:prSet>
      <dgm:spPr/>
    </dgm:pt>
    <dgm:pt modelId="{2D866EF9-86F0-1A41-987F-2A350410149C}" type="pres">
      <dgm:prSet presAssocID="{1D725D1D-6D33-4805-B6F4-900EEAE248C3}" presName="node" presStyleLbl="node1" presStyleIdx="0" presStyleCnt="5">
        <dgm:presLayoutVars>
          <dgm:bulletEnabled val="1"/>
        </dgm:presLayoutVars>
      </dgm:prSet>
      <dgm:spPr/>
    </dgm:pt>
    <dgm:pt modelId="{4D54ED56-5185-DE40-A3B5-6E3C743667EB}" type="pres">
      <dgm:prSet presAssocID="{6DC8EC9E-2F27-41A1-8320-5C0CF4201A10}" presName="sibTrans" presStyleLbl="sibTrans1D1" presStyleIdx="0" presStyleCnt="4"/>
      <dgm:spPr/>
    </dgm:pt>
    <dgm:pt modelId="{A589DBE9-846A-D446-85EF-9DF57D1A1DAA}" type="pres">
      <dgm:prSet presAssocID="{6DC8EC9E-2F27-41A1-8320-5C0CF4201A10}" presName="connectorText" presStyleLbl="sibTrans1D1" presStyleIdx="0" presStyleCnt="4"/>
      <dgm:spPr/>
    </dgm:pt>
    <dgm:pt modelId="{36CF417F-32C5-9742-A7B9-059CF043BA3C}" type="pres">
      <dgm:prSet presAssocID="{5FFDB681-C68D-4C66-9279-F94EFC3F53A4}" presName="node" presStyleLbl="node1" presStyleIdx="1" presStyleCnt="5">
        <dgm:presLayoutVars>
          <dgm:bulletEnabled val="1"/>
        </dgm:presLayoutVars>
      </dgm:prSet>
      <dgm:spPr/>
    </dgm:pt>
    <dgm:pt modelId="{F7F2614A-8B82-7748-A649-64A7B5F31025}" type="pres">
      <dgm:prSet presAssocID="{D987BBFC-D4F3-4A58-A477-9BD23187831D}" presName="sibTrans" presStyleLbl="sibTrans1D1" presStyleIdx="1" presStyleCnt="4"/>
      <dgm:spPr/>
    </dgm:pt>
    <dgm:pt modelId="{5C4A6FD7-ABAD-0746-931F-2FCDC7CBBBE3}" type="pres">
      <dgm:prSet presAssocID="{D987BBFC-D4F3-4A58-A477-9BD23187831D}" presName="connectorText" presStyleLbl="sibTrans1D1" presStyleIdx="1" presStyleCnt="4"/>
      <dgm:spPr/>
    </dgm:pt>
    <dgm:pt modelId="{87411148-7261-6148-8ACC-3CA21453B43A}" type="pres">
      <dgm:prSet presAssocID="{F8532778-3CF9-46D3-9A7D-9B9E31250F54}" presName="node" presStyleLbl="node1" presStyleIdx="2" presStyleCnt="5">
        <dgm:presLayoutVars>
          <dgm:bulletEnabled val="1"/>
        </dgm:presLayoutVars>
      </dgm:prSet>
      <dgm:spPr/>
    </dgm:pt>
    <dgm:pt modelId="{79579FE2-8F9D-104F-A86D-23E539A61268}" type="pres">
      <dgm:prSet presAssocID="{FB6AF431-64E0-4B2E-8205-DE3A3F6C2E37}" presName="sibTrans" presStyleLbl="sibTrans1D1" presStyleIdx="2" presStyleCnt="4"/>
      <dgm:spPr/>
    </dgm:pt>
    <dgm:pt modelId="{194C40A7-398C-6B43-86AD-1E97432DE5C6}" type="pres">
      <dgm:prSet presAssocID="{FB6AF431-64E0-4B2E-8205-DE3A3F6C2E37}" presName="connectorText" presStyleLbl="sibTrans1D1" presStyleIdx="2" presStyleCnt="4"/>
      <dgm:spPr/>
    </dgm:pt>
    <dgm:pt modelId="{69D6F9A0-9BA5-944D-B193-17F61B8F26FC}" type="pres">
      <dgm:prSet presAssocID="{64818CB1-8AD7-434E-A766-2024D4E0E58A}" presName="node" presStyleLbl="node1" presStyleIdx="3" presStyleCnt="5">
        <dgm:presLayoutVars>
          <dgm:bulletEnabled val="1"/>
        </dgm:presLayoutVars>
      </dgm:prSet>
      <dgm:spPr/>
    </dgm:pt>
    <dgm:pt modelId="{21ABFC58-0A37-304F-9D6D-39703E23F15E}" type="pres">
      <dgm:prSet presAssocID="{6C2E355F-1E88-4BF1-83B1-24970597565A}" presName="sibTrans" presStyleLbl="sibTrans1D1" presStyleIdx="3" presStyleCnt="4"/>
      <dgm:spPr/>
    </dgm:pt>
    <dgm:pt modelId="{C666EF02-7C41-A240-B0FF-34CD0061BEFB}" type="pres">
      <dgm:prSet presAssocID="{6C2E355F-1E88-4BF1-83B1-24970597565A}" presName="connectorText" presStyleLbl="sibTrans1D1" presStyleIdx="3" presStyleCnt="4"/>
      <dgm:spPr/>
    </dgm:pt>
    <dgm:pt modelId="{F6A4F046-CB7C-6E47-B48F-A51A747FC76F}" type="pres">
      <dgm:prSet presAssocID="{E698A8DF-A6B9-4712-87F1-6F6ED4EEF40D}" presName="node" presStyleLbl="node1" presStyleIdx="4" presStyleCnt="5">
        <dgm:presLayoutVars>
          <dgm:bulletEnabled val="1"/>
        </dgm:presLayoutVars>
      </dgm:prSet>
      <dgm:spPr/>
    </dgm:pt>
  </dgm:ptLst>
  <dgm:cxnLst>
    <dgm:cxn modelId="{365EC31E-0169-DD4C-B7D1-0466E9F9CF22}" type="presOf" srcId="{6DC8EC9E-2F27-41A1-8320-5C0CF4201A10}" destId="{4D54ED56-5185-DE40-A3B5-6E3C743667EB}" srcOrd="0" destOrd="0" presId="urn:microsoft.com/office/officeart/2016/7/layout/RepeatingBendingProcessNew"/>
    <dgm:cxn modelId="{27C85B39-CC5E-B745-AFF1-C2F0EFFE8C61}" type="presOf" srcId="{16A14906-B9D3-4439-BB31-4150C1A70B13}" destId="{F6A4F046-CB7C-6E47-B48F-A51A747FC76F}" srcOrd="0" destOrd="3" presId="urn:microsoft.com/office/officeart/2016/7/layout/RepeatingBendingProcessNew"/>
    <dgm:cxn modelId="{F3181C5B-3238-4E57-B30D-BDF201A5AFBD}" srcId="{5FFDB681-C68D-4C66-9279-F94EFC3F53A4}" destId="{7AE89C14-6386-43DA-A9E0-8B3F02AB26E7}" srcOrd="1" destOrd="0" parTransId="{D03EE0AD-A127-4BCC-ADDA-6961F595DFDC}" sibTransId="{D3C25B4C-5D67-4577-BE7C-9A51AC468F8B}"/>
    <dgm:cxn modelId="{ABBF825C-0511-1E46-A822-7282E9D0C5E7}" type="presOf" srcId="{7AE89C14-6386-43DA-A9E0-8B3F02AB26E7}" destId="{36CF417F-32C5-9742-A7B9-059CF043BA3C}" srcOrd="0" destOrd="2" presId="urn:microsoft.com/office/officeart/2016/7/layout/RepeatingBendingProcessNew"/>
    <dgm:cxn modelId="{D6AC5D48-B6B9-4237-8519-71B12185DB77}" srcId="{5FA0FD96-AFC5-4A3A-853A-C46A0572AAB4}" destId="{E698A8DF-A6B9-4712-87F1-6F6ED4EEF40D}" srcOrd="4" destOrd="0" parTransId="{0575FF91-1D5D-4845-8B76-8B7D0E64EE27}" sibTransId="{6A3BD875-FAFA-458A-A00C-C2F73752FA08}"/>
    <dgm:cxn modelId="{805C7E49-4045-F547-9C20-6FE9B5626AC7}" type="presOf" srcId="{AD1EB970-6888-44A6-98E6-87174D17DE1D}" destId="{36CF417F-32C5-9742-A7B9-059CF043BA3C}" srcOrd="0" destOrd="1" presId="urn:microsoft.com/office/officeart/2016/7/layout/RepeatingBendingProcessNew"/>
    <dgm:cxn modelId="{6BEB3270-44C9-4B43-A88C-F2DBBE08E669}" type="presOf" srcId="{FB6AF431-64E0-4B2E-8205-DE3A3F6C2E37}" destId="{79579FE2-8F9D-104F-A86D-23E539A61268}" srcOrd="0" destOrd="0" presId="urn:microsoft.com/office/officeart/2016/7/layout/RepeatingBendingProcessNew"/>
    <dgm:cxn modelId="{E73DB452-7C1F-1B49-863B-0F4D43D2E721}" type="presOf" srcId="{6C2E355F-1E88-4BF1-83B1-24970597565A}" destId="{C666EF02-7C41-A240-B0FF-34CD0061BEFB}" srcOrd="1" destOrd="0" presId="urn:microsoft.com/office/officeart/2016/7/layout/RepeatingBendingProcessNew"/>
    <dgm:cxn modelId="{D66C5C77-DED4-CA4B-97C3-0E6671731D6B}" type="presOf" srcId="{6C2E355F-1E88-4BF1-83B1-24970597565A}" destId="{21ABFC58-0A37-304F-9D6D-39703E23F15E}" srcOrd="0" destOrd="0" presId="urn:microsoft.com/office/officeart/2016/7/layout/RepeatingBendingProcessNew"/>
    <dgm:cxn modelId="{60D8837E-C365-450D-885C-AD367A0A47FE}" srcId="{5FA0FD96-AFC5-4A3A-853A-C46A0572AAB4}" destId="{5FFDB681-C68D-4C66-9279-F94EFC3F53A4}" srcOrd="1" destOrd="0" parTransId="{BB57B9A6-9AF5-47BF-A215-DA80746BF8D3}" sibTransId="{D987BBFC-D4F3-4A58-A477-9BD23187831D}"/>
    <dgm:cxn modelId="{31E4FE80-5827-4A38-BAC1-4931590C2B71}" srcId="{5FA0FD96-AFC5-4A3A-853A-C46A0572AAB4}" destId="{64818CB1-8AD7-434E-A766-2024D4E0E58A}" srcOrd="3" destOrd="0" parTransId="{83ABDA4C-4CA7-431D-85DB-EBB4F8CD82B0}" sibTransId="{6C2E355F-1E88-4BF1-83B1-24970597565A}"/>
    <dgm:cxn modelId="{02AB938A-7125-453D-BF3F-AA318B785C4B}" srcId="{5FFDB681-C68D-4C66-9279-F94EFC3F53A4}" destId="{957639B4-69D6-4CD5-B1BB-FC09447609A5}" srcOrd="2" destOrd="0" parTransId="{E40A3687-4315-401F-A5BD-0087EEC3707B}" sibTransId="{6F644495-949C-4185-B868-8C3C0748F272}"/>
    <dgm:cxn modelId="{D329D591-C512-4A4E-B474-F89437995143}" type="presOf" srcId="{E698A8DF-A6B9-4712-87F1-6F6ED4EEF40D}" destId="{F6A4F046-CB7C-6E47-B48F-A51A747FC76F}" srcOrd="0" destOrd="0" presId="urn:microsoft.com/office/officeart/2016/7/layout/RepeatingBendingProcessNew"/>
    <dgm:cxn modelId="{2547E196-8482-1141-ADC3-25857A097A89}" type="presOf" srcId="{F8532778-3CF9-46D3-9A7D-9B9E31250F54}" destId="{87411148-7261-6148-8ACC-3CA21453B43A}" srcOrd="0" destOrd="0" presId="urn:microsoft.com/office/officeart/2016/7/layout/RepeatingBendingProcessNew"/>
    <dgm:cxn modelId="{2C60609B-F6FB-714D-A9DB-1B60AF84E035}" type="presOf" srcId="{64818CB1-8AD7-434E-A766-2024D4E0E58A}" destId="{69D6F9A0-9BA5-944D-B193-17F61B8F26FC}" srcOrd="0" destOrd="0" presId="urn:microsoft.com/office/officeart/2016/7/layout/RepeatingBendingProcessNew"/>
    <dgm:cxn modelId="{CCCC359F-CC31-4E37-AC24-88A5E55CB200}" srcId="{E698A8DF-A6B9-4712-87F1-6F6ED4EEF40D}" destId="{B10C59D3-81BC-4FB7-B950-9AC3A195508E}" srcOrd="0" destOrd="0" parTransId="{0ED76F30-B4F0-48C9-A694-818F468FE674}" sibTransId="{088F6F23-7878-4B68-9DDB-EAC0DFE94E52}"/>
    <dgm:cxn modelId="{87AB36A7-2FA4-4881-AF3D-772EA3D3C695}" srcId="{5FA0FD96-AFC5-4A3A-853A-C46A0572AAB4}" destId="{F8532778-3CF9-46D3-9A7D-9B9E31250F54}" srcOrd="2" destOrd="0" parTransId="{8AC8AA12-938F-4D50-8760-1D447E1CE224}" sibTransId="{FB6AF431-64E0-4B2E-8205-DE3A3F6C2E37}"/>
    <dgm:cxn modelId="{D68238A7-C153-2A46-B6F7-4C619193B7E6}" type="presOf" srcId="{5FA0FD96-AFC5-4A3A-853A-C46A0572AAB4}" destId="{EF7AF9F8-3D5C-3D4A-9873-3F69AF1C3AC5}" srcOrd="0" destOrd="0" presId="urn:microsoft.com/office/officeart/2016/7/layout/RepeatingBendingProcessNew"/>
    <dgm:cxn modelId="{73B1FCA7-817B-49D8-8DC9-96F3B730F1F8}" srcId="{5FFDB681-C68D-4C66-9279-F94EFC3F53A4}" destId="{AD1EB970-6888-44A6-98E6-87174D17DE1D}" srcOrd="0" destOrd="0" parTransId="{C0187EC3-7F82-4221-810E-B5C29BFC1A0C}" sibTransId="{78E4627C-D4EF-4B3D-9D91-A3D376DFEF94}"/>
    <dgm:cxn modelId="{E7E79AAF-9C86-F74D-8D59-656DA0E8BC9D}" type="presOf" srcId="{2BCE375F-436F-4B2B-A07F-1113AC7091D9}" destId="{F6A4F046-CB7C-6E47-B48F-A51A747FC76F}" srcOrd="0" destOrd="2" presId="urn:microsoft.com/office/officeart/2016/7/layout/RepeatingBendingProcessNew"/>
    <dgm:cxn modelId="{85BE06CF-F321-AD4F-9BAF-929EA79DB3FA}" type="presOf" srcId="{D987BBFC-D4F3-4A58-A477-9BD23187831D}" destId="{F7F2614A-8B82-7748-A649-64A7B5F31025}" srcOrd="0" destOrd="0" presId="urn:microsoft.com/office/officeart/2016/7/layout/RepeatingBendingProcessNew"/>
    <dgm:cxn modelId="{C896B5D1-3387-F946-891C-FDD19C866BC9}" type="presOf" srcId="{D987BBFC-D4F3-4A58-A477-9BD23187831D}" destId="{5C4A6FD7-ABAD-0746-931F-2FCDC7CBBBE3}" srcOrd="1" destOrd="0" presId="urn:microsoft.com/office/officeart/2016/7/layout/RepeatingBendingProcessNew"/>
    <dgm:cxn modelId="{214499D2-BB5A-484E-A85D-513B84099C41}" type="presOf" srcId="{5FFDB681-C68D-4C66-9279-F94EFC3F53A4}" destId="{36CF417F-32C5-9742-A7B9-059CF043BA3C}" srcOrd="0" destOrd="0" presId="urn:microsoft.com/office/officeart/2016/7/layout/RepeatingBendingProcessNew"/>
    <dgm:cxn modelId="{8FD856DB-6E34-48C6-8410-1154CC2D7933}" srcId="{E698A8DF-A6B9-4712-87F1-6F6ED4EEF40D}" destId="{16A14906-B9D3-4439-BB31-4150C1A70B13}" srcOrd="2" destOrd="0" parTransId="{EFF9868C-84D3-4E2D-AA62-AD74FF1315A6}" sibTransId="{E858CEFC-089B-44E4-B888-1BA3BB2A5C4A}"/>
    <dgm:cxn modelId="{7AD595DF-8C02-8840-849A-E982D22D1527}" type="presOf" srcId="{957639B4-69D6-4CD5-B1BB-FC09447609A5}" destId="{36CF417F-32C5-9742-A7B9-059CF043BA3C}" srcOrd="0" destOrd="3" presId="urn:microsoft.com/office/officeart/2016/7/layout/RepeatingBendingProcessNew"/>
    <dgm:cxn modelId="{9276D7E9-8321-F240-8619-5A7B0512172F}" type="presOf" srcId="{B10C59D3-81BC-4FB7-B950-9AC3A195508E}" destId="{F6A4F046-CB7C-6E47-B48F-A51A747FC76F}" srcOrd="0" destOrd="1" presId="urn:microsoft.com/office/officeart/2016/7/layout/RepeatingBendingProcessNew"/>
    <dgm:cxn modelId="{782B11EE-E4F7-C24C-8B3E-0A2FFD7D1B5A}" type="presOf" srcId="{FB6AF431-64E0-4B2E-8205-DE3A3F6C2E37}" destId="{194C40A7-398C-6B43-86AD-1E97432DE5C6}" srcOrd="1" destOrd="0" presId="urn:microsoft.com/office/officeart/2016/7/layout/RepeatingBendingProcessNew"/>
    <dgm:cxn modelId="{A179A5F0-B4EC-4DC3-8F13-D0027BB1B326}" srcId="{E698A8DF-A6B9-4712-87F1-6F6ED4EEF40D}" destId="{2BCE375F-436F-4B2B-A07F-1113AC7091D9}" srcOrd="1" destOrd="0" parTransId="{C497AB8E-81FF-4777-B0F0-1D25CBE130C2}" sibTransId="{E1382BA3-3DE8-42BC-9EE3-DE77636F5D9F}"/>
    <dgm:cxn modelId="{F887A7F6-1513-A540-9540-87C4F9669D73}" type="presOf" srcId="{6DC8EC9E-2F27-41A1-8320-5C0CF4201A10}" destId="{A589DBE9-846A-D446-85EF-9DF57D1A1DAA}" srcOrd="1" destOrd="0" presId="urn:microsoft.com/office/officeart/2016/7/layout/RepeatingBendingProcessNew"/>
    <dgm:cxn modelId="{B5B647F7-25BF-2446-8064-F3DB954645E4}" type="presOf" srcId="{1D725D1D-6D33-4805-B6F4-900EEAE248C3}" destId="{2D866EF9-86F0-1A41-987F-2A350410149C}" srcOrd="0" destOrd="0" presId="urn:microsoft.com/office/officeart/2016/7/layout/RepeatingBendingProcessNew"/>
    <dgm:cxn modelId="{8520DCF7-BC4F-4E48-B166-D3F04634C706}" srcId="{5FA0FD96-AFC5-4A3A-853A-C46A0572AAB4}" destId="{1D725D1D-6D33-4805-B6F4-900EEAE248C3}" srcOrd="0" destOrd="0" parTransId="{CE9AF7D9-95F8-453C-9204-BA8F4392EB47}" sibTransId="{6DC8EC9E-2F27-41A1-8320-5C0CF4201A10}"/>
    <dgm:cxn modelId="{DA5901C9-08C7-A34E-A115-A050F4F31CBB}" type="presParOf" srcId="{EF7AF9F8-3D5C-3D4A-9873-3F69AF1C3AC5}" destId="{2D866EF9-86F0-1A41-987F-2A350410149C}" srcOrd="0" destOrd="0" presId="urn:microsoft.com/office/officeart/2016/7/layout/RepeatingBendingProcessNew"/>
    <dgm:cxn modelId="{6E24FBD6-1561-1140-8B37-CDA7C09EED02}" type="presParOf" srcId="{EF7AF9F8-3D5C-3D4A-9873-3F69AF1C3AC5}" destId="{4D54ED56-5185-DE40-A3B5-6E3C743667EB}" srcOrd="1" destOrd="0" presId="urn:microsoft.com/office/officeart/2016/7/layout/RepeatingBendingProcessNew"/>
    <dgm:cxn modelId="{0F638623-E0D7-AD4D-96AF-EEDAED00756A}" type="presParOf" srcId="{4D54ED56-5185-DE40-A3B5-6E3C743667EB}" destId="{A589DBE9-846A-D446-85EF-9DF57D1A1DAA}" srcOrd="0" destOrd="0" presId="urn:microsoft.com/office/officeart/2016/7/layout/RepeatingBendingProcessNew"/>
    <dgm:cxn modelId="{E1B9ABFD-6B0B-2049-AF44-7EB7DE7694C6}" type="presParOf" srcId="{EF7AF9F8-3D5C-3D4A-9873-3F69AF1C3AC5}" destId="{36CF417F-32C5-9742-A7B9-059CF043BA3C}" srcOrd="2" destOrd="0" presId="urn:microsoft.com/office/officeart/2016/7/layout/RepeatingBendingProcessNew"/>
    <dgm:cxn modelId="{FA80F666-35E9-6C4E-B474-D23D8F922E84}" type="presParOf" srcId="{EF7AF9F8-3D5C-3D4A-9873-3F69AF1C3AC5}" destId="{F7F2614A-8B82-7748-A649-64A7B5F31025}" srcOrd="3" destOrd="0" presId="urn:microsoft.com/office/officeart/2016/7/layout/RepeatingBendingProcessNew"/>
    <dgm:cxn modelId="{E01F5C40-9794-4C43-9154-D9C3D07E264B}" type="presParOf" srcId="{F7F2614A-8B82-7748-A649-64A7B5F31025}" destId="{5C4A6FD7-ABAD-0746-931F-2FCDC7CBBBE3}" srcOrd="0" destOrd="0" presId="urn:microsoft.com/office/officeart/2016/7/layout/RepeatingBendingProcessNew"/>
    <dgm:cxn modelId="{4DC6C28D-D7D0-0046-A92B-75E8866E6800}" type="presParOf" srcId="{EF7AF9F8-3D5C-3D4A-9873-3F69AF1C3AC5}" destId="{87411148-7261-6148-8ACC-3CA21453B43A}" srcOrd="4" destOrd="0" presId="urn:microsoft.com/office/officeart/2016/7/layout/RepeatingBendingProcessNew"/>
    <dgm:cxn modelId="{267492BB-4122-0541-94BB-66CD6957CCDA}" type="presParOf" srcId="{EF7AF9F8-3D5C-3D4A-9873-3F69AF1C3AC5}" destId="{79579FE2-8F9D-104F-A86D-23E539A61268}" srcOrd="5" destOrd="0" presId="urn:microsoft.com/office/officeart/2016/7/layout/RepeatingBendingProcessNew"/>
    <dgm:cxn modelId="{D82CBE4A-CF90-5745-A271-7C50CF0E37A4}" type="presParOf" srcId="{79579FE2-8F9D-104F-A86D-23E539A61268}" destId="{194C40A7-398C-6B43-86AD-1E97432DE5C6}" srcOrd="0" destOrd="0" presId="urn:microsoft.com/office/officeart/2016/7/layout/RepeatingBendingProcessNew"/>
    <dgm:cxn modelId="{C954BD8E-043F-CF49-8B02-2D56A18853F0}" type="presParOf" srcId="{EF7AF9F8-3D5C-3D4A-9873-3F69AF1C3AC5}" destId="{69D6F9A0-9BA5-944D-B193-17F61B8F26FC}" srcOrd="6" destOrd="0" presId="urn:microsoft.com/office/officeart/2016/7/layout/RepeatingBendingProcessNew"/>
    <dgm:cxn modelId="{3C81C0B8-D028-D147-A49E-C2820CC6F6CC}" type="presParOf" srcId="{EF7AF9F8-3D5C-3D4A-9873-3F69AF1C3AC5}" destId="{21ABFC58-0A37-304F-9D6D-39703E23F15E}" srcOrd="7" destOrd="0" presId="urn:microsoft.com/office/officeart/2016/7/layout/RepeatingBendingProcessNew"/>
    <dgm:cxn modelId="{11F24BEF-0603-EF45-A34E-4716123F0A68}" type="presParOf" srcId="{21ABFC58-0A37-304F-9D6D-39703E23F15E}" destId="{C666EF02-7C41-A240-B0FF-34CD0061BEFB}" srcOrd="0" destOrd="0" presId="urn:microsoft.com/office/officeart/2016/7/layout/RepeatingBendingProcessNew"/>
    <dgm:cxn modelId="{A51EFBB0-A25E-3C40-8AD9-8315280C95EE}" type="presParOf" srcId="{EF7AF9F8-3D5C-3D4A-9873-3F69AF1C3AC5}" destId="{F6A4F046-CB7C-6E47-B48F-A51A747FC76F}" srcOrd="8"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38CCD1-6E4D-44AB-8D28-6F4D29513E5F}" type="doc">
      <dgm:prSet loTypeId="urn:microsoft.com/office/officeart/2016/7/layout/HexagonTimeline" loCatId="process" qsTypeId="urn:microsoft.com/office/officeart/2005/8/quickstyle/simple1" qsCatId="simple" csTypeId="urn:microsoft.com/office/officeart/2005/8/colors/accent1_2" csCatId="accent1" phldr="1"/>
      <dgm:spPr/>
      <dgm:t>
        <a:bodyPr/>
        <a:lstStyle/>
        <a:p>
          <a:endParaRPr lang="en-US"/>
        </a:p>
      </dgm:t>
    </dgm:pt>
    <dgm:pt modelId="{3DD76621-22F6-4EBC-8B22-70C4DBCF294D}">
      <dgm:prSet/>
      <dgm:spPr/>
      <dgm:t>
        <a:bodyPr/>
        <a:lstStyle/>
        <a:p>
          <a:r>
            <a:rPr lang="en-US" dirty="0"/>
            <a:t>2021</a:t>
          </a:r>
        </a:p>
      </dgm:t>
    </dgm:pt>
    <dgm:pt modelId="{88424E32-9AB9-4033-AEA0-A2558398495B}" type="parTrans" cxnId="{071A0785-4446-492C-B9E8-664D771E8AB8}">
      <dgm:prSet/>
      <dgm:spPr/>
      <dgm:t>
        <a:bodyPr/>
        <a:lstStyle/>
        <a:p>
          <a:endParaRPr lang="en-US"/>
        </a:p>
      </dgm:t>
    </dgm:pt>
    <dgm:pt modelId="{E81AE75D-149C-4660-87D1-F314D76DCA47}" type="sibTrans" cxnId="{071A0785-4446-492C-B9E8-664D771E8AB8}">
      <dgm:prSet/>
      <dgm:spPr/>
      <dgm:t>
        <a:bodyPr/>
        <a:lstStyle/>
        <a:p>
          <a:endParaRPr lang="en-US"/>
        </a:p>
      </dgm:t>
    </dgm:pt>
    <dgm:pt modelId="{153CAEA5-EFEA-4C84-88B3-41BF95B676B3}">
      <dgm:prSet/>
      <dgm:spPr/>
      <dgm:t>
        <a:bodyPr/>
        <a:lstStyle/>
        <a:p>
          <a:r>
            <a:rPr lang="en-US" b="1" dirty="0"/>
            <a:t>Needs Assessment (2021)  </a:t>
          </a:r>
        </a:p>
      </dgm:t>
    </dgm:pt>
    <dgm:pt modelId="{9C75AF9F-715C-411B-BB72-5AC6495CACB0}" type="parTrans" cxnId="{E33FB261-3965-40D4-96DD-53B84B5CCFEC}">
      <dgm:prSet/>
      <dgm:spPr/>
      <dgm:t>
        <a:bodyPr/>
        <a:lstStyle/>
        <a:p>
          <a:endParaRPr lang="en-US"/>
        </a:p>
      </dgm:t>
    </dgm:pt>
    <dgm:pt modelId="{B73692EA-94A6-48FC-A21B-28D879DEAC96}" type="sibTrans" cxnId="{E33FB261-3965-40D4-96DD-53B84B5CCFEC}">
      <dgm:prSet/>
      <dgm:spPr/>
      <dgm:t>
        <a:bodyPr/>
        <a:lstStyle/>
        <a:p>
          <a:endParaRPr lang="en-US"/>
        </a:p>
      </dgm:t>
    </dgm:pt>
    <dgm:pt modelId="{589C0612-B54B-4C50-B2E3-8176645D20BB}">
      <dgm:prSet/>
      <dgm:spPr/>
      <dgm:t>
        <a:bodyPr/>
        <a:lstStyle/>
        <a:p>
          <a:r>
            <a:rPr lang="en-US" dirty="0"/>
            <a:t>2022</a:t>
          </a:r>
        </a:p>
      </dgm:t>
    </dgm:pt>
    <dgm:pt modelId="{5CC6C0ED-A411-43CF-95C4-5926E7242442}" type="parTrans" cxnId="{6E8F46D0-1F2A-4556-B520-DE96ABF384A0}">
      <dgm:prSet/>
      <dgm:spPr/>
      <dgm:t>
        <a:bodyPr/>
        <a:lstStyle/>
        <a:p>
          <a:endParaRPr lang="en-US"/>
        </a:p>
      </dgm:t>
    </dgm:pt>
    <dgm:pt modelId="{4FA48BAA-6F91-46AD-80D5-022E19EBD64D}" type="sibTrans" cxnId="{6E8F46D0-1F2A-4556-B520-DE96ABF384A0}">
      <dgm:prSet/>
      <dgm:spPr/>
      <dgm:t>
        <a:bodyPr/>
        <a:lstStyle/>
        <a:p>
          <a:endParaRPr lang="en-US"/>
        </a:p>
      </dgm:t>
    </dgm:pt>
    <dgm:pt modelId="{9DC1950E-D759-4C6C-83B4-792F551E40E6}">
      <dgm:prSet/>
      <dgm:spPr/>
      <dgm:t>
        <a:bodyPr/>
        <a:lstStyle/>
        <a:p>
          <a:r>
            <a:rPr lang="en-US" b="1" dirty="0"/>
            <a:t>Compendium of Promising Peer Practices (2022)</a:t>
          </a:r>
        </a:p>
      </dgm:t>
    </dgm:pt>
    <dgm:pt modelId="{F9F28CF2-3980-4EDE-8B0F-8409C2FE4FFF}" type="parTrans" cxnId="{845705D9-C0FD-41A2-95FB-7D253943FDF0}">
      <dgm:prSet/>
      <dgm:spPr/>
      <dgm:t>
        <a:bodyPr/>
        <a:lstStyle/>
        <a:p>
          <a:endParaRPr lang="en-US"/>
        </a:p>
      </dgm:t>
    </dgm:pt>
    <dgm:pt modelId="{8F85F6A7-A603-4669-847C-C8F8782BBE9D}" type="sibTrans" cxnId="{845705D9-C0FD-41A2-95FB-7D253943FDF0}">
      <dgm:prSet/>
      <dgm:spPr/>
      <dgm:t>
        <a:bodyPr/>
        <a:lstStyle/>
        <a:p>
          <a:endParaRPr lang="en-US"/>
        </a:p>
      </dgm:t>
    </dgm:pt>
    <dgm:pt modelId="{35CB3EE5-CCA2-449B-9D58-6366DABF9C4D}">
      <dgm:prSet/>
      <dgm:spPr/>
      <dgm:t>
        <a:bodyPr/>
        <a:lstStyle/>
        <a:p>
          <a:r>
            <a:rPr lang="en-US" dirty="0"/>
            <a:t>2023</a:t>
          </a:r>
        </a:p>
      </dgm:t>
    </dgm:pt>
    <dgm:pt modelId="{94D46BDD-C4C2-4D81-8575-D65E3AEF6177}" type="parTrans" cxnId="{1F9A84EA-4889-4B12-B9B8-B24413E6C1BC}">
      <dgm:prSet/>
      <dgm:spPr/>
      <dgm:t>
        <a:bodyPr/>
        <a:lstStyle/>
        <a:p>
          <a:endParaRPr lang="en-US"/>
        </a:p>
      </dgm:t>
    </dgm:pt>
    <dgm:pt modelId="{21F0761D-49D6-40D9-94AC-C6DB340B3D84}" type="sibTrans" cxnId="{1F9A84EA-4889-4B12-B9B8-B24413E6C1BC}">
      <dgm:prSet/>
      <dgm:spPr/>
      <dgm:t>
        <a:bodyPr/>
        <a:lstStyle/>
        <a:p>
          <a:endParaRPr lang="en-US"/>
        </a:p>
      </dgm:t>
    </dgm:pt>
    <dgm:pt modelId="{07EA9D5B-A8B6-44A9-85D9-93BDE0E4A96C}">
      <dgm:prSet/>
      <dgm:spPr/>
      <dgm:t>
        <a:bodyPr/>
        <a:lstStyle/>
        <a:p>
          <a:r>
            <a:rPr lang="en-US" b="1" dirty="0"/>
            <a:t> Gap Assessment (2023)  </a:t>
          </a:r>
        </a:p>
      </dgm:t>
    </dgm:pt>
    <dgm:pt modelId="{A9D2D861-556B-44AD-836B-71BE79071D8E}" type="parTrans" cxnId="{5AB191E1-890E-417B-A487-4EB3DCC85E79}">
      <dgm:prSet/>
      <dgm:spPr/>
      <dgm:t>
        <a:bodyPr/>
        <a:lstStyle/>
        <a:p>
          <a:endParaRPr lang="en-US"/>
        </a:p>
      </dgm:t>
    </dgm:pt>
    <dgm:pt modelId="{33301176-26D1-4CA7-98FD-41DFDB92F90C}" type="sibTrans" cxnId="{5AB191E1-890E-417B-A487-4EB3DCC85E79}">
      <dgm:prSet/>
      <dgm:spPr/>
      <dgm:t>
        <a:bodyPr/>
        <a:lstStyle/>
        <a:p>
          <a:endParaRPr lang="en-US"/>
        </a:p>
      </dgm:t>
    </dgm:pt>
    <dgm:pt modelId="{12491B4F-094A-4299-AA07-CAA299847AC2}">
      <dgm:prSet/>
      <dgm:spPr/>
      <dgm:t>
        <a:bodyPr/>
        <a:lstStyle/>
        <a:p>
          <a:r>
            <a:rPr lang="en-US" dirty="0"/>
            <a:t>2023</a:t>
          </a:r>
        </a:p>
      </dgm:t>
    </dgm:pt>
    <dgm:pt modelId="{BBDF82B3-3839-4C5F-9A60-DD574BD283FB}" type="parTrans" cxnId="{0926C93C-091E-4439-B2F4-467580470252}">
      <dgm:prSet/>
      <dgm:spPr/>
      <dgm:t>
        <a:bodyPr/>
        <a:lstStyle/>
        <a:p>
          <a:endParaRPr lang="en-US"/>
        </a:p>
      </dgm:t>
    </dgm:pt>
    <dgm:pt modelId="{B8DE1557-CF9F-4927-8356-FD5FB43E9710}" type="sibTrans" cxnId="{0926C93C-091E-4439-B2F4-467580470252}">
      <dgm:prSet/>
      <dgm:spPr/>
      <dgm:t>
        <a:bodyPr/>
        <a:lstStyle/>
        <a:p>
          <a:endParaRPr lang="en-US"/>
        </a:p>
      </dgm:t>
    </dgm:pt>
    <dgm:pt modelId="{DC85B0D4-B80C-4F8C-9531-A58296A6303E}">
      <dgm:prSet/>
      <dgm:spPr/>
      <dgm:t>
        <a:bodyPr/>
        <a:lstStyle/>
        <a:p>
          <a:r>
            <a:rPr lang="en-US" b="1" dirty="0"/>
            <a:t>New/updated tools, training and technical assistance (2023)</a:t>
          </a:r>
        </a:p>
      </dgm:t>
    </dgm:pt>
    <dgm:pt modelId="{68A18D88-0A58-4FBF-8A85-9C7C6AC1EDC1}" type="parTrans" cxnId="{513AF513-15EC-4B60-915C-D5B48E1F2E53}">
      <dgm:prSet/>
      <dgm:spPr/>
      <dgm:t>
        <a:bodyPr/>
        <a:lstStyle/>
        <a:p>
          <a:endParaRPr lang="en-US"/>
        </a:p>
      </dgm:t>
    </dgm:pt>
    <dgm:pt modelId="{C58977EC-7C4E-48F2-8FDB-5499859C182E}" type="sibTrans" cxnId="{513AF513-15EC-4B60-915C-D5B48E1F2E53}">
      <dgm:prSet/>
      <dgm:spPr/>
      <dgm:t>
        <a:bodyPr/>
        <a:lstStyle/>
        <a:p>
          <a:endParaRPr lang="en-US"/>
        </a:p>
      </dgm:t>
    </dgm:pt>
    <dgm:pt modelId="{67211F01-22D8-9A48-89DF-A4362D6F48D8}" type="pres">
      <dgm:prSet presAssocID="{6A38CCD1-6E4D-44AB-8D28-6F4D29513E5F}" presName="Name0" presStyleCnt="0">
        <dgm:presLayoutVars>
          <dgm:chMax/>
          <dgm:chPref/>
          <dgm:animLvl val="lvl"/>
        </dgm:presLayoutVars>
      </dgm:prSet>
      <dgm:spPr/>
    </dgm:pt>
    <dgm:pt modelId="{21FFD32C-A0B4-E446-AE5B-1E3EFBDF1D07}" type="pres">
      <dgm:prSet presAssocID="{3DD76621-22F6-4EBC-8B22-70C4DBCF294D}" presName="composite" presStyleCnt="0"/>
      <dgm:spPr/>
    </dgm:pt>
    <dgm:pt modelId="{888F7318-73DA-B44D-A0A6-5F6D6F937B3A}" type="pres">
      <dgm:prSet presAssocID="{3DD76621-22F6-4EBC-8B22-70C4DBCF294D}" presName="Parent1" presStyleLbl="alignNode1" presStyleIdx="0" presStyleCnt="4" custScaleX="108555">
        <dgm:presLayoutVars>
          <dgm:chMax val="1"/>
          <dgm:chPref val="1"/>
          <dgm:bulletEnabled val="1"/>
        </dgm:presLayoutVars>
      </dgm:prSet>
      <dgm:spPr/>
    </dgm:pt>
    <dgm:pt modelId="{E1DC5B96-4AC0-6648-BC5C-99ECE8727004}" type="pres">
      <dgm:prSet presAssocID="{3DD76621-22F6-4EBC-8B22-70C4DBCF294D}" presName="Childtext1" presStyleLbl="revTx" presStyleIdx="0" presStyleCnt="4">
        <dgm:presLayoutVars>
          <dgm:chMax val="0"/>
          <dgm:chPref val="0"/>
          <dgm:bulletEnabled/>
        </dgm:presLayoutVars>
      </dgm:prSet>
      <dgm:spPr/>
    </dgm:pt>
    <dgm:pt modelId="{4140D8D1-EDE3-D64E-A0FC-AA56E0D6DD9C}" type="pres">
      <dgm:prSet presAssocID="{3DD76621-22F6-4EBC-8B22-70C4DBCF294D}" presName="ConnectLine" presStyleLbl="sibTrans1D1" presStyleIdx="0" presStyleCnt="4"/>
      <dgm:spPr>
        <a:noFill/>
        <a:ln w="12700" cap="flat" cmpd="sng" algn="ctr">
          <a:solidFill>
            <a:schemeClr val="accent1">
              <a:hueOff val="0"/>
              <a:satOff val="0"/>
              <a:lumOff val="0"/>
              <a:alphaOff val="0"/>
            </a:schemeClr>
          </a:solidFill>
          <a:prstDash val="dash"/>
          <a:miter lim="800000"/>
        </a:ln>
        <a:effectLst/>
      </dgm:spPr>
    </dgm:pt>
    <dgm:pt modelId="{4D2CE00C-9680-D546-8E47-E50A4AE6246B}" type="pres">
      <dgm:prSet presAssocID="{3DD76621-22F6-4EBC-8B22-70C4DBCF294D}" presName="ConnectLineEnd" presStyleLbl="node1" presStyleIdx="0" presStyleCnt="4"/>
      <dgm:spPr/>
    </dgm:pt>
    <dgm:pt modelId="{AAC2BF75-2521-544A-8C4E-6C0B2E8F6FCE}" type="pres">
      <dgm:prSet presAssocID="{3DD76621-22F6-4EBC-8B22-70C4DBCF294D}" presName="EmptyPane" presStyleCnt="0"/>
      <dgm:spPr/>
    </dgm:pt>
    <dgm:pt modelId="{F729F6B2-B9F9-7D48-A29F-2AE2C2977758}" type="pres">
      <dgm:prSet presAssocID="{E81AE75D-149C-4660-87D1-F314D76DCA47}" presName="spaceBetweenRectangles" presStyleLbl="fgAcc1" presStyleIdx="0" presStyleCnt="3"/>
      <dgm:spPr/>
    </dgm:pt>
    <dgm:pt modelId="{3879C1D0-50B8-9C44-AE39-C446EF371369}" type="pres">
      <dgm:prSet presAssocID="{589C0612-B54B-4C50-B2E3-8176645D20BB}" presName="composite" presStyleCnt="0"/>
      <dgm:spPr/>
    </dgm:pt>
    <dgm:pt modelId="{BE07848F-5B5A-C54B-8F67-B544889C6205}" type="pres">
      <dgm:prSet presAssocID="{589C0612-B54B-4C50-B2E3-8176645D20BB}" presName="Parent1" presStyleLbl="alignNode1" presStyleIdx="1" presStyleCnt="4">
        <dgm:presLayoutVars>
          <dgm:chMax val="1"/>
          <dgm:chPref val="1"/>
          <dgm:bulletEnabled val="1"/>
        </dgm:presLayoutVars>
      </dgm:prSet>
      <dgm:spPr/>
    </dgm:pt>
    <dgm:pt modelId="{9E39FF93-3F61-BA42-8F72-FEE41236401F}" type="pres">
      <dgm:prSet presAssocID="{589C0612-B54B-4C50-B2E3-8176645D20BB}" presName="Childtext1" presStyleLbl="revTx" presStyleIdx="1" presStyleCnt="4">
        <dgm:presLayoutVars>
          <dgm:chMax val="0"/>
          <dgm:chPref val="0"/>
          <dgm:bulletEnabled/>
        </dgm:presLayoutVars>
      </dgm:prSet>
      <dgm:spPr/>
    </dgm:pt>
    <dgm:pt modelId="{96603597-EAF4-8845-9E75-39920AF8CD41}" type="pres">
      <dgm:prSet presAssocID="{589C0612-B54B-4C50-B2E3-8176645D20BB}" presName="ConnectLine" presStyleLbl="sibTrans1D1" presStyleIdx="1" presStyleCnt="4"/>
      <dgm:spPr>
        <a:noFill/>
        <a:ln w="12700" cap="flat" cmpd="sng" algn="ctr">
          <a:solidFill>
            <a:schemeClr val="accent1">
              <a:hueOff val="0"/>
              <a:satOff val="0"/>
              <a:lumOff val="0"/>
              <a:alphaOff val="0"/>
            </a:schemeClr>
          </a:solidFill>
          <a:prstDash val="dash"/>
          <a:miter lim="800000"/>
        </a:ln>
        <a:effectLst/>
      </dgm:spPr>
    </dgm:pt>
    <dgm:pt modelId="{63930D65-E956-364F-8817-2D9066C6C93A}" type="pres">
      <dgm:prSet presAssocID="{589C0612-B54B-4C50-B2E3-8176645D20BB}" presName="ConnectLineEnd" presStyleLbl="node1" presStyleIdx="1" presStyleCnt="4"/>
      <dgm:spPr/>
    </dgm:pt>
    <dgm:pt modelId="{431BF91E-8D1B-6F49-B1B2-1B2426A0D46A}" type="pres">
      <dgm:prSet presAssocID="{589C0612-B54B-4C50-B2E3-8176645D20BB}" presName="EmptyPane" presStyleCnt="0"/>
      <dgm:spPr/>
    </dgm:pt>
    <dgm:pt modelId="{9CA138C7-6BE6-924B-A4EC-49BC6DE2A17B}" type="pres">
      <dgm:prSet presAssocID="{4FA48BAA-6F91-46AD-80D5-022E19EBD64D}" presName="spaceBetweenRectangles" presStyleLbl="fgAcc1" presStyleIdx="1" presStyleCnt="3"/>
      <dgm:spPr/>
    </dgm:pt>
    <dgm:pt modelId="{AE42C413-20C7-3442-A87A-862027B467B7}" type="pres">
      <dgm:prSet presAssocID="{35CB3EE5-CCA2-449B-9D58-6366DABF9C4D}" presName="composite" presStyleCnt="0"/>
      <dgm:spPr/>
    </dgm:pt>
    <dgm:pt modelId="{7CA2CF27-BDDE-DF45-980C-03BA3E74F40E}" type="pres">
      <dgm:prSet presAssocID="{35CB3EE5-CCA2-449B-9D58-6366DABF9C4D}" presName="Parent1" presStyleLbl="alignNode1" presStyleIdx="2" presStyleCnt="4">
        <dgm:presLayoutVars>
          <dgm:chMax val="1"/>
          <dgm:chPref val="1"/>
          <dgm:bulletEnabled val="1"/>
        </dgm:presLayoutVars>
      </dgm:prSet>
      <dgm:spPr/>
    </dgm:pt>
    <dgm:pt modelId="{22080CE6-F865-6049-AF56-752573FCD177}" type="pres">
      <dgm:prSet presAssocID="{35CB3EE5-CCA2-449B-9D58-6366DABF9C4D}" presName="Childtext1" presStyleLbl="revTx" presStyleIdx="2" presStyleCnt="4">
        <dgm:presLayoutVars>
          <dgm:chMax val="0"/>
          <dgm:chPref val="0"/>
          <dgm:bulletEnabled/>
        </dgm:presLayoutVars>
      </dgm:prSet>
      <dgm:spPr/>
    </dgm:pt>
    <dgm:pt modelId="{E0E5A510-78DB-8845-BC4E-2F07CB90B17F}" type="pres">
      <dgm:prSet presAssocID="{35CB3EE5-CCA2-449B-9D58-6366DABF9C4D}" presName="ConnectLine" presStyleLbl="sibTrans1D1" presStyleIdx="2" presStyleCnt="4"/>
      <dgm:spPr>
        <a:noFill/>
        <a:ln w="12700" cap="flat" cmpd="sng" algn="ctr">
          <a:solidFill>
            <a:schemeClr val="accent1">
              <a:hueOff val="0"/>
              <a:satOff val="0"/>
              <a:lumOff val="0"/>
              <a:alphaOff val="0"/>
            </a:schemeClr>
          </a:solidFill>
          <a:prstDash val="dash"/>
          <a:miter lim="800000"/>
        </a:ln>
        <a:effectLst/>
      </dgm:spPr>
    </dgm:pt>
    <dgm:pt modelId="{58E43E26-E851-8C4B-A3E2-BE47B7D5CBBC}" type="pres">
      <dgm:prSet presAssocID="{35CB3EE5-CCA2-449B-9D58-6366DABF9C4D}" presName="ConnectLineEnd" presStyleLbl="node1" presStyleIdx="2" presStyleCnt="4"/>
      <dgm:spPr/>
    </dgm:pt>
    <dgm:pt modelId="{65E91D23-6D09-264D-BDE7-4A50D1A76D5C}" type="pres">
      <dgm:prSet presAssocID="{35CB3EE5-CCA2-449B-9D58-6366DABF9C4D}" presName="EmptyPane" presStyleCnt="0"/>
      <dgm:spPr/>
    </dgm:pt>
    <dgm:pt modelId="{56FE6872-17D8-3249-B9FD-5FE45CE19140}" type="pres">
      <dgm:prSet presAssocID="{21F0761D-49D6-40D9-94AC-C6DB340B3D84}" presName="spaceBetweenRectangles" presStyleLbl="fgAcc1" presStyleIdx="2" presStyleCnt="3"/>
      <dgm:spPr/>
    </dgm:pt>
    <dgm:pt modelId="{70FD721C-080B-1A4E-855D-8B80FD47081B}" type="pres">
      <dgm:prSet presAssocID="{12491B4F-094A-4299-AA07-CAA299847AC2}" presName="composite" presStyleCnt="0"/>
      <dgm:spPr/>
    </dgm:pt>
    <dgm:pt modelId="{E296DF28-1080-6B47-A364-764380D475A4}" type="pres">
      <dgm:prSet presAssocID="{12491B4F-094A-4299-AA07-CAA299847AC2}" presName="Parent1" presStyleLbl="alignNode1" presStyleIdx="3" presStyleCnt="4">
        <dgm:presLayoutVars>
          <dgm:chMax val="1"/>
          <dgm:chPref val="1"/>
          <dgm:bulletEnabled val="1"/>
        </dgm:presLayoutVars>
      </dgm:prSet>
      <dgm:spPr/>
    </dgm:pt>
    <dgm:pt modelId="{483AB8BC-72C2-E94D-8BB0-2869ED6A34CE}" type="pres">
      <dgm:prSet presAssocID="{12491B4F-094A-4299-AA07-CAA299847AC2}" presName="Childtext1" presStyleLbl="revTx" presStyleIdx="3" presStyleCnt="4">
        <dgm:presLayoutVars>
          <dgm:chMax val="0"/>
          <dgm:chPref val="0"/>
          <dgm:bulletEnabled/>
        </dgm:presLayoutVars>
      </dgm:prSet>
      <dgm:spPr/>
    </dgm:pt>
    <dgm:pt modelId="{137B0F3F-FDE0-B647-94E1-46ECCC9EC969}" type="pres">
      <dgm:prSet presAssocID="{12491B4F-094A-4299-AA07-CAA299847AC2}" presName="ConnectLine" presStyleLbl="sibTrans1D1" presStyleIdx="3" presStyleCnt="4"/>
      <dgm:spPr>
        <a:noFill/>
        <a:ln w="12700" cap="flat" cmpd="sng" algn="ctr">
          <a:solidFill>
            <a:schemeClr val="accent1">
              <a:hueOff val="0"/>
              <a:satOff val="0"/>
              <a:lumOff val="0"/>
              <a:alphaOff val="0"/>
            </a:schemeClr>
          </a:solidFill>
          <a:prstDash val="dash"/>
          <a:miter lim="800000"/>
        </a:ln>
        <a:effectLst/>
      </dgm:spPr>
    </dgm:pt>
    <dgm:pt modelId="{648D4DDF-FF9A-4843-9991-3EF7CF4922E3}" type="pres">
      <dgm:prSet presAssocID="{12491B4F-094A-4299-AA07-CAA299847AC2}" presName="ConnectLineEnd" presStyleLbl="node1" presStyleIdx="3" presStyleCnt="4"/>
      <dgm:spPr/>
    </dgm:pt>
    <dgm:pt modelId="{797469CD-612E-ED41-8603-DF3BAA0F8677}" type="pres">
      <dgm:prSet presAssocID="{12491B4F-094A-4299-AA07-CAA299847AC2}" presName="EmptyPane" presStyleCnt="0"/>
      <dgm:spPr/>
    </dgm:pt>
  </dgm:ptLst>
  <dgm:cxnLst>
    <dgm:cxn modelId="{0AC03401-0ED0-CD47-A2C0-4EAA2F27642E}" type="presOf" srcId="{DC85B0D4-B80C-4F8C-9531-A58296A6303E}" destId="{483AB8BC-72C2-E94D-8BB0-2869ED6A34CE}" srcOrd="0" destOrd="0" presId="urn:microsoft.com/office/officeart/2016/7/layout/HexagonTimeline"/>
    <dgm:cxn modelId="{29B88302-CDC5-C946-876A-88DD286B89DD}" type="presOf" srcId="{6A38CCD1-6E4D-44AB-8D28-6F4D29513E5F}" destId="{67211F01-22D8-9A48-89DF-A4362D6F48D8}" srcOrd="0" destOrd="0" presId="urn:microsoft.com/office/officeart/2016/7/layout/HexagonTimeline"/>
    <dgm:cxn modelId="{513AF513-15EC-4B60-915C-D5B48E1F2E53}" srcId="{12491B4F-094A-4299-AA07-CAA299847AC2}" destId="{DC85B0D4-B80C-4F8C-9531-A58296A6303E}" srcOrd="0" destOrd="0" parTransId="{68A18D88-0A58-4FBF-8A85-9C7C6AC1EDC1}" sibTransId="{C58977EC-7C4E-48F2-8FDB-5499859C182E}"/>
    <dgm:cxn modelId="{40F50D18-70EB-BE4F-AE90-E04525594C9C}" type="presOf" srcId="{07EA9D5B-A8B6-44A9-85D9-93BDE0E4A96C}" destId="{22080CE6-F865-6049-AF56-752573FCD177}" srcOrd="0" destOrd="0" presId="urn:microsoft.com/office/officeart/2016/7/layout/HexagonTimeline"/>
    <dgm:cxn modelId="{0926C93C-091E-4439-B2F4-467580470252}" srcId="{6A38CCD1-6E4D-44AB-8D28-6F4D29513E5F}" destId="{12491B4F-094A-4299-AA07-CAA299847AC2}" srcOrd="3" destOrd="0" parTransId="{BBDF82B3-3839-4C5F-9A60-DD574BD283FB}" sibTransId="{B8DE1557-CF9F-4927-8356-FD5FB43E9710}"/>
    <dgm:cxn modelId="{E33FB261-3965-40D4-96DD-53B84B5CCFEC}" srcId="{3DD76621-22F6-4EBC-8B22-70C4DBCF294D}" destId="{153CAEA5-EFEA-4C84-88B3-41BF95B676B3}" srcOrd="0" destOrd="0" parTransId="{9C75AF9F-715C-411B-BB72-5AC6495CACB0}" sibTransId="{B73692EA-94A6-48FC-A21B-28D879DEAC96}"/>
    <dgm:cxn modelId="{7D55E24D-5784-E84C-BFD8-ED904CEF8B0F}" type="presOf" srcId="{12491B4F-094A-4299-AA07-CAA299847AC2}" destId="{E296DF28-1080-6B47-A364-764380D475A4}" srcOrd="0" destOrd="0" presId="urn:microsoft.com/office/officeart/2016/7/layout/HexagonTimeline"/>
    <dgm:cxn modelId="{74690E54-E9A5-B348-850E-F584D3E8815C}" type="presOf" srcId="{153CAEA5-EFEA-4C84-88B3-41BF95B676B3}" destId="{E1DC5B96-4AC0-6648-BC5C-99ECE8727004}" srcOrd="0" destOrd="0" presId="urn:microsoft.com/office/officeart/2016/7/layout/HexagonTimeline"/>
    <dgm:cxn modelId="{A06CA277-7981-8449-895B-E2BF90BDC119}" type="presOf" srcId="{3DD76621-22F6-4EBC-8B22-70C4DBCF294D}" destId="{888F7318-73DA-B44D-A0A6-5F6D6F937B3A}" srcOrd="0" destOrd="0" presId="urn:microsoft.com/office/officeart/2016/7/layout/HexagonTimeline"/>
    <dgm:cxn modelId="{071A0785-4446-492C-B9E8-664D771E8AB8}" srcId="{6A38CCD1-6E4D-44AB-8D28-6F4D29513E5F}" destId="{3DD76621-22F6-4EBC-8B22-70C4DBCF294D}" srcOrd="0" destOrd="0" parTransId="{88424E32-9AB9-4033-AEA0-A2558398495B}" sibTransId="{E81AE75D-149C-4660-87D1-F314D76DCA47}"/>
    <dgm:cxn modelId="{BC469291-8937-AB4B-9EDC-8F5AD6B71CFA}" type="presOf" srcId="{589C0612-B54B-4C50-B2E3-8176645D20BB}" destId="{BE07848F-5B5A-C54B-8F67-B544889C6205}" srcOrd="0" destOrd="0" presId="urn:microsoft.com/office/officeart/2016/7/layout/HexagonTimeline"/>
    <dgm:cxn modelId="{FCD42CC7-5603-3B44-B155-037C7B1951BF}" type="presOf" srcId="{9DC1950E-D759-4C6C-83B4-792F551E40E6}" destId="{9E39FF93-3F61-BA42-8F72-FEE41236401F}" srcOrd="0" destOrd="0" presId="urn:microsoft.com/office/officeart/2016/7/layout/HexagonTimeline"/>
    <dgm:cxn modelId="{6E8F46D0-1F2A-4556-B520-DE96ABF384A0}" srcId="{6A38CCD1-6E4D-44AB-8D28-6F4D29513E5F}" destId="{589C0612-B54B-4C50-B2E3-8176645D20BB}" srcOrd="1" destOrd="0" parTransId="{5CC6C0ED-A411-43CF-95C4-5926E7242442}" sibTransId="{4FA48BAA-6F91-46AD-80D5-022E19EBD64D}"/>
    <dgm:cxn modelId="{845705D9-C0FD-41A2-95FB-7D253943FDF0}" srcId="{589C0612-B54B-4C50-B2E3-8176645D20BB}" destId="{9DC1950E-D759-4C6C-83B4-792F551E40E6}" srcOrd="0" destOrd="0" parTransId="{F9F28CF2-3980-4EDE-8B0F-8409C2FE4FFF}" sibTransId="{8F85F6A7-A603-4669-847C-C8F8782BBE9D}"/>
    <dgm:cxn modelId="{5AB191E1-890E-417B-A487-4EB3DCC85E79}" srcId="{35CB3EE5-CCA2-449B-9D58-6366DABF9C4D}" destId="{07EA9D5B-A8B6-44A9-85D9-93BDE0E4A96C}" srcOrd="0" destOrd="0" parTransId="{A9D2D861-556B-44AD-836B-71BE79071D8E}" sibTransId="{33301176-26D1-4CA7-98FD-41DFDB92F90C}"/>
    <dgm:cxn modelId="{9DE2D6E4-ACA8-8E46-8B81-1622416EEC69}" type="presOf" srcId="{35CB3EE5-CCA2-449B-9D58-6366DABF9C4D}" destId="{7CA2CF27-BDDE-DF45-980C-03BA3E74F40E}" srcOrd="0" destOrd="0" presId="urn:microsoft.com/office/officeart/2016/7/layout/HexagonTimeline"/>
    <dgm:cxn modelId="{1F9A84EA-4889-4B12-B9B8-B24413E6C1BC}" srcId="{6A38CCD1-6E4D-44AB-8D28-6F4D29513E5F}" destId="{35CB3EE5-CCA2-449B-9D58-6366DABF9C4D}" srcOrd="2" destOrd="0" parTransId="{94D46BDD-C4C2-4D81-8575-D65E3AEF6177}" sibTransId="{21F0761D-49D6-40D9-94AC-C6DB340B3D84}"/>
    <dgm:cxn modelId="{377E9E1D-0467-B648-BB76-904F95FA5671}" type="presParOf" srcId="{67211F01-22D8-9A48-89DF-A4362D6F48D8}" destId="{21FFD32C-A0B4-E446-AE5B-1E3EFBDF1D07}" srcOrd="0" destOrd="0" presId="urn:microsoft.com/office/officeart/2016/7/layout/HexagonTimeline"/>
    <dgm:cxn modelId="{8FF4B148-FBD6-C948-A54F-D7B815380DBE}" type="presParOf" srcId="{21FFD32C-A0B4-E446-AE5B-1E3EFBDF1D07}" destId="{888F7318-73DA-B44D-A0A6-5F6D6F937B3A}" srcOrd="0" destOrd="0" presId="urn:microsoft.com/office/officeart/2016/7/layout/HexagonTimeline"/>
    <dgm:cxn modelId="{15004C9A-D982-1943-AEA8-4AC4D4A5CD6A}" type="presParOf" srcId="{21FFD32C-A0B4-E446-AE5B-1E3EFBDF1D07}" destId="{E1DC5B96-4AC0-6648-BC5C-99ECE8727004}" srcOrd="1" destOrd="0" presId="urn:microsoft.com/office/officeart/2016/7/layout/HexagonTimeline"/>
    <dgm:cxn modelId="{4A71E1C9-4FF0-904C-896D-BCBD5F1F44CF}" type="presParOf" srcId="{21FFD32C-A0B4-E446-AE5B-1E3EFBDF1D07}" destId="{4140D8D1-EDE3-D64E-A0FC-AA56E0D6DD9C}" srcOrd="2" destOrd="0" presId="urn:microsoft.com/office/officeart/2016/7/layout/HexagonTimeline"/>
    <dgm:cxn modelId="{607EF594-DB9D-6146-88BA-64DCB573CF2E}" type="presParOf" srcId="{21FFD32C-A0B4-E446-AE5B-1E3EFBDF1D07}" destId="{4D2CE00C-9680-D546-8E47-E50A4AE6246B}" srcOrd="3" destOrd="0" presId="urn:microsoft.com/office/officeart/2016/7/layout/HexagonTimeline"/>
    <dgm:cxn modelId="{DFD34A28-6842-8D46-A64B-7998EA5A43CE}" type="presParOf" srcId="{21FFD32C-A0B4-E446-AE5B-1E3EFBDF1D07}" destId="{AAC2BF75-2521-544A-8C4E-6C0B2E8F6FCE}" srcOrd="4" destOrd="0" presId="urn:microsoft.com/office/officeart/2016/7/layout/HexagonTimeline"/>
    <dgm:cxn modelId="{17A71015-DF5B-734C-94A2-E3F86B5F94E5}" type="presParOf" srcId="{67211F01-22D8-9A48-89DF-A4362D6F48D8}" destId="{F729F6B2-B9F9-7D48-A29F-2AE2C2977758}" srcOrd="1" destOrd="0" presId="urn:microsoft.com/office/officeart/2016/7/layout/HexagonTimeline"/>
    <dgm:cxn modelId="{1BC2747A-F992-9E4D-8478-A5CE337FD765}" type="presParOf" srcId="{67211F01-22D8-9A48-89DF-A4362D6F48D8}" destId="{3879C1D0-50B8-9C44-AE39-C446EF371369}" srcOrd="2" destOrd="0" presId="urn:microsoft.com/office/officeart/2016/7/layout/HexagonTimeline"/>
    <dgm:cxn modelId="{02CD06ED-3AF1-D745-AAA2-2301D5FFD11A}" type="presParOf" srcId="{3879C1D0-50B8-9C44-AE39-C446EF371369}" destId="{BE07848F-5B5A-C54B-8F67-B544889C6205}" srcOrd="0" destOrd="0" presId="urn:microsoft.com/office/officeart/2016/7/layout/HexagonTimeline"/>
    <dgm:cxn modelId="{9DC9D45F-96A1-0047-BAB9-763FB4758C47}" type="presParOf" srcId="{3879C1D0-50B8-9C44-AE39-C446EF371369}" destId="{9E39FF93-3F61-BA42-8F72-FEE41236401F}" srcOrd="1" destOrd="0" presId="urn:microsoft.com/office/officeart/2016/7/layout/HexagonTimeline"/>
    <dgm:cxn modelId="{96DEFDA5-3A2E-A04D-8F2C-330747C65374}" type="presParOf" srcId="{3879C1D0-50B8-9C44-AE39-C446EF371369}" destId="{96603597-EAF4-8845-9E75-39920AF8CD41}" srcOrd="2" destOrd="0" presId="urn:microsoft.com/office/officeart/2016/7/layout/HexagonTimeline"/>
    <dgm:cxn modelId="{5474369D-5646-034A-8B60-B0EA82D1B65A}" type="presParOf" srcId="{3879C1D0-50B8-9C44-AE39-C446EF371369}" destId="{63930D65-E956-364F-8817-2D9066C6C93A}" srcOrd="3" destOrd="0" presId="urn:microsoft.com/office/officeart/2016/7/layout/HexagonTimeline"/>
    <dgm:cxn modelId="{FE370E50-5893-2341-AD89-B14200A7ECCA}" type="presParOf" srcId="{3879C1D0-50B8-9C44-AE39-C446EF371369}" destId="{431BF91E-8D1B-6F49-B1B2-1B2426A0D46A}" srcOrd="4" destOrd="0" presId="urn:microsoft.com/office/officeart/2016/7/layout/HexagonTimeline"/>
    <dgm:cxn modelId="{79709D3B-D4E0-F84A-BCD1-C64C8C269F2B}" type="presParOf" srcId="{67211F01-22D8-9A48-89DF-A4362D6F48D8}" destId="{9CA138C7-6BE6-924B-A4EC-49BC6DE2A17B}" srcOrd="3" destOrd="0" presId="urn:microsoft.com/office/officeart/2016/7/layout/HexagonTimeline"/>
    <dgm:cxn modelId="{2B8E007A-901C-9041-8BBA-BC4DA40FFCA7}" type="presParOf" srcId="{67211F01-22D8-9A48-89DF-A4362D6F48D8}" destId="{AE42C413-20C7-3442-A87A-862027B467B7}" srcOrd="4" destOrd="0" presId="urn:microsoft.com/office/officeart/2016/7/layout/HexagonTimeline"/>
    <dgm:cxn modelId="{3ECEB0D9-B40B-E84E-AD2A-C895A7A2E445}" type="presParOf" srcId="{AE42C413-20C7-3442-A87A-862027B467B7}" destId="{7CA2CF27-BDDE-DF45-980C-03BA3E74F40E}" srcOrd="0" destOrd="0" presId="urn:microsoft.com/office/officeart/2016/7/layout/HexagonTimeline"/>
    <dgm:cxn modelId="{4DC62084-4F66-FF48-B16D-AA2CCD7A51CE}" type="presParOf" srcId="{AE42C413-20C7-3442-A87A-862027B467B7}" destId="{22080CE6-F865-6049-AF56-752573FCD177}" srcOrd="1" destOrd="0" presId="urn:microsoft.com/office/officeart/2016/7/layout/HexagonTimeline"/>
    <dgm:cxn modelId="{C7A33027-27E6-894B-93F8-C02853A1DF16}" type="presParOf" srcId="{AE42C413-20C7-3442-A87A-862027B467B7}" destId="{E0E5A510-78DB-8845-BC4E-2F07CB90B17F}" srcOrd="2" destOrd="0" presId="urn:microsoft.com/office/officeart/2016/7/layout/HexagonTimeline"/>
    <dgm:cxn modelId="{54766E97-3420-324A-92B3-490731CF2047}" type="presParOf" srcId="{AE42C413-20C7-3442-A87A-862027B467B7}" destId="{58E43E26-E851-8C4B-A3E2-BE47B7D5CBBC}" srcOrd="3" destOrd="0" presId="urn:microsoft.com/office/officeart/2016/7/layout/HexagonTimeline"/>
    <dgm:cxn modelId="{B1B4BCE5-D5AA-A940-A3EE-43F9A0C6AD6E}" type="presParOf" srcId="{AE42C413-20C7-3442-A87A-862027B467B7}" destId="{65E91D23-6D09-264D-BDE7-4A50D1A76D5C}" srcOrd="4" destOrd="0" presId="urn:microsoft.com/office/officeart/2016/7/layout/HexagonTimeline"/>
    <dgm:cxn modelId="{64E3AFB6-FE87-1B46-9BC5-D9F1E1B20576}" type="presParOf" srcId="{67211F01-22D8-9A48-89DF-A4362D6F48D8}" destId="{56FE6872-17D8-3249-B9FD-5FE45CE19140}" srcOrd="5" destOrd="0" presId="urn:microsoft.com/office/officeart/2016/7/layout/HexagonTimeline"/>
    <dgm:cxn modelId="{1802DE85-4FA5-5C47-8B54-DF5E58A99F2E}" type="presParOf" srcId="{67211F01-22D8-9A48-89DF-A4362D6F48D8}" destId="{70FD721C-080B-1A4E-855D-8B80FD47081B}" srcOrd="6" destOrd="0" presId="urn:microsoft.com/office/officeart/2016/7/layout/HexagonTimeline"/>
    <dgm:cxn modelId="{7E3F9AC4-53A3-334B-934E-56B986375A91}" type="presParOf" srcId="{70FD721C-080B-1A4E-855D-8B80FD47081B}" destId="{E296DF28-1080-6B47-A364-764380D475A4}" srcOrd="0" destOrd="0" presId="urn:microsoft.com/office/officeart/2016/7/layout/HexagonTimeline"/>
    <dgm:cxn modelId="{ADB64A71-F789-C14F-AE9A-D5EF676CAE28}" type="presParOf" srcId="{70FD721C-080B-1A4E-855D-8B80FD47081B}" destId="{483AB8BC-72C2-E94D-8BB0-2869ED6A34CE}" srcOrd="1" destOrd="0" presId="urn:microsoft.com/office/officeart/2016/7/layout/HexagonTimeline"/>
    <dgm:cxn modelId="{56EDE2A9-D597-AB42-BA60-4D018E249AD1}" type="presParOf" srcId="{70FD721C-080B-1A4E-855D-8B80FD47081B}" destId="{137B0F3F-FDE0-B647-94E1-46ECCC9EC969}" srcOrd="2" destOrd="0" presId="urn:microsoft.com/office/officeart/2016/7/layout/HexagonTimeline"/>
    <dgm:cxn modelId="{44F7C3CD-DAC2-154F-A8C1-045F0CA23840}" type="presParOf" srcId="{70FD721C-080B-1A4E-855D-8B80FD47081B}" destId="{648D4DDF-FF9A-4843-9991-3EF7CF4922E3}" srcOrd="3" destOrd="0" presId="urn:microsoft.com/office/officeart/2016/7/layout/HexagonTimeline"/>
    <dgm:cxn modelId="{8CCFF718-9145-C244-9896-2D68CF2D281B}" type="presParOf" srcId="{70FD721C-080B-1A4E-855D-8B80FD47081B}" destId="{797469CD-612E-ED41-8603-DF3BAA0F8677}" srcOrd="4" destOrd="0" presId="urn:microsoft.com/office/officeart/2016/7/layout/HexagonTimelin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D525B4-9BE5-42FB-AD77-7D99B37DBA87}" type="doc">
      <dgm:prSet loTypeId="urn:microsoft.com/office/officeart/2005/8/layout/hList7" loCatId="list" qsTypeId="urn:microsoft.com/office/officeart/2005/8/quickstyle/simple1" qsCatId="simple" csTypeId="urn:microsoft.com/office/officeart/2005/8/colors/colorful2" csCatId="colorful" phldr="1"/>
      <dgm:spPr/>
      <dgm:t>
        <a:bodyPr/>
        <a:lstStyle/>
        <a:p>
          <a:endParaRPr lang="en-US"/>
        </a:p>
      </dgm:t>
    </dgm:pt>
    <dgm:pt modelId="{BDD075B4-D335-46E8-9391-CBFA2ED9AC0D}">
      <dgm:prSet custT="1"/>
      <dgm:spPr/>
      <dgm:t>
        <a:bodyPr/>
        <a:lstStyle/>
        <a:p>
          <a:r>
            <a:rPr lang="en-US" sz="1900" b="1" dirty="0"/>
            <a:t>Relationship Management</a:t>
          </a:r>
        </a:p>
        <a:p>
          <a:endParaRPr lang="en-US" sz="1900" b="1" dirty="0"/>
        </a:p>
        <a:p>
          <a:endParaRPr lang="en-US" sz="1900" b="1" dirty="0"/>
        </a:p>
        <a:p>
          <a:endParaRPr lang="en-US" sz="1900" b="1" dirty="0"/>
        </a:p>
        <a:p>
          <a:endParaRPr lang="en-US" sz="1900" b="1" dirty="0"/>
        </a:p>
        <a:p>
          <a:endParaRPr lang="en-US" sz="1900" b="1" dirty="0"/>
        </a:p>
        <a:p>
          <a:endParaRPr lang="en-US" sz="1900" b="1" dirty="0"/>
        </a:p>
        <a:p>
          <a:r>
            <a:rPr lang="en-US" sz="1900" b="1" dirty="0"/>
            <a:t>Effectively Engaging the Network</a:t>
          </a:r>
        </a:p>
      </dgm:t>
    </dgm:pt>
    <dgm:pt modelId="{F170FD87-A4E0-49E0-BE82-54EE97C87803}" type="parTrans" cxnId="{C08864D7-7BE2-4C9F-934B-F3137C24AFAA}">
      <dgm:prSet/>
      <dgm:spPr/>
      <dgm:t>
        <a:bodyPr/>
        <a:lstStyle/>
        <a:p>
          <a:endParaRPr lang="en-US" sz="1900" b="1">
            <a:solidFill>
              <a:schemeClr val="bg1"/>
            </a:solidFill>
          </a:endParaRPr>
        </a:p>
      </dgm:t>
    </dgm:pt>
    <dgm:pt modelId="{A9ACF575-1566-4784-A09F-EC742888CF0E}" type="sibTrans" cxnId="{C08864D7-7BE2-4C9F-934B-F3137C24AFAA}">
      <dgm:prSet/>
      <dgm:spPr/>
      <dgm:t>
        <a:bodyPr/>
        <a:lstStyle/>
        <a:p>
          <a:endParaRPr lang="en-US" sz="1900" b="1">
            <a:solidFill>
              <a:schemeClr val="bg1"/>
            </a:solidFill>
          </a:endParaRPr>
        </a:p>
      </dgm:t>
    </dgm:pt>
    <dgm:pt modelId="{6FDF3DDB-15DE-4C7F-AFB2-AF5D4A7F5B66}">
      <dgm:prSet custT="1"/>
      <dgm:spPr/>
      <dgm:t>
        <a:bodyPr/>
        <a:lstStyle/>
        <a:p>
          <a:r>
            <a:rPr lang="en-US" sz="1900" b="1" dirty="0"/>
            <a:t>Planning</a:t>
          </a:r>
        </a:p>
        <a:p>
          <a:endParaRPr lang="en-US" sz="1900" b="1" dirty="0"/>
        </a:p>
        <a:p>
          <a:endParaRPr lang="en-US" sz="1900" b="1" dirty="0"/>
        </a:p>
        <a:p>
          <a:endParaRPr lang="en-US" sz="1900" b="1" dirty="0"/>
        </a:p>
        <a:p>
          <a:endParaRPr lang="en-US" sz="1900" b="1" dirty="0"/>
        </a:p>
        <a:p>
          <a:endParaRPr lang="en-US" sz="1900" b="1" dirty="0"/>
        </a:p>
        <a:p>
          <a:endParaRPr lang="en-US" sz="1900" b="1" dirty="0"/>
        </a:p>
        <a:p>
          <a:endParaRPr lang="en-US" sz="1900" b="1" dirty="0"/>
        </a:p>
        <a:p>
          <a:endParaRPr lang="en-US" sz="1900" b="1" dirty="0"/>
        </a:p>
        <a:p>
          <a:r>
            <a:rPr lang="en-US" sz="1900" b="1" dirty="0"/>
            <a:t>State Plan</a:t>
          </a:r>
        </a:p>
      </dgm:t>
    </dgm:pt>
    <dgm:pt modelId="{A6FF5CE2-712A-429D-ADE4-E104B38728EA}" type="parTrans" cxnId="{443483D1-7E8D-4EFD-BBE9-AE333133AC4C}">
      <dgm:prSet/>
      <dgm:spPr/>
      <dgm:t>
        <a:bodyPr/>
        <a:lstStyle/>
        <a:p>
          <a:endParaRPr lang="en-US" sz="1900" b="1">
            <a:solidFill>
              <a:schemeClr val="bg1"/>
            </a:solidFill>
          </a:endParaRPr>
        </a:p>
      </dgm:t>
    </dgm:pt>
    <dgm:pt modelId="{5C98CA8C-068E-49E9-B0C5-3673BF4C7972}" type="sibTrans" cxnId="{443483D1-7E8D-4EFD-BBE9-AE333133AC4C}">
      <dgm:prSet/>
      <dgm:spPr/>
      <dgm:t>
        <a:bodyPr/>
        <a:lstStyle/>
        <a:p>
          <a:endParaRPr lang="en-US" sz="1900" b="1">
            <a:solidFill>
              <a:schemeClr val="bg1"/>
            </a:solidFill>
          </a:endParaRPr>
        </a:p>
      </dgm:t>
    </dgm:pt>
    <dgm:pt modelId="{DF15C965-A174-4BD5-B984-E75FE0164318}">
      <dgm:prSet custT="1"/>
      <dgm:spPr/>
      <dgm:t>
        <a:bodyPr/>
        <a:lstStyle/>
        <a:p>
          <a:r>
            <a:rPr lang="en-US" sz="1900" b="1" dirty="0"/>
            <a:t>Training and Technical Assistance</a:t>
          </a:r>
        </a:p>
        <a:p>
          <a:endParaRPr lang="en-US" sz="1900" b="1" dirty="0"/>
        </a:p>
        <a:p>
          <a:endParaRPr lang="en-US" sz="1900" b="1" dirty="0"/>
        </a:p>
        <a:p>
          <a:endParaRPr lang="en-US" sz="1900" b="1" dirty="0"/>
        </a:p>
        <a:p>
          <a:endParaRPr lang="en-US" sz="2800" b="1" dirty="0"/>
        </a:p>
        <a:p>
          <a:r>
            <a:rPr lang="en-US" sz="1900" b="1" dirty="0"/>
            <a:t>CNA, CAP Plans, Strategic Plans, ROMA, &amp; Targeting</a:t>
          </a:r>
        </a:p>
      </dgm:t>
    </dgm:pt>
    <dgm:pt modelId="{A789B236-D7B6-494A-AF09-B2B13B3E3CA6}" type="parTrans" cxnId="{3A0957A2-CAE9-4BC7-B3E4-28A603816C24}">
      <dgm:prSet/>
      <dgm:spPr/>
      <dgm:t>
        <a:bodyPr/>
        <a:lstStyle/>
        <a:p>
          <a:endParaRPr lang="en-US" sz="1900" b="1">
            <a:solidFill>
              <a:schemeClr val="bg1"/>
            </a:solidFill>
          </a:endParaRPr>
        </a:p>
      </dgm:t>
    </dgm:pt>
    <dgm:pt modelId="{DEAC6398-9B4F-4E1A-BC05-2261D530D538}" type="sibTrans" cxnId="{3A0957A2-CAE9-4BC7-B3E4-28A603816C24}">
      <dgm:prSet/>
      <dgm:spPr/>
      <dgm:t>
        <a:bodyPr/>
        <a:lstStyle/>
        <a:p>
          <a:endParaRPr lang="en-US" sz="1900" b="1">
            <a:solidFill>
              <a:schemeClr val="bg1"/>
            </a:solidFill>
          </a:endParaRPr>
        </a:p>
      </dgm:t>
    </dgm:pt>
    <dgm:pt modelId="{F7D4B272-5331-44E7-B728-EF94FB28BC2A}">
      <dgm:prSet custT="1"/>
      <dgm:spPr/>
      <dgm:t>
        <a:bodyPr/>
        <a:lstStyle/>
        <a:p>
          <a:r>
            <a:rPr lang="en-US" sz="1900" b="1" dirty="0"/>
            <a:t>Monitoring and Oversight</a:t>
          </a:r>
        </a:p>
        <a:p>
          <a:endParaRPr lang="en-US" sz="1900" b="1" dirty="0"/>
        </a:p>
        <a:p>
          <a:endParaRPr lang="en-US" sz="1900" b="1" dirty="0"/>
        </a:p>
        <a:p>
          <a:endParaRPr lang="en-US" sz="1900" b="1" dirty="0"/>
        </a:p>
        <a:p>
          <a:endParaRPr lang="en-US" sz="1900" b="1" dirty="0"/>
        </a:p>
        <a:p>
          <a:endParaRPr lang="en-US" sz="1900" b="1" dirty="0"/>
        </a:p>
        <a:p>
          <a:endParaRPr lang="en-US" sz="1900" b="1" dirty="0"/>
        </a:p>
        <a:p>
          <a:endParaRPr lang="en-US" sz="1900" b="1" dirty="0"/>
        </a:p>
        <a:p>
          <a:r>
            <a:rPr lang="en-US" sz="1900" b="1" dirty="0"/>
            <a:t>Monitoring Tools</a:t>
          </a:r>
        </a:p>
      </dgm:t>
    </dgm:pt>
    <dgm:pt modelId="{C33D0EB3-4FC4-4FC6-8EDE-77B35F194ECD}" type="parTrans" cxnId="{5257D067-6E9C-4650-9F87-48199E3A61E1}">
      <dgm:prSet/>
      <dgm:spPr/>
      <dgm:t>
        <a:bodyPr/>
        <a:lstStyle/>
        <a:p>
          <a:endParaRPr lang="en-US" sz="1900" b="1">
            <a:solidFill>
              <a:schemeClr val="bg1"/>
            </a:solidFill>
          </a:endParaRPr>
        </a:p>
      </dgm:t>
    </dgm:pt>
    <dgm:pt modelId="{007D71AB-CB60-4E66-8A45-E5D7D374001B}" type="sibTrans" cxnId="{5257D067-6E9C-4650-9F87-48199E3A61E1}">
      <dgm:prSet/>
      <dgm:spPr/>
      <dgm:t>
        <a:bodyPr/>
        <a:lstStyle/>
        <a:p>
          <a:endParaRPr lang="en-US" sz="1900" b="1">
            <a:solidFill>
              <a:schemeClr val="bg1"/>
            </a:solidFill>
          </a:endParaRPr>
        </a:p>
      </dgm:t>
    </dgm:pt>
    <dgm:pt modelId="{4BDC5005-9DD3-47D1-A35A-C407D3041707}">
      <dgm:prSet custT="1"/>
      <dgm:spPr/>
      <dgm:t>
        <a:bodyPr/>
        <a:lstStyle/>
        <a:p>
          <a:r>
            <a:rPr lang="en-US" sz="1900" b="1" dirty="0"/>
            <a:t>Policy Development</a:t>
          </a:r>
        </a:p>
        <a:p>
          <a:endParaRPr lang="en-US" sz="1900" b="1" dirty="0"/>
        </a:p>
        <a:p>
          <a:endParaRPr lang="en-US" sz="1900" b="1" dirty="0"/>
        </a:p>
        <a:p>
          <a:endParaRPr lang="en-US" sz="1900" b="1" dirty="0"/>
        </a:p>
        <a:p>
          <a:endParaRPr lang="en-US" sz="1900" b="1" dirty="0"/>
        </a:p>
        <a:p>
          <a:endParaRPr lang="en-US" sz="1900" b="1" dirty="0"/>
        </a:p>
        <a:p>
          <a:endParaRPr lang="en-US" sz="1900" b="1" dirty="0"/>
        </a:p>
        <a:p>
          <a:r>
            <a:rPr lang="en-US" sz="1900" b="1" dirty="0"/>
            <a:t>Development and Dissemination of Clear Policies</a:t>
          </a:r>
        </a:p>
      </dgm:t>
    </dgm:pt>
    <dgm:pt modelId="{E7EAEFC1-ADF3-4E64-92BB-E8561A7242EA}" type="sibTrans" cxnId="{A1B57939-EEAE-4730-9828-23B51FEF5D76}">
      <dgm:prSet/>
      <dgm:spPr/>
      <dgm:t>
        <a:bodyPr/>
        <a:lstStyle/>
        <a:p>
          <a:endParaRPr lang="en-US" sz="1900" b="1">
            <a:solidFill>
              <a:schemeClr val="bg1"/>
            </a:solidFill>
          </a:endParaRPr>
        </a:p>
      </dgm:t>
    </dgm:pt>
    <dgm:pt modelId="{FA71DA3F-D90F-4FF8-B12B-E8B99AEC0812}" type="parTrans" cxnId="{A1B57939-EEAE-4730-9828-23B51FEF5D76}">
      <dgm:prSet/>
      <dgm:spPr/>
      <dgm:t>
        <a:bodyPr/>
        <a:lstStyle/>
        <a:p>
          <a:endParaRPr lang="en-US" sz="1900" b="1">
            <a:solidFill>
              <a:schemeClr val="bg1"/>
            </a:solidFill>
          </a:endParaRPr>
        </a:p>
      </dgm:t>
    </dgm:pt>
    <dgm:pt modelId="{02FDAD1E-C9A2-459E-B0BB-37F1AD65B460}" type="pres">
      <dgm:prSet presAssocID="{D4D525B4-9BE5-42FB-AD77-7D99B37DBA87}" presName="Name0" presStyleCnt="0">
        <dgm:presLayoutVars>
          <dgm:dir/>
          <dgm:resizeHandles val="exact"/>
        </dgm:presLayoutVars>
      </dgm:prSet>
      <dgm:spPr/>
    </dgm:pt>
    <dgm:pt modelId="{24DBA5E0-CB24-4769-BB4F-62AF970DE161}" type="pres">
      <dgm:prSet presAssocID="{D4D525B4-9BE5-42FB-AD77-7D99B37DBA87}" presName="fgShape" presStyleLbl="fgShp" presStyleIdx="0" presStyleCnt="1" custLinFactY="-200000" custLinFactNeighborX="810" custLinFactNeighborY="-298477"/>
      <dgm:spPr/>
    </dgm:pt>
    <dgm:pt modelId="{981DA45C-9F8F-49C7-8906-589C0576337C}" type="pres">
      <dgm:prSet presAssocID="{D4D525B4-9BE5-42FB-AD77-7D99B37DBA87}" presName="linComp" presStyleCnt="0"/>
      <dgm:spPr/>
    </dgm:pt>
    <dgm:pt modelId="{5774734C-1B40-443F-88B6-E26386DCA58B}" type="pres">
      <dgm:prSet presAssocID="{BDD075B4-D335-46E8-9391-CBFA2ED9AC0D}" presName="compNode" presStyleCnt="0"/>
      <dgm:spPr/>
    </dgm:pt>
    <dgm:pt modelId="{09E230EA-80CC-4450-8C6D-1D87D4032352}" type="pres">
      <dgm:prSet presAssocID="{BDD075B4-D335-46E8-9391-CBFA2ED9AC0D}" presName="bkgdShape" presStyleLbl="node1" presStyleIdx="0" presStyleCnt="5"/>
      <dgm:spPr/>
    </dgm:pt>
    <dgm:pt modelId="{C7CA7B21-8B82-41B2-82A1-75CC88199E2B}" type="pres">
      <dgm:prSet presAssocID="{BDD075B4-D335-46E8-9391-CBFA2ED9AC0D}" presName="nodeTx" presStyleLbl="node1" presStyleIdx="0" presStyleCnt="5">
        <dgm:presLayoutVars>
          <dgm:bulletEnabled val="1"/>
        </dgm:presLayoutVars>
      </dgm:prSet>
      <dgm:spPr/>
    </dgm:pt>
    <dgm:pt modelId="{A62B81B6-050D-42E6-A5FB-1CC1021BF828}" type="pres">
      <dgm:prSet presAssocID="{BDD075B4-D335-46E8-9391-CBFA2ED9AC0D}" presName="invisiNode" presStyleLbl="node1" presStyleIdx="0" presStyleCnt="5"/>
      <dgm:spPr/>
    </dgm:pt>
    <dgm:pt modelId="{3FFD21AF-EA28-4C11-AB9C-E48E7D2B5A0A}" type="pres">
      <dgm:prSet presAssocID="{BDD075B4-D335-46E8-9391-CBFA2ED9AC0D}" presName="imagNode" presStyleLbl="fgImgPlace1" presStyleIdx="0" presStyleCnt="5" custLinFactY="3346" custLinFactNeighborX="5017" custLinFactNeighborY="100000"/>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C8A131B8-E05F-43A4-A902-A2081026A128}" type="pres">
      <dgm:prSet presAssocID="{A9ACF575-1566-4784-A09F-EC742888CF0E}" presName="sibTrans" presStyleLbl="sibTrans2D1" presStyleIdx="0" presStyleCnt="0"/>
      <dgm:spPr/>
    </dgm:pt>
    <dgm:pt modelId="{B67C6366-A526-45AB-AF04-738903DCA204}" type="pres">
      <dgm:prSet presAssocID="{4BDC5005-9DD3-47D1-A35A-C407D3041707}" presName="compNode" presStyleCnt="0"/>
      <dgm:spPr/>
    </dgm:pt>
    <dgm:pt modelId="{C165C275-649C-4BA7-BF06-CF133DCC2D92}" type="pres">
      <dgm:prSet presAssocID="{4BDC5005-9DD3-47D1-A35A-C407D3041707}" presName="bkgdShape" presStyleLbl="node1" presStyleIdx="1" presStyleCnt="5"/>
      <dgm:spPr/>
    </dgm:pt>
    <dgm:pt modelId="{794922D8-9C82-48BB-B451-492DD27BCA70}" type="pres">
      <dgm:prSet presAssocID="{4BDC5005-9DD3-47D1-A35A-C407D3041707}" presName="nodeTx" presStyleLbl="node1" presStyleIdx="1" presStyleCnt="5">
        <dgm:presLayoutVars>
          <dgm:bulletEnabled val="1"/>
        </dgm:presLayoutVars>
      </dgm:prSet>
      <dgm:spPr/>
    </dgm:pt>
    <dgm:pt modelId="{F767C84E-F7CC-4487-8FA7-DD84E5333D01}" type="pres">
      <dgm:prSet presAssocID="{4BDC5005-9DD3-47D1-A35A-C407D3041707}" presName="invisiNode" presStyleLbl="node1" presStyleIdx="1" presStyleCnt="5"/>
      <dgm:spPr/>
    </dgm:pt>
    <dgm:pt modelId="{352740BF-61A5-403F-9053-41EA3B9AAD98}" type="pres">
      <dgm:prSet presAssocID="{4BDC5005-9DD3-47D1-A35A-C407D3041707}" presName="imagNode" presStyleLbl="fgImgPlace1" presStyleIdx="1" presStyleCnt="5" custLinFactY="3346" custLinFactNeighborX="-2509" custLinFactNeighborY="100000"/>
      <dgm:spPr>
        <a:blipFill>
          <a:blip xmlns:r="http://schemas.openxmlformats.org/officeDocument/2006/relationships"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a:fillRect l="-39000" r="-39000"/>
          </a:stretch>
        </a:blipFill>
      </dgm:spPr>
    </dgm:pt>
    <dgm:pt modelId="{D2793B3A-2DC9-424C-91E2-0B03D334BD6D}" type="pres">
      <dgm:prSet presAssocID="{E7EAEFC1-ADF3-4E64-92BB-E8561A7242EA}" presName="sibTrans" presStyleLbl="sibTrans2D1" presStyleIdx="0" presStyleCnt="0"/>
      <dgm:spPr/>
    </dgm:pt>
    <dgm:pt modelId="{EBB83D4C-BD99-4D01-93B3-4D294C8141F2}" type="pres">
      <dgm:prSet presAssocID="{6FDF3DDB-15DE-4C7F-AFB2-AF5D4A7F5B66}" presName="compNode" presStyleCnt="0"/>
      <dgm:spPr/>
    </dgm:pt>
    <dgm:pt modelId="{8009CB2A-0E5C-439B-8A4E-4F00D9D9ACF0}" type="pres">
      <dgm:prSet presAssocID="{6FDF3DDB-15DE-4C7F-AFB2-AF5D4A7F5B66}" presName="bkgdShape" presStyleLbl="node1" presStyleIdx="2" presStyleCnt="5"/>
      <dgm:spPr/>
    </dgm:pt>
    <dgm:pt modelId="{EE243EC5-49E5-41CE-BB39-39194AB28AE4}" type="pres">
      <dgm:prSet presAssocID="{6FDF3DDB-15DE-4C7F-AFB2-AF5D4A7F5B66}" presName="nodeTx" presStyleLbl="node1" presStyleIdx="2" presStyleCnt="5">
        <dgm:presLayoutVars>
          <dgm:bulletEnabled val="1"/>
        </dgm:presLayoutVars>
      </dgm:prSet>
      <dgm:spPr/>
    </dgm:pt>
    <dgm:pt modelId="{B1062371-6614-4571-A0F7-334E602F3A64}" type="pres">
      <dgm:prSet presAssocID="{6FDF3DDB-15DE-4C7F-AFB2-AF5D4A7F5B66}" presName="invisiNode" presStyleLbl="node1" presStyleIdx="2" presStyleCnt="5"/>
      <dgm:spPr/>
    </dgm:pt>
    <dgm:pt modelId="{E67B73A3-17F9-4749-8F4D-E70924EA28B0}" type="pres">
      <dgm:prSet presAssocID="{6FDF3DDB-15DE-4C7F-AFB2-AF5D4A7F5B66}" presName="imagNode" presStyleLbl="fgImgPlace1" presStyleIdx="2" presStyleCnt="5" custLinFactY="3346" custLinFactNeighborX="-3811" custLinFactNeighborY="100000"/>
      <dgm:spPr>
        <a:blipFill>
          <a:blip xmlns:r="http://schemas.openxmlformats.org/officeDocument/2006/relationships" r:embed="rId4">
            <a:extLst>
              <a:ext uri="{28A0092B-C50C-407E-A947-70E740481C1C}">
                <a14:useLocalDpi xmlns:a14="http://schemas.microsoft.com/office/drawing/2010/main" val="0"/>
              </a:ext>
            </a:extLst>
          </a:blip>
          <a:srcRect/>
          <a:stretch>
            <a:fillRect l="-35000" r="-35000"/>
          </a:stretch>
        </a:blipFill>
      </dgm:spPr>
    </dgm:pt>
    <dgm:pt modelId="{F67536C0-063F-4D39-B7BF-E6C2B54E9BC4}" type="pres">
      <dgm:prSet presAssocID="{5C98CA8C-068E-49E9-B0C5-3673BF4C7972}" presName="sibTrans" presStyleLbl="sibTrans2D1" presStyleIdx="0" presStyleCnt="0"/>
      <dgm:spPr/>
    </dgm:pt>
    <dgm:pt modelId="{C77D3AEE-C691-4844-B8D0-BFF80500F32C}" type="pres">
      <dgm:prSet presAssocID="{DF15C965-A174-4BD5-B984-E75FE0164318}" presName="compNode" presStyleCnt="0"/>
      <dgm:spPr/>
    </dgm:pt>
    <dgm:pt modelId="{58CAD77B-6321-416C-9477-8D015FFA5699}" type="pres">
      <dgm:prSet presAssocID="{DF15C965-A174-4BD5-B984-E75FE0164318}" presName="bkgdShape" presStyleLbl="node1" presStyleIdx="3" presStyleCnt="5"/>
      <dgm:spPr/>
    </dgm:pt>
    <dgm:pt modelId="{767FE1D1-2840-4098-9CD6-3329393CEE7B}" type="pres">
      <dgm:prSet presAssocID="{DF15C965-A174-4BD5-B984-E75FE0164318}" presName="nodeTx" presStyleLbl="node1" presStyleIdx="3" presStyleCnt="5">
        <dgm:presLayoutVars>
          <dgm:bulletEnabled val="1"/>
        </dgm:presLayoutVars>
      </dgm:prSet>
      <dgm:spPr/>
    </dgm:pt>
    <dgm:pt modelId="{A0BD2A35-8015-4430-AE19-2E7F9A60521A}" type="pres">
      <dgm:prSet presAssocID="{DF15C965-A174-4BD5-B984-E75FE0164318}" presName="invisiNode" presStyleLbl="node1" presStyleIdx="3" presStyleCnt="5"/>
      <dgm:spPr/>
    </dgm:pt>
    <dgm:pt modelId="{C71F4F8F-BD8D-463F-818B-5ECAF0C30630}" type="pres">
      <dgm:prSet presAssocID="{DF15C965-A174-4BD5-B984-E75FE0164318}" presName="imagNode" presStyleLbl="fgImgPlace1" presStyleIdx="3" presStyleCnt="5" custLinFactY="3346" custLinFactNeighborX="-2509" custLinFactNeighborY="100000"/>
      <dgm:spPr>
        <a:blipFill>
          <a:blip xmlns:r="http://schemas.openxmlformats.org/officeDocument/2006/relationships" r:embed="rId5">
            <a:extLst>
              <a:ext uri="{28A0092B-C50C-407E-A947-70E740481C1C}">
                <a14:useLocalDpi xmlns:a14="http://schemas.microsoft.com/office/drawing/2010/main" val="0"/>
              </a:ext>
            </a:extLst>
          </a:blip>
          <a:srcRect/>
          <a:stretch>
            <a:fillRect l="-25000" r="-25000"/>
          </a:stretch>
        </a:blipFill>
      </dgm:spPr>
    </dgm:pt>
    <dgm:pt modelId="{594A62E4-C19A-4744-9ACD-05B3A018DBB6}" type="pres">
      <dgm:prSet presAssocID="{DEAC6398-9B4F-4E1A-BC05-2261D530D538}" presName="sibTrans" presStyleLbl="sibTrans2D1" presStyleIdx="0" presStyleCnt="0"/>
      <dgm:spPr/>
    </dgm:pt>
    <dgm:pt modelId="{BC97413C-9AEA-42ED-B9F1-E9EAEAFF3A2E}" type="pres">
      <dgm:prSet presAssocID="{F7D4B272-5331-44E7-B728-EF94FB28BC2A}" presName="compNode" presStyleCnt="0"/>
      <dgm:spPr/>
    </dgm:pt>
    <dgm:pt modelId="{47394AE7-A916-49DA-B13E-C6E7E0C45387}" type="pres">
      <dgm:prSet presAssocID="{F7D4B272-5331-44E7-B728-EF94FB28BC2A}" presName="bkgdShape" presStyleLbl="node1" presStyleIdx="4" presStyleCnt="5"/>
      <dgm:spPr/>
    </dgm:pt>
    <dgm:pt modelId="{E90F46E6-58AE-44CE-BA99-17004E138A6B}" type="pres">
      <dgm:prSet presAssocID="{F7D4B272-5331-44E7-B728-EF94FB28BC2A}" presName="nodeTx" presStyleLbl="node1" presStyleIdx="4" presStyleCnt="5">
        <dgm:presLayoutVars>
          <dgm:bulletEnabled val="1"/>
        </dgm:presLayoutVars>
      </dgm:prSet>
      <dgm:spPr/>
    </dgm:pt>
    <dgm:pt modelId="{641F8B6B-6775-4E69-9ED5-74642EC9C0B9}" type="pres">
      <dgm:prSet presAssocID="{F7D4B272-5331-44E7-B728-EF94FB28BC2A}" presName="invisiNode" presStyleLbl="node1" presStyleIdx="4" presStyleCnt="5"/>
      <dgm:spPr/>
    </dgm:pt>
    <dgm:pt modelId="{FFC36A00-CCA4-4F9F-918E-7901215B8B0F}" type="pres">
      <dgm:prSet presAssocID="{F7D4B272-5331-44E7-B728-EF94FB28BC2A}" presName="imagNode" presStyleLbl="fgImgPlace1" presStyleIdx="4" presStyleCnt="5" custLinFactY="3346" custLinFactNeighborX="-3651" custLinFactNeighborY="100000"/>
      <dgm:spPr>
        <a:blipFill>
          <a:blip xmlns:r="http://schemas.openxmlformats.org/officeDocument/2006/relationships" r:embed="rId6">
            <a:extLst>
              <a:ext uri="{28A0092B-C50C-407E-A947-70E740481C1C}">
                <a14:useLocalDpi xmlns:a14="http://schemas.microsoft.com/office/drawing/2010/main" val="0"/>
              </a:ext>
            </a:extLst>
          </a:blip>
          <a:srcRect/>
          <a:stretch>
            <a:fillRect l="-39000" r="-39000"/>
          </a:stretch>
        </a:blipFill>
      </dgm:spPr>
    </dgm:pt>
  </dgm:ptLst>
  <dgm:cxnLst>
    <dgm:cxn modelId="{175DDB06-F9C9-40AA-807A-2C9427D20245}" type="presOf" srcId="{F7D4B272-5331-44E7-B728-EF94FB28BC2A}" destId="{47394AE7-A916-49DA-B13E-C6E7E0C45387}" srcOrd="0" destOrd="0" presId="urn:microsoft.com/office/officeart/2005/8/layout/hList7"/>
    <dgm:cxn modelId="{1554AC2E-D5FA-4AAB-9FAB-55D585FCA5B4}" type="presOf" srcId="{D4D525B4-9BE5-42FB-AD77-7D99B37DBA87}" destId="{02FDAD1E-C9A2-459E-B0BB-37F1AD65B460}" srcOrd="0" destOrd="0" presId="urn:microsoft.com/office/officeart/2005/8/layout/hList7"/>
    <dgm:cxn modelId="{986C1D39-A444-4758-892A-28B0E514C80D}" type="presOf" srcId="{BDD075B4-D335-46E8-9391-CBFA2ED9AC0D}" destId="{C7CA7B21-8B82-41B2-82A1-75CC88199E2B}" srcOrd="1" destOrd="0" presId="urn:microsoft.com/office/officeart/2005/8/layout/hList7"/>
    <dgm:cxn modelId="{A1B57939-EEAE-4730-9828-23B51FEF5D76}" srcId="{D4D525B4-9BE5-42FB-AD77-7D99B37DBA87}" destId="{4BDC5005-9DD3-47D1-A35A-C407D3041707}" srcOrd="1" destOrd="0" parTransId="{FA71DA3F-D90F-4FF8-B12B-E8B99AEC0812}" sibTransId="{E7EAEFC1-ADF3-4E64-92BB-E8561A7242EA}"/>
    <dgm:cxn modelId="{5257D067-6E9C-4650-9F87-48199E3A61E1}" srcId="{D4D525B4-9BE5-42FB-AD77-7D99B37DBA87}" destId="{F7D4B272-5331-44E7-B728-EF94FB28BC2A}" srcOrd="4" destOrd="0" parTransId="{C33D0EB3-4FC4-4FC6-8EDE-77B35F194ECD}" sibTransId="{007D71AB-CB60-4E66-8A45-E5D7D374001B}"/>
    <dgm:cxn modelId="{BEA65D49-52D0-430E-8AB0-AC679751E3C6}" type="presOf" srcId="{6FDF3DDB-15DE-4C7F-AFB2-AF5D4A7F5B66}" destId="{EE243EC5-49E5-41CE-BB39-39194AB28AE4}" srcOrd="1" destOrd="0" presId="urn:microsoft.com/office/officeart/2005/8/layout/hList7"/>
    <dgm:cxn modelId="{81E14878-D3CE-474F-B209-C4A215EE14CB}" type="presOf" srcId="{F7D4B272-5331-44E7-B728-EF94FB28BC2A}" destId="{E90F46E6-58AE-44CE-BA99-17004E138A6B}" srcOrd="1" destOrd="0" presId="urn:microsoft.com/office/officeart/2005/8/layout/hList7"/>
    <dgm:cxn modelId="{28EB3D7F-4FBF-49C1-9D80-44C7A50763AB}" type="presOf" srcId="{6FDF3DDB-15DE-4C7F-AFB2-AF5D4A7F5B66}" destId="{8009CB2A-0E5C-439B-8A4E-4F00D9D9ACF0}" srcOrd="0" destOrd="0" presId="urn:microsoft.com/office/officeart/2005/8/layout/hList7"/>
    <dgm:cxn modelId="{54D77588-5066-4308-9EC7-730CA66A196A}" type="presOf" srcId="{BDD075B4-D335-46E8-9391-CBFA2ED9AC0D}" destId="{09E230EA-80CC-4450-8C6D-1D87D4032352}" srcOrd="0" destOrd="0" presId="urn:microsoft.com/office/officeart/2005/8/layout/hList7"/>
    <dgm:cxn modelId="{A67D689F-BE9F-4ABD-A01F-A4DC454852A3}" type="presOf" srcId="{5C98CA8C-068E-49E9-B0C5-3673BF4C7972}" destId="{F67536C0-063F-4D39-B7BF-E6C2B54E9BC4}" srcOrd="0" destOrd="0" presId="urn:microsoft.com/office/officeart/2005/8/layout/hList7"/>
    <dgm:cxn modelId="{3A0957A2-CAE9-4BC7-B3E4-28A603816C24}" srcId="{D4D525B4-9BE5-42FB-AD77-7D99B37DBA87}" destId="{DF15C965-A174-4BD5-B984-E75FE0164318}" srcOrd="3" destOrd="0" parTransId="{A789B236-D7B6-494A-AF09-B2B13B3E3CA6}" sibTransId="{DEAC6398-9B4F-4E1A-BC05-2261D530D538}"/>
    <dgm:cxn modelId="{775E13A7-3150-44C2-A3E3-036C34170F19}" type="presOf" srcId="{A9ACF575-1566-4784-A09F-EC742888CF0E}" destId="{C8A131B8-E05F-43A4-A902-A2081026A128}" srcOrd="0" destOrd="0" presId="urn:microsoft.com/office/officeart/2005/8/layout/hList7"/>
    <dgm:cxn modelId="{338737B9-7C79-4F30-8D27-855C92234DD8}" type="presOf" srcId="{DF15C965-A174-4BD5-B984-E75FE0164318}" destId="{58CAD77B-6321-416C-9477-8D015FFA5699}" srcOrd="0" destOrd="0" presId="urn:microsoft.com/office/officeart/2005/8/layout/hList7"/>
    <dgm:cxn modelId="{443483D1-7E8D-4EFD-BBE9-AE333133AC4C}" srcId="{D4D525B4-9BE5-42FB-AD77-7D99B37DBA87}" destId="{6FDF3DDB-15DE-4C7F-AFB2-AF5D4A7F5B66}" srcOrd="2" destOrd="0" parTransId="{A6FF5CE2-712A-429D-ADE4-E104B38728EA}" sibTransId="{5C98CA8C-068E-49E9-B0C5-3673BF4C7972}"/>
    <dgm:cxn modelId="{C08864D7-7BE2-4C9F-934B-F3137C24AFAA}" srcId="{D4D525B4-9BE5-42FB-AD77-7D99B37DBA87}" destId="{BDD075B4-D335-46E8-9391-CBFA2ED9AC0D}" srcOrd="0" destOrd="0" parTransId="{F170FD87-A4E0-49E0-BE82-54EE97C87803}" sibTransId="{A9ACF575-1566-4784-A09F-EC742888CF0E}"/>
    <dgm:cxn modelId="{0962BFE0-0F01-49C4-8017-05090063AFEB}" type="presOf" srcId="{DF15C965-A174-4BD5-B984-E75FE0164318}" destId="{767FE1D1-2840-4098-9CD6-3329393CEE7B}" srcOrd="1" destOrd="0" presId="urn:microsoft.com/office/officeart/2005/8/layout/hList7"/>
    <dgm:cxn modelId="{254F08EC-AA51-4052-A1A7-4040C1C9436E}" type="presOf" srcId="{E7EAEFC1-ADF3-4E64-92BB-E8561A7242EA}" destId="{D2793B3A-2DC9-424C-91E2-0B03D334BD6D}" srcOrd="0" destOrd="0" presId="urn:microsoft.com/office/officeart/2005/8/layout/hList7"/>
    <dgm:cxn modelId="{2D9243EC-455B-47F4-A53D-7D51C8CDD8B6}" type="presOf" srcId="{4BDC5005-9DD3-47D1-A35A-C407D3041707}" destId="{794922D8-9C82-48BB-B451-492DD27BCA70}" srcOrd="1" destOrd="0" presId="urn:microsoft.com/office/officeart/2005/8/layout/hList7"/>
    <dgm:cxn modelId="{60820EFC-EF06-413C-BB98-418F25CDD665}" type="presOf" srcId="{4BDC5005-9DD3-47D1-A35A-C407D3041707}" destId="{C165C275-649C-4BA7-BF06-CF133DCC2D92}" srcOrd="0" destOrd="0" presId="urn:microsoft.com/office/officeart/2005/8/layout/hList7"/>
    <dgm:cxn modelId="{1134A1FE-3827-48C2-BC69-C2BC71998E71}" type="presOf" srcId="{DEAC6398-9B4F-4E1A-BC05-2261D530D538}" destId="{594A62E4-C19A-4744-9ACD-05B3A018DBB6}" srcOrd="0" destOrd="0" presId="urn:microsoft.com/office/officeart/2005/8/layout/hList7"/>
    <dgm:cxn modelId="{FBB9DF01-DD4C-4281-B136-DEB551A25484}" type="presParOf" srcId="{02FDAD1E-C9A2-459E-B0BB-37F1AD65B460}" destId="{24DBA5E0-CB24-4769-BB4F-62AF970DE161}" srcOrd="0" destOrd="0" presId="urn:microsoft.com/office/officeart/2005/8/layout/hList7"/>
    <dgm:cxn modelId="{09C7E65C-16BD-4E07-8F68-1390D84BAEE7}" type="presParOf" srcId="{02FDAD1E-C9A2-459E-B0BB-37F1AD65B460}" destId="{981DA45C-9F8F-49C7-8906-589C0576337C}" srcOrd="1" destOrd="0" presId="urn:microsoft.com/office/officeart/2005/8/layout/hList7"/>
    <dgm:cxn modelId="{BED14461-FCD4-467E-877D-62A8A6A34CB6}" type="presParOf" srcId="{981DA45C-9F8F-49C7-8906-589C0576337C}" destId="{5774734C-1B40-443F-88B6-E26386DCA58B}" srcOrd="0" destOrd="0" presId="urn:microsoft.com/office/officeart/2005/8/layout/hList7"/>
    <dgm:cxn modelId="{811127CA-13CD-471F-85D0-428DFE84A3F6}" type="presParOf" srcId="{5774734C-1B40-443F-88B6-E26386DCA58B}" destId="{09E230EA-80CC-4450-8C6D-1D87D4032352}" srcOrd="0" destOrd="0" presId="urn:microsoft.com/office/officeart/2005/8/layout/hList7"/>
    <dgm:cxn modelId="{A0AA7FBB-15D6-4199-8BDE-F313BAE0749F}" type="presParOf" srcId="{5774734C-1B40-443F-88B6-E26386DCA58B}" destId="{C7CA7B21-8B82-41B2-82A1-75CC88199E2B}" srcOrd="1" destOrd="0" presId="urn:microsoft.com/office/officeart/2005/8/layout/hList7"/>
    <dgm:cxn modelId="{74A394D8-6E7F-403C-AAD9-E534C5FDAF4E}" type="presParOf" srcId="{5774734C-1B40-443F-88B6-E26386DCA58B}" destId="{A62B81B6-050D-42E6-A5FB-1CC1021BF828}" srcOrd="2" destOrd="0" presId="urn:microsoft.com/office/officeart/2005/8/layout/hList7"/>
    <dgm:cxn modelId="{A84D7AF4-0B0B-49B4-B4F3-287C25DB3196}" type="presParOf" srcId="{5774734C-1B40-443F-88B6-E26386DCA58B}" destId="{3FFD21AF-EA28-4C11-AB9C-E48E7D2B5A0A}" srcOrd="3" destOrd="0" presId="urn:microsoft.com/office/officeart/2005/8/layout/hList7"/>
    <dgm:cxn modelId="{4A600236-3A63-407B-84C8-B3241C551DD0}" type="presParOf" srcId="{981DA45C-9F8F-49C7-8906-589C0576337C}" destId="{C8A131B8-E05F-43A4-A902-A2081026A128}" srcOrd="1" destOrd="0" presId="urn:microsoft.com/office/officeart/2005/8/layout/hList7"/>
    <dgm:cxn modelId="{9FA0C0BC-EAF8-4D90-8191-06B3037936B9}" type="presParOf" srcId="{981DA45C-9F8F-49C7-8906-589C0576337C}" destId="{B67C6366-A526-45AB-AF04-738903DCA204}" srcOrd="2" destOrd="0" presId="urn:microsoft.com/office/officeart/2005/8/layout/hList7"/>
    <dgm:cxn modelId="{EA70D4CF-2F99-4791-9531-B3C8A93021B5}" type="presParOf" srcId="{B67C6366-A526-45AB-AF04-738903DCA204}" destId="{C165C275-649C-4BA7-BF06-CF133DCC2D92}" srcOrd="0" destOrd="0" presId="urn:microsoft.com/office/officeart/2005/8/layout/hList7"/>
    <dgm:cxn modelId="{B9C21440-22EC-4CFE-B4CD-A742A543ADDF}" type="presParOf" srcId="{B67C6366-A526-45AB-AF04-738903DCA204}" destId="{794922D8-9C82-48BB-B451-492DD27BCA70}" srcOrd="1" destOrd="0" presId="urn:microsoft.com/office/officeart/2005/8/layout/hList7"/>
    <dgm:cxn modelId="{8342E27E-0CDD-4255-A2AE-577588D57FF3}" type="presParOf" srcId="{B67C6366-A526-45AB-AF04-738903DCA204}" destId="{F767C84E-F7CC-4487-8FA7-DD84E5333D01}" srcOrd="2" destOrd="0" presId="urn:microsoft.com/office/officeart/2005/8/layout/hList7"/>
    <dgm:cxn modelId="{FEFB855B-35E0-428C-881E-9200D4F69191}" type="presParOf" srcId="{B67C6366-A526-45AB-AF04-738903DCA204}" destId="{352740BF-61A5-403F-9053-41EA3B9AAD98}" srcOrd="3" destOrd="0" presId="urn:microsoft.com/office/officeart/2005/8/layout/hList7"/>
    <dgm:cxn modelId="{A427B89D-A885-4998-95DE-7DA6F32A4609}" type="presParOf" srcId="{981DA45C-9F8F-49C7-8906-589C0576337C}" destId="{D2793B3A-2DC9-424C-91E2-0B03D334BD6D}" srcOrd="3" destOrd="0" presId="urn:microsoft.com/office/officeart/2005/8/layout/hList7"/>
    <dgm:cxn modelId="{8367E046-6395-419B-8F69-81B87A4A0A78}" type="presParOf" srcId="{981DA45C-9F8F-49C7-8906-589C0576337C}" destId="{EBB83D4C-BD99-4D01-93B3-4D294C8141F2}" srcOrd="4" destOrd="0" presId="urn:microsoft.com/office/officeart/2005/8/layout/hList7"/>
    <dgm:cxn modelId="{52B25359-C105-4970-8F63-EF7D483D6148}" type="presParOf" srcId="{EBB83D4C-BD99-4D01-93B3-4D294C8141F2}" destId="{8009CB2A-0E5C-439B-8A4E-4F00D9D9ACF0}" srcOrd="0" destOrd="0" presId="urn:microsoft.com/office/officeart/2005/8/layout/hList7"/>
    <dgm:cxn modelId="{F581ABC5-4F1C-4826-A882-4CB33BC43A9F}" type="presParOf" srcId="{EBB83D4C-BD99-4D01-93B3-4D294C8141F2}" destId="{EE243EC5-49E5-41CE-BB39-39194AB28AE4}" srcOrd="1" destOrd="0" presId="urn:microsoft.com/office/officeart/2005/8/layout/hList7"/>
    <dgm:cxn modelId="{169F9A40-38AA-4577-BAC6-394728E3C546}" type="presParOf" srcId="{EBB83D4C-BD99-4D01-93B3-4D294C8141F2}" destId="{B1062371-6614-4571-A0F7-334E602F3A64}" srcOrd="2" destOrd="0" presId="urn:microsoft.com/office/officeart/2005/8/layout/hList7"/>
    <dgm:cxn modelId="{68782D00-7A53-414C-B5AC-AFD34E9A5997}" type="presParOf" srcId="{EBB83D4C-BD99-4D01-93B3-4D294C8141F2}" destId="{E67B73A3-17F9-4749-8F4D-E70924EA28B0}" srcOrd="3" destOrd="0" presId="urn:microsoft.com/office/officeart/2005/8/layout/hList7"/>
    <dgm:cxn modelId="{96D8EC1C-6BB9-48C0-B162-84DCF92B91BC}" type="presParOf" srcId="{981DA45C-9F8F-49C7-8906-589C0576337C}" destId="{F67536C0-063F-4D39-B7BF-E6C2B54E9BC4}" srcOrd="5" destOrd="0" presId="urn:microsoft.com/office/officeart/2005/8/layout/hList7"/>
    <dgm:cxn modelId="{B086AE5C-E99D-43D8-B9B0-B700119B57D2}" type="presParOf" srcId="{981DA45C-9F8F-49C7-8906-589C0576337C}" destId="{C77D3AEE-C691-4844-B8D0-BFF80500F32C}" srcOrd="6" destOrd="0" presId="urn:microsoft.com/office/officeart/2005/8/layout/hList7"/>
    <dgm:cxn modelId="{FF68FA21-BEF6-47AC-AE86-C3970F1546E4}" type="presParOf" srcId="{C77D3AEE-C691-4844-B8D0-BFF80500F32C}" destId="{58CAD77B-6321-416C-9477-8D015FFA5699}" srcOrd="0" destOrd="0" presId="urn:microsoft.com/office/officeart/2005/8/layout/hList7"/>
    <dgm:cxn modelId="{D29C2002-CE36-4355-8FE9-26037A528D78}" type="presParOf" srcId="{C77D3AEE-C691-4844-B8D0-BFF80500F32C}" destId="{767FE1D1-2840-4098-9CD6-3329393CEE7B}" srcOrd="1" destOrd="0" presId="urn:microsoft.com/office/officeart/2005/8/layout/hList7"/>
    <dgm:cxn modelId="{01BE62BB-3E25-465A-9D5E-17C61F34F312}" type="presParOf" srcId="{C77D3AEE-C691-4844-B8D0-BFF80500F32C}" destId="{A0BD2A35-8015-4430-AE19-2E7F9A60521A}" srcOrd="2" destOrd="0" presId="urn:microsoft.com/office/officeart/2005/8/layout/hList7"/>
    <dgm:cxn modelId="{5EB4CF07-3F6E-4A9E-8A1E-6B6AD6F7DB5A}" type="presParOf" srcId="{C77D3AEE-C691-4844-B8D0-BFF80500F32C}" destId="{C71F4F8F-BD8D-463F-818B-5ECAF0C30630}" srcOrd="3" destOrd="0" presId="urn:microsoft.com/office/officeart/2005/8/layout/hList7"/>
    <dgm:cxn modelId="{BFA7F599-CF14-47B1-A788-B6671B06EDA1}" type="presParOf" srcId="{981DA45C-9F8F-49C7-8906-589C0576337C}" destId="{594A62E4-C19A-4744-9ACD-05B3A018DBB6}" srcOrd="7" destOrd="0" presId="urn:microsoft.com/office/officeart/2005/8/layout/hList7"/>
    <dgm:cxn modelId="{390D024A-0195-495E-A7E4-C2B180BB5333}" type="presParOf" srcId="{981DA45C-9F8F-49C7-8906-589C0576337C}" destId="{BC97413C-9AEA-42ED-B9F1-E9EAEAFF3A2E}" srcOrd="8" destOrd="0" presId="urn:microsoft.com/office/officeart/2005/8/layout/hList7"/>
    <dgm:cxn modelId="{1790D1F2-F89F-429B-BD85-6B28BDF21450}" type="presParOf" srcId="{BC97413C-9AEA-42ED-B9F1-E9EAEAFF3A2E}" destId="{47394AE7-A916-49DA-B13E-C6E7E0C45387}" srcOrd="0" destOrd="0" presId="urn:microsoft.com/office/officeart/2005/8/layout/hList7"/>
    <dgm:cxn modelId="{0046776B-C84B-495C-ABF1-B3C4F4DA5818}" type="presParOf" srcId="{BC97413C-9AEA-42ED-B9F1-E9EAEAFF3A2E}" destId="{E90F46E6-58AE-44CE-BA99-17004E138A6B}" srcOrd="1" destOrd="0" presId="urn:microsoft.com/office/officeart/2005/8/layout/hList7"/>
    <dgm:cxn modelId="{35E8E67D-488E-4DAA-894B-A00DA9D7D54A}" type="presParOf" srcId="{BC97413C-9AEA-42ED-B9F1-E9EAEAFF3A2E}" destId="{641F8B6B-6775-4E69-9ED5-74642EC9C0B9}" srcOrd="2" destOrd="0" presId="urn:microsoft.com/office/officeart/2005/8/layout/hList7"/>
    <dgm:cxn modelId="{48EB6D6E-0D4D-4D74-BDEF-27A285B61FEB}" type="presParOf" srcId="{BC97413C-9AEA-42ED-B9F1-E9EAEAFF3A2E}" destId="{FFC36A00-CCA4-4F9F-918E-7901215B8B0F}"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D80036-C3C1-41D5-8225-0CACE48C5398}"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B74ACCD9-B5EB-4341-8CE3-226D9B4EFF8F}">
      <dgm:prSet/>
      <dgm:spPr/>
      <dgm:t>
        <a:bodyPr/>
        <a:lstStyle/>
        <a:p>
          <a:pPr>
            <a:lnSpc>
              <a:spcPct val="100000"/>
            </a:lnSpc>
          </a:pPr>
          <a:r>
            <a:rPr lang="en-US" b="0" i="0" baseline="0" dirty="0"/>
            <a:t>Altogether over 20 new products (tools, resources, and training) </a:t>
          </a:r>
          <a:r>
            <a:rPr lang="en-US" b="1" i="1" baseline="0" dirty="0"/>
            <a:t>along with all the information that is contained in the Compendium/Data Map </a:t>
          </a:r>
          <a:r>
            <a:rPr lang="en-US" b="0" i="0" baseline="0" dirty="0"/>
            <a:t>will offer a very helpful, easy-to-use Toolbox for the states to utilize.</a:t>
          </a:r>
          <a:r>
            <a:rPr lang="en-US" b="0" i="0" baseline="0" dirty="0">
              <a:latin typeface="Calibri Light" panose="020F0302020204030204"/>
            </a:rPr>
            <a:t> </a:t>
          </a:r>
          <a:endParaRPr lang="en-US" dirty="0"/>
        </a:p>
      </dgm:t>
    </dgm:pt>
    <dgm:pt modelId="{0F958F10-35AD-417C-AD16-BBD331887CF7}" type="parTrans" cxnId="{A8AA120C-56B0-410F-B72A-B23B6EF8D14B}">
      <dgm:prSet/>
      <dgm:spPr/>
      <dgm:t>
        <a:bodyPr/>
        <a:lstStyle/>
        <a:p>
          <a:endParaRPr lang="en-US"/>
        </a:p>
      </dgm:t>
    </dgm:pt>
    <dgm:pt modelId="{E2B2CA4F-EBFB-4777-AEBF-9B8995EA87F2}" type="sibTrans" cxnId="{A8AA120C-56B0-410F-B72A-B23B6EF8D14B}">
      <dgm:prSet/>
      <dgm:spPr/>
      <dgm:t>
        <a:bodyPr/>
        <a:lstStyle/>
        <a:p>
          <a:endParaRPr lang="en-US"/>
        </a:p>
      </dgm:t>
    </dgm:pt>
    <dgm:pt modelId="{3837784F-635B-4FF6-871C-9D2E8B6EEDA0}">
      <dgm:prSet/>
      <dgm:spPr/>
      <dgm:t>
        <a:bodyPr/>
        <a:lstStyle/>
        <a:p>
          <a:pPr>
            <a:lnSpc>
              <a:spcPct val="100000"/>
            </a:lnSpc>
          </a:pPr>
          <a:r>
            <a:rPr lang="en-US" b="0" i="0" baseline="0" dirty="0"/>
            <a:t>Once implemented, we expect these to improve the quality, consistency and efficiency of the CSBG state offices.</a:t>
          </a:r>
          <a:r>
            <a:rPr lang="en-US" b="0" i="0" baseline="0" dirty="0">
              <a:latin typeface="Calibri Light" panose="020F0302020204030204"/>
            </a:rPr>
            <a:t>  </a:t>
          </a:r>
          <a:endParaRPr lang="en-US" dirty="0"/>
        </a:p>
      </dgm:t>
    </dgm:pt>
    <dgm:pt modelId="{EAEE311B-86DB-4ABF-9874-A89C120F3C96}" type="parTrans" cxnId="{7AFB66AD-0183-40F0-862B-2A76ACD0572F}">
      <dgm:prSet/>
      <dgm:spPr/>
      <dgm:t>
        <a:bodyPr/>
        <a:lstStyle/>
        <a:p>
          <a:endParaRPr lang="en-US"/>
        </a:p>
      </dgm:t>
    </dgm:pt>
    <dgm:pt modelId="{3FEEAAD3-F6F4-429D-880E-EB13ED3A97A9}" type="sibTrans" cxnId="{7AFB66AD-0183-40F0-862B-2A76ACD0572F}">
      <dgm:prSet/>
      <dgm:spPr/>
      <dgm:t>
        <a:bodyPr/>
        <a:lstStyle/>
        <a:p>
          <a:endParaRPr lang="en-US"/>
        </a:p>
      </dgm:t>
    </dgm:pt>
    <dgm:pt modelId="{4246F200-AC6B-4C9A-9ACC-5C7732C20D25}">
      <dgm:prSet/>
      <dgm:spPr/>
      <dgm:t>
        <a:bodyPr/>
        <a:lstStyle/>
        <a:p>
          <a:pPr>
            <a:lnSpc>
              <a:spcPct val="100000"/>
            </a:lnSpc>
          </a:pPr>
          <a:r>
            <a:rPr lang="en-US" b="0" i="0" baseline="0" dirty="0"/>
            <a:t>We expect </a:t>
          </a:r>
          <a:r>
            <a:rPr lang="en-US" dirty="0"/>
            <a:t>that use of the promising practices and accompanying tools, resources, and training </a:t>
          </a:r>
          <a:r>
            <a:rPr lang="en-US" b="0" i="0" baseline="0" dirty="0"/>
            <a:t>will result in:</a:t>
          </a:r>
          <a:endParaRPr lang="en-US" dirty="0"/>
        </a:p>
      </dgm:t>
    </dgm:pt>
    <dgm:pt modelId="{51D3A7CE-0201-4D1E-ADF4-93DB9EE5EBF5}" type="parTrans" cxnId="{A3DC8F41-312A-4865-9824-8F87816066F1}">
      <dgm:prSet/>
      <dgm:spPr/>
      <dgm:t>
        <a:bodyPr/>
        <a:lstStyle/>
        <a:p>
          <a:endParaRPr lang="en-US"/>
        </a:p>
      </dgm:t>
    </dgm:pt>
    <dgm:pt modelId="{B76685DF-62A2-4A34-A44A-2E088E37590D}" type="sibTrans" cxnId="{A3DC8F41-312A-4865-9824-8F87816066F1}">
      <dgm:prSet/>
      <dgm:spPr/>
      <dgm:t>
        <a:bodyPr/>
        <a:lstStyle/>
        <a:p>
          <a:endParaRPr lang="en-US"/>
        </a:p>
      </dgm:t>
    </dgm:pt>
    <dgm:pt modelId="{D394F681-A931-4F96-B043-E0B02A77589D}">
      <dgm:prSet custT="1"/>
      <dgm:spPr/>
      <dgm:t>
        <a:bodyPr/>
        <a:lstStyle/>
        <a:p>
          <a:pPr>
            <a:lnSpc>
              <a:spcPct val="100000"/>
            </a:lnSpc>
          </a:pPr>
          <a:r>
            <a:rPr lang="en-US" sz="2000" b="1" dirty="0"/>
            <a:t>B</a:t>
          </a:r>
          <a:r>
            <a:rPr lang="en-US" sz="2000" b="1" i="0" baseline="0" dirty="0"/>
            <a:t>etter service delivery to the CAAs and increased satisfaction w/ the state office as evidenced by improved ACSI scores for the states.  </a:t>
          </a:r>
          <a:endParaRPr lang="en-US" sz="2000" b="1" dirty="0"/>
        </a:p>
      </dgm:t>
    </dgm:pt>
    <dgm:pt modelId="{D51202AB-2384-417D-ACAB-8B4B8E5F1359}" type="parTrans" cxnId="{2BD2A65D-6081-4502-9872-7EDC11FD8DD2}">
      <dgm:prSet/>
      <dgm:spPr/>
      <dgm:t>
        <a:bodyPr/>
        <a:lstStyle/>
        <a:p>
          <a:endParaRPr lang="en-US"/>
        </a:p>
      </dgm:t>
    </dgm:pt>
    <dgm:pt modelId="{0A8341FB-6B53-4FD6-8FA8-B11A2EFA7EA1}" type="sibTrans" cxnId="{2BD2A65D-6081-4502-9872-7EDC11FD8DD2}">
      <dgm:prSet/>
      <dgm:spPr/>
      <dgm:t>
        <a:bodyPr/>
        <a:lstStyle/>
        <a:p>
          <a:endParaRPr lang="en-US"/>
        </a:p>
      </dgm:t>
    </dgm:pt>
    <dgm:pt modelId="{B8E37CA8-91DB-4CF6-A02A-778DA2EF6E33}" type="pres">
      <dgm:prSet presAssocID="{59D80036-C3C1-41D5-8225-0CACE48C5398}" presName="root" presStyleCnt="0">
        <dgm:presLayoutVars>
          <dgm:dir/>
          <dgm:resizeHandles val="exact"/>
        </dgm:presLayoutVars>
      </dgm:prSet>
      <dgm:spPr/>
    </dgm:pt>
    <dgm:pt modelId="{543A965C-4D15-4289-8344-015D40CB8E14}" type="pres">
      <dgm:prSet presAssocID="{B74ACCD9-B5EB-4341-8CE3-226D9B4EFF8F}" presName="compNode" presStyleCnt="0"/>
      <dgm:spPr/>
    </dgm:pt>
    <dgm:pt modelId="{EAF049E3-7B06-46D7-8598-EDCCFE4D2BCF}" type="pres">
      <dgm:prSet presAssocID="{B74ACCD9-B5EB-4341-8CE3-226D9B4EFF8F}" presName="bgRect" presStyleLbl="bgShp" presStyleIdx="0" presStyleCnt="3" custLinFactNeighborY="-797"/>
      <dgm:spPr/>
    </dgm:pt>
    <dgm:pt modelId="{D5F06C98-C92E-4908-97EA-DE8B8279FA31}" type="pres">
      <dgm:prSet presAssocID="{B74ACCD9-B5EB-4341-8CE3-226D9B4EFF8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actory"/>
        </a:ext>
      </dgm:extLst>
    </dgm:pt>
    <dgm:pt modelId="{9CBF8CE5-DD02-4490-B2F1-BDBB366E8E86}" type="pres">
      <dgm:prSet presAssocID="{B74ACCD9-B5EB-4341-8CE3-226D9B4EFF8F}" presName="spaceRect" presStyleCnt="0"/>
      <dgm:spPr/>
    </dgm:pt>
    <dgm:pt modelId="{DE675590-99D3-4B13-9D7F-5B7D707CBABC}" type="pres">
      <dgm:prSet presAssocID="{B74ACCD9-B5EB-4341-8CE3-226D9B4EFF8F}" presName="parTx" presStyleLbl="revTx" presStyleIdx="0" presStyleCnt="4">
        <dgm:presLayoutVars>
          <dgm:chMax val="0"/>
          <dgm:chPref val="0"/>
        </dgm:presLayoutVars>
      </dgm:prSet>
      <dgm:spPr/>
    </dgm:pt>
    <dgm:pt modelId="{B5A77886-EC97-4469-A193-830C18564843}" type="pres">
      <dgm:prSet presAssocID="{E2B2CA4F-EBFB-4777-AEBF-9B8995EA87F2}" presName="sibTrans" presStyleCnt="0"/>
      <dgm:spPr/>
    </dgm:pt>
    <dgm:pt modelId="{E10E8AFF-2F54-45C7-9D64-A747B1AE1BAF}" type="pres">
      <dgm:prSet presAssocID="{3837784F-635B-4FF6-871C-9D2E8B6EEDA0}" presName="compNode" presStyleCnt="0"/>
      <dgm:spPr/>
    </dgm:pt>
    <dgm:pt modelId="{66C48467-2A3C-457A-B238-4A7790106F83}" type="pres">
      <dgm:prSet presAssocID="{3837784F-635B-4FF6-871C-9D2E8B6EEDA0}" presName="bgRect" presStyleLbl="bgShp" presStyleIdx="1" presStyleCnt="3"/>
      <dgm:spPr/>
    </dgm:pt>
    <dgm:pt modelId="{8696589A-8635-469C-895D-F410BC4A62EB}" type="pres">
      <dgm:prSet presAssocID="{3837784F-635B-4FF6-871C-9D2E8B6EEDA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5E26DD92-3111-41CD-B4F8-4D010C44D6F7}" type="pres">
      <dgm:prSet presAssocID="{3837784F-635B-4FF6-871C-9D2E8B6EEDA0}" presName="spaceRect" presStyleCnt="0"/>
      <dgm:spPr/>
    </dgm:pt>
    <dgm:pt modelId="{CC5B6DDD-9E15-4554-B48F-BCEB1ECBFE58}" type="pres">
      <dgm:prSet presAssocID="{3837784F-635B-4FF6-871C-9D2E8B6EEDA0}" presName="parTx" presStyleLbl="revTx" presStyleIdx="1" presStyleCnt="4">
        <dgm:presLayoutVars>
          <dgm:chMax val="0"/>
          <dgm:chPref val="0"/>
        </dgm:presLayoutVars>
      </dgm:prSet>
      <dgm:spPr/>
    </dgm:pt>
    <dgm:pt modelId="{36473036-FE3D-43B9-96F1-699AD665993D}" type="pres">
      <dgm:prSet presAssocID="{3FEEAAD3-F6F4-429D-880E-EB13ED3A97A9}" presName="sibTrans" presStyleCnt="0"/>
      <dgm:spPr/>
    </dgm:pt>
    <dgm:pt modelId="{3363CDDE-305C-42BF-B303-7D2F4F4CE690}" type="pres">
      <dgm:prSet presAssocID="{4246F200-AC6B-4C9A-9ACC-5C7732C20D25}" presName="compNode" presStyleCnt="0"/>
      <dgm:spPr/>
    </dgm:pt>
    <dgm:pt modelId="{8EA42996-351C-4189-9A9B-76051EA540C5}" type="pres">
      <dgm:prSet presAssocID="{4246F200-AC6B-4C9A-9ACC-5C7732C20D25}" presName="bgRect" presStyleLbl="bgShp" presStyleIdx="2" presStyleCnt="3"/>
      <dgm:spPr/>
    </dgm:pt>
    <dgm:pt modelId="{9FEDB916-19A5-4BD1-9232-95F723BFAB7A}" type="pres">
      <dgm:prSet presAssocID="{4246F200-AC6B-4C9A-9ACC-5C7732C20D2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siness Growth"/>
        </a:ext>
      </dgm:extLst>
    </dgm:pt>
    <dgm:pt modelId="{B6FF2BFA-02CE-4870-90E9-BD7263F22345}" type="pres">
      <dgm:prSet presAssocID="{4246F200-AC6B-4C9A-9ACC-5C7732C20D25}" presName="spaceRect" presStyleCnt="0"/>
      <dgm:spPr/>
    </dgm:pt>
    <dgm:pt modelId="{3C15F87D-5943-415F-A574-ECF326FFBA52}" type="pres">
      <dgm:prSet presAssocID="{4246F200-AC6B-4C9A-9ACC-5C7732C20D25}" presName="parTx" presStyleLbl="revTx" presStyleIdx="2" presStyleCnt="4">
        <dgm:presLayoutVars>
          <dgm:chMax val="0"/>
          <dgm:chPref val="0"/>
        </dgm:presLayoutVars>
      </dgm:prSet>
      <dgm:spPr/>
    </dgm:pt>
    <dgm:pt modelId="{795ACA01-801D-4D8D-ABE5-4604956FC119}" type="pres">
      <dgm:prSet presAssocID="{4246F200-AC6B-4C9A-9ACC-5C7732C20D25}" presName="desTx" presStyleLbl="revTx" presStyleIdx="3" presStyleCnt="4">
        <dgm:presLayoutVars/>
      </dgm:prSet>
      <dgm:spPr/>
    </dgm:pt>
  </dgm:ptLst>
  <dgm:cxnLst>
    <dgm:cxn modelId="{A8AA120C-56B0-410F-B72A-B23B6EF8D14B}" srcId="{59D80036-C3C1-41D5-8225-0CACE48C5398}" destId="{B74ACCD9-B5EB-4341-8CE3-226D9B4EFF8F}" srcOrd="0" destOrd="0" parTransId="{0F958F10-35AD-417C-AD16-BBD331887CF7}" sibTransId="{E2B2CA4F-EBFB-4777-AEBF-9B8995EA87F2}"/>
    <dgm:cxn modelId="{2BD2A65D-6081-4502-9872-7EDC11FD8DD2}" srcId="{4246F200-AC6B-4C9A-9ACC-5C7732C20D25}" destId="{D394F681-A931-4F96-B043-E0B02A77589D}" srcOrd="0" destOrd="0" parTransId="{D51202AB-2384-417D-ACAB-8B4B8E5F1359}" sibTransId="{0A8341FB-6B53-4FD6-8FA8-B11A2EFA7EA1}"/>
    <dgm:cxn modelId="{A3DC8F41-312A-4865-9824-8F87816066F1}" srcId="{59D80036-C3C1-41D5-8225-0CACE48C5398}" destId="{4246F200-AC6B-4C9A-9ACC-5C7732C20D25}" srcOrd="2" destOrd="0" parTransId="{51D3A7CE-0201-4D1E-ADF4-93DB9EE5EBF5}" sibTransId="{B76685DF-62A2-4A34-A44A-2E088E37590D}"/>
    <dgm:cxn modelId="{F9C2986D-12D2-4D5D-B117-C2A426249789}" type="presOf" srcId="{B74ACCD9-B5EB-4341-8CE3-226D9B4EFF8F}" destId="{DE675590-99D3-4B13-9D7F-5B7D707CBABC}" srcOrd="0" destOrd="0" presId="urn:microsoft.com/office/officeart/2018/2/layout/IconVerticalSolidList"/>
    <dgm:cxn modelId="{7AFB66AD-0183-40F0-862B-2A76ACD0572F}" srcId="{59D80036-C3C1-41D5-8225-0CACE48C5398}" destId="{3837784F-635B-4FF6-871C-9D2E8B6EEDA0}" srcOrd="1" destOrd="0" parTransId="{EAEE311B-86DB-4ABF-9874-A89C120F3C96}" sibTransId="{3FEEAAD3-F6F4-429D-880E-EB13ED3A97A9}"/>
    <dgm:cxn modelId="{484A5ECC-E045-44DB-A4FB-6541D71AA71D}" type="presOf" srcId="{4246F200-AC6B-4C9A-9ACC-5C7732C20D25}" destId="{3C15F87D-5943-415F-A574-ECF326FFBA52}" srcOrd="0" destOrd="0" presId="urn:microsoft.com/office/officeart/2018/2/layout/IconVerticalSolidList"/>
    <dgm:cxn modelId="{C6809BD4-1FDF-4341-841C-A4D2B20DBEBE}" type="presOf" srcId="{59D80036-C3C1-41D5-8225-0CACE48C5398}" destId="{B8E37CA8-91DB-4CF6-A02A-778DA2EF6E33}" srcOrd="0" destOrd="0" presId="urn:microsoft.com/office/officeart/2018/2/layout/IconVerticalSolidList"/>
    <dgm:cxn modelId="{08E875DE-32A8-4521-BCD2-5EB124E231B5}" type="presOf" srcId="{3837784F-635B-4FF6-871C-9D2E8B6EEDA0}" destId="{CC5B6DDD-9E15-4554-B48F-BCEB1ECBFE58}" srcOrd="0" destOrd="0" presId="urn:microsoft.com/office/officeart/2018/2/layout/IconVerticalSolidList"/>
    <dgm:cxn modelId="{C75020EC-FD75-4C10-A6B7-91DB10FC2400}" type="presOf" srcId="{D394F681-A931-4F96-B043-E0B02A77589D}" destId="{795ACA01-801D-4D8D-ABE5-4604956FC119}" srcOrd="0" destOrd="0" presId="urn:microsoft.com/office/officeart/2018/2/layout/IconVerticalSolidList"/>
    <dgm:cxn modelId="{26ECBDAD-B8EA-47F3-86FD-C12F482F5EFC}" type="presParOf" srcId="{B8E37CA8-91DB-4CF6-A02A-778DA2EF6E33}" destId="{543A965C-4D15-4289-8344-015D40CB8E14}" srcOrd="0" destOrd="0" presId="urn:microsoft.com/office/officeart/2018/2/layout/IconVerticalSolidList"/>
    <dgm:cxn modelId="{0D5CDFB9-655D-4777-953C-C017FA2FEE77}" type="presParOf" srcId="{543A965C-4D15-4289-8344-015D40CB8E14}" destId="{EAF049E3-7B06-46D7-8598-EDCCFE4D2BCF}" srcOrd="0" destOrd="0" presId="urn:microsoft.com/office/officeart/2018/2/layout/IconVerticalSolidList"/>
    <dgm:cxn modelId="{5BF41791-A4B1-4B32-A571-514A4C489DAB}" type="presParOf" srcId="{543A965C-4D15-4289-8344-015D40CB8E14}" destId="{D5F06C98-C92E-4908-97EA-DE8B8279FA31}" srcOrd="1" destOrd="0" presId="urn:microsoft.com/office/officeart/2018/2/layout/IconVerticalSolidList"/>
    <dgm:cxn modelId="{BE11A31F-3D37-4E1C-BE32-CC98E986BC69}" type="presParOf" srcId="{543A965C-4D15-4289-8344-015D40CB8E14}" destId="{9CBF8CE5-DD02-4490-B2F1-BDBB366E8E86}" srcOrd="2" destOrd="0" presId="urn:microsoft.com/office/officeart/2018/2/layout/IconVerticalSolidList"/>
    <dgm:cxn modelId="{3C917455-7DB6-4628-BB82-B923FF52C732}" type="presParOf" srcId="{543A965C-4D15-4289-8344-015D40CB8E14}" destId="{DE675590-99D3-4B13-9D7F-5B7D707CBABC}" srcOrd="3" destOrd="0" presId="urn:microsoft.com/office/officeart/2018/2/layout/IconVerticalSolidList"/>
    <dgm:cxn modelId="{BF880A6E-0D6B-4A1E-8EC4-B667FC9D183B}" type="presParOf" srcId="{B8E37CA8-91DB-4CF6-A02A-778DA2EF6E33}" destId="{B5A77886-EC97-4469-A193-830C18564843}" srcOrd="1" destOrd="0" presId="urn:microsoft.com/office/officeart/2018/2/layout/IconVerticalSolidList"/>
    <dgm:cxn modelId="{A270D8AA-93B6-4614-BEF6-C2F5B69A95C5}" type="presParOf" srcId="{B8E37CA8-91DB-4CF6-A02A-778DA2EF6E33}" destId="{E10E8AFF-2F54-45C7-9D64-A747B1AE1BAF}" srcOrd="2" destOrd="0" presId="urn:microsoft.com/office/officeart/2018/2/layout/IconVerticalSolidList"/>
    <dgm:cxn modelId="{AAEBE54E-76F9-43F5-A3D4-E4EE7A40ABB0}" type="presParOf" srcId="{E10E8AFF-2F54-45C7-9D64-A747B1AE1BAF}" destId="{66C48467-2A3C-457A-B238-4A7790106F83}" srcOrd="0" destOrd="0" presId="urn:microsoft.com/office/officeart/2018/2/layout/IconVerticalSolidList"/>
    <dgm:cxn modelId="{8D394103-DA81-4419-9BEE-336DB703A3D9}" type="presParOf" srcId="{E10E8AFF-2F54-45C7-9D64-A747B1AE1BAF}" destId="{8696589A-8635-469C-895D-F410BC4A62EB}" srcOrd="1" destOrd="0" presId="urn:microsoft.com/office/officeart/2018/2/layout/IconVerticalSolidList"/>
    <dgm:cxn modelId="{2076EAF0-4698-48F2-A1F8-D940A8A12894}" type="presParOf" srcId="{E10E8AFF-2F54-45C7-9D64-A747B1AE1BAF}" destId="{5E26DD92-3111-41CD-B4F8-4D010C44D6F7}" srcOrd="2" destOrd="0" presId="urn:microsoft.com/office/officeart/2018/2/layout/IconVerticalSolidList"/>
    <dgm:cxn modelId="{85713E42-C606-499D-BA91-DDEA38D5E047}" type="presParOf" srcId="{E10E8AFF-2F54-45C7-9D64-A747B1AE1BAF}" destId="{CC5B6DDD-9E15-4554-B48F-BCEB1ECBFE58}" srcOrd="3" destOrd="0" presId="urn:microsoft.com/office/officeart/2018/2/layout/IconVerticalSolidList"/>
    <dgm:cxn modelId="{0A0A6FE6-8C74-421B-9AF2-6FB1E97AABA3}" type="presParOf" srcId="{B8E37CA8-91DB-4CF6-A02A-778DA2EF6E33}" destId="{36473036-FE3D-43B9-96F1-699AD665993D}" srcOrd="3" destOrd="0" presId="urn:microsoft.com/office/officeart/2018/2/layout/IconVerticalSolidList"/>
    <dgm:cxn modelId="{4E7D83D6-DC63-4E0F-8BD1-542CB1D1A8B4}" type="presParOf" srcId="{B8E37CA8-91DB-4CF6-A02A-778DA2EF6E33}" destId="{3363CDDE-305C-42BF-B303-7D2F4F4CE690}" srcOrd="4" destOrd="0" presId="urn:microsoft.com/office/officeart/2018/2/layout/IconVerticalSolidList"/>
    <dgm:cxn modelId="{AF8DD09F-F563-499C-893C-F1C6B5C38668}" type="presParOf" srcId="{3363CDDE-305C-42BF-B303-7D2F4F4CE690}" destId="{8EA42996-351C-4189-9A9B-76051EA540C5}" srcOrd="0" destOrd="0" presId="urn:microsoft.com/office/officeart/2018/2/layout/IconVerticalSolidList"/>
    <dgm:cxn modelId="{CD3A761F-F895-4F28-9779-94427B23180D}" type="presParOf" srcId="{3363CDDE-305C-42BF-B303-7D2F4F4CE690}" destId="{9FEDB916-19A5-4BD1-9232-95F723BFAB7A}" srcOrd="1" destOrd="0" presId="urn:microsoft.com/office/officeart/2018/2/layout/IconVerticalSolidList"/>
    <dgm:cxn modelId="{B5AB9F0C-75D0-4DCC-8601-642BCFBE5258}" type="presParOf" srcId="{3363CDDE-305C-42BF-B303-7D2F4F4CE690}" destId="{B6FF2BFA-02CE-4870-90E9-BD7263F22345}" srcOrd="2" destOrd="0" presId="urn:microsoft.com/office/officeart/2018/2/layout/IconVerticalSolidList"/>
    <dgm:cxn modelId="{7509944E-F185-48BA-B332-3C03860297E3}" type="presParOf" srcId="{3363CDDE-305C-42BF-B303-7D2F4F4CE690}" destId="{3C15F87D-5943-415F-A574-ECF326FFBA52}" srcOrd="3" destOrd="0" presId="urn:microsoft.com/office/officeart/2018/2/layout/IconVerticalSolidList"/>
    <dgm:cxn modelId="{9D5AFDFA-0787-4EED-A377-4ACE1DBA2A20}" type="presParOf" srcId="{3363CDDE-305C-42BF-B303-7D2F4F4CE690}" destId="{795ACA01-801D-4D8D-ABE5-4604956FC119}"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255A2D2-7B5B-4029-B2E0-29DBF65C072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F1E0AFE-6464-4CEC-8604-B8814017400D}">
      <dgm:prSet/>
      <dgm:spPr>
        <a:solidFill>
          <a:srgbClr val="7CC576"/>
        </a:solidFill>
        <a:ln>
          <a:solidFill>
            <a:srgbClr val="7CC576"/>
          </a:solidFill>
        </a:ln>
      </dgm:spPr>
      <dgm:t>
        <a:bodyPr/>
        <a:lstStyle/>
        <a:p>
          <a:r>
            <a:rPr lang="en-US" b="1" dirty="0"/>
            <a:t>Tools</a:t>
          </a:r>
          <a:r>
            <a:rPr lang="en-US" b="1" baseline="0" dirty="0"/>
            <a:t> Developed</a:t>
          </a:r>
          <a:endParaRPr lang="en-US" b="1" dirty="0"/>
        </a:p>
      </dgm:t>
    </dgm:pt>
    <dgm:pt modelId="{B3144955-338B-4208-BBF6-66AF2EA0E2D1}" type="parTrans" cxnId="{D076059C-F978-49C0-A850-800A54524D1F}">
      <dgm:prSet/>
      <dgm:spPr/>
      <dgm:t>
        <a:bodyPr/>
        <a:lstStyle/>
        <a:p>
          <a:endParaRPr lang="en-US"/>
        </a:p>
      </dgm:t>
    </dgm:pt>
    <dgm:pt modelId="{D666AE37-E41A-4D44-B9C4-09187D795D58}" type="sibTrans" cxnId="{D076059C-F978-49C0-A850-800A54524D1F}">
      <dgm:prSet/>
      <dgm:spPr/>
      <dgm:t>
        <a:bodyPr/>
        <a:lstStyle/>
        <a:p>
          <a:endParaRPr lang="en-US"/>
        </a:p>
      </dgm:t>
    </dgm:pt>
    <dgm:pt modelId="{1EC7FF47-719B-4D62-B841-B2F4C7AF352F}">
      <dgm:prSet/>
      <dgm:spPr/>
      <dgm:t>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A write-up of the history, role, and purpose of Maine’s Economic Opportunity Council.</a:t>
          </a:r>
          <a:endParaRPr lang="en-US" b="0" i="0" dirty="0"/>
        </a:p>
      </dgm:t>
    </dgm:pt>
    <dgm:pt modelId="{454D212C-1A19-4AA8-92EF-F975D9139E93}" type="parTrans" cxnId="{221ECE93-667C-4BED-9A80-DE1CE0B56205}">
      <dgm:prSet/>
      <dgm:spPr/>
      <dgm:t>
        <a:bodyPr/>
        <a:lstStyle/>
        <a:p>
          <a:endParaRPr lang="en-US"/>
        </a:p>
      </dgm:t>
    </dgm:pt>
    <dgm:pt modelId="{35F19D72-E12D-4A5A-BC7F-5F03D39DFC9D}" type="sibTrans" cxnId="{221ECE93-667C-4BED-9A80-DE1CE0B56205}">
      <dgm:prSet/>
      <dgm:spPr/>
      <dgm:t>
        <a:bodyPr/>
        <a:lstStyle/>
        <a:p>
          <a:endParaRPr lang="en-US"/>
        </a:p>
      </dgm:t>
    </dgm:pt>
    <dgm:pt modelId="{8864378D-6F1B-4840-81AE-751869CBD62D}">
      <dgm:prSet/>
      <dgm:spPr/>
      <dgm:t>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A write-up of what is needed to implement a detailed process of Q&amp;A tracking using technology.</a:t>
          </a:r>
        </a:p>
      </dgm:t>
    </dgm:pt>
    <dgm:pt modelId="{2EE69C5E-CEED-2144-985E-9E1323436813}" type="parTrans" cxnId="{F3CAB168-DB10-0143-A8BF-374D0016BC61}">
      <dgm:prSet/>
      <dgm:spPr/>
      <dgm:t>
        <a:bodyPr/>
        <a:lstStyle/>
        <a:p>
          <a:endParaRPr lang="en-US"/>
        </a:p>
      </dgm:t>
    </dgm:pt>
    <dgm:pt modelId="{2C068219-6211-7747-9E11-DECBE25B086A}" type="sibTrans" cxnId="{F3CAB168-DB10-0143-A8BF-374D0016BC61}">
      <dgm:prSet/>
      <dgm:spPr/>
      <dgm:t>
        <a:bodyPr/>
        <a:lstStyle/>
        <a:p>
          <a:endParaRPr lang="en-US"/>
        </a:p>
      </dgm:t>
    </dgm:pt>
    <dgm:pt modelId="{856A995B-A391-2B48-912F-6694336737A4}">
      <dgm:prSet/>
      <dgm:spPr/>
      <dgm:t>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NASCSP promotion of the need for strong relationships between states and state associations at conferences and in webinars.</a:t>
          </a:r>
        </a:p>
      </dgm:t>
    </dgm:pt>
    <dgm:pt modelId="{A6EC2773-36EE-0B4D-B842-DC4F24914D80}" type="parTrans" cxnId="{29AF4287-2086-8046-86AF-59583310BD37}">
      <dgm:prSet/>
      <dgm:spPr/>
      <dgm:t>
        <a:bodyPr/>
        <a:lstStyle/>
        <a:p>
          <a:endParaRPr lang="en-US"/>
        </a:p>
      </dgm:t>
    </dgm:pt>
    <dgm:pt modelId="{F65ED831-9B6B-8D48-8392-D679D9607642}" type="sibTrans" cxnId="{29AF4287-2086-8046-86AF-59583310BD37}">
      <dgm:prSet/>
      <dgm:spPr/>
      <dgm:t>
        <a:bodyPr/>
        <a:lstStyle/>
        <a:p>
          <a:endParaRPr lang="en-US"/>
        </a:p>
      </dgm:t>
    </dgm:pt>
    <dgm:pt modelId="{3CA909F7-6B46-1D4C-8A9E-AAFD699AFC05}">
      <dgm:prSet/>
      <dgm:spPr/>
      <dgm:t>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Added the Linkages Promising Practices (developed in 2022) to the SMWG Compendium of Promising Practices and the Data Map.</a:t>
          </a:r>
        </a:p>
      </dgm:t>
    </dgm:pt>
    <dgm:pt modelId="{73A5D128-41D4-4E4A-9A40-EF960CD4B517}" type="parTrans" cxnId="{B4A057D2-9827-7D40-BE3D-6FC28AAD6650}">
      <dgm:prSet/>
      <dgm:spPr/>
      <dgm:t>
        <a:bodyPr/>
        <a:lstStyle/>
        <a:p>
          <a:endParaRPr lang="en-US"/>
        </a:p>
      </dgm:t>
    </dgm:pt>
    <dgm:pt modelId="{5CD740EE-58B6-9246-8A2A-D8A0C4822F59}" type="sibTrans" cxnId="{B4A057D2-9827-7D40-BE3D-6FC28AAD6650}">
      <dgm:prSet/>
      <dgm:spPr/>
      <dgm:t>
        <a:bodyPr/>
        <a:lstStyle/>
        <a:p>
          <a:endParaRPr lang="en-US"/>
        </a:p>
      </dgm:t>
    </dgm:pt>
    <dgm:pt modelId="{44D68F62-4F28-4A62-8ABE-6A3DB9CD9C22}" type="pres">
      <dgm:prSet presAssocID="{F255A2D2-7B5B-4029-B2E0-29DBF65C072F}" presName="linear" presStyleCnt="0">
        <dgm:presLayoutVars>
          <dgm:animLvl val="lvl"/>
          <dgm:resizeHandles val="exact"/>
        </dgm:presLayoutVars>
      </dgm:prSet>
      <dgm:spPr/>
    </dgm:pt>
    <dgm:pt modelId="{663131A0-E667-4D0C-929D-9763C3197143}" type="pres">
      <dgm:prSet presAssocID="{8F1E0AFE-6464-4CEC-8604-B8814017400D}" presName="parentText" presStyleLbl="node1" presStyleIdx="0" presStyleCnt="1">
        <dgm:presLayoutVars>
          <dgm:chMax val="0"/>
          <dgm:bulletEnabled val="1"/>
        </dgm:presLayoutVars>
      </dgm:prSet>
      <dgm:spPr/>
    </dgm:pt>
    <dgm:pt modelId="{6F11F313-2FC1-426F-BEA5-0EFF1E765C05}" type="pres">
      <dgm:prSet presAssocID="{8F1E0AFE-6464-4CEC-8604-B8814017400D}" presName="childText" presStyleLbl="revTx" presStyleIdx="0" presStyleCnt="1">
        <dgm:presLayoutVars>
          <dgm:bulletEnabled val="1"/>
        </dgm:presLayoutVars>
      </dgm:prSet>
      <dgm:spPr/>
    </dgm:pt>
  </dgm:ptLst>
  <dgm:cxnLst>
    <dgm:cxn modelId="{388E082E-CBFD-4A49-BC13-87CB4687C703}" type="presOf" srcId="{1EC7FF47-719B-4D62-B841-B2F4C7AF352F}" destId="{6F11F313-2FC1-426F-BEA5-0EFF1E765C05}" srcOrd="0" destOrd="0" presId="urn:microsoft.com/office/officeart/2005/8/layout/vList2"/>
    <dgm:cxn modelId="{F3CAB168-DB10-0143-A8BF-374D0016BC61}" srcId="{8F1E0AFE-6464-4CEC-8604-B8814017400D}" destId="{8864378D-6F1B-4840-81AE-751869CBD62D}" srcOrd="1" destOrd="0" parTransId="{2EE69C5E-CEED-2144-985E-9E1323436813}" sibTransId="{2C068219-6211-7747-9E11-DECBE25B086A}"/>
    <dgm:cxn modelId="{4C32D074-AC57-48EA-89ED-C03E51196712}" type="presOf" srcId="{F255A2D2-7B5B-4029-B2E0-29DBF65C072F}" destId="{44D68F62-4F28-4A62-8ABE-6A3DB9CD9C22}" srcOrd="0" destOrd="0" presId="urn:microsoft.com/office/officeart/2005/8/layout/vList2"/>
    <dgm:cxn modelId="{AD216E58-5CC4-C946-95B1-D94136A8AD03}" type="presOf" srcId="{3CA909F7-6B46-1D4C-8A9E-AAFD699AFC05}" destId="{6F11F313-2FC1-426F-BEA5-0EFF1E765C05}" srcOrd="0" destOrd="3" presId="urn:microsoft.com/office/officeart/2005/8/layout/vList2"/>
    <dgm:cxn modelId="{29AF4287-2086-8046-86AF-59583310BD37}" srcId="{8F1E0AFE-6464-4CEC-8604-B8814017400D}" destId="{856A995B-A391-2B48-912F-6694336737A4}" srcOrd="2" destOrd="0" parTransId="{A6EC2773-36EE-0B4D-B842-DC4F24914D80}" sibTransId="{F65ED831-9B6B-8D48-8392-D679D9607642}"/>
    <dgm:cxn modelId="{221ECE93-667C-4BED-9A80-DE1CE0B56205}" srcId="{8F1E0AFE-6464-4CEC-8604-B8814017400D}" destId="{1EC7FF47-719B-4D62-B841-B2F4C7AF352F}" srcOrd="0" destOrd="0" parTransId="{454D212C-1A19-4AA8-92EF-F975D9139E93}" sibTransId="{35F19D72-E12D-4A5A-BC7F-5F03D39DFC9D}"/>
    <dgm:cxn modelId="{D076059C-F978-49C0-A850-800A54524D1F}" srcId="{F255A2D2-7B5B-4029-B2E0-29DBF65C072F}" destId="{8F1E0AFE-6464-4CEC-8604-B8814017400D}" srcOrd="0" destOrd="0" parTransId="{B3144955-338B-4208-BBF6-66AF2EA0E2D1}" sibTransId="{D666AE37-E41A-4D44-B9C4-09187D795D58}"/>
    <dgm:cxn modelId="{568D5DB9-BBBB-CD41-A2CE-ADD1484EA9D2}" type="presOf" srcId="{8864378D-6F1B-4840-81AE-751869CBD62D}" destId="{6F11F313-2FC1-426F-BEA5-0EFF1E765C05}" srcOrd="0" destOrd="1" presId="urn:microsoft.com/office/officeart/2005/8/layout/vList2"/>
    <dgm:cxn modelId="{B4A057D2-9827-7D40-BE3D-6FC28AAD6650}" srcId="{8F1E0AFE-6464-4CEC-8604-B8814017400D}" destId="{3CA909F7-6B46-1D4C-8A9E-AAFD699AFC05}" srcOrd="3" destOrd="0" parTransId="{73A5D128-41D4-4E4A-9A40-EF960CD4B517}" sibTransId="{5CD740EE-58B6-9246-8A2A-D8A0C4822F59}"/>
    <dgm:cxn modelId="{E03FD5E6-CAE9-4358-829A-4E2796BEC023}" type="presOf" srcId="{8F1E0AFE-6464-4CEC-8604-B8814017400D}" destId="{663131A0-E667-4D0C-929D-9763C3197143}" srcOrd="0" destOrd="0" presId="urn:microsoft.com/office/officeart/2005/8/layout/vList2"/>
    <dgm:cxn modelId="{71AF42F7-4DCD-A545-8593-2487FDE584F1}" type="presOf" srcId="{856A995B-A391-2B48-912F-6694336737A4}" destId="{6F11F313-2FC1-426F-BEA5-0EFF1E765C05}" srcOrd="0" destOrd="2" presId="urn:microsoft.com/office/officeart/2005/8/layout/vList2"/>
    <dgm:cxn modelId="{CC2DA8C4-B806-4A06-92BB-874A0B240066}" type="presParOf" srcId="{44D68F62-4F28-4A62-8ABE-6A3DB9CD9C22}" destId="{663131A0-E667-4D0C-929D-9763C3197143}" srcOrd="0" destOrd="0" presId="urn:microsoft.com/office/officeart/2005/8/layout/vList2"/>
    <dgm:cxn modelId="{9283A8FD-927F-4E87-B627-105AD90230DA}" type="presParOf" srcId="{44D68F62-4F28-4A62-8ABE-6A3DB9CD9C22}" destId="{6F11F313-2FC1-426F-BEA5-0EFF1E765C05}"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54ED56-5185-DE40-A3B5-6E3C743667EB}">
      <dsp:nvSpPr>
        <dsp:cNvPr id="0" name=""/>
        <dsp:cNvSpPr/>
      </dsp:nvSpPr>
      <dsp:spPr>
        <a:xfrm>
          <a:off x="3368653" y="632194"/>
          <a:ext cx="486153" cy="91440"/>
        </a:xfrm>
        <a:custGeom>
          <a:avLst/>
          <a:gdLst/>
          <a:ahLst/>
          <a:cxnLst/>
          <a:rect l="0" t="0" r="0" b="0"/>
          <a:pathLst>
            <a:path>
              <a:moveTo>
                <a:pt x="0" y="45720"/>
              </a:moveTo>
              <a:lnTo>
                <a:pt x="486153"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598811" y="675330"/>
        <a:ext cx="25837" cy="5167"/>
      </dsp:txXfrm>
    </dsp:sp>
    <dsp:sp modelId="{2D866EF9-86F0-1A41-987F-2A350410149C}">
      <dsp:nvSpPr>
        <dsp:cNvPr id="0" name=""/>
        <dsp:cNvSpPr/>
      </dsp:nvSpPr>
      <dsp:spPr>
        <a:xfrm>
          <a:off x="1123697" y="3887"/>
          <a:ext cx="2246756" cy="134805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093" tIns="115562" rIns="110093" bIns="115562" numCol="1" spcCol="1270" anchor="ctr" anchorCtr="0">
          <a:noAutofit/>
        </a:bodyPr>
        <a:lstStyle/>
        <a:p>
          <a:pPr marL="0" lvl="0" indent="0" algn="ctr" defTabSz="577850">
            <a:lnSpc>
              <a:spcPct val="90000"/>
            </a:lnSpc>
            <a:spcBef>
              <a:spcPct val="0"/>
            </a:spcBef>
            <a:spcAft>
              <a:spcPct val="35000"/>
            </a:spcAft>
            <a:buNone/>
          </a:pPr>
          <a:r>
            <a:rPr lang="en-US" sz="1300" kern="1200" dirty="0"/>
            <a:t>Used ACSI (American Customer Satisfaction Index) Data to Guide our Work</a:t>
          </a:r>
        </a:p>
      </dsp:txBody>
      <dsp:txXfrm>
        <a:off x="1123697" y="3887"/>
        <a:ext cx="2246756" cy="1348053"/>
      </dsp:txXfrm>
    </dsp:sp>
    <dsp:sp modelId="{F7F2614A-8B82-7748-A649-64A7B5F31025}">
      <dsp:nvSpPr>
        <dsp:cNvPr id="0" name=""/>
        <dsp:cNvSpPr/>
      </dsp:nvSpPr>
      <dsp:spPr>
        <a:xfrm>
          <a:off x="2247075" y="1350141"/>
          <a:ext cx="2763510" cy="486153"/>
        </a:xfrm>
        <a:custGeom>
          <a:avLst/>
          <a:gdLst/>
          <a:ahLst/>
          <a:cxnLst/>
          <a:rect l="0" t="0" r="0" b="0"/>
          <a:pathLst>
            <a:path>
              <a:moveTo>
                <a:pt x="2763510" y="0"/>
              </a:moveTo>
              <a:lnTo>
                <a:pt x="2763510" y="260176"/>
              </a:lnTo>
              <a:lnTo>
                <a:pt x="0" y="260176"/>
              </a:lnTo>
              <a:lnTo>
                <a:pt x="0" y="486153"/>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558545" y="1590634"/>
        <a:ext cx="140570" cy="5167"/>
      </dsp:txXfrm>
    </dsp:sp>
    <dsp:sp modelId="{36CF417F-32C5-9742-A7B9-059CF043BA3C}">
      <dsp:nvSpPr>
        <dsp:cNvPr id="0" name=""/>
        <dsp:cNvSpPr/>
      </dsp:nvSpPr>
      <dsp:spPr>
        <a:xfrm>
          <a:off x="3887207" y="3887"/>
          <a:ext cx="2246756" cy="134805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093" tIns="115562" rIns="110093" bIns="115562" numCol="1" spcCol="1270" anchor="t" anchorCtr="0">
          <a:noAutofit/>
        </a:bodyPr>
        <a:lstStyle/>
        <a:p>
          <a:pPr marL="0" lvl="0" indent="0" algn="l" defTabSz="577850">
            <a:lnSpc>
              <a:spcPct val="90000"/>
            </a:lnSpc>
            <a:spcBef>
              <a:spcPct val="0"/>
            </a:spcBef>
            <a:spcAft>
              <a:spcPct val="35000"/>
            </a:spcAft>
            <a:buNone/>
          </a:pPr>
          <a:r>
            <a:rPr lang="en-US" sz="1300" kern="1200" dirty="0"/>
            <a:t>Extensive Outreach to the Network/Tribes</a:t>
          </a:r>
        </a:p>
        <a:p>
          <a:pPr marL="57150" lvl="1" indent="-57150" algn="l" defTabSz="444500">
            <a:lnSpc>
              <a:spcPct val="90000"/>
            </a:lnSpc>
            <a:spcBef>
              <a:spcPct val="0"/>
            </a:spcBef>
            <a:spcAft>
              <a:spcPct val="15000"/>
            </a:spcAft>
            <a:buChar char="•"/>
          </a:pPr>
          <a:r>
            <a:rPr lang="en-US" sz="1000" b="1" kern="1200" dirty="0"/>
            <a:t>Surveys</a:t>
          </a:r>
        </a:p>
        <a:p>
          <a:pPr marL="57150" lvl="1" indent="-57150" algn="l" defTabSz="444500">
            <a:lnSpc>
              <a:spcPct val="90000"/>
            </a:lnSpc>
            <a:spcBef>
              <a:spcPct val="0"/>
            </a:spcBef>
            <a:spcAft>
              <a:spcPct val="15000"/>
            </a:spcAft>
            <a:buChar char="•"/>
          </a:pPr>
          <a:r>
            <a:rPr lang="en-US" sz="1000" b="1" kern="1200" dirty="0"/>
            <a:t>Focus Groups</a:t>
          </a:r>
        </a:p>
        <a:p>
          <a:pPr marL="57150" lvl="1" indent="-57150" algn="l" defTabSz="444500">
            <a:lnSpc>
              <a:spcPct val="90000"/>
            </a:lnSpc>
            <a:spcBef>
              <a:spcPct val="0"/>
            </a:spcBef>
            <a:spcAft>
              <a:spcPct val="15000"/>
            </a:spcAft>
            <a:buChar char="•"/>
          </a:pPr>
          <a:r>
            <a:rPr lang="en-US" sz="1000" b="1" kern="1200" dirty="0"/>
            <a:t>One-on-One Interviews</a:t>
          </a:r>
        </a:p>
      </dsp:txBody>
      <dsp:txXfrm>
        <a:off x="3887207" y="3887"/>
        <a:ext cx="2246756" cy="1348053"/>
      </dsp:txXfrm>
    </dsp:sp>
    <dsp:sp modelId="{79579FE2-8F9D-104F-A86D-23E539A61268}">
      <dsp:nvSpPr>
        <dsp:cNvPr id="0" name=""/>
        <dsp:cNvSpPr/>
      </dsp:nvSpPr>
      <dsp:spPr>
        <a:xfrm>
          <a:off x="3368653" y="2497002"/>
          <a:ext cx="486153" cy="91440"/>
        </a:xfrm>
        <a:custGeom>
          <a:avLst/>
          <a:gdLst/>
          <a:ahLst/>
          <a:cxnLst/>
          <a:rect l="0" t="0" r="0" b="0"/>
          <a:pathLst>
            <a:path>
              <a:moveTo>
                <a:pt x="0" y="45720"/>
              </a:moveTo>
              <a:lnTo>
                <a:pt x="486153"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598811" y="2540138"/>
        <a:ext cx="25837" cy="5167"/>
      </dsp:txXfrm>
    </dsp:sp>
    <dsp:sp modelId="{87411148-7261-6148-8ACC-3CA21453B43A}">
      <dsp:nvSpPr>
        <dsp:cNvPr id="0" name=""/>
        <dsp:cNvSpPr/>
      </dsp:nvSpPr>
      <dsp:spPr>
        <a:xfrm>
          <a:off x="1123697" y="1868695"/>
          <a:ext cx="2246756" cy="134805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093" tIns="115562" rIns="110093" bIns="115562" numCol="1" spcCol="1270" anchor="ctr" anchorCtr="0">
          <a:noAutofit/>
        </a:bodyPr>
        <a:lstStyle/>
        <a:p>
          <a:pPr marL="0" lvl="0" indent="0" algn="ctr" defTabSz="577850">
            <a:lnSpc>
              <a:spcPct val="90000"/>
            </a:lnSpc>
            <a:spcBef>
              <a:spcPct val="0"/>
            </a:spcBef>
            <a:spcAft>
              <a:spcPct val="35000"/>
            </a:spcAft>
            <a:buNone/>
          </a:pPr>
          <a:r>
            <a:rPr lang="en-US" sz="1300" kern="1200" dirty="0"/>
            <a:t>Identified Specific States with Promising Practices</a:t>
          </a:r>
        </a:p>
      </dsp:txBody>
      <dsp:txXfrm>
        <a:off x="1123697" y="1868695"/>
        <a:ext cx="2246756" cy="1348053"/>
      </dsp:txXfrm>
    </dsp:sp>
    <dsp:sp modelId="{21ABFC58-0A37-304F-9D6D-39703E23F15E}">
      <dsp:nvSpPr>
        <dsp:cNvPr id="0" name=""/>
        <dsp:cNvSpPr/>
      </dsp:nvSpPr>
      <dsp:spPr>
        <a:xfrm>
          <a:off x="2247075" y="3214948"/>
          <a:ext cx="2763510" cy="486153"/>
        </a:xfrm>
        <a:custGeom>
          <a:avLst/>
          <a:gdLst/>
          <a:ahLst/>
          <a:cxnLst/>
          <a:rect l="0" t="0" r="0" b="0"/>
          <a:pathLst>
            <a:path>
              <a:moveTo>
                <a:pt x="2763510" y="0"/>
              </a:moveTo>
              <a:lnTo>
                <a:pt x="2763510" y="260176"/>
              </a:lnTo>
              <a:lnTo>
                <a:pt x="0" y="260176"/>
              </a:lnTo>
              <a:lnTo>
                <a:pt x="0" y="486153"/>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558545" y="3455442"/>
        <a:ext cx="140570" cy="5167"/>
      </dsp:txXfrm>
    </dsp:sp>
    <dsp:sp modelId="{69D6F9A0-9BA5-944D-B193-17F61B8F26FC}">
      <dsp:nvSpPr>
        <dsp:cNvPr id="0" name=""/>
        <dsp:cNvSpPr/>
      </dsp:nvSpPr>
      <dsp:spPr>
        <a:xfrm>
          <a:off x="3887207" y="1868695"/>
          <a:ext cx="2246756" cy="134805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093" tIns="115562" rIns="110093" bIns="115562" numCol="1" spcCol="1270" anchor="ctr" anchorCtr="0">
          <a:noAutofit/>
        </a:bodyPr>
        <a:lstStyle/>
        <a:p>
          <a:pPr marL="0" lvl="0" indent="0" algn="ctr" defTabSz="577850">
            <a:lnSpc>
              <a:spcPct val="90000"/>
            </a:lnSpc>
            <a:spcBef>
              <a:spcPct val="0"/>
            </a:spcBef>
            <a:spcAft>
              <a:spcPct val="35000"/>
            </a:spcAft>
            <a:buNone/>
          </a:pPr>
          <a:r>
            <a:rPr lang="en-US" sz="1300" kern="1200" dirty="0"/>
            <a:t>Frequent Communication About Our Work</a:t>
          </a:r>
        </a:p>
      </dsp:txBody>
      <dsp:txXfrm>
        <a:off x="3887207" y="1868695"/>
        <a:ext cx="2246756" cy="1348053"/>
      </dsp:txXfrm>
    </dsp:sp>
    <dsp:sp modelId="{F6A4F046-CB7C-6E47-B48F-A51A747FC76F}">
      <dsp:nvSpPr>
        <dsp:cNvPr id="0" name=""/>
        <dsp:cNvSpPr/>
      </dsp:nvSpPr>
      <dsp:spPr>
        <a:xfrm>
          <a:off x="1123697" y="3733502"/>
          <a:ext cx="2246756" cy="134805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093" tIns="115562" rIns="110093" bIns="115562" numCol="1" spcCol="1270" anchor="t" anchorCtr="0">
          <a:noAutofit/>
        </a:bodyPr>
        <a:lstStyle/>
        <a:p>
          <a:pPr marL="0" lvl="0" indent="0" algn="l" defTabSz="577850">
            <a:lnSpc>
              <a:spcPct val="90000"/>
            </a:lnSpc>
            <a:spcBef>
              <a:spcPct val="0"/>
            </a:spcBef>
            <a:spcAft>
              <a:spcPct val="35000"/>
            </a:spcAft>
            <a:buNone/>
          </a:pPr>
          <a:r>
            <a:rPr lang="en-US" sz="1300" kern="1200" dirty="0"/>
            <a:t>Was a Value-Add for SMWG members</a:t>
          </a:r>
        </a:p>
        <a:p>
          <a:pPr marL="57150" lvl="1" indent="-57150" algn="l" defTabSz="444500">
            <a:lnSpc>
              <a:spcPct val="90000"/>
            </a:lnSpc>
            <a:spcBef>
              <a:spcPct val="0"/>
            </a:spcBef>
            <a:spcAft>
              <a:spcPct val="15000"/>
            </a:spcAft>
            <a:buChar char="•"/>
          </a:pPr>
          <a:r>
            <a:rPr lang="en-US" sz="1000" b="1" kern="1200" dirty="0"/>
            <a:t>Built relationships</a:t>
          </a:r>
        </a:p>
        <a:p>
          <a:pPr marL="57150" lvl="1" indent="-57150" algn="l" defTabSz="444500">
            <a:lnSpc>
              <a:spcPct val="90000"/>
            </a:lnSpc>
            <a:spcBef>
              <a:spcPct val="0"/>
            </a:spcBef>
            <a:spcAft>
              <a:spcPct val="15000"/>
            </a:spcAft>
            <a:buChar char="•"/>
          </a:pPr>
          <a:r>
            <a:rPr lang="en-US" sz="1000" b="1" kern="1200" dirty="0"/>
            <a:t>Learned from peers</a:t>
          </a:r>
        </a:p>
        <a:p>
          <a:pPr marL="57150" lvl="1" indent="-57150" algn="l" defTabSz="444500">
            <a:lnSpc>
              <a:spcPct val="90000"/>
            </a:lnSpc>
            <a:spcBef>
              <a:spcPct val="0"/>
            </a:spcBef>
            <a:spcAft>
              <a:spcPct val="15000"/>
            </a:spcAft>
            <a:buChar char="•"/>
          </a:pPr>
          <a:r>
            <a:rPr lang="en-US" sz="1000" b="1" kern="1200" dirty="0"/>
            <a:t>Got Ideas for immediate implementation</a:t>
          </a:r>
        </a:p>
      </dsp:txBody>
      <dsp:txXfrm>
        <a:off x="1123697" y="3733502"/>
        <a:ext cx="2246756" cy="13480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8F7318-73DA-B44D-A0A6-5F6D6F937B3A}">
      <dsp:nvSpPr>
        <dsp:cNvPr id="0" name=""/>
        <dsp:cNvSpPr/>
      </dsp:nvSpPr>
      <dsp:spPr>
        <a:xfrm>
          <a:off x="437162" y="1973961"/>
          <a:ext cx="2231563" cy="538353"/>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22300">
            <a:lnSpc>
              <a:spcPct val="90000"/>
            </a:lnSpc>
            <a:spcBef>
              <a:spcPct val="0"/>
            </a:spcBef>
            <a:spcAft>
              <a:spcPct val="35000"/>
            </a:spcAft>
            <a:buNone/>
          </a:pPr>
          <a:r>
            <a:rPr lang="en-US" sz="1400" kern="1200" dirty="0"/>
            <a:t>2021</a:t>
          </a:r>
        </a:p>
      </dsp:txBody>
      <dsp:txXfrm>
        <a:off x="437162" y="1973961"/>
        <a:ext cx="2123892" cy="538353"/>
      </dsp:txXfrm>
    </dsp:sp>
    <dsp:sp modelId="{E1DC5B96-4AC0-6648-BC5C-99ECE8727004}">
      <dsp:nvSpPr>
        <dsp:cNvPr id="0" name=""/>
        <dsp:cNvSpPr/>
      </dsp:nvSpPr>
      <dsp:spPr>
        <a:xfrm>
          <a:off x="3246" y="0"/>
          <a:ext cx="3099394" cy="1435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4460" rIns="0" bIns="124460" numCol="1" spcCol="1270" anchor="b" anchorCtr="1">
          <a:noAutofit/>
        </a:bodyPr>
        <a:lstStyle/>
        <a:p>
          <a:pPr marL="0" lvl="0" indent="0" algn="ctr" defTabSz="622300">
            <a:lnSpc>
              <a:spcPct val="90000"/>
            </a:lnSpc>
            <a:spcBef>
              <a:spcPct val="0"/>
            </a:spcBef>
            <a:spcAft>
              <a:spcPct val="35000"/>
            </a:spcAft>
            <a:buNone/>
          </a:pPr>
          <a:r>
            <a:rPr lang="en-US" sz="1400" b="1" kern="1200" dirty="0"/>
            <a:t>Needs Assessment (2021)  </a:t>
          </a:r>
        </a:p>
      </dsp:txBody>
      <dsp:txXfrm>
        <a:off x="3246" y="0"/>
        <a:ext cx="3099394" cy="1435608"/>
      </dsp:txXfrm>
    </dsp:sp>
    <dsp:sp modelId="{F729F6B2-B9F9-7D48-A29F-2AE2C2977758}">
      <dsp:nvSpPr>
        <dsp:cNvPr id="0" name=""/>
        <dsp:cNvSpPr/>
      </dsp:nvSpPr>
      <dsp:spPr>
        <a:xfrm>
          <a:off x="2668725" y="2243137"/>
          <a:ext cx="833634" cy="0"/>
        </a:xfrm>
        <a:custGeom>
          <a:avLst/>
          <a:gdLst/>
          <a:ahLst/>
          <a:cxnLst/>
          <a:rect l="0" t="0" r="0" b="0"/>
          <a:pathLst>
            <a:path>
              <a:moveTo>
                <a:pt x="0" y="0"/>
              </a:moveTo>
              <a:lnTo>
                <a:pt x="833634"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40D8D1-EDE3-D64E-A0FC-AA56E0D6DD9C}">
      <dsp:nvSpPr>
        <dsp:cNvPr id="0" name=""/>
        <dsp:cNvSpPr/>
      </dsp:nvSpPr>
      <dsp:spPr>
        <a:xfrm>
          <a:off x="1552943" y="1525333"/>
          <a:ext cx="0" cy="448627"/>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D2CE00C-9680-D546-8E47-E50A4AE6246B}">
      <dsp:nvSpPr>
        <dsp:cNvPr id="0" name=""/>
        <dsp:cNvSpPr/>
      </dsp:nvSpPr>
      <dsp:spPr>
        <a:xfrm>
          <a:off x="1504243" y="1435608"/>
          <a:ext cx="97401" cy="8972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07848F-5B5A-C54B-8F67-B544889C6205}">
      <dsp:nvSpPr>
        <dsp:cNvPr id="0" name=""/>
        <dsp:cNvSpPr/>
      </dsp:nvSpPr>
      <dsp:spPr>
        <a:xfrm>
          <a:off x="3502360" y="1973961"/>
          <a:ext cx="2055698" cy="538353"/>
        </a:xfrm>
        <a:prstGeom prst="hexagon">
          <a:avLst>
            <a:gd name="adj" fmla="val 40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22300">
            <a:lnSpc>
              <a:spcPct val="90000"/>
            </a:lnSpc>
            <a:spcBef>
              <a:spcPct val="0"/>
            </a:spcBef>
            <a:spcAft>
              <a:spcPct val="35000"/>
            </a:spcAft>
            <a:buNone/>
          </a:pPr>
          <a:r>
            <a:rPr lang="en-US" sz="1400" kern="1200" dirty="0"/>
            <a:t>2022</a:t>
          </a:r>
        </a:p>
      </dsp:txBody>
      <dsp:txXfrm>
        <a:off x="3745449" y="2037622"/>
        <a:ext cx="1569520" cy="411031"/>
      </dsp:txXfrm>
    </dsp:sp>
    <dsp:sp modelId="{9E39FF93-3F61-BA42-8F72-FEE41236401F}">
      <dsp:nvSpPr>
        <dsp:cNvPr id="0" name=""/>
        <dsp:cNvSpPr/>
      </dsp:nvSpPr>
      <dsp:spPr>
        <a:xfrm>
          <a:off x="3102641" y="3050666"/>
          <a:ext cx="2855137" cy="1435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4460" rIns="0" bIns="124460" numCol="1" spcCol="1270" anchor="t" anchorCtr="1">
          <a:noAutofit/>
        </a:bodyPr>
        <a:lstStyle/>
        <a:p>
          <a:pPr marL="0" lvl="0" indent="0" algn="ctr" defTabSz="622300">
            <a:lnSpc>
              <a:spcPct val="90000"/>
            </a:lnSpc>
            <a:spcBef>
              <a:spcPct val="0"/>
            </a:spcBef>
            <a:spcAft>
              <a:spcPct val="35000"/>
            </a:spcAft>
            <a:buNone/>
          </a:pPr>
          <a:r>
            <a:rPr lang="en-US" sz="1400" b="1" kern="1200" dirty="0"/>
            <a:t>Compendium of Promising Peer Practices (2022)</a:t>
          </a:r>
        </a:p>
      </dsp:txBody>
      <dsp:txXfrm>
        <a:off x="3102641" y="3050666"/>
        <a:ext cx="2855137" cy="1435608"/>
      </dsp:txXfrm>
    </dsp:sp>
    <dsp:sp modelId="{9CA138C7-6BE6-924B-A4EC-49BC6DE2A17B}">
      <dsp:nvSpPr>
        <dsp:cNvPr id="0" name=""/>
        <dsp:cNvSpPr/>
      </dsp:nvSpPr>
      <dsp:spPr>
        <a:xfrm>
          <a:off x="5558059" y="2243137"/>
          <a:ext cx="799438" cy="0"/>
        </a:xfrm>
        <a:custGeom>
          <a:avLst/>
          <a:gdLst/>
          <a:ahLst/>
          <a:cxnLst/>
          <a:rect l="0" t="0" r="0" b="0"/>
          <a:pathLst>
            <a:path>
              <a:moveTo>
                <a:pt x="0" y="0"/>
              </a:moveTo>
              <a:lnTo>
                <a:pt x="799438"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603597-EAF4-8845-9E75-39920AF8CD41}">
      <dsp:nvSpPr>
        <dsp:cNvPr id="0" name=""/>
        <dsp:cNvSpPr/>
      </dsp:nvSpPr>
      <dsp:spPr>
        <a:xfrm>
          <a:off x="4530209" y="2512314"/>
          <a:ext cx="0" cy="448627"/>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63930D65-E956-364F-8817-2D9066C6C93A}">
      <dsp:nvSpPr>
        <dsp:cNvPr id="0" name=""/>
        <dsp:cNvSpPr/>
      </dsp:nvSpPr>
      <dsp:spPr>
        <a:xfrm>
          <a:off x="4485347" y="2960941"/>
          <a:ext cx="89725" cy="8972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A2CF27-BDDE-DF45-980C-03BA3E74F40E}">
      <dsp:nvSpPr>
        <dsp:cNvPr id="0" name=""/>
        <dsp:cNvSpPr/>
      </dsp:nvSpPr>
      <dsp:spPr>
        <a:xfrm>
          <a:off x="6357497" y="1973961"/>
          <a:ext cx="2055698" cy="538353"/>
        </a:xfrm>
        <a:prstGeom prst="hexagon">
          <a:avLst>
            <a:gd name="adj" fmla="val 40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22300">
            <a:lnSpc>
              <a:spcPct val="90000"/>
            </a:lnSpc>
            <a:spcBef>
              <a:spcPct val="0"/>
            </a:spcBef>
            <a:spcAft>
              <a:spcPct val="35000"/>
            </a:spcAft>
            <a:buNone/>
          </a:pPr>
          <a:r>
            <a:rPr lang="en-US" sz="1400" kern="1200" dirty="0"/>
            <a:t>2023</a:t>
          </a:r>
        </a:p>
      </dsp:txBody>
      <dsp:txXfrm>
        <a:off x="6600586" y="2037622"/>
        <a:ext cx="1569520" cy="411031"/>
      </dsp:txXfrm>
    </dsp:sp>
    <dsp:sp modelId="{22080CE6-F865-6049-AF56-752573FCD177}">
      <dsp:nvSpPr>
        <dsp:cNvPr id="0" name=""/>
        <dsp:cNvSpPr/>
      </dsp:nvSpPr>
      <dsp:spPr>
        <a:xfrm>
          <a:off x="5957778" y="0"/>
          <a:ext cx="2855137" cy="1435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4460" rIns="0" bIns="124460" numCol="1" spcCol="1270" anchor="b" anchorCtr="1">
          <a:noAutofit/>
        </a:bodyPr>
        <a:lstStyle/>
        <a:p>
          <a:pPr marL="0" lvl="0" indent="0" algn="ctr" defTabSz="622300">
            <a:lnSpc>
              <a:spcPct val="90000"/>
            </a:lnSpc>
            <a:spcBef>
              <a:spcPct val="0"/>
            </a:spcBef>
            <a:spcAft>
              <a:spcPct val="35000"/>
            </a:spcAft>
            <a:buNone/>
          </a:pPr>
          <a:r>
            <a:rPr lang="en-US" sz="1400" b="1" kern="1200" dirty="0"/>
            <a:t> Gap Assessment (2023)  </a:t>
          </a:r>
        </a:p>
      </dsp:txBody>
      <dsp:txXfrm>
        <a:off x="5957778" y="0"/>
        <a:ext cx="2855137" cy="1435608"/>
      </dsp:txXfrm>
    </dsp:sp>
    <dsp:sp modelId="{56FE6872-17D8-3249-B9FD-5FE45CE19140}">
      <dsp:nvSpPr>
        <dsp:cNvPr id="0" name=""/>
        <dsp:cNvSpPr/>
      </dsp:nvSpPr>
      <dsp:spPr>
        <a:xfrm>
          <a:off x="8413196" y="2243137"/>
          <a:ext cx="799438" cy="0"/>
        </a:xfrm>
        <a:custGeom>
          <a:avLst/>
          <a:gdLst/>
          <a:ahLst/>
          <a:cxnLst/>
          <a:rect l="0" t="0" r="0" b="0"/>
          <a:pathLst>
            <a:path>
              <a:moveTo>
                <a:pt x="0" y="0"/>
              </a:moveTo>
              <a:lnTo>
                <a:pt x="799438"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E5A510-78DB-8845-BC4E-2F07CB90B17F}">
      <dsp:nvSpPr>
        <dsp:cNvPr id="0" name=""/>
        <dsp:cNvSpPr/>
      </dsp:nvSpPr>
      <dsp:spPr>
        <a:xfrm>
          <a:off x="7385347" y="1525333"/>
          <a:ext cx="0" cy="448627"/>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58E43E26-E851-8C4B-A3E2-BE47B7D5CBBC}">
      <dsp:nvSpPr>
        <dsp:cNvPr id="0" name=""/>
        <dsp:cNvSpPr/>
      </dsp:nvSpPr>
      <dsp:spPr>
        <a:xfrm>
          <a:off x="7340484" y="1435608"/>
          <a:ext cx="89725" cy="8972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96DF28-1080-6B47-A364-764380D475A4}">
      <dsp:nvSpPr>
        <dsp:cNvPr id="0" name=""/>
        <dsp:cNvSpPr/>
      </dsp:nvSpPr>
      <dsp:spPr>
        <a:xfrm rot="10800000">
          <a:off x="9212635" y="1973961"/>
          <a:ext cx="2055698" cy="538353"/>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22300">
            <a:lnSpc>
              <a:spcPct val="90000"/>
            </a:lnSpc>
            <a:spcBef>
              <a:spcPct val="0"/>
            </a:spcBef>
            <a:spcAft>
              <a:spcPct val="35000"/>
            </a:spcAft>
            <a:buNone/>
          </a:pPr>
          <a:r>
            <a:rPr lang="en-US" sz="1400" kern="1200" dirty="0"/>
            <a:t>2023</a:t>
          </a:r>
        </a:p>
      </dsp:txBody>
      <dsp:txXfrm rot="10800000">
        <a:off x="9320306" y="1973961"/>
        <a:ext cx="1948027" cy="538353"/>
      </dsp:txXfrm>
    </dsp:sp>
    <dsp:sp modelId="{483AB8BC-72C2-E94D-8BB0-2869ED6A34CE}">
      <dsp:nvSpPr>
        <dsp:cNvPr id="0" name=""/>
        <dsp:cNvSpPr/>
      </dsp:nvSpPr>
      <dsp:spPr>
        <a:xfrm>
          <a:off x="8812915" y="3050666"/>
          <a:ext cx="2855137" cy="1435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4460" rIns="0" bIns="124460" numCol="1" spcCol="1270" anchor="t" anchorCtr="1">
          <a:noAutofit/>
        </a:bodyPr>
        <a:lstStyle/>
        <a:p>
          <a:pPr marL="0" lvl="0" indent="0" algn="ctr" defTabSz="622300">
            <a:lnSpc>
              <a:spcPct val="90000"/>
            </a:lnSpc>
            <a:spcBef>
              <a:spcPct val="0"/>
            </a:spcBef>
            <a:spcAft>
              <a:spcPct val="35000"/>
            </a:spcAft>
            <a:buNone/>
          </a:pPr>
          <a:r>
            <a:rPr lang="en-US" sz="1400" b="1" kern="1200" dirty="0"/>
            <a:t>New/updated tools, training and technical assistance (2023)</a:t>
          </a:r>
        </a:p>
      </dsp:txBody>
      <dsp:txXfrm>
        <a:off x="8812915" y="3050666"/>
        <a:ext cx="2855137" cy="1435608"/>
      </dsp:txXfrm>
    </dsp:sp>
    <dsp:sp modelId="{137B0F3F-FDE0-B647-94E1-46ECCC9EC969}">
      <dsp:nvSpPr>
        <dsp:cNvPr id="0" name=""/>
        <dsp:cNvSpPr/>
      </dsp:nvSpPr>
      <dsp:spPr>
        <a:xfrm>
          <a:off x="10240484" y="2512314"/>
          <a:ext cx="0" cy="448627"/>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648D4DDF-FF9A-4843-9991-3EF7CF4922E3}">
      <dsp:nvSpPr>
        <dsp:cNvPr id="0" name=""/>
        <dsp:cNvSpPr/>
      </dsp:nvSpPr>
      <dsp:spPr>
        <a:xfrm>
          <a:off x="10195621" y="2960941"/>
          <a:ext cx="89725" cy="8972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E230EA-80CC-4450-8C6D-1D87D4032352}">
      <dsp:nvSpPr>
        <dsp:cNvPr id="0" name=""/>
        <dsp:cNvSpPr/>
      </dsp:nvSpPr>
      <dsp:spPr>
        <a:xfrm>
          <a:off x="0" y="0"/>
          <a:ext cx="2080743" cy="458162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1" kern="1200" dirty="0"/>
            <a:t>Relationship Management</a:t>
          </a:r>
        </a:p>
        <a:p>
          <a:pPr marL="0" lvl="0" indent="0" algn="ctr" defTabSz="844550">
            <a:lnSpc>
              <a:spcPct val="90000"/>
            </a:lnSpc>
            <a:spcBef>
              <a:spcPct val="0"/>
            </a:spcBef>
            <a:spcAft>
              <a:spcPct val="35000"/>
            </a:spcAft>
            <a:buNone/>
          </a:pPr>
          <a:endParaRPr lang="en-US" sz="1900" b="1" kern="1200" dirty="0"/>
        </a:p>
        <a:p>
          <a:pPr marL="0" lvl="0" indent="0" algn="ctr" defTabSz="844550">
            <a:lnSpc>
              <a:spcPct val="90000"/>
            </a:lnSpc>
            <a:spcBef>
              <a:spcPct val="0"/>
            </a:spcBef>
            <a:spcAft>
              <a:spcPct val="35000"/>
            </a:spcAft>
            <a:buNone/>
          </a:pPr>
          <a:endParaRPr lang="en-US" sz="1900" b="1" kern="1200" dirty="0"/>
        </a:p>
        <a:p>
          <a:pPr marL="0" lvl="0" indent="0" algn="ctr" defTabSz="844550">
            <a:lnSpc>
              <a:spcPct val="90000"/>
            </a:lnSpc>
            <a:spcBef>
              <a:spcPct val="0"/>
            </a:spcBef>
            <a:spcAft>
              <a:spcPct val="35000"/>
            </a:spcAft>
            <a:buNone/>
          </a:pPr>
          <a:endParaRPr lang="en-US" sz="1900" b="1" kern="1200" dirty="0"/>
        </a:p>
        <a:p>
          <a:pPr marL="0" lvl="0" indent="0" algn="ctr" defTabSz="844550">
            <a:lnSpc>
              <a:spcPct val="90000"/>
            </a:lnSpc>
            <a:spcBef>
              <a:spcPct val="0"/>
            </a:spcBef>
            <a:spcAft>
              <a:spcPct val="35000"/>
            </a:spcAft>
            <a:buNone/>
          </a:pPr>
          <a:endParaRPr lang="en-US" sz="1900" b="1" kern="1200" dirty="0"/>
        </a:p>
        <a:p>
          <a:pPr marL="0" lvl="0" indent="0" algn="ctr" defTabSz="844550">
            <a:lnSpc>
              <a:spcPct val="90000"/>
            </a:lnSpc>
            <a:spcBef>
              <a:spcPct val="0"/>
            </a:spcBef>
            <a:spcAft>
              <a:spcPct val="35000"/>
            </a:spcAft>
            <a:buNone/>
          </a:pPr>
          <a:endParaRPr lang="en-US" sz="1900" b="1" kern="1200" dirty="0"/>
        </a:p>
        <a:p>
          <a:pPr marL="0" lvl="0" indent="0" algn="ctr" defTabSz="844550">
            <a:lnSpc>
              <a:spcPct val="90000"/>
            </a:lnSpc>
            <a:spcBef>
              <a:spcPct val="0"/>
            </a:spcBef>
            <a:spcAft>
              <a:spcPct val="35000"/>
            </a:spcAft>
            <a:buNone/>
          </a:pPr>
          <a:endParaRPr lang="en-US" sz="1900" b="1" kern="1200" dirty="0"/>
        </a:p>
        <a:p>
          <a:pPr marL="0" lvl="0" indent="0" algn="ctr" defTabSz="844550">
            <a:lnSpc>
              <a:spcPct val="90000"/>
            </a:lnSpc>
            <a:spcBef>
              <a:spcPct val="0"/>
            </a:spcBef>
            <a:spcAft>
              <a:spcPct val="35000"/>
            </a:spcAft>
            <a:buNone/>
          </a:pPr>
          <a:r>
            <a:rPr lang="en-US" sz="1900" b="1" kern="1200" dirty="0"/>
            <a:t>Effectively Engaging the Network</a:t>
          </a:r>
        </a:p>
      </dsp:txBody>
      <dsp:txXfrm>
        <a:off x="0" y="1832650"/>
        <a:ext cx="2080743" cy="1832650"/>
      </dsp:txXfrm>
    </dsp:sp>
    <dsp:sp modelId="{3FFD21AF-EA28-4C11-AB9C-E48E7D2B5A0A}">
      <dsp:nvSpPr>
        <dsp:cNvPr id="0" name=""/>
        <dsp:cNvSpPr/>
      </dsp:nvSpPr>
      <dsp:spPr>
        <a:xfrm>
          <a:off x="354074" y="1851628"/>
          <a:ext cx="1525681" cy="1525681"/>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65C275-649C-4BA7-BF06-CF133DCC2D92}">
      <dsp:nvSpPr>
        <dsp:cNvPr id="0" name=""/>
        <dsp:cNvSpPr/>
      </dsp:nvSpPr>
      <dsp:spPr>
        <a:xfrm>
          <a:off x="2143166" y="0"/>
          <a:ext cx="2080743" cy="4581627"/>
        </a:xfrm>
        <a:prstGeom prst="roundRect">
          <a:avLst>
            <a:gd name="adj" fmla="val 10000"/>
          </a:avLst>
        </a:prstGeom>
        <a:solidFill>
          <a:schemeClr val="accent2">
            <a:hueOff val="1498195"/>
            <a:satOff val="7082"/>
            <a:lumOff val="-64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1" kern="1200" dirty="0"/>
            <a:t>Policy Development</a:t>
          </a:r>
        </a:p>
        <a:p>
          <a:pPr marL="0" lvl="0" indent="0" algn="ctr" defTabSz="844550">
            <a:lnSpc>
              <a:spcPct val="90000"/>
            </a:lnSpc>
            <a:spcBef>
              <a:spcPct val="0"/>
            </a:spcBef>
            <a:spcAft>
              <a:spcPct val="35000"/>
            </a:spcAft>
            <a:buNone/>
          </a:pPr>
          <a:endParaRPr lang="en-US" sz="1900" b="1" kern="1200" dirty="0"/>
        </a:p>
        <a:p>
          <a:pPr marL="0" lvl="0" indent="0" algn="ctr" defTabSz="844550">
            <a:lnSpc>
              <a:spcPct val="90000"/>
            </a:lnSpc>
            <a:spcBef>
              <a:spcPct val="0"/>
            </a:spcBef>
            <a:spcAft>
              <a:spcPct val="35000"/>
            </a:spcAft>
            <a:buNone/>
          </a:pPr>
          <a:endParaRPr lang="en-US" sz="1900" b="1" kern="1200" dirty="0"/>
        </a:p>
        <a:p>
          <a:pPr marL="0" lvl="0" indent="0" algn="ctr" defTabSz="844550">
            <a:lnSpc>
              <a:spcPct val="90000"/>
            </a:lnSpc>
            <a:spcBef>
              <a:spcPct val="0"/>
            </a:spcBef>
            <a:spcAft>
              <a:spcPct val="35000"/>
            </a:spcAft>
            <a:buNone/>
          </a:pPr>
          <a:endParaRPr lang="en-US" sz="1900" b="1" kern="1200" dirty="0"/>
        </a:p>
        <a:p>
          <a:pPr marL="0" lvl="0" indent="0" algn="ctr" defTabSz="844550">
            <a:lnSpc>
              <a:spcPct val="90000"/>
            </a:lnSpc>
            <a:spcBef>
              <a:spcPct val="0"/>
            </a:spcBef>
            <a:spcAft>
              <a:spcPct val="35000"/>
            </a:spcAft>
            <a:buNone/>
          </a:pPr>
          <a:endParaRPr lang="en-US" sz="1900" b="1" kern="1200" dirty="0"/>
        </a:p>
        <a:p>
          <a:pPr marL="0" lvl="0" indent="0" algn="ctr" defTabSz="844550">
            <a:lnSpc>
              <a:spcPct val="90000"/>
            </a:lnSpc>
            <a:spcBef>
              <a:spcPct val="0"/>
            </a:spcBef>
            <a:spcAft>
              <a:spcPct val="35000"/>
            </a:spcAft>
            <a:buNone/>
          </a:pPr>
          <a:endParaRPr lang="en-US" sz="1900" b="1" kern="1200" dirty="0"/>
        </a:p>
        <a:p>
          <a:pPr marL="0" lvl="0" indent="0" algn="ctr" defTabSz="844550">
            <a:lnSpc>
              <a:spcPct val="90000"/>
            </a:lnSpc>
            <a:spcBef>
              <a:spcPct val="0"/>
            </a:spcBef>
            <a:spcAft>
              <a:spcPct val="35000"/>
            </a:spcAft>
            <a:buNone/>
          </a:pPr>
          <a:endParaRPr lang="en-US" sz="1900" b="1" kern="1200" dirty="0"/>
        </a:p>
        <a:p>
          <a:pPr marL="0" lvl="0" indent="0" algn="ctr" defTabSz="844550">
            <a:lnSpc>
              <a:spcPct val="90000"/>
            </a:lnSpc>
            <a:spcBef>
              <a:spcPct val="0"/>
            </a:spcBef>
            <a:spcAft>
              <a:spcPct val="35000"/>
            </a:spcAft>
            <a:buNone/>
          </a:pPr>
          <a:r>
            <a:rPr lang="en-US" sz="1900" b="1" kern="1200" dirty="0"/>
            <a:t>Development and Dissemination of Clear Policies</a:t>
          </a:r>
        </a:p>
      </dsp:txBody>
      <dsp:txXfrm>
        <a:off x="2143166" y="1832650"/>
        <a:ext cx="2080743" cy="1832650"/>
      </dsp:txXfrm>
    </dsp:sp>
    <dsp:sp modelId="{352740BF-61A5-403F-9053-41EA3B9AAD98}">
      <dsp:nvSpPr>
        <dsp:cNvPr id="0" name=""/>
        <dsp:cNvSpPr/>
      </dsp:nvSpPr>
      <dsp:spPr>
        <a:xfrm>
          <a:off x="2382417" y="1851628"/>
          <a:ext cx="1525681" cy="1525681"/>
        </a:xfrm>
        <a:prstGeom prst="ellipse">
          <a:avLst/>
        </a:prstGeom>
        <a:blipFill>
          <a:blip xmlns:r="http://schemas.openxmlformats.org/officeDocument/2006/relationships"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09CB2A-0E5C-439B-8A4E-4F00D9D9ACF0}">
      <dsp:nvSpPr>
        <dsp:cNvPr id="0" name=""/>
        <dsp:cNvSpPr/>
      </dsp:nvSpPr>
      <dsp:spPr>
        <a:xfrm>
          <a:off x="4286332" y="0"/>
          <a:ext cx="2080743" cy="4581627"/>
        </a:xfrm>
        <a:prstGeom prst="roundRect">
          <a:avLst>
            <a:gd name="adj" fmla="val 10000"/>
          </a:avLst>
        </a:prstGeom>
        <a:solidFill>
          <a:schemeClr val="accent2">
            <a:hueOff val="2996390"/>
            <a:satOff val="14164"/>
            <a:lumOff val="-12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1" kern="1200" dirty="0"/>
            <a:t>Planning</a:t>
          </a:r>
        </a:p>
        <a:p>
          <a:pPr marL="0" lvl="0" indent="0" algn="ctr" defTabSz="844550">
            <a:lnSpc>
              <a:spcPct val="90000"/>
            </a:lnSpc>
            <a:spcBef>
              <a:spcPct val="0"/>
            </a:spcBef>
            <a:spcAft>
              <a:spcPct val="35000"/>
            </a:spcAft>
            <a:buNone/>
          </a:pPr>
          <a:endParaRPr lang="en-US" sz="1900" b="1" kern="1200" dirty="0"/>
        </a:p>
        <a:p>
          <a:pPr marL="0" lvl="0" indent="0" algn="ctr" defTabSz="844550">
            <a:lnSpc>
              <a:spcPct val="90000"/>
            </a:lnSpc>
            <a:spcBef>
              <a:spcPct val="0"/>
            </a:spcBef>
            <a:spcAft>
              <a:spcPct val="35000"/>
            </a:spcAft>
            <a:buNone/>
          </a:pPr>
          <a:endParaRPr lang="en-US" sz="1900" b="1" kern="1200" dirty="0"/>
        </a:p>
        <a:p>
          <a:pPr marL="0" lvl="0" indent="0" algn="ctr" defTabSz="844550">
            <a:lnSpc>
              <a:spcPct val="90000"/>
            </a:lnSpc>
            <a:spcBef>
              <a:spcPct val="0"/>
            </a:spcBef>
            <a:spcAft>
              <a:spcPct val="35000"/>
            </a:spcAft>
            <a:buNone/>
          </a:pPr>
          <a:endParaRPr lang="en-US" sz="1900" b="1" kern="1200" dirty="0"/>
        </a:p>
        <a:p>
          <a:pPr marL="0" lvl="0" indent="0" algn="ctr" defTabSz="844550">
            <a:lnSpc>
              <a:spcPct val="90000"/>
            </a:lnSpc>
            <a:spcBef>
              <a:spcPct val="0"/>
            </a:spcBef>
            <a:spcAft>
              <a:spcPct val="35000"/>
            </a:spcAft>
            <a:buNone/>
          </a:pPr>
          <a:endParaRPr lang="en-US" sz="1900" b="1" kern="1200" dirty="0"/>
        </a:p>
        <a:p>
          <a:pPr marL="0" lvl="0" indent="0" algn="ctr" defTabSz="844550">
            <a:lnSpc>
              <a:spcPct val="90000"/>
            </a:lnSpc>
            <a:spcBef>
              <a:spcPct val="0"/>
            </a:spcBef>
            <a:spcAft>
              <a:spcPct val="35000"/>
            </a:spcAft>
            <a:buNone/>
          </a:pPr>
          <a:endParaRPr lang="en-US" sz="1900" b="1" kern="1200" dirty="0"/>
        </a:p>
        <a:p>
          <a:pPr marL="0" lvl="0" indent="0" algn="ctr" defTabSz="844550">
            <a:lnSpc>
              <a:spcPct val="90000"/>
            </a:lnSpc>
            <a:spcBef>
              <a:spcPct val="0"/>
            </a:spcBef>
            <a:spcAft>
              <a:spcPct val="35000"/>
            </a:spcAft>
            <a:buNone/>
          </a:pPr>
          <a:endParaRPr lang="en-US" sz="1900" b="1" kern="1200" dirty="0"/>
        </a:p>
        <a:p>
          <a:pPr marL="0" lvl="0" indent="0" algn="ctr" defTabSz="844550">
            <a:lnSpc>
              <a:spcPct val="90000"/>
            </a:lnSpc>
            <a:spcBef>
              <a:spcPct val="0"/>
            </a:spcBef>
            <a:spcAft>
              <a:spcPct val="35000"/>
            </a:spcAft>
            <a:buNone/>
          </a:pPr>
          <a:endParaRPr lang="en-US" sz="1900" b="1" kern="1200" dirty="0"/>
        </a:p>
        <a:p>
          <a:pPr marL="0" lvl="0" indent="0" algn="ctr" defTabSz="844550">
            <a:lnSpc>
              <a:spcPct val="90000"/>
            </a:lnSpc>
            <a:spcBef>
              <a:spcPct val="0"/>
            </a:spcBef>
            <a:spcAft>
              <a:spcPct val="35000"/>
            </a:spcAft>
            <a:buNone/>
          </a:pPr>
          <a:endParaRPr lang="en-US" sz="1900" b="1" kern="1200" dirty="0"/>
        </a:p>
        <a:p>
          <a:pPr marL="0" lvl="0" indent="0" algn="ctr" defTabSz="844550">
            <a:lnSpc>
              <a:spcPct val="90000"/>
            </a:lnSpc>
            <a:spcBef>
              <a:spcPct val="0"/>
            </a:spcBef>
            <a:spcAft>
              <a:spcPct val="35000"/>
            </a:spcAft>
            <a:buNone/>
          </a:pPr>
          <a:r>
            <a:rPr lang="en-US" sz="1900" b="1" kern="1200" dirty="0"/>
            <a:t>State Plan</a:t>
          </a:r>
        </a:p>
      </dsp:txBody>
      <dsp:txXfrm>
        <a:off x="4286332" y="1832650"/>
        <a:ext cx="2080743" cy="1832650"/>
      </dsp:txXfrm>
    </dsp:sp>
    <dsp:sp modelId="{E67B73A3-17F9-4749-8F4D-E70924EA28B0}">
      <dsp:nvSpPr>
        <dsp:cNvPr id="0" name=""/>
        <dsp:cNvSpPr/>
      </dsp:nvSpPr>
      <dsp:spPr>
        <a:xfrm>
          <a:off x="4505719" y="1851628"/>
          <a:ext cx="1525681" cy="1525681"/>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5000" r="-3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CAD77B-6321-416C-9477-8D015FFA5699}">
      <dsp:nvSpPr>
        <dsp:cNvPr id="0" name=""/>
        <dsp:cNvSpPr/>
      </dsp:nvSpPr>
      <dsp:spPr>
        <a:xfrm>
          <a:off x="6429498" y="0"/>
          <a:ext cx="2080743" cy="4581627"/>
        </a:xfrm>
        <a:prstGeom prst="roundRect">
          <a:avLst>
            <a:gd name="adj" fmla="val 10000"/>
          </a:avLst>
        </a:prstGeom>
        <a:solidFill>
          <a:schemeClr val="accent2">
            <a:hueOff val="4494585"/>
            <a:satOff val="21246"/>
            <a:lumOff val="-192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1" kern="1200" dirty="0"/>
            <a:t>Training and Technical Assistance</a:t>
          </a:r>
        </a:p>
        <a:p>
          <a:pPr marL="0" lvl="0" indent="0" algn="ctr" defTabSz="844550">
            <a:lnSpc>
              <a:spcPct val="90000"/>
            </a:lnSpc>
            <a:spcBef>
              <a:spcPct val="0"/>
            </a:spcBef>
            <a:spcAft>
              <a:spcPct val="35000"/>
            </a:spcAft>
            <a:buNone/>
          </a:pPr>
          <a:endParaRPr lang="en-US" sz="1900" b="1" kern="1200" dirty="0"/>
        </a:p>
        <a:p>
          <a:pPr marL="0" lvl="0" indent="0" algn="ctr" defTabSz="844550">
            <a:lnSpc>
              <a:spcPct val="90000"/>
            </a:lnSpc>
            <a:spcBef>
              <a:spcPct val="0"/>
            </a:spcBef>
            <a:spcAft>
              <a:spcPct val="35000"/>
            </a:spcAft>
            <a:buNone/>
          </a:pPr>
          <a:endParaRPr lang="en-US" sz="1900" b="1" kern="1200" dirty="0"/>
        </a:p>
        <a:p>
          <a:pPr marL="0" lvl="0" indent="0" algn="ctr" defTabSz="844550">
            <a:lnSpc>
              <a:spcPct val="90000"/>
            </a:lnSpc>
            <a:spcBef>
              <a:spcPct val="0"/>
            </a:spcBef>
            <a:spcAft>
              <a:spcPct val="35000"/>
            </a:spcAft>
            <a:buNone/>
          </a:pPr>
          <a:endParaRPr lang="en-US" sz="1900" b="1" kern="1200" dirty="0"/>
        </a:p>
        <a:p>
          <a:pPr marL="0" lvl="0" indent="0" algn="ctr" defTabSz="844550">
            <a:lnSpc>
              <a:spcPct val="90000"/>
            </a:lnSpc>
            <a:spcBef>
              <a:spcPct val="0"/>
            </a:spcBef>
            <a:spcAft>
              <a:spcPct val="35000"/>
            </a:spcAft>
            <a:buNone/>
          </a:pPr>
          <a:endParaRPr lang="en-US" sz="2800" b="1" kern="1200" dirty="0"/>
        </a:p>
        <a:p>
          <a:pPr marL="0" lvl="0" indent="0" algn="ctr" defTabSz="844550">
            <a:lnSpc>
              <a:spcPct val="90000"/>
            </a:lnSpc>
            <a:spcBef>
              <a:spcPct val="0"/>
            </a:spcBef>
            <a:spcAft>
              <a:spcPct val="35000"/>
            </a:spcAft>
            <a:buNone/>
          </a:pPr>
          <a:r>
            <a:rPr lang="en-US" sz="1900" b="1" kern="1200" dirty="0"/>
            <a:t>CNA, CAP Plans, Strategic Plans, ROMA, &amp; Targeting</a:t>
          </a:r>
        </a:p>
      </dsp:txBody>
      <dsp:txXfrm>
        <a:off x="6429498" y="1832650"/>
        <a:ext cx="2080743" cy="1832650"/>
      </dsp:txXfrm>
    </dsp:sp>
    <dsp:sp modelId="{C71F4F8F-BD8D-463F-818B-5ECAF0C30630}">
      <dsp:nvSpPr>
        <dsp:cNvPr id="0" name=""/>
        <dsp:cNvSpPr/>
      </dsp:nvSpPr>
      <dsp:spPr>
        <a:xfrm>
          <a:off x="6668750" y="1851628"/>
          <a:ext cx="1525681" cy="1525681"/>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394AE7-A916-49DA-B13E-C6E7E0C45387}">
      <dsp:nvSpPr>
        <dsp:cNvPr id="0" name=""/>
        <dsp:cNvSpPr/>
      </dsp:nvSpPr>
      <dsp:spPr>
        <a:xfrm>
          <a:off x="8572665" y="0"/>
          <a:ext cx="2080743" cy="4581627"/>
        </a:xfrm>
        <a:prstGeom prst="roundRect">
          <a:avLst>
            <a:gd name="adj" fmla="val 10000"/>
          </a:avLst>
        </a:prstGeom>
        <a:solidFill>
          <a:schemeClr val="accent2">
            <a:hueOff val="5992779"/>
            <a:satOff val="28328"/>
            <a:lumOff val="-256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1" kern="1200" dirty="0"/>
            <a:t>Monitoring and Oversight</a:t>
          </a:r>
        </a:p>
        <a:p>
          <a:pPr marL="0" lvl="0" indent="0" algn="ctr" defTabSz="844550">
            <a:lnSpc>
              <a:spcPct val="90000"/>
            </a:lnSpc>
            <a:spcBef>
              <a:spcPct val="0"/>
            </a:spcBef>
            <a:spcAft>
              <a:spcPct val="35000"/>
            </a:spcAft>
            <a:buNone/>
          </a:pPr>
          <a:endParaRPr lang="en-US" sz="1900" b="1" kern="1200" dirty="0"/>
        </a:p>
        <a:p>
          <a:pPr marL="0" lvl="0" indent="0" algn="ctr" defTabSz="844550">
            <a:lnSpc>
              <a:spcPct val="90000"/>
            </a:lnSpc>
            <a:spcBef>
              <a:spcPct val="0"/>
            </a:spcBef>
            <a:spcAft>
              <a:spcPct val="35000"/>
            </a:spcAft>
            <a:buNone/>
          </a:pPr>
          <a:endParaRPr lang="en-US" sz="1900" b="1" kern="1200" dirty="0"/>
        </a:p>
        <a:p>
          <a:pPr marL="0" lvl="0" indent="0" algn="ctr" defTabSz="844550">
            <a:lnSpc>
              <a:spcPct val="90000"/>
            </a:lnSpc>
            <a:spcBef>
              <a:spcPct val="0"/>
            </a:spcBef>
            <a:spcAft>
              <a:spcPct val="35000"/>
            </a:spcAft>
            <a:buNone/>
          </a:pPr>
          <a:endParaRPr lang="en-US" sz="1900" b="1" kern="1200" dirty="0"/>
        </a:p>
        <a:p>
          <a:pPr marL="0" lvl="0" indent="0" algn="ctr" defTabSz="844550">
            <a:lnSpc>
              <a:spcPct val="90000"/>
            </a:lnSpc>
            <a:spcBef>
              <a:spcPct val="0"/>
            </a:spcBef>
            <a:spcAft>
              <a:spcPct val="35000"/>
            </a:spcAft>
            <a:buNone/>
          </a:pPr>
          <a:endParaRPr lang="en-US" sz="1900" b="1" kern="1200" dirty="0"/>
        </a:p>
        <a:p>
          <a:pPr marL="0" lvl="0" indent="0" algn="ctr" defTabSz="844550">
            <a:lnSpc>
              <a:spcPct val="90000"/>
            </a:lnSpc>
            <a:spcBef>
              <a:spcPct val="0"/>
            </a:spcBef>
            <a:spcAft>
              <a:spcPct val="35000"/>
            </a:spcAft>
            <a:buNone/>
          </a:pPr>
          <a:endParaRPr lang="en-US" sz="1900" b="1" kern="1200" dirty="0"/>
        </a:p>
        <a:p>
          <a:pPr marL="0" lvl="0" indent="0" algn="ctr" defTabSz="844550">
            <a:lnSpc>
              <a:spcPct val="90000"/>
            </a:lnSpc>
            <a:spcBef>
              <a:spcPct val="0"/>
            </a:spcBef>
            <a:spcAft>
              <a:spcPct val="35000"/>
            </a:spcAft>
            <a:buNone/>
          </a:pPr>
          <a:endParaRPr lang="en-US" sz="1900" b="1" kern="1200" dirty="0"/>
        </a:p>
        <a:p>
          <a:pPr marL="0" lvl="0" indent="0" algn="ctr" defTabSz="844550">
            <a:lnSpc>
              <a:spcPct val="90000"/>
            </a:lnSpc>
            <a:spcBef>
              <a:spcPct val="0"/>
            </a:spcBef>
            <a:spcAft>
              <a:spcPct val="35000"/>
            </a:spcAft>
            <a:buNone/>
          </a:pPr>
          <a:endParaRPr lang="en-US" sz="1900" b="1" kern="1200" dirty="0"/>
        </a:p>
        <a:p>
          <a:pPr marL="0" lvl="0" indent="0" algn="ctr" defTabSz="844550">
            <a:lnSpc>
              <a:spcPct val="90000"/>
            </a:lnSpc>
            <a:spcBef>
              <a:spcPct val="0"/>
            </a:spcBef>
            <a:spcAft>
              <a:spcPct val="35000"/>
            </a:spcAft>
            <a:buNone/>
          </a:pPr>
          <a:r>
            <a:rPr lang="en-US" sz="1900" b="1" kern="1200" dirty="0"/>
            <a:t>Monitoring Tools</a:t>
          </a:r>
        </a:p>
      </dsp:txBody>
      <dsp:txXfrm>
        <a:off x="8572665" y="1832650"/>
        <a:ext cx="2080743" cy="1832650"/>
      </dsp:txXfrm>
    </dsp:sp>
    <dsp:sp modelId="{FFC36A00-CCA4-4F9F-918E-7901215B8B0F}">
      <dsp:nvSpPr>
        <dsp:cNvPr id="0" name=""/>
        <dsp:cNvSpPr/>
      </dsp:nvSpPr>
      <dsp:spPr>
        <a:xfrm>
          <a:off x="8794493" y="1851628"/>
          <a:ext cx="1525681" cy="1525681"/>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DBA5E0-CB24-4769-BB4F-62AF970DE161}">
      <dsp:nvSpPr>
        <dsp:cNvPr id="0" name=""/>
        <dsp:cNvSpPr/>
      </dsp:nvSpPr>
      <dsp:spPr>
        <a:xfrm>
          <a:off x="505525" y="239548"/>
          <a:ext cx="9801136" cy="687244"/>
        </a:xfrm>
        <a:prstGeom prst="leftRight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F049E3-7B06-46D7-8598-EDCCFE4D2BCF}">
      <dsp:nvSpPr>
        <dsp:cNvPr id="0" name=""/>
        <dsp:cNvSpPr/>
      </dsp:nvSpPr>
      <dsp:spPr>
        <a:xfrm>
          <a:off x="0" y="0"/>
          <a:ext cx="10515600" cy="139167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F06C98-C92E-4908-97EA-DE8B8279FA31}">
      <dsp:nvSpPr>
        <dsp:cNvPr id="0" name=""/>
        <dsp:cNvSpPr/>
      </dsp:nvSpPr>
      <dsp:spPr>
        <a:xfrm>
          <a:off x="420980" y="316101"/>
          <a:ext cx="765418" cy="76541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E675590-99D3-4B13-9D7F-5B7D707CBABC}">
      <dsp:nvSpPr>
        <dsp:cNvPr id="0" name=""/>
        <dsp:cNvSpPr/>
      </dsp:nvSpPr>
      <dsp:spPr>
        <a:xfrm>
          <a:off x="1607379" y="2975"/>
          <a:ext cx="8906649" cy="1391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285" tIns="147285" rIns="147285" bIns="147285" numCol="1" spcCol="1270" anchor="ctr" anchorCtr="0">
          <a:noAutofit/>
        </a:bodyPr>
        <a:lstStyle/>
        <a:p>
          <a:pPr marL="0" lvl="0" indent="0" algn="l" defTabSz="977900">
            <a:lnSpc>
              <a:spcPct val="100000"/>
            </a:lnSpc>
            <a:spcBef>
              <a:spcPct val="0"/>
            </a:spcBef>
            <a:spcAft>
              <a:spcPct val="35000"/>
            </a:spcAft>
            <a:buNone/>
          </a:pPr>
          <a:r>
            <a:rPr lang="en-US" sz="2200" b="0" i="0" kern="1200" baseline="0" dirty="0"/>
            <a:t>Altogether over 20 new products (tools, resources, and training) </a:t>
          </a:r>
          <a:r>
            <a:rPr lang="en-US" sz="2200" b="1" i="1" kern="1200" baseline="0" dirty="0"/>
            <a:t>along with all the information that is contained in the Compendium/Data Map </a:t>
          </a:r>
          <a:r>
            <a:rPr lang="en-US" sz="2200" b="0" i="0" kern="1200" baseline="0" dirty="0"/>
            <a:t>will offer a very helpful, easy-to-use Toolbox for the states to utilize.</a:t>
          </a:r>
          <a:r>
            <a:rPr lang="en-US" sz="2200" b="0" i="0" kern="1200" baseline="0" dirty="0">
              <a:latin typeface="Calibri Light" panose="020F0302020204030204"/>
            </a:rPr>
            <a:t> </a:t>
          </a:r>
          <a:endParaRPr lang="en-US" sz="2200" kern="1200" dirty="0"/>
        </a:p>
      </dsp:txBody>
      <dsp:txXfrm>
        <a:off x="1607379" y="2975"/>
        <a:ext cx="8906649" cy="1391670"/>
      </dsp:txXfrm>
    </dsp:sp>
    <dsp:sp modelId="{66C48467-2A3C-457A-B238-4A7790106F83}">
      <dsp:nvSpPr>
        <dsp:cNvPr id="0" name=""/>
        <dsp:cNvSpPr/>
      </dsp:nvSpPr>
      <dsp:spPr>
        <a:xfrm>
          <a:off x="0" y="1742564"/>
          <a:ext cx="10515600" cy="139167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96589A-8635-469C-895D-F410BC4A62EB}">
      <dsp:nvSpPr>
        <dsp:cNvPr id="0" name=""/>
        <dsp:cNvSpPr/>
      </dsp:nvSpPr>
      <dsp:spPr>
        <a:xfrm>
          <a:off x="420980" y="2055690"/>
          <a:ext cx="765418" cy="76541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5B6DDD-9E15-4554-B48F-BCEB1ECBFE58}">
      <dsp:nvSpPr>
        <dsp:cNvPr id="0" name=""/>
        <dsp:cNvSpPr/>
      </dsp:nvSpPr>
      <dsp:spPr>
        <a:xfrm>
          <a:off x="1607379" y="1742564"/>
          <a:ext cx="8906649" cy="1391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285" tIns="147285" rIns="147285" bIns="147285" numCol="1" spcCol="1270" anchor="ctr" anchorCtr="0">
          <a:noAutofit/>
        </a:bodyPr>
        <a:lstStyle/>
        <a:p>
          <a:pPr marL="0" lvl="0" indent="0" algn="l" defTabSz="977900">
            <a:lnSpc>
              <a:spcPct val="100000"/>
            </a:lnSpc>
            <a:spcBef>
              <a:spcPct val="0"/>
            </a:spcBef>
            <a:spcAft>
              <a:spcPct val="35000"/>
            </a:spcAft>
            <a:buNone/>
          </a:pPr>
          <a:r>
            <a:rPr lang="en-US" sz="2200" b="0" i="0" kern="1200" baseline="0" dirty="0"/>
            <a:t>Once implemented, we expect these to improve the quality, consistency and efficiency of the CSBG state offices.</a:t>
          </a:r>
          <a:r>
            <a:rPr lang="en-US" sz="2200" b="0" i="0" kern="1200" baseline="0" dirty="0">
              <a:latin typeface="Calibri Light" panose="020F0302020204030204"/>
            </a:rPr>
            <a:t>  </a:t>
          </a:r>
          <a:endParaRPr lang="en-US" sz="2200" kern="1200" dirty="0"/>
        </a:p>
      </dsp:txBody>
      <dsp:txXfrm>
        <a:off x="1607379" y="1742564"/>
        <a:ext cx="8906649" cy="1391670"/>
      </dsp:txXfrm>
    </dsp:sp>
    <dsp:sp modelId="{8EA42996-351C-4189-9A9B-76051EA540C5}">
      <dsp:nvSpPr>
        <dsp:cNvPr id="0" name=""/>
        <dsp:cNvSpPr/>
      </dsp:nvSpPr>
      <dsp:spPr>
        <a:xfrm>
          <a:off x="0" y="3482152"/>
          <a:ext cx="10515600" cy="139167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EDB916-19A5-4BD1-9232-95F723BFAB7A}">
      <dsp:nvSpPr>
        <dsp:cNvPr id="0" name=""/>
        <dsp:cNvSpPr/>
      </dsp:nvSpPr>
      <dsp:spPr>
        <a:xfrm>
          <a:off x="420980" y="3795278"/>
          <a:ext cx="765418" cy="76541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15F87D-5943-415F-A574-ECF326FFBA52}">
      <dsp:nvSpPr>
        <dsp:cNvPr id="0" name=""/>
        <dsp:cNvSpPr/>
      </dsp:nvSpPr>
      <dsp:spPr>
        <a:xfrm>
          <a:off x="1607379" y="3482152"/>
          <a:ext cx="4732020" cy="1391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285" tIns="147285" rIns="147285" bIns="147285" numCol="1" spcCol="1270" anchor="ctr" anchorCtr="0">
          <a:noAutofit/>
        </a:bodyPr>
        <a:lstStyle/>
        <a:p>
          <a:pPr marL="0" lvl="0" indent="0" algn="l" defTabSz="977900">
            <a:lnSpc>
              <a:spcPct val="100000"/>
            </a:lnSpc>
            <a:spcBef>
              <a:spcPct val="0"/>
            </a:spcBef>
            <a:spcAft>
              <a:spcPct val="35000"/>
            </a:spcAft>
            <a:buNone/>
          </a:pPr>
          <a:r>
            <a:rPr lang="en-US" sz="2200" b="0" i="0" kern="1200" baseline="0" dirty="0"/>
            <a:t>We expect </a:t>
          </a:r>
          <a:r>
            <a:rPr lang="en-US" sz="2200" kern="1200" dirty="0"/>
            <a:t>that use of the promising practices and accompanying tools, resources, and training </a:t>
          </a:r>
          <a:r>
            <a:rPr lang="en-US" sz="2200" b="0" i="0" kern="1200" baseline="0" dirty="0"/>
            <a:t>will result in:</a:t>
          </a:r>
          <a:endParaRPr lang="en-US" sz="2200" kern="1200" dirty="0"/>
        </a:p>
      </dsp:txBody>
      <dsp:txXfrm>
        <a:off x="1607379" y="3482152"/>
        <a:ext cx="4732020" cy="1391670"/>
      </dsp:txXfrm>
    </dsp:sp>
    <dsp:sp modelId="{795ACA01-801D-4D8D-ABE5-4604956FC119}">
      <dsp:nvSpPr>
        <dsp:cNvPr id="0" name=""/>
        <dsp:cNvSpPr/>
      </dsp:nvSpPr>
      <dsp:spPr>
        <a:xfrm>
          <a:off x="6339399" y="3482152"/>
          <a:ext cx="4174629" cy="1391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285" tIns="147285" rIns="147285" bIns="147285" numCol="1" spcCol="1270" anchor="ctr" anchorCtr="0">
          <a:noAutofit/>
        </a:bodyPr>
        <a:lstStyle/>
        <a:p>
          <a:pPr marL="0" lvl="0" indent="0" algn="l" defTabSz="889000">
            <a:lnSpc>
              <a:spcPct val="100000"/>
            </a:lnSpc>
            <a:spcBef>
              <a:spcPct val="0"/>
            </a:spcBef>
            <a:spcAft>
              <a:spcPct val="35000"/>
            </a:spcAft>
            <a:buNone/>
          </a:pPr>
          <a:r>
            <a:rPr lang="en-US" sz="2000" b="1" kern="1200" dirty="0"/>
            <a:t>B</a:t>
          </a:r>
          <a:r>
            <a:rPr lang="en-US" sz="2000" b="1" i="0" kern="1200" baseline="0" dirty="0"/>
            <a:t>etter service delivery to the CAAs and increased satisfaction w/ the state office as evidenced by improved ACSI scores for the states.  </a:t>
          </a:r>
          <a:endParaRPr lang="en-US" sz="2000" b="1" kern="1200" dirty="0"/>
        </a:p>
      </dsp:txBody>
      <dsp:txXfrm>
        <a:off x="6339399" y="3482152"/>
        <a:ext cx="4174629" cy="13916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3131A0-E667-4D0C-929D-9763C3197143}">
      <dsp:nvSpPr>
        <dsp:cNvPr id="0" name=""/>
        <dsp:cNvSpPr/>
      </dsp:nvSpPr>
      <dsp:spPr>
        <a:xfrm>
          <a:off x="0" y="30147"/>
          <a:ext cx="11227591" cy="887445"/>
        </a:xfrm>
        <a:prstGeom prst="roundRect">
          <a:avLst/>
        </a:prstGeom>
        <a:solidFill>
          <a:srgbClr val="7CC576"/>
        </a:solidFill>
        <a:ln w="12700" cap="flat" cmpd="sng" algn="ctr">
          <a:solidFill>
            <a:srgbClr val="7CC57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b="1" kern="1200" dirty="0"/>
            <a:t>Tools</a:t>
          </a:r>
          <a:r>
            <a:rPr lang="en-US" sz="3700" b="1" kern="1200" baseline="0" dirty="0"/>
            <a:t> Developed</a:t>
          </a:r>
          <a:endParaRPr lang="en-US" sz="3700" b="1" kern="1200" dirty="0"/>
        </a:p>
      </dsp:txBody>
      <dsp:txXfrm>
        <a:off x="43321" y="73468"/>
        <a:ext cx="11140949" cy="800803"/>
      </dsp:txXfrm>
    </dsp:sp>
    <dsp:sp modelId="{6F11F313-2FC1-426F-BEA5-0EFF1E765C05}">
      <dsp:nvSpPr>
        <dsp:cNvPr id="0" name=""/>
        <dsp:cNvSpPr/>
      </dsp:nvSpPr>
      <dsp:spPr>
        <a:xfrm>
          <a:off x="0" y="917592"/>
          <a:ext cx="11227591" cy="3676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6476" tIns="46990" rIns="263144" bIns="46990" numCol="1" spcCol="1270" anchor="t" anchorCtr="0">
          <a:noAutofit/>
        </a:bodyPr>
        <a:lstStyle/>
        <a:p>
          <a:pPr marL="285750" lvl="1" indent="-285750" algn="l" defTabSz="1289050">
            <a:lnSpc>
              <a:spcPct val="90000"/>
            </a:lnSpc>
            <a:spcBef>
              <a:spcPct val="0"/>
            </a:spcBef>
            <a:spcAft>
              <a:spcPct val="20000"/>
            </a:spcAft>
            <a:buChar char="•"/>
          </a:pPr>
          <a:r>
            <a:rPr lang="en-US" sz="2900" kern="1200" dirty="0">
              <a:effectLst/>
              <a:latin typeface="Calibri" panose="020F0502020204030204" pitchFamily="34" charset="0"/>
              <a:ea typeface="Calibri" panose="020F0502020204030204" pitchFamily="34" charset="0"/>
              <a:cs typeface="Times New Roman" panose="02020603050405020304" pitchFamily="18" charset="0"/>
            </a:rPr>
            <a:t>A write-up of the history, role, and purpose of Maine’s Economic Opportunity Council.</a:t>
          </a:r>
          <a:endParaRPr lang="en-US" sz="2900" b="0" i="0" kern="1200" dirty="0"/>
        </a:p>
        <a:p>
          <a:pPr marL="285750" lvl="1" indent="-285750" algn="l" defTabSz="1289050">
            <a:lnSpc>
              <a:spcPct val="90000"/>
            </a:lnSpc>
            <a:spcBef>
              <a:spcPct val="0"/>
            </a:spcBef>
            <a:spcAft>
              <a:spcPct val="20000"/>
            </a:spcAft>
            <a:buChar char="•"/>
          </a:pPr>
          <a:r>
            <a:rPr lang="en-US" sz="2900" kern="1200" dirty="0">
              <a:effectLst/>
              <a:latin typeface="Calibri" panose="020F0502020204030204" pitchFamily="34" charset="0"/>
              <a:ea typeface="Calibri" panose="020F0502020204030204" pitchFamily="34" charset="0"/>
              <a:cs typeface="Times New Roman" panose="02020603050405020304" pitchFamily="18" charset="0"/>
            </a:rPr>
            <a:t>A write-up of what is needed to implement a detailed process of Q&amp;A tracking using technology.</a:t>
          </a:r>
        </a:p>
        <a:p>
          <a:pPr marL="285750" lvl="1" indent="-285750" algn="l" defTabSz="1289050">
            <a:lnSpc>
              <a:spcPct val="90000"/>
            </a:lnSpc>
            <a:spcBef>
              <a:spcPct val="0"/>
            </a:spcBef>
            <a:spcAft>
              <a:spcPct val="20000"/>
            </a:spcAft>
            <a:buChar char="•"/>
          </a:pPr>
          <a:r>
            <a:rPr lang="en-US" sz="2900" kern="1200" dirty="0">
              <a:effectLst/>
              <a:latin typeface="Calibri" panose="020F0502020204030204" pitchFamily="34" charset="0"/>
              <a:ea typeface="Calibri" panose="020F0502020204030204" pitchFamily="34" charset="0"/>
              <a:cs typeface="Times New Roman" panose="02020603050405020304" pitchFamily="18" charset="0"/>
            </a:rPr>
            <a:t>NASCSP promotion of the need for strong relationships between states and state associations at conferences and in webinars.</a:t>
          </a:r>
        </a:p>
        <a:p>
          <a:pPr marL="285750" lvl="1" indent="-285750" algn="l" defTabSz="1289050">
            <a:lnSpc>
              <a:spcPct val="90000"/>
            </a:lnSpc>
            <a:spcBef>
              <a:spcPct val="0"/>
            </a:spcBef>
            <a:spcAft>
              <a:spcPct val="20000"/>
            </a:spcAft>
            <a:buChar char="•"/>
          </a:pPr>
          <a:r>
            <a:rPr lang="en-US" sz="2900" kern="1200" dirty="0">
              <a:effectLst/>
              <a:latin typeface="Calibri" panose="020F0502020204030204" pitchFamily="34" charset="0"/>
              <a:ea typeface="Calibri" panose="020F0502020204030204" pitchFamily="34" charset="0"/>
              <a:cs typeface="Times New Roman" panose="02020603050405020304" pitchFamily="18" charset="0"/>
            </a:rPr>
            <a:t>Added the Linkages Promising Practices (developed in 2022) to the SMWG Compendium of Promising Practices and the Data Map.</a:t>
          </a:r>
        </a:p>
      </dsp:txBody>
      <dsp:txXfrm>
        <a:off x="0" y="917592"/>
        <a:ext cx="11227591" cy="3676320"/>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4CCDC7-3B78-7844-BDB8-EBC29778DC28}" type="datetimeFigureOut">
              <a:rPr lang="en-US" smtClean="0"/>
              <a:t>9/22/2023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F1694-9DE9-BC4E-881A-85C21E94175E}" type="slidenum">
              <a:rPr lang="en-US" smtClean="0"/>
              <a:t>‹#›</a:t>
            </a:fld>
            <a:endParaRPr lang="en-US" dirty="0"/>
          </a:p>
        </p:txBody>
      </p:sp>
    </p:spTree>
    <p:extLst>
      <p:ext uri="{BB962C8B-B14F-4D97-AF65-F5344CB8AC3E}">
        <p14:creationId xmlns:p14="http://schemas.microsoft.com/office/powerpoint/2010/main" val="3967533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Kate </a:t>
            </a:r>
          </a:p>
          <a:p>
            <a:endParaRPr lang="en-US" dirty="0"/>
          </a:p>
          <a:p>
            <a:r>
              <a:rPr lang="en-US" dirty="0"/>
              <a:t>Welcome everyone! We have a great session planned on how to </a:t>
            </a:r>
            <a:r>
              <a:rPr lang="en-US" b="1" dirty="0"/>
              <a:t>Engage with your Network </a:t>
            </a:r>
            <a:r>
              <a:rPr lang="en-US" dirty="0"/>
              <a:t>for you today which includes a panel discussion with some wonderful State Administrators and their State Associations. Presenting today is Manny Rosa (NY), Jaimi Clifford (ME) Leslie Taylor (who will help facilitate the panel discussion), and Beverly Buchanan (AR). I also want to welcome Karen Quackenbush and Clint Cottom from UT and Jaimi (who’s pulling double duty as a presenter too) and Megan Hannan from ME. Also, the PowerPoints for each of the sessions regarding the SMWG will be made available. </a:t>
            </a:r>
          </a:p>
          <a:p>
            <a:endParaRPr lang="en-US" dirty="0"/>
          </a:p>
        </p:txBody>
      </p:sp>
      <p:sp>
        <p:nvSpPr>
          <p:cNvPr id="4" name="Slide Number Placeholder 3"/>
          <p:cNvSpPr>
            <a:spLocks noGrp="1"/>
          </p:cNvSpPr>
          <p:nvPr>
            <p:ph type="sldNum" sz="quarter" idx="5"/>
          </p:nvPr>
        </p:nvSpPr>
        <p:spPr/>
        <p:txBody>
          <a:bodyPr/>
          <a:lstStyle/>
          <a:p>
            <a:fld id="{8E0F1694-9DE9-BC4E-881A-85C21E94175E}" type="slidenum">
              <a:rPr lang="en-US" smtClean="0"/>
              <a:t>1</a:t>
            </a:fld>
            <a:endParaRPr lang="en-US" dirty="0"/>
          </a:p>
        </p:txBody>
      </p:sp>
    </p:spTree>
    <p:extLst>
      <p:ext uri="{BB962C8B-B14F-4D97-AF65-F5344CB8AC3E}">
        <p14:creationId xmlns:p14="http://schemas.microsoft.com/office/powerpoint/2010/main" val="1037847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Manny</a:t>
            </a:r>
          </a:p>
          <a:p>
            <a:endParaRPr lang="en-US" dirty="0"/>
          </a:p>
          <a:p>
            <a:r>
              <a:rPr lang="en-US" dirty="0"/>
              <a:t>To begin its work, the SMWG defined what it meant by “Engaging the Network” and what the goal is for engaging the network.    </a:t>
            </a:r>
          </a:p>
        </p:txBody>
      </p:sp>
      <p:sp>
        <p:nvSpPr>
          <p:cNvPr id="4" name="Slide Number Placeholder 3"/>
          <p:cNvSpPr>
            <a:spLocks noGrp="1"/>
          </p:cNvSpPr>
          <p:nvPr>
            <p:ph type="sldNum" sz="quarter" idx="5"/>
          </p:nvPr>
        </p:nvSpPr>
        <p:spPr/>
        <p:txBody>
          <a:bodyPr/>
          <a:lstStyle/>
          <a:p>
            <a:fld id="{8E0F1694-9DE9-BC4E-881A-85C21E94175E}" type="slidenum">
              <a:rPr lang="en-US" smtClean="0"/>
              <a:t>10</a:t>
            </a:fld>
            <a:endParaRPr lang="en-US" dirty="0"/>
          </a:p>
        </p:txBody>
      </p:sp>
    </p:spTree>
    <p:extLst>
      <p:ext uri="{BB962C8B-B14F-4D97-AF65-F5344CB8AC3E}">
        <p14:creationId xmlns:p14="http://schemas.microsoft.com/office/powerpoint/2010/main" val="2302015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SMWG spent considerable time conducting research—both quantitative and qualitative.  These efforts helped us define the problems/issues and to identify some promising practices.   </a:t>
            </a:r>
          </a:p>
        </p:txBody>
      </p:sp>
      <p:sp>
        <p:nvSpPr>
          <p:cNvPr id="4" name="Slide Number Placeholder 3"/>
          <p:cNvSpPr>
            <a:spLocks noGrp="1"/>
          </p:cNvSpPr>
          <p:nvPr>
            <p:ph type="sldNum" sz="quarter" idx="5"/>
          </p:nvPr>
        </p:nvSpPr>
        <p:spPr/>
        <p:txBody>
          <a:bodyPr/>
          <a:lstStyle/>
          <a:p>
            <a:fld id="{8E0F1694-9DE9-BC4E-881A-85C21E94175E}" type="slidenum">
              <a:rPr lang="en-US" smtClean="0"/>
              <a:t>12</a:t>
            </a:fld>
            <a:endParaRPr lang="en-US" dirty="0"/>
          </a:p>
        </p:txBody>
      </p:sp>
    </p:spTree>
    <p:extLst>
      <p:ext uri="{BB962C8B-B14F-4D97-AF65-F5344CB8AC3E}">
        <p14:creationId xmlns:p14="http://schemas.microsoft.com/office/powerpoint/2010/main" val="3145737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We used the ACSI survey data to pull out the information related to areas where states would need to “engage the network” : state plan development, use of discretionary funds, TTA, monitoring, linkages—basically every aspect of managing CSBG in the state.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Note:  wide range of scores among states (high-low) so room for improvement and states doing it well so could id promising practices.</a:t>
            </a:r>
          </a:p>
          <a:p>
            <a:endParaRPr lang="en-US" dirty="0"/>
          </a:p>
        </p:txBody>
      </p:sp>
      <p:sp>
        <p:nvSpPr>
          <p:cNvPr id="4" name="Slide Number Placeholder 3"/>
          <p:cNvSpPr>
            <a:spLocks noGrp="1"/>
          </p:cNvSpPr>
          <p:nvPr>
            <p:ph type="sldNum" sz="quarter" idx="5"/>
          </p:nvPr>
        </p:nvSpPr>
        <p:spPr/>
        <p:txBody>
          <a:bodyPr/>
          <a:lstStyle/>
          <a:p>
            <a:fld id="{8E0F1694-9DE9-BC4E-881A-85C21E94175E}" type="slidenum">
              <a:rPr lang="en-US" smtClean="0"/>
              <a:t>13</a:t>
            </a:fld>
            <a:endParaRPr lang="en-US" dirty="0"/>
          </a:p>
        </p:txBody>
      </p:sp>
    </p:spTree>
    <p:extLst>
      <p:ext uri="{BB962C8B-B14F-4D97-AF65-F5344CB8AC3E}">
        <p14:creationId xmlns:p14="http://schemas.microsoft.com/office/powerpoint/2010/main" val="2312710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Besides all the qualitative data we had a lot of quantitative information.  These are verbatim comments from the survey that provide a good sense of what an engaged network might look like.</a:t>
            </a:r>
          </a:p>
          <a:p>
            <a:endParaRPr lang="en-US" dirty="0"/>
          </a:p>
          <a:p>
            <a:r>
              <a:rPr lang="en-US" b="1" dirty="0"/>
              <a:t>Pass to Leslie to facilitate the panel and table discussion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862F0D-D2B4-4E34-884F-2967B2D512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6495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Leslie</a:t>
            </a:r>
          </a:p>
          <a:p>
            <a:endParaRPr lang="en-US" b="1" dirty="0"/>
          </a:p>
          <a:p>
            <a:r>
              <a:rPr lang="en-US" b="1" dirty="0"/>
              <a:t>Slide has animation (5 total) </a:t>
            </a:r>
            <a:r>
              <a:rPr lang="en-US" dirty="0"/>
              <a:t>– Intro the Panel</a:t>
            </a:r>
          </a:p>
          <a:p>
            <a:r>
              <a:rPr lang="en-US" b="1" dirty="0"/>
              <a:t>(1) </a:t>
            </a:r>
            <a:r>
              <a:rPr lang="en-US" dirty="0"/>
              <a:t>What do you see as the primary benefit for maintaining the relationship you have?</a:t>
            </a:r>
          </a:p>
          <a:p>
            <a:r>
              <a:rPr lang="en-US" b="1" dirty="0"/>
              <a:t>(2) </a:t>
            </a:r>
            <a:r>
              <a:rPr lang="en-US" dirty="0"/>
              <a:t>Give us an example of a challenge you faced in maintaining your relationship.  How did you address it? </a:t>
            </a:r>
          </a:p>
          <a:p>
            <a:r>
              <a:rPr lang="en-US" b="1" dirty="0"/>
              <a:t>(3) </a:t>
            </a:r>
            <a:r>
              <a:rPr lang="en-US" dirty="0"/>
              <a:t>Any ideas for steps a State or State Association can take to build the kind of relationship you’ve described?</a:t>
            </a:r>
          </a:p>
          <a:p>
            <a:r>
              <a:rPr lang="en-US" b="1" dirty="0"/>
              <a:t>(4) </a:t>
            </a:r>
            <a:r>
              <a:rPr lang="en-US" dirty="0"/>
              <a:t>What are the key intersections for engagement between the State and the Association?</a:t>
            </a:r>
          </a:p>
          <a:p>
            <a:pPr marL="285750" indent="-285750">
              <a:buClrTx/>
            </a:pPr>
            <a:r>
              <a:rPr lang="en-US" b="1" dirty="0"/>
              <a:t>(5) </a:t>
            </a:r>
            <a:r>
              <a:rPr lang="en-US" sz="1200" dirty="0">
                <a:solidFill>
                  <a:schemeClr val="bg1"/>
                </a:solidFill>
              </a:rPr>
              <a:t>Give us a two-or-three-word characterization that best describes the current relationship between your State and the State Association.</a:t>
            </a:r>
          </a:p>
          <a:p>
            <a:endParaRPr lang="en-US" dirty="0"/>
          </a:p>
          <a:p>
            <a:endParaRPr lang="en-US" dirty="0"/>
          </a:p>
        </p:txBody>
      </p:sp>
      <p:sp>
        <p:nvSpPr>
          <p:cNvPr id="4" name="Slide Number Placeholder 3"/>
          <p:cNvSpPr>
            <a:spLocks noGrp="1"/>
          </p:cNvSpPr>
          <p:nvPr>
            <p:ph type="sldNum" sz="quarter" idx="5"/>
          </p:nvPr>
        </p:nvSpPr>
        <p:spPr/>
        <p:txBody>
          <a:bodyPr/>
          <a:lstStyle/>
          <a:p>
            <a:fld id="{8E0F1694-9DE9-BC4E-881A-85C21E94175E}" type="slidenum">
              <a:rPr lang="en-US" smtClean="0"/>
              <a:t>16</a:t>
            </a:fld>
            <a:endParaRPr lang="en-US" dirty="0"/>
          </a:p>
        </p:txBody>
      </p:sp>
    </p:spTree>
    <p:extLst>
      <p:ext uri="{BB962C8B-B14F-4D97-AF65-F5344CB8AC3E}">
        <p14:creationId xmlns:p14="http://schemas.microsoft.com/office/powerpoint/2010/main" val="3697146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Leslie </a:t>
            </a:r>
            <a:r>
              <a:rPr lang="en-US" b="0" dirty="0"/>
              <a:t>– After discussion, summarize key points heard. </a:t>
            </a:r>
          </a:p>
          <a:p>
            <a:endParaRPr lang="en-US" dirty="0"/>
          </a:p>
          <a:p>
            <a:r>
              <a:rPr lang="en-US" b="1" dirty="0"/>
              <a:t>Pass to Jaimie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0F1694-9DE9-BC4E-881A-85C21E9417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2317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1" dirty="0"/>
              <a:t>Jaimie</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1" dirty="0"/>
              <a:t>Slide has animation (5 total) </a:t>
            </a:r>
            <a:r>
              <a:rPr lang="en-US" dirty="0"/>
              <a:t>– You can imagine all the good ideas we heard about for engaging the network, but we boiled it down to 5 critical promising practices. The next few slides go more in-depth about each of these.</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1" dirty="0"/>
              <a:t>(1) </a:t>
            </a:r>
            <a:r>
              <a:rPr lang="en-US" dirty="0"/>
              <a:t>Maintain a Strong, Collaborative Relationship with the State Association</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1" dirty="0"/>
              <a:t>(2) </a:t>
            </a:r>
            <a:r>
              <a:rPr lang="en-US" dirty="0"/>
              <a:t>Minimum Administration, Maximum Engagement</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1" dirty="0"/>
              <a:t>(3) </a:t>
            </a:r>
            <a:r>
              <a:rPr lang="en-US" dirty="0"/>
              <a:t>Establish an Economic Opportunity Council (EOC) or similar group</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1" dirty="0"/>
              <a:t>(4) </a:t>
            </a:r>
            <a:r>
              <a:rPr lang="en-US" dirty="0"/>
              <a:t>Leverage Technology to better engage the network</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1" dirty="0"/>
              <a:t>(5) </a:t>
            </a:r>
            <a:r>
              <a:rPr lang="en-US" dirty="0"/>
              <a:t>Dedicate Staff to Engaging the Network Efforts</a:t>
            </a:r>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14A40"/>
                </a:solidFill>
                <a:effectLst/>
                <a:uLnTx/>
                <a:uFillTx/>
                <a:latin typeface="Cambria"/>
                <a:ea typeface="+mn-ea"/>
                <a:cs typeface="+mn-cs"/>
              </a:rPr>
              <a:t>OUR MISSION</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322CDD-9D6C-4F63-9EC2-648226624108}" type="slidenum">
              <a:rPr kumimoji="0" lang="en-US" sz="1200" b="0" i="0" u="none" strike="noStrike" kern="1200" cap="none" spc="0" normalizeH="0" baseline="0" noProof="0" smtClean="0">
                <a:ln>
                  <a:noFill/>
                </a:ln>
                <a:solidFill>
                  <a:srgbClr val="514A40"/>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514A40"/>
              </a:solidFill>
              <a:effectLst/>
              <a:uLnTx/>
              <a:uFillTx/>
              <a:latin typeface="Cambria"/>
              <a:ea typeface="+mn-ea"/>
              <a:cs typeface="+mn-cs"/>
            </a:endParaRPr>
          </a:p>
        </p:txBody>
      </p:sp>
    </p:spTree>
    <p:extLst>
      <p:ext uri="{BB962C8B-B14F-4D97-AF65-F5344CB8AC3E}">
        <p14:creationId xmlns:p14="http://schemas.microsoft.com/office/powerpoint/2010/main" val="13665514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has animation (7 total)</a:t>
            </a:r>
            <a:r>
              <a:rPr lang="en-US" dirty="0"/>
              <a:t> – </a:t>
            </a:r>
          </a:p>
          <a:p>
            <a:r>
              <a:rPr lang="en-US" b="1" dirty="0"/>
              <a:t>(1) </a:t>
            </a:r>
            <a:r>
              <a:rPr lang="en-US" dirty="0"/>
              <a:t>State Association is viewed as a partner not “just a grantee.”  No surprises. (AR, MD, NY, UT, WI)</a:t>
            </a:r>
          </a:p>
          <a:p>
            <a:r>
              <a:rPr lang="en-US" b="1" dirty="0"/>
              <a:t>(2) </a:t>
            </a:r>
            <a:r>
              <a:rPr lang="en-US" dirty="0"/>
              <a:t>Annual contract with substantial annual funding for the State Association with specific deliverables. (AR, NY)</a:t>
            </a:r>
          </a:p>
          <a:p>
            <a:r>
              <a:rPr lang="en-US" b="1" dirty="0"/>
              <a:t>(3) </a:t>
            </a:r>
            <a:r>
              <a:rPr lang="en-US" dirty="0"/>
              <a:t>Regular funding to SA, also supports special projects, e.g., living wage study. (MD)</a:t>
            </a:r>
          </a:p>
          <a:p>
            <a:r>
              <a:rPr lang="en-US" b="1" dirty="0"/>
              <a:t>(4) </a:t>
            </a:r>
            <a:r>
              <a:rPr lang="en-US" dirty="0"/>
              <a:t>SA reports monthly to the state advisory council on CSBG. (NY)</a:t>
            </a:r>
          </a:p>
          <a:p>
            <a:r>
              <a:rPr lang="en-US" b="1" dirty="0"/>
              <a:t>(5) </a:t>
            </a:r>
            <a:r>
              <a:rPr lang="en-US" dirty="0"/>
              <a:t>Monthly, standing “conversations” on hot topics (separate from Board meetings).  Agenda is provided beforehand with topics identified.  40-50 people often attend. (AR)</a:t>
            </a:r>
          </a:p>
          <a:p>
            <a:r>
              <a:rPr lang="en-US" b="1" dirty="0"/>
              <a:t>(6) </a:t>
            </a:r>
            <a:r>
              <a:rPr lang="en-US" dirty="0"/>
              <a:t>Regular check-ins with SA to share feedback (good and bad),  to share trends, and provide technical assistance. (MD)</a:t>
            </a:r>
          </a:p>
          <a:p>
            <a:r>
              <a:rPr lang="en-US" b="1" dirty="0"/>
              <a:t>(7) </a:t>
            </a:r>
            <a:r>
              <a:rPr lang="en-US" dirty="0"/>
              <a:t>Monthly meetings with the State Association. (NY) Quarterly meetings with the State Association and the entire network. (CA, NY)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0F1694-9DE9-BC4E-881A-85C21E9417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3882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has animation (5 total) </a:t>
            </a:r>
            <a:r>
              <a:rPr lang="en-US" dirty="0"/>
              <a:t>– </a:t>
            </a:r>
          </a:p>
          <a:p>
            <a:r>
              <a:rPr lang="en-US" b="1" dirty="0"/>
              <a:t>(1) </a:t>
            </a:r>
            <a:r>
              <a:rPr lang="en-US" dirty="0"/>
              <a:t>Participates in SA annual conference; regularly attends SA board meetings; holds an annual meeting with CAAs, ED and SA (MD)</a:t>
            </a:r>
          </a:p>
          <a:p>
            <a:r>
              <a:rPr lang="en-US" b="1" dirty="0"/>
              <a:t>(2) </a:t>
            </a:r>
            <a:r>
              <a:rPr lang="en-US" dirty="0"/>
              <a:t>Annual survey of the Network’s T/TA needs – State Association funding deliverables based on data. (AR)</a:t>
            </a:r>
          </a:p>
          <a:p>
            <a:r>
              <a:rPr lang="en-US" b="1" dirty="0"/>
              <a:t>(3) </a:t>
            </a:r>
            <a:r>
              <a:rPr lang="en-US" dirty="0"/>
              <a:t>Works with SA to facilitate ad hoc workgroups (formula changes) and coordinate listening sessions (state plan). (MD)</a:t>
            </a:r>
          </a:p>
          <a:p>
            <a:r>
              <a:rPr lang="en-US" b="1" dirty="0"/>
              <a:t>(4) </a:t>
            </a:r>
            <a:r>
              <a:rPr lang="en-US" dirty="0"/>
              <a:t>Works with SA to identify T/TA needs – Leadership Orientation, CSBG History, Strategic Planning.  SA provides one-on-one T/TA when requested by the state. (MD, NY)</a:t>
            </a:r>
          </a:p>
          <a:p>
            <a:r>
              <a:rPr lang="en-US" b="1" dirty="0"/>
              <a:t>(5) </a:t>
            </a:r>
            <a:r>
              <a:rPr lang="en-US" dirty="0"/>
              <a:t>SA assists with the facilitation of peer-to-peer workgroups/taskforces (ROMA, Strategic Planning, Community Needs Assessment, Leadership Orientation, Self-Sufficiency Workgroups). (AR, CA, CO, MD, NY UT, WI)</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0F1694-9DE9-BC4E-881A-85C21E9417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79665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0F1694-9DE9-BC4E-881A-85C21E94175E}" type="slidenum">
              <a:rPr lang="en-US" smtClean="0"/>
              <a:t>23</a:t>
            </a:fld>
            <a:endParaRPr lang="en-US" dirty="0"/>
          </a:p>
        </p:txBody>
      </p:sp>
    </p:spTree>
    <p:extLst>
      <p:ext uri="{BB962C8B-B14F-4D97-AF65-F5344CB8AC3E}">
        <p14:creationId xmlns:p14="http://schemas.microsoft.com/office/powerpoint/2010/main" val="649198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Today we’ll be sharing some great ideas for improving the administration of your CSBG program.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Where and how you can access more information regarding the promising practices and tools discussed today.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Our hope is that you’ll walk away learning one or two things that excite you, and hopefully start taking the steps to implement at your office.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Pass to Lauren</a:t>
            </a:r>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14A40"/>
                </a:solidFill>
                <a:effectLst/>
                <a:uLnTx/>
                <a:uFillTx/>
                <a:latin typeface="Cambria"/>
                <a:ea typeface="+mn-ea"/>
                <a:cs typeface="+mn-cs"/>
              </a:rPr>
              <a:t>OUR MISSION</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322CDD-9D6C-4F63-9EC2-648226624108}" type="slidenum">
              <a:rPr kumimoji="0" lang="en-US" sz="1200" b="0" i="0" u="none" strike="noStrike" kern="1200" cap="none" spc="0" normalizeH="0" baseline="0" noProof="0" smtClean="0">
                <a:ln>
                  <a:noFill/>
                </a:ln>
                <a:solidFill>
                  <a:srgbClr val="514A40"/>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514A40"/>
              </a:solidFill>
              <a:effectLst/>
              <a:uLnTx/>
              <a:uFillTx/>
              <a:latin typeface="Cambria"/>
              <a:ea typeface="+mn-ea"/>
              <a:cs typeface="+mn-cs"/>
            </a:endParaRPr>
          </a:p>
        </p:txBody>
      </p:sp>
    </p:spTree>
    <p:extLst>
      <p:ext uri="{BB962C8B-B14F-4D97-AF65-F5344CB8AC3E}">
        <p14:creationId xmlns:p14="http://schemas.microsoft.com/office/powerpoint/2010/main" val="26107319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0F1694-9DE9-BC4E-881A-85C21E94175E}" type="slidenum">
              <a:rPr lang="en-US" smtClean="0"/>
              <a:t>24</a:t>
            </a:fld>
            <a:endParaRPr lang="en-US" dirty="0"/>
          </a:p>
        </p:txBody>
      </p:sp>
    </p:spTree>
    <p:extLst>
      <p:ext uri="{BB962C8B-B14F-4D97-AF65-F5344CB8AC3E}">
        <p14:creationId xmlns:p14="http://schemas.microsoft.com/office/powerpoint/2010/main" val="24823187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0F1694-9DE9-BC4E-881A-85C21E94175E}" type="slidenum">
              <a:rPr lang="en-US" smtClean="0"/>
              <a:t>25</a:t>
            </a:fld>
            <a:endParaRPr lang="en-US" dirty="0"/>
          </a:p>
        </p:txBody>
      </p:sp>
    </p:spTree>
    <p:extLst>
      <p:ext uri="{BB962C8B-B14F-4D97-AF65-F5344CB8AC3E}">
        <p14:creationId xmlns:p14="http://schemas.microsoft.com/office/powerpoint/2010/main" val="13479969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0F1694-9DE9-BC4E-881A-85C21E9417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05956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has animation (7 total) </a:t>
            </a:r>
            <a:r>
              <a:rPr lang="en-US" dirty="0"/>
              <a:t>– </a:t>
            </a:r>
          </a:p>
          <a:p>
            <a:r>
              <a:rPr lang="en-US" b="1" dirty="0"/>
              <a:t>(1) </a:t>
            </a:r>
            <a:r>
              <a:rPr lang="en-US" dirty="0"/>
              <a:t>Build into the contract that the entire network must attend and participate</a:t>
            </a:r>
          </a:p>
          <a:p>
            <a:r>
              <a:rPr lang="en-US" b="1" dirty="0"/>
              <a:t>(2) </a:t>
            </a:r>
            <a:r>
              <a:rPr lang="en-US" dirty="0"/>
              <a:t>By-laws set up (See Compendium)</a:t>
            </a:r>
          </a:p>
          <a:p>
            <a:r>
              <a:rPr lang="en-US" b="1" dirty="0"/>
              <a:t>(3) </a:t>
            </a:r>
            <a:r>
              <a:rPr lang="en-US" dirty="0"/>
              <a:t>ROMA-oriented: ROMA cycle, results-focused</a:t>
            </a:r>
          </a:p>
          <a:p>
            <a:r>
              <a:rPr lang="en-US" b="1" dirty="0"/>
              <a:t>(4) </a:t>
            </a:r>
            <a:r>
              <a:rPr lang="en-US" dirty="0"/>
              <a:t>Monthly meetings </a:t>
            </a:r>
          </a:p>
          <a:p>
            <a:r>
              <a:rPr lang="en-US" b="1" dirty="0"/>
              <a:t>(5) </a:t>
            </a:r>
            <a:r>
              <a:rPr lang="en-US" dirty="0"/>
              <a:t>Two co-chairs comprised of one seasoned staff and one newer staff – newer staff takes the lead after one year</a:t>
            </a:r>
          </a:p>
          <a:p>
            <a:r>
              <a:rPr lang="en-US" b="1" dirty="0"/>
              <a:t>(6) </a:t>
            </a:r>
            <a:r>
              <a:rPr lang="en-US" dirty="0"/>
              <a:t>Members include frontline staff/ COO/ project managers (not just the State Director) and the State Association.</a:t>
            </a:r>
          </a:p>
          <a:p>
            <a:r>
              <a:rPr lang="en-US" b="1" dirty="0"/>
              <a:t>(7) </a:t>
            </a:r>
            <a:r>
              <a:rPr lang="en-US" dirty="0"/>
              <a:t>Using the council to conduct a statewide CNA (provides info for the counties) </a:t>
            </a:r>
          </a:p>
        </p:txBody>
      </p:sp>
      <p:sp>
        <p:nvSpPr>
          <p:cNvPr id="4" name="Slide Number Placeholder 3"/>
          <p:cNvSpPr>
            <a:spLocks noGrp="1"/>
          </p:cNvSpPr>
          <p:nvPr>
            <p:ph type="sldNum" sz="quarter" idx="5"/>
          </p:nvPr>
        </p:nvSpPr>
        <p:spPr/>
        <p:txBody>
          <a:bodyPr/>
          <a:lstStyle/>
          <a:p>
            <a:fld id="{8E0F1694-9DE9-BC4E-881A-85C21E94175E}" type="slidenum">
              <a:rPr lang="en-US" smtClean="0"/>
              <a:t>28</a:t>
            </a:fld>
            <a:endParaRPr lang="en-US" dirty="0"/>
          </a:p>
        </p:txBody>
      </p:sp>
    </p:spTree>
    <p:extLst>
      <p:ext uri="{BB962C8B-B14F-4D97-AF65-F5344CB8AC3E}">
        <p14:creationId xmlns:p14="http://schemas.microsoft.com/office/powerpoint/2010/main" val="36526551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0F1694-9DE9-BC4E-881A-85C21E94175E}" type="slidenum">
              <a:rPr lang="en-US" smtClean="0"/>
              <a:t>29</a:t>
            </a:fld>
            <a:endParaRPr lang="en-US" dirty="0"/>
          </a:p>
        </p:txBody>
      </p:sp>
    </p:spTree>
    <p:extLst>
      <p:ext uri="{BB962C8B-B14F-4D97-AF65-F5344CB8AC3E}">
        <p14:creationId xmlns:p14="http://schemas.microsoft.com/office/powerpoint/2010/main" val="10672979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0F1694-9DE9-BC4E-881A-85C21E94175E}" type="slidenum">
              <a:rPr lang="en-US" smtClean="0"/>
              <a:t>33</a:t>
            </a:fld>
            <a:endParaRPr lang="en-US" dirty="0"/>
          </a:p>
        </p:txBody>
      </p:sp>
    </p:spTree>
    <p:extLst>
      <p:ext uri="{BB962C8B-B14F-4D97-AF65-F5344CB8AC3E}">
        <p14:creationId xmlns:p14="http://schemas.microsoft.com/office/powerpoint/2010/main" val="6733624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Jaimie</a:t>
            </a:r>
          </a:p>
          <a:p>
            <a:endParaRPr lang="en-US" dirty="0"/>
          </a:p>
          <a:p>
            <a:r>
              <a:rPr lang="en-US" b="1"/>
              <a:t>Pass to Beverly</a:t>
            </a:r>
            <a:endParaRPr lang="en-US" b="1" dirty="0"/>
          </a:p>
        </p:txBody>
      </p:sp>
      <p:sp>
        <p:nvSpPr>
          <p:cNvPr id="4" name="Slide Number Placeholder 3"/>
          <p:cNvSpPr>
            <a:spLocks noGrp="1"/>
          </p:cNvSpPr>
          <p:nvPr>
            <p:ph type="sldNum" sz="quarter" idx="5"/>
          </p:nvPr>
        </p:nvSpPr>
        <p:spPr/>
        <p:txBody>
          <a:bodyPr/>
          <a:lstStyle/>
          <a:p>
            <a:fld id="{8E0F1694-9DE9-BC4E-881A-85C21E94175E}" type="slidenum">
              <a:rPr lang="en-US" smtClean="0"/>
              <a:t>34</a:t>
            </a:fld>
            <a:endParaRPr lang="en-US" dirty="0"/>
          </a:p>
        </p:txBody>
      </p:sp>
    </p:spTree>
    <p:extLst>
      <p:ext uri="{BB962C8B-B14F-4D97-AF65-F5344CB8AC3E}">
        <p14:creationId xmlns:p14="http://schemas.microsoft.com/office/powerpoint/2010/main" val="24812070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Beverly</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other Promising Practices that the SMWG identified and that would benefit from an engaged network.  The states that scored the highest on the ACSI were the ones who routinely engaged their local agencies in the key areas highlighted here.</a:t>
            </a:r>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14A40"/>
                </a:solidFill>
                <a:effectLst/>
                <a:uLnTx/>
                <a:uFillTx/>
                <a:latin typeface="Cambria"/>
                <a:ea typeface="+mn-ea"/>
                <a:cs typeface="+mn-cs"/>
              </a:rPr>
              <a:t>OUR MISSION</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322CDD-9D6C-4F63-9EC2-648226624108}" type="slidenum">
              <a:rPr kumimoji="0" lang="en-US" sz="1200" b="0" i="0" u="none" strike="noStrike" kern="1200" cap="none" spc="0" normalizeH="0" baseline="0" noProof="0" smtClean="0">
                <a:ln>
                  <a:noFill/>
                </a:ln>
                <a:solidFill>
                  <a:srgbClr val="514A40"/>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srgbClr val="514A40"/>
              </a:solidFill>
              <a:effectLst/>
              <a:uLnTx/>
              <a:uFillTx/>
              <a:latin typeface="Cambria"/>
              <a:ea typeface="+mn-ea"/>
              <a:cs typeface="+mn-cs"/>
            </a:endParaRPr>
          </a:p>
        </p:txBody>
      </p:sp>
    </p:spTree>
    <p:extLst>
      <p:ext uri="{BB962C8B-B14F-4D97-AF65-F5344CB8AC3E}">
        <p14:creationId xmlns:p14="http://schemas.microsoft.com/office/powerpoint/2010/main" val="1671849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14A40"/>
                </a:solidFill>
                <a:effectLst/>
                <a:uLnTx/>
                <a:uFillTx/>
                <a:latin typeface="Cambria"/>
                <a:ea typeface="+mn-ea"/>
                <a:cs typeface="+mn-cs"/>
              </a:rPr>
              <a:t>OUR MISSION</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322CDD-9D6C-4F63-9EC2-648226624108}" type="slidenum">
              <a:rPr kumimoji="0" lang="en-US" sz="1200" b="0" i="0" u="none" strike="noStrike" kern="1200" cap="none" spc="0" normalizeH="0" baseline="0" noProof="0" smtClean="0">
                <a:ln>
                  <a:noFill/>
                </a:ln>
                <a:solidFill>
                  <a:srgbClr val="514A40"/>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srgbClr val="514A40"/>
              </a:solidFill>
              <a:effectLst/>
              <a:uLnTx/>
              <a:uFillTx/>
              <a:latin typeface="Cambria"/>
              <a:ea typeface="+mn-ea"/>
              <a:cs typeface="+mn-cs"/>
            </a:endParaRPr>
          </a:p>
        </p:txBody>
      </p:sp>
    </p:spTree>
    <p:extLst>
      <p:ext uri="{BB962C8B-B14F-4D97-AF65-F5344CB8AC3E}">
        <p14:creationId xmlns:p14="http://schemas.microsoft.com/office/powerpoint/2010/main" val="11647110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Say where these tools can be found.</a:t>
            </a:r>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14A40"/>
                </a:solidFill>
                <a:effectLst/>
                <a:uLnTx/>
                <a:uFillTx/>
                <a:latin typeface="Cambria"/>
                <a:ea typeface="+mn-ea"/>
                <a:cs typeface="+mn-cs"/>
              </a:rPr>
              <a:t>OUR MISSION</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322CDD-9D6C-4F63-9EC2-648226624108}" type="slidenum">
              <a:rPr kumimoji="0" lang="en-US" sz="1200" b="0" i="0" u="none" strike="noStrike" kern="1200" cap="none" spc="0" normalizeH="0" baseline="0" noProof="0" smtClean="0">
                <a:ln>
                  <a:noFill/>
                </a:ln>
                <a:solidFill>
                  <a:srgbClr val="514A40"/>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srgbClr val="514A40"/>
              </a:solidFill>
              <a:effectLst/>
              <a:uLnTx/>
              <a:uFillTx/>
              <a:latin typeface="Cambria"/>
              <a:ea typeface="+mn-ea"/>
              <a:cs typeface="+mn-cs"/>
            </a:endParaRPr>
          </a:p>
        </p:txBody>
      </p:sp>
    </p:spTree>
    <p:extLst>
      <p:ext uri="{BB962C8B-B14F-4D97-AF65-F5344CB8AC3E}">
        <p14:creationId xmlns:p14="http://schemas.microsoft.com/office/powerpoint/2010/main" val="3218732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Lauren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Hopefully, most of you know what the SMWG is – the SMWG serves as a consultative body to NASCSP and OCS in conducting research that informs the development of a variety of practices, tools, resources, and training and technical assistance offerings for state administrators.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The SMWG was established in 2021 as a 3-Year OCS grant which we have just wrapped up.</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Today we want to share with you the research and development work of NASCSP’s State Management Work Group.</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Our focus was on management practices that would enhance state performance and improve service to local agencies.</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14A40"/>
                </a:solidFill>
                <a:effectLst/>
                <a:uLnTx/>
                <a:uFillTx/>
                <a:latin typeface="Cambria"/>
                <a:ea typeface="+mn-ea"/>
                <a:cs typeface="+mn-cs"/>
              </a:rPr>
              <a:t>OUR MISSION</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322CDD-9D6C-4F63-9EC2-648226624108}" type="slidenum">
              <a:rPr kumimoji="0" lang="en-US" sz="1200" b="0" i="0" u="none" strike="noStrike" kern="1200" cap="none" spc="0" normalizeH="0" baseline="0" noProof="0" smtClean="0">
                <a:ln>
                  <a:noFill/>
                </a:ln>
                <a:solidFill>
                  <a:srgbClr val="514A40"/>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514A40"/>
              </a:solidFill>
              <a:effectLst/>
              <a:uLnTx/>
              <a:uFillTx/>
              <a:latin typeface="Cambria"/>
              <a:ea typeface="+mn-ea"/>
              <a:cs typeface="+mn-cs"/>
            </a:endParaRPr>
          </a:p>
        </p:txBody>
      </p:sp>
    </p:spTree>
    <p:extLst>
      <p:ext uri="{BB962C8B-B14F-4D97-AF65-F5344CB8AC3E}">
        <p14:creationId xmlns:p14="http://schemas.microsoft.com/office/powerpoint/2010/main" val="21607513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0F1694-9DE9-BC4E-881A-85C21E9417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48937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questions to ask to focus the discussion?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F15B0B-BC8F-44FC-8F6F-AE70028A99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47030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21FE75-4A0B-4DE9-B8B9-12CED4F92563}"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3850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NASCSP’s first task in 2021 was to assemble the work group. We were very intentional when selecting members of this workgroup; we wanted the members to represent every region; large and small states, experienced and new directors. This stellar group of State CSBG Directors helped us do just that! – These members gave us 3-years of their work lives and we could not be more grateful! Members’ emails have been linked to this slide and will be the compendium. </a:t>
            </a:r>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14A40"/>
                </a:solidFill>
                <a:effectLst/>
                <a:uLnTx/>
                <a:uFillTx/>
                <a:latin typeface="Cambria"/>
                <a:ea typeface="+mn-ea"/>
                <a:cs typeface="+mn-cs"/>
              </a:rPr>
              <a:t>OUR MISSION</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322CDD-9D6C-4F63-9EC2-648226624108}" type="slidenum">
              <a:rPr kumimoji="0" lang="en-US" sz="1200" b="0" i="0" u="none" strike="noStrike" kern="1200" cap="none" spc="0" normalizeH="0" baseline="0" noProof="0" smtClean="0">
                <a:ln>
                  <a:noFill/>
                </a:ln>
                <a:solidFill>
                  <a:srgbClr val="514A40"/>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514A40"/>
              </a:solidFill>
              <a:effectLst/>
              <a:uLnTx/>
              <a:uFillTx/>
              <a:latin typeface="Cambria"/>
              <a:ea typeface="+mn-ea"/>
              <a:cs typeface="+mn-cs"/>
            </a:endParaRPr>
          </a:p>
        </p:txBody>
      </p:sp>
    </p:spTree>
    <p:extLst>
      <p:ext uri="{BB962C8B-B14F-4D97-AF65-F5344CB8AC3E}">
        <p14:creationId xmlns:p14="http://schemas.microsoft.com/office/powerpoint/2010/main" val="3224049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SMWG operated with these factors in mind: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We use the ACSI data to guide us – We reviewed the verbatim comments and quantitative data.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Extensive outreach via surveys, focus groups, and/or one-on-one interviews with ACSI high-scoring states or those with significant improvement </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also did surveys and focus groups at the start to aid in determining priorities.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Then, we Identified specific states with PPS – Once the </a:t>
            </a:r>
            <a:r>
              <a:rPr lang="en-US" dirty="0" err="1"/>
              <a:t>PPs</a:t>
            </a:r>
            <a:r>
              <a:rPr lang="en-US" dirty="0"/>
              <a:t> were identified, FGs with eligible entities and State Associations were conducted with the help of NCAP to obtain feedback on the </a:t>
            </a:r>
            <a:r>
              <a:rPr lang="en-US" dirty="0" err="1"/>
              <a:t>PPs</a:t>
            </a:r>
            <a:r>
              <a:rPr lang="en-US" dirty="0"/>
              <a:t> and tools.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We also shared frequent communication about our work with the states –QMC, ROMA PG, etc.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One thing the SMWG member told us that we didn’t expect (besides the extra work), was the significant value add for the SMWG members. Members built relationships (with other members and even those we interviewed). First-hand learning from all the research and engagement with other states. Insider knowledge to start implementing these </a:t>
            </a:r>
            <a:r>
              <a:rPr lang="en-US" dirty="0" err="1"/>
              <a:t>PPs</a:t>
            </a:r>
            <a:r>
              <a:rPr lang="en-US" dirty="0"/>
              <a:t> immediately. </a:t>
            </a:r>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14A40"/>
                </a:solidFill>
                <a:effectLst/>
                <a:uLnTx/>
                <a:uFillTx/>
                <a:latin typeface="Cambria"/>
                <a:ea typeface="+mn-ea"/>
                <a:cs typeface="+mn-cs"/>
              </a:rPr>
              <a:t>OUR MISSION</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322CDD-9D6C-4F63-9EC2-648226624108}" type="slidenum">
              <a:rPr kumimoji="0" lang="en-US" sz="1200" b="0" i="0" u="none" strike="noStrike" kern="1200" cap="none" spc="0" normalizeH="0" baseline="0" noProof="0" smtClean="0">
                <a:ln>
                  <a:noFill/>
                </a:ln>
                <a:solidFill>
                  <a:srgbClr val="514A40"/>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514A40"/>
              </a:solidFill>
              <a:effectLst/>
              <a:uLnTx/>
              <a:uFillTx/>
              <a:latin typeface="Cambria"/>
              <a:ea typeface="+mn-ea"/>
              <a:cs typeface="+mn-cs"/>
            </a:endParaRPr>
          </a:p>
        </p:txBody>
      </p:sp>
    </p:spTree>
    <p:extLst>
      <p:ext uri="{BB962C8B-B14F-4D97-AF65-F5344CB8AC3E}">
        <p14:creationId xmlns:p14="http://schemas.microsoft.com/office/powerpoint/2010/main" val="4178979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
                <a:srgbClr val="843C0C"/>
              </a:buClr>
              <a:buSzTx/>
              <a:buFont typeface="Arial" panose="020B0604020202020204" pitchFamily="34" charset="0"/>
              <a:buNone/>
              <a:tabLst/>
              <a:defRPr/>
            </a:pPr>
            <a:r>
              <a:rPr kumimoji="0" lang="en-US" sz="1800" b="1"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rPr>
              <a:t>Needs Assessment (2021)</a:t>
            </a:r>
          </a:p>
          <a:p>
            <a:pPr marL="457200" marR="0" lvl="1" indent="-228600" algn="l" defTabSz="914400" rtl="0" eaLnBrk="1" fontAlgn="auto" latinLnBrk="0" hangingPunct="1">
              <a:lnSpc>
                <a:spcPct val="90000"/>
              </a:lnSpc>
              <a:spcBef>
                <a:spcPts val="1000"/>
              </a:spcBef>
              <a:spcAft>
                <a:spcPts val="0"/>
              </a:spcAft>
              <a:buClr>
                <a:srgbClr val="843C0C"/>
              </a:buClr>
              <a:buSzTx/>
              <a:buFont typeface="Courier New" panose="02070309020205020404" pitchFamily="49" charset="0"/>
              <a:buChar char="o"/>
              <a:tabLst/>
              <a:defRPr/>
            </a:pPr>
            <a:r>
              <a:rPr kumimoji="0" lang="en-US" sz="18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rPr>
              <a:t>Again, to identify the five management areas to focus SMWG efforts. The local agencies in the survey helped define what the issues were and what was most important.</a:t>
            </a:r>
          </a:p>
          <a:p>
            <a:pPr marL="0" marR="0" lvl="0" indent="0" algn="l" defTabSz="914400" rtl="0" eaLnBrk="1" fontAlgn="auto" latinLnBrk="0" hangingPunct="1">
              <a:lnSpc>
                <a:spcPct val="90000"/>
              </a:lnSpc>
              <a:spcBef>
                <a:spcPts val="1000"/>
              </a:spcBef>
              <a:spcAft>
                <a:spcPts val="0"/>
              </a:spcAft>
              <a:buClr>
                <a:srgbClr val="843C0C"/>
              </a:buClr>
              <a:buSzTx/>
              <a:buFont typeface="Arial" panose="020B0604020202020204" pitchFamily="34" charset="0"/>
              <a:buNone/>
              <a:tabLst/>
              <a:defRPr/>
            </a:pPr>
            <a:endParaRPr kumimoji="0" lang="en-US" sz="1800" b="1"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endParaRPr>
          </a:p>
          <a:p>
            <a:pPr marL="0" marR="0" lvl="0" indent="0" algn="l" defTabSz="914400" rtl="0" eaLnBrk="1" fontAlgn="auto" latinLnBrk="0" hangingPunct="1">
              <a:lnSpc>
                <a:spcPct val="90000"/>
              </a:lnSpc>
              <a:spcBef>
                <a:spcPts val="1000"/>
              </a:spcBef>
              <a:spcAft>
                <a:spcPts val="0"/>
              </a:spcAft>
              <a:buClr>
                <a:srgbClr val="843C0C"/>
              </a:buClr>
              <a:buSzTx/>
              <a:buFont typeface="Arial" panose="020B0604020202020204" pitchFamily="34" charset="0"/>
              <a:buNone/>
              <a:tabLst/>
              <a:defRPr/>
            </a:pPr>
            <a:r>
              <a:rPr kumimoji="0" lang="en-US" sz="1800" b="1"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rPr>
              <a:t>Compendium of Promising Peer Practices (2022)</a:t>
            </a:r>
          </a:p>
          <a:p>
            <a:pPr marL="457200" marR="0" lvl="1" indent="-228600" algn="l" defTabSz="914400" rtl="0" eaLnBrk="1" fontAlgn="auto" latinLnBrk="0" hangingPunct="1">
              <a:lnSpc>
                <a:spcPct val="90000"/>
              </a:lnSpc>
              <a:spcBef>
                <a:spcPts val="1000"/>
              </a:spcBef>
              <a:spcAft>
                <a:spcPts val="0"/>
              </a:spcAft>
              <a:buClr>
                <a:srgbClr val="843C0C"/>
              </a:buClr>
              <a:buSzTx/>
              <a:buFont typeface="Courier New" panose="02070309020205020404" pitchFamily="49" charset="0"/>
              <a:buChar char="o"/>
              <a:tabLst/>
              <a:defRPr/>
            </a:pPr>
            <a:r>
              <a:rPr kumimoji="0" lang="en-US" sz="18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rPr>
              <a:t>This included research (surveys, interviews, focus groups) and the states using these.</a:t>
            </a:r>
          </a:p>
          <a:p>
            <a:pPr marL="457200" marR="0" lvl="1" indent="-228600" algn="l" defTabSz="914400" rtl="0" eaLnBrk="1" fontAlgn="auto" latinLnBrk="0" hangingPunct="1">
              <a:lnSpc>
                <a:spcPct val="90000"/>
              </a:lnSpc>
              <a:spcBef>
                <a:spcPts val="1000"/>
              </a:spcBef>
              <a:spcAft>
                <a:spcPts val="0"/>
              </a:spcAft>
              <a:buClr>
                <a:srgbClr val="843C0C"/>
              </a:buClr>
              <a:buSzTx/>
              <a:buFont typeface="Courier New" panose="02070309020205020404" pitchFamily="49" charset="0"/>
              <a:buChar char="o"/>
              <a:tabLst/>
              <a:defRPr/>
            </a:pPr>
            <a:r>
              <a:rPr kumimoji="0" lang="en-US" sz="18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rPr>
              <a:t>We also identified and collected from the states interviewed, their tools, templates, TTA, etc. that these states used. </a:t>
            </a:r>
          </a:p>
          <a:p>
            <a:pPr marL="0" marR="0" lvl="0" indent="0" algn="l" defTabSz="914400" rtl="0" eaLnBrk="1" fontAlgn="auto" latinLnBrk="0" hangingPunct="1">
              <a:lnSpc>
                <a:spcPct val="90000"/>
              </a:lnSpc>
              <a:spcBef>
                <a:spcPts val="1000"/>
              </a:spcBef>
              <a:spcAft>
                <a:spcPts val="0"/>
              </a:spcAft>
              <a:buClr>
                <a:srgbClr val="843C0C"/>
              </a:buClr>
              <a:buSzTx/>
              <a:buFont typeface="Arial" panose="020B0604020202020204" pitchFamily="34" charset="0"/>
              <a:buNone/>
              <a:tabLst/>
              <a:defRPr/>
            </a:pPr>
            <a:endParaRPr kumimoji="0" lang="en-US" sz="1800" b="1"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endParaRPr>
          </a:p>
          <a:p>
            <a:pPr marL="0" marR="0" lvl="0" indent="0" algn="l" defTabSz="914400" rtl="0" eaLnBrk="1" fontAlgn="auto" latinLnBrk="0" hangingPunct="1">
              <a:lnSpc>
                <a:spcPct val="90000"/>
              </a:lnSpc>
              <a:spcBef>
                <a:spcPts val="1000"/>
              </a:spcBef>
              <a:spcAft>
                <a:spcPts val="0"/>
              </a:spcAft>
              <a:buClr>
                <a:srgbClr val="843C0C"/>
              </a:buClr>
              <a:buSzTx/>
              <a:buFont typeface="Arial" panose="020B0604020202020204" pitchFamily="34" charset="0"/>
              <a:buNone/>
              <a:tabLst/>
              <a:defRPr/>
            </a:pPr>
            <a:r>
              <a:rPr kumimoji="0" lang="en-US" sz="1800" b="1"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rPr>
              <a:t>Gap Assessment (early 2023)</a:t>
            </a:r>
          </a:p>
          <a:p>
            <a:pPr marL="457200" marR="0" lvl="1" indent="-228600" algn="l" defTabSz="914400" rtl="0" eaLnBrk="1" fontAlgn="auto" latinLnBrk="0" hangingPunct="1">
              <a:lnSpc>
                <a:spcPct val="90000"/>
              </a:lnSpc>
              <a:spcBef>
                <a:spcPts val="1000"/>
              </a:spcBef>
              <a:spcAft>
                <a:spcPts val="0"/>
              </a:spcAft>
              <a:buClr>
                <a:srgbClr val="843C0C"/>
              </a:buClr>
              <a:buSzTx/>
              <a:buFont typeface="Courier New" panose="02070309020205020404" pitchFamily="49" charset="0"/>
              <a:buChar char="o"/>
              <a:tabLst/>
              <a:defRPr/>
            </a:pPr>
            <a:r>
              <a:rPr kumimoji="0" lang="en-US" sz="18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rPr>
              <a:t>Identified, reviewed, and evaluated what states shared with us during our research, with the goal of updating/modifying these, as necessary.  </a:t>
            </a:r>
          </a:p>
          <a:p>
            <a:pPr marL="457200" marR="0" lvl="1" indent="-228600" algn="l" defTabSz="914400" rtl="0" eaLnBrk="1" fontAlgn="auto" latinLnBrk="0" hangingPunct="1">
              <a:lnSpc>
                <a:spcPct val="90000"/>
              </a:lnSpc>
              <a:spcBef>
                <a:spcPts val="1000"/>
              </a:spcBef>
              <a:spcAft>
                <a:spcPts val="0"/>
              </a:spcAft>
              <a:buClr>
                <a:srgbClr val="843C0C"/>
              </a:buClr>
              <a:buSzTx/>
              <a:buFont typeface="Courier New" panose="02070309020205020404" pitchFamily="49" charset="0"/>
              <a:buChar char="o"/>
              <a:tabLst/>
              <a:defRPr/>
            </a:pPr>
            <a:r>
              <a:rPr kumimoji="0" lang="en-US" sz="18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rPr>
              <a:t>We then identified what’s missing and what to develop in 2023 to better support the implementation of the identified promising practices. </a:t>
            </a:r>
          </a:p>
          <a:p>
            <a:pPr marL="457200" marR="0" lvl="1" indent="-228600" algn="l" defTabSz="914400" rtl="0" eaLnBrk="1" fontAlgn="auto" latinLnBrk="0" hangingPunct="1">
              <a:lnSpc>
                <a:spcPct val="90000"/>
              </a:lnSpc>
              <a:spcBef>
                <a:spcPts val="1000"/>
              </a:spcBef>
              <a:spcAft>
                <a:spcPts val="0"/>
              </a:spcAft>
              <a:buClr>
                <a:srgbClr val="843C0C"/>
              </a:buClr>
              <a:buSzTx/>
              <a:buFont typeface="Courier New" panose="02070309020205020404" pitchFamily="49" charset="0"/>
              <a:buChar char="o"/>
              <a:tabLst/>
              <a:defRPr/>
            </a:pPr>
            <a:endParaRPr kumimoji="0" lang="en-US" sz="1800" b="1"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rPr>
              <a:t>Tool Development</a:t>
            </a:r>
            <a:r>
              <a:rPr kumimoji="0" lang="en-US" sz="18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rPr>
              <a:t>--spent this year developing a variety of tools to further support the implementation of the promising practices.</a:t>
            </a:r>
            <a:endParaRPr lang="en-US" b="1"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14A40"/>
                </a:solidFill>
                <a:effectLst/>
                <a:uLnTx/>
                <a:uFillTx/>
                <a:latin typeface="Cambria"/>
                <a:ea typeface="+mn-ea"/>
                <a:cs typeface="+mn-cs"/>
              </a:rPr>
              <a:t>OUR MISSION</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322CDD-9D6C-4F63-9EC2-648226624108}" type="slidenum">
              <a:rPr kumimoji="0" lang="en-US" sz="1200" b="0" i="0" u="none" strike="noStrike" kern="1200" cap="none" spc="0" normalizeH="0" baseline="0" noProof="0" smtClean="0">
                <a:ln>
                  <a:noFill/>
                </a:ln>
                <a:solidFill>
                  <a:srgbClr val="514A40"/>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514A40"/>
              </a:solidFill>
              <a:effectLst/>
              <a:uLnTx/>
              <a:uFillTx/>
              <a:latin typeface="Cambria"/>
              <a:ea typeface="+mn-ea"/>
              <a:cs typeface="+mn-cs"/>
            </a:endParaRPr>
          </a:p>
        </p:txBody>
      </p:sp>
    </p:spTree>
    <p:extLst>
      <p:ext uri="{BB962C8B-B14F-4D97-AF65-F5344CB8AC3E}">
        <p14:creationId xmlns:p14="http://schemas.microsoft.com/office/powerpoint/2010/main" val="1497095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As I just mentioned, the SMWG’s first task back in 2021, based on our needs assessment and an analysis of the 2021 ACSI survey data, was to determine that we would focus on five high-impact management areas (READ SLIDE).  All our work since then has focused 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1) Uncovering what states scored well on the ACSI are doing differently in these areas, and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 What tools and resources did they use to complement their practices?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3) What additional tools were needed to help with the implementation the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PPs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
        <p:nvSpPr>
          <p:cNvPr id="4" name="Slide Number Placeholder 3"/>
          <p:cNvSpPr>
            <a:spLocks noGrp="1"/>
          </p:cNvSpPr>
          <p:nvPr>
            <p:ph type="sldNum" sz="quarter" idx="5"/>
          </p:nvPr>
        </p:nvSpPr>
        <p:spPr/>
        <p:txBody>
          <a:bodyPr/>
          <a:lstStyle/>
          <a:p>
            <a:fld id="{8E0F1694-9DE9-BC4E-881A-85C21E94175E}" type="slidenum">
              <a:rPr lang="en-US" smtClean="0"/>
              <a:t>7</a:t>
            </a:fld>
            <a:endParaRPr lang="en-US" dirty="0"/>
          </a:p>
        </p:txBody>
      </p:sp>
    </p:spTree>
    <p:extLst>
      <p:ext uri="{BB962C8B-B14F-4D97-AF65-F5344CB8AC3E}">
        <p14:creationId xmlns:p14="http://schemas.microsoft.com/office/powerpoint/2010/main" val="2424515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wanted to take a moment to define what a PP is. (READ SLIDE) – Think of a promising practice as an alternative approach by a state that has been well-received by local agencies and may be worth trying. </a:t>
            </a:r>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14A40"/>
                </a:solidFill>
                <a:effectLst/>
                <a:uLnTx/>
                <a:uFillTx/>
                <a:latin typeface="Cambria"/>
                <a:ea typeface="+mn-ea"/>
                <a:cs typeface="+mn-cs"/>
              </a:rPr>
              <a:t>OUR MISSION</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322CDD-9D6C-4F63-9EC2-648226624108}" type="slidenum">
              <a:rPr kumimoji="0" lang="en-US" sz="1200" b="0" i="0" u="none" strike="noStrike" kern="1200" cap="none" spc="0" normalizeH="0" baseline="0" noProof="0" smtClean="0">
                <a:ln>
                  <a:noFill/>
                </a:ln>
                <a:solidFill>
                  <a:srgbClr val="514A40"/>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514A40"/>
              </a:solidFill>
              <a:effectLst/>
              <a:uLnTx/>
              <a:uFillTx/>
              <a:latin typeface="Cambria"/>
              <a:ea typeface="+mn-ea"/>
              <a:cs typeface="+mn-cs"/>
            </a:endParaRPr>
          </a:p>
        </p:txBody>
      </p:sp>
    </p:spTree>
    <p:extLst>
      <p:ext uri="{BB962C8B-B14F-4D97-AF65-F5344CB8AC3E}">
        <p14:creationId xmlns:p14="http://schemas.microsoft.com/office/powerpoint/2010/main" val="1717745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Our most significant deliverable is the Promising Practices Compendium. Here is an example of what it will look like for just one of the promising practices, in this case, for the State Plan category, Timeline Mapping. The compendium for each PP will include (READ SLIDE). Each of these sections has more information that will help states understand the promising practice better and provide insight on how states may go about implementing these at their office. The Compendium is the connector, not the library, and we hope that you use it to connect to these high-scoring states to start building relationships and learning more about what they do and how. NASCSP used the Compendium to develop a Data Map—an easy way for states to reference the Compendium. The Data Map will list each specific state identified as using each promising practice so that CSBG State Administrators can reach out to those states who doing this great work and learn how to implement it for their Network.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During Friday’s session, we’ll spend a little bit more time reviewing both the Compendium and the Data Map. We will also have some webinars in the coming months regarding this information.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Pass to Manny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0F1694-9DE9-BC4E-881A-85C21E9417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389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DCF617A-127A-4940-ACBF-FD3F2B93EC67}" type="datetime1">
              <a:rPr lang="en-US" smtClean="0"/>
              <a:t>9/22/2023</a:t>
            </a:fld>
            <a:endParaRPr lang="en-US" dirty="0"/>
          </a:p>
        </p:txBody>
      </p:sp>
      <p:sp>
        <p:nvSpPr>
          <p:cNvPr id="5" name="Footer Placeholder 4"/>
          <p:cNvSpPr>
            <a:spLocks noGrp="1"/>
          </p:cNvSpPr>
          <p:nvPr>
            <p:ph type="ftr" sz="quarter" idx="11"/>
          </p:nvPr>
        </p:nvSpPr>
        <p:spPr/>
        <p:txBody>
          <a:bodyPr/>
          <a:lstStyle/>
          <a:p>
            <a:r>
              <a:rPr lang="en-US"/>
              <a:t>NASCSP 2023 Annual Training Conference | www.nascsp.org</a:t>
            </a:r>
            <a:endParaRPr lang="en-US" dirty="0"/>
          </a:p>
        </p:txBody>
      </p:sp>
      <p:sp>
        <p:nvSpPr>
          <p:cNvPr id="6" name="Slide Number Placeholder 5"/>
          <p:cNvSpPr>
            <a:spLocks noGrp="1"/>
          </p:cNvSpPr>
          <p:nvPr>
            <p:ph type="sldNum" sz="quarter" idx="12"/>
          </p:nvPr>
        </p:nvSpPr>
        <p:spPr/>
        <p:txBody>
          <a:bodyPr/>
          <a:lstStyle/>
          <a:p>
            <a:fld id="{BC6240FB-E4B9-4456-9976-B718E7FD5CC7}" type="slidenum">
              <a:rPr lang="en-US" smtClean="0"/>
              <a:pPr/>
              <a:t>‹#›</a:t>
            </a:fld>
            <a:endParaRPr lang="en-US" dirty="0"/>
          </a:p>
        </p:txBody>
      </p:sp>
    </p:spTree>
    <p:extLst>
      <p:ext uri="{BB962C8B-B14F-4D97-AF65-F5344CB8AC3E}">
        <p14:creationId xmlns:p14="http://schemas.microsoft.com/office/powerpoint/2010/main" val="3488796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7A3BF9-F6F6-4D2C-8BC6-AE2935AE322A}" type="datetime1">
              <a:rPr lang="en-US" smtClean="0"/>
              <a:t>9/22/2023</a:t>
            </a:fld>
            <a:endParaRPr lang="en-US" dirty="0"/>
          </a:p>
        </p:txBody>
      </p:sp>
      <p:sp>
        <p:nvSpPr>
          <p:cNvPr id="5" name="Footer Placeholder 4"/>
          <p:cNvSpPr>
            <a:spLocks noGrp="1"/>
          </p:cNvSpPr>
          <p:nvPr>
            <p:ph type="ftr" sz="quarter" idx="11"/>
          </p:nvPr>
        </p:nvSpPr>
        <p:spPr/>
        <p:txBody>
          <a:bodyPr/>
          <a:lstStyle/>
          <a:p>
            <a:r>
              <a:rPr lang="en-US"/>
              <a:t>NASCSP 2023 Annual Training Conference | www.nascsp.org</a:t>
            </a:r>
            <a:endParaRPr lang="en-US" dirty="0"/>
          </a:p>
        </p:txBody>
      </p:sp>
      <p:sp>
        <p:nvSpPr>
          <p:cNvPr id="6" name="Slide Number Placeholder 5"/>
          <p:cNvSpPr>
            <a:spLocks noGrp="1"/>
          </p:cNvSpPr>
          <p:nvPr>
            <p:ph type="sldNum" sz="quarter" idx="12"/>
          </p:nvPr>
        </p:nvSpPr>
        <p:spPr/>
        <p:txBody>
          <a:bodyPr/>
          <a:lstStyle/>
          <a:p>
            <a:fld id="{BC6240FB-E4B9-4456-9976-B718E7FD5CC7}" type="slidenum">
              <a:rPr lang="en-US" smtClean="0"/>
              <a:pPr/>
              <a:t>‹#›</a:t>
            </a:fld>
            <a:endParaRPr lang="en-US" dirty="0"/>
          </a:p>
        </p:txBody>
      </p:sp>
    </p:spTree>
    <p:extLst>
      <p:ext uri="{BB962C8B-B14F-4D97-AF65-F5344CB8AC3E}">
        <p14:creationId xmlns:p14="http://schemas.microsoft.com/office/powerpoint/2010/main" val="1122683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741AB5-F46E-489B-A3B1-E054F3310B31}" type="datetime1">
              <a:rPr lang="en-US" smtClean="0"/>
              <a:t>9/22/2023</a:t>
            </a:fld>
            <a:endParaRPr lang="en-US" dirty="0"/>
          </a:p>
        </p:txBody>
      </p:sp>
      <p:sp>
        <p:nvSpPr>
          <p:cNvPr id="5" name="Footer Placeholder 4"/>
          <p:cNvSpPr>
            <a:spLocks noGrp="1"/>
          </p:cNvSpPr>
          <p:nvPr>
            <p:ph type="ftr" sz="quarter" idx="11"/>
          </p:nvPr>
        </p:nvSpPr>
        <p:spPr/>
        <p:txBody>
          <a:bodyPr/>
          <a:lstStyle/>
          <a:p>
            <a:r>
              <a:rPr lang="en-US"/>
              <a:t>NASCSP 2023 Annual Training Conference | www.nascsp.org</a:t>
            </a:r>
            <a:endParaRPr lang="en-US" dirty="0"/>
          </a:p>
        </p:txBody>
      </p:sp>
      <p:sp>
        <p:nvSpPr>
          <p:cNvPr id="6" name="Slide Number Placeholder 5"/>
          <p:cNvSpPr>
            <a:spLocks noGrp="1"/>
          </p:cNvSpPr>
          <p:nvPr>
            <p:ph type="sldNum" sz="quarter" idx="12"/>
          </p:nvPr>
        </p:nvSpPr>
        <p:spPr/>
        <p:txBody>
          <a:bodyPr/>
          <a:lstStyle/>
          <a:p>
            <a:fld id="{BC6240FB-E4B9-4456-9976-B718E7FD5CC7}" type="slidenum">
              <a:rPr lang="en-US" smtClean="0"/>
              <a:pPr/>
              <a:t>‹#›</a:t>
            </a:fld>
            <a:endParaRPr lang="en-US" dirty="0"/>
          </a:p>
        </p:txBody>
      </p:sp>
    </p:spTree>
    <p:extLst>
      <p:ext uri="{BB962C8B-B14F-4D97-AF65-F5344CB8AC3E}">
        <p14:creationId xmlns:p14="http://schemas.microsoft.com/office/powerpoint/2010/main" val="2621532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7E7D3-F942-4268-875A-A6C9273C56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9690BD7-E9C9-4B74-8E31-A918DAED27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2FC5CA-038B-4E71-B87F-AFBEC36FF8B9}"/>
              </a:ext>
            </a:extLst>
          </p:cNvPr>
          <p:cNvSpPr>
            <a:spLocks noGrp="1"/>
          </p:cNvSpPr>
          <p:nvPr>
            <p:ph type="dt" sz="half" idx="10"/>
          </p:nvPr>
        </p:nvSpPr>
        <p:spPr/>
        <p:txBody>
          <a:bodyPr/>
          <a:lstStyle/>
          <a:p>
            <a:fld id="{4DCA7967-117B-4A93-A5D3-4251C3F9D4EA}" type="datetime1">
              <a:rPr lang="en-US" smtClean="0"/>
              <a:t>9/22/2023</a:t>
            </a:fld>
            <a:endParaRPr lang="en-US" dirty="0"/>
          </a:p>
        </p:txBody>
      </p:sp>
      <p:sp>
        <p:nvSpPr>
          <p:cNvPr id="5" name="Footer Placeholder 4">
            <a:extLst>
              <a:ext uri="{FF2B5EF4-FFF2-40B4-BE49-F238E27FC236}">
                <a16:creationId xmlns:a16="http://schemas.microsoft.com/office/drawing/2014/main" id="{46D44183-E39A-46B3-8A02-03F9493B64FD}"/>
              </a:ext>
            </a:extLst>
          </p:cNvPr>
          <p:cNvSpPr>
            <a:spLocks noGrp="1"/>
          </p:cNvSpPr>
          <p:nvPr>
            <p:ph type="ftr" sz="quarter" idx="11"/>
          </p:nvPr>
        </p:nvSpPr>
        <p:spPr/>
        <p:txBody>
          <a:bodyPr/>
          <a:lstStyle/>
          <a:p>
            <a:r>
              <a:rPr lang="en-US"/>
              <a:t>NASCSP 2023 Annual Training Conference | www.nascsp.org</a:t>
            </a:r>
            <a:endParaRPr lang="en-US" dirty="0"/>
          </a:p>
        </p:txBody>
      </p:sp>
      <p:sp>
        <p:nvSpPr>
          <p:cNvPr id="6" name="Slide Number Placeholder 5">
            <a:extLst>
              <a:ext uri="{FF2B5EF4-FFF2-40B4-BE49-F238E27FC236}">
                <a16:creationId xmlns:a16="http://schemas.microsoft.com/office/drawing/2014/main" id="{17D09CCC-6298-49C1-BC08-89FFF44D004B}"/>
              </a:ext>
            </a:extLst>
          </p:cNvPr>
          <p:cNvSpPr>
            <a:spLocks noGrp="1"/>
          </p:cNvSpPr>
          <p:nvPr>
            <p:ph type="sldNum" sz="quarter" idx="12"/>
          </p:nvPr>
        </p:nvSpPr>
        <p:spPr/>
        <p:txBody>
          <a:bodyPr/>
          <a:lstStyle/>
          <a:p>
            <a:fld id="{81AF2663-3A35-493D-999A-B6024D852259}" type="slidenum">
              <a:rPr lang="en-US" smtClean="0"/>
              <a:t>‹#›</a:t>
            </a:fld>
            <a:endParaRPr lang="en-US" dirty="0"/>
          </a:p>
        </p:txBody>
      </p:sp>
      <p:pic>
        <p:nvPicPr>
          <p:cNvPr id="11" name="Picture 10" descr="A picture containing outdoor, person, crowd&#10;&#10;Description automatically generated">
            <a:extLst>
              <a:ext uri="{FF2B5EF4-FFF2-40B4-BE49-F238E27FC236}">
                <a16:creationId xmlns:a16="http://schemas.microsoft.com/office/drawing/2014/main" id="{3FF19A0A-B99B-4C32-A4F1-F414D7B4D1A1}"/>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31E15A0B-D291-4F0E-9092-D6E43A7D9FD4}"/>
              </a:ext>
            </a:extLst>
          </p:cNvPr>
          <p:cNvSpPr txBox="1"/>
          <p:nvPr/>
        </p:nvSpPr>
        <p:spPr>
          <a:xfrm>
            <a:off x="6776720" y="508784"/>
            <a:ext cx="5415280" cy="954107"/>
          </a:xfrm>
          <a:prstGeom prst="rect">
            <a:avLst/>
          </a:prstGeom>
          <a:noFill/>
        </p:spPr>
        <p:txBody>
          <a:bodyPr wrap="square" rtlCol="0">
            <a:spAutoFit/>
          </a:bodyPr>
          <a:lstStyle/>
          <a:p>
            <a:r>
              <a:rPr lang="en-US" sz="2800" b="1" dirty="0">
                <a:solidFill>
                  <a:schemeClr val="tx1"/>
                </a:solidFill>
                <a:latin typeface="Aharoni" panose="02010803020104030203" pitchFamily="2" charset="-79"/>
                <a:cs typeface="Aharoni" panose="02010803020104030203" pitchFamily="2" charset="-79"/>
              </a:rPr>
              <a:t>National Association for State </a:t>
            </a:r>
            <a:br>
              <a:rPr lang="en-US" sz="2800" b="1" dirty="0">
                <a:solidFill>
                  <a:schemeClr val="tx1"/>
                </a:solidFill>
                <a:latin typeface="Aharoni" panose="02010803020104030203" pitchFamily="2" charset="-79"/>
                <a:cs typeface="Aharoni" panose="02010803020104030203" pitchFamily="2" charset="-79"/>
              </a:rPr>
            </a:br>
            <a:r>
              <a:rPr lang="en-US" sz="2800" b="1" dirty="0">
                <a:solidFill>
                  <a:schemeClr val="tx1"/>
                </a:solidFill>
                <a:latin typeface="Aharoni" panose="02010803020104030203" pitchFamily="2" charset="-79"/>
                <a:cs typeface="Aharoni" panose="02010803020104030203" pitchFamily="2" charset="-79"/>
              </a:rPr>
              <a:t>Community Services Programs</a:t>
            </a:r>
            <a:endParaRPr lang="en-US" sz="2800" dirty="0">
              <a:solidFill>
                <a:schemeClr val="tx1"/>
              </a:solidFill>
            </a:endParaRPr>
          </a:p>
        </p:txBody>
      </p:sp>
      <p:sp>
        <p:nvSpPr>
          <p:cNvPr id="13" name="Rectangle 12">
            <a:extLst>
              <a:ext uri="{FF2B5EF4-FFF2-40B4-BE49-F238E27FC236}">
                <a16:creationId xmlns:a16="http://schemas.microsoft.com/office/drawing/2014/main" id="{C48C1CC0-DDEE-478A-B6D6-64658568EAD1}"/>
              </a:ext>
            </a:extLst>
          </p:cNvPr>
          <p:cNvSpPr/>
          <p:nvPr/>
        </p:nvSpPr>
        <p:spPr>
          <a:xfrm>
            <a:off x="0" y="3748380"/>
            <a:ext cx="12191999" cy="1480442"/>
          </a:xfrm>
          <a:prstGeom prst="rect">
            <a:avLst/>
          </a:prstGeom>
          <a:solidFill>
            <a:srgbClr val="448CCB">
              <a:alpha val="7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4400" b="1" dirty="0"/>
          </a:p>
        </p:txBody>
      </p:sp>
      <p:sp>
        <p:nvSpPr>
          <p:cNvPr id="14" name="Rectangle 13">
            <a:extLst>
              <a:ext uri="{FF2B5EF4-FFF2-40B4-BE49-F238E27FC236}">
                <a16:creationId xmlns:a16="http://schemas.microsoft.com/office/drawing/2014/main" id="{C6D3C49F-F888-4DB5-A61B-DDE8B18EE8B9}"/>
              </a:ext>
            </a:extLst>
          </p:cNvPr>
          <p:cNvSpPr/>
          <p:nvPr/>
        </p:nvSpPr>
        <p:spPr>
          <a:xfrm>
            <a:off x="0" y="5010761"/>
            <a:ext cx="4143375" cy="236497"/>
          </a:xfrm>
          <a:prstGeom prst="rect">
            <a:avLst/>
          </a:prstGeom>
          <a:solidFill>
            <a:srgbClr val="555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E1ABFD34-0DD1-4769-A652-07625BA6294C}"/>
              </a:ext>
            </a:extLst>
          </p:cNvPr>
          <p:cNvSpPr/>
          <p:nvPr/>
        </p:nvSpPr>
        <p:spPr>
          <a:xfrm>
            <a:off x="4107545" y="5001543"/>
            <a:ext cx="4107543" cy="236497"/>
          </a:xfrm>
          <a:prstGeom prst="rect">
            <a:avLst/>
          </a:prstGeom>
          <a:solidFill>
            <a:srgbClr val="7CC5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8F8FBB6-62F4-4B54-B7D7-DC9C30DDC2D0}"/>
              </a:ext>
            </a:extLst>
          </p:cNvPr>
          <p:cNvSpPr/>
          <p:nvPr/>
        </p:nvSpPr>
        <p:spPr>
          <a:xfrm>
            <a:off x="8084456" y="5001543"/>
            <a:ext cx="4107543" cy="236497"/>
          </a:xfrm>
          <a:prstGeom prst="rect">
            <a:avLst/>
          </a:prstGeom>
          <a:solidFill>
            <a:srgbClr val="6235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57F3DBA-26EE-4829-87FE-E034A042AFB2}"/>
              </a:ext>
            </a:extLst>
          </p:cNvPr>
          <p:cNvSpPr/>
          <p:nvPr/>
        </p:nvSpPr>
        <p:spPr>
          <a:xfrm>
            <a:off x="8715342" y="5874925"/>
            <a:ext cx="3124574" cy="461665"/>
          </a:xfrm>
          <a:prstGeom prst="rect">
            <a:avLst/>
          </a:prstGeom>
        </p:spPr>
        <p:txBody>
          <a:bodyPr wrap="none">
            <a:spAutoFit/>
          </a:bodyPr>
          <a:lstStyle/>
          <a:p>
            <a:pPr algn="r"/>
            <a:r>
              <a:rPr lang="en-US" sz="2400" dirty="0">
                <a:solidFill>
                  <a:srgbClr val="FFFFFF"/>
                </a:solidFill>
                <a:latin typeface="Aharoni" panose="02010803020104030203" pitchFamily="2" charset="-79"/>
                <a:cs typeface="Aharoni" panose="02010803020104030203" pitchFamily="2" charset="-79"/>
              </a:rPr>
              <a:t>WWW.NASCSP.ORG</a:t>
            </a:r>
          </a:p>
        </p:txBody>
      </p:sp>
    </p:spTree>
    <p:extLst>
      <p:ext uri="{BB962C8B-B14F-4D97-AF65-F5344CB8AC3E}">
        <p14:creationId xmlns:p14="http://schemas.microsoft.com/office/powerpoint/2010/main" val="2312827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D95EA-E315-4FBB-9C55-1330051BDE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C7F4FA-4154-4E6C-84BA-9F4297F05D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0FFCBE-4AE4-4CB5-B6C4-887C81C809AB}"/>
              </a:ext>
            </a:extLst>
          </p:cNvPr>
          <p:cNvSpPr>
            <a:spLocks noGrp="1"/>
          </p:cNvSpPr>
          <p:nvPr>
            <p:ph type="dt" sz="half" idx="10"/>
          </p:nvPr>
        </p:nvSpPr>
        <p:spPr/>
        <p:txBody>
          <a:bodyPr/>
          <a:lstStyle/>
          <a:p>
            <a:fld id="{E7CBEF22-CCFB-427D-9607-73BFFCD0A58C}" type="datetime1">
              <a:rPr lang="en-US" smtClean="0"/>
              <a:t>9/22/2023</a:t>
            </a:fld>
            <a:endParaRPr lang="en-US" dirty="0"/>
          </a:p>
        </p:txBody>
      </p:sp>
      <p:sp>
        <p:nvSpPr>
          <p:cNvPr id="5" name="Footer Placeholder 4">
            <a:extLst>
              <a:ext uri="{FF2B5EF4-FFF2-40B4-BE49-F238E27FC236}">
                <a16:creationId xmlns:a16="http://schemas.microsoft.com/office/drawing/2014/main" id="{8EF19559-14CA-4D37-8F1E-BABE8CD1D707}"/>
              </a:ext>
            </a:extLst>
          </p:cNvPr>
          <p:cNvSpPr>
            <a:spLocks noGrp="1"/>
          </p:cNvSpPr>
          <p:nvPr>
            <p:ph type="ftr" sz="quarter" idx="11"/>
          </p:nvPr>
        </p:nvSpPr>
        <p:spPr/>
        <p:txBody>
          <a:bodyPr/>
          <a:lstStyle/>
          <a:p>
            <a:r>
              <a:rPr lang="en-US"/>
              <a:t>NASCSP 2023 Annual Training Conference | www.nascsp.org</a:t>
            </a:r>
            <a:endParaRPr lang="en-US" dirty="0"/>
          </a:p>
        </p:txBody>
      </p:sp>
      <p:sp>
        <p:nvSpPr>
          <p:cNvPr id="6" name="Slide Number Placeholder 5">
            <a:extLst>
              <a:ext uri="{FF2B5EF4-FFF2-40B4-BE49-F238E27FC236}">
                <a16:creationId xmlns:a16="http://schemas.microsoft.com/office/drawing/2014/main" id="{3A85EF28-CDAC-45BA-BE4A-6D46C3438072}"/>
              </a:ext>
            </a:extLst>
          </p:cNvPr>
          <p:cNvSpPr>
            <a:spLocks noGrp="1"/>
          </p:cNvSpPr>
          <p:nvPr>
            <p:ph type="sldNum" sz="quarter" idx="12"/>
          </p:nvPr>
        </p:nvSpPr>
        <p:spPr/>
        <p:txBody>
          <a:bodyPr/>
          <a:lstStyle/>
          <a:p>
            <a:fld id="{81AF2663-3A35-493D-999A-B6024D852259}" type="slidenum">
              <a:rPr lang="en-US" smtClean="0"/>
              <a:t>‹#›</a:t>
            </a:fld>
            <a:endParaRPr lang="en-US" dirty="0"/>
          </a:p>
        </p:txBody>
      </p:sp>
      <p:sp>
        <p:nvSpPr>
          <p:cNvPr id="7" name="Rectangle 6">
            <a:extLst>
              <a:ext uri="{FF2B5EF4-FFF2-40B4-BE49-F238E27FC236}">
                <a16:creationId xmlns:a16="http://schemas.microsoft.com/office/drawing/2014/main" id="{3ED3C50F-813D-4B13-B659-F383DBFCD73E}"/>
              </a:ext>
            </a:extLst>
          </p:cNvPr>
          <p:cNvSpPr/>
          <p:nvPr/>
        </p:nvSpPr>
        <p:spPr>
          <a:xfrm>
            <a:off x="0" y="6119853"/>
            <a:ext cx="4143375" cy="236497"/>
          </a:xfrm>
          <a:prstGeom prst="rect">
            <a:avLst/>
          </a:prstGeom>
          <a:solidFill>
            <a:srgbClr val="448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A3B3901-F3CD-49FF-AD01-D61FF0764B2C}"/>
              </a:ext>
            </a:extLst>
          </p:cNvPr>
          <p:cNvSpPr/>
          <p:nvPr/>
        </p:nvSpPr>
        <p:spPr>
          <a:xfrm>
            <a:off x="4143375" y="6119853"/>
            <a:ext cx="4107543" cy="236497"/>
          </a:xfrm>
          <a:prstGeom prst="rect">
            <a:avLst/>
          </a:prstGeom>
          <a:solidFill>
            <a:srgbClr val="7CC5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4254DF82-C192-47C9-BA9E-11EC28FB54BE}"/>
              </a:ext>
            </a:extLst>
          </p:cNvPr>
          <p:cNvSpPr/>
          <p:nvPr/>
        </p:nvSpPr>
        <p:spPr>
          <a:xfrm>
            <a:off x="8084457" y="6119853"/>
            <a:ext cx="4107543" cy="236497"/>
          </a:xfrm>
          <a:prstGeom prst="rect">
            <a:avLst/>
          </a:prstGeom>
          <a:solidFill>
            <a:srgbClr val="6235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300603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A8EA8-B140-4001-B759-B4B0FFC0B0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BF0EAF2-BE1C-414C-8C4E-4B905C61B8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3DD5B7-34EC-4621-9278-9390930AC107}"/>
              </a:ext>
            </a:extLst>
          </p:cNvPr>
          <p:cNvSpPr>
            <a:spLocks noGrp="1"/>
          </p:cNvSpPr>
          <p:nvPr>
            <p:ph type="dt" sz="half" idx="10"/>
          </p:nvPr>
        </p:nvSpPr>
        <p:spPr/>
        <p:txBody>
          <a:bodyPr/>
          <a:lstStyle/>
          <a:p>
            <a:fld id="{520820B5-3D70-49BE-BFA0-E252BD5E0375}" type="datetime1">
              <a:rPr lang="en-US" smtClean="0"/>
              <a:t>9/22/2023</a:t>
            </a:fld>
            <a:endParaRPr lang="en-US" dirty="0"/>
          </a:p>
        </p:txBody>
      </p:sp>
      <p:sp>
        <p:nvSpPr>
          <p:cNvPr id="5" name="Footer Placeholder 4">
            <a:extLst>
              <a:ext uri="{FF2B5EF4-FFF2-40B4-BE49-F238E27FC236}">
                <a16:creationId xmlns:a16="http://schemas.microsoft.com/office/drawing/2014/main" id="{DADC9412-D2EC-44DC-B893-A6E301CA2696}"/>
              </a:ext>
            </a:extLst>
          </p:cNvPr>
          <p:cNvSpPr>
            <a:spLocks noGrp="1"/>
          </p:cNvSpPr>
          <p:nvPr>
            <p:ph type="ftr" sz="quarter" idx="11"/>
          </p:nvPr>
        </p:nvSpPr>
        <p:spPr/>
        <p:txBody>
          <a:bodyPr/>
          <a:lstStyle/>
          <a:p>
            <a:r>
              <a:rPr lang="en-US"/>
              <a:t>NASCSP 2023 Annual Training Conference | www.nascsp.org</a:t>
            </a:r>
            <a:endParaRPr lang="en-US" dirty="0"/>
          </a:p>
        </p:txBody>
      </p:sp>
      <p:sp>
        <p:nvSpPr>
          <p:cNvPr id="6" name="Slide Number Placeholder 5">
            <a:extLst>
              <a:ext uri="{FF2B5EF4-FFF2-40B4-BE49-F238E27FC236}">
                <a16:creationId xmlns:a16="http://schemas.microsoft.com/office/drawing/2014/main" id="{5F5CF941-9DEB-4BF1-9355-62FFC7589932}"/>
              </a:ext>
            </a:extLst>
          </p:cNvPr>
          <p:cNvSpPr>
            <a:spLocks noGrp="1"/>
          </p:cNvSpPr>
          <p:nvPr>
            <p:ph type="sldNum" sz="quarter" idx="12"/>
          </p:nvPr>
        </p:nvSpPr>
        <p:spPr/>
        <p:txBody>
          <a:bodyPr/>
          <a:lstStyle/>
          <a:p>
            <a:fld id="{81AF2663-3A35-493D-999A-B6024D852259}" type="slidenum">
              <a:rPr lang="en-US" smtClean="0"/>
              <a:t>‹#›</a:t>
            </a:fld>
            <a:endParaRPr lang="en-US" dirty="0"/>
          </a:p>
        </p:txBody>
      </p:sp>
    </p:spTree>
    <p:extLst>
      <p:ext uri="{BB962C8B-B14F-4D97-AF65-F5344CB8AC3E}">
        <p14:creationId xmlns:p14="http://schemas.microsoft.com/office/powerpoint/2010/main" val="955292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37DE5-CE6F-42AB-A124-10861363C0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032695-AA50-418D-BED6-BBBE741F75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28A2A8-5C88-4FB3-A75D-5AC021094F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DFBAFB-AD98-47B4-AAD7-F3C042111475}"/>
              </a:ext>
            </a:extLst>
          </p:cNvPr>
          <p:cNvSpPr>
            <a:spLocks noGrp="1"/>
          </p:cNvSpPr>
          <p:nvPr>
            <p:ph type="dt" sz="half" idx="10"/>
          </p:nvPr>
        </p:nvSpPr>
        <p:spPr/>
        <p:txBody>
          <a:bodyPr/>
          <a:lstStyle/>
          <a:p>
            <a:fld id="{5B7B440A-EA78-492B-B235-AF97DD41A855}" type="datetime1">
              <a:rPr lang="en-US" smtClean="0"/>
              <a:t>9/22/2023</a:t>
            </a:fld>
            <a:endParaRPr lang="en-US" dirty="0"/>
          </a:p>
        </p:txBody>
      </p:sp>
      <p:sp>
        <p:nvSpPr>
          <p:cNvPr id="6" name="Footer Placeholder 5">
            <a:extLst>
              <a:ext uri="{FF2B5EF4-FFF2-40B4-BE49-F238E27FC236}">
                <a16:creationId xmlns:a16="http://schemas.microsoft.com/office/drawing/2014/main" id="{2D9FA6E5-3508-44F9-A367-31760EFABD51}"/>
              </a:ext>
            </a:extLst>
          </p:cNvPr>
          <p:cNvSpPr>
            <a:spLocks noGrp="1"/>
          </p:cNvSpPr>
          <p:nvPr>
            <p:ph type="ftr" sz="quarter" idx="11"/>
          </p:nvPr>
        </p:nvSpPr>
        <p:spPr/>
        <p:txBody>
          <a:bodyPr/>
          <a:lstStyle/>
          <a:p>
            <a:r>
              <a:rPr lang="en-US"/>
              <a:t>NASCSP 2023 Annual Training Conference | www.nascsp.org</a:t>
            </a:r>
            <a:endParaRPr lang="en-US" dirty="0"/>
          </a:p>
        </p:txBody>
      </p:sp>
      <p:sp>
        <p:nvSpPr>
          <p:cNvPr id="7" name="Slide Number Placeholder 6">
            <a:extLst>
              <a:ext uri="{FF2B5EF4-FFF2-40B4-BE49-F238E27FC236}">
                <a16:creationId xmlns:a16="http://schemas.microsoft.com/office/drawing/2014/main" id="{BA39A9A1-A744-4542-B9F6-35464BC77CC4}"/>
              </a:ext>
            </a:extLst>
          </p:cNvPr>
          <p:cNvSpPr>
            <a:spLocks noGrp="1"/>
          </p:cNvSpPr>
          <p:nvPr>
            <p:ph type="sldNum" sz="quarter" idx="12"/>
          </p:nvPr>
        </p:nvSpPr>
        <p:spPr/>
        <p:txBody>
          <a:bodyPr/>
          <a:lstStyle/>
          <a:p>
            <a:fld id="{81AF2663-3A35-493D-999A-B6024D852259}" type="slidenum">
              <a:rPr lang="en-US" smtClean="0"/>
              <a:t>‹#›</a:t>
            </a:fld>
            <a:endParaRPr lang="en-US" dirty="0"/>
          </a:p>
        </p:txBody>
      </p:sp>
    </p:spTree>
    <p:extLst>
      <p:ext uri="{BB962C8B-B14F-4D97-AF65-F5344CB8AC3E}">
        <p14:creationId xmlns:p14="http://schemas.microsoft.com/office/powerpoint/2010/main" val="3418458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0E32C-7205-4EBC-90B7-C2E8FD100A7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B6ECB8-B5D7-4E8D-B3FB-38DB0EB339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DF96D5-CB85-450C-9B5D-2044EC6876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5CB07B-2DEA-49A0-A582-F9BBE65257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342D8C-439F-4257-8BC8-2F1605E1A7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E64663-94D4-40C0-9018-C8FB4C85BEDA}"/>
              </a:ext>
            </a:extLst>
          </p:cNvPr>
          <p:cNvSpPr>
            <a:spLocks noGrp="1"/>
          </p:cNvSpPr>
          <p:nvPr>
            <p:ph type="dt" sz="half" idx="10"/>
          </p:nvPr>
        </p:nvSpPr>
        <p:spPr/>
        <p:txBody>
          <a:bodyPr/>
          <a:lstStyle/>
          <a:p>
            <a:fld id="{44D2595D-3625-47AB-A666-A1349DF83641}" type="datetime1">
              <a:rPr lang="en-US" smtClean="0"/>
              <a:t>9/22/2023</a:t>
            </a:fld>
            <a:endParaRPr lang="en-US" dirty="0"/>
          </a:p>
        </p:txBody>
      </p:sp>
      <p:sp>
        <p:nvSpPr>
          <p:cNvPr id="8" name="Footer Placeholder 7">
            <a:extLst>
              <a:ext uri="{FF2B5EF4-FFF2-40B4-BE49-F238E27FC236}">
                <a16:creationId xmlns:a16="http://schemas.microsoft.com/office/drawing/2014/main" id="{1398B6FA-6055-40A5-888A-2BD4EA7CA454}"/>
              </a:ext>
            </a:extLst>
          </p:cNvPr>
          <p:cNvSpPr>
            <a:spLocks noGrp="1"/>
          </p:cNvSpPr>
          <p:nvPr>
            <p:ph type="ftr" sz="quarter" idx="11"/>
          </p:nvPr>
        </p:nvSpPr>
        <p:spPr/>
        <p:txBody>
          <a:bodyPr/>
          <a:lstStyle/>
          <a:p>
            <a:r>
              <a:rPr lang="en-US"/>
              <a:t>NASCSP 2023 Annual Training Conference | www.nascsp.org</a:t>
            </a:r>
            <a:endParaRPr lang="en-US" dirty="0"/>
          </a:p>
        </p:txBody>
      </p:sp>
      <p:sp>
        <p:nvSpPr>
          <p:cNvPr id="9" name="Slide Number Placeholder 8">
            <a:extLst>
              <a:ext uri="{FF2B5EF4-FFF2-40B4-BE49-F238E27FC236}">
                <a16:creationId xmlns:a16="http://schemas.microsoft.com/office/drawing/2014/main" id="{FB9ABFB0-0BF2-4728-BAE5-CC6D99017010}"/>
              </a:ext>
            </a:extLst>
          </p:cNvPr>
          <p:cNvSpPr>
            <a:spLocks noGrp="1"/>
          </p:cNvSpPr>
          <p:nvPr>
            <p:ph type="sldNum" sz="quarter" idx="12"/>
          </p:nvPr>
        </p:nvSpPr>
        <p:spPr/>
        <p:txBody>
          <a:bodyPr/>
          <a:lstStyle/>
          <a:p>
            <a:fld id="{81AF2663-3A35-493D-999A-B6024D852259}" type="slidenum">
              <a:rPr lang="en-US" smtClean="0"/>
              <a:t>‹#›</a:t>
            </a:fld>
            <a:endParaRPr lang="en-US" dirty="0"/>
          </a:p>
        </p:txBody>
      </p:sp>
    </p:spTree>
    <p:extLst>
      <p:ext uri="{BB962C8B-B14F-4D97-AF65-F5344CB8AC3E}">
        <p14:creationId xmlns:p14="http://schemas.microsoft.com/office/powerpoint/2010/main" val="34945181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2CBBE-15F3-4020-AECB-7AF8E44260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882B0A-A4DE-4328-9071-02BD89E12F3F}"/>
              </a:ext>
            </a:extLst>
          </p:cNvPr>
          <p:cNvSpPr>
            <a:spLocks noGrp="1"/>
          </p:cNvSpPr>
          <p:nvPr>
            <p:ph type="dt" sz="half" idx="10"/>
          </p:nvPr>
        </p:nvSpPr>
        <p:spPr/>
        <p:txBody>
          <a:bodyPr/>
          <a:lstStyle/>
          <a:p>
            <a:fld id="{F1621796-D5BB-46D5-8FCB-82944C7EDF17}" type="datetime1">
              <a:rPr lang="en-US" smtClean="0"/>
              <a:t>9/22/2023</a:t>
            </a:fld>
            <a:endParaRPr lang="en-US" dirty="0"/>
          </a:p>
        </p:txBody>
      </p:sp>
      <p:sp>
        <p:nvSpPr>
          <p:cNvPr id="4" name="Footer Placeholder 3">
            <a:extLst>
              <a:ext uri="{FF2B5EF4-FFF2-40B4-BE49-F238E27FC236}">
                <a16:creationId xmlns:a16="http://schemas.microsoft.com/office/drawing/2014/main" id="{4F27084A-5931-4E5D-A402-DF34D5BC4FA6}"/>
              </a:ext>
            </a:extLst>
          </p:cNvPr>
          <p:cNvSpPr>
            <a:spLocks noGrp="1"/>
          </p:cNvSpPr>
          <p:nvPr>
            <p:ph type="ftr" sz="quarter" idx="11"/>
          </p:nvPr>
        </p:nvSpPr>
        <p:spPr/>
        <p:txBody>
          <a:bodyPr/>
          <a:lstStyle/>
          <a:p>
            <a:r>
              <a:rPr lang="en-US"/>
              <a:t>NASCSP 2023 Annual Training Conference | www.nascsp.org</a:t>
            </a:r>
            <a:endParaRPr lang="en-US" dirty="0"/>
          </a:p>
        </p:txBody>
      </p:sp>
      <p:sp>
        <p:nvSpPr>
          <p:cNvPr id="5" name="Slide Number Placeholder 4">
            <a:extLst>
              <a:ext uri="{FF2B5EF4-FFF2-40B4-BE49-F238E27FC236}">
                <a16:creationId xmlns:a16="http://schemas.microsoft.com/office/drawing/2014/main" id="{D274281B-E001-4606-81E6-1B8DE190FA7A}"/>
              </a:ext>
            </a:extLst>
          </p:cNvPr>
          <p:cNvSpPr>
            <a:spLocks noGrp="1"/>
          </p:cNvSpPr>
          <p:nvPr>
            <p:ph type="sldNum" sz="quarter" idx="12"/>
          </p:nvPr>
        </p:nvSpPr>
        <p:spPr/>
        <p:txBody>
          <a:bodyPr/>
          <a:lstStyle/>
          <a:p>
            <a:fld id="{81AF2663-3A35-493D-999A-B6024D852259}" type="slidenum">
              <a:rPr lang="en-US" smtClean="0"/>
              <a:t>‹#›</a:t>
            </a:fld>
            <a:endParaRPr lang="en-US" dirty="0"/>
          </a:p>
        </p:txBody>
      </p:sp>
    </p:spTree>
    <p:extLst>
      <p:ext uri="{BB962C8B-B14F-4D97-AF65-F5344CB8AC3E}">
        <p14:creationId xmlns:p14="http://schemas.microsoft.com/office/powerpoint/2010/main" val="33220763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977403-9F0B-4EF2-B37E-7645BD16081A}"/>
              </a:ext>
            </a:extLst>
          </p:cNvPr>
          <p:cNvSpPr>
            <a:spLocks noGrp="1"/>
          </p:cNvSpPr>
          <p:nvPr>
            <p:ph type="dt" sz="half" idx="10"/>
          </p:nvPr>
        </p:nvSpPr>
        <p:spPr/>
        <p:txBody>
          <a:bodyPr/>
          <a:lstStyle/>
          <a:p>
            <a:fld id="{D5CAF291-0221-423E-9248-686E792A5BEA}" type="datetime1">
              <a:rPr lang="en-US" smtClean="0"/>
              <a:t>9/22/2023</a:t>
            </a:fld>
            <a:endParaRPr lang="en-US" dirty="0"/>
          </a:p>
        </p:txBody>
      </p:sp>
      <p:sp>
        <p:nvSpPr>
          <p:cNvPr id="3" name="Footer Placeholder 2">
            <a:extLst>
              <a:ext uri="{FF2B5EF4-FFF2-40B4-BE49-F238E27FC236}">
                <a16:creationId xmlns:a16="http://schemas.microsoft.com/office/drawing/2014/main" id="{148B7C2A-D7D9-432C-B8CF-217D6DD3FD36}"/>
              </a:ext>
            </a:extLst>
          </p:cNvPr>
          <p:cNvSpPr>
            <a:spLocks noGrp="1"/>
          </p:cNvSpPr>
          <p:nvPr>
            <p:ph type="ftr" sz="quarter" idx="11"/>
          </p:nvPr>
        </p:nvSpPr>
        <p:spPr/>
        <p:txBody>
          <a:bodyPr/>
          <a:lstStyle/>
          <a:p>
            <a:r>
              <a:rPr lang="en-US"/>
              <a:t>NASCSP 2023 Annual Training Conference | www.nascsp.org</a:t>
            </a:r>
            <a:endParaRPr lang="en-US" dirty="0"/>
          </a:p>
        </p:txBody>
      </p:sp>
      <p:sp>
        <p:nvSpPr>
          <p:cNvPr id="4" name="Slide Number Placeholder 3">
            <a:extLst>
              <a:ext uri="{FF2B5EF4-FFF2-40B4-BE49-F238E27FC236}">
                <a16:creationId xmlns:a16="http://schemas.microsoft.com/office/drawing/2014/main" id="{90F1553B-A4C7-4CDC-B4D7-E6D7D7656B3C}"/>
              </a:ext>
            </a:extLst>
          </p:cNvPr>
          <p:cNvSpPr>
            <a:spLocks noGrp="1"/>
          </p:cNvSpPr>
          <p:nvPr>
            <p:ph type="sldNum" sz="quarter" idx="12"/>
          </p:nvPr>
        </p:nvSpPr>
        <p:spPr/>
        <p:txBody>
          <a:bodyPr/>
          <a:lstStyle/>
          <a:p>
            <a:fld id="{81AF2663-3A35-493D-999A-B6024D852259}" type="slidenum">
              <a:rPr lang="en-US" smtClean="0"/>
              <a:t>‹#›</a:t>
            </a:fld>
            <a:endParaRPr lang="en-US" dirty="0"/>
          </a:p>
        </p:txBody>
      </p:sp>
    </p:spTree>
    <p:extLst>
      <p:ext uri="{BB962C8B-B14F-4D97-AF65-F5344CB8AC3E}">
        <p14:creationId xmlns:p14="http://schemas.microsoft.com/office/powerpoint/2010/main" val="21629313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05962-BCB2-4321-B561-D281C00F9D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024C04-C592-40A8-95F3-C5DB0EC03B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FA604F-6F34-4F4F-B628-B531C23FBA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750E9F-9269-45AB-A57C-42944EF89AE1}"/>
              </a:ext>
            </a:extLst>
          </p:cNvPr>
          <p:cNvSpPr>
            <a:spLocks noGrp="1"/>
          </p:cNvSpPr>
          <p:nvPr>
            <p:ph type="dt" sz="half" idx="10"/>
          </p:nvPr>
        </p:nvSpPr>
        <p:spPr/>
        <p:txBody>
          <a:bodyPr/>
          <a:lstStyle/>
          <a:p>
            <a:fld id="{332DE825-589B-4131-A359-408E7A7BEF09}" type="datetime1">
              <a:rPr lang="en-US" smtClean="0"/>
              <a:t>9/22/2023</a:t>
            </a:fld>
            <a:endParaRPr lang="en-US" dirty="0"/>
          </a:p>
        </p:txBody>
      </p:sp>
      <p:sp>
        <p:nvSpPr>
          <p:cNvPr id="6" name="Footer Placeholder 5">
            <a:extLst>
              <a:ext uri="{FF2B5EF4-FFF2-40B4-BE49-F238E27FC236}">
                <a16:creationId xmlns:a16="http://schemas.microsoft.com/office/drawing/2014/main" id="{F86E238C-DD6E-4A61-996F-8555EB0D8AF8}"/>
              </a:ext>
            </a:extLst>
          </p:cNvPr>
          <p:cNvSpPr>
            <a:spLocks noGrp="1"/>
          </p:cNvSpPr>
          <p:nvPr>
            <p:ph type="ftr" sz="quarter" idx="11"/>
          </p:nvPr>
        </p:nvSpPr>
        <p:spPr/>
        <p:txBody>
          <a:bodyPr/>
          <a:lstStyle/>
          <a:p>
            <a:r>
              <a:rPr lang="en-US"/>
              <a:t>NASCSP 2023 Annual Training Conference | www.nascsp.org</a:t>
            </a:r>
            <a:endParaRPr lang="en-US" dirty="0"/>
          </a:p>
        </p:txBody>
      </p:sp>
      <p:sp>
        <p:nvSpPr>
          <p:cNvPr id="7" name="Slide Number Placeholder 6">
            <a:extLst>
              <a:ext uri="{FF2B5EF4-FFF2-40B4-BE49-F238E27FC236}">
                <a16:creationId xmlns:a16="http://schemas.microsoft.com/office/drawing/2014/main" id="{E0266D5E-A904-45EA-A8EF-937EF80DFB35}"/>
              </a:ext>
            </a:extLst>
          </p:cNvPr>
          <p:cNvSpPr>
            <a:spLocks noGrp="1"/>
          </p:cNvSpPr>
          <p:nvPr>
            <p:ph type="sldNum" sz="quarter" idx="12"/>
          </p:nvPr>
        </p:nvSpPr>
        <p:spPr/>
        <p:txBody>
          <a:bodyPr/>
          <a:lstStyle/>
          <a:p>
            <a:fld id="{81AF2663-3A35-493D-999A-B6024D852259}" type="slidenum">
              <a:rPr lang="en-US" smtClean="0"/>
              <a:t>‹#›</a:t>
            </a:fld>
            <a:endParaRPr lang="en-US" dirty="0"/>
          </a:p>
        </p:txBody>
      </p:sp>
    </p:spTree>
    <p:extLst>
      <p:ext uri="{BB962C8B-B14F-4D97-AF65-F5344CB8AC3E}">
        <p14:creationId xmlns:p14="http://schemas.microsoft.com/office/powerpoint/2010/main" val="4041437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66247A-AADA-4227-B4AE-8AED1982055D}" type="datetime1">
              <a:rPr lang="en-US" smtClean="0"/>
              <a:t>9/22/2023</a:t>
            </a:fld>
            <a:endParaRPr lang="en-US" dirty="0"/>
          </a:p>
        </p:txBody>
      </p:sp>
      <p:sp>
        <p:nvSpPr>
          <p:cNvPr id="5" name="Footer Placeholder 4"/>
          <p:cNvSpPr>
            <a:spLocks noGrp="1"/>
          </p:cNvSpPr>
          <p:nvPr>
            <p:ph type="ftr" sz="quarter" idx="11"/>
          </p:nvPr>
        </p:nvSpPr>
        <p:spPr/>
        <p:txBody>
          <a:bodyPr/>
          <a:lstStyle/>
          <a:p>
            <a:r>
              <a:rPr lang="en-US"/>
              <a:t>NASCSP 2023 Annual Training Conference | www.nascsp.org</a:t>
            </a:r>
            <a:endParaRPr lang="en-US" dirty="0"/>
          </a:p>
        </p:txBody>
      </p:sp>
      <p:sp>
        <p:nvSpPr>
          <p:cNvPr id="6" name="Slide Number Placeholder 5"/>
          <p:cNvSpPr>
            <a:spLocks noGrp="1"/>
          </p:cNvSpPr>
          <p:nvPr>
            <p:ph type="sldNum" sz="quarter" idx="12"/>
          </p:nvPr>
        </p:nvSpPr>
        <p:spPr/>
        <p:txBody>
          <a:bodyPr/>
          <a:lstStyle/>
          <a:p>
            <a:fld id="{BC6240FB-E4B9-4456-9976-B718E7FD5CC7}" type="slidenum">
              <a:rPr lang="en-US" smtClean="0"/>
              <a:pPr/>
              <a:t>‹#›</a:t>
            </a:fld>
            <a:endParaRPr lang="en-US" dirty="0"/>
          </a:p>
        </p:txBody>
      </p:sp>
    </p:spTree>
    <p:extLst>
      <p:ext uri="{BB962C8B-B14F-4D97-AF65-F5344CB8AC3E}">
        <p14:creationId xmlns:p14="http://schemas.microsoft.com/office/powerpoint/2010/main" val="36059121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836B1-7B1F-4145-9DE5-6B6D3C56B4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71EBF3-FB74-4B11-B802-CC0D03DC80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EBAE4F51-D9C5-42DB-B12F-85FF551FCF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0F1CD3-341F-4C7A-A31B-AF37D4E39EBB}"/>
              </a:ext>
            </a:extLst>
          </p:cNvPr>
          <p:cNvSpPr>
            <a:spLocks noGrp="1"/>
          </p:cNvSpPr>
          <p:nvPr>
            <p:ph type="dt" sz="half" idx="10"/>
          </p:nvPr>
        </p:nvSpPr>
        <p:spPr/>
        <p:txBody>
          <a:bodyPr/>
          <a:lstStyle/>
          <a:p>
            <a:fld id="{47BE026A-CF69-42C6-80E6-96AA84DD3B36}" type="datetime1">
              <a:rPr lang="en-US" smtClean="0"/>
              <a:t>9/22/2023</a:t>
            </a:fld>
            <a:endParaRPr lang="en-US" dirty="0"/>
          </a:p>
        </p:txBody>
      </p:sp>
      <p:sp>
        <p:nvSpPr>
          <p:cNvPr id="6" name="Footer Placeholder 5">
            <a:extLst>
              <a:ext uri="{FF2B5EF4-FFF2-40B4-BE49-F238E27FC236}">
                <a16:creationId xmlns:a16="http://schemas.microsoft.com/office/drawing/2014/main" id="{D62868CC-19AF-4541-8493-44C8CE5F37B5}"/>
              </a:ext>
            </a:extLst>
          </p:cNvPr>
          <p:cNvSpPr>
            <a:spLocks noGrp="1"/>
          </p:cNvSpPr>
          <p:nvPr>
            <p:ph type="ftr" sz="quarter" idx="11"/>
          </p:nvPr>
        </p:nvSpPr>
        <p:spPr/>
        <p:txBody>
          <a:bodyPr/>
          <a:lstStyle/>
          <a:p>
            <a:r>
              <a:rPr lang="en-US"/>
              <a:t>NASCSP 2023 Annual Training Conference | www.nascsp.org</a:t>
            </a:r>
            <a:endParaRPr lang="en-US" dirty="0"/>
          </a:p>
        </p:txBody>
      </p:sp>
      <p:sp>
        <p:nvSpPr>
          <p:cNvPr id="7" name="Slide Number Placeholder 6">
            <a:extLst>
              <a:ext uri="{FF2B5EF4-FFF2-40B4-BE49-F238E27FC236}">
                <a16:creationId xmlns:a16="http://schemas.microsoft.com/office/drawing/2014/main" id="{16C9F1B3-4108-4464-AFB3-F8D6D28C4A15}"/>
              </a:ext>
            </a:extLst>
          </p:cNvPr>
          <p:cNvSpPr>
            <a:spLocks noGrp="1"/>
          </p:cNvSpPr>
          <p:nvPr>
            <p:ph type="sldNum" sz="quarter" idx="12"/>
          </p:nvPr>
        </p:nvSpPr>
        <p:spPr/>
        <p:txBody>
          <a:bodyPr/>
          <a:lstStyle/>
          <a:p>
            <a:fld id="{81AF2663-3A35-493D-999A-B6024D852259}" type="slidenum">
              <a:rPr lang="en-US" smtClean="0"/>
              <a:t>‹#›</a:t>
            </a:fld>
            <a:endParaRPr lang="en-US" dirty="0"/>
          </a:p>
        </p:txBody>
      </p:sp>
    </p:spTree>
    <p:extLst>
      <p:ext uri="{BB962C8B-B14F-4D97-AF65-F5344CB8AC3E}">
        <p14:creationId xmlns:p14="http://schemas.microsoft.com/office/powerpoint/2010/main" val="27300428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E7401-331A-42EA-9291-E06C139F28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5E2AA7-AD93-4FEB-A7BF-3E5E62CF88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D35E79-58C7-4B9E-AF0B-E5D1E7C4B235}"/>
              </a:ext>
            </a:extLst>
          </p:cNvPr>
          <p:cNvSpPr>
            <a:spLocks noGrp="1"/>
          </p:cNvSpPr>
          <p:nvPr>
            <p:ph type="dt" sz="half" idx="10"/>
          </p:nvPr>
        </p:nvSpPr>
        <p:spPr/>
        <p:txBody>
          <a:bodyPr/>
          <a:lstStyle/>
          <a:p>
            <a:fld id="{EDBBDDAD-6B70-41BC-856C-C8C097AE4606}" type="datetime1">
              <a:rPr lang="en-US" smtClean="0"/>
              <a:t>9/22/2023</a:t>
            </a:fld>
            <a:endParaRPr lang="en-US" dirty="0"/>
          </a:p>
        </p:txBody>
      </p:sp>
      <p:sp>
        <p:nvSpPr>
          <p:cNvPr id="5" name="Footer Placeholder 4">
            <a:extLst>
              <a:ext uri="{FF2B5EF4-FFF2-40B4-BE49-F238E27FC236}">
                <a16:creationId xmlns:a16="http://schemas.microsoft.com/office/drawing/2014/main" id="{806E23B5-2455-4EB5-BFDF-06B270B61EE6}"/>
              </a:ext>
            </a:extLst>
          </p:cNvPr>
          <p:cNvSpPr>
            <a:spLocks noGrp="1"/>
          </p:cNvSpPr>
          <p:nvPr>
            <p:ph type="ftr" sz="quarter" idx="11"/>
          </p:nvPr>
        </p:nvSpPr>
        <p:spPr/>
        <p:txBody>
          <a:bodyPr/>
          <a:lstStyle/>
          <a:p>
            <a:r>
              <a:rPr lang="en-US"/>
              <a:t>NASCSP 2023 Annual Training Conference | www.nascsp.org</a:t>
            </a:r>
            <a:endParaRPr lang="en-US" dirty="0"/>
          </a:p>
        </p:txBody>
      </p:sp>
      <p:sp>
        <p:nvSpPr>
          <p:cNvPr id="6" name="Slide Number Placeholder 5">
            <a:extLst>
              <a:ext uri="{FF2B5EF4-FFF2-40B4-BE49-F238E27FC236}">
                <a16:creationId xmlns:a16="http://schemas.microsoft.com/office/drawing/2014/main" id="{2C332027-16E3-40F6-AC5F-9C0F98A77623}"/>
              </a:ext>
            </a:extLst>
          </p:cNvPr>
          <p:cNvSpPr>
            <a:spLocks noGrp="1"/>
          </p:cNvSpPr>
          <p:nvPr>
            <p:ph type="sldNum" sz="quarter" idx="12"/>
          </p:nvPr>
        </p:nvSpPr>
        <p:spPr/>
        <p:txBody>
          <a:bodyPr/>
          <a:lstStyle/>
          <a:p>
            <a:fld id="{81AF2663-3A35-493D-999A-B6024D852259}" type="slidenum">
              <a:rPr lang="en-US" smtClean="0"/>
              <a:t>‹#›</a:t>
            </a:fld>
            <a:endParaRPr lang="en-US" dirty="0"/>
          </a:p>
        </p:txBody>
      </p:sp>
    </p:spTree>
    <p:extLst>
      <p:ext uri="{BB962C8B-B14F-4D97-AF65-F5344CB8AC3E}">
        <p14:creationId xmlns:p14="http://schemas.microsoft.com/office/powerpoint/2010/main" val="29528513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0FAB25-AEC4-43A9-833A-F83F8F18E99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515AEA-7B3C-448A-963E-1339D89312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A32E35-E6F3-4D24-915E-17723341C8DB}"/>
              </a:ext>
            </a:extLst>
          </p:cNvPr>
          <p:cNvSpPr>
            <a:spLocks noGrp="1"/>
          </p:cNvSpPr>
          <p:nvPr>
            <p:ph type="dt" sz="half" idx="10"/>
          </p:nvPr>
        </p:nvSpPr>
        <p:spPr/>
        <p:txBody>
          <a:bodyPr/>
          <a:lstStyle/>
          <a:p>
            <a:fld id="{AD162CA3-854A-4B20-8F45-7DAB8D6A5AED}" type="datetime1">
              <a:rPr lang="en-US" smtClean="0"/>
              <a:t>9/22/2023</a:t>
            </a:fld>
            <a:endParaRPr lang="en-US" dirty="0"/>
          </a:p>
        </p:txBody>
      </p:sp>
      <p:sp>
        <p:nvSpPr>
          <p:cNvPr id="5" name="Footer Placeholder 4">
            <a:extLst>
              <a:ext uri="{FF2B5EF4-FFF2-40B4-BE49-F238E27FC236}">
                <a16:creationId xmlns:a16="http://schemas.microsoft.com/office/drawing/2014/main" id="{024FA835-ED2C-421D-80DE-FE8A136B72A3}"/>
              </a:ext>
            </a:extLst>
          </p:cNvPr>
          <p:cNvSpPr>
            <a:spLocks noGrp="1"/>
          </p:cNvSpPr>
          <p:nvPr>
            <p:ph type="ftr" sz="quarter" idx="11"/>
          </p:nvPr>
        </p:nvSpPr>
        <p:spPr/>
        <p:txBody>
          <a:bodyPr/>
          <a:lstStyle/>
          <a:p>
            <a:r>
              <a:rPr lang="en-US"/>
              <a:t>NASCSP 2023 Annual Training Conference | www.nascsp.org</a:t>
            </a:r>
            <a:endParaRPr lang="en-US" dirty="0"/>
          </a:p>
        </p:txBody>
      </p:sp>
      <p:sp>
        <p:nvSpPr>
          <p:cNvPr id="6" name="Slide Number Placeholder 5">
            <a:extLst>
              <a:ext uri="{FF2B5EF4-FFF2-40B4-BE49-F238E27FC236}">
                <a16:creationId xmlns:a16="http://schemas.microsoft.com/office/drawing/2014/main" id="{01EC01A8-8D99-4A3C-A663-16B123DD7770}"/>
              </a:ext>
            </a:extLst>
          </p:cNvPr>
          <p:cNvSpPr>
            <a:spLocks noGrp="1"/>
          </p:cNvSpPr>
          <p:nvPr>
            <p:ph type="sldNum" sz="quarter" idx="12"/>
          </p:nvPr>
        </p:nvSpPr>
        <p:spPr/>
        <p:txBody>
          <a:bodyPr/>
          <a:lstStyle/>
          <a:p>
            <a:fld id="{81AF2663-3A35-493D-999A-B6024D852259}" type="slidenum">
              <a:rPr lang="en-US" smtClean="0"/>
              <a:t>‹#›</a:t>
            </a:fld>
            <a:endParaRPr lang="en-US" dirty="0"/>
          </a:p>
        </p:txBody>
      </p:sp>
    </p:spTree>
    <p:extLst>
      <p:ext uri="{BB962C8B-B14F-4D97-AF65-F5344CB8AC3E}">
        <p14:creationId xmlns:p14="http://schemas.microsoft.com/office/powerpoint/2010/main" val="15552147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977403-9F0B-4EF2-B37E-7645BD16081A}"/>
              </a:ext>
            </a:extLst>
          </p:cNvPr>
          <p:cNvSpPr>
            <a:spLocks noGrp="1"/>
          </p:cNvSpPr>
          <p:nvPr>
            <p:ph type="dt" sz="half" idx="10"/>
          </p:nvPr>
        </p:nvSpPr>
        <p:spPr/>
        <p:txBody>
          <a:bodyPr/>
          <a:lstStyle/>
          <a:p>
            <a:fld id="{7AF18DAF-4B57-4E46-9421-58E67DA143C9}" type="datetime1">
              <a:rPr lang="en-US" smtClean="0"/>
              <a:t>9/22/2023</a:t>
            </a:fld>
            <a:endParaRPr lang="en-US" dirty="0"/>
          </a:p>
        </p:txBody>
      </p:sp>
      <p:sp>
        <p:nvSpPr>
          <p:cNvPr id="3" name="Footer Placeholder 2">
            <a:extLst>
              <a:ext uri="{FF2B5EF4-FFF2-40B4-BE49-F238E27FC236}">
                <a16:creationId xmlns:a16="http://schemas.microsoft.com/office/drawing/2014/main" id="{148B7C2A-D7D9-432C-B8CF-217D6DD3FD36}"/>
              </a:ext>
            </a:extLst>
          </p:cNvPr>
          <p:cNvSpPr>
            <a:spLocks noGrp="1"/>
          </p:cNvSpPr>
          <p:nvPr>
            <p:ph type="ftr" sz="quarter" idx="11"/>
          </p:nvPr>
        </p:nvSpPr>
        <p:spPr/>
        <p:txBody>
          <a:bodyPr/>
          <a:lstStyle/>
          <a:p>
            <a:r>
              <a:rPr lang="en-US"/>
              <a:t>NASCSP 2023 Annual Training Conference | www.nascsp.org</a:t>
            </a:r>
            <a:endParaRPr lang="en-US" dirty="0"/>
          </a:p>
        </p:txBody>
      </p:sp>
      <p:sp>
        <p:nvSpPr>
          <p:cNvPr id="4" name="Slide Number Placeholder 3">
            <a:extLst>
              <a:ext uri="{FF2B5EF4-FFF2-40B4-BE49-F238E27FC236}">
                <a16:creationId xmlns:a16="http://schemas.microsoft.com/office/drawing/2014/main" id="{90F1553B-A4C7-4CDC-B4D7-E6D7D7656B3C}"/>
              </a:ext>
            </a:extLst>
          </p:cNvPr>
          <p:cNvSpPr>
            <a:spLocks noGrp="1"/>
          </p:cNvSpPr>
          <p:nvPr>
            <p:ph type="sldNum" sz="quarter" idx="12"/>
          </p:nvPr>
        </p:nvSpPr>
        <p:spPr/>
        <p:txBody>
          <a:bodyPr/>
          <a:lstStyle/>
          <a:p>
            <a:fld id="{81AF2663-3A35-493D-999A-B6024D852259}" type="slidenum">
              <a:rPr lang="en-US" smtClean="0"/>
              <a:t>‹#›</a:t>
            </a:fld>
            <a:endParaRPr lang="en-US" dirty="0"/>
          </a:p>
        </p:txBody>
      </p:sp>
    </p:spTree>
    <p:extLst>
      <p:ext uri="{BB962C8B-B14F-4D97-AF65-F5344CB8AC3E}">
        <p14:creationId xmlns:p14="http://schemas.microsoft.com/office/powerpoint/2010/main" val="9668404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D95EA-E315-4FBB-9C55-1330051BDE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C7F4FA-4154-4E6C-84BA-9F4297F05D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0FFCBE-4AE4-4CB5-B6C4-887C81C809AB}"/>
              </a:ext>
            </a:extLst>
          </p:cNvPr>
          <p:cNvSpPr>
            <a:spLocks noGrp="1"/>
          </p:cNvSpPr>
          <p:nvPr>
            <p:ph type="dt" sz="half" idx="10"/>
          </p:nvPr>
        </p:nvSpPr>
        <p:spPr/>
        <p:txBody>
          <a:bodyPr/>
          <a:lstStyle/>
          <a:p>
            <a:fld id="{A3D373E0-33D1-4CFE-BC66-F58970B43C88}" type="datetime1">
              <a:rPr lang="en-US" smtClean="0"/>
              <a:t>9/22/2023</a:t>
            </a:fld>
            <a:endParaRPr lang="en-US" dirty="0"/>
          </a:p>
        </p:txBody>
      </p:sp>
      <p:sp>
        <p:nvSpPr>
          <p:cNvPr id="5" name="Footer Placeholder 4">
            <a:extLst>
              <a:ext uri="{FF2B5EF4-FFF2-40B4-BE49-F238E27FC236}">
                <a16:creationId xmlns:a16="http://schemas.microsoft.com/office/drawing/2014/main" id="{8EF19559-14CA-4D37-8F1E-BABE8CD1D707}"/>
              </a:ext>
            </a:extLst>
          </p:cNvPr>
          <p:cNvSpPr>
            <a:spLocks noGrp="1"/>
          </p:cNvSpPr>
          <p:nvPr>
            <p:ph type="ftr" sz="quarter" idx="11"/>
          </p:nvPr>
        </p:nvSpPr>
        <p:spPr/>
        <p:txBody>
          <a:bodyPr/>
          <a:lstStyle/>
          <a:p>
            <a:r>
              <a:rPr lang="en-US"/>
              <a:t>NASCSP 2023 Annual Training Conference | www.nascsp.org</a:t>
            </a:r>
            <a:endParaRPr lang="en-US" dirty="0"/>
          </a:p>
        </p:txBody>
      </p:sp>
      <p:sp>
        <p:nvSpPr>
          <p:cNvPr id="6" name="Slide Number Placeholder 5">
            <a:extLst>
              <a:ext uri="{FF2B5EF4-FFF2-40B4-BE49-F238E27FC236}">
                <a16:creationId xmlns:a16="http://schemas.microsoft.com/office/drawing/2014/main" id="{3A85EF28-CDAC-45BA-BE4A-6D46C3438072}"/>
              </a:ext>
            </a:extLst>
          </p:cNvPr>
          <p:cNvSpPr>
            <a:spLocks noGrp="1"/>
          </p:cNvSpPr>
          <p:nvPr>
            <p:ph type="sldNum" sz="quarter" idx="12"/>
          </p:nvPr>
        </p:nvSpPr>
        <p:spPr/>
        <p:txBody>
          <a:bodyPr/>
          <a:lstStyle/>
          <a:p>
            <a:fld id="{81AF2663-3A35-493D-999A-B6024D852259}" type="slidenum">
              <a:rPr lang="en-US" smtClean="0"/>
              <a:t>‹#›</a:t>
            </a:fld>
            <a:endParaRPr lang="en-US" dirty="0"/>
          </a:p>
        </p:txBody>
      </p:sp>
      <p:sp>
        <p:nvSpPr>
          <p:cNvPr id="7" name="Rectangle 6">
            <a:extLst>
              <a:ext uri="{FF2B5EF4-FFF2-40B4-BE49-F238E27FC236}">
                <a16:creationId xmlns:a16="http://schemas.microsoft.com/office/drawing/2014/main" id="{3ED3C50F-813D-4B13-B659-F383DBFCD73E}"/>
              </a:ext>
            </a:extLst>
          </p:cNvPr>
          <p:cNvSpPr/>
          <p:nvPr/>
        </p:nvSpPr>
        <p:spPr>
          <a:xfrm>
            <a:off x="0" y="6119853"/>
            <a:ext cx="4143375" cy="236497"/>
          </a:xfrm>
          <a:prstGeom prst="rect">
            <a:avLst/>
          </a:prstGeom>
          <a:solidFill>
            <a:srgbClr val="448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A3B3901-F3CD-49FF-AD01-D61FF0764B2C}"/>
              </a:ext>
            </a:extLst>
          </p:cNvPr>
          <p:cNvSpPr/>
          <p:nvPr/>
        </p:nvSpPr>
        <p:spPr>
          <a:xfrm>
            <a:off x="4143375" y="6119853"/>
            <a:ext cx="4107543" cy="236497"/>
          </a:xfrm>
          <a:prstGeom prst="rect">
            <a:avLst/>
          </a:prstGeom>
          <a:solidFill>
            <a:srgbClr val="7CC5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4254DF82-C192-47C9-BA9E-11EC28FB54BE}"/>
              </a:ext>
            </a:extLst>
          </p:cNvPr>
          <p:cNvSpPr/>
          <p:nvPr/>
        </p:nvSpPr>
        <p:spPr>
          <a:xfrm>
            <a:off x="8084457" y="6119853"/>
            <a:ext cx="4107543" cy="236497"/>
          </a:xfrm>
          <a:prstGeom prst="rect">
            <a:avLst/>
          </a:prstGeom>
          <a:solidFill>
            <a:srgbClr val="6235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623002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6E5A5-00A6-47EA-903D-7EFEEAECC5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7E42C5-E36C-4E06-803D-8E1F5AD8B4BC}"/>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CasellaDiTesto 12">
            <a:extLst>
              <a:ext uri="{FF2B5EF4-FFF2-40B4-BE49-F238E27FC236}">
                <a16:creationId xmlns:a16="http://schemas.microsoft.com/office/drawing/2014/main" id="{8DE42046-D9A3-41EA-8E6E-69B0F333B36A}"/>
              </a:ext>
            </a:extLst>
          </p:cNvPr>
          <p:cNvSpPr txBox="1"/>
          <p:nvPr userDrawn="1"/>
        </p:nvSpPr>
        <p:spPr>
          <a:xfrm>
            <a:off x="5741368" y="6506031"/>
            <a:ext cx="709264" cy="215444"/>
          </a:xfrm>
          <a:prstGeom prst="rect">
            <a:avLst/>
          </a:prstGeom>
          <a:noFill/>
        </p:spPr>
        <p:txBody>
          <a:bodyPr wrap="square" rtlCol="0">
            <a:spAutoFit/>
          </a:bodyPr>
          <a:lstStyle>
            <a:defPPr>
              <a:defRPr lang="en-US"/>
            </a:defPPr>
            <a:lvl1pPr algn="r">
              <a:defRPr sz="800">
                <a:solidFill>
                  <a:schemeClr val="tx2"/>
                </a:solidFill>
                <a:latin typeface="Arial Nova Light" panose="020B0304020202020204" pitchFamily="34" charset="0"/>
              </a:defRPr>
            </a:lvl1pPr>
          </a:lstStyle>
          <a:p>
            <a:pPr lvl="0" algn="ctr"/>
            <a:fld id="{36079A90-9308-4788-870A-959CA61833C6}" type="slidenum">
              <a:rPr lang="it-IT" sz="800" smtClean="0">
                <a:latin typeface="Arial Nova Light" panose="020B0304020202020204" pitchFamily="34" charset="0"/>
              </a:rPr>
              <a:pPr lvl="0" algn="ctr"/>
              <a:t>‹#›</a:t>
            </a:fld>
            <a:endParaRPr lang="it-IT" sz="800" dirty="0">
              <a:latin typeface="Arial Nova Light" panose="020B0304020202020204" pitchFamily="34" charset="0"/>
            </a:endParaRPr>
          </a:p>
        </p:txBody>
      </p:sp>
    </p:spTree>
    <p:extLst>
      <p:ext uri="{BB962C8B-B14F-4D97-AF65-F5344CB8AC3E}">
        <p14:creationId xmlns:p14="http://schemas.microsoft.com/office/powerpoint/2010/main" val="27276654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BB74F78-D1C2-4B55-897F-3E1F52111AA7}"/>
              </a:ext>
            </a:extLst>
          </p:cNvPr>
          <p:cNvSpPr/>
          <p:nvPr userDrawn="1"/>
        </p:nvSpPr>
        <p:spPr>
          <a:xfrm>
            <a:off x="321564" y="291401"/>
            <a:ext cx="11548872" cy="6018963"/>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itle 1">
            <a:extLst>
              <a:ext uri="{FF2B5EF4-FFF2-40B4-BE49-F238E27FC236}">
                <a16:creationId xmlns:a16="http://schemas.microsoft.com/office/drawing/2014/main" id="{633A1B5A-1C39-4D19-8B9F-CEA49C3A4B84}"/>
              </a:ext>
            </a:extLst>
          </p:cNvPr>
          <p:cNvSpPr>
            <a:spLocks noGrp="1"/>
          </p:cNvSpPr>
          <p:nvPr>
            <p:ph type="title"/>
          </p:nvPr>
        </p:nvSpPr>
        <p:spPr>
          <a:xfrm>
            <a:off x="838202" y="835759"/>
            <a:ext cx="3494361" cy="4930247"/>
          </a:xfrm>
        </p:spPr>
        <p:txBody>
          <a:bodyPr anchor="ctr"/>
          <a:lstStyle>
            <a:lvl1pPr algn="r">
              <a:defRPr sz="4400"/>
            </a:lvl1pPr>
          </a:lstStyle>
          <a:p>
            <a:r>
              <a:rPr lang="en-US" dirty="0"/>
              <a:t>Click to edit Master title style</a:t>
            </a:r>
          </a:p>
        </p:txBody>
      </p:sp>
      <p:sp>
        <p:nvSpPr>
          <p:cNvPr id="14" name="Text Placeholder 13">
            <a:extLst>
              <a:ext uri="{FF2B5EF4-FFF2-40B4-BE49-F238E27FC236}">
                <a16:creationId xmlns:a16="http://schemas.microsoft.com/office/drawing/2014/main" id="{D14CF2D4-EE83-4F08-8F1A-5E2C22DD9082}"/>
              </a:ext>
            </a:extLst>
          </p:cNvPr>
          <p:cNvSpPr>
            <a:spLocks noGrp="1"/>
          </p:cNvSpPr>
          <p:nvPr>
            <p:ph type="body" sz="quarter" idx="10"/>
          </p:nvPr>
        </p:nvSpPr>
        <p:spPr>
          <a:xfrm>
            <a:off x="4991101" y="835759"/>
            <a:ext cx="6377767" cy="4930247"/>
          </a:xfrm>
        </p:spPr>
        <p:txBody>
          <a:bodyPr anchor="ctr">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a:extLst>
              <a:ext uri="{FF2B5EF4-FFF2-40B4-BE49-F238E27FC236}">
                <a16:creationId xmlns:a16="http://schemas.microsoft.com/office/drawing/2014/main" id="{EFFE32E7-FD5E-454E-98E1-7655DD518588}"/>
              </a:ext>
            </a:extLst>
          </p:cNvPr>
          <p:cNvCxnSpPr>
            <a:cxnSpLocks/>
          </p:cNvCxnSpPr>
          <p:nvPr userDrawn="1"/>
        </p:nvCxnSpPr>
        <p:spPr>
          <a:xfrm>
            <a:off x="4661831" y="2048345"/>
            <a:ext cx="0" cy="2505075"/>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67436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O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948E5-4201-4C26-A743-E2CBE47F3CAB}"/>
              </a:ext>
            </a:extLst>
          </p:cNvPr>
          <p:cNvSpPr>
            <a:spLocks noGrp="1"/>
          </p:cNvSpPr>
          <p:nvPr>
            <p:ph type="title"/>
          </p:nvPr>
        </p:nvSpPr>
        <p:spPr>
          <a:xfrm>
            <a:off x="257017" y="1028701"/>
            <a:ext cx="2486177" cy="922315"/>
          </a:xfrm>
        </p:spPr>
        <p:txBody>
          <a:bodyPr tIns="0" anchor="t"/>
          <a:lstStyle>
            <a:lvl1pPr algn="r">
              <a:defRPr/>
            </a:lvl1pPr>
          </a:lstStyle>
          <a:p>
            <a:r>
              <a:rPr lang="en-US" dirty="0"/>
              <a:t>Click to edit Master title style</a:t>
            </a:r>
          </a:p>
        </p:txBody>
      </p:sp>
      <p:cxnSp>
        <p:nvCxnSpPr>
          <p:cNvPr id="3" name="Straight Connector 2">
            <a:extLst>
              <a:ext uri="{FF2B5EF4-FFF2-40B4-BE49-F238E27FC236}">
                <a16:creationId xmlns:a16="http://schemas.microsoft.com/office/drawing/2014/main" id="{BA967651-B78A-4370-B28D-0CD39E59001B}"/>
              </a:ext>
            </a:extLst>
          </p:cNvPr>
          <p:cNvCxnSpPr>
            <a:cxnSpLocks/>
          </p:cNvCxnSpPr>
          <p:nvPr userDrawn="1"/>
        </p:nvCxnSpPr>
        <p:spPr>
          <a:xfrm>
            <a:off x="2800817" y="1029154"/>
            <a:ext cx="0" cy="5274127"/>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BABFB1EA-7A47-4F69-96F8-15AD427ADEE7}"/>
              </a:ext>
            </a:extLst>
          </p:cNvPr>
          <p:cNvSpPr>
            <a:spLocks noGrp="1"/>
          </p:cNvSpPr>
          <p:nvPr>
            <p:ph type="body" sz="quarter" idx="10"/>
          </p:nvPr>
        </p:nvSpPr>
        <p:spPr>
          <a:xfrm>
            <a:off x="2868337" y="1028702"/>
            <a:ext cx="8672009" cy="5274127"/>
          </a:xfrm>
        </p:spPr>
        <p:txBody>
          <a:bodyPr/>
          <a:lstStyle>
            <a:lvl1pPr>
              <a:buClr>
                <a:schemeClr val="tx1"/>
              </a:buCl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70580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OC with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948E5-4201-4C26-A743-E2CBE47F3CAB}"/>
              </a:ext>
            </a:extLst>
          </p:cNvPr>
          <p:cNvSpPr>
            <a:spLocks noGrp="1"/>
          </p:cNvSpPr>
          <p:nvPr>
            <p:ph type="title"/>
          </p:nvPr>
        </p:nvSpPr>
        <p:spPr>
          <a:xfrm>
            <a:off x="493301" y="1"/>
            <a:ext cx="11274544" cy="922315"/>
          </a:xfrm>
        </p:spPr>
        <p:txBody>
          <a:bodyPr/>
          <a:lstStyle>
            <a:lvl1pPr algn="l">
              <a:defRPr/>
            </a:lvl1pPr>
          </a:lstStyle>
          <a:p>
            <a:r>
              <a:rPr lang="en-US" dirty="0"/>
              <a:t>Click to edit Master title style</a:t>
            </a:r>
          </a:p>
        </p:txBody>
      </p:sp>
      <p:cxnSp>
        <p:nvCxnSpPr>
          <p:cNvPr id="3" name="Straight Connector 2">
            <a:extLst>
              <a:ext uri="{FF2B5EF4-FFF2-40B4-BE49-F238E27FC236}">
                <a16:creationId xmlns:a16="http://schemas.microsoft.com/office/drawing/2014/main" id="{BA967651-B78A-4370-B28D-0CD39E59001B}"/>
              </a:ext>
            </a:extLst>
          </p:cNvPr>
          <p:cNvCxnSpPr>
            <a:cxnSpLocks/>
          </p:cNvCxnSpPr>
          <p:nvPr userDrawn="1"/>
        </p:nvCxnSpPr>
        <p:spPr>
          <a:xfrm>
            <a:off x="2800817" y="1029154"/>
            <a:ext cx="0" cy="527412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BABFB1EA-7A47-4F69-96F8-15AD427ADEE7}"/>
              </a:ext>
            </a:extLst>
          </p:cNvPr>
          <p:cNvSpPr>
            <a:spLocks noGrp="1"/>
          </p:cNvSpPr>
          <p:nvPr>
            <p:ph type="body" sz="quarter" idx="10"/>
          </p:nvPr>
        </p:nvSpPr>
        <p:spPr>
          <a:xfrm>
            <a:off x="2868337" y="1028702"/>
            <a:ext cx="8672009" cy="5274127"/>
          </a:xfrm>
        </p:spPr>
        <p:txBody>
          <a:bodyPr tIns="0"/>
          <a:lstStyle>
            <a:lvl1pPr marL="285744" indent="-285744">
              <a:buClr>
                <a:schemeClr val="tx1"/>
              </a:buClr>
              <a:buFont typeface="Wingdings" panose="05000000000000000000" pitchFamily="2" charset="2"/>
              <a:buChar char="§"/>
              <a:defRPr/>
            </a:lvl1pPr>
            <a:lvl2pPr marL="742932" indent="-285744">
              <a:buFont typeface="Arial Nova Light" panose="020B0304020202020204" pitchFamily="34" charset="0"/>
              <a:buChar char="›"/>
              <a:defRPr/>
            </a:lvl2pPr>
            <a:lvl3pPr marL="1200121" indent="-285744">
              <a:buFont typeface="Arial Nova Light" panose="020B0304020202020204" pitchFamily="34" charset="0"/>
              <a:buChar char="›"/>
              <a:defRPr/>
            </a:lvl3pPr>
            <a:lvl4pPr marL="1371566" indent="0">
              <a:buNone/>
              <a:defRPr/>
            </a:lvl4pPr>
            <a:lvl5pPr marL="1828754" indent="0">
              <a:buNone/>
              <a:defRPr/>
            </a:lvl5pPr>
          </a:lstStyle>
          <a:p>
            <a:pPr lvl="0"/>
            <a:r>
              <a:rPr lang="en-US" dirty="0"/>
              <a:t>Click to edit Master text styles</a:t>
            </a:r>
          </a:p>
          <a:p>
            <a:pPr lvl="1"/>
            <a:r>
              <a:rPr lang="en-US" dirty="0"/>
              <a:t>Second level</a:t>
            </a:r>
          </a:p>
          <a:p>
            <a:pPr lvl="2"/>
            <a:r>
              <a:rPr lang="en-US" dirty="0"/>
              <a:t>Third level</a:t>
            </a:r>
          </a:p>
        </p:txBody>
      </p:sp>
      <p:sp>
        <p:nvSpPr>
          <p:cNvPr id="7" name="Text Placeholder 6">
            <a:extLst>
              <a:ext uri="{FF2B5EF4-FFF2-40B4-BE49-F238E27FC236}">
                <a16:creationId xmlns:a16="http://schemas.microsoft.com/office/drawing/2014/main" id="{DD95E024-0B8F-4354-A447-4540B9D6A94C}"/>
              </a:ext>
            </a:extLst>
          </p:cNvPr>
          <p:cNvSpPr>
            <a:spLocks noGrp="1"/>
          </p:cNvSpPr>
          <p:nvPr>
            <p:ph type="body" sz="quarter" idx="11"/>
          </p:nvPr>
        </p:nvSpPr>
        <p:spPr>
          <a:xfrm>
            <a:off x="493302" y="1028249"/>
            <a:ext cx="2239999" cy="646656"/>
          </a:xfrm>
        </p:spPr>
        <p:txBody>
          <a:bodyPr tIns="0" rIns="0" bIns="0">
            <a:noAutofit/>
          </a:bodyPr>
          <a:lstStyle>
            <a:lvl1pPr marL="0" indent="0" algn="r">
              <a:spcBef>
                <a:spcPts val="0"/>
              </a:spcBef>
              <a:buNone/>
              <a:defRPr sz="1800">
                <a:latin typeface="Arial Nova" panose="020B0504020202020204" pitchFamily="34" charset="0"/>
              </a:defRPr>
            </a:lvl1pPr>
            <a:lvl2pPr marL="457189" indent="0" algn="r">
              <a:buNone/>
              <a:defRPr sz="1800">
                <a:latin typeface="Arial Nova" panose="020B0504020202020204" pitchFamily="34" charset="0"/>
              </a:defRPr>
            </a:lvl2pPr>
            <a:lvl3pPr marL="914377" indent="0" algn="r">
              <a:buNone/>
              <a:defRPr sz="1800">
                <a:latin typeface="Arial Nova" panose="020B0504020202020204" pitchFamily="34" charset="0"/>
              </a:defRPr>
            </a:lvl3pPr>
            <a:lvl4pPr marL="1371566" indent="0" algn="r">
              <a:buNone/>
              <a:defRPr sz="1800">
                <a:latin typeface="Arial Nova" panose="020B0504020202020204" pitchFamily="34" charset="0"/>
              </a:defRPr>
            </a:lvl4pPr>
            <a:lvl5pPr marL="1828754" indent="0" algn="r">
              <a:buNone/>
              <a:defRPr sz="1800">
                <a:latin typeface="Arial Nova" panose="020B0504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41890654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323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EE2A2C-8ADD-4B39-8FBC-C6C97D06CCDC}" type="datetime1">
              <a:rPr lang="en-US" smtClean="0"/>
              <a:t>9/22/2023</a:t>
            </a:fld>
            <a:endParaRPr lang="en-US" dirty="0"/>
          </a:p>
        </p:txBody>
      </p:sp>
      <p:sp>
        <p:nvSpPr>
          <p:cNvPr id="5" name="Footer Placeholder 4"/>
          <p:cNvSpPr>
            <a:spLocks noGrp="1"/>
          </p:cNvSpPr>
          <p:nvPr>
            <p:ph type="ftr" sz="quarter" idx="11"/>
          </p:nvPr>
        </p:nvSpPr>
        <p:spPr/>
        <p:txBody>
          <a:bodyPr/>
          <a:lstStyle/>
          <a:p>
            <a:r>
              <a:rPr lang="en-US"/>
              <a:t>NASCSP 2023 Annual Training Conference | www.nascsp.org</a:t>
            </a:r>
            <a:endParaRPr lang="en-US" dirty="0"/>
          </a:p>
        </p:txBody>
      </p:sp>
      <p:sp>
        <p:nvSpPr>
          <p:cNvPr id="6" name="Slide Number Placeholder 5"/>
          <p:cNvSpPr>
            <a:spLocks noGrp="1"/>
          </p:cNvSpPr>
          <p:nvPr>
            <p:ph type="sldNum" sz="quarter" idx="12"/>
          </p:nvPr>
        </p:nvSpPr>
        <p:spPr/>
        <p:txBody>
          <a:bodyPr/>
          <a:lstStyle/>
          <a:p>
            <a:fld id="{BC6240FB-E4B9-4456-9976-B718E7FD5CC7}" type="slidenum">
              <a:rPr lang="en-US" smtClean="0"/>
              <a:pPr/>
              <a:t>‹#›</a:t>
            </a:fld>
            <a:endParaRPr lang="en-US" dirty="0"/>
          </a:p>
        </p:txBody>
      </p:sp>
    </p:spTree>
    <p:extLst>
      <p:ext uri="{BB962C8B-B14F-4D97-AF65-F5344CB8AC3E}">
        <p14:creationId xmlns:p14="http://schemas.microsoft.com/office/powerpoint/2010/main" val="12868498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FA93F-107E-4C6E-BDA2-FBD622216FCA}"/>
              </a:ext>
            </a:extLst>
          </p:cNvPr>
          <p:cNvSpPr>
            <a:spLocks noGrp="1"/>
          </p:cNvSpPr>
          <p:nvPr>
            <p:ph type="title"/>
          </p:nvPr>
        </p:nvSpPr>
        <p:spPr>
          <a:xfrm>
            <a:off x="493295" y="1"/>
            <a:ext cx="11274551" cy="922713"/>
          </a:xfrm>
        </p:spPr>
        <p:txBody>
          <a:bodyPr anchor="ctr">
            <a:normAutofit/>
          </a:bodyPr>
          <a:lstStyle>
            <a:lvl1pPr>
              <a:defRPr sz="3600">
                <a:solidFill>
                  <a:schemeClr val="accent1"/>
                </a:solidFill>
                <a:latin typeface="Arial Nova Light" panose="020B0304020202020204" pitchFamily="34" charset="0"/>
              </a:defRPr>
            </a:lvl1pPr>
          </a:lstStyle>
          <a:p>
            <a:r>
              <a:rPr lang="en-US" dirty="0"/>
              <a:t>Click to edit Master title style</a:t>
            </a:r>
          </a:p>
        </p:txBody>
      </p:sp>
    </p:spTree>
    <p:extLst>
      <p:ext uri="{BB962C8B-B14F-4D97-AF65-F5344CB8AC3E}">
        <p14:creationId xmlns:p14="http://schemas.microsoft.com/office/powerpoint/2010/main" val="7956904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54A78-5A4C-4E29-A833-A84937379E92}"/>
              </a:ext>
            </a:extLst>
          </p:cNvPr>
          <p:cNvSpPr>
            <a:spLocks noGrp="1"/>
          </p:cNvSpPr>
          <p:nvPr>
            <p:ph type="title"/>
          </p:nvPr>
        </p:nvSpPr>
        <p:spPr>
          <a:xfrm>
            <a:off x="493292" y="1"/>
            <a:ext cx="11274549" cy="922713"/>
          </a:xfrm>
        </p:spPr>
        <p:txBody>
          <a:bodyPr anchor="ctr">
            <a:normAutofit/>
          </a:bodyPr>
          <a:lstStyle>
            <a:lvl1pPr>
              <a:defRPr lang="en-US" sz="3600" kern="1200" dirty="0">
                <a:solidFill>
                  <a:schemeClr val="accent1"/>
                </a:solidFill>
                <a:latin typeface="Arial Nova Light" panose="020B0304020202020204" pitchFamily="34" charset="0"/>
                <a:ea typeface="+mj-ea"/>
                <a:cs typeface="+mj-cs"/>
              </a:defRPr>
            </a:lvl1pPr>
          </a:lstStyle>
          <a:p>
            <a:r>
              <a:rPr lang="en-US" dirty="0"/>
              <a:t>Click to edit Master title style</a:t>
            </a:r>
          </a:p>
        </p:txBody>
      </p:sp>
      <p:sp>
        <p:nvSpPr>
          <p:cNvPr id="3" name="Content Placeholder 2">
            <a:extLst>
              <a:ext uri="{FF2B5EF4-FFF2-40B4-BE49-F238E27FC236}">
                <a16:creationId xmlns:a16="http://schemas.microsoft.com/office/drawing/2014/main" id="{8C98C551-4E3E-4A1B-9383-2B9D9C745520}"/>
              </a:ext>
            </a:extLst>
          </p:cNvPr>
          <p:cNvSpPr>
            <a:spLocks noGrp="1"/>
          </p:cNvSpPr>
          <p:nvPr>
            <p:ph idx="1"/>
          </p:nvPr>
        </p:nvSpPr>
        <p:spPr>
          <a:xfrm>
            <a:off x="493294" y="997632"/>
            <a:ext cx="11274551" cy="5307919"/>
          </a:xfrm>
        </p:spPr>
        <p:txBody>
          <a:bodyPr>
            <a:normAutofit/>
          </a:bodyPr>
          <a:lstStyle>
            <a:lvl1pPr marL="228594" indent="-228594">
              <a:buClr>
                <a:schemeClr val="tx1"/>
              </a:buClr>
              <a:buFont typeface="Wingdings" panose="05000000000000000000" pitchFamily="2" charset="2"/>
              <a:buChar char="§"/>
              <a:defRPr sz="1600">
                <a:latin typeface="Arial Nova Light" panose="020B0304020202020204" pitchFamily="34" charset="0"/>
              </a:defRPr>
            </a:lvl1pPr>
            <a:lvl2pPr marL="685783" indent="-228594">
              <a:buSzPct val="150000"/>
              <a:buFont typeface="Arial Nova Light" panose="020B0304020202020204" pitchFamily="34" charset="0"/>
              <a:buChar char="›"/>
              <a:defRPr sz="1600">
                <a:latin typeface="Arial Nova Light" panose="020B0304020202020204" pitchFamily="34" charset="0"/>
              </a:defRPr>
            </a:lvl2pPr>
            <a:lvl3pPr marL="1142971" indent="-228594">
              <a:buSzPct val="100000"/>
              <a:buFont typeface="Arial Nova Light" panose="020B0304020202020204" pitchFamily="34" charset="0"/>
              <a:buChar char="›"/>
              <a:defRPr sz="1600">
                <a:latin typeface="Arial Nova Light" panose="020B0304020202020204" pitchFamily="34" charset="0"/>
              </a:defRPr>
            </a:lvl3pPr>
            <a:lvl4pPr marL="1600160" indent="-228594">
              <a:buSzPct val="100000"/>
              <a:buFont typeface="Arial Nova Light" panose="020B0304020202020204" pitchFamily="34" charset="0"/>
              <a:buChar char="›"/>
              <a:defRPr sz="1600">
                <a:latin typeface="Arial Nova Light" panose="020B0304020202020204" pitchFamily="34" charset="0"/>
              </a:defRPr>
            </a:lvl4pPr>
            <a:lvl5pPr marL="2057349" indent="-228594">
              <a:buSzPct val="100000"/>
              <a:buFont typeface="Arial Nova Light" panose="020B0304020202020204" pitchFamily="34" charset="0"/>
              <a:buChar char="›"/>
              <a:defRPr sz="1600">
                <a:latin typeface="Arial Nova Light" panose="020B03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063820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nalysis To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FA93F-107E-4C6E-BDA2-FBD622216FCA}"/>
              </a:ext>
            </a:extLst>
          </p:cNvPr>
          <p:cNvSpPr>
            <a:spLocks noGrp="1"/>
          </p:cNvSpPr>
          <p:nvPr>
            <p:ph type="title"/>
          </p:nvPr>
        </p:nvSpPr>
        <p:spPr>
          <a:xfrm>
            <a:off x="493295" y="1"/>
            <a:ext cx="11274551" cy="922713"/>
          </a:xfrm>
        </p:spPr>
        <p:txBody>
          <a:bodyPr anchor="ctr">
            <a:normAutofit/>
          </a:bodyPr>
          <a:lstStyle>
            <a:lvl1pPr>
              <a:defRPr sz="3600">
                <a:solidFill>
                  <a:schemeClr val="accent1"/>
                </a:solidFill>
                <a:latin typeface="Arial Nova Light" panose="020B0304020202020204" pitchFamily="34" charset="0"/>
              </a:defRPr>
            </a:lvl1pPr>
          </a:lstStyle>
          <a:p>
            <a:r>
              <a:rPr lang="en-US" dirty="0"/>
              <a:t>Click to edit Master title style</a:t>
            </a:r>
          </a:p>
        </p:txBody>
      </p:sp>
      <p:sp>
        <p:nvSpPr>
          <p:cNvPr id="5" name="Text Placeholder 4">
            <a:extLst>
              <a:ext uri="{FF2B5EF4-FFF2-40B4-BE49-F238E27FC236}">
                <a16:creationId xmlns:a16="http://schemas.microsoft.com/office/drawing/2014/main" id="{1DDC7FB7-27D9-41DF-AC43-E69A3FEF8641}"/>
              </a:ext>
            </a:extLst>
          </p:cNvPr>
          <p:cNvSpPr>
            <a:spLocks noGrp="1"/>
          </p:cNvSpPr>
          <p:nvPr>
            <p:ph type="body" sz="quarter" idx="10"/>
          </p:nvPr>
        </p:nvSpPr>
        <p:spPr>
          <a:xfrm>
            <a:off x="493294" y="997632"/>
            <a:ext cx="11273839" cy="922715"/>
          </a:xfrm>
        </p:spPr>
        <p:txBody>
          <a:bodyPr>
            <a:noAutofit/>
          </a:bodyPr>
          <a:lstStyle>
            <a:lvl1pPr>
              <a:buClr>
                <a:schemeClr val="tx1"/>
              </a:buCl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625701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nalysis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D239B-1E1C-484A-BCDA-D0588B8A4D95}"/>
              </a:ext>
            </a:extLst>
          </p:cNvPr>
          <p:cNvSpPr>
            <a:spLocks noGrp="1"/>
          </p:cNvSpPr>
          <p:nvPr>
            <p:ph type="title"/>
          </p:nvPr>
        </p:nvSpPr>
        <p:spPr>
          <a:xfrm>
            <a:off x="493295" y="0"/>
            <a:ext cx="11274551" cy="923544"/>
          </a:xfrm>
        </p:spPr>
        <p:txBody>
          <a:bodyPr anchor="ctr">
            <a:normAutofit/>
          </a:bodyPr>
          <a:lstStyle>
            <a:lvl1pPr>
              <a:defRPr sz="3600">
                <a:solidFill>
                  <a:schemeClr val="accent1"/>
                </a:solidFill>
                <a:latin typeface="Arial Nova Light" panose="020B0304020202020204" pitchFamily="34" charset="0"/>
              </a:defRPr>
            </a:lvl1pPr>
          </a:lstStyle>
          <a:p>
            <a:r>
              <a:rPr lang="en-US" dirty="0"/>
              <a:t>Click to edit Master title style</a:t>
            </a:r>
          </a:p>
        </p:txBody>
      </p:sp>
      <p:cxnSp>
        <p:nvCxnSpPr>
          <p:cNvPr id="6" name="Straight Connector 5">
            <a:extLst>
              <a:ext uri="{FF2B5EF4-FFF2-40B4-BE49-F238E27FC236}">
                <a16:creationId xmlns:a16="http://schemas.microsoft.com/office/drawing/2014/main" id="{98E89F51-0FDF-44DD-A7CF-22B19A83AE9B}"/>
              </a:ext>
            </a:extLst>
          </p:cNvPr>
          <p:cNvCxnSpPr>
            <a:cxnSpLocks/>
          </p:cNvCxnSpPr>
          <p:nvPr userDrawn="1"/>
        </p:nvCxnSpPr>
        <p:spPr>
          <a:xfrm>
            <a:off x="3699251" y="1028702"/>
            <a:ext cx="0" cy="5274127"/>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2D3D3A36-172C-492A-AEFB-68052915829D}"/>
              </a:ext>
            </a:extLst>
          </p:cNvPr>
          <p:cNvSpPr>
            <a:spLocks noGrp="1"/>
          </p:cNvSpPr>
          <p:nvPr>
            <p:ph type="body" sz="quarter" idx="10"/>
          </p:nvPr>
        </p:nvSpPr>
        <p:spPr>
          <a:xfrm>
            <a:off x="492774" y="1028701"/>
            <a:ext cx="3147679" cy="5274127"/>
          </a:xfrm>
        </p:spPr>
        <p:txBody>
          <a:bodyPr>
            <a:normAutofit/>
          </a:bodyPr>
          <a:lstStyle>
            <a:lvl1pPr>
              <a:buClr>
                <a:schemeClr val="tx1"/>
              </a:buCl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02980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nalysis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D239B-1E1C-484A-BCDA-D0588B8A4D95}"/>
              </a:ext>
            </a:extLst>
          </p:cNvPr>
          <p:cNvSpPr>
            <a:spLocks noGrp="1"/>
          </p:cNvSpPr>
          <p:nvPr>
            <p:ph type="title"/>
          </p:nvPr>
        </p:nvSpPr>
        <p:spPr>
          <a:xfrm>
            <a:off x="493295" y="0"/>
            <a:ext cx="11274551" cy="923544"/>
          </a:xfrm>
        </p:spPr>
        <p:txBody>
          <a:bodyPr anchor="ctr">
            <a:normAutofit/>
          </a:bodyPr>
          <a:lstStyle>
            <a:lvl1pPr>
              <a:defRPr sz="3600">
                <a:solidFill>
                  <a:schemeClr val="accent1"/>
                </a:solidFill>
                <a:latin typeface="Arial Nova Light" panose="020B0304020202020204" pitchFamily="34" charset="0"/>
              </a:defRPr>
            </a:lvl1pPr>
          </a:lstStyle>
          <a:p>
            <a:r>
              <a:rPr lang="en-US" dirty="0"/>
              <a:t>Click to edit Master title style</a:t>
            </a:r>
          </a:p>
        </p:txBody>
      </p:sp>
      <p:cxnSp>
        <p:nvCxnSpPr>
          <p:cNvPr id="6" name="Straight Connector 5">
            <a:extLst>
              <a:ext uri="{FF2B5EF4-FFF2-40B4-BE49-F238E27FC236}">
                <a16:creationId xmlns:a16="http://schemas.microsoft.com/office/drawing/2014/main" id="{98E89F51-0FDF-44DD-A7CF-22B19A83AE9B}"/>
              </a:ext>
            </a:extLst>
          </p:cNvPr>
          <p:cNvCxnSpPr>
            <a:cxnSpLocks/>
          </p:cNvCxnSpPr>
          <p:nvPr userDrawn="1"/>
        </p:nvCxnSpPr>
        <p:spPr>
          <a:xfrm>
            <a:off x="8547475" y="1028702"/>
            <a:ext cx="0" cy="5274127"/>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026A2B92-151B-4FE9-9038-E32F5BC8E007}"/>
              </a:ext>
            </a:extLst>
          </p:cNvPr>
          <p:cNvSpPr>
            <a:spLocks noGrp="1"/>
          </p:cNvSpPr>
          <p:nvPr>
            <p:ph type="body" sz="quarter" idx="10"/>
          </p:nvPr>
        </p:nvSpPr>
        <p:spPr>
          <a:xfrm>
            <a:off x="8620165" y="1028702"/>
            <a:ext cx="3147675" cy="5274127"/>
          </a:xfrm>
        </p:spPr>
        <p:txBody>
          <a:bodyPr>
            <a:normAutofit/>
          </a:bodyPr>
          <a:lstStyle>
            <a:lvl1pPr>
              <a:buClr>
                <a:schemeClr val="tx1"/>
              </a:buCl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31196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only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00EC7-8EA3-4339-9D56-3C9CA1AE0C12}"/>
              </a:ext>
            </a:extLst>
          </p:cNvPr>
          <p:cNvSpPr>
            <a:spLocks noGrp="1"/>
          </p:cNvSpPr>
          <p:nvPr>
            <p:ph type="title"/>
          </p:nvPr>
        </p:nvSpPr>
        <p:spPr>
          <a:xfrm>
            <a:off x="493295" y="9480"/>
            <a:ext cx="11274552" cy="941011"/>
          </a:xfrm>
        </p:spPr>
        <p:txBody>
          <a:bodyPr/>
          <a:lstStyle>
            <a:lvl1pPr>
              <a:defRPr b="0">
                <a:solidFill>
                  <a:schemeClr val="accent1"/>
                </a:solidFill>
              </a:defRPr>
            </a:lvl1pPr>
          </a:lstStyle>
          <a:p>
            <a:r>
              <a:rPr lang="en-US"/>
              <a:t>Click to edit Master title style</a:t>
            </a:r>
          </a:p>
        </p:txBody>
      </p:sp>
    </p:spTree>
    <p:extLst>
      <p:ext uri="{BB962C8B-B14F-4D97-AF65-F5344CB8AC3E}">
        <p14:creationId xmlns:p14="http://schemas.microsoft.com/office/powerpoint/2010/main" val="14332256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Bullet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00EC7-8EA3-4339-9D56-3C9CA1AE0C12}"/>
              </a:ext>
            </a:extLst>
          </p:cNvPr>
          <p:cNvSpPr>
            <a:spLocks noGrp="1"/>
          </p:cNvSpPr>
          <p:nvPr>
            <p:ph type="title"/>
          </p:nvPr>
        </p:nvSpPr>
        <p:spPr>
          <a:xfrm>
            <a:off x="464267" y="9480"/>
            <a:ext cx="11274552" cy="941011"/>
          </a:xfrm>
        </p:spPr>
        <p:txBody>
          <a:bodyPr/>
          <a:lstStyle>
            <a:lvl1pPr>
              <a:defRPr b="0">
                <a:solidFill>
                  <a:schemeClr val="accent1"/>
                </a:solidFill>
              </a:defRPr>
            </a:lvl1pPr>
          </a:lstStyle>
          <a:p>
            <a:r>
              <a:rPr lang="en-US" dirty="0"/>
              <a:t>Click to edit Master title style</a:t>
            </a:r>
          </a:p>
        </p:txBody>
      </p:sp>
      <p:sp>
        <p:nvSpPr>
          <p:cNvPr id="6" name="Text Placeholder 5">
            <a:extLst>
              <a:ext uri="{FF2B5EF4-FFF2-40B4-BE49-F238E27FC236}">
                <a16:creationId xmlns:a16="http://schemas.microsoft.com/office/drawing/2014/main" id="{5D284748-E0BE-495A-BAC7-61ADDA10BC3B}"/>
              </a:ext>
            </a:extLst>
          </p:cNvPr>
          <p:cNvSpPr>
            <a:spLocks noGrp="1"/>
          </p:cNvSpPr>
          <p:nvPr>
            <p:ph type="body" sz="quarter" idx="12"/>
          </p:nvPr>
        </p:nvSpPr>
        <p:spPr>
          <a:xfrm>
            <a:off x="464267" y="1215195"/>
            <a:ext cx="11274552" cy="4909380"/>
          </a:xfrm>
          <a:no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a:extLst>
              <a:ext uri="{FF2B5EF4-FFF2-40B4-BE49-F238E27FC236}">
                <a16:creationId xmlns:a16="http://schemas.microsoft.com/office/drawing/2014/main" id="{B818322D-BEFC-4399-84EB-4656BDFA7F7C}"/>
              </a:ext>
            </a:extLst>
          </p:cNvPr>
          <p:cNvSpPr>
            <a:spLocks noGrp="1"/>
          </p:cNvSpPr>
          <p:nvPr>
            <p:ph type="ftr" sz="quarter" idx="3"/>
          </p:nvPr>
        </p:nvSpPr>
        <p:spPr>
          <a:xfrm>
            <a:off x="7792278" y="6356351"/>
            <a:ext cx="3946735" cy="365125"/>
          </a:xfrm>
          <a:prstGeom prst="rect">
            <a:avLst/>
          </a:prstGeom>
        </p:spPr>
        <p:txBody>
          <a:bodyPr vert="horz" lIns="91440" tIns="45720" rIns="91440" bIns="45720" rtlCol="0" anchor="ctr"/>
          <a:lstStyle>
            <a:lvl1pPr algn="r">
              <a:defRPr sz="1200">
                <a:solidFill>
                  <a:schemeClr val="tx1"/>
                </a:solidFill>
              </a:defRPr>
            </a:lvl1pPr>
          </a:lstStyle>
          <a:p>
            <a:r>
              <a:rPr lang="en-US" altLang="en-US" sz="800"/>
              <a:t>NASCSP 2023 Annual Training Conference | www.nascsp.org</a:t>
            </a:r>
            <a:endParaRPr lang="it-IT" altLang="en-US" sz="800" dirty="0"/>
          </a:p>
        </p:txBody>
      </p:sp>
    </p:spTree>
    <p:extLst>
      <p:ext uri="{BB962C8B-B14F-4D97-AF65-F5344CB8AC3E}">
        <p14:creationId xmlns:p14="http://schemas.microsoft.com/office/powerpoint/2010/main" val="29611224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Bullets">
    <p:spTree>
      <p:nvGrpSpPr>
        <p:cNvPr id="1" name=""/>
        <p:cNvGrpSpPr/>
        <p:nvPr/>
      </p:nvGrpSpPr>
      <p:grpSpPr>
        <a:xfrm>
          <a:off x="0" y="0"/>
          <a:ext cx="0" cy="0"/>
          <a:chOff x="0" y="0"/>
          <a:chExt cx="0" cy="0"/>
        </a:xfrm>
      </p:grpSpPr>
      <p:sp>
        <p:nvSpPr>
          <p:cNvPr id="7" name="Segnaposto testo 6"/>
          <p:cNvSpPr>
            <a:spLocks noGrp="1"/>
          </p:cNvSpPr>
          <p:nvPr>
            <p:ph type="body" sz="quarter" idx="18" hasCustomPrompt="1"/>
          </p:nvPr>
        </p:nvSpPr>
        <p:spPr>
          <a:xfrm>
            <a:off x="304803" y="990600"/>
            <a:ext cx="11582399" cy="5283200"/>
          </a:xfrm>
          <a:prstGeom prst="rect">
            <a:avLst/>
          </a:prstGeom>
        </p:spPr>
        <p:txBody>
          <a:bodyPr/>
          <a:lstStyle>
            <a:lvl1pPr marL="461411" indent="-461411">
              <a:lnSpc>
                <a:spcPct val="110000"/>
              </a:lnSpc>
              <a:spcBef>
                <a:spcPts val="560"/>
              </a:spcBef>
              <a:buClr>
                <a:srgbClr val="90BE43"/>
              </a:buClr>
              <a:buSzPct val="85000"/>
              <a:buFont typeface="Wingdings 3" pitchFamily="18" charset="2"/>
              <a:buChar char=""/>
              <a:tabLst/>
              <a:defRPr sz="3200" b="0">
                <a:solidFill>
                  <a:schemeClr val="tx1"/>
                </a:solidFill>
                <a:latin typeface="Arial" pitchFamily="34" charset="0"/>
                <a:cs typeface="Arial" pitchFamily="34" charset="0"/>
              </a:defRPr>
            </a:lvl1pPr>
            <a:lvl2pPr marL="912239" indent="-296319">
              <a:lnSpc>
                <a:spcPct val="110000"/>
              </a:lnSpc>
              <a:spcBef>
                <a:spcPts val="560"/>
              </a:spcBef>
              <a:buClr>
                <a:srgbClr val="90BE43"/>
              </a:buClr>
              <a:buSzPct val="85000"/>
              <a:buFont typeface="Arial" pitchFamily="34" charset="0"/>
              <a:buChar char="&gt;"/>
              <a:tabLst/>
              <a:defRPr sz="2667" b="0">
                <a:solidFill>
                  <a:schemeClr val="tx1"/>
                </a:solidFill>
                <a:latin typeface="Arial" pitchFamily="34" charset="0"/>
                <a:cs typeface="Arial" pitchFamily="34" charset="0"/>
              </a:defRPr>
            </a:lvl2pPr>
            <a:lvl3pPr marL="1373648" indent="-309019">
              <a:lnSpc>
                <a:spcPct val="110000"/>
              </a:lnSpc>
              <a:spcBef>
                <a:spcPts val="560"/>
              </a:spcBef>
              <a:buClr>
                <a:srgbClr val="90BE43"/>
              </a:buClr>
              <a:buFont typeface="Arial" pitchFamily="34" charset="0"/>
              <a:buChar char="•"/>
              <a:tabLst/>
              <a:defRPr sz="2400" b="0">
                <a:solidFill>
                  <a:schemeClr val="tx1"/>
                </a:solidFill>
                <a:latin typeface="Arial" pitchFamily="34" charset="0"/>
                <a:cs typeface="Arial" pitchFamily="34" charset="0"/>
              </a:defRPr>
            </a:lvl3pPr>
            <a:lvl4pPr marL="1680549" indent="-306903">
              <a:lnSpc>
                <a:spcPct val="110000"/>
              </a:lnSpc>
              <a:spcBef>
                <a:spcPts val="560"/>
              </a:spcBef>
              <a:buClr>
                <a:srgbClr val="90BE43"/>
              </a:buClr>
              <a:buSzPct val="85000"/>
              <a:buFont typeface="Arial" pitchFamily="34" charset="0"/>
              <a:buChar char="–"/>
              <a:tabLst/>
              <a:defRPr sz="2133" b="0">
                <a:solidFill>
                  <a:schemeClr val="tx1"/>
                </a:solidFill>
                <a:latin typeface="Arial" pitchFamily="34" charset="0"/>
                <a:cs typeface="Arial" pitchFamily="34" charset="0"/>
              </a:defRPr>
            </a:lvl4pPr>
            <a:lvl5pPr marL="1976868" indent="-296319">
              <a:lnSpc>
                <a:spcPct val="110000"/>
              </a:lnSpc>
              <a:spcBef>
                <a:spcPts val="560"/>
              </a:spcBef>
              <a:buClr>
                <a:srgbClr val="90BE43"/>
              </a:buClr>
              <a:buSzPct val="120000"/>
              <a:buFont typeface="Arial" pitchFamily="34" charset="0"/>
              <a:buChar char="∙"/>
              <a:tabLst/>
              <a:defRPr sz="1867" b="0">
                <a:solidFill>
                  <a:schemeClr val="tx1"/>
                </a:solidFill>
                <a:latin typeface="Arial" pitchFamily="34" charset="0"/>
                <a:cs typeface="Arial" pitchFamily="34" charset="0"/>
              </a:defRPr>
            </a:lvl5pPr>
          </a:lstStyle>
          <a:p>
            <a:pPr lvl="0"/>
            <a:r>
              <a:rPr lang="en-US" dirty="0"/>
              <a:t> Click to edit Master text styles</a:t>
            </a:r>
          </a:p>
          <a:p>
            <a:pPr lvl="1"/>
            <a:r>
              <a:rPr lang="en-US" dirty="0"/>
              <a:t> Second level</a:t>
            </a:r>
          </a:p>
          <a:p>
            <a:pPr lvl="2"/>
            <a:r>
              <a:rPr lang="en-US" dirty="0"/>
              <a:t>Third level</a:t>
            </a:r>
          </a:p>
          <a:p>
            <a:pPr lvl="3"/>
            <a:r>
              <a:rPr lang="en-US" dirty="0"/>
              <a:t>Fourth level</a:t>
            </a:r>
          </a:p>
          <a:p>
            <a:pPr lvl="4"/>
            <a:r>
              <a:rPr lang="en-US" dirty="0"/>
              <a:t>Fifth level</a:t>
            </a:r>
            <a:endParaRPr lang="it-IT" dirty="0"/>
          </a:p>
        </p:txBody>
      </p:sp>
      <p:sp>
        <p:nvSpPr>
          <p:cNvPr id="6" name="Title Placeholder 1"/>
          <p:cNvSpPr>
            <a:spLocks noGrp="1"/>
          </p:cNvSpPr>
          <p:nvPr>
            <p:ph type="title"/>
          </p:nvPr>
        </p:nvSpPr>
        <p:spPr bwMode="auto">
          <a:xfrm>
            <a:off x="304800" y="1"/>
            <a:ext cx="11582400" cy="6669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title style</a:t>
            </a:r>
            <a:endParaRPr lang="it-IT" dirty="0"/>
          </a:p>
        </p:txBody>
      </p:sp>
    </p:spTree>
    <p:extLst>
      <p:ext uri="{BB962C8B-B14F-4D97-AF65-F5344CB8AC3E}">
        <p14:creationId xmlns:p14="http://schemas.microsoft.com/office/powerpoint/2010/main" val="38572451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0B0C64CF-7B33-4C58-A58C-E618775F1908}" type="datetime1">
              <a:rPr lang="en-US" smtClean="0"/>
              <a:t>9/22/2023</a:t>
            </a:fld>
            <a:endParaRPr lang="en-US" dirty="0"/>
          </a:p>
        </p:txBody>
      </p:sp>
      <p:sp>
        <p:nvSpPr>
          <p:cNvPr id="8" name="Footer Placeholder 7"/>
          <p:cNvSpPr>
            <a:spLocks noGrp="1"/>
          </p:cNvSpPr>
          <p:nvPr>
            <p:ph type="ftr" sz="quarter" idx="11"/>
          </p:nvPr>
        </p:nvSpPr>
        <p:spPr/>
        <p:txBody>
          <a:bodyPr/>
          <a:lstStyle/>
          <a:p>
            <a:r>
              <a:rPr lang="en-US"/>
              <a:t>NASCSP 2023 Annual Training Conference | www.nascsp.org</a:t>
            </a:r>
            <a:endParaRPr lang="en-US" dirty="0"/>
          </a:p>
        </p:txBody>
      </p:sp>
      <p:sp>
        <p:nvSpPr>
          <p:cNvPr id="9" name="Slide Number Placeholder 8"/>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3638876276"/>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BE5CE53-8168-4BAD-B9ED-65942DB3723A}" type="datetime1">
              <a:rPr lang="en-US" smtClean="0"/>
              <a:t>9/22/2023</a:t>
            </a:fld>
            <a:endParaRPr lang="en-US" dirty="0"/>
          </a:p>
        </p:txBody>
      </p:sp>
      <p:sp>
        <p:nvSpPr>
          <p:cNvPr id="8" name="Footer Placeholder 7"/>
          <p:cNvSpPr>
            <a:spLocks noGrp="1"/>
          </p:cNvSpPr>
          <p:nvPr>
            <p:ph type="ftr" sz="quarter" idx="11"/>
          </p:nvPr>
        </p:nvSpPr>
        <p:spPr/>
        <p:txBody>
          <a:bodyPr/>
          <a:lstStyle/>
          <a:p>
            <a:r>
              <a:rPr lang="en-US"/>
              <a:t>NASCSP 2023 Annual Training Conference | www.nascsp.org</a:t>
            </a:r>
            <a:endParaRPr lang="en-US" dirty="0"/>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972189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067CEB-543F-4F4D-A3F6-53226D992FEF}" type="datetime1">
              <a:rPr lang="en-US" smtClean="0"/>
              <a:t>9/22/2023</a:t>
            </a:fld>
            <a:endParaRPr lang="en-US" dirty="0"/>
          </a:p>
        </p:txBody>
      </p:sp>
      <p:sp>
        <p:nvSpPr>
          <p:cNvPr id="6" name="Footer Placeholder 5"/>
          <p:cNvSpPr>
            <a:spLocks noGrp="1"/>
          </p:cNvSpPr>
          <p:nvPr>
            <p:ph type="ftr" sz="quarter" idx="11"/>
          </p:nvPr>
        </p:nvSpPr>
        <p:spPr/>
        <p:txBody>
          <a:bodyPr/>
          <a:lstStyle/>
          <a:p>
            <a:r>
              <a:rPr lang="en-US"/>
              <a:t>NASCSP 2023 Annual Training Conference | www.nascsp.org</a:t>
            </a:r>
            <a:endParaRPr lang="en-US" dirty="0"/>
          </a:p>
        </p:txBody>
      </p:sp>
      <p:sp>
        <p:nvSpPr>
          <p:cNvPr id="7" name="Slide Number Placeholder 6"/>
          <p:cNvSpPr>
            <a:spLocks noGrp="1"/>
          </p:cNvSpPr>
          <p:nvPr>
            <p:ph type="sldNum" sz="quarter" idx="12"/>
          </p:nvPr>
        </p:nvSpPr>
        <p:spPr/>
        <p:txBody>
          <a:bodyPr/>
          <a:lstStyle/>
          <a:p>
            <a:fld id="{BC6240FB-E4B9-4456-9976-B718E7FD5CC7}" type="slidenum">
              <a:rPr lang="en-US" smtClean="0"/>
              <a:pPr/>
              <a:t>‹#›</a:t>
            </a:fld>
            <a:endParaRPr lang="en-US" dirty="0"/>
          </a:p>
        </p:txBody>
      </p:sp>
    </p:spTree>
    <p:extLst>
      <p:ext uri="{BB962C8B-B14F-4D97-AF65-F5344CB8AC3E}">
        <p14:creationId xmlns:p14="http://schemas.microsoft.com/office/powerpoint/2010/main" val="3612621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2C7FFFBA-48DF-4FCF-BB83-553AD640FA9F}" type="datetime1">
              <a:rPr lang="en-US" smtClean="0"/>
              <a:t>9/22/2023</a:t>
            </a:fld>
            <a:endParaRPr lang="en-US" dirty="0"/>
          </a:p>
        </p:txBody>
      </p:sp>
      <p:sp>
        <p:nvSpPr>
          <p:cNvPr id="8" name="Footer Placeholder 7"/>
          <p:cNvSpPr>
            <a:spLocks noGrp="1"/>
          </p:cNvSpPr>
          <p:nvPr>
            <p:ph type="ftr" sz="quarter" idx="11"/>
          </p:nvPr>
        </p:nvSpPr>
        <p:spPr/>
        <p:txBody>
          <a:bodyPr/>
          <a:lstStyle/>
          <a:p>
            <a:r>
              <a:rPr lang="en-US"/>
              <a:t>NASCSP 2023 Annual Training Conference | www.nascsp.org</a:t>
            </a:r>
            <a:endParaRPr lang="en-US" dirty="0"/>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1506065722"/>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0725BBFB-9BD0-49D6-B013-9479F20C3801}" type="datetime1">
              <a:rPr lang="en-US" smtClean="0"/>
              <a:t>9/22/2023</a:t>
            </a:fld>
            <a:endParaRPr lang="en-US" dirty="0"/>
          </a:p>
        </p:txBody>
      </p:sp>
      <p:sp>
        <p:nvSpPr>
          <p:cNvPr id="9" name="Footer Placeholder 8"/>
          <p:cNvSpPr>
            <a:spLocks noGrp="1"/>
          </p:cNvSpPr>
          <p:nvPr>
            <p:ph type="ftr" sz="quarter" idx="11"/>
          </p:nvPr>
        </p:nvSpPr>
        <p:spPr/>
        <p:txBody>
          <a:bodyPr/>
          <a:lstStyle/>
          <a:p>
            <a:r>
              <a:rPr lang="en-US"/>
              <a:t>NASCSP 2023 Annual Training Conference | www.nascsp.org</a:t>
            </a:r>
            <a:endParaRPr lang="en-US" dirty="0"/>
          </a:p>
        </p:txBody>
      </p:sp>
      <p:sp>
        <p:nvSpPr>
          <p:cNvPr id="10" name="Slide Number Placeholder 9"/>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39586663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F7D556E3-888D-46D9-8DA0-E06DBC6B23C4}" type="datetime1">
              <a:rPr lang="en-US" smtClean="0"/>
              <a:t>9/22/2023</a:t>
            </a:fld>
            <a:endParaRPr lang="en-US" dirty="0"/>
          </a:p>
        </p:txBody>
      </p:sp>
      <p:sp>
        <p:nvSpPr>
          <p:cNvPr id="8" name="Footer Placeholder 7"/>
          <p:cNvSpPr>
            <a:spLocks noGrp="1"/>
          </p:cNvSpPr>
          <p:nvPr>
            <p:ph type="ftr" sz="quarter" idx="11"/>
          </p:nvPr>
        </p:nvSpPr>
        <p:spPr/>
        <p:txBody>
          <a:bodyPr/>
          <a:lstStyle/>
          <a:p>
            <a:r>
              <a:rPr lang="en-US"/>
              <a:t>NASCSP 2023 Annual Training Conference | www.nascsp.org</a:t>
            </a:r>
            <a:endParaRPr lang="en-US" dirty="0"/>
          </a:p>
        </p:txBody>
      </p:sp>
      <p:sp>
        <p:nvSpPr>
          <p:cNvPr id="9" name="Slide Number Placeholder 8"/>
          <p:cNvSpPr>
            <a:spLocks noGrp="1"/>
          </p:cNvSpPr>
          <p:nvPr>
            <p:ph type="sldNum" sz="quarter" idx="12"/>
          </p:nvPr>
        </p:nvSpPr>
        <p:spPr/>
        <p:txBody>
          <a:bodyPr/>
          <a:lstStyle/>
          <a:p>
            <a:fld id="{73B850FF-6169-4056-8077-06FFA93A5366}" type="slidenum">
              <a:rPr lang="en-US" smtClean="0"/>
              <a:pPr/>
              <a:t>‹#›</a:t>
            </a:fld>
            <a:endParaRPr lang="en-US" dirty="0"/>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473161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1103F1A-4C8A-41BA-84DF-31F75F7F333A}" type="datetime1">
              <a:rPr lang="en-US" smtClean="0"/>
              <a:t>9/22/2023</a:t>
            </a:fld>
            <a:endParaRPr lang="en-US" dirty="0"/>
          </a:p>
        </p:txBody>
      </p:sp>
      <p:sp>
        <p:nvSpPr>
          <p:cNvPr id="4" name="Footer Placeholder 3"/>
          <p:cNvSpPr>
            <a:spLocks noGrp="1"/>
          </p:cNvSpPr>
          <p:nvPr>
            <p:ph type="ftr" sz="quarter" idx="11"/>
          </p:nvPr>
        </p:nvSpPr>
        <p:spPr/>
        <p:txBody>
          <a:bodyPr/>
          <a:lstStyle/>
          <a:p>
            <a:r>
              <a:rPr lang="en-US"/>
              <a:t>NASCSP 2023 Annual Training Conference | www.nascsp.org</a:t>
            </a:r>
            <a:endParaRPr lang="en-US" dirty="0"/>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1143480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1E44CE-84BB-4356-AA5D-EB8EA593330B}" type="datetime1">
              <a:rPr lang="en-US" smtClean="0"/>
              <a:t>9/22/2023</a:t>
            </a:fld>
            <a:endParaRPr lang="en-US" dirty="0"/>
          </a:p>
        </p:txBody>
      </p:sp>
      <p:sp>
        <p:nvSpPr>
          <p:cNvPr id="3" name="Footer Placeholder 2"/>
          <p:cNvSpPr>
            <a:spLocks noGrp="1"/>
          </p:cNvSpPr>
          <p:nvPr>
            <p:ph type="ftr" sz="quarter" idx="11"/>
          </p:nvPr>
        </p:nvSpPr>
        <p:spPr/>
        <p:txBody>
          <a:bodyPr/>
          <a:lstStyle/>
          <a:p>
            <a:r>
              <a:rPr lang="en-US"/>
              <a:t>NASCSP 2023 Annual Training Conference | www.nascsp.org</a:t>
            </a:r>
            <a:endParaRPr lang="en-US" dirty="0"/>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13070765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C54279-EDB3-4763-9BB9-BB5A06512E80}" type="datetime1">
              <a:rPr lang="en-US" smtClean="0"/>
              <a:t>9/22/2023</a:t>
            </a:fld>
            <a:endParaRPr lang="en-US" dirty="0"/>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r>
              <a:rPr lang="en-US"/>
              <a:t>NASCSP 2023 Annual Training Conference | www.nascsp.org</a:t>
            </a:r>
            <a:endParaRPr lang="en-US" dirty="0"/>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10908211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09E106DB-D8A9-4032-BC50-1E08B53C2232}" type="datetime1">
              <a:rPr lang="en-US" smtClean="0"/>
              <a:t>9/22/2023</a:t>
            </a:fld>
            <a:endParaRPr lang="en-US" dirty="0"/>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r>
              <a:rPr lang="en-US"/>
              <a:t>NASCSP 2023 Annual Training Conference | www.nascsp.org</a:t>
            </a:r>
            <a:endParaRPr lang="en-US" dirty="0"/>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38063592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6AD7F1-426C-4861-86D4-0BF3E33F21DC}" type="datetime1">
              <a:rPr lang="en-US" smtClean="0"/>
              <a:t>9/22/2023</a:t>
            </a:fld>
            <a:endParaRPr lang="en-US" dirty="0"/>
          </a:p>
        </p:txBody>
      </p:sp>
      <p:sp>
        <p:nvSpPr>
          <p:cNvPr id="5" name="Footer Placeholder 4"/>
          <p:cNvSpPr>
            <a:spLocks noGrp="1"/>
          </p:cNvSpPr>
          <p:nvPr>
            <p:ph type="ftr" sz="quarter" idx="11"/>
          </p:nvPr>
        </p:nvSpPr>
        <p:spPr/>
        <p:txBody>
          <a:bodyPr/>
          <a:lstStyle/>
          <a:p>
            <a:r>
              <a:rPr lang="en-US"/>
              <a:t>NASCSP 2023 Annual Training Conference | www.nascsp.org</a:t>
            </a:r>
            <a:endParaRPr lang="en-US" dirty="0"/>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41021639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DDD0E7-3DAF-4990-B514-EAED94C01876}" type="datetime1">
              <a:rPr lang="en-US" smtClean="0"/>
              <a:t>9/22/2023</a:t>
            </a:fld>
            <a:endParaRPr lang="en-US" dirty="0"/>
          </a:p>
        </p:txBody>
      </p:sp>
      <p:sp>
        <p:nvSpPr>
          <p:cNvPr id="5" name="Footer Placeholder 4"/>
          <p:cNvSpPr>
            <a:spLocks noGrp="1"/>
          </p:cNvSpPr>
          <p:nvPr>
            <p:ph type="ftr" sz="quarter" idx="11"/>
          </p:nvPr>
        </p:nvSpPr>
        <p:spPr/>
        <p:txBody>
          <a:bodyPr/>
          <a:lstStyle/>
          <a:p>
            <a:r>
              <a:rPr lang="en-US"/>
              <a:t>NASCSP 2023 Annual Training Conference | www.nascsp.org</a:t>
            </a:r>
            <a:endParaRPr lang="en-US" dirty="0"/>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40959598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8E54554-4173-4269-96C3-121BB011A043}" type="datetime1">
              <a:rPr lang="en-US" smtClean="0"/>
              <a:t>9/22/2023</a:t>
            </a:fld>
            <a:endParaRPr lang="en-US" dirty="0"/>
          </a:p>
        </p:txBody>
      </p:sp>
      <p:sp>
        <p:nvSpPr>
          <p:cNvPr id="5" name="Footer Placeholder 4"/>
          <p:cNvSpPr>
            <a:spLocks noGrp="1"/>
          </p:cNvSpPr>
          <p:nvPr>
            <p:ph type="ftr" sz="quarter" idx="11"/>
          </p:nvPr>
        </p:nvSpPr>
        <p:spPr/>
        <p:txBody>
          <a:bodyPr/>
          <a:lstStyle/>
          <a:p>
            <a:r>
              <a:rPr lang="en-US"/>
              <a:t>NASCSP 2023 Annual Training Conference | www.nascsp.org</a:t>
            </a:r>
            <a:endParaRPr lang="en-US" dirty="0"/>
          </a:p>
        </p:txBody>
      </p:sp>
      <p:sp>
        <p:nvSpPr>
          <p:cNvPr id="6" name="Slide Number Placeholder 5"/>
          <p:cNvSpPr>
            <a:spLocks noGrp="1"/>
          </p:cNvSpPr>
          <p:nvPr>
            <p:ph type="sldNum" sz="quarter" idx="12"/>
          </p:nvPr>
        </p:nvSpPr>
        <p:spPr/>
        <p:txBody>
          <a:bodyPr/>
          <a:lstStyle/>
          <a:p>
            <a:fld id="{BC6240FB-E4B9-4456-9976-B718E7FD5CC7}" type="slidenum">
              <a:rPr lang="en-US" smtClean="0"/>
              <a:pPr/>
              <a:t>‹#›</a:t>
            </a:fld>
            <a:endParaRPr lang="en-US" dirty="0"/>
          </a:p>
        </p:txBody>
      </p:sp>
    </p:spTree>
    <p:extLst>
      <p:ext uri="{BB962C8B-B14F-4D97-AF65-F5344CB8AC3E}">
        <p14:creationId xmlns:p14="http://schemas.microsoft.com/office/powerpoint/2010/main" val="3723045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31E54C-83B7-491F-A837-2ABBA6ECE412}" type="datetime1">
              <a:rPr lang="en-US" smtClean="0"/>
              <a:t>9/22/2023</a:t>
            </a:fld>
            <a:endParaRPr lang="en-US" dirty="0"/>
          </a:p>
        </p:txBody>
      </p:sp>
      <p:sp>
        <p:nvSpPr>
          <p:cNvPr id="8" name="Footer Placeholder 7"/>
          <p:cNvSpPr>
            <a:spLocks noGrp="1"/>
          </p:cNvSpPr>
          <p:nvPr>
            <p:ph type="ftr" sz="quarter" idx="11"/>
          </p:nvPr>
        </p:nvSpPr>
        <p:spPr/>
        <p:txBody>
          <a:bodyPr/>
          <a:lstStyle/>
          <a:p>
            <a:r>
              <a:rPr lang="en-US"/>
              <a:t>NASCSP 2023 Annual Training Conference | www.nascsp.org</a:t>
            </a:r>
            <a:endParaRPr lang="en-US" dirty="0"/>
          </a:p>
        </p:txBody>
      </p:sp>
      <p:sp>
        <p:nvSpPr>
          <p:cNvPr id="9" name="Slide Number Placeholder 8"/>
          <p:cNvSpPr>
            <a:spLocks noGrp="1"/>
          </p:cNvSpPr>
          <p:nvPr>
            <p:ph type="sldNum" sz="quarter" idx="12"/>
          </p:nvPr>
        </p:nvSpPr>
        <p:spPr/>
        <p:txBody>
          <a:bodyPr/>
          <a:lstStyle/>
          <a:p>
            <a:fld id="{BC6240FB-E4B9-4456-9976-B718E7FD5CC7}" type="slidenum">
              <a:rPr lang="en-US" smtClean="0"/>
              <a:pPr/>
              <a:t>‹#›</a:t>
            </a:fld>
            <a:endParaRPr lang="en-US" dirty="0"/>
          </a:p>
        </p:txBody>
      </p:sp>
    </p:spTree>
    <p:extLst>
      <p:ext uri="{BB962C8B-B14F-4D97-AF65-F5344CB8AC3E}">
        <p14:creationId xmlns:p14="http://schemas.microsoft.com/office/powerpoint/2010/main" val="28441478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2630CE-29D0-46B8-B478-C2BF686E120F}" type="datetime1">
              <a:rPr lang="en-US" smtClean="0"/>
              <a:t>9/22/2023</a:t>
            </a:fld>
            <a:endParaRPr lang="en-US" dirty="0"/>
          </a:p>
        </p:txBody>
      </p:sp>
      <p:sp>
        <p:nvSpPr>
          <p:cNvPr id="5" name="Footer Placeholder 4"/>
          <p:cNvSpPr>
            <a:spLocks noGrp="1"/>
          </p:cNvSpPr>
          <p:nvPr>
            <p:ph type="ftr" sz="quarter" idx="11"/>
          </p:nvPr>
        </p:nvSpPr>
        <p:spPr/>
        <p:txBody>
          <a:bodyPr/>
          <a:lstStyle/>
          <a:p>
            <a:r>
              <a:rPr lang="en-US"/>
              <a:t>NASCSP 2023 Annual Training Conference | www.nascsp.org</a:t>
            </a:r>
            <a:endParaRPr lang="en-US" dirty="0"/>
          </a:p>
        </p:txBody>
      </p:sp>
      <p:sp>
        <p:nvSpPr>
          <p:cNvPr id="6" name="Slide Number Placeholder 5"/>
          <p:cNvSpPr>
            <a:spLocks noGrp="1"/>
          </p:cNvSpPr>
          <p:nvPr>
            <p:ph type="sldNum" sz="quarter" idx="12"/>
          </p:nvPr>
        </p:nvSpPr>
        <p:spPr/>
        <p:txBody>
          <a:bodyPr/>
          <a:lstStyle/>
          <a:p>
            <a:fld id="{BC6240FB-E4B9-4456-9976-B718E7FD5CC7}" type="slidenum">
              <a:rPr lang="en-US" smtClean="0"/>
              <a:pPr/>
              <a:t>‹#›</a:t>
            </a:fld>
            <a:endParaRPr lang="en-US" dirty="0"/>
          </a:p>
        </p:txBody>
      </p:sp>
    </p:spTree>
    <p:extLst>
      <p:ext uri="{BB962C8B-B14F-4D97-AF65-F5344CB8AC3E}">
        <p14:creationId xmlns:p14="http://schemas.microsoft.com/office/powerpoint/2010/main" val="2052639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E2BD19-A4DF-4DCF-9C5B-BD430BE791A6}" type="datetime1">
              <a:rPr lang="en-US" smtClean="0"/>
              <a:t>9/22/2023</a:t>
            </a:fld>
            <a:endParaRPr lang="en-US" dirty="0"/>
          </a:p>
        </p:txBody>
      </p:sp>
      <p:sp>
        <p:nvSpPr>
          <p:cNvPr id="5" name="Footer Placeholder 4"/>
          <p:cNvSpPr>
            <a:spLocks noGrp="1"/>
          </p:cNvSpPr>
          <p:nvPr>
            <p:ph type="ftr" sz="quarter" idx="11"/>
          </p:nvPr>
        </p:nvSpPr>
        <p:spPr/>
        <p:txBody>
          <a:bodyPr/>
          <a:lstStyle/>
          <a:p>
            <a:r>
              <a:rPr lang="en-US"/>
              <a:t>NASCSP 2023 Annual Training Conference | www.nascsp.org</a:t>
            </a:r>
            <a:endParaRPr lang="en-US" dirty="0"/>
          </a:p>
        </p:txBody>
      </p:sp>
      <p:sp>
        <p:nvSpPr>
          <p:cNvPr id="6" name="Slide Number Placeholder 5"/>
          <p:cNvSpPr>
            <a:spLocks noGrp="1"/>
          </p:cNvSpPr>
          <p:nvPr>
            <p:ph type="sldNum" sz="quarter" idx="12"/>
          </p:nvPr>
        </p:nvSpPr>
        <p:spPr/>
        <p:txBody>
          <a:bodyPr/>
          <a:lstStyle/>
          <a:p>
            <a:fld id="{BC6240FB-E4B9-4456-9976-B718E7FD5CC7}" type="slidenum">
              <a:rPr lang="en-US" smtClean="0"/>
              <a:pPr/>
              <a:t>‹#›</a:t>
            </a:fld>
            <a:endParaRPr lang="en-US" dirty="0"/>
          </a:p>
        </p:txBody>
      </p:sp>
    </p:spTree>
    <p:extLst>
      <p:ext uri="{BB962C8B-B14F-4D97-AF65-F5344CB8AC3E}">
        <p14:creationId xmlns:p14="http://schemas.microsoft.com/office/powerpoint/2010/main" val="32238411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53F030-A9B4-4DA6-8CA6-FD1DD391B91D}" type="datetime1">
              <a:rPr lang="en-US" smtClean="0"/>
              <a:t>9/22/2023</a:t>
            </a:fld>
            <a:endParaRPr lang="en-US" dirty="0"/>
          </a:p>
        </p:txBody>
      </p:sp>
      <p:sp>
        <p:nvSpPr>
          <p:cNvPr id="6" name="Footer Placeholder 5"/>
          <p:cNvSpPr>
            <a:spLocks noGrp="1"/>
          </p:cNvSpPr>
          <p:nvPr>
            <p:ph type="ftr" sz="quarter" idx="11"/>
          </p:nvPr>
        </p:nvSpPr>
        <p:spPr/>
        <p:txBody>
          <a:bodyPr/>
          <a:lstStyle/>
          <a:p>
            <a:r>
              <a:rPr lang="en-US"/>
              <a:t>NASCSP 2023 Annual Training Conference | www.nascsp.org</a:t>
            </a:r>
            <a:endParaRPr lang="en-US" dirty="0"/>
          </a:p>
        </p:txBody>
      </p:sp>
      <p:sp>
        <p:nvSpPr>
          <p:cNvPr id="7" name="Slide Number Placeholder 6"/>
          <p:cNvSpPr>
            <a:spLocks noGrp="1"/>
          </p:cNvSpPr>
          <p:nvPr>
            <p:ph type="sldNum" sz="quarter" idx="12"/>
          </p:nvPr>
        </p:nvSpPr>
        <p:spPr/>
        <p:txBody>
          <a:bodyPr/>
          <a:lstStyle/>
          <a:p>
            <a:fld id="{BC6240FB-E4B9-4456-9976-B718E7FD5CC7}" type="slidenum">
              <a:rPr lang="en-US" smtClean="0"/>
              <a:pPr/>
              <a:t>‹#›</a:t>
            </a:fld>
            <a:endParaRPr lang="en-US" dirty="0"/>
          </a:p>
        </p:txBody>
      </p:sp>
    </p:spTree>
    <p:extLst>
      <p:ext uri="{BB962C8B-B14F-4D97-AF65-F5344CB8AC3E}">
        <p14:creationId xmlns:p14="http://schemas.microsoft.com/office/powerpoint/2010/main" val="1942360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F1C561-1870-4B3E-8EE0-9B1445FD4138}" type="datetime1">
              <a:rPr lang="en-US" smtClean="0"/>
              <a:t>9/22/2023</a:t>
            </a:fld>
            <a:endParaRPr lang="en-US" dirty="0"/>
          </a:p>
        </p:txBody>
      </p:sp>
      <p:sp>
        <p:nvSpPr>
          <p:cNvPr id="8" name="Footer Placeholder 7"/>
          <p:cNvSpPr>
            <a:spLocks noGrp="1"/>
          </p:cNvSpPr>
          <p:nvPr>
            <p:ph type="ftr" sz="quarter" idx="11"/>
          </p:nvPr>
        </p:nvSpPr>
        <p:spPr/>
        <p:txBody>
          <a:bodyPr/>
          <a:lstStyle/>
          <a:p>
            <a:r>
              <a:rPr lang="en-US"/>
              <a:t>NASCSP 2023 Annual Training Conference | www.nascsp.org</a:t>
            </a:r>
            <a:endParaRPr lang="en-US" dirty="0"/>
          </a:p>
        </p:txBody>
      </p:sp>
      <p:sp>
        <p:nvSpPr>
          <p:cNvPr id="9" name="Slide Number Placeholder 8"/>
          <p:cNvSpPr>
            <a:spLocks noGrp="1"/>
          </p:cNvSpPr>
          <p:nvPr>
            <p:ph type="sldNum" sz="quarter" idx="12"/>
          </p:nvPr>
        </p:nvSpPr>
        <p:spPr/>
        <p:txBody>
          <a:bodyPr/>
          <a:lstStyle/>
          <a:p>
            <a:fld id="{BC6240FB-E4B9-4456-9976-B718E7FD5CC7}" type="slidenum">
              <a:rPr lang="en-US" smtClean="0"/>
              <a:pPr/>
              <a:t>‹#›</a:t>
            </a:fld>
            <a:endParaRPr lang="en-US" dirty="0"/>
          </a:p>
        </p:txBody>
      </p:sp>
    </p:spTree>
    <p:extLst>
      <p:ext uri="{BB962C8B-B14F-4D97-AF65-F5344CB8AC3E}">
        <p14:creationId xmlns:p14="http://schemas.microsoft.com/office/powerpoint/2010/main" val="26353444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86784C-77CD-4101-A7BE-5A2C0063B17A}" type="datetime1">
              <a:rPr lang="en-US" smtClean="0"/>
              <a:t>9/22/2023</a:t>
            </a:fld>
            <a:endParaRPr lang="en-US" dirty="0"/>
          </a:p>
        </p:txBody>
      </p:sp>
      <p:sp>
        <p:nvSpPr>
          <p:cNvPr id="4" name="Footer Placeholder 3"/>
          <p:cNvSpPr>
            <a:spLocks noGrp="1"/>
          </p:cNvSpPr>
          <p:nvPr>
            <p:ph type="ftr" sz="quarter" idx="11"/>
          </p:nvPr>
        </p:nvSpPr>
        <p:spPr/>
        <p:txBody>
          <a:bodyPr/>
          <a:lstStyle/>
          <a:p>
            <a:r>
              <a:rPr lang="en-US"/>
              <a:t>NASCSP 2023 Annual Training Conference | www.nascsp.org</a:t>
            </a:r>
            <a:endParaRPr lang="en-US" dirty="0"/>
          </a:p>
        </p:txBody>
      </p:sp>
      <p:sp>
        <p:nvSpPr>
          <p:cNvPr id="5" name="Slide Number Placeholder 4"/>
          <p:cNvSpPr>
            <a:spLocks noGrp="1"/>
          </p:cNvSpPr>
          <p:nvPr>
            <p:ph type="sldNum" sz="quarter" idx="12"/>
          </p:nvPr>
        </p:nvSpPr>
        <p:spPr/>
        <p:txBody>
          <a:bodyPr/>
          <a:lstStyle/>
          <a:p>
            <a:fld id="{BC6240FB-E4B9-4456-9976-B718E7FD5CC7}" type="slidenum">
              <a:rPr lang="en-US" smtClean="0"/>
              <a:pPr/>
              <a:t>‹#›</a:t>
            </a:fld>
            <a:endParaRPr lang="en-US" dirty="0"/>
          </a:p>
        </p:txBody>
      </p:sp>
    </p:spTree>
    <p:extLst>
      <p:ext uri="{BB962C8B-B14F-4D97-AF65-F5344CB8AC3E}">
        <p14:creationId xmlns:p14="http://schemas.microsoft.com/office/powerpoint/2010/main" val="22838528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67B0B7-783E-411B-A68D-272AE0FBC42E}" type="datetime1">
              <a:rPr lang="en-US" smtClean="0"/>
              <a:t>9/22/2023</a:t>
            </a:fld>
            <a:endParaRPr lang="en-US" dirty="0"/>
          </a:p>
        </p:txBody>
      </p:sp>
      <p:sp>
        <p:nvSpPr>
          <p:cNvPr id="3" name="Footer Placeholder 2"/>
          <p:cNvSpPr>
            <a:spLocks noGrp="1"/>
          </p:cNvSpPr>
          <p:nvPr>
            <p:ph type="ftr" sz="quarter" idx="11"/>
          </p:nvPr>
        </p:nvSpPr>
        <p:spPr/>
        <p:txBody>
          <a:bodyPr/>
          <a:lstStyle/>
          <a:p>
            <a:r>
              <a:rPr lang="en-US"/>
              <a:t>NASCSP 2023 Annual Training Conference | www.nascsp.org</a:t>
            </a:r>
            <a:endParaRPr lang="en-US" dirty="0"/>
          </a:p>
        </p:txBody>
      </p:sp>
      <p:sp>
        <p:nvSpPr>
          <p:cNvPr id="4" name="Slide Number Placeholder 3"/>
          <p:cNvSpPr>
            <a:spLocks noGrp="1"/>
          </p:cNvSpPr>
          <p:nvPr>
            <p:ph type="sldNum" sz="quarter" idx="12"/>
          </p:nvPr>
        </p:nvSpPr>
        <p:spPr/>
        <p:txBody>
          <a:bodyPr/>
          <a:lstStyle/>
          <a:p>
            <a:fld id="{BC6240FB-E4B9-4456-9976-B718E7FD5CC7}" type="slidenum">
              <a:rPr lang="en-US" smtClean="0"/>
              <a:pPr/>
              <a:t>‹#›</a:t>
            </a:fld>
            <a:endParaRPr lang="en-US" dirty="0"/>
          </a:p>
        </p:txBody>
      </p:sp>
    </p:spTree>
    <p:extLst>
      <p:ext uri="{BB962C8B-B14F-4D97-AF65-F5344CB8AC3E}">
        <p14:creationId xmlns:p14="http://schemas.microsoft.com/office/powerpoint/2010/main" val="40894713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453139-93EB-4230-8CD4-794FB41F3209}" type="datetime1">
              <a:rPr lang="en-US" smtClean="0"/>
              <a:t>9/22/2023</a:t>
            </a:fld>
            <a:endParaRPr lang="en-US" dirty="0"/>
          </a:p>
        </p:txBody>
      </p:sp>
      <p:sp>
        <p:nvSpPr>
          <p:cNvPr id="6" name="Footer Placeholder 5"/>
          <p:cNvSpPr>
            <a:spLocks noGrp="1"/>
          </p:cNvSpPr>
          <p:nvPr>
            <p:ph type="ftr" sz="quarter" idx="11"/>
          </p:nvPr>
        </p:nvSpPr>
        <p:spPr/>
        <p:txBody>
          <a:bodyPr/>
          <a:lstStyle/>
          <a:p>
            <a:r>
              <a:rPr lang="en-US"/>
              <a:t>NASCSP 2023 Annual Training Conference | www.nascsp.org</a:t>
            </a:r>
            <a:endParaRPr lang="en-US" dirty="0"/>
          </a:p>
        </p:txBody>
      </p:sp>
      <p:sp>
        <p:nvSpPr>
          <p:cNvPr id="7" name="Slide Number Placeholder 6"/>
          <p:cNvSpPr>
            <a:spLocks noGrp="1"/>
          </p:cNvSpPr>
          <p:nvPr>
            <p:ph type="sldNum" sz="quarter" idx="12"/>
          </p:nvPr>
        </p:nvSpPr>
        <p:spPr/>
        <p:txBody>
          <a:bodyPr/>
          <a:lstStyle/>
          <a:p>
            <a:fld id="{BC6240FB-E4B9-4456-9976-B718E7FD5CC7}" type="slidenum">
              <a:rPr lang="en-US" smtClean="0"/>
              <a:pPr/>
              <a:t>‹#›</a:t>
            </a:fld>
            <a:endParaRPr lang="en-US" dirty="0"/>
          </a:p>
        </p:txBody>
      </p:sp>
    </p:spTree>
    <p:extLst>
      <p:ext uri="{BB962C8B-B14F-4D97-AF65-F5344CB8AC3E}">
        <p14:creationId xmlns:p14="http://schemas.microsoft.com/office/powerpoint/2010/main" val="40773016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69852E5-9B57-4FAD-9E34-AA38DF0F8737}" type="datetime1">
              <a:rPr lang="en-US" smtClean="0"/>
              <a:t>9/22/2023</a:t>
            </a:fld>
            <a:endParaRPr lang="en-US" dirty="0"/>
          </a:p>
        </p:txBody>
      </p:sp>
      <p:sp>
        <p:nvSpPr>
          <p:cNvPr id="6" name="Footer Placeholder 5"/>
          <p:cNvSpPr>
            <a:spLocks noGrp="1"/>
          </p:cNvSpPr>
          <p:nvPr>
            <p:ph type="ftr" sz="quarter" idx="11"/>
          </p:nvPr>
        </p:nvSpPr>
        <p:spPr/>
        <p:txBody>
          <a:bodyPr/>
          <a:lstStyle/>
          <a:p>
            <a:r>
              <a:rPr lang="en-US"/>
              <a:t>NASCSP 2023 Annual Training Conference | www.nascsp.org</a:t>
            </a:r>
            <a:endParaRPr lang="en-US" dirty="0"/>
          </a:p>
        </p:txBody>
      </p:sp>
      <p:sp>
        <p:nvSpPr>
          <p:cNvPr id="7" name="Slide Number Placeholder 6"/>
          <p:cNvSpPr>
            <a:spLocks noGrp="1"/>
          </p:cNvSpPr>
          <p:nvPr>
            <p:ph type="sldNum" sz="quarter" idx="12"/>
          </p:nvPr>
        </p:nvSpPr>
        <p:spPr/>
        <p:txBody>
          <a:bodyPr/>
          <a:lstStyle/>
          <a:p>
            <a:fld id="{BC6240FB-E4B9-4456-9976-B718E7FD5CC7}" type="slidenum">
              <a:rPr lang="en-US" smtClean="0"/>
              <a:pPr/>
              <a:t>‹#›</a:t>
            </a:fld>
            <a:endParaRPr lang="en-US" dirty="0"/>
          </a:p>
        </p:txBody>
      </p:sp>
    </p:spTree>
    <p:extLst>
      <p:ext uri="{BB962C8B-B14F-4D97-AF65-F5344CB8AC3E}">
        <p14:creationId xmlns:p14="http://schemas.microsoft.com/office/powerpoint/2010/main" val="31542594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44F3BD-D1B9-4362-AEDB-24F7BC148671}" type="datetime1">
              <a:rPr lang="en-US" smtClean="0"/>
              <a:t>9/22/2023</a:t>
            </a:fld>
            <a:endParaRPr lang="en-US" dirty="0"/>
          </a:p>
        </p:txBody>
      </p:sp>
      <p:sp>
        <p:nvSpPr>
          <p:cNvPr id="5" name="Footer Placeholder 4"/>
          <p:cNvSpPr>
            <a:spLocks noGrp="1"/>
          </p:cNvSpPr>
          <p:nvPr>
            <p:ph type="ftr" sz="quarter" idx="11"/>
          </p:nvPr>
        </p:nvSpPr>
        <p:spPr/>
        <p:txBody>
          <a:bodyPr/>
          <a:lstStyle/>
          <a:p>
            <a:r>
              <a:rPr lang="en-US"/>
              <a:t>NASCSP 2023 Annual Training Conference | www.nascsp.org</a:t>
            </a:r>
            <a:endParaRPr lang="en-US" dirty="0"/>
          </a:p>
        </p:txBody>
      </p:sp>
      <p:sp>
        <p:nvSpPr>
          <p:cNvPr id="6" name="Slide Number Placeholder 5"/>
          <p:cNvSpPr>
            <a:spLocks noGrp="1"/>
          </p:cNvSpPr>
          <p:nvPr>
            <p:ph type="sldNum" sz="quarter" idx="12"/>
          </p:nvPr>
        </p:nvSpPr>
        <p:spPr/>
        <p:txBody>
          <a:bodyPr/>
          <a:lstStyle/>
          <a:p>
            <a:fld id="{BC6240FB-E4B9-4456-9976-B718E7FD5CC7}" type="slidenum">
              <a:rPr lang="en-US" smtClean="0"/>
              <a:pPr/>
              <a:t>‹#›</a:t>
            </a:fld>
            <a:endParaRPr lang="en-US" dirty="0"/>
          </a:p>
        </p:txBody>
      </p:sp>
    </p:spTree>
    <p:extLst>
      <p:ext uri="{BB962C8B-B14F-4D97-AF65-F5344CB8AC3E}">
        <p14:creationId xmlns:p14="http://schemas.microsoft.com/office/powerpoint/2010/main" val="4606932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7E4343-26E9-4728-88FE-7C558A2AD01A}" type="datetime1">
              <a:rPr lang="en-US" smtClean="0"/>
              <a:t>9/22/2023</a:t>
            </a:fld>
            <a:endParaRPr lang="en-US" dirty="0"/>
          </a:p>
        </p:txBody>
      </p:sp>
      <p:sp>
        <p:nvSpPr>
          <p:cNvPr id="5" name="Footer Placeholder 4"/>
          <p:cNvSpPr>
            <a:spLocks noGrp="1"/>
          </p:cNvSpPr>
          <p:nvPr>
            <p:ph type="ftr" sz="quarter" idx="11"/>
          </p:nvPr>
        </p:nvSpPr>
        <p:spPr/>
        <p:txBody>
          <a:bodyPr/>
          <a:lstStyle/>
          <a:p>
            <a:r>
              <a:rPr lang="en-US"/>
              <a:t>NASCSP 2023 Annual Training Conference | www.nascsp.org</a:t>
            </a:r>
            <a:endParaRPr lang="en-US" dirty="0"/>
          </a:p>
        </p:txBody>
      </p:sp>
      <p:sp>
        <p:nvSpPr>
          <p:cNvPr id="6" name="Slide Number Placeholder 5"/>
          <p:cNvSpPr>
            <a:spLocks noGrp="1"/>
          </p:cNvSpPr>
          <p:nvPr>
            <p:ph type="sldNum" sz="quarter" idx="12"/>
          </p:nvPr>
        </p:nvSpPr>
        <p:spPr/>
        <p:txBody>
          <a:bodyPr/>
          <a:lstStyle/>
          <a:p>
            <a:fld id="{BC6240FB-E4B9-4456-9976-B718E7FD5CC7}" type="slidenum">
              <a:rPr lang="en-US" smtClean="0"/>
              <a:pPr/>
              <a:t>‹#›</a:t>
            </a:fld>
            <a:endParaRPr lang="en-US" dirty="0"/>
          </a:p>
        </p:txBody>
      </p:sp>
    </p:spTree>
    <p:extLst>
      <p:ext uri="{BB962C8B-B14F-4D97-AF65-F5344CB8AC3E}">
        <p14:creationId xmlns:p14="http://schemas.microsoft.com/office/powerpoint/2010/main" val="2421121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61EE4A-F7C8-4C0A-969B-09836693EF40}" type="datetime1">
              <a:rPr lang="en-US" smtClean="0"/>
              <a:t>9/22/2023</a:t>
            </a:fld>
            <a:endParaRPr lang="en-US" dirty="0"/>
          </a:p>
        </p:txBody>
      </p:sp>
      <p:sp>
        <p:nvSpPr>
          <p:cNvPr id="4" name="Footer Placeholder 3"/>
          <p:cNvSpPr>
            <a:spLocks noGrp="1"/>
          </p:cNvSpPr>
          <p:nvPr>
            <p:ph type="ftr" sz="quarter" idx="11"/>
          </p:nvPr>
        </p:nvSpPr>
        <p:spPr/>
        <p:txBody>
          <a:bodyPr/>
          <a:lstStyle/>
          <a:p>
            <a:r>
              <a:rPr lang="en-US"/>
              <a:t>NASCSP 2023 Annual Training Conference | www.nascsp.org</a:t>
            </a:r>
            <a:endParaRPr lang="en-US" dirty="0"/>
          </a:p>
        </p:txBody>
      </p:sp>
      <p:sp>
        <p:nvSpPr>
          <p:cNvPr id="5" name="Slide Number Placeholder 4"/>
          <p:cNvSpPr>
            <a:spLocks noGrp="1"/>
          </p:cNvSpPr>
          <p:nvPr>
            <p:ph type="sldNum" sz="quarter" idx="12"/>
          </p:nvPr>
        </p:nvSpPr>
        <p:spPr/>
        <p:txBody>
          <a:bodyPr/>
          <a:lstStyle/>
          <a:p>
            <a:fld id="{BC6240FB-E4B9-4456-9976-B718E7FD5CC7}" type="slidenum">
              <a:rPr lang="en-US" smtClean="0"/>
              <a:pPr/>
              <a:t>‹#›</a:t>
            </a:fld>
            <a:endParaRPr lang="en-US" dirty="0"/>
          </a:p>
        </p:txBody>
      </p:sp>
    </p:spTree>
    <p:extLst>
      <p:ext uri="{BB962C8B-B14F-4D97-AF65-F5344CB8AC3E}">
        <p14:creationId xmlns:p14="http://schemas.microsoft.com/office/powerpoint/2010/main" val="3967958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C7DFA-28F7-7618-E967-207DD2D550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7711D8F-7370-7110-56C2-7A2873EC97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F9198B-D882-3239-DEED-98E56CAD05B3}"/>
              </a:ext>
            </a:extLst>
          </p:cNvPr>
          <p:cNvSpPr>
            <a:spLocks noGrp="1"/>
          </p:cNvSpPr>
          <p:nvPr>
            <p:ph type="dt" sz="half" idx="10"/>
          </p:nvPr>
        </p:nvSpPr>
        <p:spPr/>
        <p:txBody>
          <a:bodyPr/>
          <a:lstStyle/>
          <a:p>
            <a:fld id="{6A217142-A6D6-466B-95F9-9EDE5E7A5A1D}" type="datetime1">
              <a:rPr lang="en-US" smtClean="0"/>
              <a:t>9/22/2023</a:t>
            </a:fld>
            <a:endParaRPr lang="en-US"/>
          </a:p>
        </p:txBody>
      </p:sp>
      <p:sp>
        <p:nvSpPr>
          <p:cNvPr id="5" name="Footer Placeholder 4">
            <a:extLst>
              <a:ext uri="{FF2B5EF4-FFF2-40B4-BE49-F238E27FC236}">
                <a16:creationId xmlns:a16="http://schemas.microsoft.com/office/drawing/2014/main" id="{E8993FD0-C994-E37E-0DE3-37418C4DA28E}"/>
              </a:ext>
            </a:extLst>
          </p:cNvPr>
          <p:cNvSpPr>
            <a:spLocks noGrp="1"/>
          </p:cNvSpPr>
          <p:nvPr>
            <p:ph type="ftr" sz="quarter" idx="11"/>
          </p:nvPr>
        </p:nvSpPr>
        <p:spPr/>
        <p:txBody>
          <a:bodyPr/>
          <a:lstStyle/>
          <a:p>
            <a:r>
              <a:rPr lang="en-US"/>
              <a:t>NASCSP 2023 Annual Training Conference | www.nascsp.org</a:t>
            </a:r>
          </a:p>
        </p:txBody>
      </p:sp>
      <p:sp>
        <p:nvSpPr>
          <p:cNvPr id="6" name="Slide Number Placeholder 5">
            <a:extLst>
              <a:ext uri="{FF2B5EF4-FFF2-40B4-BE49-F238E27FC236}">
                <a16:creationId xmlns:a16="http://schemas.microsoft.com/office/drawing/2014/main" id="{37AB01FD-FCC3-3398-AA9E-863A78231918}"/>
              </a:ext>
            </a:extLst>
          </p:cNvPr>
          <p:cNvSpPr>
            <a:spLocks noGrp="1"/>
          </p:cNvSpPr>
          <p:nvPr>
            <p:ph type="sldNum" sz="quarter" idx="12"/>
          </p:nvPr>
        </p:nvSpPr>
        <p:spPr/>
        <p:txBody>
          <a:bodyPr/>
          <a:lstStyle/>
          <a:p>
            <a:fld id="{DF3CEF77-1DF5-4864-94EB-AA16B1F50ED1}" type="slidenum">
              <a:rPr lang="en-US" smtClean="0"/>
              <a:t>‹#›</a:t>
            </a:fld>
            <a:endParaRPr lang="en-US"/>
          </a:p>
        </p:txBody>
      </p:sp>
      <p:pic>
        <p:nvPicPr>
          <p:cNvPr id="10" name="Picture 9" descr="A purple and blue circle with lines">
            <a:extLst>
              <a:ext uri="{FF2B5EF4-FFF2-40B4-BE49-F238E27FC236}">
                <a16:creationId xmlns:a16="http://schemas.microsoft.com/office/drawing/2014/main" id="{A5E58D26-4480-D8F7-884E-7B402ACC1F5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282185"/>
            <a:ext cx="12192000" cy="5326625"/>
          </a:xfrm>
          <a:prstGeom prst="rect">
            <a:avLst/>
          </a:prstGeom>
        </p:spPr>
      </p:pic>
      <p:pic>
        <p:nvPicPr>
          <p:cNvPr id="8" name="Picture 7">
            <a:extLst>
              <a:ext uri="{FF2B5EF4-FFF2-40B4-BE49-F238E27FC236}">
                <a16:creationId xmlns:a16="http://schemas.microsoft.com/office/drawing/2014/main" id="{D58B356F-FE2C-5241-1387-3D668AE14B72}"/>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rcRect l="47" r="47"/>
          <a:stretch/>
        </p:blipFill>
        <p:spPr>
          <a:xfrm>
            <a:off x="9672484" y="445088"/>
            <a:ext cx="2519516" cy="2168153"/>
          </a:xfrm>
          <a:prstGeom prst="rect">
            <a:avLst/>
          </a:prstGeom>
        </p:spPr>
      </p:pic>
      <p:sp>
        <p:nvSpPr>
          <p:cNvPr id="13" name="Rectangle 12">
            <a:extLst>
              <a:ext uri="{FF2B5EF4-FFF2-40B4-BE49-F238E27FC236}">
                <a16:creationId xmlns:a16="http://schemas.microsoft.com/office/drawing/2014/main" id="{A5D1F1B1-8692-ECA0-8171-580985DF550C}"/>
              </a:ext>
            </a:extLst>
          </p:cNvPr>
          <p:cNvSpPr/>
          <p:nvPr userDrawn="1"/>
        </p:nvSpPr>
        <p:spPr>
          <a:xfrm>
            <a:off x="0" y="2800635"/>
            <a:ext cx="12192000" cy="122903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AF89F21-2378-5BB1-E34D-85BB8E979211}"/>
              </a:ext>
            </a:extLst>
          </p:cNvPr>
          <p:cNvSpPr>
            <a:spLocks noGrp="1" noRot="1" noMove="1" noResize="1" noEditPoints="1" noAdjustHandles="1" noChangeArrowheads="1" noChangeShapeType="1"/>
          </p:cNvSpPr>
          <p:nvPr userDrawn="1"/>
        </p:nvSpPr>
        <p:spPr>
          <a:xfrm>
            <a:off x="0" y="2627096"/>
            <a:ext cx="12192000" cy="17353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EDE20C5-8A93-1D26-19B7-B1AD5957514E}"/>
              </a:ext>
            </a:extLst>
          </p:cNvPr>
          <p:cNvSpPr>
            <a:spLocks noGrp="1" noRot="1" noMove="1" noResize="1" noEditPoints="1" noAdjustHandles="1" noChangeArrowheads="1" noChangeShapeType="1"/>
          </p:cNvSpPr>
          <p:nvPr userDrawn="1"/>
        </p:nvSpPr>
        <p:spPr>
          <a:xfrm>
            <a:off x="0" y="3942897"/>
            <a:ext cx="12192000" cy="173539"/>
          </a:xfrm>
          <a:prstGeom prst="rect">
            <a:avLst/>
          </a:prstGeom>
          <a:solidFill>
            <a:srgbClr val="C401AE"/>
          </a:solidFill>
          <a:ln>
            <a:solidFill>
              <a:srgbClr val="C401A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704DD6-6F9E-2F9B-9F5B-C5FC85C4EEF0}"/>
              </a:ext>
            </a:extLst>
          </p:cNvPr>
          <p:cNvSpPr txBox="1">
            <a:spLocks noGrp="1" noRot="1" noMove="1" noResize="1" noEditPoints="1" noAdjustHandles="1" noChangeArrowheads="1" noChangeShapeType="1"/>
          </p:cNvSpPr>
          <p:nvPr userDrawn="1"/>
        </p:nvSpPr>
        <p:spPr>
          <a:xfrm>
            <a:off x="0" y="85989"/>
            <a:ext cx="12192000" cy="523220"/>
          </a:xfrm>
          <a:prstGeom prst="rect">
            <a:avLst/>
          </a:prstGeom>
          <a:noFill/>
        </p:spPr>
        <p:txBody>
          <a:bodyPr wrap="square" rtlCol="0">
            <a:spAutoFit/>
          </a:bodyPr>
          <a:lstStyle/>
          <a:p>
            <a:pPr algn="ctr"/>
            <a:r>
              <a:rPr lang="en-US" sz="2800" b="1" dirty="0">
                <a:solidFill>
                  <a:schemeClr val="bg1"/>
                </a:solidFill>
                <a:latin typeface="+mj-lt"/>
              </a:rPr>
              <a:t>NATIONAL ASSOCIATION FOR STATE COMMUNITY SERVICES PROGRAMS</a:t>
            </a:r>
          </a:p>
        </p:txBody>
      </p:sp>
      <p:sp>
        <p:nvSpPr>
          <p:cNvPr id="19" name="Rectangle 18">
            <a:extLst>
              <a:ext uri="{FF2B5EF4-FFF2-40B4-BE49-F238E27FC236}">
                <a16:creationId xmlns:a16="http://schemas.microsoft.com/office/drawing/2014/main" id="{EF1120D8-5885-7610-1DFE-7859AA5394F2}"/>
              </a:ext>
            </a:extLst>
          </p:cNvPr>
          <p:cNvSpPr>
            <a:spLocks noGrp="1" noRot="1" noMove="1" noResize="1" noEditPoints="1" noAdjustHandles="1" noChangeArrowheads="1" noChangeShapeType="1"/>
          </p:cNvSpPr>
          <p:nvPr userDrawn="1"/>
        </p:nvSpPr>
        <p:spPr>
          <a:xfrm>
            <a:off x="0" y="5002858"/>
            <a:ext cx="12192000" cy="1906734"/>
          </a:xfrm>
          <a:prstGeom prst="rect">
            <a:avLst/>
          </a:prstGeom>
          <a:solidFill>
            <a:srgbClr val="05050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BE040808-8CCA-D56F-3809-B4C6867755FA}"/>
              </a:ext>
            </a:extLst>
          </p:cNvPr>
          <p:cNvSpPr txBox="1">
            <a:spLocks noGrp="1" noRot="1" noMove="1" noResize="1" noEditPoints="1" noAdjustHandles="1" noChangeArrowheads="1" noChangeShapeType="1"/>
          </p:cNvSpPr>
          <p:nvPr userDrawn="1"/>
        </p:nvSpPr>
        <p:spPr>
          <a:xfrm>
            <a:off x="1522825" y="5104639"/>
            <a:ext cx="3780811" cy="646331"/>
          </a:xfrm>
          <a:prstGeom prst="rect">
            <a:avLst/>
          </a:prstGeom>
          <a:noFill/>
        </p:spPr>
        <p:txBody>
          <a:bodyPr wrap="square" rtlCol="0">
            <a:spAutoFit/>
          </a:bodyPr>
          <a:lstStyle/>
          <a:p>
            <a:pPr algn="ctr"/>
            <a:r>
              <a:rPr lang="en-US" sz="3600" b="1" dirty="0">
                <a:solidFill>
                  <a:schemeClr val="bg1"/>
                </a:solidFill>
                <a:latin typeface="+mj-lt"/>
              </a:rPr>
              <a:t>ANNUAL TRAINING </a:t>
            </a:r>
          </a:p>
        </p:txBody>
      </p:sp>
      <p:pic>
        <p:nvPicPr>
          <p:cNvPr id="1028" name="Picture 4" descr="Rendered Image">
            <a:extLst>
              <a:ext uri="{FF2B5EF4-FFF2-40B4-BE49-F238E27FC236}">
                <a16:creationId xmlns:a16="http://schemas.microsoft.com/office/drawing/2014/main" id="{ACD03C1B-5171-37AD-E80D-8312BE39402B}"/>
              </a:ext>
            </a:extLst>
          </p:cNvPr>
          <p:cNvPicPr>
            <a:picLocks noGrp="1" noRot="1" noChangeAspect="1" noMove="1" noResize="1" noEditPoints="1" noAdjustHandles="1" noChangeArrowheads="1" noChangeShapeType="1" noCrop="1"/>
          </p:cNvPicPr>
          <p:nvPr userDrawn="1"/>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78677" y="5757044"/>
            <a:ext cx="3780810" cy="59930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DBB404C7-7AA0-9CA8-F6F7-4D3C1EF72A4C}"/>
              </a:ext>
            </a:extLst>
          </p:cNvPr>
          <p:cNvPicPr>
            <a:picLocks noChangeAspect="1"/>
          </p:cNvPicPr>
          <p:nvPr userDrawn="1"/>
        </p:nvPicPr>
        <p:blipFill>
          <a:blip r:embed="rId5">
            <a:extLst>
              <a:ext uri="{28A0092B-C50C-407E-A947-70E740481C1C}">
                <a14:useLocalDpi xmlns:a14="http://schemas.microsoft.com/office/drawing/2010/main" val="0"/>
              </a:ext>
            </a:extLst>
          </a:blip>
          <a:srcRect t="96" b="96"/>
          <a:stretch/>
        </p:blipFill>
        <p:spPr>
          <a:xfrm>
            <a:off x="5944523" y="5087182"/>
            <a:ext cx="6078794" cy="1738085"/>
          </a:xfrm>
          <a:prstGeom prst="rect">
            <a:avLst/>
          </a:prstGeom>
        </p:spPr>
      </p:pic>
      <p:sp>
        <p:nvSpPr>
          <p:cNvPr id="25" name="TextBox 24">
            <a:extLst>
              <a:ext uri="{FF2B5EF4-FFF2-40B4-BE49-F238E27FC236}">
                <a16:creationId xmlns:a16="http://schemas.microsoft.com/office/drawing/2014/main" id="{DADABDCD-AB84-B9D0-8D50-7ED2DEEE1B31}"/>
              </a:ext>
            </a:extLst>
          </p:cNvPr>
          <p:cNvSpPr txBox="1">
            <a:spLocks noGrp="1" noRot="1" noMove="1" noResize="1" noEditPoints="1" noAdjustHandles="1" noChangeArrowheads="1" noChangeShapeType="1"/>
          </p:cNvSpPr>
          <p:nvPr userDrawn="1"/>
        </p:nvSpPr>
        <p:spPr>
          <a:xfrm>
            <a:off x="1478678" y="6272143"/>
            <a:ext cx="3780810" cy="523220"/>
          </a:xfrm>
          <a:prstGeom prst="rect">
            <a:avLst/>
          </a:prstGeom>
          <a:noFill/>
        </p:spPr>
        <p:txBody>
          <a:bodyPr wrap="square" rtlCol="0">
            <a:spAutoFit/>
          </a:bodyPr>
          <a:lstStyle/>
          <a:p>
            <a:pPr algn="ctr"/>
            <a:r>
              <a:rPr lang="en-US" sz="2800" b="1" dirty="0">
                <a:solidFill>
                  <a:schemeClr val="bg1"/>
                </a:solidFill>
                <a:latin typeface="+mj-lt"/>
              </a:rPr>
              <a:t>SEPTEMBER 25 - 29 </a:t>
            </a:r>
          </a:p>
        </p:txBody>
      </p:sp>
      <p:pic>
        <p:nvPicPr>
          <p:cNvPr id="11" name="Picture 10" descr="A number with purple and blue gradients&#10;&#10;Description automatically generated">
            <a:extLst>
              <a:ext uri="{FF2B5EF4-FFF2-40B4-BE49-F238E27FC236}">
                <a16:creationId xmlns:a16="http://schemas.microsoft.com/office/drawing/2014/main" id="{5FC77283-6A1D-4BB7-59BB-4CF4E45B212E}"/>
              </a:ext>
            </a:extLst>
          </p:cNvPr>
          <p:cNvPicPr>
            <a:picLocks noGrp="1" noRot="1" noChangeAspect="1" noMove="1" noResize="1" noEditPoints="1" noAdjustHandles="1" noChangeArrowheads="1" noChangeShapeType="1" noCrop="1"/>
          </p:cNvPicPr>
          <p:nvPr userDrawn="1"/>
        </p:nvPicPr>
        <p:blipFill>
          <a:blip r:embed="rId6"/>
          <a:stretch>
            <a:fillRect/>
          </a:stretch>
        </p:blipFill>
        <p:spPr>
          <a:xfrm>
            <a:off x="280499" y="5021097"/>
            <a:ext cx="1114581" cy="1819529"/>
          </a:xfrm>
          <a:prstGeom prst="rect">
            <a:avLst/>
          </a:prstGeom>
        </p:spPr>
      </p:pic>
    </p:spTree>
    <p:extLst>
      <p:ext uri="{BB962C8B-B14F-4D97-AF65-F5344CB8AC3E}">
        <p14:creationId xmlns:p14="http://schemas.microsoft.com/office/powerpoint/2010/main" val="29407259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AB72B9A-459A-6AE9-C03D-ACBB583CC96A}"/>
              </a:ext>
            </a:extLst>
          </p:cNvPr>
          <p:cNvSpPr/>
          <p:nvPr userDrawn="1"/>
        </p:nvSpPr>
        <p:spPr>
          <a:xfrm>
            <a:off x="-1" y="6238464"/>
            <a:ext cx="11217581" cy="41065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7BC1044-A244-2C16-D742-09CC22BCECF9}"/>
              </a:ext>
            </a:extLst>
          </p:cNvPr>
          <p:cNvSpPr txBox="1">
            <a:spLocks noGrp="1" noRot="1" noMove="1" noResize="1" noEditPoints="1" noAdjustHandles="1" noChangeArrowheads="1" noChangeShapeType="1"/>
          </p:cNvSpPr>
          <p:nvPr userDrawn="1"/>
        </p:nvSpPr>
        <p:spPr>
          <a:xfrm>
            <a:off x="0" y="6244449"/>
            <a:ext cx="12192000" cy="369332"/>
          </a:xfrm>
          <a:prstGeom prst="rect">
            <a:avLst/>
          </a:prstGeom>
          <a:noFill/>
        </p:spPr>
        <p:txBody>
          <a:bodyPr wrap="square" rtlCol="0">
            <a:spAutoFit/>
          </a:bodyPr>
          <a:lstStyle/>
          <a:p>
            <a:pPr algn="ctr"/>
            <a:r>
              <a:rPr lang="en-US" b="1" dirty="0">
                <a:solidFill>
                  <a:schemeClr val="bg1"/>
                </a:solidFill>
                <a:latin typeface="+mj-lt"/>
              </a:rPr>
              <a:t>NASCSP 2023 Annual Training Conference | www.nascsp.org</a:t>
            </a:r>
          </a:p>
        </p:txBody>
      </p:sp>
      <p:pic>
        <p:nvPicPr>
          <p:cNvPr id="13" name="Picture 12">
            <a:extLst>
              <a:ext uri="{FF2B5EF4-FFF2-40B4-BE49-F238E27FC236}">
                <a16:creationId xmlns:a16="http://schemas.microsoft.com/office/drawing/2014/main" id="{1FA7B051-9806-7876-80CD-65C1F0E0248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6083368"/>
            <a:ext cx="12192000" cy="173965"/>
          </a:xfrm>
          <a:prstGeom prst="rect">
            <a:avLst/>
          </a:prstGeom>
        </p:spPr>
      </p:pic>
      <p:pic>
        <p:nvPicPr>
          <p:cNvPr id="12" name="Picture 11">
            <a:extLst>
              <a:ext uri="{FF2B5EF4-FFF2-40B4-BE49-F238E27FC236}">
                <a16:creationId xmlns:a16="http://schemas.microsoft.com/office/drawing/2014/main" id="{5EFFC236-BC4E-2419-B755-823491149930}"/>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1" y="6600556"/>
            <a:ext cx="12192000" cy="173965"/>
          </a:xfrm>
          <a:prstGeom prst="rect">
            <a:avLst/>
          </a:prstGeom>
        </p:spPr>
      </p:pic>
      <p:sp>
        <p:nvSpPr>
          <p:cNvPr id="2" name="Title 1">
            <a:extLst>
              <a:ext uri="{FF2B5EF4-FFF2-40B4-BE49-F238E27FC236}">
                <a16:creationId xmlns:a16="http://schemas.microsoft.com/office/drawing/2014/main" id="{4B149E3C-6DBE-E02F-399F-C99727F2E9E2}"/>
              </a:ext>
            </a:extLst>
          </p:cNvPr>
          <p:cNvSpPr>
            <a:spLocks noGrp="1"/>
          </p:cNvSpPr>
          <p:nvPr>
            <p:ph type="title"/>
          </p:nvPr>
        </p:nvSpPr>
        <p:spPr/>
        <p:txBody>
          <a:bodyPr/>
          <a:lstStyle>
            <a:lvl1pPr algn="ctr">
              <a:defRPr b="0">
                <a:solidFill>
                  <a:srgbClr val="4472C4"/>
                </a:solidFill>
                <a:latin typeface="Segoe Print" panose="02000600000000000000"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14E11518-9754-5442-1A4E-B2916696EC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D0DC1449-2C80-DBD2-CEAF-98B99AB7A1DF}"/>
              </a:ext>
            </a:extLst>
          </p:cNvPr>
          <p:cNvPicPr>
            <a:picLocks noGrp="1" noRot="1" noChangeAspect="1" noMove="1" noResize="1" noEditPoints="1" noAdjustHandles="1" noChangeArrowheads="1" noChangeShapeType="1" noCrop="1"/>
          </p:cNvPicPr>
          <p:nvPr userDrawn="1"/>
        </p:nvPicPr>
        <p:blipFill>
          <a:blip r:embed="rId3"/>
          <a:stretch>
            <a:fillRect/>
          </a:stretch>
        </p:blipFill>
        <p:spPr>
          <a:xfrm>
            <a:off x="11216554" y="5882555"/>
            <a:ext cx="975445" cy="975445"/>
          </a:xfrm>
          <a:prstGeom prst="rect">
            <a:avLst/>
          </a:prstGeom>
        </p:spPr>
      </p:pic>
      <p:sp>
        <p:nvSpPr>
          <p:cNvPr id="14" name="Slide Number Placeholder 5">
            <a:extLst>
              <a:ext uri="{FF2B5EF4-FFF2-40B4-BE49-F238E27FC236}">
                <a16:creationId xmlns:a16="http://schemas.microsoft.com/office/drawing/2014/main" id="{EAA3876C-5A9E-7DA6-0008-834D7FDEE771}"/>
              </a:ext>
            </a:extLst>
          </p:cNvPr>
          <p:cNvSpPr>
            <a:spLocks noGrp="1"/>
          </p:cNvSpPr>
          <p:nvPr>
            <p:ph type="sldNum" sz="quarter" idx="12"/>
          </p:nvPr>
        </p:nvSpPr>
        <p:spPr>
          <a:xfrm>
            <a:off x="9133113" y="6249421"/>
            <a:ext cx="1974583" cy="365125"/>
          </a:xfrm>
        </p:spPr>
        <p:txBody>
          <a:bodyPr/>
          <a:lstStyle>
            <a:lvl1pPr>
              <a:defRPr>
                <a:solidFill>
                  <a:schemeClr val="bg1"/>
                </a:solidFill>
              </a:defRPr>
            </a:lvl1pPr>
          </a:lstStyle>
          <a:p>
            <a:fld id="{DF3CEF77-1DF5-4864-94EB-AA16B1F50ED1}" type="slidenum">
              <a:rPr lang="en-US" smtClean="0"/>
              <a:pPr/>
              <a:t>‹#›</a:t>
            </a:fld>
            <a:endParaRPr lang="en-US"/>
          </a:p>
        </p:txBody>
      </p:sp>
      <p:pic>
        <p:nvPicPr>
          <p:cNvPr id="4" name="Picture 3">
            <a:extLst>
              <a:ext uri="{FF2B5EF4-FFF2-40B4-BE49-F238E27FC236}">
                <a16:creationId xmlns:a16="http://schemas.microsoft.com/office/drawing/2014/main" id="{5A8B2DD4-2558-99D1-C3EE-2E99C4726874}"/>
              </a:ext>
            </a:extLst>
          </p:cNvPr>
          <p:cNvPicPr>
            <a:picLocks noGrp="1" noRot="1" noChangeAspect="1" noMove="1" noResize="1" noEditPoints="1" noAdjustHandles="1" noChangeArrowheads="1" noChangeShapeType="1" noCrop="1"/>
          </p:cNvPicPr>
          <p:nvPr userDrawn="1"/>
        </p:nvPicPr>
        <p:blipFill>
          <a:blip r:embed="rId3"/>
          <a:stretch>
            <a:fillRect/>
          </a:stretch>
        </p:blipFill>
        <p:spPr>
          <a:xfrm>
            <a:off x="-1025" y="5882555"/>
            <a:ext cx="975445" cy="975445"/>
          </a:xfrm>
          <a:prstGeom prst="rect">
            <a:avLst/>
          </a:prstGeom>
        </p:spPr>
      </p:pic>
    </p:spTree>
    <p:extLst>
      <p:ext uri="{BB962C8B-B14F-4D97-AF65-F5344CB8AC3E}">
        <p14:creationId xmlns:p14="http://schemas.microsoft.com/office/powerpoint/2010/main" val="41476595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AB72B9A-459A-6AE9-C03D-ACBB583CC96A}"/>
              </a:ext>
            </a:extLst>
          </p:cNvPr>
          <p:cNvSpPr/>
          <p:nvPr userDrawn="1"/>
        </p:nvSpPr>
        <p:spPr>
          <a:xfrm>
            <a:off x="-1" y="6238464"/>
            <a:ext cx="11217581" cy="41065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1FA7B051-9806-7876-80CD-65C1F0E0248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6083368"/>
            <a:ext cx="12192000" cy="173965"/>
          </a:xfrm>
          <a:prstGeom prst="rect">
            <a:avLst/>
          </a:prstGeom>
        </p:spPr>
      </p:pic>
      <p:pic>
        <p:nvPicPr>
          <p:cNvPr id="12" name="Picture 11">
            <a:extLst>
              <a:ext uri="{FF2B5EF4-FFF2-40B4-BE49-F238E27FC236}">
                <a16:creationId xmlns:a16="http://schemas.microsoft.com/office/drawing/2014/main" id="{5EFFC236-BC4E-2419-B755-823491149930}"/>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1" y="6600556"/>
            <a:ext cx="12192000" cy="173965"/>
          </a:xfrm>
          <a:prstGeom prst="rect">
            <a:avLst/>
          </a:prstGeom>
        </p:spPr>
      </p:pic>
      <p:sp>
        <p:nvSpPr>
          <p:cNvPr id="2" name="Title 1">
            <a:extLst>
              <a:ext uri="{FF2B5EF4-FFF2-40B4-BE49-F238E27FC236}">
                <a16:creationId xmlns:a16="http://schemas.microsoft.com/office/drawing/2014/main" id="{4B149E3C-6DBE-E02F-399F-C99727F2E9E2}"/>
              </a:ext>
            </a:extLst>
          </p:cNvPr>
          <p:cNvSpPr>
            <a:spLocks noGrp="1"/>
          </p:cNvSpPr>
          <p:nvPr>
            <p:ph type="title"/>
          </p:nvPr>
        </p:nvSpPr>
        <p:spPr>
          <a:xfrm>
            <a:off x="486697" y="203044"/>
            <a:ext cx="8551795" cy="1325563"/>
          </a:xfrm>
        </p:spPr>
        <p:txBody>
          <a:bodyPr/>
          <a:lstStyle>
            <a:lvl1pPr algn="ctr">
              <a:defRPr b="0">
                <a:solidFill>
                  <a:srgbClr val="4472C4"/>
                </a:solidFill>
                <a:latin typeface="Segoe Print" panose="02000600000000000000"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14E11518-9754-5442-1A4E-B2916696ECEA}"/>
              </a:ext>
            </a:extLst>
          </p:cNvPr>
          <p:cNvSpPr>
            <a:spLocks noGrp="1"/>
          </p:cNvSpPr>
          <p:nvPr>
            <p:ph idx="1"/>
          </p:nvPr>
        </p:nvSpPr>
        <p:spPr>
          <a:xfrm>
            <a:off x="486697" y="1642086"/>
            <a:ext cx="8551795" cy="42404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a:extLst>
              <a:ext uri="{FF2B5EF4-FFF2-40B4-BE49-F238E27FC236}">
                <a16:creationId xmlns:a16="http://schemas.microsoft.com/office/drawing/2014/main" id="{5A8B2DD4-2558-99D1-C3EE-2E99C4726874}"/>
              </a:ext>
            </a:extLst>
          </p:cNvPr>
          <p:cNvPicPr>
            <a:picLocks noGrp="1" noRot="1" noChangeAspect="1" noMove="1" noResize="1" noEditPoints="1" noAdjustHandles="1" noChangeArrowheads="1" noChangeShapeType="1" noCrop="1"/>
          </p:cNvPicPr>
          <p:nvPr userDrawn="1"/>
        </p:nvPicPr>
        <p:blipFill>
          <a:blip r:embed="rId3"/>
          <a:stretch>
            <a:fillRect/>
          </a:stretch>
        </p:blipFill>
        <p:spPr>
          <a:xfrm>
            <a:off x="-1025" y="5882555"/>
            <a:ext cx="975445" cy="975445"/>
          </a:xfrm>
          <a:prstGeom prst="rect">
            <a:avLst/>
          </a:prstGeom>
        </p:spPr>
      </p:pic>
      <p:sp>
        <p:nvSpPr>
          <p:cNvPr id="6" name="Rectangle 5">
            <a:extLst>
              <a:ext uri="{FF2B5EF4-FFF2-40B4-BE49-F238E27FC236}">
                <a16:creationId xmlns:a16="http://schemas.microsoft.com/office/drawing/2014/main" id="{2EB578B0-0050-8915-AA1E-D9922021B2A0}"/>
              </a:ext>
            </a:extLst>
          </p:cNvPr>
          <p:cNvSpPr>
            <a:spLocks noGrp="1" noRot="1" noMove="1" noResize="1" noEditPoints="1" noAdjustHandles="1" noChangeArrowheads="1" noChangeShapeType="1"/>
          </p:cNvSpPr>
          <p:nvPr userDrawn="1"/>
        </p:nvSpPr>
        <p:spPr>
          <a:xfrm>
            <a:off x="10081249" y="0"/>
            <a:ext cx="2103120" cy="6848574"/>
          </a:xfrm>
          <a:prstGeom prst="rect">
            <a:avLst/>
          </a:prstGeom>
          <a:solidFill>
            <a:srgbClr val="C401AE"/>
          </a:solidFill>
          <a:ln w="38100">
            <a:solidFill>
              <a:srgbClr val="C401A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F7BC1044-A244-2C16-D742-09CC22BCECF9}"/>
              </a:ext>
            </a:extLst>
          </p:cNvPr>
          <p:cNvSpPr txBox="1">
            <a:spLocks noGrp="1" noRot="1" noMove="1" noResize="1" noEditPoints="1" noAdjustHandles="1" noChangeArrowheads="1" noChangeShapeType="1"/>
          </p:cNvSpPr>
          <p:nvPr userDrawn="1"/>
        </p:nvSpPr>
        <p:spPr>
          <a:xfrm>
            <a:off x="0" y="6244449"/>
            <a:ext cx="12192000" cy="369332"/>
          </a:xfrm>
          <a:prstGeom prst="rect">
            <a:avLst/>
          </a:prstGeom>
          <a:noFill/>
        </p:spPr>
        <p:txBody>
          <a:bodyPr wrap="square" rtlCol="0">
            <a:spAutoFit/>
          </a:bodyPr>
          <a:lstStyle/>
          <a:p>
            <a:pPr algn="ctr"/>
            <a:r>
              <a:rPr lang="en-US" b="1" dirty="0">
                <a:solidFill>
                  <a:schemeClr val="bg1"/>
                </a:solidFill>
                <a:latin typeface="+mj-lt"/>
              </a:rPr>
              <a:t>NASCSP 2023 Annual Training Conference | www.nascsp.org</a:t>
            </a:r>
          </a:p>
        </p:txBody>
      </p:sp>
      <p:sp>
        <p:nvSpPr>
          <p:cNvPr id="14" name="Slide Number Placeholder 5">
            <a:extLst>
              <a:ext uri="{FF2B5EF4-FFF2-40B4-BE49-F238E27FC236}">
                <a16:creationId xmlns:a16="http://schemas.microsoft.com/office/drawing/2014/main" id="{EAA3876C-5A9E-7DA6-0008-834D7FDEE771}"/>
              </a:ext>
            </a:extLst>
          </p:cNvPr>
          <p:cNvSpPr>
            <a:spLocks noGrp="1"/>
          </p:cNvSpPr>
          <p:nvPr>
            <p:ph type="sldNum" sz="quarter" idx="12"/>
          </p:nvPr>
        </p:nvSpPr>
        <p:spPr>
          <a:xfrm>
            <a:off x="9133113" y="6249421"/>
            <a:ext cx="1974583" cy="365125"/>
          </a:xfrm>
        </p:spPr>
        <p:txBody>
          <a:bodyPr/>
          <a:lstStyle>
            <a:lvl1pPr>
              <a:defRPr>
                <a:solidFill>
                  <a:schemeClr val="bg1"/>
                </a:solidFill>
              </a:defRPr>
            </a:lvl1pPr>
          </a:lstStyle>
          <a:p>
            <a:fld id="{DF3CEF77-1DF5-4864-94EB-AA16B1F50ED1}" type="slidenum">
              <a:rPr lang="en-US" smtClean="0"/>
              <a:pPr/>
              <a:t>‹#›</a:t>
            </a:fld>
            <a:endParaRPr lang="en-US"/>
          </a:p>
        </p:txBody>
      </p:sp>
      <p:sp>
        <p:nvSpPr>
          <p:cNvPr id="7" name="Flowchart: Connector 6">
            <a:extLst>
              <a:ext uri="{FF2B5EF4-FFF2-40B4-BE49-F238E27FC236}">
                <a16:creationId xmlns:a16="http://schemas.microsoft.com/office/drawing/2014/main" id="{5C1645A9-E662-CE83-0B54-CBA96CEA6F7C}"/>
              </a:ext>
            </a:extLst>
          </p:cNvPr>
          <p:cNvSpPr>
            <a:spLocks noGrp="1" noRot="1" noMove="1" noResize="1" noEditPoints="1" noAdjustHandles="1" noChangeArrowheads="1" noChangeShapeType="1"/>
          </p:cNvSpPr>
          <p:nvPr userDrawn="1"/>
        </p:nvSpPr>
        <p:spPr>
          <a:xfrm>
            <a:off x="9209269" y="2608868"/>
            <a:ext cx="1743959" cy="1630837"/>
          </a:xfrm>
          <a:prstGeom prst="flowChartConnector">
            <a:avLst/>
          </a:prstGeom>
          <a:solidFill>
            <a:schemeClr val="bg1"/>
          </a:solidFill>
          <a:ln w="19050">
            <a:solidFill>
              <a:srgbClr val="0C2F4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15">
            <a:extLst>
              <a:ext uri="{FF2B5EF4-FFF2-40B4-BE49-F238E27FC236}">
                <a16:creationId xmlns:a16="http://schemas.microsoft.com/office/drawing/2014/main" id="{6A5E2873-C30B-E0FA-30B0-B8B7CABAA96F}"/>
              </a:ext>
            </a:extLst>
          </p:cNvPr>
          <p:cNvSpPr>
            <a:spLocks noGrp="1"/>
          </p:cNvSpPr>
          <p:nvPr>
            <p:ph sz="quarter" idx="13" hasCustomPrompt="1"/>
          </p:nvPr>
        </p:nvSpPr>
        <p:spPr>
          <a:xfrm>
            <a:off x="9508974" y="2920695"/>
            <a:ext cx="1144548" cy="1007181"/>
          </a:xfrm>
        </p:spPr>
        <p:txBody>
          <a:bodyPr anchor="ctr">
            <a:noAutofit/>
          </a:bodyPr>
          <a:lstStyle>
            <a:lvl1pPr marL="0" indent="0" algn="ctr">
              <a:buNone/>
              <a:defRPr sz="1800"/>
            </a:lvl1pPr>
            <a:lvl2pPr algn="ctr">
              <a:defRPr sz="3600"/>
            </a:lvl2pPr>
            <a:lvl3pPr algn="ctr">
              <a:defRPr sz="3200"/>
            </a:lvl3pPr>
            <a:lvl4pPr algn="ctr">
              <a:defRPr sz="2800"/>
            </a:lvl4pPr>
            <a:lvl5pPr algn="ctr">
              <a:defRPr sz="2800"/>
            </a:lvl5pPr>
          </a:lstStyle>
          <a:p>
            <a:pPr lvl="0"/>
            <a:r>
              <a:rPr lang="en-US" dirty="0"/>
              <a:t>Click to ADD ICON</a:t>
            </a:r>
          </a:p>
        </p:txBody>
      </p:sp>
    </p:spTree>
    <p:extLst>
      <p:ext uri="{BB962C8B-B14F-4D97-AF65-F5344CB8AC3E}">
        <p14:creationId xmlns:p14="http://schemas.microsoft.com/office/powerpoint/2010/main" val="4088562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AB72B9A-459A-6AE9-C03D-ACBB583CC96A}"/>
              </a:ext>
            </a:extLst>
          </p:cNvPr>
          <p:cNvSpPr/>
          <p:nvPr userDrawn="1"/>
        </p:nvSpPr>
        <p:spPr>
          <a:xfrm>
            <a:off x="-1" y="6238464"/>
            <a:ext cx="11217581" cy="41065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7BC1044-A244-2C16-D742-09CC22BCECF9}"/>
              </a:ext>
            </a:extLst>
          </p:cNvPr>
          <p:cNvSpPr txBox="1">
            <a:spLocks noGrp="1" noRot="1" noMove="1" noResize="1" noEditPoints="1" noAdjustHandles="1" noChangeArrowheads="1" noChangeShapeType="1"/>
          </p:cNvSpPr>
          <p:nvPr userDrawn="1"/>
        </p:nvSpPr>
        <p:spPr>
          <a:xfrm>
            <a:off x="0" y="6244449"/>
            <a:ext cx="12192000" cy="369332"/>
          </a:xfrm>
          <a:prstGeom prst="rect">
            <a:avLst/>
          </a:prstGeom>
          <a:noFill/>
        </p:spPr>
        <p:txBody>
          <a:bodyPr wrap="square" rtlCol="0">
            <a:spAutoFit/>
          </a:bodyPr>
          <a:lstStyle/>
          <a:p>
            <a:pPr algn="ctr"/>
            <a:r>
              <a:rPr lang="en-US" b="1" dirty="0">
                <a:solidFill>
                  <a:schemeClr val="bg1"/>
                </a:solidFill>
                <a:latin typeface="+mj-lt"/>
              </a:rPr>
              <a:t>NASCSP 2023 Annual Training Conference | www.nascsp.org</a:t>
            </a:r>
          </a:p>
        </p:txBody>
      </p:sp>
      <p:pic>
        <p:nvPicPr>
          <p:cNvPr id="13" name="Picture 12">
            <a:extLst>
              <a:ext uri="{FF2B5EF4-FFF2-40B4-BE49-F238E27FC236}">
                <a16:creationId xmlns:a16="http://schemas.microsoft.com/office/drawing/2014/main" id="{1FA7B051-9806-7876-80CD-65C1F0E0248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6083368"/>
            <a:ext cx="12192000" cy="173965"/>
          </a:xfrm>
          <a:prstGeom prst="rect">
            <a:avLst/>
          </a:prstGeom>
        </p:spPr>
      </p:pic>
      <p:pic>
        <p:nvPicPr>
          <p:cNvPr id="12" name="Picture 11">
            <a:extLst>
              <a:ext uri="{FF2B5EF4-FFF2-40B4-BE49-F238E27FC236}">
                <a16:creationId xmlns:a16="http://schemas.microsoft.com/office/drawing/2014/main" id="{5EFFC236-BC4E-2419-B755-823491149930}"/>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1" y="6600556"/>
            <a:ext cx="12192000" cy="173965"/>
          </a:xfrm>
          <a:prstGeom prst="rect">
            <a:avLst/>
          </a:prstGeom>
        </p:spPr>
      </p:pic>
      <p:sp>
        <p:nvSpPr>
          <p:cNvPr id="2" name="Title 1">
            <a:extLst>
              <a:ext uri="{FF2B5EF4-FFF2-40B4-BE49-F238E27FC236}">
                <a16:creationId xmlns:a16="http://schemas.microsoft.com/office/drawing/2014/main" id="{4B149E3C-6DBE-E02F-399F-C99727F2E9E2}"/>
              </a:ext>
            </a:extLst>
          </p:cNvPr>
          <p:cNvSpPr>
            <a:spLocks noGrp="1"/>
          </p:cNvSpPr>
          <p:nvPr>
            <p:ph type="title"/>
          </p:nvPr>
        </p:nvSpPr>
        <p:spPr/>
        <p:txBody>
          <a:bodyPr/>
          <a:lstStyle>
            <a:lvl1pPr algn="ctr">
              <a:defRPr b="0">
                <a:solidFill>
                  <a:srgbClr val="4472C4"/>
                </a:solidFill>
                <a:latin typeface="Segoe Print" panose="02000600000000000000" pitchFamily="2" charset="0"/>
              </a:defRPr>
            </a:lvl1pPr>
          </a:lstStyle>
          <a:p>
            <a:r>
              <a:rPr lang="en-US"/>
              <a:t>Click to edit Master title style</a:t>
            </a:r>
          </a:p>
        </p:txBody>
      </p:sp>
      <p:sp>
        <p:nvSpPr>
          <p:cNvPr id="4" name="Content Placeholder 2">
            <a:extLst>
              <a:ext uri="{FF2B5EF4-FFF2-40B4-BE49-F238E27FC236}">
                <a16:creationId xmlns:a16="http://schemas.microsoft.com/office/drawing/2014/main" id="{CDBFB42C-B1B8-D163-A1C8-231D21CFEF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06A4C9DA-EF06-EB3A-038A-67194687ABE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a:extLst>
              <a:ext uri="{FF2B5EF4-FFF2-40B4-BE49-F238E27FC236}">
                <a16:creationId xmlns:a16="http://schemas.microsoft.com/office/drawing/2014/main" id="{8E47366E-5ADF-11AF-AC64-31B26720EB38}"/>
              </a:ext>
            </a:extLst>
          </p:cNvPr>
          <p:cNvSpPr>
            <a:spLocks noGrp="1"/>
          </p:cNvSpPr>
          <p:nvPr>
            <p:ph type="sldNum" sz="quarter" idx="12"/>
          </p:nvPr>
        </p:nvSpPr>
        <p:spPr>
          <a:xfrm>
            <a:off x="9133113" y="6249421"/>
            <a:ext cx="1974583" cy="365125"/>
          </a:xfrm>
        </p:spPr>
        <p:txBody>
          <a:bodyPr/>
          <a:lstStyle>
            <a:lvl1pPr>
              <a:defRPr>
                <a:solidFill>
                  <a:schemeClr val="bg1"/>
                </a:solidFill>
              </a:defRPr>
            </a:lvl1pPr>
          </a:lstStyle>
          <a:p>
            <a:fld id="{DF3CEF77-1DF5-4864-94EB-AA16B1F50ED1}" type="slidenum">
              <a:rPr lang="en-US" smtClean="0"/>
              <a:pPr/>
              <a:t>‹#›</a:t>
            </a:fld>
            <a:endParaRPr lang="en-US"/>
          </a:p>
        </p:txBody>
      </p:sp>
      <p:pic>
        <p:nvPicPr>
          <p:cNvPr id="3" name="Picture 2">
            <a:extLst>
              <a:ext uri="{FF2B5EF4-FFF2-40B4-BE49-F238E27FC236}">
                <a16:creationId xmlns:a16="http://schemas.microsoft.com/office/drawing/2014/main" id="{E8138C67-533E-EC07-F423-BA8D3DAFABF9}"/>
              </a:ext>
            </a:extLst>
          </p:cNvPr>
          <p:cNvPicPr/>
          <p:nvPr userDrawn="1"/>
        </p:nvPicPr>
        <p:blipFill>
          <a:blip r:embed="rId3"/>
          <a:stretch>
            <a:fillRect/>
          </a:stretch>
        </p:blipFill>
        <p:spPr>
          <a:xfrm>
            <a:off x="-1025" y="5882555"/>
            <a:ext cx="975445" cy="975445"/>
          </a:xfrm>
          <a:prstGeom prst="rect">
            <a:avLst/>
          </a:prstGeom>
        </p:spPr>
      </p:pic>
      <p:pic>
        <p:nvPicPr>
          <p:cNvPr id="6" name="Picture 5">
            <a:extLst>
              <a:ext uri="{FF2B5EF4-FFF2-40B4-BE49-F238E27FC236}">
                <a16:creationId xmlns:a16="http://schemas.microsoft.com/office/drawing/2014/main" id="{D99F4816-25E0-EB89-8FDA-87FD87CFF1C8}"/>
              </a:ext>
            </a:extLst>
          </p:cNvPr>
          <p:cNvPicPr/>
          <p:nvPr userDrawn="1"/>
        </p:nvPicPr>
        <p:blipFill>
          <a:blip r:embed="rId3"/>
          <a:stretch>
            <a:fillRect/>
          </a:stretch>
        </p:blipFill>
        <p:spPr>
          <a:xfrm>
            <a:off x="11216554" y="5882555"/>
            <a:ext cx="975445" cy="975445"/>
          </a:xfrm>
          <a:prstGeom prst="rect">
            <a:avLst/>
          </a:prstGeom>
        </p:spPr>
      </p:pic>
    </p:spTree>
    <p:extLst>
      <p:ext uri="{BB962C8B-B14F-4D97-AF65-F5344CB8AC3E}">
        <p14:creationId xmlns:p14="http://schemas.microsoft.com/office/powerpoint/2010/main" val="41920367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AB72B9A-459A-6AE9-C03D-ACBB583CC96A}"/>
              </a:ext>
            </a:extLst>
          </p:cNvPr>
          <p:cNvSpPr/>
          <p:nvPr userDrawn="1"/>
        </p:nvSpPr>
        <p:spPr>
          <a:xfrm>
            <a:off x="-1" y="6238464"/>
            <a:ext cx="11217581" cy="41065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7BC1044-A244-2C16-D742-09CC22BCECF9}"/>
              </a:ext>
            </a:extLst>
          </p:cNvPr>
          <p:cNvSpPr txBox="1">
            <a:spLocks noGrp="1" noRot="1" noMove="1" noResize="1" noEditPoints="1" noAdjustHandles="1" noChangeArrowheads="1" noChangeShapeType="1"/>
          </p:cNvSpPr>
          <p:nvPr userDrawn="1"/>
        </p:nvSpPr>
        <p:spPr>
          <a:xfrm>
            <a:off x="0" y="6244449"/>
            <a:ext cx="12192000" cy="369332"/>
          </a:xfrm>
          <a:prstGeom prst="rect">
            <a:avLst/>
          </a:prstGeom>
          <a:noFill/>
        </p:spPr>
        <p:txBody>
          <a:bodyPr wrap="square" rtlCol="0">
            <a:spAutoFit/>
          </a:bodyPr>
          <a:lstStyle/>
          <a:p>
            <a:pPr algn="ctr"/>
            <a:r>
              <a:rPr lang="en-US" b="1" dirty="0">
                <a:solidFill>
                  <a:schemeClr val="bg1"/>
                </a:solidFill>
                <a:latin typeface="+mj-lt"/>
              </a:rPr>
              <a:t>NASCSP 2023 Annual Training Conference | www.nascsp.org</a:t>
            </a:r>
          </a:p>
        </p:txBody>
      </p:sp>
      <p:pic>
        <p:nvPicPr>
          <p:cNvPr id="13" name="Picture 12">
            <a:extLst>
              <a:ext uri="{FF2B5EF4-FFF2-40B4-BE49-F238E27FC236}">
                <a16:creationId xmlns:a16="http://schemas.microsoft.com/office/drawing/2014/main" id="{1FA7B051-9806-7876-80CD-65C1F0E0248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6083368"/>
            <a:ext cx="12192000" cy="173965"/>
          </a:xfrm>
          <a:prstGeom prst="rect">
            <a:avLst/>
          </a:prstGeom>
        </p:spPr>
      </p:pic>
      <p:pic>
        <p:nvPicPr>
          <p:cNvPr id="12" name="Picture 11">
            <a:extLst>
              <a:ext uri="{FF2B5EF4-FFF2-40B4-BE49-F238E27FC236}">
                <a16:creationId xmlns:a16="http://schemas.microsoft.com/office/drawing/2014/main" id="{5EFFC236-BC4E-2419-B755-823491149930}"/>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1" y="6600556"/>
            <a:ext cx="12192000" cy="173965"/>
          </a:xfrm>
          <a:prstGeom prst="rect">
            <a:avLst/>
          </a:prstGeom>
        </p:spPr>
      </p:pic>
      <p:sp>
        <p:nvSpPr>
          <p:cNvPr id="2" name="Title 1">
            <a:extLst>
              <a:ext uri="{FF2B5EF4-FFF2-40B4-BE49-F238E27FC236}">
                <a16:creationId xmlns:a16="http://schemas.microsoft.com/office/drawing/2014/main" id="{4B149E3C-6DBE-E02F-399F-C99727F2E9E2}"/>
              </a:ext>
            </a:extLst>
          </p:cNvPr>
          <p:cNvSpPr>
            <a:spLocks noGrp="1"/>
          </p:cNvSpPr>
          <p:nvPr>
            <p:ph type="title"/>
          </p:nvPr>
        </p:nvSpPr>
        <p:spPr/>
        <p:txBody>
          <a:bodyPr/>
          <a:lstStyle>
            <a:lvl1pPr algn="ctr">
              <a:defRPr b="0">
                <a:solidFill>
                  <a:srgbClr val="4472C4"/>
                </a:solidFill>
                <a:latin typeface="Segoe Print" panose="02000600000000000000" pitchFamily="2" charset="0"/>
              </a:defRPr>
            </a:lvl1pPr>
          </a:lstStyle>
          <a:p>
            <a:r>
              <a:rPr lang="en-US"/>
              <a:t>Click to edit Master title style</a:t>
            </a:r>
          </a:p>
        </p:txBody>
      </p:sp>
      <p:sp>
        <p:nvSpPr>
          <p:cNvPr id="4" name="Text Placeholder 2">
            <a:extLst>
              <a:ext uri="{FF2B5EF4-FFF2-40B4-BE49-F238E27FC236}">
                <a16:creationId xmlns:a16="http://schemas.microsoft.com/office/drawing/2014/main" id="{0FEF2A20-BD50-48F2-BFCC-50BC14660E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9DEB6BF3-2C6E-3688-69CF-9E1EDF7A2C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CEF85F3D-BE4F-0BCB-BEE5-3E660E6944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5">
            <a:extLst>
              <a:ext uri="{FF2B5EF4-FFF2-40B4-BE49-F238E27FC236}">
                <a16:creationId xmlns:a16="http://schemas.microsoft.com/office/drawing/2014/main" id="{BD4B9FAE-26B6-81D5-3A3C-0DE74DDF94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5">
            <a:extLst>
              <a:ext uri="{FF2B5EF4-FFF2-40B4-BE49-F238E27FC236}">
                <a16:creationId xmlns:a16="http://schemas.microsoft.com/office/drawing/2014/main" id="{841F102C-BC89-6526-EFFC-366CABD36657}"/>
              </a:ext>
            </a:extLst>
          </p:cNvPr>
          <p:cNvSpPr>
            <a:spLocks noGrp="1"/>
          </p:cNvSpPr>
          <p:nvPr>
            <p:ph type="sldNum" sz="quarter" idx="12"/>
          </p:nvPr>
        </p:nvSpPr>
        <p:spPr>
          <a:xfrm>
            <a:off x="9133113" y="6249421"/>
            <a:ext cx="1974583" cy="365125"/>
          </a:xfrm>
        </p:spPr>
        <p:txBody>
          <a:bodyPr/>
          <a:lstStyle>
            <a:lvl1pPr>
              <a:defRPr>
                <a:solidFill>
                  <a:schemeClr val="bg1"/>
                </a:solidFill>
              </a:defRPr>
            </a:lvl1pPr>
          </a:lstStyle>
          <a:p>
            <a:fld id="{DF3CEF77-1DF5-4864-94EB-AA16B1F50ED1}" type="slidenum">
              <a:rPr lang="en-US" smtClean="0"/>
              <a:pPr/>
              <a:t>‹#›</a:t>
            </a:fld>
            <a:endParaRPr lang="en-US"/>
          </a:p>
        </p:txBody>
      </p:sp>
      <p:pic>
        <p:nvPicPr>
          <p:cNvPr id="3" name="Picture 2">
            <a:extLst>
              <a:ext uri="{FF2B5EF4-FFF2-40B4-BE49-F238E27FC236}">
                <a16:creationId xmlns:a16="http://schemas.microsoft.com/office/drawing/2014/main" id="{D675625D-021A-8A3F-2138-92AFF1F2F6F8}"/>
              </a:ext>
            </a:extLst>
          </p:cNvPr>
          <p:cNvPicPr/>
          <p:nvPr userDrawn="1"/>
        </p:nvPicPr>
        <p:blipFill>
          <a:blip r:embed="rId3"/>
          <a:stretch>
            <a:fillRect/>
          </a:stretch>
        </p:blipFill>
        <p:spPr>
          <a:xfrm>
            <a:off x="-1025" y="5882555"/>
            <a:ext cx="975445" cy="975445"/>
          </a:xfrm>
          <a:prstGeom prst="rect">
            <a:avLst/>
          </a:prstGeom>
        </p:spPr>
      </p:pic>
      <p:pic>
        <p:nvPicPr>
          <p:cNvPr id="6" name="Picture 5">
            <a:extLst>
              <a:ext uri="{FF2B5EF4-FFF2-40B4-BE49-F238E27FC236}">
                <a16:creationId xmlns:a16="http://schemas.microsoft.com/office/drawing/2014/main" id="{200510DD-4041-12CF-C515-6AE9A5341CDB}"/>
              </a:ext>
            </a:extLst>
          </p:cNvPr>
          <p:cNvPicPr/>
          <p:nvPr userDrawn="1"/>
        </p:nvPicPr>
        <p:blipFill>
          <a:blip r:embed="rId3"/>
          <a:stretch>
            <a:fillRect/>
          </a:stretch>
        </p:blipFill>
        <p:spPr>
          <a:xfrm>
            <a:off x="11216554" y="5882555"/>
            <a:ext cx="975445" cy="975445"/>
          </a:xfrm>
          <a:prstGeom prst="rect">
            <a:avLst/>
          </a:prstGeom>
        </p:spPr>
      </p:pic>
    </p:spTree>
    <p:extLst>
      <p:ext uri="{BB962C8B-B14F-4D97-AF65-F5344CB8AC3E}">
        <p14:creationId xmlns:p14="http://schemas.microsoft.com/office/powerpoint/2010/main" val="15294302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AB72B9A-459A-6AE9-C03D-ACBB583CC96A}"/>
              </a:ext>
            </a:extLst>
          </p:cNvPr>
          <p:cNvSpPr/>
          <p:nvPr userDrawn="1"/>
        </p:nvSpPr>
        <p:spPr>
          <a:xfrm>
            <a:off x="-1" y="6238464"/>
            <a:ext cx="11217581" cy="41065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7BC1044-A244-2C16-D742-09CC22BCECF9}"/>
              </a:ext>
            </a:extLst>
          </p:cNvPr>
          <p:cNvSpPr txBox="1">
            <a:spLocks noGrp="1" noRot="1" noMove="1" noResize="1" noEditPoints="1" noAdjustHandles="1" noChangeArrowheads="1" noChangeShapeType="1"/>
          </p:cNvSpPr>
          <p:nvPr userDrawn="1"/>
        </p:nvSpPr>
        <p:spPr>
          <a:xfrm>
            <a:off x="0" y="6244449"/>
            <a:ext cx="12192000" cy="369332"/>
          </a:xfrm>
          <a:prstGeom prst="rect">
            <a:avLst/>
          </a:prstGeom>
          <a:noFill/>
        </p:spPr>
        <p:txBody>
          <a:bodyPr wrap="square" rtlCol="0">
            <a:spAutoFit/>
          </a:bodyPr>
          <a:lstStyle/>
          <a:p>
            <a:pPr algn="ctr"/>
            <a:r>
              <a:rPr lang="en-US" b="1" dirty="0">
                <a:solidFill>
                  <a:schemeClr val="bg1"/>
                </a:solidFill>
                <a:latin typeface="+mj-lt"/>
              </a:rPr>
              <a:t>NASCSP 2023 Annual Training Conference | www.nascsp.org</a:t>
            </a:r>
          </a:p>
        </p:txBody>
      </p:sp>
      <p:pic>
        <p:nvPicPr>
          <p:cNvPr id="13" name="Picture 12">
            <a:extLst>
              <a:ext uri="{FF2B5EF4-FFF2-40B4-BE49-F238E27FC236}">
                <a16:creationId xmlns:a16="http://schemas.microsoft.com/office/drawing/2014/main" id="{1FA7B051-9806-7876-80CD-65C1F0E0248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6083368"/>
            <a:ext cx="12192000" cy="173965"/>
          </a:xfrm>
          <a:prstGeom prst="rect">
            <a:avLst/>
          </a:prstGeom>
        </p:spPr>
      </p:pic>
      <p:pic>
        <p:nvPicPr>
          <p:cNvPr id="12" name="Picture 11">
            <a:extLst>
              <a:ext uri="{FF2B5EF4-FFF2-40B4-BE49-F238E27FC236}">
                <a16:creationId xmlns:a16="http://schemas.microsoft.com/office/drawing/2014/main" id="{5EFFC236-BC4E-2419-B755-823491149930}"/>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1" y="6600556"/>
            <a:ext cx="12192000" cy="173965"/>
          </a:xfrm>
          <a:prstGeom prst="rect">
            <a:avLst/>
          </a:prstGeom>
        </p:spPr>
      </p:pic>
      <p:sp>
        <p:nvSpPr>
          <p:cNvPr id="3" name="Title 1">
            <a:extLst>
              <a:ext uri="{FF2B5EF4-FFF2-40B4-BE49-F238E27FC236}">
                <a16:creationId xmlns:a16="http://schemas.microsoft.com/office/drawing/2014/main" id="{79211B80-DA7D-1A5D-9570-44742CAB4D85}"/>
              </a:ext>
            </a:extLst>
          </p:cNvPr>
          <p:cNvSpPr>
            <a:spLocks noGrp="1"/>
          </p:cNvSpPr>
          <p:nvPr>
            <p:ph type="title"/>
          </p:nvPr>
        </p:nvSpPr>
        <p:spPr>
          <a:xfrm>
            <a:off x="839788" y="457200"/>
            <a:ext cx="3932237" cy="1600200"/>
          </a:xfrm>
        </p:spPr>
        <p:txBody>
          <a:bodyPr anchor="b"/>
          <a:lstStyle>
            <a:lvl1pPr algn="ctr">
              <a:defRPr sz="3200" b="0">
                <a:solidFill>
                  <a:srgbClr val="4472C4"/>
                </a:solidFill>
                <a:latin typeface="Segoe Print" panose="02000600000000000000" pitchFamily="2" charset="0"/>
              </a:defRPr>
            </a:lvl1pPr>
          </a:lstStyle>
          <a:p>
            <a:r>
              <a:rPr lang="en-US"/>
              <a:t>Click to edit Master title style</a:t>
            </a:r>
          </a:p>
        </p:txBody>
      </p:sp>
      <p:sp>
        <p:nvSpPr>
          <p:cNvPr id="15" name="Text Placeholder 3">
            <a:extLst>
              <a:ext uri="{FF2B5EF4-FFF2-40B4-BE49-F238E27FC236}">
                <a16:creationId xmlns:a16="http://schemas.microsoft.com/office/drawing/2014/main" id="{28161569-E308-C772-817C-9CAF302C4A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Content Placeholder 2">
            <a:extLst>
              <a:ext uri="{FF2B5EF4-FFF2-40B4-BE49-F238E27FC236}">
                <a16:creationId xmlns:a16="http://schemas.microsoft.com/office/drawing/2014/main" id="{469E1CAC-5FC1-FCDC-AAC2-C4C5074CD92F}"/>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Slide Number Placeholder 5">
            <a:extLst>
              <a:ext uri="{FF2B5EF4-FFF2-40B4-BE49-F238E27FC236}">
                <a16:creationId xmlns:a16="http://schemas.microsoft.com/office/drawing/2014/main" id="{03B80777-6ED1-B6E7-CDDD-6AE6120B53F5}"/>
              </a:ext>
            </a:extLst>
          </p:cNvPr>
          <p:cNvSpPr>
            <a:spLocks noGrp="1"/>
          </p:cNvSpPr>
          <p:nvPr>
            <p:ph type="sldNum" sz="quarter" idx="12"/>
          </p:nvPr>
        </p:nvSpPr>
        <p:spPr>
          <a:xfrm>
            <a:off x="9133113" y="6249421"/>
            <a:ext cx="1974583" cy="365125"/>
          </a:xfrm>
        </p:spPr>
        <p:txBody>
          <a:bodyPr/>
          <a:lstStyle>
            <a:lvl1pPr>
              <a:defRPr>
                <a:solidFill>
                  <a:schemeClr val="bg1"/>
                </a:solidFill>
              </a:defRPr>
            </a:lvl1pPr>
          </a:lstStyle>
          <a:p>
            <a:fld id="{DF3CEF77-1DF5-4864-94EB-AA16B1F50ED1}" type="slidenum">
              <a:rPr lang="en-US" smtClean="0"/>
              <a:pPr/>
              <a:t>‹#›</a:t>
            </a:fld>
            <a:endParaRPr lang="en-US"/>
          </a:p>
        </p:txBody>
      </p:sp>
      <p:pic>
        <p:nvPicPr>
          <p:cNvPr id="2" name="Picture 1">
            <a:extLst>
              <a:ext uri="{FF2B5EF4-FFF2-40B4-BE49-F238E27FC236}">
                <a16:creationId xmlns:a16="http://schemas.microsoft.com/office/drawing/2014/main" id="{94831B43-2C4C-5205-1663-D5A97E778F2C}"/>
              </a:ext>
            </a:extLst>
          </p:cNvPr>
          <p:cNvPicPr/>
          <p:nvPr userDrawn="1"/>
        </p:nvPicPr>
        <p:blipFill>
          <a:blip r:embed="rId3"/>
          <a:stretch>
            <a:fillRect/>
          </a:stretch>
        </p:blipFill>
        <p:spPr>
          <a:xfrm>
            <a:off x="-1025" y="5882555"/>
            <a:ext cx="975445" cy="975445"/>
          </a:xfrm>
          <a:prstGeom prst="rect">
            <a:avLst/>
          </a:prstGeom>
        </p:spPr>
      </p:pic>
      <p:pic>
        <p:nvPicPr>
          <p:cNvPr id="4" name="Picture 3">
            <a:extLst>
              <a:ext uri="{FF2B5EF4-FFF2-40B4-BE49-F238E27FC236}">
                <a16:creationId xmlns:a16="http://schemas.microsoft.com/office/drawing/2014/main" id="{14B470B8-3AA3-9467-2AEB-1965339B67D7}"/>
              </a:ext>
            </a:extLst>
          </p:cNvPr>
          <p:cNvPicPr/>
          <p:nvPr userDrawn="1"/>
        </p:nvPicPr>
        <p:blipFill>
          <a:blip r:embed="rId3"/>
          <a:stretch>
            <a:fillRect/>
          </a:stretch>
        </p:blipFill>
        <p:spPr>
          <a:xfrm>
            <a:off x="11216554" y="5882555"/>
            <a:ext cx="975445" cy="975445"/>
          </a:xfrm>
          <a:prstGeom prst="rect">
            <a:avLst/>
          </a:prstGeom>
        </p:spPr>
      </p:pic>
    </p:spTree>
    <p:extLst>
      <p:ext uri="{BB962C8B-B14F-4D97-AF65-F5344CB8AC3E}">
        <p14:creationId xmlns:p14="http://schemas.microsoft.com/office/powerpoint/2010/main" val="17081283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AB72B9A-459A-6AE9-C03D-ACBB583CC96A}"/>
              </a:ext>
            </a:extLst>
          </p:cNvPr>
          <p:cNvSpPr/>
          <p:nvPr userDrawn="1"/>
        </p:nvSpPr>
        <p:spPr>
          <a:xfrm>
            <a:off x="-1" y="6238464"/>
            <a:ext cx="11217581" cy="41065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7BC1044-A244-2C16-D742-09CC22BCECF9}"/>
              </a:ext>
            </a:extLst>
          </p:cNvPr>
          <p:cNvSpPr txBox="1">
            <a:spLocks noGrp="1" noRot="1" noMove="1" noResize="1" noEditPoints="1" noAdjustHandles="1" noChangeArrowheads="1" noChangeShapeType="1"/>
          </p:cNvSpPr>
          <p:nvPr userDrawn="1"/>
        </p:nvSpPr>
        <p:spPr>
          <a:xfrm>
            <a:off x="0" y="6244449"/>
            <a:ext cx="12192000" cy="369332"/>
          </a:xfrm>
          <a:prstGeom prst="rect">
            <a:avLst/>
          </a:prstGeom>
          <a:noFill/>
        </p:spPr>
        <p:txBody>
          <a:bodyPr wrap="square" rtlCol="0">
            <a:spAutoFit/>
          </a:bodyPr>
          <a:lstStyle/>
          <a:p>
            <a:pPr algn="ctr"/>
            <a:r>
              <a:rPr lang="en-US" b="1" dirty="0">
                <a:solidFill>
                  <a:schemeClr val="bg1"/>
                </a:solidFill>
                <a:latin typeface="+mj-lt"/>
              </a:rPr>
              <a:t>NASCSP 2023 Annual Training Conference | www.nascsp.org</a:t>
            </a:r>
          </a:p>
        </p:txBody>
      </p:sp>
      <p:pic>
        <p:nvPicPr>
          <p:cNvPr id="13" name="Picture 12">
            <a:extLst>
              <a:ext uri="{FF2B5EF4-FFF2-40B4-BE49-F238E27FC236}">
                <a16:creationId xmlns:a16="http://schemas.microsoft.com/office/drawing/2014/main" id="{1FA7B051-9806-7876-80CD-65C1F0E0248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6083368"/>
            <a:ext cx="12192000" cy="173965"/>
          </a:xfrm>
          <a:prstGeom prst="rect">
            <a:avLst/>
          </a:prstGeom>
        </p:spPr>
      </p:pic>
      <p:pic>
        <p:nvPicPr>
          <p:cNvPr id="12" name="Picture 11">
            <a:extLst>
              <a:ext uri="{FF2B5EF4-FFF2-40B4-BE49-F238E27FC236}">
                <a16:creationId xmlns:a16="http://schemas.microsoft.com/office/drawing/2014/main" id="{5EFFC236-BC4E-2419-B755-823491149930}"/>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1" y="6600556"/>
            <a:ext cx="12192000" cy="173965"/>
          </a:xfrm>
          <a:prstGeom prst="rect">
            <a:avLst/>
          </a:prstGeom>
        </p:spPr>
      </p:pic>
      <p:sp>
        <p:nvSpPr>
          <p:cNvPr id="3" name="Title 1">
            <a:extLst>
              <a:ext uri="{FF2B5EF4-FFF2-40B4-BE49-F238E27FC236}">
                <a16:creationId xmlns:a16="http://schemas.microsoft.com/office/drawing/2014/main" id="{79211B80-DA7D-1A5D-9570-44742CAB4D85}"/>
              </a:ext>
            </a:extLst>
          </p:cNvPr>
          <p:cNvSpPr>
            <a:spLocks noGrp="1"/>
          </p:cNvSpPr>
          <p:nvPr>
            <p:ph type="title"/>
          </p:nvPr>
        </p:nvSpPr>
        <p:spPr>
          <a:xfrm>
            <a:off x="839788" y="457200"/>
            <a:ext cx="3932237" cy="1600200"/>
          </a:xfrm>
        </p:spPr>
        <p:txBody>
          <a:bodyPr anchor="b"/>
          <a:lstStyle>
            <a:lvl1pPr algn="ctr">
              <a:defRPr sz="3200" b="1">
                <a:solidFill>
                  <a:srgbClr val="4472C4"/>
                </a:solidFill>
              </a:defRPr>
            </a:lvl1pPr>
          </a:lstStyle>
          <a:p>
            <a:r>
              <a:rPr lang="en-US"/>
              <a:t>Click to edit Master title style</a:t>
            </a:r>
          </a:p>
        </p:txBody>
      </p:sp>
      <p:sp>
        <p:nvSpPr>
          <p:cNvPr id="15" name="Text Placeholder 3">
            <a:extLst>
              <a:ext uri="{FF2B5EF4-FFF2-40B4-BE49-F238E27FC236}">
                <a16:creationId xmlns:a16="http://schemas.microsoft.com/office/drawing/2014/main" id="{28161569-E308-C772-817C-9CAF302C4A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Picture Placeholder 2">
            <a:extLst>
              <a:ext uri="{FF2B5EF4-FFF2-40B4-BE49-F238E27FC236}">
                <a16:creationId xmlns:a16="http://schemas.microsoft.com/office/drawing/2014/main" id="{E70F59DD-B2DE-3C8B-6FFC-7B67AA57B322}"/>
              </a:ext>
            </a:extLst>
          </p:cNvPr>
          <p:cNvSpPr>
            <a:spLocks noGrp="1"/>
          </p:cNvSpPr>
          <p:nvPr>
            <p:ph type="pic" idx="1"/>
          </p:nvPr>
        </p:nvSpPr>
        <p:spPr>
          <a:xfrm>
            <a:off x="5183188" y="457201"/>
            <a:ext cx="6172200" cy="54114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Slide Number Placeholder 5">
            <a:extLst>
              <a:ext uri="{FF2B5EF4-FFF2-40B4-BE49-F238E27FC236}">
                <a16:creationId xmlns:a16="http://schemas.microsoft.com/office/drawing/2014/main" id="{128C760B-D8A4-F0E1-9237-BF70B6484026}"/>
              </a:ext>
            </a:extLst>
          </p:cNvPr>
          <p:cNvSpPr>
            <a:spLocks noGrp="1"/>
          </p:cNvSpPr>
          <p:nvPr>
            <p:ph type="sldNum" sz="quarter" idx="12"/>
          </p:nvPr>
        </p:nvSpPr>
        <p:spPr>
          <a:xfrm>
            <a:off x="9133113" y="6249421"/>
            <a:ext cx="1974583" cy="365125"/>
          </a:xfrm>
        </p:spPr>
        <p:txBody>
          <a:bodyPr/>
          <a:lstStyle>
            <a:lvl1pPr>
              <a:defRPr>
                <a:solidFill>
                  <a:schemeClr val="bg1"/>
                </a:solidFill>
              </a:defRPr>
            </a:lvl1pPr>
          </a:lstStyle>
          <a:p>
            <a:fld id="{DF3CEF77-1DF5-4864-94EB-AA16B1F50ED1}" type="slidenum">
              <a:rPr lang="en-US" smtClean="0"/>
              <a:pPr/>
              <a:t>‹#›</a:t>
            </a:fld>
            <a:endParaRPr lang="en-US"/>
          </a:p>
        </p:txBody>
      </p:sp>
      <p:pic>
        <p:nvPicPr>
          <p:cNvPr id="5" name="Picture 4">
            <a:extLst>
              <a:ext uri="{FF2B5EF4-FFF2-40B4-BE49-F238E27FC236}">
                <a16:creationId xmlns:a16="http://schemas.microsoft.com/office/drawing/2014/main" id="{DFEFF8C6-7224-D351-63B9-E1B33FBE0E56}"/>
              </a:ext>
            </a:extLst>
          </p:cNvPr>
          <p:cNvPicPr/>
          <p:nvPr userDrawn="1"/>
        </p:nvPicPr>
        <p:blipFill>
          <a:blip r:embed="rId3"/>
          <a:stretch>
            <a:fillRect/>
          </a:stretch>
        </p:blipFill>
        <p:spPr>
          <a:xfrm>
            <a:off x="-1025" y="5882555"/>
            <a:ext cx="975445" cy="975445"/>
          </a:xfrm>
          <a:prstGeom prst="rect">
            <a:avLst/>
          </a:prstGeom>
        </p:spPr>
      </p:pic>
      <p:pic>
        <p:nvPicPr>
          <p:cNvPr id="6" name="Picture 5">
            <a:extLst>
              <a:ext uri="{FF2B5EF4-FFF2-40B4-BE49-F238E27FC236}">
                <a16:creationId xmlns:a16="http://schemas.microsoft.com/office/drawing/2014/main" id="{141B480F-32FC-4B1D-18C7-7C09807AE898}"/>
              </a:ext>
            </a:extLst>
          </p:cNvPr>
          <p:cNvPicPr/>
          <p:nvPr userDrawn="1"/>
        </p:nvPicPr>
        <p:blipFill>
          <a:blip r:embed="rId3"/>
          <a:stretch>
            <a:fillRect/>
          </a:stretch>
        </p:blipFill>
        <p:spPr>
          <a:xfrm>
            <a:off x="11216554" y="5882555"/>
            <a:ext cx="975445" cy="975445"/>
          </a:xfrm>
          <a:prstGeom prst="rect">
            <a:avLst/>
          </a:prstGeom>
        </p:spPr>
      </p:pic>
    </p:spTree>
    <p:extLst>
      <p:ext uri="{BB962C8B-B14F-4D97-AF65-F5344CB8AC3E}">
        <p14:creationId xmlns:p14="http://schemas.microsoft.com/office/powerpoint/2010/main" val="37853062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AB72B9A-459A-6AE9-C03D-ACBB583CC96A}"/>
              </a:ext>
            </a:extLst>
          </p:cNvPr>
          <p:cNvSpPr/>
          <p:nvPr userDrawn="1"/>
        </p:nvSpPr>
        <p:spPr>
          <a:xfrm>
            <a:off x="-1" y="6238464"/>
            <a:ext cx="11217581" cy="41065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7BC1044-A244-2C16-D742-09CC22BCECF9}"/>
              </a:ext>
            </a:extLst>
          </p:cNvPr>
          <p:cNvSpPr txBox="1">
            <a:spLocks noGrp="1" noRot="1" noMove="1" noResize="1" noEditPoints="1" noAdjustHandles="1" noChangeArrowheads="1" noChangeShapeType="1"/>
          </p:cNvSpPr>
          <p:nvPr userDrawn="1"/>
        </p:nvSpPr>
        <p:spPr>
          <a:xfrm>
            <a:off x="0" y="6244449"/>
            <a:ext cx="12192000" cy="369332"/>
          </a:xfrm>
          <a:prstGeom prst="rect">
            <a:avLst/>
          </a:prstGeom>
          <a:noFill/>
        </p:spPr>
        <p:txBody>
          <a:bodyPr wrap="square" rtlCol="0">
            <a:spAutoFit/>
          </a:bodyPr>
          <a:lstStyle/>
          <a:p>
            <a:pPr algn="ctr"/>
            <a:r>
              <a:rPr lang="en-US" b="1" dirty="0">
                <a:solidFill>
                  <a:schemeClr val="bg1"/>
                </a:solidFill>
                <a:latin typeface="+mj-lt"/>
              </a:rPr>
              <a:t>NASCSP 2023 Annual Training Conference | www.nascsp.org</a:t>
            </a:r>
          </a:p>
        </p:txBody>
      </p:sp>
      <p:pic>
        <p:nvPicPr>
          <p:cNvPr id="13" name="Picture 12">
            <a:extLst>
              <a:ext uri="{FF2B5EF4-FFF2-40B4-BE49-F238E27FC236}">
                <a16:creationId xmlns:a16="http://schemas.microsoft.com/office/drawing/2014/main" id="{1FA7B051-9806-7876-80CD-65C1F0E0248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6083368"/>
            <a:ext cx="12192000" cy="173965"/>
          </a:xfrm>
          <a:prstGeom prst="rect">
            <a:avLst/>
          </a:prstGeom>
        </p:spPr>
      </p:pic>
      <p:pic>
        <p:nvPicPr>
          <p:cNvPr id="12" name="Picture 11">
            <a:extLst>
              <a:ext uri="{FF2B5EF4-FFF2-40B4-BE49-F238E27FC236}">
                <a16:creationId xmlns:a16="http://schemas.microsoft.com/office/drawing/2014/main" id="{5EFFC236-BC4E-2419-B755-823491149930}"/>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1" y="6600556"/>
            <a:ext cx="12192000" cy="173965"/>
          </a:xfrm>
          <a:prstGeom prst="rect">
            <a:avLst/>
          </a:prstGeom>
        </p:spPr>
      </p:pic>
      <p:sp>
        <p:nvSpPr>
          <p:cNvPr id="2" name="Title 1">
            <a:extLst>
              <a:ext uri="{FF2B5EF4-FFF2-40B4-BE49-F238E27FC236}">
                <a16:creationId xmlns:a16="http://schemas.microsoft.com/office/drawing/2014/main" id="{4B149E3C-6DBE-E02F-399F-C99727F2E9E2}"/>
              </a:ext>
            </a:extLst>
          </p:cNvPr>
          <p:cNvSpPr>
            <a:spLocks noGrp="1"/>
          </p:cNvSpPr>
          <p:nvPr>
            <p:ph type="title"/>
          </p:nvPr>
        </p:nvSpPr>
        <p:spPr/>
        <p:txBody>
          <a:bodyPr/>
          <a:lstStyle>
            <a:lvl1pPr algn="ctr">
              <a:defRPr b="0">
                <a:solidFill>
                  <a:srgbClr val="4472C4"/>
                </a:solidFill>
                <a:latin typeface="Segoe Print" panose="02000600000000000000" pitchFamily="2" charset="0"/>
              </a:defRPr>
            </a:lvl1pPr>
          </a:lstStyle>
          <a:p>
            <a:r>
              <a:rPr lang="en-US"/>
              <a:t>Click to edit Master title style</a:t>
            </a:r>
          </a:p>
        </p:txBody>
      </p:sp>
      <p:sp>
        <p:nvSpPr>
          <p:cNvPr id="6" name="Slide Number Placeholder 5">
            <a:extLst>
              <a:ext uri="{FF2B5EF4-FFF2-40B4-BE49-F238E27FC236}">
                <a16:creationId xmlns:a16="http://schemas.microsoft.com/office/drawing/2014/main" id="{7187D73F-6A62-8085-300B-881AA9034351}"/>
              </a:ext>
            </a:extLst>
          </p:cNvPr>
          <p:cNvSpPr>
            <a:spLocks noGrp="1"/>
          </p:cNvSpPr>
          <p:nvPr>
            <p:ph type="sldNum" sz="quarter" idx="12"/>
          </p:nvPr>
        </p:nvSpPr>
        <p:spPr>
          <a:xfrm>
            <a:off x="9133113" y="6249421"/>
            <a:ext cx="1974583" cy="365125"/>
          </a:xfrm>
        </p:spPr>
        <p:txBody>
          <a:bodyPr/>
          <a:lstStyle>
            <a:lvl1pPr>
              <a:defRPr>
                <a:solidFill>
                  <a:schemeClr val="bg1"/>
                </a:solidFill>
              </a:defRPr>
            </a:lvl1pPr>
          </a:lstStyle>
          <a:p>
            <a:fld id="{DF3CEF77-1DF5-4864-94EB-AA16B1F50ED1}" type="slidenum">
              <a:rPr lang="en-US" smtClean="0"/>
              <a:pPr/>
              <a:t>‹#›</a:t>
            </a:fld>
            <a:endParaRPr lang="en-US"/>
          </a:p>
        </p:txBody>
      </p:sp>
      <p:pic>
        <p:nvPicPr>
          <p:cNvPr id="3" name="Picture 2">
            <a:extLst>
              <a:ext uri="{FF2B5EF4-FFF2-40B4-BE49-F238E27FC236}">
                <a16:creationId xmlns:a16="http://schemas.microsoft.com/office/drawing/2014/main" id="{F7002469-09A8-DF17-2769-A53BB52A97C6}"/>
              </a:ext>
            </a:extLst>
          </p:cNvPr>
          <p:cNvPicPr/>
          <p:nvPr userDrawn="1"/>
        </p:nvPicPr>
        <p:blipFill>
          <a:blip r:embed="rId3"/>
          <a:stretch>
            <a:fillRect/>
          </a:stretch>
        </p:blipFill>
        <p:spPr>
          <a:xfrm>
            <a:off x="-1025" y="5882555"/>
            <a:ext cx="975445" cy="975445"/>
          </a:xfrm>
          <a:prstGeom prst="rect">
            <a:avLst/>
          </a:prstGeom>
        </p:spPr>
      </p:pic>
      <p:pic>
        <p:nvPicPr>
          <p:cNvPr id="4" name="Picture 3">
            <a:extLst>
              <a:ext uri="{FF2B5EF4-FFF2-40B4-BE49-F238E27FC236}">
                <a16:creationId xmlns:a16="http://schemas.microsoft.com/office/drawing/2014/main" id="{D6BC7478-0A75-C424-5A61-3468E5262C09}"/>
              </a:ext>
            </a:extLst>
          </p:cNvPr>
          <p:cNvPicPr/>
          <p:nvPr userDrawn="1"/>
        </p:nvPicPr>
        <p:blipFill>
          <a:blip r:embed="rId3"/>
          <a:stretch>
            <a:fillRect/>
          </a:stretch>
        </p:blipFill>
        <p:spPr>
          <a:xfrm>
            <a:off x="11216554" y="5882555"/>
            <a:ext cx="975445" cy="975445"/>
          </a:xfrm>
          <a:prstGeom prst="rect">
            <a:avLst/>
          </a:prstGeom>
        </p:spPr>
      </p:pic>
    </p:spTree>
    <p:extLst>
      <p:ext uri="{BB962C8B-B14F-4D97-AF65-F5344CB8AC3E}">
        <p14:creationId xmlns:p14="http://schemas.microsoft.com/office/powerpoint/2010/main" val="33010298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B83F8F2-C9D0-3BA4-A981-B25ED5D82600}"/>
              </a:ext>
            </a:extLst>
          </p:cNvPr>
          <p:cNvSpPr>
            <a:spLocks noGrp="1"/>
          </p:cNvSpPr>
          <p:nvPr>
            <p:ph type="ftr" sz="quarter" idx="11"/>
          </p:nvPr>
        </p:nvSpPr>
        <p:spPr>
          <a:xfrm>
            <a:off x="4448907" y="6381750"/>
            <a:ext cx="7539525" cy="365125"/>
          </a:xfrm>
        </p:spPr>
        <p:txBody>
          <a:bodyPr/>
          <a:lstStyle>
            <a:lvl1pPr>
              <a:defRPr b="1">
                <a:solidFill>
                  <a:schemeClr val="tx1"/>
                </a:solidFill>
              </a:defRPr>
            </a:lvl1pPr>
          </a:lstStyle>
          <a:p>
            <a:r>
              <a:rPr lang="en-US" dirty="0"/>
              <a:t>NASCSP </a:t>
            </a:r>
            <a:r>
              <a:rPr lang="en-US" dirty="0">
                <a:solidFill>
                  <a:srgbClr val="4472C4"/>
                </a:solidFill>
              </a:rPr>
              <a:t>2023</a:t>
            </a:r>
            <a:r>
              <a:rPr lang="en-US" dirty="0"/>
              <a:t> Annual Training Conference | www.nascsp.org</a:t>
            </a:r>
          </a:p>
        </p:txBody>
      </p:sp>
      <p:sp>
        <p:nvSpPr>
          <p:cNvPr id="5" name="Slide Number Placeholder 4">
            <a:extLst>
              <a:ext uri="{FF2B5EF4-FFF2-40B4-BE49-F238E27FC236}">
                <a16:creationId xmlns:a16="http://schemas.microsoft.com/office/drawing/2014/main" id="{72F81968-FD7A-2EDF-3F24-4204E4BB51B2}"/>
              </a:ext>
            </a:extLst>
          </p:cNvPr>
          <p:cNvSpPr>
            <a:spLocks noGrp="1"/>
          </p:cNvSpPr>
          <p:nvPr>
            <p:ph type="sldNum" sz="quarter" idx="12"/>
          </p:nvPr>
        </p:nvSpPr>
        <p:spPr>
          <a:xfrm>
            <a:off x="11394830" y="6381750"/>
            <a:ext cx="602396" cy="365125"/>
          </a:xfrm>
        </p:spPr>
        <p:txBody>
          <a:bodyPr/>
          <a:lstStyle/>
          <a:p>
            <a:fld id="{DF3CEF77-1DF5-4864-94EB-AA16B1F50ED1}" type="slidenum">
              <a:rPr lang="en-US" smtClean="0"/>
              <a:t>‹#›</a:t>
            </a:fld>
            <a:endParaRPr lang="en-US"/>
          </a:p>
        </p:txBody>
      </p:sp>
      <p:sp>
        <p:nvSpPr>
          <p:cNvPr id="2" name="Rectangle 1">
            <a:extLst>
              <a:ext uri="{FF2B5EF4-FFF2-40B4-BE49-F238E27FC236}">
                <a16:creationId xmlns:a16="http://schemas.microsoft.com/office/drawing/2014/main" id="{E159FBDA-95BD-5797-3CAB-1AA9B4C25E89}"/>
              </a:ext>
            </a:extLst>
          </p:cNvPr>
          <p:cNvSpPr/>
          <p:nvPr userDrawn="1"/>
        </p:nvSpPr>
        <p:spPr>
          <a:xfrm>
            <a:off x="-1" y="0"/>
            <a:ext cx="4255477" cy="6857999"/>
          </a:xfrm>
          <a:prstGeom prst="rect">
            <a:avLst/>
          </a:prstGeom>
          <a:ln w="19050">
            <a:solidFill>
              <a:srgbClr val="102E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7902C655-5E3F-88A5-D71C-5482BE40E5F2}"/>
              </a:ext>
            </a:extLst>
          </p:cNvPr>
          <p:cNvSpPr>
            <a:spLocks noGrp="1"/>
          </p:cNvSpPr>
          <p:nvPr>
            <p:ph type="title"/>
          </p:nvPr>
        </p:nvSpPr>
        <p:spPr>
          <a:xfrm>
            <a:off x="487971" y="2029985"/>
            <a:ext cx="3279531" cy="2798028"/>
          </a:xfrm>
          <a:solidFill>
            <a:schemeClr val="bg1"/>
          </a:solidFill>
          <a:ln w="44450" cmpd="thickThin">
            <a:solidFill>
              <a:srgbClr val="C401AE"/>
            </a:solidFill>
          </a:ln>
        </p:spPr>
        <p:txBody>
          <a:bodyPr/>
          <a:lstStyle>
            <a:lvl1pPr algn="ctr">
              <a:defRPr b="0">
                <a:solidFill>
                  <a:srgbClr val="4472C4"/>
                </a:solidFill>
                <a:latin typeface="Segoe Print" panose="02000600000000000000"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EEF01207-F4CB-2986-95EC-88E564C64621}"/>
              </a:ext>
            </a:extLst>
          </p:cNvPr>
          <p:cNvSpPr>
            <a:spLocks noGrp="1"/>
          </p:cNvSpPr>
          <p:nvPr>
            <p:ph idx="1"/>
          </p:nvPr>
        </p:nvSpPr>
        <p:spPr>
          <a:xfrm>
            <a:off x="4448908" y="136525"/>
            <a:ext cx="7539526" cy="6114806"/>
          </a:xfrm>
        </p:spPr>
        <p:txBody>
          <a:bodyPr anchor="ctr"/>
          <a:lstStyle>
            <a:lvl1pPr>
              <a:defRPr sz="3200">
                <a:latin typeface="+mn-lt"/>
              </a:defRPr>
            </a:lvl1pPr>
            <a:lvl2pPr>
              <a:defRPr sz="2800">
                <a:latin typeface="+mn-lt"/>
              </a:defRPr>
            </a:lvl2pPr>
            <a:lvl3pPr>
              <a:defRPr sz="2400">
                <a:latin typeface="+mn-lt"/>
              </a:defRPr>
            </a:lvl3pPr>
            <a:lvl4pPr>
              <a:defRPr sz="2000">
                <a:latin typeface="+mn-lt"/>
              </a:defRPr>
            </a:lvl4pPr>
            <a:lvl5pPr>
              <a:defRPr sz="2000">
                <a:latin typeface="+mn-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656081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Blank Slid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B83F8F2-C9D0-3BA4-A981-B25ED5D82600}"/>
              </a:ext>
            </a:extLst>
          </p:cNvPr>
          <p:cNvSpPr>
            <a:spLocks noGrp="1"/>
          </p:cNvSpPr>
          <p:nvPr>
            <p:ph type="ftr" sz="quarter" idx="11"/>
          </p:nvPr>
        </p:nvSpPr>
        <p:spPr/>
        <p:txBody>
          <a:bodyPr/>
          <a:lstStyle>
            <a:lvl1pPr>
              <a:defRPr b="1"/>
            </a:lvl1pPr>
          </a:lstStyle>
          <a:p>
            <a:r>
              <a:rPr lang="en-US" dirty="0">
                <a:solidFill>
                  <a:schemeClr val="tx1"/>
                </a:solidFill>
              </a:rPr>
              <a:t>NASCSP</a:t>
            </a:r>
            <a:r>
              <a:rPr lang="en-US" dirty="0"/>
              <a:t> </a:t>
            </a:r>
            <a:r>
              <a:rPr lang="en-US" dirty="0">
                <a:solidFill>
                  <a:srgbClr val="4472C4"/>
                </a:solidFill>
              </a:rPr>
              <a:t>2023</a:t>
            </a:r>
            <a:r>
              <a:rPr lang="en-US" dirty="0">
                <a:solidFill>
                  <a:schemeClr val="tx1"/>
                </a:solidFill>
              </a:rPr>
              <a:t> Annual Training Conference | www.nascsp.org</a:t>
            </a:r>
          </a:p>
        </p:txBody>
      </p:sp>
      <p:sp>
        <p:nvSpPr>
          <p:cNvPr id="5" name="Slide Number Placeholder 4">
            <a:extLst>
              <a:ext uri="{FF2B5EF4-FFF2-40B4-BE49-F238E27FC236}">
                <a16:creationId xmlns:a16="http://schemas.microsoft.com/office/drawing/2014/main" id="{72F81968-FD7A-2EDF-3F24-4204E4BB51B2}"/>
              </a:ext>
            </a:extLst>
          </p:cNvPr>
          <p:cNvSpPr>
            <a:spLocks noGrp="1"/>
          </p:cNvSpPr>
          <p:nvPr>
            <p:ph type="sldNum" sz="quarter" idx="12"/>
          </p:nvPr>
        </p:nvSpPr>
        <p:spPr>
          <a:xfrm>
            <a:off x="8610600" y="6356349"/>
            <a:ext cx="2743200" cy="365125"/>
          </a:xfrm>
        </p:spPr>
        <p:txBody>
          <a:bodyPr/>
          <a:lstStyle/>
          <a:p>
            <a:fld id="{DF3CEF77-1DF5-4864-94EB-AA16B1F50ED1}" type="slidenum">
              <a:rPr lang="en-US" smtClean="0"/>
              <a:t>‹#›</a:t>
            </a:fld>
            <a:endParaRPr lang="en-US"/>
          </a:p>
        </p:txBody>
      </p:sp>
      <p:sp>
        <p:nvSpPr>
          <p:cNvPr id="6" name="Title 1">
            <a:extLst>
              <a:ext uri="{FF2B5EF4-FFF2-40B4-BE49-F238E27FC236}">
                <a16:creationId xmlns:a16="http://schemas.microsoft.com/office/drawing/2014/main" id="{7902C655-5E3F-88A5-D71C-5482BE40E5F2}"/>
              </a:ext>
            </a:extLst>
          </p:cNvPr>
          <p:cNvSpPr>
            <a:spLocks noGrp="1"/>
          </p:cNvSpPr>
          <p:nvPr>
            <p:ph type="title"/>
          </p:nvPr>
        </p:nvSpPr>
        <p:spPr>
          <a:xfrm>
            <a:off x="838200" y="365125"/>
            <a:ext cx="10515600" cy="1325563"/>
          </a:xfrm>
        </p:spPr>
        <p:txBody>
          <a:bodyPr/>
          <a:lstStyle>
            <a:lvl1pPr algn="ctr">
              <a:defRPr b="0">
                <a:solidFill>
                  <a:srgbClr val="4472C4"/>
                </a:solidFill>
                <a:latin typeface="Segoe Print" panose="02000600000000000000" pitchFamily="2" charset="0"/>
              </a:defRPr>
            </a:lvl1pPr>
          </a:lstStyle>
          <a:p>
            <a:r>
              <a:rPr lang="en-US"/>
              <a:t>Click to edit Master title style</a:t>
            </a:r>
          </a:p>
        </p:txBody>
      </p:sp>
    </p:spTree>
    <p:extLst>
      <p:ext uri="{BB962C8B-B14F-4D97-AF65-F5344CB8AC3E}">
        <p14:creationId xmlns:p14="http://schemas.microsoft.com/office/powerpoint/2010/main" val="1915996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0D9203-6421-47FF-91CA-2C4DBA8F2D76}" type="datetime1">
              <a:rPr lang="en-US" smtClean="0"/>
              <a:t>9/22/2023</a:t>
            </a:fld>
            <a:endParaRPr lang="en-US" dirty="0"/>
          </a:p>
        </p:txBody>
      </p:sp>
      <p:sp>
        <p:nvSpPr>
          <p:cNvPr id="3" name="Footer Placeholder 2"/>
          <p:cNvSpPr>
            <a:spLocks noGrp="1"/>
          </p:cNvSpPr>
          <p:nvPr>
            <p:ph type="ftr" sz="quarter" idx="11"/>
          </p:nvPr>
        </p:nvSpPr>
        <p:spPr/>
        <p:txBody>
          <a:bodyPr/>
          <a:lstStyle/>
          <a:p>
            <a:r>
              <a:rPr lang="en-US"/>
              <a:t>NASCSP 2023 Annual Training Conference | www.nascsp.org</a:t>
            </a:r>
            <a:endParaRPr lang="en-US" dirty="0"/>
          </a:p>
        </p:txBody>
      </p:sp>
      <p:sp>
        <p:nvSpPr>
          <p:cNvPr id="4" name="Slide Number Placeholder 3"/>
          <p:cNvSpPr>
            <a:spLocks noGrp="1"/>
          </p:cNvSpPr>
          <p:nvPr>
            <p:ph type="sldNum" sz="quarter" idx="12"/>
          </p:nvPr>
        </p:nvSpPr>
        <p:spPr/>
        <p:txBody>
          <a:bodyPr/>
          <a:lstStyle/>
          <a:p>
            <a:fld id="{BC6240FB-E4B9-4456-9976-B718E7FD5CC7}" type="slidenum">
              <a:rPr lang="en-US" smtClean="0"/>
              <a:pPr/>
              <a:t>‹#›</a:t>
            </a:fld>
            <a:endParaRPr lang="en-US" dirty="0"/>
          </a:p>
        </p:txBody>
      </p:sp>
    </p:spTree>
    <p:extLst>
      <p:ext uri="{BB962C8B-B14F-4D97-AF65-F5344CB8AC3E}">
        <p14:creationId xmlns:p14="http://schemas.microsoft.com/office/powerpoint/2010/main" val="96560297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FFAFE93-81D5-2E43-BBD6-3A32615ADE07}" type="datetime1">
              <a:rPr lang="en-US" smtClean="0"/>
              <a:t>9/22/2023</a:t>
            </a:fld>
            <a:endParaRPr lang="en-US" dirty="0"/>
          </a:p>
        </p:txBody>
      </p:sp>
      <p:sp>
        <p:nvSpPr>
          <p:cNvPr id="8" name="Footer Placeholder 7"/>
          <p:cNvSpPr>
            <a:spLocks noGrp="1"/>
          </p:cNvSpPr>
          <p:nvPr>
            <p:ph type="ftr" sz="quarter" idx="11"/>
          </p:nvPr>
        </p:nvSpPr>
        <p:spPr/>
        <p:txBody>
          <a:bodyPr/>
          <a:lstStyle/>
          <a:p>
            <a:r>
              <a:rPr lang="en-US" dirty="0"/>
              <a:t>Promising Practices for a More Engaged Network | September 26, 2023</a:t>
            </a:r>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35502685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A4EE5A-59D5-EBB4-1232-8B21D782E94F}"/>
              </a:ext>
            </a:extLst>
          </p:cNvPr>
          <p:cNvSpPr>
            <a:spLocks noGrp="1"/>
          </p:cNvSpPr>
          <p:nvPr>
            <p:ph type="dt" sz="half" idx="10"/>
          </p:nvPr>
        </p:nvSpPr>
        <p:spPr/>
        <p:txBody>
          <a:bodyPr/>
          <a:lstStyle/>
          <a:p>
            <a:fld id="{EC55B93C-AD1E-234B-8EEA-E995EBE0D47F}" type="datetime1">
              <a:rPr lang="en-US" smtClean="0"/>
              <a:t>9/22/2023</a:t>
            </a:fld>
            <a:endParaRPr lang="en-US" dirty="0"/>
          </a:p>
        </p:txBody>
      </p:sp>
      <p:sp>
        <p:nvSpPr>
          <p:cNvPr id="3" name="Footer Placeholder 2">
            <a:extLst>
              <a:ext uri="{FF2B5EF4-FFF2-40B4-BE49-F238E27FC236}">
                <a16:creationId xmlns:a16="http://schemas.microsoft.com/office/drawing/2014/main" id="{9E6FB111-AED8-D49B-F9A6-8830E76E65F2}"/>
              </a:ext>
            </a:extLst>
          </p:cNvPr>
          <p:cNvSpPr>
            <a:spLocks noGrp="1"/>
          </p:cNvSpPr>
          <p:nvPr>
            <p:ph type="ftr" sz="quarter" idx="11"/>
          </p:nvPr>
        </p:nvSpPr>
        <p:spPr/>
        <p:txBody>
          <a:bodyPr/>
          <a:lstStyle/>
          <a:p>
            <a:r>
              <a:rPr lang="en-US"/>
              <a:t>Promising Practices for a More Engaged Network | September 29, 2023</a:t>
            </a:r>
            <a:endParaRPr lang="en-US" dirty="0"/>
          </a:p>
        </p:txBody>
      </p:sp>
      <p:sp>
        <p:nvSpPr>
          <p:cNvPr id="4" name="Slide Number Placeholder 3">
            <a:extLst>
              <a:ext uri="{FF2B5EF4-FFF2-40B4-BE49-F238E27FC236}">
                <a16:creationId xmlns:a16="http://schemas.microsoft.com/office/drawing/2014/main" id="{AAEB089D-7B2E-6492-06A0-41A1B0EA32D0}"/>
              </a:ext>
            </a:extLst>
          </p:cNvPr>
          <p:cNvSpPr>
            <a:spLocks noGrp="1"/>
          </p:cNvSpPr>
          <p:nvPr>
            <p:ph type="sldNum" sz="quarter" idx="12"/>
          </p:nvPr>
        </p:nvSpPr>
        <p:spPr/>
        <p:txBody>
          <a:bodyPr/>
          <a:lstStyle/>
          <a:p>
            <a:fld id="{81AF2663-3A35-493D-999A-B6024D852259}" type="slidenum">
              <a:rPr lang="en-US" smtClean="0"/>
              <a:t>‹#›</a:t>
            </a:fld>
            <a:endParaRPr lang="en-US" dirty="0"/>
          </a:p>
        </p:txBody>
      </p:sp>
    </p:spTree>
    <p:extLst>
      <p:ext uri="{BB962C8B-B14F-4D97-AF65-F5344CB8AC3E}">
        <p14:creationId xmlns:p14="http://schemas.microsoft.com/office/powerpoint/2010/main" val="18770993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4E177-6D1F-0F28-C4DF-FE9F4185E7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C73EF58-8815-6CFF-3757-ADA4C01088F0}"/>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C68CBB-1339-3310-DE63-18546F24C6F0}"/>
              </a:ext>
            </a:extLst>
          </p:cNvPr>
          <p:cNvSpPr>
            <a:spLocks noGrp="1"/>
          </p:cNvSpPr>
          <p:nvPr>
            <p:ph type="dt" sz="half" idx="10"/>
          </p:nvPr>
        </p:nvSpPr>
        <p:spPr/>
        <p:txBody>
          <a:bodyPr/>
          <a:lstStyle/>
          <a:p>
            <a:fld id="{215CCB49-DBFB-4852-AE40-CB573074B7EF}" type="datetime1">
              <a:rPr lang="en-US" smtClean="0"/>
              <a:t>9/22/2023</a:t>
            </a:fld>
            <a:endParaRPr lang="en-US"/>
          </a:p>
        </p:txBody>
      </p:sp>
      <p:sp>
        <p:nvSpPr>
          <p:cNvPr id="5" name="Footer Placeholder 4">
            <a:extLst>
              <a:ext uri="{FF2B5EF4-FFF2-40B4-BE49-F238E27FC236}">
                <a16:creationId xmlns:a16="http://schemas.microsoft.com/office/drawing/2014/main" id="{AC08C617-A60F-9A0D-0947-B7F2CC0315C6}"/>
              </a:ext>
            </a:extLst>
          </p:cNvPr>
          <p:cNvSpPr>
            <a:spLocks noGrp="1"/>
          </p:cNvSpPr>
          <p:nvPr>
            <p:ph type="ftr" sz="quarter" idx="11"/>
          </p:nvPr>
        </p:nvSpPr>
        <p:spPr/>
        <p:txBody>
          <a:bodyPr/>
          <a:lstStyle/>
          <a:p>
            <a:r>
              <a:rPr lang="en-US"/>
              <a:t>NASSP 2022 Annual Training Conference </a:t>
            </a:r>
          </a:p>
        </p:txBody>
      </p:sp>
      <p:sp>
        <p:nvSpPr>
          <p:cNvPr id="6" name="Slide Number Placeholder 5">
            <a:extLst>
              <a:ext uri="{FF2B5EF4-FFF2-40B4-BE49-F238E27FC236}">
                <a16:creationId xmlns:a16="http://schemas.microsoft.com/office/drawing/2014/main" id="{45A81B65-A6B0-6620-C162-10C1794ACA94}"/>
              </a:ext>
            </a:extLst>
          </p:cNvPr>
          <p:cNvSpPr>
            <a:spLocks noGrp="1"/>
          </p:cNvSpPr>
          <p:nvPr>
            <p:ph type="sldNum" sz="quarter" idx="12"/>
          </p:nvPr>
        </p:nvSpPr>
        <p:spPr/>
        <p:txBody>
          <a:bodyPr/>
          <a:lstStyle/>
          <a:p>
            <a:fld id="{8FE592AA-46CE-4142-AEBB-BE02251941A7}" type="slidenum">
              <a:rPr lang="en-US" smtClean="0"/>
              <a:t>‹#›</a:t>
            </a:fld>
            <a:endParaRPr lang="en-US"/>
          </a:p>
        </p:txBody>
      </p:sp>
      <p:sp>
        <p:nvSpPr>
          <p:cNvPr id="12" name="Rectangle 11">
            <a:extLst>
              <a:ext uri="{FF2B5EF4-FFF2-40B4-BE49-F238E27FC236}">
                <a16:creationId xmlns:a16="http://schemas.microsoft.com/office/drawing/2014/main" id="{4010B0FF-F241-FAB5-FADC-E53064FBC090}"/>
              </a:ext>
            </a:extLst>
          </p:cNvPr>
          <p:cNvSpPr/>
          <p:nvPr userDrawn="1"/>
        </p:nvSpPr>
        <p:spPr>
          <a:xfrm>
            <a:off x="0" y="-25662"/>
            <a:ext cx="12192000" cy="6883663"/>
          </a:xfrm>
          <a:prstGeom prst="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a:extLst>
              <a:ext uri="{FF2B5EF4-FFF2-40B4-BE49-F238E27FC236}">
                <a16:creationId xmlns:a16="http://schemas.microsoft.com/office/drawing/2014/main" id="{E7DB40CA-21FE-8C91-0BE3-6B39F87A3F4E}"/>
              </a:ext>
            </a:extLst>
          </p:cNvPr>
          <p:cNvPicPr>
            <a:picLocks noChangeAspect="1"/>
          </p:cNvPicPr>
          <p:nvPr userDrawn="1"/>
        </p:nvPicPr>
        <p:blipFill>
          <a:blip r:embed="rId2"/>
          <a:stretch>
            <a:fillRect/>
          </a:stretch>
        </p:blipFill>
        <p:spPr>
          <a:xfrm>
            <a:off x="342082" y="-25663"/>
            <a:ext cx="10983287" cy="6485456"/>
          </a:xfrm>
          <a:prstGeom prst="rect">
            <a:avLst/>
          </a:prstGeom>
        </p:spPr>
      </p:pic>
      <p:sp>
        <p:nvSpPr>
          <p:cNvPr id="9" name="Title 1">
            <a:extLst>
              <a:ext uri="{FF2B5EF4-FFF2-40B4-BE49-F238E27FC236}">
                <a16:creationId xmlns:a16="http://schemas.microsoft.com/office/drawing/2014/main" id="{43FB2476-A555-19AA-471D-F3D9DE704843}"/>
              </a:ext>
            </a:extLst>
          </p:cNvPr>
          <p:cNvSpPr txBox="1">
            <a:spLocks/>
          </p:cNvSpPr>
          <p:nvPr userDrawn="1"/>
        </p:nvSpPr>
        <p:spPr>
          <a:xfrm rot="16200000">
            <a:off x="8126412" y="2873687"/>
            <a:ext cx="6766301" cy="101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sysClr val="window" lastClr="FFFFFF"/>
                </a:solidFill>
                <a:effectLst/>
                <a:uLnTx/>
                <a:uFillTx/>
                <a:latin typeface="Neue Haas Grotesk Text Pro"/>
                <a:ea typeface="+mj-ea"/>
                <a:cs typeface="+mj-cs"/>
              </a:rPr>
              <a:t>AGENTS OF CHANGE</a:t>
            </a:r>
          </a:p>
        </p:txBody>
      </p:sp>
      <p:sp>
        <p:nvSpPr>
          <p:cNvPr id="13" name="Rectangle 12">
            <a:extLst>
              <a:ext uri="{FF2B5EF4-FFF2-40B4-BE49-F238E27FC236}">
                <a16:creationId xmlns:a16="http://schemas.microsoft.com/office/drawing/2014/main" id="{275F920D-A24F-B8D0-B1E5-FE2E5D76BC92}"/>
              </a:ext>
            </a:extLst>
          </p:cNvPr>
          <p:cNvSpPr/>
          <p:nvPr userDrawn="1"/>
        </p:nvSpPr>
        <p:spPr>
          <a:xfrm>
            <a:off x="0" y="5301665"/>
            <a:ext cx="10736827" cy="90482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Box 13">
            <a:extLst>
              <a:ext uri="{FF2B5EF4-FFF2-40B4-BE49-F238E27FC236}">
                <a16:creationId xmlns:a16="http://schemas.microsoft.com/office/drawing/2014/main" id="{40F72B73-20A7-48E8-E16F-246E55C0E269}"/>
              </a:ext>
            </a:extLst>
          </p:cNvPr>
          <p:cNvSpPr txBox="1"/>
          <p:nvPr userDrawn="1"/>
        </p:nvSpPr>
        <p:spPr>
          <a:xfrm>
            <a:off x="1" y="3540036"/>
            <a:ext cx="6701247" cy="1354217"/>
          </a:xfrm>
          <a:prstGeom prst="rect">
            <a:avLst/>
          </a:prstGeom>
          <a:noFill/>
        </p:spPr>
        <p:txBody>
          <a:bodyPr wrap="square" rtlCol="0">
            <a:spAutoFit/>
          </a:bodyPr>
          <a:lstStyle/>
          <a:p>
            <a:r>
              <a:rPr lang="en-US" sz="4000" b="1" dirty="0">
                <a:solidFill>
                  <a:prstClr val="white"/>
                </a:solidFill>
                <a:latin typeface="Neue Haas Grotesk Text Pro"/>
              </a:rPr>
              <a:t>NASCSP 2022 ANNUAL TRAINING CONFERENCE</a:t>
            </a:r>
          </a:p>
        </p:txBody>
      </p:sp>
      <p:sp>
        <p:nvSpPr>
          <p:cNvPr id="15" name="TextBox 14">
            <a:extLst>
              <a:ext uri="{FF2B5EF4-FFF2-40B4-BE49-F238E27FC236}">
                <a16:creationId xmlns:a16="http://schemas.microsoft.com/office/drawing/2014/main" id="{0073DC1F-80F2-FBE4-ACCA-FC7888697F37}"/>
              </a:ext>
            </a:extLst>
          </p:cNvPr>
          <p:cNvSpPr txBox="1"/>
          <p:nvPr userDrawn="1"/>
        </p:nvSpPr>
        <p:spPr>
          <a:xfrm>
            <a:off x="1" y="4811365"/>
            <a:ext cx="6701247" cy="400110"/>
          </a:xfrm>
          <a:prstGeom prst="rect">
            <a:avLst/>
          </a:prstGeom>
          <a:noFill/>
        </p:spPr>
        <p:txBody>
          <a:bodyPr wrap="square" rtlCol="0">
            <a:spAutoFit/>
          </a:bodyPr>
          <a:lstStyle/>
          <a:p>
            <a:pPr algn="ctr"/>
            <a:r>
              <a:rPr lang="en-US" sz="2000" b="1" dirty="0">
                <a:solidFill>
                  <a:prstClr val="white"/>
                </a:solidFill>
                <a:latin typeface="Neue Haas Grotesk Text Pro"/>
              </a:rPr>
              <a:t>October 24 – 28 | Minneapolis, MN</a:t>
            </a:r>
          </a:p>
        </p:txBody>
      </p:sp>
      <p:sp>
        <p:nvSpPr>
          <p:cNvPr id="16" name="TextBox 15">
            <a:extLst>
              <a:ext uri="{FF2B5EF4-FFF2-40B4-BE49-F238E27FC236}">
                <a16:creationId xmlns:a16="http://schemas.microsoft.com/office/drawing/2014/main" id="{44AE6A2D-6562-4BD4-12FD-B4892290F08F}"/>
              </a:ext>
            </a:extLst>
          </p:cNvPr>
          <p:cNvSpPr txBox="1"/>
          <p:nvPr userDrawn="1"/>
        </p:nvSpPr>
        <p:spPr>
          <a:xfrm>
            <a:off x="74429" y="19682"/>
            <a:ext cx="5716407" cy="400110"/>
          </a:xfrm>
          <a:prstGeom prst="rect">
            <a:avLst/>
          </a:prstGeom>
          <a:noFill/>
        </p:spPr>
        <p:txBody>
          <a:bodyPr wrap="square" rtlCol="0">
            <a:spAutoFit/>
          </a:bodyPr>
          <a:lstStyle/>
          <a:p>
            <a:r>
              <a:rPr lang="en-US" sz="2000" b="1" dirty="0">
                <a:solidFill>
                  <a:prstClr val="white"/>
                </a:solidFill>
                <a:latin typeface="Neue Haas Grotesk Text Pro"/>
              </a:rPr>
              <a:t>www.nascsp.org</a:t>
            </a:r>
          </a:p>
        </p:txBody>
      </p:sp>
      <p:pic>
        <p:nvPicPr>
          <p:cNvPr id="18" name="Picture 17">
            <a:extLst>
              <a:ext uri="{FF2B5EF4-FFF2-40B4-BE49-F238E27FC236}">
                <a16:creationId xmlns:a16="http://schemas.microsoft.com/office/drawing/2014/main" id="{760F9A18-DB7D-36AA-A09E-31203326E628}"/>
              </a:ext>
            </a:extLst>
          </p:cNvPr>
          <p:cNvPicPr>
            <a:picLocks noChangeAspect="1"/>
          </p:cNvPicPr>
          <p:nvPr userDrawn="1"/>
        </p:nvPicPr>
        <p:blipFill>
          <a:blip r:embed="rId3"/>
          <a:stretch>
            <a:fillRect/>
          </a:stretch>
        </p:blipFill>
        <p:spPr>
          <a:xfrm>
            <a:off x="8522486" y="3613512"/>
            <a:ext cx="1719221" cy="1719221"/>
          </a:xfrm>
          <a:prstGeom prst="rect">
            <a:avLst/>
          </a:prstGeom>
        </p:spPr>
      </p:pic>
    </p:spTree>
    <p:extLst>
      <p:ext uri="{BB962C8B-B14F-4D97-AF65-F5344CB8AC3E}">
        <p14:creationId xmlns:p14="http://schemas.microsoft.com/office/powerpoint/2010/main" val="1100038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EE5B6-CE5D-41D5-8813-CAD098C69634}" type="datetime1">
              <a:rPr lang="en-US" smtClean="0"/>
              <a:t>9/22/2023</a:t>
            </a:fld>
            <a:endParaRPr lang="en-US" dirty="0"/>
          </a:p>
        </p:txBody>
      </p:sp>
      <p:sp>
        <p:nvSpPr>
          <p:cNvPr id="6" name="Footer Placeholder 5"/>
          <p:cNvSpPr>
            <a:spLocks noGrp="1"/>
          </p:cNvSpPr>
          <p:nvPr>
            <p:ph type="ftr" sz="quarter" idx="11"/>
          </p:nvPr>
        </p:nvSpPr>
        <p:spPr/>
        <p:txBody>
          <a:bodyPr/>
          <a:lstStyle/>
          <a:p>
            <a:r>
              <a:rPr lang="en-US"/>
              <a:t>NASCSP 2023 Annual Training Conference | www.nascsp.org</a:t>
            </a:r>
            <a:endParaRPr lang="en-US" dirty="0"/>
          </a:p>
        </p:txBody>
      </p:sp>
      <p:sp>
        <p:nvSpPr>
          <p:cNvPr id="7" name="Slide Number Placeholder 6"/>
          <p:cNvSpPr>
            <a:spLocks noGrp="1"/>
          </p:cNvSpPr>
          <p:nvPr>
            <p:ph type="sldNum" sz="quarter" idx="12"/>
          </p:nvPr>
        </p:nvSpPr>
        <p:spPr/>
        <p:txBody>
          <a:bodyPr/>
          <a:lstStyle/>
          <a:p>
            <a:fld id="{BC6240FB-E4B9-4456-9976-B718E7FD5CC7}" type="slidenum">
              <a:rPr lang="en-US" smtClean="0"/>
              <a:pPr/>
              <a:t>‹#›</a:t>
            </a:fld>
            <a:endParaRPr lang="en-US" dirty="0"/>
          </a:p>
        </p:txBody>
      </p:sp>
    </p:spTree>
    <p:extLst>
      <p:ext uri="{BB962C8B-B14F-4D97-AF65-F5344CB8AC3E}">
        <p14:creationId xmlns:p14="http://schemas.microsoft.com/office/powerpoint/2010/main" val="2501094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FB2294-4E0D-465F-93A3-528CBC7D3158}" type="datetime1">
              <a:rPr lang="en-US" smtClean="0"/>
              <a:t>9/22/2023</a:t>
            </a:fld>
            <a:endParaRPr lang="en-US" dirty="0"/>
          </a:p>
        </p:txBody>
      </p:sp>
      <p:sp>
        <p:nvSpPr>
          <p:cNvPr id="6" name="Footer Placeholder 5"/>
          <p:cNvSpPr>
            <a:spLocks noGrp="1"/>
          </p:cNvSpPr>
          <p:nvPr>
            <p:ph type="ftr" sz="quarter" idx="11"/>
          </p:nvPr>
        </p:nvSpPr>
        <p:spPr/>
        <p:txBody>
          <a:bodyPr/>
          <a:lstStyle/>
          <a:p>
            <a:r>
              <a:rPr lang="en-US"/>
              <a:t>NASCSP 2023 Annual Training Conference | www.nascsp.org</a:t>
            </a:r>
            <a:endParaRPr lang="en-US" dirty="0"/>
          </a:p>
        </p:txBody>
      </p:sp>
      <p:sp>
        <p:nvSpPr>
          <p:cNvPr id="7" name="Slide Number Placeholder 6"/>
          <p:cNvSpPr>
            <a:spLocks noGrp="1"/>
          </p:cNvSpPr>
          <p:nvPr>
            <p:ph type="sldNum" sz="quarter" idx="12"/>
          </p:nvPr>
        </p:nvSpPr>
        <p:spPr/>
        <p:txBody>
          <a:bodyPr/>
          <a:lstStyle/>
          <a:p>
            <a:fld id="{BC6240FB-E4B9-4456-9976-B718E7FD5CC7}" type="slidenum">
              <a:rPr lang="en-US" smtClean="0"/>
              <a:pPr/>
              <a:t>‹#›</a:t>
            </a:fld>
            <a:endParaRPr lang="en-US" dirty="0"/>
          </a:p>
        </p:txBody>
      </p:sp>
    </p:spTree>
    <p:extLst>
      <p:ext uri="{BB962C8B-B14F-4D97-AF65-F5344CB8AC3E}">
        <p14:creationId xmlns:p14="http://schemas.microsoft.com/office/powerpoint/2010/main" val="3487339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7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6.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theme" Target="../theme/theme7.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70.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06FE53-1E54-45EB-97B6-5751E2B691C5}" type="datetime1">
              <a:rPr lang="en-US" smtClean="0"/>
              <a:t>9/22/2023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NASCSP 2023 Annual Training Conference | www.nascsp.org</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AF2663-3A35-493D-999A-B6024D852259}" type="slidenum">
              <a:rPr lang="en-US" smtClean="0"/>
              <a:t>‹#›</a:t>
            </a:fld>
            <a:endParaRPr lang="en-US" dirty="0"/>
          </a:p>
        </p:txBody>
      </p:sp>
    </p:spTree>
    <p:extLst>
      <p:ext uri="{BB962C8B-B14F-4D97-AF65-F5344CB8AC3E}">
        <p14:creationId xmlns:p14="http://schemas.microsoft.com/office/powerpoint/2010/main" val="250325028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B705EA-9E61-A0B1-5915-AA3D891CB6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EF5CDB-BD65-DA62-E7B1-82917312A8BF}"/>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B396EF-5403-571B-F0B7-AF4801641CF5}"/>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5F1902-405D-4C85-B289-BF04BF4B09E1}" type="datetime1">
              <a:rPr lang="en-US" smtClean="0"/>
              <a:t>9/22/2023</a:t>
            </a:fld>
            <a:endParaRPr lang="en-US"/>
          </a:p>
        </p:txBody>
      </p:sp>
      <p:sp>
        <p:nvSpPr>
          <p:cNvPr id="5" name="Footer Placeholder 4">
            <a:extLst>
              <a:ext uri="{FF2B5EF4-FFF2-40B4-BE49-F238E27FC236}">
                <a16:creationId xmlns:a16="http://schemas.microsoft.com/office/drawing/2014/main" id="{EE46379F-1F1E-087A-529F-C0D9EC93AF5B}"/>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NASSP 2022 Annual Training Conference </a:t>
            </a:r>
          </a:p>
        </p:txBody>
      </p:sp>
      <p:sp>
        <p:nvSpPr>
          <p:cNvPr id="6" name="Slide Number Placeholder 5">
            <a:extLst>
              <a:ext uri="{FF2B5EF4-FFF2-40B4-BE49-F238E27FC236}">
                <a16:creationId xmlns:a16="http://schemas.microsoft.com/office/drawing/2014/main" id="{ACD9E514-E66B-6FC6-68E7-6D902E9929C7}"/>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E592AA-46CE-4142-AEBB-BE02251941A7}" type="slidenum">
              <a:rPr lang="en-US" smtClean="0"/>
              <a:t>‹#›</a:t>
            </a:fld>
            <a:endParaRPr lang="en-US"/>
          </a:p>
        </p:txBody>
      </p:sp>
    </p:spTree>
    <p:extLst>
      <p:ext uri="{BB962C8B-B14F-4D97-AF65-F5344CB8AC3E}">
        <p14:creationId xmlns:p14="http://schemas.microsoft.com/office/powerpoint/2010/main" val="307897768"/>
      </p:ext>
    </p:extLst>
  </p:cSld>
  <p:clrMap bg1="lt1" tx1="dk1" bg2="lt2" tx2="dk2" accent1="accent1" accent2="accent2" accent3="accent3" accent4="accent4" accent5="accent5" accent6="accent6" hlink="hlink" folHlink="folHlink"/>
  <p:sldLayoutIdLst>
    <p:sldLayoutId id="214748367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C79740-9F9A-44DC-A061-83EDBC0264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F58715-9E3B-4F6C-B891-EE4AF04470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175344-DE33-46D9-A2C8-FFEE2356A1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079652-28B8-4D9B-9CC5-1BC32F2B5CEE}" type="datetime1">
              <a:rPr lang="en-US" smtClean="0"/>
              <a:t>9/22/2023</a:t>
            </a:fld>
            <a:endParaRPr lang="en-US" dirty="0"/>
          </a:p>
        </p:txBody>
      </p:sp>
      <p:sp>
        <p:nvSpPr>
          <p:cNvPr id="5" name="Footer Placeholder 4">
            <a:extLst>
              <a:ext uri="{FF2B5EF4-FFF2-40B4-BE49-F238E27FC236}">
                <a16:creationId xmlns:a16="http://schemas.microsoft.com/office/drawing/2014/main" id="{38B9DBDF-7312-4DBF-968F-14E1CB63C2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NASCSP 2023 Annual Training Conference | www.nascsp.org</a:t>
            </a:r>
            <a:endParaRPr lang="en-US" dirty="0"/>
          </a:p>
        </p:txBody>
      </p:sp>
      <p:sp>
        <p:nvSpPr>
          <p:cNvPr id="6" name="Slide Number Placeholder 5">
            <a:extLst>
              <a:ext uri="{FF2B5EF4-FFF2-40B4-BE49-F238E27FC236}">
                <a16:creationId xmlns:a16="http://schemas.microsoft.com/office/drawing/2014/main" id="{6C07C62B-00F0-4A08-92A4-A18B7F3A5C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AF2663-3A35-493D-999A-B6024D852259}" type="slidenum">
              <a:rPr lang="en-US" smtClean="0"/>
              <a:t>‹#›</a:t>
            </a:fld>
            <a:endParaRPr lang="en-US" dirty="0"/>
          </a:p>
        </p:txBody>
      </p:sp>
    </p:spTree>
    <p:extLst>
      <p:ext uri="{BB962C8B-B14F-4D97-AF65-F5344CB8AC3E}">
        <p14:creationId xmlns:p14="http://schemas.microsoft.com/office/powerpoint/2010/main" val="192633330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C79740-9F9A-44DC-A061-83EDBC0264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F58715-9E3B-4F6C-B891-EE4AF04470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175344-DE33-46D9-A2C8-FFEE2356A1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3DC472-590A-4D98-BD14-1C1C9A7CF732}" type="datetime1">
              <a:rPr lang="en-US" smtClean="0"/>
              <a:t>9/22/2023</a:t>
            </a:fld>
            <a:endParaRPr lang="en-US" dirty="0"/>
          </a:p>
        </p:txBody>
      </p:sp>
      <p:sp>
        <p:nvSpPr>
          <p:cNvPr id="5" name="Footer Placeholder 4">
            <a:extLst>
              <a:ext uri="{FF2B5EF4-FFF2-40B4-BE49-F238E27FC236}">
                <a16:creationId xmlns:a16="http://schemas.microsoft.com/office/drawing/2014/main" id="{38B9DBDF-7312-4DBF-968F-14E1CB63C2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NASCSP 2023 Annual Training Conference | www.nascsp.org</a:t>
            </a:r>
            <a:endParaRPr lang="en-US" dirty="0"/>
          </a:p>
        </p:txBody>
      </p:sp>
      <p:sp>
        <p:nvSpPr>
          <p:cNvPr id="6" name="Slide Number Placeholder 5">
            <a:extLst>
              <a:ext uri="{FF2B5EF4-FFF2-40B4-BE49-F238E27FC236}">
                <a16:creationId xmlns:a16="http://schemas.microsoft.com/office/drawing/2014/main" id="{6C07C62B-00F0-4A08-92A4-A18B7F3A5C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AF2663-3A35-493D-999A-B6024D852259}" type="slidenum">
              <a:rPr lang="en-US" smtClean="0"/>
              <a:t>‹#›</a:t>
            </a:fld>
            <a:endParaRPr lang="en-US" dirty="0"/>
          </a:p>
        </p:txBody>
      </p:sp>
    </p:spTree>
    <p:extLst>
      <p:ext uri="{BB962C8B-B14F-4D97-AF65-F5344CB8AC3E}">
        <p14:creationId xmlns:p14="http://schemas.microsoft.com/office/powerpoint/2010/main" val="194134269"/>
      </p:ext>
    </p:extLst>
  </p:cSld>
  <p:clrMap bg1="lt1" tx1="dk1" bg2="lt2" tx2="dk2" accent1="accent1" accent2="accent2" accent3="accent3" accent4="accent4" accent5="accent5" accent6="accent6" hlink="hlink" folHlink="folHlink"/>
  <p:sldLayoutIdLst>
    <p:sldLayoutId id="2147483761" r:id="rId1"/>
    <p:sldLayoutId id="2147483762"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blackGray">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285D0B-1132-472E-89F7-AD57AF1BE56F}"/>
              </a:ext>
            </a:extLst>
          </p:cNvPr>
          <p:cNvSpPr>
            <a:spLocks noGrp="1"/>
          </p:cNvSpPr>
          <p:nvPr>
            <p:ph type="title"/>
          </p:nvPr>
        </p:nvSpPr>
        <p:spPr>
          <a:xfrm>
            <a:off x="493294" y="1"/>
            <a:ext cx="11274551" cy="922315"/>
          </a:xfrm>
          <a:prstGeom prst="rect">
            <a:avLst/>
          </a:prstGeom>
        </p:spPr>
        <p:txBody>
          <a:bodyPr anchor="ctr"/>
          <a:lstStyle/>
          <a:p>
            <a:pPr marL="0" lvl="0"/>
            <a:r>
              <a:rPr lang="en-US" dirty="0"/>
              <a:t>Click to edit Master title style</a:t>
            </a:r>
          </a:p>
        </p:txBody>
      </p:sp>
      <p:sp>
        <p:nvSpPr>
          <p:cNvPr id="3" name="Text Placeholder 2">
            <a:extLst>
              <a:ext uri="{FF2B5EF4-FFF2-40B4-BE49-F238E27FC236}">
                <a16:creationId xmlns:a16="http://schemas.microsoft.com/office/drawing/2014/main" id="{C881ACFC-7C45-42DB-B68F-95EFB66928D8}"/>
              </a:ext>
            </a:extLst>
          </p:cNvPr>
          <p:cNvSpPr>
            <a:spLocks noGrp="1"/>
          </p:cNvSpPr>
          <p:nvPr>
            <p:ph type="body" idx="1"/>
          </p:nvPr>
        </p:nvSpPr>
        <p:spPr>
          <a:xfrm>
            <a:off x="494006" y="997631"/>
            <a:ext cx="11273839" cy="531266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1D308602-F04F-43C5-8D6A-890E45A61182}"/>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2" b="26773"/>
          <a:stretch/>
        </p:blipFill>
        <p:spPr>
          <a:xfrm>
            <a:off x="838201" y="6380867"/>
            <a:ext cx="1213425" cy="340608"/>
          </a:xfrm>
          <a:prstGeom prst="rect">
            <a:avLst/>
          </a:prstGeom>
        </p:spPr>
      </p:pic>
      <p:sp>
        <p:nvSpPr>
          <p:cNvPr id="8" name="CasellaDiTesto 12">
            <a:extLst>
              <a:ext uri="{FF2B5EF4-FFF2-40B4-BE49-F238E27FC236}">
                <a16:creationId xmlns:a16="http://schemas.microsoft.com/office/drawing/2014/main" id="{83E1E238-73D1-4EBD-9518-8A458505733B}"/>
              </a:ext>
            </a:extLst>
          </p:cNvPr>
          <p:cNvSpPr txBox="1"/>
          <p:nvPr userDrawn="1"/>
        </p:nvSpPr>
        <p:spPr>
          <a:xfrm>
            <a:off x="5741368" y="6506031"/>
            <a:ext cx="709264" cy="215444"/>
          </a:xfrm>
          <a:prstGeom prst="rect">
            <a:avLst/>
          </a:prstGeom>
          <a:noFill/>
        </p:spPr>
        <p:txBody>
          <a:bodyPr wrap="square" rtlCol="0">
            <a:spAutoFit/>
          </a:bodyPr>
          <a:lstStyle>
            <a:defPPr>
              <a:defRPr lang="en-US"/>
            </a:defPPr>
            <a:lvl1pPr algn="r">
              <a:defRPr sz="800">
                <a:solidFill>
                  <a:schemeClr val="tx2"/>
                </a:solidFill>
                <a:latin typeface="Arial Nova Light" panose="020B0304020202020204" pitchFamily="34" charset="0"/>
              </a:defRPr>
            </a:lvl1pPr>
          </a:lstStyle>
          <a:p>
            <a:pPr lvl="0" algn="ctr"/>
            <a:fld id="{36079A90-9308-4788-870A-959CA61833C6}" type="slidenum">
              <a:rPr lang="it-IT" sz="800" smtClean="0">
                <a:latin typeface="Arial Nova Light" panose="020B0304020202020204" pitchFamily="34" charset="0"/>
              </a:rPr>
              <a:pPr lvl="0" algn="ctr"/>
              <a:t>‹#›</a:t>
            </a:fld>
            <a:endParaRPr lang="it-IT" sz="800" dirty="0">
              <a:latin typeface="Arial Nova Light" panose="020B0304020202020204" pitchFamily="34" charset="0"/>
            </a:endParaRPr>
          </a:p>
        </p:txBody>
      </p:sp>
    </p:spTree>
    <p:extLst>
      <p:ext uri="{BB962C8B-B14F-4D97-AF65-F5344CB8AC3E}">
        <p14:creationId xmlns:p14="http://schemas.microsoft.com/office/powerpoint/2010/main" val="2786209312"/>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 id="2147483848" r:id="rId13"/>
  </p:sldLayoutIdLst>
  <p:hf hdr="0" dt="0"/>
  <p:txStyles>
    <p:titleStyle>
      <a:lvl1pPr algn="l" defTabSz="914377" rtl="0" eaLnBrk="1" latinLnBrk="0" hangingPunct="1">
        <a:lnSpc>
          <a:spcPct val="90000"/>
        </a:lnSpc>
        <a:spcBef>
          <a:spcPct val="0"/>
        </a:spcBef>
        <a:buNone/>
        <a:defRPr lang="en-US" sz="3600" kern="1200" dirty="0">
          <a:solidFill>
            <a:schemeClr val="accent1"/>
          </a:solidFill>
          <a:latin typeface="Arial Nova Light" panose="020B0304020202020204" pitchFamily="34" charset="0"/>
          <a:ea typeface="+mj-ea"/>
          <a:cs typeface="+mj-cs"/>
        </a:defRPr>
      </a:lvl1pPr>
    </p:titleStyle>
    <p:bodyStyle>
      <a:lvl1pPr marL="228594" indent="-228594" algn="l" defTabSz="914377" rtl="0" eaLnBrk="1" latinLnBrk="0" hangingPunct="1">
        <a:lnSpc>
          <a:spcPct val="100000"/>
        </a:lnSpc>
        <a:spcBef>
          <a:spcPts val="1000"/>
        </a:spcBef>
        <a:buClr>
          <a:schemeClr val="tx1"/>
        </a:buClr>
        <a:buFont typeface="Wingdings" panose="05000000000000000000" pitchFamily="2" charset="2"/>
        <a:buChar char="§"/>
        <a:defRPr sz="1600" kern="1200">
          <a:solidFill>
            <a:schemeClr val="tx1"/>
          </a:solidFill>
          <a:latin typeface="Arial Nova Light" panose="020B0304020202020204" pitchFamily="34" charset="0"/>
          <a:ea typeface="+mn-ea"/>
          <a:cs typeface="+mn-cs"/>
        </a:defRPr>
      </a:lvl1pPr>
      <a:lvl2pPr marL="685783" indent="-228594" algn="l" defTabSz="914377" rtl="0" eaLnBrk="1" latinLnBrk="0" hangingPunct="1">
        <a:lnSpc>
          <a:spcPct val="100000"/>
        </a:lnSpc>
        <a:spcBef>
          <a:spcPts val="500"/>
        </a:spcBef>
        <a:buSzPct val="150000"/>
        <a:buFont typeface="Arial Nova Light" panose="020B0304020202020204" pitchFamily="34" charset="0"/>
        <a:buChar char="›"/>
        <a:defRPr sz="1600" kern="1200">
          <a:solidFill>
            <a:schemeClr val="tx1"/>
          </a:solidFill>
          <a:latin typeface="Arial Nova Light" panose="020B0304020202020204" pitchFamily="34" charset="0"/>
          <a:ea typeface="+mn-ea"/>
          <a:cs typeface="+mn-cs"/>
        </a:defRPr>
      </a:lvl2pPr>
      <a:lvl3pPr marL="1142971" indent="-228594" algn="l" defTabSz="914377" rtl="0" eaLnBrk="1" latinLnBrk="0" hangingPunct="1">
        <a:lnSpc>
          <a:spcPct val="100000"/>
        </a:lnSpc>
        <a:spcBef>
          <a:spcPts val="500"/>
        </a:spcBef>
        <a:buSzPct val="100000"/>
        <a:buFont typeface="Arial Nova Light" panose="020B0304020202020204" pitchFamily="34" charset="0"/>
        <a:buChar char="›"/>
        <a:defRPr sz="1600" kern="1200">
          <a:solidFill>
            <a:schemeClr val="tx1"/>
          </a:solidFill>
          <a:latin typeface="Arial Nova Light" panose="020B0304020202020204" pitchFamily="34" charset="0"/>
          <a:ea typeface="+mn-ea"/>
          <a:cs typeface="+mn-cs"/>
        </a:defRPr>
      </a:lvl3pPr>
      <a:lvl4pPr marL="1600160" indent="-228594" algn="l" defTabSz="914377" rtl="0" eaLnBrk="1" latinLnBrk="0" hangingPunct="1">
        <a:lnSpc>
          <a:spcPct val="100000"/>
        </a:lnSpc>
        <a:spcBef>
          <a:spcPts val="500"/>
        </a:spcBef>
        <a:buSzPct val="100000"/>
        <a:buFont typeface="Arial Nova Light" panose="020B0304020202020204" pitchFamily="34" charset="0"/>
        <a:buChar char="›"/>
        <a:defRPr sz="1600" kern="1200">
          <a:solidFill>
            <a:schemeClr val="tx1"/>
          </a:solidFill>
          <a:latin typeface="Arial Nova Light" panose="020B0304020202020204" pitchFamily="34" charset="0"/>
          <a:ea typeface="+mn-ea"/>
          <a:cs typeface="+mn-cs"/>
        </a:defRPr>
      </a:lvl4pPr>
      <a:lvl5pPr marL="2057349" indent="-228594" algn="l" defTabSz="914377" rtl="0" eaLnBrk="1" latinLnBrk="0" hangingPunct="1">
        <a:lnSpc>
          <a:spcPct val="100000"/>
        </a:lnSpc>
        <a:spcBef>
          <a:spcPts val="500"/>
        </a:spcBef>
        <a:buSzPct val="100000"/>
        <a:buFont typeface="Arial Nova Light" panose="020B0304020202020204" pitchFamily="34" charset="0"/>
        <a:buChar char="›"/>
        <a:defRPr sz="1600" kern="1200">
          <a:solidFill>
            <a:schemeClr val="tx1"/>
          </a:solidFill>
          <a:latin typeface="Arial Nova Light" panose="020B0304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01A605C3-B12D-46B7-B94F-AD427A793745}" type="datetime1">
              <a:rPr lang="en-US" smtClean="0"/>
              <a:t>9/22/2023</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r>
              <a:rPr lang="en-US"/>
              <a:t>NASCSP 2023 Annual Training Conference | www.nascsp.org</a:t>
            </a:r>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3767636314"/>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hf hd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C4974D-E989-431F-8331-374F069BC6F1}" type="datetime1">
              <a:rPr lang="en-US" smtClean="0"/>
              <a:t>9/22/2023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NASCSP 2023 Annual Training Conference | www.nascsp.org</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AF2663-3A35-493D-999A-B6024D852259}" type="slidenum">
              <a:rPr lang="en-US" smtClean="0"/>
              <a:t>‹#›</a:t>
            </a:fld>
            <a:endParaRPr lang="en-US" dirty="0"/>
          </a:p>
        </p:txBody>
      </p:sp>
    </p:spTree>
    <p:extLst>
      <p:ext uri="{BB962C8B-B14F-4D97-AF65-F5344CB8AC3E}">
        <p14:creationId xmlns:p14="http://schemas.microsoft.com/office/powerpoint/2010/main" val="131324135"/>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E20BB3-1569-58DE-F909-D37FA51837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6C378E-D121-AFED-D513-307379A6FB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4164DE-D86F-36F2-CFD1-3BB7ECFC3C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92D42B-0BA0-4FE8-A1C6-037AD6822B04}" type="datetime1">
              <a:rPr lang="en-US" smtClean="0"/>
              <a:t>9/22/2023</a:t>
            </a:fld>
            <a:endParaRPr lang="en-US"/>
          </a:p>
        </p:txBody>
      </p:sp>
      <p:sp>
        <p:nvSpPr>
          <p:cNvPr id="5" name="Footer Placeholder 4">
            <a:extLst>
              <a:ext uri="{FF2B5EF4-FFF2-40B4-BE49-F238E27FC236}">
                <a16:creationId xmlns:a16="http://schemas.microsoft.com/office/drawing/2014/main" id="{FC7517A4-B58F-FFB1-5E6D-41AFF49233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NASCSP 2023 Annual Training Conference | www.nascsp.org</a:t>
            </a:r>
          </a:p>
        </p:txBody>
      </p:sp>
      <p:sp>
        <p:nvSpPr>
          <p:cNvPr id="6" name="Slide Number Placeholder 5">
            <a:extLst>
              <a:ext uri="{FF2B5EF4-FFF2-40B4-BE49-F238E27FC236}">
                <a16:creationId xmlns:a16="http://schemas.microsoft.com/office/drawing/2014/main" id="{D8529C47-7734-018D-1ACA-01AB4225F2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3CEF77-1DF5-4864-94EB-AA16B1F50ED1}" type="slidenum">
              <a:rPr lang="en-US" smtClean="0"/>
              <a:t>‹#›</a:t>
            </a:fld>
            <a:endParaRPr lang="en-US"/>
          </a:p>
        </p:txBody>
      </p:sp>
    </p:spTree>
    <p:extLst>
      <p:ext uri="{BB962C8B-B14F-4D97-AF65-F5344CB8AC3E}">
        <p14:creationId xmlns:p14="http://schemas.microsoft.com/office/powerpoint/2010/main" val="2801072775"/>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Lst>
  <p:hf hdr="0" dt="0"/>
  <p:txStyles>
    <p:titleStyle>
      <a:lvl1pPr algn="ctr" defTabSz="914400" rtl="0" eaLnBrk="1" latinLnBrk="0" hangingPunct="1">
        <a:lnSpc>
          <a:spcPct val="90000"/>
        </a:lnSpc>
        <a:spcBef>
          <a:spcPct val="0"/>
        </a:spcBef>
        <a:buNone/>
        <a:defRPr sz="4400" b="0" kern="1200">
          <a:solidFill>
            <a:srgbClr val="4472C4"/>
          </a:solidFill>
          <a:latin typeface="Segoe Print" panose="020006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B00D1F6C-2641-0F4A-9F17-5D1612483E00}" type="datetime1">
              <a:rPr lang="en-US" smtClean="0"/>
              <a:t>9/22/2023</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r>
              <a:rPr lang="en-US" dirty="0"/>
              <a:t>Promising Practices for a More Engaged Network | September 26, 2023</a:t>
            </a: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1943015130"/>
      </p:ext>
    </p:extLst>
  </p:cSld>
  <p:clrMap bg1="lt1" tx1="dk1" bg2="lt2" tx2="dk2" accent1="accent1" accent2="accent2" accent3="accent3" accent4="accent4" accent5="accent5" accent6="accent6" hlink="hlink" folHlink="folHlink"/>
  <p:sldLayoutIdLst>
    <p:sldLayoutId id="2147483950" r:id="rId1"/>
  </p:sldLayoutIdLst>
  <p:hf hd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D4DF0B-0CBF-27DB-6A3B-6E9D2CEF50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47BE55-2CAC-10DE-4EF0-A306928B01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B5FF6A-0F29-0D2A-6FC6-A9838B373A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69DF4E-CD16-EA4C-8574-D86F557057EB}" type="datetime1">
              <a:rPr lang="en-US" smtClean="0"/>
              <a:t>9/22/2023</a:t>
            </a:fld>
            <a:endParaRPr lang="en-US" dirty="0"/>
          </a:p>
        </p:txBody>
      </p:sp>
      <p:sp>
        <p:nvSpPr>
          <p:cNvPr id="5" name="Footer Placeholder 4">
            <a:extLst>
              <a:ext uri="{FF2B5EF4-FFF2-40B4-BE49-F238E27FC236}">
                <a16:creationId xmlns:a16="http://schemas.microsoft.com/office/drawing/2014/main" id="{BDF395D8-C034-3106-D96A-852E655984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Promising Practices for a More Engaged Network | September 29, 2023</a:t>
            </a:r>
            <a:endParaRPr lang="en-US" dirty="0"/>
          </a:p>
        </p:txBody>
      </p:sp>
      <p:sp>
        <p:nvSpPr>
          <p:cNvPr id="6" name="Slide Number Placeholder 5">
            <a:extLst>
              <a:ext uri="{FF2B5EF4-FFF2-40B4-BE49-F238E27FC236}">
                <a16:creationId xmlns:a16="http://schemas.microsoft.com/office/drawing/2014/main" id="{84E6DAD2-A4D8-24BA-0264-6509E76D45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AF2663-3A35-493D-999A-B6024D852259}" type="slidenum">
              <a:rPr lang="en-US" smtClean="0"/>
              <a:t>‹#›</a:t>
            </a:fld>
            <a:endParaRPr lang="en-US" dirty="0"/>
          </a:p>
        </p:txBody>
      </p:sp>
    </p:spTree>
    <p:extLst>
      <p:ext uri="{BB962C8B-B14F-4D97-AF65-F5344CB8AC3E}">
        <p14:creationId xmlns:p14="http://schemas.microsoft.com/office/powerpoint/2010/main" val="3618583610"/>
      </p:ext>
    </p:extLst>
  </p:cSld>
  <p:clrMap bg1="lt1" tx1="dk1" bg2="lt2" tx2="dk2" accent1="accent1" accent2="accent2" accent3="accent3" accent4="accent4" accent5="accent5" accent6="accent6" hlink="hlink" folHlink="folHlink"/>
  <p:sldLayoutIdLst>
    <p:sldLayoutId id="2147484026"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0.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0.xml"/><Relationship Id="rId4" Type="http://schemas.openxmlformats.org/officeDocument/2006/relationships/image" Target="../media/image13.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8.xml.rels><?xml version="1.0" encoding="UTF-8" standalone="yes"?>
<Relationships xmlns="http://schemas.openxmlformats.org/package/2006/relationships"><Relationship Id="rId3" Type="http://schemas.openxmlformats.org/officeDocument/2006/relationships/hyperlink" Target="https://nascsp.org/state-management-work-group-smwg/" TargetMode="External"/><Relationship Id="rId2" Type="http://schemas.openxmlformats.org/officeDocument/2006/relationships/notesSlide" Target="../notesSlides/notesSlide30.xml"/><Relationship Id="rId1" Type="http://schemas.openxmlformats.org/officeDocument/2006/relationships/slideLayout" Target="../slideLayouts/slideLayout70.xml"/><Relationship Id="rId6" Type="http://schemas.openxmlformats.org/officeDocument/2006/relationships/hyperlink" Target="https://us06web.zoom.us/meeting/register/tZMpc-ipqzgoHdMktcEMHaVAAuX7e-ch__FH" TargetMode="External"/><Relationship Id="rId5" Type="http://schemas.openxmlformats.org/officeDocument/2006/relationships/hyperlink" Target="https://us06web.zoom.us/meeting/register/tZAsd-2urTItHt36vpSu_3ILQuEszUg3bwYr" TargetMode="External"/><Relationship Id="rId4" Type="http://schemas.openxmlformats.org/officeDocument/2006/relationships/hyperlink" Target="https://us06web.zoom.us/meeting/register/tZElfu6qqDotGNWhBHy98vQM2QIdmE1pUtw9"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8" Type="http://schemas.openxmlformats.org/officeDocument/2006/relationships/hyperlink" Target="mailto:anna.sainsbury@wisconsin.gov?subject=SMWG" TargetMode="External"/><Relationship Id="rId13" Type="http://schemas.openxmlformats.org/officeDocument/2006/relationships/hyperlink" Target="mailto:leeann.marx@oregon.gov?subject=SMWG%20" TargetMode="External"/><Relationship Id="rId3" Type="http://schemas.openxmlformats.org/officeDocument/2006/relationships/hyperlink" Target="mailto:Jaimi.Clifford@maine.gov?subject=SMWG%20" TargetMode="External"/><Relationship Id="rId7" Type="http://schemas.openxmlformats.org/officeDocument/2006/relationships/hyperlink" Target="mailto:Kris.Wilson@ky.gov?subject=SMWG%20" TargetMode="External"/><Relationship Id="rId12" Type="http://schemas.openxmlformats.org/officeDocument/2006/relationships/hyperlink" Target="mailto:leslie.taylor@csd.ca.gov?subject=SMWG%20" TargetMode="External"/><Relationship Id="rId2" Type="http://schemas.openxmlformats.org/officeDocument/2006/relationships/notesSlide" Target="../notesSlides/notesSlide4.xml"/><Relationship Id="rId1" Type="http://schemas.openxmlformats.org/officeDocument/2006/relationships/slideLayout" Target="../slideLayouts/slideLayout50.xml"/><Relationship Id="rId6" Type="http://schemas.openxmlformats.org/officeDocument/2006/relationships/hyperlink" Target="mailto:Nancy.Rowland@ky.gov?subject=SMWG" TargetMode="External"/><Relationship Id="rId11" Type="http://schemas.openxmlformats.org/officeDocument/2006/relationships/hyperlink" Target="mailto:alex.diaz@state.co.us?subject=SMWG%20" TargetMode="External"/><Relationship Id="rId5" Type="http://schemas.openxmlformats.org/officeDocument/2006/relationships/hyperlink" Target="mailto:Abigail.Hanks@dss.virginia.gov?subject=SMWG%20" TargetMode="External"/><Relationship Id="rId10" Type="http://schemas.openxmlformats.org/officeDocument/2006/relationships/hyperlink" Target="mailto:Johna.Trapani@dss.mo.gov?subject=SMWG" TargetMode="External"/><Relationship Id="rId4" Type="http://schemas.openxmlformats.org/officeDocument/2006/relationships/hyperlink" Target="mailto:Manuel.Rosa@dos.ny.gov?subject=SMWG%20" TargetMode="External"/><Relationship Id="rId9" Type="http://schemas.openxmlformats.org/officeDocument/2006/relationships/hyperlink" Target="mailto:karen.keith@tdhca.state.tx.us?subject=SMWG" TargetMode="External"/><Relationship Id="rId14" Type="http://schemas.openxmlformats.org/officeDocument/2006/relationships/hyperlink" Target="mailto:Beverly.buchanan@dhs.arkansas.gov?subject=SMWG%20"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4.jpe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2E67B-C912-C67D-BD2B-5197ADCF9EA3}"/>
              </a:ext>
            </a:extLst>
          </p:cNvPr>
          <p:cNvSpPr>
            <a:spLocks noGrp="1" noRot="1" noMove="1" noResize="1" noEditPoints="1" noAdjustHandles="1" noChangeArrowheads="1" noChangeShapeType="1"/>
          </p:cNvSpPr>
          <p:nvPr>
            <p:ph type="ctrTitle"/>
          </p:nvPr>
        </p:nvSpPr>
        <p:spPr>
          <a:xfrm>
            <a:off x="0" y="2822943"/>
            <a:ext cx="12192000" cy="1169582"/>
          </a:xfrm>
        </p:spPr>
        <p:txBody>
          <a:bodyPr>
            <a:noAutofit/>
          </a:bodyPr>
          <a:lstStyle/>
          <a:p>
            <a:r>
              <a:rPr lang="en-US" sz="4000" dirty="0">
                <a:solidFill>
                  <a:schemeClr val="tx1"/>
                </a:solidFill>
                <a:latin typeface="+mn-lt"/>
              </a:rPr>
              <a:t>State Management Work Group </a:t>
            </a:r>
            <a:br>
              <a:rPr lang="en-US" sz="4000" dirty="0">
                <a:solidFill>
                  <a:schemeClr val="tx1"/>
                </a:solidFill>
                <a:latin typeface="+mn-lt"/>
              </a:rPr>
            </a:br>
            <a:r>
              <a:rPr lang="en-US" sz="4000" dirty="0">
                <a:solidFill>
                  <a:schemeClr val="tx1"/>
                </a:solidFill>
                <a:latin typeface="+mn-lt"/>
              </a:rPr>
              <a:t>Promising Practices – Part I </a:t>
            </a:r>
          </a:p>
        </p:txBody>
      </p:sp>
      <p:sp>
        <p:nvSpPr>
          <p:cNvPr id="4" name="Slide Number Placeholder 3">
            <a:extLst>
              <a:ext uri="{FF2B5EF4-FFF2-40B4-BE49-F238E27FC236}">
                <a16:creationId xmlns:a16="http://schemas.microsoft.com/office/drawing/2014/main" id="{B47A90FE-E9F5-82FC-8C88-7DBC70A8442C}"/>
              </a:ext>
            </a:extLst>
          </p:cNvPr>
          <p:cNvSpPr>
            <a:spLocks noGrp="1"/>
          </p:cNvSpPr>
          <p:nvPr>
            <p:ph type="sldNum" sz="quarter" idx="12"/>
          </p:nvPr>
        </p:nvSpPr>
        <p:spPr/>
        <p:txBody>
          <a:bodyPr/>
          <a:lstStyle/>
          <a:p>
            <a:fld id="{DF3CEF77-1DF5-4864-94EB-AA16B1F50ED1}" type="slidenum">
              <a:rPr lang="en-US" smtClean="0"/>
              <a:t>1</a:t>
            </a:fld>
            <a:endParaRPr lang="en-US"/>
          </a:p>
        </p:txBody>
      </p:sp>
    </p:spTree>
    <p:extLst>
      <p:ext uri="{BB962C8B-B14F-4D97-AF65-F5344CB8AC3E}">
        <p14:creationId xmlns:p14="http://schemas.microsoft.com/office/powerpoint/2010/main" val="2770987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815DB-8D6D-FAE8-B5C9-96B827423157}"/>
              </a:ext>
            </a:extLst>
          </p:cNvPr>
          <p:cNvSpPr>
            <a:spLocks noGrp="1"/>
          </p:cNvSpPr>
          <p:nvPr>
            <p:ph type="title"/>
          </p:nvPr>
        </p:nvSpPr>
        <p:spPr>
          <a:xfrm>
            <a:off x="838200" y="365125"/>
            <a:ext cx="10515600" cy="1325563"/>
          </a:xfrm>
        </p:spPr>
        <p:txBody>
          <a:bodyPr anchor="ctr">
            <a:normAutofit/>
          </a:bodyPr>
          <a:lstStyle/>
          <a:p>
            <a:r>
              <a:rPr lang="en-US" b="1" dirty="0"/>
              <a:t>Engaging the Network:  Definition</a:t>
            </a:r>
          </a:p>
        </p:txBody>
      </p:sp>
      <p:pic>
        <p:nvPicPr>
          <p:cNvPr id="7" name="Picture 6" descr="Top shot of a representation of networks with stick figures.">
            <a:extLst>
              <a:ext uri="{FF2B5EF4-FFF2-40B4-BE49-F238E27FC236}">
                <a16:creationId xmlns:a16="http://schemas.microsoft.com/office/drawing/2014/main" id="{F9E473DF-9D61-13DF-BCB3-DC136F252597}"/>
              </a:ext>
            </a:extLst>
          </p:cNvPr>
          <p:cNvPicPr>
            <a:picLocks noChangeAspect="1"/>
          </p:cNvPicPr>
          <p:nvPr/>
        </p:nvPicPr>
        <p:blipFill rotWithShape="1">
          <a:blip r:embed="rId3"/>
          <a:srcRect l="10406" r="10403" b="-3"/>
          <a:stretch/>
        </p:blipFill>
        <p:spPr>
          <a:xfrm>
            <a:off x="838200" y="1825625"/>
            <a:ext cx="5181600" cy="4351338"/>
          </a:xfrm>
          <a:prstGeom prst="rect">
            <a:avLst/>
          </a:prstGeom>
          <a:noFill/>
        </p:spPr>
      </p:pic>
      <p:sp>
        <p:nvSpPr>
          <p:cNvPr id="12" name="Content Placeholder 3">
            <a:extLst>
              <a:ext uri="{FF2B5EF4-FFF2-40B4-BE49-F238E27FC236}">
                <a16:creationId xmlns:a16="http://schemas.microsoft.com/office/drawing/2014/main" id="{20464C46-7B25-AD07-6409-4C4F0532BC70}"/>
              </a:ext>
            </a:extLst>
          </p:cNvPr>
          <p:cNvSpPr>
            <a:spLocks noGrp="1"/>
          </p:cNvSpPr>
          <p:nvPr>
            <p:ph sz="half" idx="2"/>
          </p:nvPr>
        </p:nvSpPr>
        <p:spPr>
          <a:xfrm>
            <a:off x="6172200" y="1870075"/>
            <a:ext cx="5181600" cy="4306887"/>
          </a:xfrm>
        </p:spPr>
        <p:txBody>
          <a:bodyPr/>
          <a:lstStyle/>
          <a:p>
            <a:pPr marL="0" marR="0" lvl="0" indent="0" defTabSz="914400" rtl="0" eaLnBrk="1" fontAlgn="auto" latinLnBrk="0" hangingPunct="1">
              <a:lnSpc>
                <a:spcPct val="90000"/>
              </a:lnSpc>
              <a:spcBef>
                <a:spcPts val="0"/>
              </a:spcBef>
              <a:spcAft>
                <a:spcPts val="0"/>
              </a:spcAft>
              <a:buClr>
                <a:srgbClr val="2683C6"/>
              </a:buClr>
              <a:buSzTx/>
              <a:buFont typeface="Arial" panose="020B0604020202020204" pitchFamily="34" charset="0"/>
              <a:buNone/>
              <a:tabLst/>
              <a:defRPr/>
            </a:pPr>
            <a:endParaRPr kumimoji="0" lang="en-US" sz="3200" b="0" i="1"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endParaRPr>
          </a:p>
          <a:p>
            <a:pPr marL="0" marR="0" lvl="0" indent="0" defTabSz="914400" rtl="0" eaLnBrk="1" fontAlgn="auto" latinLnBrk="0" hangingPunct="1">
              <a:lnSpc>
                <a:spcPct val="90000"/>
              </a:lnSpc>
              <a:spcBef>
                <a:spcPts val="0"/>
              </a:spcBef>
              <a:spcAft>
                <a:spcPts val="0"/>
              </a:spcAft>
              <a:buClr>
                <a:srgbClr val="2683C6"/>
              </a:buClr>
              <a:buSzTx/>
              <a:buFont typeface="Arial" panose="020B0604020202020204" pitchFamily="34" charset="0"/>
              <a:buNone/>
              <a:tabLst/>
              <a:defRPr/>
            </a:pPr>
            <a:r>
              <a:rPr kumimoji="0" lang="en-US" sz="3200" b="0" i="1"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Any connection, communication, or collaboration opportunity that we may have at the State office to work with the Network to achieve CSBG goals.</a:t>
            </a:r>
            <a:endParaRPr kumimoji="0" lang="en-US" sz="3200" b="0" i="1"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endParaRPr lang="en-US" dirty="0"/>
          </a:p>
        </p:txBody>
      </p:sp>
      <p:sp>
        <p:nvSpPr>
          <p:cNvPr id="5" name="Slide Number Placeholder 4">
            <a:extLst>
              <a:ext uri="{FF2B5EF4-FFF2-40B4-BE49-F238E27FC236}">
                <a16:creationId xmlns:a16="http://schemas.microsoft.com/office/drawing/2014/main" id="{7D1E2AD1-28C6-3813-CF01-F60082B88F20}"/>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81AF2663-3A35-493D-999A-B6024D852259}" type="slidenum">
              <a:rPr lang="en-US" smtClean="0"/>
              <a:pPr>
                <a:spcAft>
                  <a:spcPts val="600"/>
                </a:spcAft>
              </a:pPr>
              <a:t>10</a:t>
            </a:fld>
            <a:endParaRPr lang="en-US" dirty="0"/>
          </a:p>
        </p:txBody>
      </p:sp>
      <p:sp>
        <p:nvSpPr>
          <p:cNvPr id="3" name="Footer Placeholder 3">
            <a:extLst>
              <a:ext uri="{FF2B5EF4-FFF2-40B4-BE49-F238E27FC236}">
                <a16:creationId xmlns:a16="http://schemas.microsoft.com/office/drawing/2014/main" id="{A93E07E8-815E-AEF0-B9F3-66C1C9F7C72A}"/>
              </a:ext>
            </a:extLst>
          </p:cNvPr>
          <p:cNvSpPr>
            <a:spLocks noGrp="1"/>
          </p:cNvSpPr>
          <p:nvPr>
            <p:ph type="ftr" sz="quarter" idx="11"/>
          </p:nvPr>
        </p:nvSpPr>
        <p:spPr>
          <a:xfrm>
            <a:off x="4038599" y="6355547"/>
            <a:ext cx="4114800" cy="365125"/>
          </a:xfrm>
        </p:spPr>
        <p:txBody>
          <a:bodyPr/>
          <a:lstStyle>
            <a:lvl1pPr>
              <a:defRPr b="1"/>
            </a:lvl1pPr>
          </a:lstStyle>
          <a:p>
            <a:r>
              <a:rPr lang="en-US" dirty="0">
                <a:solidFill>
                  <a:schemeClr val="tx1"/>
                </a:solidFill>
              </a:rPr>
              <a:t>NASCSP</a:t>
            </a:r>
            <a:r>
              <a:rPr lang="en-US" dirty="0"/>
              <a:t> </a:t>
            </a:r>
            <a:r>
              <a:rPr lang="en-US" dirty="0">
                <a:solidFill>
                  <a:srgbClr val="4472C4"/>
                </a:solidFill>
              </a:rPr>
              <a:t>2023</a:t>
            </a:r>
            <a:r>
              <a:rPr lang="en-US" dirty="0">
                <a:solidFill>
                  <a:schemeClr val="tx1"/>
                </a:solidFill>
              </a:rPr>
              <a:t> Annual Training Conference | www.nascsp.org</a:t>
            </a:r>
          </a:p>
        </p:txBody>
      </p:sp>
    </p:spTree>
    <p:extLst>
      <p:ext uri="{BB962C8B-B14F-4D97-AF65-F5344CB8AC3E}">
        <p14:creationId xmlns:p14="http://schemas.microsoft.com/office/powerpoint/2010/main" val="32424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815DB-8D6D-FAE8-B5C9-96B827423157}"/>
              </a:ext>
            </a:extLst>
          </p:cNvPr>
          <p:cNvSpPr>
            <a:spLocks noGrp="1"/>
          </p:cNvSpPr>
          <p:nvPr>
            <p:ph type="title"/>
          </p:nvPr>
        </p:nvSpPr>
        <p:spPr>
          <a:xfrm>
            <a:off x="838200" y="365125"/>
            <a:ext cx="10515600" cy="1325563"/>
          </a:xfrm>
        </p:spPr>
        <p:txBody>
          <a:bodyPr anchor="ctr">
            <a:normAutofit/>
          </a:bodyPr>
          <a:lstStyle/>
          <a:p>
            <a:r>
              <a:rPr lang="en-US" b="1" dirty="0"/>
              <a:t>Engaging the Network:  Goal</a:t>
            </a:r>
          </a:p>
        </p:txBody>
      </p:sp>
      <p:pic>
        <p:nvPicPr>
          <p:cNvPr id="7" name="Picture 6" descr="Top shot of a representation of networks with stick figures.">
            <a:extLst>
              <a:ext uri="{FF2B5EF4-FFF2-40B4-BE49-F238E27FC236}">
                <a16:creationId xmlns:a16="http://schemas.microsoft.com/office/drawing/2014/main" id="{F9E473DF-9D61-13DF-BCB3-DC136F252597}"/>
              </a:ext>
            </a:extLst>
          </p:cNvPr>
          <p:cNvPicPr>
            <a:picLocks noChangeAspect="1"/>
          </p:cNvPicPr>
          <p:nvPr/>
        </p:nvPicPr>
        <p:blipFill rotWithShape="1">
          <a:blip r:embed="rId2"/>
          <a:srcRect l="10406" r="10403" b="-3"/>
          <a:stretch/>
        </p:blipFill>
        <p:spPr>
          <a:xfrm>
            <a:off x="838200" y="1825625"/>
            <a:ext cx="5181600" cy="4351338"/>
          </a:xfrm>
          <a:prstGeom prst="rect">
            <a:avLst/>
          </a:prstGeom>
          <a:noFill/>
        </p:spPr>
      </p:pic>
      <p:sp>
        <p:nvSpPr>
          <p:cNvPr id="12" name="Content Placeholder 3">
            <a:extLst>
              <a:ext uri="{FF2B5EF4-FFF2-40B4-BE49-F238E27FC236}">
                <a16:creationId xmlns:a16="http://schemas.microsoft.com/office/drawing/2014/main" id="{20464C46-7B25-AD07-6409-4C4F0532BC70}"/>
              </a:ext>
            </a:extLst>
          </p:cNvPr>
          <p:cNvSpPr>
            <a:spLocks noGrp="1"/>
          </p:cNvSpPr>
          <p:nvPr>
            <p:ph sz="half" idx="2"/>
          </p:nvPr>
        </p:nvSpPr>
        <p:spPr>
          <a:xfrm>
            <a:off x="6172200" y="1870075"/>
            <a:ext cx="5181600" cy="4306887"/>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1"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Building strong relationships equates to better support and overall improvement of the network; ultimately,  individuals, families and communities of low-income will benefit from such intentional teamwork and collaboration. </a:t>
            </a:r>
            <a:endPar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7D1E2AD1-28C6-3813-CF01-F60082B88F20}"/>
              </a:ext>
            </a:extLst>
          </p:cNvPr>
          <p:cNvSpPr>
            <a:spLocks noGrp="1"/>
          </p:cNvSpPr>
          <p:nvPr>
            <p:ph type="sldNum" sz="quarter" idx="12"/>
          </p:nvPr>
        </p:nvSpPr>
        <p:spPr>
          <a:xfrm>
            <a:off x="8610600" y="6356350"/>
            <a:ext cx="274320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1AF2663-3A35-493D-999A-B6024D85225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3">
            <a:extLst>
              <a:ext uri="{FF2B5EF4-FFF2-40B4-BE49-F238E27FC236}">
                <a16:creationId xmlns:a16="http://schemas.microsoft.com/office/drawing/2014/main" id="{E43CB8FB-6394-C515-0E53-652C975C7C49}"/>
              </a:ext>
            </a:extLst>
          </p:cNvPr>
          <p:cNvSpPr>
            <a:spLocks noGrp="1"/>
          </p:cNvSpPr>
          <p:nvPr>
            <p:ph type="ftr" sz="quarter" idx="11"/>
          </p:nvPr>
        </p:nvSpPr>
        <p:spPr>
          <a:xfrm>
            <a:off x="4038599" y="6355547"/>
            <a:ext cx="4114800" cy="365125"/>
          </a:xfrm>
        </p:spPr>
        <p:txBody>
          <a:bodyPr/>
          <a:lstStyle>
            <a:lvl1pPr>
              <a:defRPr b="1"/>
            </a:lvl1pPr>
          </a:lstStyle>
          <a:p>
            <a:r>
              <a:rPr lang="en-US" dirty="0">
                <a:solidFill>
                  <a:schemeClr val="tx1"/>
                </a:solidFill>
              </a:rPr>
              <a:t>NASCSP</a:t>
            </a:r>
            <a:r>
              <a:rPr lang="en-US" dirty="0"/>
              <a:t> </a:t>
            </a:r>
            <a:r>
              <a:rPr lang="en-US" dirty="0">
                <a:solidFill>
                  <a:srgbClr val="4472C4"/>
                </a:solidFill>
              </a:rPr>
              <a:t>2023</a:t>
            </a:r>
            <a:r>
              <a:rPr lang="en-US" dirty="0">
                <a:solidFill>
                  <a:schemeClr val="tx1"/>
                </a:solidFill>
              </a:rPr>
              <a:t> Annual Training Conference | www.nascsp.org</a:t>
            </a:r>
          </a:p>
        </p:txBody>
      </p:sp>
    </p:spTree>
    <p:extLst>
      <p:ext uri="{BB962C8B-B14F-4D97-AF65-F5344CB8AC3E}">
        <p14:creationId xmlns:p14="http://schemas.microsoft.com/office/powerpoint/2010/main" val="4193374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815DB-8D6D-FAE8-B5C9-96B827423157}"/>
              </a:ext>
            </a:extLst>
          </p:cNvPr>
          <p:cNvSpPr>
            <a:spLocks noGrp="1"/>
          </p:cNvSpPr>
          <p:nvPr>
            <p:ph type="title"/>
          </p:nvPr>
        </p:nvSpPr>
        <p:spPr>
          <a:xfrm>
            <a:off x="838200" y="365125"/>
            <a:ext cx="10515600" cy="1325563"/>
          </a:xfrm>
        </p:spPr>
        <p:txBody>
          <a:bodyPr anchor="ctr">
            <a:normAutofit/>
          </a:bodyPr>
          <a:lstStyle/>
          <a:p>
            <a:r>
              <a:rPr lang="en-US" b="1" dirty="0"/>
              <a:t>Engaging the Network:  Research</a:t>
            </a:r>
          </a:p>
        </p:txBody>
      </p:sp>
      <p:pic>
        <p:nvPicPr>
          <p:cNvPr id="7" name="Picture 6" descr="Top shot of a representation of networks with stick figures.">
            <a:extLst>
              <a:ext uri="{FF2B5EF4-FFF2-40B4-BE49-F238E27FC236}">
                <a16:creationId xmlns:a16="http://schemas.microsoft.com/office/drawing/2014/main" id="{F9E473DF-9D61-13DF-BCB3-DC136F252597}"/>
              </a:ext>
            </a:extLst>
          </p:cNvPr>
          <p:cNvPicPr>
            <a:picLocks noChangeAspect="1"/>
          </p:cNvPicPr>
          <p:nvPr/>
        </p:nvPicPr>
        <p:blipFill rotWithShape="1">
          <a:blip r:embed="rId3"/>
          <a:srcRect l="10406" r="10403" b="-3"/>
          <a:stretch/>
        </p:blipFill>
        <p:spPr>
          <a:xfrm>
            <a:off x="838200" y="1825625"/>
            <a:ext cx="5181600" cy="4351338"/>
          </a:xfrm>
          <a:prstGeom prst="rect">
            <a:avLst/>
          </a:prstGeom>
          <a:noFill/>
        </p:spPr>
      </p:pic>
      <p:sp>
        <p:nvSpPr>
          <p:cNvPr id="12" name="Content Placeholder 3">
            <a:extLst>
              <a:ext uri="{FF2B5EF4-FFF2-40B4-BE49-F238E27FC236}">
                <a16:creationId xmlns:a16="http://schemas.microsoft.com/office/drawing/2014/main" id="{20464C46-7B25-AD07-6409-4C4F0532BC70}"/>
              </a:ext>
            </a:extLst>
          </p:cNvPr>
          <p:cNvSpPr>
            <a:spLocks noGrp="1"/>
          </p:cNvSpPr>
          <p:nvPr>
            <p:ph sz="half" idx="2"/>
          </p:nvPr>
        </p:nvSpPr>
        <p:spPr>
          <a:xfrm>
            <a:off x="6172202" y="2133600"/>
            <a:ext cx="5181600" cy="3863975"/>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Used the ACSI 2021 Survey data and verbatim comments to focus efforts and identify promising peer practices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An additional survey was conducted to obtain baseline information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5 states were interviewed</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7D1E2AD1-28C6-3813-CF01-F60082B88F20}"/>
              </a:ext>
            </a:extLst>
          </p:cNvPr>
          <p:cNvSpPr>
            <a:spLocks noGrp="1"/>
          </p:cNvSpPr>
          <p:nvPr>
            <p:ph type="sldNum" sz="quarter" idx="12"/>
          </p:nvPr>
        </p:nvSpPr>
        <p:spPr>
          <a:xfrm>
            <a:off x="8610600" y="6356350"/>
            <a:ext cx="274320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1AF2663-3A35-493D-999A-B6024D85225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3">
            <a:extLst>
              <a:ext uri="{FF2B5EF4-FFF2-40B4-BE49-F238E27FC236}">
                <a16:creationId xmlns:a16="http://schemas.microsoft.com/office/drawing/2014/main" id="{B4AEE3BD-D5FC-AE7B-F325-5D52F3EACB7F}"/>
              </a:ext>
            </a:extLst>
          </p:cNvPr>
          <p:cNvSpPr>
            <a:spLocks noGrp="1"/>
          </p:cNvSpPr>
          <p:nvPr>
            <p:ph type="ftr" sz="quarter" idx="11"/>
          </p:nvPr>
        </p:nvSpPr>
        <p:spPr>
          <a:xfrm>
            <a:off x="4038599" y="6355547"/>
            <a:ext cx="4114800" cy="365125"/>
          </a:xfrm>
        </p:spPr>
        <p:txBody>
          <a:bodyPr/>
          <a:lstStyle>
            <a:lvl1pPr>
              <a:defRPr b="1"/>
            </a:lvl1pPr>
          </a:lstStyle>
          <a:p>
            <a:r>
              <a:rPr lang="en-US" dirty="0">
                <a:solidFill>
                  <a:schemeClr val="tx1"/>
                </a:solidFill>
              </a:rPr>
              <a:t>NASCSP</a:t>
            </a:r>
            <a:r>
              <a:rPr lang="en-US" dirty="0"/>
              <a:t> </a:t>
            </a:r>
            <a:r>
              <a:rPr lang="en-US" dirty="0">
                <a:solidFill>
                  <a:srgbClr val="4472C4"/>
                </a:solidFill>
              </a:rPr>
              <a:t>2023</a:t>
            </a:r>
            <a:r>
              <a:rPr lang="en-US" dirty="0">
                <a:solidFill>
                  <a:schemeClr val="tx1"/>
                </a:solidFill>
              </a:rPr>
              <a:t> Annual Training Conference | www.nascsp.org</a:t>
            </a:r>
          </a:p>
        </p:txBody>
      </p:sp>
    </p:spTree>
    <p:extLst>
      <p:ext uri="{BB962C8B-B14F-4D97-AF65-F5344CB8AC3E}">
        <p14:creationId xmlns:p14="http://schemas.microsoft.com/office/powerpoint/2010/main" val="3134711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F84B9BF-67B4-4209-A0EC-E851F6869C63}"/>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defTabSz="914400"/>
            <a:r>
              <a:rPr lang="en-US" sz="3200" b="1" kern="1200" dirty="0">
                <a:solidFill>
                  <a:schemeClr val="bg1"/>
                </a:solidFill>
                <a:latin typeface="+mj-lt"/>
                <a:ea typeface="+mj-ea"/>
                <a:cs typeface="+mj-cs"/>
              </a:rPr>
              <a:t>2021 ACSI Survey:  Aggregate Score and Impact Table</a:t>
            </a:r>
          </a:p>
        </p:txBody>
      </p:sp>
      <p:graphicFrame>
        <p:nvGraphicFramePr>
          <p:cNvPr id="3" name="Table 2">
            <a:extLst>
              <a:ext uri="{FF2B5EF4-FFF2-40B4-BE49-F238E27FC236}">
                <a16:creationId xmlns:a16="http://schemas.microsoft.com/office/drawing/2014/main" id="{E6C50914-471B-449F-ABE5-153C97C0FBDF}"/>
              </a:ext>
            </a:extLst>
          </p:cNvPr>
          <p:cNvGraphicFramePr>
            <a:graphicFrameLocks noGrp="1"/>
          </p:cNvGraphicFramePr>
          <p:nvPr>
            <p:extLst>
              <p:ext uri="{D42A27DB-BD31-4B8C-83A1-F6EECF244321}">
                <p14:modId xmlns:p14="http://schemas.microsoft.com/office/powerpoint/2010/main" val="480861490"/>
              </p:ext>
            </p:extLst>
          </p:nvPr>
        </p:nvGraphicFramePr>
        <p:xfrm>
          <a:off x="1303016" y="1786987"/>
          <a:ext cx="9585971" cy="4394200"/>
        </p:xfrm>
        <a:graphic>
          <a:graphicData uri="http://schemas.openxmlformats.org/drawingml/2006/table">
            <a:tbl>
              <a:tblPr firstRow="1" bandRow="1"/>
              <a:tblGrid>
                <a:gridCol w="3916662">
                  <a:extLst>
                    <a:ext uri="{9D8B030D-6E8A-4147-A177-3AD203B41FA5}">
                      <a16:colId xmlns:a16="http://schemas.microsoft.com/office/drawing/2014/main" val="3550234205"/>
                    </a:ext>
                  </a:extLst>
                </a:gridCol>
                <a:gridCol w="995474">
                  <a:extLst>
                    <a:ext uri="{9D8B030D-6E8A-4147-A177-3AD203B41FA5}">
                      <a16:colId xmlns:a16="http://schemas.microsoft.com/office/drawing/2014/main" val="2131188230"/>
                    </a:ext>
                  </a:extLst>
                </a:gridCol>
                <a:gridCol w="1077246">
                  <a:extLst>
                    <a:ext uri="{9D8B030D-6E8A-4147-A177-3AD203B41FA5}">
                      <a16:colId xmlns:a16="http://schemas.microsoft.com/office/drawing/2014/main" val="2828915767"/>
                    </a:ext>
                  </a:extLst>
                </a:gridCol>
                <a:gridCol w="1000523">
                  <a:extLst>
                    <a:ext uri="{9D8B030D-6E8A-4147-A177-3AD203B41FA5}">
                      <a16:colId xmlns:a16="http://schemas.microsoft.com/office/drawing/2014/main" val="3852903593"/>
                    </a:ext>
                  </a:extLst>
                </a:gridCol>
                <a:gridCol w="1404337">
                  <a:extLst>
                    <a:ext uri="{9D8B030D-6E8A-4147-A177-3AD203B41FA5}">
                      <a16:colId xmlns:a16="http://schemas.microsoft.com/office/drawing/2014/main" val="583478553"/>
                    </a:ext>
                  </a:extLst>
                </a:gridCol>
                <a:gridCol w="1191729">
                  <a:extLst>
                    <a:ext uri="{9D8B030D-6E8A-4147-A177-3AD203B41FA5}">
                      <a16:colId xmlns:a16="http://schemas.microsoft.com/office/drawing/2014/main" val="3701875116"/>
                    </a:ext>
                  </a:extLst>
                </a:gridCol>
              </a:tblGrid>
              <a:tr h="175768">
                <a:tc>
                  <a:txBody>
                    <a:bodyPr/>
                    <a:lstStyle/>
                    <a:p>
                      <a:pPr algn="l" fontAlgn="b"/>
                      <a:r>
                        <a:rPr lang="en-US" sz="900" b="0" i="0" u="none" strike="noStrike" dirty="0">
                          <a:solidFill>
                            <a:srgbClr val="FFFFFF"/>
                          </a:solidFill>
                          <a:effectLst/>
                          <a:latin typeface="Arial Nova Light" panose="020B0304020202020204" pitchFamily="34" charset="0"/>
                        </a:rPr>
                        <a:t> </a:t>
                      </a:r>
                    </a:p>
                  </a:txBody>
                  <a:tcPr marL="7102" marR="7102" marT="7102" marB="0" anchor="b">
                    <a:lnL>
                      <a:noFill/>
                    </a:lnL>
                    <a:lnR>
                      <a:noFill/>
                    </a:lnR>
                    <a:lnT>
                      <a:noFill/>
                    </a:lnT>
                    <a:lnB>
                      <a:noFill/>
                    </a:lnB>
                    <a:solidFill>
                      <a:srgbClr val="45546D"/>
                    </a:solidFill>
                  </a:tcPr>
                </a:tc>
                <a:tc rowSpan="2">
                  <a:txBody>
                    <a:bodyPr/>
                    <a:lstStyle/>
                    <a:p>
                      <a:pPr algn="ctr" fontAlgn="t"/>
                      <a:r>
                        <a:rPr lang="en-US" sz="900" b="0" i="0" u="none" strike="noStrike" dirty="0">
                          <a:solidFill>
                            <a:schemeClr val="tx1"/>
                          </a:solidFill>
                          <a:effectLst/>
                          <a:highlight>
                            <a:srgbClr val="FFFF00"/>
                          </a:highlight>
                          <a:latin typeface="Arial Nova Light" panose="020B0304020202020204" pitchFamily="34" charset="0"/>
                        </a:rPr>
                        <a:t>National</a:t>
                      </a:r>
                    </a:p>
                    <a:p>
                      <a:pPr algn="ctr" fontAlgn="t"/>
                      <a:r>
                        <a:rPr lang="en-US" sz="900" b="0" i="0" u="none" strike="noStrike" dirty="0">
                          <a:solidFill>
                            <a:schemeClr val="tx1"/>
                          </a:solidFill>
                          <a:effectLst/>
                          <a:highlight>
                            <a:srgbClr val="FFFF00"/>
                          </a:highlight>
                          <a:latin typeface="Arial Nova Light" panose="020B0304020202020204" pitchFamily="34" charset="0"/>
                        </a:rPr>
                        <a:t>Score Min </a:t>
                      </a:r>
                    </a:p>
                  </a:txBody>
                  <a:tcPr marL="7102" marR="7102" marT="7102" marB="0">
                    <a:lnL>
                      <a:noFill/>
                    </a:lnL>
                    <a:lnR>
                      <a:noFill/>
                    </a:lnR>
                    <a:lnT>
                      <a:noFill/>
                    </a:lnT>
                    <a:lnB>
                      <a:noFill/>
                    </a:lnB>
                    <a:solidFill>
                      <a:schemeClr val="accent1">
                        <a:lumMod val="60000"/>
                        <a:lumOff val="40000"/>
                      </a:schemeClr>
                    </a:solidFill>
                  </a:tcPr>
                </a:tc>
                <a:tc rowSpan="2">
                  <a:txBody>
                    <a:bodyPr/>
                    <a:lstStyle/>
                    <a:p>
                      <a:pPr algn="ctr" fontAlgn="t"/>
                      <a:r>
                        <a:rPr lang="en-US" sz="900" b="0" i="0" u="none" strike="noStrike" dirty="0">
                          <a:solidFill>
                            <a:schemeClr val="tx1"/>
                          </a:solidFill>
                          <a:effectLst/>
                          <a:highlight>
                            <a:srgbClr val="FFFF00"/>
                          </a:highlight>
                          <a:latin typeface="Arial Nova Light" panose="020B0304020202020204" pitchFamily="34" charset="0"/>
                        </a:rPr>
                        <a:t>National </a:t>
                      </a:r>
                    </a:p>
                    <a:p>
                      <a:pPr algn="ctr" fontAlgn="t"/>
                      <a:r>
                        <a:rPr lang="en-US" sz="900" b="0" i="0" u="none" strike="noStrike" dirty="0">
                          <a:solidFill>
                            <a:schemeClr val="tx1"/>
                          </a:solidFill>
                          <a:effectLst/>
                          <a:highlight>
                            <a:srgbClr val="FFFF00"/>
                          </a:highlight>
                          <a:latin typeface="Arial Nova Light" panose="020B0304020202020204" pitchFamily="34" charset="0"/>
                        </a:rPr>
                        <a:t>Score Max </a:t>
                      </a:r>
                    </a:p>
                  </a:txBody>
                  <a:tcPr marL="7102" marR="7102" marT="7102" marB="0">
                    <a:lnL>
                      <a:noFill/>
                    </a:lnL>
                    <a:lnR>
                      <a:noFill/>
                    </a:lnR>
                    <a:lnT>
                      <a:noFill/>
                    </a:lnT>
                    <a:lnB>
                      <a:noFill/>
                    </a:lnB>
                    <a:solidFill>
                      <a:schemeClr val="accent1">
                        <a:lumMod val="60000"/>
                        <a:lumOff val="40000"/>
                      </a:schemeClr>
                    </a:solidFill>
                  </a:tcPr>
                </a:tc>
                <a:tc gridSpan="2">
                  <a:txBody>
                    <a:bodyPr/>
                    <a:lstStyle/>
                    <a:p>
                      <a:pPr algn="ctr" fontAlgn="t"/>
                      <a:r>
                        <a:rPr lang="en-US" sz="900" b="0" i="0" u="none" strike="noStrike" dirty="0">
                          <a:solidFill>
                            <a:srgbClr val="FFFFFF"/>
                          </a:solidFill>
                          <a:effectLst/>
                          <a:latin typeface="Arial Nova Light" panose="020B0304020202020204" pitchFamily="34" charset="0"/>
                        </a:rPr>
                        <a:t>2021</a:t>
                      </a:r>
                    </a:p>
                  </a:txBody>
                  <a:tcPr marL="7102" marR="7102" marT="7102" marB="0">
                    <a:lnL>
                      <a:noFill/>
                    </a:lnL>
                    <a:lnR>
                      <a:noFill/>
                    </a:lnR>
                    <a:lnT>
                      <a:noFill/>
                    </a:lnT>
                    <a:lnB>
                      <a:noFill/>
                    </a:lnB>
                    <a:solidFill>
                      <a:srgbClr val="45546D"/>
                    </a:solidFill>
                  </a:tcPr>
                </a:tc>
                <a:tc hMerge="1">
                  <a:txBody>
                    <a:bodyPr/>
                    <a:lstStyle/>
                    <a:p>
                      <a:endParaRPr lang="en-US"/>
                    </a:p>
                  </a:txBody>
                  <a:tcPr/>
                </a:tc>
                <a:tc rowSpan="2">
                  <a:txBody>
                    <a:bodyPr/>
                    <a:lstStyle/>
                    <a:p>
                      <a:pPr algn="ctr" fontAlgn="t"/>
                      <a:r>
                        <a:rPr lang="en-US" sz="900" b="0" i="0" u="none" strike="noStrike" dirty="0">
                          <a:solidFill>
                            <a:srgbClr val="FFFFFF"/>
                          </a:solidFill>
                          <a:effectLst/>
                          <a:latin typeface="Arial Nova Light" panose="020B0304020202020204" pitchFamily="34" charset="0"/>
                        </a:rPr>
                        <a:t>National </a:t>
                      </a:r>
                    </a:p>
                    <a:p>
                      <a:pPr algn="ctr" fontAlgn="t"/>
                      <a:r>
                        <a:rPr lang="en-US" sz="900" b="0" i="0" u="none" strike="noStrike" dirty="0">
                          <a:solidFill>
                            <a:srgbClr val="FFFFFF"/>
                          </a:solidFill>
                          <a:effectLst/>
                          <a:latin typeface="Arial Nova Light" panose="020B0304020202020204" pitchFamily="34" charset="0"/>
                        </a:rPr>
                        <a:t>Impact</a:t>
                      </a:r>
                    </a:p>
                  </a:txBody>
                  <a:tcPr marL="7102" marR="7102" marT="7102" marB="0">
                    <a:lnL>
                      <a:noFill/>
                    </a:lnL>
                    <a:lnR>
                      <a:noFill/>
                    </a:lnR>
                    <a:lnT>
                      <a:noFill/>
                    </a:lnT>
                    <a:lnB>
                      <a:noFill/>
                    </a:lnB>
                    <a:solidFill>
                      <a:srgbClr val="45546D"/>
                    </a:solidFill>
                  </a:tcPr>
                </a:tc>
                <a:extLst>
                  <a:ext uri="{0D108BD9-81ED-4DB2-BD59-A6C34878D82A}">
                    <a16:rowId xmlns:a16="http://schemas.microsoft.com/office/drawing/2014/main" val="1455897361"/>
                  </a:ext>
                </a:extLst>
              </a:tr>
              <a:tr h="175768">
                <a:tc>
                  <a:txBody>
                    <a:bodyPr/>
                    <a:lstStyle/>
                    <a:p>
                      <a:pPr algn="l" fontAlgn="b"/>
                      <a:r>
                        <a:rPr lang="en-US" sz="900" b="0" i="0" u="none" strike="noStrike" dirty="0">
                          <a:solidFill>
                            <a:srgbClr val="FFFFFF"/>
                          </a:solidFill>
                          <a:effectLst/>
                          <a:latin typeface="Arial Nova Light" panose="020B0304020202020204" pitchFamily="34" charset="0"/>
                        </a:rPr>
                        <a:t> </a:t>
                      </a:r>
                    </a:p>
                  </a:txBody>
                  <a:tcPr marL="7102" marR="7102" marT="7102" marB="0" anchor="b">
                    <a:lnL>
                      <a:noFill/>
                    </a:lnL>
                    <a:lnR>
                      <a:noFill/>
                    </a:lnR>
                    <a:lnT>
                      <a:noFill/>
                    </a:lnT>
                    <a:lnB>
                      <a:noFill/>
                    </a:lnB>
                    <a:solidFill>
                      <a:srgbClr val="45546D"/>
                    </a:solidFill>
                  </a:tcPr>
                </a:tc>
                <a:tc vMerge="1">
                  <a:txBody>
                    <a:bodyPr/>
                    <a:lstStyle/>
                    <a:p>
                      <a:endParaRPr lang="en-US"/>
                    </a:p>
                  </a:txBody>
                  <a:tcPr/>
                </a:tc>
                <a:tc vMerge="1">
                  <a:txBody>
                    <a:bodyPr/>
                    <a:lstStyle/>
                    <a:p>
                      <a:endParaRPr lang="en-US"/>
                    </a:p>
                  </a:txBody>
                  <a:tcPr/>
                </a:tc>
                <a:tc>
                  <a:txBody>
                    <a:bodyPr/>
                    <a:lstStyle/>
                    <a:p>
                      <a:pPr algn="ctr" fontAlgn="t"/>
                      <a:r>
                        <a:rPr lang="en-US" sz="900" b="0" i="0" u="none" strike="noStrike" dirty="0">
                          <a:solidFill>
                            <a:srgbClr val="FFFFFF"/>
                          </a:solidFill>
                          <a:effectLst/>
                          <a:latin typeface="Arial Nova Light" panose="020B0304020202020204" pitchFamily="34" charset="0"/>
                        </a:rPr>
                        <a:t>Scores</a:t>
                      </a:r>
                    </a:p>
                  </a:txBody>
                  <a:tcPr marL="7102" marR="7102" marT="7102" marB="0">
                    <a:lnL>
                      <a:noFill/>
                    </a:lnL>
                    <a:lnR>
                      <a:noFill/>
                    </a:lnR>
                    <a:lnT>
                      <a:noFill/>
                    </a:lnT>
                    <a:lnB>
                      <a:noFill/>
                    </a:lnB>
                    <a:solidFill>
                      <a:srgbClr val="45546D"/>
                    </a:solidFill>
                  </a:tcPr>
                </a:tc>
                <a:tc>
                  <a:txBody>
                    <a:bodyPr/>
                    <a:lstStyle/>
                    <a:p>
                      <a:pPr algn="ctr" fontAlgn="t"/>
                      <a:r>
                        <a:rPr lang="en-US" sz="900" b="0" i="0" u="none" strike="noStrike" dirty="0">
                          <a:solidFill>
                            <a:srgbClr val="FFFFFF"/>
                          </a:solidFill>
                          <a:effectLst/>
                          <a:latin typeface="Arial Nova Light" panose="020B0304020202020204" pitchFamily="34" charset="0"/>
                        </a:rPr>
                        <a:t>Sample Size</a:t>
                      </a:r>
                    </a:p>
                  </a:txBody>
                  <a:tcPr marL="7102" marR="7102" marT="7102" marB="0">
                    <a:lnL>
                      <a:noFill/>
                    </a:lnL>
                    <a:lnR>
                      <a:noFill/>
                    </a:lnR>
                    <a:lnT>
                      <a:noFill/>
                    </a:lnT>
                    <a:lnB>
                      <a:noFill/>
                    </a:lnB>
                    <a:solidFill>
                      <a:srgbClr val="45546D"/>
                    </a:solidFill>
                  </a:tcPr>
                </a:tc>
                <a:tc vMerge="1">
                  <a:txBody>
                    <a:bodyPr/>
                    <a:lstStyle/>
                    <a:p>
                      <a:endParaRPr lang="en-US"/>
                    </a:p>
                  </a:txBody>
                  <a:tcPr/>
                </a:tc>
                <a:extLst>
                  <a:ext uri="{0D108BD9-81ED-4DB2-BD59-A6C34878D82A}">
                    <a16:rowId xmlns:a16="http://schemas.microsoft.com/office/drawing/2014/main" val="1929518679"/>
                  </a:ext>
                </a:extLst>
              </a:tr>
              <a:tr h="175768">
                <a:tc>
                  <a:txBody>
                    <a:bodyPr/>
                    <a:lstStyle/>
                    <a:p>
                      <a:pPr algn="l" fontAlgn="b"/>
                      <a:r>
                        <a:rPr lang="en-US" sz="900" b="0" i="0" u="none" strike="noStrike" dirty="0">
                          <a:effectLst/>
                          <a:latin typeface="Arial Nova Light" panose="020B0304020202020204" pitchFamily="34" charset="0"/>
                        </a:rPr>
                        <a:t>Sample Size</a:t>
                      </a:r>
                    </a:p>
                  </a:txBody>
                  <a:tcPr marL="7102" marR="7102" marT="7102" marB="0" anchor="b">
                    <a:lnL>
                      <a:noFill/>
                    </a:lnL>
                    <a:lnR>
                      <a:noFill/>
                    </a:lnR>
                    <a:lnT>
                      <a:noFill/>
                    </a:lnT>
                    <a:lnB>
                      <a:noFill/>
                    </a:lnB>
                  </a:tcPr>
                </a:tc>
                <a:tc>
                  <a:txBody>
                    <a:bodyPr/>
                    <a:lstStyle/>
                    <a:p>
                      <a:pPr algn="ctr" fontAlgn="t"/>
                      <a:endParaRPr lang="en-US" sz="900" b="0" i="0" u="none" strike="noStrike" dirty="0">
                        <a:effectLst/>
                        <a:latin typeface="Arial Nova Light" panose="020B0304020202020204" pitchFamily="34" charset="0"/>
                      </a:endParaRPr>
                    </a:p>
                  </a:txBody>
                  <a:tcPr marL="7102" marR="7102" marT="7102" marB="0">
                    <a:lnL>
                      <a:noFill/>
                    </a:lnL>
                    <a:lnR>
                      <a:noFill/>
                    </a:lnR>
                    <a:lnT>
                      <a:noFill/>
                    </a:lnT>
                    <a:lnB>
                      <a:noFill/>
                    </a:lnB>
                  </a:tcPr>
                </a:tc>
                <a:tc>
                  <a:txBody>
                    <a:bodyPr/>
                    <a:lstStyle/>
                    <a:p>
                      <a:pPr algn="ctr" fontAlgn="t"/>
                      <a:endParaRPr lang="en-US" sz="900" b="0" i="0" u="none" strike="noStrike" dirty="0">
                        <a:effectLst/>
                        <a:latin typeface="Arial Nova Light" panose="020B0304020202020204" pitchFamily="34" charset="0"/>
                      </a:endParaRPr>
                    </a:p>
                  </a:txBody>
                  <a:tcPr marL="7102" marR="7102" marT="7102" marB="0">
                    <a:lnL>
                      <a:noFill/>
                    </a:lnL>
                    <a:lnR>
                      <a:noFill/>
                    </a:lnR>
                    <a:lnT>
                      <a:noFill/>
                    </a:lnT>
                    <a:lnB>
                      <a:noFill/>
                    </a:lnB>
                  </a:tcPr>
                </a:tc>
                <a:tc>
                  <a:txBody>
                    <a:bodyPr/>
                    <a:lstStyle/>
                    <a:p>
                      <a:pPr algn="ctr" fontAlgn="b"/>
                      <a:r>
                        <a:rPr lang="en-US" sz="900" b="0" i="0" u="none" strike="noStrike" dirty="0">
                          <a:effectLst/>
                          <a:latin typeface="Arial Nova Light" panose="020B0304020202020204" pitchFamily="34" charset="0"/>
                        </a:rPr>
                        <a:t>744</a:t>
                      </a:r>
                    </a:p>
                  </a:txBody>
                  <a:tcPr marL="7102" marR="7102" marT="7102" marB="0" anchor="b">
                    <a:lnL>
                      <a:noFill/>
                    </a:lnL>
                    <a:lnR>
                      <a:noFill/>
                    </a:lnR>
                    <a:lnT>
                      <a:noFill/>
                    </a:lnT>
                    <a:lnB>
                      <a:noFill/>
                    </a:lnB>
                  </a:tcPr>
                </a:tc>
                <a:tc>
                  <a:txBody>
                    <a:bodyPr/>
                    <a:lstStyle/>
                    <a:p>
                      <a:pPr algn="ctr" fontAlgn="b"/>
                      <a:r>
                        <a:rPr lang="en-US" sz="900" b="0" i="0" u="none" strike="noStrike" dirty="0">
                          <a:effectLst/>
                          <a:latin typeface="Arial Nova Light" panose="020B0304020202020204" pitchFamily="34" charset="0"/>
                        </a:rPr>
                        <a:t>744</a:t>
                      </a:r>
                    </a:p>
                  </a:txBody>
                  <a:tcPr marL="7102" marR="7102" marT="7102" marB="0" anchor="b">
                    <a:lnL>
                      <a:noFill/>
                    </a:lnL>
                    <a:lnR>
                      <a:noFill/>
                    </a:lnR>
                    <a:lnT>
                      <a:noFill/>
                    </a:lnT>
                    <a:lnB>
                      <a:noFill/>
                    </a:lnB>
                  </a:tcPr>
                </a:tc>
                <a:tc>
                  <a:txBody>
                    <a:bodyPr/>
                    <a:lstStyle/>
                    <a:p>
                      <a:pPr algn="ctr" fontAlgn="t"/>
                      <a:endParaRPr lang="en-US" sz="900" b="0" i="0" u="none" strike="noStrike" dirty="0">
                        <a:effectLst/>
                        <a:latin typeface="Arial Nova Light" panose="020B0304020202020204" pitchFamily="34" charset="0"/>
                      </a:endParaRPr>
                    </a:p>
                  </a:txBody>
                  <a:tcPr marL="7102" marR="7102" marT="7102" marB="0">
                    <a:lnL>
                      <a:noFill/>
                    </a:lnL>
                    <a:lnR>
                      <a:noFill/>
                    </a:lnR>
                    <a:lnT>
                      <a:noFill/>
                    </a:lnT>
                    <a:lnB>
                      <a:noFill/>
                    </a:lnB>
                  </a:tcPr>
                </a:tc>
                <a:extLst>
                  <a:ext uri="{0D108BD9-81ED-4DB2-BD59-A6C34878D82A}">
                    <a16:rowId xmlns:a16="http://schemas.microsoft.com/office/drawing/2014/main" val="2163306917"/>
                  </a:ext>
                </a:extLst>
              </a:tr>
              <a:tr h="175768">
                <a:tc>
                  <a:txBody>
                    <a:bodyPr/>
                    <a:lstStyle/>
                    <a:p>
                      <a:pPr algn="l" fontAlgn="b"/>
                      <a:r>
                        <a:rPr lang="en-US" sz="900" b="1" i="0" u="none" strike="noStrike" dirty="0">
                          <a:effectLst/>
                          <a:latin typeface="Arial Nova Light" panose="020B0304020202020204" pitchFamily="34" charset="0"/>
                        </a:rPr>
                        <a:t>Development of CSBG State Plan</a:t>
                      </a:r>
                    </a:p>
                  </a:txBody>
                  <a:tcPr marL="7102" marR="7102" marT="7102" marB="0" anchor="b">
                    <a:lnL>
                      <a:noFill/>
                    </a:lnL>
                    <a:lnR>
                      <a:noFill/>
                    </a:lnR>
                    <a:lnT>
                      <a:noFill/>
                    </a:lnT>
                    <a:lnB>
                      <a:noFill/>
                    </a:lnB>
                    <a:solidFill>
                      <a:srgbClr val="D9D9D9"/>
                    </a:solidFill>
                  </a:tcPr>
                </a:tc>
                <a:tc>
                  <a:txBody>
                    <a:bodyPr/>
                    <a:lstStyle/>
                    <a:p>
                      <a:pPr algn="ctr" fontAlgn="ctr"/>
                      <a:r>
                        <a:rPr lang="en-US" sz="900" b="0" i="0" u="none" strike="noStrike" dirty="0">
                          <a:effectLst/>
                          <a:latin typeface="Arial Nova Light" panose="020B0304020202020204" pitchFamily="34" charset="0"/>
                        </a:rPr>
                        <a:t>32</a:t>
                      </a:r>
                    </a:p>
                  </a:txBody>
                  <a:tcPr marL="7102" marR="7102" marT="7102" marB="0" anchor="ctr">
                    <a:lnL>
                      <a:noFill/>
                    </a:lnL>
                    <a:lnR>
                      <a:noFill/>
                    </a:lnR>
                    <a:lnT>
                      <a:noFill/>
                    </a:lnT>
                    <a:lnB>
                      <a:noFill/>
                    </a:lnB>
                    <a:solidFill>
                      <a:srgbClr val="D9D9D9"/>
                    </a:solidFill>
                  </a:tcPr>
                </a:tc>
                <a:tc>
                  <a:txBody>
                    <a:bodyPr/>
                    <a:lstStyle/>
                    <a:p>
                      <a:pPr algn="ctr" fontAlgn="ctr"/>
                      <a:r>
                        <a:rPr lang="en-US" sz="900" b="0" i="0" u="none" strike="noStrike" dirty="0">
                          <a:effectLst/>
                          <a:latin typeface="Arial Nova Light" panose="020B0304020202020204" pitchFamily="34" charset="0"/>
                        </a:rPr>
                        <a:t>100</a:t>
                      </a:r>
                    </a:p>
                  </a:txBody>
                  <a:tcPr marL="7102" marR="7102" marT="7102" marB="0" anchor="ctr">
                    <a:lnL>
                      <a:noFill/>
                    </a:lnL>
                    <a:lnR>
                      <a:noFill/>
                    </a:lnR>
                    <a:lnT>
                      <a:noFill/>
                    </a:lnT>
                    <a:lnB>
                      <a:noFill/>
                    </a:lnB>
                    <a:solidFill>
                      <a:srgbClr val="D9D9D9"/>
                    </a:solidFill>
                  </a:tcPr>
                </a:tc>
                <a:tc>
                  <a:txBody>
                    <a:bodyPr/>
                    <a:lstStyle/>
                    <a:p>
                      <a:pPr algn="ctr" fontAlgn="b"/>
                      <a:r>
                        <a:rPr lang="en-US" sz="900" b="0" i="0" u="none" strike="noStrike" dirty="0">
                          <a:effectLst/>
                          <a:latin typeface="Arial Nova Light" panose="020B0304020202020204" pitchFamily="34" charset="0"/>
                        </a:rPr>
                        <a:t>61</a:t>
                      </a:r>
                    </a:p>
                  </a:txBody>
                  <a:tcPr marL="7102" marR="7102" marT="7102" marB="0" anchor="b">
                    <a:lnL>
                      <a:noFill/>
                    </a:lnL>
                    <a:lnR>
                      <a:noFill/>
                    </a:lnR>
                    <a:lnT>
                      <a:noFill/>
                    </a:lnT>
                    <a:lnB>
                      <a:noFill/>
                    </a:lnB>
                    <a:solidFill>
                      <a:srgbClr val="D9D9D9"/>
                    </a:solidFill>
                  </a:tcPr>
                </a:tc>
                <a:tc>
                  <a:txBody>
                    <a:bodyPr/>
                    <a:lstStyle/>
                    <a:p>
                      <a:pPr algn="ctr" fontAlgn="b"/>
                      <a:r>
                        <a:rPr lang="en-US" sz="900" b="0" i="0" u="none" strike="noStrike" dirty="0">
                          <a:effectLst/>
                          <a:latin typeface="Arial Nova Light" panose="020B0304020202020204" pitchFamily="34" charset="0"/>
                        </a:rPr>
                        <a:t>694</a:t>
                      </a:r>
                    </a:p>
                  </a:txBody>
                  <a:tcPr marL="7102" marR="7102" marT="7102" marB="0" anchor="b">
                    <a:lnL>
                      <a:noFill/>
                    </a:lnL>
                    <a:lnR>
                      <a:noFill/>
                    </a:lnR>
                    <a:lnT>
                      <a:noFill/>
                    </a:lnT>
                    <a:lnB>
                      <a:noFill/>
                    </a:lnB>
                    <a:solidFill>
                      <a:srgbClr val="D9D9D9"/>
                    </a:solidFill>
                  </a:tcPr>
                </a:tc>
                <a:tc>
                  <a:txBody>
                    <a:bodyPr/>
                    <a:lstStyle/>
                    <a:p>
                      <a:pPr algn="ctr" fontAlgn="b"/>
                      <a:r>
                        <a:rPr lang="en-US" sz="900" b="0" i="0" u="none" strike="noStrike" dirty="0">
                          <a:effectLst/>
                          <a:latin typeface="Arial Nova Light" panose="020B0304020202020204" pitchFamily="34" charset="0"/>
                        </a:rPr>
                        <a:t>0.3</a:t>
                      </a:r>
                    </a:p>
                  </a:txBody>
                  <a:tcPr marL="7102" marR="7102" marT="7102" marB="0" anchor="b">
                    <a:lnL>
                      <a:noFill/>
                    </a:lnL>
                    <a:lnR>
                      <a:noFill/>
                    </a:lnR>
                    <a:lnT>
                      <a:noFill/>
                    </a:lnT>
                    <a:lnB>
                      <a:noFill/>
                    </a:lnB>
                    <a:solidFill>
                      <a:srgbClr val="D9D9D9"/>
                    </a:solidFill>
                  </a:tcPr>
                </a:tc>
                <a:extLst>
                  <a:ext uri="{0D108BD9-81ED-4DB2-BD59-A6C34878D82A}">
                    <a16:rowId xmlns:a16="http://schemas.microsoft.com/office/drawing/2014/main" val="2967354333"/>
                  </a:ext>
                </a:extLst>
              </a:tr>
              <a:tr h="175768">
                <a:tc>
                  <a:txBody>
                    <a:bodyPr/>
                    <a:lstStyle/>
                    <a:p>
                      <a:pPr algn="l" fontAlgn="b"/>
                      <a:r>
                        <a:rPr lang="en-US" sz="900" b="0" i="0" u="none" strike="noStrike" dirty="0">
                          <a:effectLst/>
                          <a:highlight>
                            <a:srgbClr val="FFFF00"/>
                          </a:highlight>
                          <a:latin typeface="Arial Nova Light" panose="020B0304020202020204" pitchFamily="34" charset="0"/>
                        </a:rPr>
                        <a:t>Extent of involvement</a:t>
                      </a:r>
                    </a:p>
                  </a:txBody>
                  <a:tcPr marL="7102" marR="7102" marT="7102" marB="0" anchor="b">
                    <a:lnL>
                      <a:noFill/>
                    </a:lnL>
                    <a:lnR>
                      <a:noFill/>
                    </a:lnR>
                    <a:lnT>
                      <a:noFill/>
                    </a:lnT>
                    <a:lnB>
                      <a:noFill/>
                    </a:lnB>
                  </a:tcPr>
                </a:tc>
                <a:tc>
                  <a:txBody>
                    <a:bodyPr/>
                    <a:lstStyle/>
                    <a:p>
                      <a:pPr algn="ctr" fontAlgn="ctr"/>
                      <a:r>
                        <a:rPr lang="en-US" sz="900" b="0" i="0" u="none" strike="noStrike" dirty="0">
                          <a:effectLst/>
                          <a:latin typeface="Arial Nova Light" panose="020B0304020202020204" pitchFamily="34" charset="0"/>
                        </a:rPr>
                        <a:t>26</a:t>
                      </a:r>
                    </a:p>
                  </a:txBody>
                  <a:tcPr marL="7102" marR="7102" marT="7102" marB="0" anchor="ctr">
                    <a:lnL>
                      <a:noFill/>
                    </a:lnL>
                    <a:lnR>
                      <a:noFill/>
                    </a:lnR>
                    <a:lnT>
                      <a:noFill/>
                    </a:lnT>
                    <a:lnB>
                      <a:noFill/>
                    </a:lnB>
                  </a:tcPr>
                </a:tc>
                <a:tc>
                  <a:txBody>
                    <a:bodyPr/>
                    <a:lstStyle/>
                    <a:p>
                      <a:pPr algn="ctr" fontAlgn="ctr"/>
                      <a:r>
                        <a:rPr lang="en-US" sz="900" b="0" i="0" u="none" strike="noStrike" dirty="0">
                          <a:effectLst/>
                          <a:latin typeface="Arial Nova Light" panose="020B0304020202020204" pitchFamily="34" charset="0"/>
                        </a:rPr>
                        <a:t>100</a:t>
                      </a:r>
                    </a:p>
                  </a:txBody>
                  <a:tcPr marL="7102" marR="7102" marT="7102" marB="0" anchor="ctr">
                    <a:lnL>
                      <a:noFill/>
                    </a:lnL>
                    <a:lnR>
                      <a:noFill/>
                    </a:lnR>
                    <a:lnT>
                      <a:noFill/>
                    </a:lnT>
                    <a:lnB>
                      <a:noFill/>
                    </a:lnB>
                  </a:tcPr>
                </a:tc>
                <a:tc>
                  <a:txBody>
                    <a:bodyPr/>
                    <a:lstStyle/>
                    <a:p>
                      <a:pPr algn="ctr" fontAlgn="b"/>
                      <a:r>
                        <a:rPr lang="en-US" sz="900" b="0" i="0" u="none" strike="noStrike" dirty="0">
                          <a:effectLst/>
                          <a:highlight>
                            <a:srgbClr val="FFFF00"/>
                          </a:highlight>
                          <a:latin typeface="Arial Nova Light" panose="020B0304020202020204" pitchFamily="34" charset="0"/>
                        </a:rPr>
                        <a:t>57</a:t>
                      </a:r>
                    </a:p>
                  </a:txBody>
                  <a:tcPr marL="7102" marR="7102" marT="7102" marB="0" anchor="b">
                    <a:lnL>
                      <a:noFill/>
                    </a:lnL>
                    <a:lnR>
                      <a:noFill/>
                    </a:lnR>
                    <a:lnT>
                      <a:noFill/>
                    </a:lnT>
                    <a:lnB>
                      <a:noFill/>
                    </a:lnB>
                  </a:tcPr>
                </a:tc>
                <a:tc>
                  <a:txBody>
                    <a:bodyPr/>
                    <a:lstStyle/>
                    <a:p>
                      <a:pPr algn="ctr" fontAlgn="b"/>
                      <a:r>
                        <a:rPr lang="en-US" sz="900" b="0" i="0" u="none" strike="noStrike" dirty="0">
                          <a:effectLst/>
                          <a:latin typeface="Arial Nova Light" panose="020B0304020202020204" pitchFamily="34" charset="0"/>
                        </a:rPr>
                        <a:t>673</a:t>
                      </a:r>
                    </a:p>
                  </a:txBody>
                  <a:tcPr marL="7102" marR="7102" marT="7102" marB="0" anchor="b">
                    <a:lnL>
                      <a:noFill/>
                    </a:lnL>
                    <a:lnR>
                      <a:noFill/>
                    </a:lnR>
                    <a:lnT>
                      <a:noFill/>
                    </a:lnT>
                    <a:lnB>
                      <a:noFill/>
                    </a:lnB>
                  </a:tcPr>
                </a:tc>
                <a:tc>
                  <a:txBody>
                    <a:bodyPr/>
                    <a:lstStyle/>
                    <a:p>
                      <a:pPr algn="ctr" fontAlgn="b"/>
                      <a:r>
                        <a:rPr lang="en-US" sz="900" b="0" i="0" u="none" strike="noStrike" dirty="0">
                          <a:effectLst/>
                          <a:latin typeface="Arial Nova Light" panose="020B0304020202020204" pitchFamily="34" charset="0"/>
                        </a:rPr>
                        <a:t>--</a:t>
                      </a:r>
                    </a:p>
                  </a:txBody>
                  <a:tcPr marL="7102" marR="7102" marT="7102" marB="0" anchor="b">
                    <a:lnL>
                      <a:noFill/>
                    </a:lnL>
                    <a:lnR>
                      <a:noFill/>
                    </a:lnR>
                    <a:lnT>
                      <a:noFill/>
                    </a:lnT>
                    <a:lnB>
                      <a:noFill/>
                    </a:lnB>
                  </a:tcPr>
                </a:tc>
                <a:extLst>
                  <a:ext uri="{0D108BD9-81ED-4DB2-BD59-A6C34878D82A}">
                    <a16:rowId xmlns:a16="http://schemas.microsoft.com/office/drawing/2014/main" val="4206616652"/>
                  </a:ext>
                </a:extLst>
              </a:tr>
              <a:tr h="175768">
                <a:tc>
                  <a:txBody>
                    <a:bodyPr/>
                    <a:lstStyle/>
                    <a:p>
                      <a:pPr algn="l" fontAlgn="b"/>
                      <a:r>
                        <a:rPr lang="en-US" sz="900" b="0" i="0" u="none" strike="noStrike" dirty="0">
                          <a:effectLst/>
                          <a:highlight>
                            <a:srgbClr val="FFFF00"/>
                          </a:highlight>
                          <a:latin typeface="Arial Nova Light" panose="020B0304020202020204" pitchFamily="34" charset="0"/>
                        </a:rPr>
                        <a:t>Caliber of opportunities</a:t>
                      </a:r>
                    </a:p>
                  </a:txBody>
                  <a:tcPr marL="7102" marR="7102" marT="7102" marB="0" anchor="b">
                    <a:lnL>
                      <a:noFill/>
                    </a:lnL>
                    <a:lnR>
                      <a:noFill/>
                    </a:lnR>
                    <a:lnT>
                      <a:noFill/>
                    </a:lnT>
                    <a:lnB>
                      <a:noFill/>
                    </a:lnB>
                  </a:tcPr>
                </a:tc>
                <a:tc>
                  <a:txBody>
                    <a:bodyPr/>
                    <a:lstStyle/>
                    <a:p>
                      <a:pPr algn="ctr" fontAlgn="ctr"/>
                      <a:r>
                        <a:rPr lang="en-US" sz="900" b="0" i="0" u="none" strike="noStrike" dirty="0">
                          <a:effectLst/>
                          <a:latin typeface="Arial Nova Light" panose="020B0304020202020204" pitchFamily="34" charset="0"/>
                        </a:rPr>
                        <a:t>26</a:t>
                      </a:r>
                    </a:p>
                  </a:txBody>
                  <a:tcPr marL="7102" marR="7102" marT="7102" marB="0" anchor="ctr">
                    <a:lnL>
                      <a:noFill/>
                    </a:lnL>
                    <a:lnR>
                      <a:noFill/>
                    </a:lnR>
                    <a:lnT>
                      <a:noFill/>
                    </a:lnT>
                    <a:lnB>
                      <a:noFill/>
                    </a:lnB>
                  </a:tcPr>
                </a:tc>
                <a:tc>
                  <a:txBody>
                    <a:bodyPr/>
                    <a:lstStyle/>
                    <a:p>
                      <a:pPr algn="ctr" fontAlgn="ctr"/>
                      <a:r>
                        <a:rPr lang="en-US" sz="900" b="0" i="0" u="none" strike="noStrike" dirty="0">
                          <a:effectLst/>
                          <a:latin typeface="Arial Nova Light" panose="020B0304020202020204" pitchFamily="34" charset="0"/>
                        </a:rPr>
                        <a:t>100</a:t>
                      </a:r>
                    </a:p>
                  </a:txBody>
                  <a:tcPr marL="7102" marR="7102" marT="7102" marB="0" anchor="ctr">
                    <a:lnL>
                      <a:noFill/>
                    </a:lnL>
                    <a:lnR>
                      <a:noFill/>
                    </a:lnR>
                    <a:lnT>
                      <a:noFill/>
                    </a:lnT>
                    <a:lnB>
                      <a:noFill/>
                    </a:lnB>
                  </a:tcPr>
                </a:tc>
                <a:tc>
                  <a:txBody>
                    <a:bodyPr/>
                    <a:lstStyle/>
                    <a:p>
                      <a:pPr algn="ctr" fontAlgn="b"/>
                      <a:r>
                        <a:rPr lang="en-US" sz="900" b="0" i="0" u="none" strike="noStrike" dirty="0">
                          <a:effectLst/>
                          <a:highlight>
                            <a:srgbClr val="FFFF00"/>
                          </a:highlight>
                          <a:latin typeface="Arial Nova Light" panose="020B0304020202020204" pitchFamily="34" charset="0"/>
                        </a:rPr>
                        <a:t>65</a:t>
                      </a:r>
                    </a:p>
                  </a:txBody>
                  <a:tcPr marL="7102" marR="7102" marT="7102" marB="0" anchor="b">
                    <a:lnL>
                      <a:noFill/>
                    </a:lnL>
                    <a:lnR>
                      <a:noFill/>
                    </a:lnR>
                    <a:lnT>
                      <a:noFill/>
                    </a:lnT>
                    <a:lnB>
                      <a:noFill/>
                    </a:lnB>
                  </a:tcPr>
                </a:tc>
                <a:tc>
                  <a:txBody>
                    <a:bodyPr/>
                    <a:lstStyle/>
                    <a:p>
                      <a:pPr algn="ctr" fontAlgn="b"/>
                      <a:r>
                        <a:rPr lang="en-US" sz="900" b="0" i="0" u="none" strike="noStrike" dirty="0">
                          <a:effectLst/>
                          <a:latin typeface="Arial Nova Light" panose="020B0304020202020204" pitchFamily="34" charset="0"/>
                        </a:rPr>
                        <a:t>683</a:t>
                      </a:r>
                    </a:p>
                  </a:txBody>
                  <a:tcPr marL="7102" marR="7102" marT="7102" marB="0" anchor="b">
                    <a:lnL>
                      <a:noFill/>
                    </a:lnL>
                    <a:lnR>
                      <a:noFill/>
                    </a:lnR>
                    <a:lnT>
                      <a:noFill/>
                    </a:lnT>
                    <a:lnB>
                      <a:noFill/>
                    </a:lnB>
                  </a:tcPr>
                </a:tc>
                <a:tc>
                  <a:txBody>
                    <a:bodyPr/>
                    <a:lstStyle/>
                    <a:p>
                      <a:pPr algn="ctr" fontAlgn="b"/>
                      <a:r>
                        <a:rPr lang="en-US" sz="900" b="0" i="0" u="none" strike="noStrike" dirty="0">
                          <a:effectLst/>
                          <a:latin typeface="Arial Nova Light" panose="020B0304020202020204" pitchFamily="34" charset="0"/>
                        </a:rPr>
                        <a:t>--</a:t>
                      </a:r>
                    </a:p>
                  </a:txBody>
                  <a:tcPr marL="7102" marR="7102" marT="7102" marB="0" anchor="b">
                    <a:lnL>
                      <a:noFill/>
                    </a:lnL>
                    <a:lnR>
                      <a:noFill/>
                    </a:lnR>
                    <a:lnT>
                      <a:noFill/>
                    </a:lnT>
                    <a:lnB>
                      <a:noFill/>
                    </a:lnB>
                  </a:tcPr>
                </a:tc>
                <a:extLst>
                  <a:ext uri="{0D108BD9-81ED-4DB2-BD59-A6C34878D82A}">
                    <a16:rowId xmlns:a16="http://schemas.microsoft.com/office/drawing/2014/main" val="1394340964"/>
                  </a:ext>
                </a:extLst>
              </a:tr>
              <a:tr h="175768">
                <a:tc>
                  <a:txBody>
                    <a:bodyPr/>
                    <a:lstStyle/>
                    <a:p>
                      <a:pPr algn="l" fontAlgn="b"/>
                      <a:r>
                        <a:rPr lang="en-US" sz="900" b="0" i="0" u="none" strike="noStrike" dirty="0">
                          <a:effectLst/>
                          <a:highlight>
                            <a:srgbClr val="FFFF00"/>
                          </a:highlight>
                          <a:latin typeface="Arial Nova Light" panose="020B0304020202020204" pitchFamily="34" charset="0"/>
                        </a:rPr>
                        <a:t>Reflects your input</a:t>
                      </a:r>
                    </a:p>
                  </a:txBody>
                  <a:tcPr marL="7102" marR="7102" marT="7102" marB="0" anchor="b">
                    <a:lnL>
                      <a:noFill/>
                    </a:lnL>
                    <a:lnR>
                      <a:noFill/>
                    </a:lnR>
                    <a:lnT>
                      <a:noFill/>
                    </a:lnT>
                    <a:lnB>
                      <a:noFill/>
                    </a:lnB>
                  </a:tcPr>
                </a:tc>
                <a:tc>
                  <a:txBody>
                    <a:bodyPr/>
                    <a:lstStyle/>
                    <a:p>
                      <a:pPr algn="ctr" fontAlgn="ctr"/>
                      <a:r>
                        <a:rPr lang="en-US" sz="900" b="0" i="0" u="none" strike="noStrike" dirty="0">
                          <a:effectLst/>
                          <a:latin typeface="Arial Nova Light" panose="020B0304020202020204" pitchFamily="34" charset="0"/>
                        </a:rPr>
                        <a:t>32</a:t>
                      </a:r>
                    </a:p>
                  </a:txBody>
                  <a:tcPr marL="7102" marR="7102" marT="7102" marB="0" anchor="ctr">
                    <a:lnL>
                      <a:noFill/>
                    </a:lnL>
                    <a:lnR>
                      <a:noFill/>
                    </a:lnR>
                    <a:lnT>
                      <a:noFill/>
                    </a:lnT>
                    <a:lnB>
                      <a:noFill/>
                    </a:lnB>
                  </a:tcPr>
                </a:tc>
                <a:tc>
                  <a:txBody>
                    <a:bodyPr/>
                    <a:lstStyle/>
                    <a:p>
                      <a:pPr algn="ctr" fontAlgn="ctr"/>
                      <a:r>
                        <a:rPr lang="en-US" sz="900" b="0" i="0" u="none" strike="noStrike" dirty="0">
                          <a:effectLst/>
                          <a:latin typeface="Arial Nova Light" panose="020B0304020202020204" pitchFamily="34" charset="0"/>
                        </a:rPr>
                        <a:t>100</a:t>
                      </a:r>
                    </a:p>
                  </a:txBody>
                  <a:tcPr marL="7102" marR="7102" marT="7102" marB="0" anchor="ctr">
                    <a:lnL>
                      <a:noFill/>
                    </a:lnL>
                    <a:lnR>
                      <a:noFill/>
                    </a:lnR>
                    <a:lnT>
                      <a:noFill/>
                    </a:lnT>
                    <a:lnB>
                      <a:noFill/>
                    </a:lnB>
                  </a:tcPr>
                </a:tc>
                <a:tc>
                  <a:txBody>
                    <a:bodyPr/>
                    <a:lstStyle/>
                    <a:p>
                      <a:pPr algn="ctr" fontAlgn="b"/>
                      <a:r>
                        <a:rPr lang="en-US" sz="900" b="0" i="0" u="none" strike="noStrike" dirty="0">
                          <a:effectLst/>
                          <a:highlight>
                            <a:srgbClr val="FFFF00"/>
                          </a:highlight>
                          <a:latin typeface="Arial Nova Light" panose="020B0304020202020204" pitchFamily="34" charset="0"/>
                        </a:rPr>
                        <a:t>60</a:t>
                      </a:r>
                    </a:p>
                  </a:txBody>
                  <a:tcPr marL="7102" marR="7102" marT="7102" marB="0" anchor="b">
                    <a:lnL>
                      <a:noFill/>
                    </a:lnL>
                    <a:lnR>
                      <a:noFill/>
                    </a:lnR>
                    <a:lnT>
                      <a:noFill/>
                    </a:lnT>
                    <a:lnB>
                      <a:noFill/>
                    </a:lnB>
                  </a:tcPr>
                </a:tc>
                <a:tc>
                  <a:txBody>
                    <a:bodyPr/>
                    <a:lstStyle/>
                    <a:p>
                      <a:pPr algn="ctr" fontAlgn="b"/>
                      <a:r>
                        <a:rPr lang="en-US" sz="900" b="0" i="0" u="none" strike="noStrike" dirty="0">
                          <a:effectLst/>
                          <a:latin typeface="Arial Nova Light" panose="020B0304020202020204" pitchFamily="34" charset="0"/>
                        </a:rPr>
                        <a:t>637</a:t>
                      </a:r>
                    </a:p>
                  </a:txBody>
                  <a:tcPr marL="7102" marR="7102" marT="7102" marB="0" anchor="b">
                    <a:lnL>
                      <a:noFill/>
                    </a:lnL>
                    <a:lnR>
                      <a:noFill/>
                    </a:lnR>
                    <a:lnT>
                      <a:noFill/>
                    </a:lnT>
                    <a:lnB>
                      <a:noFill/>
                    </a:lnB>
                  </a:tcPr>
                </a:tc>
                <a:tc>
                  <a:txBody>
                    <a:bodyPr/>
                    <a:lstStyle/>
                    <a:p>
                      <a:pPr algn="ctr" fontAlgn="b"/>
                      <a:r>
                        <a:rPr lang="en-US" sz="900" b="0" i="0" u="none" strike="noStrike" dirty="0">
                          <a:effectLst/>
                          <a:latin typeface="Arial Nova Light" panose="020B0304020202020204" pitchFamily="34" charset="0"/>
                        </a:rPr>
                        <a:t>--</a:t>
                      </a:r>
                    </a:p>
                  </a:txBody>
                  <a:tcPr marL="7102" marR="7102" marT="7102" marB="0" anchor="b">
                    <a:lnL>
                      <a:noFill/>
                    </a:lnL>
                    <a:lnR>
                      <a:noFill/>
                    </a:lnR>
                    <a:lnT>
                      <a:noFill/>
                    </a:lnT>
                    <a:lnB>
                      <a:noFill/>
                    </a:lnB>
                  </a:tcPr>
                </a:tc>
                <a:extLst>
                  <a:ext uri="{0D108BD9-81ED-4DB2-BD59-A6C34878D82A}">
                    <a16:rowId xmlns:a16="http://schemas.microsoft.com/office/drawing/2014/main" val="188134515"/>
                  </a:ext>
                </a:extLst>
              </a:tr>
              <a:tr h="175768">
                <a:tc>
                  <a:txBody>
                    <a:bodyPr/>
                    <a:lstStyle/>
                    <a:p>
                      <a:pPr algn="l" fontAlgn="b"/>
                      <a:r>
                        <a:rPr lang="en-US" sz="900" b="1" i="0" u="none" strike="noStrike" dirty="0">
                          <a:effectLst/>
                          <a:latin typeface="Arial Nova Light" panose="020B0304020202020204" pitchFamily="34" charset="0"/>
                        </a:rPr>
                        <a:t>Distribution of Funds</a:t>
                      </a:r>
                    </a:p>
                  </a:txBody>
                  <a:tcPr marL="7102" marR="7102" marT="7102" marB="0" anchor="b">
                    <a:lnL>
                      <a:noFill/>
                    </a:lnL>
                    <a:lnR>
                      <a:noFill/>
                    </a:lnR>
                    <a:lnT>
                      <a:noFill/>
                    </a:lnT>
                    <a:lnB>
                      <a:noFill/>
                    </a:lnB>
                    <a:solidFill>
                      <a:srgbClr val="D9D9D9"/>
                    </a:solidFill>
                  </a:tcPr>
                </a:tc>
                <a:tc>
                  <a:txBody>
                    <a:bodyPr/>
                    <a:lstStyle/>
                    <a:p>
                      <a:pPr algn="ctr" fontAlgn="ctr"/>
                      <a:r>
                        <a:rPr lang="en-US" sz="900" b="0" i="0" u="none" strike="noStrike" dirty="0">
                          <a:effectLst/>
                          <a:latin typeface="Arial Nova Light" panose="020B0304020202020204" pitchFamily="34" charset="0"/>
                        </a:rPr>
                        <a:t>23</a:t>
                      </a:r>
                    </a:p>
                  </a:txBody>
                  <a:tcPr marL="7102" marR="7102" marT="7102" marB="0" anchor="ctr">
                    <a:lnL>
                      <a:noFill/>
                    </a:lnL>
                    <a:lnR>
                      <a:noFill/>
                    </a:lnR>
                    <a:lnT>
                      <a:noFill/>
                    </a:lnT>
                    <a:lnB>
                      <a:noFill/>
                    </a:lnB>
                    <a:solidFill>
                      <a:srgbClr val="D9D9D9"/>
                    </a:solidFill>
                  </a:tcPr>
                </a:tc>
                <a:tc>
                  <a:txBody>
                    <a:bodyPr/>
                    <a:lstStyle/>
                    <a:p>
                      <a:pPr algn="ctr" fontAlgn="ctr"/>
                      <a:r>
                        <a:rPr lang="en-US" sz="900" b="0" i="0" u="none" strike="noStrike" dirty="0">
                          <a:effectLst/>
                          <a:latin typeface="Arial Nova Light" panose="020B0304020202020204" pitchFamily="34" charset="0"/>
                        </a:rPr>
                        <a:t>100</a:t>
                      </a:r>
                    </a:p>
                  </a:txBody>
                  <a:tcPr marL="7102" marR="7102" marT="7102" marB="0" anchor="ctr">
                    <a:lnL>
                      <a:noFill/>
                    </a:lnL>
                    <a:lnR>
                      <a:noFill/>
                    </a:lnR>
                    <a:lnT>
                      <a:noFill/>
                    </a:lnT>
                    <a:lnB>
                      <a:noFill/>
                    </a:lnB>
                    <a:solidFill>
                      <a:srgbClr val="D9D9D9"/>
                    </a:solidFill>
                  </a:tcPr>
                </a:tc>
                <a:tc>
                  <a:txBody>
                    <a:bodyPr/>
                    <a:lstStyle/>
                    <a:p>
                      <a:pPr algn="ctr" fontAlgn="b"/>
                      <a:r>
                        <a:rPr lang="en-US" sz="900" b="0" i="0" u="none" strike="noStrike" dirty="0">
                          <a:effectLst/>
                          <a:latin typeface="Arial Nova Light" panose="020B0304020202020204" pitchFamily="34" charset="0"/>
                        </a:rPr>
                        <a:t>74</a:t>
                      </a:r>
                    </a:p>
                  </a:txBody>
                  <a:tcPr marL="7102" marR="7102" marT="7102" marB="0" anchor="b">
                    <a:lnL>
                      <a:noFill/>
                    </a:lnL>
                    <a:lnR>
                      <a:noFill/>
                    </a:lnR>
                    <a:lnT>
                      <a:noFill/>
                    </a:lnT>
                    <a:lnB>
                      <a:noFill/>
                    </a:lnB>
                    <a:solidFill>
                      <a:srgbClr val="D9D9D9"/>
                    </a:solidFill>
                  </a:tcPr>
                </a:tc>
                <a:tc>
                  <a:txBody>
                    <a:bodyPr/>
                    <a:lstStyle/>
                    <a:p>
                      <a:pPr algn="ctr" fontAlgn="b"/>
                      <a:r>
                        <a:rPr lang="en-US" sz="900" b="0" i="0" u="none" strike="noStrike" dirty="0">
                          <a:effectLst/>
                          <a:latin typeface="Arial Nova Light" panose="020B0304020202020204" pitchFamily="34" charset="0"/>
                        </a:rPr>
                        <a:t>737</a:t>
                      </a:r>
                    </a:p>
                  </a:txBody>
                  <a:tcPr marL="7102" marR="7102" marT="7102" marB="0" anchor="b">
                    <a:lnL>
                      <a:noFill/>
                    </a:lnL>
                    <a:lnR>
                      <a:noFill/>
                    </a:lnR>
                    <a:lnT>
                      <a:noFill/>
                    </a:lnT>
                    <a:lnB>
                      <a:noFill/>
                    </a:lnB>
                    <a:solidFill>
                      <a:srgbClr val="D9D9D9"/>
                    </a:solidFill>
                  </a:tcPr>
                </a:tc>
                <a:tc>
                  <a:txBody>
                    <a:bodyPr/>
                    <a:lstStyle/>
                    <a:p>
                      <a:pPr algn="ctr" fontAlgn="b"/>
                      <a:r>
                        <a:rPr lang="en-US" sz="900" b="0" i="0" u="none" strike="noStrike" dirty="0">
                          <a:effectLst/>
                          <a:latin typeface="Arial Nova Light" panose="020B0304020202020204" pitchFamily="34" charset="0"/>
                        </a:rPr>
                        <a:t>0.6</a:t>
                      </a:r>
                    </a:p>
                  </a:txBody>
                  <a:tcPr marL="7102" marR="7102" marT="7102" marB="0" anchor="b">
                    <a:lnL>
                      <a:noFill/>
                    </a:lnL>
                    <a:lnR>
                      <a:noFill/>
                    </a:lnR>
                    <a:lnT>
                      <a:noFill/>
                    </a:lnT>
                    <a:lnB>
                      <a:noFill/>
                    </a:lnB>
                    <a:solidFill>
                      <a:srgbClr val="D9D9D9"/>
                    </a:solidFill>
                  </a:tcPr>
                </a:tc>
                <a:extLst>
                  <a:ext uri="{0D108BD9-81ED-4DB2-BD59-A6C34878D82A}">
                    <a16:rowId xmlns:a16="http://schemas.microsoft.com/office/drawing/2014/main" val="3876398153"/>
                  </a:ext>
                </a:extLst>
              </a:tr>
              <a:tr h="175768">
                <a:tc>
                  <a:txBody>
                    <a:bodyPr/>
                    <a:lstStyle/>
                    <a:p>
                      <a:pPr algn="l" fontAlgn="b"/>
                      <a:r>
                        <a:rPr lang="en-US" sz="900" b="0" i="0" u="none" strike="noStrike" dirty="0">
                          <a:effectLst/>
                          <a:latin typeface="Arial Nova Light" panose="020B0304020202020204" pitchFamily="34" charset="0"/>
                        </a:rPr>
                        <a:t>Ensured no interruption</a:t>
                      </a:r>
                    </a:p>
                  </a:txBody>
                  <a:tcPr marL="7102" marR="7102" marT="7102" marB="0" anchor="b">
                    <a:lnL>
                      <a:noFill/>
                    </a:lnL>
                    <a:lnR>
                      <a:noFill/>
                    </a:lnR>
                    <a:lnT>
                      <a:noFill/>
                    </a:lnT>
                    <a:lnB>
                      <a:noFill/>
                    </a:lnB>
                  </a:tcPr>
                </a:tc>
                <a:tc>
                  <a:txBody>
                    <a:bodyPr/>
                    <a:lstStyle/>
                    <a:p>
                      <a:pPr algn="ctr" fontAlgn="ctr"/>
                      <a:r>
                        <a:rPr lang="en-US" sz="900" b="0" i="0" u="none" strike="noStrike" dirty="0">
                          <a:effectLst/>
                          <a:latin typeface="Arial Nova Light" panose="020B0304020202020204" pitchFamily="34" charset="0"/>
                        </a:rPr>
                        <a:t>25</a:t>
                      </a:r>
                    </a:p>
                  </a:txBody>
                  <a:tcPr marL="7102" marR="7102" marT="7102" marB="0" anchor="ctr">
                    <a:lnL>
                      <a:noFill/>
                    </a:lnL>
                    <a:lnR>
                      <a:noFill/>
                    </a:lnR>
                    <a:lnT>
                      <a:noFill/>
                    </a:lnT>
                    <a:lnB>
                      <a:noFill/>
                    </a:lnB>
                  </a:tcPr>
                </a:tc>
                <a:tc>
                  <a:txBody>
                    <a:bodyPr/>
                    <a:lstStyle/>
                    <a:p>
                      <a:pPr algn="ctr" fontAlgn="ctr"/>
                      <a:r>
                        <a:rPr lang="en-US" sz="900" b="0" i="0" u="none" strike="noStrike" dirty="0">
                          <a:effectLst/>
                          <a:latin typeface="Arial Nova Light" panose="020B0304020202020204" pitchFamily="34" charset="0"/>
                        </a:rPr>
                        <a:t>100</a:t>
                      </a:r>
                    </a:p>
                  </a:txBody>
                  <a:tcPr marL="7102" marR="7102" marT="7102" marB="0" anchor="ctr">
                    <a:lnL>
                      <a:noFill/>
                    </a:lnL>
                    <a:lnR>
                      <a:noFill/>
                    </a:lnR>
                    <a:lnT>
                      <a:noFill/>
                    </a:lnT>
                    <a:lnB>
                      <a:noFill/>
                    </a:lnB>
                  </a:tcPr>
                </a:tc>
                <a:tc>
                  <a:txBody>
                    <a:bodyPr/>
                    <a:lstStyle/>
                    <a:p>
                      <a:pPr algn="ctr" fontAlgn="b"/>
                      <a:r>
                        <a:rPr lang="en-US" sz="900" b="0" i="0" u="none" strike="noStrike" dirty="0">
                          <a:effectLst/>
                          <a:latin typeface="Arial Nova Light" panose="020B0304020202020204" pitchFamily="34" charset="0"/>
                        </a:rPr>
                        <a:t>76</a:t>
                      </a:r>
                    </a:p>
                  </a:txBody>
                  <a:tcPr marL="7102" marR="7102" marT="7102" marB="0" anchor="b">
                    <a:lnL>
                      <a:noFill/>
                    </a:lnL>
                    <a:lnR>
                      <a:noFill/>
                    </a:lnR>
                    <a:lnT>
                      <a:noFill/>
                    </a:lnT>
                    <a:lnB>
                      <a:noFill/>
                    </a:lnB>
                  </a:tcPr>
                </a:tc>
                <a:tc>
                  <a:txBody>
                    <a:bodyPr/>
                    <a:lstStyle/>
                    <a:p>
                      <a:pPr algn="ctr" fontAlgn="b"/>
                      <a:r>
                        <a:rPr lang="en-US" sz="900" b="0" i="0" u="none" strike="noStrike" dirty="0">
                          <a:effectLst/>
                          <a:latin typeface="Arial Nova Light" panose="020B0304020202020204" pitchFamily="34" charset="0"/>
                        </a:rPr>
                        <a:t>728</a:t>
                      </a:r>
                    </a:p>
                  </a:txBody>
                  <a:tcPr marL="7102" marR="7102" marT="7102" marB="0" anchor="b">
                    <a:lnL>
                      <a:noFill/>
                    </a:lnL>
                    <a:lnR>
                      <a:noFill/>
                    </a:lnR>
                    <a:lnT>
                      <a:noFill/>
                    </a:lnT>
                    <a:lnB>
                      <a:noFill/>
                    </a:lnB>
                  </a:tcPr>
                </a:tc>
                <a:tc>
                  <a:txBody>
                    <a:bodyPr/>
                    <a:lstStyle/>
                    <a:p>
                      <a:pPr algn="ctr" fontAlgn="b"/>
                      <a:r>
                        <a:rPr lang="en-US" sz="900" b="0" i="0" u="none" strike="noStrike" dirty="0">
                          <a:effectLst/>
                          <a:latin typeface="Arial Nova Light" panose="020B0304020202020204" pitchFamily="34" charset="0"/>
                        </a:rPr>
                        <a:t>--</a:t>
                      </a:r>
                    </a:p>
                  </a:txBody>
                  <a:tcPr marL="7102" marR="7102" marT="7102" marB="0" anchor="b">
                    <a:lnL>
                      <a:noFill/>
                    </a:lnL>
                    <a:lnR>
                      <a:noFill/>
                    </a:lnR>
                    <a:lnT>
                      <a:noFill/>
                    </a:lnT>
                    <a:lnB>
                      <a:noFill/>
                    </a:lnB>
                  </a:tcPr>
                </a:tc>
                <a:extLst>
                  <a:ext uri="{0D108BD9-81ED-4DB2-BD59-A6C34878D82A}">
                    <a16:rowId xmlns:a16="http://schemas.microsoft.com/office/drawing/2014/main" val="3756680739"/>
                  </a:ext>
                </a:extLst>
              </a:tr>
              <a:tr h="175768">
                <a:tc>
                  <a:txBody>
                    <a:bodyPr/>
                    <a:lstStyle/>
                    <a:p>
                      <a:pPr algn="l" fontAlgn="b"/>
                      <a:r>
                        <a:rPr lang="en-US" sz="900" b="0" i="0" u="none" strike="noStrike" dirty="0">
                          <a:effectLst/>
                          <a:latin typeface="Arial Nova Light" panose="020B0304020202020204" pitchFamily="34" charset="0"/>
                        </a:rPr>
                        <a:t>Quality of process</a:t>
                      </a:r>
                    </a:p>
                  </a:txBody>
                  <a:tcPr marL="7102" marR="7102" marT="7102" marB="0" anchor="b">
                    <a:lnL>
                      <a:noFill/>
                    </a:lnL>
                    <a:lnR>
                      <a:noFill/>
                    </a:lnR>
                    <a:lnT>
                      <a:noFill/>
                    </a:lnT>
                    <a:lnB>
                      <a:noFill/>
                    </a:lnB>
                  </a:tcPr>
                </a:tc>
                <a:tc>
                  <a:txBody>
                    <a:bodyPr/>
                    <a:lstStyle/>
                    <a:p>
                      <a:pPr algn="ctr" fontAlgn="ctr"/>
                      <a:r>
                        <a:rPr lang="en-US" sz="900" b="0" i="0" u="none" strike="noStrike" dirty="0">
                          <a:effectLst/>
                          <a:latin typeface="Arial Nova Light" panose="020B0304020202020204" pitchFamily="34" charset="0"/>
                        </a:rPr>
                        <a:t>20</a:t>
                      </a:r>
                    </a:p>
                  </a:txBody>
                  <a:tcPr marL="7102" marR="7102" marT="7102" marB="0" anchor="ctr">
                    <a:lnL>
                      <a:noFill/>
                    </a:lnL>
                    <a:lnR>
                      <a:noFill/>
                    </a:lnR>
                    <a:lnT>
                      <a:noFill/>
                    </a:lnT>
                    <a:lnB>
                      <a:noFill/>
                    </a:lnB>
                  </a:tcPr>
                </a:tc>
                <a:tc>
                  <a:txBody>
                    <a:bodyPr/>
                    <a:lstStyle/>
                    <a:p>
                      <a:pPr algn="ctr" fontAlgn="ctr"/>
                      <a:r>
                        <a:rPr lang="en-US" sz="900" b="0" i="0" u="none" strike="noStrike" dirty="0">
                          <a:effectLst/>
                          <a:latin typeface="Arial Nova Light" panose="020B0304020202020204" pitchFamily="34" charset="0"/>
                        </a:rPr>
                        <a:t>100</a:t>
                      </a:r>
                    </a:p>
                  </a:txBody>
                  <a:tcPr marL="7102" marR="7102" marT="7102" marB="0" anchor="ctr">
                    <a:lnL>
                      <a:noFill/>
                    </a:lnL>
                    <a:lnR>
                      <a:noFill/>
                    </a:lnR>
                    <a:lnT>
                      <a:noFill/>
                    </a:lnT>
                    <a:lnB>
                      <a:noFill/>
                    </a:lnB>
                  </a:tcPr>
                </a:tc>
                <a:tc>
                  <a:txBody>
                    <a:bodyPr/>
                    <a:lstStyle/>
                    <a:p>
                      <a:pPr algn="ctr" fontAlgn="b"/>
                      <a:r>
                        <a:rPr lang="en-US" sz="900" b="0" i="0" u="none" strike="noStrike" dirty="0">
                          <a:effectLst/>
                          <a:latin typeface="Arial Nova Light" panose="020B0304020202020204" pitchFamily="34" charset="0"/>
                        </a:rPr>
                        <a:t>73</a:t>
                      </a:r>
                    </a:p>
                  </a:txBody>
                  <a:tcPr marL="7102" marR="7102" marT="7102" marB="0" anchor="b">
                    <a:lnL>
                      <a:noFill/>
                    </a:lnL>
                    <a:lnR>
                      <a:noFill/>
                    </a:lnR>
                    <a:lnT>
                      <a:noFill/>
                    </a:lnT>
                    <a:lnB>
                      <a:noFill/>
                    </a:lnB>
                  </a:tcPr>
                </a:tc>
                <a:tc>
                  <a:txBody>
                    <a:bodyPr/>
                    <a:lstStyle/>
                    <a:p>
                      <a:pPr algn="ctr" fontAlgn="b"/>
                      <a:r>
                        <a:rPr lang="en-US" sz="900" b="0" i="0" u="none" strike="noStrike" dirty="0">
                          <a:effectLst/>
                          <a:latin typeface="Arial Nova Light" panose="020B0304020202020204" pitchFamily="34" charset="0"/>
                        </a:rPr>
                        <a:t>737</a:t>
                      </a:r>
                    </a:p>
                  </a:txBody>
                  <a:tcPr marL="7102" marR="7102" marT="7102" marB="0" anchor="b">
                    <a:lnL>
                      <a:noFill/>
                    </a:lnL>
                    <a:lnR>
                      <a:noFill/>
                    </a:lnR>
                    <a:lnT>
                      <a:noFill/>
                    </a:lnT>
                    <a:lnB>
                      <a:noFill/>
                    </a:lnB>
                  </a:tcPr>
                </a:tc>
                <a:tc>
                  <a:txBody>
                    <a:bodyPr/>
                    <a:lstStyle/>
                    <a:p>
                      <a:pPr algn="ctr" fontAlgn="b"/>
                      <a:r>
                        <a:rPr lang="en-US" sz="900" b="0" i="0" u="none" strike="noStrike" dirty="0">
                          <a:effectLst/>
                          <a:latin typeface="Arial Nova Light" panose="020B0304020202020204" pitchFamily="34" charset="0"/>
                        </a:rPr>
                        <a:t>--</a:t>
                      </a:r>
                    </a:p>
                  </a:txBody>
                  <a:tcPr marL="7102" marR="7102" marT="7102" marB="0" anchor="b">
                    <a:lnL>
                      <a:noFill/>
                    </a:lnL>
                    <a:lnR>
                      <a:noFill/>
                    </a:lnR>
                    <a:lnT>
                      <a:noFill/>
                    </a:lnT>
                    <a:lnB>
                      <a:noFill/>
                    </a:lnB>
                  </a:tcPr>
                </a:tc>
                <a:extLst>
                  <a:ext uri="{0D108BD9-81ED-4DB2-BD59-A6C34878D82A}">
                    <a16:rowId xmlns:a16="http://schemas.microsoft.com/office/drawing/2014/main" val="3813635505"/>
                  </a:ext>
                </a:extLst>
              </a:tr>
              <a:tr h="175768">
                <a:tc>
                  <a:txBody>
                    <a:bodyPr/>
                    <a:lstStyle/>
                    <a:p>
                      <a:pPr algn="l" fontAlgn="b"/>
                      <a:r>
                        <a:rPr lang="en-US" sz="900" b="0" i="0" u="none" strike="noStrike" dirty="0">
                          <a:effectLst/>
                          <a:latin typeface="Arial Nova Light" panose="020B0304020202020204" pitchFamily="34" charset="0"/>
                        </a:rPr>
                        <a:t>Use of Discretionary Funds</a:t>
                      </a:r>
                    </a:p>
                  </a:txBody>
                  <a:tcPr marL="7102" marR="7102" marT="7102" marB="0" anchor="b">
                    <a:lnL>
                      <a:noFill/>
                    </a:lnL>
                    <a:lnR>
                      <a:noFill/>
                    </a:lnR>
                    <a:lnT>
                      <a:noFill/>
                    </a:lnT>
                    <a:lnB>
                      <a:noFill/>
                    </a:lnB>
                    <a:solidFill>
                      <a:srgbClr val="D9D9D9"/>
                    </a:solidFill>
                  </a:tcPr>
                </a:tc>
                <a:tc>
                  <a:txBody>
                    <a:bodyPr/>
                    <a:lstStyle/>
                    <a:p>
                      <a:pPr algn="ctr" fontAlgn="ctr"/>
                      <a:r>
                        <a:rPr lang="en-US" sz="900" b="0" i="0" u="none" strike="noStrike" dirty="0">
                          <a:effectLst/>
                          <a:latin typeface="Arial Nova Light" panose="020B0304020202020204" pitchFamily="34" charset="0"/>
                        </a:rPr>
                        <a:t>23</a:t>
                      </a:r>
                    </a:p>
                  </a:txBody>
                  <a:tcPr marL="7102" marR="7102" marT="7102" marB="0" anchor="ctr">
                    <a:lnL>
                      <a:noFill/>
                    </a:lnL>
                    <a:lnR>
                      <a:noFill/>
                    </a:lnR>
                    <a:lnT>
                      <a:noFill/>
                    </a:lnT>
                    <a:lnB>
                      <a:noFill/>
                    </a:lnB>
                    <a:solidFill>
                      <a:srgbClr val="D9D9D9"/>
                    </a:solidFill>
                  </a:tcPr>
                </a:tc>
                <a:tc>
                  <a:txBody>
                    <a:bodyPr/>
                    <a:lstStyle/>
                    <a:p>
                      <a:pPr algn="ctr" fontAlgn="ctr"/>
                      <a:r>
                        <a:rPr lang="en-US" sz="900" b="0" i="0" u="none" strike="noStrike" dirty="0">
                          <a:effectLst/>
                          <a:latin typeface="Arial Nova Light" panose="020B0304020202020204" pitchFamily="34" charset="0"/>
                        </a:rPr>
                        <a:t>100</a:t>
                      </a:r>
                    </a:p>
                  </a:txBody>
                  <a:tcPr marL="7102" marR="7102" marT="7102" marB="0" anchor="ctr">
                    <a:lnL>
                      <a:noFill/>
                    </a:lnL>
                    <a:lnR>
                      <a:noFill/>
                    </a:lnR>
                    <a:lnT>
                      <a:noFill/>
                    </a:lnT>
                    <a:lnB>
                      <a:noFill/>
                    </a:lnB>
                    <a:solidFill>
                      <a:srgbClr val="D9D9D9"/>
                    </a:solidFill>
                  </a:tcPr>
                </a:tc>
                <a:tc>
                  <a:txBody>
                    <a:bodyPr/>
                    <a:lstStyle/>
                    <a:p>
                      <a:pPr algn="ctr" fontAlgn="b"/>
                      <a:r>
                        <a:rPr lang="en-US" sz="900" b="0" i="0" u="none" strike="noStrike" dirty="0">
                          <a:effectLst/>
                          <a:latin typeface="Arial Nova Light" panose="020B0304020202020204" pitchFamily="34" charset="0"/>
                        </a:rPr>
                        <a:t>69</a:t>
                      </a:r>
                    </a:p>
                  </a:txBody>
                  <a:tcPr marL="7102" marR="7102" marT="7102" marB="0" anchor="b">
                    <a:lnL>
                      <a:noFill/>
                    </a:lnL>
                    <a:lnR>
                      <a:noFill/>
                    </a:lnR>
                    <a:lnT>
                      <a:noFill/>
                    </a:lnT>
                    <a:lnB>
                      <a:noFill/>
                    </a:lnB>
                    <a:solidFill>
                      <a:srgbClr val="D9D9D9"/>
                    </a:solidFill>
                  </a:tcPr>
                </a:tc>
                <a:tc>
                  <a:txBody>
                    <a:bodyPr/>
                    <a:lstStyle/>
                    <a:p>
                      <a:pPr algn="ctr" fontAlgn="b"/>
                      <a:r>
                        <a:rPr lang="en-US" sz="900" b="0" i="0" u="none" strike="noStrike" dirty="0">
                          <a:effectLst/>
                          <a:latin typeface="Arial Nova Light" panose="020B0304020202020204" pitchFamily="34" charset="0"/>
                        </a:rPr>
                        <a:t>689</a:t>
                      </a:r>
                    </a:p>
                  </a:txBody>
                  <a:tcPr marL="7102" marR="7102" marT="7102" marB="0" anchor="b">
                    <a:lnL>
                      <a:noFill/>
                    </a:lnL>
                    <a:lnR>
                      <a:noFill/>
                    </a:lnR>
                    <a:lnT>
                      <a:noFill/>
                    </a:lnT>
                    <a:lnB>
                      <a:noFill/>
                    </a:lnB>
                    <a:solidFill>
                      <a:srgbClr val="D9D9D9"/>
                    </a:solidFill>
                  </a:tcPr>
                </a:tc>
                <a:tc>
                  <a:txBody>
                    <a:bodyPr/>
                    <a:lstStyle/>
                    <a:p>
                      <a:pPr algn="ctr" fontAlgn="b"/>
                      <a:r>
                        <a:rPr lang="en-US" sz="900" b="0" i="0" u="none" strike="noStrike" dirty="0">
                          <a:effectLst/>
                          <a:latin typeface="Arial Nova Light" panose="020B0304020202020204" pitchFamily="34" charset="0"/>
                        </a:rPr>
                        <a:t>0.3</a:t>
                      </a:r>
                    </a:p>
                  </a:txBody>
                  <a:tcPr marL="7102" marR="7102" marT="7102" marB="0" anchor="b">
                    <a:lnL>
                      <a:noFill/>
                    </a:lnL>
                    <a:lnR>
                      <a:noFill/>
                    </a:lnR>
                    <a:lnT>
                      <a:noFill/>
                    </a:lnT>
                    <a:lnB>
                      <a:noFill/>
                    </a:lnB>
                    <a:solidFill>
                      <a:srgbClr val="D9D9D9"/>
                    </a:solidFill>
                  </a:tcPr>
                </a:tc>
                <a:extLst>
                  <a:ext uri="{0D108BD9-81ED-4DB2-BD59-A6C34878D82A}">
                    <a16:rowId xmlns:a16="http://schemas.microsoft.com/office/drawing/2014/main" val="1642651418"/>
                  </a:ext>
                </a:extLst>
              </a:tr>
              <a:tr h="175768">
                <a:tc>
                  <a:txBody>
                    <a:bodyPr/>
                    <a:lstStyle/>
                    <a:p>
                      <a:pPr algn="l" fontAlgn="b"/>
                      <a:r>
                        <a:rPr lang="en-US" sz="900" b="0" i="0" u="none" strike="noStrike" dirty="0">
                          <a:effectLst/>
                          <a:latin typeface="Arial Nova Light" panose="020B0304020202020204" pitchFamily="34" charset="0"/>
                        </a:rPr>
                        <a:t>Transparency of distribution</a:t>
                      </a:r>
                    </a:p>
                  </a:txBody>
                  <a:tcPr marL="7102" marR="7102" marT="7102" marB="0" anchor="b">
                    <a:lnL>
                      <a:noFill/>
                    </a:lnL>
                    <a:lnR>
                      <a:noFill/>
                    </a:lnR>
                    <a:lnT>
                      <a:noFill/>
                    </a:lnT>
                    <a:lnB>
                      <a:noFill/>
                    </a:lnB>
                  </a:tcPr>
                </a:tc>
                <a:tc>
                  <a:txBody>
                    <a:bodyPr/>
                    <a:lstStyle/>
                    <a:p>
                      <a:pPr algn="ctr" fontAlgn="ctr"/>
                      <a:r>
                        <a:rPr lang="en-US" sz="900" b="0" i="0" u="none" strike="noStrike" dirty="0">
                          <a:effectLst/>
                          <a:latin typeface="Arial Nova Light" panose="020B0304020202020204" pitchFamily="34" charset="0"/>
                        </a:rPr>
                        <a:t>19</a:t>
                      </a:r>
                    </a:p>
                  </a:txBody>
                  <a:tcPr marL="7102" marR="7102" marT="7102" marB="0" anchor="ctr">
                    <a:lnL>
                      <a:noFill/>
                    </a:lnL>
                    <a:lnR>
                      <a:noFill/>
                    </a:lnR>
                    <a:lnT>
                      <a:noFill/>
                    </a:lnT>
                    <a:lnB>
                      <a:noFill/>
                    </a:lnB>
                  </a:tcPr>
                </a:tc>
                <a:tc>
                  <a:txBody>
                    <a:bodyPr/>
                    <a:lstStyle/>
                    <a:p>
                      <a:pPr algn="ctr" fontAlgn="ctr"/>
                      <a:r>
                        <a:rPr lang="en-US" sz="900" b="0" i="0" u="none" strike="noStrike" dirty="0">
                          <a:effectLst/>
                          <a:latin typeface="Arial Nova Light" panose="020B0304020202020204" pitchFamily="34" charset="0"/>
                        </a:rPr>
                        <a:t>100</a:t>
                      </a:r>
                    </a:p>
                  </a:txBody>
                  <a:tcPr marL="7102" marR="7102" marT="7102" marB="0" anchor="ctr">
                    <a:lnL>
                      <a:noFill/>
                    </a:lnL>
                    <a:lnR>
                      <a:noFill/>
                    </a:lnR>
                    <a:lnT>
                      <a:noFill/>
                    </a:lnT>
                    <a:lnB>
                      <a:noFill/>
                    </a:lnB>
                  </a:tcPr>
                </a:tc>
                <a:tc>
                  <a:txBody>
                    <a:bodyPr/>
                    <a:lstStyle/>
                    <a:p>
                      <a:pPr algn="ctr" fontAlgn="b"/>
                      <a:r>
                        <a:rPr lang="en-US" sz="900" b="0" i="0" u="none" strike="noStrike" dirty="0">
                          <a:effectLst/>
                          <a:latin typeface="Arial Nova Light" panose="020B0304020202020204" pitchFamily="34" charset="0"/>
                        </a:rPr>
                        <a:t>69</a:t>
                      </a:r>
                    </a:p>
                  </a:txBody>
                  <a:tcPr marL="7102" marR="7102" marT="7102" marB="0" anchor="b">
                    <a:lnL>
                      <a:noFill/>
                    </a:lnL>
                    <a:lnR>
                      <a:noFill/>
                    </a:lnR>
                    <a:lnT>
                      <a:noFill/>
                    </a:lnT>
                    <a:lnB>
                      <a:noFill/>
                    </a:lnB>
                  </a:tcPr>
                </a:tc>
                <a:tc>
                  <a:txBody>
                    <a:bodyPr/>
                    <a:lstStyle/>
                    <a:p>
                      <a:pPr algn="ctr" fontAlgn="b"/>
                      <a:r>
                        <a:rPr lang="en-US" sz="900" b="0" i="0" u="none" strike="noStrike" dirty="0">
                          <a:effectLst/>
                          <a:latin typeface="Arial Nova Light" panose="020B0304020202020204" pitchFamily="34" charset="0"/>
                        </a:rPr>
                        <a:t>685</a:t>
                      </a:r>
                    </a:p>
                  </a:txBody>
                  <a:tcPr marL="7102" marR="7102" marT="7102" marB="0" anchor="b">
                    <a:lnL>
                      <a:noFill/>
                    </a:lnL>
                    <a:lnR>
                      <a:noFill/>
                    </a:lnR>
                    <a:lnT>
                      <a:noFill/>
                    </a:lnT>
                    <a:lnB>
                      <a:noFill/>
                    </a:lnB>
                  </a:tcPr>
                </a:tc>
                <a:tc>
                  <a:txBody>
                    <a:bodyPr/>
                    <a:lstStyle/>
                    <a:p>
                      <a:pPr algn="ctr" fontAlgn="b"/>
                      <a:r>
                        <a:rPr lang="en-US" sz="900" b="0" i="0" u="none" strike="noStrike" dirty="0">
                          <a:effectLst/>
                          <a:latin typeface="Arial Nova Light" panose="020B0304020202020204" pitchFamily="34" charset="0"/>
                        </a:rPr>
                        <a:t>--</a:t>
                      </a:r>
                    </a:p>
                  </a:txBody>
                  <a:tcPr marL="7102" marR="7102" marT="7102" marB="0" anchor="b">
                    <a:lnL>
                      <a:noFill/>
                    </a:lnL>
                    <a:lnR>
                      <a:noFill/>
                    </a:lnR>
                    <a:lnT>
                      <a:noFill/>
                    </a:lnT>
                    <a:lnB>
                      <a:noFill/>
                    </a:lnB>
                  </a:tcPr>
                </a:tc>
                <a:extLst>
                  <a:ext uri="{0D108BD9-81ED-4DB2-BD59-A6C34878D82A}">
                    <a16:rowId xmlns:a16="http://schemas.microsoft.com/office/drawing/2014/main" val="2834934588"/>
                  </a:ext>
                </a:extLst>
              </a:tr>
              <a:tr h="175768">
                <a:tc>
                  <a:txBody>
                    <a:bodyPr/>
                    <a:lstStyle/>
                    <a:p>
                      <a:pPr algn="l" fontAlgn="b"/>
                      <a:r>
                        <a:rPr lang="en-US" sz="900" b="0" i="0" u="none" strike="noStrike" dirty="0">
                          <a:effectLst/>
                          <a:highlight>
                            <a:srgbClr val="FFFF00"/>
                          </a:highlight>
                          <a:latin typeface="Arial Nova Light" panose="020B0304020202020204" pitchFamily="34" charset="0"/>
                        </a:rPr>
                        <a:t>Responsiveness to needs</a:t>
                      </a:r>
                    </a:p>
                  </a:txBody>
                  <a:tcPr marL="7102" marR="7102" marT="7102" marB="0" anchor="b">
                    <a:lnL>
                      <a:noFill/>
                    </a:lnL>
                    <a:lnR>
                      <a:noFill/>
                    </a:lnR>
                    <a:lnT>
                      <a:noFill/>
                    </a:lnT>
                    <a:lnB>
                      <a:noFill/>
                    </a:lnB>
                  </a:tcPr>
                </a:tc>
                <a:tc>
                  <a:txBody>
                    <a:bodyPr/>
                    <a:lstStyle/>
                    <a:p>
                      <a:pPr algn="ctr" fontAlgn="ctr"/>
                      <a:r>
                        <a:rPr lang="en-US" sz="900" b="0" i="0" u="none" strike="noStrike" dirty="0">
                          <a:effectLst/>
                          <a:latin typeface="Arial Nova Light" panose="020B0304020202020204" pitchFamily="34" charset="0"/>
                        </a:rPr>
                        <a:t>23</a:t>
                      </a:r>
                    </a:p>
                  </a:txBody>
                  <a:tcPr marL="7102" marR="7102" marT="7102" marB="0" anchor="ctr">
                    <a:lnL>
                      <a:noFill/>
                    </a:lnL>
                    <a:lnR>
                      <a:noFill/>
                    </a:lnR>
                    <a:lnT>
                      <a:noFill/>
                    </a:lnT>
                    <a:lnB>
                      <a:noFill/>
                    </a:lnB>
                  </a:tcPr>
                </a:tc>
                <a:tc>
                  <a:txBody>
                    <a:bodyPr/>
                    <a:lstStyle/>
                    <a:p>
                      <a:pPr algn="ctr" fontAlgn="ctr"/>
                      <a:r>
                        <a:rPr lang="en-US" sz="900" b="0" i="0" u="none" strike="noStrike" dirty="0">
                          <a:effectLst/>
                          <a:latin typeface="Arial Nova Light" panose="020B0304020202020204" pitchFamily="34" charset="0"/>
                        </a:rPr>
                        <a:t>100</a:t>
                      </a:r>
                    </a:p>
                  </a:txBody>
                  <a:tcPr marL="7102" marR="7102" marT="7102" marB="0" anchor="ctr">
                    <a:lnL>
                      <a:noFill/>
                    </a:lnL>
                    <a:lnR>
                      <a:noFill/>
                    </a:lnR>
                    <a:lnT>
                      <a:noFill/>
                    </a:lnT>
                    <a:lnB>
                      <a:noFill/>
                    </a:lnB>
                  </a:tcPr>
                </a:tc>
                <a:tc>
                  <a:txBody>
                    <a:bodyPr/>
                    <a:lstStyle/>
                    <a:p>
                      <a:pPr algn="ctr" fontAlgn="b"/>
                      <a:r>
                        <a:rPr lang="en-US" sz="900" b="0" i="0" u="none" strike="noStrike" dirty="0">
                          <a:effectLst/>
                          <a:highlight>
                            <a:srgbClr val="FFFF00"/>
                          </a:highlight>
                          <a:latin typeface="Arial Nova Light" panose="020B0304020202020204" pitchFamily="34" charset="0"/>
                        </a:rPr>
                        <a:t>71</a:t>
                      </a:r>
                    </a:p>
                  </a:txBody>
                  <a:tcPr marL="7102" marR="7102" marT="7102" marB="0" anchor="b">
                    <a:lnL>
                      <a:noFill/>
                    </a:lnL>
                    <a:lnR>
                      <a:noFill/>
                    </a:lnR>
                    <a:lnT>
                      <a:noFill/>
                    </a:lnT>
                    <a:lnB>
                      <a:noFill/>
                    </a:lnB>
                  </a:tcPr>
                </a:tc>
                <a:tc>
                  <a:txBody>
                    <a:bodyPr/>
                    <a:lstStyle/>
                    <a:p>
                      <a:pPr algn="ctr" fontAlgn="b"/>
                      <a:r>
                        <a:rPr lang="en-US" sz="900" b="0" i="0" u="none" strike="noStrike" dirty="0">
                          <a:effectLst/>
                          <a:latin typeface="Arial Nova Light" panose="020B0304020202020204" pitchFamily="34" charset="0"/>
                        </a:rPr>
                        <a:t>663</a:t>
                      </a:r>
                    </a:p>
                  </a:txBody>
                  <a:tcPr marL="7102" marR="7102" marT="7102" marB="0" anchor="b">
                    <a:lnL>
                      <a:noFill/>
                    </a:lnL>
                    <a:lnR>
                      <a:noFill/>
                    </a:lnR>
                    <a:lnT>
                      <a:noFill/>
                    </a:lnT>
                    <a:lnB>
                      <a:noFill/>
                    </a:lnB>
                  </a:tcPr>
                </a:tc>
                <a:tc>
                  <a:txBody>
                    <a:bodyPr/>
                    <a:lstStyle/>
                    <a:p>
                      <a:pPr algn="ctr" fontAlgn="b"/>
                      <a:r>
                        <a:rPr lang="en-US" sz="900" b="0" i="0" u="none" strike="noStrike" dirty="0">
                          <a:effectLst/>
                          <a:latin typeface="Arial Nova Light" panose="020B0304020202020204" pitchFamily="34" charset="0"/>
                        </a:rPr>
                        <a:t>--</a:t>
                      </a:r>
                    </a:p>
                  </a:txBody>
                  <a:tcPr marL="7102" marR="7102" marT="7102" marB="0" anchor="b">
                    <a:lnL>
                      <a:noFill/>
                    </a:lnL>
                    <a:lnR>
                      <a:noFill/>
                    </a:lnR>
                    <a:lnT>
                      <a:noFill/>
                    </a:lnT>
                    <a:lnB>
                      <a:noFill/>
                    </a:lnB>
                  </a:tcPr>
                </a:tc>
                <a:extLst>
                  <a:ext uri="{0D108BD9-81ED-4DB2-BD59-A6C34878D82A}">
                    <a16:rowId xmlns:a16="http://schemas.microsoft.com/office/drawing/2014/main" val="3383565975"/>
                  </a:ext>
                </a:extLst>
              </a:tr>
              <a:tr h="175768">
                <a:tc>
                  <a:txBody>
                    <a:bodyPr/>
                    <a:lstStyle/>
                    <a:p>
                      <a:pPr algn="l" fontAlgn="b"/>
                      <a:r>
                        <a:rPr lang="en-US" sz="900" b="1" i="0" u="none" strike="noStrike" dirty="0">
                          <a:effectLst/>
                          <a:latin typeface="Arial Nova Light" panose="020B0304020202020204" pitchFamily="34" charset="0"/>
                        </a:rPr>
                        <a:t>Training &amp; Technical Assistance</a:t>
                      </a:r>
                    </a:p>
                  </a:txBody>
                  <a:tcPr marL="7102" marR="7102" marT="7102" marB="0" anchor="b">
                    <a:lnL>
                      <a:noFill/>
                    </a:lnL>
                    <a:lnR>
                      <a:noFill/>
                    </a:lnR>
                    <a:lnT>
                      <a:noFill/>
                    </a:lnT>
                    <a:lnB>
                      <a:noFill/>
                    </a:lnB>
                    <a:solidFill>
                      <a:srgbClr val="D9D9D9"/>
                    </a:solidFill>
                  </a:tcPr>
                </a:tc>
                <a:tc>
                  <a:txBody>
                    <a:bodyPr/>
                    <a:lstStyle/>
                    <a:p>
                      <a:pPr algn="ctr" fontAlgn="ctr"/>
                      <a:r>
                        <a:rPr lang="en-US" sz="900" b="0" i="0" u="none" strike="noStrike" dirty="0">
                          <a:effectLst/>
                          <a:latin typeface="Arial Nova Light" panose="020B0304020202020204" pitchFamily="34" charset="0"/>
                        </a:rPr>
                        <a:t>17</a:t>
                      </a:r>
                    </a:p>
                  </a:txBody>
                  <a:tcPr marL="7102" marR="7102" marT="7102" marB="0" anchor="ctr">
                    <a:lnL>
                      <a:noFill/>
                    </a:lnL>
                    <a:lnR>
                      <a:noFill/>
                    </a:lnR>
                    <a:lnT>
                      <a:noFill/>
                    </a:lnT>
                    <a:lnB>
                      <a:noFill/>
                    </a:lnB>
                    <a:solidFill>
                      <a:srgbClr val="D9D9D9"/>
                    </a:solidFill>
                  </a:tcPr>
                </a:tc>
                <a:tc>
                  <a:txBody>
                    <a:bodyPr/>
                    <a:lstStyle/>
                    <a:p>
                      <a:pPr algn="ctr" fontAlgn="ctr"/>
                      <a:r>
                        <a:rPr lang="en-US" sz="900" b="0" i="0" u="none" strike="noStrike" dirty="0">
                          <a:effectLst/>
                          <a:latin typeface="Arial Nova Light" panose="020B0304020202020204" pitchFamily="34" charset="0"/>
                        </a:rPr>
                        <a:t>95</a:t>
                      </a:r>
                    </a:p>
                  </a:txBody>
                  <a:tcPr marL="7102" marR="7102" marT="7102" marB="0" anchor="ctr">
                    <a:lnL>
                      <a:noFill/>
                    </a:lnL>
                    <a:lnR>
                      <a:noFill/>
                    </a:lnR>
                    <a:lnT>
                      <a:noFill/>
                    </a:lnT>
                    <a:lnB>
                      <a:noFill/>
                    </a:lnB>
                    <a:solidFill>
                      <a:srgbClr val="D9D9D9"/>
                    </a:solidFill>
                  </a:tcPr>
                </a:tc>
                <a:tc>
                  <a:txBody>
                    <a:bodyPr/>
                    <a:lstStyle/>
                    <a:p>
                      <a:pPr algn="ctr" fontAlgn="b"/>
                      <a:r>
                        <a:rPr lang="en-US" sz="900" b="0" i="0" u="none" strike="noStrike" dirty="0">
                          <a:effectLst/>
                          <a:latin typeface="Arial Nova Light" panose="020B0304020202020204" pitchFamily="34" charset="0"/>
                        </a:rPr>
                        <a:t>74</a:t>
                      </a:r>
                    </a:p>
                  </a:txBody>
                  <a:tcPr marL="7102" marR="7102" marT="7102" marB="0" anchor="b">
                    <a:lnL>
                      <a:noFill/>
                    </a:lnL>
                    <a:lnR>
                      <a:noFill/>
                    </a:lnR>
                    <a:lnT>
                      <a:noFill/>
                    </a:lnT>
                    <a:lnB>
                      <a:noFill/>
                    </a:lnB>
                    <a:solidFill>
                      <a:srgbClr val="D9D9D9"/>
                    </a:solidFill>
                  </a:tcPr>
                </a:tc>
                <a:tc>
                  <a:txBody>
                    <a:bodyPr/>
                    <a:lstStyle/>
                    <a:p>
                      <a:pPr algn="ctr" fontAlgn="b"/>
                      <a:r>
                        <a:rPr lang="en-US" sz="900" b="0" i="0" u="none" strike="noStrike" dirty="0">
                          <a:effectLst/>
                          <a:latin typeface="Arial Nova Light" panose="020B0304020202020204" pitchFamily="34" charset="0"/>
                        </a:rPr>
                        <a:t>732</a:t>
                      </a:r>
                    </a:p>
                  </a:txBody>
                  <a:tcPr marL="7102" marR="7102" marT="7102" marB="0" anchor="b">
                    <a:lnL>
                      <a:noFill/>
                    </a:lnL>
                    <a:lnR>
                      <a:noFill/>
                    </a:lnR>
                    <a:lnT>
                      <a:noFill/>
                    </a:lnT>
                    <a:lnB>
                      <a:noFill/>
                    </a:lnB>
                    <a:solidFill>
                      <a:srgbClr val="D9D9D9"/>
                    </a:solidFill>
                  </a:tcPr>
                </a:tc>
                <a:tc>
                  <a:txBody>
                    <a:bodyPr/>
                    <a:lstStyle/>
                    <a:p>
                      <a:pPr algn="ctr" fontAlgn="b"/>
                      <a:r>
                        <a:rPr lang="en-US" sz="900" b="0" i="0" u="none" strike="noStrike" dirty="0">
                          <a:effectLst/>
                          <a:latin typeface="Arial Nova Light" panose="020B0304020202020204" pitchFamily="34" charset="0"/>
                        </a:rPr>
                        <a:t>0.5</a:t>
                      </a:r>
                    </a:p>
                  </a:txBody>
                  <a:tcPr marL="7102" marR="7102" marT="7102" marB="0" anchor="b">
                    <a:lnL>
                      <a:noFill/>
                    </a:lnL>
                    <a:lnR>
                      <a:noFill/>
                    </a:lnR>
                    <a:lnT>
                      <a:noFill/>
                    </a:lnT>
                    <a:lnB>
                      <a:noFill/>
                    </a:lnB>
                    <a:solidFill>
                      <a:srgbClr val="D9D9D9"/>
                    </a:solidFill>
                  </a:tcPr>
                </a:tc>
                <a:extLst>
                  <a:ext uri="{0D108BD9-81ED-4DB2-BD59-A6C34878D82A}">
                    <a16:rowId xmlns:a16="http://schemas.microsoft.com/office/drawing/2014/main" val="2997662455"/>
                  </a:ext>
                </a:extLst>
              </a:tr>
              <a:tr h="175768">
                <a:tc>
                  <a:txBody>
                    <a:bodyPr/>
                    <a:lstStyle/>
                    <a:p>
                      <a:pPr algn="l" fontAlgn="b"/>
                      <a:r>
                        <a:rPr lang="en-US" sz="900" b="0" i="0" u="none" strike="noStrike" dirty="0">
                          <a:effectLst/>
                          <a:latin typeface="Arial Nova Light" panose="020B0304020202020204" pitchFamily="34" charset="0"/>
                        </a:rPr>
                        <a:t>Effectiveness of training</a:t>
                      </a:r>
                    </a:p>
                  </a:txBody>
                  <a:tcPr marL="7102" marR="7102" marT="7102" marB="0" anchor="b">
                    <a:lnL>
                      <a:noFill/>
                    </a:lnL>
                    <a:lnR>
                      <a:noFill/>
                    </a:lnR>
                    <a:lnT>
                      <a:noFill/>
                    </a:lnT>
                    <a:lnB>
                      <a:noFill/>
                    </a:lnB>
                  </a:tcPr>
                </a:tc>
                <a:tc>
                  <a:txBody>
                    <a:bodyPr/>
                    <a:lstStyle/>
                    <a:p>
                      <a:pPr algn="ctr" fontAlgn="ctr"/>
                      <a:r>
                        <a:rPr lang="en-US" sz="900" b="0" i="0" u="none" strike="noStrike" dirty="0">
                          <a:effectLst/>
                          <a:latin typeface="Arial Nova Light" panose="020B0304020202020204" pitchFamily="34" charset="0"/>
                        </a:rPr>
                        <a:t>11</a:t>
                      </a:r>
                    </a:p>
                  </a:txBody>
                  <a:tcPr marL="7102" marR="7102" marT="7102" marB="0" anchor="ctr">
                    <a:lnL>
                      <a:noFill/>
                    </a:lnL>
                    <a:lnR>
                      <a:noFill/>
                    </a:lnR>
                    <a:lnT>
                      <a:noFill/>
                    </a:lnT>
                    <a:lnB>
                      <a:noFill/>
                    </a:lnB>
                  </a:tcPr>
                </a:tc>
                <a:tc>
                  <a:txBody>
                    <a:bodyPr/>
                    <a:lstStyle/>
                    <a:p>
                      <a:pPr algn="ctr" fontAlgn="ctr"/>
                      <a:r>
                        <a:rPr lang="en-US" sz="900" b="0" i="0" u="none" strike="noStrike" dirty="0">
                          <a:effectLst/>
                          <a:latin typeface="Arial Nova Light" panose="020B0304020202020204" pitchFamily="34" charset="0"/>
                        </a:rPr>
                        <a:t>93</a:t>
                      </a:r>
                    </a:p>
                  </a:txBody>
                  <a:tcPr marL="7102" marR="7102" marT="7102" marB="0" anchor="ctr">
                    <a:lnL>
                      <a:noFill/>
                    </a:lnL>
                    <a:lnR>
                      <a:noFill/>
                    </a:lnR>
                    <a:lnT>
                      <a:noFill/>
                    </a:lnT>
                    <a:lnB>
                      <a:noFill/>
                    </a:lnB>
                  </a:tcPr>
                </a:tc>
                <a:tc>
                  <a:txBody>
                    <a:bodyPr/>
                    <a:lstStyle/>
                    <a:p>
                      <a:pPr algn="ctr" fontAlgn="b"/>
                      <a:r>
                        <a:rPr lang="en-US" sz="900" b="0" i="0" u="none" strike="noStrike" dirty="0">
                          <a:effectLst/>
                          <a:latin typeface="Arial Nova Light" panose="020B0304020202020204" pitchFamily="34" charset="0"/>
                        </a:rPr>
                        <a:t>72</a:t>
                      </a:r>
                    </a:p>
                  </a:txBody>
                  <a:tcPr marL="7102" marR="7102" marT="7102" marB="0" anchor="b">
                    <a:lnL>
                      <a:noFill/>
                    </a:lnL>
                    <a:lnR>
                      <a:noFill/>
                    </a:lnR>
                    <a:lnT>
                      <a:noFill/>
                    </a:lnT>
                    <a:lnB>
                      <a:noFill/>
                    </a:lnB>
                  </a:tcPr>
                </a:tc>
                <a:tc>
                  <a:txBody>
                    <a:bodyPr/>
                    <a:lstStyle/>
                    <a:p>
                      <a:pPr algn="ctr" fontAlgn="b"/>
                      <a:r>
                        <a:rPr lang="en-US" sz="900" b="0" i="0" u="none" strike="noStrike" dirty="0">
                          <a:effectLst/>
                          <a:latin typeface="Arial Nova Light" panose="020B0304020202020204" pitchFamily="34" charset="0"/>
                        </a:rPr>
                        <a:t>722</a:t>
                      </a:r>
                    </a:p>
                  </a:txBody>
                  <a:tcPr marL="7102" marR="7102" marT="7102" marB="0" anchor="b">
                    <a:lnL>
                      <a:noFill/>
                    </a:lnL>
                    <a:lnR>
                      <a:noFill/>
                    </a:lnR>
                    <a:lnT>
                      <a:noFill/>
                    </a:lnT>
                    <a:lnB>
                      <a:noFill/>
                    </a:lnB>
                  </a:tcPr>
                </a:tc>
                <a:tc>
                  <a:txBody>
                    <a:bodyPr/>
                    <a:lstStyle/>
                    <a:p>
                      <a:pPr algn="ctr" fontAlgn="b"/>
                      <a:r>
                        <a:rPr lang="en-US" sz="900" b="0" i="0" u="none" strike="noStrike" dirty="0">
                          <a:effectLst/>
                          <a:latin typeface="Arial Nova Light" panose="020B0304020202020204" pitchFamily="34" charset="0"/>
                        </a:rPr>
                        <a:t>--</a:t>
                      </a:r>
                    </a:p>
                  </a:txBody>
                  <a:tcPr marL="7102" marR="7102" marT="7102" marB="0" anchor="b">
                    <a:lnL>
                      <a:noFill/>
                    </a:lnL>
                    <a:lnR>
                      <a:noFill/>
                    </a:lnR>
                    <a:lnT>
                      <a:noFill/>
                    </a:lnT>
                    <a:lnB>
                      <a:noFill/>
                    </a:lnB>
                  </a:tcPr>
                </a:tc>
                <a:extLst>
                  <a:ext uri="{0D108BD9-81ED-4DB2-BD59-A6C34878D82A}">
                    <a16:rowId xmlns:a16="http://schemas.microsoft.com/office/drawing/2014/main" val="1224384469"/>
                  </a:ext>
                </a:extLst>
              </a:tr>
              <a:tr h="175768">
                <a:tc>
                  <a:txBody>
                    <a:bodyPr/>
                    <a:lstStyle/>
                    <a:p>
                      <a:pPr algn="l" fontAlgn="b"/>
                      <a:r>
                        <a:rPr lang="en-US" sz="900" b="0" i="0" u="none" strike="noStrike" dirty="0">
                          <a:effectLst/>
                          <a:latin typeface="Arial Nova Light" panose="020B0304020202020204" pitchFamily="34" charset="0"/>
                        </a:rPr>
                        <a:t>Effectiveness of assistance</a:t>
                      </a:r>
                    </a:p>
                  </a:txBody>
                  <a:tcPr marL="7102" marR="7102" marT="7102" marB="0" anchor="b">
                    <a:lnL>
                      <a:noFill/>
                    </a:lnL>
                    <a:lnR>
                      <a:noFill/>
                    </a:lnR>
                    <a:lnT>
                      <a:noFill/>
                    </a:lnT>
                    <a:lnB>
                      <a:noFill/>
                    </a:lnB>
                  </a:tcPr>
                </a:tc>
                <a:tc>
                  <a:txBody>
                    <a:bodyPr/>
                    <a:lstStyle/>
                    <a:p>
                      <a:pPr algn="ctr" fontAlgn="ctr"/>
                      <a:r>
                        <a:rPr lang="en-US" sz="900" b="0" i="0" u="none" strike="noStrike" dirty="0">
                          <a:effectLst/>
                          <a:latin typeface="Arial Nova Light" panose="020B0304020202020204" pitchFamily="34" charset="0"/>
                        </a:rPr>
                        <a:t>22</a:t>
                      </a:r>
                    </a:p>
                  </a:txBody>
                  <a:tcPr marL="7102" marR="7102" marT="7102" marB="0" anchor="ctr">
                    <a:lnL>
                      <a:noFill/>
                    </a:lnL>
                    <a:lnR>
                      <a:noFill/>
                    </a:lnR>
                    <a:lnT>
                      <a:noFill/>
                    </a:lnT>
                    <a:lnB>
                      <a:noFill/>
                    </a:lnB>
                  </a:tcPr>
                </a:tc>
                <a:tc>
                  <a:txBody>
                    <a:bodyPr/>
                    <a:lstStyle/>
                    <a:p>
                      <a:pPr algn="ctr" fontAlgn="ctr"/>
                      <a:r>
                        <a:rPr lang="en-US" sz="900" b="0" i="0" u="none" strike="noStrike" dirty="0">
                          <a:effectLst/>
                          <a:latin typeface="Arial Nova Light" panose="020B0304020202020204" pitchFamily="34" charset="0"/>
                        </a:rPr>
                        <a:t>96</a:t>
                      </a:r>
                    </a:p>
                  </a:txBody>
                  <a:tcPr marL="7102" marR="7102" marT="7102" marB="0" anchor="ctr">
                    <a:lnL>
                      <a:noFill/>
                    </a:lnL>
                    <a:lnR>
                      <a:noFill/>
                    </a:lnR>
                    <a:lnT>
                      <a:noFill/>
                    </a:lnT>
                    <a:lnB>
                      <a:noFill/>
                    </a:lnB>
                  </a:tcPr>
                </a:tc>
                <a:tc>
                  <a:txBody>
                    <a:bodyPr/>
                    <a:lstStyle/>
                    <a:p>
                      <a:pPr algn="ctr" fontAlgn="b"/>
                      <a:r>
                        <a:rPr lang="en-US" sz="900" b="0" i="0" u="none" strike="noStrike" dirty="0">
                          <a:effectLst/>
                          <a:latin typeface="Arial Nova Light" panose="020B0304020202020204" pitchFamily="34" charset="0"/>
                        </a:rPr>
                        <a:t>73</a:t>
                      </a:r>
                    </a:p>
                  </a:txBody>
                  <a:tcPr marL="7102" marR="7102" marT="7102" marB="0" anchor="b">
                    <a:lnL>
                      <a:noFill/>
                    </a:lnL>
                    <a:lnR>
                      <a:noFill/>
                    </a:lnR>
                    <a:lnT>
                      <a:noFill/>
                    </a:lnT>
                    <a:lnB>
                      <a:noFill/>
                    </a:lnB>
                  </a:tcPr>
                </a:tc>
                <a:tc>
                  <a:txBody>
                    <a:bodyPr/>
                    <a:lstStyle/>
                    <a:p>
                      <a:pPr algn="ctr" fontAlgn="b"/>
                      <a:r>
                        <a:rPr lang="en-US" sz="900" b="0" i="0" u="none" strike="noStrike" dirty="0">
                          <a:effectLst/>
                          <a:latin typeface="Arial Nova Light" panose="020B0304020202020204" pitchFamily="34" charset="0"/>
                        </a:rPr>
                        <a:t>714</a:t>
                      </a:r>
                    </a:p>
                  </a:txBody>
                  <a:tcPr marL="7102" marR="7102" marT="7102" marB="0" anchor="b">
                    <a:lnL>
                      <a:noFill/>
                    </a:lnL>
                    <a:lnR>
                      <a:noFill/>
                    </a:lnR>
                    <a:lnT>
                      <a:noFill/>
                    </a:lnT>
                    <a:lnB>
                      <a:noFill/>
                    </a:lnB>
                  </a:tcPr>
                </a:tc>
                <a:tc>
                  <a:txBody>
                    <a:bodyPr/>
                    <a:lstStyle/>
                    <a:p>
                      <a:pPr algn="ctr" fontAlgn="b"/>
                      <a:r>
                        <a:rPr lang="en-US" sz="900" b="0" i="0" u="none" strike="noStrike" dirty="0">
                          <a:effectLst/>
                          <a:latin typeface="Arial Nova Light" panose="020B0304020202020204" pitchFamily="34" charset="0"/>
                        </a:rPr>
                        <a:t>--</a:t>
                      </a:r>
                    </a:p>
                  </a:txBody>
                  <a:tcPr marL="7102" marR="7102" marT="7102" marB="0" anchor="b">
                    <a:lnL>
                      <a:noFill/>
                    </a:lnL>
                    <a:lnR>
                      <a:noFill/>
                    </a:lnR>
                    <a:lnT>
                      <a:noFill/>
                    </a:lnT>
                    <a:lnB>
                      <a:noFill/>
                    </a:lnB>
                  </a:tcPr>
                </a:tc>
                <a:extLst>
                  <a:ext uri="{0D108BD9-81ED-4DB2-BD59-A6C34878D82A}">
                    <a16:rowId xmlns:a16="http://schemas.microsoft.com/office/drawing/2014/main" val="859922212"/>
                  </a:ext>
                </a:extLst>
              </a:tr>
              <a:tr h="175768">
                <a:tc>
                  <a:txBody>
                    <a:bodyPr/>
                    <a:lstStyle/>
                    <a:p>
                      <a:pPr algn="l" fontAlgn="b"/>
                      <a:r>
                        <a:rPr lang="en-US" sz="900" b="0" i="0" u="none" strike="noStrike" dirty="0">
                          <a:effectLst/>
                          <a:highlight>
                            <a:srgbClr val="FFFF00"/>
                          </a:highlight>
                          <a:latin typeface="Arial Nova Light" panose="020B0304020202020204" pitchFamily="34" charset="0"/>
                        </a:rPr>
                        <a:t>Responsiveness of staff</a:t>
                      </a:r>
                    </a:p>
                  </a:txBody>
                  <a:tcPr marL="7102" marR="7102" marT="7102" marB="0" anchor="b">
                    <a:lnL>
                      <a:noFill/>
                    </a:lnL>
                    <a:lnR>
                      <a:noFill/>
                    </a:lnR>
                    <a:lnT>
                      <a:noFill/>
                    </a:lnT>
                    <a:lnB>
                      <a:noFill/>
                    </a:lnB>
                  </a:tcPr>
                </a:tc>
                <a:tc>
                  <a:txBody>
                    <a:bodyPr/>
                    <a:lstStyle/>
                    <a:p>
                      <a:pPr algn="ctr" fontAlgn="ctr"/>
                      <a:r>
                        <a:rPr lang="en-US" sz="900" b="0" i="0" u="none" strike="noStrike" dirty="0">
                          <a:effectLst/>
                          <a:latin typeface="Arial Nova Light" panose="020B0304020202020204" pitchFamily="34" charset="0"/>
                        </a:rPr>
                        <a:t>22</a:t>
                      </a:r>
                    </a:p>
                  </a:txBody>
                  <a:tcPr marL="7102" marR="7102" marT="7102" marB="0" anchor="ctr">
                    <a:lnL>
                      <a:noFill/>
                    </a:lnL>
                    <a:lnR>
                      <a:noFill/>
                    </a:lnR>
                    <a:lnT>
                      <a:noFill/>
                    </a:lnT>
                    <a:lnB>
                      <a:noFill/>
                    </a:lnB>
                  </a:tcPr>
                </a:tc>
                <a:tc>
                  <a:txBody>
                    <a:bodyPr/>
                    <a:lstStyle/>
                    <a:p>
                      <a:pPr algn="ctr" fontAlgn="ctr"/>
                      <a:r>
                        <a:rPr lang="en-US" sz="900" b="0" i="0" u="none" strike="noStrike" dirty="0">
                          <a:effectLst/>
                          <a:latin typeface="Arial Nova Light" panose="020B0304020202020204" pitchFamily="34" charset="0"/>
                        </a:rPr>
                        <a:t>98</a:t>
                      </a:r>
                    </a:p>
                  </a:txBody>
                  <a:tcPr marL="7102" marR="7102" marT="7102" marB="0" anchor="ctr">
                    <a:lnL>
                      <a:noFill/>
                    </a:lnL>
                    <a:lnR>
                      <a:noFill/>
                    </a:lnR>
                    <a:lnT>
                      <a:noFill/>
                    </a:lnT>
                    <a:lnB>
                      <a:noFill/>
                    </a:lnB>
                  </a:tcPr>
                </a:tc>
                <a:tc>
                  <a:txBody>
                    <a:bodyPr/>
                    <a:lstStyle/>
                    <a:p>
                      <a:pPr algn="ctr" fontAlgn="b"/>
                      <a:r>
                        <a:rPr lang="en-US" sz="900" b="0" i="0" u="none" strike="noStrike" dirty="0">
                          <a:effectLst/>
                          <a:highlight>
                            <a:srgbClr val="FFFF00"/>
                          </a:highlight>
                          <a:latin typeface="Arial Nova Light" panose="020B0304020202020204" pitchFamily="34" charset="0"/>
                        </a:rPr>
                        <a:t>78</a:t>
                      </a:r>
                    </a:p>
                  </a:txBody>
                  <a:tcPr marL="7102" marR="7102" marT="7102" marB="0" anchor="b">
                    <a:lnL>
                      <a:noFill/>
                    </a:lnL>
                    <a:lnR>
                      <a:noFill/>
                    </a:lnR>
                    <a:lnT>
                      <a:noFill/>
                    </a:lnT>
                    <a:lnB>
                      <a:noFill/>
                    </a:lnB>
                  </a:tcPr>
                </a:tc>
                <a:tc>
                  <a:txBody>
                    <a:bodyPr/>
                    <a:lstStyle/>
                    <a:p>
                      <a:pPr algn="ctr" fontAlgn="b"/>
                      <a:r>
                        <a:rPr lang="en-US" sz="900" b="0" i="0" u="none" strike="noStrike" dirty="0">
                          <a:effectLst/>
                          <a:latin typeface="Arial Nova Light" panose="020B0304020202020204" pitchFamily="34" charset="0"/>
                        </a:rPr>
                        <a:t>697</a:t>
                      </a:r>
                    </a:p>
                  </a:txBody>
                  <a:tcPr marL="7102" marR="7102" marT="7102" marB="0" anchor="b">
                    <a:lnL>
                      <a:noFill/>
                    </a:lnL>
                    <a:lnR>
                      <a:noFill/>
                    </a:lnR>
                    <a:lnT>
                      <a:noFill/>
                    </a:lnT>
                    <a:lnB>
                      <a:noFill/>
                    </a:lnB>
                  </a:tcPr>
                </a:tc>
                <a:tc>
                  <a:txBody>
                    <a:bodyPr/>
                    <a:lstStyle/>
                    <a:p>
                      <a:pPr algn="ctr" fontAlgn="b"/>
                      <a:r>
                        <a:rPr lang="en-US" sz="900" b="0" i="0" u="none" strike="noStrike" dirty="0">
                          <a:effectLst/>
                          <a:latin typeface="Arial Nova Light" panose="020B0304020202020204" pitchFamily="34" charset="0"/>
                        </a:rPr>
                        <a:t>--</a:t>
                      </a:r>
                    </a:p>
                  </a:txBody>
                  <a:tcPr marL="7102" marR="7102" marT="7102" marB="0" anchor="b">
                    <a:lnL>
                      <a:noFill/>
                    </a:lnL>
                    <a:lnR>
                      <a:noFill/>
                    </a:lnR>
                    <a:lnT>
                      <a:noFill/>
                    </a:lnT>
                    <a:lnB>
                      <a:noFill/>
                    </a:lnB>
                  </a:tcPr>
                </a:tc>
                <a:extLst>
                  <a:ext uri="{0D108BD9-81ED-4DB2-BD59-A6C34878D82A}">
                    <a16:rowId xmlns:a16="http://schemas.microsoft.com/office/drawing/2014/main" val="2524460723"/>
                  </a:ext>
                </a:extLst>
              </a:tr>
              <a:tr h="175768">
                <a:tc>
                  <a:txBody>
                    <a:bodyPr/>
                    <a:lstStyle/>
                    <a:p>
                      <a:pPr algn="l" fontAlgn="b"/>
                      <a:r>
                        <a:rPr lang="en-US" sz="900" b="0" i="0" u="none" strike="noStrike" dirty="0">
                          <a:effectLst/>
                          <a:latin typeface="Arial Nova Light" panose="020B0304020202020204" pitchFamily="34" charset="0"/>
                        </a:rPr>
                        <a:t>Amount of training &amp; assistance</a:t>
                      </a:r>
                    </a:p>
                  </a:txBody>
                  <a:tcPr marL="7102" marR="7102" marT="7102" marB="0" anchor="b">
                    <a:lnL>
                      <a:noFill/>
                    </a:lnL>
                    <a:lnR>
                      <a:noFill/>
                    </a:lnR>
                    <a:lnT>
                      <a:noFill/>
                    </a:lnT>
                    <a:lnB>
                      <a:noFill/>
                    </a:lnB>
                  </a:tcPr>
                </a:tc>
                <a:tc>
                  <a:txBody>
                    <a:bodyPr/>
                    <a:lstStyle/>
                    <a:p>
                      <a:pPr algn="ctr" fontAlgn="ctr"/>
                      <a:r>
                        <a:rPr lang="en-US" sz="900" b="0" i="0" u="none" strike="noStrike" dirty="0">
                          <a:effectLst/>
                          <a:latin typeface="Arial Nova Light" panose="020B0304020202020204" pitchFamily="34" charset="0"/>
                        </a:rPr>
                        <a:t>14</a:t>
                      </a:r>
                    </a:p>
                  </a:txBody>
                  <a:tcPr marL="7102" marR="7102" marT="7102" marB="0" anchor="ctr">
                    <a:lnL>
                      <a:noFill/>
                    </a:lnL>
                    <a:lnR>
                      <a:noFill/>
                    </a:lnR>
                    <a:lnT>
                      <a:noFill/>
                    </a:lnT>
                    <a:lnB>
                      <a:noFill/>
                    </a:lnB>
                  </a:tcPr>
                </a:tc>
                <a:tc>
                  <a:txBody>
                    <a:bodyPr/>
                    <a:lstStyle/>
                    <a:p>
                      <a:pPr algn="ctr" fontAlgn="ctr"/>
                      <a:r>
                        <a:rPr lang="en-US" sz="900" b="0" i="0" u="none" strike="noStrike" dirty="0">
                          <a:effectLst/>
                          <a:latin typeface="Arial Nova Light" panose="020B0304020202020204" pitchFamily="34" charset="0"/>
                        </a:rPr>
                        <a:t>97</a:t>
                      </a:r>
                    </a:p>
                  </a:txBody>
                  <a:tcPr marL="7102" marR="7102" marT="7102" marB="0" anchor="ctr">
                    <a:lnL>
                      <a:noFill/>
                    </a:lnL>
                    <a:lnR>
                      <a:noFill/>
                    </a:lnR>
                    <a:lnT>
                      <a:noFill/>
                    </a:lnT>
                    <a:lnB>
                      <a:noFill/>
                    </a:lnB>
                  </a:tcPr>
                </a:tc>
                <a:tc>
                  <a:txBody>
                    <a:bodyPr/>
                    <a:lstStyle/>
                    <a:p>
                      <a:pPr algn="ctr" fontAlgn="b"/>
                      <a:r>
                        <a:rPr lang="en-US" sz="900" b="0" i="0" u="none" strike="noStrike" dirty="0">
                          <a:effectLst/>
                          <a:latin typeface="Arial Nova Light" panose="020B0304020202020204" pitchFamily="34" charset="0"/>
                        </a:rPr>
                        <a:t>72</a:t>
                      </a:r>
                    </a:p>
                  </a:txBody>
                  <a:tcPr marL="7102" marR="7102" marT="7102" marB="0" anchor="b">
                    <a:lnL>
                      <a:noFill/>
                    </a:lnL>
                    <a:lnR>
                      <a:noFill/>
                    </a:lnR>
                    <a:lnT>
                      <a:noFill/>
                    </a:lnT>
                    <a:lnB>
                      <a:noFill/>
                    </a:lnB>
                  </a:tcPr>
                </a:tc>
                <a:tc>
                  <a:txBody>
                    <a:bodyPr/>
                    <a:lstStyle/>
                    <a:p>
                      <a:pPr algn="ctr" fontAlgn="b"/>
                      <a:r>
                        <a:rPr lang="en-US" sz="900" b="0" i="0" u="none" strike="noStrike" dirty="0">
                          <a:effectLst/>
                          <a:latin typeface="Arial Nova Light" panose="020B0304020202020204" pitchFamily="34" charset="0"/>
                        </a:rPr>
                        <a:t>719</a:t>
                      </a:r>
                    </a:p>
                  </a:txBody>
                  <a:tcPr marL="7102" marR="7102" marT="7102" marB="0" anchor="b">
                    <a:lnL>
                      <a:noFill/>
                    </a:lnL>
                    <a:lnR>
                      <a:noFill/>
                    </a:lnR>
                    <a:lnT>
                      <a:noFill/>
                    </a:lnT>
                    <a:lnB>
                      <a:noFill/>
                    </a:lnB>
                  </a:tcPr>
                </a:tc>
                <a:tc>
                  <a:txBody>
                    <a:bodyPr/>
                    <a:lstStyle/>
                    <a:p>
                      <a:pPr algn="ctr" fontAlgn="b"/>
                      <a:r>
                        <a:rPr lang="en-US" sz="900" b="0" i="0" u="none" strike="noStrike" dirty="0">
                          <a:effectLst/>
                          <a:latin typeface="Arial Nova Light" panose="020B0304020202020204" pitchFamily="34" charset="0"/>
                        </a:rPr>
                        <a:t>--</a:t>
                      </a:r>
                    </a:p>
                  </a:txBody>
                  <a:tcPr marL="7102" marR="7102" marT="7102" marB="0" anchor="b">
                    <a:lnL>
                      <a:noFill/>
                    </a:lnL>
                    <a:lnR>
                      <a:noFill/>
                    </a:lnR>
                    <a:lnT>
                      <a:noFill/>
                    </a:lnT>
                    <a:lnB>
                      <a:noFill/>
                    </a:lnB>
                  </a:tcPr>
                </a:tc>
                <a:extLst>
                  <a:ext uri="{0D108BD9-81ED-4DB2-BD59-A6C34878D82A}">
                    <a16:rowId xmlns:a16="http://schemas.microsoft.com/office/drawing/2014/main" val="1134999210"/>
                  </a:ext>
                </a:extLst>
              </a:tr>
              <a:tr h="175768">
                <a:tc>
                  <a:txBody>
                    <a:bodyPr/>
                    <a:lstStyle/>
                    <a:p>
                      <a:pPr algn="l" fontAlgn="b"/>
                      <a:r>
                        <a:rPr lang="en-US" sz="900" b="1" i="0" u="none" strike="noStrike" dirty="0">
                          <a:effectLst/>
                          <a:latin typeface="Arial Nova Light" panose="020B0304020202020204" pitchFamily="34" charset="0"/>
                        </a:rPr>
                        <a:t>Monitoring &amp; Corrective Action</a:t>
                      </a:r>
                    </a:p>
                  </a:txBody>
                  <a:tcPr marL="7102" marR="7102" marT="7102" marB="0" anchor="b">
                    <a:lnL>
                      <a:noFill/>
                    </a:lnL>
                    <a:lnR>
                      <a:noFill/>
                    </a:lnR>
                    <a:lnT>
                      <a:noFill/>
                    </a:lnT>
                    <a:lnB>
                      <a:noFill/>
                    </a:lnB>
                    <a:solidFill>
                      <a:srgbClr val="D9D9D9"/>
                    </a:solidFill>
                  </a:tcPr>
                </a:tc>
                <a:tc>
                  <a:txBody>
                    <a:bodyPr/>
                    <a:lstStyle/>
                    <a:p>
                      <a:pPr algn="ctr" fontAlgn="ctr"/>
                      <a:r>
                        <a:rPr lang="en-US" sz="900" b="0" i="0" u="none" strike="noStrike" dirty="0">
                          <a:effectLst/>
                          <a:latin typeface="Arial Nova Light" panose="020B0304020202020204" pitchFamily="34" charset="0"/>
                        </a:rPr>
                        <a:t>38</a:t>
                      </a:r>
                    </a:p>
                  </a:txBody>
                  <a:tcPr marL="7102" marR="7102" marT="7102" marB="0" anchor="ctr">
                    <a:lnL>
                      <a:noFill/>
                    </a:lnL>
                    <a:lnR>
                      <a:noFill/>
                    </a:lnR>
                    <a:lnT>
                      <a:noFill/>
                    </a:lnT>
                    <a:lnB>
                      <a:noFill/>
                    </a:lnB>
                    <a:solidFill>
                      <a:srgbClr val="D9D9D9"/>
                    </a:solidFill>
                  </a:tcPr>
                </a:tc>
                <a:tc>
                  <a:txBody>
                    <a:bodyPr/>
                    <a:lstStyle/>
                    <a:p>
                      <a:pPr algn="ctr" fontAlgn="ctr"/>
                      <a:r>
                        <a:rPr lang="en-US" sz="900" b="0" i="0" u="none" strike="noStrike" dirty="0">
                          <a:effectLst/>
                          <a:latin typeface="Arial Nova Light" panose="020B0304020202020204" pitchFamily="34" charset="0"/>
                        </a:rPr>
                        <a:t>100</a:t>
                      </a:r>
                    </a:p>
                  </a:txBody>
                  <a:tcPr marL="7102" marR="7102" marT="7102" marB="0" anchor="ctr">
                    <a:lnL>
                      <a:noFill/>
                    </a:lnL>
                    <a:lnR>
                      <a:noFill/>
                    </a:lnR>
                    <a:lnT>
                      <a:noFill/>
                    </a:lnT>
                    <a:lnB>
                      <a:noFill/>
                    </a:lnB>
                    <a:solidFill>
                      <a:srgbClr val="D9D9D9"/>
                    </a:solidFill>
                  </a:tcPr>
                </a:tc>
                <a:tc>
                  <a:txBody>
                    <a:bodyPr/>
                    <a:lstStyle/>
                    <a:p>
                      <a:pPr algn="ctr" fontAlgn="b"/>
                      <a:r>
                        <a:rPr lang="en-US" sz="900" b="0" i="0" u="none" strike="noStrike" dirty="0">
                          <a:effectLst/>
                          <a:latin typeface="Arial Nova Light" panose="020B0304020202020204" pitchFamily="34" charset="0"/>
                        </a:rPr>
                        <a:t>73</a:t>
                      </a:r>
                    </a:p>
                  </a:txBody>
                  <a:tcPr marL="7102" marR="7102" marT="7102" marB="0" anchor="b">
                    <a:lnL>
                      <a:noFill/>
                    </a:lnL>
                    <a:lnR>
                      <a:noFill/>
                    </a:lnR>
                    <a:lnT>
                      <a:noFill/>
                    </a:lnT>
                    <a:lnB>
                      <a:noFill/>
                    </a:lnB>
                    <a:solidFill>
                      <a:srgbClr val="D9D9D9"/>
                    </a:solidFill>
                  </a:tcPr>
                </a:tc>
                <a:tc>
                  <a:txBody>
                    <a:bodyPr/>
                    <a:lstStyle/>
                    <a:p>
                      <a:pPr algn="ctr" fontAlgn="b"/>
                      <a:r>
                        <a:rPr lang="en-US" sz="900" b="0" i="0" u="none" strike="noStrike" dirty="0">
                          <a:effectLst/>
                          <a:latin typeface="Arial Nova Light" panose="020B0304020202020204" pitchFamily="34" charset="0"/>
                        </a:rPr>
                        <a:t>718</a:t>
                      </a:r>
                    </a:p>
                  </a:txBody>
                  <a:tcPr marL="7102" marR="7102" marT="7102" marB="0" anchor="b">
                    <a:lnL>
                      <a:noFill/>
                    </a:lnL>
                    <a:lnR>
                      <a:noFill/>
                    </a:lnR>
                    <a:lnT>
                      <a:noFill/>
                    </a:lnT>
                    <a:lnB>
                      <a:noFill/>
                    </a:lnB>
                    <a:solidFill>
                      <a:srgbClr val="D9D9D9"/>
                    </a:solidFill>
                  </a:tcPr>
                </a:tc>
                <a:tc>
                  <a:txBody>
                    <a:bodyPr/>
                    <a:lstStyle/>
                    <a:p>
                      <a:pPr algn="ctr" fontAlgn="b"/>
                      <a:r>
                        <a:rPr lang="en-US" sz="900" b="0" i="0" u="none" strike="noStrike" dirty="0">
                          <a:effectLst/>
                          <a:latin typeface="Arial Nova Light" panose="020B0304020202020204" pitchFamily="34" charset="0"/>
                        </a:rPr>
                        <a:t>0.6</a:t>
                      </a:r>
                    </a:p>
                  </a:txBody>
                  <a:tcPr marL="7102" marR="7102" marT="7102" marB="0" anchor="b">
                    <a:lnL>
                      <a:noFill/>
                    </a:lnL>
                    <a:lnR>
                      <a:noFill/>
                    </a:lnR>
                    <a:lnT>
                      <a:noFill/>
                    </a:lnT>
                    <a:lnB>
                      <a:noFill/>
                    </a:lnB>
                    <a:solidFill>
                      <a:srgbClr val="D9D9D9"/>
                    </a:solidFill>
                  </a:tcPr>
                </a:tc>
                <a:extLst>
                  <a:ext uri="{0D108BD9-81ED-4DB2-BD59-A6C34878D82A}">
                    <a16:rowId xmlns:a16="http://schemas.microsoft.com/office/drawing/2014/main" val="559395739"/>
                  </a:ext>
                </a:extLst>
              </a:tr>
              <a:tr h="175768">
                <a:tc>
                  <a:txBody>
                    <a:bodyPr/>
                    <a:lstStyle/>
                    <a:p>
                      <a:pPr algn="l" fontAlgn="b"/>
                      <a:r>
                        <a:rPr lang="en-US" sz="900" b="0" i="0" u="none" strike="noStrike" dirty="0">
                          <a:effectLst/>
                          <a:latin typeface="Arial Nova Light" panose="020B0304020202020204" pitchFamily="34" charset="0"/>
                        </a:rPr>
                        <a:t>Consistency of monitoring</a:t>
                      </a:r>
                    </a:p>
                  </a:txBody>
                  <a:tcPr marL="7102" marR="7102" marT="7102" marB="0" anchor="b">
                    <a:lnL>
                      <a:noFill/>
                    </a:lnL>
                    <a:lnR>
                      <a:noFill/>
                    </a:lnR>
                    <a:lnT>
                      <a:noFill/>
                    </a:lnT>
                    <a:lnB>
                      <a:noFill/>
                    </a:lnB>
                  </a:tcPr>
                </a:tc>
                <a:tc>
                  <a:txBody>
                    <a:bodyPr/>
                    <a:lstStyle/>
                    <a:p>
                      <a:pPr algn="ctr" fontAlgn="ctr"/>
                      <a:r>
                        <a:rPr lang="en-US" sz="900" b="0" i="0" u="none" strike="noStrike" dirty="0">
                          <a:effectLst/>
                          <a:latin typeface="Arial Nova Light" panose="020B0304020202020204" pitchFamily="34" charset="0"/>
                        </a:rPr>
                        <a:t>39</a:t>
                      </a:r>
                    </a:p>
                  </a:txBody>
                  <a:tcPr marL="7102" marR="7102" marT="7102" marB="0" anchor="ctr">
                    <a:lnL>
                      <a:noFill/>
                    </a:lnL>
                    <a:lnR>
                      <a:noFill/>
                    </a:lnR>
                    <a:lnT>
                      <a:noFill/>
                    </a:lnT>
                    <a:lnB>
                      <a:noFill/>
                    </a:lnB>
                  </a:tcPr>
                </a:tc>
                <a:tc>
                  <a:txBody>
                    <a:bodyPr/>
                    <a:lstStyle/>
                    <a:p>
                      <a:pPr algn="ctr" fontAlgn="ctr"/>
                      <a:r>
                        <a:rPr lang="en-US" sz="900" b="0" i="0" u="none" strike="noStrike" dirty="0">
                          <a:effectLst/>
                          <a:latin typeface="Arial Nova Light" panose="020B0304020202020204" pitchFamily="34" charset="0"/>
                        </a:rPr>
                        <a:t>100</a:t>
                      </a:r>
                    </a:p>
                  </a:txBody>
                  <a:tcPr marL="7102" marR="7102" marT="7102" marB="0" anchor="ctr">
                    <a:lnL>
                      <a:noFill/>
                    </a:lnL>
                    <a:lnR>
                      <a:noFill/>
                    </a:lnR>
                    <a:lnT>
                      <a:noFill/>
                    </a:lnT>
                    <a:lnB>
                      <a:noFill/>
                    </a:lnB>
                  </a:tcPr>
                </a:tc>
                <a:tc>
                  <a:txBody>
                    <a:bodyPr/>
                    <a:lstStyle/>
                    <a:p>
                      <a:pPr algn="ctr" fontAlgn="b"/>
                      <a:r>
                        <a:rPr lang="en-US" sz="900" b="0" i="0" u="none" strike="noStrike" dirty="0">
                          <a:effectLst/>
                          <a:latin typeface="Arial Nova Light" panose="020B0304020202020204" pitchFamily="34" charset="0"/>
                        </a:rPr>
                        <a:t>71</a:t>
                      </a:r>
                    </a:p>
                  </a:txBody>
                  <a:tcPr marL="7102" marR="7102" marT="7102" marB="0" anchor="b">
                    <a:lnL>
                      <a:noFill/>
                    </a:lnL>
                    <a:lnR>
                      <a:noFill/>
                    </a:lnR>
                    <a:lnT>
                      <a:noFill/>
                    </a:lnT>
                    <a:lnB>
                      <a:noFill/>
                    </a:lnB>
                  </a:tcPr>
                </a:tc>
                <a:tc>
                  <a:txBody>
                    <a:bodyPr/>
                    <a:lstStyle/>
                    <a:p>
                      <a:pPr algn="ctr" fontAlgn="b"/>
                      <a:r>
                        <a:rPr lang="en-US" sz="900" b="0" i="0" u="none" strike="noStrike" dirty="0">
                          <a:effectLst/>
                          <a:latin typeface="Arial Nova Light" panose="020B0304020202020204" pitchFamily="34" charset="0"/>
                        </a:rPr>
                        <a:t>649</a:t>
                      </a:r>
                    </a:p>
                  </a:txBody>
                  <a:tcPr marL="7102" marR="7102" marT="7102" marB="0" anchor="b">
                    <a:lnL>
                      <a:noFill/>
                    </a:lnL>
                    <a:lnR>
                      <a:noFill/>
                    </a:lnR>
                    <a:lnT>
                      <a:noFill/>
                    </a:lnT>
                    <a:lnB>
                      <a:noFill/>
                    </a:lnB>
                  </a:tcPr>
                </a:tc>
                <a:tc>
                  <a:txBody>
                    <a:bodyPr/>
                    <a:lstStyle/>
                    <a:p>
                      <a:pPr algn="ctr" fontAlgn="b"/>
                      <a:r>
                        <a:rPr lang="en-US" sz="900" b="0" i="0" u="none" strike="noStrike" dirty="0">
                          <a:effectLst/>
                          <a:latin typeface="Arial Nova Light" panose="020B0304020202020204" pitchFamily="34" charset="0"/>
                        </a:rPr>
                        <a:t>--</a:t>
                      </a:r>
                    </a:p>
                  </a:txBody>
                  <a:tcPr marL="7102" marR="7102" marT="7102" marB="0" anchor="b">
                    <a:lnL>
                      <a:noFill/>
                    </a:lnL>
                    <a:lnR>
                      <a:noFill/>
                    </a:lnR>
                    <a:lnT>
                      <a:noFill/>
                    </a:lnT>
                    <a:lnB>
                      <a:noFill/>
                    </a:lnB>
                  </a:tcPr>
                </a:tc>
                <a:extLst>
                  <a:ext uri="{0D108BD9-81ED-4DB2-BD59-A6C34878D82A}">
                    <a16:rowId xmlns:a16="http://schemas.microsoft.com/office/drawing/2014/main" val="1906463803"/>
                  </a:ext>
                </a:extLst>
              </a:tr>
              <a:tr h="175768">
                <a:tc>
                  <a:txBody>
                    <a:bodyPr/>
                    <a:lstStyle/>
                    <a:p>
                      <a:pPr algn="l" fontAlgn="b"/>
                      <a:r>
                        <a:rPr lang="en-US" sz="900" b="0" i="0" u="none" strike="noStrike" dirty="0">
                          <a:effectLst/>
                          <a:latin typeface="Arial Nova Light" panose="020B0304020202020204" pitchFamily="34" charset="0"/>
                        </a:rPr>
                        <a:t>Adherence to plan</a:t>
                      </a:r>
                    </a:p>
                  </a:txBody>
                  <a:tcPr marL="7102" marR="7102" marT="7102" marB="0" anchor="b">
                    <a:lnL>
                      <a:noFill/>
                    </a:lnL>
                    <a:lnR>
                      <a:noFill/>
                    </a:lnR>
                    <a:lnT>
                      <a:noFill/>
                    </a:lnT>
                    <a:lnB>
                      <a:noFill/>
                    </a:lnB>
                  </a:tcPr>
                </a:tc>
                <a:tc>
                  <a:txBody>
                    <a:bodyPr/>
                    <a:lstStyle/>
                    <a:p>
                      <a:pPr algn="ctr" fontAlgn="ctr"/>
                      <a:r>
                        <a:rPr lang="en-US" sz="900" b="0" i="0" u="none" strike="noStrike" dirty="0">
                          <a:effectLst/>
                          <a:latin typeface="Arial Nova Light" panose="020B0304020202020204" pitchFamily="34" charset="0"/>
                        </a:rPr>
                        <a:t>33</a:t>
                      </a:r>
                    </a:p>
                  </a:txBody>
                  <a:tcPr marL="7102" marR="7102" marT="7102" marB="0" anchor="ctr">
                    <a:lnL>
                      <a:noFill/>
                    </a:lnL>
                    <a:lnR>
                      <a:noFill/>
                    </a:lnR>
                    <a:lnT>
                      <a:noFill/>
                    </a:lnT>
                    <a:lnB>
                      <a:noFill/>
                    </a:lnB>
                  </a:tcPr>
                </a:tc>
                <a:tc>
                  <a:txBody>
                    <a:bodyPr/>
                    <a:lstStyle/>
                    <a:p>
                      <a:pPr algn="ctr" fontAlgn="ctr"/>
                      <a:r>
                        <a:rPr lang="en-US" sz="900" b="0" i="0" u="none" strike="noStrike" dirty="0">
                          <a:effectLst/>
                          <a:latin typeface="Arial Nova Light" panose="020B0304020202020204" pitchFamily="34" charset="0"/>
                        </a:rPr>
                        <a:t>100</a:t>
                      </a:r>
                    </a:p>
                  </a:txBody>
                  <a:tcPr marL="7102" marR="7102" marT="7102" marB="0" anchor="ctr">
                    <a:lnL>
                      <a:noFill/>
                    </a:lnL>
                    <a:lnR>
                      <a:noFill/>
                    </a:lnR>
                    <a:lnT>
                      <a:noFill/>
                    </a:lnT>
                    <a:lnB>
                      <a:noFill/>
                    </a:lnB>
                  </a:tcPr>
                </a:tc>
                <a:tc>
                  <a:txBody>
                    <a:bodyPr/>
                    <a:lstStyle/>
                    <a:p>
                      <a:pPr algn="ctr" fontAlgn="b"/>
                      <a:r>
                        <a:rPr lang="en-US" sz="900" b="0" i="0" u="none" strike="noStrike" dirty="0">
                          <a:effectLst/>
                          <a:latin typeface="Arial Nova Light" panose="020B0304020202020204" pitchFamily="34" charset="0"/>
                        </a:rPr>
                        <a:t>76</a:t>
                      </a:r>
                    </a:p>
                  </a:txBody>
                  <a:tcPr marL="7102" marR="7102" marT="7102" marB="0" anchor="b">
                    <a:lnL>
                      <a:noFill/>
                    </a:lnL>
                    <a:lnR>
                      <a:noFill/>
                    </a:lnR>
                    <a:lnT>
                      <a:noFill/>
                    </a:lnT>
                    <a:lnB>
                      <a:noFill/>
                    </a:lnB>
                  </a:tcPr>
                </a:tc>
                <a:tc>
                  <a:txBody>
                    <a:bodyPr/>
                    <a:lstStyle/>
                    <a:p>
                      <a:pPr algn="ctr" fontAlgn="b"/>
                      <a:r>
                        <a:rPr lang="en-US" sz="900" b="0" i="0" u="none" strike="noStrike" dirty="0">
                          <a:effectLst/>
                          <a:latin typeface="Arial Nova Light" panose="020B0304020202020204" pitchFamily="34" charset="0"/>
                        </a:rPr>
                        <a:t>676</a:t>
                      </a:r>
                    </a:p>
                  </a:txBody>
                  <a:tcPr marL="7102" marR="7102" marT="7102" marB="0" anchor="b">
                    <a:lnL>
                      <a:noFill/>
                    </a:lnL>
                    <a:lnR>
                      <a:noFill/>
                    </a:lnR>
                    <a:lnT>
                      <a:noFill/>
                    </a:lnT>
                    <a:lnB>
                      <a:noFill/>
                    </a:lnB>
                  </a:tcPr>
                </a:tc>
                <a:tc>
                  <a:txBody>
                    <a:bodyPr/>
                    <a:lstStyle/>
                    <a:p>
                      <a:pPr algn="ctr" fontAlgn="b"/>
                      <a:r>
                        <a:rPr lang="en-US" sz="900" b="0" i="0" u="none" strike="noStrike" dirty="0">
                          <a:effectLst/>
                          <a:latin typeface="Arial Nova Light" panose="020B0304020202020204" pitchFamily="34" charset="0"/>
                        </a:rPr>
                        <a:t>--</a:t>
                      </a:r>
                    </a:p>
                  </a:txBody>
                  <a:tcPr marL="7102" marR="7102" marT="7102" marB="0" anchor="b">
                    <a:lnL>
                      <a:noFill/>
                    </a:lnL>
                    <a:lnR>
                      <a:noFill/>
                    </a:lnR>
                    <a:lnT>
                      <a:noFill/>
                    </a:lnT>
                    <a:lnB>
                      <a:noFill/>
                    </a:lnB>
                  </a:tcPr>
                </a:tc>
                <a:extLst>
                  <a:ext uri="{0D108BD9-81ED-4DB2-BD59-A6C34878D82A}">
                    <a16:rowId xmlns:a16="http://schemas.microsoft.com/office/drawing/2014/main" val="1183476600"/>
                  </a:ext>
                </a:extLst>
              </a:tr>
              <a:tr h="175768">
                <a:tc>
                  <a:txBody>
                    <a:bodyPr/>
                    <a:lstStyle/>
                    <a:p>
                      <a:pPr algn="l" fontAlgn="b"/>
                      <a:r>
                        <a:rPr lang="en-US" sz="900" b="0" i="0" u="none" strike="noStrike" dirty="0">
                          <a:effectLst/>
                          <a:highlight>
                            <a:srgbClr val="FFFF00"/>
                          </a:highlight>
                          <a:latin typeface="Arial Nova Light" panose="020B0304020202020204" pitchFamily="34" charset="0"/>
                        </a:rPr>
                        <a:t>Usefulness of visits</a:t>
                      </a:r>
                    </a:p>
                  </a:txBody>
                  <a:tcPr marL="7102" marR="7102" marT="7102" marB="0" anchor="b">
                    <a:lnL>
                      <a:noFill/>
                    </a:lnL>
                    <a:lnR>
                      <a:noFill/>
                    </a:lnR>
                    <a:lnT>
                      <a:noFill/>
                    </a:lnT>
                    <a:lnB>
                      <a:noFill/>
                    </a:lnB>
                  </a:tcPr>
                </a:tc>
                <a:tc>
                  <a:txBody>
                    <a:bodyPr/>
                    <a:lstStyle/>
                    <a:p>
                      <a:pPr algn="ctr" fontAlgn="ctr"/>
                      <a:r>
                        <a:rPr lang="en-US" sz="900" b="0" i="0" u="none" strike="noStrike" dirty="0">
                          <a:effectLst/>
                          <a:latin typeface="Arial Nova Light" panose="020B0304020202020204" pitchFamily="34" charset="0"/>
                        </a:rPr>
                        <a:t>33</a:t>
                      </a:r>
                    </a:p>
                  </a:txBody>
                  <a:tcPr marL="7102" marR="7102" marT="7102" marB="0" anchor="ctr">
                    <a:lnL>
                      <a:noFill/>
                    </a:lnL>
                    <a:lnR>
                      <a:noFill/>
                    </a:lnR>
                    <a:lnT>
                      <a:noFill/>
                    </a:lnT>
                    <a:lnB>
                      <a:noFill/>
                    </a:lnB>
                  </a:tcPr>
                </a:tc>
                <a:tc>
                  <a:txBody>
                    <a:bodyPr/>
                    <a:lstStyle/>
                    <a:p>
                      <a:pPr algn="ctr" fontAlgn="ctr"/>
                      <a:r>
                        <a:rPr lang="en-US" sz="900" b="0" i="0" u="none" strike="noStrike" dirty="0">
                          <a:effectLst/>
                          <a:latin typeface="Arial Nova Light" panose="020B0304020202020204" pitchFamily="34" charset="0"/>
                        </a:rPr>
                        <a:t>94</a:t>
                      </a:r>
                    </a:p>
                  </a:txBody>
                  <a:tcPr marL="7102" marR="7102" marT="7102" marB="0" anchor="ctr">
                    <a:lnL>
                      <a:noFill/>
                    </a:lnL>
                    <a:lnR>
                      <a:noFill/>
                    </a:lnR>
                    <a:lnT>
                      <a:noFill/>
                    </a:lnT>
                    <a:lnB>
                      <a:noFill/>
                    </a:lnB>
                  </a:tcPr>
                </a:tc>
                <a:tc>
                  <a:txBody>
                    <a:bodyPr/>
                    <a:lstStyle/>
                    <a:p>
                      <a:pPr algn="ctr" fontAlgn="b"/>
                      <a:r>
                        <a:rPr lang="en-US" sz="900" b="0" i="0" u="none" strike="noStrike" dirty="0">
                          <a:effectLst/>
                          <a:highlight>
                            <a:srgbClr val="FFFF00"/>
                          </a:highlight>
                          <a:latin typeface="Arial Nova Light" panose="020B0304020202020204" pitchFamily="34" charset="0"/>
                        </a:rPr>
                        <a:t>70</a:t>
                      </a:r>
                    </a:p>
                  </a:txBody>
                  <a:tcPr marL="7102" marR="7102" marT="7102" marB="0" anchor="b">
                    <a:lnL>
                      <a:noFill/>
                    </a:lnL>
                    <a:lnR>
                      <a:noFill/>
                    </a:lnR>
                    <a:lnT>
                      <a:noFill/>
                    </a:lnT>
                    <a:lnB>
                      <a:noFill/>
                    </a:lnB>
                  </a:tcPr>
                </a:tc>
                <a:tc>
                  <a:txBody>
                    <a:bodyPr/>
                    <a:lstStyle/>
                    <a:p>
                      <a:pPr algn="ctr" fontAlgn="b"/>
                      <a:r>
                        <a:rPr lang="en-US" sz="900" b="0" i="0" u="none" strike="noStrike" dirty="0">
                          <a:effectLst/>
                          <a:latin typeface="Arial Nova Light" panose="020B0304020202020204" pitchFamily="34" charset="0"/>
                        </a:rPr>
                        <a:t>690</a:t>
                      </a:r>
                    </a:p>
                  </a:txBody>
                  <a:tcPr marL="7102" marR="7102" marT="7102" marB="0" anchor="b">
                    <a:lnL>
                      <a:noFill/>
                    </a:lnL>
                    <a:lnR>
                      <a:noFill/>
                    </a:lnR>
                    <a:lnT>
                      <a:noFill/>
                    </a:lnT>
                    <a:lnB>
                      <a:noFill/>
                    </a:lnB>
                  </a:tcPr>
                </a:tc>
                <a:tc>
                  <a:txBody>
                    <a:bodyPr/>
                    <a:lstStyle/>
                    <a:p>
                      <a:pPr algn="ctr" fontAlgn="b"/>
                      <a:r>
                        <a:rPr lang="en-US" sz="900" b="0" i="0" u="none" strike="noStrike" dirty="0">
                          <a:effectLst/>
                          <a:latin typeface="Arial Nova Light" panose="020B0304020202020204" pitchFamily="34" charset="0"/>
                        </a:rPr>
                        <a:t>--</a:t>
                      </a:r>
                    </a:p>
                  </a:txBody>
                  <a:tcPr marL="7102" marR="7102" marT="7102" marB="0" anchor="b">
                    <a:lnL>
                      <a:noFill/>
                    </a:lnL>
                    <a:lnR>
                      <a:noFill/>
                    </a:lnR>
                    <a:lnT>
                      <a:noFill/>
                    </a:lnT>
                    <a:lnB>
                      <a:noFill/>
                    </a:lnB>
                  </a:tcPr>
                </a:tc>
                <a:extLst>
                  <a:ext uri="{0D108BD9-81ED-4DB2-BD59-A6C34878D82A}">
                    <a16:rowId xmlns:a16="http://schemas.microsoft.com/office/drawing/2014/main" val="2835722241"/>
                  </a:ext>
                </a:extLst>
              </a:tr>
              <a:tr h="175768">
                <a:tc>
                  <a:txBody>
                    <a:bodyPr/>
                    <a:lstStyle/>
                    <a:p>
                      <a:pPr algn="l" fontAlgn="b"/>
                      <a:r>
                        <a:rPr lang="en-US" sz="900" b="0" i="0" u="none" strike="noStrike" dirty="0">
                          <a:effectLst/>
                          <a:latin typeface="Arial Nova Light" panose="020B0304020202020204" pitchFamily="34" charset="0"/>
                        </a:rPr>
                        <a:t>Clarity of feedback</a:t>
                      </a:r>
                    </a:p>
                  </a:txBody>
                  <a:tcPr marL="7102" marR="7102" marT="7102" marB="0" anchor="b">
                    <a:lnL>
                      <a:noFill/>
                    </a:lnL>
                    <a:lnR>
                      <a:noFill/>
                    </a:lnR>
                    <a:lnT>
                      <a:noFill/>
                    </a:lnT>
                    <a:lnB>
                      <a:noFill/>
                    </a:lnB>
                  </a:tcPr>
                </a:tc>
                <a:tc>
                  <a:txBody>
                    <a:bodyPr/>
                    <a:lstStyle/>
                    <a:p>
                      <a:pPr algn="ctr" fontAlgn="ctr"/>
                      <a:r>
                        <a:rPr lang="en-US" sz="900" b="0" i="0" u="none" strike="noStrike" dirty="0">
                          <a:effectLst/>
                          <a:latin typeface="Arial Nova Light" panose="020B0304020202020204" pitchFamily="34" charset="0"/>
                        </a:rPr>
                        <a:t>33</a:t>
                      </a:r>
                    </a:p>
                  </a:txBody>
                  <a:tcPr marL="7102" marR="7102" marT="7102" marB="0" anchor="ctr">
                    <a:lnL>
                      <a:noFill/>
                    </a:lnL>
                    <a:lnR>
                      <a:noFill/>
                    </a:lnR>
                    <a:lnT>
                      <a:noFill/>
                    </a:lnT>
                    <a:lnB>
                      <a:noFill/>
                    </a:lnB>
                  </a:tcPr>
                </a:tc>
                <a:tc>
                  <a:txBody>
                    <a:bodyPr/>
                    <a:lstStyle/>
                    <a:p>
                      <a:pPr algn="ctr" fontAlgn="ctr"/>
                      <a:r>
                        <a:rPr lang="en-US" sz="900" b="0" i="0" u="none" strike="noStrike" dirty="0">
                          <a:effectLst/>
                          <a:latin typeface="Arial Nova Light" panose="020B0304020202020204" pitchFamily="34" charset="0"/>
                        </a:rPr>
                        <a:t>100</a:t>
                      </a:r>
                    </a:p>
                  </a:txBody>
                  <a:tcPr marL="7102" marR="7102" marT="7102" marB="0" anchor="ctr">
                    <a:lnL>
                      <a:noFill/>
                    </a:lnL>
                    <a:lnR>
                      <a:noFill/>
                    </a:lnR>
                    <a:lnT>
                      <a:noFill/>
                    </a:lnT>
                    <a:lnB>
                      <a:noFill/>
                    </a:lnB>
                  </a:tcPr>
                </a:tc>
                <a:tc>
                  <a:txBody>
                    <a:bodyPr/>
                    <a:lstStyle/>
                    <a:p>
                      <a:pPr algn="ctr" fontAlgn="b"/>
                      <a:r>
                        <a:rPr lang="en-US" sz="900" b="0" i="0" u="none" strike="noStrike" dirty="0">
                          <a:effectLst/>
                          <a:latin typeface="Arial Nova Light" panose="020B0304020202020204" pitchFamily="34" charset="0"/>
                        </a:rPr>
                        <a:t>75</a:t>
                      </a:r>
                    </a:p>
                  </a:txBody>
                  <a:tcPr marL="7102" marR="7102" marT="7102" marB="0" anchor="b">
                    <a:lnL>
                      <a:noFill/>
                    </a:lnL>
                    <a:lnR>
                      <a:noFill/>
                    </a:lnR>
                    <a:lnT>
                      <a:noFill/>
                    </a:lnT>
                    <a:lnB>
                      <a:noFill/>
                    </a:lnB>
                  </a:tcPr>
                </a:tc>
                <a:tc>
                  <a:txBody>
                    <a:bodyPr/>
                    <a:lstStyle/>
                    <a:p>
                      <a:pPr algn="ctr" fontAlgn="b"/>
                      <a:r>
                        <a:rPr lang="en-US" sz="900" b="0" i="0" u="none" strike="noStrike" dirty="0">
                          <a:effectLst/>
                          <a:latin typeface="Arial Nova Light" panose="020B0304020202020204" pitchFamily="34" charset="0"/>
                        </a:rPr>
                        <a:t>696</a:t>
                      </a:r>
                    </a:p>
                  </a:txBody>
                  <a:tcPr marL="7102" marR="7102" marT="7102" marB="0" anchor="b">
                    <a:lnL>
                      <a:noFill/>
                    </a:lnL>
                    <a:lnR>
                      <a:noFill/>
                    </a:lnR>
                    <a:lnT>
                      <a:noFill/>
                    </a:lnT>
                    <a:lnB>
                      <a:noFill/>
                    </a:lnB>
                  </a:tcPr>
                </a:tc>
                <a:tc>
                  <a:txBody>
                    <a:bodyPr/>
                    <a:lstStyle/>
                    <a:p>
                      <a:pPr algn="ctr" fontAlgn="b"/>
                      <a:r>
                        <a:rPr lang="en-US" sz="900" b="0" i="0" u="none" strike="noStrike" dirty="0">
                          <a:effectLst/>
                          <a:latin typeface="Arial Nova Light" panose="020B0304020202020204" pitchFamily="34" charset="0"/>
                        </a:rPr>
                        <a:t>--</a:t>
                      </a:r>
                    </a:p>
                  </a:txBody>
                  <a:tcPr marL="7102" marR="7102" marT="7102" marB="0" anchor="b">
                    <a:lnL>
                      <a:noFill/>
                    </a:lnL>
                    <a:lnR>
                      <a:noFill/>
                    </a:lnR>
                    <a:lnT>
                      <a:noFill/>
                    </a:lnT>
                    <a:lnB>
                      <a:noFill/>
                    </a:lnB>
                  </a:tcPr>
                </a:tc>
                <a:extLst>
                  <a:ext uri="{0D108BD9-81ED-4DB2-BD59-A6C34878D82A}">
                    <a16:rowId xmlns:a16="http://schemas.microsoft.com/office/drawing/2014/main" val="3682939834"/>
                  </a:ext>
                </a:extLst>
              </a:tr>
              <a:tr h="175768">
                <a:tc>
                  <a:txBody>
                    <a:bodyPr/>
                    <a:lstStyle/>
                    <a:p>
                      <a:pPr algn="l" fontAlgn="b"/>
                      <a:r>
                        <a:rPr lang="en-US" sz="900" b="0" i="0" u="none" strike="noStrike" dirty="0">
                          <a:effectLst/>
                          <a:latin typeface="Arial Nova Light" panose="020B0304020202020204" pitchFamily="34" charset="0"/>
                        </a:rPr>
                        <a:t>Timeliness of feedback</a:t>
                      </a:r>
                    </a:p>
                  </a:txBody>
                  <a:tcPr marL="7102" marR="7102" marT="7102" marB="0" anchor="b">
                    <a:lnL>
                      <a:noFill/>
                    </a:lnL>
                    <a:lnR>
                      <a:noFill/>
                    </a:lnR>
                    <a:lnT>
                      <a:noFill/>
                    </a:lnT>
                    <a:lnB>
                      <a:noFill/>
                    </a:lnB>
                  </a:tcPr>
                </a:tc>
                <a:tc>
                  <a:txBody>
                    <a:bodyPr/>
                    <a:lstStyle/>
                    <a:p>
                      <a:pPr algn="ctr" fontAlgn="ctr"/>
                      <a:r>
                        <a:rPr lang="en-US" sz="900" b="0" i="0" u="none" strike="noStrike" dirty="0">
                          <a:effectLst/>
                          <a:latin typeface="Arial Nova Light" panose="020B0304020202020204" pitchFamily="34" charset="0"/>
                        </a:rPr>
                        <a:t>39</a:t>
                      </a:r>
                    </a:p>
                  </a:txBody>
                  <a:tcPr marL="7102" marR="7102" marT="7102" marB="0" anchor="ctr">
                    <a:lnL>
                      <a:noFill/>
                    </a:lnL>
                    <a:lnR>
                      <a:noFill/>
                    </a:lnR>
                    <a:lnT>
                      <a:noFill/>
                    </a:lnT>
                    <a:lnB>
                      <a:noFill/>
                    </a:lnB>
                  </a:tcPr>
                </a:tc>
                <a:tc>
                  <a:txBody>
                    <a:bodyPr/>
                    <a:lstStyle/>
                    <a:p>
                      <a:pPr algn="ctr" fontAlgn="ctr"/>
                      <a:r>
                        <a:rPr lang="en-US" sz="900" b="0" i="0" u="none" strike="noStrike" dirty="0">
                          <a:effectLst/>
                          <a:latin typeface="Arial Nova Light" panose="020B0304020202020204" pitchFamily="34" charset="0"/>
                        </a:rPr>
                        <a:t>100</a:t>
                      </a:r>
                    </a:p>
                  </a:txBody>
                  <a:tcPr marL="7102" marR="7102" marT="7102" marB="0" anchor="ctr">
                    <a:lnL>
                      <a:noFill/>
                    </a:lnL>
                    <a:lnR>
                      <a:noFill/>
                    </a:lnR>
                    <a:lnT>
                      <a:noFill/>
                    </a:lnT>
                    <a:lnB>
                      <a:noFill/>
                    </a:lnB>
                  </a:tcPr>
                </a:tc>
                <a:tc>
                  <a:txBody>
                    <a:bodyPr/>
                    <a:lstStyle/>
                    <a:p>
                      <a:pPr algn="ctr" fontAlgn="b"/>
                      <a:r>
                        <a:rPr lang="en-US" sz="900" b="0" i="0" u="none" strike="noStrike" dirty="0">
                          <a:effectLst/>
                          <a:latin typeface="Arial Nova Light" panose="020B0304020202020204" pitchFamily="34" charset="0"/>
                        </a:rPr>
                        <a:t>72</a:t>
                      </a:r>
                    </a:p>
                  </a:txBody>
                  <a:tcPr marL="7102" marR="7102" marT="7102" marB="0" anchor="b">
                    <a:lnL>
                      <a:noFill/>
                    </a:lnL>
                    <a:lnR>
                      <a:noFill/>
                    </a:lnR>
                    <a:lnT>
                      <a:noFill/>
                    </a:lnT>
                    <a:lnB>
                      <a:noFill/>
                    </a:lnB>
                  </a:tcPr>
                </a:tc>
                <a:tc>
                  <a:txBody>
                    <a:bodyPr/>
                    <a:lstStyle/>
                    <a:p>
                      <a:pPr algn="ctr" fontAlgn="b"/>
                      <a:r>
                        <a:rPr lang="en-US" sz="900" b="0" i="0" u="none" strike="noStrike" dirty="0">
                          <a:effectLst/>
                          <a:latin typeface="Arial Nova Light" panose="020B0304020202020204" pitchFamily="34" charset="0"/>
                        </a:rPr>
                        <a:t>697</a:t>
                      </a:r>
                    </a:p>
                  </a:txBody>
                  <a:tcPr marL="7102" marR="7102" marT="7102" marB="0" anchor="b">
                    <a:lnL>
                      <a:noFill/>
                    </a:lnL>
                    <a:lnR>
                      <a:noFill/>
                    </a:lnR>
                    <a:lnT>
                      <a:noFill/>
                    </a:lnT>
                    <a:lnB>
                      <a:noFill/>
                    </a:lnB>
                  </a:tcPr>
                </a:tc>
                <a:tc>
                  <a:txBody>
                    <a:bodyPr/>
                    <a:lstStyle/>
                    <a:p>
                      <a:pPr algn="ctr" fontAlgn="b"/>
                      <a:r>
                        <a:rPr lang="en-US" sz="900" b="0" i="0" u="none" strike="noStrike" dirty="0">
                          <a:effectLst/>
                          <a:latin typeface="Arial Nova Light" panose="020B0304020202020204" pitchFamily="34" charset="0"/>
                        </a:rPr>
                        <a:t>--</a:t>
                      </a:r>
                    </a:p>
                  </a:txBody>
                  <a:tcPr marL="7102" marR="7102" marT="7102" marB="0" anchor="b">
                    <a:lnL>
                      <a:noFill/>
                    </a:lnL>
                    <a:lnR>
                      <a:noFill/>
                    </a:lnR>
                    <a:lnT>
                      <a:noFill/>
                    </a:lnT>
                    <a:lnB>
                      <a:noFill/>
                    </a:lnB>
                  </a:tcPr>
                </a:tc>
                <a:extLst>
                  <a:ext uri="{0D108BD9-81ED-4DB2-BD59-A6C34878D82A}">
                    <a16:rowId xmlns:a16="http://schemas.microsoft.com/office/drawing/2014/main" val="3260293271"/>
                  </a:ext>
                </a:extLst>
              </a:tr>
              <a:tr h="175768">
                <a:tc>
                  <a:txBody>
                    <a:bodyPr/>
                    <a:lstStyle/>
                    <a:p>
                      <a:pPr algn="l" fontAlgn="b"/>
                      <a:r>
                        <a:rPr lang="en-US" sz="900" b="0" i="0" u="none" strike="noStrike" dirty="0">
                          <a:effectLst/>
                          <a:latin typeface="Arial Nova Light" panose="020B0304020202020204" pitchFamily="34" charset="0"/>
                        </a:rPr>
                        <a:t>Clarity of process</a:t>
                      </a:r>
                    </a:p>
                  </a:txBody>
                  <a:tcPr marL="7102" marR="7102" marT="7102" marB="0" anchor="b">
                    <a:lnL>
                      <a:noFill/>
                    </a:lnL>
                    <a:lnR>
                      <a:noFill/>
                    </a:lnR>
                    <a:lnT>
                      <a:noFill/>
                    </a:lnT>
                    <a:lnB>
                      <a:noFill/>
                    </a:lnB>
                  </a:tcPr>
                </a:tc>
                <a:tc>
                  <a:txBody>
                    <a:bodyPr/>
                    <a:lstStyle/>
                    <a:p>
                      <a:pPr algn="ctr" fontAlgn="ctr"/>
                      <a:r>
                        <a:rPr lang="en-US" sz="900" b="0" i="0" u="none" strike="noStrike" dirty="0">
                          <a:effectLst/>
                          <a:latin typeface="Arial Nova Light" panose="020B0304020202020204" pitchFamily="34" charset="0"/>
                        </a:rPr>
                        <a:t>39</a:t>
                      </a:r>
                    </a:p>
                  </a:txBody>
                  <a:tcPr marL="7102" marR="7102" marT="7102" marB="0" anchor="ctr">
                    <a:lnL>
                      <a:noFill/>
                    </a:lnL>
                    <a:lnR>
                      <a:noFill/>
                    </a:lnR>
                    <a:lnT>
                      <a:noFill/>
                    </a:lnT>
                    <a:lnB>
                      <a:noFill/>
                    </a:lnB>
                  </a:tcPr>
                </a:tc>
                <a:tc>
                  <a:txBody>
                    <a:bodyPr/>
                    <a:lstStyle/>
                    <a:p>
                      <a:pPr algn="ctr" fontAlgn="ctr"/>
                      <a:r>
                        <a:rPr lang="en-US" sz="900" b="0" i="0" u="none" strike="noStrike" dirty="0">
                          <a:effectLst/>
                          <a:latin typeface="Arial Nova Light" panose="020B0304020202020204" pitchFamily="34" charset="0"/>
                        </a:rPr>
                        <a:t>100</a:t>
                      </a:r>
                    </a:p>
                  </a:txBody>
                  <a:tcPr marL="7102" marR="7102" marT="7102" marB="0" anchor="ctr">
                    <a:lnL>
                      <a:noFill/>
                    </a:lnL>
                    <a:lnR>
                      <a:noFill/>
                    </a:lnR>
                    <a:lnT>
                      <a:noFill/>
                    </a:lnT>
                    <a:lnB>
                      <a:noFill/>
                    </a:lnB>
                  </a:tcPr>
                </a:tc>
                <a:tc>
                  <a:txBody>
                    <a:bodyPr/>
                    <a:lstStyle/>
                    <a:p>
                      <a:pPr algn="ctr" fontAlgn="b"/>
                      <a:r>
                        <a:rPr lang="en-US" sz="900" b="0" i="0" u="none" strike="noStrike" dirty="0">
                          <a:effectLst/>
                          <a:latin typeface="Arial Nova Light" panose="020B0304020202020204" pitchFamily="34" charset="0"/>
                        </a:rPr>
                        <a:t>73</a:t>
                      </a:r>
                    </a:p>
                  </a:txBody>
                  <a:tcPr marL="7102" marR="7102" marT="7102" marB="0" anchor="b">
                    <a:lnL>
                      <a:noFill/>
                    </a:lnL>
                    <a:lnR>
                      <a:noFill/>
                    </a:lnR>
                    <a:lnT>
                      <a:noFill/>
                    </a:lnT>
                    <a:lnB>
                      <a:noFill/>
                    </a:lnB>
                  </a:tcPr>
                </a:tc>
                <a:tc>
                  <a:txBody>
                    <a:bodyPr/>
                    <a:lstStyle/>
                    <a:p>
                      <a:pPr algn="ctr" fontAlgn="b"/>
                      <a:r>
                        <a:rPr lang="en-US" sz="900" b="0" i="0" u="none" strike="noStrike" dirty="0">
                          <a:effectLst/>
                          <a:latin typeface="Arial Nova Light" panose="020B0304020202020204" pitchFamily="34" charset="0"/>
                        </a:rPr>
                        <a:t>590</a:t>
                      </a:r>
                    </a:p>
                  </a:txBody>
                  <a:tcPr marL="7102" marR="7102" marT="7102" marB="0" anchor="b">
                    <a:lnL>
                      <a:noFill/>
                    </a:lnL>
                    <a:lnR>
                      <a:noFill/>
                    </a:lnR>
                    <a:lnT>
                      <a:noFill/>
                    </a:lnT>
                    <a:lnB>
                      <a:noFill/>
                    </a:lnB>
                  </a:tcPr>
                </a:tc>
                <a:tc>
                  <a:txBody>
                    <a:bodyPr/>
                    <a:lstStyle/>
                    <a:p>
                      <a:pPr algn="ctr" fontAlgn="b"/>
                      <a:r>
                        <a:rPr lang="en-US" sz="900" b="0" i="0" u="none" strike="noStrike" dirty="0">
                          <a:effectLst/>
                          <a:latin typeface="Arial Nova Light" panose="020B0304020202020204" pitchFamily="34" charset="0"/>
                        </a:rPr>
                        <a:t>--</a:t>
                      </a:r>
                    </a:p>
                  </a:txBody>
                  <a:tcPr marL="7102" marR="7102" marT="7102" marB="0" anchor="b">
                    <a:lnL>
                      <a:noFill/>
                    </a:lnL>
                    <a:lnR>
                      <a:noFill/>
                    </a:lnR>
                    <a:lnT>
                      <a:noFill/>
                    </a:lnT>
                    <a:lnB>
                      <a:noFill/>
                    </a:lnB>
                  </a:tcPr>
                </a:tc>
                <a:extLst>
                  <a:ext uri="{0D108BD9-81ED-4DB2-BD59-A6C34878D82A}">
                    <a16:rowId xmlns:a16="http://schemas.microsoft.com/office/drawing/2014/main" val="1456915026"/>
                  </a:ext>
                </a:extLst>
              </a:tr>
            </a:tbl>
          </a:graphicData>
        </a:graphic>
      </p:graphicFrame>
    </p:spTree>
    <p:extLst>
      <p:ext uri="{BB962C8B-B14F-4D97-AF65-F5344CB8AC3E}">
        <p14:creationId xmlns:p14="http://schemas.microsoft.com/office/powerpoint/2010/main" val="2923534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F84B9BF-67B4-4209-A0EC-E851F6869C63}"/>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defTabSz="914400"/>
            <a:r>
              <a:rPr lang="en-US" sz="3200" b="1" kern="1200" dirty="0">
                <a:solidFill>
                  <a:schemeClr val="bg1"/>
                </a:solidFill>
                <a:latin typeface="+mj-lt"/>
                <a:ea typeface="+mj-ea"/>
                <a:cs typeface="+mj-cs"/>
              </a:rPr>
              <a:t>2021 ACSI Survey: Aggregate Score and Impact Table</a:t>
            </a:r>
          </a:p>
        </p:txBody>
      </p:sp>
      <p:graphicFrame>
        <p:nvGraphicFramePr>
          <p:cNvPr id="5" name="Table 4">
            <a:extLst>
              <a:ext uri="{FF2B5EF4-FFF2-40B4-BE49-F238E27FC236}">
                <a16:creationId xmlns:a16="http://schemas.microsoft.com/office/drawing/2014/main" id="{AB41887C-2EB8-40FF-9702-347270DC4E1E}"/>
              </a:ext>
            </a:extLst>
          </p:cNvPr>
          <p:cNvGraphicFramePr>
            <a:graphicFrameLocks noGrp="1"/>
          </p:cNvGraphicFramePr>
          <p:nvPr>
            <p:extLst>
              <p:ext uri="{D42A27DB-BD31-4B8C-83A1-F6EECF244321}">
                <p14:modId xmlns:p14="http://schemas.microsoft.com/office/powerpoint/2010/main" val="9238571"/>
              </p:ext>
            </p:extLst>
          </p:nvPr>
        </p:nvGraphicFramePr>
        <p:xfrm>
          <a:off x="896607" y="1675227"/>
          <a:ext cx="10398790" cy="4394214"/>
        </p:xfrm>
        <a:graphic>
          <a:graphicData uri="http://schemas.openxmlformats.org/drawingml/2006/table">
            <a:tbl>
              <a:tblPr firstRow="1" bandRow="1"/>
              <a:tblGrid>
                <a:gridCol w="4591518">
                  <a:extLst>
                    <a:ext uri="{9D8B030D-6E8A-4147-A177-3AD203B41FA5}">
                      <a16:colId xmlns:a16="http://schemas.microsoft.com/office/drawing/2014/main" val="993338041"/>
                    </a:ext>
                  </a:extLst>
                </a:gridCol>
                <a:gridCol w="1017569">
                  <a:extLst>
                    <a:ext uri="{9D8B030D-6E8A-4147-A177-3AD203B41FA5}">
                      <a16:colId xmlns:a16="http://schemas.microsoft.com/office/drawing/2014/main" val="2214879440"/>
                    </a:ext>
                  </a:extLst>
                </a:gridCol>
                <a:gridCol w="1100894">
                  <a:extLst>
                    <a:ext uri="{9D8B030D-6E8A-4147-A177-3AD203B41FA5}">
                      <a16:colId xmlns:a16="http://schemas.microsoft.com/office/drawing/2014/main" val="1045686930"/>
                    </a:ext>
                  </a:extLst>
                </a:gridCol>
                <a:gridCol w="1037073">
                  <a:extLst>
                    <a:ext uri="{9D8B030D-6E8A-4147-A177-3AD203B41FA5}">
                      <a16:colId xmlns:a16="http://schemas.microsoft.com/office/drawing/2014/main" val="2136900315"/>
                    </a:ext>
                  </a:extLst>
                </a:gridCol>
                <a:gridCol w="1434190">
                  <a:extLst>
                    <a:ext uri="{9D8B030D-6E8A-4147-A177-3AD203B41FA5}">
                      <a16:colId xmlns:a16="http://schemas.microsoft.com/office/drawing/2014/main" val="4062482401"/>
                    </a:ext>
                  </a:extLst>
                </a:gridCol>
                <a:gridCol w="1217546">
                  <a:extLst>
                    <a:ext uri="{9D8B030D-6E8A-4147-A177-3AD203B41FA5}">
                      <a16:colId xmlns:a16="http://schemas.microsoft.com/office/drawing/2014/main" val="4272133144"/>
                    </a:ext>
                  </a:extLst>
                </a:gridCol>
              </a:tblGrid>
              <a:tr h="199737">
                <a:tc>
                  <a:txBody>
                    <a:bodyPr/>
                    <a:lstStyle/>
                    <a:p>
                      <a:pPr algn="l" fontAlgn="b"/>
                      <a:r>
                        <a:rPr lang="en-US" sz="1000" b="0" i="0" u="none" strike="noStrike" dirty="0">
                          <a:solidFill>
                            <a:srgbClr val="FFFFFF"/>
                          </a:solidFill>
                          <a:effectLst/>
                          <a:latin typeface="Arial Nova Light" panose="020B0304020202020204" pitchFamily="34" charset="0"/>
                        </a:rPr>
                        <a:t> </a:t>
                      </a:r>
                    </a:p>
                  </a:txBody>
                  <a:tcPr marL="8838" marR="8838" marT="8838" marB="0" anchor="b">
                    <a:lnL>
                      <a:noFill/>
                    </a:lnL>
                    <a:lnR>
                      <a:noFill/>
                    </a:lnR>
                    <a:lnT>
                      <a:noFill/>
                    </a:lnT>
                    <a:lnB>
                      <a:noFill/>
                    </a:lnB>
                    <a:solidFill>
                      <a:srgbClr val="45546D"/>
                    </a:solidFill>
                  </a:tcPr>
                </a:tc>
                <a:tc rowSpan="2">
                  <a:txBody>
                    <a:bodyPr/>
                    <a:lstStyle/>
                    <a:p>
                      <a:pPr algn="ctr" fontAlgn="t"/>
                      <a:r>
                        <a:rPr lang="en-US" sz="1000" b="0" i="0" u="none" strike="noStrike" dirty="0">
                          <a:solidFill>
                            <a:schemeClr val="tx1"/>
                          </a:solidFill>
                          <a:effectLst/>
                          <a:highlight>
                            <a:srgbClr val="FFFF00"/>
                          </a:highlight>
                          <a:latin typeface="Arial Nova Light" panose="020B0304020202020204" pitchFamily="34" charset="0"/>
                        </a:rPr>
                        <a:t>National </a:t>
                      </a:r>
                    </a:p>
                    <a:p>
                      <a:pPr algn="ctr" fontAlgn="t"/>
                      <a:r>
                        <a:rPr lang="en-US" sz="1000" b="0" i="0" u="none" strike="noStrike" dirty="0">
                          <a:solidFill>
                            <a:schemeClr val="tx1"/>
                          </a:solidFill>
                          <a:effectLst/>
                          <a:highlight>
                            <a:srgbClr val="FFFF00"/>
                          </a:highlight>
                          <a:latin typeface="Arial Nova Light" panose="020B0304020202020204" pitchFamily="34" charset="0"/>
                        </a:rPr>
                        <a:t>Score Min</a:t>
                      </a:r>
                    </a:p>
                  </a:txBody>
                  <a:tcPr marL="8838" marR="8838" marT="8838" marB="0">
                    <a:lnL>
                      <a:noFill/>
                    </a:lnL>
                    <a:lnR>
                      <a:noFill/>
                    </a:lnR>
                    <a:lnT>
                      <a:noFill/>
                    </a:lnT>
                    <a:lnB>
                      <a:noFill/>
                    </a:lnB>
                    <a:solidFill>
                      <a:schemeClr val="accent1">
                        <a:lumMod val="60000"/>
                        <a:lumOff val="40000"/>
                      </a:schemeClr>
                    </a:solidFill>
                  </a:tcPr>
                </a:tc>
                <a:tc rowSpan="2">
                  <a:txBody>
                    <a:bodyPr/>
                    <a:lstStyle/>
                    <a:p>
                      <a:pPr algn="ctr" fontAlgn="t"/>
                      <a:r>
                        <a:rPr lang="en-US" sz="1000" b="0" i="0" u="none" strike="noStrike" dirty="0">
                          <a:solidFill>
                            <a:schemeClr val="tx1"/>
                          </a:solidFill>
                          <a:effectLst/>
                          <a:highlight>
                            <a:srgbClr val="FFFF00"/>
                          </a:highlight>
                          <a:latin typeface="Arial Nova Light" panose="020B0304020202020204" pitchFamily="34" charset="0"/>
                        </a:rPr>
                        <a:t>National </a:t>
                      </a:r>
                    </a:p>
                    <a:p>
                      <a:pPr algn="ctr" fontAlgn="t"/>
                      <a:r>
                        <a:rPr lang="en-US" sz="1000" b="0" i="0" u="none" strike="noStrike" dirty="0">
                          <a:solidFill>
                            <a:schemeClr val="tx1"/>
                          </a:solidFill>
                          <a:effectLst/>
                          <a:highlight>
                            <a:srgbClr val="FFFF00"/>
                          </a:highlight>
                          <a:latin typeface="Arial Nova Light" panose="020B0304020202020204" pitchFamily="34" charset="0"/>
                        </a:rPr>
                        <a:t>Score Max</a:t>
                      </a:r>
                    </a:p>
                  </a:txBody>
                  <a:tcPr marL="8838" marR="8838" marT="8838" marB="0">
                    <a:lnL>
                      <a:noFill/>
                    </a:lnL>
                    <a:lnR>
                      <a:noFill/>
                    </a:lnR>
                    <a:lnT>
                      <a:noFill/>
                    </a:lnT>
                    <a:lnB>
                      <a:noFill/>
                    </a:lnB>
                    <a:solidFill>
                      <a:schemeClr val="accent1">
                        <a:lumMod val="60000"/>
                        <a:lumOff val="40000"/>
                      </a:schemeClr>
                    </a:solidFill>
                  </a:tcPr>
                </a:tc>
                <a:tc gridSpan="2">
                  <a:txBody>
                    <a:bodyPr/>
                    <a:lstStyle/>
                    <a:p>
                      <a:pPr algn="ctr" fontAlgn="t"/>
                      <a:r>
                        <a:rPr lang="en-US" sz="1000" b="0" i="0" u="none" strike="noStrike" dirty="0">
                          <a:solidFill>
                            <a:srgbClr val="FFFFFF"/>
                          </a:solidFill>
                          <a:effectLst/>
                          <a:latin typeface="Arial Nova Light" panose="020B0304020202020204" pitchFamily="34" charset="0"/>
                        </a:rPr>
                        <a:t>2021</a:t>
                      </a:r>
                    </a:p>
                  </a:txBody>
                  <a:tcPr marL="8838" marR="8838" marT="8838" marB="0">
                    <a:lnL>
                      <a:noFill/>
                    </a:lnL>
                    <a:lnR>
                      <a:noFill/>
                    </a:lnR>
                    <a:lnT>
                      <a:noFill/>
                    </a:lnT>
                    <a:lnB>
                      <a:noFill/>
                    </a:lnB>
                    <a:solidFill>
                      <a:srgbClr val="45546D"/>
                    </a:solidFill>
                  </a:tcPr>
                </a:tc>
                <a:tc hMerge="1">
                  <a:txBody>
                    <a:bodyPr/>
                    <a:lstStyle/>
                    <a:p>
                      <a:endParaRPr lang="en-US"/>
                    </a:p>
                  </a:txBody>
                  <a:tcPr/>
                </a:tc>
                <a:tc rowSpan="2">
                  <a:txBody>
                    <a:bodyPr/>
                    <a:lstStyle/>
                    <a:p>
                      <a:pPr algn="ctr" fontAlgn="t"/>
                      <a:r>
                        <a:rPr lang="en-US" sz="1000" b="0" i="0" u="none" strike="noStrike" dirty="0">
                          <a:solidFill>
                            <a:srgbClr val="FFFFFF"/>
                          </a:solidFill>
                          <a:effectLst/>
                          <a:latin typeface="Arial Nova Light" panose="020B0304020202020204" pitchFamily="34" charset="0"/>
                        </a:rPr>
                        <a:t>National </a:t>
                      </a:r>
                    </a:p>
                    <a:p>
                      <a:pPr algn="ctr" fontAlgn="t"/>
                      <a:r>
                        <a:rPr lang="en-US" sz="1000" b="0" i="0" u="none" strike="noStrike" dirty="0">
                          <a:solidFill>
                            <a:srgbClr val="FFFFFF"/>
                          </a:solidFill>
                          <a:effectLst/>
                          <a:latin typeface="Arial Nova Light" panose="020B0304020202020204" pitchFamily="34" charset="0"/>
                        </a:rPr>
                        <a:t>Impact</a:t>
                      </a:r>
                    </a:p>
                  </a:txBody>
                  <a:tcPr marL="8838" marR="8838" marT="8838" marB="0">
                    <a:lnL>
                      <a:noFill/>
                    </a:lnL>
                    <a:lnR>
                      <a:noFill/>
                    </a:lnR>
                    <a:lnT>
                      <a:noFill/>
                    </a:lnT>
                    <a:lnB>
                      <a:noFill/>
                    </a:lnB>
                    <a:solidFill>
                      <a:srgbClr val="45546D"/>
                    </a:solidFill>
                  </a:tcPr>
                </a:tc>
                <a:extLst>
                  <a:ext uri="{0D108BD9-81ED-4DB2-BD59-A6C34878D82A}">
                    <a16:rowId xmlns:a16="http://schemas.microsoft.com/office/drawing/2014/main" val="3579039751"/>
                  </a:ext>
                </a:extLst>
              </a:tr>
              <a:tr h="199737">
                <a:tc>
                  <a:txBody>
                    <a:bodyPr/>
                    <a:lstStyle/>
                    <a:p>
                      <a:pPr algn="l" fontAlgn="b"/>
                      <a:r>
                        <a:rPr lang="en-US" sz="1000" b="0" i="0" u="none" strike="noStrike" dirty="0">
                          <a:solidFill>
                            <a:srgbClr val="FFFFFF"/>
                          </a:solidFill>
                          <a:effectLst/>
                          <a:latin typeface="Arial Nova Light" panose="020B0304020202020204" pitchFamily="34" charset="0"/>
                        </a:rPr>
                        <a:t> </a:t>
                      </a:r>
                    </a:p>
                  </a:txBody>
                  <a:tcPr marL="8838" marR="8838" marT="8838" marB="0" anchor="b">
                    <a:lnL>
                      <a:noFill/>
                    </a:lnL>
                    <a:lnR>
                      <a:noFill/>
                    </a:lnR>
                    <a:lnT>
                      <a:noFill/>
                    </a:lnT>
                    <a:lnB>
                      <a:noFill/>
                    </a:lnB>
                    <a:solidFill>
                      <a:srgbClr val="45546D"/>
                    </a:solidFill>
                  </a:tcPr>
                </a:tc>
                <a:tc vMerge="1">
                  <a:txBody>
                    <a:bodyPr/>
                    <a:lstStyle/>
                    <a:p>
                      <a:endParaRPr lang="en-US"/>
                    </a:p>
                  </a:txBody>
                  <a:tcPr/>
                </a:tc>
                <a:tc vMerge="1">
                  <a:txBody>
                    <a:bodyPr/>
                    <a:lstStyle/>
                    <a:p>
                      <a:endParaRPr lang="en-US"/>
                    </a:p>
                  </a:txBody>
                  <a:tcPr/>
                </a:tc>
                <a:tc>
                  <a:txBody>
                    <a:bodyPr/>
                    <a:lstStyle/>
                    <a:p>
                      <a:pPr algn="ctr" fontAlgn="t"/>
                      <a:r>
                        <a:rPr lang="en-US" sz="1000" b="0" i="0" u="none" strike="noStrike" dirty="0">
                          <a:solidFill>
                            <a:srgbClr val="FFFFFF"/>
                          </a:solidFill>
                          <a:effectLst/>
                          <a:latin typeface="Arial Nova Light" panose="020B0304020202020204" pitchFamily="34" charset="0"/>
                        </a:rPr>
                        <a:t>Scores</a:t>
                      </a:r>
                    </a:p>
                  </a:txBody>
                  <a:tcPr marL="8838" marR="8838" marT="8838" marB="0">
                    <a:lnL>
                      <a:noFill/>
                    </a:lnL>
                    <a:lnR>
                      <a:noFill/>
                    </a:lnR>
                    <a:lnT>
                      <a:noFill/>
                    </a:lnT>
                    <a:lnB>
                      <a:noFill/>
                    </a:lnB>
                    <a:solidFill>
                      <a:srgbClr val="45546D"/>
                    </a:solidFill>
                  </a:tcPr>
                </a:tc>
                <a:tc>
                  <a:txBody>
                    <a:bodyPr/>
                    <a:lstStyle/>
                    <a:p>
                      <a:pPr algn="ctr" fontAlgn="t"/>
                      <a:r>
                        <a:rPr lang="en-US" sz="1000" b="0" i="0" u="none" strike="noStrike" dirty="0">
                          <a:solidFill>
                            <a:srgbClr val="FFFFFF"/>
                          </a:solidFill>
                          <a:effectLst/>
                          <a:latin typeface="Arial Nova Light" panose="020B0304020202020204" pitchFamily="34" charset="0"/>
                        </a:rPr>
                        <a:t>Sample Size</a:t>
                      </a:r>
                    </a:p>
                  </a:txBody>
                  <a:tcPr marL="8838" marR="8838" marT="8838" marB="0">
                    <a:lnL>
                      <a:noFill/>
                    </a:lnL>
                    <a:lnR>
                      <a:noFill/>
                    </a:lnR>
                    <a:lnT>
                      <a:noFill/>
                    </a:lnT>
                    <a:lnB>
                      <a:noFill/>
                    </a:lnB>
                    <a:solidFill>
                      <a:srgbClr val="45546D"/>
                    </a:solidFill>
                  </a:tcPr>
                </a:tc>
                <a:tc vMerge="1">
                  <a:txBody>
                    <a:bodyPr/>
                    <a:lstStyle/>
                    <a:p>
                      <a:endParaRPr lang="en-US"/>
                    </a:p>
                  </a:txBody>
                  <a:tcPr/>
                </a:tc>
                <a:extLst>
                  <a:ext uri="{0D108BD9-81ED-4DB2-BD59-A6C34878D82A}">
                    <a16:rowId xmlns:a16="http://schemas.microsoft.com/office/drawing/2014/main" val="89041312"/>
                  </a:ext>
                </a:extLst>
              </a:tr>
              <a:tr h="199737">
                <a:tc>
                  <a:txBody>
                    <a:bodyPr/>
                    <a:lstStyle/>
                    <a:p>
                      <a:pPr algn="l" fontAlgn="b"/>
                      <a:r>
                        <a:rPr lang="en-US" sz="1000" b="0" i="0" u="none" strike="noStrike" dirty="0">
                          <a:effectLst/>
                          <a:latin typeface="Arial Nova Light" panose="020B0304020202020204" pitchFamily="34" charset="0"/>
                        </a:rPr>
                        <a:t>Sample Size</a:t>
                      </a:r>
                    </a:p>
                  </a:txBody>
                  <a:tcPr marL="8838" marR="8838" marT="8838" marB="0" anchor="b">
                    <a:lnL>
                      <a:noFill/>
                    </a:lnL>
                    <a:lnR>
                      <a:noFill/>
                    </a:lnR>
                    <a:lnT>
                      <a:noFill/>
                    </a:lnT>
                    <a:lnB>
                      <a:noFill/>
                    </a:lnB>
                  </a:tcPr>
                </a:tc>
                <a:tc>
                  <a:txBody>
                    <a:bodyPr/>
                    <a:lstStyle/>
                    <a:p>
                      <a:pPr algn="ctr" fontAlgn="t"/>
                      <a:endParaRPr lang="en-US" sz="1000" b="0" i="0" u="none" strike="noStrike" dirty="0">
                        <a:effectLst/>
                        <a:latin typeface="Arial Nova Light" panose="020B0304020202020204" pitchFamily="34" charset="0"/>
                      </a:endParaRPr>
                    </a:p>
                  </a:txBody>
                  <a:tcPr marL="8838" marR="8838" marT="8838" marB="0">
                    <a:lnL>
                      <a:noFill/>
                    </a:lnL>
                    <a:lnR>
                      <a:noFill/>
                    </a:lnR>
                    <a:lnT>
                      <a:noFill/>
                    </a:lnT>
                    <a:lnB>
                      <a:noFill/>
                    </a:lnB>
                  </a:tcPr>
                </a:tc>
                <a:tc>
                  <a:txBody>
                    <a:bodyPr/>
                    <a:lstStyle/>
                    <a:p>
                      <a:pPr algn="ctr" fontAlgn="t"/>
                      <a:endParaRPr lang="en-US" sz="1000" b="0" i="0" u="none" strike="noStrike" dirty="0">
                        <a:effectLst/>
                        <a:latin typeface="Arial Nova Light" panose="020B0304020202020204" pitchFamily="34" charset="0"/>
                      </a:endParaRPr>
                    </a:p>
                  </a:txBody>
                  <a:tcPr marL="8838" marR="8838" marT="8838" marB="0">
                    <a:lnL>
                      <a:noFill/>
                    </a:lnL>
                    <a:lnR>
                      <a:noFill/>
                    </a:lnR>
                    <a:lnT>
                      <a:noFill/>
                    </a:lnT>
                    <a:lnB>
                      <a:noFill/>
                    </a:lnB>
                  </a:tcPr>
                </a:tc>
                <a:tc>
                  <a:txBody>
                    <a:bodyPr/>
                    <a:lstStyle/>
                    <a:p>
                      <a:pPr algn="ctr" fontAlgn="b"/>
                      <a:r>
                        <a:rPr lang="en-US" sz="1000" b="0" i="0" u="none" strike="noStrike" dirty="0">
                          <a:effectLst/>
                          <a:latin typeface="Arial Nova Light" panose="020B0304020202020204" pitchFamily="34" charset="0"/>
                        </a:rPr>
                        <a:t>744</a:t>
                      </a:r>
                    </a:p>
                  </a:txBody>
                  <a:tcPr marL="8838" marR="8838" marT="8838" marB="0" anchor="b">
                    <a:lnL>
                      <a:noFill/>
                    </a:lnL>
                    <a:lnR>
                      <a:noFill/>
                    </a:lnR>
                    <a:lnT>
                      <a:noFill/>
                    </a:lnT>
                    <a:lnB>
                      <a:noFill/>
                    </a:lnB>
                  </a:tcPr>
                </a:tc>
                <a:tc>
                  <a:txBody>
                    <a:bodyPr/>
                    <a:lstStyle/>
                    <a:p>
                      <a:pPr algn="ctr" fontAlgn="b"/>
                      <a:r>
                        <a:rPr lang="en-US" sz="1000" b="0" i="0" u="none" strike="noStrike" dirty="0">
                          <a:effectLst/>
                          <a:latin typeface="Arial Nova Light" panose="020B0304020202020204" pitchFamily="34" charset="0"/>
                        </a:rPr>
                        <a:t>744</a:t>
                      </a:r>
                    </a:p>
                  </a:txBody>
                  <a:tcPr marL="8838" marR="8838" marT="8838" marB="0" anchor="b">
                    <a:lnL>
                      <a:noFill/>
                    </a:lnL>
                    <a:lnR>
                      <a:noFill/>
                    </a:lnR>
                    <a:lnT>
                      <a:noFill/>
                    </a:lnT>
                    <a:lnB>
                      <a:noFill/>
                    </a:lnB>
                  </a:tcPr>
                </a:tc>
                <a:tc>
                  <a:txBody>
                    <a:bodyPr/>
                    <a:lstStyle/>
                    <a:p>
                      <a:pPr algn="ctr" fontAlgn="t"/>
                      <a:endParaRPr lang="en-US" sz="1000" b="0" i="0" u="none" strike="noStrike" dirty="0">
                        <a:effectLst/>
                        <a:latin typeface="Arial Nova Light" panose="020B0304020202020204" pitchFamily="34" charset="0"/>
                      </a:endParaRPr>
                    </a:p>
                  </a:txBody>
                  <a:tcPr marL="8838" marR="8838" marT="8838" marB="0">
                    <a:lnL>
                      <a:noFill/>
                    </a:lnL>
                    <a:lnR>
                      <a:noFill/>
                    </a:lnR>
                    <a:lnT>
                      <a:noFill/>
                    </a:lnT>
                    <a:lnB>
                      <a:noFill/>
                    </a:lnB>
                  </a:tcPr>
                </a:tc>
                <a:extLst>
                  <a:ext uri="{0D108BD9-81ED-4DB2-BD59-A6C34878D82A}">
                    <a16:rowId xmlns:a16="http://schemas.microsoft.com/office/drawing/2014/main" val="4195911804"/>
                  </a:ext>
                </a:extLst>
              </a:tr>
              <a:tr h="199737">
                <a:tc>
                  <a:txBody>
                    <a:bodyPr/>
                    <a:lstStyle/>
                    <a:p>
                      <a:pPr algn="l" fontAlgn="b"/>
                      <a:r>
                        <a:rPr lang="en-US" sz="1000" b="1" i="0" u="none" strike="noStrike" dirty="0">
                          <a:effectLst/>
                          <a:latin typeface="Arial Nova Light" panose="020B0304020202020204" pitchFamily="34" charset="0"/>
                        </a:rPr>
                        <a:t>Linkages</a:t>
                      </a:r>
                    </a:p>
                  </a:txBody>
                  <a:tcPr marL="8838" marR="8838" marT="8838" marB="0" anchor="b">
                    <a:lnL>
                      <a:noFill/>
                    </a:lnL>
                    <a:lnR>
                      <a:noFill/>
                    </a:lnR>
                    <a:lnT>
                      <a:noFill/>
                    </a:lnT>
                    <a:lnB>
                      <a:noFill/>
                    </a:lnB>
                    <a:solidFill>
                      <a:srgbClr val="D9D9D9"/>
                    </a:solidFill>
                  </a:tcPr>
                </a:tc>
                <a:tc>
                  <a:txBody>
                    <a:bodyPr/>
                    <a:lstStyle/>
                    <a:p>
                      <a:pPr algn="ctr" fontAlgn="ctr"/>
                      <a:r>
                        <a:rPr lang="en-US" sz="1000" b="0" i="0" u="none" strike="noStrike" dirty="0">
                          <a:effectLst/>
                          <a:latin typeface="Arial Nova Light" panose="020B0304020202020204" pitchFamily="34" charset="0"/>
                        </a:rPr>
                        <a:t>27</a:t>
                      </a:r>
                    </a:p>
                  </a:txBody>
                  <a:tcPr marL="8838" marR="8838" marT="8838" marB="0" anchor="ctr">
                    <a:lnL>
                      <a:noFill/>
                    </a:lnL>
                    <a:lnR>
                      <a:noFill/>
                    </a:lnR>
                    <a:lnT>
                      <a:noFill/>
                    </a:lnT>
                    <a:lnB>
                      <a:noFill/>
                    </a:lnB>
                    <a:solidFill>
                      <a:srgbClr val="D9D9D9"/>
                    </a:solidFill>
                  </a:tcPr>
                </a:tc>
                <a:tc>
                  <a:txBody>
                    <a:bodyPr/>
                    <a:lstStyle/>
                    <a:p>
                      <a:pPr algn="ctr" fontAlgn="ctr"/>
                      <a:r>
                        <a:rPr lang="en-US" sz="1000" b="0" i="0" u="none" strike="noStrike" dirty="0">
                          <a:effectLst/>
                          <a:latin typeface="Arial Nova Light" panose="020B0304020202020204" pitchFamily="34" charset="0"/>
                        </a:rPr>
                        <a:t>100</a:t>
                      </a:r>
                    </a:p>
                  </a:txBody>
                  <a:tcPr marL="8838" marR="8838" marT="8838" marB="0" anchor="ctr">
                    <a:lnL>
                      <a:noFill/>
                    </a:lnL>
                    <a:lnR>
                      <a:noFill/>
                    </a:lnR>
                    <a:lnT>
                      <a:noFill/>
                    </a:lnT>
                    <a:lnB>
                      <a:noFill/>
                    </a:lnB>
                    <a:solidFill>
                      <a:srgbClr val="D9D9D9"/>
                    </a:solidFill>
                  </a:tcPr>
                </a:tc>
                <a:tc>
                  <a:txBody>
                    <a:bodyPr/>
                    <a:lstStyle/>
                    <a:p>
                      <a:pPr algn="ctr" fontAlgn="b"/>
                      <a:r>
                        <a:rPr lang="en-US" sz="1000" b="0" i="0" u="none" strike="noStrike" dirty="0">
                          <a:effectLst/>
                          <a:latin typeface="Arial Nova Light" panose="020B0304020202020204" pitchFamily="34" charset="0"/>
                        </a:rPr>
                        <a:t>66</a:t>
                      </a:r>
                    </a:p>
                  </a:txBody>
                  <a:tcPr marL="8838" marR="8838" marT="8838" marB="0" anchor="b">
                    <a:lnL>
                      <a:noFill/>
                    </a:lnL>
                    <a:lnR>
                      <a:noFill/>
                    </a:lnR>
                    <a:lnT>
                      <a:noFill/>
                    </a:lnT>
                    <a:lnB>
                      <a:noFill/>
                    </a:lnB>
                    <a:solidFill>
                      <a:srgbClr val="D9D9D9"/>
                    </a:solidFill>
                  </a:tcPr>
                </a:tc>
                <a:tc>
                  <a:txBody>
                    <a:bodyPr/>
                    <a:lstStyle/>
                    <a:p>
                      <a:pPr algn="ctr" fontAlgn="b"/>
                      <a:r>
                        <a:rPr lang="en-US" sz="1000" b="0" i="0" u="none" strike="noStrike" dirty="0">
                          <a:effectLst/>
                          <a:latin typeface="Arial Nova Light" panose="020B0304020202020204" pitchFamily="34" charset="0"/>
                        </a:rPr>
                        <a:t>675</a:t>
                      </a:r>
                    </a:p>
                  </a:txBody>
                  <a:tcPr marL="8838" marR="8838" marT="8838" marB="0" anchor="b">
                    <a:lnL>
                      <a:noFill/>
                    </a:lnL>
                    <a:lnR>
                      <a:noFill/>
                    </a:lnR>
                    <a:lnT>
                      <a:noFill/>
                    </a:lnT>
                    <a:lnB>
                      <a:noFill/>
                    </a:lnB>
                    <a:solidFill>
                      <a:srgbClr val="D9D9D9"/>
                    </a:solidFill>
                  </a:tcPr>
                </a:tc>
                <a:tc>
                  <a:txBody>
                    <a:bodyPr/>
                    <a:lstStyle/>
                    <a:p>
                      <a:pPr algn="ctr" fontAlgn="b"/>
                      <a:r>
                        <a:rPr lang="en-US" sz="1000" b="0" i="0" u="none" strike="noStrike" dirty="0">
                          <a:effectLst/>
                          <a:latin typeface="Arial Nova Light" panose="020B0304020202020204" pitchFamily="34" charset="0"/>
                        </a:rPr>
                        <a:t>0.6</a:t>
                      </a:r>
                    </a:p>
                  </a:txBody>
                  <a:tcPr marL="8838" marR="8838" marT="8838" marB="0" anchor="b">
                    <a:lnL>
                      <a:noFill/>
                    </a:lnL>
                    <a:lnR>
                      <a:noFill/>
                    </a:lnR>
                    <a:lnT>
                      <a:noFill/>
                    </a:lnT>
                    <a:lnB>
                      <a:noFill/>
                    </a:lnB>
                    <a:solidFill>
                      <a:srgbClr val="D9D9D9"/>
                    </a:solidFill>
                  </a:tcPr>
                </a:tc>
                <a:extLst>
                  <a:ext uri="{0D108BD9-81ED-4DB2-BD59-A6C34878D82A}">
                    <a16:rowId xmlns:a16="http://schemas.microsoft.com/office/drawing/2014/main" val="2161671167"/>
                  </a:ext>
                </a:extLst>
              </a:tr>
              <a:tr h="199737">
                <a:tc>
                  <a:txBody>
                    <a:bodyPr/>
                    <a:lstStyle/>
                    <a:p>
                      <a:pPr algn="l" fontAlgn="b"/>
                      <a:r>
                        <a:rPr lang="en-US" sz="1000" b="0" i="0" u="none" strike="noStrike" dirty="0">
                          <a:effectLst/>
                          <a:highlight>
                            <a:srgbClr val="FFFF00"/>
                          </a:highlight>
                          <a:latin typeface="Arial Nova Light" panose="020B0304020202020204" pitchFamily="34" charset="0"/>
                        </a:rPr>
                        <a:t>Awareness of efforts</a:t>
                      </a:r>
                    </a:p>
                  </a:txBody>
                  <a:tcPr marL="8838" marR="8838" marT="8838" marB="0" anchor="b">
                    <a:lnL>
                      <a:noFill/>
                    </a:lnL>
                    <a:lnR>
                      <a:noFill/>
                    </a:lnR>
                    <a:lnT>
                      <a:noFill/>
                    </a:lnT>
                    <a:lnB>
                      <a:noFill/>
                    </a:lnB>
                  </a:tcPr>
                </a:tc>
                <a:tc>
                  <a:txBody>
                    <a:bodyPr/>
                    <a:lstStyle/>
                    <a:p>
                      <a:pPr algn="ctr" fontAlgn="ctr"/>
                      <a:r>
                        <a:rPr lang="en-US" sz="1000" b="0" i="0" u="none" strike="noStrike" dirty="0">
                          <a:effectLst/>
                          <a:latin typeface="Arial Nova Light" panose="020B0304020202020204" pitchFamily="34" charset="0"/>
                        </a:rPr>
                        <a:t>25</a:t>
                      </a:r>
                    </a:p>
                  </a:txBody>
                  <a:tcPr marL="8838" marR="8838" marT="8838" marB="0" anchor="ctr">
                    <a:lnL>
                      <a:noFill/>
                    </a:lnL>
                    <a:lnR>
                      <a:noFill/>
                    </a:lnR>
                    <a:lnT>
                      <a:noFill/>
                    </a:lnT>
                    <a:lnB>
                      <a:noFill/>
                    </a:lnB>
                  </a:tcPr>
                </a:tc>
                <a:tc>
                  <a:txBody>
                    <a:bodyPr/>
                    <a:lstStyle/>
                    <a:p>
                      <a:pPr algn="ctr" fontAlgn="ctr"/>
                      <a:r>
                        <a:rPr lang="en-US" sz="1000" b="0" i="0" u="none" strike="noStrike" dirty="0">
                          <a:effectLst/>
                          <a:latin typeface="Arial Nova Light" panose="020B0304020202020204" pitchFamily="34" charset="0"/>
                        </a:rPr>
                        <a:t>100</a:t>
                      </a:r>
                    </a:p>
                  </a:txBody>
                  <a:tcPr marL="8838" marR="8838" marT="8838" marB="0" anchor="ctr">
                    <a:lnL>
                      <a:noFill/>
                    </a:lnL>
                    <a:lnR>
                      <a:noFill/>
                    </a:lnR>
                    <a:lnT>
                      <a:noFill/>
                    </a:lnT>
                    <a:lnB>
                      <a:noFill/>
                    </a:lnB>
                  </a:tcPr>
                </a:tc>
                <a:tc>
                  <a:txBody>
                    <a:bodyPr/>
                    <a:lstStyle/>
                    <a:p>
                      <a:pPr algn="ctr" fontAlgn="b"/>
                      <a:r>
                        <a:rPr lang="en-US" sz="1000" b="0" i="0" u="none" strike="noStrike" dirty="0">
                          <a:effectLst/>
                          <a:highlight>
                            <a:srgbClr val="FFFF00"/>
                          </a:highlight>
                          <a:latin typeface="Arial Nova Light" panose="020B0304020202020204" pitchFamily="34" charset="0"/>
                        </a:rPr>
                        <a:t>67</a:t>
                      </a:r>
                    </a:p>
                  </a:txBody>
                  <a:tcPr marL="8838" marR="8838" marT="8838" marB="0" anchor="b">
                    <a:lnL>
                      <a:noFill/>
                    </a:lnL>
                    <a:lnR>
                      <a:noFill/>
                    </a:lnR>
                    <a:lnT>
                      <a:noFill/>
                    </a:lnT>
                    <a:lnB>
                      <a:noFill/>
                    </a:lnB>
                  </a:tcPr>
                </a:tc>
                <a:tc>
                  <a:txBody>
                    <a:bodyPr/>
                    <a:lstStyle/>
                    <a:p>
                      <a:pPr algn="ctr" fontAlgn="b"/>
                      <a:r>
                        <a:rPr lang="en-US" sz="1000" b="0" i="0" u="none" strike="noStrike" dirty="0">
                          <a:effectLst/>
                          <a:latin typeface="Arial Nova Light" panose="020B0304020202020204" pitchFamily="34" charset="0"/>
                        </a:rPr>
                        <a:t>659</a:t>
                      </a:r>
                    </a:p>
                  </a:txBody>
                  <a:tcPr marL="8838" marR="8838" marT="8838" marB="0" anchor="b">
                    <a:lnL>
                      <a:noFill/>
                    </a:lnL>
                    <a:lnR>
                      <a:noFill/>
                    </a:lnR>
                    <a:lnT>
                      <a:noFill/>
                    </a:lnT>
                    <a:lnB>
                      <a:noFill/>
                    </a:lnB>
                  </a:tcPr>
                </a:tc>
                <a:tc>
                  <a:txBody>
                    <a:bodyPr/>
                    <a:lstStyle/>
                    <a:p>
                      <a:pPr algn="ctr" fontAlgn="b"/>
                      <a:r>
                        <a:rPr lang="en-US" sz="1000" b="0" i="0" u="none" strike="noStrike" dirty="0">
                          <a:effectLst/>
                          <a:latin typeface="Arial Nova Light" panose="020B0304020202020204" pitchFamily="34" charset="0"/>
                        </a:rPr>
                        <a:t>--</a:t>
                      </a:r>
                    </a:p>
                  </a:txBody>
                  <a:tcPr marL="8838" marR="8838" marT="8838" marB="0" anchor="b">
                    <a:lnL>
                      <a:noFill/>
                    </a:lnL>
                    <a:lnR>
                      <a:noFill/>
                    </a:lnR>
                    <a:lnT>
                      <a:noFill/>
                    </a:lnT>
                    <a:lnB>
                      <a:noFill/>
                    </a:lnB>
                  </a:tcPr>
                </a:tc>
                <a:extLst>
                  <a:ext uri="{0D108BD9-81ED-4DB2-BD59-A6C34878D82A}">
                    <a16:rowId xmlns:a16="http://schemas.microsoft.com/office/drawing/2014/main" val="3324231557"/>
                  </a:ext>
                </a:extLst>
              </a:tr>
              <a:tr h="199737">
                <a:tc>
                  <a:txBody>
                    <a:bodyPr/>
                    <a:lstStyle/>
                    <a:p>
                      <a:pPr algn="l" fontAlgn="b"/>
                      <a:r>
                        <a:rPr lang="en-US" sz="1000" b="0" i="0" u="none" strike="noStrike" dirty="0">
                          <a:effectLst/>
                          <a:latin typeface="Arial Nova Light" panose="020B0304020202020204" pitchFamily="34" charset="0"/>
                        </a:rPr>
                        <a:t>Sufficiency of linkages</a:t>
                      </a:r>
                    </a:p>
                  </a:txBody>
                  <a:tcPr marL="8838" marR="8838" marT="8838" marB="0" anchor="b">
                    <a:lnL>
                      <a:noFill/>
                    </a:lnL>
                    <a:lnR>
                      <a:noFill/>
                    </a:lnR>
                    <a:lnT>
                      <a:noFill/>
                    </a:lnT>
                    <a:lnB>
                      <a:noFill/>
                    </a:lnB>
                  </a:tcPr>
                </a:tc>
                <a:tc>
                  <a:txBody>
                    <a:bodyPr/>
                    <a:lstStyle/>
                    <a:p>
                      <a:pPr algn="ctr" fontAlgn="ctr"/>
                      <a:r>
                        <a:rPr lang="en-US" sz="1000" b="0" i="0" u="none" strike="noStrike" dirty="0">
                          <a:effectLst/>
                          <a:latin typeface="Arial Nova Light" panose="020B0304020202020204" pitchFamily="34" charset="0"/>
                        </a:rPr>
                        <a:t>25</a:t>
                      </a:r>
                    </a:p>
                  </a:txBody>
                  <a:tcPr marL="8838" marR="8838" marT="8838" marB="0" anchor="ctr">
                    <a:lnL>
                      <a:noFill/>
                    </a:lnL>
                    <a:lnR>
                      <a:noFill/>
                    </a:lnR>
                    <a:lnT>
                      <a:noFill/>
                    </a:lnT>
                    <a:lnB>
                      <a:noFill/>
                    </a:lnB>
                  </a:tcPr>
                </a:tc>
                <a:tc>
                  <a:txBody>
                    <a:bodyPr/>
                    <a:lstStyle/>
                    <a:p>
                      <a:pPr algn="ctr" fontAlgn="ctr"/>
                      <a:r>
                        <a:rPr lang="en-US" sz="1000" b="0" i="0" u="none" strike="noStrike" dirty="0">
                          <a:effectLst/>
                          <a:latin typeface="Arial Nova Light" panose="020B0304020202020204" pitchFamily="34" charset="0"/>
                        </a:rPr>
                        <a:t>100</a:t>
                      </a:r>
                    </a:p>
                  </a:txBody>
                  <a:tcPr marL="8838" marR="8838" marT="8838" marB="0" anchor="ctr">
                    <a:lnL>
                      <a:noFill/>
                    </a:lnL>
                    <a:lnR>
                      <a:noFill/>
                    </a:lnR>
                    <a:lnT>
                      <a:noFill/>
                    </a:lnT>
                    <a:lnB>
                      <a:noFill/>
                    </a:lnB>
                  </a:tcPr>
                </a:tc>
                <a:tc>
                  <a:txBody>
                    <a:bodyPr/>
                    <a:lstStyle/>
                    <a:p>
                      <a:pPr algn="ctr" fontAlgn="b"/>
                      <a:r>
                        <a:rPr lang="en-US" sz="1000" b="0" i="0" u="none" strike="noStrike" dirty="0">
                          <a:effectLst/>
                          <a:latin typeface="Arial Nova Light" panose="020B0304020202020204" pitchFamily="34" charset="0"/>
                        </a:rPr>
                        <a:t>66</a:t>
                      </a:r>
                    </a:p>
                  </a:txBody>
                  <a:tcPr marL="8838" marR="8838" marT="8838" marB="0" anchor="b">
                    <a:lnL>
                      <a:noFill/>
                    </a:lnL>
                    <a:lnR>
                      <a:noFill/>
                    </a:lnR>
                    <a:lnT>
                      <a:noFill/>
                    </a:lnT>
                    <a:lnB>
                      <a:noFill/>
                    </a:lnB>
                  </a:tcPr>
                </a:tc>
                <a:tc>
                  <a:txBody>
                    <a:bodyPr/>
                    <a:lstStyle/>
                    <a:p>
                      <a:pPr algn="ctr" fontAlgn="b"/>
                      <a:r>
                        <a:rPr lang="en-US" sz="1000" b="0" i="0" u="none" strike="noStrike" dirty="0">
                          <a:effectLst/>
                          <a:latin typeface="Arial Nova Light" panose="020B0304020202020204" pitchFamily="34" charset="0"/>
                        </a:rPr>
                        <a:t>629</a:t>
                      </a:r>
                    </a:p>
                  </a:txBody>
                  <a:tcPr marL="8838" marR="8838" marT="8838" marB="0" anchor="b">
                    <a:lnL>
                      <a:noFill/>
                    </a:lnL>
                    <a:lnR>
                      <a:noFill/>
                    </a:lnR>
                    <a:lnT>
                      <a:noFill/>
                    </a:lnT>
                    <a:lnB>
                      <a:noFill/>
                    </a:lnB>
                  </a:tcPr>
                </a:tc>
                <a:tc>
                  <a:txBody>
                    <a:bodyPr/>
                    <a:lstStyle/>
                    <a:p>
                      <a:pPr algn="ctr" fontAlgn="b"/>
                      <a:r>
                        <a:rPr lang="en-US" sz="1000" b="0" i="0" u="none" strike="noStrike" dirty="0">
                          <a:effectLst/>
                          <a:latin typeface="Arial Nova Light" panose="020B0304020202020204" pitchFamily="34" charset="0"/>
                        </a:rPr>
                        <a:t>--</a:t>
                      </a:r>
                    </a:p>
                  </a:txBody>
                  <a:tcPr marL="8838" marR="8838" marT="8838" marB="0" anchor="b">
                    <a:lnL>
                      <a:noFill/>
                    </a:lnL>
                    <a:lnR>
                      <a:noFill/>
                    </a:lnR>
                    <a:lnT>
                      <a:noFill/>
                    </a:lnT>
                    <a:lnB>
                      <a:noFill/>
                    </a:lnB>
                  </a:tcPr>
                </a:tc>
                <a:extLst>
                  <a:ext uri="{0D108BD9-81ED-4DB2-BD59-A6C34878D82A}">
                    <a16:rowId xmlns:a16="http://schemas.microsoft.com/office/drawing/2014/main" val="3735429671"/>
                  </a:ext>
                </a:extLst>
              </a:tr>
              <a:tr h="199737">
                <a:tc>
                  <a:txBody>
                    <a:bodyPr/>
                    <a:lstStyle/>
                    <a:p>
                      <a:pPr algn="l" fontAlgn="b"/>
                      <a:r>
                        <a:rPr lang="en-US" sz="1000" b="0" i="0" u="none" strike="noStrike" dirty="0">
                          <a:effectLst/>
                          <a:highlight>
                            <a:srgbClr val="FFFF00"/>
                          </a:highlight>
                          <a:latin typeface="Arial Nova Light" panose="020B0304020202020204" pitchFamily="34" charset="0"/>
                        </a:rPr>
                        <a:t>Effectiveness of partnerships</a:t>
                      </a:r>
                    </a:p>
                  </a:txBody>
                  <a:tcPr marL="8838" marR="8838" marT="8838" marB="0" anchor="b">
                    <a:lnL>
                      <a:noFill/>
                    </a:lnL>
                    <a:lnR>
                      <a:noFill/>
                    </a:lnR>
                    <a:lnT>
                      <a:noFill/>
                    </a:lnT>
                    <a:lnB>
                      <a:noFill/>
                    </a:lnB>
                  </a:tcPr>
                </a:tc>
                <a:tc>
                  <a:txBody>
                    <a:bodyPr/>
                    <a:lstStyle/>
                    <a:p>
                      <a:pPr algn="ctr" fontAlgn="ctr"/>
                      <a:r>
                        <a:rPr lang="en-US" sz="1000" b="0" i="0" u="none" strike="noStrike" dirty="0">
                          <a:effectLst/>
                          <a:latin typeface="Arial Nova Light" panose="020B0304020202020204" pitchFamily="34" charset="0"/>
                        </a:rPr>
                        <a:t>27</a:t>
                      </a:r>
                    </a:p>
                  </a:txBody>
                  <a:tcPr marL="8838" marR="8838" marT="8838" marB="0" anchor="ctr">
                    <a:lnL>
                      <a:noFill/>
                    </a:lnL>
                    <a:lnR>
                      <a:noFill/>
                    </a:lnR>
                    <a:lnT>
                      <a:noFill/>
                    </a:lnT>
                    <a:lnB>
                      <a:noFill/>
                    </a:lnB>
                  </a:tcPr>
                </a:tc>
                <a:tc>
                  <a:txBody>
                    <a:bodyPr/>
                    <a:lstStyle/>
                    <a:p>
                      <a:pPr algn="ctr" fontAlgn="ctr"/>
                      <a:r>
                        <a:rPr lang="en-US" sz="1000" b="0" i="0" u="none" strike="noStrike" dirty="0">
                          <a:effectLst/>
                          <a:latin typeface="Arial Nova Light" panose="020B0304020202020204" pitchFamily="34" charset="0"/>
                        </a:rPr>
                        <a:t>100</a:t>
                      </a:r>
                    </a:p>
                  </a:txBody>
                  <a:tcPr marL="8838" marR="8838" marT="8838" marB="0" anchor="ctr">
                    <a:lnL>
                      <a:noFill/>
                    </a:lnL>
                    <a:lnR>
                      <a:noFill/>
                    </a:lnR>
                    <a:lnT>
                      <a:noFill/>
                    </a:lnT>
                    <a:lnB>
                      <a:noFill/>
                    </a:lnB>
                  </a:tcPr>
                </a:tc>
                <a:tc>
                  <a:txBody>
                    <a:bodyPr/>
                    <a:lstStyle/>
                    <a:p>
                      <a:pPr algn="ctr" fontAlgn="b"/>
                      <a:r>
                        <a:rPr lang="en-US" sz="1000" b="0" i="0" u="none" strike="noStrike" dirty="0">
                          <a:effectLst/>
                          <a:highlight>
                            <a:srgbClr val="FFFF00"/>
                          </a:highlight>
                          <a:latin typeface="Arial Nova Light" panose="020B0304020202020204" pitchFamily="34" charset="0"/>
                        </a:rPr>
                        <a:t>66</a:t>
                      </a:r>
                    </a:p>
                  </a:txBody>
                  <a:tcPr marL="8838" marR="8838" marT="8838" marB="0" anchor="b">
                    <a:lnL>
                      <a:noFill/>
                    </a:lnL>
                    <a:lnR>
                      <a:noFill/>
                    </a:lnR>
                    <a:lnT>
                      <a:noFill/>
                    </a:lnT>
                    <a:lnB>
                      <a:noFill/>
                    </a:lnB>
                  </a:tcPr>
                </a:tc>
                <a:tc>
                  <a:txBody>
                    <a:bodyPr/>
                    <a:lstStyle/>
                    <a:p>
                      <a:pPr algn="ctr" fontAlgn="b"/>
                      <a:r>
                        <a:rPr lang="en-US" sz="1000" b="0" i="0" u="none" strike="noStrike" dirty="0">
                          <a:effectLst/>
                          <a:latin typeface="Arial Nova Light" panose="020B0304020202020204" pitchFamily="34" charset="0"/>
                        </a:rPr>
                        <a:t>645</a:t>
                      </a:r>
                    </a:p>
                  </a:txBody>
                  <a:tcPr marL="8838" marR="8838" marT="8838" marB="0" anchor="b">
                    <a:lnL>
                      <a:noFill/>
                    </a:lnL>
                    <a:lnR>
                      <a:noFill/>
                    </a:lnR>
                    <a:lnT>
                      <a:noFill/>
                    </a:lnT>
                    <a:lnB>
                      <a:noFill/>
                    </a:lnB>
                  </a:tcPr>
                </a:tc>
                <a:tc>
                  <a:txBody>
                    <a:bodyPr/>
                    <a:lstStyle/>
                    <a:p>
                      <a:pPr algn="ctr" fontAlgn="b"/>
                      <a:r>
                        <a:rPr lang="en-US" sz="1000" b="0" i="0" u="none" strike="noStrike" dirty="0">
                          <a:effectLst/>
                          <a:latin typeface="Arial Nova Light" panose="020B0304020202020204" pitchFamily="34" charset="0"/>
                        </a:rPr>
                        <a:t>--</a:t>
                      </a:r>
                    </a:p>
                  </a:txBody>
                  <a:tcPr marL="8838" marR="8838" marT="8838" marB="0" anchor="b">
                    <a:lnL>
                      <a:noFill/>
                    </a:lnL>
                    <a:lnR>
                      <a:noFill/>
                    </a:lnR>
                    <a:lnT>
                      <a:noFill/>
                    </a:lnT>
                    <a:lnB>
                      <a:noFill/>
                    </a:lnB>
                  </a:tcPr>
                </a:tc>
                <a:extLst>
                  <a:ext uri="{0D108BD9-81ED-4DB2-BD59-A6C34878D82A}">
                    <a16:rowId xmlns:a16="http://schemas.microsoft.com/office/drawing/2014/main" val="4150848590"/>
                  </a:ext>
                </a:extLst>
              </a:tr>
              <a:tr h="199737">
                <a:tc>
                  <a:txBody>
                    <a:bodyPr/>
                    <a:lstStyle/>
                    <a:p>
                      <a:pPr algn="l" fontAlgn="b"/>
                      <a:r>
                        <a:rPr lang="en-US" sz="1000" b="1" i="0" u="none" strike="noStrike" dirty="0">
                          <a:effectLst/>
                          <a:latin typeface="Arial Nova Light" panose="020B0304020202020204" pitchFamily="34" charset="0"/>
                        </a:rPr>
                        <a:t>Communication</a:t>
                      </a:r>
                    </a:p>
                  </a:txBody>
                  <a:tcPr marL="8838" marR="8838" marT="8838" marB="0" anchor="b">
                    <a:lnL>
                      <a:noFill/>
                    </a:lnL>
                    <a:lnR>
                      <a:noFill/>
                    </a:lnR>
                    <a:lnT>
                      <a:noFill/>
                    </a:lnT>
                    <a:lnB>
                      <a:noFill/>
                    </a:lnB>
                    <a:solidFill>
                      <a:srgbClr val="D9D9D9"/>
                    </a:solidFill>
                  </a:tcPr>
                </a:tc>
                <a:tc>
                  <a:txBody>
                    <a:bodyPr/>
                    <a:lstStyle/>
                    <a:p>
                      <a:pPr algn="ctr" fontAlgn="ctr"/>
                      <a:r>
                        <a:rPr lang="en-US" sz="1000" b="0" i="0" u="none" strike="noStrike" dirty="0">
                          <a:effectLst/>
                          <a:latin typeface="Arial Nova Light" panose="020B0304020202020204" pitchFamily="34" charset="0"/>
                        </a:rPr>
                        <a:t>43</a:t>
                      </a:r>
                    </a:p>
                  </a:txBody>
                  <a:tcPr marL="8838" marR="8838" marT="8838" marB="0" anchor="ctr">
                    <a:lnL>
                      <a:noFill/>
                    </a:lnL>
                    <a:lnR>
                      <a:noFill/>
                    </a:lnR>
                    <a:lnT>
                      <a:noFill/>
                    </a:lnT>
                    <a:lnB>
                      <a:noFill/>
                    </a:lnB>
                    <a:solidFill>
                      <a:srgbClr val="D9D9D9"/>
                    </a:solidFill>
                  </a:tcPr>
                </a:tc>
                <a:tc>
                  <a:txBody>
                    <a:bodyPr/>
                    <a:lstStyle/>
                    <a:p>
                      <a:pPr algn="ctr" fontAlgn="ctr"/>
                      <a:r>
                        <a:rPr lang="en-US" sz="1000" b="0" i="0" u="none" strike="noStrike" dirty="0">
                          <a:effectLst/>
                          <a:latin typeface="Arial Nova Light" panose="020B0304020202020204" pitchFamily="34" charset="0"/>
                        </a:rPr>
                        <a:t>100</a:t>
                      </a:r>
                    </a:p>
                  </a:txBody>
                  <a:tcPr marL="8838" marR="8838" marT="8838" marB="0" anchor="ctr">
                    <a:lnL>
                      <a:noFill/>
                    </a:lnL>
                    <a:lnR>
                      <a:noFill/>
                    </a:lnR>
                    <a:lnT>
                      <a:noFill/>
                    </a:lnT>
                    <a:lnB>
                      <a:noFill/>
                    </a:lnB>
                    <a:solidFill>
                      <a:srgbClr val="D9D9D9"/>
                    </a:solidFill>
                  </a:tcPr>
                </a:tc>
                <a:tc>
                  <a:txBody>
                    <a:bodyPr/>
                    <a:lstStyle/>
                    <a:p>
                      <a:pPr algn="ctr" fontAlgn="b"/>
                      <a:r>
                        <a:rPr lang="en-US" sz="1000" b="0" i="0" u="none" strike="noStrike" dirty="0">
                          <a:effectLst/>
                          <a:latin typeface="Arial Nova Light" panose="020B0304020202020204" pitchFamily="34" charset="0"/>
                        </a:rPr>
                        <a:t>77</a:t>
                      </a:r>
                    </a:p>
                  </a:txBody>
                  <a:tcPr marL="8838" marR="8838" marT="8838" marB="0" anchor="b">
                    <a:lnL>
                      <a:noFill/>
                    </a:lnL>
                    <a:lnR>
                      <a:noFill/>
                    </a:lnR>
                    <a:lnT>
                      <a:noFill/>
                    </a:lnT>
                    <a:lnB>
                      <a:noFill/>
                    </a:lnB>
                    <a:solidFill>
                      <a:srgbClr val="D9D9D9"/>
                    </a:solidFill>
                  </a:tcPr>
                </a:tc>
                <a:tc>
                  <a:txBody>
                    <a:bodyPr/>
                    <a:lstStyle/>
                    <a:p>
                      <a:pPr algn="ctr" fontAlgn="b"/>
                      <a:r>
                        <a:rPr lang="en-US" sz="1000" b="0" i="0" u="none" strike="noStrike" dirty="0">
                          <a:effectLst/>
                          <a:latin typeface="Arial Nova Light" panose="020B0304020202020204" pitchFamily="34" charset="0"/>
                        </a:rPr>
                        <a:t>740</a:t>
                      </a:r>
                    </a:p>
                  </a:txBody>
                  <a:tcPr marL="8838" marR="8838" marT="8838" marB="0" anchor="b">
                    <a:lnL>
                      <a:noFill/>
                    </a:lnL>
                    <a:lnR>
                      <a:noFill/>
                    </a:lnR>
                    <a:lnT>
                      <a:noFill/>
                    </a:lnT>
                    <a:lnB>
                      <a:noFill/>
                    </a:lnB>
                    <a:solidFill>
                      <a:srgbClr val="D9D9D9"/>
                    </a:solidFill>
                  </a:tcPr>
                </a:tc>
                <a:tc>
                  <a:txBody>
                    <a:bodyPr/>
                    <a:lstStyle/>
                    <a:p>
                      <a:pPr algn="ctr" fontAlgn="b"/>
                      <a:r>
                        <a:rPr lang="en-US" sz="1000" b="0" i="0" u="none" strike="noStrike" dirty="0">
                          <a:effectLst/>
                          <a:latin typeface="Arial Nova Light" panose="020B0304020202020204" pitchFamily="34" charset="0"/>
                        </a:rPr>
                        <a:t>2.3</a:t>
                      </a:r>
                    </a:p>
                  </a:txBody>
                  <a:tcPr marL="8838" marR="8838" marT="8838" marB="0" anchor="b">
                    <a:lnL>
                      <a:noFill/>
                    </a:lnL>
                    <a:lnR>
                      <a:noFill/>
                    </a:lnR>
                    <a:lnT>
                      <a:noFill/>
                    </a:lnT>
                    <a:lnB>
                      <a:noFill/>
                    </a:lnB>
                    <a:solidFill>
                      <a:srgbClr val="D9D9D9"/>
                    </a:solidFill>
                  </a:tcPr>
                </a:tc>
                <a:extLst>
                  <a:ext uri="{0D108BD9-81ED-4DB2-BD59-A6C34878D82A}">
                    <a16:rowId xmlns:a16="http://schemas.microsoft.com/office/drawing/2014/main" val="3581466153"/>
                  </a:ext>
                </a:extLst>
              </a:tr>
              <a:tr h="199737">
                <a:tc>
                  <a:txBody>
                    <a:bodyPr/>
                    <a:lstStyle/>
                    <a:p>
                      <a:pPr algn="l" fontAlgn="b"/>
                      <a:r>
                        <a:rPr lang="en-US" sz="1000" b="0" i="0" u="none" strike="noStrike" dirty="0">
                          <a:effectLst/>
                          <a:highlight>
                            <a:srgbClr val="FFFF00"/>
                          </a:highlight>
                          <a:latin typeface="Arial Nova Light" panose="020B0304020202020204" pitchFamily="34" charset="0"/>
                        </a:rPr>
                        <a:t>Sufficiency of information</a:t>
                      </a:r>
                    </a:p>
                  </a:txBody>
                  <a:tcPr marL="8838" marR="8838" marT="8838" marB="0" anchor="b">
                    <a:lnL>
                      <a:noFill/>
                    </a:lnL>
                    <a:lnR>
                      <a:noFill/>
                    </a:lnR>
                    <a:lnT>
                      <a:noFill/>
                    </a:lnT>
                    <a:lnB>
                      <a:noFill/>
                    </a:lnB>
                  </a:tcPr>
                </a:tc>
                <a:tc>
                  <a:txBody>
                    <a:bodyPr/>
                    <a:lstStyle/>
                    <a:p>
                      <a:pPr algn="ctr" fontAlgn="ctr"/>
                      <a:r>
                        <a:rPr lang="en-US" sz="1000" b="0" i="0" u="none" strike="noStrike" dirty="0">
                          <a:effectLst/>
                          <a:latin typeface="Arial Nova Light" panose="020B0304020202020204" pitchFamily="34" charset="0"/>
                        </a:rPr>
                        <a:t>42</a:t>
                      </a:r>
                    </a:p>
                  </a:txBody>
                  <a:tcPr marL="8838" marR="8838" marT="8838" marB="0" anchor="ctr">
                    <a:lnL>
                      <a:noFill/>
                    </a:lnL>
                    <a:lnR>
                      <a:noFill/>
                    </a:lnR>
                    <a:lnT>
                      <a:noFill/>
                    </a:lnT>
                    <a:lnB>
                      <a:noFill/>
                    </a:lnB>
                  </a:tcPr>
                </a:tc>
                <a:tc>
                  <a:txBody>
                    <a:bodyPr/>
                    <a:lstStyle/>
                    <a:p>
                      <a:pPr algn="ctr" fontAlgn="ctr"/>
                      <a:r>
                        <a:rPr lang="en-US" sz="1000" b="0" i="0" u="none" strike="noStrike" dirty="0">
                          <a:effectLst/>
                          <a:latin typeface="Arial Nova Light" panose="020B0304020202020204" pitchFamily="34" charset="0"/>
                        </a:rPr>
                        <a:t>100</a:t>
                      </a:r>
                    </a:p>
                  </a:txBody>
                  <a:tcPr marL="8838" marR="8838" marT="8838" marB="0" anchor="ctr">
                    <a:lnL>
                      <a:noFill/>
                    </a:lnL>
                    <a:lnR>
                      <a:noFill/>
                    </a:lnR>
                    <a:lnT>
                      <a:noFill/>
                    </a:lnT>
                    <a:lnB>
                      <a:noFill/>
                    </a:lnB>
                  </a:tcPr>
                </a:tc>
                <a:tc>
                  <a:txBody>
                    <a:bodyPr/>
                    <a:lstStyle/>
                    <a:p>
                      <a:pPr algn="ctr" fontAlgn="b"/>
                      <a:r>
                        <a:rPr lang="en-US" sz="1000" b="0" i="0" u="none" strike="noStrike" dirty="0">
                          <a:effectLst/>
                          <a:highlight>
                            <a:srgbClr val="FFFF00"/>
                          </a:highlight>
                          <a:latin typeface="Arial Nova Light" panose="020B0304020202020204" pitchFamily="34" charset="0"/>
                        </a:rPr>
                        <a:t>77</a:t>
                      </a:r>
                    </a:p>
                  </a:txBody>
                  <a:tcPr marL="8838" marR="8838" marT="8838" marB="0" anchor="b">
                    <a:lnL>
                      <a:noFill/>
                    </a:lnL>
                    <a:lnR>
                      <a:noFill/>
                    </a:lnR>
                    <a:lnT>
                      <a:noFill/>
                    </a:lnT>
                    <a:lnB>
                      <a:noFill/>
                    </a:lnB>
                  </a:tcPr>
                </a:tc>
                <a:tc>
                  <a:txBody>
                    <a:bodyPr/>
                    <a:lstStyle/>
                    <a:p>
                      <a:pPr algn="ctr" fontAlgn="b"/>
                      <a:r>
                        <a:rPr lang="en-US" sz="1000" b="0" i="0" u="none" strike="noStrike" dirty="0">
                          <a:effectLst/>
                          <a:latin typeface="Arial Nova Light" panose="020B0304020202020204" pitchFamily="34" charset="0"/>
                        </a:rPr>
                        <a:t>738</a:t>
                      </a:r>
                    </a:p>
                  </a:txBody>
                  <a:tcPr marL="8838" marR="8838" marT="8838" marB="0" anchor="b">
                    <a:lnL>
                      <a:noFill/>
                    </a:lnL>
                    <a:lnR>
                      <a:noFill/>
                    </a:lnR>
                    <a:lnT>
                      <a:noFill/>
                    </a:lnT>
                    <a:lnB>
                      <a:noFill/>
                    </a:lnB>
                  </a:tcPr>
                </a:tc>
                <a:tc>
                  <a:txBody>
                    <a:bodyPr/>
                    <a:lstStyle/>
                    <a:p>
                      <a:pPr algn="ctr" fontAlgn="b"/>
                      <a:r>
                        <a:rPr lang="en-US" sz="1000" b="0" i="0" u="none" strike="noStrike" dirty="0">
                          <a:effectLst/>
                          <a:latin typeface="Arial Nova Light" panose="020B0304020202020204" pitchFamily="34" charset="0"/>
                        </a:rPr>
                        <a:t>--</a:t>
                      </a:r>
                    </a:p>
                  </a:txBody>
                  <a:tcPr marL="8838" marR="8838" marT="8838" marB="0" anchor="b">
                    <a:lnL>
                      <a:noFill/>
                    </a:lnL>
                    <a:lnR>
                      <a:noFill/>
                    </a:lnR>
                    <a:lnT>
                      <a:noFill/>
                    </a:lnT>
                    <a:lnB>
                      <a:noFill/>
                    </a:lnB>
                  </a:tcPr>
                </a:tc>
                <a:extLst>
                  <a:ext uri="{0D108BD9-81ED-4DB2-BD59-A6C34878D82A}">
                    <a16:rowId xmlns:a16="http://schemas.microsoft.com/office/drawing/2014/main" val="2736275136"/>
                  </a:ext>
                </a:extLst>
              </a:tr>
              <a:tr h="199737">
                <a:tc>
                  <a:txBody>
                    <a:bodyPr/>
                    <a:lstStyle/>
                    <a:p>
                      <a:pPr algn="l" fontAlgn="b"/>
                      <a:r>
                        <a:rPr lang="en-US" sz="1000" b="0" i="0" u="none" strike="noStrike" dirty="0">
                          <a:effectLst/>
                          <a:highlight>
                            <a:srgbClr val="FFFF00"/>
                          </a:highlight>
                          <a:latin typeface="Arial Nova Light" panose="020B0304020202020204" pitchFamily="34" charset="0"/>
                        </a:rPr>
                        <a:t>Usefulness of feedback</a:t>
                      </a:r>
                    </a:p>
                  </a:txBody>
                  <a:tcPr marL="8838" marR="8838" marT="8838" marB="0" anchor="b">
                    <a:lnL>
                      <a:noFill/>
                    </a:lnL>
                    <a:lnR>
                      <a:noFill/>
                    </a:lnR>
                    <a:lnT>
                      <a:noFill/>
                    </a:lnT>
                    <a:lnB>
                      <a:noFill/>
                    </a:lnB>
                  </a:tcPr>
                </a:tc>
                <a:tc>
                  <a:txBody>
                    <a:bodyPr/>
                    <a:lstStyle/>
                    <a:p>
                      <a:pPr algn="ctr" fontAlgn="ctr"/>
                      <a:r>
                        <a:rPr lang="en-US" sz="1000" b="0" i="0" u="none" strike="noStrike" dirty="0">
                          <a:effectLst/>
                          <a:latin typeface="Arial Nova Light" panose="020B0304020202020204" pitchFamily="34" charset="0"/>
                        </a:rPr>
                        <a:t>44</a:t>
                      </a:r>
                    </a:p>
                  </a:txBody>
                  <a:tcPr marL="8838" marR="8838" marT="8838" marB="0" anchor="ctr">
                    <a:lnL>
                      <a:noFill/>
                    </a:lnL>
                    <a:lnR>
                      <a:noFill/>
                    </a:lnR>
                    <a:lnT>
                      <a:noFill/>
                    </a:lnT>
                    <a:lnB>
                      <a:noFill/>
                    </a:lnB>
                  </a:tcPr>
                </a:tc>
                <a:tc>
                  <a:txBody>
                    <a:bodyPr/>
                    <a:lstStyle/>
                    <a:p>
                      <a:pPr algn="ctr" fontAlgn="ctr"/>
                      <a:r>
                        <a:rPr lang="en-US" sz="1000" b="0" i="0" u="none" strike="noStrike" dirty="0">
                          <a:effectLst/>
                          <a:latin typeface="Arial Nova Light" panose="020B0304020202020204" pitchFamily="34" charset="0"/>
                        </a:rPr>
                        <a:t>100</a:t>
                      </a:r>
                    </a:p>
                  </a:txBody>
                  <a:tcPr marL="8838" marR="8838" marT="8838" marB="0" anchor="ctr">
                    <a:lnL>
                      <a:noFill/>
                    </a:lnL>
                    <a:lnR>
                      <a:noFill/>
                    </a:lnR>
                    <a:lnT>
                      <a:noFill/>
                    </a:lnT>
                    <a:lnB>
                      <a:noFill/>
                    </a:lnB>
                  </a:tcPr>
                </a:tc>
                <a:tc>
                  <a:txBody>
                    <a:bodyPr/>
                    <a:lstStyle/>
                    <a:p>
                      <a:pPr algn="ctr" fontAlgn="b"/>
                      <a:r>
                        <a:rPr lang="en-US" sz="1000" b="0" i="0" u="none" strike="noStrike" dirty="0">
                          <a:effectLst/>
                          <a:highlight>
                            <a:srgbClr val="FFFF00"/>
                          </a:highlight>
                          <a:latin typeface="Arial Nova Light" panose="020B0304020202020204" pitchFamily="34" charset="0"/>
                        </a:rPr>
                        <a:t>74</a:t>
                      </a:r>
                    </a:p>
                  </a:txBody>
                  <a:tcPr marL="8838" marR="8838" marT="8838" marB="0" anchor="b">
                    <a:lnL>
                      <a:noFill/>
                    </a:lnL>
                    <a:lnR>
                      <a:noFill/>
                    </a:lnR>
                    <a:lnT>
                      <a:noFill/>
                    </a:lnT>
                    <a:lnB>
                      <a:noFill/>
                    </a:lnB>
                  </a:tcPr>
                </a:tc>
                <a:tc>
                  <a:txBody>
                    <a:bodyPr/>
                    <a:lstStyle/>
                    <a:p>
                      <a:pPr algn="ctr" fontAlgn="b"/>
                      <a:r>
                        <a:rPr lang="en-US" sz="1000" b="0" i="0" u="none" strike="noStrike" dirty="0">
                          <a:effectLst/>
                          <a:latin typeface="Arial Nova Light" panose="020B0304020202020204" pitchFamily="34" charset="0"/>
                        </a:rPr>
                        <a:t>731</a:t>
                      </a:r>
                    </a:p>
                  </a:txBody>
                  <a:tcPr marL="8838" marR="8838" marT="8838" marB="0" anchor="b">
                    <a:lnL>
                      <a:noFill/>
                    </a:lnL>
                    <a:lnR>
                      <a:noFill/>
                    </a:lnR>
                    <a:lnT>
                      <a:noFill/>
                    </a:lnT>
                    <a:lnB>
                      <a:noFill/>
                    </a:lnB>
                  </a:tcPr>
                </a:tc>
                <a:tc>
                  <a:txBody>
                    <a:bodyPr/>
                    <a:lstStyle/>
                    <a:p>
                      <a:pPr algn="ctr" fontAlgn="b"/>
                      <a:r>
                        <a:rPr lang="en-US" sz="1000" b="0" i="0" u="none" strike="noStrike" dirty="0">
                          <a:effectLst/>
                          <a:latin typeface="Arial Nova Light" panose="020B0304020202020204" pitchFamily="34" charset="0"/>
                        </a:rPr>
                        <a:t>--</a:t>
                      </a:r>
                    </a:p>
                  </a:txBody>
                  <a:tcPr marL="8838" marR="8838" marT="8838" marB="0" anchor="b">
                    <a:lnL>
                      <a:noFill/>
                    </a:lnL>
                    <a:lnR>
                      <a:noFill/>
                    </a:lnR>
                    <a:lnT>
                      <a:noFill/>
                    </a:lnT>
                    <a:lnB>
                      <a:noFill/>
                    </a:lnB>
                  </a:tcPr>
                </a:tc>
                <a:extLst>
                  <a:ext uri="{0D108BD9-81ED-4DB2-BD59-A6C34878D82A}">
                    <a16:rowId xmlns:a16="http://schemas.microsoft.com/office/drawing/2014/main" val="3383872815"/>
                  </a:ext>
                </a:extLst>
              </a:tr>
              <a:tr h="199737">
                <a:tc>
                  <a:txBody>
                    <a:bodyPr/>
                    <a:lstStyle/>
                    <a:p>
                      <a:pPr algn="l" fontAlgn="b"/>
                      <a:r>
                        <a:rPr lang="en-US" sz="1000" b="0" i="0" u="none" strike="noStrike" dirty="0">
                          <a:effectLst/>
                          <a:highlight>
                            <a:srgbClr val="FFFF00"/>
                          </a:highlight>
                          <a:latin typeface="Arial Nova Light" panose="020B0304020202020204" pitchFamily="34" charset="0"/>
                        </a:rPr>
                        <a:t>Frequency of communication</a:t>
                      </a:r>
                    </a:p>
                  </a:txBody>
                  <a:tcPr marL="8838" marR="8838" marT="8838" marB="0" anchor="b">
                    <a:lnL>
                      <a:noFill/>
                    </a:lnL>
                    <a:lnR>
                      <a:noFill/>
                    </a:lnR>
                    <a:lnT>
                      <a:noFill/>
                    </a:lnT>
                    <a:lnB>
                      <a:noFill/>
                    </a:lnB>
                  </a:tcPr>
                </a:tc>
                <a:tc>
                  <a:txBody>
                    <a:bodyPr/>
                    <a:lstStyle/>
                    <a:p>
                      <a:pPr algn="ctr" fontAlgn="ctr"/>
                      <a:r>
                        <a:rPr lang="en-US" sz="1000" b="0" i="0" u="none" strike="noStrike" dirty="0">
                          <a:effectLst/>
                          <a:latin typeface="Arial Nova Light" panose="020B0304020202020204" pitchFamily="34" charset="0"/>
                        </a:rPr>
                        <a:t>39</a:t>
                      </a:r>
                    </a:p>
                  </a:txBody>
                  <a:tcPr marL="8838" marR="8838" marT="8838" marB="0" anchor="ctr">
                    <a:lnL>
                      <a:noFill/>
                    </a:lnL>
                    <a:lnR>
                      <a:noFill/>
                    </a:lnR>
                    <a:lnT>
                      <a:noFill/>
                    </a:lnT>
                    <a:lnB>
                      <a:noFill/>
                    </a:lnB>
                  </a:tcPr>
                </a:tc>
                <a:tc>
                  <a:txBody>
                    <a:bodyPr/>
                    <a:lstStyle/>
                    <a:p>
                      <a:pPr algn="ctr" fontAlgn="ctr"/>
                      <a:r>
                        <a:rPr lang="en-US" sz="1000" b="0" i="0" u="none" strike="noStrike" dirty="0">
                          <a:effectLst/>
                          <a:latin typeface="Arial Nova Light" panose="020B0304020202020204" pitchFamily="34" charset="0"/>
                        </a:rPr>
                        <a:t>100</a:t>
                      </a:r>
                    </a:p>
                  </a:txBody>
                  <a:tcPr marL="8838" marR="8838" marT="8838" marB="0" anchor="ctr">
                    <a:lnL>
                      <a:noFill/>
                    </a:lnL>
                    <a:lnR>
                      <a:noFill/>
                    </a:lnR>
                    <a:lnT>
                      <a:noFill/>
                    </a:lnT>
                    <a:lnB>
                      <a:noFill/>
                    </a:lnB>
                  </a:tcPr>
                </a:tc>
                <a:tc>
                  <a:txBody>
                    <a:bodyPr/>
                    <a:lstStyle/>
                    <a:p>
                      <a:pPr algn="ctr" fontAlgn="b"/>
                      <a:r>
                        <a:rPr lang="en-US" sz="1000" b="0" i="0" u="none" strike="noStrike" dirty="0">
                          <a:effectLst/>
                          <a:highlight>
                            <a:srgbClr val="FFFF00"/>
                          </a:highlight>
                          <a:latin typeface="Arial Nova Light" panose="020B0304020202020204" pitchFamily="34" charset="0"/>
                        </a:rPr>
                        <a:t>79</a:t>
                      </a:r>
                    </a:p>
                  </a:txBody>
                  <a:tcPr marL="8838" marR="8838" marT="8838" marB="0" anchor="b">
                    <a:lnL>
                      <a:noFill/>
                    </a:lnL>
                    <a:lnR>
                      <a:noFill/>
                    </a:lnR>
                    <a:lnT>
                      <a:noFill/>
                    </a:lnT>
                    <a:lnB>
                      <a:noFill/>
                    </a:lnB>
                  </a:tcPr>
                </a:tc>
                <a:tc>
                  <a:txBody>
                    <a:bodyPr/>
                    <a:lstStyle/>
                    <a:p>
                      <a:pPr algn="ctr" fontAlgn="b"/>
                      <a:r>
                        <a:rPr lang="en-US" sz="1000" b="0" i="0" u="none" strike="noStrike" dirty="0">
                          <a:effectLst/>
                          <a:latin typeface="Arial Nova Light" panose="020B0304020202020204" pitchFamily="34" charset="0"/>
                        </a:rPr>
                        <a:t>740</a:t>
                      </a:r>
                    </a:p>
                  </a:txBody>
                  <a:tcPr marL="8838" marR="8838" marT="8838" marB="0" anchor="b">
                    <a:lnL>
                      <a:noFill/>
                    </a:lnL>
                    <a:lnR>
                      <a:noFill/>
                    </a:lnR>
                    <a:lnT>
                      <a:noFill/>
                    </a:lnT>
                    <a:lnB>
                      <a:noFill/>
                    </a:lnB>
                  </a:tcPr>
                </a:tc>
                <a:tc>
                  <a:txBody>
                    <a:bodyPr/>
                    <a:lstStyle/>
                    <a:p>
                      <a:pPr algn="ctr" fontAlgn="b"/>
                      <a:r>
                        <a:rPr lang="en-US" sz="1000" b="0" i="0" u="none" strike="noStrike" dirty="0">
                          <a:effectLst/>
                          <a:latin typeface="Arial Nova Light" panose="020B0304020202020204" pitchFamily="34" charset="0"/>
                        </a:rPr>
                        <a:t>--</a:t>
                      </a:r>
                    </a:p>
                  </a:txBody>
                  <a:tcPr marL="8838" marR="8838" marT="8838" marB="0" anchor="b">
                    <a:lnL>
                      <a:noFill/>
                    </a:lnL>
                    <a:lnR>
                      <a:noFill/>
                    </a:lnR>
                    <a:lnT>
                      <a:noFill/>
                    </a:lnT>
                    <a:lnB>
                      <a:noFill/>
                    </a:lnB>
                  </a:tcPr>
                </a:tc>
                <a:extLst>
                  <a:ext uri="{0D108BD9-81ED-4DB2-BD59-A6C34878D82A}">
                    <a16:rowId xmlns:a16="http://schemas.microsoft.com/office/drawing/2014/main" val="112134313"/>
                  </a:ext>
                </a:extLst>
              </a:tr>
              <a:tr h="199737">
                <a:tc>
                  <a:txBody>
                    <a:bodyPr/>
                    <a:lstStyle/>
                    <a:p>
                      <a:pPr algn="l" fontAlgn="b"/>
                      <a:r>
                        <a:rPr lang="en-US" sz="1000" b="0" i="0" u="none" strike="noStrike" dirty="0">
                          <a:effectLst/>
                          <a:highlight>
                            <a:srgbClr val="FFFF00"/>
                          </a:highlight>
                          <a:latin typeface="Arial Nova Light" panose="020B0304020202020204" pitchFamily="34" charset="0"/>
                        </a:rPr>
                        <a:t>Clarity of communication</a:t>
                      </a:r>
                    </a:p>
                  </a:txBody>
                  <a:tcPr marL="8838" marR="8838" marT="8838" marB="0" anchor="b">
                    <a:lnL>
                      <a:noFill/>
                    </a:lnL>
                    <a:lnR>
                      <a:noFill/>
                    </a:lnR>
                    <a:lnT>
                      <a:noFill/>
                    </a:lnT>
                    <a:lnB>
                      <a:noFill/>
                    </a:lnB>
                  </a:tcPr>
                </a:tc>
                <a:tc>
                  <a:txBody>
                    <a:bodyPr/>
                    <a:lstStyle/>
                    <a:p>
                      <a:pPr algn="ctr" fontAlgn="ctr"/>
                      <a:r>
                        <a:rPr lang="en-US" sz="1000" b="0" i="0" u="none" strike="noStrike" dirty="0">
                          <a:effectLst/>
                          <a:latin typeface="Arial Nova Light" panose="020B0304020202020204" pitchFamily="34" charset="0"/>
                        </a:rPr>
                        <a:t>39</a:t>
                      </a:r>
                    </a:p>
                  </a:txBody>
                  <a:tcPr marL="8838" marR="8838" marT="8838" marB="0" anchor="ctr">
                    <a:lnL>
                      <a:noFill/>
                    </a:lnL>
                    <a:lnR>
                      <a:noFill/>
                    </a:lnR>
                    <a:lnT>
                      <a:noFill/>
                    </a:lnT>
                    <a:lnB>
                      <a:noFill/>
                    </a:lnB>
                  </a:tcPr>
                </a:tc>
                <a:tc>
                  <a:txBody>
                    <a:bodyPr/>
                    <a:lstStyle/>
                    <a:p>
                      <a:pPr algn="ctr" fontAlgn="ctr"/>
                      <a:r>
                        <a:rPr lang="en-US" sz="1000" b="0" i="0" u="none" strike="noStrike" dirty="0">
                          <a:effectLst/>
                          <a:latin typeface="Arial Nova Light" panose="020B0304020202020204" pitchFamily="34" charset="0"/>
                        </a:rPr>
                        <a:t>100</a:t>
                      </a:r>
                    </a:p>
                  </a:txBody>
                  <a:tcPr marL="8838" marR="8838" marT="8838" marB="0" anchor="ctr">
                    <a:lnL>
                      <a:noFill/>
                    </a:lnL>
                    <a:lnR>
                      <a:noFill/>
                    </a:lnR>
                    <a:lnT>
                      <a:noFill/>
                    </a:lnT>
                    <a:lnB>
                      <a:noFill/>
                    </a:lnB>
                  </a:tcPr>
                </a:tc>
                <a:tc>
                  <a:txBody>
                    <a:bodyPr/>
                    <a:lstStyle/>
                    <a:p>
                      <a:pPr algn="ctr" fontAlgn="b"/>
                      <a:r>
                        <a:rPr lang="en-US" sz="1000" b="0" i="0" u="none" strike="noStrike" dirty="0">
                          <a:effectLst/>
                          <a:highlight>
                            <a:srgbClr val="FFFF00"/>
                          </a:highlight>
                          <a:latin typeface="Arial Nova Light" panose="020B0304020202020204" pitchFamily="34" charset="0"/>
                        </a:rPr>
                        <a:t>75</a:t>
                      </a:r>
                    </a:p>
                  </a:txBody>
                  <a:tcPr marL="8838" marR="8838" marT="8838" marB="0" anchor="b">
                    <a:lnL>
                      <a:noFill/>
                    </a:lnL>
                    <a:lnR>
                      <a:noFill/>
                    </a:lnR>
                    <a:lnT>
                      <a:noFill/>
                    </a:lnT>
                    <a:lnB>
                      <a:noFill/>
                    </a:lnB>
                  </a:tcPr>
                </a:tc>
                <a:tc>
                  <a:txBody>
                    <a:bodyPr/>
                    <a:lstStyle/>
                    <a:p>
                      <a:pPr algn="ctr" fontAlgn="b"/>
                      <a:r>
                        <a:rPr lang="en-US" sz="1000" b="0" i="0" u="none" strike="noStrike" dirty="0">
                          <a:effectLst/>
                          <a:latin typeface="Arial Nova Light" panose="020B0304020202020204" pitchFamily="34" charset="0"/>
                        </a:rPr>
                        <a:t>739</a:t>
                      </a:r>
                    </a:p>
                  </a:txBody>
                  <a:tcPr marL="8838" marR="8838" marT="8838" marB="0" anchor="b">
                    <a:lnL>
                      <a:noFill/>
                    </a:lnL>
                    <a:lnR>
                      <a:noFill/>
                    </a:lnR>
                    <a:lnT>
                      <a:noFill/>
                    </a:lnT>
                    <a:lnB>
                      <a:noFill/>
                    </a:lnB>
                  </a:tcPr>
                </a:tc>
                <a:tc>
                  <a:txBody>
                    <a:bodyPr/>
                    <a:lstStyle/>
                    <a:p>
                      <a:pPr algn="ctr" fontAlgn="b"/>
                      <a:r>
                        <a:rPr lang="en-US" sz="1000" b="0" i="0" u="none" strike="noStrike" dirty="0">
                          <a:effectLst/>
                          <a:latin typeface="Arial Nova Light" panose="020B0304020202020204" pitchFamily="34" charset="0"/>
                        </a:rPr>
                        <a:t>--</a:t>
                      </a:r>
                    </a:p>
                  </a:txBody>
                  <a:tcPr marL="8838" marR="8838" marT="8838" marB="0" anchor="b">
                    <a:lnL>
                      <a:noFill/>
                    </a:lnL>
                    <a:lnR>
                      <a:noFill/>
                    </a:lnR>
                    <a:lnT>
                      <a:noFill/>
                    </a:lnT>
                    <a:lnB>
                      <a:noFill/>
                    </a:lnB>
                  </a:tcPr>
                </a:tc>
                <a:extLst>
                  <a:ext uri="{0D108BD9-81ED-4DB2-BD59-A6C34878D82A}">
                    <a16:rowId xmlns:a16="http://schemas.microsoft.com/office/drawing/2014/main" val="4203784358"/>
                  </a:ext>
                </a:extLst>
              </a:tr>
              <a:tr h="199737">
                <a:tc>
                  <a:txBody>
                    <a:bodyPr/>
                    <a:lstStyle/>
                    <a:p>
                      <a:pPr algn="l" fontAlgn="b"/>
                      <a:r>
                        <a:rPr lang="en-US" sz="1000" b="0" i="0" u="none" strike="noStrike" dirty="0">
                          <a:effectLst/>
                          <a:highlight>
                            <a:srgbClr val="FFFF00"/>
                          </a:highlight>
                          <a:latin typeface="Arial Nova Light" panose="020B0304020202020204" pitchFamily="34" charset="0"/>
                        </a:rPr>
                        <a:t>Responsiveness of staff to requests</a:t>
                      </a:r>
                    </a:p>
                  </a:txBody>
                  <a:tcPr marL="8838" marR="8838" marT="8838" marB="0" anchor="b">
                    <a:lnL>
                      <a:noFill/>
                    </a:lnL>
                    <a:lnR>
                      <a:noFill/>
                    </a:lnR>
                    <a:lnT>
                      <a:noFill/>
                    </a:lnT>
                    <a:lnB>
                      <a:noFill/>
                    </a:lnB>
                  </a:tcPr>
                </a:tc>
                <a:tc>
                  <a:txBody>
                    <a:bodyPr/>
                    <a:lstStyle/>
                    <a:p>
                      <a:pPr algn="ctr" fontAlgn="ctr"/>
                      <a:r>
                        <a:rPr lang="en-US" sz="1000" b="0" i="0" u="none" strike="noStrike" dirty="0">
                          <a:effectLst/>
                          <a:latin typeface="Arial Nova Light" panose="020B0304020202020204" pitchFamily="34" charset="0"/>
                        </a:rPr>
                        <a:t>50</a:t>
                      </a:r>
                    </a:p>
                  </a:txBody>
                  <a:tcPr marL="8838" marR="8838" marT="8838" marB="0" anchor="ctr">
                    <a:lnL>
                      <a:noFill/>
                    </a:lnL>
                    <a:lnR>
                      <a:noFill/>
                    </a:lnR>
                    <a:lnT>
                      <a:noFill/>
                    </a:lnT>
                    <a:lnB>
                      <a:noFill/>
                    </a:lnB>
                  </a:tcPr>
                </a:tc>
                <a:tc>
                  <a:txBody>
                    <a:bodyPr/>
                    <a:lstStyle/>
                    <a:p>
                      <a:pPr algn="ctr" fontAlgn="ctr"/>
                      <a:r>
                        <a:rPr lang="en-US" sz="1000" b="0" i="0" u="none" strike="noStrike" dirty="0">
                          <a:effectLst/>
                          <a:latin typeface="Arial Nova Light" panose="020B0304020202020204" pitchFamily="34" charset="0"/>
                        </a:rPr>
                        <a:t>100</a:t>
                      </a:r>
                    </a:p>
                  </a:txBody>
                  <a:tcPr marL="8838" marR="8838" marT="8838" marB="0" anchor="ctr">
                    <a:lnL>
                      <a:noFill/>
                    </a:lnL>
                    <a:lnR>
                      <a:noFill/>
                    </a:lnR>
                    <a:lnT>
                      <a:noFill/>
                    </a:lnT>
                    <a:lnB>
                      <a:noFill/>
                    </a:lnB>
                  </a:tcPr>
                </a:tc>
                <a:tc>
                  <a:txBody>
                    <a:bodyPr/>
                    <a:lstStyle/>
                    <a:p>
                      <a:pPr algn="ctr" fontAlgn="b"/>
                      <a:r>
                        <a:rPr lang="en-US" sz="1000" b="0" i="0" u="none" strike="noStrike" dirty="0">
                          <a:effectLst/>
                          <a:highlight>
                            <a:srgbClr val="FFFF00"/>
                          </a:highlight>
                          <a:latin typeface="Arial Nova Light" panose="020B0304020202020204" pitchFamily="34" charset="0"/>
                        </a:rPr>
                        <a:t>80</a:t>
                      </a:r>
                    </a:p>
                  </a:txBody>
                  <a:tcPr marL="8838" marR="8838" marT="8838" marB="0" anchor="b">
                    <a:lnL>
                      <a:noFill/>
                    </a:lnL>
                    <a:lnR>
                      <a:noFill/>
                    </a:lnR>
                    <a:lnT>
                      <a:noFill/>
                    </a:lnT>
                    <a:lnB>
                      <a:noFill/>
                    </a:lnB>
                  </a:tcPr>
                </a:tc>
                <a:tc>
                  <a:txBody>
                    <a:bodyPr/>
                    <a:lstStyle/>
                    <a:p>
                      <a:pPr algn="ctr" fontAlgn="b"/>
                      <a:r>
                        <a:rPr lang="en-US" sz="1000" b="0" i="0" u="none" strike="noStrike" dirty="0">
                          <a:effectLst/>
                          <a:latin typeface="Arial Nova Light" panose="020B0304020202020204" pitchFamily="34" charset="0"/>
                        </a:rPr>
                        <a:t>737</a:t>
                      </a:r>
                    </a:p>
                  </a:txBody>
                  <a:tcPr marL="8838" marR="8838" marT="8838" marB="0" anchor="b">
                    <a:lnL>
                      <a:noFill/>
                    </a:lnL>
                    <a:lnR>
                      <a:noFill/>
                    </a:lnR>
                    <a:lnT>
                      <a:noFill/>
                    </a:lnT>
                    <a:lnB>
                      <a:noFill/>
                    </a:lnB>
                  </a:tcPr>
                </a:tc>
                <a:tc>
                  <a:txBody>
                    <a:bodyPr/>
                    <a:lstStyle/>
                    <a:p>
                      <a:pPr algn="ctr" fontAlgn="b"/>
                      <a:r>
                        <a:rPr lang="en-US" sz="1000" b="0" i="0" u="none" strike="noStrike" dirty="0">
                          <a:effectLst/>
                          <a:latin typeface="Arial Nova Light" panose="020B0304020202020204" pitchFamily="34" charset="0"/>
                        </a:rPr>
                        <a:t>--</a:t>
                      </a:r>
                    </a:p>
                  </a:txBody>
                  <a:tcPr marL="8838" marR="8838" marT="8838" marB="0" anchor="b">
                    <a:lnL>
                      <a:noFill/>
                    </a:lnL>
                    <a:lnR>
                      <a:noFill/>
                    </a:lnR>
                    <a:lnT>
                      <a:noFill/>
                    </a:lnT>
                    <a:lnB>
                      <a:noFill/>
                    </a:lnB>
                  </a:tcPr>
                </a:tc>
                <a:extLst>
                  <a:ext uri="{0D108BD9-81ED-4DB2-BD59-A6C34878D82A}">
                    <a16:rowId xmlns:a16="http://schemas.microsoft.com/office/drawing/2014/main" val="541534205"/>
                  </a:ext>
                </a:extLst>
              </a:tr>
              <a:tr h="199737">
                <a:tc>
                  <a:txBody>
                    <a:bodyPr/>
                    <a:lstStyle/>
                    <a:p>
                      <a:pPr algn="l" fontAlgn="b"/>
                      <a:r>
                        <a:rPr lang="en-US" sz="1000" b="0" i="0" u="none" strike="noStrike" dirty="0">
                          <a:effectLst/>
                          <a:highlight>
                            <a:srgbClr val="FFFF00"/>
                          </a:highlight>
                          <a:latin typeface="Arial Nova Light" panose="020B0304020202020204" pitchFamily="34" charset="0"/>
                        </a:rPr>
                        <a:t>Consistency of responses</a:t>
                      </a:r>
                    </a:p>
                  </a:txBody>
                  <a:tcPr marL="8838" marR="8838" marT="8838" marB="0" anchor="b">
                    <a:lnL>
                      <a:noFill/>
                    </a:lnL>
                    <a:lnR>
                      <a:noFill/>
                    </a:lnR>
                    <a:lnT>
                      <a:noFill/>
                    </a:lnT>
                    <a:lnB>
                      <a:noFill/>
                    </a:lnB>
                  </a:tcPr>
                </a:tc>
                <a:tc>
                  <a:txBody>
                    <a:bodyPr/>
                    <a:lstStyle/>
                    <a:p>
                      <a:pPr algn="ctr" fontAlgn="ctr"/>
                      <a:r>
                        <a:rPr lang="en-US" sz="1000" b="0" i="0" u="none" strike="noStrike" dirty="0">
                          <a:effectLst/>
                          <a:latin typeface="Arial Nova Light" panose="020B0304020202020204" pitchFamily="34" charset="0"/>
                        </a:rPr>
                        <a:t>42</a:t>
                      </a:r>
                    </a:p>
                  </a:txBody>
                  <a:tcPr marL="8838" marR="8838" marT="8838" marB="0" anchor="ctr">
                    <a:lnL>
                      <a:noFill/>
                    </a:lnL>
                    <a:lnR>
                      <a:noFill/>
                    </a:lnR>
                    <a:lnT>
                      <a:noFill/>
                    </a:lnT>
                    <a:lnB>
                      <a:noFill/>
                    </a:lnB>
                  </a:tcPr>
                </a:tc>
                <a:tc>
                  <a:txBody>
                    <a:bodyPr/>
                    <a:lstStyle/>
                    <a:p>
                      <a:pPr algn="ctr" fontAlgn="ctr"/>
                      <a:r>
                        <a:rPr lang="en-US" sz="1000" b="0" i="0" u="none" strike="noStrike" dirty="0">
                          <a:effectLst/>
                          <a:latin typeface="Arial Nova Light" panose="020B0304020202020204" pitchFamily="34" charset="0"/>
                        </a:rPr>
                        <a:t>100</a:t>
                      </a:r>
                    </a:p>
                  </a:txBody>
                  <a:tcPr marL="8838" marR="8838" marT="8838" marB="0" anchor="ctr">
                    <a:lnL>
                      <a:noFill/>
                    </a:lnL>
                    <a:lnR>
                      <a:noFill/>
                    </a:lnR>
                    <a:lnT>
                      <a:noFill/>
                    </a:lnT>
                    <a:lnB>
                      <a:noFill/>
                    </a:lnB>
                  </a:tcPr>
                </a:tc>
                <a:tc>
                  <a:txBody>
                    <a:bodyPr/>
                    <a:lstStyle/>
                    <a:p>
                      <a:pPr algn="ctr" fontAlgn="b"/>
                      <a:r>
                        <a:rPr lang="en-US" sz="1000" b="0" i="0" u="none" strike="noStrike" dirty="0">
                          <a:effectLst/>
                          <a:highlight>
                            <a:srgbClr val="FFFF00"/>
                          </a:highlight>
                          <a:latin typeface="Arial Nova Light" panose="020B0304020202020204" pitchFamily="34" charset="0"/>
                        </a:rPr>
                        <a:t>76</a:t>
                      </a:r>
                    </a:p>
                  </a:txBody>
                  <a:tcPr marL="8838" marR="8838" marT="8838" marB="0" anchor="b">
                    <a:lnL>
                      <a:noFill/>
                    </a:lnL>
                    <a:lnR>
                      <a:noFill/>
                    </a:lnR>
                    <a:lnT>
                      <a:noFill/>
                    </a:lnT>
                    <a:lnB>
                      <a:noFill/>
                    </a:lnB>
                  </a:tcPr>
                </a:tc>
                <a:tc>
                  <a:txBody>
                    <a:bodyPr/>
                    <a:lstStyle/>
                    <a:p>
                      <a:pPr algn="ctr" fontAlgn="b"/>
                      <a:r>
                        <a:rPr lang="en-US" sz="1000" b="0" i="0" u="none" strike="noStrike" dirty="0">
                          <a:effectLst/>
                          <a:latin typeface="Arial Nova Light" panose="020B0304020202020204" pitchFamily="34" charset="0"/>
                        </a:rPr>
                        <a:t>733</a:t>
                      </a:r>
                    </a:p>
                  </a:txBody>
                  <a:tcPr marL="8838" marR="8838" marT="8838" marB="0" anchor="b">
                    <a:lnL>
                      <a:noFill/>
                    </a:lnL>
                    <a:lnR>
                      <a:noFill/>
                    </a:lnR>
                    <a:lnT>
                      <a:noFill/>
                    </a:lnT>
                    <a:lnB>
                      <a:noFill/>
                    </a:lnB>
                  </a:tcPr>
                </a:tc>
                <a:tc>
                  <a:txBody>
                    <a:bodyPr/>
                    <a:lstStyle/>
                    <a:p>
                      <a:pPr algn="ctr" fontAlgn="b"/>
                      <a:r>
                        <a:rPr lang="en-US" sz="1000" b="0" i="0" u="none" strike="noStrike" dirty="0">
                          <a:effectLst/>
                          <a:latin typeface="Arial Nova Light" panose="020B0304020202020204" pitchFamily="34" charset="0"/>
                        </a:rPr>
                        <a:t>--</a:t>
                      </a:r>
                    </a:p>
                  </a:txBody>
                  <a:tcPr marL="8838" marR="8838" marT="8838" marB="0" anchor="b">
                    <a:lnL>
                      <a:noFill/>
                    </a:lnL>
                    <a:lnR>
                      <a:noFill/>
                    </a:lnR>
                    <a:lnT>
                      <a:noFill/>
                    </a:lnT>
                    <a:lnB>
                      <a:noFill/>
                    </a:lnB>
                  </a:tcPr>
                </a:tc>
                <a:extLst>
                  <a:ext uri="{0D108BD9-81ED-4DB2-BD59-A6C34878D82A}">
                    <a16:rowId xmlns:a16="http://schemas.microsoft.com/office/drawing/2014/main" val="1331888043"/>
                  </a:ext>
                </a:extLst>
              </a:tr>
              <a:tr h="199737">
                <a:tc>
                  <a:txBody>
                    <a:bodyPr/>
                    <a:lstStyle/>
                    <a:p>
                      <a:pPr algn="l" fontAlgn="b"/>
                      <a:r>
                        <a:rPr lang="en-US" sz="1000" b="0" i="0" u="none" strike="noStrike" dirty="0">
                          <a:effectLst/>
                          <a:latin typeface="Arial Nova Light" panose="020B0304020202020204" pitchFamily="34" charset="0"/>
                        </a:rPr>
                        <a:t>Customer Satisfaction Index</a:t>
                      </a:r>
                    </a:p>
                  </a:txBody>
                  <a:tcPr marL="8838" marR="8838" marT="8838" marB="0" anchor="b">
                    <a:lnL>
                      <a:noFill/>
                    </a:lnL>
                    <a:lnR>
                      <a:noFill/>
                    </a:lnR>
                    <a:lnT>
                      <a:noFill/>
                    </a:lnT>
                    <a:lnB>
                      <a:noFill/>
                    </a:lnB>
                    <a:solidFill>
                      <a:srgbClr val="D9D9D9"/>
                    </a:solidFill>
                  </a:tcPr>
                </a:tc>
                <a:tc>
                  <a:txBody>
                    <a:bodyPr/>
                    <a:lstStyle/>
                    <a:p>
                      <a:pPr algn="ctr" fontAlgn="ctr"/>
                      <a:r>
                        <a:rPr lang="en-US" sz="1000" b="0" i="0" u="none" strike="noStrike" dirty="0">
                          <a:effectLst/>
                          <a:latin typeface="Arial Nova Light" panose="020B0304020202020204" pitchFamily="34" charset="0"/>
                        </a:rPr>
                        <a:t>30</a:t>
                      </a:r>
                    </a:p>
                  </a:txBody>
                  <a:tcPr marL="8838" marR="8838" marT="8838" marB="0" anchor="ctr">
                    <a:lnL>
                      <a:noFill/>
                    </a:lnL>
                    <a:lnR>
                      <a:noFill/>
                    </a:lnR>
                    <a:lnT>
                      <a:noFill/>
                    </a:lnT>
                    <a:lnB>
                      <a:noFill/>
                    </a:lnB>
                    <a:solidFill>
                      <a:srgbClr val="D9D9D9"/>
                    </a:solidFill>
                  </a:tcPr>
                </a:tc>
                <a:tc>
                  <a:txBody>
                    <a:bodyPr/>
                    <a:lstStyle/>
                    <a:p>
                      <a:pPr algn="ctr" fontAlgn="ctr"/>
                      <a:r>
                        <a:rPr lang="en-US" sz="1000" b="0" i="0" u="none" strike="noStrike" dirty="0">
                          <a:effectLst/>
                          <a:latin typeface="Arial Nova Light" panose="020B0304020202020204" pitchFamily="34" charset="0"/>
                        </a:rPr>
                        <a:t>95</a:t>
                      </a:r>
                    </a:p>
                  </a:txBody>
                  <a:tcPr marL="8838" marR="8838" marT="8838" marB="0" anchor="ctr">
                    <a:lnL>
                      <a:noFill/>
                    </a:lnL>
                    <a:lnR>
                      <a:noFill/>
                    </a:lnR>
                    <a:lnT>
                      <a:noFill/>
                    </a:lnT>
                    <a:lnB>
                      <a:noFill/>
                    </a:lnB>
                    <a:solidFill>
                      <a:srgbClr val="D9D9D9"/>
                    </a:solidFill>
                  </a:tcPr>
                </a:tc>
                <a:tc>
                  <a:txBody>
                    <a:bodyPr/>
                    <a:lstStyle/>
                    <a:p>
                      <a:pPr algn="ctr" fontAlgn="b"/>
                      <a:r>
                        <a:rPr lang="en-US" sz="1000" b="0" i="0" u="none" strike="noStrike" dirty="0">
                          <a:effectLst/>
                          <a:latin typeface="Arial Nova Light" panose="020B0304020202020204" pitchFamily="34" charset="0"/>
                        </a:rPr>
                        <a:t>73</a:t>
                      </a:r>
                    </a:p>
                  </a:txBody>
                  <a:tcPr marL="8838" marR="8838" marT="8838" marB="0" anchor="b">
                    <a:lnL>
                      <a:noFill/>
                    </a:lnL>
                    <a:lnR>
                      <a:noFill/>
                    </a:lnR>
                    <a:lnT>
                      <a:noFill/>
                    </a:lnT>
                    <a:lnB>
                      <a:noFill/>
                    </a:lnB>
                    <a:solidFill>
                      <a:srgbClr val="D9D9D9"/>
                    </a:solidFill>
                  </a:tcPr>
                </a:tc>
                <a:tc>
                  <a:txBody>
                    <a:bodyPr/>
                    <a:lstStyle/>
                    <a:p>
                      <a:pPr algn="ctr" fontAlgn="b"/>
                      <a:r>
                        <a:rPr lang="en-US" sz="1000" b="0" i="0" u="none" strike="noStrike" dirty="0">
                          <a:effectLst/>
                          <a:latin typeface="Arial Nova Light" panose="020B0304020202020204" pitchFamily="34" charset="0"/>
                        </a:rPr>
                        <a:t>744</a:t>
                      </a:r>
                    </a:p>
                  </a:txBody>
                  <a:tcPr marL="8838" marR="8838" marT="8838" marB="0" anchor="b">
                    <a:lnL>
                      <a:noFill/>
                    </a:lnL>
                    <a:lnR>
                      <a:noFill/>
                    </a:lnR>
                    <a:lnT>
                      <a:noFill/>
                    </a:lnT>
                    <a:lnB>
                      <a:noFill/>
                    </a:lnB>
                    <a:solidFill>
                      <a:srgbClr val="D9D9D9"/>
                    </a:solidFill>
                  </a:tcPr>
                </a:tc>
                <a:tc>
                  <a:txBody>
                    <a:bodyPr/>
                    <a:lstStyle/>
                    <a:p>
                      <a:pPr algn="ctr" fontAlgn="b"/>
                      <a:r>
                        <a:rPr lang="en-US" sz="1000" b="0" i="0" u="none" strike="noStrike" dirty="0">
                          <a:effectLst/>
                          <a:latin typeface="Arial Nova Light" panose="020B0304020202020204" pitchFamily="34" charset="0"/>
                        </a:rPr>
                        <a:t>N/A</a:t>
                      </a:r>
                    </a:p>
                  </a:txBody>
                  <a:tcPr marL="8838" marR="8838" marT="8838" marB="0" anchor="b">
                    <a:lnL>
                      <a:noFill/>
                    </a:lnL>
                    <a:lnR>
                      <a:noFill/>
                    </a:lnR>
                    <a:lnT>
                      <a:noFill/>
                    </a:lnT>
                    <a:lnB>
                      <a:noFill/>
                    </a:lnB>
                    <a:solidFill>
                      <a:srgbClr val="D9D9D9"/>
                    </a:solidFill>
                  </a:tcPr>
                </a:tc>
                <a:extLst>
                  <a:ext uri="{0D108BD9-81ED-4DB2-BD59-A6C34878D82A}">
                    <a16:rowId xmlns:a16="http://schemas.microsoft.com/office/drawing/2014/main" val="552491285"/>
                  </a:ext>
                </a:extLst>
              </a:tr>
              <a:tr h="199737">
                <a:tc>
                  <a:txBody>
                    <a:bodyPr/>
                    <a:lstStyle/>
                    <a:p>
                      <a:pPr algn="l" fontAlgn="b"/>
                      <a:r>
                        <a:rPr lang="en-US" sz="1000" b="0" i="0" u="none" strike="noStrike" dirty="0">
                          <a:effectLst/>
                          <a:latin typeface="Arial Nova Light" panose="020B0304020202020204" pitchFamily="34" charset="0"/>
                        </a:rPr>
                        <a:t>Overall satisfaction</a:t>
                      </a:r>
                    </a:p>
                  </a:txBody>
                  <a:tcPr marL="8838" marR="8838" marT="8838" marB="0" anchor="b">
                    <a:lnL>
                      <a:noFill/>
                    </a:lnL>
                    <a:lnR>
                      <a:noFill/>
                    </a:lnR>
                    <a:lnT>
                      <a:noFill/>
                    </a:lnT>
                    <a:lnB>
                      <a:noFill/>
                    </a:lnB>
                  </a:tcPr>
                </a:tc>
                <a:tc>
                  <a:txBody>
                    <a:bodyPr/>
                    <a:lstStyle/>
                    <a:p>
                      <a:pPr algn="ctr" fontAlgn="ctr"/>
                      <a:r>
                        <a:rPr lang="en-US" sz="1000" b="0" i="0" u="none" strike="noStrike" dirty="0">
                          <a:effectLst/>
                          <a:latin typeface="Arial Nova Light" panose="020B0304020202020204" pitchFamily="34" charset="0"/>
                        </a:rPr>
                        <a:t>32</a:t>
                      </a:r>
                    </a:p>
                  </a:txBody>
                  <a:tcPr marL="8838" marR="8838" marT="8838" marB="0" anchor="ctr">
                    <a:lnL>
                      <a:noFill/>
                    </a:lnL>
                    <a:lnR>
                      <a:noFill/>
                    </a:lnR>
                    <a:lnT>
                      <a:noFill/>
                    </a:lnT>
                    <a:lnB>
                      <a:noFill/>
                    </a:lnB>
                  </a:tcPr>
                </a:tc>
                <a:tc>
                  <a:txBody>
                    <a:bodyPr/>
                    <a:lstStyle/>
                    <a:p>
                      <a:pPr algn="ctr" fontAlgn="ctr"/>
                      <a:r>
                        <a:rPr lang="en-US" sz="1000" b="0" i="0" u="none" strike="noStrike" dirty="0">
                          <a:effectLst/>
                          <a:latin typeface="Arial Nova Light" panose="020B0304020202020204" pitchFamily="34" charset="0"/>
                        </a:rPr>
                        <a:t>100</a:t>
                      </a:r>
                    </a:p>
                  </a:txBody>
                  <a:tcPr marL="8838" marR="8838" marT="8838" marB="0" anchor="ctr">
                    <a:lnL>
                      <a:noFill/>
                    </a:lnL>
                    <a:lnR>
                      <a:noFill/>
                    </a:lnR>
                    <a:lnT>
                      <a:noFill/>
                    </a:lnT>
                    <a:lnB>
                      <a:noFill/>
                    </a:lnB>
                  </a:tcPr>
                </a:tc>
                <a:tc>
                  <a:txBody>
                    <a:bodyPr/>
                    <a:lstStyle/>
                    <a:p>
                      <a:pPr algn="ctr" fontAlgn="b"/>
                      <a:r>
                        <a:rPr lang="en-US" sz="1000" b="0" i="0" u="none" strike="noStrike" dirty="0">
                          <a:effectLst/>
                          <a:latin typeface="Arial Nova Light" panose="020B0304020202020204" pitchFamily="34" charset="0"/>
                        </a:rPr>
                        <a:t>76</a:t>
                      </a:r>
                    </a:p>
                  </a:txBody>
                  <a:tcPr marL="8838" marR="8838" marT="8838" marB="0" anchor="b">
                    <a:lnL>
                      <a:noFill/>
                    </a:lnL>
                    <a:lnR>
                      <a:noFill/>
                    </a:lnR>
                    <a:lnT>
                      <a:noFill/>
                    </a:lnT>
                    <a:lnB>
                      <a:noFill/>
                    </a:lnB>
                  </a:tcPr>
                </a:tc>
                <a:tc>
                  <a:txBody>
                    <a:bodyPr/>
                    <a:lstStyle/>
                    <a:p>
                      <a:pPr algn="ctr" fontAlgn="b"/>
                      <a:r>
                        <a:rPr lang="en-US" sz="1000" b="0" i="0" u="none" strike="noStrike" dirty="0">
                          <a:effectLst/>
                          <a:latin typeface="Arial Nova Light" panose="020B0304020202020204" pitchFamily="34" charset="0"/>
                        </a:rPr>
                        <a:t>744</a:t>
                      </a:r>
                    </a:p>
                  </a:txBody>
                  <a:tcPr marL="8838" marR="8838" marT="8838" marB="0" anchor="b">
                    <a:lnL>
                      <a:noFill/>
                    </a:lnL>
                    <a:lnR>
                      <a:noFill/>
                    </a:lnR>
                    <a:lnT>
                      <a:noFill/>
                    </a:lnT>
                    <a:lnB>
                      <a:noFill/>
                    </a:lnB>
                  </a:tcPr>
                </a:tc>
                <a:tc>
                  <a:txBody>
                    <a:bodyPr/>
                    <a:lstStyle/>
                    <a:p>
                      <a:pPr algn="ctr" fontAlgn="b"/>
                      <a:r>
                        <a:rPr lang="en-US" sz="1000" b="0" i="0" u="none" strike="noStrike" dirty="0">
                          <a:effectLst/>
                          <a:latin typeface="Arial Nova Light" panose="020B0304020202020204" pitchFamily="34" charset="0"/>
                        </a:rPr>
                        <a:t>--</a:t>
                      </a:r>
                    </a:p>
                  </a:txBody>
                  <a:tcPr marL="8838" marR="8838" marT="8838" marB="0" anchor="b">
                    <a:lnL>
                      <a:noFill/>
                    </a:lnL>
                    <a:lnR>
                      <a:noFill/>
                    </a:lnR>
                    <a:lnT>
                      <a:noFill/>
                    </a:lnT>
                    <a:lnB>
                      <a:noFill/>
                    </a:lnB>
                  </a:tcPr>
                </a:tc>
                <a:extLst>
                  <a:ext uri="{0D108BD9-81ED-4DB2-BD59-A6C34878D82A}">
                    <a16:rowId xmlns:a16="http://schemas.microsoft.com/office/drawing/2014/main" val="4247916324"/>
                  </a:ext>
                </a:extLst>
              </a:tr>
              <a:tr h="199737">
                <a:tc>
                  <a:txBody>
                    <a:bodyPr/>
                    <a:lstStyle/>
                    <a:p>
                      <a:pPr algn="l" fontAlgn="b"/>
                      <a:r>
                        <a:rPr lang="en-US" sz="1000" b="0" i="0" u="none" strike="noStrike" dirty="0">
                          <a:effectLst/>
                          <a:latin typeface="Arial Nova Light" panose="020B0304020202020204" pitchFamily="34" charset="0"/>
                        </a:rPr>
                        <a:t>Satisfaction compared to expectations</a:t>
                      </a:r>
                    </a:p>
                  </a:txBody>
                  <a:tcPr marL="8838" marR="8838" marT="8838" marB="0" anchor="b">
                    <a:lnL>
                      <a:noFill/>
                    </a:lnL>
                    <a:lnR>
                      <a:noFill/>
                    </a:lnR>
                    <a:lnT>
                      <a:noFill/>
                    </a:lnT>
                    <a:lnB>
                      <a:noFill/>
                    </a:lnB>
                  </a:tcPr>
                </a:tc>
                <a:tc>
                  <a:txBody>
                    <a:bodyPr/>
                    <a:lstStyle/>
                    <a:p>
                      <a:pPr algn="ctr" fontAlgn="ctr"/>
                      <a:r>
                        <a:rPr lang="en-US" sz="1000" b="0" i="0" u="none" strike="noStrike" dirty="0">
                          <a:effectLst/>
                          <a:latin typeface="Arial Nova Light" panose="020B0304020202020204" pitchFamily="34" charset="0"/>
                        </a:rPr>
                        <a:t>30</a:t>
                      </a:r>
                    </a:p>
                  </a:txBody>
                  <a:tcPr marL="8838" marR="8838" marT="8838" marB="0" anchor="ctr">
                    <a:lnL>
                      <a:noFill/>
                    </a:lnL>
                    <a:lnR>
                      <a:noFill/>
                    </a:lnR>
                    <a:lnT>
                      <a:noFill/>
                    </a:lnT>
                    <a:lnB>
                      <a:noFill/>
                    </a:lnB>
                  </a:tcPr>
                </a:tc>
                <a:tc>
                  <a:txBody>
                    <a:bodyPr/>
                    <a:lstStyle/>
                    <a:p>
                      <a:pPr algn="ctr" fontAlgn="ctr"/>
                      <a:r>
                        <a:rPr lang="en-US" sz="1000" b="0" i="0" u="none" strike="noStrike" dirty="0">
                          <a:effectLst/>
                          <a:latin typeface="Arial Nova Light" panose="020B0304020202020204" pitchFamily="34" charset="0"/>
                        </a:rPr>
                        <a:t>100</a:t>
                      </a:r>
                    </a:p>
                  </a:txBody>
                  <a:tcPr marL="8838" marR="8838" marT="8838" marB="0" anchor="ctr">
                    <a:lnL>
                      <a:noFill/>
                    </a:lnL>
                    <a:lnR>
                      <a:noFill/>
                    </a:lnR>
                    <a:lnT>
                      <a:noFill/>
                    </a:lnT>
                    <a:lnB>
                      <a:noFill/>
                    </a:lnB>
                  </a:tcPr>
                </a:tc>
                <a:tc>
                  <a:txBody>
                    <a:bodyPr/>
                    <a:lstStyle/>
                    <a:p>
                      <a:pPr algn="ctr" fontAlgn="b"/>
                      <a:r>
                        <a:rPr lang="en-US" sz="1000" b="0" i="0" u="none" strike="noStrike" dirty="0">
                          <a:effectLst/>
                          <a:latin typeface="Arial Nova Light" panose="020B0304020202020204" pitchFamily="34" charset="0"/>
                        </a:rPr>
                        <a:t>73</a:t>
                      </a:r>
                    </a:p>
                  </a:txBody>
                  <a:tcPr marL="8838" marR="8838" marT="8838" marB="0" anchor="b">
                    <a:lnL>
                      <a:noFill/>
                    </a:lnL>
                    <a:lnR>
                      <a:noFill/>
                    </a:lnR>
                    <a:lnT>
                      <a:noFill/>
                    </a:lnT>
                    <a:lnB>
                      <a:noFill/>
                    </a:lnB>
                  </a:tcPr>
                </a:tc>
                <a:tc>
                  <a:txBody>
                    <a:bodyPr/>
                    <a:lstStyle/>
                    <a:p>
                      <a:pPr algn="ctr" fontAlgn="b"/>
                      <a:r>
                        <a:rPr lang="en-US" sz="1000" b="0" i="0" u="none" strike="noStrike" dirty="0">
                          <a:effectLst/>
                          <a:latin typeface="Arial Nova Light" panose="020B0304020202020204" pitchFamily="34" charset="0"/>
                        </a:rPr>
                        <a:t>744</a:t>
                      </a:r>
                    </a:p>
                  </a:txBody>
                  <a:tcPr marL="8838" marR="8838" marT="8838" marB="0" anchor="b">
                    <a:lnL>
                      <a:noFill/>
                    </a:lnL>
                    <a:lnR>
                      <a:noFill/>
                    </a:lnR>
                    <a:lnT>
                      <a:noFill/>
                    </a:lnT>
                    <a:lnB>
                      <a:noFill/>
                    </a:lnB>
                  </a:tcPr>
                </a:tc>
                <a:tc>
                  <a:txBody>
                    <a:bodyPr/>
                    <a:lstStyle/>
                    <a:p>
                      <a:pPr algn="ctr" fontAlgn="b"/>
                      <a:r>
                        <a:rPr lang="en-US" sz="1000" b="0" i="0" u="none" strike="noStrike" dirty="0">
                          <a:effectLst/>
                          <a:latin typeface="Arial Nova Light" panose="020B0304020202020204" pitchFamily="34" charset="0"/>
                        </a:rPr>
                        <a:t>--</a:t>
                      </a:r>
                    </a:p>
                  </a:txBody>
                  <a:tcPr marL="8838" marR="8838" marT="8838" marB="0" anchor="b">
                    <a:lnL>
                      <a:noFill/>
                    </a:lnL>
                    <a:lnR>
                      <a:noFill/>
                    </a:lnR>
                    <a:lnT>
                      <a:noFill/>
                    </a:lnT>
                    <a:lnB>
                      <a:noFill/>
                    </a:lnB>
                  </a:tcPr>
                </a:tc>
                <a:extLst>
                  <a:ext uri="{0D108BD9-81ED-4DB2-BD59-A6C34878D82A}">
                    <a16:rowId xmlns:a16="http://schemas.microsoft.com/office/drawing/2014/main" val="867875537"/>
                  </a:ext>
                </a:extLst>
              </a:tr>
              <a:tr h="199737">
                <a:tc>
                  <a:txBody>
                    <a:bodyPr/>
                    <a:lstStyle/>
                    <a:p>
                      <a:pPr algn="l" fontAlgn="b"/>
                      <a:r>
                        <a:rPr lang="en-US" sz="1000" b="0" i="0" u="none" strike="noStrike" dirty="0">
                          <a:effectLst/>
                          <a:latin typeface="Arial Nova Light" panose="020B0304020202020204" pitchFamily="34" charset="0"/>
                        </a:rPr>
                        <a:t>Satisfaction compared to ideal</a:t>
                      </a:r>
                    </a:p>
                  </a:txBody>
                  <a:tcPr marL="8838" marR="8838" marT="8838" marB="0" anchor="b">
                    <a:lnL>
                      <a:noFill/>
                    </a:lnL>
                    <a:lnR>
                      <a:noFill/>
                    </a:lnR>
                    <a:lnT>
                      <a:noFill/>
                    </a:lnT>
                    <a:lnB>
                      <a:noFill/>
                    </a:lnB>
                  </a:tcPr>
                </a:tc>
                <a:tc>
                  <a:txBody>
                    <a:bodyPr/>
                    <a:lstStyle/>
                    <a:p>
                      <a:pPr algn="ctr" fontAlgn="ctr"/>
                      <a:r>
                        <a:rPr lang="en-US" sz="1000" b="0" i="0" u="none" strike="noStrike" dirty="0">
                          <a:effectLst/>
                          <a:latin typeface="Arial Nova Light" panose="020B0304020202020204" pitchFamily="34" charset="0"/>
                        </a:rPr>
                        <a:t>27</a:t>
                      </a:r>
                    </a:p>
                  </a:txBody>
                  <a:tcPr marL="8838" marR="8838" marT="8838" marB="0" anchor="ctr">
                    <a:lnL>
                      <a:noFill/>
                    </a:lnL>
                    <a:lnR>
                      <a:noFill/>
                    </a:lnR>
                    <a:lnT>
                      <a:noFill/>
                    </a:lnT>
                    <a:lnB>
                      <a:noFill/>
                    </a:lnB>
                  </a:tcPr>
                </a:tc>
                <a:tc>
                  <a:txBody>
                    <a:bodyPr/>
                    <a:lstStyle/>
                    <a:p>
                      <a:pPr algn="ctr" fontAlgn="ctr"/>
                      <a:r>
                        <a:rPr lang="en-US" sz="1000" b="0" i="0" u="none" strike="noStrike" dirty="0">
                          <a:effectLst/>
                          <a:latin typeface="Arial Nova Light" panose="020B0304020202020204" pitchFamily="34" charset="0"/>
                        </a:rPr>
                        <a:t>94</a:t>
                      </a:r>
                    </a:p>
                  </a:txBody>
                  <a:tcPr marL="8838" marR="8838" marT="8838" marB="0" anchor="ctr">
                    <a:lnL>
                      <a:noFill/>
                    </a:lnL>
                    <a:lnR>
                      <a:noFill/>
                    </a:lnR>
                    <a:lnT>
                      <a:noFill/>
                    </a:lnT>
                    <a:lnB>
                      <a:noFill/>
                    </a:lnB>
                  </a:tcPr>
                </a:tc>
                <a:tc>
                  <a:txBody>
                    <a:bodyPr/>
                    <a:lstStyle/>
                    <a:p>
                      <a:pPr algn="ctr" fontAlgn="b"/>
                      <a:r>
                        <a:rPr lang="en-US" sz="1000" b="0" i="0" u="none" strike="noStrike" dirty="0">
                          <a:effectLst/>
                          <a:latin typeface="Arial Nova Light" panose="020B0304020202020204" pitchFamily="34" charset="0"/>
                        </a:rPr>
                        <a:t>70</a:t>
                      </a:r>
                    </a:p>
                  </a:txBody>
                  <a:tcPr marL="8838" marR="8838" marT="8838" marB="0" anchor="b">
                    <a:lnL>
                      <a:noFill/>
                    </a:lnL>
                    <a:lnR>
                      <a:noFill/>
                    </a:lnR>
                    <a:lnT>
                      <a:noFill/>
                    </a:lnT>
                    <a:lnB>
                      <a:noFill/>
                    </a:lnB>
                  </a:tcPr>
                </a:tc>
                <a:tc>
                  <a:txBody>
                    <a:bodyPr/>
                    <a:lstStyle/>
                    <a:p>
                      <a:pPr algn="ctr" fontAlgn="b"/>
                      <a:r>
                        <a:rPr lang="en-US" sz="1000" b="0" i="0" u="none" strike="noStrike" dirty="0">
                          <a:effectLst/>
                          <a:latin typeface="Arial Nova Light" panose="020B0304020202020204" pitchFamily="34" charset="0"/>
                        </a:rPr>
                        <a:t>744</a:t>
                      </a:r>
                    </a:p>
                  </a:txBody>
                  <a:tcPr marL="8838" marR="8838" marT="8838" marB="0" anchor="b">
                    <a:lnL>
                      <a:noFill/>
                    </a:lnL>
                    <a:lnR>
                      <a:noFill/>
                    </a:lnR>
                    <a:lnT>
                      <a:noFill/>
                    </a:lnT>
                    <a:lnB>
                      <a:noFill/>
                    </a:lnB>
                  </a:tcPr>
                </a:tc>
                <a:tc>
                  <a:txBody>
                    <a:bodyPr/>
                    <a:lstStyle/>
                    <a:p>
                      <a:pPr algn="ctr" fontAlgn="b"/>
                      <a:r>
                        <a:rPr lang="en-US" sz="1000" b="0" i="0" u="none" strike="noStrike" dirty="0">
                          <a:effectLst/>
                          <a:latin typeface="Arial Nova Light" panose="020B0304020202020204" pitchFamily="34" charset="0"/>
                        </a:rPr>
                        <a:t>--</a:t>
                      </a:r>
                    </a:p>
                  </a:txBody>
                  <a:tcPr marL="8838" marR="8838" marT="8838" marB="0" anchor="b">
                    <a:lnL>
                      <a:noFill/>
                    </a:lnL>
                    <a:lnR>
                      <a:noFill/>
                    </a:lnR>
                    <a:lnT>
                      <a:noFill/>
                    </a:lnT>
                    <a:lnB>
                      <a:noFill/>
                    </a:lnB>
                  </a:tcPr>
                </a:tc>
                <a:extLst>
                  <a:ext uri="{0D108BD9-81ED-4DB2-BD59-A6C34878D82A}">
                    <a16:rowId xmlns:a16="http://schemas.microsoft.com/office/drawing/2014/main" val="2101108062"/>
                  </a:ext>
                </a:extLst>
              </a:tr>
              <a:tr h="199737">
                <a:tc>
                  <a:txBody>
                    <a:bodyPr/>
                    <a:lstStyle/>
                    <a:p>
                      <a:pPr algn="l" fontAlgn="b"/>
                      <a:r>
                        <a:rPr lang="en-US" sz="1000" b="0" i="0" u="none" strike="noStrike" dirty="0">
                          <a:effectLst/>
                          <a:latin typeface="Arial Nova Light" panose="020B0304020202020204" pitchFamily="34" charset="0"/>
                        </a:rPr>
                        <a:t>Confidence in Lead Agency</a:t>
                      </a:r>
                    </a:p>
                  </a:txBody>
                  <a:tcPr marL="8838" marR="8838" marT="8838" marB="0" anchor="b">
                    <a:lnL>
                      <a:noFill/>
                    </a:lnL>
                    <a:lnR>
                      <a:noFill/>
                    </a:lnR>
                    <a:lnT>
                      <a:noFill/>
                    </a:lnT>
                    <a:lnB>
                      <a:noFill/>
                    </a:lnB>
                    <a:solidFill>
                      <a:srgbClr val="D9D9D9"/>
                    </a:solidFill>
                  </a:tcPr>
                </a:tc>
                <a:tc>
                  <a:txBody>
                    <a:bodyPr/>
                    <a:lstStyle/>
                    <a:p>
                      <a:pPr algn="ctr" fontAlgn="ctr"/>
                      <a:r>
                        <a:rPr lang="en-US" sz="1000" b="0" i="0" u="none" strike="noStrike" dirty="0">
                          <a:effectLst/>
                          <a:latin typeface="Arial Nova Light" panose="020B0304020202020204" pitchFamily="34" charset="0"/>
                        </a:rPr>
                        <a:t>30</a:t>
                      </a:r>
                    </a:p>
                  </a:txBody>
                  <a:tcPr marL="8838" marR="8838" marT="8838" marB="0" anchor="ctr">
                    <a:lnL>
                      <a:noFill/>
                    </a:lnL>
                    <a:lnR>
                      <a:noFill/>
                    </a:lnR>
                    <a:lnT>
                      <a:noFill/>
                    </a:lnT>
                    <a:lnB>
                      <a:noFill/>
                    </a:lnB>
                    <a:solidFill>
                      <a:srgbClr val="D9D9D9"/>
                    </a:solidFill>
                  </a:tcPr>
                </a:tc>
                <a:tc>
                  <a:txBody>
                    <a:bodyPr/>
                    <a:lstStyle/>
                    <a:p>
                      <a:pPr algn="ctr" fontAlgn="ctr"/>
                      <a:r>
                        <a:rPr lang="en-US" sz="1000" b="0" i="0" u="none" strike="noStrike" dirty="0">
                          <a:effectLst/>
                          <a:latin typeface="Arial Nova Light" panose="020B0304020202020204" pitchFamily="34" charset="0"/>
                        </a:rPr>
                        <a:t>100</a:t>
                      </a:r>
                    </a:p>
                  </a:txBody>
                  <a:tcPr marL="8838" marR="8838" marT="8838" marB="0" anchor="ctr">
                    <a:lnL>
                      <a:noFill/>
                    </a:lnL>
                    <a:lnR>
                      <a:noFill/>
                    </a:lnR>
                    <a:lnT>
                      <a:noFill/>
                    </a:lnT>
                    <a:lnB>
                      <a:noFill/>
                    </a:lnB>
                    <a:solidFill>
                      <a:srgbClr val="D9D9D9"/>
                    </a:solidFill>
                  </a:tcPr>
                </a:tc>
                <a:tc>
                  <a:txBody>
                    <a:bodyPr/>
                    <a:lstStyle/>
                    <a:p>
                      <a:pPr algn="ctr" fontAlgn="b"/>
                      <a:r>
                        <a:rPr lang="en-US" sz="1000" b="0" i="0" u="none" strike="noStrike" dirty="0">
                          <a:effectLst/>
                          <a:latin typeface="Arial Nova Light" panose="020B0304020202020204" pitchFamily="34" charset="0"/>
                        </a:rPr>
                        <a:t>77</a:t>
                      </a:r>
                    </a:p>
                  </a:txBody>
                  <a:tcPr marL="8838" marR="8838" marT="8838" marB="0" anchor="b">
                    <a:lnL>
                      <a:noFill/>
                    </a:lnL>
                    <a:lnR>
                      <a:noFill/>
                    </a:lnR>
                    <a:lnT>
                      <a:noFill/>
                    </a:lnT>
                    <a:lnB>
                      <a:noFill/>
                    </a:lnB>
                    <a:solidFill>
                      <a:srgbClr val="D9D9D9"/>
                    </a:solidFill>
                  </a:tcPr>
                </a:tc>
                <a:tc>
                  <a:txBody>
                    <a:bodyPr/>
                    <a:lstStyle/>
                    <a:p>
                      <a:pPr algn="ctr" fontAlgn="b"/>
                      <a:r>
                        <a:rPr lang="en-US" sz="1000" b="0" i="0" u="none" strike="noStrike" dirty="0">
                          <a:effectLst/>
                          <a:latin typeface="Arial Nova Light" panose="020B0304020202020204" pitchFamily="34" charset="0"/>
                        </a:rPr>
                        <a:t>731</a:t>
                      </a:r>
                    </a:p>
                  </a:txBody>
                  <a:tcPr marL="8838" marR="8838" marT="8838" marB="0" anchor="b">
                    <a:lnL>
                      <a:noFill/>
                    </a:lnL>
                    <a:lnR>
                      <a:noFill/>
                    </a:lnR>
                    <a:lnT>
                      <a:noFill/>
                    </a:lnT>
                    <a:lnB>
                      <a:noFill/>
                    </a:lnB>
                    <a:solidFill>
                      <a:srgbClr val="D9D9D9"/>
                    </a:solidFill>
                  </a:tcPr>
                </a:tc>
                <a:tc>
                  <a:txBody>
                    <a:bodyPr/>
                    <a:lstStyle/>
                    <a:p>
                      <a:pPr algn="ctr" fontAlgn="b"/>
                      <a:r>
                        <a:rPr lang="en-US" sz="1000" b="0" i="0" u="none" strike="noStrike" dirty="0">
                          <a:effectLst/>
                          <a:latin typeface="Arial Nova Light" panose="020B0304020202020204" pitchFamily="34" charset="0"/>
                        </a:rPr>
                        <a:t>4.8</a:t>
                      </a:r>
                    </a:p>
                  </a:txBody>
                  <a:tcPr marL="8838" marR="8838" marT="8838" marB="0" anchor="b">
                    <a:lnL>
                      <a:noFill/>
                    </a:lnL>
                    <a:lnR>
                      <a:noFill/>
                    </a:lnR>
                    <a:lnT>
                      <a:noFill/>
                    </a:lnT>
                    <a:lnB>
                      <a:noFill/>
                    </a:lnB>
                    <a:solidFill>
                      <a:srgbClr val="D9D9D9"/>
                    </a:solidFill>
                  </a:tcPr>
                </a:tc>
                <a:extLst>
                  <a:ext uri="{0D108BD9-81ED-4DB2-BD59-A6C34878D82A}">
                    <a16:rowId xmlns:a16="http://schemas.microsoft.com/office/drawing/2014/main" val="918311855"/>
                  </a:ext>
                </a:extLst>
              </a:tr>
              <a:tr h="199737">
                <a:tc>
                  <a:txBody>
                    <a:bodyPr/>
                    <a:lstStyle/>
                    <a:p>
                      <a:pPr algn="l" fontAlgn="b"/>
                      <a:r>
                        <a:rPr lang="en-US" sz="1000" b="0" i="0" u="none" strike="noStrike" dirty="0">
                          <a:effectLst/>
                          <a:latin typeface="Arial Nova Light" panose="020B0304020202020204" pitchFamily="34" charset="0"/>
                        </a:rPr>
                        <a:t>Confidence in fulfilling mission</a:t>
                      </a:r>
                    </a:p>
                  </a:txBody>
                  <a:tcPr marL="8838" marR="8838" marT="8838" marB="0" anchor="b">
                    <a:lnL>
                      <a:noFill/>
                    </a:lnL>
                    <a:lnR>
                      <a:noFill/>
                    </a:lnR>
                    <a:lnT>
                      <a:noFill/>
                    </a:lnT>
                    <a:lnB>
                      <a:noFill/>
                    </a:lnB>
                  </a:tcPr>
                </a:tc>
                <a:tc>
                  <a:txBody>
                    <a:bodyPr/>
                    <a:lstStyle/>
                    <a:p>
                      <a:pPr algn="ctr" fontAlgn="ctr"/>
                      <a:r>
                        <a:rPr lang="en-US" sz="1000" b="0" i="0" u="none" strike="noStrike" dirty="0">
                          <a:effectLst/>
                          <a:latin typeface="Arial Nova Light" panose="020B0304020202020204" pitchFamily="34" charset="0"/>
                        </a:rPr>
                        <a:t>30</a:t>
                      </a:r>
                    </a:p>
                  </a:txBody>
                  <a:tcPr marL="8838" marR="8838" marT="8838" marB="0" anchor="ctr">
                    <a:lnL>
                      <a:noFill/>
                    </a:lnL>
                    <a:lnR>
                      <a:noFill/>
                    </a:lnR>
                    <a:lnT>
                      <a:noFill/>
                    </a:lnT>
                    <a:lnB>
                      <a:noFill/>
                    </a:lnB>
                  </a:tcPr>
                </a:tc>
                <a:tc>
                  <a:txBody>
                    <a:bodyPr/>
                    <a:lstStyle/>
                    <a:p>
                      <a:pPr algn="ctr" fontAlgn="ctr"/>
                      <a:r>
                        <a:rPr lang="en-US" sz="1000" b="0" i="0" u="none" strike="noStrike" dirty="0">
                          <a:effectLst/>
                          <a:latin typeface="Arial Nova Light" panose="020B0304020202020204" pitchFamily="34" charset="0"/>
                        </a:rPr>
                        <a:t>100</a:t>
                      </a:r>
                    </a:p>
                  </a:txBody>
                  <a:tcPr marL="8838" marR="8838" marT="8838" marB="0" anchor="ctr">
                    <a:lnL>
                      <a:noFill/>
                    </a:lnL>
                    <a:lnR>
                      <a:noFill/>
                    </a:lnR>
                    <a:lnT>
                      <a:noFill/>
                    </a:lnT>
                    <a:lnB>
                      <a:noFill/>
                    </a:lnB>
                  </a:tcPr>
                </a:tc>
                <a:tc>
                  <a:txBody>
                    <a:bodyPr/>
                    <a:lstStyle/>
                    <a:p>
                      <a:pPr algn="ctr" fontAlgn="b"/>
                      <a:r>
                        <a:rPr lang="en-US" sz="1000" b="0" i="0" u="none" strike="noStrike" dirty="0">
                          <a:effectLst/>
                          <a:latin typeface="Arial Nova Light" panose="020B0304020202020204" pitchFamily="34" charset="0"/>
                        </a:rPr>
                        <a:t>77</a:t>
                      </a:r>
                    </a:p>
                  </a:txBody>
                  <a:tcPr marL="8838" marR="8838" marT="8838" marB="0" anchor="b">
                    <a:lnL>
                      <a:noFill/>
                    </a:lnL>
                    <a:lnR>
                      <a:noFill/>
                    </a:lnR>
                    <a:lnT>
                      <a:noFill/>
                    </a:lnT>
                    <a:lnB>
                      <a:noFill/>
                    </a:lnB>
                  </a:tcPr>
                </a:tc>
                <a:tc>
                  <a:txBody>
                    <a:bodyPr/>
                    <a:lstStyle/>
                    <a:p>
                      <a:pPr algn="ctr" fontAlgn="b"/>
                      <a:r>
                        <a:rPr lang="en-US" sz="1000" b="0" i="0" u="none" strike="noStrike" dirty="0">
                          <a:effectLst/>
                          <a:latin typeface="Arial Nova Light" panose="020B0304020202020204" pitchFamily="34" charset="0"/>
                        </a:rPr>
                        <a:t>731</a:t>
                      </a:r>
                    </a:p>
                  </a:txBody>
                  <a:tcPr marL="8838" marR="8838" marT="8838" marB="0" anchor="b">
                    <a:lnL>
                      <a:noFill/>
                    </a:lnL>
                    <a:lnR>
                      <a:noFill/>
                    </a:lnR>
                    <a:lnT>
                      <a:noFill/>
                    </a:lnT>
                    <a:lnB>
                      <a:noFill/>
                    </a:lnB>
                  </a:tcPr>
                </a:tc>
                <a:tc>
                  <a:txBody>
                    <a:bodyPr/>
                    <a:lstStyle/>
                    <a:p>
                      <a:pPr algn="ctr" fontAlgn="b"/>
                      <a:r>
                        <a:rPr lang="en-US" sz="1000" b="0" i="0" u="none" strike="noStrike" dirty="0">
                          <a:effectLst/>
                          <a:latin typeface="Arial Nova Light" panose="020B0304020202020204" pitchFamily="34" charset="0"/>
                        </a:rPr>
                        <a:t>--</a:t>
                      </a:r>
                    </a:p>
                  </a:txBody>
                  <a:tcPr marL="8838" marR="8838" marT="8838" marB="0" anchor="b">
                    <a:lnL>
                      <a:noFill/>
                    </a:lnL>
                    <a:lnR>
                      <a:noFill/>
                    </a:lnR>
                    <a:lnT>
                      <a:noFill/>
                    </a:lnT>
                    <a:lnB>
                      <a:noFill/>
                    </a:lnB>
                  </a:tcPr>
                </a:tc>
                <a:extLst>
                  <a:ext uri="{0D108BD9-81ED-4DB2-BD59-A6C34878D82A}">
                    <a16:rowId xmlns:a16="http://schemas.microsoft.com/office/drawing/2014/main" val="3750090826"/>
                  </a:ext>
                </a:extLst>
              </a:tr>
              <a:tr h="199737">
                <a:tc>
                  <a:txBody>
                    <a:bodyPr/>
                    <a:lstStyle/>
                    <a:p>
                      <a:pPr algn="l" fontAlgn="b"/>
                      <a:r>
                        <a:rPr lang="en-US" sz="1000" b="0" i="0" u="none" strike="noStrike" dirty="0">
                          <a:effectLst/>
                          <a:latin typeface="Arial Nova Light" panose="020B0304020202020204" pitchFamily="34" charset="0"/>
                        </a:rPr>
                        <a:t>Trust in the CSBG State Lead Agency</a:t>
                      </a:r>
                    </a:p>
                  </a:txBody>
                  <a:tcPr marL="8838" marR="8838" marT="8838" marB="0" anchor="b">
                    <a:lnL>
                      <a:noFill/>
                    </a:lnL>
                    <a:lnR>
                      <a:noFill/>
                    </a:lnR>
                    <a:lnT>
                      <a:noFill/>
                    </a:lnT>
                    <a:lnB>
                      <a:noFill/>
                    </a:lnB>
                    <a:solidFill>
                      <a:srgbClr val="D9D9D9"/>
                    </a:solidFill>
                  </a:tcPr>
                </a:tc>
                <a:tc>
                  <a:txBody>
                    <a:bodyPr/>
                    <a:lstStyle/>
                    <a:p>
                      <a:pPr algn="ctr" fontAlgn="ctr"/>
                      <a:r>
                        <a:rPr lang="en-US" sz="1000" b="0" i="0" u="none" strike="noStrike" dirty="0">
                          <a:effectLst/>
                          <a:latin typeface="Arial Nova Light" panose="020B0304020202020204" pitchFamily="34" charset="0"/>
                        </a:rPr>
                        <a:t>30</a:t>
                      </a:r>
                    </a:p>
                  </a:txBody>
                  <a:tcPr marL="8838" marR="8838" marT="8838" marB="0" anchor="ctr">
                    <a:lnL>
                      <a:noFill/>
                    </a:lnL>
                    <a:lnR>
                      <a:noFill/>
                    </a:lnR>
                    <a:lnT>
                      <a:noFill/>
                    </a:lnT>
                    <a:lnB>
                      <a:noFill/>
                    </a:lnB>
                    <a:solidFill>
                      <a:srgbClr val="D9D9D9"/>
                    </a:solidFill>
                  </a:tcPr>
                </a:tc>
                <a:tc>
                  <a:txBody>
                    <a:bodyPr/>
                    <a:lstStyle/>
                    <a:p>
                      <a:pPr algn="ctr" fontAlgn="ctr"/>
                      <a:r>
                        <a:rPr lang="en-US" sz="1000" b="0" i="0" u="none" strike="noStrike" dirty="0">
                          <a:effectLst/>
                          <a:latin typeface="Arial Nova Light" panose="020B0304020202020204" pitchFamily="34" charset="0"/>
                        </a:rPr>
                        <a:t>100</a:t>
                      </a:r>
                    </a:p>
                  </a:txBody>
                  <a:tcPr marL="8838" marR="8838" marT="8838" marB="0" anchor="ctr">
                    <a:lnL>
                      <a:noFill/>
                    </a:lnL>
                    <a:lnR>
                      <a:noFill/>
                    </a:lnR>
                    <a:lnT>
                      <a:noFill/>
                    </a:lnT>
                    <a:lnB>
                      <a:noFill/>
                    </a:lnB>
                    <a:solidFill>
                      <a:srgbClr val="D9D9D9"/>
                    </a:solidFill>
                  </a:tcPr>
                </a:tc>
                <a:tc>
                  <a:txBody>
                    <a:bodyPr/>
                    <a:lstStyle/>
                    <a:p>
                      <a:pPr algn="ctr" fontAlgn="b"/>
                      <a:r>
                        <a:rPr lang="en-US" sz="1000" b="0" i="0" u="none" strike="noStrike" dirty="0">
                          <a:effectLst/>
                          <a:latin typeface="Arial Nova Light" panose="020B0304020202020204" pitchFamily="34" charset="0"/>
                        </a:rPr>
                        <a:t>77</a:t>
                      </a:r>
                    </a:p>
                  </a:txBody>
                  <a:tcPr marL="8838" marR="8838" marT="8838" marB="0" anchor="b">
                    <a:lnL>
                      <a:noFill/>
                    </a:lnL>
                    <a:lnR>
                      <a:noFill/>
                    </a:lnR>
                    <a:lnT>
                      <a:noFill/>
                    </a:lnT>
                    <a:lnB>
                      <a:noFill/>
                    </a:lnB>
                    <a:solidFill>
                      <a:srgbClr val="D9D9D9"/>
                    </a:solidFill>
                  </a:tcPr>
                </a:tc>
                <a:tc>
                  <a:txBody>
                    <a:bodyPr/>
                    <a:lstStyle/>
                    <a:p>
                      <a:pPr algn="ctr" fontAlgn="b"/>
                      <a:r>
                        <a:rPr lang="en-US" sz="1000" b="0" i="0" u="none" strike="noStrike" dirty="0">
                          <a:effectLst/>
                          <a:latin typeface="Arial Nova Light" panose="020B0304020202020204" pitchFamily="34" charset="0"/>
                        </a:rPr>
                        <a:t>737</a:t>
                      </a:r>
                    </a:p>
                  </a:txBody>
                  <a:tcPr marL="8838" marR="8838" marT="8838" marB="0" anchor="b">
                    <a:lnL>
                      <a:noFill/>
                    </a:lnL>
                    <a:lnR>
                      <a:noFill/>
                    </a:lnR>
                    <a:lnT>
                      <a:noFill/>
                    </a:lnT>
                    <a:lnB>
                      <a:noFill/>
                    </a:lnB>
                    <a:solidFill>
                      <a:srgbClr val="D9D9D9"/>
                    </a:solidFill>
                  </a:tcPr>
                </a:tc>
                <a:tc>
                  <a:txBody>
                    <a:bodyPr/>
                    <a:lstStyle/>
                    <a:p>
                      <a:pPr algn="ctr" fontAlgn="b"/>
                      <a:r>
                        <a:rPr lang="en-US" sz="1000" b="0" i="0" u="none" strike="noStrike" dirty="0">
                          <a:effectLst/>
                          <a:latin typeface="Arial Nova Light" panose="020B0304020202020204" pitchFamily="34" charset="0"/>
                        </a:rPr>
                        <a:t>4.9</a:t>
                      </a:r>
                    </a:p>
                  </a:txBody>
                  <a:tcPr marL="8838" marR="8838" marT="8838" marB="0" anchor="b">
                    <a:lnL>
                      <a:noFill/>
                    </a:lnL>
                    <a:lnR>
                      <a:noFill/>
                    </a:lnR>
                    <a:lnT>
                      <a:noFill/>
                    </a:lnT>
                    <a:lnB>
                      <a:noFill/>
                    </a:lnB>
                    <a:solidFill>
                      <a:srgbClr val="D9D9D9"/>
                    </a:solidFill>
                  </a:tcPr>
                </a:tc>
                <a:extLst>
                  <a:ext uri="{0D108BD9-81ED-4DB2-BD59-A6C34878D82A}">
                    <a16:rowId xmlns:a16="http://schemas.microsoft.com/office/drawing/2014/main" val="4161722837"/>
                  </a:ext>
                </a:extLst>
              </a:tr>
              <a:tr h="199737">
                <a:tc>
                  <a:txBody>
                    <a:bodyPr/>
                    <a:lstStyle/>
                    <a:p>
                      <a:pPr algn="l" fontAlgn="b"/>
                      <a:r>
                        <a:rPr lang="en-US" sz="1000" b="0" i="0" u="none" strike="noStrike" dirty="0">
                          <a:effectLst/>
                          <a:latin typeface="Arial Nova Light" panose="020B0304020202020204" pitchFamily="34" charset="0"/>
                        </a:rPr>
                        <a:t>Trusted to meet needs</a:t>
                      </a:r>
                    </a:p>
                  </a:txBody>
                  <a:tcPr marL="8838" marR="8838" marT="8838" marB="0" anchor="b">
                    <a:lnL>
                      <a:noFill/>
                    </a:lnL>
                    <a:lnR>
                      <a:noFill/>
                    </a:lnR>
                    <a:lnT>
                      <a:noFill/>
                    </a:lnT>
                    <a:lnB>
                      <a:noFill/>
                    </a:lnB>
                  </a:tcPr>
                </a:tc>
                <a:tc>
                  <a:txBody>
                    <a:bodyPr/>
                    <a:lstStyle/>
                    <a:p>
                      <a:pPr algn="ctr" fontAlgn="ctr"/>
                      <a:r>
                        <a:rPr lang="en-US" sz="1000" b="0" i="0" u="none" strike="noStrike" dirty="0">
                          <a:effectLst/>
                          <a:latin typeface="Arial Nova Light" panose="020B0304020202020204" pitchFamily="34" charset="0"/>
                        </a:rPr>
                        <a:t>30</a:t>
                      </a:r>
                    </a:p>
                  </a:txBody>
                  <a:tcPr marL="8838" marR="8838" marT="8838" marB="0" anchor="ctr">
                    <a:lnL>
                      <a:noFill/>
                    </a:lnL>
                    <a:lnR>
                      <a:noFill/>
                    </a:lnR>
                    <a:lnT>
                      <a:noFill/>
                    </a:lnT>
                    <a:lnB>
                      <a:noFill/>
                    </a:lnB>
                  </a:tcPr>
                </a:tc>
                <a:tc>
                  <a:txBody>
                    <a:bodyPr/>
                    <a:lstStyle/>
                    <a:p>
                      <a:pPr algn="ctr" fontAlgn="ctr"/>
                      <a:r>
                        <a:rPr lang="en-US" sz="1000" b="0" i="0" u="none" strike="noStrike" dirty="0">
                          <a:effectLst/>
                          <a:latin typeface="Arial Nova Light" panose="020B0304020202020204" pitchFamily="34" charset="0"/>
                        </a:rPr>
                        <a:t>100</a:t>
                      </a:r>
                    </a:p>
                  </a:txBody>
                  <a:tcPr marL="8838" marR="8838" marT="8838" marB="0" anchor="ctr">
                    <a:lnL>
                      <a:noFill/>
                    </a:lnL>
                    <a:lnR>
                      <a:noFill/>
                    </a:lnR>
                    <a:lnT>
                      <a:noFill/>
                    </a:lnT>
                    <a:lnB>
                      <a:noFill/>
                    </a:lnB>
                  </a:tcPr>
                </a:tc>
                <a:tc>
                  <a:txBody>
                    <a:bodyPr/>
                    <a:lstStyle/>
                    <a:p>
                      <a:pPr algn="ctr" fontAlgn="b"/>
                      <a:r>
                        <a:rPr lang="en-US" sz="1000" b="0" i="0" u="none" strike="noStrike" dirty="0">
                          <a:effectLst/>
                          <a:latin typeface="Arial Nova Light" panose="020B0304020202020204" pitchFamily="34" charset="0"/>
                        </a:rPr>
                        <a:t>77</a:t>
                      </a:r>
                    </a:p>
                  </a:txBody>
                  <a:tcPr marL="8838" marR="8838" marT="8838" marB="0" anchor="b">
                    <a:lnL>
                      <a:noFill/>
                    </a:lnL>
                    <a:lnR>
                      <a:noFill/>
                    </a:lnR>
                    <a:lnT>
                      <a:noFill/>
                    </a:lnT>
                    <a:lnB>
                      <a:noFill/>
                    </a:lnB>
                  </a:tcPr>
                </a:tc>
                <a:tc>
                  <a:txBody>
                    <a:bodyPr/>
                    <a:lstStyle/>
                    <a:p>
                      <a:pPr algn="ctr" fontAlgn="b"/>
                      <a:r>
                        <a:rPr lang="en-US" sz="1000" b="0" i="0" u="none" strike="noStrike" dirty="0">
                          <a:effectLst/>
                          <a:latin typeface="Arial Nova Light" panose="020B0304020202020204" pitchFamily="34" charset="0"/>
                        </a:rPr>
                        <a:t>737</a:t>
                      </a:r>
                    </a:p>
                  </a:txBody>
                  <a:tcPr marL="8838" marR="8838" marT="8838" marB="0" anchor="b">
                    <a:lnL>
                      <a:noFill/>
                    </a:lnL>
                    <a:lnR>
                      <a:noFill/>
                    </a:lnR>
                    <a:lnT>
                      <a:noFill/>
                    </a:lnT>
                    <a:lnB>
                      <a:noFill/>
                    </a:lnB>
                  </a:tcPr>
                </a:tc>
                <a:tc>
                  <a:txBody>
                    <a:bodyPr/>
                    <a:lstStyle/>
                    <a:p>
                      <a:pPr algn="ctr" fontAlgn="b"/>
                      <a:r>
                        <a:rPr lang="en-US" sz="1000" b="0" i="0" u="none" strike="noStrike" dirty="0">
                          <a:effectLst/>
                          <a:latin typeface="Arial Nova Light" panose="020B0304020202020204" pitchFamily="34" charset="0"/>
                        </a:rPr>
                        <a:t>--</a:t>
                      </a:r>
                    </a:p>
                  </a:txBody>
                  <a:tcPr marL="8838" marR="8838" marT="8838" marB="0" anchor="b">
                    <a:lnL>
                      <a:noFill/>
                    </a:lnL>
                    <a:lnR>
                      <a:noFill/>
                    </a:lnR>
                    <a:lnT>
                      <a:noFill/>
                    </a:lnT>
                    <a:lnB>
                      <a:noFill/>
                    </a:lnB>
                  </a:tcPr>
                </a:tc>
                <a:extLst>
                  <a:ext uri="{0D108BD9-81ED-4DB2-BD59-A6C34878D82A}">
                    <a16:rowId xmlns:a16="http://schemas.microsoft.com/office/drawing/2014/main" val="1032992034"/>
                  </a:ext>
                </a:extLst>
              </a:tr>
            </a:tbl>
          </a:graphicData>
        </a:graphic>
      </p:graphicFrame>
    </p:spTree>
    <p:extLst>
      <p:ext uri="{BB962C8B-B14F-4D97-AF65-F5344CB8AC3E}">
        <p14:creationId xmlns:p14="http://schemas.microsoft.com/office/powerpoint/2010/main" val="589785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FA2ED-0634-4906-B0A2-011668946B36}"/>
              </a:ext>
            </a:extLst>
          </p:cNvPr>
          <p:cNvSpPr>
            <a:spLocks noGrp="1"/>
          </p:cNvSpPr>
          <p:nvPr>
            <p:ph type="title"/>
          </p:nvPr>
        </p:nvSpPr>
        <p:spPr>
          <a:xfrm>
            <a:off x="493295" y="0"/>
            <a:ext cx="11274551" cy="734261"/>
          </a:xfrm>
        </p:spPr>
        <p:txBody>
          <a:bodyPr>
            <a:normAutofit fontScale="90000"/>
          </a:bodyPr>
          <a:lstStyle/>
          <a:p>
            <a:br>
              <a:rPr lang="en-US" sz="2700" b="1" dirty="0">
                <a:effectLst/>
                <a:highlight>
                  <a:srgbClr val="D3D3D3"/>
                </a:highlight>
                <a:latin typeface="Arial" panose="020B0604020202020204" pitchFamily="34" charset="0"/>
                <a:ea typeface="Times New Roman" panose="02020603050405020304" pitchFamily="18" charset="0"/>
                <a:cs typeface="Times New Roman" panose="02020603050405020304" pitchFamily="18" charset="0"/>
              </a:rPr>
            </a:br>
            <a:br>
              <a:rPr lang="en-US" sz="2700" b="1" dirty="0">
                <a:effectLst/>
                <a:highlight>
                  <a:srgbClr val="D3D3D3"/>
                </a:highlight>
                <a:latin typeface="Arial" panose="020B0604020202020204" pitchFamily="34" charset="0"/>
                <a:ea typeface="Times New Roman" panose="02020603050405020304" pitchFamily="18" charset="0"/>
                <a:cs typeface="Times New Roman" panose="02020603050405020304" pitchFamily="18" charset="0"/>
              </a:rPr>
            </a:br>
            <a:r>
              <a:rPr lang="en-US" sz="3100" b="1" dirty="0">
                <a:solidFill>
                  <a:schemeClr val="tx1"/>
                </a:solidFill>
                <a:effectLst/>
                <a:latin typeface="+mj-lt"/>
                <a:ea typeface="Times New Roman" panose="02020603050405020304" pitchFamily="18" charset="0"/>
                <a:cs typeface="Times New Roman" panose="02020603050405020304" pitchFamily="18" charset="0"/>
              </a:rPr>
              <a:t>2021 ACSI Survey:  Verbatim Comments</a:t>
            </a:r>
            <a:br>
              <a:rPr lang="en-US" sz="3600" b="1" dirty="0">
                <a:solidFill>
                  <a:schemeClr val="tx1"/>
                </a:solidFill>
                <a:effectLst/>
                <a:highlight>
                  <a:srgbClr val="D3D3D3"/>
                </a:highlight>
                <a:latin typeface="Arial" panose="020B0604020202020204" pitchFamily="34" charset="0"/>
                <a:ea typeface="Times New Roman" panose="02020603050405020304" pitchFamily="18" charset="0"/>
                <a:cs typeface="Times New Roman" panose="02020603050405020304" pitchFamily="18" charset="0"/>
              </a:rPr>
            </a:br>
            <a:endParaRPr lang="en-US" b="1" dirty="0">
              <a:solidFill>
                <a:schemeClr val="tx1"/>
              </a:solidFill>
            </a:endParaRPr>
          </a:p>
        </p:txBody>
      </p:sp>
      <p:sp>
        <p:nvSpPr>
          <p:cNvPr id="3" name="Speech Bubble: Rectangle with Corners Rounded 2">
            <a:extLst>
              <a:ext uri="{FF2B5EF4-FFF2-40B4-BE49-F238E27FC236}">
                <a16:creationId xmlns:a16="http://schemas.microsoft.com/office/drawing/2014/main" id="{A3F0AC47-A5CF-4C14-A0B4-3E678B598209}"/>
              </a:ext>
            </a:extLst>
          </p:cNvPr>
          <p:cNvSpPr/>
          <p:nvPr/>
        </p:nvSpPr>
        <p:spPr>
          <a:xfrm>
            <a:off x="7758545" y="734261"/>
            <a:ext cx="4290952" cy="2188163"/>
          </a:xfrm>
          <a:prstGeom prst="wedgeRoundRectCallou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marR="0" lvl="0" defTabSz="914400">
              <a:lnSpc>
                <a:spcPct val="90000"/>
              </a:lnSpc>
              <a:spcBef>
                <a:spcPts val="0"/>
              </a:spcBef>
              <a:spcAft>
                <a:spcPts val="600"/>
              </a:spcAft>
            </a:pPr>
            <a:r>
              <a:rPr lang="en-US" sz="1200" i="1" dirty="0">
                <a:solidFill>
                  <a:schemeClr val="tx1"/>
                </a:solidFill>
                <a:effectLst/>
                <a:latin typeface="+mn-lt"/>
              </a:rPr>
              <a:t>Communication from the State agency is often "at" the CAPs not with us. We are not brought into discussions about needs, either for the organization or the community, until well after the State has decided what programs they are going to submit for funding. Many times, this communication is only with large, urban CAPs and then programs are rolled out that don't meet the needs of smaller suburban or rural communities and no regard is given to their needs. So, I think rather than receiving information from the State agency, it would be nice if they solicited information from a broader number of CAPs.</a:t>
            </a:r>
          </a:p>
        </p:txBody>
      </p:sp>
      <p:sp>
        <p:nvSpPr>
          <p:cNvPr id="4" name="Speech Bubble: Rectangle with Corners Rounded 3">
            <a:extLst>
              <a:ext uri="{FF2B5EF4-FFF2-40B4-BE49-F238E27FC236}">
                <a16:creationId xmlns:a16="http://schemas.microsoft.com/office/drawing/2014/main" id="{8A675511-B8CB-4612-9927-2192178AC0E3}"/>
              </a:ext>
            </a:extLst>
          </p:cNvPr>
          <p:cNvSpPr/>
          <p:nvPr/>
        </p:nvSpPr>
        <p:spPr>
          <a:xfrm>
            <a:off x="4951686" y="5129590"/>
            <a:ext cx="6787793" cy="1445634"/>
          </a:xfrm>
          <a:prstGeom prst="wedgeRoundRectCallout">
            <a:avLst>
              <a:gd name="adj1" fmla="val 13117"/>
              <a:gd name="adj2" fmla="val -75959"/>
              <a:gd name="adj3" fmla="val 166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marR="0" lvl="0" defTabSz="914400" fontAlgn="auto">
              <a:lnSpc>
                <a:spcPct val="90000"/>
              </a:lnSpc>
              <a:spcBef>
                <a:spcPts val="0"/>
              </a:spcBef>
              <a:spcAft>
                <a:spcPts val="600"/>
              </a:spcAft>
              <a:buClr>
                <a:srgbClr val="3F3F3F"/>
              </a:buClr>
              <a:buSzTx/>
              <a:tabLst/>
              <a:defRPr/>
            </a:pPr>
            <a:endParaRPr kumimoji="0" lang="en-US" sz="1200" b="0" i="1" u="none" strike="noStrike" cap="none" spc="0" normalizeH="0" baseline="0" noProof="0" dirty="0">
              <a:ln>
                <a:noFill/>
              </a:ln>
              <a:solidFill>
                <a:schemeClr val="tx1"/>
              </a:solidFill>
              <a:effectLst/>
              <a:uLnTx/>
              <a:uFillTx/>
              <a:latin typeface="+mn-lt"/>
            </a:endParaRPr>
          </a:p>
          <a:p>
            <a:pPr marL="114300" marR="0" lvl="0" defTabSz="914400" fontAlgn="auto">
              <a:lnSpc>
                <a:spcPct val="90000"/>
              </a:lnSpc>
              <a:spcBef>
                <a:spcPts val="0"/>
              </a:spcBef>
              <a:spcAft>
                <a:spcPts val="600"/>
              </a:spcAft>
              <a:buClr>
                <a:srgbClr val="3F3F3F"/>
              </a:buClr>
              <a:buSzTx/>
              <a:tabLst/>
              <a:defRPr/>
            </a:pPr>
            <a:endParaRPr lang="en-US" sz="1200" i="1" dirty="0">
              <a:solidFill>
                <a:schemeClr val="tx1"/>
              </a:solidFill>
            </a:endParaRPr>
          </a:p>
          <a:p>
            <a:pPr marL="114300" marR="0" lvl="0" defTabSz="914400" fontAlgn="auto">
              <a:lnSpc>
                <a:spcPct val="90000"/>
              </a:lnSpc>
              <a:spcBef>
                <a:spcPts val="0"/>
              </a:spcBef>
              <a:spcAft>
                <a:spcPts val="600"/>
              </a:spcAft>
              <a:buClr>
                <a:srgbClr val="3F3F3F"/>
              </a:buClr>
              <a:buSzTx/>
              <a:tabLst/>
              <a:defRPr/>
            </a:pPr>
            <a:r>
              <a:rPr kumimoji="0" lang="en-US" sz="1200" b="0" i="1" u="none" strike="noStrike" cap="none" spc="0" normalizeH="0" baseline="0" noProof="0" dirty="0">
                <a:ln>
                  <a:noFill/>
                </a:ln>
                <a:solidFill>
                  <a:schemeClr val="tx1"/>
                </a:solidFill>
                <a:effectLst/>
                <a:uLnTx/>
                <a:uFillTx/>
                <a:latin typeface="+mn-lt"/>
              </a:rPr>
              <a:t>The CSBG Program Manager communicates well, communicates frequently, and asks for feedback. </a:t>
            </a:r>
          </a:p>
          <a:p>
            <a:pPr marL="114300" marR="0" lvl="0" defTabSz="914400" fontAlgn="auto">
              <a:lnSpc>
                <a:spcPct val="90000"/>
              </a:lnSpc>
              <a:spcBef>
                <a:spcPts val="0"/>
              </a:spcBef>
              <a:spcAft>
                <a:spcPts val="600"/>
              </a:spcAft>
              <a:buClr>
                <a:srgbClr val="3F3F3F"/>
              </a:buClr>
              <a:buSzTx/>
              <a:tabLst/>
              <a:defRPr/>
            </a:pPr>
            <a:r>
              <a:rPr kumimoji="0" lang="en-US" sz="1200" b="0" i="1" u="none" strike="noStrike" cap="none" spc="0" normalizeH="0" baseline="0" noProof="0" dirty="0">
                <a:ln>
                  <a:noFill/>
                </a:ln>
                <a:solidFill>
                  <a:schemeClr val="tx1"/>
                </a:solidFill>
                <a:effectLst/>
                <a:uLnTx/>
                <a:uFillTx/>
                <a:latin typeface="+mn-lt"/>
              </a:rPr>
              <a:t>The relationship is very communicative. I feel like the communications are honest, occur formally and informally, and are helpful. I don't believe we are missing information.</a:t>
            </a:r>
            <a:endParaRPr kumimoji="0" lang="en-US" sz="1200" b="0" i="0" u="none" strike="noStrike" cap="none" spc="0" normalizeH="0" baseline="0" noProof="0" dirty="0">
              <a:ln>
                <a:noFill/>
              </a:ln>
              <a:solidFill>
                <a:schemeClr val="tx1"/>
              </a:solidFill>
              <a:effectLst/>
              <a:uLnTx/>
              <a:uFillTx/>
              <a:latin typeface="+mn-lt"/>
            </a:endParaRPr>
          </a:p>
          <a:p>
            <a:pPr marL="114300" marR="0" lvl="0" defTabSz="914400" fontAlgn="auto">
              <a:lnSpc>
                <a:spcPct val="90000"/>
              </a:lnSpc>
              <a:spcBef>
                <a:spcPts val="0"/>
              </a:spcBef>
              <a:spcAft>
                <a:spcPts val="600"/>
              </a:spcAft>
              <a:buClr>
                <a:srgbClr val="3F3F3F"/>
              </a:buClr>
              <a:buSzTx/>
              <a:tabLst/>
              <a:defRPr/>
            </a:pPr>
            <a:r>
              <a:rPr kumimoji="0" lang="en-US" sz="1200" b="0" i="1" u="none" strike="noStrike" cap="none" spc="0" normalizeH="0" baseline="0" noProof="0" dirty="0">
                <a:ln>
                  <a:noFill/>
                </a:ln>
                <a:solidFill>
                  <a:schemeClr val="tx1"/>
                </a:solidFill>
                <a:effectLst/>
                <a:uLnTx/>
                <a:uFillTx/>
                <a:latin typeface="+mn-lt"/>
              </a:rPr>
              <a:t>The State CSBG Lead Agency is very good at providing the entities with information that is imperative to providing outcomes and services to our communities as well as our customers.</a:t>
            </a:r>
            <a:endParaRPr kumimoji="0" lang="en-US" sz="1200" b="0" i="0" u="none" strike="noStrike" cap="none" spc="0" normalizeH="0" baseline="0" noProof="0" dirty="0">
              <a:ln>
                <a:noFill/>
              </a:ln>
              <a:solidFill>
                <a:schemeClr val="tx1"/>
              </a:solidFill>
              <a:effectLst/>
              <a:uLnTx/>
              <a:uFillTx/>
              <a:latin typeface="+mn-lt"/>
            </a:endParaRPr>
          </a:p>
          <a:p>
            <a:pPr marL="114300" indent="-228600" defTabSz="914400">
              <a:lnSpc>
                <a:spcPct val="90000"/>
              </a:lnSpc>
              <a:spcBef>
                <a:spcPts val="0"/>
              </a:spcBef>
              <a:spcAft>
                <a:spcPts val="600"/>
              </a:spcAft>
              <a:buFont typeface="Arial" panose="020B0604020202020204" pitchFamily="34" charset="0"/>
              <a:buChar char="•"/>
            </a:pPr>
            <a:endParaRPr kumimoji="0" lang="en-US" sz="1200" b="0" i="1" u="none" strike="noStrike" cap="none" spc="0" normalizeH="0" baseline="0" noProof="0" dirty="0">
              <a:ln>
                <a:noFill/>
              </a:ln>
              <a:solidFill>
                <a:schemeClr val="tx1"/>
              </a:solidFill>
              <a:effectLst/>
              <a:highlight>
                <a:srgbClr val="C0C0C0"/>
              </a:highlight>
              <a:uLnTx/>
              <a:uFillTx/>
              <a:latin typeface="+mn-lt"/>
            </a:endParaRPr>
          </a:p>
          <a:p>
            <a:pPr marL="342900" indent="-228600" defTabSz="914400">
              <a:lnSpc>
                <a:spcPct val="90000"/>
              </a:lnSpc>
              <a:spcBef>
                <a:spcPts val="0"/>
              </a:spcBef>
              <a:spcAft>
                <a:spcPts val="600"/>
              </a:spcAft>
              <a:buFont typeface="Arial" panose="020B0604020202020204" pitchFamily="34" charset="0"/>
              <a:buChar char="•"/>
            </a:pPr>
            <a:endParaRPr lang="en-US" sz="1100" dirty="0">
              <a:solidFill>
                <a:schemeClr val="tx1"/>
              </a:solidFill>
              <a:effectLst/>
              <a:latin typeface="+mn-lt"/>
            </a:endParaRPr>
          </a:p>
        </p:txBody>
      </p:sp>
      <p:sp>
        <p:nvSpPr>
          <p:cNvPr id="5" name="Speech Bubble: Rectangle with Corners Rounded 4">
            <a:extLst>
              <a:ext uri="{FF2B5EF4-FFF2-40B4-BE49-F238E27FC236}">
                <a16:creationId xmlns:a16="http://schemas.microsoft.com/office/drawing/2014/main" id="{0BE527A8-2F38-45C4-BD2E-C88BAB807CB0}"/>
              </a:ext>
            </a:extLst>
          </p:cNvPr>
          <p:cNvSpPr/>
          <p:nvPr/>
        </p:nvSpPr>
        <p:spPr>
          <a:xfrm>
            <a:off x="7876574" y="3303190"/>
            <a:ext cx="1853876" cy="1445634"/>
          </a:xfrm>
          <a:prstGeom prst="wedgeRoundRectCallou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defTabSz="914400">
              <a:lnSpc>
                <a:spcPct val="90000"/>
              </a:lnSpc>
              <a:spcBef>
                <a:spcPts val="0"/>
              </a:spcBef>
              <a:spcAft>
                <a:spcPts val="600"/>
              </a:spcAft>
            </a:pPr>
            <a:r>
              <a:rPr lang="en-US" sz="1200" i="1" dirty="0">
                <a:solidFill>
                  <a:schemeClr val="tx1"/>
                </a:solidFill>
                <a:effectLst/>
                <a:latin typeface="+mn-lt"/>
              </a:rPr>
              <a:t>More "how can we help you" and/or "how can we partner with you directly, or link you to other partners?”</a:t>
            </a:r>
          </a:p>
        </p:txBody>
      </p:sp>
      <p:sp>
        <p:nvSpPr>
          <p:cNvPr id="6" name="Speech Bubble: Rectangle with Corners Rounded 5">
            <a:extLst>
              <a:ext uri="{FF2B5EF4-FFF2-40B4-BE49-F238E27FC236}">
                <a16:creationId xmlns:a16="http://schemas.microsoft.com/office/drawing/2014/main" id="{FBA0307B-02EB-4CB3-86E8-0ECBB2DCEBCD}"/>
              </a:ext>
            </a:extLst>
          </p:cNvPr>
          <p:cNvSpPr/>
          <p:nvPr/>
        </p:nvSpPr>
        <p:spPr>
          <a:xfrm>
            <a:off x="4851723" y="812485"/>
            <a:ext cx="2743200" cy="2490705"/>
          </a:xfrm>
          <a:prstGeom prst="wedgeRoundRectCallout">
            <a:avLst>
              <a:gd name="adj1" fmla="val -55855"/>
              <a:gd name="adj2" fmla="val -10343"/>
              <a:gd name="adj3" fmla="val 166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marR="0" lvl="0" defTabSz="914400">
              <a:lnSpc>
                <a:spcPct val="90000"/>
              </a:lnSpc>
              <a:spcBef>
                <a:spcPts val="0"/>
              </a:spcBef>
              <a:spcAft>
                <a:spcPts val="600"/>
              </a:spcAft>
            </a:pPr>
            <a:r>
              <a:rPr lang="en-US" sz="1200" i="1" dirty="0">
                <a:solidFill>
                  <a:schemeClr val="tx1"/>
                </a:solidFill>
                <a:effectLst/>
                <a:latin typeface="+mn-lt"/>
              </a:rPr>
              <a:t>I would like additional information and the opportunity to engage with state agencies that serve our clients. We could be more effective if there was state-level coordination for information sharing and for the identification of opportunities and challenges. Joint problem-solving could provide improved efficiency, access, and overall effectiveness for the households we serve.</a:t>
            </a:r>
            <a:endParaRPr lang="en-US" sz="1200" dirty="0">
              <a:solidFill>
                <a:schemeClr val="tx1"/>
              </a:solidFill>
              <a:effectLst/>
              <a:latin typeface="+mn-lt"/>
            </a:endParaRPr>
          </a:p>
        </p:txBody>
      </p:sp>
      <p:sp>
        <p:nvSpPr>
          <p:cNvPr id="7" name="Speech Bubble: Rectangle with Corners Rounded 6">
            <a:extLst>
              <a:ext uri="{FF2B5EF4-FFF2-40B4-BE49-F238E27FC236}">
                <a16:creationId xmlns:a16="http://schemas.microsoft.com/office/drawing/2014/main" id="{1AB6952E-FDFB-447C-98E0-4F087CDA7D08}"/>
              </a:ext>
            </a:extLst>
          </p:cNvPr>
          <p:cNvSpPr/>
          <p:nvPr/>
        </p:nvSpPr>
        <p:spPr>
          <a:xfrm>
            <a:off x="193964" y="812485"/>
            <a:ext cx="4376107" cy="1431951"/>
          </a:xfrm>
          <a:prstGeom prst="wedgeRoundRectCallout">
            <a:avLst>
              <a:gd name="adj1" fmla="val -52161"/>
              <a:gd name="adj2" fmla="val -9479"/>
              <a:gd name="adj3" fmla="val 166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marR="0" lvl="0" defTabSz="914400" fontAlgn="auto">
              <a:lnSpc>
                <a:spcPct val="90000"/>
              </a:lnSpc>
              <a:spcBef>
                <a:spcPts val="0"/>
              </a:spcBef>
              <a:spcAft>
                <a:spcPts val="600"/>
              </a:spcAft>
              <a:buClr>
                <a:srgbClr val="3F3F3F"/>
              </a:buClr>
              <a:buSzTx/>
              <a:tabLst/>
              <a:defRPr/>
            </a:pPr>
            <a:r>
              <a:rPr kumimoji="0" lang="en-US" sz="1200" b="0" i="1" u="none" strike="noStrike" cap="none" spc="0" normalizeH="0" baseline="0" noProof="0" dirty="0">
                <a:ln>
                  <a:noFill/>
                </a:ln>
                <a:solidFill>
                  <a:schemeClr val="tx1"/>
                </a:solidFill>
                <a:effectLst/>
                <a:uLnTx/>
                <a:uFillTx/>
                <a:latin typeface="+mn-lt"/>
              </a:rPr>
              <a:t>More frequent, one-on-one communication between the State CSBG Lead Agency and each CAA within the state.  This builds trust and fosters creative problem solving rather than the fear instilled in some CAA's that are always waiting for the shoe to drop telling them what they did wrong or failed to do as well as another CAA was able to execute a similar project.</a:t>
            </a:r>
          </a:p>
        </p:txBody>
      </p:sp>
      <p:sp>
        <p:nvSpPr>
          <p:cNvPr id="8" name="Speech Bubble: Rectangle with Corners Rounded 7">
            <a:extLst>
              <a:ext uri="{FF2B5EF4-FFF2-40B4-BE49-F238E27FC236}">
                <a16:creationId xmlns:a16="http://schemas.microsoft.com/office/drawing/2014/main" id="{0EA6273C-45C6-4ABD-A749-35A98F2BFB16}"/>
              </a:ext>
            </a:extLst>
          </p:cNvPr>
          <p:cNvSpPr/>
          <p:nvPr/>
        </p:nvSpPr>
        <p:spPr>
          <a:xfrm>
            <a:off x="193965" y="2462295"/>
            <a:ext cx="4494136" cy="2386796"/>
          </a:xfrm>
          <a:prstGeom prst="wedgeRoundRectCallout">
            <a:avLst>
              <a:gd name="adj1" fmla="val -55330"/>
              <a:gd name="adj2" fmla="val -24875"/>
              <a:gd name="adj3" fmla="val 166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marR="0" lvl="0" defTabSz="914400">
              <a:lnSpc>
                <a:spcPct val="90000"/>
              </a:lnSpc>
              <a:spcBef>
                <a:spcPts val="0"/>
              </a:spcBef>
              <a:spcAft>
                <a:spcPts val="600"/>
              </a:spcAft>
            </a:pPr>
            <a:endParaRPr lang="en-US" sz="1200" i="1" dirty="0">
              <a:solidFill>
                <a:schemeClr val="tx1"/>
              </a:solidFill>
              <a:effectLst/>
              <a:latin typeface="+mn-lt"/>
            </a:endParaRPr>
          </a:p>
          <a:p>
            <a:pPr marL="114300" marR="0" lvl="0" defTabSz="914400">
              <a:lnSpc>
                <a:spcPct val="90000"/>
              </a:lnSpc>
              <a:spcBef>
                <a:spcPts val="0"/>
              </a:spcBef>
              <a:spcAft>
                <a:spcPts val="600"/>
              </a:spcAft>
            </a:pPr>
            <a:r>
              <a:rPr lang="en-US" sz="1200" b="1" i="1" dirty="0">
                <a:solidFill>
                  <a:schemeClr val="tx1"/>
                </a:solidFill>
                <a:effectLst/>
                <a:latin typeface="+mn-lt"/>
              </a:rPr>
              <a:t>A true sense of teamwork. There should not be an adversarial relationship between the CSBG Lead Agency and the local agencies. </a:t>
            </a:r>
            <a:r>
              <a:rPr lang="en-US" sz="1200" i="1" dirty="0">
                <a:solidFill>
                  <a:schemeClr val="tx1"/>
                </a:solidFill>
                <a:effectLst/>
                <a:latin typeface="+mn-lt"/>
              </a:rPr>
              <a:t>I cannot understand how it not impressed upon some CSBG Lead Agency Staff that local agencies not thriving is a reflection of the State, not just the local agency. T&amp;TA cannot be "Well, that is up to you and your Board"...especially when we are requesting best practices or what is acceptable, well beyond national standards. Provide me with complete information about how to be the effective Community Action Agency that we should all want. Not just enough to say, essentially, 'Nope, that ain't it’.</a:t>
            </a:r>
          </a:p>
          <a:p>
            <a:pPr marL="342900" marR="0" lvl="0" indent="-228600" defTabSz="914400">
              <a:lnSpc>
                <a:spcPct val="90000"/>
              </a:lnSpc>
              <a:spcBef>
                <a:spcPts val="0"/>
              </a:spcBef>
              <a:spcAft>
                <a:spcPts val="600"/>
              </a:spcAft>
              <a:buFont typeface="Arial" panose="020B0604020202020204" pitchFamily="34" charset="0"/>
              <a:buChar char="•"/>
            </a:pPr>
            <a:endParaRPr lang="en-US" sz="1200" i="1" dirty="0">
              <a:effectLst/>
              <a:latin typeface="+mn-lt"/>
            </a:endParaRPr>
          </a:p>
        </p:txBody>
      </p:sp>
      <p:sp>
        <p:nvSpPr>
          <p:cNvPr id="9" name="Speech Bubble: Rectangle with Corners Rounded 8">
            <a:extLst>
              <a:ext uri="{FF2B5EF4-FFF2-40B4-BE49-F238E27FC236}">
                <a16:creationId xmlns:a16="http://schemas.microsoft.com/office/drawing/2014/main" id="{E49430C4-587C-4ADD-AC11-637463A380C0}"/>
              </a:ext>
            </a:extLst>
          </p:cNvPr>
          <p:cNvSpPr/>
          <p:nvPr/>
        </p:nvSpPr>
        <p:spPr>
          <a:xfrm>
            <a:off x="335665" y="5031224"/>
            <a:ext cx="4352436" cy="1102485"/>
          </a:xfrm>
          <a:prstGeom prst="wedgeRoundRectCallout">
            <a:avLst>
              <a:gd name="adj1" fmla="val 53728"/>
              <a:gd name="adj2" fmla="val -26225"/>
              <a:gd name="adj3" fmla="val 166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377" rtl="0" eaLnBrk="1" fontAlgn="auto" latinLnBrk="0" hangingPunct="1">
              <a:lnSpc>
                <a:spcPct val="100000"/>
              </a:lnSpc>
              <a:spcBef>
                <a:spcPts val="0"/>
              </a:spcBef>
              <a:spcAft>
                <a:spcPts val="0"/>
              </a:spcAft>
              <a:buClrTx/>
              <a:buSzTx/>
              <a:buFontTx/>
              <a:buNone/>
              <a:tabLst/>
              <a:defRPr/>
            </a:pPr>
            <a:r>
              <a:rPr kumimoji="0" lang="en-US" sz="1200" b="0" i="1" u="none" strike="noStrike" cap="none" spc="0" normalizeH="0" baseline="0" noProof="0" dirty="0">
                <a:ln>
                  <a:noFill/>
                </a:ln>
                <a:solidFill>
                  <a:schemeClr val="tx1"/>
                </a:solidFill>
                <a:effectLst/>
                <a:uLnTx/>
                <a:uFillTx/>
                <a:latin typeface="+mn-lt"/>
              </a:rPr>
              <a:t>It often does not feel like two-way communication. Also feels like instead of listening to what we need and what is happening on the ground, we are being looped into things that are decided at a state level without a true understanding of what our clients really need.</a:t>
            </a:r>
            <a:endParaRPr kumimoji="0" lang="en-US" sz="1333" b="0" i="1" u="none" strike="noStrike" kern="1200" cap="none" spc="0" normalizeH="0" baseline="0" noProof="0" dirty="0">
              <a:ln>
                <a:noFill/>
              </a:ln>
              <a:solidFill>
                <a:schemeClr val="tx1"/>
              </a:solidFill>
              <a:effectLst/>
              <a:uLnTx/>
              <a:uFillTx/>
              <a:latin typeface="Arial Nova Light"/>
              <a:ea typeface="+mn-ea"/>
              <a:cs typeface="+mn-cs"/>
            </a:endParaRPr>
          </a:p>
        </p:txBody>
      </p:sp>
      <p:sp>
        <p:nvSpPr>
          <p:cNvPr id="10" name="Speech Bubble: Rectangle with Corners Rounded 9">
            <a:extLst>
              <a:ext uri="{FF2B5EF4-FFF2-40B4-BE49-F238E27FC236}">
                <a16:creationId xmlns:a16="http://schemas.microsoft.com/office/drawing/2014/main" id="{124B0B31-B59A-4F23-8C50-45C98137D81C}"/>
              </a:ext>
            </a:extLst>
          </p:cNvPr>
          <p:cNvSpPr/>
          <p:nvPr/>
        </p:nvSpPr>
        <p:spPr>
          <a:xfrm>
            <a:off x="9864436" y="3303189"/>
            <a:ext cx="2133600" cy="1545902"/>
          </a:xfrm>
          <a:prstGeom prst="wedgeRoundRectCallou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marR="0" lvl="0" defTabSz="914400" fontAlgn="auto">
              <a:lnSpc>
                <a:spcPct val="90000"/>
              </a:lnSpc>
              <a:spcBef>
                <a:spcPts val="0"/>
              </a:spcBef>
              <a:spcAft>
                <a:spcPts val="600"/>
              </a:spcAft>
              <a:buClr>
                <a:srgbClr val="3F3F3F"/>
              </a:buClr>
              <a:buSzTx/>
              <a:tabLst/>
              <a:defRPr/>
            </a:pPr>
            <a:r>
              <a:rPr kumimoji="0" lang="en-US" sz="1200" b="0" i="1" u="none" strike="noStrike" cap="none" spc="0" normalizeH="0" baseline="0" noProof="0" dirty="0">
                <a:ln>
                  <a:noFill/>
                </a:ln>
                <a:solidFill>
                  <a:schemeClr val="tx1"/>
                </a:solidFill>
                <a:effectLst/>
                <a:uLnTx/>
                <a:uFillTx/>
                <a:latin typeface="+mn-lt"/>
              </a:rPr>
              <a:t>It makes sense to bring us together to discuss best practices, share survey and monitoring tools, and compare strategies with State guidance.</a:t>
            </a:r>
          </a:p>
          <a:p>
            <a:pPr marL="342900" indent="-228600" defTabSz="914400">
              <a:lnSpc>
                <a:spcPct val="90000"/>
              </a:lnSpc>
              <a:spcBef>
                <a:spcPts val="0"/>
              </a:spcBef>
              <a:spcAft>
                <a:spcPts val="600"/>
              </a:spcAft>
              <a:buFont typeface="Arial" panose="020B0604020202020204" pitchFamily="34" charset="0"/>
              <a:buChar char="•"/>
            </a:pPr>
            <a:endParaRPr kumimoji="0" lang="en-US" sz="1400" b="0" i="1" u="none" strike="noStrike" cap="none" spc="0" normalizeH="0" baseline="0" noProof="0" dirty="0">
              <a:ln>
                <a:noFill/>
              </a:ln>
              <a:effectLst/>
              <a:highlight>
                <a:srgbClr val="C0C0C0"/>
              </a:highlight>
              <a:uLnTx/>
              <a:uFillTx/>
              <a:latin typeface="+mn-lt"/>
            </a:endParaRPr>
          </a:p>
        </p:txBody>
      </p:sp>
      <p:sp>
        <p:nvSpPr>
          <p:cNvPr id="11" name="Speech Bubble: Rectangle with Corners Rounded 10">
            <a:extLst>
              <a:ext uri="{FF2B5EF4-FFF2-40B4-BE49-F238E27FC236}">
                <a16:creationId xmlns:a16="http://schemas.microsoft.com/office/drawing/2014/main" id="{A6F76C37-C57D-40AA-86D6-5BC1B8E5CFC6}"/>
              </a:ext>
            </a:extLst>
          </p:cNvPr>
          <p:cNvSpPr/>
          <p:nvPr/>
        </p:nvSpPr>
        <p:spPr>
          <a:xfrm>
            <a:off x="4951686" y="3554811"/>
            <a:ext cx="2670243" cy="1194013"/>
          </a:xfrm>
          <a:prstGeom prst="wedgeRoundRectCallou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marR="0" lvl="0" defTabSz="914400" fontAlgn="auto">
              <a:lnSpc>
                <a:spcPct val="90000"/>
              </a:lnSpc>
              <a:spcBef>
                <a:spcPts val="0"/>
              </a:spcBef>
              <a:spcAft>
                <a:spcPts val="600"/>
              </a:spcAft>
              <a:buClr>
                <a:srgbClr val="3F3F3F"/>
              </a:buClr>
              <a:buSzTx/>
              <a:tabLst/>
              <a:defRPr/>
            </a:pPr>
            <a:r>
              <a:rPr kumimoji="0" lang="en-US" sz="1200" b="0" i="1" u="none" strike="noStrike" cap="none" spc="0" normalizeH="0" baseline="0" noProof="0" dirty="0">
                <a:ln>
                  <a:noFill/>
                </a:ln>
                <a:solidFill>
                  <a:schemeClr val="tx1"/>
                </a:solidFill>
                <a:effectLst/>
                <a:uLnTx/>
                <a:uFillTx/>
                <a:latin typeface="+mn-lt"/>
              </a:rPr>
              <a:t>Our lead agency does a good job of getting the word out and working closely with the state association to ensure the clear dissemination of information.</a:t>
            </a:r>
          </a:p>
        </p:txBody>
      </p:sp>
    </p:spTree>
    <p:extLst>
      <p:ext uri="{BB962C8B-B14F-4D97-AF65-F5344CB8AC3E}">
        <p14:creationId xmlns:p14="http://schemas.microsoft.com/office/powerpoint/2010/main" val="488878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68103" y="2120899"/>
            <a:ext cx="4191000" cy="2616199"/>
          </a:xfrm>
          <a:noFill/>
          <a:ln>
            <a:solidFill>
              <a:schemeClr val="tx1"/>
            </a:solidFill>
          </a:ln>
        </p:spPr>
        <p:txBody>
          <a:bodyPr>
            <a:normAutofit fontScale="90000"/>
          </a:bodyPr>
          <a:lstStyle/>
          <a:p>
            <a:pPr lvl="0"/>
            <a:r>
              <a:rPr lang="en-US" b="1" i="0" dirty="0"/>
              <a:t>Maintain A Strong, Collaborative Relationship with the State Association</a:t>
            </a:r>
            <a:endParaRPr lang="en-US" b="1" dirty="0"/>
          </a:p>
        </p:txBody>
      </p:sp>
      <p:sp>
        <p:nvSpPr>
          <p:cNvPr id="10" name="Rectangle 9">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5" name="Content Placeholder 4"/>
          <p:cNvSpPr>
            <a:spLocks noGrp="1"/>
          </p:cNvSpPr>
          <p:nvPr>
            <p:ph idx="1"/>
          </p:nvPr>
        </p:nvSpPr>
        <p:spPr>
          <a:xfrm>
            <a:off x="5450376" y="5482156"/>
            <a:ext cx="6606304" cy="1107996"/>
          </a:xfrm>
          <a:noFill/>
        </p:spPr>
        <p:txBody>
          <a:bodyPr wrap="square">
            <a:spAutoFit/>
          </a:bodyPr>
          <a:lstStyle/>
          <a:p>
            <a:pPr marL="285750" indent="-285750">
              <a:buClrTx/>
            </a:pPr>
            <a:r>
              <a:rPr lang="en-US" sz="2200" dirty="0">
                <a:solidFill>
                  <a:schemeClr val="bg1"/>
                </a:solidFill>
              </a:rPr>
              <a:t>Give us a two-or-three-word characterization that best describes the current relationship between your State and the State Association.</a:t>
            </a:r>
          </a:p>
        </p:txBody>
      </p:sp>
      <p:sp>
        <p:nvSpPr>
          <p:cNvPr id="2" name="Footer Placeholder 1">
            <a:extLst>
              <a:ext uri="{FF2B5EF4-FFF2-40B4-BE49-F238E27FC236}">
                <a16:creationId xmlns:a16="http://schemas.microsoft.com/office/drawing/2014/main" id="{8A57741D-C66B-AB56-1EF8-98509B544111}"/>
              </a:ext>
            </a:extLst>
          </p:cNvPr>
          <p:cNvSpPr>
            <a:spLocks noGrp="1"/>
          </p:cNvSpPr>
          <p:nvPr>
            <p:ph type="ftr" sz="quarter" idx="11"/>
          </p:nvPr>
        </p:nvSpPr>
        <p:spPr>
          <a:xfrm>
            <a:off x="374071" y="6236208"/>
            <a:ext cx="4779063" cy="347472"/>
          </a:xfrm>
        </p:spPr>
        <p:txBody>
          <a:bodyPr/>
          <a:lstStyle/>
          <a:p>
            <a:pPr algn="ctr"/>
            <a:r>
              <a:rPr lang="en-US" dirty="0">
                <a:solidFill>
                  <a:schemeClr val="tx1"/>
                </a:solidFill>
              </a:rPr>
              <a:t>NASCSP 2023 Annual Training Conference | www.nascsp.org</a:t>
            </a:r>
          </a:p>
        </p:txBody>
      </p:sp>
      <p:sp>
        <p:nvSpPr>
          <p:cNvPr id="3" name="Slide Number Placeholder 2">
            <a:extLst>
              <a:ext uri="{FF2B5EF4-FFF2-40B4-BE49-F238E27FC236}">
                <a16:creationId xmlns:a16="http://schemas.microsoft.com/office/drawing/2014/main" id="{7A6A8ACB-922C-FD7C-FF4B-0622D4037077}"/>
              </a:ext>
            </a:extLst>
          </p:cNvPr>
          <p:cNvSpPr>
            <a:spLocks noGrp="1"/>
          </p:cNvSpPr>
          <p:nvPr>
            <p:ph type="sldNum" sz="quarter" idx="12"/>
          </p:nvPr>
        </p:nvSpPr>
        <p:spPr/>
        <p:txBody>
          <a:bodyPr/>
          <a:lstStyle/>
          <a:p>
            <a:fld id="{73B850FF-6169-4056-8077-06FFA93A5366}" type="slidenum">
              <a:rPr lang="en-US" smtClean="0"/>
              <a:t>16</a:t>
            </a:fld>
            <a:endParaRPr lang="en-US" dirty="0"/>
          </a:p>
        </p:txBody>
      </p:sp>
      <p:sp>
        <p:nvSpPr>
          <p:cNvPr id="7" name="TextBox 6">
            <a:extLst>
              <a:ext uri="{FF2B5EF4-FFF2-40B4-BE49-F238E27FC236}">
                <a16:creationId xmlns:a16="http://schemas.microsoft.com/office/drawing/2014/main" id="{EDCD8A31-9F17-7127-B3C8-F5139BFC0D6D}"/>
              </a:ext>
            </a:extLst>
          </p:cNvPr>
          <p:cNvSpPr txBox="1"/>
          <p:nvPr/>
        </p:nvSpPr>
        <p:spPr>
          <a:xfrm>
            <a:off x="5423768" y="723565"/>
            <a:ext cx="6632911" cy="769441"/>
          </a:xfrm>
          <a:prstGeom prst="rect">
            <a:avLst/>
          </a:prstGeom>
          <a:noFill/>
        </p:spPr>
        <p:txBody>
          <a:bodyPr wrap="square" lIns="91440" tIns="45720" rIns="91440" bIns="45720" anchor="t">
            <a:spAutoFit/>
          </a:bodyPr>
          <a:lstStyle/>
          <a:p>
            <a:pPr marL="349250" indent="-336550">
              <a:buFont typeface="Arial" panose="020B0604020202020204" pitchFamily="34" charset="0"/>
              <a:buChar char="•"/>
            </a:pPr>
            <a:r>
              <a:rPr lang="en-US" sz="2200" dirty="0">
                <a:solidFill>
                  <a:schemeClr val="bg1"/>
                </a:solidFill>
              </a:rPr>
              <a:t>What do you see as the primary benefit for maintaining the relationship you have?</a:t>
            </a:r>
            <a:endParaRPr lang="en-US" dirty="0"/>
          </a:p>
        </p:txBody>
      </p:sp>
      <p:sp>
        <p:nvSpPr>
          <p:cNvPr id="9" name="TextBox 8">
            <a:extLst>
              <a:ext uri="{FF2B5EF4-FFF2-40B4-BE49-F238E27FC236}">
                <a16:creationId xmlns:a16="http://schemas.microsoft.com/office/drawing/2014/main" id="{07F818FF-4AC2-4D0A-B5E6-8329BDE7342A}"/>
              </a:ext>
            </a:extLst>
          </p:cNvPr>
          <p:cNvSpPr txBox="1"/>
          <p:nvPr/>
        </p:nvSpPr>
        <p:spPr>
          <a:xfrm>
            <a:off x="5423771" y="3153644"/>
            <a:ext cx="6606302" cy="1006429"/>
          </a:xfrm>
          <a:prstGeom prst="rect">
            <a:avLst/>
          </a:prstGeom>
          <a:noFill/>
        </p:spPr>
        <p:txBody>
          <a:bodyPr wrap="square" lIns="91440" tIns="45720" rIns="91440" bIns="45720" anchor="t">
            <a:spAutoFit/>
          </a:bodyPr>
          <a:lstStyle/>
          <a:p>
            <a:pPr marL="342900" indent="-342900">
              <a:lnSpc>
                <a:spcPct val="90000"/>
              </a:lnSpc>
              <a:spcBef>
                <a:spcPts val="1000"/>
              </a:spcBef>
              <a:buFont typeface="Arial" panose="020B0604020202020204" pitchFamily="34" charset="0"/>
              <a:buChar char="•"/>
              <a:defRPr/>
            </a:pPr>
            <a:r>
              <a:rPr lang="en-US" sz="2200" dirty="0">
                <a:solidFill>
                  <a:schemeClr val="bg1"/>
                </a:solidFill>
              </a:rPr>
              <a:t>Any ideas for steps a State or State Association can take to build the kind of relationship you’ve described?</a:t>
            </a:r>
            <a:endParaRPr lang="en-US" dirty="0">
              <a:solidFill>
                <a:schemeClr val="bg1"/>
              </a:solidFill>
            </a:endParaRPr>
          </a:p>
        </p:txBody>
      </p:sp>
      <p:sp>
        <p:nvSpPr>
          <p:cNvPr id="12" name="TextBox 11">
            <a:extLst>
              <a:ext uri="{FF2B5EF4-FFF2-40B4-BE49-F238E27FC236}">
                <a16:creationId xmlns:a16="http://schemas.microsoft.com/office/drawing/2014/main" id="{DAB5D086-70EE-EE23-3530-BF29AB81F665}"/>
              </a:ext>
            </a:extLst>
          </p:cNvPr>
          <p:cNvSpPr txBox="1"/>
          <p:nvPr/>
        </p:nvSpPr>
        <p:spPr>
          <a:xfrm>
            <a:off x="5450376" y="1769327"/>
            <a:ext cx="6606302" cy="1107996"/>
          </a:xfrm>
          <a:prstGeom prst="rect">
            <a:avLst/>
          </a:prstGeom>
          <a:noFill/>
        </p:spPr>
        <p:txBody>
          <a:bodyPr wrap="square" lIns="91440" tIns="45720" rIns="91440" bIns="45720" anchor="t">
            <a:spAutoFit/>
          </a:bodyPr>
          <a:lstStyle/>
          <a:p>
            <a:pPr marL="288925" indent="-288925">
              <a:buFont typeface="Arial" panose="020B0604020202020204" pitchFamily="34" charset="0"/>
              <a:buChar char="•"/>
            </a:pPr>
            <a:r>
              <a:rPr lang="en-US" sz="2200" dirty="0">
                <a:solidFill>
                  <a:schemeClr val="bg1"/>
                </a:solidFill>
              </a:rPr>
              <a:t>Give us an example of a challenge you faced in maintaining your relationship.  How did you address it? </a:t>
            </a:r>
            <a:endParaRPr lang="en-US" dirty="0">
              <a:solidFill>
                <a:schemeClr val="bg1"/>
              </a:solidFill>
            </a:endParaRPr>
          </a:p>
        </p:txBody>
      </p:sp>
      <p:sp>
        <p:nvSpPr>
          <p:cNvPr id="14" name="TextBox 13">
            <a:extLst>
              <a:ext uri="{FF2B5EF4-FFF2-40B4-BE49-F238E27FC236}">
                <a16:creationId xmlns:a16="http://schemas.microsoft.com/office/drawing/2014/main" id="{6AC602F5-FD9A-D266-D914-60D830C7BA85}"/>
              </a:ext>
            </a:extLst>
          </p:cNvPr>
          <p:cNvSpPr txBox="1"/>
          <p:nvPr/>
        </p:nvSpPr>
        <p:spPr>
          <a:xfrm>
            <a:off x="5423771" y="4436394"/>
            <a:ext cx="6606303" cy="769441"/>
          </a:xfrm>
          <a:prstGeom prst="rect">
            <a:avLst/>
          </a:prstGeom>
          <a:noFill/>
        </p:spPr>
        <p:txBody>
          <a:bodyPr wrap="square" lIns="91440" tIns="45720" rIns="91440" bIns="45720" anchor="t">
            <a:spAutoFit/>
          </a:bodyPr>
          <a:lstStyle/>
          <a:p>
            <a:pPr marL="342900" indent="-342900">
              <a:buFont typeface="Arial" panose="020B0604020202020204" pitchFamily="34" charset="0"/>
              <a:buChar char="•"/>
            </a:pPr>
            <a:r>
              <a:rPr lang="en-US" sz="2200" dirty="0">
                <a:solidFill>
                  <a:schemeClr val="bg1"/>
                </a:solidFill>
              </a:rPr>
              <a:t>What are the key intersections for engagement between the State and the Association?</a:t>
            </a:r>
            <a:endParaRPr lang="en-US" dirty="0">
              <a:solidFill>
                <a:schemeClr val="bg1"/>
              </a:solidFill>
            </a:endParaRPr>
          </a:p>
        </p:txBody>
      </p:sp>
      <p:sp>
        <p:nvSpPr>
          <p:cNvPr id="18" name="TextBox 17">
            <a:extLst>
              <a:ext uri="{FF2B5EF4-FFF2-40B4-BE49-F238E27FC236}">
                <a16:creationId xmlns:a16="http://schemas.microsoft.com/office/drawing/2014/main" id="{874D5C50-9377-F6A0-8BDE-16BA30659A21}"/>
              </a:ext>
            </a:extLst>
          </p:cNvPr>
          <p:cNvSpPr txBox="1"/>
          <p:nvPr/>
        </p:nvSpPr>
        <p:spPr>
          <a:xfrm>
            <a:off x="5423771" y="121405"/>
            <a:ext cx="6097772" cy="492443"/>
          </a:xfrm>
          <a:prstGeom prst="rect">
            <a:avLst/>
          </a:prstGeom>
          <a:noFill/>
        </p:spPr>
        <p:txBody>
          <a:bodyPr wrap="square">
            <a:spAutoFit/>
          </a:bodyPr>
          <a:lstStyle/>
          <a:p>
            <a:r>
              <a:rPr lang="en-US" sz="2600" b="1" dirty="0">
                <a:solidFill>
                  <a:schemeClr val="bg1"/>
                </a:solidFill>
                <a:latin typeface="Sabon Next LT" panose="02000500000000000000" pitchFamily="2" charset="0"/>
                <a:ea typeface="Times New Roman" panose="02020603050405020304" pitchFamily="18" charset="0"/>
              </a:rPr>
              <a:t>PANEL DISCUSSION</a:t>
            </a:r>
          </a:p>
        </p:txBody>
      </p:sp>
    </p:spTree>
    <p:extLst>
      <p:ext uri="{BB962C8B-B14F-4D97-AF65-F5344CB8AC3E}">
        <p14:creationId xmlns:p14="http://schemas.microsoft.com/office/powerpoint/2010/main" val="293364475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P spid="9"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5" name="Content Placeholder 4"/>
          <p:cNvSpPr>
            <a:spLocks noGrp="1"/>
          </p:cNvSpPr>
          <p:nvPr>
            <p:ph idx="1"/>
          </p:nvPr>
        </p:nvSpPr>
        <p:spPr>
          <a:xfrm>
            <a:off x="5423771" y="112735"/>
            <a:ext cx="6606304" cy="6651320"/>
          </a:xfrm>
        </p:spPr>
        <p:txBody>
          <a:bodyPr anchor="ctr">
            <a:normAutofit/>
          </a:bodyPr>
          <a:lstStyle/>
          <a:p>
            <a:pPr marL="0" marR="0" lvl="0" indent="0">
              <a:lnSpc>
                <a:spcPct val="107000"/>
              </a:lnSpc>
              <a:spcBef>
                <a:spcPts val="0"/>
              </a:spcBef>
              <a:spcAft>
                <a:spcPts val="0"/>
              </a:spcAft>
              <a:buNone/>
            </a:pPr>
            <a:r>
              <a:rPr lang="en-US" sz="2800" b="1" dirty="0">
                <a:solidFill>
                  <a:schemeClr val="bg1"/>
                </a:solidFill>
                <a:latin typeface="Sabon Next LT" panose="02000500000000000000" pitchFamily="2" charset="0"/>
                <a:ea typeface="Times New Roman" panose="02020603050405020304" pitchFamily="18" charset="0"/>
              </a:rPr>
              <a:t>TABLE </a:t>
            </a:r>
            <a:r>
              <a:rPr lang="en-US" sz="2800" b="1" dirty="0">
                <a:solidFill>
                  <a:schemeClr val="bg1"/>
                </a:solidFill>
                <a:effectLst/>
                <a:latin typeface="Sabon Next LT" panose="02000500000000000000" pitchFamily="2" charset="0"/>
                <a:ea typeface="Times New Roman" panose="02020603050405020304" pitchFamily="18" charset="0"/>
              </a:rPr>
              <a:t>DISCUSSION</a:t>
            </a:r>
          </a:p>
          <a:p>
            <a:pPr marL="0" marR="0" lvl="0" indent="0">
              <a:lnSpc>
                <a:spcPct val="107000"/>
              </a:lnSpc>
              <a:spcBef>
                <a:spcPts val="0"/>
              </a:spcBef>
              <a:spcAft>
                <a:spcPts val="0"/>
              </a:spcAft>
              <a:buNone/>
            </a:pPr>
            <a:endParaRPr lang="en-US" sz="2400" dirty="0">
              <a:solidFill>
                <a:schemeClr val="bg1"/>
              </a:solidFill>
              <a:effectLst/>
              <a:latin typeface="Sabon Next LT" panose="02000500000000000000" pitchFamily="2" charset="0"/>
              <a:ea typeface="Times New Roman" panose="02020603050405020304" pitchFamily="18" charset="0"/>
            </a:endParaRPr>
          </a:p>
          <a:p>
            <a:pPr>
              <a:lnSpc>
                <a:spcPct val="90000"/>
              </a:lnSpc>
              <a:buClrTx/>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What is the main take-away you got from this morning’s panel?</a:t>
            </a:r>
          </a:p>
          <a:p>
            <a:pPr marL="0" indent="0">
              <a:lnSpc>
                <a:spcPct val="90000"/>
              </a:lnSpc>
              <a:buClrTx/>
              <a:buNone/>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lnSpc>
                <a:spcPct val="90000"/>
              </a:lnSpc>
              <a:buClrTx/>
              <a:defRPr/>
            </a:pPr>
            <a:r>
              <a:rPr lang="en-US" sz="2800" dirty="0">
                <a:solidFill>
                  <a:prstClr val="black"/>
                </a:solidFill>
                <a:latin typeface="Calibri" panose="020F0502020204030204"/>
              </a:rPr>
              <a:t>What one thing will you do when you get back to your office to improve the relationship between the state and the state association?</a:t>
            </a:r>
          </a:p>
          <a:p>
            <a:pPr marL="0" indent="0">
              <a:lnSpc>
                <a:spcPct val="90000"/>
              </a:lnSpc>
              <a:buClrTx/>
              <a:buNone/>
              <a:defRPr/>
            </a:pPr>
            <a:endParaRPr lang="en-US" sz="2800" dirty="0">
              <a:solidFill>
                <a:prstClr val="black"/>
              </a:solidFill>
              <a:latin typeface="Calibri" panose="020F0502020204030204"/>
            </a:endParaRPr>
          </a:p>
          <a:p>
            <a:pPr>
              <a:lnSpc>
                <a:spcPct val="90000"/>
              </a:lnSpc>
              <a:buClrTx/>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What state will you reach out to?</a:t>
            </a:r>
          </a:p>
          <a:p>
            <a:pPr marL="0" marR="0" lvl="0" indent="0">
              <a:lnSpc>
                <a:spcPct val="107000"/>
              </a:lnSpc>
              <a:spcBef>
                <a:spcPts val="0"/>
              </a:spcBef>
              <a:spcAft>
                <a:spcPts val="0"/>
              </a:spcAft>
              <a:buNone/>
            </a:pPr>
            <a:endParaRPr lang="en-US" sz="2400" dirty="0">
              <a:solidFill>
                <a:schemeClr val="bg1"/>
              </a:solidFill>
              <a:latin typeface="Bookman Old Style" panose="02050604050505020204" pitchFamily="18" charset="0"/>
              <a:ea typeface="Times New Roman" panose="02020603050405020304" pitchFamily="18" charset="0"/>
              <a:cs typeface="Sabon Next LT" panose="02000500000000000000" pitchFamily="2" charset="0"/>
            </a:endParaRPr>
          </a:p>
        </p:txBody>
      </p:sp>
      <p:sp>
        <p:nvSpPr>
          <p:cNvPr id="2" name="Footer Placeholder 1">
            <a:extLst>
              <a:ext uri="{FF2B5EF4-FFF2-40B4-BE49-F238E27FC236}">
                <a16:creationId xmlns:a16="http://schemas.microsoft.com/office/drawing/2014/main" id="{8A57741D-C66B-AB56-1EF8-98509B544111}"/>
              </a:ext>
            </a:extLst>
          </p:cNvPr>
          <p:cNvSpPr>
            <a:spLocks noGrp="1"/>
          </p:cNvSpPr>
          <p:nvPr>
            <p:ph type="ftr" sz="quarter" idx="11"/>
          </p:nvPr>
        </p:nvSpPr>
        <p:spPr>
          <a:xfrm>
            <a:off x="546396" y="6245352"/>
            <a:ext cx="4419599" cy="338328"/>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chemeClr val="tx1"/>
                </a:solidFill>
                <a:effectLst/>
                <a:uLnTx/>
                <a:uFillTx/>
                <a:latin typeface="Gill Sans MT" panose="020B0502020104020203"/>
                <a:ea typeface="+mn-ea"/>
                <a:cs typeface="+mn-cs"/>
              </a:rPr>
              <a:t>NASCSP 2023 Annual Training Conference | www.nascsp.org</a:t>
            </a:r>
            <a:endParaRPr kumimoji="0" lang="en-US" sz="1050" b="0" i="0" u="none" strike="noStrike" kern="1200" cap="none" spc="0" normalizeH="0" baseline="0" noProof="0" dirty="0">
              <a:ln>
                <a:noFill/>
              </a:ln>
              <a:solidFill>
                <a:schemeClr val="tx1"/>
              </a:solidFill>
              <a:effectLst/>
              <a:uLnTx/>
              <a:uFillTx/>
              <a:latin typeface="Gill Sans MT" panose="020B0502020104020203"/>
              <a:ea typeface="+mn-ea"/>
              <a:cs typeface="+mn-cs"/>
            </a:endParaRPr>
          </a:p>
        </p:txBody>
      </p:sp>
      <p:sp>
        <p:nvSpPr>
          <p:cNvPr id="3" name="Slide Number Placeholder 2">
            <a:extLst>
              <a:ext uri="{FF2B5EF4-FFF2-40B4-BE49-F238E27FC236}">
                <a16:creationId xmlns:a16="http://schemas.microsoft.com/office/drawing/2014/main" id="{7A6A8ACB-922C-FD7C-FF4B-0622D4037077}"/>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3B850FF-6169-4056-8077-06FFA93A5366}" type="slidenum">
              <a:rPr kumimoji="0" lang="en-US" sz="1100" b="0" i="0" u="none" strike="noStrike" kern="1200" cap="none" spc="0" normalizeH="0" baseline="0" noProof="0" smtClean="0">
                <a:ln>
                  <a:noFill/>
                </a:ln>
                <a:solidFill>
                  <a:srgbClr val="FFFFFF"/>
                </a:solidFill>
                <a:effectLst/>
                <a:uLnTx/>
                <a:uFillTx/>
                <a:latin typeface="Gill Sans MT" panose="020B0502020104020203"/>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1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8" name="Title 3">
            <a:extLst>
              <a:ext uri="{FF2B5EF4-FFF2-40B4-BE49-F238E27FC236}">
                <a16:creationId xmlns:a16="http://schemas.microsoft.com/office/drawing/2014/main" id="{CB3BF0F6-EEFF-E9ED-DE04-1E01DC843872}"/>
              </a:ext>
            </a:extLst>
          </p:cNvPr>
          <p:cNvSpPr>
            <a:spLocks noGrp="1"/>
          </p:cNvSpPr>
          <p:nvPr>
            <p:ph type="title"/>
          </p:nvPr>
        </p:nvSpPr>
        <p:spPr>
          <a:xfrm>
            <a:off x="660695" y="2120899"/>
            <a:ext cx="4191000" cy="2616199"/>
          </a:xfrm>
          <a:noFill/>
          <a:ln>
            <a:solidFill>
              <a:schemeClr val="tx1"/>
            </a:solidFill>
          </a:ln>
        </p:spPr>
        <p:txBody>
          <a:bodyPr>
            <a:normAutofit fontScale="90000"/>
          </a:bodyPr>
          <a:lstStyle/>
          <a:p>
            <a:pPr lvl="0"/>
            <a:r>
              <a:rPr lang="en-US" b="1" i="0" dirty="0"/>
              <a:t>Maintain A Strong, Collaborative Relationship with the State Association</a:t>
            </a:r>
            <a:endParaRPr lang="en-US" b="1" dirty="0"/>
          </a:p>
        </p:txBody>
      </p:sp>
    </p:spTree>
    <p:extLst>
      <p:ext uri="{BB962C8B-B14F-4D97-AF65-F5344CB8AC3E}">
        <p14:creationId xmlns:p14="http://schemas.microsoft.com/office/powerpoint/2010/main" val="1471574785"/>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AD24-2018-7603-D804-106B40C7A458}"/>
              </a:ext>
            </a:extLst>
          </p:cNvPr>
          <p:cNvSpPr>
            <a:spLocks noGrp="1"/>
          </p:cNvSpPr>
          <p:nvPr>
            <p:ph type="title"/>
          </p:nvPr>
        </p:nvSpPr>
        <p:spPr>
          <a:xfrm>
            <a:off x="381000" y="228064"/>
            <a:ext cx="11430000" cy="1370851"/>
          </a:xfrm>
        </p:spPr>
        <p:txBody>
          <a:bodyPr/>
          <a:lstStyle/>
          <a:p>
            <a:pPr algn="ctr"/>
            <a:r>
              <a:rPr lang="en-US" dirty="0">
                <a:latin typeface="Segoe Print" panose="02000600000000000000" pitchFamily="2" charset="0"/>
              </a:rPr>
              <a:t>Engaging the Network</a:t>
            </a:r>
          </a:p>
        </p:txBody>
      </p:sp>
      <p:sp>
        <p:nvSpPr>
          <p:cNvPr id="6" name="Freeform: Shape 5">
            <a:extLst>
              <a:ext uri="{FF2B5EF4-FFF2-40B4-BE49-F238E27FC236}">
                <a16:creationId xmlns:a16="http://schemas.microsoft.com/office/drawing/2014/main" id="{7B79F6C5-2497-0FBB-F673-1A660E32BA97}"/>
              </a:ext>
            </a:extLst>
          </p:cNvPr>
          <p:cNvSpPr/>
          <p:nvPr/>
        </p:nvSpPr>
        <p:spPr>
          <a:xfrm>
            <a:off x="381000" y="1482958"/>
            <a:ext cx="10972800" cy="935415"/>
          </a:xfrm>
          <a:custGeom>
            <a:avLst/>
            <a:gdLst>
              <a:gd name="connsiteX0" fmla="*/ 0 w 10972800"/>
              <a:gd name="connsiteY0" fmla="*/ 155906 h 935415"/>
              <a:gd name="connsiteX1" fmla="*/ 155906 w 10972800"/>
              <a:gd name="connsiteY1" fmla="*/ 0 h 935415"/>
              <a:gd name="connsiteX2" fmla="*/ 10816894 w 10972800"/>
              <a:gd name="connsiteY2" fmla="*/ 0 h 935415"/>
              <a:gd name="connsiteX3" fmla="*/ 10972800 w 10972800"/>
              <a:gd name="connsiteY3" fmla="*/ 155906 h 935415"/>
              <a:gd name="connsiteX4" fmla="*/ 10972800 w 10972800"/>
              <a:gd name="connsiteY4" fmla="*/ 779509 h 935415"/>
              <a:gd name="connsiteX5" fmla="*/ 10816894 w 10972800"/>
              <a:gd name="connsiteY5" fmla="*/ 935415 h 935415"/>
              <a:gd name="connsiteX6" fmla="*/ 155906 w 10972800"/>
              <a:gd name="connsiteY6" fmla="*/ 935415 h 935415"/>
              <a:gd name="connsiteX7" fmla="*/ 0 w 10972800"/>
              <a:gd name="connsiteY7" fmla="*/ 779509 h 935415"/>
              <a:gd name="connsiteX8" fmla="*/ 0 w 10972800"/>
              <a:gd name="connsiteY8" fmla="*/ 155906 h 935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0" h="935415">
                <a:moveTo>
                  <a:pt x="0" y="155906"/>
                </a:moveTo>
                <a:cubicBezTo>
                  <a:pt x="0" y="69801"/>
                  <a:pt x="69801" y="0"/>
                  <a:pt x="155906" y="0"/>
                </a:cubicBezTo>
                <a:lnTo>
                  <a:pt x="10816894" y="0"/>
                </a:lnTo>
                <a:cubicBezTo>
                  <a:pt x="10902999" y="0"/>
                  <a:pt x="10972800" y="69801"/>
                  <a:pt x="10972800" y="155906"/>
                </a:cubicBezTo>
                <a:lnTo>
                  <a:pt x="10972800" y="779509"/>
                </a:lnTo>
                <a:cubicBezTo>
                  <a:pt x="10972800" y="865614"/>
                  <a:pt x="10902999" y="935415"/>
                  <a:pt x="10816894" y="935415"/>
                </a:cubicBezTo>
                <a:lnTo>
                  <a:pt x="155906" y="935415"/>
                </a:lnTo>
                <a:cubicBezTo>
                  <a:pt x="69801" y="935415"/>
                  <a:pt x="0" y="865614"/>
                  <a:pt x="0" y="779509"/>
                </a:cubicBezTo>
                <a:lnTo>
                  <a:pt x="0" y="155906"/>
                </a:lnTo>
                <a:close/>
              </a:path>
            </a:pathLst>
          </a:custGeom>
          <a:solidFill>
            <a:srgbClr val="7CC576"/>
          </a:solidFill>
          <a:ln>
            <a:solidFill>
              <a:srgbClr val="7CC576"/>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94253" tIns="194253" rIns="194253" bIns="194253" numCol="1" spcCol="1270" anchor="ctr" anchorCtr="0">
            <a:noAutofit/>
          </a:bodyPr>
          <a:lstStyle/>
          <a:p>
            <a:pPr marL="0" lvl="0" indent="0" algn="l" defTabSz="1733550">
              <a:lnSpc>
                <a:spcPct val="90000"/>
              </a:lnSpc>
              <a:spcBef>
                <a:spcPct val="0"/>
              </a:spcBef>
              <a:spcAft>
                <a:spcPct val="35000"/>
              </a:spcAft>
              <a:buNone/>
            </a:pPr>
            <a:r>
              <a:rPr lang="en-US" sz="3900" b="1" kern="1200" dirty="0"/>
              <a:t>Promising Practices</a:t>
            </a:r>
          </a:p>
        </p:txBody>
      </p:sp>
      <p:sp>
        <p:nvSpPr>
          <p:cNvPr id="5" name="Slide Number Placeholder 4">
            <a:extLst>
              <a:ext uri="{FF2B5EF4-FFF2-40B4-BE49-F238E27FC236}">
                <a16:creationId xmlns:a16="http://schemas.microsoft.com/office/drawing/2014/main" id="{2771C88B-C0CA-9987-76D6-6C862A87B16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AF2663-3A35-493D-999A-B6024D85225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60DDA79B-5B1C-98D2-0F0A-F76D3873C34E}"/>
              </a:ext>
            </a:extLst>
          </p:cNvPr>
          <p:cNvSpPr txBox="1"/>
          <p:nvPr/>
        </p:nvSpPr>
        <p:spPr>
          <a:xfrm>
            <a:off x="532518" y="5442255"/>
            <a:ext cx="10821283" cy="553998"/>
          </a:xfrm>
          <a:prstGeom prst="rect">
            <a:avLst/>
          </a:prstGeom>
          <a:noFill/>
        </p:spPr>
        <p:txBody>
          <a:bodyPr wrap="square">
            <a:spAutoFit/>
          </a:bodyPr>
          <a:lstStyle/>
          <a:p>
            <a:r>
              <a:rPr lang="en-US" sz="3000" dirty="0"/>
              <a:t>5.  Dedicate Staff to Engaging the Network Efforts</a:t>
            </a:r>
          </a:p>
        </p:txBody>
      </p:sp>
      <p:sp>
        <p:nvSpPr>
          <p:cNvPr id="12" name="TextBox 11">
            <a:extLst>
              <a:ext uri="{FF2B5EF4-FFF2-40B4-BE49-F238E27FC236}">
                <a16:creationId xmlns:a16="http://schemas.microsoft.com/office/drawing/2014/main" id="{64A7FF4E-3B69-08D9-43BA-F2B5FB1A5003}"/>
              </a:ext>
            </a:extLst>
          </p:cNvPr>
          <p:cNvSpPr txBox="1"/>
          <p:nvPr/>
        </p:nvSpPr>
        <p:spPr>
          <a:xfrm>
            <a:off x="532517" y="4756552"/>
            <a:ext cx="10821284" cy="553998"/>
          </a:xfrm>
          <a:prstGeom prst="rect">
            <a:avLst/>
          </a:prstGeom>
          <a:noFill/>
        </p:spPr>
        <p:txBody>
          <a:bodyPr wrap="square">
            <a:spAutoFit/>
          </a:bodyPr>
          <a:lstStyle/>
          <a:p>
            <a:r>
              <a:rPr lang="en-US" sz="3000" dirty="0"/>
              <a:t>4.  Leverage Technology to better engage the network</a:t>
            </a:r>
          </a:p>
        </p:txBody>
      </p:sp>
      <p:sp>
        <p:nvSpPr>
          <p:cNvPr id="14" name="TextBox 13">
            <a:extLst>
              <a:ext uri="{FF2B5EF4-FFF2-40B4-BE49-F238E27FC236}">
                <a16:creationId xmlns:a16="http://schemas.microsoft.com/office/drawing/2014/main" id="{3895DCA2-484A-AAEF-BEE3-D9D0CB32D76A}"/>
              </a:ext>
            </a:extLst>
          </p:cNvPr>
          <p:cNvSpPr txBox="1"/>
          <p:nvPr/>
        </p:nvSpPr>
        <p:spPr>
          <a:xfrm>
            <a:off x="532518" y="4200745"/>
            <a:ext cx="10821280" cy="553998"/>
          </a:xfrm>
          <a:prstGeom prst="rect">
            <a:avLst/>
          </a:prstGeom>
          <a:noFill/>
        </p:spPr>
        <p:txBody>
          <a:bodyPr wrap="square">
            <a:spAutoFit/>
          </a:bodyPr>
          <a:lstStyle/>
          <a:p>
            <a:r>
              <a:rPr lang="en-US" sz="3000" dirty="0"/>
              <a:t>3.  Establish an Economic Opportunity Council (EOC) or similar group</a:t>
            </a:r>
          </a:p>
        </p:txBody>
      </p:sp>
      <p:sp>
        <p:nvSpPr>
          <p:cNvPr id="16" name="TextBox 15">
            <a:extLst>
              <a:ext uri="{FF2B5EF4-FFF2-40B4-BE49-F238E27FC236}">
                <a16:creationId xmlns:a16="http://schemas.microsoft.com/office/drawing/2014/main" id="{B7F018FF-19DB-5DF7-7BB6-EA273A8EB590}"/>
              </a:ext>
            </a:extLst>
          </p:cNvPr>
          <p:cNvSpPr txBox="1"/>
          <p:nvPr/>
        </p:nvSpPr>
        <p:spPr>
          <a:xfrm>
            <a:off x="381000" y="3515042"/>
            <a:ext cx="10821285" cy="553998"/>
          </a:xfrm>
          <a:prstGeom prst="rect">
            <a:avLst/>
          </a:prstGeom>
          <a:noFill/>
        </p:spPr>
        <p:txBody>
          <a:bodyPr wrap="square">
            <a:spAutoFit/>
          </a:bodyPr>
          <a:lstStyle/>
          <a:p>
            <a:pPr marL="574675" indent="-457200"/>
            <a:r>
              <a:rPr lang="en-US" sz="3000" dirty="0"/>
              <a:t>2.  Minimum Administration, Maximum Engagement</a:t>
            </a:r>
          </a:p>
        </p:txBody>
      </p:sp>
      <p:sp>
        <p:nvSpPr>
          <p:cNvPr id="17" name="Freeform: Shape 16">
            <a:extLst>
              <a:ext uri="{FF2B5EF4-FFF2-40B4-BE49-F238E27FC236}">
                <a16:creationId xmlns:a16="http://schemas.microsoft.com/office/drawing/2014/main" id="{7FA4A302-9E68-B593-63B1-51A38E41540B}"/>
              </a:ext>
            </a:extLst>
          </p:cNvPr>
          <p:cNvSpPr/>
          <p:nvPr/>
        </p:nvSpPr>
        <p:spPr>
          <a:xfrm>
            <a:off x="381000" y="2367674"/>
            <a:ext cx="10972800" cy="1015663"/>
          </a:xfrm>
          <a:custGeom>
            <a:avLst/>
            <a:gdLst>
              <a:gd name="connsiteX0" fmla="*/ 0 w 10972800"/>
              <a:gd name="connsiteY0" fmla="*/ 0 h 3471390"/>
              <a:gd name="connsiteX1" fmla="*/ 10972800 w 10972800"/>
              <a:gd name="connsiteY1" fmla="*/ 0 h 3471390"/>
              <a:gd name="connsiteX2" fmla="*/ 10972800 w 10972800"/>
              <a:gd name="connsiteY2" fmla="*/ 3471390 h 3471390"/>
              <a:gd name="connsiteX3" fmla="*/ 0 w 10972800"/>
              <a:gd name="connsiteY3" fmla="*/ 3471390 h 3471390"/>
              <a:gd name="connsiteX4" fmla="*/ 0 w 10972800"/>
              <a:gd name="connsiteY4" fmla="*/ 0 h 3471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0" h="3471390">
                <a:moveTo>
                  <a:pt x="0" y="0"/>
                </a:moveTo>
                <a:lnTo>
                  <a:pt x="10972800" y="0"/>
                </a:lnTo>
                <a:lnTo>
                  <a:pt x="10972800" y="3471390"/>
                </a:lnTo>
                <a:lnTo>
                  <a:pt x="0" y="3471390"/>
                </a:lnTo>
                <a:lnTo>
                  <a:pt x="0" y="0"/>
                </a:lnTo>
                <a:close/>
              </a:path>
            </a:pathLst>
          </a:custGeom>
          <a:noFill/>
        </p:spPr>
        <p:txBody>
          <a:bodyPr wrap="square">
            <a:spAutoFit/>
          </a:bodyPr>
          <a:lstStyle/>
          <a:p>
            <a:pPr marL="574675" lvl="1" indent="-457200"/>
            <a:r>
              <a:rPr lang="en-US" sz="3000" dirty="0">
                <a:solidFill>
                  <a:schemeClr val="tx1"/>
                </a:solidFill>
              </a:rPr>
              <a:t>1.  Maintain a Strong, Collaborative Relationship with the State Association</a:t>
            </a:r>
          </a:p>
        </p:txBody>
      </p:sp>
      <p:sp>
        <p:nvSpPr>
          <p:cNvPr id="3" name="Footer Placeholder 3">
            <a:extLst>
              <a:ext uri="{FF2B5EF4-FFF2-40B4-BE49-F238E27FC236}">
                <a16:creationId xmlns:a16="http://schemas.microsoft.com/office/drawing/2014/main" id="{98785159-0FD2-3E25-2F20-82C7C1271560}"/>
              </a:ext>
            </a:extLst>
          </p:cNvPr>
          <p:cNvSpPr>
            <a:spLocks noGrp="1"/>
          </p:cNvSpPr>
          <p:nvPr>
            <p:ph type="ftr" sz="quarter" idx="11"/>
          </p:nvPr>
        </p:nvSpPr>
        <p:spPr>
          <a:xfrm>
            <a:off x="4038599" y="6355547"/>
            <a:ext cx="4114800" cy="365125"/>
          </a:xfrm>
        </p:spPr>
        <p:txBody>
          <a:bodyPr/>
          <a:lstStyle>
            <a:lvl1pPr>
              <a:defRPr b="1"/>
            </a:lvl1pPr>
          </a:lstStyle>
          <a:p>
            <a:r>
              <a:rPr lang="en-US" dirty="0">
                <a:solidFill>
                  <a:schemeClr val="tx1"/>
                </a:solidFill>
              </a:rPr>
              <a:t>NASCSP</a:t>
            </a:r>
            <a:r>
              <a:rPr lang="en-US" dirty="0"/>
              <a:t> </a:t>
            </a:r>
            <a:r>
              <a:rPr lang="en-US" dirty="0">
                <a:solidFill>
                  <a:srgbClr val="4472C4"/>
                </a:solidFill>
              </a:rPr>
              <a:t>2023</a:t>
            </a:r>
            <a:r>
              <a:rPr lang="en-US" dirty="0">
                <a:solidFill>
                  <a:schemeClr val="tx1"/>
                </a:solidFill>
              </a:rPr>
              <a:t> Annual Training Conference | www.nascsp.org</a:t>
            </a:r>
          </a:p>
        </p:txBody>
      </p:sp>
    </p:spTree>
    <p:extLst>
      <p:ext uri="{BB962C8B-B14F-4D97-AF65-F5344CB8AC3E}">
        <p14:creationId xmlns:p14="http://schemas.microsoft.com/office/powerpoint/2010/main" val="4017691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5" name="Content Placeholder 4"/>
          <p:cNvSpPr>
            <a:spLocks noGrp="1"/>
          </p:cNvSpPr>
          <p:nvPr>
            <p:ph idx="1"/>
          </p:nvPr>
        </p:nvSpPr>
        <p:spPr>
          <a:xfrm>
            <a:off x="5422605" y="172261"/>
            <a:ext cx="6655981" cy="795874"/>
          </a:xfrm>
        </p:spPr>
        <p:txBody>
          <a:bodyPr anchor="t">
            <a:normAutofit/>
          </a:bodyPr>
          <a:lstStyle/>
          <a:p>
            <a:pPr marL="339725" marR="0" lvl="0" indent="-339725" algn="l" defTabSz="914400" rtl="0" eaLnBrk="1" fontAlgn="auto" latinLnBrk="0" hangingPunct="1">
              <a:lnSpc>
                <a:spcPct val="100000"/>
              </a:lnSpc>
              <a:spcBef>
                <a:spcPts val="0"/>
              </a:spcBef>
              <a:spcAft>
                <a:spcPts val="0"/>
              </a:spcAft>
              <a:buClr>
                <a:schemeClr val="bg1"/>
              </a:buClr>
              <a:buSzTx/>
              <a:tabLst/>
              <a:defRPr/>
            </a:pPr>
            <a:r>
              <a:rPr lang="en-US" sz="2000" dirty="0">
                <a:solidFill>
                  <a:schemeClr val="bg1"/>
                </a:solidFill>
              </a:rPr>
              <a:t>State Association is viewed as a partner not “just a grantee.”  No surprises. (</a:t>
            </a:r>
            <a:r>
              <a:rPr lang="en-US" sz="2000" b="1" dirty="0">
                <a:solidFill>
                  <a:schemeClr val="bg1"/>
                </a:solidFill>
              </a:rPr>
              <a:t>AR, MD, NY, UT, WI</a:t>
            </a:r>
            <a:r>
              <a:rPr lang="en-US" sz="2000" dirty="0">
                <a:solidFill>
                  <a:schemeClr val="bg1"/>
                </a:solidFill>
              </a:rPr>
              <a:t>)</a:t>
            </a:r>
          </a:p>
          <a:p>
            <a:pPr marL="571500" indent="-342900">
              <a:spcBef>
                <a:spcPts val="0"/>
              </a:spcBef>
            </a:pPr>
            <a:endParaRPr lang="en-US" sz="20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marL="571500" indent="-342900">
              <a:spcBef>
                <a:spcPts val="0"/>
              </a:spcBef>
            </a:pPr>
            <a:endParaRPr lang="en-US" sz="20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marR="0" lvl="0">
              <a:lnSpc>
                <a:spcPct val="107000"/>
              </a:lnSpc>
              <a:spcBef>
                <a:spcPts val="0"/>
              </a:spcBef>
              <a:spcAft>
                <a:spcPts val="0"/>
              </a:spcAft>
            </a:pPr>
            <a:endParaRPr lang="en-US" sz="2000" dirty="0">
              <a:solidFill>
                <a:schemeClr val="bg1"/>
              </a:solidFill>
              <a:latin typeface="Bookman Old Style" panose="02050604050505020204" pitchFamily="18" charset="0"/>
              <a:ea typeface="Times New Roman" panose="02020603050405020304" pitchFamily="18" charset="0"/>
              <a:cs typeface="Sabon Next LT" panose="02000500000000000000" pitchFamily="2" charset="0"/>
            </a:endParaRPr>
          </a:p>
        </p:txBody>
      </p:sp>
      <p:sp>
        <p:nvSpPr>
          <p:cNvPr id="3" name="Slide Number Placeholder 2">
            <a:extLst>
              <a:ext uri="{FF2B5EF4-FFF2-40B4-BE49-F238E27FC236}">
                <a16:creationId xmlns:a16="http://schemas.microsoft.com/office/drawing/2014/main" id="{6E4D9A00-8E03-D8A5-A37D-A731200B79C4}"/>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3B850FF-6169-4056-8077-06FFA93A5366}" type="slidenum">
              <a:rPr kumimoji="0" lang="en-US" sz="1100" b="0" i="0" u="none" strike="noStrike" kern="1200" cap="none" spc="0" normalizeH="0" baseline="0" noProof="0" smtClean="0">
                <a:ln>
                  <a:noFill/>
                </a:ln>
                <a:solidFill>
                  <a:srgbClr val="FFFFFF"/>
                </a:solidFill>
                <a:effectLst/>
                <a:uLnTx/>
                <a:uFillTx/>
                <a:latin typeface="Gill Sans MT" panose="020B0502020104020203"/>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1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7" name="TextBox 6">
            <a:extLst>
              <a:ext uri="{FF2B5EF4-FFF2-40B4-BE49-F238E27FC236}">
                <a16:creationId xmlns:a16="http://schemas.microsoft.com/office/drawing/2014/main" id="{D4641143-058E-F118-89A6-EDD1C4413F1A}"/>
              </a:ext>
            </a:extLst>
          </p:cNvPr>
          <p:cNvSpPr txBox="1"/>
          <p:nvPr/>
        </p:nvSpPr>
        <p:spPr>
          <a:xfrm>
            <a:off x="5422611" y="5531658"/>
            <a:ext cx="6655978" cy="1015663"/>
          </a:xfrm>
          <a:prstGeom prst="rect">
            <a:avLst/>
          </a:prstGeom>
          <a:noFill/>
        </p:spPr>
        <p:txBody>
          <a:bodyPr wrap="square">
            <a:spAutoFit/>
          </a:bodyPr>
          <a:lstStyle/>
          <a:p>
            <a:pPr marL="342900" indent="-342900">
              <a:buFont typeface="Arial" panose="020B0604020202020204" pitchFamily="34" charset="0"/>
              <a:buChar char="•"/>
            </a:pPr>
            <a:r>
              <a:rPr lang="en-US" sz="2000" dirty="0">
                <a:solidFill>
                  <a:schemeClr val="bg1"/>
                </a:solidFill>
              </a:rPr>
              <a:t>Monthly meetings with the State Association. (</a:t>
            </a:r>
            <a:r>
              <a:rPr lang="en-US" sz="2000" b="1" dirty="0">
                <a:solidFill>
                  <a:schemeClr val="bg1"/>
                </a:solidFill>
              </a:rPr>
              <a:t>NY</a:t>
            </a:r>
            <a:r>
              <a:rPr lang="en-US" sz="2000" dirty="0">
                <a:solidFill>
                  <a:schemeClr val="bg1"/>
                </a:solidFill>
              </a:rPr>
              <a:t>) Quarterly meetings with the State Association and the entire network. (</a:t>
            </a:r>
            <a:r>
              <a:rPr lang="en-US" sz="2000" b="1" dirty="0">
                <a:solidFill>
                  <a:schemeClr val="bg1"/>
                </a:solidFill>
              </a:rPr>
              <a:t>CA</a:t>
            </a:r>
            <a:r>
              <a:rPr lang="en-US" sz="2000" dirty="0">
                <a:solidFill>
                  <a:schemeClr val="bg1"/>
                </a:solidFill>
              </a:rPr>
              <a:t>, </a:t>
            </a:r>
            <a:r>
              <a:rPr lang="en-US" sz="2000" b="1" dirty="0">
                <a:solidFill>
                  <a:schemeClr val="bg1"/>
                </a:solidFill>
              </a:rPr>
              <a:t>NY</a:t>
            </a:r>
            <a:r>
              <a:rPr lang="en-US" sz="2000" dirty="0">
                <a:solidFill>
                  <a:schemeClr val="bg1"/>
                </a:solidFill>
              </a:rPr>
              <a:t>)</a:t>
            </a:r>
          </a:p>
        </p:txBody>
      </p:sp>
      <p:sp>
        <p:nvSpPr>
          <p:cNvPr id="9" name="TextBox 8">
            <a:extLst>
              <a:ext uri="{FF2B5EF4-FFF2-40B4-BE49-F238E27FC236}">
                <a16:creationId xmlns:a16="http://schemas.microsoft.com/office/drawing/2014/main" id="{555FBEB5-F3A3-6B5D-05F1-CDF6D8CD5DA8}"/>
              </a:ext>
            </a:extLst>
          </p:cNvPr>
          <p:cNvSpPr txBox="1"/>
          <p:nvPr/>
        </p:nvSpPr>
        <p:spPr>
          <a:xfrm>
            <a:off x="5422611" y="4454307"/>
            <a:ext cx="6655978" cy="1015663"/>
          </a:xfrm>
          <a:prstGeom prst="rect">
            <a:avLst/>
          </a:prstGeom>
          <a:noFill/>
        </p:spPr>
        <p:txBody>
          <a:bodyPr wrap="square">
            <a:spAutoFit/>
          </a:bodyPr>
          <a:lstStyle/>
          <a:p>
            <a:pPr marL="342900" indent="-342900">
              <a:buFont typeface="Arial" panose="020B0604020202020204" pitchFamily="34" charset="0"/>
              <a:buChar char="•"/>
            </a:pPr>
            <a:r>
              <a:rPr lang="en-US" sz="2000" dirty="0">
                <a:solidFill>
                  <a:schemeClr val="bg1"/>
                </a:solidFill>
              </a:rPr>
              <a:t>Regular check-ins with State Association to share feedback (good and bad),  to share trends, and provide technical assistance. (</a:t>
            </a:r>
            <a:r>
              <a:rPr lang="en-US" sz="2000" b="1" dirty="0">
                <a:solidFill>
                  <a:schemeClr val="bg1"/>
                </a:solidFill>
              </a:rPr>
              <a:t>MD</a:t>
            </a:r>
            <a:r>
              <a:rPr lang="en-US" sz="2000" dirty="0">
                <a:solidFill>
                  <a:schemeClr val="bg1"/>
                </a:solidFill>
              </a:rPr>
              <a:t>)</a:t>
            </a:r>
          </a:p>
        </p:txBody>
      </p:sp>
      <p:sp>
        <p:nvSpPr>
          <p:cNvPr id="12" name="TextBox 11">
            <a:extLst>
              <a:ext uri="{FF2B5EF4-FFF2-40B4-BE49-F238E27FC236}">
                <a16:creationId xmlns:a16="http://schemas.microsoft.com/office/drawing/2014/main" id="{D84C4418-DD50-5DF6-2F22-2097FDC27D3E}"/>
              </a:ext>
            </a:extLst>
          </p:cNvPr>
          <p:cNvSpPr txBox="1"/>
          <p:nvPr/>
        </p:nvSpPr>
        <p:spPr>
          <a:xfrm>
            <a:off x="5422601" y="3381607"/>
            <a:ext cx="6655979" cy="1015663"/>
          </a:xfrm>
          <a:prstGeom prst="rect">
            <a:avLst/>
          </a:prstGeom>
          <a:noFill/>
        </p:spPr>
        <p:txBody>
          <a:bodyPr wrap="square">
            <a:spAutoFit/>
          </a:bodyPr>
          <a:lstStyle/>
          <a:p>
            <a:pPr marL="342900" indent="-342900">
              <a:buFont typeface="Arial" panose="020B0604020202020204" pitchFamily="34" charset="0"/>
              <a:buChar char="•"/>
            </a:pPr>
            <a:r>
              <a:rPr lang="en-US" sz="2000" dirty="0">
                <a:solidFill>
                  <a:schemeClr val="bg1"/>
                </a:solidFill>
              </a:rPr>
              <a:t>Monthly, standing “conversations” on hot topics (separate from Board meetings).  Agenda is provided beforehand with topics identified.  40-50 people often attend. (</a:t>
            </a:r>
            <a:r>
              <a:rPr lang="en-US" sz="2000" b="1" dirty="0">
                <a:solidFill>
                  <a:schemeClr val="bg1"/>
                </a:solidFill>
              </a:rPr>
              <a:t>AR</a:t>
            </a:r>
            <a:r>
              <a:rPr lang="en-US" sz="2000" dirty="0">
                <a:solidFill>
                  <a:schemeClr val="bg1"/>
                </a:solidFill>
              </a:rPr>
              <a:t>)</a:t>
            </a:r>
          </a:p>
        </p:txBody>
      </p:sp>
      <p:sp>
        <p:nvSpPr>
          <p:cNvPr id="14" name="TextBox 13">
            <a:extLst>
              <a:ext uri="{FF2B5EF4-FFF2-40B4-BE49-F238E27FC236}">
                <a16:creationId xmlns:a16="http://schemas.microsoft.com/office/drawing/2014/main" id="{84AFC89B-A19D-EAD5-07A4-560122C43D76}"/>
              </a:ext>
            </a:extLst>
          </p:cNvPr>
          <p:cNvSpPr txBox="1"/>
          <p:nvPr/>
        </p:nvSpPr>
        <p:spPr>
          <a:xfrm>
            <a:off x="5422611" y="2591781"/>
            <a:ext cx="6655982" cy="707886"/>
          </a:xfrm>
          <a:prstGeom prst="rect">
            <a:avLst/>
          </a:prstGeom>
          <a:noFill/>
        </p:spPr>
        <p:txBody>
          <a:bodyPr wrap="square">
            <a:spAutoFit/>
          </a:bodyPr>
          <a:lstStyle/>
          <a:p>
            <a:pPr marL="339725" indent="-339725">
              <a:buFont typeface="Arial" panose="020B0604020202020204" pitchFamily="34" charset="0"/>
              <a:buChar char="•"/>
            </a:pPr>
            <a:r>
              <a:rPr lang="en-US" sz="2000" dirty="0">
                <a:solidFill>
                  <a:schemeClr val="bg1"/>
                </a:solidFill>
              </a:rPr>
              <a:t>State Association regularly to the state advisory council on CSBG. (</a:t>
            </a:r>
            <a:r>
              <a:rPr lang="en-US" sz="2000" b="1" dirty="0">
                <a:solidFill>
                  <a:schemeClr val="bg1"/>
                </a:solidFill>
              </a:rPr>
              <a:t>NY</a:t>
            </a:r>
            <a:r>
              <a:rPr lang="en-US" sz="2000" dirty="0">
                <a:solidFill>
                  <a:schemeClr val="bg1"/>
                </a:solidFill>
              </a:rPr>
              <a:t>)</a:t>
            </a:r>
          </a:p>
        </p:txBody>
      </p:sp>
      <p:sp>
        <p:nvSpPr>
          <p:cNvPr id="16" name="TextBox 15">
            <a:extLst>
              <a:ext uri="{FF2B5EF4-FFF2-40B4-BE49-F238E27FC236}">
                <a16:creationId xmlns:a16="http://schemas.microsoft.com/office/drawing/2014/main" id="{A226C599-9C40-1570-7A44-CCA21A66063C}"/>
              </a:ext>
            </a:extLst>
          </p:cNvPr>
          <p:cNvSpPr txBox="1"/>
          <p:nvPr/>
        </p:nvSpPr>
        <p:spPr>
          <a:xfrm>
            <a:off x="5422601" y="1801955"/>
            <a:ext cx="6655981" cy="707886"/>
          </a:xfrm>
          <a:prstGeom prst="rect">
            <a:avLst/>
          </a:prstGeom>
          <a:noFill/>
        </p:spPr>
        <p:txBody>
          <a:bodyPr wrap="square">
            <a:spAutoFit/>
          </a:bodyPr>
          <a:lstStyle/>
          <a:p>
            <a:pPr marL="339725" indent="-339725">
              <a:buFont typeface="Arial" panose="020B0604020202020204" pitchFamily="34" charset="0"/>
              <a:buChar char="•"/>
            </a:pPr>
            <a:r>
              <a:rPr lang="en-US" sz="2000" dirty="0">
                <a:solidFill>
                  <a:schemeClr val="bg1"/>
                </a:solidFill>
              </a:rPr>
              <a:t>Regular funding to the State Association also supports special projects, e.g., living wage study. (</a:t>
            </a:r>
            <a:r>
              <a:rPr lang="en-US" sz="2000" b="1" dirty="0">
                <a:solidFill>
                  <a:schemeClr val="bg1"/>
                </a:solidFill>
              </a:rPr>
              <a:t>MD</a:t>
            </a:r>
            <a:r>
              <a:rPr lang="en-US" sz="2000" dirty="0">
                <a:solidFill>
                  <a:schemeClr val="bg1"/>
                </a:solidFill>
              </a:rPr>
              <a:t>)</a:t>
            </a:r>
          </a:p>
        </p:txBody>
      </p:sp>
      <p:sp>
        <p:nvSpPr>
          <p:cNvPr id="18" name="TextBox 17">
            <a:extLst>
              <a:ext uri="{FF2B5EF4-FFF2-40B4-BE49-F238E27FC236}">
                <a16:creationId xmlns:a16="http://schemas.microsoft.com/office/drawing/2014/main" id="{C6B872A3-8EDC-0C89-7B81-E14A85F772CA}"/>
              </a:ext>
            </a:extLst>
          </p:cNvPr>
          <p:cNvSpPr txBox="1"/>
          <p:nvPr/>
        </p:nvSpPr>
        <p:spPr>
          <a:xfrm>
            <a:off x="5422604" y="1037032"/>
            <a:ext cx="6655981" cy="707886"/>
          </a:xfrm>
          <a:prstGeom prst="rect">
            <a:avLst/>
          </a:prstGeom>
          <a:noFill/>
        </p:spPr>
        <p:txBody>
          <a:bodyPr wrap="square">
            <a:spAutoFit/>
          </a:bodyPr>
          <a:lstStyle/>
          <a:p>
            <a:pPr marL="342900" indent="-342900">
              <a:buFont typeface="Arial" panose="020B0604020202020204" pitchFamily="34" charset="0"/>
              <a:buChar char="•"/>
            </a:pPr>
            <a:r>
              <a:rPr lang="en-US" sz="2000" dirty="0">
                <a:solidFill>
                  <a:schemeClr val="bg1"/>
                </a:solidFill>
              </a:rPr>
              <a:t>Annual contract with substantial annual funding for the State Association with specific deliverables. (</a:t>
            </a:r>
            <a:r>
              <a:rPr lang="en-US" sz="2000" b="1" dirty="0">
                <a:solidFill>
                  <a:schemeClr val="bg1"/>
                </a:solidFill>
              </a:rPr>
              <a:t>AR</a:t>
            </a:r>
            <a:r>
              <a:rPr lang="en-US" sz="2000" dirty="0">
                <a:solidFill>
                  <a:schemeClr val="bg1"/>
                </a:solidFill>
              </a:rPr>
              <a:t>, </a:t>
            </a:r>
            <a:r>
              <a:rPr lang="en-US" sz="2000" b="1" dirty="0">
                <a:solidFill>
                  <a:schemeClr val="bg1"/>
                </a:solidFill>
              </a:rPr>
              <a:t>NY</a:t>
            </a:r>
            <a:r>
              <a:rPr lang="en-US" sz="2000" dirty="0">
                <a:solidFill>
                  <a:schemeClr val="bg1"/>
                </a:solidFill>
              </a:rPr>
              <a:t>)</a:t>
            </a:r>
          </a:p>
        </p:txBody>
      </p:sp>
      <p:sp>
        <p:nvSpPr>
          <p:cNvPr id="19" name="Footer Placeholder 1">
            <a:extLst>
              <a:ext uri="{FF2B5EF4-FFF2-40B4-BE49-F238E27FC236}">
                <a16:creationId xmlns:a16="http://schemas.microsoft.com/office/drawing/2014/main" id="{82B67867-2E1E-68B6-A1C6-689433C8C766}"/>
              </a:ext>
            </a:extLst>
          </p:cNvPr>
          <p:cNvSpPr>
            <a:spLocks noGrp="1"/>
          </p:cNvSpPr>
          <p:nvPr>
            <p:ph type="ftr" sz="quarter" idx="11"/>
          </p:nvPr>
        </p:nvSpPr>
        <p:spPr>
          <a:xfrm>
            <a:off x="431801" y="6236208"/>
            <a:ext cx="4406900" cy="320040"/>
          </a:xfrm>
        </p:spPr>
        <p:txBody>
          <a:bodyPr/>
          <a:lstStyle/>
          <a:p>
            <a:pPr algn="ctr"/>
            <a:r>
              <a:rPr lang="en-US"/>
              <a:t>NASCSP 2023 Annual Training Conference | www.nascsp.org</a:t>
            </a:r>
            <a:endParaRPr lang="en-US" dirty="0"/>
          </a:p>
        </p:txBody>
      </p:sp>
      <p:sp>
        <p:nvSpPr>
          <p:cNvPr id="22" name="Title 3">
            <a:extLst>
              <a:ext uri="{FF2B5EF4-FFF2-40B4-BE49-F238E27FC236}">
                <a16:creationId xmlns:a16="http://schemas.microsoft.com/office/drawing/2014/main" id="{545476E8-D0A0-2FDD-0061-75737AFB0F8E}"/>
              </a:ext>
            </a:extLst>
          </p:cNvPr>
          <p:cNvSpPr txBox="1">
            <a:spLocks/>
          </p:cNvSpPr>
          <p:nvPr/>
        </p:nvSpPr>
        <p:spPr>
          <a:xfrm>
            <a:off x="574222" y="1995054"/>
            <a:ext cx="4122057" cy="2867890"/>
          </a:xfrm>
          <a:prstGeom prst="rect">
            <a:avLst/>
          </a:prstGeom>
          <a:noFill/>
          <a:ln w="31750" cap="sq">
            <a:solidFill>
              <a:schemeClr val="tx1"/>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pPr algn="l"/>
            <a:r>
              <a:rPr lang="en-US" b="1" dirty="0"/>
              <a:t>1.1 Maintain a Strong, Collaborative Relationship with the State Association</a:t>
            </a:r>
          </a:p>
        </p:txBody>
      </p:sp>
    </p:spTree>
    <p:extLst>
      <p:ext uri="{BB962C8B-B14F-4D97-AF65-F5344CB8AC3E}">
        <p14:creationId xmlns:p14="http://schemas.microsoft.com/office/powerpoint/2010/main" val="336210906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P spid="9" grpId="0"/>
      <p:bldP spid="12" grpId="0"/>
      <p:bldP spid="14" grpId="0"/>
      <p:bldP spid="16"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Content Placeholder 6">
            <a:extLst>
              <a:ext uri="{FF2B5EF4-FFF2-40B4-BE49-F238E27FC236}">
                <a16:creationId xmlns:a16="http://schemas.microsoft.com/office/drawing/2014/main" id="{A55ED373-4AFD-6F85-E376-A0D4CE12448C}"/>
              </a:ext>
            </a:extLst>
          </p:cNvPr>
          <p:cNvSpPr>
            <a:spLocks noGrp="1"/>
          </p:cNvSpPr>
          <p:nvPr>
            <p:ph idx="1"/>
          </p:nvPr>
        </p:nvSpPr>
        <p:spPr>
          <a:xfrm>
            <a:off x="4495806" y="136526"/>
            <a:ext cx="6857993" cy="6319138"/>
          </a:xfrm>
        </p:spPr>
        <p:txBody>
          <a:bodyPr/>
          <a:lstStyle/>
          <a:p>
            <a:pPr marL="0" indent="0">
              <a:buNone/>
            </a:pPr>
            <a:endParaRPr lang="en-US" sz="3200" dirty="0"/>
          </a:p>
          <a:p>
            <a:pPr marL="0" indent="0">
              <a:buNone/>
            </a:pPr>
            <a:endParaRPr lang="en-US" sz="3200" dirty="0"/>
          </a:p>
          <a:p>
            <a:pPr>
              <a:buFont typeface="Wingdings" pitchFamily="2" charset="2"/>
              <a:buChar char="ü"/>
            </a:pPr>
            <a:endParaRPr lang="en-US" dirty="0"/>
          </a:p>
          <a:p>
            <a:pPr>
              <a:buFont typeface="Wingdings" pitchFamily="2" charset="2"/>
              <a:buChar char="Ø"/>
            </a:pPr>
            <a:r>
              <a:rPr lang="en-US" dirty="0"/>
              <a:t>Each of you walk away today with one or two great ideas for improving the way you administer your CSBG program.</a:t>
            </a:r>
          </a:p>
          <a:p>
            <a:pPr>
              <a:buFont typeface="Wingdings" pitchFamily="2" charset="2"/>
              <a:buChar char="Ø"/>
            </a:pPr>
            <a:endParaRPr lang="en-US" dirty="0"/>
          </a:p>
          <a:p>
            <a:pPr>
              <a:buFont typeface="Wingdings" pitchFamily="2" charset="2"/>
              <a:buChar char="Ø"/>
            </a:pPr>
            <a:r>
              <a:rPr lang="en-US" dirty="0"/>
              <a:t>Everyone understands how to access in-depth information about the promising practices and tools discussed today.</a:t>
            </a:r>
          </a:p>
          <a:p>
            <a:pPr>
              <a:buFont typeface="Wingdings" pitchFamily="2" charset="2"/>
              <a:buChar char="ü"/>
            </a:pPr>
            <a:endParaRPr lang="en-US" dirty="0"/>
          </a:p>
        </p:txBody>
      </p:sp>
      <p:sp>
        <p:nvSpPr>
          <p:cNvPr id="2" name="Title 1">
            <a:extLst>
              <a:ext uri="{FF2B5EF4-FFF2-40B4-BE49-F238E27FC236}">
                <a16:creationId xmlns:a16="http://schemas.microsoft.com/office/drawing/2014/main" id="{79456E46-4570-43E7-B6EF-AEBCA28C8547}"/>
              </a:ext>
            </a:extLst>
          </p:cNvPr>
          <p:cNvSpPr>
            <a:spLocks noGrp="1"/>
          </p:cNvSpPr>
          <p:nvPr>
            <p:ph type="title"/>
          </p:nvPr>
        </p:nvSpPr>
        <p:spPr>
          <a:xfrm>
            <a:off x="228601" y="2693772"/>
            <a:ext cx="3581402" cy="1075039"/>
          </a:xfrm>
        </p:spPr>
        <p:txBody>
          <a:bodyPr vert="horz" lIns="91440" tIns="45720" rIns="91440" bIns="45720" rtlCol="0" anchor="t">
            <a:noAutofit/>
          </a:bodyPr>
          <a:lstStyle/>
          <a:p>
            <a:pPr algn="ctr"/>
            <a:r>
              <a:rPr lang="en-US" sz="4000" b="1" kern="1200" dirty="0">
                <a:solidFill>
                  <a:srgbClr val="FFFFFF"/>
                </a:solidFill>
                <a:latin typeface="+mj-lt"/>
                <a:ea typeface="+mj-ea"/>
                <a:cs typeface="+mj-cs"/>
              </a:rPr>
              <a:t>SESSION </a:t>
            </a:r>
            <a:br>
              <a:rPr lang="en-US" sz="4000" b="1" kern="1200" dirty="0">
                <a:solidFill>
                  <a:srgbClr val="FFFFFF"/>
                </a:solidFill>
                <a:latin typeface="+mj-lt"/>
                <a:ea typeface="+mj-ea"/>
                <a:cs typeface="+mj-cs"/>
              </a:rPr>
            </a:br>
            <a:r>
              <a:rPr lang="en-US" sz="4000" b="1" kern="1200" dirty="0">
                <a:solidFill>
                  <a:srgbClr val="FFFFFF"/>
                </a:solidFill>
                <a:latin typeface="+mj-lt"/>
                <a:ea typeface="+mj-ea"/>
                <a:cs typeface="+mj-cs"/>
              </a:rPr>
              <a:t>GOALS</a:t>
            </a:r>
          </a:p>
        </p:txBody>
      </p:sp>
      <p:sp>
        <p:nvSpPr>
          <p:cNvPr id="5" name="Slide Number Placeholder 4">
            <a:extLst>
              <a:ext uri="{FF2B5EF4-FFF2-40B4-BE49-F238E27FC236}">
                <a16:creationId xmlns:a16="http://schemas.microsoft.com/office/drawing/2014/main" id="{D10540BA-AF00-440E-B2FD-F709ABE52F86}"/>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C6240FB-E4B9-4456-9976-B718E7FD5CC7}" type="slidenum">
              <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a:t>
            </a:fld>
            <a:endParaRPr kumimoji="0" 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97A9A8F0-FD25-C055-9A09-2FB715985644}"/>
              </a:ext>
            </a:extLst>
          </p:cNvPr>
          <p:cNvSpPr>
            <a:spLocks noGrp="1"/>
          </p:cNvSpPr>
          <p:nvPr>
            <p:ph type="ftr" sz="quarter" idx="11"/>
          </p:nvPr>
        </p:nvSpPr>
        <p:spPr>
          <a:xfrm>
            <a:off x="5867402" y="6356350"/>
            <a:ext cx="4114800" cy="365125"/>
          </a:xfrm>
        </p:spPr>
        <p:txBody>
          <a:bodyPr/>
          <a:lstStyle>
            <a:lvl1pPr>
              <a:defRPr b="1"/>
            </a:lvl1pPr>
          </a:lstStyle>
          <a:p>
            <a:r>
              <a:rPr lang="en-US" dirty="0">
                <a:solidFill>
                  <a:schemeClr val="tx1"/>
                </a:solidFill>
              </a:rPr>
              <a:t>NASCSP</a:t>
            </a:r>
            <a:r>
              <a:rPr lang="en-US" dirty="0"/>
              <a:t> </a:t>
            </a:r>
            <a:r>
              <a:rPr lang="en-US" dirty="0">
                <a:solidFill>
                  <a:srgbClr val="4472C4"/>
                </a:solidFill>
              </a:rPr>
              <a:t>2023</a:t>
            </a:r>
            <a:r>
              <a:rPr lang="en-US" dirty="0">
                <a:solidFill>
                  <a:schemeClr val="tx1"/>
                </a:solidFill>
              </a:rPr>
              <a:t> Annual Training Conference | www.nascsp.org</a:t>
            </a:r>
          </a:p>
        </p:txBody>
      </p:sp>
    </p:spTree>
    <p:extLst>
      <p:ext uri="{BB962C8B-B14F-4D97-AF65-F5344CB8AC3E}">
        <p14:creationId xmlns:p14="http://schemas.microsoft.com/office/powerpoint/2010/main" val="263065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5" name="Content Placeholder 4"/>
          <p:cNvSpPr>
            <a:spLocks noGrp="1"/>
          </p:cNvSpPr>
          <p:nvPr>
            <p:ph idx="1"/>
          </p:nvPr>
        </p:nvSpPr>
        <p:spPr>
          <a:xfrm>
            <a:off x="5422609" y="251566"/>
            <a:ext cx="6655981" cy="1111326"/>
          </a:xfrm>
        </p:spPr>
        <p:txBody>
          <a:bodyPr anchor="t">
            <a:normAutofit/>
          </a:bodyPr>
          <a:lstStyle/>
          <a:p>
            <a:pPr marL="339725" indent="-339725">
              <a:spcBef>
                <a:spcPts val="0"/>
              </a:spcBef>
              <a:buClrTx/>
              <a:buFont typeface="Symbol" pitchFamily="2" charset="2"/>
              <a:buChar char=""/>
            </a:pPr>
            <a:r>
              <a:rPr lang="en-US" sz="2000" dirty="0">
                <a:solidFill>
                  <a:schemeClr val="bg1"/>
                </a:solidFill>
              </a:rPr>
              <a:t>Participates in State Association annual conference; regularly attends SA board meetings; holds an annual meeting with CAAs, ED, and State Association (</a:t>
            </a:r>
            <a:r>
              <a:rPr lang="en-US" sz="2000" b="1" dirty="0">
                <a:solidFill>
                  <a:schemeClr val="bg1"/>
                </a:solidFill>
              </a:rPr>
              <a:t>MD</a:t>
            </a:r>
            <a:r>
              <a:rPr lang="en-US" sz="2000" dirty="0">
                <a:solidFill>
                  <a:schemeClr val="bg1"/>
                </a:solidFill>
              </a:rPr>
              <a:t>)</a:t>
            </a:r>
          </a:p>
        </p:txBody>
      </p:sp>
      <p:sp>
        <p:nvSpPr>
          <p:cNvPr id="3" name="Slide Number Placeholder 2">
            <a:extLst>
              <a:ext uri="{FF2B5EF4-FFF2-40B4-BE49-F238E27FC236}">
                <a16:creationId xmlns:a16="http://schemas.microsoft.com/office/drawing/2014/main" id="{6E4D9A00-8E03-D8A5-A37D-A731200B79C4}"/>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3B850FF-6169-4056-8077-06FFA93A5366}" type="slidenum">
              <a:rPr kumimoji="0" lang="en-US" sz="1100" b="0" i="0" u="none" strike="noStrike" kern="1200" cap="none" spc="0" normalizeH="0" baseline="0" noProof="0" smtClean="0">
                <a:ln>
                  <a:noFill/>
                </a:ln>
                <a:solidFill>
                  <a:srgbClr val="FFFFFF"/>
                </a:solidFill>
                <a:effectLst/>
                <a:uLnTx/>
                <a:uFillTx/>
                <a:latin typeface="Gill Sans MT" panose="020B0502020104020203"/>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11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7" name="TextBox 6">
            <a:extLst>
              <a:ext uri="{FF2B5EF4-FFF2-40B4-BE49-F238E27FC236}">
                <a16:creationId xmlns:a16="http://schemas.microsoft.com/office/drawing/2014/main" id="{47E60204-3F79-0D51-5BB1-B12FECC16270}"/>
              </a:ext>
            </a:extLst>
          </p:cNvPr>
          <p:cNvSpPr txBox="1"/>
          <p:nvPr/>
        </p:nvSpPr>
        <p:spPr>
          <a:xfrm>
            <a:off x="5422608" y="4818176"/>
            <a:ext cx="6655978" cy="1631216"/>
          </a:xfrm>
          <a:prstGeom prst="rect">
            <a:avLst/>
          </a:prstGeom>
          <a:noFill/>
        </p:spPr>
        <p:txBody>
          <a:bodyPr wrap="square">
            <a:spAutoFit/>
          </a:bodyPr>
          <a:lstStyle/>
          <a:p>
            <a:pPr marL="339725" marR="0" lvl="0" indent="-339725" algn="l" defTabSz="914400" rtl="0" eaLnBrk="1" fontAlgn="auto" latinLnBrk="0" hangingPunct="1">
              <a:lnSpc>
                <a:spcPct val="100000"/>
              </a:lnSpc>
              <a:spcBef>
                <a:spcPts val="0"/>
              </a:spcBef>
              <a:spcAft>
                <a:spcPts val="0"/>
              </a:spcAft>
              <a:buSzTx/>
              <a:buFont typeface="Symbol" pitchFamily="2" charset="2"/>
              <a:buChar char=""/>
              <a:tabLst/>
              <a:defRPr/>
            </a:pPr>
            <a:r>
              <a:rPr kumimoji="0" lang="en-US" sz="2000" b="0" i="0" u="none" strike="noStrike" kern="1200" cap="none" spc="0" normalizeH="0" baseline="0" noProof="0" dirty="0">
                <a:ln>
                  <a:noFill/>
                </a:ln>
                <a:solidFill>
                  <a:srgbClr val="000000"/>
                </a:solidFill>
                <a:effectLst/>
                <a:uLnTx/>
                <a:uFillTx/>
                <a:ea typeface="Times New Roman" panose="02020603050405020304" pitchFamily="18" charset="0"/>
                <a:cs typeface="Calibri" panose="020F0502020204030204" pitchFamily="34" charset="0"/>
              </a:rPr>
              <a:t>SA assists with the facilitation of peer-to-peer workgroups/taskforces (ROMA, Strategic Planning, Community Needs Assessment, Leadership Orientation, Self-Sufficiency Workgroups). (</a:t>
            </a:r>
            <a:r>
              <a:rPr kumimoji="0" lang="en-US" sz="2000" b="1" i="0" u="none" strike="noStrike" kern="1200" cap="none" spc="0" normalizeH="0" baseline="0" noProof="0" dirty="0">
                <a:ln>
                  <a:noFill/>
                </a:ln>
                <a:solidFill>
                  <a:srgbClr val="000000"/>
                </a:solidFill>
                <a:effectLst/>
                <a:uLnTx/>
                <a:uFillTx/>
                <a:ea typeface="Times New Roman" panose="02020603050405020304" pitchFamily="18" charset="0"/>
                <a:cs typeface="Calibri" panose="020F0502020204030204" pitchFamily="34" charset="0"/>
              </a:rPr>
              <a:t>AR, CA, CO, MD, NY UT, WI</a:t>
            </a:r>
            <a:r>
              <a:rPr kumimoji="0" lang="en-US" sz="2000" b="0" i="0" u="none" strike="noStrike" kern="1200" cap="none" spc="0" normalizeH="0" baseline="0" noProof="0" dirty="0">
                <a:ln>
                  <a:noFill/>
                </a:ln>
                <a:solidFill>
                  <a:srgbClr val="000000"/>
                </a:solidFill>
                <a:effectLst/>
                <a:uLnTx/>
                <a:uFillTx/>
                <a:ea typeface="Times New Roman" panose="02020603050405020304" pitchFamily="18" charset="0"/>
                <a:cs typeface="Calibri" panose="020F0502020204030204" pitchFamily="34" charset="0"/>
              </a:rPr>
              <a:t>)</a:t>
            </a:r>
          </a:p>
        </p:txBody>
      </p:sp>
      <p:sp>
        <p:nvSpPr>
          <p:cNvPr id="9" name="TextBox 8">
            <a:extLst>
              <a:ext uri="{FF2B5EF4-FFF2-40B4-BE49-F238E27FC236}">
                <a16:creationId xmlns:a16="http://schemas.microsoft.com/office/drawing/2014/main" id="{453644E8-2AB1-CEF1-4D17-25F3D61E5F5A}"/>
              </a:ext>
            </a:extLst>
          </p:cNvPr>
          <p:cNvSpPr txBox="1"/>
          <p:nvPr/>
        </p:nvSpPr>
        <p:spPr>
          <a:xfrm>
            <a:off x="5422609" y="3623176"/>
            <a:ext cx="6655979" cy="1015663"/>
          </a:xfrm>
          <a:prstGeom prst="rect">
            <a:avLst/>
          </a:prstGeom>
          <a:noFill/>
        </p:spPr>
        <p:txBody>
          <a:bodyPr wrap="square">
            <a:spAutoFit/>
          </a:bodyPr>
          <a:lstStyle/>
          <a:p>
            <a:pPr marL="339725" indent="-338138">
              <a:spcBef>
                <a:spcPts val="0"/>
              </a:spcBef>
              <a:buFont typeface="Symbol" pitchFamily="2" charset="2"/>
              <a:buChar char=""/>
            </a:pPr>
            <a:r>
              <a:rPr lang="en-US" sz="2000" u="none" strike="noStrike" dirty="0">
                <a:solidFill>
                  <a:srgbClr val="222222"/>
                </a:solidFill>
                <a:effectLst/>
                <a:cs typeface="Calibri" panose="020F0502020204030204" pitchFamily="34" charset="0"/>
              </a:rPr>
              <a:t>Works with SA to identify T/TA needs – Leadership Orientation, CSBG History, Strategic Planning.  SA provides one-on-one T/TA when requested by the state. (</a:t>
            </a:r>
            <a:r>
              <a:rPr lang="en-US" sz="2000" b="1" u="none" strike="noStrike" dirty="0">
                <a:solidFill>
                  <a:srgbClr val="222222"/>
                </a:solidFill>
                <a:effectLst/>
                <a:cs typeface="Calibri" panose="020F0502020204030204" pitchFamily="34" charset="0"/>
              </a:rPr>
              <a:t>MD, NY</a:t>
            </a:r>
            <a:r>
              <a:rPr lang="en-US" sz="2000" u="none" strike="noStrike" dirty="0">
                <a:solidFill>
                  <a:srgbClr val="222222"/>
                </a:solidFill>
                <a:effectLst/>
                <a:cs typeface="Calibri" panose="020F0502020204030204" pitchFamily="34" charset="0"/>
              </a:rPr>
              <a:t>)</a:t>
            </a:r>
          </a:p>
        </p:txBody>
      </p:sp>
      <p:sp>
        <p:nvSpPr>
          <p:cNvPr id="12" name="TextBox 11">
            <a:extLst>
              <a:ext uri="{FF2B5EF4-FFF2-40B4-BE49-F238E27FC236}">
                <a16:creationId xmlns:a16="http://schemas.microsoft.com/office/drawing/2014/main" id="{9EA9306F-DE7F-08C4-91F7-0B4775D75BBF}"/>
              </a:ext>
            </a:extLst>
          </p:cNvPr>
          <p:cNvSpPr txBox="1"/>
          <p:nvPr/>
        </p:nvSpPr>
        <p:spPr>
          <a:xfrm>
            <a:off x="5422609" y="2428176"/>
            <a:ext cx="6655980" cy="1015663"/>
          </a:xfrm>
          <a:prstGeom prst="rect">
            <a:avLst/>
          </a:prstGeom>
          <a:noFill/>
        </p:spPr>
        <p:txBody>
          <a:bodyPr wrap="square">
            <a:spAutoFit/>
          </a:bodyPr>
          <a:lstStyle/>
          <a:p>
            <a:pPr marL="339725" marR="0" lvl="0" indent="-339725" algn="l" defTabSz="914400" rtl="0" eaLnBrk="1" fontAlgn="auto" latinLnBrk="0" hangingPunct="1">
              <a:lnSpc>
                <a:spcPct val="100000"/>
              </a:lnSpc>
              <a:spcBef>
                <a:spcPts val="0"/>
              </a:spcBef>
              <a:spcAft>
                <a:spcPts val="0"/>
              </a:spcAft>
              <a:buSzTx/>
              <a:buFont typeface="Symbol" pitchFamily="2" charset="2"/>
              <a:buChar char=""/>
              <a:tabLst/>
              <a:defRPr/>
            </a:pPr>
            <a:r>
              <a:rPr kumimoji="0" lang="en-US" sz="2000" b="0" i="0" u="none" strike="noStrike" kern="1200" cap="none" spc="0" normalizeH="0" baseline="0" noProof="0" dirty="0">
                <a:ln>
                  <a:noFill/>
                </a:ln>
                <a:solidFill>
                  <a:srgbClr val="222222"/>
                </a:solidFill>
                <a:effectLst/>
                <a:uLnTx/>
                <a:uFillTx/>
                <a:ea typeface="+mn-ea"/>
                <a:cs typeface="+mn-cs"/>
              </a:rPr>
              <a:t>Works with State Association to facilitate ad hoc workgroups (formula changes) and coordinate listening sessions (state plan). (</a:t>
            </a:r>
            <a:r>
              <a:rPr kumimoji="0" lang="en-US" sz="2000" b="1" i="0" u="none" strike="noStrike" kern="1200" cap="none" spc="0" normalizeH="0" baseline="0" noProof="0" dirty="0">
                <a:ln>
                  <a:noFill/>
                </a:ln>
                <a:solidFill>
                  <a:srgbClr val="222222"/>
                </a:solidFill>
                <a:effectLst/>
                <a:uLnTx/>
                <a:uFillTx/>
                <a:ea typeface="+mn-ea"/>
                <a:cs typeface="+mn-cs"/>
              </a:rPr>
              <a:t>MD</a:t>
            </a:r>
            <a:r>
              <a:rPr kumimoji="0" lang="en-US" sz="2000" b="0" i="0" u="none" strike="noStrike" kern="1200" cap="none" spc="0" normalizeH="0" baseline="0" noProof="0" dirty="0">
                <a:ln>
                  <a:noFill/>
                </a:ln>
                <a:solidFill>
                  <a:srgbClr val="222222"/>
                </a:solidFill>
                <a:effectLst/>
                <a:uLnTx/>
                <a:uFillTx/>
                <a:ea typeface="+mn-ea"/>
                <a:cs typeface="+mn-cs"/>
              </a:rPr>
              <a:t>)</a:t>
            </a:r>
          </a:p>
        </p:txBody>
      </p:sp>
      <p:sp>
        <p:nvSpPr>
          <p:cNvPr id="14" name="TextBox 13">
            <a:extLst>
              <a:ext uri="{FF2B5EF4-FFF2-40B4-BE49-F238E27FC236}">
                <a16:creationId xmlns:a16="http://schemas.microsoft.com/office/drawing/2014/main" id="{BB7E3AEB-8DE7-DCF6-BE7C-D86EE62EDE0C}"/>
              </a:ext>
            </a:extLst>
          </p:cNvPr>
          <p:cNvSpPr txBox="1"/>
          <p:nvPr/>
        </p:nvSpPr>
        <p:spPr>
          <a:xfrm>
            <a:off x="5422609" y="1540953"/>
            <a:ext cx="6655981" cy="707886"/>
          </a:xfrm>
          <a:prstGeom prst="rect">
            <a:avLst/>
          </a:prstGeom>
          <a:noFill/>
        </p:spPr>
        <p:txBody>
          <a:bodyPr wrap="square">
            <a:spAutoFit/>
          </a:bodyPr>
          <a:lstStyle/>
          <a:p>
            <a:pPr marL="339725" indent="-339725">
              <a:spcBef>
                <a:spcPts val="0"/>
              </a:spcBef>
              <a:buFont typeface="Symbol" pitchFamily="2" charset="2"/>
              <a:buChar char=""/>
            </a:pPr>
            <a:r>
              <a:rPr lang="en-US" sz="2000" dirty="0">
                <a:solidFill>
                  <a:schemeClr val="bg1"/>
                </a:solidFill>
              </a:rPr>
              <a:t>Annual survey of the Network’s T/TA needs – State Association funding deliverables based on data. (</a:t>
            </a:r>
            <a:r>
              <a:rPr lang="en-US" sz="2000" b="1" dirty="0">
                <a:solidFill>
                  <a:schemeClr val="bg1"/>
                </a:solidFill>
              </a:rPr>
              <a:t>AR</a:t>
            </a:r>
            <a:r>
              <a:rPr lang="en-US" sz="2000" dirty="0">
                <a:solidFill>
                  <a:schemeClr val="bg1"/>
                </a:solidFill>
              </a:rPr>
              <a:t>)</a:t>
            </a:r>
          </a:p>
        </p:txBody>
      </p:sp>
      <p:sp>
        <p:nvSpPr>
          <p:cNvPr id="19" name="Footer Placeholder 1">
            <a:extLst>
              <a:ext uri="{FF2B5EF4-FFF2-40B4-BE49-F238E27FC236}">
                <a16:creationId xmlns:a16="http://schemas.microsoft.com/office/drawing/2014/main" id="{3A8E0D5A-5672-D66E-66E8-6D5FB273277B}"/>
              </a:ext>
            </a:extLst>
          </p:cNvPr>
          <p:cNvSpPr>
            <a:spLocks noGrp="1"/>
          </p:cNvSpPr>
          <p:nvPr>
            <p:ph type="ftr" sz="quarter" idx="11"/>
          </p:nvPr>
        </p:nvSpPr>
        <p:spPr>
          <a:xfrm>
            <a:off x="431801" y="6236208"/>
            <a:ext cx="4406900" cy="320040"/>
          </a:xfrm>
        </p:spPr>
        <p:txBody>
          <a:bodyPr/>
          <a:lstStyle/>
          <a:p>
            <a:pPr algn="ctr"/>
            <a:r>
              <a:rPr lang="en-US"/>
              <a:t>NASCSP 2023 Annual Training Conference | www.nascsp.org</a:t>
            </a:r>
            <a:endParaRPr lang="en-US" dirty="0"/>
          </a:p>
        </p:txBody>
      </p:sp>
      <p:sp>
        <p:nvSpPr>
          <p:cNvPr id="22" name="Title 3">
            <a:extLst>
              <a:ext uri="{FF2B5EF4-FFF2-40B4-BE49-F238E27FC236}">
                <a16:creationId xmlns:a16="http://schemas.microsoft.com/office/drawing/2014/main" id="{6EC3924E-743A-CC45-DE05-48F82AED841A}"/>
              </a:ext>
            </a:extLst>
          </p:cNvPr>
          <p:cNvSpPr>
            <a:spLocks noGrp="1"/>
          </p:cNvSpPr>
          <p:nvPr>
            <p:ph type="title"/>
          </p:nvPr>
        </p:nvSpPr>
        <p:spPr>
          <a:xfrm>
            <a:off x="586921" y="1995054"/>
            <a:ext cx="4122057" cy="2867890"/>
          </a:xfrm>
          <a:noFill/>
          <a:ln>
            <a:solidFill>
              <a:schemeClr val="tx1"/>
            </a:solidFill>
          </a:ln>
        </p:spPr>
        <p:txBody>
          <a:bodyPr>
            <a:normAutofit/>
          </a:bodyPr>
          <a:lstStyle/>
          <a:p>
            <a:pPr lvl="0" algn="l"/>
            <a:r>
              <a:rPr lang="en-US" b="1" dirty="0"/>
              <a:t>1.2 Maintain a </a:t>
            </a:r>
            <a:r>
              <a:rPr lang="en-US" b="1" i="0" dirty="0"/>
              <a:t>Strong, Collaborative Relationship with the State Association</a:t>
            </a:r>
            <a:endParaRPr lang="en-US" b="1" dirty="0"/>
          </a:p>
        </p:txBody>
      </p:sp>
    </p:spTree>
    <p:extLst>
      <p:ext uri="{BB962C8B-B14F-4D97-AF65-F5344CB8AC3E}">
        <p14:creationId xmlns:p14="http://schemas.microsoft.com/office/powerpoint/2010/main" val="292311630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P spid="9"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5" name="Content Placeholder 4"/>
          <p:cNvSpPr>
            <a:spLocks noGrp="1"/>
          </p:cNvSpPr>
          <p:nvPr>
            <p:ph idx="1"/>
          </p:nvPr>
        </p:nvSpPr>
        <p:spPr>
          <a:xfrm>
            <a:off x="5340114" y="-1"/>
            <a:ext cx="6606304" cy="6858002"/>
          </a:xfrm>
        </p:spPr>
        <p:txBody>
          <a:bodyPr anchor="ctr">
            <a:normAutofit/>
          </a:bodyPr>
          <a:lstStyle/>
          <a:p>
            <a:pPr marL="514350" indent="-285750">
              <a:spcBef>
                <a:spcPts val="0"/>
              </a:spcBef>
              <a:buFont typeface="Symbol" pitchFamily="2" charset="2"/>
              <a:buChar char=""/>
            </a:pPr>
            <a:r>
              <a:rPr lang="en-US"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What effort does it entail?</a:t>
            </a:r>
          </a:p>
          <a:p>
            <a:pPr marL="800100" lvl="2" indent="-342900">
              <a:spcBef>
                <a:spcPts val="0"/>
              </a:spcBef>
              <a:buFont typeface="Courier New" panose="02070309020205020404" pitchFamily="49" charset="0"/>
              <a:buChar char="o"/>
            </a:pPr>
            <a:r>
              <a:rPr lang="en-US" sz="2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Likely several hours a week, but time is worked into regular interactions</a:t>
            </a:r>
            <a:endParaRPr lang="en-US"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800100" lvl="2" indent="-342900">
              <a:spcBef>
                <a:spcPts val="0"/>
              </a:spcBef>
              <a:buFont typeface="Courier New" panose="02070309020205020404" pitchFamily="49" charset="0"/>
              <a:buChar char="o"/>
            </a:pPr>
            <a:r>
              <a:rPr lang="en-US" sz="2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Intentional mindset to develop the relationship and seek input at all touchpoints</a:t>
            </a:r>
            <a:endParaRPr lang="en-US"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800100" lvl="2" indent="-342900">
              <a:spcBef>
                <a:spcPts val="0"/>
              </a:spcBef>
              <a:buFont typeface="Courier New" panose="02070309020205020404" pitchFamily="49" charset="0"/>
              <a:buChar char="o"/>
            </a:pPr>
            <a:r>
              <a:rPr lang="en-US" sz="2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Relationships at all levels – frontline, fiscal, and ED staff</a:t>
            </a:r>
            <a:endParaRPr lang="en-US"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 name="Footer Placeholder 1">
            <a:extLst>
              <a:ext uri="{FF2B5EF4-FFF2-40B4-BE49-F238E27FC236}">
                <a16:creationId xmlns:a16="http://schemas.microsoft.com/office/drawing/2014/main" id="{8BD8572A-931C-E618-2AE6-D441A77EC934}"/>
              </a:ext>
            </a:extLst>
          </p:cNvPr>
          <p:cNvSpPr>
            <a:spLocks noGrp="1"/>
          </p:cNvSpPr>
          <p:nvPr>
            <p:ph type="ftr" sz="quarter" idx="11"/>
          </p:nvPr>
        </p:nvSpPr>
        <p:spPr>
          <a:xfrm>
            <a:off x="431801" y="6236208"/>
            <a:ext cx="4406900" cy="320040"/>
          </a:xfrm>
        </p:spPr>
        <p:txBody>
          <a:bodyPr/>
          <a:lstStyle/>
          <a:p>
            <a:pPr algn="ctr"/>
            <a:r>
              <a:rPr lang="en-US"/>
              <a:t>NASCSP 2023 Annual Training Conference | www.nascsp.org</a:t>
            </a:r>
            <a:endParaRPr lang="en-US" dirty="0"/>
          </a:p>
        </p:txBody>
      </p:sp>
      <p:sp>
        <p:nvSpPr>
          <p:cNvPr id="3" name="Slide Number Placeholder 2">
            <a:extLst>
              <a:ext uri="{FF2B5EF4-FFF2-40B4-BE49-F238E27FC236}">
                <a16:creationId xmlns:a16="http://schemas.microsoft.com/office/drawing/2014/main" id="{B40560A6-A0C9-7C2C-FD31-9B01145F030F}"/>
              </a:ext>
            </a:extLst>
          </p:cNvPr>
          <p:cNvSpPr>
            <a:spLocks noGrp="1"/>
          </p:cNvSpPr>
          <p:nvPr>
            <p:ph type="sldNum" sz="quarter" idx="12"/>
          </p:nvPr>
        </p:nvSpPr>
        <p:spPr/>
        <p:txBody>
          <a:bodyPr/>
          <a:lstStyle/>
          <a:p>
            <a:fld id="{73B850FF-6169-4056-8077-06FFA93A5366}" type="slidenum">
              <a:rPr lang="en-US" smtClean="0"/>
              <a:t>21</a:t>
            </a:fld>
            <a:endParaRPr lang="en-US" dirty="0"/>
          </a:p>
        </p:txBody>
      </p:sp>
      <p:sp>
        <p:nvSpPr>
          <p:cNvPr id="15" name="Title 3">
            <a:extLst>
              <a:ext uri="{FF2B5EF4-FFF2-40B4-BE49-F238E27FC236}">
                <a16:creationId xmlns:a16="http://schemas.microsoft.com/office/drawing/2014/main" id="{E2E90FD7-7CB2-C9D6-A978-BE0C39E89371}"/>
              </a:ext>
            </a:extLst>
          </p:cNvPr>
          <p:cNvSpPr>
            <a:spLocks noGrp="1"/>
          </p:cNvSpPr>
          <p:nvPr>
            <p:ph type="title"/>
          </p:nvPr>
        </p:nvSpPr>
        <p:spPr>
          <a:xfrm>
            <a:off x="586921" y="1995054"/>
            <a:ext cx="4122057" cy="2867890"/>
          </a:xfrm>
          <a:noFill/>
          <a:ln>
            <a:solidFill>
              <a:schemeClr val="tx1"/>
            </a:solidFill>
          </a:ln>
        </p:spPr>
        <p:txBody>
          <a:bodyPr>
            <a:normAutofit/>
          </a:bodyPr>
          <a:lstStyle/>
          <a:p>
            <a:pPr lvl="0" algn="l"/>
            <a:r>
              <a:rPr lang="en-US" b="1" dirty="0"/>
              <a:t>1. 3 Maintain a </a:t>
            </a:r>
            <a:r>
              <a:rPr lang="en-US" b="1" i="0" dirty="0"/>
              <a:t>Strong, Collaborative Relationship with the State Association</a:t>
            </a:r>
            <a:endParaRPr lang="en-US" b="1" dirty="0"/>
          </a:p>
        </p:txBody>
      </p:sp>
    </p:spTree>
    <p:extLst>
      <p:ext uri="{BB962C8B-B14F-4D97-AF65-F5344CB8AC3E}">
        <p14:creationId xmlns:p14="http://schemas.microsoft.com/office/powerpoint/2010/main" val="1459160802"/>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5" name="Content Placeholder 4"/>
          <p:cNvSpPr>
            <a:spLocks noGrp="1"/>
          </p:cNvSpPr>
          <p:nvPr>
            <p:ph idx="1"/>
          </p:nvPr>
        </p:nvSpPr>
        <p:spPr>
          <a:xfrm>
            <a:off x="5315061" y="0"/>
            <a:ext cx="6876939" cy="6857999"/>
          </a:xfrm>
        </p:spPr>
        <p:txBody>
          <a:bodyPr anchor="ctr">
            <a:normAutofit/>
          </a:bodyPr>
          <a:lstStyle/>
          <a:p>
            <a:pPr lvl="1">
              <a:spcBef>
                <a:spcPts val="0"/>
              </a:spcBef>
            </a:pPr>
            <a:r>
              <a:rPr lang="en-US" sz="26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Engage local agencies in multiple ways: one-on-one, focus groups, workgroups/task forces, and in conjunction with the State Association.  </a:t>
            </a:r>
          </a:p>
          <a:p>
            <a:pPr marL="0" marR="0" lvl="0" indent="0">
              <a:spcBef>
                <a:spcPts val="0"/>
              </a:spcBef>
              <a:spcAft>
                <a:spcPts val="0"/>
              </a:spcAft>
              <a:buNone/>
            </a:pPr>
            <a:endParaRPr lang="en-US" sz="28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lvl="1">
              <a:spcBef>
                <a:spcPts val="0"/>
              </a:spcBef>
            </a:pPr>
            <a:r>
              <a:rPr lang="en-US" sz="26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Intentionally build trusting relationships:  requiring clear, constant, and consistent communication. </a:t>
            </a:r>
            <a:endParaRPr lang="en-US" sz="26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 name="Footer Placeholder 1">
            <a:extLst>
              <a:ext uri="{FF2B5EF4-FFF2-40B4-BE49-F238E27FC236}">
                <a16:creationId xmlns:a16="http://schemas.microsoft.com/office/drawing/2014/main" id="{D4C4612A-2434-BEC0-A649-D0EFD20EAFA4}"/>
              </a:ext>
            </a:extLst>
          </p:cNvPr>
          <p:cNvSpPr>
            <a:spLocks noGrp="1"/>
          </p:cNvSpPr>
          <p:nvPr>
            <p:ph type="ftr" sz="quarter" idx="11"/>
          </p:nvPr>
        </p:nvSpPr>
        <p:spPr>
          <a:xfrm>
            <a:off x="431800" y="6236208"/>
            <a:ext cx="4559300" cy="320040"/>
          </a:xfrm>
        </p:spPr>
        <p:txBody>
          <a:bodyPr/>
          <a:lstStyle/>
          <a:p>
            <a:pPr algn="ctr"/>
            <a:r>
              <a:rPr lang="en-US"/>
              <a:t>NASCSP 2023 Annual Training Conference | www.nascsp.org</a:t>
            </a:r>
            <a:endParaRPr lang="en-US" dirty="0"/>
          </a:p>
        </p:txBody>
      </p:sp>
      <p:sp>
        <p:nvSpPr>
          <p:cNvPr id="3" name="Slide Number Placeholder 2">
            <a:extLst>
              <a:ext uri="{FF2B5EF4-FFF2-40B4-BE49-F238E27FC236}">
                <a16:creationId xmlns:a16="http://schemas.microsoft.com/office/drawing/2014/main" id="{CC37827A-36EB-75E5-8FD8-125E5447DC61}"/>
              </a:ext>
            </a:extLst>
          </p:cNvPr>
          <p:cNvSpPr>
            <a:spLocks noGrp="1"/>
          </p:cNvSpPr>
          <p:nvPr>
            <p:ph type="sldNum" sz="quarter" idx="12"/>
          </p:nvPr>
        </p:nvSpPr>
        <p:spPr/>
        <p:txBody>
          <a:bodyPr/>
          <a:lstStyle/>
          <a:p>
            <a:fld id="{73B850FF-6169-4056-8077-06FFA93A5366}" type="slidenum">
              <a:rPr lang="en-US" smtClean="0"/>
              <a:t>22</a:t>
            </a:fld>
            <a:endParaRPr lang="en-US" dirty="0"/>
          </a:p>
        </p:txBody>
      </p:sp>
      <p:sp>
        <p:nvSpPr>
          <p:cNvPr id="8" name="Title 3">
            <a:extLst>
              <a:ext uri="{FF2B5EF4-FFF2-40B4-BE49-F238E27FC236}">
                <a16:creationId xmlns:a16="http://schemas.microsoft.com/office/drawing/2014/main" id="{A580B7AB-73CA-E5D4-6A64-AFDC112847B7}"/>
              </a:ext>
            </a:extLst>
          </p:cNvPr>
          <p:cNvSpPr txBox="1">
            <a:spLocks/>
          </p:cNvSpPr>
          <p:nvPr/>
        </p:nvSpPr>
        <p:spPr>
          <a:xfrm>
            <a:off x="486796" y="2435054"/>
            <a:ext cx="4241799" cy="1987889"/>
          </a:xfrm>
          <a:prstGeom prst="rect">
            <a:avLst/>
          </a:prstGeom>
          <a:noFill/>
          <a:ln w="31750" cap="sq">
            <a:solidFill>
              <a:schemeClr val="tx1"/>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pPr algn="l"/>
            <a:r>
              <a:rPr lang="en-US" b="1" dirty="0">
                <a:solidFill>
                  <a:schemeClr val="tx1"/>
                </a:solidFill>
              </a:rPr>
              <a:t>2.1 Minimum Administration,</a:t>
            </a:r>
            <a:br>
              <a:rPr lang="en-US" b="1" dirty="0">
                <a:solidFill>
                  <a:schemeClr val="tx1"/>
                </a:solidFill>
              </a:rPr>
            </a:br>
            <a:r>
              <a:rPr lang="en-US" b="1" dirty="0">
                <a:solidFill>
                  <a:schemeClr val="tx1"/>
                </a:solidFill>
              </a:rPr>
              <a:t>Maximum Engagement</a:t>
            </a:r>
          </a:p>
        </p:txBody>
      </p:sp>
    </p:spTree>
    <p:extLst>
      <p:ext uri="{BB962C8B-B14F-4D97-AF65-F5344CB8AC3E}">
        <p14:creationId xmlns:p14="http://schemas.microsoft.com/office/powerpoint/2010/main" val="2560772980"/>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5" name="Content Placeholder 4"/>
          <p:cNvSpPr>
            <a:spLocks noGrp="1"/>
          </p:cNvSpPr>
          <p:nvPr>
            <p:ph idx="1"/>
          </p:nvPr>
        </p:nvSpPr>
        <p:spPr>
          <a:xfrm>
            <a:off x="4976734" y="-2"/>
            <a:ext cx="7215265" cy="6858002"/>
          </a:xfrm>
        </p:spPr>
        <p:txBody>
          <a:bodyPr anchor="ctr">
            <a:normAutofit/>
          </a:bodyPr>
          <a:lstStyle/>
          <a:p>
            <a:pPr marL="742950" marR="0" lvl="1" indent="-285750">
              <a:spcBef>
                <a:spcPts val="0"/>
              </a:spcBef>
              <a:spcAft>
                <a:spcPts val="0"/>
              </a:spcAft>
              <a:buFont typeface="Symbol" pitchFamily="2" charset="2"/>
              <a:buChar char=""/>
            </a:pP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Hold one-on-one monthly, ad hoc “touch-base” calls with agencies (</a:t>
            </a:r>
            <a:r>
              <a:rPr lang="en-US" sz="2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UT, CO, TX</a:t>
            </a: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1143000" marR="0" lvl="2" indent="-228600">
              <a:spcBef>
                <a:spcPts val="0"/>
              </a:spcBef>
              <a:spcAft>
                <a:spcPts val="0"/>
              </a:spcAft>
              <a:buFont typeface="Courier New" panose="02070309020205020404" pitchFamily="49" charset="0"/>
              <a:buChar char="o"/>
            </a:pP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Communicate the State’s intention of holding random one-on-one calls</a:t>
            </a:r>
            <a:endPar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1143000" marR="0" lvl="2" indent="-228600">
              <a:spcBef>
                <a:spcPts val="0"/>
              </a:spcBef>
              <a:spcAft>
                <a:spcPts val="0"/>
              </a:spcAft>
              <a:buFont typeface="Courier New" panose="02070309020205020404" pitchFamily="49" charset="0"/>
              <a:buChar char="o"/>
            </a:pPr>
            <a:r>
              <a:rPr lang="en-US" sz="2400" dirty="0">
                <a:solidFill>
                  <a:schemeClr val="bg1"/>
                </a:solidFill>
                <a:latin typeface="Calibri" panose="020F0502020204030204" pitchFamily="34" charset="0"/>
                <a:ea typeface="Times New Roman" panose="02020603050405020304" pitchFamily="18" charset="0"/>
                <a:cs typeface="Calibri" panose="020F0502020204030204" pitchFamily="34" charset="0"/>
              </a:rPr>
              <a:t>Develop </a:t>
            </a: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topics before one-on-one calls: i.e., successes, challenges, questions, T/TA needs, etc.</a:t>
            </a:r>
          </a:p>
          <a:p>
            <a:pPr marL="1143000" marR="0" lvl="2" indent="-228600">
              <a:spcBef>
                <a:spcPts val="0"/>
              </a:spcBef>
              <a:spcAft>
                <a:spcPts val="0"/>
              </a:spcAft>
              <a:buFont typeface="Courier New" panose="02070309020205020404" pitchFamily="49" charset="0"/>
              <a:buChar char="o"/>
            </a:pPr>
            <a:endPar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742950" marR="0" lvl="1" indent="-285750" algn="l" defTabSz="914400" rtl="0" eaLnBrk="1" fontAlgn="auto" latinLnBrk="0" hangingPunct="1">
              <a:lnSpc>
                <a:spcPct val="100000"/>
              </a:lnSpc>
              <a:spcBef>
                <a:spcPts val="0"/>
              </a:spcBef>
              <a:spcAft>
                <a:spcPts val="0"/>
              </a:spcAft>
              <a:buClr>
                <a:srgbClr val="418AB3"/>
              </a:buClr>
              <a:buSzTx/>
              <a:buFont typeface="Symbol" pitchFamily="2" charset="2"/>
              <a:buChar char=""/>
              <a:tabLst/>
              <a:defRPr/>
            </a:pP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Maintain a high-level of availability to agencies </a:t>
            </a:r>
            <a:endPar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1143000" marR="0" lvl="2" indent="-228600">
              <a:spcBef>
                <a:spcPts val="0"/>
              </a:spcBef>
              <a:spcAft>
                <a:spcPts val="0"/>
              </a:spcAft>
              <a:buFont typeface="Courier New" panose="02070309020205020404" pitchFamily="49" charset="0"/>
              <a:buChar char="o"/>
            </a:pP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Regular office hours (</a:t>
            </a:r>
            <a:r>
              <a:rPr lang="en-US" sz="2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CO</a:t>
            </a: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1143000" marR="0" lvl="2" indent="-228600">
              <a:spcBef>
                <a:spcPts val="0"/>
              </a:spcBef>
              <a:spcAft>
                <a:spcPts val="0"/>
              </a:spcAft>
              <a:buFont typeface="Courier New" panose="02070309020205020404" pitchFamily="49" charset="0"/>
              <a:buChar char="o"/>
            </a:pP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State Administrator’s cell phone number given out (</a:t>
            </a:r>
            <a:r>
              <a:rPr lang="en-US" sz="2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TX, AR</a:t>
            </a: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1143000" marR="0" lvl="2" indent="-228600">
              <a:spcBef>
                <a:spcPts val="0"/>
              </a:spcBef>
              <a:spcAft>
                <a:spcPts val="0"/>
              </a:spcAft>
              <a:buFont typeface="Courier New" panose="02070309020205020404" pitchFamily="49" charset="0"/>
              <a:buChar char="o"/>
            </a:pP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Monthly network meetings (</a:t>
            </a:r>
            <a:r>
              <a:rPr lang="en-US" sz="2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UT, WI</a:t>
            </a: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1143000" marR="0" lvl="2" indent="-228600">
              <a:spcBef>
                <a:spcPts val="0"/>
              </a:spcBef>
              <a:spcAft>
                <a:spcPts val="0"/>
              </a:spcAft>
              <a:buFont typeface="Courier New" panose="02070309020205020404" pitchFamily="49" charset="0"/>
              <a:buChar char="o"/>
            </a:pP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24–48-hour turnaround times established (</a:t>
            </a:r>
            <a:r>
              <a:rPr lang="en-US" sz="2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TX</a:t>
            </a: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t>
            </a:r>
          </a:p>
        </p:txBody>
      </p:sp>
      <p:sp>
        <p:nvSpPr>
          <p:cNvPr id="2" name="Footer Placeholder 1">
            <a:extLst>
              <a:ext uri="{FF2B5EF4-FFF2-40B4-BE49-F238E27FC236}">
                <a16:creationId xmlns:a16="http://schemas.microsoft.com/office/drawing/2014/main" id="{E01236A2-7A37-0E69-CE12-CB78736F1DF2}"/>
              </a:ext>
            </a:extLst>
          </p:cNvPr>
          <p:cNvSpPr>
            <a:spLocks noGrp="1"/>
          </p:cNvSpPr>
          <p:nvPr>
            <p:ph type="ftr" sz="quarter" idx="11"/>
          </p:nvPr>
        </p:nvSpPr>
        <p:spPr>
          <a:xfrm>
            <a:off x="376692" y="6236208"/>
            <a:ext cx="4462008" cy="320040"/>
          </a:xfrm>
        </p:spPr>
        <p:txBody>
          <a:bodyPr/>
          <a:lstStyle/>
          <a:p>
            <a:pPr algn="ctr"/>
            <a:r>
              <a:rPr lang="en-US"/>
              <a:t>NASCSP 2023 Annual Training Conference | www.nascsp.org</a:t>
            </a:r>
            <a:endParaRPr lang="en-US" dirty="0"/>
          </a:p>
        </p:txBody>
      </p:sp>
      <p:sp>
        <p:nvSpPr>
          <p:cNvPr id="3" name="Slide Number Placeholder 2">
            <a:extLst>
              <a:ext uri="{FF2B5EF4-FFF2-40B4-BE49-F238E27FC236}">
                <a16:creationId xmlns:a16="http://schemas.microsoft.com/office/drawing/2014/main" id="{3557EA64-D1A3-249B-ACFC-E7D8F40947D9}"/>
              </a:ext>
            </a:extLst>
          </p:cNvPr>
          <p:cNvSpPr>
            <a:spLocks noGrp="1"/>
          </p:cNvSpPr>
          <p:nvPr>
            <p:ph type="sldNum" sz="quarter" idx="12"/>
          </p:nvPr>
        </p:nvSpPr>
        <p:spPr/>
        <p:txBody>
          <a:bodyPr/>
          <a:lstStyle/>
          <a:p>
            <a:fld id="{73B850FF-6169-4056-8077-06FFA93A5366}" type="slidenum">
              <a:rPr lang="en-US" smtClean="0"/>
              <a:t>23</a:t>
            </a:fld>
            <a:endParaRPr lang="en-US" dirty="0"/>
          </a:p>
        </p:txBody>
      </p:sp>
      <p:sp>
        <p:nvSpPr>
          <p:cNvPr id="8" name="Title 3">
            <a:extLst>
              <a:ext uri="{FF2B5EF4-FFF2-40B4-BE49-F238E27FC236}">
                <a16:creationId xmlns:a16="http://schemas.microsoft.com/office/drawing/2014/main" id="{E1D69B10-D48A-CABB-BFAF-2B7E4E7F1F3B}"/>
              </a:ext>
            </a:extLst>
          </p:cNvPr>
          <p:cNvSpPr>
            <a:spLocks noGrp="1"/>
          </p:cNvSpPr>
          <p:nvPr>
            <p:ph type="title"/>
          </p:nvPr>
        </p:nvSpPr>
        <p:spPr>
          <a:xfrm>
            <a:off x="486796" y="2435054"/>
            <a:ext cx="4241799" cy="1987889"/>
          </a:xfrm>
          <a:noFill/>
          <a:ln>
            <a:solidFill>
              <a:schemeClr val="tx1"/>
            </a:solidFill>
          </a:ln>
        </p:spPr>
        <p:txBody>
          <a:bodyPr>
            <a:noAutofit/>
          </a:bodyPr>
          <a:lstStyle/>
          <a:p>
            <a:pPr algn="l"/>
            <a:r>
              <a:rPr lang="en-US" b="1" dirty="0">
                <a:solidFill>
                  <a:schemeClr val="tx1"/>
                </a:solidFill>
              </a:rPr>
              <a:t>2.2  Minimum Administration,</a:t>
            </a:r>
            <a:br>
              <a:rPr lang="en-US" b="1" dirty="0">
                <a:solidFill>
                  <a:schemeClr val="tx1"/>
                </a:solidFill>
              </a:rPr>
            </a:br>
            <a:r>
              <a:rPr lang="en-US" b="1" dirty="0">
                <a:solidFill>
                  <a:schemeClr val="tx1"/>
                </a:solidFill>
              </a:rPr>
              <a:t>Maximum Engagement</a:t>
            </a:r>
          </a:p>
        </p:txBody>
      </p:sp>
    </p:spTree>
    <p:extLst>
      <p:ext uri="{BB962C8B-B14F-4D97-AF65-F5344CB8AC3E}">
        <p14:creationId xmlns:p14="http://schemas.microsoft.com/office/powerpoint/2010/main" val="3155022108"/>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5" name="Content Placeholder 4"/>
          <p:cNvSpPr>
            <a:spLocks noGrp="1"/>
          </p:cNvSpPr>
          <p:nvPr>
            <p:ph idx="1"/>
          </p:nvPr>
        </p:nvSpPr>
        <p:spPr>
          <a:xfrm>
            <a:off x="5021706" y="0"/>
            <a:ext cx="7170294" cy="6858000"/>
          </a:xfrm>
        </p:spPr>
        <p:txBody>
          <a:bodyPr anchor="ctr">
            <a:normAutofit/>
          </a:bodyPr>
          <a:lstStyle/>
          <a:p>
            <a:pPr marL="1143000" marR="0" lvl="2" indent="-228600">
              <a:spcBef>
                <a:spcPts val="0"/>
              </a:spcBef>
              <a:spcAft>
                <a:spcPts val="0"/>
              </a:spcAft>
              <a:buFont typeface="Courier New" panose="02070309020205020404" pitchFamily="49" charset="0"/>
              <a:buChar char="o"/>
            </a:pPr>
            <a:endPar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742950" marR="0" lvl="1" indent="-285750">
              <a:spcBef>
                <a:spcPts val="0"/>
              </a:spcBef>
              <a:spcAft>
                <a:spcPts val="0"/>
              </a:spcAft>
              <a:buClr>
                <a:srgbClr val="000000"/>
              </a:buClr>
              <a:buFont typeface="Symbol" pitchFamily="2" charset="2"/>
              <a:buChar char=""/>
            </a:pP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Open, transparent communication with the entire network, not just the EDs (</a:t>
            </a:r>
            <a:r>
              <a:rPr lang="en-US" sz="2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UT, ME, CA</a:t>
            </a: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—all network staff have access to the portal; </a:t>
            </a:r>
            <a:r>
              <a:rPr lang="en-US" sz="2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NY</a:t>
            </a: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—monthly newsletter to all network staff)</a:t>
            </a:r>
            <a:endPar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07000"/>
              </a:lnSpc>
              <a:spcBef>
                <a:spcPts val="0"/>
              </a:spcBef>
              <a:spcAft>
                <a:spcPts val="0"/>
              </a:spcAft>
              <a:buNone/>
            </a:pPr>
            <a:endParaRPr lang="en-US" sz="24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marL="0" marR="0" lvl="0" indent="0">
              <a:lnSpc>
                <a:spcPct val="107000"/>
              </a:lnSpc>
              <a:spcBef>
                <a:spcPts val="0"/>
              </a:spcBef>
              <a:spcAft>
                <a:spcPts val="0"/>
              </a:spcAft>
              <a:buNone/>
            </a:pPr>
            <a:endParaRPr lang="en-US" sz="24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marL="742950" marR="0" lvl="1" indent="-285750" algn="l" defTabSz="914400" rtl="0" eaLnBrk="1" fontAlgn="auto" latinLnBrk="0" hangingPunct="1">
              <a:lnSpc>
                <a:spcPct val="100000"/>
              </a:lnSpc>
              <a:spcBef>
                <a:spcPts val="0"/>
              </a:spcBef>
              <a:spcAft>
                <a:spcPts val="0"/>
              </a:spcAft>
              <a:buClr>
                <a:srgbClr val="000000"/>
              </a:buClr>
              <a:buSzTx/>
              <a:buFont typeface="Symbol" pitchFamily="2" charset="2"/>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Routinely engage the network across </a:t>
            </a:r>
            <a:r>
              <a:rPr kumimoji="0" lang="en-US" sz="2400" b="0" i="0" u="sng"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all</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critical functions, i.e., developing the State Plan, T&amp;TA, monitoring, discretionary funding, linkages, etc. (</a:t>
            </a: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CO, IA, KY, ME, UT, WI, WA, VA</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a:t>
            </a:r>
          </a:p>
          <a:p>
            <a:pPr marL="0" marR="0" lvl="0" indent="0">
              <a:lnSpc>
                <a:spcPct val="107000"/>
              </a:lnSpc>
              <a:spcBef>
                <a:spcPts val="0"/>
              </a:spcBef>
              <a:spcAft>
                <a:spcPts val="0"/>
              </a:spcAft>
              <a:buNone/>
            </a:pPr>
            <a:endParaRPr lang="en-US" dirty="0">
              <a:solidFill>
                <a:schemeClr val="bg1"/>
              </a:solidFill>
              <a:latin typeface="Bookman Old Style" panose="02050604050505020204" pitchFamily="18" charset="0"/>
              <a:ea typeface="Times New Roman" panose="02020603050405020304" pitchFamily="18" charset="0"/>
              <a:cs typeface="Sabon Next LT" panose="02000500000000000000" pitchFamily="2" charset="0"/>
            </a:endParaRPr>
          </a:p>
        </p:txBody>
      </p:sp>
      <p:sp>
        <p:nvSpPr>
          <p:cNvPr id="2" name="Footer Placeholder 1">
            <a:extLst>
              <a:ext uri="{FF2B5EF4-FFF2-40B4-BE49-F238E27FC236}">
                <a16:creationId xmlns:a16="http://schemas.microsoft.com/office/drawing/2014/main" id="{E01236A2-7A37-0E69-CE12-CB78736F1DF2}"/>
              </a:ext>
            </a:extLst>
          </p:cNvPr>
          <p:cNvSpPr>
            <a:spLocks noGrp="1"/>
          </p:cNvSpPr>
          <p:nvPr>
            <p:ph type="ftr" sz="quarter" idx="11"/>
          </p:nvPr>
        </p:nvSpPr>
        <p:spPr>
          <a:xfrm>
            <a:off x="376692" y="6236208"/>
            <a:ext cx="4462008" cy="32004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alpha val="70000"/>
                  </a:prstClr>
                </a:solidFill>
                <a:effectLst/>
                <a:uLnTx/>
                <a:uFillTx/>
                <a:latin typeface="Gill Sans MT" panose="020B0502020104020203"/>
                <a:ea typeface="+mn-ea"/>
                <a:cs typeface="+mn-cs"/>
              </a:rPr>
              <a:t>NASCSP 2023 Annual Training Conference | www.nascsp.org</a:t>
            </a:r>
            <a:endParaRPr kumimoji="0" lang="en-US" sz="1050" b="0" i="0" u="none" strike="noStrike" kern="1200" cap="none" spc="0" normalizeH="0" baseline="0" noProof="0" dirty="0">
              <a:ln>
                <a:noFill/>
              </a:ln>
              <a:solidFill>
                <a:prstClr val="white">
                  <a:alpha val="70000"/>
                </a:prstClr>
              </a:solidFill>
              <a:effectLst/>
              <a:uLnTx/>
              <a:uFillTx/>
              <a:latin typeface="Gill Sans MT" panose="020B0502020104020203"/>
              <a:ea typeface="+mn-ea"/>
              <a:cs typeface="+mn-cs"/>
            </a:endParaRPr>
          </a:p>
        </p:txBody>
      </p:sp>
      <p:sp>
        <p:nvSpPr>
          <p:cNvPr id="3" name="Slide Number Placeholder 2">
            <a:extLst>
              <a:ext uri="{FF2B5EF4-FFF2-40B4-BE49-F238E27FC236}">
                <a16:creationId xmlns:a16="http://schemas.microsoft.com/office/drawing/2014/main" id="{3557EA64-D1A3-249B-ACFC-E7D8F40947D9}"/>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3B850FF-6169-4056-8077-06FFA93A5366}" type="slidenum">
              <a:rPr kumimoji="0" lang="en-US" sz="1100" b="0" i="0" u="none" strike="noStrike" kern="1200" cap="none" spc="0" normalizeH="0" baseline="0" noProof="0" smtClean="0">
                <a:ln>
                  <a:noFill/>
                </a:ln>
                <a:solidFill>
                  <a:srgbClr val="FFFFFF"/>
                </a:solidFill>
                <a:effectLst/>
                <a:uLnTx/>
                <a:uFillTx/>
                <a:latin typeface="Gill Sans MT" panose="020B0502020104020203"/>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11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8" name="Title 3">
            <a:extLst>
              <a:ext uri="{FF2B5EF4-FFF2-40B4-BE49-F238E27FC236}">
                <a16:creationId xmlns:a16="http://schemas.microsoft.com/office/drawing/2014/main" id="{DA022B56-909B-B352-4328-36930401358E}"/>
              </a:ext>
            </a:extLst>
          </p:cNvPr>
          <p:cNvSpPr>
            <a:spLocks noGrp="1"/>
          </p:cNvSpPr>
          <p:nvPr>
            <p:ph type="title"/>
          </p:nvPr>
        </p:nvSpPr>
        <p:spPr>
          <a:xfrm>
            <a:off x="486796" y="2435054"/>
            <a:ext cx="4241799" cy="1987889"/>
          </a:xfrm>
          <a:noFill/>
          <a:ln>
            <a:solidFill>
              <a:schemeClr val="tx1"/>
            </a:solidFill>
          </a:ln>
        </p:spPr>
        <p:txBody>
          <a:bodyPr>
            <a:noAutofit/>
          </a:bodyPr>
          <a:lstStyle/>
          <a:p>
            <a:pPr algn="l"/>
            <a:r>
              <a:rPr lang="en-US" b="1" dirty="0">
                <a:solidFill>
                  <a:schemeClr val="tx1"/>
                </a:solidFill>
              </a:rPr>
              <a:t>2.3 Minimum Administration,</a:t>
            </a:r>
            <a:br>
              <a:rPr lang="en-US" b="1" dirty="0">
                <a:solidFill>
                  <a:schemeClr val="tx1"/>
                </a:solidFill>
              </a:rPr>
            </a:br>
            <a:r>
              <a:rPr lang="en-US" b="1" dirty="0">
                <a:solidFill>
                  <a:schemeClr val="tx1"/>
                </a:solidFill>
              </a:rPr>
              <a:t>Maximum Engagement</a:t>
            </a:r>
          </a:p>
        </p:txBody>
      </p:sp>
    </p:spTree>
    <p:extLst>
      <p:ext uri="{BB962C8B-B14F-4D97-AF65-F5344CB8AC3E}">
        <p14:creationId xmlns:p14="http://schemas.microsoft.com/office/powerpoint/2010/main" val="2308658659"/>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5" name="Content Placeholder 4"/>
          <p:cNvSpPr>
            <a:spLocks noGrp="1"/>
          </p:cNvSpPr>
          <p:nvPr>
            <p:ph idx="1"/>
          </p:nvPr>
        </p:nvSpPr>
        <p:spPr>
          <a:xfrm>
            <a:off x="5200760" y="0"/>
            <a:ext cx="6991239" cy="6858000"/>
          </a:xfrm>
        </p:spPr>
        <p:txBody>
          <a:bodyPr anchor="ctr">
            <a:normAutofit/>
          </a:bodyPr>
          <a:lstStyle/>
          <a:p>
            <a:pPr marR="0" lvl="1" indent="0">
              <a:spcBef>
                <a:spcPts val="0"/>
              </a:spcBef>
              <a:spcAft>
                <a:spcPts val="0"/>
              </a:spcAft>
              <a:buNone/>
            </a:pPr>
            <a:r>
              <a:rPr lang="en-US" sz="28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Host peer-to-peer workgroups/taskforces </a:t>
            </a:r>
          </a:p>
          <a:p>
            <a:pPr marR="0" lvl="1" indent="0">
              <a:spcBef>
                <a:spcPts val="0"/>
              </a:spcBef>
              <a:spcAft>
                <a:spcPts val="0"/>
              </a:spcAft>
              <a:buClr>
                <a:srgbClr val="000000"/>
              </a:buClr>
              <a:buNone/>
            </a:pPr>
            <a:endParaRPr lang="en-US" sz="28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marL="800100" marR="0" lvl="1" indent="-342900">
              <a:spcBef>
                <a:spcPts val="0"/>
              </a:spcBef>
              <a:spcAft>
                <a:spcPts val="0"/>
              </a:spcAft>
              <a:buFont typeface="Courier New" panose="02070309020205020404" pitchFamily="49" charset="0"/>
              <a:buChar char="o"/>
            </a:pPr>
            <a:r>
              <a:rPr lang="en-US" sz="2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ME</a:t>
            </a: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statewide needs assessment </a:t>
            </a:r>
          </a:p>
          <a:p>
            <a:pPr marL="800100" marR="0" lvl="1" indent="-342900">
              <a:spcBef>
                <a:spcPts val="0"/>
              </a:spcBef>
              <a:spcAft>
                <a:spcPts val="0"/>
              </a:spcAft>
              <a:buFont typeface="Courier New" panose="02070309020205020404" pitchFamily="49" charset="0"/>
              <a:buChar char="o"/>
            </a:pPr>
            <a:r>
              <a:rPr lang="en-US" sz="2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CO</a:t>
            </a: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-policies </a:t>
            </a:r>
          </a:p>
          <a:p>
            <a:pPr marL="800100" marR="0" lvl="1" indent="-342900">
              <a:spcBef>
                <a:spcPts val="0"/>
              </a:spcBef>
              <a:spcAft>
                <a:spcPts val="0"/>
              </a:spcAft>
              <a:buFont typeface="Courier New" panose="02070309020205020404" pitchFamily="49" charset="0"/>
              <a:buChar char="o"/>
            </a:pPr>
            <a:r>
              <a:rPr lang="en-US" sz="2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TX</a:t>
            </a: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-org standards </a:t>
            </a:r>
          </a:p>
          <a:p>
            <a:pPr marL="800100" marR="0" lvl="1" indent="-342900">
              <a:spcBef>
                <a:spcPts val="0"/>
              </a:spcBef>
              <a:spcAft>
                <a:spcPts val="0"/>
              </a:spcAft>
              <a:buFont typeface="Courier New" panose="02070309020205020404" pitchFamily="49" charset="0"/>
              <a:buChar char="o"/>
            </a:pPr>
            <a:r>
              <a:rPr lang="en-US" sz="2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NY</a:t>
            </a: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monitoring</a:t>
            </a:r>
          </a:p>
          <a:p>
            <a:pPr marL="800100" marR="0" lvl="1" indent="-342900">
              <a:spcBef>
                <a:spcPts val="0"/>
              </a:spcBef>
              <a:spcAft>
                <a:spcPts val="0"/>
              </a:spcAft>
              <a:buFont typeface="Courier New" panose="02070309020205020404" pitchFamily="49" charset="0"/>
              <a:buChar char="o"/>
            </a:pPr>
            <a:r>
              <a:rPr lang="en-US" sz="2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WI</a:t>
            </a:r>
            <a:r>
              <a:rPr lang="en-US" sz="2400" dirty="0">
                <a:solidFill>
                  <a:schemeClr val="bg1"/>
                </a:solidFill>
                <a:latin typeface="Calibri" panose="020F0502020204030204" pitchFamily="34" charset="0"/>
                <a:ea typeface="Times New Roman" panose="02020603050405020304" pitchFamily="18" charset="0"/>
                <a:cs typeface="Calibri" panose="020F0502020204030204" pitchFamily="34" charset="0"/>
              </a:rPr>
              <a:t>-</a:t>
            </a: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CNA, CFO/HR Director/Skills Enhancement Roundtables</a:t>
            </a:r>
          </a:p>
          <a:p>
            <a:pPr marL="800100" marR="0" lvl="1" indent="-342900">
              <a:spcBef>
                <a:spcPts val="0"/>
              </a:spcBef>
              <a:spcAft>
                <a:spcPts val="0"/>
              </a:spcAft>
              <a:buFont typeface="Courier New" panose="02070309020205020404" pitchFamily="49" charset="0"/>
              <a:buChar char="o"/>
            </a:pPr>
            <a:r>
              <a:rPr lang="en-US" sz="2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UT</a:t>
            </a:r>
            <a:r>
              <a:rPr lang="en-US" sz="2400" dirty="0">
                <a:solidFill>
                  <a:schemeClr val="bg1"/>
                </a:solidFill>
                <a:latin typeface="Calibri" panose="020F0502020204030204" pitchFamily="34" charset="0"/>
                <a:ea typeface="Times New Roman" panose="02020603050405020304" pitchFamily="18" charset="0"/>
                <a:cs typeface="Calibri" panose="020F0502020204030204" pitchFamily="34" charset="0"/>
              </a:rPr>
              <a:t>-CSBG/Head Start Coordination, Trauma Informed Care, How to share best practices, Centralized Intake, Public Transit in Rural Areas, Landlord Tenant Mediation</a:t>
            </a: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p>
          <a:p>
            <a:pPr marL="800100" marR="0" lvl="1" indent="-342900">
              <a:spcBef>
                <a:spcPts val="0"/>
              </a:spcBef>
              <a:spcAft>
                <a:spcPts val="0"/>
              </a:spcAft>
              <a:buFont typeface="Courier New" panose="02070309020205020404" pitchFamily="49" charset="0"/>
              <a:buChar char="o"/>
            </a:pPr>
            <a:r>
              <a:rPr lang="en-US" sz="2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VA</a:t>
            </a: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Org Standards, State Plan, State Reporting System, ROMA</a:t>
            </a:r>
            <a:endParaRPr lang="en-US" sz="24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marL="800100" marR="0" lvl="1" indent="-342900">
              <a:spcBef>
                <a:spcPts val="0"/>
              </a:spcBef>
              <a:spcAft>
                <a:spcPts val="0"/>
              </a:spcAft>
              <a:buFont typeface="Courier New" panose="02070309020205020404" pitchFamily="49" charset="0"/>
              <a:buChar char="o"/>
            </a:pPr>
            <a:endPar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07000"/>
              </a:lnSpc>
              <a:spcBef>
                <a:spcPts val="0"/>
              </a:spcBef>
              <a:spcAft>
                <a:spcPts val="0"/>
              </a:spcAft>
              <a:buNone/>
            </a:pPr>
            <a:endParaRPr lang="en-US" dirty="0">
              <a:solidFill>
                <a:schemeClr val="bg1"/>
              </a:solidFill>
              <a:latin typeface="Bookman Old Style" panose="02050604050505020204" pitchFamily="18" charset="0"/>
              <a:ea typeface="Times New Roman" panose="02020603050405020304" pitchFamily="18" charset="0"/>
              <a:cs typeface="Sabon Next LT" panose="02000500000000000000" pitchFamily="2" charset="0"/>
            </a:endParaRPr>
          </a:p>
        </p:txBody>
      </p:sp>
      <p:sp>
        <p:nvSpPr>
          <p:cNvPr id="2" name="Footer Placeholder 1">
            <a:extLst>
              <a:ext uri="{FF2B5EF4-FFF2-40B4-BE49-F238E27FC236}">
                <a16:creationId xmlns:a16="http://schemas.microsoft.com/office/drawing/2014/main" id="{C7D449C2-B751-1E32-DE46-FED9C027001B}"/>
              </a:ext>
            </a:extLst>
          </p:cNvPr>
          <p:cNvSpPr>
            <a:spLocks noGrp="1"/>
          </p:cNvSpPr>
          <p:nvPr>
            <p:ph type="ftr" sz="quarter" idx="11"/>
          </p:nvPr>
        </p:nvSpPr>
        <p:spPr>
          <a:xfrm>
            <a:off x="368301" y="6236208"/>
            <a:ext cx="4419600" cy="320040"/>
          </a:xfrm>
        </p:spPr>
        <p:txBody>
          <a:bodyPr/>
          <a:lstStyle/>
          <a:p>
            <a:pPr algn="ctr"/>
            <a:r>
              <a:rPr lang="en-US"/>
              <a:t>NASCSP 2023 Annual Training Conference | www.nascsp.org</a:t>
            </a:r>
            <a:endParaRPr lang="en-US" dirty="0"/>
          </a:p>
        </p:txBody>
      </p:sp>
      <p:sp>
        <p:nvSpPr>
          <p:cNvPr id="3" name="Slide Number Placeholder 2">
            <a:extLst>
              <a:ext uri="{FF2B5EF4-FFF2-40B4-BE49-F238E27FC236}">
                <a16:creationId xmlns:a16="http://schemas.microsoft.com/office/drawing/2014/main" id="{068E9126-0B27-F1D8-C7D6-396ACAEE9014}"/>
              </a:ext>
            </a:extLst>
          </p:cNvPr>
          <p:cNvSpPr>
            <a:spLocks noGrp="1"/>
          </p:cNvSpPr>
          <p:nvPr>
            <p:ph type="sldNum" sz="quarter" idx="12"/>
          </p:nvPr>
        </p:nvSpPr>
        <p:spPr/>
        <p:txBody>
          <a:bodyPr/>
          <a:lstStyle/>
          <a:p>
            <a:fld id="{73B850FF-6169-4056-8077-06FFA93A5366}" type="slidenum">
              <a:rPr lang="en-US" smtClean="0"/>
              <a:t>25</a:t>
            </a:fld>
            <a:endParaRPr lang="en-US" dirty="0"/>
          </a:p>
        </p:txBody>
      </p:sp>
      <p:sp>
        <p:nvSpPr>
          <p:cNvPr id="8" name="Title 3">
            <a:extLst>
              <a:ext uri="{FF2B5EF4-FFF2-40B4-BE49-F238E27FC236}">
                <a16:creationId xmlns:a16="http://schemas.microsoft.com/office/drawing/2014/main" id="{B5987F5E-7E7D-99CE-9B9A-B332AF2FC3CF}"/>
              </a:ext>
            </a:extLst>
          </p:cNvPr>
          <p:cNvSpPr>
            <a:spLocks noGrp="1"/>
          </p:cNvSpPr>
          <p:nvPr>
            <p:ph type="title"/>
          </p:nvPr>
        </p:nvSpPr>
        <p:spPr>
          <a:xfrm>
            <a:off x="457201" y="2435054"/>
            <a:ext cx="4241799" cy="1987889"/>
          </a:xfrm>
          <a:noFill/>
          <a:ln>
            <a:solidFill>
              <a:schemeClr val="tx1"/>
            </a:solidFill>
          </a:ln>
        </p:spPr>
        <p:txBody>
          <a:bodyPr>
            <a:noAutofit/>
          </a:bodyPr>
          <a:lstStyle/>
          <a:p>
            <a:pPr algn="l"/>
            <a:r>
              <a:rPr lang="en-US" b="1" dirty="0">
                <a:solidFill>
                  <a:schemeClr val="tx1"/>
                </a:solidFill>
              </a:rPr>
              <a:t>2.4 Minimum Administration,</a:t>
            </a:r>
            <a:br>
              <a:rPr lang="en-US" b="1" dirty="0">
                <a:solidFill>
                  <a:schemeClr val="tx1"/>
                </a:solidFill>
              </a:rPr>
            </a:br>
            <a:r>
              <a:rPr lang="en-US" b="1" dirty="0">
                <a:solidFill>
                  <a:schemeClr val="tx1"/>
                </a:solidFill>
              </a:rPr>
              <a:t>Maximum Engagement</a:t>
            </a:r>
          </a:p>
        </p:txBody>
      </p:sp>
    </p:spTree>
    <p:extLst>
      <p:ext uri="{BB962C8B-B14F-4D97-AF65-F5344CB8AC3E}">
        <p14:creationId xmlns:p14="http://schemas.microsoft.com/office/powerpoint/2010/main" val="2589540481"/>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5" name="Content Placeholder 4"/>
          <p:cNvSpPr>
            <a:spLocks noGrp="1"/>
          </p:cNvSpPr>
          <p:nvPr>
            <p:ph idx="1"/>
          </p:nvPr>
        </p:nvSpPr>
        <p:spPr>
          <a:xfrm>
            <a:off x="5200760" y="471948"/>
            <a:ext cx="6991239" cy="6386052"/>
          </a:xfrm>
        </p:spPr>
        <p:txBody>
          <a:bodyPr anchor="ctr">
            <a:normAutofit/>
          </a:bodyPr>
          <a:lstStyle/>
          <a:p>
            <a:pPr marL="742950" marR="0" lvl="1" indent="-285750">
              <a:spcBef>
                <a:spcPts val="0"/>
              </a:spcBef>
              <a:spcAft>
                <a:spcPts val="0"/>
              </a:spcAft>
              <a:buClr>
                <a:srgbClr val="000000"/>
              </a:buClr>
              <a:buFont typeface="Symbol" pitchFamily="2" charset="2"/>
              <a:buChar char=""/>
            </a:pP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Mentorship Strategy (</a:t>
            </a:r>
            <a:r>
              <a:rPr lang="en-US" sz="2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WI</a:t>
            </a: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led by the State Association to allow for open and candid conversations. </a:t>
            </a:r>
            <a:endPar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1143000" marR="0" lvl="2" indent="-228600">
              <a:spcBef>
                <a:spcPts val="0"/>
              </a:spcBef>
              <a:spcAft>
                <a:spcPts val="0"/>
              </a:spcAft>
              <a:buFont typeface="Courier New" panose="02070309020205020404" pitchFamily="49" charset="0"/>
              <a:buChar char="o"/>
            </a:pPr>
            <a:r>
              <a:rPr lang="en-US" sz="2400" dirty="0">
                <a:solidFill>
                  <a:schemeClr val="bg1"/>
                </a:solidFill>
                <a:effectLst/>
                <a:latin typeface="Calibri" panose="020F0502020204030204" pitchFamily="34" charset="0"/>
                <a:ea typeface="Sabon Next LT" panose="02000500000000000000" pitchFamily="2" charset="0"/>
                <a:cs typeface="Calibri" panose="020F0502020204030204" pitchFamily="34" charset="0"/>
              </a:rPr>
              <a:t>One CAA had several fiscal concerns – They were paired with a more experienced, high-performing CAA</a:t>
            </a:r>
          </a:p>
          <a:p>
            <a:pPr marL="914400" marR="0" lvl="2" indent="0">
              <a:spcBef>
                <a:spcPts val="0"/>
              </a:spcBef>
              <a:spcAft>
                <a:spcPts val="0"/>
              </a:spcAft>
              <a:buNone/>
            </a:pPr>
            <a:endPar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742950" marR="0" lvl="1" indent="-285750">
              <a:spcBef>
                <a:spcPts val="0"/>
              </a:spcBef>
              <a:spcAft>
                <a:spcPts val="0"/>
              </a:spcAft>
              <a:buClr>
                <a:srgbClr val="000000"/>
              </a:buClr>
              <a:buFont typeface="Symbol" pitchFamily="2" charset="2"/>
              <a:buChar char=""/>
            </a:pPr>
            <a:r>
              <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What should the Communication Plan look like?</a:t>
            </a:r>
          </a:p>
          <a:p>
            <a:pPr marL="1143000" marR="0" lvl="2" indent="-228600">
              <a:spcBef>
                <a:spcPts val="0"/>
              </a:spcBef>
              <a:spcAft>
                <a:spcPts val="0"/>
              </a:spcAft>
              <a:buFont typeface="Courier New" panose="02070309020205020404" pitchFamily="49" charset="0"/>
              <a:buChar char="o"/>
            </a:pPr>
            <a:r>
              <a:rPr lang="en-US" sz="2400" dirty="0">
                <a:solidFill>
                  <a:schemeClr val="bg1"/>
                </a:solidFill>
                <a:effectLst/>
                <a:latin typeface="Calibri" panose="020F0502020204030204" pitchFamily="34" charset="0"/>
                <a:ea typeface="Sabon Next LT" panose="02000500000000000000" pitchFamily="2" charset="0"/>
                <a:cs typeface="Calibri" panose="020F0502020204030204" pitchFamily="34" charset="0"/>
              </a:rPr>
              <a:t>The</a:t>
            </a:r>
            <a:r>
              <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plan should be intentional by allocating time on your calendar to reach out to your local agencies individually.  </a:t>
            </a:r>
          </a:p>
          <a:p>
            <a:pPr marL="1143000" lvl="2">
              <a:spcBef>
                <a:spcPts val="0"/>
              </a:spcBef>
              <a:buFont typeface="Courier New" panose="02070309020205020404" pitchFamily="49" charset="0"/>
              <a:buChar char="o"/>
            </a:pPr>
            <a:r>
              <a:rPr lang="en-US" sz="2400" dirty="0">
                <a:solidFill>
                  <a:schemeClr val="bg1"/>
                </a:solidFill>
                <a:effectLst/>
                <a:latin typeface="Calibri" panose="020F0502020204030204" pitchFamily="34" charset="0"/>
                <a:ea typeface="Sabon Next LT" panose="02000500000000000000" pitchFamily="2" charset="0"/>
                <a:cs typeface="Calibri" panose="020F0502020204030204" pitchFamily="34" charset="0"/>
              </a:rPr>
              <a:t>Plan</a:t>
            </a:r>
            <a:r>
              <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ahead and share the purpose of the engagement</a:t>
            </a:r>
          </a:p>
          <a:p>
            <a:pPr marL="914400" marR="0" lvl="2" indent="0">
              <a:spcBef>
                <a:spcPts val="0"/>
              </a:spcBef>
              <a:spcAft>
                <a:spcPts val="0"/>
              </a:spcAft>
              <a:buNone/>
            </a:pP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endParaRPr lang="en-US" dirty="0">
              <a:solidFill>
                <a:schemeClr val="bg1"/>
              </a:solidFill>
              <a:latin typeface="Bookman Old Style" panose="02050604050505020204" pitchFamily="18" charset="0"/>
              <a:ea typeface="Times New Roman" panose="02020603050405020304" pitchFamily="18" charset="0"/>
              <a:cs typeface="Sabon Next LT" panose="02000500000000000000" pitchFamily="2" charset="0"/>
            </a:endParaRPr>
          </a:p>
        </p:txBody>
      </p:sp>
      <p:sp>
        <p:nvSpPr>
          <p:cNvPr id="2" name="Footer Placeholder 1">
            <a:extLst>
              <a:ext uri="{FF2B5EF4-FFF2-40B4-BE49-F238E27FC236}">
                <a16:creationId xmlns:a16="http://schemas.microsoft.com/office/drawing/2014/main" id="{C7D449C2-B751-1E32-DE46-FED9C027001B}"/>
              </a:ext>
            </a:extLst>
          </p:cNvPr>
          <p:cNvSpPr>
            <a:spLocks noGrp="1"/>
          </p:cNvSpPr>
          <p:nvPr>
            <p:ph type="ftr" sz="quarter" idx="11"/>
          </p:nvPr>
        </p:nvSpPr>
        <p:spPr>
          <a:xfrm>
            <a:off x="387927" y="6217920"/>
            <a:ext cx="4399974" cy="338328"/>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alpha val="70000"/>
                  </a:prstClr>
                </a:solidFill>
                <a:effectLst/>
                <a:uLnTx/>
                <a:uFillTx/>
                <a:latin typeface="Gill Sans MT" panose="020B0502020104020203"/>
                <a:ea typeface="+mn-ea"/>
                <a:cs typeface="+mn-cs"/>
              </a:rPr>
              <a:t>NASCSP 2023 Annual Training Conference | www.nascsp.org</a:t>
            </a:r>
            <a:endParaRPr kumimoji="0" lang="en-US" sz="1050" b="0" i="0" u="none" strike="noStrike" kern="1200" cap="none" spc="0" normalizeH="0" baseline="0" noProof="0" dirty="0">
              <a:ln>
                <a:noFill/>
              </a:ln>
              <a:solidFill>
                <a:prstClr val="white">
                  <a:alpha val="70000"/>
                </a:prstClr>
              </a:solidFill>
              <a:effectLst/>
              <a:uLnTx/>
              <a:uFillTx/>
              <a:latin typeface="Gill Sans MT" panose="020B0502020104020203"/>
              <a:ea typeface="+mn-ea"/>
              <a:cs typeface="+mn-cs"/>
            </a:endParaRPr>
          </a:p>
        </p:txBody>
      </p:sp>
      <p:sp>
        <p:nvSpPr>
          <p:cNvPr id="3" name="Slide Number Placeholder 2">
            <a:extLst>
              <a:ext uri="{FF2B5EF4-FFF2-40B4-BE49-F238E27FC236}">
                <a16:creationId xmlns:a16="http://schemas.microsoft.com/office/drawing/2014/main" id="{068E9126-0B27-F1D8-C7D6-396ACAEE9014}"/>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3B850FF-6169-4056-8077-06FFA93A5366}" type="slidenum">
              <a:rPr kumimoji="0" lang="en-US" sz="1100" b="0" i="0" u="none" strike="noStrike" kern="1200" cap="none" spc="0" normalizeH="0" baseline="0" noProof="0" smtClean="0">
                <a:ln>
                  <a:noFill/>
                </a:ln>
                <a:solidFill>
                  <a:srgbClr val="FFFFFF"/>
                </a:solidFill>
                <a:effectLst/>
                <a:uLnTx/>
                <a:uFillTx/>
                <a:latin typeface="Gill Sans MT" panose="020B0502020104020203"/>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US" sz="11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8" name="Title 3">
            <a:extLst>
              <a:ext uri="{FF2B5EF4-FFF2-40B4-BE49-F238E27FC236}">
                <a16:creationId xmlns:a16="http://schemas.microsoft.com/office/drawing/2014/main" id="{8F75C471-FC36-F57C-2927-05DB5D5002D4}"/>
              </a:ext>
            </a:extLst>
          </p:cNvPr>
          <p:cNvSpPr>
            <a:spLocks noGrp="1"/>
          </p:cNvSpPr>
          <p:nvPr>
            <p:ph type="title"/>
          </p:nvPr>
        </p:nvSpPr>
        <p:spPr>
          <a:xfrm>
            <a:off x="467014" y="2435054"/>
            <a:ext cx="4241799" cy="1987889"/>
          </a:xfrm>
          <a:noFill/>
          <a:ln>
            <a:solidFill>
              <a:schemeClr val="tx1"/>
            </a:solidFill>
          </a:ln>
        </p:spPr>
        <p:txBody>
          <a:bodyPr>
            <a:noAutofit/>
          </a:bodyPr>
          <a:lstStyle/>
          <a:p>
            <a:pPr algn="l"/>
            <a:r>
              <a:rPr lang="en-US" b="1" dirty="0">
                <a:solidFill>
                  <a:schemeClr val="tx1"/>
                </a:solidFill>
              </a:rPr>
              <a:t>2.5  Minimum Administration,</a:t>
            </a:r>
            <a:br>
              <a:rPr lang="en-US" b="1" dirty="0">
                <a:solidFill>
                  <a:schemeClr val="tx1"/>
                </a:solidFill>
              </a:rPr>
            </a:br>
            <a:r>
              <a:rPr lang="en-US" b="1" dirty="0">
                <a:solidFill>
                  <a:schemeClr val="tx1"/>
                </a:solidFill>
              </a:rPr>
              <a:t>Maximum Engagement</a:t>
            </a:r>
          </a:p>
        </p:txBody>
      </p:sp>
    </p:spTree>
    <p:extLst>
      <p:ext uri="{BB962C8B-B14F-4D97-AF65-F5344CB8AC3E}">
        <p14:creationId xmlns:p14="http://schemas.microsoft.com/office/powerpoint/2010/main" val="866876686"/>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51131" y="2424544"/>
            <a:ext cx="4117439" cy="2008909"/>
          </a:xfrm>
          <a:noFill/>
          <a:ln>
            <a:solidFill>
              <a:schemeClr val="tx1"/>
            </a:solidFill>
          </a:ln>
        </p:spPr>
        <p:txBody>
          <a:bodyPr>
            <a:normAutofit/>
          </a:bodyPr>
          <a:lstStyle/>
          <a:p>
            <a:pPr algn="l"/>
            <a:r>
              <a:rPr lang="en-US" b="1" dirty="0">
                <a:solidFill>
                  <a:prstClr val="white">
                    <a:lumMod val="85000"/>
                    <a:lumOff val="15000"/>
                  </a:prstClr>
                </a:solidFill>
                <a:latin typeface="Gill Sans MT" panose="020B0502020104020203"/>
              </a:rPr>
              <a:t>3</a:t>
            </a:r>
            <a:r>
              <a:rPr kumimoji="0" lang="en-US" b="0" i="0" u="none" strike="noStrike" kern="1200" cap="all" spc="200" normalizeH="0" baseline="0" noProof="0" dirty="0">
                <a:ln>
                  <a:noFill/>
                </a:ln>
                <a:solidFill>
                  <a:prstClr val="white">
                    <a:lumMod val="85000"/>
                    <a:lumOff val="15000"/>
                  </a:prstClr>
                </a:solidFill>
                <a:effectLst/>
                <a:uLnTx/>
                <a:uFillTx/>
                <a:latin typeface="Gill Sans MT" panose="020B0502020104020203"/>
                <a:ea typeface="+mj-ea"/>
                <a:cs typeface="+mj-cs"/>
              </a:rPr>
              <a:t>.1  </a:t>
            </a:r>
            <a:r>
              <a:rPr kumimoji="0" lang="en-US" b="1" i="0" u="none" strike="noStrike" kern="1200" cap="all" spc="200" normalizeH="0" baseline="0" noProof="0" dirty="0">
                <a:ln>
                  <a:noFill/>
                </a:ln>
                <a:solidFill>
                  <a:prstClr val="white">
                    <a:lumMod val="85000"/>
                    <a:lumOff val="15000"/>
                  </a:prstClr>
                </a:solidFill>
                <a:effectLst/>
                <a:uLnTx/>
                <a:uFillTx/>
                <a:latin typeface="Gill Sans MT" panose="020B0502020104020203"/>
                <a:ea typeface="+mj-ea"/>
                <a:cs typeface="+mj-cs"/>
              </a:rPr>
              <a:t>Establish an Economic Opportunity Council (EOC)</a:t>
            </a:r>
            <a:endParaRPr lang="en-US" b="1" dirty="0">
              <a:solidFill>
                <a:schemeClr val="tx1"/>
              </a:solidFill>
            </a:endParaRPr>
          </a:p>
        </p:txBody>
      </p:sp>
      <p:sp>
        <p:nvSpPr>
          <p:cNvPr id="10" name="Rectangle 9">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5" name="Content Placeholder 4"/>
          <p:cNvSpPr>
            <a:spLocks noGrp="1"/>
          </p:cNvSpPr>
          <p:nvPr>
            <p:ph idx="1"/>
          </p:nvPr>
        </p:nvSpPr>
        <p:spPr>
          <a:xfrm>
            <a:off x="5423771" y="112735"/>
            <a:ext cx="6606304" cy="6087650"/>
          </a:xfrm>
        </p:spPr>
        <p:txBody>
          <a:bodyPr anchor="ctr">
            <a:normAutofit/>
          </a:bodyPr>
          <a:lstStyle/>
          <a:p>
            <a:pPr marL="0" marR="0" lvl="0" indent="0">
              <a:lnSpc>
                <a:spcPct val="107000"/>
              </a:lnSpc>
              <a:spcBef>
                <a:spcPts val="0"/>
              </a:spcBef>
              <a:spcAft>
                <a:spcPts val="0"/>
              </a:spcAft>
              <a:buNone/>
            </a:pPr>
            <a:endParaRPr lang="en-US" sz="2400" dirty="0">
              <a:solidFill>
                <a:schemeClr val="bg1"/>
              </a:solidFill>
              <a:effectLst/>
              <a:latin typeface="Sabon Next LT" panose="02000500000000000000" pitchFamily="2" charset="0"/>
              <a:ea typeface="Times New Roman" panose="02020603050405020304" pitchFamily="18" charset="0"/>
            </a:endParaRPr>
          </a:p>
          <a:p>
            <a:pPr marL="0" marR="0" lvl="0" indent="0">
              <a:lnSpc>
                <a:spcPct val="107000"/>
              </a:lnSpc>
              <a:spcBef>
                <a:spcPts val="0"/>
              </a:spcBef>
              <a:spcAft>
                <a:spcPts val="0"/>
              </a:spcAft>
              <a:buNone/>
            </a:pPr>
            <a:r>
              <a:rPr lang="en-US" sz="2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 network-wide council composed of agency leads as well as front-line staff, state association directors, and state office personnel that gather monthly to discuss pertinent issues and concerns (</a:t>
            </a:r>
            <a:r>
              <a:rPr lang="en-US" sz="28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ME)</a:t>
            </a:r>
            <a:r>
              <a:rPr lang="en-US" sz="2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28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3" name="Slide Number Placeholder 2">
            <a:extLst>
              <a:ext uri="{FF2B5EF4-FFF2-40B4-BE49-F238E27FC236}">
                <a16:creationId xmlns:a16="http://schemas.microsoft.com/office/drawing/2014/main" id="{8E79B13E-1071-387A-9CD5-A9F32F14D72C}"/>
              </a:ext>
            </a:extLst>
          </p:cNvPr>
          <p:cNvSpPr>
            <a:spLocks noGrp="1"/>
          </p:cNvSpPr>
          <p:nvPr>
            <p:ph type="sldNum" sz="quarter" idx="12"/>
          </p:nvPr>
        </p:nvSpPr>
        <p:spPr/>
        <p:txBody>
          <a:bodyPr/>
          <a:lstStyle/>
          <a:p>
            <a:fld id="{73B850FF-6169-4056-8077-06FFA93A5366}" type="slidenum">
              <a:rPr lang="en-US" smtClean="0"/>
              <a:t>27</a:t>
            </a:fld>
            <a:endParaRPr lang="en-US" dirty="0"/>
          </a:p>
        </p:txBody>
      </p:sp>
      <p:sp>
        <p:nvSpPr>
          <p:cNvPr id="6" name="Footer Placeholder 1">
            <a:extLst>
              <a:ext uri="{FF2B5EF4-FFF2-40B4-BE49-F238E27FC236}">
                <a16:creationId xmlns:a16="http://schemas.microsoft.com/office/drawing/2014/main" id="{AF61C533-D4B1-A13C-1125-1816565D49A9}"/>
              </a:ext>
            </a:extLst>
          </p:cNvPr>
          <p:cNvSpPr>
            <a:spLocks noGrp="1"/>
          </p:cNvSpPr>
          <p:nvPr>
            <p:ph type="ftr" sz="quarter" idx="11"/>
          </p:nvPr>
        </p:nvSpPr>
        <p:spPr>
          <a:xfrm>
            <a:off x="387927" y="6217920"/>
            <a:ext cx="4399974" cy="338328"/>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alpha val="70000"/>
                  </a:prstClr>
                </a:solidFill>
                <a:effectLst/>
                <a:uLnTx/>
                <a:uFillTx/>
                <a:latin typeface="Gill Sans MT" panose="020B0502020104020203"/>
                <a:ea typeface="+mn-ea"/>
                <a:cs typeface="+mn-cs"/>
              </a:rPr>
              <a:t>NASCSP 2023 Annual Training Conference | www.nascsp.org</a:t>
            </a:r>
            <a:endParaRPr kumimoji="0" lang="en-US" sz="1050" b="0" i="0" u="none" strike="noStrike" kern="1200" cap="none" spc="0" normalizeH="0" baseline="0" noProof="0" dirty="0">
              <a:ln>
                <a:noFill/>
              </a:ln>
              <a:solidFill>
                <a:prstClr val="white">
                  <a:alpha val="70000"/>
                </a:prst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453577554"/>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5" name="Content Placeholder 4"/>
          <p:cNvSpPr>
            <a:spLocks noGrp="1"/>
          </p:cNvSpPr>
          <p:nvPr>
            <p:ph idx="1"/>
          </p:nvPr>
        </p:nvSpPr>
        <p:spPr>
          <a:xfrm>
            <a:off x="5422603" y="391870"/>
            <a:ext cx="6655982" cy="790699"/>
          </a:xfrm>
        </p:spPr>
        <p:txBody>
          <a:bodyPr anchor="t">
            <a:noAutofit/>
          </a:bodyPr>
          <a:lstStyle/>
          <a:p>
            <a:pPr marL="339725" indent="-339725">
              <a:spcBef>
                <a:spcPts val="0"/>
              </a:spcBef>
              <a:buClrTx/>
            </a:pPr>
            <a:r>
              <a:rPr lang="en-US" sz="2400" dirty="0">
                <a:solidFill>
                  <a:schemeClr val="bg1"/>
                </a:solidFill>
              </a:rPr>
              <a:t>Build into the contract that the entire network must attend and participate</a:t>
            </a:r>
            <a:endParaRPr lang="en-US" sz="2400" dirty="0">
              <a:solidFill>
                <a:schemeClr val="bg1"/>
              </a:solidFill>
              <a:latin typeface="Bookman Old Style" panose="02050604050505020204" pitchFamily="18" charset="0"/>
              <a:ea typeface="Times New Roman" panose="02020603050405020304" pitchFamily="18" charset="0"/>
              <a:cs typeface="Sabon Next LT" panose="02000500000000000000" pitchFamily="2" charset="0"/>
            </a:endParaRPr>
          </a:p>
        </p:txBody>
      </p:sp>
      <p:sp>
        <p:nvSpPr>
          <p:cNvPr id="3" name="Slide Number Placeholder 2">
            <a:extLst>
              <a:ext uri="{FF2B5EF4-FFF2-40B4-BE49-F238E27FC236}">
                <a16:creationId xmlns:a16="http://schemas.microsoft.com/office/drawing/2014/main" id="{151814AD-3EDB-3675-8FF5-75E2A0C0D1A8}"/>
              </a:ext>
            </a:extLst>
          </p:cNvPr>
          <p:cNvSpPr>
            <a:spLocks noGrp="1"/>
          </p:cNvSpPr>
          <p:nvPr>
            <p:ph type="sldNum" sz="quarter" idx="12"/>
          </p:nvPr>
        </p:nvSpPr>
        <p:spPr/>
        <p:txBody>
          <a:bodyPr/>
          <a:lstStyle/>
          <a:p>
            <a:fld id="{73B850FF-6169-4056-8077-06FFA93A5366}" type="slidenum">
              <a:rPr lang="en-US" smtClean="0"/>
              <a:t>28</a:t>
            </a:fld>
            <a:endParaRPr lang="en-US" dirty="0"/>
          </a:p>
        </p:txBody>
      </p:sp>
      <p:sp>
        <p:nvSpPr>
          <p:cNvPr id="12" name="Title 3">
            <a:extLst>
              <a:ext uri="{FF2B5EF4-FFF2-40B4-BE49-F238E27FC236}">
                <a16:creationId xmlns:a16="http://schemas.microsoft.com/office/drawing/2014/main" id="{AB97E6CE-67FE-8857-2950-47B5D908DCA6}"/>
              </a:ext>
            </a:extLst>
          </p:cNvPr>
          <p:cNvSpPr>
            <a:spLocks noGrp="1"/>
          </p:cNvSpPr>
          <p:nvPr>
            <p:ph type="title"/>
          </p:nvPr>
        </p:nvSpPr>
        <p:spPr>
          <a:xfrm>
            <a:off x="551131" y="2424544"/>
            <a:ext cx="4117439" cy="2008909"/>
          </a:xfrm>
          <a:noFill/>
          <a:ln>
            <a:solidFill>
              <a:schemeClr val="tx1"/>
            </a:solidFill>
          </a:ln>
        </p:spPr>
        <p:txBody>
          <a:bodyPr>
            <a:normAutofit/>
          </a:bodyPr>
          <a:lstStyle/>
          <a:p>
            <a:pPr algn="l"/>
            <a:r>
              <a:rPr lang="en-US" b="1" dirty="0">
                <a:solidFill>
                  <a:prstClr val="white">
                    <a:lumMod val="85000"/>
                    <a:lumOff val="15000"/>
                  </a:prstClr>
                </a:solidFill>
                <a:latin typeface="Gill Sans MT" panose="020B0502020104020203"/>
              </a:rPr>
              <a:t>3</a:t>
            </a:r>
            <a:r>
              <a:rPr kumimoji="0" lang="en-US" b="0" i="0" u="none" strike="noStrike" kern="1200" cap="all" spc="200" normalizeH="0" baseline="0" noProof="0" dirty="0">
                <a:ln>
                  <a:noFill/>
                </a:ln>
                <a:solidFill>
                  <a:prstClr val="white">
                    <a:lumMod val="85000"/>
                    <a:lumOff val="15000"/>
                  </a:prstClr>
                </a:solidFill>
                <a:effectLst/>
                <a:uLnTx/>
                <a:uFillTx/>
                <a:latin typeface="Gill Sans MT" panose="020B0502020104020203"/>
                <a:ea typeface="+mj-ea"/>
                <a:cs typeface="+mj-cs"/>
              </a:rPr>
              <a:t>.2  </a:t>
            </a:r>
            <a:r>
              <a:rPr kumimoji="0" lang="en-US" b="1" i="0" u="none" strike="noStrike" kern="1200" cap="all" spc="200" normalizeH="0" baseline="0" noProof="0" dirty="0">
                <a:ln>
                  <a:noFill/>
                </a:ln>
                <a:solidFill>
                  <a:prstClr val="white">
                    <a:lumMod val="85000"/>
                    <a:lumOff val="15000"/>
                  </a:prstClr>
                </a:solidFill>
                <a:effectLst/>
                <a:uLnTx/>
                <a:uFillTx/>
                <a:latin typeface="Gill Sans MT" panose="020B0502020104020203"/>
                <a:ea typeface="+mj-ea"/>
                <a:cs typeface="+mj-cs"/>
              </a:rPr>
              <a:t>Establish an Economic Opportunity Council (EOC)</a:t>
            </a:r>
            <a:endParaRPr lang="en-US" b="1" dirty="0">
              <a:solidFill>
                <a:schemeClr val="tx1"/>
              </a:solidFill>
            </a:endParaRPr>
          </a:p>
        </p:txBody>
      </p:sp>
      <p:sp>
        <p:nvSpPr>
          <p:cNvPr id="6" name="TextBox 5">
            <a:extLst>
              <a:ext uri="{FF2B5EF4-FFF2-40B4-BE49-F238E27FC236}">
                <a16:creationId xmlns:a16="http://schemas.microsoft.com/office/drawing/2014/main" id="{55797533-F4DD-91AC-4B09-737CF683B791}"/>
              </a:ext>
            </a:extLst>
          </p:cNvPr>
          <p:cNvSpPr txBox="1"/>
          <p:nvPr/>
        </p:nvSpPr>
        <p:spPr>
          <a:xfrm>
            <a:off x="5422614" y="5565369"/>
            <a:ext cx="6655976" cy="830997"/>
          </a:xfrm>
          <a:prstGeom prst="rect">
            <a:avLst/>
          </a:prstGeom>
          <a:noFill/>
        </p:spPr>
        <p:txBody>
          <a:bodyPr wrap="square">
            <a:spAutoFit/>
          </a:bodyPr>
          <a:lstStyle/>
          <a:p>
            <a:pPr marL="339725" indent="-339725">
              <a:spcBef>
                <a:spcPts val="0"/>
              </a:spcBef>
              <a:buFont typeface="Arial" panose="020B0604020202020204" pitchFamily="34" charset="0"/>
              <a:buChar char="•"/>
            </a:pPr>
            <a:r>
              <a:rPr lang="en-US" sz="2400" dirty="0">
                <a:solidFill>
                  <a:schemeClr val="bg1"/>
                </a:solidFill>
                <a:effectLst/>
                <a:ea typeface="Times New Roman" panose="02020603050405020304" pitchFamily="18" charset="0"/>
                <a:cs typeface="Calibri" panose="020F0502020204030204" pitchFamily="34" charset="0"/>
              </a:rPr>
              <a:t>Using the council to conduct a statewide CNA (provides info for the counties) </a:t>
            </a:r>
            <a:endParaRPr lang="en-US" sz="2400" dirty="0">
              <a:solidFill>
                <a:schemeClr val="bg1"/>
              </a:solidFill>
              <a:effectLst/>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A77D4E42-B5FC-9C73-7964-95C4C3D06929}"/>
              </a:ext>
            </a:extLst>
          </p:cNvPr>
          <p:cNvSpPr txBox="1"/>
          <p:nvPr/>
        </p:nvSpPr>
        <p:spPr>
          <a:xfrm>
            <a:off x="5422606" y="4273883"/>
            <a:ext cx="6655981" cy="1200329"/>
          </a:xfrm>
          <a:prstGeom prst="rect">
            <a:avLst/>
          </a:prstGeom>
          <a:noFill/>
        </p:spPr>
        <p:txBody>
          <a:bodyPr wrap="square">
            <a:spAutoFit/>
          </a:bodyPr>
          <a:lstStyle/>
          <a:p>
            <a:pPr marL="287338" indent="-287338">
              <a:spcBef>
                <a:spcPts val="0"/>
              </a:spcBef>
              <a:buFont typeface="Arial" panose="020B0604020202020204" pitchFamily="34" charset="0"/>
              <a:buChar char="•"/>
            </a:pPr>
            <a:r>
              <a:rPr lang="en-US" sz="2400" dirty="0">
                <a:solidFill>
                  <a:schemeClr val="bg1"/>
                </a:solidFill>
                <a:effectLst/>
                <a:ea typeface="Times New Roman" panose="02020603050405020304" pitchFamily="18" charset="0"/>
                <a:cs typeface="Calibri" panose="020F0502020204030204" pitchFamily="34" charset="0"/>
              </a:rPr>
              <a:t>Members include frontline staff/ COO/ project managers (not just the State Director) </a:t>
            </a:r>
            <a:r>
              <a:rPr lang="en-US" sz="2400" dirty="0">
                <a:solidFill>
                  <a:schemeClr val="bg1"/>
                </a:solidFill>
                <a:effectLst/>
                <a:ea typeface="Sabon Next LT" panose="02000500000000000000" pitchFamily="2" charset="0"/>
                <a:cs typeface="Calibri" panose="020F0502020204030204" pitchFamily="34" charset="0"/>
              </a:rPr>
              <a:t>and</a:t>
            </a:r>
            <a:r>
              <a:rPr lang="en-US" sz="2400" dirty="0">
                <a:solidFill>
                  <a:schemeClr val="bg1"/>
                </a:solidFill>
                <a:effectLst/>
                <a:ea typeface="Times New Roman" panose="02020603050405020304" pitchFamily="18" charset="0"/>
                <a:cs typeface="Calibri" panose="020F0502020204030204" pitchFamily="34" charset="0"/>
              </a:rPr>
              <a:t> the State Association.</a:t>
            </a:r>
            <a:endParaRPr lang="en-US" sz="2400" dirty="0">
              <a:solidFill>
                <a:schemeClr val="bg1"/>
              </a:solidFill>
              <a:effectLst/>
              <a:ea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A03DF9A8-F646-648C-46A4-13E4226B636D}"/>
              </a:ext>
            </a:extLst>
          </p:cNvPr>
          <p:cNvSpPr txBox="1"/>
          <p:nvPr/>
        </p:nvSpPr>
        <p:spPr>
          <a:xfrm>
            <a:off x="5422606" y="2982397"/>
            <a:ext cx="6655980" cy="1200329"/>
          </a:xfrm>
          <a:prstGeom prst="rect">
            <a:avLst/>
          </a:prstGeom>
          <a:noFill/>
        </p:spPr>
        <p:txBody>
          <a:bodyPr wrap="square">
            <a:spAutoFit/>
          </a:bodyPr>
          <a:lstStyle/>
          <a:p>
            <a:pPr marL="285750" indent="-285750">
              <a:spcBef>
                <a:spcPts val="0"/>
              </a:spcBef>
              <a:buFont typeface="Arial" panose="020B0604020202020204" pitchFamily="34" charset="0"/>
              <a:buChar char="•"/>
            </a:pPr>
            <a:r>
              <a:rPr lang="en-US" sz="2400" dirty="0">
                <a:solidFill>
                  <a:schemeClr val="bg1"/>
                </a:solidFill>
                <a:effectLst/>
                <a:ea typeface="Times New Roman" panose="02020603050405020304" pitchFamily="18" charset="0"/>
                <a:cs typeface="Calibri" panose="020F0502020204030204" pitchFamily="34" charset="0"/>
              </a:rPr>
              <a:t>Two co-chairs comprised of one seasoned staff and one newer staff – newer staff takes the lead after one year</a:t>
            </a:r>
            <a:endParaRPr lang="en-US" sz="2400" dirty="0">
              <a:solidFill>
                <a:schemeClr val="bg1"/>
              </a:solidFill>
              <a:effectLst/>
              <a:ea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CD6E9146-ADEB-7EDD-823B-752BE0D135AA}"/>
              </a:ext>
            </a:extLst>
          </p:cNvPr>
          <p:cNvSpPr txBox="1"/>
          <p:nvPr/>
        </p:nvSpPr>
        <p:spPr>
          <a:xfrm>
            <a:off x="5422614" y="2428430"/>
            <a:ext cx="6655976" cy="461665"/>
          </a:xfrm>
          <a:prstGeom prst="rect">
            <a:avLst/>
          </a:prstGeom>
          <a:noFill/>
        </p:spPr>
        <p:txBody>
          <a:bodyPr wrap="square">
            <a:spAutoFit/>
          </a:bodyPr>
          <a:lstStyle/>
          <a:p>
            <a:pPr marL="339725" indent="-339725">
              <a:spcBef>
                <a:spcPts val="0"/>
              </a:spcBef>
              <a:buFont typeface="Arial" panose="020B0604020202020204" pitchFamily="34" charset="0"/>
              <a:buChar char="•"/>
            </a:pPr>
            <a:r>
              <a:rPr lang="en-US" sz="2400" dirty="0">
                <a:solidFill>
                  <a:schemeClr val="bg1"/>
                </a:solidFill>
                <a:effectLst/>
                <a:ea typeface="Times New Roman" panose="02020603050405020304" pitchFamily="18" charset="0"/>
                <a:cs typeface="Calibri" panose="020F0502020204030204" pitchFamily="34" charset="0"/>
              </a:rPr>
              <a:t>Monthly meetings </a:t>
            </a:r>
            <a:endParaRPr lang="en-US" sz="2400" dirty="0">
              <a:solidFill>
                <a:schemeClr val="bg1"/>
              </a:solidFill>
              <a:effectLst/>
              <a:ea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75E027EF-F90F-8D32-7CAD-AFF813698D46}"/>
              </a:ext>
            </a:extLst>
          </p:cNvPr>
          <p:cNvSpPr txBox="1"/>
          <p:nvPr/>
        </p:nvSpPr>
        <p:spPr>
          <a:xfrm>
            <a:off x="5422606" y="1874463"/>
            <a:ext cx="6655979" cy="461665"/>
          </a:xfrm>
          <a:prstGeom prst="rect">
            <a:avLst/>
          </a:prstGeom>
          <a:noFill/>
        </p:spPr>
        <p:txBody>
          <a:bodyPr wrap="square">
            <a:spAutoFit/>
          </a:bodyPr>
          <a:lstStyle/>
          <a:p>
            <a:pPr marL="339725" indent="-339725">
              <a:spcBef>
                <a:spcPts val="0"/>
              </a:spcBef>
              <a:buFont typeface="Arial" panose="020B0604020202020204" pitchFamily="34" charset="0"/>
              <a:buChar char="•"/>
            </a:pPr>
            <a:r>
              <a:rPr lang="en-US" sz="2400" dirty="0">
                <a:solidFill>
                  <a:schemeClr val="bg1"/>
                </a:solidFill>
                <a:effectLst/>
                <a:ea typeface="Times New Roman" panose="02020603050405020304" pitchFamily="18" charset="0"/>
                <a:cs typeface="Calibri" panose="020F0502020204030204" pitchFamily="34" charset="0"/>
              </a:rPr>
              <a:t>ROMA-oriented: ROMA cycle, results-focused</a:t>
            </a:r>
            <a:endParaRPr lang="en-US" sz="2400" dirty="0">
              <a:solidFill>
                <a:schemeClr val="bg1"/>
              </a:solidFill>
              <a:effectLst/>
              <a:ea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7ECAAF2C-738D-3431-1191-DF5D75CEB3E3}"/>
              </a:ext>
            </a:extLst>
          </p:cNvPr>
          <p:cNvSpPr txBox="1"/>
          <p:nvPr/>
        </p:nvSpPr>
        <p:spPr>
          <a:xfrm>
            <a:off x="5422603" y="1317355"/>
            <a:ext cx="6655982" cy="461665"/>
          </a:xfrm>
          <a:prstGeom prst="rect">
            <a:avLst/>
          </a:prstGeom>
          <a:noFill/>
        </p:spPr>
        <p:txBody>
          <a:bodyPr wrap="square">
            <a:spAutoFit/>
          </a:bodyPr>
          <a:lstStyle/>
          <a:p>
            <a:pPr marL="339725" indent="-339725">
              <a:spcBef>
                <a:spcPts val="0"/>
              </a:spcBef>
              <a:buFont typeface="Arial" panose="020B0604020202020204" pitchFamily="34" charset="0"/>
              <a:buChar char="•"/>
            </a:pPr>
            <a:r>
              <a:rPr lang="en-US" sz="2400" dirty="0">
                <a:solidFill>
                  <a:schemeClr val="bg1"/>
                </a:solidFill>
                <a:effectLst/>
                <a:ea typeface="Times New Roman" panose="02020603050405020304" pitchFamily="18" charset="0"/>
                <a:cs typeface="Calibri" panose="020F0502020204030204" pitchFamily="34" charset="0"/>
              </a:rPr>
              <a:t>By-laws set up </a:t>
            </a:r>
            <a:r>
              <a:rPr lang="en-US" sz="2400" dirty="0">
                <a:solidFill>
                  <a:schemeClr val="bg1"/>
                </a:solidFill>
                <a:ea typeface="Times New Roman" panose="02020603050405020304" pitchFamily="18" charset="0"/>
                <a:cs typeface="Calibri" panose="020F0502020204030204" pitchFamily="34" charset="0"/>
              </a:rPr>
              <a:t>(See Compendium)</a:t>
            </a:r>
          </a:p>
        </p:txBody>
      </p:sp>
      <p:sp>
        <p:nvSpPr>
          <p:cNvPr id="4" name="Footer Placeholder 1">
            <a:extLst>
              <a:ext uri="{FF2B5EF4-FFF2-40B4-BE49-F238E27FC236}">
                <a16:creationId xmlns:a16="http://schemas.microsoft.com/office/drawing/2014/main" id="{56C54B72-AAF3-6562-0001-9B1B257300F1}"/>
              </a:ext>
            </a:extLst>
          </p:cNvPr>
          <p:cNvSpPr>
            <a:spLocks noGrp="1"/>
          </p:cNvSpPr>
          <p:nvPr>
            <p:ph type="ftr" sz="quarter" idx="11"/>
          </p:nvPr>
        </p:nvSpPr>
        <p:spPr>
          <a:xfrm>
            <a:off x="387927" y="6217920"/>
            <a:ext cx="4399974" cy="338328"/>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alpha val="70000"/>
                  </a:prstClr>
                </a:solidFill>
                <a:effectLst/>
                <a:uLnTx/>
                <a:uFillTx/>
                <a:latin typeface="Gill Sans MT" panose="020B0502020104020203"/>
                <a:ea typeface="+mn-ea"/>
                <a:cs typeface="+mn-cs"/>
              </a:rPr>
              <a:t>NASCSP 2023 Annual Training Conference | www.nascsp.org</a:t>
            </a:r>
            <a:endParaRPr kumimoji="0" lang="en-US" sz="1050" b="0" i="0" u="none" strike="noStrike" kern="1200" cap="none" spc="0" normalizeH="0" baseline="0" noProof="0" dirty="0">
              <a:ln>
                <a:noFill/>
              </a:ln>
              <a:solidFill>
                <a:prstClr val="white">
                  <a:alpha val="70000"/>
                </a:prst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14668362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8" grpId="0"/>
      <p:bldP spid="11" grpId="0"/>
      <p:bldP spid="14" grpId="0"/>
      <p:bldP spid="16" grpId="0"/>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5" name="Content Placeholder 4"/>
          <p:cNvSpPr>
            <a:spLocks noGrp="1"/>
          </p:cNvSpPr>
          <p:nvPr>
            <p:ph idx="1"/>
          </p:nvPr>
        </p:nvSpPr>
        <p:spPr>
          <a:xfrm>
            <a:off x="5153135" y="162838"/>
            <a:ext cx="6876939" cy="6695161"/>
          </a:xfrm>
        </p:spPr>
        <p:txBody>
          <a:bodyPr anchor="ctr">
            <a:normAutofit/>
          </a:bodyPr>
          <a:lstStyle/>
          <a:p>
            <a:pPr marL="742950" marR="0" lvl="1" indent="-285750">
              <a:spcBef>
                <a:spcPts val="0"/>
              </a:spcBef>
              <a:spcAft>
                <a:spcPts val="0"/>
              </a:spcAft>
              <a:buFont typeface="Symbol" pitchFamily="2" charset="2"/>
              <a:buChar char=""/>
            </a:pPr>
            <a:r>
              <a:rPr lang="en-US"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What are the major tasks/steps?</a:t>
            </a:r>
          </a:p>
          <a:p>
            <a:pPr marL="914400" marR="0" lvl="2" indent="0">
              <a:spcBef>
                <a:spcPts val="0"/>
              </a:spcBef>
              <a:spcAft>
                <a:spcPts val="0"/>
              </a:spcAft>
              <a:buNone/>
            </a:pPr>
            <a:r>
              <a:rPr lang="en-US" sz="2400" dirty="0">
                <a:solidFill>
                  <a:schemeClr val="bg1"/>
                </a:solidFill>
                <a:effectLst/>
                <a:latin typeface="Calibri" panose="020F0502020204030204" pitchFamily="34" charset="0"/>
                <a:ea typeface="Sabon Next LT" panose="02000500000000000000" pitchFamily="2" charset="0"/>
                <a:cs typeface="Calibri" panose="020F0502020204030204" pitchFamily="34" charset="0"/>
              </a:rPr>
              <a:t>Work as a collaborative body on CSBG issues; policy discussions; explore and discuss best practices; work as a body that will receive guidance and assistance (responses to issues raised by agencies that compose the EOC).</a:t>
            </a:r>
          </a:p>
          <a:p>
            <a:pPr marL="914400" marR="0" lvl="2" indent="0">
              <a:spcBef>
                <a:spcPts val="0"/>
              </a:spcBef>
              <a:spcAft>
                <a:spcPts val="0"/>
              </a:spcAft>
              <a:buNone/>
            </a:pPr>
            <a:endPar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742950" marR="0" lvl="1" indent="-285750">
              <a:spcBef>
                <a:spcPts val="0"/>
              </a:spcBef>
              <a:spcAft>
                <a:spcPts val="0"/>
              </a:spcAft>
              <a:buFont typeface="Symbol" pitchFamily="2" charset="2"/>
              <a:buChar char=""/>
            </a:pPr>
            <a:r>
              <a:rPr lang="en-US"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How are the local agencies involved?</a:t>
            </a:r>
          </a:p>
          <a:p>
            <a:pPr marL="914400" marR="0" lvl="2" indent="0">
              <a:spcBef>
                <a:spcPts val="0"/>
              </a:spcBef>
              <a:spcAft>
                <a:spcPts val="0"/>
              </a:spcAft>
              <a:buNone/>
            </a:pPr>
            <a:r>
              <a:rPr lang="en-US" sz="2400" dirty="0">
                <a:solidFill>
                  <a:schemeClr val="bg1"/>
                </a:solidFill>
                <a:effectLst/>
                <a:latin typeface="Calibri" panose="020F0502020204030204" pitchFamily="34" charset="0"/>
                <a:ea typeface="Sabon Next LT" panose="02000500000000000000" pitchFamily="2" charset="0"/>
                <a:cs typeface="Calibri" panose="020F0502020204030204" pitchFamily="34" charset="0"/>
              </a:rPr>
              <a:t>All CSBG CAAs, as well as the SA participate. Agencies are usually represented by Chief Operating Officers as well as program managers, and relevant staff as issues arise.</a:t>
            </a:r>
            <a:endPar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1143000" marR="0" indent="0">
              <a:spcBef>
                <a:spcPts val="0"/>
              </a:spcBef>
              <a:spcAft>
                <a:spcPts val="0"/>
              </a:spcAft>
              <a:buNone/>
            </a:pPr>
            <a:endPar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07000"/>
              </a:lnSpc>
              <a:spcBef>
                <a:spcPts val="0"/>
              </a:spcBef>
              <a:spcAft>
                <a:spcPts val="0"/>
              </a:spcAft>
              <a:buNone/>
            </a:pPr>
            <a:endParaRPr lang="en-US" dirty="0">
              <a:solidFill>
                <a:schemeClr val="bg1"/>
              </a:solidFill>
              <a:latin typeface="Bookman Old Style" panose="02050604050505020204" pitchFamily="18" charset="0"/>
              <a:ea typeface="Times New Roman" panose="02020603050405020304" pitchFamily="18" charset="0"/>
              <a:cs typeface="Sabon Next LT" panose="02000500000000000000" pitchFamily="2" charset="0"/>
            </a:endParaRPr>
          </a:p>
        </p:txBody>
      </p:sp>
      <p:sp>
        <p:nvSpPr>
          <p:cNvPr id="3" name="Slide Number Placeholder 2">
            <a:extLst>
              <a:ext uri="{FF2B5EF4-FFF2-40B4-BE49-F238E27FC236}">
                <a16:creationId xmlns:a16="http://schemas.microsoft.com/office/drawing/2014/main" id="{0D3D0F69-1ACB-A4E3-95B2-E8F01F737256}"/>
              </a:ext>
            </a:extLst>
          </p:cNvPr>
          <p:cNvSpPr>
            <a:spLocks noGrp="1"/>
          </p:cNvSpPr>
          <p:nvPr>
            <p:ph type="sldNum" sz="quarter" idx="12"/>
          </p:nvPr>
        </p:nvSpPr>
        <p:spPr/>
        <p:txBody>
          <a:bodyPr/>
          <a:lstStyle/>
          <a:p>
            <a:fld id="{73B850FF-6169-4056-8077-06FFA93A5366}" type="slidenum">
              <a:rPr lang="en-US" smtClean="0"/>
              <a:t>29</a:t>
            </a:fld>
            <a:endParaRPr lang="en-US" dirty="0"/>
          </a:p>
        </p:txBody>
      </p:sp>
      <p:sp>
        <p:nvSpPr>
          <p:cNvPr id="12" name="Title 3">
            <a:extLst>
              <a:ext uri="{FF2B5EF4-FFF2-40B4-BE49-F238E27FC236}">
                <a16:creationId xmlns:a16="http://schemas.microsoft.com/office/drawing/2014/main" id="{1F7717B0-446A-B7E7-057A-5187A67C225E}"/>
              </a:ext>
            </a:extLst>
          </p:cNvPr>
          <p:cNvSpPr>
            <a:spLocks noGrp="1"/>
          </p:cNvSpPr>
          <p:nvPr>
            <p:ph type="title"/>
          </p:nvPr>
        </p:nvSpPr>
        <p:spPr>
          <a:xfrm>
            <a:off x="551131" y="2424544"/>
            <a:ext cx="4117439" cy="2008909"/>
          </a:xfrm>
          <a:noFill/>
          <a:ln>
            <a:solidFill>
              <a:schemeClr val="tx1"/>
            </a:solidFill>
          </a:ln>
        </p:spPr>
        <p:txBody>
          <a:bodyPr>
            <a:normAutofit/>
          </a:bodyPr>
          <a:lstStyle/>
          <a:p>
            <a:pPr algn="l"/>
            <a:r>
              <a:rPr lang="en-US" b="1" dirty="0">
                <a:solidFill>
                  <a:prstClr val="white">
                    <a:lumMod val="85000"/>
                    <a:lumOff val="15000"/>
                  </a:prstClr>
                </a:solidFill>
                <a:latin typeface="Gill Sans MT" panose="020B0502020104020203"/>
              </a:rPr>
              <a:t>3</a:t>
            </a:r>
            <a:r>
              <a:rPr kumimoji="0" lang="en-US" b="0" i="0" u="none" strike="noStrike" kern="1200" cap="all" spc="200" normalizeH="0" baseline="0" noProof="0" dirty="0">
                <a:ln>
                  <a:noFill/>
                </a:ln>
                <a:solidFill>
                  <a:prstClr val="white">
                    <a:lumMod val="85000"/>
                    <a:lumOff val="15000"/>
                  </a:prstClr>
                </a:solidFill>
                <a:effectLst/>
                <a:uLnTx/>
                <a:uFillTx/>
                <a:latin typeface="Gill Sans MT" panose="020B0502020104020203"/>
                <a:ea typeface="+mj-ea"/>
                <a:cs typeface="+mj-cs"/>
              </a:rPr>
              <a:t>.3 </a:t>
            </a:r>
            <a:r>
              <a:rPr kumimoji="0" lang="en-US" b="1" i="0" u="none" strike="noStrike" kern="1200" cap="all" spc="200" normalizeH="0" baseline="0" noProof="0" dirty="0">
                <a:ln>
                  <a:noFill/>
                </a:ln>
                <a:solidFill>
                  <a:prstClr val="white">
                    <a:lumMod val="85000"/>
                    <a:lumOff val="15000"/>
                  </a:prstClr>
                </a:solidFill>
                <a:effectLst/>
                <a:uLnTx/>
                <a:uFillTx/>
                <a:latin typeface="Gill Sans MT" panose="020B0502020104020203"/>
                <a:ea typeface="+mj-ea"/>
                <a:cs typeface="+mj-cs"/>
              </a:rPr>
              <a:t>Establish an Economic Opportunity Council (EOC)</a:t>
            </a:r>
            <a:endParaRPr lang="en-US" b="1" dirty="0">
              <a:solidFill>
                <a:schemeClr val="tx1"/>
              </a:solidFill>
            </a:endParaRPr>
          </a:p>
        </p:txBody>
      </p:sp>
      <p:sp>
        <p:nvSpPr>
          <p:cNvPr id="4" name="Footer Placeholder 1">
            <a:extLst>
              <a:ext uri="{FF2B5EF4-FFF2-40B4-BE49-F238E27FC236}">
                <a16:creationId xmlns:a16="http://schemas.microsoft.com/office/drawing/2014/main" id="{7EBA5688-22C3-21D4-14ED-DAA434EBA464}"/>
              </a:ext>
            </a:extLst>
          </p:cNvPr>
          <p:cNvSpPr>
            <a:spLocks noGrp="1"/>
          </p:cNvSpPr>
          <p:nvPr>
            <p:ph type="ftr" sz="quarter" idx="11"/>
          </p:nvPr>
        </p:nvSpPr>
        <p:spPr>
          <a:xfrm>
            <a:off x="387927" y="6217920"/>
            <a:ext cx="4399974" cy="338328"/>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alpha val="70000"/>
                  </a:prstClr>
                </a:solidFill>
                <a:effectLst/>
                <a:uLnTx/>
                <a:uFillTx/>
                <a:latin typeface="Gill Sans MT" panose="020B0502020104020203"/>
                <a:ea typeface="+mn-ea"/>
                <a:cs typeface="+mn-cs"/>
              </a:rPr>
              <a:t>NASCSP 2023 Annual Training Conference | www.nascsp.org</a:t>
            </a:r>
            <a:endParaRPr kumimoji="0" lang="en-US" sz="1050" b="0" i="0" u="none" strike="noStrike" kern="1200" cap="none" spc="0" normalizeH="0" baseline="0" noProof="0" dirty="0">
              <a:ln>
                <a:noFill/>
              </a:ln>
              <a:solidFill>
                <a:prstClr val="white">
                  <a:alpha val="70000"/>
                </a:prst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13854394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9456E46-4570-43E7-B6EF-AEBCA28C8547}"/>
              </a:ext>
            </a:extLst>
          </p:cNvPr>
          <p:cNvSpPr>
            <a:spLocks noGrp="1"/>
          </p:cNvSpPr>
          <p:nvPr>
            <p:ph type="title"/>
          </p:nvPr>
        </p:nvSpPr>
        <p:spPr>
          <a:xfrm>
            <a:off x="1136397" y="502020"/>
            <a:ext cx="5323715" cy="1642970"/>
          </a:xfrm>
        </p:spPr>
        <p:txBody>
          <a:bodyPr anchor="b">
            <a:normAutofit/>
          </a:bodyPr>
          <a:lstStyle/>
          <a:p>
            <a:r>
              <a:rPr lang="en-US" sz="3700" dirty="0">
                <a:latin typeface="Segoe Print" panose="02000600000000000000" pitchFamily="2" charset="0"/>
              </a:rPr>
              <a:t>State Management Work Group</a:t>
            </a:r>
            <a:br>
              <a:rPr lang="en-US" sz="3700" dirty="0">
                <a:latin typeface="Segoe Print" panose="02000600000000000000" pitchFamily="2" charset="0"/>
              </a:rPr>
            </a:br>
            <a:r>
              <a:rPr lang="en-US" sz="3700" dirty="0">
                <a:latin typeface="Segoe Print" panose="02000600000000000000" pitchFamily="2" charset="0"/>
              </a:rPr>
              <a:t>Purpose</a:t>
            </a:r>
          </a:p>
        </p:txBody>
      </p:sp>
      <p:sp>
        <p:nvSpPr>
          <p:cNvPr id="3" name="Content Placeholder 2">
            <a:extLst>
              <a:ext uri="{FF2B5EF4-FFF2-40B4-BE49-F238E27FC236}">
                <a16:creationId xmlns:a16="http://schemas.microsoft.com/office/drawing/2014/main" id="{0D7355EB-702C-48B4-BAF8-383F320E3164}"/>
              </a:ext>
            </a:extLst>
          </p:cNvPr>
          <p:cNvSpPr>
            <a:spLocks noGrp="1"/>
          </p:cNvSpPr>
          <p:nvPr>
            <p:ph idx="1"/>
          </p:nvPr>
        </p:nvSpPr>
        <p:spPr>
          <a:xfrm>
            <a:off x="1144923" y="2279176"/>
            <a:ext cx="5315189" cy="3661801"/>
          </a:xfrm>
        </p:spPr>
        <p:txBody>
          <a:bodyPr anchor="t">
            <a:normAutofit/>
          </a:bodyPr>
          <a:lstStyle/>
          <a:p>
            <a:pPr marL="0" lvl="0" indent="0">
              <a:buClr>
                <a:srgbClr val="418AB3"/>
              </a:buClr>
              <a:buNone/>
            </a:pPr>
            <a:endParaRPr lang="en-US" sz="2000" dirty="0"/>
          </a:p>
          <a:p>
            <a:pPr marL="0" lvl="0" indent="0">
              <a:buClr>
                <a:srgbClr val="418AB3"/>
              </a:buClr>
              <a:buNone/>
            </a:pPr>
            <a:r>
              <a:rPr lang="en-US" sz="2400" dirty="0"/>
              <a:t>The State Management Work Group serves as a consultative body to NASCSP and OCS </a:t>
            </a:r>
            <a:r>
              <a:rPr lang="en-US" sz="2400" b="1" i="1" dirty="0"/>
              <a:t>in conducting research that informs the development of a variety of practices, tools, resources, and training and technical assistance offerings for state administrators</a:t>
            </a:r>
            <a:r>
              <a:rPr lang="en-US" sz="2400" b="1" dirty="0"/>
              <a:t>.</a:t>
            </a:r>
          </a:p>
          <a:p>
            <a:pPr marL="0" lvl="0" indent="0">
              <a:buClr>
                <a:srgbClr val="418AB3"/>
              </a:buClr>
              <a:buNone/>
            </a:pPr>
            <a:endParaRPr lang="en-US" sz="2400" dirty="0"/>
          </a:p>
          <a:p>
            <a:pPr marL="0" indent="0">
              <a:buNone/>
            </a:pPr>
            <a:endParaRPr lang="en-US" sz="2000" dirty="0"/>
          </a:p>
        </p:txBody>
      </p:sp>
      <p:sp>
        <p:nvSpPr>
          <p:cNvPr id="18" name="Rectangle 17">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Graphic 12" descr="Users">
            <a:extLst>
              <a:ext uri="{FF2B5EF4-FFF2-40B4-BE49-F238E27FC236}">
                <a16:creationId xmlns:a16="http://schemas.microsoft.com/office/drawing/2014/main" id="{71292754-99AA-26AF-3BE3-F87115BD591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75967" y="1359681"/>
            <a:ext cx="4170530" cy="4170530"/>
          </a:xfrm>
          <a:prstGeom prst="rect">
            <a:avLst/>
          </a:prstGeom>
        </p:spPr>
      </p:pic>
      <p:sp>
        <p:nvSpPr>
          <p:cNvPr id="5" name="Slide Number Placeholder 4">
            <a:extLst>
              <a:ext uri="{FF2B5EF4-FFF2-40B4-BE49-F238E27FC236}">
                <a16:creationId xmlns:a16="http://schemas.microsoft.com/office/drawing/2014/main" id="{D10540BA-AF00-440E-B2FD-F709ABE52F86}"/>
              </a:ext>
            </a:extLst>
          </p:cNvPr>
          <p:cNvSpPr>
            <a:spLocks noGrp="1"/>
          </p:cNvSpPr>
          <p:nvPr>
            <p:ph type="sldNum" sz="quarter" idx="12"/>
          </p:nvPr>
        </p:nvSpPr>
        <p:spPr>
          <a:xfrm>
            <a:off x="11704320" y="6459378"/>
            <a:ext cx="448056"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C6240FB-E4B9-4456-9976-B718E7FD5CC7}" type="slidenum">
              <a:rPr kumimoji="0" lang="en-US" sz="11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a:t>
            </a:fld>
            <a:endParaRPr kumimoji="0" lang="en-US" sz="11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Footer Placeholder 3">
            <a:extLst>
              <a:ext uri="{FF2B5EF4-FFF2-40B4-BE49-F238E27FC236}">
                <a16:creationId xmlns:a16="http://schemas.microsoft.com/office/drawing/2014/main" id="{8CC6B5CF-791E-0316-23AD-4535F99FE9C4}"/>
              </a:ext>
            </a:extLst>
          </p:cNvPr>
          <p:cNvSpPr>
            <a:spLocks noGrp="1"/>
          </p:cNvSpPr>
          <p:nvPr>
            <p:ph type="ftr" sz="quarter" idx="11"/>
          </p:nvPr>
        </p:nvSpPr>
        <p:spPr>
          <a:xfrm>
            <a:off x="1740854" y="6355547"/>
            <a:ext cx="4114800" cy="365125"/>
          </a:xfrm>
        </p:spPr>
        <p:txBody>
          <a:bodyPr/>
          <a:lstStyle>
            <a:lvl1pPr>
              <a:defRPr b="1"/>
            </a:lvl1pPr>
          </a:lstStyle>
          <a:p>
            <a:r>
              <a:rPr lang="en-US" dirty="0">
                <a:solidFill>
                  <a:schemeClr val="tx1"/>
                </a:solidFill>
              </a:rPr>
              <a:t>NASCSP</a:t>
            </a:r>
            <a:r>
              <a:rPr lang="en-US" dirty="0"/>
              <a:t> </a:t>
            </a:r>
            <a:r>
              <a:rPr lang="en-US" dirty="0">
                <a:solidFill>
                  <a:srgbClr val="4472C4"/>
                </a:solidFill>
              </a:rPr>
              <a:t>2023</a:t>
            </a:r>
            <a:r>
              <a:rPr lang="en-US" dirty="0">
                <a:solidFill>
                  <a:schemeClr val="tx1"/>
                </a:solidFill>
              </a:rPr>
              <a:t> Annual Training Conference | www.nascsp.org</a:t>
            </a:r>
          </a:p>
        </p:txBody>
      </p:sp>
    </p:spTree>
    <p:extLst>
      <p:ext uri="{BB962C8B-B14F-4D97-AF65-F5344CB8AC3E}">
        <p14:creationId xmlns:p14="http://schemas.microsoft.com/office/powerpoint/2010/main" val="11035206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86922" y="2553768"/>
            <a:ext cx="4122057" cy="1769253"/>
          </a:xfrm>
          <a:noFill/>
          <a:ln>
            <a:solidFill>
              <a:schemeClr val="tx1"/>
            </a:solidFill>
          </a:ln>
        </p:spPr>
        <p:txBody>
          <a:bodyPr>
            <a:noAutofit/>
          </a:bodyPr>
          <a:lstStyle/>
          <a:p>
            <a:pPr algn="l"/>
            <a:br>
              <a:rPr lang="en-US" b="0" i="0" dirty="0"/>
            </a:br>
            <a:r>
              <a:rPr lang="en-US" b="1" dirty="0"/>
              <a:t>4</a:t>
            </a:r>
            <a:r>
              <a:rPr lang="en-US" b="0" i="0" dirty="0"/>
              <a:t>.  </a:t>
            </a:r>
            <a:r>
              <a:rPr lang="en-US" b="1" i="0" dirty="0"/>
              <a:t>Leverage   Technology </a:t>
            </a:r>
            <a:br>
              <a:rPr lang="en-US" dirty="0"/>
            </a:br>
            <a:endParaRPr lang="en-US" b="1" dirty="0">
              <a:solidFill>
                <a:schemeClr val="tx1"/>
              </a:solidFill>
            </a:endParaRPr>
          </a:p>
        </p:txBody>
      </p:sp>
      <p:sp>
        <p:nvSpPr>
          <p:cNvPr id="10" name="Rectangle 9">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5" name="Content Placeholder 4"/>
          <p:cNvSpPr>
            <a:spLocks noGrp="1"/>
          </p:cNvSpPr>
          <p:nvPr>
            <p:ph idx="1"/>
          </p:nvPr>
        </p:nvSpPr>
        <p:spPr>
          <a:xfrm>
            <a:off x="5619135" y="112735"/>
            <a:ext cx="6410940" cy="6651320"/>
          </a:xfrm>
        </p:spPr>
        <p:txBody>
          <a:bodyPr anchor="ctr">
            <a:normAutofit/>
          </a:bodyPr>
          <a:lstStyle/>
          <a:p>
            <a:pPr marL="0" marR="0" lvl="0" indent="0">
              <a:lnSpc>
                <a:spcPct val="107000"/>
              </a:lnSpc>
              <a:spcBef>
                <a:spcPts val="0"/>
              </a:spcBef>
              <a:spcAft>
                <a:spcPts val="0"/>
              </a:spcAft>
              <a:buNone/>
            </a:pPr>
            <a:endParaRPr lang="en-US" sz="2400" dirty="0">
              <a:solidFill>
                <a:schemeClr val="bg1"/>
              </a:solidFill>
              <a:effectLst/>
              <a:latin typeface="Sabon Next LT" panose="02000500000000000000" pitchFamily="2" charset="0"/>
              <a:ea typeface="Times New Roman" panose="02020603050405020304" pitchFamily="18" charset="0"/>
            </a:endParaRPr>
          </a:p>
          <a:p>
            <a:pPr marL="0" indent="0">
              <a:lnSpc>
                <a:spcPct val="107000"/>
              </a:lnSpc>
              <a:spcBef>
                <a:spcPts val="0"/>
              </a:spcBef>
              <a:buNone/>
            </a:pPr>
            <a:r>
              <a:rPr lang="en-US" sz="28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Leverage Technology to better engage and communicate with the network</a:t>
            </a:r>
            <a:r>
              <a:rPr lang="en-US" sz="2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Allows department staff to easily create registration forms, application forms, surveys, contact forms, payment forms and upload documents requested and has analytics and reporting capabilities. </a:t>
            </a:r>
            <a:endParaRPr lang="en-US"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07000"/>
              </a:lnSpc>
              <a:spcBef>
                <a:spcPts val="0"/>
              </a:spcBef>
              <a:spcAft>
                <a:spcPts val="0"/>
              </a:spcAft>
              <a:buNone/>
            </a:pPr>
            <a:endParaRPr lang="en-US" sz="2400" dirty="0">
              <a:solidFill>
                <a:schemeClr val="bg1"/>
              </a:solidFill>
              <a:latin typeface="Bookman Old Style" panose="02050604050505020204" pitchFamily="18" charset="0"/>
              <a:ea typeface="Times New Roman" panose="02020603050405020304" pitchFamily="18" charset="0"/>
              <a:cs typeface="Sabon Next LT" panose="02000500000000000000" pitchFamily="2" charset="0"/>
            </a:endParaRPr>
          </a:p>
        </p:txBody>
      </p:sp>
      <p:sp>
        <p:nvSpPr>
          <p:cNvPr id="3" name="Slide Number Placeholder 2">
            <a:extLst>
              <a:ext uri="{FF2B5EF4-FFF2-40B4-BE49-F238E27FC236}">
                <a16:creationId xmlns:a16="http://schemas.microsoft.com/office/drawing/2014/main" id="{F15C0A38-A9F5-65F1-0E99-88DEB5A1E3E2}"/>
              </a:ext>
            </a:extLst>
          </p:cNvPr>
          <p:cNvSpPr>
            <a:spLocks noGrp="1"/>
          </p:cNvSpPr>
          <p:nvPr>
            <p:ph type="sldNum" sz="quarter" idx="12"/>
          </p:nvPr>
        </p:nvSpPr>
        <p:spPr/>
        <p:txBody>
          <a:bodyPr/>
          <a:lstStyle/>
          <a:p>
            <a:fld id="{73B850FF-6169-4056-8077-06FFA93A5366}" type="slidenum">
              <a:rPr lang="en-US" smtClean="0"/>
              <a:t>30</a:t>
            </a:fld>
            <a:endParaRPr lang="en-US" dirty="0"/>
          </a:p>
        </p:txBody>
      </p:sp>
      <p:sp>
        <p:nvSpPr>
          <p:cNvPr id="6" name="Footer Placeholder 1">
            <a:extLst>
              <a:ext uri="{FF2B5EF4-FFF2-40B4-BE49-F238E27FC236}">
                <a16:creationId xmlns:a16="http://schemas.microsoft.com/office/drawing/2014/main" id="{3E2F3E17-C84C-EBEE-8FD0-9C6D8715CBAB}"/>
              </a:ext>
            </a:extLst>
          </p:cNvPr>
          <p:cNvSpPr>
            <a:spLocks noGrp="1"/>
          </p:cNvSpPr>
          <p:nvPr>
            <p:ph type="ftr" sz="quarter" idx="11"/>
          </p:nvPr>
        </p:nvSpPr>
        <p:spPr>
          <a:xfrm>
            <a:off x="387927" y="6217920"/>
            <a:ext cx="4399974" cy="338328"/>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alpha val="70000"/>
                  </a:prstClr>
                </a:solidFill>
                <a:effectLst/>
                <a:uLnTx/>
                <a:uFillTx/>
                <a:latin typeface="Gill Sans MT" panose="020B0502020104020203"/>
                <a:ea typeface="+mn-ea"/>
                <a:cs typeface="+mn-cs"/>
              </a:rPr>
              <a:t>NASCSP 2023 Annual Training Conference | www.nascsp.org</a:t>
            </a:r>
            <a:endParaRPr kumimoji="0" lang="en-US" sz="1050" b="0" i="0" u="none" strike="noStrike" kern="1200" cap="none" spc="0" normalizeH="0" baseline="0" noProof="0" dirty="0">
              <a:ln>
                <a:noFill/>
              </a:ln>
              <a:solidFill>
                <a:prstClr val="white">
                  <a:alpha val="70000"/>
                </a:prst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731237406"/>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5" name="Content Placeholder 4"/>
          <p:cNvSpPr>
            <a:spLocks noGrp="1"/>
          </p:cNvSpPr>
          <p:nvPr>
            <p:ph idx="1"/>
          </p:nvPr>
        </p:nvSpPr>
        <p:spPr>
          <a:xfrm>
            <a:off x="5416662" y="1"/>
            <a:ext cx="6775338" cy="6858000"/>
          </a:xfrm>
        </p:spPr>
        <p:txBody>
          <a:bodyPr anchor="ctr">
            <a:normAutofit/>
          </a:bodyPr>
          <a:lstStyle/>
          <a:p>
            <a:pPr marL="342900" marR="0" lvl="0" indent="-342900">
              <a:spcBef>
                <a:spcPts val="0"/>
              </a:spcBef>
              <a:spcAft>
                <a:spcPts val="0"/>
              </a:spcAft>
              <a:buFont typeface="Symbol" pitchFamily="2" charset="2"/>
              <a:buChar char=""/>
            </a:pPr>
            <a:r>
              <a:rPr lang="en-US" sz="2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Online Q&amp;A format </a:t>
            </a: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t>
            </a:r>
            <a:r>
              <a:rPr lang="en-US" sz="2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TX</a:t>
            </a: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-Wufoo, </a:t>
            </a:r>
            <a:r>
              <a:rPr lang="en-US" sz="2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WV</a:t>
            </a: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--Google Forms)</a:t>
            </a:r>
          </a:p>
          <a:p>
            <a:pPr marL="0" marR="0" lvl="0" indent="0">
              <a:spcBef>
                <a:spcPts val="0"/>
              </a:spcBef>
              <a:spcAft>
                <a:spcPts val="0"/>
              </a:spcAft>
              <a:buNone/>
            </a:pPr>
            <a:endPar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itchFamily="2" charset="2"/>
              <a:buChar char=""/>
            </a:pPr>
            <a:r>
              <a:rPr lang="en-US" sz="2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Explicit Standard Operating Procedures </a:t>
            </a: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t>
            </a:r>
            <a:r>
              <a:rPr lang="en-US" sz="2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TX</a:t>
            </a: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800100" lvl="2" indent="-342900">
              <a:spcBef>
                <a:spcPts val="0"/>
              </a:spcBef>
              <a:buFont typeface="Courier New" panose="02070309020205020404" pitchFamily="49" charset="0"/>
              <a:buChar char="o"/>
            </a:pP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All staff assigned to respond, and “Phone-a-Friend” staff available as back-up.</a:t>
            </a:r>
            <a:endPar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800100" lvl="2" indent="-342900">
              <a:spcBef>
                <a:spcPts val="0"/>
              </a:spcBef>
              <a:buFont typeface="Courier New" panose="02070309020205020404" pitchFamily="49" charset="0"/>
              <a:buChar char="o"/>
            </a:pP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24-to-48-hour turnaround time established (time-stamped and monitored daily). </a:t>
            </a:r>
            <a:endPar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800100" lvl="2" indent="-342900">
              <a:spcBef>
                <a:spcPts val="0"/>
              </a:spcBef>
              <a:buFont typeface="Courier New" panose="02070309020205020404" pitchFamily="49" charset="0"/>
              <a:buChar char="o"/>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Responses are via email with staff contact information included.</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8F1A4C88-BB62-2182-4F66-FEE2B50EE396}"/>
              </a:ext>
            </a:extLst>
          </p:cNvPr>
          <p:cNvSpPr>
            <a:spLocks noGrp="1"/>
          </p:cNvSpPr>
          <p:nvPr>
            <p:ph type="sldNum" sz="quarter" idx="12"/>
          </p:nvPr>
        </p:nvSpPr>
        <p:spPr/>
        <p:txBody>
          <a:bodyPr/>
          <a:lstStyle/>
          <a:p>
            <a:fld id="{73B850FF-6169-4056-8077-06FFA93A5366}" type="slidenum">
              <a:rPr lang="en-US" smtClean="0"/>
              <a:t>31</a:t>
            </a:fld>
            <a:endParaRPr lang="en-US" dirty="0"/>
          </a:p>
        </p:txBody>
      </p:sp>
      <p:sp>
        <p:nvSpPr>
          <p:cNvPr id="8" name="Title 3">
            <a:extLst>
              <a:ext uri="{FF2B5EF4-FFF2-40B4-BE49-F238E27FC236}">
                <a16:creationId xmlns:a16="http://schemas.microsoft.com/office/drawing/2014/main" id="{331C8764-7F76-1BD6-675B-C126F1EB3BAB}"/>
              </a:ext>
            </a:extLst>
          </p:cNvPr>
          <p:cNvSpPr>
            <a:spLocks noGrp="1"/>
          </p:cNvSpPr>
          <p:nvPr>
            <p:ph type="title"/>
          </p:nvPr>
        </p:nvSpPr>
        <p:spPr>
          <a:xfrm>
            <a:off x="586922" y="2553768"/>
            <a:ext cx="4122057" cy="1769253"/>
          </a:xfrm>
          <a:noFill/>
          <a:ln>
            <a:solidFill>
              <a:schemeClr val="tx1"/>
            </a:solidFill>
          </a:ln>
        </p:spPr>
        <p:txBody>
          <a:bodyPr>
            <a:noAutofit/>
          </a:bodyPr>
          <a:lstStyle/>
          <a:p>
            <a:pPr algn="l"/>
            <a:br>
              <a:rPr lang="en-US" b="0" i="0" dirty="0"/>
            </a:br>
            <a:r>
              <a:rPr lang="en-US" b="1" dirty="0"/>
              <a:t>4</a:t>
            </a:r>
            <a:r>
              <a:rPr lang="en-US" b="0" i="0" dirty="0"/>
              <a:t>.1 </a:t>
            </a:r>
            <a:r>
              <a:rPr lang="en-US" b="1" i="0" dirty="0"/>
              <a:t>Leverage   Technology </a:t>
            </a:r>
            <a:br>
              <a:rPr lang="en-US" dirty="0"/>
            </a:br>
            <a:endParaRPr lang="en-US" b="1" dirty="0">
              <a:solidFill>
                <a:schemeClr val="tx1"/>
              </a:solidFill>
            </a:endParaRPr>
          </a:p>
        </p:txBody>
      </p:sp>
      <p:sp>
        <p:nvSpPr>
          <p:cNvPr id="4" name="Footer Placeholder 1">
            <a:extLst>
              <a:ext uri="{FF2B5EF4-FFF2-40B4-BE49-F238E27FC236}">
                <a16:creationId xmlns:a16="http://schemas.microsoft.com/office/drawing/2014/main" id="{CC3CD082-5479-AF3D-96D8-B8F5C6AF73E8}"/>
              </a:ext>
            </a:extLst>
          </p:cNvPr>
          <p:cNvSpPr>
            <a:spLocks noGrp="1"/>
          </p:cNvSpPr>
          <p:nvPr>
            <p:ph type="ftr" sz="quarter" idx="11"/>
          </p:nvPr>
        </p:nvSpPr>
        <p:spPr>
          <a:xfrm>
            <a:off x="387927" y="6217920"/>
            <a:ext cx="4399974" cy="338328"/>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alpha val="70000"/>
                  </a:prstClr>
                </a:solidFill>
                <a:effectLst/>
                <a:uLnTx/>
                <a:uFillTx/>
                <a:latin typeface="Gill Sans MT" panose="020B0502020104020203"/>
                <a:ea typeface="+mn-ea"/>
                <a:cs typeface="+mn-cs"/>
              </a:rPr>
              <a:t>NASCSP 2023 Annual Training Conference | www.nascsp.org</a:t>
            </a:r>
            <a:endParaRPr kumimoji="0" lang="en-US" sz="1050" b="0" i="0" u="none" strike="noStrike" kern="1200" cap="none" spc="0" normalizeH="0" baseline="0" noProof="0" dirty="0">
              <a:ln>
                <a:noFill/>
              </a:ln>
              <a:solidFill>
                <a:prstClr val="white">
                  <a:alpha val="70000"/>
                </a:prst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099014187"/>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5" name="Content Placeholder 4"/>
          <p:cNvSpPr>
            <a:spLocks noGrp="1"/>
          </p:cNvSpPr>
          <p:nvPr>
            <p:ph idx="1"/>
          </p:nvPr>
        </p:nvSpPr>
        <p:spPr>
          <a:xfrm>
            <a:off x="5223439" y="112735"/>
            <a:ext cx="6806636" cy="6651320"/>
          </a:xfrm>
        </p:spPr>
        <p:txBody>
          <a:bodyPr anchor="ctr">
            <a:normAutofit/>
          </a:bodyPr>
          <a:lstStyle/>
          <a:p>
            <a:pPr marL="0" marR="0" lvl="0" indent="0">
              <a:spcBef>
                <a:spcPts val="0"/>
              </a:spcBef>
              <a:spcAft>
                <a:spcPts val="0"/>
              </a:spcAft>
              <a:buNone/>
            </a:pPr>
            <a:r>
              <a:rPr lang="en-US" sz="28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Benefits</a:t>
            </a:r>
            <a:endParaRPr lang="en-US"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800100" lvl="2" indent="-342900">
              <a:spcBef>
                <a:spcPts val="0"/>
              </a:spcBef>
              <a:buFont typeface="Courier New" panose="02070309020205020404" pitchFamily="49" charset="0"/>
              <a:buChar char="o"/>
            </a:pP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Get answers when needed</a:t>
            </a:r>
            <a:endPar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800100" lvl="2" indent="-342900">
              <a:spcBef>
                <a:spcPts val="0"/>
              </a:spcBef>
              <a:buFont typeface="Courier New" panose="02070309020205020404" pitchFamily="49" charset="0"/>
              <a:buChar char="o"/>
            </a:pP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Know where to go for answers</a:t>
            </a:r>
            <a:endPar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800100" lvl="2" indent="-342900">
              <a:spcBef>
                <a:spcPts val="0"/>
              </a:spcBef>
              <a:buFont typeface="Courier New" panose="02070309020205020404" pitchFamily="49" charset="0"/>
              <a:buChar char="o"/>
            </a:pP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Answers archived </a:t>
            </a:r>
            <a:endPar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800100" lvl="2" indent="-342900">
              <a:spcBef>
                <a:spcPts val="0"/>
              </a:spcBef>
              <a:buFont typeface="Courier New" panose="02070309020205020404" pitchFamily="49" charset="0"/>
              <a:buChar char="o"/>
            </a:pP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Provides consistency of response </a:t>
            </a:r>
            <a:endPar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800100" lvl="2" indent="-342900">
              <a:spcBef>
                <a:spcPts val="0"/>
              </a:spcBef>
              <a:buFont typeface="Courier New" panose="02070309020205020404" pitchFamily="49" charset="0"/>
              <a:buChar char="o"/>
            </a:pP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Search function helpful for new staff</a:t>
            </a:r>
            <a:endPar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800100" lvl="2" indent="-342900">
              <a:spcBef>
                <a:spcPts val="0"/>
              </a:spcBef>
              <a:buFont typeface="Courier New" panose="02070309020205020404" pitchFamily="49" charset="0"/>
              <a:buChar char="o"/>
            </a:pP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Helpful in identifying T&amp;TA needs</a:t>
            </a:r>
            <a:endPar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457200" lvl="2" indent="0">
              <a:lnSpc>
                <a:spcPct val="107000"/>
              </a:lnSpc>
              <a:spcBef>
                <a:spcPts val="0"/>
              </a:spcBef>
              <a:buNone/>
            </a:pPr>
            <a:endParaRPr lang="en-US" sz="22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07000"/>
              </a:lnSpc>
              <a:spcBef>
                <a:spcPts val="0"/>
              </a:spcBef>
              <a:spcAft>
                <a:spcPts val="0"/>
              </a:spcAft>
              <a:buNone/>
            </a:pPr>
            <a:endParaRPr lang="en-US" sz="2400" dirty="0">
              <a:solidFill>
                <a:schemeClr val="bg1"/>
              </a:solidFill>
              <a:latin typeface="Bookman Old Style" panose="02050604050505020204" pitchFamily="18" charset="0"/>
              <a:ea typeface="Times New Roman" panose="02020603050405020304" pitchFamily="18" charset="0"/>
              <a:cs typeface="Sabon Next LT" panose="02000500000000000000" pitchFamily="2" charset="0"/>
            </a:endParaRPr>
          </a:p>
        </p:txBody>
      </p:sp>
      <p:sp>
        <p:nvSpPr>
          <p:cNvPr id="3" name="Slide Number Placeholder 2">
            <a:extLst>
              <a:ext uri="{FF2B5EF4-FFF2-40B4-BE49-F238E27FC236}">
                <a16:creationId xmlns:a16="http://schemas.microsoft.com/office/drawing/2014/main" id="{AA98C973-D234-DB23-2CCE-14DC38E7D436}"/>
              </a:ext>
            </a:extLst>
          </p:cNvPr>
          <p:cNvSpPr>
            <a:spLocks noGrp="1"/>
          </p:cNvSpPr>
          <p:nvPr>
            <p:ph type="sldNum" sz="quarter" idx="12"/>
          </p:nvPr>
        </p:nvSpPr>
        <p:spPr/>
        <p:txBody>
          <a:bodyPr/>
          <a:lstStyle/>
          <a:p>
            <a:fld id="{73B850FF-6169-4056-8077-06FFA93A5366}" type="slidenum">
              <a:rPr lang="en-US" smtClean="0"/>
              <a:t>32</a:t>
            </a:fld>
            <a:endParaRPr lang="en-US" dirty="0"/>
          </a:p>
        </p:txBody>
      </p:sp>
      <p:sp>
        <p:nvSpPr>
          <p:cNvPr id="8" name="Title 3">
            <a:extLst>
              <a:ext uri="{FF2B5EF4-FFF2-40B4-BE49-F238E27FC236}">
                <a16:creationId xmlns:a16="http://schemas.microsoft.com/office/drawing/2014/main" id="{BCC2B16C-DF97-958C-8018-0F65014BA8A9}"/>
              </a:ext>
            </a:extLst>
          </p:cNvPr>
          <p:cNvSpPr>
            <a:spLocks noGrp="1"/>
          </p:cNvSpPr>
          <p:nvPr>
            <p:ph type="title"/>
          </p:nvPr>
        </p:nvSpPr>
        <p:spPr>
          <a:xfrm>
            <a:off x="586922" y="2553768"/>
            <a:ext cx="4122057" cy="1769253"/>
          </a:xfrm>
          <a:noFill/>
          <a:ln>
            <a:solidFill>
              <a:schemeClr val="tx1"/>
            </a:solidFill>
          </a:ln>
        </p:spPr>
        <p:txBody>
          <a:bodyPr>
            <a:noAutofit/>
          </a:bodyPr>
          <a:lstStyle/>
          <a:p>
            <a:pPr algn="l"/>
            <a:br>
              <a:rPr lang="en-US" b="0" i="0" dirty="0"/>
            </a:br>
            <a:r>
              <a:rPr lang="en-US" b="1" dirty="0"/>
              <a:t>4</a:t>
            </a:r>
            <a:r>
              <a:rPr lang="en-US" b="0" i="0" dirty="0"/>
              <a:t>.2  </a:t>
            </a:r>
            <a:r>
              <a:rPr lang="en-US" b="1" i="0" dirty="0"/>
              <a:t>Leverage   Technology </a:t>
            </a:r>
            <a:br>
              <a:rPr lang="en-US" dirty="0"/>
            </a:br>
            <a:endParaRPr lang="en-US" b="1" dirty="0">
              <a:solidFill>
                <a:schemeClr val="tx1"/>
              </a:solidFill>
            </a:endParaRPr>
          </a:p>
        </p:txBody>
      </p:sp>
      <p:sp>
        <p:nvSpPr>
          <p:cNvPr id="4" name="Footer Placeholder 1">
            <a:extLst>
              <a:ext uri="{FF2B5EF4-FFF2-40B4-BE49-F238E27FC236}">
                <a16:creationId xmlns:a16="http://schemas.microsoft.com/office/drawing/2014/main" id="{277C872A-C754-59C2-D1D6-E3D8B2D9AE4E}"/>
              </a:ext>
            </a:extLst>
          </p:cNvPr>
          <p:cNvSpPr>
            <a:spLocks noGrp="1"/>
          </p:cNvSpPr>
          <p:nvPr>
            <p:ph type="ftr" sz="quarter" idx="11"/>
          </p:nvPr>
        </p:nvSpPr>
        <p:spPr>
          <a:xfrm>
            <a:off x="387927" y="6217920"/>
            <a:ext cx="4399974" cy="338328"/>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alpha val="70000"/>
                  </a:prstClr>
                </a:solidFill>
                <a:effectLst/>
                <a:uLnTx/>
                <a:uFillTx/>
                <a:latin typeface="Gill Sans MT" panose="020B0502020104020203"/>
                <a:ea typeface="+mn-ea"/>
                <a:cs typeface="+mn-cs"/>
              </a:rPr>
              <a:t>NASCSP 2023 Annual Training Conference | www.nascsp.org</a:t>
            </a:r>
            <a:endParaRPr kumimoji="0" lang="en-US" sz="1050" b="0" i="0" u="none" strike="noStrike" kern="1200" cap="none" spc="0" normalizeH="0" baseline="0" noProof="0" dirty="0">
              <a:ln>
                <a:noFill/>
              </a:ln>
              <a:solidFill>
                <a:prstClr val="white">
                  <a:alpha val="70000"/>
                </a:prst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641352810"/>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5" name="Content Placeholder 4"/>
          <p:cNvSpPr>
            <a:spLocks noGrp="1"/>
          </p:cNvSpPr>
          <p:nvPr>
            <p:ph idx="1"/>
          </p:nvPr>
        </p:nvSpPr>
        <p:spPr>
          <a:xfrm>
            <a:off x="5006716" y="112735"/>
            <a:ext cx="7185284" cy="6651320"/>
          </a:xfrm>
        </p:spPr>
        <p:txBody>
          <a:bodyPr anchor="ctr">
            <a:normAutofit/>
          </a:bodyPr>
          <a:lstStyle/>
          <a:p>
            <a:pPr marL="339725" marR="0" lvl="0" indent="0">
              <a:spcBef>
                <a:spcPts val="0"/>
              </a:spcBef>
              <a:spcAft>
                <a:spcPts val="0"/>
              </a:spcAft>
              <a:buNone/>
            </a:pPr>
            <a:r>
              <a:rPr lang="en-US"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What are the major tasks/steps? </a:t>
            </a:r>
            <a:r>
              <a:rPr lang="en-US"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r>
              <a:rPr lang="en-US"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TX</a:t>
            </a:r>
            <a:r>
              <a:rPr lang="en-US"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p>
          <a:p>
            <a:pPr marL="0" marR="0" lvl="0" indent="0">
              <a:spcBef>
                <a:spcPts val="0"/>
              </a:spcBef>
              <a:spcAft>
                <a:spcPts val="0"/>
              </a:spcAft>
              <a:buNone/>
            </a:pPr>
            <a:endParaRPr lang="en-US"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800100" lvl="2" indent="-342900">
              <a:spcBef>
                <a:spcPts val="0"/>
              </a:spcBef>
              <a:buFont typeface="Courier New" panose="02070309020205020404" pitchFamily="49" charset="0"/>
              <a:buChar char="o"/>
            </a:pP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 hyperlink on the department website is available for all network staff to request guidance or ask a programmatic question.</a:t>
            </a:r>
          </a:p>
          <a:p>
            <a:pPr marL="457200" lvl="2" indent="0">
              <a:spcBef>
                <a:spcPts val="0"/>
              </a:spcBef>
              <a:buNone/>
            </a:pPr>
            <a:endPar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marL="800100" lvl="2" indent="-342900">
              <a:spcBef>
                <a:spcPts val="0"/>
              </a:spcBef>
              <a:buFont typeface="Courier New" panose="02070309020205020404" pitchFamily="49" charset="0"/>
              <a:buChar char="o"/>
            </a:pP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Notification emails are sent to all TTA staff that a question has been submitted and based on program fund</a:t>
            </a:r>
            <a:r>
              <a:rPr lang="en-US" sz="2400" dirty="0">
                <a:solidFill>
                  <a:schemeClr val="bg1"/>
                </a:solidFill>
                <a:latin typeface="Calibri" panose="020F0502020204030204" pitchFamily="34" charset="0"/>
                <a:ea typeface="Times New Roman" panose="02020603050405020304" pitchFamily="18" charset="0"/>
                <a:cs typeface="Calibri" panose="020F0502020204030204" pitchFamily="34" charset="0"/>
              </a:rPr>
              <a:t>.  T</a:t>
            </a: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he staff that works predominantly on that fund will respond. However, it affords the other program staff to assist and respond at times when staff may be out of office.</a:t>
            </a:r>
            <a:endPar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82A9BEB4-DC8F-B034-C43B-8C0B04BC48C8}"/>
              </a:ext>
            </a:extLst>
          </p:cNvPr>
          <p:cNvSpPr>
            <a:spLocks noGrp="1"/>
          </p:cNvSpPr>
          <p:nvPr>
            <p:ph type="sldNum" sz="quarter" idx="12"/>
          </p:nvPr>
        </p:nvSpPr>
        <p:spPr/>
        <p:txBody>
          <a:bodyPr/>
          <a:lstStyle/>
          <a:p>
            <a:fld id="{73B850FF-6169-4056-8077-06FFA93A5366}" type="slidenum">
              <a:rPr lang="en-US" smtClean="0"/>
              <a:t>33</a:t>
            </a:fld>
            <a:endParaRPr lang="en-US" dirty="0"/>
          </a:p>
        </p:txBody>
      </p:sp>
      <p:sp>
        <p:nvSpPr>
          <p:cNvPr id="8" name="Title 3">
            <a:extLst>
              <a:ext uri="{FF2B5EF4-FFF2-40B4-BE49-F238E27FC236}">
                <a16:creationId xmlns:a16="http://schemas.microsoft.com/office/drawing/2014/main" id="{14AE9242-15D3-BB6A-A261-A8D2D4F8764A}"/>
              </a:ext>
            </a:extLst>
          </p:cNvPr>
          <p:cNvSpPr>
            <a:spLocks noGrp="1"/>
          </p:cNvSpPr>
          <p:nvPr>
            <p:ph type="title"/>
          </p:nvPr>
        </p:nvSpPr>
        <p:spPr>
          <a:xfrm>
            <a:off x="586922" y="2553768"/>
            <a:ext cx="4122057" cy="1769253"/>
          </a:xfrm>
          <a:noFill/>
          <a:ln>
            <a:solidFill>
              <a:schemeClr val="tx1"/>
            </a:solidFill>
          </a:ln>
        </p:spPr>
        <p:txBody>
          <a:bodyPr>
            <a:noAutofit/>
          </a:bodyPr>
          <a:lstStyle/>
          <a:p>
            <a:pPr algn="l"/>
            <a:br>
              <a:rPr lang="en-US" b="0" i="0" dirty="0"/>
            </a:br>
            <a:r>
              <a:rPr lang="en-US" b="1" dirty="0"/>
              <a:t>4</a:t>
            </a:r>
            <a:r>
              <a:rPr lang="en-US" b="0" i="0" dirty="0"/>
              <a:t>.3 </a:t>
            </a:r>
            <a:r>
              <a:rPr lang="en-US" b="1" i="0" dirty="0"/>
              <a:t>Leverage   Technology </a:t>
            </a:r>
            <a:br>
              <a:rPr lang="en-US" dirty="0"/>
            </a:br>
            <a:endParaRPr lang="en-US" b="1" dirty="0">
              <a:solidFill>
                <a:schemeClr val="tx1"/>
              </a:solidFill>
            </a:endParaRPr>
          </a:p>
        </p:txBody>
      </p:sp>
      <p:sp>
        <p:nvSpPr>
          <p:cNvPr id="4" name="Footer Placeholder 1">
            <a:extLst>
              <a:ext uri="{FF2B5EF4-FFF2-40B4-BE49-F238E27FC236}">
                <a16:creationId xmlns:a16="http://schemas.microsoft.com/office/drawing/2014/main" id="{589E6596-26AB-5CA6-FD1B-3CC334CC1E3F}"/>
              </a:ext>
            </a:extLst>
          </p:cNvPr>
          <p:cNvSpPr>
            <a:spLocks noGrp="1"/>
          </p:cNvSpPr>
          <p:nvPr>
            <p:ph type="ftr" sz="quarter" idx="11"/>
          </p:nvPr>
        </p:nvSpPr>
        <p:spPr>
          <a:xfrm>
            <a:off x="387927" y="6217920"/>
            <a:ext cx="4399974" cy="338328"/>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alpha val="70000"/>
                  </a:prstClr>
                </a:solidFill>
                <a:effectLst/>
                <a:uLnTx/>
                <a:uFillTx/>
                <a:latin typeface="Gill Sans MT" panose="020B0502020104020203"/>
                <a:ea typeface="+mn-ea"/>
                <a:cs typeface="+mn-cs"/>
              </a:rPr>
              <a:t>NASCSP 2023 Annual Training Conference | www.nascsp.org</a:t>
            </a:r>
            <a:endParaRPr kumimoji="0" lang="en-US" sz="1050" b="0" i="0" u="none" strike="noStrike" kern="1200" cap="none" spc="0" normalizeH="0" baseline="0" noProof="0" dirty="0">
              <a:ln>
                <a:noFill/>
              </a:ln>
              <a:solidFill>
                <a:prstClr val="white">
                  <a:alpha val="70000"/>
                </a:prst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804864792"/>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5" name="Content Placeholder 4"/>
          <p:cNvSpPr>
            <a:spLocks noGrp="1"/>
          </p:cNvSpPr>
          <p:nvPr>
            <p:ph idx="1"/>
          </p:nvPr>
        </p:nvSpPr>
        <p:spPr>
          <a:xfrm>
            <a:off x="5444783" y="-2"/>
            <a:ext cx="6747216" cy="6858003"/>
          </a:xfrm>
        </p:spPr>
        <p:txBody>
          <a:bodyPr anchor="ctr">
            <a:normAutofit/>
          </a:bodyPr>
          <a:lstStyle/>
          <a:p>
            <a:pPr marL="342900" marR="0" lvl="0" indent="-342900">
              <a:spcBef>
                <a:spcPts val="0"/>
              </a:spcBef>
              <a:spcAft>
                <a:spcPts val="0"/>
              </a:spcAft>
              <a:buFont typeface="Symbol" pitchFamily="2" charset="2"/>
              <a:buChar char=""/>
            </a:pP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Build into staff position descriptions (</a:t>
            </a:r>
            <a:r>
              <a:rPr lang="en-US" sz="2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GA</a:t>
            </a: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See </a:t>
            </a:r>
            <a:r>
              <a:rPr lang="en-US" sz="2400" dirty="0">
                <a:solidFill>
                  <a:schemeClr val="bg1"/>
                </a:solidFill>
                <a:latin typeface="Calibri" panose="020F0502020204030204" pitchFamily="34" charset="0"/>
                <a:ea typeface="Times New Roman" panose="02020603050405020304" pitchFamily="18" charset="0"/>
                <a:cs typeface="Calibri" panose="020F0502020204030204" pitchFamily="34" charset="0"/>
              </a:rPr>
              <a:t>Compendium for the </a:t>
            </a: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PD)</a:t>
            </a:r>
          </a:p>
          <a:p>
            <a:pPr marL="342900" marR="0" lvl="0" indent="-342900">
              <a:spcBef>
                <a:spcPts val="0"/>
              </a:spcBef>
              <a:spcAft>
                <a:spcPts val="0"/>
              </a:spcAft>
              <a:buFont typeface="Symbol" pitchFamily="2" charset="2"/>
              <a:buChar char=""/>
            </a:pPr>
            <a:endPar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itchFamily="2" charset="2"/>
              <a:buChar char=""/>
            </a:pP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Designate specific staff to this role (</a:t>
            </a:r>
            <a:r>
              <a:rPr lang="en-US" sz="2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IL</a:t>
            </a: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See Compendium for the PD.</a:t>
            </a:r>
          </a:p>
          <a:p>
            <a:pPr marL="0" marR="0" lvl="0" indent="0">
              <a:spcBef>
                <a:spcPts val="0"/>
              </a:spcBef>
              <a:spcAft>
                <a:spcPts val="0"/>
              </a:spcAft>
              <a:buNone/>
            </a:pPr>
            <a:endPar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itchFamily="2" charset="2"/>
              <a:buChar char=""/>
            </a:pP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What effort does it entail?</a:t>
            </a:r>
            <a:endPar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Working with the state’s HR department to develop an effective PD, which requires having a working, effective relationship with that department.</a:t>
            </a:r>
            <a:endPar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07000"/>
              </a:lnSpc>
              <a:spcBef>
                <a:spcPts val="0"/>
              </a:spcBef>
              <a:spcAft>
                <a:spcPts val="0"/>
              </a:spcAft>
              <a:buNone/>
            </a:pPr>
            <a:endParaRPr lang="en-US" sz="2400" dirty="0">
              <a:solidFill>
                <a:schemeClr val="bg1"/>
              </a:solidFill>
              <a:latin typeface="Bookman Old Style" panose="02050604050505020204" pitchFamily="18" charset="0"/>
              <a:ea typeface="Times New Roman" panose="02020603050405020304" pitchFamily="18" charset="0"/>
              <a:cs typeface="Sabon Next LT" panose="02000500000000000000" pitchFamily="2" charset="0"/>
            </a:endParaRPr>
          </a:p>
        </p:txBody>
      </p:sp>
      <p:sp>
        <p:nvSpPr>
          <p:cNvPr id="3" name="Slide Number Placeholder 2">
            <a:extLst>
              <a:ext uri="{FF2B5EF4-FFF2-40B4-BE49-F238E27FC236}">
                <a16:creationId xmlns:a16="http://schemas.microsoft.com/office/drawing/2014/main" id="{D5F6CA0C-0993-3F39-EC12-2712B1E7104A}"/>
              </a:ext>
            </a:extLst>
          </p:cNvPr>
          <p:cNvSpPr>
            <a:spLocks noGrp="1"/>
          </p:cNvSpPr>
          <p:nvPr>
            <p:ph type="sldNum" sz="quarter" idx="12"/>
          </p:nvPr>
        </p:nvSpPr>
        <p:spPr/>
        <p:txBody>
          <a:bodyPr/>
          <a:lstStyle/>
          <a:p>
            <a:fld id="{73B850FF-6169-4056-8077-06FFA93A5366}" type="slidenum">
              <a:rPr lang="en-US" smtClean="0"/>
              <a:t>34</a:t>
            </a:fld>
            <a:endParaRPr lang="en-US" dirty="0"/>
          </a:p>
        </p:txBody>
      </p:sp>
      <p:sp>
        <p:nvSpPr>
          <p:cNvPr id="6" name="Title 3">
            <a:extLst>
              <a:ext uri="{FF2B5EF4-FFF2-40B4-BE49-F238E27FC236}">
                <a16:creationId xmlns:a16="http://schemas.microsoft.com/office/drawing/2014/main" id="{50B84070-4C71-306C-EC19-B6494655C174}"/>
              </a:ext>
            </a:extLst>
          </p:cNvPr>
          <p:cNvSpPr txBox="1">
            <a:spLocks/>
          </p:cNvSpPr>
          <p:nvPr/>
        </p:nvSpPr>
        <p:spPr>
          <a:xfrm>
            <a:off x="586922" y="2553768"/>
            <a:ext cx="4122057" cy="1769253"/>
          </a:xfrm>
          <a:prstGeom prst="rect">
            <a:avLst/>
          </a:prstGeom>
          <a:noFill/>
          <a:ln w="31750" cap="sq">
            <a:solidFill>
              <a:schemeClr val="tx1"/>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pPr algn="l"/>
            <a:br>
              <a:rPr lang="en-US" dirty="0"/>
            </a:br>
            <a:r>
              <a:rPr lang="en-US" b="1" dirty="0"/>
              <a:t>5</a:t>
            </a:r>
            <a:r>
              <a:rPr lang="en-US" dirty="0"/>
              <a:t>.  </a:t>
            </a:r>
            <a:r>
              <a:rPr lang="en-US" b="1" dirty="0"/>
              <a:t>Dedicated staff</a:t>
            </a:r>
            <a:br>
              <a:rPr lang="en-US" dirty="0"/>
            </a:br>
            <a:endParaRPr lang="en-US" b="1" dirty="0">
              <a:solidFill>
                <a:schemeClr val="tx1"/>
              </a:solidFill>
            </a:endParaRPr>
          </a:p>
        </p:txBody>
      </p:sp>
      <p:sp>
        <p:nvSpPr>
          <p:cNvPr id="4" name="Footer Placeholder 1">
            <a:extLst>
              <a:ext uri="{FF2B5EF4-FFF2-40B4-BE49-F238E27FC236}">
                <a16:creationId xmlns:a16="http://schemas.microsoft.com/office/drawing/2014/main" id="{209EEC05-17A6-F2F3-0FF4-59622CFB0C95}"/>
              </a:ext>
            </a:extLst>
          </p:cNvPr>
          <p:cNvSpPr>
            <a:spLocks noGrp="1"/>
          </p:cNvSpPr>
          <p:nvPr>
            <p:ph type="ftr" sz="quarter" idx="11"/>
          </p:nvPr>
        </p:nvSpPr>
        <p:spPr>
          <a:xfrm>
            <a:off x="387927" y="6217920"/>
            <a:ext cx="4399974" cy="338328"/>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alpha val="70000"/>
                  </a:prstClr>
                </a:solidFill>
                <a:effectLst/>
                <a:uLnTx/>
                <a:uFillTx/>
                <a:latin typeface="Gill Sans MT" panose="020B0502020104020203"/>
                <a:ea typeface="+mn-ea"/>
                <a:cs typeface="+mn-cs"/>
              </a:rPr>
              <a:t>NASCSP 2023 Annual Training Conference | www.nascsp.org</a:t>
            </a:r>
            <a:endParaRPr kumimoji="0" lang="en-US" sz="1050" b="0" i="0" u="none" strike="noStrike" kern="1200" cap="none" spc="0" normalizeH="0" baseline="0" noProof="0" dirty="0">
              <a:ln>
                <a:noFill/>
              </a:ln>
              <a:solidFill>
                <a:prstClr val="white">
                  <a:alpha val="70000"/>
                </a:prst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823291909"/>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9456E46-4570-43E7-B6EF-AEBCA28C8547}"/>
              </a:ext>
            </a:extLst>
          </p:cNvPr>
          <p:cNvSpPr>
            <a:spLocks noGrp="1"/>
          </p:cNvSpPr>
          <p:nvPr>
            <p:ph type="title"/>
          </p:nvPr>
        </p:nvSpPr>
        <p:spPr>
          <a:xfrm>
            <a:off x="838200" y="365125"/>
            <a:ext cx="10515600" cy="1325563"/>
          </a:xfrm>
        </p:spPr>
        <p:txBody>
          <a:bodyPr>
            <a:normAutofit/>
          </a:bodyPr>
          <a:lstStyle/>
          <a:p>
            <a:r>
              <a:rPr lang="en-US" sz="5400" dirty="0">
                <a:latin typeface="Segoe Print" panose="02000600000000000000" pitchFamily="2" charset="0"/>
              </a:rPr>
              <a:t>Related Promising Practices</a:t>
            </a:r>
          </a:p>
        </p:txBody>
      </p:sp>
      <p:sp>
        <p:nvSpPr>
          <p:cNvPr id="1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D7355EB-702C-48B4-BAF8-383F320E3164}"/>
              </a:ext>
            </a:extLst>
          </p:cNvPr>
          <p:cNvSpPr>
            <a:spLocks noGrp="1"/>
          </p:cNvSpPr>
          <p:nvPr>
            <p:ph idx="1"/>
          </p:nvPr>
        </p:nvSpPr>
        <p:spPr>
          <a:xfrm>
            <a:off x="838200" y="1493127"/>
            <a:ext cx="10515600" cy="4858249"/>
          </a:xfrm>
        </p:spPr>
        <p:txBody>
          <a:bodyPr>
            <a:normAutofit lnSpcReduction="10000"/>
          </a:bodyPr>
          <a:lstStyle/>
          <a:p>
            <a:pPr marL="0" lvl="0" indent="0">
              <a:buClr>
                <a:srgbClr val="418AB3"/>
              </a:buClr>
              <a:buNone/>
            </a:pPr>
            <a:endParaRPr lang="en-US" sz="1500" dirty="0"/>
          </a:p>
          <a:p>
            <a:pPr marL="0" lvl="0" indent="0">
              <a:buClr>
                <a:srgbClr val="418AB3"/>
              </a:buClr>
              <a:buNone/>
            </a:pPr>
            <a:r>
              <a:rPr lang="en-US" sz="1800" b="1" dirty="0"/>
              <a:t>State Plan Development</a:t>
            </a:r>
          </a:p>
          <a:p>
            <a:pPr marR="0" lvl="0" defTabSz="914400" rtl="0" eaLnBrk="1" fontAlgn="auto" latinLnBrk="0" hangingPunct="1">
              <a:spcBef>
                <a:spcPts val="0"/>
              </a:spcBef>
              <a:spcAft>
                <a:spcPts val="0"/>
              </a:spcAft>
              <a:buClrTx/>
              <a:buSzTx/>
              <a:tabLst/>
              <a:defRPr/>
            </a:pPr>
            <a:r>
              <a:rPr kumimoji="0" lang="en-US" sz="1800" b="0" i="0" u="none" strike="noStrike" kern="0" cap="none" spc="0" normalizeH="0" baseline="0" noProof="0" dirty="0">
                <a:ln>
                  <a:noFill/>
                </a:ln>
                <a:effectLst/>
                <a:uLnTx/>
                <a:uFillTx/>
                <a:latin typeface="Calibri" panose="020F0502020204030204"/>
                <a:ea typeface="+mn-ea"/>
                <a:cs typeface="+mn-cs"/>
              </a:rPr>
              <a:t>Educate the Network: State Plan Training</a:t>
            </a:r>
          </a:p>
          <a:p>
            <a:pPr marR="0" lvl="0" defTabSz="914400" rtl="0" eaLnBrk="1" fontAlgn="auto" latinLnBrk="0" hangingPunct="1">
              <a:spcBef>
                <a:spcPts val="0"/>
              </a:spcBef>
              <a:spcAft>
                <a:spcPts val="0"/>
              </a:spcAft>
              <a:buClrTx/>
              <a:buSzTx/>
              <a:tabLst/>
              <a:defRPr/>
            </a:pPr>
            <a:r>
              <a:rPr kumimoji="0" lang="en-US" sz="1800" b="0" i="0" u="none" strike="noStrike" kern="0" cap="none" spc="0" normalizeH="0" baseline="0" noProof="0" dirty="0">
                <a:ln>
                  <a:noFill/>
                </a:ln>
                <a:effectLst/>
                <a:uLnTx/>
                <a:uFillTx/>
                <a:latin typeface="Calibri" panose="020F0502020204030204"/>
                <a:ea typeface="+mn-ea"/>
                <a:cs typeface="+mn-cs"/>
              </a:rPr>
              <a:t>Gather Input First: Prior to Drafting the State Plan </a:t>
            </a:r>
          </a:p>
          <a:p>
            <a:pPr marR="0" lvl="0" defTabSz="914400" rtl="0" eaLnBrk="1" fontAlgn="auto" latinLnBrk="0" hangingPunct="1">
              <a:spcBef>
                <a:spcPts val="0"/>
              </a:spcBef>
              <a:spcAft>
                <a:spcPts val="0"/>
              </a:spcAft>
              <a:buClrTx/>
              <a:buSzTx/>
              <a:tabLst/>
              <a:defRPr/>
            </a:pPr>
            <a:r>
              <a:rPr kumimoji="0" lang="en-US" sz="1800" b="0" i="0" u="none" strike="noStrike" kern="0" cap="none" spc="0" normalizeH="0" baseline="0" noProof="0" dirty="0">
                <a:ln>
                  <a:noFill/>
                </a:ln>
                <a:effectLst/>
                <a:uLnTx/>
                <a:uFillTx/>
                <a:latin typeface="Calibri" panose="020F0502020204030204"/>
                <a:ea typeface="+mn-ea"/>
                <a:cs typeface="+mn-cs"/>
              </a:rPr>
              <a:t>Close the Loop: Follow-up on All Comments </a:t>
            </a:r>
          </a:p>
          <a:p>
            <a:pPr marR="0" lvl="0" defTabSz="914400" rtl="0" eaLnBrk="1" fontAlgn="auto" latinLnBrk="0" hangingPunct="1">
              <a:spcBef>
                <a:spcPts val="0"/>
              </a:spcBef>
              <a:spcAft>
                <a:spcPts val="0"/>
              </a:spcAft>
              <a:buClrTx/>
              <a:buSzTx/>
              <a:tabLst/>
              <a:defRPr/>
            </a:pPr>
            <a:endParaRPr kumimoji="0" lang="en-US" sz="1800" b="0" i="0" u="none" strike="noStrike" kern="0" cap="none" spc="0" normalizeH="0" baseline="0" noProof="0" dirty="0">
              <a:ln>
                <a:noFill/>
              </a:ln>
              <a:effectLst/>
              <a:uLnTx/>
              <a:uFillTx/>
              <a:latin typeface="Calibri" panose="020F0502020204030204"/>
              <a:ea typeface="+mn-ea"/>
              <a:cs typeface="+mn-cs"/>
            </a:endParaRPr>
          </a:p>
          <a:p>
            <a:pPr marL="0" marR="0" lvl="0" indent="0" defTabSz="914400" rtl="0" eaLnBrk="1" fontAlgn="auto" latinLnBrk="0" hangingPunct="1">
              <a:spcBef>
                <a:spcPts val="0"/>
              </a:spcBef>
              <a:spcAft>
                <a:spcPts val="0"/>
              </a:spcAft>
              <a:buClrTx/>
              <a:buSzTx/>
              <a:buFont typeface="Arial" panose="020B0604020202020204" pitchFamily="34" charset="0"/>
              <a:buNone/>
              <a:tabLst/>
              <a:defRPr/>
            </a:pPr>
            <a:endParaRPr kumimoji="0" lang="en-US" sz="1800" b="1" i="0" u="none" strike="noStrike" kern="0" cap="none" spc="0" normalizeH="0" baseline="0" noProof="0" dirty="0">
              <a:ln>
                <a:noFill/>
              </a:ln>
              <a:effectLst/>
              <a:uLnTx/>
              <a:uFillTx/>
              <a:latin typeface="Calibri" panose="020F0502020204030204"/>
              <a:ea typeface="+mn-ea"/>
              <a:cs typeface="+mn-cs"/>
            </a:endParaRPr>
          </a:p>
          <a:p>
            <a:pPr marL="0" marR="0" lvl="0" indent="0" defTabSz="914400" rtl="0" eaLnBrk="1" fontAlgn="auto" latinLnBrk="0" hangingPunct="1">
              <a:spcBef>
                <a:spcPts val="0"/>
              </a:spcBef>
              <a:spcAft>
                <a:spcPts val="0"/>
              </a:spcAft>
              <a:buClrTx/>
              <a:buSzTx/>
              <a:buFont typeface="Arial" panose="020B0604020202020204" pitchFamily="34" charset="0"/>
              <a:buNone/>
              <a:tabLst/>
              <a:defRPr/>
            </a:pPr>
            <a:r>
              <a:rPr kumimoji="0" lang="en-US" sz="1800" b="1" i="0" u="none" strike="noStrike" kern="0" cap="none" spc="0" normalizeH="0" baseline="0" noProof="0" dirty="0">
                <a:ln>
                  <a:noFill/>
                </a:ln>
                <a:effectLst/>
                <a:uLnTx/>
                <a:uFillTx/>
                <a:latin typeface="Calibri" panose="020F0502020204030204"/>
                <a:ea typeface="+mn-ea"/>
                <a:cs typeface="+mn-cs"/>
              </a:rPr>
              <a:t>Monitoring</a:t>
            </a:r>
          </a:p>
          <a:p>
            <a:pPr marR="0" lvl="0" defTabSz="914400" rtl="0" eaLnBrk="1" fontAlgn="auto" latinLnBrk="0" hangingPunct="1">
              <a:spcBef>
                <a:spcPts val="0"/>
              </a:spcBef>
              <a:spcAft>
                <a:spcPts val="0"/>
              </a:spcAft>
              <a:buClrTx/>
              <a:buSzTx/>
              <a:tabLst/>
              <a:defRPr/>
            </a:pPr>
            <a:r>
              <a:rPr kumimoji="0" lang="en-US" sz="1800" b="0" i="0" u="none" strike="noStrike" kern="0" cap="none" spc="0" normalizeH="0" baseline="0" noProof="0" dirty="0">
                <a:ln>
                  <a:noFill/>
                </a:ln>
                <a:effectLst/>
                <a:uLnTx/>
                <a:uFillTx/>
                <a:latin typeface="Calibri" panose="020F0502020204030204"/>
                <a:ea typeface="+mn-ea"/>
                <a:cs typeface="+mn-cs"/>
              </a:rPr>
              <a:t>Monitor for Impact:  It’s all about improving the delivery of services to customers </a:t>
            </a:r>
          </a:p>
          <a:p>
            <a:pPr marR="0" lvl="0" defTabSz="914400" rtl="0" eaLnBrk="1" fontAlgn="auto" latinLnBrk="0" hangingPunct="1">
              <a:spcBef>
                <a:spcPts val="0"/>
              </a:spcBef>
              <a:spcAft>
                <a:spcPts val="0"/>
              </a:spcAft>
              <a:buClrTx/>
              <a:buSzTx/>
              <a:tabLst/>
              <a:defRPr/>
            </a:pPr>
            <a:r>
              <a:rPr kumimoji="0" lang="en-US" sz="1800" b="0" i="0" u="none" strike="noStrike" kern="0" cap="none" spc="0" normalizeH="0" baseline="0" noProof="0" dirty="0">
                <a:ln>
                  <a:noFill/>
                </a:ln>
                <a:effectLst/>
                <a:uLnTx/>
                <a:uFillTx/>
                <a:latin typeface="Calibri" panose="020F0502020204030204"/>
                <a:ea typeface="+mn-ea"/>
                <a:cs typeface="+mn-cs"/>
              </a:rPr>
              <a:t>Preparation is Key</a:t>
            </a:r>
          </a:p>
          <a:p>
            <a:pPr marR="0" lvl="0" defTabSz="914400" rtl="0" eaLnBrk="1" fontAlgn="auto" latinLnBrk="0" hangingPunct="1">
              <a:spcBef>
                <a:spcPts val="0"/>
              </a:spcBef>
              <a:spcAft>
                <a:spcPts val="0"/>
              </a:spcAft>
              <a:buClrTx/>
              <a:buSzTx/>
              <a:tabLst/>
              <a:defRPr/>
            </a:pPr>
            <a:r>
              <a:rPr kumimoji="0" lang="en-US" sz="1800" b="0" i="0" u="none" strike="noStrike" kern="0" cap="none" spc="0" normalizeH="0" baseline="0" noProof="0" dirty="0">
                <a:ln>
                  <a:noFill/>
                </a:ln>
                <a:effectLst/>
                <a:uLnTx/>
                <a:uFillTx/>
                <a:latin typeface="Calibri" panose="020F0502020204030204"/>
                <a:ea typeface="+mn-ea"/>
                <a:cs typeface="+mn-cs"/>
              </a:rPr>
              <a:t>Consistency is Critical</a:t>
            </a:r>
          </a:p>
          <a:p>
            <a:pPr marR="0" lvl="0" defTabSz="914400" rtl="0" eaLnBrk="1" fontAlgn="auto" latinLnBrk="0" hangingPunct="1">
              <a:spcBef>
                <a:spcPts val="0"/>
              </a:spcBef>
              <a:spcAft>
                <a:spcPts val="0"/>
              </a:spcAft>
              <a:buClrTx/>
              <a:buSzTx/>
              <a:tabLst/>
              <a:defRPr/>
            </a:pPr>
            <a:r>
              <a:rPr kumimoji="0" lang="en-US" sz="1800" b="0" i="0" u="none" strike="noStrike" kern="0" cap="none" spc="0" normalizeH="0" baseline="0" noProof="0" dirty="0">
                <a:ln>
                  <a:noFill/>
                </a:ln>
                <a:effectLst/>
                <a:uLnTx/>
                <a:uFillTx/>
                <a:latin typeface="Calibri" panose="020F0502020204030204"/>
                <a:ea typeface="+mn-ea"/>
                <a:cs typeface="+mn-cs"/>
              </a:rPr>
              <a:t>Post-Monitoring Efforts are Integral to the Process</a:t>
            </a:r>
          </a:p>
          <a:p>
            <a:pPr marL="0" marR="0" lvl="0" indent="0" defTabSz="914400" rtl="0" eaLnBrk="1" fontAlgn="auto" latinLnBrk="0" hangingPunct="1">
              <a:spcBef>
                <a:spcPts val="0"/>
              </a:spcBef>
              <a:spcAft>
                <a:spcPts val="0"/>
              </a:spcAft>
              <a:buClrTx/>
              <a:buSzTx/>
              <a:buNone/>
              <a:tabLst/>
              <a:defRPr/>
            </a:pPr>
            <a:endParaRPr kumimoji="0" lang="en-US" sz="1800" b="0" i="0" u="none" strike="noStrike" kern="0" cap="none" spc="0" normalizeH="0" baseline="0" noProof="0" dirty="0">
              <a:ln>
                <a:noFill/>
              </a:ln>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800" b="1"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ea typeface="+mn-ea"/>
                <a:cs typeface="+mn-cs"/>
              </a:rPr>
              <a:t>Policy Development</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Engage the Network and all relevant Stakeholders </a:t>
            </a:r>
            <a:r>
              <a:rPr kumimoji="0" lang="en-US" sz="1800" b="0" i="0" u="none" strike="noStrike" kern="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(i.e., legal counsel, other state departments, State Associations, eligible entities, etc.) in multiple ways throughout the update process.</a:t>
            </a:r>
          </a:p>
          <a:p>
            <a:pPr marL="0" marR="0" lvl="0" indent="0" defTabSz="914400" rtl="0" eaLnBrk="1" fontAlgn="auto" latinLnBrk="0" hangingPunct="1">
              <a:spcBef>
                <a:spcPts val="0"/>
              </a:spcBef>
              <a:spcAft>
                <a:spcPts val="0"/>
              </a:spcAft>
              <a:buClrTx/>
              <a:buSzTx/>
              <a:buNone/>
              <a:tabLst/>
              <a:defRPr/>
            </a:pPr>
            <a:endParaRPr kumimoji="0" lang="en-US" sz="1800" b="0" i="0" u="none" strike="noStrike" kern="0" cap="none" spc="0" normalizeH="0" baseline="0" noProof="0" dirty="0">
              <a:ln>
                <a:noFill/>
              </a:ln>
              <a:effectLst/>
              <a:uLnTx/>
              <a:uFillTx/>
              <a:latin typeface="Calibri" panose="020F0502020204030204"/>
              <a:ea typeface="+mn-ea"/>
              <a:cs typeface="+mn-cs"/>
            </a:endParaRPr>
          </a:p>
          <a:p>
            <a:pPr marL="0" marR="0" lvl="0" indent="0" defTabSz="914400" rtl="0" eaLnBrk="1" fontAlgn="auto" latinLnBrk="0" hangingPunct="1">
              <a:spcBef>
                <a:spcPts val="0"/>
              </a:spcBef>
              <a:spcAft>
                <a:spcPts val="0"/>
              </a:spcAft>
              <a:buClrTx/>
              <a:buSzTx/>
              <a:buNone/>
              <a:tabLst/>
              <a:defRPr/>
            </a:pPr>
            <a:endParaRPr kumimoji="0" lang="en-US" sz="1800" b="1" i="0" u="none" strike="noStrike" kern="0" cap="none" spc="0" normalizeH="0" baseline="0" noProof="0" dirty="0">
              <a:ln>
                <a:noFill/>
              </a:ln>
              <a:effectLst/>
              <a:uLnTx/>
              <a:uFillTx/>
              <a:latin typeface="Calibri" panose="020F0502020204030204"/>
              <a:ea typeface="+mn-ea"/>
              <a:cs typeface="+mn-cs"/>
            </a:endParaRPr>
          </a:p>
          <a:p>
            <a:pPr marL="0" marR="0" lvl="0" indent="0" defTabSz="914400" rtl="0" eaLnBrk="1" fontAlgn="auto" latinLnBrk="0" hangingPunct="1">
              <a:spcBef>
                <a:spcPts val="0"/>
              </a:spcBef>
              <a:spcAft>
                <a:spcPts val="0"/>
              </a:spcAft>
              <a:buClrTx/>
              <a:buSzTx/>
              <a:buNone/>
              <a:tabLst/>
              <a:defRPr/>
            </a:pPr>
            <a:r>
              <a:rPr kumimoji="0" lang="en-US" sz="1800" b="1" i="0" u="none" strike="noStrike" kern="0" cap="none" spc="0" normalizeH="0" baseline="0" noProof="0" dirty="0">
                <a:ln>
                  <a:noFill/>
                </a:ln>
                <a:effectLst/>
                <a:uLnTx/>
                <a:uFillTx/>
                <a:latin typeface="Calibri" panose="020F0502020204030204"/>
                <a:ea typeface="+mn-ea"/>
                <a:cs typeface="+mn-cs"/>
              </a:rPr>
              <a:t>T&amp;TA</a:t>
            </a:r>
          </a:p>
          <a:p>
            <a:pPr marR="0" lvl="0" defTabSz="914400" rtl="0" eaLnBrk="1" fontAlgn="auto" latinLnBrk="0" hangingPunct="1">
              <a:spcBef>
                <a:spcPts val="0"/>
              </a:spcBef>
              <a:spcAft>
                <a:spcPts val="0"/>
              </a:spcAft>
              <a:buClrTx/>
              <a:buSzTx/>
              <a:tabLst/>
              <a:defRPr/>
            </a:pPr>
            <a:r>
              <a:rPr lang="en-US" sz="1800" kern="0" dirty="0">
                <a:latin typeface="Calibri" panose="020F0502020204030204"/>
              </a:rPr>
              <a:t>Communicate and Share</a:t>
            </a:r>
            <a:endParaRPr kumimoji="0" lang="en-US" sz="1800" b="0" i="0" u="none" strike="noStrike" kern="0" cap="none" spc="0" normalizeH="0" baseline="0" noProof="0" dirty="0">
              <a:ln>
                <a:noFill/>
              </a:ln>
              <a:effectLst/>
              <a:uLnTx/>
              <a:uFillTx/>
              <a:latin typeface="Calibri" panose="020F0502020204030204"/>
              <a:ea typeface="+mn-ea"/>
              <a:cs typeface="+mn-cs"/>
            </a:endParaRPr>
          </a:p>
          <a:p>
            <a:pPr marL="0" marR="0" lvl="0" indent="0" defTabSz="914400" rtl="0" eaLnBrk="1" fontAlgn="auto" latinLnBrk="0" hangingPunct="1">
              <a:spcBef>
                <a:spcPts val="0"/>
              </a:spcBef>
              <a:spcAft>
                <a:spcPts val="0"/>
              </a:spcAft>
              <a:buClrTx/>
              <a:buSzTx/>
              <a:buFont typeface="Arial" panose="020B0604020202020204" pitchFamily="34" charset="0"/>
              <a:buNone/>
              <a:tabLst/>
              <a:defRPr/>
            </a:pPr>
            <a:endParaRPr kumimoji="0" lang="en-US" sz="1800" b="0" i="0" u="none" strike="noStrike" kern="0" cap="none" spc="0" normalizeH="0" baseline="0" noProof="0" dirty="0">
              <a:ln>
                <a:noFill/>
              </a:ln>
              <a:effectLst/>
              <a:uLnTx/>
              <a:uFillTx/>
              <a:latin typeface="Calibri" panose="020F0502020204030204"/>
              <a:ea typeface="+mn-ea"/>
              <a:cs typeface="+mn-cs"/>
            </a:endParaRPr>
          </a:p>
          <a:p>
            <a:pPr marL="0" indent="0">
              <a:buNone/>
            </a:pPr>
            <a:endParaRPr lang="en-US" sz="1500" dirty="0"/>
          </a:p>
        </p:txBody>
      </p:sp>
      <p:sp>
        <p:nvSpPr>
          <p:cNvPr id="5" name="Slide Number Placeholder 4">
            <a:extLst>
              <a:ext uri="{FF2B5EF4-FFF2-40B4-BE49-F238E27FC236}">
                <a16:creationId xmlns:a16="http://schemas.microsoft.com/office/drawing/2014/main" id="{D10540BA-AF00-440E-B2FD-F709ABE52F86}"/>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C6240FB-E4B9-4456-9976-B718E7FD5C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3">
            <a:extLst>
              <a:ext uri="{FF2B5EF4-FFF2-40B4-BE49-F238E27FC236}">
                <a16:creationId xmlns:a16="http://schemas.microsoft.com/office/drawing/2014/main" id="{A5D2C9EA-94DA-EE38-A3D8-5D9A789C8850}"/>
              </a:ext>
            </a:extLst>
          </p:cNvPr>
          <p:cNvSpPr txBox="1">
            <a:spLocks/>
          </p:cNvSpPr>
          <p:nvPr/>
        </p:nvSpPr>
        <p:spPr>
          <a:xfrm>
            <a:off x="4038599" y="6355547"/>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NASCSP</a:t>
            </a:r>
            <a:r>
              <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a:t>
            </a:r>
            <a:r>
              <a:rPr kumimoji="0" lang="en-US" sz="1200" b="1" i="0" u="none" strike="noStrike" kern="1200" cap="none" spc="0" normalizeH="0" baseline="0" noProof="0" dirty="0">
                <a:ln>
                  <a:noFill/>
                </a:ln>
                <a:solidFill>
                  <a:srgbClr val="4472C4"/>
                </a:solidFill>
                <a:effectLst/>
                <a:uLnTx/>
                <a:uFillTx/>
                <a:latin typeface="Calibri" panose="020F0502020204030204"/>
                <a:ea typeface="+mn-ea"/>
                <a:cs typeface="+mn-cs"/>
              </a:rPr>
              <a:t>2023</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Annual Training Conference | www.nascsp.org</a:t>
            </a:r>
          </a:p>
        </p:txBody>
      </p:sp>
    </p:spTree>
    <p:extLst>
      <p:ext uri="{BB962C8B-B14F-4D97-AF65-F5344CB8AC3E}">
        <p14:creationId xmlns:p14="http://schemas.microsoft.com/office/powerpoint/2010/main" val="30124414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AD24-2018-7603-D804-106B40C7A458}"/>
              </a:ext>
            </a:extLst>
          </p:cNvPr>
          <p:cNvSpPr>
            <a:spLocks noGrp="1"/>
          </p:cNvSpPr>
          <p:nvPr>
            <p:ph type="title"/>
          </p:nvPr>
        </p:nvSpPr>
        <p:spPr>
          <a:xfrm>
            <a:off x="838200" y="94485"/>
            <a:ext cx="10515600" cy="1163638"/>
          </a:xfrm>
        </p:spPr>
        <p:txBody>
          <a:bodyPr anchor="ctr">
            <a:normAutofit/>
          </a:bodyPr>
          <a:lstStyle/>
          <a:p>
            <a:pPr algn="ctr"/>
            <a:r>
              <a:rPr lang="en-US" dirty="0">
                <a:latin typeface="Segoe Print" panose="02000600000000000000" pitchFamily="2" charset="0"/>
              </a:rPr>
              <a:t>Expectations</a:t>
            </a:r>
          </a:p>
        </p:txBody>
      </p:sp>
      <p:sp>
        <p:nvSpPr>
          <p:cNvPr id="5" name="Slide Number Placeholder 4">
            <a:extLst>
              <a:ext uri="{FF2B5EF4-FFF2-40B4-BE49-F238E27FC236}">
                <a16:creationId xmlns:a16="http://schemas.microsoft.com/office/drawing/2014/main" id="{2771C88B-C0CA-9987-76D6-6C862A87B164}"/>
              </a:ext>
            </a:extLst>
          </p:cNvPr>
          <p:cNvSpPr>
            <a:spLocks noGrp="1"/>
          </p:cNvSpPr>
          <p:nvPr>
            <p:ph type="sldNum" sz="quarter" idx="12"/>
          </p:nvPr>
        </p:nvSpPr>
        <p:spPr>
          <a:xfrm>
            <a:off x="8610600" y="6356350"/>
            <a:ext cx="274320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1AF2663-3A35-493D-999A-B6024D85225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14" name="Content Placeholder 5">
            <a:extLst>
              <a:ext uri="{FF2B5EF4-FFF2-40B4-BE49-F238E27FC236}">
                <a16:creationId xmlns:a16="http://schemas.microsoft.com/office/drawing/2014/main" id="{8BDD83B4-18E1-B779-7822-9D1D8E4841BE}"/>
              </a:ext>
            </a:extLst>
          </p:cNvPr>
          <p:cNvGraphicFramePr>
            <a:graphicFrameLocks noGrp="1"/>
          </p:cNvGraphicFramePr>
          <p:nvPr>
            <p:ph idx="1"/>
            <p:extLst>
              <p:ext uri="{D42A27DB-BD31-4B8C-83A1-F6EECF244321}">
                <p14:modId xmlns:p14="http://schemas.microsoft.com/office/powerpoint/2010/main" val="654866978"/>
              </p:ext>
            </p:extLst>
          </p:nvPr>
        </p:nvGraphicFramePr>
        <p:xfrm>
          <a:off x="838200" y="1097360"/>
          <a:ext cx="10515600" cy="4876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3">
            <a:extLst>
              <a:ext uri="{FF2B5EF4-FFF2-40B4-BE49-F238E27FC236}">
                <a16:creationId xmlns:a16="http://schemas.microsoft.com/office/drawing/2014/main" id="{578AA23F-8DE5-931B-3950-4C901ECA82E0}"/>
              </a:ext>
            </a:extLst>
          </p:cNvPr>
          <p:cNvSpPr>
            <a:spLocks noGrp="1"/>
          </p:cNvSpPr>
          <p:nvPr>
            <p:ph type="ftr" sz="quarter" idx="11"/>
          </p:nvPr>
        </p:nvSpPr>
        <p:spPr>
          <a:xfrm>
            <a:off x="4038599" y="6355547"/>
            <a:ext cx="4114800" cy="365125"/>
          </a:xfrm>
        </p:spPr>
        <p:txBody>
          <a:bodyPr/>
          <a:lstStyle>
            <a:lvl1pPr>
              <a:defRPr b="1"/>
            </a:lvl1pPr>
          </a:lstStyle>
          <a:p>
            <a:r>
              <a:rPr lang="en-US" dirty="0">
                <a:solidFill>
                  <a:schemeClr val="tx1"/>
                </a:solidFill>
              </a:rPr>
              <a:t>NASCSP</a:t>
            </a:r>
            <a:r>
              <a:rPr lang="en-US" dirty="0"/>
              <a:t> </a:t>
            </a:r>
            <a:r>
              <a:rPr lang="en-US" dirty="0">
                <a:solidFill>
                  <a:srgbClr val="4472C4"/>
                </a:solidFill>
              </a:rPr>
              <a:t>2023</a:t>
            </a:r>
            <a:r>
              <a:rPr lang="en-US" dirty="0">
                <a:solidFill>
                  <a:schemeClr val="tx1"/>
                </a:solidFill>
              </a:rPr>
              <a:t> Annual Training Conference | www.nascsp.org</a:t>
            </a:r>
          </a:p>
        </p:txBody>
      </p:sp>
    </p:spTree>
    <p:extLst>
      <p:ext uri="{BB962C8B-B14F-4D97-AF65-F5344CB8AC3E}">
        <p14:creationId xmlns:p14="http://schemas.microsoft.com/office/powerpoint/2010/main" val="1868132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AD24-2018-7603-D804-106B40C7A458}"/>
              </a:ext>
            </a:extLst>
          </p:cNvPr>
          <p:cNvSpPr>
            <a:spLocks noGrp="1"/>
          </p:cNvSpPr>
          <p:nvPr>
            <p:ph type="title"/>
          </p:nvPr>
        </p:nvSpPr>
        <p:spPr>
          <a:xfrm>
            <a:off x="838200" y="168521"/>
            <a:ext cx="10515600" cy="1325563"/>
          </a:xfrm>
        </p:spPr>
        <p:txBody>
          <a:bodyPr/>
          <a:lstStyle/>
          <a:p>
            <a:pPr algn="ctr"/>
            <a:r>
              <a:rPr lang="en-US" dirty="0">
                <a:latin typeface="Segoe Print" panose="02000600000000000000" pitchFamily="2" charset="0"/>
              </a:rPr>
              <a:t>Engaging the Network</a:t>
            </a:r>
          </a:p>
        </p:txBody>
      </p:sp>
      <p:graphicFrame>
        <p:nvGraphicFramePr>
          <p:cNvPr id="7" name="Content Placeholder 2">
            <a:extLst>
              <a:ext uri="{FF2B5EF4-FFF2-40B4-BE49-F238E27FC236}">
                <a16:creationId xmlns:a16="http://schemas.microsoft.com/office/drawing/2014/main" id="{C90EB6BC-C2BF-8A41-B6B4-A5CF1D28C3B9}"/>
              </a:ext>
            </a:extLst>
          </p:cNvPr>
          <p:cNvGraphicFramePr>
            <a:graphicFrameLocks noGrp="1"/>
          </p:cNvGraphicFramePr>
          <p:nvPr>
            <p:ph idx="1"/>
            <p:extLst>
              <p:ext uri="{D42A27DB-BD31-4B8C-83A1-F6EECF244321}">
                <p14:modId xmlns:p14="http://schemas.microsoft.com/office/powerpoint/2010/main" val="2205676406"/>
              </p:ext>
            </p:extLst>
          </p:nvPr>
        </p:nvGraphicFramePr>
        <p:xfrm>
          <a:off x="554182" y="1272111"/>
          <a:ext cx="11227591" cy="46240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2771C88B-C0CA-9987-76D6-6C862A87B16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AF2663-3A35-493D-999A-B6024D85225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3">
            <a:extLst>
              <a:ext uri="{FF2B5EF4-FFF2-40B4-BE49-F238E27FC236}">
                <a16:creationId xmlns:a16="http://schemas.microsoft.com/office/drawing/2014/main" id="{0EDCD41E-132B-8153-293B-7F445DEBFFBA}"/>
              </a:ext>
            </a:extLst>
          </p:cNvPr>
          <p:cNvSpPr>
            <a:spLocks noGrp="1"/>
          </p:cNvSpPr>
          <p:nvPr>
            <p:ph type="ftr" sz="quarter" idx="11"/>
          </p:nvPr>
        </p:nvSpPr>
        <p:spPr>
          <a:xfrm>
            <a:off x="4038599" y="6355547"/>
            <a:ext cx="4114800" cy="365125"/>
          </a:xfrm>
        </p:spPr>
        <p:txBody>
          <a:bodyPr/>
          <a:lstStyle>
            <a:lvl1pPr>
              <a:defRPr b="1"/>
            </a:lvl1pPr>
          </a:lstStyle>
          <a:p>
            <a:r>
              <a:rPr lang="en-US" dirty="0">
                <a:solidFill>
                  <a:schemeClr val="tx1"/>
                </a:solidFill>
              </a:rPr>
              <a:t>NASCSP</a:t>
            </a:r>
            <a:r>
              <a:rPr lang="en-US" dirty="0"/>
              <a:t> </a:t>
            </a:r>
            <a:r>
              <a:rPr lang="en-US" dirty="0">
                <a:solidFill>
                  <a:srgbClr val="4472C4"/>
                </a:solidFill>
              </a:rPr>
              <a:t>2023</a:t>
            </a:r>
            <a:r>
              <a:rPr lang="en-US" dirty="0">
                <a:solidFill>
                  <a:schemeClr val="tx1"/>
                </a:solidFill>
              </a:rPr>
              <a:t> Annual Training Conference | www.nascsp.org</a:t>
            </a:r>
          </a:p>
        </p:txBody>
      </p:sp>
    </p:spTree>
    <p:extLst>
      <p:ext uri="{BB962C8B-B14F-4D97-AF65-F5344CB8AC3E}">
        <p14:creationId xmlns:p14="http://schemas.microsoft.com/office/powerpoint/2010/main" val="23171594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51543" y="2708804"/>
            <a:ext cx="4122057" cy="1440394"/>
          </a:xfrm>
          <a:noFill/>
          <a:ln>
            <a:solidFill>
              <a:schemeClr val="tx1"/>
            </a:solidFill>
          </a:ln>
        </p:spPr>
        <p:txBody>
          <a:bodyPr>
            <a:normAutofit/>
          </a:bodyPr>
          <a:lstStyle/>
          <a:p>
            <a:r>
              <a:rPr lang="en-US" b="1" dirty="0">
                <a:solidFill>
                  <a:schemeClr val="tx1"/>
                </a:solidFill>
              </a:rPr>
              <a:t>Next Steps</a:t>
            </a:r>
          </a:p>
        </p:txBody>
      </p:sp>
      <p:sp>
        <p:nvSpPr>
          <p:cNvPr id="10" name="Rectangle 9">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5" name="Content Placeholder 4"/>
          <p:cNvSpPr>
            <a:spLocks noGrp="1"/>
          </p:cNvSpPr>
          <p:nvPr>
            <p:ph idx="1"/>
          </p:nvPr>
        </p:nvSpPr>
        <p:spPr>
          <a:xfrm>
            <a:off x="5452946" y="215217"/>
            <a:ext cx="6568069" cy="6427563"/>
          </a:xfrm>
        </p:spPr>
        <p:txBody>
          <a:bodyPr anchor="ctr">
            <a:normAutofit fontScale="70000" lnSpcReduction="20000"/>
          </a:bodyPr>
          <a:lstStyle/>
          <a:p>
            <a:pPr marR="0" lvl="0">
              <a:lnSpc>
                <a:spcPct val="107000"/>
              </a:lnSpc>
              <a:spcBef>
                <a:spcPts val="0"/>
              </a:spcBef>
              <a:spcAft>
                <a:spcPts val="0"/>
              </a:spcAft>
            </a:pPr>
            <a:r>
              <a:rPr lang="en-US" sz="4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Contact SMWG Members</a:t>
            </a:r>
            <a:r>
              <a:rPr lang="en-US" sz="4400" dirty="0">
                <a:solidFill>
                  <a:schemeClr val="bg1"/>
                </a:solidFill>
                <a:latin typeface="Calibri" panose="020F0502020204030204" pitchFamily="34" charset="0"/>
                <a:ea typeface="Times New Roman" panose="02020603050405020304" pitchFamily="18" charset="0"/>
                <a:cs typeface="Calibri" panose="020F0502020204030204" pitchFamily="34" charset="0"/>
              </a:rPr>
              <a:t>:  see the Compendium for contact information</a:t>
            </a:r>
            <a:endParaRPr lang="en-US" sz="4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marR="0" lvl="0">
              <a:lnSpc>
                <a:spcPct val="107000"/>
              </a:lnSpc>
              <a:spcBef>
                <a:spcPts val="0"/>
              </a:spcBef>
              <a:spcAft>
                <a:spcPts val="0"/>
              </a:spcAft>
            </a:pPr>
            <a:endParaRPr lang="en-US" sz="4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marL="234950" marR="0" lvl="2" indent="0" algn="l" defTabSz="914400" rtl="0" eaLnBrk="1" fontAlgn="auto" latinLnBrk="0" hangingPunct="1">
              <a:lnSpc>
                <a:spcPct val="100000"/>
              </a:lnSpc>
              <a:spcBef>
                <a:spcPts val="0"/>
              </a:spcBef>
              <a:spcAft>
                <a:spcPts val="1200"/>
              </a:spcAft>
              <a:buClr>
                <a:srgbClr val="418AB3"/>
              </a:buClr>
              <a:buSzTx/>
              <a:buFont typeface="Arial" panose="020B0604020202020204" pitchFamily="34" charset="0"/>
              <a:buNone/>
              <a:tabLst/>
              <a:defRPr/>
            </a:pPr>
            <a:r>
              <a:rPr lang="en-US" sz="4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Use the Compendium/Data Map</a:t>
            </a:r>
            <a:r>
              <a:rPr lang="en-US" sz="4400" dirty="0">
                <a:solidFill>
                  <a:schemeClr val="bg1"/>
                </a:solidFill>
                <a:latin typeface="Calibri" panose="020F0502020204030204" pitchFamily="34" charset="0"/>
                <a:ea typeface="Times New Roman" panose="02020603050405020304" pitchFamily="18" charset="0"/>
                <a:cs typeface="Calibri" panose="020F0502020204030204" pitchFamily="34" charset="0"/>
              </a:rPr>
              <a:t> on the </a:t>
            </a:r>
            <a:r>
              <a:rPr lang="en-US" sz="4400" b="1" dirty="0">
                <a:solidFill>
                  <a:srgbClr val="2383C7"/>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SMWG page</a:t>
            </a:r>
            <a:endParaRPr lang="en-US" sz="4400" b="1" dirty="0">
              <a:solidFill>
                <a:srgbClr val="2383C7"/>
              </a:solidFill>
              <a:latin typeface="Calibri" panose="020F0502020204030204" pitchFamily="34" charset="0"/>
              <a:cs typeface="Calibri" panose="020F0502020204030204" pitchFamily="34" charset="0"/>
            </a:endParaRPr>
          </a:p>
          <a:p>
            <a:pPr marR="0" lvl="0">
              <a:lnSpc>
                <a:spcPct val="107000"/>
              </a:lnSpc>
              <a:spcBef>
                <a:spcPts val="0"/>
              </a:spcBef>
              <a:spcAft>
                <a:spcPts val="0"/>
              </a:spcAft>
            </a:pPr>
            <a:endParaRPr lang="en-US" sz="4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marR="0" lvl="0">
              <a:lnSpc>
                <a:spcPct val="107000"/>
              </a:lnSpc>
              <a:spcBef>
                <a:spcPts val="0"/>
              </a:spcBef>
              <a:spcAft>
                <a:spcPts val="0"/>
              </a:spcAft>
            </a:pPr>
            <a:r>
              <a:rPr lang="en-US" sz="4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Attend an upcoming webinar</a:t>
            </a:r>
            <a:endParaRPr lang="en-US" sz="2400" b="0" i="0" u="none" strike="noStrike" dirty="0">
              <a:solidFill>
                <a:srgbClr val="222222"/>
              </a:solidFill>
              <a:effectLst/>
              <a:latin typeface="Arial" panose="020B0604020202020204" pitchFamily="34" charset="0"/>
            </a:endParaRPr>
          </a:p>
          <a:p>
            <a:pPr marL="234950" lvl="2" indent="0">
              <a:buNone/>
            </a:pPr>
            <a:r>
              <a:rPr lang="en-US" sz="3600" b="1" i="0" u="none" strike="noStrike" dirty="0">
                <a:solidFill>
                  <a:srgbClr val="222222"/>
                </a:solidFill>
                <a:effectLst/>
                <a:latin typeface="Calibri" panose="020F0502020204030204" pitchFamily="34" charset="0"/>
                <a:cs typeface="Calibri" panose="020F0502020204030204" pitchFamily="34" charset="0"/>
              </a:rPr>
              <a:t>Compendium and Data Map</a:t>
            </a:r>
          </a:p>
          <a:p>
            <a:pPr marL="234950" lvl="2" indent="0">
              <a:spcBef>
                <a:spcPts val="0"/>
              </a:spcBef>
              <a:spcAft>
                <a:spcPts val="1200"/>
              </a:spcAft>
              <a:buNone/>
            </a:pPr>
            <a:r>
              <a:rPr lang="en-US" sz="3600" i="0" u="none" strike="noStrike" dirty="0">
                <a:solidFill>
                  <a:srgbClr val="222222"/>
                </a:solidFill>
                <a:effectLst/>
                <a:latin typeface="Calibri" panose="020F0502020204030204" pitchFamily="34" charset="0"/>
                <a:cs typeface="Calibri" panose="020F0502020204030204" pitchFamily="34" charset="0"/>
              </a:rPr>
              <a:t>October 24, 2023, 1pm | Register </a:t>
            </a:r>
            <a:r>
              <a:rPr lang="en-US" sz="3600" b="1" dirty="0">
                <a:solidFill>
                  <a:srgbClr val="0070C0"/>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here</a:t>
            </a:r>
            <a:endParaRPr lang="en-US" sz="3600" b="1" dirty="0">
              <a:solidFill>
                <a:srgbClr val="0070C0"/>
              </a:solidFill>
              <a:latin typeface="Calibri" panose="020F0502020204030204" pitchFamily="34" charset="0"/>
              <a:cs typeface="Calibri" panose="020F0502020204030204" pitchFamily="34" charset="0"/>
            </a:endParaRPr>
          </a:p>
          <a:p>
            <a:pPr marL="234950" lvl="2" indent="0">
              <a:buNone/>
            </a:pPr>
            <a:r>
              <a:rPr lang="en-US" sz="3600" b="1" i="0" u="none" strike="noStrike" dirty="0">
                <a:solidFill>
                  <a:srgbClr val="222222"/>
                </a:solidFill>
                <a:effectLst/>
                <a:latin typeface="Calibri" panose="020F0502020204030204" pitchFamily="34" charset="0"/>
                <a:cs typeface="Calibri" panose="020F0502020204030204" pitchFamily="34" charset="0"/>
              </a:rPr>
              <a:t>Compendium and Data Map</a:t>
            </a:r>
          </a:p>
          <a:p>
            <a:pPr marL="234950" lvl="2" indent="0">
              <a:spcBef>
                <a:spcPts val="0"/>
              </a:spcBef>
              <a:spcAft>
                <a:spcPts val="1200"/>
              </a:spcAft>
              <a:buNone/>
            </a:pPr>
            <a:r>
              <a:rPr lang="en-US" sz="3600" i="0" u="none" strike="noStrike" dirty="0">
                <a:solidFill>
                  <a:srgbClr val="222222"/>
                </a:solidFill>
                <a:effectLst/>
                <a:latin typeface="Calibri" panose="020F0502020204030204" pitchFamily="34" charset="0"/>
                <a:cs typeface="Calibri" panose="020F0502020204030204" pitchFamily="34" charset="0"/>
              </a:rPr>
              <a:t>November 16, 1pm | Register </a:t>
            </a:r>
            <a:r>
              <a:rPr lang="en-US" sz="3600" b="1" i="0" u="none" strike="noStrike" dirty="0">
                <a:solidFill>
                  <a:srgbClr val="0070C0"/>
                </a:solidFill>
                <a:effectLst/>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here</a:t>
            </a:r>
            <a:endParaRPr lang="en-US" sz="3600" b="1" i="0" u="none" strike="noStrike" dirty="0">
              <a:solidFill>
                <a:srgbClr val="0070C0"/>
              </a:solidFill>
              <a:effectLst/>
              <a:latin typeface="Calibri" panose="020F0502020204030204" pitchFamily="34" charset="0"/>
              <a:cs typeface="Calibri" panose="020F0502020204030204" pitchFamily="34" charset="0"/>
            </a:endParaRPr>
          </a:p>
          <a:p>
            <a:pPr marL="234950" lvl="2" indent="0">
              <a:buNone/>
            </a:pPr>
            <a:r>
              <a:rPr lang="en-US" sz="3600" b="1" i="0" u="none" strike="noStrike" dirty="0">
                <a:solidFill>
                  <a:srgbClr val="222222"/>
                </a:solidFill>
                <a:effectLst/>
                <a:latin typeface="Calibri" panose="020F0502020204030204" pitchFamily="34" charset="0"/>
                <a:cs typeface="Calibri" panose="020F0502020204030204" pitchFamily="34" charset="0"/>
              </a:rPr>
              <a:t>State Plan training</a:t>
            </a:r>
          </a:p>
          <a:p>
            <a:pPr marL="234950" lvl="2" indent="0">
              <a:spcBef>
                <a:spcPts val="0"/>
              </a:spcBef>
              <a:spcAft>
                <a:spcPts val="1200"/>
              </a:spcAft>
              <a:buNone/>
            </a:pPr>
            <a:r>
              <a:rPr lang="en-US" sz="3600" i="0" u="none" strike="noStrike" dirty="0">
                <a:solidFill>
                  <a:srgbClr val="222222"/>
                </a:solidFill>
                <a:effectLst/>
                <a:latin typeface="Calibri" panose="020F0502020204030204" pitchFamily="34" charset="0"/>
                <a:cs typeface="Calibri" panose="020F0502020204030204" pitchFamily="34" charset="0"/>
              </a:rPr>
              <a:t>January 18, 1pm | Register </a:t>
            </a:r>
            <a:r>
              <a:rPr lang="en-US" sz="3600" b="1" i="0" u="none" strike="noStrike" dirty="0">
                <a:solidFill>
                  <a:srgbClr val="0070C0"/>
                </a:solidFill>
                <a:effectLst/>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here</a:t>
            </a:r>
            <a:endParaRPr lang="en-US" sz="3600" b="1" i="0" u="none" strike="noStrike" dirty="0">
              <a:solidFill>
                <a:srgbClr val="0070C0"/>
              </a:solidFill>
              <a:effectLst/>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0845EC18-7339-8482-BCA9-BB5EC8BF9995}"/>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3B850FF-6169-4056-8077-06FFA93A5366}" type="slidenum">
              <a:rPr kumimoji="0" lang="en-US" sz="1100" b="0" i="0" u="none" strike="noStrike" kern="1200" cap="none" spc="0" normalizeH="0" baseline="0" noProof="0" smtClean="0">
                <a:ln>
                  <a:noFill/>
                </a:ln>
                <a:solidFill>
                  <a:srgbClr val="FFFFFF"/>
                </a:solidFill>
                <a:effectLst/>
                <a:uLnTx/>
                <a:uFillTx/>
                <a:latin typeface="Gill Sans MT" panose="020B0502020104020203"/>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en-US" sz="11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6" name="Footer Placeholder 5">
            <a:extLst>
              <a:ext uri="{FF2B5EF4-FFF2-40B4-BE49-F238E27FC236}">
                <a16:creationId xmlns:a16="http://schemas.microsoft.com/office/drawing/2014/main" id="{6F01F26F-CFDA-9C8E-FCA4-B9158E98831B}"/>
              </a:ext>
            </a:extLst>
          </p:cNvPr>
          <p:cNvSpPr>
            <a:spLocks noGrp="1"/>
          </p:cNvSpPr>
          <p:nvPr>
            <p:ph type="ftr" sz="quarter" idx="11"/>
          </p:nvPr>
        </p:nvSpPr>
        <p:spPr>
          <a:xfrm>
            <a:off x="0" y="6150368"/>
            <a:ext cx="5304155" cy="433312"/>
          </a:xfr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NASCSP 2023 Annual Training Conference | www.nascsp.org</a:t>
            </a:r>
          </a:p>
        </p:txBody>
      </p:sp>
    </p:spTree>
    <p:extLst>
      <p:ext uri="{BB962C8B-B14F-4D97-AF65-F5344CB8AC3E}">
        <p14:creationId xmlns:p14="http://schemas.microsoft.com/office/powerpoint/2010/main" val="1827827519"/>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D3EFE-A5C1-4B7A-9517-B1E73FFC0A02}"/>
              </a:ext>
            </a:extLst>
          </p:cNvPr>
          <p:cNvSpPr>
            <a:spLocks noGrp="1"/>
          </p:cNvSpPr>
          <p:nvPr>
            <p:ph type="title"/>
          </p:nvPr>
        </p:nvSpPr>
        <p:spPr>
          <a:xfrm>
            <a:off x="1255059" y="5196012"/>
            <a:ext cx="9681882" cy="739880"/>
          </a:xfrm>
        </p:spPr>
        <p:txBody>
          <a:bodyPr vert="horz" lIns="91440" tIns="45720" rIns="91440" bIns="45720" rtlCol="0" anchor="ctr">
            <a:normAutofit/>
          </a:bodyPr>
          <a:lstStyle/>
          <a:p>
            <a:pPr algn="ctr"/>
            <a:r>
              <a:rPr lang="en-US" dirty="0">
                <a:solidFill>
                  <a:schemeClr val="tx1">
                    <a:lumMod val="85000"/>
                    <a:lumOff val="15000"/>
                  </a:schemeClr>
                </a:solidFill>
                <a:latin typeface="Segoe Print" panose="02000600000000000000" pitchFamily="2" charset="0"/>
              </a:rPr>
              <a:t>Discussion</a:t>
            </a:r>
          </a:p>
        </p:txBody>
      </p:sp>
      <p:pic>
        <p:nvPicPr>
          <p:cNvPr id="7" name="Content Placeholder 6" descr="Multi-colored dialogue boxes">
            <a:extLst>
              <a:ext uri="{FF2B5EF4-FFF2-40B4-BE49-F238E27FC236}">
                <a16:creationId xmlns:a16="http://schemas.microsoft.com/office/drawing/2014/main" id="{7B7D7D75-5577-4B3D-B67C-5027B33CA933}"/>
              </a:ext>
            </a:extLst>
          </p:cNvPr>
          <p:cNvPicPr>
            <a:picLocks noGrp="1" noChangeAspect="1"/>
          </p:cNvPicPr>
          <p:nvPr>
            <p:ph idx="1"/>
          </p:nvPr>
        </p:nvPicPr>
        <p:blipFill rotWithShape="1">
          <a:blip r:embed="rId3"/>
          <a:srcRect t="34007" b="3783"/>
          <a:stretch/>
        </p:blipFill>
        <p:spPr>
          <a:xfrm>
            <a:off x="20" y="10"/>
            <a:ext cx="12191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p:spPr>
      </p:pic>
      <p:sp>
        <p:nvSpPr>
          <p:cNvPr id="4" name="Slide Number Placeholder 3">
            <a:extLst>
              <a:ext uri="{FF2B5EF4-FFF2-40B4-BE49-F238E27FC236}">
                <a16:creationId xmlns:a16="http://schemas.microsoft.com/office/drawing/2014/main" id="{3D9456D9-C2E6-EEDB-BB75-5367D2E29EE6}"/>
              </a:ext>
            </a:extLst>
          </p:cNvPr>
          <p:cNvSpPr>
            <a:spLocks noGrp="1"/>
          </p:cNvSpPr>
          <p:nvPr>
            <p:ph type="sldNum" sz="quarter" idx="12"/>
          </p:nvPr>
        </p:nvSpPr>
        <p:spPr/>
        <p:txBody>
          <a:bodyPr/>
          <a:lstStyle/>
          <a:p>
            <a:fld id="{81AF2663-3A35-493D-999A-B6024D852259}" type="slidenum">
              <a:rPr lang="en-US" smtClean="0"/>
              <a:t>39</a:t>
            </a:fld>
            <a:endParaRPr lang="en-US" dirty="0"/>
          </a:p>
        </p:txBody>
      </p:sp>
      <p:sp>
        <p:nvSpPr>
          <p:cNvPr id="5" name="Footer Placeholder 3">
            <a:extLst>
              <a:ext uri="{FF2B5EF4-FFF2-40B4-BE49-F238E27FC236}">
                <a16:creationId xmlns:a16="http://schemas.microsoft.com/office/drawing/2014/main" id="{6BB0A91D-A8D1-6526-A9FC-4373412EB108}"/>
              </a:ext>
            </a:extLst>
          </p:cNvPr>
          <p:cNvSpPr>
            <a:spLocks noGrp="1"/>
          </p:cNvSpPr>
          <p:nvPr>
            <p:ph type="ftr" sz="quarter" idx="11"/>
          </p:nvPr>
        </p:nvSpPr>
        <p:spPr>
          <a:xfrm>
            <a:off x="4038599" y="6355547"/>
            <a:ext cx="4114800" cy="365125"/>
          </a:xfrm>
        </p:spPr>
        <p:txBody>
          <a:bodyPr/>
          <a:lstStyle>
            <a:lvl1pPr>
              <a:defRPr b="1"/>
            </a:lvl1pPr>
          </a:lstStyle>
          <a:p>
            <a:r>
              <a:rPr lang="en-US" dirty="0">
                <a:solidFill>
                  <a:schemeClr val="tx1"/>
                </a:solidFill>
              </a:rPr>
              <a:t>NASCSP</a:t>
            </a:r>
            <a:r>
              <a:rPr lang="en-US" dirty="0"/>
              <a:t> </a:t>
            </a:r>
            <a:r>
              <a:rPr lang="en-US" dirty="0">
                <a:solidFill>
                  <a:srgbClr val="4472C4"/>
                </a:solidFill>
              </a:rPr>
              <a:t>2023</a:t>
            </a:r>
            <a:r>
              <a:rPr lang="en-US" dirty="0">
                <a:solidFill>
                  <a:schemeClr val="tx1"/>
                </a:solidFill>
              </a:rPr>
              <a:t> Annual Training Conference | www.nascsp.org</a:t>
            </a:r>
          </a:p>
        </p:txBody>
      </p:sp>
    </p:spTree>
    <p:extLst>
      <p:ext uri="{BB962C8B-B14F-4D97-AF65-F5344CB8AC3E}">
        <p14:creationId xmlns:p14="http://schemas.microsoft.com/office/powerpoint/2010/main" val="3051655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9456E46-4570-43E7-B6EF-AEBCA28C8547}"/>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3700" kern="1200" dirty="0">
                <a:solidFill>
                  <a:srgbClr val="FFFFFF"/>
                </a:solidFill>
                <a:latin typeface="+mj-lt"/>
                <a:ea typeface="+mj-ea"/>
                <a:cs typeface="+mj-cs"/>
              </a:rPr>
              <a:t>State Management Work Group</a:t>
            </a:r>
            <a:br>
              <a:rPr lang="en-US" sz="3700" kern="1200" dirty="0">
                <a:solidFill>
                  <a:srgbClr val="FFFFFF"/>
                </a:solidFill>
                <a:latin typeface="+mj-lt"/>
                <a:ea typeface="+mj-ea"/>
                <a:cs typeface="+mj-cs"/>
              </a:rPr>
            </a:br>
            <a:r>
              <a:rPr lang="en-US" sz="3700" kern="1200" dirty="0">
                <a:solidFill>
                  <a:srgbClr val="FFFFFF"/>
                </a:solidFill>
                <a:latin typeface="+mj-lt"/>
                <a:ea typeface="+mj-ea"/>
                <a:cs typeface="+mj-cs"/>
              </a:rPr>
              <a:t>Membership</a:t>
            </a:r>
          </a:p>
        </p:txBody>
      </p:sp>
      <p:sp>
        <p:nvSpPr>
          <p:cNvPr id="5" name="Slide Number Placeholder 4">
            <a:extLst>
              <a:ext uri="{FF2B5EF4-FFF2-40B4-BE49-F238E27FC236}">
                <a16:creationId xmlns:a16="http://schemas.microsoft.com/office/drawing/2014/main" id="{D10540BA-AF00-440E-B2FD-F709ABE52F86}"/>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C6240FB-E4B9-4456-9976-B718E7FD5CC7}" type="slidenum">
              <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a:t>
            </a:fld>
            <a:endParaRPr kumimoji="0" 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graphicFrame>
        <p:nvGraphicFramePr>
          <p:cNvPr id="6" name="Table 9">
            <a:extLst>
              <a:ext uri="{FF2B5EF4-FFF2-40B4-BE49-F238E27FC236}">
                <a16:creationId xmlns:a16="http://schemas.microsoft.com/office/drawing/2014/main" id="{FDCBC86C-9958-4DA4-1F6A-F2F0CFD1F403}"/>
              </a:ext>
            </a:extLst>
          </p:cNvPr>
          <p:cNvGraphicFramePr>
            <a:graphicFrameLocks noGrp="1"/>
          </p:cNvGraphicFramePr>
          <p:nvPr>
            <p:ph idx="1"/>
          </p:nvPr>
        </p:nvGraphicFramePr>
        <p:xfrm>
          <a:off x="4502428" y="636970"/>
          <a:ext cx="7225749" cy="5584063"/>
        </p:xfrm>
        <a:graphic>
          <a:graphicData uri="http://schemas.openxmlformats.org/drawingml/2006/table">
            <a:tbl>
              <a:tblPr firstRow="1" bandRow="1">
                <a:tableStyleId>{21E4AEA4-8DFA-4A89-87EB-49C32662AFE0}</a:tableStyleId>
              </a:tblPr>
              <a:tblGrid>
                <a:gridCol w="2713939">
                  <a:extLst>
                    <a:ext uri="{9D8B030D-6E8A-4147-A177-3AD203B41FA5}">
                      <a16:colId xmlns:a16="http://schemas.microsoft.com/office/drawing/2014/main" val="3644388692"/>
                    </a:ext>
                  </a:extLst>
                </a:gridCol>
                <a:gridCol w="1714811">
                  <a:extLst>
                    <a:ext uri="{9D8B030D-6E8A-4147-A177-3AD203B41FA5}">
                      <a16:colId xmlns:a16="http://schemas.microsoft.com/office/drawing/2014/main" val="3597179232"/>
                    </a:ext>
                  </a:extLst>
                </a:gridCol>
                <a:gridCol w="2796999">
                  <a:extLst>
                    <a:ext uri="{9D8B030D-6E8A-4147-A177-3AD203B41FA5}">
                      <a16:colId xmlns:a16="http://schemas.microsoft.com/office/drawing/2014/main" val="3732824636"/>
                    </a:ext>
                  </a:extLst>
                </a:gridCol>
              </a:tblGrid>
              <a:tr h="476598">
                <a:tc>
                  <a:txBody>
                    <a:bodyPr/>
                    <a:lstStyle/>
                    <a:p>
                      <a:pPr algn="ctr"/>
                      <a:r>
                        <a:rPr lang="en-US" sz="2200" dirty="0"/>
                        <a:t>Member</a:t>
                      </a:r>
                    </a:p>
                  </a:txBody>
                  <a:tcPr marL="100690" marR="100690" marT="50345" marB="50345"/>
                </a:tc>
                <a:tc>
                  <a:txBody>
                    <a:bodyPr/>
                    <a:lstStyle/>
                    <a:p>
                      <a:pPr algn="ctr"/>
                      <a:r>
                        <a:rPr lang="en-US" sz="2200" dirty="0"/>
                        <a:t>State</a:t>
                      </a:r>
                    </a:p>
                  </a:txBody>
                  <a:tcPr marL="100690" marR="100690" marT="50345" marB="50345"/>
                </a:tc>
                <a:tc>
                  <a:txBody>
                    <a:bodyPr/>
                    <a:lstStyle/>
                    <a:p>
                      <a:pPr algn="ctr"/>
                      <a:r>
                        <a:rPr lang="en-US" sz="2200" dirty="0"/>
                        <a:t>Region</a:t>
                      </a:r>
                    </a:p>
                  </a:txBody>
                  <a:tcPr marL="100690" marR="100690" marT="50345" marB="50345"/>
                </a:tc>
                <a:extLst>
                  <a:ext uri="{0D108BD9-81ED-4DB2-BD59-A6C34878D82A}">
                    <a16:rowId xmlns:a16="http://schemas.microsoft.com/office/drawing/2014/main" val="4171488616"/>
                  </a:ext>
                </a:extLst>
              </a:tr>
              <a:tr h="464315">
                <a:tc>
                  <a:txBody>
                    <a:bodyPr/>
                    <a:lstStyle/>
                    <a:p>
                      <a:pPr marL="0" marR="0">
                        <a:spcBef>
                          <a:spcPts val="0"/>
                        </a:spcBef>
                        <a:spcAft>
                          <a:spcPts val="0"/>
                        </a:spcAft>
                      </a:pPr>
                      <a:r>
                        <a:rPr lang="en-US" sz="1800" b="1" cap="none" spc="0" dirty="0">
                          <a:solidFill>
                            <a:schemeClr val="tx1"/>
                          </a:solidFill>
                          <a:effectLst/>
                          <a:hlinkClick r:id="rId3"/>
                        </a:rPr>
                        <a:t>Jaimi Clifford</a:t>
                      </a:r>
                      <a:endParaRPr lang="en-US" sz="1800" b="1" cap="none" spc="0" dirty="0">
                        <a:solidFill>
                          <a:schemeClr val="tx1"/>
                        </a:solidFill>
                        <a:effectLst/>
                        <a:latin typeface="Calibri" panose="020F0502020204030204" pitchFamily="34" charset="0"/>
                        <a:ea typeface="Calibri" panose="020F0502020204030204" pitchFamily="34" charset="0"/>
                      </a:endParaRPr>
                    </a:p>
                  </a:txBody>
                  <a:tcPr marL="6261" marR="6261" marT="77767" marB="77767" anchor="b"/>
                </a:tc>
                <a:tc>
                  <a:txBody>
                    <a:bodyPr/>
                    <a:lstStyle/>
                    <a:p>
                      <a:pPr marL="0" marR="0" algn="ctr">
                        <a:spcBef>
                          <a:spcPts val="0"/>
                        </a:spcBef>
                        <a:spcAft>
                          <a:spcPts val="0"/>
                        </a:spcAft>
                      </a:pPr>
                      <a:r>
                        <a:rPr lang="en-US" sz="1800" cap="none" spc="0" dirty="0">
                          <a:solidFill>
                            <a:schemeClr val="tx1"/>
                          </a:solidFill>
                          <a:effectLst/>
                        </a:rPr>
                        <a:t>Maine</a:t>
                      </a:r>
                      <a:endParaRPr lang="en-US" sz="1800" cap="none" spc="0" dirty="0">
                        <a:solidFill>
                          <a:schemeClr val="tx1"/>
                        </a:solidFill>
                        <a:effectLst/>
                        <a:latin typeface="Calibri" panose="020F0502020204030204" pitchFamily="34" charset="0"/>
                        <a:ea typeface="Calibri" panose="020F0502020204030204" pitchFamily="34" charset="0"/>
                      </a:endParaRPr>
                    </a:p>
                  </a:txBody>
                  <a:tcPr marL="6261" marR="6261" marT="77767" marB="77767" anchor="b"/>
                </a:tc>
                <a:tc>
                  <a:txBody>
                    <a:bodyPr/>
                    <a:lstStyle/>
                    <a:p>
                      <a:pPr marL="0" marR="0" algn="ctr">
                        <a:spcBef>
                          <a:spcPts val="0"/>
                        </a:spcBef>
                        <a:spcAft>
                          <a:spcPts val="0"/>
                        </a:spcAft>
                      </a:pPr>
                      <a:r>
                        <a:rPr lang="en-US" sz="1800" cap="none" spc="0" dirty="0">
                          <a:solidFill>
                            <a:schemeClr val="tx1"/>
                          </a:solidFill>
                          <a:effectLst/>
                        </a:rPr>
                        <a:t>I</a:t>
                      </a:r>
                      <a:endParaRPr lang="en-US" sz="1800" cap="none" spc="0" dirty="0">
                        <a:solidFill>
                          <a:schemeClr val="tx1"/>
                        </a:solidFill>
                        <a:effectLst/>
                        <a:latin typeface="Calibri" panose="020F0502020204030204" pitchFamily="34" charset="0"/>
                        <a:ea typeface="Calibri" panose="020F0502020204030204" pitchFamily="34" charset="0"/>
                      </a:endParaRPr>
                    </a:p>
                  </a:txBody>
                  <a:tcPr marL="6261" marR="6261" marT="77767" marB="77767" anchor="b"/>
                </a:tc>
                <a:extLst>
                  <a:ext uri="{0D108BD9-81ED-4DB2-BD59-A6C34878D82A}">
                    <a16:rowId xmlns:a16="http://schemas.microsoft.com/office/drawing/2014/main" val="1330235669"/>
                  </a:ext>
                </a:extLst>
              </a:tr>
              <a:tr h="464315">
                <a:tc>
                  <a:txBody>
                    <a:bodyPr/>
                    <a:lstStyle/>
                    <a:p>
                      <a:pPr marL="0" marR="0">
                        <a:spcBef>
                          <a:spcPts val="0"/>
                        </a:spcBef>
                        <a:spcAft>
                          <a:spcPts val="0"/>
                        </a:spcAft>
                      </a:pPr>
                      <a:r>
                        <a:rPr lang="en-US" sz="1800" b="1" cap="none" spc="0" dirty="0">
                          <a:solidFill>
                            <a:schemeClr val="tx1"/>
                          </a:solidFill>
                          <a:effectLst/>
                          <a:hlinkClick r:id="rId4"/>
                        </a:rPr>
                        <a:t>Manny Rosa</a:t>
                      </a:r>
                      <a:endParaRPr lang="en-US" sz="1800" b="1" cap="none" spc="0" dirty="0">
                        <a:solidFill>
                          <a:schemeClr val="tx1"/>
                        </a:solidFill>
                        <a:effectLst/>
                        <a:latin typeface="Calibri" panose="020F0502020204030204" pitchFamily="34" charset="0"/>
                        <a:ea typeface="Calibri" panose="020F0502020204030204" pitchFamily="34" charset="0"/>
                      </a:endParaRPr>
                    </a:p>
                  </a:txBody>
                  <a:tcPr marL="6261" marR="6261" marT="77767" marB="77767" anchor="b"/>
                </a:tc>
                <a:tc>
                  <a:txBody>
                    <a:bodyPr/>
                    <a:lstStyle/>
                    <a:p>
                      <a:pPr marL="0" marR="0" algn="ctr">
                        <a:spcBef>
                          <a:spcPts val="0"/>
                        </a:spcBef>
                        <a:spcAft>
                          <a:spcPts val="0"/>
                        </a:spcAft>
                      </a:pPr>
                      <a:r>
                        <a:rPr lang="en-US" sz="1800" cap="none" spc="0" dirty="0">
                          <a:solidFill>
                            <a:schemeClr val="tx1"/>
                          </a:solidFill>
                          <a:effectLst/>
                        </a:rPr>
                        <a:t>New York</a:t>
                      </a:r>
                      <a:endParaRPr lang="en-US" sz="1800" cap="none" spc="0" dirty="0">
                        <a:solidFill>
                          <a:schemeClr val="tx1"/>
                        </a:solidFill>
                        <a:effectLst/>
                        <a:latin typeface="Calibri" panose="020F0502020204030204" pitchFamily="34" charset="0"/>
                        <a:ea typeface="Calibri" panose="020F0502020204030204" pitchFamily="34" charset="0"/>
                      </a:endParaRPr>
                    </a:p>
                  </a:txBody>
                  <a:tcPr marL="6261" marR="6261" marT="77767" marB="77767" anchor="b"/>
                </a:tc>
                <a:tc>
                  <a:txBody>
                    <a:bodyPr/>
                    <a:lstStyle/>
                    <a:p>
                      <a:pPr marL="0" marR="0" algn="ctr">
                        <a:spcBef>
                          <a:spcPts val="0"/>
                        </a:spcBef>
                        <a:spcAft>
                          <a:spcPts val="0"/>
                        </a:spcAft>
                      </a:pPr>
                      <a:r>
                        <a:rPr lang="en-US" sz="1800" cap="none" spc="0" dirty="0">
                          <a:solidFill>
                            <a:schemeClr val="tx1"/>
                          </a:solidFill>
                          <a:effectLst/>
                        </a:rPr>
                        <a:t>II</a:t>
                      </a:r>
                      <a:endParaRPr lang="en-US" sz="1800" cap="none" spc="0" dirty="0">
                        <a:solidFill>
                          <a:schemeClr val="tx1"/>
                        </a:solidFill>
                        <a:effectLst/>
                        <a:latin typeface="Calibri" panose="020F0502020204030204" pitchFamily="34" charset="0"/>
                        <a:ea typeface="Calibri" panose="020F0502020204030204" pitchFamily="34" charset="0"/>
                      </a:endParaRPr>
                    </a:p>
                  </a:txBody>
                  <a:tcPr marL="6261" marR="6261" marT="77767" marB="77767" anchor="b"/>
                </a:tc>
                <a:extLst>
                  <a:ext uri="{0D108BD9-81ED-4DB2-BD59-A6C34878D82A}">
                    <a16:rowId xmlns:a16="http://schemas.microsoft.com/office/drawing/2014/main" val="218518391"/>
                  </a:ext>
                </a:extLst>
              </a:tr>
              <a:tr h="464315">
                <a:tc>
                  <a:txBody>
                    <a:bodyPr/>
                    <a:lstStyle/>
                    <a:p>
                      <a:pPr marL="0" marR="0">
                        <a:spcBef>
                          <a:spcPts val="0"/>
                        </a:spcBef>
                        <a:spcAft>
                          <a:spcPts val="0"/>
                        </a:spcAft>
                      </a:pPr>
                      <a:r>
                        <a:rPr lang="en-US" sz="1800" b="1" cap="none" spc="0" dirty="0">
                          <a:solidFill>
                            <a:schemeClr val="tx1"/>
                          </a:solidFill>
                          <a:effectLst/>
                          <a:hlinkClick r:id="rId5"/>
                        </a:rPr>
                        <a:t>Abby Hanks</a:t>
                      </a:r>
                      <a:endParaRPr lang="en-US" sz="1800" b="1" cap="none" spc="0" dirty="0">
                        <a:solidFill>
                          <a:schemeClr val="tx1"/>
                        </a:solidFill>
                        <a:effectLst/>
                        <a:latin typeface="Calibri" panose="020F0502020204030204" pitchFamily="34" charset="0"/>
                        <a:ea typeface="Calibri" panose="020F0502020204030204" pitchFamily="34" charset="0"/>
                      </a:endParaRPr>
                    </a:p>
                  </a:txBody>
                  <a:tcPr marL="6261" marR="6261" marT="77767" marB="77767" anchor="b"/>
                </a:tc>
                <a:tc>
                  <a:txBody>
                    <a:bodyPr/>
                    <a:lstStyle/>
                    <a:p>
                      <a:pPr marL="0" marR="0" algn="ctr">
                        <a:spcBef>
                          <a:spcPts val="0"/>
                        </a:spcBef>
                        <a:spcAft>
                          <a:spcPts val="0"/>
                        </a:spcAft>
                      </a:pPr>
                      <a:r>
                        <a:rPr lang="en-US" sz="1800" cap="none" spc="0" dirty="0">
                          <a:solidFill>
                            <a:schemeClr val="tx1"/>
                          </a:solidFill>
                          <a:effectLst/>
                          <a:latin typeface="Calibri" panose="020F0502020204030204" pitchFamily="34" charset="0"/>
                          <a:ea typeface="Calibri" panose="020F0502020204030204" pitchFamily="34" charset="0"/>
                        </a:rPr>
                        <a:t>Virginia</a:t>
                      </a:r>
                    </a:p>
                  </a:txBody>
                  <a:tcPr marL="6261" marR="6261" marT="77767" marB="77767" anchor="b"/>
                </a:tc>
                <a:tc>
                  <a:txBody>
                    <a:bodyPr/>
                    <a:lstStyle/>
                    <a:p>
                      <a:pPr marL="0" marR="0" algn="ctr">
                        <a:spcBef>
                          <a:spcPts val="0"/>
                        </a:spcBef>
                        <a:spcAft>
                          <a:spcPts val="0"/>
                        </a:spcAft>
                      </a:pPr>
                      <a:r>
                        <a:rPr lang="en-US" sz="1800" cap="none" spc="0" dirty="0">
                          <a:solidFill>
                            <a:schemeClr val="tx1"/>
                          </a:solidFill>
                          <a:effectLst/>
                        </a:rPr>
                        <a:t>III</a:t>
                      </a:r>
                      <a:endParaRPr lang="en-US" sz="1800" cap="none" spc="0" dirty="0">
                        <a:solidFill>
                          <a:schemeClr val="tx1"/>
                        </a:solidFill>
                        <a:effectLst/>
                        <a:latin typeface="Calibri" panose="020F0502020204030204" pitchFamily="34" charset="0"/>
                        <a:ea typeface="Calibri" panose="020F0502020204030204" pitchFamily="34" charset="0"/>
                      </a:endParaRPr>
                    </a:p>
                  </a:txBody>
                  <a:tcPr marL="6261" marR="6261" marT="77767" marB="77767" anchor="b"/>
                </a:tc>
                <a:extLst>
                  <a:ext uri="{0D108BD9-81ED-4DB2-BD59-A6C34878D82A}">
                    <a16:rowId xmlns:a16="http://schemas.microsoft.com/office/drawing/2014/main" val="633651504"/>
                  </a:ext>
                </a:extLst>
              </a:tr>
              <a:tr h="464315">
                <a:tc>
                  <a:txBody>
                    <a:bodyPr/>
                    <a:lstStyle/>
                    <a:p>
                      <a:pPr marL="0" marR="0">
                        <a:spcBef>
                          <a:spcPts val="0"/>
                        </a:spcBef>
                        <a:spcAft>
                          <a:spcPts val="0"/>
                        </a:spcAft>
                      </a:pPr>
                      <a:r>
                        <a:rPr lang="en-US" sz="1800" b="1" cap="none" spc="0" dirty="0">
                          <a:solidFill>
                            <a:schemeClr val="tx1"/>
                          </a:solidFill>
                          <a:effectLst/>
                          <a:latin typeface="Calibri" panose="020F0502020204030204" pitchFamily="34" charset="0"/>
                          <a:ea typeface="Calibri" panose="020F0502020204030204" pitchFamily="34" charset="0"/>
                          <a:hlinkClick r:id="rId6"/>
                        </a:rPr>
                        <a:t>Nancy Rowland</a:t>
                      </a:r>
                      <a:r>
                        <a:rPr lang="en-US" sz="1800" b="1" cap="none" spc="0" dirty="0">
                          <a:solidFill>
                            <a:schemeClr val="tx1"/>
                          </a:solidFill>
                          <a:effectLst/>
                          <a:latin typeface="Calibri" panose="020F0502020204030204" pitchFamily="34" charset="0"/>
                          <a:ea typeface="Calibri" panose="020F0502020204030204" pitchFamily="34" charset="0"/>
                        </a:rPr>
                        <a:t>/</a:t>
                      </a:r>
                      <a:r>
                        <a:rPr lang="en-US" sz="1800" b="1" cap="none" spc="0" dirty="0">
                          <a:solidFill>
                            <a:schemeClr val="tx1"/>
                          </a:solidFill>
                          <a:effectLst/>
                          <a:latin typeface="Calibri" panose="020F0502020204030204" pitchFamily="34" charset="0"/>
                          <a:ea typeface="Calibri" panose="020F0502020204030204" pitchFamily="34" charset="0"/>
                          <a:hlinkClick r:id="rId7"/>
                        </a:rPr>
                        <a:t>Kris Wilson</a:t>
                      </a:r>
                      <a:endParaRPr lang="en-US" sz="1800" b="1" cap="none" spc="0" dirty="0">
                        <a:solidFill>
                          <a:schemeClr val="tx1"/>
                        </a:solidFill>
                        <a:effectLst/>
                        <a:latin typeface="Calibri" panose="020F0502020204030204" pitchFamily="34" charset="0"/>
                        <a:ea typeface="Calibri" panose="020F0502020204030204" pitchFamily="34" charset="0"/>
                      </a:endParaRPr>
                    </a:p>
                  </a:txBody>
                  <a:tcPr marL="6261" marR="6261" marT="77767" marB="77767" anchor="b"/>
                </a:tc>
                <a:tc>
                  <a:txBody>
                    <a:bodyPr/>
                    <a:lstStyle/>
                    <a:p>
                      <a:pPr marL="0" marR="0" algn="ctr">
                        <a:spcBef>
                          <a:spcPts val="0"/>
                        </a:spcBef>
                        <a:spcAft>
                          <a:spcPts val="0"/>
                        </a:spcAft>
                      </a:pPr>
                      <a:r>
                        <a:rPr lang="en-US" sz="1800" cap="none" spc="0" dirty="0">
                          <a:solidFill>
                            <a:schemeClr val="tx1"/>
                          </a:solidFill>
                          <a:effectLst/>
                          <a:latin typeface="Calibri" panose="020F0502020204030204" pitchFamily="34" charset="0"/>
                          <a:ea typeface="Calibri" panose="020F0502020204030204" pitchFamily="34" charset="0"/>
                        </a:rPr>
                        <a:t>Kentucky</a:t>
                      </a:r>
                    </a:p>
                  </a:txBody>
                  <a:tcPr marL="6261" marR="6261" marT="77767" marB="77767" anchor="b"/>
                </a:tc>
                <a:tc>
                  <a:txBody>
                    <a:bodyPr/>
                    <a:lstStyle/>
                    <a:p>
                      <a:pPr marL="0" marR="0" algn="ctr">
                        <a:spcBef>
                          <a:spcPts val="0"/>
                        </a:spcBef>
                        <a:spcAft>
                          <a:spcPts val="0"/>
                        </a:spcAft>
                      </a:pPr>
                      <a:r>
                        <a:rPr lang="en-US" sz="1800" cap="none" spc="0" dirty="0">
                          <a:solidFill>
                            <a:schemeClr val="tx1"/>
                          </a:solidFill>
                          <a:effectLst/>
                        </a:rPr>
                        <a:t>IV</a:t>
                      </a:r>
                      <a:endParaRPr lang="en-US" sz="1800" cap="none" spc="0" dirty="0">
                        <a:solidFill>
                          <a:schemeClr val="tx1"/>
                        </a:solidFill>
                        <a:effectLst/>
                        <a:latin typeface="Calibri" panose="020F0502020204030204" pitchFamily="34" charset="0"/>
                        <a:ea typeface="Calibri" panose="020F0502020204030204" pitchFamily="34" charset="0"/>
                      </a:endParaRPr>
                    </a:p>
                  </a:txBody>
                  <a:tcPr marL="6261" marR="6261" marT="77767" marB="77767" anchor="b"/>
                </a:tc>
                <a:extLst>
                  <a:ext uri="{0D108BD9-81ED-4DB2-BD59-A6C34878D82A}">
                    <a16:rowId xmlns:a16="http://schemas.microsoft.com/office/drawing/2014/main" val="3187077912"/>
                  </a:ext>
                </a:extLst>
              </a:tr>
              <a:tr h="464315">
                <a:tc>
                  <a:txBody>
                    <a:bodyPr/>
                    <a:lstStyle/>
                    <a:p>
                      <a:pPr marL="0" marR="0">
                        <a:spcBef>
                          <a:spcPts val="0"/>
                        </a:spcBef>
                        <a:spcAft>
                          <a:spcPts val="0"/>
                        </a:spcAft>
                      </a:pPr>
                      <a:r>
                        <a:rPr lang="en-US" sz="1800" b="1" cap="none" spc="0" dirty="0">
                          <a:solidFill>
                            <a:schemeClr val="tx1"/>
                          </a:solidFill>
                          <a:effectLst/>
                          <a:hlinkClick r:id="rId8"/>
                        </a:rPr>
                        <a:t>Anna Sainsbury</a:t>
                      </a:r>
                      <a:endParaRPr lang="en-US" sz="1800" b="1" cap="none" spc="0" dirty="0">
                        <a:solidFill>
                          <a:schemeClr val="tx1"/>
                        </a:solidFill>
                        <a:effectLst/>
                        <a:latin typeface="Calibri" panose="020F0502020204030204" pitchFamily="34" charset="0"/>
                        <a:ea typeface="Calibri" panose="020F0502020204030204" pitchFamily="34" charset="0"/>
                      </a:endParaRPr>
                    </a:p>
                  </a:txBody>
                  <a:tcPr marL="6261" marR="6261" marT="77767" marB="77767" anchor="b"/>
                </a:tc>
                <a:tc>
                  <a:txBody>
                    <a:bodyPr/>
                    <a:lstStyle/>
                    <a:p>
                      <a:pPr marL="0" marR="0" algn="ctr">
                        <a:spcBef>
                          <a:spcPts val="0"/>
                        </a:spcBef>
                        <a:spcAft>
                          <a:spcPts val="0"/>
                        </a:spcAft>
                      </a:pPr>
                      <a:r>
                        <a:rPr lang="en-US" sz="1800" cap="none" spc="0" dirty="0">
                          <a:solidFill>
                            <a:schemeClr val="tx1"/>
                          </a:solidFill>
                          <a:effectLst/>
                        </a:rPr>
                        <a:t>Wisconsin</a:t>
                      </a:r>
                      <a:endParaRPr lang="en-US" sz="1800" cap="none" spc="0" dirty="0">
                        <a:solidFill>
                          <a:schemeClr val="tx1"/>
                        </a:solidFill>
                        <a:effectLst/>
                        <a:latin typeface="Calibri" panose="020F0502020204030204" pitchFamily="34" charset="0"/>
                        <a:ea typeface="Calibri" panose="020F0502020204030204" pitchFamily="34" charset="0"/>
                      </a:endParaRPr>
                    </a:p>
                  </a:txBody>
                  <a:tcPr marL="6261" marR="6261" marT="77767" marB="77767" anchor="b"/>
                </a:tc>
                <a:tc>
                  <a:txBody>
                    <a:bodyPr/>
                    <a:lstStyle/>
                    <a:p>
                      <a:pPr marL="0" marR="0" algn="ctr">
                        <a:spcBef>
                          <a:spcPts val="0"/>
                        </a:spcBef>
                        <a:spcAft>
                          <a:spcPts val="0"/>
                        </a:spcAft>
                      </a:pPr>
                      <a:r>
                        <a:rPr lang="en-US" sz="1800" cap="none" spc="0" dirty="0">
                          <a:solidFill>
                            <a:schemeClr val="tx1"/>
                          </a:solidFill>
                          <a:effectLst/>
                        </a:rPr>
                        <a:t>V</a:t>
                      </a:r>
                      <a:endParaRPr lang="en-US" sz="1800" cap="none" spc="0" dirty="0">
                        <a:solidFill>
                          <a:schemeClr val="tx1"/>
                        </a:solidFill>
                        <a:effectLst/>
                        <a:latin typeface="Calibri" panose="020F0502020204030204" pitchFamily="34" charset="0"/>
                        <a:ea typeface="Calibri" panose="020F0502020204030204" pitchFamily="34" charset="0"/>
                      </a:endParaRPr>
                    </a:p>
                  </a:txBody>
                  <a:tcPr marL="6261" marR="6261" marT="77767" marB="77767" anchor="b"/>
                </a:tc>
                <a:extLst>
                  <a:ext uri="{0D108BD9-81ED-4DB2-BD59-A6C34878D82A}">
                    <a16:rowId xmlns:a16="http://schemas.microsoft.com/office/drawing/2014/main" val="4165076376"/>
                  </a:ext>
                </a:extLst>
              </a:tr>
              <a:tr h="464315">
                <a:tc>
                  <a:txBody>
                    <a:bodyPr/>
                    <a:lstStyle/>
                    <a:p>
                      <a:pPr marL="0" marR="0">
                        <a:spcBef>
                          <a:spcPts val="0"/>
                        </a:spcBef>
                        <a:spcAft>
                          <a:spcPts val="0"/>
                        </a:spcAft>
                      </a:pPr>
                      <a:r>
                        <a:rPr lang="en-US" sz="1800" b="1" cap="none" spc="0" dirty="0">
                          <a:solidFill>
                            <a:schemeClr val="tx1"/>
                          </a:solidFill>
                          <a:effectLst/>
                          <a:hlinkClick r:id="rId9"/>
                        </a:rPr>
                        <a:t>Karen Keith</a:t>
                      </a:r>
                      <a:endParaRPr lang="en-US" sz="1800" b="1" cap="none" spc="0" dirty="0">
                        <a:solidFill>
                          <a:schemeClr val="tx1"/>
                        </a:solidFill>
                        <a:effectLst/>
                        <a:latin typeface="Calibri" panose="020F0502020204030204" pitchFamily="34" charset="0"/>
                        <a:ea typeface="Calibri" panose="020F0502020204030204" pitchFamily="34" charset="0"/>
                      </a:endParaRPr>
                    </a:p>
                  </a:txBody>
                  <a:tcPr marL="6261" marR="6261" marT="77767" marB="77767" anchor="b"/>
                </a:tc>
                <a:tc>
                  <a:txBody>
                    <a:bodyPr/>
                    <a:lstStyle/>
                    <a:p>
                      <a:pPr marL="0" marR="0" algn="ctr">
                        <a:spcBef>
                          <a:spcPts val="0"/>
                        </a:spcBef>
                        <a:spcAft>
                          <a:spcPts val="0"/>
                        </a:spcAft>
                      </a:pPr>
                      <a:r>
                        <a:rPr lang="en-US" sz="1800" cap="none" spc="0" dirty="0">
                          <a:solidFill>
                            <a:schemeClr val="tx1"/>
                          </a:solidFill>
                          <a:effectLst/>
                        </a:rPr>
                        <a:t>Texas</a:t>
                      </a:r>
                      <a:endParaRPr lang="en-US" sz="1800" cap="none" spc="0" dirty="0">
                        <a:solidFill>
                          <a:schemeClr val="tx1"/>
                        </a:solidFill>
                        <a:effectLst/>
                        <a:latin typeface="Calibri" panose="020F0502020204030204" pitchFamily="34" charset="0"/>
                        <a:ea typeface="Calibri" panose="020F0502020204030204" pitchFamily="34" charset="0"/>
                      </a:endParaRPr>
                    </a:p>
                  </a:txBody>
                  <a:tcPr marL="6261" marR="6261" marT="77767" marB="77767" anchor="b"/>
                </a:tc>
                <a:tc>
                  <a:txBody>
                    <a:bodyPr/>
                    <a:lstStyle/>
                    <a:p>
                      <a:pPr marL="0" marR="0" algn="ctr">
                        <a:spcBef>
                          <a:spcPts val="0"/>
                        </a:spcBef>
                        <a:spcAft>
                          <a:spcPts val="0"/>
                        </a:spcAft>
                      </a:pPr>
                      <a:r>
                        <a:rPr lang="en-US" sz="1800" cap="none" spc="0" dirty="0">
                          <a:solidFill>
                            <a:schemeClr val="tx1"/>
                          </a:solidFill>
                          <a:effectLst/>
                        </a:rPr>
                        <a:t>VI</a:t>
                      </a:r>
                      <a:endParaRPr lang="en-US" sz="1800" cap="none" spc="0" dirty="0">
                        <a:solidFill>
                          <a:schemeClr val="tx1"/>
                        </a:solidFill>
                        <a:effectLst/>
                        <a:latin typeface="Calibri" panose="020F0502020204030204" pitchFamily="34" charset="0"/>
                        <a:ea typeface="Calibri" panose="020F0502020204030204" pitchFamily="34" charset="0"/>
                      </a:endParaRPr>
                    </a:p>
                  </a:txBody>
                  <a:tcPr marL="6261" marR="6261" marT="77767" marB="77767" anchor="b"/>
                </a:tc>
                <a:extLst>
                  <a:ext uri="{0D108BD9-81ED-4DB2-BD59-A6C34878D82A}">
                    <a16:rowId xmlns:a16="http://schemas.microsoft.com/office/drawing/2014/main" val="446111735"/>
                  </a:ext>
                </a:extLst>
              </a:tr>
              <a:tr h="464315">
                <a:tc>
                  <a:txBody>
                    <a:bodyPr/>
                    <a:lstStyle/>
                    <a:p>
                      <a:pPr marL="0" marR="0">
                        <a:spcBef>
                          <a:spcPts val="0"/>
                        </a:spcBef>
                        <a:spcAft>
                          <a:spcPts val="0"/>
                        </a:spcAft>
                      </a:pPr>
                      <a:r>
                        <a:rPr lang="en-US" sz="1800" b="1" cap="none" spc="0" dirty="0">
                          <a:solidFill>
                            <a:schemeClr val="tx1"/>
                          </a:solidFill>
                          <a:effectLst/>
                          <a:latin typeface="Calibri" panose="020F0502020204030204" pitchFamily="34" charset="0"/>
                          <a:ea typeface="Calibri" panose="020F0502020204030204" pitchFamily="34" charset="0"/>
                          <a:hlinkClick r:id="rId10"/>
                        </a:rPr>
                        <a:t>Johna Trapani</a:t>
                      </a:r>
                      <a:endParaRPr lang="en-US" sz="1800" b="1" cap="none" spc="0" dirty="0">
                        <a:solidFill>
                          <a:schemeClr val="tx1"/>
                        </a:solidFill>
                        <a:effectLst/>
                        <a:latin typeface="Calibri" panose="020F0502020204030204" pitchFamily="34" charset="0"/>
                        <a:ea typeface="Calibri" panose="020F0502020204030204" pitchFamily="34" charset="0"/>
                      </a:endParaRPr>
                    </a:p>
                  </a:txBody>
                  <a:tcPr marL="6261" marR="6261" marT="77767" marB="77767" anchor="b"/>
                </a:tc>
                <a:tc>
                  <a:txBody>
                    <a:bodyPr/>
                    <a:lstStyle/>
                    <a:p>
                      <a:pPr marL="0" marR="0" algn="ctr">
                        <a:spcBef>
                          <a:spcPts val="0"/>
                        </a:spcBef>
                        <a:spcAft>
                          <a:spcPts val="0"/>
                        </a:spcAft>
                      </a:pPr>
                      <a:r>
                        <a:rPr lang="en-US" sz="1800" cap="none" spc="0" dirty="0">
                          <a:solidFill>
                            <a:schemeClr val="tx1"/>
                          </a:solidFill>
                          <a:effectLst/>
                          <a:latin typeface="Calibri" panose="020F0502020204030204" pitchFamily="34" charset="0"/>
                          <a:ea typeface="Calibri" panose="020F0502020204030204" pitchFamily="34" charset="0"/>
                        </a:rPr>
                        <a:t>Missouri </a:t>
                      </a:r>
                    </a:p>
                  </a:txBody>
                  <a:tcPr marL="6261" marR="6261" marT="77767" marB="77767" anchor="b"/>
                </a:tc>
                <a:tc>
                  <a:txBody>
                    <a:bodyPr/>
                    <a:lstStyle/>
                    <a:p>
                      <a:pPr marL="0" marR="0" algn="ctr">
                        <a:spcBef>
                          <a:spcPts val="0"/>
                        </a:spcBef>
                        <a:spcAft>
                          <a:spcPts val="0"/>
                        </a:spcAft>
                      </a:pPr>
                      <a:r>
                        <a:rPr lang="en-US" sz="1800" cap="none" spc="0" dirty="0">
                          <a:solidFill>
                            <a:schemeClr val="tx1"/>
                          </a:solidFill>
                          <a:effectLst/>
                        </a:rPr>
                        <a:t>VII</a:t>
                      </a:r>
                      <a:endParaRPr lang="en-US" sz="1800" cap="none" spc="0" dirty="0">
                        <a:solidFill>
                          <a:schemeClr val="tx1"/>
                        </a:solidFill>
                        <a:effectLst/>
                        <a:latin typeface="Calibri" panose="020F0502020204030204" pitchFamily="34" charset="0"/>
                        <a:ea typeface="Calibri" panose="020F0502020204030204" pitchFamily="34" charset="0"/>
                      </a:endParaRPr>
                    </a:p>
                  </a:txBody>
                  <a:tcPr marL="6261" marR="6261" marT="77767" marB="77767" anchor="b"/>
                </a:tc>
                <a:extLst>
                  <a:ext uri="{0D108BD9-81ED-4DB2-BD59-A6C34878D82A}">
                    <a16:rowId xmlns:a16="http://schemas.microsoft.com/office/drawing/2014/main" val="853833822"/>
                  </a:ext>
                </a:extLst>
              </a:tr>
              <a:tr h="464315">
                <a:tc>
                  <a:txBody>
                    <a:bodyPr/>
                    <a:lstStyle/>
                    <a:p>
                      <a:pPr marL="0" marR="0">
                        <a:spcBef>
                          <a:spcPts val="0"/>
                        </a:spcBef>
                        <a:spcAft>
                          <a:spcPts val="0"/>
                        </a:spcAft>
                      </a:pPr>
                      <a:r>
                        <a:rPr lang="en-US" sz="1800" b="1" cap="none" spc="0" dirty="0">
                          <a:solidFill>
                            <a:schemeClr val="tx1"/>
                          </a:solidFill>
                          <a:effectLst/>
                          <a:latin typeface="Calibri" panose="020F0502020204030204" pitchFamily="34" charset="0"/>
                          <a:ea typeface="Calibri" panose="020F0502020204030204" pitchFamily="34" charset="0"/>
                          <a:hlinkClick r:id="rId11"/>
                        </a:rPr>
                        <a:t>Alex Diaz</a:t>
                      </a:r>
                      <a:endParaRPr lang="en-US" sz="1800" b="1" cap="none" spc="0" dirty="0">
                        <a:solidFill>
                          <a:schemeClr val="tx1"/>
                        </a:solidFill>
                        <a:effectLst/>
                        <a:latin typeface="Calibri" panose="020F0502020204030204" pitchFamily="34" charset="0"/>
                        <a:ea typeface="Calibri" panose="020F0502020204030204" pitchFamily="34" charset="0"/>
                      </a:endParaRPr>
                    </a:p>
                  </a:txBody>
                  <a:tcPr marL="6261" marR="6261" marT="77767" marB="77767" anchor="b"/>
                </a:tc>
                <a:tc>
                  <a:txBody>
                    <a:bodyPr/>
                    <a:lstStyle/>
                    <a:p>
                      <a:pPr marL="0" marR="0" algn="ctr">
                        <a:spcBef>
                          <a:spcPts val="0"/>
                        </a:spcBef>
                        <a:spcAft>
                          <a:spcPts val="0"/>
                        </a:spcAft>
                      </a:pPr>
                      <a:r>
                        <a:rPr lang="en-US" sz="1800" cap="none" spc="0" dirty="0">
                          <a:solidFill>
                            <a:schemeClr val="tx1"/>
                          </a:solidFill>
                          <a:effectLst/>
                          <a:latin typeface="Calibri" panose="020F0502020204030204" pitchFamily="34" charset="0"/>
                          <a:ea typeface="Calibri" panose="020F0502020204030204" pitchFamily="34" charset="0"/>
                        </a:rPr>
                        <a:t>Colorado </a:t>
                      </a:r>
                    </a:p>
                  </a:txBody>
                  <a:tcPr marL="6261" marR="6261" marT="77767" marB="77767" anchor="b"/>
                </a:tc>
                <a:tc>
                  <a:txBody>
                    <a:bodyPr/>
                    <a:lstStyle/>
                    <a:p>
                      <a:pPr marL="0" marR="0" algn="ctr">
                        <a:spcBef>
                          <a:spcPts val="0"/>
                        </a:spcBef>
                        <a:spcAft>
                          <a:spcPts val="0"/>
                        </a:spcAft>
                      </a:pPr>
                      <a:r>
                        <a:rPr lang="en-US" sz="1800" cap="none" spc="0" dirty="0">
                          <a:solidFill>
                            <a:schemeClr val="tx1"/>
                          </a:solidFill>
                          <a:effectLst/>
                        </a:rPr>
                        <a:t>VIII</a:t>
                      </a:r>
                      <a:endParaRPr lang="en-US" sz="1800" cap="none" spc="0" dirty="0">
                        <a:solidFill>
                          <a:schemeClr val="tx1"/>
                        </a:solidFill>
                        <a:effectLst/>
                        <a:latin typeface="Calibri" panose="020F0502020204030204" pitchFamily="34" charset="0"/>
                        <a:ea typeface="Calibri" panose="020F0502020204030204" pitchFamily="34" charset="0"/>
                      </a:endParaRPr>
                    </a:p>
                  </a:txBody>
                  <a:tcPr marL="6261" marR="6261" marT="77767" marB="77767" anchor="b"/>
                </a:tc>
                <a:extLst>
                  <a:ext uri="{0D108BD9-81ED-4DB2-BD59-A6C34878D82A}">
                    <a16:rowId xmlns:a16="http://schemas.microsoft.com/office/drawing/2014/main" val="778612139"/>
                  </a:ext>
                </a:extLst>
              </a:tr>
              <a:tr h="464315">
                <a:tc>
                  <a:txBody>
                    <a:bodyPr/>
                    <a:lstStyle/>
                    <a:p>
                      <a:pPr marL="0" marR="0">
                        <a:spcBef>
                          <a:spcPts val="0"/>
                        </a:spcBef>
                        <a:spcAft>
                          <a:spcPts val="0"/>
                        </a:spcAft>
                      </a:pPr>
                      <a:r>
                        <a:rPr lang="en-US" sz="1800" b="1" cap="none" spc="0" dirty="0">
                          <a:solidFill>
                            <a:schemeClr val="tx1"/>
                          </a:solidFill>
                          <a:effectLst/>
                          <a:hlinkClick r:id="rId12"/>
                        </a:rPr>
                        <a:t>Leslie Taylor</a:t>
                      </a:r>
                      <a:endParaRPr lang="en-US" sz="1800" b="1" cap="none" spc="0" dirty="0">
                        <a:solidFill>
                          <a:schemeClr val="tx1"/>
                        </a:solidFill>
                        <a:effectLst/>
                        <a:latin typeface="Calibri" panose="020F0502020204030204" pitchFamily="34" charset="0"/>
                        <a:ea typeface="Calibri" panose="020F0502020204030204" pitchFamily="34" charset="0"/>
                      </a:endParaRPr>
                    </a:p>
                  </a:txBody>
                  <a:tcPr marL="6261" marR="6261" marT="77767" marB="77767" anchor="b"/>
                </a:tc>
                <a:tc>
                  <a:txBody>
                    <a:bodyPr/>
                    <a:lstStyle/>
                    <a:p>
                      <a:pPr marL="0" marR="0" algn="ctr">
                        <a:spcBef>
                          <a:spcPts val="0"/>
                        </a:spcBef>
                        <a:spcAft>
                          <a:spcPts val="0"/>
                        </a:spcAft>
                      </a:pPr>
                      <a:r>
                        <a:rPr lang="en-US" sz="1800" cap="none" spc="0" dirty="0">
                          <a:solidFill>
                            <a:schemeClr val="tx1"/>
                          </a:solidFill>
                          <a:effectLst/>
                        </a:rPr>
                        <a:t>California</a:t>
                      </a:r>
                      <a:endParaRPr lang="en-US" sz="1800" cap="none" spc="0" dirty="0">
                        <a:solidFill>
                          <a:schemeClr val="tx1"/>
                        </a:solidFill>
                        <a:effectLst/>
                        <a:latin typeface="Calibri" panose="020F0502020204030204" pitchFamily="34" charset="0"/>
                        <a:ea typeface="Calibri" panose="020F0502020204030204" pitchFamily="34" charset="0"/>
                      </a:endParaRPr>
                    </a:p>
                  </a:txBody>
                  <a:tcPr marL="6261" marR="6261" marT="77767" marB="77767" anchor="b"/>
                </a:tc>
                <a:tc>
                  <a:txBody>
                    <a:bodyPr/>
                    <a:lstStyle/>
                    <a:p>
                      <a:pPr marL="0" marR="0" algn="ctr">
                        <a:spcBef>
                          <a:spcPts val="0"/>
                        </a:spcBef>
                        <a:spcAft>
                          <a:spcPts val="0"/>
                        </a:spcAft>
                      </a:pPr>
                      <a:r>
                        <a:rPr lang="en-US" sz="1800" cap="none" spc="0" dirty="0">
                          <a:solidFill>
                            <a:schemeClr val="tx1"/>
                          </a:solidFill>
                          <a:effectLst/>
                        </a:rPr>
                        <a:t>IX</a:t>
                      </a:r>
                      <a:endParaRPr lang="en-US" sz="1800" cap="none" spc="0" dirty="0">
                        <a:solidFill>
                          <a:schemeClr val="tx1"/>
                        </a:solidFill>
                        <a:effectLst/>
                        <a:latin typeface="Calibri" panose="020F0502020204030204" pitchFamily="34" charset="0"/>
                        <a:ea typeface="Calibri" panose="020F0502020204030204" pitchFamily="34" charset="0"/>
                      </a:endParaRPr>
                    </a:p>
                  </a:txBody>
                  <a:tcPr marL="6261" marR="6261" marT="77767" marB="77767" anchor="b"/>
                </a:tc>
                <a:extLst>
                  <a:ext uri="{0D108BD9-81ED-4DB2-BD59-A6C34878D82A}">
                    <a16:rowId xmlns:a16="http://schemas.microsoft.com/office/drawing/2014/main" val="2510885242"/>
                  </a:ext>
                </a:extLst>
              </a:tr>
              <a:tr h="464315">
                <a:tc>
                  <a:txBody>
                    <a:bodyPr/>
                    <a:lstStyle/>
                    <a:p>
                      <a:pPr marL="0" marR="0">
                        <a:spcBef>
                          <a:spcPts val="0"/>
                        </a:spcBef>
                        <a:spcAft>
                          <a:spcPts val="0"/>
                        </a:spcAft>
                      </a:pPr>
                      <a:r>
                        <a:rPr lang="en-US" sz="1800" b="1" cap="none" spc="0" dirty="0">
                          <a:solidFill>
                            <a:schemeClr val="tx1"/>
                          </a:solidFill>
                          <a:effectLst/>
                          <a:hlinkClick r:id="rId13"/>
                        </a:rPr>
                        <a:t>Leeann Marx</a:t>
                      </a:r>
                      <a:endParaRPr lang="en-US" sz="1800" b="1" cap="none" spc="0" dirty="0">
                        <a:solidFill>
                          <a:schemeClr val="tx1"/>
                        </a:solidFill>
                        <a:effectLst/>
                        <a:latin typeface="Calibri" panose="020F0502020204030204" pitchFamily="34" charset="0"/>
                        <a:ea typeface="Calibri" panose="020F0502020204030204" pitchFamily="34" charset="0"/>
                      </a:endParaRPr>
                    </a:p>
                  </a:txBody>
                  <a:tcPr marL="6261" marR="6261" marT="77767" marB="77767" anchor="b"/>
                </a:tc>
                <a:tc>
                  <a:txBody>
                    <a:bodyPr/>
                    <a:lstStyle/>
                    <a:p>
                      <a:pPr marL="0" marR="0" algn="ctr">
                        <a:spcBef>
                          <a:spcPts val="0"/>
                        </a:spcBef>
                        <a:spcAft>
                          <a:spcPts val="0"/>
                        </a:spcAft>
                      </a:pPr>
                      <a:r>
                        <a:rPr lang="en-US" sz="1800" cap="none" spc="0" dirty="0">
                          <a:solidFill>
                            <a:schemeClr val="tx1"/>
                          </a:solidFill>
                          <a:effectLst/>
                        </a:rPr>
                        <a:t>Oregon</a:t>
                      </a:r>
                      <a:endParaRPr lang="en-US" sz="1800" cap="none" spc="0" dirty="0">
                        <a:solidFill>
                          <a:schemeClr val="tx1"/>
                        </a:solidFill>
                        <a:effectLst/>
                        <a:latin typeface="Calibri" panose="020F0502020204030204" pitchFamily="34" charset="0"/>
                        <a:ea typeface="Calibri" panose="020F0502020204030204" pitchFamily="34" charset="0"/>
                      </a:endParaRPr>
                    </a:p>
                  </a:txBody>
                  <a:tcPr marL="6261" marR="6261" marT="77767" marB="77767" anchor="b"/>
                </a:tc>
                <a:tc>
                  <a:txBody>
                    <a:bodyPr/>
                    <a:lstStyle/>
                    <a:p>
                      <a:pPr marL="0" marR="0" algn="ctr">
                        <a:spcBef>
                          <a:spcPts val="0"/>
                        </a:spcBef>
                        <a:spcAft>
                          <a:spcPts val="0"/>
                        </a:spcAft>
                      </a:pPr>
                      <a:r>
                        <a:rPr lang="en-US" sz="1800" cap="none" spc="0" dirty="0">
                          <a:solidFill>
                            <a:schemeClr val="tx1"/>
                          </a:solidFill>
                          <a:effectLst/>
                        </a:rPr>
                        <a:t>X</a:t>
                      </a:r>
                      <a:endParaRPr lang="en-US" sz="1800" cap="none" spc="0" dirty="0">
                        <a:solidFill>
                          <a:schemeClr val="tx1"/>
                        </a:solidFill>
                        <a:effectLst/>
                        <a:latin typeface="Calibri" panose="020F0502020204030204" pitchFamily="34" charset="0"/>
                        <a:ea typeface="Calibri" panose="020F0502020204030204" pitchFamily="34" charset="0"/>
                      </a:endParaRPr>
                    </a:p>
                  </a:txBody>
                  <a:tcPr marL="6261" marR="6261" marT="77767" marB="77767" anchor="b"/>
                </a:tc>
                <a:extLst>
                  <a:ext uri="{0D108BD9-81ED-4DB2-BD59-A6C34878D82A}">
                    <a16:rowId xmlns:a16="http://schemas.microsoft.com/office/drawing/2014/main" val="1760310699"/>
                  </a:ext>
                </a:extLst>
              </a:tr>
              <a:tr h="464315">
                <a:tc>
                  <a:txBody>
                    <a:bodyPr/>
                    <a:lstStyle/>
                    <a:p>
                      <a:pPr marL="0" marR="0">
                        <a:spcBef>
                          <a:spcPts val="0"/>
                        </a:spcBef>
                        <a:spcAft>
                          <a:spcPts val="0"/>
                        </a:spcAft>
                      </a:pPr>
                      <a:r>
                        <a:rPr lang="en-US" sz="1800" b="1" cap="none" spc="0" dirty="0">
                          <a:solidFill>
                            <a:schemeClr val="tx1"/>
                          </a:solidFill>
                          <a:effectLst/>
                          <a:hlinkClick r:id="rId14"/>
                        </a:rPr>
                        <a:t>Beverly Buchanan</a:t>
                      </a:r>
                      <a:endParaRPr lang="en-US" sz="1800" b="1" cap="none" spc="0" dirty="0">
                        <a:solidFill>
                          <a:schemeClr val="tx1"/>
                        </a:solidFill>
                        <a:effectLst/>
                        <a:latin typeface="Calibri" panose="020F0502020204030204" pitchFamily="34" charset="0"/>
                        <a:ea typeface="Calibri" panose="020F0502020204030204" pitchFamily="34" charset="0"/>
                      </a:endParaRPr>
                    </a:p>
                  </a:txBody>
                  <a:tcPr marL="6261" marR="6261" marT="77767" marB="77767" anchor="b"/>
                </a:tc>
                <a:tc>
                  <a:txBody>
                    <a:bodyPr/>
                    <a:lstStyle/>
                    <a:p>
                      <a:pPr marL="0" marR="0" algn="ctr">
                        <a:spcBef>
                          <a:spcPts val="0"/>
                        </a:spcBef>
                        <a:spcAft>
                          <a:spcPts val="0"/>
                        </a:spcAft>
                      </a:pPr>
                      <a:r>
                        <a:rPr lang="en-US" sz="1800" cap="none" spc="0" dirty="0">
                          <a:solidFill>
                            <a:schemeClr val="tx1"/>
                          </a:solidFill>
                          <a:effectLst/>
                        </a:rPr>
                        <a:t>Arkansas</a:t>
                      </a:r>
                      <a:endParaRPr lang="en-US" sz="1800" cap="none" spc="0" dirty="0">
                        <a:solidFill>
                          <a:schemeClr val="tx1"/>
                        </a:solidFill>
                        <a:effectLst/>
                        <a:latin typeface="Calibri" panose="020F0502020204030204" pitchFamily="34" charset="0"/>
                        <a:ea typeface="Calibri" panose="020F0502020204030204" pitchFamily="34" charset="0"/>
                      </a:endParaRPr>
                    </a:p>
                  </a:txBody>
                  <a:tcPr marL="6261" marR="6261" marT="77767" marB="77767" anchor="b"/>
                </a:tc>
                <a:tc>
                  <a:txBody>
                    <a:bodyPr/>
                    <a:lstStyle/>
                    <a:p>
                      <a:pPr marL="0" marR="0" algn="ctr">
                        <a:spcBef>
                          <a:spcPts val="0"/>
                        </a:spcBef>
                        <a:spcAft>
                          <a:spcPts val="0"/>
                        </a:spcAft>
                      </a:pPr>
                      <a:r>
                        <a:rPr lang="en-US" sz="1800" cap="none" spc="0" dirty="0">
                          <a:solidFill>
                            <a:schemeClr val="tx1"/>
                          </a:solidFill>
                          <a:effectLst/>
                        </a:rPr>
                        <a:t>NASCSP Board President</a:t>
                      </a:r>
                      <a:endParaRPr lang="en-US" sz="1800" cap="none" spc="0" dirty="0">
                        <a:solidFill>
                          <a:schemeClr val="tx1"/>
                        </a:solidFill>
                        <a:effectLst/>
                        <a:latin typeface="Calibri" panose="020F0502020204030204" pitchFamily="34" charset="0"/>
                        <a:ea typeface="Calibri" panose="020F0502020204030204" pitchFamily="34" charset="0"/>
                      </a:endParaRPr>
                    </a:p>
                  </a:txBody>
                  <a:tcPr marL="6261" marR="6261" marT="77767" marB="77767" anchor="b"/>
                </a:tc>
                <a:extLst>
                  <a:ext uri="{0D108BD9-81ED-4DB2-BD59-A6C34878D82A}">
                    <a16:rowId xmlns:a16="http://schemas.microsoft.com/office/drawing/2014/main" val="593564675"/>
                  </a:ext>
                </a:extLst>
              </a:tr>
            </a:tbl>
          </a:graphicData>
        </a:graphic>
      </p:graphicFrame>
      <p:sp>
        <p:nvSpPr>
          <p:cNvPr id="4" name="Footer Placeholder 3">
            <a:extLst>
              <a:ext uri="{FF2B5EF4-FFF2-40B4-BE49-F238E27FC236}">
                <a16:creationId xmlns:a16="http://schemas.microsoft.com/office/drawing/2014/main" id="{9D482173-4732-0975-89BF-3090447C9195}"/>
              </a:ext>
            </a:extLst>
          </p:cNvPr>
          <p:cNvSpPr>
            <a:spLocks noGrp="1"/>
          </p:cNvSpPr>
          <p:nvPr>
            <p:ph type="ftr" sz="quarter" idx="11"/>
          </p:nvPr>
        </p:nvSpPr>
        <p:spPr>
          <a:xfrm>
            <a:off x="5867402" y="6356350"/>
            <a:ext cx="4114800" cy="365125"/>
          </a:xfrm>
        </p:spPr>
        <p:txBody>
          <a:bodyPr/>
          <a:lstStyle>
            <a:lvl1pPr>
              <a:defRPr b="1"/>
            </a:lvl1pPr>
          </a:lstStyle>
          <a:p>
            <a:r>
              <a:rPr lang="en-US" dirty="0">
                <a:solidFill>
                  <a:schemeClr val="tx1"/>
                </a:solidFill>
              </a:rPr>
              <a:t>NASCSP</a:t>
            </a:r>
            <a:r>
              <a:rPr lang="en-US" dirty="0"/>
              <a:t> </a:t>
            </a:r>
            <a:r>
              <a:rPr lang="en-US" dirty="0">
                <a:solidFill>
                  <a:srgbClr val="4472C4"/>
                </a:solidFill>
              </a:rPr>
              <a:t>2023</a:t>
            </a:r>
            <a:r>
              <a:rPr lang="en-US" dirty="0">
                <a:solidFill>
                  <a:schemeClr val="tx1"/>
                </a:solidFill>
              </a:rPr>
              <a:t> Annual Training Conference | www.nascsp.org</a:t>
            </a:r>
          </a:p>
        </p:txBody>
      </p:sp>
    </p:spTree>
    <p:extLst>
      <p:ext uri="{BB962C8B-B14F-4D97-AF65-F5344CB8AC3E}">
        <p14:creationId xmlns:p14="http://schemas.microsoft.com/office/powerpoint/2010/main" val="39789887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Slide Number Placeholder 4">
            <a:extLst>
              <a:ext uri="{FF2B5EF4-FFF2-40B4-BE49-F238E27FC236}">
                <a16:creationId xmlns:a16="http://schemas.microsoft.com/office/drawing/2014/main" id="{E19BFF5B-FDFB-8FC3-B1FB-43823498A33F}"/>
              </a:ext>
            </a:extLst>
          </p:cNvPr>
          <p:cNvSpPr>
            <a:spLocks noGrp="1"/>
          </p:cNvSpPr>
          <p:nvPr>
            <p:ph type="sldNum" sz="quarter" idx="12"/>
          </p:nvPr>
        </p:nvSpPr>
        <p:spPr>
          <a:xfrm>
            <a:off x="8805333" y="6356350"/>
            <a:ext cx="2743200" cy="365125"/>
          </a:xfrm>
        </p:spPr>
        <p:txBody>
          <a:bodyPr>
            <a:normAutofit/>
          </a:bodyPr>
          <a:lstStyle/>
          <a:p>
            <a:pPr>
              <a:spcAft>
                <a:spcPts val="600"/>
              </a:spcAft>
            </a:pPr>
            <a:fld id="{81AF2663-3A35-493D-999A-B6024D852259}" type="slidenum">
              <a:rPr lang="en-US" smtClean="0"/>
              <a:pPr>
                <a:spcAft>
                  <a:spcPts val="600"/>
                </a:spcAft>
              </a:pPr>
              <a:t>40</a:t>
            </a:fld>
            <a:endParaRPr lang="en-US"/>
          </a:p>
        </p:txBody>
      </p:sp>
      <p:sp>
        <p:nvSpPr>
          <p:cNvPr id="23" name="Isosceles Triangle 22">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white rectangular sign with blue text&#10;&#10;Description automatically generated">
            <a:extLst>
              <a:ext uri="{FF2B5EF4-FFF2-40B4-BE49-F238E27FC236}">
                <a16:creationId xmlns:a16="http://schemas.microsoft.com/office/drawing/2014/main" id="{E6E7270A-F81C-3A13-F325-377B77C74250}"/>
              </a:ext>
            </a:extLst>
          </p:cNvPr>
          <p:cNvPicPr>
            <a:picLocks noChangeAspect="1"/>
          </p:cNvPicPr>
          <p:nvPr/>
        </p:nvPicPr>
        <p:blipFill>
          <a:blip r:embed="rId2"/>
          <a:stretch>
            <a:fillRect/>
          </a:stretch>
        </p:blipFill>
        <p:spPr>
          <a:xfrm>
            <a:off x="1143942" y="643467"/>
            <a:ext cx="9904115" cy="5571065"/>
          </a:xfrm>
          <a:prstGeom prst="rect">
            <a:avLst/>
          </a:prstGeom>
          <a:ln>
            <a:noFill/>
          </a:ln>
        </p:spPr>
      </p:pic>
      <p:sp>
        <p:nvSpPr>
          <p:cNvPr id="25" name="Isosceles Triangle 24">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3">
            <a:extLst>
              <a:ext uri="{FF2B5EF4-FFF2-40B4-BE49-F238E27FC236}">
                <a16:creationId xmlns:a16="http://schemas.microsoft.com/office/drawing/2014/main" id="{7AF0B606-885D-139B-D683-FC42A49E68F9}"/>
              </a:ext>
            </a:extLst>
          </p:cNvPr>
          <p:cNvSpPr>
            <a:spLocks noGrp="1"/>
          </p:cNvSpPr>
          <p:nvPr>
            <p:ph type="ftr" sz="quarter" idx="11"/>
          </p:nvPr>
        </p:nvSpPr>
        <p:spPr>
          <a:xfrm>
            <a:off x="4038599" y="6355547"/>
            <a:ext cx="4114800" cy="365125"/>
          </a:xfrm>
        </p:spPr>
        <p:txBody>
          <a:bodyPr/>
          <a:lstStyle>
            <a:lvl1pPr>
              <a:defRPr b="1"/>
            </a:lvl1pPr>
          </a:lstStyle>
          <a:p>
            <a:r>
              <a:rPr lang="en-US" dirty="0">
                <a:solidFill>
                  <a:schemeClr val="tx1"/>
                </a:solidFill>
              </a:rPr>
              <a:t>NASCSP</a:t>
            </a:r>
            <a:r>
              <a:rPr lang="en-US" dirty="0"/>
              <a:t> </a:t>
            </a:r>
            <a:r>
              <a:rPr lang="en-US" dirty="0">
                <a:solidFill>
                  <a:srgbClr val="4472C4"/>
                </a:solidFill>
              </a:rPr>
              <a:t>2023</a:t>
            </a:r>
            <a:r>
              <a:rPr lang="en-US" dirty="0">
                <a:solidFill>
                  <a:schemeClr val="tx1"/>
                </a:solidFill>
              </a:rPr>
              <a:t> Annual Training Conference | www.nascsp.org</a:t>
            </a:r>
          </a:p>
        </p:txBody>
      </p:sp>
    </p:spTree>
    <p:extLst>
      <p:ext uri="{BB962C8B-B14F-4D97-AF65-F5344CB8AC3E}">
        <p14:creationId xmlns:p14="http://schemas.microsoft.com/office/powerpoint/2010/main" val="25806548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en-US" sz="1351"/>
          </a:p>
        </p:txBody>
      </p:sp>
      <p:sp>
        <p:nvSpPr>
          <p:cNvPr id="24" name="Freeform: Shape 23">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802087"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en-US" sz="1351"/>
          </a:p>
        </p:txBody>
      </p:sp>
      <p:sp>
        <p:nvSpPr>
          <p:cNvPr id="2" name="Title 1">
            <a:extLst>
              <a:ext uri="{FF2B5EF4-FFF2-40B4-BE49-F238E27FC236}">
                <a16:creationId xmlns:a16="http://schemas.microsoft.com/office/drawing/2014/main" id="{73AEEB79-2CC2-C305-82FF-3AA4116E43D0}"/>
              </a:ext>
            </a:extLst>
          </p:cNvPr>
          <p:cNvSpPr>
            <a:spLocks noGrp="1"/>
          </p:cNvSpPr>
          <p:nvPr>
            <p:ph type="ctrTitle"/>
          </p:nvPr>
        </p:nvSpPr>
        <p:spPr>
          <a:xfrm>
            <a:off x="680044" y="2031420"/>
            <a:ext cx="3616913" cy="2795160"/>
          </a:xfr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4400" dirty="0"/>
              <a:t>Scan here to complete the survey for this session!</a:t>
            </a:r>
          </a:p>
        </p:txBody>
      </p:sp>
      <p:sp>
        <p:nvSpPr>
          <p:cNvPr id="3" name="Slide Number Placeholder 4">
            <a:extLst>
              <a:ext uri="{FF2B5EF4-FFF2-40B4-BE49-F238E27FC236}">
                <a16:creationId xmlns:a16="http://schemas.microsoft.com/office/drawing/2014/main" id="{B541B4C7-6487-A638-8C1D-894881456907}"/>
              </a:ext>
            </a:extLst>
          </p:cNvPr>
          <p:cNvSpPr>
            <a:spLocks noGrp="1"/>
          </p:cNvSpPr>
          <p:nvPr>
            <p:ph type="sldNum" sz="quarter" idx="12"/>
          </p:nvPr>
        </p:nvSpPr>
        <p:spPr>
          <a:xfrm>
            <a:off x="8610600" y="6356350"/>
            <a:ext cx="274320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1AF2663-3A35-493D-999A-B6024D85225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4460C7B7-44AD-B4DB-CBE7-C84199996157}"/>
              </a:ext>
            </a:extLst>
          </p:cNvPr>
          <p:cNvSpPr>
            <a:spLocks noGrp="1"/>
          </p:cNvSpPr>
          <p:nvPr>
            <p:ph type="ftr" sz="quarter" idx="11"/>
          </p:nvPr>
        </p:nvSpPr>
        <p:spPr>
          <a:xfrm>
            <a:off x="6643576" y="6342995"/>
            <a:ext cx="4114800" cy="365125"/>
          </a:xfrm>
        </p:spPr>
        <p:txBody>
          <a:bodyPr/>
          <a:lstStyle>
            <a:lvl1pPr>
              <a:defRPr b="1"/>
            </a:lvl1pPr>
          </a:lstStyle>
          <a:p>
            <a:r>
              <a:rPr lang="en-US" dirty="0">
                <a:solidFill>
                  <a:schemeClr val="tx1"/>
                </a:solidFill>
              </a:rPr>
              <a:t>NASCSP</a:t>
            </a:r>
            <a:r>
              <a:rPr lang="en-US" dirty="0"/>
              <a:t> </a:t>
            </a:r>
            <a:r>
              <a:rPr lang="en-US" dirty="0">
                <a:solidFill>
                  <a:srgbClr val="4472C4"/>
                </a:solidFill>
              </a:rPr>
              <a:t>2023</a:t>
            </a:r>
            <a:r>
              <a:rPr lang="en-US" dirty="0">
                <a:solidFill>
                  <a:schemeClr val="tx1"/>
                </a:solidFill>
              </a:rPr>
              <a:t> Annual Training Conference | www.nascsp.org</a:t>
            </a:r>
          </a:p>
        </p:txBody>
      </p:sp>
    </p:spTree>
    <p:extLst>
      <p:ext uri="{BB962C8B-B14F-4D97-AF65-F5344CB8AC3E}">
        <p14:creationId xmlns:p14="http://schemas.microsoft.com/office/powerpoint/2010/main" val="2417641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9F6F39C2-8746-4599-843B-CED156C408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A5D714AD-9E94-4752-AA45-D4B0EAAB5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52"/>
            <a:ext cx="4444163" cy="6323347"/>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9456E46-4570-43E7-B6EF-AEBCA28C8547}"/>
              </a:ext>
            </a:extLst>
          </p:cNvPr>
          <p:cNvSpPr>
            <a:spLocks noGrp="1"/>
          </p:cNvSpPr>
          <p:nvPr>
            <p:ph type="title"/>
          </p:nvPr>
        </p:nvSpPr>
        <p:spPr>
          <a:xfrm>
            <a:off x="599411" y="767258"/>
            <a:ext cx="3209335" cy="5323484"/>
          </a:xfrm>
        </p:spPr>
        <p:txBody>
          <a:bodyPr>
            <a:normAutofit/>
          </a:bodyPr>
          <a:lstStyle/>
          <a:p>
            <a:pPr algn="ctr"/>
            <a:br>
              <a:rPr lang="en-US" sz="2800" b="1" dirty="0">
                <a:solidFill>
                  <a:schemeClr val="bg1"/>
                </a:solidFill>
              </a:rPr>
            </a:br>
            <a:br>
              <a:rPr lang="en-US" sz="2800" b="1" dirty="0">
                <a:solidFill>
                  <a:schemeClr val="bg1"/>
                </a:solidFill>
              </a:rPr>
            </a:br>
            <a:br>
              <a:rPr lang="en-US" sz="2800" b="1" dirty="0">
                <a:solidFill>
                  <a:schemeClr val="bg1"/>
                </a:solidFill>
              </a:rPr>
            </a:br>
            <a:br>
              <a:rPr lang="en-US" sz="2800" b="1" dirty="0">
                <a:solidFill>
                  <a:schemeClr val="bg1"/>
                </a:solidFill>
              </a:rPr>
            </a:br>
            <a:r>
              <a:rPr lang="en-US" sz="2800" dirty="0">
                <a:solidFill>
                  <a:schemeClr val="bg1"/>
                </a:solidFill>
                <a:latin typeface="Segoe Print" panose="02000600000000000000" pitchFamily="2" charset="0"/>
              </a:rPr>
              <a:t>SMWG:</a:t>
            </a:r>
            <a:br>
              <a:rPr lang="en-US" sz="2800" b="1" dirty="0">
                <a:solidFill>
                  <a:schemeClr val="bg1"/>
                </a:solidFill>
              </a:rPr>
            </a:br>
            <a:r>
              <a:rPr lang="en-US" sz="2800" dirty="0">
                <a:solidFill>
                  <a:schemeClr val="bg1"/>
                </a:solidFill>
                <a:latin typeface="Segoe Print" panose="02000600000000000000" pitchFamily="2" charset="0"/>
              </a:rPr>
              <a:t>How It</a:t>
            </a:r>
            <a:r>
              <a:rPr lang="en-US" sz="2800" b="1" i="1" dirty="0">
                <a:solidFill>
                  <a:schemeClr val="bg1"/>
                </a:solidFill>
              </a:rPr>
              <a:t> </a:t>
            </a:r>
            <a:r>
              <a:rPr lang="en-US" sz="2800" dirty="0">
                <a:solidFill>
                  <a:schemeClr val="bg1"/>
                </a:solidFill>
                <a:latin typeface="Segoe Print" panose="02000600000000000000" pitchFamily="2" charset="0"/>
              </a:rPr>
              <a:t>Worked</a:t>
            </a:r>
            <a:br>
              <a:rPr lang="en-US" sz="2800" b="1" dirty="0">
                <a:solidFill>
                  <a:schemeClr val="bg1"/>
                </a:solidFill>
              </a:rPr>
            </a:br>
            <a:br>
              <a:rPr lang="en-US" sz="2800" b="1" dirty="0">
                <a:solidFill>
                  <a:schemeClr val="bg1"/>
                </a:solidFill>
              </a:rPr>
            </a:br>
            <a:br>
              <a:rPr lang="en-US" sz="2800" b="1" dirty="0">
                <a:solidFill>
                  <a:schemeClr val="bg1"/>
                </a:solidFill>
              </a:rPr>
            </a:br>
            <a:br>
              <a:rPr lang="en-US" sz="2800" b="1" dirty="0">
                <a:solidFill>
                  <a:schemeClr val="bg1"/>
                </a:solidFill>
              </a:rPr>
            </a:br>
            <a:br>
              <a:rPr lang="en-US" sz="2800" b="1" dirty="0">
                <a:solidFill>
                  <a:schemeClr val="bg1"/>
                </a:solidFill>
              </a:rPr>
            </a:br>
            <a:endParaRPr lang="en-US" sz="2800" b="1" dirty="0">
              <a:solidFill>
                <a:schemeClr val="bg1"/>
              </a:solidFill>
            </a:endParaRPr>
          </a:p>
        </p:txBody>
      </p:sp>
      <p:sp>
        <p:nvSpPr>
          <p:cNvPr id="48" name="Rectangle 47">
            <a:extLst>
              <a:ext uri="{FF2B5EF4-FFF2-40B4-BE49-F238E27FC236}">
                <a16:creationId xmlns:a16="http://schemas.microsoft.com/office/drawing/2014/main" id="{7FF89E09-42FB-4694-96E4-95652B1D8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83158" y="3396997"/>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25D3C032-881F-4579-A4BF-0FA966E9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70645"/>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D10540BA-AF00-440E-B2FD-F709ABE52F86}"/>
              </a:ext>
            </a:extLst>
          </p:cNvPr>
          <p:cNvSpPr>
            <a:spLocks noGrp="1"/>
          </p:cNvSpPr>
          <p:nvPr>
            <p:ph type="sldNum" sz="quarter" idx="12"/>
          </p:nvPr>
        </p:nvSpPr>
        <p:spPr>
          <a:xfrm>
            <a:off x="8610600" y="6356350"/>
            <a:ext cx="27432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BC6240FB-E4B9-4456-9976-B718E7FD5CC7}" type="slidenum">
              <a:rPr kumimoji="0" lang="en-US" b="0" i="0" u="none" strike="noStrike" kern="1200" cap="none" spc="0" normalizeH="0" baseline="0" noProof="0" smtClean="0">
                <a:ln>
                  <a:noFill/>
                </a:ln>
                <a:effectLst/>
                <a:uLnTx/>
                <a:uFillTx/>
                <a:latin typeface="Calibri" panose="020F0502020204030204"/>
                <a:ea typeface="+mn-ea"/>
                <a:cs typeface="+mn-cs"/>
              </a:rPr>
              <a:pPr marL="0" marR="0" lvl="0" indent="0" defTabSz="914400" rtl="0" eaLnBrk="1" fontAlgn="auto" latinLnBrk="0" hangingPunct="1">
                <a:spcBef>
                  <a:spcPts val="0"/>
                </a:spcBef>
                <a:spcAft>
                  <a:spcPts val="600"/>
                </a:spcAft>
                <a:buClrTx/>
                <a:buSzTx/>
                <a:buFontTx/>
                <a:buNone/>
                <a:tabLst/>
                <a:defRPr/>
              </a:pPr>
              <a:t>5</a:t>
            </a:fld>
            <a:endParaRPr kumimoji="0" lang="en-US" b="0" i="0" u="none" strike="noStrike" kern="1200" cap="none" spc="0" normalizeH="0" baseline="0" noProof="0" dirty="0">
              <a:ln>
                <a:noFill/>
              </a:ln>
              <a:effectLst/>
              <a:uLnTx/>
              <a:uFillTx/>
              <a:latin typeface="Calibri" panose="020F0502020204030204"/>
              <a:ea typeface="+mn-ea"/>
              <a:cs typeface="+mn-cs"/>
            </a:endParaRPr>
          </a:p>
        </p:txBody>
      </p:sp>
      <p:graphicFrame>
        <p:nvGraphicFramePr>
          <p:cNvPr id="39" name="Content Placeholder 2">
            <a:extLst>
              <a:ext uri="{FF2B5EF4-FFF2-40B4-BE49-F238E27FC236}">
                <a16:creationId xmlns:a16="http://schemas.microsoft.com/office/drawing/2014/main" id="{C81FE2B6-6B47-38DC-FF65-7050A1147B62}"/>
              </a:ext>
            </a:extLst>
          </p:cNvPr>
          <p:cNvGraphicFramePr>
            <a:graphicFrameLocks noGrp="1"/>
          </p:cNvGraphicFramePr>
          <p:nvPr>
            <p:ph idx="1"/>
            <p:extLst>
              <p:ext uri="{D42A27DB-BD31-4B8C-83A1-F6EECF244321}">
                <p14:modId xmlns:p14="http://schemas.microsoft.com/office/powerpoint/2010/main" val="1820948516"/>
              </p:ext>
            </p:extLst>
          </p:nvPr>
        </p:nvGraphicFramePr>
        <p:xfrm>
          <a:off x="4408157" y="1005298"/>
          <a:ext cx="7257661" cy="50854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3">
            <a:extLst>
              <a:ext uri="{FF2B5EF4-FFF2-40B4-BE49-F238E27FC236}">
                <a16:creationId xmlns:a16="http://schemas.microsoft.com/office/drawing/2014/main" id="{9AAF3B9E-3FDB-597A-38A8-C8DE23B612C8}"/>
              </a:ext>
            </a:extLst>
          </p:cNvPr>
          <p:cNvSpPr>
            <a:spLocks noGrp="1"/>
          </p:cNvSpPr>
          <p:nvPr>
            <p:ph type="ftr" sz="quarter" idx="11"/>
          </p:nvPr>
        </p:nvSpPr>
        <p:spPr>
          <a:xfrm>
            <a:off x="5979587" y="6355547"/>
            <a:ext cx="4114800" cy="365125"/>
          </a:xfrm>
        </p:spPr>
        <p:txBody>
          <a:bodyPr/>
          <a:lstStyle>
            <a:lvl1pPr>
              <a:defRPr b="1"/>
            </a:lvl1pPr>
          </a:lstStyle>
          <a:p>
            <a:r>
              <a:rPr lang="en-US" dirty="0">
                <a:solidFill>
                  <a:schemeClr val="tx1"/>
                </a:solidFill>
              </a:rPr>
              <a:t>NASCSP</a:t>
            </a:r>
            <a:r>
              <a:rPr lang="en-US" dirty="0"/>
              <a:t> </a:t>
            </a:r>
            <a:r>
              <a:rPr lang="en-US" dirty="0">
                <a:solidFill>
                  <a:srgbClr val="4472C4"/>
                </a:solidFill>
              </a:rPr>
              <a:t>2023</a:t>
            </a:r>
            <a:r>
              <a:rPr lang="en-US" dirty="0">
                <a:solidFill>
                  <a:schemeClr val="tx1"/>
                </a:solidFill>
              </a:rPr>
              <a:t> Annual Training Conference | www.nascsp.org</a:t>
            </a:r>
          </a:p>
        </p:txBody>
      </p:sp>
    </p:spTree>
    <p:extLst>
      <p:ext uri="{BB962C8B-B14F-4D97-AF65-F5344CB8AC3E}">
        <p14:creationId xmlns:p14="http://schemas.microsoft.com/office/powerpoint/2010/main" val="72229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977E79A8-E7B1-A740-E239-FA4744B92C3E}"/>
              </a:ext>
            </a:extLst>
          </p:cNvPr>
          <p:cNvPicPr>
            <a:picLocks noChangeAspect="1"/>
          </p:cNvPicPr>
          <p:nvPr/>
        </p:nvPicPr>
        <p:blipFill rotWithShape="1">
          <a:blip r:embed="rId3">
            <a:duotone>
              <a:schemeClr val="bg2">
                <a:shade val="45000"/>
                <a:satMod val="135000"/>
              </a:schemeClr>
              <a:prstClr val="white"/>
            </a:duotone>
          </a:blip>
          <a:srcRect t="3859" b="11872"/>
          <a:stretch/>
        </p:blipFill>
        <p:spPr>
          <a:xfrm>
            <a:off x="-256049" y="10"/>
            <a:ext cx="12191980" cy="6857990"/>
          </a:xfrm>
          <a:prstGeom prst="rect">
            <a:avLst/>
          </a:prstGeom>
        </p:spPr>
      </p:pic>
      <p:sp>
        <p:nvSpPr>
          <p:cNvPr id="48" name="Rectangle 47">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9456E46-4570-43E7-B6EF-AEBCA28C8547}"/>
              </a:ext>
            </a:extLst>
          </p:cNvPr>
          <p:cNvSpPr>
            <a:spLocks noGrp="1"/>
          </p:cNvSpPr>
          <p:nvPr>
            <p:ph type="title"/>
          </p:nvPr>
        </p:nvSpPr>
        <p:spPr>
          <a:xfrm>
            <a:off x="838200" y="365125"/>
            <a:ext cx="10515600" cy="1325563"/>
          </a:xfrm>
        </p:spPr>
        <p:txBody>
          <a:bodyPr>
            <a:normAutofit/>
          </a:bodyPr>
          <a:lstStyle/>
          <a:p>
            <a:r>
              <a:rPr lang="en-US" dirty="0">
                <a:latin typeface="Segoe Print" panose="02000600000000000000" pitchFamily="2" charset="0"/>
              </a:rPr>
              <a:t>SMWG </a:t>
            </a:r>
            <a:br>
              <a:rPr lang="en-US" dirty="0">
                <a:latin typeface="Segoe Print" panose="02000600000000000000" pitchFamily="2" charset="0"/>
              </a:rPr>
            </a:br>
            <a:r>
              <a:rPr lang="en-US" dirty="0">
                <a:latin typeface="Segoe Print" panose="02000600000000000000" pitchFamily="2" charset="0"/>
              </a:rPr>
              <a:t>Deliverables</a:t>
            </a:r>
          </a:p>
        </p:txBody>
      </p:sp>
      <p:sp>
        <p:nvSpPr>
          <p:cNvPr id="3" name="Content Placeholder 2">
            <a:extLst>
              <a:ext uri="{FF2B5EF4-FFF2-40B4-BE49-F238E27FC236}">
                <a16:creationId xmlns:a16="http://schemas.microsoft.com/office/drawing/2014/main" id="{0D7355EB-702C-48B4-BAF8-383F320E3164}"/>
              </a:ext>
            </a:extLst>
          </p:cNvPr>
          <p:cNvSpPr>
            <a:spLocks noGrp="1"/>
          </p:cNvSpPr>
          <p:nvPr>
            <p:ph idx="1"/>
          </p:nvPr>
        </p:nvSpPr>
        <p:spPr>
          <a:xfrm>
            <a:off x="6096000" y="820880"/>
            <a:ext cx="5257799" cy="4889350"/>
          </a:xfrm>
        </p:spPr>
        <p:txBody>
          <a:bodyPr anchor="t">
            <a:normAutofit/>
          </a:bodyPr>
          <a:lstStyle/>
          <a:p>
            <a:pPr marL="0" lvl="0" indent="0">
              <a:buClr>
                <a:srgbClr val="418AB3"/>
              </a:buClr>
              <a:buNone/>
            </a:pPr>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D10540BA-AF00-440E-B2FD-F709ABE52F86}"/>
              </a:ext>
            </a:extLst>
          </p:cNvPr>
          <p:cNvSpPr>
            <a:spLocks noGrp="1"/>
          </p:cNvSpPr>
          <p:nvPr>
            <p:ph type="sldNum" sz="quarter" idx="12"/>
          </p:nvPr>
        </p:nvSpPr>
        <p:spPr>
          <a:xfrm>
            <a:off x="8610600" y="6356350"/>
            <a:ext cx="27432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BC6240FB-E4B9-4456-9976-B718E7FD5CC7}" type="slidenum">
              <a:rPr kumimoji="0" lang="en-US" b="0" i="0" u="none" strike="noStrike" kern="1200" cap="none" spc="0" normalizeH="0" baseline="0" noProof="0" smtClean="0">
                <a:ln>
                  <a:noFill/>
                </a:ln>
                <a:effectLst/>
                <a:uLnTx/>
                <a:uFillTx/>
                <a:latin typeface="Calibri" panose="020F0502020204030204"/>
                <a:ea typeface="+mn-ea"/>
                <a:cs typeface="+mn-cs"/>
              </a:rPr>
              <a:pPr marL="0" marR="0" lvl="0" indent="0" defTabSz="914400" rtl="0" eaLnBrk="1" fontAlgn="auto" latinLnBrk="0" hangingPunct="1">
                <a:spcBef>
                  <a:spcPts val="0"/>
                </a:spcBef>
                <a:spcAft>
                  <a:spcPts val="600"/>
                </a:spcAft>
                <a:buClrTx/>
                <a:buSzTx/>
                <a:buFontTx/>
                <a:buNone/>
                <a:tabLst/>
                <a:defRPr/>
              </a:pPr>
              <a:t>6</a:t>
            </a:fld>
            <a:endParaRPr kumimoji="0" lang="en-US" b="0" i="0" u="none" strike="noStrike" kern="1200" cap="none" spc="0" normalizeH="0" baseline="0" noProof="0" dirty="0">
              <a:ln>
                <a:noFill/>
              </a:ln>
              <a:effectLst/>
              <a:uLnTx/>
              <a:uFillTx/>
              <a:latin typeface="Calibri" panose="020F0502020204030204"/>
              <a:ea typeface="+mn-ea"/>
              <a:cs typeface="+mn-cs"/>
            </a:endParaRPr>
          </a:p>
        </p:txBody>
      </p:sp>
      <p:graphicFrame>
        <p:nvGraphicFramePr>
          <p:cNvPr id="50" name="TextBox 9">
            <a:extLst>
              <a:ext uri="{FF2B5EF4-FFF2-40B4-BE49-F238E27FC236}">
                <a16:creationId xmlns:a16="http://schemas.microsoft.com/office/drawing/2014/main" id="{2745C9B1-615C-ADFF-91E7-AD79ED290F1E}"/>
              </a:ext>
            </a:extLst>
          </p:cNvPr>
          <p:cNvGraphicFramePr/>
          <p:nvPr>
            <p:extLst>
              <p:ext uri="{D42A27DB-BD31-4B8C-83A1-F6EECF244321}">
                <p14:modId xmlns:p14="http://schemas.microsoft.com/office/powerpoint/2010/main" val="1033970344"/>
              </p:ext>
            </p:extLst>
          </p:nvPr>
        </p:nvGraphicFramePr>
        <p:xfrm>
          <a:off x="139700" y="1457322"/>
          <a:ext cx="11671300" cy="44862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Footer Placeholder 3">
            <a:extLst>
              <a:ext uri="{FF2B5EF4-FFF2-40B4-BE49-F238E27FC236}">
                <a16:creationId xmlns:a16="http://schemas.microsoft.com/office/drawing/2014/main" id="{E7AEDD78-2347-7558-AB54-850BBCFA8172}"/>
              </a:ext>
            </a:extLst>
          </p:cNvPr>
          <p:cNvSpPr>
            <a:spLocks noGrp="1"/>
          </p:cNvSpPr>
          <p:nvPr>
            <p:ph type="ftr" sz="quarter" idx="11"/>
          </p:nvPr>
        </p:nvSpPr>
        <p:spPr>
          <a:xfrm>
            <a:off x="3782541" y="6364260"/>
            <a:ext cx="4114800" cy="365125"/>
          </a:xfrm>
        </p:spPr>
        <p:txBody>
          <a:bodyPr/>
          <a:lstStyle>
            <a:lvl1pPr>
              <a:defRPr b="1"/>
            </a:lvl1pPr>
          </a:lstStyle>
          <a:p>
            <a:r>
              <a:rPr lang="en-US" dirty="0">
                <a:solidFill>
                  <a:schemeClr val="tx1"/>
                </a:solidFill>
              </a:rPr>
              <a:t>NASCSP</a:t>
            </a:r>
            <a:r>
              <a:rPr lang="en-US" dirty="0"/>
              <a:t> </a:t>
            </a:r>
            <a:r>
              <a:rPr lang="en-US" dirty="0">
                <a:solidFill>
                  <a:srgbClr val="4472C4"/>
                </a:solidFill>
              </a:rPr>
              <a:t>2023</a:t>
            </a:r>
            <a:r>
              <a:rPr lang="en-US" dirty="0">
                <a:solidFill>
                  <a:schemeClr val="tx1"/>
                </a:solidFill>
              </a:rPr>
              <a:t> Annual Training Conference | www.nascsp.org</a:t>
            </a:r>
          </a:p>
        </p:txBody>
      </p:sp>
    </p:spTree>
    <p:extLst>
      <p:ext uri="{BB962C8B-B14F-4D97-AF65-F5344CB8AC3E}">
        <p14:creationId xmlns:p14="http://schemas.microsoft.com/office/powerpoint/2010/main" val="4188428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E6D7-847E-8351-0C76-40899D7854C3}"/>
              </a:ext>
            </a:extLst>
          </p:cNvPr>
          <p:cNvSpPr>
            <a:spLocks noGrp="1"/>
          </p:cNvSpPr>
          <p:nvPr>
            <p:ph type="title"/>
          </p:nvPr>
        </p:nvSpPr>
        <p:spPr>
          <a:xfrm>
            <a:off x="838200" y="203080"/>
            <a:ext cx="10515600" cy="1325563"/>
          </a:xfrm>
        </p:spPr>
        <p:txBody>
          <a:bodyPr/>
          <a:lstStyle/>
          <a:p>
            <a:pPr algn="ctr"/>
            <a:r>
              <a:rPr lang="en-US" dirty="0">
                <a:latin typeface="Segoe Print" panose="02000600000000000000" pitchFamily="2" charset="0"/>
              </a:rPr>
              <a:t>SMWG Prioritized Practices</a:t>
            </a:r>
          </a:p>
        </p:txBody>
      </p:sp>
      <p:sp>
        <p:nvSpPr>
          <p:cNvPr id="5" name="Slide Number Placeholder 4">
            <a:extLst>
              <a:ext uri="{FF2B5EF4-FFF2-40B4-BE49-F238E27FC236}">
                <a16:creationId xmlns:a16="http://schemas.microsoft.com/office/drawing/2014/main" id="{A87564FF-D995-CDB2-C686-922E452E4698}"/>
              </a:ext>
            </a:extLst>
          </p:cNvPr>
          <p:cNvSpPr>
            <a:spLocks noGrp="1"/>
          </p:cNvSpPr>
          <p:nvPr>
            <p:ph type="sldNum" sz="quarter" idx="12"/>
          </p:nvPr>
        </p:nvSpPr>
        <p:spPr/>
        <p:txBody>
          <a:bodyPr/>
          <a:lstStyle/>
          <a:p>
            <a:fld id="{81AF2663-3A35-493D-999A-B6024D852259}" type="slidenum">
              <a:rPr lang="en-US" smtClean="0"/>
              <a:t>7</a:t>
            </a:fld>
            <a:endParaRPr lang="en-US" dirty="0"/>
          </a:p>
        </p:txBody>
      </p:sp>
      <p:graphicFrame>
        <p:nvGraphicFramePr>
          <p:cNvPr id="6" name="Content Placeholder 5">
            <a:extLst>
              <a:ext uri="{FF2B5EF4-FFF2-40B4-BE49-F238E27FC236}">
                <a16:creationId xmlns:a16="http://schemas.microsoft.com/office/drawing/2014/main" id="{E6D9A9BC-2D5D-2B50-33BC-F16F436D46B3}"/>
              </a:ext>
            </a:extLst>
          </p:cNvPr>
          <p:cNvGraphicFramePr>
            <a:graphicFrameLocks noGrp="1"/>
          </p:cNvGraphicFramePr>
          <p:nvPr>
            <p:ph idx="1"/>
            <p:extLst>
              <p:ext uri="{D42A27DB-BD31-4B8C-83A1-F6EECF244321}">
                <p14:modId xmlns:p14="http://schemas.microsoft.com/office/powerpoint/2010/main" val="1184906398"/>
              </p:ext>
            </p:extLst>
          </p:nvPr>
        </p:nvGraphicFramePr>
        <p:xfrm>
          <a:off x="769295" y="1410511"/>
          <a:ext cx="10653409" cy="45816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3">
            <a:extLst>
              <a:ext uri="{FF2B5EF4-FFF2-40B4-BE49-F238E27FC236}">
                <a16:creationId xmlns:a16="http://schemas.microsoft.com/office/drawing/2014/main" id="{74AD54DE-9FA5-3F0F-700F-674CF21EA47D}"/>
              </a:ext>
            </a:extLst>
          </p:cNvPr>
          <p:cNvSpPr>
            <a:spLocks noGrp="1"/>
          </p:cNvSpPr>
          <p:nvPr>
            <p:ph type="ftr" sz="quarter" idx="11"/>
          </p:nvPr>
        </p:nvSpPr>
        <p:spPr>
          <a:xfrm>
            <a:off x="4038599" y="6355547"/>
            <a:ext cx="4114800" cy="365125"/>
          </a:xfrm>
        </p:spPr>
        <p:txBody>
          <a:bodyPr/>
          <a:lstStyle>
            <a:lvl1pPr>
              <a:defRPr b="1"/>
            </a:lvl1pPr>
          </a:lstStyle>
          <a:p>
            <a:r>
              <a:rPr lang="en-US" dirty="0">
                <a:solidFill>
                  <a:schemeClr val="tx1"/>
                </a:solidFill>
              </a:rPr>
              <a:t>NASCSP</a:t>
            </a:r>
            <a:r>
              <a:rPr lang="en-US" dirty="0"/>
              <a:t> </a:t>
            </a:r>
            <a:r>
              <a:rPr lang="en-US" dirty="0">
                <a:solidFill>
                  <a:srgbClr val="4472C4"/>
                </a:solidFill>
              </a:rPr>
              <a:t>2023</a:t>
            </a:r>
            <a:r>
              <a:rPr lang="en-US" dirty="0">
                <a:solidFill>
                  <a:schemeClr val="tx1"/>
                </a:solidFill>
              </a:rPr>
              <a:t> Annual Training Conference | www.nascsp.org</a:t>
            </a:r>
          </a:p>
        </p:txBody>
      </p:sp>
    </p:spTree>
    <p:extLst>
      <p:ext uri="{BB962C8B-B14F-4D97-AF65-F5344CB8AC3E}">
        <p14:creationId xmlns:p14="http://schemas.microsoft.com/office/powerpoint/2010/main" val="3336438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9456E46-4570-43E7-B6EF-AEBCA28C8547}"/>
              </a:ext>
            </a:extLst>
          </p:cNvPr>
          <p:cNvSpPr>
            <a:spLocks noGrp="1"/>
          </p:cNvSpPr>
          <p:nvPr>
            <p:ph type="title"/>
          </p:nvPr>
        </p:nvSpPr>
        <p:spPr>
          <a:xfrm>
            <a:off x="228601" y="2484158"/>
            <a:ext cx="3581402" cy="3127180"/>
          </a:xfrm>
        </p:spPr>
        <p:txBody>
          <a:bodyPr vert="horz" lIns="91440" tIns="45720" rIns="91440" bIns="45720" rtlCol="0" anchor="t">
            <a:normAutofit/>
          </a:bodyPr>
          <a:lstStyle/>
          <a:p>
            <a:r>
              <a:rPr lang="en-US" sz="3700" b="1" kern="1200" dirty="0">
                <a:solidFill>
                  <a:srgbClr val="FFFFFF"/>
                </a:solidFill>
                <a:latin typeface="+mj-lt"/>
                <a:ea typeface="+mj-ea"/>
                <a:cs typeface="+mj-cs"/>
              </a:rPr>
              <a:t>What is a Promising Peer Practice?</a:t>
            </a:r>
          </a:p>
        </p:txBody>
      </p:sp>
      <p:sp>
        <p:nvSpPr>
          <p:cNvPr id="5" name="Slide Number Placeholder 4">
            <a:extLst>
              <a:ext uri="{FF2B5EF4-FFF2-40B4-BE49-F238E27FC236}">
                <a16:creationId xmlns:a16="http://schemas.microsoft.com/office/drawing/2014/main" id="{D10540BA-AF00-440E-B2FD-F709ABE52F86}"/>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C6240FB-E4B9-4456-9976-B718E7FD5CC7}" type="slidenum">
              <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8</a:t>
            </a:fld>
            <a:endParaRPr kumimoji="0" 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7" name="Content Placeholder 6">
            <a:extLst>
              <a:ext uri="{FF2B5EF4-FFF2-40B4-BE49-F238E27FC236}">
                <a16:creationId xmlns:a16="http://schemas.microsoft.com/office/drawing/2014/main" id="{A55ED373-4AFD-6F85-E376-A0D4CE12448C}"/>
              </a:ext>
            </a:extLst>
          </p:cNvPr>
          <p:cNvSpPr>
            <a:spLocks noGrp="1"/>
          </p:cNvSpPr>
          <p:nvPr>
            <p:ph idx="1"/>
          </p:nvPr>
        </p:nvSpPr>
        <p:spPr>
          <a:xfrm>
            <a:off x="4495806" y="478712"/>
            <a:ext cx="6857993" cy="5698251"/>
          </a:xfrm>
        </p:spPr>
        <p:txBody>
          <a:bodyPr/>
          <a:lstStyle/>
          <a:p>
            <a:pPr marL="0" indent="0">
              <a:buNone/>
            </a:pPr>
            <a:endParaRPr lang="en-US" sz="3200" dirty="0"/>
          </a:p>
          <a:p>
            <a:pPr marL="0" indent="0">
              <a:buNone/>
            </a:pPr>
            <a:endParaRPr lang="en-US" sz="3200" dirty="0"/>
          </a:p>
          <a:p>
            <a:pPr marL="0" indent="0">
              <a:buNone/>
            </a:pPr>
            <a:r>
              <a:rPr lang="en-US" sz="3200" dirty="0"/>
              <a:t>A </a:t>
            </a:r>
            <a:r>
              <a:rPr lang="en-US" sz="3200" i="1" dirty="0"/>
              <a:t>Promising Peer Practice </a:t>
            </a:r>
            <a:r>
              <a:rPr lang="en-US" sz="3200" dirty="0"/>
              <a:t>is</a:t>
            </a:r>
            <a:r>
              <a:rPr lang="en-US" sz="3200" i="1" dirty="0"/>
              <a:t>…</a:t>
            </a:r>
            <a:endParaRPr lang="en-US" sz="3200" dirty="0"/>
          </a:p>
          <a:p>
            <a:pPr marL="0" indent="0">
              <a:buNone/>
            </a:pPr>
            <a:endParaRPr lang="en-US" dirty="0"/>
          </a:p>
          <a:p>
            <a:pPr marL="0" indent="0">
              <a:buNone/>
            </a:pPr>
            <a:r>
              <a:rPr lang="en-US" dirty="0"/>
              <a:t>An operating practice that has worked well in a state, as evidenced by good satisfaction scores from the local agencies, that other states can learn from and adapt, as appropriate.</a:t>
            </a:r>
          </a:p>
          <a:p>
            <a:pPr marL="0" indent="0">
              <a:buNone/>
            </a:pPr>
            <a:endParaRPr lang="en-US" dirty="0"/>
          </a:p>
        </p:txBody>
      </p:sp>
      <p:sp>
        <p:nvSpPr>
          <p:cNvPr id="4" name="Footer Placeholder 3">
            <a:extLst>
              <a:ext uri="{FF2B5EF4-FFF2-40B4-BE49-F238E27FC236}">
                <a16:creationId xmlns:a16="http://schemas.microsoft.com/office/drawing/2014/main" id="{48337243-6A31-3D54-16DA-81D105FD93CE}"/>
              </a:ext>
            </a:extLst>
          </p:cNvPr>
          <p:cNvSpPr>
            <a:spLocks noGrp="1"/>
          </p:cNvSpPr>
          <p:nvPr>
            <p:ph type="ftr" sz="quarter" idx="11"/>
          </p:nvPr>
        </p:nvSpPr>
        <p:spPr>
          <a:xfrm>
            <a:off x="5867402" y="6356350"/>
            <a:ext cx="4114800" cy="365125"/>
          </a:xfrm>
        </p:spPr>
        <p:txBody>
          <a:bodyPr/>
          <a:lstStyle>
            <a:lvl1pPr>
              <a:defRPr b="1"/>
            </a:lvl1pPr>
          </a:lstStyle>
          <a:p>
            <a:r>
              <a:rPr lang="en-US" dirty="0">
                <a:solidFill>
                  <a:schemeClr val="tx1"/>
                </a:solidFill>
              </a:rPr>
              <a:t>NASCSP</a:t>
            </a:r>
            <a:r>
              <a:rPr lang="en-US" dirty="0"/>
              <a:t> </a:t>
            </a:r>
            <a:r>
              <a:rPr lang="en-US" dirty="0">
                <a:solidFill>
                  <a:srgbClr val="4472C4"/>
                </a:solidFill>
              </a:rPr>
              <a:t>2023</a:t>
            </a:r>
            <a:r>
              <a:rPr lang="en-US" dirty="0">
                <a:solidFill>
                  <a:schemeClr val="tx1"/>
                </a:solidFill>
              </a:rPr>
              <a:t> Annual Training Conference | www.nascsp.org</a:t>
            </a:r>
          </a:p>
        </p:txBody>
      </p:sp>
    </p:spTree>
    <p:extLst>
      <p:ext uri="{BB962C8B-B14F-4D97-AF65-F5344CB8AC3E}">
        <p14:creationId xmlns:p14="http://schemas.microsoft.com/office/powerpoint/2010/main" val="395678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AE17E199-1550-E8D0-7AFF-924597024042}"/>
              </a:ext>
            </a:extLst>
          </p:cNvPr>
          <p:cNvCxnSpPr>
            <a:cxnSpLocks/>
          </p:cNvCxnSpPr>
          <p:nvPr/>
        </p:nvCxnSpPr>
        <p:spPr>
          <a:xfrm>
            <a:off x="1987415" y="1987426"/>
            <a:ext cx="1457256" cy="0"/>
          </a:xfrm>
          <a:prstGeom prst="line">
            <a:avLst/>
          </a:prstGeom>
          <a:ln w="57150">
            <a:solidFill>
              <a:srgbClr val="7CC576"/>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F86137B-9254-6F11-31FB-F71D17235E4C}"/>
              </a:ext>
            </a:extLst>
          </p:cNvPr>
          <p:cNvSpPr>
            <a:spLocks noGrp="1"/>
          </p:cNvSpPr>
          <p:nvPr>
            <p:ph type="title"/>
          </p:nvPr>
        </p:nvSpPr>
        <p:spPr>
          <a:xfrm>
            <a:off x="749924" y="244296"/>
            <a:ext cx="3932237" cy="1600200"/>
          </a:xfrm>
        </p:spPr>
        <p:txBody>
          <a:bodyPr anchor="b">
            <a:noAutofit/>
          </a:bodyPr>
          <a:lstStyle/>
          <a:p>
            <a:pPr algn="ctr"/>
            <a:r>
              <a:rPr lang="en-US" sz="4000" dirty="0">
                <a:latin typeface="Segoe Print" panose="02000600000000000000" pitchFamily="2" charset="0"/>
              </a:rPr>
              <a:t>Sample Compendium</a:t>
            </a:r>
          </a:p>
        </p:txBody>
      </p:sp>
      <p:sp>
        <p:nvSpPr>
          <p:cNvPr id="12" name="Text Placeholder 3">
            <a:extLst>
              <a:ext uri="{FF2B5EF4-FFF2-40B4-BE49-F238E27FC236}">
                <a16:creationId xmlns:a16="http://schemas.microsoft.com/office/drawing/2014/main" id="{608128D7-9E6A-6DA9-BB8D-15CA6F3AD86D}"/>
              </a:ext>
            </a:extLst>
          </p:cNvPr>
          <p:cNvSpPr>
            <a:spLocks noGrp="1"/>
          </p:cNvSpPr>
          <p:nvPr>
            <p:ph type="body" sz="half" idx="2"/>
          </p:nvPr>
        </p:nvSpPr>
        <p:spPr>
          <a:xfrm>
            <a:off x="839787" y="2130357"/>
            <a:ext cx="3932237" cy="4225993"/>
          </a:xfrm>
        </p:spPr>
        <p:txBody>
          <a:bodyPr>
            <a:normAutofit lnSpcReduction="10000"/>
          </a:bodyPr>
          <a:lstStyle/>
          <a:p>
            <a:r>
              <a:rPr lang="en-US" sz="2400" dirty="0"/>
              <a:t>Promising Practices Compendium will include the following:</a:t>
            </a:r>
          </a:p>
          <a:p>
            <a:pPr marL="285750" indent="-285750">
              <a:buFont typeface="Arial" panose="020B0604020202020204" pitchFamily="34" charset="0"/>
              <a:buChar char="•"/>
            </a:pPr>
            <a:r>
              <a:rPr lang="en-US" sz="2400" dirty="0"/>
              <a:t>The promising practice</a:t>
            </a:r>
          </a:p>
          <a:p>
            <a:pPr marL="285750" indent="-285750">
              <a:buFont typeface="Arial" panose="020B0604020202020204" pitchFamily="34" charset="0"/>
              <a:buChar char="•"/>
            </a:pPr>
            <a:r>
              <a:rPr lang="en-US" sz="2400" dirty="0"/>
              <a:t>Who employs the practice</a:t>
            </a:r>
          </a:p>
          <a:p>
            <a:pPr marL="285750" indent="-285750">
              <a:buFont typeface="Arial" panose="020B0604020202020204" pitchFamily="34" charset="0"/>
              <a:buChar char="•"/>
            </a:pPr>
            <a:r>
              <a:rPr lang="en-US" sz="2400" dirty="0"/>
              <a:t>The purpose</a:t>
            </a:r>
          </a:p>
          <a:p>
            <a:pPr marL="285750" indent="-285750">
              <a:buFont typeface="Arial" panose="020B0604020202020204" pitchFamily="34" charset="0"/>
              <a:buChar char="•"/>
            </a:pPr>
            <a:r>
              <a:rPr lang="en-US" sz="2400" dirty="0"/>
              <a:t>The method</a:t>
            </a:r>
          </a:p>
          <a:p>
            <a:pPr marL="285750" indent="-285750">
              <a:buFont typeface="Arial" panose="020B0604020202020204" pitchFamily="34" charset="0"/>
              <a:buChar char="•"/>
            </a:pPr>
            <a:r>
              <a:rPr lang="en-US" sz="2400" dirty="0"/>
              <a:t>The challenges</a:t>
            </a:r>
          </a:p>
          <a:p>
            <a:pPr marL="285750" indent="-285750">
              <a:buFont typeface="Arial" panose="020B0604020202020204" pitchFamily="34" charset="0"/>
              <a:buChar char="•"/>
            </a:pPr>
            <a:r>
              <a:rPr lang="en-US" sz="2400" dirty="0"/>
              <a:t>The benefits</a:t>
            </a:r>
          </a:p>
          <a:p>
            <a:pPr marL="285750" indent="-285750">
              <a:buFont typeface="Arial" panose="020B0604020202020204" pitchFamily="34" charset="0"/>
              <a:buChar char="•"/>
            </a:pPr>
            <a:r>
              <a:rPr lang="en-US" sz="2400" dirty="0"/>
              <a:t>Tools/Templates/Resources </a:t>
            </a:r>
          </a:p>
        </p:txBody>
      </p:sp>
      <p:sp>
        <p:nvSpPr>
          <p:cNvPr id="5" name="Slide Number Placeholder 4">
            <a:extLst>
              <a:ext uri="{FF2B5EF4-FFF2-40B4-BE49-F238E27FC236}">
                <a16:creationId xmlns:a16="http://schemas.microsoft.com/office/drawing/2014/main" id="{15129341-81C7-98AF-A61E-12055C70BCDC}"/>
              </a:ext>
            </a:extLst>
          </p:cNvPr>
          <p:cNvSpPr>
            <a:spLocks noGrp="1"/>
          </p:cNvSpPr>
          <p:nvPr>
            <p:ph type="sldNum" sz="quarter" idx="12"/>
          </p:nvPr>
        </p:nvSpPr>
        <p:spPr>
          <a:xfrm>
            <a:off x="8610600" y="6356350"/>
            <a:ext cx="274320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1AF2663-3A35-493D-999A-B6024D85225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7AEAFB24-0918-89C2-6C3F-AC42A994EF18}"/>
              </a:ext>
            </a:extLst>
          </p:cNvPr>
          <p:cNvCxnSpPr>
            <a:cxnSpLocks/>
          </p:cNvCxnSpPr>
          <p:nvPr/>
        </p:nvCxnSpPr>
        <p:spPr>
          <a:xfrm>
            <a:off x="544152" y="1987426"/>
            <a:ext cx="1454149" cy="0"/>
          </a:xfrm>
          <a:prstGeom prst="line">
            <a:avLst/>
          </a:prstGeom>
          <a:ln w="57150">
            <a:solidFill>
              <a:srgbClr val="448CCB"/>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ED395B4-8FA7-C76B-4908-0FD033F3B67B}"/>
              </a:ext>
            </a:extLst>
          </p:cNvPr>
          <p:cNvCxnSpPr>
            <a:cxnSpLocks/>
          </p:cNvCxnSpPr>
          <p:nvPr/>
        </p:nvCxnSpPr>
        <p:spPr>
          <a:xfrm>
            <a:off x="3444671" y="1987426"/>
            <a:ext cx="1454149" cy="0"/>
          </a:xfrm>
          <a:prstGeom prst="line">
            <a:avLst/>
          </a:prstGeom>
          <a:ln w="57150">
            <a:solidFill>
              <a:srgbClr val="623561"/>
            </a:solidFill>
          </a:ln>
        </p:spPr>
        <p:style>
          <a:lnRef idx="1">
            <a:schemeClr val="accent1"/>
          </a:lnRef>
          <a:fillRef idx="0">
            <a:schemeClr val="accent1"/>
          </a:fillRef>
          <a:effectRef idx="0">
            <a:schemeClr val="accent1"/>
          </a:effectRef>
          <a:fontRef idx="minor">
            <a:schemeClr val="tx1"/>
          </a:fontRef>
        </p:style>
      </p:cxnSp>
      <p:sp>
        <p:nvSpPr>
          <p:cNvPr id="3" name="Footer Placeholder 3">
            <a:extLst>
              <a:ext uri="{FF2B5EF4-FFF2-40B4-BE49-F238E27FC236}">
                <a16:creationId xmlns:a16="http://schemas.microsoft.com/office/drawing/2014/main" id="{EDBB09BA-8F65-4E5D-2C3D-8465CCD8850B}"/>
              </a:ext>
            </a:extLst>
          </p:cNvPr>
          <p:cNvSpPr>
            <a:spLocks noGrp="1"/>
          </p:cNvSpPr>
          <p:nvPr>
            <p:ph type="ftr" sz="quarter" idx="11"/>
          </p:nvPr>
        </p:nvSpPr>
        <p:spPr>
          <a:xfrm>
            <a:off x="4038599" y="6355547"/>
            <a:ext cx="4114800" cy="365125"/>
          </a:xfrm>
        </p:spPr>
        <p:txBody>
          <a:bodyPr/>
          <a:lstStyle>
            <a:lvl1pPr>
              <a:defRPr b="1"/>
            </a:lvl1pPr>
          </a:lstStyle>
          <a:p>
            <a:r>
              <a:rPr lang="en-US" dirty="0">
                <a:solidFill>
                  <a:schemeClr val="tx1"/>
                </a:solidFill>
              </a:rPr>
              <a:t>NASCSP</a:t>
            </a:r>
            <a:r>
              <a:rPr lang="en-US" dirty="0"/>
              <a:t> </a:t>
            </a:r>
            <a:r>
              <a:rPr lang="en-US" dirty="0">
                <a:solidFill>
                  <a:srgbClr val="4472C4"/>
                </a:solidFill>
              </a:rPr>
              <a:t>2023</a:t>
            </a:r>
            <a:r>
              <a:rPr lang="en-US" dirty="0">
                <a:solidFill>
                  <a:schemeClr val="tx1"/>
                </a:solidFill>
              </a:rPr>
              <a:t> Annual Training Conference | www.nascsp.org</a:t>
            </a:r>
          </a:p>
        </p:txBody>
      </p:sp>
      <p:pic>
        <p:nvPicPr>
          <p:cNvPr id="14" name="Picture 13">
            <a:extLst>
              <a:ext uri="{FF2B5EF4-FFF2-40B4-BE49-F238E27FC236}">
                <a16:creationId xmlns:a16="http://schemas.microsoft.com/office/drawing/2014/main" id="{69DEDAAF-2282-566A-4AE3-10DFC3390F26}"/>
              </a:ext>
            </a:extLst>
          </p:cNvPr>
          <p:cNvPicPr>
            <a:picLocks noChangeAspect="1"/>
          </p:cNvPicPr>
          <p:nvPr/>
        </p:nvPicPr>
        <p:blipFill>
          <a:blip r:embed="rId3"/>
          <a:stretch>
            <a:fillRect/>
          </a:stretch>
        </p:blipFill>
        <p:spPr>
          <a:xfrm>
            <a:off x="4996281" y="244296"/>
            <a:ext cx="7126682" cy="5994843"/>
          </a:xfrm>
          <a:prstGeom prst="rect">
            <a:avLst/>
          </a:prstGeom>
        </p:spPr>
      </p:pic>
    </p:spTree>
    <p:extLst>
      <p:ext uri="{BB962C8B-B14F-4D97-AF65-F5344CB8AC3E}">
        <p14:creationId xmlns:p14="http://schemas.microsoft.com/office/powerpoint/2010/main" val="1291358423"/>
      </p:ext>
    </p:extLst>
  </p:cSld>
  <p:clrMapOvr>
    <a:masterClrMapping/>
  </p:clrMapOvr>
</p:sld>
</file>

<file path=ppt/theme/theme1.xml><?xml version="1.0" encoding="utf-8"?>
<a:theme xmlns:a="http://schemas.openxmlformats.org/drawingml/2006/main" name="1_Office Theme">
  <a:themeElements>
    <a:clrScheme name="NASCSP Colors">
      <a:dk1>
        <a:sysClr val="windowText" lastClr="000000"/>
      </a:dk1>
      <a:lt1>
        <a:sysClr val="window" lastClr="FFFFFF"/>
      </a:lt1>
      <a:dk2>
        <a:srgbClr val="17406D"/>
      </a:dk2>
      <a:lt2>
        <a:srgbClr val="DBEFF9"/>
      </a:lt2>
      <a:accent1>
        <a:srgbClr val="2190C8"/>
      </a:accent1>
      <a:accent2>
        <a:srgbClr val="2190C8"/>
      </a:accent2>
      <a:accent3>
        <a:srgbClr val="660066"/>
      </a:accent3>
      <a:accent4>
        <a:srgbClr val="92D050"/>
      </a:accent4>
      <a:accent5>
        <a:srgbClr val="92D050"/>
      </a:accent5>
      <a:accent6>
        <a:srgbClr val="660066"/>
      </a:accent6>
      <a:hlink>
        <a:srgbClr val="0070C0"/>
      </a:hlink>
      <a:folHlink>
        <a:srgbClr val="009DD9"/>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NASCSP Template1">
  <a:themeElements>
    <a:clrScheme name="NASCSP Colors">
      <a:dk1>
        <a:sysClr val="windowText" lastClr="000000"/>
      </a:dk1>
      <a:lt1>
        <a:sysClr val="window" lastClr="FFFFFF"/>
      </a:lt1>
      <a:dk2>
        <a:srgbClr val="17406D"/>
      </a:dk2>
      <a:lt2>
        <a:srgbClr val="DBEFF9"/>
      </a:lt2>
      <a:accent1>
        <a:srgbClr val="92D050"/>
      </a:accent1>
      <a:accent2>
        <a:srgbClr val="2190C8"/>
      </a:accent2>
      <a:accent3>
        <a:srgbClr val="660066"/>
      </a:accent3>
      <a:accent4>
        <a:srgbClr val="92D050"/>
      </a:accent4>
      <a:accent5>
        <a:srgbClr val="92D050"/>
      </a:accent5>
      <a:accent6>
        <a:srgbClr val="000000"/>
      </a:accent6>
      <a:hlink>
        <a:srgbClr val="009DD9"/>
      </a:hlink>
      <a:folHlink>
        <a:srgbClr val="009DD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SCSP Template1" id="{164C730A-857A-4244-ADA1-A2939C1F68BE}" vid="{2876FAD4-112C-4753-9FCD-CE65CA0C26CD}"/>
    </a:ext>
  </a:extLst>
</a:theme>
</file>

<file path=ppt/theme/theme3.xml><?xml version="1.0" encoding="utf-8"?>
<a:theme xmlns:a="http://schemas.openxmlformats.org/drawingml/2006/main" name="NASCSP Templat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SCSP Template1" id="{164C730A-857A-4244-ADA1-A2939C1F68BE}" vid="{2876FAD4-112C-4753-9FCD-CE65CA0C26CD}"/>
    </a:ext>
  </a:extLst>
</a:theme>
</file>

<file path=ppt/theme/theme4.xml><?xml version="1.0" encoding="utf-8"?>
<a:theme xmlns:a="http://schemas.openxmlformats.org/drawingml/2006/main" name="CFI Group MPT 2.0">
  <a:themeElements>
    <a:clrScheme name="Custom 9">
      <a:dk1>
        <a:srgbClr val="3F3F3F"/>
      </a:dk1>
      <a:lt1>
        <a:srgbClr val="FFFFFF"/>
      </a:lt1>
      <a:dk2>
        <a:srgbClr val="595959"/>
      </a:dk2>
      <a:lt2>
        <a:srgbClr val="F2F2F2"/>
      </a:lt2>
      <a:accent1>
        <a:srgbClr val="45546D"/>
      </a:accent1>
      <a:accent2>
        <a:srgbClr val="0D7988"/>
      </a:accent2>
      <a:accent3>
        <a:srgbClr val="06BA63"/>
      </a:accent3>
      <a:accent4>
        <a:srgbClr val="2F58A7"/>
      </a:accent4>
      <a:accent5>
        <a:srgbClr val="A1CAEC"/>
      </a:accent5>
      <a:accent6>
        <a:srgbClr val="EF9562"/>
      </a:accent6>
      <a:hlink>
        <a:srgbClr val="0563C1"/>
      </a:hlink>
      <a:folHlink>
        <a:srgbClr val="954F72"/>
      </a:folHlink>
    </a:clrScheme>
    <a:fontScheme name="CFI Group">
      <a:majorFont>
        <a:latin typeface="Arial Nova Light"/>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Parcel">
  <a:themeElements>
    <a:clrScheme name="Parcel">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ppt/theme/theme6.xml><?xml version="1.0" encoding="utf-8"?>
<a:theme xmlns:a="http://schemas.openxmlformats.org/drawingml/2006/main" name="2_Office Theme">
  <a:themeElements>
    <a:clrScheme name="NASCSP Colors">
      <a:dk1>
        <a:sysClr val="windowText" lastClr="000000"/>
      </a:dk1>
      <a:lt1>
        <a:sysClr val="window" lastClr="FFFFFF"/>
      </a:lt1>
      <a:dk2>
        <a:srgbClr val="17406D"/>
      </a:dk2>
      <a:lt2>
        <a:srgbClr val="DBEFF9"/>
      </a:lt2>
      <a:accent1>
        <a:srgbClr val="2190C8"/>
      </a:accent1>
      <a:accent2>
        <a:srgbClr val="2190C8"/>
      </a:accent2>
      <a:accent3>
        <a:srgbClr val="660066"/>
      </a:accent3>
      <a:accent4>
        <a:srgbClr val="92D050"/>
      </a:accent4>
      <a:accent5>
        <a:srgbClr val="92D050"/>
      </a:accent5>
      <a:accent6>
        <a:srgbClr val="660066"/>
      </a:accent6>
      <a:hlink>
        <a:srgbClr val="0070C0"/>
      </a:hlink>
      <a:folHlink>
        <a:srgbClr val="009DD9"/>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023 NASCSP Annual Conferen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NASCSP Annual Conference Template" id="{051B1EFA-06B3-481D-A137-657727A4062D}" vid="{AC07B5EC-22B7-452D-A394-4B013AA27397}"/>
    </a:ext>
  </a:extLst>
</a:theme>
</file>

<file path=ppt/theme/theme8.xml><?xml version="1.0" encoding="utf-8"?>
<a:theme xmlns:a="http://schemas.openxmlformats.org/drawingml/2006/main" name="2_Parcel">
  <a:themeElements>
    <a:clrScheme name="Parcel">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157266</TotalTime>
  <Words>5848</Words>
  <Application>Microsoft Office PowerPoint</Application>
  <PresentationFormat>Widescreen</PresentationFormat>
  <Paragraphs>821</Paragraphs>
  <Slides>41</Slides>
  <Notes>32</Notes>
  <HiddenSlides>0</HiddenSlides>
  <MMClips>0</MMClips>
  <ScaleCrop>false</ScaleCrop>
  <HeadingPairs>
    <vt:vector size="6" baseType="variant">
      <vt:variant>
        <vt:lpstr>Fonts Used</vt:lpstr>
      </vt:variant>
      <vt:variant>
        <vt:i4>16</vt:i4>
      </vt:variant>
      <vt:variant>
        <vt:lpstr>Theme</vt:lpstr>
      </vt:variant>
      <vt:variant>
        <vt:i4>10</vt:i4>
      </vt:variant>
      <vt:variant>
        <vt:lpstr>Slide Titles</vt:lpstr>
      </vt:variant>
      <vt:variant>
        <vt:i4>41</vt:i4>
      </vt:variant>
    </vt:vector>
  </HeadingPairs>
  <TitlesOfParts>
    <vt:vector size="67" baseType="lpstr">
      <vt:lpstr>Aharoni</vt:lpstr>
      <vt:lpstr>Arial</vt:lpstr>
      <vt:lpstr>Arial Nova</vt:lpstr>
      <vt:lpstr>Arial Nova Light</vt:lpstr>
      <vt:lpstr>Bookman Old Style</vt:lpstr>
      <vt:lpstr>Calibri</vt:lpstr>
      <vt:lpstr>Calibri Light</vt:lpstr>
      <vt:lpstr>Cambria</vt:lpstr>
      <vt:lpstr>Courier New</vt:lpstr>
      <vt:lpstr>Gill Sans MT</vt:lpstr>
      <vt:lpstr>Neue Haas Grotesk Text Pro</vt:lpstr>
      <vt:lpstr>Sabon Next LT</vt:lpstr>
      <vt:lpstr>Segoe Print</vt:lpstr>
      <vt:lpstr>Symbol</vt:lpstr>
      <vt:lpstr>Wingdings</vt:lpstr>
      <vt:lpstr>Wingdings 3</vt:lpstr>
      <vt:lpstr>1_Office Theme</vt:lpstr>
      <vt:lpstr>2_NASCSP Template1</vt:lpstr>
      <vt:lpstr>NASCSP Template1</vt:lpstr>
      <vt:lpstr>CFI Group MPT 2.0</vt:lpstr>
      <vt:lpstr>Parcel</vt:lpstr>
      <vt:lpstr>2_Office Theme</vt:lpstr>
      <vt:lpstr>2023 NASCSP Annual Conference</vt:lpstr>
      <vt:lpstr>2_Parcel</vt:lpstr>
      <vt:lpstr>Office Theme</vt:lpstr>
      <vt:lpstr>2_Office Theme</vt:lpstr>
      <vt:lpstr>State Management Work Group  Promising Practices – Part I </vt:lpstr>
      <vt:lpstr>SESSION  GOALS</vt:lpstr>
      <vt:lpstr>State Management Work Group Purpose</vt:lpstr>
      <vt:lpstr>State Management Work Group Membership</vt:lpstr>
      <vt:lpstr>    SMWG: How It Worked     </vt:lpstr>
      <vt:lpstr>SMWG  Deliverables</vt:lpstr>
      <vt:lpstr>SMWG Prioritized Practices</vt:lpstr>
      <vt:lpstr>What is a Promising Peer Practice?</vt:lpstr>
      <vt:lpstr>Sample Compendium</vt:lpstr>
      <vt:lpstr>Engaging the Network:  Definition</vt:lpstr>
      <vt:lpstr>Engaging the Network:  Goal</vt:lpstr>
      <vt:lpstr>Engaging the Network:  Research</vt:lpstr>
      <vt:lpstr>2021 ACSI Survey:  Aggregate Score and Impact Table</vt:lpstr>
      <vt:lpstr>2021 ACSI Survey: Aggregate Score and Impact Table</vt:lpstr>
      <vt:lpstr>  2021 ACSI Survey:  Verbatim Comments </vt:lpstr>
      <vt:lpstr>Maintain A Strong, Collaborative Relationship with the State Association</vt:lpstr>
      <vt:lpstr>Maintain A Strong, Collaborative Relationship with the State Association</vt:lpstr>
      <vt:lpstr>Engaging the Network</vt:lpstr>
      <vt:lpstr>PowerPoint Presentation</vt:lpstr>
      <vt:lpstr>1.2 Maintain a Strong, Collaborative Relationship with the State Association</vt:lpstr>
      <vt:lpstr>1. 3 Maintain a Strong, Collaborative Relationship with the State Association</vt:lpstr>
      <vt:lpstr>PowerPoint Presentation</vt:lpstr>
      <vt:lpstr>2.2  Minimum Administration, Maximum Engagement</vt:lpstr>
      <vt:lpstr>2.3 Minimum Administration, Maximum Engagement</vt:lpstr>
      <vt:lpstr>2.4 Minimum Administration, Maximum Engagement</vt:lpstr>
      <vt:lpstr>2.5  Minimum Administration, Maximum Engagement</vt:lpstr>
      <vt:lpstr>3.1  Establish an Economic Opportunity Council (EOC)</vt:lpstr>
      <vt:lpstr>3.2  Establish an Economic Opportunity Council (EOC)</vt:lpstr>
      <vt:lpstr>3.3 Establish an Economic Opportunity Council (EOC)</vt:lpstr>
      <vt:lpstr> 4.  Leverage   Technology  </vt:lpstr>
      <vt:lpstr> 4.1 Leverage   Technology  </vt:lpstr>
      <vt:lpstr> 4.2  Leverage   Technology  </vt:lpstr>
      <vt:lpstr> 4.3 Leverage   Technology  </vt:lpstr>
      <vt:lpstr>PowerPoint Presentation</vt:lpstr>
      <vt:lpstr>Related Promising Practices</vt:lpstr>
      <vt:lpstr>Expectations</vt:lpstr>
      <vt:lpstr>Engaging the Network</vt:lpstr>
      <vt:lpstr>Next Steps</vt:lpstr>
      <vt:lpstr>Discussion</vt:lpstr>
      <vt:lpstr>PowerPoint Presentation</vt:lpstr>
      <vt:lpstr>Scan here to complete the survey for this session!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Kathleen Blunt</dc:creator>
  <cp:lastModifiedBy>Lauren Johnson</cp:lastModifiedBy>
  <cp:revision>285</cp:revision>
  <dcterms:created xsi:type="dcterms:W3CDTF">2022-08-09T10:55:30Z</dcterms:created>
  <dcterms:modified xsi:type="dcterms:W3CDTF">2023-09-22T19:02:32Z</dcterms:modified>
</cp:coreProperties>
</file>