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4"/>
    <p:sldMasterId id="2147483726" r:id="rId5"/>
    <p:sldMasterId id="2147483764" r:id="rId6"/>
    <p:sldMasterId id="2147483671" r:id="rId7"/>
  </p:sldMasterIdLst>
  <p:notesMasterIdLst>
    <p:notesMasterId r:id="rId27"/>
  </p:notesMasterIdLst>
  <p:handoutMasterIdLst>
    <p:handoutMasterId r:id="rId28"/>
  </p:handoutMasterIdLst>
  <p:sldIdLst>
    <p:sldId id="2147472384" r:id="rId8"/>
    <p:sldId id="2147472398" r:id="rId9"/>
    <p:sldId id="2147472307" r:id="rId10"/>
    <p:sldId id="2147472396" r:id="rId11"/>
    <p:sldId id="2147472428" r:id="rId12"/>
    <p:sldId id="2147472424" r:id="rId13"/>
    <p:sldId id="2147472422" r:id="rId14"/>
    <p:sldId id="2147472411" r:id="rId15"/>
    <p:sldId id="2147472397" r:id="rId16"/>
    <p:sldId id="2147472272" r:id="rId17"/>
    <p:sldId id="893" r:id="rId18"/>
    <p:sldId id="2147472425" r:id="rId19"/>
    <p:sldId id="2147472426" r:id="rId20"/>
    <p:sldId id="2147472395" r:id="rId21"/>
    <p:sldId id="2147472403" r:id="rId22"/>
    <p:sldId id="2147472427" r:id="rId23"/>
    <p:sldId id="2147472388" r:id="rId24"/>
    <p:sldId id="2147472421" r:id="rId25"/>
    <p:sldId id="2147472412" r:id="rId2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627E78-DB3B-5CB7-BD06-D3AC2B501281}" name="Klusmeier, Amy" initials="KA" userId="S::amy.klusmeier@hq.doe.gov::12cb38dc-d92c-47c0-b131-a6aa87a23f19" providerId="AD"/>
  <p188:author id="{97600B93-90C6-D45B-CE63-8F153CAFA93A}" name="Price, Brittany" initials="PB" userId="S::brittany.price@hq.doe.gov::dfd1a94c-3ad2-42ca-8377-204865ea1d4e" providerId="AD"/>
  <p188:author id="{89B95DE0-D6A4-AF5C-52E1-F14EA0EE285C}" name="Rains, Amanda" initials="RA" userId="S::amanda.rains@hq.doe.gov::10076e8b-a539-4917-8e3e-4da92eb6ea07" providerId="AD"/>
  <p188:author id="{B97901E3-37BA-2F81-19B5-F1AB2ED44924}" name="Kujawski, Katherine" initials="KK" userId="S::katherine.kujawski@hq.doe.gov::8f51c147-3fa2-4226-82df-300ce497809e" providerId="AD"/>
  <p188:author id="{175FACE7-2966-B726-6785-D48C9D561483}" name="Schroeder, Derek" initials="SD" userId="S::derek.schroeder@hq.doe.gov::69daae6e-3e99-4226-b19a-4b536a1abc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112"/>
    <a:srgbClr val="92D050"/>
    <a:srgbClr val="942093"/>
    <a:srgbClr val="521B93"/>
    <a:srgbClr val="3A9011"/>
    <a:srgbClr val="FEFEFE"/>
    <a:srgbClr val="5F99B4"/>
    <a:srgbClr val="FBBB8A"/>
    <a:srgbClr val="7FB394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379DD6-1A80-404E-B59A-C4342F6DAA2A}" v="19" dt="2023-07-26T17:02:52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89" autoAdjust="0"/>
  </p:normalViewPr>
  <p:slideViewPr>
    <p:cSldViewPr snapToGrid="0">
      <p:cViewPr varScale="1">
        <p:scale>
          <a:sx n="79" d="100"/>
          <a:sy n="79" d="100"/>
        </p:scale>
        <p:origin x="12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FA523-F7F8-4743-8805-C8A2B2E625A4}" type="doc">
      <dgm:prSet loTypeId="urn:microsoft.com/office/officeart/2005/8/layout/lProcess2" loCatId="relationship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B06775F0-6B4E-4879-BAEE-AAA0774A5F4C}">
      <dgm:prSet phldrT="[Text]" custT="1"/>
      <dgm:spPr>
        <a:solidFill>
          <a:schemeClr val="accent4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000" b="0" i="0">
              <a:solidFill>
                <a:schemeClr val="accent1">
                  <a:lumMod val="75000"/>
                </a:schemeClr>
              </a:solidFill>
              <a:latin typeface="+mj-lt"/>
            </a:rPr>
            <a:t>Retrofits</a:t>
          </a:r>
        </a:p>
      </dgm:t>
    </dgm:pt>
    <dgm:pt modelId="{F176A391-E3C3-470F-97E2-69B3F3227090}" type="parTrans" cxnId="{5FC4820E-84CD-495D-9583-91453407B93F}">
      <dgm:prSet/>
      <dgm:spPr/>
      <dgm:t>
        <a:bodyPr/>
        <a:lstStyle/>
        <a:p>
          <a:endParaRPr lang="en-US"/>
        </a:p>
      </dgm:t>
    </dgm:pt>
    <dgm:pt modelId="{0FF3F583-1C22-44D1-AA61-01CE8AD00B61}" type="sibTrans" cxnId="{5FC4820E-84CD-495D-9583-91453407B93F}">
      <dgm:prSet/>
      <dgm:spPr/>
      <dgm:t>
        <a:bodyPr/>
        <a:lstStyle/>
        <a:p>
          <a:endParaRPr lang="en-US"/>
        </a:p>
      </dgm:t>
    </dgm:pt>
    <dgm:pt modelId="{9131F2BF-21A6-4306-9A13-34213BACFCE2}">
      <dgm:prSet phldrT="[Text]" custT="1"/>
      <dgm:spPr>
        <a:solidFill>
          <a:schemeClr val="accent6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000" b="0" i="0" u="sng">
              <a:latin typeface="+mj-lt"/>
              <a:cs typeface="Angsana New" panose="020B0502040204020203" pitchFamily="18" charset="-34"/>
            </a:rPr>
            <a:t>BIL</a:t>
          </a:r>
          <a:r>
            <a:rPr lang="en-US" sz="2000" b="0" i="0">
              <a:latin typeface="+mj-lt"/>
              <a:cs typeface="Angsana New" panose="020B0502040204020203" pitchFamily="18" charset="-34"/>
            </a:rPr>
            <a:t> </a:t>
          </a:r>
          <a:br>
            <a:rPr lang="en-US" sz="2000" b="0" i="0">
              <a:latin typeface="+mj-lt"/>
              <a:cs typeface="Angsana New" panose="020B0502040204020203" pitchFamily="18" charset="-34"/>
            </a:rPr>
          </a:br>
          <a:r>
            <a:rPr lang="en-US" sz="2000" b="0" i="0">
              <a:latin typeface="+mj-lt"/>
              <a:cs typeface="Angsana New" panose="020B0502040204020203" pitchFamily="18" charset="-34"/>
            </a:rPr>
            <a:t>$3.2B WAP</a:t>
          </a:r>
        </a:p>
      </dgm:t>
    </dgm:pt>
    <dgm:pt modelId="{A18D9735-55D2-4A49-8B20-FBDE6EFF817B}" type="parTrans" cxnId="{739C183E-A7A4-4BC4-9B51-B5CFF5D42AD5}">
      <dgm:prSet/>
      <dgm:spPr/>
      <dgm:t>
        <a:bodyPr/>
        <a:lstStyle/>
        <a:p>
          <a:endParaRPr lang="en-US"/>
        </a:p>
      </dgm:t>
    </dgm:pt>
    <dgm:pt modelId="{57062F3B-1510-4B4B-85B4-3A1AFCB22A49}" type="sibTrans" cxnId="{739C183E-A7A4-4BC4-9B51-B5CFF5D42AD5}">
      <dgm:prSet/>
      <dgm:spPr/>
      <dgm:t>
        <a:bodyPr/>
        <a:lstStyle/>
        <a:p>
          <a:endParaRPr lang="en-US"/>
        </a:p>
      </dgm:t>
    </dgm:pt>
    <dgm:pt modelId="{8C50B2AE-E7D0-45FA-80D2-D3BE875C1FC4}">
      <dgm:prSet phldrT="[Text]"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0" i="0" u="sng" dirty="0">
              <a:latin typeface="+mj-lt"/>
            </a:rPr>
            <a:t>FY23</a:t>
          </a:r>
          <a:br>
            <a:rPr lang="en-US" sz="2000" b="0" i="0" dirty="0">
              <a:latin typeface="+mj-lt"/>
            </a:rPr>
          </a:br>
          <a:r>
            <a:rPr lang="en-US" sz="2000" b="0" i="0" dirty="0">
              <a:latin typeface="+mj-lt"/>
            </a:rPr>
            <a:t>$299M WAP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0" i="0" dirty="0">
              <a:latin typeface="+mj-lt"/>
            </a:rPr>
            <a:t>$30M Readiness</a:t>
          </a:r>
        </a:p>
      </dgm:t>
    </dgm:pt>
    <dgm:pt modelId="{EE0EB306-81D6-423B-B6F8-BCA35717E2BA}" type="parTrans" cxnId="{93785A9B-DA75-4A3A-8A7E-C5B4A0EA894D}">
      <dgm:prSet/>
      <dgm:spPr/>
      <dgm:t>
        <a:bodyPr/>
        <a:lstStyle/>
        <a:p>
          <a:endParaRPr lang="en-US"/>
        </a:p>
      </dgm:t>
    </dgm:pt>
    <dgm:pt modelId="{6D453256-C4BE-4125-9B72-21BC5FF5ED8B}" type="sibTrans" cxnId="{93785A9B-DA75-4A3A-8A7E-C5B4A0EA894D}">
      <dgm:prSet/>
      <dgm:spPr/>
      <dgm:t>
        <a:bodyPr/>
        <a:lstStyle/>
        <a:p>
          <a:endParaRPr lang="en-US"/>
        </a:p>
      </dgm:t>
    </dgm:pt>
    <dgm:pt modelId="{104D22EC-FED1-42D5-9946-DCD6616780BB}">
      <dgm:prSet phldrT="[Text]" custT="1"/>
      <dgm:spPr>
        <a:solidFill>
          <a:schemeClr val="accent4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000" b="0" i="0">
              <a:solidFill>
                <a:schemeClr val="accent1">
                  <a:lumMod val="75000"/>
                </a:schemeClr>
              </a:solidFill>
              <a:latin typeface="+mj-lt"/>
            </a:rPr>
            <a:t>Innovation</a:t>
          </a:r>
        </a:p>
      </dgm:t>
    </dgm:pt>
    <dgm:pt modelId="{D4EBD513-06B8-418A-93B4-1F019B86A41D}" type="parTrans" cxnId="{BCA6E06A-ACC8-49DF-B200-A0CDFD801365}">
      <dgm:prSet/>
      <dgm:spPr/>
      <dgm:t>
        <a:bodyPr/>
        <a:lstStyle/>
        <a:p>
          <a:endParaRPr lang="en-US"/>
        </a:p>
      </dgm:t>
    </dgm:pt>
    <dgm:pt modelId="{1F2B1807-8C6A-4FB6-B00F-9837E56F65A2}" type="sibTrans" cxnId="{BCA6E06A-ACC8-49DF-B200-A0CDFD801365}">
      <dgm:prSet/>
      <dgm:spPr/>
      <dgm:t>
        <a:bodyPr/>
        <a:lstStyle/>
        <a:p>
          <a:endParaRPr lang="en-US"/>
        </a:p>
      </dgm:t>
    </dgm:pt>
    <dgm:pt modelId="{12823FA2-9B0C-491E-B48E-9346BA067A12}">
      <dgm:prSet phldrT="[Text]" custT="1"/>
      <dgm:spPr>
        <a:solidFill>
          <a:schemeClr val="accent6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000" b="0" i="0" u="sng">
              <a:latin typeface="+mj-lt"/>
            </a:rPr>
            <a:t>BIL</a:t>
          </a:r>
          <a:br>
            <a:rPr lang="en-US" sz="2000" b="0" i="0">
              <a:latin typeface="+mj-lt"/>
            </a:rPr>
          </a:br>
          <a:r>
            <a:rPr lang="en-US" sz="2000" b="0" i="0">
              <a:latin typeface="+mj-lt"/>
            </a:rPr>
            <a:t>$25M E&amp;I</a:t>
          </a:r>
          <a:br>
            <a:rPr lang="en-US" sz="2000" b="0" i="0">
              <a:latin typeface="+mj-lt"/>
            </a:rPr>
          </a:br>
          <a:r>
            <a:rPr lang="en-US" sz="2000" b="0" i="0">
              <a:latin typeface="+mj-lt"/>
            </a:rPr>
            <a:t>$70M SERC </a:t>
          </a:r>
        </a:p>
      </dgm:t>
    </dgm:pt>
    <dgm:pt modelId="{9EBCE98D-6D4E-43C5-A61D-A9F086EC0C09}" type="parTrans" cxnId="{3FBAEA6A-3C42-412B-94A4-BB1B9DC97C8A}">
      <dgm:prSet/>
      <dgm:spPr/>
      <dgm:t>
        <a:bodyPr/>
        <a:lstStyle/>
        <a:p>
          <a:endParaRPr lang="en-US"/>
        </a:p>
      </dgm:t>
    </dgm:pt>
    <dgm:pt modelId="{50762099-1DCA-4A53-9EC2-469D655F5EAB}" type="sibTrans" cxnId="{3FBAEA6A-3C42-412B-94A4-BB1B9DC97C8A}">
      <dgm:prSet/>
      <dgm:spPr/>
      <dgm:t>
        <a:bodyPr/>
        <a:lstStyle/>
        <a:p>
          <a:endParaRPr lang="en-US"/>
        </a:p>
      </dgm:t>
    </dgm:pt>
    <dgm:pt modelId="{D9156BBD-59AD-414A-BF68-CDEECDA7515B}">
      <dgm:prSet phldrT="[Text]"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000" b="0" i="0" u="sng">
              <a:latin typeface="+mj-lt"/>
            </a:rPr>
            <a:t>FY23</a:t>
          </a:r>
          <a:br>
            <a:rPr lang="en-US" sz="2000" b="0" i="0">
              <a:latin typeface="+mj-lt"/>
            </a:rPr>
          </a:br>
          <a:r>
            <a:rPr lang="en-US" sz="2000" b="0" i="0">
              <a:latin typeface="+mj-lt"/>
            </a:rPr>
            <a:t>$19.5M E&amp;I</a:t>
          </a:r>
          <a:br>
            <a:rPr lang="en-US" sz="2000" b="0" i="0">
              <a:latin typeface="+mj-lt"/>
            </a:rPr>
          </a:br>
          <a:r>
            <a:rPr lang="en-US" sz="2000" b="0" i="0">
              <a:latin typeface="+mj-lt"/>
            </a:rPr>
            <a:t>$6.5M SERC</a:t>
          </a:r>
        </a:p>
      </dgm:t>
    </dgm:pt>
    <dgm:pt modelId="{469AF8BA-C154-4A10-BBA3-F361119C7094}" type="parTrans" cxnId="{D9A6CC40-2B32-401B-85BA-6F80816B7A8F}">
      <dgm:prSet/>
      <dgm:spPr/>
      <dgm:t>
        <a:bodyPr/>
        <a:lstStyle/>
        <a:p>
          <a:endParaRPr lang="en-US"/>
        </a:p>
      </dgm:t>
    </dgm:pt>
    <dgm:pt modelId="{35264BD1-272A-4F8F-A903-075C3C93D941}" type="sibTrans" cxnId="{D9A6CC40-2B32-401B-85BA-6F80816B7A8F}">
      <dgm:prSet/>
      <dgm:spPr/>
      <dgm:t>
        <a:bodyPr/>
        <a:lstStyle/>
        <a:p>
          <a:endParaRPr lang="en-US"/>
        </a:p>
      </dgm:t>
    </dgm:pt>
    <dgm:pt modelId="{3B8B1C14-3971-4F56-A903-C8C11A964801}">
      <dgm:prSet phldrT="[Text]" custT="1"/>
      <dgm:spPr>
        <a:solidFill>
          <a:schemeClr val="accent4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000" b="0" i="0">
              <a:solidFill>
                <a:schemeClr val="accent1">
                  <a:lumMod val="75000"/>
                </a:schemeClr>
              </a:solidFill>
              <a:latin typeface="+mj-lt"/>
            </a:rPr>
            <a:t>T&amp;TA</a:t>
          </a:r>
        </a:p>
      </dgm:t>
    </dgm:pt>
    <dgm:pt modelId="{EE7C563E-1854-4AAF-B74F-8F2D1301846B}" type="parTrans" cxnId="{C7CF386E-6C9A-4B59-B556-8924267282A4}">
      <dgm:prSet/>
      <dgm:spPr/>
      <dgm:t>
        <a:bodyPr/>
        <a:lstStyle/>
        <a:p>
          <a:endParaRPr lang="en-US"/>
        </a:p>
      </dgm:t>
    </dgm:pt>
    <dgm:pt modelId="{E66A622E-7298-47ED-A368-8FE1CB350FDE}" type="sibTrans" cxnId="{C7CF386E-6C9A-4B59-B556-8924267282A4}">
      <dgm:prSet/>
      <dgm:spPr/>
      <dgm:t>
        <a:bodyPr/>
        <a:lstStyle/>
        <a:p>
          <a:endParaRPr lang="en-US"/>
        </a:p>
      </dgm:t>
    </dgm:pt>
    <dgm:pt modelId="{03E0D48B-474C-4933-A759-B77F2669A15E}">
      <dgm:prSet phldrT="[Text]" custT="1"/>
      <dgm:spPr>
        <a:solidFill>
          <a:schemeClr val="accent6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000" b="0" i="0" u="sng">
              <a:latin typeface="+mj-lt"/>
            </a:rPr>
            <a:t>BIL</a:t>
          </a:r>
          <a:br>
            <a:rPr lang="en-US" sz="2000" b="0" i="0">
              <a:latin typeface="+mj-lt"/>
            </a:rPr>
          </a:br>
          <a:r>
            <a:rPr lang="en-US" sz="2000" b="0" i="0">
              <a:latin typeface="+mj-lt"/>
            </a:rPr>
            <a:t>$125M</a:t>
          </a:r>
        </a:p>
      </dgm:t>
    </dgm:pt>
    <dgm:pt modelId="{2951A4F1-1D67-4CA7-A8D7-1F208BAAD68D}" type="parTrans" cxnId="{EEE3C837-58DD-48DA-92A1-7B8872C5367A}">
      <dgm:prSet/>
      <dgm:spPr/>
      <dgm:t>
        <a:bodyPr/>
        <a:lstStyle/>
        <a:p>
          <a:endParaRPr lang="en-US"/>
        </a:p>
      </dgm:t>
    </dgm:pt>
    <dgm:pt modelId="{22747C5B-0C9F-4700-B7A5-DA80971AC9E6}" type="sibTrans" cxnId="{EEE3C837-58DD-48DA-92A1-7B8872C5367A}">
      <dgm:prSet/>
      <dgm:spPr/>
      <dgm:t>
        <a:bodyPr/>
        <a:lstStyle/>
        <a:p>
          <a:endParaRPr lang="en-US"/>
        </a:p>
      </dgm:t>
    </dgm:pt>
    <dgm:pt modelId="{EE951B05-14DC-451B-B686-9E6D49CCA54C}">
      <dgm:prSet phldrT="[Text]"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000" b="0" i="0" u="sng">
              <a:latin typeface="+mj-lt"/>
            </a:rPr>
            <a:t>FY23 </a:t>
          </a:r>
          <a:br>
            <a:rPr lang="en-US" sz="2000" b="0" i="0" u="sng">
              <a:latin typeface="+mj-lt"/>
            </a:rPr>
          </a:br>
          <a:r>
            <a:rPr lang="en-US" sz="2000" b="0" i="0">
              <a:latin typeface="+mj-lt"/>
            </a:rPr>
            <a:t>$10M</a:t>
          </a:r>
        </a:p>
      </dgm:t>
    </dgm:pt>
    <dgm:pt modelId="{9E6E2207-31D5-488B-AC5F-588A502DD6CA}" type="parTrans" cxnId="{ED1E1154-F30B-4C89-84A8-C6C5ECA4EF98}">
      <dgm:prSet/>
      <dgm:spPr/>
      <dgm:t>
        <a:bodyPr/>
        <a:lstStyle/>
        <a:p>
          <a:endParaRPr lang="en-US"/>
        </a:p>
      </dgm:t>
    </dgm:pt>
    <dgm:pt modelId="{B433E3FD-EB98-45DD-9A77-52A1E6C91AD7}" type="sibTrans" cxnId="{ED1E1154-F30B-4C89-84A8-C6C5ECA4EF98}">
      <dgm:prSet/>
      <dgm:spPr/>
      <dgm:t>
        <a:bodyPr/>
        <a:lstStyle/>
        <a:p>
          <a:endParaRPr lang="en-US"/>
        </a:p>
      </dgm:t>
    </dgm:pt>
    <dgm:pt modelId="{36541436-2F63-4EFD-920F-8C6B27A0E345}" type="pres">
      <dgm:prSet presAssocID="{C64FA523-F7F8-4743-8805-C8A2B2E625A4}" presName="theList" presStyleCnt="0">
        <dgm:presLayoutVars>
          <dgm:dir/>
          <dgm:animLvl val="lvl"/>
          <dgm:resizeHandles val="exact"/>
        </dgm:presLayoutVars>
      </dgm:prSet>
      <dgm:spPr/>
    </dgm:pt>
    <dgm:pt modelId="{73F35146-18D4-4A8B-812B-437742B05978}" type="pres">
      <dgm:prSet presAssocID="{B06775F0-6B4E-4879-BAEE-AAA0774A5F4C}" presName="compNode" presStyleCnt="0"/>
      <dgm:spPr/>
    </dgm:pt>
    <dgm:pt modelId="{B8FC0219-9787-446E-A18D-D72FDB222869}" type="pres">
      <dgm:prSet presAssocID="{B06775F0-6B4E-4879-BAEE-AAA0774A5F4C}" presName="aNode" presStyleLbl="bgShp" presStyleIdx="0" presStyleCnt="3"/>
      <dgm:spPr/>
    </dgm:pt>
    <dgm:pt modelId="{73058D3C-4FCA-49B5-8ED8-9F0269E17AEB}" type="pres">
      <dgm:prSet presAssocID="{B06775F0-6B4E-4879-BAEE-AAA0774A5F4C}" presName="textNode" presStyleLbl="bgShp" presStyleIdx="0" presStyleCnt="3"/>
      <dgm:spPr/>
    </dgm:pt>
    <dgm:pt modelId="{4E7DC81A-2DA1-4764-9E2A-595EA90C3DD3}" type="pres">
      <dgm:prSet presAssocID="{B06775F0-6B4E-4879-BAEE-AAA0774A5F4C}" presName="compChildNode" presStyleCnt="0"/>
      <dgm:spPr/>
    </dgm:pt>
    <dgm:pt modelId="{91073234-DF27-44B0-A287-D406DE2BACC4}" type="pres">
      <dgm:prSet presAssocID="{B06775F0-6B4E-4879-BAEE-AAA0774A5F4C}" presName="theInnerList" presStyleCnt="0"/>
      <dgm:spPr/>
    </dgm:pt>
    <dgm:pt modelId="{05D12E70-E22B-4FAC-A69F-876484B238E2}" type="pres">
      <dgm:prSet presAssocID="{9131F2BF-21A6-4306-9A13-34213BACFCE2}" presName="childNode" presStyleLbl="node1" presStyleIdx="0" presStyleCnt="6">
        <dgm:presLayoutVars>
          <dgm:bulletEnabled val="1"/>
        </dgm:presLayoutVars>
      </dgm:prSet>
      <dgm:spPr/>
    </dgm:pt>
    <dgm:pt modelId="{C3989FC6-3877-47D3-BCCF-5B42EE751DE4}" type="pres">
      <dgm:prSet presAssocID="{9131F2BF-21A6-4306-9A13-34213BACFCE2}" presName="aSpace2" presStyleCnt="0"/>
      <dgm:spPr/>
    </dgm:pt>
    <dgm:pt modelId="{6B5C7A4F-5120-4BD2-8D13-70CE264D2320}" type="pres">
      <dgm:prSet presAssocID="{8C50B2AE-E7D0-45FA-80D2-D3BE875C1FC4}" presName="childNode" presStyleLbl="node1" presStyleIdx="1" presStyleCnt="6">
        <dgm:presLayoutVars>
          <dgm:bulletEnabled val="1"/>
        </dgm:presLayoutVars>
      </dgm:prSet>
      <dgm:spPr/>
    </dgm:pt>
    <dgm:pt modelId="{8DEDEC7E-670F-469E-BB77-9CBE48ECA701}" type="pres">
      <dgm:prSet presAssocID="{B06775F0-6B4E-4879-BAEE-AAA0774A5F4C}" presName="aSpace" presStyleCnt="0"/>
      <dgm:spPr/>
    </dgm:pt>
    <dgm:pt modelId="{6888AE4B-233A-4526-BA65-74DF69A20A43}" type="pres">
      <dgm:prSet presAssocID="{104D22EC-FED1-42D5-9946-DCD6616780BB}" presName="compNode" presStyleCnt="0"/>
      <dgm:spPr/>
    </dgm:pt>
    <dgm:pt modelId="{C4C6333B-23D4-4DA7-A346-783C9D775D2E}" type="pres">
      <dgm:prSet presAssocID="{104D22EC-FED1-42D5-9946-DCD6616780BB}" presName="aNode" presStyleLbl="bgShp" presStyleIdx="1" presStyleCnt="3"/>
      <dgm:spPr/>
    </dgm:pt>
    <dgm:pt modelId="{C435C180-B41F-4A99-8CE0-A36D2AD2C8D5}" type="pres">
      <dgm:prSet presAssocID="{104D22EC-FED1-42D5-9946-DCD6616780BB}" presName="textNode" presStyleLbl="bgShp" presStyleIdx="1" presStyleCnt="3"/>
      <dgm:spPr/>
    </dgm:pt>
    <dgm:pt modelId="{A691B199-4715-4870-9561-B1BC969116FF}" type="pres">
      <dgm:prSet presAssocID="{104D22EC-FED1-42D5-9946-DCD6616780BB}" presName="compChildNode" presStyleCnt="0"/>
      <dgm:spPr/>
    </dgm:pt>
    <dgm:pt modelId="{83CDF6DC-24C4-4048-9817-98D106130043}" type="pres">
      <dgm:prSet presAssocID="{104D22EC-FED1-42D5-9946-DCD6616780BB}" presName="theInnerList" presStyleCnt="0"/>
      <dgm:spPr/>
    </dgm:pt>
    <dgm:pt modelId="{DC820D29-EDB5-4E36-8D57-4FAA8EEBDD90}" type="pres">
      <dgm:prSet presAssocID="{12823FA2-9B0C-491E-B48E-9346BA067A12}" presName="childNode" presStyleLbl="node1" presStyleIdx="2" presStyleCnt="6">
        <dgm:presLayoutVars>
          <dgm:bulletEnabled val="1"/>
        </dgm:presLayoutVars>
      </dgm:prSet>
      <dgm:spPr/>
    </dgm:pt>
    <dgm:pt modelId="{67FDA7BD-8C1F-4940-BEFB-046F5E99C752}" type="pres">
      <dgm:prSet presAssocID="{12823FA2-9B0C-491E-B48E-9346BA067A12}" presName="aSpace2" presStyleCnt="0"/>
      <dgm:spPr/>
    </dgm:pt>
    <dgm:pt modelId="{391B88E8-C722-4AF7-87B4-AD408B7FE6BE}" type="pres">
      <dgm:prSet presAssocID="{D9156BBD-59AD-414A-BF68-CDEECDA7515B}" presName="childNode" presStyleLbl="node1" presStyleIdx="3" presStyleCnt="6">
        <dgm:presLayoutVars>
          <dgm:bulletEnabled val="1"/>
        </dgm:presLayoutVars>
      </dgm:prSet>
      <dgm:spPr/>
    </dgm:pt>
    <dgm:pt modelId="{2C3C9914-610A-40C0-8F8D-56A68D4B71DB}" type="pres">
      <dgm:prSet presAssocID="{104D22EC-FED1-42D5-9946-DCD6616780BB}" presName="aSpace" presStyleCnt="0"/>
      <dgm:spPr/>
    </dgm:pt>
    <dgm:pt modelId="{30C0781C-F227-47C7-9270-85D0602E7FAD}" type="pres">
      <dgm:prSet presAssocID="{3B8B1C14-3971-4F56-A903-C8C11A964801}" presName="compNode" presStyleCnt="0"/>
      <dgm:spPr/>
    </dgm:pt>
    <dgm:pt modelId="{3FAAA315-571D-4D3C-B5DB-DA8220F52F7C}" type="pres">
      <dgm:prSet presAssocID="{3B8B1C14-3971-4F56-A903-C8C11A964801}" presName="aNode" presStyleLbl="bgShp" presStyleIdx="2" presStyleCnt="3" custLinFactNeighborX="1240" custLinFactNeighborY="-2479"/>
      <dgm:spPr/>
    </dgm:pt>
    <dgm:pt modelId="{651B6EAD-E085-4718-8231-D2C36C3D6030}" type="pres">
      <dgm:prSet presAssocID="{3B8B1C14-3971-4F56-A903-C8C11A964801}" presName="textNode" presStyleLbl="bgShp" presStyleIdx="2" presStyleCnt="3"/>
      <dgm:spPr/>
    </dgm:pt>
    <dgm:pt modelId="{64DC99C7-3FAA-4418-B6CA-D8CFE4BB0490}" type="pres">
      <dgm:prSet presAssocID="{3B8B1C14-3971-4F56-A903-C8C11A964801}" presName="compChildNode" presStyleCnt="0"/>
      <dgm:spPr/>
    </dgm:pt>
    <dgm:pt modelId="{A1603541-F398-46B6-9B00-2D906032EAEC}" type="pres">
      <dgm:prSet presAssocID="{3B8B1C14-3971-4F56-A903-C8C11A964801}" presName="theInnerList" presStyleCnt="0"/>
      <dgm:spPr/>
    </dgm:pt>
    <dgm:pt modelId="{0642B645-4FEE-4FAA-B273-0F49CF1C2D0C}" type="pres">
      <dgm:prSet presAssocID="{03E0D48B-474C-4933-A759-B77F2669A15E}" presName="childNode" presStyleLbl="node1" presStyleIdx="4" presStyleCnt="6">
        <dgm:presLayoutVars>
          <dgm:bulletEnabled val="1"/>
        </dgm:presLayoutVars>
      </dgm:prSet>
      <dgm:spPr/>
    </dgm:pt>
    <dgm:pt modelId="{BAFD2DC7-49A7-47E2-8505-48BD3379EFE3}" type="pres">
      <dgm:prSet presAssocID="{03E0D48B-474C-4933-A759-B77F2669A15E}" presName="aSpace2" presStyleCnt="0"/>
      <dgm:spPr/>
    </dgm:pt>
    <dgm:pt modelId="{41B71B58-75F9-4F28-BD75-9201447FA7C3}" type="pres">
      <dgm:prSet presAssocID="{EE951B05-14DC-451B-B686-9E6D49CCA54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5FC4820E-84CD-495D-9583-91453407B93F}" srcId="{C64FA523-F7F8-4743-8805-C8A2B2E625A4}" destId="{B06775F0-6B4E-4879-BAEE-AAA0774A5F4C}" srcOrd="0" destOrd="0" parTransId="{F176A391-E3C3-470F-97E2-69B3F3227090}" sibTransId="{0FF3F583-1C22-44D1-AA61-01CE8AD00B61}"/>
    <dgm:cxn modelId="{0D90F62D-92E7-42CA-A2DE-A11A4E50BE7D}" type="presOf" srcId="{B06775F0-6B4E-4879-BAEE-AAA0774A5F4C}" destId="{73058D3C-4FCA-49B5-8ED8-9F0269E17AEB}" srcOrd="1" destOrd="0" presId="urn:microsoft.com/office/officeart/2005/8/layout/lProcess2"/>
    <dgm:cxn modelId="{EEE3C837-58DD-48DA-92A1-7B8872C5367A}" srcId="{3B8B1C14-3971-4F56-A903-C8C11A964801}" destId="{03E0D48B-474C-4933-A759-B77F2669A15E}" srcOrd="0" destOrd="0" parTransId="{2951A4F1-1D67-4CA7-A8D7-1F208BAAD68D}" sibTransId="{22747C5B-0C9F-4700-B7A5-DA80971AC9E6}"/>
    <dgm:cxn modelId="{60FD093E-C271-431F-98D9-AE9404DEACEE}" type="presOf" srcId="{03E0D48B-474C-4933-A759-B77F2669A15E}" destId="{0642B645-4FEE-4FAA-B273-0F49CF1C2D0C}" srcOrd="0" destOrd="0" presId="urn:microsoft.com/office/officeart/2005/8/layout/lProcess2"/>
    <dgm:cxn modelId="{739C183E-A7A4-4BC4-9B51-B5CFF5D42AD5}" srcId="{B06775F0-6B4E-4879-BAEE-AAA0774A5F4C}" destId="{9131F2BF-21A6-4306-9A13-34213BACFCE2}" srcOrd="0" destOrd="0" parTransId="{A18D9735-55D2-4A49-8B20-FBDE6EFF817B}" sibTransId="{57062F3B-1510-4B4B-85B4-3A1AFCB22A49}"/>
    <dgm:cxn modelId="{D9A6CC40-2B32-401B-85BA-6F80816B7A8F}" srcId="{104D22EC-FED1-42D5-9946-DCD6616780BB}" destId="{D9156BBD-59AD-414A-BF68-CDEECDA7515B}" srcOrd="1" destOrd="0" parTransId="{469AF8BA-C154-4A10-BBA3-F361119C7094}" sibTransId="{35264BD1-272A-4F8F-A903-075C3C93D941}"/>
    <dgm:cxn modelId="{2834FE60-1BD0-41AC-8155-CF0AF6D27F6F}" type="presOf" srcId="{9131F2BF-21A6-4306-9A13-34213BACFCE2}" destId="{05D12E70-E22B-4FAC-A69F-876484B238E2}" srcOrd="0" destOrd="0" presId="urn:microsoft.com/office/officeart/2005/8/layout/lProcess2"/>
    <dgm:cxn modelId="{BCA6E06A-ACC8-49DF-B200-A0CDFD801365}" srcId="{C64FA523-F7F8-4743-8805-C8A2B2E625A4}" destId="{104D22EC-FED1-42D5-9946-DCD6616780BB}" srcOrd="1" destOrd="0" parTransId="{D4EBD513-06B8-418A-93B4-1F019B86A41D}" sibTransId="{1F2B1807-8C6A-4FB6-B00F-9837E56F65A2}"/>
    <dgm:cxn modelId="{3FBAEA6A-3C42-412B-94A4-BB1B9DC97C8A}" srcId="{104D22EC-FED1-42D5-9946-DCD6616780BB}" destId="{12823FA2-9B0C-491E-B48E-9346BA067A12}" srcOrd="0" destOrd="0" parTransId="{9EBCE98D-6D4E-43C5-A61D-A9F086EC0C09}" sibTransId="{50762099-1DCA-4A53-9EC2-469D655F5EAB}"/>
    <dgm:cxn modelId="{91EEAA6B-CD4A-45F9-8081-D727B565AD34}" type="presOf" srcId="{3B8B1C14-3971-4F56-A903-C8C11A964801}" destId="{651B6EAD-E085-4718-8231-D2C36C3D6030}" srcOrd="1" destOrd="0" presId="urn:microsoft.com/office/officeart/2005/8/layout/lProcess2"/>
    <dgm:cxn modelId="{C7CF386E-6C9A-4B59-B556-8924267282A4}" srcId="{C64FA523-F7F8-4743-8805-C8A2B2E625A4}" destId="{3B8B1C14-3971-4F56-A903-C8C11A964801}" srcOrd="2" destOrd="0" parTransId="{EE7C563E-1854-4AAF-B74F-8F2D1301846B}" sibTransId="{E66A622E-7298-47ED-A368-8FE1CB350FDE}"/>
    <dgm:cxn modelId="{ED1E1154-F30B-4C89-84A8-C6C5ECA4EF98}" srcId="{3B8B1C14-3971-4F56-A903-C8C11A964801}" destId="{EE951B05-14DC-451B-B686-9E6D49CCA54C}" srcOrd="1" destOrd="0" parTransId="{9E6E2207-31D5-488B-AC5F-588A502DD6CA}" sibTransId="{B433E3FD-EB98-45DD-9A77-52A1E6C91AD7}"/>
    <dgm:cxn modelId="{CFA3FC75-C2AC-4545-B150-8F887104F196}" type="presOf" srcId="{104D22EC-FED1-42D5-9946-DCD6616780BB}" destId="{C4C6333B-23D4-4DA7-A346-783C9D775D2E}" srcOrd="0" destOrd="0" presId="urn:microsoft.com/office/officeart/2005/8/layout/lProcess2"/>
    <dgm:cxn modelId="{46326956-CB26-4A1A-8F10-FEC9CBE8F4AD}" type="presOf" srcId="{EE951B05-14DC-451B-B686-9E6D49CCA54C}" destId="{41B71B58-75F9-4F28-BD75-9201447FA7C3}" srcOrd="0" destOrd="0" presId="urn:microsoft.com/office/officeart/2005/8/layout/lProcess2"/>
    <dgm:cxn modelId="{A0AF8658-F690-453A-BBD8-B7220E37551E}" type="presOf" srcId="{8C50B2AE-E7D0-45FA-80D2-D3BE875C1FC4}" destId="{6B5C7A4F-5120-4BD2-8D13-70CE264D2320}" srcOrd="0" destOrd="0" presId="urn:microsoft.com/office/officeart/2005/8/layout/lProcess2"/>
    <dgm:cxn modelId="{23741A8A-1E2C-4B1F-AEA2-AF6F07927A84}" type="presOf" srcId="{12823FA2-9B0C-491E-B48E-9346BA067A12}" destId="{DC820D29-EDB5-4E36-8D57-4FAA8EEBDD90}" srcOrd="0" destOrd="0" presId="urn:microsoft.com/office/officeart/2005/8/layout/lProcess2"/>
    <dgm:cxn modelId="{83D8E68C-E496-4BA8-B77D-B3D62F19BC4D}" type="presOf" srcId="{C64FA523-F7F8-4743-8805-C8A2B2E625A4}" destId="{36541436-2F63-4EFD-920F-8C6B27A0E345}" srcOrd="0" destOrd="0" presId="urn:microsoft.com/office/officeart/2005/8/layout/lProcess2"/>
    <dgm:cxn modelId="{93785A9B-DA75-4A3A-8A7E-C5B4A0EA894D}" srcId="{B06775F0-6B4E-4879-BAEE-AAA0774A5F4C}" destId="{8C50B2AE-E7D0-45FA-80D2-D3BE875C1FC4}" srcOrd="1" destOrd="0" parTransId="{EE0EB306-81D6-423B-B6F8-BCA35717E2BA}" sibTransId="{6D453256-C4BE-4125-9B72-21BC5FF5ED8B}"/>
    <dgm:cxn modelId="{F7C465A7-EB8A-47BE-BE7D-2051C0F6CE3E}" type="presOf" srcId="{B06775F0-6B4E-4879-BAEE-AAA0774A5F4C}" destId="{B8FC0219-9787-446E-A18D-D72FDB222869}" srcOrd="0" destOrd="0" presId="urn:microsoft.com/office/officeart/2005/8/layout/lProcess2"/>
    <dgm:cxn modelId="{7C0557B1-FC12-4BBD-AC71-0DE5A1D90068}" type="presOf" srcId="{104D22EC-FED1-42D5-9946-DCD6616780BB}" destId="{C435C180-B41F-4A99-8CE0-A36D2AD2C8D5}" srcOrd="1" destOrd="0" presId="urn:microsoft.com/office/officeart/2005/8/layout/lProcess2"/>
    <dgm:cxn modelId="{CEC44AB7-43E9-4A8D-AC31-1B2ED7E7B2FF}" type="presOf" srcId="{3B8B1C14-3971-4F56-A903-C8C11A964801}" destId="{3FAAA315-571D-4D3C-B5DB-DA8220F52F7C}" srcOrd="0" destOrd="0" presId="urn:microsoft.com/office/officeart/2005/8/layout/lProcess2"/>
    <dgm:cxn modelId="{E3AF54FF-A66B-4DF7-B6CB-ADA7A19DF638}" type="presOf" srcId="{D9156BBD-59AD-414A-BF68-CDEECDA7515B}" destId="{391B88E8-C722-4AF7-87B4-AD408B7FE6BE}" srcOrd="0" destOrd="0" presId="urn:microsoft.com/office/officeart/2005/8/layout/lProcess2"/>
    <dgm:cxn modelId="{6A9D8AAE-0051-4B9B-B0F7-118E307A5855}" type="presParOf" srcId="{36541436-2F63-4EFD-920F-8C6B27A0E345}" destId="{73F35146-18D4-4A8B-812B-437742B05978}" srcOrd="0" destOrd="0" presId="urn:microsoft.com/office/officeart/2005/8/layout/lProcess2"/>
    <dgm:cxn modelId="{B6CEB393-20DD-45C3-8E08-EEEBCDC6BFB0}" type="presParOf" srcId="{73F35146-18D4-4A8B-812B-437742B05978}" destId="{B8FC0219-9787-446E-A18D-D72FDB222869}" srcOrd="0" destOrd="0" presId="urn:microsoft.com/office/officeart/2005/8/layout/lProcess2"/>
    <dgm:cxn modelId="{A4044D50-CE2F-468A-844D-085B82C0AEFC}" type="presParOf" srcId="{73F35146-18D4-4A8B-812B-437742B05978}" destId="{73058D3C-4FCA-49B5-8ED8-9F0269E17AEB}" srcOrd="1" destOrd="0" presId="urn:microsoft.com/office/officeart/2005/8/layout/lProcess2"/>
    <dgm:cxn modelId="{F131023A-3A97-46F0-AF58-78477625A234}" type="presParOf" srcId="{73F35146-18D4-4A8B-812B-437742B05978}" destId="{4E7DC81A-2DA1-4764-9E2A-595EA90C3DD3}" srcOrd="2" destOrd="0" presId="urn:microsoft.com/office/officeart/2005/8/layout/lProcess2"/>
    <dgm:cxn modelId="{6153232D-07C0-49F9-9F2D-3A58AF51993D}" type="presParOf" srcId="{4E7DC81A-2DA1-4764-9E2A-595EA90C3DD3}" destId="{91073234-DF27-44B0-A287-D406DE2BACC4}" srcOrd="0" destOrd="0" presId="urn:microsoft.com/office/officeart/2005/8/layout/lProcess2"/>
    <dgm:cxn modelId="{EA9202CF-0CCF-4AC0-956D-54CACA192CD3}" type="presParOf" srcId="{91073234-DF27-44B0-A287-D406DE2BACC4}" destId="{05D12E70-E22B-4FAC-A69F-876484B238E2}" srcOrd="0" destOrd="0" presId="urn:microsoft.com/office/officeart/2005/8/layout/lProcess2"/>
    <dgm:cxn modelId="{0EC2FBD6-B173-4553-A12C-DD6E3A3CD778}" type="presParOf" srcId="{91073234-DF27-44B0-A287-D406DE2BACC4}" destId="{C3989FC6-3877-47D3-BCCF-5B42EE751DE4}" srcOrd="1" destOrd="0" presId="urn:microsoft.com/office/officeart/2005/8/layout/lProcess2"/>
    <dgm:cxn modelId="{86998D46-2902-4544-8822-B0BF809F6042}" type="presParOf" srcId="{91073234-DF27-44B0-A287-D406DE2BACC4}" destId="{6B5C7A4F-5120-4BD2-8D13-70CE264D2320}" srcOrd="2" destOrd="0" presId="urn:microsoft.com/office/officeart/2005/8/layout/lProcess2"/>
    <dgm:cxn modelId="{568520C3-8898-4F08-AD78-CAA2EA108A11}" type="presParOf" srcId="{36541436-2F63-4EFD-920F-8C6B27A0E345}" destId="{8DEDEC7E-670F-469E-BB77-9CBE48ECA701}" srcOrd="1" destOrd="0" presId="urn:microsoft.com/office/officeart/2005/8/layout/lProcess2"/>
    <dgm:cxn modelId="{23318ECE-C85A-49C9-9ED8-58060EE63C70}" type="presParOf" srcId="{36541436-2F63-4EFD-920F-8C6B27A0E345}" destId="{6888AE4B-233A-4526-BA65-74DF69A20A43}" srcOrd="2" destOrd="0" presId="urn:microsoft.com/office/officeart/2005/8/layout/lProcess2"/>
    <dgm:cxn modelId="{33E66233-DB2D-43D4-A434-EBF29F77D720}" type="presParOf" srcId="{6888AE4B-233A-4526-BA65-74DF69A20A43}" destId="{C4C6333B-23D4-4DA7-A346-783C9D775D2E}" srcOrd="0" destOrd="0" presId="urn:microsoft.com/office/officeart/2005/8/layout/lProcess2"/>
    <dgm:cxn modelId="{3C7E9D9B-16C1-4B67-89CB-6CD5AD06082E}" type="presParOf" srcId="{6888AE4B-233A-4526-BA65-74DF69A20A43}" destId="{C435C180-B41F-4A99-8CE0-A36D2AD2C8D5}" srcOrd="1" destOrd="0" presId="urn:microsoft.com/office/officeart/2005/8/layout/lProcess2"/>
    <dgm:cxn modelId="{4951DD66-38AA-478A-97FA-7CB25F6A6779}" type="presParOf" srcId="{6888AE4B-233A-4526-BA65-74DF69A20A43}" destId="{A691B199-4715-4870-9561-B1BC969116FF}" srcOrd="2" destOrd="0" presId="urn:microsoft.com/office/officeart/2005/8/layout/lProcess2"/>
    <dgm:cxn modelId="{0C17538D-36F7-4B78-88C7-ECE9515FF68F}" type="presParOf" srcId="{A691B199-4715-4870-9561-B1BC969116FF}" destId="{83CDF6DC-24C4-4048-9817-98D106130043}" srcOrd="0" destOrd="0" presId="urn:microsoft.com/office/officeart/2005/8/layout/lProcess2"/>
    <dgm:cxn modelId="{12A20E52-E854-4559-8CDD-851AD12BDBC5}" type="presParOf" srcId="{83CDF6DC-24C4-4048-9817-98D106130043}" destId="{DC820D29-EDB5-4E36-8D57-4FAA8EEBDD90}" srcOrd="0" destOrd="0" presId="urn:microsoft.com/office/officeart/2005/8/layout/lProcess2"/>
    <dgm:cxn modelId="{3EFCC6B8-C4CF-4521-8450-A0FF97FEC2EA}" type="presParOf" srcId="{83CDF6DC-24C4-4048-9817-98D106130043}" destId="{67FDA7BD-8C1F-4940-BEFB-046F5E99C752}" srcOrd="1" destOrd="0" presId="urn:microsoft.com/office/officeart/2005/8/layout/lProcess2"/>
    <dgm:cxn modelId="{55611C37-D571-4A74-9507-CC829FBF441D}" type="presParOf" srcId="{83CDF6DC-24C4-4048-9817-98D106130043}" destId="{391B88E8-C722-4AF7-87B4-AD408B7FE6BE}" srcOrd="2" destOrd="0" presId="urn:microsoft.com/office/officeart/2005/8/layout/lProcess2"/>
    <dgm:cxn modelId="{E68AD107-20A9-45C7-8130-9EFD82576DCC}" type="presParOf" srcId="{36541436-2F63-4EFD-920F-8C6B27A0E345}" destId="{2C3C9914-610A-40C0-8F8D-56A68D4B71DB}" srcOrd="3" destOrd="0" presId="urn:microsoft.com/office/officeart/2005/8/layout/lProcess2"/>
    <dgm:cxn modelId="{D0385B50-DCBB-4822-8813-69C281326983}" type="presParOf" srcId="{36541436-2F63-4EFD-920F-8C6B27A0E345}" destId="{30C0781C-F227-47C7-9270-85D0602E7FAD}" srcOrd="4" destOrd="0" presId="urn:microsoft.com/office/officeart/2005/8/layout/lProcess2"/>
    <dgm:cxn modelId="{1AA7DDB1-1302-44B7-8328-83D34A655244}" type="presParOf" srcId="{30C0781C-F227-47C7-9270-85D0602E7FAD}" destId="{3FAAA315-571D-4D3C-B5DB-DA8220F52F7C}" srcOrd="0" destOrd="0" presId="urn:microsoft.com/office/officeart/2005/8/layout/lProcess2"/>
    <dgm:cxn modelId="{2DD4F247-6525-40AD-A2E1-A8AEC7233A1A}" type="presParOf" srcId="{30C0781C-F227-47C7-9270-85D0602E7FAD}" destId="{651B6EAD-E085-4718-8231-D2C36C3D6030}" srcOrd="1" destOrd="0" presId="urn:microsoft.com/office/officeart/2005/8/layout/lProcess2"/>
    <dgm:cxn modelId="{F9492D9D-5200-4DF9-8C6C-1484BC2A7392}" type="presParOf" srcId="{30C0781C-F227-47C7-9270-85D0602E7FAD}" destId="{64DC99C7-3FAA-4418-B6CA-D8CFE4BB0490}" srcOrd="2" destOrd="0" presId="urn:microsoft.com/office/officeart/2005/8/layout/lProcess2"/>
    <dgm:cxn modelId="{FF91F93D-9460-4C2B-91EA-68CE088546F8}" type="presParOf" srcId="{64DC99C7-3FAA-4418-B6CA-D8CFE4BB0490}" destId="{A1603541-F398-46B6-9B00-2D906032EAEC}" srcOrd="0" destOrd="0" presId="urn:microsoft.com/office/officeart/2005/8/layout/lProcess2"/>
    <dgm:cxn modelId="{FB479215-8812-4F0B-95FF-7A9C9C68E122}" type="presParOf" srcId="{A1603541-F398-46B6-9B00-2D906032EAEC}" destId="{0642B645-4FEE-4FAA-B273-0F49CF1C2D0C}" srcOrd="0" destOrd="0" presId="urn:microsoft.com/office/officeart/2005/8/layout/lProcess2"/>
    <dgm:cxn modelId="{72A656CE-F5A2-4A93-BAE5-E7ACB00A4A63}" type="presParOf" srcId="{A1603541-F398-46B6-9B00-2D906032EAEC}" destId="{BAFD2DC7-49A7-47E2-8505-48BD3379EFE3}" srcOrd="1" destOrd="0" presId="urn:microsoft.com/office/officeart/2005/8/layout/lProcess2"/>
    <dgm:cxn modelId="{19FB650F-CB72-44CA-9052-5E12D21BABF5}" type="presParOf" srcId="{A1603541-F398-46B6-9B00-2D906032EAEC}" destId="{41B71B58-75F9-4F28-BD75-9201447FA7C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BDE4D-C508-2545-962E-A588CD352CE1}" type="doc">
      <dgm:prSet loTypeId="urn:microsoft.com/office/officeart/2005/8/layout/hProcess4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B874A6-BB4A-E54B-9067-0B66103135AC}">
      <dgm:prSet phldrT="[Text]"/>
      <dgm:spPr>
        <a:solidFill>
          <a:schemeClr val="accent2">
            <a:lumMod val="5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>
              <a:latin typeface="Avenir Book" panose="02000503020000020003" pitchFamily="2" charset="0"/>
            </a:rPr>
            <a:t>1</a:t>
          </a:r>
          <a:r>
            <a:rPr lang="en-US" baseline="30000">
              <a:latin typeface="Avenir Book" panose="02000503020000020003" pitchFamily="2" charset="0"/>
            </a:rPr>
            <a:t>st</a:t>
          </a:r>
          <a:r>
            <a:rPr lang="en-US">
              <a:latin typeface="Avenir Book" panose="02000503020000020003" pitchFamily="2" charset="0"/>
            </a:rPr>
            <a:t> Tranche of BIL Funds</a:t>
          </a:r>
          <a:br>
            <a:rPr lang="en-US">
              <a:latin typeface="Avenir Book" panose="02000503020000020003" pitchFamily="2" charset="0"/>
            </a:rPr>
          </a:br>
          <a:r>
            <a:rPr lang="en-US" b="0" i="0">
              <a:latin typeface="Avenir Medium" panose="02000503020000020003" pitchFamily="2" charset="0"/>
            </a:rPr>
            <a:t>15% of allocation</a:t>
          </a:r>
        </a:p>
      </dgm:t>
    </dgm:pt>
    <dgm:pt modelId="{EC091DF0-B94E-684C-B3FA-F2055807191D}" type="parTrans" cxnId="{F6D911DE-0A56-7342-83F8-A15B20B757BD}">
      <dgm:prSet/>
      <dgm:spPr/>
      <dgm:t>
        <a:bodyPr/>
        <a:lstStyle/>
        <a:p>
          <a:endParaRPr lang="en-US"/>
        </a:p>
      </dgm:t>
    </dgm:pt>
    <dgm:pt modelId="{C9DC4C82-FCAF-1E41-A727-6BAC58FC9D58}" type="sibTrans" cxnId="{F6D911DE-0A56-7342-83F8-A15B20B757BD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26BFDA29-6A29-5A4B-B968-F5904E93888C}">
      <dgm:prSet phldrT="[Text]"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anchor="b"/>
        <a:lstStyle/>
        <a:p>
          <a:pPr>
            <a:buNone/>
          </a:pPr>
          <a:r>
            <a:rPr lang="en-US" sz="2000" b="0" i="0">
              <a:solidFill>
                <a:schemeClr val="accent2">
                  <a:lumMod val="50000"/>
                </a:schemeClr>
              </a:solidFill>
              <a:latin typeface="Avenir Medium" panose="02000503020000020003" pitchFamily="2" charset="0"/>
            </a:rPr>
            <a:t>COMPLETED</a:t>
          </a:r>
          <a:endParaRPr lang="en-US" sz="1800" b="0" i="0">
            <a:solidFill>
              <a:schemeClr val="accent2">
                <a:lumMod val="50000"/>
              </a:schemeClr>
            </a:solidFill>
            <a:latin typeface="Avenir Medium" panose="02000503020000020003" pitchFamily="2" charset="0"/>
          </a:endParaRPr>
        </a:p>
      </dgm:t>
    </dgm:pt>
    <dgm:pt modelId="{F2F04C4F-DA6A-3F45-AFDC-6933600C4324}" type="parTrans" cxnId="{95B28CA2-C351-8048-84D0-7512F03FF27E}">
      <dgm:prSet/>
      <dgm:spPr/>
      <dgm:t>
        <a:bodyPr/>
        <a:lstStyle/>
        <a:p>
          <a:endParaRPr lang="en-US"/>
        </a:p>
      </dgm:t>
    </dgm:pt>
    <dgm:pt modelId="{61C3CA33-19EF-654F-8EEC-1D0657E1760F}" type="sibTrans" cxnId="{95B28CA2-C351-8048-84D0-7512F03FF27E}">
      <dgm:prSet/>
      <dgm:spPr/>
      <dgm:t>
        <a:bodyPr/>
        <a:lstStyle/>
        <a:p>
          <a:endParaRPr lang="en-US"/>
        </a:p>
      </dgm:t>
    </dgm:pt>
    <dgm:pt modelId="{69F7DEC2-0B95-834E-B2AE-51F0A5F48A18}">
      <dgm:prSet phldrT="[Text]" custT="1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latin typeface="Avenir Medium" panose="02000503020000020003" pitchFamily="2" charset="0"/>
            </a:rPr>
            <a:t>2</a:t>
          </a:r>
          <a:r>
            <a:rPr lang="en-US" sz="1800" b="0" i="0" baseline="30000">
              <a:latin typeface="Avenir Medium" panose="02000503020000020003" pitchFamily="2" charset="0"/>
            </a:rPr>
            <a:t>nd</a:t>
          </a:r>
          <a:r>
            <a:rPr lang="en-US" sz="1800" b="0" i="0">
              <a:latin typeface="Avenir Medium" panose="02000503020000020003" pitchFamily="2" charset="0"/>
            </a:rPr>
            <a:t> Tranche of BIL Funds</a:t>
          </a:r>
          <a:br>
            <a:rPr lang="en-US" sz="1800" b="0" i="0">
              <a:latin typeface="Avenir Medium" panose="02000503020000020003" pitchFamily="2" charset="0"/>
            </a:rPr>
          </a:br>
          <a:r>
            <a:rPr lang="en-US" sz="1800" b="1" i="0">
              <a:latin typeface="Avenir Medium" panose="02000503020000020003" pitchFamily="2" charset="0"/>
            </a:rPr>
            <a:t>35% of allocation</a:t>
          </a:r>
        </a:p>
      </dgm:t>
    </dgm:pt>
    <dgm:pt modelId="{B0E796A5-5DEB-664E-84A5-109968011331}" type="parTrans" cxnId="{5E072AAB-5015-2942-9C43-6C575C7B632F}">
      <dgm:prSet/>
      <dgm:spPr/>
      <dgm:t>
        <a:bodyPr/>
        <a:lstStyle/>
        <a:p>
          <a:endParaRPr lang="en-US"/>
        </a:p>
      </dgm:t>
    </dgm:pt>
    <dgm:pt modelId="{DE725DA4-1130-BE41-883B-143B680E4CB0}" type="sibTrans" cxnId="{5E072AAB-5015-2942-9C43-6C575C7B632F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384CD931-E354-C841-A7AA-0B8B4EFBEFEA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i="0" dirty="0">
              <a:latin typeface="Avenir Book" panose="02000503020000020003" pitchFamily="2" charset="0"/>
            </a:rPr>
            <a:t>Grantees finalizing their initial 5-year BIL application. </a:t>
          </a:r>
          <a:r>
            <a:rPr lang="en-US" sz="1600" b="0" i="0" dirty="0">
              <a:latin typeface="Avenir Medium" panose="02000503020000020003" pitchFamily="2" charset="0"/>
            </a:rPr>
            <a:t>As of July 24:</a:t>
          </a:r>
        </a:p>
      </dgm:t>
    </dgm:pt>
    <dgm:pt modelId="{DAEE5B05-056F-D64F-A305-B2E9C4E7329F}" type="parTrans" cxnId="{B42AF4E4-8A0A-6746-B44F-94C902B90480}">
      <dgm:prSet/>
      <dgm:spPr/>
      <dgm:t>
        <a:bodyPr/>
        <a:lstStyle/>
        <a:p>
          <a:endParaRPr lang="en-US"/>
        </a:p>
      </dgm:t>
    </dgm:pt>
    <dgm:pt modelId="{C3814F3A-AE03-1E4C-9365-31E2157C68A8}" type="sibTrans" cxnId="{B42AF4E4-8A0A-6746-B44F-94C902B90480}">
      <dgm:prSet/>
      <dgm:spPr/>
      <dgm:t>
        <a:bodyPr/>
        <a:lstStyle/>
        <a:p>
          <a:endParaRPr lang="en-US"/>
        </a:p>
      </dgm:t>
    </dgm:pt>
    <dgm:pt modelId="{FB2FF261-0814-4640-AD7D-1FBF7CA10880}">
      <dgm:prSet phldrT="[Text]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Book" panose="02000503020000020003" pitchFamily="2" charset="0"/>
            </a:rPr>
            <a:t>3</a:t>
          </a:r>
          <a:r>
            <a:rPr lang="en-US" baseline="30000" dirty="0">
              <a:latin typeface="Avenir Book" panose="02000503020000020003" pitchFamily="2" charset="0"/>
            </a:rPr>
            <a:t>rd</a:t>
          </a:r>
          <a:r>
            <a:rPr lang="en-US" dirty="0">
              <a:latin typeface="Avenir Book" panose="02000503020000020003" pitchFamily="2" charset="0"/>
            </a:rPr>
            <a:t> Tranche of BIL Funds</a:t>
          </a:r>
          <a:br>
            <a:rPr lang="en-US" dirty="0">
              <a:latin typeface="Avenir Book" panose="02000503020000020003" pitchFamily="2" charset="0"/>
            </a:rPr>
          </a:br>
          <a:r>
            <a:rPr lang="en-US" b="0" i="0" dirty="0">
              <a:latin typeface="Avenir Medium" panose="02000503020000020003" pitchFamily="2" charset="0"/>
            </a:rPr>
            <a:t>50% of allocation</a:t>
          </a:r>
        </a:p>
      </dgm:t>
    </dgm:pt>
    <dgm:pt modelId="{BAA8937D-BE73-A54A-8A17-C9821CFDE440}" type="parTrans" cxnId="{7F029FA5-6ACD-2946-BE27-DC283B8CD2BE}">
      <dgm:prSet/>
      <dgm:spPr/>
      <dgm:t>
        <a:bodyPr/>
        <a:lstStyle/>
        <a:p>
          <a:endParaRPr lang="en-US"/>
        </a:p>
      </dgm:t>
    </dgm:pt>
    <dgm:pt modelId="{332E4D4E-8F80-914F-A018-E09729634BC3}" type="sibTrans" cxnId="{7F029FA5-6ACD-2946-BE27-DC283B8CD2BE}">
      <dgm:prSet/>
      <dgm:spPr/>
      <dgm:t>
        <a:bodyPr/>
        <a:lstStyle/>
        <a:p>
          <a:endParaRPr lang="en-US"/>
        </a:p>
      </dgm:t>
    </dgm:pt>
    <dgm:pt modelId="{3CDF28C5-3977-F54A-862C-A4595CF5457F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sz="1600">
              <a:latin typeface="Avenir Book" panose="02000503020000020003" pitchFamily="2" charset="0"/>
            </a:rPr>
            <a:t>Grantees must meet all the identified goals to receive the remaining 50% of BIL funds.</a:t>
          </a:r>
        </a:p>
      </dgm:t>
    </dgm:pt>
    <dgm:pt modelId="{340FD8A5-2EC8-7C45-94AE-1B60CDCC6F45}" type="parTrans" cxnId="{821155FE-0069-F941-828F-72ED91D6ED47}">
      <dgm:prSet/>
      <dgm:spPr/>
      <dgm:t>
        <a:bodyPr/>
        <a:lstStyle/>
        <a:p>
          <a:endParaRPr lang="en-US"/>
        </a:p>
      </dgm:t>
    </dgm:pt>
    <dgm:pt modelId="{5ADBBEF5-1FC3-EF40-A4EA-827028C2DF17}" type="sibTrans" cxnId="{821155FE-0069-F941-828F-72ED91D6ED47}">
      <dgm:prSet/>
      <dgm:spPr/>
      <dgm:t>
        <a:bodyPr/>
        <a:lstStyle/>
        <a:p>
          <a:endParaRPr lang="en-US"/>
        </a:p>
      </dgm:t>
    </dgm:pt>
    <dgm:pt modelId="{84B6A97C-0799-B14F-919D-AFF44D76D009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  <a:buNone/>
          </a:pPr>
          <a:r>
            <a:rPr lang="en-US" sz="2000" b="0" i="0">
              <a:solidFill>
                <a:schemeClr val="tx1">
                  <a:lumMod val="75000"/>
                  <a:lumOff val="25000"/>
                </a:schemeClr>
              </a:solidFill>
              <a:latin typeface="Avenir Medium" panose="02000503020000020003" pitchFamily="2" charset="0"/>
            </a:rPr>
            <a:t>IN PROCESS</a:t>
          </a:r>
        </a:p>
      </dgm:t>
    </dgm:pt>
    <dgm:pt modelId="{9D343A29-DD16-BE48-9033-BEAE5637FE2A}" type="parTrans" cxnId="{B8744669-DDB8-A449-8F44-583F9D1A54D0}">
      <dgm:prSet/>
      <dgm:spPr/>
      <dgm:t>
        <a:bodyPr/>
        <a:lstStyle/>
        <a:p>
          <a:endParaRPr lang="en-US"/>
        </a:p>
      </dgm:t>
    </dgm:pt>
    <dgm:pt modelId="{D0F4285A-4DCE-F84C-8528-8C23D7C959BF}" type="sibTrans" cxnId="{B8744669-DDB8-A449-8F44-583F9D1A54D0}">
      <dgm:prSet/>
      <dgm:spPr/>
      <dgm:t>
        <a:bodyPr/>
        <a:lstStyle/>
        <a:p>
          <a:endParaRPr lang="en-US"/>
        </a:p>
      </dgm:t>
    </dgm:pt>
    <dgm:pt modelId="{B8A7AC44-D4D1-1A45-9FBB-67C3826B6212}">
      <dgm:prSet phldrT="[Text]"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anchor="b"/>
        <a:lstStyle/>
        <a:p>
          <a:r>
            <a:rPr lang="en-US" sz="1600" dirty="0">
              <a:latin typeface="Avenir Book" panose="02000503020000020003" pitchFamily="2" charset="0"/>
            </a:rPr>
            <a:t>All Grantees that submitted received initial 15% of funds.</a:t>
          </a:r>
        </a:p>
      </dgm:t>
    </dgm:pt>
    <dgm:pt modelId="{08684B0C-0F8B-E045-9688-D443C72F3FF9}" type="sibTrans" cxnId="{F0E83B1E-A385-BF46-ADA6-56CE076FC21B}">
      <dgm:prSet/>
      <dgm:spPr/>
      <dgm:t>
        <a:bodyPr/>
        <a:lstStyle/>
        <a:p>
          <a:endParaRPr lang="en-US"/>
        </a:p>
      </dgm:t>
    </dgm:pt>
    <dgm:pt modelId="{017977DF-5DDA-584C-9FA9-A0D3DAEDBCF0}" type="parTrans" cxnId="{F0E83B1E-A385-BF46-ADA6-56CE076FC21B}">
      <dgm:prSet/>
      <dgm:spPr/>
      <dgm:t>
        <a:bodyPr/>
        <a:lstStyle/>
        <a:p>
          <a:endParaRPr lang="en-US"/>
        </a:p>
      </dgm:t>
    </dgm:pt>
    <dgm:pt modelId="{B09FAEF1-435E-944B-95E1-403AC4CA4B74}">
      <dgm:prSet phldrT="[Text]"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anchor="b"/>
        <a:lstStyle/>
        <a:p>
          <a:r>
            <a:rPr lang="en-US" sz="1600">
              <a:latin typeface="Avenir Book" panose="02000503020000020003" pitchFamily="2" charset="0"/>
            </a:rPr>
            <a:t>BIL awards have the same start date of 7/1/2022.</a:t>
          </a:r>
        </a:p>
      </dgm:t>
    </dgm:pt>
    <dgm:pt modelId="{68B42EF5-01CF-D444-BC7C-3F04E6DE6148}" type="parTrans" cxnId="{9086E8D1-B70C-944C-82B3-E50AD916669C}">
      <dgm:prSet/>
      <dgm:spPr/>
      <dgm:t>
        <a:bodyPr/>
        <a:lstStyle/>
        <a:p>
          <a:endParaRPr lang="en-US"/>
        </a:p>
      </dgm:t>
    </dgm:pt>
    <dgm:pt modelId="{C202AF32-F9ED-3C48-891A-B95E01CD731E}" type="sibTrans" cxnId="{9086E8D1-B70C-944C-82B3-E50AD916669C}">
      <dgm:prSet/>
      <dgm:spPr/>
      <dgm:t>
        <a:bodyPr/>
        <a:lstStyle/>
        <a:p>
          <a:endParaRPr lang="en-US"/>
        </a:p>
      </dgm:t>
    </dgm:pt>
    <dgm:pt modelId="{15313812-689C-864D-A705-7369922F97A7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>
              <a:latin typeface="Avenir Book" panose="02000503020000020003" pitchFamily="2" charset="0"/>
            </a:rPr>
            <a:t>40 Grantees received approval for 2</a:t>
          </a:r>
          <a:r>
            <a:rPr lang="en-US" sz="1400" b="0" i="0" baseline="30000" dirty="0">
              <a:latin typeface="Avenir Book" panose="02000503020000020003" pitchFamily="2" charset="0"/>
            </a:rPr>
            <a:t>nd </a:t>
          </a:r>
          <a:r>
            <a:rPr lang="en-US" sz="1400" b="0" i="0" dirty="0">
              <a:latin typeface="Avenir Book" panose="02000503020000020003" pitchFamily="2" charset="0"/>
            </a:rPr>
            <a:t>tranche</a:t>
          </a:r>
        </a:p>
      </dgm:t>
    </dgm:pt>
    <dgm:pt modelId="{EAD320F0-4C9F-714F-8CD4-2873EFF2F568}" type="parTrans" cxnId="{8A6ACC5E-CB37-9F42-8D1A-596E33CEA676}">
      <dgm:prSet/>
      <dgm:spPr/>
      <dgm:t>
        <a:bodyPr/>
        <a:lstStyle/>
        <a:p>
          <a:endParaRPr lang="en-US"/>
        </a:p>
      </dgm:t>
    </dgm:pt>
    <dgm:pt modelId="{11E03B41-1CC7-EE41-8972-456E6C96A429}" type="sibTrans" cxnId="{8A6ACC5E-CB37-9F42-8D1A-596E33CEA676}">
      <dgm:prSet/>
      <dgm:spPr/>
      <dgm:t>
        <a:bodyPr/>
        <a:lstStyle/>
        <a:p>
          <a:endParaRPr lang="en-US"/>
        </a:p>
      </dgm:t>
    </dgm:pt>
    <dgm:pt modelId="{86CC2F34-8784-8C46-99FB-CC79BA473CD1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>
              <a:latin typeface="Avenir Book" panose="02000503020000020003" pitchFamily="2" charset="0"/>
            </a:rPr>
            <a:t>9 plans are in FAO review.</a:t>
          </a:r>
        </a:p>
      </dgm:t>
    </dgm:pt>
    <dgm:pt modelId="{FD9DC573-C98D-844B-B091-318422171CBD}" type="parTrans" cxnId="{0CAA5C2A-6781-274F-8A7D-94EF0614C8EC}">
      <dgm:prSet/>
      <dgm:spPr/>
      <dgm:t>
        <a:bodyPr/>
        <a:lstStyle/>
        <a:p>
          <a:endParaRPr lang="en-US"/>
        </a:p>
      </dgm:t>
    </dgm:pt>
    <dgm:pt modelId="{46636357-738C-8C47-937E-F3D5495A2D7B}" type="sibTrans" cxnId="{0CAA5C2A-6781-274F-8A7D-94EF0614C8EC}">
      <dgm:prSet/>
      <dgm:spPr/>
      <dgm:t>
        <a:bodyPr/>
        <a:lstStyle/>
        <a:p>
          <a:endParaRPr lang="en-US"/>
        </a:p>
      </dgm:t>
    </dgm:pt>
    <dgm:pt modelId="{F0B56FF8-FD30-EF4A-ABB4-55B6F2A0D69C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>
              <a:latin typeface="Avenir Book" panose="02000503020000020003" pitchFamily="2" charset="0"/>
            </a:rPr>
            <a:t>8 plans are in the DOE WAP review process.</a:t>
          </a:r>
        </a:p>
      </dgm:t>
    </dgm:pt>
    <dgm:pt modelId="{D8565ECC-B1A4-EC40-BB80-9FC10D7246F0}" type="parTrans" cxnId="{71FDF1CA-CAF5-4B43-BECD-5E549DAFE751}">
      <dgm:prSet/>
      <dgm:spPr/>
      <dgm:t>
        <a:bodyPr/>
        <a:lstStyle/>
        <a:p>
          <a:endParaRPr lang="en-US"/>
        </a:p>
      </dgm:t>
    </dgm:pt>
    <dgm:pt modelId="{F006145C-7540-464C-89BC-FF8C72E61114}" type="sibTrans" cxnId="{71FDF1CA-CAF5-4B43-BECD-5E549DAFE751}">
      <dgm:prSet/>
      <dgm:spPr/>
      <dgm:t>
        <a:bodyPr/>
        <a:lstStyle/>
        <a:p>
          <a:endParaRPr lang="en-US"/>
        </a:p>
      </dgm:t>
    </dgm:pt>
    <dgm:pt modelId="{9CE52E77-A34B-0140-9FC9-0A952981DAC9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sz="2000" b="0" i="0">
              <a:solidFill>
                <a:schemeClr val="accent1">
                  <a:lumMod val="50000"/>
                </a:schemeClr>
              </a:solidFill>
              <a:latin typeface="Avenir Medium" panose="02000503020000020003" pitchFamily="2" charset="0"/>
            </a:rPr>
            <a:t>FUTURE</a:t>
          </a:r>
        </a:p>
      </dgm:t>
    </dgm:pt>
    <dgm:pt modelId="{E37C0593-7F23-A542-A848-6A8A09DE0CB6}" type="parTrans" cxnId="{F34D4FB8-91F7-2148-BEF5-0A74D34908CB}">
      <dgm:prSet/>
      <dgm:spPr/>
      <dgm:t>
        <a:bodyPr/>
        <a:lstStyle/>
        <a:p>
          <a:endParaRPr lang="en-US"/>
        </a:p>
      </dgm:t>
    </dgm:pt>
    <dgm:pt modelId="{2D0F1537-F5D4-FC41-8039-2ACAA3B52B8E}" type="sibTrans" cxnId="{F34D4FB8-91F7-2148-BEF5-0A74D34908CB}">
      <dgm:prSet/>
      <dgm:spPr/>
      <dgm:t>
        <a:bodyPr/>
        <a:lstStyle/>
        <a:p>
          <a:endParaRPr lang="en-US"/>
        </a:p>
      </dgm:t>
    </dgm:pt>
    <dgm:pt modelId="{EE0741A9-439A-AB49-ACEB-647F8DEAA645}" type="pres">
      <dgm:prSet presAssocID="{B58BDE4D-C508-2545-962E-A588CD352CE1}" presName="Name0" presStyleCnt="0">
        <dgm:presLayoutVars>
          <dgm:dir/>
          <dgm:animLvl val="lvl"/>
          <dgm:resizeHandles val="exact"/>
        </dgm:presLayoutVars>
      </dgm:prSet>
      <dgm:spPr/>
    </dgm:pt>
    <dgm:pt modelId="{81A67DB8-6B8D-C546-9524-74A62D3A3957}" type="pres">
      <dgm:prSet presAssocID="{B58BDE4D-C508-2545-962E-A588CD352CE1}" presName="tSp" presStyleCnt="0"/>
      <dgm:spPr/>
    </dgm:pt>
    <dgm:pt modelId="{11549ACD-63F4-F447-BB23-F20AEC6DC494}" type="pres">
      <dgm:prSet presAssocID="{B58BDE4D-C508-2545-962E-A588CD352CE1}" presName="bSp" presStyleCnt="0"/>
      <dgm:spPr/>
    </dgm:pt>
    <dgm:pt modelId="{5BCF5C8D-E120-D640-9D4A-3547450A2679}" type="pres">
      <dgm:prSet presAssocID="{B58BDE4D-C508-2545-962E-A588CD352CE1}" presName="process" presStyleCnt="0"/>
      <dgm:spPr/>
    </dgm:pt>
    <dgm:pt modelId="{13F3B825-0E71-4E45-BA5F-0748279D225F}" type="pres">
      <dgm:prSet presAssocID="{6DB874A6-BB4A-E54B-9067-0B66103135AC}" presName="composite1" presStyleCnt="0"/>
      <dgm:spPr/>
    </dgm:pt>
    <dgm:pt modelId="{CA27B487-0CB5-A94E-8DA2-02391E3CF780}" type="pres">
      <dgm:prSet presAssocID="{6DB874A6-BB4A-E54B-9067-0B66103135AC}" presName="dummyNode1" presStyleLbl="node1" presStyleIdx="0" presStyleCnt="3"/>
      <dgm:spPr/>
    </dgm:pt>
    <dgm:pt modelId="{0608BB89-812E-B147-BD15-67E43B7D2E26}" type="pres">
      <dgm:prSet presAssocID="{6DB874A6-BB4A-E54B-9067-0B66103135AC}" presName="childNode1" presStyleLbl="bgAcc1" presStyleIdx="0" presStyleCnt="3" custScaleX="130427" custScaleY="108709" custLinFactNeighborX="4584" custLinFactNeighborY="3908">
        <dgm:presLayoutVars>
          <dgm:bulletEnabled val="1"/>
        </dgm:presLayoutVars>
      </dgm:prSet>
      <dgm:spPr/>
    </dgm:pt>
    <dgm:pt modelId="{1D7672DE-85E1-7A41-94DF-FC07590327A8}" type="pres">
      <dgm:prSet presAssocID="{6DB874A6-BB4A-E54B-9067-0B66103135AC}" presName="childNode1tx" presStyleLbl="bgAcc1" presStyleIdx="0" presStyleCnt="3">
        <dgm:presLayoutVars>
          <dgm:bulletEnabled val="1"/>
        </dgm:presLayoutVars>
      </dgm:prSet>
      <dgm:spPr/>
    </dgm:pt>
    <dgm:pt modelId="{BA310C24-E91D-004F-9B78-F566C14C5F00}" type="pres">
      <dgm:prSet presAssocID="{6DB874A6-BB4A-E54B-9067-0B66103135AC}" presName="parentNode1" presStyleLbl="node1" presStyleIdx="0" presStyleCnt="3" custScaleX="126458" custLinFactNeighborX="2760" custLinFactNeighborY="9715">
        <dgm:presLayoutVars>
          <dgm:chMax val="1"/>
          <dgm:bulletEnabled val="1"/>
        </dgm:presLayoutVars>
      </dgm:prSet>
      <dgm:spPr/>
    </dgm:pt>
    <dgm:pt modelId="{E1EB012E-BA79-C14C-A3BE-329E070D556C}" type="pres">
      <dgm:prSet presAssocID="{6DB874A6-BB4A-E54B-9067-0B66103135AC}" presName="connSite1" presStyleCnt="0"/>
      <dgm:spPr/>
    </dgm:pt>
    <dgm:pt modelId="{6611699C-030B-874E-ACDF-7DBED16C7CCD}" type="pres">
      <dgm:prSet presAssocID="{C9DC4C82-FCAF-1E41-A727-6BAC58FC9D58}" presName="Name9" presStyleLbl="sibTrans2D1" presStyleIdx="0" presStyleCnt="2" custLinFactNeighborX="-732" custLinFactNeighborY="6102"/>
      <dgm:spPr/>
    </dgm:pt>
    <dgm:pt modelId="{3669343A-9EE1-2843-BB82-A6F88A89EB8F}" type="pres">
      <dgm:prSet presAssocID="{69F7DEC2-0B95-834E-B2AE-51F0A5F48A18}" presName="composite2" presStyleCnt="0"/>
      <dgm:spPr/>
    </dgm:pt>
    <dgm:pt modelId="{B46873A8-6F27-7148-A26B-74731DEFFBC9}" type="pres">
      <dgm:prSet presAssocID="{69F7DEC2-0B95-834E-B2AE-51F0A5F48A18}" presName="dummyNode2" presStyleLbl="node1" presStyleIdx="0" presStyleCnt="3"/>
      <dgm:spPr/>
    </dgm:pt>
    <dgm:pt modelId="{927BCE91-0C71-5F44-915E-5AF503F2618D}" type="pres">
      <dgm:prSet presAssocID="{69F7DEC2-0B95-834E-B2AE-51F0A5F48A18}" presName="childNode2" presStyleLbl="bgAcc1" presStyleIdx="1" presStyleCnt="3" custScaleX="194565" custScaleY="169377" custLinFactNeighborX="-2116" custLinFactNeighborY="5640">
        <dgm:presLayoutVars>
          <dgm:bulletEnabled val="1"/>
        </dgm:presLayoutVars>
      </dgm:prSet>
      <dgm:spPr/>
    </dgm:pt>
    <dgm:pt modelId="{B448CA6B-702D-6247-B5A9-CCFD246393FA}" type="pres">
      <dgm:prSet presAssocID="{69F7DEC2-0B95-834E-B2AE-51F0A5F48A18}" presName="childNode2tx" presStyleLbl="bgAcc1" presStyleIdx="1" presStyleCnt="3">
        <dgm:presLayoutVars>
          <dgm:bulletEnabled val="1"/>
        </dgm:presLayoutVars>
      </dgm:prSet>
      <dgm:spPr/>
    </dgm:pt>
    <dgm:pt modelId="{86AC88F6-C10F-DF44-A8FA-9AF0F0447933}" type="pres">
      <dgm:prSet presAssocID="{69F7DEC2-0B95-834E-B2AE-51F0A5F48A18}" presName="parentNode2" presStyleLbl="node1" presStyleIdx="1" presStyleCnt="3" custScaleX="158763" custLinFactNeighborX="14688" custLinFactNeighborY="-21162">
        <dgm:presLayoutVars>
          <dgm:chMax val="0"/>
          <dgm:bulletEnabled val="1"/>
        </dgm:presLayoutVars>
      </dgm:prSet>
      <dgm:spPr/>
    </dgm:pt>
    <dgm:pt modelId="{C8E96BB6-F94C-FE4E-A61F-345B207D8789}" type="pres">
      <dgm:prSet presAssocID="{69F7DEC2-0B95-834E-B2AE-51F0A5F48A18}" presName="connSite2" presStyleCnt="0"/>
      <dgm:spPr/>
    </dgm:pt>
    <dgm:pt modelId="{29A0D72F-161A-9D44-AD5D-5EA625B0D542}" type="pres">
      <dgm:prSet presAssocID="{DE725DA4-1130-BE41-883B-143B680E4CB0}" presName="Name18" presStyleLbl="sibTrans2D1" presStyleIdx="1" presStyleCnt="2" custScaleX="90659" custScaleY="90755" custLinFactNeighborX="1844" custLinFactNeighborY="-4804"/>
      <dgm:spPr/>
    </dgm:pt>
    <dgm:pt modelId="{7859FB43-CA23-4645-A9D9-F4BEA9F1205B}" type="pres">
      <dgm:prSet presAssocID="{FB2FF261-0814-4640-AD7D-1FBF7CA10880}" presName="composite1" presStyleCnt="0"/>
      <dgm:spPr/>
    </dgm:pt>
    <dgm:pt modelId="{55B9CE07-4C48-3241-B877-9EBBE88F218F}" type="pres">
      <dgm:prSet presAssocID="{FB2FF261-0814-4640-AD7D-1FBF7CA10880}" presName="dummyNode1" presStyleLbl="node1" presStyleIdx="1" presStyleCnt="3"/>
      <dgm:spPr/>
    </dgm:pt>
    <dgm:pt modelId="{5EE13637-5806-F74D-A301-FF3F1DEC9B54}" type="pres">
      <dgm:prSet presAssocID="{FB2FF261-0814-4640-AD7D-1FBF7CA10880}" presName="childNode1" presStyleLbl="bgAcc1" presStyleIdx="2" presStyleCnt="3" custScaleX="125337" custScaleY="118859" custLinFactNeighborY="7944">
        <dgm:presLayoutVars>
          <dgm:bulletEnabled val="1"/>
        </dgm:presLayoutVars>
      </dgm:prSet>
      <dgm:spPr/>
    </dgm:pt>
    <dgm:pt modelId="{A59E6FDF-DAB7-214E-8616-D29E33430555}" type="pres">
      <dgm:prSet presAssocID="{FB2FF261-0814-4640-AD7D-1FBF7CA10880}" presName="childNode1tx" presStyleLbl="bgAcc1" presStyleIdx="2" presStyleCnt="3">
        <dgm:presLayoutVars>
          <dgm:bulletEnabled val="1"/>
        </dgm:presLayoutVars>
      </dgm:prSet>
      <dgm:spPr/>
    </dgm:pt>
    <dgm:pt modelId="{5025F2A2-006F-204A-9EEE-0665FF44E0E1}" type="pres">
      <dgm:prSet presAssocID="{FB2FF261-0814-4640-AD7D-1FBF7CA10880}" presName="parentNode1" presStyleLbl="node1" presStyleIdx="2" presStyleCnt="3" custScaleX="122271" custScaleY="105447" custLinFactNeighborX="-3010" custLinFactNeighborY="19226">
        <dgm:presLayoutVars>
          <dgm:chMax val="1"/>
          <dgm:bulletEnabled val="1"/>
        </dgm:presLayoutVars>
      </dgm:prSet>
      <dgm:spPr/>
    </dgm:pt>
    <dgm:pt modelId="{2AEC5B16-6FCE-8C4A-A042-CF05B98596BC}" type="pres">
      <dgm:prSet presAssocID="{FB2FF261-0814-4640-AD7D-1FBF7CA10880}" presName="connSite1" presStyleCnt="0"/>
      <dgm:spPr/>
    </dgm:pt>
  </dgm:ptLst>
  <dgm:cxnLst>
    <dgm:cxn modelId="{9BD82F03-B813-F840-8AA9-BE50A27A220B}" type="presOf" srcId="{9CE52E77-A34B-0140-9FC9-0A952981DAC9}" destId="{A59E6FDF-DAB7-214E-8616-D29E33430555}" srcOrd="1" destOrd="0" presId="urn:microsoft.com/office/officeart/2005/8/layout/hProcess4"/>
    <dgm:cxn modelId="{973EEA05-74E5-2B4F-B878-8EC94ED7C3F8}" type="presOf" srcId="{384CD931-E354-C841-A7AA-0B8B4EFBEFEA}" destId="{B448CA6B-702D-6247-B5A9-CCFD246393FA}" srcOrd="1" destOrd="1" presId="urn:microsoft.com/office/officeart/2005/8/layout/hProcess4"/>
    <dgm:cxn modelId="{F0E83B1E-A385-BF46-ADA6-56CE076FC21B}" srcId="{6DB874A6-BB4A-E54B-9067-0B66103135AC}" destId="{B8A7AC44-D4D1-1A45-9FBB-67C3826B6212}" srcOrd="1" destOrd="0" parTransId="{017977DF-5DDA-584C-9FA9-A0D3DAEDBCF0}" sibTransId="{08684B0C-0F8B-E045-9688-D443C72F3FF9}"/>
    <dgm:cxn modelId="{BE386D27-D6CC-4B4D-B108-3F9DE872E84C}" type="presOf" srcId="{FB2FF261-0814-4640-AD7D-1FBF7CA10880}" destId="{5025F2A2-006F-204A-9EEE-0665FF44E0E1}" srcOrd="0" destOrd="0" presId="urn:microsoft.com/office/officeart/2005/8/layout/hProcess4"/>
    <dgm:cxn modelId="{0CAA5C2A-6781-274F-8A7D-94EF0614C8EC}" srcId="{384CD931-E354-C841-A7AA-0B8B4EFBEFEA}" destId="{86CC2F34-8784-8C46-99FB-CC79BA473CD1}" srcOrd="1" destOrd="0" parTransId="{FD9DC573-C98D-844B-B091-318422171CBD}" sibTransId="{46636357-738C-8C47-937E-F3D5495A2D7B}"/>
    <dgm:cxn modelId="{039A6D2E-D3D5-6C4C-AEAD-63E17D45BF46}" type="presOf" srcId="{F0B56FF8-FD30-EF4A-ABB4-55B6F2A0D69C}" destId="{927BCE91-0C71-5F44-915E-5AF503F2618D}" srcOrd="0" destOrd="4" presId="urn:microsoft.com/office/officeart/2005/8/layout/hProcess4"/>
    <dgm:cxn modelId="{7C16DB37-203E-9244-9455-CED101BA3224}" type="presOf" srcId="{84B6A97C-0799-B14F-919D-AFF44D76D009}" destId="{927BCE91-0C71-5F44-915E-5AF503F2618D}" srcOrd="0" destOrd="0" presId="urn:microsoft.com/office/officeart/2005/8/layout/hProcess4"/>
    <dgm:cxn modelId="{991FB53C-CEC6-C64A-BDCF-D8823B6CE340}" type="presOf" srcId="{3CDF28C5-3977-F54A-862C-A4595CF5457F}" destId="{A59E6FDF-DAB7-214E-8616-D29E33430555}" srcOrd="1" destOrd="1" presId="urn:microsoft.com/office/officeart/2005/8/layout/hProcess4"/>
    <dgm:cxn modelId="{8A6ACC5E-CB37-9F42-8D1A-596E33CEA676}" srcId="{384CD931-E354-C841-A7AA-0B8B4EFBEFEA}" destId="{15313812-689C-864D-A705-7369922F97A7}" srcOrd="0" destOrd="0" parTransId="{EAD320F0-4C9F-714F-8CD4-2873EFF2F568}" sibTransId="{11E03B41-1CC7-EE41-8972-456E6C96A429}"/>
    <dgm:cxn modelId="{924A4E41-C85C-0341-95F5-E33ECCB458AA}" type="presOf" srcId="{3CDF28C5-3977-F54A-862C-A4595CF5457F}" destId="{5EE13637-5806-F74D-A301-FF3F1DEC9B54}" srcOrd="0" destOrd="1" presId="urn:microsoft.com/office/officeart/2005/8/layout/hProcess4"/>
    <dgm:cxn modelId="{A509A645-FBD9-FA4C-8631-B79701778322}" type="presOf" srcId="{B09FAEF1-435E-944B-95E1-403AC4CA4B74}" destId="{0608BB89-812E-B147-BD15-67E43B7D2E26}" srcOrd="0" destOrd="2" presId="urn:microsoft.com/office/officeart/2005/8/layout/hProcess4"/>
    <dgm:cxn modelId="{B8744669-DDB8-A449-8F44-583F9D1A54D0}" srcId="{69F7DEC2-0B95-834E-B2AE-51F0A5F48A18}" destId="{84B6A97C-0799-B14F-919D-AFF44D76D009}" srcOrd="0" destOrd="0" parTransId="{9D343A29-DD16-BE48-9033-BEAE5637FE2A}" sibTransId="{D0F4285A-4DCE-F84C-8528-8C23D7C959BF}"/>
    <dgm:cxn modelId="{C15E6E4F-A08E-AC4E-920C-A45D7FCDED85}" type="presOf" srcId="{69F7DEC2-0B95-834E-B2AE-51F0A5F48A18}" destId="{86AC88F6-C10F-DF44-A8FA-9AF0F0447933}" srcOrd="0" destOrd="0" presId="urn:microsoft.com/office/officeart/2005/8/layout/hProcess4"/>
    <dgm:cxn modelId="{35791053-0188-6346-A36D-57A2B30A1CBF}" type="presOf" srcId="{B58BDE4D-C508-2545-962E-A588CD352CE1}" destId="{EE0741A9-439A-AB49-ACEB-647F8DEAA645}" srcOrd="0" destOrd="0" presId="urn:microsoft.com/office/officeart/2005/8/layout/hProcess4"/>
    <dgm:cxn modelId="{40E0BC55-61C6-C44F-9279-BD25A3BFFEA6}" type="presOf" srcId="{84B6A97C-0799-B14F-919D-AFF44D76D009}" destId="{B448CA6B-702D-6247-B5A9-CCFD246393FA}" srcOrd="1" destOrd="0" presId="urn:microsoft.com/office/officeart/2005/8/layout/hProcess4"/>
    <dgm:cxn modelId="{EFD11877-ED82-7149-804A-0FA8E2702D95}" type="presOf" srcId="{86CC2F34-8784-8C46-99FB-CC79BA473CD1}" destId="{927BCE91-0C71-5F44-915E-5AF503F2618D}" srcOrd="0" destOrd="3" presId="urn:microsoft.com/office/officeart/2005/8/layout/hProcess4"/>
    <dgm:cxn modelId="{6C27157B-84CF-8948-8382-537CC7832B10}" type="presOf" srcId="{DE725DA4-1130-BE41-883B-143B680E4CB0}" destId="{29A0D72F-161A-9D44-AD5D-5EA625B0D542}" srcOrd="0" destOrd="0" presId="urn:microsoft.com/office/officeart/2005/8/layout/hProcess4"/>
    <dgm:cxn modelId="{65CDB684-9AEE-B641-B8F4-763C1DFBC4D9}" type="presOf" srcId="{F0B56FF8-FD30-EF4A-ABB4-55B6F2A0D69C}" destId="{B448CA6B-702D-6247-B5A9-CCFD246393FA}" srcOrd="1" destOrd="4" presId="urn:microsoft.com/office/officeart/2005/8/layout/hProcess4"/>
    <dgm:cxn modelId="{7789BA8F-7C92-EA40-B110-2BED157B83E6}" type="presOf" srcId="{86CC2F34-8784-8C46-99FB-CC79BA473CD1}" destId="{B448CA6B-702D-6247-B5A9-CCFD246393FA}" srcOrd="1" destOrd="3" presId="urn:microsoft.com/office/officeart/2005/8/layout/hProcess4"/>
    <dgm:cxn modelId="{8B39F39E-A7AA-E841-B163-9E4BEC5A8473}" type="presOf" srcId="{15313812-689C-864D-A705-7369922F97A7}" destId="{B448CA6B-702D-6247-B5A9-CCFD246393FA}" srcOrd="1" destOrd="2" presId="urn:microsoft.com/office/officeart/2005/8/layout/hProcess4"/>
    <dgm:cxn modelId="{F17091A1-19B8-984E-8C02-176D449E1C0E}" type="presOf" srcId="{C9DC4C82-FCAF-1E41-A727-6BAC58FC9D58}" destId="{6611699C-030B-874E-ACDF-7DBED16C7CCD}" srcOrd="0" destOrd="0" presId="urn:microsoft.com/office/officeart/2005/8/layout/hProcess4"/>
    <dgm:cxn modelId="{95B28CA2-C351-8048-84D0-7512F03FF27E}" srcId="{6DB874A6-BB4A-E54B-9067-0B66103135AC}" destId="{26BFDA29-6A29-5A4B-B968-F5904E93888C}" srcOrd="0" destOrd="0" parTransId="{F2F04C4F-DA6A-3F45-AFDC-6933600C4324}" sibTransId="{61C3CA33-19EF-654F-8EEC-1D0657E1760F}"/>
    <dgm:cxn modelId="{7F029FA5-6ACD-2946-BE27-DC283B8CD2BE}" srcId="{B58BDE4D-C508-2545-962E-A588CD352CE1}" destId="{FB2FF261-0814-4640-AD7D-1FBF7CA10880}" srcOrd="2" destOrd="0" parTransId="{BAA8937D-BE73-A54A-8A17-C9821CFDE440}" sibTransId="{332E4D4E-8F80-914F-A018-E09729634BC3}"/>
    <dgm:cxn modelId="{5E072AAB-5015-2942-9C43-6C575C7B632F}" srcId="{B58BDE4D-C508-2545-962E-A588CD352CE1}" destId="{69F7DEC2-0B95-834E-B2AE-51F0A5F48A18}" srcOrd="1" destOrd="0" parTransId="{B0E796A5-5DEB-664E-84A5-109968011331}" sibTransId="{DE725DA4-1130-BE41-883B-143B680E4CB0}"/>
    <dgm:cxn modelId="{2CB319B8-4D37-DD41-A0EE-99C9CDE3EAA5}" type="presOf" srcId="{B8A7AC44-D4D1-1A45-9FBB-67C3826B6212}" destId="{1D7672DE-85E1-7A41-94DF-FC07590327A8}" srcOrd="1" destOrd="1" presId="urn:microsoft.com/office/officeart/2005/8/layout/hProcess4"/>
    <dgm:cxn modelId="{F34D4FB8-91F7-2148-BEF5-0A74D34908CB}" srcId="{FB2FF261-0814-4640-AD7D-1FBF7CA10880}" destId="{9CE52E77-A34B-0140-9FC9-0A952981DAC9}" srcOrd="0" destOrd="0" parTransId="{E37C0593-7F23-A542-A848-6A8A09DE0CB6}" sibTransId="{2D0F1537-F5D4-FC41-8039-2ACAA3B52B8E}"/>
    <dgm:cxn modelId="{71FDF1CA-CAF5-4B43-BECD-5E549DAFE751}" srcId="{384CD931-E354-C841-A7AA-0B8B4EFBEFEA}" destId="{F0B56FF8-FD30-EF4A-ABB4-55B6F2A0D69C}" srcOrd="2" destOrd="0" parTransId="{D8565ECC-B1A4-EC40-BB80-9FC10D7246F0}" sibTransId="{F006145C-7540-464C-89BC-FF8C72E61114}"/>
    <dgm:cxn modelId="{E11F8BD1-0D6C-2F49-9044-A08B6B6426D0}" type="presOf" srcId="{26BFDA29-6A29-5A4B-B968-F5904E93888C}" destId="{0608BB89-812E-B147-BD15-67E43B7D2E26}" srcOrd="0" destOrd="0" presId="urn:microsoft.com/office/officeart/2005/8/layout/hProcess4"/>
    <dgm:cxn modelId="{9086E8D1-B70C-944C-82B3-E50AD916669C}" srcId="{6DB874A6-BB4A-E54B-9067-0B66103135AC}" destId="{B09FAEF1-435E-944B-95E1-403AC4CA4B74}" srcOrd="2" destOrd="0" parTransId="{68B42EF5-01CF-D444-BC7C-3F04E6DE6148}" sibTransId="{C202AF32-F9ED-3C48-891A-B95E01CD731E}"/>
    <dgm:cxn modelId="{695E2CD3-2928-3E44-93B0-27875FB424A5}" type="presOf" srcId="{B09FAEF1-435E-944B-95E1-403AC4CA4B74}" destId="{1D7672DE-85E1-7A41-94DF-FC07590327A8}" srcOrd="1" destOrd="2" presId="urn:microsoft.com/office/officeart/2005/8/layout/hProcess4"/>
    <dgm:cxn modelId="{19A58BD6-506A-5747-A700-2D26B632C3A7}" type="presOf" srcId="{26BFDA29-6A29-5A4B-B968-F5904E93888C}" destId="{1D7672DE-85E1-7A41-94DF-FC07590327A8}" srcOrd="1" destOrd="0" presId="urn:microsoft.com/office/officeart/2005/8/layout/hProcess4"/>
    <dgm:cxn modelId="{F6D911DE-0A56-7342-83F8-A15B20B757BD}" srcId="{B58BDE4D-C508-2545-962E-A588CD352CE1}" destId="{6DB874A6-BB4A-E54B-9067-0B66103135AC}" srcOrd="0" destOrd="0" parTransId="{EC091DF0-B94E-684C-B3FA-F2055807191D}" sibTransId="{C9DC4C82-FCAF-1E41-A727-6BAC58FC9D58}"/>
    <dgm:cxn modelId="{86DA95DF-888D-954F-86B0-C06EA507AE8B}" type="presOf" srcId="{6DB874A6-BB4A-E54B-9067-0B66103135AC}" destId="{BA310C24-E91D-004F-9B78-F566C14C5F00}" srcOrd="0" destOrd="0" presId="urn:microsoft.com/office/officeart/2005/8/layout/hProcess4"/>
    <dgm:cxn modelId="{C7B1C8E2-6A95-6141-9ABA-544EE5002316}" type="presOf" srcId="{B8A7AC44-D4D1-1A45-9FBB-67C3826B6212}" destId="{0608BB89-812E-B147-BD15-67E43B7D2E26}" srcOrd="0" destOrd="1" presId="urn:microsoft.com/office/officeart/2005/8/layout/hProcess4"/>
    <dgm:cxn modelId="{B42AF4E4-8A0A-6746-B44F-94C902B90480}" srcId="{69F7DEC2-0B95-834E-B2AE-51F0A5F48A18}" destId="{384CD931-E354-C841-A7AA-0B8B4EFBEFEA}" srcOrd="1" destOrd="0" parTransId="{DAEE5B05-056F-D64F-A305-B2E9C4E7329F}" sibTransId="{C3814F3A-AE03-1E4C-9365-31E2157C68A8}"/>
    <dgm:cxn modelId="{E51D69E8-1542-0E4F-B837-C509C2BBEA83}" type="presOf" srcId="{15313812-689C-864D-A705-7369922F97A7}" destId="{927BCE91-0C71-5F44-915E-5AF503F2618D}" srcOrd="0" destOrd="2" presId="urn:microsoft.com/office/officeart/2005/8/layout/hProcess4"/>
    <dgm:cxn modelId="{94C638F9-CF31-E14C-B86A-EB090FC12159}" type="presOf" srcId="{384CD931-E354-C841-A7AA-0B8B4EFBEFEA}" destId="{927BCE91-0C71-5F44-915E-5AF503F2618D}" srcOrd="0" destOrd="1" presId="urn:microsoft.com/office/officeart/2005/8/layout/hProcess4"/>
    <dgm:cxn modelId="{821155FE-0069-F941-828F-72ED91D6ED47}" srcId="{FB2FF261-0814-4640-AD7D-1FBF7CA10880}" destId="{3CDF28C5-3977-F54A-862C-A4595CF5457F}" srcOrd="1" destOrd="0" parTransId="{340FD8A5-2EC8-7C45-94AE-1B60CDCC6F45}" sibTransId="{5ADBBEF5-1FC3-EF40-A4EA-827028C2DF17}"/>
    <dgm:cxn modelId="{6419DBFE-CD7A-E34E-89FC-7BD7BEB8CEF7}" type="presOf" srcId="{9CE52E77-A34B-0140-9FC9-0A952981DAC9}" destId="{5EE13637-5806-F74D-A301-FF3F1DEC9B54}" srcOrd="0" destOrd="0" presId="urn:microsoft.com/office/officeart/2005/8/layout/hProcess4"/>
    <dgm:cxn modelId="{BFE31E55-B77D-A646-810B-4BA4D919153E}" type="presParOf" srcId="{EE0741A9-439A-AB49-ACEB-647F8DEAA645}" destId="{81A67DB8-6B8D-C546-9524-74A62D3A3957}" srcOrd="0" destOrd="0" presId="urn:microsoft.com/office/officeart/2005/8/layout/hProcess4"/>
    <dgm:cxn modelId="{58CC99FC-F044-1B4E-AFF7-F24CF15D9C82}" type="presParOf" srcId="{EE0741A9-439A-AB49-ACEB-647F8DEAA645}" destId="{11549ACD-63F4-F447-BB23-F20AEC6DC494}" srcOrd="1" destOrd="0" presId="urn:microsoft.com/office/officeart/2005/8/layout/hProcess4"/>
    <dgm:cxn modelId="{BB30B6D5-6D4F-8242-9AAB-E96155C13C73}" type="presParOf" srcId="{EE0741A9-439A-AB49-ACEB-647F8DEAA645}" destId="{5BCF5C8D-E120-D640-9D4A-3547450A2679}" srcOrd="2" destOrd="0" presId="urn:microsoft.com/office/officeart/2005/8/layout/hProcess4"/>
    <dgm:cxn modelId="{03CE9299-373C-1F45-B6C7-FC19FD96A1C7}" type="presParOf" srcId="{5BCF5C8D-E120-D640-9D4A-3547450A2679}" destId="{13F3B825-0E71-4E45-BA5F-0748279D225F}" srcOrd="0" destOrd="0" presId="urn:microsoft.com/office/officeart/2005/8/layout/hProcess4"/>
    <dgm:cxn modelId="{F0D207DA-EF43-524C-9CF7-D1E60B929EB9}" type="presParOf" srcId="{13F3B825-0E71-4E45-BA5F-0748279D225F}" destId="{CA27B487-0CB5-A94E-8DA2-02391E3CF780}" srcOrd="0" destOrd="0" presId="urn:microsoft.com/office/officeart/2005/8/layout/hProcess4"/>
    <dgm:cxn modelId="{E689F936-598C-7645-BDE9-6A8A4DCCDD9F}" type="presParOf" srcId="{13F3B825-0E71-4E45-BA5F-0748279D225F}" destId="{0608BB89-812E-B147-BD15-67E43B7D2E26}" srcOrd="1" destOrd="0" presId="urn:microsoft.com/office/officeart/2005/8/layout/hProcess4"/>
    <dgm:cxn modelId="{27AA9B78-678E-5C4E-82E5-8CF9E6CD76F9}" type="presParOf" srcId="{13F3B825-0E71-4E45-BA5F-0748279D225F}" destId="{1D7672DE-85E1-7A41-94DF-FC07590327A8}" srcOrd="2" destOrd="0" presId="urn:microsoft.com/office/officeart/2005/8/layout/hProcess4"/>
    <dgm:cxn modelId="{53DC47D3-7F3C-1B4D-B1E2-7E600DA90F7C}" type="presParOf" srcId="{13F3B825-0E71-4E45-BA5F-0748279D225F}" destId="{BA310C24-E91D-004F-9B78-F566C14C5F00}" srcOrd="3" destOrd="0" presId="urn:microsoft.com/office/officeart/2005/8/layout/hProcess4"/>
    <dgm:cxn modelId="{15CA2091-5295-6D41-8FDC-DA3432AE83E6}" type="presParOf" srcId="{13F3B825-0E71-4E45-BA5F-0748279D225F}" destId="{E1EB012E-BA79-C14C-A3BE-329E070D556C}" srcOrd="4" destOrd="0" presId="urn:microsoft.com/office/officeart/2005/8/layout/hProcess4"/>
    <dgm:cxn modelId="{EE372754-B9A9-B640-9D31-7203233D2FC4}" type="presParOf" srcId="{5BCF5C8D-E120-D640-9D4A-3547450A2679}" destId="{6611699C-030B-874E-ACDF-7DBED16C7CCD}" srcOrd="1" destOrd="0" presId="urn:microsoft.com/office/officeart/2005/8/layout/hProcess4"/>
    <dgm:cxn modelId="{2EF175B2-DCE2-A147-9384-319EAF6389F9}" type="presParOf" srcId="{5BCF5C8D-E120-D640-9D4A-3547450A2679}" destId="{3669343A-9EE1-2843-BB82-A6F88A89EB8F}" srcOrd="2" destOrd="0" presId="urn:microsoft.com/office/officeart/2005/8/layout/hProcess4"/>
    <dgm:cxn modelId="{1705AB2F-E47A-0749-A93D-5E1D57D9EB2D}" type="presParOf" srcId="{3669343A-9EE1-2843-BB82-A6F88A89EB8F}" destId="{B46873A8-6F27-7148-A26B-74731DEFFBC9}" srcOrd="0" destOrd="0" presId="urn:microsoft.com/office/officeart/2005/8/layout/hProcess4"/>
    <dgm:cxn modelId="{3943DDD6-5D36-0A43-BDD2-A89848BE4826}" type="presParOf" srcId="{3669343A-9EE1-2843-BB82-A6F88A89EB8F}" destId="{927BCE91-0C71-5F44-915E-5AF503F2618D}" srcOrd="1" destOrd="0" presId="urn:microsoft.com/office/officeart/2005/8/layout/hProcess4"/>
    <dgm:cxn modelId="{78511C1F-BCBD-9246-BEF8-1854A6654925}" type="presParOf" srcId="{3669343A-9EE1-2843-BB82-A6F88A89EB8F}" destId="{B448CA6B-702D-6247-B5A9-CCFD246393FA}" srcOrd="2" destOrd="0" presId="urn:microsoft.com/office/officeart/2005/8/layout/hProcess4"/>
    <dgm:cxn modelId="{FE0021C3-0F2A-A648-95CD-9D5AD10BBAB4}" type="presParOf" srcId="{3669343A-9EE1-2843-BB82-A6F88A89EB8F}" destId="{86AC88F6-C10F-DF44-A8FA-9AF0F0447933}" srcOrd="3" destOrd="0" presId="urn:microsoft.com/office/officeart/2005/8/layout/hProcess4"/>
    <dgm:cxn modelId="{AC2689C4-18F6-BB42-BD9F-E2DCCEC2667A}" type="presParOf" srcId="{3669343A-9EE1-2843-BB82-A6F88A89EB8F}" destId="{C8E96BB6-F94C-FE4E-A61F-345B207D8789}" srcOrd="4" destOrd="0" presId="urn:microsoft.com/office/officeart/2005/8/layout/hProcess4"/>
    <dgm:cxn modelId="{CE63F05B-63AF-BA4D-B1F8-C29148261800}" type="presParOf" srcId="{5BCF5C8D-E120-D640-9D4A-3547450A2679}" destId="{29A0D72F-161A-9D44-AD5D-5EA625B0D542}" srcOrd="3" destOrd="0" presId="urn:microsoft.com/office/officeart/2005/8/layout/hProcess4"/>
    <dgm:cxn modelId="{45480B2D-5941-E243-A589-748A05544A18}" type="presParOf" srcId="{5BCF5C8D-E120-D640-9D4A-3547450A2679}" destId="{7859FB43-CA23-4645-A9D9-F4BEA9F1205B}" srcOrd="4" destOrd="0" presId="urn:microsoft.com/office/officeart/2005/8/layout/hProcess4"/>
    <dgm:cxn modelId="{AFF7C412-B508-BD4A-AE18-DFE5E1E0BA94}" type="presParOf" srcId="{7859FB43-CA23-4645-A9D9-F4BEA9F1205B}" destId="{55B9CE07-4C48-3241-B877-9EBBE88F218F}" srcOrd="0" destOrd="0" presId="urn:microsoft.com/office/officeart/2005/8/layout/hProcess4"/>
    <dgm:cxn modelId="{66E29E2F-DEDC-C040-9552-B796D7AC82D4}" type="presParOf" srcId="{7859FB43-CA23-4645-A9D9-F4BEA9F1205B}" destId="{5EE13637-5806-F74D-A301-FF3F1DEC9B54}" srcOrd="1" destOrd="0" presId="urn:microsoft.com/office/officeart/2005/8/layout/hProcess4"/>
    <dgm:cxn modelId="{F0D9766C-8752-EB4F-9AA7-0613715608CF}" type="presParOf" srcId="{7859FB43-CA23-4645-A9D9-F4BEA9F1205B}" destId="{A59E6FDF-DAB7-214E-8616-D29E33430555}" srcOrd="2" destOrd="0" presId="urn:microsoft.com/office/officeart/2005/8/layout/hProcess4"/>
    <dgm:cxn modelId="{91DCD77E-5EAB-EB4E-89CA-B4DFE370505E}" type="presParOf" srcId="{7859FB43-CA23-4645-A9D9-F4BEA9F1205B}" destId="{5025F2A2-006F-204A-9EEE-0665FF44E0E1}" srcOrd="3" destOrd="0" presId="urn:microsoft.com/office/officeart/2005/8/layout/hProcess4"/>
    <dgm:cxn modelId="{918A75DF-AEC3-1944-A552-2CC95BE8B3F3}" type="presParOf" srcId="{7859FB43-CA23-4645-A9D9-F4BEA9F1205B}" destId="{2AEC5B16-6FCE-8C4A-A042-CF05B98596B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65C4F4-CCC6-42BD-9139-B64430B6C42B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3D9EAB8-0F1D-4134-96E2-CDD86FDC3639}">
      <dgm:prSet phldrT="[Text]"/>
      <dgm:spPr/>
      <dgm:t>
        <a:bodyPr/>
        <a:lstStyle/>
        <a:p>
          <a:pPr rtl="0"/>
          <a:r>
            <a:rPr lang="en-US">
              <a:latin typeface="Franklin Gothic Medium"/>
            </a:rPr>
            <a:t>Equity and Justice</a:t>
          </a:r>
        </a:p>
      </dgm:t>
    </dgm:pt>
    <dgm:pt modelId="{2D98928B-D774-47F2-8C15-CF1F320E7E86}" type="parTrans" cxnId="{464E4288-F312-4393-A2F9-E120121319BB}">
      <dgm:prSet/>
      <dgm:spPr/>
      <dgm:t>
        <a:bodyPr/>
        <a:lstStyle/>
        <a:p>
          <a:endParaRPr lang="en-US"/>
        </a:p>
      </dgm:t>
    </dgm:pt>
    <dgm:pt modelId="{F982943A-F1FA-4FB9-95DA-D2DC924856E5}" type="sibTrans" cxnId="{464E4288-F312-4393-A2F9-E120121319BB}">
      <dgm:prSet/>
      <dgm:spPr/>
      <dgm:t>
        <a:bodyPr/>
        <a:lstStyle/>
        <a:p>
          <a:endParaRPr lang="en-US"/>
        </a:p>
      </dgm:t>
    </dgm:pt>
    <dgm:pt modelId="{CDD877A1-14F8-4705-9050-E656C4FB0AEC}">
      <dgm:prSet phldrT="[Text]"/>
      <dgm:spPr/>
      <dgm:t>
        <a:bodyPr/>
        <a:lstStyle/>
        <a:p>
          <a:r>
            <a:rPr lang="en-US"/>
            <a:t>Community and Stakeholder Engagement</a:t>
          </a:r>
        </a:p>
      </dgm:t>
    </dgm:pt>
    <dgm:pt modelId="{A484F508-1B26-4CFA-B98A-BE8754F814DC}" type="parTrans" cxnId="{F72C3A89-9A86-442C-A7FE-9E7F9D0ABAC2}">
      <dgm:prSet/>
      <dgm:spPr/>
      <dgm:t>
        <a:bodyPr/>
        <a:lstStyle/>
        <a:p>
          <a:endParaRPr lang="en-US"/>
        </a:p>
      </dgm:t>
    </dgm:pt>
    <dgm:pt modelId="{DB0A1C16-8959-4382-9164-2CB01C9BCBC0}" type="sibTrans" cxnId="{F72C3A89-9A86-442C-A7FE-9E7F9D0ABAC2}">
      <dgm:prSet/>
      <dgm:spPr/>
      <dgm:t>
        <a:bodyPr/>
        <a:lstStyle/>
        <a:p>
          <a:endParaRPr lang="en-US"/>
        </a:p>
      </dgm:t>
    </dgm:pt>
    <dgm:pt modelId="{6A157595-DF8C-484B-A07F-CC6A0A6FA8F5}">
      <dgm:prSet phldrT="[Text]"/>
      <dgm:spPr/>
      <dgm:t>
        <a:bodyPr/>
        <a:lstStyle/>
        <a:p>
          <a:r>
            <a:rPr lang="en-US"/>
            <a:t>Funding Allocated to DACs</a:t>
          </a:r>
        </a:p>
      </dgm:t>
    </dgm:pt>
    <dgm:pt modelId="{5849DC77-61B6-4642-89E9-245EF17FF936}" type="parTrans" cxnId="{1A6F410B-7D0C-49DD-A5F1-C8BB28440F95}">
      <dgm:prSet/>
      <dgm:spPr/>
      <dgm:t>
        <a:bodyPr/>
        <a:lstStyle/>
        <a:p>
          <a:endParaRPr lang="en-US"/>
        </a:p>
      </dgm:t>
    </dgm:pt>
    <dgm:pt modelId="{20F9B23D-FE1A-4CE8-B87E-70E2EB84D91C}" type="sibTrans" cxnId="{1A6F410B-7D0C-49DD-A5F1-C8BB28440F95}">
      <dgm:prSet/>
      <dgm:spPr/>
      <dgm:t>
        <a:bodyPr/>
        <a:lstStyle/>
        <a:p>
          <a:endParaRPr lang="en-US"/>
        </a:p>
      </dgm:t>
    </dgm:pt>
    <dgm:pt modelId="{E951142E-E18D-45C0-AB76-D41B34E0DCD1}">
      <dgm:prSet phldrT="[Text]"/>
      <dgm:spPr/>
      <dgm:t>
        <a:bodyPr/>
        <a:lstStyle/>
        <a:p>
          <a:r>
            <a:rPr lang="en-US"/>
            <a:t>Pathway to Net Zero Emissions</a:t>
          </a:r>
        </a:p>
      </dgm:t>
    </dgm:pt>
    <dgm:pt modelId="{0173D51E-FA03-4967-B83C-FB4E87F8424C}" type="parTrans" cxnId="{1D891B97-719D-464D-A0CB-5420A8050E6A}">
      <dgm:prSet/>
      <dgm:spPr/>
      <dgm:t>
        <a:bodyPr/>
        <a:lstStyle/>
        <a:p>
          <a:endParaRPr lang="en-US"/>
        </a:p>
      </dgm:t>
    </dgm:pt>
    <dgm:pt modelId="{8745E789-418B-4DE0-9F00-BF2F59D17DE2}" type="sibTrans" cxnId="{1D891B97-719D-464D-A0CB-5420A8050E6A}">
      <dgm:prSet/>
      <dgm:spPr/>
      <dgm:t>
        <a:bodyPr/>
        <a:lstStyle/>
        <a:p>
          <a:endParaRPr lang="en-US"/>
        </a:p>
      </dgm:t>
    </dgm:pt>
    <dgm:pt modelId="{36911E53-B3B9-4F06-B82E-C46D735AC295}">
      <dgm:prSet phldrT="[Text]"/>
      <dgm:spPr/>
      <dgm:t>
        <a:bodyPr/>
        <a:lstStyle/>
        <a:p>
          <a:r>
            <a:rPr lang="en-US"/>
            <a:t>Energy Saved</a:t>
          </a:r>
        </a:p>
      </dgm:t>
    </dgm:pt>
    <dgm:pt modelId="{036834CB-F743-4991-ABF6-965529665D0A}" type="parTrans" cxnId="{45502C2B-D32F-4245-93D0-61D2DD699EBA}">
      <dgm:prSet/>
      <dgm:spPr/>
      <dgm:t>
        <a:bodyPr/>
        <a:lstStyle/>
        <a:p>
          <a:endParaRPr lang="en-US"/>
        </a:p>
      </dgm:t>
    </dgm:pt>
    <dgm:pt modelId="{525D8406-447A-4B16-9F0D-3BBE962192F7}" type="sibTrans" cxnId="{45502C2B-D32F-4245-93D0-61D2DD699EBA}">
      <dgm:prSet/>
      <dgm:spPr/>
      <dgm:t>
        <a:bodyPr/>
        <a:lstStyle/>
        <a:p>
          <a:endParaRPr lang="en-US"/>
        </a:p>
      </dgm:t>
    </dgm:pt>
    <dgm:pt modelId="{6A4E3235-BFCF-4736-BE26-90850CD689A9}">
      <dgm:prSet phldrT="[Text]"/>
      <dgm:spPr/>
      <dgm:t>
        <a:bodyPr/>
        <a:lstStyle/>
        <a:p>
          <a:r>
            <a:rPr lang="en-US"/>
            <a:t>Pathway to Private Sector Uptake</a:t>
          </a:r>
        </a:p>
      </dgm:t>
    </dgm:pt>
    <dgm:pt modelId="{5BB6A88B-AB71-4F5C-8222-8BF3D96C762D}" type="parTrans" cxnId="{B34711DB-7FE3-4FB7-A37F-4562FBC3F325}">
      <dgm:prSet/>
      <dgm:spPr/>
      <dgm:t>
        <a:bodyPr/>
        <a:lstStyle/>
        <a:p>
          <a:endParaRPr lang="en-US"/>
        </a:p>
      </dgm:t>
    </dgm:pt>
    <dgm:pt modelId="{680C21E4-93A4-4C54-BECF-872BFE07E9B5}" type="sibTrans" cxnId="{B34711DB-7FE3-4FB7-A37F-4562FBC3F325}">
      <dgm:prSet/>
      <dgm:spPr/>
      <dgm:t>
        <a:bodyPr/>
        <a:lstStyle/>
        <a:p>
          <a:endParaRPr lang="en-US"/>
        </a:p>
      </dgm:t>
    </dgm:pt>
    <dgm:pt modelId="{496CB90F-1C63-4A59-8D06-D50C6EA923CF}">
      <dgm:prSet phldrT="[Text]"/>
      <dgm:spPr/>
      <dgm:t>
        <a:bodyPr/>
        <a:lstStyle/>
        <a:p>
          <a:r>
            <a:rPr lang="en-US"/>
            <a:t>Non-DOE Investment</a:t>
          </a:r>
        </a:p>
      </dgm:t>
    </dgm:pt>
    <dgm:pt modelId="{7B173A42-B4BE-43EF-84FA-05F1774AAC8E}" type="parTrans" cxnId="{513B83A9-3F23-4FCD-A573-62F62A5F5AD5}">
      <dgm:prSet/>
      <dgm:spPr/>
      <dgm:t>
        <a:bodyPr/>
        <a:lstStyle/>
        <a:p>
          <a:endParaRPr lang="en-US"/>
        </a:p>
      </dgm:t>
    </dgm:pt>
    <dgm:pt modelId="{2C4B063F-7E83-46AC-B44E-0B178CB33C95}" type="sibTrans" cxnId="{513B83A9-3F23-4FCD-A573-62F62A5F5AD5}">
      <dgm:prSet/>
      <dgm:spPr/>
      <dgm:t>
        <a:bodyPr/>
        <a:lstStyle/>
        <a:p>
          <a:endParaRPr lang="en-US"/>
        </a:p>
      </dgm:t>
    </dgm:pt>
    <dgm:pt modelId="{7FC4F30B-8DD7-4154-B175-12EF81E6DD1B}">
      <dgm:prSet phldrT="[Text]"/>
      <dgm:spPr/>
      <dgm:t>
        <a:bodyPr/>
        <a:lstStyle/>
        <a:p>
          <a:r>
            <a:rPr lang="en-US"/>
            <a:t>Funding to Businesses by Ownership</a:t>
          </a:r>
        </a:p>
      </dgm:t>
    </dgm:pt>
    <dgm:pt modelId="{F3B24018-1092-4723-9935-BEE463B7F36E}" type="parTrans" cxnId="{BFD58EF7-27B2-41CD-BDCA-EC4CEA232401}">
      <dgm:prSet/>
      <dgm:spPr/>
      <dgm:t>
        <a:bodyPr/>
        <a:lstStyle/>
        <a:p>
          <a:endParaRPr lang="en-US"/>
        </a:p>
      </dgm:t>
    </dgm:pt>
    <dgm:pt modelId="{12D2D265-6F4B-49D4-B9E3-6651B95C06F1}" type="sibTrans" cxnId="{BFD58EF7-27B2-41CD-BDCA-EC4CEA232401}">
      <dgm:prSet/>
      <dgm:spPr/>
      <dgm:t>
        <a:bodyPr/>
        <a:lstStyle/>
        <a:p>
          <a:endParaRPr lang="en-US"/>
        </a:p>
      </dgm:t>
    </dgm:pt>
    <dgm:pt modelId="{068C946C-DCB3-4980-8646-68FF64DEE7C4}">
      <dgm:prSet phldrT="[Text]"/>
      <dgm:spPr/>
      <dgm:t>
        <a:bodyPr/>
        <a:lstStyle/>
        <a:p>
          <a:r>
            <a:rPr lang="en-US"/>
            <a:t>Technical Assistance</a:t>
          </a:r>
        </a:p>
      </dgm:t>
    </dgm:pt>
    <dgm:pt modelId="{F11010DE-DD1D-4BEF-A3DB-34D13669FC9C}" type="parTrans" cxnId="{44B71ECC-B63C-41D1-87F5-731CBD46A21E}">
      <dgm:prSet/>
      <dgm:spPr/>
      <dgm:t>
        <a:bodyPr/>
        <a:lstStyle/>
        <a:p>
          <a:endParaRPr lang="en-US"/>
        </a:p>
      </dgm:t>
    </dgm:pt>
    <dgm:pt modelId="{05FB5E27-538C-4115-8019-58D30A97EE20}" type="sibTrans" cxnId="{44B71ECC-B63C-41D1-87F5-731CBD46A21E}">
      <dgm:prSet/>
      <dgm:spPr/>
      <dgm:t>
        <a:bodyPr/>
        <a:lstStyle/>
        <a:p>
          <a:endParaRPr lang="en-US"/>
        </a:p>
      </dgm:t>
    </dgm:pt>
    <dgm:pt modelId="{4CDF4692-84E2-4188-84C6-6B2D23C8E677}">
      <dgm:prSet phldrT="[Text]"/>
      <dgm:spPr/>
      <dgm:t>
        <a:bodyPr/>
        <a:lstStyle/>
        <a:p>
          <a:r>
            <a:rPr lang="en-US"/>
            <a:t>Net Change in Point Source Criteria Pollutants</a:t>
          </a:r>
        </a:p>
      </dgm:t>
    </dgm:pt>
    <dgm:pt modelId="{D577C529-023B-4CCF-BF07-456F75EA5F71}" type="parTrans" cxnId="{FF62F3A4-9052-454C-8C87-047C75068D35}">
      <dgm:prSet/>
      <dgm:spPr/>
      <dgm:t>
        <a:bodyPr/>
        <a:lstStyle/>
        <a:p>
          <a:endParaRPr lang="en-US"/>
        </a:p>
      </dgm:t>
    </dgm:pt>
    <dgm:pt modelId="{9BBE5704-2EE9-4231-AFC5-A438BF059C84}" type="sibTrans" cxnId="{FF62F3A4-9052-454C-8C87-047C75068D35}">
      <dgm:prSet/>
      <dgm:spPr/>
      <dgm:t>
        <a:bodyPr/>
        <a:lstStyle/>
        <a:p>
          <a:endParaRPr lang="en-US"/>
        </a:p>
      </dgm:t>
    </dgm:pt>
    <dgm:pt modelId="{87FBE643-2333-4DAA-BF34-43DF47DEB8E9}">
      <dgm:prSet phldrT="[Text]"/>
      <dgm:spPr/>
      <dgm:t>
        <a:bodyPr/>
        <a:lstStyle/>
        <a:p>
          <a:r>
            <a:rPr lang="en-US"/>
            <a:t>Net GHG Emissions Avoided</a:t>
          </a:r>
        </a:p>
      </dgm:t>
    </dgm:pt>
    <dgm:pt modelId="{7E035C4F-A1B8-4EB8-B041-9783EE649C8E}" type="parTrans" cxnId="{D46DC058-BE83-4AF4-9496-30C84D03F953}">
      <dgm:prSet/>
      <dgm:spPr/>
      <dgm:t>
        <a:bodyPr/>
        <a:lstStyle/>
        <a:p>
          <a:endParaRPr lang="en-US"/>
        </a:p>
      </dgm:t>
    </dgm:pt>
    <dgm:pt modelId="{118678D0-33F5-463F-9BD9-64AA40B18AA6}" type="sibTrans" cxnId="{D46DC058-BE83-4AF4-9496-30C84D03F953}">
      <dgm:prSet/>
      <dgm:spPr/>
      <dgm:t>
        <a:bodyPr/>
        <a:lstStyle/>
        <a:p>
          <a:endParaRPr lang="en-US"/>
        </a:p>
      </dgm:t>
    </dgm:pt>
    <dgm:pt modelId="{6CB50F24-BA7E-4AEA-B190-BBC585671645}">
      <dgm:prSet phldrT="[Text]"/>
      <dgm:spPr/>
      <dgm:t>
        <a:bodyPr/>
        <a:lstStyle/>
        <a:p>
          <a:r>
            <a:rPr lang="en-US"/>
            <a:t>Reduction in Household Energy Costs</a:t>
          </a:r>
        </a:p>
      </dgm:t>
    </dgm:pt>
    <dgm:pt modelId="{EAB45744-1C38-41DC-8F0F-ECEC136E860F}" type="parTrans" cxnId="{3E4B9092-33E9-4BE9-BDD1-66C577F820A8}">
      <dgm:prSet/>
      <dgm:spPr/>
      <dgm:t>
        <a:bodyPr/>
        <a:lstStyle/>
        <a:p>
          <a:endParaRPr lang="en-US"/>
        </a:p>
      </dgm:t>
    </dgm:pt>
    <dgm:pt modelId="{480D8A77-2488-4211-BED7-E62720F12695}" type="sibTrans" cxnId="{3E4B9092-33E9-4BE9-BDD1-66C577F820A8}">
      <dgm:prSet/>
      <dgm:spPr/>
      <dgm:t>
        <a:bodyPr/>
        <a:lstStyle/>
        <a:p>
          <a:endParaRPr lang="en-US"/>
        </a:p>
      </dgm:t>
    </dgm:pt>
    <dgm:pt modelId="{684B97B8-130A-4BF7-B1C5-FB342D21D2C8}">
      <dgm:prSet phldr="0"/>
      <dgm:spPr/>
      <dgm:t>
        <a:bodyPr/>
        <a:lstStyle/>
        <a:p>
          <a:pPr rtl="0"/>
          <a:r>
            <a:rPr lang="en-US">
              <a:latin typeface="Franklin Gothic Medium"/>
            </a:rPr>
            <a:t>Quality Job Creation</a:t>
          </a:r>
        </a:p>
      </dgm:t>
    </dgm:pt>
    <dgm:pt modelId="{94FD1301-4536-4F5C-8CF8-FE4775642884}" type="parTrans" cxnId="{1020A584-8E4B-452B-A81B-7EF7787C2964}">
      <dgm:prSet/>
      <dgm:spPr/>
    </dgm:pt>
    <dgm:pt modelId="{B351B06B-710A-4643-B8C0-9FE5DAA034C9}" type="sibTrans" cxnId="{1020A584-8E4B-452B-A81B-7EF7787C2964}">
      <dgm:prSet/>
      <dgm:spPr/>
    </dgm:pt>
    <dgm:pt modelId="{2ADD873F-C4E7-4FAA-888F-42637F265675}">
      <dgm:prSet phldr="0"/>
      <dgm:spPr/>
      <dgm:t>
        <a:bodyPr/>
        <a:lstStyle/>
        <a:p>
          <a:r>
            <a:rPr lang="en-US" b="0">
              <a:latin typeface="Franklin Gothic Book"/>
            </a:rPr>
            <a:t>Pay, benefits</a:t>
          </a:r>
        </a:p>
      </dgm:t>
    </dgm:pt>
    <dgm:pt modelId="{5124627C-A1F3-4882-B238-173031D4BDF2}" type="parTrans" cxnId="{337857FF-E3A5-44F6-B92D-0DE564C10E9B}">
      <dgm:prSet/>
      <dgm:spPr/>
    </dgm:pt>
    <dgm:pt modelId="{832026FB-6468-4484-B83A-FF4C3C2E154C}" type="sibTrans" cxnId="{337857FF-E3A5-44F6-B92D-0DE564C10E9B}">
      <dgm:prSet/>
      <dgm:spPr/>
    </dgm:pt>
    <dgm:pt modelId="{6155B113-4773-4548-8A14-1CB0E08216E9}">
      <dgm:prSet phldr="0"/>
      <dgm:spPr/>
      <dgm:t>
        <a:bodyPr/>
        <a:lstStyle/>
        <a:p>
          <a:r>
            <a:rPr lang="en-US" b="0">
              <a:latin typeface="Franklin Gothic Book"/>
            </a:rPr>
            <a:t>Demographics</a:t>
          </a:r>
        </a:p>
      </dgm:t>
    </dgm:pt>
    <dgm:pt modelId="{A3033264-6571-438F-AD81-9129E7A97F01}" type="parTrans" cxnId="{8E7E2E23-093D-4AA0-A0FE-0775D649EF0F}">
      <dgm:prSet/>
      <dgm:spPr/>
    </dgm:pt>
    <dgm:pt modelId="{81E770BF-BCB9-42C3-895A-C5DFD1AF1CCC}" type="sibTrans" cxnId="{8E7E2E23-093D-4AA0-A0FE-0775D649EF0F}">
      <dgm:prSet/>
      <dgm:spPr/>
    </dgm:pt>
    <dgm:pt modelId="{54E24E6D-8216-4D01-A557-52A21400F0DE}">
      <dgm:prSet phldr="0"/>
      <dgm:spPr/>
      <dgm:t>
        <a:bodyPr/>
        <a:lstStyle/>
        <a:p>
          <a:pPr rtl="0"/>
          <a:r>
            <a:rPr lang="en-US" b="0">
              <a:latin typeface="Franklin Gothic Book"/>
            </a:rPr>
            <a:t>Types of jobs</a:t>
          </a:r>
        </a:p>
      </dgm:t>
    </dgm:pt>
    <dgm:pt modelId="{AEEE0474-B06F-4C3D-B901-1D87ED94AC36}" type="parTrans" cxnId="{7A82CC7E-DCDA-4FFA-98BF-B5F2379F4415}">
      <dgm:prSet/>
      <dgm:spPr/>
    </dgm:pt>
    <dgm:pt modelId="{0097D412-83BF-4E85-847E-3E46988D5072}" type="sibTrans" cxnId="{7A82CC7E-DCDA-4FFA-98BF-B5F2379F4415}">
      <dgm:prSet/>
      <dgm:spPr/>
    </dgm:pt>
    <dgm:pt modelId="{70CEAC73-1FC6-4D14-8818-FABB7C2E4407}">
      <dgm:prSet phldr="0"/>
      <dgm:spPr/>
      <dgm:t>
        <a:bodyPr/>
        <a:lstStyle/>
        <a:p>
          <a:pPr rtl="0"/>
          <a:r>
            <a:rPr lang="en-US" b="0">
              <a:latin typeface="Franklin Gothic Book"/>
            </a:rPr>
            <a:t>Number of jobs</a:t>
          </a:r>
        </a:p>
      </dgm:t>
    </dgm:pt>
    <dgm:pt modelId="{8F759123-6019-484F-9B79-CB54A33D4158}" type="parTrans" cxnId="{1A198D81-748F-40E1-941C-45A300A1198B}">
      <dgm:prSet/>
      <dgm:spPr/>
    </dgm:pt>
    <dgm:pt modelId="{DB36987A-F71B-47AB-BF54-B5576A6642D0}" type="sibTrans" cxnId="{1A198D81-748F-40E1-941C-45A300A1198B}">
      <dgm:prSet/>
      <dgm:spPr/>
    </dgm:pt>
    <dgm:pt modelId="{E213F7A0-337D-4255-B872-202D9A12930E}" type="pres">
      <dgm:prSet presAssocID="{C265C4F4-CCC6-42BD-9139-B64430B6C42B}" presName="Name0" presStyleCnt="0">
        <dgm:presLayoutVars>
          <dgm:dir/>
          <dgm:animLvl val="lvl"/>
          <dgm:resizeHandles val="exact"/>
        </dgm:presLayoutVars>
      </dgm:prSet>
      <dgm:spPr/>
    </dgm:pt>
    <dgm:pt modelId="{DE9F0C57-F06F-4648-BA62-3734C8481A4C}" type="pres">
      <dgm:prSet presAssocID="{684B97B8-130A-4BF7-B1C5-FB342D21D2C8}" presName="composite" presStyleCnt="0"/>
      <dgm:spPr/>
    </dgm:pt>
    <dgm:pt modelId="{825E1DD9-3004-4228-9104-3F9A9A37597A}" type="pres">
      <dgm:prSet presAssocID="{684B97B8-130A-4BF7-B1C5-FB342D21D2C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9915096-15C5-41C2-9EF1-7D159B2DB00F}" type="pres">
      <dgm:prSet presAssocID="{684B97B8-130A-4BF7-B1C5-FB342D21D2C8}" presName="desTx" presStyleLbl="alignAccFollowNode1" presStyleIdx="0" presStyleCnt="4">
        <dgm:presLayoutVars>
          <dgm:bulletEnabled val="1"/>
        </dgm:presLayoutVars>
      </dgm:prSet>
      <dgm:spPr/>
    </dgm:pt>
    <dgm:pt modelId="{C2543ED8-42E1-47F1-BF5C-AB779721F5FC}" type="pres">
      <dgm:prSet presAssocID="{B351B06B-710A-4643-B8C0-9FE5DAA034C9}" presName="space" presStyleCnt="0"/>
      <dgm:spPr/>
    </dgm:pt>
    <dgm:pt modelId="{238D2E9D-F09E-4246-805A-14E268624843}" type="pres">
      <dgm:prSet presAssocID="{F3D9EAB8-0F1D-4134-96E2-CDD86FDC3639}" presName="composite" presStyleCnt="0"/>
      <dgm:spPr/>
    </dgm:pt>
    <dgm:pt modelId="{B2B79B61-F652-42E7-BF65-E6F1031795E7}" type="pres">
      <dgm:prSet presAssocID="{F3D9EAB8-0F1D-4134-96E2-CDD86FDC363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CD97367-97E0-4463-A996-112D68A76CE4}" type="pres">
      <dgm:prSet presAssocID="{F3D9EAB8-0F1D-4134-96E2-CDD86FDC3639}" presName="desTx" presStyleLbl="alignAccFollowNode1" presStyleIdx="1" presStyleCnt="4">
        <dgm:presLayoutVars>
          <dgm:bulletEnabled val="1"/>
        </dgm:presLayoutVars>
      </dgm:prSet>
      <dgm:spPr/>
    </dgm:pt>
    <dgm:pt modelId="{4AFB0EDE-B78C-4D5F-B06A-FE0DEBD9C71D}" type="pres">
      <dgm:prSet presAssocID="{F982943A-F1FA-4FB9-95DA-D2DC924856E5}" presName="space" presStyleCnt="0"/>
      <dgm:spPr/>
    </dgm:pt>
    <dgm:pt modelId="{CBD1D428-982C-4C0E-9FA0-A7685ECCE104}" type="pres">
      <dgm:prSet presAssocID="{E951142E-E18D-45C0-AB76-D41B34E0DCD1}" presName="composite" presStyleCnt="0"/>
      <dgm:spPr/>
    </dgm:pt>
    <dgm:pt modelId="{60374481-8F50-4DC2-99A1-7FFA5ADB935D}" type="pres">
      <dgm:prSet presAssocID="{E951142E-E18D-45C0-AB76-D41B34E0DCD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AD3DF7A-9774-47C4-A0C4-F34B3B5B6C72}" type="pres">
      <dgm:prSet presAssocID="{E951142E-E18D-45C0-AB76-D41B34E0DCD1}" presName="desTx" presStyleLbl="alignAccFollowNode1" presStyleIdx="2" presStyleCnt="4">
        <dgm:presLayoutVars>
          <dgm:bulletEnabled val="1"/>
        </dgm:presLayoutVars>
      </dgm:prSet>
      <dgm:spPr/>
    </dgm:pt>
    <dgm:pt modelId="{FCD250F5-0FE8-476C-BA4A-6B57F3815801}" type="pres">
      <dgm:prSet presAssocID="{8745E789-418B-4DE0-9F00-BF2F59D17DE2}" presName="space" presStyleCnt="0"/>
      <dgm:spPr/>
    </dgm:pt>
    <dgm:pt modelId="{A7F91BB7-665C-46AF-BB03-4C144AC30EF1}" type="pres">
      <dgm:prSet presAssocID="{6A4E3235-BFCF-4736-BE26-90850CD689A9}" presName="composite" presStyleCnt="0"/>
      <dgm:spPr/>
    </dgm:pt>
    <dgm:pt modelId="{78EDBFE0-D0BC-4F4F-88EE-CBCB4112050A}" type="pres">
      <dgm:prSet presAssocID="{6A4E3235-BFCF-4736-BE26-90850CD689A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13E05D6-DF55-4F07-B664-2C2FE2B88F2D}" type="pres">
      <dgm:prSet presAssocID="{6A4E3235-BFCF-4736-BE26-90850CD689A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A6F410B-7D0C-49DD-A5F1-C8BB28440F95}" srcId="{F3D9EAB8-0F1D-4134-96E2-CDD86FDC3639}" destId="{6A157595-DF8C-484B-A07F-CC6A0A6FA8F5}" srcOrd="1" destOrd="0" parTransId="{5849DC77-61B6-4642-89E9-245EF17FF936}" sibTransId="{20F9B23D-FE1A-4CE8-B87E-70E2EB84D91C}"/>
    <dgm:cxn modelId="{8E7E2E23-093D-4AA0-A0FE-0775D649EF0F}" srcId="{684B97B8-130A-4BF7-B1C5-FB342D21D2C8}" destId="{6155B113-4773-4548-8A14-1CB0E08216E9}" srcOrd="2" destOrd="0" parTransId="{A3033264-6571-438F-AD81-9129E7A97F01}" sibTransId="{81E770BF-BCB9-42C3-895A-C5DFD1AF1CCC}"/>
    <dgm:cxn modelId="{45502C2B-D32F-4245-93D0-61D2DD699EBA}" srcId="{E951142E-E18D-45C0-AB76-D41B34E0DCD1}" destId="{36911E53-B3B9-4F06-B82E-C46D735AC295}" srcOrd="0" destOrd="0" parTransId="{036834CB-F743-4991-ABF6-965529665D0A}" sibTransId="{525D8406-447A-4B16-9F0D-3BBE962192F7}"/>
    <dgm:cxn modelId="{3FB17E33-CC75-4EEF-A218-CEEE2AC39F65}" type="presOf" srcId="{6A157595-DF8C-484B-A07F-CC6A0A6FA8F5}" destId="{5CD97367-97E0-4463-A996-112D68A76CE4}" srcOrd="0" destOrd="1" presId="urn:microsoft.com/office/officeart/2005/8/layout/hList1"/>
    <dgm:cxn modelId="{361BE134-7597-40D7-BC87-639A91CA47EA}" type="presOf" srcId="{70CEAC73-1FC6-4D14-8818-FABB7C2E4407}" destId="{09915096-15C5-41C2-9EF1-7D159B2DB00F}" srcOrd="0" destOrd="0" presId="urn:microsoft.com/office/officeart/2005/8/layout/hList1"/>
    <dgm:cxn modelId="{FD071D38-33E7-45C6-83FA-B64D79687C85}" type="presOf" srcId="{54E24E6D-8216-4D01-A557-52A21400F0DE}" destId="{09915096-15C5-41C2-9EF1-7D159B2DB00F}" srcOrd="0" destOrd="3" presId="urn:microsoft.com/office/officeart/2005/8/layout/hList1"/>
    <dgm:cxn modelId="{B00BBE39-C980-4D98-8355-BA81734E134B}" type="presOf" srcId="{6155B113-4773-4548-8A14-1CB0E08216E9}" destId="{09915096-15C5-41C2-9EF1-7D159B2DB00F}" srcOrd="0" destOrd="2" presId="urn:microsoft.com/office/officeart/2005/8/layout/hList1"/>
    <dgm:cxn modelId="{4EF3E669-07CB-4649-BFF9-EF5BB16E5674}" type="presOf" srcId="{36911E53-B3B9-4F06-B82E-C46D735AC295}" destId="{0AD3DF7A-9774-47C4-A0C4-F34B3B5B6C72}" srcOrd="0" destOrd="0" presId="urn:microsoft.com/office/officeart/2005/8/layout/hList1"/>
    <dgm:cxn modelId="{61AA7B76-650C-4715-94B3-BCE55FEFA123}" type="presOf" srcId="{6CB50F24-BA7E-4AEA-B190-BBC585671645}" destId="{0AD3DF7A-9774-47C4-A0C4-F34B3B5B6C72}" srcOrd="0" destOrd="3" presId="urn:microsoft.com/office/officeart/2005/8/layout/hList1"/>
    <dgm:cxn modelId="{D46DC058-BE83-4AF4-9496-30C84D03F953}" srcId="{E951142E-E18D-45C0-AB76-D41B34E0DCD1}" destId="{87FBE643-2333-4DAA-BF34-43DF47DEB8E9}" srcOrd="2" destOrd="0" parTransId="{7E035C4F-A1B8-4EB8-B041-9783EE649C8E}" sibTransId="{118678D0-33F5-463F-9BD9-64AA40B18AA6}"/>
    <dgm:cxn modelId="{E0882E7A-D26E-4C50-96CF-3A656D9F2950}" type="presOf" srcId="{4CDF4692-84E2-4188-84C6-6B2D23C8E677}" destId="{0AD3DF7A-9774-47C4-A0C4-F34B3B5B6C72}" srcOrd="0" destOrd="1" presId="urn:microsoft.com/office/officeart/2005/8/layout/hList1"/>
    <dgm:cxn modelId="{242B567C-2A3B-42DA-A513-FD6AB57EC982}" type="presOf" srcId="{87FBE643-2333-4DAA-BF34-43DF47DEB8E9}" destId="{0AD3DF7A-9774-47C4-A0C4-F34B3B5B6C72}" srcOrd="0" destOrd="2" presId="urn:microsoft.com/office/officeart/2005/8/layout/hList1"/>
    <dgm:cxn modelId="{7A82CC7E-DCDA-4FFA-98BF-B5F2379F4415}" srcId="{684B97B8-130A-4BF7-B1C5-FB342D21D2C8}" destId="{54E24E6D-8216-4D01-A557-52A21400F0DE}" srcOrd="3" destOrd="0" parTransId="{AEEE0474-B06F-4C3D-B901-1D87ED94AC36}" sibTransId="{0097D412-83BF-4E85-847E-3E46988D5072}"/>
    <dgm:cxn modelId="{1A198D81-748F-40E1-941C-45A300A1198B}" srcId="{684B97B8-130A-4BF7-B1C5-FB342D21D2C8}" destId="{70CEAC73-1FC6-4D14-8818-FABB7C2E4407}" srcOrd="0" destOrd="0" parTransId="{8F759123-6019-484F-9B79-CB54A33D4158}" sibTransId="{DB36987A-F71B-47AB-BF54-B5576A6642D0}"/>
    <dgm:cxn modelId="{0CBE4282-9E8E-4456-979C-C1A39DF2B916}" type="presOf" srcId="{7FC4F30B-8DD7-4154-B175-12EF81E6DD1B}" destId="{5CD97367-97E0-4463-A996-112D68A76CE4}" srcOrd="0" destOrd="2" presId="urn:microsoft.com/office/officeart/2005/8/layout/hList1"/>
    <dgm:cxn modelId="{C8D0AB82-29F4-4ED9-AB7D-9170295E819B}" type="presOf" srcId="{684B97B8-130A-4BF7-B1C5-FB342D21D2C8}" destId="{825E1DD9-3004-4228-9104-3F9A9A37597A}" srcOrd="0" destOrd="0" presId="urn:microsoft.com/office/officeart/2005/8/layout/hList1"/>
    <dgm:cxn modelId="{1020A584-8E4B-452B-A81B-7EF7787C2964}" srcId="{C265C4F4-CCC6-42BD-9139-B64430B6C42B}" destId="{684B97B8-130A-4BF7-B1C5-FB342D21D2C8}" srcOrd="0" destOrd="0" parTransId="{94FD1301-4536-4F5C-8CF8-FE4775642884}" sibTransId="{B351B06B-710A-4643-B8C0-9FE5DAA034C9}"/>
    <dgm:cxn modelId="{464E4288-F312-4393-A2F9-E120121319BB}" srcId="{C265C4F4-CCC6-42BD-9139-B64430B6C42B}" destId="{F3D9EAB8-0F1D-4134-96E2-CDD86FDC3639}" srcOrd="1" destOrd="0" parTransId="{2D98928B-D774-47F2-8C15-CF1F320E7E86}" sibTransId="{F982943A-F1FA-4FB9-95DA-D2DC924856E5}"/>
    <dgm:cxn modelId="{F72C3A89-9A86-442C-A7FE-9E7F9D0ABAC2}" srcId="{F3D9EAB8-0F1D-4134-96E2-CDD86FDC3639}" destId="{CDD877A1-14F8-4705-9050-E656C4FB0AEC}" srcOrd="0" destOrd="0" parTransId="{A484F508-1B26-4CFA-B98A-BE8754F814DC}" sibTransId="{DB0A1C16-8959-4382-9164-2CB01C9BCBC0}"/>
    <dgm:cxn modelId="{3E4B9092-33E9-4BE9-BDD1-66C577F820A8}" srcId="{E951142E-E18D-45C0-AB76-D41B34E0DCD1}" destId="{6CB50F24-BA7E-4AEA-B190-BBC585671645}" srcOrd="3" destOrd="0" parTransId="{EAB45744-1C38-41DC-8F0F-ECEC136E860F}" sibTransId="{480D8A77-2488-4211-BED7-E62720F12695}"/>
    <dgm:cxn modelId="{1D891B97-719D-464D-A0CB-5420A8050E6A}" srcId="{C265C4F4-CCC6-42BD-9139-B64430B6C42B}" destId="{E951142E-E18D-45C0-AB76-D41B34E0DCD1}" srcOrd="2" destOrd="0" parTransId="{0173D51E-FA03-4967-B83C-FB4E87F8424C}" sibTransId="{8745E789-418B-4DE0-9F00-BF2F59D17DE2}"/>
    <dgm:cxn modelId="{FF62F3A4-9052-454C-8C87-047C75068D35}" srcId="{E951142E-E18D-45C0-AB76-D41B34E0DCD1}" destId="{4CDF4692-84E2-4188-84C6-6B2D23C8E677}" srcOrd="1" destOrd="0" parTransId="{D577C529-023B-4CCF-BF07-456F75EA5F71}" sibTransId="{9BBE5704-2EE9-4231-AFC5-A438BF059C84}"/>
    <dgm:cxn modelId="{513B83A9-3F23-4FCD-A573-62F62A5F5AD5}" srcId="{6A4E3235-BFCF-4736-BE26-90850CD689A9}" destId="{496CB90F-1C63-4A59-8D06-D50C6EA923CF}" srcOrd="0" destOrd="0" parTransId="{7B173A42-B4BE-43EF-84FA-05F1774AAC8E}" sibTransId="{2C4B063F-7E83-46AC-B44E-0B178CB33C95}"/>
    <dgm:cxn modelId="{A516BDAF-2C09-4865-9C68-20B45DDC3030}" type="presOf" srcId="{E951142E-E18D-45C0-AB76-D41B34E0DCD1}" destId="{60374481-8F50-4DC2-99A1-7FFA5ADB935D}" srcOrd="0" destOrd="0" presId="urn:microsoft.com/office/officeart/2005/8/layout/hList1"/>
    <dgm:cxn modelId="{3FEED6AF-C61C-495E-BC21-678CD0285EC5}" type="presOf" srcId="{F3D9EAB8-0F1D-4134-96E2-CDD86FDC3639}" destId="{B2B79B61-F652-42E7-BF65-E6F1031795E7}" srcOrd="0" destOrd="0" presId="urn:microsoft.com/office/officeart/2005/8/layout/hList1"/>
    <dgm:cxn modelId="{A716D1B1-2042-4135-87D7-D5C8E6325AC1}" type="presOf" srcId="{C265C4F4-CCC6-42BD-9139-B64430B6C42B}" destId="{E213F7A0-337D-4255-B872-202D9A12930E}" srcOrd="0" destOrd="0" presId="urn:microsoft.com/office/officeart/2005/8/layout/hList1"/>
    <dgm:cxn modelId="{44B71ECC-B63C-41D1-87F5-731CBD46A21E}" srcId="{F3D9EAB8-0F1D-4134-96E2-CDD86FDC3639}" destId="{068C946C-DCB3-4980-8646-68FF64DEE7C4}" srcOrd="3" destOrd="0" parTransId="{F11010DE-DD1D-4BEF-A3DB-34D13669FC9C}" sibTransId="{05FB5E27-538C-4115-8019-58D30A97EE20}"/>
    <dgm:cxn modelId="{7E5C1ED2-3E84-4250-B130-37854DA65310}" type="presOf" srcId="{CDD877A1-14F8-4705-9050-E656C4FB0AEC}" destId="{5CD97367-97E0-4463-A996-112D68A76CE4}" srcOrd="0" destOrd="0" presId="urn:microsoft.com/office/officeart/2005/8/layout/hList1"/>
    <dgm:cxn modelId="{F707E3D2-D45D-4FF0-8D41-294141BF5FDB}" type="presOf" srcId="{068C946C-DCB3-4980-8646-68FF64DEE7C4}" destId="{5CD97367-97E0-4463-A996-112D68A76CE4}" srcOrd="0" destOrd="3" presId="urn:microsoft.com/office/officeart/2005/8/layout/hList1"/>
    <dgm:cxn modelId="{3F1339D9-42FB-4D18-B27B-E4CFFEEDFCD5}" type="presOf" srcId="{6A4E3235-BFCF-4736-BE26-90850CD689A9}" destId="{78EDBFE0-D0BC-4F4F-88EE-CBCB4112050A}" srcOrd="0" destOrd="0" presId="urn:microsoft.com/office/officeart/2005/8/layout/hList1"/>
    <dgm:cxn modelId="{B34711DB-7FE3-4FB7-A37F-4562FBC3F325}" srcId="{C265C4F4-CCC6-42BD-9139-B64430B6C42B}" destId="{6A4E3235-BFCF-4736-BE26-90850CD689A9}" srcOrd="3" destOrd="0" parTransId="{5BB6A88B-AB71-4F5C-8222-8BF3D96C762D}" sibTransId="{680C21E4-93A4-4C54-BECF-872BFE07E9B5}"/>
    <dgm:cxn modelId="{602D22E5-F17E-4D58-B6CA-A1F1B7383A59}" type="presOf" srcId="{496CB90F-1C63-4A59-8D06-D50C6EA923CF}" destId="{713E05D6-DF55-4F07-B664-2C2FE2B88F2D}" srcOrd="0" destOrd="0" presId="urn:microsoft.com/office/officeart/2005/8/layout/hList1"/>
    <dgm:cxn modelId="{BFD58EF7-27B2-41CD-BDCA-EC4CEA232401}" srcId="{F3D9EAB8-0F1D-4134-96E2-CDD86FDC3639}" destId="{7FC4F30B-8DD7-4154-B175-12EF81E6DD1B}" srcOrd="2" destOrd="0" parTransId="{F3B24018-1092-4723-9935-BEE463B7F36E}" sibTransId="{12D2D265-6F4B-49D4-B9E3-6651B95C06F1}"/>
    <dgm:cxn modelId="{35EF21F9-A23A-4828-80A9-9A6F09DD00EE}" type="presOf" srcId="{2ADD873F-C4E7-4FAA-888F-42637F265675}" destId="{09915096-15C5-41C2-9EF1-7D159B2DB00F}" srcOrd="0" destOrd="1" presId="urn:microsoft.com/office/officeart/2005/8/layout/hList1"/>
    <dgm:cxn modelId="{337857FF-E3A5-44F6-B92D-0DE564C10E9B}" srcId="{684B97B8-130A-4BF7-B1C5-FB342D21D2C8}" destId="{2ADD873F-C4E7-4FAA-888F-42637F265675}" srcOrd="1" destOrd="0" parTransId="{5124627C-A1F3-4882-B238-173031D4BDF2}" sibTransId="{832026FB-6468-4484-B83A-FF4C3C2E154C}"/>
    <dgm:cxn modelId="{FEF53866-9616-4A06-8F2A-E46B6E32A0CE}" type="presParOf" srcId="{E213F7A0-337D-4255-B872-202D9A12930E}" destId="{DE9F0C57-F06F-4648-BA62-3734C8481A4C}" srcOrd="0" destOrd="0" presId="urn:microsoft.com/office/officeart/2005/8/layout/hList1"/>
    <dgm:cxn modelId="{2BA2BABF-8B64-410B-BB1B-C44AFF61004C}" type="presParOf" srcId="{DE9F0C57-F06F-4648-BA62-3734C8481A4C}" destId="{825E1DD9-3004-4228-9104-3F9A9A37597A}" srcOrd="0" destOrd="0" presId="urn:microsoft.com/office/officeart/2005/8/layout/hList1"/>
    <dgm:cxn modelId="{4E9C7A50-C7C9-420E-961B-1B2F4C1DED79}" type="presParOf" srcId="{DE9F0C57-F06F-4648-BA62-3734C8481A4C}" destId="{09915096-15C5-41C2-9EF1-7D159B2DB00F}" srcOrd="1" destOrd="0" presId="urn:microsoft.com/office/officeart/2005/8/layout/hList1"/>
    <dgm:cxn modelId="{EA06D3AC-0AB1-490F-890C-E72D58C4073D}" type="presParOf" srcId="{E213F7A0-337D-4255-B872-202D9A12930E}" destId="{C2543ED8-42E1-47F1-BF5C-AB779721F5FC}" srcOrd="1" destOrd="0" presId="urn:microsoft.com/office/officeart/2005/8/layout/hList1"/>
    <dgm:cxn modelId="{CA2DCF7F-1AB8-450B-9A64-95EB83E63CEB}" type="presParOf" srcId="{E213F7A0-337D-4255-B872-202D9A12930E}" destId="{238D2E9D-F09E-4246-805A-14E268624843}" srcOrd="2" destOrd="0" presId="urn:microsoft.com/office/officeart/2005/8/layout/hList1"/>
    <dgm:cxn modelId="{E88C1CDF-0B73-48D4-9E68-EAA74C18B91C}" type="presParOf" srcId="{238D2E9D-F09E-4246-805A-14E268624843}" destId="{B2B79B61-F652-42E7-BF65-E6F1031795E7}" srcOrd="0" destOrd="0" presId="urn:microsoft.com/office/officeart/2005/8/layout/hList1"/>
    <dgm:cxn modelId="{9DD41BAE-A63D-486E-BAC8-1F13AE061BEC}" type="presParOf" srcId="{238D2E9D-F09E-4246-805A-14E268624843}" destId="{5CD97367-97E0-4463-A996-112D68A76CE4}" srcOrd="1" destOrd="0" presId="urn:microsoft.com/office/officeart/2005/8/layout/hList1"/>
    <dgm:cxn modelId="{23EE179F-AE1C-429E-B894-697BC201C84B}" type="presParOf" srcId="{E213F7A0-337D-4255-B872-202D9A12930E}" destId="{4AFB0EDE-B78C-4D5F-B06A-FE0DEBD9C71D}" srcOrd="3" destOrd="0" presId="urn:microsoft.com/office/officeart/2005/8/layout/hList1"/>
    <dgm:cxn modelId="{E8A564DC-AC9E-436C-AA54-CD48D804564E}" type="presParOf" srcId="{E213F7A0-337D-4255-B872-202D9A12930E}" destId="{CBD1D428-982C-4C0E-9FA0-A7685ECCE104}" srcOrd="4" destOrd="0" presId="urn:microsoft.com/office/officeart/2005/8/layout/hList1"/>
    <dgm:cxn modelId="{2516EA4E-E3A2-4B59-A8F1-61604FA986EC}" type="presParOf" srcId="{CBD1D428-982C-4C0E-9FA0-A7685ECCE104}" destId="{60374481-8F50-4DC2-99A1-7FFA5ADB935D}" srcOrd="0" destOrd="0" presId="urn:microsoft.com/office/officeart/2005/8/layout/hList1"/>
    <dgm:cxn modelId="{3D174F53-EC84-4937-9941-C890AD3F87DC}" type="presParOf" srcId="{CBD1D428-982C-4C0E-9FA0-A7685ECCE104}" destId="{0AD3DF7A-9774-47C4-A0C4-F34B3B5B6C72}" srcOrd="1" destOrd="0" presId="urn:microsoft.com/office/officeart/2005/8/layout/hList1"/>
    <dgm:cxn modelId="{E2BB6C78-4998-4AB7-B62F-00591CEB91E9}" type="presParOf" srcId="{E213F7A0-337D-4255-B872-202D9A12930E}" destId="{FCD250F5-0FE8-476C-BA4A-6B57F3815801}" srcOrd="5" destOrd="0" presId="urn:microsoft.com/office/officeart/2005/8/layout/hList1"/>
    <dgm:cxn modelId="{B5249C12-A3A2-4D3D-B65D-94F011254BB2}" type="presParOf" srcId="{E213F7A0-337D-4255-B872-202D9A12930E}" destId="{A7F91BB7-665C-46AF-BB03-4C144AC30EF1}" srcOrd="6" destOrd="0" presId="urn:microsoft.com/office/officeart/2005/8/layout/hList1"/>
    <dgm:cxn modelId="{1D6B1AFA-3F8A-4E4C-8EF2-F8906BAFBD12}" type="presParOf" srcId="{A7F91BB7-665C-46AF-BB03-4C144AC30EF1}" destId="{78EDBFE0-D0BC-4F4F-88EE-CBCB4112050A}" srcOrd="0" destOrd="0" presId="urn:microsoft.com/office/officeart/2005/8/layout/hList1"/>
    <dgm:cxn modelId="{D7EBEF4B-6A59-49FD-89BD-3AB431045465}" type="presParOf" srcId="{A7F91BB7-665C-46AF-BB03-4C144AC30EF1}" destId="{713E05D6-DF55-4F07-B664-2C2FE2B88F2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4E4AFA-DE8D-499A-814D-906DFF11AD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D2C980E-0806-4CCB-B56E-09750CFA0180}">
      <dgm:prSet/>
      <dgm:spPr/>
      <dgm:t>
        <a:bodyPr/>
        <a:lstStyle/>
        <a:p>
          <a:r>
            <a:rPr lang="en-US"/>
            <a:t>Please share your comments and feedback!</a:t>
          </a:r>
        </a:p>
      </dgm:t>
    </dgm:pt>
    <dgm:pt modelId="{A1431D7E-9936-438E-8A7D-79DBDC558413}" type="parTrans" cxnId="{35FA577B-9034-41CD-A290-D9B16FD12C16}">
      <dgm:prSet/>
      <dgm:spPr/>
      <dgm:t>
        <a:bodyPr/>
        <a:lstStyle/>
        <a:p>
          <a:endParaRPr lang="en-US"/>
        </a:p>
      </dgm:t>
    </dgm:pt>
    <dgm:pt modelId="{B0CEBF82-5024-4A63-A646-50C96901F23A}" type="sibTrans" cxnId="{35FA577B-9034-41CD-A290-D9B16FD12C16}">
      <dgm:prSet/>
      <dgm:spPr/>
      <dgm:t>
        <a:bodyPr/>
        <a:lstStyle/>
        <a:p>
          <a:endParaRPr lang="en-US"/>
        </a:p>
      </dgm:t>
    </dgm:pt>
    <dgm:pt modelId="{56CE7372-1690-4180-92FB-676A8BF44427}">
      <dgm:prSet/>
      <dgm:spPr/>
      <dgm:t>
        <a:bodyPr/>
        <a:lstStyle/>
        <a:p>
          <a:r>
            <a:rPr lang="en-US"/>
            <a:t>What questions do you have for DOE? </a:t>
          </a:r>
        </a:p>
      </dgm:t>
    </dgm:pt>
    <dgm:pt modelId="{1EF08F04-1BBA-43C7-9963-F4F2F101E7AC}" type="parTrans" cxnId="{4FCFBFDC-916C-4F13-91D0-C6FFA0E2557C}">
      <dgm:prSet/>
      <dgm:spPr/>
      <dgm:t>
        <a:bodyPr/>
        <a:lstStyle/>
        <a:p>
          <a:endParaRPr lang="en-US"/>
        </a:p>
      </dgm:t>
    </dgm:pt>
    <dgm:pt modelId="{C3E3347F-592A-4BDD-8ED3-11EBFBBD0515}" type="sibTrans" cxnId="{4FCFBFDC-916C-4F13-91D0-C6FFA0E2557C}">
      <dgm:prSet/>
      <dgm:spPr/>
      <dgm:t>
        <a:bodyPr/>
        <a:lstStyle/>
        <a:p>
          <a:endParaRPr lang="en-US"/>
        </a:p>
      </dgm:t>
    </dgm:pt>
    <dgm:pt modelId="{E580ACA7-3214-49F9-9844-CA14668BD956}" type="pres">
      <dgm:prSet presAssocID="{914E4AFA-DE8D-499A-814D-906DFF11AD5B}" presName="root" presStyleCnt="0">
        <dgm:presLayoutVars>
          <dgm:dir/>
          <dgm:resizeHandles val="exact"/>
        </dgm:presLayoutVars>
      </dgm:prSet>
      <dgm:spPr/>
    </dgm:pt>
    <dgm:pt modelId="{20715F9F-FB0D-4BD2-916D-15DFE4F82CE9}" type="pres">
      <dgm:prSet presAssocID="{6D2C980E-0806-4CCB-B56E-09750CFA0180}" presName="compNode" presStyleCnt="0"/>
      <dgm:spPr/>
    </dgm:pt>
    <dgm:pt modelId="{6BA2E4D9-69A1-4341-ADF2-027DD2FF6881}" type="pres">
      <dgm:prSet presAssocID="{6D2C980E-0806-4CCB-B56E-09750CFA0180}" presName="bgRect" presStyleLbl="bgShp" presStyleIdx="0" presStyleCnt="2"/>
      <dgm:spPr/>
    </dgm:pt>
    <dgm:pt modelId="{0D4308D8-3446-4275-B5A6-0EFFB4868217}" type="pres">
      <dgm:prSet presAssocID="{6D2C980E-0806-4CCB-B56E-09750CFA018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0D42EECA-41A2-4962-9334-5F13434C7437}" type="pres">
      <dgm:prSet presAssocID="{6D2C980E-0806-4CCB-B56E-09750CFA0180}" presName="spaceRect" presStyleCnt="0"/>
      <dgm:spPr/>
    </dgm:pt>
    <dgm:pt modelId="{105BD510-B605-4D09-9BDB-C1189D5D18E8}" type="pres">
      <dgm:prSet presAssocID="{6D2C980E-0806-4CCB-B56E-09750CFA0180}" presName="parTx" presStyleLbl="revTx" presStyleIdx="0" presStyleCnt="2">
        <dgm:presLayoutVars>
          <dgm:chMax val="0"/>
          <dgm:chPref val="0"/>
        </dgm:presLayoutVars>
      </dgm:prSet>
      <dgm:spPr/>
    </dgm:pt>
    <dgm:pt modelId="{CB695735-F667-4482-B01F-4786490AB25A}" type="pres">
      <dgm:prSet presAssocID="{B0CEBF82-5024-4A63-A646-50C96901F23A}" presName="sibTrans" presStyleCnt="0"/>
      <dgm:spPr/>
    </dgm:pt>
    <dgm:pt modelId="{CCCD70CD-4337-4C5E-92F7-B9A7D498CB11}" type="pres">
      <dgm:prSet presAssocID="{56CE7372-1690-4180-92FB-676A8BF44427}" presName="compNode" presStyleCnt="0"/>
      <dgm:spPr/>
    </dgm:pt>
    <dgm:pt modelId="{FE5AFB94-F2FE-4E21-992D-A50DB5CE55E3}" type="pres">
      <dgm:prSet presAssocID="{56CE7372-1690-4180-92FB-676A8BF44427}" presName="bgRect" presStyleLbl="bgShp" presStyleIdx="1" presStyleCnt="2"/>
      <dgm:spPr/>
    </dgm:pt>
    <dgm:pt modelId="{9C143B5F-A61E-4D5D-900D-AFD567E0DAA8}" type="pres">
      <dgm:prSet presAssocID="{56CE7372-1690-4180-92FB-676A8BF4442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C51A531-98E2-4051-9AEE-88EA955FFA9F}" type="pres">
      <dgm:prSet presAssocID="{56CE7372-1690-4180-92FB-676A8BF44427}" presName="spaceRect" presStyleCnt="0"/>
      <dgm:spPr/>
    </dgm:pt>
    <dgm:pt modelId="{5BE06648-9642-4A7D-B493-D78F779B55DA}" type="pres">
      <dgm:prSet presAssocID="{56CE7372-1690-4180-92FB-676A8BF4442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0E1CE1F-8E9C-4FAD-B770-5CDC6C0AB802}" type="presOf" srcId="{914E4AFA-DE8D-499A-814D-906DFF11AD5B}" destId="{E580ACA7-3214-49F9-9844-CA14668BD956}" srcOrd="0" destOrd="0" presId="urn:microsoft.com/office/officeart/2018/2/layout/IconVerticalSolidList"/>
    <dgm:cxn modelId="{4E9A1077-56D6-44C8-B5AE-36F83D418084}" type="presOf" srcId="{56CE7372-1690-4180-92FB-676A8BF44427}" destId="{5BE06648-9642-4A7D-B493-D78F779B55DA}" srcOrd="0" destOrd="0" presId="urn:microsoft.com/office/officeart/2018/2/layout/IconVerticalSolidList"/>
    <dgm:cxn modelId="{2913487B-1A72-4D9D-82BE-048F8F855A47}" type="presOf" srcId="{6D2C980E-0806-4CCB-B56E-09750CFA0180}" destId="{105BD510-B605-4D09-9BDB-C1189D5D18E8}" srcOrd="0" destOrd="0" presId="urn:microsoft.com/office/officeart/2018/2/layout/IconVerticalSolidList"/>
    <dgm:cxn modelId="{35FA577B-9034-41CD-A290-D9B16FD12C16}" srcId="{914E4AFA-DE8D-499A-814D-906DFF11AD5B}" destId="{6D2C980E-0806-4CCB-B56E-09750CFA0180}" srcOrd="0" destOrd="0" parTransId="{A1431D7E-9936-438E-8A7D-79DBDC558413}" sibTransId="{B0CEBF82-5024-4A63-A646-50C96901F23A}"/>
    <dgm:cxn modelId="{4FCFBFDC-916C-4F13-91D0-C6FFA0E2557C}" srcId="{914E4AFA-DE8D-499A-814D-906DFF11AD5B}" destId="{56CE7372-1690-4180-92FB-676A8BF44427}" srcOrd="1" destOrd="0" parTransId="{1EF08F04-1BBA-43C7-9963-F4F2F101E7AC}" sibTransId="{C3E3347F-592A-4BDD-8ED3-11EBFBBD0515}"/>
    <dgm:cxn modelId="{4FF71F29-9310-4DA5-A1DB-1D06992AA650}" type="presParOf" srcId="{E580ACA7-3214-49F9-9844-CA14668BD956}" destId="{20715F9F-FB0D-4BD2-916D-15DFE4F82CE9}" srcOrd="0" destOrd="0" presId="urn:microsoft.com/office/officeart/2018/2/layout/IconVerticalSolidList"/>
    <dgm:cxn modelId="{830B743C-11C3-42B9-9EAA-7EA681A95994}" type="presParOf" srcId="{20715F9F-FB0D-4BD2-916D-15DFE4F82CE9}" destId="{6BA2E4D9-69A1-4341-ADF2-027DD2FF6881}" srcOrd="0" destOrd="0" presId="urn:microsoft.com/office/officeart/2018/2/layout/IconVerticalSolidList"/>
    <dgm:cxn modelId="{89D4CEEB-EE44-491C-9E92-287F162C43D5}" type="presParOf" srcId="{20715F9F-FB0D-4BD2-916D-15DFE4F82CE9}" destId="{0D4308D8-3446-4275-B5A6-0EFFB4868217}" srcOrd="1" destOrd="0" presId="urn:microsoft.com/office/officeart/2018/2/layout/IconVerticalSolidList"/>
    <dgm:cxn modelId="{473161BA-B89C-4014-B394-8DF58E33E629}" type="presParOf" srcId="{20715F9F-FB0D-4BD2-916D-15DFE4F82CE9}" destId="{0D42EECA-41A2-4962-9334-5F13434C7437}" srcOrd="2" destOrd="0" presId="urn:microsoft.com/office/officeart/2018/2/layout/IconVerticalSolidList"/>
    <dgm:cxn modelId="{83854B09-8F09-439D-A97C-33568C354836}" type="presParOf" srcId="{20715F9F-FB0D-4BD2-916D-15DFE4F82CE9}" destId="{105BD510-B605-4D09-9BDB-C1189D5D18E8}" srcOrd="3" destOrd="0" presId="urn:microsoft.com/office/officeart/2018/2/layout/IconVerticalSolidList"/>
    <dgm:cxn modelId="{F0772697-AC18-4DD6-AB3D-6D67BA497988}" type="presParOf" srcId="{E580ACA7-3214-49F9-9844-CA14668BD956}" destId="{CB695735-F667-4482-B01F-4786490AB25A}" srcOrd="1" destOrd="0" presId="urn:microsoft.com/office/officeart/2018/2/layout/IconVerticalSolidList"/>
    <dgm:cxn modelId="{D70BF9D8-059D-449E-A247-17322A72971D}" type="presParOf" srcId="{E580ACA7-3214-49F9-9844-CA14668BD956}" destId="{CCCD70CD-4337-4C5E-92F7-B9A7D498CB11}" srcOrd="2" destOrd="0" presId="urn:microsoft.com/office/officeart/2018/2/layout/IconVerticalSolidList"/>
    <dgm:cxn modelId="{03CFCE56-C6D1-4E43-A17A-FE2A1D49E73F}" type="presParOf" srcId="{CCCD70CD-4337-4C5E-92F7-B9A7D498CB11}" destId="{FE5AFB94-F2FE-4E21-992D-A50DB5CE55E3}" srcOrd="0" destOrd="0" presId="urn:microsoft.com/office/officeart/2018/2/layout/IconVerticalSolidList"/>
    <dgm:cxn modelId="{073A9C42-FA21-4DFD-8418-D42CD362EA35}" type="presParOf" srcId="{CCCD70CD-4337-4C5E-92F7-B9A7D498CB11}" destId="{9C143B5F-A61E-4D5D-900D-AFD567E0DAA8}" srcOrd="1" destOrd="0" presId="urn:microsoft.com/office/officeart/2018/2/layout/IconVerticalSolidList"/>
    <dgm:cxn modelId="{2F7EE260-7C65-4CE4-8EFB-C37E95B08564}" type="presParOf" srcId="{CCCD70CD-4337-4C5E-92F7-B9A7D498CB11}" destId="{5C51A531-98E2-4051-9AEE-88EA955FFA9F}" srcOrd="2" destOrd="0" presId="urn:microsoft.com/office/officeart/2018/2/layout/IconVerticalSolidList"/>
    <dgm:cxn modelId="{B48A6220-E778-4722-96A0-905C5F65ADAB}" type="presParOf" srcId="{CCCD70CD-4337-4C5E-92F7-B9A7D498CB11}" destId="{5BE06648-9642-4A7D-B493-D78F779B55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C0219-9787-446E-A18D-D72FDB222869}">
      <dsp:nvSpPr>
        <dsp:cNvPr id="0" name=""/>
        <dsp:cNvSpPr/>
      </dsp:nvSpPr>
      <dsp:spPr>
        <a:xfrm>
          <a:off x="1181" y="0"/>
          <a:ext cx="3072112" cy="461010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>
              <a:solidFill>
                <a:schemeClr val="accent1">
                  <a:lumMod val="75000"/>
                </a:schemeClr>
              </a:solidFill>
              <a:latin typeface="+mj-lt"/>
            </a:rPr>
            <a:t>Retrofits</a:t>
          </a:r>
        </a:p>
      </dsp:txBody>
      <dsp:txXfrm>
        <a:off x="1181" y="0"/>
        <a:ext cx="3072112" cy="1383030"/>
      </dsp:txXfrm>
    </dsp:sp>
    <dsp:sp modelId="{05D12E70-E22B-4FAC-A69F-876484B238E2}">
      <dsp:nvSpPr>
        <dsp:cNvPr id="0" name=""/>
        <dsp:cNvSpPr/>
      </dsp:nvSpPr>
      <dsp:spPr>
        <a:xfrm>
          <a:off x="308392" y="1384380"/>
          <a:ext cx="2457689" cy="1390008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sng" kern="1200">
              <a:latin typeface="+mj-lt"/>
              <a:cs typeface="Angsana New" panose="020B0502040204020203" pitchFamily="18" charset="-34"/>
            </a:rPr>
            <a:t>BIL</a:t>
          </a:r>
          <a:r>
            <a:rPr lang="en-US" sz="2000" b="0" i="0" kern="1200">
              <a:latin typeface="+mj-lt"/>
              <a:cs typeface="Angsana New" panose="020B0502040204020203" pitchFamily="18" charset="-34"/>
            </a:rPr>
            <a:t> </a:t>
          </a:r>
          <a:br>
            <a:rPr lang="en-US" sz="2000" b="0" i="0" kern="1200">
              <a:latin typeface="+mj-lt"/>
              <a:cs typeface="Angsana New" panose="020B0502040204020203" pitchFamily="18" charset="-34"/>
            </a:rPr>
          </a:br>
          <a:r>
            <a:rPr lang="en-US" sz="2000" b="0" i="0" kern="1200">
              <a:latin typeface="+mj-lt"/>
              <a:cs typeface="Angsana New" panose="020B0502040204020203" pitchFamily="18" charset="-34"/>
            </a:rPr>
            <a:t>$3.2B WAP</a:t>
          </a:r>
        </a:p>
      </dsp:txBody>
      <dsp:txXfrm>
        <a:off x="349104" y="1425092"/>
        <a:ext cx="2376265" cy="1308584"/>
      </dsp:txXfrm>
    </dsp:sp>
    <dsp:sp modelId="{6B5C7A4F-5120-4BD2-8D13-70CE264D2320}">
      <dsp:nvSpPr>
        <dsp:cNvPr id="0" name=""/>
        <dsp:cNvSpPr/>
      </dsp:nvSpPr>
      <dsp:spPr>
        <a:xfrm>
          <a:off x="308392" y="2988236"/>
          <a:ext cx="2457689" cy="139000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i="0" u="sng" kern="1200" dirty="0">
              <a:latin typeface="+mj-lt"/>
            </a:rPr>
            <a:t>FY23</a:t>
          </a:r>
          <a:br>
            <a:rPr lang="en-US" sz="2000" b="0" i="0" kern="1200" dirty="0">
              <a:latin typeface="+mj-lt"/>
            </a:rPr>
          </a:br>
          <a:r>
            <a:rPr lang="en-US" sz="2000" b="0" i="0" kern="1200" dirty="0">
              <a:latin typeface="+mj-lt"/>
            </a:rPr>
            <a:t>$299M WAP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i="0" kern="1200" dirty="0">
              <a:latin typeface="+mj-lt"/>
            </a:rPr>
            <a:t>$30M Readiness</a:t>
          </a:r>
        </a:p>
      </dsp:txBody>
      <dsp:txXfrm>
        <a:off x="349104" y="3028948"/>
        <a:ext cx="2376265" cy="1308584"/>
      </dsp:txXfrm>
    </dsp:sp>
    <dsp:sp modelId="{C4C6333B-23D4-4DA7-A346-783C9D775D2E}">
      <dsp:nvSpPr>
        <dsp:cNvPr id="0" name=""/>
        <dsp:cNvSpPr/>
      </dsp:nvSpPr>
      <dsp:spPr>
        <a:xfrm>
          <a:off x="3303701" y="0"/>
          <a:ext cx="3072112" cy="461010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>
              <a:solidFill>
                <a:schemeClr val="accent1">
                  <a:lumMod val="75000"/>
                </a:schemeClr>
              </a:solidFill>
              <a:latin typeface="+mj-lt"/>
            </a:rPr>
            <a:t>Innovation</a:t>
          </a:r>
        </a:p>
      </dsp:txBody>
      <dsp:txXfrm>
        <a:off x="3303701" y="0"/>
        <a:ext cx="3072112" cy="1383030"/>
      </dsp:txXfrm>
    </dsp:sp>
    <dsp:sp modelId="{DC820D29-EDB5-4E36-8D57-4FAA8EEBDD90}">
      <dsp:nvSpPr>
        <dsp:cNvPr id="0" name=""/>
        <dsp:cNvSpPr/>
      </dsp:nvSpPr>
      <dsp:spPr>
        <a:xfrm>
          <a:off x="3610913" y="1384380"/>
          <a:ext cx="2457689" cy="1390008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sng" kern="1200">
              <a:latin typeface="+mj-lt"/>
            </a:rPr>
            <a:t>BIL</a:t>
          </a:r>
          <a:br>
            <a:rPr lang="en-US" sz="2000" b="0" i="0" kern="1200">
              <a:latin typeface="+mj-lt"/>
            </a:rPr>
          </a:br>
          <a:r>
            <a:rPr lang="en-US" sz="2000" b="0" i="0" kern="1200">
              <a:latin typeface="+mj-lt"/>
            </a:rPr>
            <a:t>$25M E&amp;I</a:t>
          </a:r>
          <a:br>
            <a:rPr lang="en-US" sz="2000" b="0" i="0" kern="1200">
              <a:latin typeface="+mj-lt"/>
            </a:rPr>
          </a:br>
          <a:r>
            <a:rPr lang="en-US" sz="2000" b="0" i="0" kern="1200">
              <a:latin typeface="+mj-lt"/>
            </a:rPr>
            <a:t>$70M SERC </a:t>
          </a:r>
        </a:p>
      </dsp:txBody>
      <dsp:txXfrm>
        <a:off x="3651625" y="1425092"/>
        <a:ext cx="2376265" cy="1308584"/>
      </dsp:txXfrm>
    </dsp:sp>
    <dsp:sp modelId="{391B88E8-C722-4AF7-87B4-AD408B7FE6BE}">
      <dsp:nvSpPr>
        <dsp:cNvPr id="0" name=""/>
        <dsp:cNvSpPr/>
      </dsp:nvSpPr>
      <dsp:spPr>
        <a:xfrm>
          <a:off x="3610913" y="2988236"/>
          <a:ext cx="2457689" cy="139000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sng" kern="1200">
              <a:latin typeface="+mj-lt"/>
            </a:rPr>
            <a:t>FY23</a:t>
          </a:r>
          <a:br>
            <a:rPr lang="en-US" sz="2000" b="0" i="0" kern="1200">
              <a:latin typeface="+mj-lt"/>
            </a:rPr>
          </a:br>
          <a:r>
            <a:rPr lang="en-US" sz="2000" b="0" i="0" kern="1200">
              <a:latin typeface="+mj-lt"/>
            </a:rPr>
            <a:t>$19.5M E&amp;I</a:t>
          </a:r>
          <a:br>
            <a:rPr lang="en-US" sz="2000" b="0" i="0" kern="1200">
              <a:latin typeface="+mj-lt"/>
            </a:rPr>
          </a:br>
          <a:r>
            <a:rPr lang="en-US" sz="2000" b="0" i="0" kern="1200">
              <a:latin typeface="+mj-lt"/>
            </a:rPr>
            <a:t>$6.5M SERC</a:t>
          </a:r>
        </a:p>
      </dsp:txBody>
      <dsp:txXfrm>
        <a:off x="3651625" y="3028948"/>
        <a:ext cx="2376265" cy="1308584"/>
      </dsp:txXfrm>
    </dsp:sp>
    <dsp:sp modelId="{3FAAA315-571D-4D3C-B5DB-DA8220F52F7C}">
      <dsp:nvSpPr>
        <dsp:cNvPr id="0" name=""/>
        <dsp:cNvSpPr/>
      </dsp:nvSpPr>
      <dsp:spPr>
        <a:xfrm>
          <a:off x="6607403" y="0"/>
          <a:ext cx="3072112" cy="461010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>
              <a:solidFill>
                <a:schemeClr val="accent1">
                  <a:lumMod val="75000"/>
                </a:schemeClr>
              </a:solidFill>
              <a:latin typeface="+mj-lt"/>
            </a:rPr>
            <a:t>T&amp;TA</a:t>
          </a:r>
        </a:p>
      </dsp:txBody>
      <dsp:txXfrm>
        <a:off x="6607403" y="0"/>
        <a:ext cx="3072112" cy="1383030"/>
      </dsp:txXfrm>
    </dsp:sp>
    <dsp:sp modelId="{0642B645-4FEE-4FAA-B273-0F49CF1C2D0C}">
      <dsp:nvSpPr>
        <dsp:cNvPr id="0" name=""/>
        <dsp:cNvSpPr/>
      </dsp:nvSpPr>
      <dsp:spPr>
        <a:xfrm>
          <a:off x="6913433" y="1384380"/>
          <a:ext cx="2457689" cy="1390008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sng" kern="1200">
              <a:latin typeface="+mj-lt"/>
            </a:rPr>
            <a:t>BIL</a:t>
          </a:r>
          <a:br>
            <a:rPr lang="en-US" sz="2000" b="0" i="0" kern="1200">
              <a:latin typeface="+mj-lt"/>
            </a:rPr>
          </a:br>
          <a:r>
            <a:rPr lang="en-US" sz="2000" b="0" i="0" kern="1200">
              <a:latin typeface="+mj-lt"/>
            </a:rPr>
            <a:t>$125M</a:t>
          </a:r>
        </a:p>
      </dsp:txBody>
      <dsp:txXfrm>
        <a:off x="6954145" y="1425092"/>
        <a:ext cx="2376265" cy="1308584"/>
      </dsp:txXfrm>
    </dsp:sp>
    <dsp:sp modelId="{41B71B58-75F9-4F28-BD75-9201447FA7C3}">
      <dsp:nvSpPr>
        <dsp:cNvPr id="0" name=""/>
        <dsp:cNvSpPr/>
      </dsp:nvSpPr>
      <dsp:spPr>
        <a:xfrm>
          <a:off x="6913433" y="2988236"/>
          <a:ext cx="2457689" cy="139000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sng" kern="1200">
              <a:latin typeface="+mj-lt"/>
            </a:rPr>
            <a:t>FY23 </a:t>
          </a:r>
          <a:br>
            <a:rPr lang="en-US" sz="2000" b="0" i="0" u="sng" kern="1200">
              <a:latin typeface="+mj-lt"/>
            </a:rPr>
          </a:br>
          <a:r>
            <a:rPr lang="en-US" sz="2000" b="0" i="0" kern="1200">
              <a:latin typeface="+mj-lt"/>
            </a:rPr>
            <a:t>$10M</a:t>
          </a:r>
        </a:p>
      </dsp:txBody>
      <dsp:txXfrm>
        <a:off x="6954145" y="3028948"/>
        <a:ext cx="2376265" cy="1308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8BB89-812E-B147-BD15-67E43B7D2E26}">
      <dsp:nvSpPr>
        <dsp:cNvPr id="0" name=""/>
        <dsp:cNvSpPr/>
      </dsp:nvSpPr>
      <dsp:spPr>
        <a:xfrm>
          <a:off x="105615" y="1882565"/>
          <a:ext cx="3004931" cy="2065743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b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>
              <a:solidFill>
                <a:schemeClr val="accent2">
                  <a:lumMod val="50000"/>
                </a:schemeClr>
              </a:solidFill>
              <a:latin typeface="Avenir Medium" panose="02000503020000020003" pitchFamily="2" charset="0"/>
            </a:rPr>
            <a:t>COMPLETED</a:t>
          </a:r>
          <a:endParaRPr lang="en-US" sz="1800" b="0" i="0" kern="1200">
            <a:solidFill>
              <a:schemeClr val="accent2">
                <a:lumMod val="50000"/>
              </a:schemeClr>
            </a:solidFill>
            <a:latin typeface="Avenir Medium" panose="02000503020000020003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venir Book" panose="02000503020000020003" pitchFamily="2" charset="0"/>
            </a:rPr>
            <a:t>All Grantees that submitted received initial 15% of funds.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venir Book" panose="02000503020000020003" pitchFamily="2" charset="0"/>
            </a:rPr>
            <a:t>BIL awards have the same start date of 7/1/2022.</a:t>
          </a:r>
        </a:p>
      </dsp:txBody>
      <dsp:txXfrm>
        <a:off x="153154" y="1930104"/>
        <a:ext cx="2909853" cy="1528006"/>
      </dsp:txXfrm>
    </dsp:sp>
    <dsp:sp modelId="{6611699C-030B-874E-ACDF-7DBED16C7CCD}">
      <dsp:nvSpPr>
        <dsp:cNvPr id="0" name=""/>
        <dsp:cNvSpPr/>
      </dsp:nvSpPr>
      <dsp:spPr>
        <a:xfrm>
          <a:off x="1585096" y="1594442"/>
          <a:ext cx="4003396" cy="4003396"/>
        </a:xfrm>
        <a:prstGeom prst="leftCircularArrow">
          <a:avLst>
            <a:gd name="adj1" fmla="val 2064"/>
            <a:gd name="adj2" fmla="val 247698"/>
            <a:gd name="adj3" fmla="val 2061335"/>
            <a:gd name="adj4" fmla="val 9062616"/>
            <a:gd name="adj5" fmla="val 2409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0C24-E91D-004F-9B78-F566C14C5F00}">
      <dsp:nvSpPr>
        <dsp:cNvPr id="0" name=""/>
        <dsp:cNvSpPr/>
      </dsp:nvSpPr>
      <dsp:spPr>
        <a:xfrm>
          <a:off x="648094" y="3463222"/>
          <a:ext cx="2589768" cy="81439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nir Book" panose="02000503020000020003" pitchFamily="2" charset="0"/>
            </a:rPr>
            <a:t>1</a:t>
          </a:r>
          <a:r>
            <a:rPr lang="en-US" sz="1800" kern="1200" baseline="30000">
              <a:latin typeface="Avenir Book" panose="02000503020000020003" pitchFamily="2" charset="0"/>
            </a:rPr>
            <a:t>st</a:t>
          </a:r>
          <a:r>
            <a:rPr lang="en-US" sz="1800" kern="1200">
              <a:latin typeface="Avenir Book" panose="02000503020000020003" pitchFamily="2" charset="0"/>
            </a:rPr>
            <a:t> Tranche of BIL Funds</a:t>
          </a:r>
          <a:br>
            <a:rPr lang="en-US" sz="1800" kern="1200">
              <a:latin typeface="Avenir Book" panose="02000503020000020003" pitchFamily="2" charset="0"/>
            </a:rPr>
          </a:br>
          <a:r>
            <a:rPr lang="en-US" sz="1800" b="0" i="0" kern="1200">
              <a:latin typeface="Avenir Medium" panose="02000503020000020003" pitchFamily="2" charset="0"/>
            </a:rPr>
            <a:t>15% of allocation</a:t>
          </a:r>
        </a:p>
      </dsp:txBody>
      <dsp:txXfrm>
        <a:off x="671947" y="3487075"/>
        <a:ext cx="2542062" cy="766687"/>
      </dsp:txXfrm>
    </dsp:sp>
    <dsp:sp modelId="{927BCE91-0C71-5F44-915E-5AF503F2618D}">
      <dsp:nvSpPr>
        <dsp:cNvPr id="0" name=""/>
        <dsp:cNvSpPr/>
      </dsp:nvSpPr>
      <dsp:spPr>
        <a:xfrm>
          <a:off x="3526148" y="1338464"/>
          <a:ext cx="4482618" cy="321858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5">
              <a:hueOff val="-362072"/>
              <a:satOff val="-1777"/>
              <a:lumOff val="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b="0" i="0" kern="1200">
              <a:solidFill>
                <a:schemeClr val="tx1">
                  <a:lumMod val="75000"/>
                  <a:lumOff val="25000"/>
                </a:schemeClr>
              </a:solidFill>
              <a:latin typeface="Avenir Medium" panose="02000503020000020003" pitchFamily="2" charset="0"/>
            </a:rPr>
            <a:t>IN PROCESS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b="0" i="0" kern="1200" dirty="0">
              <a:latin typeface="Avenir Book" panose="02000503020000020003" pitchFamily="2" charset="0"/>
            </a:rPr>
            <a:t>Grantees finalizing their initial 5-year BIL application. </a:t>
          </a:r>
          <a:r>
            <a:rPr lang="en-US" sz="1600" b="0" i="0" kern="1200" dirty="0">
              <a:latin typeface="Avenir Medium" panose="02000503020000020003" pitchFamily="2" charset="0"/>
            </a:rPr>
            <a:t>As of July 24:</a:t>
          </a:r>
        </a:p>
        <a:p>
          <a:pPr marL="228600" lvl="2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>
              <a:latin typeface="Avenir Book" panose="02000503020000020003" pitchFamily="2" charset="0"/>
            </a:rPr>
            <a:t>40 Grantees received approval for 2</a:t>
          </a:r>
          <a:r>
            <a:rPr lang="en-US" sz="1400" b="0" i="0" kern="1200" baseline="30000" dirty="0">
              <a:latin typeface="Avenir Book" panose="02000503020000020003" pitchFamily="2" charset="0"/>
            </a:rPr>
            <a:t>nd </a:t>
          </a:r>
          <a:r>
            <a:rPr lang="en-US" sz="1400" b="0" i="0" kern="1200" dirty="0">
              <a:latin typeface="Avenir Book" panose="02000503020000020003" pitchFamily="2" charset="0"/>
            </a:rPr>
            <a:t>tranche</a:t>
          </a:r>
        </a:p>
        <a:p>
          <a:pPr marL="228600" lvl="2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>
              <a:latin typeface="Avenir Book" panose="02000503020000020003" pitchFamily="2" charset="0"/>
            </a:rPr>
            <a:t>9 plans are in FAO review.</a:t>
          </a:r>
        </a:p>
        <a:p>
          <a:pPr marL="228600" lvl="2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>
              <a:latin typeface="Avenir Book" panose="02000503020000020003" pitchFamily="2" charset="0"/>
            </a:rPr>
            <a:t>8 plans are in the DOE WAP review process.</a:t>
          </a:r>
        </a:p>
      </dsp:txBody>
      <dsp:txXfrm>
        <a:off x="3600217" y="2102230"/>
        <a:ext cx="4334480" cy="2380752"/>
      </dsp:txXfrm>
    </dsp:sp>
    <dsp:sp modelId="{29A0D72F-161A-9D44-AD5D-5EA625B0D542}">
      <dsp:nvSpPr>
        <dsp:cNvPr id="0" name=""/>
        <dsp:cNvSpPr/>
      </dsp:nvSpPr>
      <dsp:spPr>
        <a:xfrm>
          <a:off x="6326923" y="444083"/>
          <a:ext cx="3463175" cy="3466842"/>
        </a:xfrm>
        <a:prstGeom prst="circularArrow">
          <a:avLst>
            <a:gd name="adj1" fmla="val 2164"/>
            <a:gd name="adj2" fmla="val 260180"/>
            <a:gd name="adj3" fmla="val 19902467"/>
            <a:gd name="adj4" fmla="val 12913669"/>
            <a:gd name="adj5" fmla="val 2524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C88F6-C10F-DF44-A8FA-9AF0F0447933}">
      <dsp:nvSpPr>
        <dsp:cNvPr id="0" name=""/>
        <dsp:cNvSpPr/>
      </dsp:nvSpPr>
      <dsp:spPr>
        <a:xfrm>
          <a:off x="4875319" y="1310920"/>
          <a:ext cx="3251351" cy="814393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venir Medium" panose="02000503020000020003" pitchFamily="2" charset="0"/>
            </a:rPr>
            <a:t>2</a:t>
          </a:r>
          <a:r>
            <a:rPr lang="en-US" sz="1800" b="0" i="0" kern="1200" baseline="30000">
              <a:latin typeface="Avenir Medium" panose="02000503020000020003" pitchFamily="2" charset="0"/>
            </a:rPr>
            <a:t>nd</a:t>
          </a:r>
          <a:r>
            <a:rPr lang="en-US" sz="1800" b="0" i="0" kern="1200">
              <a:latin typeface="Avenir Medium" panose="02000503020000020003" pitchFamily="2" charset="0"/>
            </a:rPr>
            <a:t> Tranche of BIL Funds</a:t>
          </a:r>
          <a:br>
            <a:rPr lang="en-US" sz="1800" b="0" i="0" kern="1200">
              <a:latin typeface="Avenir Medium" panose="02000503020000020003" pitchFamily="2" charset="0"/>
            </a:rPr>
          </a:br>
          <a:r>
            <a:rPr lang="en-US" sz="1800" b="1" i="0" kern="1200">
              <a:latin typeface="Avenir Medium" panose="02000503020000020003" pitchFamily="2" charset="0"/>
            </a:rPr>
            <a:t>35% of allocation</a:t>
          </a:r>
        </a:p>
      </dsp:txBody>
      <dsp:txXfrm>
        <a:off x="4899172" y="1334773"/>
        <a:ext cx="3203645" cy="766687"/>
      </dsp:txXfrm>
    </dsp:sp>
    <dsp:sp modelId="{5EE13637-5806-F74D-A301-FF3F1DEC9B54}">
      <dsp:nvSpPr>
        <dsp:cNvPr id="0" name=""/>
        <dsp:cNvSpPr/>
      </dsp:nvSpPr>
      <dsp:spPr>
        <a:xfrm>
          <a:off x="8451078" y="1852420"/>
          <a:ext cx="2887662" cy="225861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>
              <a:solidFill>
                <a:schemeClr val="accent1">
                  <a:lumMod val="50000"/>
                </a:schemeClr>
              </a:solidFill>
              <a:latin typeface="Avenir Medium" panose="02000503020000020003" pitchFamily="2" charset="0"/>
            </a:rPr>
            <a:t>FUTURE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venir Book" panose="02000503020000020003" pitchFamily="2" charset="0"/>
            </a:rPr>
            <a:t>Grantees must meet all the identified goals to receive the remaining 50% of BIL funds.</a:t>
          </a:r>
        </a:p>
      </dsp:txBody>
      <dsp:txXfrm>
        <a:off x="8503055" y="1904397"/>
        <a:ext cx="2783708" cy="1670675"/>
      </dsp:txXfrm>
    </dsp:sp>
    <dsp:sp modelId="{5025F2A2-006F-204A-9EEE-0665FF44E0E1}">
      <dsp:nvSpPr>
        <dsp:cNvPr id="0" name=""/>
        <dsp:cNvSpPr/>
      </dsp:nvSpPr>
      <dsp:spPr>
        <a:xfrm>
          <a:off x="8965242" y="3508097"/>
          <a:ext cx="2504021" cy="85875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venir Book" panose="02000503020000020003" pitchFamily="2" charset="0"/>
            </a:rPr>
            <a:t>3</a:t>
          </a:r>
          <a:r>
            <a:rPr lang="en-US" sz="1700" kern="1200" baseline="30000" dirty="0">
              <a:latin typeface="Avenir Book" panose="02000503020000020003" pitchFamily="2" charset="0"/>
            </a:rPr>
            <a:t>rd</a:t>
          </a:r>
          <a:r>
            <a:rPr lang="en-US" sz="1700" kern="1200" dirty="0">
              <a:latin typeface="Avenir Book" panose="02000503020000020003" pitchFamily="2" charset="0"/>
            </a:rPr>
            <a:t> Tranche of BIL Funds</a:t>
          </a:r>
          <a:br>
            <a:rPr lang="en-US" sz="1700" kern="1200" dirty="0">
              <a:latin typeface="Avenir Book" panose="02000503020000020003" pitchFamily="2" charset="0"/>
            </a:rPr>
          </a:br>
          <a:r>
            <a:rPr lang="en-US" sz="1700" b="0" i="0" kern="1200" dirty="0">
              <a:latin typeface="Avenir Medium" panose="02000503020000020003" pitchFamily="2" charset="0"/>
            </a:rPr>
            <a:t>50% of allocation</a:t>
          </a:r>
        </a:p>
      </dsp:txBody>
      <dsp:txXfrm>
        <a:off x="8990394" y="3533249"/>
        <a:ext cx="2453717" cy="808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E1DD9-3004-4228-9104-3F9A9A37597A}">
      <dsp:nvSpPr>
        <dsp:cNvPr id="0" name=""/>
        <dsp:cNvSpPr/>
      </dsp:nvSpPr>
      <dsp:spPr>
        <a:xfrm>
          <a:off x="4224" y="509122"/>
          <a:ext cx="2540004" cy="7531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Franklin Gothic Medium"/>
            </a:rPr>
            <a:t>Quality Job Creation</a:t>
          </a:r>
        </a:p>
      </dsp:txBody>
      <dsp:txXfrm>
        <a:off x="4224" y="509122"/>
        <a:ext cx="2540004" cy="753100"/>
      </dsp:txXfrm>
    </dsp:sp>
    <dsp:sp modelId="{09915096-15C5-41C2-9EF1-7D159B2DB00F}">
      <dsp:nvSpPr>
        <dsp:cNvPr id="0" name=""/>
        <dsp:cNvSpPr/>
      </dsp:nvSpPr>
      <dsp:spPr>
        <a:xfrm>
          <a:off x="4224" y="1262223"/>
          <a:ext cx="2540004" cy="360075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>
              <a:latin typeface="Franklin Gothic Book"/>
            </a:rPr>
            <a:t>Number of jobs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>
              <a:latin typeface="Franklin Gothic Book"/>
            </a:rPr>
            <a:t>Pay, benefits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>
              <a:latin typeface="Franklin Gothic Book"/>
            </a:rPr>
            <a:t>Demographics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>
              <a:latin typeface="Franklin Gothic Book"/>
            </a:rPr>
            <a:t>Types of jobs</a:t>
          </a:r>
        </a:p>
      </dsp:txBody>
      <dsp:txXfrm>
        <a:off x="4224" y="1262223"/>
        <a:ext cx="2540004" cy="3600753"/>
      </dsp:txXfrm>
    </dsp:sp>
    <dsp:sp modelId="{B2B79B61-F652-42E7-BF65-E6F1031795E7}">
      <dsp:nvSpPr>
        <dsp:cNvPr id="0" name=""/>
        <dsp:cNvSpPr/>
      </dsp:nvSpPr>
      <dsp:spPr>
        <a:xfrm>
          <a:off x="2899828" y="509122"/>
          <a:ext cx="2540004" cy="753100"/>
        </a:xfrm>
        <a:prstGeom prst="rect">
          <a:avLst/>
        </a:prstGeom>
        <a:solidFill>
          <a:schemeClr val="accent3">
            <a:hueOff val="-382082"/>
            <a:satOff val="-17195"/>
            <a:lumOff val="21111"/>
            <a:alphaOff val="0"/>
          </a:schemeClr>
        </a:solidFill>
        <a:ln w="25400" cap="flat" cmpd="sng" algn="ctr">
          <a:solidFill>
            <a:schemeClr val="accent3">
              <a:hueOff val="-382082"/>
              <a:satOff val="-17195"/>
              <a:lumOff val="211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Franklin Gothic Medium"/>
            </a:rPr>
            <a:t>Equity and Justice</a:t>
          </a:r>
        </a:p>
      </dsp:txBody>
      <dsp:txXfrm>
        <a:off x="2899828" y="509122"/>
        <a:ext cx="2540004" cy="753100"/>
      </dsp:txXfrm>
    </dsp:sp>
    <dsp:sp modelId="{5CD97367-97E0-4463-A996-112D68A76CE4}">
      <dsp:nvSpPr>
        <dsp:cNvPr id="0" name=""/>
        <dsp:cNvSpPr/>
      </dsp:nvSpPr>
      <dsp:spPr>
        <a:xfrm>
          <a:off x="2899828" y="1262223"/>
          <a:ext cx="2540004" cy="3600753"/>
        </a:xfrm>
        <a:prstGeom prst="rect">
          <a:avLst/>
        </a:prstGeom>
        <a:solidFill>
          <a:schemeClr val="accent3">
            <a:tint val="40000"/>
            <a:alpha val="90000"/>
            <a:hueOff val="-542011"/>
            <a:satOff val="-621"/>
            <a:lumOff val="458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542011"/>
              <a:satOff val="-621"/>
              <a:lumOff val="4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Community and Stakeholder Engagement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Funding Allocated to DACs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Funding to Businesses by Ownership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Technical Assistance</a:t>
          </a:r>
        </a:p>
      </dsp:txBody>
      <dsp:txXfrm>
        <a:off x="2899828" y="1262223"/>
        <a:ext cx="2540004" cy="3600753"/>
      </dsp:txXfrm>
    </dsp:sp>
    <dsp:sp modelId="{60374481-8F50-4DC2-99A1-7FFA5ADB935D}">
      <dsp:nvSpPr>
        <dsp:cNvPr id="0" name=""/>
        <dsp:cNvSpPr/>
      </dsp:nvSpPr>
      <dsp:spPr>
        <a:xfrm>
          <a:off x="5795433" y="509122"/>
          <a:ext cx="2540004" cy="753100"/>
        </a:xfrm>
        <a:prstGeom prst="rect">
          <a:avLst/>
        </a:prstGeom>
        <a:solidFill>
          <a:schemeClr val="accent3">
            <a:hueOff val="-764164"/>
            <a:satOff val="-34389"/>
            <a:lumOff val="42223"/>
            <a:alphaOff val="0"/>
          </a:schemeClr>
        </a:solidFill>
        <a:ln w="25400" cap="flat" cmpd="sng" algn="ctr">
          <a:solidFill>
            <a:schemeClr val="accent3">
              <a:hueOff val="-764164"/>
              <a:satOff val="-34389"/>
              <a:lumOff val="422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Pathway to Net Zero Emissions</a:t>
          </a:r>
        </a:p>
      </dsp:txBody>
      <dsp:txXfrm>
        <a:off x="5795433" y="509122"/>
        <a:ext cx="2540004" cy="753100"/>
      </dsp:txXfrm>
    </dsp:sp>
    <dsp:sp modelId="{0AD3DF7A-9774-47C4-A0C4-F34B3B5B6C72}">
      <dsp:nvSpPr>
        <dsp:cNvPr id="0" name=""/>
        <dsp:cNvSpPr/>
      </dsp:nvSpPr>
      <dsp:spPr>
        <a:xfrm>
          <a:off x="5795433" y="1262223"/>
          <a:ext cx="2540004" cy="3600753"/>
        </a:xfrm>
        <a:prstGeom prst="rect">
          <a:avLst/>
        </a:prstGeom>
        <a:solidFill>
          <a:schemeClr val="accent3">
            <a:tint val="40000"/>
            <a:alpha val="90000"/>
            <a:hueOff val="-1084022"/>
            <a:satOff val="-1242"/>
            <a:lumOff val="917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1084022"/>
              <a:satOff val="-1242"/>
              <a:lumOff val="9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Energy Saved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Net Change in Point Source Criteria Pollutants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Net GHG Emissions Avoided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Reduction in Household Energy Costs</a:t>
          </a:r>
        </a:p>
      </dsp:txBody>
      <dsp:txXfrm>
        <a:off x="5795433" y="1262223"/>
        <a:ext cx="2540004" cy="3600753"/>
      </dsp:txXfrm>
    </dsp:sp>
    <dsp:sp modelId="{78EDBFE0-D0BC-4F4F-88EE-CBCB4112050A}">
      <dsp:nvSpPr>
        <dsp:cNvPr id="0" name=""/>
        <dsp:cNvSpPr/>
      </dsp:nvSpPr>
      <dsp:spPr>
        <a:xfrm>
          <a:off x="8691038" y="509122"/>
          <a:ext cx="2540004" cy="753100"/>
        </a:xfrm>
        <a:prstGeom prst="rect">
          <a:avLst/>
        </a:prstGeom>
        <a:solidFill>
          <a:schemeClr val="accent3">
            <a:hueOff val="-1146247"/>
            <a:satOff val="-51584"/>
            <a:lumOff val="63334"/>
            <a:alphaOff val="0"/>
          </a:schemeClr>
        </a:solidFill>
        <a:ln w="25400" cap="flat" cmpd="sng" algn="ctr">
          <a:solidFill>
            <a:schemeClr val="accent3">
              <a:hueOff val="-1146247"/>
              <a:satOff val="-51584"/>
              <a:lumOff val="6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Pathway to Private Sector Uptake</a:t>
          </a:r>
        </a:p>
      </dsp:txBody>
      <dsp:txXfrm>
        <a:off x="8691038" y="509122"/>
        <a:ext cx="2540004" cy="753100"/>
      </dsp:txXfrm>
    </dsp:sp>
    <dsp:sp modelId="{713E05D6-DF55-4F07-B664-2C2FE2B88F2D}">
      <dsp:nvSpPr>
        <dsp:cNvPr id="0" name=""/>
        <dsp:cNvSpPr/>
      </dsp:nvSpPr>
      <dsp:spPr>
        <a:xfrm>
          <a:off x="8691038" y="1262223"/>
          <a:ext cx="2540004" cy="3600753"/>
        </a:xfrm>
        <a:prstGeom prst="rect">
          <a:avLst/>
        </a:prstGeom>
        <a:solidFill>
          <a:schemeClr val="accent3">
            <a:tint val="40000"/>
            <a:alpha val="90000"/>
            <a:hueOff val="-1626032"/>
            <a:satOff val="-1863"/>
            <a:lumOff val="1375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1626032"/>
              <a:satOff val="-1863"/>
              <a:lumOff val="13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Non-DOE Investment</a:t>
          </a:r>
        </a:p>
      </dsp:txBody>
      <dsp:txXfrm>
        <a:off x="8691038" y="1262223"/>
        <a:ext cx="2540004" cy="3600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2E4D9-69A1-4341-ADF2-027DD2FF6881}">
      <dsp:nvSpPr>
        <dsp:cNvPr id="0" name=""/>
        <dsp:cNvSpPr/>
      </dsp:nvSpPr>
      <dsp:spPr>
        <a:xfrm>
          <a:off x="0" y="813117"/>
          <a:ext cx="11236325" cy="15011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308D8-3446-4275-B5A6-0EFFB4868217}">
      <dsp:nvSpPr>
        <dsp:cNvPr id="0" name=""/>
        <dsp:cNvSpPr/>
      </dsp:nvSpPr>
      <dsp:spPr>
        <a:xfrm>
          <a:off x="454094" y="1150873"/>
          <a:ext cx="825627" cy="8256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BD510-B605-4D09-9BDB-C1189D5D18E8}">
      <dsp:nvSpPr>
        <dsp:cNvPr id="0" name=""/>
        <dsp:cNvSpPr/>
      </dsp:nvSpPr>
      <dsp:spPr>
        <a:xfrm>
          <a:off x="1733816" y="813117"/>
          <a:ext cx="9502508" cy="150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71" tIns="158871" rIns="158871" bIns="1588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Please share your comments and feedback!</a:t>
          </a:r>
        </a:p>
      </dsp:txBody>
      <dsp:txXfrm>
        <a:off x="1733816" y="813117"/>
        <a:ext cx="9502508" cy="1501140"/>
      </dsp:txXfrm>
    </dsp:sp>
    <dsp:sp modelId="{FE5AFB94-F2FE-4E21-992D-A50DB5CE55E3}">
      <dsp:nvSpPr>
        <dsp:cNvPr id="0" name=""/>
        <dsp:cNvSpPr/>
      </dsp:nvSpPr>
      <dsp:spPr>
        <a:xfrm>
          <a:off x="0" y="2689542"/>
          <a:ext cx="11236325" cy="15011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43B5F-A61E-4D5D-900D-AFD567E0DAA8}">
      <dsp:nvSpPr>
        <dsp:cNvPr id="0" name=""/>
        <dsp:cNvSpPr/>
      </dsp:nvSpPr>
      <dsp:spPr>
        <a:xfrm>
          <a:off x="454094" y="3027299"/>
          <a:ext cx="825627" cy="8256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06648-9642-4A7D-B493-D78F779B55DA}">
      <dsp:nvSpPr>
        <dsp:cNvPr id="0" name=""/>
        <dsp:cNvSpPr/>
      </dsp:nvSpPr>
      <dsp:spPr>
        <a:xfrm>
          <a:off x="1733816" y="2689542"/>
          <a:ext cx="9502508" cy="150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71" tIns="158871" rIns="158871" bIns="1588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questions do you have for DOE? </a:t>
          </a:r>
        </a:p>
      </dsp:txBody>
      <dsp:txXfrm>
        <a:off x="1733816" y="2689542"/>
        <a:ext cx="9502508" cy="1501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E3AFA69-6A33-864C-A72A-2E15B1CD67BB}" type="datetime1">
              <a:rPr lang="en-US"/>
              <a:pPr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4D3F5FB-15F0-A449-A95D-AD96056F0A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801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2C0BA96-004F-E249-8DD5-E9032491B16F}" type="datetime1">
              <a:rPr lang="en-US"/>
              <a:pPr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E4C1A54-7F2E-2148-854B-9D255CDB8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099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C1A54-7F2E-2148-854B-9D255CDB87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37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A945-BBB5-4EF1-8648-B8838E8BEE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3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FE51F-2D51-4100-80FB-8DCB7973E46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5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36985-DB09-4EDE-B749-442CCA5FA8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1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36985-DB09-4EDE-B749-442CCA5FA8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1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1C3-2D76-CC4D-ACA0-71E8E41DFE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9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C1A54-7F2E-2148-854B-9D255CDB87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07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8C89C-BEC1-4BA9-A9F4-A5FD0F7659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7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8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2400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C1A54-7F2E-2148-854B-9D255CDB87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2457" y="1740297"/>
            <a:ext cx="5185455" cy="148612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accent1"/>
                </a:solidFill>
                <a:latin typeface="Avenir Book" panose="02000503020000020003" pitchFamily="2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title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12457" y="4693771"/>
            <a:ext cx="4873221" cy="108999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947A96-F5D0-9895-B66E-DD276F7F7A46}"/>
              </a:ext>
            </a:extLst>
          </p:cNvPr>
          <p:cNvCxnSpPr/>
          <p:nvPr userDrawn="1"/>
        </p:nvCxnSpPr>
        <p:spPr>
          <a:xfrm>
            <a:off x="412457" y="4023480"/>
            <a:ext cx="5007036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6326EC-1120-02F2-DBF5-4BE943C8A8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7" y="464568"/>
            <a:ext cx="2321011" cy="6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4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61405"/>
            <a:ext cx="11633200" cy="8128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object 3545">
            <a:extLst>
              <a:ext uri="{FF2B5EF4-FFF2-40B4-BE49-F238E27FC236}">
                <a16:creationId xmlns:a16="http://schemas.microsoft.com/office/drawing/2014/main" id="{B33A7729-5C1E-1B58-350D-D0ABA2777EF7}"/>
              </a:ext>
            </a:extLst>
          </p:cNvPr>
          <p:cNvSpPr/>
          <p:nvPr userDrawn="1"/>
        </p:nvSpPr>
        <p:spPr>
          <a:xfrm>
            <a:off x="1809548" y="4109386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546">
            <a:extLst>
              <a:ext uri="{FF2B5EF4-FFF2-40B4-BE49-F238E27FC236}">
                <a16:creationId xmlns:a16="http://schemas.microsoft.com/office/drawing/2014/main" id="{C24EF301-112A-7AF4-F4F5-2BC21DB0825C}"/>
              </a:ext>
            </a:extLst>
          </p:cNvPr>
          <p:cNvSpPr/>
          <p:nvPr userDrawn="1"/>
        </p:nvSpPr>
        <p:spPr>
          <a:xfrm>
            <a:off x="2339392" y="2428288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2460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3547">
            <a:extLst>
              <a:ext uri="{FF2B5EF4-FFF2-40B4-BE49-F238E27FC236}">
                <a16:creationId xmlns:a16="http://schemas.microsoft.com/office/drawing/2014/main" id="{48C16241-7ABF-0469-1591-702EDCB8DBF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458503"/>
              </p:ext>
            </p:extLst>
          </p:nvPr>
        </p:nvGraphicFramePr>
        <p:xfrm>
          <a:off x="2708708" y="2428288"/>
          <a:ext cx="7307578" cy="1374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5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3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795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300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7481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90/67/0/0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72/17/0/0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100/87/36/27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36/96/173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28/166/223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26/50/93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17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255fac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1ca6df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1a325d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L="374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427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108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137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0/0/0/15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0/20/100/0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0/42/99/0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220/221/222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225/205/5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250/162/29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74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dcddde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ffcb05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f9a21a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3548">
            <a:extLst>
              <a:ext uri="{FF2B5EF4-FFF2-40B4-BE49-F238E27FC236}">
                <a16:creationId xmlns:a16="http://schemas.microsoft.com/office/drawing/2014/main" id="{E7634ED6-7EC6-FF48-097E-06E3A2048E42}"/>
              </a:ext>
            </a:extLst>
          </p:cNvPr>
          <p:cNvSpPr/>
          <p:nvPr userDrawn="1"/>
        </p:nvSpPr>
        <p:spPr>
          <a:xfrm>
            <a:off x="2330756" y="3210100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DF068B-59B6-F04F-3B64-45D1612456BF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83024-360D-BE80-65FB-19CE21D5CE61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820EFC-35CF-9B62-8518-CF84E87F60D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2757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61405"/>
            <a:ext cx="11633200" cy="8128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object 3545">
            <a:extLst>
              <a:ext uri="{FF2B5EF4-FFF2-40B4-BE49-F238E27FC236}">
                <a16:creationId xmlns:a16="http://schemas.microsoft.com/office/drawing/2014/main" id="{B33A7729-5C1E-1B58-350D-D0ABA2777EF7}"/>
              </a:ext>
            </a:extLst>
          </p:cNvPr>
          <p:cNvSpPr/>
          <p:nvPr userDrawn="1"/>
        </p:nvSpPr>
        <p:spPr>
          <a:xfrm>
            <a:off x="1809548" y="4109386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546">
            <a:extLst>
              <a:ext uri="{FF2B5EF4-FFF2-40B4-BE49-F238E27FC236}">
                <a16:creationId xmlns:a16="http://schemas.microsoft.com/office/drawing/2014/main" id="{C24EF301-112A-7AF4-F4F5-2BC21DB0825C}"/>
              </a:ext>
            </a:extLst>
          </p:cNvPr>
          <p:cNvSpPr/>
          <p:nvPr userDrawn="1"/>
        </p:nvSpPr>
        <p:spPr>
          <a:xfrm>
            <a:off x="2339392" y="2428288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2460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3547">
            <a:extLst>
              <a:ext uri="{FF2B5EF4-FFF2-40B4-BE49-F238E27FC236}">
                <a16:creationId xmlns:a16="http://schemas.microsoft.com/office/drawing/2014/main" id="{48C16241-7ABF-0469-1591-702EDCB8DBF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458503"/>
              </p:ext>
            </p:extLst>
          </p:nvPr>
        </p:nvGraphicFramePr>
        <p:xfrm>
          <a:off x="2708708" y="2428288"/>
          <a:ext cx="7307578" cy="1374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5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3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795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300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7481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90/67/0/0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72/17/0/0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100/87/36/27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36/96/173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28/166/223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26/50/93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17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255fac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1ca6df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1a325d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L="374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427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108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137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0/0/0/15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0/20/100/0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0/42/99/0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220/221/222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225/205/5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250/162/29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74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dcddde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ffcb05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f9a21a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3548">
            <a:extLst>
              <a:ext uri="{FF2B5EF4-FFF2-40B4-BE49-F238E27FC236}">
                <a16:creationId xmlns:a16="http://schemas.microsoft.com/office/drawing/2014/main" id="{E7634ED6-7EC6-FF48-097E-06E3A2048E42}"/>
              </a:ext>
            </a:extLst>
          </p:cNvPr>
          <p:cNvSpPr/>
          <p:nvPr userDrawn="1"/>
        </p:nvSpPr>
        <p:spPr>
          <a:xfrm>
            <a:off x="2330756" y="3210100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DF068B-59B6-F04F-3B64-45D1612456BF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83024-360D-BE80-65FB-19CE21D5CE61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820EFC-35CF-9B62-8518-CF84E87F60D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27578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61405"/>
            <a:ext cx="11633200" cy="8128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object 3545">
            <a:extLst>
              <a:ext uri="{FF2B5EF4-FFF2-40B4-BE49-F238E27FC236}">
                <a16:creationId xmlns:a16="http://schemas.microsoft.com/office/drawing/2014/main" id="{B33A7729-5C1E-1B58-350D-D0ABA2777EF7}"/>
              </a:ext>
            </a:extLst>
          </p:cNvPr>
          <p:cNvSpPr/>
          <p:nvPr userDrawn="1"/>
        </p:nvSpPr>
        <p:spPr>
          <a:xfrm>
            <a:off x="1809548" y="4109386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546">
            <a:extLst>
              <a:ext uri="{FF2B5EF4-FFF2-40B4-BE49-F238E27FC236}">
                <a16:creationId xmlns:a16="http://schemas.microsoft.com/office/drawing/2014/main" id="{C24EF301-112A-7AF4-F4F5-2BC21DB0825C}"/>
              </a:ext>
            </a:extLst>
          </p:cNvPr>
          <p:cNvSpPr/>
          <p:nvPr userDrawn="1"/>
        </p:nvSpPr>
        <p:spPr>
          <a:xfrm>
            <a:off x="2339392" y="2428288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2460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3547">
            <a:extLst>
              <a:ext uri="{FF2B5EF4-FFF2-40B4-BE49-F238E27FC236}">
                <a16:creationId xmlns:a16="http://schemas.microsoft.com/office/drawing/2014/main" id="{48C16241-7ABF-0469-1591-702EDCB8DBF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458503"/>
              </p:ext>
            </p:extLst>
          </p:nvPr>
        </p:nvGraphicFramePr>
        <p:xfrm>
          <a:off x="2708708" y="2428288"/>
          <a:ext cx="7307578" cy="1374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5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3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795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300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7481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90/67/0/0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72/17/0/0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100/87/36/27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36/96/173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28/166/223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26/50/93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17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255fac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1ca6df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1a325d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L="374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427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108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137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0/0/0/15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0/20/100/0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0/42/99/0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220/221/222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225/205/5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250/162/29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74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dcddde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ffcb05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f9a21a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3548">
            <a:extLst>
              <a:ext uri="{FF2B5EF4-FFF2-40B4-BE49-F238E27FC236}">
                <a16:creationId xmlns:a16="http://schemas.microsoft.com/office/drawing/2014/main" id="{E7634ED6-7EC6-FF48-097E-06E3A2048E42}"/>
              </a:ext>
            </a:extLst>
          </p:cNvPr>
          <p:cNvSpPr/>
          <p:nvPr userDrawn="1"/>
        </p:nvSpPr>
        <p:spPr>
          <a:xfrm>
            <a:off x="2330756" y="3210100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DF068B-59B6-F04F-3B64-45D1612456BF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83024-360D-BE80-65FB-19CE21D5CE61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820EFC-35CF-9B62-8518-CF84E87F60D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27578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61405"/>
            <a:ext cx="11633200" cy="8128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object 3545">
            <a:extLst>
              <a:ext uri="{FF2B5EF4-FFF2-40B4-BE49-F238E27FC236}">
                <a16:creationId xmlns:a16="http://schemas.microsoft.com/office/drawing/2014/main" id="{B33A7729-5C1E-1B58-350D-D0ABA2777EF7}"/>
              </a:ext>
            </a:extLst>
          </p:cNvPr>
          <p:cNvSpPr/>
          <p:nvPr userDrawn="1"/>
        </p:nvSpPr>
        <p:spPr>
          <a:xfrm>
            <a:off x="1809548" y="4109386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546">
            <a:extLst>
              <a:ext uri="{FF2B5EF4-FFF2-40B4-BE49-F238E27FC236}">
                <a16:creationId xmlns:a16="http://schemas.microsoft.com/office/drawing/2014/main" id="{C24EF301-112A-7AF4-F4F5-2BC21DB0825C}"/>
              </a:ext>
            </a:extLst>
          </p:cNvPr>
          <p:cNvSpPr/>
          <p:nvPr userDrawn="1"/>
        </p:nvSpPr>
        <p:spPr>
          <a:xfrm>
            <a:off x="2339392" y="2428288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2460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3547">
            <a:extLst>
              <a:ext uri="{FF2B5EF4-FFF2-40B4-BE49-F238E27FC236}">
                <a16:creationId xmlns:a16="http://schemas.microsoft.com/office/drawing/2014/main" id="{48C16241-7ABF-0469-1591-702EDCB8DBF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458503"/>
              </p:ext>
            </p:extLst>
          </p:nvPr>
        </p:nvGraphicFramePr>
        <p:xfrm>
          <a:off x="2708708" y="2428288"/>
          <a:ext cx="7307578" cy="1374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5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3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7955">
                <a:tc>
                  <a:txBody>
                    <a:bodyPr/>
                    <a:lstStyle/>
                    <a:p>
                      <a:pPr marL="317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300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7481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65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65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281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90/67/0/0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72/17/0/0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100/87/36/27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36/96/173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28/166/223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26/50/93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17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255fac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CA6D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1ca6df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325D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1a325d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40">
                <a:tc>
                  <a:txBody>
                    <a:bodyPr/>
                    <a:lstStyle/>
                    <a:p>
                      <a:pPr marL="374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427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108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2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PMS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20"/>
                        </a:lnSpc>
                      </a:pPr>
                      <a:r>
                        <a:rPr sz="1000" b="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137 </a:t>
                      </a:r>
                      <a:r>
                        <a:rPr sz="1000" b="0" spc="-5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C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0/0/0/15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0/20/100/0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CMYK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0/42/99/0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74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220/221/222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225/205/5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100"/>
                        </a:lnSpc>
                      </a:pPr>
                      <a:r>
                        <a:rPr sz="1000" b="1" spc="-25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RGB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100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250/162/29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74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dcddde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ffcb05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AA21D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15"/>
                        </a:lnSpc>
                      </a:pPr>
                      <a:r>
                        <a:rPr sz="1000" b="1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HEX </a:t>
                      </a:r>
                      <a:r>
                        <a:rPr sz="1000" b="1" spc="-50">
                          <a:solidFill>
                            <a:srgbClr val="231F20"/>
                          </a:solidFill>
                          <a:latin typeface="Avenir LT Std 65 Medium"/>
                          <a:cs typeface="Avenir LT Std 65 Medium"/>
                        </a:rPr>
                        <a:t>#</a:t>
                      </a:r>
                      <a:endParaRPr sz="1000">
                        <a:latin typeface="Avenir LT Std 65 Medium"/>
                        <a:cs typeface="Avenir LT Std 65 Medium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015"/>
                        </a:lnSpc>
                      </a:pPr>
                      <a:r>
                        <a:rPr sz="1000" b="0" spc="-10">
                          <a:solidFill>
                            <a:srgbClr val="231F20"/>
                          </a:solidFill>
                          <a:latin typeface="Avenir LT Std 45 Book"/>
                          <a:cs typeface="Avenir LT Std 45 Book"/>
                        </a:rPr>
                        <a:t>f9a21a</a:t>
                      </a:r>
                      <a:endParaRPr sz="1000">
                        <a:latin typeface="Avenir LT Std 45 Book"/>
                        <a:cs typeface="Avenir LT Std 45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3548">
            <a:extLst>
              <a:ext uri="{FF2B5EF4-FFF2-40B4-BE49-F238E27FC236}">
                <a16:creationId xmlns:a16="http://schemas.microsoft.com/office/drawing/2014/main" id="{E7634ED6-7EC6-FF48-097E-06E3A2048E42}"/>
              </a:ext>
            </a:extLst>
          </p:cNvPr>
          <p:cNvSpPr/>
          <p:nvPr userDrawn="1"/>
        </p:nvSpPr>
        <p:spPr>
          <a:xfrm>
            <a:off x="2330756" y="3210100"/>
            <a:ext cx="325120" cy="594360"/>
          </a:xfrm>
          <a:custGeom>
            <a:avLst/>
            <a:gdLst/>
            <a:ahLst/>
            <a:cxnLst/>
            <a:rect l="l" t="t" r="r" b="b"/>
            <a:pathLst>
              <a:path w="325119" h="594360">
                <a:moveTo>
                  <a:pt x="324612" y="0"/>
                </a:moveTo>
                <a:lnTo>
                  <a:pt x="0" y="0"/>
                </a:lnTo>
                <a:lnTo>
                  <a:pt x="0" y="594360"/>
                </a:lnTo>
                <a:lnTo>
                  <a:pt x="324612" y="594360"/>
                </a:lnTo>
                <a:lnTo>
                  <a:pt x="32461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DF068B-59B6-F04F-3B64-45D1612456BF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83024-360D-BE80-65FB-19CE21D5CE61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820EFC-35CF-9B62-8518-CF84E87F60D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2757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246" y="2389459"/>
            <a:ext cx="8577073" cy="812725"/>
          </a:xfrm>
          <a:noFill/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127249" y="3257084"/>
            <a:ext cx="8577072" cy="115056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8C08D58-F58B-1097-6C7B-393E15D31071}"/>
              </a:ext>
            </a:extLst>
          </p:cNvPr>
          <p:cNvSpPr/>
          <p:nvPr userDrawn="1"/>
        </p:nvSpPr>
        <p:spPr>
          <a:xfrm>
            <a:off x="0" y="0"/>
            <a:ext cx="3011688" cy="685920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4048"/>
              <a:gd name="connsiteX1" fmla="*/ 477616 w 477616"/>
              <a:gd name="connsiteY1" fmla="*/ 0 h 1024048"/>
              <a:gd name="connsiteX2" fmla="*/ 135649 w 477616"/>
              <a:gd name="connsiteY2" fmla="*/ 1024048 h 1024048"/>
              <a:gd name="connsiteX3" fmla="*/ 0 w 477616"/>
              <a:gd name="connsiteY3" fmla="*/ 1021977 h 1024048"/>
              <a:gd name="connsiteX4" fmla="*/ 0 w 477616"/>
              <a:gd name="connsiteY4" fmla="*/ 0 h 1024048"/>
              <a:gd name="connsiteX0" fmla="*/ 0 w 477616"/>
              <a:gd name="connsiteY0" fmla="*/ 0 h 1022629"/>
              <a:gd name="connsiteX1" fmla="*/ 477616 w 477616"/>
              <a:gd name="connsiteY1" fmla="*/ 0 h 1022629"/>
              <a:gd name="connsiteX2" fmla="*/ 135146 w 477616"/>
              <a:gd name="connsiteY2" fmla="*/ 1022629 h 1022629"/>
              <a:gd name="connsiteX3" fmla="*/ 0 w 477616"/>
              <a:gd name="connsiteY3" fmla="*/ 1021977 h 1022629"/>
              <a:gd name="connsiteX4" fmla="*/ 0 w 477616"/>
              <a:gd name="connsiteY4" fmla="*/ 0 h 1022629"/>
              <a:gd name="connsiteX0" fmla="*/ 0 w 477616"/>
              <a:gd name="connsiteY0" fmla="*/ 0 h 1022156"/>
              <a:gd name="connsiteX1" fmla="*/ 477616 w 477616"/>
              <a:gd name="connsiteY1" fmla="*/ 0 h 1022156"/>
              <a:gd name="connsiteX2" fmla="*/ 129104 w 477616"/>
              <a:gd name="connsiteY2" fmla="*/ 1022156 h 1022156"/>
              <a:gd name="connsiteX3" fmla="*/ 0 w 477616"/>
              <a:gd name="connsiteY3" fmla="*/ 1021977 h 1022156"/>
              <a:gd name="connsiteX4" fmla="*/ 0 w 477616"/>
              <a:gd name="connsiteY4" fmla="*/ 0 h 102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616" h="1022156">
                <a:moveTo>
                  <a:pt x="0" y="0"/>
                </a:moveTo>
                <a:lnTo>
                  <a:pt x="477616" y="0"/>
                </a:lnTo>
                <a:cubicBezTo>
                  <a:pt x="363192" y="340122"/>
                  <a:pt x="161466" y="947756"/>
                  <a:pt x="129104" y="1022156"/>
                </a:cubicBezTo>
                <a:lnTo>
                  <a:pt x="0" y="10219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38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88" y="2389459"/>
            <a:ext cx="6775706" cy="812725"/>
          </a:xfrm>
          <a:noFill/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69590" y="3257084"/>
            <a:ext cx="6775705" cy="115056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BE65F-BC0B-6CF6-7287-314889D26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695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91" y="2389459"/>
            <a:ext cx="6775706" cy="812725"/>
          </a:xfrm>
          <a:noFill/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0293" y="3257084"/>
            <a:ext cx="6775705" cy="115056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42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911" y="2389459"/>
            <a:ext cx="8038408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65913" y="3257084"/>
            <a:ext cx="8038407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681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41852" y="5801291"/>
            <a:ext cx="8190256" cy="655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/>
                </a:solidFill>
                <a:latin typeface="Avenir Book" panose="02000503020000020003" pitchFamily="2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4C6AF-D0CE-5BE0-1473-55BA01D289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683" y="5876076"/>
            <a:ext cx="1927089" cy="5061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D50112-CC76-57BE-D9B6-6DB2C4D4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6" y="61404"/>
            <a:ext cx="11633200" cy="1342595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3400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387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2457" y="1740297"/>
            <a:ext cx="5185455" cy="148612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accent1"/>
                </a:solidFill>
                <a:latin typeface="Avenir Book" panose="02000503020000020003" pitchFamily="2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title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12457" y="4693771"/>
            <a:ext cx="4873221" cy="108999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947A96-F5D0-9895-B66E-DD276F7F7A46}"/>
              </a:ext>
            </a:extLst>
          </p:cNvPr>
          <p:cNvCxnSpPr/>
          <p:nvPr userDrawn="1"/>
        </p:nvCxnSpPr>
        <p:spPr>
          <a:xfrm>
            <a:off x="412457" y="4023480"/>
            <a:ext cx="5007036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6326EC-1120-02F2-DBF5-4BE943C8A8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7" y="464568"/>
            <a:ext cx="2321011" cy="6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2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6278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" y="4153583"/>
            <a:ext cx="12192000" cy="27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07949" y="1544720"/>
            <a:ext cx="11026339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60" y="2976352"/>
            <a:ext cx="5561403" cy="331125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3424169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CD81034C-34A0-3F73-876E-D37C2F5BA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36583"/>
            <a:ext cx="4047705" cy="10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0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460A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39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5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150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29798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8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3257085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721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rgbClr val="246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246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4316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5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459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58636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551613"/>
          </a:xfrm>
          <a:prstGeom prst="rect">
            <a:avLst/>
          </a:prstGeom>
          <a:solidFill>
            <a:srgbClr val="246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2696039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139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591" y="0"/>
            <a:ext cx="11633200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286615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616" y="66681"/>
            <a:ext cx="11633200" cy="812800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5"/>
            <a:ext cx="11236267" cy="4998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2B6C48-0DC7-A391-9D2E-3900DABBDFE5}"/>
              </a:ext>
            </a:extLst>
          </p:cNvPr>
          <p:cNvCxnSpPr>
            <a:cxnSpLocks/>
          </p:cNvCxnSpPr>
          <p:nvPr userDrawn="1"/>
        </p:nvCxnSpPr>
        <p:spPr>
          <a:xfrm>
            <a:off x="477616" y="914400"/>
            <a:ext cx="11233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C4D0AD-57CD-82BF-C652-32A905078A58}"/>
              </a:ext>
            </a:extLst>
          </p:cNvPr>
          <p:cNvSpPr txBox="1"/>
          <p:nvPr userDrawn="1"/>
        </p:nvSpPr>
        <p:spPr>
          <a:xfrm>
            <a:off x="9686160" y="6381888"/>
            <a:ext cx="2025356" cy="47611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FD677F-6BD2-6C3B-8EF3-677643AE504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560276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11869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4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96162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6278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" y="4153583"/>
            <a:ext cx="12192000" cy="27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07949" y="1544720"/>
            <a:ext cx="11026339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560" y="2976352"/>
            <a:ext cx="5561403" cy="331125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475" y="3424169"/>
            <a:ext cx="3798903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CD81034C-34A0-3F73-876E-D37C2F5BA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36583"/>
            <a:ext cx="4047705" cy="10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55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460A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817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5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55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6177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8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3257085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2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9137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5" cy="4267200"/>
          </a:xfrm>
          <a:prstGeom prst="rect">
            <a:avLst/>
          </a:prstGeom>
        </p:spPr>
        <p:txBody>
          <a:bodyPr/>
          <a:lstStyle>
            <a:lvl1pPr marL="182875" indent="-182875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649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92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82520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ED9C73B-97DF-6204-FC46-488AA8470499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84" y="65572"/>
            <a:ext cx="11633200" cy="8128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005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6B4D3-47B3-8467-56B8-414B7CA3CC1B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619174-3E4D-9476-797F-4A7D262B7A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A7CB75-2EF6-27E7-C9B9-C995BD89BEE6}"/>
              </a:ext>
            </a:extLst>
          </p:cNvPr>
          <p:cNvSpPr/>
          <p:nvPr userDrawn="1"/>
        </p:nvSpPr>
        <p:spPr>
          <a:xfrm>
            <a:off x="0" y="0"/>
            <a:ext cx="477616" cy="878372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616" h="1021977">
                <a:moveTo>
                  <a:pt x="0" y="0"/>
                </a:moveTo>
                <a:lnTo>
                  <a:pt x="477616" y="0"/>
                </a:lnTo>
                <a:cubicBezTo>
                  <a:pt x="363192" y="340122"/>
                  <a:pt x="166705" y="945965"/>
                  <a:pt x="134343" y="1020365"/>
                </a:cubicBezTo>
                <a:lnTo>
                  <a:pt x="0" y="10219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59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"/>
            <a:ext cx="12192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389188"/>
            <a:ext cx="12192000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sz="33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3257085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151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7DF8-1864-478C-8CC2-F3A90E44F4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Deliberative Draft - Not For Distribution - Not a Statement of Administration Policy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4ADA-1AB5-40B5-AF11-D1E5A0FA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93190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6025AC-E54F-4981-87D2-4FFC82DEDE75}"/>
              </a:ext>
            </a:extLst>
          </p:cNvPr>
          <p:cNvSpPr/>
          <p:nvPr userDrawn="1"/>
        </p:nvSpPr>
        <p:spPr>
          <a:xfrm>
            <a:off x="1" y="3357140"/>
            <a:ext cx="12192000" cy="3500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C1CF0-A86A-48B4-94F0-C767F82A2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985" y="5526660"/>
            <a:ext cx="11920886" cy="1032173"/>
          </a:xfrm>
        </p:spPr>
        <p:txBody>
          <a:bodyPr anchor="b">
            <a:noAutofit/>
          </a:bodyPr>
          <a:lstStyle>
            <a:lvl1pPr algn="l">
              <a:lnSpc>
                <a:spcPts val="5442"/>
              </a:lnSpc>
              <a:defRPr sz="6531" cap="all" spc="36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 to NASHVILLE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350CD-6907-48BE-9852-6FCAD0CC9E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902" y="4690392"/>
            <a:ext cx="4106784" cy="355868"/>
          </a:xfrm>
        </p:spPr>
        <p:txBody>
          <a:bodyPr>
            <a:noAutofit/>
          </a:bodyPr>
          <a:lstStyle>
            <a:lvl1pPr marL="0" indent="0" algn="l">
              <a:buNone/>
              <a:defRPr sz="2419">
                <a:solidFill>
                  <a:schemeClr val="accent5"/>
                </a:solidFill>
              </a:defRPr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en-US" dirty="0"/>
              <a:t>APRIL 2022 | NASHVILLE, TN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BAC2A-2362-9C45-8D92-8909C11CB4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35"/>
            <a:ext cx="12191999" cy="37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26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6025AC-E54F-4981-87D2-4FFC82DEDE75}"/>
              </a:ext>
            </a:extLst>
          </p:cNvPr>
          <p:cNvSpPr/>
          <p:nvPr userDrawn="1"/>
        </p:nvSpPr>
        <p:spPr>
          <a:xfrm>
            <a:off x="1" y="2063655"/>
            <a:ext cx="12192000" cy="47943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C1CF0-A86A-48B4-94F0-C767F82A2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2569" y="3171096"/>
            <a:ext cx="9458689" cy="1519922"/>
          </a:xfrm>
        </p:spPr>
        <p:txBody>
          <a:bodyPr anchor="b">
            <a:noAutofit/>
          </a:bodyPr>
          <a:lstStyle>
            <a:lvl1pPr algn="l">
              <a:lnSpc>
                <a:spcPts val="5442"/>
              </a:lnSpc>
              <a:defRPr sz="4838" cap="all" spc="36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350CD-6907-48BE-9852-6FCAD0CC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569" y="5039317"/>
            <a:ext cx="9143040" cy="355868"/>
          </a:xfrm>
        </p:spPr>
        <p:txBody>
          <a:bodyPr>
            <a:noAutofit/>
          </a:bodyPr>
          <a:lstStyle>
            <a:lvl1pPr marL="0" indent="0" algn="l">
              <a:buNone/>
              <a:defRPr sz="2419">
                <a:solidFill>
                  <a:schemeClr val="bg1"/>
                </a:solidFill>
              </a:defRPr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895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DC59FD5-3761-FB61-888A-15554606823D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6B0D5E-16E1-6527-3092-7BE8B77B4ABE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02AF93A-72FF-C3A2-8300-B649F7E6096F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C09EB48-46A1-8388-F293-2DCF7316AC6A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4491DC0-E9A4-1F61-0DB3-9C34A387A540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21" name="Triangle 20">
                  <a:extLst>
                    <a:ext uri="{FF2B5EF4-FFF2-40B4-BE49-F238E27FC236}">
                      <a16:creationId xmlns:a16="http://schemas.microsoft.com/office/drawing/2014/main" id="{6407BC5B-7863-035F-6471-156878A345F5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287C4B-3728-8730-5B2D-091165160731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EB204D-F85D-D2D5-1A60-38F7BD6ECE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0DEDB7-E307-48BD-A94C-29FF23A4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041" y="364788"/>
            <a:ext cx="10513920" cy="597417"/>
          </a:xfrm>
        </p:spPr>
        <p:txBody>
          <a:bodyPr>
            <a:normAutofit/>
          </a:bodyPr>
          <a:lstStyle>
            <a:lvl1pPr marL="221175">
              <a:defRPr sz="2903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061A2-FA84-4325-AF27-53573ECDE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041" y="1052139"/>
            <a:ext cx="10513920" cy="4350568"/>
          </a:xfrm>
        </p:spPr>
        <p:txBody>
          <a:bodyPr>
            <a:normAutofit/>
          </a:bodyPr>
          <a:lstStyle>
            <a:lvl1pPr marL="0" indent="0">
              <a:buNone/>
              <a:defRPr sz="2903"/>
            </a:lvl1pPr>
            <a:lvl2pPr>
              <a:defRPr sz="2903"/>
            </a:lvl2pPr>
            <a:lvl3pPr>
              <a:defRPr sz="2903"/>
            </a:lvl3pPr>
            <a:lvl4pPr>
              <a:defRPr sz="2903"/>
            </a:lvl4pPr>
            <a:lvl5pPr>
              <a:defRPr sz="290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016677-2BAD-4579-B46C-5DA8C67CCCD4}"/>
              </a:ext>
            </a:extLst>
          </p:cNvPr>
          <p:cNvCxnSpPr>
            <a:cxnSpLocks/>
          </p:cNvCxnSpPr>
          <p:nvPr userDrawn="1"/>
        </p:nvCxnSpPr>
        <p:spPr>
          <a:xfrm flipV="1">
            <a:off x="834687" y="364789"/>
            <a:ext cx="0" cy="59741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69B85-ACC0-4DD8-8BE6-BC0D8CA8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707" y="6376520"/>
            <a:ext cx="565248" cy="364787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38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9C81AD-378B-A7F9-2493-A6247B07BAF5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3488924-05F4-0437-3C17-59D8CCDCAABA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A68AF6-FE4B-B024-FC28-CB529E0608EC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1BCB222-48CD-7E0D-EB59-8E56CEAC139F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8333A2D-3368-4C99-6AD4-42EBDDC132C0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634F6A88-D266-67CC-47FF-F752716B1AA1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C54EFD-4B72-D545-C37B-741194361666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553F9ED-62A4-9144-AE28-6A6433867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0DEDB7-E307-48BD-A94C-29FF23A4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041" y="364788"/>
            <a:ext cx="10513920" cy="597417"/>
          </a:xfrm>
        </p:spPr>
        <p:txBody>
          <a:bodyPr>
            <a:normAutofit/>
          </a:bodyPr>
          <a:lstStyle>
            <a:lvl1pPr marL="221175">
              <a:defRPr sz="2903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061A2-FA84-4325-AF27-53573ECDE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280" y="1447081"/>
            <a:ext cx="6968778" cy="1757295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 marL="552938" indent="0">
              <a:buNone/>
              <a:defRPr sz="1451"/>
            </a:lvl2pPr>
            <a:lvl3pPr marL="1105875" indent="0">
              <a:buNone/>
              <a:defRPr sz="1330"/>
            </a:lvl3pPr>
            <a:lvl4pPr marL="1658813" indent="0">
              <a:buNone/>
              <a:defRPr sz="1270"/>
            </a:lvl4pPr>
            <a:lvl5pPr marL="2211751" indent="0">
              <a:buNone/>
              <a:defRPr sz="127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016677-2BAD-4579-B46C-5DA8C67CCCD4}"/>
              </a:ext>
            </a:extLst>
          </p:cNvPr>
          <p:cNvCxnSpPr>
            <a:cxnSpLocks/>
          </p:cNvCxnSpPr>
          <p:nvPr userDrawn="1"/>
        </p:nvCxnSpPr>
        <p:spPr>
          <a:xfrm flipV="1">
            <a:off x="834687" y="364789"/>
            <a:ext cx="0" cy="59741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A14C8E-FD2A-7246-A161-5D826E69908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57280" y="3722478"/>
            <a:ext cx="6968778" cy="2084498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 marL="552938" indent="0">
              <a:buNone/>
              <a:defRPr sz="1451"/>
            </a:lvl2pPr>
            <a:lvl3pPr marL="1105875" indent="0">
              <a:buNone/>
              <a:defRPr sz="1330"/>
            </a:lvl3pPr>
            <a:lvl4pPr marL="1658813" indent="0">
              <a:buNone/>
              <a:defRPr sz="1270"/>
            </a:lvl4pPr>
            <a:lvl5pPr marL="2211751" indent="0">
              <a:buNone/>
              <a:defRPr sz="127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CEC573-3386-AD40-8855-765972ADB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28755" y="1447082"/>
            <a:ext cx="1895314" cy="1757295"/>
          </a:xfrm>
        </p:spPr>
        <p:txBody>
          <a:bodyPr>
            <a:normAutofit/>
          </a:bodyPr>
          <a:lstStyle>
            <a:lvl1pPr marL="0" indent="0">
              <a:buNone/>
              <a:defRPr sz="1451"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885FC22-4BBC-7846-B89C-2AA734132C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8754" y="3722478"/>
            <a:ext cx="1895314" cy="1757295"/>
          </a:xfrm>
        </p:spPr>
        <p:txBody>
          <a:bodyPr>
            <a:normAutofit/>
          </a:bodyPr>
          <a:lstStyle>
            <a:lvl1pPr marL="0" indent="0">
              <a:buNone/>
              <a:defRPr sz="1451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69B85-ACC0-4DD8-8BE6-BC0D8CA8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2F7D-EA65-E09C-949C-A23A813D5E9F}"/>
              </a:ext>
            </a:extLst>
          </p:cNvPr>
          <p:cNvSpPr txBox="1"/>
          <p:nvPr userDrawn="1"/>
        </p:nvSpPr>
        <p:spPr>
          <a:xfrm>
            <a:off x="11427840" y="5778479"/>
            <a:ext cx="184731" cy="50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661" dirty="0"/>
          </a:p>
        </p:txBody>
      </p:sp>
    </p:spTree>
    <p:extLst>
      <p:ext uri="{BB962C8B-B14F-4D97-AF65-F5344CB8AC3E}">
        <p14:creationId xmlns:p14="http://schemas.microsoft.com/office/powerpoint/2010/main" val="4181448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D54234-FA86-0EFC-F271-FCE7DAC35B28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786BE2-FCF0-4601-979E-18B1E15E8D55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1D8980-F7D9-7609-00A4-01BA4B5FF292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C74800F-709F-4D71-E817-FE9E42D10934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D2B6133-D67D-E3D0-97A1-C828DFD80298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12" name="Triangle 11">
                  <a:extLst>
                    <a:ext uri="{FF2B5EF4-FFF2-40B4-BE49-F238E27FC236}">
                      <a16:creationId xmlns:a16="http://schemas.microsoft.com/office/drawing/2014/main" id="{EDA50A94-B25E-AC49-7D88-47D1EC41BCF0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E0D8E3-2500-BC7D-D71C-2546F7C224B9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08C86D-DD5A-EDDE-3EB8-9132D5C3C6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81A8E6-B675-42FA-B003-748BF3B9C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361" y="2824481"/>
            <a:ext cx="10515839" cy="1737280"/>
          </a:xfrm>
        </p:spPr>
        <p:txBody>
          <a:bodyPr anchor="b">
            <a:normAutofit/>
          </a:bodyPr>
          <a:lstStyle>
            <a:lvl1pPr>
              <a:defRPr sz="4838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2EEE9-FF04-448D-9EC9-CF322F765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419">
                <a:solidFill>
                  <a:schemeClr val="tx1">
                    <a:tint val="75000"/>
                  </a:schemeClr>
                </a:solidFill>
              </a:defRPr>
            </a:lvl1pPr>
            <a:lvl2pPr marL="552938" indent="0">
              <a:buNone/>
              <a:defRPr sz="2419">
                <a:solidFill>
                  <a:schemeClr val="tx1">
                    <a:tint val="75000"/>
                  </a:schemeClr>
                </a:solidFill>
              </a:defRPr>
            </a:lvl2pPr>
            <a:lvl3pPr marL="1105875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3pPr>
            <a:lvl4pPr marL="1658813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4pPr>
            <a:lvl5pPr marL="221175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5pPr>
            <a:lvl6pPr marL="2764688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6pPr>
            <a:lvl7pPr marL="3317626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7pPr>
            <a:lvl8pPr marL="3870564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8pPr>
            <a:lvl9pPr marL="442350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5FDF9-EA36-4CBD-B5E4-68A045FD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16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8A5DBD2-8D42-6F83-57CD-35A8FF88571F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C40B9A-C39B-376A-49C3-3BAB0DAD727F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EC7D120-7B10-63B5-B24F-7D6DB0665DF0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3204C74-BB62-E109-CCD8-2DA68377066A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1E5A7FA-05F1-8A98-A0D4-60C845DBB918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E1076097-E4EB-5739-D4B9-4B1B4DAD7390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A03476-367C-BF50-491D-8B78BFF6E214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7D4AA2-ED27-ADA5-7733-CCF6925E6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C2F85BD-E60A-4C48-A3DA-EB5E3E717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041" y="364788"/>
            <a:ext cx="10513920" cy="597417"/>
          </a:xfrm>
        </p:spPr>
        <p:txBody>
          <a:bodyPr>
            <a:normAutofit/>
          </a:bodyPr>
          <a:lstStyle>
            <a:lvl1pPr marL="221175">
              <a:defRPr sz="2903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1FEB44-8FFD-4E55-9268-8070AA4FF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040" y="1052139"/>
            <a:ext cx="5069359" cy="4350568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>
              <a:defRPr sz="1451"/>
            </a:lvl2pPr>
            <a:lvl3pPr>
              <a:defRPr sz="133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144E0F-601B-4F19-BFB5-919987BFB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8880" y="1052124"/>
            <a:ext cx="5374081" cy="4350568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>
              <a:defRPr sz="1451"/>
            </a:lvl2pPr>
            <a:lvl3pPr>
              <a:defRPr sz="133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C7869D-8007-4104-9A30-FAA7FA3F2BBD}"/>
              </a:ext>
            </a:extLst>
          </p:cNvPr>
          <p:cNvCxnSpPr>
            <a:cxnSpLocks/>
          </p:cNvCxnSpPr>
          <p:nvPr userDrawn="1"/>
        </p:nvCxnSpPr>
        <p:spPr>
          <a:xfrm flipV="1">
            <a:off x="834687" y="364789"/>
            <a:ext cx="0" cy="59741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9AAC7-64D5-4023-97A2-BDD791BE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88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32C2744-C8D3-AAE1-A1E6-B63FEA50F298}"/>
              </a:ext>
            </a:extLst>
          </p:cNvPr>
          <p:cNvGrpSpPr/>
          <p:nvPr userDrawn="1"/>
        </p:nvGrpSpPr>
        <p:grpSpPr>
          <a:xfrm>
            <a:off x="-1" y="6240853"/>
            <a:ext cx="12192000" cy="631271"/>
            <a:chOff x="0" y="5135604"/>
            <a:chExt cx="10080625" cy="5219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972C34-A877-92CB-C840-D30E7A09F7B0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BDE865A-640C-976B-3B19-FCAACDA15E01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D7350C2-D805-6140-6D56-BCDEE7EDA566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ACEC954-7B3E-89A0-71C6-9151F8AF81C8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24" name="Triangle 23">
                  <a:extLst>
                    <a:ext uri="{FF2B5EF4-FFF2-40B4-BE49-F238E27FC236}">
                      <a16:creationId xmlns:a16="http://schemas.microsoft.com/office/drawing/2014/main" id="{F22C18C5-9479-A29D-65C2-6131F3C65C83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E2A554-EA98-523C-6781-ED4A9A10CBB6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8D91C9D-C13B-B440-2158-1B735F6D3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9A50231-972A-4A6C-A130-31E0F1F4D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041" y="364788"/>
            <a:ext cx="10513920" cy="597417"/>
          </a:xfrm>
        </p:spPr>
        <p:txBody>
          <a:bodyPr>
            <a:normAutofit/>
          </a:bodyPr>
          <a:lstStyle>
            <a:lvl1pPr marL="221175">
              <a:defRPr sz="2903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897AAF-14B1-4952-9514-1888311C8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041" y="1693653"/>
            <a:ext cx="5065014" cy="3709054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>
              <a:defRPr sz="1451"/>
            </a:lvl2pPr>
            <a:lvl3pPr>
              <a:defRPr sz="133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DC1E34-0389-4633-B9AE-535685B52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8514" y="1693637"/>
            <a:ext cx="5075966" cy="3709054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>
              <a:defRPr sz="1451"/>
            </a:lvl2pPr>
            <a:lvl3pPr>
              <a:defRPr sz="1330"/>
            </a:lvl3pPr>
            <a:lvl4pPr>
              <a:defRPr sz="1270"/>
            </a:lvl4pPr>
            <a:lvl5pPr>
              <a:defRPr sz="127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232BA4E-D181-4650-85F6-D37570472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21" y="1096282"/>
            <a:ext cx="5075966" cy="545261"/>
          </a:xfrm>
        </p:spPr>
        <p:txBody>
          <a:bodyPr anchor="b">
            <a:normAutofit/>
          </a:bodyPr>
          <a:lstStyle>
            <a:lvl1pPr marL="0" indent="0">
              <a:buNone/>
              <a:defRPr sz="1693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3A4E38-B972-46F3-926B-E462D9B052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8514" y="1096282"/>
            <a:ext cx="5075966" cy="545261"/>
          </a:xfrm>
        </p:spPr>
        <p:txBody>
          <a:bodyPr anchor="b">
            <a:normAutofit/>
          </a:bodyPr>
          <a:lstStyle>
            <a:lvl1pPr marL="0" indent="0">
              <a:buNone/>
              <a:defRPr sz="1693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9C7646-D5EC-40F0-AFC7-A4A1DAC20D55}"/>
              </a:ext>
            </a:extLst>
          </p:cNvPr>
          <p:cNvCxnSpPr>
            <a:cxnSpLocks/>
          </p:cNvCxnSpPr>
          <p:nvPr userDrawn="1"/>
        </p:nvCxnSpPr>
        <p:spPr>
          <a:xfrm flipV="1">
            <a:off x="834687" y="364789"/>
            <a:ext cx="0" cy="59741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93B8A-F18C-49F3-BEC6-E01300C2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46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BDF61-7214-ADDF-242D-8F051FF4BAB3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B4F3400-A050-257D-879A-A9175F4E5D26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A005E4-C2D2-BFBC-8530-0D4A9938FC83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D22C53D-DF87-03DF-5597-8E2EB4A3DD5D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8B2A335-156E-0E72-21E9-305F84F12FB0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12" name="Triangle 11">
                  <a:extLst>
                    <a:ext uri="{FF2B5EF4-FFF2-40B4-BE49-F238E27FC236}">
                      <a16:creationId xmlns:a16="http://schemas.microsoft.com/office/drawing/2014/main" id="{82B6E303-9C21-AC25-AF1B-0E9AE610DCC4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740DD2-8ABB-851B-2A63-B89B9AE81D37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13E9BC-168C-7816-5433-7323A81679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2115E33-AA6E-48C7-B542-844E698E2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041" y="364788"/>
            <a:ext cx="10513920" cy="597417"/>
          </a:xfrm>
        </p:spPr>
        <p:txBody>
          <a:bodyPr>
            <a:normAutofit/>
          </a:bodyPr>
          <a:lstStyle>
            <a:lvl1pPr marL="221175">
              <a:defRPr sz="2903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4F7FBC-0D91-417E-A5D0-88FB4EF47A2B}"/>
              </a:ext>
            </a:extLst>
          </p:cNvPr>
          <p:cNvCxnSpPr>
            <a:cxnSpLocks/>
          </p:cNvCxnSpPr>
          <p:nvPr userDrawn="1"/>
        </p:nvCxnSpPr>
        <p:spPr>
          <a:xfrm flipV="1">
            <a:off x="834687" y="364789"/>
            <a:ext cx="0" cy="59741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9FC18-6ED4-410A-A2E7-B8D8E58D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2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5202D35-23EE-773B-993E-E8EDC5F03477}"/>
              </a:ext>
            </a:extLst>
          </p:cNvPr>
          <p:cNvSpPr/>
          <p:nvPr userDrawn="1"/>
        </p:nvSpPr>
        <p:spPr>
          <a:xfrm>
            <a:off x="-14344" y="0"/>
            <a:ext cx="11992984" cy="89133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34343 w 12072508"/>
              <a:gd name="connsiteY2" fmla="*/ 1020365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37806"/>
              <a:gd name="connsiteX1" fmla="*/ 12072508 w 12072508"/>
              <a:gd name="connsiteY1" fmla="*/ 8720 h 1037806"/>
              <a:gd name="connsiteX2" fmla="*/ 11759216 w 12072508"/>
              <a:gd name="connsiteY2" fmla="*/ 1037806 h 1037806"/>
              <a:gd name="connsiteX3" fmla="*/ 0 w 12072508"/>
              <a:gd name="connsiteY3" fmla="*/ 1021977 h 1037806"/>
              <a:gd name="connsiteX4" fmla="*/ 0 w 12072508"/>
              <a:gd name="connsiteY4" fmla="*/ 0 h 1037806"/>
              <a:gd name="connsiteX0" fmla="*/ 0 w 12072508"/>
              <a:gd name="connsiteY0" fmla="*/ 0 h 1046526"/>
              <a:gd name="connsiteX1" fmla="*/ 12072508 w 12072508"/>
              <a:gd name="connsiteY1" fmla="*/ 8720 h 1046526"/>
              <a:gd name="connsiteX2" fmla="*/ 11827201 w 12072508"/>
              <a:gd name="connsiteY2" fmla="*/ 1046526 h 1046526"/>
              <a:gd name="connsiteX3" fmla="*/ 0 w 12072508"/>
              <a:gd name="connsiteY3" fmla="*/ 1021977 h 1046526"/>
              <a:gd name="connsiteX4" fmla="*/ 0 w 12072508"/>
              <a:gd name="connsiteY4" fmla="*/ 0 h 1046526"/>
              <a:gd name="connsiteX0" fmla="*/ 0 w 12072508"/>
              <a:gd name="connsiteY0" fmla="*/ 0 h 1021978"/>
              <a:gd name="connsiteX1" fmla="*/ 12072508 w 12072508"/>
              <a:gd name="connsiteY1" fmla="*/ 8720 h 1021978"/>
              <a:gd name="connsiteX2" fmla="*/ 11661018 w 12072508"/>
              <a:gd name="connsiteY2" fmla="*/ 784912 h 1021978"/>
              <a:gd name="connsiteX3" fmla="*/ 0 w 12072508"/>
              <a:gd name="connsiteY3" fmla="*/ 1021977 h 1021978"/>
              <a:gd name="connsiteX4" fmla="*/ 0 w 12072508"/>
              <a:gd name="connsiteY4" fmla="*/ 0 h 1021978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1729002 w 12072508"/>
              <a:gd name="connsiteY2" fmla="*/ 968042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0618591 w 12072508"/>
              <a:gd name="connsiteY2" fmla="*/ 776192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1698787 w 12072508"/>
              <a:gd name="connsiteY2" fmla="*/ 1020366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9086"/>
              <a:gd name="connsiteX1" fmla="*/ 12072508 w 12072508"/>
              <a:gd name="connsiteY1" fmla="*/ 8720 h 1029086"/>
              <a:gd name="connsiteX2" fmla="*/ 11827202 w 12072508"/>
              <a:gd name="connsiteY2" fmla="*/ 1029086 h 1029086"/>
              <a:gd name="connsiteX3" fmla="*/ 0 w 12072508"/>
              <a:gd name="connsiteY3" fmla="*/ 1021977 h 1029086"/>
              <a:gd name="connsiteX4" fmla="*/ 0 w 12072508"/>
              <a:gd name="connsiteY4" fmla="*/ 0 h 1029086"/>
              <a:gd name="connsiteX0" fmla="*/ 0 w 12072508"/>
              <a:gd name="connsiteY0" fmla="*/ 0 h 1029086"/>
              <a:gd name="connsiteX1" fmla="*/ 12072508 w 12072508"/>
              <a:gd name="connsiteY1" fmla="*/ 8720 h 1029086"/>
              <a:gd name="connsiteX2" fmla="*/ 11827202 w 12072508"/>
              <a:gd name="connsiteY2" fmla="*/ 1029086 h 1029086"/>
              <a:gd name="connsiteX3" fmla="*/ 0 w 12072508"/>
              <a:gd name="connsiteY3" fmla="*/ 1021977 h 1029086"/>
              <a:gd name="connsiteX4" fmla="*/ 0 w 12072508"/>
              <a:gd name="connsiteY4" fmla="*/ 0 h 1029086"/>
              <a:gd name="connsiteX0" fmla="*/ 0 w 12079736"/>
              <a:gd name="connsiteY0" fmla="*/ 0 h 1029086"/>
              <a:gd name="connsiteX1" fmla="*/ 12079736 w 12079736"/>
              <a:gd name="connsiteY1" fmla="*/ 4548 h 1029086"/>
              <a:gd name="connsiteX2" fmla="*/ 11827202 w 12079736"/>
              <a:gd name="connsiteY2" fmla="*/ 1029086 h 1029086"/>
              <a:gd name="connsiteX3" fmla="*/ 0 w 12079736"/>
              <a:gd name="connsiteY3" fmla="*/ 1021977 h 1029086"/>
              <a:gd name="connsiteX4" fmla="*/ 0 w 12079736"/>
              <a:gd name="connsiteY4" fmla="*/ 0 h 1029086"/>
              <a:gd name="connsiteX0" fmla="*/ 0 w 12086964"/>
              <a:gd name="connsiteY0" fmla="*/ 7969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0 w 12086964"/>
              <a:gd name="connsiteY4" fmla="*/ 7969 h 1037055"/>
              <a:gd name="connsiteX0" fmla="*/ 0 w 12086964"/>
              <a:gd name="connsiteY0" fmla="*/ 7969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0 w 12086964"/>
              <a:gd name="connsiteY4" fmla="*/ 7969 h 1037055"/>
              <a:gd name="connsiteX0" fmla="*/ 3939 w 12086964"/>
              <a:gd name="connsiteY0" fmla="*/ 3422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3939 w 12086964"/>
              <a:gd name="connsiteY4" fmla="*/ 3422 h 103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6964" h="1037055">
                <a:moveTo>
                  <a:pt x="3939" y="3422"/>
                </a:moveTo>
                <a:lnTo>
                  <a:pt x="12086964" y="0"/>
                </a:lnTo>
                <a:cubicBezTo>
                  <a:pt x="12008680" y="348467"/>
                  <a:pt x="11993282" y="386900"/>
                  <a:pt x="11827202" y="1037055"/>
                </a:cubicBezTo>
                <a:lnTo>
                  <a:pt x="0" y="1029946"/>
                </a:lnTo>
                <a:lnTo>
                  <a:pt x="3939" y="342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84" y="65572"/>
            <a:ext cx="11633200" cy="81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48929" y="943944"/>
            <a:ext cx="11236267" cy="5005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0E98A8-A13C-A64B-7B32-009CBDFDC4A9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22248C-BE05-1D8B-B293-5E57BE94A798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1D5B09-CF14-A492-6E75-06DDEEBF0D2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0434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A62D8C7-87E6-206C-0485-E01249A5C24E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5C6F56-0F44-5F88-B00D-818ADB2B01B6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FB4EFB-2B97-D64E-6940-8B22B22286AC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67A685-FBAD-2EBE-7BB1-592961FDCF01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4E781BC-C1A1-E644-D66F-DC017BBE8253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1E404C1D-6F06-8978-F992-B860C6C0C290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BE7723-4AD5-B588-680C-942B4ACDAD4D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C24E7D-A970-4A33-903E-D1FF469D3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BEFA-6E8B-4DF2-872C-CF44356D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28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5F892E2-6E4C-9982-135C-7EF84D331B86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EB515A-9E66-2FFD-E770-77887A056005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BE377C2-F9C4-D244-8210-25CEA798FE68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F414104-3680-1405-AC23-61BB96A912B0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0368C27-DC83-E0CF-660F-F85C703522B7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F1640251-C671-11D3-5E6A-74FC488A5772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8D0F9D6-89E1-1741-E3E5-0CC924AB6DF1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EB01DE5-2B9F-69FE-F034-D083E3A4F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83A2B9-8AEB-4AC7-AB01-ABCCFAB5C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041" y="456945"/>
            <a:ext cx="3932160" cy="1349909"/>
          </a:xfrm>
        </p:spPr>
        <p:txBody>
          <a:bodyPr anchor="b">
            <a:normAutofit/>
          </a:bodyPr>
          <a:lstStyle>
            <a:lvl1pPr marL="221175">
              <a:defRPr sz="2903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8C2AE-AD93-4B30-BA87-FAAF746AC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162" y="456945"/>
            <a:ext cx="6406798" cy="5189579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>
              <a:defRPr sz="1451"/>
            </a:lvl2pPr>
            <a:lvl3pPr>
              <a:defRPr sz="1330"/>
            </a:lvl3pPr>
            <a:lvl4pPr>
              <a:defRPr sz="1270"/>
            </a:lvl4pPr>
            <a:lvl5pPr>
              <a:defRPr sz="1270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0C4D055-DF31-477C-9CE4-0949841B5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33374"/>
            <a:ext cx="4771201" cy="37131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9E0F9D-3FE1-476B-86A4-DE56ED0D44B4}"/>
              </a:ext>
            </a:extLst>
          </p:cNvPr>
          <p:cNvCxnSpPr/>
          <p:nvPr userDrawn="1"/>
        </p:nvCxnSpPr>
        <p:spPr>
          <a:xfrm flipV="1">
            <a:off x="834687" y="456944"/>
            <a:ext cx="0" cy="13499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CBDCB8-2876-40EB-BE94-B87914B16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111" y="6373036"/>
            <a:ext cx="565248" cy="36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accent5"/>
                </a:solidFill>
                <a:latin typeface="+mj-lt"/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38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9D295B-6168-8427-9959-0D98E37A21C8}"/>
              </a:ext>
            </a:extLst>
          </p:cNvPr>
          <p:cNvGrpSpPr/>
          <p:nvPr userDrawn="1"/>
        </p:nvGrpSpPr>
        <p:grpSpPr>
          <a:xfrm>
            <a:off x="-1" y="6231335"/>
            <a:ext cx="12192000" cy="631271"/>
            <a:chOff x="0" y="5135604"/>
            <a:chExt cx="10080625" cy="5219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7D4BB38-6CAA-E950-169D-C5FBC7A650EF}"/>
                </a:ext>
              </a:extLst>
            </p:cNvPr>
            <p:cNvGrpSpPr/>
            <p:nvPr userDrawn="1"/>
          </p:nvGrpSpPr>
          <p:grpSpPr>
            <a:xfrm>
              <a:off x="0" y="5135604"/>
              <a:ext cx="10080625" cy="521968"/>
              <a:chOff x="2068630" y="5130049"/>
              <a:chExt cx="8037365" cy="52196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5C98754-ABE4-7449-6DE8-D0F717B585A3}"/>
                  </a:ext>
                </a:extLst>
              </p:cNvPr>
              <p:cNvSpPr/>
              <p:nvPr userDrawn="1"/>
            </p:nvSpPr>
            <p:spPr>
              <a:xfrm>
                <a:off x="9156357" y="5136122"/>
                <a:ext cx="949638" cy="5158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61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B9488FC-6EA4-F9E0-571F-1D8156B91700}"/>
                  </a:ext>
                </a:extLst>
              </p:cNvPr>
              <p:cNvGrpSpPr/>
              <p:nvPr userDrawn="1"/>
            </p:nvGrpSpPr>
            <p:grpSpPr>
              <a:xfrm>
                <a:off x="2068630" y="5130049"/>
                <a:ext cx="7465173" cy="521968"/>
                <a:chOff x="2068630" y="5130049"/>
                <a:chExt cx="7465173" cy="521968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4519EF4-3785-9CE8-424D-0450B44D1961}"/>
                    </a:ext>
                  </a:extLst>
                </p:cNvPr>
                <p:cNvSpPr/>
                <p:nvPr userDrawn="1"/>
              </p:nvSpPr>
              <p:spPr>
                <a:xfrm>
                  <a:off x="2068630" y="5136122"/>
                  <a:ext cx="7318258" cy="515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  <p:sp>
              <p:nvSpPr>
                <p:cNvPr id="14" name="Triangle 13">
                  <a:extLst>
                    <a:ext uri="{FF2B5EF4-FFF2-40B4-BE49-F238E27FC236}">
                      <a16:creationId xmlns:a16="http://schemas.microsoft.com/office/drawing/2014/main" id="{D856F686-9C72-544B-01E4-182CF0E10589}"/>
                    </a:ext>
                  </a:extLst>
                </p:cNvPr>
                <p:cNvSpPr/>
                <p:nvPr userDrawn="1"/>
              </p:nvSpPr>
              <p:spPr>
                <a:xfrm rot="5400000">
                  <a:off x="9200206" y="5316358"/>
                  <a:ext cx="519905" cy="147288"/>
                </a:xfrm>
                <a:prstGeom prst="triangle">
                  <a:avLst>
                    <a:gd name="adj" fmla="val 5482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61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6C1488-0548-F679-2A05-985B5AB4FFA2}"/>
                  </a:ext>
                </a:extLst>
              </p:cNvPr>
              <p:cNvSpPr txBox="1"/>
              <p:nvPr userDrawn="1"/>
            </p:nvSpPr>
            <p:spPr>
              <a:xfrm>
                <a:off x="7533000" y="5299398"/>
                <a:ext cx="1805331" cy="21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8" dirty="0">
                    <a:solidFill>
                      <a:schemeClr val="tx2"/>
                    </a:solidFill>
                  </a:rPr>
                  <a:t>April 17-20, 2023 | Seattle, WA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7745B7-C2AB-4351-D6C0-D98601461E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" y="5170911"/>
              <a:ext cx="2806879" cy="459019"/>
            </a:xfrm>
            <a:prstGeom prst="rect">
              <a:avLst/>
            </a:prstGeom>
          </p:spPr>
        </p:pic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02267-7060-4780-B89F-CF7DE09FE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06978" y="456944"/>
            <a:ext cx="7285021" cy="512035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BC4C8D-5CB5-4C55-AB65-328EC81C3BF7}"/>
              </a:ext>
            </a:extLst>
          </p:cNvPr>
          <p:cNvCxnSpPr/>
          <p:nvPr userDrawn="1"/>
        </p:nvCxnSpPr>
        <p:spPr>
          <a:xfrm flipV="1">
            <a:off x="834687" y="456944"/>
            <a:ext cx="0" cy="13499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8DE7A18-4EA9-479F-865D-8C0241EC3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687" y="456945"/>
            <a:ext cx="3936514" cy="1349909"/>
          </a:xfrm>
        </p:spPr>
        <p:txBody>
          <a:bodyPr anchor="b">
            <a:normAutofit/>
          </a:bodyPr>
          <a:lstStyle>
            <a:lvl1pPr marL="221175">
              <a:defRPr sz="2903" cap="all" spc="363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7B8C8D-E40A-4A01-9293-67679354C4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4688" y="2006920"/>
            <a:ext cx="3932160" cy="3570380"/>
          </a:xfrm>
        </p:spPr>
        <p:txBody>
          <a:bodyPr>
            <a:normAutofit/>
          </a:bodyPr>
          <a:lstStyle>
            <a:lvl1pPr marL="0" indent="0">
              <a:buNone/>
              <a:defRPr sz="1693"/>
            </a:lvl1pPr>
            <a:lvl2pPr>
              <a:defRPr sz="1451"/>
            </a:lvl2pPr>
            <a:lvl3pPr>
              <a:defRPr sz="1330"/>
            </a:lvl3pPr>
            <a:lvl4pPr>
              <a:defRPr sz="1270"/>
            </a:lvl4pPr>
            <a:lvl5pPr>
              <a:defRPr sz="1270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4A9C2-127A-490D-AAD0-24CDDC9C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72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14D3F6E-5D2C-6BFB-27B4-052AF51AC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-3994"/>
          <a:stretch/>
        </p:blipFill>
        <p:spPr>
          <a:xfrm>
            <a:off x="1" y="0"/>
            <a:ext cx="12192000" cy="52076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A70EC2-B170-969D-C04C-99633224D230}"/>
              </a:ext>
            </a:extLst>
          </p:cNvPr>
          <p:cNvSpPr/>
          <p:nvPr userDrawn="1"/>
        </p:nvSpPr>
        <p:spPr>
          <a:xfrm>
            <a:off x="1" y="3429000"/>
            <a:ext cx="12192000" cy="3428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96C38-DC5B-3A3D-D166-DDDBD2EB7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76" y="3976031"/>
            <a:ext cx="8405455" cy="13745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3C3155-48D2-9638-51E7-91FB6334F9A8}"/>
              </a:ext>
            </a:extLst>
          </p:cNvPr>
          <p:cNvSpPr/>
          <p:nvPr userDrawn="1"/>
        </p:nvSpPr>
        <p:spPr>
          <a:xfrm>
            <a:off x="-2" y="5684238"/>
            <a:ext cx="9048933" cy="6478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345EB-C442-A967-A905-D47BFE9DBA1A}"/>
              </a:ext>
            </a:extLst>
          </p:cNvPr>
          <p:cNvSpPr txBox="1"/>
          <p:nvPr userDrawn="1"/>
        </p:nvSpPr>
        <p:spPr>
          <a:xfrm>
            <a:off x="4524463" y="5778125"/>
            <a:ext cx="44768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>
                <a:solidFill>
                  <a:schemeClr val="bg1"/>
                </a:solidFill>
              </a:rPr>
              <a:t>April 17-20, 2023 | Seattle, WA</a:t>
            </a:r>
          </a:p>
        </p:txBody>
      </p:sp>
    </p:spTree>
    <p:extLst>
      <p:ext uri="{BB962C8B-B14F-4D97-AF65-F5344CB8AC3E}">
        <p14:creationId xmlns:p14="http://schemas.microsoft.com/office/powerpoint/2010/main" val="186628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71424A2E-E077-C3C7-E5B6-92643CE9C6F9}"/>
              </a:ext>
            </a:extLst>
          </p:cNvPr>
          <p:cNvSpPr/>
          <p:nvPr userDrawn="1"/>
        </p:nvSpPr>
        <p:spPr>
          <a:xfrm>
            <a:off x="-3908" y="-4874"/>
            <a:ext cx="11996892" cy="896205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34343 w 12072508"/>
              <a:gd name="connsiteY2" fmla="*/ 1020365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37806"/>
              <a:gd name="connsiteX1" fmla="*/ 12072508 w 12072508"/>
              <a:gd name="connsiteY1" fmla="*/ 8720 h 1037806"/>
              <a:gd name="connsiteX2" fmla="*/ 11759216 w 12072508"/>
              <a:gd name="connsiteY2" fmla="*/ 1037806 h 1037806"/>
              <a:gd name="connsiteX3" fmla="*/ 0 w 12072508"/>
              <a:gd name="connsiteY3" fmla="*/ 1021977 h 1037806"/>
              <a:gd name="connsiteX4" fmla="*/ 0 w 12072508"/>
              <a:gd name="connsiteY4" fmla="*/ 0 h 1037806"/>
              <a:gd name="connsiteX0" fmla="*/ 0 w 12072508"/>
              <a:gd name="connsiteY0" fmla="*/ 0 h 1046526"/>
              <a:gd name="connsiteX1" fmla="*/ 12072508 w 12072508"/>
              <a:gd name="connsiteY1" fmla="*/ 8720 h 1046526"/>
              <a:gd name="connsiteX2" fmla="*/ 11827201 w 12072508"/>
              <a:gd name="connsiteY2" fmla="*/ 1046526 h 1046526"/>
              <a:gd name="connsiteX3" fmla="*/ 0 w 12072508"/>
              <a:gd name="connsiteY3" fmla="*/ 1021977 h 1046526"/>
              <a:gd name="connsiteX4" fmla="*/ 0 w 12072508"/>
              <a:gd name="connsiteY4" fmla="*/ 0 h 1046526"/>
              <a:gd name="connsiteX0" fmla="*/ 0 w 12072508"/>
              <a:gd name="connsiteY0" fmla="*/ 0 h 1021978"/>
              <a:gd name="connsiteX1" fmla="*/ 12072508 w 12072508"/>
              <a:gd name="connsiteY1" fmla="*/ 8720 h 1021978"/>
              <a:gd name="connsiteX2" fmla="*/ 11661018 w 12072508"/>
              <a:gd name="connsiteY2" fmla="*/ 784912 h 1021978"/>
              <a:gd name="connsiteX3" fmla="*/ 0 w 12072508"/>
              <a:gd name="connsiteY3" fmla="*/ 1021977 h 1021978"/>
              <a:gd name="connsiteX4" fmla="*/ 0 w 12072508"/>
              <a:gd name="connsiteY4" fmla="*/ 0 h 1021978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1729002 w 12072508"/>
              <a:gd name="connsiteY2" fmla="*/ 968042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0618591 w 12072508"/>
              <a:gd name="connsiteY2" fmla="*/ 776192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1698787 w 12072508"/>
              <a:gd name="connsiteY2" fmla="*/ 1020366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9086"/>
              <a:gd name="connsiteX1" fmla="*/ 12072508 w 12072508"/>
              <a:gd name="connsiteY1" fmla="*/ 8720 h 1029086"/>
              <a:gd name="connsiteX2" fmla="*/ 11827202 w 12072508"/>
              <a:gd name="connsiteY2" fmla="*/ 1029086 h 1029086"/>
              <a:gd name="connsiteX3" fmla="*/ 0 w 12072508"/>
              <a:gd name="connsiteY3" fmla="*/ 1021977 h 1029086"/>
              <a:gd name="connsiteX4" fmla="*/ 0 w 12072508"/>
              <a:gd name="connsiteY4" fmla="*/ 0 h 1029086"/>
              <a:gd name="connsiteX0" fmla="*/ 0 w 12072508"/>
              <a:gd name="connsiteY0" fmla="*/ 0 h 1029086"/>
              <a:gd name="connsiteX1" fmla="*/ 12072508 w 12072508"/>
              <a:gd name="connsiteY1" fmla="*/ 8720 h 1029086"/>
              <a:gd name="connsiteX2" fmla="*/ 11827202 w 12072508"/>
              <a:gd name="connsiteY2" fmla="*/ 1029086 h 1029086"/>
              <a:gd name="connsiteX3" fmla="*/ 0 w 12072508"/>
              <a:gd name="connsiteY3" fmla="*/ 1021977 h 1029086"/>
              <a:gd name="connsiteX4" fmla="*/ 0 w 12072508"/>
              <a:gd name="connsiteY4" fmla="*/ 0 h 1029086"/>
              <a:gd name="connsiteX0" fmla="*/ 0 w 12079736"/>
              <a:gd name="connsiteY0" fmla="*/ 0 h 1029086"/>
              <a:gd name="connsiteX1" fmla="*/ 12079736 w 12079736"/>
              <a:gd name="connsiteY1" fmla="*/ 4548 h 1029086"/>
              <a:gd name="connsiteX2" fmla="*/ 11827202 w 12079736"/>
              <a:gd name="connsiteY2" fmla="*/ 1029086 h 1029086"/>
              <a:gd name="connsiteX3" fmla="*/ 0 w 12079736"/>
              <a:gd name="connsiteY3" fmla="*/ 1021977 h 1029086"/>
              <a:gd name="connsiteX4" fmla="*/ 0 w 12079736"/>
              <a:gd name="connsiteY4" fmla="*/ 0 h 1029086"/>
              <a:gd name="connsiteX0" fmla="*/ 0 w 12086964"/>
              <a:gd name="connsiteY0" fmla="*/ 7969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0 w 12086964"/>
              <a:gd name="connsiteY4" fmla="*/ 7969 h 1037055"/>
              <a:gd name="connsiteX0" fmla="*/ 0 w 12086964"/>
              <a:gd name="connsiteY0" fmla="*/ 7969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0 w 12086964"/>
              <a:gd name="connsiteY4" fmla="*/ 7969 h 1037055"/>
              <a:gd name="connsiteX0" fmla="*/ 0 w 12090903"/>
              <a:gd name="connsiteY0" fmla="*/ 3422 h 1037055"/>
              <a:gd name="connsiteX1" fmla="*/ 12090903 w 12090903"/>
              <a:gd name="connsiteY1" fmla="*/ 0 h 1037055"/>
              <a:gd name="connsiteX2" fmla="*/ 11831141 w 12090903"/>
              <a:gd name="connsiteY2" fmla="*/ 1037055 h 1037055"/>
              <a:gd name="connsiteX3" fmla="*/ 3939 w 12090903"/>
              <a:gd name="connsiteY3" fmla="*/ 1029946 h 1037055"/>
              <a:gd name="connsiteX4" fmla="*/ 0 w 12090903"/>
              <a:gd name="connsiteY4" fmla="*/ 3422 h 1037055"/>
              <a:gd name="connsiteX0" fmla="*/ 0 w 12090903"/>
              <a:gd name="connsiteY0" fmla="*/ 0 h 1042726"/>
              <a:gd name="connsiteX1" fmla="*/ 12090903 w 12090903"/>
              <a:gd name="connsiteY1" fmla="*/ 5671 h 1042726"/>
              <a:gd name="connsiteX2" fmla="*/ 11831141 w 12090903"/>
              <a:gd name="connsiteY2" fmla="*/ 1042726 h 1042726"/>
              <a:gd name="connsiteX3" fmla="*/ 3939 w 12090903"/>
              <a:gd name="connsiteY3" fmla="*/ 1035617 h 1042726"/>
              <a:gd name="connsiteX4" fmla="*/ 0 w 12090903"/>
              <a:gd name="connsiteY4" fmla="*/ 0 h 104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0903" h="1042726">
                <a:moveTo>
                  <a:pt x="0" y="0"/>
                </a:moveTo>
                <a:lnTo>
                  <a:pt x="12090903" y="5671"/>
                </a:lnTo>
                <a:cubicBezTo>
                  <a:pt x="12012619" y="354138"/>
                  <a:pt x="11997221" y="392571"/>
                  <a:pt x="11831141" y="1042726"/>
                </a:cubicBezTo>
                <a:lnTo>
                  <a:pt x="3939" y="10356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84" y="65572"/>
            <a:ext cx="11633200" cy="8128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005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463AE-9C94-8514-6526-9D22AD2DED8D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AE858-37A3-861A-8539-F588396CF1C4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BC58D3-0175-B133-D34E-AC34293E42C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0214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7A55F3DF-F632-FE3C-C287-4172AF97E947}"/>
              </a:ext>
            </a:extLst>
          </p:cNvPr>
          <p:cNvSpPr/>
          <p:nvPr userDrawn="1"/>
        </p:nvSpPr>
        <p:spPr>
          <a:xfrm>
            <a:off x="-14344" y="0"/>
            <a:ext cx="11992984" cy="89133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34343 w 12072508"/>
              <a:gd name="connsiteY2" fmla="*/ 1020365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37806"/>
              <a:gd name="connsiteX1" fmla="*/ 12072508 w 12072508"/>
              <a:gd name="connsiteY1" fmla="*/ 8720 h 1037806"/>
              <a:gd name="connsiteX2" fmla="*/ 11759216 w 12072508"/>
              <a:gd name="connsiteY2" fmla="*/ 1037806 h 1037806"/>
              <a:gd name="connsiteX3" fmla="*/ 0 w 12072508"/>
              <a:gd name="connsiteY3" fmla="*/ 1021977 h 1037806"/>
              <a:gd name="connsiteX4" fmla="*/ 0 w 12072508"/>
              <a:gd name="connsiteY4" fmla="*/ 0 h 1037806"/>
              <a:gd name="connsiteX0" fmla="*/ 0 w 12072508"/>
              <a:gd name="connsiteY0" fmla="*/ 0 h 1046526"/>
              <a:gd name="connsiteX1" fmla="*/ 12072508 w 12072508"/>
              <a:gd name="connsiteY1" fmla="*/ 8720 h 1046526"/>
              <a:gd name="connsiteX2" fmla="*/ 11827201 w 12072508"/>
              <a:gd name="connsiteY2" fmla="*/ 1046526 h 1046526"/>
              <a:gd name="connsiteX3" fmla="*/ 0 w 12072508"/>
              <a:gd name="connsiteY3" fmla="*/ 1021977 h 1046526"/>
              <a:gd name="connsiteX4" fmla="*/ 0 w 12072508"/>
              <a:gd name="connsiteY4" fmla="*/ 0 h 1046526"/>
              <a:gd name="connsiteX0" fmla="*/ 0 w 12072508"/>
              <a:gd name="connsiteY0" fmla="*/ 0 h 1021978"/>
              <a:gd name="connsiteX1" fmla="*/ 12072508 w 12072508"/>
              <a:gd name="connsiteY1" fmla="*/ 8720 h 1021978"/>
              <a:gd name="connsiteX2" fmla="*/ 11661018 w 12072508"/>
              <a:gd name="connsiteY2" fmla="*/ 784912 h 1021978"/>
              <a:gd name="connsiteX3" fmla="*/ 0 w 12072508"/>
              <a:gd name="connsiteY3" fmla="*/ 1021977 h 1021978"/>
              <a:gd name="connsiteX4" fmla="*/ 0 w 12072508"/>
              <a:gd name="connsiteY4" fmla="*/ 0 h 1021978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1729002 w 12072508"/>
              <a:gd name="connsiteY2" fmla="*/ 968042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0618591 w 12072508"/>
              <a:gd name="connsiteY2" fmla="*/ 776192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1977"/>
              <a:gd name="connsiteX1" fmla="*/ 12072508 w 12072508"/>
              <a:gd name="connsiteY1" fmla="*/ 8720 h 1021977"/>
              <a:gd name="connsiteX2" fmla="*/ 11698787 w 12072508"/>
              <a:gd name="connsiteY2" fmla="*/ 1020366 h 1021977"/>
              <a:gd name="connsiteX3" fmla="*/ 0 w 12072508"/>
              <a:gd name="connsiteY3" fmla="*/ 1021977 h 1021977"/>
              <a:gd name="connsiteX4" fmla="*/ 0 w 12072508"/>
              <a:gd name="connsiteY4" fmla="*/ 0 h 1021977"/>
              <a:gd name="connsiteX0" fmla="*/ 0 w 12072508"/>
              <a:gd name="connsiteY0" fmla="*/ 0 h 1029086"/>
              <a:gd name="connsiteX1" fmla="*/ 12072508 w 12072508"/>
              <a:gd name="connsiteY1" fmla="*/ 8720 h 1029086"/>
              <a:gd name="connsiteX2" fmla="*/ 11827202 w 12072508"/>
              <a:gd name="connsiteY2" fmla="*/ 1029086 h 1029086"/>
              <a:gd name="connsiteX3" fmla="*/ 0 w 12072508"/>
              <a:gd name="connsiteY3" fmla="*/ 1021977 h 1029086"/>
              <a:gd name="connsiteX4" fmla="*/ 0 w 12072508"/>
              <a:gd name="connsiteY4" fmla="*/ 0 h 1029086"/>
              <a:gd name="connsiteX0" fmla="*/ 0 w 12072508"/>
              <a:gd name="connsiteY0" fmla="*/ 0 h 1029086"/>
              <a:gd name="connsiteX1" fmla="*/ 12072508 w 12072508"/>
              <a:gd name="connsiteY1" fmla="*/ 8720 h 1029086"/>
              <a:gd name="connsiteX2" fmla="*/ 11827202 w 12072508"/>
              <a:gd name="connsiteY2" fmla="*/ 1029086 h 1029086"/>
              <a:gd name="connsiteX3" fmla="*/ 0 w 12072508"/>
              <a:gd name="connsiteY3" fmla="*/ 1021977 h 1029086"/>
              <a:gd name="connsiteX4" fmla="*/ 0 w 12072508"/>
              <a:gd name="connsiteY4" fmla="*/ 0 h 1029086"/>
              <a:gd name="connsiteX0" fmla="*/ 0 w 12079736"/>
              <a:gd name="connsiteY0" fmla="*/ 0 h 1029086"/>
              <a:gd name="connsiteX1" fmla="*/ 12079736 w 12079736"/>
              <a:gd name="connsiteY1" fmla="*/ 4548 h 1029086"/>
              <a:gd name="connsiteX2" fmla="*/ 11827202 w 12079736"/>
              <a:gd name="connsiteY2" fmla="*/ 1029086 h 1029086"/>
              <a:gd name="connsiteX3" fmla="*/ 0 w 12079736"/>
              <a:gd name="connsiteY3" fmla="*/ 1021977 h 1029086"/>
              <a:gd name="connsiteX4" fmla="*/ 0 w 12079736"/>
              <a:gd name="connsiteY4" fmla="*/ 0 h 1029086"/>
              <a:gd name="connsiteX0" fmla="*/ 0 w 12086964"/>
              <a:gd name="connsiteY0" fmla="*/ 7969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0 w 12086964"/>
              <a:gd name="connsiteY4" fmla="*/ 7969 h 1037055"/>
              <a:gd name="connsiteX0" fmla="*/ 0 w 12086964"/>
              <a:gd name="connsiteY0" fmla="*/ 7969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0 w 12086964"/>
              <a:gd name="connsiteY4" fmla="*/ 7969 h 1037055"/>
              <a:gd name="connsiteX0" fmla="*/ 3939 w 12086964"/>
              <a:gd name="connsiteY0" fmla="*/ 3422 h 1037055"/>
              <a:gd name="connsiteX1" fmla="*/ 12086964 w 12086964"/>
              <a:gd name="connsiteY1" fmla="*/ 0 h 1037055"/>
              <a:gd name="connsiteX2" fmla="*/ 11827202 w 12086964"/>
              <a:gd name="connsiteY2" fmla="*/ 1037055 h 1037055"/>
              <a:gd name="connsiteX3" fmla="*/ 0 w 12086964"/>
              <a:gd name="connsiteY3" fmla="*/ 1029946 h 1037055"/>
              <a:gd name="connsiteX4" fmla="*/ 3939 w 12086964"/>
              <a:gd name="connsiteY4" fmla="*/ 3422 h 103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6964" h="1037055">
                <a:moveTo>
                  <a:pt x="3939" y="3422"/>
                </a:moveTo>
                <a:lnTo>
                  <a:pt x="12086964" y="0"/>
                </a:lnTo>
                <a:cubicBezTo>
                  <a:pt x="12008680" y="348467"/>
                  <a:pt x="11993282" y="386900"/>
                  <a:pt x="11827202" y="1037055"/>
                </a:cubicBezTo>
                <a:lnTo>
                  <a:pt x="0" y="1029946"/>
                </a:lnTo>
                <a:lnTo>
                  <a:pt x="3939" y="34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84" y="65572"/>
            <a:ext cx="11633200" cy="81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0051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9628C60-554C-F134-D22D-38FE9A1BB365}"/>
              </a:ext>
            </a:extLst>
          </p:cNvPr>
          <p:cNvSpPr/>
          <p:nvPr userDrawn="1"/>
        </p:nvSpPr>
        <p:spPr>
          <a:xfrm rot="10800000">
            <a:off x="10937592" y="6382559"/>
            <a:ext cx="1265099" cy="431981"/>
          </a:xfrm>
          <a:custGeom>
            <a:avLst/>
            <a:gdLst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477616 w 477616"/>
              <a:gd name="connsiteY2" fmla="*/ 1021977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8251 w 477616"/>
              <a:gd name="connsiteY2" fmla="*/ 1012550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477616"/>
              <a:gd name="connsiteY0" fmla="*/ 0 h 1021977"/>
              <a:gd name="connsiteX1" fmla="*/ 477616 w 477616"/>
              <a:gd name="connsiteY1" fmla="*/ 0 h 1021977"/>
              <a:gd name="connsiteX2" fmla="*/ 134343 w 477616"/>
              <a:gd name="connsiteY2" fmla="*/ 1020365 h 1021977"/>
              <a:gd name="connsiteX3" fmla="*/ 0 w 477616"/>
              <a:gd name="connsiteY3" fmla="*/ 1021977 h 1021977"/>
              <a:gd name="connsiteX4" fmla="*/ 0 w 477616"/>
              <a:gd name="connsiteY4" fmla="*/ 0 h 1021977"/>
              <a:gd name="connsiteX0" fmla="*/ 0 w 2441786"/>
              <a:gd name="connsiteY0" fmla="*/ 10935 h 1021977"/>
              <a:gd name="connsiteX1" fmla="*/ 2441786 w 2441786"/>
              <a:gd name="connsiteY1" fmla="*/ 0 h 1021977"/>
              <a:gd name="connsiteX2" fmla="*/ 2098513 w 2441786"/>
              <a:gd name="connsiteY2" fmla="*/ 1020365 h 1021977"/>
              <a:gd name="connsiteX3" fmla="*/ 1964170 w 2441786"/>
              <a:gd name="connsiteY3" fmla="*/ 1021977 h 1021977"/>
              <a:gd name="connsiteX4" fmla="*/ 0 w 2441786"/>
              <a:gd name="connsiteY4" fmla="*/ 10935 h 1021977"/>
              <a:gd name="connsiteX0" fmla="*/ 8885 w 2450671"/>
              <a:gd name="connsiteY0" fmla="*/ 10935 h 1020364"/>
              <a:gd name="connsiteX1" fmla="*/ 2450671 w 2450671"/>
              <a:gd name="connsiteY1" fmla="*/ 0 h 1020364"/>
              <a:gd name="connsiteX2" fmla="*/ 2107398 w 2450671"/>
              <a:gd name="connsiteY2" fmla="*/ 1020365 h 1020364"/>
              <a:gd name="connsiteX3" fmla="*/ 0 w 2450671"/>
              <a:gd name="connsiteY3" fmla="*/ 1000108 h 1020364"/>
              <a:gd name="connsiteX4" fmla="*/ 8885 w 2450671"/>
              <a:gd name="connsiteY4" fmla="*/ 10935 h 1020364"/>
              <a:gd name="connsiteX0" fmla="*/ 8885 w 2450671"/>
              <a:gd name="connsiteY0" fmla="*/ 0 h 1020366"/>
              <a:gd name="connsiteX1" fmla="*/ 2450671 w 2450671"/>
              <a:gd name="connsiteY1" fmla="*/ 2 h 1020366"/>
              <a:gd name="connsiteX2" fmla="*/ 2107398 w 2450671"/>
              <a:gd name="connsiteY2" fmla="*/ 1020367 h 1020366"/>
              <a:gd name="connsiteX3" fmla="*/ 0 w 2450671"/>
              <a:gd name="connsiteY3" fmla="*/ 1000110 h 1020366"/>
              <a:gd name="connsiteX4" fmla="*/ 8885 w 2450671"/>
              <a:gd name="connsiteY4" fmla="*/ 0 h 1020366"/>
              <a:gd name="connsiteX0" fmla="*/ 8885 w 2450671"/>
              <a:gd name="connsiteY0" fmla="*/ 0 h 1021979"/>
              <a:gd name="connsiteX1" fmla="*/ 2450671 w 2450671"/>
              <a:gd name="connsiteY1" fmla="*/ 2 h 1021979"/>
              <a:gd name="connsiteX2" fmla="*/ 2107398 w 2450671"/>
              <a:gd name="connsiteY2" fmla="*/ 1020367 h 1021979"/>
              <a:gd name="connsiteX3" fmla="*/ 0 w 2450671"/>
              <a:gd name="connsiteY3" fmla="*/ 1021979 h 1021979"/>
              <a:gd name="connsiteX4" fmla="*/ 8885 w 2450671"/>
              <a:gd name="connsiteY4" fmla="*/ 0 h 1021979"/>
              <a:gd name="connsiteX0" fmla="*/ 232 w 2471303"/>
              <a:gd name="connsiteY0" fmla="*/ 0 h 1039995"/>
              <a:gd name="connsiteX1" fmla="*/ 2471303 w 2471303"/>
              <a:gd name="connsiteY1" fmla="*/ 18018 h 1039995"/>
              <a:gd name="connsiteX2" fmla="*/ 2128030 w 2471303"/>
              <a:gd name="connsiteY2" fmla="*/ 1038383 h 1039995"/>
              <a:gd name="connsiteX3" fmla="*/ 20632 w 2471303"/>
              <a:gd name="connsiteY3" fmla="*/ 1039995 h 1039995"/>
              <a:gd name="connsiteX4" fmla="*/ 232 w 2471303"/>
              <a:gd name="connsiteY4" fmla="*/ 0 h 1039995"/>
              <a:gd name="connsiteX0" fmla="*/ 486 w 2471557"/>
              <a:gd name="connsiteY0" fmla="*/ 0 h 1038382"/>
              <a:gd name="connsiteX1" fmla="*/ 2471557 w 2471557"/>
              <a:gd name="connsiteY1" fmla="*/ 18018 h 1038382"/>
              <a:gd name="connsiteX2" fmla="*/ 2128284 w 2471557"/>
              <a:gd name="connsiteY2" fmla="*/ 1038383 h 1038382"/>
              <a:gd name="connsiteX3" fmla="*/ 6244 w 2471557"/>
              <a:gd name="connsiteY3" fmla="*/ 1021979 h 1038382"/>
              <a:gd name="connsiteX4" fmla="*/ 486 w 2471557"/>
              <a:gd name="connsiteY4" fmla="*/ 0 h 10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557" h="1038382">
                <a:moveTo>
                  <a:pt x="486" y="0"/>
                </a:moveTo>
                <a:lnTo>
                  <a:pt x="2471557" y="18018"/>
                </a:lnTo>
                <a:cubicBezTo>
                  <a:pt x="2357133" y="358140"/>
                  <a:pt x="2160646" y="963983"/>
                  <a:pt x="2128284" y="1038383"/>
                </a:cubicBezTo>
                <a:lnTo>
                  <a:pt x="6244" y="1021979"/>
                </a:lnTo>
                <a:cubicBezTo>
                  <a:pt x="9206" y="692255"/>
                  <a:pt x="-2476" y="329724"/>
                  <a:pt x="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8A1FF-6DAA-37E9-4948-36356D720BA4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268821-5290-E07B-497F-E31AA7C0C5A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4923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76991"/>
            <a:ext cx="11633200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5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5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BBF550-24EA-CFA5-62C4-8B7B1D0F676A}"/>
              </a:ext>
            </a:extLst>
          </p:cNvPr>
          <p:cNvCxnSpPr>
            <a:cxnSpLocks/>
          </p:cNvCxnSpPr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1E91B28-2C6F-9524-24E6-AC0AE90DD25F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7AE453-8B81-6F52-E684-F85870F1A46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6494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16" y="65742"/>
            <a:ext cx="11633200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0" y="1045595"/>
            <a:ext cx="10100613" cy="489800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BCEAD7-90E9-A85C-8D9E-22BCD8851795}"/>
              </a:ext>
            </a:extLst>
          </p:cNvPr>
          <p:cNvCxnSpPr>
            <a:cxnSpLocks/>
          </p:cNvCxnSpPr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2D6D1E-4ED9-F42F-2556-5ADD93ECA52E}"/>
              </a:ext>
            </a:extLst>
          </p:cNvPr>
          <p:cNvSpPr txBox="1"/>
          <p:nvPr userDrawn="1"/>
        </p:nvSpPr>
        <p:spPr>
          <a:xfrm>
            <a:off x="9686160" y="6381888"/>
            <a:ext cx="2025356" cy="4319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71CF8-5198-8441-A7C0-DC22FD64CBE4}" type="slidenum">
              <a:rPr lang="en-US" sz="900" b="0" i="0" smtClean="0">
                <a:solidFill>
                  <a:schemeClr val="accent1"/>
                </a:solidFill>
                <a:latin typeface="Avenir Medium" panose="02000503020000020003" pitchFamily="2" charset="0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="0" i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BD8E1C-2A0B-3AE2-ABD2-60E4F9915ED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7616" y="6381889"/>
            <a:ext cx="10742319" cy="4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0" i="0" kern="1200" dirty="0">
                <a:solidFill>
                  <a:schemeClr val="accent1"/>
                </a:solidFill>
                <a:latin typeface="Avenir Medium" panose="02000503020000020003" pitchFamily="2" charset="0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900" b="0">
                <a:solidFill>
                  <a:srgbClr val="2460AD"/>
                </a:solidFill>
                <a:latin typeface="Avenir LT Std 45 Book"/>
                <a:cs typeface="Avenir LT Std 45 Book"/>
              </a:rPr>
              <a:t>U. S. DEPARTMENT OF ENERGY    |    OFFICE OF STATE AND COMMUNITY ENERGY PROGRAMS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8316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110583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7" r:id="rId2"/>
    <p:sldLayoutId id="2147483761" r:id="rId3"/>
    <p:sldLayoutId id="2147483749" r:id="rId4"/>
    <p:sldLayoutId id="2147483754" r:id="rId5"/>
    <p:sldLayoutId id="2147483755" r:id="rId6"/>
    <p:sldLayoutId id="2147483756" r:id="rId7"/>
    <p:sldLayoutId id="2147483737" r:id="rId8"/>
    <p:sldLayoutId id="2147483762" r:id="rId9"/>
    <p:sldLayoutId id="2147483777" r:id="rId10"/>
    <p:sldLayoutId id="2147483776" r:id="rId11"/>
    <p:sldLayoutId id="2147483775" r:id="rId12"/>
    <p:sldLayoutId id="2147483746" r:id="rId13"/>
    <p:sldLayoutId id="2147483740" r:id="rId14"/>
    <p:sldLayoutId id="2147483752" r:id="rId15"/>
    <p:sldLayoutId id="2147483753" r:id="rId16"/>
    <p:sldLayoutId id="2147483751" r:id="rId17"/>
    <p:sldLayoutId id="2147483750" r:id="rId18"/>
    <p:sldLayoutId id="2147483778" r:id="rId1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0" i="0" kern="1200" dirty="0">
          <a:solidFill>
            <a:schemeClr val="accent1"/>
          </a:solidFill>
          <a:latin typeface="Avenir Medium" panose="02000503020000020003" pitchFamily="2" charset="0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b="0" i="0" kern="1200">
          <a:solidFill>
            <a:srgbClr val="282B2E"/>
          </a:solidFill>
          <a:latin typeface="Avenir" panose="02000503020000020003" pitchFamily="2" charset="0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b="0" i="0" kern="1200">
          <a:solidFill>
            <a:srgbClr val="282B2E"/>
          </a:solidFill>
          <a:latin typeface="Avenir" panose="02000503020000020003" pitchFamily="2" charset="0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b="0" i="0" kern="1200">
          <a:solidFill>
            <a:srgbClr val="282B2E"/>
          </a:solidFill>
          <a:latin typeface="Avenir" panose="02000503020000020003" pitchFamily="2" charset="0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rgbClr val="282B2E"/>
          </a:solidFill>
          <a:latin typeface="Avenir" panose="02000503020000020003" pitchFamily="2" charset="0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b="0" i="0" kern="1200">
          <a:solidFill>
            <a:srgbClr val="282B2E"/>
          </a:solidFill>
          <a:latin typeface="Avenir" panose="02000503020000020003" pitchFamily="2" charset="0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21467" y="6578601"/>
            <a:ext cx="9770533" cy="284163"/>
          </a:xfrm>
          <a:prstGeom prst="rect">
            <a:avLst/>
          </a:prstGeom>
          <a:solidFill>
            <a:srgbClr val="246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2" y="6578601"/>
            <a:ext cx="2434167" cy="284163"/>
          </a:xfrm>
          <a:prstGeom prst="rect">
            <a:avLst/>
          </a:prstGeom>
          <a:solidFill>
            <a:srgbClr val="1CA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-38100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753" y="6605589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2"/>
            <a:ext cx="12192000" cy="28575"/>
          </a:xfrm>
          <a:prstGeom prst="rect">
            <a:avLst/>
          </a:prstGeom>
          <a:solidFill>
            <a:srgbClr val="2460AD"/>
          </a:solidFill>
          <a:ln>
            <a:solidFill>
              <a:srgbClr val="2460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58" y="6601621"/>
            <a:ext cx="6593417" cy="238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51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                    OFFICE OF STATE AND COMMUNITY ENERGY PROGRAMS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058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8" r:id="rId11"/>
    <p:sldLayoutId id="2147483739" r:id="rId12"/>
  </p:sldLayoutIdLst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2460AD"/>
          </a:solidFill>
          <a:latin typeface="+mj-lt"/>
          <a:ea typeface="ヒラギノ角ゴ Pro W3" charset="0"/>
          <a:cs typeface="Arial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21467" y="6578601"/>
            <a:ext cx="9770533" cy="284163"/>
          </a:xfrm>
          <a:prstGeom prst="rect">
            <a:avLst/>
          </a:prstGeom>
          <a:solidFill>
            <a:srgbClr val="246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2" y="6578601"/>
            <a:ext cx="2434167" cy="284163"/>
          </a:xfrm>
          <a:prstGeom prst="rect">
            <a:avLst/>
          </a:prstGeom>
          <a:solidFill>
            <a:srgbClr val="1CA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4" y="-38100"/>
            <a:ext cx="11633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753" y="6605589"/>
            <a:ext cx="603249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fld id="{3B8FDC89-80CC-DB49-B2EA-BD0F5E541433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2"/>
            <a:ext cx="12192000" cy="28575"/>
          </a:xfrm>
          <a:prstGeom prst="rect">
            <a:avLst/>
          </a:prstGeom>
          <a:solidFill>
            <a:srgbClr val="2460AD"/>
          </a:solidFill>
          <a:ln>
            <a:solidFill>
              <a:srgbClr val="2460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58" y="6601621"/>
            <a:ext cx="6593417" cy="238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51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                    OFFICE OF STATE AND COMMUNITY ENERGY PROGRAMS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0484" y="104775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490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2460AD"/>
          </a:solidFill>
          <a:latin typeface="+mj-lt"/>
          <a:ea typeface="ヒラギノ角ゴ Pro W3" charset="0"/>
          <a:cs typeface="Arial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995E4-C0F2-4C69-BD03-79477ADB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4788"/>
            <a:ext cx="10513920" cy="1326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D0190-35F0-450A-8D85-9B63320B1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825857"/>
            <a:ext cx="10513920" cy="4350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1B85-4DDC-4A11-BE1E-06EFADDC0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3856" y="6364579"/>
            <a:ext cx="565248" cy="36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2"/>
                </a:solidFill>
                <a:latin typeface="+mj-lt"/>
              </a:defRPr>
            </a:lvl1pPr>
          </a:lstStyle>
          <a:p>
            <a:fld id="{8771BDF8-D4A4-4B93-862A-E82DC966FC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5BB4A8E-C7BC-455D-9F9F-6100F4B3F2A1}"/>
              </a:ext>
            </a:extLst>
          </p:cNvPr>
          <p:cNvSpPr/>
          <p:nvPr userDrawn="1"/>
        </p:nvSpPr>
        <p:spPr>
          <a:xfrm>
            <a:off x="0" y="6234957"/>
            <a:ext cx="2587041" cy="623043"/>
          </a:xfrm>
          <a:prstGeom prst="rightArrow">
            <a:avLst>
              <a:gd name="adj1" fmla="val 100000"/>
              <a:gd name="adj2" fmla="val 224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1"/>
          </a:p>
        </p:txBody>
      </p:sp>
    </p:spTree>
    <p:extLst>
      <p:ext uri="{BB962C8B-B14F-4D97-AF65-F5344CB8AC3E}">
        <p14:creationId xmlns:p14="http://schemas.microsoft.com/office/powerpoint/2010/main" val="59588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7" r:id="rId2"/>
    <p:sldLayoutId id="2147483673" r:id="rId3"/>
    <p:sldLayoutId id="2147483694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96" r:id="rId12"/>
  </p:sldLayoutIdLst>
  <p:hf hdr="0" ftr="0" dt="0"/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69" indent="-276469" algn="l" defTabSz="1105875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infrastructure-exchange.energy.gov/Default.aspx#FoaId531bc4cb-0ef5-4a96-a8db-2a4a399b87dd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wp-content/uploads/2022/04/M-22-1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sites/default/files/2023-03/WAP%20Memorandum%20103%20Data%20Collection%20Update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A30F2C4-2F15-BFCD-719A-5CBC65938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457" y="2205327"/>
            <a:ext cx="5185455" cy="1223674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Listening Session</a:t>
            </a:r>
          </a:p>
          <a:p>
            <a:endParaRPr lang="en-US" sz="44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EB5D0-6780-97A0-2D1B-F00EA6370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457" y="4652674"/>
            <a:ext cx="4873221" cy="1089995"/>
          </a:xfrm>
        </p:spPr>
        <p:txBody>
          <a:bodyPr/>
          <a:lstStyle/>
          <a:p>
            <a:r>
              <a:rPr lang="en-US" b="1" dirty="0">
                <a:latin typeface="+mn-lt"/>
                <a:ea typeface="ヒラギノ角ゴ Pro W3"/>
                <a:cs typeface="Arial"/>
              </a:rPr>
              <a:t>NASCSP</a:t>
            </a:r>
          </a:p>
          <a:p>
            <a:r>
              <a:rPr lang="en-US" dirty="0">
                <a:latin typeface="+mn-lt"/>
                <a:ea typeface="ヒラギノ角ゴ Pro W3"/>
                <a:cs typeface="Arial"/>
              </a:rPr>
              <a:t>Weatherization Assistance Program</a:t>
            </a:r>
            <a:endParaRPr lang="en-US" dirty="0">
              <a:latin typeface="+mn-lt"/>
            </a:endParaRPr>
          </a:p>
          <a:p>
            <a:r>
              <a:rPr lang="en-US" i="1" dirty="0">
                <a:latin typeface="+mn-lt"/>
              </a:rPr>
              <a:t>July 2023</a:t>
            </a:r>
          </a:p>
        </p:txBody>
      </p:sp>
    </p:spTree>
    <p:extLst>
      <p:ext uri="{BB962C8B-B14F-4D97-AF65-F5344CB8AC3E}">
        <p14:creationId xmlns:p14="http://schemas.microsoft.com/office/powerpoint/2010/main" val="311673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DCBD-A3CA-D9A6-1FCA-2F89E3013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WAP BIL 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0B27DB-8C32-55E5-DB70-559E199F0FF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7B27B6D-6331-0E6A-92AA-F2485DEA1C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528011"/>
              </p:ext>
            </p:extLst>
          </p:nvPr>
        </p:nvGraphicFramePr>
        <p:xfrm>
          <a:off x="330545" y="769328"/>
          <a:ext cx="11530910" cy="568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948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7273-5D45-4896-89F6-157C34EA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BIL Grants – Goals for Remaining 50% of BIL Allocation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092D11-1F15-66F8-1057-3C15F23B63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046534"/>
            <a:ext cx="11236267" cy="531805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+mn-lt"/>
              </a:rPr>
              <a:t>The remaining 50% of the BIL grant will be released once the following goals are achieved: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30% of all BIL units estimated to be weatherized in approved Weatherization Plans are weatherized.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DOE-approved monitoring plan and inspection protocol implemented.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Monitoring completed at each Subgrantee at least once per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Local quality control efforts are in place.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At least 5% completed units inspected by Grantee QCI annually.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Grantee progress reports are acceptable and submitted in accordance with grant requirements.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Monitoring reviews by DOE confirm acceptable performance.</a:t>
            </a:r>
          </a:p>
        </p:txBody>
      </p:sp>
    </p:spTree>
    <p:extLst>
      <p:ext uri="{BB962C8B-B14F-4D97-AF65-F5344CB8AC3E}">
        <p14:creationId xmlns:p14="http://schemas.microsoft.com/office/powerpoint/2010/main" val="2837790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6A53-8529-234F-D0EB-3201A309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WAP Innovation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D20F2-647F-4FCD-9E4F-068B81E5F9D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Enhancement and Innovation </a:t>
            </a:r>
          </a:p>
          <a:p>
            <a:pPr lvl="1"/>
            <a:r>
              <a:rPr lang="en-US"/>
              <a:t>Round 2 opportunity open now – Concept Papers Due August 31</a:t>
            </a:r>
          </a:p>
          <a:p>
            <a:pPr lvl="1"/>
            <a:r>
              <a:rPr lang="en-US">
                <a:hlinkClick r:id="rId2"/>
              </a:rPr>
              <a:t>S3 </a:t>
            </a:r>
            <a:r>
              <a:rPr lang="en-US" err="1">
                <a:hlinkClick r:id="rId2"/>
              </a:rPr>
              <a:t>eXCHANGE</a:t>
            </a:r>
            <a:r>
              <a:rPr lang="en-US">
                <a:hlinkClick r:id="rId2"/>
              </a:rPr>
              <a:t>: Funding Opportunity Exchange (energy.gov)</a:t>
            </a:r>
            <a:endParaRPr lang="en-US"/>
          </a:p>
          <a:p>
            <a:pPr lvl="1"/>
            <a:endParaRPr lang="en-US"/>
          </a:p>
          <a:p>
            <a:r>
              <a:rPr lang="en-US"/>
              <a:t>Sustainable Energy Resources for Consumers </a:t>
            </a:r>
          </a:p>
          <a:p>
            <a:pPr lvl="1"/>
            <a:r>
              <a:rPr lang="en-US"/>
              <a:t>Round 2 opportunity closed – DOE in negotiations with selected projects</a:t>
            </a:r>
          </a:p>
          <a:p>
            <a:pPr lvl="1"/>
            <a:r>
              <a:rPr lang="en-US"/>
              <a:t>Round 3 $70M BIL opportunity planned for early 2024</a:t>
            </a:r>
          </a:p>
          <a:p>
            <a:pPr lvl="1"/>
            <a:endParaRPr lang="en-US"/>
          </a:p>
          <a:p>
            <a:pPr marL="0" indent="0" algn="ctr">
              <a:buNone/>
            </a:pPr>
            <a:r>
              <a:rPr lang="en-US" b="1"/>
              <a:t>Question for Discussion: </a:t>
            </a:r>
          </a:p>
          <a:p>
            <a:pPr marL="0" indent="0" algn="ctr">
              <a:buNone/>
            </a:pPr>
            <a:r>
              <a:rPr lang="en-US" i="1"/>
              <a:t>What can DOE do to help you prepare for the SERC BIL opportunity (e.g., piloting new technologies and installing renewable energy systems in your WAP)?  </a:t>
            </a:r>
          </a:p>
        </p:txBody>
      </p:sp>
    </p:spTree>
    <p:extLst>
      <p:ext uri="{BB962C8B-B14F-4D97-AF65-F5344CB8AC3E}">
        <p14:creationId xmlns:p14="http://schemas.microsoft.com/office/powerpoint/2010/main" val="2688439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784E6-D7DC-2325-E8D3-89675CBA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619" y="3022637"/>
            <a:ext cx="8577073" cy="812725"/>
          </a:xfrm>
        </p:spPr>
        <p:txBody>
          <a:bodyPr/>
          <a:lstStyle/>
          <a:p>
            <a:pPr algn="ctr"/>
            <a:r>
              <a:rPr lang="en-US" sz="6600">
                <a:latin typeface="+mj-lt"/>
              </a:rPr>
              <a:t>WAP BIL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34906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050B75-D25A-6ACB-6AA5-51BDCF924EFB}"/>
              </a:ext>
            </a:extLst>
          </p:cNvPr>
          <p:cNvSpPr txBox="1">
            <a:spLocks/>
          </p:cNvSpPr>
          <p:nvPr/>
        </p:nvSpPr>
        <p:spPr>
          <a:xfrm>
            <a:off x="242656" y="902533"/>
            <a:ext cx="1143550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>
                <a:solidFill>
                  <a:schemeClr val="tx1"/>
                </a:solidFill>
              </a:rPr>
              <a:t>BIL Investment Performance Tracking Metrics (“BIL Metrics”) are designed to be cross-cutting for BIL-funded programs, and to assess and communicate the outcomes and outputs of BIL investments.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>
                <a:solidFill>
                  <a:schemeClr val="tx1"/>
                </a:solidFill>
              </a:rPr>
              <a:t>Programs across DOE have all worked to align the most meaningful metrics to the goals and outcome of their program.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EDE9E3-B2A0-8D69-046A-B50DA0F439C3}"/>
              </a:ext>
            </a:extLst>
          </p:cNvPr>
          <p:cNvSpPr txBox="1">
            <a:spLocks/>
          </p:cNvSpPr>
          <p:nvPr/>
        </p:nvSpPr>
        <p:spPr>
          <a:xfrm>
            <a:off x="7255939" y="2293994"/>
            <a:ext cx="4620728" cy="35773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b="1" u="sng"/>
              <a:t>Important Context</a:t>
            </a:r>
          </a:p>
          <a:p>
            <a:pPr marL="0" indent="0">
              <a:buFont typeface="Arial" charset="0"/>
              <a:buNone/>
            </a:pPr>
            <a:endParaRPr lang="en-US" sz="1600" u="sng"/>
          </a:p>
          <a:p>
            <a:r>
              <a:rPr lang="en-US" sz="1600"/>
              <a:t>A </a:t>
            </a:r>
            <a:r>
              <a:rPr lang="en-US" sz="1600" u="sng"/>
              <a:t>subset</a:t>
            </a:r>
            <a:r>
              <a:rPr lang="en-US" sz="1600"/>
              <a:t> of the metrics applies to each BIL provision, based on determined relevance to eligible program activities.</a:t>
            </a:r>
            <a:r>
              <a:rPr lang="en-US" sz="1600" baseline="30000"/>
              <a:t>1</a:t>
            </a:r>
            <a:endParaRPr lang="en-US" sz="1600"/>
          </a:p>
          <a:p>
            <a:endParaRPr lang="en-US" sz="1600" u="sng"/>
          </a:p>
          <a:p>
            <a:r>
              <a:rPr lang="en-US" sz="1600"/>
              <a:t>BIL metrics do </a:t>
            </a:r>
            <a:r>
              <a:rPr lang="en-US" sz="1600" u="sng"/>
              <a:t>not</a:t>
            </a:r>
            <a:r>
              <a:rPr lang="en-US" sz="1600"/>
              <a:t> cover all metrics programs will track.</a:t>
            </a:r>
          </a:p>
          <a:p>
            <a:pPr marL="0" indent="0">
              <a:buNone/>
            </a:pPr>
            <a:r>
              <a:rPr lang="en-US" sz="1600"/>
              <a:t> </a:t>
            </a:r>
          </a:p>
          <a:p>
            <a:r>
              <a:rPr lang="en-US" sz="1600"/>
              <a:t>Separately, but consistent with the BIL Metrics, the Office of Management and Budget (OMB) issued a memorandum directing agencies to collect project-level location data.</a:t>
            </a:r>
            <a:r>
              <a:rPr lang="en-US" sz="1600" baseline="3000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5D03F-42C3-131D-26AF-3DC8F6211669}"/>
              </a:ext>
            </a:extLst>
          </p:cNvPr>
          <p:cNvSpPr txBox="1"/>
          <p:nvPr/>
        </p:nvSpPr>
        <p:spPr>
          <a:xfrm>
            <a:off x="242656" y="6018194"/>
            <a:ext cx="11949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/>
              <a:t>1</a:t>
            </a:r>
            <a:r>
              <a:rPr lang="en-US" sz="1000"/>
              <a:t> Multiple metrics fall within each of the five priority categories, and the collection of multiple datapoints is required for each metric. </a:t>
            </a:r>
          </a:p>
          <a:p>
            <a:r>
              <a:rPr lang="en-US" sz="1000" baseline="30000"/>
              <a:t>2 </a:t>
            </a:r>
            <a:r>
              <a:rPr lang="en-US" sz="1000">
                <a:effectLst/>
                <a:ea typeface="Times New Roman" panose="02020603050405020304" pitchFamily="18" charset="0"/>
              </a:rPr>
              <a:t>OMB Memorandum </a:t>
            </a:r>
            <a:r>
              <a:rPr lang="en-US" sz="1000" u="sng">
                <a:solidFill>
                  <a:srgbClr val="0000FF"/>
                </a:solidFill>
                <a:effectLst/>
                <a:ea typeface="Times New Roman" panose="02020603050405020304" pitchFamily="18" charset="0"/>
                <a:hlinkClick r:id="rId3"/>
              </a:rPr>
              <a:t>M-22-12</a:t>
            </a:r>
            <a:r>
              <a:rPr lang="en-US" sz="1000">
                <a:effectLst/>
                <a:ea typeface="Times New Roman" panose="02020603050405020304" pitchFamily="18" charset="0"/>
              </a:rPr>
              <a:t> on </a:t>
            </a:r>
            <a:r>
              <a:rPr lang="en-US" sz="1000">
                <a:solidFill>
                  <a:srgbClr val="000000"/>
                </a:solidFill>
                <a:effectLst/>
                <a:ea typeface="Franklin Gothic Book" panose="020B0503020102020204" pitchFamily="34" charset="0"/>
              </a:rPr>
              <a:t>“</a:t>
            </a:r>
            <a:r>
              <a:rPr lang="en-US" sz="1000">
                <a:effectLst/>
                <a:ea typeface="Franklin Gothic Book" panose="020B0503020102020204" pitchFamily="34" charset="0"/>
              </a:rPr>
              <a:t>Advancing Effective Stewardship of Taxpayer Resources and Outcomes in the Implementation of the Infrastructure Investment and Jobs Act,” notes that agencies should “collect project-level location data.”</a:t>
            </a:r>
            <a:endParaRPr lang="en-US" sz="100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0A031F8B-45FC-DBF6-A179-F1137DFF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4" y="32799"/>
            <a:ext cx="11633200" cy="812800"/>
          </a:xfrm>
        </p:spPr>
        <p:txBody>
          <a:bodyPr/>
          <a:lstStyle/>
          <a:p>
            <a:r>
              <a:rPr lang="en-US"/>
              <a:t>Overview – Background on BIL Metrics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83F33C8-8EEC-C2A4-4EE9-46CC226D5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39" y="2138918"/>
            <a:ext cx="5867210" cy="38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83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578F-0B69-F19A-6E1C-1BE58595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 Reporting Requirements for WAP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B72061-A445-7FB0-889C-6C8D75328117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478367" y="1045634"/>
          <a:ext cx="11235267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8139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41E7-2574-E739-14A7-B4CDB352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7FC35-9E71-E0AD-F95C-13491C3EB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616" y="1677981"/>
            <a:ext cx="5506328" cy="461891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Quarterly Performance Report</a:t>
            </a:r>
          </a:p>
          <a:p>
            <a:pPr lvl="1"/>
            <a:r>
              <a:rPr lang="en-US" sz="2000" dirty="0"/>
              <a:t>Completed Units by Subgrantee</a:t>
            </a:r>
          </a:p>
          <a:p>
            <a:pPr lvl="1"/>
            <a:r>
              <a:rPr lang="en-US" sz="2000" dirty="0"/>
              <a:t>Multifamily buildings</a:t>
            </a:r>
          </a:p>
          <a:p>
            <a:pPr lvl="1"/>
            <a:r>
              <a:rPr lang="en-US" sz="2000" dirty="0"/>
              <a:t>Readiness Expenditures and Unit Completions</a:t>
            </a:r>
          </a:p>
          <a:p>
            <a:pPr lvl="1"/>
            <a:r>
              <a:rPr lang="en-US" sz="2000" dirty="0"/>
              <a:t>Renewable Energy Installed, total capacity</a:t>
            </a:r>
          </a:p>
          <a:p>
            <a:pPr lvl="1"/>
            <a:endParaRPr lang="en-US" sz="2000" dirty="0"/>
          </a:p>
          <a:p>
            <a:r>
              <a:rPr lang="en-US" sz="2000" dirty="0">
                <a:latin typeface="+mn-lt"/>
              </a:rPr>
              <a:t>Annual T&amp;TA, Monitoring &amp; Leveraging Report</a:t>
            </a:r>
          </a:p>
          <a:p>
            <a:pPr lvl="1"/>
            <a:r>
              <a:rPr lang="en-US" sz="2000" dirty="0"/>
              <a:t>Summary of workforce partnerships, recruitment and retention initiatives</a:t>
            </a:r>
          </a:p>
          <a:p>
            <a:pPr lvl="1"/>
            <a:r>
              <a:rPr lang="en-US" sz="2000" dirty="0"/>
              <a:t>Weatherization Readiness</a:t>
            </a:r>
          </a:p>
          <a:p>
            <a:pPr lvl="1"/>
            <a:r>
              <a:rPr lang="en-US" sz="2000" dirty="0"/>
              <a:t>DEI and Energy Justice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7D7A7-7DA4-B963-34F6-8E6872BDC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Franklin Gothic Book" panose="020B0503020102020204" pitchFamily="34" charset="0"/>
                <a:ea typeface="+mj-lt"/>
                <a:cs typeface="+mj-lt"/>
              </a:rPr>
              <a:t>Job Training and Training Outcomes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Book" panose="020B0503020102020204" pitchFamily="34" charset="0"/>
                <a:ea typeface="+mj-lt"/>
                <a:cs typeface="+mj-lt"/>
              </a:rPr>
              <a:t>Reductions in Household Energy Costs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Book" panose="020B0503020102020204" pitchFamily="34" charset="0"/>
                <a:ea typeface="+mj-lt"/>
                <a:cs typeface="+mj-lt"/>
              </a:rPr>
              <a:t>Energy Savings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Book" panose="020B0503020102020204" pitchFamily="34" charset="0"/>
                <a:ea typeface="+mj-lt"/>
                <a:cs typeface="+mj-lt"/>
              </a:rPr>
              <a:t>Fuel Switching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Book" panose="020B0503020102020204" pitchFamily="34" charset="0"/>
                <a:ea typeface="+mj-lt"/>
                <a:cs typeface="+mj-lt"/>
              </a:rPr>
              <a:t>Investments in Disadvantaged, Tribal and Rural Communities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Book" panose="020B0503020102020204" pitchFamily="34" charset="0"/>
                <a:ea typeface="+mj-lt"/>
                <a:cs typeface="+mj-lt"/>
              </a:rPr>
              <a:t>Funding to Small Businesses</a:t>
            </a:r>
          </a:p>
          <a:p>
            <a:endParaRPr lang="en-US" sz="2400" dirty="0">
              <a:solidFill>
                <a:schemeClr val="tx1"/>
              </a:solidFill>
              <a:ea typeface="+mj-lt"/>
              <a:cs typeface="+mj-lt"/>
            </a:endParaRPr>
          </a:p>
          <a:p>
            <a:endParaRPr lang="en-US" sz="2400" dirty="0">
              <a:solidFill>
                <a:schemeClr val="tx1"/>
              </a:solidFill>
              <a:ea typeface="+mj-lt"/>
              <a:cs typeface="+mj-lt"/>
            </a:endParaRPr>
          </a:p>
          <a:p>
            <a:endParaRPr lang="en-US" dirty="0">
              <a:solidFill>
                <a:schemeClr val="tx1"/>
              </a:solidFill>
              <a:ea typeface="+mj-lt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F8D0C-C108-F4D5-FE9A-CEFF01A902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r>
              <a:rPr lang="en-US" sz="2400" dirty="0"/>
              <a:t>(See </a:t>
            </a:r>
            <a:r>
              <a:rPr lang="en-US" sz="2400" dirty="0">
                <a:hlinkClick r:id="rId3"/>
              </a:rPr>
              <a:t>WAP Memo 103</a:t>
            </a:r>
            <a:r>
              <a:rPr lang="en-US" sz="2400" dirty="0"/>
              <a:t>)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77DB01-F706-1CBF-2C4A-A5B9CBC911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Impact Assessments</a:t>
            </a:r>
          </a:p>
        </p:txBody>
      </p:sp>
    </p:spTree>
    <p:extLst>
      <p:ext uri="{BB962C8B-B14F-4D97-AF65-F5344CB8AC3E}">
        <p14:creationId xmlns:p14="http://schemas.microsoft.com/office/powerpoint/2010/main" val="4275969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40F7-F6D7-62D1-B909-174EF38C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Implementation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40D87-6F77-E5B2-CF76-B6F8F149B4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DOE will assume as much burden as possible</a:t>
            </a:r>
          </a:p>
          <a:p>
            <a:r>
              <a:rPr lang="en-US"/>
              <a:t>DOE will plan and implement small-scale impact assessments to reduce the amount of data Grantees and Subgrantees will need to collect on an ongoing basis</a:t>
            </a:r>
          </a:p>
          <a:p>
            <a:r>
              <a:rPr lang="en-US"/>
              <a:t>DOE is exploring options for collecting 9-digit zip codes for clients and trainees</a:t>
            </a:r>
          </a:p>
          <a:p>
            <a:r>
              <a:rPr lang="en-US"/>
              <a:t>New data collected from PAGE will most likely continue after BIL funding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619E0-E408-FE58-1AAD-66490E9236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Following OMB approval, complete PAGE updates</a:t>
            </a:r>
          </a:p>
          <a:p>
            <a:pPr lvl="1"/>
            <a:r>
              <a:rPr lang="en-US"/>
              <a:t>Provide guidance and a timeline for implementation</a:t>
            </a:r>
          </a:p>
          <a:p>
            <a:pPr lvl="1"/>
            <a:r>
              <a:rPr lang="en-US"/>
              <a:t>Provide training to Grantees</a:t>
            </a:r>
          </a:p>
          <a:p>
            <a:r>
              <a:rPr lang="en-US"/>
              <a:t>Finalize plans for data collection and impact assessments</a:t>
            </a:r>
          </a:p>
          <a:p>
            <a:pPr marL="457200" lvl="1" indent="0">
              <a:buNone/>
            </a:pPr>
            <a:endParaRPr lang="en-US">
              <a:latin typeface="Franklin Gothic Book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D84A9-EABB-40B1-2E1A-7BE939DB1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Things to Know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D38AFC-238B-8424-6364-3DFBD2EA6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062512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C2D5-428B-E680-A522-A1F10F08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b="1" dirty="0"/>
              <a:t>Open Discussion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1877A7-DE48-E6AB-D446-1C69F3DE892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36510446"/>
              </p:ext>
            </p:extLst>
          </p:nvPr>
        </p:nvGraphicFramePr>
        <p:xfrm>
          <a:off x="449263" y="944563"/>
          <a:ext cx="11236325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606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784E6-D7DC-2325-E8D3-89675CBA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619" y="3022637"/>
            <a:ext cx="8577073" cy="812725"/>
          </a:xfrm>
        </p:spPr>
        <p:txBody>
          <a:bodyPr/>
          <a:lstStyle/>
          <a:p>
            <a:pPr algn="ctr"/>
            <a:r>
              <a:rPr lang="en-US" sz="6600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5193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4EF4E-96ED-4759-AB4F-24462B96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7" y="23747"/>
            <a:ext cx="11630171" cy="812588"/>
          </a:xfrm>
        </p:spPr>
        <p:txBody>
          <a:bodyPr/>
          <a:lstStyle/>
          <a:p>
            <a:r>
              <a:rPr lang="en-US" dirty="0">
                <a:latin typeface="+mj-lt"/>
              </a:rPr>
              <a:t>Office of State and Community Energy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65102-F466-485D-A32A-33EC0E9D8B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3084" y="1199273"/>
            <a:ext cx="10625831" cy="24998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>
                <a:latin typeface="+mj-lt"/>
                <a:ea typeface="+mj-lt"/>
                <a:cs typeface="+mj-lt"/>
              </a:rPr>
              <a:t>Our goal is to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extend the capacity and capabilities </a:t>
            </a:r>
            <a:r>
              <a:rPr lang="en-US" sz="2000">
                <a:solidFill>
                  <a:schemeClr val="tx1"/>
                </a:solidFill>
                <a:latin typeface="+mj-lt"/>
                <a:ea typeface="+mj-lt"/>
                <a:cs typeface="+mj-lt"/>
              </a:rPr>
              <a:t>of states, tribes, local governments, schools, and community-serving organizations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to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implement high-impact, self-sustaining</a:t>
            </a:r>
            <a:r>
              <a:rPr lang="en-US" sz="2000" b="1">
                <a:latin typeface="+mj-lt"/>
                <a:ea typeface="+mj-lt"/>
                <a:cs typeface="+mj-lt"/>
              </a:rPr>
              <a:t>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clean energy projects</a:t>
            </a:r>
            <a:r>
              <a:rPr lang="en-US" sz="2000" b="1">
                <a:latin typeface="+mj-lt"/>
                <a:ea typeface="+mj-lt"/>
                <a:cs typeface="+mj-lt"/>
              </a:rPr>
              <a:t> that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center the needs of low-income and Disadvantaged Communities (DACs)</a:t>
            </a:r>
            <a:r>
              <a:rPr lang="en-US" sz="2000" b="1">
                <a:latin typeface="+mj-lt"/>
                <a:ea typeface="+mj-lt"/>
                <a:cs typeface="+mj-lt"/>
              </a:rPr>
              <a:t>.</a:t>
            </a:r>
          </a:p>
          <a:p>
            <a:pPr marL="0" indent="0" algn="ctr">
              <a:buNone/>
            </a:pPr>
            <a:endParaRPr lang="en-US" sz="2000">
              <a:latin typeface="+mj-lt"/>
            </a:endParaRPr>
          </a:p>
          <a:p>
            <a:pPr marL="0" indent="0" algn="ctr">
              <a:buNone/>
            </a:pPr>
            <a:r>
              <a:rPr lang="en-US" sz="2000">
                <a:latin typeface="+mj-lt"/>
              </a:rPr>
              <a:t>SCEP does this through the management and oversight of $16 billion worth of formula grants, competitive grant awards, consumer rebate grants, and technical assistance.</a:t>
            </a:r>
            <a:endParaRPr lang="en-US" sz="2000">
              <a:latin typeface="+mn-lt"/>
            </a:endParaRPr>
          </a:p>
        </p:txBody>
      </p:sp>
      <p:pic>
        <p:nvPicPr>
          <p:cNvPr id="32" name="Graphic 31" descr="Solar Panels outline">
            <a:extLst>
              <a:ext uri="{FF2B5EF4-FFF2-40B4-BE49-F238E27FC236}">
                <a16:creationId xmlns:a16="http://schemas.microsoft.com/office/drawing/2014/main" id="{7EDC3CD2-18CF-25E1-BCCA-8C581149B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9520" y="4573726"/>
            <a:ext cx="812588" cy="8125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9BC252-69D0-A07A-B8BC-9757C8A20FF5}"/>
              </a:ext>
            </a:extLst>
          </p:cNvPr>
          <p:cNvSpPr txBox="1"/>
          <p:nvPr/>
        </p:nvSpPr>
        <p:spPr>
          <a:xfrm>
            <a:off x="2060045" y="5485137"/>
            <a:ext cx="1911540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b="1"/>
              <a:t>Deploy clean energy technologies</a:t>
            </a:r>
          </a:p>
        </p:txBody>
      </p:sp>
      <p:pic>
        <p:nvPicPr>
          <p:cNvPr id="35" name="Graphic 34" descr="Bar graph with upward trend outline">
            <a:extLst>
              <a:ext uri="{FF2B5EF4-FFF2-40B4-BE49-F238E27FC236}">
                <a16:creationId xmlns:a16="http://schemas.microsoft.com/office/drawing/2014/main" id="{8D6DE758-F7A3-B614-E3B8-AC27E2F99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4351" y="4478999"/>
            <a:ext cx="914162" cy="9141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072F55-E6B7-2CBD-8045-13C2B6C0BF69}"/>
              </a:ext>
            </a:extLst>
          </p:cNvPr>
          <p:cNvSpPr txBox="1"/>
          <p:nvPr/>
        </p:nvSpPr>
        <p:spPr>
          <a:xfrm>
            <a:off x="3925945" y="5425579"/>
            <a:ext cx="2230975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b="1"/>
              <a:t>Catalyze local economic development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FC392F-EBC1-AF8F-1A45-87F63CCFBD82}"/>
              </a:ext>
            </a:extLst>
          </p:cNvPr>
          <p:cNvSpPr txBox="1"/>
          <p:nvPr/>
        </p:nvSpPr>
        <p:spPr>
          <a:xfrm>
            <a:off x="5767225" y="5475734"/>
            <a:ext cx="2230975" cy="646163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algn="ctr"/>
            <a:r>
              <a:rPr lang="en-US" sz="1799" b="1"/>
              <a:t>Create </a:t>
            </a:r>
            <a:br>
              <a:rPr lang="en-US" sz="1799" b="1"/>
            </a:br>
            <a:r>
              <a:rPr lang="en-US" sz="1799" b="1"/>
              <a:t>jobs</a:t>
            </a:r>
          </a:p>
        </p:txBody>
      </p:sp>
      <p:pic>
        <p:nvPicPr>
          <p:cNvPr id="41" name="Graphic 40" descr="Neighborhood outline">
            <a:extLst>
              <a:ext uri="{FF2B5EF4-FFF2-40B4-BE49-F238E27FC236}">
                <a16:creationId xmlns:a16="http://schemas.microsoft.com/office/drawing/2014/main" id="{1B19DB6F-D12C-CBF0-0449-F9F3D94F5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7826" y="4553641"/>
            <a:ext cx="914162" cy="91416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47AE7D0-BBDD-533B-103E-F773F8DF647E}"/>
              </a:ext>
            </a:extLst>
          </p:cNvPr>
          <p:cNvSpPr txBox="1"/>
          <p:nvPr/>
        </p:nvSpPr>
        <p:spPr>
          <a:xfrm>
            <a:off x="7688199" y="5493520"/>
            <a:ext cx="2230975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b="1"/>
              <a:t>Avoid pollution through place-based strategies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C473DE-6A30-A7DE-5CAC-F6DD798C2DF4}"/>
              </a:ext>
            </a:extLst>
          </p:cNvPr>
          <p:cNvSpPr txBox="1"/>
          <p:nvPr/>
        </p:nvSpPr>
        <p:spPr>
          <a:xfrm>
            <a:off x="10169264" y="5529717"/>
            <a:ext cx="159567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b="1"/>
              <a:t>Reduce energy costs</a:t>
            </a:r>
          </a:p>
        </p:txBody>
      </p:sp>
      <p:pic>
        <p:nvPicPr>
          <p:cNvPr id="6" name="Graphic 5" descr="Construction worker female outline">
            <a:extLst>
              <a:ext uri="{FF2B5EF4-FFF2-40B4-BE49-F238E27FC236}">
                <a16:creationId xmlns:a16="http://schemas.microsoft.com/office/drawing/2014/main" id="{588461F3-3178-8292-D7EE-51919AE76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1688" y="4556809"/>
            <a:ext cx="914162" cy="914162"/>
          </a:xfrm>
          <a:prstGeom prst="rect">
            <a:avLst/>
          </a:prstGeom>
        </p:spPr>
      </p:pic>
      <p:pic>
        <p:nvPicPr>
          <p:cNvPr id="8" name="Graphic 7" descr="Money outline">
            <a:extLst>
              <a:ext uri="{FF2B5EF4-FFF2-40B4-BE49-F238E27FC236}">
                <a16:creationId xmlns:a16="http://schemas.microsoft.com/office/drawing/2014/main" id="{A3EE8482-9A92-6CE8-F703-3D5D29EA8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89156" y="4466510"/>
            <a:ext cx="914162" cy="914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772275-A64C-4583-12E8-FC43DD872F67}"/>
              </a:ext>
            </a:extLst>
          </p:cNvPr>
          <p:cNvSpPr txBox="1"/>
          <p:nvPr/>
        </p:nvSpPr>
        <p:spPr>
          <a:xfrm>
            <a:off x="207268" y="5466327"/>
            <a:ext cx="1911540" cy="923090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algn="ctr"/>
            <a:r>
              <a:rPr lang="en-US" sz="1799" b="1"/>
              <a:t>Center and deliver on J40 priorities</a:t>
            </a:r>
            <a:endParaRPr lang="en-US" sz="1799"/>
          </a:p>
        </p:txBody>
      </p:sp>
      <p:pic>
        <p:nvPicPr>
          <p:cNvPr id="10" name="Graphic 9" descr="Construction worker female outline">
            <a:extLst>
              <a:ext uri="{FF2B5EF4-FFF2-40B4-BE49-F238E27FC236}">
                <a16:creationId xmlns:a16="http://schemas.microsoft.com/office/drawing/2014/main" id="{D810B3F8-924F-F274-CC07-65F4A389A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2284" y="4575619"/>
            <a:ext cx="914162" cy="91416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1DDDCDF9-F1CA-0EF8-24AD-B6808768270B}"/>
              </a:ext>
            </a:extLst>
          </p:cNvPr>
          <p:cNvSpPr txBox="1"/>
          <p:nvPr/>
        </p:nvSpPr>
        <p:spPr>
          <a:xfrm>
            <a:off x="4393574" y="3902471"/>
            <a:ext cx="3524336" cy="4504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r>
              <a:rPr lang="en-US" sz="2350" b="1">
                <a:solidFill>
                  <a:srgbClr val="000000"/>
                </a:solidFill>
                <a:latin typeface="Franklin Gothic Medium"/>
              </a:rPr>
              <a:t>SCEP Strategic Priorities</a:t>
            </a:r>
          </a:p>
        </p:txBody>
      </p:sp>
    </p:spTree>
    <p:extLst>
      <p:ext uri="{BB962C8B-B14F-4D97-AF65-F5344CB8AC3E}">
        <p14:creationId xmlns:p14="http://schemas.microsoft.com/office/powerpoint/2010/main" val="2379592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6EC6-2580-8FDF-C9DF-2BF7A563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Listening Session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9CAC-4F6C-EE98-29A5-431447C112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WAP Improvements</a:t>
            </a:r>
            <a:r>
              <a:rPr lang="en-US" sz="24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Program and Statutory Limitations</a:t>
            </a:r>
            <a:r>
              <a:rPr lang="en-US" sz="18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Recent DOE Program Changes to Increase Impact</a:t>
            </a:r>
            <a:r>
              <a:rPr lang="en-US" sz="18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Questions for the audience: </a:t>
            </a:r>
            <a:r>
              <a:rPr lang="en-US" sz="18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What is the most important DOE improvement? </a:t>
            </a:r>
            <a:r>
              <a:rPr lang="en-US" sz="16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What’s missing from the list? </a:t>
            </a:r>
            <a:r>
              <a:rPr lang="en-US" sz="16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WAP Funding Status Update </a:t>
            </a:r>
            <a:r>
              <a:rPr lang="en-US" sz="24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Bipartisan Infrastructure Law (BIL) Questions</a:t>
            </a:r>
            <a:r>
              <a:rPr lang="en-US" sz="18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Innovation Grants</a:t>
            </a:r>
            <a:r>
              <a:rPr lang="en-US" sz="1800" b="0" i="0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282B2E"/>
                </a:solidFill>
                <a:effectLst/>
                <a:latin typeface="Franklin Gothic Book" panose="020B0503020102020204" pitchFamily="34" charset="0"/>
              </a:rPr>
              <a:t>WAP BIL Data Collection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4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784E6-D7DC-2325-E8D3-89675CBA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619" y="3022637"/>
            <a:ext cx="8577073" cy="812725"/>
          </a:xfrm>
        </p:spPr>
        <p:txBody>
          <a:bodyPr/>
          <a:lstStyle/>
          <a:p>
            <a:pPr algn="ctr"/>
            <a:r>
              <a:rPr lang="en-US" sz="6600" dirty="0">
                <a:latin typeface="+mj-lt"/>
              </a:rPr>
              <a:t>WAP Improvements</a:t>
            </a:r>
          </a:p>
        </p:txBody>
      </p:sp>
    </p:spTree>
    <p:extLst>
      <p:ext uri="{BB962C8B-B14F-4D97-AF65-F5344CB8AC3E}">
        <p14:creationId xmlns:p14="http://schemas.microsoft.com/office/powerpoint/2010/main" val="79226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8617-B370-5176-2A53-AAD05F74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Program and Statutory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A9712-E37B-27BC-6DCA-CFB278B4F9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venir" panose="02000503020000020003"/>
                <a:ea typeface="Calibri" panose="020F0502020204030204" pitchFamily="34" charset="0"/>
              </a:rPr>
              <a:t>Maximize interagency support for community-based weatherization job training &amp; workforce development targeted to the low-income residents being served by this program</a:t>
            </a:r>
          </a:p>
          <a:p>
            <a:r>
              <a:rPr lang="en-US" sz="1800" dirty="0">
                <a:latin typeface="Avenir" panose="02000503020000020003"/>
              </a:rPr>
              <a:t>Utilize T&amp;TA funds to train auditors and provide incentives in recruitment and retention</a:t>
            </a:r>
          </a:p>
          <a:p>
            <a:r>
              <a:rPr lang="en-US" sz="1800" dirty="0">
                <a:latin typeface="Avenir" panose="02000503020000020003"/>
              </a:rPr>
              <a:t>Modify and improve the Quality Control Inspector (QCI) exam and certification process</a:t>
            </a:r>
            <a:endParaRPr lang="en-US" sz="1800" dirty="0">
              <a:effectLst/>
              <a:latin typeface="Avenir" panose="02000503020000020003"/>
              <a:ea typeface="Calibri" panose="020F0502020204030204" pitchFamily="34" charset="0"/>
            </a:endParaRPr>
          </a:p>
          <a:p>
            <a:r>
              <a:rPr lang="en-US" sz="1800" dirty="0">
                <a:latin typeface="Avenir" panose="02000503020000020003"/>
                <a:ea typeface="Calibri" panose="020F0502020204030204" pitchFamily="34" charset="0"/>
              </a:rPr>
              <a:t>Consider a whole-house SIR</a:t>
            </a:r>
          </a:p>
          <a:p>
            <a:r>
              <a:rPr lang="en-US" sz="1800" dirty="0">
                <a:latin typeface="Avenir" panose="02000503020000020003"/>
              </a:rPr>
              <a:t>Make it easier to weatherize multifamily buildings, perform fuel switching, attract contractors by reducing paperwork and through online advertising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DE7B1-8B58-86B7-D89E-5420BCFADB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Change the Average Cost Per Unit (ACPU)</a:t>
            </a:r>
          </a:p>
          <a:p>
            <a:r>
              <a:rPr lang="en-US" sz="2000" dirty="0"/>
              <a:t>Change/eliminate the re-weatherization date or allow re-weatherization exceptions</a:t>
            </a:r>
          </a:p>
          <a:p>
            <a:r>
              <a:rPr lang="en-US" sz="2000" dirty="0"/>
              <a:t>Designate more Readiness funding</a:t>
            </a:r>
          </a:p>
          <a:p>
            <a:r>
              <a:rPr lang="en-US" sz="2000" dirty="0"/>
              <a:t>Change income eligibility requirements for housing types (e.g., treat manufactured home parks as multifamily and follow the 66% rule) </a:t>
            </a:r>
          </a:p>
          <a:p>
            <a:r>
              <a:rPr lang="en-US" sz="2000" dirty="0"/>
              <a:t>Provide procurement waivers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9113F-FBE5-2814-9C37-72204399D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DOE and the WAP network can…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5E6CC0-6D53-B63A-28B0-3A591A00CA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DOE can not…</a:t>
            </a:r>
          </a:p>
        </p:txBody>
      </p:sp>
    </p:spTree>
    <p:extLst>
      <p:ext uri="{BB962C8B-B14F-4D97-AF65-F5344CB8AC3E}">
        <p14:creationId xmlns:p14="http://schemas.microsoft.com/office/powerpoint/2010/main" val="2319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411B-8C66-4687-B8A3-91079312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+mj-lt"/>
              </a:rPr>
              <a:t>Recent DOE Program Changes to Increase Impact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8FF36929-037F-DFCA-3B56-16E07C73B716}"/>
              </a:ext>
            </a:extLst>
          </p:cNvPr>
          <p:cNvGrpSpPr/>
          <p:nvPr/>
        </p:nvGrpSpPr>
        <p:grpSpPr>
          <a:xfrm>
            <a:off x="643682" y="4730249"/>
            <a:ext cx="4764340" cy="1100284"/>
            <a:chOff x="1218825" y="-47625"/>
            <a:chExt cx="8630257" cy="1467046"/>
          </a:xfrm>
        </p:grpSpPr>
        <p:sp>
          <p:nvSpPr>
            <p:cNvPr id="32" name="TextBox 4">
              <a:extLst>
                <a:ext uri="{FF2B5EF4-FFF2-40B4-BE49-F238E27FC236}">
                  <a16:creationId xmlns:a16="http://schemas.microsoft.com/office/drawing/2014/main" id="{1E09952A-30D6-D366-71AC-88FAE7844C33}"/>
                </a:ext>
              </a:extLst>
            </p:cNvPr>
            <p:cNvSpPr txBox="1"/>
            <p:nvPr/>
          </p:nvSpPr>
          <p:spPr>
            <a:xfrm>
              <a:off x="1218826" y="-47625"/>
              <a:ext cx="8630256" cy="451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7"/>
                </a:lnSpc>
              </a:pPr>
              <a:r>
                <a:rPr lang="en-US" sz="1800" dirty="0">
                  <a:solidFill>
                    <a:schemeClr val="accent3"/>
                  </a:solidFill>
                  <a:latin typeface="+mj-lt"/>
                </a:rPr>
                <a:t>Target Most Heavily Burdened</a:t>
              </a:r>
            </a:p>
          </p:txBody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F176FAA0-EB08-521C-97A9-7EE09ED5677C}"/>
                </a:ext>
              </a:extLst>
            </p:cNvPr>
            <p:cNvSpPr txBox="1"/>
            <p:nvPr/>
          </p:nvSpPr>
          <p:spPr>
            <a:xfrm>
              <a:off x="1218825" y="557646"/>
              <a:ext cx="8630257" cy="8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4827" lvl="1" indent="-172413">
                <a:buFont typeface="Arial"/>
                <a:buChar char="•"/>
              </a:pPr>
              <a:r>
                <a:rPr lang="en-US" sz="1400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Develop tools to assist Grantees and Subgrantees. </a:t>
              </a:r>
            </a:p>
            <a:p>
              <a:pPr marL="344827" lvl="1" indent="-172413">
                <a:buFont typeface="Arial"/>
                <a:buChar char="•"/>
              </a:pPr>
              <a:r>
                <a:rPr lang="en-US" sz="1400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Awarded innovation grants 3/1/2023 and measuring estimated burden reduction in WAP innovation programs.</a:t>
              </a:r>
            </a:p>
          </p:txBody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E73EAFBA-9159-F387-719A-79D17B55CD9D}"/>
              </a:ext>
            </a:extLst>
          </p:cNvPr>
          <p:cNvGrpSpPr/>
          <p:nvPr/>
        </p:nvGrpSpPr>
        <p:grpSpPr>
          <a:xfrm>
            <a:off x="6095999" y="1172305"/>
            <a:ext cx="5473336" cy="1315727"/>
            <a:chOff x="1222669" y="-47625"/>
            <a:chExt cx="8630256" cy="1754304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C0667463-9C47-072B-E493-A621A1CABD3A}"/>
                </a:ext>
              </a:extLst>
            </p:cNvPr>
            <p:cNvSpPr txBox="1"/>
            <p:nvPr/>
          </p:nvSpPr>
          <p:spPr>
            <a:xfrm>
              <a:off x="1222669" y="-47625"/>
              <a:ext cx="8630256" cy="451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7"/>
                </a:lnSpc>
              </a:pPr>
              <a:r>
                <a:rPr lang="en-US" sz="1800">
                  <a:solidFill>
                    <a:schemeClr val="accent3"/>
                  </a:solidFill>
                  <a:latin typeface="+mj-lt"/>
                </a:rPr>
                <a:t>Reduce Costs through Program Efficiency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E7540E31-EBA2-127C-CFB6-CF90A34A6DB4}"/>
                </a:ext>
              </a:extLst>
            </p:cNvPr>
            <p:cNvSpPr txBox="1"/>
            <p:nvPr/>
          </p:nvSpPr>
          <p:spPr>
            <a:xfrm>
              <a:off x="1222669" y="557646"/>
              <a:ext cx="8630256" cy="114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4827" lvl="1" indent="-172413" algn="l">
                <a:spcBef>
                  <a:spcPct val="0"/>
                </a:spcBef>
                <a:buFont typeface="Arial"/>
                <a:buChar char="•"/>
              </a:pPr>
              <a:r>
                <a:rPr lang="en-US" sz="1400" u="none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Updated and released HUD multifamily lists (WPN 22-5) on 2/8/21.</a:t>
              </a:r>
            </a:p>
            <a:p>
              <a:pPr marL="344827" lvl="1" indent="-172413" algn="l">
                <a:spcBef>
                  <a:spcPct val="0"/>
                </a:spcBef>
                <a:buFont typeface="Arial"/>
                <a:buChar char="•"/>
              </a:pPr>
              <a:r>
                <a:rPr lang="en-US" sz="1400" u="none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Updated and released WPN 22-12 (MF WAP) and 22-13 (MF Rentals) on 9/14/22.</a:t>
              </a:r>
            </a:p>
            <a:p>
              <a:pPr marL="344827" lvl="1" indent="-172413" algn="l">
                <a:spcBef>
                  <a:spcPct val="0"/>
                </a:spcBef>
                <a:buFont typeface="Arial"/>
                <a:buChar char="•"/>
              </a:pPr>
              <a:r>
                <a:rPr lang="en-US" sz="1400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Continuous improvement workshops scheduled for 2023.</a:t>
              </a:r>
              <a:endParaRPr lang="en-US" sz="1400" u="none">
                <a:solidFill>
                  <a:srgbClr val="2B2C3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37" name="Group 10">
            <a:extLst>
              <a:ext uri="{FF2B5EF4-FFF2-40B4-BE49-F238E27FC236}">
                <a16:creationId xmlns:a16="http://schemas.microsoft.com/office/drawing/2014/main" id="{D74BE3D1-BCEF-4504-24CB-1D3FF0687BDD}"/>
              </a:ext>
            </a:extLst>
          </p:cNvPr>
          <p:cNvGrpSpPr/>
          <p:nvPr/>
        </p:nvGrpSpPr>
        <p:grpSpPr>
          <a:xfrm>
            <a:off x="6095999" y="4493743"/>
            <a:ext cx="5538652" cy="1336790"/>
            <a:chOff x="1185126" y="-47625"/>
            <a:chExt cx="8395395" cy="1805571"/>
          </a:xfrm>
        </p:grpSpPr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E669A2EF-8DC5-4B53-8DA4-72CA12D8E097}"/>
                </a:ext>
              </a:extLst>
            </p:cNvPr>
            <p:cNvSpPr txBox="1"/>
            <p:nvPr/>
          </p:nvSpPr>
          <p:spPr>
            <a:xfrm>
              <a:off x="1185128" y="-47625"/>
              <a:ext cx="8395393" cy="374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1800" dirty="0">
                  <a:solidFill>
                    <a:schemeClr val="accent3"/>
                  </a:solidFill>
                  <a:latin typeface="+mj-lt"/>
                </a:rPr>
                <a:t>Coordinate Across Federal Agencies to Leverage Funds</a:t>
              </a:r>
            </a:p>
          </p:txBody>
        </p:sp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DE1E7A2E-097D-3D0E-C39C-5C5FB12AF225}"/>
                </a:ext>
              </a:extLst>
            </p:cNvPr>
            <p:cNvSpPr txBox="1"/>
            <p:nvPr/>
          </p:nvSpPr>
          <p:spPr>
            <a:xfrm>
              <a:off x="1185126" y="593968"/>
              <a:ext cx="8395393" cy="116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4805" lvl="1" indent="-172085">
                <a:buFont typeface="Arial"/>
                <a:buChar char="•"/>
              </a:pPr>
              <a:r>
                <a:rPr lang="en-US" sz="1400" dirty="0">
                  <a:solidFill>
                    <a:srgbClr val="2B2C30"/>
                  </a:solidFill>
                  <a:latin typeface="Franklin Gothic Book"/>
                </a:rPr>
                <a:t>Updating MOU with HUD to include HHS and USDA that aims to streamline program eligibility, improve data sharing, expand program evaluation, coordinate workforce development, and provide joint T&amp;TA.</a:t>
              </a:r>
              <a:endParaRPr lang="en-US" dirty="0">
                <a:latin typeface="Franklin Gothic Book"/>
              </a:endParaRPr>
            </a:p>
          </p:txBody>
        </p:sp>
      </p:grpSp>
      <p:grpSp>
        <p:nvGrpSpPr>
          <p:cNvPr id="40" name="Group 14">
            <a:extLst>
              <a:ext uri="{FF2B5EF4-FFF2-40B4-BE49-F238E27FC236}">
                <a16:creationId xmlns:a16="http://schemas.microsoft.com/office/drawing/2014/main" id="{9ADFC07D-63DD-39A9-E30D-A04847E7A082}"/>
              </a:ext>
            </a:extLst>
          </p:cNvPr>
          <p:cNvGrpSpPr/>
          <p:nvPr/>
        </p:nvGrpSpPr>
        <p:grpSpPr>
          <a:xfrm>
            <a:off x="6095999" y="2583710"/>
            <a:ext cx="5538652" cy="1524027"/>
            <a:chOff x="1185128" y="-47625"/>
            <a:chExt cx="8395393" cy="2032038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C3366C4F-C7C4-1F2D-D93F-B780710CE545}"/>
                </a:ext>
              </a:extLst>
            </p:cNvPr>
            <p:cNvSpPr txBox="1"/>
            <p:nvPr/>
          </p:nvSpPr>
          <p:spPr>
            <a:xfrm>
              <a:off x="1185128" y="-47625"/>
              <a:ext cx="8395393" cy="451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7"/>
                </a:lnSpc>
              </a:pPr>
              <a:r>
                <a:rPr lang="en-US" sz="1800">
                  <a:solidFill>
                    <a:schemeClr val="accent3"/>
                  </a:solidFill>
                  <a:latin typeface="+mj-lt"/>
                </a:rPr>
                <a:t>Demonstrate New Technologies &amp; Approaches</a:t>
              </a:r>
            </a:p>
          </p:txBody>
        </p:sp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A2D3F71F-EACE-619B-EC60-40E127C66E41}"/>
                </a:ext>
              </a:extLst>
            </p:cNvPr>
            <p:cNvSpPr txBox="1"/>
            <p:nvPr/>
          </p:nvSpPr>
          <p:spPr>
            <a:xfrm>
              <a:off x="1185128" y="548121"/>
              <a:ext cx="8395393" cy="1436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4827" lvl="1" indent="-172413">
                <a:buFont typeface="Arial"/>
                <a:buChar char="•"/>
              </a:pPr>
              <a:r>
                <a:rPr lang="en-US" sz="1400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Began implementation of round 1 innovation awards on 3/1/23.</a:t>
              </a:r>
            </a:p>
            <a:p>
              <a:pPr marL="344827" lvl="1" indent="-172413">
                <a:buFont typeface="Arial"/>
                <a:buChar char="•"/>
              </a:pPr>
              <a:r>
                <a:rPr lang="en-US" sz="1400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Released Memos 096 &amp; 097 re: SERC and CSPP Grant Applications on 10/19/22.</a:t>
              </a:r>
            </a:p>
            <a:p>
              <a:pPr marL="344827" lvl="1" indent="-172413">
                <a:buFont typeface="Arial"/>
                <a:buChar char="•"/>
              </a:pPr>
              <a:r>
                <a:rPr lang="en-US" sz="1400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E&amp;I BIL opportunity will be released in summer 2023. </a:t>
              </a:r>
            </a:p>
            <a:p>
              <a:pPr marL="344827" lvl="1" indent="-172413">
                <a:buFont typeface="Arial"/>
                <a:buChar char="•"/>
              </a:pPr>
              <a:r>
                <a:rPr lang="en-US" sz="1400">
                  <a:solidFill>
                    <a:srgbClr val="2B2C30"/>
                  </a:solidFill>
                  <a:latin typeface="Franklin Gothic Book" panose="020B0503020102020204" pitchFamily="34" charset="0"/>
                </a:rPr>
                <a:t>SERC BIL opportunity will be released in 2024.</a:t>
              </a:r>
            </a:p>
          </p:txBody>
        </p:sp>
      </p:grpSp>
      <p:grpSp>
        <p:nvGrpSpPr>
          <p:cNvPr id="43" name="Group 18">
            <a:extLst>
              <a:ext uri="{FF2B5EF4-FFF2-40B4-BE49-F238E27FC236}">
                <a16:creationId xmlns:a16="http://schemas.microsoft.com/office/drawing/2014/main" id="{C3B3CACE-68B0-6F1B-A1A0-1D55B8DBB59A}"/>
              </a:ext>
            </a:extLst>
          </p:cNvPr>
          <p:cNvGrpSpPr/>
          <p:nvPr/>
        </p:nvGrpSpPr>
        <p:grpSpPr>
          <a:xfrm>
            <a:off x="643683" y="1179062"/>
            <a:ext cx="4764339" cy="1531172"/>
            <a:chOff x="1218825" y="-47625"/>
            <a:chExt cx="8630257" cy="2041563"/>
          </a:xfrm>
        </p:grpSpPr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C5E8C0B7-0709-41B3-E4A7-E6F21829A41D}"/>
                </a:ext>
              </a:extLst>
            </p:cNvPr>
            <p:cNvSpPr txBox="1"/>
            <p:nvPr/>
          </p:nvSpPr>
          <p:spPr>
            <a:xfrm>
              <a:off x="1218826" y="-47625"/>
              <a:ext cx="8630256" cy="451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7"/>
                </a:lnSpc>
              </a:pPr>
              <a:r>
                <a:rPr lang="en-US" sz="1800">
                  <a:solidFill>
                    <a:schemeClr val="accent3"/>
                  </a:solidFill>
                  <a:latin typeface="+mj-lt"/>
                </a:rPr>
                <a:t>Reduce Deferrals</a:t>
              </a:r>
            </a:p>
          </p:txBody>
        </p:sp>
        <p:sp>
          <p:nvSpPr>
            <p:cNvPr id="45" name="TextBox 21">
              <a:extLst>
                <a:ext uri="{FF2B5EF4-FFF2-40B4-BE49-F238E27FC236}">
                  <a16:creationId xmlns:a16="http://schemas.microsoft.com/office/drawing/2014/main" id="{D77B7BD2-1C08-8754-8F85-0BD739FF5F0B}"/>
                </a:ext>
              </a:extLst>
            </p:cNvPr>
            <p:cNvSpPr txBox="1"/>
            <p:nvPr/>
          </p:nvSpPr>
          <p:spPr>
            <a:xfrm>
              <a:off x="1218825" y="557647"/>
              <a:ext cx="8630257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4805" lvl="1" indent="-172085">
                <a:buFont typeface="Arial"/>
                <a:buChar char="•"/>
              </a:pPr>
              <a:r>
                <a:rPr lang="en-US" sz="1400" dirty="0">
                  <a:solidFill>
                    <a:srgbClr val="2B2C30"/>
                  </a:solidFill>
                  <a:latin typeface="Franklin Gothic Book"/>
                </a:rPr>
                <a:t>Successfully awarded 21 E&amp;I awards focused on weatherization readiness, health &amp; safety improvements, and other priorities. </a:t>
              </a:r>
              <a:endParaRPr lang="en-US"/>
            </a:p>
            <a:p>
              <a:pPr marL="344805" lvl="1" indent="-172085">
                <a:buFont typeface="Arial"/>
                <a:buChar char="•"/>
              </a:pPr>
              <a:r>
                <a:rPr lang="en-US" sz="1400" dirty="0">
                  <a:solidFill>
                    <a:srgbClr val="2B2C30"/>
                  </a:solidFill>
                  <a:latin typeface="Franklin Gothic Book"/>
                </a:rPr>
                <a:t>Weatherization Readiness WPN (23-4) and Braiding Funds WPN (22-9) have been released</a:t>
              </a:r>
              <a:endParaRPr lang="en-US" sz="1400" dirty="0">
                <a:solidFill>
                  <a:srgbClr val="FF0000"/>
                </a:solidFill>
                <a:latin typeface="Franklin Gothic Book"/>
              </a:endParaRPr>
            </a:p>
          </p:txBody>
        </p:sp>
      </p:grpSp>
      <p:grpSp>
        <p:nvGrpSpPr>
          <p:cNvPr id="46" name="Group 22">
            <a:extLst>
              <a:ext uri="{FF2B5EF4-FFF2-40B4-BE49-F238E27FC236}">
                <a16:creationId xmlns:a16="http://schemas.microsoft.com/office/drawing/2014/main" id="{E4A9D0E2-3DC0-83D1-6569-E91A0EA25D55}"/>
              </a:ext>
            </a:extLst>
          </p:cNvPr>
          <p:cNvGrpSpPr/>
          <p:nvPr/>
        </p:nvGrpSpPr>
        <p:grpSpPr>
          <a:xfrm>
            <a:off x="593715" y="2881965"/>
            <a:ext cx="4764340" cy="1684157"/>
            <a:chOff x="1128313" y="-364084"/>
            <a:chExt cx="8630257" cy="2245544"/>
          </a:xfrm>
        </p:grpSpPr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5F6304D7-9A4C-4805-B2CA-ABA5E09032CD}"/>
                </a:ext>
              </a:extLst>
            </p:cNvPr>
            <p:cNvSpPr txBox="1"/>
            <p:nvPr/>
          </p:nvSpPr>
          <p:spPr>
            <a:xfrm>
              <a:off x="1128315" y="-364084"/>
              <a:ext cx="8630255" cy="451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7"/>
                </a:lnSpc>
              </a:pPr>
              <a:r>
                <a:rPr lang="en-US" sz="1800">
                  <a:solidFill>
                    <a:schemeClr val="accent3"/>
                  </a:solidFill>
                  <a:latin typeface="+mj-lt"/>
                </a:rPr>
                <a:t>Enable Deeper Improvements</a:t>
              </a:r>
            </a:p>
          </p:txBody>
        </p:sp>
        <p:sp>
          <p:nvSpPr>
            <p:cNvPr id="48" name="TextBox 25">
              <a:extLst>
                <a:ext uri="{FF2B5EF4-FFF2-40B4-BE49-F238E27FC236}">
                  <a16:creationId xmlns:a16="http://schemas.microsoft.com/office/drawing/2014/main" id="{2683DD04-1406-C2D1-1D3E-5DF949AB095F}"/>
                </a:ext>
              </a:extLst>
            </p:cNvPr>
            <p:cNvSpPr txBox="1"/>
            <p:nvPr/>
          </p:nvSpPr>
          <p:spPr>
            <a:xfrm>
              <a:off x="1128313" y="157910"/>
              <a:ext cx="8630257" cy="172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4805" lvl="1" indent="-172085">
                <a:buFont typeface="Arial"/>
                <a:buChar char="•"/>
              </a:pPr>
              <a:r>
                <a:rPr lang="en-US" sz="1400" dirty="0">
                  <a:solidFill>
                    <a:srgbClr val="2B2C30"/>
                  </a:solidFill>
                  <a:latin typeface="Franklin Gothic Book"/>
                </a:rPr>
                <a:t>Released Regional Priority Lists for SF, MH, Low-Rise MF (WPN 22-8) on 7/1/22.</a:t>
              </a:r>
              <a:endParaRPr lang="en-US" dirty="0">
                <a:latin typeface="Franklin Gothic Book"/>
              </a:endParaRPr>
            </a:p>
            <a:p>
              <a:pPr marL="344805" lvl="1" indent="-172085">
                <a:buFont typeface="Arial"/>
                <a:buChar char="•"/>
              </a:pPr>
              <a:r>
                <a:rPr lang="en-US" sz="1400" dirty="0">
                  <a:solidFill>
                    <a:srgbClr val="2B2C30"/>
                  </a:solidFill>
                  <a:latin typeface="Franklin Gothic Book"/>
                </a:rPr>
                <a:t>Released WPN 22-10 on Non-Energy Impacts on 10/21/22.</a:t>
              </a:r>
            </a:p>
            <a:p>
              <a:pPr marL="344805" lvl="1" indent="-172085">
                <a:buFont typeface="Arial"/>
                <a:buChar char="•"/>
              </a:pPr>
              <a:r>
                <a:rPr lang="en-US" sz="1400" dirty="0">
                  <a:solidFill>
                    <a:srgbClr val="2B2C30"/>
                  </a:solidFill>
                  <a:latin typeface="Franklin Gothic Book"/>
                </a:rPr>
                <a:t>Released an update to fuel switching guidance (WPN 23-6) on 3/3/2023</a:t>
              </a:r>
              <a:endParaRPr lang="en-US" sz="1400" dirty="0">
                <a:solidFill>
                  <a:srgbClr val="FF0000"/>
                </a:solidFill>
                <a:latin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8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C543-5966-3757-3DC6-BA2B5A47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277F-869E-F57F-5DD9-30A17265DC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What program improvements are most important? 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What is missing from the list? 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Please raise your hand to speak or add comments in the chat.</a:t>
            </a:r>
          </a:p>
        </p:txBody>
      </p:sp>
    </p:spTree>
    <p:extLst>
      <p:ext uri="{BB962C8B-B14F-4D97-AF65-F5344CB8AC3E}">
        <p14:creationId xmlns:p14="http://schemas.microsoft.com/office/powerpoint/2010/main" val="366401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784E6-D7DC-2325-E8D3-89675CBA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619" y="3022637"/>
            <a:ext cx="8577073" cy="812725"/>
          </a:xfrm>
        </p:spPr>
        <p:txBody>
          <a:bodyPr/>
          <a:lstStyle/>
          <a:p>
            <a:pPr algn="ctr"/>
            <a:r>
              <a:rPr lang="en-US" sz="6600" dirty="0">
                <a:latin typeface="+mj-lt"/>
              </a:rPr>
              <a:t>WAP Funding Status Update</a:t>
            </a:r>
          </a:p>
        </p:txBody>
      </p:sp>
    </p:spTree>
    <p:extLst>
      <p:ext uri="{BB962C8B-B14F-4D97-AF65-F5344CB8AC3E}">
        <p14:creationId xmlns:p14="http://schemas.microsoft.com/office/powerpoint/2010/main" val="138226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C6A0-5F77-7FC1-4970-F505B9C9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Weatherization Assistance Program Funding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BAC174-BD7D-69F5-8F28-F07BF0F0B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505636"/>
              </p:ext>
            </p:extLst>
          </p:nvPr>
        </p:nvGraphicFramePr>
        <p:xfrm>
          <a:off x="1256242" y="1447800"/>
          <a:ext cx="9679516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4992314"/>
      </p:ext>
    </p:extLst>
  </p:cSld>
  <p:clrMapOvr>
    <a:masterClrMapping/>
  </p:clrMapOvr>
</p:sld>
</file>

<file path=ppt/theme/theme1.xml><?xml version="1.0" encoding="utf-8"?>
<a:theme xmlns:a="http://schemas.openxmlformats.org/drawingml/2006/main" name="EERE PPT">
  <a:themeElements>
    <a:clrScheme name="SCEP palette">
      <a:dk1>
        <a:srgbClr val="000000"/>
      </a:dk1>
      <a:lt1>
        <a:srgbClr val="FFFFFF"/>
      </a:lt1>
      <a:dk2>
        <a:srgbClr val="5E6A7B"/>
      </a:dk2>
      <a:lt2>
        <a:srgbClr val="EEECE1"/>
      </a:lt2>
      <a:accent1>
        <a:srgbClr val="235FAC"/>
      </a:accent1>
      <a:accent2>
        <a:srgbClr val="1AA6DF"/>
      </a:accent2>
      <a:accent3>
        <a:srgbClr val="1A315C"/>
      </a:accent3>
      <a:accent4>
        <a:srgbClr val="DBDDDE"/>
      </a:accent4>
      <a:accent5>
        <a:srgbClr val="FECB01"/>
      </a:accent5>
      <a:accent6>
        <a:srgbClr val="FAA11D"/>
      </a:accent6>
      <a:hlink>
        <a:srgbClr val="235FAC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ERE PPT">
  <a:themeElements>
    <a:clrScheme name="Custom 1">
      <a:dk1>
        <a:srgbClr val="000000"/>
      </a:dk1>
      <a:lt1>
        <a:srgbClr val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469AC3D-5C34-4392-B335-E53A3517DF50}" vid="{3FC97CF3-3494-4B5E-BE19-F00E8719D46F}"/>
    </a:ext>
  </a:extLst>
</a:theme>
</file>

<file path=ppt/theme/theme3.xml><?xml version="1.0" encoding="utf-8"?>
<a:theme xmlns:a="http://schemas.openxmlformats.org/drawingml/2006/main" name="1_EERE PPT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469AC3D-5C34-4392-B335-E53A3517DF50}" vid="{3FC97CF3-3494-4B5E-BE19-F00E8719D46F}"/>
    </a:ext>
  </a:extLst>
</a:theme>
</file>

<file path=ppt/theme/theme4.xml><?xml version="1.0" encoding="utf-8"?>
<a:theme xmlns:a="http://schemas.openxmlformats.org/drawingml/2006/main" name="1_Custom Design">
  <a:themeElements>
    <a:clrScheme name="Custom 24">
      <a:dk1>
        <a:sysClr val="windowText" lastClr="000000"/>
      </a:dk1>
      <a:lt1>
        <a:sysClr val="window" lastClr="FFFFFF"/>
      </a:lt1>
      <a:dk2>
        <a:srgbClr val="004063"/>
      </a:dk2>
      <a:lt2>
        <a:srgbClr val="E7E6E6"/>
      </a:lt2>
      <a:accent1>
        <a:srgbClr val="6AA643"/>
      </a:accent1>
      <a:accent2>
        <a:srgbClr val="075E79"/>
      </a:accent2>
      <a:accent3>
        <a:srgbClr val="077EA2"/>
      </a:accent3>
      <a:accent4>
        <a:srgbClr val="1696BB"/>
      </a:accent4>
      <a:accent5>
        <a:srgbClr val="E9C63F"/>
      </a:accent5>
      <a:accent6>
        <a:srgbClr val="F68621"/>
      </a:accent6>
      <a:hlink>
        <a:srgbClr val="9DBB60"/>
      </a:hlink>
      <a:folHlink>
        <a:srgbClr val="7F7F7F"/>
      </a:folHlink>
    </a:clrScheme>
    <a:fontScheme name="Custom 26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958B31957894A92BF408BEC75495A" ma:contentTypeVersion="13" ma:contentTypeDescription="Create a new document." ma:contentTypeScope="" ma:versionID="8d50a79d87700ab9e3668f5bb3e56630">
  <xsd:schema xmlns:xsd="http://www.w3.org/2001/XMLSchema" xmlns:xs="http://www.w3.org/2001/XMLSchema" xmlns:p="http://schemas.microsoft.com/office/2006/metadata/properties" xmlns:ns2="bc4d3709-fb5e-4ea2-a83d-54a854e6b375" xmlns:ns3="5d109f06-97e0-4f6f-b626-bbf47fcfae7d" targetNamespace="http://schemas.microsoft.com/office/2006/metadata/properties" ma:root="true" ma:fieldsID="3ab5fd8d4df6b5865481363947d568ec" ns2:_="" ns3:_="">
    <xsd:import namespace="bc4d3709-fb5e-4ea2-a83d-54a854e6b375"/>
    <xsd:import namespace="5d109f06-97e0-4f6f-b626-bbf47fcfae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d3709-fb5e-4ea2-a83d-54a854e6b3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09f06-97e0-4f6f-b626-bbf47fcfae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c9cce79-286b-4bc8-9416-82c187ba037a}" ma:internalName="TaxCatchAll" ma:showField="CatchAllData" ma:web="5d109f06-97e0-4f6f-b626-bbf47fcfae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109f06-97e0-4f6f-b626-bbf47fcfae7d" xsi:nil="true"/>
    <lcf76f155ced4ddcb4097134ff3c332f xmlns="bc4d3709-fb5e-4ea2-a83d-54a854e6b3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5E5D6A-FE85-4F18-B01F-D523494DF7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4d3709-fb5e-4ea2-a83d-54a854e6b375"/>
    <ds:schemaRef ds:uri="5d109f06-97e0-4f6f-b626-bbf47fcfae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EE2037-620D-4E00-ADBC-B340DBB73B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CF4C72-E9F5-407F-8921-7CF764AC5E57}">
  <ds:schemaRefs>
    <ds:schemaRef ds:uri="5d109f06-97e0-4f6f-b626-bbf47fcfae7d"/>
    <ds:schemaRef ds:uri="bc4d3709-fb5e-4ea2-a83d-54a854e6b37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</TotalTime>
  <Words>1416</Words>
  <Application>Microsoft Office PowerPoint</Application>
  <PresentationFormat>Widescreen</PresentationFormat>
  <Paragraphs>194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Avenir</vt:lpstr>
      <vt:lpstr>Avenir Book</vt:lpstr>
      <vt:lpstr>Avenir LT Std 45 Book</vt:lpstr>
      <vt:lpstr>Avenir LT Std 65 Medium</vt:lpstr>
      <vt:lpstr>Avenir Medium</vt:lpstr>
      <vt:lpstr>Calibri</vt:lpstr>
      <vt:lpstr>Courier New</vt:lpstr>
      <vt:lpstr>Franklin Gothic Book</vt:lpstr>
      <vt:lpstr>Franklin Gothic Medium</vt:lpstr>
      <vt:lpstr>Lato Black</vt:lpstr>
      <vt:lpstr>Lato Light</vt:lpstr>
      <vt:lpstr>Times New Roman</vt:lpstr>
      <vt:lpstr>Wingdings</vt:lpstr>
      <vt:lpstr>EERE PPT</vt:lpstr>
      <vt:lpstr>EERE PPT</vt:lpstr>
      <vt:lpstr>1_EERE PPT</vt:lpstr>
      <vt:lpstr>1_Custom Design</vt:lpstr>
      <vt:lpstr>PowerPoint Presentation</vt:lpstr>
      <vt:lpstr>Office of State and Community Energy Programs</vt:lpstr>
      <vt:lpstr>Listening Session Agenda</vt:lpstr>
      <vt:lpstr>WAP Improvements</vt:lpstr>
      <vt:lpstr>Program and Statutory Limitations</vt:lpstr>
      <vt:lpstr>Recent DOE Program Changes to Increase Impact</vt:lpstr>
      <vt:lpstr>Open Discussion </vt:lpstr>
      <vt:lpstr>WAP Funding Status Update</vt:lpstr>
      <vt:lpstr>Weatherization Assistance Program Funding</vt:lpstr>
      <vt:lpstr>WAP BIL Timeline</vt:lpstr>
      <vt:lpstr>BIL Grants – Goals for Remaining 50% of BIL Allocation</vt:lpstr>
      <vt:lpstr>WAP Innovation Grants</vt:lpstr>
      <vt:lpstr>WAP BIL Data Collection</vt:lpstr>
      <vt:lpstr>Overview – Background on BIL Metrics</vt:lpstr>
      <vt:lpstr>BIL Reporting Requirements for WAP </vt:lpstr>
      <vt:lpstr>Data Collection</vt:lpstr>
      <vt:lpstr>Program Implementation Next Steps</vt:lpstr>
      <vt:lpstr>Open Discussion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Green version of the EERE PowerPoint template, for use with PowerPoint 2007.</dc:subject>
  <dc:creator>Resch, Michael</dc:creator>
  <cp:lastModifiedBy>Rains, Amanda</cp:lastModifiedBy>
  <cp:revision>422</cp:revision>
  <dcterms:created xsi:type="dcterms:W3CDTF">2022-05-12T21:36:51Z</dcterms:created>
  <dcterms:modified xsi:type="dcterms:W3CDTF">2023-07-26T17:32:07Z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0x010100970958B31957894A92BF408BEC75495A</vt:lpwstr>
  </property>
  <property fmtid="{D5CDD505-2E9C-101B-9397-08002B2CF9AE}" pid="3" name="MediaServiceImageTags">
    <vt:lpwstr/>
  </property>
</Properties>
</file>