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4"/>
  </p:notesMasterIdLst>
  <p:sldIdLst>
    <p:sldId id="1815" r:id="rId2"/>
    <p:sldId id="1824" r:id="rId3"/>
    <p:sldId id="1816" r:id="rId4"/>
    <p:sldId id="1821" r:id="rId5"/>
    <p:sldId id="1823" r:id="rId6"/>
    <p:sldId id="1841" r:id="rId7"/>
    <p:sldId id="1641" r:id="rId8"/>
    <p:sldId id="1813" r:id="rId9"/>
    <p:sldId id="1826" r:id="rId10"/>
    <p:sldId id="1827" r:id="rId11"/>
    <p:sldId id="1839" r:id="rId12"/>
    <p:sldId id="1840" r:id="rId13"/>
    <p:sldId id="1842" r:id="rId14"/>
    <p:sldId id="1828" r:id="rId15"/>
    <p:sldId id="1818" r:id="rId16"/>
    <p:sldId id="1819" r:id="rId17"/>
    <p:sldId id="1812" r:id="rId18"/>
    <p:sldId id="1836" r:id="rId19"/>
    <p:sldId id="1833" r:id="rId20"/>
    <p:sldId id="1838" r:id="rId21"/>
    <p:sldId id="1817" r:id="rId22"/>
    <p:sldId id="1814" r:id="rId23"/>
    <p:sldId id="1830" r:id="rId24"/>
    <p:sldId id="1837" r:id="rId25"/>
    <p:sldId id="1807" r:id="rId26"/>
    <p:sldId id="1808" r:id="rId27"/>
    <p:sldId id="1835" r:id="rId28"/>
    <p:sldId id="1809" r:id="rId29"/>
    <p:sldId id="1810" r:id="rId30"/>
    <p:sldId id="1829" r:id="rId31"/>
    <p:sldId id="1831" r:id="rId32"/>
    <p:sldId id="183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E0"/>
    <a:srgbClr val="0026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84972" autoAdjust="0"/>
  </p:normalViewPr>
  <p:slideViewPr>
    <p:cSldViewPr snapToGrid="0" showGuides="1">
      <p:cViewPr>
        <p:scale>
          <a:sx n="60" d="100"/>
          <a:sy n="60" d="100"/>
        </p:scale>
        <p:origin x="1170" y="90"/>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3E614-8B2A-4787-97B8-28863A95B94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13AE09E-6590-4CF4-9AC1-0586BA13D73D}">
      <dgm:prSet/>
      <dgm:spPr>
        <a:xfrm>
          <a:off x="38249" y="2383460"/>
          <a:ext cx="2359607" cy="720000"/>
        </a:xfrm>
        <a:prstGeom prst="rect">
          <a:avLst/>
        </a:prstGeom>
        <a:noFill/>
        <a:ln>
          <a:noFill/>
        </a:ln>
        <a:effectLst/>
      </dgm:spPr>
      <dgm:t>
        <a:bodyPr/>
        <a:lstStyle/>
        <a:p>
          <a:pPr>
            <a:lnSpc>
              <a:spcPct val="100000"/>
            </a:lnSpc>
            <a:buNone/>
            <a:defRPr cap="all"/>
          </a:pPr>
          <a:r>
            <a:rPr lang="en-US" cap="all">
              <a:solidFill>
                <a:sysClr val="windowText" lastClr="000000">
                  <a:hueOff val="0"/>
                  <a:satOff val="0"/>
                  <a:lumOff val="0"/>
                  <a:alphaOff val="0"/>
                </a:sysClr>
              </a:solidFill>
              <a:latin typeface="Calibri Light"/>
              <a:ea typeface="+mn-ea"/>
              <a:cs typeface="+mn-cs"/>
            </a:rPr>
            <a:t>Population</a:t>
          </a:r>
        </a:p>
      </dgm:t>
    </dgm:pt>
    <dgm:pt modelId="{99E53C73-33E5-4373-9C37-26BCEB6496D7}" type="parTrans" cxnId="{00BBF2C9-BD6B-4EFD-9AFE-7AF662B2B610}">
      <dgm:prSet/>
      <dgm:spPr/>
      <dgm:t>
        <a:bodyPr/>
        <a:lstStyle/>
        <a:p>
          <a:endParaRPr lang="en-US"/>
        </a:p>
      </dgm:t>
    </dgm:pt>
    <dgm:pt modelId="{332905EB-0461-4608-96B1-1169079F6E58}" type="sibTrans" cxnId="{00BBF2C9-BD6B-4EFD-9AFE-7AF662B2B610}">
      <dgm:prSet/>
      <dgm:spPr/>
      <dgm:t>
        <a:bodyPr/>
        <a:lstStyle/>
        <a:p>
          <a:endParaRPr lang="en-US"/>
        </a:p>
      </dgm:t>
    </dgm:pt>
    <dgm:pt modelId="{F70D794F-473D-403D-AED6-97A4C44AE7F0}">
      <dgm:prSet/>
      <dgm:spPr>
        <a:xfrm>
          <a:off x="2810789" y="2383460"/>
          <a:ext cx="2359607" cy="720000"/>
        </a:xfrm>
        <a:prstGeom prst="rect">
          <a:avLst/>
        </a:prstGeom>
        <a:noFill/>
        <a:ln>
          <a:noFill/>
        </a:ln>
        <a:effectLst/>
      </dgm:spPr>
      <dgm:t>
        <a:bodyPr/>
        <a:lstStyle/>
        <a:p>
          <a:pPr>
            <a:lnSpc>
              <a:spcPct val="100000"/>
            </a:lnSpc>
            <a:buNone/>
            <a:defRPr cap="all"/>
          </a:pPr>
          <a:r>
            <a:rPr lang="en-US" cap="all">
              <a:solidFill>
                <a:sysClr val="windowText" lastClr="000000">
                  <a:hueOff val="0"/>
                  <a:satOff val="0"/>
                  <a:lumOff val="0"/>
                  <a:alphaOff val="0"/>
                </a:sysClr>
              </a:solidFill>
              <a:latin typeface="Calibri Light"/>
              <a:ea typeface="+mn-ea"/>
              <a:cs typeface="+mn-cs"/>
            </a:rPr>
            <a:t>Services</a:t>
          </a:r>
        </a:p>
      </dgm:t>
    </dgm:pt>
    <dgm:pt modelId="{AC047231-8BB0-44BE-9DFF-B355DE70EF30}" type="parTrans" cxnId="{71948A2E-7FBB-4896-9F0A-B21832AC06E6}">
      <dgm:prSet/>
      <dgm:spPr/>
      <dgm:t>
        <a:bodyPr/>
        <a:lstStyle/>
        <a:p>
          <a:endParaRPr lang="en-US"/>
        </a:p>
      </dgm:t>
    </dgm:pt>
    <dgm:pt modelId="{BDFD1E34-F664-45A0-B339-FC7BF71A9691}" type="sibTrans" cxnId="{71948A2E-7FBB-4896-9F0A-B21832AC06E6}">
      <dgm:prSet/>
      <dgm:spPr/>
      <dgm:t>
        <a:bodyPr/>
        <a:lstStyle/>
        <a:p>
          <a:endParaRPr lang="en-US"/>
        </a:p>
      </dgm:t>
    </dgm:pt>
    <dgm:pt modelId="{CEFF83AF-FE40-4507-908D-1B92C731DF44}">
      <dgm:prSet/>
      <dgm:spPr>
        <a:xfrm>
          <a:off x="5583328" y="2383460"/>
          <a:ext cx="2359607" cy="720000"/>
        </a:xfrm>
        <a:prstGeom prst="rect">
          <a:avLst/>
        </a:prstGeom>
        <a:noFill/>
        <a:ln>
          <a:noFill/>
        </a:ln>
        <a:effectLst/>
      </dgm:spPr>
      <dgm:t>
        <a:bodyPr/>
        <a:lstStyle/>
        <a:p>
          <a:pPr>
            <a:lnSpc>
              <a:spcPct val="100000"/>
            </a:lnSpc>
            <a:buNone/>
            <a:defRPr cap="all"/>
          </a:pPr>
          <a:r>
            <a:rPr lang="en-US" cap="all">
              <a:solidFill>
                <a:sysClr val="windowText" lastClr="000000">
                  <a:hueOff val="0"/>
                  <a:satOff val="0"/>
                  <a:lumOff val="0"/>
                  <a:alphaOff val="0"/>
                </a:sysClr>
              </a:solidFill>
              <a:latin typeface="Calibri Light"/>
              <a:ea typeface="+mn-ea"/>
              <a:cs typeface="+mn-cs"/>
            </a:rPr>
            <a:t>Outcomes</a:t>
          </a:r>
        </a:p>
      </dgm:t>
    </dgm:pt>
    <dgm:pt modelId="{19D215E9-F6D4-4C2E-974E-98033F7BBFEE}" type="parTrans" cxnId="{608628B4-8E1E-464F-B716-DAEA7EA4DF0D}">
      <dgm:prSet/>
      <dgm:spPr/>
      <dgm:t>
        <a:bodyPr/>
        <a:lstStyle/>
        <a:p>
          <a:endParaRPr lang="en-US"/>
        </a:p>
      </dgm:t>
    </dgm:pt>
    <dgm:pt modelId="{B08E086E-15DB-4BD1-B4B7-327FD0199A2C}" type="sibTrans" cxnId="{608628B4-8E1E-464F-B716-DAEA7EA4DF0D}">
      <dgm:prSet/>
      <dgm:spPr/>
      <dgm:t>
        <a:bodyPr/>
        <a:lstStyle/>
        <a:p>
          <a:endParaRPr lang="en-US"/>
        </a:p>
      </dgm:t>
    </dgm:pt>
    <dgm:pt modelId="{124B7DCB-595F-4A4C-99DF-42DBCDD4A10E}">
      <dgm:prSet/>
      <dgm:spPr>
        <a:xfrm>
          <a:off x="8355867" y="2383460"/>
          <a:ext cx="2359607" cy="720000"/>
        </a:xfrm>
        <a:prstGeom prst="rect">
          <a:avLst/>
        </a:prstGeom>
        <a:noFill/>
        <a:ln>
          <a:noFill/>
        </a:ln>
        <a:effectLst/>
      </dgm:spPr>
      <dgm:t>
        <a:bodyPr/>
        <a:lstStyle/>
        <a:p>
          <a:pPr>
            <a:lnSpc>
              <a:spcPct val="100000"/>
            </a:lnSpc>
            <a:buNone/>
            <a:defRPr cap="all"/>
          </a:pPr>
          <a:r>
            <a:rPr lang="en-US" cap="all">
              <a:solidFill>
                <a:sysClr val="windowText" lastClr="000000">
                  <a:hueOff val="0"/>
                  <a:satOff val="0"/>
                  <a:lumOff val="0"/>
                  <a:alphaOff val="0"/>
                </a:sysClr>
              </a:solidFill>
              <a:latin typeface="Calibri Light"/>
              <a:ea typeface="+mn-ea"/>
              <a:cs typeface="+mn-cs"/>
            </a:rPr>
            <a:t>Relationships</a:t>
          </a:r>
        </a:p>
      </dgm:t>
    </dgm:pt>
    <dgm:pt modelId="{78E1CD02-50D0-4FDE-83B6-35D1DAEF8FA8}" type="parTrans" cxnId="{2B4138DB-FECE-4E33-A177-8D937DF65E00}">
      <dgm:prSet/>
      <dgm:spPr/>
      <dgm:t>
        <a:bodyPr/>
        <a:lstStyle/>
        <a:p>
          <a:endParaRPr lang="en-US"/>
        </a:p>
      </dgm:t>
    </dgm:pt>
    <dgm:pt modelId="{01E43440-078E-44D5-A74F-BE55F7132990}" type="sibTrans" cxnId="{2B4138DB-FECE-4E33-A177-8D937DF65E00}">
      <dgm:prSet/>
      <dgm:spPr/>
      <dgm:t>
        <a:bodyPr/>
        <a:lstStyle/>
        <a:p>
          <a:endParaRPr lang="en-US"/>
        </a:p>
      </dgm:t>
    </dgm:pt>
    <dgm:pt modelId="{9155EF76-4826-4104-BEA3-A8521975B68F}" type="pres">
      <dgm:prSet presAssocID="{A983E614-8B2A-4787-97B8-28863A95B949}" presName="root" presStyleCnt="0">
        <dgm:presLayoutVars>
          <dgm:dir/>
          <dgm:resizeHandles val="exact"/>
        </dgm:presLayoutVars>
      </dgm:prSet>
      <dgm:spPr/>
    </dgm:pt>
    <dgm:pt modelId="{062D12A9-5BAE-40E2-9113-4E12F9BC10A2}" type="pres">
      <dgm:prSet presAssocID="{413AE09E-6590-4CF4-9AC1-0586BA13D73D}" presName="compNode" presStyleCnt="0"/>
      <dgm:spPr/>
    </dgm:pt>
    <dgm:pt modelId="{8F8679D7-4A02-4B47-8C10-6D9095E9EF6F}" type="pres">
      <dgm:prSet presAssocID="{413AE09E-6590-4CF4-9AC1-0586BA13D73D}" presName="iconBgRect" presStyleLbl="bgShp" presStyleIdx="0" presStyleCnt="4"/>
      <dgm:spPr>
        <a:xfrm>
          <a:off x="498373" y="495773"/>
          <a:ext cx="1439360" cy="1439360"/>
        </a:xfrm>
        <a:prstGeom prst="ellipse">
          <a:avLst/>
        </a:prstGeom>
        <a:solidFill>
          <a:srgbClr val="A8B97F">
            <a:hueOff val="0"/>
            <a:satOff val="0"/>
            <a:lumOff val="0"/>
            <a:alphaOff val="0"/>
          </a:srgbClr>
        </a:solidFill>
        <a:ln>
          <a:noFill/>
        </a:ln>
        <a:effectLst/>
      </dgm:spPr>
    </dgm:pt>
    <dgm:pt modelId="{A217B603-BB3F-4D7A-B3C1-EE1DC6A7C1A9}" type="pres">
      <dgm:prSet presAssocID="{413AE09E-6590-4CF4-9AC1-0586BA13D73D}" presName="iconRect" presStyleLbl="node1" presStyleIdx="0" presStyleCnt="4"/>
      <dgm:spPr>
        <a:xfrm>
          <a:off x="805122" y="802522"/>
          <a:ext cx="825862" cy="8258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gm:spPr>
      <dgm:extLst>
        <a:ext uri="{E40237B7-FDA0-4F09-8148-C483321AD2D9}">
          <dgm14:cNvPr xmlns:dgm14="http://schemas.microsoft.com/office/drawing/2010/diagram" id="0" name="" descr="Universal Access"/>
        </a:ext>
      </dgm:extLst>
    </dgm:pt>
    <dgm:pt modelId="{D7288DFA-457D-44FE-ADD4-49CC5E51B3C6}" type="pres">
      <dgm:prSet presAssocID="{413AE09E-6590-4CF4-9AC1-0586BA13D73D}" presName="spaceRect" presStyleCnt="0"/>
      <dgm:spPr/>
    </dgm:pt>
    <dgm:pt modelId="{C2880542-ED4F-47E1-A8D4-FD336FBAED9A}" type="pres">
      <dgm:prSet presAssocID="{413AE09E-6590-4CF4-9AC1-0586BA13D73D}" presName="textRect" presStyleLbl="revTx" presStyleIdx="0" presStyleCnt="4">
        <dgm:presLayoutVars>
          <dgm:chMax val="1"/>
          <dgm:chPref val="1"/>
        </dgm:presLayoutVars>
      </dgm:prSet>
      <dgm:spPr/>
    </dgm:pt>
    <dgm:pt modelId="{65E35B1F-756C-4CC3-9259-D40EAB02E141}" type="pres">
      <dgm:prSet presAssocID="{332905EB-0461-4608-96B1-1169079F6E58}" presName="sibTrans" presStyleCnt="0"/>
      <dgm:spPr/>
    </dgm:pt>
    <dgm:pt modelId="{34766202-7A28-4EE0-9D3F-3F79895A461B}" type="pres">
      <dgm:prSet presAssocID="{F70D794F-473D-403D-AED6-97A4C44AE7F0}" presName="compNode" presStyleCnt="0"/>
      <dgm:spPr/>
    </dgm:pt>
    <dgm:pt modelId="{3FC40CF1-142F-4354-9426-C569ADE04AC9}" type="pres">
      <dgm:prSet presAssocID="{F70D794F-473D-403D-AED6-97A4C44AE7F0}" presName="iconBgRect" presStyleLbl="bgShp" presStyleIdx="1" presStyleCnt="4"/>
      <dgm:spPr>
        <a:xfrm>
          <a:off x="3270912" y="495773"/>
          <a:ext cx="1439360" cy="1439360"/>
        </a:xfrm>
        <a:prstGeom prst="ellipse">
          <a:avLst/>
        </a:prstGeom>
        <a:solidFill>
          <a:srgbClr val="9B9256">
            <a:hueOff val="0"/>
            <a:satOff val="0"/>
            <a:lumOff val="0"/>
            <a:alphaOff val="0"/>
          </a:srgbClr>
        </a:solidFill>
        <a:ln>
          <a:noFill/>
        </a:ln>
        <a:effectLst/>
      </dgm:spPr>
    </dgm:pt>
    <dgm:pt modelId="{76A51C63-5E2B-455E-BC0E-EFD1F51CBFF3}" type="pres">
      <dgm:prSet presAssocID="{F70D794F-473D-403D-AED6-97A4C44AE7F0}" presName="iconRect" presStyleLbl="node1" presStyleIdx="1" presStyleCnt="4"/>
      <dgm:spPr>
        <a:xfrm>
          <a:off x="3577661" y="802522"/>
          <a:ext cx="825862" cy="8258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gm:spPr>
      <dgm:extLst>
        <a:ext uri="{E40237B7-FDA0-4F09-8148-C483321AD2D9}">
          <dgm14:cNvPr xmlns:dgm14="http://schemas.microsoft.com/office/drawing/2010/diagram" id="0" name="" descr="Handshake"/>
        </a:ext>
      </dgm:extLst>
    </dgm:pt>
    <dgm:pt modelId="{C2E2B3F7-3541-4E24-83B8-7B62759484AD}" type="pres">
      <dgm:prSet presAssocID="{F70D794F-473D-403D-AED6-97A4C44AE7F0}" presName="spaceRect" presStyleCnt="0"/>
      <dgm:spPr/>
    </dgm:pt>
    <dgm:pt modelId="{22049E91-99EE-4509-8414-054E9F0472A6}" type="pres">
      <dgm:prSet presAssocID="{F70D794F-473D-403D-AED6-97A4C44AE7F0}" presName="textRect" presStyleLbl="revTx" presStyleIdx="1" presStyleCnt="4">
        <dgm:presLayoutVars>
          <dgm:chMax val="1"/>
          <dgm:chPref val="1"/>
        </dgm:presLayoutVars>
      </dgm:prSet>
      <dgm:spPr/>
    </dgm:pt>
    <dgm:pt modelId="{26DE80B7-1726-4BDD-86B1-CFBA3BFBB52F}" type="pres">
      <dgm:prSet presAssocID="{BDFD1E34-F664-45A0-B339-FC7BF71A9691}" presName="sibTrans" presStyleCnt="0"/>
      <dgm:spPr/>
    </dgm:pt>
    <dgm:pt modelId="{8020371F-9FFD-4787-A4E3-7DE9BB526474}" type="pres">
      <dgm:prSet presAssocID="{CEFF83AF-FE40-4507-908D-1B92C731DF44}" presName="compNode" presStyleCnt="0"/>
      <dgm:spPr/>
    </dgm:pt>
    <dgm:pt modelId="{3B04C575-21EB-4A00-9BBD-79EE82119C4D}" type="pres">
      <dgm:prSet presAssocID="{CEFF83AF-FE40-4507-908D-1B92C731DF44}" presName="iconBgRect" presStyleLbl="bgShp" presStyleIdx="2" presStyleCnt="4"/>
      <dgm:spPr>
        <a:xfrm>
          <a:off x="6043451" y="495773"/>
          <a:ext cx="1439360" cy="1439360"/>
        </a:xfrm>
        <a:prstGeom prst="ellipse">
          <a:avLst/>
        </a:prstGeom>
        <a:solidFill>
          <a:srgbClr val="657689">
            <a:hueOff val="0"/>
            <a:satOff val="0"/>
            <a:lumOff val="0"/>
            <a:alphaOff val="0"/>
          </a:srgbClr>
        </a:solidFill>
        <a:ln>
          <a:noFill/>
        </a:ln>
        <a:effectLst/>
      </dgm:spPr>
    </dgm:pt>
    <dgm:pt modelId="{9B1EFBDF-4717-4B53-8EF6-4FF026F55F13}" type="pres">
      <dgm:prSet presAssocID="{CEFF83AF-FE40-4507-908D-1B92C731DF44}" presName="iconRect" presStyleLbl="node1" presStyleIdx="2" presStyleCnt="4"/>
      <dgm:spPr>
        <a:xfrm>
          <a:off x="6350200" y="802522"/>
          <a:ext cx="825862" cy="8258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gm:spPr>
      <dgm:extLst>
        <a:ext uri="{E40237B7-FDA0-4F09-8148-C483321AD2D9}">
          <dgm14:cNvPr xmlns:dgm14="http://schemas.microsoft.com/office/drawing/2010/diagram" id="0" name="" descr="Upward trend"/>
        </a:ext>
      </dgm:extLst>
    </dgm:pt>
    <dgm:pt modelId="{45540DA8-1ACB-43C9-8D36-223B8CF49D29}" type="pres">
      <dgm:prSet presAssocID="{CEFF83AF-FE40-4507-908D-1B92C731DF44}" presName="spaceRect" presStyleCnt="0"/>
      <dgm:spPr/>
    </dgm:pt>
    <dgm:pt modelId="{FE16E620-DD38-4713-BC21-97E8895E5104}" type="pres">
      <dgm:prSet presAssocID="{CEFF83AF-FE40-4507-908D-1B92C731DF44}" presName="textRect" presStyleLbl="revTx" presStyleIdx="2" presStyleCnt="4">
        <dgm:presLayoutVars>
          <dgm:chMax val="1"/>
          <dgm:chPref val="1"/>
        </dgm:presLayoutVars>
      </dgm:prSet>
      <dgm:spPr/>
    </dgm:pt>
    <dgm:pt modelId="{D6C97EE4-C5EA-4F6F-9537-F09B11224560}" type="pres">
      <dgm:prSet presAssocID="{B08E086E-15DB-4BD1-B4B7-327FD0199A2C}" presName="sibTrans" presStyleCnt="0"/>
      <dgm:spPr/>
    </dgm:pt>
    <dgm:pt modelId="{4BEEC01D-C0A9-4CDA-95AF-35C6333BB3F6}" type="pres">
      <dgm:prSet presAssocID="{124B7DCB-595F-4A4C-99DF-42DBCDD4A10E}" presName="compNode" presStyleCnt="0"/>
      <dgm:spPr/>
    </dgm:pt>
    <dgm:pt modelId="{C9196769-B300-44AD-9D71-58CE2846F38C}" type="pres">
      <dgm:prSet presAssocID="{124B7DCB-595F-4A4C-99DF-42DBCDD4A10E}" presName="iconBgRect" presStyleLbl="bgShp" presStyleIdx="3" presStyleCnt="4"/>
      <dgm:spPr>
        <a:xfrm>
          <a:off x="8815990" y="495773"/>
          <a:ext cx="1439360" cy="1439360"/>
        </a:xfrm>
        <a:prstGeom prst="ellipse">
          <a:avLst/>
        </a:prstGeom>
        <a:solidFill>
          <a:srgbClr val="7A855D">
            <a:hueOff val="0"/>
            <a:satOff val="0"/>
            <a:lumOff val="0"/>
            <a:alphaOff val="0"/>
          </a:srgbClr>
        </a:solidFill>
        <a:ln>
          <a:noFill/>
        </a:ln>
        <a:effectLst/>
      </dgm:spPr>
    </dgm:pt>
    <dgm:pt modelId="{BEEBF794-8763-40F0-8718-C03C0B06FA22}" type="pres">
      <dgm:prSet presAssocID="{124B7DCB-595F-4A4C-99DF-42DBCDD4A10E}" presName="iconRect" presStyleLbl="node1" presStyleIdx="3" presStyleCnt="4"/>
      <dgm:spPr>
        <a:xfrm>
          <a:off x="9122739" y="802522"/>
          <a:ext cx="825862" cy="8258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gm:spPr>
      <dgm:extLst>
        <a:ext uri="{E40237B7-FDA0-4F09-8148-C483321AD2D9}">
          <dgm14:cNvPr xmlns:dgm14="http://schemas.microsoft.com/office/drawing/2010/diagram" id="0" name="" descr="Connections"/>
        </a:ext>
      </dgm:extLst>
    </dgm:pt>
    <dgm:pt modelId="{66253320-2FCC-457E-AEAB-2FF096AC4CDB}" type="pres">
      <dgm:prSet presAssocID="{124B7DCB-595F-4A4C-99DF-42DBCDD4A10E}" presName="spaceRect" presStyleCnt="0"/>
      <dgm:spPr/>
    </dgm:pt>
    <dgm:pt modelId="{9A40E046-AEEF-4C74-8B95-F46E9B9AC2A0}" type="pres">
      <dgm:prSet presAssocID="{124B7DCB-595F-4A4C-99DF-42DBCDD4A10E}" presName="textRect" presStyleLbl="revTx" presStyleIdx="3" presStyleCnt="4">
        <dgm:presLayoutVars>
          <dgm:chMax val="1"/>
          <dgm:chPref val="1"/>
        </dgm:presLayoutVars>
      </dgm:prSet>
      <dgm:spPr/>
    </dgm:pt>
  </dgm:ptLst>
  <dgm:cxnLst>
    <dgm:cxn modelId="{F6FE0008-E39C-4CBB-81A7-BF9E586D6413}" type="presOf" srcId="{A983E614-8B2A-4787-97B8-28863A95B949}" destId="{9155EF76-4826-4104-BEA3-A8521975B68F}" srcOrd="0" destOrd="0" presId="urn:microsoft.com/office/officeart/2018/5/layout/IconCircleLabelList"/>
    <dgm:cxn modelId="{0781840D-0203-4672-B99D-8DA09016A8B0}" type="presOf" srcId="{CEFF83AF-FE40-4507-908D-1B92C731DF44}" destId="{FE16E620-DD38-4713-BC21-97E8895E5104}" srcOrd="0" destOrd="0" presId="urn:microsoft.com/office/officeart/2018/5/layout/IconCircleLabelList"/>
    <dgm:cxn modelId="{71948A2E-7FBB-4896-9F0A-B21832AC06E6}" srcId="{A983E614-8B2A-4787-97B8-28863A95B949}" destId="{F70D794F-473D-403D-AED6-97A4C44AE7F0}" srcOrd="1" destOrd="0" parTransId="{AC047231-8BB0-44BE-9DFF-B355DE70EF30}" sibTransId="{BDFD1E34-F664-45A0-B339-FC7BF71A9691}"/>
    <dgm:cxn modelId="{B2BEE973-E56A-4EDC-B916-5FDE2446C304}" type="presOf" srcId="{413AE09E-6590-4CF4-9AC1-0586BA13D73D}" destId="{C2880542-ED4F-47E1-A8D4-FD336FBAED9A}" srcOrd="0" destOrd="0" presId="urn:microsoft.com/office/officeart/2018/5/layout/IconCircleLabelList"/>
    <dgm:cxn modelId="{608628B4-8E1E-464F-B716-DAEA7EA4DF0D}" srcId="{A983E614-8B2A-4787-97B8-28863A95B949}" destId="{CEFF83AF-FE40-4507-908D-1B92C731DF44}" srcOrd="2" destOrd="0" parTransId="{19D215E9-F6D4-4C2E-974E-98033F7BBFEE}" sibTransId="{B08E086E-15DB-4BD1-B4B7-327FD0199A2C}"/>
    <dgm:cxn modelId="{F04A52C8-DB0D-4567-9A3C-78AE673539C8}" type="presOf" srcId="{F70D794F-473D-403D-AED6-97A4C44AE7F0}" destId="{22049E91-99EE-4509-8414-054E9F0472A6}" srcOrd="0" destOrd="0" presId="urn:microsoft.com/office/officeart/2018/5/layout/IconCircleLabelList"/>
    <dgm:cxn modelId="{00BBF2C9-BD6B-4EFD-9AFE-7AF662B2B610}" srcId="{A983E614-8B2A-4787-97B8-28863A95B949}" destId="{413AE09E-6590-4CF4-9AC1-0586BA13D73D}" srcOrd="0" destOrd="0" parTransId="{99E53C73-33E5-4373-9C37-26BCEB6496D7}" sibTransId="{332905EB-0461-4608-96B1-1169079F6E58}"/>
    <dgm:cxn modelId="{2B4138DB-FECE-4E33-A177-8D937DF65E00}" srcId="{A983E614-8B2A-4787-97B8-28863A95B949}" destId="{124B7DCB-595F-4A4C-99DF-42DBCDD4A10E}" srcOrd="3" destOrd="0" parTransId="{78E1CD02-50D0-4FDE-83B6-35D1DAEF8FA8}" sibTransId="{01E43440-078E-44D5-A74F-BE55F7132990}"/>
    <dgm:cxn modelId="{D9E301EA-7D36-42CF-98D0-2E24F7A546D6}" type="presOf" srcId="{124B7DCB-595F-4A4C-99DF-42DBCDD4A10E}" destId="{9A40E046-AEEF-4C74-8B95-F46E9B9AC2A0}" srcOrd="0" destOrd="0" presId="urn:microsoft.com/office/officeart/2018/5/layout/IconCircleLabelList"/>
    <dgm:cxn modelId="{7D63E4DD-E901-4C78-A9D8-668205352F69}" type="presParOf" srcId="{9155EF76-4826-4104-BEA3-A8521975B68F}" destId="{062D12A9-5BAE-40E2-9113-4E12F9BC10A2}" srcOrd="0" destOrd="0" presId="urn:microsoft.com/office/officeart/2018/5/layout/IconCircleLabelList"/>
    <dgm:cxn modelId="{CA7208A4-2FAE-422E-ADE7-4FEE45EA1932}" type="presParOf" srcId="{062D12A9-5BAE-40E2-9113-4E12F9BC10A2}" destId="{8F8679D7-4A02-4B47-8C10-6D9095E9EF6F}" srcOrd="0" destOrd="0" presId="urn:microsoft.com/office/officeart/2018/5/layout/IconCircleLabelList"/>
    <dgm:cxn modelId="{60970ECC-4438-4CE1-A9CB-CB2634DFC26D}" type="presParOf" srcId="{062D12A9-5BAE-40E2-9113-4E12F9BC10A2}" destId="{A217B603-BB3F-4D7A-B3C1-EE1DC6A7C1A9}" srcOrd="1" destOrd="0" presId="urn:microsoft.com/office/officeart/2018/5/layout/IconCircleLabelList"/>
    <dgm:cxn modelId="{6C40695D-077E-4D31-83F1-CC9CA5E01C72}" type="presParOf" srcId="{062D12A9-5BAE-40E2-9113-4E12F9BC10A2}" destId="{D7288DFA-457D-44FE-ADD4-49CC5E51B3C6}" srcOrd="2" destOrd="0" presId="urn:microsoft.com/office/officeart/2018/5/layout/IconCircleLabelList"/>
    <dgm:cxn modelId="{7D4A5F12-9AA7-44A5-BCB4-3332F7A1145D}" type="presParOf" srcId="{062D12A9-5BAE-40E2-9113-4E12F9BC10A2}" destId="{C2880542-ED4F-47E1-A8D4-FD336FBAED9A}" srcOrd="3" destOrd="0" presId="urn:microsoft.com/office/officeart/2018/5/layout/IconCircleLabelList"/>
    <dgm:cxn modelId="{5F9E8CFA-F1CA-4A35-8760-816DD945395B}" type="presParOf" srcId="{9155EF76-4826-4104-BEA3-A8521975B68F}" destId="{65E35B1F-756C-4CC3-9259-D40EAB02E141}" srcOrd="1" destOrd="0" presId="urn:microsoft.com/office/officeart/2018/5/layout/IconCircleLabelList"/>
    <dgm:cxn modelId="{C2428C9B-4258-492C-B6EE-791B576B8A62}" type="presParOf" srcId="{9155EF76-4826-4104-BEA3-A8521975B68F}" destId="{34766202-7A28-4EE0-9D3F-3F79895A461B}" srcOrd="2" destOrd="0" presId="urn:microsoft.com/office/officeart/2018/5/layout/IconCircleLabelList"/>
    <dgm:cxn modelId="{022F46DE-10D4-4564-82EE-1387FFCF80E9}" type="presParOf" srcId="{34766202-7A28-4EE0-9D3F-3F79895A461B}" destId="{3FC40CF1-142F-4354-9426-C569ADE04AC9}" srcOrd="0" destOrd="0" presId="urn:microsoft.com/office/officeart/2018/5/layout/IconCircleLabelList"/>
    <dgm:cxn modelId="{5EC1779F-A46C-4820-8674-7BC20E5AE613}" type="presParOf" srcId="{34766202-7A28-4EE0-9D3F-3F79895A461B}" destId="{76A51C63-5E2B-455E-BC0E-EFD1F51CBFF3}" srcOrd="1" destOrd="0" presId="urn:microsoft.com/office/officeart/2018/5/layout/IconCircleLabelList"/>
    <dgm:cxn modelId="{95399E5B-5E5F-480E-BB34-1090E263AF31}" type="presParOf" srcId="{34766202-7A28-4EE0-9D3F-3F79895A461B}" destId="{C2E2B3F7-3541-4E24-83B8-7B62759484AD}" srcOrd="2" destOrd="0" presId="urn:microsoft.com/office/officeart/2018/5/layout/IconCircleLabelList"/>
    <dgm:cxn modelId="{1A6456A2-C95F-4D9B-B4B7-898BDADE0847}" type="presParOf" srcId="{34766202-7A28-4EE0-9D3F-3F79895A461B}" destId="{22049E91-99EE-4509-8414-054E9F0472A6}" srcOrd="3" destOrd="0" presId="urn:microsoft.com/office/officeart/2018/5/layout/IconCircleLabelList"/>
    <dgm:cxn modelId="{AAC50562-E5D8-458A-82D7-11CFFBD6E1A3}" type="presParOf" srcId="{9155EF76-4826-4104-BEA3-A8521975B68F}" destId="{26DE80B7-1726-4BDD-86B1-CFBA3BFBB52F}" srcOrd="3" destOrd="0" presId="urn:microsoft.com/office/officeart/2018/5/layout/IconCircleLabelList"/>
    <dgm:cxn modelId="{57B37F2E-A53D-40CF-81A5-74FEBC080E5F}" type="presParOf" srcId="{9155EF76-4826-4104-BEA3-A8521975B68F}" destId="{8020371F-9FFD-4787-A4E3-7DE9BB526474}" srcOrd="4" destOrd="0" presId="urn:microsoft.com/office/officeart/2018/5/layout/IconCircleLabelList"/>
    <dgm:cxn modelId="{1CD0239D-60FF-4329-A820-39C8D3C645EE}" type="presParOf" srcId="{8020371F-9FFD-4787-A4E3-7DE9BB526474}" destId="{3B04C575-21EB-4A00-9BBD-79EE82119C4D}" srcOrd="0" destOrd="0" presId="urn:microsoft.com/office/officeart/2018/5/layout/IconCircleLabelList"/>
    <dgm:cxn modelId="{BE05534F-23D9-4F7C-8809-C9BBEBC38EE4}" type="presParOf" srcId="{8020371F-9FFD-4787-A4E3-7DE9BB526474}" destId="{9B1EFBDF-4717-4B53-8EF6-4FF026F55F13}" srcOrd="1" destOrd="0" presId="urn:microsoft.com/office/officeart/2018/5/layout/IconCircleLabelList"/>
    <dgm:cxn modelId="{4F2E6A52-6160-4F32-B657-ADC0529153C7}" type="presParOf" srcId="{8020371F-9FFD-4787-A4E3-7DE9BB526474}" destId="{45540DA8-1ACB-43C9-8D36-223B8CF49D29}" srcOrd="2" destOrd="0" presId="urn:microsoft.com/office/officeart/2018/5/layout/IconCircleLabelList"/>
    <dgm:cxn modelId="{34E7104E-159E-470F-97EC-DE2C72E2FA74}" type="presParOf" srcId="{8020371F-9FFD-4787-A4E3-7DE9BB526474}" destId="{FE16E620-DD38-4713-BC21-97E8895E5104}" srcOrd="3" destOrd="0" presId="urn:microsoft.com/office/officeart/2018/5/layout/IconCircleLabelList"/>
    <dgm:cxn modelId="{74296C7A-6332-423D-B1B3-B920210B8F86}" type="presParOf" srcId="{9155EF76-4826-4104-BEA3-A8521975B68F}" destId="{D6C97EE4-C5EA-4F6F-9537-F09B11224560}" srcOrd="5" destOrd="0" presId="urn:microsoft.com/office/officeart/2018/5/layout/IconCircleLabelList"/>
    <dgm:cxn modelId="{97533041-8088-40FC-9222-B5EFC8A600ED}" type="presParOf" srcId="{9155EF76-4826-4104-BEA3-A8521975B68F}" destId="{4BEEC01D-C0A9-4CDA-95AF-35C6333BB3F6}" srcOrd="6" destOrd="0" presId="urn:microsoft.com/office/officeart/2018/5/layout/IconCircleLabelList"/>
    <dgm:cxn modelId="{01016793-68D2-4F58-9770-18813CBF4679}" type="presParOf" srcId="{4BEEC01D-C0A9-4CDA-95AF-35C6333BB3F6}" destId="{C9196769-B300-44AD-9D71-58CE2846F38C}" srcOrd="0" destOrd="0" presId="urn:microsoft.com/office/officeart/2018/5/layout/IconCircleLabelList"/>
    <dgm:cxn modelId="{512790AE-6272-4D2B-ABD3-E9B1D0667CB4}" type="presParOf" srcId="{4BEEC01D-C0A9-4CDA-95AF-35C6333BB3F6}" destId="{BEEBF794-8763-40F0-8718-C03C0B06FA22}" srcOrd="1" destOrd="0" presId="urn:microsoft.com/office/officeart/2018/5/layout/IconCircleLabelList"/>
    <dgm:cxn modelId="{864FE285-1E1E-4DAA-B42A-D50C77AD9012}" type="presParOf" srcId="{4BEEC01D-C0A9-4CDA-95AF-35C6333BB3F6}" destId="{66253320-2FCC-457E-AEAB-2FF096AC4CDB}" srcOrd="2" destOrd="0" presId="urn:microsoft.com/office/officeart/2018/5/layout/IconCircleLabelList"/>
    <dgm:cxn modelId="{1D8AE941-B731-48F1-87E0-87C36734CF51}" type="presParOf" srcId="{4BEEC01D-C0A9-4CDA-95AF-35C6333BB3F6}" destId="{9A40E046-AEEF-4C74-8B95-F46E9B9AC2A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4962F-9559-4E01-B0EF-A3E9F88B22D8}" type="doc">
      <dgm:prSet loTypeId="urn:microsoft.com/office/officeart/2009/layout/ReverseList" loCatId="relationship" qsTypeId="urn:microsoft.com/office/officeart/2005/8/quickstyle/simple1" qsCatId="simple" csTypeId="urn:microsoft.com/office/officeart/2005/8/colors/colorful2" csCatId="colorful" phldr="1"/>
      <dgm:spPr/>
      <dgm:t>
        <a:bodyPr/>
        <a:lstStyle/>
        <a:p>
          <a:endParaRPr lang="en-US"/>
        </a:p>
      </dgm:t>
    </dgm:pt>
    <dgm:pt modelId="{3C96253C-DFE0-47EA-AD4C-5E652F11672F}">
      <dgm:prSet phldrT="[Text]"/>
      <dgm:spPr/>
      <dgm:t>
        <a:bodyPr/>
        <a:lstStyle/>
        <a:p>
          <a:r>
            <a:rPr lang="en-US" dirty="0"/>
            <a:t>Indicators</a:t>
          </a:r>
        </a:p>
      </dgm:t>
    </dgm:pt>
    <dgm:pt modelId="{4C5FBE73-97D2-485C-8423-212D2114C2B7}" type="parTrans" cxnId="{91A42666-91FE-4305-9F64-092E0C921B58}">
      <dgm:prSet/>
      <dgm:spPr/>
      <dgm:t>
        <a:bodyPr/>
        <a:lstStyle/>
        <a:p>
          <a:endParaRPr lang="en-US"/>
        </a:p>
      </dgm:t>
    </dgm:pt>
    <dgm:pt modelId="{49DB775F-BE08-4451-BC4A-F326A6550B9B}" type="sibTrans" cxnId="{91A42666-91FE-4305-9F64-092E0C921B58}">
      <dgm:prSet/>
      <dgm:spPr/>
      <dgm:t>
        <a:bodyPr/>
        <a:lstStyle/>
        <a:p>
          <a:endParaRPr lang="en-US"/>
        </a:p>
      </dgm:t>
    </dgm:pt>
    <dgm:pt modelId="{AE44EAE8-52B4-42A6-A2A4-6720A3F0E492}">
      <dgm:prSet phldrT="[Text]"/>
      <dgm:spPr/>
      <dgm:t>
        <a:bodyPr/>
        <a:lstStyle/>
        <a:p>
          <a:r>
            <a:rPr lang="en-US" dirty="0"/>
            <a:t>Evidence</a:t>
          </a:r>
        </a:p>
      </dgm:t>
    </dgm:pt>
    <dgm:pt modelId="{DCA14D47-2960-4BCB-AA65-403B09B5C52D}" type="parTrans" cxnId="{65A1AEE8-0EF8-44BC-92A8-9A681B972302}">
      <dgm:prSet/>
      <dgm:spPr/>
      <dgm:t>
        <a:bodyPr/>
        <a:lstStyle/>
        <a:p>
          <a:endParaRPr lang="en-US"/>
        </a:p>
      </dgm:t>
    </dgm:pt>
    <dgm:pt modelId="{16730198-1CF1-41DC-8F92-A47EB5ACDC68}" type="sibTrans" cxnId="{65A1AEE8-0EF8-44BC-92A8-9A681B972302}">
      <dgm:prSet/>
      <dgm:spPr/>
      <dgm:t>
        <a:bodyPr/>
        <a:lstStyle/>
        <a:p>
          <a:endParaRPr lang="en-US"/>
        </a:p>
      </dgm:t>
    </dgm:pt>
    <dgm:pt modelId="{DD4140E6-8AC9-4C96-A0BD-36540DF00DCE}" type="pres">
      <dgm:prSet presAssocID="{1EE4962F-9559-4E01-B0EF-A3E9F88B22D8}" presName="Name0" presStyleCnt="0">
        <dgm:presLayoutVars>
          <dgm:chMax val="2"/>
          <dgm:chPref val="2"/>
          <dgm:animLvl val="lvl"/>
        </dgm:presLayoutVars>
      </dgm:prSet>
      <dgm:spPr/>
    </dgm:pt>
    <dgm:pt modelId="{49E065DE-7BAA-4105-8D1E-9C3AE93FA9D4}" type="pres">
      <dgm:prSet presAssocID="{1EE4962F-9559-4E01-B0EF-A3E9F88B22D8}" presName="LeftText" presStyleLbl="revTx" presStyleIdx="0" presStyleCnt="0">
        <dgm:presLayoutVars>
          <dgm:bulletEnabled val="1"/>
        </dgm:presLayoutVars>
      </dgm:prSet>
      <dgm:spPr/>
    </dgm:pt>
    <dgm:pt modelId="{6D46D773-6630-45C4-ABBC-EC6D0E5D5157}" type="pres">
      <dgm:prSet presAssocID="{1EE4962F-9559-4E01-B0EF-A3E9F88B22D8}" presName="LeftNode" presStyleLbl="bgImgPlace1" presStyleIdx="0" presStyleCnt="2" custScaleX="214656" custLinFactNeighborX="-56997" custLinFactNeighborY="0">
        <dgm:presLayoutVars>
          <dgm:chMax val="2"/>
          <dgm:chPref val="2"/>
        </dgm:presLayoutVars>
      </dgm:prSet>
      <dgm:spPr/>
    </dgm:pt>
    <dgm:pt modelId="{7A3951B3-2915-4DA3-AECB-F27F94DD92B4}" type="pres">
      <dgm:prSet presAssocID="{1EE4962F-9559-4E01-B0EF-A3E9F88B22D8}" presName="RightText" presStyleLbl="revTx" presStyleIdx="0" presStyleCnt="0">
        <dgm:presLayoutVars>
          <dgm:bulletEnabled val="1"/>
        </dgm:presLayoutVars>
      </dgm:prSet>
      <dgm:spPr/>
    </dgm:pt>
    <dgm:pt modelId="{4EE15895-3755-4572-A927-DE5EEFAF3508}" type="pres">
      <dgm:prSet presAssocID="{1EE4962F-9559-4E01-B0EF-A3E9F88B22D8}" presName="RightNode" presStyleLbl="bgImgPlace1" presStyleIdx="1" presStyleCnt="2" custScaleX="199442" custLinFactNeighborX="48090" custLinFactNeighborY="0">
        <dgm:presLayoutVars>
          <dgm:chMax val="0"/>
          <dgm:chPref val="0"/>
        </dgm:presLayoutVars>
      </dgm:prSet>
      <dgm:spPr/>
    </dgm:pt>
    <dgm:pt modelId="{862E0181-96C2-4305-B5F9-655E5A4E8EF2}" type="pres">
      <dgm:prSet presAssocID="{1EE4962F-9559-4E01-B0EF-A3E9F88B22D8}" presName="TopArrow" presStyleLbl="node1" presStyleIdx="0" presStyleCnt="2"/>
      <dgm:spPr/>
    </dgm:pt>
    <dgm:pt modelId="{A8AA46FF-B54F-4316-B784-8E0728B1E36E}" type="pres">
      <dgm:prSet presAssocID="{1EE4962F-9559-4E01-B0EF-A3E9F88B22D8}" presName="BottomArrow" presStyleLbl="node1" presStyleIdx="1" presStyleCnt="2"/>
      <dgm:spPr/>
    </dgm:pt>
  </dgm:ptLst>
  <dgm:cxnLst>
    <dgm:cxn modelId="{6E4D6F5C-1F94-4817-ADF2-1AA678675D2D}" type="presOf" srcId="{1EE4962F-9559-4E01-B0EF-A3E9F88B22D8}" destId="{DD4140E6-8AC9-4C96-A0BD-36540DF00DCE}" srcOrd="0" destOrd="0" presId="urn:microsoft.com/office/officeart/2009/layout/ReverseList"/>
    <dgm:cxn modelId="{91A42666-91FE-4305-9F64-092E0C921B58}" srcId="{1EE4962F-9559-4E01-B0EF-A3E9F88B22D8}" destId="{3C96253C-DFE0-47EA-AD4C-5E652F11672F}" srcOrd="0" destOrd="0" parTransId="{4C5FBE73-97D2-485C-8423-212D2114C2B7}" sibTransId="{49DB775F-BE08-4451-BC4A-F326A6550B9B}"/>
    <dgm:cxn modelId="{9CDE37BC-B3D2-4F30-8678-B32C6C6EABD2}" type="presOf" srcId="{3C96253C-DFE0-47EA-AD4C-5E652F11672F}" destId="{49E065DE-7BAA-4105-8D1E-9C3AE93FA9D4}" srcOrd="0" destOrd="0" presId="urn:microsoft.com/office/officeart/2009/layout/ReverseList"/>
    <dgm:cxn modelId="{D4303CCB-7C03-4EEB-9549-1E78279F716F}" type="presOf" srcId="{AE44EAE8-52B4-42A6-A2A4-6720A3F0E492}" destId="{7A3951B3-2915-4DA3-AECB-F27F94DD92B4}" srcOrd="0" destOrd="0" presId="urn:microsoft.com/office/officeart/2009/layout/ReverseList"/>
    <dgm:cxn modelId="{C39EFFE6-CC9E-466D-BBAC-C023701688E6}" type="presOf" srcId="{AE44EAE8-52B4-42A6-A2A4-6720A3F0E492}" destId="{4EE15895-3755-4572-A927-DE5EEFAF3508}" srcOrd="1" destOrd="0" presId="urn:microsoft.com/office/officeart/2009/layout/ReverseList"/>
    <dgm:cxn modelId="{00B730E8-6077-4AB2-AA3D-DE8D4D69F637}" type="presOf" srcId="{3C96253C-DFE0-47EA-AD4C-5E652F11672F}" destId="{6D46D773-6630-45C4-ABBC-EC6D0E5D5157}" srcOrd="1" destOrd="0" presId="urn:microsoft.com/office/officeart/2009/layout/ReverseList"/>
    <dgm:cxn modelId="{65A1AEE8-0EF8-44BC-92A8-9A681B972302}" srcId="{1EE4962F-9559-4E01-B0EF-A3E9F88B22D8}" destId="{AE44EAE8-52B4-42A6-A2A4-6720A3F0E492}" srcOrd="1" destOrd="0" parTransId="{DCA14D47-2960-4BCB-AA65-403B09B5C52D}" sibTransId="{16730198-1CF1-41DC-8F92-A47EB5ACDC68}"/>
    <dgm:cxn modelId="{3441C9C4-5336-43E4-9374-D88CD17815F9}" type="presParOf" srcId="{DD4140E6-8AC9-4C96-A0BD-36540DF00DCE}" destId="{49E065DE-7BAA-4105-8D1E-9C3AE93FA9D4}" srcOrd="0" destOrd="0" presId="urn:microsoft.com/office/officeart/2009/layout/ReverseList"/>
    <dgm:cxn modelId="{B102CEE3-B4E0-455E-92F4-A84EDD8AC4C7}" type="presParOf" srcId="{DD4140E6-8AC9-4C96-A0BD-36540DF00DCE}" destId="{6D46D773-6630-45C4-ABBC-EC6D0E5D5157}" srcOrd="1" destOrd="0" presId="urn:microsoft.com/office/officeart/2009/layout/ReverseList"/>
    <dgm:cxn modelId="{483B32BE-85E3-4FCD-BBE2-3A456FBAC488}" type="presParOf" srcId="{DD4140E6-8AC9-4C96-A0BD-36540DF00DCE}" destId="{7A3951B3-2915-4DA3-AECB-F27F94DD92B4}" srcOrd="2" destOrd="0" presId="urn:microsoft.com/office/officeart/2009/layout/ReverseList"/>
    <dgm:cxn modelId="{09F9CE0A-B2FE-4C80-A6D6-FA7275ACF37A}" type="presParOf" srcId="{DD4140E6-8AC9-4C96-A0BD-36540DF00DCE}" destId="{4EE15895-3755-4572-A927-DE5EEFAF3508}" srcOrd="3" destOrd="0" presId="urn:microsoft.com/office/officeart/2009/layout/ReverseList"/>
    <dgm:cxn modelId="{4042D806-8289-434A-B29A-79A382EA067F}" type="presParOf" srcId="{DD4140E6-8AC9-4C96-A0BD-36540DF00DCE}" destId="{862E0181-96C2-4305-B5F9-655E5A4E8EF2}" srcOrd="4" destOrd="0" presId="urn:microsoft.com/office/officeart/2009/layout/ReverseList"/>
    <dgm:cxn modelId="{D06164BC-15E9-44DF-A1FF-29D56651BC97}" type="presParOf" srcId="{DD4140E6-8AC9-4C96-A0BD-36540DF00DCE}" destId="{A8AA46FF-B54F-4316-B784-8E0728B1E36E}"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679D7-4A02-4B47-8C10-6D9095E9EF6F}">
      <dsp:nvSpPr>
        <dsp:cNvPr id="0" name=""/>
        <dsp:cNvSpPr/>
      </dsp:nvSpPr>
      <dsp:spPr>
        <a:xfrm>
          <a:off x="498373" y="495773"/>
          <a:ext cx="1439360" cy="1439360"/>
        </a:xfrm>
        <a:prstGeom prst="ellipse">
          <a:avLst/>
        </a:prstGeom>
        <a:solidFill>
          <a:srgbClr val="A8B97F">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217B603-BB3F-4D7A-B3C1-EE1DC6A7C1A9}">
      <dsp:nvSpPr>
        <dsp:cNvPr id="0" name=""/>
        <dsp:cNvSpPr/>
      </dsp:nvSpPr>
      <dsp:spPr>
        <a:xfrm>
          <a:off x="805122" y="802522"/>
          <a:ext cx="825862" cy="8258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880542-ED4F-47E1-A8D4-FD336FBAED9A}">
      <dsp:nvSpPr>
        <dsp:cNvPr id="0" name=""/>
        <dsp:cNvSpPr/>
      </dsp:nvSpPr>
      <dsp:spPr>
        <a:xfrm>
          <a:off x="38249" y="2383460"/>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cap="all">
              <a:solidFill>
                <a:sysClr val="windowText" lastClr="000000">
                  <a:hueOff val="0"/>
                  <a:satOff val="0"/>
                  <a:lumOff val="0"/>
                  <a:alphaOff val="0"/>
                </a:sysClr>
              </a:solidFill>
              <a:latin typeface="Calibri Light"/>
              <a:ea typeface="+mn-ea"/>
              <a:cs typeface="+mn-cs"/>
            </a:rPr>
            <a:t>Population</a:t>
          </a:r>
        </a:p>
      </dsp:txBody>
      <dsp:txXfrm>
        <a:off x="38249" y="2383460"/>
        <a:ext cx="2359607" cy="720000"/>
      </dsp:txXfrm>
    </dsp:sp>
    <dsp:sp modelId="{3FC40CF1-142F-4354-9426-C569ADE04AC9}">
      <dsp:nvSpPr>
        <dsp:cNvPr id="0" name=""/>
        <dsp:cNvSpPr/>
      </dsp:nvSpPr>
      <dsp:spPr>
        <a:xfrm>
          <a:off x="3270912" y="495773"/>
          <a:ext cx="1439360" cy="1439360"/>
        </a:xfrm>
        <a:prstGeom prst="ellipse">
          <a:avLst/>
        </a:prstGeom>
        <a:solidFill>
          <a:srgbClr val="9B9256">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76A51C63-5E2B-455E-BC0E-EFD1F51CBFF3}">
      <dsp:nvSpPr>
        <dsp:cNvPr id="0" name=""/>
        <dsp:cNvSpPr/>
      </dsp:nvSpPr>
      <dsp:spPr>
        <a:xfrm>
          <a:off x="3577661" y="802522"/>
          <a:ext cx="825862" cy="8258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049E91-99EE-4509-8414-054E9F0472A6}">
      <dsp:nvSpPr>
        <dsp:cNvPr id="0" name=""/>
        <dsp:cNvSpPr/>
      </dsp:nvSpPr>
      <dsp:spPr>
        <a:xfrm>
          <a:off x="2810789" y="2383460"/>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cap="all">
              <a:solidFill>
                <a:sysClr val="windowText" lastClr="000000">
                  <a:hueOff val="0"/>
                  <a:satOff val="0"/>
                  <a:lumOff val="0"/>
                  <a:alphaOff val="0"/>
                </a:sysClr>
              </a:solidFill>
              <a:latin typeface="Calibri Light"/>
              <a:ea typeface="+mn-ea"/>
              <a:cs typeface="+mn-cs"/>
            </a:rPr>
            <a:t>Services</a:t>
          </a:r>
        </a:p>
      </dsp:txBody>
      <dsp:txXfrm>
        <a:off x="2810789" y="2383460"/>
        <a:ext cx="2359607" cy="720000"/>
      </dsp:txXfrm>
    </dsp:sp>
    <dsp:sp modelId="{3B04C575-21EB-4A00-9BBD-79EE82119C4D}">
      <dsp:nvSpPr>
        <dsp:cNvPr id="0" name=""/>
        <dsp:cNvSpPr/>
      </dsp:nvSpPr>
      <dsp:spPr>
        <a:xfrm>
          <a:off x="6043451" y="495773"/>
          <a:ext cx="1439360" cy="1439360"/>
        </a:xfrm>
        <a:prstGeom prst="ellipse">
          <a:avLst/>
        </a:prstGeom>
        <a:solidFill>
          <a:srgbClr val="657689">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B1EFBDF-4717-4B53-8EF6-4FF026F55F13}">
      <dsp:nvSpPr>
        <dsp:cNvPr id="0" name=""/>
        <dsp:cNvSpPr/>
      </dsp:nvSpPr>
      <dsp:spPr>
        <a:xfrm>
          <a:off x="6350200" y="802522"/>
          <a:ext cx="825862" cy="8258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16E620-DD38-4713-BC21-97E8895E5104}">
      <dsp:nvSpPr>
        <dsp:cNvPr id="0" name=""/>
        <dsp:cNvSpPr/>
      </dsp:nvSpPr>
      <dsp:spPr>
        <a:xfrm>
          <a:off x="5583328" y="2383460"/>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cap="all">
              <a:solidFill>
                <a:sysClr val="windowText" lastClr="000000">
                  <a:hueOff val="0"/>
                  <a:satOff val="0"/>
                  <a:lumOff val="0"/>
                  <a:alphaOff val="0"/>
                </a:sysClr>
              </a:solidFill>
              <a:latin typeface="Calibri Light"/>
              <a:ea typeface="+mn-ea"/>
              <a:cs typeface="+mn-cs"/>
            </a:rPr>
            <a:t>Outcomes</a:t>
          </a:r>
        </a:p>
      </dsp:txBody>
      <dsp:txXfrm>
        <a:off x="5583328" y="2383460"/>
        <a:ext cx="2359607" cy="720000"/>
      </dsp:txXfrm>
    </dsp:sp>
    <dsp:sp modelId="{C9196769-B300-44AD-9D71-58CE2846F38C}">
      <dsp:nvSpPr>
        <dsp:cNvPr id="0" name=""/>
        <dsp:cNvSpPr/>
      </dsp:nvSpPr>
      <dsp:spPr>
        <a:xfrm>
          <a:off x="8815990" y="495773"/>
          <a:ext cx="1439360" cy="1439360"/>
        </a:xfrm>
        <a:prstGeom prst="ellipse">
          <a:avLst/>
        </a:prstGeom>
        <a:solidFill>
          <a:srgbClr val="7A855D">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EEBF794-8763-40F0-8718-C03C0B06FA22}">
      <dsp:nvSpPr>
        <dsp:cNvPr id="0" name=""/>
        <dsp:cNvSpPr/>
      </dsp:nvSpPr>
      <dsp:spPr>
        <a:xfrm>
          <a:off x="9122739" y="802522"/>
          <a:ext cx="825862" cy="8258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40E046-AEEF-4C74-8B95-F46E9B9AC2A0}">
      <dsp:nvSpPr>
        <dsp:cNvPr id="0" name=""/>
        <dsp:cNvSpPr/>
      </dsp:nvSpPr>
      <dsp:spPr>
        <a:xfrm>
          <a:off x="8355867" y="2383460"/>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cap="all">
              <a:solidFill>
                <a:sysClr val="windowText" lastClr="000000">
                  <a:hueOff val="0"/>
                  <a:satOff val="0"/>
                  <a:lumOff val="0"/>
                  <a:alphaOff val="0"/>
                </a:sysClr>
              </a:solidFill>
              <a:latin typeface="Calibri Light"/>
              <a:ea typeface="+mn-ea"/>
              <a:cs typeface="+mn-cs"/>
            </a:rPr>
            <a:t>Relationships</a:t>
          </a:r>
        </a:p>
      </dsp:txBody>
      <dsp:txXfrm>
        <a:off x="8355867" y="2383460"/>
        <a:ext cx="235960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6D773-6630-45C4-ABBC-EC6D0E5D5157}">
      <dsp:nvSpPr>
        <dsp:cNvPr id="0" name=""/>
        <dsp:cNvSpPr/>
      </dsp:nvSpPr>
      <dsp:spPr>
        <a:xfrm rot="16200000">
          <a:off x="1496153" y="259288"/>
          <a:ext cx="2126782" cy="2789861"/>
        </a:xfrm>
        <a:prstGeom prst="round2SameRect">
          <a:avLst>
            <a:gd name="adj1" fmla="val 16670"/>
            <a:gd name="adj2" fmla="val 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298450" rIns="268605" bIns="298450" numCol="1" spcCol="1270" anchor="t" anchorCtr="0">
          <a:noAutofit/>
        </a:bodyPr>
        <a:lstStyle/>
        <a:p>
          <a:pPr marL="0" lvl="0" indent="0" algn="l" defTabSz="2089150">
            <a:lnSpc>
              <a:spcPct val="90000"/>
            </a:lnSpc>
            <a:spcBef>
              <a:spcPct val="0"/>
            </a:spcBef>
            <a:spcAft>
              <a:spcPct val="35000"/>
            </a:spcAft>
            <a:buNone/>
          </a:pPr>
          <a:r>
            <a:rPr lang="en-US" sz="4700" kern="1200" dirty="0"/>
            <a:t>Indicators</a:t>
          </a:r>
        </a:p>
      </dsp:txBody>
      <dsp:txXfrm rot="5400000">
        <a:off x="1268454" y="694667"/>
        <a:ext cx="2686021" cy="1919102"/>
      </dsp:txXfrm>
    </dsp:sp>
    <dsp:sp modelId="{4EE15895-3755-4572-A927-DE5EEFAF3508}">
      <dsp:nvSpPr>
        <dsp:cNvPr id="0" name=""/>
        <dsp:cNvSpPr/>
      </dsp:nvSpPr>
      <dsp:spPr>
        <a:xfrm rot="5400000">
          <a:off x="4220664" y="358155"/>
          <a:ext cx="2126782" cy="2592126"/>
        </a:xfrm>
        <a:prstGeom prst="round2SameRect">
          <a:avLst>
            <a:gd name="adj1" fmla="val 16670"/>
            <a:gd name="adj2" fmla="val 0"/>
          </a:avLst>
        </a:prstGeom>
        <a:solidFill>
          <a:schemeClr val="accent2">
            <a:tint val="50000"/>
            <a:hueOff val="5057036"/>
            <a:satOff val="-6941"/>
            <a:lumOff val="1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2890" tIns="292100" rIns="175260" bIns="292100" numCol="1" spcCol="1270" anchor="t" anchorCtr="0">
          <a:noAutofit/>
        </a:bodyPr>
        <a:lstStyle/>
        <a:p>
          <a:pPr marL="0" lvl="0" indent="0" algn="l" defTabSz="2044700">
            <a:lnSpc>
              <a:spcPct val="90000"/>
            </a:lnSpc>
            <a:spcBef>
              <a:spcPct val="0"/>
            </a:spcBef>
            <a:spcAft>
              <a:spcPct val="35000"/>
            </a:spcAft>
            <a:buNone/>
          </a:pPr>
          <a:r>
            <a:rPr lang="en-US" sz="4600" kern="1200" dirty="0"/>
            <a:t>Evidence</a:t>
          </a:r>
        </a:p>
      </dsp:txBody>
      <dsp:txXfrm rot="-5400000">
        <a:off x="3987992" y="694667"/>
        <a:ext cx="2488286" cy="1919102"/>
      </dsp:txXfrm>
    </dsp:sp>
    <dsp:sp modelId="{862E0181-96C2-4305-B5F9-655E5A4E8EF2}">
      <dsp:nvSpPr>
        <dsp:cNvPr id="0" name=""/>
        <dsp:cNvSpPr/>
      </dsp:nvSpPr>
      <dsp:spPr>
        <a:xfrm>
          <a:off x="3300195" y="0"/>
          <a:ext cx="1358705" cy="1358639"/>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A46FF-B54F-4316-B784-8E0728B1E36E}">
      <dsp:nvSpPr>
        <dsp:cNvPr id="0" name=""/>
        <dsp:cNvSpPr/>
      </dsp:nvSpPr>
      <dsp:spPr>
        <a:xfrm rot="10800000">
          <a:off x="3300195" y="1949468"/>
          <a:ext cx="1358705" cy="1358639"/>
        </a:xfrm>
        <a:prstGeom prst="circularArrow">
          <a:avLst>
            <a:gd name="adj1" fmla="val 12500"/>
            <a:gd name="adj2" fmla="val 1142322"/>
            <a:gd name="adj3" fmla="val 20457678"/>
            <a:gd name="adj4" fmla="val 10800000"/>
            <a:gd name="adj5" fmla="val 12500"/>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C1A6C-E168-43A6-A986-7F0CC67F9745}" type="datetimeFigureOut">
              <a:rPr lang="en-US" smtClean="0"/>
              <a:pPr/>
              <a:t>6/24/2020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E63EA-9928-4162-8BC0-C42784CF5759}" type="slidenum">
              <a:rPr lang="en-US" smtClean="0"/>
              <a:pPr/>
              <a:t>‹#›</a:t>
            </a:fld>
            <a:endParaRPr lang="en-US" dirty="0"/>
          </a:p>
        </p:txBody>
      </p:sp>
    </p:spTree>
    <p:extLst>
      <p:ext uri="{BB962C8B-B14F-4D97-AF65-F5344CB8AC3E}">
        <p14:creationId xmlns:p14="http://schemas.microsoft.com/office/powerpoint/2010/main" val="351074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E63EA-9928-4162-8BC0-C42784CF5759}" type="slidenum">
              <a:rPr lang="en-US" smtClean="0"/>
              <a:pPr/>
              <a:t>1</a:t>
            </a:fld>
            <a:endParaRPr lang="en-US" dirty="0"/>
          </a:p>
        </p:txBody>
      </p:sp>
    </p:spTree>
    <p:extLst>
      <p:ext uri="{BB962C8B-B14F-4D97-AF65-F5344CB8AC3E}">
        <p14:creationId xmlns:p14="http://schemas.microsoft.com/office/powerpoint/2010/main" val="1615960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from TX </a:t>
            </a:r>
          </a:p>
        </p:txBody>
      </p:sp>
      <p:sp>
        <p:nvSpPr>
          <p:cNvPr id="4" name="Slide Number Placeholder 3"/>
          <p:cNvSpPr>
            <a:spLocks noGrp="1"/>
          </p:cNvSpPr>
          <p:nvPr>
            <p:ph type="sldNum" sz="quarter" idx="10"/>
          </p:nvPr>
        </p:nvSpPr>
        <p:spPr/>
        <p:txBody>
          <a:bodyPr/>
          <a:lstStyle/>
          <a:p>
            <a:fld id="{14BE63EA-9928-4162-8BC0-C42784CF575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CAAs in Michigan are the main source of food distribution</a:t>
            </a:r>
          </a:p>
        </p:txBody>
      </p:sp>
      <p:sp>
        <p:nvSpPr>
          <p:cNvPr id="4" name="Slide Number Placeholder 3"/>
          <p:cNvSpPr>
            <a:spLocks noGrp="1"/>
          </p:cNvSpPr>
          <p:nvPr>
            <p:ph type="sldNum" sz="quarter" idx="5"/>
          </p:nvPr>
        </p:nvSpPr>
        <p:spPr/>
        <p:txBody>
          <a:bodyPr/>
          <a:lstStyle/>
          <a:p>
            <a:fld id="{14BE63EA-9928-4162-8BC0-C42784CF5759}" type="slidenum">
              <a:rPr lang="en-US" smtClean="0"/>
              <a:pPr/>
              <a:t>11</a:t>
            </a:fld>
            <a:endParaRPr lang="en-US" dirty="0"/>
          </a:p>
        </p:txBody>
      </p:sp>
    </p:spTree>
    <p:extLst>
      <p:ext uri="{BB962C8B-B14F-4D97-AF65-F5344CB8AC3E}">
        <p14:creationId xmlns:p14="http://schemas.microsoft.com/office/powerpoint/2010/main" val="65788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sure that the distribution of food was not stopped or delayed, MI tracked how much how much food was going out and to how many people and at what site. MI tracked this and used this information to </a:t>
            </a:r>
            <a:r>
              <a:rPr lang="en-US" b="1" dirty="0"/>
              <a:t>forecast</a:t>
            </a:r>
            <a:r>
              <a:rPr lang="en-US" dirty="0"/>
              <a:t> what the needs would be so that they would be sure to have enough funding to kept the food supply adequate. The number served and amounts spent were used to support additional request for funds. This forecasting represents the importance of immediate analysis of data. </a:t>
            </a:r>
          </a:p>
          <a:p>
            <a:endParaRPr lang="en-US" dirty="0"/>
          </a:p>
        </p:txBody>
      </p:sp>
      <p:sp>
        <p:nvSpPr>
          <p:cNvPr id="4" name="Slide Number Placeholder 3"/>
          <p:cNvSpPr>
            <a:spLocks noGrp="1"/>
          </p:cNvSpPr>
          <p:nvPr>
            <p:ph type="sldNum" sz="quarter" idx="5"/>
          </p:nvPr>
        </p:nvSpPr>
        <p:spPr/>
        <p:txBody>
          <a:bodyPr/>
          <a:lstStyle/>
          <a:p>
            <a:fld id="{14BE63EA-9928-4162-8BC0-C42784CF5759}" type="slidenum">
              <a:rPr lang="en-US" smtClean="0"/>
              <a:pPr/>
              <a:t>12</a:t>
            </a:fld>
            <a:endParaRPr lang="en-US" dirty="0"/>
          </a:p>
        </p:txBody>
      </p:sp>
    </p:spTree>
    <p:extLst>
      <p:ext uri="{BB962C8B-B14F-4D97-AF65-F5344CB8AC3E}">
        <p14:creationId xmlns:p14="http://schemas.microsoft.com/office/powerpoint/2010/main" val="132181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example of rapid response: agencies usually do congregate meals, but they had to stop, so instead home distribution of meals was implemented for seniors.</a:t>
            </a:r>
          </a:p>
          <a:p>
            <a:endParaRPr lang="en-US" dirty="0"/>
          </a:p>
        </p:txBody>
      </p:sp>
      <p:sp>
        <p:nvSpPr>
          <p:cNvPr id="4" name="Slide Number Placeholder 3"/>
          <p:cNvSpPr>
            <a:spLocks noGrp="1"/>
          </p:cNvSpPr>
          <p:nvPr>
            <p:ph type="sldNum" sz="quarter" idx="5"/>
          </p:nvPr>
        </p:nvSpPr>
        <p:spPr/>
        <p:txBody>
          <a:bodyPr/>
          <a:lstStyle/>
          <a:p>
            <a:fld id="{14BE63EA-9928-4162-8BC0-C42784CF5759}" type="slidenum">
              <a:rPr lang="en-US" smtClean="0"/>
              <a:pPr/>
              <a:t>13</a:t>
            </a:fld>
            <a:endParaRPr lang="en-US" dirty="0"/>
          </a:p>
        </p:txBody>
      </p:sp>
    </p:spTree>
    <p:extLst>
      <p:ext uri="{BB962C8B-B14F-4D97-AF65-F5344CB8AC3E}">
        <p14:creationId xmlns:p14="http://schemas.microsoft.com/office/powerpoint/2010/main" val="1403772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Communication between:</a:t>
            </a:r>
          </a:p>
          <a:p>
            <a:pPr marL="285750" indent="-285750">
              <a:buFont typeface="Arial" panose="020B0604020202020204" pitchFamily="34" charset="0"/>
              <a:buChar char="•"/>
            </a:pPr>
            <a:r>
              <a:rPr lang="en-US" sz="1200" dirty="0"/>
              <a:t>Staff</a:t>
            </a:r>
          </a:p>
          <a:p>
            <a:pPr marL="285750" indent="-285750">
              <a:buFont typeface="Arial" panose="020B0604020202020204" pitchFamily="34" charset="0"/>
              <a:buChar char="•"/>
            </a:pPr>
            <a:r>
              <a:rPr lang="en-US" sz="1200" dirty="0"/>
              <a:t>Clients</a:t>
            </a:r>
          </a:p>
          <a:p>
            <a:pPr marL="285750" indent="-285750">
              <a:buFont typeface="Arial" panose="020B0604020202020204" pitchFamily="34" charset="0"/>
              <a:buChar char="•"/>
            </a:pPr>
            <a:r>
              <a:rPr lang="en-US" sz="1200" dirty="0"/>
              <a:t>State and CAA</a:t>
            </a:r>
          </a:p>
          <a:p>
            <a:pPr marL="285750" indent="-285750">
              <a:buFont typeface="Arial" panose="020B0604020202020204" pitchFamily="34" charset="0"/>
              <a:buChar char="•"/>
            </a:pPr>
            <a:endParaRPr lang="en-US" sz="1200" dirty="0"/>
          </a:p>
          <a:p>
            <a:pPr marL="285750" indent="-285750">
              <a:buFont typeface="Arial" panose="020B0604020202020204" pitchFamily="34" charset="0"/>
              <a:buNone/>
            </a:pPr>
            <a:r>
              <a:rPr lang="en-US" dirty="0"/>
              <a:t>Increase Capacity - Hiring: permanent or temps</a:t>
            </a:r>
          </a:p>
          <a:p>
            <a:pPr marL="285750" indent="-285750">
              <a:buFont typeface="Arial" panose="020B0604020202020204" pitchFamily="34" charset="0"/>
              <a:buNone/>
            </a:pPr>
            <a:r>
              <a:rPr lang="en-US" dirty="0"/>
              <a:t>Getting the word out: newly poor don’t know where the doors are</a:t>
            </a:r>
          </a:p>
          <a:p>
            <a:pPr lvl="3"/>
            <a:r>
              <a:rPr lang="en-US" dirty="0"/>
              <a:t>Software modifications for tracking performance and expenditures of multiple grants</a:t>
            </a:r>
          </a:p>
        </p:txBody>
      </p:sp>
      <p:sp>
        <p:nvSpPr>
          <p:cNvPr id="4" name="Slide Number Placeholder 3"/>
          <p:cNvSpPr>
            <a:spLocks noGrp="1"/>
          </p:cNvSpPr>
          <p:nvPr>
            <p:ph type="sldNum" sz="quarter" idx="10"/>
          </p:nvPr>
        </p:nvSpPr>
        <p:spPr/>
        <p:txBody>
          <a:bodyPr/>
          <a:lstStyle/>
          <a:p>
            <a:fld id="{14BE63EA-9928-4162-8BC0-C42784CF575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Which needs get addressed first? Which are most critical?  How</a:t>
            </a:r>
            <a:r>
              <a:rPr lang="en-US" baseline="0" dirty="0"/>
              <a:t> do you know?  Is it by the increased demand for assistance?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a:t>At some point we will have to document the needs and the decision making process. </a:t>
            </a:r>
          </a:p>
          <a:p>
            <a:endParaRPr lang="en-US" baseline="0" dirty="0"/>
          </a:p>
          <a:p>
            <a:r>
              <a:rPr lang="en-US" baseline="0" dirty="0"/>
              <a:t>Remember assessment of need and planning to address need can (probably will) change over time – but in this case, it could be over a quick time (such as 30 days).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When interventions are changed, data should be used in the decision to make those changes.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 you have to HAVE the data before you can use it! </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4BE63EA-9928-4162-8BC0-C42784CF575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 crisis, you focus on the areas of highest</a:t>
            </a:r>
            <a:r>
              <a:rPr lang="en-US" baseline="0" dirty="0"/>
              <a:t> importance and highest urgency.</a:t>
            </a:r>
          </a:p>
          <a:p>
            <a:r>
              <a:rPr lang="en-US" baseline="0" dirty="0"/>
              <a:t>You are not working for long term change, but for immediate relief.</a:t>
            </a:r>
          </a:p>
          <a:p>
            <a:endParaRPr lang="en-US" baseline="0" dirty="0"/>
          </a:p>
          <a:p>
            <a:r>
              <a:rPr lang="en-US" baseline="0" dirty="0"/>
              <a:t>But you can’t forget your CSBG purpose – your anti-poverty mission.</a:t>
            </a:r>
          </a:p>
          <a:p>
            <a:r>
              <a:rPr lang="en-US" baseline="0" dirty="0"/>
              <a:t>What items that are important, but not as urgent, can be addressed? </a:t>
            </a:r>
          </a:p>
          <a:p>
            <a:r>
              <a:rPr lang="en-US" baseline="0" dirty="0"/>
              <a:t>If it is important, but not urgent, don’t forget about it!! b/c then it may become another crisis!!</a:t>
            </a:r>
          </a:p>
          <a:p>
            <a:endParaRPr lang="en-US" baseline="0" dirty="0"/>
          </a:p>
          <a:p>
            <a:r>
              <a:rPr lang="en-US" baseline="0" dirty="0"/>
              <a:t>A lot of things may appear to be urgent, but are they truly important right now? Can you triage to conserve funds/energy so that what is urgent and important gets attention. </a:t>
            </a:r>
          </a:p>
          <a:p>
            <a:endParaRPr lang="en-US" baseline="0" dirty="0"/>
          </a:p>
          <a:p>
            <a:r>
              <a:rPr lang="en-US" baseline="0" dirty="0"/>
              <a:t>In times of crisis, everything can feel urgent-like it has to get done right now! But the act of planning give us the opportunity to step back and be mindful and responsive, rather than reacting. </a:t>
            </a:r>
            <a:endParaRPr lang="en-US" dirty="0"/>
          </a:p>
        </p:txBody>
      </p:sp>
      <p:sp>
        <p:nvSpPr>
          <p:cNvPr id="4" name="Slide Number Placeholder 3"/>
          <p:cNvSpPr>
            <a:spLocks noGrp="1"/>
          </p:cNvSpPr>
          <p:nvPr>
            <p:ph type="sldNum" sz="quarter" idx="10"/>
          </p:nvPr>
        </p:nvSpPr>
        <p:spPr/>
        <p:txBody>
          <a:bodyPr/>
          <a:lstStyle/>
          <a:p>
            <a:fld id="{14BE63EA-9928-4162-8BC0-C42784CF575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Move from Assessment to Planning.</a:t>
            </a:r>
          </a:p>
          <a:p>
            <a:r>
              <a:rPr lang="en-US" baseline="0" dirty="0"/>
              <a:t>At the very start of thinking about which needs and how much $ will go to each area, agencies will be putting plans into place.</a:t>
            </a:r>
          </a:p>
          <a:p>
            <a:endParaRPr lang="en-US" baseline="0" dirty="0"/>
          </a:p>
          <a:p>
            <a:r>
              <a:rPr lang="en-US" baseline="0" dirty="0"/>
              <a:t>They will think about delivery of service, but we should be sure they are also thinking about what data they will need (and how they will collect it) for reporting.  </a:t>
            </a:r>
          </a:p>
          <a:p>
            <a:r>
              <a:rPr lang="en-US" dirty="0"/>
              <a:t>If plans do</a:t>
            </a:r>
            <a:r>
              <a:rPr lang="en-US" baseline="0" dirty="0"/>
              <a:t> not include at least consideration of the need for data regarding key elements (spending, processes, numbers, etc), we will get to the end of this with little to show for our interventions.</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4BE63EA-9928-4162-8BC0-C42784CF575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E63EA-9928-4162-8BC0-C42784CF575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Taking time to step back and think about what you normally do, and how things need to adjust. Need to determine what needs to happen to spend what is likely a significantly larger amount of money in a short period of time. </a:t>
            </a:r>
          </a:p>
        </p:txBody>
      </p:sp>
      <p:sp>
        <p:nvSpPr>
          <p:cNvPr id="4" name="Slide Number Placeholder 3"/>
          <p:cNvSpPr>
            <a:spLocks noGrp="1"/>
          </p:cNvSpPr>
          <p:nvPr>
            <p:ph type="sldNum" sz="quarter" idx="10"/>
          </p:nvPr>
        </p:nvSpPr>
        <p:spPr/>
        <p:txBody>
          <a:bodyPr/>
          <a:lstStyle/>
          <a:p>
            <a:fld id="{14BE63EA-9928-4162-8BC0-C42784CF575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t>
            </a:r>
          </a:p>
        </p:txBody>
      </p:sp>
      <p:sp>
        <p:nvSpPr>
          <p:cNvPr id="4" name="Slide Number Placeholder 3"/>
          <p:cNvSpPr>
            <a:spLocks noGrp="1"/>
          </p:cNvSpPr>
          <p:nvPr>
            <p:ph type="sldNum" sz="quarter" idx="10"/>
          </p:nvPr>
        </p:nvSpPr>
        <p:spPr/>
        <p:txBody>
          <a:bodyPr/>
          <a:lstStyle/>
          <a:p>
            <a:fld id="{14BE63EA-9928-4162-8BC0-C42784CF575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agency uses this dashboard to help show how may requests have been approved (blue arrow)</a:t>
            </a:r>
          </a:p>
          <a:p>
            <a:r>
              <a:rPr lang="en-US" dirty="0"/>
              <a:t>And how many requests are still pending (red arrow)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type of information can be used to help understand what the most urgent needs are, and can also be used to help allocate resources, plan for staffing, etc. </a:t>
            </a:r>
          </a:p>
          <a:p>
            <a:endParaRPr lang="en-US" dirty="0"/>
          </a:p>
          <a:p>
            <a:r>
              <a:rPr lang="en-US" dirty="0"/>
              <a:t>Each applicant can apply for up to 6 services, so 8000 applications can represent up to 21,000 requests for service. looking at the data, the agency determined that they would need to hire temporary staff to help meet this need. They also compared the amount of money the amount of money they had to spend to the amount of applications that had yet to be processed and used this data to support additional requests for funding.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4BE63EA-9928-4162-8BC0-C42784CF5759}" type="slidenum">
              <a:rPr lang="en-US" smtClean="0"/>
              <a:pPr/>
              <a:t>20</a:t>
            </a:fld>
            <a:endParaRPr lang="en-US" dirty="0"/>
          </a:p>
        </p:txBody>
      </p:sp>
    </p:spTree>
    <p:extLst>
      <p:ext uri="{BB962C8B-B14F-4D97-AF65-F5344CB8AC3E}">
        <p14:creationId xmlns:p14="http://schemas.microsoft.com/office/powerpoint/2010/main" val="1889672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a:t>
            </a:r>
            <a:r>
              <a:rPr lang="en-US" baseline="0" dirty="0"/>
              <a:t> the ROMA Cycle is spinning, agencies will be providing services to individuals and families – will be working with partners – will be addressing agency capacity. Need to be thinking about the rest of the cycle. You are assessing as you are implementing, b/c there may be changes that are rapidly occurring and new needs surfacing.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4BE63EA-9928-4162-8BC0-C42784CF575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Implementation of services (to individuals and families) and strategies (for community and agency change) typically follow</a:t>
            </a:r>
            <a:r>
              <a:rPr lang="en-US" sz="2000" baseline="0" dirty="0"/>
              <a:t> </a:t>
            </a:r>
            <a:r>
              <a:rPr lang="en-US" sz="2000" dirty="0"/>
              <a:t>a program or grant year.</a:t>
            </a:r>
          </a:p>
          <a:p>
            <a:r>
              <a:rPr lang="en-US" sz="2000" dirty="0"/>
              <a:t>In a crisis, the implementation</a:t>
            </a:r>
            <a:r>
              <a:rPr lang="en-US" sz="2000" baseline="0" dirty="0"/>
              <a:t> may be planned for the next 90 days – with a need for a review (observe, report, evaluate, re-assess) at that time to see what has changed.</a:t>
            </a:r>
            <a:endParaRPr lang="en-US" sz="2000" dirty="0"/>
          </a:p>
          <a:p>
            <a:r>
              <a:rPr lang="en-US" sz="2000" dirty="0"/>
              <a:t>Prepare for the changes.</a:t>
            </a:r>
          </a:p>
          <a:p>
            <a:endParaRPr lang="en-US" sz="2000" dirty="0"/>
          </a:p>
          <a:p>
            <a:r>
              <a:rPr lang="en-US" sz="2000" dirty="0"/>
              <a:t>Focus on plan as an opportunity to think strategically about how agencies will respond</a:t>
            </a:r>
          </a:p>
          <a:p>
            <a:endParaRPr lang="en-US" sz="2000" dirty="0"/>
          </a:p>
          <a:p>
            <a:r>
              <a:rPr lang="en-US" sz="2000" dirty="0"/>
              <a:t>Changes to the needs, plans, targets are likely</a:t>
            </a:r>
          </a:p>
          <a:p>
            <a:pPr lvl="1"/>
            <a:r>
              <a:rPr lang="en-US" sz="2000" dirty="0"/>
              <a:t>Develop a quick and easy process to allow for amendment that embraces a continuous learning process &amp; documents lessons learned</a:t>
            </a:r>
          </a:p>
          <a:p>
            <a:pPr lvl="2"/>
            <a:r>
              <a:rPr lang="en-US" sz="2000" dirty="0"/>
              <a:t>IE, develop a check in process to update the plan</a:t>
            </a:r>
          </a:p>
          <a:p>
            <a:pPr lvl="0"/>
            <a:r>
              <a:rPr lang="en-US" sz="2000" dirty="0"/>
              <a:t>Check in with agencies to see how it’s going; how are things differing from what we thought EARLY, to allow for course correction, identified supports needed.</a:t>
            </a:r>
          </a:p>
          <a:p>
            <a:pPr lvl="2"/>
            <a:endParaRPr lang="en-US" sz="2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14A40"/>
                </a:solidFill>
                <a:effectLst/>
                <a:uLnTx/>
                <a:uFillTx/>
                <a:latin typeface="Cambria"/>
                <a:ea typeface="+mn-ea"/>
                <a:cs typeface="+mn-cs"/>
              </a:rPr>
              <a:t>OUR MISSION</a:t>
            </a:r>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2972767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have talked about some of these data elements in the assessment discussion. </a:t>
            </a:r>
          </a:p>
          <a:p>
            <a:r>
              <a:rPr lang="en-US" sz="1200" dirty="0"/>
              <a:t>But you</a:t>
            </a:r>
            <a:r>
              <a:rPr lang="en-US" sz="1200" baseline="0" dirty="0"/>
              <a:t> can’t forget about what might change.  </a:t>
            </a:r>
          </a:p>
          <a:p>
            <a:r>
              <a:rPr lang="en-US" sz="1200" baseline="0" dirty="0"/>
              <a:t>How did 211 data change between February and June? What does the change mean to the agency plans?</a:t>
            </a:r>
          </a:p>
          <a:p>
            <a:r>
              <a:rPr lang="en-US" sz="1200" baseline="0" dirty="0"/>
              <a:t>Did inquiries for services change during that time?  </a:t>
            </a:r>
          </a:p>
          <a:p>
            <a:endParaRPr lang="en-US" dirty="0">
              <a:solidFill>
                <a:schemeClr val="tx2"/>
              </a:solidFill>
            </a:endParaRPr>
          </a:p>
          <a:p>
            <a:r>
              <a:rPr lang="en-US" dirty="0">
                <a:solidFill>
                  <a:schemeClr val="tx2"/>
                </a:solidFill>
              </a:rPr>
              <a:t>Compare real time service and outcome data to the assessment data</a:t>
            </a:r>
          </a:p>
          <a:p>
            <a:pPr lvl="1"/>
            <a:r>
              <a:rPr lang="en-US" sz="2800" dirty="0">
                <a:solidFill>
                  <a:schemeClr val="tx2"/>
                </a:solidFill>
              </a:rPr>
              <a:t>After initial implementation of new services and strategies, take a review.  </a:t>
            </a:r>
          </a:p>
          <a:p>
            <a:pPr lvl="1"/>
            <a:r>
              <a:rPr lang="en-US" sz="2800" dirty="0">
                <a:solidFill>
                  <a:schemeClr val="tx2"/>
                </a:solidFill>
              </a:rPr>
              <a:t>At 30/60/90 days: Are you still meeting the identified needs?</a:t>
            </a:r>
          </a:p>
          <a:p>
            <a:pPr lvl="1"/>
            <a:r>
              <a:rPr lang="en-US" sz="2800" dirty="0">
                <a:solidFill>
                  <a:schemeClr val="tx2"/>
                </a:solidFill>
              </a:rPr>
              <a:t>Are service increasing or decreasing because of other community resources?</a:t>
            </a:r>
          </a:p>
        </p:txBody>
      </p:sp>
      <p:sp>
        <p:nvSpPr>
          <p:cNvPr id="4" name="Slide Number Placeholder 3"/>
          <p:cNvSpPr>
            <a:spLocks noGrp="1"/>
          </p:cNvSpPr>
          <p:nvPr>
            <p:ph type="sldNum" sz="quarter" idx="5"/>
          </p:nvPr>
        </p:nvSpPr>
        <p:spPr/>
        <p:txBody>
          <a:bodyPr/>
          <a:lstStyle/>
          <a:p>
            <a:fld id="{14BE63EA-9928-4162-8BC0-C42784CF5759}" type="slidenum">
              <a:rPr lang="en-US" smtClean="0"/>
              <a:pPr/>
              <a:t>23</a:t>
            </a:fld>
            <a:endParaRPr lang="en-US" dirty="0"/>
          </a:p>
        </p:txBody>
      </p:sp>
    </p:spTree>
    <p:extLst>
      <p:ext uri="{BB962C8B-B14F-4D97-AF65-F5344CB8AC3E}">
        <p14:creationId xmlns:p14="http://schemas.microsoft.com/office/powerpoint/2010/main" val="3074923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consider this data from a local agency in Iowa.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uptick in energy costs-they have been going up since beginning of May. What happened at end of the month that caused the spikes in request for energy, rent and water? Are moratoriums being lifted? This graph shows how quickly needs can change. </a:t>
            </a:r>
          </a:p>
          <a:p>
            <a:endParaRPr lang="en-US" dirty="0"/>
          </a:p>
          <a:p>
            <a:r>
              <a:rPr lang="en-US" dirty="0"/>
              <a:t>What types of decisions can you make using this data? Will your plans need to change?</a:t>
            </a:r>
          </a:p>
          <a:p>
            <a:endParaRPr lang="en-US" dirty="0"/>
          </a:p>
          <a:p>
            <a:r>
              <a:rPr lang="en-US" dirty="0"/>
              <a:t>If the needs change, the plan to meet the needs may need to change, as could how the service is implemented to meet the need</a:t>
            </a:r>
          </a:p>
        </p:txBody>
      </p:sp>
      <p:sp>
        <p:nvSpPr>
          <p:cNvPr id="4" name="Slide Number Placeholder 3"/>
          <p:cNvSpPr>
            <a:spLocks noGrp="1"/>
          </p:cNvSpPr>
          <p:nvPr>
            <p:ph type="sldNum" sz="quarter" idx="10"/>
          </p:nvPr>
        </p:nvSpPr>
        <p:spPr/>
        <p:txBody>
          <a:bodyPr/>
          <a:lstStyle/>
          <a:p>
            <a:fld id="{CC204A68-2B58-496E-BE7E-0FC19C11132C}" type="slidenum">
              <a:rPr lang="en-US" smtClean="0"/>
              <a:pPr/>
              <a:t>24</a:t>
            </a:fld>
            <a:endParaRPr lang="en-US"/>
          </a:p>
        </p:txBody>
      </p:sp>
    </p:spTree>
    <p:extLst>
      <p:ext uri="{BB962C8B-B14F-4D97-AF65-F5344CB8AC3E}">
        <p14:creationId xmlns:p14="http://schemas.microsoft.com/office/powerpoint/2010/main" val="1772832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How are you keeping track of these kinds of changes?  </a:t>
            </a:r>
          </a:p>
          <a:p>
            <a:r>
              <a:rPr lang="en-US" sz="1200" dirty="0"/>
              <a:t>If you don’t “observe and report” now, you</a:t>
            </a:r>
            <a:r>
              <a:rPr lang="en-US" sz="1200" baseline="0" dirty="0"/>
              <a:t> won’t have the data to talk about later! </a:t>
            </a:r>
          </a:p>
          <a:p>
            <a:endParaRPr lang="en-US" dirty="0">
              <a:solidFill>
                <a:schemeClr val="tx2"/>
              </a:solidFill>
            </a:endParaRPr>
          </a:p>
          <a:p>
            <a:endParaRPr lang="en-US" sz="1200" dirty="0"/>
          </a:p>
        </p:txBody>
      </p:sp>
      <p:sp>
        <p:nvSpPr>
          <p:cNvPr id="4" name="Slide Number Placeholder 3"/>
          <p:cNvSpPr>
            <a:spLocks noGrp="1"/>
          </p:cNvSpPr>
          <p:nvPr>
            <p:ph type="sldNum" sz="quarter" idx="5"/>
          </p:nvPr>
        </p:nvSpPr>
        <p:spPr/>
        <p:txBody>
          <a:bodyPr/>
          <a:lstStyle/>
          <a:p>
            <a:fld id="{14BE63EA-9928-4162-8BC0-C42784CF5759}" type="slidenum">
              <a:rPr lang="en-US" smtClean="0"/>
              <a:pPr/>
              <a:t>25</a:t>
            </a:fld>
            <a:endParaRPr lang="en-US" dirty="0"/>
          </a:p>
        </p:txBody>
      </p:sp>
    </p:spTree>
    <p:extLst>
      <p:ext uri="{BB962C8B-B14F-4D97-AF65-F5344CB8AC3E}">
        <p14:creationId xmlns:p14="http://schemas.microsoft.com/office/powerpoint/2010/main" val="3074923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rPr>
              <a:t>Are there population changes that are impacting services?</a:t>
            </a:r>
          </a:p>
          <a:p>
            <a:endParaRPr lang="en-US" dirty="0"/>
          </a:p>
        </p:txBody>
      </p:sp>
      <p:sp>
        <p:nvSpPr>
          <p:cNvPr id="4" name="Slide Number Placeholder 3"/>
          <p:cNvSpPr>
            <a:spLocks noGrp="1"/>
          </p:cNvSpPr>
          <p:nvPr>
            <p:ph type="sldNum" sz="quarter" idx="5"/>
          </p:nvPr>
        </p:nvSpPr>
        <p:spPr/>
        <p:txBody>
          <a:bodyPr/>
          <a:lstStyle/>
          <a:p>
            <a:fld id="{14BE63EA-9928-4162-8BC0-C42784CF5759}" type="slidenum">
              <a:rPr lang="en-US" smtClean="0"/>
              <a:pPr/>
              <a:t>26</a:t>
            </a:fld>
            <a:endParaRPr lang="en-US" dirty="0"/>
          </a:p>
        </p:txBody>
      </p:sp>
    </p:spTree>
    <p:extLst>
      <p:ext uri="{BB962C8B-B14F-4D97-AF65-F5344CB8AC3E}">
        <p14:creationId xmlns:p14="http://schemas.microsoft.com/office/powerpoint/2010/main" val="4236410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a:t>
            </a:r>
            <a:r>
              <a:rPr lang="en-US" baseline="0" dirty="0"/>
              <a:t> you </a:t>
            </a:r>
            <a:r>
              <a:rPr lang="en-US" b="1" baseline="0" dirty="0"/>
              <a:t>are examining your assumptions</a:t>
            </a:r>
            <a:r>
              <a:rPr lang="en-US" baseline="0" dirty="0"/>
              <a:t>, consider </a:t>
            </a:r>
            <a:r>
              <a:rPr lang="en-US" b="1" baseline="0" dirty="0"/>
              <a:t>how you will know that any change has happened or that you have maintained the family in a stable situation</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Regardless of the kinds of problems you say</a:t>
            </a:r>
            <a:r>
              <a:rPr lang="en-US" baseline="0" dirty="0"/>
              <a:t> you will address, you will have to have a way to prove that you have had an impact on the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do you believe about follow 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cannot follow up with our customers because they move from the location we first served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cannot follow up because they don’t want to answer our questions – they got a service and they are satisfied, so why would they want to talk to us any more?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Follow up is essential to demonstrate that we have accomplished some outcomes.  </a:t>
            </a:r>
            <a:endParaRPr lang="en-US" dirty="0"/>
          </a:p>
        </p:txBody>
      </p:sp>
      <p:sp>
        <p:nvSpPr>
          <p:cNvPr id="4" name="Slide Number Placeholder 3"/>
          <p:cNvSpPr>
            <a:spLocks noGrp="1"/>
          </p:cNvSpPr>
          <p:nvPr>
            <p:ph type="sldNum" sz="quarter" idx="10"/>
          </p:nvPr>
        </p:nvSpPr>
        <p:spPr/>
        <p:txBody>
          <a:bodyPr/>
          <a:lstStyle/>
          <a:p>
            <a:fld id="{9C2B2F33-622D-4349-89F5-249CA0441B26}" type="slidenum">
              <a:rPr lang="en-US" smtClean="0"/>
              <a:pPr/>
              <a:t>27</a:t>
            </a:fld>
            <a:endParaRPr lang="en-US"/>
          </a:p>
        </p:txBody>
      </p:sp>
    </p:spTree>
    <p:extLst>
      <p:ext uri="{BB962C8B-B14F-4D97-AF65-F5344CB8AC3E}">
        <p14:creationId xmlns:p14="http://schemas.microsoft.com/office/powerpoint/2010/main" val="1014597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what you will achieve</a:t>
            </a:r>
            <a:r>
              <a:rPr lang="en-US" baseline="0" dirty="0"/>
              <a:t> depends on what you PLAN to achieve.  </a:t>
            </a:r>
          </a:p>
          <a:p>
            <a:endParaRPr lang="en-US" i="1" u="sng" baseline="0" dirty="0"/>
          </a:p>
          <a:p>
            <a:r>
              <a:rPr lang="en-US" i="1" u="sng" baseline="0" dirty="0"/>
              <a:t>These are just a couple ideas </a:t>
            </a:r>
            <a:r>
              <a:rPr lang="en-US" baseline="0" dirty="0"/>
              <a:t>from discussions about what is already happening. </a:t>
            </a:r>
          </a:p>
          <a:p>
            <a:endParaRPr lang="en-US" baseline="0" dirty="0"/>
          </a:p>
          <a:p>
            <a:r>
              <a:rPr lang="en-US" baseline="0" dirty="0"/>
              <a:t>Those long lines of cars picking up food in many communities may be difficult to track.  Should be able to say how many cars – how many boxes – but is that the same as number of families who needed food?  And did the food help them?  </a:t>
            </a:r>
            <a:endParaRPr lang="en-US" dirty="0"/>
          </a:p>
        </p:txBody>
      </p:sp>
      <p:sp>
        <p:nvSpPr>
          <p:cNvPr id="4" name="Slide Number Placeholder 3"/>
          <p:cNvSpPr>
            <a:spLocks noGrp="1"/>
          </p:cNvSpPr>
          <p:nvPr>
            <p:ph type="sldNum" sz="quarter" idx="5"/>
          </p:nvPr>
        </p:nvSpPr>
        <p:spPr/>
        <p:txBody>
          <a:bodyPr/>
          <a:lstStyle/>
          <a:p>
            <a:fld id="{14BE63EA-9928-4162-8BC0-C42784CF5759}" type="slidenum">
              <a:rPr lang="en-US" smtClean="0"/>
              <a:pPr/>
              <a:t>28</a:t>
            </a:fld>
            <a:endParaRPr lang="en-US" dirty="0"/>
          </a:p>
        </p:txBody>
      </p:sp>
    </p:spTree>
    <p:extLst>
      <p:ext uri="{BB962C8B-B14F-4D97-AF65-F5344CB8AC3E}">
        <p14:creationId xmlns:p14="http://schemas.microsoft.com/office/powerpoint/2010/main" val="2199671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learned from ARRA is that when things happen really fast, and everyone is under pressure, documentation is often overlooked. </a:t>
            </a:r>
          </a:p>
          <a:p>
            <a:r>
              <a:rPr lang="en-US" dirty="0"/>
              <a:t>It happened so fast and we were all under pressure to respond… sound familiar?? </a:t>
            </a:r>
          </a:p>
          <a:p>
            <a:r>
              <a:rPr lang="en-US" dirty="0"/>
              <a:t>People have them in their memories, but very few are written down.  Jenae is pulling the report from ARRA with some</a:t>
            </a:r>
            <a:r>
              <a:rPr lang="en-US" baseline="0" dirty="0"/>
              <a:t> of the lessons learned.  She says they are not actually sure how many states actually increased the eligibility to 200% but they have some information that can be useful.  We will get this out to you to look at – if you have ideas about what you can are hoping to document please send them to us! (use the web portal?) </a:t>
            </a:r>
          </a:p>
          <a:p>
            <a:endParaRPr lang="en-US" dirty="0"/>
          </a:p>
        </p:txBody>
      </p:sp>
      <p:sp>
        <p:nvSpPr>
          <p:cNvPr id="4" name="Slide Number Placeholder 3"/>
          <p:cNvSpPr>
            <a:spLocks noGrp="1"/>
          </p:cNvSpPr>
          <p:nvPr>
            <p:ph type="sldNum" sz="quarter" idx="5"/>
          </p:nvPr>
        </p:nvSpPr>
        <p:spPr/>
        <p:txBody>
          <a:bodyPr/>
          <a:lstStyle/>
          <a:p>
            <a:fld id="{14BE63EA-9928-4162-8BC0-C42784CF5759}" type="slidenum">
              <a:rPr lang="en-US" smtClean="0"/>
              <a:pPr/>
              <a:t>29</a:t>
            </a:fld>
            <a:endParaRPr lang="en-US" dirty="0"/>
          </a:p>
        </p:txBody>
      </p:sp>
    </p:spTree>
    <p:extLst>
      <p:ext uri="{BB962C8B-B14F-4D97-AF65-F5344CB8AC3E}">
        <p14:creationId xmlns:p14="http://schemas.microsoft.com/office/powerpoint/2010/main" val="329291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E63EA-9928-4162-8BC0-C42784CF5759}" type="slidenum">
              <a:rPr lang="en-US" smtClean="0"/>
              <a:pPr/>
              <a:t>3</a:t>
            </a:fld>
            <a:endParaRPr lang="en-US" dirty="0"/>
          </a:p>
        </p:txBody>
      </p:sp>
    </p:spTree>
    <p:extLst>
      <p:ext uri="{BB962C8B-B14F-4D97-AF65-F5344CB8AC3E}">
        <p14:creationId xmlns:p14="http://schemas.microsoft.com/office/powerpoint/2010/main" val="2548870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E63EA-9928-4162-8BC0-C42784CF5759}"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Agencies must make decisions about what they can do to fulfill the CSBG Act goals and purposes – as that funding</a:t>
            </a:r>
            <a:r>
              <a:rPr lang="en-US" baseline="0" dirty="0"/>
              <a:t> is an essential part of the agency’s identity.  </a:t>
            </a:r>
          </a:p>
          <a:p>
            <a:r>
              <a:rPr lang="en-US" baseline="0" dirty="0"/>
              <a:t>What are the implications of the CARES $?  Does this change your mission? </a:t>
            </a:r>
            <a:endParaRPr lang="en-US" dirty="0"/>
          </a:p>
          <a:p>
            <a:endParaRPr lang="en-US" dirty="0"/>
          </a:p>
          <a:p>
            <a:r>
              <a:rPr lang="en-US" dirty="0"/>
              <a:t>If you are a private non-profit agency, you were approved by the IRS for this status because your</a:t>
            </a:r>
            <a:r>
              <a:rPr lang="en-US" baseline="0" dirty="0"/>
              <a:t> mission meets the requirements for “charitable work.”</a:t>
            </a:r>
          </a:p>
          <a:p>
            <a:r>
              <a:rPr lang="en-US" baseline="0" dirty="0"/>
              <a:t>So it is important that you understand the mission statement – and what the assumptions are behind the statement.</a:t>
            </a:r>
          </a:p>
          <a:p>
            <a:r>
              <a:rPr lang="en-US" baseline="0" dirty="0"/>
              <a:t>We do not always think about “what we assume” but our beliefs are always behind our knowledge and are instrumental in the decisions we make. </a:t>
            </a:r>
          </a:p>
          <a:p>
            <a:endParaRPr lang="en-US" baseline="0" dirty="0"/>
          </a:p>
          <a:p>
            <a:r>
              <a:rPr lang="en-US" baseline="0" dirty="0"/>
              <a:t>If we think we can “reduce poverty” or “eliminate the causes of poverty” (which many CAA mission statements say) then that means that we understand why people are in poverty, and what is needed to get them out of poverty.  </a:t>
            </a:r>
          </a:p>
          <a:p>
            <a:endParaRPr lang="en-US" baseline="0" dirty="0"/>
          </a:p>
          <a:p>
            <a:r>
              <a:rPr lang="en-US" baseline="0" dirty="0"/>
              <a:t>If you are a public agency, you will still  have a mission statement that guides your work.</a:t>
            </a:r>
          </a:p>
          <a:p>
            <a:r>
              <a:rPr lang="en-US" sz="1200" b="0" kern="1200" dirty="0">
                <a:solidFill>
                  <a:schemeClr val="tx1"/>
                </a:solidFill>
                <a:latin typeface="+mn-lt"/>
                <a:ea typeface="+mn-ea"/>
                <a:cs typeface="+mn-cs"/>
              </a:rPr>
              <a:t>Standard 4.1 for public agencies</a:t>
            </a:r>
            <a:r>
              <a:rPr lang="en-US" sz="1200" b="0" kern="1200" baseline="0" dirty="0">
                <a:solidFill>
                  <a:schemeClr val="tx1"/>
                </a:solidFill>
                <a:latin typeface="+mn-lt"/>
                <a:ea typeface="+mn-ea"/>
                <a:cs typeface="+mn-cs"/>
              </a:rPr>
              <a:t> indicates that the “board” or “</a:t>
            </a:r>
            <a:r>
              <a:rPr lang="en-US" sz="1200" b="0" kern="1200" dirty="0">
                <a:solidFill>
                  <a:schemeClr val="tx1"/>
                </a:solidFill>
                <a:latin typeface="+mn-lt"/>
                <a:ea typeface="+mn-ea"/>
                <a:cs typeface="+mn-cs"/>
              </a:rPr>
              <a:t>advisory body” has reviewed the department’s mission statement within the past 5 years and assured that: </a:t>
            </a:r>
          </a:p>
          <a:p>
            <a:r>
              <a:rPr lang="en-US" sz="1200" b="0" kern="1200" dirty="0">
                <a:solidFill>
                  <a:schemeClr val="tx1"/>
                </a:solidFill>
                <a:latin typeface="+mn-lt"/>
                <a:ea typeface="+mn-ea"/>
                <a:cs typeface="+mn-cs"/>
              </a:rPr>
              <a:t>1. The mission addresses poverty; and</a:t>
            </a:r>
          </a:p>
          <a:p>
            <a:r>
              <a:rPr lang="en-US" sz="1200" b="0" kern="1200" dirty="0">
                <a:solidFill>
                  <a:schemeClr val="tx1"/>
                </a:solidFill>
                <a:latin typeface="+mn-lt"/>
                <a:ea typeface="+mn-ea"/>
                <a:cs typeface="+mn-cs"/>
              </a:rPr>
              <a:t>2. The CSBG programs and services are in alignment with the mission.</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baseline="0" dirty="0"/>
              <a:t>in the case of a public CAA, the mission statement may be influenced by official policy.  For instance if the CSBG program is housed in the Department of Housing and Community Affairs, you would expect to see a greater focus on housing related issues.  Or with Department of Commerce, a greater focus on employment and business development.  Of course this isn’t always the case, but understanding the influences of official policies is important in public CAAs.</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4</a:t>
            </a:fld>
            <a:endParaRPr lang="en-US"/>
          </a:p>
        </p:txBody>
      </p:sp>
    </p:spTree>
    <p:extLst>
      <p:ext uri="{BB962C8B-B14F-4D97-AF65-F5344CB8AC3E}">
        <p14:creationId xmlns:p14="http://schemas.microsoft.com/office/powerpoint/2010/main" val="167233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are questions</a:t>
            </a:r>
            <a:r>
              <a:rPr lang="en-US" baseline="0" dirty="0"/>
              <a:t> we (CAAs) ask in typical times – </a:t>
            </a:r>
            <a:r>
              <a:rPr lang="en-US" u="sng" baseline="0" dirty="0"/>
              <a:t>and they are important in crisis as well.</a:t>
            </a: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Part of the problem is that we don’t have a standard definition of “poverty”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a long time, there have been are many researchers who are trying to define the essential elements of “poverty”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is the federal poverty  guideline – that is based on the cost of food (which many people</a:t>
            </a:r>
            <a:r>
              <a:rPr lang="en-US" baseline="0" dirty="0"/>
              <a:t> feel is inadequate)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happens when the eligibility for services is raised from 125% to 200% PL?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Does this mean we must define poverty differently?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One researcher said that It takes courage to </a:t>
            </a:r>
            <a:r>
              <a:rPr lang="en-US" dirty="0"/>
              <a:t>work in a field where the concepts and methodologies of such a complex issue are not precise enough to be useful working tools.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other words, if we can’t define the situation, how do we work on a solution?  What is essential to change</a:t>
            </a:r>
            <a:r>
              <a:rPr lang="en-US" baseline="0" dirty="0"/>
              <a:t> to help individuals, families and communities be “better off”?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5</a:t>
            </a:fld>
            <a:endParaRPr lang="en-US"/>
          </a:p>
        </p:txBody>
      </p:sp>
    </p:spTree>
    <p:extLst>
      <p:ext uri="{BB962C8B-B14F-4D97-AF65-F5344CB8AC3E}">
        <p14:creationId xmlns:p14="http://schemas.microsoft.com/office/powerpoint/2010/main" val="278731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the MS has 4 key elements, one of which is about the population. Routinely see reference to “low income” or “people in poverty”. If we are going to be serving 200% of poverty, will we still be faithful/in line with our mission statement?</a:t>
            </a:r>
          </a:p>
          <a:p>
            <a:r>
              <a:rPr lang="en-US" dirty="0"/>
              <a:t>Get responses from group.</a:t>
            </a:r>
          </a:p>
          <a:p>
            <a:endParaRPr lang="en-US" dirty="0"/>
          </a:p>
          <a:p>
            <a:r>
              <a:rPr lang="en-US" dirty="0"/>
              <a:t>Will your services change during this time?</a:t>
            </a:r>
          </a:p>
          <a:p>
            <a:r>
              <a:rPr lang="en-US" dirty="0"/>
              <a:t>What about your outcomes? If you have things like “eradicate poverty” or “achieve self sufficiency” will these still be relevant?</a:t>
            </a:r>
          </a:p>
          <a:p>
            <a:r>
              <a:rPr lang="en-US" dirty="0"/>
              <a:t>And what about relationships? How are you responding to this crisis? are the relationships identified in the mission statement? Like “in partnership with the community” or “ in partnership with health and human </a:t>
            </a:r>
            <a:r>
              <a:rPr lang="en-US" dirty="0" err="1"/>
              <a:t>svs</a:t>
            </a:r>
            <a:r>
              <a:rPr lang="en-US" dirty="0"/>
              <a:t>”? What if these are now different (faith based, business, </a:t>
            </a:r>
            <a:r>
              <a:rPr lang="en-US" dirty="0" err="1"/>
              <a:t>etc</a:t>
            </a:r>
            <a:r>
              <a:rPr lang="en-US" dirty="0"/>
              <a:t>). </a:t>
            </a:r>
          </a:p>
          <a:p>
            <a:r>
              <a:rPr lang="en-US" dirty="0"/>
              <a:t>This gives you and opportunity to look at the MS to make sure it is broad enough to be relevant in a crisis moving forward. </a:t>
            </a:r>
          </a:p>
        </p:txBody>
      </p:sp>
      <p:sp>
        <p:nvSpPr>
          <p:cNvPr id="4" name="Slide Number Placeholder 3"/>
          <p:cNvSpPr>
            <a:spLocks noGrp="1"/>
          </p:cNvSpPr>
          <p:nvPr>
            <p:ph type="sldNum" sz="quarter" idx="5"/>
          </p:nvPr>
        </p:nvSpPr>
        <p:spPr/>
        <p:txBody>
          <a:bodyPr/>
          <a:lstStyle/>
          <a:p>
            <a:fld id="{14BE63EA-9928-4162-8BC0-C42784CF5759}" type="slidenum">
              <a:rPr lang="en-US" smtClean="0"/>
              <a:pPr/>
              <a:t>6</a:t>
            </a:fld>
            <a:endParaRPr lang="en-US" dirty="0"/>
          </a:p>
        </p:txBody>
      </p:sp>
    </p:spTree>
    <p:extLst>
      <p:ext uri="{BB962C8B-B14F-4D97-AF65-F5344CB8AC3E}">
        <p14:creationId xmlns:p14="http://schemas.microsoft.com/office/powerpoint/2010/main" val="83086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spotlight is on the network to provide critical services to respond to the impacts of COVID-19. ROMA empowers us to do this.</a:t>
            </a:r>
          </a:p>
        </p:txBody>
      </p:sp>
      <p:sp>
        <p:nvSpPr>
          <p:cNvPr id="4" name="Slide Number Placeholder 3"/>
          <p:cNvSpPr>
            <a:spLocks noGrp="1"/>
          </p:cNvSpPr>
          <p:nvPr>
            <p:ph type="sldNum" sz="quarter" idx="5"/>
          </p:nvPr>
        </p:nvSpPr>
        <p:spPr/>
        <p:txBody>
          <a:bodyPr/>
          <a:lstStyle/>
          <a:p>
            <a:fld id="{14BE63EA-9928-4162-8BC0-C42784CF5759}" type="slidenum">
              <a:rPr lang="en-US" smtClean="0"/>
              <a:pPr/>
              <a:t>7</a:t>
            </a:fld>
            <a:endParaRPr lang="en-US" dirty="0"/>
          </a:p>
        </p:txBody>
      </p:sp>
    </p:spTree>
    <p:extLst>
      <p:ext uri="{BB962C8B-B14F-4D97-AF65-F5344CB8AC3E}">
        <p14:creationId xmlns:p14="http://schemas.microsoft.com/office/powerpoint/2010/main" val="2548870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CARES Funding does NOT require a new community needs assessment; however, any time agencies are required to allocate funds to address local needs, they must have a way to identify what those needs are.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Some states are asking for more in-depth assessment processes but most are just addendums.</a:t>
            </a:r>
          </a:p>
          <a:p>
            <a:endParaRPr lang="en-US" dirty="0"/>
          </a:p>
          <a:p>
            <a:r>
              <a:rPr lang="en-US" dirty="0"/>
              <a:t>Needs assessment can be as simple as keeping track</a:t>
            </a:r>
            <a:r>
              <a:rPr lang="en-US" baseline="0" dirty="0"/>
              <a:t> of the number of calls for help, and the nature of the calls.</a:t>
            </a:r>
          </a:p>
          <a:p>
            <a:r>
              <a:rPr lang="en-US" baseline="0" dirty="0"/>
              <a:t>How are they different from typical requests? </a:t>
            </a: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sz="2400" dirty="0"/>
              <a:t>Do they have difficulty getting to your facility – or figuring out how to access remotely. </a:t>
            </a:r>
          </a:p>
        </p:txBody>
      </p:sp>
      <p:sp>
        <p:nvSpPr>
          <p:cNvPr id="4" name="Slide Number Placeholder 3"/>
          <p:cNvSpPr>
            <a:spLocks noGrp="1"/>
          </p:cNvSpPr>
          <p:nvPr>
            <p:ph type="sldNum" sz="quarter" idx="10"/>
          </p:nvPr>
        </p:nvSpPr>
        <p:spPr/>
        <p:txBody>
          <a:bodyPr/>
          <a:lstStyle/>
          <a:p>
            <a:fld id="{14BE63EA-9928-4162-8BC0-C42784CF575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give you data about the</a:t>
            </a:r>
            <a:r>
              <a:rPr lang="en-US" baseline="0" dirty="0"/>
              <a:t> needs of individuals and families in your community.</a:t>
            </a:r>
            <a:endParaRPr lang="en-US" dirty="0"/>
          </a:p>
        </p:txBody>
      </p:sp>
      <p:sp>
        <p:nvSpPr>
          <p:cNvPr id="4" name="Slide Number Placeholder 3"/>
          <p:cNvSpPr>
            <a:spLocks noGrp="1"/>
          </p:cNvSpPr>
          <p:nvPr>
            <p:ph type="sldNum" sz="quarter" idx="10"/>
          </p:nvPr>
        </p:nvSpPr>
        <p:spPr/>
        <p:txBody>
          <a:bodyPr/>
          <a:lstStyle/>
          <a:p>
            <a:fld id="{CC204A68-2B58-496E-BE7E-0FC19C11132C}" type="slidenum">
              <a:rPr lang="en-US" smtClean="0"/>
              <a:pPr/>
              <a:t>9</a:t>
            </a:fld>
            <a:endParaRPr lang="en-US"/>
          </a:p>
        </p:txBody>
      </p:sp>
    </p:spTree>
    <p:extLst>
      <p:ext uri="{BB962C8B-B14F-4D97-AF65-F5344CB8AC3E}">
        <p14:creationId xmlns:p14="http://schemas.microsoft.com/office/powerpoint/2010/main" val="91464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9FF63BA-47C8-4668-A679-48ABA98F634A}" type="datetime1">
              <a:rPr lang="en-US" smtClean="0"/>
              <a:pPr/>
              <a:t>6/24/2020</a:t>
            </a:fld>
            <a:endParaRPr lang="en-US" dirty="0"/>
          </a:p>
        </p:txBody>
      </p:sp>
      <p:sp>
        <p:nvSpPr>
          <p:cNvPr id="17" name="Footer Placeholder 16"/>
          <p:cNvSpPr>
            <a:spLocks noGrp="1"/>
          </p:cNvSpPr>
          <p:nvPr>
            <p:ph type="ftr" sz="quarter" idx="11"/>
          </p:nvPr>
        </p:nvSpPr>
        <p:spPr/>
        <p:txBody>
          <a:bodyPr/>
          <a:lstStyle/>
          <a:p>
            <a:r>
              <a:rPr lang="en-US"/>
              <a:t>RAPID ROMA</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BEDE8DD-243C-49A5-84AF-5D43D759FE14}" type="slidenum">
              <a:rPr lang="en-US" smtClean="0"/>
              <a:pPr/>
              <a:t>‹#›</a:t>
            </a:fld>
            <a:endParaRPr lang="en-US"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1F3BE6-5D43-427F-A6F4-1158C8210341}" type="datetime1">
              <a:rPr lang="en-US" smtClean="0"/>
              <a:pPr/>
              <a:t>6/24/2020</a:t>
            </a:fld>
            <a:endParaRPr lang="en-US" dirty="0"/>
          </a:p>
        </p:txBody>
      </p:sp>
      <p:sp>
        <p:nvSpPr>
          <p:cNvPr id="5" name="Footer Placeholder 4"/>
          <p:cNvSpPr>
            <a:spLocks noGrp="1"/>
          </p:cNvSpPr>
          <p:nvPr>
            <p:ph type="ftr" sz="quarter" idx="11"/>
          </p:nvPr>
        </p:nvSpPr>
        <p:spPr/>
        <p:txBody>
          <a:bodyPr/>
          <a:lstStyle/>
          <a:p>
            <a:r>
              <a:rPr lang="en-US"/>
              <a:t>RAPID ROMA</a:t>
            </a:r>
            <a:endParaRPr lang="en-US" dirty="0"/>
          </a:p>
        </p:txBody>
      </p:sp>
      <p:sp>
        <p:nvSpPr>
          <p:cNvPr id="6" name="Slide Number Placeholder 5"/>
          <p:cNvSpPr>
            <a:spLocks noGrp="1"/>
          </p:cNvSpPr>
          <p:nvPr>
            <p:ph type="sldNum" sz="quarter" idx="12"/>
          </p:nvPr>
        </p:nvSpPr>
        <p:spPr/>
        <p:txBody>
          <a:bodyPr/>
          <a:lstStyle/>
          <a:p>
            <a:fld id="{6BEDE8DD-243C-49A5-84AF-5D43D759FE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220ABB-2291-485E-9385-F6D547A60DB3}" type="datetime1">
              <a:rPr lang="en-US" smtClean="0"/>
              <a:pPr/>
              <a:t>6/24/2020</a:t>
            </a:fld>
            <a:endParaRPr lang="en-US" dirty="0"/>
          </a:p>
        </p:txBody>
      </p:sp>
      <p:sp>
        <p:nvSpPr>
          <p:cNvPr id="5" name="Footer Placeholder 4"/>
          <p:cNvSpPr>
            <a:spLocks noGrp="1"/>
          </p:cNvSpPr>
          <p:nvPr>
            <p:ph type="ftr" sz="quarter" idx="11"/>
          </p:nvPr>
        </p:nvSpPr>
        <p:spPr/>
        <p:txBody>
          <a:bodyPr/>
          <a:lstStyle/>
          <a:p>
            <a:r>
              <a:rPr lang="en-US"/>
              <a:t>RAPID ROMA</a:t>
            </a:r>
            <a:endParaRPr lang="en-US" dirty="0"/>
          </a:p>
        </p:txBody>
      </p:sp>
      <p:sp>
        <p:nvSpPr>
          <p:cNvPr id="6" name="Slide Number Placeholder 5"/>
          <p:cNvSpPr>
            <a:spLocks noGrp="1"/>
          </p:cNvSpPr>
          <p:nvPr>
            <p:ph type="sldNum" sz="quarter" idx="12"/>
          </p:nvPr>
        </p:nvSpPr>
        <p:spPr/>
        <p:txBody>
          <a:bodyPr/>
          <a:lstStyle/>
          <a:p>
            <a:fld id="{6BEDE8DD-243C-49A5-84AF-5D43D759FE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CF373D2-EF72-471A-BCBE-68D8BE612B91}" type="datetime1">
              <a:rPr lang="en-US" smtClean="0"/>
              <a:pPr/>
              <a:t>6/24/2020</a:t>
            </a:fld>
            <a:endParaRPr lang="en-US" dirty="0"/>
          </a:p>
        </p:txBody>
      </p:sp>
      <p:sp>
        <p:nvSpPr>
          <p:cNvPr id="5" name="Footer Placeholder 4"/>
          <p:cNvSpPr>
            <a:spLocks noGrp="1"/>
          </p:cNvSpPr>
          <p:nvPr>
            <p:ph type="ftr" sz="quarter" idx="11"/>
          </p:nvPr>
        </p:nvSpPr>
        <p:spPr/>
        <p:txBody>
          <a:bodyPr/>
          <a:lstStyle/>
          <a:p>
            <a:r>
              <a:rPr lang="en-US"/>
              <a:t>RAPID ROMA</a:t>
            </a:r>
            <a:endParaRPr lang="en-US" dirty="0"/>
          </a:p>
        </p:txBody>
      </p:sp>
      <p:sp>
        <p:nvSpPr>
          <p:cNvPr id="6" name="Slide Number Placeholder 5"/>
          <p:cNvSpPr>
            <a:spLocks noGrp="1"/>
          </p:cNvSpPr>
          <p:nvPr>
            <p:ph type="sldNum" sz="quarter" idx="12"/>
          </p:nvPr>
        </p:nvSpPr>
        <p:spPr/>
        <p:txBody>
          <a:bodyPr/>
          <a:lstStyle/>
          <a:p>
            <a:fld id="{6BEDE8DD-243C-49A5-84AF-5D43D759FE14}" type="slidenum">
              <a:rPr lang="en-US" smtClean="0"/>
              <a:pPr/>
              <a:t>‹#›</a:t>
            </a:fld>
            <a:endParaRPr lang="en-US"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449D281-19A2-4C74-BAE3-C5EB7741259D}" type="datetime1">
              <a:rPr lang="en-US" smtClean="0"/>
              <a:pPr/>
              <a:t>6/24/2020</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r>
              <a:rPr lang="en-US"/>
              <a:t>RAPID ROMA</a:t>
            </a:r>
            <a:endParaRPr lang="en-US"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6BEDE8DD-243C-49A5-84AF-5D43D759FE1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B18CE67-1C9F-4B0C-AD5A-0DF7905617B5}" type="datetime1">
              <a:rPr lang="en-US" smtClean="0"/>
              <a:pPr/>
              <a:t>6/24/2020</a:t>
            </a:fld>
            <a:endParaRPr lang="en-US" dirty="0"/>
          </a:p>
        </p:txBody>
      </p:sp>
      <p:sp>
        <p:nvSpPr>
          <p:cNvPr id="6" name="Footer Placeholder 5"/>
          <p:cNvSpPr>
            <a:spLocks noGrp="1"/>
          </p:cNvSpPr>
          <p:nvPr>
            <p:ph type="ftr" sz="quarter" idx="11"/>
          </p:nvPr>
        </p:nvSpPr>
        <p:spPr/>
        <p:txBody>
          <a:bodyPr/>
          <a:lstStyle/>
          <a:p>
            <a:r>
              <a:rPr lang="en-US"/>
              <a:t>RAPID ROMA</a:t>
            </a:r>
            <a:endParaRPr lang="en-US" dirty="0"/>
          </a:p>
        </p:txBody>
      </p:sp>
      <p:sp>
        <p:nvSpPr>
          <p:cNvPr id="7" name="Slide Number Placeholder 6"/>
          <p:cNvSpPr>
            <a:spLocks noGrp="1"/>
          </p:cNvSpPr>
          <p:nvPr>
            <p:ph type="sldNum" sz="quarter" idx="12"/>
          </p:nvPr>
        </p:nvSpPr>
        <p:spPr/>
        <p:txBody>
          <a:bodyPr/>
          <a:lstStyle/>
          <a:p>
            <a:fld id="{6BEDE8DD-243C-49A5-84AF-5D43D759FE14}" type="slidenum">
              <a:rPr lang="en-US" smtClean="0"/>
              <a:pPr/>
              <a:t>‹#›</a:t>
            </a:fld>
            <a:endParaRPr lang="en-US"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108BFC7-177A-47BA-A65F-59BE7A195F50}" type="datetime1">
              <a:rPr lang="en-US" smtClean="0"/>
              <a:pPr/>
              <a:t>6/24/2020</a:t>
            </a:fld>
            <a:endParaRPr lang="en-US" dirty="0"/>
          </a:p>
        </p:txBody>
      </p:sp>
      <p:sp>
        <p:nvSpPr>
          <p:cNvPr id="8" name="Footer Placeholder 7"/>
          <p:cNvSpPr>
            <a:spLocks noGrp="1"/>
          </p:cNvSpPr>
          <p:nvPr>
            <p:ph type="ftr" sz="quarter" idx="11"/>
          </p:nvPr>
        </p:nvSpPr>
        <p:spPr/>
        <p:txBody>
          <a:bodyPr/>
          <a:lstStyle/>
          <a:p>
            <a:r>
              <a:rPr lang="en-US"/>
              <a:t>RAPID ROMA</a:t>
            </a:r>
            <a:endParaRPr lang="en-US" dirty="0"/>
          </a:p>
        </p:txBody>
      </p:sp>
      <p:sp>
        <p:nvSpPr>
          <p:cNvPr id="9" name="Slide Number Placeholder 8"/>
          <p:cNvSpPr>
            <a:spLocks noGrp="1"/>
          </p:cNvSpPr>
          <p:nvPr>
            <p:ph type="sldNum" sz="quarter" idx="12"/>
          </p:nvPr>
        </p:nvSpPr>
        <p:spPr/>
        <p:txBody>
          <a:bodyPr/>
          <a:lstStyle/>
          <a:p>
            <a:fld id="{6BEDE8DD-243C-49A5-84AF-5D43D759FE14}" type="slidenum">
              <a:rPr lang="en-US" smtClean="0"/>
              <a:pPr/>
              <a:t>‹#›</a:t>
            </a:fld>
            <a:endParaRPr lang="en-US"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ADEF8F4-A2A2-4126-BB71-3EDD9F8D8382}" type="datetime1">
              <a:rPr lang="en-US" smtClean="0"/>
              <a:pPr/>
              <a:t>6/24/2020</a:t>
            </a:fld>
            <a:endParaRPr lang="en-US" dirty="0"/>
          </a:p>
        </p:txBody>
      </p:sp>
      <p:sp>
        <p:nvSpPr>
          <p:cNvPr id="4" name="Footer Placeholder 3"/>
          <p:cNvSpPr>
            <a:spLocks noGrp="1"/>
          </p:cNvSpPr>
          <p:nvPr>
            <p:ph type="ftr" sz="quarter" idx="11"/>
          </p:nvPr>
        </p:nvSpPr>
        <p:spPr/>
        <p:txBody>
          <a:bodyPr/>
          <a:lstStyle/>
          <a:p>
            <a:r>
              <a:rPr lang="en-US"/>
              <a:t>RAPID ROMA</a:t>
            </a:r>
            <a:endParaRPr lang="en-US" dirty="0"/>
          </a:p>
        </p:txBody>
      </p:sp>
      <p:sp>
        <p:nvSpPr>
          <p:cNvPr id="5" name="Slide Number Placeholder 4"/>
          <p:cNvSpPr>
            <a:spLocks noGrp="1"/>
          </p:cNvSpPr>
          <p:nvPr>
            <p:ph type="sldNum" sz="quarter" idx="12"/>
          </p:nvPr>
        </p:nvSpPr>
        <p:spPr/>
        <p:txBody>
          <a:bodyPr/>
          <a:lstStyle/>
          <a:p>
            <a:fld id="{6BEDE8DD-243C-49A5-84AF-5D43D759FE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C5AE2-E8AB-499B-8BA3-AE0BDFA567EA}" type="datetime1">
              <a:rPr lang="en-US" smtClean="0"/>
              <a:pPr/>
              <a:t>6/24/2020</a:t>
            </a:fld>
            <a:endParaRPr lang="en-US" dirty="0"/>
          </a:p>
        </p:txBody>
      </p:sp>
      <p:sp>
        <p:nvSpPr>
          <p:cNvPr id="3" name="Footer Placeholder 2"/>
          <p:cNvSpPr>
            <a:spLocks noGrp="1"/>
          </p:cNvSpPr>
          <p:nvPr>
            <p:ph type="ftr" sz="quarter" idx="11"/>
          </p:nvPr>
        </p:nvSpPr>
        <p:spPr/>
        <p:txBody>
          <a:bodyPr/>
          <a:lstStyle/>
          <a:p>
            <a:r>
              <a:rPr lang="en-US"/>
              <a:t>RAPID ROMA</a:t>
            </a:r>
            <a:endParaRPr lang="en-US" dirty="0"/>
          </a:p>
        </p:txBody>
      </p:sp>
      <p:sp>
        <p:nvSpPr>
          <p:cNvPr id="4" name="Slide Number Placeholder 3"/>
          <p:cNvSpPr>
            <a:spLocks noGrp="1"/>
          </p:cNvSpPr>
          <p:nvPr>
            <p:ph type="sldNum" sz="quarter" idx="12"/>
          </p:nvPr>
        </p:nvSpPr>
        <p:spPr/>
        <p:txBody>
          <a:bodyPr/>
          <a:lstStyle/>
          <a:p>
            <a:fld id="{6BEDE8DD-243C-49A5-84AF-5D43D759FE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6E89ADE-9746-4080-B30A-95278B698C29}" type="datetime1">
              <a:rPr lang="en-US" smtClean="0"/>
              <a:pPr/>
              <a:t>6/24/2020</a:t>
            </a:fld>
            <a:endParaRPr lang="en-US" dirty="0"/>
          </a:p>
        </p:txBody>
      </p:sp>
      <p:sp>
        <p:nvSpPr>
          <p:cNvPr id="6" name="Footer Placeholder 5"/>
          <p:cNvSpPr>
            <a:spLocks noGrp="1"/>
          </p:cNvSpPr>
          <p:nvPr>
            <p:ph type="ftr" sz="quarter" idx="11"/>
          </p:nvPr>
        </p:nvSpPr>
        <p:spPr/>
        <p:txBody>
          <a:bodyPr/>
          <a:lstStyle/>
          <a:p>
            <a:r>
              <a:rPr lang="en-US"/>
              <a:t>RAPID ROMA</a:t>
            </a:r>
            <a:endParaRPr lang="en-US" dirty="0"/>
          </a:p>
        </p:txBody>
      </p:sp>
      <p:sp>
        <p:nvSpPr>
          <p:cNvPr id="7" name="Slide Number Placeholder 6"/>
          <p:cNvSpPr>
            <a:spLocks noGrp="1"/>
          </p:cNvSpPr>
          <p:nvPr>
            <p:ph type="sldNum" sz="quarter" idx="12"/>
          </p:nvPr>
        </p:nvSpPr>
        <p:spPr/>
        <p:txBody>
          <a:bodyPr/>
          <a:lstStyle/>
          <a:p>
            <a:fld id="{6BEDE8DD-243C-49A5-84AF-5D43D759FE14}" type="slidenum">
              <a:rPr lang="en-US" smtClean="0"/>
              <a:pPr/>
              <a:t>‹#›</a:t>
            </a:fld>
            <a:endParaRPr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A460ACB-376B-4DE1-8876-AF89A188E655}" type="datetime1">
              <a:rPr lang="en-US" smtClean="0"/>
              <a:pPr/>
              <a:t>6/24/2020</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r>
              <a:rPr lang="en-US"/>
              <a:t>RAPID ROMA</a:t>
            </a:r>
            <a:endParaRPr lang="en-US" dirty="0"/>
          </a:p>
        </p:txBody>
      </p:sp>
      <p:sp>
        <p:nvSpPr>
          <p:cNvPr id="7" name="Slide Number Placeholder 6"/>
          <p:cNvSpPr>
            <a:spLocks noGrp="1"/>
          </p:cNvSpPr>
          <p:nvPr>
            <p:ph type="sldNum" sz="quarter" idx="12"/>
          </p:nvPr>
        </p:nvSpPr>
        <p:spPr>
          <a:xfrm>
            <a:off x="195072" y="6208776"/>
            <a:ext cx="609600" cy="457200"/>
          </a:xfrm>
        </p:spPr>
        <p:txBody>
          <a:bodyPr/>
          <a:lstStyle/>
          <a:p>
            <a:fld id="{6BEDE8DD-243C-49A5-84AF-5D43D759FE14}" type="slidenum">
              <a:rPr lang="en-US" smtClean="0"/>
              <a:pPr/>
              <a:t>‹#›</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8B9890BF-693C-48D3-9D0B-9096F8BDE94C}" type="datetime1">
              <a:rPr lang="en-US" smtClean="0"/>
              <a:pPr/>
              <a:t>6/24/2020</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a:t>RAPID ROMA</a:t>
            </a:r>
            <a:endParaRPr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BEDE8DD-243C-49A5-84AF-5D43D759FE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gov.us/view?r=eyJrIjoiY2UyODcwMzgtNThmYy00Mzk0LWJlZWUtNDlhYzM3NmUwMTUzIiwidCI6ImQ1ZmI3MDg3LTM3NzctNDJhZC05NjZhLTg5MmVmNDcyMjVkMSJ9"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riting-the-wrongs.blogspot.com/2009_02_01_archive.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picturequotes.com/things-change-quote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121617458@N03/1346003840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fontScale="92500" lnSpcReduction="20000"/>
          </a:bodyPr>
          <a:lstStyle/>
          <a:p>
            <a:r>
              <a:rPr lang="en-US" dirty="0"/>
              <a:t>UTAH and Region 8</a:t>
            </a:r>
          </a:p>
          <a:p>
            <a:r>
              <a:rPr lang="en-US" dirty="0"/>
              <a:t>Virtual CAP Conference</a:t>
            </a:r>
          </a:p>
          <a:p>
            <a:r>
              <a:rPr lang="en-US" dirty="0"/>
              <a:t>Wednesday, June 24, 2020</a:t>
            </a:r>
          </a:p>
          <a:p>
            <a:r>
              <a:rPr lang="en-US" dirty="0"/>
              <a:t>Presented by Dr. Barbara Mooney and Carey Gibson, MSW, NCRP</a:t>
            </a:r>
          </a:p>
        </p:txBody>
      </p:sp>
      <p:sp>
        <p:nvSpPr>
          <p:cNvPr id="4" name="Footer Placeholder 3"/>
          <p:cNvSpPr>
            <a:spLocks noGrp="1"/>
          </p:cNvSpPr>
          <p:nvPr>
            <p:ph type="ftr" sz="quarter" idx="11"/>
          </p:nvPr>
        </p:nvSpPr>
        <p:spPr/>
        <p:txBody>
          <a:bodyPr/>
          <a:lstStyle/>
          <a:p>
            <a:r>
              <a:rPr lang="en-US"/>
              <a:t>RAPID ROMA</a:t>
            </a:r>
            <a:endParaRPr lang="en-US" dirty="0"/>
          </a:p>
        </p:txBody>
      </p:sp>
      <p:sp>
        <p:nvSpPr>
          <p:cNvPr id="5" name="Slide Number Placeholder 4"/>
          <p:cNvSpPr>
            <a:spLocks noGrp="1"/>
          </p:cNvSpPr>
          <p:nvPr>
            <p:ph type="sldNum" sz="quarter" idx="12"/>
          </p:nvPr>
        </p:nvSpPr>
        <p:spPr/>
        <p:txBody>
          <a:bodyPr/>
          <a:lstStyle/>
          <a:p>
            <a:fld id="{6BEDE8DD-243C-49A5-84AF-5D43D759FE14}" type="slidenum">
              <a:rPr lang="en-US" smtClean="0"/>
              <a:pPr/>
              <a:t>1</a:t>
            </a:fld>
            <a:endParaRPr lang="en-US" dirty="0"/>
          </a:p>
        </p:txBody>
      </p:sp>
      <p:sp>
        <p:nvSpPr>
          <p:cNvPr id="6" name="Title 5"/>
          <p:cNvSpPr>
            <a:spLocks noGrp="1"/>
          </p:cNvSpPr>
          <p:nvPr>
            <p:ph type="ctrTitle"/>
          </p:nvPr>
        </p:nvSpPr>
        <p:spPr/>
        <p:txBody>
          <a:bodyPr/>
          <a:lstStyle/>
          <a:p>
            <a:r>
              <a:rPr lang="en-US" dirty="0"/>
              <a:t>RAPID ROMA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52459" y="852040"/>
            <a:ext cx="5157787" cy="580123"/>
          </a:xfrm>
        </p:spPr>
        <p:txBody>
          <a:bodyPr/>
          <a:lstStyle/>
          <a:p>
            <a:r>
              <a:rPr lang="en-US" dirty="0"/>
              <a:t>211 Summary of Top Calls</a:t>
            </a:r>
          </a:p>
        </p:txBody>
      </p:sp>
      <p:sp>
        <p:nvSpPr>
          <p:cNvPr id="8" name="Text Placeholder 7"/>
          <p:cNvSpPr>
            <a:spLocks noGrp="1"/>
          </p:cNvSpPr>
          <p:nvPr>
            <p:ph type="body" sz="quarter" idx="3"/>
          </p:nvPr>
        </p:nvSpPr>
        <p:spPr>
          <a:xfrm>
            <a:off x="7200181" y="1142102"/>
            <a:ext cx="5183188" cy="638641"/>
          </a:xfrm>
        </p:spPr>
        <p:txBody>
          <a:bodyPr/>
          <a:lstStyle/>
          <a:p>
            <a:r>
              <a:rPr lang="en-US" dirty="0"/>
              <a:t>Unemployment Data</a:t>
            </a:r>
          </a:p>
        </p:txBody>
      </p:sp>
      <p:sp>
        <p:nvSpPr>
          <p:cNvPr id="3" name="Slide Number Placeholder 2"/>
          <p:cNvSpPr>
            <a:spLocks noGrp="1"/>
          </p:cNvSpPr>
          <p:nvPr>
            <p:ph type="sldNum" sz="quarter" idx="12"/>
          </p:nvPr>
        </p:nvSpPr>
        <p:spPr/>
        <p:txBody>
          <a:bodyPr/>
          <a:lstStyle/>
          <a:p>
            <a:fld id="{F9DDA7E5-8754-491C-B95F-AC5896F5D13C}" type="slidenum">
              <a:rPr lang="en-US" smtClean="0"/>
              <a:pPr/>
              <a:t>10</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017614669"/>
              </p:ext>
            </p:extLst>
          </p:nvPr>
        </p:nvGraphicFramePr>
        <p:xfrm>
          <a:off x="499872" y="1514953"/>
          <a:ext cx="4159214" cy="3840819"/>
        </p:xfrm>
        <a:graphic>
          <a:graphicData uri="http://schemas.openxmlformats.org/drawingml/2006/table">
            <a:tbl>
              <a:tblPr firstRow="1" firstCol="1" bandRow="1">
                <a:tableStyleId>{5C22544A-7EE6-4342-B048-85BDC9FD1C3A}</a:tableStyleId>
              </a:tblPr>
              <a:tblGrid>
                <a:gridCol w="1786430">
                  <a:extLst>
                    <a:ext uri="{9D8B030D-6E8A-4147-A177-3AD203B41FA5}">
                      <a16:colId xmlns:a16="http://schemas.microsoft.com/office/drawing/2014/main" val="2482807489"/>
                    </a:ext>
                  </a:extLst>
                </a:gridCol>
                <a:gridCol w="1391449">
                  <a:extLst>
                    <a:ext uri="{9D8B030D-6E8A-4147-A177-3AD203B41FA5}">
                      <a16:colId xmlns:a16="http://schemas.microsoft.com/office/drawing/2014/main" val="561778017"/>
                    </a:ext>
                  </a:extLst>
                </a:gridCol>
                <a:gridCol w="981335">
                  <a:extLst>
                    <a:ext uri="{9D8B030D-6E8A-4147-A177-3AD203B41FA5}">
                      <a16:colId xmlns:a16="http://schemas.microsoft.com/office/drawing/2014/main" val="3125422290"/>
                    </a:ext>
                  </a:extLst>
                </a:gridCol>
              </a:tblGrid>
              <a:tr h="615251">
                <a:tc>
                  <a:txBody>
                    <a:bodyPr/>
                    <a:lstStyle/>
                    <a:p>
                      <a:pPr marL="0" marR="0" algn="ctr">
                        <a:lnSpc>
                          <a:spcPct val="107000"/>
                        </a:lnSpc>
                        <a:spcBef>
                          <a:spcPts val="0"/>
                        </a:spcBef>
                        <a:spcAft>
                          <a:spcPts val="0"/>
                        </a:spcAft>
                      </a:pPr>
                      <a:r>
                        <a:rPr lang="en-US" sz="1600" dirty="0">
                          <a:effectLst/>
                        </a:rPr>
                        <a:t>Need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Number of Callers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Rank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5473017"/>
                  </a:ext>
                </a:extLst>
              </a:tr>
              <a:tr h="628237">
                <a:tc>
                  <a:txBody>
                    <a:bodyPr/>
                    <a:lstStyle/>
                    <a:p>
                      <a:pPr marL="0" marR="0">
                        <a:lnSpc>
                          <a:spcPct val="107000"/>
                        </a:lnSpc>
                        <a:spcBef>
                          <a:spcPts val="0"/>
                        </a:spcBef>
                        <a:spcAft>
                          <a:spcPts val="0"/>
                        </a:spcAft>
                      </a:pPr>
                      <a:r>
                        <a:rPr lang="en-US" sz="1600" dirty="0">
                          <a:solidFill>
                            <a:schemeClr val="tx1"/>
                          </a:solidFill>
                          <a:effectLst/>
                        </a:rPr>
                        <a:t>Housing</a:t>
                      </a:r>
                      <a:r>
                        <a:rPr lang="en-US" sz="1600" dirty="0">
                          <a:effectLst/>
                        </a:rPr>
                        <a:t> </a:t>
                      </a:r>
                      <a:r>
                        <a:rPr lang="en-US" sz="1600" dirty="0">
                          <a:solidFill>
                            <a:schemeClr val="tx1"/>
                          </a:solidFill>
                          <a:effectLst/>
                        </a:rPr>
                        <a:t>– Rent/Mortgage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600" b="1" dirty="0">
                          <a:effectLst/>
                        </a:rPr>
                        <a:t>1526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600" b="1" dirty="0">
                          <a:effectLst/>
                        </a:rPr>
                        <a:t>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432649896"/>
                  </a:ext>
                </a:extLst>
              </a:tr>
              <a:tr h="314119">
                <a:tc>
                  <a:txBody>
                    <a:bodyPr/>
                    <a:lstStyle/>
                    <a:p>
                      <a:pPr marL="0" marR="0">
                        <a:lnSpc>
                          <a:spcPct val="107000"/>
                        </a:lnSpc>
                        <a:spcBef>
                          <a:spcPts val="0"/>
                        </a:spcBef>
                        <a:spcAft>
                          <a:spcPts val="0"/>
                        </a:spcAft>
                      </a:pPr>
                      <a:r>
                        <a:rPr lang="en-US" sz="1600" dirty="0">
                          <a:solidFill>
                            <a:schemeClr val="tx1"/>
                          </a:solidFill>
                          <a:effectLst/>
                        </a:rPr>
                        <a:t>Food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600" b="1">
                          <a:solidFill>
                            <a:schemeClr val="tx1"/>
                          </a:solidFill>
                          <a:effectLst/>
                        </a:rPr>
                        <a:t>1295</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600" b="1" dirty="0">
                          <a:solidFill>
                            <a:schemeClr val="tx1"/>
                          </a:solidFill>
                          <a:effectLst/>
                        </a:rPr>
                        <a:t>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33370173"/>
                  </a:ext>
                </a:extLst>
              </a:tr>
              <a:tr h="628237">
                <a:tc>
                  <a:txBody>
                    <a:bodyPr/>
                    <a:lstStyle/>
                    <a:p>
                      <a:pPr marL="0" marR="0">
                        <a:lnSpc>
                          <a:spcPct val="107000"/>
                        </a:lnSpc>
                        <a:spcBef>
                          <a:spcPts val="0"/>
                        </a:spcBef>
                        <a:spcAft>
                          <a:spcPts val="0"/>
                        </a:spcAft>
                      </a:pPr>
                      <a:r>
                        <a:rPr lang="en-US" sz="1600" dirty="0">
                          <a:solidFill>
                            <a:schemeClr val="tx1"/>
                          </a:solidFill>
                          <a:effectLst/>
                        </a:rPr>
                        <a:t>Utilities – Gas, Electric, Water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600" b="1" dirty="0">
                          <a:effectLst/>
                        </a:rPr>
                        <a:t>780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600" b="1" dirty="0">
                          <a:effectLst/>
                        </a:rPr>
                        <a:t>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089312320"/>
                  </a:ext>
                </a:extLst>
              </a:tr>
              <a:tr h="1026738">
                <a:tc>
                  <a:txBody>
                    <a:bodyPr/>
                    <a:lstStyle/>
                    <a:p>
                      <a:pPr marL="0" marR="0">
                        <a:lnSpc>
                          <a:spcPct val="107000"/>
                        </a:lnSpc>
                        <a:spcBef>
                          <a:spcPts val="0"/>
                        </a:spcBef>
                        <a:spcAft>
                          <a:spcPts val="0"/>
                        </a:spcAft>
                      </a:pPr>
                      <a:r>
                        <a:rPr lang="en-US" sz="1600" dirty="0">
                          <a:solidFill>
                            <a:schemeClr val="tx1"/>
                          </a:solidFill>
                          <a:effectLst/>
                        </a:rPr>
                        <a:t>Public Assistance – SNAP, TANF, Medicaid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600" b="1">
                          <a:solidFill>
                            <a:schemeClr val="tx1"/>
                          </a:solidFill>
                          <a:effectLst/>
                        </a:rPr>
                        <a:t>467</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600" b="1" dirty="0">
                          <a:solidFill>
                            <a:schemeClr val="tx1"/>
                          </a:solidFill>
                          <a:effectLst/>
                        </a:rPr>
                        <a:t>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37083061"/>
                  </a:ext>
                </a:extLst>
              </a:tr>
              <a:tr h="628237">
                <a:tc>
                  <a:txBody>
                    <a:bodyPr/>
                    <a:lstStyle/>
                    <a:p>
                      <a:pPr marL="0" marR="0">
                        <a:lnSpc>
                          <a:spcPct val="107000"/>
                        </a:lnSpc>
                        <a:spcBef>
                          <a:spcPts val="0"/>
                        </a:spcBef>
                        <a:spcAft>
                          <a:spcPts val="0"/>
                        </a:spcAft>
                      </a:pPr>
                      <a:r>
                        <a:rPr lang="en-US" sz="1600" dirty="0">
                          <a:solidFill>
                            <a:schemeClr val="tx1"/>
                          </a:solidFill>
                          <a:effectLst/>
                        </a:rPr>
                        <a:t>Public Health – COVID Testing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425</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5</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546620631"/>
                  </a:ext>
                </a:extLst>
              </a:tr>
            </a:tbl>
          </a:graphicData>
        </a:graphic>
      </p:graphicFrame>
      <p:graphicFrame>
        <p:nvGraphicFramePr>
          <p:cNvPr id="15" name="Content Placeholder 14"/>
          <p:cNvGraphicFramePr>
            <a:graphicFrameLocks noGrp="1"/>
          </p:cNvGraphicFramePr>
          <p:nvPr>
            <p:ph sz="quarter" idx="4"/>
            <p:extLst>
              <p:ext uri="{D42A27DB-BD31-4B8C-83A1-F6EECF244321}">
                <p14:modId xmlns:p14="http://schemas.microsoft.com/office/powerpoint/2010/main" val="3566412882"/>
              </p:ext>
            </p:extLst>
          </p:nvPr>
        </p:nvGraphicFramePr>
        <p:xfrm>
          <a:off x="6864477" y="2092698"/>
          <a:ext cx="4159213" cy="2984560"/>
        </p:xfrm>
        <a:graphic>
          <a:graphicData uri="http://schemas.openxmlformats.org/drawingml/2006/table">
            <a:tbl>
              <a:tblPr>
                <a:tableStyleId>{5C22544A-7EE6-4342-B048-85BDC9FD1C3A}</a:tableStyleId>
              </a:tblPr>
              <a:tblGrid>
                <a:gridCol w="910777">
                  <a:extLst>
                    <a:ext uri="{9D8B030D-6E8A-4147-A177-3AD203B41FA5}">
                      <a16:colId xmlns:a16="http://schemas.microsoft.com/office/drawing/2014/main" val="4149821256"/>
                    </a:ext>
                  </a:extLst>
                </a:gridCol>
                <a:gridCol w="1077752">
                  <a:extLst>
                    <a:ext uri="{9D8B030D-6E8A-4147-A177-3AD203B41FA5}">
                      <a16:colId xmlns:a16="http://schemas.microsoft.com/office/drawing/2014/main" val="2992020018"/>
                    </a:ext>
                  </a:extLst>
                </a:gridCol>
                <a:gridCol w="1077752">
                  <a:extLst>
                    <a:ext uri="{9D8B030D-6E8A-4147-A177-3AD203B41FA5}">
                      <a16:colId xmlns:a16="http://schemas.microsoft.com/office/drawing/2014/main" val="1305830296"/>
                    </a:ext>
                  </a:extLst>
                </a:gridCol>
                <a:gridCol w="1092932">
                  <a:extLst>
                    <a:ext uri="{9D8B030D-6E8A-4147-A177-3AD203B41FA5}">
                      <a16:colId xmlns:a16="http://schemas.microsoft.com/office/drawing/2014/main" val="1675434575"/>
                    </a:ext>
                  </a:extLst>
                </a:gridCol>
              </a:tblGrid>
              <a:tr h="1266176">
                <a:tc>
                  <a:txBody>
                    <a:bodyPr/>
                    <a:lstStyle/>
                    <a:p>
                      <a:pPr algn="ctr" fontAlgn="ctr"/>
                      <a:r>
                        <a:rPr lang="en-US" sz="1400" b="1" u="none" strike="noStrike" dirty="0">
                          <a:solidFill>
                            <a:schemeClr val="bg1"/>
                          </a:solidFill>
                          <a:effectLst/>
                        </a:rPr>
                        <a:t>County</a:t>
                      </a:r>
                      <a:endParaRPr lang="en-US" sz="1400" b="1" i="0" u="none" strike="noStrike" dirty="0">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ctr"/>
                      <a:r>
                        <a:rPr lang="en-US" sz="1400" b="1" u="none" strike="noStrike" dirty="0">
                          <a:solidFill>
                            <a:schemeClr val="bg1"/>
                          </a:solidFill>
                          <a:effectLst/>
                        </a:rPr>
                        <a:t>5/2/2019 </a:t>
                      </a:r>
                      <a:br>
                        <a:rPr lang="en-US" sz="1400" b="1" u="none" strike="noStrike" dirty="0">
                          <a:solidFill>
                            <a:schemeClr val="bg1"/>
                          </a:solidFill>
                          <a:effectLst/>
                        </a:rPr>
                      </a:br>
                      <a:r>
                        <a:rPr lang="en-US" sz="1400" b="1" u="none" strike="noStrike" dirty="0">
                          <a:solidFill>
                            <a:schemeClr val="bg1"/>
                          </a:solidFill>
                          <a:effectLst/>
                        </a:rPr>
                        <a:t>UI Claims</a:t>
                      </a:r>
                      <a:endParaRPr lang="en-US" sz="1400" b="1" i="0" u="none" strike="noStrike" dirty="0">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ctr"/>
                      <a:r>
                        <a:rPr lang="en-US" sz="1400" b="1" u="none" strike="noStrike" dirty="0">
                          <a:solidFill>
                            <a:schemeClr val="bg1"/>
                          </a:solidFill>
                          <a:effectLst/>
                        </a:rPr>
                        <a:t>5/2/2020 </a:t>
                      </a:r>
                      <a:br>
                        <a:rPr lang="en-US" sz="1400" b="1" u="none" strike="noStrike" dirty="0">
                          <a:solidFill>
                            <a:schemeClr val="bg1"/>
                          </a:solidFill>
                          <a:effectLst/>
                        </a:rPr>
                      </a:br>
                      <a:r>
                        <a:rPr lang="en-US" sz="1400" b="1" u="none" strike="noStrike" dirty="0">
                          <a:solidFill>
                            <a:schemeClr val="bg1"/>
                          </a:solidFill>
                          <a:effectLst/>
                        </a:rPr>
                        <a:t>UI Claims</a:t>
                      </a:r>
                      <a:endParaRPr lang="en-US" sz="1400" b="1" i="0" u="none" strike="noStrike" dirty="0">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ctr"/>
                      <a:r>
                        <a:rPr lang="en-US" sz="1400" b="1" u="none" strike="noStrike" dirty="0">
                          <a:solidFill>
                            <a:schemeClr val="bg1"/>
                          </a:solidFill>
                          <a:effectLst/>
                        </a:rPr>
                        <a:t>% of Change</a:t>
                      </a:r>
                      <a:endParaRPr lang="en-US" sz="1400" b="1" i="0" u="none" strike="noStrike" dirty="0">
                        <a:solidFill>
                          <a:schemeClr val="bg1"/>
                        </a:solidFill>
                        <a:effectLst/>
                        <a:latin typeface="Calibri" panose="020F0502020204030204" pitchFamily="34" charset="0"/>
                      </a:endParaRPr>
                    </a:p>
                  </a:txBody>
                  <a:tcPr marL="6350" marR="6350" marT="6350" marB="0" anchor="ctr">
                    <a:solidFill>
                      <a:schemeClr val="accent1"/>
                    </a:solidFill>
                  </a:tcPr>
                </a:tc>
                <a:extLst>
                  <a:ext uri="{0D108BD9-81ED-4DB2-BD59-A6C34878D82A}">
                    <a16:rowId xmlns:a16="http://schemas.microsoft.com/office/drawing/2014/main" val="2358311307"/>
                  </a:ext>
                </a:extLst>
              </a:tr>
              <a:tr h="429596">
                <a:tc>
                  <a:txBody>
                    <a:bodyPr/>
                    <a:lstStyle/>
                    <a:p>
                      <a:pPr algn="ctr" fontAlgn="b"/>
                      <a:r>
                        <a:rPr lang="en-US" sz="1400" u="none" strike="noStrike">
                          <a:effectLst/>
                        </a:rPr>
                        <a:t>A</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291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92.44%</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81997016"/>
                  </a:ext>
                </a:extLst>
              </a:tr>
              <a:tr h="429596">
                <a:tc>
                  <a:txBody>
                    <a:bodyPr/>
                    <a:lstStyle/>
                    <a:p>
                      <a:pPr algn="ctr" fontAlgn="b"/>
                      <a:r>
                        <a:rPr lang="en-US" sz="1400" u="none" strike="noStrike">
                          <a:effectLst/>
                        </a:rPr>
                        <a:t>B</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95.77%</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72765094"/>
                  </a:ext>
                </a:extLst>
              </a:tr>
              <a:tr h="429596">
                <a:tc>
                  <a:txBody>
                    <a:bodyPr/>
                    <a:lstStyle/>
                    <a:p>
                      <a:pPr algn="ctr" fontAlgn="b"/>
                      <a:r>
                        <a:rPr lang="en-US" sz="1400" u="none" strike="noStrike" dirty="0">
                          <a:effectLst/>
                        </a:rPr>
                        <a:t>C</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43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708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93.83%</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17956056"/>
                  </a:ext>
                </a:extLst>
              </a:tr>
              <a:tr h="429596">
                <a:tc>
                  <a:txBody>
                    <a:bodyPr/>
                    <a:lstStyle/>
                    <a:p>
                      <a:pPr algn="ctr" fontAlgn="b"/>
                      <a:r>
                        <a:rPr lang="en-US" sz="1400" u="none" strike="noStrike">
                          <a:effectLst/>
                        </a:rPr>
                        <a:t>D</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55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96.36%</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16774079"/>
                  </a:ext>
                </a:extLst>
              </a:tr>
            </a:tbl>
          </a:graphicData>
        </a:graphic>
      </p:graphicFrame>
    </p:spTree>
    <p:extLst>
      <p:ext uri="{BB962C8B-B14F-4D97-AF65-F5344CB8AC3E}">
        <p14:creationId xmlns:p14="http://schemas.microsoft.com/office/powerpoint/2010/main" val="253368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8F3AF0-BE52-4625-B45B-D58A64772A2B}"/>
              </a:ext>
            </a:extLst>
          </p:cNvPr>
          <p:cNvSpPr>
            <a:spLocks noGrp="1"/>
          </p:cNvSpPr>
          <p:nvPr>
            <p:ph type="ftr" sz="quarter" idx="11"/>
          </p:nvPr>
        </p:nvSpPr>
        <p:spPr/>
        <p:txBody>
          <a:bodyPr/>
          <a:lstStyle/>
          <a:p>
            <a:r>
              <a:rPr lang="en-US"/>
              <a:t>RAPID ROMA</a:t>
            </a:r>
            <a:endParaRPr lang="en-US" dirty="0"/>
          </a:p>
        </p:txBody>
      </p:sp>
      <p:sp>
        <p:nvSpPr>
          <p:cNvPr id="3" name="Slide Number Placeholder 2">
            <a:extLst>
              <a:ext uri="{FF2B5EF4-FFF2-40B4-BE49-F238E27FC236}">
                <a16:creationId xmlns:a16="http://schemas.microsoft.com/office/drawing/2014/main" id="{F5B121F6-D567-49AA-B48A-7F1377244DFD}"/>
              </a:ext>
            </a:extLst>
          </p:cNvPr>
          <p:cNvSpPr>
            <a:spLocks noGrp="1"/>
          </p:cNvSpPr>
          <p:nvPr>
            <p:ph type="sldNum" sz="quarter" idx="12"/>
          </p:nvPr>
        </p:nvSpPr>
        <p:spPr/>
        <p:txBody>
          <a:bodyPr/>
          <a:lstStyle/>
          <a:p>
            <a:fld id="{6BEDE8DD-243C-49A5-84AF-5D43D759FE14}" type="slidenum">
              <a:rPr lang="en-US" smtClean="0"/>
              <a:pPr/>
              <a:t>11</a:t>
            </a:fld>
            <a:endParaRPr lang="en-US" dirty="0"/>
          </a:p>
        </p:txBody>
      </p:sp>
      <p:pic>
        <p:nvPicPr>
          <p:cNvPr id="4" name="Picture 3">
            <a:extLst>
              <a:ext uri="{FF2B5EF4-FFF2-40B4-BE49-F238E27FC236}">
                <a16:creationId xmlns:a16="http://schemas.microsoft.com/office/drawing/2014/main" id="{A49D9AA2-AC2C-4812-844C-112C23043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601" y="1151268"/>
            <a:ext cx="5020740" cy="2726466"/>
          </a:xfrm>
          <a:prstGeom prst="rect">
            <a:avLst/>
          </a:prstGeom>
        </p:spPr>
      </p:pic>
      <p:pic>
        <p:nvPicPr>
          <p:cNvPr id="5" name="Picture 4">
            <a:extLst>
              <a:ext uri="{FF2B5EF4-FFF2-40B4-BE49-F238E27FC236}">
                <a16:creationId xmlns:a16="http://schemas.microsoft.com/office/drawing/2014/main" id="{D9BB7B4E-A7EF-4B1B-A3D6-DFE5F3B440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7269" y="1151268"/>
            <a:ext cx="4712130" cy="2726466"/>
          </a:xfrm>
          <a:prstGeom prst="rect">
            <a:avLst/>
          </a:prstGeom>
        </p:spPr>
      </p:pic>
      <p:sp>
        <p:nvSpPr>
          <p:cNvPr id="6" name="TextBox 5">
            <a:extLst>
              <a:ext uri="{FF2B5EF4-FFF2-40B4-BE49-F238E27FC236}">
                <a16:creationId xmlns:a16="http://schemas.microsoft.com/office/drawing/2014/main" id="{CC9EE820-8FBF-44E8-9D6C-3B995854B067}"/>
              </a:ext>
            </a:extLst>
          </p:cNvPr>
          <p:cNvSpPr txBox="1"/>
          <p:nvPr/>
        </p:nvSpPr>
        <p:spPr>
          <a:xfrm>
            <a:off x="2435966" y="4385734"/>
            <a:ext cx="7673234" cy="1569660"/>
          </a:xfrm>
          <a:prstGeom prst="rect">
            <a:avLst/>
          </a:prstGeom>
          <a:noFill/>
        </p:spPr>
        <p:txBody>
          <a:bodyPr wrap="square" rtlCol="0">
            <a:spAutoFit/>
          </a:bodyPr>
          <a:lstStyle/>
          <a:p>
            <a:pPr algn="ctr"/>
            <a:r>
              <a:rPr lang="en-US" sz="3200" dirty="0">
                <a:solidFill>
                  <a:srgbClr val="234571"/>
                </a:solidFill>
              </a:rPr>
              <a:t>Increased demand for food</a:t>
            </a:r>
          </a:p>
          <a:p>
            <a:pPr algn="ctr"/>
            <a:r>
              <a:rPr lang="en-US" sz="3200" dirty="0">
                <a:solidFill>
                  <a:srgbClr val="234571"/>
                </a:solidFill>
              </a:rPr>
              <a:t>Pictures from Grand Rapids, Michigan</a:t>
            </a:r>
          </a:p>
          <a:p>
            <a:pPr algn="ctr"/>
            <a:r>
              <a:rPr lang="en-US" sz="3200" dirty="0">
                <a:solidFill>
                  <a:srgbClr val="234571"/>
                </a:solidFill>
              </a:rPr>
              <a:t>March 2020</a:t>
            </a:r>
            <a:endParaRPr lang="en-US" sz="900" dirty="0">
              <a:solidFill>
                <a:srgbClr val="234571"/>
              </a:solidFill>
            </a:endParaRPr>
          </a:p>
        </p:txBody>
      </p:sp>
    </p:spTree>
    <p:extLst>
      <p:ext uri="{BB962C8B-B14F-4D97-AF65-F5344CB8AC3E}">
        <p14:creationId xmlns:p14="http://schemas.microsoft.com/office/powerpoint/2010/main" val="246473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2B2EDA-EEED-4012-A00A-493535BE4654}"/>
              </a:ext>
            </a:extLst>
          </p:cNvPr>
          <p:cNvSpPr>
            <a:spLocks noGrp="1"/>
          </p:cNvSpPr>
          <p:nvPr>
            <p:ph type="ftr" sz="quarter" idx="11"/>
          </p:nvPr>
        </p:nvSpPr>
        <p:spPr/>
        <p:txBody>
          <a:bodyPr/>
          <a:lstStyle/>
          <a:p>
            <a:r>
              <a:rPr lang="en-US"/>
              <a:t>RAPID ROMA</a:t>
            </a:r>
            <a:endParaRPr lang="en-US" dirty="0"/>
          </a:p>
        </p:txBody>
      </p:sp>
      <p:sp>
        <p:nvSpPr>
          <p:cNvPr id="3" name="Slide Number Placeholder 2">
            <a:extLst>
              <a:ext uri="{FF2B5EF4-FFF2-40B4-BE49-F238E27FC236}">
                <a16:creationId xmlns:a16="http://schemas.microsoft.com/office/drawing/2014/main" id="{97D2B366-FEB7-4679-9C60-4931AA4A4049}"/>
              </a:ext>
            </a:extLst>
          </p:cNvPr>
          <p:cNvSpPr>
            <a:spLocks noGrp="1"/>
          </p:cNvSpPr>
          <p:nvPr>
            <p:ph type="sldNum" sz="quarter" idx="12"/>
          </p:nvPr>
        </p:nvSpPr>
        <p:spPr/>
        <p:txBody>
          <a:bodyPr/>
          <a:lstStyle/>
          <a:p>
            <a:fld id="{6BEDE8DD-243C-49A5-84AF-5D43D759FE14}" type="slidenum">
              <a:rPr lang="en-US" smtClean="0"/>
              <a:pPr/>
              <a:t>12</a:t>
            </a:fld>
            <a:endParaRPr lang="en-US" dirty="0"/>
          </a:p>
        </p:txBody>
      </p:sp>
      <p:pic>
        <p:nvPicPr>
          <p:cNvPr id="4" name="Picture 3">
            <a:hlinkClick r:id="rId3"/>
            <a:extLst>
              <a:ext uri="{FF2B5EF4-FFF2-40B4-BE49-F238E27FC236}">
                <a16:creationId xmlns:a16="http://schemas.microsoft.com/office/drawing/2014/main" id="{F836B2FC-E9D4-4C5F-812C-DC42119CB4A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4157" y="474758"/>
            <a:ext cx="10243685" cy="59084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69570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03FA81-F557-4E6E-8351-7DF01F151A09}"/>
              </a:ext>
            </a:extLst>
          </p:cNvPr>
          <p:cNvSpPr>
            <a:spLocks noGrp="1"/>
          </p:cNvSpPr>
          <p:nvPr>
            <p:ph type="title"/>
          </p:nvPr>
        </p:nvSpPr>
        <p:spPr/>
        <p:txBody>
          <a:bodyPr>
            <a:normAutofit fontScale="90000"/>
          </a:bodyPr>
          <a:lstStyle/>
          <a:p>
            <a:r>
              <a:rPr lang="en-US" dirty="0"/>
              <a:t>Switching from congregate to home delivered meals</a:t>
            </a:r>
          </a:p>
        </p:txBody>
      </p:sp>
      <p:sp>
        <p:nvSpPr>
          <p:cNvPr id="2" name="Footer Placeholder 1">
            <a:extLst>
              <a:ext uri="{FF2B5EF4-FFF2-40B4-BE49-F238E27FC236}">
                <a16:creationId xmlns:a16="http://schemas.microsoft.com/office/drawing/2014/main" id="{CEDDDCB5-3CC1-4645-BA9D-6E878AF321F2}"/>
              </a:ext>
            </a:extLst>
          </p:cNvPr>
          <p:cNvSpPr>
            <a:spLocks noGrp="1"/>
          </p:cNvSpPr>
          <p:nvPr>
            <p:ph type="ftr" sz="quarter" idx="11"/>
          </p:nvPr>
        </p:nvSpPr>
        <p:spPr/>
        <p:txBody>
          <a:bodyPr/>
          <a:lstStyle/>
          <a:p>
            <a:r>
              <a:rPr lang="en-US"/>
              <a:t>RAPID ROMA</a:t>
            </a:r>
            <a:endParaRPr lang="en-US" dirty="0"/>
          </a:p>
        </p:txBody>
      </p:sp>
      <p:sp>
        <p:nvSpPr>
          <p:cNvPr id="3" name="Slide Number Placeholder 2">
            <a:extLst>
              <a:ext uri="{FF2B5EF4-FFF2-40B4-BE49-F238E27FC236}">
                <a16:creationId xmlns:a16="http://schemas.microsoft.com/office/drawing/2014/main" id="{A808DFCC-E5DC-4FED-AC36-BBD09D0DD1F3}"/>
              </a:ext>
            </a:extLst>
          </p:cNvPr>
          <p:cNvSpPr>
            <a:spLocks noGrp="1"/>
          </p:cNvSpPr>
          <p:nvPr>
            <p:ph type="sldNum" sz="quarter" idx="12"/>
          </p:nvPr>
        </p:nvSpPr>
        <p:spPr/>
        <p:txBody>
          <a:bodyPr/>
          <a:lstStyle/>
          <a:p>
            <a:fld id="{6BEDE8DD-243C-49A5-84AF-5D43D759FE14}" type="slidenum">
              <a:rPr lang="en-US" smtClean="0"/>
              <a:pPr/>
              <a:t>13</a:t>
            </a:fld>
            <a:endParaRPr lang="en-US" dirty="0"/>
          </a:p>
        </p:txBody>
      </p:sp>
      <p:pic>
        <p:nvPicPr>
          <p:cNvPr id="6" name="Content Placeholder 5">
            <a:extLst>
              <a:ext uri="{FF2B5EF4-FFF2-40B4-BE49-F238E27FC236}">
                <a16:creationId xmlns:a16="http://schemas.microsoft.com/office/drawing/2014/main" id="{90A8B2B1-6B93-4767-8EA7-49395DEBB0D9}"/>
              </a:ext>
            </a:extLst>
          </p:cNvPr>
          <p:cNvPicPr>
            <a:picLocks noGrp="1" noChangeAspect="1"/>
          </p:cNvPicPr>
          <p:nvPr>
            <p:ph sz="quarter" idx="1"/>
          </p:nvPr>
        </p:nvPicPr>
        <p:blipFill>
          <a:blip r:embed="rId3"/>
          <a:stretch>
            <a:fillRect/>
          </a:stretch>
        </p:blipFill>
        <p:spPr>
          <a:xfrm>
            <a:off x="2864905" y="1508919"/>
            <a:ext cx="6462190" cy="4572000"/>
          </a:xfrm>
          <a:prstGeom prst="rect">
            <a:avLst/>
          </a:prstGeom>
        </p:spPr>
      </p:pic>
    </p:spTree>
    <p:extLst>
      <p:ext uri="{BB962C8B-B14F-4D97-AF65-F5344CB8AC3E}">
        <p14:creationId xmlns:p14="http://schemas.microsoft.com/office/powerpoint/2010/main" val="131041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dirty="0">
                <a:solidFill>
                  <a:schemeClr val="bg1"/>
                </a:solidFill>
              </a:rPr>
              <a:t>Also Assess Agency Needs</a:t>
            </a:r>
          </a:p>
        </p:txBody>
      </p:sp>
      <p:sp>
        <p:nvSpPr>
          <p:cNvPr id="3" name="Text Placeholder 2"/>
          <p:cNvSpPr>
            <a:spLocks noGrp="1"/>
          </p:cNvSpPr>
          <p:nvPr>
            <p:ph type="body" idx="1"/>
          </p:nvPr>
        </p:nvSpPr>
        <p:spPr/>
        <p:txBody>
          <a:bodyPr/>
          <a:lstStyle/>
          <a:p>
            <a:r>
              <a:rPr lang="en-US" dirty="0"/>
              <a:t>Staff needs: </a:t>
            </a:r>
          </a:p>
        </p:txBody>
      </p:sp>
      <p:sp>
        <p:nvSpPr>
          <p:cNvPr id="4" name="Text Placeholder 3"/>
          <p:cNvSpPr>
            <a:spLocks noGrp="1"/>
          </p:cNvSpPr>
          <p:nvPr>
            <p:ph type="body" sz="half" idx="3"/>
          </p:nvPr>
        </p:nvSpPr>
        <p:spPr/>
        <p:txBody>
          <a:bodyPr/>
          <a:lstStyle/>
          <a:p>
            <a:r>
              <a:rPr lang="en-US" dirty="0"/>
              <a:t>Operation needs:</a:t>
            </a:r>
          </a:p>
        </p:txBody>
      </p:sp>
      <p:sp>
        <p:nvSpPr>
          <p:cNvPr id="5" name="Footer Placeholder 4"/>
          <p:cNvSpPr>
            <a:spLocks noGrp="1"/>
          </p:cNvSpPr>
          <p:nvPr>
            <p:ph type="ftr" sz="quarter" idx="11"/>
          </p:nvPr>
        </p:nvSpPr>
        <p:spPr/>
        <p:txBody>
          <a:bodyPr/>
          <a:lstStyle/>
          <a:p>
            <a:r>
              <a:rPr lang="en-US"/>
              <a:t>RAPID ROMA</a:t>
            </a:r>
            <a:endParaRPr lang="en-US" dirty="0"/>
          </a:p>
        </p:txBody>
      </p:sp>
      <p:sp>
        <p:nvSpPr>
          <p:cNvPr id="6" name="Slide Number Placeholder 5"/>
          <p:cNvSpPr>
            <a:spLocks noGrp="1"/>
          </p:cNvSpPr>
          <p:nvPr>
            <p:ph type="sldNum" sz="quarter" idx="12"/>
          </p:nvPr>
        </p:nvSpPr>
        <p:spPr/>
        <p:txBody>
          <a:bodyPr/>
          <a:lstStyle/>
          <a:p>
            <a:fld id="{6BEDE8DD-243C-49A5-84AF-5D43D759FE14}" type="slidenum">
              <a:rPr lang="en-US" smtClean="0"/>
              <a:pPr/>
              <a:t>14</a:t>
            </a:fld>
            <a:endParaRPr lang="en-US" dirty="0"/>
          </a:p>
        </p:txBody>
      </p:sp>
      <p:sp>
        <p:nvSpPr>
          <p:cNvPr id="7" name="Content Placeholder 6"/>
          <p:cNvSpPr>
            <a:spLocks noGrp="1"/>
          </p:cNvSpPr>
          <p:nvPr>
            <p:ph sz="half" idx="2"/>
          </p:nvPr>
        </p:nvSpPr>
        <p:spPr/>
        <p:txBody>
          <a:bodyPr/>
          <a:lstStyle/>
          <a:p>
            <a:r>
              <a:rPr lang="en-US" dirty="0"/>
              <a:t>Safety</a:t>
            </a:r>
          </a:p>
          <a:p>
            <a:pPr lvl="1"/>
            <a:r>
              <a:rPr lang="en-US" dirty="0"/>
              <a:t>Modifications to facilities</a:t>
            </a:r>
          </a:p>
          <a:p>
            <a:r>
              <a:rPr lang="en-US" dirty="0"/>
              <a:t>New information</a:t>
            </a:r>
          </a:p>
          <a:p>
            <a:r>
              <a:rPr lang="en-US" dirty="0"/>
              <a:t>New job duties</a:t>
            </a:r>
          </a:p>
          <a:p>
            <a:r>
              <a:rPr lang="en-US" dirty="0"/>
              <a:t>Communication processes</a:t>
            </a:r>
          </a:p>
          <a:p>
            <a:r>
              <a:rPr lang="en-US" dirty="0"/>
              <a:t>…</a:t>
            </a:r>
          </a:p>
        </p:txBody>
      </p:sp>
      <p:sp>
        <p:nvSpPr>
          <p:cNvPr id="8" name="Content Placeholder 7"/>
          <p:cNvSpPr>
            <a:spLocks noGrp="1"/>
          </p:cNvSpPr>
          <p:nvPr>
            <p:ph sz="half" idx="4"/>
          </p:nvPr>
        </p:nvSpPr>
        <p:spPr/>
        <p:txBody>
          <a:bodyPr/>
          <a:lstStyle/>
          <a:p>
            <a:r>
              <a:rPr lang="en-US" dirty="0"/>
              <a:t>Ability to work remotely</a:t>
            </a:r>
          </a:p>
          <a:p>
            <a:pPr lvl="1"/>
            <a:r>
              <a:rPr lang="en-US" dirty="0"/>
              <a:t>Technology</a:t>
            </a:r>
          </a:p>
          <a:p>
            <a:pPr lvl="1"/>
            <a:r>
              <a:rPr lang="en-US" dirty="0"/>
              <a:t>Other needs</a:t>
            </a:r>
          </a:p>
          <a:p>
            <a:r>
              <a:rPr lang="en-US" dirty="0"/>
              <a:t>Ability to perform duties in new ways (eligibility documents, e.g.)</a:t>
            </a:r>
          </a:p>
          <a:p>
            <a:r>
              <a:rPr lang="en-US" dirty="0"/>
              <a:t>Outreach</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193" y="2906974"/>
            <a:ext cx="3944203" cy="3449376"/>
          </a:xfrm>
        </p:spPr>
        <p:txBody>
          <a:bodyPr>
            <a:normAutofit fontScale="90000"/>
          </a:bodyPr>
          <a:lstStyle/>
          <a:p>
            <a:r>
              <a:rPr lang="en-US" sz="4900" dirty="0">
                <a:solidFill>
                  <a:schemeClr val="bg1"/>
                </a:solidFill>
              </a:rPr>
              <a:t>Assessment and Planning are necessary – they just </a:t>
            </a:r>
            <a:r>
              <a:rPr lang="en-US" sz="4900" dirty="0" err="1">
                <a:solidFill>
                  <a:schemeClr val="bg1"/>
                </a:solidFill>
              </a:rPr>
              <a:t>hav</a:t>
            </a:r>
            <a:r>
              <a:rPr lang="en-US" sz="4900" dirty="0">
                <a:solidFill>
                  <a:schemeClr val="bg1"/>
                </a:solidFill>
              </a:rPr>
              <a:t> to happen quicker than usual!!</a:t>
            </a:r>
            <a:br>
              <a:rPr lang="en-US" sz="3700" dirty="0">
                <a:solidFill>
                  <a:schemeClr val="bg1"/>
                </a:solidFill>
              </a:rPr>
            </a:br>
            <a:endParaRPr lang="en-US" sz="3700" dirty="0">
              <a:solidFill>
                <a:schemeClr val="bg1"/>
              </a:solidFill>
            </a:endParaRPr>
          </a:p>
        </p:txBody>
      </p:sp>
      <p:sp>
        <p:nvSpPr>
          <p:cNvPr id="4" name="Footer Placeholder 3"/>
          <p:cNvSpPr>
            <a:spLocks noGrp="1"/>
          </p:cNvSpPr>
          <p:nvPr>
            <p:ph type="ftr" sz="quarter" idx="11"/>
          </p:nvPr>
        </p:nvSpPr>
        <p:spPr>
          <a:xfrm>
            <a:off x="4965430" y="6356350"/>
            <a:ext cx="4139134" cy="365125"/>
          </a:xfrm>
        </p:spPr>
        <p:txBody>
          <a:bodyPr>
            <a:normAutofit/>
          </a:bodyPr>
          <a:lstStyle/>
          <a:p>
            <a:pPr algn="l">
              <a:spcAft>
                <a:spcPts val="600"/>
              </a:spcAft>
            </a:pPr>
            <a:r>
              <a:rPr lang="en-US"/>
              <a:t>RAPID ROMA</a:t>
            </a:r>
          </a:p>
        </p:txBody>
      </p:sp>
      <p:sp>
        <p:nvSpPr>
          <p:cNvPr id="5" name="Slide Number Placeholder 4"/>
          <p:cNvSpPr>
            <a:spLocks noGrp="1"/>
          </p:cNvSpPr>
          <p:nvPr>
            <p:ph type="sldNum" sz="quarter" idx="12"/>
          </p:nvPr>
        </p:nvSpPr>
        <p:spPr>
          <a:xfrm>
            <a:off x="10167042" y="6356350"/>
            <a:ext cx="1186758" cy="365125"/>
          </a:xfrm>
        </p:spPr>
        <p:txBody>
          <a:bodyPr>
            <a:normAutofit/>
          </a:bodyPr>
          <a:lstStyle/>
          <a:p>
            <a:pPr>
              <a:spcAft>
                <a:spcPts val="600"/>
              </a:spcAft>
            </a:pPr>
            <a:fld id="{6BEDE8DD-243C-49A5-84AF-5D43D759FE14}" type="slidenum">
              <a:rPr lang="en-US" smtClean="0"/>
              <a:pPr>
                <a:spcAft>
                  <a:spcPts val="600"/>
                </a:spcAft>
              </a:pPr>
              <a:t>15</a:t>
            </a:fld>
            <a:endParaRPr lang="en-US"/>
          </a:p>
        </p:txBody>
      </p:sp>
      <p:sp>
        <p:nvSpPr>
          <p:cNvPr id="3" name="Content Placeholder 2"/>
          <p:cNvSpPr>
            <a:spLocks noGrp="1"/>
          </p:cNvSpPr>
          <p:nvPr>
            <p:ph sz="quarter" idx="1"/>
          </p:nvPr>
        </p:nvSpPr>
        <p:spPr>
          <a:xfrm>
            <a:off x="4965431" y="464025"/>
            <a:ext cx="6586489" cy="6045958"/>
          </a:xfrm>
        </p:spPr>
        <p:txBody>
          <a:bodyPr>
            <a:normAutofit/>
          </a:bodyPr>
          <a:lstStyle/>
          <a:p>
            <a:pPr lvl="1">
              <a:buNone/>
            </a:pPr>
            <a:endParaRPr lang="en-US" sz="2600" dirty="0"/>
          </a:p>
          <a:p>
            <a:r>
              <a:rPr lang="en-US" sz="3000" dirty="0"/>
              <a:t>The agency will have to prioritize which of the many needs they have identified that they are going to address.</a:t>
            </a:r>
          </a:p>
          <a:p>
            <a:pPr marL="0" indent="0">
              <a:buNone/>
            </a:pPr>
            <a:endParaRPr lang="en-US" sz="3000" dirty="0"/>
          </a:p>
          <a:p>
            <a:r>
              <a:rPr lang="en-US" sz="3000" dirty="0"/>
              <a:t>While this is a typical part of an assessment process, it has a different twist:  </a:t>
            </a:r>
          </a:p>
          <a:p>
            <a:pPr lvl="1">
              <a:buNone/>
            </a:pPr>
            <a:r>
              <a:rPr lang="en-US" sz="3000" dirty="0"/>
              <a:t>It has to happen NOW not in 6 months!</a:t>
            </a:r>
          </a:p>
          <a:p>
            <a:endParaRPr lang="en-US" sz="2000" dirty="0"/>
          </a:p>
        </p:txBody>
      </p:sp>
      <p:pic>
        <p:nvPicPr>
          <p:cNvPr id="2051" name="Picture 3" descr="C:\Users\Veriton\AppData\Local\Microsoft\Windows\INetCache\IE\1KZ7OQ1H\priority1[1].jpg"/>
          <p:cNvPicPr>
            <a:picLocks noChangeAspect="1" noChangeArrowheads="1"/>
          </p:cNvPicPr>
          <p:nvPr/>
        </p:nvPicPr>
        <p:blipFill>
          <a:blip r:embed="rId3" cstate="print"/>
          <a:srcRect/>
          <a:stretch>
            <a:fillRect/>
          </a:stretch>
        </p:blipFill>
        <p:spPr bwMode="auto">
          <a:xfrm>
            <a:off x="1232877" y="1371762"/>
            <a:ext cx="3200400" cy="3619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RAPID ROMA</a:t>
            </a:r>
            <a:endParaRPr lang="en-US" dirty="0"/>
          </a:p>
        </p:txBody>
      </p:sp>
      <p:sp>
        <p:nvSpPr>
          <p:cNvPr id="4" name="Slide Number Placeholder 3"/>
          <p:cNvSpPr>
            <a:spLocks noGrp="1"/>
          </p:cNvSpPr>
          <p:nvPr>
            <p:ph type="sldNum" sz="quarter" idx="12"/>
          </p:nvPr>
        </p:nvSpPr>
        <p:spPr/>
        <p:txBody>
          <a:bodyPr/>
          <a:lstStyle/>
          <a:p>
            <a:fld id="{6BEDE8DD-243C-49A5-84AF-5D43D759FE14}" type="slidenum">
              <a:rPr lang="en-US" smtClean="0"/>
              <a:pPr/>
              <a:t>16</a:t>
            </a:fld>
            <a:endParaRPr lang="en-US" dirty="0"/>
          </a:p>
        </p:txBody>
      </p:sp>
      <p:pic>
        <p:nvPicPr>
          <p:cNvPr id="7" name="Picture 4" descr="C:\Users\Veriton\AppData\Local\Microsoft\Windows\INetCache\IE\6N5CKD1U\ask_focus_prioritize[1].jpg"/>
          <p:cNvPicPr>
            <a:picLocks noGrp="1" noChangeAspect="1" noChangeArrowheads="1"/>
          </p:cNvPicPr>
          <p:nvPr>
            <p:ph sz="quarter" idx="4294967295"/>
          </p:nvPr>
        </p:nvPicPr>
        <p:blipFill>
          <a:blip r:embed="rId3" cstate="print"/>
          <a:srcRect/>
          <a:stretch>
            <a:fillRect/>
          </a:stretch>
        </p:blipFill>
        <p:spPr bwMode="auto">
          <a:xfrm>
            <a:off x="499872" y="1851514"/>
            <a:ext cx="5080000" cy="2673350"/>
          </a:xfrm>
          <a:prstGeom prst="rect">
            <a:avLst/>
          </a:prstGeom>
          <a:noFill/>
        </p:spPr>
      </p:pic>
      <p:pic>
        <p:nvPicPr>
          <p:cNvPr id="6" name="Picture 5" descr="C:\Users\Veriton\AppData\Local\Microsoft\Windows\INetCache\IE\QQ95WU5B\Most-Common-Newbie-Blogging-Mistakes-prioritization[1].png"/>
          <p:cNvPicPr>
            <a:picLocks noChangeAspect="1" noChangeArrowheads="1"/>
          </p:cNvPicPr>
          <p:nvPr/>
        </p:nvPicPr>
        <p:blipFill>
          <a:blip r:embed="rId4" cstate="print"/>
          <a:srcRect/>
          <a:stretch>
            <a:fillRect/>
          </a:stretch>
        </p:blipFill>
        <p:spPr bwMode="auto">
          <a:xfrm>
            <a:off x="6379205" y="470878"/>
            <a:ext cx="5080000" cy="5080000"/>
          </a:xfrm>
          <a:prstGeom prst="rect">
            <a:avLst/>
          </a:prstGeom>
          <a:noFill/>
        </p:spPr>
      </p:pic>
      <p:sp>
        <p:nvSpPr>
          <p:cNvPr id="8" name="Right Arrow 7"/>
          <p:cNvSpPr/>
          <p:nvPr/>
        </p:nvSpPr>
        <p:spPr>
          <a:xfrm rot="3139341">
            <a:off x="6613721" y="6128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47524" y="1307122"/>
            <a:ext cx="2358241" cy="2094523"/>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indoor, red, room, orange&#10;&#10;Description automatically generated">
            <a:extLst>
              <a:ext uri="{FF2B5EF4-FFF2-40B4-BE49-F238E27FC236}">
                <a16:creationId xmlns:a16="http://schemas.microsoft.com/office/drawing/2014/main" id="{4952CEC1-DD96-4639-A5E5-B657E77D29C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719" r="16584" b="5075"/>
          <a:stretch/>
        </p:blipFill>
        <p:spPr>
          <a:xfrm>
            <a:off x="331163" y="232017"/>
            <a:ext cx="4634266" cy="6509973"/>
          </a:xfrm>
          <a:prstGeom prst="rect">
            <a:avLst/>
          </a:prstGeom>
          <a:effectLst/>
        </p:spPr>
      </p:pic>
      <p:sp>
        <p:nvSpPr>
          <p:cNvPr id="2" name="Title 1"/>
          <p:cNvSpPr>
            <a:spLocks noGrp="1"/>
          </p:cNvSpPr>
          <p:nvPr>
            <p:ph type="title"/>
          </p:nvPr>
        </p:nvSpPr>
        <p:spPr>
          <a:xfrm>
            <a:off x="341193" y="2906974"/>
            <a:ext cx="3944203" cy="3449376"/>
          </a:xfrm>
        </p:spPr>
        <p:txBody>
          <a:bodyPr>
            <a:normAutofit/>
          </a:bodyPr>
          <a:lstStyle/>
          <a:p>
            <a:r>
              <a:rPr lang="en-US" sz="4900" dirty="0">
                <a:solidFill>
                  <a:schemeClr val="bg1"/>
                </a:solidFill>
              </a:rPr>
              <a:t>Planning in the time of Rapid ROMA</a:t>
            </a:r>
            <a:br>
              <a:rPr lang="en-US" sz="3700" dirty="0">
                <a:solidFill>
                  <a:schemeClr val="bg1"/>
                </a:solidFill>
              </a:rPr>
            </a:br>
            <a:endParaRPr lang="en-US" sz="3700" dirty="0">
              <a:solidFill>
                <a:schemeClr val="bg1"/>
              </a:solidFill>
            </a:endParaRPr>
          </a:p>
        </p:txBody>
      </p:sp>
      <p:sp>
        <p:nvSpPr>
          <p:cNvPr id="4" name="Footer Placeholder 3"/>
          <p:cNvSpPr>
            <a:spLocks noGrp="1"/>
          </p:cNvSpPr>
          <p:nvPr>
            <p:ph type="ftr" sz="quarter" idx="11"/>
          </p:nvPr>
        </p:nvSpPr>
        <p:spPr>
          <a:xfrm>
            <a:off x="4965430" y="6356350"/>
            <a:ext cx="4139134" cy="365125"/>
          </a:xfrm>
        </p:spPr>
        <p:txBody>
          <a:bodyPr>
            <a:normAutofit/>
          </a:bodyPr>
          <a:lstStyle/>
          <a:p>
            <a:pPr algn="l">
              <a:spcAft>
                <a:spcPts val="600"/>
              </a:spcAft>
            </a:pPr>
            <a:r>
              <a:rPr lang="en-US"/>
              <a:t>RAPID ROMA</a:t>
            </a:r>
          </a:p>
        </p:txBody>
      </p:sp>
      <p:sp>
        <p:nvSpPr>
          <p:cNvPr id="5" name="Slide Number Placeholder 4"/>
          <p:cNvSpPr>
            <a:spLocks noGrp="1"/>
          </p:cNvSpPr>
          <p:nvPr>
            <p:ph type="sldNum" sz="quarter" idx="12"/>
          </p:nvPr>
        </p:nvSpPr>
        <p:spPr>
          <a:xfrm>
            <a:off x="10167042" y="6356350"/>
            <a:ext cx="1186758" cy="365125"/>
          </a:xfrm>
        </p:spPr>
        <p:txBody>
          <a:bodyPr>
            <a:normAutofit/>
          </a:bodyPr>
          <a:lstStyle/>
          <a:p>
            <a:pPr>
              <a:spcAft>
                <a:spcPts val="600"/>
              </a:spcAft>
            </a:pPr>
            <a:fld id="{6BEDE8DD-243C-49A5-84AF-5D43D759FE14}" type="slidenum">
              <a:rPr lang="en-US" smtClean="0"/>
              <a:pPr>
                <a:spcAft>
                  <a:spcPts val="600"/>
                </a:spcAft>
              </a:pPr>
              <a:t>17</a:t>
            </a:fld>
            <a:endParaRPr lang="en-US"/>
          </a:p>
        </p:txBody>
      </p:sp>
      <p:sp>
        <p:nvSpPr>
          <p:cNvPr id="3" name="Content Placeholder 2"/>
          <p:cNvSpPr>
            <a:spLocks noGrp="1"/>
          </p:cNvSpPr>
          <p:nvPr>
            <p:ph sz="quarter" idx="1"/>
          </p:nvPr>
        </p:nvSpPr>
        <p:spPr>
          <a:xfrm>
            <a:off x="4965431" y="464025"/>
            <a:ext cx="6586489" cy="6045958"/>
          </a:xfrm>
        </p:spPr>
        <p:txBody>
          <a:bodyPr>
            <a:normAutofit lnSpcReduction="10000"/>
          </a:bodyPr>
          <a:lstStyle/>
          <a:p>
            <a:pPr marL="0" indent="0" algn="ctr">
              <a:buNone/>
            </a:pPr>
            <a:r>
              <a:rPr lang="en-US" sz="3200" dirty="0"/>
              <a:t>How will agencies </a:t>
            </a:r>
            <a:r>
              <a:rPr lang="en-US" sz="3200" b="1" dirty="0"/>
              <a:t>do the work of addressing </a:t>
            </a:r>
            <a:r>
              <a:rPr lang="en-US" sz="3200" dirty="0"/>
              <a:t>the needs?</a:t>
            </a:r>
          </a:p>
          <a:p>
            <a:endParaRPr lang="en-US" sz="2600" dirty="0"/>
          </a:p>
          <a:p>
            <a:r>
              <a:rPr lang="en-US" sz="2600" dirty="0"/>
              <a:t>Plans, of course, will still include implementation elements: </a:t>
            </a:r>
          </a:p>
          <a:p>
            <a:pPr lvl="1"/>
            <a:r>
              <a:rPr lang="en-US" sz="2200" dirty="0"/>
              <a:t>who will do what, </a:t>
            </a:r>
          </a:p>
          <a:p>
            <a:pPr lvl="1"/>
            <a:r>
              <a:rPr lang="en-US" sz="2200" dirty="0"/>
              <a:t>where will it be done, </a:t>
            </a:r>
          </a:p>
          <a:p>
            <a:pPr lvl="1"/>
            <a:r>
              <a:rPr lang="en-US" sz="2200" dirty="0"/>
              <a:t>what needs to change in service delivery </a:t>
            </a:r>
          </a:p>
          <a:p>
            <a:pPr lvl="1">
              <a:buNone/>
            </a:pPr>
            <a:endParaRPr lang="en-US" sz="2200" dirty="0"/>
          </a:p>
          <a:p>
            <a:r>
              <a:rPr lang="en-US" sz="2600" dirty="0"/>
              <a:t>Plans also should include some thought about how the agency will:</a:t>
            </a:r>
          </a:p>
          <a:p>
            <a:pPr lvl="1"/>
            <a:r>
              <a:rPr lang="en-US" dirty="0"/>
              <a:t>gather data, </a:t>
            </a:r>
          </a:p>
          <a:p>
            <a:pPr lvl="1"/>
            <a:r>
              <a:rPr lang="en-US" dirty="0"/>
              <a:t>report data, and </a:t>
            </a:r>
          </a:p>
          <a:p>
            <a:pPr lvl="1"/>
            <a:r>
              <a:rPr lang="en-US" dirty="0"/>
              <a:t>evaluate performance throughout the life of the project.</a:t>
            </a:r>
          </a:p>
          <a:p>
            <a:endParaRPr lang="en-US" sz="2000" dirty="0"/>
          </a:p>
        </p:txBody>
      </p:sp>
      <p:sp>
        <p:nvSpPr>
          <p:cNvPr id="8" name="TextBox 7">
            <a:extLst>
              <a:ext uri="{FF2B5EF4-FFF2-40B4-BE49-F238E27FC236}">
                <a16:creationId xmlns:a16="http://schemas.microsoft.com/office/drawing/2014/main" id="{F7FEB861-EC22-4FEF-8D11-B7775121F5D7}"/>
              </a:ext>
            </a:extLst>
          </p:cNvPr>
          <p:cNvSpPr txBox="1"/>
          <p:nvPr/>
        </p:nvSpPr>
        <p:spPr>
          <a:xfrm>
            <a:off x="2448775"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riting-the-wrongs.blogspot.com/2009_02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TX Example: Ramp-Up Analysis Tool</a:t>
            </a:r>
            <a:br>
              <a:rPr lang="en-US" dirty="0"/>
            </a:br>
            <a:endParaRPr lang="en-US" dirty="0"/>
          </a:p>
        </p:txBody>
      </p:sp>
      <p:sp>
        <p:nvSpPr>
          <p:cNvPr id="3" name="Footer Placeholder 2"/>
          <p:cNvSpPr>
            <a:spLocks noGrp="1"/>
          </p:cNvSpPr>
          <p:nvPr>
            <p:ph type="ftr" sz="quarter" idx="11"/>
          </p:nvPr>
        </p:nvSpPr>
        <p:spPr/>
        <p:txBody>
          <a:bodyPr/>
          <a:lstStyle/>
          <a:p>
            <a:r>
              <a:rPr lang="en-US"/>
              <a:t>RAPID ROMA</a:t>
            </a:r>
            <a:endParaRPr lang="en-US" dirty="0"/>
          </a:p>
        </p:txBody>
      </p:sp>
      <p:sp>
        <p:nvSpPr>
          <p:cNvPr id="4" name="Slide Number Placeholder 3"/>
          <p:cNvSpPr>
            <a:spLocks noGrp="1"/>
          </p:cNvSpPr>
          <p:nvPr>
            <p:ph type="sldNum" sz="quarter" idx="12"/>
          </p:nvPr>
        </p:nvSpPr>
        <p:spPr/>
        <p:txBody>
          <a:bodyPr/>
          <a:lstStyle/>
          <a:p>
            <a:fld id="{6BEDE8DD-243C-49A5-84AF-5D43D759FE14}" type="slidenum">
              <a:rPr lang="en-US" smtClean="0"/>
              <a:pPr/>
              <a:t>18</a:t>
            </a:fld>
            <a:endParaRPr lang="en-US" dirty="0"/>
          </a:p>
        </p:txBody>
      </p:sp>
      <p:sp>
        <p:nvSpPr>
          <p:cNvPr id="8" name="Content Placeholder 7"/>
          <p:cNvSpPr>
            <a:spLocks noGrp="1"/>
          </p:cNvSpPr>
          <p:nvPr>
            <p:ph sz="quarter" idx="1"/>
          </p:nvPr>
        </p:nvSpPr>
        <p:spPr/>
        <p:txBody>
          <a:bodyPr>
            <a:normAutofit fontScale="85000" lnSpcReduction="20000"/>
          </a:bodyPr>
          <a:lstStyle/>
          <a:p>
            <a:pPr lvl="1"/>
            <a:r>
              <a:rPr lang="en-US" sz="4300" dirty="0"/>
              <a:t>Budget by Program</a:t>
            </a:r>
          </a:p>
          <a:p>
            <a:pPr lvl="2"/>
            <a:r>
              <a:rPr lang="en-US" sz="3900" dirty="0"/>
              <a:t>Current budget</a:t>
            </a:r>
          </a:p>
          <a:p>
            <a:pPr lvl="2"/>
            <a:r>
              <a:rPr lang="en-US" sz="3900" dirty="0"/>
              <a:t>Any carry-over funds</a:t>
            </a:r>
          </a:p>
          <a:p>
            <a:pPr lvl="2"/>
            <a:r>
              <a:rPr lang="en-US" sz="3900" dirty="0"/>
              <a:t>Additional COVID-related funds</a:t>
            </a:r>
          </a:p>
          <a:p>
            <a:pPr lvl="1"/>
            <a:r>
              <a:rPr lang="en-US" sz="4300" dirty="0"/>
              <a:t>Historic Performance</a:t>
            </a:r>
          </a:p>
          <a:p>
            <a:pPr lvl="2"/>
            <a:r>
              <a:rPr lang="en-US" sz="3900" dirty="0"/>
              <a:t>Typical numbers served</a:t>
            </a:r>
          </a:p>
          <a:p>
            <a:pPr lvl="2"/>
            <a:r>
              <a:rPr lang="en-US" sz="3900" dirty="0"/>
              <a:t>Average household expenditures</a:t>
            </a:r>
          </a:p>
          <a:p>
            <a:pPr lvl="2"/>
            <a:r>
              <a:rPr lang="en-US" sz="3900" dirty="0"/>
              <a:t>Average CPU for Weatherization</a:t>
            </a:r>
          </a:p>
          <a:p>
            <a:pPr lvl="1"/>
            <a:r>
              <a:rPr lang="en-US" sz="4300" dirty="0"/>
              <a:t>Projected impact of additional funds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TX Example: Developing a Matrix for Service Delivery</a:t>
            </a:r>
          </a:p>
        </p:txBody>
      </p:sp>
      <p:sp>
        <p:nvSpPr>
          <p:cNvPr id="4" name="Content Placeholder 3"/>
          <p:cNvSpPr>
            <a:spLocks noGrp="1"/>
          </p:cNvSpPr>
          <p:nvPr>
            <p:ph sz="half" idx="1"/>
          </p:nvPr>
        </p:nvSpPr>
        <p:spPr>
          <a:xfrm>
            <a:off x="677779" y="1825625"/>
            <a:ext cx="3713468" cy="4351338"/>
          </a:xfrm>
        </p:spPr>
        <p:txBody>
          <a:bodyPr/>
          <a:lstStyle/>
          <a:p>
            <a:pPr>
              <a:buNone/>
            </a:pPr>
            <a:r>
              <a:rPr lang="en-US" dirty="0"/>
              <a:t>Considering service:</a:t>
            </a:r>
          </a:p>
          <a:p>
            <a:r>
              <a:rPr lang="en-US" dirty="0"/>
              <a:t>How much will it cost?</a:t>
            </a:r>
          </a:p>
          <a:p>
            <a:r>
              <a:rPr lang="en-US" dirty="0"/>
              <a:t>How many times will the service be provided?</a:t>
            </a:r>
          </a:p>
          <a:p>
            <a:r>
              <a:rPr lang="en-US" dirty="0"/>
              <a:t>What is the total amount available to use? </a:t>
            </a:r>
          </a:p>
          <a:p>
            <a:endParaRPr lang="en-US" dirty="0"/>
          </a:p>
          <a:p>
            <a:endParaRPr lang="en-US" dirty="0"/>
          </a:p>
        </p:txBody>
      </p:sp>
      <p:pic>
        <p:nvPicPr>
          <p:cNvPr id="6" name="Content Placeholder 5"/>
          <p:cNvPicPr>
            <a:picLocks noGrp="1" noChangeAspect="1"/>
          </p:cNvPicPr>
          <p:nvPr>
            <p:ph sz="half" idx="2"/>
          </p:nvPr>
        </p:nvPicPr>
        <p:blipFill>
          <a:blip r:embed="rId3" cstate="print"/>
          <a:stretch>
            <a:fillRect/>
          </a:stretch>
        </p:blipFill>
        <p:spPr>
          <a:xfrm>
            <a:off x="5263116" y="1475416"/>
            <a:ext cx="5784111" cy="5042342"/>
          </a:xfrm>
          <a:prstGeom prst="rect">
            <a:avLst/>
          </a:prstGeom>
        </p:spPr>
      </p:pic>
      <p:sp>
        <p:nvSpPr>
          <p:cNvPr id="3" name="Slide Number Placeholder 2"/>
          <p:cNvSpPr>
            <a:spLocks noGrp="1"/>
          </p:cNvSpPr>
          <p:nvPr>
            <p:ph type="sldNum" sz="quarter" idx="12"/>
          </p:nvPr>
        </p:nvSpPr>
        <p:spPr/>
        <p:txBody>
          <a:bodyPr/>
          <a:lstStyle/>
          <a:p>
            <a:fld id="{F9DDA7E5-8754-491C-B95F-AC5896F5D13C}" type="slidenum">
              <a:rPr lang="en-US" smtClean="0"/>
              <a:pPr/>
              <a:t>19</a:t>
            </a:fld>
            <a:endParaRPr lang="en-US" dirty="0"/>
          </a:p>
        </p:txBody>
      </p:sp>
    </p:spTree>
    <p:extLst>
      <p:ext uri="{BB962C8B-B14F-4D97-AF65-F5344CB8AC3E}">
        <p14:creationId xmlns:p14="http://schemas.microsoft.com/office/powerpoint/2010/main" val="212708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Objectives</a:t>
            </a:r>
          </a:p>
        </p:txBody>
      </p:sp>
      <p:sp>
        <p:nvSpPr>
          <p:cNvPr id="3" name="Footer Placeholder 2"/>
          <p:cNvSpPr>
            <a:spLocks noGrp="1"/>
          </p:cNvSpPr>
          <p:nvPr>
            <p:ph type="ftr" sz="quarter" idx="11"/>
          </p:nvPr>
        </p:nvSpPr>
        <p:spPr/>
        <p:txBody>
          <a:bodyPr/>
          <a:lstStyle/>
          <a:p>
            <a:r>
              <a:rPr lang="en-US"/>
              <a:t>RAPID ROMA</a:t>
            </a:r>
            <a:endParaRPr lang="en-US" dirty="0"/>
          </a:p>
        </p:txBody>
      </p:sp>
      <p:sp>
        <p:nvSpPr>
          <p:cNvPr id="4" name="Slide Number Placeholder 3"/>
          <p:cNvSpPr>
            <a:spLocks noGrp="1"/>
          </p:cNvSpPr>
          <p:nvPr>
            <p:ph type="sldNum" sz="quarter" idx="12"/>
          </p:nvPr>
        </p:nvSpPr>
        <p:spPr/>
        <p:txBody>
          <a:bodyPr/>
          <a:lstStyle/>
          <a:p>
            <a:fld id="{6BEDE8DD-243C-49A5-84AF-5D43D759FE14}" type="slidenum">
              <a:rPr lang="en-US" smtClean="0"/>
              <a:pPr/>
              <a:t>2</a:t>
            </a:fld>
            <a:endParaRPr lang="en-US" dirty="0"/>
          </a:p>
        </p:txBody>
      </p:sp>
      <p:sp>
        <p:nvSpPr>
          <p:cNvPr id="5" name="Content Placeholder 4"/>
          <p:cNvSpPr>
            <a:spLocks noGrp="1"/>
          </p:cNvSpPr>
          <p:nvPr>
            <p:ph sz="quarter" idx="1"/>
          </p:nvPr>
        </p:nvSpPr>
        <p:spPr/>
        <p:txBody>
          <a:bodyPr/>
          <a:lstStyle/>
          <a:p>
            <a:r>
              <a:rPr lang="en-US" dirty="0"/>
              <a:t>Consider the usefulness of ROMA principles and practices in a time of crisis.</a:t>
            </a:r>
          </a:p>
          <a:p>
            <a:pPr lvl="1"/>
            <a:r>
              <a:rPr lang="en-US" dirty="0"/>
              <a:t>Has the mission changed? </a:t>
            </a:r>
          </a:p>
          <a:p>
            <a:pPr lvl="1"/>
            <a:r>
              <a:rPr lang="en-US" dirty="0"/>
              <a:t>Are we “results-oriented?”</a:t>
            </a:r>
          </a:p>
          <a:p>
            <a:endParaRPr lang="en-US" dirty="0"/>
          </a:p>
          <a:p>
            <a:r>
              <a:rPr lang="en-US" dirty="0"/>
              <a:t>Compare typical ROMA time frames with Rapid ROMA needs.</a:t>
            </a:r>
          </a:p>
          <a:p>
            <a:pPr lvl="1"/>
            <a:r>
              <a:rPr lang="en-US" dirty="0"/>
              <a:t>Discuss differences in Assessment and Planning.</a:t>
            </a:r>
          </a:p>
          <a:p>
            <a:pPr lvl="1"/>
            <a:r>
              <a:rPr lang="en-US" dirty="0"/>
              <a:t>Understand importance of observation, reporting and evaluation in short bursts.</a:t>
            </a:r>
          </a:p>
          <a:p>
            <a:pPr lvl="1"/>
            <a:r>
              <a:rPr lang="en-US" dirty="0"/>
              <a:t>Acknowledge that re-assessment and revision of plans may be crucial to success.</a:t>
            </a:r>
          </a:p>
          <a:p>
            <a:endParaRPr lang="en-US" dirty="0"/>
          </a:p>
          <a:p>
            <a:r>
              <a:rPr lang="en-US" dirty="0"/>
              <a:t>Identify how evidence of results can be collected and used for decision making.</a:t>
            </a:r>
          </a:p>
          <a:p>
            <a:pPr lvl="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E742E0-9445-4970-A6E2-EFB2723714D1}"/>
              </a:ext>
            </a:extLst>
          </p:cNvPr>
          <p:cNvSpPr>
            <a:spLocks noGrp="1"/>
          </p:cNvSpPr>
          <p:nvPr>
            <p:ph type="ftr" sz="quarter" idx="11"/>
          </p:nvPr>
        </p:nvSpPr>
        <p:spPr/>
        <p:txBody>
          <a:bodyPr/>
          <a:lstStyle/>
          <a:p>
            <a:r>
              <a:rPr lang="en-US"/>
              <a:t>RAPID ROMA</a:t>
            </a:r>
            <a:endParaRPr lang="en-US" dirty="0"/>
          </a:p>
        </p:txBody>
      </p:sp>
      <p:sp>
        <p:nvSpPr>
          <p:cNvPr id="3" name="Slide Number Placeholder 2">
            <a:extLst>
              <a:ext uri="{FF2B5EF4-FFF2-40B4-BE49-F238E27FC236}">
                <a16:creationId xmlns:a16="http://schemas.microsoft.com/office/drawing/2014/main" id="{F6CB4C78-CA96-4380-8D48-2957C71F2C99}"/>
              </a:ext>
            </a:extLst>
          </p:cNvPr>
          <p:cNvSpPr>
            <a:spLocks noGrp="1"/>
          </p:cNvSpPr>
          <p:nvPr>
            <p:ph type="sldNum" sz="quarter" idx="12"/>
          </p:nvPr>
        </p:nvSpPr>
        <p:spPr/>
        <p:txBody>
          <a:bodyPr/>
          <a:lstStyle/>
          <a:p>
            <a:fld id="{6BEDE8DD-243C-49A5-84AF-5D43D759FE14}" type="slidenum">
              <a:rPr lang="en-US" smtClean="0"/>
              <a:pPr/>
              <a:t>20</a:t>
            </a:fld>
            <a:endParaRPr lang="en-US" dirty="0"/>
          </a:p>
        </p:txBody>
      </p:sp>
      <p:pic>
        <p:nvPicPr>
          <p:cNvPr id="4" name="Picture 3">
            <a:extLst>
              <a:ext uri="{FF2B5EF4-FFF2-40B4-BE49-F238E27FC236}">
                <a16:creationId xmlns:a16="http://schemas.microsoft.com/office/drawing/2014/main" id="{C6874186-3CAF-4A67-8227-898B524B53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297" r="4093"/>
          <a:stretch/>
        </p:blipFill>
        <p:spPr>
          <a:xfrm>
            <a:off x="632324" y="362611"/>
            <a:ext cx="9121276" cy="6132775"/>
          </a:xfrm>
          <a:prstGeom prst="rect">
            <a:avLst/>
          </a:prstGeom>
        </p:spPr>
      </p:pic>
      <p:sp>
        <p:nvSpPr>
          <p:cNvPr id="5" name="Title 2">
            <a:extLst>
              <a:ext uri="{FF2B5EF4-FFF2-40B4-BE49-F238E27FC236}">
                <a16:creationId xmlns:a16="http://schemas.microsoft.com/office/drawing/2014/main" id="{3D8A0617-A60D-409F-9371-14D522F8DF94}"/>
              </a:ext>
            </a:extLst>
          </p:cNvPr>
          <p:cNvSpPr txBox="1">
            <a:spLocks/>
          </p:cNvSpPr>
          <p:nvPr/>
        </p:nvSpPr>
        <p:spPr>
          <a:xfrm>
            <a:off x="9753600" y="2717482"/>
            <a:ext cx="2469624" cy="1423035"/>
          </a:xfrm>
          <a:prstGeom prst="rect">
            <a:avLst/>
          </a:prstGeom>
        </p:spPr>
        <p:txBody>
          <a:bodyPr vert="horz" lIns="91440" tIns="45720" rIns="91440" bIns="45720" rtlCol="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lnSpc>
                <a:spcPct val="90000"/>
              </a:lnSpc>
            </a:pPr>
            <a:r>
              <a:rPr lang="en-US" sz="3700" b="1" dirty="0">
                <a:solidFill>
                  <a:schemeClr val="tx1"/>
                </a:solidFill>
              </a:rPr>
              <a:t>CARES Dashboard</a:t>
            </a:r>
            <a:endParaRPr lang="en-US" dirty="0">
              <a:solidFill>
                <a:schemeClr val="tx1"/>
              </a:solidFill>
            </a:endParaRPr>
          </a:p>
        </p:txBody>
      </p:sp>
      <p:pic>
        <p:nvPicPr>
          <p:cNvPr id="6" name="Picture 5" descr="A picture containing drawing, food&#10;&#10;Description generated with very high confidence">
            <a:extLst>
              <a:ext uri="{FF2B5EF4-FFF2-40B4-BE49-F238E27FC236}">
                <a16:creationId xmlns:a16="http://schemas.microsoft.com/office/drawing/2014/main" id="{E02E4568-5BBE-4172-8E82-4AAA1D8D82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63621" y="1839686"/>
            <a:ext cx="1849581" cy="508832"/>
          </a:xfrm>
          <a:prstGeom prst="rect">
            <a:avLst/>
          </a:prstGeom>
        </p:spPr>
      </p:pic>
      <p:cxnSp>
        <p:nvCxnSpPr>
          <p:cNvPr id="8" name="Straight Arrow Connector 7">
            <a:extLst>
              <a:ext uri="{FF2B5EF4-FFF2-40B4-BE49-F238E27FC236}">
                <a16:creationId xmlns:a16="http://schemas.microsoft.com/office/drawing/2014/main" id="{C6F3956A-B87B-4C60-80C7-DE4E7310E72E}"/>
              </a:ext>
            </a:extLst>
          </p:cNvPr>
          <p:cNvCxnSpPr>
            <a:cxnSpLocks/>
          </p:cNvCxnSpPr>
          <p:nvPr/>
        </p:nvCxnSpPr>
        <p:spPr>
          <a:xfrm flipH="1" flipV="1">
            <a:off x="5955324" y="1839686"/>
            <a:ext cx="140676" cy="87779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3AE8EF2-3732-413E-A0EB-EE8AD3F10E88}"/>
              </a:ext>
            </a:extLst>
          </p:cNvPr>
          <p:cNvCxnSpPr>
            <a:cxnSpLocks/>
          </p:cNvCxnSpPr>
          <p:nvPr/>
        </p:nvCxnSpPr>
        <p:spPr>
          <a:xfrm flipH="1" flipV="1">
            <a:off x="7573109" y="1839264"/>
            <a:ext cx="339968" cy="878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090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70338"/>
            <a:ext cx="10363200" cy="1143000"/>
          </a:xfrm>
        </p:spPr>
        <p:txBody>
          <a:bodyPr/>
          <a:lstStyle/>
          <a:p>
            <a:r>
              <a:rPr lang="en-US" dirty="0"/>
              <a:t>Implementation isn’t just Implementation</a:t>
            </a:r>
          </a:p>
        </p:txBody>
      </p:sp>
      <p:sp>
        <p:nvSpPr>
          <p:cNvPr id="3" name="Footer Placeholder 2"/>
          <p:cNvSpPr>
            <a:spLocks noGrp="1"/>
          </p:cNvSpPr>
          <p:nvPr>
            <p:ph type="ftr" sz="quarter" idx="11"/>
          </p:nvPr>
        </p:nvSpPr>
        <p:spPr/>
        <p:txBody>
          <a:bodyPr/>
          <a:lstStyle/>
          <a:p>
            <a:r>
              <a:rPr lang="en-US"/>
              <a:t>RAPID ROMA</a:t>
            </a:r>
            <a:endParaRPr lang="en-US" dirty="0"/>
          </a:p>
        </p:txBody>
      </p:sp>
      <p:sp>
        <p:nvSpPr>
          <p:cNvPr id="4" name="Slide Number Placeholder 3"/>
          <p:cNvSpPr>
            <a:spLocks noGrp="1"/>
          </p:cNvSpPr>
          <p:nvPr>
            <p:ph type="sldNum" sz="quarter" idx="12"/>
          </p:nvPr>
        </p:nvSpPr>
        <p:spPr/>
        <p:txBody>
          <a:bodyPr/>
          <a:lstStyle/>
          <a:p>
            <a:fld id="{6BEDE8DD-243C-49A5-84AF-5D43D759FE14}" type="slidenum">
              <a:rPr lang="en-US" smtClean="0"/>
              <a:pPr/>
              <a:t>21</a:t>
            </a:fld>
            <a:endParaRPr lang="en-US" dirty="0"/>
          </a:p>
        </p:txBody>
      </p:sp>
      <p:sp>
        <p:nvSpPr>
          <p:cNvPr id="7" name="Content Placeholder 6"/>
          <p:cNvSpPr>
            <a:spLocks noGrp="1"/>
          </p:cNvSpPr>
          <p:nvPr>
            <p:ph sz="quarter" idx="1"/>
          </p:nvPr>
        </p:nvSpPr>
        <p:spPr>
          <a:xfrm>
            <a:off x="635905" y="1883018"/>
            <a:ext cx="4998720" cy="4572000"/>
          </a:xfrm>
        </p:spPr>
        <p:txBody>
          <a:bodyPr/>
          <a:lstStyle/>
          <a:p>
            <a:r>
              <a:rPr lang="en-US" sz="2400" dirty="0"/>
              <a:t>During implementation, agencies need to be:</a:t>
            </a:r>
          </a:p>
          <a:p>
            <a:pPr lvl="1"/>
            <a:r>
              <a:rPr lang="en-US" dirty="0"/>
              <a:t>Observing and Reporting Progress</a:t>
            </a:r>
          </a:p>
          <a:p>
            <a:pPr lvl="1"/>
            <a:r>
              <a:rPr lang="en-US" dirty="0"/>
              <a:t>Evaluating</a:t>
            </a:r>
          </a:p>
          <a:p>
            <a:pPr lvl="1"/>
            <a:r>
              <a:rPr lang="en-US" dirty="0"/>
              <a:t>Reassessing</a:t>
            </a:r>
          </a:p>
          <a:p>
            <a:pPr lvl="1"/>
            <a:r>
              <a:rPr lang="en-US" dirty="0"/>
              <a:t>Planning</a:t>
            </a:r>
          </a:p>
          <a:p>
            <a:pPr lvl="1"/>
            <a:r>
              <a:rPr lang="en-US" dirty="0"/>
              <a:t>Modifying, expanding, correcting and (possibly) cancelling implementation </a:t>
            </a:r>
          </a:p>
          <a:p>
            <a:endParaRPr lang="en-US" dirty="0"/>
          </a:p>
        </p:txBody>
      </p:sp>
      <p:pic>
        <p:nvPicPr>
          <p:cNvPr id="9" name="Picture 138" descr="ROMACircle"/>
          <p:cNvPicPr>
            <a:picLocks noGrp="1" noChangeAspect="1" noChangeArrowheads="1"/>
          </p:cNvPicPr>
          <p:nvPr>
            <p:ph sz="quarter" idx="2"/>
          </p:nvPr>
        </p:nvPicPr>
        <p:blipFill>
          <a:blip r:embed="rId3" cstate="print"/>
          <a:srcRect/>
          <a:stretch>
            <a:fillRect/>
          </a:stretch>
        </p:blipFill>
        <p:spPr bwMode="auto">
          <a:xfrm>
            <a:off x="6520809" y="1447800"/>
            <a:ext cx="4809819" cy="4572000"/>
          </a:xfrm>
          <a:prstGeom prst="rect">
            <a:avLst/>
          </a:prstGeom>
          <a:noFill/>
          <a:ln w="9525">
            <a:noFill/>
            <a:miter lim="800000"/>
            <a:headEnd/>
            <a:tailEnd/>
          </a:ln>
        </p:spPr>
      </p:pic>
      <p:pic>
        <p:nvPicPr>
          <p:cNvPr id="1026" name="Picture 2" descr="C:\Users\Veriton\AppData\Local\Microsoft\Windows\INetCache\IE\QQ95WU5B\Counterclockwise_arrow.svg[1].png"/>
          <p:cNvPicPr>
            <a:picLocks noChangeAspect="1" noChangeArrowheads="1"/>
          </p:cNvPicPr>
          <p:nvPr/>
        </p:nvPicPr>
        <p:blipFill>
          <a:blip r:embed="rId4" cstate="print"/>
          <a:srcRect/>
          <a:stretch>
            <a:fillRect/>
          </a:stretch>
        </p:blipFill>
        <p:spPr bwMode="auto">
          <a:xfrm>
            <a:off x="8321554" y="3645876"/>
            <a:ext cx="1103829" cy="1046284"/>
          </a:xfrm>
          <a:prstGeom prst="rect">
            <a:avLst/>
          </a:prstGeom>
          <a:noFill/>
        </p:spPr>
      </p:pic>
      <p:cxnSp>
        <p:nvCxnSpPr>
          <p:cNvPr id="25" name="Straight Arrow Connector 24"/>
          <p:cNvCxnSpPr/>
          <p:nvPr/>
        </p:nvCxnSpPr>
        <p:spPr>
          <a:xfrm flipH="1">
            <a:off x="8018585" y="3317631"/>
            <a:ext cx="1828801" cy="1524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167446" y="2766646"/>
            <a:ext cx="492369" cy="21101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983414" y="3130062"/>
            <a:ext cx="1946032" cy="586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7959969" y="2625969"/>
            <a:ext cx="832339" cy="4337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17332B32-0D9D-4B32-84DA-74E4016A902A}"/>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1250"/>
          <a:stretch/>
        </p:blipFill>
        <p:spPr>
          <a:xfrm>
            <a:off x="7318018" y="385704"/>
            <a:ext cx="4035782" cy="5970646"/>
          </a:xfrm>
          <a:prstGeom prst="rect">
            <a:avLst/>
          </a:prstGeom>
          <a:noFill/>
          <a:effectLst/>
        </p:spPr>
      </p:pic>
      <p:sp>
        <p:nvSpPr>
          <p:cNvPr id="4" name="Footer Placeholder 3">
            <a:extLst>
              <a:ext uri="{FF2B5EF4-FFF2-40B4-BE49-F238E27FC236}">
                <a16:creationId xmlns:a16="http://schemas.microsoft.com/office/drawing/2014/main" id="{6E082391-7CFF-4DF7-82C6-317C0D3E6109}"/>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latin typeface="Calibri" panose="020F0502020204030204"/>
              </a:rPr>
              <a:t>RAPID ROMA</a:t>
            </a:r>
          </a:p>
        </p:txBody>
      </p:sp>
      <p:sp>
        <p:nvSpPr>
          <p:cNvPr id="5" name="Slide Number Placeholder 4">
            <a:extLst>
              <a:ext uri="{FF2B5EF4-FFF2-40B4-BE49-F238E27FC236}">
                <a16:creationId xmlns:a16="http://schemas.microsoft.com/office/drawing/2014/main" id="{AD991771-9DF1-4109-AB00-9C26A8D6AF62}"/>
              </a:ext>
            </a:extLst>
          </p:cNvPr>
          <p:cNvSpPr>
            <a:spLocks noGrp="1"/>
          </p:cNvSpPr>
          <p:nvPr>
            <p:ph type="sldNum" sz="quarter" idx="12"/>
          </p:nvPr>
        </p:nvSpPr>
        <p:spPr>
          <a:xfrm>
            <a:off x="10167042" y="6356350"/>
            <a:ext cx="1186758" cy="365125"/>
          </a:xfrm>
        </p:spPr>
        <p:txBody>
          <a:bodyPr>
            <a:normAutofit/>
          </a:bodyPr>
          <a:lstStyle/>
          <a:p>
            <a:pPr>
              <a:spcAft>
                <a:spcPts val="600"/>
              </a:spcAft>
            </a:pPr>
            <a:fld id="{D1BA8AE9-BB0E-4A09-B3FB-AD11D0D6BB56}" type="slidenum">
              <a:rPr lang="en-US">
                <a:latin typeface="Calibri" panose="020F0502020204030204"/>
              </a:rPr>
              <a:pPr>
                <a:spcAft>
                  <a:spcPts val="600"/>
                </a:spcAft>
              </a:pPr>
              <a:t>22</a:t>
            </a:fld>
            <a:endParaRPr lang="en-US">
              <a:latin typeface="Calibri" panose="020F0502020204030204"/>
            </a:endParaRPr>
          </a:p>
        </p:txBody>
      </p:sp>
      <p:sp>
        <p:nvSpPr>
          <p:cNvPr id="3" name="Content Placeholder 2">
            <a:extLst>
              <a:ext uri="{FF2B5EF4-FFF2-40B4-BE49-F238E27FC236}">
                <a16:creationId xmlns:a16="http://schemas.microsoft.com/office/drawing/2014/main" id="{F4740AAD-52DC-46E5-8C1E-65DECFE8C5D6}"/>
              </a:ext>
            </a:extLst>
          </p:cNvPr>
          <p:cNvSpPr>
            <a:spLocks noGrp="1"/>
          </p:cNvSpPr>
          <p:nvPr>
            <p:ph sz="quarter" idx="1"/>
          </p:nvPr>
        </p:nvSpPr>
        <p:spPr>
          <a:xfrm>
            <a:off x="393430" y="949961"/>
            <a:ext cx="6586489" cy="5145646"/>
          </a:xfrm>
        </p:spPr>
        <p:txBody>
          <a:bodyPr>
            <a:normAutofit/>
          </a:bodyPr>
          <a:lstStyle/>
          <a:p>
            <a:r>
              <a:rPr lang="en-US" sz="3200" dirty="0"/>
              <a:t>Changes to the needs, plans, and targets are likely to happen.</a:t>
            </a:r>
          </a:p>
          <a:p>
            <a:r>
              <a:rPr lang="en-US" sz="3400" dirty="0"/>
              <a:t>Develop a quick and easy process to allow for amendment to the plan that embraces a continuous learning process &amp; documents lessons learned</a:t>
            </a:r>
          </a:p>
          <a:p>
            <a:pPr lvl="2"/>
            <a:r>
              <a:rPr lang="en-US" sz="3200" dirty="0"/>
              <a:t>IE, develop a check in process to update the plan</a:t>
            </a:r>
          </a:p>
        </p:txBody>
      </p:sp>
    </p:spTree>
    <p:extLst>
      <p:ext uri="{BB962C8B-B14F-4D97-AF65-F5344CB8AC3E}">
        <p14:creationId xmlns:p14="http://schemas.microsoft.com/office/powerpoint/2010/main" val="231368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E3EDB-E35C-4DD9-9FFA-808B3CE2ED0E}"/>
              </a:ext>
            </a:extLst>
          </p:cNvPr>
          <p:cNvSpPr>
            <a:spLocks noGrp="1"/>
          </p:cNvSpPr>
          <p:nvPr>
            <p:ph type="title"/>
          </p:nvPr>
        </p:nvSpPr>
        <p:spPr>
          <a:xfrm>
            <a:off x="-88208" y="2260312"/>
            <a:ext cx="3568643" cy="4461163"/>
          </a:xfrm>
        </p:spPr>
        <p:txBody>
          <a:bodyPr>
            <a:normAutofit/>
          </a:bodyPr>
          <a:lstStyle/>
          <a:p>
            <a:pPr algn="ctr"/>
            <a:r>
              <a:rPr lang="en-US" dirty="0">
                <a:solidFill>
                  <a:srgbClr val="FFFFFF"/>
                </a:solidFill>
              </a:rPr>
              <a:t>Data for Decision Making</a:t>
            </a: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endParaRPr lang="en-US" dirty="0">
              <a:solidFill>
                <a:schemeClr val="tx1"/>
              </a:solidFill>
            </a:endParaRPr>
          </a:p>
        </p:txBody>
      </p:sp>
      <p:sp>
        <p:nvSpPr>
          <p:cNvPr id="4" name="Footer Placeholder 3">
            <a:extLst>
              <a:ext uri="{FF2B5EF4-FFF2-40B4-BE49-F238E27FC236}">
                <a16:creationId xmlns:a16="http://schemas.microsoft.com/office/drawing/2014/main" id="{C93DEACF-601B-492B-8B71-D9E3D93C7E22}"/>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RAPID ROMA</a:t>
            </a:r>
          </a:p>
        </p:txBody>
      </p:sp>
      <p:sp>
        <p:nvSpPr>
          <p:cNvPr id="5" name="Slide Number Placeholder 4">
            <a:extLst>
              <a:ext uri="{FF2B5EF4-FFF2-40B4-BE49-F238E27FC236}">
                <a16:creationId xmlns:a16="http://schemas.microsoft.com/office/drawing/2014/main" id="{EC534F13-6C0D-4B80-B13D-9068AE6C37BD}"/>
              </a:ext>
            </a:extLst>
          </p:cNvPr>
          <p:cNvSpPr>
            <a:spLocks noGrp="1"/>
          </p:cNvSpPr>
          <p:nvPr>
            <p:ph type="sldNum" sz="quarter" idx="12"/>
          </p:nvPr>
        </p:nvSpPr>
        <p:spPr>
          <a:xfrm>
            <a:off x="9541564" y="6356350"/>
            <a:ext cx="1812235" cy="365125"/>
          </a:xfrm>
        </p:spPr>
        <p:txBody>
          <a:bodyPr>
            <a:normAutofit/>
          </a:bodyPr>
          <a:lstStyle/>
          <a:p>
            <a:pPr>
              <a:spcAft>
                <a:spcPts val="600"/>
              </a:spcAft>
            </a:pPr>
            <a:fld id="{6BEDE8DD-243C-49A5-84AF-5D43D759FE14}" type="slidenum">
              <a:rPr lang="en-US" smtClean="0"/>
              <a:pPr>
                <a:spcAft>
                  <a:spcPts val="600"/>
                </a:spcAft>
              </a:pPr>
              <a:t>23</a:t>
            </a:fld>
            <a:endParaRPr lang="en-US"/>
          </a:p>
        </p:txBody>
      </p:sp>
      <p:sp>
        <p:nvSpPr>
          <p:cNvPr id="17" name="Content Placeholder 2">
            <a:extLst>
              <a:ext uri="{FF2B5EF4-FFF2-40B4-BE49-F238E27FC236}">
                <a16:creationId xmlns:a16="http://schemas.microsoft.com/office/drawing/2014/main" id="{14290DA3-BD4D-46CA-94AE-08987745081C}"/>
              </a:ext>
            </a:extLst>
          </p:cNvPr>
          <p:cNvSpPr>
            <a:spLocks noGrp="1"/>
          </p:cNvSpPr>
          <p:nvPr>
            <p:ph sz="quarter" idx="1"/>
          </p:nvPr>
        </p:nvSpPr>
        <p:spPr>
          <a:xfrm>
            <a:off x="4447308" y="591344"/>
            <a:ext cx="6906491" cy="5585619"/>
          </a:xfrm>
        </p:spPr>
        <p:txBody>
          <a:bodyPr anchor="ctr">
            <a:normAutofit/>
          </a:bodyPr>
          <a:lstStyle/>
          <a:p>
            <a:r>
              <a:rPr lang="en-US" sz="2400" dirty="0"/>
              <a:t>Consider ways that agencies can gather data (to turn into information) that will demonstrate the most critical areas of success. </a:t>
            </a:r>
          </a:p>
          <a:p>
            <a:r>
              <a:rPr lang="en-US" sz="2400" dirty="0"/>
              <a:t> Some elements: </a:t>
            </a:r>
          </a:p>
          <a:p>
            <a:pPr lvl="1"/>
            <a:r>
              <a:rPr lang="en-US" dirty="0"/>
              <a:t>Data on COVID Impacts </a:t>
            </a:r>
          </a:p>
          <a:p>
            <a:pPr lvl="2"/>
            <a:r>
              <a:rPr lang="en-US" dirty="0"/>
              <a:t>What was been disrupted in your own community?</a:t>
            </a:r>
          </a:p>
          <a:p>
            <a:pPr lvl="2"/>
            <a:r>
              <a:rPr lang="en-US" dirty="0"/>
              <a:t>Has the situation improved?</a:t>
            </a:r>
          </a:p>
          <a:p>
            <a:pPr lvl="1"/>
            <a:r>
              <a:rPr lang="en-US" dirty="0"/>
              <a:t>Data from 211 or other government/media sources provides a “big picture” context</a:t>
            </a:r>
          </a:p>
          <a:p>
            <a:pPr lvl="1"/>
            <a:r>
              <a:rPr lang="en-US" dirty="0"/>
              <a:t>Inquiries/requests for service or information </a:t>
            </a:r>
          </a:p>
          <a:p>
            <a:pPr lvl="2"/>
            <a:r>
              <a:rPr lang="en-US" dirty="0"/>
              <a:t>Have you been meeting the needs? </a:t>
            </a:r>
          </a:p>
          <a:p>
            <a:pPr lvl="1"/>
            <a:r>
              <a:rPr lang="en-US" dirty="0"/>
              <a:t>Agency service data – what is the agency doing? </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5040922" y="0"/>
            <a:ext cx="4255477" cy="1323439"/>
          </a:xfrm>
          <a:prstGeom prst="rect">
            <a:avLst/>
          </a:prstGeom>
          <a:noFill/>
        </p:spPr>
        <p:txBody>
          <a:bodyPr wrap="square" rtlCol="0">
            <a:spAutoFit/>
          </a:bodyPr>
          <a:lstStyle/>
          <a:p>
            <a:r>
              <a:rPr lang="en-US" sz="4000" b="1" i="1" u="sng" dirty="0"/>
              <a:t>What Changed? </a:t>
            </a:r>
            <a:br>
              <a:rPr lang="en-US" sz="4000" b="1" i="1" u="sng" dirty="0"/>
            </a:br>
            <a:endParaRPr lang="en-US" sz="4000" dirty="0"/>
          </a:p>
        </p:txBody>
      </p:sp>
    </p:spTree>
    <p:extLst>
      <p:ext uri="{BB962C8B-B14F-4D97-AF65-F5344CB8AC3E}">
        <p14:creationId xmlns:p14="http://schemas.microsoft.com/office/powerpoint/2010/main" val="3980659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DDA7E5-8754-491C-B95F-AC5896F5D13C}" type="slidenum">
              <a:rPr lang="en-US" smtClean="0"/>
              <a:pPr/>
              <a:t>24</a:t>
            </a:fld>
            <a:endParaRPr lang="en-US" dirty="0"/>
          </a:p>
        </p:txBody>
      </p:sp>
      <p:pic>
        <p:nvPicPr>
          <p:cNvPr id="8" name="Content Placeholder 4" descr="A close up of a map&#10;&#10;Description automatically generated">
            <a:extLst>
              <a:ext uri="{FF2B5EF4-FFF2-40B4-BE49-F238E27FC236}">
                <a16:creationId xmlns:a16="http://schemas.microsoft.com/office/drawing/2014/main" id="{E4ED1C7D-5D2B-4E92-AD82-B13D48E95AD4}"/>
              </a:ext>
            </a:extLst>
          </p:cNvPr>
          <p:cNvPicPr>
            <a:picLocks noChangeAspect="1"/>
          </p:cNvPicPr>
          <p:nvPr/>
        </p:nvPicPr>
        <p:blipFill>
          <a:blip r:embed="rId3"/>
          <a:stretch>
            <a:fillRect/>
          </a:stretch>
        </p:blipFill>
        <p:spPr>
          <a:xfrm>
            <a:off x="1380558" y="97690"/>
            <a:ext cx="9430884" cy="6569810"/>
          </a:xfrm>
          <a:prstGeom prst="rect">
            <a:avLst/>
          </a:prstGeom>
        </p:spPr>
      </p:pic>
    </p:spTree>
    <p:extLst>
      <p:ext uri="{BB962C8B-B14F-4D97-AF65-F5344CB8AC3E}">
        <p14:creationId xmlns:p14="http://schemas.microsoft.com/office/powerpoint/2010/main" val="200574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E3EDB-E35C-4DD9-9FFA-808B3CE2ED0E}"/>
              </a:ext>
            </a:extLst>
          </p:cNvPr>
          <p:cNvSpPr>
            <a:spLocks noGrp="1"/>
          </p:cNvSpPr>
          <p:nvPr>
            <p:ph type="title"/>
          </p:nvPr>
        </p:nvSpPr>
        <p:spPr>
          <a:xfrm>
            <a:off x="558165" y="1895187"/>
            <a:ext cx="3123167" cy="4461163"/>
          </a:xfrm>
        </p:spPr>
        <p:txBody>
          <a:bodyPr>
            <a:normAutofit fontScale="90000"/>
          </a:bodyPr>
          <a:lstStyle/>
          <a:p>
            <a:r>
              <a:rPr lang="en-US" dirty="0">
                <a:solidFill>
                  <a:srgbClr val="FFFFFF"/>
                </a:solidFill>
              </a:rPr>
              <a:t>Data for Decision Making</a:t>
            </a: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br>
              <a:rPr lang="en-US" b="1" i="1" u="sng" dirty="0">
                <a:solidFill>
                  <a:schemeClr val="bg1"/>
                </a:solidFill>
              </a:rPr>
            </a:br>
            <a:endParaRPr lang="en-US" dirty="0">
              <a:solidFill>
                <a:schemeClr val="bg1"/>
              </a:solidFill>
            </a:endParaRPr>
          </a:p>
        </p:txBody>
      </p:sp>
      <p:sp>
        <p:nvSpPr>
          <p:cNvPr id="4" name="Footer Placeholder 3">
            <a:extLst>
              <a:ext uri="{FF2B5EF4-FFF2-40B4-BE49-F238E27FC236}">
                <a16:creationId xmlns:a16="http://schemas.microsoft.com/office/drawing/2014/main" id="{C93DEACF-601B-492B-8B71-D9E3D93C7E22}"/>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RAPID ROMA</a:t>
            </a:r>
          </a:p>
        </p:txBody>
      </p:sp>
      <p:sp>
        <p:nvSpPr>
          <p:cNvPr id="5" name="Slide Number Placeholder 4">
            <a:extLst>
              <a:ext uri="{FF2B5EF4-FFF2-40B4-BE49-F238E27FC236}">
                <a16:creationId xmlns:a16="http://schemas.microsoft.com/office/drawing/2014/main" id="{EC534F13-6C0D-4B80-B13D-9068AE6C37BD}"/>
              </a:ext>
            </a:extLst>
          </p:cNvPr>
          <p:cNvSpPr>
            <a:spLocks noGrp="1"/>
          </p:cNvSpPr>
          <p:nvPr>
            <p:ph type="sldNum" sz="quarter" idx="12"/>
          </p:nvPr>
        </p:nvSpPr>
        <p:spPr>
          <a:xfrm>
            <a:off x="9541564" y="6356350"/>
            <a:ext cx="1812235" cy="365125"/>
          </a:xfrm>
        </p:spPr>
        <p:txBody>
          <a:bodyPr>
            <a:normAutofit/>
          </a:bodyPr>
          <a:lstStyle/>
          <a:p>
            <a:pPr>
              <a:spcAft>
                <a:spcPts val="600"/>
              </a:spcAft>
            </a:pPr>
            <a:fld id="{6BEDE8DD-243C-49A5-84AF-5D43D759FE14}" type="slidenum">
              <a:rPr lang="en-US" smtClean="0"/>
              <a:pPr>
                <a:spcAft>
                  <a:spcPts val="600"/>
                </a:spcAft>
              </a:pPr>
              <a:t>25</a:t>
            </a:fld>
            <a:endParaRPr lang="en-US"/>
          </a:p>
        </p:txBody>
      </p:sp>
      <p:sp>
        <p:nvSpPr>
          <p:cNvPr id="17" name="Content Placeholder 2">
            <a:extLst>
              <a:ext uri="{FF2B5EF4-FFF2-40B4-BE49-F238E27FC236}">
                <a16:creationId xmlns:a16="http://schemas.microsoft.com/office/drawing/2014/main" id="{14290DA3-BD4D-46CA-94AE-08987745081C}"/>
              </a:ext>
            </a:extLst>
          </p:cNvPr>
          <p:cNvSpPr>
            <a:spLocks noGrp="1"/>
          </p:cNvSpPr>
          <p:nvPr>
            <p:ph sz="quarter" idx="1"/>
          </p:nvPr>
        </p:nvSpPr>
        <p:spPr>
          <a:xfrm>
            <a:off x="4447308" y="591344"/>
            <a:ext cx="6906491" cy="5585619"/>
          </a:xfrm>
        </p:spPr>
        <p:txBody>
          <a:bodyPr anchor="ctr">
            <a:normAutofit/>
          </a:bodyPr>
          <a:lstStyle/>
          <a:p>
            <a:r>
              <a:rPr lang="en-US" dirty="0"/>
              <a:t>Did additional resources come into the community from CARES or other COVID-related relief efforts</a:t>
            </a:r>
          </a:p>
          <a:p>
            <a:pPr lvl="1"/>
            <a:r>
              <a:rPr lang="en-US" dirty="0"/>
              <a:t>Federal, state, local $</a:t>
            </a:r>
          </a:p>
          <a:p>
            <a:r>
              <a:rPr lang="en-US" dirty="0"/>
              <a:t>Did new partners step up to assist?</a:t>
            </a:r>
          </a:p>
          <a:p>
            <a:pPr lvl="1"/>
            <a:r>
              <a:rPr lang="en-US" dirty="0"/>
              <a:t>Who are they? </a:t>
            </a:r>
          </a:p>
          <a:p>
            <a:pPr lvl="1"/>
            <a:r>
              <a:rPr lang="en-US" dirty="0"/>
              <a:t>What did they provide?</a:t>
            </a:r>
          </a:p>
          <a:p>
            <a:r>
              <a:rPr lang="en-US" dirty="0"/>
              <a:t>Were new coalitions formed?  How did they help address the needs? </a:t>
            </a:r>
          </a:p>
          <a:p>
            <a:pPr lvl="1"/>
            <a:endParaRPr lang="en-US" dirty="0"/>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4349261" y="468923"/>
            <a:ext cx="4255477" cy="1323439"/>
          </a:xfrm>
          <a:prstGeom prst="rect">
            <a:avLst/>
          </a:prstGeom>
          <a:noFill/>
        </p:spPr>
        <p:txBody>
          <a:bodyPr wrap="square" rtlCol="0">
            <a:spAutoFit/>
          </a:bodyPr>
          <a:lstStyle/>
          <a:p>
            <a:r>
              <a:rPr lang="en-US" sz="4000" b="1" i="1" u="sng" dirty="0"/>
              <a:t>Keep it Simple</a:t>
            </a:r>
            <a:br>
              <a:rPr lang="en-US" sz="4000" b="1" i="1" u="sng" dirty="0"/>
            </a:br>
            <a:endParaRPr lang="en-US" sz="4000" dirty="0"/>
          </a:p>
        </p:txBody>
      </p:sp>
    </p:spTree>
    <p:extLst>
      <p:ext uri="{BB962C8B-B14F-4D97-AF65-F5344CB8AC3E}">
        <p14:creationId xmlns:p14="http://schemas.microsoft.com/office/powerpoint/2010/main" val="3980659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82F61C-7C09-40E8-847E-B848F043C668}"/>
              </a:ext>
            </a:extLst>
          </p:cNvPr>
          <p:cNvSpPr>
            <a:spLocks noGrp="1"/>
          </p:cNvSpPr>
          <p:nvPr>
            <p:ph type="title"/>
          </p:nvPr>
        </p:nvSpPr>
        <p:spPr>
          <a:xfrm>
            <a:off x="1148862" y="403592"/>
            <a:ext cx="10363200" cy="1143000"/>
          </a:xfrm>
        </p:spPr>
        <p:txBody>
          <a:bodyPr>
            <a:normAutofit fontScale="90000"/>
          </a:bodyPr>
          <a:lstStyle/>
          <a:p>
            <a:r>
              <a:rPr lang="en-US" dirty="0"/>
              <a:t>We have been here before.  </a:t>
            </a:r>
            <a:br>
              <a:rPr lang="en-US" dirty="0"/>
            </a:br>
            <a:r>
              <a:rPr lang="en-US" dirty="0"/>
              <a:t>                     Thinking back to ARRA</a:t>
            </a:r>
          </a:p>
        </p:txBody>
      </p:sp>
      <p:sp>
        <p:nvSpPr>
          <p:cNvPr id="4" name="Footer Placeholder 3">
            <a:extLst>
              <a:ext uri="{FF2B5EF4-FFF2-40B4-BE49-F238E27FC236}">
                <a16:creationId xmlns:a16="http://schemas.microsoft.com/office/drawing/2014/main" id="{1527A949-0FA4-4B70-80EE-AAC9C9B9D5FF}"/>
              </a:ext>
            </a:extLst>
          </p:cNvPr>
          <p:cNvSpPr>
            <a:spLocks noGrp="1"/>
          </p:cNvSpPr>
          <p:nvPr>
            <p:ph type="ftr" sz="quarter" idx="11"/>
          </p:nvPr>
        </p:nvSpPr>
        <p:spPr/>
        <p:txBody>
          <a:bodyPr>
            <a:normAutofit/>
          </a:bodyPr>
          <a:lstStyle/>
          <a:p>
            <a:pPr>
              <a:spcAft>
                <a:spcPts val="600"/>
              </a:spcAft>
            </a:pPr>
            <a:r>
              <a:rPr lang="en-US"/>
              <a:t>RAPID ROMA</a:t>
            </a:r>
          </a:p>
        </p:txBody>
      </p:sp>
      <p:sp>
        <p:nvSpPr>
          <p:cNvPr id="5" name="Slide Number Placeholder 4">
            <a:extLst>
              <a:ext uri="{FF2B5EF4-FFF2-40B4-BE49-F238E27FC236}">
                <a16:creationId xmlns:a16="http://schemas.microsoft.com/office/drawing/2014/main" id="{C8873F9A-AE23-489F-80CB-B7EF5001DE21}"/>
              </a:ext>
            </a:extLst>
          </p:cNvPr>
          <p:cNvSpPr>
            <a:spLocks noGrp="1"/>
          </p:cNvSpPr>
          <p:nvPr>
            <p:ph type="sldNum" sz="quarter" idx="12"/>
          </p:nvPr>
        </p:nvSpPr>
        <p:spPr/>
        <p:txBody>
          <a:bodyPr>
            <a:normAutofit/>
          </a:bodyPr>
          <a:lstStyle/>
          <a:p>
            <a:pPr>
              <a:spcAft>
                <a:spcPts val="600"/>
              </a:spcAft>
            </a:pPr>
            <a:fld id="{6BEDE8DD-243C-49A5-84AF-5D43D759FE14}" type="slidenum">
              <a:rPr lang="en-US" smtClean="0"/>
              <a:pPr>
                <a:spcAft>
                  <a:spcPts val="600"/>
                </a:spcAft>
              </a:pPr>
              <a:t>26</a:t>
            </a:fld>
            <a:endParaRPr lang="en-US"/>
          </a:p>
        </p:txBody>
      </p:sp>
      <p:sp>
        <p:nvSpPr>
          <p:cNvPr id="3" name="Content Placeholder 2">
            <a:extLst>
              <a:ext uri="{FF2B5EF4-FFF2-40B4-BE49-F238E27FC236}">
                <a16:creationId xmlns:a16="http://schemas.microsoft.com/office/drawing/2014/main" id="{822E4E3D-F4C2-4549-8DB9-A27BF3AAA16A}"/>
              </a:ext>
            </a:extLst>
          </p:cNvPr>
          <p:cNvSpPr>
            <a:spLocks noGrp="1"/>
          </p:cNvSpPr>
          <p:nvPr>
            <p:ph sz="quarter" idx="1"/>
          </p:nvPr>
        </p:nvSpPr>
        <p:spPr>
          <a:xfrm>
            <a:off x="733828" y="1649779"/>
            <a:ext cx="10778233" cy="4530724"/>
          </a:xfrm>
        </p:spPr>
        <p:txBody>
          <a:bodyPr>
            <a:normAutofit/>
          </a:bodyPr>
          <a:lstStyle/>
          <a:p>
            <a:r>
              <a:rPr lang="en-US" sz="2400" dirty="0"/>
              <a:t>When the eligibility criteria changes (as raised to 200% FPG), the agency will find that new customers present their needs in different ways.  And the needs are different.   </a:t>
            </a:r>
          </a:p>
          <a:p>
            <a:pPr lvl="1"/>
            <a:r>
              <a:rPr lang="en-US" dirty="0"/>
              <a:t>Many customers will have never been in a situation of economic and emotional crisis before.  </a:t>
            </a:r>
          </a:p>
          <a:p>
            <a:pPr lvl="1"/>
            <a:r>
              <a:rPr lang="en-US" dirty="0"/>
              <a:t>They may be coming from different neighborhoods and may have difficulty getting to your facility – or figuring out how to access remotely. </a:t>
            </a:r>
          </a:p>
          <a:p>
            <a:pPr lvl="1"/>
            <a:r>
              <a:rPr lang="en-US" dirty="0"/>
              <a:t>Some of the needs are more extreme (e.g.: higher income probably means the cost of housing is higher than our traditional customers, so the cost of keeping them in their home is higher)</a:t>
            </a:r>
          </a:p>
          <a:p>
            <a:r>
              <a:rPr lang="en-US" sz="2400" dirty="0"/>
              <a:t>  Our traditional customers continue to be in need, and so we must find a way to balance services to both sets of customers.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848487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latin typeface="+mj-lt"/>
              </a:rPr>
              <a:t>What </a:t>
            </a:r>
            <a:r>
              <a:rPr lang="en-US" sz="2800" b="1" dirty="0">
                <a:solidFill>
                  <a:schemeClr val="accent2"/>
                </a:solidFill>
                <a:latin typeface="+mj-lt"/>
              </a:rPr>
              <a:t>indicators</a:t>
            </a:r>
            <a:r>
              <a:rPr lang="en-US" sz="2800" dirty="0">
                <a:latin typeface="+mj-lt"/>
              </a:rPr>
              <a:t> will measure progress towards the goals?  </a:t>
            </a:r>
          </a:p>
          <a:p>
            <a:pPr>
              <a:buFont typeface="Wingdings" panose="05000000000000000000" pitchFamily="2" charset="2"/>
              <a:buChar char="q"/>
            </a:pPr>
            <a:r>
              <a:rPr lang="en-US" sz="2800" dirty="0">
                <a:latin typeface="+mj-lt"/>
              </a:rPr>
              <a:t>What </a:t>
            </a:r>
            <a:r>
              <a:rPr lang="en-US" sz="2800" b="1" dirty="0">
                <a:solidFill>
                  <a:srgbClr val="005288"/>
                </a:solidFill>
                <a:latin typeface="+mj-lt"/>
              </a:rPr>
              <a:t>evidence</a:t>
            </a:r>
            <a:r>
              <a:rPr lang="en-US" sz="2800" dirty="0">
                <a:latin typeface="+mj-lt"/>
              </a:rPr>
              <a:t> will identify that the outcomes have occurred? </a:t>
            </a:r>
          </a:p>
        </p:txBody>
      </p:sp>
      <p:sp>
        <p:nvSpPr>
          <p:cNvPr id="2" name="Title 1"/>
          <p:cNvSpPr>
            <a:spLocks noGrp="1"/>
          </p:cNvSpPr>
          <p:nvPr>
            <p:ph type="title"/>
          </p:nvPr>
        </p:nvSpPr>
        <p:spPr>
          <a:xfrm>
            <a:off x="737937" y="259227"/>
            <a:ext cx="10363200" cy="1143000"/>
          </a:xfrm>
        </p:spPr>
        <p:txBody>
          <a:bodyPr>
            <a:normAutofit/>
          </a:bodyPr>
          <a:lstStyle/>
          <a:p>
            <a:pPr algn="ctr"/>
            <a:r>
              <a:rPr lang="en-US" sz="3600" b="1" dirty="0">
                <a:latin typeface="+mj-lt"/>
              </a:rPr>
              <a:t>How Will You Know? </a:t>
            </a:r>
          </a:p>
        </p:txBody>
      </p:sp>
      <p:graphicFrame>
        <p:nvGraphicFramePr>
          <p:cNvPr id="4" name="Diagram 3"/>
          <p:cNvGraphicFramePr/>
          <p:nvPr>
            <p:extLst>
              <p:ext uri="{D42A27DB-BD31-4B8C-83A1-F6EECF244321}">
                <p14:modId xmlns:p14="http://schemas.microsoft.com/office/powerpoint/2010/main" val="3937698399"/>
              </p:ext>
            </p:extLst>
          </p:nvPr>
        </p:nvGraphicFramePr>
        <p:xfrm>
          <a:off x="1989289" y="2493090"/>
          <a:ext cx="7860496" cy="3308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148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11B6-1844-46C1-8DC0-92665C3B7EE1}"/>
              </a:ext>
            </a:extLst>
          </p:cNvPr>
          <p:cNvSpPr>
            <a:spLocks noGrp="1"/>
          </p:cNvSpPr>
          <p:nvPr>
            <p:ph type="title"/>
          </p:nvPr>
        </p:nvSpPr>
        <p:spPr>
          <a:xfrm>
            <a:off x="838200" y="0"/>
            <a:ext cx="10515600" cy="1029921"/>
          </a:xfrm>
        </p:spPr>
        <p:txBody>
          <a:bodyPr/>
          <a:lstStyle/>
          <a:p>
            <a:r>
              <a:rPr lang="en-US" dirty="0"/>
              <a:t>Achieving Results</a:t>
            </a:r>
          </a:p>
        </p:txBody>
      </p:sp>
      <p:sp>
        <p:nvSpPr>
          <p:cNvPr id="4" name="Footer Placeholder 3">
            <a:extLst>
              <a:ext uri="{FF2B5EF4-FFF2-40B4-BE49-F238E27FC236}">
                <a16:creationId xmlns:a16="http://schemas.microsoft.com/office/drawing/2014/main" id="{6AA271A6-9822-41AF-ADF1-02E07157B652}"/>
              </a:ext>
            </a:extLst>
          </p:cNvPr>
          <p:cNvSpPr>
            <a:spLocks noGrp="1"/>
          </p:cNvSpPr>
          <p:nvPr>
            <p:ph type="ftr" sz="quarter" idx="11"/>
          </p:nvPr>
        </p:nvSpPr>
        <p:spPr/>
        <p:txBody>
          <a:bodyPr/>
          <a:lstStyle/>
          <a:p>
            <a:r>
              <a:rPr lang="en-US"/>
              <a:t>RAPID ROMA</a:t>
            </a:r>
            <a:endParaRPr lang="en-US" dirty="0"/>
          </a:p>
        </p:txBody>
      </p:sp>
      <p:sp>
        <p:nvSpPr>
          <p:cNvPr id="5" name="Slide Number Placeholder 4">
            <a:extLst>
              <a:ext uri="{FF2B5EF4-FFF2-40B4-BE49-F238E27FC236}">
                <a16:creationId xmlns:a16="http://schemas.microsoft.com/office/drawing/2014/main" id="{CC034BCA-D059-4C4E-8D56-F13B8464A62C}"/>
              </a:ext>
            </a:extLst>
          </p:cNvPr>
          <p:cNvSpPr>
            <a:spLocks noGrp="1"/>
          </p:cNvSpPr>
          <p:nvPr>
            <p:ph type="sldNum" sz="quarter" idx="12"/>
          </p:nvPr>
        </p:nvSpPr>
        <p:spPr/>
        <p:txBody>
          <a:bodyPr/>
          <a:lstStyle/>
          <a:p>
            <a:fld id="{6BEDE8DD-243C-49A5-84AF-5D43D759FE14}" type="slidenum">
              <a:rPr lang="en-US" smtClean="0"/>
              <a:pPr/>
              <a:t>28</a:t>
            </a:fld>
            <a:endParaRPr lang="en-US" dirty="0"/>
          </a:p>
        </p:txBody>
      </p:sp>
      <p:sp>
        <p:nvSpPr>
          <p:cNvPr id="3" name="Content Placeholder 2">
            <a:extLst>
              <a:ext uri="{FF2B5EF4-FFF2-40B4-BE49-F238E27FC236}">
                <a16:creationId xmlns:a16="http://schemas.microsoft.com/office/drawing/2014/main" id="{5E8EA2A7-39B7-4781-AEB8-A839B2AEC97E}"/>
              </a:ext>
            </a:extLst>
          </p:cNvPr>
          <p:cNvSpPr>
            <a:spLocks noGrp="1"/>
          </p:cNvSpPr>
          <p:nvPr>
            <p:ph sz="quarter" idx="1"/>
          </p:nvPr>
        </p:nvSpPr>
        <p:spPr>
          <a:xfrm>
            <a:off x="804672" y="1029921"/>
            <a:ext cx="10515600" cy="4863978"/>
          </a:xfrm>
        </p:spPr>
        <p:txBody>
          <a:bodyPr/>
          <a:lstStyle/>
          <a:p>
            <a:r>
              <a:rPr lang="en-US" dirty="0"/>
              <a:t>What do you expect agencies will be able to observe and report?</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10630635"/>
              </p:ext>
            </p:extLst>
          </p:nvPr>
        </p:nvGraphicFramePr>
        <p:xfrm>
          <a:off x="1135105" y="1547677"/>
          <a:ext cx="9921789" cy="4346222"/>
        </p:xfrm>
        <a:graphic>
          <a:graphicData uri="http://schemas.openxmlformats.org/drawingml/2006/table">
            <a:tbl>
              <a:tblPr firstRow="1" bandRow="1">
                <a:tableStyleId>{21E4AEA4-8DFA-4A89-87EB-49C32662AFE0}</a:tableStyleId>
              </a:tblPr>
              <a:tblGrid>
                <a:gridCol w="5145071">
                  <a:extLst>
                    <a:ext uri="{9D8B030D-6E8A-4147-A177-3AD203B41FA5}">
                      <a16:colId xmlns:a16="http://schemas.microsoft.com/office/drawing/2014/main" val="20000"/>
                    </a:ext>
                  </a:extLst>
                </a:gridCol>
                <a:gridCol w="4776718">
                  <a:extLst>
                    <a:ext uri="{9D8B030D-6E8A-4147-A177-3AD203B41FA5}">
                      <a16:colId xmlns:a16="http://schemas.microsoft.com/office/drawing/2014/main" val="20001"/>
                    </a:ext>
                  </a:extLst>
                </a:gridCol>
              </a:tblGrid>
              <a:tr h="345247">
                <a:tc>
                  <a:txBody>
                    <a:bodyPr/>
                    <a:lstStyle/>
                    <a:p>
                      <a:r>
                        <a:rPr lang="en-US" dirty="0"/>
                        <a:t>Area to document</a:t>
                      </a:r>
                    </a:p>
                  </a:txBody>
                  <a:tcPr/>
                </a:tc>
                <a:tc>
                  <a:txBody>
                    <a:bodyPr/>
                    <a:lstStyle/>
                    <a:p>
                      <a:r>
                        <a:rPr lang="en-US" dirty="0"/>
                        <a:t>Able to collect data?  Barriers</a:t>
                      </a:r>
                    </a:p>
                  </a:txBody>
                  <a:tcPr/>
                </a:tc>
                <a:extLst>
                  <a:ext uri="{0D108BD9-81ED-4DB2-BD59-A6C34878D82A}">
                    <a16:rowId xmlns:a16="http://schemas.microsoft.com/office/drawing/2014/main" val="10000"/>
                  </a:ext>
                </a:extLst>
              </a:tr>
              <a:tr h="385083">
                <a:tc>
                  <a:txBody>
                    <a:bodyPr/>
                    <a:lstStyle/>
                    <a:p>
                      <a:r>
                        <a:rPr lang="en-US" dirty="0"/>
                        <a:t>Amount of $ spent</a:t>
                      </a:r>
                    </a:p>
                  </a:txBody>
                  <a:tcPr/>
                </a:tc>
                <a:tc>
                  <a:txBody>
                    <a:bodyPr/>
                    <a:lstStyle/>
                    <a:p>
                      <a:r>
                        <a:rPr lang="en-US" dirty="0"/>
                        <a:t>yes</a:t>
                      </a:r>
                    </a:p>
                  </a:txBody>
                  <a:tcPr/>
                </a:tc>
                <a:extLst>
                  <a:ext uri="{0D108BD9-81ED-4DB2-BD59-A6C34878D82A}">
                    <a16:rowId xmlns:a16="http://schemas.microsoft.com/office/drawing/2014/main" val="10001"/>
                  </a:ext>
                </a:extLst>
              </a:tr>
              <a:tr h="586478">
                <a:tc>
                  <a:txBody>
                    <a:bodyPr/>
                    <a:lstStyle/>
                    <a:p>
                      <a:r>
                        <a:rPr lang="en-US" dirty="0"/>
                        <a:t>How $ was braided with other</a:t>
                      </a:r>
                      <a:r>
                        <a:rPr lang="en-US" baseline="0" dirty="0"/>
                        <a:t> resources</a:t>
                      </a:r>
                      <a:r>
                        <a:rPr lang="en-US" dirty="0"/>
                        <a:t> </a:t>
                      </a:r>
                    </a:p>
                  </a:txBody>
                  <a:tcPr/>
                </a:tc>
                <a:tc>
                  <a:txBody>
                    <a:bodyPr/>
                    <a:lstStyle/>
                    <a:p>
                      <a:r>
                        <a:rPr lang="en-US" dirty="0"/>
                        <a:t>Should be yes?</a:t>
                      </a:r>
                    </a:p>
                  </a:txBody>
                  <a:tcPr/>
                </a:tc>
                <a:extLst>
                  <a:ext uri="{0D108BD9-81ED-4DB2-BD59-A6C34878D82A}">
                    <a16:rowId xmlns:a16="http://schemas.microsoft.com/office/drawing/2014/main" val="10002"/>
                  </a:ext>
                </a:extLst>
              </a:tr>
              <a:tr h="863119">
                <a:tc>
                  <a:txBody>
                    <a:bodyPr/>
                    <a:lstStyle/>
                    <a:p>
                      <a:r>
                        <a:rPr lang="en-US" dirty="0"/>
                        <a:t>Number of families served</a:t>
                      </a:r>
                    </a:p>
                  </a:txBody>
                  <a:tcPr/>
                </a:tc>
                <a:tc>
                  <a:txBody>
                    <a:bodyPr/>
                    <a:lstStyle/>
                    <a:p>
                      <a:r>
                        <a:rPr lang="en-US" dirty="0"/>
                        <a:t>Should be yes… but some services will not require demographic data be collected so “unduplicated” becomes a question.</a:t>
                      </a:r>
                    </a:p>
                  </a:txBody>
                  <a:tcPr/>
                </a:tc>
                <a:extLst>
                  <a:ext uri="{0D108BD9-81ED-4DB2-BD59-A6C34878D82A}">
                    <a16:rowId xmlns:a16="http://schemas.microsoft.com/office/drawing/2014/main" val="10003"/>
                  </a:ext>
                </a:extLst>
              </a:tr>
              <a:tr h="698167">
                <a:tc>
                  <a:txBody>
                    <a:bodyPr/>
                    <a:lstStyle/>
                    <a:p>
                      <a:r>
                        <a:rPr lang="en-US" dirty="0"/>
                        <a:t>Number</a:t>
                      </a:r>
                      <a:r>
                        <a:rPr lang="en-US" baseline="0" dirty="0"/>
                        <a:t> of families who maintained their homes or food security</a:t>
                      </a:r>
                      <a:endParaRPr lang="en-US" dirty="0"/>
                    </a:p>
                  </a:txBody>
                  <a:tcPr/>
                </a:tc>
                <a:tc>
                  <a:txBody>
                    <a:bodyPr/>
                    <a:lstStyle/>
                    <a:p>
                      <a:r>
                        <a:rPr lang="en-US" dirty="0"/>
                        <a:t>Maybe no….  May say  immediate need was met, but maybe not if </a:t>
                      </a:r>
                      <a:r>
                        <a:rPr lang="en-US" baseline="0" dirty="0"/>
                        <a:t>families  were supported over time? </a:t>
                      </a:r>
                      <a:endParaRPr lang="en-US" dirty="0"/>
                    </a:p>
                  </a:txBody>
                  <a:tcPr/>
                </a:tc>
                <a:extLst>
                  <a:ext uri="{0D108BD9-81ED-4DB2-BD59-A6C34878D82A}">
                    <a16:rowId xmlns:a16="http://schemas.microsoft.com/office/drawing/2014/main" val="10004"/>
                  </a:ext>
                </a:extLst>
              </a:tr>
              <a:tr h="698167">
                <a:tc>
                  <a:txBody>
                    <a:bodyPr/>
                    <a:lstStyle/>
                    <a:p>
                      <a:r>
                        <a:rPr lang="en-US" dirty="0"/>
                        <a:t>Increase agency capacity (as to work remotely or other aspect)</a:t>
                      </a:r>
                    </a:p>
                  </a:txBody>
                  <a:tcPr/>
                </a:tc>
                <a:tc>
                  <a:txBody>
                    <a:bodyPr/>
                    <a:lstStyle/>
                    <a:p>
                      <a:r>
                        <a:rPr lang="en-US" dirty="0"/>
                        <a:t>Yes </a:t>
                      </a:r>
                    </a:p>
                  </a:txBody>
                  <a:tcPr/>
                </a:tc>
                <a:extLst>
                  <a:ext uri="{0D108BD9-81ED-4DB2-BD59-A6C34878D82A}">
                    <a16:rowId xmlns:a16="http://schemas.microsoft.com/office/drawing/2014/main" val="10005"/>
                  </a:ext>
                </a:extLst>
              </a:tr>
              <a:tr h="698167">
                <a:tc>
                  <a:txBody>
                    <a:bodyPr/>
                    <a:lstStyle/>
                    <a:p>
                      <a:r>
                        <a:rPr lang="en-US" dirty="0"/>
                        <a:t>Changes to service delivery systems in the community</a:t>
                      </a:r>
                    </a:p>
                  </a:txBody>
                  <a:tcPr/>
                </a:tc>
                <a:tc>
                  <a:txBody>
                    <a:bodyPr/>
                    <a:lstStyle/>
                    <a:p>
                      <a:r>
                        <a:rPr lang="en-US" dirty="0"/>
                        <a:t>Yes – if agencies keep notes!</a:t>
                      </a:r>
                      <a:r>
                        <a:rPr lang="en-US" baseline="0" dirty="0"/>
                        <a:t> </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96492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564C7950-0847-44A9-ABBA-109C19A91CE5}"/>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221" t="4749" r="4403"/>
          <a:stretch/>
        </p:blipFill>
        <p:spPr>
          <a:xfrm>
            <a:off x="6773838" y="2710405"/>
            <a:ext cx="5418162" cy="3767540"/>
          </a:xfrm>
          <a:prstGeom prst="rect">
            <a:avLst/>
          </a:prstGeom>
        </p:spPr>
      </p:pic>
      <p:sp>
        <p:nvSpPr>
          <p:cNvPr id="2" name="Title 1">
            <a:extLst>
              <a:ext uri="{FF2B5EF4-FFF2-40B4-BE49-F238E27FC236}">
                <a16:creationId xmlns:a16="http://schemas.microsoft.com/office/drawing/2014/main" id="{BCA6A914-4ADA-4611-9EF8-11AC24F66815}"/>
              </a:ext>
            </a:extLst>
          </p:cNvPr>
          <p:cNvSpPr>
            <a:spLocks noGrp="1"/>
          </p:cNvSpPr>
          <p:nvPr>
            <p:ph type="title"/>
          </p:nvPr>
        </p:nvSpPr>
        <p:spPr>
          <a:xfrm>
            <a:off x="633484" y="380055"/>
            <a:ext cx="10515600" cy="1325563"/>
          </a:xfrm>
        </p:spPr>
        <p:txBody>
          <a:bodyPr/>
          <a:lstStyle/>
          <a:p>
            <a:r>
              <a:rPr lang="en-US" dirty="0"/>
              <a:t>Evaluation</a:t>
            </a:r>
          </a:p>
        </p:txBody>
      </p:sp>
      <p:sp>
        <p:nvSpPr>
          <p:cNvPr id="4" name="Footer Placeholder 3">
            <a:extLst>
              <a:ext uri="{FF2B5EF4-FFF2-40B4-BE49-F238E27FC236}">
                <a16:creationId xmlns:a16="http://schemas.microsoft.com/office/drawing/2014/main" id="{0313A642-C83C-47F6-80A9-9E4544A309B3}"/>
              </a:ext>
            </a:extLst>
          </p:cNvPr>
          <p:cNvSpPr>
            <a:spLocks noGrp="1"/>
          </p:cNvSpPr>
          <p:nvPr>
            <p:ph type="ftr" sz="quarter" idx="11"/>
          </p:nvPr>
        </p:nvSpPr>
        <p:spPr/>
        <p:txBody>
          <a:bodyPr/>
          <a:lstStyle/>
          <a:p>
            <a:r>
              <a:rPr lang="en-US"/>
              <a:t>RAPID ROMA</a:t>
            </a:r>
            <a:endParaRPr lang="en-US" dirty="0"/>
          </a:p>
        </p:txBody>
      </p:sp>
      <p:sp>
        <p:nvSpPr>
          <p:cNvPr id="5" name="Slide Number Placeholder 4">
            <a:extLst>
              <a:ext uri="{FF2B5EF4-FFF2-40B4-BE49-F238E27FC236}">
                <a16:creationId xmlns:a16="http://schemas.microsoft.com/office/drawing/2014/main" id="{167388E0-64BF-4CFC-9AC2-08594698ABD1}"/>
              </a:ext>
            </a:extLst>
          </p:cNvPr>
          <p:cNvSpPr>
            <a:spLocks noGrp="1"/>
          </p:cNvSpPr>
          <p:nvPr>
            <p:ph type="sldNum" sz="quarter" idx="12"/>
          </p:nvPr>
        </p:nvSpPr>
        <p:spPr/>
        <p:txBody>
          <a:bodyPr/>
          <a:lstStyle/>
          <a:p>
            <a:fld id="{6BEDE8DD-243C-49A5-84AF-5D43D759FE14}" type="slidenum">
              <a:rPr lang="en-US" smtClean="0"/>
              <a:pPr/>
              <a:t>29</a:t>
            </a:fld>
            <a:endParaRPr lang="en-US" dirty="0"/>
          </a:p>
        </p:txBody>
      </p:sp>
      <p:sp>
        <p:nvSpPr>
          <p:cNvPr id="3" name="Content Placeholder 2">
            <a:extLst>
              <a:ext uri="{FF2B5EF4-FFF2-40B4-BE49-F238E27FC236}">
                <a16:creationId xmlns:a16="http://schemas.microsoft.com/office/drawing/2014/main" id="{49F90CA5-FB6B-479A-8BF0-312F631B2B0F}"/>
              </a:ext>
            </a:extLst>
          </p:cNvPr>
          <p:cNvSpPr>
            <a:spLocks noGrp="1"/>
          </p:cNvSpPr>
          <p:nvPr>
            <p:ph sz="quarter" idx="1"/>
          </p:nvPr>
        </p:nvSpPr>
        <p:spPr>
          <a:xfrm>
            <a:off x="633484" y="1705618"/>
            <a:ext cx="10515600" cy="4351338"/>
          </a:xfrm>
        </p:spPr>
        <p:txBody>
          <a:bodyPr/>
          <a:lstStyle/>
          <a:p>
            <a:r>
              <a:rPr lang="en-US" dirty="0"/>
              <a:t>Evaluation is ongoing and should happen throughout the process.</a:t>
            </a:r>
          </a:p>
          <a:p>
            <a:r>
              <a:rPr lang="en-US" b="1" dirty="0"/>
              <a:t>Document lessons learned</a:t>
            </a:r>
          </a:p>
          <a:p>
            <a:pPr marL="1428750" lvl="2" indent="-514350">
              <a:buNone/>
            </a:pPr>
            <a:r>
              <a:rPr lang="en-US" dirty="0"/>
              <a:t>From the process that has had to change</a:t>
            </a:r>
          </a:p>
          <a:p>
            <a:pPr marL="1885950" lvl="3" indent="-514350">
              <a:buNone/>
            </a:pPr>
            <a:r>
              <a:rPr lang="en-US" sz="2000" dirty="0"/>
              <a:t>To the partners that have been engaged</a:t>
            </a:r>
          </a:p>
          <a:p>
            <a:pPr marL="2343150" lvl="4" indent="-514350">
              <a:buNone/>
            </a:pPr>
            <a:r>
              <a:rPr lang="en-US" sz="2000" dirty="0"/>
              <a:t>To the new customers served</a:t>
            </a:r>
          </a:p>
          <a:p>
            <a:pPr marL="2800350" lvl="5" indent="-514350">
              <a:buNone/>
            </a:pPr>
            <a:r>
              <a:rPr lang="en-US" sz="2000" dirty="0"/>
              <a:t>To new (changed) services provided</a:t>
            </a:r>
          </a:p>
          <a:p>
            <a:pPr marL="3257550" lvl="6" indent="-514350">
              <a:buNone/>
            </a:pPr>
            <a:r>
              <a:rPr lang="en-US" sz="2000" dirty="0"/>
              <a:t>To the outcomes observed</a:t>
            </a:r>
          </a:p>
          <a:p>
            <a:pPr marL="3714750" lvl="7" indent="-514350">
              <a:buNone/>
            </a:pPr>
            <a:r>
              <a:rPr lang="en-US" sz="2000" dirty="0"/>
              <a:t>To…….</a:t>
            </a:r>
          </a:p>
          <a:p>
            <a:pPr marL="0" indent="0">
              <a:buNone/>
            </a:pPr>
            <a:endParaRPr lang="en-US" dirty="0"/>
          </a:p>
        </p:txBody>
      </p:sp>
      <p:sp>
        <p:nvSpPr>
          <p:cNvPr id="8" name="TextBox 7">
            <a:extLst>
              <a:ext uri="{FF2B5EF4-FFF2-40B4-BE49-F238E27FC236}">
                <a16:creationId xmlns:a16="http://schemas.microsoft.com/office/drawing/2014/main" id="{254E8E30-C466-40DB-B7E6-6A6F93F883EF}"/>
              </a:ext>
            </a:extLst>
          </p:cNvPr>
          <p:cNvSpPr txBox="1"/>
          <p:nvPr/>
        </p:nvSpPr>
        <p:spPr>
          <a:xfrm>
            <a:off x="2105025" y="6091237"/>
            <a:ext cx="7981950" cy="230832"/>
          </a:xfrm>
          <a:prstGeom prst="rect">
            <a:avLst/>
          </a:prstGeom>
          <a:noFill/>
        </p:spPr>
        <p:txBody>
          <a:bodyPr wrap="square" rtlCol="0">
            <a:spAutoFit/>
          </a:bodyPr>
          <a:lstStyle/>
          <a:p>
            <a:r>
              <a:rPr lang="en-US" sz="900">
                <a:hlinkClick r:id="rId4" tooltip="https://www.flickr.com/photos/121617458@N03/13460038404"/>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73135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95F1E-EB8F-40CB-A3DD-3A53EA6C143E}"/>
              </a:ext>
            </a:extLst>
          </p:cNvPr>
          <p:cNvSpPr>
            <a:spLocks noGrp="1"/>
          </p:cNvSpPr>
          <p:nvPr>
            <p:ph type="title"/>
          </p:nvPr>
        </p:nvSpPr>
        <p:spPr/>
        <p:txBody>
          <a:bodyPr>
            <a:normAutofit/>
          </a:bodyPr>
          <a:lstStyle/>
          <a:p>
            <a:r>
              <a:rPr lang="en-US" dirty="0">
                <a:solidFill>
                  <a:schemeClr val="bg1"/>
                </a:solidFill>
              </a:rPr>
              <a:t>ROMA Cycle – Ongoing and In-Depth </a:t>
            </a:r>
          </a:p>
        </p:txBody>
      </p:sp>
      <p:sp>
        <p:nvSpPr>
          <p:cNvPr id="4" name="Footer Placeholder 3">
            <a:extLst>
              <a:ext uri="{FF2B5EF4-FFF2-40B4-BE49-F238E27FC236}">
                <a16:creationId xmlns:a16="http://schemas.microsoft.com/office/drawing/2014/main" id="{49EF7850-B7C4-4A14-BD73-CE1A5D44F102}"/>
              </a:ext>
            </a:extLst>
          </p:cNvPr>
          <p:cNvSpPr>
            <a:spLocks noGrp="1"/>
          </p:cNvSpPr>
          <p:nvPr>
            <p:ph type="ftr" sz="quarter" idx="11"/>
          </p:nvPr>
        </p:nvSpPr>
        <p:spPr/>
        <p:txBody>
          <a:bodyPr>
            <a:normAutofit/>
          </a:bodyPr>
          <a:lstStyle/>
          <a:p>
            <a:pPr>
              <a:spcAft>
                <a:spcPts val="600"/>
              </a:spcAft>
            </a:pPr>
            <a:r>
              <a:rPr lang="en-US"/>
              <a:t>RAPID ROMA</a:t>
            </a:r>
          </a:p>
        </p:txBody>
      </p:sp>
      <p:sp>
        <p:nvSpPr>
          <p:cNvPr id="5" name="Slide Number Placeholder 4">
            <a:extLst>
              <a:ext uri="{FF2B5EF4-FFF2-40B4-BE49-F238E27FC236}">
                <a16:creationId xmlns:a16="http://schemas.microsoft.com/office/drawing/2014/main" id="{AB89E39C-E0B5-40ED-8BE6-28443683B70B}"/>
              </a:ext>
            </a:extLst>
          </p:cNvPr>
          <p:cNvSpPr>
            <a:spLocks noGrp="1"/>
          </p:cNvSpPr>
          <p:nvPr>
            <p:ph type="sldNum" sz="quarter" idx="12"/>
          </p:nvPr>
        </p:nvSpPr>
        <p:spPr/>
        <p:txBody>
          <a:bodyPr>
            <a:normAutofit/>
          </a:bodyPr>
          <a:lstStyle/>
          <a:p>
            <a:pPr>
              <a:spcAft>
                <a:spcPts val="600"/>
              </a:spcAft>
            </a:pPr>
            <a:fld id="{6BEDE8DD-243C-49A5-84AF-5D43D759FE14}" type="slidenum">
              <a:rPr lang="en-US" smtClean="0"/>
              <a:pPr>
                <a:spcAft>
                  <a:spcPts val="600"/>
                </a:spcAft>
              </a:pPr>
              <a:t>3</a:t>
            </a:fld>
            <a:endParaRPr lang="en-US"/>
          </a:p>
        </p:txBody>
      </p:sp>
      <p:sp>
        <p:nvSpPr>
          <p:cNvPr id="3" name="Content Placeholder 2">
            <a:extLst>
              <a:ext uri="{FF2B5EF4-FFF2-40B4-BE49-F238E27FC236}">
                <a16:creationId xmlns:a16="http://schemas.microsoft.com/office/drawing/2014/main" id="{8AEFF6E3-5B52-424D-911C-41427D1E6F90}"/>
              </a:ext>
            </a:extLst>
          </p:cNvPr>
          <p:cNvSpPr>
            <a:spLocks noGrp="1"/>
          </p:cNvSpPr>
          <p:nvPr>
            <p:ph sz="quarter" idx="1"/>
          </p:nvPr>
        </p:nvSpPr>
        <p:spPr>
          <a:xfrm>
            <a:off x="841248" y="2057082"/>
            <a:ext cx="5655086" cy="4664393"/>
          </a:xfrm>
        </p:spPr>
        <p:txBody>
          <a:bodyPr anchor="ctr">
            <a:normAutofit/>
          </a:bodyPr>
          <a:lstStyle/>
          <a:p>
            <a:r>
              <a:rPr lang="en-US" sz="2200" dirty="0"/>
              <a:t>Typical time frames for Assessment and Planning indicate agencies should engage in these processes over </a:t>
            </a:r>
            <a:r>
              <a:rPr lang="en-US" sz="2400" dirty="0"/>
              <a:t>the course of the year</a:t>
            </a:r>
            <a:r>
              <a:rPr lang="en-US" sz="2200" dirty="0"/>
              <a:t>.  </a:t>
            </a:r>
          </a:p>
          <a:p>
            <a:pPr lvl="1"/>
            <a:r>
              <a:rPr lang="en-US" sz="2000" dirty="0"/>
              <a:t>Guidance related to Organizational Standards</a:t>
            </a:r>
          </a:p>
          <a:p>
            <a:pPr lvl="1"/>
            <a:r>
              <a:rPr lang="en-US" sz="2000" dirty="0"/>
              <a:t>“Best Practices” examples from the field</a:t>
            </a:r>
          </a:p>
          <a:p>
            <a:pPr lvl="1"/>
            <a:endParaRPr lang="en-US" sz="2000" dirty="0"/>
          </a:p>
          <a:p>
            <a:r>
              <a:rPr lang="en-US" sz="2200" dirty="0"/>
              <a:t>Review of the agency mission statement is a part of these activities – to ensure the agency is working to achieving its mission. </a:t>
            </a:r>
          </a:p>
          <a:p>
            <a:endParaRPr lang="en-US" sz="2200" dirty="0"/>
          </a:p>
          <a:p>
            <a:endParaRPr lang="en-US" sz="2200" dirty="0"/>
          </a:p>
        </p:txBody>
      </p:sp>
      <p:pic>
        <p:nvPicPr>
          <p:cNvPr id="8" name="Picture 138" descr="ROMACircle">
            <a:extLst>
              <a:ext uri="{FF2B5EF4-FFF2-40B4-BE49-F238E27FC236}">
                <a16:creationId xmlns:a16="http://schemas.microsoft.com/office/drawing/2014/main" id="{8A1E5C40-A12B-4FFA-9BD5-D819096E60F0}"/>
              </a:ext>
            </a:extLst>
          </p:cNvPr>
          <p:cNvPicPr>
            <a:picLocks noChangeAspect="1" noChangeArrowheads="1"/>
          </p:cNvPicPr>
          <p:nvPr/>
        </p:nvPicPr>
        <p:blipFill rotWithShape="1">
          <a:blip r:embed="rId3" cstate="print"/>
          <a:srcRect r="2" b="4415"/>
          <a:stretch/>
        </p:blipFill>
        <p:spPr bwMode="auto">
          <a:xfrm>
            <a:off x="7360971" y="2325916"/>
            <a:ext cx="3396509" cy="3830754"/>
          </a:xfrm>
          <a:prstGeom prst="rect">
            <a:avLst/>
          </a:prstGeom>
          <a:noFill/>
        </p:spPr>
      </p:pic>
    </p:spTree>
    <p:extLst>
      <p:ext uri="{BB962C8B-B14F-4D97-AF65-F5344CB8AC3E}">
        <p14:creationId xmlns:p14="http://schemas.microsoft.com/office/powerpoint/2010/main" val="2002859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ROMA Time Table</a:t>
            </a:r>
          </a:p>
        </p:txBody>
      </p:sp>
      <p:sp>
        <p:nvSpPr>
          <p:cNvPr id="3" name="Footer Placeholder 2"/>
          <p:cNvSpPr>
            <a:spLocks noGrp="1"/>
          </p:cNvSpPr>
          <p:nvPr>
            <p:ph type="ftr" sz="quarter" idx="11"/>
          </p:nvPr>
        </p:nvSpPr>
        <p:spPr/>
        <p:txBody>
          <a:bodyPr/>
          <a:lstStyle/>
          <a:p>
            <a:r>
              <a:rPr lang="en-US"/>
              <a:t>RAPID ROMA</a:t>
            </a:r>
            <a:endParaRPr lang="en-US" dirty="0"/>
          </a:p>
        </p:txBody>
      </p:sp>
      <p:sp>
        <p:nvSpPr>
          <p:cNvPr id="4" name="Slide Number Placeholder 3"/>
          <p:cNvSpPr>
            <a:spLocks noGrp="1"/>
          </p:cNvSpPr>
          <p:nvPr>
            <p:ph type="sldNum" sz="quarter" idx="12"/>
          </p:nvPr>
        </p:nvSpPr>
        <p:spPr/>
        <p:txBody>
          <a:bodyPr/>
          <a:lstStyle/>
          <a:p>
            <a:fld id="{6BEDE8DD-243C-49A5-84AF-5D43D759FE14}" type="slidenum">
              <a:rPr lang="en-US" smtClean="0"/>
              <a:pPr/>
              <a:t>30</a:t>
            </a:fld>
            <a:endParaRPr lang="en-US" dirty="0"/>
          </a:p>
        </p:txBody>
      </p:sp>
      <p:sp>
        <p:nvSpPr>
          <p:cNvPr id="5" name="Content Placeholder 4"/>
          <p:cNvSpPr>
            <a:spLocks noGrp="1"/>
          </p:cNvSpPr>
          <p:nvPr>
            <p:ph sz="quarter" idx="1"/>
          </p:nvPr>
        </p:nvSpPr>
        <p:spPr/>
        <p:txBody>
          <a:bodyPr/>
          <a:lstStyle/>
          <a:p>
            <a:r>
              <a:rPr lang="en-US" dirty="0"/>
              <a:t>Assessment – what do you have documented about the past 100 days?</a:t>
            </a:r>
          </a:p>
          <a:p>
            <a:r>
              <a:rPr lang="en-US" dirty="0"/>
              <a:t>Planning – how did planning happen?  Leadership teams suggest new services and delivery processes?  How quickly did you respond with action?  Was there actual “planning” that happened?</a:t>
            </a:r>
          </a:p>
          <a:p>
            <a:r>
              <a:rPr lang="en-US" dirty="0"/>
              <a:t>Implementation – what is the implementation period?  Next 90 days?  2 years?</a:t>
            </a:r>
          </a:p>
          <a:p>
            <a:r>
              <a:rPr lang="en-US" dirty="0"/>
              <a:t>Reporting – internal reporting should be happening every 30 days to give you the data you need to assure you are on the right path.</a:t>
            </a:r>
          </a:p>
          <a:p>
            <a:r>
              <a:rPr lang="en-US" dirty="0"/>
              <a:t>Analysis of data –  are you doing what you expect to do?  Are you reaching the right people?  Have you made any difference?</a:t>
            </a:r>
          </a:p>
          <a:p>
            <a:r>
              <a:rPr lang="en-US" dirty="0"/>
              <a:t>Re-assessment – this must be constantly happening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Action </a:t>
            </a:r>
          </a:p>
        </p:txBody>
      </p:sp>
      <p:sp>
        <p:nvSpPr>
          <p:cNvPr id="3" name="Footer Placeholder 2"/>
          <p:cNvSpPr>
            <a:spLocks noGrp="1"/>
          </p:cNvSpPr>
          <p:nvPr>
            <p:ph type="ftr" sz="quarter" idx="11"/>
          </p:nvPr>
        </p:nvSpPr>
        <p:spPr/>
        <p:txBody>
          <a:bodyPr/>
          <a:lstStyle/>
          <a:p>
            <a:r>
              <a:rPr lang="en-US"/>
              <a:t>RAPID ROMA</a:t>
            </a:r>
            <a:endParaRPr lang="en-US" dirty="0"/>
          </a:p>
        </p:txBody>
      </p:sp>
      <p:sp>
        <p:nvSpPr>
          <p:cNvPr id="4" name="Slide Number Placeholder 3"/>
          <p:cNvSpPr>
            <a:spLocks noGrp="1"/>
          </p:cNvSpPr>
          <p:nvPr>
            <p:ph type="sldNum" sz="quarter" idx="12"/>
          </p:nvPr>
        </p:nvSpPr>
        <p:spPr/>
        <p:txBody>
          <a:bodyPr/>
          <a:lstStyle/>
          <a:p>
            <a:fld id="{6BEDE8DD-243C-49A5-84AF-5D43D759FE14}" type="slidenum">
              <a:rPr lang="en-US" smtClean="0"/>
              <a:pPr/>
              <a:t>31</a:t>
            </a:fld>
            <a:endParaRPr lang="en-US" dirty="0"/>
          </a:p>
        </p:txBody>
      </p:sp>
      <p:sp>
        <p:nvSpPr>
          <p:cNvPr id="5" name="Content Placeholder 4"/>
          <p:cNvSpPr>
            <a:spLocks noGrp="1"/>
          </p:cNvSpPr>
          <p:nvPr>
            <p:ph sz="quarter" idx="1"/>
          </p:nvPr>
        </p:nvSpPr>
        <p:spPr/>
        <p:txBody>
          <a:bodyPr/>
          <a:lstStyle/>
          <a:p>
            <a:r>
              <a:rPr lang="en-US" dirty="0"/>
              <a:t>What will you do tomorrow?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a:t>
            </a:r>
          </a:p>
        </p:txBody>
      </p:sp>
      <p:sp>
        <p:nvSpPr>
          <p:cNvPr id="3" name="Footer Placeholder 2"/>
          <p:cNvSpPr>
            <a:spLocks noGrp="1"/>
          </p:cNvSpPr>
          <p:nvPr>
            <p:ph type="ftr" sz="quarter" idx="11"/>
          </p:nvPr>
        </p:nvSpPr>
        <p:spPr/>
        <p:txBody>
          <a:bodyPr/>
          <a:lstStyle/>
          <a:p>
            <a:r>
              <a:rPr lang="en-US"/>
              <a:t>RAPID ROMA</a:t>
            </a:r>
            <a:endParaRPr lang="en-US" dirty="0"/>
          </a:p>
        </p:txBody>
      </p:sp>
      <p:sp>
        <p:nvSpPr>
          <p:cNvPr id="4" name="Slide Number Placeholder 3"/>
          <p:cNvSpPr>
            <a:spLocks noGrp="1"/>
          </p:cNvSpPr>
          <p:nvPr>
            <p:ph type="sldNum" sz="quarter" idx="12"/>
          </p:nvPr>
        </p:nvSpPr>
        <p:spPr/>
        <p:txBody>
          <a:bodyPr/>
          <a:lstStyle/>
          <a:p>
            <a:fld id="{6BEDE8DD-243C-49A5-84AF-5D43D759FE14}" type="slidenum">
              <a:rPr lang="en-US" smtClean="0"/>
              <a:pPr/>
              <a:t>32</a:t>
            </a:fld>
            <a:endParaRPr lang="en-US" dirty="0"/>
          </a:p>
        </p:txBody>
      </p:sp>
      <p:sp>
        <p:nvSpPr>
          <p:cNvPr id="5" name="Content Placeholder 4"/>
          <p:cNvSpPr>
            <a:spLocks noGrp="1"/>
          </p:cNvSpPr>
          <p:nvPr>
            <p:ph sz="quarter" idx="1"/>
          </p:nvPr>
        </p:nvSpPr>
        <p:spPr/>
        <p:txBody>
          <a:bodyPr/>
          <a:lstStyle/>
          <a:p>
            <a:r>
              <a:rPr lang="en-US" dirty="0"/>
              <a:t>Dr. Barbara Mooney</a:t>
            </a:r>
          </a:p>
          <a:p>
            <a:pPr lvl="1"/>
            <a:r>
              <a:rPr lang="en-US" dirty="0"/>
              <a:t>barbaramooney@windstream.net</a:t>
            </a:r>
          </a:p>
          <a:p>
            <a:r>
              <a:rPr lang="en-US" dirty="0"/>
              <a:t>Carey Gibson, MSW, NCRP </a:t>
            </a:r>
          </a:p>
          <a:p>
            <a:pPr lvl="1"/>
            <a:r>
              <a:rPr lang="en-US" dirty="0"/>
              <a:t>careylgibson@gmail.com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tretch>
            <a:fillRect/>
          </a:stretch>
        </p:blipFill>
        <p:spPr>
          <a:xfrm>
            <a:off x="1511106" y="1015190"/>
            <a:ext cx="9662159" cy="4710966"/>
          </a:xfrm>
          <a:prstGeom prst="rect">
            <a:avLst/>
          </a:prstGeom>
        </p:spPr>
      </p:pic>
      <p:sp>
        <p:nvSpPr>
          <p:cNvPr id="2" name="Title 1"/>
          <p:cNvSpPr>
            <a:spLocks noGrp="1"/>
          </p:cNvSpPr>
          <p:nvPr>
            <p:ph type="title"/>
          </p:nvPr>
        </p:nvSpPr>
        <p:spPr>
          <a:xfrm>
            <a:off x="963084" y="4909823"/>
            <a:ext cx="10363200" cy="1362075"/>
          </a:xfrm>
        </p:spPr>
        <p:txBody>
          <a:bodyPr>
            <a:normAutofit/>
          </a:bodyPr>
          <a:lstStyle/>
          <a:p>
            <a:pPr algn="ctr"/>
            <a:r>
              <a:rPr lang="en-US" sz="5400" b="1" dirty="0">
                <a:latin typeface="+mj-lt"/>
              </a:rPr>
              <a:t>What is your mission?</a:t>
            </a:r>
          </a:p>
        </p:txBody>
      </p:sp>
      <p:sp>
        <p:nvSpPr>
          <p:cNvPr id="3" name="Content Placeholder 2"/>
          <p:cNvSpPr>
            <a:spLocks noGrp="1"/>
          </p:cNvSpPr>
          <p:nvPr>
            <p:ph type="body" idx="1"/>
          </p:nvPr>
        </p:nvSpPr>
        <p:spPr>
          <a:xfrm>
            <a:off x="1687261" y="715107"/>
            <a:ext cx="8653356" cy="2273887"/>
          </a:xfrm>
        </p:spPr>
        <p:txBody>
          <a:bodyPr>
            <a:normAutofit/>
          </a:bodyPr>
          <a:lstStyle/>
          <a:p>
            <a:pPr algn="ctr"/>
            <a:r>
              <a:rPr lang="en-US" sz="4000" b="1" dirty="0">
                <a:solidFill>
                  <a:schemeClr val="accent1"/>
                </a:solidFill>
                <a:latin typeface="+mj-lt"/>
              </a:rPr>
              <a:t>The mission statement of your organization is the foundation for your actions and expectations. </a:t>
            </a:r>
          </a:p>
          <a:p>
            <a:pPr algn="ctr"/>
            <a:endParaRPr lang="en-US" dirty="0">
              <a:solidFill>
                <a:schemeClr val="accent1"/>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j-lt"/>
              </a:rPr>
              <a:t>Anti-Poverty Mission?</a:t>
            </a:r>
          </a:p>
        </p:txBody>
      </p:sp>
      <p:sp>
        <p:nvSpPr>
          <p:cNvPr id="3" name="Content Placeholder 2"/>
          <p:cNvSpPr>
            <a:spLocks noGrp="1"/>
          </p:cNvSpPr>
          <p:nvPr>
            <p:ph idx="1"/>
          </p:nvPr>
        </p:nvSpPr>
        <p:spPr/>
        <p:txBody>
          <a:bodyPr/>
          <a:lstStyle/>
          <a:p>
            <a:r>
              <a:rPr lang="en-US" sz="3200" dirty="0">
                <a:latin typeface="+mj-lt"/>
              </a:rPr>
              <a:t>What happens to your mission in the time of crisis? </a:t>
            </a:r>
          </a:p>
          <a:p>
            <a:endParaRPr lang="en-US" sz="3200" dirty="0">
              <a:latin typeface="+mj-lt"/>
            </a:endParaRPr>
          </a:p>
          <a:p>
            <a:r>
              <a:rPr lang="en-US" sz="3200" dirty="0">
                <a:latin typeface="+mj-lt"/>
              </a:rPr>
              <a:t>Are there new needs that have been identified that you think you are able to address?  Will they align with your mission?</a:t>
            </a:r>
          </a:p>
          <a:p>
            <a:endParaRPr lang="en-US" sz="3200" dirty="0">
              <a:latin typeface="+mj-lt"/>
            </a:endParaRPr>
          </a:p>
          <a:p>
            <a:r>
              <a:rPr lang="en-US" sz="3200" dirty="0">
                <a:latin typeface="+mj-lt"/>
              </a:rPr>
              <a:t>How will addressing new needs align with the overall anti-poverty mission of the CSBG funding?  </a:t>
            </a:r>
          </a:p>
          <a:p>
            <a:endParaRPr lang="en-US"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82CB-D29A-4B73-B3BE-175CFB94EB60}"/>
              </a:ext>
            </a:extLst>
          </p:cNvPr>
          <p:cNvSpPr>
            <a:spLocks noGrp="1"/>
          </p:cNvSpPr>
          <p:nvPr>
            <p:ph type="title"/>
          </p:nvPr>
        </p:nvSpPr>
        <p:spPr/>
        <p:txBody>
          <a:bodyPr/>
          <a:lstStyle/>
          <a:p>
            <a:r>
              <a:rPr lang="en-US" dirty="0"/>
              <a:t>4 Key elements of a mission statement</a:t>
            </a:r>
          </a:p>
        </p:txBody>
      </p:sp>
      <p:sp>
        <p:nvSpPr>
          <p:cNvPr id="3" name="Footer Placeholder 2">
            <a:extLst>
              <a:ext uri="{FF2B5EF4-FFF2-40B4-BE49-F238E27FC236}">
                <a16:creationId xmlns:a16="http://schemas.microsoft.com/office/drawing/2014/main" id="{59AA9AE0-7D04-44BC-87A0-B473F5A24D1D}"/>
              </a:ext>
            </a:extLst>
          </p:cNvPr>
          <p:cNvSpPr>
            <a:spLocks noGrp="1"/>
          </p:cNvSpPr>
          <p:nvPr>
            <p:ph type="ftr" sz="quarter" idx="11"/>
          </p:nvPr>
        </p:nvSpPr>
        <p:spPr/>
        <p:txBody>
          <a:bodyPr/>
          <a:lstStyle/>
          <a:p>
            <a:r>
              <a:rPr lang="en-US"/>
              <a:t>RAPID ROMA</a:t>
            </a:r>
            <a:endParaRPr lang="en-US" dirty="0"/>
          </a:p>
        </p:txBody>
      </p:sp>
      <p:sp>
        <p:nvSpPr>
          <p:cNvPr id="4" name="Slide Number Placeholder 3">
            <a:extLst>
              <a:ext uri="{FF2B5EF4-FFF2-40B4-BE49-F238E27FC236}">
                <a16:creationId xmlns:a16="http://schemas.microsoft.com/office/drawing/2014/main" id="{B4EC962C-6DAE-414B-87FD-2373597C559B}"/>
              </a:ext>
            </a:extLst>
          </p:cNvPr>
          <p:cNvSpPr>
            <a:spLocks noGrp="1"/>
          </p:cNvSpPr>
          <p:nvPr>
            <p:ph type="sldNum" sz="quarter" idx="12"/>
          </p:nvPr>
        </p:nvSpPr>
        <p:spPr/>
        <p:txBody>
          <a:bodyPr/>
          <a:lstStyle/>
          <a:p>
            <a:fld id="{6BEDE8DD-243C-49A5-84AF-5D43D759FE14}" type="slidenum">
              <a:rPr lang="en-US" smtClean="0"/>
              <a:pPr/>
              <a:t>6</a:t>
            </a:fld>
            <a:endParaRPr lang="en-US" dirty="0"/>
          </a:p>
        </p:txBody>
      </p:sp>
      <p:graphicFrame>
        <p:nvGraphicFramePr>
          <p:cNvPr id="6" name="Content Placeholder 2">
            <a:extLst>
              <a:ext uri="{FF2B5EF4-FFF2-40B4-BE49-F238E27FC236}">
                <a16:creationId xmlns:a16="http://schemas.microsoft.com/office/drawing/2014/main" id="{BB7DEEAB-A177-4C8E-8735-7828D96823EB}"/>
              </a:ext>
            </a:extLst>
          </p:cNvPr>
          <p:cNvGraphicFramePr>
            <a:graphicFrameLocks/>
          </p:cNvGraphicFramePr>
          <p:nvPr>
            <p:extLst>
              <p:ext uri="{D42A27DB-BD31-4B8C-83A1-F6EECF244321}">
                <p14:modId xmlns:p14="http://schemas.microsoft.com/office/powerpoint/2010/main" val="1910733468"/>
              </p:ext>
            </p:extLst>
          </p:nvPr>
        </p:nvGraphicFramePr>
        <p:xfrm>
          <a:off x="499872" y="1879145"/>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19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95F1E-EB8F-40CB-A3DD-3A53EA6C143E}"/>
              </a:ext>
            </a:extLst>
          </p:cNvPr>
          <p:cNvSpPr>
            <a:spLocks noGrp="1"/>
          </p:cNvSpPr>
          <p:nvPr>
            <p:ph type="title"/>
          </p:nvPr>
        </p:nvSpPr>
        <p:spPr/>
        <p:txBody>
          <a:bodyPr>
            <a:normAutofit/>
          </a:bodyPr>
          <a:lstStyle/>
          <a:p>
            <a:r>
              <a:rPr lang="en-US" dirty="0">
                <a:solidFill>
                  <a:schemeClr val="bg1"/>
                </a:solidFill>
              </a:rPr>
              <a:t>ROMA in a Crisis </a:t>
            </a:r>
          </a:p>
        </p:txBody>
      </p:sp>
      <p:sp>
        <p:nvSpPr>
          <p:cNvPr id="4" name="Footer Placeholder 3">
            <a:extLst>
              <a:ext uri="{FF2B5EF4-FFF2-40B4-BE49-F238E27FC236}">
                <a16:creationId xmlns:a16="http://schemas.microsoft.com/office/drawing/2014/main" id="{49EF7850-B7C4-4A14-BD73-CE1A5D44F102}"/>
              </a:ext>
            </a:extLst>
          </p:cNvPr>
          <p:cNvSpPr>
            <a:spLocks noGrp="1"/>
          </p:cNvSpPr>
          <p:nvPr>
            <p:ph type="ftr" sz="quarter" idx="11"/>
          </p:nvPr>
        </p:nvSpPr>
        <p:spPr/>
        <p:txBody>
          <a:bodyPr>
            <a:normAutofit/>
          </a:bodyPr>
          <a:lstStyle/>
          <a:p>
            <a:pPr>
              <a:spcAft>
                <a:spcPts val="600"/>
              </a:spcAft>
            </a:pPr>
            <a:r>
              <a:rPr lang="en-US"/>
              <a:t>RAPID ROMA</a:t>
            </a:r>
          </a:p>
        </p:txBody>
      </p:sp>
      <p:sp>
        <p:nvSpPr>
          <p:cNvPr id="5" name="Slide Number Placeholder 4">
            <a:extLst>
              <a:ext uri="{FF2B5EF4-FFF2-40B4-BE49-F238E27FC236}">
                <a16:creationId xmlns:a16="http://schemas.microsoft.com/office/drawing/2014/main" id="{AB89E39C-E0B5-40ED-8BE6-28443683B70B}"/>
              </a:ext>
            </a:extLst>
          </p:cNvPr>
          <p:cNvSpPr>
            <a:spLocks noGrp="1"/>
          </p:cNvSpPr>
          <p:nvPr>
            <p:ph type="sldNum" sz="quarter" idx="12"/>
          </p:nvPr>
        </p:nvSpPr>
        <p:spPr/>
        <p:txBody>
          <a:bodyPr>
            <a:normAutofit/>
          </a:bodyPr>
          <a:lstStyle/>
          <a:p>
            <a:pPr>
              <a:spcAft>
                <a:spcPts val="600"/>
              </a:spcAft>
            </a:pPr>
            <a:fld id="{6BEDE8DD-243C-49A5-84AF-5D43D759FE14}" type="slidenum">
              <a:rPr lang="en-US" smtClean="0"/>
              <a:pPr>
                <a:spcAft>
                  <a:spcPts val="600"/>
                </a:spcAft>
              </a:pPr>
              <a:t>7</a:t>
            </a:fld>
            <a:endParaRPr lang="en-US"/>
          </a:p>
        </p:txBody>
      </p:sp>
      <p:sp>
        <p:nvSpPr>
          <p:cNvPr id="3" name="Content Placeholder 2">
            <a:extLst>
              <a:ext uri="{FF2B5EF4-FFF2-40B4-BE49-F238E27FC236}">
                <a16:creationId xmlns:a16="http://schemas.microsoft.com/office/drawing/2014/main" id="{8AEFF6E3-5B52-424D-911C-41427D1E6F90}"/>
              </a:ext>
            </a:extLst>
          </p:cNvPr>
          <p:cNvSpPr>
            <a:spLocks noGrp="1"/>
          </p:cNvSpPr>
          <p:nvPr>
            <p:ph sz="quarter" idx="1"/>
          </p:nvPr>
        </p:nvSpPr>
        <p:spPr>
          <a:xfrm>
            <a:off x="841248" y="2057082"/>
            <a:ext cx="5655086" cy="4664393"/>
          </a:xfrm>
        </p:spPr>
        <p:txBody>
          <a:bodyPr anchor="ctr">
            <a:normAutofit/>
          </a:bodyPr>
          <a:lstStyle/>
          <a:p>
            <a:r>
              <a:rPr lang="en-US" sz="2400" dirty="0"/>
              <a:t>The key elements of ROMA are more critical than ever when faced with a crisis.</a:t>
            </a:r>
          </a:p>
          <a:p>
            <a:r>
              <a:rPr lang="en-US" sz="2400" dirty="0"/>
              <a:t>The concept that there is “no time” for ROMA is incorrect. </a:t>
            </a:r>
          </a:p>
          <a:p>
            <a:r>
              <a:rPr lang="en-US" sz="2400" b="1" dirty="0"/>
              <a:t>ROMA will support the network to more effectively administer CARES funding. </a:t>
            </a:r>
          </a:p>
          <a:p>
            <a:r>
              <a:rPr lang="en-US" sz="2400" dirty="0"/>
              <a:t>ROMA is still ROMA in a crisis– it just may need to happen more rapidly!</a:t>
            </a:r>
          </a:p>
          <a:p>
            <a:endParaRPr lang="en-US" sz="2200" dirty="0"/>
          </a:p>
        </p:txBody>
      </p:sp>
      <p:pic>
        <p:nvPicPr>
          <p:cNvPr id="8" name="Picture 138" descr="ROMACircle">
            <a:extLst>
              <a:ext uri="{FF2B5EF4-FFF2-40B4-BE49-F238E27FC236}">
                <a16:creationId xmlns:a16="http://schemas.microsoft.com/office/drawing/2014/main" id="{8A1E5C40-A12B-4FFA-9BD5-D819096E60F0}"/>
              </a:ext>
            </a:extLst>
          </p:cNvPr>
          <p:cNvPicPr>
            <a:picLocks noChangeAspect="1" noChangeArrowheads="1"/>
          </p:cNvPicPr>
          <p:nvPr/>
        </p:nvPicPr>
        <p:blipFill rotWithShape="1">
          <a:blip r:embed="rId3" cstate="print"/>
          <a:srcRect r="2" b="4415"/>
          <a:stretch/>
        </p:blipFill>
        <p:spPr bwMode="auto">
          <a:xfrm>
            <a:off x="7607157" y="2314193"/>
            <a:ext cx="3396509" cy="3830754"/>
          </a:xfrm>
          <a:prstGeom prst="rect">
            <a:avLst/>
          </a:prstGeom>
          <a:noFill/>
        </p:spPr>
      </p:pic>
    </p:spTree>
    <p:extLst>
      <p:ext uri="{BB962C8B-B14F-4D97-AF65-F5344CB8AC3E}">
        <p14:creationId xmlns:p14="http://schemas.microsoft.com/office/powerpoint/2010/main" val="200285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193" y="2906974"/>
            <a:ext cx="3944203" cy="3449376"/>
          </a:xfrm>
        </p:spPr>
        <p:txBody>
          <a:bodyPr>
            <a:normAutofit fontScale="90000"/>
          </a:bodyPr>
          <a:lstStyle/>
          <a:p>
            <a:pPr algn="ctr"/>
            <a:r>
              <a:rPr lang="en-US" sz="4900" dirty="0">
                <a:solidFill>
                  <a:srgbClr val="002060"/>
                </a:solidFill>
              </a:rPr>
              <a:t>Assessment is necessary – it  just has to happen quicker than usual!!</a:t>
            </a:r>
            <a:br>
              <a:rPr lang="en-US" sz="3700" dirty="0">
                <a:solidFill>
                  <a:srgbClr val="002060"/>
                </a:solidFill>
              </a:rPr>
            </a:br>
            <a:endParaRPr lang="en-US" sz="3700" dirty="0">
              <a:solidFill>
                <a:srgbClr val="002060"/>
              </a:solidFill>
            </a:endParaRPr>
          </a:p>
        </p:txBody>
      </p:sp>
      <p:sp>
        <p:nvSpPr>
          <p:cNvPr id="4" name="Footer Placeholder 3"/>
          <p:cNvSpPr>
            <a:spLocks noGrp="1"/>
          </p:cNvSpPr>
          <p:nvPr>
            <p:ph type="ftr" sz="quarter" idx="11"/>
          </p:nvPr>
        </p:nvSpPr>
        <p:spPr>
          <a:xfrm>
            <a:off x="4965430" y="6356350"/>
            <a:ext cx="4139134" cy="365125"/>
          </a:xfrm>
        </p:spPr>
        <p:txBody>
          <a:bodyPr>
            <a:normAutofit/>
          </a:bodyPr>
          <a:lstStyle/>
          <a:p>
            <a:pPr algn="l">
              <a:spcAft>
                <a:spcPts val="600"/>
              </a:spcAft>
            </a:pPr>
            <a:r>
              <a:rPr lang="en-US"/>
              <a:t>RAPID ROMA</a:t>
            </a:r>
          </a:p>
        </p:txBody>
      </p:sp>
      <p:sp>
        <p:nvSpPr>
          <p:cNvPr id="5" name="Slide Number Placeholder 4"/>
          <p:cNvSpPr>
            <a:spLocks noGrp="1"/>
          </p:cNvSpPr>
          <p:nvPr>
            <p:ph type="sldNum" sz="quarter" idx="12"/>
          </p:nvPr>
        </p:nvSpPr>
        <p:spPr>
          <a:xfrm>
            <a:off x="640080" y="6099419"/>
            <a:ext cx="1186758" cy="365125"/>
          </a:xfrm>
        </p:spPr>
        <p:txBody>
          <a:bodyPr>
            <a:normAutofit/>
          </a:bodyPr>
          <a:lstStyle/>
          <a:p>
            <a:pPr>
              <a:spcAft>
                <a:spcPts val="600"/>
              </a:spcAft>
            </a:pPr>
            <a:fld id="{6BEDE8DD-243C-49A5-84AF-5D43D759FE14}" type="slidenum">
              <a:rPr lang="en-US" smtClean="0"/>
              <a:pPr>
                <a:spcAft>
                  <a:spcPts val="600"/>
                </a:spcAft>
              </a:pPr>
              <a:t>8</a:t>
            </a:fld>
            <a:endParaRPr lang="en-US"/>
          </a:p>
        </p:txBody>
      </p:sp>
      <p:sp>
        <p:nvSpPr>
          <p:cNvPr id="3" name="Content Placeholder 2"/>
          <p:cNvSpPr>
            <a:spLocks noGrp="1"/>
          </p:cNvSpPr>
          <p:nvPr>
            <p:ph sz="quarter" idx="1"/>
          </p:nvPr>
        </p:nvSpPr>
        <p:spPr>
          <a:xfrm>
            <a:off x="5264318" y="1608683"/>
            <a:ext cx="6586489" cy="6045958"/>
          </a:xfrm>
        </p:spPr>
        <p:txBody>
          <a:bodyPr>
            <a:normAutofit/>
          </a:bodyPr>
          <a:lstStyle/>
          <a:p>
            <a:r>
              <a:rPr lang="en-US" sz="2600" dirty="0"/>
              <a:t>When considering how to address COVID and deploy resources (CARES funds and other resources), each agency will have (already) some idea about what they are going to do.</a:t>
            </a:r>
          </a:p>
          <a:p>
            <a:pPr lvl="1"/>
            <a:r>
              <a:rPr lang="en-US" sz="2800" dirty="0">
                <a:solidFill>
                  <a:schemeClr val="tx2"/>
                </a:solidFill>
              </a:rPr>
              <a:t>Identify the new needs emerging that weren’t covered in the original assessment.</a:t>
            </a:r>
          </a:p>
          <a:p>
            <a:pPr lvl="1"/>
            <a:r>
              <a:rPr lang="en-US" sz="2800" dirty="0">
                <a:solidFill>
                  <a:schemeClr val="tx2"/>
                </a:solidFill>
              </a:rPr>
              <a:t>How do you find these new needs? </a:t>
            </a:r>
          </a:p>
          <a:p>
            <a:pPr lvl="2"/>
            <a:r>
              <a:rPr lang="en-US" dirty="0">
                <a:solidFill>
                  <a:schemeClr val="tx2"/>
                </a:solidFill>
              </a:rPr>
              <a:t>It is important for agencies to consider how they have identified the needs they plan to address.  </a:t>
            </a:r>
          </a:p>
          <a:p>
            <a:pPr lvl="1">
              <a:buNone/>
            </a:pPr>
            <a:endParaRPr lang="en-US" sz="2600" dirty="0"/>
          </a:p>
          <a:p>
            <a:endParaRPr lang="en-US" sz="2000" dirty="0"/>
          </a:p>
        </p:txBody>
      </p:sp>
      <p:pic>
        <p:nvPicPr>
          <p:cNvPr id="3087" name="Picture 15" descr="C:\Users\Veriton\AppData\Local\Microsoft\Windows\INetCache\IE\1KZ7OQ1H\Screen-shot-2012-06-30-at-3.29.55-PM[1].png"/>
          <p:cNvPicPr>
            <a:picLocks noChangeAspect="1" noChangeArrowheads="1"/>
          </p:cNvPicPr>
          <p:nvPr/>
        </p:nvPicPr>
        <p:blipFill>
          <a:blip r:embed="rId3" cstate="print"/>
          <a:srcRect/>
          <a:stretch>
            <a:fillRect/>
          </a:stretch>
        </p:blipFill>
        <p:spPr bwMode="auto">
          <a:xfrm>
            <a:off x="1267557" y="393456"/>
            <a:ext cx="1638300" cy="17335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Needs Assessment Data:</a:t>
            </a:r>
          </a:p>
        </p:txBody>
      </p:sp>
      <p:sp>
        <p:nvSpPr>
          <p:cNvPr id="5" name="Slide Number Placeholder 4"/>
          <p:cNvSpPr>
            <a:spLocks noGrp="1"/>
          </p:cNvSpPr>
          <p:nvPr>
            <p:ph type="sldNum" sz="quarter" idx="12"/>
          </p:nvPr>
        </p:nvSpPr>
        <p:spPr/>
        <p:txBody>
          <a:bodyPr/>
          <a:lstStyle/>
          <a:p>
            <a:fld id="{F9DDA7E5-8754-491C-B95F-AC5896F5D13C}" type="slidenum">
              <a:rPr lang="en-US" smtClean="0"/>
              <a:pPr/>
              <a:t>9</a:t>
            </a:fld>
            <a:endParaRPr lang="en-US" dirty="0"/>
          </a:p>
        </p:txBody>
      </p:sp>
      <p:sp>
        <p:nvSpPr>
          <p:cNvPr id="7" name="Content Placeholder 6"/>
          <p:cNvSpPr>
            <a:spLocks noGrp="1"/>
          </p:cNvSpPr>
          <p:nvPr>
            <p:ph idx="1"/>
          </p:nvPr>
        </p:nvSpPr>
        <p:spPr/>
        <p:txBody>
          <a:bodyPr>
            <a:normAutofit/>
          </a:bodyPr>
          <a:lstStyle/>
          <a:p>
            <a:pPr lvl="1"/>
            <a:r>
              <a:rPr lang="en-US" sz="3200" dirty="0"/>
              <a:t>211 Identified top needs</a:t>
            </a:r>
          </a:p>
          <a:p>
            <a:pPr lvl="1"/>
            <a:r>
              <a:rPr lang="en-US" sz="3200" dirty="0"/>
              <a:t>Unemployment data</a:t>
            </a:r>
          </a:p>
          <a:p>
            <a:pPr lvl="1"/>
            <a:r>
              <a:rPr lang="en-US" sz="3200" dirty="0"/>
              <a:t>Local News Articles</a:t>
            </a:r>
          </a:p>
          <a:p>
            <a:pPr lvl="1"/>
            <a:r>
              <a:rPr lang="en-US" sz="3200" dirty="0"/>
              <a:t>Housing statistics</a:t>
            </a:r>
          </a:p>
          <a:p>
            <a:pPr lvl="1"/>
            <a:r>
              <a:rPr lang="en-US" sz="3200" dirty="0"/>
              <a:t>Other Non-Profit reports</a:t>
            </a:r>
          </a:p>
          <a:p>
            <a:pPr lvl="1"/>
            <a:r>
              <a:rPr lang="en-US" sz="3200" dirty="0"/>
              <a:t>Agency tracking of requests for service</a:t>
            </a:r>
          </a:p>
        </p:txBody>
      </p:sp>
    </p:spTree>
    <p:extLst>
      <p:ext uri="{BB962C8B-B14F-4D97-AF65-F5344CB8AC3E}">
        <p14:creationId xmlns:p14="http://schemas.microsoft.com/office/powerpoint/2010/main" val="4159129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1267</TotalTime>
  <Words>4020</Words>
  <Application>Microsoft Office PowerPoint</Application>
  <PresentationFormat>Widescreen</PresentationFormat>
  <Paragraphs>443</Paragraphs>
  <Slides>32</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Cambria</vt:lpstr>
      <vt:lpstr>Franklin Gothic Book</vt:lpstr>
      <vt:lpstr>Perpetua</vt:lpstr>
      <vt:lpstr>Wingdings</vt:lpstr>
      <vt:lpstr>Wingdings 2</vt:lpstr>
      <vt:lpstr>Equity</vt:lpstr>
      <vt:lpstr>RAPID ROMA</vt:lpstr>
      <vt:lpstr>Workshop Objectives</vt:lpstr>
      <vt:lpstr>ROMA Cycle – Ongoing and In-Depth </vt:lpstr>
      <vt:lpstr>What is your mission?</vt:lpstr>
      <vt:lpstr>Anti-Poverty Mission?</vt:lpstr>
      <vt:lpstr>4 Key elements of a mission statement</vt:lpstr>
      <vt:lpstr>ROMA in a Crisis </vt:lpstr>
      <vt:lpstr>Assessment is necessary – it  just has to happen quicker than usual!! </vt:lpstr>
      <vt:lpstr>Needs Assessment Data:</vt:lpstr>
      <vt:lpstr>PowerPoint Presentation</vt:lpstr>
      <vt:lpstr>PowerPoint Presentation</vt:lpstr>
      <vt:lpstr>PowerPoint Presentation</vt:lpstr>
      <vt:lpstr>Switching from congregate to home delivered meals</vt:lpstr>
      <vt:lpstr>Also Assess Agency Needs</vt:lpstr>
      <vt:lpstr>Assessment and Planning are necessary – they just hav to happen quicker than usual!! </vt:lpstr>
      <vt:lpstr>PowerPoint Presentation</vt:lpstr>
      <vt:lpstr>Planning in the time of Rapid ROMA </vt:lpstr>
      <vt:lpstr>TX Example: Ramp-Up Analysis Tool </vt:lpstr>
      <vt:lpstr>TX Example: Developing a Matrix for Service Delivery</vt:lpstr>
      <vt:lpstr>PowerPoint Presentation</vt:lpstr>
      <vt:lpstr>Implementation isn’t just Implementation</vt:lpstr>
      <vt:lpstr>PowerPoint Presentation</vt:lpstr>
      <vt:lpstr>Data for Decision Making    </vt:lpstr>
      <vt:lpstr>PowerPoint Presentation</vt:lpstr>
      <vt:lpstr>Data for Decision Making     </vt:lpstr>
      <vt:lpstr>We have been here before.                        Thinking back to ARRA</vt:lpstr>
      <vt:lpstr>How Will You Know? </vt:lpstr>
      <vt:lpstr>Achieving Results</vt:lpstr>
      <vt:lpstr>Evaluation</vt:lpstr>
      <vt:lpstr>Rapid ROMA Time Table</vt:lpstr>
      <vt:lpstr>Take Action </vt:lpstr>
      <vt:lpstr>For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Office ROMA Professional Peer Group</dc:title>
  <dc:creator>Maribeth Schneber-Rhemrev</dc:creator>
  <cp:lastModifiedBy>carey gibson</cp:lastModifiedBy>
  <cp:revision>74</cp:revision>
  <dcterms:created xsi:type="dcterms:W3CDTF">2020-05-07T14:43:38Z</dcterms:created>
  <dcterms:modified xsi:type="dcterms:W3CDTF">2020-06-24T13:55:32Z</dcterms:modified>
</cp:coreProperties>
</file>