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5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1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3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1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88B7-8BD6-4F5D-8F15-7CF719E0D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0ACF9-A2FB-44C6-A433-0B0CDE3FD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5070A-CBBF-495A-B25C-D17A8345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F9546-4374-4F15-AB32-9D61B9FD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DECFB-22C3-4841-B009-6E069495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E934F-AECD-4CDF-B8E0-FA8550A91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42"/>
            <a:ext cx="2493480" cy="6846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5DFA2-6362-42BB-B5BF-75780A9731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99" y="-143933"/>
            <a:ext cx="2316681" cy="2322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F6EAE6-603F-4C5C-8996-6A9DF8882F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3479" y="-453400"/>
            <a:ext cx="9705673" cy="4883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AD6AF-4AA7-4EAD-A80B-EC0018BC8B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399" y="2947743"/>
            <a:ext cx="4383404" cy="1731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CBB90F-3DF3-4EB2-9012-BC209BCAC8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00013" y="4800560"/>
            <a:ext cx="2676526" cy="914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99EC78-77D2-4A6D-862E-A5B7CB7C9CA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1436" y="5406656"/>
            <a:ext cx="1896020" cy="219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AE0F82-4615-44DC-82AE-1168CAAE8B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7905" y="5329465"/>
            <a:ext cx="1963082" cy="402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32F95B-F219-488A-8F46-232EF3A7E4D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0813" y="5591122"/>
            <a:ext cx="2560542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038FBB-35C8-461C-B779-C9BBEB50ED0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314622"/>
            <a:ext cx="2389839" cy="49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1E3D05-13A6-4EA6-BB61-2EA7976833C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405080" y="6356350"/>
            <a:ext cx="948619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4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122B-C8B6-4162-BA87-BA9125E4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16768-C2D5-47E4-8189-F2EB62ED5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28FC-80F1-4992-8C9B-1E766EBD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492D3-3419-460F-8515-E955FDD5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CC8-0944-4DC3-9C54-971805CB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8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4866-96C0-46C2-AFD9-D010133C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60E5C-D2E9-4202-841A-AD0F61D95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5C630-0BA7-4DFF-A998-F0CD86F2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E994B-2B43-4B98-A88A-2980B387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217A-8D3C-4C5A-A1D9-2D59A3BA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02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20BF-5FEA-4B70-8E6C-9304EB20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6B747-BC56-4E45-A0D4-0DCAC4438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3D621-DCA0-4883-9DB9-F677DE7A8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FCDEB-53BA-46E6-A9D2-B6233BED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3F108-447D-4D78-AF79-1D5B98F3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B673B-1F78-4284-A1D2-B9335A55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7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9414-11C9-44C6-85F3-216635E6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D48AD-631C-4A71-B673-7140D3518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103D9-F4E5-4218-8931-94A5BBC93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BC291-26FC-41D5-961D-915F8D8CD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854A9-9F3C-41FB-AEBE-7CFE2E277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89DFE-235A-47EC-9A81-C97B34D5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2350B-E995-481B-80A4-AF4CC804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0DBC0-C690-4AE1-94C6-628FA5AF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4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D31B-1513-4FF7-B54C-C179ED26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8563A-70A1-44B2-B1D9-48AAD692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42C20-B833-4E19-811E-BDBC9799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B6BDD-426F-4C67-9B3C-D4FF1616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4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CBF251-17B2-4632-9B40-DBEA069E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E41F5-CB31-4DA9-B69F-40096CD9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215F2-96A2-4DA7-BC02-5733E0EC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4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EE85-65DB-4997-825C-0F313482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AEC3-E58F-47D4-A87C-2D75D4319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87450-4542-4CB0-891B-8A881E234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C96A4-FF01-4C1D-BA9F-E4E8D8E6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65901-64D8-47B0-9E05-CD96D7F2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96022-217D-419F-9C93-657F43A5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12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86E3-6E78-4061-910C-F030E894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2CB8B-6CE1-43F2-84FD-6205AAB61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5017B-C797-4403-98D0-9437FF402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A77CE-FD93-4526-989A-CD315CAC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A657A-E5B4-4C31-887D-A4D1F085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64529-E7E5-472C-8BB3-EB549750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3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185C-FF80-4C69-AC74-D689D36D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DBD22-B80D-45B2-9CBA-1CB6BDD50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D0FA4-9B72-422B-AB57-6F8B008B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4D646-09FA-4058-893A-B3117EE3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03B33-245F-4719-AF19-71B3E41C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67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0597E-A3AF-46EC-BCED-92BA67CF2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F4A28-2138-40A7-9A47-4509B7D51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C96A1-4FB3-4AD9-B54A-376E8EB9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8D389-310A-4246-AEDB-A31FA401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5424E-50C4-4B55-B764-804863D6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8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5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3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5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9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6111-8E79-4D3B-8FC0-0ED6196349F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0A8F-F2CA-4A69-B0FC-78BF3E80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2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87792-17C0-40F6-B057-47188F12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A4E0B-5B23-4775-BA48-CFB7323A7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B9BA6-7A64-4C18-8253-322F7B6BE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3392-0E86-483A-A47C-CAA316B6597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7FFCE-364C-47A4-B084-27BE11179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C747D-3804-4396-B6FE-993D0E4DB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95B80-FA1C-4E47-8A71-AD2C6694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mailto:lynn.chamberlin@Nebraska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AC2DCF-EDC0-4494-BFC9-C4D4F4B98660}"/>
              </a:ext>
            </a:extLst>
          </p:cNvPr>
          <p:cNvSpPr txBox="1"/>
          <p:nvPr/>
        </p:nvSpPr>
        <p:spPr>
          <a:xfrm>
            <a:off x="4208750" y="4136960"/>
            <a:ext cx="688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Nebraska </a:t>
            </a:r>
            <a:r>
              <a:rPr lang="en-US" sz="3600" b="1" dirty="0" err="1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NeWAP</a:t>
            </a:r>
            <a:r>
              <a:rPr lang="en-US" sz="36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/LIHEAP Partnership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2CA83-42E6-4A6E-83E3-1E0B9E5BF631}"/>
              </a:ext>
            </a:extLst>
          </p:cNvPr>
          <p:cNvSpPr txBox="1"/>
          <p:nvPr/>
        </p:nvSpPr>
        <p:spPr>
          <a:xfrm>
            <a:off x="2515596" y="5372100"/>
            <a:ext cx="941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Lynn Chamberlin, Nebraska Dept. of Environment and Energy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EA5344-62A7-458F-BC4D-B0580BC7D1EB}"/>
              </a:ext>
            </a:extLst>
          </p:cNvPr>
          <p:cNvCxnSpPr/>
          <p:nvPr/>
        </p:nvCxnSpPr>
        <p:spPr>
          <a:xfrm>
            <a:off x="4154896" y="5340578"/>
            <a:ext cx="64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75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NeWAP/LIHEAP HCRRA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Contact Information</a:t>
            </a:r>
          </a:p>
          <a:p>
            <a:pPr marL="0" indent="0">
              <a:buNone/>
            </a:pPr>
            <a:endParaRPr lang="en-US" sz="2000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</a:rPr>
              <a:t>Nebraska Dept. of Environment and Energy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Lynn K. Chamberlin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402/471-3358</a:t>
            </a:r>
          </a:p>
          <a:p>
            <a:pPr marL="0" indent="0"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hlinkClick r:id="rId2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lynn.chamberlin@Nebraska.gov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Free illustration: Question Mark, Note, Duplicate - Fre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6" y="2517735"/>
            <a:ext cx="4540476" cy="32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NeWAP/LIHEAP Partnership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698" y="1825625"/>
            <a:ext cx="5629102" cy="432579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History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NeWAP and LIHEAP Programs have partnered together since 1982 to provide elderly and low-income clients with energy efficiency improvements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2017 the two programs started to meet on a monthly basis to better provide client services and to provide a coordinated focus on the energy efficiency needs of our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mutual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clients 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This approach has led to program improvements associated with augmented funds and sub-grantee administrative costs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During the last quarter of 2018, in partnership, the NeWAP Heating/Cooling Repair and/or Replacement Assistance Program (HCRRA) was developed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7310" t="29838" r="8797" b="7416"/>
          <a:stretch/>
        </p:blipFill>
        <p:spPr>
          <a:xfrm>
            <a:off x="6363547" y="1825624"/>
            <a:ext cx="5147744" cy="38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NeWAP/LIHEAP HCRRA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8212"/>
            <a:ext cx="7526572" cy="45787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NeDHHS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Furnace or Central Air Conditioner Repair or Replacement Assistance Program</a:t>
            </a:r>
          </a:p>
          <a:p>
            <a:pPr lvl="0"/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NeDHHS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may pay up to $750 to repair or replace a furnace or a central air conditioning unit. </a:t>
            </a:r>
          </a:p>
          <a:p>
            <a:pPr lvl="0"/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For Heating and Cooling Replacement Assistance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Clients must be at or below 130% poverty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Before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NeDHHS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can authorize payment, the client must: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must pay or arrange to pay the repair or replacement cost that exceeds the Department’s portion and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provide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NeDHHS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with receipts or a payment agreement.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If extenuating circumstances exist,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NeDHHS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may authorize repair or replacement assistance for more than $750.</a:t>
            </a:r>
          </a:p>
        </p:txBody>
      </p:sp>
      <p:pic>
        <p:nvPicPr>
          <p:cNvPr id="1026" name="Picture 2" descr="Image result for free broken heater clip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45" y="1598212"/>
            <a:ext cx="2296630" cy="21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free clip art big bi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free clip art big b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45" y="3982414"/>
            <a:ext cx="2296630" cy="206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07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NeWAP/LIHEAP HCRRA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8212"/>
            <a:ext cx="7709452" cy="4578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NeDHHS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Furnace or Central Air Conditioner Repair or Replacement Assistance Program</a:t>
            </a:r>
          </a:p>
          <a:p>
            <a:pPr lvl="0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Additionally, for Cooling Replacement Assistance a qualifying household must include a household member: </a:t>
            </a:r>
          </a:p>
          <a:p>
            <a:pPr lvl="1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is a child under age 6 and receives ADC</a:t>
            </a:r>
          </a:p>
          <a:p>
            <a:pPr lvl="1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is age 70 or older, or </a:t>
            </a:r>
          </a:p>
          <a:p>
            <a:pPr lvl="1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has a severe illness or condition which is aggravated by extreme heat as verified by a medical statement signed by a licensed healthcare provider</a:t>
            </a:r>
          </a:p>
          <a:p>
            <a:pPr lvl="0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Provisions are made thru the program for the purchase of window air conditioners</a:t>
            </a:r>
          </a:p>
          <a:p>
            <a:pPr lvl="0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NeDHHS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completed 84 units in the year prior to implementation of this NeWAP/LIHEAP HCRRA program.</a:t>
            </a:r>
          </a:p>
        </p:txBody>
      </p:sp>
      <p:sp>
        <p:nvSpPr>
          <p:cNvPr id="5" name="AutoShape 4" descr="Image result for free clip art big bi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Image result for free broken air conditioner clip 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881" y="2566083"/>
            <a:ext cx="19050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3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964"/>
          </a:xfrm>
        </p:spPr>
        <p:txBody>
          <a:bodyPr/>
          <a:lstStyle/>
          <a:p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NeWAP/LIHEAP HCRRA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Benefits of Implementation of the NeWAP/LIHEAP HCRRA with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a portion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of the NeWAP Heating/Cooling Repair and/or Replacement Assistance Program include: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Establishing a $5,000 per home cap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Uses the 200% poverty eligibility level established in the Weatherization Program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Owner occupied units “only”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Every installation receives a subgrantee QCI and CAZ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10% of all installations are monitored by state QCIs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If “post-implementation” Health &amp; Safety issues are discovered (i.e. back-drafting, orphaned water heater venting) LIHEAP augmented funds can be used to remedy the issue 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 additional $500,000 in funding + administration costs was made available and dispersed per formula grant to subgrantees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utoShape 4" descr="Image result for free clip art big bi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2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402"/>
          </a:xfrm>
        </p:spPr>
        <p:txBody>
          <a:bodyPr/>
          <a:lstStyle/>
          <a:p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NeWAP/LIHEAP HCRRA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48640" y="1542553"/>
            <a:ext cx="5471160" cy="463441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Client verifies emergency with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redtag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written documentation or subgrantee evaluation. Subgrantee:</a:t>
            </a:r>
          </a:p>
          <a:p>
            <a:pPr lvl="1"/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Verifies that it </a:t>
            </a:r>
            <a:r>
              <a:rPr lang="en-US" sz="1900" b="1" i="1" dirty="0">
                <a:solidFill>
                  <a:schemeClr val="accent2">
                    <a:lumMod val="50000"/>
                  </a:schemeClr>
                </a:solidFill>
              </a:rPr>
              <a:t>is a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 previously weatherized client</a:t>
            </a:r>
          </a:p>
          <a:p>
            <a:pPr lvl="1"/>
            <a:r>
              <a:rPr lang="en-US" sz="1900" dirty="0">
                <a:solidFill>
                  <a:schemeClr val="accent2">
                    <a:lumMod val="50000"/>
                  </a:schemeClr>
                </a:solidFill>
              </a:rPr>
              <a:t>Secures previous client files (if available) or starts new client files</a:t>
            </a:r>
          </a:p>
          <a:p>
            <a:pPr lvl="1"/>
            <a:r>
              <a:rPr lang="en-US" sz="1900" dirty="0">
                <a:solidFill>
                  <a:schemeClr val="accent2">
                    <a:lumMod val="50000"/>
                  </a:schemeClr>
                </a:solidFill>
              </a:rPr>
              <a:t>Calls for HVAC bids, requiring appropriate sizing, efficiencies and warranties as per NeWAP requirements</a:t>
            </a:r>
          </a:p>
          <a:p>
            <a:pPr lvl="1"/>
            <a:r>
              <a:rPr lang="en-US" sz="1900" dirty="0">
                <a:solidFill>
                  <a:schemeClr val="accent2">
                    <a:lumMod val="50000"/>
                  </a:schemeClr>
                </a:solidFill>
              </a:rPr>
              <a:t>Awards successful bid and installation is completed</a:t>
            </a:r>
          </a:p>
          <a:p>
            <a:pPr lvl="1"/>
            <a:r>
              <a:rPr lang="en-US" sz="1900" dirty="0">
                <a:solidFill>
                  <a:schemeClr val="accent2">
                    <a:lumMod val="50000"/>
                  </a:schemeClr>
                </a:solidFill>
              </a:rPr>
              <a:t>Completes final QC inspection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199" y="1542553"/>
            <a:ext cx="5428753" cy="463441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Client verifies emergency with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redtag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written documentation or subgrantee evaluation</a:t>
            </a:r>
          </a:p>
          <a:p>
            <a:pPr lvl="1"/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Subgrantee verifies that it </a:t>
            </a:r>
            <a:r>
              <a:rPr lang="en-US" sz="1900" b="1" i="1" dirty="0">
                <a:solidFill>
                  <a:schemeClr val="accent6">
                    <a:lumMod val="50000"/>
                  </a:schemeClr>
                </a:solidFill>
              </a:rPr>
              <a:t>is not a</a:t>
            </a: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previously weatherized client</a:t>
            </a:r>
            <a:endParaRPr lang="en-US" sz="19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If the client </a:t>
            </a:r>
            <a:r>
              <a:rPr lang="en-US" sz="1900" b="1" i="1" dirty="0">
                <a:solidFill>
                  <a:schemeClr val="accent6">
                    <a:lumMod val="50000"/>
                  </a:schemeClr>
                </a:solidFill>
              </a:rPr>
              <a:t>is not </a:t>
            </a: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interested in weatherization</a:t>
            </a:r>
          </a:p>
          <a:p>
            <a:pPr lvl="1"/>
            <a:endParaRPr lang="en-US" sz="19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If the client is interested in weatherization</a:t>
            </a:r>
          </a:p>
          <a:p>
            <a:pPr lvl="2"/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Complete NeWAP application and eligibility review</a:t>
            </a:r>
          </a:p>
          <a:p>
            <a:pPr lvl="2"/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Calls for HVAC bids, requiring appropriate sizing, efficiencies and warranties as per NeWAP requirements, award successful bid, complete emergency installation and QCI</a:t>
            </a:r>
          </a:p>
          <a:p>
            <a:pPr lvl="1"/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Proceed with standard weatherization process and prioritize for weatherization work</a:t>
            </a:r>
          </a:p>
          <a:p>
            <a:pPr lvl="2"/>
            <a:endParaRPr lang="en-US" sz="19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sz="19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19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5613621" y="2782954"/>
            <a:ext cx="5891920" cy="326005"/>
          </a:xfrm>
          <a:prstGeom prst="bentConnector3">
            <a:avLst>
              <a:gd name="adj1" fmla="val -42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7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402"/>
          </a:xfrm>
        </p:spPr>
        <p:txBody>
          <a:bodyPr/>
          <a:lstStyle/>
          <a:p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NeWAP/LIHEAP HCRRA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48639" y="1542553"/>
            <a:ext cx="6184669" cy="46344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Unused funds were to be evaluated by the program partners prior to the last quarter of the program year for possible conversion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 program officially started on January 1, 2019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BUT IT WASN’T A TYPICAL YEAR IN NEBRASKA!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542221" y="9241241"/>
            <a:ext cx="272102" cy="529976"/>
          </a:xfrm>
        </p:spPr>
        <p:txBody>
          <a:bodyPr>
            <a:normAutofit/>
          </a:bodyPr>
          <a:lstStyle/>
          <a:p>
            <a:pPr lvl="1"/>
            <a:endParaRPr lang="en-US" sz="19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1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utoShape 2" descr="Image result for nebraska bomb cyclone march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nebraska bomb cyclone march 20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r="16830"/>
          <a:stretch/>
        </p:blipFill>
        <p:spPr bwMode="auto">
          <a:xfrm>
            <a:off x="7489767" y="587376"/>
            <a:ext cx="3724102" cy="304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cal vet estimates area cattle losses from blizzard to be 4,000 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859758"/>
            <a:ext cx="2811597" cy="21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may contain: sky, outdoor and na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14" y="3849063"/>
            <a:ext cx="2940286" cy="22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pbs.twimg.com/media/D1uYq6-XQAI5az_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01" y="3849063"/>
            <a:ext cx="2917767" cy="218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908"/>
          </a:xfrm>
        </p:spPr>
        <p:txBody>
          <a:bodyPr/>
          <a:lstStyle/>
          <a:p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NeWAP/LIHEAP HCRRA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313628"/>
            <a:ext cx="5421284" cy="486333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Historic Flooding in March of 2019! 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1–3 inches of rainfall,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bombogenesis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, an epic drop in air pressure that triggers historic weather, on top of late winter snow (30 inches of snow) and moisture saturated soil 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Rivers and creeks throughout the eastern third of the state flooded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Eligible clients in flooded homes lost heating and cooling equipment that is still being replaced with HCRRA funding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Many homes in the southeast corner of the state still have standing water and flooded mechanical equipment in the basements </a:t>
            </a:r>
          </a:p>
          <a:p>
            <a:pPr lvl="1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68486" y="6291884"/>
            <a:ext cx="269430" cy="1423616"/>
          </a:xfrm>
        </p:spPr>
        <p:txBody>
          <a:bodyPr>
            <a:normAutofit/>
          </a:bodyPr>
          <a:lstStyle/>
          <a:p>
            <a:pPr lvl="1"/>
            <a:endParaRPr lang="en-US" sz="19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1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utoShape 2" descr="Image result for nebraska bomb cyclone march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DSC_08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/>
          <a:stretch/>
        </p:blipFill>
        <p:spPr bwMode="auto">
          <a:xfrm>
            <a:off x="8030824" y="971102"/>
            <a:ext cx="3353146" cy="185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tnebraska.org/sites/default/files/styles/largepopup/public/net-article/More%20Flood%20Edited.jpg?itok=lL141hC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8" b="8453"/>
          <a:stretch/>
        </p:blipFill>
        <p:spPr bwMode="auto">
          <a:xfrm>
            <a:off x="6543760" y="2653763"/>
            <a:ext cx="3165506" cy="17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nnebro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s://bloximages.chicago2.vip.townnews.com/theindependent.com/content/tncms/assets/v3/editorial/5/b6/5b652e76-469b-11e9-bf5c-0345b4f45c01/5c8abfb1bff61.image.jpg?resize=960%2C72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8" b="11087"/>
          <a:stretch/>
        </p:blipFill>
        <p:spPr bwMode="auto">
          <a:xfrm>
            <a:off x="8096596" y="4196001"/>
            <a:ext cx="3287374" cy="18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6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908"/>
          </a:xfrm>
        </p:spPr>
        <p:txBody>
          <a:bodyPr/>
          <a:lstStyle/>
          <a:p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NeWAP/LIHEAP HCRRA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313628"/>
            <a:ext cx="5421284" cy="50456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May 2019  - Central Nebraska Floods 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9 inches of rainfall and already swollen rivers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Flooding not only from the rainfall but also from overwhelmed sewer systems and saturated soil 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To-Date Our Subgrantees Have Completed Work on HCRRA 53 Homes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Although flooding work isn’t specifically tracked thru our database, subgrantees have reported 25 of the 53 completed homes were flood victims and work is in-progress on and additional 23 flood homes  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remaining funds are obligated for work in HCRRA homes not impacted by flooding  </a:t>
            </a:r>
          </a:p>
          <a:p>
            <a:pPr lvl="1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68486" y="6291884"/>
            <a:ext cx="269430" cy="1423616"/>
          </a:xfrm>
        </p:spPr>
        <p:txBody>
          <a:bodyPr>
            <a:normAutofit/>
          </a:bodyPr>
          <a:lstStyle/>
          <a:p>
            <a:pPr lvl="1"/>
            <a:endParaRPr lang="en-US" sz="19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1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utoShape 2" descr="Image result for nebraska bomb cyclone march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nnebro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 for may 2019 gibbon nebraska flood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0"/>
          <a:stretch/>
        </p:blipFill>
        <p:spPr bwMode="auto">
          <a:xfrm>
            <a:off x="6797720" y="1313628"/>
            <a:ext cx="3941030" cy="21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xington Floo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53" y="3816078"/>
            <a:ext cx="3944597" cy="191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4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851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The NeWAP/LIHEAP Partnership</vt:lpstr>
      <vt:lpstr>The NeWAP/LIHEAP HCRRA</vt:lpstr>
      <vt:lpstr>The NeWAP/LIHEAP HCRRA</vt:lpstr>
      <vt:lpstr>The NeWAP/LIHEAP HCRRA</vt:lpstr>
      <vt:lpstr>The NeWAP/LIHEAP HCRRA</vt:lpstr>
      <vt:lpstr>The NeWAP/LIHEAP HCRRA</vt:lpstr>
      <vt:lpstr>The NeWAP/LIHEAP HCRRA</vt:lpstr>
      <vt:lpstr>The NeWAP/LIHEAP HCRRA</vt:lpstr>
      <vt:lpstr>The NeWAP/LIHEAP HCRRA</vt:lpstr>
    </vt:vector>
  </TitlesOfParts>
  <Company>State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Jeffrey</dc:creator>
  <cp:lastModifiedBy>Eric Behna</cp:lastModifiedBy>
  <cp:revision>97</cp:revision>
  <dcterms:created xsi:type="dcterms:W3CDTF">2019-11-20T12:59:51Z</dcterms:created>
  <dcterms:modified xsi:type="dcterms:W3CDTF">2020-02-13T18:00:22Z</dcterms:modified>
</cp:coreProperties>
</file>