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57" r:id="rId4"/>
    <p:sldId id="259" r:id="rId5"/>
    <p:sldId id="260" r:id="rId6"/>
    <p:sldId id="261" r:id="rId7"/>
    <p:sldId id="268" r:id="rId8"/>
    <p:sldId id="262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97DF-C7E3-4F9E-BA3E-97D0C62361E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30E97-C94C-4898-872D-512A7E30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6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23">
              <a:defRPr/>
            </a:pPr>
            <a:fld id="{68322CDD-9D6C-4F63-9EC2-648226624108}" type="slidenum">
              <a:rPr lang="en-US" sz="1800" kern="0">
                <a:solidFill>
                  <a:sysClr val="windowText" lastClr="000000"/>
                </a:solidFill>
              </a:rPr>
              <a:pPr defTabSz="931723">
                <a:defRPr/>
              </a:pPr>
              <a:t>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47F48DF-BB6F-44E2-8725-B2A735C46464}" type="datetime1">
              <a:rPr lang="en-US" smtClean="0">
                <a:solidFill>
                  <a:prstClr val="black"/>
                </a:solidFill>
              </a:rPr>
              <a:pPr/>
              <a:t>3/26/2018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CSBG Data Task Force</a:t>
            </a:r>
          </a:p>
        </p:txBody>
      </p:sp>
    </p:spTree>
    <p:extLst>
      <p:ext uri="{BB962C8B-B14F-4D97-AF65-F5344CB8AC3E}">
        <p14:creationId xmlns:p14="http://schemas.microsoft.com/office/powerpoint/2010/main" val="129646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>
                <a:solidFill>
                  <a:srgbClr val="514A40"/>
                </a:solidFill>
                <a:latin typeface="Cambria"/>
              </a:rPr>
              <a:pPr/>
              <a:t>2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64E3289-30E4-4223-AF7E-829A0A6CBCE2}" type="datetime1">
              <a:rPr lang="en-US" smtClean="0">
                <a:solidFill>
                  <a:prstClr val="black"/>
                </a:solidFill>
              </a:rPr>
              <a:pPr/>
              <a:t>3/26/2018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CSBG Data Task Force</a:t>
            </a:r>
          </a:p>
        </p:txBody>
      </p:sp>
    </p:spTree>
    <p:extLst>
      <p:ext uri="{BB962C8B-B14F-4D97-AF65-F5344CB8AC3E}">
        <p14:creationId xmlns:p14="http://schemas.microsoft.com/office/powerpoint/2010/main" val="203826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1259-1495-49D7-B7BD-A0E6D8BE128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322CDD-9D6C-4F63-9EC2-648226624108}" type="slidenum">
              <a:rPr lang="en-US" smtClean="0">
                <a:solidFill>
                  <a:srgbClr val="514A40"/>
                </a:solidFill>
                <a:latin typeface="Cambria"/>
              </a:rPr>
              <a:pPr/>
              <a:t>4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99C8579-FBB6-4A23-910A-3EF892538C69}" type="datetime1">
              <a:rPr lang="en-US" smtClean="0">
                <a:solidFill>
                  <a:prstClr val="black"/>
                </a:solidFill>
              </a:rPr>
              <a:pPr/>
              <a:t>3/26/2018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CSBG Data Task Force</a:t>
            </a:r>
          </a:p>
        </p:txBody>
      </p:sp>
    </p:spTree>
    <p:extLst>
      <p:ext uri="{BB962C8B-B14F-4D97-AF65-F5344CB8AC3E}">
        <p14:creationId xmlns:p14="http://schemas.microsoft.com/office/powerpoint/2010/main" val="412637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1259-1495-49D7-B7BD-A0E6D8BE128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1259-1495-49D7-B7BD-A0E6D8BE128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3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1259-1495-49D7-B7BD-A0E6D8BE128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0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1259-1495-49D7-B7BD-A0E6D8BE128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3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1259-1495-49D7-B7BD-A0E6D8BE128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3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663-47B1-490B-AC7F-8CE950EEE7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3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F086-5C58-4434-9FBF-B2CD3D75DE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7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B5C2-5D3A-4BD2-8F32-F823606F28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3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199A-0503-4E67-AFB4-21329FE53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C691-B9DA-4A6E-9E0D-58C899CF7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92A3-5D64-4511-9B00-2874187E7E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8B0C-CC53-4C3C-BF38-248BF50E17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C691-B9DA-4A6E-9E0D-58C899CF7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55-E356-483C-9F71-0EB19DA3C4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6DAA-10B3-49C0-BBB3-390D550427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8C9-F68F-49E1-B87E-C07F28F23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86A-F24F-4A9D-961B-CCED43080C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046-EF8A-4DCD-B017-BC43661259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513-2404-4820-9468-8C115FAB1F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9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E9AE-0665-4EB7-8177-C0D10CAEB6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8148-A4EE-4DEA-92FE-36B1F7F381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26E-FB33-4605-84B8-D8B8421211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9A42-F0DF-41D7-9668-DDEC7F9A78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E7-CC1B-47A3-8E96-097703A02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E89-8400-409C-9530-F09B192B5E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7108" y="6308726"/>
            <a:ext cx="5076092" cy="41275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FD1F-B230-4D84-8767-BF3773B73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E7-CC1B-47A3-8E96-097703A02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CF3F-7FA0-4CB7-BBDC-90B1943BFC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88123" y="6356350"/>
            <a:ext cx="5205046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31A1-67B8-49A2-97C0-63D36FE104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176F-42EF-446F-8EAF-26CE2E0BE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E99-D509-4544-AA73-E48B3100F2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F852-25FA-4A23-8334-0C8BADA42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32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93FE-3965-4CD9-BD8C-C5B836D67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1801-6384-4F06-A081-305B07BB0F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68B-3BE7-4B3B-8923-C219C04D61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046-9145-4EA7-AF72-87251EC03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02525" y="2220685"/>
            <a:ext cx="7315200" cy="1366653"/>
          </a:xfrm>
        </p:spPr>
        <p:txBody>
          <a:bodyPr anchor="b"/>
          <a:lstStyle>
            <a:lvl1pPr>
              <a:defRPr cap="all" baseline="0">
                <a:solidFill>
                  <a:srgbClr val="2A3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F13A1BB-03BA-4B6C-B770-F94339FAF3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F94822E-17BD-4DC5-94BF-D583E7BAAD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4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0BF-A9E6-4297-8BD3-C42864580F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4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4ECF-0172-41EC-9C8D-43C41D3392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9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B19D-460B-4BB1-B6A3-E59B052E3A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4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D1EE-DC38-4483-A7AE-3DB38A7873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0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26EF-8316-47EF-956E-5B742F1D10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5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5418-55D2-47F9-A9F1-B59ADEA681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5468-472C-4A02-BA60-80B9FF731C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5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3C02F-ECF3-44DE-A2DB-1374F519CF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6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CFCC-45BB-48FF-9E48-5F8CB69D7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8123" y="6356350"/>
            <a:ext cx="433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ncmarketing.eu/social-media-ispirazione-dai-competito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hyperlink" Target="http://commons.wikimedia.org/wiki/file:man_silhouette.svg" TargetMode="Externa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255" y="-808620"/>
            <a:ext cx="7629548" cy="3796483"/>
          </a:xfrm>
        </p:spPr>
        <p:txBody>
          <a:bodyPr/>
          <a:lstStyle/>
          <a:p>
            <a:r>
              <a:rPr lang="en-US" dirty="0"/>
              <a:t>Analysis Subcommittee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682" y1="50682" x2="50682" y2="50682"/>
                        <a14:foregroundMark x1="34545" y1="51364" x2="34545" y2="51364"/>
                        <a14:foregroundMark x1="28864" y1="50000" x2="28864" y2="50000"/>
                        <a14:foregroundMark x1="21818" y1="52045" x2="21818" y2="52045"/>
                        <a14:foregroundMark x1="29545" y1="37955" x2="29545" y2="37955"/>
                        <a14:foregroundMark x1="42955" y1="56364" x2="42955" y2="56364"/>
                        <a14:foregroundMark x1="37273" y1="64773" x2="37273" y2="64773"/>
                        <a14:foregroundMark x1="30909" y1="80227" x2="30909" y2="80227"/>
                        <a14:foregroundMark x1="17500" y1="77500" x2="17500" y2="77500"/>
                        <a14:foregroundMark x1="47955" y1="82500" x2="47955" y2="82500"/>
                        <a14:foregroundMark x1="55455" y1="80455" x2="55455" y2="80455"/>
                        <a14:foregroundMark x1="70909" y1="80000" x2="70909" y2="80000"/>
                        <a14:foregroundMark x1="85682" y1="79545" x2="85682" y2="79545"/>
                        <a14:foregroundMark x1="63409" y1="84091" x2="63409" y2="84091"/>
                        <a14:backgroundMark x1="70455" y1="24545" x2="70455" y2="24545"/>
                        <a14:backgroundMark x1="18409" y1="66818" x2="18409" y2="66818"/>
                        <a14:backgroundMark x1="21136" y1="66591" x2="21136" y2="66591"/>
                        <a14:backgroundMark x1="24091" y1="66364" x2="24091" y2="66364"/>
                        <a14:backgroundMark x1="27955" y1="66591" x2="27955" y2="66591"/>
                        <a14:backgroundMark x1="30682" y1="66136" x2="30682" y2="66136"/>
                        <a14:backgroundMark x1="35000" y1="66364" x2="35000" y2="66364"/>
                        <a14:backgroundMark x1="37727" y1="66591" x2="37727" y2="66591"/>
                        <a14:backgroundMark x1="40909" y1="66818" x2="40909" y2="66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65" y="557047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311" y="4941822"/>
            <a:ext cx="4800600" cy="13144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Monday, March 26, 2018</a:t>
            </a:r>
          </a:p>
          <a:p>
            <a:r>
              <a:rPr lang="en-US" dirty="0">
                <a:solidFill>
                  <a:schemeClr val="accent1"/>
                </a:solidFill>
              </a:rPr>
              <a:t>3:30-4:30pm ET</a:t>
            </a:r>
          </a:p>
        </p:txBody>
      </p:sp>
      <p:pic>
        <p:nvPicPr>
          <p:cNvPr id="9" name="Picture 2" descr="http://bpcwi.com/wp-content/uploads/2015/10/dept-hh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90" y="5822340"/>
            <a:ext cx="1006461" cy="1006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2190729" y="112603"/>
            <a:ext cx="48006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DATA Task Force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2882986" y="1923823"/>
            <a:ext cx="3781845" cy="25212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28C09-5AA8-4B08-A3D9-A8DF3485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544D9-D604-4868-A0A9-A8C796F7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CB3C-34D1-493D-8E11-9ABE4ED1A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Discuss NASCSP Staff role</a:t>
            </a:r>
          </a:p>
          <a:p>
            <a:pPr lvl="0"/>
            <a:r>
              <a:rPr lang="en-US" sz="1800" dirty="0"/>
              <a:t>Discuss subcommittee member roles</a:t>
            </a:r>
          </a:p>
          <a:p>
            <a:pPr lvl="1"/>
            <a:r>
              <a:rPr lang="en-US" sz="1800" dirty="0"/>
              <a:t>Introductions</a:t>
            </a:r>
          </a:p>
          <a:p>
            <a:pPr lvl="1"/>
            <a:r>
              <a:rPr lang="en-US" sz="1800" dirty="0"/>
              <a:t>Priority Deliverables</a:t>
            </a:r>
          </a:p>
          <a:p>
            <a:pPr lvl="2"/>
            <a:r>
              <a:rPr lang="en-US" sz="1400" dirty="0"/>
              <a:t>Module 2 and 4 </a:t>
            </a:r>
            <a:r>
              <a:rPr lang="en-US" sz="1400" dirty="0" err="1"/>
              <a:t>SmartForms</a:t>
            </a:r>
            <a:endParaRPr lang="en-US" sz="1400" dirty="0"/>
          </a:p>
          <a:p>
            <a:pPr lvl="1"/>
            <a:r>
              <a:rPr lang="en-US" sz="1800" dirty="0"/>
              <a:t>Brainstorm new deliverables</a:t>
            </a:r>
          </a:p>
          <a:p>
            <a:pPr lvl="2"/>
            <a:r>
              <a:rPr lang="en-US" sz="1400" dirty="0"/>
              <a:t>Prioritize and rank importance</a:t>
            </a:r>
          </a:p>
          <a:p>
            <a:pPr lvl="0"/>
            <a:r>
              <a:rPr lang="en-US" sz="1800" dirty="0"/>
              <a:t>Timeline</a:t>
            </a:r>
          </a:p>
          <a:p>
            <a:pPr lvl="1"/>
            <a:r>
              <a:rPr lang="en-US" sz="1800" dirty="0"/>
              <a:t>When does the network need specific items based on reporting periods, schedules, etc.?</a:t>
            </a:r>
          </a:p>
          <a:p>
            <a:pPr lvl="0"/>
            <a:r>
              <a:rPr lang="en-US" sz="1800" dirty="0"/>
              <a:t>Next Steps</a:t>
            </a:r>
          </a:p>
          <a:p>
            <a:pPr lvl="1"/>
            <a:r>
              <a:rPr lang="en-US" sz="1800" dirty="0"/>
              <a:t>Chair of this committee</a:t>
            </a:r>
          </a:p>
          <a:p>
            <a:pPr lvl="1"/>
            <a:r>
              <a:rPr lang="en-US" sz="1800" dirty="0"/>
              <a:t>Discuss specific deliverables </a:t>
            </a:r>
          </a:p>
          <a:p>
            <a:pPr lvl="1"/>
            <a:r>
              <a:rPr lang="en-US" sz="1800" dirty="0"/>
              <a:t>Plans for next meeting</a:t>
            </a:r>
          </a:p>
          <a:p>
            <a:pPr>
              <a:buNone/>
            </a:pPr>
            <a:endParaRPr lang="en-US" sz="36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US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chemeClr val="tx2"/>
                </a:solidFill>
                <a:cs typeface="Times New Roman" panose="02020603050405020304" pitchFamily="18" charset="0"/>
              </a:rPr>
              <a:t>	</a:t>
            </a:r>
          </a:p>
          <a:p>
            <a:endParaRPr 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82715" y="6356350"/>
            <a:ext cx="3637085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600" b="1">
                <a:solidFill>
                  <a:srgbClr val="514A40"/>
                </a:solidFill>
              </a:rPr>
              <a:pPr/>
              <a:t>2</a:t>
            </a:fld>
            <a:endParaRPr lang="en-US" sz="1600" b="1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16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Roles: NASCSP Staff vs.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168"/>
            <a:ext cx="82296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chemeClr val="tx2"/>
                </a:solidFill>
              </a:rPr>
              <a:t>NASCSP</a:t>
            </a:r>
          </a:p>
          <a:p>
            <a:r>
              <a:rPr lang="en-US" sz="2900" dirty="0">
                <a:solidFill>
                  <a:schemeClr val="tx2"/>
                </a:solidFill>
              </a:rPr>
              <a:t>Driving agent and organization</a:t>
            </a:r>
          </a:p>
          <a:p>
            <a:r>
              <a:rPr lang="en-US" sz="2900" dirty="0">
                <a:solidFill>
                  <a:schemeClr val="tx2"/>
                </a:solidFill>
              </a:rPr>
              <a:t>Creating and polishing resources</a:t>
            </a:r>
          </a:p>
          <a:p>
            <a:r>
              <a:rPr lang="en-US" sz="2900" dirty="0">
                <a:solidFill>
                  <a:schemeClr val="tx2"/>
                </a:solidFill>
              </a:rPr>
              <a:t>Providing support</a:t>
            </a:r>
          </a:p>
          <a:p>
            <a:endParaRPr lang="en-US" sz="29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chemeClr val="tx2"/>
                </a:solidFill>
              </a:rPr>
              <a:t>Members</a:t>
            </a:r>
          </a:p>
          <a:p>
            <a:r>
              <a:rPr lang="en-US" sz="2900" dirty="0">
                <a:solidFill>
                  <a:schemeClr val="tx2"/>
                </a:solidFill>
              </a:rPr>
              <a:t>Identifying needs of network</a:t>
            </a:r>
          </a:p>
          <a:p>
            <a:r>
              <a:rPr lang="en-US" sz="2900" dirty="0">
                <a:solidFill>
                  <a:schemeClr val="tx2"/>
                </a:solidFill>
              </a:rPr>
              <a:t>Reviewing documents</a:t>
            </a:r>
          </a:p>
          <a:p>
            <a:r>
              <a:rPr lang="en-US" sz="2900" dirty="0">
                <a:solidFill>
                  <a:schemeClr val="tx2"/>
                </a:solidFill>
              </a:rPr>
              <a:t>Providing ideas, recommendations, &amp; feedback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4901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0594" y="1531894"/>
            <a:ext cx="4533427" cy="1362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Introductions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789" y="2893969"/>
            <a:ext cx="4613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 &amp;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“Why did you want to be on this subcommittee?” And/or “What do you hope to achieve?”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7762" y="815545"/>
            <a:ext cx="2949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Members</a:t>
            </a:r>
          </a:p>
          <a:p>
            <a:r>
              <a:rPr lang="en-US" dirty="0"/>
              <a:t>-Aaron Wicks</a:t>
            </a:r>
          </a:p>
          <a:p>
            <a:r>
              <a:rPr lang="en-US" dirty="0"/>
              <a:t>-Lise Stuart</a:t>
            </a:r>
          </a:p>
          <a:p>
            <a:r>
              <a:rPr lang="en-US" dirty="0"/>
              <a:t>-Tiffany Keimig</a:t>
            </a:r>
          </a:p>
          <a:p>
            <a:r>
              <a:rPr lang="en-US" dirty="0"/>
              <a:t>-Jutta Ulrich</a:t>
            </a:r>
          </a:p>
          <a:p>
            <a:r>
              <a:rPr lang="en-US" dirty="0"/>
              <a:t>-Matt Fitzgerald</a:t>
            </a:r>
          </a:p>
          <a:p>
            <a:r>
              <a:rPr lang="en-US" dirty="0"/>
              <a:t>-Frances </a:t>
            </a:r>
            <a:r>
              <a:rPr lang="en-US" dirty="0" err="1"/>
              <a:t>Yator</a:t>
            </a:r>
            <a:endParaRPr lang="en-US" dirty="0"/>
          </a:p>
          <a:p>
            <a:r>
              <a:rPr lang="en-US" dirty="0"/>
              <a:t>-Barbara Mooney</a:t>
            </a:r>
          </a:p>
          <a:p>
            <a:r>
              <a:rPr lang="en-US" dirty="0"/>
              <a:t>-Katy Kujawski</a:t>
            </a:r>
          </a:p>
          <a:p>
            <a:r>
              <a:rPr lang="en-US" dirty="0"/>
              <a:t>-Jenae Bjelland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A0766-2101-45A8-A5FE-84EEEFA3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11993-63AB-43DA-AC94-2C2EFE42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E7-CC1B-47A3-8E96-097703A02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6555" y="460901"/>
            <a:ext cx="1191645" cy="1300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60" y="1801873"/>
            <a:ext cx="1829508" cy="1372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35" y="1801873"/>
            <a:ext cx="1793910" cy="134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7" y="4755309"/>
            <a:ext cx="1571137" cy="117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04" y="322356"/>
            <a:ext cx="1749069" cy="1311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23" y="3970971"/>
            <a:ext cx="1585176" cy="1592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3" t="22663" r="26666"/>
          <a:stretch/>
        </p:blipFill>
        <p:spPr>
          <a:xfrm>
            <a:off x="216529" y="2615917"/>
            <a:ext cx="1474813" cy="1633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299132" y="2296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 &amp;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“Why did you want to be on this subcommittee?” And/or “What do you hope to achieve?”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476" y="1980441"/>
            <a:ext cx="178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Aaron Wicks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8275" y="3432846"/>
            <a:ext cx="211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Lise Stuart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8023" y="3432846"/>
            <a:ext cx="180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Tiffany Keimig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9551" y="1981259"/>
            <a:ext cx="219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 Fitzgerald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5110" y="4315329"/>
            <a:ext cx="183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Katy Kujawski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176" y="6244612"/>
            <a:ext cx="20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Jutta Ulrich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0576" y="5751656"/>
            <a:ext cx="166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Jenae Bjelland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FB91B-8B69-497D-87C0-FCD71A99BFDD}"/>
              </a:ext>
            </a:extLst>
          </p:cNvPr>
          <p:cNvSpPr txBox="1"/>
          <p:nvPr/>
        </p:nvSpPr>
        <p:spPr>
          <a:xfrm>
            <a:off x="2380783" y="5751656"/>
            <a:ext cx="218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Barbara Mooney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7DE0E7-2832-4FAD-91DF-1DD6FD9D9F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47" y="4671533"/>
            <a:ext cx="1379655" cy="137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1E3CAD-4925-4952-8512-20410BD2EAD9}"/>
              </a:ext>
            </a:extLst>
          </p:cNvPr>
          <p:cNvSpPr txBox="1"/>
          <p:nvPr/>
        </p:nvSpPr>
        <p:spPr>
          <a:xfrm>
            <a:off x="7244620" y="6308726"/>
            <a:ext cx="164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Frances </a:t>
            </a:r>
            <a:r>
              <a:rPr lang="en-US" dirty="0" err="1"/>
              <a:t>Yator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C85F22-22D1-4625-8A9E-6790D719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73B42B-A071-4801-A959-4864175A09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90" y="4129373"/>
            <a:ext cx="1379655" cy="137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028437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16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168"/>
            <a:ext cx="8229600" cy="4678363"/>
          </a:xfrm>
        </p:spPr>
        <p:txBody>
          <a:bodyPr>
            <a:noAutofit/>
          </a:bodyPr>
          <a:lstStyle/>
          <a:p>
            <a:r>
              <a:rPr lang="en-US" sz="2900" b="1" dirty="0">
                <a:solidFill>
                  <a:schemeClr val="tx2"/>
                </a:solidFill>
              </a:rPr>
              <a:t>Current Priorities</a:t>
            </a:r>
          </a:p>
          <a:p>
            <a:pPr lvl="1"/>
            <a:r>
              <a:rPr lang="en-US" sz="2500" b="1" dirty="0">
                <a:solidFill>
                  <a:schemeClr val="tx2"/>
                </a:solidFill>
              </a:rPr>
              <a:t>Module 2 and 4 SmartForm</a:t>
            </a:r>
          </a:p>
          <a:p>
            <a:pPr lvl="2"/>
            <a:r>
              <a:rPr lang="en-US" sz="2100" b="1" dirty="0">
                <a:solidFill>
                  <a:schemeClr val="tx2"/>
                </a:solidFill>
              </a:rPr>
              <a:t>Walk through form and process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Brainstorm new deliverables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Prioritize and assign interested members</a:t>
            </a:r>
          </a:p>
          <a:p>
            <a:pPr marL="0" indent="0">
              <a:buNone/>
            </a:pPr>
            <a:endParaRPr lang="en-US" sz="29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A2CCD-E014-4F44-A8A6-16528A99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698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16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168"/>
            <a:ext cx="8229600" cy="4678363"/>
          </a:xfrm>
        </p:spPr>
        <p:txBody>
          <a:bodyPr>
            <a:noAutofit/>
          </a:bodyPr>
          <a:lstStyle/>
          <a:p>
            <a:endParaRPr lang="en-US" sz="2900" b="1" dirty="0">
              <a:solidFill>
                <a:schemeClr val="tx2"/>
              </a:solidFill>
            </a:endParaRPr>
          </a:p>
          <a:p>
            <a:endParaRPr lang="en-US" sz="2900" b="1" dirty="0">
              <a:solidFill>
                <a:schemeClr val="tx2"/>
              </a:solidFill>
            </a:endParaRPr>
          </a:p>
          <a:p>
            <a:r>
              <a:rPr lang="en-US" sz="2900" b="1" dirty="0">
                <a:solidFill>
                  <a:schemeClr val="tx2"/>
                </a:solidFill>
              </a:rPr>
              <a:t>Committee Chair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Deliverable deadline/process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Next meeting</a:t>
            </a:r>
            <a:endParaRPr lang="en-US" sz="1800" dirty="0"/>
          </a:p>
          <a:p>
            <a:pPr marL="0" indent="0">
              <a:buNone/>
            </a:pPr>
            <a:endParaRPr lang="en-US" sz="2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9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263FF-7361-4647-99D1-79175AE0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2311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16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Committee Chair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168"/>
            <a:ext cx="82296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chemeClr val="tx2"/>
                </a:solidFill>
              </a:rPr>
              <a:t>Chair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Work with NASCSP staff on developing meeting schedule and agendas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Report out to the larger DATA TF on committee work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Work closely with the DATA Task Force co-chairs on committee deliverables and deadlines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Review and approve notes</a:t>
            </a:r>
          </a:p>
          <a:p>
            <a:pPr marL="0" indent="0">
              <a:buNone/>
            </a:pPr>
            <a:r>
              <a:rPr lang="en-US" sz="2900" b="1" dirty="0">
                <a:solidFill>
                  <a:schemeClr val="tx2"/>
                </a:solidFill>
              </a:rPr>
              <a:t>NASCSP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Communicate with committee members to set up meetings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Ensure meetings occur on regularly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Provide WebEx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Take notes</a:t>
            </a:r>
          </a:p>
          <a:p>
            <a:pPr marL="0" indent="0">
              <a:buNone/>
            </a:pPr>
            <a:endParaRPr lang="en-US" sz="2900" dirty="0">
              <a:solidFill>
                <a:schemeClr val="tx2"/>
              </a:solidFill>
            </a:endParaRPr>
          </a:p>
          <a:p>
            <a:endParaRPr lang="en-US" sz="29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840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16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168"/>
            <a:ext cx="8229600" cy="4678363"/>
          </a:xfrm>
        </p:spPr>
        <p:txBody>
          <a:bodyPr>
            <a:noAutofit/>
          </a:bodyPr>
          <a:lstStyle/>
          <a:p>
            <a:endParaRPr lang="en-US" sz="2900" b="1" dirty="0">
              <a:solidFill>
                <a:schemeClr val="tx2"/>
              </a:solidFill>
            </a:endParaRPr>
          </a:p>
          <a:p>
            <a:endParaRPr lang="en-US" sz="2900" b="1" dirty="0">
              <a:solidFill>
                <a:schemeClr val="tx2"/>
              </a:solidFill>
            </a:endParaRPr>
          </a:p>
          <a:p>
            <a:r>
              <a:rPr lang="en-US" sz="2900" b="1" dirty="0">
                <a:solidFill>
                  <a:schemeClr val="tx2"/>
                </a:solidFill>
              </a:rPr>
              <a:t>Deliverable deadline/process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Next meeting</a:t>
            </a:r>
            <a:endParaRPr lang="en-US" sz="1800" dirty="0"/>
          </a:p>
          <a:p>
            <a:pPr marL="0" indent="0">
              <a:buNone/>
            </a:pPr>
            <a:endParaRPr lang="en-US" sz="2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9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CSBG DATA TASK FORCE: ANALYSIS COMMITTEE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263FF-7361-4647-99D1-79175AE0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662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385</Words>
  <Application>Microsoft Office PowerPoint</Application>
  <PresentationFormat>On-screen Show (4:3)</PresentationFormat>
  <Paragraphs>117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Arial</vt:lpstr>
      <vt:lpstr>Calibri</vt:lpstr>
      <vt:lpstr>Cambria</vt:lpstr>
      <vt:lpstr>Times New Roman</vt:lpstr>
      <vt:lpstr>Wingdings</vt:lpstr>
      <vt:lpstr>1_Office Theme</vt:lpstr>
      <vt:lpstr>2_Office Theme</vt:lpstr>
      <vt:lpstr>6_Office Theme</vt:lpstr>
      <vt:lpstr>Analysis Subcommittee </vt:lpstr>
      <vt:lpstr>Agenda</vt:lpstr>
      <vt:lpstr>Roles: NASCSP Staff vs. Members</vt:lpstr>
      <vt:lpstr>Introductions </vt:lpstr>
      <vt:lpstr>PowerPoint Presentation</vt:lpstr>
      <vt:lpstr>Deliverables</vt:lpstr>
      <vt:lpstr>Next Steps</vt:lpstr>
      <vt:lpstr>Committee Chair Roles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&amp; Marketing Subcommittee</dc:title>
  <dc:creator>Eric Behna</dc:creator>
  <cp:lastModifiedBy>Muska Kamran</cp:lastModifiedBy>
  <cp:revision>27</cp:revision>
  <dcterms:created xsi:type="dcterms:W3CDTF">2017-10-17T19:58:20Z</dcterms:created>
  <dcterms:modified xsi:type="dcterms:W3CDTF">2018-03-26T19:20:22Z</dcterms:modified>
</cp:coreProperties>
</file>