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60" r:id="rId4"/>
    <p:sldId id="287" r:id="rId5"/>
    <p:sldId id="261" r:id="rId6"/>
    <p:sldId id="259" r:id="rId7"/>
    <p:sldId id="263" r:id="rId8"/>
    <p:sldId id="265" r:id="rId9"/>
    <p:sldId id="267" r:id="rId10"/>
    <p:sldId id="268" r:id="rId11"/>
    <p:sldId id="273" r:id="rId12"/>
    <p:sldId id="275" r:id="rId13"/>
    <p:sldId id="278" r:id="rId14"/>
    <p:sldId id="279" r:id="rId15"/>
    <p:sldId id="286" r:id="rId16"/>
    <p:sldId id="288" r:id="rId17"/>
    <p:sldId id="26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45" autoAdjust="0"/>
  </p:normalViewPr>
  <p:slideViewPr>
    <p:cSldViewPr snapToGrid="0" snapToObjects="1">
      <p:cViewPr varScale="1">
        <p:scale>
          <a:sx n="98" d="100"/>
          <a:sy n="98" d="100"/>
        </p:scale>
        <p:origin x="-20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B4CCB8-64DB-B243-8D72-098AA9687CFA}" type="datetimeFigureOut">
              <a:rPr lang="en-US" smtClean="0"/>
              <a:pPr/>
              <a:t>3/2/2010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B626C-987E-B145-A7E6-B48FBFB1B92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dirty="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p:spPr>
        <p:txBody>
          <a:bodyPr/>
          <a:lstStyle/>
          <a:p>
            <a:fld id="{916491EE-BA6A-5944-9DDC-7580D36FEFB0}" type="datetime1">
              <a:rPr lang="en-US"/>
              <a:pPr/>
              <a:t>3/2/2010</a:t>
            </a:fld>
            <a:endParaRPr lang="en-US" dirty="0"/>
          </a:p>
        </p:txBody>
      </p:sp>
      <p:sp>
        <p:nvSpPr>
          <p:cNvPr id="94211" name="Rectangle 7"/>
          <p:cNvSpPr>
            <a:spLocks noGrp="1" noChangeArrowheads="1"/>
          </p:cNvSpPr>
          <p:nvPr>
            <p:ph type="sldNum" sz="quarter" idx="5"/>
          </p:nvPr>
        </p:nvSpPr>
        <p:spPr>
          <a:noFill/>
        </p:spPr>
        <p:txBody>
          <a:bodyPr/>
          <a:lstStyle/>
          <a:p>
            <a:fld id="{CAEBC612-36D1-6942-A568-A9776139A019}" type="slidenum">
              <a:rPr lang="en-US"/>
              <a:pPr/>
              <a:t>9</a:t>
            </a:fld>
            <a:endParaRPr lang="en-US" dirty="0"/>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p:spPr>
        <p:txBody>
          <a:bodyPr/>
          <a:lstStyle/>
          <a:p>
            <a:pPr eaLnBrk="1" hangingPunct="1"/>
            <a:r>
              <a:rPr lang="en-US" dirty="0">
                <a:latin typeface="Calibri" charset="0"/>
                <a:ea typeface="ＭＳ Ｐゴシック" charset="-128"/>
                <a:cs typeface="ＭＳ Ｐゴシック" charset="-128"/>
              </a:rPr>
              <a:t>The effective R-value in the attic of a 1,000-square-foot, single-story rambler insulated to R-38 falls to an effective R-value of only 19 when 70 square feet of insulation is pushed aside. </a:t>
            </a:r>
          </a:p>
          <a:p>
            <a:r>
              <a:rPr lang="en-US" dirty="0">
                <a:latin typeface="Calibri" charset="0"/>
                <a:ea typeface="ＭＳ Ｐゴシック" charset="-128"/>
                <a:cs typeface="ＭＳ Ｐゴシック" charset="-128"/>
              </a:rPr>
              <a:t>The thermal boundary is the insulation. Common materials include fiberglass batts, blown-in cellulose, and vermiculite in some older homes. If the thermal and air boundaries are continuous and in contact with each other, air will not pass through the insulation. </a:t>
            </a:r>
          </a:p>
          <a:p>
            <a:r>
              <a:rPr lang="en-US" dirty="0">
                <a:latin typeface="Calibri" charset="0"/>
                <a:ea typeface="ＭＳ Ｐゴシック" charset="-128"/>
                <a:cs typeface="ＭＳ Ｐゴシック" charset="-128"/>
              </a:rPr>
              <a:t>It is quite common for cold air to bypass the insulation, not just in low-income homes, but in large new homes as well. </a:t>
            </a:r>
            <a:endParaRPr lang="en-US" i="1" dirty="0">
              <a:latin typeface="Calibri" charset="0"/>
              <a:ea typeface="ＭＳ Ｐゴシック" charset="-128"/>
              <a:cs typeface="ＭＳ Ｐゴシック" charset="-128"/>
            </a:endParaRPr>
          </a:p>
          <a:p>
            <a:r>
              <a:rPr lang="en-US" i="1" dirty="0">
                <a:latin typeface="Calibri" charset="0"/>
                <a:ea typeface="ＭＳ Ｐゴシック" charset="-128"/>
                <a:cs typeface="ＭＳ Ｐゴシック" charset="-128"/>
              </a:rPr>
              <a:t>Q: What materials are both the thermal boundary and the air barrier?</a:t>
            </a:r>
            <a:endParaRPr lang="en-US" dirty="0">
              <a:latin typeface="Calibri" charset="0"/>
              <a:ea typeface="ＭＳ Ｐゴシック" charset="-128"/>
              <a:cs typeface="ＭＳ Ｐゴシック" charset="-128"/>
            </a:endParaRPr>
          </a:p>
          <a:p>
            <a:r>
              <a:rPr lang="en-US" dirty="0">
                <a:latin typeface="Calibri" charset="0"/>
                <a:ea typeface="ＭＳ Ｐゴシック" charset="-128"/>
                <a:cs typeface="ＭＳ Ｐゴシック" charset="-128"/>
              </a:rPr>
              <a:t>A</a:t>
            </a:r>
            <a:r>
              <a:rPr lang="en-US" i="1" dirty="0">
                <a:latin typeface="Calibri" charset="0"/>
                <a:ea typeface="ＭＳ Ｐゴシック" charset="-128"/>
                <a:cs typeface="ＭＳ Ｐゴシック" charset="-128"/>
              </a:rPr>
              <a:t>: Foam board, spray foam, and dense-pack cellulose insulation, properly installed, greatly reduce airflow.</a:t>
            </a:r>
            <a:r>
              <a:rPr lang="en-US" dirty="0">
                <a:latin typeface="Calibri" charset="0"/>
                <a:ea typeface="ＭＳ Ｐゴシック" charset="-128"/>
                <a:cs typeface="ＭＳ Ｐゴシック" charset="-128"/>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p:spPr>
        <p:txBody>
          <a:bodyPr/>
          <a:lstStyle/>
          <a:p>
            <a:fld id="{45C9B4BF-E676-C746-86EA-DFA6499FD1C2}" type="datetime1">
              <a:rPr lang="en-US"/>
              <a:pPr/>
              <a:t>3/2/2010</a:t>
            </a:fld>
            <a:endParaRPr lang="en-US" dirty="0"/>
          </a:p>
        </p:txBody>
      </p:sp>
      <p:sp>
        <p:nvSpPr>
          <p:cNvPr id="96259" name="Rectangle 7"/>
          <p:cNvSpPr>
            <a:spLocks noGrp="1" noChangeArrowheads="1"/>
          </p:cNvSpPr>
          <p:nvPr>
            <p:ph type="sldNum" sz="quarter" idx="5"/>
          </p:nvPr>
        </p:nvSpPr>
        <p:spPr>
          <a:noFill/>
        </p:spPr>
        <p:txBody>
          <a:bodyPr/>
          <a:lstStyle/>
          <a:p>
            <a:fld id="{301A4EA7-D3F8-C648-A812-A8AA2F19DF14}" type="slidenum">
              <a:rPr lang="en-US"/>
              <a:pPr/>
              <a:t>10</a:t>
            </a:fld>
            <a:endParaRPr lang="en-US" dirty="0"/>
          </a:p>
        </p:txBody>
      </p:sp>
      <p:sp>
        <p:nvSpPr>
          <p:cNvPr id="96260"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ln/>
        </p:spPr>
        <p:txBody>
          <a:bodyPr/>
          <a:lstStyle/>
          <a:p>
            <a:pPr>
              <a:defRPr/>
            </a:pPr>
            <a:r>
              <a:rPr lang="en-US" dirty="0" smtClean="0">
                <a:latin typeface="+mn-lt"/>
                <a:ea typeface="ＭＳ Ｐゴシック" pitchFamily="-109" charset="-128"/>
              </a:rPr>
              <a:t>The thermal boundary is usually easy to identify. </a:t>
            </a:r>
            <a:endParaRPr lang="en-US" i="1" dirty="0" smtClean="0">
              <a:latin typeface="+mn-lt"/>
              <a:ea typeface="ＭＳ Ｐゴシック" pitchFamily="-109" charset="-128"/>
            </a:endParaRPr>
          </a:p>
          <a:p>
            <a:pPr>
              <a:defRPr/>
            </a:pPr>
            <a:r>
              <a:rPr lang="en-US" i="1" dirty="0" smtClean="0">
                <a:latin typeface="+mn-lt"/>
                <a:ea typeface="ＭＳ Ｐゴシック" pitchFamily="-109" charset="-128"/>
              </a:rPr>
              <a:t>Q: Where is the air barrier?</a:t>
            </a:r>
          </a:p>
          <a:p>
            <a:pPr>
              <a:defRPr/>
            </a:pPr>
            <a:r>
              <a:rPr lang="en-US" i="1" dirty="0" smtClean="0">
                <a:latin typeface="+mn-lt"/>
                <a:ea typeface="ＭＳ Ｐゴシック" pitchFamily="-109" charset="-128"/>
              </a:rPr>
              <a:t>A: The air barrier cannot always be determined through visual inspection. Pressure diagnostics are the best way to determine the location and condition of air boundaries.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dt" sz="quarter" idx="1"/>
          </p:nvPr>
        </p:nvSpPr>
        <p:spPr>
          <a:noFill/>
        </p:spPr>
        <p:txBody>
          <a:bodyPr/>
          <a:lstStyle/>
          <a:p>
            <a:fld id="{56AE6F8F-131E-BC42-A45F-AED9A60AFE2A}" type="datetime1">
              <a:rPr lang="en-US"/>
              <a:pPr/>
              <a:t>3/2/2010</a:t>
            </a:fld>
            <a:endParaRPr lang="en-US" dirty="0"/>
          </a:p>
        </p:txBody>
      </p:sp>
      <p:sp>
        <p:nvSpPr>
          <p:cNvPr id="106499" name="Rectangle 7"/>
          <p:cNvSpPr>
            <a:spLocks noGrp="1" noChangeArrowheads="1"/>
          </p:cNvSpPr>
          <p:nvPr>
            <p:ph type="sldNum" sz="quarter" idx="5"/>
          </p:nvPr>
        </p:nvSpPr>
        <p:spPr>
          <a:noFill/>
        </p:spPr>
        <p:txBody>
          <a:bodyPr/>
          <a:lstStyle/>
          <a:p>
            <a:fld id="{C1FAA77C-549C-034E-9C62-6DDF6CA7062E}" type="slidenum">
              <a:rPr lang="en-US"/>
              <a:pPr/>
              <a:t>11</a:t>
            </a:fld>
            <a:endParaRPr lang="en-US" dirty="0"/>
          </a:p>
        </p:txBody>
      </p:sp>
      <p:sp>
        <p:nvSpPr>
          <p:cNvPr id="106500"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ln/>
        </p:spPr>
        <p:txBody>
          <a:bodyPr/>
          <a:lstStyle/>
          <a:p>
            <a:pPr>
              <a:defRPr/>
            </a:pPr>
            <a:r>
              <a:rPr lang="en-US" i="1" dirty="0" smtClean="0">
                <a:latin typeface="+mn-lt"/>
                <a:ea typeface="ＭＳ Ｐゴシック" pitchFamily="-109" charset="-128"/>
              </a:rPr>
              <a:t>Q: What are some common examples of each type of air leakage?</a:t>
            </a:r>
          </a:p>
          <a:p>
            <a:pPr>
              <a:defRPr/>
            </a:pPr>
            <a:r>
              <a:rPr lang="en-US" i="1" dirty="0" smtClean="0">
                <a:latin typeface="+mn-lt"/>
                <a:ea typeface="ＭＳ Ｐゴシック" pitchFamily="-109" charset="-128"/>
              </a:rPr>
              <a:t>A: Here are three common examples:</a:t>
            </a:r>
          </a:p>
          <a:p>
            <a:pPr>
              <a:defRPr/>
            </a:pPr>
            <a:r>
              <a:rPr lang="en-US" i="1" dirty="0" smtClean="0">
                <a:latin typeface="+mn-lt"/>
                <a:ea typeface="ＭＳ Ｐゴシック" pitchFamily="-109" charset="-128"/>
              </a:rPr>
              <a:t>Infiltration: Cold air coming in under a door in the winter</a:t>
            </a:r>
          </a:p>
          <a:p>
            <a:pPr>
              <a:defRPr/>
            </a:pPr>
            <a:r>
              <a:rPr lang="en-US" i="1" dirty="0" smtClean="0">
                <a:latin typeface="+mn-lt"/>
                <a:ea typeface="ＭＳ Ｐゴシック" pitchFamily="-109" charset="-128"/>
              </a:rPr>
              <a:t>Exfiltration: Warm air rushing up through recessed can lights into the attic in the winter</a:t>
            </a:r>
          </a:p>
          <a:p>
            <a:pPr>
              <a:defRPr/>
            </a:pPr>
            <a:r>
              <a:rPr lang="en-US" i="1" dirty="0" smtClean="0">
                <a:latin typeface="+mn-lt"/>
                <a:ea typeface="ＭＳ Ｐゴシック" pitchFamily="-109" charset="-128"/>
              </a:rPr>
              <a:t>Ventilation: Bathroom fan, hood fan, </a:t>
            </a:r>
            <a:r>
              <a:rPr lang="en-US" b="1" i="1" dirty="0" smtClean="0">
                <a:latin typeface="+mn-lt"/>
                <a:ea typeface="ＭＳ Ｐゴシック" pitchFamily="-109" charset="-128"/>
              </a:rPr>
              <a:t>heat recovery ventilation (HRV)</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dt" sz="quarter" idx="1"/>
          </p:nvPr>
        </p:nvSpPr>
        <p:spPr>
          <a:noFill/>
        </p:spPr>
        <p:txBody>
          <a:bodyPr/>
          <a:lstStyle/>
          <a:p>
            <a:fld id="{9B3CFF2A-77A2-B24A-A083-ED5AEE8B8BCF}" type="datetime1">
              <a:rPr lang="en-US"/>
              <a:pPr/>
              <a:t>3/2/2010</a:t>
            </a:fld>
            <a:endParaRPr lang="en-US" dirty="0"/>
          </a:p>
        </p:txBody>
      </p:sp>
      <p:sp>
        <p:nvSpPr>
          <p:cNvPr id="110595" name="Rectangle 7"/>
          <p:cNvSpPr>
            <a:spLocks noGrp="1" noChangeArrowheads="1"/>
          </p:cNvSpPr>
          <p:nvPr>
            <p:ph type="sldNum" sz="quarter" idx="5"/>
          </p:nvPr>
        </p:nvSpPr>
        <p:spPr>
          <a:noFill/>
        </p:spPr>
        <p:txBody>
          <a:bodyPr/>
          <a:lstStyle/>
          <a:p>
            <a:fld id="{8CCAA9B4-78FE-FB4E-A94B-240809969C1A}" type="slidenum">
              <a:rPr lang="en-US"/>
              <a:pPr/>
              <a:t>12</a:t>
            </a:fld>
            <a:endParaRPr lang="en-US" dirty="0"/>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r>
              <a:rPr lang="en-US" i="1" dirty="0">
                <a:latin typeface="Calibri" charset="0"/>
                <a:ea typeface="ＭＳ Ｐゴシック" charset="-128"/>
                <a:cs typeface="ＭＳ Ｐゴシック" charset="-128"/>
              </a:rPr>
              <a:t>Click ahead to reveal heat flow in winter versus summer.</a:t>
            </a:r>
          </a:p>
          <a:p>
            <a:r>
              <a:rPr lang="en-US" i="1" dirty="0">
                <a:latin typeface="Calibri" charset="0"/>
                <a:ea typeface="ＭＳ Ｐゴシック" charset="-128"/>
                <a:cs typeface="ＭＳ Ｐゴシック" charset="-128"/>
              </a:rPr>
              <a:t>Ask students to fill in the blanks before you click ahead.</a:t>
            </a:r>
          </a:p>
          <a:p>
            <a:r>
              <a:rPr lang="en-US" dirty="0">
                <a:latin typeface="Calibri" charset="0"/>
                <a:ea typeface="ＭＳ Ｐゴシック" charset="-128"/>
                <a:cs typeface="ＭＳ Ｐゴシック" charset="-128"/>
              </a:rPr>
              <a:t>The rate of heat and air transfer increases as the delta T increases. The leakage rate of a home in the summer might be 40 CFM</a:t>
            </a:r>
            <a:r>
              <a:rPr lang="en-US" baseline="-25000" dirty="0">
                <a:latin typeface="Calibri" charset="0"/>
                <a:ea typeface="ＭＳ Ｐゴシック" charset="-128"/>
                <a:cs typeface="ＭＳ Ｐゴシック" charset="-128"/>
              </a:rPr>
              <a:t>natural</a:t>
            </a:r>
            <a:r>
              <a:rPr lang="en-US" dirty="0">
                <a:latin typeface="Calibri" charset="0"/>
                <a:ea typeface="ＭＳ Ｐゴシック" charset="-128"/>
                <a:cs typeface="ＭＳ Ｐゴシック" charset="-128"/>
              </a:rPr>
              <a:t>, but increase to 120 CFM</a:t>
            </a:r>
            <a:r>
              <a:rPr lang="en-US" baseline="-25000" dirty="0">
                <a:latin typeface="Calibri" charset="0"/>
                <a:ea typeface="ＭＳ Ｐゴシック" charset="-128"/>
                <a:cs typeface="ＭＳ Ｐゴシック" charset="-128"/>
              </a:rPr>
              <a:t>natural</a:t>
            </a:r>
            <a:r>
              <a:rPr lang="en-US" dirty="0">
                <a:latin typeface="Calibri" charset="0"/>
                <a:ea typeface="ＭＳ Ｐゴシック" charset="-128"/>
                <a:cs typeface="ＭＳ Ｐゴシック" charset="-128"/>
              </a:rPr>
              <a:t> in the winter with the increased delta T. </a:t>
            </a:r>
          </a:p>
          <a:p>
            <a:r>
              <a:rPr lang="en-US" dirty="0">
                <a:latin typeface="Calibri" charset="0"/>
                <a:ea typeface="ＭＳ Ｐゴシック" charset="-128"/>
                <a:cs typeface="ＭＳ Ｐゴシック" charset="-128"/>
              </a:rPr>
              <a:t>Cost-effectiveness of cooling system replacements is less than for heating system replacements because of the smaller delta 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dt" sz="quarter" idx="1"/>
          </p:nvPr>
        </p:nvSpPr>
        <p:spPr>
          <a:noFill/>
        </p:spPr>
        <p:txBody>
          <a:bodyPr/>
          <a:lstStyle/>
          <a:p>
            <a:fld id="{259CA183-81D5-AC4C-95D1-F6DA1EBE2594}" type="datetime1">
              <a:rPr lang="en-US"/>
              <a:pPr/>
              <a:t>3/2/2010</a:t>
            </a:fld>
            <a:endParaRPr lang="en-US" dirty="0"/>
          </a:p>
        </p:txBody>
      </p:sp>
      <p:sp>
        <p:nvSpPr>
          <p:cNvPr id="116739" name="Rectangle 7"/>
          <p:cNvSpPr>
            <a:spLocks noGrp="1" noChangeArrowheads="1"/>
          </p:cNvSpPr>
          <p:nvPr>
            <p:ph type="sldNum" sz="quarter" idx="5"/>
          </p:nvPr>
        </p:nvSpPr>
        <p:spPr>
          <a:noFill/>
        </p:spPr>
        <p:txBody>
          <a:bodyPr/>
          <a:lstStyle/>
          <a:p>
            <a:fld id="{A44FAB9C-2A9A-2A4A-81B6-4BE32029F879}" type="slidenum">
              <a:rPr lang="en-US"/>
              <a:pPr/>
              <a:t>13</a:t>
            </a:fld>
            <a:endParaRPr lang="en-US" dirty="0"/>
          </a:p>
        </p:txBody>
      </p:sp>
      <p:sp>
        <p:nvSpPr>
          <p:cNvPr id="116740"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ln/>
        </p:spPr>
        <p:txBody>
          <a:bodyPr/>
          <a:lstStyle/>
          <a:p>
            <a:pPr marL="448555" indent="-448555" defTabSz="452857">
              <a:buFont typeface="Arial"/>
              <a:buChar char="•"/>
              <a:defRPr/>
            </a:pPr>
            <a:r>
              <a:rPr lang="en-US" dirty="0" smtClean="0">
                <a:latin typeface="+mn-lt"/>
                <a:ea typeface="+mn-ea"/>
                <a:cs typeface="+mn-cs"/>
              </a:rPr>
              <a:t>Wind creates a positive pressure on the windward side of the building, which creates a negative pressure on the other sides of the house.</a:t>
            </a:r>
          </a:p>
          <a:p>
            <a:pPr marL="448555" indent="-448555" defTabSz="452857">
              <a:buFont typeface="Arial"/>
              <a:buChar char="•"/>
              <a:defRPr/>
            </a:pPr>
            <a:r>
              <a:rPr lang="en-US" dirty="0" smtClean="0">
                <a:latin typeface="+mn-lt"/>
                <a:ea typeface="+mn-ea"/>
                <a:cs typeface="+mn-cs"/>
              </a:rPr>
              <a:t>The leeward (protected) side of the house has negative pressure that sucks air out of the house. This is why during big storms, people will crack the windows open to equalize pressure and reduce the chances of windows blowing in or out.</a:t>
            </a:r>
          </a:p>
          <a:p>
            <a:pPr marL="448555" indent="-448555" defTabSz="452857">
              <a:buFont typeface="Arial"/>
              <a:buChar char="•"/>
              <a:defRPr/>
            </a:pPr>
            <a:r>
              <a:rPr lang="en-US" dirty="0" smtClean="0">
                <a:latin typeface="+mn-lt"/>
                <a:ea typeface="+mn-ea"/>
                <a:cs typeface="+mn-cs"/>
              </a:rPr>
              <a:t>During blower door tests, the hose taking external readings must be thrown clear of the wind path created by the blower door fan to avoid faulty readings due to the wind effect.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dt" sz="quarter" idx="1"/>
          </p:nvPr>
        </p:nvSpPr>
        <p:spPr>
          <a:noFill/>
        </p:spPr>
        <p:txBody>
          <a:bodyPr/>
          <a:lstStyle/>
          <a:p>
            <a:fld id="{F80885A5-1B1A-444D-A406-E554EC0B0F7A}" type="datetime1">
              <a:rPr lang="en-US"/>
              <a:pPr/>
              <a:t>3/2/2010</a:t>
            </a:fld>
            <a:endParaRPr lang="en-US" dirty="0"/>
          </a:p>
        </p:txBody>
      </p:sp>
      <p:sp>
        <p:nvSpPr>
          <p:cNvPr id="118787" name="Rectangle 7"/>
          <p:cNvSpPr>
            <a:spLocks noGrp="1" noChangeArrowheads="1"/>
          </p:cNvSpPr>
          <p:nvPr>
            <p:ph type="sldNum" sz="quarter" idx="5"/>
          </p:nvPr>
        </p:nvSpPr>
        <p:spPr>
          <a:noFill/>
        </p:spPr>
        <p:txBody>
          <a:bodyPr/>
          <a:lstStyle/>
          <a:p>
            <a:fld id="{D71347BD-AA22-1A4F-94B1-205C2FB48352}" type="slidenum">
              <a:rPr lang="en-US"/>
              <a:pPr/>
              <a:t>14</a:t>
            </a:fld>
            <a:endParaRPr lang="en-US" dirty="0"/>
          </a:p>
        </p:txBody>
      </p:sp>
      <p:sp>
        <p:nvSpPr>
          <p:cNvPr id="118788"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ln/>
        </p:spPr>
        <p:txBody>
          <a:bodyPr/>
          <a:lstStyle/>
          <a:p>
            <a:pPr>
              <a:defRPr/>
            </a:pPr>
            <a:r>
              <a:rPr lang="en-US" i="1" dirty="0" smtClean="0">
                <a:latin typeface="+mn-lt"/>
                <a:ea typeface="ＭＳ Ｐゴシック" pitchFamily="-109" charset="-128"/>
              </a:rPr>
              <a:t>Click to reveal airflow rising to top and entering through bottom.</a:t>
            </a:r>
          </a:p>
          <a:p>
            <a:pPr>
              <a:defRPr/>
            </a:pPr>
            <a:r>
              <a:rPr lang="en-US" i="1" dirty="0" smtClean="0">
                <a:latin typeface="+mn-lt"/>
                <a:ea typeface="ＭＳ Ｐゴシック" pitchFamily="-109" charset="-128"/>
              </a:rPr>
              <a:t>Q: What is a useful version of stack effect?</a:t>
            </a:r>
          </a:p>
          <a:p>
            <a:pPr>
              <a:defRPr/>
            </a:pPr>
            <a:r>
              <a:rPr lang="en-US" i="1" dirty="0" smtClean="0">
                <a:latin typeface="+mn-lt"/>
                <a:ea typeface="ＭＳ Ｐゴシック" pitchFamily="-109" charset="-128"/>
              </a:rPr>
              <a:t>A: Proper draft of a chimney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type="dt" sz="quarter" idx="1"/>
          </p:nvPr>
        </p:nvSpPr>
        <p:spPr>
          <a:noFill/>
        </p:spPr>
        <p:txBody>
          <a:bodyPr/>
          <a:lstStyle/>
          <a:p>
            <a:fld id="{0B6AC2AA-0012-F94D-B8C9-439D62AF9145}" type="datetime1">
              <a:rPr lang="en-US"/>
              <a:pPr/>
              <a:t>3/2/2010</a:t>
            </a:fld>
            <a:endParaRPr lang="en-US" dirty="0"/>
          </a:p>
        </p:txBody>
      </p:sp>
      <p:sp>
        <p:nvSpPr>
          <p:cNvPr id="133123" name="Rectangle 7"/>
          <p:cNvSpPr>
            <a:spLocks noGrp="1" noChangeArrowheads="1"/>
          </p:cNvSpPr>
          <p:nvPr>
            <p:ph type="sldNum" sz="quarter" idx="5"/>
          </p:nvPr>
        </p:nvSpPr>
        <p:spPr>
          <a:noFill/>
        </p:spPr>
        <p:txBody>
          <a:bodyPr/>
          <a:lstStyle/>
          <a:p>
            <a:fld id="{DF5657C6-960D-7C44-B877-3E9B531D2F0D}" type="slidenum">
              <a:rPr lang="en-US"/>
              <a:pPr/>
              <a:t>15</a:t>
            </a:fld>
            <a:endParaRPr lang="en-US" dirty="0"/>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PowerPoint_Banner.png"/>
          <p:cNvPicPr>
            <a:picLocks noChangeAspect="1"/>
          </p:cNvPicPr>
          <p:nvPr userDrawn="1"/>
        </p:nvPicPr>
        <p:blipFill>
          <a:blip r:embed="rId2"/>
          <a:srcRect/>
          <a:stretch>
            <a:fillRect/>
          </a:stretch>
        </p:blipFill>
        <p:spPr bwMode="auto">
          <a:xfrm>
            <a:off x="0" y="0"/>
            <a:ext cx="9144000" cy="1252538"/>
          </a:xfrm>
          <a:prstGeom prst="rect">
            <a:avLst/>
          </a:prstGeom>
          <a:noFill/>
          <a:ln w="9525">
            <a:noFill/>
            <a:miter lim="800000"/>
            <a:headEnd/>
            <a:tailEnd/>
          </a:ln>
        </p:spPr>
      </p:pic>
      <p:sp>
        <p:nvSpPr>
          <p:cNvPr id="5" name="Line 8"/>
          <p:cNvSpPr>
            <a:spLocks noChangeShapeType="1"/>
          </p:cNvSpPr>
          <p:nvPr userDrawn="1"/>
        </p:nvSpPr>
        <p:spPr bwMode="auto">
          <a:xfrm>
            <a:off x="0" y="1295400"/>
            <a:ext cx="9144000" cy="0"/>
          </a:xfrm>
          <a:prstGeom prst="line">
            <a:avLst/>
          </a:prstGeom>
          <a:noFill/>
          <a:ln w="127000">
            <a:solidFill>
              <a:srgbClr val="77B800"/>
            </a:solidFill>
            <a:round/>
            <a:headEnd/>
            <a:tailEnd/>
          </a:ln>
          <a:effectLst/>
        </p:spPr>
        <p:txBody>
          <a:bodyPr wrap="none" anchor="ctr"/>
          <a:lstStyle/>
          <a:p>
            <a:pPr>
              <a:defRPr/>
            </a:pPr>
            <a:endParaRPr lang="en-US" dirty="0">
              <a:latin typeface="Arial Narrow" pitchFamily="-110" charset="0"/>
            </a:endParaRPr>
          </a:p>
        </p:txBody>
      </p:sp>
      <p:pic>
        <p:nvPicPr>
          <p:cNvPr id="6" name="Picture 15" descr="DOE_Vertical_Program_Sub-Brand.png"/>
          <p:cNvPicPr>
            <a:picLocks noChangeAspect="1"/>
          </p:cNvPicPr>
          <p:nvPr userDrawn="1"/>
        </p:nvPicPr>
        <p:blipFill>
          <a:blip r:embed="rId3"/>
          <a:srcRect/>
          <a:stretch>
            <a:fillRect/>
          </a:stretch>
        </p:blipFill>
        <p:spPr bwMode="auto">
          <a:xfrm>
            <a:off x="304800" y="165100"/>
            <a:ext cx="2133600" cy="928688"/>
          </a:xfrm>
          <a:prstGeom prst="rect">
            <a:avLst/>
          </a:prstGeom>
          <a:noFill/>
          <a:ln w="9525">
            <a:noFill/>
            <a:miter lim="800000"/>
            <a:headEnd/>
            <a:tailEnd/>
          </a:ln>
        </p:spPr>
      </p:pic>
      <p:pic>
        <p:nvPicPr>
          <p:cNvPr id="7" name="Picture 8" descr="Wxlogo_Blue"/>
          <p:cNvPicPr>
            <a:picLocks noChangeAspect="1" noChangeArrowheads="1"/>
          </p:cNvPicPr>
          <p:nvPr userDrawn="1"/>
        </p:nvPicPr>
        <p:blipFill>
          <a:blip r:embed="rId4">
            <a:clrChange>
              <a:clrFrom>
                <a:srgbClr val="FFFFFF"/>
              </a:clrFrom>
              <a:clrTo>
                <a:srgbClr val="FFFFFF">
                  <a:alpha val="0"/>
                </a:srgbClr>
              </a:clrTo>
            </a:clrChange>
          </a:blip>
          <a:srcRect/>
          <a:stretch>
            <a:fillRect/>
          </a:stretch>
        </p:blipFill>
        <p:spPr bwMode="auto">
          <a:xfrm>
            <a:off x="6640513" y="1905000"/>
            <a:ext cx="1665287" cy="2027238"/>
          </a:xfrm>
          <a:prstGeom prst="rect">
            <a:avLst/>
          </a:prstGeom>
          <a:noFill/>
          <a:ln w="9525">
            <a:noFill/>
            <a:miter lim="800000"/>
            <a:headEnd/>
            <a:tailEnd/>
          </a:ln>
        </p:spPr>
      </p:pic>
      <p:cxnSp>
        <p:nvCxnSpPr>
          <p:cNvPr id="8" name="Straight Connector 17"/>
          <p:cNvCxnSpPr>
            <a:cxnSpLocks noChangeShapeType="1"/>
          </p:cNvCxnSpPr>
          <p:nvPr userDrawn="1"/>
        </p:nvCxnSpPr>
        <p:spPr bwMode="auto">
          <a:xfrm>
            <a:off x="762000" y="4189413"/>
            <a:ext cx="7467600" cy="1587"/>
          </a:xfrm>
          <a:prstGeom prst="line">
            <a:avLst/>
          </a:prstGeom>
          <a:noFill/>
          <a:ln w="9525">
            <a:solidFill>
              <a:srgbClr val="608EB7"/>
            </a:solidFill>
            <a:round/>
            <a:headEnd/>
            <a:tailEnd/>
          </a:ln>
        </p:spPr>
      </p:cxnSp>
      <p:sp>
        <p:nvSpPr>
          <p:cNvPr id="9" name="Rectangle 8"/>
          <p:cNvSpPr/>
          <p:nvPr userDrawn="1"/>
        </p:nvSpPr>
        <p:spPr bwMode="auto">
          <a:xfrm>
            <a:off x="0" y="6510338"/>
            <a:ext cx="9144000" cy="347662"/>
          </a:xfrm>
          <a:prstGeom prst="rect">
            <a:avLst/>
          </a:prstGeom>
          <a:solidFill>
            <a:srgbClr val="000066"/>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dirty="0"/>
          </a:p>
        </p:txBody>
      </p:sp>
      <p:sp>
        <p:nvSpPr>
          <p:cNvPr id="7170" name="Rectangle 2"/>
          <p:cNvSpPr>
            <a:spLocks noGrp="1" noChangeArrowheads="1"/>
          </p:cNvSpPr>
          <p:nvPr>
            <p:ph type="ctrTitle"/>
          </p:nvPr>
        </p:nvSpPr>
        <p:spPr>
          <a:xfrm>
            <a:off x="762000" y="2362200"/>
            <a:ext cx="5943600" cy="838200"/>
          </a:xfrm>
        </p:spPr>
        <p:txBody>
          <a:bodyPr/>
          <a:lstStyle>
            <a:lvl1pPr algn="l">
              <a:defRPr sz="3600">
                <a:solidFill>
                  <a:srgbClr val="000066"/>
                </a:solidFill>
              </a:defRPr>
            </a:lvl1pPr>
          </a:lstStyle>
          <a:p>
            <a:r>
              <a:rPr lang="en-US" dirty="0"/>
              <a:t>Click to edit Master title style</a:t>
            </a:r>
          </a:p>
        </p:txBody>
      </p:sp>
      <p:sp>
        <p:nvSpPr>
          <p:cNvPr id="7171" name="Rectangle 3"/>
          <p:cNvSpPr>
            <a:spLocks noGrp="1" noChangeArrowheads="1"/>
          </p:cNvSpPr>
          <p:nvPr>
            <p:ph type="subTitle" idx="1"/>
          </p:nvPr>
        </p:nvSpPr>
        <p:spPr>
          <a:xfrm>
            <a:off x="762000" y="3352800"/>
            <a:ext cx="5943600" cy="609600"/>
          </a:xfrm>
        </p:spPr>
        <p:txBody>
          <a:bodyPr/>
          <a:lstStyle>
            <a:lvl1pPr marL="0" indent="0" algn="l">
              <a:buFontTx/>
              <a:buNone/>
              <a:defRPr sz="2800"/>
            </a:lvl1pPr>
          </a:lstStyle>
          <a:p>
            <a:r>
              <a:rPr lang="en-US" dirty="0"/>
              <a:t>Click to edit Master subtitle style</a:t>
            </a:r>
          </a:p>
        </p:txBody>
      </p:sp>
      <p:sp>
        <p:nvSpPr>
          <p:cNvPr id="10" name="Rectangle 4"/>
          <p:cNvSpPr>
            <a:spLocks noGrp="1" noChangeArrowheads="1"/>
          </p:cNvSpPr>
          <p:nvPr>
            <p:ph type="dt" sz="half" idx="10"/>
          </p:nvPr>
        </p:nvSpPr>
        <p:spPr>
          <a:xfrm>
            <a:off x="762000" y="4343400"/>
            <a:ext cx="5943600" cy="457200"/>
          </a:xfrm>
          <a:prstGeom prst="rect">
            <a:avLst/>
          </a:prstGeom>
        </p:spPr>
        <p:txBody>
          <a:bodyPr vert="horz" wrap="square" lIns="91440" tIns="45720" rIns="91440" bIns="45720" numCol="1" anchor="t" anchorCtr="0" compatLnSpc="1">
            <a:prstTxWarp prst="textNoShape">
              <a:avLst/>
            </a:prstTxWarp>
          </a:bodyPr>
          <a:lstStyle>
            <a:lvl1pPr algn="l">
              <a:defRPr sz="2000" b="0">
                <a:solidFill>
                  <a:srgbClr val="608EB7"/>
                </a:solidFill>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CCBE262-6DE2-6240-907E-207BE56B2B3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495800"/>
          </a:xfrm>
        </p:spPr>
        <p:txBody>
          <a:bodyPr/>
          <a:lstStyle>
            <a:lvl1pPr marL="0" indent="0">
              <a:buNone/>
              <a:defRPr sz="2800"/>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485B524E-44A1-4F4A-B632-E708A60FAFB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F344142-4237-AC4E-AC05-3C91822B55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73C1D80-EAA7-A748-98B1-59C86563B2A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6553200"/>
          </a:xfrm>
          <a:prstGeom prst="rect">
            <a:avLst/>
          </a:prstGeom>
          <a:solidFill>
            <a:srgbClr val="000026"/>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dirty="0"/>
          </a:p>
        </p:txBody>
      </p:sp>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Rectangle 5"/>
          <p:cNvSpPr>
            <a:spLocks noGrp="1" noChangeArrowheads="1"/>
          </p:cNvSpPr>
          <p:nvPr>
            <p:ph type="sldNum" sz="quarter" idx="10"/>
          </p:nvPr>
        </p:nvSpPr>
        <p:spPr/>
        <p:txBody>
          <a:bodyPr/>
          <a:lstStyle>
            <a:lvl1pPr>
              <a:defRPr/>
            </a:lvl1pPr>
          </a:lstStyle>
          <a:p>
            <a:pPr>
              <a:defRPr/>
            </a:pPr>
            <a:fld id="{AD5624A5-3ABD-B645-B44E-5334FFE1F0C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0" cy="838200"/>
          </a:xfrm>
          <a:prstGeom prst="rect">
            <a:avLst/>
          </a:prstGeom>
          <a:solidFill>
            <a:srgbClr val="608EB7"/>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dirty="0"/>
          </a:p>
        </p:txBody>
      </p:sp>
      <p:sp>
        <p:nvSpPr>
          <p:cNvPr id="1027" name="Rectangle 2"/>
          <p:cNvSpPr>
            <a:spLocks noGrp="1" noChangeArrowheads="1"/>
          </p:cNvSpPr>
          <p:nvPr>
            <p:ph type="title"/>
          </p:nvPr>
        </p:nvSpPr>
        <p:spPr bwMode="auto">
          <a:xfrm>
            <a:off x="457200" y="0"/>
            <a:ext cx="6324600" cy="838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342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4" descr="DOE_Horizontal_Program_Sub-Brand.png"/>
          <p:cNvPicPr>
            <a:picLocks noChangeAspect="1"/>
          </p:cNvPicPr>
          <p:nvPr/>
        </p:nvPicPr>
        <p:blipFill>
          <a:blip r:embed="rId8"/>
          <a:srcRect l="13986" t="1244" r="49069" b="-5797"/>
          <a:stretch>
            <a:fillRect/>
          </a:stretch>
        </p:blipFill>
        <p:spPr bwMode="auto">
          <a:xfrm>
            <a:off x="7162800" y="152400"/>
            <a:ext cx="1676400" cy="609600"/>
          </a:xfrm>
          <a:prstGeom prst="rect">
            <a:avLst/>
          </a:prstGeom>
          <a:noFill/>
          <a:ln w="9525">
            <a:noFill/>
            <a:miter lim="800000"/>
            <a:headEnd/>
            <a:tailEnd/>
          </a:ln>
        </p:spPr>
      </p:pic>
      <p:sp>
        <p:nvSpPr>
          <p:cNvPr id="12" name="Rectangle 11"/>
          <p:cNvSpPr/>
          <p:nvPr/>
        </p:nvSpPr>
        <p:spPr bwMode="auto">
          <a:xfrm>
            <a:off x="0" y="838200"/>
            <a:ext cx="9144000" cy="304800"/>
          </a:xfrm>
          <a:prstGeom prst="rect">
            <a:avLst/>
          </a:prstGeom>
          <a:solidFill>
            <a:srgbClr val="8DC63F"/>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dirty="0"/>
          </a:p>
        </p:txBody>
      </p:sp>
      <p:sp>
        <p:nvSpPr>
          <p:cNvPr id="14" name="Rectangle 13"/>
          <p:cNvSpPr/>
          <p:nvPr/>
        </p:nvSpPr>
        <p:spPr bwMode="auto">
          <a:xfrm>
            <a:off x="0" y="6510338"/>
            <a:ext cx="9144000" cy="347662"/>
          </a:xfrm>
          <a:prstGeom prst="rect">
            <a:avLst/>
          </a:prstGeom>
          <a:solidFill>
            <a:srgbClr val="000066"/>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dirty="0"/>
          </a:p>
        </p:txBody>
      </p:sp>
      <p:sp>
        <p:nvSpPr>
          <p:cNvPr id="6150" name="Rectangle 6"/>
          <p:cNvSpPr>
            <a:spLocks noGrp="1" noChangeArrowheads="1"/>
          </p:cNvSpPr>
          <p:nvPr>
            <p:ph type="sldNum" sz="quarter" idx="4"/>
          </p:nvPr>
        </p:nvSpPr>
        <p:spPr bwMode="auto">
          <a:xfrm>
            <a:off x="8305800" y="65659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b="0">
                <a:solidFill>
                  <a:srgbClr val="FFFFFF"/>
                </a:solidFill>
              </a:defRPr>
            </a:lvl1pPr>
          </a:lstStyle>
          <a:p>
            <a:pPr>
              <a:defRPr/>
            </a:pPr>
            <a:fld id="{1283A0C9-6769-F14A-84DC-CDC76256BF95}" type="slidenum">
              <a:rPr lang="en-US"/>
              <a:pPr>
                <a:defRPr/>
              </a:pPr>
              <a:t>‹#›</a:t>
            </a:fld>
            <a:endParaRPr lang="en-US" dirty="0"/>
          </a:p>
        </p:txBody>
      </p:sp>
      <p:sp>
        <p:nvSpPr>
          <p:cNvPr id="13" name="TextBox 12"/>
          <p:cNvSpPr txBox="1"/>
          <p:nvPr/>
        </p:nvSpPr>
        <p:spPr>
          <a:xfrm>
            <a:off x="2971800" y="6565900"/>
            <a:ext cx="5486400" cy="230188"/>
          </a:xfrm>
          <a:prstGeom prst="rect">
            <a:avLst/>
          </a:prstGeom>
          <a:noFill/>
        </p:spPr>
        <p:txBody>
          <a:bodyPr>
            <a:prstTxWarp prst="textNoShape">
              <a:avLst/>
            </a:prstTxWarp>
            <a:spAutoFit/>
          </a:bodyPr>
          <a:lstStyle/>
          <a:p>
            <a:pPr algn="r">
              <a:defRPr/>
            </a:pPr>
            <a:r>
              <a:rPr lang="en-US" sz="900" b="0" dirty="0">
                <a:solidFill>
                  <a:schemeClr val="bg1"/>
                </a:solidFill>
              </a:rPr>
              <a:t>WEATHERIZATION ASSISTANCE PROGRAM STANDARDIZED CURRICULUM</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000" spc="100">
          <a:solidFill>
            <a:schemeClr val="bg1"/>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000">
          <a:solidFill>
            <a:schemeClr val="bg1"/>
          </a:solidFill>
          <a:latin typeface="Arial" pitchFamily="-108" charset="0"/>
          <a:ea typeface="ＭＳ Ｐゴシック" pitchFamily="-65" charset="-128"/>
          <a:cs typeface="ＭＳ Ｐゴシック" pitchFamily="-65" charset="-128"/>
        </a:defRPr>
      </a:lvl2pPr>
      <a:lvl3pPr algn="l" rtl="0" eaLnBrk="0" fontAlgn="base" hangingPunct="0">
        <a:spcBef>
          <a:spcPct val="0"/>
        </a:spcBef>
        <a:spcAft>
          <a:spcPct val="0"/>
        </a:spcAft>
        <a:defRPr sz="3000">
          <a:solidFill>
            <a:schemeClr val="bg1"/>
          </a:solidFill>
          <a:latin typeface="Arial" pitchFamily="-108" charset="0"/>
          <a:ea typeface="ＭＳ Ｐゴシック" pitchFamily="-65" charset="-128"/>
          <a:cs typeface="ＭＳ Ｐゴシック" pitchFamily="-65" charset="-128"/>
        </a:defRPr>
      </a:lvl3pPr>
      <a:lvl4pPr algn="l" rtl="0" eaLnBrk="0" fontAlgn="base" hangingPunct="0">
        <a:spcBef>
          <a:spcPct val="0"/>
        </a:spcBef>
        <a:spcAft>
          <a:spcPct val="0"/>
        </a:spcAft>
        <a:defRPr sz="3000">
          <a:solidFill>
            <a:schemeClr val="bg1"/>
          </a:solidFill>
          <a:latin typeface="Arial" pitchFamily="-108" charset="0"/>
          <a:ea typeface="ＭＳ Ｐゴシック" pitchFamily="-65" charset="-128"/>
          <a:cs typeface="ＭＳ Ｐゴシック" pitchFamily="-65" charset="-128"/>
        </a:defRPr>
      </a:lvl4pPr>
      <a:lvl5pPr algn="l" rtl="0" eaLnBrk="0" fontAlgn="base" hangingPunct="0">
        <a:spcBef>
          <a:spcPct val="0"/>
        </a:spcBef>
        <a:spcAft>
          <a:spcPct val="0"/>
        </a:spcAft>
        <a:defRPr sz="3000">
          <a:solidFill>
            <a:schemeClr val="bg1"/>
          </a:solidFill>
          <a:latin typeface="Arial" pitchFamily="-108"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4400">
          <a:solidFill>
            <a:schemeClr val="tx2"/>
          </a:solidFill>
          <a:latin typeface="Arial" pitchFamily="-108" charset="0"/>
        </a:defRPr>
      </a:lvl6pPr>
      <a:lvl7pPr marL="914400" algn="l" rtl="0" eaLnBrk="0" fontAlgn="base" hangingPunct="0">
        <a:spcBef>
          <a:spcPct val="0"/>
        </a:spcBef>
        <a:spcAft>
          <a:spcPct val="0"/>
        </a:spcAft>
        <a:defRPr sz="4400">
          <a:solidFill>
            <a:schemeClr val="tx2"/>
          </a:solidFill>
          <a:latin typeface="Arial" pitchFamily="-108" charset="0"/>
        </a:defRPr>
      </a:lvl7pPr>
      <a:lvl8pPr marL="1371600" algn="l" rtl="0" eaLnBrk="0" fontAlgn="base" hangingPunct="0">
        <a:spcBef>
          <a:spcPct val="0"/>
        </a:spcBef>
        <a:spcAft>
          <a:spcPct val="0"/>
        </a:spcAft>
        <a:defRPr sz="4400">
          <a:solidFill>
            <a:schemeClr val="tx2"/>
          </a:solidFill>
          <a:latin typeface="Arial" pitchFamily="-108" charset="0"/>
        </a:defRPr>
      </a:lvl8pPr>
      <a:lvl9pPr marL="1828800" algn="l" rtl="0" eaLnBrk="0" fontAlgn="base" hangingPunct="0">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ts val="1200"/>
        </a:spcBef>
        <a:spcAft>
          <a:spcPct val="0"/>
        </a:spcAft>
        <a:buClr>
          <a:srgbClr val="8DC63F"/>
        </a:buClr>
        <a:buChar char="•"/>
        <a:defRPr sz="2800">
          <a:solidFill>
            <a:srgbClr val="404040"/>
          </a:solidFill>
          <a:latin typeface="+mn-lt"/>
          <a:ea typeface="ＭＳ Ｐゴシック" pitchFamily="-65" charset="-128"/>
          <a:cs typeface="ＭＳ Ｐゴシック" pitchFamily="-65" charset="-128"/>
        </a:defRPr>
      </a:lvl1pPr>
      <a:lvl2pPr marL="742950" indent="-285750" algn="l" rtl="0" eaLnBrk="0" fontAlgn="base" hangingPunct="0">
        <a:spcBef>
          <a:spcPts val="1200"/>
        </a:spcBef>
        <a:spcAft>
          <a:spcPct val="0"/>
        </a:spcAft>
        <a:buClr>
          <a:srgbClr val="8DC63F"/>
        </a:buClr>
        <a:buFont typeface="Arial" pitchFamily="-106" charset="0"/>
        <a:buChar char="•"/>
        <a:defRPr sz="2600">
          <a:solidFill>
            <a:srgbClr val="404040"/>
          </a:solidFill>
          <a:latin typeface="+mn-lt"/>
          <a:ea typeface="ＭＳ Ｐゴシック" pitchFamily="-108" charset="-128"/>
        </a:defRPr>
      </a:lvl2pPr>
      <a:lvl3pPr marL="1143000" indent="-228600" algn="l" rtl="0" eaLnBrk="0" fontAlgn="base" hangingPunct="0">
        <a:spcBef>
          <a:spcPts val="1200"/>
        </a:spcBef>
        <a:spcAft>
          <a:spcPct val="0"/>
        </a:spcAft>
        <a:buClr>
          <a:srgbClr val="8DC63F"/>
        </a:buClr>
        <a:buChar char="•"/>
        <a:defRPr sz="2400">
          <a:solidFill>
            <a:srgbClr val="404040"/>
          </a:solidFill>
          <a:latin typeface="+mn-lt"/>
          <a:ea typeface="ＭＳ Ｐゴシック" pitchFamily="-108" charset="-128"/>
        </a:defRPr>
      </a:lvl3pPr>
      <a:lvl4pPr marL="1600200" indent="-228600" algn="l" rtl="0" eaLnBrk="0" fontAlgn="base" hangingPunct="0">
        <a:spcBef>
          <a:spcPts val="1200"/>
        </a:spcBef>
        <a:spcAft>
          <a:spcPct val="0"/>
        </a:spcAft>
        <a:buClr>
          <a:srgbClr val="8DC63F"/>
        </a:buClr>
        <a:buFont typeface="Arial" pitchFamily="-106" charset="0"/>
        <a:buChar char="•"/>
        <a:defRPr sz="2000">
          <a:solidFill>
            <a:srgbClr val="404040"/>
          </a:solidFill>
          <a:latin typeface="+mn-lt"/>
          <a:ea typeface="ＭＳ Ｐゴシック" pitchFamily="-108" charset="-128"/>
        </a:defRPr>
      </a:lvl4pPr>
      <a:lvl5pPr marL="2057400" indent="-228600" algn="l" rtl="0" eaLnBrk="0" fontAlgn="base" hangingPunct="0">
        <a:spcBef>
          <a:spcPts val="1200"/>
        </a:spcBef>
        <a:spcAft>
          <a:spcPct val="0"/>
        </a:spcAft>
        <a:buClr>
          <a:srgbClr val="8DC63F"/>
        </a:buClr>
        <a:buFont typeface="Arial" pitchFamily="-106" charset="0"/>
        <a:buChar char="•"/>
        <a:defRPr sz="2000">
          <a:solidFill>
            <a:srgbClr val="404040"/>
          </a:solidFill>
          <a:latin typeface="+mn-lt"/>
          <a:ea typeface="ＭＳ Ｐゴシック" pitchFamily="-108"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kcutchin@sms-results.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Standardized Curriculum</a:t>
            </a:r>
            <a:endParaRPr lang="en-US" dirty="0"/>
          </a:p>
        </p:txBody>
      </p:sp>
      <p:sp>
        <p:nvSpPr>
          <p:cNvPr id="3" name="Subtitle 2"/>
          <p:cNvSpPr>
            <a:spLocks noGrp="1"/>
          </p:cNvSpPr>
          <p:nvPr>
            <p:ph type="subTitle" idx="1"/>
          </p:nvPr>
        </p:nvSpPr>
        <p:spPr/>
        <p:txBody>
          <a:bodyPr/>
          <a:lstStyle/>
          <a:p>
            <a:r>
              <a:rPr lang="en-US" dirty="0" smtClean="0"/>
              <a:t>WAP Training Plans and Resources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Placeholder 8" descr="Photo of residential attic with insulation."/>
          <p:cNvPicPr>
            <a:picLocks noGrp="1" noChangeAspect="1"/>
          </p:cNvPicPr>
          <p:nvPr>
            <p:ph type="pic" idx="1"/>
          </p:nvPr>
        </p:nvPicPr>
        <p:blipFill>
          <a:blip r:embed="rId3"/>
          <a:srcRect t="-139" b="-139"/>
          <a:stretch>
            <a:fillRect/>
          </a:stretch>
        </p:blipFill>
        <p:spPr>
          <a:ln w="9525">
            <a:headEnd/>
            <a:tailEnd/>
          </a:ln>
        </p:spPr>
      </p:pic>
      <p:sp>
        <p:nvSpPr>
          <p:cNvPr id="95235" name="Text Placeholder 7"/>
          <p:cNvSpPr>
            <a:spLocks noGrp="1"/>
          </p:cNvSpPr>
          <p:nvPr>
            <p:ph type="body" sz="half" idx="2"/>
          </p:nvPr>
        </p:nvSpPr>
        <p:spPr/>
        <p:txBody>
          <a:bodyPr/>
          <a:lstStyle/>
          <a:p>
            <a:endParaRPr lang="en-US" dirty="0">
              <a:ea typeface="ＭＳ Ｐゴシック" charset="-128"/>
              <a:cs typeface="ＭＳ Ｐゴシック" charset="-128"/>
            </a:endParaRPr>
          </a:p>
        </p:txBody>
      </p:sp>
      <p:sp>
        <p:nvSpPr>
          <p:cNvPr id="95236" name="Slide Number Placeholder 3"/>
          <p:cNvSpPr>
            <a:spLocks noGrp="1"/>
          </p:cNvSpPr>
          <p:nvPr>
            <p:ph type="sldNum" sz="quarter" idx="10"/>
          </p:nvPr>
        </p:nvSpPr>
        <p:spPr>
          <a:noFill/>
        </p:spPr>
        <p:txBody>
          <a:bodyPr/>
          <a:lstStyle/>
          <a:p>
            <a:fld id="{41C448BD-D706-B140-9CD0-7920ADA77BAD}" type="slidenum">
              <a:rPr lang="en-US"/>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7" descr="Clipart of residential home air leakage."/>
          <p:cNvPicPr>
            <a:picLocks noChangeAspect="1"/>
          </p:cNvPicPr>
          <p:nvPr/>
        </p:nvPicPr>
        <p:blipFill>
          <a:blip r:embed="rId3"/>
          <a:srcRect t="14444" r="3342" b="16667"/>
          <a:stretch>
            <a:fillRect/>
          </a:stretch>
        </p:blipFill>
        <p:spPr bwMode="auto">
          <a:xfrm>
            <a:off x="173038" y="1143000"/>
            <a:ext cx="8818562" cy="5334000"/>
          </a:xfrm>
          <a:prstGeom prst="rect">
            <a:avLst/>
          </a:prstGeom>
          <a:noFill/>
          <a:ln w="9525">
            <a:noFill/>
            <a:miter lim="800000"/>
            <a:headEnd/>
            <a:tailEnd/>
          </a:ln>
        </p:spPr>
      </p:pic>
      <p:sp>
        <p:nvSpPr>
          <p:cNvPr id="5" name="Title 4"/>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Air Leakage</a:t>
            </a:r>
          </a:p>
        </p:txBody>
      </p:sp>
      <p:sp>
        <p:nvSpPr>
          <p:cNvPr id="105476" name="Content Placeholder 5"/>
          <p:cNvSpPr>
            <a:spLocks noGrp="1"/>
          </p:cNvSpPr>
          <p:nvPr>
            <p:ph idx="1"/>
          </p:nvPr>
        </p:nvSpPr>
        <p:spPr>
          <a:xfrm>
            <a:off x="6400800" y="1600200"/>
            <a:ext cx="2057400" cy="1600200"/>
          </a:xfrm>
        </p:spPr>
        <p:txBody>
          <a:bodyPr/>
          <a:lstStyle/>
          <a:p>
            <a:pPr marL="0" indent="0">
              <a:buFontTx/>
              <a:buNone/>
            </a:pPr>
            <a:r>
              <a:rPr lang="en-US" sz="2400" b="1" dirty="0">
                <a:solidFill>
                  <a:srgbClr val="000066"/>
                </a:solidFill>
                <a:ea typeface="ＭＳ Ｐゴシック" charset="-128"/>
                <a:cs typeface="ＭＳ Ｐゴシック" charset="-128"/>
              </a:rPr>
              <a:t>Ventilation</a:t>
            </a:r>
            <a:r>
              <a:rPr lang="en-US" sz="2400" dirty="0">
                <a:ea typeface="ＭＳ Ｐゴシック" charset="-128"/>
                <a:cs typeface="ＭＳ Ｐゴシック" charset="-128"/>
              </a:rPr>
              <a:t> = Controlled </a:t>
            </a:r>
            <a:br>
              <a:rPr lang="en-US" sz="2400" dirty="0">
                <a:ea typeface="ＭＳ Ｐゴシック" charset="-128"/>
                <a:cs typeface="ＭＳ Ｐゴシック" charset="-128"/>
              </a:rPr>
            </a:br>
            <a:r>
              <a:rPr lang="en-US" sz="2400" dirty="0">
                <a:ea typeface="ＭＳ Ｐゴシック" charset="-128"/>
                <a:cs typeface="ＭＳ Ｐゴシック" charset="-128"/>
              </a:rPr>
              <a:t>air leakage</a:t>
            </a:r>
          </a:p>
        </p:txBody>
      </p:sp>
      <p:sp>
        <p:nvSpPr>
          <p:cNvPr id="105477" name="Slide Number Placeholder 5"/>
          <p:cNvSpPr>
            <a:spLocks noGrp="1"/>
          </p:cNvSpPr>
          <p:nvPr>
            <p:ph type="sldNum" sz="quarter" idx="10"/>
          </p:nvPr>
        </p:nvSpPr>
        <p:spPr>
          <a:noFill/>
        </p:spPr>
        <p:txBody>
          <a:bodyPr/>
          <a:lstStyle/>
          <a:p>
            <a:fld id="{CF581676-2ACB-AE46-9835-FA66BF43F098}" type="slidenum">
              <a:rPr lang="en-US"/>
              <a:pPr/>
              <a:t>11</a:t>
            </a:fld>
            <a:endParaRPr lang="en-US" dirty="0"/>
          </a:p>
        </p:txBody>
      </p:sp>
      <p:sp>
        <p:nvSpPr>
          <p:cNvPr id="105478" name="Content Placeholder 5"/>
          <p:cNvSpPr txBox="1">
            <a:spLocks/>
          </p:cNvSpPr>
          <p:nvPr/>
        </p:nvSpPr>
        <p:spPr bwMode="auto">
          <a:xfrm>
            <a:off x="6400800" y="3810000"/>
            <a:ext cx="2209800" cy="1600200"/>
          </a:xfrm>
          <a:prstGeom prst="rect">
            <a:avLst/>
          </a:prstGeom>
          <a:noFill/>
          <a:ln w="9525">
            <a:noFill/>
            <a:miter lim="800000"/>
            <a:headEnd/>
            <a:tailEnd/>
          </a:ln>
        </p:spPr>
        <p:txBody>
          <a:bodyPr lIns="0" tIns="0" rIns="0" bIns="0">
            <a:prstTxWarp prst="textNoShape">
              <a:avLst/>
            </a:prstTxWarp>
          </a:bodyPr>
          <a:lstStyle/>
          <a:p>
            <a:pPr algn="l" eaLnBrk="0" hangingPunct="0">
              <a:spcBef>
                <a:spcPts val="1200"/>
              </a:spcBef>
              <a:buClr>
                <a:srgbClr val="8DC63F"/>
              </a:buClr>
            </a:pPr>
            <a:r>
              <a:rPr lang="en-US" sz="2400" dirty="0">
                <a:solidFill>
                  <a:srgbClr val="000066"/>
                </a:solidFill>
              </a:rPr>
              <a:t>Exfiltration</a:t>
            </a:r>
            <a:r>
              <a:rPr lang="en-US" sz="2400" b="0" dirty="0">
                <a:solidFill>
                  <a:srgbClr val="404040"/>
                </a:solidFill>
              </a:rPr>
              <a:t> = </a:t>
            </a:r>
            <a:br>
              <a:rPr lang="en-US" sz="2400" b="0" dirty="0">
                <a:solidFill>
                  <a:srgbClr val="404040"/>
                </a:solidFill>
              </a:rPr>
            </a:br>
            <a:r>
              <a:rPr lang="en-US" sz="2400" b="0" dirty="0">
                <a:solidFill>
                  <a:srgbClr val="404040"/>
                </a:solidFill>
              </a:rPr>
              <a:t>Air leaking out</a:t>
            </a:r>
          </a:p>
        </p:txBody>
      </p:sp>
      <p:sp>
        <p:nvSpPr>
          <p:cNvPr id="105479" name="Content Placeholder 5"/>
          <p:cNvSpPr txBox="1">
            <a:spLocks/>
          </p:cNvSpPr>
          <p:nvPr/>
        </p:nvSpPr>
        <p:spPr bwMode="auto">
          <a:xfrm>
            <a:off x="381000" y="3886200"/>
            <a:ext cx="1981200" cy="990600"/>
          </a:xfrm>
          <a:prstGeom prst="rect">
            <a:avLst/>
          </a:prstGeom>
          <a:noFill/>
          <a:ln w="9525">
            <a:noFill/>
            <a:miter lim="800000"/>
            <a:headEnd/>
            <a:tailEnd/>
          </a:ln>
        </p:spPr>
        <p:txBody>
          <a:bodyPr lIns="0" tIns="0" rIns="0" bIns="0">
            <a:prstTxWarp prst="textNoShape">
              <a:avLst/>
            </a:prstTxWarp>
          </a:bodyPr>
          <a:lstStyle/>
          <a:p>
            <a:pPr algn="l" eaLnBrk="0" hangingPunct="0">
              <a:spcBef>
                <a:spcPts val="1200"/>
              </a:spcBef>
              <a:buClr>
                <a:srgbClr val="8DC63F"/>
              </a:buClr>
            </a:pPr>
            <a:r>
              <a:rPr lang="en-US" sz="2400" dirty="0">
                <a:solidFill>
                  <a:srgbClr val="000066"/>
                </a:solidFill>
              </a:rPr>
              <a:t>Infiltration</a:t>
            </a:r>
            <a:r>
              <a:rPr lang="en-US" sz="2400" b="0" dirty="0">
                <a:solidFill>
                  <a:srgbClr val="404040"/>
                </a:solidFill>
              </a:rPr>
              <a:t> = </a:t>
            </a:r>
            <a:br>
              <a:rPr lang="en-US" sz="2400" b="0" dirty="0">
                <a:solidFill>
                  <a:srgbClr val="404040"/>
                </a:solidFill>
              </a:rPr>
            </a:br>
            <a:r>
              <a:rPr lang="en-US" sz="2400" b="0" dirty="0">
                <a:solidFill>
                  <a:srgbClr val="404040"/>
                </a:solidFill>
              </a:rPr>
              <a:t>Air leaking in</a:t>
            </a:r>
          </a:p>
        </p:txBody>
      </p:sp>
      <p:sp>
        <p:nvSpPr>
          <p:cNvPr id="105480" name="Title 5"/>
          <p:cNvSpPr txBox="1">
            <a:spLocks/>
          </p:cNvSpPr>
          <p:nvPr/>
        </p:nvSpPr>
        <p:spPr bwMode="auto">
          <a:xfrm>
            <a:off x="457200" y="838200"/>
            <a:ext cx="6324600" cy="304800"/>
          </a:xfrm>
          <a:prstGeom prst="rect">
            <a:avLst/>
          </a:prstGeom>
          <a:noFill/>
          <a:ln w="9525">
            <a:noFill/>
            <a:miter lim="800000"/>
            <a:headEnd/>
            <a:tailEnd/>
          </a:ln>
        </p:spPr>
        <p:txBody>
          <a:bodyPr lIns="0" tIns="0" rIns="0" bIns="0" anchor="ctr">
            <a:prstTxWarp prst="textNoShape">
              <a:avLst/>
            </a:prstTxWarp>
          </a:bodyPr>
          <a:lstStyle/>
          <a:p>
            <a:pPr algn="l" eaLnBrk="0" hangingPunct="0"/>
            <a:r>
              <a:rPr lang="en-US" sz="1400" b="0" dirty="0">
                <a:solidFill>
                  <a:schemeClr val="bg1"/>
                </a:solidFill>
              </a:rPr>
              <a:t>BUILDING SCIENCE BASICS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3" descr="Clipart of home air leakage in the winter and summer."/>
          <p:cNvPicPr>
            <a:picLocks noChangeAspect="1"/>
          </p:cNvPicPr>
          <p:nvPr/>
        </p:nvPicPr>
        <p:blipFill>
          <a:blip r:embed="rId3"/>
          <a:srcRect l="9167" t="7047" r="12500" b="3551"/>
          <a:stretch>
            <a:fillRect/>
          </a:stretch>
        </p:blipFill>
        <p:spPr bwMode="auto">
          <a:xfrm>
            <a:off x="0" y="1143000"/>
            <a:ext cx="9144000" cy="5410200"/>
          </a:xfrm>
          <a:prstGeom prst="rect">
            <a:avLst/>
          </a:prstGeom>
          <a:noFill/>
          <a:ln w="9525">
            <a:noFill/>
            <a:miter lim="800000"/>
            <a:headEnd/>
            <a:tailEnd/>
          </a:ln>
        </p:spPr>
      </p:pic>
      <p:sp>
        <p:nvSpPr>
          <p:cNvPr id="31" name="Title 30"/>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Air Leakage: Temperature</a:t>
            </a:r>
          </a:p>
        </p:txBody>
      </p:sp>
      <p:sp>
        <p:nvSpPr>
          <p:cNvPr id="109572" name="Text Box 15"/>
          <p:cNvSpPr txBox="1">
            <a:spLocks noChangeArrowheads="1"/>
          </p:cNvSpPr>
          <p:nvPr/>
        </p:nvSpPr>
        <p:spPr bwMode="auto">
          <a:xfrm>
            <a:off x="2057400" y="1371600"/>
            <a:ext cx="5153025" cy="519113"/>
          </a:xfrm>
          <a:prstGeom prst="rect">
            <a:avLst/>
          </a:prstGeom>
          <a:noFill/>
          <a:ln w="9525">
            <a:noFill/>
            <a:miter lim="800000"/>
            <a:headEnd/>
            <a:tailEnd/>
          </a:ln>
        </p:spPr>
        <p:txBody>
          <a:bodyPr wrap="none">
            <a:prstTxWarp prst="textNoShape">
              <a:avLst/>
            </a:prstTxWarp>
            <a:spAutoFit/>
          </a:bodyPr>
          <a:lstStyle/>
          <a:p>
            <a:r>
              <a:rPr lang="en-US" dirty="0">
                <a:solidFill>
                  <a:srgbClr val="000066"/>
                </a:solidFill>
                <a:sym typeface="Wingdings 3" charset="2"/>
              </a:rPr>
              <a:t>T = Temperature Difference</a:t>
            </a:r>
          </a:p>
        </p:txBody>
      </p:sp>
      <p:sp>
        <p:nvSpPr>
          <p:cNvPr id="109573" name="Text Box 16"/>
          <p:cNvSpPr txBox="1">
            <a:spLocks noChangeArrowheads="1"/>
          </p:cNvSpPr>
          <p:nvPr/>
        </p:nvSpPr>
        <p:spPr bwMode="auto">
          <a:xfrm>
            <a:off x="838200" y="1981200"/>
            <a:ext cx="1073150" cy="461963"/>
          </a:xfrm>
          <a:prstGeom prst="rect">
            <a:avLst/>
          </a:prstGeom>
          <a:noFill/>
          <a:ln w="9525">
            <a:noFill/>
            <a:miter lim="800000"/>
            <a:headEnd/>
            <a:tailEnd/>
          </a:ln>
        </p:spPr>
        <p:txBody>
          <a:bodyPr wrap="none">
            <a:prstTxWarp prst="textNoShape">
              <a:avLst/>
            </a:prstTxWarp>
            <a:spAutoFit/>
          </a:bodyPr>
          <a:lstStyle/>
          <a:p>
            <a:r>
              <a:rPr lang="en-US" sz="2400" b="0" dirty="0">
                <a:solidFill>
                  <a:srgbClr val="404040"/>
                </a:solidFill>
                <a:sym typeface="Wingdings 3" charset="2"/>
              </a:rPr>
              <a:t>Winter</a:t>
            </a:r>
          </a:p>
        </p:txBody>
      </p:sp>
      <p:sp>
        <p:nvSpPr>
          <p:cNvPr id="109574" name="Text Box 17"/>
          <p:cNvSpPr txBox="1">
            <a:spLocks noChangeArrowheads="1"/>
          </p:cNvSpPr>
          <p:nvPr/>
        </p:nvSpPr>
        <p:spPr bwMode="auto">
          <a:xfrm>
            <a:off x="7315200" y="1981200"/>
            <a:ext cx="1350963" cy="461963"/>
          </a:xfrm>
          <a:prstGeom prst="rect">
            <a:avLst/>
          </a:prstGeom>
          <a:noFill/>
          <a:ln w="9525">
            <a:noFill/>
            <a:miter lim="800000"/>
            <a:headEnd/>
            <a:tailEnd/>
          </a:ln>
        </p:spPr>
        <p:txBody>
          <a:bodyPr wrap="none">
            <a:prstTxWarp prst="textNoShape">
              <a:avLst/>
            </a:prstTxWarp>
            <a:spAutoFit/>
          </a:bodyPr>
          <a:lstStyle/>
          <a:p>
            <a:r>
              <a:rPr lang="en-US" sz="2400" b="0" dirty="0">
                <a:solidFill>
                  <a:srgbClr val="404040"/>
                </a:solidFill>
                <a:sym typeface="Wingdings 3" charset="2"/>
              </a:rPr>
              <a:t>Summer</a:t>
            </a:r>
          </a:p>
        </p:txBody>
      </p:sp>
      <p:sp>
        <p:nvSpPr>
          <p:cNvPr id="109575" name="Text Box 18"/>
          <p:cNvSpPr txBox="1">
            <a:spLocks noChangeArrowheads="1"/>
          </p:cNvSpPr>
          <p:nvPr/>
        </p:nvSpPr>
        <p:spPr bwMode="auto">
          <a:xfrm>
            <a:off x="1981200" y="3581400"/>
            <a:ext cx="646113"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B40000"/>
                </a:solidFill>
                <a:sym typeface="Wingdings 3" charset="2"/>
              </a:rPr>
              <a:t>70</a:t>
            </a:r>
            <a:r>
              <a:rPr lang="en-US" sz="2400" dirty="0">
                <a:solidFill>
                  <a:srgbClr val="B40000"/>
                </a:solidFill>
                <a:sym typeface="Symbol" charset="2"/>
              </a:rPr>
              <a:t></a:t>
            </a:r>
          </a:p>
        </p:txBody>
      </p:sp>
      <p:sp>
        <p:nvSpPr>
          <p:cNvPr id="109576" name="Text Box 19"/>
          <p:cNvSpPr txBox="1">
            <a:spLocks noChangeArrowheads="1"/>
          </p:cNvSpPr>
          <p:nvPr/>
        </p:nvSpPr>
        <p:spPr bwMode="auto">
          <a:xfrm>
            <a:off x="3544888" y="3581400"/>
            <a:ext cx="646112"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003F7A"/>
                </a:solidFill>
                <a:sym typeface="Wingdings 3" charset="2"/>
              </a:rPr>
              <a:t>10</a:t>
            </a:r>
            <a:r>
              <a:rPr lang="en-US" sz="2400" dirty="0">
                <a:solidFill>
                  <a:srgbClr val="003F7A"/>
                </a:solidFill>
                <a:sym typeface="Symbol" charset="2"/>
              </a:rPr>
              <a:t></a:t>
            </a:r>
          </a:p>
        </p:txBody>
      </p:sp>
      <p:sp>
        <p:nvSpPr>
          <p:cNvPr id="109577" name="Text Box 20"/>
          <p:cNvSpPr txBox="1">
            <a:spLocks noChangeArrowheads="1"/>
          </p:cNvSpPr>
          <p:nvPr/>
        </p:nvSpPr>
        <p:spPr bwMode="auto">
          <a:xfrm>
            <a:off x="6669088" y="3581400"/>
            <a:ext cx="646112"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003F7A"/>
                </a:solidFill>
                <a:sym typeface="Wingdings 3" charset="2"/>
              </a:rPr>
              <a:t>70</a:t>
            </a:r>
            <a:r>
              <a:rPr lang="en-US" sz="2400" dirty="0">
                <a:solidFill>
                  <a:srgbClr val="003F7A"/>
                </a:solidFill>
                <a:sym typeface="Symbol" charset="2"/>
              </a:rPr>
              <a:t></a:t>
            </a:r>
          </a:p>
        </p:txBody>
      </p:sp>
      <p:sp>
        <p:nvSpPr>
          <p:cNvPr id="109578" name="Text Box 21"/>
          <p:cNvSpPr txBox="1">
            <a:spLocks noChangeArrowheads="1"/>
          </p:cNvSpPr>
          <p:nvPr/>
        </p:nvSpPr>
        <p:spPr bwMode="auto">
          <a:xfrm>
            <a:off x="5105400" y="3581400"/>
            <a:ext cx="646113"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B40000"/>
                </a:solidFill>
                <a:sym typeface="Wingdings 3" charset="2"/>
              </a:rPr>
              <a:t>90</a:t>
            </a:r>
            <a:r>
              <a:rPr lang="en-US" sz="2400" dirty="0">
                <a:solidFill>
                  <a:srgbClr val="B40000"/>
                </a:solidFill>
                <a:sym typeface="Symbol" charset="2"/>
              </a:rPr>
              <a:t></a:t>
            </a:r>
          </a:p>
        </p:txBody>
      </p:sp>
      <p:sp>
        <p:nvSpPr>
          <p:cNvPr id="109579" name="Text Box 22"/>
          <p:cNvSpPr txBox="1">
            <a:spLocks noChangeArrowheads="1"/>
          </p:cNvSpPr>
          <p:nvPr/>
        </p:nvSpPr>
        <p:spPr bwMode="auto">
          <a:xfrm>
            <a:off x="1600200" y="4648200"/>
            <a:ext cx="1319213" cy="461963"/>
          </a:xfrm>
          <a:prstGeom prst="rect">
            <a:avLst/>
          </a:prstGeom>
          <a:noFill/>
          <a:ln w="9525">
            <a:noFill/>
            <a:miter lim="800000"/>
            <a:headEnd/>
            <a:tailEnd/>
          </a:ln>
        </p:spPr>
        <p:txBody>
          <a:bodyPr wrap="none">
            <a:prstTxWarp prst="textNoShape">
              <a:avLst/>
            </a:prstTxWarp>
            <a:spAutoFit/>
          </a:bodyPr>
          <a:lstStyle/>
          <a:p>
            <a:r>
              <a:rPr lang="en-US" sz="2400" dirty="0">
                <a:solidFill>
                  <a:srgbClr val="00003E"/>
                </a:solidFill>
                <a:sym typeface="Wingdings 3" charset="2"/>
              </a:rPr>
              <a:t>T=60</a:t>
            </a:r>
            <a:r>
              <a:rPr lang="en-US" sz="2400" dirty="0">
                <a:solidFill>
                  <a:srgbClr val="00003E"/>
                </a:solidFill>
                <a:sym typeface="Symbol" charset="2"/>
              </a:rPr>
              <a:t></a:t>
            </a:r>
            <a:endParaRPr lang="en-US" sz="2400" dirty="0">
              <a:solidFill>
                <a:srgbClr val="00003E"/>
              </a:solidFill>
              <a:sym typeface="Wingdings 3" charset="2"/>
            </a:endParaRPr>
          </a:p>
        </p:txBody>
      </p:sp>
      <p:sp>
        <p:nvSpPr>
          <p:cNvPr id="109580" name="Text Box 23"/>
          <p:cNvSpPr txBox="1">
            <a:spLocks noChangeArrowheads="1"/>
          </p:cNvSpPr>
          <p:nvPr/>
        </p:nvSpPr>
        <p:spPr bwMode="auto">
          <a:xfrm>
            <a:off x="6224588" y="4648200"/>
            <a:ext cx="1319212" cy="461963"/>
          </a:xfrm>
          <a:prstGeom prst="rect">
            <a:avLst/>
          </a:prstGeom>
          <a:noFill/>
          <a:ln w="9525">
            <a:noFill/>
            <a:miter lim="800000"/>
            <a:headEnd/>
            <a:tailEnd/>
          </a:ln>
        </p:spPr>
        <p:txBody>
          <a:bodyPr wrap="none">
            <a:prstTxWarp prst="textNoShape">
              <a:avLst/>
            </a:prstTxWarp>
            <a:spAutoFit/>
          </a:bodyPr>
          <a:lstStyle/>
          <a:p>
            <a:r>
              <a:rPr lang="en-US" sz="2400" dirty="0">
                <a:solidFill>
                  <a:srgbClr val="00003E"/>
                </a:solidFill>
                <a:sym typeface="Wingdings 3" charset="2"/>
              </a:rPr>
              <a:t>T=20</a:t>
            </a:r>
            <a:r>
              <a:rPr lang="en-US" sz="2400" dirty="0">
                <a:solidFill>
                  <a:srgbClr val="00003E"/>
                </a:solidFill>
                <a:sym typeface="Symbol" charset="2"/>
              </a:rPr>
              <a:t></a:t>
            </a:r>
            <a:endParaRPr lang="en-US" sz="2400" dirty="0">
              <a:solidFill>
                <a:srgbClr val="00003E"/>
              </a:solidFill>
              <a:sym typeface="Wingdings 3" charset="2"/>
            </a:endParaRPr>
          </a:p>
        </p:txBody>
      </p:sp>
      <p:sp>
        <p:nvSpPr>
          <p:cNvPr id="109581" name="Text Box 26"/>
          <p:cNvSpPr txBox="1">
            <a:spLocks noChangeArrowheads="1"/>
          </p:cNvSpPr>
          <p:nvPr/>
        </p:nvSpPr>
        <p:spPr bwMode="auto">
          <a:xfrm>
            <a:off x="0" y="5181600"/>
            <a:ext cx="9144000" cy="1209675"/>
          </a:xfrm>
          <a:prstGeom prst="rect">
            <a:avLst/>
          </a:prstGeom>
          <a:noFill/>
          <a:ln w="9525">
            <a:noFill/>
            <a:miter lim="800000"/>
            <a:headEnd/>
            <a:tailEnd/>
          </a:ln>
        </p:spPr>
        <p:txBody>
          <a:bodyPr>
            <a:prstTxWarp prst="textNoShape">
              <a:avLst/>
            </a:prstTxWarp>
            <a:spAutoFit/>
          </a:bodyPr>
          <a:lstStyle/>
          <a:p>
            <a:pPr algn="ctr">
              <a:spcBef>
                <a:spcPct val="30000"/>
              </a:spcBef>
            </a:pPr>
            <a:r>
              <a:rPr lang="en-US" sz="2200" b="0" dirty="0">
                <a:solidFill>
                  <a:srgbClr val="404040"/>
                </a:solidFill>
                <a:sym typeface="Wingdings 3" charset="2"/>
              </a:rPr>
              <a:t>Flow is from _____ to _____</a:t>
            </a:r>
            <a:r>
              <a:rPr lang="en-US" sz="2200" b="0" u="sng" dirty="0">
                <a:solidFill>
                  <a:srgbClr val="404040"/>
                </a:solidFill>
                <a:sym typeface="Wingdings 3" charset="2"/>
              </a:rPr>
              <a:t>  </a:t>
            </a:r>
          </a:p>
          <a:p>
            <a:pPr algn="ctr">
              <a:spcBef>
                <a:spcPct val="30000"/>
              </a:spcBef>
            </a:pPr>
            <a:r>
              <a:rPr lang="en-US" sz="2200" b="0" dirty="0">
                <a:solidFill>
                  <a:srgbClr val="404040"/>
                </a:solidFill>
                <a:sym typeface="Wingdings 3" charset="2"/>
              </a:rPr>
              <a:t>The higher the T, the ______ heat and air want </a:t>
            </a:r>
            <a:br>
              <a:rPr lang="en-US" sz="2200" b="0" dirty="0">
                <a:solidFill>
                  <a:srgbClr val="404040"/>
                </a:solidFill>
                <a:sym typeface="Wingdings 3" charset="2"/>
              </a:rPr>
            </a:br>
            <a:r>
              <a:rPr lang="en-US" sz="2200" b="0" dirty="0">
                <a:solidFill>
                  <a:srgbClr val="404040"/>
                </a:solidFill>
                <a:sym typeface="Wingdings 3" charset="2"/>
              </a:rPr>
              <a:t>to escape or enter the building</a:t>
            </a:r>
          </a:p>
        </p:txBody>
      </p:sp>
      <p:sp>
        <p:nvSpPr>
          <p:cNvPr id="494621" name="Text Box 29"/>
          <p:cNvSpPr txBox="1">
            <a:spLocks noChangeArrowheads="1"/>
          </p:cNvSpPr>
          <p:nvPr/>
        </p:nvSpPr>
        <p:spPr bwMode="auto">
          <a:xfrm>
            <a:off x="4451350" y="5105400"/>
            <a:ext cx="663575" cy="461963"/>
          </a:xfrm>
          <a:prstGeom prst="rect">
            <a:avLst/>
          </a:prstGeom>
          <a:noFill/>
          <a:ln w="9525">
            <a:noFill/>
            <a:miter lim="800000"/>
            <a:headEnd/>
            <a:tailEnd/>
          </a:ln>
        </p:spPr>
        <p:txBody>
          <a:bodyPr wrap="none">
            <a:prstTxWarp prst="textNoShape">
              <a:avLst/>
            </a:prstTxWarp>
            <a:spAutoFit/>
          </a:bodyPr>
          <a:lstStyle/>
          <a:p>
            <a:r>
              <a:rPr lang="en-US" sz="2400" dirty="0">
                <a:solidFill>
                  <a:srgbClr val="B40000"/>
                </a:solidFill>
              </a:rPr>
              <a:t>hot</a:t>
            </a:r>
          </a:p>
        </p:txBody>
      </p:sp>
      <p:sp>
        <p:nvSpPr>
          <p:cNvPr id="494622" name="Text Box 30"/>
          <p:cNvSpPr txBox="1">
            <a:spLocks noChangeArrowheads="1"/>
          </p:cNvSpPr>
          <p:nvPr/>
        </p:nvSpPr>
        <p:spPr bwMode="auto">
          <a:xfrm>
            <a:off x="5562600" y="5105400"/>
            <a:ext cx="817563" cy="461963"/>
          </a:xfrm>
          <a:prstGeom prst="rect">
            <a:avLst/>
          </a:prstGeom>
          <a:noFill/>
          <a:ln w="9525">
            <a:noFill/>
            <a:miter lim="800000"/>
            <a:headEnd/>
            <a:tailEnd/>
          </a:ln>
        </p:spPr>
        <p:txBody>
          <a:bodyPr wrap="none">
            <a:prstTxWarp prst="textNoShape">
              <a:avLst/>
            </a:prstTxWarp>
            <a:spAutoFit/>
          </a:bodyPr>
          <a:lstStyle/>
          <a:p>
            <a:r>
              <a:rPr lang="en-US" sz="2400" dirty="0">
                <a:solidFill>
                  <a:srgbClr val="003F7A"/>
                </a:solidFill>
              </a:rPr>
              <a:t>cold</a:t>
            </a:r>
          </a:p>
        </p:txBody>
      </p:sp>
      <p:sp>
        <p:nvSpPr>
          <p:cNvPr id="494623" name="Text Box 31"/>
          <p:cNvSpPr txBox="1">
            <a:spLocks noChangeArrowheads="1"/>
          </p:cNvSpPr>
          <p:nvPr/>
        </p:nvSpPr>
        <p:spPr bwMode="auto">
          <a:xfrm>
            <a:off x="4419600" y="5562600"/>
            <a:ext cx="936625" cy="461963"/>
          </a:xfrm>
          <a:prstGeom prst="rect">
            <a:avLst/>
          </a:prstGeom>
          <a:noFill/>
          <a:ln w="9525">
            <a:noFill/>
            <a:miter lim="800000"/>
            <a:headEnd/>
            <a:tailEnd/>
          </a:ln>
        </p:spPr>
        <p:txBody>
          <a:bodyPr wrap="none">
            <a:prstTxWarp prst="textNoShape">
              <a:avLst/>
            </a:prstTxWarp>
            <a:spAutoFit/>
          </a:bodyPr>
          <a:lstStyle/>
          <a:p>
            <a:r>
              <a:rPr lang="en-US" sz="2400" dirty="0">
                <a:solidFill>
                  <a:srgbClr val="404040"/>
                </a:solidFill>
              </a:rPr>
              <a:t>more</a:t>
            </a:r>
          </a:p>
        </p:txBody>
      </p:sp>
      <p:sp>
        <p:nvSpPr>
          <p:cNvPr id="109585" name="Slide Number Placeholder 31"/>
          <p:cNvSpPr>
            <a:spLocks noGrp="1"/>
          </p:cNvSpPr>
          <p:nvPr>
            <p:ph type="sldNum" sz="quarter" idx="10"/>
          </p:nvPr>
        </p:nvSpPr>
        <p:spPr>
          <a:noFill/>
        </p:spPr>
        <p:txBody>
          <a:bodyPr/>
          <a:lstStyle/>
          <a:p>
            <a:fld id="{E184FD3F-581A-7343-8543-614F2DE25D0A}" type="slidenum">
              <a:rPr lang="en-US"/>
              <a:pPr/>
              <a:t>12</a:t>
            </a:fld>
            <a:endParaRPr lang="en-US" dirty="0"/>
          </a:p>
        </p:txBody>
      </p:sp>
      <p:pic>
        <p:nvPicPr>
          <p:cNvPr id="37" name="Picture 36" descr="Temperature_Difference_Larrows.png"/>
          <p:cNvPicPr>
            <a:picLocks noChangeAspect="1"/>
          </p:cNvPicPr>
          <p:nvPr/>
        </p:nvPicPr>
        <p:blipFill>
          <a:blip r:embed="rId4"/>
          <a:srcRect/>
          <a:stretch>
            <a:fillRect/>
          </a:stretch>
        </p:blipFill>
        <p:spPr bwMode="auto">
          <a:xfrm>
            <a:off x="381000" y="3429000"/>
            <a:ext cx="3810000" cy="1403350"/>
          </a:xfrm>
          <a:prstGeom prst="rect">
            <a:avLst/>
          </a:prstGeom>
          <a:noFill/>
          <a:ln w="9525">
            <a:noFill/>
            <a:miter lim="800000"/>
            <a:headEnd/>
            <a:tailEnd/>
          </a:ln>
        </p:spPr>
      </p:pic>
      <p:pic>
        <p:nvPicPr>
          <p:cNvPr id="38" name="Picture 37" descr="Temperature_Difference_Rarrows.png"/>
          <p:cNvPicPr>
            <a:picLocks noChangeAspect="1"/>
          </p:cNvPicPr>
          <p:nvPr/>
        </p:nvPicPr>
        <p:blipFill>
          <a:blip r:embed="rId5"/>
          <a:srcRect/>
          <a:stretch>
            <a:fillRect/>
          </a:stretch>
        </p:blipFill>
        <p:spPr bwMode="auto">
          <a:xfrm>
            <a:off x="5257800" y="3962400"/>
            <a:ext cx="3352800" cy="514350"/>
          </a:xfrm>
          <a:prstGeom prst="rect">
            <a:avLst/>
          </a:prstGeom>
          <a:noFill/>
          <a:ln w="9525">
            <a:noFill/>
            <a:miter lim="800000"/>
            <a:headEnd/>
            <a:tailEnd/>
          </a:ln>
        </p:spPr>
      </p:pic>
      <p:sp>
        <p:nvSpPr>
          <p:cNvPr id="109588" name="Title 5"/>
          <p:cNvSpPr txBox="1">
            <a:spLocks/>
          </p:cNvSpPr>
          <p:nvPr/>
        </p:nvSpPr>
        <p:spPr bwMode="auto">
          <a:xfrm>
            <a:off x="457200" y="838200"/>
            <a:ext cx="6324600" cy="304800"/>
          </a:xfrm>
          <a:prstGeom prst="rect">
            <a:avLst/>
          </a:prstGeom>
          <a:noFill/>
          <a:ln w="9525">
            <a:noFill/>
            <a:miter lim="800000"/>
            <a:headEnd/>
            <a:tailEnd/>
          </a:ln>
        </p:spPr>
        <p:txBody>
          <a:bodyPr lIns="0" tIns="0" rIns="0" bIns="0" anchor="ctr">
            <a:prstTxWarp prst="textNoShape">
              <a:avLst/>
            </a:prstTxWarp>
          </a:bodyPr>
          <a:lstStyle/>
          <a:p>
            <a:pPr algn="l" eaLnBrk="0" hangingPunct="0"/>
            <a:r>
              <a:rPr lang="en-US" sz="1400" b="0" dirty="0">
                <a:solidFill>
                  <a:schemeClr val="bg1"/>
                </a:solidFill>
              </a:rPr>
              <a:t>BUILDING SCIENCE BASICS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4621"/>
                                        </p:tgtEl>
                                        <p:attrNameLst>
                                          <p:attrName>style.visibility</p:attrName>
                                        </p:attrNameLst>
                                      </p:cBhvr>
                                      <p:to>
                                        <p:strVal val="visible"/>
                                      </p:to>
                                    </p:set>
                                    <p:animEffect transition="in" filter="fade">
                                      <p:cBhvr>
                                        <p:cTn id="17" dur="1000"/>
                                        <p:tgtEl>
                                          <p:spTgt spid="4946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4622"/>
                                        </p:tgtEl>
                                        <p:attrNameLst>
                                          <p:attrName>style.visibility</p:attrName>
                                        </p:attrNameLst>
                                      </p:cBhvr>
                                      <p:to>
                                        <p:strVal val="visible"/>
                                      </p:to>
                                    </p:set>
                                    <p:animEffect transition="in" filter="fade">
                                      <p:cBhvr>
                                        <p:cTn id="22" dur="1000"/>
                                        <p:tgtEl>
                                          <p:spTgt spid="4946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4623"/>
                                        </p:tgtEl>
                                        <p:attrNameLst>
                                          <p:attrName>style.visibility</p:attrName>
                                        </p:attrNameLst>
                                      </p:cBhvr>
                                      <p:to>
                                        <p:strVal val="visible"/>
                                      </p:to>
                                    </p:set>
                                    <p:animEffect transition="in" filter="fade">
                                      <p:cBhvr>
                                        <p:cTn id="27" dur="1000"/>
                                        <p:tgtEl>
                                          <p:spTgt spid="494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21" grpId="0"/>
      <p:bldP spid="494622" grpId="0"/>
      <p:bldP spid="4946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4" descr="Clipart of home positive and negative pressure due to wind direction."/>
          <p:cNvPicPr>
            <a:picLocks noChangeAspect="1"/>
          </p:cNvPicPr>
          <p:nvPr/>
        </p:nvPicPr>
        <p:blipFill>
          <a:blip r:embed="rId3"/>
          <a:srcRect t="13831" b="11702"/>
          <a:stretch>
            <a:fillRect/>
          </a:stretch>
        </p:blipFill>
        <p:spPr bwMode="auto">
          <a:xfrm>
            <a:off x="457200" y="1143000"/>
            <a:ext cx="8439150" cy="5334000"/>
          </a:xfrm>
          <a:prstGeom prst="rect">
            <a:avLst/>
          </a:prstGeom>
          <a:noFill/>
          <a:ln w="9525">
            <a:noFill/>
            <a:miter lim="800000"/>
            <a:headEnd/>
            <a:tailEnd/>
          </a:ln>
        </p:spPr>
      </p:pic>
      <p:sp>
        <p:nvSpPr>
          <p:cNvPr id="33" name="Title 32"/>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Driving Forces: Wind Effect</a:t>
            </a:r>
          </a:p>
        </p:txBody>
      </p:sp>
      <p:sp>
        <p:nvSpPr>
          <p:cNvPr id="115716" name="Rectangle 4"/>
          <p:cNvSpPr>
            <a:spLocks noChangeArrowheads="1"/>
          </p:cNvSpPr>
          <p:nvPr/>
        </p:nvSpPr>
        <p:spPr bwMode="auto">
          <a:xfrm>
            <a:off x="152400" y="1828800"/>
            <a:ext cx="2971800" cy="304800"/>
          </a:xfrm>
          <a:prstGeom prst="rect">
            <a:avLst/>
          </a:prstGeom>
          <a:noFill/>
          <a:ln w="9525">
            <a:noFill/>
            <a:miter lim="800000"/>
            <a:headEnd/>
            <a:tailEnd/>
          </a:ln>
        </p:spPr>
        <p:txBody>
          <a:bodyPr lIns="0" tIns="0" rIns="0" bIns="0" anchor="ctr">
            <a:prstTxWarp prst="textNoShape">
              <a:avLst/>
            </a:prstTxWarp>
          </a:bodyPr>
          <a:lstStyle/>
          <a:p>
            <a:pPr marL="228600" indent="-228600" algn="r" eaLnBrk="0" hangingPunct="0">
              <a:lnSpc>
                <a:spcPct val="80000"/>
              </a:lnSpc>
              <a:spcBef>
                <a:spcPct val="20000"/>
              </a:spcBef>
              <a:spcAft>
                <a:spcPct val="40000"/>
              </a:spcAft>
              <a:buClr>
                <a:schemeClr val="tx1"/>
              </a:buClr>
            </a:pPr>
            <a:r>
              <a:rPr lang="en-US" sz="2000" dirty="0">
                <a:solidFill>
                  <a:srgbClr val="6799C8"/>
                </a:solidFill>
              </a:rPr>
              <a:t>WIND DIRECTION</a:t>
            </a:r>
          </a:p>
        </p:txBody>
      </p:sp>
      <p:sp>
        <p:nvSpPr>
          <p:cNvPr id="115717" name="Slide Number Placeholder 33"/>
          <p:cNvSpPr>
            <a:spLocks noGrp="1"/>
          </p:cNvSpPr>
          <p:nvPr>
            <p:ph type="sldNum" sz="quarter" idx="10"/>
          </p:nvPr>
        </p:nvSpPr>
        <p:spPr>
          <a:noFill/>
        </p:spPr>
        <p:txBody>
          <a:bodyPr/>
          <a:lstStyle/>
          <a:p>
            <a:fld id="{FF9CF062-9A79-B346-A159-2D73F139532E}" type="slidenum">
              <a:rPr lang="en-US"/>
              <a:pPr/>
              <a:t>13</a:t>
            </a:fld>
            <a:endParaRPr lang="en-US" dirty="0"/>
          </a:p>
        </p:txBody>
      </p:sp>
      <p:sp>
        <p:nvSpPr>
          <p:cNvPr id="77830" name="Line 5"/>
          <p:cNvSpPr>
            <a:spLocks noChangeShapeType="1"/>
          </p:cNvSpPr>
          <p:nvPr/>
        </p:nvSpPr>
        <p:spPr bwMode="auto">
          <a:xfrm>
            <a:off x="838200" y="-1884363"/>
            <a:ext cx="2667000" cy="0"/>
          </a:xfrm>
          <a:prstGeom prst="line">
            <a:avLst/>
          </a:prstGeom>
          <a:noFill/>
          <a:ln w="101600" cap="flat" cmpd="sng" algn="ctr">
            <a:gradFill flip="none" rotWithShape="1">
              <a:gsLst>
                <a:gs pos="42000">
                  <a:schemeClr val="bg1"/>
                </a:gs>
                <a:gs pos="100000">
                  <a:srgbClr val="6799C8"/>
                </a:gs>
              </a:gsLst>
              <a:lin ang="0" scaled="1"/>
              <a:tileRect/>
            </a:gradFill>
            <a:prstDash val="solid"/>
            <a:round/>
            <a:headEnd type="none" w="med" len="med"/>
            <a:tailEnd type="triangle" w="med" len="med"/>
          </a:ln>
        </p:spPr>
        <p:txBody>
          <a:bodyPr/>
          <a:lstStyle/>
          <a:p>
            <a:pPr>
              <a:defRPr/>
            </a:pPr>
            <a:endParaRPr lang="en-US" dirty="0">
              <a:latin typeface="Arial" pitchFamily="-107" charset="0"/>
              <a:ea typeface="+mn-ea"/>
              <a:cs typeface="+mn-cs"/>
            </a:endParaRPr>
          </a:p>
        </p:txBody>
      </p:sp>
      <p:sp>
        <p:nvSpPr>
          <p:cNvPr id="39" name="Line 5"/>
          <p:cNvSpPr>
            <a:spLocks noChangeShapeType="1"/>
          </p:cNvSpPr>
          <p:nvPr/>
        </p:nvSpPr>
        <p:spPr bwMode="auto">
          <a:xfrm>
            <a:off x="838200" y="-1352550"/>
            <a:ext cx="2667000" cy="0"/>
          </a:xfrm>
          <a:prstGeom prst="line">
            <a:avLst/>
          </a:prstGeom>
          <a:noFill/>
          <a:ln w="101600" cap="flat" cmpd="sng" algn="ctr">
            <a:gradFill flip="none" rotWithShape="1">
              <a:gsLst>
                <a:gs pos="42000">
                  <a:schemeClr val="bg1"/>
                </a:gs>
                <a:gs pos="100000">
                  <a:srgbClr val="6799C8"/>
                </a:gs>
              </a:gsLst>
              <a:lin ang="0" scaled="1"/>
              <a:tileRect/>
            </a:gradFill>
            <a:prstDash val="solid"/>
            <a:round/>
            <a:headEnd type="none" w="med" len="med"/>
            <a:tailEnd type="triangle" w="med" len="med"/>
          </a:ln>
        </p:spPr>
        <p:txBody>
          <a:bodyPr/>
          <a:lstStyle/>
          <a:p>
            <a:pPr>
              <a:defRPr/>
            </a:pPr>
            <a:endParaRPr lang="en-US" dirty="0">
              <a:latin typeface="Arial" pitchFamily="-107" charset="0"/>
              <a:ea typeface="+mn-ea"/>
              <a:cs typeface="+mn-cs"/>
            </a:endParaRPr>
          </a:p>
        </p:txBody>
      </p:sp>
      <p:sp>
        <p:nvSpPr>
          <p:cNvPr id="115724" name="Title 5"/>
          <p:cNvSpPr txBox="1">
            <a:spLocks/>
          </p:cNvSpPr>
          <p:nvPr/>
        </p:nvSpPr>
        <p:spPr bwMode="auto">
          <a:xfrm>
            <a:off x="457200" y="838200"/>
            <a:ext cx="6324600" cy="304800"/>
          </a:xfrm>
          <a:prstGeom prst="rect">
            <a:avLst/>
          </a:prstGeom>
          <a:noFill/>
          <a:ln w="9525">
            <a:noFill/>
            <a:miter lim="800000"/>
            <a:headEnd/>
            <a:tailEnd/>
          </a:ln>
        </p:spPr>
        <p:txBody>
          <a:bodyPr lIns="0" tIns="0" rIns="0" bIns="0" anchor="ctr">
            <a:prstTxWarp prst="textNoShape">
              <a:avLst/>
            </a:prstTxWarp>
          </a:bodyPr>
          <a:lstStyle/>
          <a:p>
            <a:pPr algn="l" eaLnBrk="0" hangingPunct="0"/>
            <a:r>
              <a:rPr lang="en-US" sz="1400" b="0" dirty="0">
                <a:solidFill>
                  <a:schemeClr val="bg1"/>
                </a:solidFill>
              </a:rPr>
              <a:t>BUILDING SCIENCE BASICS</a:t>
            </a:r>
          </a:p>
        </p:txBody>
      </p:sp>
      <p:grpSp>
        <p:nvGrpSpPr>
          <p:cNvPr id="2" name="Group 17"/>
          <p:cNvGrpSpPr>
            <a:grpSpLocks/>
          </p:cNvGrpSpPr>
          <p:nvPr/>
        </p:nvGrpSpPr>
        <p:grpSpPr bwMode="auto">
          <a:xfrm>
            <a:off x="228600" y="3276600"/>
            <a:ext cx="4419600" cy="3048000"/>
            <a:chOff x="228600" y="3276600"/>
            <a:chExt cx="4419600" cy="3048000"/>
          </a:xfrm>
        </p:grpSpPr>
        <p:sp>
          <p:nvSpPr>
            <p:cNvPr id="115730" name="Rectangle 6"/>
            <p:cNvSpPr>
              <a:spLocks noChangeArrowheads="1"/>
            </p:cNvSpPr>
            <p:nvPr/>
          </p:nvSpPr>
          <p:spPr bwMode="auto">
            <a:xfrm>
              <a:off x="228600" y="4953000"/>
              <a:ext cx="2590800" cy="1371600"/>
            </a:xfrm>
            <a:prstGeom prst="rect">
              <a:avLst/>
            </a:prstGeom>
            <a:noFill/>
            <a:ln w="9525">
              <a:noFill/>
              <a:miter lim="800000"/>
              <a:headEnd/>
              <a:tailEnd/>
            </a:ln>
          </p:spPr>
          <p:txBody>
            <a:bodyPr lIns="0" tIns="0" rIns="0" bIns="0">
              <a:prstTxWarp prst="textNoShape">
                <a:avLst/>
              </a:prstTxWarp>
            </a:bodyPr>
            <a:lstStyle/>
            <a:p>
              <a:pPr algn="r" eaLnBrk="0" hangingPunct="0">
                <a:spcBef>
                  <a:spcPct val="20000"/>
                </a:spcBef>
                <a:spcAft>
                  <a:spcPct val="40000"/>
                </a:spcAft>
                <a:buClr>
                  <a:schemeClr val="tx1"/>
                </a:buClr>
              </a:pPr>
              <a:r>
                <a:rPr lang="en-US" sz="2000" b="0" dirty="0">
                  <a:solidFill>
                    <a:srgbClr val="404040"/>
                  </a:solidFill>
                </a:rPr>
                <a:t>Wind creates a positive pressure on the windward side of the building . . .</a:t>
              </a:r>
            </a:p>
          </p:txBody>
        </p:sp>
        <p:sp>
          <p:nvSpPr>
            <p:cNvPr id="115731" name="Rectangle 28"/>
            <p:cNvSpPr>
              <a:spLocks noChangeArrowheads="1"/>
            </p:cNvSpPr>
            <p:nvPr/>
          </p:nvSpPr>
          <p:spPr bwMode="auto">
            <a:xfrm>
              <a:off x="3429000" y="3276600"/>
              <a:ext cx="1219200" cy="533400"/>
            </a:xfrm>
            <a:prstGeom prst="rect">
              <a:avLst/>
            </a:prstGeom>
            <a:noFill/>
            <a:ln w="9525">
              <a:noFill/>
              <a:miter lim="800000"/>
              <a:headEnd/>
              <a:tailEnd/>
            </a:ln>
          </p:spPr>
          <p:txBody>
            <a:bodyPr lIns="0" tIns="0" rIns="0" bIns="0">
              <a:prstTxWarp prst="textNoShape">
                <a:avLst/>
              </a:prstTxWarp>
            </a:bodyPr>
            <a:lstStyle/>
            <a:p>
              <a:pPr algn="l" eaLnBrk="0" hangingPunct="0">
                <a:lnSpc>
                  <a:spcPct val="80000"/>
                </a:lnSpc>
                <a:spcBef>
                  <a:spcPct val="20000"/>
                </a:spcBef>
                <a:spcAft>
                  <a:spcPct val="40000"/>
                </a:spcAft>
                <a:buClr>
                  <a:schemeClr val="tx1"/>
                </a:buClr>
              </a:pPr>
              <a:r>
                <a:rPr lang="en-US" sz="1600" b="0" dirty="0"/>
                <a:t>positive pressure</a:t>
              </a:r>
            </a:p>
          </p:txBody>
        </p:sp>
        <p:pic>
          <p:nvPicPr>
            <p:cNvPr id="115732" name="Picture 15" descr="DrivingForces_WindEffect_greenarrows.png"/>
            <p:cNvPicPr>
              <a:picLocks noChangeAspect="1"/>
            </p:cNvPicPr>
            <p:nvPr/>
          </p:nvPicPr>
          <p:blipFill>
            <a:blip r:embed="rId4"/>
            <a:srcRect/>
            <a:stretch>
              <a:fillRect/>
            </a:stretch>
          </p:blipFill>
          <p:spPr bwMode="auto">
            <a:xfrm>
              <a:off x="1981200" y="3285741"/>
              <a:ext cx="2011684" cy="1591059"/>
            </a:xfrm>
            <a:prstGeom prst="rect">
              <a:avLst/>
            </a:prstGeom>
            <a:noFill/>
            <a:ln w="9525">
              <a:noFill/>
              <a:miter lim="800000"/>
              <a:headEnd/>
              <a:tailEnd/>
            </a:ln>
          </p:spPr>
        </p:pic>
      </p:grpSp>
      <p:grpSp>
        <p:nvGrpSpPr>
          <p:cNvPr id="3" name="Group 18"/>
          <p:cNvGrpSpPr>
            <a:grpSpLocks/>
          </p:cNvGrpSpPr>
          <p:nvPr/>
        </p:nvGrpSpPr>
        <p:grpSpPr bwMode="auto">
          <a:xfrm>
            <a:off x="4724400" y="3276600"/>
            <a:ext cx="4267200" cy="2895600"/>
            <a:chOff x="4724400" y="3276600"/>
            <a:chExt cx="4267200" cy="2895600"/>
          </a:xfrm>
        </p:grpSpPr>
        <p:sp>
          <p:nvSpPr>
            <p:cNvPr id="115727" name="Rectangle 29"/>
            <p:cNvSpPr>
              <a:spLocks noChangeArrowheads="1"/>
            </p:cNvSpPr>
            <p:nvPr/>
          </p:nvSpPr>
          <p:spPr bwMode="auto">
            <a:xfrm>
              <a:off x="4724400" y="3276600"/>
              <a:ext cx="1219200" cy="533400"/>
            </a:xfrm>
            <a:prstGeom prst="rect">
              <a:avLst/>
            </a:prstGeom>
            <a:noFill/>
            <a:ln w="9525">
              <a:noFill/>
              <a:miter lim="800000"/>
              <a:headEnd/>
              <a:tailEnd/>
            </a:ln>
          </p:spPr>
          <p:txBody>
            <a:bodyPr lIns="0" tIns="0" rIns="0" bIns="0">
              <a:prstTxWarp prst="textNoShape">
                <a:avLst/>
              </a:prstTxWarp>
            </a:bodyPr>
            <a:lstStyle/>
            <a:p>
              <a:pPr algn="r" eaLnBrk="0" hangingPunct="0">
                <a:lnSpc>
                  <a:spcPct val="80000"/>
                </a:lnSpc>
                <a:spcBef>
                  <a:spcPct val="20000"/>
                </a:spcBef>
                <a:spcAft>
                  <a:spcPct val="40000"/>
                </a:spcAft>
                <a:buClr>
                  <a:schemeClr val="tx1"/>
                </a:buClr>
              </a:pPr>
              <a:r>
                <a:rPr lang="en-US" sz="1600" b="0" dirty="0"/>
                <a:t>negative pressure</a:t>
              </a:r>
            </a:p>
          </p:txBody>
        </p:sp>
        <p:sp>
          <p:nvSpPr>
            <p:cNvPr id="115728" name="Rectangle 6"/>
            <p:cNvSpPr>
              <a:spLocks noChangeArrowheads="1"/>
            </p:cNvSpPr>
            <p:nvPr/>
          </p:nvSpPr>
          <p:spPr bwMode="auto">
            <a:xfrm>
              <a:off x="6477000" y="4953000"/>
              <a:ext cx="2514600" cy="1219200"/>
            </a:xfrm>
            <a:prstGeom prst="rect">
              <a:avLst/>
            </a:prstGeom>
            <a:noFill/>
            <a:ln w="9525">
              <a:noFill/>
              <a:miter lim="800000"/>
              <a:headEnd/>
              <a:tailEnd/>
            </a:ln>
          </p:spPr>
          <p:txBody>
            <a:bodyPr lIns="0" tIns="0" rIns="0" bIns="0">
              <a:prstTxWarp prst="textNoShape">
                <a:avLst/>
              </a:prstTxWarp>
            </a:bodyPr>
            <a:lstStyle/>
            <a:p>
              <a:pPr algn="l" eaLnBrk="0" hangingPunct="0">
                <a:spcBef>
                  <a:spcPct val="20000"/>
                </a:spcBef>
                <a:spcAft>
                  <a:spcPct val="40000"/>
                </a:spcAft>
                <a:buClr>
                  <a:schemeClr val="tx1"/>
                </a:buClr>
              </a:pPr>
              <a:r>
                <a:rPr lang="en-US" sz="2000" b="0" dirty="0">
                  <a:solidFill>
                    <a:srgbClr val="404040"/>
                  </a:solidFill>
                </a:rPr>
                <a:t>Which creates a negative pressure </a:t>
              </a:r>
              <a:br>
                <a:rPr lang="en-US" sz="2000" b="0" dirty="0">
                  <a:solidFill>
                    <a:srgbClr val="404040"/>
                  </a:solidFill>
                </a:rPr>
              </a:br>
              <a:r>
                <a:rPr lang="en-US" sz="2000" b="0" dirty="0">
                  <a:solidFill>
                    <a:srgbClr val="404040"/>
                  </a:solidFill>
                </a:rPr>
                <a:t>on the other sides </a:t>
              </a:r>
              <a:br>
                <a:rPr lang="en-US" sz="2000" b="0" dirty="0">
                  <a:solidFill>
                    <a:srgbClr val="404040"/>
                  </a:solidFill>
                </a:rPr>
              </a:br>
              <a:r>
                <a:rPr lang="en-US" sz="2000" b="0" dirty="0">
                  <a:solidFill>
                    <a:srgbClr val="404040"/>
                  </a:solidFill>
                </a:rPr>
                <a:t>of the house</a:t>
              </a:r>
            </a:p>
            <a:p>
              <a:pPr algn="l" eaLnBrk="0" hangingPunct="0">
                <a:spcBef>
                  <a:spcPct val="20000"/>
                </a:spcBef>
                <a:spcAft>
                  <a:spcPct val="40000"/>
                </a:spcAft>
                <a:buClr>
                  <a:schemeClr val="tx1"/>
                </a:buClr>
              </a:pPr>
              <a:endParaRPr lang="en-US" sz="2000" b="0" dirty="0">
                <a:solidFill>
                  <a:srgbClr val="404040"/>
                </a:solidFill>
              </a:endParaRPr>
            </a:p>
          </p:txBody>
        </p:sp>
        <p:pic>
          <p:nvPicPr>
            <p:cNvPr id="115729" name="Picture 16" descr="DrivingForces_WindEffect_redarrows.png"/>
            <p:cNvPicPr>
              <a:picLocks noChangeAspect="1"/>
            </p:cNvPicPr>
            <p:nvPr/>
          </p:nvPicPr>
          <p:blipFill>
            <a:blip r:embed="rId5"/>
            <a:srcRect/>
            <a:stretch>
              <a:fillRect/>
            </a:stretch>
          </p:blipFill>
          <p:spPr bwMode="auto">
            <a:xfrm>
              <a:off x="5334000" y="3285741"/>
              <a:ext cx="1956820" cy="159105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3" descr="Clipart of home air demonstrating the stack effect."/>
          <p:cNvPicPr>
            <a:picLocks noChangeAspect="1"/>
          </p:cNvPicPr>
          <p:nvPr/>
        </p:nvPicPr>
        <p:blipFill>
          <a:blip r:embed="rId3"/>
          <a:srcRect t="2438" b="12195"/>
          <a:stretch>
            <a:fillRect/>
          </a:stretch>
        </p:blipFill>
        <p:spPr bwMode="auto">
          <a:xfrm>
            <a:off x="1779588" y="1143000"/>
            <a:ext cx="7366000" cy="5334000"/>
          </a:xfrm>
          <a:prstGeom prst="rect">
            <a:avLst/>
          </a:prstGeom>
          <a:noFill/>
          <a:ln w="9525">
            <a:noFill/>
            <a:miter lim="800000"/>
            <a:headEnd/>
            <a:tailEnd/>
          </a:ln>
        </p:spPr>
      </p:pic>
      <p:sp>
        <p:nvSpPr>
          <p:cNvPr id="40" name="Title 39"/>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Driving Forces: Stack Effect</a:t>
            </a:r>
          </a:p>
        </p:txBody>
      </p:sp>
      <p:sp>
        <p:nvSpPr>
          <p:cNvPr id="117764" name="Rectangle 2"/>
          <p:cNvSpPr>
            <a:spLocks noChangeArrowheads="1"/>
          </p:cNvSpPr>
          <p:nvPr/>
        </p:nvSpPr>
        <p:spPr bwMode="auto">
          <a:xfrm>
            <a:off x="457200" y="2057400"/>
            <a:ext cx="2286000" cy="457200"/>
          </a:xfrm>
          <a:prstGeom prst="rect">
            <a:avLst/>
          </a:prstGeom>
          <a:noFill/>
          <a:ln w="9525">
            <a:noFill/>
            <a:miter lim="800000"/>
            <a:headEnd/>
            <a:tailEnd/>
          </a:ln>
        </p:spPr>
        <p:txBody>
          <a:bodyPr lIns="0" tIns="0" rIns="0" bIns="0">
            <a:prstTxWarp prst="textNoShape">
              <a:avLst/>
            </a:prstTxWarp>
          </a:bodyPr>
          <a:lstStyle/>
          <a:p>
            <a:pPr marL="228600" indent="-228600" algn="l" eaLnBrk="0" hangingPunct="0">
              <a:lnSpc>
                <a:spcPct val="80000"/>
              </a:lnSpc>
              <a:spcBef>
                <a:spcPct val="20000"/>
              </a:spcBef>
              <a:spcAft>
                <a:spcPct val="40000"/>
              </a:spcAft>
              <a:buClr>
                <a:schemeClr val="tx1"/>
              </a:buClr>
            </a:pPr>
            <a:r>
              <a:rPr lang="en-US" sz="2400" dirty="0">
                <a:solidFill>
                  <a:srgbClr val="000066"/>
                </a:solidFill>
              </a:rPr>
              <a:t>Stack Effect</a:t>
            </a:r>
          </a:p>
        </p:txBody>
      </p:sp>
      <p:sp>
        <p:nvSpPr>
          <p:cNvPr id="117765" name="Rectangle 6"/>
          <p:cNvSpPr>
            <a:spLocks noChangeArrowheads="1"/>
          </p:cNvSpPr>
          <p:nvPr/>
        </p:nvSpPr>
        <p:spPr bwMode="auto">
          <a:xfrm>
            <a:off x="457200" y="2667000"/>
            <a:ext cx="2667000" cy="3124200"/>
          </a:xfrm>
          <a:prstGeom prst="rect">
            <a:avLst/>
          </a:prstGeom>
          <a:noFill/>
          <a:ln w="9525">
            <a:noFill/>
            <a:miter lim="800000"/>
            <a:headEnd/>
            <a:tailEnd/>
          </a:ln>
        </p:spPr>
        <p:txBody>
          <a:bodyPr lIns="0" tIns="0" rIns="0" bIns="0">
            <a:prstTxWarp prst="textNoShape">
              <a:avLst/>
            </a:prstTxWarp>
          </a:bodyPr>
          <a:lstStyle/>
          <a:p>
            <a:pPr algn="l" eaLnBrk="0" hangingPunct="0">
              <a:spcBef>
                <a:spcPct val="20000"/>
              </a:spcBef>
              <a:spcAft>
                <a:spcPts val="3450"/>
              </a:spcAft>
              <a:buClr>
                <a:schemeClr val="tx1"/>
              </a:buClr>
            </a:pPr>
            <a:r>
              <a:rPr lang="en-US" sz="2200" b="0" dirty="0">
                <a:solidFill>
                  <a:srgbClr val="404040"/>
                </a:solidFill>
              </a:rPr>
              <a:t>Warmer air rises and escapes out of the top of the house. . . </a:t>
            </a:r>
          </a:p>
          <a:p>
            <a:pPr algn="l" eaLnBrk="0" hangingPunct="0">
              <a:spcBef>
                <a:spcPct val="20000"/>
              </a:spcBef>
              <a:spcAft>
                <a:spcPct val="40000"/>
              </a:spcAft>
              <a:buClr>
                <a:schemeClr val="tx1"/>
              </a:buClr>
            </a:pPr>
            <a:r>
              <a:rPr lang="en-US" sz="2200" b="0" dirty="0">
                <a:solidFill>
                  <a:srgbClr val="404040"/>
                </a:solidFill>
              </a:rPr>
              <a:t>Which creates a suction that pulls in outside air at the bottom of the house</a:t>
            </a:r>
          </a:p>
          <a:p>
            <a:pPr algn="l" eaLnBrk="0" hangingPunct="0">
              <a:spcBef>
                <a:spcPct val="20000"/>
              </a:spcBef>
              <a:spcAft>
                <a:spcPct val="40000"/>
              </a:spcAft>
              <a:buClr>
                <a:schemeClr val="tx1"/>
              </a:buClr>
            </a:pPr>
            <a:endParaRPr lang="en-US" sz="2200" dirty="0"/>
          </a:p>
        </p:txBody>
      </p:sp>
      <p:sp>
        <p:nvSpPr>
          <p:cNvPr id="117766" name="Rectangle 22"/>
          <p:cNvSpPr>
            <a:spLocks noChangeArrowheads="1"/>
          </p:cNvSpPr>
          <p:nvPr/>
        </p:nvSpPr>
        <p:spPr bwMode="auto">
          <a:xfrm>
            <a:off x="4267200" y="4648200"/>
            <a:ext cx="2362200" cy="304800"/>
          </a:xfrm>
          <a:prstGeom prst="rect">
            <a:avLst/>
          </a:prstGeom>
          <a:noFill/>
          <a:ln w="9525">
            <a:noFill/>
            <a:miter lim="800000"/>
            <a:headEnd/>
            <a:tailEnd/>
          </a:ln>
        </p:spPr>
        <p:txBody>
          <a:bodyPr lIns="0" tIns="0" rIns="0" bIns="0">
            <a:prstTxWarp prst="textNoShape">
              <a:avLst/>
            </a:prstTxWarp>
          </a:bodyPr>
          <a:lstStyle/>
          <a:p>
            <a:pPr eaLnBrk="0" hangingPunct="0">
              <a:lnSpc>
                <a:spcPct val="80000"/>
              </a:lnSpc>
              <a:spcBef>
                <a:spcPct val="20000"/>
              </a:spcBef>
              <a:spcAft>
                <a:spcPct val="40000"/>
              </a:spcAft>
              <a:buClr>
                <a:schemeClr val="tx1"/>
              </a:buClr>
            </a:pPr>
            <a:r>
              <a:rPr lang="en-US" sz="1800" b="0" dirty="0">
                <a:solidFill>
                  <a:srgbClr val="404040"/>
                </a:solidFill>
              </a:rPr>
              <a:t>negative pressure</a:t>
            </a:r>
          </a:p>
        </p:txBody>
      </p:sp>
      <p:sp>
        <p:nvSpPr>
          <p:cNvPr id="117767" name="Rectangle 39"/>
          <p:cNvSpPr>
            <a:spLocks noChangeArrowheads="1"/>
          </p:cNvSpPr>
          <p:nvPr/>
        </p:nvSpPr>
        <p:spPr bwMode="auto">
          <a:xfrm>
            <a:off x="8077200" y="3614738"/>
            <a:ext cx="990600" cy="728662"/>
          </a:xfrm>
          <a:prstGeom prst="rect">
            <a:avLst/>
          </a:prstGeom>
          <a:noFill/>
          <a:ln w="9525">
            <a:noFill/>
            <a:miter lim="800000"/>
            <a:headEnd/>
            <a:tailEnd/>
          </a:ln>
        </p:spPr>
        <p:txBody>
          <a:bodyPr lIns="0" tIns="0" rIns="0" bIns="0">
            <a:prstTxWarp prst="textNoShape">
              <a:avLst/>
            </a:prstTxWarp>
          </a:bodyPr>
          <a:lstStyle/>
          <a:p>
            <a:pPr algn="l" eaLnBrk="0" hangingPunct="0">
              <a:lnSpc>
                <a:spcPct val="80000"/>
              </a:lnSpc>
              <a:spcBef>
                <a:spcPct val="20000"/>
              </a:spcBef>
              <a:spcAft>
                <a:spcPct val="40000"/>
              </a:spcAft>
              <a:buClr>
                <a:schemeClr val="tx1"/>
              </a:buClr>
            </a:pPr>
            <a:r>
              <a:rPr lang="en-US" sz="1800" b="0" dirty="0">
                <a:solidFill>
                  <a:srgbClr val="404040"/>
                </a:solidFill>
              </a:rPr>
              <a:t>Neutral pressure plane</a:t>
            </a:r>
          </a:p>
        </p:txBody>
      </p:sp>
      <p:sp>
        <p:nvSpPr>
          <p:cNvPr id="117768" name="Slide Number Placeholder 40"/>
          <p:cNvSpPr>
            <a:spLocks noGrp="1"/>
          </p:cNvSpPr>
          <p:nvPr>
            <p:ph type="sldNum" sz="quarter" idx="10"/>
          </p:nvPr>
        </p:nvSpPr>
        <p:spPr>
          <a:noFill/>
        </p:spPr>
        <p:txBody>
          <a:bodyPr/>
          <a:lstStyle/>
          <a:p>
            <a:fld id="{DFBB2A46-D40B-A249-907E-228479ECB9B8}" type="slidenum">
              <a:rPr lang="en-US"/>
              <a:pPr/>
              <a:t>14</a:t>
            </a:fld>
            <a:endParaRPr lang="en-US" dirty="0"/>
          </a:p>
        </p:txBody>
      </p:sp>
      <p:pic>
        <p:nvPicPr>
          <p:cNvPr id="45" name="Picture 44" descr="Clipart of blue arrows through home."/>
          <p:cNvPicPr>
            <a:picLocks noChangeAspect="1"/>
          </p:cNvPicPr>
          <p:nvPr/>
        </p:nvPicPr>
        <p:blipFill>
          <a:blip r:embed="rId4"/>
          <a:srcRect/>
          <a:stretch>
            <a:fillRect/>
          </a:stretch>
        </p:blipFill>
        <p:spPr bwMode="auto">
          <a:xfrm>
            <a:off x="4495800" y="1524000"/>
            <a:ext cx="1919288" cy="3167063"/>
          </a:xfrm>
          <a:prstGeom prst="rect">
            <a:avLst/>
          </a:prstGeom>
          <a:noFill/>
          <a:ln w="9525">
            <a:noFill/>
            <a:miter lim="800000"/>
            <a:headEnd/>
            <a:tailEnd/>
          </a:ln>
        </p:spPr>
      </p:pic>
      <p:pic>
        <p:nvPicPr>
          <p:cNvPr id="46" name="Picture 45" descr="Clipart of blue arrows under home."/>
          <p:cNvPicPr>
            <a:picLocks noChangeAspect="1"/>
          </p:cNvPicPr>
          <p:nvPr/>
        </p:nvPicPr>
        <p:blipFill>
          <a:blip r:embed="rId5"/>
          <a:srcRect/>
          <a:stretch>
            <a:fillRect/>
          </a:stretch>
        </p:blipFill>
        <p:spPr bwMode="auto">
          <a:xfrm>
            <a:off x="3048000" y="4862513"/>
            <a:ext cx="4800600" cy="776287"/>
          </a:xfrm>
          <a:prstGeom prst="rect">
            <a:avLst/>
          </a:prstGeom>
          <a:noFill/>
          <a:ln w="9525">
            <a:noFill/>
            <a:miter lim="800000"/>
            <a:headEnd/>
            <a:tailEnd/>
          </a:ln>
        </p:spPr>
      </p:pic>
      <p:sp>
        <p:nvSpPr>
          <p:cNvPr id="117771" name="Title 5"/>
          <p:cNvSpPr txBox="1">
            <a:spLocks/>
          </p:cNvSpPr>
          <p:nvPr/>
        </p:nvSpPr>
        <p:spPr bwMode="auto">
          <a:xfrm>
            <a:off x="457200" y="838200"/>
            <a:ext cx="6324600" cy="304800"/>
          </a:xfrm>
          <a:prstGeom prst="rect">
            <a:avLst/>
          </a:prstGeom>
          <a:noFill/>
          <a:ln w="9525">
            <a:noFill/>
            <a:miter lim="800000"/>
            <a:headEnd/>
            <a:tailEnd/>
          </a:ln>
        </p:spPr>
        <p:txBody>
          <a:bodyPr lIns="0" tIns="0" rIns="0" bIns="0" anchor="ctr">
            <a:prstTxWarp prst="textNoShape">
              <a:avLst/>
            </a:prstTxWarp>
          </a:bodyPr>
          <a:lstStyle/>
          <a:p>
            <a:pPr algn="l" eaLnBrk="0" hangingPunct="0"/>
            <a:r>
              <a:rPr lang="en-US" sz="1400" b="0" dirty="0">
                <a:solidFill>
                  <a:schemeClr val="bg1"/>
                </a:solidFill>
              </a:rPr>
              <a:t>BUILDING SCIENCE BASICS</a:t>
            </a:r>
          </a:p>
        </p:txBody>
      </p:sp>
      <p:sp>
        <p:nvSpPr>
          <p:cNvPr id="117772" name="Rectangle 21"/>
          <p:cNvSpPr>
            <a:spLocks noChangeArrowheads="1"/>
          </p:cNvSpPr>
          <p:nvPr/>
        </p:nvSpPr>
        <p:spPr bwMode="auto">
          <a:xfrm>
            <a:off x="4267200" y="3048000"/>
            <a:ext cx="2362200" cy="304800"/>
          </a:xfrm>
          <a:prstGeom prst="rect">
            <a:avLst/>
          </a:prstGeom>
          <a:noFill/>
          <a:ln w="9525">
            <a:noFill/>
            <a:miter lim="800000"/>
            <a:headEnd/>
            <a:tailEnd/>
          </a:ln>
        </p:spPr>
        <p:txBody>
          <a:bodyPr lIns="0" tIns="0" rIns="0" bIns="0">
            <a:prstTxWarp prst="textNoShape">
              <a:avLst/>
            </a:prstTxWarp>
          </a:bodyPr>
          <a:lstStyle/>
          <a:p>
            <a:pPr eaLnBrk="0" hangingPunct="0">
              <a:lnSpc>
                <a:spcPct val="80000"/>
              </a:lnSpc>
              <a:spcBef>
                <a:spcPct val="20000"/>
              </a:spcBef>
              <a:spcAft>
                <a:spcPct val="40000"/>
              </a:spcAft>
              <a:buClr>
                <a:schemeClr val="tx1"/>
              </a:buClr>
            </a:pPr>
            <a:r>
              <a:rPr lang="en-US" sz="1800" b="0" dirty="0">
                <a:solidFill>
                  <a:srgbClr val="404040"/>
                </a:solidFill>
              </a:rPr>
              <a:t>positive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lide(fromBottom)">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slide(fromBottom)">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Summary</a:t>
            </a:r>
          </a:p>
        </p:txBody>
      </p:sp>
      <p:sp>
        <p:nvSpPr>
          <p:cNvPr id="132099" name="Content Placeholder 7"/>
          <p:cNvSpPr>
            <a:spLocks noGrp="1"/>
          </p:cNvSpPr>
          <p:nvPr>
            <p:ph idx="1"/>
          </p:nvPr>
        </p:nvSpPr>
        <p:spPr/>
        <p:txBody>
          <a:bodyPr/>
          <a:lstStyle/>
          <a:p>
            <a:pPr>
              <a:spcBef>
                <a:spcPts val="1125"/>
              </a:spcBef>
              <a:spcAft>
                <a:spcPts val="600"/>
              </a:spcAft>
            </a:pPr>
            <a:r>
              <a:rPr lang="en-US" sz="2400" dirty="0">
                <a:ea typeface="ＭＳ Ｐゴシック" charset="-128"/>
                <a:cs typeface="ＭＳ Ｐゴシック" charset="-128"/>
              </a:rPr>
              <a:t>Pressure and thermal boundaries should be </a:t>
            </a:r>
            <a:br>
              <a:rPr lang="en-US" sz="2400" dirty="0">
                <a:ea typeface="ＭＳ Ｐゴシック" charset="-128"/>
                <a:cs typeface="ＭＳ Ｐゴシック" charset="-128"/>
              </a:rPr>
            </a:br>
            <a:r>
              <a:rPr lang="en-US" sz="2400" dirty="0">
                <a:ea typeface="ＭＳ Ｐゴシック" charset="-128"/>
                <a:cs typeface="ＭＳ Ｐゴシック" charset="-128"/>
              </a:rPr>
              <a:t>continuous and in contact with each other</a:t>
            </a:r>
          </a:p>
          <a:p>
            <a:pPr>
              <a:spcBef>
                <a:spcPts val="1125"/>
              </a:spcBef>
              <a:spcAft>
                <a:spcPts val="600"/>
              </a:spcAft>
            </a:pPr>
            <a:r>
              <a:rPr lang="en-US" sz="2400" dirty="0">
                <a:ea typeface="ＭＳ Ｐゴシック" charset="-128"/>
                <a:cs typeface="ＭＳ Ｐゴシック" charset="-128"/>
              </a:rPr>
              <a:t>Air carries heat and moisture</a:t>
            </a:r>
          </a:p>
          <a:p>
            <a:pPr>
              <a:spcBef>
                <a:spcPts val="1125"/>
              </a:spcBef>
              <a:spcAft>
                <a:spcPts val="600"/>
              </a:spcAft>
            </a:pPr>
            <a:r>
              <a:rPr lang="en-US" sz="2400" dirty="0">
                <a:ea typeface="ＭＳ Ｐゴシック" charset="-128"/>
                <a:cs typeface="ＭＳ Ｐゴシック" charset="-128"/>
              </a:rPr>
              <a:t>Air leakage requires a hole and pressure difference</a:t>
            </a:r>
          </a:p>
          <a:p>
            <a:pPr>
              <a:spcBef>
                <a:spcPts val="1125"/>
              </a:spcBef>
              <a:spcAft>
                <a:spcPts val="600"/>
              </a:spcAft>
            </a:pPr>
            <a:r>
              <a:rPr lang="en-US" sz="2400" dirty="0">
                <a:ea typeface="ＭＳ Ｐゴシック" charset="-128"/>
                <a:cs typeface="ＭＳ Ｐゴシック" charset="-128"/>
              </a:rPr>
              <a:t>Wind, heat and fans drive pressure differences</a:t>
            </a:r>
          </a:p>
          <a:p>
            <a:pPr>
              <a:spcBef>
                <a:spcPts val="1125"/>
              </a:spcBef>
              <a:spcAft>
                <a:spcPts val="600"/>
              </a:spcAft>
            </a:pPr>
            <a:r>
              <a:rPr lang="en-US" sz="2400" dirty="0">
                <a:ea typeface="ＭＳ Ｐゴシック" charset="-128"/>
                <a:cs typeface="ＭＳ Ｐゴシック" charset="-128"/>
              </a:rPr>
              <a:t>Duct location and condition can cause room </a:t>
            </a:r>
            <a:br>
              <a:rPr lang="en-US" sz="2400" dirty="0">
                <a:ea typeface="ＭＳ Ｐゴシック" charset="-128"/>
                <a:cs typeface="ＭＳ Ｐゴシック" charset="-128"/>
              </a:rPr>
            </a:br>
            <a:r>
              <a:rPr lang="en-US" sz="2400" dirty="0">
                <a:ea typeface="ＭＳ Ｐゴシック" charset="-128"/>
                <a:cs typeface="ＭＳ Ｐゴシック" charset="-128"/>
              </a:rPr>
              <a:t>pressure imbalances</a:t>
            </a:r>
          </a:p>
          <a:p>
            <a:pPr>
              <a:spcBef>
                <a:spcPts val="1125"/>
              </a:spcBef>
              <a:spcAft>
                <a:spcPts val="600"/>
              </a:spcAft>
            </a:pPr>
            <a:r>
              <a:rPr lang="en-US" sz="2400" dirty="0">
                <a:ea typeface="ＭＳ Ｐゴシック" charset="-128"/>
                <a:cs typeface="ＭＳ Ｐゴシック" charset="-128"/>
              </a:rPr>
              <a:t>Blower door is a controlled driving force for </a:t>
            </a:r>
            <a:br>
              <a:rPr lang="en-US" sz="2400" dirty="0">
                <a:ea typeface="ＭＳ Ｐゴシック" charset="-128"/>
                <a:cs typeface="ＭＳ Ｐゴシック" charset="-128"/>
              </a:rPr>
            </a:br>
            <a:r>
              <a:rPr lang="en-US" sz="2400" dirty="0">
                <a:ea typeface="ＭＳ Ｐゴシック" charset="-128"/>
                <a:cs typeface="ＭＳ Ｐゴシック" charset="-128"/>
              </a:rPr>
              <a:t>quantifying air leakage</a:t>
            </a:r>
          </a:p>
        </p:txBody>
      </p:sp>
      <p:sp>
        <p:nvSpPr>
          <p:cNvPr id="132100" name="Slide Number Placeholder 5"/>
          <p:cNvSpPr>
            <a:spLocks noGrp="1"/>
          </p:cNvSpPr>
          <p:nvPr>
            <p:ph type="sldNum" sz="quarter" idx="10"/>
          </p:nvPr>
        </p:nvSpPr>
        <p:spPr>
          <a:noFill/>
        </p:spPr>
        <p:txBody>
          <a:bodyPr/>
          <a:lstStyle/>
          <a:p>
            <a:fld id="{F7F3D795-7E5B-9D48-BCEA-537293F7B224}" type="slidenum">
              <a:rPr lang="en-US"/>
              <a:pPr/>
              <a:t>15</a:t>
            </a:fld>
            <a:endParaRPr lang="en-US" dirty="0"/>
          </a:p>
        </p:txBody>
      </p:sp>
      <p:sp>
        <p:nvSpPr>
          <p:cNvPr id="132101" name="Title 5"/>
          <p:cNvSpPr txBox="1">
            <a:spLocks/>
          </p:cNvSpPr>
          <p:nvPr/>
        </p:nvSpPr>
        <p:spPr bwMode="auto">
          <a:xfrm>
            <a:off x="457200" y="838200"/>
            <a:ext cx="6324600" cy="304800"/>
          </a:xfrm>
          <a:prstGeom prst="rect">
            <a:avLst/>
          </a:prstGeom>
          <a:noFill/>
          <a:ln w="9525">
            <a:noFill/>
            <a:miter lim="800000"/>
            <a:headEnd/>
            <a:tailEnd/>
          </a:ln>
        </p:spPr>
        <p:txBody>
          <a:bodyPr lIns="0" tIns="0" rIns="0" bIns="0" anchor="ctr">
            <a:prstTxWarp prst="textNoShape">
              <a:avLst/>
            </a:prstTxWarp>
          </a:bodyPr>
          <a:lstStyle/>
          <a:p>
            <a:pPr algn="l" eaLnBrk="0" hangingPunct="0"/>
            <a:r>
              <a:rPr lang="en-US" sz="1400" b="0" dirty="0">
                <a:solidFill>
                  <a:schemeClr val="bg1"/>
                </a:solidFill>
              </a:rPr>
              <a:t>BUILDING SCIENCE BASICS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3" name="Content Placeholder 2"/>
          <p:cNvSpPr>
            <a:spLocks noGrp="1"/>
          </p:cNvSpPr>
          <p:nvPr>
            <p:ph idx="1"/>
          </p:nvPr>
        </p:nvSpPr>
        <p:spPr>
          <a:xfrm>
            <a:off x="750286" y="1693467"/>
            <a:ext cx="8229600" cy="3593189"/>
          </a:xfrm>
        </p:spPr>
        <p:txBody>
          <a:bodyPr numCol="2"/>
          <a:lstStyle/>
          <a:p>
            <a:r>
              <a:rPr lang="en-US" sz="2400" dirty="0" smtClean="0"/>
              <a:t>Installer Fundamentals</a:t>
            </a:r>
          </a:p>
          <a:p>
            <a:r>
              <a:rPr lang="en-US" sz="2400" dirty="0" smtClean="0"/>
              <a:t>Installer Intermediate</a:t>
            </a:r>
          </a:p>
          <a:p>
            <a:r>
              <a:rPr lang="en-US" sz="2400" dirty="0" smtClean="0"/>
              <a:t>Installer – Mobile Homes</a:t>
            </a:r>
          </a:p>
          <a:p>
            <a:r>
              <a:rPr lang="en-US" sz="2400" dirty="0" smtClean="0"/>
              <a:t>Energy Auditor – Single Family</a:t>
            </a:r>
          </a:p>
          <a:p>
            <a:r>
              <a:rPr lang="en-US" sz="2400" dirty="0" smtClean="0"/>
              <a:t>Energy Auditor - Multifamily</a:t>
            </a:r>
          </a:p>
          <a:p>
            <a:r>
              <a:rPr lang="en-US" sz="2400" dirty="0" smtClean="0"/>
              <a:t>Crew Chief</a:t>
            </a:r>
          </a:p>
          <a:p>
            <a:r>
              <a:rPr lang="en-US" sz="2400" dirty="0" smtClean="0"/>
              <a:t>Technical Monitoring/Inspecting</a:t>
            </a:r>
          </a:p>
          <a:p>
            <a:r>
              <a:rPr lang="en-US" sz="2400" dirty="0" smtClean="0"/>
              <a:t>Train the Trainer</a:t>
            </a:r>
          </a:p>
          <a:p>
            <a:r>
              <a:rPr lang="en-US" sz="2400" dirty="0" smtClean="0"/>
              <a:t>Heating System Training for Energy Auditors and Inspectors</a:t>
            </a:r>
          </a:p>
          <a:p>
            <a:r>
              <a:rPr lang="en-US" sz="2400" dirty="0" smtClean="0"/>
              <a:t>Multifamily Specialties</a:t>
            </a:r>
          </a:p>
        </p:txBody>
      </p:sp>
      <p:sp>
        <p:nvSpPr>
          <p:cNvPr id="4" name="Slide Number Placeholder 3"/>
          <p:cNvSpPr>
            <a:spLocks noGrp="1"/>
          </p:cNvSpPr>
          <p:nvPr>
            <p:ph type="sldNum" sz="quarter" idx="10"/>
          </p:nvPr>
        </p:nvSpPr>
        <p:spPr/>
        <p:txBody>
          <a:bodyPr/>
          <a:lstStyle/>
          <a:p>
            <a:pPr>
              <a:defRPr/>
            </a:pPr>
            <a:fld id="{2CCBE262-6DE2-6240-907E-207BE56B2B3C}"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a:xfrm>
            <a:off x="762000" y="3505200"/>
            <a:ext cx="5943600" cy="609600"/>
          </a:xfrm>
        </p:spPr>
        <p:txBody>
          <a:bodyPr/>
          <a:lstStyle/>
          <a:p>
            <a:r>
              <a:rPr lang="en-US" dirty="0" smtClean="0"/>
              <a:t>Kelly Cutchin</a:t>
            </a:r>
          </a:p>
          <a:p>
            <a:endParaRPr lang="en-US" dirty="0" smtClean="0"/>
          </a:p>
          <a:p>
            <a:r>
              <a:rPr lang="en-US" dirty="0" smtClean="0">
                <a:hlinkClick r:id="rId2"/>
              </a:rPr>
              <a:t>kcutchin@sms-results.com</a:t>
            </a:r>
            <a:endParaRPr lang="en-US" dirty="0" smtClean="0"/>
          </a:p>
          <a:p>
            <a:r>
              <a:rPr lang="en-US" dirty="0" smtClean="0"/>
              <a:t>202.558.9742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Standardized Curriculum</a:t>
            </a:r>
            <a:endParaRPr lang="en-US" dirty="0"/>
          </a:p>
        </p:txBody>
      </p:sp>
      <p:sp>
        <p:nvSpPr>
          <p:cNvPr id="3" name="Content Placeholder 2"/>
          <p:cNvSpPr>
            <a:spLocks noGrp="1"/>
          </p:cNvSpPr>
          <p:nvPr>
            <p:ph idx="1"/>
          </p:nvPr>
        </p:nvSpPr>
        <p:spPr/>
        <p:txBody>
          <a:bodyPr/>
          <a:lstStyle/>
          <a:p>
            <a:r>
              <a:rPr lang="en-US" dirty="0" smtClean="0"/>
              <a:t>Compile institutional knowledge</a:t>
            </a:r>
          </a:p>
          <a:p>
            <a:r>
              <a:rPr lang="en-US" dirty="0" smtClean="0"/>
              <a:t>Create baseline</a:t>
            </a:r>
          </a:p>
          <a:p>
            <a:pPr lvl="1"/>
            <a:r>
              <a:rPr lang="en-US" dirty="0" smtClean="0"/>
              <a:t>Core Competencies</a:t>
            </a:r>
          </a:p>
          <a:p>
            <a:r>
              <a:rPr lang="en-US" dirty="0" smtClean="0"/>
              <a:t>Flexibility</a:t>
            </a:r>
          </a:p>
          <a:p>
            <a:pPr lvl="1"/>
            <a:r>
              <a:rPr lang="en-US" dirty="0" smtClean="0"/>
              <a:t>Sections </a:t>
            </a:r>
          </a:p>
          <a:p>
            <a:pPr lvl="1"/>
            <a:r>
              <a:rPr lang="en-US" dirty="0" smtClean="0"/>
              <a:t>Editable</a:t>
            </a:r>
          </a:p>
          <a:p>
            <a:r>
              <a:rPr lang="en-US" dirty="0" smtClean="0"/>
              <a:t>Useful to instructors of all experience levels</a:t>
            </a:r>
          </a:p>
          <a:p>
            <a:r>
              <a:rPr lang="en-US" dirty="0" smtClean="0"/>
              <a:t>Free to all</a:t>
            </a:r>
          </a:p>
          <a:p>
            <a:endParaRPr lang="en-US" dirty="0"/>
          </a:p>
        </p:txBody>
      </p:sp>
      <p:sp>
        <p:nvSpPr>
          <p:cNvPr id="4" name="Slide Number Placeholder 3"/>
          <p:cNvSpPr>
            <a:spLocks noGrp="1"/>
          </p:cNvSpPr>
          <p:nvPr>
            <p:ph type="sldNum" sz="quarter" idx="10"/>
          </p:nvPr>
        </p:nvSpPr>
        <p:spPr/>
        <p:txBody>
          <a:bodyPr/>
          <a:lstStyle/>
          <a:p>
            <a:pPr>
              <a:defRPr/>
            </a:pPr>
            <a:fld id="{2CCBE262-6DE2-6240-907E-207BE56B2B3C}"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Standardized Curriculum is not…</a:t>
            </a:r>
            <a:endParaRPr lang="en-US" dirty="0"/>
          </a:p>
        </p:txBody>
      </p:sp>
      <p:sp>
        <p:nvSpPr>
          <p:cNvPr id="3" name="Content Placeholder 2"/>
          <p:cNvSpPr>
            <a:spLocks noGrp="1"/>
          </p:cNvSpPr>
          <p:nvPr>
            <p:ph idx="1"/>
          </p:nvPr>
        </p:nvSpPr>
        <p:spPr/>
        <p:txBody>
          <a:bodyPr/>
          <a:lstStyle/>
          <a:p>
            <a:r>
              <a:rPr lang="en-US" dirty="0" smtClean="0"/>
              <a:t>All things to all people</a:t>
            </a:r>
          </a:p>
          <a:p>
            <a:r>
              <a:rPr lang="en-US" dirty="0" smtClean="0"/>
              <a:t>Substitute for good, engaging instructors</a:t>
            </a:r>
          </a:p>
          <a:p>
            <a:endParaRPr lang="en-US" dirty="0"/>
          </a:p>
        </p:txBody>
      </p:sp>
      <p:sp>
        <p:nvSpPr>
          <p:cNvPr id="4" name="Slide Number Placeholder 3"/>
          <p:cNvSpPr>
            <a:spLocks noGrp="1"/>
          </p:cNvSpPr>
          <p:nvPr>
            <p:ph type="sldNum" sz="quarter" idx="10"/>
          </p:nvPr>
        </p:nvSpPr>
        <p:spPr/>
        <p:txBody>
          <a:bodyPr/>
          <a:lstStyle/>
          <a:p>
            <a:pPr>
              <a:defRPr/>
            </a:pPr>
            <a:fld id="{2CCBE262-6DE2-6240-907E-207BE56B2B3C}"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Core Competencies</a:t>
            </a:r>
            <a:endParaRPr lang="en-US" dirty="0"/>
          </a:p>
        </p:txBody>
      </p:sp>
      <p:sp>
        <p:nvSpPr>
          <p:cNvPr id="4" name="Slide Number Placeholder 3"/>
          <p:cNvSpPr>
            <a:spLocks noGrp="1"/>
          </p:cNvSpPr>
          <p:nvPr>
            <p:ph type="sldNum" sz="quarter" idx="10"/>
          </p:nvPr>
        </p:nvSpPr>
        <p:spPr/>
        <p:txBody>
          <a:bodyPr/>
          <a:lstStyle/>
          <a:p>
            <a:pPr>
              <a:defRPr/>
            </a:pPr>
            <a:fld id="{2CCBE262-6DE2-6240-907E-207BE56B2B3C}" type="slidenum">
              <a:rPr lang="en-US" smtClean="0"/>
              <a:pPr>
                <a:defRPr/>
              </a:pPr>
              <a:t>4</a:t>
            </a:fld>
            <a:endParaRPr lang="en-US" dirty="0"/>
          </a:p>
        </p:txBody>
      </p:sp>
      <p:pic>
        <p:nvPicPr>
          <p:cNvPr id="5" name="Picture 4" descr="Competencies chart for weatherization professionals."/>
          <p:cNvPicPr>
            <a:picLocks noChangeAspect="1"/>
          </p:cNvPicPr>
          <p:nvPr/>
        </p:nvPicPr>
        <p:blipFill>
          <a:blip r:embed="rId2"/>
          <a:stretch>
            <a:fillRect/>
          </a:stretch>
        </p:blipFill>
        <p:spPr>
          <a:xfrm>
            <a:off x="1053943" y="1351687"/>
            <a:ext cx="7181696" cy="4983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cont’d</a:t>
            </a:r>
            <a:endParaRPr lang="en-US" dirty="0"/>
          </a:p>
        </p:txBody>
      </p:sp>
      <p:sp>
        <p:nvSpPr>
          <p:cNvPr id="3" name="Content Placeholder 2"/>
          <p:cNvSpPr>
            <a:spLocks noGrp="1"/>
          </p:cNvSpPr>
          <p:nvPr>
            <p:ph idx="1"/>
          </p:nvPr>
        </p:nvSpPr>
        <p:spPr/>
        <p:txBody>
          <a:bodyPr/>
          <a:lstStyle/>
          <a:p>
            <a:r>
              <a:rPr lang="en-US" dirty="0" smtClean="0"/>
              <a:t>Input from Trainers and the field</a:t>
            </a:r>
          </a:p>
          <a:p>
            <a:r>
              <a:rPr lang="en-US" dirty="0" smtClean="0"/>
              <a:t>Review module outlines</a:t>
            </a:r>
          </a:p>
          <a:p>
            <a:r>
              <a:rPr lang="en-US" dirty="0" smtClean="0"/>
              <a:t>Create module</a:t>
            </a:r>
          </a:p>
          <a:p>
            <a:r>
              <a:rPr lang="en-US" dirty="0" smtClean="0"/>
              <a:t>Technical and training review and field testing</a:t>
            </a:r>
          </a:p>
          <a:p>
            <a:r>
              <a:rPr lang="en-US" dirty="0" smtClean="0"/>
              <a:t>Revisions</a:t>
            </a:r>
          </a:p>
          <a:p>
            <a:r>
              <a:rPr lang="en-US" dirty="0" smtClean="0"/>
              <a:t>Roll-out</a:t>
            </a:r>
          </a:p>
          <a:p>
            <a:r>
              <a:rPr lang="en-US" dirty="0" smtClean="0"/>
              <a:t>Feedback</a:t>
            </a:r>
          </a:p>
          <a:p>
            <a:r>
              <a:rPr lang="en-US" dirty="0" smtClean="0"/>
              <a:t>Revisions</a:t>
            </a:r>
          </a:p>
          <a:p>
            <a:endParaRPr lang="en-US" dirty="0"/>
          </a:p>
        </p:txBody>
      </p:sp>
      <p:sp>
        <p:nvSpPr>
          <p:cNvPr id="4" name="Slide Number Placeholder 3"/>
          <p:cNvSpPr>
            <a:spLocks noGrp="1"/>
          </p:cNvSpPr>
          <p:nvPr>
            <p:ph type="sldNum" sz="quarter" idx="10"/>
          </p:nvPr>
        </p:nvSpPr>
        <p:spPr/>
        <p:txBody>
          <a:bodyPr/>
          <a:lstStyle/>
          <a:p>
            <a:pPr>
              <a:defRPr/>
            </a:pPr>
            <a:fld id="{2CCBE262-6DE2-6240-907E-207BE56B2B3C}" type="slidenum">
              <a:rPr lang="en-US" smtClean="0"/>
              <a:pPr>
                <a:defRPr/>
              </a:pPr>
              <a:t>5</a:t>
            </a:fld>
            <a:endParaRPr lang="en-US" dirty="0"/>
          </a:p>
        </p:txBody>
      </p:sp>
      <p:sp>
        <p:nvSpPr>
          <p:cNvPr id="6" name="Curved Left Arrow 5" descr="Clipart of arrow."/>
          <p:cNvSpPr/>
          <p:nvPr/>
        </p:nvSpPr>
        <p:spPr bwMode="auto">
          <a:xfrm rot="10800000" flipH="1">
            <a:off x="2172103" y="4564329"/>
            <a:ext cx="819135" cy="1531669"/>
          </a:xfrm>
          <a:prstGeom prst="curvedLeftArrow">
            <a:avLst>
              <a:gd name="adj1" fmla="val 25000"/>
              <a:gd name="adj2" fmla="val 54031"/>
              <a:gd name="adj3" fmla="val 25000"/>
            </a:avLst>
          </a:prstGeom>
          <a:gradFill flip="none" rotWithShape="1">
            <a:gsLst>
              <a:gs pos="0">
                <a:schemeClr val="accent6">
                  <a:lumMod val="40000"/>
                  <a:lumOff val="60000"/>
                  <a:alpha val="89000"/>
                </a:schemeClr>
              </a:gs>
              <a:gs pos="100000">
                <a:srgbClr val="FFFFFF">
                  <a:alpha val="60000"/>
                </a:srgbClr>
              </a:gs>
            </a:gsLst>
            <a:path path="circle">
              <a:fillToRect l="100000" t="100000"/>
            </a:path>
            <a:tileRect r="-100000" b="-100000"/>
          </a:gradFill>
          <a:ln w="952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Arial" pitchFamily="-10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Installer Fundamentals</a:t>
            </a:r>
            <a:endParaRPr lang="en-US" dirty="0"/>
          </a:p>
        </p:txBody>
      </p:sp>
      <p:sp>
        <p:nvSpPr>
          <p:cNvPr id="3" name="Content Placeholder 2"/>
          <p:cNvSpPr>
            <a:spLocks noGrp="1"/>
          </p:cNvSpPr>
          <p:nvPr>
            <p:ph idx="1"/>
          </p:nvPr>
        </p:nvSpPr>
        <p:spPr/>
        <p:txBody>
          <a:bodyPr/>
          <a:lstStyle/>
          <a:p>
            <a:r>
              <a:rPr lang="en-US" dirty="0" smtClean="0"/>
              <a:t>Presentation</a:t>
            </a:r>
          </a:p>
          <a:p>
            <a:r>
              <a:rPr lang="en-US" dirty="0" smtClean="0"/>
              <a:t>Speaker’s Notes</a:t>
            </a:r>
          </a:p>
          <a:p>
            <a:r>
              <a:rPr lang="en-US" dirty="0" smtClean="0"/>
              <a:t>Lesson Plans</a:t>
            </a:r>
          </a:p>
          <a:p>
            <a:r>
              <a:rPr lang="en-US" dirty="0" smtClean="0"/>
              <a:t>Sample Course Schedule</a:t>
            </a:r>
          </a:p>
          <a:p>
            <a:r>
              <a:rPr lang="en-US" dirty="0" smtClean="0"/>
              <a:t>Hands On Props</a:t>
            </a:r>
          </a:p>
          <a:p>
            <a:r>
              <a:rPr lang="en-US" dirty="0" smtClean="0"/>
              <a:t>Additional Resources</a:t>
            </a:r>
          </a:p>
          <a:p>
            <a:r>
              <a:rPr lang="en-US" dirty="0" smtClean="0"/>
              <a:t>Glossary</a:t>
            </a:r>
          </a:p>
        </p:txBody>
      </p:sp>
      <p:sp>
        <p:nvSpPr>
          <p:cNvPr id="4" name="Slide Number Placeholder 3"/>
          <p:cNvSpPr>
            <a:spLocks noGrp="1"/>
          </p:cNvSpPr>
          <p:nvPr>
            <p:ph type="sldNum" sz="quarter" idx="10"/>
          </p:nvPr>
        </p:nvSpPr>
        <p:spPr/>
        <p:txBody>
          <a:bodyPr/>
          <a:lstStyle/>
          <a:p>
            <a:pPr>
              <a:defRPr/>
            </a:pPr>
            <a:fld id="{2CCBE262-6DE2-6240-907E-207BE56B2B3C}" type="slidenum">
              <a:rPr lang="en-US" smtClean="0"/>
              <a:pPr>
                <a:defRPr/>
              </a:pPr>
              <a:t>6</a:t>
            </a:fld>
            <a:endParaRPr lang="en-US" dirty="0"/>
          </a:p>
        </p:txBody>
      </p:sp>
      <p:pic>
        <p:nvPicPr>
          <p:cNvPr id="5" name="Picture 4" descr="Photo of Table of Contents of Installer Fundamentals Weatherization Course."/>
          <p:cNvPicPr>
            <a:picLocks noChangeAspect="1"/>
          </p:cNvPicPr>
          <p:nvPr/>
        </p:nvPicPr>
        <p:blipFill>
          <a:blip r:embed="rId2"/>
          <a:srcRect l="5041" t="2875" r="2589"/>
          <a:stretch>
            <a:fillRect/>
          </a:stretch>
        </p:blipFill>
        <p:spPr>
          <a:xfrm>
            <a:off x="5763031" y="1245882"/>
            <a:ext cx="2542769" cy="5194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hoto of weatherization literature."/>
          <p:cNvPicPr>
            <a:picLocks noChangeAspect="1"/>
          </p:cNvPicPr>
          <p:nvPr/>
        </p:nvPicPr>
        <p:blipFill>
          <a:blip r:embed="rId2"/>
          <a:stretch>
            <a:fillRect/>
          </a:stretch>
        </p:blipFill>
        <p:spPr>
          <a:xfrm>
            <a:off x="482600" y="1282801"/>
            <a:ext cx="7823200" cy="4978400"/>
          </a:xfrm>
          <a:prstGeom prst="rect">
            <a:avLst/>
          </a:prstGeom>
        </p:spPr>
      </p:pic>
      <p:sp>
        <p:nvSpPr>
          <p:cNvPr id="2" name="Title 1"/>
          <p:cNvSpPr>
            <a:spLocks noGrp="1"/>
          </p:cNvSpPr>
          <p:nvPr>
            <p:ph type="title"/>
          </p:nvPr>
        </p:nvSpPr>
        <p:spPr/>
        <p:txBody>
          <a:bodyPr/>
          <a:lstStyle/>
          <a:p>
            <a:r>
              <a:rPr lang="en-US" dirty="0" smtClean="0"/>
              <a:t>What’s Included?</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CBE262-6DE2-6240-907E-207BE56B2B3C}" type="slidenum">
              <a:rPr lang="en-US" smtClean="0"/>
              <a:pPr>
                <a:defRPr/>
              </a:pPr>
              <a:t>7</a:t>
            </a:fld>
            <a:endParaRPr lang="en-US" dirty="0"/>
          </a:p>
        </p:txBody>
      </p:sp>
      <p:pic>
        <p:nvPicPr>
          <p:cNvPr id="6" name="Picture 5" descr="Photo of Zone Pressure Diagnostics literature."/>
          <p:cNvPicPr>
            <a:picLocks noChangeAspect="1"/>
          </p:cNvPicPr>
          <p:nvPr/>
        </p:nvPicPr>
        <p:blipFill>
          <a:blip r:embed="rId3"/>
          <a:stretch>
            <a:fillRect/>
          </a:stretch>
        </p:blipFill>
        <p:spPr>
          <a:xfrm rot="369807">
            <a:off x="5799370" y="1757481"/>
            <a:ext cx="3142077" cy="3942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Photo of DOE Installers' Attic Prop literature."/>
          <p:cNvPicPr>
            <a:picLocks noChangeAspect="1"/>
          </p:cNvPicPr>
          <p:nvPr/>
        </p:nvPicPr>
        <p:blipFill>
          <a:blip r:embed="rId4"/>
          <a:stretch>
            <a:fillRect/>
          </a:stretch>
        </p:blipFill>
        <p:spPr>
          <a:xfrm rot="21115513">
            <a:off x="464006" y="1497085"/>
            <a:ext cx="3617702" cy="4651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Photo of DOE Fan Pressure literature."/>
          <p:cNvPicPr>
            <a:picLocks noChangeAspect="1"/>
          </p:cNvPicPr>
          <p:nvPr/>
        </p:nvPicPr>
        <p:blipFill>
          <a:blip r:embed="rId5"/>
          <a:stretch>
            <a:fillRect/>
          </a:stretch>
        </p:blipFill>
        <p:spPr>
          <a:xfrm>
            <a:off x="2444750" y="1600200"/>
            <a:ext cx="4737100" cy="3552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Learning Objectives</a:t>
            </a:r>
          </a:p>
        </p:txBody>
      </p:sp>
      <p:sp>
        <p:nvSpPr>
          <p:cNvPr id="89091" name="Content Placeholder 2"/>
          <p:cNvSpPr>
            <a:spLocks noGrp="1"/>
          </p:cNvSpPr>
          <p:nvPr>
            <p:ph idx="1"/>
          </p:nvPr>
        </p:nvSpPr>
        <p:spPr>
          <a:xfrm>
            <a:off x="457200" y="1447800"/>
            <a:ext cx="8229600" cy="4495800"/>
          </a:xfrm>
        </p:spPr>
        <p:txBody>
          <a:bodyPr/>
          <a:lstStyle/>
          <a:p>
            <a:pPr>
              <a:buFontTx/>
              <a:buNone/>
            </a:pPr>
            <a:r>
              <a:rPr lang="en-US" sz="2400" b="1" dirty="0">
                <a:solidFill>
                  <a:srgbClr val="000066"/>
                </a:solidFill>
                <a:ea typeface="ＭＳ Ｐゴシック" charset="-128"/>
                <a:cs typeface="ＭＳ Ｐゴシック" charset="-128"/>
              </a:rPr>
              <a:t>By attending this session, participants will:</a:t>
            </a:r>
          </a:p>
          <a:p>
            <a:r>
              <a:rPr lang="en-US" sz="2300" dirty="0">
                <a:ea typeface="ＭＳ Ｐゴシック" charset="-128"/>
                <a:cs typeface="ＭＳ Ｐゴシック" charset="-128"/>
              </a:rPr>
              <a:t>Understand the difference between thermal and air barriers</a:t>
            </a:r>
          </a:p>
          <a:p>
            <a:r>
              <a:rPr lang="en-US" sz="2300" dirty="0">
                <a:ea typeface="ＭＳ Ｐゴシック" charset="-128"/>
                <a:cs typeface="ＭＳ Ｐゴシック" charset="-128"/>
              </a:rPr>
              <a:t>Know the proper location of thermal and air barriers</a:t>
            </a:r>
          </a:p>
          <a:p>
            <a:r>
              <a:rPr lang="en-US" sz="2300" dirty="0">
                <a:ea typeface="ＭＳ Ｐゴシック" charset="-128"/>
                <a:cs typeface="ＭＳ Ｐゴシック" charset="-128"/>
              </a:rPr>
              <a:t>Recognize the driving forces of air leakage</a:t>
            </a:r>
          </a:p>
          <a:p>
            <a:r>
              <a:rPr lang="en-US" sz="2300" dirty="0">
                <a:ea typeface="ＭＳ Ｐゴシック" charset="-128"/>
                <a:cs typeface="ＭＳ Ｐゴシック" charset="-128"/>
              </a:rPr>
              <a:t>Understand the connection between air leakage, energy waste, and moisture problems</a:t>
            </a:r>
          </a:p>
          <a:p>
            <a:r>
              <a:rPr lang="en-US" sz="2300" dirty="0">
                <a:ea typeface="ＭＳ Ｐゴシック" charset="-128"/>
                <a:cs typeface="ＭＳ Ｐゴシック" charset="-128"/>
              </a:rPr>
              <a:t>Understand how air ducts affect pressure balances within </a:t>
            </a:r>
            <a:br>
              <a:rPr lang="en-US" sz="2300" dirty="0">
                <a:ea typeface="ＭＳ Ｐゴシック" charset="-128"/>
                <a:cs typeface="ＭＳ Ｐゴシック" charset="-128"/>
              </a:rPr>
            </a:br>
            <a:r>
              <a:rPr lang="en-US" sz="2300" dirty="0">
                <a:ea typeface="ＭＳ Ｐゴシック" charset="-128"/>
                <a:cs typeface="ＭＳ Ｐゴシック" charset="-128"/>
              </a:rPr>
              <a:t>the home</a:t>
            </a:r>
          </a:p>
          <a:p>
            <a:r>
              <a:rPr lang="en-US" sz="2300" dirty="0">
                <a:ea typeface="ＭＳ Ｐゴシック" charset="-128"/>
                <a:cs typeface="ＭＳ Ｐゴシック" charset="-128"/>
              </a:rPr>
              <a:t>Understand the principle behind the blower door as a tool </a:t>
            </a:r>
            <a:br>
              <a:rPr lang="en-US" sz="2300" dirty="0">
                <a:ea typeface="ＭＳ Ｐゴシック" charset="-128"/>
                <a:cs typeface="ＭＳ Ｐゴシック" charset="-128"/>
              </a:rPr>
            </a:br>
            <a:r>
              <a:rPr lang="en-US" sz="2300" dirty="0">
                <a:ea typeface="ＭＳ Ｐゴシック" charset="-128"/>
                <a:cs typeface="ＭＳ Ｐゴシック" charset="-128"/>
              </a:rPr>
              <a:t>for measuring air leakage</a:t>
            </a:r>
          </a:p>
          <a:p>
            <a:endParaRPr lang="en-US" sz="2400" dirty="0">
              <a:ea typeface="ＭＳ Ｐゴシック" charset="-128"/>
              <a:cs typeface="ＭＳ Ｐゴシック" charset="-128"/>
            </a:endParaRPr>
          </a:p>
        </p:txBody>
      </p:sp>
      <p:sp>
        <p:nvSpPr>
          <p:cNvPr id="89092" name="Slide Number Placeholder 3"/>
          <p:cNvSpPr>
            <a:spLocks noGrp="1"/>
          </p:cNvSpPr>
          <p:nvPr>
            <p:ph type="sldNum" sz="quarter" idx="10"/>
          </p:nvPr>
        </p:nvSpPr>
        <p:spPr>
          <a:noFill/>
        </p:spPr>
        <p:txBody>
          <a:bodyPr/>
          <a:lstStyle/>
          <a:p>
            <a:fld id="{195F2C2F-1BF8-7C47-BB12-EC49DB74C39D}" type="slidenum">
              <a:rPr lang="en-US"/>
              <a:pPr/>
              <a:t>8</a:t>
            </a:fld>
            <a:endParaRPr lang="en-US" dirty="0"/>
          </a:p>
        </p:txBody>
      </p:sp>
      <p:sp>
        <p:nvSpPr>
          <p:cNvPr id="89093" name="Title 5"/>
          <p:cNvSpPr txBox="1">
            <a:spLocks/>
          </p:cNvSpPr>
          <p:nvPr/>
        </p:nvSpPr>
        <p:spPr bwMode="auto">
          <a:xfrm>
            <a:off x="457200" y="838200"/>
            <a:ext cx="6324600" cy="304800"/>
          </a:xfrm>
          <a:prstGeom prst="rect">
            <a:avLst/>
          </a:prstGeom>
          <a:noFill/>
          <a:ln w="9525">
            <a:noFill/>
            <a:miter lim="800000"/>
            <a:headEnd/>
            <a:tailEnd/>
          </a:ln>
        </p:spPr>
        <p:txBody>
          <a:bodyPr lIns="0" tIns="0" rIns="0" bIns="0" anchor="ctr">
            <a:prstTxWarp prst="textNoShape">
              <a:avLst/>
            </a:prstTxWarp>
          </a:bodyPr>
          <a:lstStyle/>
          <a:p>
            <a:pPr algn="l" eaLnBrk="0" hangingPunct="0"/>
            <a:r>
              <a:rPr lang="en-US" sz="1400" b="0" dirty="0">
                <a:solidFill>
                  <a:schemeClr val="bg1"/>
                </a:solidFill>
              </a:rPr>
              <a:t>BUILDING SCIENCE BASICS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7" descr="Clipart of residential home thermal boundry."/>
          <p:cNvPicPr>
            <a:picLocks noChangeAspect="1"/>
          </p:cNvPicPr>
          <p:nvPr/>
        </p:nvPicPr>
        <p:blipFill>
          <a:blip r:embed="rId3"/>
          <a:srcRect t="3947" r="13989" b="3947"/>
          <a:stretch>
            <a:fillRect/>
          </a:stretch>
        </p:blipFill>
        <p:spPr bwMode="auto">
          <a:xfrm>
            <a:off x="3521075" y="1143000"/>
            <a:ext cx="5622925" cy="5334000"/>
          </a:xfrm>
          <a:prstGeom prst="rect">
            <a:avLst/>
          </a:prstGeom>
          <a:noFill/>
          <a:ln w="9525">
            <a:noFill/>
            <a:miter lim="800000"/>
            <a:headEnd/>
            <a:tailEnd/>
          </a:ln>
        </p:spPr>
      </p:pic>
      <p:sp>
        <p:nvSpPr>
          <p:cNvPr id="5" name="Title 4"/>
          <p:cNvSpPr>
            <a:spLocks noGrp="1"/>
          </p:cNvSpPr>
          <p:nvPr>
            <p:ph type="title"/>
          </p:nvPr>
        </p:nvSpPr>
        <p:spPr/>
        <p:txBody>
          <a:bodyPr/>
          <a:lstStyle/>
          <a:p>
            <a:pPr>
              <a:defRPr/>
            </a:pPr>
            <a:r>
              <a:rPr lang="en-US" dirty="0" smtClean="0">
                <a:ea typeface="ＭＳ Ｐゴシック" pitchFamily="-107" charset="-128"/>
                <a:cs typeface="ＭＳ Ｐゴシック" pitchFamily="-107" charset="-128"/>
              </a:rPr>
              <a:t>Thermal Boundary</a:t>
            </a:r>
          </a:p>
        </p:txBody>
      </p:sp>
      <p:sp>
        <p:nvSpPr>
          <p:cNvPr id="93188" name="Content Placeholder 5"/>
          <p:cNvSpPr>
            <a:spLocks noGrp="1"/>
          </p:cNvSpPr>
          <p:nvPr>
            <p:ph idx="1"/>
          </p:nvPr>
        </p:nvSpPr>
        <p:spPr>
          <a:xfrm>
            <a:off x="457200" y="1524000"/>
            <a:ext cx="7010400" cy="4495800"/>
          </a:xfrm>
        </p:spPr>
        <p:txBody>
          <a:bodyPr/>
          <a:lstStyle/>
          <a:p>
            <a:pPr>
              <a:spcBef>
                <a:spcPts val="2400"/>
              </a:spcBef>
              <a:buFontTx/>
              <a:buNone/>
            </a:pPr>
            <a:r>
              <a:rPr lang="en-US" b="1" dirty="0">
                <a:solidFill>
                  <a:srgbClr val="000066"/>
                </a:solidFill>
                <a:ea typeface="ＭＳ Ｐゴシック" charset="-128"/>
                <a:cs typeface="ＭＳ Ｐゴシック" charset="-128"/>
              </a:rPr>
              <a:t>The Thermal Boundary:</a:t>
            </a:r>
            <a:endParaRPr lang="en-US" dirty="0">
              <a:ea typeface="ＭＳ Ｐゴシック" charset="-128"/>
              <a:cs typeface="ＭＳ Ｐゴシック" charset="-128"/>
            </a:endParaRPr>
          </a:p>
          <a:p>
            <a:r>
              <a:rPr lang="en-US" sz="2200" dirty="0">
                <a:ea typeface="ＭＳ Ｐゴシック" charset="-128"/>
                <a:cs typeface="ＭＳ Ｐゴシック" charset="-128"/>
              </a:rPr>
              <a:t>Limits heat flow between inside and outside</a:t>
            </a:r>
          </a:p>
          <a:p>
            <a:r>
              <a:rPr lang="en-US" sz="2200" dirty="0">
                <a:ea typeface="ＭＳ Ｐゴシック" charset="-128"/>
                <a:cs typeface="ＭＳ Ｐゴシック" charset="-128"/>
              </a:rPr>
              <a:t>Easy to identify by presence of insulation</a:t>
            </a:r>
          </a:p>
          <a:p>
            <a:r>
              <a:rPr lang="en-US" sz="2200" dirty="0">
                <a:ea typeface="ＭＳ Ｐゴシック" charset="-128"/>
                <a:cs typeface="ＭＳ Ｐゴシック" charset="-128"/>
              </a:rPr>
              <a:t>The location of insulation in relation to other building components is critical to its effectiveness</a:t>
            </a:r>
          </a:p>
          <a:p>
            <a:r>
              <a:rPr lang="en-US" sz="2200" dirty="0">
                <a:ea typeface="ＭＳ Ｐゴシック" charset="-128"/>
                <a:cs typeface="ＭＳ Ｐゴシック" charset="-128"/>
              </a:rPr>
              <a:t>Even small areas of </a:t>
            </a:r>
            <a:br>
              <a:rPr lang="en-US" sz="2200" dirty="0">
                <a:ea typeface="ＭＳ Ｐゴシック" charset="-128"/>
                <a:cs typeface="ＭＳ Ｐゴシック" charset="-128"/>
              </a:rPr>
            </a:br>
            <a:r>
              <a:rPr lang="en-US" sz="2200" dirty="0">
                <a:ea typeface="ＭＳ Ｐゴシック" charset="-128"/>
                <a:cs typeface="ＭＳ Ｐゴシック" charset="-128"/>
              </a:rPr>
              <a:t>missing insulation are </a:t>
            </a:r>
            <a:br>
              <a:rPr lang="en-US" sz="2200" dirty="0">
                <a:ea typeface="ＭＳ Ｐゴシック" charset="-128"/>
                <a:cs typeface="ＭＳ Ｐゴシック" charset="-128"/>
              </a:rPr>
            </a:br>
            <a:r>
              <a:rPr lang="en-US" sz="2200" dirty="0">
                <a:ea typeface="ＭＳ Ｐゴシック" charset="-128"/>
                <a:cs typeface="ＭＳ Ｐゴシック" charset="-128"/>
              </a:rPr>
              <a:t>very important</a:t>
            </a:r>
          </a:p>
          <a:p>
            <a:r>
              <a:rPr lang="en-US" sz="2200" dirty="0">
                <a:ea typeface="ＭＳ Ｐゴシック" charset="-128"/>
                <a:cs typeface="ＭＳ Ｐゴシック" charset="-128"/>
              </a:rPr>
              <a:t>Voids of 7% can </a:t>
            </a:r>
            <a:br>
              <a:rPr lang="en-US" sz="2200" dirty="0">
                <a:ea typeface="ＭＳ Ｐゴシック" charset="-128"/>
                <a:cs typeface="ＭＳ Ｐゴシック" charset="-128"/>
              </a:rPr>
            </a:br>
            <a:r>
              <a:rPr lang="en-US" sz="2200" dirty="0">
                <a:ea typeface="ＭＳ Ｐゴシック" charset="-128"/>
                <a:cs typeface="ＭＳ Ｐゴシック" charset="-128"/>
              </a:rPr>
              <a:t>reduce effective R-value </a:t>
            </a:r>
            <a:br>
              <a:rPr lang="en-US" sz="2200" dirty="0">
                <a:ea typeface="ＭＳ Ｐゴシック" charset="-128"/>
                <a:cs typeface="ＭＳ Ｐゴシック" charset="-128"/>
              </a:rPr>
            </a:br>
            <a:r>
              <a:rPr lang="en-US" sz="2200" dirty="0">
                <a:ea typeface="ＭＳ Ｐゴシック" charset="-128"/>
                <a:cs typeface="ＭＳ Ｐゴシック" charset="-128"/>
              </a:rPr>
              <a:t>by almost 50%</a:t>
            </a:r>
          </a:p>
        </p:txBody>
      </p:sp>
      <p:sp>
        <p:nvSpPr>
          <p:cNvPr id="93189" name="Slide Number Placeholder 5"/>
          <p:cNvSpPr>
            <a:spLocks noGrp="1"/>
          </p:cNvSpPr>
          <p:nvPr>
            <p:ph type="sldNum" sz="quarter" idx="10"/>
          </p:nvPr>
        </p:nvSpPr>
        <p:spPr>
          <a:noFill/>
        </p:spPr>
        <p:txBody>
          <a:bodyPr/>
          <a:lstStyle/>
          <a:p>
            <a:fld id="{39EC7894-C00A-404B-9B35-9AFD34DFA14F}" type="slidenum">
              <a:rPr lang="en-US"/>
              <a:pPr/>
              <a:t>9</a:t>
            </a:fld>
            <a:endParaRPr lang="en-US" dirty="0"/>
          </a:p>
        </p:txBody>
      </p:sp>
      <p:sp>
        <p:nvSpPr>
          <p:cNvPr id="93190" name="Title 5"/>
          <p:cNvSpPr txBox="1">
            <a:spLocks/>
          </p:cNvSpPr>
          <p:nvPr/>
        </p:nvSpPr>
        <p:spPr bwMode="auto">
          <a:xfrm>
            <a:off x="457200" y="838200"/>
            <a:ext cx="6324600" cy="304800"/>
          </a:xfrm>
          <a:prstGeom prst="rect">
            <a:avLst/>
          </a:prstGeom>
          <a:noFill/>
          <a:ln w="9525">
            <a:noFill/>
            <a:miter lim="800000"/>
            <a:headEnd/>
            <a:tailEnd/>
          </a:ln>
        </p:spPr>
        <p:txBody>
          <a:bodyPr lIns="0" tIns="0" rIns="0" bIns="0" anchor="ctr">
            <a:prstTxWarp prst="textNoShape">
              <a:avLst/>
            </a:prstTxWarp>
          </a:bodyPr>
          <a:lstStyle/>
          <a:p>
            <a:pPr algn="l" eaLnBrk="0" hangingPunct="0"/>
            <a:r>
              <a:rPr lang="en-US" sz="1400" b="0" dirty="0">
                <a:solidFill>
                  <a:schemeClr val="bg1"/>
                </a:solidFill>
              </a:rPr>
              <a:t>BUILDING SCIENCE BASICS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w Look">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Arial"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 Look.potx</Template>
  <TotalTime>99</TotalTime>
  <Words>889</Words>
  <Application>Microsoft Office PowerPoint</Application>
  <PresentationFormat>On-screen Show (4:3)</PresentationFormat>
  <Paragraphs>162</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 Look</vt:lpstr>
      <vt:lpstr>Standardized Curriculum</vt:lpstr>
      <vt:lpstr>Goals of Standardized Curriculum</vt:lpstr>
      <vt:lpstr>Standardized Curriculum is not…</vt:lpstr>
      <vt:lpstr>Process: Core Competencies</vt:lpstr>
      <vt:lpstr>Process, cont’d</vt:lpstr>
      <vt:lpstr>Example: Installer Fundamentals</vt:lpstr>
      <vt:lpstr>What’s Included?</vt:lpstr>
      <vt:lpstr>Learning Objectives</vt:lpstr>
      <vt:lpstr>Thermal Boundary</vt:lpstr>
      <vt:lpstr>Slide 10</vt:lpstr>
      <vt:lpstr>Air Leakage</vt:lpstr>
      <vt:lpstr>Air Leakage: Temperature</vt:lpstr>
      <vt:lpstr>Driving Forces: Wind Effect</vt:lpstr>
      <vt:lpstr>Driving Forces: Stack Effect</vt:lpstr>
      <vt:lpstr>Summary</vt:lpstr>
      <vt:lpstr>Modules</vt:lpstr>
      <vt:lpstr>Questions?</vt:lpstr>
    </vt:vector>
  </TitlesOfParts>
  <Company>SMS Results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Curriculum</dc:title>
  <dc:creator>Kelly Cutchin</dc:creator>
  <cp:lastModifiedBy> </cp:lastModifiedBy>
  <cp:revision>6</cp:revision>
  <dcterms:created xsi:type="dcterms:W3CDTF">2010-02-26T00:03:19Z</dcterms:created>
  <dcterms:modified xsi:type="dcterms:W3CDTF">2010-03-02T18:58:30Z</dcterms:modified>
</cp:coreProperties>
</file>