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39"/>
  </p:notesMasterIdLst>
  <p:handoutMasterIdLst>
    <p:handoutMasterId r:id="rId40"/>
  </p:handoutMasterIdLst>
  <p:sldIdLst>
    <p:sldId id="320" r:id="rId2"/>
    <p:sldId id="308" r:id="rId3"/>
    <p:sldId id="278" r:id="rId4"/>
    <p:sldId id="303" r:id="rId5"/>
    <p:sldId id="313" r:id="rId6"/>
    <p:sldId id="279" r:id="rId7"/>
    <p:sldId id="334" r:id="rId8"/>
    <p:sldId id="322" r:id="rId9"/>
    <p:sldId id="297" r:id="rId10"/>
    <p:sldId id="296" r:id="rId11"/>
    <p:sldId id="335" r:id="rId12"/>
    <p:sldId id="325" r:id="rId13"/>
    <p:sldId id="274" r:id="rId14"/>
    <p:sldId id="293" r:id="rId15"/>
    <p:sldId id="326" r:id="rId16"/>
    <p:sldId id="277" r:id="rId17"/>
    <p:sldId id="300" r:id="rId18"/>
    <p:sldId id="321" r:id="rId19"/>
    <p:sldId id="330" r:id="rId20"/>
    <p:sldId id="331" r:id="rId21"/>
    <p:sldId id="332" r:id="rId22"/>
    <p:sldId id="307" r:id="rId23"/>
    <p:sldId id="324" r:id="rId24"/>
    <p:sldId id="304" r:id="rId25"/>
    <p:sldId id="345" r:id="rId26"/>
    <p:sldId id="346" r:id="rId27"/>
    <p:sldId id="305" r:id="rId28"/>
    <p:sldId id="344" r:id="rId29"/>
    <p:sldId id="339" r:id="rId30"/>
    <p:sldId id="340" r:id="rId31"/>
    <p:sldId id="341" r:id="rId32"/>
    <p:sldId id="342" r:id="rId33"/>
    <p:sldId id="306" r:id="rId34"/>
    <p:sldId id="336" r:id="rId35"/>
    <p:sldId id="323" r:id="rId36"/>
    <p:sldId id="328" r:id="rId37"/>
    <p:sldId id="329"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006A"/>
    <a:srgbClr val="333333"/>
    <a:srgbClr val="000066"/>
    <a:srgbClr val="79C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144" autoAdjust="0"/>
  </p:normalViewPr>
  <p:slideViewPr>
    <p:cSldViewPr>
      <p:cViewPr>
        <p:scale>
          <a:sx n="82" d="100"/>
          <a:sy n="82" d="100"/>
        </p:scale>
        <p:origin x="-1572" y="156"/>
      </p:cViewPr>
      <p:guideLst>
        <p:guide orient="horz" pos="2160"/>
        <p:guide pos="2880"/>
      </p:guideLst>
    </p:cSldViewPr>
  </p:slideViewPr>
  <p:outlineViewPr>
    <p:cViewPr>
      <p:scale>
        <a:sx n="33" d="100"/>
        <a:sy n="33" d="100"/>
      </p:scale>
      <p:origin x="0" y="606"/>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404" y="63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170583" cy="47973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16387" name="Rectangle 3"/>
          <p:cNvSpPr>
            <a:spLocks noGrp="1" noChangeArrowheads="1"/>
          </p:cNvSpPr>
          <p:nvPr>
            <p:ph type="dt" sz="quarter" idx="1"/>
          </p:nvPr>
        </p:nvSpPr>
        <p:spPr bwMode="auto">
          <a:xfrm>
            <a:off x="4142962" y="1"/>
            <a:ext cx="3170583" cy="47973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16388" name="Rectangle 4"/>
          <p:cNvSpPr>
            <a:spLocks noGrp="1" noChangeArrowheads="1"/>
          </p:cNvSpPr>
          <p:nvPr>
            <p:ph type="ftr" sz="quarter" idx="2"/>
          </p:nvPr>
        </p:nvSpPr>
        <p:spPr bwMode="auto">
          <a:xfrm>
            <a:off x="0" y="9119840"/>
            <a:ext cx="3170583" cy="47973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16389" name="Rectangle 5"/>
          <p:cNvSpPr>
            <a:spLocks noGrp="1" noChangeArrowheads="1"/>
          </p:cNvSpPr>
          <p:nvPr>
            <p:ph type="sldNum" sz="quarter" idx="3"/>
          </p:nvPr>
        </p:nvSpPr>
        <p:spPr bwMode="auto">
          <a:xfrm>
            <a:off x="4142962" y="9119840"/>
            <a:ext cx="3170583" cy="47973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eaLnBrk="1" hangingPunct="1">
              <a:defRPr sz="1200">
                <a:latin typeface="Arial" charset="0"/>
              </a:defRPr>
            </a:lvl1pPr>
          </a:lstStyle>
          <a:p>
            <a:pPr>
              <a:defRPr/>
            </a:pPr>
            <a:fld id="{3BA38B10-04D9-4CAB-829E-218C63B18998}" type="slidenum">
              <a:rPr lang="en-US"/>
              <a:pPr>
                <a:defRPr/>
              </a:pPr>
              <a:t>‹#›</a:t>
            </a:fld>
            <a:endParaRPr lang="en-US" dirty="0"/>
          </a:p>
        </p:txBody>
      </p:sp>
    </p:spTree>
    <p:extLst>
      <p:ext uri="{BB962C8B-B14F-4D97-AF65-F5344CB8AC3E}">
        <p14:creationId xmlns:p14="http://schemas.microsoft.com/office/powerpoint/2010/main" val="12428980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412" tIns="47206" rIns="94412" bIns="47206" rtlCol="0" anchor="ctr"/>
          <a:lstStyle/>
          <a:p>
            <a:pPr lvl="0"/>
            <a:endParaRPr lang="en-US" noProof="0" dirty="0" smtClean="0"/>
          </a:p>
        </p:txBody>
      </p:sp>
      <p:sp>
        <p:nvSpPr>
          <p:cNvPr id="5" name="Notes Placeholder 4"/>
          <p:cNvSpPr>
            <a:spLocks noGrp="1"/>
          </p:cNvSpPr>
          <p:nvPr>
            <p:ph type="body" sz="quarter" idx="3"/>
          </p:nvPr>
        </p:nvSpPr>
        <p:spPr>
          <a:xfrm>
            <a:off x="732183" y="4559919"/>
            <a:ext cx="5850835" cy="4320866"/>
          </a:xfrm>
          <a:prstGeom prst="rect">
            <a:avLst/>
          </a:prstGeom>
        </p:spPr>
        <p:txBody>
          <a:bodyPr vert="horz" lIns="94412" tIns="47206" rIns="94412" bIns="4720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September 2012</a:t>
            </a:r>
            <a:endParaRPr lang="en-US" dirty="0"/>
          </a:p>
        </p:txBody>
      </p:sp>
      <p:sp>
        <p:nvSpPr>
          <p:cNvPr id="3" name="Slide Number Placeholder 2"/>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F5C5F885-3182-47F3-B0EC-AC8157D817CF}" type="slidenum">
              <a:rPr lang="en-US" smtClean="0"/>
              <a:pPr/>
              <a:t>‹#›</a:t>
            </a:fld>
            <a:endParaRPr lang="en-US" dirty="0"/>
          </a:p>
        </p:txBody>
      </p:sp>
    </p:spTree>
    <p:extLst>
      <p:ext uri="{BB962C8B-B14F-4D97-AF65-F5344CB8AC3E}">
        <p14:creationId xmlns:p14="http://schemas.microsoft.com/office/powerpoint/2010/main" val="2161349460"/>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srmi.biz/"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charset="0"/>
              <a:cs typeface="Times New Roman" charset="0"/>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These are the components of a typical combustion testing toolkit.</a:t>
            </a:r>
          </a:p>
          <a:p>
            <a:r>
              <a:rPr lang="en-US" dirty="0" smtClean="0">
                <a:latin typeface="Times New Roman"/>
              </a:rPr>
              <a:t>Picture on the left, left to right:</a:t>
            </a:r>
          </a:p>
          <a:p>
            <a:pPr marL="457200" indent="-223838">
              <a:spcBef>
                <a:spcPts val="0"/>
              </a:spcBef>
              <a:spcAft>
                <a:spcPts val="0"/>
              </a:spcAft>
              <a:buFont typeface="Symbol"/>
              <a:buChar char="·"/>
            </a:pPr>
            <a:r>
              <a:rPr lang="en-US" dirty="0" smtClean="0">
                <a:latin typeface="Times New Roman"/>
              </a:rPr>
              <a:t>Thermometer</a:t>
            </a:r>
          </a:p>
          <a:p>
            <a:pPr marL="457200" indent="-223838">
              <a:spcBef>
                <a:spcPts val="0"/>
              </a:spcBef>
              <a:spcAft>
                <a:spcPts val="0"/>
              </a:spcAft>
              <a:buFont typeface="Symbol"/>
              <a:buChar char="·"/>
            </a:pPr>
            <a:r>
              <a:rPr lang="en-US" dirty="0" smtClean="0">
                <a:latin typeface="Times New Roman"/>
              </a:rPr>
              <a:t>Draft gauge</a:t>
            </a:r>
          </a:p>
          <a:p>
            <a:pPr marL="457200" indent="-223838">
              <a:spcBef>
                <a:spcPts val="0"/>
              </a:spcBef>
              <a:spcAft>
                <a:spcPts val="0"/>
              </a:spcAft>
              <a:buFont typeface="Symbol"/>
              <a:buChar char="·"/>
            </a:pPr>
            <a:r>
              <a:rPr lang="en-US" dirty="0" smtClean="0">
                <a:latin typeface="Times New Roman"/>
              </a:rPr>
              <a:t>Inspection mirror</a:t>
            </a:r>
          </a:p>
          <a:p>
            <a:r>
              <a:rPr lang="en-US" dirty="0" smtClean="0">
                <a:latin typeface="Times New Roman"/>
              </a:rPr>
              <a:t>Picture on the right, counter-clockwise from lower left:</a:t>
            </a:r>
          </a:p>
          <a:p>
            <a:pPr marL="457200" indent="-223838">
              <a:spcBef>
                <a:spcPts val="0"/>
              </a:spcBef>
              <a:spcAft>
                <a:spcPts val="0"/>
              </a:spcAft>
              <a:buFont typeface="Symbol"/>
              <a:buChar char="·"/>
            </a:pPr>
            <a:r>
              <a:rPr lang="en-US" dirty="0" smtClean="0">
                <a:latin typeface="Times New Roman"/>
              </a:rPr>
              <a:t>Pipe wrenches</a:t>
            </a:r>
          </a:p>
          <a:p>
            <a:pPr marL="457200" indent="-223838">
              <a:spcBef>
                <a:spcPts val="0"/>
              </a:spcBef>
              <a:spcAft>
                <a:spcPts val="0"/>
              </a:spcAft>
              <a:buFont typeface="Symbol"/>
              <a:buChar char="·"/>
            </a:pPr>
            <a:r>
              <a:rPr lang="en-US" dirty="0" smtClean="0">
                <a:latin typeface="Times New Roman"/>
              </a:rPr>
              <a:t>Long lighter</a:t>
            </a:r>
          </a:p>
          <a:p>
            <a:pPr marL="457200" indent="-223838">
              <a:spcBef>
                <a:spcPts val="0"/>
              </a:spcBef>
              <a:spcAft>
                <a:spcPts val="0"/>
              </a:spcAft>
              <a:buFont typeface="Symbol"/>
              <a:buChar char="·"/>
            </a:pPr>
            <a:r>
              <a:rPr lang="en-US" dirty="0" smtClean="0">
                <a:latin typeface="Times New Roman"/>
              </a:rPr>
              <a:t>Gas leak detector</a:t>
            </a:r>
          </a:p>
          <a:p>
            <a:pPr marL="457200" indent="-223838">
              <a:spcBef>
                <a:spcPts val="0"/>
              </a:spcBef>
              <a:spcAft>
                <a:spcPts val="0"/>
              </a:spcAft>
              <a:buFont typeface="Symbol"/>
              <a:buChar char="·"/>
            </a:pPr>
            <a:r>
              <a:rPr lang="en-US" dirty="0" smtClean="0">
                <a:latin typeface="Times New Roman"/>
              </a:rPr>
              <a:t>Inspection mirror</a:t>
            </a:r>
          </a:p>
          <a:p>
            <a:pPr marL="457200" indent="-223838">
              <a:spcBef>
                <a:spcPts val="0"/>
              </a:spcBef>
              <a:spcAft>
                <a:spcPts val="0"/>
              </a:spcAft>
              <a:buFont typeface="Symbol"/>
              <a:buChar char="·"/>
            </a:pPr>
            <a:r>
              <a:rPr lang="en-US" dirty="0" smtClean="0">
                <a:latin typeface="Times New Roman"/>
              </a:rPr>
              <a:t>Gas leak detection bubbles</a:t>
            </a:r>
          </a:p>
          <a:p>
            <a:pPr marL="457200" indent="-223838">
              <a:spcBef>
                <a:spcPts val="0"/>
              </a:spcBef>
              <a:spcAft>
                <a:spcPts val="0"/>
              </a:spcAft>
              <a:buFont typeface="Symbol"/>
              <a:buChar char="·"/>
            </a:pPr>
            <a:r>
              <a:rPr lang="en-US" dirty="0" smtClean="0">
                <a:latin typeface="Times New Roman"/>
              </a:rPr>
              <a:t>Smoke pump and smoke test filter paper</a:t>
            </a:r>
          </a:p>
          <a:p>
            <a:endParaRPr lang="en-US" b="1" u="sng" dirty="0" smtClean="0">
              <a:latin typeface="Arial"/>
            </a:endParaRPr>
          </a:p>
          <a:p>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en-US" dirty="0" smtClean="0">
                <a:latin typeface="Times New Roman"/>
              </a:rPr>
              <a:t>A single purpose</a:t>
            </a:r>
            <a:r>
              <a:rPr lang="en-US" baseline="0" dirty="0" smtClean="0">
                <a:latin typeface="Times New Roman"/>
              </a:rPr>
              <a:t> instrument such as the </a:t>
            </a:r>
            <a:r>
              <a:rPr lang="en-US" sz="1200" dirty="0" smtClean="0">
                <a:solidFill>
                  <a:schemeClr val="tx1"/>
                </a:solidFill>
              </a:rPr>
              <a:t>Bacharach </a:t>
            </a:r>
            <a:r>
              <a:rPr lang="en-US" sz="1200" dirty="0" err="1" smtClean="0">
                <a:solidFill>
                  <a:schemeClr val="tx1"/>
                </a:solidFill>
              </a:rPr>
              <a:t>Monoxor</a:t>
            </a:r>
            <a:r>
              <a:rPr lang="en-US" sz="1200" dirty="0" smtClean="0">
                <a:solidFill>
                  <a:schemeClr val="tx1"/>
                </a:solidFill>
              </a:rPr>
              <a:t> III shown above </a:t>
            </a:r>
            <a:r>
              <a:rPr lang="en-US" baseline="0" dirty="0" smtClean="0">
                <a:latin typeface="Times New Roman"/>
              </a:rPr>
              <a:t>is useful for measuring concentrations of CO in ambient air or unvented gas cook stoves.</a:t>
            </a:r>
            <a:endParaRPr lang="en-US" dirty="0" smtClean="0">
              <a:latin typeface="Times New Roman"/>
            </a:endParaRPr>
          </a:p>
          <a:p>
            <a:pPr marL="457200" indent="-223838">
              <a:spcBef>
                <a:spcPts val="0"/>
              </a:spcBef>
              <a:spcAft>
                <a:spcPts val="0"/>
              </a:spcAft>
              <a:buFont typeface="Symbol"/>
              <a:buChar char="·"/>
            </a:pPr>
            <a:r>
              <a:rPr lang="en-US" dirty="0" smtClean="0">
                <a:latin typeface="Times New Roman"/>
              </a:rPr>
              <a:t>A portable flue section concentrates combustion byproducts for an accurate CO measurement.</a:t>
            </a:r>
          </a:p>
          <a:p>
            <a:pPr lvl="2" indent="-223838">
              <a:spcBef>
                <a:spcPts val="0"/>
              </a:spcBef>
              <a:spcAft>
                <a:spcPts val="0"/>
              </a:spcAft>
              <a:buFont typeface="Courier New"/>
              <a:buChar char="o"/>
            </a:pPr>
            <a:r>
              <a:rPr lang="en-US" dirty="0" smtClean="0">
                <a:latin typeface="Times New Roman"/>
              </a:rPr>
              <a:t>Calibrate or “zero” the instrument in outside air before testing.</a:t>
            </a:r>
          </a:p>
          <a:p>
            <a:pPr marL="914400" indent="-223838">
              <a:spcBef>
                <a:spcPts val="0"/>
              </a:spcBef>
              <a:spcAft>
                <a:spcPts val="0"/>
              </a:spcAft>
              <a:buFont typeface="Courier New"/>
              <a:buChar char="o"/>
            </a:pPr>
            <a:r>
              <a:rPr lang="en-US" dirty="0" smtClean="0">
                <a:latin typeface="Times New Roman"/>
              </a:rPr>
              <a:t>To protect yourself and the client, continually monitor CO in the ambient air. If CO exceeds 35 ppm as measured,</a:t>
            </a:r>
            <a:r>
              <a:rPr lang="en-US" b="1" dirty="0" smtClean="0">
                <a:latin typeface="Times New Roman"/>
              </a:rPr>
              <a:t> </a:t>
            </a:r>
            <a:r>
              <a:rPr lang="en-US" dirty="0" smtClean="0">
                <a:latin typeface="Times New Roman"/>
              </a:rPr>
              <a:t>stop the test immediately. </a:t>
            </a:r>
          </a:p>
          <a:p>
            <a:pPr marL="914400" indent="-223838">
              <a:spcBef>
                <a:spcPts val="0"/>
              </a:spcBef>
              <a:spcAft>
                <a:spcPts val="0"/>
              </a:spcAft>
              <a:buFont typeface="Courier New"/>
              <a:buChar char="o"/>
            </a:pPr>
            <a:r>
              <a:rPr lang="en-US" dirty="0" smtClean="0">
                <a:latin typeface="Times New Roman"/>
              </a:rPr>
              <a:t>Recommend</a:t>
            </a:r>
            <a:r>
              <a:rPr lang="en-US" baseline="0" dirty="0" smtClean="0">
                <a:latin typeface="Times New Roman"/>
              </a:rPr>
              <a:t> remedial</a:t>
            </a:r>
            <a:r>
              <a:rPr lang="en-US" dirty="0" smtClean="0">
                <a:latin typeface="Times New Roman"/>
              </a:rPr>
              <a:t> action when CO levels from the burners exceed 25 ppm</a:t>
            </a:r>
            <a:r>
              <a:rPr lang="en-US" baseline="0" dirty="0" smtClean="0">
                <a:latin typeface="Times New Roman"/>
              </a:rPr>
              <a:t> and 100 ppm in ovens</a:t>
            </a:r>
            <a:r>
              <a:rPr lang="en-US" dirty="0" smtClean="0">
                <a:latin typeface="Times New Roman"/>
              </a:rPr>
              <a:t>.</a:t>
            </a:r>
          </a:p>
          <a:p>
            <a:pPr marL="914400" indent="-223838">
              <a:spcBef>
                <a:spcPts val="0"/>
              </a:spcBef>
              <a:spcAft>
                <a:spcPts val="0"/>
              </a:spcAft>
              <a:buFont typeface="Courier New"/>
              <a:buChar char="o"/>
            </a:pPr>
            <a:r>
              <a:rPr lang="en-US" dirty="0" smtClean="0">
                <a:latin typeface="Times New Roman"/>
              </a:rPr>
              <a:t>As always, follow manufacturer recommendations</a:t>
            </a:r>
            <a:r>
              <a:rPr lang="en-US" baseline="0" dirty="0" smtClean="0">
                <a:latin typeface="Times New Roman"/>
              </a:rPr>
              <a:t> for routine care and maintenance of the instrument.</a:t>
            </a:r>
            <a:endParaRPr lang="en-US" dirty="0" smtClean="0">
              <a:latin typeface="Times New Roman"/>
            </a:endParaRPr>
          </a:p>
          <a:p>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p:txBody>
          <a:bodyPr/>
          <a:lstStyle/>
          <a:p>
            <a:pPr>
              <a:defRPr/>
            </a:pPr>
            <a:r>
              <a:rPr lang="en-US" dirty="0" smtClean="0"/>
              <a:t>Combustion analyzers – calibrate at regular intervals according to manufacturer recommendations. </a:t>
            </a:r>
          </a:p>
          <a:p>
            <a:pPr marL="457200" indent="-223838">
              <a:spcBef>
                <a:spcPts val="0"/>
              </a:spcBef>
              <a:spcAft>
                <a:spcPts val="0"/>
              </a:spcAft>
              <a:buFont typeface="Symbol" pitchFamily="18" charset="2"/>
              <a:buChar char="·"/>
              <a:defRPr/>
            </a:pPr>
            <a:r>
              <a:rPr lang="en-US" dirty="0" smtClean="0"/>
              <a:t>Replace oxygen sensors every one to two years.</a:t>
            </a:r>
          </a:p>
          <a:p>
            <a:pPr>
              <a:defRPr/>
            </a:pPr>
            <a:r>
              <a:rPr lang="en-US" dirty="0" smtClean="0"/>
              <a:t>Carbon monoxide detectors – calibrate to outside air.</a:t>
            </a:r>
          </a:p>
          <a:p>
            <a:pPr marL="457200" indent="-223838">
              <a:spcBef>
                <a:spcPts val="0"/>
              </a:spcBef>
              <a:spcAft>
                <a:spcPts val="0"/>
              </a:spcAft>
              <a:buFont typeface="Symbol" pitchFamily="18" charset="2"/>
              <a:buChar char="·"/>
              <a:defRPr/>
            </a:pPr>
            <a:r>
              <a:rPr lang="en-US" dirty="0" smtClean="0"/>
              <a:t>Replace carbon monoxide (CO) sensors every three to five years.</a:t>
            </a:r>
          </a:p>
          <a:p>
            <a:pPr>
              <a:defRPr/>
            </a:pPr>
            <a:r>
              <a:rPr lang="en-US" dirty="0" smtClean="0"/>
              <a:t>Gas leak detectors – test with the gas from a cigarette lighter. </a:t>
            </a:r>
            <a:endParaRPr lang="en-US" i="1" dirty="0" smtClean="0">
              <a:solidFill>
                <a:srgbClr val="808080"/>
              </a:solidFill>
            </a:endParaRPr>
          </a:p>
          <a:p>
            <a:pPr marL="0" lvl="1">
              <a:defRPr/>
            </a:pPr>
            <a:r>
              <a:rPr lang="en-US" i="1" dirty="0" smtClean="0">
                <a:solidFill>
                  <a:schemeClr val="tx1">
                    <a:lumMod val="50000"/>
                    <a:lumOff val="50000"/>
                  </a:schemeClr>
                </a:solidFill>
              </a:rPr>
              <a:t>Hand out and review “Instrument Maintenance.”</a:t>
            </a:r>
          </a:p>
          <a:p>
            <a:pPr lvl="0">
              <a:defRPr/>
            </a:pPr>
            <a:r>
              <a:rPr lang="en-US" i="0" dirty="0" smtClean="0">
                <a:solidFill>
                  <a:schemeClr val="tx1"/>
                </a:solidFill>
              </a:rPr>
              <a:t>In general, follow manufacturer guidelines on maintenance and </a:t>
            </a:r>
            <a:r>
              <a:rPr lang="en-US" b="1" i="1" dirty="0" smtClean="0">
                <a:solidFill>
                  <a:schemeClr val="tx1"/>
                </a:solidFill>
              </a:rPr>
              <a:t>calibration</a:t>
            </a:r>
            <a:r>
              <a:rPr lang="en-US" i="0" dirty="0" smtClean="0">
                <a:solidFill>
                  <a:schemeClr val="tx1"/>
                </a:solidFill>
              </a:rPr>
              <a:t> schedules. Document all repairs and upgrades. </a:t>
            </a:r>
          </a:p>
          <a:p>
            <a:pPr eaLnBrk="1" hangingPunct="1">
              <a:spcBef>
                <a:spcPct val="0"/>
              </a:spcBef>
              <a:defRPr/>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F5C5F885-3182-47F3-B0EC-AC8157D817C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7205">
              <a:spcBef>
                <a:spcPts val="0"/>
              </a:spcBef>
              <a:spcAft>
                <a:spcPts val="0"/>
              </a:spcAft>
            </a:pPr>
            <a:r>
              <a:rPr lang="en-US" dirty="0" smtClean="0">
                <a:latin typeface="Times New Roman"/>
              </a:rPr>
              <a:t>A blower door (for locating air leakage sites) with a </a:t>
            </a:r>
            <a:r>
              <a:rPr lang="en-US" b="1" i="1" dirty="0" smtClean="0">
                <a:latin typeface="Times New Roman"/>
              </a:rPr>
              <a:t>manometer </a:t>
            </a:r>
            <a:r>
              <a:rPr lang="en-US" dirty="0" smtClean="0">
                <a:latin typeface="Times New Roman"/>
              </a:rPr>
              <a:t>(to check the relative leakage in each zone) is absolutely essential for performing an energy audit.</a:t>
            </a:r>
          </a:p>
          <a:p>
            <a:pPr marL="47205">
              <a:spcBef>
                <a:spcPts val="0"/>
              </a:spcBef>
              <a:spcAft>
                <a:spcPts val="0"/>
              </a:spcAft>
            </a:pPr>
            <a:endParaRPr lang="en-US" dirty="0" smtClean="0">
              <a:latin typeface="Times New Roman"/>
            </a:endParaRPr>
          </a:p>
          <a:p>
            <a:pPr marL="47205">
              <a:spcBef>
                <a:spcPts val="0"/>
              </a:spcBef>
              <a:spcAft>
                <a:spcPts val="0"/>
              </a:spcAft>
            </a:pPr>
            <a:r>
              <a:rPr lang="en-US" dirty="0" smtClean="0">
                <a:latin typeface="Times New Roman"/>
              </a:rPr>
              <a:t>The blower door is one of the most important tools at the auditor’s command. </a:t>
            </a:r>
            <a:endParaRPr lang="en-US" u="sng" dirty="0" smtClean="0">
              <a:latin typeface="Times New Roman"/>
            </a:endParaRPr>
          </a:p>
          <a:p>
            <a:pPr marL="47205">
              <a:spcBef>
                <a:spcPts val="0"/>
              </a:spcBef>
              <a:spcAft>
                <a:spcPts val="0"/>
              </a:spcAft>
            </a:pPr>
            <a:endParaRPr lang="en-US" dirty="0" smtClean="0">
              <a:latin typeface="Times New Roman"/>
            </a:endParaRPr>
          </a:p>
          <a:p>
            <a:pPr marL="47205">
              <a:spcBef>
                <a:spcPts val="0"/>
              </a:spcBef>
              <a:spcAft>
                <a:spcPts val="0"/>
              </a:spcAft>
            </a:pPr>
            <a:r>
              <a:rPr lang="en-US" dirty="0" smtClean="0">
                <a:latin typeface="Times New Roman"/>
              </a:rPr>
              <a:t>There are several blower door manufacturers. The pictured unit is from the Energy Conservatory. All consist of:</a:t>
            </a:r>
          </a:p>
          <a:p>
            <a:pPr lvl="1" indent="-223838">
              <a:spcBef>
                <a:spcPts val="0"/>
              </a:spcBef>
              <a:spcAft>
                <a:spcPts val="0"/>
              </a:spcAft>
              <a:buFont typeface="Symbol" pitchFamily="18" charset="2"/>
              <a:buChar char="·"/>
            </a:pPr>
            <a:r>
              <a:rPr lang="en-US" dirty="0" smtClean="0">
                <a:latin typeface="Times New Roman"/>
              </a:rPr>
              <a:t>Fan and controls,</a:t>
            </a:r>
          </a:p>
          <a:p>
            <a:pPr marL="457200" indent="-223838">
              <a:spcBef>
                <a:spcPts val="0"/>
              </a:spcBef>
              <a:spcAft>
                <a:spcPts val="0"/>
              </a:spcAft>
              <a:buFont typeface="Symbol" pitchFamily="18" charset="2"/>
              <a:buChar char="·"/>
            </a:pPr>
            <a:r>
              <a:rPr lang="en-US" dirty="0" smtClean="0">
                <a:latin typeface="Times New Roman"/>
              </a:rPr>
              <a:t>Shroud and frame,</a:t>
            </a:r>
            <a:r>
              <a:rPr lang="en-US" baseline="0" dirty="0" smtClean="0">
                <a:latin typeface="Times New Roman"/>
              </a:rPr>
              <a:t> and</a:t>
            </a:r>
            <a:endParaRPr lang="en-US" dirty="0" smtClean="0">
              <a:latin typeface="Times New Roman"/>
            </a:endParaRPr>
          </a:p>
          <a:p>
            <a:pPr marL="457200" indent="-223838">
              <a:spcBef>
                <a:spcPts val="0"/>
              </a:spcBef>
              <a:spcAft>
                <a:spcPts val="0"/>
              </a:spcAft>
              <a:buFont typeface="Symbol" pitchFamily="18" charset="2"/>
              <a:buChar char="·"/>
            </a:pPr>
            <a:r>
              <a:rPr lang="en-US" dirty="0" smtClean="0">
                <a:latin typeface="Times New Roman"/>
              </a:rPr>
              <a:t>Pressure gauges or manometer.</a:t>
            </a:r>
          </a:p>
          <a:p>
            <a:pPr marL="457200" indent="-236030">
              <a:spcBef>
                <a:spcPts val="0"/>
              </a:spcBef>
              <a:spcAft>
                <a:spcPts val="0"/>
              </a:spcAft>
              <a:buFont typeface="Courier New"/>
              <a:buNone/>
            </a:pPr>
            <a:endParaRPr lang="en-US" dirty="0" smtClean="0">
              <a:latin typeface="Times New Roman"/>
            </a:endParaRPr>
          </a:p>
          <a:p>
            <a:pPr marL="457200" indent="-236030">
              <a:spcBef>
                <a:spcPts val="0"/>
              </a:spcBef>
              <a:spcAft>
                <a:spcPts val="0"/>
              </a:spcAft>
              <a:buFont typeface="Courier New"/>
              <a:buNone/>
            </a:pPr>
            <a:endParaRPr lang="en-US" dirty="0" smtClean="0">
              <a:latin typeface="Times New Roman"/>
            </a:endParaRPr>
          </a:p>
          <a:p>
            <a:pPr marL="283235" indent="-236030">
              <a:spcBef>
                <a:spcPts val="0"/>
              </a:spcBef>
              <a:spcAft>
                <a:spcPts val="0"/>
              </a:spcAft>
              <a:buFont typeface="Symbol"/>
              <a:buChar char="·"/>
            </a:pPr>
            <a:endParaRPr lang="en-US" dirty="0" smtClean="0">
              <a:latin typeface="Times New Roman"/>
            </a:endParaRPr>
          </a:p>
          <a:p>
            <a:pPr marL="283235" indent="-236030">
              <a:spcBef>
                <a:spcPts val="0"/>
              </a:spcBef>
              <a:spcAft>
                <a:spcPts val="0"/>
              </a:spcAft>
              <a:buFont typeface="Symbol"/>
              <a:buChar char="·"/>
            </a:pPr>
            <a:endParaRPr lang="en-US" dirty="0" smtClean="0">
              <a:latin typeface="Times New Roman"/>
            </a:endParaRPr>
          </a:p>
          <a:p>
            <a:pPr>
              <a:buFontTx/>
              <a:buNone/>
            </a:pPr>
            <a:endParaRPr lang="en-US" dirty="0" smtClean="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Used in conjunction</a:t>
            </a:r>
            <a:r>
              <a:rPr lang="en-US" baseline="0" dirty="0" smtClean="0">
                <a:latin typeface="Times New Roman"/>
              </a:rPr>
              <a:t> with a blower door or during the operation of a forced air distribution system, the use of a smoke-generating device can help the inspector find air leakage and duct leakage. </a:t>
            </a:r>
            <a:r>
              <a:rPr lang="en-US" dirty="0" smtClean="0">
                <a:latin typeface="Times New Roman"/>
              </a:rPr>
              <a:t>A smoke test is performed by depressurizing the house to 30 </a:t>
            </a:r>
            <a:r>
              <a:rPr lang="en-US" b="1" i="1" dirty="0" smtClean="0">
                <a:latin typeface="Times New Roman"/>
              </a:rPr>
              <a:t>Pascals (Pa) </a:t>
            </a:r>
            <a:r>
              <a:rPr lang="en-US" dirty="0" smtClean="0">
                <a:latin typeface="Times New Roman"/>
              </a:rPr>
              <a:t>and then walking from room to room, creating smoke. The smoke will stream from any opening connected to the outside.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pictured “Wizard Stick”</a:t>
            </a:r>
            <a:r>
              <a:rPr lang="en-US" dirty="0" smtClean="0">
                <a:latin typeface="Times New Roman"/>
                <a:sym typeface="Symbol"/>
              </a:rPr>
              <a:t> is actually a child’s toy and produces totally non-toxic smoke. While the smoke is not heat neutral, as is the frequently used chemical titanium tetrachloride smoke, it won’t harm anyone. Notice how the smoke is moving toward the ceiling opening in the picture in the upper right of the slide.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It is possible to find attic bypasses from the attic side by depressurizing the house and then creating smoke in the attic. Again, the smoke will stream to any openings connected to the living space.</a:t>
            </a:r>
          </a:p>
          <a:p>
            <a:pPr marL="283235" indent="-236030">
              <a:buFontTx/>
              <a:buChar char="•"/>
            </a:pPr>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a:lstStyle/>
          <a:p>
            <a:pPr>
              <a:defRPr/>
            </a:pPr>
            <a:r>
              <a:rPr lang="en-US" dirty="0" smtClean="0"/>
              <a:t>Fan housings that are cracked or misaligned will likely cause false test results.</a:t>
            </a:r>
          </a:p>
          <a:p>
            <a:pPr marL="457200" indent="-223838">
              <a:spcBef>
                <a:spcPts val="0"/>
              </a:spcBef>
              <a:spcAft>
                <a:spcPts val="0"/>
              </a:spcAft>
              <a:buFont typeface="Symbol" pitchFamily="18" charset="2"/>
              <a:buChar char="·"/>
              <a:defRPr/>
            </a:pPr>
            <a:r>
              <a:rPr lang="en-US" dirty="0" smtClean="0"/>
              <a:t>The blower door fan housing has a calibrated opening that can be damaged. Dropping the fan or tossing it into the back of a truck may damage the housing or shift the motor in its bracket. This will cause the fan to go out of calibration. When in doubt, test the fan unit against a known good fan. They should both produce the same reading. Swap the fan units and use the same manometer. </a:t>
            </a:r>
          </a:p>
          <a:p>
            <a:pPr>
              <a:defRPr/>
            </a:pPr>
            <a:endParaRPr lang="en-US" sz="1100" b="1" u="sng" dirty="0" smtClean="0"/>
          </a:p>
          <a:p>
            <a:pPr eaLnBrk="1" hangingPunct="1">
              <a:spcBef>
                <a:spcPct val="0"/>
              </a:spcBef>
              <a:defRPr/>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F5C5F885-3182-47F3-B0EC-AC8157D817C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manometers</a:t>
            </a:r>
            <a:r>
              <a:rPr lang="en-US" baseline="0" dirty="0" smtClean="0">
                <a:latin typeface="Times New Roman"/>
              </a:rPr>
              <a:t> </a:t>
            </a:r>
            <a:r>
              <a:rPr lang="en-US" dirty="0" smtClean="0">
                <a:latin typeface="Times New Roman"/>
              </a:rPr>
              <a:t>pictured</a:t>
            </a:r>
            <a:r>
              <a:rPr lang="en-US" baseline="0" dirty="0" smtClean="0">
                <a:latin typeface="Times New Roman"/>
              </a:rPr>
              <a:t> are </a:t>
            </a:r>
            <a:r>
              <a:rPr lang="en-US" dirty="0" smtClean="0">
                <a:latin typeface="Times New Roman"/>
              </a:rPr>
              <a:t>digital devices that measure pressures. They can convert that pressure to flow readings when used in conjunction with associated fans or other devices.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They</a:t>
            </a:r>
            <a:r>
              <a:rPr lang="en-US" baseline="0" dirty="0" smtClean="0">
                <a:latin typeface="Times New Roman"/>
              </a:rPr>
              <a:t> are used to measure:</a:t>
            </a:r>
          </a:p>
          <a:p>
            <a:pPr lvl="1" indent="-223838">
              <a:spcBef>
                <a:spcPts val="0"/>
              </a:spcBef>
              <a:spcAft>
                <a:spcPts val="0"/>
              </a:spcAft>
              <a:buFont typeface="Symbol" pitchFamily="18" charset="2"/>
              <a:buChar char="·"/>
            </a:pPr>
            <a:r>
              <a:rPr lang="en-US" baseline="0" dirty="0" smtClean="0">
                <a:latin typeface="Times New Roman"/>
              </a:rPr>
              <a:t>Leakage rate of building shell.</a:t>
            </a:r>
          </a:p>
          <a:p>
            <a:pPr lvl="1" indent="-223838">
              <a:spcBef>
                <a:spcPts val="0"/>
              </a:spcBef>
              <a:spcAft>
                <a:spcPts val="0"/>
              </a:spcAft>
              <a:buFont typeface="Symbol" pitchFamily="18" charset="2"/>
              <a:buChar char="·"/>
            </a:pPr>
            <a:r>
              <a:rPr lang="en-US" baseline="0" dirty="0" smtClean="0">
                <a:latin typeface="Times New Roman"/>
              </a:rPr>
              <a:t>Zonal pressure differences.</a:t>
            </a:r>
          </a:p>
          <a:p>
            <a:pPr lvl="1" indent="-223838">
              <a:spcBef>
                <a:spcPts val="0"/>
              </a:spcBef>
              <a:spcAft>
                <a:spcPts val="0"/>
              </a:spcAft>
              <a:buFont typeface="Symbol" pitchFamily="18" charset="2"/>
              <a:buChar char="·"/>
            </a:pPr>
            <a:r>
              <a:rPr lang="en-US" baseline="0" dirty="0" smtClean="0">
                <a:latin typeface="Times New Roman"/>
              </a:rPr>
              <a:t>Fan flow rates.</a:t>
            </a:r>
          </a:p>
          <a:p>
            <a:pPr lvl="1" indent="-223838">
              <a:spcBef>
                <a:spcPts val="0"/>
              </a:spcBef>
              <a:spcAft>
                <a:spcPts val="0"/>
              </a:spcAft>
              <a:buFont typeface="Symbol" pitchFamily="18" charset="2"/>
              <a:buChar char="·"/>
            </a:pPr>
            <a:r>
              <a:rPr lang="en-US" baseline="0" dirty="0" smtClean="0">
                <a:latin typeface="Times New Roman"/>
              </a:rPr>
              <a:t>Duct leakage.</a:t>
            </a:r>
          </a:p>
          <a:p>
            <a:pPr lvl="1" indent="-223838">
              <a:spcBef>
                <a:spcPts val="0"/>
              </a:spcBef>
              <a:spcAft>
                <a:spcPts val="0"/>
              </a:spcAft>
              <a:buFont typeface="Symbol" pitchFamily="18" charset="2"/>
              <a:buChar char="·"/>
            </a:pPr>
            <a:r>
              <a:rPr lang="en-US" baseline="0" dirty="0" smtClean="0">
                <a:latin typeface="Times New Roman"/>
              </a:rPr>
              <a:t>Chimney draft.</a:t>
            </a:r>
          </a:p>
          <a:p>
            <a:pPr marL="740435" lvl="1" indent="-236030">
              <a:spcBef>
                <a:spcPts val="0"/>
              </a:spcBef>
              <a:spcAft>
                <a:spcPts val="0"/>
              </a:spcAft>
              <a:buFont typeface="Symbol"/>
              <a:buChar char="·"/>
            </a:pPr>
            <a:endParaRPr lang="en-US" baseline="0" dirty="0" smtClean="0">
              <a:latin typeface="Times New Roman"/>
            </a:endParaRPr>
          </a:p>
          <a:p>
            <a:pPr marL="740435" lvl="1" indent="-236030">
              <a:spcBef>
                <a:spcPts val="0"/>
              </a:spcBef>
              <a:spcAft>
                <a:spcPts val="0"/>
              </a:spcAft>
              <a:buFont typeface="Symbol"/>
              <a:buChar char="·"/>
            </a:pPr>
            <a:endParaRPr lang="en-US" dirty="0" smtClean="0">
              <a:latin typeface="Times New Roman"/>
            </a:endParaRPr>
          </a:p>
          <a:p>
            <a:pPr marL="283235" indent="-236030">
              <a:buFontTx/>
              <a:buChar char="•"/>
            </a:pPr>
            <a:endParaRPr lang="en-US" dirty="0" smtClean="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 </a:t>
            </a:r>
            <a:r>
              <a:rPr lang="en-US" b="1" i="1" dirty="0" smtClean="0">
                <a:latin typeface="Times New Roman"/>
              </a:rPr>
              <a:t>pressure pan </a:t>
            </a:r>
            <a:r>
              <a:rPr lang="en-US" dirty="0" smtClean="0">
                <a:latin typeface="Times New Roman"/>
              </a:rPr>
              <a:t>is a </a:t>
            </a:r>
            <a:r>
              <a:rPr lang="en-US" dirty="0" err="1" smtClean="0">
                <a:latin typeface="Times New Roman"/>
              </a:rPr>
              <a:t>gasketed</a:t>
            </a:r>
            <a:r>
              <a:rPr lang="en-US" dirty="0" smtClean="0">
                <a:latin typeface="Times New Roman"/>
              </a:rPr>
              <a:t> pan with a pressure tap used in connection with the blower door and a manometer.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It is used to quantify duct leakage to outdoors. Placing the pan over any envelope opening such as a duct register or wall outlet while the house is depressurized will measure the degree of “connectivity” to the exterior.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pressure pan may be constructed from a shallow cake pan with a stick-on foam gasket and a tap or purchased from diagnostic equipment companies who also manufacture blower</a:t>
            </a:r>
            <a:r>
              <a:rPr lang="en-US" baseline="0" dirty="0" smtClean="0">
                <a:latin typeface="Times New Roman"/>
              </a:rPr>
              <a:t> doors.</a:t>
            </a:r>
          </a:p>
          <a:p>
            <a:pPr marL="283235" indent="-236030">
              <a:spcBef>
                <a:spcPts val="0"/>
              </a:spcBef>
              <a:spcAft>
                <a:spcPts val="0"/>
              </a:spcAft>
              <a:buFont typeface="Symbol"/>
              <a:buChar char="·"/>
            </a:pPr>
            <a:endParaRPr lang="en-US" baseline="0" dirty="0" smtClean="0">
              <a:latin typeface="Times New Roman"/>
            </a:endParaRPr>
          </a:p>
          <a:p>
            <a:pPr marL="0" lvl="1">
              <a:spcBef>
                <a:spcPts val="0"/>
              </a:spcBef>
              <a:spcAft>
                <a:spcPts val="0"/>
              </a:spcAft>
              <a:buFont typeface="Symbol"/>
              <a:buNone/>
            </a:pPr>
            <a:r>
              <a:rPr lang="en-US" i="1" baseline="0" dirty="0" smtClean="0">
                <a:solidFill>
                  <a:schemeClr val="tx1">
                    <a:lumMod val="50000"/>
                    <a:lumOff val="50000"/>
                  </a:schemeClr>
                </a:solidFill>
                <a:latin typeface="Times New Roman"/>
              </a:rPr>
              <a:t>Q: How many of you are routinely using pressure pans as part of your auditing protocols?</a:t>
            </a:r>
            <a:br>
              <a:rPr lang="en-US" i="1" baseline="0" dirty="0" smtClean="0">
                <a:solidFill>
                  <a:schemeClr val="tx1">
                    <a:lumMod val="50000"/>
                    <a:lumOff val="50000"/>
                  </a:schemeClr>
                </a:solidFill>
                <a:latin typeface="Times New Roman"/>
              </a:rPr>
            </a:br>
            <a:endParaRPr lang="en-US" i="1" baseline="0" dirty="0" smtClean="0">
              <a:solidFill>
                <a:schemeClr val="tx1">
                  <a:lumMod val="50000"/>
                  <a:lumOff val="50000"/>
                </a:schemeClr>
              </a:solidFill>
              <a:latin typeface="Times New Roman"/>
            </a:endParaRPr>
          </a:p>
          <a:p>
            <a:pPr marL="0" lvl="1">
              <a:spcBef>
                <a:spcPts val="0"/>
              </a:spcBef>
              <a:spcAft>
                <a:spcPts val="0"/>
              </a:spcAft>
              <a:buFont typeface="Symbol"/>
              <a:buNone/>
            </a:pPr>
            <a:r>
              <a:rPr lang="en-US" i="1" baseline="0" dirty="0" smtClean="0">
                <a:solidFill>
                  <a:schemeClr val="tx1">
                    <a:lumMod val="50000"/>
                    <a:lumOff val="50000"/>
                  </a:schemeClr>
                </a:solidFill>
                <a:latin typeface="Times New Roman"/>
              </a:rPr>
              <a:t>Reference the section on “how</a:t>
            </a:r>
            <a:r>
              <a:rPr lang="en-US" i="1" dirty="0" smtClean="0">
                <a:solidFill>
                  <a:schemeClr val="tx1">
                    <a:lumMod val="50000"/>
                    <a:lumOff val="50000"/>
                  </a:schemeClr>
                </a:solidFill>
                <a:latin typeface="Times New Roman"/>
              </a:rPr>
              <a:t> t</a:t>
            </a:r>
            <a:r>
              <a:rPr lang="en-US" i="1" baseline="0" dirty="0" smtClean="0">
                <a:solidFill>
                  <a:schemeClr val="tx1">
                    <a:lumMod val="50000"/>
                    <a:lumOff val="50000"/>
                  </a:schemeClr>
                </a:solidFill>
                <a:latin typeface="Times New Roman"/>
              </a:rPr>
              <a:t>o” in the chapter on Building Assessment.</a:t>
            </a:r>
            <a:endParaRPr lang="en-US" i="1" dirty="0" smtClean="0">
              <a:solidFill>
                <a:schemeClr val="tx1">
                  <a:lumMod val="50000"/>
                  <a:lumOff val="50000"/>
                </a:schemeClr>
              </a:solidFill>
              <a:latin typeface="Times New Roman"/>
            </a:endParaRPr>
          </a:p>
          <a:p>
            <a:pPr>
              <a:buFontTx/>
              <a:buNone/>
            </a:pPr>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Use duct pressurization testing to quantify:</a:t>
            </a:r>
          </a:p>
          <a:p>
            <a:pPr lvl="1" indent="-228600">
              <a:spcAft>
                <a:spcPts val="0"/>
              </a:spcAft>
              <a:buFont typeface="Symbol" pitchFamily="18" charset="2"/>
              <a:buChar char="·"/>
            </a:pPr>
            <a:r>
              <a:rPr lang="en-US" dirty="0" smtClean="0">
                <a:latin typeface="Times New Roman"/>
              </a:rPr>
              <a:t>Total duct leakage.</a:t>
            </a:r>
          </a:p>
          <a:p>
            <a:pPr marL="457200" indent="-228600">
              <a:spcBef>
                <a:spcPts val="0"/>
              </a:spcBef>
              <a:spcAft>
                <a:spcPts val="0"/>
              </a:spcAft>
              <a:buFont typeface="Symbol" pitchFamily="18" charset="2"/>
              <a:buChar char="·"/>
            </a:pPr>
            <a:r>
              <a:rPr lang="en-US" dirty="0" smtClean="0">
                <a:latin typeface="Times New Roman"/>
              </a:rPr>
              <a:t>Duct leakage to the outdoors.</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By pressurizing ducts on forced air systems with a duct blaster, you can measure total duct leakage as expressed in CFMs of airflow at a standardized pressure difference of 25 Pa.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When used in conjunction with a blower door, you can measure duct leakage to the outdoors. Assessing duct leakage to the outdoors is much more important than total duct leakage because of the energy penalty associated with the loss of conditioned air to the outdoors.</a:t>
            </a:r>
          </a:p>
          <a:p>
            <a:pPr>
              <a:spcBef>
                <a:spcPts val="0"/>
              </a:spcBef>
              <a:spcAft>
                <a:spcPts val="0"/>
              </a:spcAft>
              <a:buFont typeface="Symbol"/>
              <a:buChar char="·"/>
            </a:pPr>
            <a:endParaRPr lang="en-US" dirty="0" smtClean="0">
              <a:latin typeface="Times New Roman"/>
            </a:endParaRPr>
          </a:p>
          <a:p>
            <a:pPr>
              <a:spcBef>
                <a:spcPts val="0"/>
              </a:spcBef>
              <a:spcAft>
                <a:spcPts val="0"/>
              </a:spcAft>
              <a:buFont typeface="Symbol"/>
              <a:buNone/>
            </a:pPr>
            <a:r>
              <a:rPr lang="en-US" i="1" dirty="0" smtClean="0">
                <a:latin typeface="Times New Roman"/>
              </a:rPr>
              <a:t>Note: </a:t>
            </a:r>
            <a:r>
              <a:rPr lang="en-US" dirty="0" smtClean="0">
                <a:latin typeface="Times New Roman"/>
              </a:rPr>
              <a:t>Duct pressurization testing is not commonly used in the DOE WAP program but is required for quantifying duct leakage when</a:t>
            </a:r>
            <a:r>
              <a:rPr lang="en-US" baseline="0" dirty="0" smtClean="0">
                <a:latin typeface="Times New Roman"/>
              </a:rPr>
              <a:t> performing “Home Performance with Energy Star” audits and some utility-funded programs.</a:t>
            </a:r>
            <a:endParaRPr lang="en-US" dirty="0" smtClean="0">
              <a:latin typeface="Times New Roman"/>
            </a:endParaRPr>
          </a:p>
          <a:p>
            <a:endParaRPr lang="en-US" b="1" u="sng" dirty="0" smtClean="0">
              <a:latin typeface="Arial"/>
            </a:endParaRPr>
          </a:p>
          <a:p>
            <a:pPr eaLnBrk="1" hangingPunct="1"/>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Conduct </a:t>
            </a:r>
            <a:r>
              <a:rPr lang="en-US" b="1" i="1" dirty="0" smtClean="0">
                <a:latin typeface="Times New Roman"/>
              </a:rPr>
              <a:t>zonal pressure diagnostics (ZPD) </a:t>
            </a:r>
            <a:r>
              <a:rPr lang="en-US" dirty="0" smtClean="0">
                <a:latin typeface="Times New Roman"/>
              </a:rPr>
              <a:t>and interpret the results to determine:</a:t>
            </a:r>
          </a:p>
          <a:p>
            <a:pPr lvl="1" indent="-228600">
              <a:spcAft>
                <a:spcPts val="0"/>
              </a:spcAft>
              <a:buFont typeface="Symbol" pitchFamily="18" charset="2"/>
              <a:buChar char="·"/>
            </a:pPr>
            <a:r>
              <a:rPr lang="en-US" dirty="0" smtClean="0">
                <a:latin typeface="Times New Roman"/>
              </a:rPr>
              <a:t>The location and effectiveness of the air barrier. </a:t>
            </a:r>
          </a:p>
          <a:p>
            <a:pPr marL="457200" indent="-228600">
              <a:spcBef>
                <a:spcPts val="0"/>
              </a:spcBef>
              <a:spcAft>
                <a:spcPts val="0"/>
              </a:spcAft>
              <a:buFont typeface="Symbol" pitchFamily="18" charset="2"/>
              <a:buChar char="·"/>
            </a:pPr>
            <a:r>
              <a:rPr lang="en-US" dirty="0" smtClean="0">
                <a:latin typeface="Times New Roman"/>
              </a:rPr>
              <a:t>Whether the air barrier and thermal boundary are aligned.</a:t>
            </a:r>
          </a:p>
          <a:p>
            <a:pPr marL="457200" indent="-228600">
              <a:spcBef>
                <a:spcPts val="0"/>
              </a:spcBef>
              <a:spcAft>
                <a:spcPts val="0"/>
              </a:spcAft>
              <a:buFont typeface="Symbol" pitchFamily="18" charset="2"/>
              <a:buChar char="·"/>
            </a:pPr>
            <a:r>
              <a:rPr lang="en-US" dirty="0" smtClean="0">
                <a:latin typeface="Times New Roman"/>
              </a:rPr>
              <a:t>If the pressure of the main house with reference to the garage or other connected space indicates serious leaks between the two zones. </a:t>
            </a:r>
          </a:p>
          <a:p>
            <a:pPr marL="0" lvl="1"/>
            <a:r>
              <a:rPr lang="en-US" i="1" dirty="0" smtClean="0">
                <a:solidFill>
                  <a:schemeClr val="tx1">
                    <a:lumMod val="60000"/>
                    <a:lumOff val="40000"/>
                  </a:schemeClr>
                </a:solidFill>
                <a:latin typeface="Times New Roman"/>
              </a:rPr>
              <a:t>Note: Refer to the “Blower Door Basics” section of the Installer Fundamentals curriculum and the “ZPD” section of the Energy Auditor – Single</a:t>
            </a:r>
            <a:r>
              <a:rPr lang="en-US" i="1" baseline="0" dirty="0" smtClean="0">
                <a:solidFill>
                  <a:schemeClr val="tx1">
                    <a:lumMod val="60000"/>
                    <a:lumOff val="40000"/>
                  </a:schemeClr>
                </a:solidFill>
                <a:latin typeface="Times New Roman"/>
              </a:rPr>
              <a:t> Family curriculum</a:t>
            </a:r>
            <a:r>
              <a:rPr lang="en-US" i="1" dirty="0" smtClean="0">
                <a:solidFill>
                  <a:schemeClr val="tx1">
                    <a:lumMod val="60000"/>
                    <a:lumOff val="40000"/>
                  </a:schemeClr>
                </a:solidFill>
                <a:latin typeface="Times New Roman"/>
              </a:rPr>
              <a:t> for more information on ZPD.</a:t>
            </a:r>
          </a:p>
          <a:p>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marL="228600" lvl="0" indent="-228600">
              <a:spcBef>
                <a:spcPts val="0"/>
              </a:spcBef>
              <a:spcAft>
                <a:spcPts val="0"/>
              </a:spcAft>
            </a:pPr>
            <a:r>
              <a:rPr lang="en-US" dirty="0" smtClean="0">
                <a:solidFill>
                  <a:schemeClr val="tx1"/>
                </a:solidFill>
              </a:rPr>
              <a:t>By attending this session, participants will be able to:</a:t>
            </a:r>
          </a:p>
          <a:p>
            <a:pPr marL="457200" lvl="0" indent="-223838">
              <a:spcAft>
                <a:spcPts val="0"/>
              </a:spcAft>
              <a:buFont typeface="Symbol" pitchFamily="18" charset="2"/>
              <a:buChar char="·"/>
            </a:pPr>
            <a:r>
              <a:rPr lang="en-US" dirty="0" smtClean="0">
                <a:solidFill>
                  <a:schemeClr val="tx1"/>
                </a:solidFill>
              </a:rPr>
              <a:t>Identify the necessary inspection tools, equipment, and their use. </a:t>
            </a:r>
            <a:endParaRPr lang="en-US" b="1" dirty="0" smtClean="0">
              <a:solidFill>
                <a:schemeClr val="tx1"/>
              </a:solidFill>
            </a:endParaRPr>
          </a:p>
          <a:p>
            <a:pPr marL="457200" lvl="0" indent="-223838">
              <a:spcBef>
                <a:spcPts val="0"/>
              </a:spcBef>
              <a:spcAft>
                <a:spcPts val="0"/>
              </a:spcAft>
              <a:buFont typeface="Symbol" pitchFamily="18" charset="2"/>
              <a:buChar char="·"/>
            </a:pPr>
            <a:r>
              <a:rPr lang="en-US" dirty="0" smtClean="0">
                <a:solidFill>
                  <a:schemeClr val="tx1"/>
                </a:solidFill>
              </a:rPr>
              <a:t>Explain the purpose of various tools used by inspectors.</a:t>
            </a:r>
            <a:endParaRPr lang="en-US" b="1" dirty="0" smtClean="0">
              <a:solidFill>
                <a:schemeClr val="tx1"/>
              </a:solidFill>
            </a:endParaRPr>
          </a:p>
          <a:p>
            <a:pPr marL="457200" lvl="0" indent="-223838">
              <a:spcBef>
                <a:spcPts val="0"/>
              </a:spcBef>
              <a:spcAft>
                <a:spcPts val="0"/>
              </a:spcAft>
              <a:buFont typeface="Symbol" pitchFamily="18" charset="2"/>
              <a:buChar char="·"/>
            </a:pPr>
            <a:r>
              <a:rPr lang="en-US" dirty="0" smtClean="0">
                <a:solidFill>
                  <a:schemeClr val="tx1"/>
                </a:solidFill>
              </a:rPr>
              <a:t>Discuss the importance of following manufacturer’s recommendations for care and maintenance of tools and equipment.</a:t>
            </a:r>
            <a:endParaRPr lang="en-US" b="1" dirty="0" smtClean="0">
              <a:solidFill>
                <a:schemeClr val="tx1"/>
              </a:solidFill>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en-US" dirty="0" smtClean="0">
                <a:latin typeface="Times New Roman"/>
              </a:rPr>
              <a:t>This is an illustration of a two-story, balloon-framed house with a one-story addition, and an unheated porch over an unheated basement.</a:t>
            </a:r>
          </a:p>
          <a:p>
            <a:pPr marL="457200" indent="-228600">
              <a:spcBef>
                <a:spcPts val="0"/>
              </a:spcBef>
              <a:spcAft>
                <a:spcPts val="0"/>
              </a:spcAft>
              <a:buFont typeface="Symbol"/>
              <a:buChar char="·"/>
            </a:pPr>
            <a:r>
              <a:rPr lang="en-US" dirty="0" smtClean="0">
                <a:latin typeface="Times New Roman"/>
              </a:rPr>
              <a:t>The house is unsealed and </a:t>
            </a:r>
            <a:r>
              <a:rPr lang="en-US" dirty="0" err="1" smtClean="0">
                <a:latin typeface="Times New Roman"/>
              </a:rPr>
              <a:t>uninsulated</a:t>
            </a:r>
            <a:r>
              <a:rPr lang="en-US" dirty="0" smtClean="0">
                <a:latin typeface="Times New Roman"/>
              </a:rPr>
              <a:t>; zonal testing reveals connections between the floor and wall framing. </a:t>
            </a:r>
          </a:p>
          <a:p>
            <a:pPr marL="457200" indent="-228600">
              <a:spcBef>
                <a:spcPts val="0"/>
              </a:spcBef>
              <a:spcAft>
                <a:spcPts val="0"/>
              </a:spcAft>
              <a:buFont typeface="Symbol"/>
              <a:buChar char="·"/>
            </a:pPr>
            <a:r>
              <a:rPr lang="en-US" dirty="0" smtClean="0">
                <a:latin typeface="Times New Roman"/>
              </a:rPr>
              <a:t>Define the thermal boundary. What’s inside? What’s outside?  </a:t>
            </a:r>
          </a:p>
          <a:p>
            <a:pPr marL="457200" indent="-228600">
              <a:spcBef>
                <a:spcPts val="0"/>
              </a:spcBef>
              <a:spcAft>
                <a:spcPts val="0"/>
              </a:spcAft>
              <a:buFont typeface="Symbol"/>
              <a:buChar char="·"/>
            </a:pPr>
            <a:r>
              <a:rPr lang="en-US" dirty="0" smtClean="0">
                <a:latin typeface="Times New Roman"/>
              </a:rPr>
              <a:t>Decide how to align the air and thermal boundaries. If the zones are NOT where they are supposed to be, seal holes between the inside and outside. </a:t>
            </a:r>
          </a:p>
          <a:p>
            <a:pPr marL="457200" indent="-228600">
              <a:spcBef>
                <a:spcPts val="0"/>
              </a:spcBef>
              <a:spcAft>
                <a:spcPts val="0"/>
              </a:spcAft>
              <a:buFont typeface="Symbol"/>
              <a:buChar char="·"/>
            </a:pPr>
            <a:r>
              <a:rPr lang="en-US" dirty="0" smtClean="0">
                <a:latin typeface="Times New Roman"/>
              </a:rPr>
              <a:t>Note the pressure differences across the attic ceiling and interior wall. The arrows indicate there may be a connection between the house, the attic, and possibly the basement.</a:t>
            </a:r>
          </a:p>
          <a:p>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 insulation is aligned with the air barrier.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new thermal boundary includes all the surfaces that separate conditioned from unconditioned spaces. This is verified by pressure testing to the outside zones. If the installers have done a good job, outside zones should read close to 50 Pa. Inside zones should be close to 0 Pa.</a:t>
            </a:r>
          </a:p>
          <a:p>
            <a:pPr eaLnBrk="1" hangingPunct="1">
              <a:spcBef>
                <a:spcPts val="0"/>
              </a:spcBef>
              <a:spcAft>
                <a:spcPts val="0"/>
              </a:spcAft>
            </a:pPr>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exhaust fan flow meter (the one shown here is manufactured by the Energy Conservatory) is really a calibrated pressure pan. It requires a DG-700 pressure gauge. It is an inexpensive tool to accurately measure exhaust fan flow as required by ASHRAE 62.2, but it will measure exhaust intake only. It will not work by placing it over a fan discharge.</a:t>
            </a:r>
          </a:p>
          <a:p>
            <a:pPr marR="0" algn="l" defTabSz="914400" rtl="0" eaLnBrk="0" fontAlgn="base" latinLnBrk="0" hangingPunct="0">
              <a:lnSpc>
                <a:spcPct val="100000"/>
              </a:lnSpc>
              <a:spcBef>
                <a:spcPts val="0"/>
              </a:spcBef>
              <a:spcAft>
                <a:spcPts val="0"/>
              </a:spcAft>
              <a:buClrTx/>
              <a:buSzTx/>
              <a:tabLst/>
              <a:defRPr/>
            </a:pPr>
            <a:endParaRPr lang="en-US" dirty="0" smtClean="0">
              <a:latin typeface="Times New Roman"/>
            </a:endParaRPr>
          </a:p>
          <a:p>
            <a:pPr marR="0" algn="l" defTabSz="914400" rtl="0" eaLnBrk="0" fontAlgn="base" latinLnBrk="0" hangingPunct="0">
              <a:lnSpc>
                <a:spcPct val="100000"/>
              </a:lnSpc>
              <a:spcBef>
                <a:spcPts val="0"/>
              </a:spcBef>
              <a:spcAft>
                <a:spcPts val="0"/>
              </a:spcAft>
              <a:buClrTx/>
              <a:buSzTx/>
              <a:tabLst/>
              <a:defRPr/>
            </a:pPr>
            <a:r>
              <a:rPr lang="en-US" dirty="0" smtClean="0">
                <a:latin typeface="Times New Roman"/>
              </a:rPr>
              <a:t>To use, set the DG-700 to pressure/flow and connect the flow meter tap to the upper left manometer tap. Place the meter pan over the (running) fan intake. Adjust the meter opening until a pressure reading between one and eight on the left-hand DG-700 screen is achieved. Move the meter hose to the flow tap on the upper right, and read the fan CFM on the screen above.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Having both a pressure pan and an exhaust fan flow meter isn't necessary. The flow meter’s adjustable opening can be closed so the flow meter will function as a pressure pan if desired.</a:t>
            </a:r>
          </a:p>
          <a:p>
            <a:pPr>
              <a:buFontTx/>
              <a:buChar char="•"/>
            </a:pPr>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p:txBody>
          <a:bodyPr/>
          <a:lstStyle/>
          <a:p>
            <a:pPr>
              <a:defRPr/>
            </a:pPr>
            <a:r>
              <a:rPr lang="en-US" dirty="0" smtClean="0"/>
              <a:t>A digital manometer should be calibrated every six months.</a:t>
            </a:r>
          </a:p>
          <a:p>
            <a:pPr marL="457200" indent="-228600">
              <a:spcBef>
                <a:spcPts val="0"/>
              </a:spcBef>
              <a:spcAft>
                <a:spcPts val="0"/>
              </a:spcAft>
              <a:buFont typeface="Symbol" pitchFamily="18" charset="2"/>
              <a:buChar char="·"/>
              <a:defRPr/>
            </a:pPr>
            <a:r>
              <a:rPr lang="en-US" dirty="0" smtClean="0"/>
              <a:t>Return to the manufacturer for calibration,</a:t>
            </a:r>
            <a:r>
              <a:rPr lang="en-US" baseline="0" dirty="0" smtClean="0"/>
              <a:t> or</a:t>
            </a:r>
            <a:endParaRPr lang="en-US" dirty="0" smtClean="0"/>
          </a:p>
          <a:p>
            <a:pPr marL="457200" indent="-228600">
              <a:spcBef>
                <a:spcPts val="0"/>
              </a:spcBef>
              <a:spcAft>
                <a:spcPts val="0"/>
              </a:spcAft>
              <a:buFont typeface="Symbol" pitchFamily="18" charset="2"/>
              <a:buChar char="·"/>
              <a:defRPr/>
            </a:pPr>
            <a:r>
              <a:rPr lang="en-US" dirty="0" smtClean="0"/>
              <a:t>Calibrate with another digital manometer of the same type.</a:t>
            </a:r>
            <a:br>
              <a:rPr lang="en-US" dirty="0" smtClean="0"/>
            </a:br>
            <a:endParaRPr lang="en-US" dirty="0" smtClean="0"/>
          </a:p>
          <a:p>
            <a:pPr marL="0" lvl="1">
              <a:defRPr/>
            </a:pPr>
            <a:r>
              <a:rPr lang="en-US" i="1" dirty="0" smtClean="0">
                <a:solidFill>
                  <a:srgbClr val="808080"/>
                </a:solidFill>
              </a:rPr>
              <a:t>Hand out and review “Procedure for Field Calibration Check of Digital Pressure Gauges” and “Operation and Maintenance Tips for Energy Conservatory Test Instruments” or similar instructions for whatever tools are most common for the class participants.</a:t>
            </a:r>
          </a:p>
          <a:p>
            <a:pPr eaLnBrk="1" hangingPunct="1">
              <a:spcBef>
                <a:spcPct val="0"/>
              </a:spcBef>
              <a:defRPr/>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F5C5F885-3182-47F3-B0EC-AC8157D817C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normAutofit/>
          </a:bodyPr>
          <a:lstStyle/>
          <a:p>
            <a:pPr>
              <a:spcBef>
                <a:spcPts val="310"/>
              </a:spcBef>
              <a:spcAft>
                <a:spcPts val="310"/>
              </a:spcAft>
            </a:pPr>
            <a:r>
              <a:rPr lang="en-US" dirty="0" smtClean="0">
                <a:latin typeface="Times New Roman"/>
              </a:rPr>
              <a:t>Auditors typically assess moisture by visual observation only, but more accurate information is sometimes required. Pictured left to right:</a:t>
            </a:r>
          </a:p>
          <a:p>
            <a:pPr marL="457200" indent="-228600">
              <a:spcBef>
                <a:spcPts val="0"/>
              </a:spcBef>
              <a:spcAft>
                <a:spcPts val="0"/>
              </a:spcAft>
              <a:buFont typeface="Symbol"/>
              <a:buChar char="·"/>
            </a:pPr>
            <a:r>
              <a:rPr lang="en-US" dirty="0" smtClean="0">
                <a:latin typeface="Times New Roman"/>
              </a:rPr>
              <a:t>Pin meter, also called a “non-contact moisture meter.”</a:t>
            </a:r>
            <a:r>
              <a:rPr lang="en-US" dirty="0" smtClean="0">
                <a:latin typeface="Times New Roman"/>
                <a:sym typeface="Symbol"/>
              </a:rPr>
              <a:t> This works by reading electrical “connectivity” between the two pin points</a:t>
            </a:r>
            <a:r>
              <a:rPr lang="en-US" baseline="0" dirty="0" smtClean="0">
                <a:latin typeface="Times New Roman"/>
                <a:sym typeface="Symbol"/>
              </a:rPr>
              <a:t> w</a:t>
            </a:r>
            <a:r>
              <a:rPr lang="en-US" dirty="0" smtClean="0">
                <a:latin typeface="Times New Roman"/>
                <a:sym typeface="Symbol"/>
              </a:rPr>
              <a:t>hen the points are pressed into a hard surface, such as wood. It has two sets of probes, long and short. The long probes are used to measure surfaces behind insulation without removing the insulation.</a:t>
            </a:r>
            <a:r>
              <a:rPr lang="en-US" baseline="30000" dirty="0" smtClean="0">
                <a:latin typeface="Times New Roman"/>
                <a:sym typeface="Symbol"/>
              </a:rPr>
              <a:t>2</a:t>
            </a:r>
          </a:p>
          <a:p>
            <a:pPr marL="457200" indent="-228600">
              <a:spcBef>
                <a:spcPts val="0"/>
              </a:spcBef>
              <a:spcAft>
                <a:spcPts val="0"/>
              </a:spcAft>
              <a:buFont typeface="Symbol"/>
              <a:buChar char="·"/>
            </a:pPr>
            <a:r>
              <a:rPr lang="en-US" dirty="0" smtClean="0">
                <a:latin typeface="Times New Roman"/>
              </a:rPr>
              <a:t>The black and yellow unit has the short probes only. It is smaller and less expensive.</a:t>
            </a:r>
            <a:r>
              <a:rPr lang="en-US" baseline="30000" dirty="0" smtClean="0">
                <a:latin typeface="Times New Roman"/>
              </a:rPr>
              <a:t>3</a:t>
            </a:r>
            <a:r>
              <a:rPr lang="en-US" baseline="30000" dirty="0" smtClean="0"/>
              <a:t> </a:t>
            </a:r>
          </a:p>
          <a:p>
            <a:pPr marL="457200" indent="-228600">
              <a:spcBef>
                <a:spcPts val="0"/>
              </a:spcBef>
              <a:spcAft>
                <a:spcPts val="0"/>
              </a:spcAft>
              <a:buFont typeface="Symbol"/>
              <a:buChar char="·"/>
            </a:pPr>
            <a:r>
              <a:rPr lang="en-US" dirty="0" smtClean="0">
                <a:latin typeface="Times New Roman"/>
              </a:rPr>
              <a:t>The indoor/outdoor thermometer on the right also has an electronic </a:t>
            </a:r>
            <a:r>
              <a:rPr lang="en-US" b="1" i="1" dirty="0" smtClean="0">
                <a:latin typeface="Times New Roman"/>
              </a:rPr>
              <a:t>relative humidity (RH) </a:t>
            </a:r>
            <a:r>
              <a:rPr lang="en-US" dirty="0" smtClean="0">
                <a:latin typeface="Times New Roman"/>
              </a:rPr>
              <a:t>output.</a:t>
            </a:r>
            <a:r>
              <a:rPr lang="en-US" baseline="30000" dirty="0" smtClean="0">
                <a:latin typeface="Times New Roman"/>
              </a:rPr>
              <a:t>4 </a:t>
            </a:r>
            <a:r>
              <a:rPr lang="en-US" dirty="0" smtClean="0">
                <a:latin typeface="Times New Roman"/>
              </a:rPr>
              <a:t>It’s sufficiently accurate for everything but research and much less fragile than a sling </a:t>
            </a:r>
            <a:r>
              <a:rPr lang="en-US" b="1" i="1" dirty="0" smtClean="0">
                <a:latin typeface="Times New Roman"/>
              </a:rPr>
              <a:t>psychrometer</a:t>
            </a:r>
            <a:r>
              <a:rPr lang="en-US" dirty="0" smtClean="0">
                <a:latin typeface="Times New Roman"/>
              </a:rPr>
              <a:t>. </a:t>
            </a:r>
          </a:p>
          <a:p>
            <a:pPr marL="283235" indent="-236030">
              <a:spcBef>
                <a:spcPts val="310"/>
              </a:spcBef>
              <a:spcAft>
                <a:spcPts val="310"/>
              </a:spcAft>
            </a:pPr>
            <a:endParaRPr lang="en-US" dirty="0" smtClean="0"/>
          </a:p>
          <a:p>
            <a:pPr marL="283235" indent="-236030">
              <a:spcBef>
                <a:spcPts val="310"/>
              </a:spcBef>
              <a:spcAft>
                <a:spcPts val="310"/>
              </a:spcAft>
            </a:pPr>
            <a:endParaRPr lang="en-US" dirty="0" smtClean="0"/>
          </a:p>
          <a:p>
            <a:pPr>
              <a:spcBef>
                <a:spcPts val="310"/>
              </a:spcBef>
              <a:spcAft>
                <a:spcPts val="310"/>
              </a:spcAft>
            </a:pPr>
            <a:r>
              <a:rPr lang="en-US" sz="1000" baseline="30000" dirty="0" smtClean="0"/>
              <a:t>2</a:t>
            </a:r>
            <a:r>
              <a:rPr lang="en-US" sz="1000" dirty="0" smtClean="0"/>
              <a:t>Pictured model manufactured by </a:t>
            </a:r>
            <a:r>
              <a:rPr lang="en-US" sz="1000" dirty="0" err="1" smtClean="0"/>
              <a:t>Delmhorst</a:t>
            </a:r>
            <a:r>
              <a:rPr lang="en-US" sz="1000" dirty="0" smtClean="0"/>
              <a:t>.</a:t>
            </a:r>
            <a:endParaRPr lang="en-US" sz="1000" dirty="0" smtClean="0">
              <a:latin typeface="Times New Roman"/>
            </a:endParaRPr>
          </a:p>
          <a:p>
            <a:pPr marL="0" lvl="1">
              <a:spcBef>
                <a:spcPts val="310"/>
              </a:spcBef>
              <a:spcAft>
                <a:spcPts val="310"/>
              </a:spcAft>
            </a:pPr>
            <a:r>
              <a:rPr lang="en-US" sz="1000" baseline="30000" dirty="0" smtClean="0"/>
              <a:t>3</a:t>
            </a:r>
            <a:r>
              <a:rPr lang="en-US" sz="1000" dirty="0" smtClean="0"/>
              <a:t>Pictured model manufactured by General.</a:t>
            </a:r>
          </a:p>
          <a:p>
            <a:pPr marL="0" lvl="1">
              <a:spcBef>
                <a:spcPts val="310"/>
              </a:spcBef>
              <a:spcAft>
                <a:spcPts val="310"/>
              </a:spcAft>
            </a:pPr>
            <a:r>
              <a:rPr lang="en-US" sz="1000" baseline="30000" dirty="0" smtClean="0"/>
              <a:t>4</a:t>
            </a:r>
            <a:r>
              <a:rPr lang="en-US" sz="1000" dirty="0" smtClean="0"/>
              <a:t>Pictured model found at Radio Shack. </a:t>
            </a:r>
          </a:p>
          <a:p>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484" name="Rectangle 3"/>
          <p:cNvSpPr>
            <a:spLocks noGrp="1" noChangeArrowheads="1"/>
          </p:cNvSpPr>
          <p:nvPr>
            <p:ph type="body" idx="1"/>
          </p:nvPr>
        </p:nvSpPr>
        <p:spPr>
          <a:ln/>
        </p:spPr>
        <p:txBody>
          <a:bodyPr/>
          <a:lstStyle/>
          <a:p>
            <a:pPr>
              <a:defRPr/>
            </a:pPr>
            <a:r>
              <a:rPr lang="en-US" dirty="0" smtClean="0">
                <a:latin typeface="Times New Roman"/>
              </a:rPr>
              <a:t>Moisture meters measure the moisture level in wood and other building materials. </a:t>
            </a:r>
          </a:p>
          <a:p>
            <a:pPr>
              <a:defRPr/>
            </a:pPr>
            <a:r>
              <a:rPr lang="en-US" dirty="0" smtClean="0">
                <a:latin typeface="Times New Roman"/>
              </a:rPr>
              <a:t>In these photos, readings are taken to determine the level of moisture in the floor framing and carpet directly above a waterlogged basement.</a:t>
            </a:r>
          </a:p>
          <a:p>
            <a:pPr marL="457200" indent="-228600">
              <a:spcBef>
                <a:spcPts val="0"/>
              </a:spcBef>
              <a:spcAft>
                <a:spcPts val="0"/>
              </a:spcAft>
              <a:buFont typeface="Symbol"/>
              <a:buChar char="·"/>
              <a:defRPr/>
            </a:pPr>
            <a:r>
              <a:rPr lang="en-US" dirty="0" smtClean="0">
                <a:latin typeface="Times New Roman"/>
              </a:rPr>
              <a:t>Left photo: A contact moisture meter reads the moisture content of the floor framing. Contact meters penetrate the materials to take readings from beneath what may appear to be a dry surface. The pins leave small holes in the walls or framing.</a:t>
            </a:r>
          </a:p>
          <a:p>
            <a:pPr marL="457200" indent="-228600">
              <a:spcBef>
                <a:spcPts val="0"/>
              </a:spcBef>
              <a:spcAft>
                <a:spcPts val="0"/>
              </a:spcAft>
              <a:buFont typeface="Symbol"/>
              <a:buChar char="·"/>
              <a:defRPr/>
            </a:pPr>
            <a:r>
              <a:rPr lang="en-US" dirty="0" smtClean="0">
                <a:latin typeface="Times New Roman"/>
              </a:rPr>
              <a:t>Right photo: A non-contact meter reads the moisture level of the floor framing below the carpet being measured from above.</a:t>
            </a:r>
          </a:p>
          <a:p>
            <a:pPr>
              <a:defRPr/>
            </a:pPr>
            <a:r>
              <a:rPr lang="en-US" dirty="0" smtClean="0">
                <a:latin typeface="Times New Roman"/>
              </a:rPr>
              <a:t>A pocket knife is also useful in determining moisture levels in wood. Wet lumber is softer than dry lumber and the blade of a pocket knife will penetrate saturated wood quite easily. </a:t>
            </a:r>
          </a:p>
          <a:p>
            <a:pPr eaLnBrk="1" hangingPunct="1">
              <a:defRPr/>
            </a:pPr>
            <a:endParaRPr lang="en-US" dirty="0">
              <a:latin typeface="Arial" pitchFamily="-111" charset="0"/>
              <a:ea typeface="ＭＳ Ｐゴシック" pitchFamily="-111" charset="-128"/>
              <a:cs typeface="ＭＳ Ｐゴシック" pitchFamily="-111"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latin typeface="Times New Roman"/>
              </a:rPr>
              <a:t>We can measure RH with a sling psychrometer.</a:t>
            </a:r>
          </a:p>
          <a:p>
            <a:pPr marL="457200" indent="-228600">
              <a:spcBef>
                <a:spcPts val="0"/>
              </a:spcBef>
              <a:spcAft>
                <a:spcPts val="0"/>
              </a:spcAft>
              <a:buFont typeface="Symbol"/>
              <a:buChar char="·"/>
              <a:defRPr/>
            </a:pPr>
            <a:r>
              <a:rPr lang="en-US" dirty="0" smtClean="0">
                <a:latin typeface="Times New Roman"/>
              </a:rPr>
              <a:t>A sling psychrometer has two thermometers side by side, one with a wetted wick around a bulb (the </a:t>
            </a:r>
            <a:r>
              <a:rPr lang="en-US" b="1" i="1" dirty="0" smtClean="0">
                <a:latin typeface="Times New Roman"/>
              </a:rPr>
              <a:t>wet bulb</a:t>
            </a:r>
            <a:r>
              <a:rPr lang="en-US" dirty="0" smtClean="0">
                <a:latin typeface="Times New Roman"/>
              </a:rPr>
              <a:t>) and one without </a:t>
            </a:r>
            <a:r>
              <a:rPr lang="en-US" b="1" i="1" dirty="0" smtClean="0">
                <a:latin typeface="Times New Roman"/>
              </a:rPr>
              <a:t>(a dry bulb). </a:t>
            </a:r>
            <a:r>
              <a:rPr lang="en-US" dirty="0" smtClean="0">
                <a:latin typeface="Times New Roman"/>
              </a:rPr>
              <a:t>Spinning the psychrometer in the air speeds the temperature stabilization process.</a:t>
            </a:r>
          </a:p>
          <a:p>
            <a:pPr marL="457200" indent="-228600">
              <a:spcBef>
                <a:spcPts val="0"/>
              </a:spcBef>
              <a:spcAft>
                <a:spcPts val="0"/>
              </a:spcAft>
              <a:buFont typeface="Symbol"/>
              <a:buChar char="·"/>
              <a:defRPr/>
            </a:pPr>
            <a:r>
              <a:rPr lang="en-US" dirty="0" smtClean="0">
                <a:latin typeface="Times New Roman"/>
              </a:rPr>
              <a:t>Because heat is absorbed by evaporation, the wet bulb registers a lower temperature than the dry bulb. The evaporative cooling effect means the dryer the air, the lower the wet bulb temperature with reference to the dry bulb.</a:t>
            </a:r>
          </a:p>
          <a:p>
            <a:pPr marL="457200" indent="-228600">
              <a:spcBef>
                <a:spcPts val="0"/>
              </a:spcBef>
              <a:spcAft>
                <a:spcPts val="0"/>
              </a:spcAft>
              <a:buFont typeface="Symbol"/>
              <a:buChar char="·"/>
              <a:defRPr/>
            </a:pPr>
            <a:r>
              <a:rPr lang="en-US" dirty="0" smtClean="0">
                <a:latin typeface="Times New Roman"/>
              </a:rPr>
              <a:t>The point where the wet bulb temperature stabilizes is the wet bulb temperature.</a:t>
            </a:r>
          </a:p>
          <a:p>
            <a:pPr marL="457200" indent="-228600">
              <a:spcBef>
                <a:spcPts val="0"/>
              </a:spcBef>
              <a:spcAft>
                <a:spcPts val="0"/>
              </a:spcAft>
              <a:buFont typeface="Symbol"/>
              <a:buChar char="·"/>
              <a:defRPr/>
            </a:pPr>
            <a:r>
              <a:rPr lang="en-US" dirty="0" smtClean="0">
                <a:latin typeface="Times New Roman"/>
              </a:rPr>
              <a:t>Plotting the two temperatures on a psychrometric chart gives dew point and relative humidity.</a:t>
            </a:r>
          </a:p>
          <a:p>
            <a:pPr>
              <a:defRPr/>
            </a:pPr>
            <a:r>
              <a:rPr lang="en-US" i="1" dirty="0" smtClean="0">
                <a:solidFill>
                  <a:srgbClr val="808080"/>
                </a:solidFill>
                <a:latin typeface="Times New Roman"/>
              </a:rPr>
              <a:t>Demonstrate using a sling psychrometer if one is available</a:t>
            </a:r>
            <a:r>
              <a:rPr lang="en-US" i="1" dirty="0" smtClean="0">
                <a:solidFill>
                  <a:srgbClr val="808080"/>
                </a:solidFill>
                <a:latin typeface="Arial"/>
              </a:rPr>
              <a:t>.</a:t>
            </a:r>
          </a:p>
          <a:p>
            <a:pPr eaLnBrk="1" hangingPunct="1">
              <a:spcBef>
                <a:spcPct val="0"/>
              </a:spcBef>
              <a:defRPr/>
            </a:pPr>
            <a:endParaRPr lang="en-US" dirty="0" smtClean="0">
              <a:latin typeface="Arial" pitchFamily="34" charset="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Pictured from left to right:</a:t>
            </a:r>
          </a:p>
          <a:p>
            <a:pPr marL="457200" indent="-228600">
              <a:spcBef>
                <a:spcPts val="0"/>
              </a:spcBef>
              <a:spcAft>
                <a:spcPts val="0"/>
              </a:spcAft>
              <a:buFont typeface="Symbol"/>
              <a:buChar char="·"/>
            </a:pPr>
            <a:r>
              <a:rPr lang="en-US" dirty="0" smtClean="0">
                <a:latin typeface="Times New Roman"/>
              </a:rPr>
              <a:t>The tip of the live wire tester turns red whenever it is placed near a live wire. It is most useful to determine if wiring, p</a:t>
            </a:r>
            <a:r>
              <a:rPr lang="en-US" dirty="0" smtClean="0">
                <a:latin typeface="Times New Roman"/>
                <a:sym typeface="Symbol"/>
              </a:rPr>
              <a:t>articularly </a:t>
            </a:r>
            <a:r>
              <a:rPr lang="en-US" b="1" i="1" dirty="0" smtClean="0">
                <a:latin typeface="Times New Roman"/>
                <a:sym typeface="Symbol"/>
              </a:rPr>
              <a:t>knob and tube wiring, </a:t>
            </a:r>
            <a:r>
              <a:rPr lang="en-US" dirty="0" smtClean="0">
                <a:latin typeface="Times New Roman"/>
                <a:sym typeface="Symbol"/>
              </a:rPr>
              <a:t>is still live.</a:t>
            </a:r>
          </a:p>
          <a:p>
            <a:pPr marL="457200" indent="-228600">
              <a:spcBef>
                <a:spcPts val="0"/>
              </a:spcBef>
              <a:spcAft>
                <a:spcPts val="0"/>
              </a:spcAft>
              <a:buFont typeface="Symbol"/>
              <a:buChar char="·"/>
            </a:pPr>
            <a:r>
              <a:rPr lang="en-US" dirty="0" smtClean="0">
                <a:latin typeface="Times New Roman"/>
              </a:rPr>
              <a:t>The circuit tracer is a two-part tool. It is used to determine which fuse</a:t>
            </a:r>
            <a:r>
              <a:rPr lang="en-US" baseline="0" dirty="0" smtClean="0">
                <a:latin typeface="Times New Roman"/>
              </a:rPr>
              <a:t> or </a:t>
            </a:r>
            <a:r>
              <a:rPr lang="en-US" dirty="0" smtClean="0">
                <a:latin typeface="Times New Roman"/>
              </a:rPr>
              <a:t>breaker controls a circuit. This is useful when some circuits may be affected by installing insulation. Plug the lower unit into an outlet on the circuit in question. When moved past circuit breakers or fuses in the entrance box, the upper unit will indicate which breaker/fuse serves the outlet.</a:t>
            </a:r>
            <a:r>
              <a:rPr lang="en-US" baseline="30000" dirty="0" smtClean="0">
                <a:latin typeface="Times New Roman"/>
              </a:rPr>
              <a:t>5</a:t>
            </a:r>
            <a:r>
              <a:rPr lang="en-US" baseline="30000" dirty="0" smtClean="0"/>
              <a:t> </a:t>
            </a:r>
          </a:p>
          <a:p>
            <a:pPr marL="457200" indent="-228600">
              <a:spcBef>
                <a:spcPts val="0"/>
              </a:spcBef>
              <a:spcAft>
                <a:spcPts val="0"/>
              </a:spcAft>
              <a:buFont typeface="Symbol"/>
              <a:buChar char="·"/>
            </a:pPr>
            <a:r>
              <a:rPr lang="en-US" baseline="0" dirty="0" smtClean="0"/>
              <a:t>The SureTest Circuit </a:t>
            </a:r>
            <a:r>
              <a:rPr lang="en-US" dirty="0"/>
              <a:t>T</a:t>
            </a:r>
            <a:r>
              <a:rPr lang="en-US" baseline="0" dirty="0" smtClean="0"/>
              <a:t>ester tells users the percent overload on a given circuit, among other outputs.</a:t>
            </a:r>
          </a:p>
          <a:p>
            <a:pPr marL="283235" indent="-236030"/>
            <a:endParaRPr lang="en-US" dirty="0" smtClean="0">
              <a:latin typeface="Times New Roman"/>
            </a:endParaRPr>
          </a:p>
          <a:p>
            <a:pPr marL="47205" indent="0">
              <a:buFont typeface="Symbol"/>
              <a:buNone/>
            </a:pPr>
            <a:endParaRPr lang="en-US" baseline="30000" dirty="0" smtClean="0">
              <a:latin typeface="Times New Roman"/>
            </a:endParaRPr>
          </a:p>
          <a:p>
            <a:pPr marL="283235" indent="-236030"/>
            <a:r>
              <a:rPr lang="en-US" sz="1000" baseline="30000" dirty="0" smtClean="0"/>
              <a:t>5</a:t>
            </a:r>
            <a:r>
              <a:rPr lang="en-US" sz="1000" dirty="0" smtClean="0"/>
              <a:t>Pictured model found at Radio Shack.</a:t>
            </a:r>
            <a:endParaRPr lang="en-US" sz="1000" dirty="0" smtClean="0">
              <a:latin typeface="Times New Roman"/>
            </a:endParaRPr>
          </a:p>
          <a:p>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An instant read thermometer helps the inspector/monitor</a:t>
            </a:r>
            <a:r>
              <a:rPr lang="en-US" baseline="0" dirty="0" smtClean="0">
                <a:latin typeface="Times New Roman"/>
              </a:rPr>
              <a:t> determine if the domestic hot water temperature is appropriate for the home.</a:t>
            </a:r>
          </a:p>
          <a:p>
            <a:r>
              <a:rPr lang="en-US" dirty="0" smtClean="0">
                <a:latin typeface="Times New Roman"/>
              </a:rPr>
              <a:t>Many clients have the temperature set as high as 140</a:t>
            </a:r>
            <a:r>
              <a:rPr lang="en-US" dirty="0" smtClean="0">
                <a:latin typeface="Times New Roman"/>
                <a:sym typeface="Symbol"/>
              </a:rPr>
              <a:t>F, though 120F is adequate for most homes. The lower temperature saves energy and prevents scalding. </a:t>
            </a:r>
          </a:p>
          <a:p>
            <a:pPr marL="289984" indent="-241653"/>
            <a:endParaRPr lang="en-US" b="1" u="sng" dirty="0" smtClean="0">
              <a:latin typeface="Arial"/>
            </a:endParaRPr>
          </a:p>
          <a:p>
            <a:endParaRPr lang="en-US" dirty="0" smtClean="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rPr>
              <a:t>Required equipment for testing/adjusting refrigerant</a:t>
            </a:r>
            <a:r>
              <a:rPr lang="en-US" baseline="0" dirty="0" smtClean="0">
                <a:latin typeface="Times New Roman"/>
              </a:rPr>
              <a:t> includes</a:t>
            </a:r>
            <a:r>
              <a:rPr lang="en-US" dirty="0" smtClean="0">
                <a:latin typeface="Times New Roman"/>
              </a:rPr>
              <a:t>:</a:t>
            </a:r>
          </a:p>
          <a:p>
            <a:pPr marL="457200" indent="-228600">
              <a:spcBef>
                <a:spcPts val="0"/>
              </a:spcBef>
              <a:spcAft>
                <a:spcPts val="0"/>
              </a:spcAft>
              <a:buFont typeface="Symbol"/>
              <a:buChar char="·"/>
            </a:pPr>
            <a:r>
              <a:rPr lang="en-US" dirty="0" smtClean="0">
                <a:latin typeface="Times New Roman"/>
              </a:rPr>
              <a:t>Refrigeration gauge set.</a:t>
            </a:r>
          </a:p>
          <a:p>
            <a:pPr marL="457200" indent="-228600">
              <a:spcBef>
                <a:spcPts val="0"/>
              </a:spcBef>
              <a:spcAft>
                <a:spcPts val="0"/>
              </a:spcAft>
              <a:buFont typeface="Symbol"/>
              <a:buChar char="·"/>
            </a:pPr>
            <a:r>
              <a:rPr lang="en-US" dirty="0" smtClean="0">
                <a:latin typeface="Times New Roman"/>
              </a:rPr>
              <a:t>Digital thermometer with wet cloth (for wet bulb reading) or sling psychrometer.</a:t>
            </a:r>
          </a:p>
          <a:p>
            <a:pPr marL="457200" indent="-228600">
              <a:spcBef>
                <a:spcPts val="0"/>
              </a:spcBef>
              <a:spcAft>
                <a:spcPts val="0"/>
              </a:spcAft>
              <a:buFont typeface="Symbol"/>
              <a:buChar char="·"/>
            </a:pPr>
            <a:r>
              <a:rPr lang="en-US" dirty="0" smtClean="0">
                <a:latin typeface="Times New Roman"/>
              </a:rPr>
              <a:t>A DOT recovery cylinder</a:t>
            </a:r>
            <a:r>
              <a:rPr lang="en-US" baseline="0" dirty="0" smtClean="0">
                <a:latin typeface="Times New Roman"/>
              </a:rPr>
              <a:t> for removal of excess refrigerant.</a:t>
            </a:r>
          </a:p>
          <a:p>
            <a:pPr marL="457200" indent="-228600">
              <a:spcBef>
                <a:spcPts val="0"/>
              </a:spcBef>
              <a:spcAft>
                <a:spcPts val="0"/>
              </a:spcAft>
              <a:buFont typeface="Symbol"/>
              <a:buChar char="·"/>
            </a:pPr>
            <a:endParaRPr lang="en-US" dirty="0">
              <a:latin typeface="Times New Roman"/>
            </a:endParaRPr>
          </a:p>
          <a:p>
            <a:pPr marL="457200" indent="-228600">
              <a:spcBef>
                <a:spcPts val="0"/>
              </a:spcBef>
              <a:spcAft>
                <a:spcPts val="0"/>
              </a:spcAft>
              <a:buFont typeface="Symbol"/>
              <a:buChar char="·"/>
            </a:pPr>
            <a:endParaRPr lang="en-US" dirty="0"/>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xfrm>
            <a:off x="732183" y="4559920"/>
            <a:ext cx="5850835" cy="4690017"/>
          </a:xfrm>
          <a:noFill/>
        </p:spPr>
        <p:txBody>
          <a:bodyPr wrap="square" numCol="1" anchor="t" anchorCtr="0" compatLnSpc="1">
            <a:prstTxWarp prst="textNoShape">
              <a:avLst/>
            </a:prstTxWarp>
            <a:normAutofit/>
          </a:bodyPr>
          <a:lstStyle/>
          <a:p>
            <a:pPr marL="283235" indent="-236030">
              <a:spcBef>
                <a:spcPts val="0"/>
              </a:spcBef>
              <a:spcAft>
                <a:spcPts val="0"/>
              </a:spcAft>
            </a:pPr>
            <a:r>
              <a:rPr lang="en-US" dirty="0" smtClean="0">
                <a:latin typeface="Times New Roman"/>
              </a:rPr>
              <a:t>This is a photo of assorted hand tools (clockwise from lower left):</a:t>
            </a:r>
          </a:p>
          <a:p>
            <a:pPr lvl="1" indent="-223838">
              <a:spcAft>
                <a:spcPts val="0"/>
              </a:spcAft>
              <a:buFont typeface="Symbol" pitchFamily="18" charset="2"/>
              <a:buChar char="·"/>
            </a:pPr>
            <a:r>
              <a:rPr lang="en-US" dirty="0" smtClean="0">
                <a:latin typeface="Times New Roman"/>
              </a:rPr>
              <a:t>Telescoping ladder – lightweight and convenient; easy to maneuver in tight quarters</a:t>
            </a:r>
          </a:p>
          <a:p>
            <a:pPr marL="457200" indent="-223838">
              <a:spcBef>
                <a:spcPts val="0"/>
              </a:spcBef>
              <a:spcAft>
                <a:spcPts val="0"/>
              </a:spcAft>
              <a:buFont typeface="Symbol" pitchFamily="18" charset="2"/>
              <a:buChar char="·"/>
            </a:pPr>
            <a:r>
              <a:rPr lang="en-US" dirty="0" smtClean="0">
                <a:latin typeface="Times New Roman"/>
              </a:rPr>
              <a:t>Phillips head screwdriver</a:t>
            </a:r>
          </a:p>
          <a:p>
            <a:pPr marL="457200" indent="-223838">
              <a:spcBef>
                <a:spcPts val="0"/>
              </a:spcBef>
              <a:spcAft>
                <a:spcPts val="0"/>
              </a:spcAft>
              <a:buFont typeface="Symbol" pitchFamily="18" charset="2"/>
              <a:buChar char="·"/>
            </a:pPr>
            <a:r>
              <a:rPr lang="en-US" dirty="0" smtClean="0">
                <a:latin typeface="Times New Roman"/>
              </a:rPr>
              <a:t>Cutting pliers</a:t>
            </a:r>
          </a:p>
          <a:p>
            <a:pPr marL="457200" indent="-223838">
              <a:spcBef>
                <a:spcPts val="0"/>
              </a:spcBef>
              <a:spcAft>
                <a:spcPts val="0"/>
              </a:spcAft>
              <a:buFont typeface="Symbol" pitchFamily="18" charset="2"/>
              <a:buChar char="·"/>
            </a:pPr>
            <a:r>
              <a:rPr lang="en-US" dirty="0" smtClean="0">
                <a:latin typeface="Times New Roman"/>
              </a:rPr>
              <a:t>Slotted screwdriver</a:t>
            </a:r>
          </a:p>
          <a:p>
            <a:pPr marL="457200" indent="-223838">
              <a:spcBef>
                <a:spcPts val="0"/>
              </a:spcBef>
              <a:spcAft>
                <a:spcPts val="0"/>
              </a:spcAft>
              <a:buFont typeface="Symbol" pitchFamily="18" charset="2"/>
              <a:buChar char="·"/>
            </a:pPr>
            <a:r>
              <a:rPr lang="en-US" dirty="0" smtClean="0">
                <a:latin typeface="Times New Roman"/>
              </a:rPr>
              <a:t>Adjustable wrench</a:t>
            </a:r>
          </a:p>
          <a:p>
            <a:pPr marL="457200" indent="-223838">
              <a:spcBef>
                <a:spcPts val="0"/>
              </a:spcBef>
              <a:spcAft>
                <a:spcPts val="0"/>
              </a:spcAft>
              <a:buFont typeface="Symbol" pitchFamily="18" charset="2"/>
              <a:buChar char="·"/>
            </a:pPr>
            <a:r>
              <a:rPr lang="en-US" dirty="0" smtClean="0">
                <a:latin typeface="Times New Roman"/>
              </a:rPr>
              <a:t>Razor knife</a:t>
            </a:r>
          </a:p>
          <a:p>
            <a:pPr marL="457200" indent="-223838">
              <a:spcBef>
                <a:spcPts val="0"/>
              </a:spcBef>
              <a:spcAft>
                <a:spcPts val="0"/>
              </a:spcAft>
              <a:buFont typeface="Symbol" pitchFamily="18" charset="2"/>
              <a:buChar char="·"/>
            </a:pPr>
            <a:r>
              <a:rPr lang="en-US" dirty="0" smtClean="0">
                <a:latin typeface="Times New Roman"/>
              </a:rPr>
              <a:t>25-ft. tape measure</a:t>
            </a:r>
          </a:p>
          <a:p>
            <a:pPr marL="457200" indent="-223838">
              <a:spcBef>
                <a:spcPts val="0"/>
              </a:spcBef>
              <a:spcAft>
                <a:spcPts val="0"/>
              </a:spcAft>
              <a:buFont typeface="Symbol" pitchFamily="18" charset="2"/>
              <a:buChar char="·"/>
            </a:pPr>
            <a:r>
              <a:rPr lang="en-US" dirty="0" smtClean="0">
                <a:latin typeface="Times New Roman"/>
              </a:rPr>
              <a:t>A good flashlight and spare batteries</a:t>
            </a:r>
          </a:p>
          <a:p>
            <a:pPr marL="457200" indent="-223838">
              <a:spcBef>
                <a:spcPts val="0"/>
              </a:spcBef>
              <a:spcAft>
                <a:spcPts val="0"/>
              </a:spcAft>
              <a:buFont typeface="Symbol" pitchFamily="18" charset="2"/>
              <a:buChar char="·"/>
            </a:pPr>
            <a:r>
              <a:rPr lang="en-US" dirty="0" smtClean="0">
                <a:latin typeface="Times New Roman"/>
              </a:rPr>
              <a:t>Digital camera</a:t>
            </a:r>
          </a:p>
          <a:p>
            <a:pPr marL="457200" indent="-223838">
              <a:spcBef>
                <a:spcPts val="0"/>
              </a:spcBef>
              <a:spcAft>
                <a:spcPts val="0"/>
              </a:spcAft>
              <a:buFont typeface="Symbol" pitchFamily="18" charset="2"/>
              <a:buChar char="·"/>
            </a:pPr>
            <a:r>
              <a:rPr lang="en-US" dirty="0" smtClean="0">
                <a:latin typeface="Times New Roman"/>
              </a:rPr>
              <a:t>Pen and paper</a:t>
            </a:r>
          </a:p>
          <a:p>
            <a:pPr>
              <a:buFontTx/>
              <a:buNone/>
            </a:pPr>
            <a:endParaRPr lang="en-US" sz="1000" i="1" dirty="0" smtClean="0">
              <a:ea typeface="ＭＳ Ｐゴシック" charset="-128"/>
            </a:endParaRPr>
          </a:p>
          <a:p>
            <a:pPr marL="0" lvl="1"/>
            <a:r>
              <a:rPr lang="en-US" i="1" dirty="0" smtClean="0">
                <a:solidFill>
                  <a:schemeClr val="tx1">
                    <a:lumMod val="50000"/>
                    <a:lumOff val="50000"/>
                  </a:schemeClr>
                </a:solidFill>
                <a:ea typeface="ＭＳ Ｐゴシック" charset="-128"/>
              </a:rPr>
              <a:t>Hand out “Tool and equipment list.”</a:t>
            </a:r>
            <a:r>
              <a:rPr lang="en-US" i="1" baseline="0" dirty="0" smtClean="0">
                <a:solidFill>
                  <a:schemeClr val="tx1">
                    <a:lumMod val="50000"/>
                    <a:lumOff val="50000"/>
                  </a:schemeClr>
                </a:solidFill>
                <a:ea typeface="ＭＳ Ｐゴシック" charset="-128"/>
              </a:rPr>
              <a:t>  Give students</a:t>
            </a:r>
            <a:r>
              <a:rPr lang="en-US" i="1" dirty="0" smtClean="0">
                <a:solidFill>
                  <a:schemeClr val="tx1">
                    <a:lumMod val="50000"/>
                    <a:lumOff val="50000"/>
                  </a:schemeClr>
                </a:solidFill>
                <a:ea typeface="ＭＳ Ｐゴシック" charset="-128"/>
              </a:rPr>
              <a:t> </a:t>
            </a:r>
            <a:r>
              <a:rPr lang="en-US" i="1" baseline="0" dirty="0" smtClean="0">
                <a:solidFill>
                  <a:schemeClr val="tx1">
                    <a:lumMod val="50000"/>
                    <a:lumOff val="50000"/>
                  </a:schemeClr>
                </a:solidFill>
                <a:ea typeface="ＭＳ Ｐゴシック" charset="-128"/>
              </a:rPr>
              <a:t>a few minutes to look it over.  Then ask what may be missing.</a:t>
            </a:r>
            <a:endParaRPr lang="en-US" i="1" dirty="0" smtClean="0">
              <a:solidFill>
                <a:schemeClr val="tx1">
                  <a:lumMod val="50000"/>
                  <a:lumOff val="50000"/>
                </a:schemeClr>
              </a:solidFill>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xfrm>
            <a:off x="732183" y="4559918"/>
            <a:ext cx="5850835" cy="4584081"/>
          </a:xfrm>
          <a:noFill/>
        </p:spPr>
        <p:txBody>
          <a:bodyPr wrap="square" numCol="1" anchor="t" anchorCtr="0" compatLnSpc="1">
            <a:prstTxWarp prst="textNoShape">
              <a:avLst/>
            </a:prstTxWarp>
            <a:normAutofit fontScale="92500" lnSpcReduction="10000"/>
          </a:bodyPr>
          <a:lstStyle/>
          <a:p>
            <a:pPr>
              <a:spcBef>
                <a:spcPts val="317"/>
              </a:spcBef>
              <a:spcAft>
                <a:spcPts val="317"/>
              </a:spcAft>
            </a:pPr>
            <a:r>
              <a:rPr lang="en-US" sz="1300" dirty="0" smtClean="0">
                <a:latin typeface="Times New Roman"/>
              </a:rPr>
              <a:t>Refrigerant charge testing is only relevant in cooling climates, and largely falls to specialized contractors, but it benefits the quality control inspector to know what </a:t>
            </a:r>
            <a:r>
              <a:rPr lang="en-US" sz="1300" i="1" dirty="0" smtClean="0">
                <a:latin typeface="Times New Roman"/>
              </a:rPr>
              <a:t>should </a:t>
            </a:r>
            <a:r>
              <a:rPr lang="en-US" sz="1300" i="0" dirty="0" smtClean="0">
                <a:latin typeface="Times New Roman"/>
              </a:rPr>
              <a:t>have been done.</a:t>
            </a:r>
          </a:p>
          <a:p>
            <a:pPr>
              <a:spcBef>
                <a:spcPts val="317"/>
              </a:spcBef>
              <a:spcAft>
                <a:spcPts val="317"/>
              </a:spcAft>
            </a:pPr>
            <a:r>
              <a:rPr lang="en-US" sz="1300" i="0" dirty="0" smtClean="0">
                <a:latin typeface="Times New Roman"/>
              </a:rPr>
              <a:t>Technicians</a:t>
            </a:r>
            <a:r>
              <a:rPr lang="en-US" sz="1300" dirty="0" smtClean="0">
                <a:latin typeface="Times New Roman"/>
              </a:rPr>
              <a:t> must use different tests depending on the valve system.</a:t>
            </a:r>
          </a:p>
          <a:p>
            <a:pPr>
              <a:spcBef>
                <a:spcPts val="317"/>
              </a:spcBef>
              <a:spcAft>
                <a:spcPts val="317"/>
              </a:spcAft>
            </a:pPr>
            <a:r>
              <a:rPr lang="en-US" sz="1300" b="1" i="1" dirty="0" err="1" smtClean="0">
                <a:latin typeface="Times New Roman"/>
              </a:rPr>
              <a:t>Subcooling</a:t>
            </a:r>
            <a:r>
              <a:rPr lang="en-US" sz="1300" b="1" i="1" dirty="0" smtClean="0">
                <a:latin typeface="Times New Roman"/>
              </a:rPr>
              <a:t> </a:t>
            </a:r>
            <a:r>
              <a:rPr lang="en-US" sz="1300" dirty="0" smtClean="0">
                <a:latin typeface="Times New Roman"/>
              </a:rPr>
              <a:t>is the temperature difference between the middle of the condenser and the liquid service valve outside.</a:t>
            </a:r>
          </a:p>
          <a:p>
            <a:pPr>
              <a:spcBef>
                <a:spcPts val="317"/>
              </a:spcBef>
              <a:spcAft>
                <a:spcPts val="317"/>
              </a:spcAft>
            </a:pPr>
            <a:r>
              <a:rPr lang="en-US" sz="1300" dirty="0" err="1" smtClean="0">
                <a:latin typeface="Times New Roman"/>
              </a:rPr>
              <a:t>Subcooling</a:t>
            </a:r>
            <a:r>
              <a:rPr lang="en-US" sz="1300" dirty="0" smtClean="0">
                <a:latin typeface="Times New Roman"/>
              </a:rPr>
              <a:t> Test:</a:t>
            </a:r>
          </a:p>
          <a:p>
            <a:pPr marL="457200" indent="-228600">
              <a:spcBef>
                <a:spcPts val="0"/>
              </a:spcBef>
              <a:spcAft>
                <a:spcPts val="0"/>
              </a:spcAft>
              <a:buFont typeface="Symbol"/>
              <a:buChar char="·"/>
            </a:pPr>
            <a:r>
              <a:rPr lang="en-US" sz="1300" dirty="0" smtClean="0">
                <a:latin typeface="Times New Roman"/>
              </a:rPr>
              <a:t>Use for a thermal expansion valve system.</a:t>
            </a:r>
          </a:p>
          <a:p>
            <a:pPr marL="457200" indent="-228600">
              <a:spcBef>
                <a:spcPts val="0"/>
              </a:spcBef>
              <a:spcAft>
                <a:spcPts val="0"/>
              </a:spcAft>
              <a:buFont typeface="Symbol"/>
              <a:buChar char="·"/>
            </a:pPr>
            <a:r>
              <a:rPr lang="en-US" sz="1300" dirty="0" smtClean="0">
                <a:latin typeface="Times New Roman"/>
              </a:rPr>
              <a:t>The outdoor temperature must be ≥ 60</a:t>
            </a:r>
            <a:r>
              <a:rPr lang="en-US" sz="1300" dirty="0" smtClean="0">
                <a:latin typeface="Times New Roman"/>
                <a:sym typeface="Symbol"/>
              </a:rPr>
              <a:t></a:t>
            </a:r>
            <a:r>
              <a:rPr lang="en-US" sz="1300" dirty="0" smtClean="0">
                <a:latin typeface="Times New Roman"/>
              </a:rPr>
              <a:t>F.</a:t>
            </a:r>
          </a:p>
          <a:p>
            <a:pPr marL="457200" indent="-228600">
              <a:spcBef>
                <a:spcPts val="0"/>
              </a:spcBef>
              <a:spcAft>
                <a:spcPts val="0"/>
              </a:spcAft>
              <a:buFont typeface="Symbol"/>
              <a:buChar char="·"/>
            </a:pPr>
            <a:r>
              <a:rPr lang="en-US" sz="1300" dirty="0" smtClean="0">
                <a:latin typeface="Times New Roman"/>
              </a:rPr>
              <a:t>The air conditioner or heat pump should be running in cooling mode for at least 10 minutes before testing.</a:t>
            </a:r>
          </a:p>
          <a:p>
            <a:pPr>
              <a:spcBef>
                <a:spcPts val="317"/>
              </a:spcBef>
              <a:spcAft>
                <a:spcPts val="317"/>
              </a:spcAft>
            </a:pPr>
            <a:r>
              <a:rPr lang="en-US" sz="1300" b="1" i="1" dirty="0" smtClean="0">
                <a:latin typeface="Times New Roman"/>
              </a:rPr>
              <a:t>Superheat </a:t>
            </a:r>
            <a:r>
              <a:rPr lang="en-US" sz="1300" dirty="0" smtClean="0">
                <a:latin typeface="Times New Roman"/>
              </a:rPr>
              <a:t>is the temperature difference between the evaporator and the compressor inlet.</a:t>
            </a:r>
          </a:p>
          <a:p>
            <a:pPr>
              <a:spcBef>
                <a:spcPts val="317"/>
              </a:spcBef>
              <a:spcAft>
                <a:spcPts val="317"/>
              </a:spcAft>
            </a:pPr>
            <a:r>
              <a:rPr lang="en-US" sz="1300" dirty="0" smtClean="0">
                <a:latin typeface="Times New Roman"/>
              </a:rPr>
              <a:t>Evaporator Superheat Test:</a:t>
            </a:r>
          </a:p>
          <a:p>
            <a:pPr marL="457200" indent="-228600">
              <a:spcBef>
                <a:spcPts val="0"/>
              </a:spcBef>
              <a:spcAft>
                <a:spcPts val="0"/>
              </a:spcAft>
              <a:buFont typeface="Symbol"/>
              <a:buChar char="·"/>
            </a:pPr>
            <a:r>
              <a:rPr lang="en-US" sz="1300" dirty="0" smtClean="0">
                <a:latin typeface="Times New Roman"/>
              </a:rPr>
              <a:t>Use for a fixed-orifice or capillary tube system.</a:t>
            </a:r>
          </a:p>
          <a:p>
            <a:pPr marL="457200" indent="-228600">
              <a:spcBef>
                <a:spcPts val="0"/>
              </a:spcBef>
              <a:spcAft>
                <a:spcPts val="0"/>
              </a:spcAft>
              <a:buFont typeface="Symbol"/>
              <a:buChar char="·"/>
            </a:pPr>
            <a:r>
              <a:rPr lang="en-US" sz="1300" dirty="0" smtClean="0">
                <a:latin typeface="Times New Roman"/>
              </a:rPr>
              <a:t>Airflow must be ≥ 400 CFM per ton.</a:t>
            </a:r>
          </a:p>
          <a:p>
            <a:pPr marL="457200" indent="-228600">
              <a:spcBef>
                <a:spcPts val="0"/>
              </a:spcBef>
              <a:spcAft>
                <a:spcPts val="0"/>
              </a:spcAft>
              <a:buFont typeface="Symbol"/>
              <a:buChar char="·"/>
            </a:pPr>
            <a:r>
              <a:rPr lang="en-US" sz="1300" dirty="0" smtClean="0">
                <a:latin typeface="Times New Roman"/>
              </a:rPr>
              <a:t>Outdoor temperature must be ≥ 60</a:t>
            </a:r>
            <a:r>
              <a:rPr lang="en-US" sz="1300" dirty="0" smtClean="0">
                <a:latin typeface="Times New Roman"/>
                <a:sym typeface="Symbol"/>
              </a:rPr>
              <a:t></a:t>
            </a:r>
            <a:r>
              <a:rPr lang="en-US" sz="1300" dirty="0" smtClean="0">
                <a:latin typeface="Times New Roman"/>
              </a:rPr>
              <a:t>F, but checking the charge at very high outdoor temperatures is not recommended.</a:t>
            </a:r>
          </a:p>
          <a:p>
            <a:endParaRPr lang="en-US" i="1" baseline="30000" dirty="0" smtClean="0"/>
          </a:p>
          <a:p>
            <a:endParaRPr lang="en-US" i="1" baseline="30000" dirty="0" smtClean="0"/>
          </a:p>
          <a:p>
            <a:pPr algn="r"/>
            <a:r>
              <a:rPr lang="en-US" i="1" baseline="30000" dirty="0" smtClean="0"/>
              <a:t> </a:t>
            </a:r>
          </a:p>
          <a:p>
            <a:r>
              <a:rPr lang="en-US" i="1" baseline="30000" dirty="0" smtClean="0"/>
              <a:t>Energy </a:t>
            </a:r>
            <a:r>
              <a:rPr lang="en-US" i="1" baseline="30000" dirty="0" err="1" smtClean="0"/>
              <a:t>OutWest</a:t>
            </a:r>
            <a:r>
              <a:rPr lang="en-US" i="1" baseline="30000" dirty="0" smtClean="0"/>
              <a:t> Weatherization Field Guide,</a:t>
            </a:r>
            <a:r>
              <a:rPr lang="en-US" baseline="30000" dirty="0" smtClean="0"/>
              <a:t> 2005. Copyright Saturn 2009. </a:t>
            </a:r>
            <a:r>
              <a:rPr lang="en-US" u="sng" baseline="30000" dirty="0" smtClean="0">
                <a:hlinkClick r:id="rId3"/>
              </a:rPr>
              <a:t>www.srmi.biz</a:t>
            </a:r>
            <a:r>
              <a:rPr lang="en-US" baseline="30000" dirty="0" smtClean="0"/>
              <a:t>. </a:t>
            </a:r>
          </a:p>
          <a:p>
            <a:endParaRPr lang="en-US" dirty="0" smtClean="0"/>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Use the Evaporator Superheat Test for capillary-tube or fixed-orifice expansion devices operating in the cooling mode.</a:t>
            </a:r>
          </a:p>
          <a:p>
            <a:pPr marL="457200" indent="-228600">
              <a:spcBef>
                <a:spcPts val="0"/>
              </a:spcBef>
              <a:spcAft>
                <a:spcPts val="0"/>
              </a:spcAft>
              <a:buFont typeface="Symbol"/>
              <a:buChar char="·"/>
            </a:pPr>
            <a:r>
              <a:rPr lang="en-US" dirty="0" smtClean="0">
                <a:latin typeface="Times New Roman"/>
              </a:rPr>
              <a:t>Verify adequate airflow.</a:t>
            </a:r>
          </a:p>
          <a:p>
            <a:pPr marL="457200" indent="-228600">
              <a:spcBef>
                <a:spcPts val="0"/>
              </a:spcBef>
              <a:spcAft>
                <a:spcPts val="0"/>
              </a:spcAft>
              <a:buFont typeface="Symbol"/>
              <a:buChar char="·"/>
            </a:pPr>
            <a:r>
              <a:rPr lang="en-US" dirty="0" smtClean="0">
                <a:latin typeface="Times New Roman"/>
              </a:rPr>
              <a:t>Measure the dry bulb temperature</a:t>
            </a:r>
            <a:r>
              <a:rPr lang="en-US" b="1" i="1" dirty="0" smtClean="0">
                <a:latin typeface="Times New Roman"/>
              </a:rPr>
              <a:t> </a:t>
            </a:r>
            <a:r>
              <a:rPr lang="en-US" dirty="0" smtClean="0">
                <a:latin typeface="Times New Roman"/>
              </a:rPr>
              <a:t>of air entering the outdoor coil.</a:t>
            </a:r>
          </a:p>
          <a:p>
            <a:pPr marL="457200" indent="-228600">
              <a:spcBef>
                <a:spcPts val="0"/>
              </a:spcBef>
              <a:spcAft>
                <a:spcPts val="0"/>
              </a:spcAft>
              <a:buFont typeface="Symbol"/>
              <a:buChar char="·"/>
            </a:pPr>
            <a:r>
              <a:rPr lang="en-US" dirty="0" smtClean="0">
                <a:latin typeface="Times New Roman"/>
              </a:rPr>
              <a:t>Measure the wet bulb temperature of return air at the air handler.</a:t>
            </a:r>
          </a:p>
          <a:p>
            <a:pPr marL="457200" indent="-228600">
              <a:spcBef>
                <a:spcPts val="0"/>
              </a:spcBef>
              <a:spcAft>
                <a:spcPts val="0"/>
              </a:spcAft>
              <a:buFont typeface="Symbol"/>
              <a:buChar char="·"/>
            </a:pPr>
            <a:r>
              <a:rPr lang="en-US" dirty="0" smtClean="0">
                <a:latin typeface="Times New Roman"/>
              </a:rPr>
              <a:t>Use the superheat table to determine the recommended superheat temperature.</a:t>
            </a:r>
          </a:p>
          <a:p>
            <a:pPr marL="457200" indent="-228600">
              <a:spcBef>
                <a:spcPts val="0"/>
              </a:spcBef>
              <a:spcAft>
                <a:spcPts val="0"/>
              </a:spcAft>
              <a:buFont typeface="Symbol"/>
              <a:buChar char="·"/>
            </a:pPr>
            <a:r>
              <a:rPr lang="en-US" dirty="0" smtClean="0">
                <a:latin typeface="Times New Roman"/>
              </a:rPr>
              <a:t>Measure and evaluate compressor-suction pressure at the suction service valve.</a:t>
            </a:r>
          </a:p>
          <a:p>
            <a:pPr marL="457200" indent="-228600">
              <a:spcBef>
                <a:spcPts val="0"/>
              </a:spcBef>
              <a:spcAft>
                <a:spcPts val="0"/>
              </a:spcAft>
              <a:buFont typeface="Symbol"/>
              <a:buChar char="·"/>
            </a:pPr>
            <a:r>
              <a:rPr lang="en-US" dirty="0" smtClean="0">
                <a:latin typeface="Times New Roman"/>
              </a:rPr>
              <a:t>Measure and evaluate the suction line temperature.</a:t>
            </a:r>
          </a:p>
          <a:p>
            <a:pPr marL="457200" indent="-228600">
              <a:spcBef>
                <a:spcPts val="0"/>
              </a:spcBef>
              <a:spcAft>
                <a:spcPts val="0"/>
              </a:spcAft>
              <a:buFont typeface="Symbol"/>
              <a:buChar char="·"/>
            </a:pPr>
            <a:r>
              <a:rPr lang="en-US" dirty="0" smtClean="0">
                <a:latin typeface="Times New Roman"/>
              </a:rPr>
              <a:t>If the superheat temperature is high, add refrigerant, wait 10 minutes, and repeat the test.</a:t>
            </a:r>
          </a:p>
          <a:p>
            <a:pPr marL="457200" indent="-228600">
              <a:spcBef>
                <a:spcPts val="0"/>
              </a:spcBef>
              <a:spcAft>
                <a:spcPts val="0"/>
              </a:spcAft>
              <a:buFont typeface="Symbol"/>
              <a:buChar char="·"/>
            </a:pPr>
            <a:r>
              <a:rPr lang="en-US" dirty="0" smtClean="0">
                <a:latin typeface="Times New Roman"/>
              </a:rPr>
              <a:t>If the superheat temperature is low, remove refrigerant, wait 10 minutes, and repeat the test.</a:t>
            </a:r>
          </a:p>
          <a:p>
            <a:r>
              <a:rPr lang="en-US" dirty="0" smtClean="0">
                <a:latin typeface="Times New Roman"/>
              </a:rPr>
              <a:t>For more complete instructions, see section 3.8 of the </a:t>
            </a:r>
            <a:r>
              <a:rPr lang="en-US" i="1" dirty="0" smtClean="0">
                <a:latin typeface="Times New Roman"/>
              </a:rPr>
              <a:t>Energy OutWest Field Guide.</a:t>
            </a:r>
          </a:p>
          <a:p>
            <a:endParaRPr lang="en-US" dirty="0" smtClean="0"/>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Use the </a:t>
            </a:r>
            <a:r>
              <a:rPr lang="en-US" dirty="0" err="1" smtClean="0">
                <a:latin typeface="Times New Roman"/>
              </a:rPr>
              <a:t>Subcooling</a:t>
            </a:r>
            <a:r>
              <a:rPr lang="en-US" dirty="0" smtClean="0">
                <a:latin typeface="Times New Roman"/>
              </a:rPr>
              <a:t> Test for thermal expansion valve (TXV) devices.</a:t>
            </a:r>
          </a:p>
          <a:p>
            <a:pPr marL="457200" indent="-228600">
              <a:spcBef>
                <a:spcPts val="0"/>
              </a:spcBef>
              <a:spcAft>
                <a:spcPts val="0"/>
              </a:spcAft>
              <a:buFont typeface="Symbol"/>
              <a:buChar char="·"/>
            </a:pPr>
            <a:r>
              <a:rPr lang="en-US" dirty="0" smtClean="0">
                <a:latin typeface="Times New Roman"/>
              </a:rPr>
              <a:t>Measure and convert liquid pressure at the liquid service valve.</a:t>
            </a:r>
          </a:p>
          <a:p>
            <a:pPr marL="457200" indent="-228600">
              <a:spcBef>
                <a:spcPts val="0"/>
              </a:spcBef>
              <a:spcAft>
                <a:spcPts val="0"/>
              </a:spcAft>
              <a:buFont typeface="Symbol"/>
              <a:buChar char="·"/>
            </a:pPr>
            <a:r>
              <a:rPr lang="en-US" dirty="0" smtClean="0">
                <a:latin typeface="Times New Roman"/>
              </a:rPr>
              <a:t>Measure the temperature of the liquid refrigerant leaving the condenser.</a:t>
            </a:r>
          </a:p>
          <a:p>
            <a:pPr marL="457200" indent="-228600">
              <a:spcBef>
                <a:spcPts val="0"/>
              </a:spcBef>
              <a:spcAft>
                <a:spcPts val="0"/>
              </a:spcAft>
              <a:buFont typeface="Symbol"/>
              <a:buChar char="·"/>
            </a:pPr>
            <a:r>
              <a:rPr lang="en-US" dirty="0" smtClean="0">
                <a:latin typeface="Times New Roman"/>
              </a:rPr>
              <a:t>Subtract the liquid refrigerant temperature from the converted condensing temperature. This is the measured </a:t>
            </a:r>
            <a:r>
              <a:rPr lang="en-US" dirty="0" err="1" smtClean="0">
                <a:latin typeface="Times New Roman"/>
              </a:rPr>
              <a:t>subcooling</a:t>
            </a:r>
            <a:r>
              <a:rPr lang="en-US" dirty="0" smtClean="0">
                <a:latin typeface="Times New Roman"/>
              </a:rPr>
              <a:t>.</a:t>
            </a:r>
          </a:p>
          <a:p>
            <a:pPr marL="457200" indent="-228600">
              <a:spcBef>
                <a:spcPts val="0"/>
              </a:spcBef>
              <a:spcAft>
                <a:spcPts val="0"/>
              </a:spcAft>
              <a:buFont typeface="Symbol"/>
              <a:buChar char="·"/>
            </a:pPr>
            <a:r>
              <a:rPr lang="en-US" dirty="0" smtClean="0">
                <a:latin typeface="Times New Roman"/>
              </a:rPr>
              <a:t>Compare to correct </a:t>
            </a:r>
            <a:r>
              <a:rPr lang="en-US" dirty="0" err="1" smtClean="0">
                <a:latin typeface="Times New Roman"/>
              </a:rPr>
              <a:t>subcooling</a:t>
            </a:r>
            <a:r>
              <a:rPr lang="en-US" dirty="0" smtClean="0">
                <a:latin typeface="Times New Roman"/>
              </a:rPr>
              <a:t> from permanent sticker in condenser, manufacturer’s literature, or slide-rule.</a:t>
            </a:r>
          </a:p>
          <a:p>
            <a:pPr marL="457200" indent="-228600">
              <a:spcBef>
                <a:spcPts val="0"/>
              </a:spcBef>
              <a:spcAft>
                <a:spcPts val="0"/>
              </a:spcAft>
              <a:buFont typeface="Symbol"/>
              <a:buChar char="·"/>
            </a:pPr>
            <a:r>
              <a:rPr lang="en-US" dirty="0" smtClean="0">
                <a:latin typeface="Times New Roman"/>
              </a:rPr>
              <a:t>If there is more than a 3</a:t>
            </a:r>
            <a:r>
              <a:rPr lang="en-US" dirty="0" smtClean="0">
                <a:latin typeface="Times New Roman"/>
                <a:sym typeface="Symbol"/>
              </a:rPr>
              <a:t></a:t>
            </a:r>
            <a:r>
              <a:rPr lang="en-US" dirty="0" smtClean="0">
                <a:latin typeface="Times New Roman"/>
              </a:rPr>
              <a:t>F variation, adjust levels.</a:t>
            </a:r>
          </a:p>
          <a:p>
            <a:pPr marL="457200" indent="-228600">
              <a:spcBef>
                <a:spcPts val="0"/>
              </a:spcBef>
              <a:spcAft>
                <a:spcPts val="0"/>
              </a:spcAft>
              <a:buFont typeface="Symbol"/>
              <a:buChar char="·"/>
            </a:pPr>
            <a:r>
              <a:rPr lang="en-US" dirty="0" smtClean="0">
                <a:latin typeface="Times New Roman"/>
              </a:rPr>
              <a:t>Let the system run 10 minutes and repeat the test.</a:t>
            </a:r>
          </a:p>
          <a:p>
            <a:r>
              <a:rPr lang="en-US" dirty="0" smtClean="0">
                <a:latin typeface="Times New Roman"/>
              </a:rPr>
              <a:t>For more complete instructions, see section 3.8 of the </a:t>
            </a:r>
            <a:r>
              <a:rPr lang="en-US" i="1" dirty="0" smtClean="0">
                <a:latin typeface="Times New Roman"/>
              </a:rPr>
              <a:t>Energy OutWest Field Guide.</a:t>
            </a:r>
          </a:p>
          <a:p>
            <a:endParaRPr lang="en-US" dirty="0" smtClean="0"/>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5" name="Slide Number Placeholder 4"/>
          <p:cNvSpPr>
            <a:spLocks noGrp="1"/>
          </p:cNvSpPr>
          <p:nvPr>
            <p:ph type="sldNum" sz="quarter" idx="11"/>
          </p:nvPr>
        </p:nvSpPr>
        <p:spPr/>
        <p:txBody>
          <a:bodyPr/>
          <a:lstStyle/>
          <a:p>
            <a:fld id="{F5C5F885-3182-47F3-B0EC-AC8157D817C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Left photo: “Watts Up Pro” watt</a:t>
            </a:r>
            <a:r>
              <a:rPr lang="en-US" baseline="0" dirty="0" smtClean="0">
                <a:latin typeface="Times New Roman"/>
              </a:rPr>
              <a:t> meter</a:t>
            </a:r>
            <a:r>
              <a:rPr lang="en-US" baseline="0" dirty="0" smtClean="0">
                <a:latin typeface="Times New Roman"/>
                <a:sym typeface="Symbol"/>
              </a:rPr>
              <a:t>.</a:t>
            </a:r>
            <a:r>
              <a:rPr lang="en-US" dirty="0" smtClean="0">
                <a:latin typeface="Times New Roman"/>
                <a:sym typeface="Symbol"/>
              </a:rPr>
              <a:t> When attached to any operating electrical appliance, a </a:t>
            </a:r>
            <a:r>
              <a:rPr lang="en-US" b="1" i="1" dirty="0" smtClean="0">
                <a:latin typeface="Times New Roman"/>
                <a:sym typeface="Symbol"/>
              </a:rPr>
              <a:t>watt meter</a:t>
            </a:r>
            <a:r>
              <a:rPr lang="en-US" dirty="0" smtClean="0">
                <a:latin typeface="Times New Roman"/>
                <a:sym typeface="Symbol"/>
              </a:rPr>
              <a:t> will measure and record the watts consumed. It can be set up to extrapolate future use from a two-hour run time sample, making it very useful for projecting refrigerator and other large appliance replacements’ </a:t>
            </a:r>
            <a:r>
              <a:rPr lang="en-US" b="1" i="1" dirty="0" smtClean="0">
                <a:latin typeface="Times New Roman"/>
                <a:sym typeface="Symbol"/>
              </a:rPr>
              <a:t>SIR</a:t>
            </a:r>
            <a:r>
              <a:rPr lang="en-US" dirty="0" smtClean="0">
                <a:latin typeface="Times New Roman"/>
                <a:sym typeface="Symbol"/>
              </a:rPr>
              <a:t>. </a:t>
            </a:r>
            <a:r>
              <a:rPr lang="en-US" dirty="0" smtClean="0"/>
              <a:t>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Center photo: Indoor/outdoor thermometer with RH. This unit simplifies refrigerator data gathering. Place the remote bulb in the freezer and the unit in the fresh food compartment while monitoring electrical use with a watt meter. This will provide temperature data useful for refrigerator replacement evaluation and client education.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Right photo: “Brultech Kit 60” watt meter </a:t>
            </a:r>
            <a:r>
              <a:rPr lang="en-US" dirty="0" smtClean="0">
                <a:latin typeface="Times New Roman"/>
                <a:sym typeface="Symbol"/>
              </a:rPr>
              <a:t> Another example of a commercially available watt meter and recorder.</a:t>
            </a:r>
          </a:p>
          <a:p>
            <a:pPr>
              <a:spcBef>
                <a:spcPts val="0"/>
              </a:spcBef>
              <a:spcAft>
                <a:spcPts val="0"/>
              </a:spcAft>
              <a:buFont typeface="Symbol"/>
              <a:buChar char="·"/>
            </a:pPr>
            <a:endParaRPr lang="en-US" dirty="0" smtClean="0">
              <a:latin typeface="Times New Roman"/>
              <a:sym typeface="Symbol"/>
            </a:endParaRPr>
          </a:p>
          <a:p>
            <a:pPr marL="283235" indent="-236030">
              <a:spcBef>
                <a:spcPts val="0"/>
              </a:spcBef>
              <a:spcAft>
                <a:spcPts val="0"/>
              </a:spcAft>
              <a:buFont typeface="Symbol"/>
              <a:buChar char="·"/>
            </a:pPr>
            <a:endParaRPr lang="en-US" dirty="0" smtClean="0">
              <a:latin typeface="Times New Roman"/>
              <a:sym typeface="Symbol"/>
            </a:endParaRPr>
          </a:p>
          <a:p>
            <a:pPr marL="283235" indent="-236030">
              <a:buFont typeface="Symbol"/>
              <a:buChar char="·"/>
            </a:pPr>
            <a:endParaRPr lang="en-US" dirty="0" smtClean="0">
              <a:latin typeface="Times New Roman"/>
              <a:sym typeface="Symbol"/>
            </a:endParaRPr>
          </a:p>
          <a:p>
            <a:pPr marL="283235" indent="-236030">
              <a:buFont typeface="Symbol"/>
              <a:buChar char="·"/>
            </a:pPr>
            <a:endParaRPr lang="en-US" dirty="0" smtClean="0">
              <a:latin typeface="Times New Roman"/>
              <a:sym typeface="Symbol"/>
            </a:endParaRPr>
          </a:p>
          <a:p>
            <a:pPr marL="283235" indent="-236030"/>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i="1" dirty="0" smtClean="0">
                <a:solidFill>
                  <a:schemeClr val="tx1">
                    <a:lumMod val="50000"/>
                    <a:lumOff val="50000"/>
                  </a:schemeClr>
                </a:solidFill>
              </a:rPr>
              <a:t>Tips from the field: Ask for volunteers</a:t>
            </a:r>
            <a:r>
              <a:rPr lang="en-US" i="1" baseline="0" dirty="0" smtClean="0">
                <a:solidFill>
                  <a:schemeClr val="tx1">
                    <a:lumMod val="50000"/>
                    <a:lumOff val="50000"/>
                  </a:schemeClr>
                </a:solidFill>
              </a:rPr>
              <a:t> to describe tools or professional equipment that have made them more effective inspectors.</a:t>
            </a:r>
            <a:endParaRPr lang="en-US" i="1" dirty="0">
              <a:solidFill>
                <a:schemeClr val="tx1">
                  <a:lumMod val="50000"/>
                  <a:lumOff val="50000"/>
                </a:schemeClr>
              </a:solidFill>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3" name="Notes Placeholder 6"/>
          <p:cNvSpPr>
            <a:spLocks noGrp="1"/>
          </p:cNvSpPr>
          <p:nvPr>
            <p:ph type="body" sz="quarter" idx="10"/>
          </p:nvPr>
        </p:nvSpPr>
        <p:spPr bwMode="auto">
          <a:xfrm>
            <a:off x="706438" y="4668838"/>
            <a:ext cx="5784850" cy="4335462"/>
          </a:xfrm>
        </p:spPr>
        <p:txBody>
          <a:bodyPr/>
          <a:lstStyle/>
          <a:p>
            <a:pPr>
              <a:lnSpc>
                <a:spcPct val="90000"/>
              </a:lnSpc>
              <a:spcBef>
                <a:spcPts val="0"/>
              </a:spcBef>
              <a:spcAft>
                <a:spcPts val="0"/>
              </a:spcAft>
              <a:defRPr/>
            </a:pPr>
            <a:r>
              <a:rPr lang="en-US" dirty="0" smtClean="0"/>
              <a:t>Calibrate diagnostic instruments on a regular basis. </a:t>
            </a:r>
          </a:p>
          <a:p>
            <a:pPr lvl="1" indent="-228600">
              <a:lnSpc>
                <a:spcPct val="90000"/>
              </a:lnSpc>
              <a:spcBef>
                <a:spcPts val="0"/>
              </a:spcBef>
              <a:spcAft>
                <a:spcPts val="0"/>
              </a:spcAft>
              <a:buFont typeface="Symbol" pitchFamily="18" charset="2"/>
              <a:buChar char="·"/>
              <a:defRPr/>
            </a:pPr>
            <a:r>
              <a:rPr lang="en-US" dirty="0" smtClean="0"/>
              <a:t>Calibration</a:t>
            </a:r>
            <a:r>
              <a:rPr lang="en-US" b="1" i="1" dirty="0" smtClean="0"/>
              <a:t> </a:t>
            </a:r>
            <a:r>
              <a:rPr lang="en-US" dirty="0" smtClean="0"/>
              <a:t>means comparing the test results of an instrument to a known reference point. An example is calibrating a thermometer to the temperature of boiling water, which we know is 212</a:t>
            </a:r>
            <a:r>
              <a:rPr lang="en-US" baseline="30000" dirty="0" smtClean="0"/>
              <a:t>o</a:t>
            </a:r>
            <a:r>
              <a:rPr lang="en-US" dirty="0" smtClean="0"/>
              <a:t>F. If the thermometer reads 212</a:t>
            </a:r>
            <a:r>
              <a:rPr lang="en-US" baseline="30000" dirty="0" smtClean="0"/>
              <a:t>o</a:t>
            </a:r>
            <a:r>
              <a:rPr lang="en-US" dirty="0" smtClean="0"/>
              <a:t>F when placed in boiling water, it is properly calibrated.</a:t>
            </a:r>
          </a:p>
          <a:p>
            <a:pPr marL="46988">
              <a:lnSpc>
                <a:spcPct val="90000"/>
              </a:lnSpc>
              <a:spcBef>
                <a:spcPts val="0"/>
              </a:spcBef>
              <a:spcAft>
                <a:spcPts val="0"/>
              </a:spcAft>
              <a:defRPr/>
            </a:pPr>
            <a:endParaRPr lang="en-US" dirty="0" smtClean="0"/>
          </a:p>
          <a:p>
            <a:pPr>
              <a:lnSpc>
                <a:spcPct val="90000"/>
              </a:lnSpc>
              <a:spcBef>
                <a:spcPts val="0"/>
              </a:spcBef>
              <a:spcAft>
                <a:spcPts val="0"/>
              </a:spcAft>
              <a:defRPr/>
            </a:pPr>
            <a:r>
              <a:rPr lang="en-US" dirty="0" smtClean="0"/>
              <a:t>Maintain a record of calibrations and repairs for the following kinds of equipment:</a:t>
            </a:r>
          </a:p>
          <a:p>
            <a:pPr lvl="1" indent="-228600">
              <a:lnSpc>
                <a:spcPct val="90000"/>
              </a:lnSpc>
              <a:spcBef>
                <a:spcPts val="0"/>
              </a:spcBef>
              <a:spcAft>
                <a:spcPts val="0"/>
              </a:spcAft>
              <a:buFont typeface="Symbol" pitchFamily="18" charset="2"/>
              <a:buChar char="·"/>
              <a:defRPr/>
            </a:pPr>
            <a:r>
              <a:rPr lang="en-US" dirty="0" smtClean="0"/>
              <a:t>Digital </a:t>
            </a:r>
            <a:r>
              <a:rPr lang="en-US" b="0" i="0" dirty="0" smtClean="0"/>
              <a:t>manometer</a:t>
            </a:r>
          </a:p>
          <a:p>
            <a:pPr marL="457200" indent="-228600">
              <a:lnSpc>
                <a:spcPct val="90000"/>
              </a:lnSpc>
              <a:spcBef>
                <a:spcPts val="0"/>
              </a:spcBef>
              <a:spcAft>
                <a:spcPts val="0"/>
              </a:spcAft>
              <a:buFont typeface="Symbol" pitchFamily="18" charset="2"/>
              <a:buChar char="·"/>
              <a:defRPr/>
            </a:pPr>
            <a:r>
              <a:rPr lang="en-US" dirty="0" smtClean="0"/>
              <a:t>Combustion analysis equipment</a:t>
            </a:r>
          </a:p>
          <a:p>
            <a:pPr marL="457200" indent="-228600">
              <a:lnSpc>
                <a:spcPct val="90000"/>
              </a:lnSpc>
              <a:spcBef>
                <a:spcPts val="0"/>
              </a:spcBef>
              <a:spcAft>
                <a:spcPts val="0"/>
              </a:spcAft>
              <a:buFont typeface="Symbol" pitchFamily="18" charset="2"/>
              <a:buChar char="·"/>
              <a:defRPr/>
            </a:pPr>
            <a:r>
              <a:rPr lang="en-US" dirty="0" smtClean="0"/>
              <a:t>Gas leak detectors</a:t>
            </a:r>
          </a:p>
          <a:p>
            <a:pPr marL="457200" indent="-228600">
              <a:lnSpc>
                <a:spcPct val="90000"/>
              </a:lnSpc>
              <a:spcBef>
                <a:spcPts val="0"/>
              </a:spcBef>
              <a:spcAft>
                <a:spcPts val="0"/>
              </a:spcAft>
              <a:buFont typeface="Symbol" pitchFamily="18" charset="2"/>
              <a:buChar char="·"/>
              <a:defRPr/>
            </a:pPr>
            <a:r>
              <a:rPr lang="en-US" b="0" i="0" dirty="0" smtClean="0"/>
              <a:t>Carbon</a:t>
            </a:r>
            <a:r>
              <a:rPr lang="en-US" b="1" i="1" dirty="0" smtClean="0"/>
              <a:t> </a:t>
            </a:r>
            <a:r>
              <a:rPr lang="en-US" b="0" i="0" dirty="0" smtClean="0"/>
              <a:t>monoxide</a:t>
            </a:r>
            <a:r>
              <a:rPr lang="en-US" b="1" i="1" dirty="0" smtClean="0"/>
              <a:t> </a:t>
            </a:r>
            <a:r>
              <a:rPr lang="en-US" dirty="0" smtClean="0"/>
              <a:t>detectors</a:t>
            </a:r>
            <a:br>
              <a:rPr lang="en-US" dirty="0" smtClean="0"/>
            </a:br>
            <a:endParaRPr lang="en-US" dirty="0" smtClean="0"/>
          </a:p>
          <a:p>
            <a:pPr>
              <a:lnSpc>
                <a:spcPct val="90000"/>
              </a:lnSpc>
              <a:defRPr/>
            </a:pPr>
            <a:r>
              <a:rPr lang="en-US" i="1" dirty="0" smtClean="0">
                <a:solidFill>
                  <a:srgbClr val="808080"/>
                </a:solidFill>
              </a:rPr>
              <a:t>Hand out and review “Equipment Calibration Schedule.” Ask students to volunteer examples of how often their agencies calibrate equipment. </a:t>
            </a:r>
            <a:br>
              <a:rPr lang="en-US" i="1" dirty="0" smtClean="0">
                <a:solidFill>
                  <a:srgbClr val="808080"/>
                </a:solidFill>
              </a:rPr>
            </a:br>
            <a:endParaRPr lang="en-US" i="1" dirty="0" smtClean="0">
              <a:solidFill>
                <a:srgbClr val="808080"/>
              </a:solidFill>
            </a:endParaRPr>
          </a:p>
          <a:p>
            <a:pPr>
              <a:lnSpc>
                <a:spcPct val="90000"/>
              </a:lnSpc>
              <a:spcBef>
                <a:spcPts val="0"/>
              </a:spcBef>
              <a:spcAft>
                <a:spcPts val="0"/>
              </a:spcAft>
              <a:buFont typeface="Symbol" pitchFamily="18" charset="2"/>
              <a:buNone/>
              <a:defRPr/>
            </a:pPr>
            <a:r>
              <a:rPr lang="en-US" dirty="0" smtClean="0"/>
              <a:t>Weatherization practitioners are armed with a variety of diagnostic equipment to test homes and guide their work. To make sure the readings we take are accurate, it’s important that this equipment be maintained and calibrated according to manufacturer recommendations. If something goes wrong in a house and the agency is called into court, the first question a lawyer may ask is, “When was the last time your diagnostic equipment was calibrated?”  </a:t>
            </a:r>
          </a:p>
          <a:p>
            <a:pPr marL="288641" indent="-241653">
              <a:lnSpc>
                <a:spcPct val="90000"/>
              </a:lnSpc>
              <a:defRPr/>
            </a:pPr>
            <a:endParaRPr lang="en-US" dirty="0" smtClean="0"/>
          </a:p>
        </p:txBody>
      </p:sp>
      <p:sp>
        <p:nvSpPr>
          <p:cNvPr id="4" name="Footer Placeholder 3"/>
          <p:cNvSpPr>
            <a:spLocks noGrp="1"/>
          </p:cNvSpPr>
          <p:nvPr>
            <p:ph type="ftr" sz="quarter" idx="11"/>
          </p:nvPr>
        </p:nvSpPr>
        <p:spPr/>
        <p:txBody>
          <a:bodyPr/>
          <a:lstStyle/>
          <a:p>
            <a:r>
              <a:rPr lang="en-US" smtClean="0"/>
              <a:t>September 2012</a:t>
            </a:r>
            <a:endParaRPr lang="en-US" dirty="0"/>
          </a:p>
        </p:txBody>
      </p:sp>
      <p:sp>
        <p:nvSpPr>
          <p:cNvPr id="5" name="Slide Number Placeholder 4"/>
          <p:cNvSpPr>
            <a:spLocks noGrp="1"/>
          </p:cNvSpPr>
          <p:nvPr>
            <p:ph type="sldNum" sz="quarter" idx="12"/>
          </p:nvPr>
        </p:nvSpPr>
        <p:spPr/>
        <p:txBody>
          <a:bodyPr/>
          <a:lstStyle/>
          <a:p>
            <a:fld id="{F5C5F885-3182-47F3-B0EC-AC8157D817C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p:txBody>
          <a:bodyPr/>
          <a:lstStyle/>
          <a:p>
            <a:pPr>
              <a:defRPr/>
            </a:pPr>
            <a:r>
              <a:rPr lang="en-US" dirty="0" smtClean="0"/>
              <a:t>Replace:</a:t>
            </a:r>
          </a:p>
          <a:p>
            <a:pPr marL="457200" indent="-228600">
              <a:spcBef>
                <a:spcPts val="0"/>
              </a:spcBef>
              <a:spcAft>
                <a:spcPts val="0"/>
              </a:spcAft>
              <a:buFont typeface="Symbol" pitchFamily="18" charset="2"/>
              <a:buChar char="·"/>
              <a:defRPr/>
            </a:pPr>
            <a:r>
              <a:rPr lang="en-US" dirty="0" smtClean="0"/>
              <a:t>Aluminum ladders. </a:t>
            </a:r>
            <a:r>
              <a:rPr lang="en-US" dirty="0"/>
              <a:t>U</a:t>
            </a:r>
            <a:r>
              <a:rPr lang="en-US" dirty="0" smtClean="0"/>
              <a:t>se industrial-rated, non-conductive fiberglass ladders. Aluminum ladders are conductive and may cause electrocution to the user if it comes in contact with a power source</a:t>
            </a:r>
          </a:p>
          <a:p>
            <a:pPr marL="457200" indent="-228600">
              <a:spcBef>
                <a:spcPts val="0"/>
              </a:spcBef>
              <a:spcAft>
                <a:spcPts val="0"/>
              </a:spcAft>
              <a:buFont typeface="Symbol" pitchFamily="18" charset="2"/>
              <a:buChar char="·"/>
              <a:defRPr/>
            </a:pPr>
            <a:r>
              <a:rPr lang="en-US" dirty="0" smtClean="0"/>
              <a:t>Frayed or undersized extension cords. Undersized cords may cause premature failure of power tools. Frayed wires can</a:t>
            </a:r>
            <a:r>
              <a:rPr lang="en-US" baseline="0" dirty="0" smtClean="0"/>
              <a:t> cause electric shock to the person who contacts an </a:t>
            </a:r>
            <a:r>
              <a:rPr lang="en-US" baseline="0" dirty="0" err="1" smtClean="0"/>
              <a:t>uninsulated</a:t>
            </a:r>
            <a:r>
              <a:rPr lang="en-US" baseline="0" dirty="0" smtClean="0"/>
              <a:t> conductor (wire)</a:t>
            </a:r>
            <a:endParaRPr lang="en-US" dirty="0" smtClean="0"/>
          </a:p>
          <a:p>
            <a:pPr marL="457200" indent="-228600">
              <a:spcBef>
                <a:spcPts val="0"/>
              </a:spcBef>
              <a:spcAft>
                <a:spcPts val="0"/>
              </a:spcAft>
              <a:buFont typeface="Symbol" pitchFamily="18" charset="2"/>
              <a:buChar char="·"/>
              <a:defRPr/>
            </a:pPr>
            <a:r>
              <a:rPr lang="en-US" dirty="0" smtClean="0"/>
              <a:t>Ungrounded power tools. They may cause electric shock. Look for the existence of a three pronged grounding plug at the end of a</a:t>
            </a:r>
            <a:r>
              <a:rPr lang="en-US" baseline="0" dirty="0" smtClean="0"/>
              <a:t> power tool cord.</a:t>
            </a:r>
            <a:endParaRPr lang="en-US" dirty="0" smtClean="0"/>
          </a:p>
          <a:p>
            <a:pPr marL="457200" indent="-228600">
              <a:spcBef>
                <a:spcPts val="0"/>
              </a:spcBef>
              <a:spcAft>
                <a:spcPts val="0"/>
              </a:spcAft>
              <a:buFont typeface="Symbol" pitchFamily="18" charset="2"/>
              <a:buChar char="·"/>
              <a:defRPr/>
            </a:pPr>
            <a:r>
              <a:rPr lang="en-US" dirty="0" smtClean="0"/>
              <a:t>Hammers with mushroomed heads. Shrapnel</a:t>
            </a:r>
            <a:r>
              <a:rPr lang="en-US" baseline="0" dirty="0" smtClean="0"/>
              <a:t> from the hammer head may shear off on impact and injure the user.</a:t>
            </a:r>
            <a:endParaRPr lang="en-US" dirty="0" smtClean="0"/>
          </a:p>
          <a:p>
            <a:pPr marL="457200" indent="-228600">
              <a:spcBef>
                <a:spcPts val="0"/>
              </a:spcBef>
              <a:spcAft>
                <a:spcPts val="0"/>
              </a:spcAft>
              <a:buFont typeface="Symbol" pitchFamily="18" charset="2"/>
              <a:buChar char="·"/>
              <a:defRPr/>
            </a:pPr>
            <a:r>
              <a:rPr lang="en-US" dirty="0" smtClean="0"/>
              <a:t>Dull drill bits, saw blades, and utility knife blades. Dull tools are</a:t>
            </a:r>
            <a:r>
              <a:rPr lang="en-US" baseline="0" dirty="0" smtClean="0"/>
              <a:t> more dangerous than sharp ones because the user tends to force the tool and may lose control.</a:t>
            </a:r>
            <a:endParaRPr lang="en-US" dirty="0" smtClean="0"/>
          </a:p>
          <a:p>
            <a:pPr marL="457200" indent="-228600">
              <a:spcBef>
                <a:spcPts val="0"/>
              </a:spcBef>
              <a:spcAft>
                <a:spcPts val="0"/>
              </a:spcAft>
              <a:buFont typeface="Symbol" pitchFamily="18" charset="2"/>
              <a:buChar char="·"/>
              <a:defRPr/>
            </a:pPr>
            <a:r>
              <a:rPr lang="en-US" dirty="0" smtClean="0"/>
              <a:t>Worn out respirators and safety glasses.</a:t>
            </a:r>
            <a:r>
              <a:rPr lang="en-US" baseline="0" dirty="0" smtClean="0"/>
              <a:t> They must be replaced or maintained to assure personal protection.</a:t>
            </a:r>
            <a:endParaRPr lang="en-US" dirty="0" smtClean="0"/>
          </a:p>
          <a:p>
            <a:pPr eaLnBrk="1" hangingPunct="1">
              <a:spcBef>
                <a:spcPct val="0"/>
              </a:spcBef>
              <a:defRPr/>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F5C5F885-3182-47F3-B0EC-AC8157D817C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marL="457200" indent="-228600" eaLnBrk="1" hangingPunct="1">
              <a:spcBef>
                <a:spcPts val="0"/>
              </a:spcBef>
              <a:spcAft>
                <a:spcPts val="0"/>
              </a:spcAft>
              <a:buFont typeface="Symbol" pitchFamily="18" charset="2"/>
              <a:buChar char="·"/>
            </a:pPr>
            <a:r>
              <a:rPr lang="en-US" dirty="0" smtClean="0"/>
              <a:t>The tools shown in this lesson represent the majority of essential tools for performing an energy audit on a house.</a:t>
            </a:r>
          </a:p>
          <a:p>
            <a:pPr marL="457200" indent="-228600" eaLnBrk="1" hangingPunct="1">
              <a:spcBef>
                <a:spcPts val="0"/>
              </a:spcBef>
              <a:spcAft>
                <a:spcPts val="0"/>
              </a:spcAft>
              <a:buFont typeface="Symbol" pitchFamily="18" charset="2"/>
              <a:buChar char="·"/>
            </a:pPr>
            <a:r>
              <a:rPr lang="en-US" dirty="0" smtClean="0"/>
              <a:t>Scheduled tool and equipment maintenance avoids downtime and lost production.</a:t>
            </a:r>
          </a:p>
          <a:p>
            <a:pPr marL="457200" indent="-228600">
              <a:spcBef>
                <a:spcPts val="0"/>
              </a:spcBef>
              <a:spcAft>
                <a:spcPts val="0"/>
              </a:spcAft>
              <a:buFont typeface="Symbol" pitchFamily="18" charset="2"/>
              <a:buChar char="·"/>
            </a:pPr>
            <a:r>
              <a:rPr lang="en-US" dirty="0" smtClean="0"/>
              <a:t>As always, follow manufacturer recommendations for routine care and maintenance of diagnostic equipment.</a:t>
            </a:r>
          </a:p>
          <a:p>
            <a:pPr marL="457200" indent="-228600">
              <a:spcBef>
                <a:spcPts val="0"/>
              </a:spcBef>
              <a:spcAft>
                <a:spcPts val="0"/>
              </a:spcAft>
              <a:buFont typeface="Symbol" pitchFamily="18" charset="2"/>
              <a:buChar char="·"/>
            </a:pPr>
            <a:r>
              <a:rPr lang="en-US" dirty="0" smtClean="0"/>
              <a:t>Don’t get caught without spare batteries.</a:t>
            </a:r>
          </a:p>
          <a:p>
            <a:pPr marL="274320" indent="-274320">
              <a:spcBef>
                <a:spcPts val="0"/>
              </a:spcBef>
              <a:spcAft>
                <a:spcPts val="0"/>
              </a:spcAft>
              <a:buFont typeface="Arial" pitchFamily="34" charset="0"/>
              <a:buChar char="•"/>
            </a:pPr>
            <a:endParaRPr lang="en-US" dirty="0" smtClean="0"/>
          </a:p>
          <a:p>
            <a:pPr>
              <a:spcBef>
                <a:spcPts val="0"/>
              </a:spcBef>
              <a:spcAft>
                <a:spcPts val="0"/>
              </a:spcAft>
            </a:pPr>
            <a:r>
              <a:rPr lang="en-US" i="1" dirty="0" smtClean="0">
                <a:solidFill>
                  <a:schemeClr val="tx1">
                    <a:lumMod val="50000"/>
                    <a:lumOff val="50000"/>
                  </a:schemeClr>
                </a:solidFill>
              </a:rPr>
              <a:t>Use this summary slide as a jumping off point for an interactive discussion, time for review, and final questions.</a:t>
            </a:r>
          </a:p>
          <a:p>
            <a:pPr marL="287338" indent="-241300" eaLnBrk="1" hangingPunct="1">
              <a:spcBef>
                <a:spcPct val="0"/>
              </a:spcBef>
            </a:pPr>
            <a:endParaRPr lang="en-US" dirty="0" smtClean="0"/>
          </a:p>
        </p:txBody>
      </p:sp>
      <p:sp>
        <p:nvSpPr>
          <p:cNvPr id="3" name="Footer Placeholder 2"/>
          <p:cNvSpPr>
            <a:spLocks noGrp="1"/>
          </p:cNvSpPr>
          <p:nvPr>
            <p:ph type="ftr" sz="quarter" idx="10"/>
          </p:nvPr>
        </p:nvSpPr>
        <p:spPr/>
        <p:txBody>
          <a:bodyPr/>
          <a:lstStyle/>
          <a:p>
            <a:r>
              <a:rPr lang="en-US" smtClean="0"/>
              <a:t>September 2012</a:t>
            </a:r>
            <a:endParaRPr lang="en-US" dirty="0"/>
          </a:p>
        </p:txBody>
      </p:sp>
      <p:sp>
        <p:nvSpPr>
          <p:cNvPr id="4" name="Slide Number Placeholder 3"/>
          <p:cNvSpPr>
            <a:spLocks noGrp="1"/>
          </p:cNvSpPr>
          <p:nvPr>
            <p:ph type="sldNum" sz="quarter" idx="11"/>
          </p:nvPr>
        </p:nvSpPr>
        <p:spPr/>
        <p:txBody>
          <a:bodyPr/>
          <a:lstStyle/>
          <a:p>
            <a:fld id="{F5C5F885-3182-47F3-B0EC-AC8157D817CF}"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Some situations call for a specific tool (clockwise from upper left).</a:t>
            </a:r>
          </a:p>
          <a:p>
            <a:pPr marL="457200" indent="-223838">
              <a:spcBef>
                <a:spcPts val="0"/>
              </a:spcBef>
              <a:spcAft>
                <a:spcPts val="0"/>
              </a:spcAft>
              <a:buFont typeface="Symbol"/>
              <a:buChar char="·"/>
            </a:pPr>
            <a:r>
              <a:rPr lang="en-US" dirty="0" smtClean="0">
                <a:latin typeface="Times New Roman"/>
              </a:rPr>
              <a:t>Pry bars and nail pullers</a:t>
            </a:r>
          </a:p>
          <a:p>
            <a:pPr marL="457200" indent="-223838">
              <a:spcBef>
                <a:spcPts val="0"/>
              </a:spcBef>
              <a:spcAft>
                <a:spcPts val="0"/>
              </a:spcAft>
              <a:buFont typeface="Symbol"/>
              <a:buChar char="·"/>
            </a:pPr>
            <a:r>
              <a:rPr lang="en-US" dirty="0" smtClean="0">
                <a:latin typeface="Times New Roman"/>
              </a:rPr>
              <a:t>Cordless drill with assorted drivers</a:t>
            </a:r>
          </a:p>
          <a:p>
            <a:pPr marL="457200" indent="-223838">
              <a:spcBef>
                <a:spcPts val="0"/>
              </a:spcBef>
              <a:spcAft>
                <a:spcPts val="0"/>
              </a:spcAft>
              <a:buFont typeface="Symbol"/>
              <a:buChar char="·"/>
            </a:pPr>
            <a:r>
              <a:rPr lang="en-US" dirty="0" smtClean="0">
                <a:latin typeface="Times New Roman"/>
              </a:rPr>
              <a:t>Drill bit index</a:t>
            </a:r>
          </a:p>
          <a:p>
            <a:pPr marL="457200" indent="-223838">
              <a:spcBef>
                <a:spcPts val="0"/>
              </a:spcBef>
              <a:spcAft>
                <a:spcPts val="0"/>
              </a:spcAft>
              <a:buFont typeface="Symbol"/>
              <a:buChar char="·"/>
            </a:pPr>
            <a:r>
              <a:rPr lang="en-US" dirty="0" smtClean="0">
                <a:latin typeface="Times New Roman"/>
              </a:rPr>
              <a:t>Nippers with the face ground flat – used to pull nails from cement board siding</a:t>
            </a:r>
          </a:p>
          <a:p>
            <a:pPr marL="457200" indent="-223838">
              <a:spcBef>
                <a:spcPts val="0"/>
              </a:spcBef>
              <a:spcAft>
                <a:spcPts val="0"/>
              </a:spcAft>
              <a:buFont typeface="Symbol"/>
              <a:buChar char="·"/>
            </a:pPr>
            <a:r>
              <a:rPr lang="en-US" dirty="0" smtClean="0">
                <a:latin typeface="Times New Roman"/>
              </a:rPr>
              <a:t>Hammer</a:t>
            </a:r>
          </a:p>
          <a:p>
            <a:pPr marL="457200" indent="-223838">
              <a:spcBef>
                <a:spcPts val="0"/>
              </a:spcBef>
              <a:spcAft>
                <a:spcPts val="0"/>
              </a:spcAft>
              <a:buFont typeface="Symbol"/>
              <a:buChar char="·"/>
            </a:pPr>
            <a:r>
              <a:rPr lang="en-US" dirty="0" smtClean="0">
                <a:latin typeface="Times New Roman"/>
              </a:rPr>
              <a:t>Locking pliers</a:t>
            </a:r>
          </a:p>
          <a:p>
            <a:pPr marL="457200" indent="-223838">
              <a:spcBef>
                <a:spcPts val="0"/>
              </a:spcBef>
              <a:spcAft>
                <a:spcPts val="0"/>
              </a:spcAft>
              <a:buFont typeface="Symbol"/>
              <a:buChar char="·"/>
            </a:pPr>
            <a:r>
              <a:rPr lang="en-US" dirty="0" smtClean="0">
                <a:latin typeface="Times New Roman"/>
              </a:rPr>
              <a:t>Long reach flat blade screwdriver</a:t>
            </a:r>
          </a:p>
          <a:p>
            <a:pPr marL="457200" indent="-223838">
              <a:spcBef>
                <a:spcPts val="0"/>
              </a:spcBef>
              <a:spcAft>
                <a:spcPts val="0"/>
              </a:spcAft>
              <a:buFont typeface="Symbol"/>
              <a:buChar char="·"/>
            </a:pPr>
            <a:r>
              <a:rPr lang="en-US" dirty="0" smtClean="0">
                <a:latin typeface="Times New Roman"/>
              </a:rPr>
              <a:t>Long reach pliers</a:t>
            </a:r>
          </a:p>
          <a:p>
            <a:pPr marL="457200" indent="-223838">
              <a:spcBef>
                <a:spcPts val="0"/>
              </a:spcBef>
              <a:spcAft>
                <a:spcPts val="0"/>
              </a:spcAft>
              <a:buFont typeface="Symbol"/>
              <a:buChar char="·"/>
            </a:pPr>
            <a:r>
              <a:rPr lang="en-US" dirty="0" smtClean="0">
                <a:latin typeface="Times New Roman"/>
              </a:rPr>
              <a:t>Reamer – to enlarge the smoke pipe hole when testing heating appliance efficiency.</a:t>
            </a:r>
          </a:p>
          <a:p>
            <a:pPr marL="457200" indent="-223838">
              <a:spcBef>
                <a:spcPts val="0"/>
              </a:spcBef>
              <a:spcAft>
                <a:spcPts val="0"/>
              </a:spcAft>
              <a:buFont typeface="Symbol"/>
              <a:buChar char="·"/>
            </a:pPr>
            <a:r>
              <a:rPr lang="en-US" dirty="0" smtClean="0">
                <a:latin typeface="Times New Roman"/>
              </a:rPr>
              <a:t>Square bit driver – used for mobile home siding</a:t>
            </a:r>
          </a:p>
          <a:p>
            <a:pPr marL="457200" indent="-223838">
              <a:spcBef>
                <a:spcPts val="0"/>
              </a:spcBef>
              <a:spcAft>
                <a:spcPts val="0"/>
              </a:spcAft>
              <a:buFont typeface="Symbol"/>
              <a:buChar char="·"/>
            </a:pPr>
            <a:r>
              <a:rPr lang="en-US" dirty="0" smtClean="0">
                <a:latin typeface="Times New Roman"/>
              </a:rPr>
              <a:t>Star bit driver – used for mobile home siding</a:t>
            </a:r>
          </a:p>
          <a:p>
            <a:pPr marL="283235" indent="-236030">
              <a:spcBef>
                <a:spcPts val="0"/>
              </a:spcBef>
              <a:spcAft>
                <a:spcPts val="0"/>
              </a:spcAft>
              <a:buFont typeface="Symbol"/>
              <a:buChar char="·"/>
            </a:pPr>
            <a:endParaRPr lang="en-US" dirty="0" smtClean="0">
              <a:latin typeface="Times New Roman"/>
            </a:endParaRPr>
          </a:p>
          <a:p>
            <a:pPr>
              <a:spcBef>
                <a:spcPts val="0"/>
              </a:spcBef>
              <a:spcAft>
                <a:spcPts val="0"/>
              </a:spcAft>
              <a:buFont typeface="Symbol"/>
              <a:buNone/>
            </a:pPr>
            <a:r>
              <a:rPr lang="en-US" dirty="0" smtClean="0">
                <a:latin typeface="Times New Roman"/>
              </a:rPr>
              <a:t>As with any and all tools, keep them clean, dry, and in a secure location. </a:t>
            </a:r>
            <a:r>
              <a:rPr lang="en-US" baseline="0" dirty="0" smtClean="0">
                <a:latin typeface="Times New Roman"/>
              </a:rPr>
              <a:t>Occasionally apply light oil to friction surfaces. </a:t>
            </a:r>
            <a:endParaRPr lang="en-US" dirty="0" smtClean="0">
              <a:latin typeface="Times New Roman"/>
            </a:endParaRPr>
          </a:p>
          <a:p>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An organized case with a place for everything makes your tools easy to find. It also reduces the chance of leaving a tool behind.</a:t>
            </a:r>
          </a:p>
          <a:p>
            <a:pPr marL="283235" indent="-236030">
              <a:buFont typeface="Symbol"/>
              <a:buChar char="·"/>
            </a:pPr>
            <a:endParaRPr lang="en-US" dirty="0" smtClean="0">
              <a:latin typeface="Times New Roman"/>
            </a:endParaRPr>
          </a:p>
          <a:p>
            <a:pPr>
              <a:buFontTx/>
              <a:buNone/>
            </a:pPr>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Sometimes we can’t see everything with the naked eye (clockwise from lower left):</a:t>
            </a:r>
          </a:p>
          <a:p>
            <a:pPr marL="457200" indent="-223838">
              <a:spcBef>
                <a:spcPts val="0"/>
              </a:spcBef>
              <a:spcAft>
                <a:spcPts val="0"/>
              </a:spcAft>
              <a:buFont typeface="Symbol"/>
              <a:buChar char="·"/>
            </a:pPr>
            <a:r>
              <a:rPr lang="en-US" dirty="0" smtClean="0">
                <a:latin typeface="Times New Roman"/>
              </a:rPr>
              <a:t>Digital camera </a:t>
            </a:r>
            <a:r>
              <a:rPr lang="en-US" dirty="0" smtClean="0">
                <a:latin typeface="Times New Roman"/>
                <a:sym typeface="Symbol"/>
              </a:rPr>
              <a:t> A digital camera is like an eye on the end of your arm. Any place into which your hand will fit, you can see into.</a:t>
            </a:r>
          </a:p>
          <a:p>
            <a:pPr marL="457200" indent="-223838">
              <a:spcBef>
                <a:spcPts val="0"/>
              </a:spcBef>
              <a:spcAft>
                <a:spcPts val="0"/>
              </a:spcAft>
              <a:buFont typeface="Symbol"/>
              <a:buChar char="·"/>
            </a:pPr>
            <a:r>
              <a:rPr lang="en-US" b="1" i="1" dirty="0" smtClean="0">
                <a:latin typeface="Times New Roman"/>
              </a:rPr>
              <a:t>Borescope </a:t>
            </a:r>
            <a:r>
              <a:rPr lang="en-US" dirty="0" smtClean="0">
                <a:latin typeface="Times New Roman"/>
                <a:sym typeface="Symbol"/>
              </a:rPr>
              <a:t> The borescope was designed to inspect the inside of diesel engines. The tube can be inserted through a 3/8 in. hole to view wall and ceiling cavities, etc.</a:t>
            </a:r>
          </a:p>
          <a:p>
            <a:pPr marL="457200" indent="-223838">
              <a:spcBef>
                <a:spcPts val="0"/>
              </a:spcBef>
              <a:spcAft>
                <a:spcPts val="0"/>
              </a:spcAft>
              <a:buFont typeface="Symbol"/>
              <a:buChar char="·"/>
            </a:pPr>
            <a:r>
              <a:rPr lang="en-US" dirty="0" smtClean="0">
                <a:latin typeface="Times New Roman"/>
              </a:rPr>
              <a:t>Borescope with video </a:t>
            </a:r>
            <a:r>
              <a:rPr lang="en-US" dirty="0" smtClean="0">
                <a:latin typeface="Times New Roman"/>
                <a:sym typeface="Symbol"/>
              </a:rPr>
              <a:t> The Testo “Video Pro” is a borescope with a flexible tube for viewing inside cavities. It produces a video picture on the 3.5 in. screen.</a:t>
            </a:r>
          </a:p>
          <a:p>
            <a:pPr marL="460375" indent="-3175">
              <a:spcBef>
                <a:spcPts val="0"/>
              </a:spcBef>
              <a:spcAft>
                <a:spcPts val="0"/>
              </a:spcAft>
              <a:buFont typeface="Symbol"/>
              <a:buChar char="·"/>
            </a:pPr>
            <a:endParaRPr lang="en-US" dirty="0" smtClean="0">
              <a:solidFill>
                <a:schemeClr val="tx1">
                  <a:lumMod val="50000"/>
                  <a:lumOff val="50000"/>
                </a:schemeClr>
              </a:solidFill>
              <a:latin typeface="Times New Roman"/>
              <a:sym typeface="Symbol"/>
            </a:endParaRPr>
          </a:p>
          <a:p>
            <a:pPr>
              <a:spcBef>
                <a:spcPts val="0"/>
              </a:spcBef>
              <a:spcAft>
                <a:spcPts val="0"/>
              </a:spcAft>
              <a:buFont typeface="Symbol"/>
              <a:buNone/>
            </a:pPr>
            <a:r>
              <a:rPr lang="en-US" i="1" dirty="0" smtClean="0">
                <a:solidFill>
                  <a:schemeClr val="tx1">
                    <a:lumMod val="50000"/>
                    <a:lumOff val="50000"/>
                  </a:schemeClr>
                </a:solidFill>
                <a:latin typeface="Times New Roman"/>
                <a:sym typeface="Symbol"/>
              </a:rPr>
              <a:t>Q: What’s a</a:t>
            </a:r>
            <a:r>
              <a:rPr lang="en-US" i="1" baseline="0" dirty="0" smtClean="0">
                <a:solidFill>
                  <a:schemeClr val="tx1">
                    <a:lumMod val="50000"/>
                    <a:lumOff val="50000"/>
                  </a:schemeClr>
                </a:solidFill>
                <a:latin typeface="Times New Roman"/>
                <a:sym typeface="Symbol"/>
              </a:rPr>
              <a:t> simple alternative to the above named devices?</a:t>
            </a:r>
          </a:p>
          <a:p>
            <a:pPr>
              <a:spcAft>
                <a:spcPts val="0"/>
              </a:spcAft>
              <a:buFont typeface="Symbol"/>
              <a:buNone/>
            </a:pPr>
            <a:r>
              <a:rPr lang="en-US" i="1" baseline="0" dirty="0" smtClean="0">
                <a:solidFill>
                  <a:schemeClr val="tx1">
                    <a:lumMod val="50000"/>
                    <a:lumOff val="50000"/>
                  </a:schemeClr>
                </a:solidFill>
                <a:latin typeface="Times New Roman"/>
                <a:sym typeface="Symbol"/>
              </a:rPr>
              <a:t>A: Flashlight and mirror.</a:t>
            </a:r>
          </a:p>
          <a:p>
            <a:pPr marL="283235" indent="-236030">
              <a:spcBef>
                <a:spcPts val="0"/>
              </a:spcBef>
              <a:spcAft>
                <a:spcPts val="0"/>
              </a:spcAft>
              <a:buFont typeface="Symbol"/>
              <a:buNone/>
            </a:pPr>
            <a:endParaRPr lang="en-US" i="1" dirty="0" smtClean="0">
              <a:latin typeface="Times New Roman"/>
              <a:sym typeface="Symbol"/>
            </a:endParaRPr>
          </a:p>
          <a:p>
            <a:pPr marL="283235" indent="-236030">
              <a:spcBef>
                <a:spcPts val="0"/>
              </a:spcBef>
              <a:spcAft>
                <a:spcPts val="0"/>
              </a:spcAft>
              <a:buFont typeface="Symbol"/>
              <a:buNone/>
            </a:pPr>
            <a:endParaRPr lang="en-US" dirty="0" smtClean="0">
              <a:latin typeface="Times New Roman"/>
              <a:sym typeface="Symbol"/>
            </a:endParaRPr>
          </a:p>
          <a:p>
            <a:endParaRPr lang="en-US" dirty="0" smtClean="0">
              <a:ea typeface="ＭＳ Ｐゴシック" charset="-128"/>
            </a:endParaRPr>
          </a:p>
        </p:txBody>
      </p:sp>
      <p:sp>
        <p:nvSpPr>
          <p:cNvPr id="4" name="Footer Placeholder 3"/>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a:rPr>
              <a:t>An</a:t>
            </a:r>
            <a:r>
              <a:rPr lang="en-US" baseline="0" dirty="0" smtClean="0">
                <a:latin typeface="Times New Roman"/>
              </a:rPr>
              <a:t> </a:t>
            </a:r>
            <a:r>
              <a:rPr lang="en-US" b="1" i="1" dirty="0" smtClean="0">
                <a:latin typeface="Times New Roman"/>
              </a:rPr>
              <a:t>infrared imager </a:t>
            </a:r>
            <a:r>
              <a:rPr lang="en-US" dirty="0" smtClean="0">
                <a:latin typeface="Times New Roman"/>
              </a:rPr>
              <a:t>is</a:t>
            </a:r>
            <a:r>
              <a:rPr lang="en-US" baseline="0" dirty="0" smtClean="0">
                <a:latin typeface="Times New Roman"/>
              </a:rPr>
              <a:t> an important diagnostic tool to help auditors </a:t>
            </a:r>
            <a:r>
              <a:rPr lang="en-US" dirty="0" smtClean="0">
                <a:latin typeface="Times New Roman"/>
              </a:rPr>
              <a:t>determine:</a:t>
            </a:r>
          </a:p>
          <a:p>
            <a:pPr marR="0" lvl="1" indent="-223838" algn="l" defTabSz="914400" rtl="0" eaLnBrk="0" fontAlgn="base" latinLnBrk="0" hangingPunct="0">
              <a:lnSpc>
                <a:spcPct val="100000"/>
              </a:lnSpc>
              <a:spcBef>
                <a:spcPts val="0"/>
              </a:spcBef>
              <a:spcAft>
                <a:spcPts val="0"/>
              </a:spcAft>
              <a:buClrTx/>
              <a:buSzTx/>
              <a:buFont typeface="Symbol"/>
              <a:buChar char="·"/>
              <a:tabLst/>
              <a:defRPr/>
            </a:pPr>
            <a:r>
              <a:rPr lang="en-US" dirty="0" smtClean="0">
                <a:latin typeface="Times New Roman"/>
              </a:rPr>
              <a:t>Air leakage and presence of insulation in inaccessible building cavities.</a:t>
            </a:r>
          </a:p>
          <a:p>
            <a:pPr marL="457200" indent="-223838">
              <a:spcBef>
                <a:spcPts val="0"/>
              </a:spcBef>
              <a:spcAft>
                <a:spcPts val="0"/>
              </a:spcAft>
              <a:buFont typeface="Symbol"/>
              <a:buChar char="·"/>
            </a:pPr>
            <a:r>
              <a:rPr lang="en-US" dirty="0" smtClean="0">
                <a:latin typeface="Times New Roman"/>
              </a:rPr>
              <a:t>Effectiveness of the thermal boundary.</a:t>
            </a:r>
          </a:p>
          <a:p>
            <a:r>
              <a:rPr lang="en-US" dirty="0" smtClean="0">
                <a:latin typeface="Times New Roman"/>
              </a:rPr>
              <a:t>Infrared imagers </a:t>
            </a:r>
            <a:r>
              <a:rPr lang="en-US" baseline="0" dirty="0" smtClean="0">
                <a:latin typeface="Times New Roman"/>
              </a:rPr>
              <a:t>shown on left represent equipment that allows auditors and quality control inspectors to observe and document thermal flaws in the building envelope. Imagers ranging in price from $2,000 to $8,000, produce moderate to superb imagery and offer a wide variety of features.</a:t>
            </a:r>
            <a:endParaRPr lang="en-US" dirty="0" smtClean="0">
              <a:latin typeface="Times New Roman"/>
            </a:endParaRPr>
          </a:p>
          <a:p>
            <a:r>
              <a:rPr lang="en-US" dirty="0" smtClean="0">
                <a:latin typeface="Times New Roman"/>
              </a:rPr>
              <a:t>Top Right Photo </a:t>
            </a:r>
            <a:r>
              <a:rPr lang="en-US" dirty="0" smtClean="0">
                <a:latin typeface="Times New Roman"/>
                <a:sym typeface="Symbol"/>
              </a:rPr>
              <a:t> A visible image of a knee wall and window dormer detail.</a:t>
            </a:r>
          </a:p>
          <a:p>
            <a:r>
              <a:rPr lang="en-US" dirty="0" smtClean="0">
                <a:latin typeface="Times New Roman"/>
              </a:rPr>
              <a:t>Bottom Right Photo </a:t>
            </a:r>
            <a:r>
              <a:rPr lang="en-US" dirty="0" smtClean="0">
                <a:latin typeface="Times New Roman"/>
                <a:sym typeface="Symbol"/>
              </a:rPr>
              <a:t> An infrared scan of the same area with the </a:t>
            </a:r>
            <a:r>
              <a:rPr lang="en-US" b="1" i="1" dirty="0" smtClean="0">
                <a:latin typeface="Times New Roman"/>
                <a:sym typeface="Symbol"/>
              </a:rPr>
              <a:t>blower door </a:t>
            </a:r>
            <a:r>
              <a:rPr lang="en-US" dirty="0" smtClean="0">
                <a:latin typeface="Times New Roman"/>
                <a:sym typeface="Symbol"/>
              </a:rPr>
              <a:t>running showing air leakage at the intersection of the knee wall and rafter cavity.</a:t>
            </a:r>
          </a:p>
          <a:p>
            <a:endParaRPr lang="en-US" dirty="0"/>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p:spPr>
        <p:txBody>
          <a:bodyPr/>
          <a:lstStyle/>
          <a:p>
            <a:pPr>
              <a:spcBef>
                <a:spcPts val="600"/>
              </a:spcBef>
              <a:spcAft>
                <a:spcPts val="600"/>
              </a:spcAft>
              <a:defRPr/>
            </a:pPr>
            <a:r>
              <a:rPr lang="en-US" dirty="0" smtClean="0">
                <a:latin typeface="Times New Roman" charset="0"/>
                <a:ea typeface="Cambria" charset="0"/>
              </a:rPr>
              <a:t>A wide range of combustion analyzers are available. Combustion analyzers are designed to sample flue gases in vented</a:t>
            </a:r>
            <a:r>
              <a:rPr lang="en-US" baseline="0" dirty="0" smtClean="0">
                <a:latin typeface="Times New Roman" charset="0"/>
                <a:ea typeface="Cambria" charset="0"/>
              </a:rPr>
              <a:t> </a:t>
            </a:r>
            <a:r>
              <a:rPr lang="en-US" dirty="0" smtClean="0">
                <a:latin typeface="Times New Roman" charset="0"/>
                <a:ea typeface="Cambria" charset="0"/>
              </a:rPr>
              <a:t>combustion appliances.</a:t>
            </a:r>
            <a:r>
              <a:rPr lang="en-US" baseline="0" dirty="0" smtClean="0">
                <a:latin typeface="Times New Roman" charset="0"/>
                <a:ea typeface="Cambria" charset="0"/>
              </a:rPr>
              <a:t> They typically measure</a:t>
            </a:r>
            <a:r>
              <a:rPr lang="en-US" dirty="0" smtClean="0">
                <a:latin typeface="Times New Roman" charset="0"/>
                <a:ea typeface="Cambria" charset="0"/>
              </a:rPr>
              <a:t>:</a:t>
            </a:r>
            <a:endParaRPr lang="en-US" dirty="0" smtClean="0">
              <a:ea typeface="Arial" charset="0"/>
            </a:endParaRPr>
          </a:p>
          <a:p>
            <a:pPr marL="457200" indent="-223838">
              <a:spcBef>
                <a:spcPct val="0"/>
              </a:spcBef>
              <a:spcAft>
                <a:spcPts val="0"/>
              </a:spcAft>
              <a:buFont typeface="Symbol" charset="2"/>
              <a:buChar char=""/>
              <a:defRPr/>
            </a:pPr>
            <a:r>
              <a:rPr lang="en-US" dirty="0" smtClean="0">
                <a:latin typeface="Times New Roman" charset="0"/>
              </a:rPr>
              <a:t>Flue gas temperature.</a:t>
            </a:r>
            <a:endParaRPr lang="en-US" dirty="0" smtClean="0"/>
          </a:p>
          <a:p>
            <a:pPr marL="457200" indent="-223838">
              <a:spcBef>
                <a:spcPct val="0"/>
              </a:spcBef>
              <a:spcAft>
                <a:spcPts val="0"/>
              </a:spcAft>
              <a:buFont typeface="Symbol" charset="2"/>
              <a:buChar char=""/>
              <a:defRPr/>
            </a:pPr>
            <a:r>
              <a:rPr lang="en-US" dirty="0" smtClean="0">
                <a:latin typeface="Times New Roman" charset="0"/>
              </a:rPr>
              <a:t>Oxygen.</a:t>
            </a:r>
          </a:p>
          <a:p>
            <a:pPr marL="457200" indent="-223838">
              <a:spcBef>
                <a:spcPct val="0"/>
              </a:spcBef>
              <a:spcAft>
                <a:spcPts val="0"/>
              </a:spcAft>
              <a:buFont typeface="Symbol" charset="2"/>
              <a:buChar char=""/>
              <a:defRPr/>
            </a:pPr>
            <a:r>
              <a:rPr lang="en-US" dirty="0" smtClean="0">
                <a:latin typeface="Times New Roman" charset="0"/>
              </a:rPr>
              <a:t>Draft.</a:t>
            </a:r>
            <a:endParaRPr lang="en-US" dirty="0" smtClean="0"/>
          </a:p>
          <a:p>
            <a:pPr marL="457200" indent="-223838">
              <a:spcBef>
                <a:spcPct val="0"/>
              </a:spcBef>
              <a:spcAft>
                <a:spcPts val="0"/>
              </a:spcAft>
              <a:buFont typeface="Symbol" charset="2"/>
              <a:buChar char=""/>
              <a:defRPr/>
            </a:pPr>
            <a:r>
              <a:rPr lang="en-US" b="1" i="1" dirty="0" smtClean="0">
                <a:latin typeface="Times New Roman" charset="0"/>
              </a:rPr>
              <a:t>Carbon monoxide (CO) </a:t>
            </a:r>
            <a:r>
              <a:rPr lang="en-US" b="0" i="0" dirty="0" smtClean="0">
                <a:latin typeface="Times New Roman" charset="0"/>
              </a:rPr>
              <a:t>in ambient air or flue gases.</a:t>
            </a:r>
          </a:p>
          <a:p>
            <a:pPr marL="274320" indent="-228600">
              <a:spcBef>
                <a:spcPct val="0"/>
              </a:spcBef>
              <a:buFont typeface="Symbol" charset="2"/>
              <a:buChar char=""/>
              <a:defRPr/>
            </a:pPr>
            <a:endParaRPr lang="en-US" b="0" i="0" dirty="0" smtClean="0"/>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F5C5F885-3182-47F3-B0EC-AC8157D817C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photo shows combustion test equipment stored in a case. </a:t>
            </a:r>
          </a:p>
          <a:p>
            <a:r>
              <a:rPr lang="en-US" dirty="0" smtClean="0">
                <a:latin typeface="Times New Roman"/>
              </a:rPr>
              <a:t>Keep one case just for combustion testing. Pictured in this case:</a:t>
            </a:r>
          </a:p>
          <a:p>
            <a:pPr marL="457200" indent="-223838">
              <a:spcBef>
                <a:spcPts val="0"/>
              </a:spcBef>
              <a:spcAft>
                <a:spcPts val="0"/>
              </a:spcAft>
              <a:buFont typeface="Symbol"/>
              <a:buChar char="·"/>
            </a:pPr>
            <a:r>
              <a:rPr lang="en-US" dirty="0" smtClean="0">
                <a:latin typeface="Times New Roman"/>
              </a:rPr>
              <a:t>Smoke pump and filter paper</a:t>
            </a:r>
          </a:p>
          <a:p>
            <a:pPr marL="457200" indent="-223838">
              <a:spcBef>
                <a:spcPts val="0"/>
              </a:spcBef>
              <a:spcAft>
                <a:spcPts val="0"/>
              </a:spcAft>
              <a:buFont typeface="Symbol"/>
              <a:buChar char="·"/>
            </a:pPr>
            <a:r>
              <a:rPr lang="en-US" dirty="0" smtClean="0">
                <a:latin typeface="Times New Roman"/>
              </a:rPr>
              <a:t>Lighter</a:t>
            </a:r>
          </a:p>
          <a:p>
            <a:pPr marL="457200" indent="-223838">
              <a:spcBef>
                <a:spcPts val="0"/>
              </a:spcBef>
              <a:spcAft>
                <a:spcPts val="0"/>
              </a:spcAft>
              <a:buFont typeface="Symbol"/>
              <a:buChar char="·"/>
            </a:pPr>
            <a:r>
              <a:rPr lang="en-US" dirty="0" smtClean="0">
                <a:latin typeface="Times New Roman"/>
              </a:rPr>
              <a:t>Combustion analyzer and manual</a:t>
            </a:r>
          </a:p>
          <a:p>
            <a:pPr marL="457200" indent="-223838">
              <a:spcBef>
                <a:spcPts val="0"/>
              </a:spcBef>
              <a:spcAft>
                <a:spcPts val="0"/>
              </a:spcAft>
              <a:buFont typeface="Symbol"/>
              <a:buChar char="·"/>
            </a:pPr>
            <a:r>
              <a:rPr lang="en-US" dirty="0" smtClean="0">
                <a:latin typeface="Times New Roman"/>
              </a:rPr>
              <a:t>High-temp sealant</a:t>
            </a:r>
          </a:p>
          <a:p>
            <a:pPr marL="457200" indent="-223838">
              <a:spcBef>
                <a:spcPts val="0"/>
              </a:spcBef>
              <a:spcAft>
                <a:spcPts val="0"/>
              </a:spcAft>
              <a:buFont typeface="Symbol"/>
              <a:buChar char="·"/>
            </a:pPr>
            <a:r>
              <a:rPr lang="en-US" dirty="0" smtClean="0">
                <a:latin typeface="Times New Roman"/>
              </a:rPr>
              <a:t>Appropriate drill bits for test holes</a:t>
            </a:r>
          </a:p>
          <a:p>
            <a:pPr marL="283235" indent="-236030">
              <a:spcBef>
                <a:spcPts val="0"/>
              </a:spcBef>
              <a:spcAft>
                <a:spcPts val="0"/>
              </a:spcAft>
              <a:buFont typeface="Symbol"/>
              <a:buNone/>
            </a:pPr>
            <a:endParaRPr lang="en-US" dirty="0" smtClean="0">
              <a:latin typeface="Times New Roman"/>
            </a:endParaRPr>
          </a:p>
          <a:p>
            <a:pPr>
              <a:spcBef>
                <a:spcPts val="0"/>
              </a:spcBef>
              <a:spcAft>
                <a:spcPts val="0"/>
              </a:spcAft>
              <a:buFont typeface="Symbol"/>
              <a:buNone/>
            </a:pPr>
            <a:r>
              <a:rPr lang="en-US" dirty="0" smtClean="0">
                <a:latin typeface="Times New Roman"/>
              </a:rPr>
              <a:t>Organization makes the job of inspecting efficient and enjoyable.</a:t>
            </a:r>
          </a:p>
          <a:p>
            <a:r>
              <a:rPr lang="en-US" dirty="0" smtClean="0">
                <a:latin typeface="Times New Roman"/>
              </a:rPr>
              <a:t>As with all hand tools, it is better to have an assigned slot for each item so it is obvious when something is missing or out of place.</a:t>
            </a:r>
          </a:p>
          <a:p>
            <a:endParaRPr lang="en-US" dirty="0" smtClean="0">
              <a:ea typeface="ＭＳ Ｐゴシック" charset="-128"/>
            </a:endParaRPr>
          </a:p>
        </p:txBody>
      </p:sp>
      <p:sp>
        <p:nvSpPr>
          <p:cNvPr id="6" name="Footer Placeholder 5"/>
          <p:cNvSpPr>
            <a:spLocks noGrp="1"/>
          </p:cNvSpPr>
          <p:nvPr>
            <p:ph type="ftr" sz="quarter" idx="10"/>
          </p:nvPr>
        </p:nvSpPr>
        <p:spPr/>
        <p:txBody>
          <a:bodyPr/>
          <a:lstStyle/>
          <a:p>
            <a:r>
              <a:rPr lang="en-US" smtClean="0"/>
              <a:t>September 2012</a:t>
            </a:r>
            <a:endParaRPr lang="en-US" dirty="0"/>
          </a:p>
        </p:txBody>
      </p:sp>
      <p:sp>
        <p:nvSpPr>
          <p:cNvPr id="7" name="Slide Number Placeholder 6"/>
          <p:cNvSpPr>
            <a:spLocks noGrp="1"/>
          </p:cNvSpPr>
          <p:nvPr>
            <p:ph type="sldNum" sz="quarter" idx="11"/>
          </p:nvPr>
        </p:nvSpPr>
        <p:spPr/>
        <p:txBody>
          <a:bodyPr/>
          <a:lstStyle/>
          <a:p>
            <a:fld id="{F5C5F885-3182-47F3-B0EC-AC8157D817C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869981FA-F879-43F9-8969-70F59D73F0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BD788ED-B5A9-45A9-AD3A-38E267809C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C3CB0A28-593E-4461-84AC-BFC1C5F847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2"/>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latin typeface="+mn-lt"/>
                <a:cs typeface="Arial" charset="0"/>
              </a:rPr>
              <a:pPr marL="342900" indent="-342900">
                <a:lnSpc>
                  <a:spcPct val="90000"/>
                </a:lnSpc>
                <a:spcBef>
                  <a:spcPct val="20000"/>
                </a:spcBef>
                <a:buFont typeface="Arial" charset="0"/>
                <a:buNone/>
                <a:defRPr/>
              </a:pPr>
              <a:t>‹#›</a:t>
            </a:fld>
            <a:r>
              <a:rPr lang="en-US" sz="1000" dirty="0">
                <a:solidFill>
                  <a:schemeClr val="bg1"/>
                </a:solidFill>
                <a:latin typeface="+mn-lt"/>
                <a:cs typeface="Arial" charset="0"/>
              </a:rPr>
              <a:t> | WEATHERIZATION ASSISTANCE PROGRAM STANDARDIZED CURRICULUM – </a:t>
            </a:r>
            <a:r>
              <a:rPr lang="en-US" sz="1000" dirty="0" smtClean="0">
                <a:solidFill>
                  <a:schemeClr val="bg1"/>
                </a:solidFill>
                <a:latin typeface="+mn-lt"/>
                <a:cs typeface="Arial" charset="0"/>
              </a:rPr>
              <a:t>September 2012</a:t>
            </a:r>
            <a:endParaRPr lang="en-US" sz="1000" dirty="0">
              <a:solidFill>
                <a:schemeClr val="bg1"/>
              </a:solidFill>
              <a:latin typeface="+mn-lt"/>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latin typeface="+mn-lt"/>
                <a:cs typeface="Arial" charset="0"/>
              </a:rPr>
              <a:t>eere.energy.gov</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dirty="0" smtClean="0">
                <a:solidFill>
                  <a:srgbClr val="11007C"/>
                </a:solidFill>
              </a:rPr>
              <a:t>Inspector’s Toolbox</a:t>
            </a: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943600" cy="230832"/>
          </a:xfrm>
          <a:prstGeom prst="rect">
            <a:avLst/>
          </a:prstGeom>
          <a:noFill/>
          <a:ln w="9525">
            <a:noFill/>
            <a:miter lim="800000"/>
            <a:headEnd/>
            <a:tailEnd/>
          </a:ln>
        </p:spPr>
        <p:txBody>
          <a:bodyPr wrap="square">
            <a:spAutoFit/>
          </a:bodyPr>
          <a:lstStyle/>
          <a:p>
            <a:r>
              <a:rPr lang="en-US" sz="900" dirty="0">
                <a:solidFill>
                  <a:schemeClr val="bg1"/>
                </a:solidFill>
                <a:latin typeface="+mn-lt"/>
              </a:rPr>
              <a:t>WEATHERIZATION ASSISTANCE PROGRAM STANDARDIZED CURRICULUM – </a:t>
            </a:r>
            <a:r>
              <a:rPr lang="en-US" sz="900" dirty="0" smtClean="0">
                <a:solidFill>
                  <a:schemeClr val="bg1"/>
                </a:solidFill>
                <a:latin typeface="+mn-lt"/>
              </a:rPr>
              <a:t>September 2012</a:t>
            </a:r>
            <a:endParaRPr lang="en-US" sz="900" dirty="0">
              <a:solidFill>
                <a:schemeClr val="bg1"/>
              </a:solidFill>
              <a:latin typeface="+mn-lt"/>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
        <p:nvSpPr>
          <p:cNvPr id="9" name="Rectangle 3"/>
          <p:cNvSpPr txBox="1">
            <a:spLocks noChangeArrowheads="1"/>
          </p:cNvSpPr>
          <p:nvPr/>
        </p:nvSpPr>
        <p:spPr>
          <a:xfrm>
            <a:off x="2286000" y="2743200"/>
            <a:ext cx="64008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en-US" dirty="0" smtClean="0">
                <a:solidFill>
                  <a:srgbClr val="97999C"/>
                </a:solidFill>
                <a:latin typeface="+mn-lt"/>
                <a:ea typeface="+mn-ea"/>
              </a:rPr>
              <a:t>QUALITY CONTROL INSPECTOR</a:t>
            </a:r>
            <a:endParaRPr kumimoji="0" lang="en-US" sz="1800" b="0" i="0" u="none" strike="noStrike" kern="1200" cap="none" spc="0" normalizeH="0" baseline="0" noProof="0" dirty="0">
              <a:ln>
                <a:noFill/>
              </a:ln>
              <a:solidFill>
                <a:srgbClr val="97999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of Pipe wrenches, Long lighter, Gas leak detector, Inspection mirror, Gas leak detection bubbles, Smoke pump and smoke test filter paper, and Combustion analyzer.&#10;"/>
          <p:cNvPicPr>
            <a:picLocks noGrp="1" noChangeAspect="1"/>
          </p:cNvPicPr>
          <p:nvPr>
            <p:ph idx="1"/>
          </p:nvPr>
        </p:nvPicPr>
        <p:blipFill>
          <a:blip r:embed="rId3" cstate="email"/>
          <a:srcRect l="-121"/>
          <a:stretch>
            <a:fillRect/>
          </a:stretch>
        </p:blipFill>
        <p:spPr>
          <a:xfrm>
            <a:off x="3048000" y="1219200"/>
            <a:ext cx="5638800" cy="3429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45966" y="12700"/>
            <a:ext cx="5369034" cy="901700"/>
          </a:xfrm>
        </p:spPr>
        <p:txBody>
          <a:bodyPr/>
          <a:lstStyle/>
          <a:p>
            <a:pPr eaLnBrk="1" hangingPunct="1">
              <a:defRPr/>
            </a:pPr>
            <a:r>
              <a:rPr lang="en-US" dirty="0" smtClean="0">
                <a:ea typeface="ＭＳ Ｐゴシック" pitchFamily="-109" charset="-128"/>
              </a:rPr>
              <a:t>Combustion Appliance Testing</a:t>
            </a:r>
          </a:p>
        </p:txBody>
      </p:sp>
      <p:pic>
        <p:nvPicPr>
          <p:cNvPr id="12293" name="Content Placeholder 3" descr="Photo of Thermometer, Draft gauge, and Inspection mirror.&#10;"/>
          <p:cNvPicPr>
            <a:picLocks noChangeAspect="1"/>
          </p:cNvPicPr>
          <p:nvPr/>
        </p:nvPicPr>
        <p:blipFill>
          <a:blip r:embed="rId4" cstate="email"/>
          <a:srcRect b="-293"/>
          <a:stretch>
            <a:fillRect/>
          </a:stretch>
        </p:blipFill>
        <p:spPr bwMode="auto">
          <a:xfrm>
            <a:off x="533400" y="1219200"/>
            <a:ext cx="2103988"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Content Placeholder 2"/>
          <p:cNvSpPr txBox="1">
            <a:spLocks/>
          </p:cNvSpPr>
          <p:nvPr/>
        </p:nvSpPr>
        <p:spPr bwMode="auto">
          <a:xfrm>
            <a:off x="533400" y="4800600"/>
            <a:ext cx="2286000" cy="1371600"/>
          </a:xfrm>
          <a:prstGeom prst="rect">
            <a:avLst/>
          </a:prstGeom>
          <a:noFill/>
          <a:ln w="9525">
            <a:noFill/>
            <a:miter lim="800000"/>
            <a:headEnd/>
            <a:tailEnd/>
          </a:ln>
        </p:spPr>
        <p:txBody>
          <a:bodyPr lIns="0" tIns="0" rIns="0" bIns="0"/>
          <a:lstStyle/>
          <a:p>
            <a:pPr eaLnBrk="1" hangingPunct="1">
              <a:spcBef>
                <a:spcPts val="600"/>
              </a:spcBef>
              <a:buClr>
                <a:srgbClr val="8DC63F"/>
              </a:buClr>
            </a:pPr>
            <a:r>
              <a:rPr lang="en-US" sz="2000" dirty="0">
                <a:latin typeface="Arial" charset="0"/>
              </a:rPr>
              <a:t>Above </a:t>
            </a:r>
            <a:r>
              <a:rPr lang="en-US" sz="2000" dirty="0" smtClean="0">
                <a:latin typeface="Arial" charset="0"/>
              </a:rPr>
              <a:t>(left </a:t>
            </a:r>
            <a:r>
              <a:rPr lang="en-US" sz="2000" dirty="0">
                <a:latin typeface="Arial" charset="0"/>
              </a:rPr>
              <a:t>to </a:t>
            </a:r>
            <a:r>
              <a:rPr lang="en-US" sz="2000" dirty="0" smtClean="0">
                <a:latin typeface="Arial" charset="0"/>
              </a:rPr>
              <a:t>right):</a:t>
            </a:r>
            <a:endParaRPr lang="en-US" sz="2000" dirty="0">
              <a:latin typeface="Arial" charset="0"/>
            </a:endParaRPr>
          </a:p>
          <a:p>
            <a:pPr marL="457200" indent="-280988" eaLnBrk="1" hangingPunct="1">
              <a:spcBef>
                <a:spcPts val="600"/>
              </a:spcBef>
              <a:spcAft>
                <a:spcPts val="600"/>
              </a:spcAft>
              <a:buFontTx/>
              <a:buChar char="•"/>
            </a:pPr>
            <a:r>
              <a:rPr lang="en-US" sz="1500" dirty="0" smtClean="0">
                <a:latin typeface="Arial" charset="0"/>
              </a:rPr>
              <a:t>Thermometer</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Draft </a:t>
            </a:r>
            <a:r>
              <a:rPr lang="en-US" sz="1500" dirty="0" smtClean="0">
                <a:latin typeface="Arial" charset="0"/>
              </a:rPr>
              <a:t>gauge</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Inspection </a:t>
            </a:r>
            <a:r>
              <a:rPr lang="en-US" sz="1500" dirty="0" smtClean="0">
                <a:latin typeface="Arial" charset="0"/>
              </a:rPr>
              <a:t>mirror</a:t>
            </a:r>
            <a:endParaRPr lang="en-US" sz="1500" dirty="0">
              <a:latin typeface="Arial" charset="0"/>
            </a:endParaRPr>
          </a:p>
        </p:txBody>
      </p:sp>
      <p:sp>
        <p:nvSpPr>
          <p:cNvPr id="11271" name="Content Placeholder 2"/>
          <p:cNvSpPr txBox="1">
            <a:spLocks/>
          </p:cNvSpPr>
          <p:nvPr/>
        </p:nvSpPr>
        <p:spPr bwMode="auto">
          <a:xfrm>
            <a:off x="5562600" y="5181600"/>
            <a:ext cx="2895600" cy="1371600"/>
          </a:xfrm>
          <a:prstGeom prst="rect">
            <a:avLst/>
          </a:prstGeom>
          <a:noFill/>
          <a:ln w="9525">
            <a:noFill/>
            <a:miter lim="800000"/>
            <a:headEnd/>
            <a:tailEnd/>
          </a:ln>
        </p:spPr>
        <p:txBody>
          <a:bodyPr lIns="0" tIns="0" rIns="0" bIns="0"/>
          <a:lstStyle/>
          <a:p>
            <a:pPr marL="457200" indent="-280988" eaLnBrk="1" hangingPunct="1">
              <a:spcBef>
                <a:spcPts val="600"/>
              </a:spcBef>
              <a:spcAft>
                <a:spcPts val="600"/>
              </a:spcAft>
              <a:buFontTx/>
              <a:buChar char="•"/>
            </a:pPr>
            <a:r>
              <a:rPr lang="en-US" sz="1500" dirty="0">
                <a:latin typeface="Arial" charset="0"/>
              </a:rPr>
              <a:t>Gas leak detection </a:t>
            </a:r>
            <a:r>
              <a:rPr lang="en-US" sz="1500" dirty="0" smtClean="0">
                <a:latin typeface="Arial" charset="0"/>
              </a:rPr>
              <a:t>bubbles</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Smoke pump and </a:t>
            </a:r>
            <a:r>
              <a:rPr lang="en-US" sz="1500" dirty="0" smtClean="0">
                <a:latin typeface="Arial" charset="0"/>
              </a:rPr>
              <a:t>smoke </a:t>
            </a:r>
            <a:r>
              <a:rPr lang="en-US" sz="1500" dirty="0">
                <a:latin typeface="Arial" charset="0"/>
              </a:rPr>
              <a:t>test filter </a:t>
            </a:r>
            <a:r>
              <a:rPr lang="en-US" sz="1500" dirty="0" smtClean="0">
                <a:latin typeface="Arial" charset="0"/>
              </a:rPr>
              <a:t>paper</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Combustion </a:t>
            </a:r>
            <a:r>
              <a:rPr lang="en-US" sz="1500" dirty="0" smtClean="0">
                <a:latin typeface="Arial" charset="0"/>
              </a:rPr>
              <a:t>analyzer</a:t>
            </a:r>
            <a:endParaRPr lang="en-US" sz="1500" dirty="0">
              <a:latin typeface="Arial" charset="0"/>
            </a:endParaRPr>
          </a:p>
        </p:txBody>
      </p:sp>
      <p:sp>
        <p:nvSpPr>
          <p:cNvPr id="11272" name="Content Placeholder 2"/>
          <p:cNvSpPr txBox="1">
            <a:spLocks/>
          </p:cNvSpPr>
          <p:nvPr/>
        </p:nvSpPr>
        <p:spPr bwMode="auto">
          <a:xfrm>
            <a:off x="3352800" y="4800600"/>
            <a:ext cx="5562600" cy="228600"/>
          </a:xfrm>
          <a:prstGeom prst="rect">
            <a:avLst/>
          </a:prstGeom>
          <a:noFill/>
          <a:ln w="9525">
            <a:noFill/>
            <a:miter lim="800000"/>
            <a:headEnd/>
            <a:tailEnd/>
          </a:ln>
        </p:spPr>
        <p:txBody>
          <a:bodyPr lIns="0" tIns="0" rIns="0" bIns="0"/>
          <a:lstStyle/>
          <a:p>
            <a:pPr eaLnBrk="1" hangingPunct="1">
              <a:spcBef>
                <a:spcPts val="600"/>
              </a:spcBef>
              <a:buClr>
                <a:srgbClr val="8DC63F"/>
              </a:buClr>
            </a:pPr>
            <a:r>
              <a:rPr lang="en-US" sz="2000" dirty="0">
                <a:latin typeface="Arial" charset="0"/>
              </a:rPr>
              <a:t>Above counter-clockwise from lower left:</a:t>
            </a:r>
          </a:p>
        </p:txBody>
      </p:sp>
      <p:sp>
        <p:nvSpPr>
          <p:cNvPr id="11273" name="Content Placeholder 2"/>
          <p:cNvSpPr txBox="1">
            <a:spLocks/>
          </p:cNvSpPr>
          <p:nvPr/>
        </p:nvSpPr>
        <p:spPr bwMode="auto">
          <a:xfrm>
            <a:off x="3352800" y="5181600"/>
            <a:ext cx="2895600" cy="1371600"/>
          </a:xfrm>
          <a:prstGeom prst="rect">
            <a:avLst/>
          </a:prstGeom>
          <a:noFill/>
          <a:ln w="9525">
            <a:noFill/>
            <a:miter lim="800000"/>
            <a:headEnd/>
            <a:tailEnd/>
          </a:ln>
        </p:spPr>
        <p:txBody>
          <a:bodyPr lIns="0" tIns="0" rIns="0" bIns="0"/>
          <a:lstStyle/>
          <a:p>
            <a:pPr marL="457200" indent="-280988" eaLnBrk="1" hangingPunct="1">
              <a:spcBef>
                <a:spcPts val="600"/>
              </a:spcBef>
              <a:spcAft>
                <a:spcPts val="600"/>
              </a:spcAft>
              <a:buFontTx/>
              <a:buChar char="•"/>
            </a:pPr>
            <a:r>
              <a:rPr lang="en-US" sz="1500" dirty="0">
                <a:latin typeface="Arial" charset="0"/>
              </a:rPr>
              <a:t>Pipe </a:t>
            </a:r>
            <a:r>
              <a:rPr lang="en-US" sz="1500" dirty="0" smtClean="0">
                <a:latin typeface="Arial" charset="0"/>
              </a:rPr>
              <a:t>wrenches</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Long </a:t>
            </a:r>
            <a:r>
              <a:rPr lang="en-US" sz="1500" dirty="0" smtClean="0">
                <a:latin typeface="Arial" charset="0"/>
              </a:rPr>
              <a:t>lighter</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Gas leak </a:t>
            </a:r>
            <a:r>
              <a:rPr lang="en-US" sz="1500" dirty="0" smtClean="0">
                <a:latin typeface="Arial" charset="0"/>
              </a:rPr>
              <a:t>detector</a:t>
            </a:r>
            <a:endParaRPr lang="en-US" sz="1500" dirty="0">
              <a:latin typeface="Arial" charset="0"/>
            </a:endParaRPr>
          </a:p>
          <a:p>
            <a:pPr marL="457200" indent="-280988" eaLnBrk="1" hangingPunct="1">
              <a:spcBef>
                <a:spcPts val="600"/>
              </a:spcBef>
              <a:spcAft>
                <a:spcPts val="600"/>
              </a:spcAft>
              <a:buFontTx/>
              <a:buChar char="•"/>
            </a:pPr>
            <a:r>
              <a:rPr lang="en-US" sz="1500" dirty="0">
                <a:latin typeface="Arial" charset="0"/>
              </a:rPr>
              <a:t>Inspection </a:t>
            </a:r>
            <a:r>
              <a:rPr lang="en-US" sz="1500" dirty="0" smtClean="0">
                <a:latin typeface="Arial" charset="0"/>
              </a:rPr>
              <a:t>mirror</a:t>
            </a:r>
            <a:endParaRPr lang="en-US" sz="1500" dirty="0">
              <a:latin typeface="Arial" charset="0"/>
            </a:endParaRPr>
          </a:p>
        </p:txBody>
      </p:sp>
      <p:sp>
        <p:nvSpPr>
          <p:cNvPr id="10" name="Rectangle 9"/>
          <p:cNvSpPr>
            <a:spLocks noChangeArrowheads="1"/>
          </p:cNvSpPr>
          <p:nvPr/>
        </p:nvSpPr>
        <p:spPr bwMode="auto">
          <a:xfrm>
            <a:off x="5638800" y="4417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
        <p:nvSpPr>
          <p:cNvPr id="12"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381000" y="76200"/>
            <a:ext cx="5029200" cy="762000"/>
          </a:xfrm>
        </p:spPr>
        <p:txBody>
          <a:bodyPr/>
          <a:lstStyle/>
          <a:p>
            <a:pPr>
              <a:defRPr/>
            </a:pPr>
            <a:r>
              <a:rPr lang="en-US" dirty="0" smtClean="0"/>
              <a:t>Gas Cook Stove Testing</a:t>
            </a:r>
          </a:p>
        </p:txBody>
      </p:sp>
      <p:sp>
        <p:nvSpPr>
          <p:cNvPr id="48133" name="Rectangle 3" descr="Photo of meter testing gas range burner."/>
          <p:cNvSpPr>
            <a:spLocks noGrp="1" noChangeAspect="1" noChangeArrowheads="1"/>
          </p:cNvSpPr>
          <p:nvPr isPhoto="1"/>
        </p:nvSpPr>
        <p:spPr bwMode="auto">
          <a:xfrm>
            <a:off x="4699000" y="1752600"/>
            <a:ext cx="4064000" cy="3048000"/>
          </a:xfrm>
          <a:prstGeom prst="rect">
            <a:avLst/>
          </a:prstGeom>
          <a:blipFill dpi="0" rotWithShape="1">
            <a:blip r:embed="rId3" cstate="email"/>
            <a:srcRect/>
            <a:stretch>
              <a:fillRect/>
            </a:stretch>
          </a:blipFill>
          <a:ln w="88900">
            <a:solidFill>
              <a:srgbClr val="FFFFFF"/>
            </a:solidFill>
            <a:miter lim="800000"/>
            <a:headEnd/>
            <a:tailEnd/>
          </a:ln>
          <a:effectLst>
            <a:outerShdw dist="38100" dir="5400000" rotWithShape="0">
              <a:srgbClr val="808080">
                <a:alpha val="39999"/>
              </a:srgbClr>
            </a:outerShdw>
          </a:effectLst>
        </p:spPr>
        <p:txBody>
          <a:bodyPr/>
          <a:lstStyle/>
          <a:p>
            <a:pPr algn="ctr" eaLnBrk="0" hangingPunct="0">
              <a:lnSpc>
                <a:spcPct val="90000"/>
              </a:lnSpc>
              <a:spcBef>
                <a:spcPts val="1200"/>
              </a:spcBef>
              <a:buClr>
                <a:srgbClr val="8DC63F"/>
              </a:buClr>
              <a:defRPr/>
            </a:pPr>
            <a:endParaRPr lang="en-US"/>
          </a:p>
        </p:txBody>
      </p:sp>
      <p:sp>
        <p:nvSpPr>
          <p:cNvPr id="47110" name="TextBox 5"/>
          <p:cNvSpPr txBox="1">
            <a:spLocks noChangeArrowheads="1"/>
          </p:cNvSpPr>
          <p:nvPr/>
        </p:nvSpPr>
        <p:spPr bwMode="auto">
          <a:xfrm>
            <a:off x="533400" y="5078413"/>
            <a:ext cx="3733800" cy="424732"/>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400" dirty="0" smtClean="0">
                <a:solidFill>
                  <a:schemeClr val="tx1"/>
                </a:solidFill>
                <a:latin typeface="+mj-lt"/>
              </a:rPr>
              <a:t>Bacharach </a:t>
            </a:r>
            <a:r>
              <a:rPr lang="en-US" sz="2400" dirty="0" err="1" smtClean="0">
                <a:solidFill>
                  <a:schemeClr val="tx1"/>
                </a:solidFill>
                <a:latin typeface="+mj-lt"/>
              </a:rPr>
              <a:t>Monoxor</a:t>
            </a:r>
            <a:r>
              <a:rPr lang="en-US" sz="2400" dirty="0" smtClean="0">
                <a:solidFill>
                  <a:schemeClr val="tx1"/>
                </a:solidFill>
                <a:latin typeface="+mj-lt"/>
              </a:rPr>
              <a:t> III</a:t>
            </a:r>
            <a:endParaRPr lang="en-US" sz="2400" dirty="0">
              <a:solidFill>
                <a:schemeClr val="tx1"/>
              </a:solidFill>
              <a:latin typeface="+mj-lt"/>
            </a:endParaRPr>
          </a:p>
        </p:txBody>
      </p:sp>
      <p:sp>
        <p:nvSpPr>
          <p:cNvPr id="47111" name="TextBox 6"/>
          <p:cNvSpPr txBox="1">
            <a:spLocks noChangeArrowheads="1"/>
          </p:cNvSpPr>
          <p:nvPr/>
        </p:nvSpPr>
        <p:spPr bwMode="auto">
          <a:xfrm>
            <a:off x="4648200" y="5078413"/>
            <a:ext cx="4114800" cy="1421928"/>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400" dirty="0">
                <a:solidFill>
                  <a:schemeClr val="tx1"/>
                </a:solidFill>
                <a:latin typeface="+mj-lt"/>
              </a:rPr>
              <a:t>A portable flue section concentrates combustion byproducts for an accurate CO </a:t>
            </a:r>
            <a:r>
              <a:rPr lang="en-US" sz="2400" dirty="0" smtClean="0">
                <a:solidFill>
                  <a:schemeClr val="tx1"/>
                </a:solidFill>
                <a:latin typeface="+mj-lt"/>
              </a:rPr>
              <a:t>measurement.</a:t>
            </a:r>
            <a:endParaRPr lang="en-US" sz="2400" dirty="0">
              <a:solidFill>
                <a:schemeClr val="tx1"/>
              </a:solidFill>
              <a:latin typeface="+mj-lt"/>
            </a:endParaRPr>
          </a:p>
        </p:txBody>
      </p:sp>
      <p:sp>
        <p:nvSpPr>
          <p:cNvPr id="47112" name="Text Box 5"/>
          <p:cNvSpPr txBox="1">
            <a:spLocks noChangeArrowheads="1"/>
          </p:cNvSpPr>
          <p:nvPr/>
        </p:nvSpPr>
        <p:spPr bwMode="auto">
          <a:xfrm>
            <a:off x="1143000" y="4493568"/>
            <a:ext cx="3276600" cy="230832"/>
          </a:xfrm>
          <a:prstGeom prst="rect">
            <a:avLst/>
          </a:prstGeom>
          <a:noFill/>
          <a:ln w="9525">
            <a:noFill/>
            <a:miter lim="800000"/>
            <a:headEnd/>
            <a:tailEnd/>
          </a:ln>
        </p:spPr>
        <p:txBody>
          <a:bodyPr>
            <a:spAutoFit/>
          </a:bodyPr>
          <a:lstStyle/>
          <a:p>
            <a:pPr algn="r" eaLnBrk="0" hangingPunct="0">
              <a:lnSpc>
                <a:spcPct val="90000"/>
              </a:lnSpc>
              <a:spcBef>
                <a:spcPct val="50000"/>
              </a:spcBef>
              <a:buClr>
                <a:srgbClr val="8DC63F"/>
              </a:buClr>
            </a:pPr>
            <a:r>
              <a:rPr lang="en-US" sz="1000" i="1" dirty="0">
                <a:solidFill>
                  <a:srgbClr val="FFFFFF"/>
                </a:solidFill>
              </a:rPr>
              <a:t>Photos Courtesy of NRCERT</a:t>
            </a:r>
          </a:p>
        </p:txBody>
      </p:sp>
      <p:pic>
        <p:nvPicPr>
          <p:cNvPr id="8" name="Picture 7" descr="Image of a Bacharach Monoxor III Combustion Analyzer"/>
          <p:cNvPicPr>
            <a:picLocks noChangeAspect="1"/>
          </p:cNvPicPr>
          <p:nvPr/>
        </p:nvPicPr>
        <p:blipFill>
          <a:blip r:embed="rId4"/>
          <a:stretch>
            <a:fillRect/>
          </a:stretch>
        </p:blipFill>
        <p:spPr>
          <a:xfrm>
            <a:off x="685800" y="1447800"/>
            <a:ext cx="3200400" cy="3200400"/>
          </a:xfrm>
          <a:prstGeom prst="rect">
            <a:avLst/>
          </a:prstGeom>
        </p:spPr>
      </p:pic>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0" name="Rectangle 9"/>
          <p:cNvSpPr>
            <a:spLocks noChangeArrowheads="1"/>
          </p:cNvSpPr>
          <p:nvPr/>
        </p:nvSpPr>
        <p:spPr bwMode="auto">
          <a:xfrm>
            <a:off x="0" y="6398568"/>
            <a:ext cx="4191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rgbClr val="000000"/>
                </a:solidFill>
                <a:cs typeface="Arial" charset="0"/>
              </a:rPr>
              <a:t>Photos courtesy of www.bacharach-inc.com and US Dept. of Energy</a:t>
            </a:r>
            <a:endParaRPr lang="en-US" sz="900"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0"/>
            <a:ext cx="5369034" cy="901700"/>
          </a:xfrm>
        </p:spPr>
        <p:txBody>
          <a:bodyPr/>
          <a:lstStyle/>
          <a:p>
            <a:pPr eaLnBrk="1" hangingPunct="1">
              <a:defRPr/>
            </a:pPr>
            <a:r>
              <a:rPr lang="en-US" dirty="0" smtClean="0"/>
              <a:t>Combustion Equipment Care</a:t>
            </a:r>
          </a:p>
        </p:txBody>
      </p:sp>
      <p:sp>
        <p:nvSpPr>
          <p:cNvPr id="22531" name="Content Placeholder 2"/>
          <p:cNvSpPr>
            <a:spLocks noGrp="1"/>
          </p:cNvSpPr>
          <p:nvPr>
            <p:ph idx="1"/>
          </p:nvPr>
        </p:nvSpPr>
        <p:spPr>
          <a:xfrm>
            <a:off x="431800" y="1600200"/>
            <a:ext cx="4800600" cy="4559300"/>
          </a:xfrm>
        </p:spPr>
        <p:txBody>
          <a:bodyPr>
            <a:normAutofit fontScale="92500" lnSpcReduction="10000"/>
          </a:bodyPr>
          <a:lstStyle/>
          <a:p>
            <a:pPr marL="0" indent="0">
              <a:buNone/>
            </a:pPr>
            <a:r>
              <a:rPr lang="en-US" dirty="0" smtClean="0">
                <a:solidFill>
                  <a:schemeClr val="tx1"/>
                </a:solidFill>
              </a:rPr>
              <a:t>Combustion analyzers: </a:t>
            </a:r>
          </a:p>
          <a:p>
            <a:pPr marL="457200" indent="-280988" eaLnBrk="1" hangingPunct="1"/>
            <a:r>
              <a:rPr lang="en-US" dirty="0">
                <a:solidFill>
                  <a:schemeClr val="tx1"/>
                </a:solidFill>
              </a:rPr>
              <a:t>C</a:t>
            </a:r>
            <a:r>
              <a:rPr lang="en-US" dirty="0" smtClean="0">
                <a:solidFill>
                  <a:schemeClr val="tx1"/>
                </a:solidFill>
              </a:rPr>
              <a:t>alibrate every six months.</a:t>
            </a:r>
          </a:p>
          <a:p>
            <a:pPr marL="457200" indent="-280988" eaLnBrk="1" hangingPunct="1"/>
            <a:r>
              <a:rPr lang="en-US" dirty="0" smtClean="0">
                <a:solidFill>
                  <a:schemeClr val="tx1"/>
                </a:solidFill>
              </a:rPr>
              <a:t>Replace O sensors every one to two years.</a:t>
            </a:r>
          </a:p>
          <a:p>
            <a:pPr marL="0" indent="0" eaLnBrk="1" hangingPunct="1">
              <a:buNone/>
            </a:pPr>
            <a:r>
              <a:rPr lang="en-US" dirty="0" smtClean="0">
                <a:solidFill>
                  <a:schemeClr val="tx1"/>
                </a:solidFill>
              </a:rPr>
              <a:t>Carbon monoxide detectors:</a:t>
            </a:r>
          </a:p>
          <a:p>
            <a:pPr marL="457200" indent="-280988"/>
            <a:r>
              <a:rPr lang="en-US" dirty="0">
                <a:solidFill>
                  <a:schemeClr val="tx1"/>
                </a:solidFill>
              </a:rPr>
              <a:t>C</a:t>
            </a:r>
            <a:r>
              <a:rPr lang="en-US" dirty="0" smtClean="0">
                <a:solidFill>
                  <a:schemeClr val="tx1"/>
                </a:solidFill>
              </a:rPr>
              <a:t>alibrate to outside air.</a:t>
            </a:r>
          </a:p>
          <a:p>
            <a:pPr marL="457200" indent="-280988"/>
            <a:r>
              <a:rPr lang="en-US" dirty="0" smtClean="0">
                <a:solidFill>
                  <a:schemeClr val="tx1"/>
                </a:solidFill>
              </a:rPr>
              <a:t>Replace CO sensors every three to five years.</a:t>
            </a:r>
          </a:p>
          <a:p>
            <a:pPr marL="0" indent="0" eaLnBrk="1" hangingPunct="1">
              <a:buNone/>
            </a:pPr>
            <a:r>
              <a:rPr lang="en-US" dirty="0" smtClean="0">
                <a:solidFill>
                  <a:schemeClr val="tx1"/>
                </a:solidFill>
              </a:rPr>
              <a:t>Gas leak detectors:</a:t>
            </a:r>
          </a:p>
          <a:p>
            <a:pPr marL="457200" indent="-280988"/>
            <a:r>
              <a:rPr lang="en-US" dirty="0">
                <a:solidFill>
                  <a:schemeClr val="tx1"/>
                </a:solidFill>
              </a:rPr>
              <a:t>T</a:t>
            </a:r>
            <a:r>
              <a:rPr lang="en-US" dirty="0" smtClean="0">
                <a:solidFill>
                  <a:schemeClr val="tx1"/>
                </a:solidFill>
              </a:rPr>
              <a:t>est with the gas from a cigarette lighter.</a:t>
            </a:r>
          </a:p>
        </p:txBody>
      </p:sp>
      <p:pic>
        <p:nvPicPr>
          <p:cNvPr id="22532" name="Picture 5" descr="Photo of a gas leak detector."/>
          <p:cNvPicPr>
            <a:picLocks noChangeAspect="1"/>
          </p:cNvPicPr>
          <p:nvPr/>
        </p:nvPicPr>
        <p:blipFill>
          <a:blip r:embed="rId3"/>
          <a:srcRect/>
          <a:stretch>
            <a:fillRect/>
          </a:stretch>
        </p:blipFill>
        <p:spPr bwMode="auto">
          <a:xfrm>
            <a:off x="6105525" y="3505200"/>
            <a:ext cx="2133600" cy="2133600"/>
          </a:xfrm>
          <a:prstGeom prst="rect">
            <a:avLst/>
          </a:prstGeom>
          <a:noFill/>
          <a:ln w="9525">
            <a:noFill/>
            <a:miter lim="800000"/>
            <a:headEnd/>
            <a:tailEnd/>
          </a:ln>
        </p:spPr>
      </p:pic>
      <p:sp>
        <p:nvSpPr>
          <p:cNvPr id="22533" name="Rectangle 5"/>
          <p:cNvSpPr>
            <a:spLocks noChangeArrowheads="1"/>
          </p:cNvSpPr>
          <p:nvPr/>
        </p:nvSpPr>
        <p:spPr bwMode="auto">
          <a:xfrm>
            <a:off x="5953125" y="3200400"/>
            <a:ext cx="2438400" cy="304800"/>
          </a:xfrm>
          <a:prstGeom prst="rect">
            <a:avLst/>
          </a:prstGeom>
          <a:noFill/>
          <a:ln w="9525">
            <a:noFill/>
            <a:miter lim="800000"/>
            <a:headEnd/>
            <a:tailEnd/>
          </a:ln>
        </p:spPr>
        <p:txBody>
          <a:bodyPr lIns="0" tIns="0" rIns="0" bIns="0"/>
          <a:lstStyle/>
          <a:p>
            <a:pPr algn="ctr" eaLnBrk="0" hangingPunct="0">
              <a:spcBef>
                <a:spcPct val="20000"/>
              </a:spcBef>
              <a:spcAft>
                <a:spcPct val="25000"/>
              </a:spcAft>
              <a:buClr>
                <a:schemeClr val="tx1"/>
              </a:buClr>
            </a:pPr>
            <a:r>
              <a:rPr lang="en-US" sz="1000" i="1">
                <a:solidFill>
                  <a:srgbClr val="404040"/>
                </a:solidFill>
              </a:rPr>
              <a:t>Fyrite Tech, Bacharach</a:t>
            </a:r>
          </a:p>
        </p:txBody>
      </p:sp>
      <p:sp>
        <p:nvSpPr>
          <p:cNvPr id="22534" name="Rectangle 5"/>
          <p:cNvSpPr>
            <a:spLocks noChangeArrowheads="1"/>
          </p:cNvSpPr>
          <p:nvPr/>
        </p:nvSpPr>
        <p:spPr bwMode="auto">
          <a:xfrm>
            <a:off x="5953125" y="5715000"/>
            <a:ext cx="2390775" cy="533400"/>
          </a:xfrm>
          <a:prstGeom prst="rect">
            <a:avLst/>
          </a:prstGeom>
          <a:noFill/>
          <a:ln w="9525">
            <a:noFill/>
            <a:miter lim="800000"/>
            <a:headEnd/>
            <a:tailEnd/>
          </a:ln>
        </p:spPr>
        <p:txBody>
          <a:bodyPr lIns="0" tIns="0" rIns="0" bIns="0"/>
          <a:lstStyle/>
          <a:p>
            <a:pPr algn="ctr" eaLnBrk="0" hangingPunct="0">
              <a:spcBef>
                <a:spcPct val="20000"/>
              </a:spcBef>
              <a:spcAft>
                <a:spcPct val="25000"/>
              </a:spcAft>
              <a:buClr>
                <a:schemeClr val="tx1"/>
              </a:buClr>
            </a:pPr>
            <a:r>
              <a:rPr lang="en-US" sz="1000" i="1">
                <a:solidFill>
                  <a:srgbClr val="404040"/>
                </a:solidFill>
              </a:rPr>
              <a:t>Gas Leak Detector, Bacharach</a:t>
            </a:r>
          </a:p>
        </p:txBody>
      </p:sp>
      <p:pic>
        <p:nvPicPr>
          <p:cNvPr id="22535" name="Picture 6" descr="Photo of a Fyrite tech kit."/>
          <p:cNvPicPr>
            <a:picLocks noChangeAspect="1" noChangeArrowheads="1"/>
          </p:cNvPicPr>
          <p:nvPr/>
        </p:nvPicPr>
        <p:blipFill>
          <a:blip r:embed="rId4"/>
          <a:srcRect/>
          <a:stretch>
            <a:fillRect/>
          </a:stretch>
        </p:blipFill>
        <p:spPr bwMode="auto">
          <a:xfrm>
            <a:off x="5715000" y="1447800"/>
            <a:ext cx="2916238" cy="1676400"/>
          </a:xfrm>
          <a:prstGeom prst="rect">
            <a:avLst/>
          </a:prstGeom>
          <a:noFill/>
          <a:ln w="9525">
            <a:noFill/>
            <a:miter lim="800000"/>
            <a:headEnd/>
            <a:tailEnd/>
          </a:ln>
        </p:spPr>
      </p:pic>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5791200" cy="914400"/>
          </a:xfrm>
        </p:spPr>
        <p:txBody>
          <a:bodyPr/>
          <a:lstStyle/>
          <a:p>
            <a:pPr eaLnBrk="1" hangingPunct="1">
              <a:defRPr/>
            </a:pPr>
            <a:r>
              <a:rPr lang="en-US" dirty="0" smtClean="0">
                <a:ea typeface="ＭＳ Ｐゴシック" pitchFamily="-107" charset="-128"/>
                <a:cs typeface="ＭＳ Ｐゴシック" pitchFamily="-107" charset="-128"/>
              </a:rPr>
              <a:t>Blower Door</a:t>
            </a:r>
          </a:p>
        </p:txBody>
      </p:sp>
      <p:pic>
        <p:nvPicPr>
          <p:cNvPr id="13315" name="Picture 9" descr="Photo of blower door setup in residential doorway."/>
          <p:cNvPicPr>
            <a:picLocks noChangeAspect="1"/>
          </p:cNvPicPr>
          <p:nvPr/>
        </p:nvPicPr>
        <p:blipFill>
          <a:blip r:embed="rId3"/>
          <a:srcRect/>
          <a:stretch>
            <a:fillRect/>
          </a:stretch>
        </p:blipFill>
        <p:spPr bwMode="auto">
          <a:xfrm>
            <a:off x="0" y="1143000"/>
            <a:ext cx="4527550" cy="5357813"/>
          </a:xfrm>
          <a:prstGeom prst="rect">
            <a:avLst/>
          </a:prstGeom>
          <a:noFill/>
          <a:ln w="9525">
            <a:noFill/>
            <a:miter lim="800000"/>
            <a:headEnd/>
            <a:tailEnd/>
          </a:ln>
        </p:spPr>
      </p:pic>
      <p:pic>
        <p:nvPicPr>
          <p:cNvPr id="13316" name="Picture 7" descr="Photo of weatherization technician performing a blower door test."/>
          <p:cNvPicPr>
            <a:picLocks noChangeAspect="1"/>
          </p:cNvPicPr>
          <p:nvPr/>
        </p:nvPicPr>
        <p:blipFill>
          <a:blip r:embed="rId4"/>
          <a:srcRect/>
          <a:stretch>
            <a:fillRect/>
          </a:stretch>
        </p:blipFill>
        <p:spPr bwMode="auto">
          <a:xfrm>
            <a:off x="4616450" y="1143000"/>
            <a:ext cx="4527550" cy="5357813"/>
          </a:xfrm>
          <a:prstGeom prst="rect">
            <a:avLst/>
          </a:prstGeom>
          <a:noFill/>
          <a:ln w="9525">
            <a:noFill/>
            <a:miter lim="800000"/>
            <a:headEnd/>
            <a:tailEnd/>
          </a:ln>
        </p:spPr>
      </p:pic>
      <p:sp>
        <p:nvSpPr>
          <p:cNvPr id="6" name="Rectangle 5"/>
          <p:cNvSpPr>
            <a:spLocks noChangeArrowheads="1"/>
          </p:cNvSpPr>
          <p:nvPr/>
        </p:nvSpPr>
        <p:spPr bwMode="auto">
          <a:xfrm>
            <a:off x="6096000" y="6246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4" descr="Photo of pictured Wizard Stick—actually a child’s toy—produces totally non-toxic smoke."/>
          <p:cNvPicPr>
            <a:picLocks noGrp="1" noChangeAspect="1"/>
          </p:cNvPicPr>
          <p:nvPr>
            <p:ph idx="1"/>
          </p:nvPr>
        </p:nvPicPr>
        <p:blipFill>
          <a:blip r:embed="rId3" cstate="email"/>
          <a:srcRect/>
          <a:stretch>
            <a:fillRect/>
          </a:stretch>
        </p:blipFill>
        <p:spPr>
          <a:xfrm>
            <a:off x="533400" y="1321823"/>
            <a:ext cx="2895600" cy="409237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22166" y="12700"/>
            <a:ext cx="5369034" cy="901700"/>
          </a:xfrm>
        </p:spPr>
        <p:txBody>
          <a:bodyPr/>
          <a:lstStyle/>
          <a:p>
            <a:pPr eaLnBrk="1" hangingPunct="1">
              <a:defRPr/>
            </a:pPr>
            <a:r>
              <a:rPr lang="en-US" dirty="0" smtClean="0">
                <a:ea typeface="ＭＳ Ｐゴシック" pitchFamily="-109" charset="-128"/>
              </a:rPr>
              <a:t>Smoke Generating Device</a:t>
            </a:r>
          </a:p>
        </p:txBody>
      </p:sp>
      <p:pic>
        <p:nvPicPr>
          <p:cNvPr id="26628" name="Picture 5" descr="Photo of pictured Wizard Stick—produces totally non-toxic smoke."/>
          <p:cNvPicPr>
            <a:picLocks noChangeAspect="1"/>
          </p:cNvPicPr>
          <p:nvPr/>
        </p:nvPicPr>
        <p:blipFill>
          <a:blip r:embed="rId4" cstate="email"/>
          <a:srcRect/>
          <a:stretch>
            <a:fillRect/>
          </a:stretch>
        </p:blipFill>
        <p:spPr bwMode="auto">
          <a:xfrm>
            <a:off x="6172200" y="3420346"/>
            <a:ext cx="2438400" cy="2715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9" name="TextBox 8"/>
          <p:cNvSpPr txBox="1">
            <a:spLocks noChangeArrowheads="1"/>
          </p:cNvSpPr>
          <p:nvPr/>
        </p:nvSpPr>
        <p:spPr bwMode="auto">
          <a:xfrm>
            <a:off x="914400" y="5631522"/>
            <a:ext cx="2019300" cy="492443"/>
          </a:xfrm>
          <a:prstGeom prst="rect">
            <a:avLst/>
          </a:prstGeom>
          <a:noFill/>
          <a:ln w="9525">
            <a:noFill/>
            <a:miter lim="800000"/>
            <a:headEnd/>
            <a:tailEnd/>
          </a:ln>
        </p:spPr>
        <p:txBody>
          <a:bodyPr wrap="square">
            <a:spAutoFit/>
          </a:bodyPr>
          <a:lstStyle/>
          <a:p>
            <a:pPr algn="ctr">
              <a:defRPr/>
            </a:pPr>
            <a:r>
              <a:rPr lang="en-US" sz="2600" dirty="0">
                <a:solidFill>
                  <a:srgbClr val="000066"/>
                </a:solidFill>
                <a:latin typeface="+mn-lt"/>
                <a:ea typeface="ＭＳ Ｐゴシック" pitchFamily="-107" charset="-128"/>
                <a:cs typeface="ＭＳ Ｐゴシック" pitchFamily="-107" charset="-128"/>
              </a:rPr>
              <a:t>Wizard Stick</a:t>
            </a:r>
          </a:p>
        </p:txBody>
      </p:sp>
      <p:pic>
        <p:nvPicPr>
          <p:cNvPr id="26631" name="Picture 6" descr="Photo of smoke is moving toward the ceiling opening."/>
          <p:cNvPicPr>
            <a:picLocks noChangeAspect="1"/>
          </p:cNvPicPr>
          <p:nvPr/>
        </p:nvPicPr>
        <p:blipFill>
          <a:blip r:embed="rId5" cstate="email"/>
          <a:srcRect/>
          <a:stretch>
            <a:fillRect/>
          </a:stretch>
        </p:blipFill>
        <p:spPr bwMode="auto">
          <a:xfrm>
            <a:off x="4038600" y="1200821"/>
            <a:ext cx="2743200" cy="205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a:spLocks noChangeArrowheads="1"/>
          </p:cNvSpPr>
          <p:nvPr/>
        </p:nvSpPr>
        <p:spPr bwMode="auto">
          <a:xfrm>
            <a:off x="6096000" y="638537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lumMod val="50000"/>
                  </a:schemeClr>
                </a:solidFill>
                <a:cs typeface="Arial" charset="0"/>
              </a:rPr>
              <a:t>Photos courtesy of The US </a:t>
            </a:r>
            <a:r>
              <a:rPr lang="en-US" sz="900" i="1" dirty="0">
                <a:solidFill>
                  <a:schemeClr val="bg1">
                    <a:lumMod val="50000"/>
                  </a:schemeClr>
                </a:solidFill>
                <a:cs typeface="Arial" charset="0"/>
              </a:rPr>
              <a:t>Department of Energy</a:t>
            </a: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Blower Door Care</a:t>
            </a:r>
          </a:p>
        </p:txBody>
      </p:sp>
      <p:sp>
        <p:nvSpPr>
          <p:cNvPr id="23555" name="Content Placeholder 2"/>
          <p:cNvSpPr>
            <a:spLocks noGrp="1"/>
          </p:cNvSpPr>
          <p:nvPr>
            <p:ph idx="1"/>
          </p:nvPr>
        </p:nvSpPr>
        <p:spPr>
          <a:xfrm>
            <a:off x="419100" y="2957513"/>
            <a:ext cx="4305300" cy="1549400"/>
          </a:xfrm>
        </p:spPr>
        <p:txBody>
          <a:bodyPr>
            <a:noAutofit/>
          </a:bodyPr>
          <a:lstStyle/>
          <a:p>
            <a:pPr marL="0" indent="0" eaLnBrk="1" hangingPunct="1">
              <a:buFont typeface="Arial" charset="0"/>
              <a:buNone/>
            </a:pPr>
            <a:r>
              <a:rPr lang="en-US" dirty="0" smtClean="0">
                <a:solidFill>
                  <a:schemeClr val="tx1"/>
                </a:solidFill>
              </a:rPr>
              <a:t>Fan housings that are cracked or misaligned will likely cause false test results.</a:t>
            </a:r>
          </a:p>
        </p:txBody>
      </p:sp>
      <p:pic>
        <p:nvPicPr>
          <p:cNvPr id="5" name="Content Placeholder 13" descr="Photo of a blower door test being performed - outside of home view."/>
          <p:cNvPicPr>
            <a:picLocks noChangeAspect="1"/>
          </p:cNvPicPr>
          <p:nvPr/>
        </p:nvPicPr>
        <p:blipFill>
          <a:blip r:embed="rId3"/>
          <a:stretch>
            <a:fillRect/>
          </a:stretch>
        </p:blipFill>
        <p:spPr bwMode="auto">
          <a:xfrm>
            <a:off x="5029200" y="1295400"/>
            <a:ext cx="3800943" cy="5128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7" name="Rectangle 5"/>
          <p:cNvSpPr>
            <a:spLocks noChangeArrowheads="1"/>
          </p:cNvSpPr>
          <p:nvPr/>
        </p:nvSpPr>
        <p:spPr bwMode="auto">
          <a:xfrm>
            <a:off x="1752600" y="6261100"/>
            <a:ext cx="3124200" cy="304800"/>
          </a:xfrm>
          <a:prstGeom prst="rect">
            <a:avLst/>
          </a:prstGeom>
          <a:noFill/>
          <a:ln w="9525">
            <a:noFill/>
            <a:miter lim="800000"/>
            <a:headEnd/>
            <a:tailEnd/>
          </a:ln>
        </p:spPr>
        <p:txBody>
          <a:bodyPr lIns="0" tIns="0" rIns="0" bIns="0"/>
          <a:lstStyle/>
          <a:p>
            <a:pPr algn="r" eaLnBrk="0" hangingPunct="0">
              <a:spcBef>
                <a:spcPct val="20000"/>
              </a:spcBef>
              <a:spcAft>
                <a:spcPct val="25000"/>
              </a:spcAft>
              <a:buClr>
                <a:schemeClr val="tx1"/>
              </a:buClr>
            </a:pPr>
            <a:r>
              <a:rPr lang="en-US" sz="1000" i="1">
                <a:solidFill>
                  <a:srgbClr val="404040"/>
                </a:solidFill>
              </a:rPr>
              <a:t>Minneapolis Model 3 Blower Door</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8" name="Rectangle 7"/>
          <p:cNvSpPr>
            <a:spLocks noChangeArrowheads="1"/>
          </p:cNvSpPr>
          <p:nvPr/>
        </p:nvSpPr>
        <p:spPr bwMode="auto">
          <a:xfrm>
            <a:off x="5791200" y="61722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2166" y="0"/>
            <a:ext cx="5369034" cy="901700"/>
          </a:xfrm>
        </p:spPr>
        <p:txBody>
          <a:bodyPr/>
          <a:lstStyle/>
          <a:p>
            <a:pPr eaLnBrk="1" hangingPunct="1">
              <a:defRPr/>
            </a:pPr>
            <a:r>
              <a:rPr lang="en-US" dirty="0" smtClean="0">
                <a:ea typeface="ＭＳ Ｐゴシック" pitchFamily="-107" charset="-128"/>
                <a:cs typeface="ＭＳ Ｐゴシック" pitchFamily="-107" charset="-128"/>
              </a:rPr>
              <a:t>Manometers</a:t>
            </a:r>
          </a:p>
        </p:txBody>
      </p:sp>
      <p:sp>
        <p:nvSpPr>
          <p:cNvPr id="22533" name="Text Box 10"/>
          <p:cNvSpPr txBox="1">
            <a:spLocks noChangeArrowheads="1"/>
          </p:cNvSpPr>
          <p:nvPr/>
        </p:nvSpPr>
        <p:spPr bwMode="auto">
          <a:xfrm>
            <a:off x="1066800" y="5181600"/>
            <a:ext cx="3276600" cy="830997"/>
          </a:xfrm>
          <a:prstGeom prst="rect">
            <a:avLst/>
          </a:prstGeom>
          <a:noFill/>
          <a:ln w="9525">
            <a:noFill/>
            <a:miter lim="800000"/>
            <a:headEnd/>
            <a:tailEnd/>
          </a:ln>
        </p:spPr>
        <p:txBody>
          <a:bodyPr wrap="square">
            <a:spAutoFit/>
          </a:bodyPr>
          <a:lstStyle/>
          <a:p>
            <a:pPr algn="ctr">
              <a:defRPr/>
            </a:pPr>
            <a:r>
              <a:rPr lang="en-US" sz="2400" dirty="0">
                <a:latin typeface="+mn-lt"/>
                <a:ea typeface="ＭＳ Ｐゴシック" pitchFamily="-107" charset="-128"/>
                <a:cs typeface="ＭＳ Ｐゴシック" pitchFamily="-107" charset="-128"/>
              </a:rPr>
              <a:t>DG-700</a:t>
            </a:r>
          </a:p>
          <a:p>
            <a:pPr>
              <a:defRPr/>
            </a:pPr>
            <a:r>
              <a:rPr lang="en-US" sz="2400" dirty="0">
                <a:latin typeface="+mn-lt"/>
                <a:ea typeface="ＭＳ Ｐゴシック" pitchFamily="-107" charset="-128"/>
                <a:cs typeface="ＭＳ Ｐゴシック" pitchFamily="-107" charset="-128"/>
              </a:rPr>
              <a:t>(Energy </a:t>
            </a:r>
            <a:r>
              <a:rPr lang="en-US" sz="2400" dirty="0" smtClean="0">
                <a:latin typeface="+mn-lt"/>
                <a:ea typeface="ＭＳ Ｐゴシック" pitchFamily="-107" charset="-128"/>
                <a:cs typeface="ＭＳ Ｐゴシック" pitchFamily="-107" charset="-128"/>
              </a:rPr>
              <a:t>Conservatory</a:t>
            </a:r>
            <a:r>
              <a:rPr lang="en-US" sz="2400" dirty="0">
                <a:latin typeface="+mn-lt"/>
                <a:ea typeface="ＭＳ Ｐゴシック" pitchFamily="-107" charset="-128"/>
                <a:cs typeface="ＭＳ Ｐゴシック" pitchFamily="-107" charset="-128"/>
              </a:rPr>
              <a:t>)</a:t>
            </a:r>
          </a:p>
        </p:txBody>
      </p:sp>
      <p:sp>
        <p:nvSpPr>
          <p:cNvPr id="22534" name="Text Box 11"/>
          <p:cNvSpPr txBox="1">
            <a:spLocks noChangeArrowheads="1"/>
          </p:cNvSpPr>
          <p:nvPr/>
        </p:nvSpPr>
        <p:spPr bwMode="auto">
          <a:xfrm>
            <a:off x="5257800" y="5105400"/>
            <a:ext cx="2282825" cy="830997"/>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7" charset="-128"/>
                <a:cs typeface="ＭＳ Ｐゴシック" pitchFamily="-107" charset="-128"/>
              </a:rPr>
              <a:t>DM-2</a:t>
            </a:r>
          </a:p>
          <a:p>
            <a:pPr algn="ctr">
              <a:defRPr/>
            </a:pPr>
            <a:r>
              <a:rPr lang="en-US" sz="2400" dirty="0">
                <a:latin typeface="+mn-lt"/>
                <a:ea typeface="ＭＳ Ｐゴシック" pitchFamily="-107" charset="-128"/>
                <a:cs typeface="ＭＳ Ｐゴシック" pitchFamily="-107" charset="-128"/>
              </a:rPr>
              <a:t>(Retrotec)</a:t>
            </a:r>
          </a:p>
        </p:txBody>
      </p:sp>
      <p:pic>
        <p:nvPicPr>
          <p:cNvPr id="116745" name="Picture 12" descr="Photo of DG-700 Manometer."/>
          <p:cNvPicPr>
            <a:picLocks noChangeAspect="1" noChangeArrowheads="1"/>
          </p:cNvPicPr>
          <p:nvPr/>
        </p:nvPicPr>
        <p:blipFill>
          <a:blip r:embed="rId3" cstate="email"/>
          <a:srcRect/>
          <a:stretch>
            <a:fillRect/>
          </a:stretch>
        </p:blipFill>
        <p:spPr bwMode="auto">
          <a:xfrm>
            <a:off x="1447800" y="1600200"/>
            <a:ext cx="2438400" cy="3299573"/>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4" name="Picture 13" descr="Photo of Retrotec DM-2 Manometer."/>
          <p:cNvPicPr>
            <a:picLocks noChangeAspect="1" noChangeArrowheads="1"/>
          </p:cNvPicPr>
          <p:nvPr/>
        </p:nvPicPr>
        <p:blipFill>
          <a:blip r:embed="rId4"/>
          <a:srcRect/>
          <a:stretch>
            <a:fillRect/>
          </a:stretch>
        </p:blipFill>
        <p:spPr bwMode="auto">
          <a:xfrm>
            <a:off x="5486400" y="1295400"/>
            <a:ext cx="1536700" cy="3581400"/>
          </a:xfrm>
          <a:prstGeom prst="rect">
            <a:avLst/>
          </a:prstGeom>
          <a:noFill/>
          <a:ln w="9525">
            <a:noFill/>
            <a:miter lim="800000"/>
            <a:headEnd/>
            <a:tailEnd/>
          </a:ln>
        </p:spPr>
      </p:pic>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9" name="Rectangle 8"/>
          <p:cNvSpPr>
            <a:spLocks noChangeArrowheads="1"/>
          </p:cNvSpPr>
          <p:nvPr/>
        </p:nvSpPr>
        <p:spPr bwMode="auto">
          <a:xfrm>
            <a:off x="4572000" y="6386845"/>
            <a:ext cx="4572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Energy Conservatory and Retrotec</a:t>
            </a:r>
            <a:endParaRPr lang="en-US" sz="900"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ＭＳ Ｐゴシック" charset="-128"/>
              </a:rPr>
              <a:t>Pressure Pan</a:t>
            </a:r>
          </a:p>
        </p:txBody>
      </p:sp>
      <p:sp>
        <p:nvSpPr>
          <p:cNvPr id="7" name="Rectangle 6"/>
          <p:cNvSpPr>
            <a:spLocks noChangeArrowheads="1"/>
          </p:cNvSpPr>
          <p:nvPr/>
        </p:nvSpPr>
        <p:spPr bwMode="auto">
          <a:xfrm>
            <a:off x="6096000" y="6172200"/>
            <a:ext cx="3048000" cy="246221"/>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1000" i="1" dirty="0" smtClean="0">
                <a:solidFill>
                  <a:schemeClr val="bg1"/>
                </a:solidFill>
                <a:cs typeface="Arial" charset="0"/>
              </a:rPr>
              <a:t>Photo courtesy of The US </a:t>
            </a:r>
            <a:r>
              <a:rPr lang="en-US" sz="1000" i="1" dirty="0">
                <a:solidFill>
                  <a:schemeClr val="bg1"/>
                </a:solidFill>
                <a:cs typeface="Arial" charset="0"/>
              </a:rPr>
              <a:t>Department of Energy</a:t>
            </a:r>
          </a:p>
        </p:txBody>
      </p:sp>
      <p:pic>
        <p:nvPicPr>
          <p:cNvPr id="8" name="Picture 7" descr="Photo of two technicians showing the blower door depressurizing the house to 25 or 50 Pa, a pressure pan is used to block a duct register. A manometer is also being used."/>
          <p:cNvPicPr>
            <a:picLocks noChangeAspect="1"/>
          </p:cNvPicPr>
          <p:nvPr/>
        </p:nvPicPr>
        <p:blipFill>
          <a:blip r:embed="rId3" cstate="email"/>
          <a:srcRect/>
          <a:stretch>
            <a:fillRect/>
          </a:stretch>
        </p:blipFill>
        <p:spPr>
          <a:xfrm>
            <a:off x="5029200" y="1295400"/>
            <a:ext cx="3866745" cy="514350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9" name="Picture 1" descr="Photo of technician using meter to pressure pan test mobile home."/>
          <p:cNvPicPr>
            <a:picLocks noChangeArrowheads="1"/>
          </p:cNvPicPr>
          <p:nvPr/>
        </p:nvPicPr>
        <p:blipFill>
          <a:blip r:embed="rId4" cstate="print"/>
          <a:srcRect/>
          <a:stretch>
            <a:fillRect/>
          </a:stretch>
        </p:blipFill>
        <p:spPr bwMode="auto">
          <a:xfrm>
            <a:off x="228600" y="1295400"/>
            <a:ext cx="4648200" cy="4533900"/>
          </a:xfrm>
          <a:prstGeom prst="rect">
            <a:avLst/>
          </a:prstGeom>
          <a:noFill/>
          <a:ln w="9525">
            <a:noFill/>
            <a:miter lim="800000"/>
            <a:headEnd/>
            <a:tailEnd/>
          </a:ln>
        </p:spPr>
      </p:pic>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1" name="Rectangle 10"/>
          <p:cNvSpPr>
            <a:spLocks noChangeArrowheads="1"/>
          </p:cNvSpPr>
          <p:nvPr/>
        </p:nvSpPr>
        <p:spPr bwMode="auto">
          <a:xfrm>
            <a:off x="0" y="638684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rgbClr val="000000"/>
                </a:solidFill>
                <a:cs typeface="Arial" charset="0"/>
              </a:rPr>
              <a:t>Photos courtesy of US Dept. of Energy</a:t>
            </a:r>
            <a:endParaRPr lang="en-US" sz="900" i="1" dirty="0">
              <a:solidFill>
                <a:srgbClr val="000000"/>
              </a:solidFill>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
            <a:ext cx="8385175" cy="914399"/>
          </a:xfrm>
        </p:spPr>
        <p:txBody>
          <a:bodyPr/>
          <a:lstStyle/>
          <a:p>
            <a:pPr>
              <a:defRPr/>
            </a:pPr>
            <a:r>
              <a:rPr lang="en-US" dirty="0" smtClean="0"/>
              <a:t>Duct Blaster</a:t>
            </a:r>
          </a:p>
        </p:txBody>
      </p:sp>
      <p:sp>
        <p:nvSpPr>
          <p:cNvPr id="111619" name="Rectangle 3"/>
          <p:cNvSpPr>
            <a:spLocks noGrp="1" noChangeArrowheads="1"/>
          </p:cNvSpPr>
          <p:nvPr>
            <p:ph type="body" sz="half" idx="1"/>
          </p:nvPr>
        </p:nvSpPr>
        <p:spPr>
          <a:xfrm>
            <a:off x="457200" y="1600200"/>
            <a:ext cx="3048000" cy="2971800"/>
          </a:xfrm>
        </p:spPr>
        <p:txBody>
          <a:bodyPr>
            <a:normAutofit lnSpcReduction="10000"/>
          </a:bodyPr>
          <a:lstStyle/>
          <a:p>
            <a:pPr marL="0" indent="0">
              <a:spcAft>
                <a:spcPts val="1200"/>
              </a:spcAft>
              <a:buFontTx/>
              <a:buNone/>
            </a:pPr>
            <a:r>
              <a:rPr lang="en-US" sz="2600" dirty="0" smtClean="0">
                <a:solidFill>
                  <a:srgbClr val="000066"/>
                </a:solidFill>
              </a:rPr>
              <a:t>Use duct pressurization testing to quantify:</a:t>
            </a:r>
          </a:p>
          <a:p>
            <a:pPr marL="457200" indent="-280988">
              <a:spcAft>
                <a:spcPts val="1200"/>
              </a:spcAft>
            </a:pPr>
            <a:r>
              <a:rPr lang="en-US" dirty="0" smtClean="0">
                <a:solidFill>
                  <a:schemeClr val="tx1"/>
                </a:solidFill>
              </a:rPr>
              <a:t>Total duct leakage.</a:t>
            </a:r>
          </a:p>
          <a:p>
            <a:pPr marL="457200" indent="-280988">
              <a:spcAft>
                <a:spcPts val="1200"/>
              </a:spcAft>
            </a:pPr>
            <a:r>
              <a:rPr lang="en-US" dirty="0" smtClean="0">
                <a:solidFill>
                  <a:schemeClr val="tx1"/>
                </a:solidFill>
              </a:rPr>
              <a:t>Duct leakage to outdoors.</a:t>
            </a:r>
          </a:p>
        </p:txBody>
      </p:sp>
      <p:pic>
        <p:nvPicPr>
          <p:cNvPr id="111622" name="Picture 9" descr="Photo of technician performing duct pressuriztion testing."/>
          <p:cNvPicPr>
            <a:picLocks noChangeAspect="1"/>
          </p:cNvPicPr>
          <p:nvPr/>
        </p:nvPicPr>
        <p:blipFill>
          <a:blip r:embed="rId3" cstate="print"/>
          <a:srcRect/>
          <a:stretch>
            <a:fillRect/>
          </a:stretch>
        </p:blipFill>
        <p:spPr bwMode="auto">
          <a:xfrm>
            <a:off x="3886200" y="1143000"/>
            <a:ext cx="5257800" cy="5334000"/>
          </a:xfrm>
          <a:prstGeom prst="rect">
            <a:avLst/>
          </a:prstGeom>
          <a:noFill/>
          <a:ln w="9525">
            <a:noFill/>
            <a:miter lim="800000"/>
            <a:headEnd/>
            <a:tailEnd/>
          </a:ln>
        </p:spPr>
      </p:pic>
      <p:sp>
        <p:nvSpPr>
          <p:cNvPr id="111623" name="TextBox 8"/>
          <p:cNvSpPr txBox="1">
            <a:spLocks noChangeArrowheads="1"/>
          </p:cNvSpPr>
          <p:nvPr/>
        </p:nvSpPr>
        <p:spPr bwMode="auto">
          <a:xfrm>
            <a:off x="5105400" y="6260018"/>
            <a:ext cx="39624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smtClean="0">
                <a:solidFill>
                  <a:schemeClr val="bg1"/>
                </a:solidFill>
                <a:latin typeface="+mn-lt"/>
              </a:rPr>
              <a:t>Photo </a:t>
            </a:r>
            <a:r>
              <a:rPr lang="en-US" sz="900" i="1" dirty="0">
                <a:solidFill>
                  <a:schemeClr val="bg1"/>
                </a:solidFill>
                <a:latin typeface="+mn-lt"/>
              </a:rPr>
              <a:t>courtesy of Energy Conservatory</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0"/>
            <a:ext cx="8385175" cy="914399"/>
          </a:xfrm>
        </p:spPr>
        <p:txBody>
          <a:bodyPr/>
          <a:lstStyle/>
          <a:p>
            <a:pPr>
              <a:defRPr/>
            </a:pPr>
            <a:r>
              <a:rPr lang="en-US" dirty="0" smtClean="0"/>
              <a:t>Zonal Pressure Diagnostics</a:t>
            </a:r>
          </a:p>
        </p:txBody>
      </p:sp>
      <p:sp>
        <p:nvSpPr>
          <p:cNvPr id="98307" name="Rectangle 3"/>
          <p:cNvSpPr>
            <a:spLocks noGrp="1" noChangeArrowheads="1"/>
          </p:cNvSpPr>
          <p:nvPr>
            <p:ph type="body" sz="half" idx="1"/>
          </p:nvPr>
        </p:nvSpPr>
        <p:spPr>
          <a:xfrm>
            <a:off x="457200" y="1346339"/>
            <a:ext cx="4038600" cy="5283061"/>
          </a:xfrm>
        </p:spPr>
        <p:txBody>
          <a:bodyPr>
            <a:normAutofit lnSpcReduction="10000"/>
          </a:bodyPr>
          <a:lstStyle/>
          <a:p>
            <a:pPr marL="0" indent="0">
              <a:spcAft>
                <a:spcPts val="600"/>
              </a:spcAft>
              <a:buFontTx/>
              <a:buNone/>
            </a:pPr>
            <a:r>
              <a:rPr lang="en-US" sz="2600" dirty="0" smtClean="0">
                <a:solidFill>
                  <a:srgbClr val="000066"/>
                </a:solidFill>
              </a:rPr>
              <a:t>Conduct zonal pressure diagnostics and interpret results to determine:</a:t>
            </a:r>
          </a:p>
          <a:p>
            <a:pPr marL="457200" indent="-280988">
              <a:spcAft>
                <a:spcPts val="600"/>
              </a:spcAft>
            </a:pPr>
            <a:r>
              <a:rPr lang="en-US" dirty="0" smtClean="0">
                <a:solidFill>
                  <a:schemeClr val="tx1"/>
                </a:solidFill>
              </a:rPr>
              <a:t>Location and effectiveness </a:t>
            </a:r>
            <a:br>
              <a:rPr lang="en-US" dirty="0" smtClean="0">
                <a:solidFill>
                  <a:schemeClr val="tx1"/>
                </a:solidFill>
              </a:rPr>
            </a:br>
            <a:r>
              <a:rPr lang="en-US" dirty="0" smtClean="0">
                <a:solidFill>
                  <a:schemeClr val="tx1"/>
                </a:solidFill>
              </a:rPr>
              <a:t>of the air barrier.</a:t>
            </a:r>
          </a:p>
          <a:p>
            <a:pPr marL="457200" indent="-280988">
              <a:spcAft>
                <a:spcPts val="600"/>
              </a:spcAft>
            </a:pPr>
            <a:r>
              <a:rPr lang="en-US" dirty="0" smtClean="0">
                <a:solidFill>
                  <a:schemeClr val="tx1"/>
                </a:solidFill>
              </a:rPr>
              <a:t>Alignment of air barrier and thermal boundary.</a:t>
            </a:r>
          </a:p>
          <a:p>
            <a:pPr marL="457200" indent="-280988">
              <a:spcAft>
                <a:spcPts val="600"/>
              </a:spcAft>
            </a:pPr>
            <a:r>
              <a:rPr lang="en-US" dirty="0" smtClean="0">
                <a:solidFill>
                  <a:schemeClr val="tx1"/>
                </a:solidFill>
              </a:rPr>
              <a:t>If the pressure of the main house with reference to the garage indicates serious leaks between the two zones.</a:t>
            </a:r>
          </a:p>
        </p:txBody>
      </p:sp>
      <p:pic>
        <p:nvPicPr>
          <p:cNvPr id="41990" name="Picture 9" descr="Photo of weatherization technician Conducting zonal pressure diagnostics."/>
          <p:cNvPicPr>
            <a:picLocks noGrp="1" noChangeAspect="1" noChangeArrowheads="1"/>
          </p:cNvPicPr>
          <p:nvPr>
            <p:ph sz="half" idx="2"/>
          </p:nvPr>
        </p:nvPicPr>
        <p:blipFill>
          <a:blip r:embed="rId3" cstate="email"/>
          <a:stretch>
            <a:fillRect/>
          </a:stretch>
        </p:blipFill>
        <p:spPr>
          <a:xfrm>
            <a:off x="5205412" y="1905000"/>
            <a:ext cx="3352800" cy="41910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98311" name="TextBox 8"/>
          <p:cNvSpPr txBox="1">
            <a:spLocks noChangeArrowheads="1"/>
          </p:cNvSpPr>
          <p:nvPr/>
        </p:nvSpPr>
        <p:spPr bwMode="auto">
          <a:xfrm>
            <a:off x="4953000" y="6096000"/>
            <a:ext cx="3962400" cy="26193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200" dirty="0">
                <a:solidFill>
                  <a:schemeClr val="bg1"/>
                </a:solidFill>
              </a:rPr>
              <a:t>Photo courtesy of PA Weatherization Training Center</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8" name="Rectangle 7"/>
          <p:cNvSpPr>
            <a:spLocks noChangeArrowheads="1"/>
          </p:cNvSpPr>
          <p:nvPr/>
        </p:nvSpPr>
        <p:spPr bwMode="auto">
          <a:xfrm>
            <a:off x="7391400" y="6386845"/>
            <a:ext cx="17526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 courtesy of PA WTC</a:t>
            </a:r>
            <a:endParaRPr lang="en-US" sz="900"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600200"/>
            <a:ext cx="8077200" cy="4495800"/>
          </a:xfrm>
        </p:spPr>
        <p:txBody>
          <a:bodyPr/>
          <a:lstStyle/>
          <a:p>
            <a:pPr marL="0" indent="0" eaLnBrk="1" hangingPunct="1">
              <a:spcAft>
                <a:spcPts val="600"/>
              </a:spcAft>
              <a:buFontTx/>
              <a:buNone/>
            </a:pPr>
            <a:r>
              <a:rPr lang="en-US" sz="2600" dirty="0" smtClean="0">
                <a:solidFill>
                  <a:srgbClr val="0A006A"/>
                </a:solidFill>
                <a:ea typeface="ＭＳ Ｐゴシック" charset="-128"/>
              </a:rPr>
              <a:t>By attending this session, participants will be able to:</a:t>
            </a:r>
          </a:p>
          <a:p>
            <a:pPr marL="457200" lvl="0" indent="-280988"/>
            <a:r>
              <a:rPr lang="en-US" dirty="0" smtClean="0">
                <a:solidFill>
                  <a:schemeClr val="tx1"/>
                </a:solidFill>
              </a:rPr>
              <a:t>Identify the necessary inspection tools, equipment, and their use. </a:t>
            </a:r>
            <a:endParaRPr lang="en-US" b="1" dirty="0" smtClean="0">
              <a:solidFill>
                <a:schemeClr val="tx1"/>
              </a:solidFill>
            </a:endParaRPr>
          </a:p>
          <a:p>
            <a:pPr marL="457200" lvl="0" indent="-280988"/>
            <a:r>
              <a:rPr lang="en-US" dirty="0" smtClean="0">
                <a:solidFill>
                  <a:schemeClr val="tx1"/>
                </a:solidFill>
              </a:rPr>
              <a:t>Explain the purpose of various tools used by inspectors. </a:t>
            </a:r>
            <a:endParaRPr lang="en-US" b="1" dirty="0" smtClean="0">
              <a:solidFill>
                <a:schemeClr val="tx1"/>
              </a:solidFill>
            </a:endParaRPr>
          </a:p>
          <a:p>
            <a:pPr marL="457200" lvl="0" indent="-280988"/>
            <a:r>
              <a:rPr lang="en-US" dirty="0" smtClean="0">
                <a:solidFill>
                  <a:schemeClr val="tx1"/>
                </a:solidFill>
              </a:rPr>
              <a:t>Discuss the importance of following manufacturer’s recommendations for care and maintenance of tools and equipment.</a:t>
            </a:r>
            <a:endParaRPr lang="en-US" b="1" dirty="0" smtClean="0">
              <a:solidFill>
                <a:schemeClr val="tx1"/>
              </a:solidFill>
            </a:endParaRPr>
          </a:p>
          <a:p>
            <a:pPr marL="0" indent="0" eaLnBrk="1" hangingPunct="1">
              <a:spcAft>
                <a:spcPts val="600"/>
              </a:spcAft>
              <a:buNone/>
            </a:pPr>
            <a:endParaRPr lang="en-US" sz="2200" dirty="0" smtClean="0">
              <a:solidFill>
                <a:schemeClr val="tx1"/>
              </a:solidFill>
              <a:ea typeface="ＭＳ Ｐゴシック" charset="-128"/>
            </a:endParaRPr>
          </a:p>
        </p:txBody>
      </p:sp>
      <p:sp>
        <p:nvSpPr>
          <p:cNvPr id="2" name="Title 1"/>
          <p:cNvSpPr>
            <a:spLocks noGrp="1"/>
          </p:cNvSpPr>
          <p:nvPr>
            <p:ph type="title"/>
          </p:nvPr>
        </p:nvSpPr>
        <p:spPr/>
        <p:txBody>
          <a:bodyPr/>
          <a:lstStyle/>
          <a:p>
            <a:pPr eaLnBrk="1" hangingPunct="1">
              <a:defRPr/>
            </a:pPr>
            <a:r>
              <a:rPr lang="en-US" dirty="0" smtClean="0">
                <a:ea typeface="ＭＳ Ｐゴシック" pitchFamily="-111" charset="-128"/>
              </a:rPr>
              <a:t>Learning Objectives</a:t>
            </a:r>
          </a:p>
        </p:txBody>
      </p:sp>
      <p:sp>
        <p:nvSpPr>
          <p:cNvPr id="6"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9" descr="Illustration of a two-story, balloon-framed house with a one-story addition and an unheated porch over an unheated basement."/>
          <p:cNvPicPr>
            <a:picLocks noChangeAspect="1"/>
          </p:cNvPicPr>
          <p:nvPr/>
        </p:nvPicPr>
        <p:blipFill>
          <a:blip r:embed="rId3" cstate="print"/>
          <a:srcRect/>
          <a:stretch>
            <a:fillRect/>
          </a:stretch>
        </p:blipFill>
        <p:spPr bwMode="auto">
          <a:xfrm>
            <a:off x="0" y="1219200"/>
            <a:ext cx="6705600" cy="5257800"/>
          </a:xfrm>
          <a:prstGeom prst="rect">
            <a:avLst/>
          </a:prstGeom>
          <a:noFill/>
          <a:ln w="9525">
            <a:noFill/>
            <a:miter lim="800000"/>
            <a:headEnd/>
            <a:tailEnd/>
          </a:ln>
        </p:spPr>
      </p:pic>
      <p:sp>
        <p:nvSpPr>
          <p:cNvPr id="103427" name="Text Box 2"/>
          <p:cNvSpPr txBox="1">
            <a:spLocks noChangeArrowheads="1"/>
          </p:cNvSpPr>
          <p:nvPr/>
        </p:nvSpPr>
        <p:spPr bwMode="auto">
          <a:xfrm>
            <a:off x="5105400" y="2006600"/>
            <a:ext cx="3810000" cy="1938992"/>
          </a:xfrm>
          <a:prstGeom prst="rect">
            <a:avLst/>
          </a:prstGeom>
          <a:noFill/>
          <a:ln w="9525">
            <a:noFill/>
            <a:miter lim="800000"/>
            <a:headEnd/>
            <a:tailEnd/>
          </a:ln>
        </p:spPr>
        <p:txBody>
          <a:bodyPr>
            <a:spAutoFit/>
          </a:bodyPr>
          <a:lstStyle/>
          <a:p>
            <a:pPr eaLnBrk="0" hangingPunct="0"/>
            <a:r>
              <a:rPr lang="en-US" sz="2400" dirty="0">
                <a:latin typeface="+mj-lt"/>
              </a:rPr>
              <a:t>Two-story balloon-framed house with one-story addition and unheated porch over unconditioned basement</a:t>
            </a:r>
          </a:p>
        </p:txBody>
      </p:sp>
      <p:sp>
        <p:nvSpPr>
          <p:cNvPr id="103428" name="Rectangle 46"/>
          <p:cNvSpPr>
            <a:spLocks noChangeArrowheads="1"/>
          </p:cNvSpPr>
          <p:nvPr/>
        </p:nvSpPr>
        <p:spPr bwMode="auto">
          <a:xfrm>
            <a:off x="381000" y="152400"/>
            <a:ext cx="6324600" cy="6858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latin typeface="+mj-lt"/>
              </a:rPr>
              <a:t>Zonal Pressure </a:t>
            </a:r>
            <a:r>
              <a:rPr lang="en-US" sz="2600" spc="100" dirty="0" smtClean="0">
                <a:solidFill>
                  <a:schemeClr val="bg1"/>
                </a:solidFill>
                <a:latin typeface="+mj-lt"/>
              </a:rPr>
              <a:t>Diagnostics</a:t>
            </a:r>
            <a:endParaRPr lang="en-US" sz="2600" spc="100" dirty="0">
              <a:solidFill>
                <a:schemeClr val="bg1"/>
              </a:solidFill>
              <a:latin typeface="+mj-lt"/>
            </a:endParaRPr>
          </a:p>
        </p:txBody>
      </p:sp>
      <p:sp>
        <p:nvSpPr>
          <p:cNvPr id="77871" name="Text Box 3"/>
          <p:cNvSpPr txBox="1">
            <a:spLocks noChangeArrowheads="1"/>
          </p:cNvSpPr>
          <p:nvPr/>
        </p:nvSpPr>
        <p:spPr bwMode="auto">
          <a:xfrm>
            <a:off x="5105400" y="1371600"/>
            <a:ext cx="3962400" cy="492125"/>
          </a:xfrm>
          <a:prstGeom prst="rect">
            <a:avLst/>
          </a:prstGeom>
          <a:noFill/>
          <a:ln w="9525">
            <a:noFill/>
            <a:miter lim="800000"/>
            <a:headEnd/>
            <a:tailEnd/>
          </a:ln>
        </p:spPr>
        <p:txBody>
          <a:bodyPr>
            <a:spAutoFit/>
          </a:bodyPr>
          <a:lstStyle/>
          <a:p>
            <a:pPr eaLnBrk="0" hangingPunct="0">
              <a:defRPr/>
            </a:pPr>
            <a:r>
              <a:rPr lang="en-US" sz="2600" dirty="0">
                <a:solidFill>
                  <a:srgbClr val="000066"/>
                </a:solidFill>
                <a:latin typeface="+mn-lt"/>
                <a:ea typeface="+mn-ea"/>
              </a:rPr>
              <a:t>Unsealed/Uninsulated</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9" name="TextBox 22"/>
          <p:cNvSpPr txBox="1">
            <a:spLocks noChangeArrowheads="1"/>
          </p:cNvSpPr>
          <p:nvPr/>
        </p:nvSpPr>
        <p:spPr bwMode="auto">
          <a:xfrm>
            <a:off x="5410200" y="6398568"/>
            <a:ext cx="3733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900" i="1" dirty="0">
                <a:solidFill>
                  <a:srgbClr val="000000"/>
                </a:solidFill>
              </a:rPr>
              <a:t>Graphic developed for the US DOE WAP Standardized Curricula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1" descr="Cutaway illustration showing The insulation is aligned with the air barrier of a home. &#10;"/>
          <p:cNvPicPr>
            <a:picLocks noChangeAspect="1"/>
          </p:cNvPicPr>
          <p:nvPr/>
        </p:nvPicPr>
        <p:blipFill>
          <a:blip r:embed="rId3" cstate="print"/>
          <a:srcRect/>
          <a:stretch>
            <a:fillRect/>
          </a:stretch>
        </p:blipFill>
        <p:spPr bwMode="auto">
          <a:xfrm>
            <a:off x="0" y="1295400"/>
            <a:ext cx="6781800" cy="5181600"/>
          </a:xfrm>
          <a:prstGeom prst="rect">
            <a:avLst/>
          </a:prstGeom>
          <a:noFill/>
          <a:ln w="9525">
            <a:noFill/>
            <a:miter lim="800000"/>
            <a:headEnd/>
            <a:tailEnd/>
          </a:ln>
        </p:spPr>
      </p:pic>
      <p:sp>
        <p:nvSpPr>
          <p:cNvPr id="104451" name="Rectangle 46"/>
          <p:cNvSpPr>
            <a:spLocks noChangeArrowheads="1"/>
          </p:cNvSpPr>
          <p:nvPr/>
        </p:nvSpPr>
        <p:spPr bwMode="auto">
          <a:xfrm>
            <a:off x="381000" y="76200"/>
            <a:ext cx="6324600" cy="7620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latin typeface="+mn-lt"/>
              </a:rPr>
              <a:t>Zonal Pressure </a:t>
            </a:r>
            <a:r>
              <a:rPr lang="en-US" sz="2600" spc="100" dirty="0" smtClean="0">
                <a:solidFill>
                  <a:schemeClr val="bg1"/>
                </a:solidFill>
                <a:latin typeface="+mn-lt"/>
              </a:rPr>
              <a:t>Diagnostics</a:t>
            </a:r>
            <a:endParaRPr lang="en-US" sz="2600" spc="100" dirty="0">
              <a:solidFill>
                <a:schemeClr val="bg1"/>
              </a:solidFill>
              <a:latin typeface="+mn-lt"/>
            </a:endParaRPr>
          </a:p>
        </p:txBody>
      </p:sp>
      <p:sp>
        <p:nvSpPr>
          <p:cNvPr id="53" name="Text Box 2"/>
          <p:cNvSpPr txBox="1">
            <a:spLocks noChangeArrowheads="1"/>
          </p:cNvSpPr>
          <p:nvPr/>
        </p:nvSpPr>
        <p:spPr bwMode="auto">
          <a:xfrm>
            <a:off x="4953000" y="2133600"/>
            <a:ext cx="3810000" cy="1200329"/>
          </a:xfrm>
          <a:prstGeom prst="rect">
            <a:avLst/>
          </a:prstGeom>
          <a:noFill/>
          <a:ln w="9525">
            <a:noFill/>
            <a:miter lim="800000"/>
            <a:headEnd/>
            <a:tailEnd/>
          </a:ln>
        </p:spPr>
        <p:txBody>
          <a:bodyPr>
            <a:spAutoFit/>
          </a:bodyPr>
          <a:lstStyle/>
          <a:p>
            <a:pPr eaLnBrk="0" hangingPunct="0">
              <a:defRPr/>
            </a:pPr>
            <a:r>
              <a:rPr lang="en-US" sz="2400" dirty="0" smtClean="0">
                <a:latin typeface="+mn-lt"/>
                <a:ea typeface="+mn-ea"/>
              </a:rPr>
              <a:t>Air-sealed/insulated </a:t>
            </a:r>
            <a:r>
              <a:rPr lang="en-US" sz="2400" dirty="0">
                <a:latin typeface="+mn-lt"/>
                <a:ea typeface="+mn-ea"/>
              </a:rPr>
              <a:t>with </a:t>
            </a:r>
            <a:br>
              <a:rPr lang="en-US" sz="2400" dirty="0">
                <a:latin typeface="+mn-lt"/>
                <a:ea typeface="+mn-ea"/>
              </a:rPr>
            </a:br>
            <a:r>
              <a:rPr lang="en-US" sz="2400" dirty="0">
                <a:latin typeface="+mn-lt"/>
                <a:ea typeface="+mn-ea"/>
              </a:rPr>
              <a:t>air barrier and insulation </a:t>
            </a:r>
            <a:br>
              <a:rPr lang="en-US" sz="2400" dirty="0">
                <a:latin typeface="+mn-lt"/>
                <a:ea typeface="+mn-ea"/>
              </a:rPr>
            </a:br>
            <a:r>
              <a:rPr lang="en-US" sz="2400" dirty="0">
                <a:latin typeface="+mn-lt"/>
                <a:ea typeface="+mn-ea"/>
              </a:rPr>
              <a:t>in alignment</a:t>
            </a:r>
          </a:p>
        </p:txBody>
      </p:sp>
      <p:sp>
        <p:nvSpPr>
          <p:cNvPr id="54" name="Text Box 3"/>
          <p:cNvSpPr txBox="1">
            <a:spLocks noChangeArrowheads="1"/>
          </p:cNvSpPr>
          <p:nvPr/>
        </p:nvSpPr>
        <p:spPr bwMode="auto">
          <a:xfrm>
            <a:off x="4953000" y="1498600"/>
            <a:ext cx="3962400" cy="492125"/>
          </a:xfrm>
          <a:prstGeom prst="rect">
            <a:avLst/>
          </a:prstGeom>
          <a:noFill/>
          <a:ln w="9525">
            <a:noFill/>
            <a:miter lim="800000"/>
            <a:headEnd/>
            <a:tailEnd/>
          </a:ln>
        </p:spPr>
        <p:txBody>
          <a:bodyPr>
            <a:spAutoFit/>
          </a:bodyPr>
          <a:lstStyle/>
          <a:p>
            <a:pPr eaLnBrk="0" hangingPunct="0">
              <a:defRPr/>
            </a:pPr>
            <a:r>
              <a:rPr lang="en-US" sz="2600" dirty="0" smtClean="0">
                <a:latin typeface="+mn-lt"/>
                <a:ea typeface="+mn-ea"/>
              </a:rPr>
              <a:t>Sealed/Insulated</a:t>
            </a:r>
            <a:endParaRPr lang="en-US" sz="2600" dirty="0">
              <a:latin typeface="+mn-lt"/>
              <a:ea typeface="+mn-ea"/>
            </a:endParaRP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9" name="TextBox 22"/>
          <p:cNvSpPr txBox="1">
            <a:spLocks noChangeArrowheads="1"/>
          </p:cNvSpPr>
          <p:nvPr/>
        </p:nvSpPr>
        <p:spPr bwMode="auto">
          <a:xfrm>
            <a:off x="5638800" y="6324600"/>
            <a:ext cx="3505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r>
              <a:rPr lang="en-US" sz="900" i="1" dirty="0">
                <a:solidFill>
                  <a:srgbClr val="000000"/>
                </a:solidFill>
              </a:rPr>
              <a:t>Graphic developed for the US DOE WAP Standardized Curricula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400800" cy="838200"/>
          </a:xfrm>
        </p:spPr>
        <p:txBody>
          <a:bodyPr/>
          <a:lstStyle/>
          <a:p>
            <a:pPr eaLnBrk="1" hangingPunct="1">
              <a:defRPr/>
            </a:pPr>
            <a:r>
              <a:rPr lang="en-US" dirty="0" smtClean="0">
                <a:ea typeface="ＭＳ Ｐゴシック" pitchFamily="-109" charset="-128"/>
              </a:rPr>
              <a:t> Measuring Exhaust Fan Flow</a:t>
            </a:r>
          </a:p>
        </p:txBody>
      </p:sp>
      <p:pic>
        <p:nvPicPr>
          <p:cNvPr id="31747" name="Picture 6" descr="Photo of Exhaust Fan Flow Meter."/>
          <p:cNvPicPr>
            <a:picLocks noChangeAspect="1"/>
          </p:cNvPicPr>
          <p:nvPr/>
        </p:nvPicPr>
        <p:blipFill>
          <a:blip r:embed="rId3" cstate="email"/>
          <a:srcRect/>
          <a:stretch>
            <a:fillRect/>
          </a:stretch>
        </p:blipFill>
        <p:spPr bwMode="auto">
          <a:xfrm>
            <a:off x="457201" y="2743200"/>
            <a:ext cx="3457754" cy="281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2" name="TextBox 7"/>
          <p:cNvSpPr txBox="1">
            <a:spLocks noChangeArrowheads="1"/>
          </p:cNvSpPr>
          <p:nvPr/>
        </p:nvSpPr>
        <p:spPr bwMode="auto">
          <a:xfrm>
            <a:off x="457200" y="1600200"/>
            <a:ext cx="8382000" cy="830997"/>
          </a:xfrm>
          <a:prstGeom prst="rect">
            <a:avLst/>
          </a:prstGeom>
          <a:noFill/>
          <a:ln w="9525">
            <a:noFill/>
            <a:miter lim="800000"/>
            <a:headEnd/>
            <a:tailEnd/>
          </a:ln>
        </p:spPr>
        <p:txBody>
          <a:bodyPr>
            <a:spAutoFit/>
          </a:bodyPr>
          <a:lstStyle/>
          <a:p>
            <a:pPr algn="ctr"/>
            <a:r>
              <a:rPr lang="en-US" sz="2400" dirty="0" smtClean="0">
                <a:latin typeface="Arial" charset="0"/>
              </a:rPr>
              <a:t>Energy conservatory exhaust fan flow meter </a:t>
            </a:r>
            <a:br>
              <a:rPr lang="en-US" sz="2400" dirty="0" smtClean="0">
                <a:latin typeface="Arial" charset="0"/>
              </a:rPr>
            </a:br>
            <a:r>
              <a:rPr lang="en-US" sz="2400" dirty="0" smtClean="0">
                <a:latin typeface="Arial" charset="0"/>
              </a:rPr>
              <a:t>with DG-700 pressure and flow gauge</a:t>
            </a:r>
            <a:endParaRPr lang="en-US" sz="2400" dirty="0">
              <a:latin typeface="Arial" charset="0"/>
            </a:endParaRPr>
          </a:p>
        </p:txBody>
      </p:sp>
      <p:pic>
        <p:nvPicPr>
          <p:cNvPr id="31749" name="Picture 15" descr="Photo of the meter pan over the (running) fan intake."/>
          <p:cNvPicPr>
            <a:picLocks noChangeAspect="1" noChangeArrowheads="1"/>
          </p:cNvPicPr>
          <p:nvPr/>
        </p:nvPicPr>
        <p:blipFill>
          <a:blip r:embed="rId4" cstate="email"/>
          <a:srcRect/>
          <a:stretch>
            <a:fillRect/>
          </a:stretch>
        </p:blipFill>
        <p:spPr bwMode="auto">
          <a:xfrm>
            <a:off x="5638799" y="2743200"/>
            <a:ext cx="313266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7" name="Picture 8" descr="Photo of DG-700 Pressure &amp; Flow Gauge."/>
          <p:cNvPicPr>
            <a:picLocks noChangeAspect="1"/>
          </p:cNvPicPr>
          <p:nvPr/>
        </p:nvPicPr>
        <p:blipFill>
          <a:blip r:embed="rId5"/>
          <a:srcRect/>
          <a:stretch>
            <a:fillRect/>
          </a:stretch>
        </p:blipFill>
        <p:spPr bwMode="auto">
          <a:xfrm>
            <a:off x="4038600" y="2743200"/>
            <a:ext cx="1479550" cy="2819400"/>
          </a:xfrm>
          <a:prstGeom prst="rect">
            <a:avLst/>
          </a:prstGeom>
          <a:noFill/>
          <a:ln w="9525">
            <a:noFill/>
            <a:miter lim="800000"/>
            <a:headEnd/>
            <a:tailEnd/>
          </a:ln>
        </p:spPr>
      </p:pic>
      <p:sp>
        <p:nvSpPr>
          <p:cNvPr id="8" name="Rectangle 7"/>
          <p:cNvSpPr>
            <a:spLocks noChangeArrowheads="1"/>
          </p:cNvSpPr>
          <p:nvPr/>
        </p:nvSpPr>
        <p:spPr bwMode="auto">
          <a:xfrm>
            <a:off x="6054969"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lumMod val="50000"/>
                  </a:schemeClr>
                </a:solidFill>
                <a:cs typeface="Arial" charset="0"/>
              </a:rPr>
              <a:t>Photos courtesy of The US </a:t>
            </a:r>
            <a:r>
              <a:rPr lang="en-US" sz="900" i="1" dirty="0">
                <a:solidFill>
                  <a:schemeClr val="bg1">
                    <a:lumMod val="50000"/>
                  </a:schemeClr>
                </a:solidFill>
                <a:cs typeface="Arial" charset="0"/>
              </a:rPr>
              <a:t>Department of Energy</a:t>
            </a: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369034" cy="901700"/>
          </a:xfrm>
        </p:spPr>
        <p:txBody>
          <a:bodyPr/>
          <a:lstStyle/>
          <a:p>
            <a:pPr eaLnBrk="1" hangingPunct="1">
              <a:defRPr/>
            </a:pPr>
            <a:r>
              <a:rPr lang="en-US" dirty="0" smtClean="0"/>
              <a:t>Digital Manometer</a:t>
            </a:r>
          </a:p>
        </p:txBody>
      </p:sp>
      <p:sp>
        <p:nvSpPr>
          <p:cNvPr id="21507" name="Content Placeholder 2"/>
          <p:cNvSpPr>
            <a:spLocks noGrp="1"/>
          </p:cNvSpPr>
          <p:nvPr>
            <p:ph idx="1"/>
          </p:nvPr>
        </p:nvSpPr>
        <p:spPr>
          <a:xfrm>
            <a:off x="457200" y="1617663"/>
            <a:ext cx="5105400" cy="3487737"/>
          </a:xfrm>
        </p:spPr>
        <p:txBody>
          <a:bodyPr/>
          <a:lstStyle/>
          <a:p>
            <a:pPr eaLnBrk="1" hangingPunct="1">
              <a:buFont typeface="Arial" charset="0"/>
              <a:buNone/>
            </a:pPr>
            <a:r>
              <a:rPr lang="en-US" sz="2600" dirty="0" smtClean="0">
                <a:solidFill>
                  <a:srgbClr val="000066"/>
                </a:solidFill>
              </a:rPr>
              <a:t>Calibrate every six months.</a:t>
            </a:r>
          </a:p>
          <a:p>
            <a:pPr marL="457200" indent="-280988" eaLnBrk="1" hangingPunct="1"/>
            <a:r>
              <a:rPr lang="en-US" dirty="0" smtClean="0">
                <a:solidFill>
                  <a:srgbClr val="50565C"/>
                </a:solidFill>
              </a:rPr>
              <a:t>Return to the manufacturer</a:t>
            </a:r>
          </a:p>
          <a:p>
            <a:pPr marL="855663" lvl="1" indent="-280988">
              <a:buNone/>
            </a:pPr>
            <a:r>
              <a:rPr lang="en-US" sz="2400" i="1" dirty="0" smtClean="0">
                <a:solidFill>
                  <a:srgbClr val="50565C"/>
                </a:solidFill>
              </a:rPr>
              <a:t>or</a:t>
            </a:r>
          </a:p>
          <a:p>
            <a:pPr marL="457200" indent="-280988" eaLnBrk="1" hangingPunct="1"/>
            <a:r>
              <a:rPr lang="en-US" dirty="0" smtClean="0">
                <a:solidFill>
                  <a:srgbClr val="50565C"/>
                </a:solidFill>
              </a:rPr>
              <a:t>Calibrate with another digital manometer of the same type</a:t>
            </a:r>
          </a:p>
          <a:p>
            <a:pPr eaLnBrk="1" hangingPunct="1">
              <a:buFont typeface="Arial" charset="0"/>
              <a:buNone/>
            </a:pPr>
            <a:endParaRPr lang="en-US" dirty="0" smtClean="0"/>
          </a:p>
        </p:txBody>
      </p:sp>
      <p:pic>
        <p:nvPicPr>
          <p:cNvPr id="21508" name="Picture 5" descr="Photo of a DG-700 Pressure &amp; Flow Gauge."/>
          <p:cNvPicPr>
            <a:picLocks noChangeAspect="1" noChangeArrowheads="1"/>
          </p:cNvPicPr>
          <p:nvPr/>
        </p:nvPicPr>
        <p:blipFill>
          <a:blip r:embed="rId3"/>
          <a:srcRect/>
          <a:stretch>
            <a:fillRect/>
          </a:stretch>
        </p:blipFill>
        <p:spPr bwMode="auto">
          <a:xfrm>
            <a:off x="5943600" y="1524000"/>
            <a:ext cx="2265363" cy="4314825"/>
          </a:xfrm>
          <a:prstGeom prst="rect">
            <a:avLst/>
          </a:prstGeom>
          <a:noFill/>
          <a:ln w="9525">
            <a:noFill/>
            <a:miter lim="800000"/>
            <a:headEnd/>
            <a:tailEnd/>
          </a:ln>
        </p:spPr>
      </p:pic>
      <p:sp>
        <p:nvSpPr>
          <p:cNvPr id="21509" name="Rectangle 5"/>
          <p:cNvSpPr>
            <a:spLocks noChangeArrowheads="1"/>
          </p:cNvSpPr>
          <p:nvPr/>
        </p:nvSpPr>
        <p:spPr bwMode="auto">
          <a:xfrm>
            <a:off x="5689600" y="5753100"/>
            <a:ext cx="2921000" cy="533400"/>
          </a:xfrm>
          <a:prstGeom prst="rect">
            <a:avLst/>
          </a:prstGeom>
          <a:noFill/>
          <a:ln w="9525">
            <a:noFill/>
            <a:miter lim="800000"/>
            <a:headEnd/>
            <a:tailEnd/>
          </a:ln>
        </p:spPr>
        <p:txBody>
          <a:bodyPr lIns="0" tIns="0" rIns="0" bIns="0" anchor="ctr"/>
          <a:lstStyle/>
          <a:p>
            <a:pPr algn="ctr" eaLnBrk="0" hangingPunct="0">
              <a:spcBef>
                <a:spcPct val="20000"/>
              </a:spcBef>
              <a:spcAft>
                <a:spcPct val="25000"/>
              </a:spcAft>
              <a:buClr>
                <a:schemeClr val="tx1"/>
              </a:buClr>
            </a:pPr>
            <a:r>
              <a:rPr lang="en-US" sz="1000" i="1" dirty="0">
                <a:solidFill>
                  <a:srgbClr val="404040"/>
                </a:solidFill>
              </a:rPr>
              <a:t>DG 700 Manometer, </a:t>
            </a:r>
            <a:r>
              <a:rPr lang="en-US" sz="1000" i="1" dirty="0" smtClean="0">
                <a:solidFill>
                  <a:srgbClr val="404040"/>
                </a:solidFill>
              </a:rPr>
              <a:t>The </a:t>
            </a:r>
            <a:r>
              <a:rPr lang="en-US" sz="1000" i="1" dirty="0" smtClean="0"/>
              <a:t>Energy </a:t>
            </a:r>
            <a:r>
              <a:rPr lang="en-US" sz="1000" i="1" dirty="0"/>
              <a:t>Conservatory</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ＭＳ Ｐゴシック" charset="-128"/>
              </a:rPr>
              <a:t>Moisture Assessment</a:t>
            </a:r>
          </a:p>
        </p:txBody>
      </p:sp>
      <p:pic>
        <p:nvPicPr>
          <p:cNvPr id="32771" name="Picture 3" descr="Photo of Non-contact moisture or Pin meter."/>
          <p:cNvPicPr>
            <a:picLocks noChangeAspect="1"/>
          </p:cNvPicPr>
          <p:nvPr/>
        </p:nvPicPr>
        <p:blipFill rotWithShape="1">
          <a:blip r:embed="rId3" cstate="email"/>
          <a:srcRect r="29025"/>
          <a:stretch/>
        </p:blipFill>
        <p:spPr bwMode="auto">
          <a:xfrm>
            <a:off x="533400" y="2286000"/>
            <a:ext cx="2650067" cy="3587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3" name="Picture 9" descr="Photo of indoor/outdoor thermometer."/>
          <p:cNvPicPr>
            <a:picLocks noChangeAspect="1"/>
          </p:cNvPicPr>
          <p:nvPr/>
        </p:nvPicPr>
        <p:blipFill>
          <a:blip r:embed="rId4" cstate="email">
            <a:lum bright="-22000"/>
          </a:blip>
          <a:srcRect/>
          <a:stretch>
            <a:fillRect/>
          </a:stretch>
        </p:blipFill>
        <p:spPr bwMode="auto">
          <a:xfrm>
            <a:off x="7086600" y="2286000"/>
            <a:ext cx="1761067"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9" name="TextBox 7"/>
          <p:cNvSpPr txBox="1">
            <a:spLocks noChangeArrowheads="1"/>
          </p:cNvSpPr>
          <p:nvPr/>
        </p:nvSpPr>
        <p:spPr bwMode="auto">
          <a:xfrm>
            <a:off x="228600" y="1447800"/>
            <a:ext cx="6248400" cy="492443"/>
          </a:xfrm>
          <a:prstGeom prst="rect">
            <a:avLst/>
          </a:prstGeom>
          <a:noFill/>
          <a:ln w="9525">
            <a:noFill/>
            <a:miter lim="800000"/>
            <a:headEnd/>
            <a:tailEnd/>
          </a:ln>
        </p:spPr>
        <p:txBody>
          <a:bodyPr wrap="square">
            <a:spAutoFit/>
          </a:bodyPr>
          <a:lstStyle/>
          <a:p>
            <a:pPr algn="ctr"/>
            <a:r>
              <a:rPr lang="en-US" sz="2600" dirty="0">
                <a:solidFill>
                  <a:srgbClr val="000066"/>
                </a:solidFill>
                <a:latin typeface="Arial" charset="0"/>
              </a:rPr>
              <a:t>“Pin” or “</a:t>
            </a:r>
            <a:r>
              <a:rPr lang="en-US" sz="2600" dirty="0" smtClean="0">
                <a:solidFill>
                  <a:srgbClr val="000066"/>
                </a:solidFill>
                <a:latin typeface="Arial" charset="0"/>
              </a:rPr>
              <a:t>Non-Contact</a:t>
            </a:r>
            <a:r>
              <a:rPr lang="en-US" sz="2600" dirty="0">
                <a:solidFill>
                  <a:srgbClr val="000066"/>
                </a:solidFill>
                <a:latin typeface="Arial" charset="0"/>
              </a:rPr>
              <a:t>” moisture meters</a:t>
            </a:r>
          </a:p>
        </p:txBody>
      </p:sp>
      <p:pic>
        <p:nvPicPr>
          <p:cNvPr id="23561" name="Picture 5" descr="Photo of Moisture Meter."/>
          <p:cNvPicPr>
            <a:picLocks noChangeAspect="1"/>
          </p:cNvPicPr>
          <p:nvPr/>
        </p:nvPicPr>
        <p:blipFill>
          <a:blip r:embed="rId5"/>
          <a:srcRect/>
          <a:stretch>
            <a:fillRect/>
          </a:stretch>
        </p:blipFill>
        <p:spPr bwMode="auto">
          <a:xfrm>
            <a:off x="4343400" y="2209800"/>
            <a:ext cx="1979613" cy="2644775"/>
          </a:xfrm>
          <a:prstGeom prst="rect">
            <a:avLst/>
          </a:prstGeom>
          <a:noFill/>
          <a:ln w="9525">
            <a:noFill/>
            <a:miter lim="800000"/>
            <a:headEnd/>
            <a:tailEnd/>
          </a:ln>
        </p:spPr>
      </p:pic>
      <p:sp>
        <p:nvSpPr>
          <p:cNvPr id="4" name="TextBox 8"/>
          <p:cNvSpPr txBox="1">
            <a:spLocks noChangeArrowheads="1"/>
          </p:cNvSpPr>
          <p:nvPr/>
        </p:nvSpPr>
        <p:spPr bwMode="auto">
          <a:xfrm>
            <a:off x="6705600" y="4876800"/>
            <a:ext cx="2362200" cy="830997"/>
          </a:xfrm>
          <a:prstGeom prst="rect">
            <a:avLst/>
          </a:prstGeom>
          <a:noFill/>
          <a:ln w="9525">
            <a:noFill/>
            <a:miter lim="800000"/>
            <a:headEnd/>
            <a:tailEnd/>
          </a:ln>
        </p:spPr>
        <p:txBody>
          <a:bodyPr wrap="square">
            <a:spAutoFit/>
          </a:bodyPr>
          <a:lstStyle/>
          <a:p>
            <a:pPr algn="ctr">
              <a:defRPr/>
            </a:pPr>
            <a:r>
              <a:rPr lang="en-US" sz="2400" dirty="0" smtClean="0">
                <a:latin typeface="+mn-lt"/>
                <a:ea typeface="ＭＳ Ｐゴシック" pitchFamily="-107" charset="-128"/>
                <a:cs typeface="ＭＳ Ｐゴシック" pitchFamily="-107" charset="-128"/>
              </a:rPr>
              <a:t>Indoor/outdoor thermometer </a:t>
            </a:r>
            <a:endParaRPr lang="en-US" sz="2400" dirty="0">
              <a:latin typeface="+mn-lt"/>
              <a:ea typeface="ＭＳ Ｐゴシック" pitchFamily="-107" charset="-128"/>
              <a:cs typeface="ＭＳ Ｐゴシック" pitchFamily="-107" charset="-128"/>
            </a:endParaRP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0" name="Rectangle 9"/>
          <p:cNvSpPr>
            <a:spLocks noChangeArrowheads="1"/>
          </p:cNvSpPr>
          <p:nvPr/>
        </p:nvSpPr>
        <p:spPr bwMode="auto">
          <a:xfrm>
            <a:off x="4572000" y="6386845"/>
            <a:ext cx="4572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US Dept. of Energy and www.generaltools.com</a:t>
            </a:r>
            <a:endParaRPr lang="en-US" sz="900" i="1" dirty="0">
              <a:solidFill>
                <a:srgbClr val="000000"/>
              </a:solidFill>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of a Moisture meter"/>
          <p:cNvPicPr>
            <a:picLocks noGrp="1" noChangeAspect="1" noChangeArrowheads="1"/>
          </p:cNvPicPr>
          <p:nvPr>
            <p:ph sz="quarter" idx="4294967295"/>
          </p:nvPr>
        </p:nvPicPr>
        <p:blipFill>
          <a:blip r:embed="rId3"/>
          <a:srcRect/>
          <a:stretch>
            <a:fillRect/>
          </a:stretch>
        </p:blipFill>
        <p:spPr>
          <a:xfrm>
            <a:off x="0" y="1166813"/>
            <a:ext cx="4470400" cy="5221287"/>
          </a:xfrm>
        </p:spPr>
      </p:pic>
      <p:pic>
        <p:nvPicPr>
          <p:cNvPr id="65539" name="Picture 2" descr="Image of a non contact moisture meter"/>
          <p:cNvPicPr>
            <a:picLocks noGrp="1" noChangeAspect="1" noChangeArrowheads="1"/>
          </p:cNvPicPr>
          <p:nvPr>
            <p:ph sz="quarter" idx="4294967295"/>
          </p:nvPr>
        </p:nvPicPr>
        <p:blipFill>
          <a:blip r:embed="rId4"/>
          <a:srcRect l="4007" t="10272" r="29762"/>
          <a:stretch>
            <a:fillRect/>
          </a:stretch>
        </p:blipFill>
        <p:spPr>
          <a:xfrm>
            <a:off x="4876800" y="1166813"/>
            <a:ext cx="4267200" cy="5221287"/>
          </a:xfrm>
        </p:spPr>
      </p:pic>
      <p:sp>
        <p:nvSpPr>
          <p:cNvPr id="11" name="Title 10"/>
          <p:cNvSpPr>
            <a:spLocks noGrp="1"/>
          </p:cNvSpPr>
          <p:nvPr>
            <p:ph type="title"/>
          </p:nvPr>
        </p:nvSpPr>
        <p:spPr>
          <a:xfrm>
            <a:off x="412750" y="6350"/>
            <a:ext cx="5384800" cy="901700"/>
          </a:xfrm>
        </p:spPr>
        <p:txBody>
          <a:bodyPr/>
          <a:lstStyle/>
          <a:p>
            <a:pPr fontAlgn="auto">
              <a:spcAft>
                <a:spcPts val="0"/>
              </a:spcAft>
              <a:defRPr/>
            </a:pPr>
            <a:r>
              <a:rPr lang="en-US" dirty="0" smtClean="0">
                <a:ea typeface="+mj-ea"/>
                <a:cs typeface="+mj-cs"/>
              </a:rPr>
              <a:t>Moisture Meters</a:t>
            </a:r>
            <a:endParaRPr lang="en-US" dirty="0">
              <a:ea typeface="+mj-ea"/>
              <a:cs typeface="+mj-cs"/>
            </a:endParaRPr>
          </a:p>
        </p:txBody>
      </p:sp>
      <p:sp>
        <p:nvSpPr>
          <p:cNvPr id="65543" name="Text Box 11"/>
          <p:cNvSpPr txBox="1">
            <a:spLocks noChangeArrowheads="1"/>
          </p:cNvSpPr>
          <p:nvPr/>
        </p:nvSpPr>
        <p:spPr bwMode="auto">
          <a:xfrm>
            <a:off x="7239000" y="6170613"/>
            <a:ext cx="1847850" cy="230187"/>
          </a:xfrm>
          <a:prstGeom prst="rect">
            <a:avLst/>
          </a:prstGeom>
          <a:noFill/>
          <a:ln w="9525">
            <a:noFill/>
            <a:miter lim="800000"/>
            <a:headEnd/>
            <a:tailEnd/>
          </a:ln>
        </p:spPr>
        <p:txBody>
          <a:bodyPr>
            <a:prstTxWarp prst="textNoShape">
              <a:avLst/>
            </a:prstTxWarp>
            <a:spAutoFit/>
          </a:bodyPr>
          <a:lstStyle/>
          <a:p>
            <a:pPr algn="r">
              <a:spcBef>
                <a:spcPct val="50000"/>
              </a:spcBef>
            </a:pPr>
            <a:r>
              <a:rPr lang="en-US" sz="900" i="1" dirty="0">
                <a:solidFill>
                  <a:schemeClr val="bg1"/>
                </a:solidFill>
                <a:latin typeface="+mn-lt"/>
              </a:rPr>
              <a:t>Photos courtesy of PA WTC</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extLst>
      <p:ext uri="{BB962C8B-B14F-4D97-AF65-F5344CB8AC3E}">
        <p14:creationId xmlns:p14="http://schemas.microsoft.com/office/powerpoint/2010/main" val="3117888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Image of a sling psychrometer"/>
          <p:cNvPicPr>
            <a:picLocks noChangeAspect="1"/>
          </p:cNvPicPr>
          <p:nvPr/>
        </p:nvPicPr>
        <p:blipFill>
          <a:blip r:embed="rId3"/>
          <a:srcRect/>
          <a:stretch>
            <a:fillRect/>
          </a:stretch>
        </p:blipFill>
        <p:spPr bwMode="auto">
          <a:xfrm>
            <a:off x="5510213" y="1485900"/>
            <a:ext cx="3444875" cy="3444875"/>
          </a:xfrm>
          <a:prstGeom prst="rect">
            <a:avLst/>
          </a:prstGeom>
          <a:noFill/>
          <a:ln w="9525">
            <a:noFill/>
            <a:miter lim="800000"/>
            <a:headEnd/>
            <a:tailEnd/>
          </a:ln>
        </p:spPr>
      </p:pic>
      <p:pic>
        <p:nvPicPr>
          <p:cNvPr id="36867" name="Picture 4" descr="Graphic of a sling psychrometer"/>
          <p:cNvPicPr>
            <a:picLocks noGrp="1" noChangeAspect="1" noChangeArrowheads="1"/>
          </p:cNvPicPr>
          <p:nvPr>
            <p:ph sz="half" idx="1"/>
          </p:nvPr>
        </p:nvPicPr>
        <p:blipFill>
          <a:blip r:embed="rId4"/>
          <a:srcRect/>
          <a:stretch>
            <a:fillRect/>
          </a:stretch>
        </p:blipFill>
        <p:spPr>
          <a:xfrm>
            <a:off x="5618163" y="4178300"/>
            <a:ext cx="1524000" cy="942975"/>
          </a:xfrm>
        </p:spPr>
      </p:pic>
      <p:pic>
        <p:nvPicPr>
          <p:cNvPr id="36868" name="Picture 7" descr="Image of a psychrometer"/>
          <p:cNvPicPr>
            <a:picLocks noGrp="1" noChangeAspect="1" noChangeArrowheads="1"/>
          </p:cNvPicPr>
          <p:nvPr>
            <p:ph sz="half" idx="2"/>
          </p:nvPr>
        </p:nvPicPr>
        <p:blipFill>
          <a:blip r:embed="rId5"/>
          <a:srcRect/>
          <a:stretch>
            <a:fillRect/>
          </a:stretch>
        </p:blipFill>
        <p:spPr>
          <a:xfrm>
            <a:off x="5618163" y="2446338"/>
            <a:ext cx="1524000" cy="1514475"/>
          </a:xfrm>
        </p:spPr>
      </p:pic>
      <p:sp>
        <p:nvSpPr>
          <p:cNvPr id="1546248" name="Rectangle 8"/>
          <p:cNvSpPr>
            <a:spLocks noGrp="1" noRot="1" noChangeArrowheads="1"/>
          </p:cNvSpPr>
          <p:nvPr>
            <p:ph type="title"/>
          </p:nvPr>
        </p:nvSpPr>
        <p:spPr>
          <a:xfrm>
            <a:off x="381000" y="41275"/>
            <a:ext cx="6143625" cy="854075"/>
          </a:xfrm>
        </p:spPr>
        <p:txBody>
          <a:bodyPr/>
          <a:lstStyle/>
          <a:p>
            <a:pPr fontAlgn="auto">
              <a:spcAft>
                <a:spcPts val="0"/>
              </a:spcAft>
              <a:defRPr/>
            </a:pPr>
            <a:r>
              <a:rPr lang="en-US" dirty="0" smtClean="0">
                <a:ea typeface="+mj-ea"/>
                <a:cs typeface="+mj-cs"/>
              </a:rPr>
              <a:t>Measuring Relative Humidity </a:t>
            </a:r>
          </a:p>
        </p:txBody>
      </p:sp>
      <p:sp>
        <p:nvSpPr>
          <p:cNvPr id="36870" name="Rectangle 3"/>
          <p:cNvSpPr txBox="1">
            <a:spLocks noRot="1" noChangeArrowheads="1"/>
          </p:cNvSpPr>
          <p:nvPr/>
        </p:nvSpPr>
        <p:spPr bwMode="auto">
          <a:xfrm>
            <a:off x="304800" y="1676400"/>
            <a:ext cx="4926013" cy="4477361"/>
          </a:xfrm>
          <a:prstGeom prst="rect">
            <a:avLst/>
          </a:prstGeom>
          <a:noFill/>
          <a:ln w="9525">
            <a:noFill/>
            <a:miter lim="800000"/>
            <a:headEnd/>
            <a:tailEnd/>
          </a:ln>
        </p:spPr>
        <p:txBody>
          <a:bodyPr lIns="0" tIns="0" rIns="0" bIns="0">
            <a:prstTxWarp prst="textNoShape">
              <a:avLst/>
            </a:prstTxWarp>
          </a:bodyPr>
          <a:lstStyle/>
          <a:p>
            <a:pPr marL="273050" indent="-228600" defTabSz="914400">
              <a:spcBef>
                <a:spcPts val="600"/>
              </a:spcBef>
              <a:spcAft>
                <a:spcPts val="600"/>
              </a:spcAft>
              <a:buClr>
                <a:srgbClr val="8DC63F"/>
              </a:buClr>
            </a:pPr>
            <a:r>
              <a:rPr lang="en-US" sz="2600" dirty="0">
                <a:solidFill>
                  <a:srgbClr val="0A006A"/>
                </a:solidFill>
                <a:latin typeface="+mj-lt"/>
              </a:rPr>
              <a:t>Sling </a:t>
            </a:r>
            <a:r>
              <a:rPr lang="en-US" sz="2600" dirty="0" err="1">
                <a:solidFill>
                  <a:srgbClr val="0A006A"/>
                </a:solidFill>
                <a:latin typeface="+mj-lt"/>
              </a:rPr>
              <a:t>Psychrometers</a:t>
            </a:r>
            <a:endParaRPr lang="en-US" sz="2600" dirty="0">
              <a:solidFill>
                <a:srgbClr val="0A006A"/>
              </a:solidFill>
              <a:latin typeface="+mj-lt"/>
            </a:endParaRPr>
          </a:p>
          <a:p>
            <a:pPr marL="457200" indent="-280988" defTabSz="914400">
              <a:spcBef>
                <a:spcPts val="600"/>
              </a:spcBef>
              <a:spcAft>
                <a:spcPts val="600"/>
              </a:spcAft>
              <a:buFontTx/>
              <a:buChar char="•"/>
            </a:pPr>
            <a:r>
              <a:rPr lang="en-US" sz="2400" dirty="0">
                <a:latin typeface="+mj-lt"/>
              </a:rPr>
              <a:t>Two thermometers side by </a:t>
            </a:r>
            <a:r>
              <a:rPr lang="en-US" sz="2400" dirty="0" smtClean="0">
                <a:latin typeface="+mj-lt"/>
              </a:rPr>
              <a:t>side</a:t>
            </a:r>
            <a:endParaRPr lang="en-US" sz="2400" dirty="0">
              <a:latin typeface="+mj-lt"/>
            </a:endParaRPr>
          </a:p>
          <a:p>
            <a:pPr marL="457200" indent="-280988" defTabSz="914400">
              <a:spcBef>
                <a:spcPts val="600"/>
              </a:spcBef>
              <a:spcAft>
                <a:spcPts val="600"/>
              </a:spcAft>
              <a:buFontTx/>
              <a:buChar char="•"/>
            </a:pPr>
            <a:r>
              <a:rPr lang="en-US" sz="2400" dirty="0">
                <a:latin typeface="+mj-lt"/>
              </a:rPr>
              <a:t>One is wrapped in wet wick (wet bulb), the other is dry (dry bulb</a:t>
            </a:r>
            <a:r>
              <a:rPr lang="en-US" sz="2400" dirty="0" smtClean="0">
                <a:latin typeface="+mj-lt"/>
              </a:rPr>
              <a:t>)</a:t>
            </a:r>
            <a:endParaRPr lang="en-US" sz="2400" dirty="0">
              <a:latin typeface="+mj-lt"/>
            </a:endParaRPr>
          </a:p>
          <a:p>
            <a:pPr marL="457200" indent="-280988" defTabSz="914400">
              <a:spcBef>
                <a:spcPts val="600"/>
              </a:spcBef>
              <a:spcAft>
                <a:spcPts val="600"/>
              </a:spcAft>
              <a:buFontTx/>
              <a:buChar char="•"/>
            </a:pPr>
            <a:r>
              <a:rPr lang="en-US" sz="2400" dirty="0">
                <a:latin typeface="+mj-lt"/>
              </a:rPr>
              <a:t>Spinning it around speeds temperature </a:t>
            </a:r>
            <a:r>
              <a:rPr lang="en-US" sz="2400" dirty="0" smtClean="0">
                <a:latin typeface="+mj-lt"/>
              </a:rPr>
              <a:t>stabilization</a:t>
            </a:r>
            <a:endParaRPr lang="en-US" sz="2400" dirty="0">
              <a:latin typeface="+mj-lt"/>
            </a:endParaRPr>
          </a:p>
          <a:p>
            <a:pPr marL="457200" indent="-280988" defTabSz="914400">
              <a:spcBef>
                <a:spcPts val="600"/>
              </a:spcBef>
              <a:spcAft>
                <a:spcPts val="600"/>
              </a:spcAft>
              <a:buFontTx/>
              <a:buChar char="•"/>
            </a:pPr>
            <a:r>
              <a:rPr lang="en-US" sz="2400" dirty="0">
                <a:latin typeface="+mj-lt"/>
              </a:rPr>
              <a:t>Plot wet bulb and dry bulb temperature on </a:t>
            </a:r>
            <a:r>
              <a:rPr lang="en-US" sz="2400" dirty="0" err="1">
                <a:latin typeface="+mj-lt"/>
              </a:rPr>
              <a:t>psychrometric</a:t>
            </a:r>
            <a:r>
              <a:rPr lang="en-US" sz="2400" dirty="0">
                <a:latin typeface="+mj-lt"/>
              </a:rPr>
              <a:t> chart to determine dew point and </a:t>
            </a:r>
            <a:r>
              <a:rPr lang="en-US" sz="2400" dirty="0" smtClean="0">
                <a:latin typeface="+mj-lt"/>
              </a:rPr>
              <a:t>RH</a:t>
            </a:r>
            <a:endParaRPr lang="en-US" sz="2400" dirty="0">
              <a:latin typeface="+mj-lt"/>
            </a:endParaRPr>
          </a:p>
        </p:txBody>
      </p:sp>
      <p:sp>
        <p:nvSpPr>
          <p:cNvPr id="36871" name="TextBox 9"/>
          <p:cNvSpPr txBox="1">
            <a:spLocks noChangeArrowheads="1"/>
          </p:cNvSpPr>
          <p:nvPr/>
        </p:nvSpPr>
        <p:spPr bwMode="auto">
          <a:xfrm>
            <a:off x="5538788" y="5362575"/>
            <a:ext cx="3532187" cy="400110"/>
          </a:xfrm>
          <a:prstGeom prst="rect">
            <a:avLst/>
          </a:prstGeom>
          <a:noFill/>
          <a:ln w="9525">
            <a:noFill/>
            <a:miter lim="800000"/>
            <a:headEnd/>
            <a:tailEnd/>
          </a:ln>
        </p:spPr>
        <p:txBody>
          <a:bodyPr>
            <a:prstTxWarp prst="textNoShape">
              <a:avLst/>
            </a:prstTxWarp>
            <a:spAutoFit/>
          </a:bodyPr>
          <a:lstStyle/>
          <a:p>
            <a:r>
              <a:rPr lang="en-US" sz="1000" i="1" dirty="0">
                <a:solidFill>
                  <a:srgbClr val="333333"/>
                </a:solidFill>
                <a:latin typeface="+mn-lt"/>
              </a:rPr>
              <a:t>Bacharach Sling Psychrometer</a:t>
            </a:r>
          </a:p>
          <a:p>
            <a:r>
              <a:rPr lang="en-US" sz="1000" i="1" dirty="0">
                <a:solidFill>
                  <a:srgbClr val="333333"/>
                </a:solidFill>
                <a:latin typeface="+mn-lt"/>
              </a:rPr>
              <a:t>http://www.bacharach-inc.com/sling-psychrometer.htm</a:t>
            </a:r>
          </a:p>
        </p:txBody>
      </p:sp>
      <p:sp>
        <p:nvSpPr>
          <p:cNvPr id="9"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smtClean="0">
                <a:solidFill>
                  <a:schemeClr val="bg1"/>
                </a:solidFill>
                <a:latin typeface="Arial" pitchFamily="34" charset="0"/>
                <a:cs typeface="+mn-cs"/>
              </a:rPr>
              <a:t>INSPECTOR’S TOOLBOX</a:t>
            </a:r>
            <a:endParaRPr lang="en-US" sz="1200" cap="all" dirty="0">
              <a:solidFill>
                <a:schemeClr val="bg1"/>
              </a:solidFill>
              <a:latin typeface="Arial" pitchFamily="34" charset="0"/>
              <a:cs typeface="+mn-cs"/>
            </a:endParaRPr>
          </a:p>
        </p:txBody>
      </p:sp>
    </p:spTree>
    <p:extLst>
      <p:ext uri="{BB962C8B-B14F-4D97-AF65-F5344CB8AC3E}">
        <p14:creationId xmlns:p14="http://schemas.microsoft.com/office/powerpoint/2010/main" val="2470079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descr="Photo of Live wire tester."/>
          <p:cNvPicPr>
            <a:picLocks noGrp="1" noChangeAspect="1"/>
          </p:cNvPicPr>
          <p:nvPr>
            <p:ph idx="1"/>
          </p:nvPr>
        </p:nvPicPr>
        <p:blipFill>
          <a:blip r:embed="rId3" cstate="email"/>
          <a:srcRect/>
          <a:stretch>
            <a:fillRect/>
          </a:stretch>
        </p:blipFill>
        <p:spPr>
          <a:xfrm>
            <a:off x="533400" y="1371600"/>
            <a:ext cx="3581400" cy="1066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81000" y="0"/>
            <a:ext cx="5369034" cy="901700"/>
          </a:xfrm>
        </p:spPr>
        <p:txBody>
          <a:bodyPr/>
          <a:lstStyle/>
          <a:p>
            <a:pPr eaLnBrk="1" hangingPunct="1">
              <a:defRPr/>
            </a:pPr>
            <a:r>
              <a:rPr lang="en-US" dirty="0">
                <a:ea typeface="ＭＳ Ｐゴシック" charset="-128"/>
                <a:cs typeface="ＭＳ Ｐゴシック" charset="-128"/>
              </a:rPr>
              <a:t>Circuit Testing &amp; Tracing</a:t>
            </a:r>
          </a:p>
        </p:txBody>
      </p:sp>
      <p:pic>
        <p:nvPicPr>
          <p:cNvPr id="24580" name="Picture 4" descr="Photo of circuit tracer, and SureTest Pro Branch Circuit Analyzer."/>
          <p:cNvPicPr>
            <a:picLocks noChangeAspect="1"/>
          </p:cNvPicPr>
          <p:nvPr/>
        </p:nvPicPr>
        <p:blipFill>
          <a:blip r:embed="rId4"/>
          <a:srcRect b="-1106"/>
          <a:stretch>
            <a:fillRect/>
          </a:stretch>
        </p:blipFill>
        <p:spPr bwMode="auto">
          <a:xfrm>
            <a:off x="4584700" y="1143000"/>
            <a:ext cx="4559300" cy="5411788"/>
          </a:xfrm>
          <a:prstGeom prst="rect">
            <a:avLst/>
          </a:prstGeom>
          <a:noFill/>
          <a:ln w="9525">
            <a:noFill/>
            <a:miter lim="800000"/>
            <a:headEnd/>
            <a:tailEnd/>
          </a:ln>
        </p:spPr>
      </p:pic>
      <p:sp>
        <p:nvSpPr>
          <p:cNvPr id="9" name="Rectangular Callout 8"/>
          <p:cNvSpPr>
            <a:spLocks noChangeArrowheads="1"/>
          </p:cNvSpPr>
          <p:nvPr/>
        </p:nvSpPr>
        <p:spPr bwMode="auto">
          <a:xfrm>
            <a:off x="762000" y="5410200"/>
            <a:ext cx="3429000" cy="762000"/>
          </a:xfrm>
          <a:prstGeom prst="wedgeRectCallout">
            <a:avLst>
              <a:gd name="adj1" fmla="val 129931"/>
              <a:gd name="adj2" fmla="val -3292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err="1" smtClean="0">
                <a:latin typeface="Arial" charset="0"/>
                <a:cs typeface="ＭＳ Ｐゴシック" charset="-128"/>
              </a:rPr>
              <a:t>SureTest</a:t>
            </a:r>
            <a:r>
              <a:rPr lang="en-US" dirty="0" smtClean="0">
                <a:latin typeface="Arial" charset="0"/>
                <a:cs typeface="ＭＳ Ｐゴシック" charset="-128"/>
              </a:rPr>
              <a:t> Circuit Tester</a:t>
            </a:r>
            <a:endParaRPr lang="en-US" dirty="0">
              <a:latin typeface="Arial" charset="0"/>
              <a:cs typeface="ＭＳ Ｐゴシック" charset="-128"/>
            </a:endParaRPr>
          </a:p>
        </p:txBody>
      </p:sp>
      <p:sp>
        <p:nvSpPr>
          <p:cNvPr id="10" name="Rectangular Callout 9"/>
          <p:cNvSpPr>
            <a:spLocks noChangeArrowheads="1"/>
          </p:cNvSpPr>
          <p:nvPr/>
        </p:nvSpPr>
        <p:spPr bwMode="auto">
          <a:xfrm>
            <a:off x="762000" y="4114800"/>
            <a:ext cx="3429000" cy="990600"/>
          </a:xfrm>
          <a:prstGeom prst="wedgeRectCallout">
            <a:avLst>
              <a:gd name="adj1" fmla="val 78417"/>
              <a:gd name="adj2" fmla="val -44269"/>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Arial" charset="0"/>
                <a:cs typeface="ＭＳ Ｐゴシック" charset="-128"/>
              </a:rPr>
              <a:t>Circuit tracer determines </a:t>
            </a:r>
            <a:br>
              <a:rPr lang="en-US" dirty="0">
                <a:latin typeface="Arial" charset="0"/>
                <a:cs typeface="ＭＳ Ｐゴシック" charset="-128"/>
              </a:rPr>
            </a:br>
            <a:r>
              <a:rPr lang="en-US" dirty="0">
                <a:latin typeface="Arial" charset="0"/>
                <a:cs typeface="ＭＳ Ｐゴシック" charset="-128"/>
              </a:rPr>
              <a:t>which fuse/breaker controls which circuit.</a:t>
            </a:r>
          </a:p>
        </p:txBody>
      </p:sp>
      <p:sp>
        <p:nvSpPr>
          <p:cNvPr id="11" name="Rectangular Callout 10"/>
          <p:cNvSpPr>
            <a:spLocks noChangeArrowheads="1"/>
          </p:cNvSpPr>
          <p:nvPr/>
        </p:nvSpPr>
        <p:spPr bwMode="auto">
          <a:xfrm>
            <a:off x="1981200" y="2667000"/>
            <a:ext cx="2209800" cy="533400"/>
          </a:xfrm>
          <a:prstGeom prst="wedgeRectCallout">
            <a:avLst>
              <a:gd name="adj1" fmla="val 787"/>
              <a:gd name="adj2" fmla="val -150287"/>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Arial" charset="0"/>
                <a:cs typeface="ＭＳ Ｐゴシック" charset="-128"/>
              </a:rPr>
              <a:t>Live wire </a:t>
            </a:r>
            <a:r>
              <a:rPr lang="en-US" dirty="0" smtClean="0">
                <a:latin typeface="Arial" charset="0"/>
                <a:cs typeface="ＭＳ Ｐゴシック" charset="-128"/>
              </a:rPr>
              <a:t>tester</a:t>
            </a:r>
            <a:endParaRPr lang="en-US" dirty="0">
              <a:latin typeface="Arial" charset="0"/>
              <a:cs typeface="ＭＳ Ｐゴシック" charset="-128"/>
            </a:endParaRPr>
          </a:p>
        </p:txBody>
      </p:sp>
      <p:sp>
        <p:nvSpPr>
          <p:cNvPr id="13"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2" name="Rectangle 11"/>
          <p:cNvSpPr>
            <a:spLocks noChangeArrowheads="1"/>
          </p:cNvSpPr>
          <p:nvPr/>
        </p:nvSpPr>
        <p:spPr bwMode="auto">
          <a:xfrm>
            <a:off x="6090138" y="6271429"/>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US Dept. of Energy</a:t>
            </a:r>
            <a:endParaRPr lang="en-US" sz="900" i="1" dirty="0">
              <a:solidFill>
                <a:schemeClr val="bg1"/>
              </a:solidFill>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1676400"/>
            <a:ext cx="4394200" cy="4038600"/>
          </a:xfrm>
        </p:spPr>
        <p:txBody>
          <a:bodyPr>
            <a:normAutofit/>
          </a:bodyPr>
          <a:lstStyle/>
          <a:p>
            <a:pPr marL="0" indent="0" eaLnBrk="1" hangingPunct="1">
              <a:spcAft>
                <a:spcPts val="1200"/>
              </a:spcAft>
              <a:buNone/>
            </a:pPr>
            <a:r>
              <a:rPr lang="en-US" dirty="0" smtClean="0">
                <a:solidFill>
                  <a:schemeClr val="tx1"/>
                </a:solidFill>
                <a:ea typeface="ＭＳ Ｐゴシック" charset="-128"/>
              </a:rPr>
              <a:t>To adjust DHW temperature:</a:t>
            </a:r>
          </a:p>
          <a:p>
            <a:pPr marL="457200" indent="-280988" eaLnBrk="1" hangingPunct="1">
              <a:spcAft>
                <a:spcPts val="1200"/>
              </a:spcAft>
            </a:pPr>
            <a:r>
              <a:rPr lang="en-US" dirty="0" smtClean="0">
                <a:solidFill>
                  <a:schemeClr val="tx1"/>
                </a:solidFill>
                <a:ea typeface="ＭＳ Ｐゴシック" charset="-128"/>
              </a:rPr>
              <a:t>Mark original </a:t>
            </a:r>
            <a:br>
              <a:rPr lang="en-US" dirty="0" smtClean="0">
                <a:solidFill>
                  <a:schemeClr val="tx1"/>
                </a:solidFill>
                <a:ea typeface="ＭＳ Ｐゴシック" charset="-128"/>
              </a:rPr>
            </a:br>
            <a:r>
              <a:rPr lang="en-US" dirty="0" smtClean="0">
                <a:solidFill>
                  <a:schemeClr val="tx1"/>
                </a:solidFill>
                <a:ea typeface="ＭＳ Ｐゴシック" charset="-128"/>
              </a:rPr>
              <a:t>position of dial.</a:t>
            </a:r>
          </a:p>
          <a:p>
            <a:pPr marL="457200" indent="-280988" eaLnBrk="1" hangingPunct="1">
              <a:spcAft>
                <a:spcPts val="1200"/>
              </a:spcAft>
            </a:pPr>
            <a:r>
              <a:rPr lang="en-US" dirty="0" smtClean="0">
                <a:solidFill>
                  <a:schemeClr val="tx1"/>
                </a:solidFill>
                <a:ea typeface="ＭＳ Ｐゴシック" charset="-128"/>
              </a:rPr>
              <a:t>Verify water temperature.</a:t>
            </a:r>
          </a:p>
          <a:p>
            <a:pPr marL="457200" indent="-280988" eaLnBrk="1" hangingPunct="1">
              <a:spcAft>
                <a:spcPts val="1200"/>
              </a:spcAft>
            </a:pPr>
            <a:r>
              <a:rPr lang="en-US" dirty="0" smtClean="0">
                <a:solidFill>
                  <a:schemeClr val="tx1"/>
                </a:solidFill>
                <a:ea typeface="ＭＳ Ｐゴシック" charset="-128"/>
              </a:rPr>
              <a:t>Set back to 120</a:t>
            </a:r>
            <a:r>
              <a:rPr lang="en-US" dirty="0" smtClean="0">
                <a:solidFill>
                  <a:schemeClr val="tx1"/>
                </a:solidFill>
                <a:ea typeface="ＭＳ Ｐゴシック" charset="-128"/>
                <a:sym typeface="Symbol"/>
              </a:rPr>
              <a:t></a:t>
            </a:r>
            <a:r>
              <a:rPr lang="en-US" dirty="0" smtClean="0">
                <a:solidFill>
                  <a:schemeClr val="tx1"/>
                </a:solidFill>
                <a:ea typeface="ＭＳ Ｐゴシック" charset="-128"/>
              </a:rPr>
              <a:t>F.</a:t>
            </a:r>
          </a:p>
          <a:p>
            <a:pPr marL="457200" indent="-280988" eaLnBrk="1" hangingPunct="1">
              <a:spcAft>
                <a:spcPts val="1200"/>
              </a:spcAft>
            </a:pPr>
            <a:r>
              <a:rPr lang="en-US" dirty="0" smtClean="0">
                <a:solidFill>
                  <a:schemeClr val="tx1"/>
                </a:solidFill>
                <a:ea typeface="ＭＳ Ｐゴシック" charset="-128"/>
              </a:rPr>
              <a:t>Adjust as needed.</a:t>
            </a:r>
          </a:p>
        </p:txBody>
      </p:sp>
      <p:sp>
        <p:nvSpPr>
          <p:cNvPr id="2" name="Title 1"/>
          <p:cNvSpPr>
            <a:spLocks noGrp="1"/>
          </p:cNvSpPr>
          <p:nvPr>
            <p:ph type="title"/>
          </p:nvPr>
        </p:nvSpPr>
        <p:spPr>
          <a:xfrm>
            <a:off x="381000" y="0"/>
            <a:ext cx="5369034" cy="901700"/>
          </a:xfrm>
        </p:spPr>
        <p:txBody>
          <a:bodyPr>
            <a:normAutofit/>
          </a:bodyPr>
          <a:lstStyle/>
          <a:p>
            <a:pPr eaLnBrk="1" hangingPunct="1">
              <a:defRPr/>
            </a:pPr>
            <a:r>
              <a:rPr lang="en-US" dirty="0" smtClean="0">
                <a:ea typeface="ＭＳ Ｐゴシック" pitchFamily="-109" charset="-128"/>
              </a:rPr>
              <a:t>Instant Read Thermometer</a:t>
            </a:r>
          </a:p>
        </p:txBody>
      </p:sp>
      <p:pic>
        <p:nvPicPr>
          <p:cNvPr id="4" name="Picture 3" descr="Photo testing high temperature of drinking water."/>
          <p:cNvPicPr>
            <a:picLocks noChangeAspect="1"/>
          </p:cNvPicPr>
          <p:nvPr/>
        </p:nvPicPr>
        <p:blipFill>
          <a:blip r:embed="rId3" cstate="email"/>
          <a:srcRect/>
          <a:stretch>
            <a:fillRect/>
          </a:stretch>
        </p:blipFill>
        <p:spPr>
          <a:xfrm>
            <a:off x="5132279" y="1119572"/>
            <a:ext cx="4018788" cy="535838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TextBox 7"/>
          <p:cNvSpPr txBox="1">
            <a:spLocks noChangeArrowheads="1"/>
          </p:cNvSpPr>
          <p:nvPr/>
        </p:nvSpPr>
        <p:spPr bwMode="auto">
          <a:xfrm>
            <a:off x="6182896" y="6248400"/>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latin typeface="+mn-lt"/>
              </a:rPr>
              <a:t>Photo courtesy of US Department of Energy</a:t>
            </a:r>
            <a:endParaRPr lang="en-US" sz="900" i="1" dirty="0">
              <a:solidFill>
                <a:schemeClr val="bg1"/>
              </a:solidFill>
              <a:latin typeface="+mn-lt"/>
            </a:endParaRP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1"/>
            <a:ext cx="4648200" cy="3581400"/>
          </a:xfrm>
        </p:spPr>
        <p:txBody>
          <a:bodyPr>
            <a:normAutofit lnSpcReduction="10000"/>
          </a:bodyPr>
          <a:lstStyle/>
          <a:p>
            <a:pPr marL="0" indent="0" defTabSz="914400">
              <a:spcBef>
                <a:spcPts val="1200"/>
              </a:spcBef>
              <a:buClr>
                <a:srgbClr val="8DC63F"/>
              </a:buClr>
              <a:buNone/>
            </a:pPr>
            <a:r>
              <a:rPr lang="en-US" sz="2600" dirty="0" smtClean="0">
                <a:solidFill>
                  <a:srgbClr val="0A006A"/>
                </a:solidFill>
              </a:rPr>
              <a:t>Required equipment for testing/adjusting</a:t>
            </a:r>
          </a:p>
          <a:p>
            <a:pPr marL="457200" indent="-280988" defTabSz="914400">
              <a:buFont typeface="Arial" pitchFamily="34" charset="0"/>
              <a:buChar char="•"/>
            </a:pPr>
            <a:r>
              <a:rPr lang="en-US" dirty="0" smtClean="0">
                <a:solidFill>
                  <a:schemeClr val="tx1"/>
                </a:solidFill>
              </a:rPr>
              <a:t>DOT recovery cylinder for removal</a:t>
            </a:r>
          </a:p>
          <a:p>
            <a:pPr marL="457200" indent="-280988" defTabSz="914400">
              <a:buFont typeface="Arial" pitchFamily="34" charset="0"/>
              <a:buChar char="•"/>
            </a:pPr>
            <a:r>
              <a:rPr lang="en-US" dirty="0" smtClean="0">
                <a:solidFill>
                  <a:schemeClr val="tx1"/>
                </a:solidFill>
              </a:rPr>
              <a:t>Refrigeration gauge set</a:t>
            </a:r>
          </a:p>
          <a:p>
            <a:pPr marL="457200" indent="-280988" defTabSz="914400">
              <a:buFont typeface="Arial" pitchFamily="34" charset="0"/>
              <a:buChar char="•"/>
            </a:pPr>
            <a:r>
              <a:rPr lang="en-US" dirty="0" smtClean="0">
                <a:solidFill>
                  <a:schemeClr val="tx1"/>
                </a:solidFill>
              </a:rPr>
              <a:t>Digital thermometer with wet cloth (for wet bulb) or sling </a:t>
            </a:r>
            <a:r>
              <a:rPr lang="en-US" dirty="0" err="1" smtClean="0">
                <a:solidFill>
                  <a:schemeClr val="tx1"/>
                </a:solidFill>
              </a:rPr>
              <a:t>psychrometer</a:t>
            </a:r>
            <a:endParaRPr lang="en-US" dirty="0" smtClean="0">
              <a:solidFill>
                <a:schemeClr val="tx1"/>
              </a:solidFill>
            </a:endParaRPr>
          </a:p>
          <a:p>
            <a:endParaRPr lang="en-US" dirty="0"/>
          </a:p>
        </p:txBody>
      </p:sp>
      <p:sp>
        <p:nvSpPr>
          <p:cNvPr id="3" name="Title 2"/>
          <p:cNvSpPr>
            <a:spLocks noGrp="1"/>
          </p:cNvSpPr>
          <p:nvPr>
            <p:ph type="title"/>
          </p:nvPr>
        </p:nvSpPr>
        <p:spPr>
          <a:xfrm>
            <a:off x="381000" y="12700"/>
            <a:ext cx="5369034" cy="901700"/>
          </a:xfrm>
        </p:spPr>
        <p:txBody>
          <a:bodyPr/>
          <a:lstStyle/>
          <a:p>
            <a:r>
              <a:rPr lang="en-US" dirty="0" smtClean="0"/>
              <a:t>Refrigerant Testing</a:t>
            </a:r>
            <a:endParaRPr lang="en-US" dirty="0"/>
          </a:p>
        </p:txBody>
      </p:sp>
      <p:pic>
        <p:nvPicPr>
          <p:cNvPr id="9218" name="Picture 2" descr="Graphic of a refrigeration gauge set"/>
          <p:cNvPicPr>
            <a:picLocks noChangeAspect="1" noChangeArrowheads="1"/>
          </p:cNvPicPr>
          <p:nvPr/>
        </p:nvPicPr>
        <p:blipFill>
          <a:blip r:embed="rId3"/>
          <a:srcRect/>
          <a:stretch>
            <a:fillRect/>
          </a:stretch>
        </p:blipFill>
        <p:spPr bwMode="auto">
          <a:xfrm>
            <a:off x="5257800" y="1295400"/>
            <a:ext cx="3200399" cy="3200400"/>
          </a:xfrm>
          <a:prstGeom prst="rect">
            <a:avLst/>
          </a:prstGeom>
          <a:noFill/>
        </p:spPr>
      </p:pic>
      <p:sp>
        <p:nvSpPr>
          <p:cNvPr id="5" name="TextBox 4"/>
          <p:cNvSpPr txBox="1"/>
          <p:nvPr/>
        </p:nvSpPr>
        <p:spPr>
          <a:xfrm>
            <a:off x="5486400" y="4191000"/>
            <a:ext cx="3200400" cy="304800"/>
          </a:xfrm>
          <a:prstGeom prst="rect">
            <a:avLst/>
          </a:prstGeom>
        </p:spPr>
        <p:txBody>
          <a:bodyPr vert="horz" wrap="square" lIns="91440" tIns="45720" rIns="91440" bIns="45720" rtlCol="0">
            <a:normAutofit/>
          </a:bodyPr>
          <a:lstStyle/>
          <a:p>
            <a:pPr algn="ctr" defTabSz="457200" eaLnBrk="1" fontAlgn="auto" hangingPunct="1">
              <a:spcBef>
                <a:spcPct val="20000"/>
              </a:spcBef>
              <a:spcAft>
                <a:spcPts val="0"/>
              </a:spcAft>
            </a:pPr>
            <a:r>
              <a:rPr lang="en-US" sz="1000" b="1" dirty="0" smtClean="0">
                <a:latin typeface="+mn-lt"/>
                <a:ea typeface="+mn-ea"/>
                <a:cs typeface="Arial Narrow"/>
              </a:rPr>
              <a:t>www.germes-online.com/</a:t>
            </a:r>
            <a:endParaRPr kumimoji="0" lang="en-US" sz="1000" b="1" i="0" u="none" strike="noStrike" kern="1200" cap="none" spc="0" normalizeH="0" baseline="0" noProof="0" dirty="0" smtClean="0">
              <a:ln>
                <a:noFill/>
              </a:ln>
              <a:effectLst/>
              <a:uLnTx/>
              <a:uFillTx/>
              <a:latin typeface="+mn-lt"/>
              <a:ea typeface="+mn-ea"/>
              <a:cs typeface="Arial Narrow"/>
            </a:endParaRPr>
          </a:p>
        </p:txBody>
      </p:sp>
      <p:pic>
        <p:nvPicPr>
          <p:cNvPr id="9220" name="Picture 4" descr="Graphic of a digital thermometer"/>
          <p:cNvPicPr>
            <a:picLocks noChangeAspect="1" noChangeArrowheads="1"/>
          </p:cNvPicPr>
          <p:nvPr/>
        </p:nvPicPr>
        <p:blipFill>
          <a:blip r:embed="rId4"/>
          <a:srcRect/>
          <a:stretch>
            <a:fillRect/>
          </a:stretch>
        </p:blipFill>
        <p:spPr bwMode="auto">
          <a:xfrm>
            <a:off x="4953000" y="4495800"/>
            <a:ext cx="3147872" cy="1808596"/>
          </a:xfrm>
          <a:prstGeom prst="rect">
            <a:avLst/>
          </a:prstGeom>
          <a:noFill/>
        </p:spPr>
      </p:pic>
      <p:sp>
        <p:nvSpPr>
          <p:cNvPr id="7" name="TextBox 6"/>
          <p:cNvSpPr txBox="1"/>
          <p:nvPr/>
        </p:nvSpPr>
        <p:spPr>
          <a:xfrm>
            <a:off x="4419600" y="6172200"/>
            <a:ext cx="2514600" cy="304800"/>
          </a:xfrm>
          <a:prstGeom prst="rect">
            <a:avLst/>
          </a:prstGeom>
        </p:spPr>
        <p:txBody>
          <a:bodyPr vert="horz" wrap="square" lIns="91440" tIns="45720" rIns="91440" bIns="45720" rtlCol="0">
            <a:normAutofit/>
          </a:bodyPr>
          <a:lstStyle/>
          <a:p>
            <a:pPr algn="ctr" defTabSz="457200" eaLnBrk="1" fontAlgn="auto" hangingPunct="1">
              <a:spcBef>
                <a:spcPct val="20000"/>
              </a:spcBef>
              <a:spcAft>
                <a:spcPts val="0"/>
              </a:spcAft>
            </a:pPr>
            <a:r>
              <a:rPr lang="en-US" sz="1000" b="1" dirty="0" smtClean="0">
                <a:latin typeface="+mn-lt"/>
                <a:ea typeface="+mn-ea"/>
                <a:cs typeface="Arial Narrow"/>
              </a:rPr>
              <a:t>www.czgauge.com/</a:t>
            </a:r>
            <a:endParaRPr kumimoji="0" lang="en-US" sz="1000" b="1" i="0" u="none" strike="noStrike" kern="1200" cap="none" spc="0" normalizeH="0" baseline="0" noProof="0" dirty="0" smtClean="0">
              <a:ln>
                <a:noFill/>
              </a:ln>
              <a:effectLst/>
              <a:uLnTx/>
              <a:uFillTx/>
              <a:latin typeface="+mn-lt"/>
              <a:ea typeface="+mn-ea"/>
              <a:cs typeface="Arial Narrow"/>
            </a:endParaRP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descr="Photo of various hand audit tools."/>
          <p:cNvPicPr>
            <a:picLocks noGrp="1" noChangeAspect="1"/>
          </p:cNvPicPr>
          <p:nvPr>
            <p:ph idx="1"/>
          </p:nvPr>
        </p:nvPicPr>
        <p:blipFill>
          <a:blip r:embed="rId3" cstate="email"/>
          <a:srcRect/>
          <a:stretch>
            <a:fillRect/>
          </a:stretch>
        </p:blipFill>
        <p:spPr>
          <a:xfrm>
            <a:off x="1219200" y="1219200"/>
            <a:ext cx="6667500" cy="5334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81000" y="76200"/>
            <a:ext cx="8229600" cy="838200"/>
          </a:xfrm>
        </p:spPr>
        <p:txBody>
          <a:bodyPr/>
          <a:lstStyle/>
          <a:p>
            <a:pPr eaLnBrk="1" hangingPunct="1">
              <a:defRPr/>
            </a:pPr>
            <a:r>
              <a:rPr lang="en-US" dirty="0" smtClean="0">
                <a:ea typeface="ＭＳ Ｐゴシック" pitchFamily="-109" charset="-128"/>
              </a:rPr>
              <a:t>Inspector’s Hand Tools</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7" name="Rectangle 6"/>
          <p:cNvSpPr>
            <a:spLocks noChangeArrowheads="1"/>
          </p:cNvSpPr>
          <p:nvPr/>
        </p:nvSpPr>
        <p:spPr bwMode="auto">
          <a:xfrm>
            <a:off x="48768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2" descr="Graphic depicting superheat and supercooling tests."/>
          <p:cNvPicPr>
            <a:picLocks noChangeAspect="1"/>
          </p:cNvPicPr>
          <p:nvPr/>
        </p:nvPicPr>
        <p:blipFill>
          <a:blip r:embed="rId3"/>
          <a:srcRect/>
          <a:stretch>
            <a:fillRect/>
          </a:stretch>
        </p:blipFill>
        <p:spPr bwMode="auto">
          <a:xfrm>
            <a:off x="2183693" y="3733800"/>
            <a:ext cx="4462462" cy="2808867"/>
          </a:xfrm>
          <a:prstGeom prst="rect">
            <a:avLst/>
          </a:prstGeom>
          <a:noFill/>
          <a:ln w="9525">
            <a:noFill/>
            <a:miter lim="800000"/>
            <a:headEnd/>
            <a:tailEnd/>
          </a:ln>
        </p:spPr>
      </p:pic>
      <p:sp>
        <p:nvSpPr>
          <p:cNvPr id="2" name="Title 1"/>
          <p:cNvSpPr>
            <a:spLocks noGrp="1"/>
          </p:cNvSpPr>
          <p:nvPr>
            <p:ph type="title"/>
          </p:nvPr>
        </p:nvSpPr>
        <p:spPr>
          <a:xfrm>
            <a:off x="457200" y="12700"/>
            <a:ext cx="5369034" cy="901700"/>
          </a:xfrm>
        </p:spPr>
        <p:txBody>
          <a:bodyPr/>
          <a:lstStyle/>
          <a:p>
            <a:pPr eaLnBrk="1" hangingPunct="1">
              <a:defRPr/>
            </a:pPr>
            <a:r>
              <a:rPr lang="en-US" dirty="0" smtClean="0">
                <a:ea typeface="ＭＳ Ｐゴシック" pitchFamily="-109" charset="-128"/>
              </a:rPr>
              <a:t>Refrigerant Charge Testing</a:t>
            </a:r>
          </a:p>
        </p:txBody>
      </p:sp>
      <p:sp>
        <p:nvSpPr>
          <p:cNvPr id="5" name="TextBox 4"/>
          <p:cNvSpPr txBox="1"/>
          <p:nvPr/>
        </p:nvSpPr>
        <p:spPr>
          <a:xfrm>
            <a:off x="634293" y="3862420"/>
            <a:ext cx="2313350" cy="830997"/>
          </a:xfrm>
          <a:prstGeom prst="rect">
            <a:avLst/>
          </a:prstGeom>
          <a:solidFill>
            <a:srgbClr val="FFFFFF"/>
          </a:solidFill>
        </p:spPr>
        <p:txBody>
          <a:bodyPr wrap="square">
            <a:spAutoFit/>
          </a:bodyPr>
          <a:lstStyle/>
          <a:p>
            <a:pPr algn="r" fontAlgn="auto">
              <a:spcBef>
                <a:spcPts val="0"/>
              </a:spcBef>
              <a:spcAft>
                <a:spcPts val="0"/>
              </a:spcAft>
              <a:defRPr/>
            </a:pPr>
            <a:r>
              <a:rPr lang="en-US" sz="1200" dirty="0">
                <a:latin typeface="+mn-lt"/>
                <a:ea typeface="+mn-ea"/>
              </a:rPr>
              <a:t>Superheat is the temperature difference between the evaporator and the compressor inlet.</a:t>
            </a:r>
          </a:p>
        </p:txBody>
      </p:sp>
      <p:sp>
        <p:nvSpPr>
          <p:cNvPr id="48134" name="TextBox 6"/>
          <p:cNvSpPr txBox="1">
            <a:spLocks noChangeArrowheads="1"/>
          </p:cNvSpPr>
          <p:nvPr/>
        </p:nvSpPr>
        <p:spPr bwMode="auto">
          <a:xfrm>
            <a:off x="444500" y="1219200"/>
            <a:ext cx="4203700" cy="2469907"/>
          </a:xfrm>
          <a:prstGeom prst="rect">
            <a:avLst/>
          </a:prstGeom>
          <a:noFill/>
          <a:ln w="9525">
            <a:noFill/>
            <a:miter lim="800000"/>
            <a:headEnd/>
            <a:tailEnd/>
          </a:ln>
        </p:spPr>
        <p:txBody>
          <a:bodyPr>
            <a:spAutoFit/>
          </a:bodyPr>
          <a:lstStyle/>
          <a:p>
            <a:pPr>
              <a:spcAft>
                <a:spcPts val="300"/>
              </a:spcAft>
            </a:pPr>
            <a:r>
              <a:rPr lang="en-US" sz="2000" dirty="0">
                <a:latin typeface="+mj-lt"/>
              </a:rPr>
              <a:t>Superheat test:</a:t>
            </a:r>
          </a:p>
          <a:p>
            <a:pPr marL="457200" indent="-280988">
              <a:spcBef>
                <a:spcPts val="300"/>
              </a:spcBef>
              <a:spcAft>
                <a:spcPts val="300"/>
              </a:spcAft>
              <a:buFont typeface="Arial" charset="0"/>
              <a:buChar char="•"/>
            </a:pPr>
            <a:r>
              <a:rPr lang="en-US" sz="1600" dirty="0">
                <a:latin typeface="+mj-lt"/>
              </a:rPr>
              <a:t>Use for fixed-orifice or capillary tube system</a:t>
            </a:r>
          </a:p>
          <a:p>
            <a:pPr marL="457200" indent="-280988">
              <a:spcBef>
                <a:spcPts val="300"/>
              </a:spcBef>
              <a:spcAft>
                <a:spcPts val="300"/>
              </a:spcAft>
              <a:buFont typeface="Arial" charset="0"/>
              <a:buChar char="•"/>
            </a:pPr>
            <a:r>
              <a:rPr lang="en-US" sz="1600" dirty="0">
                <a:latin typeface="+mj-lt"/>
              </a:rPr>
              <a:t>Airflow must be ≥ 400 CFM per ton</a:t>
            </a:r>
          </a:p>
          <a:p>
            <a:pPr marL="457200" indent="-280988">
              <a:spcBef>
                <a:spcPts val="300"/>
              </a:spcBef>
              <a:spcAft>
                <a:spcPts val="300"/>
              </a:spcAft>
              <a:buFont typeface="Arial" charset="0"/>
              <a:buChar char="•"/>
            </a:pPr>
            <a:r>
              <a:rPr lang="en-US" sz="1600" dirty="0">
                <a:latin typeface="+mj-lt"/>
              </a:rPr>
              <a:t>Outdoor temperature must be ≥ 60°F</a:t>
            </a:r>
          </a:p>
          <a:p>
            <a:pPr marL="457200" indent="-280988">
              <a:spcBef>
                <a:spcPts val="300"/>
              </a:spcBef>
              <a:spcAft>
                <a:spcPts val="300"/>
              </a:spcAft>
              <a:buFont typeface="Arial" charset="0"/>
              <a:buChar char="•"/>
            </a:pPr>
            <a:r>
              <a:rPr lang="en-US" sz="1600" dirty="0">
                <a:latin typeface="+mj-lt"/>
              </a:rPr>
              <a:t>Charge checking at very high outdoor temperatures not recommended</a:t>
            </a:r>
          </a:p>
          <a:p>
            <a:endParaRPr lang="en-US" sz="1600" dirty="0">
              <a:latin typeface="+mj-lt"/>
            </a:endParaRPr>
          </a:p>
        </p:txBody>
      </p:sp>
      <p:sp>
        <p:nvSpPr>
          <p:cNvPr id="48135" name="TextBox 7"/>
          <p:cNvSpPr txBox="1">
            <a:spLocks noChangeArrowheads="1"/>
          </p:cNvSpPr>
          <p:nvPr/>
        </p:nvSpPr>
        <p:spPr bwMode="auto">
          <a:xfrm>
            <a:off x="5029200" y="1219200"/>
            <a:ext cx="3962400" cy="2600712"/>
          </a:xfrm>
          <a:prstGeom prst="rect">
            <a:avLst/>
          </a:prstGeom>
          <a:noFill/>
          <a:ln w="9525">
            <a:noFill/>
            <a:miter lim="800000"/>
            <a:headEnd/>
            <a:tailEnd/>
          </a:ln>
        </p:spPr>
        <p:txBody>
          <a:bodyPr wrap="square">
            <a:spAutoFit/>
          </a:bodyPr>
          <a:lstStyle/>
          <a:p>
            <a:pPr>
              <a:spcBef>
                <a:spcPts val="300"/>
              </a:spcBef>
            </a:pPr>
            <a:r>
              <a:rPr lang="en-US" sz="2000" dirty="0" err="1">
                <a:latin typeface="+mj-lt"/>
              </a:rPr>
              <a:t>Subcooling</a:t>
            </a:r>
            <a:r>
              <a:rPr lang="en-US" sz="2000" dirty="0">
                <a:latin typeface="+mj-lt"/>
              </a:rPr>
              <a:t> test:</a:t>
            </a:r>
          </a:p>
          <a:p>
            <a:pPr marL="457200" indent="-280988">
              <a:spcBef>
                <a:spcPts val="300"/>
              </a:spcBef>
              <a:spcAft>
                <a:spcPts val="300"/>
              </a:spcAft>
              <a:buFont typeface="Arial" charset="0"/>
              <a:buChar char="•"/>
            </a:pPr>
            <a:r>
              <a:rPr lang="en-US" sz="1600" dirty="0">
                <a:latin typeface="+mj-lt"/>
              </a:rPr>
              <a:t>Use for thermal expansion valve system</a:t>
            </a:r>
          </a:p>
          <a:p>
            <a:pPr marL="457200" indent="-280988">
              <a:spcBef>
                <a:spcPts val="300"/>
              </a:spcBef>
              <a:spcAft>
                <a:spcPts val="300"/>
              </a:spcAft>
              <a:buFont typeface="Arial" charset="0"/>
              <a:buChar char="•"/>
            </a:pPr>
            <a:r>
              <a:rPr lang="en-US" sz="1600" dirty="0">
                <a:latin typeface="+mj-lt"/>
              </a:rPr>
              <a:t>Outdoor temperature must be ≥ 60°F</a:t>
            </a:r>
          </a:p>
          <a:p>
            <a:pPr marL="457200" indent="-280988">
              <a:spcBef>
                <a:spcPts val="300"/>
              </a:spcBef>
              <a:spcAft>
                <a:spcPts val="300"/>
              </a:spcAft>
              <a:buFont typeface="Arial" charset="0"/>
              <a:buChar char="•"/>
            </a:pPr>
            <a:r>
              <a:rPr lang="en-US" sz="1600" dirty="0">
                <a:latin typeface="+mj-lt"/>
              </a:rPr>
              <a:t>Air conditioner or heat pump should </a:t>
            </a:r>
            <a:br>
              <a:rPr lang="en-US" sz="1600" dirty="0">
                <a:latin typeface="+mj-lt"/>
              </a:rPr>
            </a:br>
            <a:r>
              <a:rPr lang="en-US" sz="1600" dirty="0">
                <a:latin typeface="+mj-lt"/>
              </a:rPr>
              <a:t>be running in cooling mode for at least </a:t>
            </a:r>
            <a:r>
              <a:rPr lang="en-US" sz="1600" dirty="0" smtClean="0">
                <a:latin typeface="+mj-lt"/>
              </a:rPr>
              <a:t>10 </a:t>
            </a:r>
            <a:r>
              <a:rPr lang="en-US" sz="1600" dirty="0">
                <a:latin typeface="+mj-lt"/>
              </a:rPr>
              <a:t>minutes prior to testing</a:t>
            </a:r>
          </a:p>
          <a:p>
            <a:endParaRPr lang="en-US" sz="1600" dirty="0">
              <a:latin typeface="+mj-lt"/>
            </a:endParaRPr>
          </a:p>
        </p:txBody>
      </p:sp>
      <p:sp>
        <p:nvSpPr>
          <p:cNvPr id="48137" name="TextBox 10"/>
          <p:cNvSpPr txBox="1">
            <a:spLocks noChangeArrowheads="1"/>
          </p:cNvSpPr>
          <p:nvPr/>
        </p:nvSpPr>
        <p:spPr bwMode="auto">
          <a:xfrm>
            <a:off x="6663740" y="5884857"/>
            <a:ext cx="1804987" cy="646331"/>
          </a:xfrm>
          <a:prstGeom prst="rect">
            <a:avLst/>
          </a:prstGeom>
          <a:noFill/>
          <a:ln w="9525">
            <a:noFill/>
            <a:miter lim="800000"/>
            <a:headEnd/>
            <a:tailEnd/>
          </a:ln>
        </p:spPr>
        <p:txBody>
          <a:bodyPr>
            <a:spAutoFit/>
          </a:bodyPr>
          <a:lstStyle/>
          <a:p>
            <a:r>
              <a:rPr lang="en-US" sz="900" i="1" dirty="0" smtClean="0">
                <a:solidFill>
                  <a:srgbClr val="404040"/>
                </a:solidFill>
                <a:latin typeface="+mn-lt"/>
              </a:rPr>
              <a:t>Image Courtesy of  </a:t>
            </a:r>
            <a:r>
              <a:rPr lang="en-US" sz="900" i="1" dirty="0">
                <a:solidFill>
                  <a:srgbClr val="404040"/>
                </a:solidFill>
                <a:latin typeface="+mn-lt"/>
              </a:rPr>
              <a:t>Energy Out West Weatherization Field Guide. Copyright Saturn 2009 www.srmi.biz</a:t>
            </a:r>
          </a:p>
        </p:txBody>
      </p:sp>
      <p:sp>
        <p:nvSpPr>
          <p:cNvPr id="6" name="TextBox 5"/>
          <p:cNvSpPr txBox="1"/>
          <p:nvPr/>
        </p:nvSpPr>
        <p:spPr>
          <a:xfrm>
            <a:off x="6112755" y="3886200"/>
            <a:ext cx="2650245" cy="830997"/>
          </a:xfrm>
          <a:prstGeom prst="rect">
            <a:avLst/>
          </a:prstGeom>
          <a:solidFill>
            <a:srgbClr val="FFFFFF"/>
          </a:solidFill>
        </p:spPr>
        <p:txBody>
          <a:bodyPr wrap="square">
            <a:spAutoFit/>
          </a:bodyPr>
          <a:lstStyle/>
          <a:p>
            <a:pPr fontAlgn="auto">
              <a:spcBef>
                <a:spcPts val="0"/>
              </a:spcBef>
              <a:spcAft>
                <a:spcPts val="0"/>
              </a:spcAft>
              <a:defRPr/>
            </a:pPr>
            <a:r>
              <a:rPr lang="en-US" sz="1200" dirty="0">
                <a:latin typeface="+mn-lt"/>
                <a:ea typeface="+mn-ea"/>
              </a:rPr>
              <a:t>Subcooling is the temperature difference between the middle of the condenser and the liquid service valve outside.</a:t>
            </a: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47298"/>
            <a:ext cx="6635750" cy="838200"/>
          </a:xfrm>
        </p:spPr>
        <p:txBody>
          <a:bodyPr>
            <a:normAutofit/>
          </a:bodyPr>
          <a:lstStyle/>
          <a:p>
            <a:pPr eaLnBrk="1" hangingPunct="1">
              <a:defRPr/>
            </a:pPr>
            <a:r>
              <a:rPr lang="en-US" sz="2500" dirty="0" smtClean="0">
                <a:ea typeface="ＭＳ Ｐゴシック" pitchFamily="-109" charset="-128"/>
              </a:rPr>
              <a:t>Refrigerant Charge Superheat Test</a:t>
            </a:r>
          </a:p>
        </p:txBody>
      </p:sp>
      <p:sp>
        <p:nvSpPr>
          <p:cNvPr id="49155" name="Content Placeholder 2"/>
          <p:cNvSpPr txBox="1">
            <a:spLocks/>
          </p:cNvSpPr>
          <p:nvPr/>
        </p:nvSpPr>
        <p:spPr bwMode="auto">
          <a:xfrm>
            <a:off x="304800" y="1514475"/>
            <a:ext cx="8229600" cy="4657725"/>
          </a:xfrm>
          <a:prstGeom prst="rect">
            <a:avLst/>
          </a:prstGeom>
          <a:noFill/>
          <a:ln w="9525">
            <a:noFill/>
            <a:miter lim="800000"/>
            <a:headEnd/>
            <a:tailEnd/>
          </a:ln>
        </p:spPr>
        <p:txBody>
          <a:bodyPr lIns="0" tIns="0" rIns="0" bIns="0"/>
          <a:lstStyle/>
          <a:p>
            <a:pPr defTabSz="914400">
              <a:spcBef>
                <a:spcPts val="1200"/>
              </a:spcBef>
              <a:spcAft>
                <a:spcPts val="600"/>
              </a:spcAft>
              <a:buClr>
                <a:srgbClr val="8DC63F"/>
              </a:buClr>
            </a:pPr>
            <a:r>
              <a:rPr lang="en-US" sz="2200" dirty="0">
                <a:latin typeface="+mj-lt"/>
              </a:rPr>
              <a:t>Use Evaporator Superheat Test for </a:t>
            </a:r>
            <a:r>
              <a:rPr lang="en-US" sz="2200" dirty="0" smtClean="0">
                <a:latin typeface="+mj-lt"/>
              </a:rPr>
              <a:t>capillary-</a:t>
            </a:r>
            <a:br>
              <a:rPr lang="en-US" sz="2200" dirty="0" smtClean="0">
                <a:latin typeface="+mj-lt"/>
              </a:rPr>
            </a:br>
            <a:r>
              <a:rPr lang="en-US" sz="2200" dirty="0" smtClean="0">
                <a:latin typeface="+mj-lt"/>
              </a:rPr>
              <a:t>tube or </a:t>
            </a:r>
            <a:r>
              <a:rPr lang="en-US" sz="2200" dirty="0">
                <a:latin typeface="+mj-lt"/>
              </a:rPr>
              <a:t>fixed-orifice expansion </a:t>
            </a:r>
            <a:r>
              <a:rPr lang="en-US" sz="2200" dirty="0" smtClean="0">
                <a:latin typeface="+mj-lt"/>
              </a:rPr>
              <a:t>devices</a:t>
            </a:r>
            <a:r>
              <a:rPr lang="en-US" sz="2200" dirty="0">
                <a:latin typeface="+mj-lt"/>
              </a:rPr>
              <a:t>, </a:t>
            </a:r>
            <a:r>
              <a:rPr lang="en-US" sz="2200" dirty="0" smtClean="0">
                <a:latin typeface="+mj-lt"/>
              </a:rPr>
              <a:t/>
            </a:r>
            <a:br>
              <a:rPr lang="en-US" sz="2200" dirty="0" smtClean="0">
                <a:latin typeface="+mj-lt"/>
              </a:rPr>
            </a:br>
            <a:r>
              <a:rPr lang="en-US" sz="2200" dirty="0" smtClean="0">
                <a:latin typeface="+mj-lt"/>
              </a:rPr>
              <a:t>operating </a:t>
            </a:r>
            <a:r>
              <a:rPr lang="en-US" sz="2200" dirty="0">
                <a:latin typeface="+mj-lt"/>
              </a:rPr>
              <a:t>in the </a:t>
            </a:r>
            <a:r>
              <a:rPr lang="en-US" sz="2200" dirty="0" smtClean="0">
                <a:latin typeface="+mj-lt"/>
              </a:rPr>
              <a:t>cooling mode.</a:t>
            </a:r>
            <a:endParaRPr lang="en-US" sz="2200" dirty="0">
              <a:latin typeface="+mj-lt"/>
            </a:endParaRPr>
          </a:p>
          <a:p>
            <a:pPr marL="461963" indent="-285750" defTabSz="914400">
              <a:spcBef>
                <a:spcPts val="0"/>
              </a:spcBef>
              <a:spcAft>
                <a:spcPts val="600"/>
              </a:spcAft>
              <a:buFontTx/>
              <a:buChar char="•"/>
            </a:pPr>
            <a:r>
              <a:rPr lang="en-US" sz="1900" dirty="0">
                <a:latin typeface="+mj-lt"/>
              </a:rPr>
              <a:t>Verify adequate airflow.</a:t>
            </a:r>
          </a:p>
          <a:p>
            <a:pPr marL="461963" indent="-285750" defTabSz="914400">
              <a:spcBef>
                <a:spcPts val="0"/>
              </a:spcBef>
              <a:spcAft>
                <a:spcPts val="600"/>
              </a:spcAft>
              <a:buFontTx/>
              <a:buChar char="•"/>
            </a:pPr>
            <a:r>
              <a:rPr lang="en-US" sz="1900" dirty="0">
                <a:latin typeface="+mj-lt"/>
              </a:rPr>
              <a:t>Measure dry bulb temp of air entering outdoor coil.</a:t>
            </a:r>
          </a:p>
          <a:p>
            <a:pPr marL="461963" indent="-285750" defTabSz="914400">
              <a:spcBef>
                <a:spcPts val="0"/>
              </a:spcBef>
              <a:spcAft>
                <a:spcPts val="600"/>
              </a:spcAft>
              <a:buFontTx/>
              <a:buChar char="•"/>
            </a:pPr>
            <a:r>
              <a:rPr lang="en-US" sz="1900" dirty="0">
                <a:latin typeface="+mj-lt"/>
              </a:rPr>
              <a:t>Measure wet bulb temp of return air at air handler.</a:t>
            </a:r>
          </a:p>
          <a:p>
            <a:pPr marL="461963" indent="-285750" defTabSz="914400">
              <a:spcBef>
                <a:spcPts val="0"/>
              </a:spcBef>
              <a:spcAft>
                <a:spcPts val="600"/>
              </a:spcAft>
              <a:buFontTx/>
              <a:buChar char="•"/>
            </a:pPr>
            <a:r>
              <a:rPr lang="en-US" sz="1900" dirty="0">
                <a:latin typeface="+mj-lt"/>
              </a:rPr>
              <a:t>Use superheat table to determine recommended superheat </a:t>
            </a:r>
            <a:r>
              <a:rPr lang="en-US" sz="1900" dirty="0" smtClean="0">
                <a:latin typeface="+mj-lt"/>
              </a:rPr>
              <a:t>temp.</a:t>
            </a:r>
            <a:endParaRPr lang="en-US" sz="1900" dirty="0">
              <a:latin typeface="+mj-lt"/>
            </a:endParaRPr>
          </a:p>
          <a:p>
            <a:pPr marL="461963" indent="-285750" defTabSz="914400">
              <a:spcBef>
                <a:spcPts val="0"/>
              </a:spcBef>
              <a:spcAft>
                <a:spcPts val="600"/>
              </a:spcAft>
              <a:buFontTx/>
              <a:buChar char="•"/>
            </a:pPr>
            <a:r>
              <a:rPr lang="en-US" sz="1900" dirty="0">
                <a:latin typeface="+mj-lt"/>
              </a:rPr>
              <a:t>Measure and evaluate compressor-suction pressure at suction service </a:t>
            </a:r>
            <a:r>
              <a:rPr lang="en-US" sz="1900" dirty="0" smtClean="0">
                <a:latin typeface="+mj-lt"/>
              </a:rPr>
              <a:t>valve.</a:t>
            </a:r>
            <a:endParaRPr lang="en-US" sz="1900" dirty="0">
              <a:latin typeface="+mj-lt"/>
            </a:endParaRPr>
          </a:p>
          <a:p>
            <a:pPr marL="461963" indent="-285750" defTabSz="914400">
              <a:spcBef>
                <a:spcPts val="0"/>
              </a:spcBef>
              <a:spcAft>
                <a:spcPts val="600"/>
              </a:spcAft>
              <a:buFontTx/>
              <a:buChar char="•"/>
            </a:pPr>
            <a:r>
              <a:rPr lang="en-US" sz="1900" dirty="0">
                <a:latin typeface="+mj-lt"/>
              </a:rPr>
              <a:t>Measure and evaluate suction line temperature.</a:t>
            </a:r>
          </a:p>
          <a:p>
            <a:pPr marL="461963" indent="-285750" defTabSz="914400">
              <a:spcBef>
                <a:spcPts val="0"/>
              </a:spcBef>
              <a:spcAft>
                <a:spcPts val="600"/>
              </a:spcAft>
              <a:buFontTx/>
              <a:buChar char="•"/>
            </a:pPr>
            <a:r>
              <a:rPr lang="en-US" sz="1900" dirty="0">
                <a:latin typeface="+mj-lt"/>
              </a:rPr>
              <a:t>If superheat temp is high, add refrigerant, wait 10 </a:t>
            </a:r>
            <a:r>
              <a:rPr lang="en-US" sz="1900" dirty="0" smtClean="0">
                <a:latin typeface="+mj-lt"/>
              </a:rPr>
              <a:t>minutes. Repeat </a:t>
            </a:r>
            <a:r>
              <a:rPr lang="en-US" sz="1900" dirty="0">
                <a:latin typeface="+mj-lt"/>
              </a:rPr>
              <a:t>test.</a:t>
            </a:r>
          </a:p>
          <a:p>
            <a:pPr marL="461963" indent="-285750" defTabSz="914400">
              <a:spcBef>
                <a:spcPts val="0"/>
              </a:spcBef>
              <a:spcAft>
                <a:spcPts val="600"/>
              </a:spcAft>
              <a:buFontTx/>
              <a:buChar char="•"/>
            </a:pPr>
            <a:r>
              <a:rPr lang="en-US" sz="1900" dirty="0">
                <a:latin typeface="+mj-lt"/>
              </a:rPr>
              <a:t>If superheat temp is low, remove refrigerant, wait 10 </a:t>
            </a:r>
            <a:r>
              <a:rPr lang="en-US" sz="1900" dirty="0" smtClean="0">
                <a:latin typeface="+mj-lt"/>
              </a:rPr>
              <a:t>minutes. Repeat </a:t>
            </a:r>
            <a:r>
              <a:rPr lang="en-US" sz="1900" dirty="0">
                <a:latin typeface="+mj-lt"/>
              </a:rPr>
              <a:t>test.</a:t>
            </a:r>
          </a:p>
          <a:p>
            <a:pPr defTabSz="914400">
              <a:spcBef>
                <a:spcPts val="0"/>
              </a:spcBef>
              <a:buClr>
                <a:srgbClr val="8DC63F"/>
              </a:buClr>
            </a:pPr>
            <a:r>
              <a:rPr lang="en-US" sz="1400" i="1" dirty="0">
                <a:latin typeface="+mj-lt"/>
              </a:rPr>
              <a:t>       </a:t>
            </a:r>
            <a:r>
              <a:rPr lang="en-US" sz="1200" i="1" dirty="0">
                <a:latin typeface="+mj-lt"/>
              </a:rPr>
              <a:t>For more complete instructions, refer to Section 3.8 of the Energy </a:t>
            </a:r>
            <a:r>
              <a:rPr lang="en-US" sz="1200" i="1" dirty="0" smtClean="0">
                <a:latin typeface="+mj-lt"/>
              </a:rPr>
              <a:t>OutWest </a:t>
            </a:r>
            <a:r>
              <a:rPr lang="en-US" sz="1200" i="1" dirty="0">
                <a:latin typeface="+mj-lt"/>
              </a:rPr>
              <a:t>Field Guide.</a:t>
            </a:r>
          </a:p>
          <a:p>
            <a:pPr defTabSz="914400">
              <a:spcBef>
                <a:spcPts val="1200"/>
              </a:spcBef>
              <a:buClr>
                <a:srgbClr val="8DC63F"/>
              </a:buClr>
              <a:buFontTx/>
              <a:buChar char="•"/>
            </a:pPr>
            <a:endParaRPr lang="en-US" dirty="0">
              <a:latin typeface="+mj-lt"/>
            </a:endParaRPr>
          </a:p>
          <a:p>
            <a:pPr defTabSz="914400">
              <a:spcBef>
                <a:spcPts val="1200"/>
              </a:spcBef>
              <a:buClr>
                <a:srgbClr val="8DC63F"/>
              </a:buClr>
              <a:buFontTx/>
              <a:buChar char="•"/>
            </a:pPr>
            <a:endParaRPr lang="en-US" dirty="0">
              <a:latin typeface="+mj-lt"/>
            </a:endParaRPr>
          </a:p>
        </p:txBody>
      </p:sp>
      <p:sp>
        <p:nvSpPr>
          <p:cNvPr id="49157" name="TextBox 7"/>
          <p:cNvSpPr txBox="1">
            <a:spLocks noChangeArrowheads="1"/>
          </p:cNvSpPr>
          <p:nvPr/>
        </p:nvSpPr>
        <p:spPr bwMode="auto">
          <a:xfrm>
            <a:off x="2419350" y="6398568"/>
            <a:ext cx="6724650" cy="230832"/>
          </a:xfrm>
          <a:prstGeom prst="rect">
            <a:avLst/>
          </a:prstGeom>
          <a:noFill/>
          <a:ln w="9525">
            <a:noFill/>
            <a:miter lim="800000"/>
            <a:headEnd/>
            <a:tailEnd/>
          </a:ln>
        </p:spPr>
        <p:txBody>
          <a:bodyPr wrap="square">
            <a:spAutoFit/>
          </a:bodyPr>
          <a:lstStyle/>
          <a:p>
            <a:pPr algn="r"/>
            <a:r>
              <a:rPr lang="en-US" sz="900" i="1" dirty="0" smtClean="0">
                <a:solidFill>
                  <a:srgbClr val="404040"/>
                </a:solidFill>
                <a:latin typeface="+mn-lt"/>
              </a:rPr>
              <a:t>Image courtesy of </a:t>
            </a:r>
            <a:r>
              <a:rPr lang="en-US" sz="900" i="1" dirty="0">
                <a:solidFill>
                  <a:srgbClr val="404040"/>
                </a:solidFill>
                <a:latin typeface="+mn-lt"/>
              </a:rPr>
              <a:t>Energy Out West Weatherization Field Guide. Copyright Saturn 2009 www.srmi.biz</a:t>
            </a:r>
          </a:p>
        </p:txBody>
      </p:sp>
      <p:pic>
        <p:nvPicPr>
          <p:cNvPr id="49158" name="Picture 8" descr="Graphic displaying Superheat Method Fixed-Orifice XV."/>
          <p:cNvPicPr>
            <a:picLocks noChangeAspect="1"/>
          </p:cNvPicPr>
          <p:nvPr/>
        </p:nvPicPr>
        <p:blipFill>
          <a:blip r:embed="rId3"/>
          <a:srcRect/>
          <a:stretch>
            <a:fillRect/>
          </a:stretch>
        </p:blipFill>
        <p:spPr bwMode="auto">
          <a:xfrm>
            <a:off x="6375400" y="1295400"/>
            <a:ext cx="2387600" cy="2309812"/>
          </a:xfrm>
          <a:prstGeom prst="rect">
            <a:avLst/>
          </a:prstGeom>
          <a:noFill/>
          <a:ln w="9525">
            <a:noFill/>
            <a:miter lim="800000"/>
            <a:headEnd/>
            <a:tailEnd/>
          </a:ln>
        </p:spPr>
      </p:pic>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298"/>
            <a:ext cx="6635750" cy="838200"/>
          </a:xfrm>
        </p:spPr>
        <p:txBody>
          <a:bodyPr>
            <a:normAutofit/>
          </a:bodyPr>
          <a:lstStyle/>
          <a:p>
            <a:pPr eaLnBrk="1" hangingPunct="1">
              <a:defRPr/>
            </a:pPr>
            <a:r>
              <a:rPr lang="en-US" sz="2500" dirty="0" smtClean="0">
                <a:ea typeface="ＭＳ Ｐゴシック" pitchFamily="-109" charset="-128"/>
              </a:rPr>
              <a:t>Refrigerant Charge Subcooling Test</a:t>
            </a:r>
          </a:p>
        </p:txBody>
      </p:sp>
      <p:sp>
        <p:nvSpPr>
          <p:cNvPr id="50179" name="Content Placeholder 2"/>
          <p:cNvSpPr txBox="1">
            <a:spLocks/>
          </p:cNvSpPr>
          <p:nvPr/>
        </p:nvSpPr>
        <p:spPr bwMode="auto">
          <a:xfrm>
            <a:off x="457200" y="1460500"/>
            <a:ext cx="8229600" cy="4695825"/>
          </a:xfrm>
          <a:prstGeom prst="rect">
            <a:avLst/>
          </a:prstGeom>
          <a:noFill/>
          <a:ln w="9525">
            <a:noFill/>
            <a:miter lim="800000"/>
            <a:headEnd/>
            <a:tailEnd/>
          </a:ln>
        </p:spPr>
        <p:txBody>
          <a:bodyPr lIns="0" tIns="0" rIns="0" bIns="0"/>
          <a:lstStyle/>
          <a:p>
            <a:pPr marL="342900" indent="-342900" defTabSz="914400">
              <a:spcBef>
                <a:spcPts val="1200"/>
              </a:spcBef>
              <a:buClr>
                <a:srgbClr val="8DC63F"/>
              </a:buClr>
            </a:pPr>
            <a:r>
              <a:rPr lang="en-US" sz="2200" dirty="0">
                <a:latin typeface="+mj-lt"/>
              </a:rPr>
              <a:t>Use </a:t>
            </a:r>
            <a:r>
              <a:rPr lang="en-US" sz="2200" dirty="0" err="1">
                <a:latin typeface="+mj-lt"/>
              </a:rPr>
              <a:t>Subcooling</a:t>
            </a:r>
            <a:r>
              <a:rPr lang="en-US" sz="2200" dirty="0">
                <a:latin typeface="+mj-lt"/>
              </a:rPr>
              <a:t> Test for Thermal Expansion Valve (TXV) </a:t>
            </a:r>
            <a:r>
              <a:rPr lang="en-US" sz="2200" dirty="0" smtClean="0">
                <a:latin typeface="+mj-lt"/>
              </a:rPr>
              <a:t>Devices</a:t>
            </a:r>
            <a:endParaRPr lang="en-US" sz="2200" dirty="0">
              <a:latin typeface="+mj-lt"/>
            </a:endParaRPr>
          </a:p>
          <a:p>
            <a:pPr marL="342900" indent="-342900" defTabSz="914400">
              <a:spcBef>
                <a:spcPts val="1200"/>
              </a:spcBef>
              <a:buClr>
                <a:srgbClr val="8DC63F"/>
              </a:buClr>
              <a:buFontTx/>
              <a:buChar char="•"/>
            </a:pPr>
            <a:endParaRPr lang="en-US" dirty="0">
              <a:solidFill>
                <a:srgbClr val="404040"/>
              </a:solidFill>
              <a:latin typeface="+mj-lt"/>
            </a:endParaRPr>
          </a:p>
        </p:txBody>
      </p:sp>
      <p:sp>
        <p:nvSpPr>
          <p:cNvPr id="50181" name="TextBox 7"/>
          <p:cNvSpPr txBox="1">
            <a:spLocks noChangeArrowheads="1"/>
          </p:cNvSpPr>
          <p:nvPr/>
        </p:nvSpPr>
        <p:spPr bwMode="auto">
          <a:xfrm>
            <a:off x="2419350" y="6398568"/>
            <a:ext cx="6724650" cy="230832"/>
          </a:xfrm>
          <a:prstGeom prst="rect">
            <a:avLst/>
          </a:prstGeom>
          <a:noFill/>
          <a:ln w="9525">
            <a:noFill/>
            <a:miter lim="800000"/>
            <a:headEnd/>
            <a:tailEnd/>
          </a:ln>
        </p:spPr>
        <p:txBody>
          <a:bodyPr wrap="square">
            <a:spAutoFit/>
          </a:bodyPr>
          <a:lstStyle/>
          <a:p>
            <a:pPr algn="r"/>
            <a:r>
              <a:rPr lang="en-US" sz="900" i="1" dirty="0" smtClean="0">
                <a:solidFill>
                  <a:srgbClr val="404040"/>
                </a:solidFill>
                <a:latin typeface="+mn-lt"/>
              </a:rPr>
              <a:t>Image courtesy of </a:t>
            </a:r>
            <a:r>
              <a:rPr lang="en-US" sz="900" i="1" dirty="0">
                <a:solidFill>
                  <a:srgbClr val="404040"/>
                </a:solidFill>
                <a:latin typeface="+mn-lt"/>
              </a:rPr>
              <a:t>Energy </a:t>
            </a:r>
            <a:r>
              <a:rPr lang="en-US" sz="900" i="1" dirty="0" smtClean="0">
                <a:solidFill>
                  <a:srgbClr val="404040"/>
                </a:solidFill>
                <a:latin typeface="+mn-lt"/>
              </a:rPr>
              <a:t>OutWest </a:t>
            </a:r>
            <a:r>
              <a:rPr lang="en-US" sz="900" i="1" dirty="0">
                <a:solidFill>
                  <a:srgbClr val="404040"/>
                </a:solidFill>
                <a:latin typeface="+mn-lt"/>
              </a:rPr>
              <a:t>Weatherization Field Guide. Copyright Saturn 2009 www.srmi.biz</a:t>
            </a:r>
          </a:p>
        </p:txBody>
      </p:sp>
      <p:pic>
        <p:nvPicPr>
          <p:cNvPr id="50182" name="Picture 9" descr="Graphic of a subcooling method thermostatic expansion valve"/>
          <p:cNvPicPr>
            <a:picLocks noChangeAspect="1"/>
          </p:cNvPicPr>
          <p:nvPr/>
        </p:nvPicPr>
        <p:blipFill>
          <a:blip r:embed="rId3"/>
          <a:srcRect/>
          <a:stretch>
            <a:fillRect/>
          </a:stretch>
        </p:blipFill>
        <p:spPr bwMode="auto">
          <a:xfrm>
            <a:off x="2438400" y="2089093"/>
            <a:ext cx="4267200" cy="4043786"/>
          </a:xfrm>
          <a:prstGeom prst="rect">
            <a:avLst/>
          </a:prstGeom>
          <a:noFill/>
          <a:ln w="9525">
            <a:noFill/>
            <a:miter lim="800000"/>
            <a:headEnd/>
            <a:tailEnd/>
          </a:ln>
        </p:spPr>
      </p:pic>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369034" cy="901700"/>
          </a:xfrm>
        </p:spPr>
        <p:txBody>
          <a:bodyPr/>
          <a:lstStyle/>
          <a:p>
            <a:pPr eaLnBrk="1" hangingPunct="1">
              <a:defRPr/>
            </a:pPr>
            <a:r>
              <a:rPr lang="en-US" dirty="0">
                <a:ea typeface="ＭＳ Ｐゴシック" charset="-128"/>
                <a:cs typeface="ＭＳ Ｐゴシック" charset="-128"/>
              </a:rPr>
              <a:t>Base Load Analysis</a:t>
            </a:r>
          </a:p>
        </p:txBody>
      </p:sp>
      <p:pic>
        <p:nvPicPr>
          <p:cNvPr id="25603" name="Picture 7" descr="Photo of BruletechKit 60 with 1220B watt meter in case."/>
          <p:cNvPicPr>
            <a:picLocks noChangeAspect="1"/>
          </p:cNvPicPr>
          <p:nvPr/>
        </p:nvPicPr>
        <p:blipFill>
          <a:blip r:embed="rId3"/>
          <a:srcRect/>
          <a:stretch>
            <a:fillRect/>
          </a:stretch>
        </p:blipFill>
        <p:spPr bwMode="auto">
          <a:xfrm>
            <a:off x="6030913" y="1295400"/>
            <a:ext cx="3113087" cy="4343400"/>
          </a:xfrm>
          <a:prstGeom prst="rect">
            <a:avLst/>
          </a:prstGeom>
          <a:noFill/>
          <a:ln w="9525">
            <a:noFill/>
            <a:miter lim="800000"/>
            <a:headEnd/>
            <a:tailEnd/>
          </a:ln>
        </p:spPr>
      </p:pic>
      <p:pic>
        <p:nvPicPr>
          <p:cNvPr id="3" name="Picture 3" descr="Photo of Indoor/outdoor thermometer."/>
          <p:cNvPicPr>
            <a:picLocks noChangeAspect="1"/>
          </p:cNvPicPr>
          <p:nvPr/>
        </p:nvPicPr>
        <p:blipFill>
          <a:blip r:embed="rId4" cstate="email">
            <a:lum bright="-11000"/>
          </a:blip>
          <a:srcRect/>
          <a:stretch>
            <a:fillRect/>
          </a:stretch>
        </p:blipFill>
        <p:spPr bwMode="auto">
          <a:xfrm rot="5400000">
            <a:off x="3575908" y="3358292"/>
            <a:ext cx="2438399" cy="1360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ular Callout 14"/>
          <p:cNvSpPr>
            <a:spLocks noChangeArrowheads="1"/>
          </p:cNvSpPr>
          <p:nvPr/>
        </p:nvSpPr>
        <p:spPr bwMode="auto">
          <a:xfrm>
            <a:off x="2971800" y="1905000"/>
            <a:ext cx="2133600" cy="533399"/>
          </a:xfrm>
          <a:prstGeom prst="wedgeRectCallout">
            <a:avLst>
              <a:gd name="adj1" fmla="val 31238"/>
              <a:gd name="adj2" fmla="val 122847"/>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smtClean="0">
                <a:latin typeface="Arial" charset="0"/>
                <a:cs typeface="ＭＳ Ｐゴシック" charset="-128"/>
              </a:rPr>
              <a:t>Indoor/Outdoor thermometer</a:t>
            </a:r>
            <a:endParaRPr lang="en-US" dirty="0">
              <a:latin typeface="Arial" charset="0"/>
              <a:cs typeface="ＭＳ Ｐゴシック" charset="-128"/>
            </a:endParaRPr>
          </a:p>
        </p:txBody>
      </p:sp>
      <p:pic>
        <p:nvPicPr>
          <p:cNvPr id="16" name="Picture 15" descr="Image of a watts up pro meter"/>
          <p:cNvPicPr>
            <a:picLocks noChangeAspect="1"/>
          </p:cNvPicPr>
          <p:nvPr/>
        </p:nvPicPr>
        <p:blipFill>
          <a:blip r:embed="rId5"/>
          <a:stretch>
            <a:fillRect/>
          </a:stretch>
        </p:blipFill>
        <p:spPr>
          <a:xfrm>
            <a:off x="457200" y="2895600"/>
            <a:ext cx="2781300" cy="2781300"/>
          </a:xfrm>
          <a:prstGeom prst="rect">
            <a:avLst/>
          </a:prstGeom>
        </p:spPr>
      </p:pic>
      <p:sp>
        <p:nvSpPr>
          <p:cNvPr id="17" name="TextBox 16"/>
          <p:cNvSpPr txBox="1"/>
          <p:nvPr/>
        </p:nvSpPr>
        <p:spPr>
          <a:xfrm>
            <a:off x="5562600" y="5715000"/>
            <a:ext cx="3429000" cy="533400"/>
          </a:xfrm>
          <a:prstGeom prst="rect">
            <a:avLst/>
          </a:prstGeom>
        </p:spPr>
        <p:txBody>
          <a:bodyPr vert="horz" wrap="square" lIns="91440" tIns="45720" rIns="91440" bIns="45720" rtlCol="0">
            <a:normAutofit/>
          </a:bodyPr>
          <a:lstStyle/>
          <a:p>
            <a:pPr algn="ctr">
              <a:defRPr/>
            </a:pPr>
            <a:r>
              <a:rPr lang="en-US" dirty="0" smtClean="0">
                <a:latin typeface="Arial" charset="0"/>
                <a:cs typeface="ＭＳ Ｐゴシック" charset="-128"/>
              </a:rPr>
              <a:t>“</a:t>
            </a:r>
            <a:r>
              <a:rPr lang="en-US" dirty="0" err="1" smtClean="0">
                <a:latin typeface="Arial" charset="0"/>
                <a:cs typeface="ＭＳ Ｐゴシック" charset="-128"/>
              </a:rPr>
              <a:t>Brultech</a:t>
            </a:r>
            <a:r>
              <a:rPr lang="en-US" dirty="0" smtClean="0">
                <a:latin typeface="Arial" charset="0"/>
                <a:cs typeface="ＭＳ Ｐゴシック" charset="-128"/>
              </a:rPr>
              <a:t> Kit 60” watt meter</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smtClean="0">
              <a:ln>
                <a:noFill/>
              </a:ln>
              <a:effectLst/>
              <a:uLnTx/>
              <a:uFillTx/>
              <a:latin typeface="Arial Narrow"/>
              <a:ea typeface="+mn-ea"/>
              <a:cs typeface="Arial Narrow"/>
            </a:endParaRPr>
          </a:p>
        </p:txBody>
      </p:sp>
      <p:sp>
        <p:nvSpPr>
          <p:cNvPr id="18" name="TextBox 17"/>
          <p:cNvSpPr txBox="1"/>
          <p:nvPr/>
        </p:nvSpPr>
        <p:spPr>
          <a:xfrm>
            <a:off x="685800" y="5638800"/>
            <a:ext cx="2895600" cy="381000"/>
          </a:xfrm>
          <a:prstGeom prst="rect">
            <a:avLst/>
          </a:prstGeom>
        </p:spPr>
        <p:txBody>
          <a:bodyPr vert="horz" wrap="square" lIns="91440" tIns="45720" rIns="91440" bIns="45720" rtlCol="0">
            <a:normAutofit/>
          </a:bodyPr>
          <a:lstStyle/>
          <a:p>
            <a:pPr algn="ctr">
              <a:defRPr/>
            </a:pPr>
            <a:r>
              <a:rPr lang="en-US" dirty="0" smtClean="0">
                <a:latin typeface="Arial" charset="0"/>
                <a:cs typeface="ＭＳ Ｐゴシック" charset="-128"/>
              </a:rPr>
              <a:t>“Watts Up Pro” meter</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smtClean="0">
              <a:ln>
                <a:noFill/>
              </a:ln>
              <a:effectLst/>
              <a:uLnTx/>
              <a:uFillTx/>
              <a:latin typeface="Arial Narrow"/>
              <a:ea typeface="+mn-ea"/>
              <a:cs typeface="Arial Narrow"/>
            </a:endParaRP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1" name="Rectangle 10"/>
          <p:cNvSpPr>
            <a:spLocks noChangeArrowheads="1"/>
          </p:cNvSpPr>
          <p:nvPr/>
        </p:nvSpPr>
        <p:spPr bwMode="auto">
          <a:xfrm>
            <a:off x="6096000" y="638684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manufacturers</a:t>
            </a:r>
            <a:endParaRPr lang="en-US" sz="900" i="1" dirty="0">
              <a:solidFill>
                <a:srgbClr val="000000"/>
              </a:solidFill>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1828800"/>
          </a:xfrm>
        </p:spPr>
        <p:txBody>
          <a:bodyPr>
            <a:normAutofit/>
          </a:bodyPr>
          <a:lstStyle/>
          <a:p>
            <a:pPr algn="ctr">
              <a:buNone/>
            </a:pPr>
            <a:r>
              <a:rPr lang="en-US" sz="2600" dirty="0" smtClean="0">
                <a:solidFill>
                  <a:srgbClr val="0A006A"/>
                </a:solidFill>
              </a:rPr>
              <a:t>Class Exercise </a:t>
            </a:r>
          </a:p>
          <a:p>
            <a:pPr algn="ctr">
              <a:buNone/>
            </a:pPr>
            <a:r>
              <a:rPr lang="en-US" dirty="0" smtClean="0">
                <a:solidFill>
                  <a:schemeClr val="tx1"/>
                </a:solidFill>
              </a:rPr>
              <a:t>(15 minutes)</a:t>
            </a:r>
            <a:endParaRPr lang="en-US" dirty="0">
              <a:solidFill>
                <a:schemeClr val="tx1"/>
              </a:solidFill>
            </a:endParaRPr>
          </a:p>
        </p:txBody>
      </p:sp>
      <p:sp>
        <p:nvSpPr>
          <p:cNvPr id="3" name="Title 2"/>
          <p:cNvSpPr>
            <a:spLocks noGrp="1"/>
          </p:cNvSpPr>
          <p:nvPr>
            <p:ph type="title"/>
          </p:nvPr>
        </p:nvSpPr>
        <p:spPr>
          <a:xfrm>
            <a:off x="422166" y="12700"/>
            <a:ext cx="5369034" cy="901700"/>
          </a:xfrm>
        </p:spPr>
        <p:txBody>
          <a:bodyPr/>
          <a:lstStyle/>
          <a:p>
            <a:r>
              <a:rPr lang="en-US" dirty="0" smtClean="0"/>
              <a:t>Class Participation – Tips from the Field</a:t>
            </a:r>
            <a:endParaRPr lang="en-US" dirty="0"/>
          </a:p>
        </p:txBody>
      </p:sp>
      <p:sp>
        <p:nvSpPr>
          <p:cNvPr id="4"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369034" cy="901700"/>
          </a:xfrm>
        </p:spPr>
        <p:txBody>
          <a:bodyPr/>
          <a:lstStyle/>
          <a:p>
            <a:pPr eaLnBrk="1" hangingPunct="1">
              <a:defRPr/>
            </a:pPr>
            <a:r>
              <a:rPr lang="en-US" dirty="0" smtClean="0"/>
              <a:t>Equipment Calibration Schedule</a:t>
            </a:r>
          </a:p>
        </p:txBody>
      </p:sp>
      <p:sp>
        <p:nvSpPr>
          <p:cNvPr id="20483" name="Content Placeholder 5"/>
          <p:cNvSpPr>
            <a:spLocks noGrp="1"/>
          </p:cNvSpPr>
          <p:nvPr>
            <p:ph idx="1"/>
          </p:nvPr>
        </p:nvSpPr>
        <p:spPr>
          <a:xfrm>
            <a:off x="444500" y="1600200"/>
            <a:ext cx="8255000" cy="4495800"/>
          </a:xfrm>
        </p:spPr>
        <p:txBody>
          <a:bodyPr>
            <a:normAutofit/>
          </a:bodyPr>
          <a:lstStyle/>
          <a:p>
            <a:pPr marL="457200" indent="-280988" eaLnBrk="1" hangingPunct="1"/>
            <a:r>
              <a:rPr lang="en-US" dirty="0" smtClean="0">
                <a:solidFill>
                  <a:schemeClr val="tx1"/>
                </a:solidFill>
              </a:rPr>
              <a:t>Calibrate diagnostic instruments on a regular basis.</a:t>
            </a:r>
          </a:p>
          <a:p>
            <a:pPr marL="457200" indent="-280988" eaLnBrk="1" hangingPunct="1"/>
            <a:r>
              <a:rPr lang="en-US" dirty="0" smtClean="0">
                <a:solidFill>
                  <a:schemeClr val="tx1"/>
                </a:solidFill>
              </a:rPr>
              <a:t>Maintain a record of calibrations and repairs for:</a:t>
            </a:r>
          </a:p>
          <a:p>
            <a:pPr marL="914400" lvl="1" indent="-280988" eaLnBrk="1" hangingPunct="1">
              <a:buFont typeface="Lucida Grande" charset="0"/>
              <a:buChar char="-"/>
            </a:pPr>
            <a:r>
              <a:rPr lang="en-US" sz="2400" dirty="0" smtClean="0">
                <a:solidFill>
                  <a:schemeClr val="tx1"/>
                </a:solidFill>
              </a:rPr>
              <a:t>Digital manometer.</a:t>
            </a:r>
          </a:p>
          <a:p>
            <a:pPr marL="914400" lvl="1" indent="-280988" eaLnBrk="1" hangingPunct="1">
              <a:buFont typeface="Lucida Grande" charset="0"/>
              <a:buChar char="-"/>
            </a:pPr>
            <a:r>
              <a:rPr lang="en-US" sz="2400" dirty="0" smtClean="0">
                <a:solidFill>
                  <a:schemeClr val="tx1"/>
                </a:solidFill>
              </a:rPr>
              <a:t>Combustion analysis equipment.</a:t>
            </a:r>
          </a:p>
          <a:p>
            <a:pPr marL="914400" lvl="1" indent="-280988" eaLnBrk="1" hangingPunct="1">
              <a:buFont typeface="Lucida Grande" charset="0"/>
              <a:buChar char="-"/>
            </a:pPr>
            <a:r>
              <a:rPr lang="en-US" sz="2400" dirty="0" smtClean="0">
                <a:solidFill>
                  <a:schemeClr val="tx1"/>
                </a:solidFill>
              </a:rPr>
              <a:t>Gas leak detectors.</a:t>
            </a:r>
          </a:p>
          <a:p>
            <a:pPr marL="914400" lvl="1" indent="-280988" eaLnBrk="1" hangingPunct="1">
              <a:buFont typeface="Lucida Grande" charset="0"/>
              <a:buChar char="-"/>
            </a:pPr>
            <a:r>
              <a:rPr lang="en-US" sz="2400" dirty="0" smtClean="0">
                <a:solidFill>
                  <a:schemeClr val="tx1"/>
                </a:solidFill>
              </a:rPr>
              <a:t>Carbon monoxide detectors.</a:t>
            </a:r>
          </a:p>
        </p:txBody>
      </p:sp>
      <p:sp>
        <p:nvSpPr>
          <p:cNvPr id="5"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0"/>
            <a:ext cx="5369034" cy="901700"/>
          </a:xfrm>
        </p:spPr>
        <p:txBody>
          <a:bodyPr/>
          <a:lstStyle/>
          <a:p>
            <a:pPr eaLnBrk="1" hangingPunct="1">
              <a:defRPr/>
            </a:pPr>
            <a:r>
              <a:rPr lang="en-US" dirty="0" smtClean="0"/>
              <a:t>Safety Upgrades</a:t>
            </a:r>
          </a:p>
        </p:txBody>
      </p:sp>
      <p:sp>
        <p:nvSpPr>
          <p:cNvPr id="25603" name="Content Placeholder 2"/>
          <p:cNvSpPr>
            <a:spLocks noGrp="1"/>
          </p:cNvSpPr>
          <p:nvPr>
            <p:ph idx="1"/>
          </p:nvPr>
        </p:nvSpPr>
        <p:spPr>
          <a:xfrm>
            <a:off x="457200" y="1371600"/>
            <a:ext cx="8229600" cy="4419600"/>
          </a:xfrm>
        </p:spPr>
        <p:txBody>
          <a:bodyPr/>
          <a:lstStyle/>
          <a:p>
            <a:pPr eaLnBrk="1" hangingPunct="1">
              <a:buFont typeface="Arial" charset="0"/>
              <a:buNone/>
            </a:pPr>
            <a:r>
              <a:rPr lang="en-US" sz="2600" dirty="0" smtClean="0">
                <a:solidFill>
                  <a:srgbClr val="000066"/>
                </a:solidFill>
              </a:rPr>
              <a:t>Replace:</a:t>
            </a:r>
          </a:p>
          <a:p>
            <a:pPr marL="457200" indent="-280988" eaLnBrk="1" hangingPunct="1"/>
            <a:r>
              <a:rPr lang="en-US" dirty="0" smtClean="0">
                <a:solidFill>
                  <a:schemeClr val="tx1"/>
                </a:solidFill>
              </a:rPr>
              <a:t>Aluminum ladders. Use industrial-rated, non-conductive fiberglass ladders.</a:t>
            </a:r>
          </a:p>
          <a:p>
            <a:pPr marL="457200" indent="-280988" eaLnBrk="1" hangingPunct="1"/>
            <a:r>
              <a:rPr lang="en-US" dirty="0" smtClean="0">
                <a:solidFill>
                  <a:schemeClr val="tx1"/>
                </a:solidFill>
              </a:rPr>
              <a:t>Frayed or undersized extension cords.</a:t>
            </a:r>
          </a:p>
          <a:p>
            <a:pPr marL="457200" indent="-280988" eaLnBrk="1" hangingPunct="1"/>
            <a:r>
              <a:rPr lang="en-US" dirty="0" smtClean="0">
                <a:solidFill>
                  <a:schemeClr val="tx1"/>
                </a:solidFill>
              </a:rPr>
              <a:t>Ungrounded power tools.</a:t>
            </a:r>
          </a:p>
          <a:p>
            <a:pPr marL="457200" indent="-280988" eaLnBrk="1" hangingPunct="1"/>
            <a:r>
              <a:rPr lang="en-US" dirty="0" smtClean="0">
                <a:solidFill>
                  <a:schemeClr val="tx1"/>
                </a:solidFill>
              </a:rPr>
              <a:t>Hammers with mushroomed heads.</a:t>
            </a:r>
          </a:p>
          <a:p>
            <a:pPr marL="457200" indent="-280988" eaLnBrk="1" hangingPunct="1"/>
            <a:r>
              <a:rPr lang="en-US" dirty="0" smtClean="0">
                <a:solidFill>
                  <a:schemeClr val="tx1"/>
                </a:solidFill>
              </a:rPr>
              <a:t>Dull drill bits, saw blades, utility knife blades.</a:t>
            </a:r>
          </a:p>
          <a:p>
            <a:pPr marL="457200" indent="-280988" eaLnBrk="1" hangingPunct="1"/>
            <a:r>
              <a:rPr lang="en-US" dirty="0" smtClean="0">
                <a:solidFill>
                  <a:schemeClr val="tx1"/>
                </a:solidFill>
              </a:rPr>
              <a:t>Worn out respirators and safety glasses.</a:t>
            </a:r>
          </a:p>
          <a:p>
            <a:pPr eaLnBrk="1" hangingPunct="1"/>
            <a:endParaRPr lang="en-US" dirty="0" smtClean="0">
              <a:solidFill>
                <a:schemeClr val="tx1"/>
              </a:solidFill>
            </a:endParaRPr>
          </a:p>
        </p:txBody>
      </p:sp>
      <p:sp>
        <p:nvSpPr>
          <p:cNvPr id="5"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Summary</a:t>
            </a:r>
          </a:p>
        </p:txBody>
      </p:sp>
      <p:sp>
        <p:nvSpPr>
          <p:cNvPr id="26627" name="Content Placeholder 2"/>
          <p:cNvSpPr>
            <a:spLocks noGrp="1"/>
          </p:cNvSpPr>
          <p:nvPr>
            <p:ph idx="1"/>
          </p:nvPr>
        </p:nvSpPr>
        <p:spPr>
          <a:xfrm>
            <a:off x="431800" y="1590675"/>
            <a:ext cx="8229600" cy="4876800"/>
          </a:xfrm>
        </p:spPr>
        <p:txBody>
          <a:bodyPr/>
          <a:lstStyle/>
          <a:p>
            <a:pPr marL="457200" indent="-280988" eaLnBrk="1" hangingPunct="1"/>
            <a:r>
              <a:rPr lang="en-US" dirty="0" smtClean="0">
                <a:solidFill>
                  <a:schemeClr val="tx1"/>
                </a:solidFill>
              </a:rPr>
              <a:t>The tools shown in this lesson represent the majority of essential tools for performing an inspection on a completed house.</a:t>
            </a:r>
          </a:p>
          <a:p>
            <a:pPr marL="457200" indent="-280988" eaLnBrk="1" hangingPunct="1"/>
            <a:r>
              <a:rPr lang="en-US" dirty="0" smtClean="0">
                <a:solidFill>
                  <a:schemeClr val="tx1"/>
                </a:solidFill>
              </a:rPr>
              <a:t>Scheduled tool and equipment maintenance avoids downtime and lost production.</a:t>
            </a:r>
          </a:p>
          <a:p>
            <a:pPr marL="457200" indent="-280988"/>
            <a:r>
              <a:rPr lang="en-US" dirty="0" smtClean="0">
                <a:solidFill>
                  <a:schemeClr val="tx1"/>
                </a:solidFill>
              </a:rPr>
              <a:t>As always, follow manufacturer recommendations for routine care and maintenance of diagnostic equipment.</a:t>
            </a:r>
          </a:p>
          <a:p>
            <a:pPr marL="457200" indent="-280988"/>
            <a:r>
              <a:rPr lang="en-US" dirty="0" smtClean="0">
                <a:solidFill>
                  <a:schemeClr val="tx1"/>
                </a:solidFill>
              </a:rPr>
              <a:t>Don’t get caught without spare batteries.</a:t>
            </a:r>
          </a:p>
          <a:p>
            <a:pPr eaLnBrk="1" hangingPunct="1"/>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sp>
        <p:nvSpPr>
          <p:cNvPr id="5"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477000" cy="838200"/>
          </a:xfrm>
        </p:spPr>
        <p:txBody>
          <a:bodyPr/>
          <a:lstStyle/>
          <a:p>
            <a:pPr eaLnBrk="1" hangingPunct="1">
              <a:defRPr/>
            </a:pPr>
            <a:r>
              <a:rPr lang="en-US" dirty="0" smtClean="0">
                <a:ea typeface="ＭＳ Ｐゴシック" charset="-128"/>
              </a:rPr>
              <a:t> Other Specialized Tools</a:t>
            </a:r>
          </a:p>
        </p:txBody>
      </p:sp>
      <p:pic>
        <p:nvPicPr>
          <p:cNvPr id="15363" name="Picture 3" descr="Photo of Cordless drill motor with assorted drivers, Drill index, and Nippers with the face ground flat – used to pull nails from cement board siding.&#10;"/>
          <p:cNvPicPr>
            <a:picLocks noChangeAspect="1"/>
          </p:cNvPicPr>
          <p:nvPr/>
        </p:nvPicPr>
        <p:blipFill>
          <a:blip r:embed="rId3" cstate="email"/>
          <a:srcRect/>
          <a:stretch>
            <a:fillRect/>
          </a:stretch>
        </p:blipFill>
        <p:spPr bwMode="auto">
          <a:xfrm>
            <a:off x="6019800" y="1365422"/>
            <a:ext cx="2438400" cy="191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5" descr="Photo of drill bits."/>
          <p:cNvPicPr>
            <a:picLocks noChangeAspect="1"/>
          </p:cNvPicPr>
          <p:nvPr/>
        </p:nvPicPr>
        <p:blipFill>
          <a:blip r:embed="rId4" cstate="email"/>
          <a:srcRect t="-1013"/>
          <a:stretch>
            <a:fillRect/>
          </a:stretch>
        </p:blipFill>
        <p:spPr bwMode="auto">
          <a:xfrm>
            <a:off x="6019800" y="3505199"/>
            <a:ext cx="1659484" cy="274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5" name="Picture 6" descr="Photo of Pry bars and nail pullers.&#10;"/>
          <p:cNvPicPr>
            <a:picLocks noChangeAspect="1"/>
          </p:cNvPicPr>
          <p:nvPr/>
        </p:nvPicPr>
        <p:blipFill>
          <a:blip r:embed="rId5" cstate="email"/>
          <a:srcRect/>
          <a:stretch>
            <a:fillRect/>
          </a:stretch>
        </p:blipFill>
        <p:spPr bwMode="auto">
          <a:xfrm>
            <a:off x="533400" y="1371600"/>
            <a:ext cx="51816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7" descr="Photo of plyers."/>
          <p:cNvPicPr>
            <a:picLocks noChangeAspect="1"/>
          </p:cNvPicPr>
          <p:nvPr/>
        </p:nvPicPr>
        <p:blipFill>
          <a:blip r:embed="rId6" cstate="email"/>
          <a:srcRect b="-1331"/>
          <a:stretch>
            <a:fillRect/>
          </a:stretch>
        </p:blipFill>
        <p:spPr bwMode="auto">
          <a:xfrm>
            <a:off x="4503938" y="3505200"/>
            <a:ext cx="119170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7" descr="Photo of Hammer, Locking pliers, Long reach flat blade screwdriver, Long reach pliers, Reamer – to enlarge the smoke pipe hole when testing, heating appliance efficiency, Square bit driver – used for mobile home siding, and Star bit driver – used for mobile home siding.&#10;"/>
          <p:cNvPicPr>
            <a:picLocks noChangeAspect="1"/>
          </p:cNvPicPr>
          <p:nvPr/>
        </p:nvPicPr>
        <p:blipFill>
          <a:blip r:embed="rId7" cstate="email"/>
          <a:srcRect/>
          <a:stretch>
            <a:fillRect/>
          </a:stretch>
        </p:blipFill>
        <p:spPr bwMode="auto">
          <a:xfrm>
            <a:off x="533401" y="3505200"/>
            <a:ext cx="365845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 courtesy of The US </a:t>
            </a:r>
            <a:r>
              <a:rPr lang="en-US" sz="900" i="1" dirty="0">
                <a:solidFill>
                  <a:srgbClr val="000000"/>
                </a:solidFill>
                <a:cs typeface="Arial" charset="0"/>
              </a:rPr>
              <a:t>Department of Energy</a:t>
            </a: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Photo of tool case &amp; hoses opened."/>
          <p:cNvPicPr>
            <a:picLocks noGrp="1" noChangeAspect="1"/>
          </p:cNvPicPr>
          <p:nvPr>
            <p:ph idx="1"/>
          </p:nvPr>
        </p:nvPicPr>
        <p:blipFill>
          <a:blip r:embed="rId3" cstate="email"/>
          <a:srcRect/>
          <a:stretch>
            <a:fillRect/>
          </a:stretch>
        </p:blipFill>
        <p:spPr>
          <a:xfrm>
            <a:off x="4800602" y="1345913"/>
            <a:ext cx="3355950" cy="23878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a:defRPr/>
            </a:pPr>
            <a:r>
              <a:rPr lang="en-US" dirty="0" smtClean="0">
                <a:ea typeface="ＭＳ Ｐゴシック" charset="-128"/>
              </a:rPr>
              <a:t>Tool Case</a:t>
            </a:r>
          </a:p>
        </p:txBody>
      </p:sp>
      <p:pic>
        <p:nvPicPr>
          <p:cNvPr id="14340" name="Picture 4" descr="Photo of tool case &amp; hoses opened showing various hand tools."/>
          <p:cNvPicPr>
            <a:picLocks noChangeAspect="1"/>
          </p:cNvPicPr>
          <p:nvPr/>
        </p:nvPicPr>
        <p:blipFill>
          <a:blip r:embed="rId4" cstate="email"/>
          <a:srcRect/>
          <a:stretch>
            <a:fillRect/>
          </a:stretch>
        </p:blipFill>
        <p:spPr bwMode="auto">
          <a:xfrm>
            <a:off x="939800" y="3924300"/>
            <a:ext cx="34036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1" name="Picture 6" descr="Photo of Tool case &amp; hoses."/>
          <p:cNvPicPr>
            <a:picLocks noChangeAspect="1"/>
          </p:cNvPicPr>
          <p:nvPr/>
        </p:nvPicPr>
        <p:blipFill>
          <a:blip r:embed="rId5" cstate="email"/>
          <a:srcRect/>
          <a:stretch>
            <a:fillRect/>
          </a:stretch>
        </p:blipFill>
        <p:spPr bwMode="auto">
          <a:xfrm>
            <a:off x="990600" y="1368212"/>
            <a:ext cx="3352800" cy="23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2" name="Picture 8" descr="Photo of tool case &amp; hoses opened showing other various hand tools."/>
          <p:cNvPicPr>
            <a:picLocks noChangeAspect="1"/>
          </p:cNvPicPr>
          <p:nvPr/>
        </p:nvPicPr>
        <p:blipFill>
          <a:blip r:embed="rId6" cstate="email"/>
          <a:srcRect/>
          <a:stretch>
            <a:fillRect/>
          </a:stretch>
        </p:blipFill>
        <p:spPr bwMode="auto">
          <a:xfrm>
            <a:off x="4800600" y="3962399"/>
            <a:ext cx="3352801" cy="2330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369034" cy="901700"/>
          </a:xfrm>
        </p:spPr>
        <p:txBody>
          <a:bodyPr/>
          <a:lstStyle/>
          <a:p>
            <a:pPr eaLnBrk="1" hangingPunct="1">
              <a:defRPr/>
            </a:pPr>
            <a:r>
              <a:rPr lang="en-US" dirty="0" smtClean="0">
                <a:ea typeface="ＭＳ Ｐゴシック" pitchFamily="-109" charset="-128"/>
              </a:rPr>
              <a:t>Vision Enhancers</a:t>
            </a:r>
          </a:p>
        </p:txBody>
      </p:sp>
      <p:pic>
        <p:nvPicPr>
          <p:cNvPr id="16387" name="Picture 5" descr="Photo of Boroscope."/>
          <p:cNvPicPr>
            <a:picLocks noChangeAspect="1"/>
          </p:cNvPicPr>
          <p:nvPr/>
        </p:nvPicPr>
        <p:blipFill>
          <a:blip r:embed="rId3" cstate="email"/>
          <a:srcRect r="-945"/>
          <a:stretch>
            <a:fillRect/>
          </a:stretch>
        </p:blipFill>
        <p:spPr bwMode="auto">
          <a:xfrm>
            <a:off x="4114800" y="1219200"/>
            <a:ext cx="4452697" cy="2593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10" descr="Photo of hand holding Sony digital camera.&#10;"/>
          <p:cNvPicPr>
            <a:picLocks noChangeAspect="1"/>
          </p:cNvPicPr>
          <p:nvPr/>
        </p:nvPicPr>
        <p:blipFill>
          <a:blip r:embed="rId4" cstate="email"/>
          <a:srcRect/>
          <a:stretch>
            <a:fillRect/>
          </a:stretch>
        </p:blipFill>
        <p:spPr bwMode="auto">
          <a:xfrm>
            <a:off x="304800" y="3505200"/>
            <a:ext cx="3429000" cy="259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6" name="Picture 5" descr="Photo of Testo video pro inspection scope."/>
          <p:cNvPicPr>
            <a:picLocks noChangeAspect="1"/>
          </p:cNvPicPr>
          <p:nvPr/>
        </p:nvPicPr>
        <p:blipFill>
          <a:blip r:embed="rId5"/>
          <a:srcRect/>
          <a:stretch>
            <a:fillRect/>
          </a:stretch>
        </p:blipFill>
        <p:spPr bwMode="auto">
          <a:xfrm>
            <a:off x="5334000" y="4114800"/>
            <a:ext cx="1989138" cy="2209800"/>
          </a:xfrm>
          <a:prstGeom prst="rect">
            <a:avLst/>
          </a:prstGeom>
          <a:noFill/>
          <a:ln w="9525">
            <a:noFill/>
            <a:miter lim="800000"/>
            <a:headEnd/>
            <a:tailEnd/>
          </a:ln>
        </p:spPr>
      </p:pic>
      <p:sp>
        <p:nvSpPr>
          <p:cNvPr id="12" name="Rectangular Callout 11"/>
          <p:cNvSpPr>
            <a:spLocks noChangeArrowheads="1"/>
          </p:cNvSpPr>
          <p:nvPr/>
        </p:nvSpPr>
        <p:spPr bwMode="auto">
          <a:xfrm>
            <a:off x="1066800" y="3810000"/>
            <a:ext cx="2286000" cy="381000"/>
          </a:xfrm>
          <a:prstGeom prst="wedgeRectCallout">
            <a:avLst>
              <a:gd name="adj1" fmla="val -40486"/>
              <a:gd name="adj2" fmla="val 15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smtClean="0">
                <a:latin typeface="+mn-lt"/>
                <a:ea typeface="ＭＳ Ｐゴシック" pitchFamily="-107" charset="-128"/>
                <a:cs typeface="ＭＳ Ｐゴシック" pitchFamily="-107" charset="-128"/>
              </a:rPr>
              <a:t>Digital </a:t>
            </a:r>
            <a:r>
              <a:rPr lang="en-US" dirty="0">
                <a:latin typeface="+mn-lt"/>
                <a:ea typeface="ＭＳ Ｐゴシック" pitchFamily="-107" charset="-128"/>
                <a:cs typeface="ＭＳ Ｐゴシック" pitchFamily="-107" charset="-128"/>
              </a:rPr>
              <a:t>camera</a:t>
            </a:r>
          </a:p>
        </p:txBody>
      </p:sp>
      <p:sp>
        <p:nvSpPr>
          <p:cNvPr id="13" name="Rectangular Callout 12"/>
          <p:cNvSpPr>
            <a:spLocks noChangeArrowheads="1"/>
          </p:cNvSpPr>
          <p:nvPr/>
        </p:nvSpPr>
        <p:spPr bwMode="auto">
          <a:xfrm>
            <a:off x="6858000" y="1600200"/>
            <a:ext cx="16002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smtClean="0">
                <a:latin typeface="+mn-lt"/>
                <a:ea typeface="ＭＳ Ｐゴシック" pitchFamily="-107" charset="-128"/>
                <a:cs typeface="ＭＳ Ｐゴシック" pitchFamily="-107" charset="-128"/>
              </a:rPr>
              <a:t>Borescope</a:t>
            </a:r>
            <a:endParaRPr lang="en-US" dirty="0">
              <a:latin typeface="+mn-lt"/>
              <a:ea typeface="ＭＳ Ｐゴシック" pitchFamily="-107" charset="-128"/>
              <a:cs typeface="ＭＳ Ｐゴシック" pitchFamily="-107" charset="-128"/>
            </a:endParaRPr>
          </a:p>
        </p:txBody>
      </p:sp>
      <p:sp>
        <p:nvSpPr>
          <p:cNvPr id="15" name="Rectangular Callout 14"/>
          <p:cNvSpPr>
            <a:spLocks noChangeArrowheads="1"/>
          </p:cNvSpPr>
          <p:nvPr/>
        </p:nvSpPr>
        <p:spPr bwMode="auto">
          <a:xfrm>
            <a:off x="6781800" y="4267200"/>
            <a:ext cx="18288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mn-lt"/>
                <a:ea typeface="ＭＳ Ｐゴシック" pitchFamily="-107" charset="-128"/>
                <a:cs typeface="ＭＳ Ｐゴシック" pitchFamily="-107" charset="-128"/>
              </a:rPr>
              <a:t>Testo Video Pro</a:t>
            </a:r>
          </a:p>
        </p:txBody>
      </p:sp>
      <p:sp>
        <p:nvSpPr>
          <p:cNvPr id="17" name="Rectangle 16"/>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Photo of A knee-wall and window dormer detail."/>
          <p:cNvPicPr>
            <a:picLocks noChangeAspect="1" noChangeArrowheads="1"/>
          </p:cNvPicPr>
          <p:nvPr/>
        </p:nvPicPr>
        <p:blipFill>
          <a:blip r:embed="rId3" cstate="email">
            <a:lum bright="16000"/>
          </a:blip>
          <a:srcRect/>
          <a:stretch>
            <a:fillRect/>
          </a:stretch>
        </p:blipFill>
        <p:spPr bwMode="auto">
          <a:xfrm>
            <a:off x="5562600" y="1295400"/>
            <a:ext cx="3276600" cy="2394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524" name="Picture 5" descr="Infrared photo of A knee-wall and window dormer detail showing cold air and air leakage."/>
          <p:cNvPicPr>
            <a:picLocks noChangeAspect="1" noChangeArrowheads="1"/>
          </p:cNvPicPr>
          <p:nvPr/>
        </p:nvPicPr>
        <p:blipFill>
          <a:blip r:embed="rId4" cstate="email"/>
          <a:srcRect/>
          <a:stretch>
            <a:fillRect/>
          </a:stretch>
        </p:blipFill>
        <p:spPr bwMode="auto">
          <a:xfrm>
            <a:off x="5562600" y="3962400"/>
            <a:ext cx="3308794" cy="256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6503" name="Rectangle 2"/>
          <p:cNvSpPr txBox="1">
            <a:spLocks noChangeArrowheads="1"/>
          </p:cNvSpPr>
          <p:nvPr/>
        </p:nvSpPr>
        <p:spPr bwMode="auto">
          <a:xfrm>
            <a:off x="381000" y="228600"/>
            <a:ext cx="6248400" cy="609600"/>
          </a:xfrm>
          <a:prstGeom prst="rect">
            <a:avLst/>
          </a:prstGeom>
          <a:noFill/>
          <a:ln w="9525">
            <a:noFill/>
            <a:miter lim="800000"/>
            <a:headEnd/>
            <a:tailEnd/>
          </a:ln>
        </p:spPr>
        <p:txBody>
          <a:bodyPr/>
          <a:lstStyle/>
          <a:p>
            <a:pPr eaLnBrk="0" hangingPunct="0"/>
            <a:r>
              <a:rPr lang="en-US" sz="2600" spc="100" dirty="0">
                <a:solidFill>
                  <a:schemeClr val="bg1"/>
                </a:solidFill>
                <a:latin typeface="+mj-lt"/>
              </a:rPr>
              <a:t>Infrared </a:t>
            </a:r>
            <a:r>
              <a:rPr lang="en-US" sz="2600" spc="100" dirty="0" smtClean="0">
                <a:solidFill>
                  <a:schemeClr val="bg1"/>
                </a:solidFill>
                <a:latin typeface="+mj-lt"/>
              </a:rPr>
              <a:t>Imagers</a:t>
            </a:r>
            <a:endParaRPr lang="en-US" sz="2600" spc="100" dirty="0">
              <a:solidFill>
                <a:schemeClr val="bg1"/>
              </a:solidFill>
              <a:latin typeface="+mj-lt"/>
            </a:endParaRPr>
          </a:p>
        </p:txBody>
      </p:sp>
      <p:sp>
        <p:nvSpPr>
          <p:cNvPr id="106506" name="TextBox 13"/>
          <p:cNvSpPr txBox="1">
            <a:spLocks noChangeArrowheads="1"/>
          </p:cNvSpPr>
          <p:nvPr/>
        </p:nvSpPr>
        <p:spPr bwMode="auto">
          <a:xfrm>
            <a:off x="457200" y="4419600"/>
            <a:ext cx="39624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Photos courtesy of PA Weatherization Training Center</a:t>
            </a:r>
          </a:p>
        </p:txBody>
      </p:sp>
      <p:sp>
        <p:nvSpPr>
          <p:cNvPr id="16" name="Rectangular Callout 13"/>
          <p:cNvSpPr>
            <a:spLocks noChangeArrowheads="1"/>
          </p:cNvSpPr>
          <p:nvPr/>
        </p:nvSpPr>
        <p:spPr bwMode="auto">
          <a:xfrm>
            <a:off x="6983979" y="5609492"/>
            <a:ext cx="1550421" cy="381000"/>
          </a:xfrm>
          <a:prstGeom prst="wedgeRectCallout">
            <a:avLst>
              <a:gd name="adj1" fmla="val -52701"/>
              <a:gd name="adj2" fmla="val -115960"/>
            </a:avLst>
          </a:prstGeom>
          <a:solidFill>
            <a:schemeClr val="bg1"/>
          </a:solidFill>
          <a:ln w="3175">
            <a:solidFill>
              <a:srgbClr val="D9D9D9"/>
            </a:solid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1600" dirty="0">
                <a:solidFill>
                  <a:srgbClr val="528FBA"/>
                </a:solidFill>
              </a:rPr>
              <a:t>Cold Air</a:t>
            </a:r>
          </a:p>
        </p:txBody>
      </p:sp>
      <p:sp>
        <p:nvSpPr>
          <p:cNvPr id="11" name="TextBox 10"/>
          <p:cNvSpPr txBox="1"/>
          <p:nvPr/>
        </p:nvSpPr>
        <p:spPr>
          <a:xfrm>
            <a:off x="76200" y="4876800"/>
            <a:ext cx="5486400" cy="1524000"/>
          </a:xfrm>
          <a:prstGeom prst="rect">
            <a:avLst/>
          </a:prstGeom>
        </p:spPr>
        <p:txBody>
          <a:bodyPr vert="horz" wrap="square" lIns="91440" tIns="45720" rIns="91440" bIns="45720" rtlCol="0">
            <a:noAutofit/>
          </a:bodyPr>
          <a:lstStyle/>
          <a:p>
            <a:r>
              <a:rPr lang="en-US" sz="2200" dirty="0" smtClean="0">
                <a:latin typeface="+mn-lt"/>
              </a:rPr>
              <a:t>Infrared imagers help auditors determine:</a:t>
            </a:r>
          </a:p>
          <a:p>
            <a:pPr lvl="1" indent="-280988" eaLnBrk="0" hangingPunct="0">
              <a:spcBef>
                <a:spcPts val="300"/>
              </a:spcBef>
              <a:spcAft>
                <a:spcPts val="0"/>
              </a:spcAft>
              <a:buFont typeface="Symbol"/>
              <a:buChar char="·"/>
              <a:defRPr/>
            </a:pPr>
            <a:r>
              <a:rPr lang="en-US" sz="2200" dirty="0" smtClean="0">
                <a:latin typeface="+mn-lt"/>
              </a:rPr>
              <a:t>Air leakage and presence of insulation in inaccessible building cavities.</a:t>
            </a:r>
          </a:p>
          <a:p>
            <a:pPr marL="457200" indent="-280988">
              <a:spcBef>
                <a:spcPts val="0"/>
              </a:spcBef>
              <a:spcAft>
                <a:spcPts val="0"/>
              </a:spcAft>
              <a:buFont typeface="Symbol"/>
              <a:buChar char="·"/>
            </a:pPr>
            <a:r>
              <a:rPr lang="en-US" sz="2200" dirty="0" smtClean="0">
                <a:latin typeface="+mn-lt"/>
              </a:rPr>
              <a:t>Effectiveness of the thermal boundary.</a:t>
            </a:r>
          </a:p>
        </p:txBody>
      </p:sp>
      <p:pic>
        <p:nvPicPr>
          <p:cNvPr id="13" name="Picture 12" descr="Graphic of Fluke Infrared products"/>
          <p:cNvPicPr>
            <a:picLocks noChangeAspect="1"/>
          </p:cNvPicPr>
          <p:nvPr/>
        </p:nvPicPr>
        <p:blipFill>
          <a:blip r:embed="rId5" cstate="print"/>
          <a:stretch>
            <a:fillRect/>
          </a:stretch>
        </p:blipFill>
        <p:spPr>
          <a:xfrm>
            <a:off x="381000" y="1143000"/>
            <a:ext cx="2514600" cy="2514600"/>
          </a:xfrm>
          <a:prstGeom prst="rect">
            <a:avLst/>
          </a:prstGeom>
        </p:spPr>
      </p:pic>
      <p:pic>
        <p:nvPicPr>
          <p:cNvPr id="14" name="Picture 13" descr="Image of a FLIR infrared Camera"/>
          <p:cNvPicPr>
            <a:picLocks noChangeAspect="1"/>
          </p:cNvPicPr>
          <p:nvPr/>
        </p:nvPicPr>
        <p:blipFill>
          <a:blip r:embed="rId6" cstate="print"/>
          <a:stretch>
            <a:fillRect/>
          </a:stretch>
        </p:blipFill>
        <p:spPr>
          <a:xfrm>
            <a:off x="2438400" y="3200400"/>
            <a:ext cx="2907983" cy="1638300"/>
          </a:xfrm>
          <a:prstGeom prst="rect">
            <a:avLst/>
          </a:prstGeom>
        </p:spPr>
      </p:pic>
      <p:sp>
        <p:nvSpPr>
          <p:cNvPr id="15" name="TextBox 14"/>
          <p:cNvSpPr txBox="1"/>
          <p:nvPr/>
        </p:nvSpPr>
        <p:spPr>
          <a:xfrm>
            <a:off x="3048000" y="1981200"/>
            <a:ext cx="1295400" cy="304800"/>
          </a:xfrm>
          <a:prstGeom prst="rect">
            <a:avLst/>
          </a:prstGeom>
        </p:spPr>
        <p:txBody>
          <a:bodyPr vert="horz" wrap="square" lIns="91440" tIns="45720" rIns="91440" bIns="45720" rtlCol="0">
            <a:normAutofit fontScale="55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pitchFamily="34" charset="0"/>
                <a:ea typeface="+mn-ea"/>
                <a:cs typeface="Arial" pitchFamily="34" charset="0"/>
              </a:rPr>
              <a:t>Fluke Infrared</a:t>
            </a:r>
            <a:endParaRPr kumimoji="0" lang="en-US" sz="2323"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7" name="TextBox 16"/>
          <p:cNvSpPr txBox="1"/>
          <p:nvPr/>
        </p:nvSpPr>
        <p:spPr>
          <a:xfrm>
            <a:off x="990600" y="4191000"/>
            <a:ext cx="1295400" cy="304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300" dirty="0" err="1" smtClean="0">
                <a:latin typeface="Arial" pitchFamily="34" charset="0"/>
                <a:ea typeface="+mn-ea"/>
                <a:cs typeface="Arial" pitchFamily="34" charset="0"/>
              </a:rPr>
              <a:t>Flir</a:t>
            </a:r>
            <a:r>
              <a:rPr lang="en-US" sz="1300" dirty="0" smtClean="0">
                <a:latin typeface="Arial" pitchFamily="34" charset="0"/>
                <a:ea typeface="+mn-ea"/>
                <a:cs typeface="Arial" pitchFamily="34" charset="0"/>
              </a:rPr>
              <a:t> Infrared</a:t>
            </a:r>
            <a:endParaRPr kumimoji="0" lang="en-US" sz="1300" i="0" u="none" strike="noStrike" kern="1200" cap="none" spc="0" normalizeH="0" baseline="0" noProof="0" dirty="0" smtClean="0">
              <a:ln>
                <a:noFill/>
              </a:ln>
              <a:effectLst/>
              <a:uLnTx/>
              <a:uFillTx/>
              <a:latin typeface="Arial" pitchFamily="34" charset="0"/>
              <a:ea typeface="+mn-ea"/>
              <a:cs typeface="Arial" pitchFamily="34" charset="0"/>
            </a:endParaRPr>
          </a:p>
        </p:txBody>
      </p:sp>
      <p:sp>
        <p:nvSpPr>
          <p:cNvPr id="1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9" name="Rectangle 18"/>
          <p:cNvSpPr>
            <a:spLocks noChangeArrowheads="1"/>
          </p:cNvSpPr>
          <p:nvPr/>
        </p:nvSpPr>
        <p:spPr bwMode="auto">
          <a:xfrm>
            <a:off x="2514600" y="638684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www.fluke.com and www.flir.com</a:t>
            </a:r>
            <a:endParaRPr lang="en-US" sz="900" i="1" dirty="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0"/>
          <p:cNvSpPr>
            <a:spLocks noGrp="1"/>
          </p:cNvSpPr>
          <p:nvPr>
            <p:ph type="title"/>
          </p:nvPr>
        </p:nvSpPr>
        <p:spPr>
          <a:xfrm>
            <a:off x="384175" y="0"/>
            <a:ext cx="6324600" cy="887413"/>
          </a:xfrm>
        </p:spPr>
        <p:txBody>
          <a:bodyPr/>
          <a:lstStyle/>
          <a:p>
            <a:pPr>
              <a:defRPr/>
            </a:pPr>
            <a:r>
              <a:rPr lang="en-US" smtClean="0"/>
              <a:t>Combustion Analyzers</a:t>
            </a:r>
          </a:p>
        </p:txBody>
      </p:sp>
      <p:pic>
        <p:nvPicPr>
          <p:cNvPr id="26628" name="Picture 4" descr="Image of a Testo 327-1 combustion analyzer"/>
          <p:cNvPicPr>
            <a:picLocks noChangeAspect="1" noChangeArrowheads="1"/>
          </p:cNvPicPr>
          <p:nvPr/>
        </p:nvPicPr>
        <p:blipFill>
          <a:blip r:embed="rId3"/>
          <a:srcRect/>
          <a:stretch>
            <a:fillRect/>
          </a:stretch>
        </p:blipFill>
        <p:spPr bwMode="auto">
          <a:xfrm>
            <a:off x="6767513" y="1587500"/>
            <a:ext cx="1538287" cy="3771900"/>
          </a:xfrm>
          <a:prstGeom prst="rect">
            <a:avLst/>
          </a:prstGeom>
          <a:noFill/>
          <a:ln w="9525">
            <a:noFill/>
            <a:miter lim="800000"/>
            <a:headEnd/>
            <a:tailEnd/>
          </a:ln>
        </p:spPr>
      </p:pic>
      <p:sp>
        <p:nvSpPr>
          <p:cNvPr id="26629" name="Rectangle 5"/>
          <p:cNvSpPr>
            <a:spLocks noChangeArrowheads="1"/>
          </p:cNvSpPr>
          <p:nvPr/>
        </p:nvSpPr>
        <p:spPr bwMode="auto">
          <a:xfrm>
            <a:off x="533400" y="5549900"/>
            <a:ext cx="2438400" cy="6985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dirty="0">
                <a:latin typeface="+mj-lt"/>
              </a:rPr>
              <a:t>Bacharach</a:t>
            </a:r>
            <a:br>
              <a:rPr lang="en-US" sz="2400" dirty="0">
                <a:latin typeface="+mj-lt"/>
              </a:rPr>
            </a:br>
            <a:r>
              <a:rPr lang="en-US" sz="2400" dirty="0" err="1">
                <a:latin typeface="+mj-lt"/>
              </a:rPr>
              <a:t>Fyrite</a:t>
            </a:r>
            <a:r>
              <a:rPr lang="en-US" sz="2400" dirty="0">
                <a:latin typeface="+mj-lt"/>
              </a:rPr>
              <a:t> Pro</a:t>
            </a:r>
          </a:p>
        </p:txBody>
      </p:sp>
      <p:sp>
        <p:nvSpPr>
          <p:cNvPr id="26630" name="Rectangle 6"/>
          <p:cNvSpPr>
            <a:spLocks noChangeArrowheads="1"/>
          </p:cNvSpPr>
          <p:nvPr/>
        </p:nvSpPr>
        <p:spPr bwMode="auto">
          <a:xfrm>
            <a:off x="3581400" y="5556250"/>
            <a:ext cx="2438400" cy="6858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a:latin typeface="+mj-lt"/>
              </a:rPr>
              <a:t>Bacharach</a:t>
            </a:r>
            <a:br>
              <a:rPr lang="en-US" sz="2400">
                <a:latin typeface="+mj-lt"/>
              </a:rPr>
            </a:br>
            <a:r>
              <a:rPr lang="en-US" sz="2400">
                <a:latin typeface="+mj-lt"/>
              </a:rPr>
              <a:t>Fyrite Insight</a:t>
            </a:r>
          </a:p>
        </p:txBody>
      </p:sp>
      <p:sp>
        <p:nvSpPr>
          <p:cNvPr id="26631" name="Rectangle 7"/>
          <p:cNvSpPr>
            <a:spLocks noChangeArrowheads="1"/>
          </p:cNvSpPr>
          <p:nvPr/>
        </p:nvSpPr>
        <p:spPr bwMode="auto">
          <a:xfrm>
            <a:off x="6705600" y="5632450"/>
            <a:ext cx="1752600" cy="5334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a:latin typeface="+mj-lt"/>
              </a:rPr>
              <a:t>Testo 327-1</a:t>
            </a:r>
          </a:p>
        </p:txBody>
      </p:sp>
      <p:pic>
        <p:nvPicPr>
          <p:cNvPr id="26632" name="Picture 8" descr="Image of a bacharach fyrite insight combustion analyzer"/>
          <p:cNvPicPr>
            <a:picLocks noChangeAspect="1" noChangeArrowheads="1"/>
          </p:cNvPicPr>
          <p:nvPr/>
        </p:nvPicPr>
        <p:blipFill>
          <a:blip r:embed="rId4"/>
          <a:srcRect/>
          <a:stretch>
            <a:fillRect/>
          </a:stretch>
        </p:blipFill>
        <p:spPr bwMode="auto">
          <a:xfrm>
            <a:off x="3886200" y="1924050"/>
            <a:ext cx="1752600" cy="3308350"/>
          </a:xfrm>
          <a:prstGeom prst="rect">
            <a:avLst/>
          </a:prstGeom>
          <a:noFill/>
          <a:ln w="9525">
            <a:noFill/>
            <a:miter lim="800000"/>
            <a:headEnd/>
            <a:tailEnd/>
          </a:ln>
        </p:spPr>
      </p:pic>
      <p:pic>
        <p:nvPicPr>
          <p:cNvPr id="26633" name="Picture 9" descr="Image of a bacharach combustion analyzer"/>
          <p:cNvPicPr>
            <a:picLocks noChangeAspect="1" noChangeArrowheads="1"/>
          </p:cNvPicPr>
          <p:nvPr/>
        </p:nvPicPr>
        <p:blipFill>
          <a:blip r:embed="rId5"/>
          <a:srcRect/>
          <a:stretch>
            <a:fillRect/>
          </a:stretch>
        </p:blipFill>
        <p:spPr bwMode="auto">
          <a:xfrm>
            <a:off x="0" y="1825625"/>
            <a:ext cx="3505200" cy="3505200"/>
          </a:xfrm>
          <a:prstGeom prst="rect">
            <a:avLst/>
          </a:prstGeom>
          <a:noFill/>
          <a:ln w="9525">
            <a:noFill/>
            <a:miter lim="800000"/>
            <a:headEnd/>
            <a:tailEnd/>
          </a:ln>
        </p:spPr>
      </p:pic>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
        <p:nvSpPr>
          <p:cNvPr id="11" name="Rectangle 10"/>
          <p:cNvSpPr>
            <a:spLocks noChangeArrowheads="1"/>
          </p:cNvSpPr>
          <p:nvPr/>
        </p:nvSpPr>
        <p:spPr bwMode="auto">
          <a:xfrm>
            <a:off x="4953000" y="6372890"/>
            <a:ext cx="41148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www.bacharach-inc.com and www.testo .com</a:t>
            </a:r>
            <a:endParaRPr lang="en-US" sz="900" i="1" dirty="0">
              <a:solidFill>
                <a:srgbClr val="000000"/>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1000" y="1524000"/>
            <a:ext cx="3505200" cy="4648200"/>
          </a:xfrm>
        </p:spPr>
        <p:txBody>
          <a:bodyPr/>
          <a:lstStyle/>
          <a:p>
            <a:pPr marL="0" indent="0" eaLnBrk="1" hangingPunct="1">
              <a:buFontTx/>
              <a:buNone/>
            </a:pPr>
            <a:r>
              <a:rPr lang="en-US" sz="2600" dirty="0" smtClean="0">
                <a:solidFill>
                  <a:srgbClr val="0A006A"/>
                </a:solidFill>
                <a:ea typeface="ＭＳ Ｐゴシック" charset="-128"/>
              </a:rPr>
              <a:t>Keep one case just for combustion testing.</a:t>
            </a:r>
          </a:p>
          <a:p>
            <a:pPr marL="457200" indent="-280988" eaLnBrk="1" hangingPunct="1"/>
            <a:r>
              <a:rPr lang="en-US" dirty="0" smtClean="0">
                <a:solidFill>
                  <a:schemeClr val="tx1"/>
                </a:solidFill>
                <a:ea typeface="ＭＳ Ｐゴシック" charset="-128"/>
              </a:rPr>
              <a:t>Smoke pump and filter paper</a:t>
            </a:r>
          </a:p>
          <a:p>
            <a:pPr marL="457200" indent="-280988" eaLnBrk="1" hangingPunct="1"/>
            <a:r>
              <a:rPr lang="en-US" dirty="0" smtClean="0">
                <a:solidFill>
                  <a:schemeClr val="tx1"/>
                </a:solidFill>
                <a:ea typeface="ＭＳ Ｐゴシック" charset="-128"/>
              </a:rPr>
              <a:t>Lighter</a:t>
            </a:r>
          </a:p>
          <a:p>
            <a:pPr marL="457200" indent="-280988" eaLnBrk="1" hangingPunct="1"/>
            <a:r>
              <a:rPr lang="en-US" dirty="0" smtClean="0">
                <a:solidFill>
                  <a:schemeClr val="tx1"/>
                </a:solidFill>
                <a:ea typeface="ＭＳ Ｐゴシック" charset="-128"/>
              </a:rPr>
              <a:t>Combustion analyzer and manual</a:t>
            </a:r>
          </a:p>
          <a:p>
            <a:pPr marL="457200" indent="-280988" eaLnBrk="1" hangingPunct="1"/>
            <a:r>
              <a:rPr lang="en-US" dirty="0" smtClean="0">
                <a:solidFill>
                  <a:schemeClr val="tx1"/>
                </a:solidFill>
                <a:ea typeface="ＭＳ Ｐゴシック" charset="-128"/>
              </a:rPr>
              <a:t>High-temp sealant</a:t>
            </a:r>
          </a:p>
          <a:p>
            <a:pPr marL="457200" indent="-280988" eaLnBrk="1" hangingPunct="1"/>
            <a:r>
              <a:rPr lang="en-US" dirty="0" smtClean="0">
                <a:solidFill>
                  <a:schemeClr val="tx1"/>
                </a:solidFill>
                <a:ea typeface="ＭＳ Ｐゴシック" charset="-128"/>
              </a:rPr>
              <a:t>Appropriate drill bits for test holes</a:t>
            </a:r>
          </a:p>
        </p:txBody>
      </p:sp>
      <p:sp>
        <p:nvSpPr>
          <p:cNvPr id="2" name="Title 1"/>
          <p:cNvSpPr>
            <a:spLocks noGrp="1"/>
          </p:cNvSpPr>
          <p:nvPr>
            <p:ph type="title"/>
          </p:nvPr>
        </p:nvSpPr>
        <p:spPr>
          <a:xfrm>
            <a:off x="381000" y="0"/>
            <a:ext cx="5369034" cy="901700"/>
          </a:xfrm>
        </p:spPr>
        <p:txBody>
          <a:bodyPr/>
          <a:lstStyle/>
          <a:p>
            <a:pPr eaLnBrk="1" hangingPunct="1">
              <a:defRPr/>
            </a:pPr>
            <a:r>
              <a:rPr lang="en-US" dirty="0" smtClean="0">
                <a:ea typeface="ＭＳ Ｐゴシック" pitchFamily="-109" charset="-128"/>
              </a:rPr>
              <a:t>Combustion Appliance Test Kit</a:t>
            </a:r>
          </a:p>
        </p:txBody>
      </p:sp>
      <p:pic>
        <p:nvPicPr>
          <p:cNvPr id="4" name="Picture 3" descr="Photo of Combustion test equipment stored in case."/>
          <p:cNvPicPr>
            <a:picLocks noChangeAspect="1"/>
          </p:cNvPicPr>
          <p:nvPr/>
        </p:nvPicPr>
        <p:blipFill>
          <a:blip r:embed="rId3" cstate="email"/>
          <a:srcRect/>
          <a:stretch>
            <a:fillRect/>
          </a:stretch>
        </p:blipFill>
        <p:spPr>
          <a:xfrm>
            <a:off x="4114800" y="1529714"/>
            <a:ext cx="4419600" cy="458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a:spLocks noChangeArrowheads="1"/>
          </p:cNvSpPr>
          <p:nvPr/>
        </p:nvSpPr>
        <p:spPr bwMode="auto">
          <a:xfrm>
            <a:off x="5486400" y="5865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INSPECTOR'S TOOLBOX</a:t>
            </a:r>
            <a:endParaRPr lang="en-US" sz="1200" cap="all" dirty="0">
              <a:solidFill>
                <a:schemeClr val="bg1"/>
              </a:solidFill>
              <a:latin typeface="+mn-lt"/>
            </a:endParaRPr>
          </a:p>
        </p:txBody>
      </p:sp>
    </p:spTree>
  </p:cSld>
  <p:clrMapOvr>
    <a:masterClrMapping/>
  </p:clrMapOvr>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8069</TotalTime>
  <Words>4816</Words>
  <Application>Microsoft Office PowerPoint</Application>
  <PresentationFormat>On-screen Show (4:3)</PresentationFormat>
  <Paragraphs>569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eere_Wx_MobileHomes_template_blue</vt:lpstr>
      <vt:lpstr>Inspector’s Toolbox</vt:lpstr>
      <vt:lpstr>Learning Objectives</vt:lpstr>
      <vt:lpstr>Inspector’s Hand Tools</vt:lpstr>
      <vt:lpstr> Other Specialized Tools</vt:lpstr>
      <vt:lpstr>Tool Case</vt:lpstr>
      <vt:lpstr>Vision Enhancers</vt:lpstr>
      <vt:lpstr>PowerPoint Presentation</vt:lpstr>
      <vt:lpstr>Combustion Analyzers</vt:lpstr>
      <vt:lpstr>Combustion Appliance Test Kit</vt:lpstr>
      <vt:lpstr>Combustion Appliance Testing</vt:lpstr>
      <vt:lpstr>Gas Cook Stove Testing</vt:lpstr>
      <vt:lpstr>Combustion Equipment Care</vt:lpstr>
      <vt:lpstr>Blower Door</vt:lpstr>
      <vt:lpstr>Smoke Generating Device</vt:lpstr>
      <vt:lpstr>Blower Door Care</vt:lpstr>
      <vt:lpstr>Manometers</vt:lpstr>
      <vt:lpstr>Pressure Pan</vt:lpstr>
      <vt:lpstr>Duct Blaster</vt:lpstr>
      <vt:lpstr>Zonal Pressure Diagnostics</vt:lpstr>
      <vt:lpstr>PowerPoint Presentation</vt:lpstr>
      <vt:lpstr>PowerPoint Presentation</vt:lpstr>
      <vt:lpstr> Measuring Exhaust Fan Flow</vt:lpstr>
      <vt:lpstr>Digital Manometer</vt:lpstr>
      <vt:lpstr>Moisture Assessment</vt:lpstr>
      <vt:lpstr>Moisture Meters</vt:lpstr>
      <vt:lpstr>Measuring Relative Humidity </vt:lpstr>
      <vt:lpstr>Circuit Testing &amp; Tracing</vt:lpstr>
      <vt:lpstr>Instant Read Thermometer</vt:lpstr>
      <vt:lpstr>Refrigerant Testing</vt:lpstr>
      <vt:lpstr>Refrigerant Charge Testing</vt:lpstr>
      <vt:lpstr>Refrigerant Charge Superheat Test</vt:lpstr>
      <vt:lpstr>Refrigerant Charge Subcooling Test</vt:lpstr>
      <vt:lpstr>Base Load Analysis</vt:lpstr>
      <vt:lpstr>Class Participation – Tips from the Field</vt:lpstr>
      <vt:lpstr>Equipment Calibration Schedule</vt:lpstr>
      <vt:lpstr>Safety Upgrades</vt:lpstr>
      <vt:lpstr>Summary</vt:lpstr>
    </vt:vector>
  </TitlesOfParts>
  <Company>Maine State Housing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Inspector's Toolbox</dc:title>
  <dc:creator>Tony Gill</dc:creator>
  <cp:lastModifiedBy>Alice Gaston</cp:lastModifiedBy>
  <cp:revision>476</cp:revision>
  <dcterms:created xsi:type="dcterms:W3CDTF">2010-01-15T13:51:52Z</dcterms:created>
  <dcterms:modified xsi:type="dcterms:W3CDTF">2012-11-01T15:22:53Z</dcterms:modified>
</cp:coreProperties>
</file>