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75" r:id="rId2"/>
    <p:sldId id="277" r:id="rId3"/>
    <p:sldId id="278" r:id="rId4"/>
    <p:sldId id="279" r:id="rId5"/>
    <p:sldId id="280" r:id="rId6"/>
    <p:sldId id="281" r:id="rId7"/>
    <p:sldId id="282" r:id="rId8"/>
    <p:sldId id="283" r:id="rId9"/>
    <p:sldId id="284" r:id="rId10"/>
    <p:sldId id="285" r:id="rId11"/>
    <p:sldId id="286" r:id="rId12"/>
    <p:sldId id="287" r:id="rId13"/>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amp; Amy" initials="M&amp;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150" autoAdjust="0"/>
  </p:normalViewPr>
  <p:slideViewPr>
    <p:cSldViewPr snapToGrid="0">
      <p:cViewPr>
        <p:scale>
          <a:sx n="70" d="100"/>
          <a:sy n="70" d="100"/>
        </p:scale>
        <p:origin x="-1932" y="-342"/>
      </p:cViewPr>
      <p:guideLst>
        <p:guide orient="horz" pos="2160"/>
        <p:guide pos="2880"/>
      </p:guideLst>
    </p:cSldViewPr>
  </p:slideViewPr>
  <p:notesTextViewPr>
    <p:cViewPr>
      <p:scale>
        <a:sx n="100" d="100"/>
        <a:sy n="100" d="100"/>
      </p:scale>
      <p:origin x="0" y="0"/>
    </p:cViewPr>
  </p:notesTextViewPr>
  <p:notesViewPr>
    <p:cSldViewPr snapToGrid="0">
      <p:cViewPr>
        <p:scale>
          <a:sx n="100" d="100"/>
          <a:sy n="100" d="100"/>
        </p:scale>
        <p:origin x="-1404" y="117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dirty="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ea typeface="+mn-ea"/>
                <a:cs typeface="+mn-cs"/>
              </a:defRPr>
            </a:lvl1pPr>
          </a:lstStyle>
          <a:p>
            <a:pPr>
              <a:defRPr/>
            </a:pPr>
            <a:fld id="{46D43469-15D7-6D41-BD73-DBAE8F0E3520}" type="datetime1">
              <a:rPr lang="en-US"/>
              <a:pPr>
                <a:defRPr/>
              </a:pPr>
              <a:t>12/28/2012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dirty="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ea typeface="+mn-ea"/>
                <a:cs typeface="+mn-cs"/>
              </a:defRPr>
            </a:lvl1pPr>
          </a:lstStyle>
          <a:p>
            <a:pPr>
              <a:defRPr/>
            </a:pPr>
            <a:fld id="{BE4CA564-6445-8743-AD57-D1AF0BD1708B}" type="slidenum">
              <a:rPr lang="en-US"/>
              <a:pPr>
                <a:defRPr/>
              </a:pPr>
              <a:t>‹#›</a:t>
            </a:fld>
            <a:endParaRPr lang="en-US" dirty="0"/>
          </a:p>
        </p:txBody>
      </p:sp>
    </p:spTree>
    <p:extLst>
      <p:ext uri="{BB962C8B-B14F-4D97-AF65-F5344CB8AC3E}">
        <p14:creationId xmlns:p14="http://schemas.microsoft.com/office/powerpoint/2010/main" val="194938651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 name="Slide Number Placeholder 1"/>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atin typeface="Times New Roman" pitchFamily="18" charset="0"/>
                <a:cs typeface="Times New Roman" pitchFamily="18" charset="0"/>
              </a:defRPr>
            </a:lvl1pPr>
          </a:lstStyle>
          <a:p>
            <a:fld id="{C1FA233E-655C-44C1-BC0F-7386A26E91A3}" type="slidenum">
              <a:rPr lang="en-US" smtClean="0"/>
              <a:pPr/>
              <a:t>‹#›</a:t>
            </a:fld>
            <a:endParaRPr lang="en-US" dirty="0"/>
          </a:p>
        </p:txBody>
      </p:sp>
      <p:sp>
        <p:nvSpPr>
          <p:cNvPr id="3" name="Footer Placeholder 2"/>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atin typeface="Times New Roman" pitchFamily="18" charset="0"/>
                <a:cs typeface="Times New Roman" pitchFamily="18" charset="0"/>
              </a:defRPr>
            </a:lvl1pPr>
          </a:lstStyle>
          <a:p>
            <a:r>
              <a:rPr lang="en-US" dirty="0" smtClean="0"/>
              <a:t>September 2012</a:t>
            </a:r>
            <a:endParaRPr lang="en-US" dirty="0"/>
          </a:p>
        </p:txBody>
      </p:sp>
    </p:spTree>
    <p:extLst>
      <p:ext uri="{BB962C8B-B14F-4D97-AF65-F5344CB8AC3E}">
        <p14:creationId xmlns:p14="http://schemas.microsoft.com/office/powerpoint/2010/main" val="3525094884"/>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 name="Footer Placeholder 1"/>
          <p:cNvSpPr>
            <a:spLocks noGrp="1"/>
          </p:cNvSpPr>
          <p:nvPr>
            <p:ph type="ftr" sz="quarter" idx="10"/>
          </p:nvPr>
        </p:nvSpPr>
        <p:spPr/>
        <p:txBody>
          <a:bodyPr/>
          <a:lstStyle/>
          <a:p>
            <a:r>
              <a:rPr lang="en-US" smtClean="0"/>
              <a:t>September 2012</a:t>
            </a:r>
            <a:endParaRPr lang="en-US" dirty="0"/>
          </a:p>
        </p:txBody>
      </p:sp>
      <p:sp>
        <p:nvSpPr>
          <p:cNvPr id="3" name="Slide Number Placeholder 2"/>
          <p:cNvSpPr>
            <a:spLocks noGrp="1"/>
          </p:cNvSpPr>
          <p:nvPr>
            <p:ph type="sldNum" sz="quarter" idx="11"/>
          </p:nvPr>
        </p:nvSpPr>
        <p:spPr/>
        <p:txBody>
          <a:bodyPr/>
          <a:lstStyle/>
          <a:p>
            <a:fld id="{C1FA233E-655C-44C1-BC0F-7386A26E91A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634"/>
              </a:spcBef>
            </a:pPr>
            <a:r>
              <a:rPr lang="en-US" dirty="0">
                <a:latin typeface="Times New Roman" charset="0"/>
                <a:ea typeface="Times New Roman" charset="0"/>
                <a:cs typeface="Times New Roman" charset="0"/>
              </a:rPr>
              <a:t>In time, you will know immediately what should and shouldn’t be in a file. </a:t>
            </a:r>
          </a:p>
          <a:p>
            <a:pPr eaLnBrk="1" hangingPunct="1">
              <a:spcBef>
                <a:spcPct val="0"/>
              </a:spcBef>
            </a:pPr>
            <a:endParaRPr lang="en-US" dirty="0" smtClean="0">
              <a:latin typeface="Times New Roman" charset="0"/>
              <a:ea typeface="Times New Roman" charset="0"/>
              <a:cs typeface="Times New Roman" charset="0"/>
            </a:endParaRPr>
          </a:p>
          <a:p>
            <a:pPr eaLnBrk="1" hangingPunct="1">
              <a:spcBef>
                <a:spcPct val="0"/>
              </a:spcBef>
            </a:pPr>
            <a:r>
              <a:rPr lang="en-US" dirty="0" smtClean="0">
                <a:latin typeface="Times New Roman" charset="0"/>
                <a:ea typeface="Times New Roman" charset="0"/>
                <a:cs typeface="Times New Roman" charset="0"/>
              </a:rPr>
              <a:t>Familiarize </a:t>
            </a:r>
            <a:r>
              <a:rPr lang="en-US" dirty="0">
                <a:latin typeface="Times New Roman" charset="0"/>
                <a:ea typeface="Times New Roman" charset="0"/>
                <a:cs typeface="Times New Roman" charset="0"/>
              </a:rPr>
              <a:t>yourself with the </a:t>
            </a:r>
            <a:r>
              <a:rPr lang="en-US" dirty="0" smtClean="0">
                <a:latin typeface="Times New Roman" charset="0"/>
                <a:ea typeface="Times New Roman" charset="0"/>
                <a:cs typeface="Times New Roman" charset="0"/>
              </a:rPr>
              <a:t>state plan, weatherization manual, </a:t>
            </a:r>
            <a:r>
              <a:rPr lang="en-US" dirty="0">
                <a:latin typeface="Times New Roman" charset="0"/>
                <a:ea typeface="Times New Roman" charset="0"/>
                <a:cs typeface="Times New Roman" charset="0"/>
              </a:rPr>
              <a:t>priority list (if used), and audit system. </a:t>
            </a:r>
          </a:p>
          <a:p>
            <a:pPr eaLnBrk="1" hangingPunct="1">
              <a:spcBef>
                <a:spcPct val="0"/>
              </a:spcBef>
            </a:pPr>
            <a:endParaRPr lang="en-US" dirty="0" smtClean="0">
              <a:latin typeface="Times New Roman" charset="0"/>
              <a:ea typeface="Times New Roman" charset="0"/>
              <a:cs typeface="Times New Roman" charset="0"/>
            </a:endParaRPr>
          </a:p>
          <a:p>
            <a:pPr eaLnBrk="1" hangingPunct="1">
              <a:spcBef>
                <a:spcPct val="0"/>
              </a:spcBef>
            </a:pPr>
            <a:r>
              <a:rPr lang="en-US" dirty="0" smtClean="0">
                <a:latin typeface="Times New Roman" charset="0"/>
                <a:ea typeface="Times New Roman" charset="0"/>
                <a:cs typeface="Times New Roman" charset="0"/>
              </a:rPr>
              <a:t>Note </a:t>
            </a:r>
            <a:r>
              <a:rPr lang="en-US" dirty="0">
                <a:latin typeface="Times New Roman" charset="0"/>
                <a:ea typeface="Times New Roman" charset="0"/>
                <a:cs typeface="Times New Roman" charset="0"/>
              </a:rPr>
              <a:t>anything you see that doesn’t seem to </a:t>
            </a:r>
            <a:r>
              <a:rPr lang="en-US" dirty="0" smtClean="0">
                <a:latin typeface="Times New Roman" charset="0"/>
                <a:ea typeface="Times New Roman" charset="0"/>
                <a:cs typeface="Times New Roman" charset="0"/>
              </a:rPr>
              <a:t>fit. The </a:t>
            </a:r>
            <a:r>
              <a:rPr lang="en-US" dirty="0">
                <a:latin typeface="Times New Roman" charset="0"/>
                <a:ea typeface="Times New Roman" charset="0"/>
                <a:cs typeface="Times New Roman" charset="0"/>
              </a:rPr>
              <a:t>following items are worth </a:t>
            </a:r>
            <a:r>
              <a:rPr lang="en-US" dirty="0" smtClean="0">
                <a:latin typeface="Times New Roman" charset="0"/>
                <a:ea typeface="Times New Roman" charset="0"/>
                <a:cs typeface="Times New Roman" charset="0"/>
              </a:rPr>
              <a:t>noting.</a:t>
            </a:r>
            <a:endParaRPr lang="en-US" dirty="0">
              <a:latin typeface="Times New Roman" charset="0"/>
              <a:ea typeface="Times New Roman" charset="0"/>
              <a:cs typeface="Times New Roman" charset="0"/>
            </a:endParaRPr>
          </a:p>
          <a:p>
            <a:pPr lvl="1" indent="-228600" eaLnBrk="1" hangingPunct="1">
              <a:spcBef>
                <a:spcPts val="600"/>
              </a:spcBef>
              <a:buFont typeface="Symbol" pitchFamily="18" charset="2"/>
              <a:buChar char="·"/>
            </a:pPr>
            <a:r>
              <a:rPr lang="en-US" dirty="0">
                <a:latin typeface="Times New Roman" charset="0"/>
                <a:ea typeface="Times New Roman" charset="0"/>
                <a:cs typeface="Times New Roman" charset="0"/>
              </a:rPr>
              <a:t>Replacement windows—any </a:t>
            </a:r>
            <a:r>
              <a:rPr lang="en-US" dirty="0" smtClean="0">
                <a:latin typeface="Times New Roman" charset="0"/>
                <a:ea typeface="Times New Roman" charset="0"/>
                <a:cs typeface="Times New Roman" charset="0"/>
              </a:rPr>
              <a:t>number</a:t>
            </a:r>
            <a:endParaRPr lang="en-US" dirty="0">
              <a:latin typeface="Times New Roman" charset="0"/>
              <a:ea typeface="Times New Roman" charset="0"/>
              <a:cs typeface="Times New Roman" charset="0"/>
            </a:endParaRPr>
          </a:p>
          <a:p>
            <a:pPr lvl="1" indent="-228600" eaLnBrk="1" hangingPunct="1">
              <a:spcBef>
                <a:spcPct val="0"/>
              </a:spcBef>
              <a:buFont typeface="Symbol" pitchFamily="18" charset="2"/>
              <a:buChar char="·"/>
            </a:pPr>
            <a:r>
              <a:rPr lang="en-US" dirty="0">
                <a:latin typeface="Times New Roman" charset="0"/>
                <a:ea typeface="Times New Roman" charset="0"/>
                <a:cs typeface="Times New Roman" charset="0"/>
              </a:rPr>
              <a:t>Replacement </a:t>
            </a:r>
            <a:r>
              <a:rPr lang="en-US" dirty="0" smtClean="0">
                <a:latin typeface="Times New Roman" charset="0"/>
                <a:ea typeface="Times New Roman" charset="0"/>
                <a:cs typeface="Times New Roman" charset="0"/>
              </a:rPr>
              <a:t>doors</a:t>
            </a:r>
            <a:endParaRPr lang="en-US" dirty="0">
              <a:latin typeface="Times New Roman" charset="0"/>
              <a:ea typeface="Times New Roman" charset="0"/>
              <a:cs typeface="Times New Roman" charset="0"/>
            </a:endParaRPr>
          </a:p>
          <a:p>
            <a:pPr lvl="1" indent="-228600" eaLnBrk="1" hangingPunct="1">
              <a:spcBef>
                <a:spcPct val="0"/>
              </a:spcBef>
              <a:buFont typeface="Symbol" pitchFamily="18" charset="2"/>
              <a:buChar char="·"/>
            </a:pPr>
            <a:r>
              <a:rPr lang="en-US" dirty="0">
                <a:latin typeface="Times New Roman" charset="0"/>
                <a:ea typeface="Times New Roman" charset="0"/>
                <a:cs typeface="Times New Roman" charset="0"/>
              </a:rPr>
              <a:t>Expensive incidental </a:t>
            </a:r>
            <a:r>
              <a:rPr lang="en-US" dirty="0" smtClean="0">
                <a:latin typeface="Times New Roman" charset="0"/>
                <a:ea typeface="Times New Roman" charset="0"/>
                <a:cs typeface="Times New Roman" charset="0"/>
              </a:rPr>
              <a:t>repairs</a:t>
            </a:r>
            <a:endParaRPr lang="en-US" dirty="0">
              <a:latin typeface="Times New Roman" charset="0"/>
              <a:ea typeface="Times New Roman" charset="0"/>
              <a:cs typeface="Times New Roman" charset="0"/>
            </a:endParaRPr>
          </a:p>
          <a:p>
            <a:pPr lvl="1" indent="-228600" eaLnBrk="1" hangingPunct="1">
              <a:spcBef>
                <a:spcPct val="0"/>
              </a:spcBef>
              <a:buFont typeface="Symbol" pitchFamily="18" charset="2"/>
              <a:buChar char="·"/>
            </a:pPr>
            <a:r>
              <a:rPr lang="en-US" dirty="0">
                <a:latin typeface="Times New Roman" charset="0"/>
                <a:ea typeface="Times New Roman" charset="0"/>
                <a:cs typeface="Times New Roman" charset="0"/>
              </a:rPr>
              <a:t>Blower door numbers that are similar among </a:t>
            </a:r>
            <a:r>
              <a:rPr lang="en-US" dirty="0" smtClean="0">
                <a:latin typeface="Times New Roman" charset="0"/>
                <a:ea typeface="Times New Roman" charset="0"/>
                <a:cs typeface="Times New Roman" charset="0"/>
              </a:rPr>
              <a:t>files</a:t>
            </a:r>
            <a:endParaRPr lang="en-US" dirty="0">
              <a:latin typeface="Times New Roman" charset="0"/>
              <a:ea typeface="Times New Roman" charset="0"/>
              <a:cs typeface="Times New Roman" charset="0"/>
            </a:endParaRPr>
          </a:p>
          <a:p>
            <a:pPr lvl="1" indent="-228600" eaLnBrk="1" hangingPunct="1">
              <a:spcBef>
                <a:spcPct val="0"/>
              </a:spcBef>
              <a:buFont typeface="Symbol" pitchFamily="18" charset="2"/>
              <a:buChar char="·"/>
            </a:pPr>
            <a:r>
              <a:rPr lang="en-US" dirty="0">
                <a:latin typeface="Times New Roman" charset="0"/>
                <a:ea typeface="Times New Roman" charset="0"/>
                <a:cs typeface="Times New Roman" charset="0"/>
              </a:rPr>
              <a:t>Repeated instances of incomplete </a:t>
            </a:r>
            <a:r>
              <a:rPr lang="en-US" dirty="0" smtClean="0">
                <a:latin typeface="Times New Roman" charset="0"/>
                <a:ea typeface="Times New Roman" charset="0"/>
                <a:cs typeface="Times New Roman" charset="0"/>
              </a:rPr>
              <a:t>testing</a:t>
            </a:r>
            <a:endParaRPr lang="en-US" dirty="0">
              <a:latin typeface="Times New Roman" charset="0"/>
              <a:ea typeface="Times New Roman" charset="0"/>
              <a:cs typeface="Times New Roman" charset="0"/>
            </a:endParaRPr>
          </a:p>
          <a:p>
            <a:pPr lvl="1" indent="-228600" eaLnBrk="1" hangingPunct="1">
              <a:spcBef>
                <a:spcPct val="0"/>
              </a:spcBef>
              <a:buFont typeface="Symbol" pitchFamily="18" charset="2"/>
              <a:buChar char="·"/>
            </a:pPr>
            <a:r>
              <a:rPr lang="en-US" dirty="0">
                <a:latin typeface="Times New Roman" charset="0"/>
                <a:ea typeface="Times New Roman" charset="0"/>
                <a:cs typeface="Times New Roman" charset="0"/>
              </a:rPr>
              <a:t>A pattern of not doing certain measures </a:t>
            </a:r>
            <a:endParaRPr lang="en-US" dirty="0" smtClean="0">
              <a:latin typeface="Times New Roman" charset="0"/>
              <a:ea typeface="Times New Roman" charset="0"/>
              <a:cs typeface="Times New Roman" charset="0"/>
            </a:endParaRPr>
          </a:p>
          <a:p>
            <a:pPr lvl="2" indent="-228600" eaLnBrk="1" hangingPunct="1">
              <a:spcBef>
                <a:spcPct val="0"/>
              </a:spcBef>
              <a:buFont typeface="Courier New" pitchFamily="49" charset="0"/>
              <a:buChar char="o"/>
            </a:pPr>
            <a:r>
              <a:rPr lang="en-US" dirty="0" smtClean="0">
                <a:latin typeface="Times New Roman" charset="0"/>
                <a:ea typeface="Times New Roman" charset="0"/>
                <a:cs typeface="Times New Roman" charset="0"/>
              </a:rPr>
              <a:t>Note </a:t>
            </a:r>
            <a:r>
              <a:rPr lang="en-US" dirty="0">
                <a:latin typeface="Times New Roman" charset="0"/>
                <a:ea typeface="Times New Roman" charset="0"/>
                <a:cs typeface="Times New Roman" charset="0"/>
              </a:rPr>
              <a:t>if wall or attic insulation is rare, ground covers are never installed, few refrigerators replaced, etc. This may be valid, but it may also be a sign that technical support (training and other resources) is needed.</a:t>
            </a:r>
          </a:p>
          <a:p>
            <a:pPr lvl="1" indent="-228600" eaLnBrk="1" hangingPunct="1">
              <a:spcBef>
                <a:spcPct val="0"/>
              </a:spcBef>
              <a:spcAft>
                <a:spcPts val="634"/>
              </a:spcAft>
              <a:buFont typeface="Symbol" pitchFamily="18" charset="2"/>
              <a:buChar char="·"/>
            </a:pPr>
            <a:r>
              <a:rPr lang="en-US" dirty="0">
                <a:latin typeface="Times New Roman" charset="0"/>
                <a:ea typeface="Times New Roman" charset="0"/>
                <a:cs typeface="Times New Roman" charset="0"/>
              </a:rPr>
              <a:t>Repeated instances of missing or incomplete </a:t>
            </a:r>
            <a:r>
              <a:rPr lang="en-US" dirty="0" smtClean="0">
                <a:latin typeface="Times New Roman" charset="0"/>
                <a:ea typeface="Times New Roman" charset="0"/>
                <a:cs typeface="Times New Roman" charset="0"/>
              </a:rPr>
              <a:t>forms</a:t>
            </a:r>
            <a:endParaRPr lang="en-US" dirty="0">
              <a:latin typeface="Times New Roman" charset="0"/>
              <a:ea typeface="Times New Roman" charset="0"/>
              <a:cs typeface="Times New Roman" charset="0"/>
            </a:endParaRPr>
          </a:p>
        </p:txBody>
      </p:sp>
      <p:sp>
        <p:nvSpPr>
          <p:cNvPr id="2" name="Footer Placeholder 1"/>
          <p:cNvSpPr>
            <a:spLocks noGrp="1"/>
          </p:cNvSpPr>
          <p:nvPr>
            <p:ph type="ftr" sz="quarter" idx="10"/>
          </p:nvPr>
        </p:nvSpPr>
        <p:spPr/>
        <p:txBody>
          <a:bodyPr/>
          <a:lstStyle/>
          <a:p>
            <a:r>
              <a:rPr lang="en-US" smtClean="0"/>
              <a:t>September 2012</a:t>
            </a:r>
            <a:endParaRPr lang="en-US" dirty="0"/>
          </a:p>
        </p:txBody>
      </p:sp>
      <p:sp>
        <p:nvSpPr>
          <p:cNvPr id="3" name="Slide Number Placeholder 2"/>
          <p:cNvSpPr>
            <a:spLocks noGrp="1"/>
          </p:cNvSpPr>
          <p:nvPr>
            <p:ph type="sldNum" sz="quarter" idx="11"/>
          </p:nvPr>
        </p:nvSpPr>
        <p:spPr/>
        <p:txBody>
          <a:bodyPr/>
          <a:lstStyle/>
          <a:p>
            <a:fld id="{C1FA233E-655C-44C1-BC0F-7386A26E91A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634"/>
              </a:spcBef>
            </a:pPr>
            <a:r>
              <a:rPr lang="en-US" dirty="0">
                <a:latin typeface="Times New Roman" charset="0"/>
                <a:ea typeface="Times New Roman" charset="0"/>
                <a:cs typeface="Times New Roman" charset="0"/>
              </a:rPr>
              <a:t>Organize your report by strengths and weaknesses.</a:t>
            </a:r>
          </a:p>
          <a:p>
            <a:pPr eaLnBrk="1" hangingPunct="1">
              <a:spcBef>
                <a:spcPct val="0"/>
              </a:spcBef>
            </a:pPr>
            <a:endParaRPr lang="en-US" dirty="0" smtClean="0">
              <a:latin typeface="Times New Roman" charset="0"/>
              <a:ea typeface="Times New Roman" charset="0"/>
              <a:cs typeface="Times New Roman" charset="0"/>
            </a:endParaRPr>
          </a:p>
          <a:p>
            <a:pPr eaLnBrk="1" hangingPunct="1">
              <a:spcBef>
                <a:spcPct val="0"/>
              </a:spcBef>
            </a:pPr>
            <a:r>
              <a:rPr lang="en-US" dirty="0" smtClean="0">
                <a:latin typeface="Times New Roman" charset="0"/>
                <a:ea typeface="Times New Roman" charset="0"/>
                <a:cs typeface="Times New Roman" charset="0"/>
              </a:rPr>
              <a:t>Suggest </a:t>
            </a:r>
            <a:r>
              <a:rPr lang="en-US" dirty="0">
                <a:latin typeface="Times New Roman" charset="0"/>
                <a:ea typeface="Times New Roman" charset="0"/>
                <a:cs typeface="Times New Roman" charset="0"/>
              </a:rPr>
              <a:t>any training you feel is appropriate. With any criticism, offer a </a:t>
            </a:r>
            <a:r>
              <a:rPr lang="en-US" dirty="0" smtClean="0">
                <a:latin typeface="Times New Roman" charset="0"/>
                <a:ea typeface="Times New Roman" charset="0"/>
                <a:cs typeface="Times New Roman" charset="0"/>
              </a:rPr>
              <a:t>remedy.</a:t>
            </a:r>
          </a:p>
          <a:p>
            <a:pPr eaLnBrk="1" hangingPunct="1">
              <a:spcBef>
                <a:spcPct val="0"/>
              </a:spcBef>
            </a:pPr>
            <a:endParaRPr lang="en-US" dirty="0">
              <a:latin typeface="Times New Roman" charset="0"/>
              <a:ea typeface="Times New Roman" charset="0"/>
              <a:cs typeface="Times New Roman" charset="0"/>
            </a:endParaRPr>
          </a:p>
          <a:p>
            <a:pPr eaLnBrk="1" hangingPunct="1">
              <a:spcBef>
                <a:spcPct val="0"/>
              </a:spcBef>
            </a:pPr>
            <a:r>
              <a:rPr lang="en-US" dirty="0" smtClean="0">
                <a:latin typeface="Times New Roman" charset="0"/>
                <a:ea typeface="Times New Roman" charset="0"/>
                <a:cs typeface="Times New Roman" charset="0"/>
              </a:rPr>
              <a:t>Be positive. </a:t>
            </a:r>
            <a:r>
              <a:rPr lang="en-US" dirty="0">
                <a:latin typeface="Times New Roman" charset="0"/>
                <a:ea typeface="Times New Roman" charset="0"/>
                <a:cs typeface="Times New Roman" charset="0"/>
              </a:rPr>
              <a:t>Always keep the goal of better serving the client through program improvement foremost in your mind.</a:t>
            </a:r>
          </a:p>
        </p:txBody>
      </p:sp>
      <p:sp>
        <p:nvSpPr>
          <p:cNvPr id="2" name="Footer Placeholder 1"/>
          <p:cNvSpPr>
            <a:spLocks noGrp="1"/>
          </p:cNvSpPr>
          <p:nvPr>
            <p:ph type="ftr" sz="quarter" idx="10"/>
          </p:nvPr>
        </p:nvSpPr>
        <p:spPr/>
        <p:txBody>
          <a:bodyPr/>
          <a:lstStyle/>
          <a:p>
            <a:r>
              <a:rPr lang="en-US" smtClean="0"/>
              <a:t>September 2012</a:t>
            </a:r>
            <a:endParaRPr lang="en-US" dirty="0"/>
          </a:p>
        </p:txBody>
      </p:sp>
      <p:sp>
        <p:nvSpPr>
          <p:cNvPr id="3" name="Slide Number Placeholder 2"/>
          <p:cNvSpPr>
            <a:spLocks noGrp="1"/>
          </p:cNvSpPr>
          <p:nvPr>
            <p:ph type="sldNum" sz="quarter" idx="11"/>
          </p:nvPr>
        </p:nvSpPr>
        <p:spPr/>
        <p:txBody>
          <a:bodyPr/>
          <a:lstStyle/>
          <a:p>
            <a:fld id="{C1FA233E-655C-44C1-BC0F-7386A26E91A3}"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marL="457200" indent="-228600" eaLnBrk="1" hangingPunct="1">
              <a:spcBef>
                <a:spcPts val="634"/>
              </a:spcBef>
              <a:buFont typeface="Symbol" charset="2"/>
              <a:buChar char=""/>
            </a:pPr>
            <a:r>
              <a:rPr lang="en-US" dirty="0">
                <a:latin typeface="Times New Roman" charset="0"/>
                <a:ea typeface="Times New Roman" charset="0"/>
                <a:cs typeface="Times New Roman" charset="0"/>
              </a:rPr>
              <a:t>Monitoring is a necessary part of the weatherization process. </a:t>
            </a:r>
          </a:p>
          <a:p>
            <a:pPr marL="457200" indent="-228600" eaLnBrk="1" hangingPunct="1">
              <a:spcBef>
                <a:spcPct val="0"/>
              </a:spcBef>
              <a:buFont typeface="Symbol" charset="2"/>
              <a:buChar char=""/>
            </a:pPr>
            <a:r>
              <a:rPr lang="en-US" dirty="0">
                <a:latin typeface="Times New Roman" charset="0"/>
                <a:ea typeface="Times New Roman" charset="0"/>
                <a:cs typeface="Times New Roman" charset="0"/>
              </a:rPr>
              <a:t>Desk monitoring can provide important information to indicate that training is needed or to target site visit investigations. </a:t>
            </a:r>
          </a:p>
          <a:p>
            <a:pPr marL="457200" indent="-228600" eaLnBrk="1" hangingPunct="1">
              <a:spcBef>
                <a:spcPct val="0"/>
              </a:spcBef>
              <a:buFont typeface="Symbol" charset="2"/>
              <a:buChar char=""/>
            </a:pPr>
            <a:r>
              <a:rPr lang="en-US" dirty="0">
                <a:latin typeface="Times New Roman" charset="0"/>
                <a:ea typeface="Times New Roman" charset="0"/>
                <a:cs typeface="Times New Roman" charset="0"/>
              </a:rPr>
              <a:t>Use the notes sections to alert on-site monitors to possible issues in the client’s home.</a:t>
            </a:r>
          </a:p>
          <a:p>
            <a:pPr marL="457200" indent="-228600" eaLnBrk="1" hangingPunct="1">
              <a:spcBef>
                <a:spcPct val="0"/>
              </a:spcBef>
              <a:buFont typeface="Symbol" charset="2"/>
              <a:buChar char=""/>
            </a:pPr>
            <a:r>
              <a:rPr lang="en-US" dirty="0">
                <a:latin typeface="Times New Roman" charset="0"/>
                <a:ea typeface="Times New Roman" charset="0"/>
                <a:cs typeface="Times New Roman" charset="0"/>
              </a:rPr>
              <a:t>Be alert for anomalies.</a:t>
            </a:r>
          </a:p>
          <a:p>
            <a:pPr marL="457200" indent="-228600" eaLnBrk="1" hangingPunct="1">
              <a:spcBef>
                <a:spcPct val="0"/>
              </a:spcBef>
              <a:spcAft>
                <a:spcPts val="634"/>
              </a:spcAft>
              <a:buFont typeface="Symbol" charset="2"/>
              <a:buChar char=""/>
            </a:pPr>
            <a:r>
              <a:rPr lang="en-US" dirty="0">
                <a:latin typeface="Times New Roman" charset="0"/>
                <a:ea typeface="Times New Roman" charset="0"/>
                <a:cs typeface="Times New Roman" charset="0"/>
              </a:rPr>
              <a:t>Include positive reinforcement in your report</a:t>
            </a:r>
            <a:r>
              <a:rPr lang="en-US" dirty="0" smtClean="0">
                <a:latin typeface="Times New Roman" charset="0"/>
                <a:ea typeface="Times New Roman" charset="0"/>
                <a:cs typeface="Times New Roman" charset="0"/>
              </a:rPr>
              <a:t>.</a:t>
            </a:r>
          </a:p>
          <a:p>
            <a:pPr eaLnBrk="1" hangingPunct="1">
              <a:spcBef>
                <a:spcPct val="0"/>
              </a:spcBef>
              <a:spcAft>
                <a:spcPts val="634"/>
              </a:spcAft>
              <a:buFont typeface="Symbol" charset="2"/>
              <a:buChar char=""/>
            </a:pPr>
            <a:endParaRPr lang="en-US" dirty="0" smtClean="0">
              <a:solidFill>
                <a:schemeClr val="tx1">
                  <a:lumMod val="50000"/>
                  <a:lumOff val="50000"/>
                </a:schemeClr>
              </a:solidFill>
              <a:latin typeface="Times New Roman" pitchFamily="18" charset="0"/>
              <a:ea typeface="Times New Roman" charset="0"/>
              <a:cs typeface="Times New Roman" pitchFamily="18" charset="0"/>
            </a:endParaRPr>
          </a:p>
          <a:p>
            <a:pPr marR="0" algn="l" defTabSz="457200" rtl="0" eaLnBrk="1" fontAlgn="base" latinLnBrk="0" hangingPunct="1">
              <a:lnSpc>
                <a:spcPct val="100000"/>
              </a:lnSpc>
              <a:spcBef>
                <a:spcPct val="0"/>
              </a:spcBef>
              <a:spcAft>
                <a:spcPts val="634"/>
              </a:spcAft>
              <a:buClrTx/>
              <a:buSzTx/>
              <a:buFont typeface="Symbol" charset="2"/>
              <a:buNone/>
              <a:tabLst/>
              <a:defRPr/>
            </a:pPr>
            <a:r>
              <a:rPr lang="en-US" sz="1200" i="1" kern="1200" dirty="0" smtClean="0">
                <a:solidFill>
                  <a:schemeClr val="tx1">
                    <a:lumMod val="50000"/>
                    <a:lumOff val="50000"/>
                  </a:schemeClr>
                </a:solidFill>
                <a:latin typeface="Times New Roman" pitchFamily="18" charset="0"/>
                <a:cs typeface="Times New Roman" pitchFamily="18" charset="0"/>
              </a:rPr>
              <a:t>Present this slide as an interactive discussion, soliciting personal examples from the trainees. Add your own personal examples and knowledge to supplement. </a:t>
            </a:r>
            <a:endParaRPr lang="en-US" sz="1200" kern="1200" dirty="0" smtClean="0">
              <a:solidFill>
                <a:schemeClr val="tx1">
                  <a:lumMod val="50000"/>
                  <a:lumOff val="50000"/>
                </a:schemeClr>
              </a:solidFill>
              <a:latin typeface="Times New Roman" pitchFamily="18" charset="0"/>
              <a:cs typeface="Times New Roman" pitchFamily="18" charset="0"/>
            </a:endParaRPr>
          </a:p>
          <a:p>
            <a:pPr marL="288641" indent="-241653" eaLnBrk="1" hangingPunct="1">
              <a:spcBef>
                <a:spcPct val="0"/>
              </a:spcBef>
              <a:spcAft>
                <a:spcPts val="634"/>
              </a:spcAft>
              <a:buFont typeface="Symbol" charset="2"/>
              <a:buNone/>
            </a:pPr>
            <a:endParaRPr lang="en-US" dirty="0">
              <a:latin typeface="Times New Roman" charset="0"/>
              <a:ea typeface="Times New Roman" charset="0"/>
              <a:cs typeface="Times New Roman" charset="0"/>
            </a:endParaRPr>
          </a:p>
          <a:p>
            <a:pPr marL="288641" indent="-241653" eaLnBrk="1" hangingPunct="1">
              <a:spcBef>
                <a:spcPct val="0"/>
              </a:spcBef>
            </a:pPr>
            <a:endParaRPr lang="en-US" dirty="0"/>
          </a:p>
        </p:txBody>
      </p:sp>
      <p:sp>
        <p:nvSpPr>
          <p:cNvPr id="2" name="Footer Placeholder 1"/>
          <p:cNvSpPr>
            <a:spLocks noGrp="1"/>
          </p:cNvSpPr>
          <p:nvPr>
            <p:ph type="ftr" sz="quarter" idx="10"/>
          </p:nvPr>
        </p:nvSpPr>
        <p:spPr/>
        <p:txBody>
          <a:bodyPr/>
          <a:lstStyle/>
          <a:p>
            <a:r>
              <a:rPr lang="en-US" smtClean="0"/>
              <a:t>September 2012</a:t>
            </a:r>
            <a:endParaRPr lang="en-US" dirty="0"/>
          </a:p>
        </p:txBody>
      </p:sp>
      <p:sp>
        <p:nvSpPr>
          <p:cNvPr id="3" name="Slide Number Placeholder 2"/>
          <p:cNvSpPr>
            <a:spLocks noGrp="1"/>
          </p:cNvSpPr>
          <p:nvPr>
            <p:ph type="sldNum" sz="quarter" idx="11"/>
          </p:nvPr>
        </p:nvSpPr>
        <p:spPr/>
        <p:txBody>
          <a:bodyPr/>
          <a:lstStyle/>
          <a:p>
            <a:fld id="{C1FA233E-655C-44C1-BC0F-7386A26E91A3}" type="slidenum">
              <a:rPr lang="en-US" smtClean="0"/>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fontAlgn="auto" hangingPunct="1">
              <a:spcBef>
                <a:spcPts val="0"/>
              </a:spcBef>
              <a:spcAft>
                <a:spcPts val="0"/>
              </a:spcAft>
              <a:buFont typeface="Arial"/>
              <a:buNone/>
              <a:defRPr/>
            </a:pPr>
            <a:r>
              <a:rPr lang="en-US" dirty="0" smtClean="0">
                <a:latin typeface="Times New Roman" pitchFamily="18" charset="0"/>
                <a:cs typeface="Times New Roman" pitchFamily="18" charset="0"/>
              </a:rPr>
              <a:t>By attending this session, participants will be able to:</a:t>
            </a:r>
          </a:p>
          <a:p>
            <a:pPr marL="457200" indent="-228600" eaLnBrk="1" fontAlgn="auto" hangingPunct="1">
              <a:spcBef>
                <a:spcPts val="600"/>
              </a:spcBef>
              <a:spcAft>
                <a:spcPts val="0"/>
              </a:spcAft>
              <a:buFont typeface="Symbol" pitchFamily="18" charset="2"/>
              <a:buChar char="·"/>
              <a:defRPr/>
            </a:pPr>
            <a:r>
              <a:rPr lang="en-US" dirty="0" smtClean="0">
                <a:latin typeface="Times New Roman" pitchFamily="18" charset="0"/>
                <a:cs typeface="Times New Roman" pitchFamily="18" charset="0"/>
              </a:rPr>
              <a:t>Identify applicable DOE regulations.</a:t>
            </a:r>
          </a:p>
          <a:p>
            <a:pPr marL="457200" indent="-228600" eaLnBrk="1" fontAlgn="auto" hangingPunct="1">
              <a:spcBef>
                <a:spcPts val="0"/>
              </a:spcBef>
              <a:spcAft>
                <a:spcPts val="0"/>
              </a:spcAft>
              <a:buFont typeface="Symbol" pitchFamily="18" charset="2"/>
              <a:buChar char="·"/>
              <a:defRPr/>
            </a:pPr>
            <a:r>
              <a:rPr lang="en-US" dirty="0" smtClean="0">
                <a:latin typeface="Times New Roman" pitchFamily="18" charset="0"/>
                <a:cs typeface="Times New Roman" pitchFamily="18" charset="0"/>
              </a:rPr>
              <a:t>Discuss basic fiscal requirements about </a:t>
            </a:r>
            <a:r>
              <a:rPr lang="en-US" kern="1200" dirty="0" smtClean="0">
                <a:latin typeface="Times New Roman" pitchFamily="18" charset="0"/>
                <a:cs typeface="Times New Roman" pitchFamily="18" charset="0"/>
              </a:rPr>
              <a:t>procurement. </a:t>
            </a:r>
          </a:p>
          <a:p>
            <a:pPr marL="457200" indent="-228600" eaLnBrk="1" fontAlgn="auto" hangingPunct="1">
              <a:spcBef>
                <a:spcPts val="0"/>
              </a:spcBef>
              <a:spcAft>
                <a:spcPts val="0"/>
              </a:spcAft>
              <a:buFont typeface="Symbol" pitchFamily="18" charset="2"/>
              <a:buChar char="·"/>
              <a:defRPr/>
            </a:pPr>
            <a:r>
              <a:rPr lang="en-US" kern="1200" dirty="0" smtClean="0">
                <a:latin typeface="Times New Roman" pitchFamily="18" charset="0"/>
                <a:cs typeface="Times New Roman" pitchFamily="18" charset="0"/>
              </a:rPr>
              <a:t>Establish a paper trail from purchase order to final inspection.</a:t>
            </a:r>
          </a:p>
          <a:p>
            <a:pPr marL="457200" indent="-228600" eaLnBrk="1" fontAlgn="auto" hangingPunct="1">
              <a:spcBef>
                <a:spcPts val="0"/>
              </a:spcBef>
              <a:spcAft>
                <a:spcPts val="0"/>
              </a:spcAft>
              <a:buFont typeface="Symbol" pitchFamily="18" charset="2"/>
              <a:buChar char="·"/>
              <a:defRPr/>
            </a:pPr>
            <a:r>
              <a:rPr lang="en-US" dirty="0" smtClean="0">
                <a:latin typeface="Times New Roman" pitchFamily="18" charset="0"/>
                <a:cs typeface="Times New Roman" pitchFamily="18" charset="0"/>
              </a:rPr>
              <a:t>Interpret an agency’s typical file structure.</a:t>
            </a:r>
          </a:p>
          <a:p>
            <a:pPr marL="457200" indent="-228600" eaLnBrk="1" fontAlgn="auto" hangingPunct="1">
              <a:spcBef>
                <a:spcPts val="0"/>
              </a:spcBef>
              <a:spcAft>
                <a:spcPts val="0"/>
              </a:spcAft>
              <a:buFont typeface="Symbol" pitchFamily="18" charset="2"/>
              <a:buChar char="·"/>
              <a:defRPr/>
            </a:pPr>
            <a:r>
              <a:rPr lang="en-US" dirty="0" smtClean="0">
                <a:latin typeface="Times New Roman" pitchFamily="18" charset="0"/>
                <a:cs typeface="Times New Roman" pitchFamily="18" charset="0"/>
              </a:rPr>
              <a:t>Identify anomalies to know what to flag for on-site visits.</a:t>
            </a:r>
          </a:p>
          <a:p>
            <a:pPr marL="457200" indent="-228600" eaLnBrk="1" fontAlgn="auto" hangingPunct="1">
              <a:spcBef>
                <a:spcPts val="0"/>
              </a:spcBef>
              <a:spcAft>
                <a:spcPts val="0"/>
              </a:spcAft>
              <a:buFont typeface="Symbol" pitchFamily="18" charset="2"/>
              <a:buChar char="·"/>
              <a:defRPr/>
            </a:pPr>
            <a:r>
              <a:rPr lang="en-US" dirty="0" smtClean="0">
                <a:latin typeface="Times New Roman" pitchFamily="18" charset="0"/>
                <a:cs typeface="Times New Roman" pitchFamily="18" charset="0"/>
              </a:rPr>
              <a:t>Practice completing typical file review forms.</a:t>
            </a:r>
          </a:p>
        </p:txBody>
      </p:sp>
      <p:sp>
        <p:nvSpPr>
          <p:cNvPr id="2" name="Footer Placeholder 1"/>
          <p:cNvSpPr>
            <a:spLocks noGrp="1"/>
          </p:cNvSpPr>
          <p:nvPr>
            <p:ph type="ftr" sz="quarter" idx="10"/>
          </p:nvPr>
        </p:nvSpPr>
        <p:spPr/>
        <p:txBody>
          <a:bodyPr/>
          <a:lstStyle/>
          <a:p>
            <a:r>
              <a:rPr lang="en-US" smtClean="0"/>
              <a:t>September 2012</a:t>
            </a:r>
            <a:endParaRPr lang="en-US" dirty="0"/>
          </a:p>
        </p:txBody>
      </p:sp>
      <p:sp>
        <p:nvSpPr>
          <p:cNvPr id="3" name="Slide Number Placeholder 2"/>
          <p:cNvSpPr>
            <a:spLocks noGrp="1"/>
          </p:cNvSpPr>
          <p:nvPr>
            <p:ph type="sldNum" sz="quarter" idx="11"/>
          </p:nvPr>
        </p:nvSpPr>
        <p:spPr/>
        <p:txBody>
          <a:bodyPr/>
          <a:lstStyle/>
          <a:p>
            <a:fld id="{C1FA233E-655C-44C1-BC0F-7386A26E91A3}"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ts val="634"/>
              </a:spcBef>
            </a:pPr>
            <a:r>
              <a:rPr lang="en-US" dirty="0">
                <a:latin typeface="Times New Roman" charset="0"/>
                <a:ea typeface="Times New Roman" charset="0"/>
                <a:cs typeface="Times New Roman" charset="0"/>
              </a:rPr>
              <a:t>Monitoring by the Weatherization Assistance Program (WAP) is mandated by 10 CFR 440.</a:t>
            </a:r>
          </a:p>
          <a:p>
            <a:pPr eaLnBrk="1" hangingPunct="1">
              <a:spcBef>
                <a:spcPct val="0"/>
              </a:spcBef>
            </a:pPr>
            <a:endParaRPr lang="en-US" dirty="0" smtClean="0">
              <a:latin typeface="Times New Roman" charset="0"/>
              <a:ea typeface="Times New Roman" charset="0"/>
              <a:cs typeface="Times New Roman" charset="0"/>
            </a:endParaRPr>
          </a:p>
          <a:p>
            <a:pPr eaLnBrk="1" hangingPunct="1">
              <a:spcBef>
                <a:spcPct val="0"/>
              </a:spcBef>
            </a:pPr>
            <a:r>
              <a:rPr lang="en-US" dirty="0" smtClean="0">
                <a:latin typeface="Times New Roman" charset="0"/>
                <a:ea typeface="Times New Roman" charset="0"/>
                <a:cs typeface="Times New Roman" charset="0"/>
              </a:rPr>
              <a:t>Monitoring—desk </a:t>
            </a:r>
            <a:r>
              <a:rPr lang="en-US" dirty="0">
                <a:latin typeface="Times New Roman" charset="0"/>
                <a:ea typeface="Times New Roman" charset="0"/>
                <a:cs typeface="Times New Roman" charset="0"/>
              </a:rPr>
              <a:t>or on-site—need not be adversarial.</a:t>
            </a:r>
          </a:p>
          <a:p>
            <a:pPr lvl="1" indent="-228600" eaLnBrk="1" hangingPunct="1">
              <a:spcBef>
                <a:spcPts val="600"/>
              </a:spcBef>
              <a:buFont typeface="Symbol" pitchFamily="18" charset="2"/>
              <a:buChar char="·"/>
            </a:pPr>
            <a:r>
              <a:rPr lang="en-US" b="1" i="1" dirty="0">
                <a:latin typeface="Times New Roman" charset="0"/>
                <a:ea typeface="Times New Roman" charset="0"/>
                <a:cs typeface="Times New Roman" charset="0"/>
              </a:rPr>
              <a:t>Desk monitoring</a:t>
            </a:r>
            <a:r>
              <a:rPr lang="en-US" dirty="0">
                <a:latin typeface="Times New Roman" charset="0"/>
                <a:ea typeface="Times New Roman" charset="0"/>
                <a:cs typeface="Times New Roman" charset="0"/>
              </a:rPr>
              <a:t> typically consists of a file review of fiscal and programmatic requirements. The review has two goals: (1) verifying that procurement rules were followed; and (2) checking that the file is self-</a:t>
            </a:r>
            <a:r>
              <a:rPr lang="en-US" dirty="0" err="1">
                <a:latin typeface="Times New Roman" charset="0"/>
                <a:ea typeface="Times New Roman" charset="0"/>
                <a:cs typeface="Times New Roman" charset="0"/>
              </a:rPr>
              <a:t>explanatory</a:t>
            </a:r>
            <a:r>
              <a:rPr lang="en-US" dirty="0" err="1">
                <a:latin typeface="Times New Roman" charset="0"/>
                <a:ea typeface="Times New Roman" charset="0"/>
                <a:cs typeface="Times New Roman" charset="0"/>
                <a:sym typeface="Symbol" charset="2"/>
              </a:rPr>
              <a:t></a:t>
            </a:r>
            <a:r>
              <a:rPr lang="en-US" dirty="0" err="1">
                <a:latin typeface="Times New Roman" charset="0"/>
                <a:ea typeface="Times New Roman" charset="0"/>
                <a:cs typeface="Times New Roman" charset="0"/>
              </a:rPr>
              <a:t>that</a:t>
            </a:r>
            <a:r>
              <a:rPr lang="en-US" dirty="0">
                <a:latin typeface="Times New Roman" charset="0"/>
                <a:ea typeface="Times New Roman" charset="0"/>
                <a:cs typeface="Times New Roman" charset="0"/>
              </a:rPr>
              <a:t> is, any competent reviewer can tell what was done to the home and why.</a:t>
            </a:r>
          </a:p>
          <a:p>
            <a:pPr lvl="1" indent="-228600" eaLnBrk="1" hangingPunct="1">
              <a:spcBef>
                <a:spcPct val="0"/>
              </a:spcBef>
              <a:buFont typeface="Symbol" pitchFamily="18" charset="2"/>
              <a:buChar char="·"/>
            </a:pPr>
            <a:r>
              <a:rPr lang="en-US" b="1" i="1" dirty="0">
                <a:latin typeface="Times New Roman" charset="0"/>
                <a:ea typeface="Times New Roman" charset="0"/>
                <a:cs typeface="Times New Roman" charset="0"/>
              </a:rPr>
              <a:t>On-site monitoring</a:t>
            </a:r>
            <a:r>
              <a:rPr lang="en-US" dirty="0">
                <a:latin typeface="Times New Roman" charset="0"/>
                <a:ea typeface="Times New Roman" charset="0"/>
                <a:cs typeface="Times New Roman" charset="0"/>
              </a:rPr>
              <a:t> also includes a client home visit to verify that (1) the billed materials were properly installed, (2) the chosen measures were the most cost-effective possible for the particular home, and (3) the client and home were treated with respect.</a:t>
            </a:r>
          </a:p>
          <a:p>
            <a:pPr lvl="1" indent="-228600" eaLnBrk="1" hangingPunct="1">
              <a:spcBef>
                <a:spcPct val="0"/>
              </a:spcBef>
              <a:spcAft>
                <a:spcPts val="0"/>
              </a:spcAft>
              <a:buFont typeface="Symbol" pitchFamily="18" charset="2"/>
              <a:buChar char="·"/>
            </a:pPr>
            <a:r>
              <a:rPr lang="en-US" dirty="0">
                <a:latin typeface="Times New Roman" charset="0"/>
                <a:ea typeface="Times New Roman" charset="0"/>
                <a:cs typeface="Times New Roman" charset="0"/>
              </a:rPr>
              <a:t>Use monitoring as a tool for determining training </a:t>
            </a:r>
            <a:r>
              <a:rPr lang="en-US" dirty="0" smtClean="0">
                <a:latin typeface="Times New Roman" charset="0"/>
                <a:ea typeface="Times New Roman" charset="0"/>
                <a:cs typeface="Times New Roman" charset="0"/>
              </a:rPr>
              <a:t>needs.</a:t>
            </a:r>
          </a:p>
          <a:p>
            <a:pPr lvl="1" indent="-228600" eaLnBrk="1" hangingPunct="1">
              <a:spcBef>
                <a:spcPct val="0"/>
              </a:spcBef>
              <a:spcAft>
                <a:spcPts val="0"/>
              </a:spcAft>
              <a:buFont typeface="Symbol" pitchFamily="18" charset="2"/>
              <a:buChar char="·"/>
            </a:pPr>
            <a:r>
              <a:rPr lang="en-US" dirty="0" smtClean="0">
                <a:latin typeface="Times New Roman" charset="0"/>
                <a:ea typeface="Times New Roman" charset="0"/>
                <a:cs typeface="Times New Roman" charset="0"/>
              </a:rPr>
              <a:t>Always </a:t>
            </a:r>
            <a:r>
              <a:rPr lang="en-US" dirty="0">
                <a:latin typeface="Times New Roman" charset="0"/>
                <a:ea typeface="Times New Roman" charset="0"/>
                <a:cs typeface="Times New Roman" charset="0"/>
              </a:rPr>
              <a:t>remember WAP’s goal of serving the client while fulfilling the Congressional mandate to save energy.</a:t>
            </a:r>
          </a:p>
        </p:txBody>
      </p:sp>
      <p:sp>
        <p:nvSpPr>
          <p:cNvPr id="2" name="Footer Placeholder 1"/>
          <p:cNvSpPr>
            <a:spLocks noGrp="1"/>
          </p:cNvSpPr>
          <p:nvPr>
            <p:ph type="ftr" sz="quarter" idx="10"/>
          </p:nvPr>
        </p:nvSpPr>
        <p:spPr/>
        <p:txBody>
          <a:bodyPr/>
          <a:lstStyle/>
          <a:p>
            <a:r>
              <a:rPr lang="en-US" smtClean="0"/>
              <a:t>September 2012</a:t>
            </a:r>
            <a:endParaRPr lang="en-US" dirty="0"/>
          </a:p>
        </p:txBody>
      </p:sp>
      <p:sp>
        <p:nvSpPr>
          <p:cNvPr id="3" name="Slide Number Placeholder 2"/>
          <p:cNvSpPr>
            <a:spLocks noGrp="1"/>
          </p:cNvSpPr>
          <p:nvPr>
            <p:ph type="sldNum" sz="quarter" idx="11"/>
          </p:nvPr>
        </p:nvSpPr>
        <p:spPr/>
        <p:txBody>
          <a:bodyPr/>
          <a:lstStyle/>
          <a:p>
            <a:fld id="{C1FA233E-655C-44C1-BC0F-7386A26E91A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charset="0"/>
                <a:ea typeface="Times New Roman" charset="0"/>
                <a:cs typeface="Times New Roman" charset="0"/>
              </a:rPr>
              <a:t>DOE </a:t>
            </a:r>
            <a:r>
              <a:rPr lang="en-US" dirty="0">
                <a:latin typeface="Times New Roman" charset="0"/>
                <a:ea typeface="Times New Roman" charset="0"/>
                <a:cs typeface="Times New Roman" charset="0"/>
              </a:rPr>
              <a:t>rules are intended to </a:t>
            </a:r>
            <a:r>
              <a:rPr lang="en-US" dirty="0" smtClean="0">
                <a:latin typeface="Times New Roman" charset="0"/>
                <a:ea typeface="Times New Roman" charset="0"/>
                <a:cs typeface="Times New Roman" charset="0"/>
              </a:rPr>
              <a:t>guarantee taxpayer </a:t>
            </a:r>
            <a:r>
              <a:rPr lang="en-US" dirty="0">
                <a:latin typeface="Times New Roman" charset="0"/>
                <a:ea typeface="Times New Roman" charset="0"/>
                <a:cs typeface="Times New Roman" charset="0"/>
              </a:rPr>
              <a:t>money is well spent</a:t>
            </a:r>
            <a:r>
              <a:rPr lang="en-US" dirty="0" smtClean="0">
                <a:latin typeface="Times New Roman" charset="0"/>
                <a:ea typeface="Times New Roman" charset="0"/>
                <a:cs typeface="Times New Roman" charset="0"/>
              </a:rPr>
              <a:t>.</a:t>
            </a:r>
          </a:p>
          <a:p>
            <a:pPr eaLnBrk="1" hangingPunct="1">
              <a:spcBef>
                <a:spcPct val="0"/>
              </a:spcBef>
            </a:pPr>
            <a:endParaRPr lang="en-US" dirty="0">
              <a:latin typeface="Times New Roman" charset="0"/>
              <a:ea typeface="Times New Roman" charset="0"/>
              <a:cs typeface="Times New Roman" charset="0"/>
            </a:endParaRPr>
          </a:p>
          <a:p>
            <a:pPr eaLnBrk="1" hangingPunct="1">
              <a:spcBef>
                <a:spcPct val="0"/>
              </a:spcBef>
              <a:spcAft>
                <a:spcPts val="634"/>
              </a:spcAft>
            </a:pPr>
            <a:r>
              <a:rPr lang="en-US" dirty="0" smtClean="0">
                <a:latin typeface="Times New Roman" charset="0"/>
                <a:ea typeface="Times New Roman" charset="0"/>
                <a:cs typeface="Times New Roman" charset="0"/>
              </a:rPr>
              <a:t>The complete 10 CFR 440 </a:t>
            </a:r>
            <a:r>
              <a:rPr lang="en-US" dirty="0">
                <a:latin typeface="Times New Roman" charset="0"/>
                <a:ea typeface="Times New Roman" charset="0"/>
                <a:cs typeface="Times New Roman" charset="0"/>
              </a:rPr>
              <a:t>document is available on </a:t>
            </a:r>
            <a:r>
              <a:rPr lang="en-US" dirty="0" smtClean="0">
                <a:latin typeface="Times New Roman" charset="0"/>
                <a:ea typeface="Times New Roman" charset="0"/>
                <a:cs typeface="Times New Roman" charset="0"/>
              </a:rPr>
              <a:t>the WAPTAC website. </a:t>
            </a:r>
            <a:endParaRPr lang="en-US" dirty="0">
              <a:latin typeface="Times New Roman" charset="0"/>
              <a:ea typeface="Times New Roman" charset="0"/>
              <a:cs typeface="Times New Roman" charset="0"/>
            </a:endParaRPr>
          </a:p>
          <a:p>
            <a:pPr eaLnBrk="1" hangingPunct="1">
              <a:spcBef>
                <a:spcPts val="1269"/>
              </a:spcBef>
            </a:pPr>
            <a:r>
              <a:rPr lang="en-US">
                <a:latin typeface="Times New Roman" charset="0"/>
                <a:ea typeface="Arial" charset="0"/>
                <a:cs typeface="Arial" charset="0"/>
              </a:rPr>
              <a:t>The </a:t>
            </a:r>
            <a:r>
              <a:rPr lang="en-US" smtClean="0">
                <a:latin typeface="Times New Roman" charset="0"/>
                <a:ea typeface="Arial" charset="0"/>
                <a:cs typeface="Arial" charset="0"/>
              </a:rPr>
              <a:t>rule implements </a:t>
            </a:r>
            <a:r>
              <a:rPr lang="en-US" dirty="0">
                <a:latin typeface="Times New Roman" charset="0"/>
                <a:ea typeface="Arial" charset="0"/>
                <a:cs typeface="Arial" charset="0"/>
              </a:rPr>
              <a:t>a weatherization assistance program to:</a:t>
            </a:r>
          </a:p>
          <a:p>
            <a:pPr marL="457200" indent="-228600" eaLnBrk="1" hangingPunct="1">
              <a:spcBef>
                <a:spcPts val="634"/>
              </a:spcBef>
              <a:buFont typeface="Symbol" charset="2"/>
              <a:buChar char=""/>
            </a:pPr>
            <a:r>
              <a:rPr lang="en-US" dirty="0">
                <a:latin typeface="Times New Roman" charset="0"/>
                <a:ea typeface="Times New Roman" charset="0"/>
                <a:cs typeface="Times New Roman" charset="0"/>
              </a:rPr>
              <a:t>I</a:t>
            </a:r>
            <a:r>
              <a:rPr lang="en-US" dirty="0">
                <a:latin typeface="Times New Roman" charset="0"/>
              </a:rPr>
              <a:t>ncrease the energy ef</a:t>
            </a:r>
            <a:r>
              <a:rPr lang="en-US" dirty="0">
                <a:latin typeface="Times New Roman" charset="0"/>
                <a:ea typeface="Times New Roman" charset="0"/>
                <a:cs typeface="Times New Roman" charset="0"/>
              </a:rPr>
              <a:t>ficiency of dwellings owned or </a:t>
            </a:r>
            <a:r>
              <a:rPr lang="en-US" dirty="0">
                <a:latin typeface="Times New Roman" charset="0"/>
              </a:rPr>
              <a:t>occupied by low-inc</a:t>
            </a:r>
            <a:r>
              <a:rPr lang="en-US" dirty="0">
                <a:latin typeface="Times New Roman" charset="0"/>
                <a:ea typeface="Times New Roman" charset="0"/>
                <a:cs typeface="Times New Roman" charset="0"/>
              </a:rPr>
              <a:t>ome persons or to provide such </a:t>
            </a:r>
            <a:r>
              <a:rPr lang="en-US" dirty="0">
                <a:latin typeface="Times New Roman" charset="0"/>
              </a:rPr>
              <a:t>persons renewable energy systems or technologies.</a:t>
            </a:r>
            <a:endParaRPr lang="en-US" dirty="0">
              <a:latin typeface="Times New Roman" charset="0"/>
              <a:ea typeface="Times New Roman" charset="0"/>
              <a:cs typeface="Times New Roman" charset="0"/>
            </a:endParaRPr>
          </a:p>
          <a:p>
            <a:pPr marL="457200" indent="-228600" eaLnBrk="1" hangingPunct="1">
              <a:spcBef>
                <a:spcPct val="0"/>
              </a:spcBef>
              <a:buFont typeface="Symbol" charset="2"/>
              <a:buChar char=""/>
            </a:pPr>
            <a:r>
              <a:rPr lang="en-US" dirty="0">
                <a:latin typeface="Times New Roman" charset="0"/>
                <a:ea typeface="Times New Roman" charset="0"/>
                <a:cs typeface="Times New Roman" charset="0"/>
              </a:rPr>
              <a:t>R</a:t>
            </a:r>
            <a:r>
              <a:rPr lang="en-US" dirty="0">
                <a:latin typeface="Times New Roman" charset="0"/>
              </a:rPr>
              <a:t>educe </a:t>
            </a:r>
            <a:r>
              <a:rPr lang="en-US" dirty="0" smtClean="0">
                <a:latin typeface="Times New Roman" charset="0"/>
              </a:rPr>
              <a:t>total </a:t>
            </a:r>
            <a:r>
              <a:rPr lang="en-US" dirty="0">
                <a:latin typeface="Times New Roman" charset="0"/>
              </a:rPr>
              <a:t>residential expenditures</a:t>
            </a:r>
            <a:r>
              <a:rPr lang="en-US" dirty="0" smtClean="0">
                <a:latin typeface="Times New Roman" charset="0"/>
              </a:rPr>
              <a:t>.</a:t>
            </a:r>
            <a:br>
              <a:rPr lang="en-US" dirty="0" smtClean="0">
                <a:latin typeface="Times New Roman" charset="0"/>
              </a:rPr>
            </a:br>
            <a:endParaRPr lang="en-US" dirty="0">
              <a:latin typeface="Times New Roman" charset="0"/>
              <a:ea typeface="Times New Roman" charset="0"/>
              <a:cs typeface="Times New Roman" charset="0"/>
            </a:endParaRPr>
          </a:p>
          <a:p>
            <a:pPr marL="171450" indent="-171450" eaLnBrk="1" hangingPunct="1">
              <a:spcBef>
                <a:spcPct val="0"/>
              </a:spcBef>
              <a:spcAft>
                <a:spcPts val="634"/>
              </a:spcAft>
              <a:buFont typeface="Symbol" charset="2"/>
              <a:buNone/>
            </a:pPr>
            <a:r>
              <a:rPr lang="en-US" i="1" dirty="0" smtClean="0">
                <a:solidFill>
                  <a:schemeClr val="tx1">
                    <a:lumMod val="50000"/>
                    <a:lumOff val="50000"/>
                  </a:schemeClr>
                </a:solidFill>
                <a:latin typeface="Times New Roman" charset="0"/>
                <a:ea typeface="Times New Roman" charset="0"/>
                <a:cs typeface="Times New Roman" charset="0"/>
              </a:rPr>
              <a:t>Q:</a:t>
            </a:r>
            <a:r>
              <a:rPr lang="en-US" i="1" baseline="0" dirty="0" smtClean="0">
                <a:solidFill>
                  <a:schemeClr val="tx1">
                    <a:lumMod val="50000"/>
                    <a:lumOff val="50000"/>
                  </a:schemeClr>
                </a:solidFill>
                <a:latin typeface="Times New Roman" charset="0"/>
                <a:ea typeface="Times New Roman" charset="0"/>
                <a:cs typeface="Times New Roman" charset="0"/>
              </a:rPr>
              <a:t> Name one other very important benefit provided by the WAP program besides improving energy efficiency.</a:t>
            </a:r>
          </a:p>
          <a:p>
            <a:pPr marL="171450" indent="-171450" eaLnBrk="1" hangingPunct="1">
              <a:spcBef>
                <a:spcPct val="0"/>
              </a:spcBef>
              <a:spcAft>
                <a:spcPts val="634"/>
              </a:spcAft>
              <a:buFont typeface="Symbol" charset="2"/>
              <a:buNone/>
            </a:pPr>
            <a:r>
              <a:rPr lang="en-US" i="1" baseline="0" dirty="0" smtClean="0">
                <a:solidFill>
                  <a:schemeClr val="tx1">
                    <a:lumMod val="50000"/>
                    <a:lumOff val="50000"/>
                  </a:schemeClr>
                </a:solidFill>
                <a:latin typeface="Times New Roman" charset="0"/>
                <a:ea typeface="Times New Roman" charset="0"/>
                <a:cs typeface="Times New Roman" charset="0"/>
              </a:rPr>
              <a:t>A: </a:t>
            </a:r>
            <a:r>
              <a:rPr lang="en-US" i="1" dirty="0" smtClean="0">
                <a:solidFill>
                  <a:schemeClr val="tx1">
                    <a:lumMod val="50000"/>
                    <a:lumOff val="50000"/>
                  </a:schemeClr>
                </a:solidFill>
                <a:latin typeface="Times New Roman" charset="0"/>
                <a:ea typeface="Times New Roman" charset="0"/>
                <a:cs typeface="Times New Roman" charset="0"/>
              </a:rPr>
              <a:t>I</a:t>
            </a:r>
            <a:r>
              <a:rPr lang="en-US" i="1" dirty="0" smtClean="0">
                <a:solidFill>
                  <a:schemeClr val="tx1">
                    <a:lumMod val="50000"/>
                    <a:lumOff val="50000"/>
                  </a:schemeClr>
                </a:solidFill>
                <a:latin typeface="Times New Roman" charset="0"/>
              </a:rPr>
              <a:t>mprove public health </a:t>
            </a:r>
            <a:r>
              <a:rPr lang="en-US" i="1" dirty="0">
                <a:solidFill>
                  <a:schemeClr val="tx1">
                    <a:lumMod val="50000"/>
                    <a:lumOff val="50000"/>
                  </a:schemeClr>
                </a:solidFill>
                <a:latin typeface="Times New Roman" charset="0"/>
              </a:rPr>
              <a:t>and</a:t>
            </a:r>
            <a:r>
              <a:rPr lang="en-US" i="1" dirty="0">
                <a:solidFill>
                  <a:schemeClr val="tx1">
                    <a:lumMod val="50000"/>
                    <a:lumOff val="50000"/>
                  </a:schemeClr>
                </a:solidFill>
                <a:latin typeface="Times New Roman" charset="0"/>
                <a:ea typeface="Times New Roman" charset="0"/>
                <a:cs typeface="Times New Roman" charset="0"/>
              </a:rPr>
              <a:t> safety, </a:t>
            </a:r>
            <a:r>
              <a:rPr lang="en-US" i="1" dirty="0" smtClean="0">
                <a:solidFill>
                  <a:schemeClr val="tx1">
                    <a:lumMod val="50000"/>
                    <a:lumOff val="50000"/>
                  </a:schemeClr>
                </a:solidFill>
                <a:latin typeface="Times New Roman" charset="0"/>
                <a:ea typeface="Times New Roman" charset="0"/>
                <a:cs typeface="Times New Roman" charset="0"/>
              </a:rPr>
              <a:t>especially of </a:t>
            </a:r>
            <a:r>
              <a:rPr lang="en-US" i="1" dirty="0">
                <a:solidFill>
                  <a:schemeClr val="tx1">
                    <a:lumMod val="50000"/>
                    <a:lumOff val="50000"/>
                  </a:schemeClr>
                </a:solidFill>
                <a:latin typeface="Times New Roman" charset="0"/>
                <a:ea typeface="Times New Roman" charset="0"/>
                <a:cs typeface="Times New Roman" charset="0"/>
              </a:rPr>
              <a:t>low-income </a:t>
            </a:r>
            <a:r>
              <a:rPr lang="en-US" i="1" dirty="0">
                <a:solidFill>
                  <a:schemeClr val="tx1">
                    <a:lumMod val="50000"/>
                    <a:lumOff val="50000"/>
                  </a:schemeClr>
                </a:solidFill>
                <a:latin typeface="Times New Roman" charset="0"/>
              </a:rPr>
              <a:t>persons who are parti</a:t>
            </a:r>
            <a:r>
              <a:rPr lang="en-US" i="1" dirty="0">
                <a:solidFill>
                  <a:schemeClr val="tx1">
                    <a:lumMod val="50000"/>
                    <a:lumOff val="50000"/>
                  </a:schemeClr>
                </a:solidFill>
                <a:latin typeface="Times New Roman" charset="0"/>
                <a:ea typeface="Times New Roman" charset="0"/>
                <a:cs typeface="Times New Roman" charset="0"/>
              </a:rPr>
              <a:t>cularly vulnerable such as the </a:t>
            </a:r>
            <a:r>
              <a:rPr lang="en-US" i="1" dirty="0">
                <a:solidFill>
                  <a:schemeClr val="tx1">
                    <a:lumMod val="50000"/>
                    <a:lumOff val="50000"/>
                  </a:schemeClr>
                </a:solidFill>
                <a:latin typeface="Times New Roman" charset="0"/>
              </a:rPr>
              <a:t>elderly, persons with disabil</a:t>
            </a:r>
            <a:r>
              <a:rPr lang="en-US" i="1" dirty="0">
                <a:solidFill>
                  <a:schemeClr val="tx1">
                    <a:lumMod val="50000"/>
                    <a:lumOff val="50000"/>
                  </a:schemeClr>
                </a:solidFill>
                <a:latin typeface="Times New Roman" charset="0"/>
                <a:ea typeface="Times New Roman" charset="0"/>
                <a:cs typeface="Times New Roman" charset="0"/>
              </a:rPr>
              <a:t>ities, </a:t>
            </a:r>
            <a:r>
              <a:rPr lang="en-US" i="1" dirty="0" smtClean="0">
                <a:solidFill>
                  <a:schemeClr val="tx1">
                    <a:lumMod val="50000"/>
                    <a:lumOff val="50000"/>
                  </a:schemeClr>
                </a:solidFill>
                <a:latin typeface="Times New Roman" charset="0"/>
                <a:ea typeface="Times New Roman" charset="0"/>
                <a:cs typeface="Times New Roman" charset="0"/>
              </a:rPr>
              <a:t>and families </a:t>
            </a:r>
            <a:r>
              <a:rPr lang="en-US" i="1" dirty="0">
                <a:solidFill>
                  <a:schemeClr val="tx1">
                    <a:lumMod val="50000"/>
                    <a:lumOff val="50000"/>
                  </a:schemeClr>
                </a:solidFill>
                <a:latin typeface="Times New Roman" charset="0"/>
                <a:ea typeface="Times New Roman" charset="0"/>
                <a:cs typeface="Times New Roman" charset="0"/>
              </a:rPr>
              <a:t>with </a:t>
            </a:r>
            <a:r>
              <a:rPr lang="en-US" i="1" dirty="0" smtClean="0">
                <a:solidFill>
                  <a:schemeClr val="tx1">
                    <a:lumMod val="50000"/>
                    <a:lumOff val="50000"/>
                  </a:schemeClr>
                </a:solidFill>
                <a:latin typeface="Times New Roman" charset="0"/>
                <a:ea typeface="Times New Roman" charset="0"/>
                <a:cs typeface="Times New Roman" charset="0"/>
              </a:rPr>
              <a:t>children.</a:t>
            </a:r>
            <a:endParaRPr lang="en-US" i="1" dirty="0">
              <a:solidFill>
                <a:schemeClr val="tx1">
                  <a:lumMod val="50000"/>
                  <a:lumOff val="50000"/>
                </a:schemeClr>
              </a:solidFill>
            </a:endParaRPr>
          </a:p>
        </p:txBody>
      </p:sp>
      <p:sp>
        <p:nvSpPr>
          <p:cNvPr id="2" name="Footer Placeholder 1"/>
          <p:cNvSpPr>
            <a:spLocks noGrp="1"/>
          </p:cNvSpPr>
          <p:nvPr>
            <p:ph type="ftr" sz="quarter" idx="10"/>
          </p:nvPr>
        </p:nvSpPr>
        <p:spPr/>
        <p:txBody>
          <a:bodyPr/>
          <a:lstStyle/>
          <a:p>
            <a:r>
              <a:rPr lang="en-US" smtClean="0"/>
              <a:t>September 2012</a:t>
            </a:r>
            <a:endParaRPr lang="en-US" dirty="0"/>
          </a:p>
        </p:txBody>
      </p:sp>
      <p:sp>
        <p:nvSpPr>
          <p:cNvPr id="3" name="Slide Number Placeholder 2"/>
          <p:cNvSpPr>
            <a:spLocks noGrp="1"/>
          </p:cNvSpPr>
          <p:nvPr>
            <p:ph type="sldNum" sz="quarter" idx="11"/>
          </p:nvPr>
        </p:nvSpPr>
        <p:spPr/>
        <p:txBody>
          <a:bodyPr/>
          <a:lstStyle/>
          <a:p>
            <a:fld id="{C1FA233E-655C-44C1-BC0F-7386A26E91A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marR="0" algn="l" defTabSz="457200" rtl="0" eaLnBrk="1" fontAlgn="base" latinLnBrk="0" hangingPunct="1">
              <a:lnSpc>
                <a:spcPct val="100000"/>
              </a:lnSpc>
              <a:spcBef>
                <a:spcPts val="634"/>
              </a:spcBef>
              <a:spcAft>
                <a:spcPct val="0"/>
              </a:spcAft>
              <a:buClrTx/>
              <a:buSzTx/>
              <a:buFont typeface="Symbol" charset="2"/>
              <a:buNone/>
              <a:tabLst/>
              <a:defRPr/>
            </a:pPr>
            <a:r>
              <a:rPr lang="en-US" dirty="0" smtClean="0">
                <a:latin typeface="Times New Roman" pitchFamily="18" charset="0"/>
                <a:cs typeface="Times New Roman" pitchFamily="18" charset="0"/>
              </a:rPr>
              <a:t>Almost all purchasing decisions include factors such as delivery and handling, marginal benefit, and price fluctuations. Procurement generally involves making buying decisions under conditions of scarcity. That’s why it’s important</a:t>
            </a:r>
            <a:r>
              <a:rPr lang="en-US" baseline="0" dirty="0" smtClean="0">
                <a:latin typeface="Times New Roman" pitchFamily="18" charset="0"/>
                <a:cs typeface="Times New Roman" pitchFamily="18" charset="0"/>
              </a:rPr>
              <a:t> to gather the most reliable data</a:t>
            </a:r>
            <a:r>
              <a:rPr lang="en-US" dirty="0" smtClean="0">
                <a:latin typeface="Times New Roman" pitchFamily="18" charset="0"/>
                <a:cs typeface="Times New Roman" pitchFamily="18" charset="0"/>
              </a:rPr>
              <a:t> available and use the procurement procedures</a:t>
            </a:r>
            <a:r>
              <a:rPr lang="en-US" baseline="0" dirty="0" smtClean="0">
                <a:latin typeface="Times New Roman" pitchFamily="18" charset="0"/>
                <a:cs typeface="Times New Roman" pitchFamily="18" charset="0"/>
              </a:rPr>
              <a:t> covered in 10 CFR 600.</a:t>
            </a:r>
            <a:endParaRPr lang="en-US" dirty="0" smtClean="0">
              <a:latin typeface="Times New Roman" pitchFamily="18" charset="0"/>
              <a:cs typeface="Times New Roman" pitchFamily="18" charset="0"/>
            </a:endParaRPr>
          </a:p>
          <a:p>
            <a:pPr eaLnBrk="1" hangingPunct="1">
              <a:spcBef>
                <a:spcPts val="634"/>
              </a:spcBef>
            </a:pPr>
            <a:r>
              <a:rPr lang="en-US" b="1" i="1" dirty="0" smtClean="0">
                <a:latin typeface="Times New Roman" pitchFamily="18" charset="0"/>
                <a:ea typeface="Times New Roman" charset="0"/>
                <a:cs typeface="Times New Roman" pitchFamily="18" charset="0"/>
              </a:rPr>
              <a:t>10 </a:t>
            </a:r>
            <a:r>
              <a:rPr lang="en-US" b="1" i="1" dirty="0">
                <a:latin typeface="Times New Roman" pitchFamily="18" charset="0"/>
                <a:ea typeface="Times New Roman" charset="0"/>
                <a:cs typeface="Times New Roman" pitchFamily="18" charset="0"/>
              </a:rPr>
              <a:t>CFR 600</a:t>
            </a:r>
            <a:r>
              <a:rPr lang="en-US" dirty="0">
                <a:latin typeface="Times New Roman" pitchFamily="18" charset="0"/>
                <a:ea typeface="Times New Roman" charset="0"/>
                <a:cs typeface="Times New Roman" pitchFamily="18" charset="0"/>
              </a:rPr>
              <a:t> covers procurement (§600.144 Procurement Procedures). </a:t>
            </a:r>
          </a:p>
          <a:p>
            <a:pPr marL="46988" eaLnBrk="1" hangingPunct="1">
              <a:spcBef>
                <a:spcPct val="0"/>
              </a:spcBef>
            </a:pPr>
            <a:endParaRPr lang="en-US" dirty="0" smtClean="0">
              <a:latin typeface="Times New Roman" pitchFamily="18" charset="0"/>
              <a:ea typeface="Times New Roman" charset="0"/>
              <a:cs typeface="Times New Roman" pitchFamily="18" charset="0"/>
            </a:endParaRPr>
          </a:p>
          <a:p>
            <a:pPr eaLnBrk="1" hangingPunct="1">
              <a:spcBef>
                <a:spcPct val="0"/>
              </a:spcBef>
            </a:pPr>
            <a:r>
              <a:rPr lang="en-US" dirty="0" smtClean="0">
                <a:latin typeface="Times New Roman" pitchFamily="18" charset="0"/>
                <a:ea typeface="Times New Roman" charset="0"/>
                <a:cs typeface="Times New Roman" pitchFamily="18" charset="0"/>
              </a:rPr>
              <a:t>Weatherization </a:t>
            </a:r>
            <a:r>
              <a:rPr lang="en-US" dirty="0">
                <a:latin typeface="Times New Roman" pitchFamily="18" charset="0"/>
                <a:ea typeface="Times New Roman" charset="0"/>
                <a:cs typeface="Times New Roman" pitchFamily="18" charset="0"/>
              </a:rPr>
              <a:t>files must show:</a:t>
            </a:r>
          </a:p>
          <a:p>
            <a:pPr lvl="1" indent="-228600" eaLnBrk="1" hangingPunct="1">
              <a:spcBef>
                <a:spcPct val="0"/>
              </a:spcBef>
              <a:buFont typeface="Symbol" pitchFamily="18" charset="2"/>
              <a:buChar char="·"/>
            </a:pPr>
            <a:r>
              <a:rPr lang="en-US" dirty="0" smtClean="0">
                <a:latin typeface="Times New Roman" pitchFamily="18" charset="0"/>
                <a:ea typeface="Times New Roman" charset="0"/>
                <a:cs typeface="Times New Roman" pitchFamily="18" charset="0"/>
              </a:rPr>
              <a:t>The method </a:t>
            </a:r>
            <a:r>
              <a:rPr lang="en-US" dirty="0">
                <a:latin typeface="Times New Roman" pitchFamily="18" charset="0"/>
                <a:ea typeface="Times New Roman" charset="0"/>
                <a:cs typeface="Times New Roman" pitchFamily="18" charset="0"/>
              </a:rPr>
              <a:t>of selecting a contractor.</a:t>
            </a:r>
          </a:p>
          <a:p>
            <a:pPr lvl="1" indent="-228600" eaLnBrk="1" hangingPunct="1">
              <a:spcBef>
                <a:spcPct val="0"/>
              </a:spcBef>
              <a:buFont typeface="Symbol" pitchFamily="18" charset="2"/>
              <a:buChar char="·"/>
            </a:pPr>
            <a:r>
              <a:rPr lang="en-US" dirty="0" smtClean="0">
                <a:latin typeface="Times New Roman" pitchFamily="18" charset="0"/>
                <a:ea typeface="Times New Roman" charset="0"/>
                <a:cs typeface="Times New Roman" pitchFamily="18" charset="0"/>
              </a:rPr>
              <a:t>The bid </a:t>
            </a:r>
            <a:r>
              <a:rPr lang="en-US" dirty="0">
                <a:latin typeface="Times New Roman" pitchFamily="18" charset="0"/>
                <a:ea typeface="Times New Roman" charset="0"/>
                <a:cs typeface="Times New Roman" pitchFamily="18" charset="0"/>
              </a:rPr>
              <a:t>process for any item not on the regular bid list.</a:t>
            </a:r>
          </a:p>
          <a:p>
            <a:pPr lvl="1" indent="-228600" eaLnBrk="1" hangingPunct="1">
              <a:spcBef>
                <a:spcPct val="0"/>
              </a:spcBef>
              <a:buFont typeface="Symbol" pitchFamily="18" charset="2"/>
              <a:buChar char="·"/>
            </a:pPr>
            <a:r>
              <a:rPr lang="en-US" dirty="0">
                <a:latin typeface="Times New Roman" pitchFamily="18" charset="0"/>
                <a:ea typeface="Times New Roman" charset="0"/>
                <a:cs typeface="Times New Roman" pitchFamily="18" charset="0"/>
              </a:rPr>
              <a:t>Three bids for individual items such as heating systems.</a:t>
            </a:r>
          </a:p>
          <a:p>
            <a:pPr lvl="1" indent="-228600" eaLnBrk="1" hangingPunct="1">
              <a:spcBef>
                <a:spcPct val="0"/>
              </a:spcBef>
              <a:buFont typeface="Symbol" pitchFamily="18" charset="2"/>
              <a:buChar char="·"/>
            </a:pPr>
            <a:r>
              <a:rPr lang="en-US" dirty="0" smtClean="0">
                <a:latin typeface="Times New Roman" pitchFamily="18" charset="0"/>
                <a:ea typeface="Times New Roman" charset="0"/>
                <a:cs typeface="Times New Roman" pitchFamily="18" charset="0"/>
              </a:rPr>
              <a:t>The justification </a:t>
            </a:r>
            <a:r>
              <a:rPr lang="en-US" dirty="0">
                <a:latin typeface="Times New Roman" pitchFamily="18" charset="0"/>
                <a:ea typeface="Times New Roman" charset="0"/>
                <a:cs typeface="Times New Roman" pitchFamily="18" charset="0"/>
              </a:rPr>
              <a:t>for any sole source item.</a:t>
            </a:r>
          </a:p>
          <a:p>
            <a:pPr marL="46988" eaLnBrk="1" hangingPunct="1">
              <a:spcBef>
                <a:spcPct val="0"/>
              </a:spcBef>
            </a:pPr>
            <a:endParaRPr lang="en-US" dirty="0" smtClean="0">
              <a:latin typeface="Times New Roman" pitchFamily="18" charset="0"/>
              <a:ea typeface="Times New Roman" charset="0"/>
              <a:cs typeface="Times New Roman" pitchFamily="18" charset="0"/>
            </a:endParaRPr>
          </a:p>
          <a:p>
            <a:pPr eaLnBrk="1" hangingPunct="1">
              <a:spcBef>
                <a:spcPct val="0"/>
              </a:spcBef>
            </a:pPr>
            <a:r>
              <a:rPr lang="en-US" dirty="0" smtClean="0">
                <a:latin typeface="Times New Roman" pitchFamily="18" charset="0"/>
                <a:ea typeface="Times New Roman" charset="0"/>
                <a:cs typeface="Times New Roman" pitchFamily="18" charset="0"/>
              </a:rPr>
              <a:t>As </a:t>
            </a:r>
            <a:r>
              <a:rPr lang="en-US" dirty="0">
                <a:latin typeface="Times New Roman" pitchFamily="18" charset="0"/>
                <a:ea typeface="Times New Roman" charset="0"/>
                <a:cs typeface="Times New Roman" pitchFamily="18" charset="0"/>
              </a:rPr>
              <a:t>part of the file review process, check that:</a:t>
            </a:r>
          </a:p>
          <a:p>
            <a:pPr lvl="1" indent="-241653" eaLnBrk="1" hangingPunct="1">
              <a:spcBef>
                <a:spcPct val="0"/>
              </a:spcBef>
              <a:buFont typeface="Symbol" pitchFamily="18" charset="2"/>
              <a:buChar char="·"/>
            </a:pPr>
            <a:r>
              <a:rPr lang="en-US" dirty="0">
                <a:latin typeface="Times New Roman" pitchFamily="18" charset="0"/>
                <a:ea typeface="Times New Roman" charset="0"/>
                <a:cs typeface="Times New Roman" pitchFamily="18" charset="0"/>
              </a:rPr>
              <a:t>The price charged for any material or labor matches the bid. </a:t>
            </a:r>
          </a:p>
          <a:p>
            <a:pPr lvl="1" indent="-241653" eaLnBrk="1" hangingPunct="1">
              <a:spcBef>
                <a:spcPct val="0"/>
              </a:spcBef>
              <a:buFont typeface="Symbol" pitchFamily="18" charset="2"/>
              <a:buChar char="·"/>
            </a:pPr>
            <a:r>
              <a:rPr lang="en-US" dirty="0">
                <a:latin typeface="Times New Roman" pitchFamily="18" charset="0"/>
                <a:ea typeface="Times New Roman" charset="0"/>
                <a:cs typeface="Times New Roman" pitchFamily="18" charset="0"/>
              </a:rPr>
              <a:t>Measures listed on the final inspection report match the contractor invoice and/or crew job report.</a:t>
            </a:r>
          </a:p>
          <a:p>
            <a:pPr lvl="1" indent="-241653" eaLnBrk="1" hangingPunct="1">
              <a:spcBef>
                <a:spcPct val="0"/>
              </a:spcBef>
              <a:buFont typeface="Symbol" pitchFamily="18" charset="2"/>
              <a:buChar char="·"/>
            </a:pPr>
            <a:r>
              <a:rPr lang="en-US" dirty="0">
                <a:latin typeface="Times New Roman" pitchFamily="18" charset="0"/>
                <a:ea typeface="Times New Roman" charset="0"/>
                <a:cs typeface="Times New Roman" pitchFamily="18" charset="0"/>
              </a:rPr>
              <a:t>Measures listed on the client sign-off match the contractor invoice and/or crew job report.</a:t>
            </a:r>
          </a:p>
        </p:txBody>
      </p:sp>
      <p:sp>
        <p:nvSpPr>
          <p:cNvPr id="2" name="Footer Placeholder 1"/>
          <p:cNvSpPr>
            <a:spLocks noGrp="1"/>
          </p:cNvSpPr>
          <p:nvPr>
            <p:ph type="ftr" sz="quarter" idx="10"/>
          </p:nvPr>
        </p:nvSpPr>
        <p:spPr/>
        <p:txBody>
          <a:bodyPr/>
          <a:lstStyle/>
          <a:p>
            <a:r>
              <a:rPr lang="en-US" smtClean="0"/>
              <a:t>September 2012</a:t>
            </a:r>
            <a:endParaRPr lang="en-US" dirty="0"/>
          </a:p>
        </p:txBody>
      </p:sp>
      <p:sp>
        <p:nvSpPr>
          <p:cNvPr id="3" name="Slide Number Placeholder 2"/>
          <p:cNvSpPr>
            <a:spLocks noGrp="1"/>
          </p:cNvSpPr>
          <p:nvPr>
            <p:ph type="sldNum" sz="quarter" idx="11"/>
          </p:nvPr>
        </p:nvSpPr>
        <p:spPr/>
        <p:txBody>
          <a:bodyPr/>
          <a:lstStyle/>
          <a:p>
            <a:fld id="{C1FA233E-655C-44C1-BC0F-7386A26E91A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634"/>
              </a:spcBef>
            </a:pPr>
            <a:r>
              <a:rPr lang="en-US" b="1" i="1" dirty="0">
                <a:latin typeface="Times New Roman" charset="0"/>
                <a:ea typeface="Times New Roman" charset="0"/>
                <a:cs typeface="Times New Roman" charset="0"/>
              </a:rPr>
              <a:t>Community </a:t>
            </a:r>
            <a:r>
              <a:rPr lang="en-US" b="1" i="1" dirty="0" smtClean="0">
                <a:latin typeface="Times New Roman" charset="0"/>
                <a:ea typeface="Times New Roman" charset="0"/>
                <a:cs typeface="Times New Roman" charset="0"/>
              </a:rPr>
              <a:t>action agency (</a:t>
            </a:r>
            <a:r>
              <a:rPr lang="en-US" b="1" i="1" dirty="0">
                <a:latin typeface="Times New Roman" charset="0"/>
                <a:ea typeface="Times New Roman" charset="0"/>
                <a:cs typeface="Times New Roman" charset="0"/>
              </a:rPr>
              <a:t>CAA)</a:t>
            </a:r>
            <a:r>
              <a:rPr lang="en-US" dirty="0">
                <a:latin typeface="Times New Roman" charset="0"/>
                <a:ea typeface="Times New Roman" charset="0"/>
                <a:cs typeface="Times New Roman" charset="0"/>
              </a:rPr>
              <a:t> files will range from highly organized—count in six sheets </a:t>
            </a:r>
            <a:r>
              <a:rPr lang="en-US" dirty="0" smtClean="0">
                <a:latin typeface="Times New Roman" charset="0"/>
                <a:ea typeface="Times New Roman" charset="0"/>
                <a:cs typeface="Times New Roman" charset="0"/>
              </a:rPr>
              <a:t>from the cover sheet and </a:t>
            </a:r>
            <a:r>
              <a:rPr lang="en-US" dirty="0">
                <a:latin typeface="Times New Roman" charset="0"/>
                <a:ea typeface="Times New Roman" charset="0"/>
                <a:cs typeface="Times New Roman" charset="0"/>
              </a:rPr>
              <a:t>you will find a specific form every time—to totally </a:t>
            </a:r>
            <a:r>
              <a:rPr lang="en-US" dirty="0" smtClean="0">
                <a:latin typeface="Times New Roman" charset="0"/>
                <a:ea typeface="Times New Roman" charset="0"/>
                <a:cs typeface="Times New Roman" charset="0"/>
              </a:rPr>
              <a:t>chaotic, such as:</a:t>
            </a:r>
            <a:endParaRPr lang="en-US" dirty="0">
              <a:latin typeface="Times New Roman" charset="0"/>
              <a:ea typeface="Times New Roman" charset="0"/>
              <a:cs typeface="Times New Roman" charset="0"/>
            </a:endParaRPr>
          </a:p>
          <a:p>
            <a:pPr lvl="1" indent="-228600" eaLnBrk="1" hangingPunct="1">
              <a:spcBef>
                <a:spcPct val="0"/>
              </a:spcBef>
              <a:buFont typeface="Symbol" pitchFamily="18" charset="2"/>
              <a:buChar char="·"/>
            </a:pPr>
            <a:r>
              <a:rPr lang="en-US" dirty="0">
                <a:latin typeface="Times New Roman" charset="0"/>
                <a:ea typeface="Times New Roman" charset="0"/>
                <a:cs typeface="Times New Roman" charset="0"/>
              </a:rPr>
              <a:t>Multiple copies of the same </a:t>
            </a:r>
            <a:r>
              <a:rPr lang="en-US" dirty="0" smtClean="0">
                <a:latin typeface="Times New Roman" charset="0"/>
                <a:ea typeface="Times New Roman" charset="0"/>
                <a:cs typeface="Times New Roman" charset="0"/>
              </a:rPr>
              <a:t>form.</a:t>
            </a:r>
            <a:endParaRPr lang="en-US" dirty="0">
              <a:latin typeface="Times New Roman" charset="0"/>
              <a:ea typeface="Times New Roman" charset="0"/>
              <a:cs typeface="Times New Roman" charset="0"/>
            </a:endParaRPr>
          </a:p>
          <a:p>
            <a:pPr lvl="1" indent="-228600" eaLnBrk="1" hangingPunct="1">
              <a:spcBef>
                <a:spcPct val="0"/>
              </a:spcBef>
              <a:buFont typeface="Symbol" pitchFamily="18" charset="2"/>
              <a:buChar char="·"/>
            </a:pPr>
            <a:r>
              <a:rPr lang="en-US" dirty="0">
                <a:latin typeface="Times New Roman" charset="0"/>
                <a:ea typeface="Times New Roman" charset="0"/>
                <a:cs typeface="Times New Roman" charset="0"/>
              </a:rPr>
              <a:t>Notes on scrap </a:t>
            </a:r>
            <a:r>
              <a:rPr lang="en-US" dirty="0" smtClean="0">
                <a:latin typeface="Times New Roman" charset="0"/>
                <a:ea typeface="Times New Roman" charset="0"/>
                <a:cs typeface="Times New Roman" charset="0"/>
              </a:rPr>
              <a:t>paper.</a:t>
            </a:r>
            <a:endParaRPr lang="en-US" dirty="0">
              <a:latin typeface="Times New Roman" charset="0"/>
              <a:ea typeface="Times New Roman" charset="0"/>
              <a:cs typeface="Times New Roman" charset="0"/>
            </a:endParaRPr>
          </a:p>
          <a:p>
            <a:pPr lvl="1" indent="-228600" eaLnBrk="1" hangingPunct="1">
              <a:spcBef>
                <a:spcPct val="0"/>
              </a:spcBef>
              <a:buFont typeface="Symbol" pitchFamily="18" charset="2"/>
              <a:buChar char="·"/>
            </a:pPr>
            <a:r>
              <a:rPr lang="en-US" dirty="0">
                <a:latin typeface="Times New Roman" charset="0"/>
                <a:ea typeface="Times New Roman" charset="0"/>
                <a:cs typeface="Times New Roman" charset="0"/>
              </a:rPr>
              <a:t>Blank or incomplete </a:t>
            </a:r>
            <a:r>
              <a:rPr lang="en-US" dirty="0" smtClean="0">
                <a:latin typeface="Times New Roman" charset="0"/>
                <a:ea typeface="Times New Roman" charset="0"/>
                <a:cs typeface="Times New Roman" charset="0"/>
              </a:rPr>
              <a:t>forms.</a:t>
            </a:r>
            <a:endParaRPr lang="en-US" dirty="0">
              <a:latin typeface="Times New Roman" charset="0"/>
              <a:ea typeface="Times New Roman" charset="0"/>
              <a:cs typeface="Times New Roman" charset="0"/>
            </a:endParaRPr>
          </a:p>
          <a:p>
            <a:pPr lvl="1" indent="-228600" eaLnBrk="1" hangingPunct="1">
              <a:spcBef>
                <a:spcPct val="0"/>
              </a:spcBef>
              <a:buFont typeface="Symbol" pitchFamily="18" charset="2"/>
              <a:buChar char="·"/>
            </a:pPr>
            <a:r>
              <a:rPr lang="en-US" dirty="0">
                <a:latin typeface="Times New Roman" charset="0"/>
                <a:ea typeface="Times New Roman" charset="0"/>
                <a:cs typeface="Times New Roman" charset="0"/>
              </a:rPr>
              <a:t>Missing </a:t>
            </a:r>
            <a:r>
              <a:rPr lang="en-US" dirty="0" smtClean="0">
                <a:latin typeface="Times New Roman" charset="0"/>
                <a:ea typeface="Times New Roman" charset="0"/>
                <a:cs typeface="Times New Roman" charset="0"/>
              </a:rPr>
              <a:t>forms.</a:t>
            </a:r>
            <a:endParaRPr lang="en-US" dirty="0">
              <a:latin typeface="Times New Roman" charset="0"/>
              <a:ea typeface="Times New Roman" charset="0"/>
              <a:cs typeface="Times New Roman" charset="0"/>
            </a:endParaRPr>
          </a:p>
          <a:p>
            <a:pPr lvl="1" indent="-228600" eaLnBrk="1" hangingPunct="1">
              <a:spcBef>
                <a:spcPct val="0"/>
              </a:spcBef>
              <a:buFont typeface="Symbol" pitchFamily="18" charset="2"/>
              <a:buChar char="·"/>
            </a:pPr>
            <a:r>
              <a:rPr lang="en-US" dirty="0">
                <a:latin typeface="Times New Roman" charset="0"/>
                <a:ea typeface="Times New Roman" charset="0"/>
                <a:cs typeface="Times New Roman" charset="0"/>
              </a:rPr>
              <a:t>Unreadable scrawls for </a:t>
            </a:r>
            <a:r>
              <a:rPr lang="en-US" dirty="0" smtClean="0">
                <a:latin typeface="Times New Roman" charset="0"/>
                <a:ea typeface="Times New Roman" charset="0"/>
                <a:cs typeface="Times New Roman" charset="0"/>
              </a:rPr>
              <a:t>signatures.</a:t>
            </a:r>
            <a:endParaRPr lang="en-US" dirty="0">
              <a:latin typeface="Times New Roman" charset="0"/>
              <a:ea typeface="Times New Roman" charset="0"/>
              <a:cs typeface="Times New Roman" charset="0"/>
            </a:endParaRPr>
          </a:p>
          <a:p>
            <a:pPr lvl="1" indent="-228600" eaLnBrk="1" hangingPunct="1">
              <a:spcBef>
                <a:spcPct val="0"/>
              </a:spcBef>
              <a:spcAft>
                <a:spcPts val="634"/>
              </a:spcAft>
              <a:buFont typeface="Symbol" pitchFamily="18" charset="2"/>
              <a:buChar char="·"/>
            </a:pPr>
            <a:r>
              <a:rPr lang="en-US" dirty="0">
                <a:latin typeface="Times New Roman" charset="0"/>
                <a:ea typeface="Times New Roman" charset="0"/>
                <a:cs typeface="Times New Roman" charset="0"/>
              </a:rPr>
              <a:t>Undated and/or unsigned </a:t>
            </a:r>
            <a:r>
              <a:rPr lang="en-US" dirty="0" smtClean="0">
                <a:latin typeface="Times New Roman" charset="0"/>
                <a:ea typeface="Times New Roman" charset="0"/>
                <a:cs typeface="Times New Roman" charset="0"/>
              </a:rPr>
              <a:t>forms.</a:t>
            </a:r>
            <a:endParaRPr lang="en-US" dirty="0">
              <a:latin typeface="Times New Roman" charset="0"/>
              <a:ea typeface="Times New Roman" charset="0"/>
              <a:cs typeface="Times New Roman" charset="0"/>
            </a:endParaRPr>
          </a:p>
          <a:p>
            <a:pPr eaLnBrk="1" hangingPunct="1">
              <a:spcBef>
                <a:spcPts val="600"/>
              </a:spcBef>
            </a:pPr>
            <a:r>
              <a:rPr lang="en-US" dirty="0">
                <a:latin typeface="Times New Roman" charset="0"/>
                <a:ea typeface="Arial" charset="0"/>
                <a:cs typeface="Arial" charset="0"/>
              </a:rPr>
              <a:t>Read through the whole file to familiarize yourself with the CAA’s “style” before making any entries on the review form. Knowing what the CAA requires before you start can avoid a lot of erasing</a:t>
            </a:r>
            <a:r>
              <a:rPr lang="en-US" dirty="0" smtClean="0">
                <a:latin typeface="Times New Roman" charset="0"/>
                <a:ea typeface="Arial" charset="0"/>
                <a:cs typeface="Arial" charset="0"/>
              </a:rPr>
              <a:t>!</a:t>
            </a:r>
          </a:p>
          <a:p>
            <a:pPr marL="288641" eaLnBrk="1" hangingPunct="1">
              <a:spcBef>
                <a:spcPct val="0"/>
              </a:spcBef>
            </a:pPr>
            <a:endParaRPr lang="en-US" dirty="0">
              <a:latin typeface="+mn-lt"/>
              <a:cs typeface="Arial" charset="0"/>
            </a:endParaRPr>
          </a:p>
        </p:txBody>
      </p:sp>
      <p:sp>
        <p:nvSpPr>
          <p:cNvPr id="2" name="Footer Placeholder 1"/>
          <p:cNvSpPr>
            <a:spLocks noGrp="1"/>
          </p:cNvSpPr>
          <p:nvPr>
            <p:ph type="ftr" sz="quarter" idx="10"/>
          </p:nvPr>
        </p:nvSpPr>
        <p:spPr/>
        <p:txBody>
          <a:bodyPr/>
          <a:lstStyle/>
          <a:p>
            <a:r>
              <a:rPr lang="en-US" smtClean="0"/>
              <a:t>September 2012</a:t>
            </a:r>
            <a:endParaRPr lang="en-US" dirty="0"/>
          </a:p>
        </p:txBody>
      </p:sp>
      <p:sp>
        <p:nvSpPr>
          <p:cNvPr id="3" name="Slide Number Placeholder 2"/>
          <p:cNvSpPr>
            <a:spLocks noGrp="1"/>
          </p:cNvSpPr>
          <p:nvPr>
            <p:ph type="sldNum" sz="quarter" idx="11"/>
          </p:nvPr>
        </p:nvSpPr>
        <p:spPr/>
        <p:txBody>
          <a:bodyPr/>
          <a:lstStyle/>
          <a:p>
            <a:fld id="{C1FA233E-655C-44C1-BC0F-7386A26E91A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634"/>
              </a:spcBef>
            </a:pPr>
            <a:r>
              <a:rPr lang="en-US" dirty="0">
                <a:latin typeface="Times New Roman" charset="0"/>
                <a:ea typeface="Arial" charset="0"/>
                <a:cs typeface="Arial" charset="0"/>
              </a:rPr>
              <a:t>Most client files will contain a great deal of duplicative material. Look for the essentials:</a:t>
            </a:r>
          </a:p>
          <a:p>
            <a:pPr marL="457200" indent="-228600" eaLnBrk="1" hangingPunct="1">
              <a:spcBef>
                <a:spcPts val="634"/>
              </a:spcBef>
              <a:buFont typeface="Symbol" charset="2"/>
              <a:buChar char=""/>
            </a:pPr>
            <a:r>
              <a:rPr lang="en-US" dirty="0">
                <a:latin typeface="Times New Roman" charset="0"/>
                <a:ea typeface="Times New Roman" charset="0"/>
                <a:cs typeface="Times New Roman" charset="0"/>
              </a:rPr>
              <a:t>Verification of client </a:t>
            </a:r>
            <a:r>
              <a:rPr lang="en-US" dirty="0" smtClean="0">
                <a:latin typeface="Times New Roman" charset="0"/>
                <a:ea typeface="Times New Roman" charset="0"/>
                <a:cs typeface="Times New Roman" charset="0"/>
              </a:rPr>
              <a:t>eligibility</a:t>
            </a:r>
            <a:endParaRPr lang="en-US" dirty="0">
              <a:latin typeface="Times New Roman" charset="0"/>
              <a:ea typeface="Times New Roman" charset="0"/>
              <a:cs typeface="Times New Roman" charset="0"/>
            </a:endParaRPr>
          </a:p>
          <a:p>
            <a:pPr marL="457200" indent="-228600" eaLnBrk="1" hangingPunct="1">
              <a:spcBef>
                <a:spcPct val="0"/>
              </a:spcBef>
              <a:buFont typeface="Symbol" charset="2"/>
              <a:buChar char=""/>
            </a:pPr>
            <a:r>
              <a:rPr lang="en-US" dirty="0">
                <a:latin typeface="Times New Roman" charset="0"/>
                <a:ea typeface="Times New Roman" charset="0"/>
                <a:cs typeface="Times New Roman" charset="0"/>
              </a:rPr>
              <a:t>Client permission </a:t>
            </a:r>
            <a:r>
              <a:rPr lang="en-US" dirty="0" smtClean="0">
                <a:latin typeface="Times New Roman" charset="0"/>
                <a:ea typeface="Times New Roman" charset="0"/>
                <a:cs typeface="Times New Roman" charset="0"/>
              </a:rPr>
              <a:t>form</a:t>
            </a:r>
            <a:endParaRPr lang="en-US" dirty="0">
              <a:latin typeface="Times New Roman" charset="0"/>
              <a:ea typeface="Times New Roman" charset="0"/>
              <a:cs typeface="Times New Roman" charset="0"/>
            </a:endParaRPr>
          </a:p>
          <a:p>
            <a:pPr marL="457200" indent="-228600" eaLnBrk="1" hangingPunct="1">
              <a:spcBef>
                <a:spcPct val="0"/>
              </a:spcBef>
              <a:buFont typeface="Symbol" charset="2"/>
              <a:buChar char=""/>
            </a:pPr>
            <a:r>
              <a:rPr lang="en-US" dirty="0">
                <a:latin typeface="Times New Roman" charset="0"/>
                <a:ea typeface="Times New Roman" charset="0"/>
                <a:cs typeface="Times New Roman" charset="0"/>
              </a:rPr>
              <a:t>Documentation of building age, which may then </a:t>
            </a:r>
            <a:r>
              <a:rPr lang="en-US" dirty="0" smtClean="0">
                <a:latin typeface="Times New Roman" charset="0"/>
                <a:ea typeface="Times New Roman" charset="0"/>
                <a:cs typeface="Times New Roman" charset="0"/>
              </a:rPr>
              <a:t>require:</a:t>
            </a:r>
            <a:endParaRPr lang="en-US" dirty="0">
              <a:latin typeface="Times New Roman" charset="0"/>
              <a:ea typeface="Times New Roman" charset="0"/>
              <a:cs typeface="Times New Roman" charset="0"/>
            </a:endParaRPr>
          </a:p>
          <a:p>
            <a:pPr marL="914400" lvl="1" indent="-228600" eaLnBrk="1" hangingPunct="1">
              <a:spcBef>
                <a:spcPct val="0"/>
              </a:spcBef>
              <a:buFont typeface="Courier New" charset="0"/>
              <a:buChar char="o"/>
            </a:pPr>
            <a:r>
              <a:rPr lang="en-US" dirty="0">
                <a:latin typeface="Times New Roman" charset="0"/>
                <a:ea typeface="Times New Roman" charset="0"/>
                <a:cs typeface="Times New Roman" charset="0"/>
              </a:rPr>
              <a:t>Lead paint notification form (if building was constructed before 1978</a:t>
            </a:r>
            <a:r>
              <a:rPr lang="en-US" dirty="0" smtClean="0">
                <a:latin typeface="Times New Roman" charset="0"/>
                <a:ea typeface="Times New Roman" charset="0"/>
                <a:cs typeface="Times New Roman" charset="0"/>
              </a:rPr>
              <a:t>).</a:t>
            </a:r>
            <a:endParaRPr lang="en-US" dirty="0">
              <a:latin typeface="Times New Roman" charset="0"/>
              <a:ea typeface="Times New Roman" charset="0"/>
              <a:cs typeface="Times New Roman" charset="0"/>
            </a:endParaRPr>
          </a:p>
          <a:p>
            <a:pPr marL="914400" lvl="1" indent="-228600" eaLnBrk="1" hangingPunct="1">
              <a:spcBef>
                <a:spcPct val="0"/>
              </a:spcBef>
              <a:buFont typeface="Courier New" charset="0"/>
              <a:buChar char="o"/>
            </a:pPr>
            <a:r>
              <a:rPr lang="en-US" b="1" i="1" dirty="0" smtClean="0">
                <a:latin typeface="Times New Roman" charset="0"/>
                <a:ea typeface="Times New Roman" charset="0"/>
                <a:cs typeface="Times New Roman" charset="0"/>
              </a:rPr>
              <a:t>Lead-safe weatherization</a:t>
            </a:r>
            <a:r>
              <a:rPr lang="en-US" dirty="0">
                <a:latin typeface="Times New Roman" charset="0"/>
                <a:ea typeface="Times New Roman" charset="0"/>
                <a:cs typeface="Times New Roman" charset="0"/>
              </a:rPr>
              <a:t> </a:t>
            </a:r>
            <a:r>
              <a:rPr lang="en-US" b="1" i="1" dirty="0" smtClean="0">
                <a:latin typeface="Times New Roman" charset="0"/>
                <a:ea typeface="Times New Roman" charset="0"/>
                <a:cs typeface="Times New Roman" charset="0"/>
              </a:rPr>
              <a:t>(LSW) </a:t>
            </a:r>
            <a:r>
              <a:rPr lang="en-US" dirty="0" smtClean="0">
                <a:latin typeface="Times New Roman" charset="0"/>
                <a:ea typeface="Times New Roman" charset="0"/>
                <a:cs typeface="Times New Roman" charset="0"/>
              </a:rPr>
              <a:t>documentation </a:t>
            </a:r>
            <a:r>
              <a:rPr lang="en-US" dirty="0">
                <a:latin typeface="Times New Roman" charset="0"/>
                <a:ea typeface="Times New Roman" charset="0"/>
                <a:cs typeface="Times New Roman" charset="0"/>
              </a:rPr>
              <a:t>(if building was constructed before 1978).</a:t>
            </a:r>
          </a:p>
          <a:p>
            <a:pPr marL="914400" lvl="1" indent="-228600" eaLnBrk="1" hangingPunct="1">
              <a:spcBef>
                <a:spcPct val="0"/>
              </a:spcBef>
              <a:buFont typeface="Courier New" charset="0"/>
              <a:buChar char="o"/>
            </a:pPr>
            <a:r>
              <a:rPr lang="en-US" dirty="0">
                <a:latin typeface="Times New Roman" charset="0"/>
                <a:ea typeface="Times New Roman" charset="0"/>
                <a:cs typeface="Times New Roman" charset="0"/>
              </a:rPr>
              <a:t>State historic preservation documentation (if building is more than 45 years old).</a:t>
            </a:r>
          </a:p>
          <a:p>
            <a:pPr marL="457200" indent="-228600" eaLnBrk="1" hangingPunct="1">
              <a:spcBef>
                <a:spcPct val="0"/>
              </a:spcBef>
              <a:buFont typeface="Symbol" charset="2"/>
              <a:buChar char=""/>
            </a:pPr>
            <a:r>
              <a:rPr lang="en-US" dirty="0">
                <a:latin typeface="Times New Roman" charset="0"/>
                <a:ea typeface="Times New Roman" charset="0"/>
                <a:cs typeface="Times New Roman" charset="0"/>
              </a:rPr>
              <a:t>Mold/moisture </a:t>
            </a:r>
            <a:r>
              <a:rPr lang="en-US" dirty="0" smtClean="0">
                <a:latin typeface="Times New Roman" charset="0"/>
                <a:ea typeface="Times New Roman" charset="0"/>
                <a:cs typeface="Times New Roman" charset="0"/>
              </a:rPr>
              <a:t>form</a:t>
            </a:r>
            <a:endParaRPr lang="en-US" dirty="0">
              <a:latin typeface="Times New Roman" charset="0"/>
              <a:ea typeface="Times New Roman" charset="0"/>
              <a:cs typeface="Times New Roman" charset="0"/>
            </a:endParaRPr>
          </a:p>
          <a:p>
            <a:pPr marL="457200" indent="-228600" eaLnBrk="1" hangingPunct="1">
              <a:spcBef>
                <a:spcPct val="0"/>
              </a:spcBef>
              <a:buFont typeface="Symbol" charset="2"/>
              <a:buChar char=""/>
            </a:pPr>
            <a:r>
              <a:rPr lang="en-US" dirty="0">
                <a:latin typeface="Times New Roman" charset="0"/>
                <a:ea typeface="Times New Roman" charset="0"/>
                <a:cs typeface="Times New Roman" charset="0"/>
              </a:rPr>
              <a:t>Audit </a:t>
            </a:r>
            <a:r>
              <a:rPr lang="en-US" dirty="0" smtClean="0">
                <a:latin typeface="Times New Roman" charset="0"/>
                <a:ea typeface="Times New Roman" charset="0"/>
                <a:cs typeface="Times New Roman" charset="0"/>
              </a:rPr>
              <a:t>report</a:t>
            </a:r>
            <a:endParaRPr lang="en-US" dirty="0">
              <a:latin typeface="Times New Roman" charset="0"/>
              <a:ea typeface="Times New Roman" charset="0"/>
              <a:cs typeface="Times New Roman" charset="0"/>
            </a:endParaRPr>
          </a:p>
          <a:p>
            <a:pPr marL="457200" indent="-228600" eaLnBrk="1" hangingPunct="1">
              <a:spcBef>
                <a:spcPct val="0"/>
              </a:spcBef>
              <a:buFont typeface="Symbol" charset="2"/>
              <a:buChar char=""/>
            </a:pPr>
            <a:r>
              <a:rPr lang="en-US" dirty="0">
                <a:latin typeface="Times New Roman" charset="0"/>
                <a:ea typeface="Times New Roman" charset="0"/>
                <a:cs typeface="Times New Roman" charset="0"/>
              </a:rPr>
              <a:t>Work </a:t>
            </a:r>
            <a:r>
              <a:rPr lang="en-US" dirty="0" smtClean="0">
                <a:latin typeface="Times New Roman" charset="0"/>
                <a:ea typeface="Times New Roman" charset="0"/>
                <a:cs typeface="Times New Roman" charset="0"/>
              </a:rPr>
              <a:t>order</a:t>
            </a:r>
            <a:endParaRPr lang="en-US" dirty="0">
              <a:latin typeface="Times New Roman" charset="0"/>
              <a:ea typeface="Times New Roman" charset="0"/>
              <a:cs typeface="Times New Roman" charset="0"/>
            </a:endParaRPr>
          </a:p>
          <a:p>
            <a:pPr marL="457200" indent="-228600" eaLnBrk="1" hangingPunct="1">
              <a:spcBef>
                <a:spcPct val="0"/>
              </a:spcBef>
              <a:buFont typeface="Symbol" charset="2"/>
              <a:buChar char=""/>
            </a:pPr>
            <a:r>
              <a:rPr lang="en-US" dirty="0">
                <a:latin typeface="Times New Roman" charset="0"/>
                <a:ea typeface="Times New Roman" charset="0"/>
                <a:cs typeface="Times New Roman" charset="0"/>
              </a:rPr>
              <a:t>Invoices and/or materials </a:t>
            </a:r>
            <a:r>
              <a:rPr lang="en-US" dirty="0" smtClean="0">
                <a:latin typeface="Times New Roman" charset="0"/>
                <a:ea typeface="Times New Roman" charset="0"/>
                <a:cs typeface="Times New Roman" charset="0"/>
              </a:rPr>
              <a:t>list</a:t>
            </a:r>
            <a:endParaRPr lang="en-US" dirty="0">
              <a:latin typeface="Times New Roman" charset="0"/>
              <a:ea typeface="Times New Roman" charset="0"/>
              <a:cs typeface="Times New Roman" charset="0"/>
            </a:endParaRPr>
          </a:p>
          <a:p>
            <a:pPr marL="457200" indent="-228600" eaLnBrk="1" hangingPunct="1">
              <a:spcBef>
                <a:spcPct val="0"/>
              </a:spcBef>
              <a:spcAft>
                <a:spcPts val="0"/>
              </a:spcAft>
              <a:buFont typeface="Symbol" charset="2"/>
              <a:buChar char=""/>
            </a:pPr>
            <a:r>
              <a:rPr lang="en-US" dirty="0">
                <a:latin typeface="Times New Roman" charset="0"/>
                <a:ea typeface="Times New Roman" charset="0"/>
                <a:cs typeface="Times New Roman" charset="0"/>
              </a:rPr>
              <a:t>Final inspection report, including </a:t>
            </a:r>
            <a:r>
              <a:rPr lang="en-US" dirty="0" smtClean="0">
                <a:latin typeface="Times New Roman" charset="0"/>
                <a:ea typeface="Times New Roman" charset="0"/>
                <a:cs typeface="Times New Roman" charset="0"/>
              </a:rPr>
              <a:t>reworks</a:t>
            </a:r>
          </a:p>
          <a:p>
            <a:pPr marL="457200" indent="-228600" eaLnBrk="1" hangingPunct="1">
              <a:spcBef>
                <a:spcPct val="0"/>
              </a:spcBef>
              <a:spcAft>
                <a:spcPts val="0"/>
              </a:spcAft>
              <a:buFont typeface="Symbol" charset="2"/>
              <a:buChar char=""/>
            </a:pPr>
            <a:r>
              <a:rPr lang="en-US" dirty="0" smtClean="0">
                <a:latin typeface="Times New Roman" charset="0"/>
                <a:ea typeface="Arial" charset="0"/>
                <a:cs typeface="Arial" charset="0"/>
              </a:rPr>
              <a:t>Client </a:t>
            </a:r>
            <a:r>
              <a:rPr lang="en-US" dirty="0">
                <a:latin typeface="Times New Roman" charset="0"/>
                <a:ea typeface="Arial" charset="0"/>
                <a:cs typeface="Arial" charset="0"/>
              </a:rPr>
              <a:t>satisfaction and sign-off </a:t>
            </a:r>
            <a:r>
              <a:rPr lang="en-US" dirty="0" smtClean="0">
                <a:latin typeface="Times New Roman" charset="0"/>
                <a:ea typeface="Arial" charset="0"/>
                <a:cs typeface="Arial" charset="0"/>
              </a:rPr>
              <a:t>form</a:t>
            </a:r>
          </a:p>
          <a:p>
            <a:pPr marL="465138" indent="-1588" eaLnBrk="1" hangingPunct="1">
              <a:spcBef>
                <a:spcPct val="0"/>
              </a:spcBef>
              <a:spcAft>
                <a:spcPts val="0"/>
              </a:spcAft>
              <a:buFont typeface="Symbol" charset="2"/>
              <a:buChar char=""/>
            </a:pPr>
            <a:endParaRPr lang="en-US" dirty="0" smtClean="0">
              <a:solidFill>
                <a:schemeClr val="tx1">
                  <a:lumMod val="50000"/>
                  <a:lumOff val="50000"/>
                </a:schemeClr>
              </a:solidFill>
              <a:latin typeface="Times New Roman" pitchFamily="18" charset="0"/>
              <a:cs typeface="Times New Roman" pitchFamily="18" charset="0"/>
            </a:endParaRPr>
          </a:p>
          <a:p>
            <a:pPr marL="1588" marR="0" indent="-1588" algn="l" defTabSz="457200" rtl="0" eaLnBrk="1" fontAlgn="base" latinLnBrk="0" hangingPunct="1">
              <a:lnSpc>
                <a:spcPct val="100000"/>
              </a:lnSpc>
              <a:spcBef>
                <a:spcPct val="0"/>
              </a:spcBef>
              <a:spcAft>
                <a:spcPts val="0"/>
              </a:spcAft>
              <a:buClrTx/>
              <a:buSzTx/>
              <a:buFont typeface="Symbol" charset="2"/>
              <a:buNone/>
              <a:tabLst/>
              <a:defRPr/>
            </a:pPr>
            <a:r>
              <a:rPr lang="en-US" i="1" dirty="0" smtClean="0">
                <a:solidFill>
                  <a:schemeClr val="tx1">
                    <a:lumMod val="50000"/>
                    <a:lumOff val="50000"/>
                  </a:schemeClr>
                </a:solidFill>
                <a:latin typeface="Times New Roman" pitchFamily="18" charset="0"/>
                <a:cs typeface="Times New Roman" pitchFamily="18" charset="0"/>
              </a:rPr>
              <a:t>Q:</a:t>
            </a:r>
            <a:r>
              <a:rPr lang="en-US" i="1" baseline="0" dirty="0" smtClean="0">
                <a:solidFill>
                  <a:schemeClr val="tx1">
                    <a:lumMod val="50000"/>
                    <a:lumOff val="50000"/>
                  </a:schemeClr>
                </a:solidFill>
                <a:latin typeface="Times New Roman" pitchFamily="18" charset="0"/>
                <a:cs typeface="Times New Roman" pitchFamily="18" charset="0"/>
              </a:rPr>
              <a:t> What other form of documentation would be extremely useful to have in a client file</a:t>
            </a:r>
            <a:r>
              <a:rPr lang="en-US" i="1" dirty="0">
                <a:solidFill>
                  <a:schemeClr val="tx1">
                    <a:lumMod val="50000"/>
                    <a:lumOff val="50000"/>
                  </a:schemeClr>
                </a:solidFill>
                <a:latin typeface="Times New Roman" pitchFamily="18" charset="0"/>
                <a:cs typeface="Times New Roman" pitchFamily="18" charset="0"/>
              </a:rPr>
              <a:t>?</a:t>
            </a:r>
            <a:endParaRPr lang="en-US" i="1" baseline="0" dirty="0" smtClean="0">
              <a:solidFill>
                <a:schemeClr val="tx1">
                  <a:lumMod val="50000"/>
                  <a:lumOff val="50000"/>
                </a:schemeClr>
              </a:solidFill>
              <a:latin typeface="Times New Roman" pitchFamily="18" charset="0"/>
              <a:cs typeface="Times New Roman" pitchFamily="18" charset="0"/>
            </a:endParaRPr>
          </a:p>
          <a:p>
            <a:pPr marL="1588" marR="0" indent="-1588" algn="l" defTabSz="457200" rtl="0" eaLnBrk="1" fontAlgn="base" latinLnBrk="0" hangingPunct="1">
              <a:lnSpc>
                <a:spcPct val="100000"/>
              </a:lnSpc>
              <a:spcBef>
                <a:spcPct val="0"/>
              </a:spcBef>
              <a:spcAft>
                <a:spcPts val="0"/>
              </a:spcAft>
              <a:buClrTx/>
              <a:buSzTx/>
              <a:buFont typeface="Symbol" charset="2"/>
              <a:buNone/>
              <a:tabLst/>
              <a:defRPr/>
            </a:pPr>
            <a:endParaRPr lang="en-US" i="1" baseline="0" dirty="0" smtClean="0">
              <a:solidFill>
                <a:schemeClr val="tx1">
                  <a:lumMod val="50000"/>
                  <a:lumOff val="50000"/>
                </a:schemeClr>
              </a:solidFill>
              <a:latin typeface="Times New Roman" pitchFamily="18" charset="0"/>
              <a:cs typeface="Times New Roman" pitchFamily="18" charset="0"/>
            </a:endParaRPr>
          </a:p>
          <a:p>
            <a:pPr marL="171450" marR="0" indent="-171450" algn="l" defTabSz="457200" rtl="0" eaLnBrk="1" fontAlgn="base" latinLnBrk="0" hangingPunct="1">
              <a:lnSpc>
                <a:spcPct val="100000"/>
              </a:lnSpc>
              <a:spcBef>
                <a:spcPct val="0"/>
              </a:spcBef>
              <a:spcAft>
                <a:spcPts val="0"/>
              </a:spcAft>
              <a:buClrTx/>
              <a:buSzTx/>
              <a:buFont typeface="Symbol" charset="2"/>
              <a:buNone/>
              <a:tabLst/>
              <a:defRPr/>
            </a:pPr>
            <a:r>
              <a:rPr lang="en-US" i="1" baseline="0" dirty="0" smtClean="0">
                <a:solidFill>
                  <a:schemeClr val="tx1">
                    <a:lumMod val="50000"/>
                    <a:lumOff val="50000"/>
                  </a:schemeClr>
                </a:solidFill>
                <a:latin typeface="Times New Roman" pitchFamily="18" charset="0"/>
                <a:cs typeface="Times New Roman" pitchFamily="18" charset="0"/>
              </a:rPr>
              <a:t>A: Digital photo documentation that reference problems or complement a specific instruction in the audit or work order.</a:t>
            </a:r>
            <a:endParaRPr lang="en-US" i="1" dirty="0" smtClean="0">
              <a:solidFill>
                <a:schemeClr val="tx1">
                  <a:lumMod val="50000"/>
                  <a:lumOff val="50000"/>
                </a:schemeClr>
              </a:solidFill>
              <a:latin typeface="Times New Roman" pitchFamily="18" charset="0"/>
              <a:cs typeface="Times New Roman" pitchFamily="18" charset="0"/>
            </a:endParaRPr>
          </a:p>
          <a:p>
            <a:pPr marL="289984" indent="-241653" eaLnBrk="1" hangingPunct="1">
              <a:spcBef>
                <a:spcPct val="0"/>
              </a:spcBef>
              <a:spcAft>
                <a:spcPts val="0"/>
              </a:spcAft>
              <a:buFont typeface="Symbol" charset="2"/>
              <a:buNone/>
            </a:pPr>
            <a:endParaRPr lang="en-US" dirty="0" smtClean="0">
              <a:latin typeface="Times New Roman" charset="0"/>
              <a:cs typeface="Arial" charset="0"/>
            </a:endParaRPr>
          </a:p>
          <a:p>
            <a:pPr marL="289984" indent="-241653" eaLnBrk="1" hangingPunct="1">
              <a:spcBef>
                <a:spcPct val="0"/>
              </a:spcBef>
              <a:spcAft>
                <a:spcPts val="0"/>
              </a:spcAft>
              <a:buFont typeface="Symbol" charset="2"/>
              <a:buNone/>
            </a:pPr>
            <a:endParaRPr lang="en-US" dirty="0"/>
          </a:p>
        </p:txBody>
      </p:sp>
      <p:sp>
        <p:nvSpPr>
          <p:cNvPr id="2" name="Footer Placeholder 1"/>
          <p:cNvSpPr>
            <a:spLocks noGrp="1"/>
          </p:cNvSpPr>
          <p:nvPr>
            <p:ph type="ftr" sz="quarter" idx="10"/>
          </p:nvPr>
        </p:nvSpPr>
        <p:spPr/>
        <p:txBody>
          <a:bodyPr/>
          <a:lstStyle/>
          <a:p>
            <a:r>
              <a:rPr lang="en-US" smtClean="0"/>
              <a:t>September 2012</a:t>
            </a:r>
            <a:endParaRPr lang="en-US" dirty="0"/>
          </a:p>
        </p:txBody>
      </p:sp>
      <p:sp>
        <p:nvSpPr>
          <p:cNvPr id="3" name="Slide Number Placeholder 2"/>
          <p:cNvSpPr>
            <a:spLocks noGrp="1"/>
          </p:cNvSpPr>
          <p:nvPr>
            <p:ph type="sldNum" sz="quarter" idx="11"/>
          </p:nvPr>
        </p:nvSpPr>
        <p:spPr/>
        <p:txBody>
          <a:bodyPr/>
          <a:lstStyle/>
          <a:p>
            <a:fld id="{C1FA233E-655C-44C1-BC0F-7386A26E91A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xfrm>
            <a:off x="717872" y="4560570"/>
            <a:ext cx="5852160" cy="4678680"/>
          </a:xfrm>
          <a:noFill/>
        </p:spPr>
        <p:txBody>
          <a:bodyPr wrap="square" numCol="1" anchor="t" anchorCtr="0" compatLnSpc="1">
            <a:prstTxWarp prst="textNoShape">
              <a:avLst/>
            </a:prstTxWarp>
            <a:noAutofit/>
          </a:bodyPr>
          <a:lstStyle/>
          <a:p>
            <a:pPr eaLnBrk="1" hangingPunct="1">
              <a:spcBef>
                <a:spcPts val="634"/>
              </a:spcBef>
              <a:buFont typeface="Symbol" charset="2"/>
              <a:buNone/>
            </a:pPr>
            <a:r>
              <a:rPr lang="en-US" sz="1100" dirty="0" smtClean="0">
                <a:latin typeface="Times New Roman" charset="0"/>
                <a:ea typeface="Times New Roman" charset="0"/>
                <a:cs typeface="Times New Roman" charset="0"/>
              </a:rPr>
              <a:t>Conducting </a:t>
            </a:r>
            <a:r>
              <a:rPr lang="en-US" sz="1100" baseline="0" dirty="0" smtClean="0">
                <a:latin typeface="Times New Roman" charset="0"/>
                <a:ea typeface="Times New Roman" charset="0"/>
                <a:cs typeface="Times New Roman" charset="0"/>
              </a:rPr>
              <a:t>a thorough file review is essential in ensuring there is a documented paper trail that tracks everything from the purchase order to the final inspection. The items listed in the slide show you what you should be looking for during your file review.</a:t>
            </a:r>
            <a:endParaRPr lang="en-US" sz="1100" dirty="0" smtClean="0">
              <a:latin typeface="Times New Roman" charset="0"/>
              <a:ea typeface="Times New Roman" charset="0"/>
              <a:cs typeface="Times New Roman" charset="0"/>
            </a:endParaRPr>
          </a:p>
          <a:p>
            <a:pPr marL="457200" indent="-228600" eaLnBrk="1" hangingPunct="1">
              <a:spcBef>
                <a:spcPts val="634"/>
              </a:spcBef>
              <a:buFont typeface="Symbol" pitchFamily="18" charset="2"/>
              <a:buChar char="·"/>
            </a:pPr>
            <a:r>
              <a:rPr lang="en-US" sz="1100" dirty="0" smtClean="0">
                <a:latin typeface="Times New Roman" charset="0"/>
                <a:ea typeface="Times New Roman" charset="0"/>
                <a:cs typeface="Times New Roman" charset="0"/>
              </a:rPr>
              <a:t>All </a:t>
            </a:r>
            <a:r>
              <a:rPr lang="en-US" sz="1100" dirty="0">
                <a:latin typeface="Times New Roman" charset="0"/>
                <a:ea typeface="Times New Roman" charset="0"/>
                <a:cs typeface="Times New Roman" charset="0"/>
              </a:rPr>
              <a:t>forms required by DOE are present.</a:t>
            </a:r>
          </a:p>
          <a:p>
            <a:pPr marL="457200" indent="-228600" eaLnBrk="1" hangingPunct="1">
              <a:spcBef>
                <a:spcPct val="0"/>
              </a:spcBef>
              <a:buFont typeface="Symbol" pitchFamily="18" charset="2"/>
              <a:buChar char="·"/>
            </a:pPr>
            <a:r>
              <a:rPr lang="en-US" sz="1100" dirty="0">
                <a:latin typeface="Times New Roman" charset="0"/>
                <a:ea typeface="Times New Roman" charset="0"/>
                <a:cs typeface="Times New Roman" charset="0"/>
              </a:rPr>
              <a:t>All forms are legibly signed and dated</a:t>
            </a:r>
            <a:r>
              <a:rPr lang="en-US" sz="1100" dirty="0" smtClean="0">
                <a:latin typeface="Times New Roman" charset="0"/>
                <a:ea typeface="Times New Roman" charset="0"/>
                <a:cs typeface="Times New Roman" charset="0"/>
              </a:rPr>
              <a:t>. Signatures and dates must be in ink, not pencil.</a:t>
            </a:r>
            <a:endParaRPr lang="en-US" sz="1100" dirty="0">
              <a:latin typeface="Times New Roman" charset="0"/>
              <a:ea typeface="Times New Roman" charset="0"/>
              <a:cs typeface="Times New Roman" charset="0"/>
            </a:endParaRPr>
          </a:p>
          <a:p>
            <a:pPr marL="457200" indent="-228600" eaLnBrk="1" hangingPunct="1">
              <a:spcBef>
                <a:spcPct val="0"/>
              </a:spcBef>
              <a:buFont typeface="Symbol" pitchFamily="18" charset="2"/>
              <a:buChar char="·"/>
            </a:pPr>
            <a:r>
              <a:rPr lang="en-US" sz="1100" dirty="0">
                <a:latin typeface="Times New Roman" charset="0"/>
                <a:ea typeface="Times New Roman" charset="0"/>
                <a:cs typeface="Times New Roman" charset="0"/>
              </a:rPr>
              <a:t>Any explanatory notes and change orders are signed and dated.</a:t>
            </a:r>
          </a:p>
          <a:p>
            <a:pPr marL="457200" indent="-228600" eaLnBrk="1" hangingPunct="1">
              <a:spcBef>
                <a:spcPct val="0"/>
              </a:spcBef>
              <a:buFont typeface="Symbol" pitchFamily="18" charset="2"/>
              <a:buChar char="·"/>
            </a:pPr>
            <a:r>
              <a:rPr lang="en-US" sz="1100" dirty="0">
                <a:latin typeface="Times New Roman" charset="0"/>
                <a:ea typeface="Times New Roman" charset="0"/>
                <a:cs typeface="Times New Roman" charset="0"/>
              </a:rPr>
              <a:t>Unusual activities are justified:</a:t>
            </a:r>
          </a:p>
          <a:p>
            <a:pPr marL="914400" lvl="1" indent="-228600" eaLnBrk="1" hangingPunct="1">
              <a:spcBef>
                <a:spcPct val="0"/>
              </a:spcBef>
              <a:buFont typeface="Courier New" charset="0"/>
              <a:buChar char="o"/>
            </a:pPr>
            <a:r>
              <a:rPr lang="en-US" sz="1100" dirty="0">
                <a:latin typeface="Times New Roman" charset="0"/>
                <a:ea typeface="Times New Roman" charset="0"/>
                <a:cs typeface="Times New Roman" charset="0"/>
              </a:rPr>
              <a:t>Door or window replacement – These measures don’t typically result in SIR of one or greater at today’s prices. File should contain a valid SIR, or justification for replacement for reasons other than energy savings, and be charged accordingly.</a:t>
            </a:r>
          </a:p>
          <a:p>
            <a:pPr marL="914400" lvl="1" indent="-228600" eaLnBrk="1" hangingPunct="1">
              <a:spcBef>
                <a:spcPct val="0"/>
              </a:spcBef>
              <a:buFont typeface="Courier New" charset="0"/>
              <a:buChar char="o"/>
            </a:pPr>
            <a:r>
              <a:rPr lang="en-US" sz="1100" dirty="0">
                <a:latin typeface="Times New Roman" charset="0"/>
                <a:ea typeface="Times New Roman" charset="0"/>
                <a:cs typeface="Times New Roman" charset="0"/>
              </a:rPr>
              <a:t>Skipped priorities – If attic insulation is number two on the audit report, but was skipped while items with lower SIR were installed, the reason should be evident in the file.</a:t>
            </a:r>
          </a:p>
          <a:p>
            <a:pPr marL="914400" lvl="1" indent="-228600" eaLnBrk="1" hangingPunct="1">
              <a:spcBef>
                <a:spcPct val="0"/>
              </a:spcBef>
              <a:buFont typeface="Courier New" charset="0"/>
              <a:buChar char="o"/>
            </a:pPr>
            <a:r>
              <a:rPr lang="en-US" sz="1100" dirty="0">
                <a:latin typeface="Times New Roman" charset="0"/>
                <a:ea typeface="Times New Roman" charset="0"/>
                <a:cs typeface="Times New Roman" charset="0"/>
              </a:rPr>
              <a:t>Large expense charged to incidental purchases.</a:t>
            </a:r>
          </a:p>
          <a:p>
            <a:pPr marL="914400" lvl="1" indent="-228600" eaLnBrk="1" hangingPunct="1">
              <a:spcBef>
                <a:spcPct val="0"/>
              </a:spcBef>
              <a:buFont typeface="Courier New" charset="0"/>
              <a:buChar char="o"/>
            </a:pPr>
            <a:r>
              <a:rPr lang="en-US" sz="1100" dirty="0">
                <a:latin typeface="Times New Roman" charset="0"/>
                <a:ea typeface="Times New Roman" charset="0"/>
                <a:cs typeface="Times New Roman" charset="0"/>
              </a:rPr>
              <a:t>Blower door or other test results not recorded – Why not?</a:t>
            </a:r>
          </a:p>
          <a:p>
            <a:pPr marL="463550" eaLnBrk="1" hangingPunct="1">
              <a:spcBef>
                <a:spcPct val="0"/>
              </a:spcBef>
              <a:spcAft>
                <a:spcPts val="600"/>
              </a:spcAft>
            </a:pPr>
            <a:endParaRPr lang="en-US" sz="1100" i="1" dirty="0" smtClean="0">
              <a:solidFill>
                <a:schemeClr val="tx1">
                  <a:lumMod val="50000"/>
                  <a:lumOff val="50000"/>
                </a:schemeClr>
              </a:solidFill>
              <a:latin typeface="Times New Roman" pitchFamily="18" charset="0"/>
              <a:cs typeface="Times New Roman" pitchFamily="18" charset="0"/>
            </a:endParaRPr>
          </a:p>
          <a:p>
            <a:pPr eaLnBrk="1" hangingPunct="1">
              <a:spcBef>
                <a:spcPct val="0"/>
              </a:spcBef>
              <a:spcAft>
                <a:spcPts val="600"/>
              </a:spcAft>
            </a:pPr>
            <a:r>
              <a:rPr lang="en-US" sz="1100" i="1" dirty="0" smtClean="0">
                <a:solidFill>
                  <a:schemeClr val="tx1">
                    <a:lumMod val="50000"/>
                    <a:lumOff val="50000"/>
                  </a:schemeClr>
                </a:solidFill>
                <a:latin typeface="Times New Roman" pitchFamily="18" charset="0"/>
                <a:cs typeface="Times New Roman" pitchFamily="18" charset="0"/>
              </a:rPr>
              <a:t>Q: What might a reasonable justification for not conducting a pre-Wx blower door test?</a:t>
            </a:r>
          </a:p>
          <a:p>
            <a:pPr marL="171450" indent="-171450" eaLnBrk="1" hangingPunct="1">
              <a:spcBef>
                <a:spcPct val="0"/>
              </a:spcBef>
              <a:spcAft>
                <a:spcPts val="600"/>
              </a:spcAft>
            </a:pPr>
            <a:r>
              <a:rPr lang="en-US" sz="1100" i="1" dirty="0" smtClean="0">
                <a:solidFill>
                  <a:schemeClr val="tx1">
                    <a:lumMod val="50000"/>
                    <a:lumOff val="50000"/>
                  </a:schemeClr>
                </a:solidFill>
                <a:latin typeface="Times New Roman" pitchFamily="18" charset="0"/>
                <a:cs typeface="Times New Roman" pitchFamily="18" charset="0"/>
              </a:rPr>
              <a:t>A: Presence</a:t>
            </a:r>
            <a:r>
              <a:rPr lang="en-US" sz="1100" i="1" baseline="0" dirty="0" smtClean="0">
                <a:solidFill>
                  <a:schemeClr val="tx1">
                    <a:lumMod val="50000"/>
                    <a:lumOff val="50000"/>
                  </a:schemeClr>
                </a:solidFill>
                <a:latin typeface="Times New Roman" pitchFamily="18" charset="0"/>
                <a:cs typeface="Times New Roman" pitchFamily="18" charset="0"/>
              </a:rPr>
              <a:t> of large amounts of friable asbestos on piping in the basement that may become airborne and enter the living space.</a:t>
            </a:r>
          </a:p>
          <a:p>
            <a:pPr marL="463550" eaLnBrk="1" hangingPunct="1">
              <a:spcBef>
                <a:spcPct val="0"/>
              </a:spcBef>
              <a:spcAft>
                <a:spcPts val="600"/>
              </a:spcAft>
            </a:pPr>
            <a:endParaRPr lang="en-US" sz="1100" i="1" baseline="0" dirty="0" smtClean="0">
              <a:solidFill>
                <a:schemeClr val="tx1">
                  <a:lumMod val="50000"/>
                  <a:lumOff val="50000"/>
                </a:schemeClr>
              </a:solidFill>
              <a:latin typeface="Times New Roman" pitchFamily="18" charset="0"/>
              <a:cs typeface="Times New Roman" pitchFamily="18" charset="0"/>
            </a:endParaRPr>
          </a:p>
          <a:p>
            <a:pPr eaLnBrk="1" hangingPunct="1">
              <a:spcBef>
                <a:spcPct val="0"/>
              </a:spcBef>
              <a:spcAft>
                <a:spcPts val="600"/>
              </a:spcAft>
            </a:pPr>
            <a:r>
              <a:rPr lang="en-US" sz="1100" i="1" baseline="0" dirty="0" smtClean="0">
                <a:solidFill>
                  <a:schemeClr val="tx1">
                    <a:lumMod val="50000"/>
                    <a:lumOff val="50000"/>
                  </a:schemeClr>
                </a:solidFill>
                <a:latin typeface="Times New Roman" pitchFamily="18" charset="0"/>
                <a:cs typeface="Times New Roman" pitchFamily="18" charset="0"/>
              </a:rPr>
              <a:t>Q: Give examples of red flags for unjustifiable measures.</a:t>
            </a:r>
          </a:p>
          <a:p>
            <a:pPr eaLnBrk="1" hangingPunct="1">
              <a:spcBef>
                <a:spcPct val="0"/>
              </a:spcBef>
              <a:spcAft>
                <a:spcPts val="600"/>
              </a:spcAft>
            </a:pPr>
            <a:r>
              <a:rPr lang="en-US" sz="1100" i="1" baseline="0" dirty="0" smtClean="0">
                <a:solidFill>
                  <a:schemeClr val="tx1">
                    <a:lumMod val="50000"/>
                    <a:lumOff val="50000"/>
                  </a:schemeClr>
                </a:solidFill>
                <a:latin typeface="Times New Roman" pitchFamily="18" charset="0"/>
                <a:cs typeface="Times New Roman" pitchFamily="18" charset="0"/>
              </a:rPr>
              <a:t>A: Windows replaced as an H&amp;S measure.</a:t>
            </a:r>
          </a:p>
          <a:p>
            <a:pPr eaLnBrk="1" hangingPunct="1">
              <a:spcBef>
                <a:spcPct val="0"/>
              </a:spcBef>
              <a:spcAft>
                <a:spcPts val="600"/>
              </a:spcAft>
            </a:pPr>
            <a:r>
              <a:rPr lang="en-US" sz="1100" i="1" dirty="0" smtClean="0">
                <a:solidFill>
                  <a:schemeClr val="tx1">
                    <a:lumMod val="50000"/>
                    <a:lumOff val="50000"/>
                  </a:schemeClr>
                </a:solidFill>
                <a:latin typeface="Times New Roman" pitchFamily="18" charset="0"/>
                <a:cs typeface="Times New Roman" pitchFamily="18" charset="0"/>
              </a:rPr>
              <a:t>     </a:t>
            </a:r>
            <a:r>
              <a:rPr lang="en-US" sz="1100" i="1" baseline="0" dirty="0" smtClean="0">
                <a:solidFill>
                  <a:schemeClr val="tx1">
                    <a:lumMod val="50000"/>
                    <a:lumOff val="50000"/>
                  </a:schemeClr>
                </a:solidFill>
                <a:latin typeface="Times New Roman" pitchFamily="18" charset="0"/>
                <a:cs typeface="Times New Roman" pitchFamily="18" charset="0"/>
              </a:rPr>
              <a:t>High post Wx blower door tests indicating possible missed air sealing opportunities.</a:t>
            </a:r>
          </a:p>
          <a:p>
            <a:pPr marL="463550" eaLnBrk="1" hangingPunct="1">
              <a:spcBef>
                <a:spcPct val="0"/>
              </a:spcBef>
            </a:pPr>
            <a:endParaRPr lang="en-US" sz="1100" i="1" baseline="0" dirty="0" smtClean="0">
              <a:solidFill>
                <a:schemeClr val="tx1">
                  <a:lumMod val="50000"/>
                  <a:lumOff val="50000"/>
                </a:schemeClr>
              </a:solidFill>
              <a:latin typeface="Times New Roman" pitchFamily="18" charset="0"/>
              <a:cs typeface="Times New Roman" pitchFamily="18" charset="0"/>
            </a:endParaRPr>
          </a:p>
          <a:p>
            <a:pPr marL="463550" eaLnBrk="1" hangingPunct="1">
              <a:spcBef>
                <a:spcPct val="0"/>
              </a:spcBef>
            </a:pPr>
            <a:endParaRPr lang="en-US" sz="1100" i="1" baseline="0" dirty="0" smtClean="0">
              <a:solidFill>
                <a:schemeClr val="tx1">
                  <a:lumMod val="50000"/>
                  <a:lumOff val="50000"/>
                </a:schemeClr>
              </a:solidFill>
              <a:latin typeface="Times New Roman" pitchFamily="18" charset="0"/>
              <a:cs typeface="Times New Roman" pitchFamily="18" charset="0"/>
            </a:endParaRPr>
          </a:p>
          <a:p>
            <a:pPr marL="463550" eaLnBrk="1" hangingPunct="1">
              <a:spcBef>
                <a:spcPct val="0"/>
              </a:spcBef>
            </a:pPr>
            <a:endParaRPr lang="en-US" sz="1100" i="1" dirty="0">
              <a:solidFill>
                <a:schemeClr val="tx1">
                  <a:lumMod val="50000"/>
                  <a:lumOff val="50000"/>
                </a:schemeClr>
              </a:solidFill>
              <a:latin typeface="Times New Roman" pitchFamily="18" charset="0"/>
              <a:cs typeface="Times New Roman" pitchFamily="18" charset="0"/>
            </a:endParaRPr>
          </a:p>
        </p:txBody>
      </p:sp>
      <p:sp>
        <p:nvSpPr>
          <p:cNvPr id="2" name="Footer Placeholder 1"/>
          <p:cNvSpPr>
            <a:spLocks noGrp="1"/>
          </p:cNvSpPr>
          <p:nvPr>
            <p:ph type="ftr" sz="quarter" idx="10"/>
          </p:nvPr>
        </p:nvSpPr>
        <p:spPr/>
        <p:txBody>
          <a:bodyPr/>
          <a:lstStyle/>
          <a:p>
            <a:r>
              <a:rPr lang="en-US" smtClean="0"/>
              <a:t>September 2012</a:t>
            </a:r>
            <a:endParaRPr lang="en-US" dirty="0"/>
          </a:p>
        </p:txBody>
      </p:sp>
      <p:sp>
        <p:nvSpPr>
          <p:cNvPr id="3" name="Slide Number Placeholder 2"/>
          <p:cNvSpPr>
            <a:spLocks noGrp="1"/>
          </p:cNvSpPr>
          <p:nvPr>
            <p:ph type="sldNum" sz="quarter" idx="11"/>
          </p:nvPr>
        </p:nvSpPr>
        <p:spPr/>
        <p:txBody>
          <a:bodyPr/>
          <a:lstStyle/>
          <a:p>
            <a:fld id="{C1FA233E-655C-44C1-BC0F-7386A26E91A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marL="46988" eaLnBrk="1" hangingPunct="1">
              <a:spcBef>
                <a:spcPts val="634"/>
              </a:spcBef>
            </a:pPr>
            <a:r>
              <a:rPr lang="en-US" dirty="0">
                <a:latin typeface="Times New Roman" charset="0"/>
                <a:ea typeface="Times New Roman" charset="0"/>
                <a:cs typeface="Times New Roman" charset="0"/>
              </a:rPr>
              <a:t>Acquaint yourself with the file review form. What information is being requested?</a:t>
            </a:r>
          </a:p>
          <a:p>
            <a:pPr marL="46988" eaLnBrk="1" hangingPunct="1">
              <a:spcBef>
                <a:spcPct val="0"/>
              </a:spcBef>
            </a:pPr>
            <a:endParaRPr lang="en-US" dirty="0" smtClean="0">
              <a:latin typeface="Times New Roman" charset="0"/>
              <a:ea typeface="Times New Roman" charset="0"/>
              <a:cs typeface="Times New Roman" charset="0"/>
            </a:endParaRPr>
          </a:p>
          <a:p>
            <a:pPr marL="46988" eaLnBrk="1" hangingPunct="1">
              <a:spcBef>
                <a:spcPct val="0"/>
              </a:spcBef>
            </a:pPr>
            <a:r>
              <a:rPr lang="en-US" dirty="0" smtClean="0">
                <a:latin typeface="Times New Roman" charset="0"/>
                <a:ea typeface="Times New Roman" charset="0"/>
                <a:cs typeface="Times New Roman" charset="0"/>
              </a:rPr>
              <a:t>Read </a:t>
            </a:r>
            <a:r>
              <a:rPr lang="en-US" dirty="0">
                <a:latin typeface="Times New Roman" charset="0"/>
                <a:ea typeface="Times New Roman" charset="0"/>
                <a:cs typeface="Times New Roman" charset="0"/>
              </a:rPr>
              <a:t>through the file and note:</a:t>
            </a:r>
          </a:p>
          <a:p>
            <a:pPr lvl="1" indent="-228600" eaLnBrk="1" hangingPunct="1">
              <a:spcBef>
                <a:spcPct val="0"/>
              </a:spcBef>
              <a:buFont typeface="Symbol" pitchFamily="18" charset="2"/>
              <a:buChar char="·"/>
            </a:pPr>
            <a:r>
              <a:rPr lang="en-US" dirty="0">
                <a:latin typeface="Times New Roman" charset="0"/>
                <a:ea typeface="Times New Roman" charset="0"/>
                <a:cs typeface="Times New Roman" charset="0"/>
              </a:rPr>
              <a:t>Is it organized?</a:t>
            </a:r>
          </a:p>
          <a:p>
            <a:pPr lvl="1" indent="-228600" eaLnBrk="1" hangingPunct="1">
              <a:spcBef>
                <a:spcPct val="0"/>
              </a:spcBef>
              <a:buFont typeface="Symbol" pitchFamily="18" charset="2"/>
              <a:buChar char="·"/>
            </a:pPr>
            <a:r>
              <a:rPr lang="en-US" dirty="0">
                <a:latin typeface="Times New Roman" charset="0"/>
                <a:ea typeface="Times New Roman" charset="0"/>
                <a:cs typeface="Times New Roman" charset="0"/>
              </a:rPr>
              <a:t>Are all the necessary forms present?</a:t>
            </a:r>
          </a:p>
          <a:p>
            <a:pPr lvl="1" indent="-228600" eaLnBrk="1" hangingPunct="1">
              <a:spcBef>
                <a:spcPct val="0"/>
              </a:spcBef>
              <a:buFont typeface="Symbol" pitchFamily="18" charset="2"/>
              <a:buChar char="·"/>
            </a:pPr>
            <a:r>
              <a:rPr lang="en-US" dirty="0">
                <a:latin typeface="Times New Roman" charset="0"/>
                <a:ea typeface="Times New Roman" charset="0"/>
                <a:cs typeface="Times New Roman" charset="0"/>
              </a:rPr>
              <a:t>Are all the forms signed and dated?</a:t>
            </a:r>
          </a:p>
          <a:p>
            <a:pPr marL="46988" eaLnBrk="1" hangingPunct="1">
              <a:spcBef>
                <a:spcPct val="0"/>
              </a:spcBef>
            </a:pPr>
            <a:endParaRPr lang="en-US" dirty="0" smtClean="0">
              <a:latin typeface="Times New Roman" charset="0"/>
              <a:ea typeface="Times New Roman" charset="0"/>
              <a:cs typeface="Times New Roman" charset="0"/>
            </a:endParaRPr>
          </a:p>
          <a:p>
            <a:pPr marL="46988" eaLnBrk="1" hangingPunct="1">
              <a:spcBef>
                <a:spcPct val="0"/>
              </a:spcBef>
            </a:pPr>
            <a:r>
              <a:rPr lang="en-US" dirty="0" smtClean="0">
                <a:latin typeface="Times New Roman" charset="0"/>
                <a:ea typeface="Times New Roman" charset="0"/>
                <a:cs typeface="Times New Roman" charset="0"/>
              </a:rPr>
              <a:t>Put </a:t>
            </a:r>
            <a:r>
              <a:rPr lang="en-US" dirty="0">
                <a:latin typeface="Times New Roman" charset="0"/>
                <a:ea typeface="Times New Roman" charset="0"/>
                <a:cs typeface="Times New Roman" charset="0"/>
              </a:rPr>
              <a:t>something in every blank. (If it’s filled in, you know you’ve evaluated it!) Empty spaces indicate further searching is needed. If a field is not applicable, write </a:t>
            </a:r>
            <a:r>
              <a:rPr lang="en-US" dirty="0" smtClean="0">
                <a:latin typeface="Times New Roman" charset="0"/>
                <a:ea typeface="Times New Roman" charset="0"/>
                <a:cs typeface="Times New Roman" charset="0"/>
              </a:rPr>
              <a:t>“N/A”. </a:t>
            </a:r>
            <a:r>
              <a:rPr lang="en-US" dirty="0">
                <a:latin typeface="Times New Roman" charset="0"/>
                <a:ea typeface="Times New Roman" charset="0"/>
                <a:cs typeface="Times New Roman" charset="0"/>
              </a:rPr>
              <a:t>Filling in the blanks in order is usually most efficient.</a:t>
            </a:r>
          </a:p>
          <a:p>
            <a:pPr marL="46988" eaLnBrk="1" hangingPunct="1">
              <a:spcBef>
                <a:spcPct val="0"/>
              </a:spcBef>
            </a:pPr>
            <a:endParaRPr lang="en-US" dirty="0" smtClean="0">
              <a:latin typeface="Times New Roman" charset="0"/>
              <a:ea typeface="Times New Roman" charset="0"/>
              <a:cs typeface="Times New Roman" charset="0"/>
            </a:endParaRPr>
          </a:p>
          <a:p>
            <a:pPr marL="46988" eaLnBrk="1" hangingPunct="1">
              <a:spcBef>
                <a:spcPct val="0"/>
              </a:spcBef>
            </a:pPr>
            <a:r>
              <a:rPr lang="en-US" dirty="0" smtClean="0">
                <a:latin typeface="Times New Roman" charset="0"/>
                <a:ea typeface="Times New Roman" charset="0"/>
                <a:cs typeface="Times New Roman" charset="0"/>
              </a:rPr>
              <a:t>Use </a:t>
            </a:r>
            <a:r>
              <a:rPr lang="en-US" dirty="0">
                <a:latin typeface="Times New Roman" charset="0"/>
                <a:ea typeface="Times New Roman" charset="0"/>
                <a:cs typeface="Times New Roman" charset="0"/>
              </a:rPr>
              <a:t>the </a:t>
            </a:r>
            <a:r>
              <a:rPr lang="en-US" dirty="0" smtClean="0">
                <a:latin typeface="Times New Roman" charset="0"/>
                <a:ea typeface="Times New Roman" charset="0"/>
                <a:cs typeface="Times New Roman" charset="0"/>
              </a:rPr>
              <a:t>“Notes” section </a:t>
            </a:r>
            <a:r>
              <a:rPr lang="en-US" dirty="0">
                <a:latin typeface="Times New Roman" charset="0"/>
                <a:ea typeface="Times New Roman" charset="0"/>
                <a:cs typeface="Times New Roman" charset="0"/>
              </a:rPr>
              <a:t>to alert others to possible deficiencies in activities in the client’s home. The notes also provide useful information for your summary report.</a:t>
            </a:r>
          </a:p>
          <a:p>
            <a:pPr marL="46988" eaLnBrk="1" hangingPunct="1">
              <a:spcBef>
                <a:spcPct val="0"/>
              </a:spcBef>
            </a:pPr>
            <a:endParaRPr lang="en-US" dirty="0" smtClean="0">
              <a:latin typeface="Times New Roman" charset="0"/>
              <a:ea typeface="Times New Roman" charset="0"/>
              <a:cs typeface="Times New Roman" charset="0"/>
            </a:endParaRPr>
          </a:p>
          <a:p>
            <a:pPr marL="46988" eaLnBrk="1" hangingPunct="1">
              <a:spcBef>
                <a:spcPct val="0"/>
              </a:spcBef>
            </a:pPr>
            <a:r>
              <a:rPr lang="en-US" dirty="0" smtClean="0">
                <a:latin typeface="Times New Roman" charset="0"/>
                <a:ea typeface="Times New Roman" charset="0"/>
                <a:cs typeface="Times New Roman" charset="0"/>
              </a:rPr>
              <a:t>When </a:t>
            </a:r>
            <a:r>
              <a:rPr lang="en-US" dirty="0">
                <a:latin typeface="Times New Roman" charset="0"/>
                <a:ea typeface="Times New Roman" charset="0"/>
                <a:cs typeface="Times New Roman" charset="0"/>
              </a:rPr>
              <a:t>you’re done, sign and date the file review </a:t>
            </a:r>
            <a:r>
              <a:rPr lang="en-US" dirty="0" smtClean="0">
                <a:latin typeface="Times New Roman" charset="0"/>
                <a:ea typeface="Times New Roman" charset="0"/>
                <a:cs typeface="Times New Roman" charset="0"/>
              </a:rPr>
              <a:t>form. The </a:t>
            </a:r>
            <a:r>
              <a:rPr lang="en-US" dirty="0">
                <a:latin typeface="Times New Roman" charset="0"/>
                <a:ea typeface="Times New Roman" charset="0"/>
                <a:cs typeface="Times New Roman" charset="0"/>
              </a:rPr>
              <a:t>file should accurately reflect what was done to the home.</a:t>
            </a:r>
          </a:p>
          <a:p>
            <a:pPr marL="228600" indent="-228600" eaLnBrk="1" hangingPunct="1">
              <a:spcBef>
                <a:spcPts val="1269"/>
              </a:spcBef>
              <a:spcAft>
                <a:spcPts val="634"/>
              </a:spcAft>
            </a:pPr>
            <a:r>
              <a:rPr lang="en-US" i="1" dirty="0" smtClean="0">
                <a:solidFill>
                  <a:schemeClr val="tx1">
                    <a:lumMod val="50000"/>
                    <a:lumOff val="50000"/>
                  </a:schemeClr>
                </a:solidFill>
                <a:latin typeface="Times New Roman" charset="0"/>
                <a:ea typeface="Arial" charset="0"/>
                <a:cs typeface="Arial" charset="0"/>
              </a:rPr>
              <a:t>Q: What is meant by the statement</a:t>
            </a:r>
            <a:r>
              <a:rPr lang="en-US" i="1" baseline="0" dirty="0" smtClean="0">
                <a:solidFill>
                  <a:schemeClr val="tx1">
                    <a:lumMod val="50000"/>
                    <a:lumOff val="50000"/>
                  </a:schemeClr>
                </a:solidFill>
                <a:latin typeface="Times New Roman" charset="0"/>
                <a:ea typeface="Arial" charset="0"/>
                <a:cs typeface="Arial" charset="0"/>
              </a:rPr>
              <a:t>: “</a:t>
            </a:r>
            <a:r>
              <a:rPr lang="en-US" i="1" dirty="0" smtClean="0">
                <a:solidFill>
                  <a:schemeClr val="tx1">
                    <a:lumMod val="50000"/>
                    <a:lumOff val="50000"/>
                  </a:schemeClr>
                </a:solidFill>
                <a:latin typeface="Times New Roman" charset="0"/>
                <a:ea typeface="Arial" charset="0"/>
                <a:cs typeface="Arial" charset="0"/>
              </a:rPr>
              <a:t>A </a:t>
            </a:r>
            <a:r>
              <a:rPr lang="en-US" i="1" dirty="0">
                <a:solidFill>
                  <a:schemeClr val="tx1">
                    <a:lumMod val="50000"/>
                    <a:lumOff val="50000"/>
                  </a:schemeClr>
                </a:solidFill>
                <a:latin typeface="Times New Roman" charset="0"/>
                <a:ea typeface="Arial" charset="0"/>
                <a:cs typeface="Arial" charset="0"/>
              </a:rPr>
              <a:t>weatherization file should be able to stand on its </a:t>
            </a:r>
            <a:r>
              <a:rPr lang="en-US" i="1" dirty="0" smtClean="0">
                <a:solidFill>
                  <a:schemeClr val="tx1">
                    <a:lumMod val="50000"/>
                    <a:lumOff val="50000"/>
                  </a:schemeClr>
                </a:solidFill>
                <a:latin typeface="Times New Roman" charset="0"/>
                <a:ea typeface="Arial" charset="0"/>
                <a:cs typeface="Arial" charset="0"/>
              </a:rPr>
              <a:t>own”? </a:t>
            </a:r>
          </a:p>
          <a:p>
            <a:pPr marL="171450" indent="-171450" eaLnBrk="1" hangingPunct="1">
              <a:spcBef>
                <a:spcPts val="1269"/>
              </a:spcBef>
              <a:spcAft>
                <a:spcPts val="634"/>
              </a:spcAft>
            </a:pPr>
            <a:r>
              <a:rPr lang="en-US" i="1" dirty="0" smtClean="0">
                <a:solidFill>
                  <a:schemeClr val="tx1">
                    <a:lumMod val="50000"/>
                    <a:lumOff val="50000"/>
                  </a:schemeClr>
                </a:solidFill>
                <a:latin typeface="Times New Roman" charset="0"/>
                <a:ea typeface="Arial" charset="0"/>
                <a:cs typeface="Arial" charset="0"/>
              </a:rPr>
              <a:t>A: Any </a:t>
            </a:r>
            <a:r>
              <a:rPr lang="en-US" i="1" dirty="0">
                <a:solidFill>
                  <a:schemeClr val="tx1">
                    <a:lumMod val="50000"/>
                    <a:lumOff val="50000"/>
                  </a:schemeClr>
                </a:solidFill>
                <a:latin typeface="Times New Roman" charset="0"/>
                <a:ea typeface="Arial" charset="0"/>
                <a:cs typeface="Arial" charset="0"/>
              </a:rPr>
              <a:t>reasonably competent person should be able to determine from the file what was done to the dwelling and why. </a:t>
            </a:r>
          </a:p>
          <a:p>
            <a:pPr marL="288641" indent="-241653" eaLnBrk="1" hangingPunct="1">
              <a:spcBef>
                <a:spcPct val="0"/>
              </a:spcBef>
            </a:pPr>
            <a:endParaRPr lang="en-US" i="1" dirty="0"/>
          </a:p>
        </p:txBody>
      </p:sp>
      <p:sp>
        <p:nvSpPr>
          <p:cNvPr id="2" name="Footer Placeholder 1"/>
          <p:cNvSpPr>
            <a:spLocks noGrp="1"/>
          </p:cNvSpPr>
          <p:nvPr>
            <p:ph type="ftr" sz="quarter" idx="10"/>
          </p:nvPr>
        </p:nvSpPr>
        <p:spPr/>
        <p:txBody>
          <a:bodyPr/>
          <a:lstStyle/>
          <a:p>
            <a:r>
              <a:rPr lang="en-US" smtClean="0"/>
              <a:t>September 2012</a:t>
            </a:r>
            <a:endParaRPr lang="en-US" dirty="0"/>
          </a:p>
        </p:txBody>
      </p:sp>
      <p:sp>
        <p:nvSpPr>
          <p:cNvPr id="3" name="Slide Number Placeholder 2"/>
          <p:cNvSpPr>
            <a:spLocks noGrp="1"/>
          </p:cNvSpPr>
          <p:nvPr>
            <p:ph type="sldNum" sz="quarter" idx="11"/>
          </p:nvPr>
        </p:nvSpPr>
        <p:spPr/>
        <p:txBody>
          <a:bodyPr/>
          <a:lstStyle/>
          <a:p>
            <a:fld id="{C1FA233E-655C-44C1-BC0F-7386A26E91A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2" name="Group 21"/>
          <p:cNvGrpSpPr>
            <a:grpSpLocks/>
          </p:cNvGrpSpPr>
          <p:nvPr userDrawn="1"/>
        </p:nvGrpSpPr>
        <p:grpSpPr bwMode="auto">
          <a:xfrm flipH="1" flipV="1">
            <a:off x="0" y="920750"/>
            <a:ext cx="9144000" cy="55563"/>
            <a:chOff x="0" y="832104"/>
            <a:chExt cx="9144000" cy="54864"/>
          </a:xfrm>
        </p:grpSpPr>
        <p:sp>
          <p:nvSpPr>
            <p:cNvPr id="13" name="Rectangle 1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6" name="Picture 31" descr="doe_logo_ppt.png"/>
          <p:cNvPicPr>
            <a:picLocks noChangeAspect="1"/>
          </p:cNvPicPr>
          <p:nvPr userDrawn="1"/>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7" name="Rectangle 16"/>
          <p:cNvSpPr/>
          <p:nvPr userDrawn="1"/>
        </p:nvSpPr>
        <p:spPr>
          <a:xfrm>
            <a:off x="4462463" y="4900613"/>
            <a:ext cx="4572000" cy="184150"/>
          </a:xfrm>
          <a:prstGeom prst="rect">
            <a:avLst/>
          </a:prstGeom>
        </p:spPr>
        <p:txBody>
          <a:bodyPr>
            <a:spAutoFit/>
          </a:bodyPr>
          <a:lstStyle/>
          <a:p>
            <a:pPr algn="r" fontAlgn="auto">
              <a:spcBef>
                <a:spcPct val="20000"/>
              </a:spcBef>
              <a:spcAft>
                <a:spcPts val="0"/>
              </a:spcAft>
              <a:buFont typeface="Arial"/>
              <a:buNone/>
              <a:defRPr/>
            </a:pPr>
            <a:r>
              <a:rPr lang="en-US" sz="600" dirty="0">
                <a:solidFill>
                  <a:srgbClr val="FFFFFF"/>
                </a:solidFill>
                <a:latin typeface="+mn-lt"/>
                <a:ea typeface="+mn-ea"/>
                <a:cs typeface="Arial Narrow"/>
              </a:rPr>
              <a:t>Weatherization  Crew, Virginia</a:t>
            </a:r>
          </a:p>
        </p:txBody>
      </p:sp>
      <p:sp>
        <p:nvSpPr>
          <p:cNvPr id="2" name="Title 1"/>
          <p:cNvSpPr>
            <a:spLocks noGrp="1"/>
          </p:cNvSpPr>
          <p:nvPr>
            <p:ph type="ctrTitle"/>
          </p:nvPr>
        </p:nvSpPr>
        <p:spPr>
          <a:xfrm>
            <a:off x="202680" y="147797"/>
            <a:ext cx="5626620" cy="603505"/>
          </a:xfrm>
          <a:prstGeom prst="rect">
            <a:avLst/>
          </a:prstGeom>
          <a:ln>
            <a:noFill/>
          </a:ln>
        </p:spPr>
        <p:txBody>
          <a:bodyPr lIns="0" rIns="0" anchorCtr="0"/>
          <a:lstStyle>
            <a:lvl1pPr algn="l">
              <a:defRPr sz="1600">
                <a:ln>
                  <a:noFill/>
                </a:ln>
                <a:solidFill>
                  <a:schemeClr val="bg1"/>
                </a:solidFill>
                <a:latin typeface="Arial Narrow"/>
                <a:cs typeface="Arial Narrow"/>
              </a:defRPr>
            </a:lvl1pPr>
          </a:lstStyle>
          <a:p>
            <a:r>
              <a:rPr lang="en-US"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baseline="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4365800" cy="270687"/>
          </a:xfrm>
          <a:noFill/>
          <a:ln>
            <a:noFill/>
          </a:ln>
        </p:spPr>
        <p:txBody>
          <a:bodyPr>
            <a:normAutofit/>
          </a:bodyPr>
          <a:lstStyle>
            <a:lvl1pPr eaLnBrk="1" hangingPunct="1">
              <a:buNone/>
              <a:defRPr sz="1200">
                <a:solidFill>
                  <a:schemeClr val="bg1"/>
                </a:solidFill>
                <a:latin typeface="Arial Narrow" pitchFamily="34" charset="0"/>
              </a:defRPr>
            </a:lvl1pPr>
            <a:lvl5pPr>
              <a:defRPr/>
            </a:lvl5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444500" y="0"/>
            <a:ext cx="5397500" cy="901700"/>
          </a:xfrm>
        </p:spPr>
        <p:txBody>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444500" y="0"/>
            <a:ext cx="5397500" cy="901700"/>
          </a:xfrm>
        </p:spPr>
        <p:txBody>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a:xfrm>
            <a:off x="457200" y="0"/>
            <a:ext cx="5384800" cy="901700"/>
          </a:xfrm>
        </p:spPr>
        <p:txBody>
          <a:body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384800" cy="901700"/>
          </a:xfrm>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305800" y="6565900"/>
            <a:ext cx="533400" cy="304800"/>
          </a:xfrm>
          <a:prstGeom prst="rect">
            <a:avLst/>
          </a:prstGeom>
        </p:spPr>
        <p:txBody>
          <a:bodyPr/>
          <a:lstStyle>
            <a:lvl1pPr fontAlgn="auto">
              <a:spcBef>
                <a:spcPts val="0"/>
              </a:spcBef>
              <a:spcAft>
                <a:spcPts val="0"/>
              </a:spcAft>
              <a:defRPr>
                <a:latin typeface="+mn-lt"/>
                <a:ea typeface="+mn-ea"/>
                <a:cs typeface="+mn-cs"/>
              </a:defRPr>
            </a:lvl1pPr>
          </a:lstStyle>
          <a:p>
            <a:pPr>
              <a:defRPr/>
            </a:pPr>
            <a:fld id="{A817BB23-3C01-4E44-98EA-C78A2A48387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495800"/>
          </a:xfrm>
        </p:spPr>
        <p:txBody>
          <a:bodyPr/>
          <a:lstStyle>
            <a:lvl1pPr marL="0" indent="0">
              <a:buNone/>
              <a:defRPr sz="2800"/>
            </a:lvl1pPr>
            <a:lvl2pPr>
              <a:buNone/>
              <a:defRPr/>
            </a:lvl2pPr>
            <a:lvl3pPr>
              <a:buNone/>
              <a:defRPr/>
            </a:lvl3pPr>
            <a:lvl4pPr>
              <a:buNone/>
              <a:defRPr/>
            </a:lvl4pPr>
            <a:lvl5pPr>
              <a:buNone/>
              <a:defRPr/>
            </a:lvl5pPr>
          </a:lstStyle>
          <a:p>
            <a:pPr lvl="0"/>
            <a:r>
              <a:rPr lang="en-US" smtClean="0"/>
              <a:t>Click to edit Master text styles</a:t>
            </a:r>
          </a:p>
        </p:txBody>
      </p:sp>
      <p:sp>
        <p:nvSpPr>
          <p:cNvPr id="4" name="Rectangle 6"/>
          <p:cNvSpPr>
            <a:spLocks noGrp="1" noChangeArrowheads="1"/>
          </p:cNvSpPr>
          <p:nvPr>
            <p:ph type="sldNum" sz="quarter" idx="10"/>
          </p:nvPr>
        </p:nvSpPr>
        <p:spPr>
          <a:xfrm>
            <a:off x="8305800" y="6565900"/>
            <a:ext cx="533400" cy="304800"/>
          </a:xfrm>
          <a:prstGeom prst="rect">
            <a:avLst/>
          </a:prstGeom>
        </p:spPr>
        <p:txBody>
          <a:bodyPr/>
          <a:lstStyle>
            <a:lvl1pPr fontAlgn="auto">
              <a:spcBef>
                <a:spcPts val="0"/>
              </a:spcBef>
              <a:spcAft>
                <a:spcPts val="0"/>
              </a:spcAft>
              <a:defRPr>
                <a:latin typeface="+mn-lt"/>
                <a:ea typeface="+mn-ea"/>
                <a:cs typeface="+mn-cs"/>
              </a:defRPr>
            </a:lvl1pPr>
          </a:lstStyle>
          <a:p>
            <a:pPr>
              <a:defRPr/>
            </a:pPr>
            <a:fld id="{FAA7BE17-AA34-8848-9736-D82B70B73CC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Title Placeholder 13"/>
          <p:cNvSpPr>
            <a:spLocks noGrp="1"/>
          </p:cNvSpPr>
          <p:nvPr>
            <p:ph type="title"/>
          </p:nvPr>
        </p:nvSpPr>
        <p:spPr>
          <a:xfrm>
            <a:off x="444500" y="0"/>
            <a:ext cx="53975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9" name="Text Placeholder 14"/>
          <p:cNvSpPr>
            <a:spLocks noGrp="1"/>
          </p:cNvSpPr>
          <p:nvPr>
            <p:ph type="body" idx="1"/>
          </p:nvPr>
        </p:nvSpPr>
        <p:spPr bwMode="auto">
          <a:xfrm>
            <a:off x="457200" y="15621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9"/>
          <p:cNvSpPr txBox="1">
            <a:spLocks/>
          </p:cNvSpPr>
          <p:nvPr/>
        </p:nvSpPr>
        <p:spPr>
          <a:xfrm>
            <a:off x="130175" y="6616700"/>
            <a:ext cx="7286625" cy="241300"/>
          </a:xfrm>
          <a:prstGeom prst="rect">
            <a:avLst/>
          </a:prstGeom>
        </p:spPr>
        <p:txBody>
          <a:bodyPr>
            <a:prstTxWarp prst="textNoShape">
              <a:avLst/>
            </a:prstTxWarp>
            <a:normAutofit/>
          </a:bodyPr>
          <a:lstStyle/>
          <a:p>
            <a:pPr marL="342900" indent="-342900">
              <a:lnSpc>
                <a:spcPct val="90000"/>
              </a:lnSpc>
              <a:spcBef>
                <a:spcPct val="20000"/>
              </a:spcBef>
              <a:buFont typeface="Arial" charset="0"/>
              <a:buNone/>
              <a:defRPr/>
            </a:pPr>
            <a:fld id="{36D6B0CD-780B-6F4B-8569-CAE3E639510A}" type="slidenum">
              <a:rPr lang="en-US" sz="1000">
                <a:solidFill>
                  <a:schemeClr val="bg1"/>
                </a:solidFill>
                <a:ea typeface="Arial" charset="0"/>
                <a:cs typeface="Arial" charset="0"/>
              </a:rPr>
              <a:pPr marL="342900" indent="-342900">
                <a:lnSpc>
                  <a:spcPct val="90000"/>
                </a:lnSpc>
                <a:spcBef>
                  <a:spcPct val="20000"/>
                </a:spcBef>
                <a:buFont typeface="Arial" charset="0"/>
                <a:buNone/>
                <a:defRPr/>
              </a:pPr>
              <a:t>‹#›</a:t>
            </a:fld>
            <a:r>
              <a:rPr lang="en-US" sz="1000" dirty="0">
                <a:solidFill>
                  <a:schemeClr val="bg1"/>
                </a:solidFill>
                <a:ea typeface="Arial" charset="0"/>
                <a:cs typeface="Arial" charset="0"/>
              </a:rPr>
              <a:t> | WEATHERIZATION ASSISTANCE PROGRAM STANDARDIZED CURRICULUM – </a:t>
            </a:r>
            <a:r>
              <a:rPr lang="en-US" sz="1000" dirty="0" smtClean="0">
                <a:solidFill>
                  <a:schemeClr val="bg1"/>
                </a:solidFill>
                <a:ea typeface="Arial" charset="0"/>
                <a:cs typeface="Arial" charset="0"/>
              </a:rPr>
              <a:t>September 2012</a:t>
            </a:r>
            <a:endParaRPr lang="en-US" sz="1000" dirty="0">
              <a:solidFill>
                <a:schemeClr val="bg1"/>
              </a:solidFill>
              <a:ea typeface="Arial" charset="0"/>
              <a:cs typeface="Arial" charset="0"/>
            </a:endParaRPr>
          </a:p>
        </p:txBody>
      </p:sp>
      <p:grpSp>
        <p:nvGrpSpPr>
          <p:cNvPr id="1031" name="Group 20"/>
          <p:cNvGrpSpPr>
            <a:grpSpLocks/>
          </p:cNvGrpSpPr>
          <p:nvPr/>
        </p:nvGrpSpPr>
        <p:grpSpPr bwMode="auto">
          <a:xfrm flipH="1" flipV="1">
            <a:off x="0" y="920750"/>
            <a:ext cx="9144000" cy="182563"/>
            <a:chOff x="0" y="704088"/>
            <a:chExt cx="9144000" cy="182880"/>
          </a:xfrm>
        </p:grpSpPr>
        <p:sp>
          <p:nvSpPr>
            <p:cNvPr id="23" name="Rectangle 22"/>
            <p:cNvSpPr/>
            <p:nvPr userDrawn="1"/>
          </p:nvSpPr>
          <p:spPr>
            <a:xfrm>
              <a:off x="4572000" y="704088"/>
              <a:ext cx="4572000" cy="18288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userDrawn="1"/>
          </p:nvSpPr>
          <p:spPr>
            <a:xfrm>
              <a:off x="3309937" y="704088"/>
              <a:ext cx="1262063"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ectangle 24"/>
            <p:cNvSpPr/>
            <p:nvPr userDrawn="1"/>
          </p:nvSpPr>
          <p:spPr>
            <a:xfrm>
              <a:off x="0" y="704088"/>
              <a:ext cx="3309937"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dirty="0" smtClean="0">
                <a:ea typeface="+mn-ea"/>
              </a:rPr>
              <a:t>eere.energy.gov</a:t>
            </a:r>
            <a:endParaRPr lang="en-US" dirty="0">
              <a:ea typeface="+mn-ea"/>
            </a:endParaRPr>
          </a:p>
        </p:txBody>
      </p:sp>
      <p:pic>
        <p:nvPicPr>
          <p:cNvPr id="1033" name="Picture 18" descr="doe_logo_ppt.png"/>
          <p:cNvPicPr>
            <a:picLocks noChangeAspect="1"/>
          </p:cNvPicPr>
          <p:nvPr/>
        </p:nvPicPr>
        <p:blipFill>
          <a:blip r:embed="rId11"/>
          <a:srcRect/>
          <a:stretch>
            <a:fillRect/>
          </a:stretch>
        </p:blipFill>
        <p:spPr bwMode="auto">
          <a:xfrm>
            <a:off x="6121400" y="276225"/>
            <a:ext cx="27432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81" r:id="rId2"/>
    <p:sldLayoutId id="2147483682" r:id="rId3"/>
    <p:sldLayoutId id="2147483683" r:id="rId4"/>
    <p:sldLayoutId id="2147483684" r:id="rId5"/>
    <p:sldLayoutId id="2147483685" r:id="rId6"/>
    <p:sldLayoutId id="2147483687" r:id="rId7"/>
    <p:sldLayoutId id="2147483688" r:id="rId8"/>
    <p:sldLayoutId id="2147483689" r:id="rId9"/>
  </p:sldLayoutIdLst>
  <p:txStyles>
    <p:titleStyle>
      <a:lvl1pPr algn="l" defTabSz="457200" rtl="0" eaLnBrk="0" fontAlgn="base" hangingPunct="0">
        <a:lnSpc>
          <a:spcPts val="2800"/>
        </a:lnSpc>
        <a:spcBef>
          <a:spcPct val="0"/>
        </a:spcBef>
        <a:spcAft>
          <a:spcPct val="0"/>
        </a:spcAft>
        <a:defRPr sz="2600" kern="1200" spc="100">
          <a:solidFill>
            <a:srgbClr val="FFFFFF"/>
          </a:solidFill>
          <a:latin typeface="+mj-lt"/>
          <a:ea typeface="ＭＳ Ｐゴシック" charset="-128"/>
          <a:cs typeface="ＭＳ Ｐゴシック" charset="-128"/>
        </a:defRPr>
      </a:lvl1pPr>
      <a:lvl2pPr algn="l" defTabSz="457200" rtl="0" eaLnBrk="0" fontAlgn="base" hangingPunct="0">
        <a:lnSpc>
          <a:spcPts val="2800"/>
        </a:lnSpc>
        <a:spcBef>
          <a:spcPct val="0"/>
        </a:spcBef>
        <a:spcAft>
          <a:spcPct val="0"/>
        </a:spcAft>
        <a:defRPr sz="2600">
          <a:solidFill>
            <a:srgbClr val="FFFFFF"/>
          </a:solidFill>
          <a:latin typeface="Arial" charset="0"/>
          <a:ea typeface="ＭＳ Ｐゴシック" charset="-128"/>
          <a:cs typeface="ＭＳ Ｐゴシック" charset="-128"/>
        </a:defRPr>
      </a:lvl2pPr>
      <a:lvl3pPr algn="l" defTabSz="457200" rtl="0" eaLnBrk="0" fontAlgn="base" hangingPunct="0">
        <a:lnSpc>
          <a:spcPts val="2800"/>
        </a:lnSpc>
        <a:spcBef>
          <a:spcPct val="0"/>
        </a:spcBef>
        <a:spcAft>
          <a:spcPct val="0"/>
        </a:spcAft>
        <a:defRPr sz="2600">
          <a:solidFill>
            <a:srgbClr val="FFFFFF"/>
          </a:solidFill>
          <a:latin typeface="Arial" charset="0"/>
          <a:ea typeface="ＭＳ Ｐゴシック" charset="-128"/>
          <a:cs typeface="ＭＳ Ｐゴシック" charset="-128"/>
        </a:defRPr>
      </a:lvl3pPr>
      <a:lvl4pPr algn="l" defTabSz="457200" rtl="0" eaLnBrk="0" fontAlgn="base" hangingPunct="0">
        <a:lnSpc>
          <a:spcPts val="2800"/>
        </a:lnSpc>
        <a:spcBef>
          <a:spcPct val="0"/>
        </a:spcBef>
        <a:spcAft>
          <a:spcPct val="0"/>
        </a:spcAft>
        <a:defRPr sz="2600">
          <a:solidFill>
            <a:srgbClr val="FFFFFF"/>
          </a:solidFill>
          <a:latin typeface="Arial" charset="0"/>
          <a:ea typeface="ＭＳ Ｐゴシック" charset="-128"/>
          <a:cs typeface="ＭＳ Ｐゴシック" charset="-128"/>
        </a:defRPr>
      </a:lvl4pPr>
      <a:lvl5pPr algn="l" defTabSz="457200" rtl="0" eaLnBrk="0" fontAlgn="base" hangingPunct="0">
        <a:lnSpc>
          <a:spcPts val="2800"/>
        </a:lnSpc>
        <a:spcBef>
          <a:spcPct val="0"/>
        </a:spcBef>
        <a:spcAft>
          <a:spcPct val="0"/>
        </a:spcAft>
        <a:defRPr sz="2600">
          <a:solidFill>
            <a:srgbClr val="FFFFFF"/>
          </a:solidFill>
          <a:latin typeface="Arial" charset="0"/>
          <a:ea typeface="ＭＳ Ｐゴシック" charset="-128"/>
          <a:cs typeface="ＭＳ Ｐゴシック" charset="-128"/>
        </a:defRPr>
      </a:lvl5pPr>
      <a:lvl6pPr marL="457200" algn="l" defTabSz="457200" rtl="0" fontAlgn="base">
        <a:lnSpc>
          <a:spcPts val="2800"/>
        </a:lnSpc>
        <a:spcBef>
          <a:spcPct val="0"/>
        </a:spcBef>
        <a:spcAft>
          <a:spcPct val="0"/>
        </a:spcAft>
        <a:defRPr sz="2600">
          <a:solidFill>
            <a:srgbClr val="FFFFFF"/>
          </a:solidFill>
          <a:latin typeface="Arial" charset="0"/>
          <a:ea typeface="ＭＳ Ｐゴシック" charset="-128"/>
          <a:cs typeface="ＭＳ Ｐゴシック" charset="-128"/>
        </a:defRPr>
      </a:lvl6pPr>
      <a:lvl7pPr marL="914400" algn="l" defTabSz="457200" rtl="0" fontAlgn="base">
        <a:lnSpc>
          <a:spcPts val="2800"/>
        </a:lnSpc>
        <a:spcBef>
          <a:spcPct val="0"/>
        </a:spcBef>
        <a:spcAft>
          <a:spcPct val="0"/>
        </a:spcAft>
        <a:defRPr sz="2600">
          <a:solidFill>
            <a:srgbClr val="FFFFFF"/>
          </a:solidFill>
          <a:latin typeface="Arial" charset="0"/>
          <a:ea typeface="ＭＳ Ｐゴシック" charset="-128"/>
          <a:cs typeface="ＭＳ Ｐゴシック" charset="-128"/>
        </a:defRPr>
      </a:lvl7pPr>
      <a:lvl8pPr marL="1371600" algn="l" defTabSz="457200" rtl="0" fontAlgn="base">
        <a:lnSpc>
          <a:spcPts val="2800"/>
        </a:lnSpc>
        <a:spcBef>
          <a:spcPct val="0"/>
        </a:spcBef>
        <a:spcAft>
          <a:spcPct val="0"/>
        </a:spcAft>
        <a:defRPr sz="2600">
          <a:solidFill>
            <a:srgbClr val="FFFFFF"/>
          </a:solidFill>
          <a:latin typeface="Arial" charset="0"/>
          <a:ea typeface="ＭＳ Ｐゴシック" charset="-128"/>
          <a:cs typeface="ＭＳ Ｐゴシック" charset="-128"/>
        </a:defRPr>
      </a:lvl8pPr>
      <a:lvl9pPr marL="1828800" algn="l" defTabSz="457200" rtl="0" fontAlgn="base">
        <a:lnSpc>
          <a:spcPts val="2800"/>
        </a:lnSpc>
        <a:spcBef>
          <a:spcPct val="0"/>
        </a:spcBef>
        <a:spcAft>
          <a:spcPct val="0"/>
        </a:spcAft>
        <a:defRPr sz="2600">
          <a:solidFill>
            <a:srgbClr val="FFFFFF"/>
          </a:solidFill>
          <a:latin typeface="Arial" charset="0"/>
          <a:ea typeface="ＭＳ Ｐゴシック" charset="-128"/>
          <a:cs typeface="ＭＳ Ｐゴシック" charset="-128"/>
        </a:defRPr>
      </a:lvl9pPr>
    </p:titleStyle>
    <p:bodyStyle>
      <a:lvl1pPr marL="273050" indent="-228600" algn="l" defTabSz="457200" rtl="0" eaLnBrk="0" fontAlgn="base" hangingPunct="0">
        <a:spcBef>
          <a:spcPts val="1200"/>
        </a:spcBef>
        <a:spcAft>
          <a:spcPts val="1200"/>
        </a:spcAft>
        <a:buFont typeface="Arial" charset="0"/>
        <a:buChar char="•"/>
        <a:defRPr sz="2400" kern="1200">
          <a:solidFill>
            <a:schemeClr val="tx1"/>
          </a:solidFill>
          <a:latin typeface="+mn-lt"/>
          <a:ea typeface="ＭＳ Ｐゴシック" charset="-128"/>
          <a:cs typeface="ＭＳ Ｐゴシック" charset="-128"/>
        </a:defRPr>
      </a:lvl1pPr>
      <a:lvl2pPr marL="685800" indent="-228600" algn="l" defTabSz="457200" rtl="0" eaLnBrk="0" fontAlgn="base" hangingPunct="0">
        <a:spcBef>
          <a:spcPts val="600"/>
        </a:spcBef>
        <a:spcAft>
          <a:spcPts val="120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0"/>
          <p:cNvSpPr>
            <a:spLocks noGrp="1"/>
          </p:cNvSpPr>
          <p:nvPr>
            <p:ph type="ctrTitle"/>
          </p:nvPr>
        </p:nvSpPr>
        <p:spPr bwMode="auto">
          <a:xfrm>
            <a:off x="2260600" y="2921000"/>
            <a:ext cx="6540500" cy="1219200"/>
          </a:xfrm>
        </p:spPr>
        <p:txBody>
          <a:bodyPr wrap="square" numCol="1" anchorCtr="0" compatLnSpc="1">
            <a:prstTxWarp prst="textNoShape">
              <a:avLst/>
            </a:prstTxWarp>
          </a:bodyPr>
          <a:lstStyle/>
          <a:p>
            <a:pPr eaLnBrk="1" hangingPunct="1">
              <a:lnSpc>
                <a:spcPct val="100000"/>
              </a:lnSpc>
              <a:spcBef>
                <a:spcPts val="1200"/>
              </a:spcBef>
              <a:spcAft>
                <a:spcPts val="1200"/>
              </a:spcAft>
            </a:pPr>
            <a:r>
              <a:rPr lang="en-US" sz="4000" spc="0" dirty="0" smtClean="0">
                <a:solidFill>
                  <a:srgbClr val="11007C"/>
                </a:solidFill>
              </a:rPr>
              <a:t>Desk Monitoring</a:t>
            </a:r>
          </a:p>
        </p:txBody>
      </p:sp>
      <p:sp>
        <p:nvSpPr>
          <p:cNvPr id="13315" name="Rectangle 3"/>
          <p:cNvSpPr>
            <a:spLocks noGrp="1" noChangeArrowheads="1"/>
          </p:cNvSpPr>
          <p:nvPr>
            <p:ph type="subTitle" idx="1"/>
          </p:nvPr>
        </p:nvSpPr>
        <p:spPr>
          <a:xfrm>
            <a:off x="2286000" y="2743200"/>
            <a:ext cx="6400800" cy="457200"/>
          </a:xfrm>
        </p:spPr>
        <p:txBody>
          <a:bodyPr/>
          <a:lstStyle/>
          <a:p>
            <a:pPr eaLnBrk="1" hangingPunct="1"/>
            <a:r>
              <a:rPr lang="en-US" dirty="0" smtClean="0">
                <a:solidFill>
                  <a:srgbClr val="97999C"/>
                </a:solidFill>
              </a:rPr>
              <a:t>QUALITY CONTROL INSPECTOR</a:t>
            </a:r>
          </a:p>
        </p:txBody>
      </p:sp>
      <p:cxnSp>
        <p:nvCxnSpPr>
          <p:cNvPr id="13316"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sp>
        <p:nvSpPr>
          <p:cNvPr id="13317" name="TextBox 8"/>
          <p:cNvSpPr txBox="1">
            <a:spLocks noChangeArrowheads="1"/>
          </p:cNvSpPr>
          <p:nvPr/>
        </p:nvSpPr>
        <p:spPr bwMode="auto">
          <a:xfrm>
            <a:off x="457200" y="6553200"/>
            <a:ext cx="5486400" cy="230188"/>
          </a:xfrm>
          <a:prstGeom prst="rect">
            <a:avLst/>
          </a:prstGeom>
          <a:noFill/>
          <a:ln w="9525">
            <a:noFill/>
            <a:miter lim="800000"/>
            <a:headEnd/>
            <a:tailEnd/>
          </a:ln>
        </p:spPr>
        <p:txBody>
          <a:bodyPr>
            <a:prstTxWarp prst="textNoShape">
              <a:avLst/>
            </a:prstTxWarp>
            <a:spAutoFit/>
          </a:bodyPr>
          <a:lstStyle/>
          <a:p>
            <a:r>
              <a:rPr lang="en-US" sz="900" dirty="0">
                <a:solidFill>
                  <a:schemeClr val="bg1"/>
                </a:solidFill>
              </a:rPr>
              <a:t>WEATHERIZATION ASSISTANCE PROGRAM STANDARDIZED CURRICULUM – </a:t>
            </a:r>
            <a:r>
              <a:rPr lang="en-US" sz="900" dirty="0" smtClean="0">
                <a:solidFill>
                  <a:schemeClr val="bg1"/>
                </a:solidFill>
              </a:rPr>
              <a:t>September 2012</a:t>
            </a:r>
            <a:endParaRPr lang="en-US" sz="900" dirty="0">
              <a:solidFill>
                <a:schemeClr val="bg1"/>
              </a:solidFill>
            </a:endParaRPr>
          </a:p>
        </p:txBody>
      </p:sp>
      <p:pic>
        <p:nvPicPr>
          <p:cNvPr id="13318" name="Picture 8" descr="Weatherization Works 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2057400"/>
            <a:ext cx="1565275" cy="205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What’s Weird?</a:t>
            </a:r>
          </a:p>
        </p:txBody>
      </p:sp>
      <p:sp>
        <p:nvSpPr>
          <p:cNvPr id="31747" name="Content Placeholder 2"/>
          <p:cNvSpPr>
            <a:spLocks noGrp="1"/>
          </p:cNvSpPr>
          <p:nvPr>
            <p:ph idx="1"/>
          </p:nvPr>
        </p:nvSpPr>
        <p:spPr>
          <a:xfrm>
            <a:off x="457200" y="1536700"/>
            <a:ext cx="8382000" cy="4686300"/>
          </a:xfrm>
        </p:spPr>
        <p:txBody>
          <a:bodyPr/>
          <a:lstStyle/>
          <a:p>
            <a:pPr marL="461963" indent="-230188" eaLnBrk="1" hangingPunct="1">
              <a:spcBef>
                <a:spcPts val="600"/>
              </a:spcBef>
              <a:buFontTx/>
              <a:buChar char="•"/>
            </a:pPr>
            <a:r>
              <a:rPr lang="en-US" sz="2400" dirty="0"/>
              <a:t>Replacement windows – any </a:t>
            </a:r>
            <a:r>
              <a:rPr lang="en-US" sz="2400" dirty="0" smtClean="0"/>
              <a:t>number</a:t>
            </a:r>
          </a:p>
          <a:p>
            <a:pPr marL="914400" lvl="1" indent="-285750" eaLnBrk="1" hangingPunct="1">
              <a:buFont typeface="Courier New" pitchFamily="49" charset="0"/>
              <a:buChar char="o"/>
            </a:pPr>
            <a:r>
              <a:rPr lang="en-US" dirty="0"/>
              <a:t>Replacement doors (to a lesser degree</a:t>
            </a:r>
            <a:r>
              <a:rPr lang="en-US" dirty="0" smtClean="0"/>
              <a:t>)</a:t>
            </a:r>
          </a:p>
          <a:p>
            <a:pPr marL="461963" indent="-285750" eaLnBrk="1" hangingPunct="1">
              <a:spcBef>
                <a:spcPts val="600"/>
              </a:spcBef>
              <a:buFontTx/>
              <a:buChar char="•"/>
            </a:pPr>
            <a:r>
              <a:rPr lang="en-US" sz="2400" dirty="0"/>
              <a:t>Expensive incidental </a:t>
            </a:r>
            <a:r>
              <a:rPr lang="en-US" sz="2400" dirty="0" smtClean="0"/>
              <a:t>repairs</a:t>
            </a:r>
          </a:p>
          <a:p>
            <a:pPr marL="461963" indent="-285750" eaLnBrk="1" hangingPunct="1">
              <a:spcBef>
                <a:spcPts val="600"/>
              </a:spcBef>
              <a:buFontTx/>
              <a:buChar char="•"/>
            </a:pPr>
            <a:r>
              <a:rPr lang="en-US" sz="2400" dirty="0"/>
              <a:t>Blower door numbers that are similar, file to </a:t>
            </a:r>
            <a:r>
              <a:rPr lang="en-US" sz="2400" dirty="0" smtClean="0"/>
              <a:t>file</a:t>
            </a:r>
          </a:p>
          <a:p>
            <a:pPr marL="461963" indent="-285750" eaLnBrk="1" hangingPunct="1">
              <a:spcBef>
                <a:spcPts val="600"/>
              </a:spcBef>
              <a:buFontTx/>
              <a:buChar char="•"/>
            </a:pPr>
            <a:r>
              <a:rPr lang="en-US" sz="2400" dirty="0"/>
              <a:t>Repeated instances of incomplete </a:t>
            </a:r>
            <a:r>
              <a:rPr lang="en-US" sz="2400" dirty="0" smtClean="0"/>
              <a:t>testing</a:t>
            </a:r>
          </a:p>
          <a:p>
            <a:pPr marL="461963" indent="-285750" eaLnBrk="1" hangingPunct="1">
              <a:spcBef>
                <a:spcPts val="600"/>
              </a:spcBef>
              <a:buFontTx/>
              <a:buChar char="•"/>
            </a:pPr>
            <a:r>
              <a:rPr lang="en-US" sz="2400" dirty="0"/>
              <a:t>A pattern of </a:t>
            </a:r>
            <a:r>
              <a:rPr lang="en-US" sz="2400" i="1" dirty="0"/>
              <a:t>not</a:t>
            </a:r>
            <a:r>
              <a:rPr lang="en-US" sz="2400" dirty="0"/>
              <a:t> doing certain measures (wall or attic insulation rare, ground covers never installed, few refrigerators replaced</a:t>
            </a:r>
            <a:r>
              <a:rPr lang="en-US" sz="2400" dirty="0" smtClean="0"/>
              <a:t>)</a:t>
            </a:r>
          </a:p>
          <a:p>
            <a:pPr marL="461963" indent="-285750" eaLnBrk="1" hangingPunct="1">
              <a:spcBef>
                <a:spcPts val="600"/>
              </a:spcBef>
              <a:buFontTx/>
              <a:buChar char="•"/>
            </a:pPr>
            <a:r>
              <a:rPr lang="en-US" sz="2400" dirty="0"/>
              <a:t>Repeated instances of missing or incomplete </a:t>
            </a:r>
            <a:r>
              <a:rPr lang="en-US" sz="2400" dirty="0" smtClean="0"/>
              <a:t>forms</a:t>
            </a:r>
            <a:endParaRPr lang="en-US" sz="2400" dirty="0"/>
          </a:p>
        </p:txBody>
      </p:sp>
      <p:sp>
        <p:nvSpPr>
          <p:cNvPr id="31748" name="Title 5"/>
          <p:cNvSpPr txBox="1">
            <a:spLocks/>
          </p:cNvSpPr>
          <p:nvPr/>
        </p:nvSpPr>
        <p:spPr bwMode="auto">
          <a:xfrm>
            <a:off x="558800" y="9017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a:solidFill>
                  <a:schemeClr val="bg1"/>
                </a:solidFill>
              </a:rPr>
              <a:t>DESK MONITORING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ＭＳ Ｐゴシック" pitchFamily="-109" charset="-128"/>
                <a:cs typeface="ＭＳ Ｐゴシック" pitchFamily="-109" charset="-128"/>
              </a:rPr>
              <a:t>Visit Report </a:t>
            </a:r>
          </a:p>
        </p:txBody>
      </p:sp>
      <p:sp>
        <p:nvSpPr>
          <p:cNvPr id="33795" name="Content Placeholder 2"/>
          <p:cNvSpPr>
            <a:spLocks noGrp="1"/>
          </p:cNvSpPr>
          <p:nvPr>
            <p:ph idx="1"/>
          </p:nvPr>
        </p:nvSpPr>
        <p:spPr>
          <a:xfrm>
            <a:off x="457200" y="1752600"/>
            <a:ext cx="8382000" cy="4343400"/>
          </a:xfrm>
        </p:spPr>
        <p:txBody>
          <a:bodyPr/>
          <a:lstStyle/>
          <a:p>
            <a:pPr marL="274320" indent="-457200" eaLnBrk="1" hangingPunct="1">
              <a:spcBef>
                <a:spcPts val="600"/>
              </a:spcBef>
              <a:spcAft>
                <a:spcPts val="600"/>
              </a:spcAft>
              <a:defRPr/>
            </a:pPr>
            <a:r>
              <a:rPr lang="en-US" sz="2600" dirty="0">
                <a:solidFill>
                  <a:srgbClr val="000066"/>
                </a:solidFill>
              </a:rPr>
              <a:t>Within the written report:</a:t>
            </a:r>
          </a:p>
          <a:p>
            <a:pPr marL="461963" indent="-230188" eaLnBrk="1" hangingPunct="1">
              <a:spcBef>
                <a:spcPts val="600"/>
              </a:spcBef>
              <a:spcAft>
                <a:spcPts val="600"/>
              </a:spcAft>
              <a:buFontTx/>
              <a:buChar char="•"/>
              <a:defRPr/>
            </a:pPr>
            <a:r>
              <a:rPr lang="en-US" sz="2400" dirty="0"/>
              <a:t>Organize report by strengths and </a:t>
            </a:r>
            <a:r>
              <a:rPr lang="en-US" sz="2400" dirty="0" smtClean="0"/>
              <a:t>weaknesses.</a:t>
            </a:r>
          </a:p>
          <a:p>
            <a:pPr marL="461963" indent="-230188" eaLnBrk="1" hangingPunct="1">
              <a:spcBef>
                <a:spcPts val="600"/>
              </a:spcBef>
              <a:spcAft>
                <a:spcPts val="600"/>
              </a:spcAft>
              <a:buFontTx/>
              <a:buChar char="•"/>
              <a:defRPr/>
            </a:pPr>
            <a:r>
              <a:rPr lang="en-US" sz="2400" dirty="0"/>
              <a:t>Suggest appropriate </a:t>
            </a:r>
            <a:r>
              <a:rPr lang="en-US" sz="2400" dirty="0" smtClean="0"/>
              <a:t>training.</a:t>
            </a:r>
          </a:p>
          <a:p>
            <a:pPr marL="457200" indent="-457200" eaLnBrk="1" hangingPunct="1">
              <a:buFontTx/>
              <a:buAutoNum type="arabicPeriod"/>
              <a:defRPr/>
            </a:pPr>
            <a:endParaRPr lang="en-US" sz="2400" dirty="0"/>
          </a:p>
          <a:p>
            <a:pPr algn="ctr" eaLnBrk="1" hangingPunct="1">
              <a:spcAft>
                <a:spcPts val="2400"/>
              </a:spcAft>
              <a:defRPr/>
            </a:pPr>
            <a:r>
              <a:rPr lang="en-US" sz="2400" dirty="0"/>
              <a:t>Be </a:t>
            </a:r>
            <a:r>
              <a:rPr lang="en-US" sz="2400" dirty="0" smtClean="0"/>
              <a:t>positive. </a:t>
            </a:r>
            <a:r>
              <a:rPr lang="en-US" sz="2400" dirty="0"/>
              <a:t>Always keep the goal of better serving the </a:t>
            </a:r>
            <a:r>
              <a:rPr lang="en-US" sz="2400" dirty="0" smtClean="0"/>
              <a:t>client through </a:t>
            </a:r>
            <a:r>
              <a:rPr lang="en-US" sz="2400" dirty="0"/>
              <a:t>program improvement foremost in your mind. </a:t>
            </a:r>
          </a:p>
        </p:txBody>
      </p:sp>
      <p:sp>
        <p:nvSpPr>
          <p:cNvPr id="33796" name="Title 5"/>
          <p:cNvSpPr txBox="1">
            <a:spLocks/>
          </p:cNvSpPr>
          <p:nvPr/>
        </p:nvSpPr>
        <p:spPr bwMode="auto">
          <a:xfrm>
            <a:off x="558800" y="8890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a:solidFill>
                  <a:schemeClr val="bg1"/>
                </a:solidFill>
              </a:rPr>
              <a:t>DESK MONITORING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p:txBody>
          <a:bodyPr/>
          <a:lstStyle/>
          <a:p>
            <a:pPr marL="457200" indent="-280988" eaLnBrk="1" hangingPunct="1">
              <a:spcAft>
                <a:spcPts val="600"/>
              </a:spcAft>
              <a:buFontTx/>
              <a:buChar char="•"/>
            </a:pPr>
            <a:r>
              <a:rPr lang="en-US" dirty="0"/>
              <a:t>Monitoring is a necessary part of the </a:t>
            </a:r>
            <a:br>
              <a:rPr lang="en-US" dirty="0"/>
            </a:br>
            <a:r>
              <a:rPr lang="en-US" dirty="0"/>
              <a:t>weatherization process. </a:t>
            </a:r>
          </a:p>
          <a:p>
            <a:pPr marL="457200" indent="-280988" eaLnBrk="1" hangingPunct="1">
              <a:spcAft>
                <a:spcPts val="600"/>
              </a:spcAft>
              <a:buFontTx/>
              <a:buChar char="•"/>
            </a:pPr>
            <a:r>
              <a:rPr lang="en-US" dirty="0"/>
              <a:t>Desk monitoring can provide important information </a:t>
            </a:r>
            <a:br>
              <a:rPr lang="en-US" dirty="0"/>
            </a:br>
            <a:r>
              <a:rPr lang="en-US" dirty="0"/>
              <a:t>to indicate that training is needed or to target site </a:t>
            </a:r>
            <a:br>
              <a:rPr lang="en-US" dirty="0"/>
            </a:br>
            <a:r>
              <a:rPr lang="en-US" dirty="0"/>
              <a:t>visit investigations. </a:t>
            </a:r>
          </a:p>
          <a:p>
            <a:pPr marL="457200" indent="-280988" eaLnBrk="1" hangingPunct="1">
              <a:spcAft>
                <a:spcPts val="600"/>
              </a:spcAft>
              <a:buFontTx/>
              <a:buChar char="•"/>
            </a:pPr>
            <a:r>
              <a:rPr lang="en-US" dirty="0"/>
              <a:t>Use the notes sections to alert on-site monitors </a:t>
            </a:r>
            <a:br>
              <a:rPr lang="en-US" dirty="0"/>
            </a:br>
            <a:r>
              <a:rPr lang="en-US" dirty="0"/>
              <a:t>to possible issues in the client’s home.</a:t>
            </a:r>
          </a:p>
          <a:p>
            <a:pPr marL="457200" indent="-280988" eaLnBrk="1" hangingPunct="1">
              <a:spcAft>
                <a:spcPts val="600"/>
              </a:spcAft>
              <a:buFontTx/>
              <a:buChar char="•"/>
            </a:pPr>
            <a:r>
              <a:rPr lang="en-US" dirty="0"/>
              <a:t>Be alert for anomalies.</a:t>
            </a:r>
          </a:p>
          <a:p>
            <a:pPr marL="457200" indent="-280988" eaLnBrk="1" hangingPunct="1">
              <a:spcAft>
                <a:spcPts val="600"/>
              </a:spcAft>
              <a:buFontTx/>
              <a:buChar char="•"/>
            </a:pPr>
            <a:r>
              <a:rPr lang="en-US" dirty="0"/>
              <a:t>Include positive reinforcement in your report.</a:t>
            </a:r>
            <a:endParaRPr lang="en-US" sz="2200" dirty="0"/>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ＭＳ Ｐゴシック" pitchFamily="-109" charset="-128"/>
                <a:cs typeface="ＭＳ Ｐゴシック" pitchFamily="-109" charset="-128"/>
              </a:rPr>
              <a:t>Summary</a:t>
            </a:r>
          </a:p>
        </p:txBody>
      </p:sp>
      <p:sp>
        <p:nvSpPr>
          <p:cNvPr id="35844" name="Title 5"/>
          <p:cNvSpPr txBox="1">
            <a:spLocks/>
          </p:cNvSpPr>
          <p:nvPr/>
        </p:nvSpPr>
        <p:spPr bwMode="auto">
          <a:xfrm>
            <a:off x="558800" y="8890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a:solidFill>
                  <a:schemeClr val="bg1"/>
                </a:solidFill>
              </a:rPr>
              <a:t>DESK MONITORING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rtlCol="0">
            <a:normAutofit/>
          </a:bodyPr>
          <a:lstStyle/>
          <a:p>
            <a:pPr eaLnBrk="1" fontAlgn="auto" hangingPunct="1">
              <a:spcAft>
                <a:spcPts val="600"/>
              </a:spcAft>
              <a:buFont typeface="Arial"/>
              <a:buNone/>
              <a:defRPr/>
            </a:pPr>
            <a:r>
              <a:rPr lang="en-US" sz="2600" dirty="0">
                <a:solidFill>
                  <a:srgbClr val="000066"/>
                </a:solidFill>
              </a:rPr>
              <a:t>By attending this session, participants </a:t>
            </a:r>
            <a:r>
              <a:rPr lang="en-US" sz="2600" dirty="0" smtClean="0">
                <a:solidFill>
                  <a:srgbClr val="000066"/>
                </a:solidFill>
              </a:rPr>
              <a:t>will be able to:</a:t>
            </a:r>
            <a:endParaRPr lang="en-US" sz="2600" dirty="0"/>
          </a:p>
          <a:p>
            <a:pPr marL="461963" indent="-230188" eaLnBrk="1" fontAlgn="auto" hangingPunct="1">
              <a:spcBef>
                <a:spcPts val="600"/>
              </a:spcBef>
              <a:spcAft>
                <a:spcPts val="600"/>
              </a:spcAft>
              <a:buFontTx/>
              <a:buChar char="•"/>
              <a:defRPr/>
            </a:pPr>
            <a:r>
              <a:rPr lang="en-US" dirty="0" smtClean="0"/>
              <a:t>Identify </a:t>
            </a:r>
            <a:r>
              <a:rPr lang="en-US" dirty="0"/>
              <a:t>applicable DOE </a:t>
            </a:r>
            <a:r>
              <a:rPr lang="en-US" dirty="0" smtClean="0"/>
              <a:t>regulations.</a:t>
            </a:r>
          </a:p>
          <a:p>
            <a:pPr marL="461963" indent="-230188" eaLnBrk="1" fontAlgn="auto" hangingPunct="1">
              <a:spcBef>
                <a:spcPts val="600"/>
              </a:spcBef>
              <a:spcAft>
                <a:spcPts val="600"/>
              </a:spcAft>
              <a:buFontTx/>
              <a:buChar char="•"/>
              <a:defRPr/>
            </a:pPr>
            <a:r>
              <a:rPr lang="en-US" dirty="0" smtClean="0"/>
              <a:t>Discuss basic </a:t>
            </a:r>
            <a:r>
              <a:rPr lang="en-US" dirty="0"/>
              <a:t>fiscal </a:t>
            </a:r>
            <a:r>
              <a:rPr lang="en-US" dirty="0" smtClean="0"/>
              <a:t>requirements about </a:t>
            </a:r>
            <a:r>
              <a:rPr lang="en-US" dirty="0" smtClean="0">
                <a:ea typeface="+mn-ea"/>
              </a:rPr>
              <a:t>procurement</a:t>
            </a:r>
            <a:r>
              <a:rPr lang="en-US" sz="2200" dirty="0" smtClean="0">
                <a:ea typeface="+mn-ea"/>
              </a:rPr>
              <a:t>. </a:t>
            </a:r>
          </a:p>
          <a:p>
            <a:pPr marL="461963" indent="-230188" eaLnBrk="1" fontAlgn="auto" hangingPunct="1">
              <a:spcBef>
                <a:spcPts val="600"/>
              </a:spcBef>
              <a:spcAft>
                <a:spcPts val="600"/>
              </a:spcAft>
              <a:buFontTx/>
              <a:buChar char="•"/>
              <a:defRPr/>
            </a:pPr>
            <a:r>
              <a:rPr lang="en-US" dirty="0" smtClean="0">
                <a:ea typeface="+mn-ea"/>
              </a:rPr>
              <a:t>Establish a paper trail from purchase </a:t>
            </a:r>
            <a:r>
              <a:rPr lang="en-US" dirty="0">
                <a:ea typeface="+mn-ea"/>
              </a:rPr>
              <a:t>order to final </a:t>
            </a:r>
            <a:r>
              <a:rPr lang="en-US" dirty="0" smtClean="0">
                <a:ea typeface="+mn-ea"/>
              </a:rPr>
              <a:t>inspection.</a:t>
            </a:r>
          </a:p>
          <a:p>
            <a:pPr marL="461963" indent="-230188" eaLnBrk="1" fontAlgn="auto" hangingPunct="1">
              <a:spcBef>
                <a:spcPts val="600"/>
              </a:spcBef>
              <a:spcAft>
                <a:spcPts val="600"/>
              </a:spcAft>
              <a:buFontTx/>
              <a:buChar char="•"/>
              <a:defRPr/>
            </a:pPr>
            <a:r>
              <a:rPr lang="en-US" dirty="0" smtClean="0"/>
              <a:t>Interpret an agency’s </a:t>
            </a:r>
            <a:r>
              <a:rPr lang="en-US" dirty="0"/>
              <a:t>typical file </a:t>
            </a:r>
            <a:r>
              <a:rPr lang="en-US" dirty="0" smtClean="0"/>
              <a:t>structure.</a:t>
            </a:r>
          </a:p>
          <a:p>
            <a:pPr marL="461963" indent="-230188" eaLnBrk="1" fontAlgn="auto" hangingPunct="1">
              <a:spcBef>
                <a:spcPts val="600"/>
              </a:spcBef>
              <a:spcAft>
                <a:spcPts val="600"/>
              </a:spcAft>
              <a:buFontTx/>
              <a:buChar char="•"/>
              <a:defRPr/>
            </a:pPr>
            <a:r>
              <a:rPr lang="en-US" dirty="0" smtClean="0"/>
              <a:t>Identify anomalies </a:t>
            </a:r>
            <a:r>
              <a:rPr lang="en-US" dirty="0"/>
              <a:t>to know what to flag for </a:t>
            </a:r>
            <a:r>
              <a:rPr lang="en-US" dirty="0" smtClean="0"/>
              <a:t>on-site visits.</a:t>
            </a:r>
          </a:p>
          <a:p>
            <a:pPr marL="461963" indent="-230188" eaLnBrk="1" fontAlgn="auto" hangingPunct="1">
              <a:spcBef>
                <a:spcPts val="600"/>
              </a:spcBef>
              <a:spcAft>
                <a:spcPts val="600"/>
              </a:spcAft>
              <a:buFontTx/>
              <a:buChar char="•"/>
              <a:defRPr/>
            </a:pPr>
            <a:r>
              <a:rPr lang="en-US" dirty="0"/>
              <a:t>Practice completing typical file review </a:t>
            </a:r>
            <a:r>
              <a:rPr lang="en-US" dirty="0" smtClean="0"/>
              <a:t>forms.</a:t>
            </a:r>
          </a:p>
          <a:p>
            <a:pPr eaLnBrk="1" fontAlgn="auto" hangingPunct="1">
              <a:spcAft>
                <a:spcPts val="600"/>
              </a:spcAft>
              <a:buFontTx/>
              <a:buChar char="•"/>
              <a:defRPr/>
            </a:pPr>
            <a:endParaRPr lang="en-US" dirty="0"/>
          </a:p>
          <a:p>
            <a:pPr eaLnBrk="1" fontAlgn="auto" hangingPunct="1">
              <a:spcAft>
                <a:spcPts val="600"/>
              </a:spcAft>
              <a:buFont typeface="Arial"/>
              <a:buNone/>
              <a:defRPr/>
            </a:pPr>
            <a:endParaRPr lang="en-US" sz="2200" dirty="0"/>
          </a:p>
        </p:txBody>
      </p:sp>
      <p:sp>
        <p:nvSpPr>
          <p:cNvPr id="2" name="Title 1"/>
          <p:cNvSpPr>
            <a:spLocks noGrp="1"/>
          </p:cNvSpPr>
          <p:nvPr>
            <p:ph type="title"/>
          </p:nvPr>
        </p:nvSpPr>
        <p:spPr/>
        <p:txBody>
          <a:bodyPr/>
          <a:lstStyle/>
          <a:p>
            <a:pPr eaLnBrk="1" fontAlgn="auto" hangingPunct="1">
              <a:spcAft>
                <a:spcPts val="0"/>
              </a:spcAft>
              <a:defRPr/>
            </a:pPr>
            <a:r>
              <a:rPr lang="en-US" dirty="0" smtClean="0">
                <a:ea typeface="ＭＳ Ｐゴシック" pitchFamily="-109" charset="-128"/>
                <a:cs typeface="ＭＳ Ｐゴシック" pitchFamily="-109" charset="-128"/>
              </a:rPr>
              <a:t>Learning Objectives</a:t>
            </a:r>
          </a:p>
        </p:txBody>
      </p:sp>
      <p:sp>
        <p:nvSpPr>
          <p:cNvPr id="15364" name="Title 5"/>
          <p:cNvSpPr txBox="1">
            <a:spLocks/>
          </p:cNvSpPr>
          <p:nvPr/>
        </p:nvSpPr>
        <p:spPr bwMode="auto">
          <a:xfrm>
            <a:off x="558800" y="8890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DESK MONITORING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6364" y="11017"/>
            <a:ext cx="5397500" cy="914400"/>
          </a:xfrm>
        </p:spPr>
        <p:txBody>
          <a:bodyPr/>
          <a:lstStyle/>
          <a:p>
            <a:pPr eaLnBrk="1" fontAlgn="auto" hangingPunct="1">
              <a:spcAft>
                <a:spcPts val="0"/>
              </a:spcAft>
              <a:defRPr/>
            </a:pPr>
            <a:r>
              <a:rPr lang="en-US" dirty="0"/>
              <a:t>Weatherization’s Mission</a:t>
            </a:r>
          </a:p>
        </p:txBody>
      </p:sp>
      <p:sp>
        <p:nvSpPr>
          <p:cNvPr id="17411" name="Content Placeholder 6"/>
          <p:cNvSpPr>
            <a:spLocks noGrp="1"/>
          </p:cNvSpPr>
          <p:nvPr>
            <p:ph idx="1"/>
          </p:nvPr>
        </p:nvSpPr>
        <p:spPr>
          <a:xfrm>
            <a:off x="457200" y="1447800"/>
            <a:ext cx="8229600" cy="4495800"/>
          </a:xfrm>
        </p:spPr>
        <p:txBody>
          <a:bodyPr anchor="ctr"/>
          <a:lstStyle/>
          <a:p>
            <a:pPr marL="0" indent="0" algn="ctr" eaLnBrk="1" hangingPunct="1">
              <a:spcBef>
                <a:spcPts val="725"/>
              </a:spcBef>
              <a:buFontTx/>
              <a:buNone/>
            </a:pPr>
            <a:r>
              <a:rPr lang="en-US" sz="2600" dirty="0">
                <a:solidFill>
                  <a:srgbClr val="000066"/>
                </a:solidFill>
              </a:rPr>
              <a:t>Mission of the Weatherization</a:t>
            </a:r>
            <a:br>
              <a:rPr lang="en-US" sz="2600" dirty="0">
                <a:solidFill>
                  <a:srgbClr val="000066"/>
                </a:solidFill>
              </a:rPr>
            </a:br>
            <a:r>
              <a:rPr lang="en-US" sz="2600" dirty="0">
                <a:solidFill>
                  <a:srgbClr val="000066"/>
                </a:solidFill>
              </a:rPr>
              <a:t>Assistance Program</a:t>
            </a:r>
          </a:p>
          <a:p>
            <a:pPr marL="0" indent="0" algn="ctr" eaLnBrk="1" hangingPunct="1">
              <a:spcBef>
                <a:spcPts val="725"/>
              </a:spcBef>
              <a:buFontTx/>
              <a:buNone/>
            </a:pPr>
            <a:endParaRPr lang="en-US" sz="1900" b="1" dirty="0"/>
          </a:p>
          <a:p>
            <a:pPr marL="0" indent="0" algn="ctr" eaLnBrk="1" hangingPunct="1">
              <a:buFontTx/>
              <a:buNone/>
            </a:pPr>
            <a:r>
              <a:rPr lang="en-US" dirty="0"/>
              <a:t>To reduce energy costs for low-income</a:t>
            </a:r>
            <a:br>
              <a:rPr lang="en-US" dirty="0"/>
            </a:br>
            <a:r>
              <a:rPr lang="en-US" dirty="0"/>
              <a:t>families, particularly for the elderly, people</a:t>
            </a:r>
            <a:br>
              <a:rPr lang="en-US" dirty="0"/>
            </a:br>
            <a:r>
              <a:rPr lang="en-US" dirty="0"/>
              <a:t>with disabilities, </a:t>
            </a:r>
            <a:r>
              <a:rPr lang="en-US" dirty="0" smtClean="0"/>
              <a:t>and people with children</a:t>
            </a:r>
            <a:r>
              <a:rPr lang="en-US" dirty="0"/>
              <a:t>, while</a:t>
            </a:r>
            <a:br>
              <a:rPr lang="en-US" dirty="0"/>
            </a:br>
            <a:r>
              <a:rPr lang="en-US" dirty="0"/>
              <a:t>ensuring their health and </a:t>
            </a:r>
            <a:r>
              <a:rPr lang="en-US" dirty="0" smtClean="0"/>
              <a:t>safety.</a:t>
            </a:r>
            <a:endParaRPr lang="en-US" dirty="0"/>
          </a:p>
        </p:txBody>
      </p:sp>
      <p:cxnSp>
        <p:nvCxnSpPr>
          <p:cNvPr id="17412" name="Straight Connector 9"/>
          <p:cNvCxnSpPr>
            <a:cxnSpLocks noChangeShapeType="1"/>
          </p:cNvCxnSpPr>
          <p:nvPr/>
        </p:nvCxnSpPr>
        <p:spPr bwMode="auto">
          <a:xfrm>
            <a:off x="914400" y="3276600"/>
            <a:ext cx="7315200" cy="1588"/>
          </a:xfrm>
          <a:prstGeom prst="line">
            <a:avLst/>
          </a:prstGeom>
          <a:noFill/>
          <a:ln w="9525">
            <a:solidFill>
              <a:srgbClr val="6799C8"/>
            </a:solidFill>
            <a:round/>
            <a:headEnd/>
            <a:tailEnd/>
          </a:ln>
        </p:spPr>
      </p:cxnSp>
      <p:sp>
        <p:nvSpPr>
          <p:cNvPr id="17413" name="Title 5"/>
          <p:cNvSpPr txBox="1">
            <a:spLocks/>
          </p:cNvSpPr>
          <p:nvPr/>
        </p:nvSpPr>
        <p:spPr bwMode="auto">
          <a:xfrm>
            <a:off x="558800" y="8890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dirty="0">
                <a:solidFill>
                  <a:schemeClr val="bg1"/>
                </a:solidFill>
              </a:rPr>
              <a:t>DESK MONITORING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030" y="22034"/>
            <a:ext cx="5397500" cy="914400"/>
          </a:xfrm>
        </p:spPr>
        <p:txBody>
          <a:bodyPr/>
          <a:lstStyle/>
          <a:p>
            <a:pPr eaLnBrk="1" fontAlgn="auto" hangingPunct="1">
              <a:spcAft>
                <a:spcPts val="0"/>
              </a:spcAft>
              <a:defRPr/>
            </a:pPr>
            <a:r>
              <a:rPr lang="en-US" dirty="0" smtClean="0">
                <a:ea typeface="ＭＳ Ｐゴシック" pitchFamily="-109" charset="-128"/>
                <a:cs typeface="ＭＳ Ｐゴシック" pitchFamily="-109" charset="-128"/>
              </a:rPr>
              <a:t>Legislation: 10 CFR 440</a:t>
            </a:r>
          </a:p>
        </p:txBody>
      </p:sp>
      <p:sp>
        <p:nvSpPr>
          <p:cNvPr id="19459" name="Content Placeholder 2"/>
          <p:cNvSpPr>
            <a:spLocks noGrp="1"/>
          </p:cNvSpPr>
          <p:nvPr>
            <p:ph idx="1"/>
          </p:nvPr>
        </p:nvSpPr>
        <p:spPr>
          <a:xfrm>
            <a:off x="457200" y="2079625"/>
            <a:ext cx="5283200" cy="3213100"/>
          </a:xfrm>
        </p:spPr>
        <p:txBody>
          <a:bodyPr/>
          <a:lstStyle/>
          <a:p>
            <a:pPr marL="461963" indent="-230188" eaLnBrk="1" hangingPunct="1">
              <a:spcBef>
                <a:spcPts val="600"/>
              </a:spcBef>
              <a:buFontTx/>
              <a:buChar char="•"/>
              <a:defRPr/>
            </a:pPr>
            <a:r>
              <a:rPr lang="en-US" sz="2400" dirty="0"/>
              <a:t>The </a:t>
            </a:r>
            <a:r>
              <a:rPr lang="en-US" sz="2400" dirty="0" smtClean="0"/>
              <a:t>rule authorizing </a:t>
            </a:r>
            <a:r>
              <a:rPr lang="en-US" sz="2400" dirty="0"/>
              <a:t>WAP is known as 10 CFR 440.</a:t>
            </a:r>
          </a:p>
          <a:p>
            <a:pPr marL="461963" indent="-230188" eaLnBrk="1" hangingPunct="1">
              <a:spcBef>
                <a:spcPts val="600"/>
              </a:spcBef>
              <a:buFontTx/>
              <a:buChar char="•"/>
              <a:defRPr/>
            </a:pPr>
            <a:r>
              <a:rPr lang="en-US" sz="2400" dirty="0"/>
              <a:t>DOE rules are intended to guarantee </a:t>
            </a:r>
            <a:r>
              <a:rPr lang="en-US" sz="2400" dirty="0" smtClean="0"/>
              <a:t>taxpayer </a:t>
            </a:r>
            <a:r>
              <a:rPr lang="en-US" sz="2400" dirty="0"/>
              <a:t>money is well spent.</a:t>
            </a:r>
          </a:p>
          <a:p>
            <a:pPr marL="461963" indent="-230188" eaLnBrk="1" hangingPunct="1">
              <a:spcBef>
                <a:spcPts val="600"/>
              </a:spcBef>
              <a:buFontTx/>
              <a:buChar char="•"/>
              <a:defRPr/>
            </a:pPr>
            <a:r>
              <a:rPr lang="en-US" sz="2400" dirty="0"/>
              <a:t>The complete document is available on WAPTAC. </a:t>
            </a:r>
          </a:p>
          <a:p>
            <a:pPr marL="346075" indent="-346075" eaLnBrk="1" hangingPunct="1">
              <a:buFontTx/>
              <a:buChar char="•"/>
              <a:tabLst>
                <a:tab pos="342900" algn="l"/>
              </a:tabLst>
              <a:defRPr/>
            </a:pPr>
            <a:endParaRPr lang="en-US" sz="2400" dirty="0"/>
          </a:p>
        </p:txBody>
      </p:sp>
      <p:pic>
        <p:nvPicPr>
          <p:cNvPr id="19460" name="Picture 4" descr="10 CFR Part 440 Final Rule"/>
          <p:cNvPicPr>
            <a:picLocks noChangeAspect="1"/>
          </p:cNvPicPr>
          <p:nvPr/>
        </p:nvPicPr>
        <p:blipFill>
          <a:blip r:embed="rId3"/>
          <a:srcRect/>
          <a:stretch>
            <a:fillRect/>
          </a:stretch>
        </p:blipFill>
        <p:spPr bwMode="auto">
          <a:xfrm>
            <a:off x="5997575" y="1587500"/>
            <a:ext cx="2689225" cy="4197350"/>
          </a:xfrm>
          <a:prstGeom prst="rect">
            <a:avLst/>
          </a:prstGeom>
          <a:noFill/>
          <a:ln w="9525">
            <a:noFill/>
            <a:miter lim="800000"/>
            <a:headEnd/>
            <a:tailEnd/>
          </a:ln>
        </p:spPr>
      </p:pic>
      <p:sp>
        <p:nvSpPr>
          <p:cNvPr id="19461" name="Title 5"/>
          <p:cNvSpPr txBox="1">
            <a:spLocks/>
          </p:cNvSpPr>
          <p:nvPr/>
        </p:nvSpPr>
        <p:spPr bwMode="auto">
          <a:xfrm>
            <a:off x="558800" y="8890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a:solidFill>
                  <a:schemeClr val="bg1"/>
                </a:solidFill>
              </a:rPr>
              <a:t>DESK MONITORING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ＭＳ Ｐゴシック" pitchFamily="-109" charset="-128"/>
                <a:cs typeface="ＭＳ Ｐゴシック" pitchFamily="-109" charset="-128"/>
              </a:rPr>
              <a:t>Fiscal Requirements</a:t>
            </a:r>
          </a:p>
        </p:txBody>
      </p:sp>
      <p:sp>
        <p:nvSpPr>
          <p:cNvPr id="21507" name="Content Placeholder 2"/>
          <p:cNvSpPr>
            <a:spLocks noGrp="1"/>
          </p:cNvSpPr>
          <p:nvPr>
            <p:ph idx="1"/>
          </p:nvPr>
        </p:nvSpPr>
        <p:spPr>
          <a:xfrm>
            <a:off x="533400" y="2019300"/>
            <a:ext cx="3898900" cy="4025900"/>
          </a:xfrm>
        </p:spPr>
        <p:txBody>
          <a:bodyPr/>
          <a:lstStyle/>
          <a:p>
            <a:pPr eaLnBrk="1" hangingPunct="1">
              <a:spcAft>
                <a:spcPts val="600"/>
              </a:spcAft>
              <a:defRPr/>
            </a:pPr>
            <a:r>
              <a:rPr lang="en-US" sz="2400" dirty="0">
                <a:latin typeface="+mj-lt"/>
              </a:rPr>
              <a:t>Weatherization files must show:</a:t>
            </a:r>
          </a:p>
          <a:p>
            <a:pPr marL="461963" lvl="2" indent="-285750" eaLnBrk="1" hangingPunct="1">
              <a:spcBef>
                <a:spcPts val="600"/>
              </a:spcBef>
              <a:spcAft>
                <a:spcPts val="600"/>
              </a:spcAft>
              <a:buFontTx/>
              <a:buChar char="•"/>
              <a:defRPr/>
            </a:pPr>
            <a:r>
              <a:rPr lang="en-US" sz="2400" dirty="0" smtClean="0">
                <a:latin typeface="+mj-lt"/>
              </a:rPr>
              <a:t>A method </a:t>
            </a:r>
            <a:r>
              <a:rPr lang="en-US" sz="2400" dirty="0">
                <a:latin typeface="+mj-lt"/>
              </a:rPr>
              <a:t>of selecting a </a:t>
            </a:r>
            <a:r>
              <a:rPr lang="en-US" sz="2400" dirty="0" smtClean="0">
                <a:latin typeface="+mj-lt"/>
              </a:rPr>
              <a:t>contractor.</a:t>
            </a:r>
          </a:p>
          <a:p>
            <a:pPr marL="461963" lvl="2" indent="-285750" eaLnBrk="1" hangingPunct="1">
              <a:spcBef>
                <a:spcPts val="600"/>
              </a:spcBef>
              <a:spcAft>
                <a:spcPts val="600"/>
              </a:spcAft>
              <a:buFontTx/>
              <a:buChar char="•"/>
              <a:defRPr/>
            </a:pPr>
            <a:r>
              <a:rPr lang="en-US" sz="2400" dirty="0" smtClean="0">
                <a:latin typeface="+mj-lt"/>
              </a:rPr>
              <a:t>The bid process.</a:t>
            </a:r>
          </a:p>
          <a:p>
            <a:pPr marL="461963" lvl="2" indent="-285750" eaLnBrk="1" hangingPunct="1">
              <a:spcBef>
                <a:spcPts val="600"/>
              </a:spcBef>
              <a:spcAft>
                <a:spcPts val="600"/>
              </a:spcAft>
              <a:buFontTx/>
              <a:buChar char="•"/>
              <a:defRPr/>
            </a:pPr>
            <a:r>
              <a:rPr lang="en-US" sz="2400" dirty="0">
                <a:latin typeface="+mj-lt"/>
              </a:rPr>
              <a:t>Three </a:t>
            </a:r>
            <a:r>
              <a:rPr lang="en-US" sz="2400" dirty="0" smtClean="0">
                <a:latin typeface="+mj-lt"/>
              </a:rPr>
              <a:t>bids.</a:t>
            </a:r>
          </a:p>
          <a:p>
            <a:pPr marL="461963" lvl="2" indent="-285750" eaLnBrk="1" hangingPunct="1">
              <a:spcBef>
                <a:spcPts val="600"/>
              </a:spcBef>
              <a:spcAft>
                <a:spcPts val="600"/>
              </a:spcAft>
              <a:buFontTx/>
              <a:buChar char="•"/>
              <a:defRPr/>
            </a:pPr>
            <a:r>
              <a:rPr lang="en-US" sz="2400" dirty="0">
                <a:latin typeface="+mj-lt"/>
              </a:rPr>
              <a:t>Justification for sole </a:t>
            </a:r>
            <a:r>
              <a:rPr lang="en-US" sz="2400" dirty="0" smtClean="0">
                <a:latin typeface="+mj-lt"/>
              </a:rPr>
              <a:t>sourcing.</a:t>
            </a:r>
            <a:endParaRPr lang="en-US" sz="2400" dirty="0">
              <a:latin typeface="+mj-lt"/>
            </a:endParaRPr>
          </a:p>
        </p:txBody>
      </p:sp>
      <p:sp>
        <p:nvSpPr>
          <p:cNvPr id="21509" name="Content Placeholder 2"/>
          <p:cNvSpPr txBox="1">
            <a:spLocks/>
          </p:cNvSpPr>
          <p:nvPr/>
        </p:nvSpPr>
        <p:spPr bwMode="auto">
          <a:xfrm>
            <a:off x="4800600" y="2070100"/>
            <a:ext cx="4157663" cy="3754438"/>
          </a:xfrm>
          <a:prstGeom prst="rect">
            <a:avLst/>
          </a:prstGeom>
          <a:noFill/>
          <a:ln w="9525">
            <a:noFill/>
            <a:miter lim="800000"/>
            <a:headEnd/>
            <a:tailEnd/>
          </a:ln>
        </p:spPr>
        <p:txBody>
          <a:bodyPr lIns="0" tIns="0" rIns="0" bIns="0">
            <a:prstTxWarp prst="textNoShape">
              <a:avLst/>
            </a:prstTxWarp>
          </a:bodyPr>
          <a:lstStyle/>
          <a:p>
            <a:pPr marL="457200" indent="-457200" defTabSz="914400" eaLnBrk="0" hangingPunct="0">
              <a:spcBef>
                <a:spcPts val="1200"/>
              </a:spcBef>
              <a:spcAft>
                <a:spcPts val="600"/>
              </a:spcAft>
              <a:buClr>
                <a:srgbClr val="8DC63F"/>
              </a:buClr>
            </a:pPr>
            <a:r>
              <a:rPr lang="en-US" sz="2400" dirty="0">
                <a:latin typeface="+mj-lt"/>
              </a:rPr>
              <a:t>During file review check that:</a:t>
            </a:r>
          </a:p>
          <a:p>
            <a:pPr marL="461963" lvl="2" indent="-285750" defTabSz="914400" eaLnBrk="0" hangingPunct="0">
              <a:spcBef>
                <a:spcPts val="600"/>
              </a:spcBef>
              <a:spcAft>
                <a:spcPts val="600"/>
              </a:spcAft>
              <a:buClr>
                <a:schemeClr val="tx1"/>
              </a:buClr>
              <a:buFont typeface="Arial" charset="0"/>
              <a:buChar char="•"/>
            </a:pPr>
            <a:r>
              <a:rPr lang="en-US" sz="2400" dirty="0">
                <a:latin typeface="+mj-lt"/>
              </a:rPr>
              <a:t>Charges match bids.</a:t>
            </a:r>
          </a:p>
          <a:p>
            <a:pPr marL="461963" lvl="2" indent="-285750" defTabSz="914400" eaLnBrk="0" hangingPunct="0">
              <a:spcBef>
                <a:spcPts val="600"/>
              </a:spcBef>
              <a:spcAft>
                <a:spcPts val="600"/>
              </a:spcAft>
              <a:buClr>
                <a:schemeClr val="tx1"/>
              </a:buClr>
              <a:buFont typeface="Arial" charset="0"/>
              <a:buChar char="•"/>
            </a:pPr>
            <a:r>
              <a:rPr lang="en-US" sz="2400" dirty="0">
                <a:latin typeface="+mj-lt"/>
              </a:rPr>
              <a:t>Measures on final inspection match invoices.</a:t>
            </a:r>
          </a:p>
          <a:p>
            <a:pPr marL="461963" lvl="2" indent="-285750" defTabSz="914400" eaLnBrk="0" hangingPunct="0">
              <a:spcBef>
                <a:spcPts val="600"/>
              </a:spcBef>
              <a:spcAft>
                <a:spcPts val="600"/>
              </a:spcAft>
              <a:buClr>
                <a:schemeClr val="tx1"/>
              </a:buClr>
              <a:buFont typeface="Arial" charset="0"/>
              <a:buChar char="•"/>
            </a:pPr>
            <a:r>
              <a:rPr lang="en-US" sz="2400" dirty="0">
                <a:latin typeface="+mj-lt"/>
              </a:rPr>
              <a:t>Measures listed on client </a:t>
            </a:r>
            <a:br>
              <a:rPr lang="en-US" sz="2400" dirty="0">
                <a:latin typeface="+mj-lt"/>
              </a:rPr>
            </a:br>
            <a:r>
              <a:rPr lang="en-US" sz="2400" dirty="0">
                <a:latin typeface="+mj-lt"/>
              </a:rPr>
              <a:t>sign-off are consistent.</a:t>
            </a:r>
          </a:p>
        </p:txBody>
      </p:sp>
      <p:sp>
        <p:nvSpPr>
          <p:cNvPr id="3" name="Content Placeholder 2"/>
          <p:cNvSpPr txBox="1">
            <a:spLocks/>
          </p:cNvSpPr>
          <p:nvPr/>
        </p:nvSpPr>
        <p:spPr bwMode="auto">
          <a:xfrm>
            <a:off x="525463" y="1481138"/>
            <a:ext cx="7127875" cy="635000"/>
          </a:xfrm>
          <a:prstGeom prst="rect">
            <a:avLst/>
          </a:prstGeom>
          <a:noFill/>
          <a:ln w="9525">
            <a:noFill/>
            <a:miter lim="800000"/>
            <a:headEnd/>
            <a:tailEnd/>
          </a:ln>
        </p:spPr>
        <p:txBody>
          <a:bodyPr lIns="0" tIns="0" rIns="0" bIns="0">
            <a:prstTxWarp prst="textNoShape">
              <a:avLst/>
            </a:prstTxWarp>
          </a:bodyPr>
          <a:lstStyle/>
          <a:p>
            <a:pPr marL="457200" indent="-457200" defTabSz="914400" eaLnBrk="0" hangingPunct="0">
              <a:spcBef>
                <a:spcPts val="1200"/>
              </a:spcBef>
              <a:spcAft>
                <a:spcPts val="600"/>
              </a:spcAft>
              <a:buClr>
                <a:srgbClr val="8DC63F"/>
              </a:buClr>
            </a:pPr>
            <a:r>
              <a:rPr lang="en-US" sz="2600" dirty="0" smtClean="0">
                <a:solidFill>
                  <a:srgbClr val="11007C"/>
                </a:solidFill>
              </a:rPr>
              <a:t>10 CFR 600 Covers Procurement </a:t>
            </a:r>
            <a:endParaRPr lang="en-US" sz="2600" dirty="0">
              <a:solidFill>
                <a:srgbClr val="11007C"/>
              </a:solidFill>
            </a:endParaRPr>
          </a:p>
        </p:txBody>
      </p:sp>
      <p:cxnSp>
        <p:nvCxnSpPr>
          <p:cNvPr id="21510" name="Straight Connector 6"/>
          <p:cNvCxnSpPr>
            <a:cxnSpLocks noChangeShapeType="1"/>
          </p:cNvCxnSpPr>
          <p:nvPr/>
        </p:nvCxnSpPr>
        <p:spPr bwMode="auto">
          <a:xfrm rot="5400000" flipH="1" flipV="1">
            <a:off x="2343151" y="4022725"/>
            <a:ext cx="4025900" cy="3175"/>
          </a:xfrm>
          <a:prstGeom prst="line">
            <a:avLst/>
          </a:prstGeom>
          <a:noFill/>
          <a:ln w="6350">
            <a:solidFill>
              <a:srgbClr val="00A4E4"/>
            </a:solidFill>
            <a:prstDash val="dot"/>
            <a:round/>
            <a:headEnd/>
            <a:tailEnd/>
          </a:ln>
        </p:spPr>
      </p:cxnSp>
      <p:sp>
        <p:nvSpPr>
          <p:cNvPr id="21511" name="Title 5"/>
          <p:cNvSpPr txBox="1">
            <a:spLocks/>
          </p:cNvSpPr>
          <p:nvPr/>
        </p:nvSpPr>
        <p:spPr bwMode="auto">
          <a:xfrm>
            <a:off x="558800" y="8890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a:solidFill>
                  <a:schemeClr val="bg1"/>
                </a:solidFill>
              </a:rPr>
              <a:t>DESK MONITORING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Image of a worker with papers around her desk"/>
          <p:cNvPicPr>
            <a:picLocks noChangeAspect="1"/>
          </p:cNvPicPr>
          <p:nvPr/>
        </p:nvPicPr>
        <p:blipFill>
          <a:blip r:embed="rId3"/>
          <a:srcRect b="2213"/>
          <a:stretch>
            <a:fillRect/>
          </a:stretch>
        </p:blipFill>
        <p:spPr bwMode="auto">
          <a:xfrm>
            <a:off x="0" y="3695700"/>
            <a:ext cx="2660650" cy="2806700"/>
          </a:xfrm>
          <a:prstGeom prst="rect">
            <a:avLst/>
          </a:prstGeom>
          <a:noFill/>
          <a:ln w="9525">
            <a:noFill/>
            <a:miter lim="800000"/>
            <a:headEnd/>
            <a:tailEnd/>
          </a:ln>
        </p:spPr>
      </p:pic>
      <p:pic>
        <p:nvPicPr>
          <p:cNvPr id="23555" name="Picture 7" descr="Image of hands on a file box"/>
          <p:cNvPicPr>
            <a:picLocks noChangeAspect="1"/>
          </p:cNvPicPr>
          <p:nvPr/>
        </p:nvPicPr>
        <p:blipFill>
          <a:blip r:embed="rId4"/>
          <a:srcRect/>
          <a:stretch>
            <a:fillRect/>
          </a:stretch>
        </p:blipFill>
        <p:spPr bwMode="auto">
          <a:xfrm>
            <a:off x="0" y="1104900"/>
            <a:ext cx="2660650" cy="2705100"/>
          </a:xfrm>
          <a:prstGeom prst="rect">
            <a:avLst/>
          </a:prstGeom>
          <a:noFill/>
          <a:ln w="9525">
            <a:noFill/>
            <a:miter lim="800000"/>
            <a:headEnd/>
            <a:tailEnd/>
          </a:ln>
        </p:spPr>
      </p:pic>
      <p:sp>
        <p:nvSpPr>
          <p:cNvPr id="23556" name="Rectangle 7"/>
          <p:cNvSpPr>
            <a:spLocks noChangeArrowheads="1"/>
          </p:cNvSpPr>
          <p:nvPr/>
        </p:nvSpPr>
        <p:spPr bwMode="auto">
          <a:xfrm>
            <a:off x="0" y="3568700"/>
            <a:ext cx="2660650" cy="419100"/>
          </a:xfrm>
          <a:prstGeom prst="rect">
            <a:avLst/>
          </a:prstGeom>
          <a:solidFill>
            <a:srgbClr val="00A4E4"/>
          </a:solidFill>
          <a:ln w="9525">
            <a:solidFill>
              <a:schemeClr val="accent3"/>
            </a:solidFill>
            <a:round/>
            <a:headEnd/>
            <a:tailEnd/>
          </a:ln>
        </p:spPr>
        <p:txBody>
          <a:bodyPr>
            <a:prstTxWarp prst="textNoShape">
              <a:avLst/>
            </a:prstTxWarp>
          </a:bodyPr>
          <a:lstStyle/>
          <a:p>
            <a:pPr algn="ctr" defTabSz="914400">
              <a:defRPr/>
            </a:pPr>
            <a:endParaRPr lang="en-US" sz="2800" b="1" dirty="0"/>
          </a:p>
        </p:txBody>
      </p:sp>
      <p:sp>
        <p:nvSpPr>
          <p:cNvPr id="2" name="Title 1"/>
          <p:cNvSpPr>
            <a:spLocks noGrp="1"/>
          </p:cNvSpPr>
          <p:nvPr>
            <p:ph type="title"/>
          </p:nvPr>
        </p:nvSpPr>
        <p:spPr>
          <a:xfrm>
            <a:off x="469900" y="0"/>
            <a:ext cx="5397500" cy="914400"/>
          </a:xfrm>
        </p:spPr>
        <p:txBody>
          <a:bodyPr/>
          <a:lstStyle/>
          <a:p>
            <a:pPr eaLnBrk="1" fontAlgn="auto" hangingPunct="1">
              <a:spcAft>
                <a:spcPts val="0"/>
              </a:spcAft>
              <a:defRPr/>
            </a:pPr>
            <a:r>
              <a:rPr lang="en-US" dirty="0" smtClean="0">
                <a:ea typeface="ＭＳ Ｐゴシック" pitchFamily="-109" charset="-128"/>
                <a:cs typeface="ＭＳ Ｐゴシック" pitchFamily="-109" charset="-128"/>
              </a:rPr>
              <a:t>File Organization</a:t>
            </a:r>
          </a:p>
        </p:txBody>
      </p:sp>
      <p:sp>
        <p:nvSpPr>
          <p:cNvPr id="23558" name="Content Placeholder 2"/>
          <p:cNvSpPr>
            <a:spLocks noGrp="1"/>
          </p:cNvSpPr>
          <p:nvPr>
            <p:ph idx="1"/>
          </p:nvPr>
        </p:nvSpPr>
        <p:spPr>
          <a:xfrm>
            <a:off x="2997200" y="2082800"/>
            <a:ext cx="5613400" cy="3975100"/>
          </a:xfrm>
        </p:spPr>
        <p:txBody>
          <a:bodyPr/>
          <a:lstStyle/>
          <a:p>
            <a:pPr marL="461963" indent="-285750" eaLnBrk="1" hangingPunct="1">
              <a:spcBef>
                <a:spcPts val="600"/>
              </a:spcBef>
              <a:buFontTx/>
              <a:buChar char="•"/>
            </a:pPr>
            <a:r>
              <a:rPr lang="en-US" sz="2400" dirty="0"/>
              <a:t>Community Action Agency (CAA) files will range from highly organized to totally chaotic. </a:t>
            </a:r>
          </a:p>
          <a:p>
            <a:pPr marL="461963" indent="-285750" eaLnBrk="1" hangingPunct="1">
              <a:spcBef>
                <a:spcPts val="600"/>
              </a:spcBef>
              <a:buFontTx/>
              <a:buChar char="•"/>
            </a:pPr>
            <a:r>
              <a:rPr lang="en-US" sz="2400" dirty="0"/>
              <a:t>Read through the whole file to familiarize yourself with the CAA’s “style” before making any entries </a:t>
            </a:r>
            <a:br>
              <a:rPr lang="en-US" sz="2400" dirty="0"/>
            </a:br>
            <a:r>
              <a:rPr lang="en-US" sz="2400" dirty="0"/>
              <a:t>on the review form. </a:t>
            </a:r>
          </a:p>
        </p:txBody>
      </p:sp>
      <p:sp>
        <p:nvSpPr>
          <p:cNvPr id="23560" name="Title 5"/>
          <p:cNvSpPr txBox="1">
            <a:spLocks/>
          </p:cNvSpPr>
          <p:nvPr/>
        </p:nvSpPr>
        <p:spPr bwMode="auto">
          <a:xfrm>
            <a:off x="558800" y="8890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a:solidFill>
                  <a:schemeClr val="bg1"/>
                </a:solidFill>
              </a:rPr>
              <a:t>DESK MONITORING</a:t>
            </a:r>
          </a:p>
        </p:txBody>
      </p:sp>
      <p:sp>
        <p:nvSpPr>
          <p:cNvPr id="9" name="Rectangle 8"/>
          <p:cNvSpPr>
            <a:spLocks noChangeArrowheads="1"/>
          </p:cNvSpPr>
          <p:nvPr/>
        </p:nvSpPr>
        <p:spPr bwMode="auto">
          <a:xfrm>
            <a:off x="4241494" y="6378767"/>
            <a:ext cx="4902506"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rgbClr val="000000"/>
                </a:solidFill>
                <a:cs typeface="Arial" charset="0"/>
              </a:rPr>
              <a:t>Photos courtesy of thevoyage.blogspot.com and urbanmoms.ca</a:t>
            </a:r>
            <a:endParaRPr lang="en-US" sz="900" i="1" dirty="0">
              <a:solidFill>
                <a:srgbClr val="000000"/>
              </a:solidFill>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13" y="11017"/>
            <a:ext cx="5397500" cy="914400"/>
          </a:xfrm>
        </p:spPr>
        <p:txBody>
          <a:bodyPr/>
          <a:lstStyle/>
          <a:p>
            <a:pPr eaLnBrk="1" fontAlgn="auto" hangingPunct="1">
              <a:spcAft>
                <a:spcPts val="0"/>
              </a:spcAft>
              <a:defRPr/>
            </a:pPr>
            <a:r>
              <a:rPr lang="en-US" sz="2400" dirty="0" smtClean="0">
                <a:ea typeface="ＭＳ Ｐゴシック" pitchFamily="-109" charset="-128"/>
                <a:cs typeface="ＭＳ Ｐゴシック" pitchFamily="-109" charset="-128"/>
              </a:rPr>
              <a:t>Minimum Contents for Client Files</a:t>
            </a:r>
          </a:p>
        </p:txBody>
      </p:sp>
      <p:sp>
        <p:nvSpPr>
          <p:cNvPr id="25603" name="Content Placeholder 2"/>
          <p:cNvSpPr>
            <a:spLocks noGrp="1"/>
          </p:cNvSpPr>
          <p:nvPr>
            <p:ph idx="1"/>
          </p:nvPr>
        </p:nvSpPr>
        <p:spPr>
          <a:xfrm>
            <a:off x="457200" y="1500188"/>
            <a:ext cx="8382000" cy="4759325"/>
          </a:xfrm>
        </p:spPr>
        <p:txBody>
          <a:bodyPr/>
          <a:lstStyle/>
          <a:p>
            <a:pPr marL="457200" indent="-457200" eaLnBrk="1" hangingPunct="1">
              <a:spcBef>
                <a:spcPts val="600"/>
              </a:spcBef>
              <a:spcAft>
                <a:spcPts val="600"/>
              </a:spcAft>
              <a:buFont typeface="Wingdings" charset="2"/>
              <a:buChar char="ü"/>
            </a:pPr>
            <a:r>
              <a:rPr lang="en-US" sz="1600" dirty="0"/>
              <a:t>Verification of client </a:t>
            </a:r>
            <a:r>
              <a:rPr lang="en-US" sz="1600" dirty="0" smtClean="0"/>
              <a:t>eligibility</a:t>
            </a:r>
            <a:endParaRPr lang="en-US" sz="1600" dirty="0"/>
          </a:p>
          <a:p>
            <a:pPr marL="457200" indent="-457200" eaLnBrk="1" hangingPunct="1">
              <a:spcBef>
                <a:spcPts val="600"/>
              </a:spcBef>
              <a:spcAft>
                <a:spcPts val="600"/>
              </a:spcAft>
              <a:buFont typeface="Wingdings" charset="2"/>
              <a:buChar char="ü"/>
            </a:pPr>
            <a:r>
              <a:rPr lang="en-US" sz="1600" dirty="0"/>
              <a:t>Client permission </a:t>
            </a:r>
            <a:r>
              <a:rPr lang="en-US" sz="1600" dirty="0" smtClean="0"/>
              <a:t>form</a:t>
            </a:r>
            <a:endParaRPr lang="en-US" sz="1600" dirty="0"/>
          </a:p>
          <a:p>
            <a:pPr marL="457200" indent="-457200" eaLnBrk="1" hangingPunct="1">
              <a:spcBef>
                <a:spcPts val="600"/>
              </a:spcBef>
              <a:spcAft>
                <a:spcPts val="600"/>
              </a:spcAft>
              <a:buFont typeface="Wingdings" charset="2"/>
              <a:buChar char="ü"/>
            </a:pPr>
            <a:r>
              <a:rPr lang="en-US" sz="1600" dirty="0"/>
              <a:t>Building age documentation which </a:t>
            </a:r>
            <a:r>
              <a:rPr lang="en-US" sz="1600" dirty="0" smtClean="0"/>
              <a:t>may trigger:</a:t>
            </a:r>
            <a:endParaRPr lang="en-US" sz="1600" dirty="0"/>
          </a:p>
          <a:p>
            <a:pPr marL="857250" lvl="2" indent="-285750" eaLnBrk="1" hangingPunct="1">
              <a:spcBef>
                <a:spcPct val="0"/>
              </a:spcBef>
              <a:spcAft>
                <a:spcPts val="600"/>
              </a:spcAft>
              <a:buFont typeface="Wingdings" charset="2"/>
              <a:buChar char="ü"/>
            </a:pPr>
            <a:r>
              <a:rPr lang="en-US" sz="1400" dirty="0"/>
              <a:t>Lead paint notification form  (constructed prior to 1978</a:t>
            </a:r>
            <a:r>
              <a:rPr lang="en-US" sz="1400" dirty="0" smtClean="0"/>
              <a:t>)</a:t>
            </a:r>
            <a:endParaRPr lang="en-US" sz="1400" dirty="0"/>
          </a:p>
          <a:p>
            <a:pPr marL="857250" lvl="2" indent="-285750" eaLnBrk="1" hangingPunct="1">
              <a:spcBef>
                <a:spcPct val="0"/>
              </a:spcBef>
              <a:spcAft>
                <a:spcPts val="600"/>
              </a:spcAft>
              <a:buFont typeface="Wingdings" charset="2"/>
              <a:buChar char="ü"/>
            </a:pPr>
            <a:r>
              <a:rPr lang="en-US" sz="1400" dirty="0" smtClean="0"/>
              <a:t>Lead-Safe </a:t>
            </a:r>
            <a:r>
              <a:rPr lang="en-US" sz="1400" dirty="0"/>
              <a:t>Weatherization documentation (constructed prior to 1978</a:t>
            </a:r>
            <a:r>
              <a:rPr lang="en-US" sz="1400" dirty="0" smtClean="0"/>
              <a:t>)</a:t>
            </a:r>
            <a:endParaRPr lang="en-US" sz="1400" dirty="0"/>
          </a:p>
          <a:p>
            <a:pPr marL="857250" lvl="2" indent="-285750" eaLnBrk="1" hangingPunct="1">
              <a:spcBef>
                <a:spcPct val="0"/>
              </a:spcBef>
              <a:spcAft>
                <a:spcPts val="600"/>
              </a:spcAft>
              <a:buFont typeface="Wingdings" charset="2"/>
              <a:buChar char="ü"/>
            </a:pPr>
            <a:r>
              <a:rPr lang="en-US" sz="1400" dirty="0"/>
              <a:t>State Historic Preservation documentation (building more than 45 years old</a:t>
            </a:r>
            <a:r>
              <a:rPr lang="en-US" sz="1400" dirty="0" smtClean="0"/>
              <a:t>)</a:t>
            </a:r>
            <a:endParaRPr lang="en-US" sz="1400" dirty="0"/>
          </a:p>
          <a:p>
            <a:pPr marL="457200" indent="-457200" eaLnBrk="1" hangingPunct="1">
              <a:spcBef>
                <a:spcPts val="600"/>
              </a:spcBef>
              <a:spcAft>
                <a:spcPts val="600"/>
              </a:spcAft>
              <a:buFont typeface="Wingdings" charset="2"/>
              <a:buChar char="ü"/>
            </a:pPr>
            <a:r>
              <a:rPr lang="en-US" sz="1600" dirty="0"/>
              <a:t>Mold/moisture </a:t>
            </a:r>
            <a:r>
              <a:rPr lang="en-US" sz="1600" dirty="0" smtClean="0"/>
              <a:t>form</a:t>
            </a:r>
            <a:endParaRPr lang="en-US" sz="1600" dirty="0"/>
          </a:p>
          <a:p>
            <a:pPr marL="457200" indent="-457200" eaLnBrk="1" hangingPunct="1">
              <a:spcBef>
                <a:spcPts val="600"/>
              </a:spcBef>
              <a:spcAft>
                <a:spcPts val="600"/>
              </a:spcAft>
              <a:buFont typeface="Wingdings" charset="2"/>
              <a:buChar char="ü"/>
            </a:pPr>
            <a:r>
              <a:rPr lang="en-US" sz="1600" dirty="0"/>
              <a:t>Audit </a:t>
            </a:r>
            <a:r>
              <a:rPr lang="en-US" sz="1600" dirty="0" smtClean="0"/>
              <a:t>report</a:t>
            </a:r>
            <a:endParaRPr lang="en-US" sz="1600" dirty="0"/>
          </a:p>
          <a:p>
            <a:pPr marL="457200" indent="-457200" eaLnBrk="1" hangingPunct="1">
              <a:spcBef>
                <a:spcPts val="600"/>
              </a:spcBef>
              <a:spcAft>
                <a:spcPts val="600"/>
              </a:spcAft>
              <a:buFont typeface="Wingdings" charset="2"/>
              <a:buChar char="ü"/>
            </a:pPr>
            <a:r>
              <a:rPr lang="en-US" sz="1600" dirty="0"/>
              <a:t>Work order </a:t>
            </a:r>
            <a:r>
              <a:rPr lang="en-US" sz="1600" dirty="0" smtClean="0"/>
              <a:t>a.k.a. </a:t>
            </a:r>
            <a:r>
              <a:rPr lang="en-US" sz="1600" dirty="0"/>
              <a:t>Building Weatherization Report (BWR)  </a:t>
            </a:r>
            <a:br>
              <a:rPr lang="en-US" sz="1600" dirty="0"/>
            </a:br>
            <a:r>
              <a:rPr lang="en-US" sz="1600" dirty="0"/>
              <a:t>or Building Job Order Sheet (BJOS</a:t>
            </a:r>
            <a:r>
              <a:rPr lang="en-US" sz="1600" dirty="0" smtClean="0"/>
              <a:t>)</a:t>
            </a:r>
            <a:endParaRPr lang="en-US" sz="1600" dirty="0"/>
          </a:p>
          <a:p>
            <a:pPr marL="457200" indent="-457200" eaLnBrk="1" hangingPunct="1">
              <a:spcBef>
                <a:spcPts val="600"/>
              </a:spcBef>
              <a:spcAft>
                <a:spcPts val="600"/>
              </a:spcAft>
              <a:buFont typeface="Wingdings" charset="2"/>
              <a:buChar char="ü"/>
            </a:pPr>
            <a:r>
              <a:rPr lang="en-US" sz="1600" dirty="0"/>
              <a:t>Contractor invoice or crew materials list and hours </a:t>
            </a:r>
            <a:r>
              <a:rPr lang="en-US" sz="1600" dirty="0" smtClean="0"/>
              <a:t>worked</a:t>
            </a:r>
            <a:endParaRPr lang="en-US" sz="1600" dirty="0"/>
          </a:p>
          <a:p>
            <a:pPr marL="457200" indent="-457200" eaLnBrk="1" hangingPunct="1">
              <a:spcBef>
                <a:spcPts val="600"/>
              </a:spcBef>
              <a:spcAft>
                <a:spcPts val="600"/>
              </a:spcAft>
              <a:buFont typeface="Wingdings" charset="2"/>
              <a:buChar char="ü"/>
            </a:pPr>
            <a:r>
              <a:rPr lang="en-US" sz="1600" dirty="0"/>
              <a:t>Final inspection report including any rework </a:t>
            </a:r>
            <a:r>
              <a:rPr lang="en-US" sz="1600" dirty="0" smtClean="0"/>
              <a:t>documentation</a:t>
            </a:r>
            <a:endParaRPr lang="en-US" sz="1600" dirty="0"/>
          </a:p>
          <a:p>
            <a:pPr marL="457200" indent="-457200" eaLnBrk="1" hangingPunct="1">
              <a:spcBef>
                <a:spcPts val="600"/>
              </a:spcBef>
              <a:spcAft>
                <a:spcPts val="600"/>
              </a:spcAft>
              <a:buFont typeface="Wingdings" charset="2"/>
              <a:buChar char="ü"/>
            </a:pPr>
            <a:r>
              <a:rPr lang="en-US" sz="1600" dirty="0"/>
              <a:t>Client satisfaction and sign-off </a:t>
            </a:r>
            <a:r>
              <a:rPr lang="en-US" sz="1600" dirty="0" smtClean="0"/>
              <a:t>form</a:t>
            </a:r>
            <a:endParaRPr lang="en-US" sz="2200" dirty="0"/>
          </a:p>
        </p:txBody>
      </p:sp>
      <p:cxnSp>
        <p:nvCxnSpPr>
          <p:cNvPr id="6" name="Straight Connector 5"/>
          <p:cNvCxnSpPr/>
          <p:nvPr/>
        </p:nvCxnSpPr>
        <p:spPr bwMode="auto">
          <a:xfrm>
            <a:off x="457200" y="1841500"/>
            <a:ext cx="7073900" cy="1588"/>
          </a:xfrm>
          <a:prstGeom prst="line">
            <a:avLst/>
          </a:prstGeom>
          <a:solidFill>
            <a:schemeClr val="accent1"/>
          </a:solidFill>
          <a:ln w="6350" cap="flat" cmpd="sng" algn="ctr">
            <a:solidFill>
              <a:schemeClr val="bg1">
                <a:lumMod val="65000"/>
              </a:schemeClr>
            </a:solidFill>
            <a:prstDash val="dot"/>
            <a:round/>
            <a:headEnd type="none" w="med" len="med"/>
            <a:tailEnd type="none" w="med" len="med"/>
          </a:ln>
          <a:effectLst/>
        </p:spPr>
      </p:cxnSp>
      <p:cxnSp>
        <p:nvCxnSpPr>
          <p:cNvPr id="7" name="Straight Connector 6"/>
          <p:cNvCxnSpPr/>
          <p:nvPr/>
        </p:nvCxnSpPr>
        <p:spPr bwMode="auto">
          <a:xfrm>
            <a:off x="457200" y="1473200"/>
            <a:ext cx="7073900" cy="1588"/>
          </a:xfrm>
          <a:prstGeom prst="line">
            <a:avLst/>
          </a:prstGeom>
          <a:solidFill>
            <a:schemeClr val="accent1"/>
          </a:solidFill>
          <a:ln w="6350" cap="flat" cmpd="sng" algn="ctr">
            <a:solidFill>
              <a:schemeClr val="bg1">
                <a:lumMod val="65000"/>
              </a:schemeClr>
            </a:solidFill>
            <a:prstDash val="dot"/>
            <a:round/>
            <a:headEnd type="none" w="med" len="med"/>
            <a:tailEnd type="none" w="med" len="med"/>
          </a:ln>
          <a:effectLst/>
        </p:spPr>
      </p:cxnSp>
      <p:cxnSp>
        <p:nvCxnSpPr>
          <p:cNvPr id="8" name="Straight Connector 7"/>
          <p:cNvCxnSpPr/>
          <p:nvPr/>
        </p:nvCxnSpPr>
        <p:spPr bwMode="auto">
          <a:xfrm>
            <a:off x="457200" y="2233613"/>
            <a:ext cx="7073900" cy="1587"/>
          </a:xfrm>
          <a:prstGeom prst="line">
            <a:avLst/>
          </a:prstGeom>
          <a:solidFill>
            <a:schemeClr val="accent1"/>
          </a:solidFill>
          <a:ln w="6350" cap="flat" cmpd="sng" algn="ctr">
            <a:solidFill>
              <a:schemeClr val="bg1">
                <a:lumMod val="65000"/>
              </a:schemeClr>
            </a:solidFill>
            <a:prstDash val="dot"/>
            <a:round/>
            <a:headEnd type="none" w="med" len="med"/>
            <a:tailEnd type="none" w="med" len="med"/>
          </a:ln>
          <a:effectLst/>
        </p:spPr>
      </p:cxnSp>
      <p:cxnSp>
        <p:nvCxnSpPr>
          <p:cNvPr id="9" name="Straight Connector 8"/>
          <p:cNvCxnSpPr/>
          <p:nvPr/>
        </p:nvCxnSpPr>
        <p:spPr bwMode="auto">
          <a:xfrm>
            <a:off x="457200" y="3505200"/>
            <a:ext cx="7073900" cy="1588"/>
          </a:xfrm>
          <a:prstGeom prst="line">
            <a:avLst/>
          </a:prstGeom>
          <a:solidFill>
            <a:schemeClr val="accent1"/>
          </a:solidFill>
          <a:ln w="6350" cap="flat" cmpd="sng" algn="ctr">
            <a:solidFill>
              <a:schemeClr val="bg1">
                <a:lumMod val="65000"/>
              </a:schemeClr>
            </a:solidFill>
            <a:prstDash val="dot"/>
            <a:round/>
            <a:headEnd type="none" w="med" len="med"/>
            <a:tailEnd type="none" w="med" len="med"/>
          </a:ln>
          <a:effectLst/>
        </p:spPr>
      </p:cxnSp>
      <p:cxnSp>
        <p:nvCxnSpPr>
          <p:cNvPr id="10" name="Straight Connector 9"/>
          <p:cNvCxnSpPr/>
          <p:nvPr/>
        </p:nvCxnSpPr>
        <p:spPr bwMode="auto">
          <a:xfrm>
            <a:off x="457200" y="3898900"/>
            <a:ext cx="7073900" cy="1588"/>
          </a:xfrm>
          <a:prstGeom prst="line">
            <a:avLst/>
          </a:prstGeom>
          <a:solidFill>
            <a:schemeClr val="accent1"/>
          </a:solidFill>
          <a:ln w="6350" cap="flat" cmpd="sng" algn="ctr">
            <a:solidFill>
              <a:schemeClr val="bg1">
                <a:lumMod val="65000"/>
              </a:schemeClr>
            </a:solidFill>
            <a:prstDash val="dot"/>
            <a:round/>
            <a:headEnd type="none" w="med" len="med"/>
            <a:tailEnd type="none" w="med" len="med"/>
          </a:ln>
          <a:effectLst/>
        </p:spPr>
      </p:cxnSp>
      <p:cxnSp>
        <p:nvCxnSpPr>
          <p:cNvPr id="11" name="Straight Connector 10"/>
          <p:cNvCxnSpPr/>
          <p:nvPr/>
        </p:nvCxnSpPr>
        <p:spPr bwMode="auto">
          <a:xfrm>
            <a:off x="457200" y="4279900"/>
            <a:ext cx="7073900" cy="1588"/>
          </a:xfrm>
          <a:prstGeom prst="line">
            <a:avLst/>
          </a:prstGeom>
          <a:solidFill>
            <a:schemeClr val="accent1"/>
          </a:solidFill>
          <a:ln w="6350" cap="flat" cmpd="sng" algn="ctr">
            <a:solidFill>
              <a:schemeClr val="bg1">
                <a:lumMod val="65000"/>
              </a:schemeClr>
            </a:solidFill>
            <a:prstDash val="dot"/>
            <a:round/>
            <a:headEnd type="none" w="med" len="med"/>
            <a:tailEnd type="none" w="med" len="med"/>
          </a:ln>
          <a:effectLst/>
        </p:spPr>
      </p:cxnSp>
      <p:cxnSp>
        <p:nvCxnSpPr>
          <p:cNvPr id="12" name="Straight Connector 11"/>
          <p:cNvCxnSpPr/>
          <p:nvPr/>
        </p:nvCxnSpPr>
        <p:spPr bwMode="auto">
          <a:xfrm>
            <a:off x="457200" y="4940300"/>
            <a:ext cx="7073900" cy="1588"/>
          </a:xfrm>
          <a:prstGeom prst="line">
            <a:avLst/>
          </a:prstGeom>
          <a:solidFill>
            <a:schemeClr val="accent1"/>
          </a:solidFill>
          <a:ln w="6350" cap="flat" cmpd="sng" algn="ctr">
            <a:solidFill>
              <a:schemeClr val="bg1">
                <a:lumMod val="65000"/>
              </a:schemeClr>
            </a:solidFill>
            <a:prstDash val="dot"/>
            <a:round/>
            <a:headEnd type="none" w="med" len="med"/>
            <a:tailEnd type="none" w="med" len="med"/>
          </a:ln>
          <a:effectLst/>
        </p:spPr>
      </p:cxnSp>
      <p:cxnSp>
        <p:nvCxnSpPr>
          <p:cNvPr id="13" name="Straight Connector 12"/>
          <p:cNvCxnSpPr/>
          <p:nvPr/>
        </p:nvCxnSpPr>
        <p:spPr bwMode="auto">
          <a:xfrm>
            <a:off x="457200" y="5321300"/>
            <a:ext cx="7073900" cy="1588"/>
          </a:xfrm>
          <a:prstGeom prst="line">
            <a:avLst/>
          </a:prstGeom>
          <a:solidFill>
            <a:schemeClr val="accent1"/>
          </a:solidFill>
          <a:ln w="6350" cap="flat" cmpd="sng" algn="ctr">
            <a:solidFill>
              <a:schemeClr val="bg1">
                <a:lumMod val="65000"/>
              </a:schemeClr>
            </a:solidFill>
            <a:prstDash val="dot"/>
            <a:round/>
            <a:headEnd type="none" w="med" len="med"/>
            <a:tailEnd type="none" w="med" len="med"/>
          </a:ln>
          <a:effectLst/>
        </p:spPr>
      </p:cxnSp>
      <p:cxnSp>
        <p:nvCxnSpPr>
          <p:cNvPr id="14" name="Straight Connector 13"/>
          <p:cNvCxnSpPr/>
          <p:nvPr/>
        </p:nvCxnSpPr>
        <p:spPr bwMode="auto">
          <a:xfrm>
            <a:off x="457200" y="5738813"/>
            <a:ext cx="7073900" cy="1587"/>
          </a:xfrm>
          <a:prstGeom prst="line">
            <a:avLst/>
          </a:prstGeom>
          <a:solidFill>
            <a:schemeClr val="accent1"/>
          </a:solidFill>
          <a:ln w="6350" cap="flat" cmpd="sng" algn="ctr">
            <a:solidFill>
              <a:schemeClr val="bg1">
                <a:lumMod val="65000"/>
              </a:schemeClr>
            </a:solidFill>
            <a:prstDash val="dot"/>
            <a:round/>
            <a:headEnd type="none" w="med" len="med"/>
            <a:tailEnd type="none" w="med" len="med"/>
          </a:ln>
          <a:effectLst/>
        </p:spPr>
      </p:cxnSp>
      <p:cxnSp>
        <p:nvCxnSpPr>
          <p:cNvPr id="15" name="Straight Connector 14"/>
          <p:cNvCxnSpPr/>
          <p:nvPr/>
        </p:nvCxnSpPr>
        <p:spPr bwMode="auto">
          <a:xfrm>
            <a:off x="457200" y="6108700"/>
            <a:ext cx="7073900" cy="1588"/>
          </a:xfrm>
          <a:prstGeom prst="line">
            <a:avLst/>
          </a:prstGeom>
          <a:solidFill>
            <a:schemeClr val="accent1"/>
          </a:solidFill>
          <a:ln w="6350" cap="flat" cmpd="sng" algn="ctr">
            <a:solidFill>
              <a:schemeClr val="bg1">
                <a:lumMod val="65000"/>
              </a:schemeClr>
            </a:solidFill>
            <a:prstDash val="dot"/>
            <a:round/>
            <a:headEnd type="none" w="med" len="med"/>
            <a:tailEnd type="none" w="med" len="med"/>
          </a:ln>
          <a:effectLst/>
        </p:spPr>
      </p:cxnSp>
      <p:sp>
        <p:nvSpPr>
          <p:cNvPr id="25614" name="Title 5"/>
          <p:cNvSpPr txBox="1">
            <a:spLocks/>
          </p:cNvSpPr>
          <p:nvPr/>
        </p:nvSpPr>
        <p:spPr bwMode="auto">
          <a:xfrm>
            <a:off x="558800" y="8890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a:solidFill>
                  <a:schemeClr val="bg1"/>
                </a:solidFill>
              </a:rPr>
              <a:t>DESK MONITORING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781" y="11017"/>
            <a:ext cx="5397500" cy="914400"/>
          </a:xfrm>
        </p:spPr>
        <p:txBody>
          <a:bodyPr/>
          <a:lstStyle/>
          <a:p>
            <a:pPr eaLnBrk="1" fontAlgn="auto" hangingPunct="1">
              <a:spcAft>
                <a:spcPts val="0"/>
              </a:spcAft>
              <a:defRPr/>
            </a:pPr>
            <a:r>
              <a:rPr lang="en-US" dirty="0" smtClean="0">
                <a:ea typeface="ＭＳ Ｐゴシック" pitchFamily="-109" charset="-128"/>
                <a:cs typeface="ＭＳ Ｐゴシック" pitchFamily="-109" charset="-128"/>
              </a:rPr>
              <a:t>File Review Essentials</a:t>
            </a:r>
          </a:p>
        </p:txBody>
      </p:sp>
      <p:sp>
        <p:nvSpPr>
          <p:cNvPr id="27651" name="Content Placeholder 2"/>
          <p:cNvSpPr>
            <a:spLocks noGrp="1"/>
          </p:cNvSpPr>
          <p:nvPr>
            <p:ph idx="1"/>
          </p:nvPr>
        </p:nvSpPr>
        <p:spPr>
          <a:xfrm>
            <a:off x="457200" y="1413674"/>
            <a:ext cx="8229600" cy="4887973"/>
          </a:xfrm>
        </p:spPr>
        <p:txBody>
          <a:bodyPr/>
          <a:lstStyle/>
          <a:p>
            <a:pPr marL="461963" indent="-285750" eaLnBrk="1" hangingPunct="1">
              <a:buFontTx/>
              <a:buChar char="•"/>
              <a:defRPr/>
            </a:pPr>
            <a:r>
              <a:rPr lang="en-US" sz="2400" dirty="0"/>
              <a:t>DOE required forms </a:t>
            </a:r>
            <a:r>
              <a:rPr lang="en-US" sz="2400" dirty="0" smtClean="0"/>
              <a:t>present</a:t>
            </a:r>
          </a:p>
          <a:p>
            <a:pPr marL="461963" indent="-285750" eaLnBrk="1" hangingPunct="1">
              <a:buFontTx/>
              <a:buChar char="•"/>
              <a:defRPr/>
            </a:pPr>
            <a:r>
              <a:rPr lang="en-US" sz="2400" dirty="0"/>
              <a:t>All forms </a:t>
            </a:r>
            <a:r>
              <a:rPr lang="en-US" sz="2400" i="1" dirty="0"/>
              <a:t>legibly</a:t>
            </a:r>
            <a:r>
              <a:rPr lang="en-US" sz="2400" dirty="0"/>
              <a:t> signed and </a:t>
            </a:r>
            <a:r>
              <a:rPr lang="en-US" sz="2400" dirty="0" smtClean="0"/>
              <a:t>dated</a:t>
            </a:r>
          </a:p>
          <a:p>
            <a:pPr marL="461963" indent="-285750" eaLnBrk="1" hangingPunct="1">
              <a:buFontTx/>
              <a:buChar char="•"/>
              <a:defRPr/>
            </a:pPr>
            <a:r>
              <a:rPr lang="en-US" sz="2400" dirty="0"/>
              <a:t>Any explanatory </a:t>
            </a:r>
            <a:r>
              <a:rPr lang="en-US" sz="2400" dirty="0" smtClean="0"/>
              <a:t>notes or change orders signed and dated</a:t>
            </a:r>
          </a:p>
          <a:p>
            <a:pPr marL="461963" indent="-285750" eaLnBrk="1" hangingPunct="1">
              <a:spcAft>
                <a:spcPts val="600"/>
              </a:spcAft>
              <a:buFontTx/>
              <a:buChar char="•"/>
              <a:defRPr/>
            </a:pPr>
            <a:r>
              <a:rPr lang="en-US" sz="2400" dirty="0"/>
              <a:t>Unusual activities are justified:</a:t>
            </a:r>
          </a:p>
          <a:p>
            <a:pPr marL="914400" lvl="1" indent="-285750" eaLnBrk="1" hangingPunct="1">
              <a:spcAft>
                <a:spcPts val="600"/>
              </a:spcAft>
              <a:buFont typeface="Courier New" pitchFamily="49" charset="0"/>
              <a:buChar char="o"/>
              <a:defRPr/>
            </a:pPr>
            <a:r>
              <a:rPr lang="en-US" dirty="0"/>
              <a:t>Door or window </a:t>
            </a:r>
            <a:r>
              <a:rPr lang="en-US" dirty="0" smtClean="0"/>
              <a:t>replacement</a:t>
            </a:r>
          </a:p>
          <a:p>
            <a:pPr marL="914400" lvl="1" indent="-285750" eaLnBrk="1" hangingPunct="1">
              <a:spcAft>
                <a:spcPts val="600"/>
              </a:spcAft>
              <a:buFont typeface="Courier New" pitchFamily="49" charset="0"/>
              <a:buChar char="o"/>
              <a:defRPr/>
            </a:pPr>
            <a:r>
              <a:rPr lang="en-US" dirty="0"/>
              <a:t>Skipped </a:t>
            </a:r>
            <a:r>
              <a:rPr lang="en-US" dirty="0" smtClean="0"/>
              <a:t>priorities</a:t>
            </a:r>
          </a:p>
          <a:p>
            <a:pPr marL="914400" lvl="1" indent="-285750" eaLnBrk="1" hangingPunct="1">
              <a:spcAft>
                <a:spcPts val="600"/>
              </a:spcAft>
              <a:buFont typeface="Courier New" pitchFamily="49" charset="0"/>
              <a:buChar char="o"/>
              <a:defRPr/>
            </a:pPr>
            <a:r>
              <a:rPr lang="en-US" dirty="0"/>
              <a:t>Large expense charged to incidental </a:t>
            </a:r>
            <a:r>
              <a:rPr lang="en-US" dirty="0" smtClean="0"/>
              <a:t>purchases</a:t>
            </a:r>
          </a:p>
          <a:p>
            <a:pPr marL="914400" lvl="1" indent="-285750" eaLnBrk="1" hangingPunct="1">
              <a:spcAft>
                <a:spcPts val="600"/>
              </a:spcAft>
              <a:buFont typeface="Courier New" pitchFamily="49" charset="0"/>
              <a:buChar char="o"/>
              <a:defRPr/>
            </a:pPr>
            <a:r>
              <a:rPr lang="en-US" dirty="0"/>
              <a:t>Blower door or other test results not </a:t>
            </a:r>
            <a:r>
              <a:rPr lang="en-US" dirty="0" smtClean="0"/>
              <a:t>recorded</a:t>
            </a:r>
            <a:endParaRPr lang="en-US" sz="2200" dirty="0" smtClean="0"/>
          </a:p>
        </p:txBody>
      </p:sp>
      <p:sp>
        <p:nvSpPr>
          <p:cNvPr id="27656" name="Title 5"/>
          <p:cNvSpPr txBox="1">
            <a:spLocks/>
          </p:cNvSpPr>
          <p:nvPr/>
        </p:nvSpPr>
        <p:spPr bwMode="auto">
          <a:xfrm>
            <a:off x="558800" y="8890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a:solidFill>
                  <a:schemeClr val="bg1"/>
                </a:solidFill>
              </a:rPr>
              <a:t>DESK MONITORING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0"/>
            <a:ext cx="5397500" cy="914400"/>
          </a:xfrm>
        </p:spPr>
        <p:txBody>
          <a:bodyPr/>
          <a:lstStyle/>
          <a:p>
            <a:pPr eaLnBrk="1" fontAlgn="auto" hangingPunct="1">
              <a:spcAft>
                <a:spcPts val="0"/>
              </a:spcAft>
              <a:defRPr/>
            </a:pPr>
            <a:r>
              <a:rPr lang="en-US" dirty="0" smtClean="0">
                <a:ea typeface="ＭＳ Ｐゴシック" pitchFamily="-109" charset="-128"/>
                <a:cs typeface="ＭＳ Ｐゴシック" pitchFamily="-109" charset="-128"/>
              </a:rPr>
              <a:t> File Review Procedure</a:t>
            </a:r>
          </a:p>
        </p:txBody>
      </p:sp>
      <p:sp>
        <p:nvSpPr>
          <p:cNvPr id="29699" name="Content Placeholder 2"/>
          <p:cNvSpPr>
            <a:spLocks noGrp="1"/>
          </p:cNvSpPr>
          <p:nvPr>
            <p:ph idx="1"/>
          </p:nvPr>
        </p:nvSpPr>
        <p:spPr>
          <a:xfrm>
            <a:off x="457200" y="1430338"/>
            <a:ext cx="8229600" cy="4843462"/>
          </a:xfrm>
        </p:spPr>
        <p:txBody>
          <a:bodyPr/>
          <a:lstStyle/>
          <a:p>
            <a:pPr marL="461963" indent="-285750" eaLnBrk="1" hangingPunct="1">
              <a:spcBef>
                <a:spcPct val="0"/>
              </a:spcBef>
              <a:spcAft>
                <a:spcPts val="600"/>
              </a:spcAft>
              <a:buFontTx/>
              <a:buChar char="•"/>
            </a:pPr>
            <a:r>
              <a:rPr lang="en-US" sz="2400" dirty="0"/>
              <a:t>Acquaint yourself with your file review </a:t>
            </a:r>
            <a:r>
              <a:rPr lang="en-US" sz="2400" dirty="0" smtClean="0"/>
              <a:t>form.</a:t>
            </a:r>
          </a:p>
          <a:p>
            <a:pPr marL="461963" indent="-285750" eaLnBrk="1" hangingPunct="1">
              <a:spcBef>
                <a:spcPct val="0"/>
              </a:spcBef>
              <a:spcAft>
                <a:spcPts val="600"/>
              </a:spcAft>
              <a:buFontTx/>
              <a:buChar char="•"/>
            </a:pPr>
            <a:r>
              <a:rPr lang="en-US" sz="2400" dirty="0"/>
              <a:t>Read through the file and note:</a:t>
            </a:r>
          </a:p>
          <a:p>
            <a:pPr marL="914400" lvl="1" indent="-285750" eaLnBrk="1" hangingPunct="1">
              <a:spcAft>
                <a:spcPts val="600"/>
              </a:spcAft>
              <a:buFont typeface="Courier New" pitchFamily="49" charset="0"/>
              <a:buChar char="o"/>
            </a:pPr>
            <a:r>
              <a:rPr lang="en-US" dirty="0" smtClean="0"/>
              <a:t>Organization.</a:t>
            </a:r>
          </a:p>
          <a:p>
            <a:pPr marL="914400" lvl="1" indent="-285750" eaLnBrk="1" hangingPunct="1">
              <a:spcAft>
                <a:spcPts val="600"/>
              </a:spcAft>
              <a:buFont typeface="Courier New" pitchFamily="49" charset="0"/>
              <a:buChar char="o"/>
            </a:pPr>
            <a:r>
              <a:rPr lang="en-US" dirty="0"/>
              <a:t>Presence of necessary </a:t>
            </a:r>
            <a:r>
              <a:rPr lang="en-US" dirty="0" smtClean="0"/>
              <a:t>forms.</a:t>
            </a:r>
          </a:p>
          <a:p>
            <a:pPr marL="914400" lvl="1" indent="-285750" eaLnBrk="1" hangingPunct="1">
              <a:buFont typeface="Courier New" pitchFamily="49" charset="0"/>
              <a:buChar char="o"/>
            </a:pPr>
            <a:r>
              <a:rPr lang="en-US" dirty="0"/>
              <a:t>Signed and </a:t>
            </a:r>
            <a:r>
              <a:rPr lang="en-US" dirty="0" smtClean="0"/>
              <a:t>dated.</a:t>
            </a:r>
          </a:p>
          <a:p>
            <a:pPr marL="461963" indent="-285750" eaLnBrk="1" hangingPunct="1">
              <a:spcBef>
                <a:spcPct val="0"/>
              </a:spcBef>
              <a:buFontTx/>
              <a:buChar char="•"/>
            </a:pPr>
            <a:r>
              <a:rPr lang="en-US" sz="2400" dirty="0"/>
              <a:t>Ask CAA representative to clarify any </a:t>
            </a:r>
            <a:r>
              <a:rPr lang="en-US" sz="2400" dirty="0" smtClean="0"/>
              <a:t>questions.</a:t>
            </a:r>
          </a:p>
          <a:p>
            <a:pPr marL="461963" indent="-285750" eaLnBrk="1" hangingPunct="1">
              <a:spcBef>
                <a:spcPct val="0"/>
              </a:spcBef>
              <a:buFontTx/>
              <a:buChar char="•"/>
            </a:pPr>
            <a:r>
              <a:rPr lang="en-US" sz="2400" dirty="0"/>
              <a:t>Don’t leave blanks. If </a:t>
            </a:r>
            <a:r>
              <a:rPr lang="en-US" sz="2400" dirty="0" smtClean="0"/>
              <a:t>inapplicable, </a:t>
            </a:r>
            <a:r>
              <a:rPr lang="en-US" sz="2400" dirty="0"/>
              <a:t>enter “</a:t>
            </a:r>
            <a:r>
              <a:rPr lang="en-US" sz="2400" dirty="0" smtClean="0"/>
              <a:t>N/A”.</a:t>
            </a:r>
          </a:p>
          <a:p>
            <a:pPr marL="461963" indent="-285750" eaLnBrk="1" hangingPunct="1">
              <a:spcBef>
                <a:spcPct val="0"/>
              </a:spcBef>
              <a:buFontTx/>
              <a:buChar char="•"/>
            </a:pPr>
            <a:r>
              <a:rPr lang="en-US" sz="2400" dirty="0"/>
              <a:t>Use the </a:t>
            </a:r>
            <a:r>
              <a:rPr lang="en-US" sz="2400" dirty="0" smtClean="0"/>
              <a:t>“Notes” </a:t>
            </a:r>
            <a:r>
              <a:rPr lang="en-US" sz="2400" dirty="0"/>
              <a:t>sections to record anything unusual to alert the</a:t>
            </a:r>
            <a:r>
              <a:rPr lang="en-US" sz="2400" dirty="0" smtClean="0"/>
              <a:t> on-site </a:t>
            </a:r>
            <a:r>
              <a:rPr lang="en-US" sz="2400" dirty="0"/>
              <a:t>reviewer.</a:t>
            </a:r>
          </a:p>
          <a:p>
            <a:pPr marL="461963" indent="-285750" eaLnBrk="1" hangingPunct="1">
              <a:spcBef>
                <a:spcPct val="0"/>
              </a:spcBef>
              <a:spcAft>
                <a:spcPts val="600"/>
              </a:spcAft>
              <a:buFontTx/>
              <a:buChar char="•"/>
            </a:pPr>
            <a:r>
              <a:rPr lang="en-US" sz="2400" dirty="0"/>
              <a:t>Complete, </a:t>
            </a:r>
            <a:r>
              <a:rPr lang="en-US" sz="2400" dirty="0" smtClean="0"/>
              <a:t>sign, </a:t>
            </a:r>
            <a:r>
              <a:rPr lang="en-US" sz="2400" dirty="0"/>
              <a:t>and date the file review form.</a:t>
            </a:r>
          </a:p>
        </p:txBody>
      </p:sp>
      <p:sp>
        <p:nvSpPr>
          <p:cNvPr id="29700" name="Title 5"/>
          <p:cNvSpPr txBox="1">
            <a:spLocks/>
          </p:cNvSpPr>
          <p:nvPr/>
        </p:nvSpPr>
        <p:spPr bwMode="auto">
          <a:xfrm>
            <a:off x="558800" y="8890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200">
                <a:solidFill>
                  <a:schemeClr val="bg1"/>
                </a:solidFill>
              </a:rPr>
              <a:t>DESK MONITORING</a:t>
            </a:r>
          </a:p>
        </p:txBody>
      </p:sp>
    </p:spTree>
  </p:cSld>
  <p:clrMapOvr>
    <a:masterClrMapping/>
  </p:clrMapOvr>
</p:sld>
</file>

<file path=ppt/theme/theme1.xml><?xml version="1.0" encoding="utf-8"?>
<a:theme xmlns:a="http://schemas.openxmlformats.org/drawingml/2006/main" name="eere_Wx_Fundamentals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639</TotalTime>
  <Words>1943</Words>
  <Application>Microsoft Office PowerPoint</Application>
  <PresentationFormat>On-screen Show (4:3)</PresentationFormat>
  <Paragraphs>237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eere_Wx_Fundamentals_template_blue</vt:lpstr>
      <vt:lpstr>Desk Monitoring</vt:lpstr>
      <vt:lpstr>Learning Objectives</vt:lpstr>
      <vt:lpstr>Weatherization’s Mission</vt:lpstr>
      <vt:lpstr>Legislation: 10 CFR 440</vt:lpstr>
      <vt:lpstr>Fiscal Requirements</vt:lpstr>
      <vt:lpstr>File Organization</vt:lpstr>
      <vt:lpstr>Minimum Contents for Client Files</vt:lpstr>
      <vt:lpstr>File Review Essentials</vt:lpstr>
      <vt:lpstr> File Review Procedure</vt:lpstr>
      <vt:lpstr>What’s Weird?</vt:lpstr>
      <vt:lpstr>Visit Report </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Desk Monitoring</dc:title>
  <dc:subject>Blue version of the EERE PowerPoint template, for use with PowerPoint 2007.</dc:subject>
  <dc:creator>Susan Gardner Zartman</dc:creator>
  <cp:lastModifiedBy>Alice Gaston</cp:lastModifiedBy>
  <cp:revision>66</cp:revision>
  <cp:lastPrinted>2012-12-28T20:04:41Z</cp:lastPrinted>
  <dcterms:created xsi:type="dcterms:W3CDTF">2010-09-16T19:38:59Z</dcterms:created>
  <dcterms:modified xsi:type="dcterms:W3CDTF">2012-12-28T20:11:06Z</dcterms:modified>
</cp:coreProperties>
</file>