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5" r:id="rId4"/>
  </p:sldMasterIdLst>
  <p:notesMasterIdLst>
    <p:notesMasterId r:id="rId35"/>
  </p:notesMasterIdLst>
  <p:handoutMasterIdLst>
    <p:handoutMasterId r:id="rId36"/>
  </p:handoutMasterIdLst>
  <p:sldIdLst>
    <p:sldId id="299" r:id="rId5"/>
    <p:sldId id="290" r:id="rId6"/>
    <p:sldId id="311" r:id="rId7"/>
    <p:sldId id="300" r:id="rId8"/>
    <p:sldId id="312" r:id="rId9"/>
    <p:sldId id="310" r:id="rId10"/>
    <p:sldId id="313" r:id="rId11"/>
    <p:sldId id="309" r:id="rId12"/>
    <p:sldId id="314" r:id="rId13"/>
    <p:sldId id="302" r:id="rId14"/>
    <p:sldId id="261" r:id="rId15"/>
    <p:sldId id="274" r:id="rId16"/>
    <p:sldId id="278" r:id="rId17"/>
    <p:sldId id="283" r:id="rId18"/>
    <p:sldId id="284" r:id="rId19"/>
    <p:sldId id="277" r:id="rId20"/>
    <p:sldId id="272" r:id="rId21"/>
    <p:sldId id="282" r:id="rId22"/>
    <p:sldId id="308" r:id="rId23"/>
    <p:sldId id="271" r:id="rId24"/>
    <p:sldId id="276" r:id="rId25"/>
    <p:sldId id="287" r:id="rId26"/>
    <p:sldId id="288" r:id="rId27"/>
    <p:sldId id="281" r:id="rId28"/>
    <p:sldId id="295" r:id="rId29"/>
    <p:sldId id="292" r:id="rId30"/>
    <p:sldId id="293" r:id="rId31"/>
    <p:sldId id="280" r:id="rId32"/>
    <p:sldId id="291" r:id="rId33"/>
    <p:sldId id="315" r:id="rId34"/>
  </p:sldIdLst>
  <p:sldSz cx="9144000" cy="6858000" type="screen4x3"/>
  <p:notesSz cx="6985000" cy="9271000"/>
  <p:defaultTex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333333"/>
    <a:srgbClr val="528FBA"/>
    <a:srgbClr val="0CB0D8"/>
    <a:srgbClr val="B2B2B2"/>
    <a:srgbClr val="CCCCCC"/>
    <a:srgbClr val="99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82" autoAdjust="0"/>
  </p:normalViewPr>
  <p:slideViewPr>
    <p:cSldViewPr>
      <p:cViewPr>
        <p:scale>
          <a:sx n="84" d="100"/>
          <a:sy n="84" d="100"/>
        </p:scale>
        <p:origin x="-2394" y="144"/>
      </p:cViewPr>
      <p:guideLst>
        <p:guide orient="horz" pos="3312"/>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2058" y="-18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2" tIns="46441" rIns="92882" bIns="46441"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56550" y="0"/>
            <a:ext cx="3026833" cy="463550"/>
          </a:xfrm>
          <a:prstGeom prst="rect">
            <a:avLst/>
          </a:prstGeom>
        </p:spPr>
        <p:txBody>
          <a:bodyPr vert="horz" wrap="square" lIns="92882" tIns="46441" rIns="92882" bIns="46441" numCol="1" anchor="t" anchorCtr="0" compatLnSpc="1">
            <a:prstTxWarp prst="textNoShape">
              <a:avLst/>
            </a:prstTxWarp>
          </a:bodyPr>
          <a:lstStyle>
            <a:lvl1pPr algn="r">
              <a:defRPr sz="1200"/>
            </a:lvl1pPr>
          </a:lstStyle>
          <a:p>
            <a:pPr>
              <a:defRPr/>
            </a:pPr>
            <a:fld id="{A19954F3-3DF3-4EA5-AE2C-110E0CC882E3}" type="datetime1">
              <a:rPr lang="en-US"/>
              <a:pPr>
                <a:defRPr/>
              </a:pPr>
              <a:t>7/19/2012</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2882" tIns="46441" rIns="92882" bIns="46441" rtlCol="0" anchor="b"/>
          <a:lstStyle>
            <a:lvl1pPr algn="l">
              <a:defRPr sz="1200">
                <a:latin typeface="Arial" charset="0"/>
                <a:ea typeface="ＭＳ Ｐゴシック" charset="-128"/>
                <a:cs typeface="ＭＳ Ｐゴシック" charset="-128"/>
              </a:defRPr>
            </a:lvl1pPr>
          </a:lstStyle>
          <a:p>
            <a:pPr>
              <a:defRPr/>
            </a:pPr>
            <a:r>
              <a:rPr lang="en-US" smtClean="0"/>
              <a:t>April 2012</a:t>
            </a:r>
            <a:endParaRPr lang="en-US" dirty="0"/>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wrap="square" lIns="92882" tIns="46441" rIns="92882" bIns="46441" numCol="1" anchor="b" anchorCtr="0" compatLnSpc="1">
            <a:prstTxWarp prst="textNoShape">
              <a:avLst/>
            </a:prstTxWarp>
          </a:bodyPr>
          <a:lstStyle>
            <a:lvl1pPr algn="r">
              <a:defRPr sz="1200"/>
            </a:lvl1pPr>
          </a:lstStyle>
          <a:p>
            <a:pPr>
              <a:defRPr/>
            </a:pPr>
            <a:fld id="{3EA1F122-B1DB-4F1A-AEE1-E1B761CB55DB}" type="slidenum">
              <a:rPr lang="en-US"/>
              <a:pPr>
                <a:defRPr/>
              </a:pPr>
              <a:t>‹#›</a:t>
            </a:fld>
            <a:endParaRPr lang="en-US" dirty="0"/>
          </a:p>
        </p:txBody>
      </p:sp>
    </p:spTree>
    <p:extLst>
      <p:ext uri="{BB962C8B-B14F-4D97-AF65-F5344CB8AC3E}">
        <p14:creationId xmlns:p14="http://schemas.microsoft.com/office/powerpoint/2010/main" val="528167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2" tIns="46441" rIns="92882" bIns="4644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smtClean="0"/>
              <a:t>Third </a:t>
            </a:r>
            <a:r>
              <a:rPr lang="en-US" noProof="0" dirty="0"/>
              <a:t>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8805841"/>
            <a:ext cx="3026833" cy="463550"/>
          </a:xfrm>
          <a:prstGeom prst="rect">
            <a:avLst/>
          </a:prstGeom>
          <a:noFill/>
          <a:ln w="9525">
            <a:noFill/>
            <a:miter lim="800000"/>
            <a:headEnd/>
            <a:tailEnd/>
          </a:ln>
        </p:spPr>
        <p:txBody>
          <a:bodyPr lIns="92882" tIns="46441" rIns="92882" bIns="46441" anchor="b"/>
          <a:lstStyle/>
          <a:p>
            <a:pPr algn="l"/>
            <a:endParaRPr lang="en-US" sz="1200" b="0" dirty="0">
              <a:latin typeface="Times New Roman" charset="0"/>
              <a:cs typeface="Times New Roman" charset="0"/>
            </a:endParaRPr>
          </a:p>
        </p:txBody>
      </p:sp>
      <p:sp>
        <p:nvSpPr>
          <p:cNvPr id="9" name="Rectangle 7"/>
          <p:cNvSpPr txBox="1">
            <a:spLocks noChangeArrowheads="1"/>
          </p:cNvSpPr>
          <p:nvPr/>
        </p:nvSpPr>
        <p:spPr bwMode="auto">
          <a:xfrm>
            <a:off x="3890904" y="8795861"/>
            <a:ext cx="3094097" cy="475139"/>
          </a:xfrm>
          <a:prstGeom prst="rect">
            <a:avLst/>
          </a:prstGeom>
          <a:noFill/>
          <a:ln>
            <a:miter lim="800000"/>
            <a:headEnd/>
            <a:tailEnd/>
          </a:ln>
        </p:spPr>
        <p:txBody>
          <a:bodyPr lIns="92882" tIns="46441" rIns="92882" bIns="46441" anchor="b"/>
          <a:lstStyle/>
          <a:p>
            <a:pPr marL="0" marR="0" lvl="0" indent="0" algn="r" defTabSz="928817"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
        <p:nvSpPr>
          <p:cNvPr id="10" name="Footer Placeholder 9"/>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b="0">
                <a:latin typeface="Times New Roman" pitchFamily="18" charset="0"/>
                <a:cs typeface="Times New Roman" pitchFamily="18" charset="0"/>
              </a:defRPr>
            </a:lvl1pPr>
          </a:lstStyle>
          <a:p>
            <a:r>
              <a:rPr lang="en-US" dirty="0" smtClean="0"/>
              <a:t>July 2012</a:t>
            </a:r>
            <a:endParaRPr lang="en-US" dirty="0"/>
          </a:p>
        </p:txBody>
      </p:sp>
      <p:sp>
        <p:nvSpPr>
          <p:cNvPr id="11" name="Slide Number Placeholder 10"/>
          <p:cNvSpPr>
            <a:spLocks noGrp="1"/>
          </p:cNvSpPr>
          <p:nvPr>
            <p:ph type="sldNum" sz="quarter" idx="5"/>
          </p:nvPr>
        </p:nvSpPr>
        <p:spPr>
          <a:xfrm>
            <a:off x="3957637" y="8807450"/>
            <a:ext cx="3027363" cy="463550"/>
          </a:xfrm>
          <a:prstGeom prst="rect">
            <a:avLst/>
          </a:prstGeom>
        </p:spPr>
        <p:txBody>
          <a:bodyPr vert="horz" lIns="91440" tIns="45720" rIns="91440" bIns="45720" rtlCol="0" anchor="b"/>
          <a:lstStyle>
            <a:lvl1pPr algn="r">
              <a:defRPr sz="1200" b="0">
                <a:latin typeface="Times New Roman" pitchFamily="18" charset="0"/>
                <a:cs typeface="Times New Roman" pitchFamily="18" charset="0"/>
              </a:defRPr>
            </a:lvl1pPr>
          </a:lstStyle>
          <a:p>
            <a:fld id="{C6A43E22-43A3-40A0-806D-FF73866A18CB}" type="slidenum">
              <a:rPr lang="en-US" smtClean="0"/>
              <a:pPr/>
              <a:t>‹#›</a:t>
            </a:fld>
            <a:endParaRPr lang="en-US" dirty="0"/>
          </a:p>
        </p:txBody>
      </p:sp>
    </p:spTree>
    <p:extLst>
      <p:ext uri="{BB962C8B-B14F-4D97-AF65-F5344CB8AC3E}">
        <p14:creationId xmlns:p14="http://schemas.microsoft.com/office/powerpoint/2010/main" val="4142839639"/>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idx="1"/>
          </p:nvPr>
        </p:nvSpPr>
        <p:spPr/>
        <p:txBody>
          <a:bodyPr>
            <a:normAutofit/>
          </a:bodyPr>
          <a:lstStyle/>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uncommon in weatherization, if you do need to remove large areas of roofing, it is important to follow appropriate steps to avoid damaging underlayment and control debris throughout the project. </a:t>
            </a:r>
          </a:p>
          <a:p>
            <a:pPr marL="228600" indent="-165100">
              <a:buFont typeface="Symbol" pitchFamily="18" charset="2"/>
              <a:buChar char="·"/>
            </a:pPr>
            <a:r>
              <a:rPr lang="en-US" dirty="0" smtClean="0"/>
              <a:t>Install roof jacks to catch sliding debris and give workers a foothold on the roof.</a:t>
            </a:r>
          </a:p>
          <a:p>
            <a:pPr marL="228600" indent="-165100">
              <a:buFont typeface="Symbol" pitchFamily="18" charset="2"/>
              <a:buChar char="·"/>
            </a:pPr>
            <a:r>
              <a:rPr lang="en-US" dirty="0" smtClean="0"/>
              <a:t>Cover air conditioners and other mechanical systems with plywood to prevent clogging with debris.</a:t>
            </a:r>
          </a:p>
          <a:p>
            <a:pPr marL="228600" indent="-165100">
              <a:buFont typeface="Symbol" pitchFamily="18" charset="2"/>
              <a:buChar char="·"/>
            </a:pPr>
            <a:r>
              <a:rPr lang="en-US" dirty="0" smtClean="0"/>
              <a:t>Cover</a:t>
            </a:r>
            <a:r>
              <a:rPr lang="en-US" baseline="0" dirty="0" smtClean="0"/>
              <a:t> nearby landscaping with plastic or drop cloths to catch debris and ease cleanup.</a:t>
            </a:r>
          </a:p>
          <a:p>
            <a:pPr marL="228600" indent="-165100">
              <a:buFont typeface="Symbol" pitchFamily="18" charset="2"/>
              <a:buChar char="·"/>
            </a:pPr>
            <a:r>
              <a:rPr lang="en-US" baseline="0" dirty="0" smtClean="0"/>
              <a:t>For large jobs, begin at the peak and work downward. Those large jobs require a roofing fork or sometimes a snow shovel. For the smaller jobs typical in weatherization, removing a few shingles around a chimney for example, a small flat hand tool like a paint scraper used together with a flat </a:t>
            </a:r>
            <a:r>
              <a:rPr lang="en-US" baseline="0" dirty="0" err="1" smtClean="0"/>
              <a:t>prybar</a:t>
            </a:r>
            <a:r>
              <a:rPr lang="en-US" baseline="0" dirty="0" smtClean="0"/>
              <a:t> for loosening nails will be enough.</a:t>
            </a:r>
          </a:p>
          <a:p>
            <a:pPr marL="228600" indent="-165100">
              <a:buFont typeface="Symbol" pitchFamily="18" charset="2"/>
              <a:buChar char="·"/>
            </a:pPr>
            <a:r>
              <a:rPr lang="en-US" baseline="0" dirty="0" smtClean="0"/>
              <a:t>Evaluate flashing once it has been uncovered and remove if it needs to be replaced.</a:t>
            </a:r>
          </a:p>
          <a:p>
            <a:pPr marL="228600" indent="-165100">
              <a:buFont typeface="Symbol" pitchFamily="18" charset="2"/>
              <a:buChar char="·"/>
            </a:pPr>
            <a:r>
              <a:rPr lang="en-US" baseline="0" dirty="0" smtClean="0"/>
              <a:t>Sweep off the roof to prevent tripping, and cover with a waterproof layer before leaving for the day if the job can’t be completed in one day. </a:t>
            </a:r>
          </a:p>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idx="1"/>
          </p:nvPr>
        </p:nvSpPr>
        <p:spPr>
          <a:noFill/>
          <a:ln/>
        </p:spPr>
        <p:txBody>
          <a:bodyPr/>
          <a:lstStyle/>
          <a:p>
            <a:pPr marL="278646" indent="-232204">
              <a:spcBef>
                <a:spcPts val="0"/>
              </a:spcBef>
              <a:spcAft>
                <a:spcPts val="0"/>
              </a:spcAft>
            </a:pPr>
            <a:r>
              <a:rPr lang="en-US" dirty="0" smtClean="0">
                <a:latin typeface="Times New Roman"/>
              </a:rPr>
              <a:t>Attic insulation:</a:t>
            </a:r>
          </a:p>
          <a:p>
            <a:pPr marL="342900" indent="-165100">
              <a:spcBef>
                <a:spcPts val="0"/>
              </a:spcBef>
              <a:spcAft>
                <a:spcPts val="0"/>
              </a:spcAft>
              <a:buFont typeface="Symbol"/>
              <a:buChar char="·"/>
            </a:pPr>
            <a:r>
              <a:rPr lang="en-US" dirty="0" smtClean="0">
                <a:latin typeface="Times New Roman"/>
              </a:rPr>
              <a:t>Removes solar heat during hot weather.</a:t>
            </a:r>
          </a:p>
          <a:p>
            <a:pPr marL="342900" indent="-165100">
              <a:spcBef>
                <a:spcPts val="0"/>
              </a:spcBef>
              <a:spcAft>
                <a:spcPts val="0"/>
              </a:spcAft>
              <a:buFont typeface="Symbol"/>
              <a:buChar char="·"/>
            </a:pPr>
            <a:r>
              <a:rPr lang="en-US" dirty="0" smtClean="0">
                <a:latin typeface="Times New Roman"/>
              </a:rPr>
              <a:t>Removes moisture vapor during cold weather.</a:t>
            </a:r>
          </a:p>
          <a:p>
            <a:r>
              <a:rPr lang="en-US" dirty="0" smtClean="0">
                <a:latin typeface="Times New Roman"/>
              </a:rPr>
              <a:t>Anecdotal wisdom from the field indicates that less than 10 percent of homes in certain areas of the country have any type of roof ventilation. Many homes with </a:t>
            </a:r>
            <a:r>
              <a:rPr lang="en-US" b="1" i="1" dirty="0" smtClean="0">
                <a:latin typeface="Times New Roman"/>
              </a:rPr>
              <a:t>roof vents </a:t>
            </a:r>
            <a:r>
              <a:rPr lang="en-US" dirty="0" smtClean="0">
                <a:latin typeface="Times New Roman"/>
              </a:rPr>
              <a:t>have far fewer than required by code.</a:t>
            </a:r>
          </a:p>
          <a:p>
            <a:pPr marL="457200" indent="-179388"/>
            <a:r>
              <a:rPr lang="en-US" i="1" dirty="0" smtClean="0">
                <a:solidFill>
                  <a:srgbClr val="808080"/>
                </a:solidFill>
              </a:rPr>
              <a:t>Q: If the purpose of attic ventilation is to remove moisture and solar heat, then why haven’t the majority of unvented roof systems failed? And why do certain roof systems fail regardless of whether they are vented or not? </a:t>
            </a:r>
          </a:p>
          <a:p>
            <a:pPr marL="457200" indent="-179388"/>
            <a:r>
              <a:rPr lang="en-US" i="1" dirty="0" smtClean="0">
                <a:solidFill>
                  <a:srgbClr val="808080"/>
                </a:solidFill>
              </a:rPr>
              <a:t>A: Some of the causes of failure are obvious and can be resolved with attic ventilation. Other problems are more complex and require a broader approach. Attic ventilation is required and is therefore more closely related to code requirements than to building science.</a:t>
            </a:r>
          </a:p>
          <a:p>
            <a:endParaRPr lang="en-US" b="1" i="1" dirty="0" smtClean="0">
              <a:latin typeface="Times New Roman"/>
            </a:endParaRPr>
          </a:p>
          <a:p>
            <a:endParaRPr lang="en-US" dirty="0" smtClean="0">
              <a:ea typeface="ＭＳ Ｐゴシック" charset="-128"/>
            </a:endParaRPr>
          </a:p>
        </p:txBody>
      </p:sp>
      <p:sp>
        <p:nvSpPr>
          <p:cNvPr id="33796" name="Rectangle 2"/>
          <p:cNvSpPr>
            <a:spLocks noGrp="1" noRot="1" noChangeAspect="1" noChangeArrowheads="1" noTextEdit="1"/>
          </p:cNvSpPr>
          <p:nvPr>
            <p:ph type="sldImg"/>
          </p:nvPr>
        </p:nvSpPr>
        <p:spPr>
          <a:ln/>
        </p:spPr>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5"/>
          <p:cNvSpPr>
            <a:spLocks noGrp="1" noChangeArrowheads="1"/>
          </p:cNvSpPr>
          <p:nvPr>
            <p:ph type="body" idx="1"/>
          </p:nvPr>
        </p:nvSpPr>
        <p:spPr>
          <a:noFill/>
          <a:ln/>
        </p:spPr>
        <p:txBody>
          <a:bodyPr/>
          <a:lstStyle/>
          <a:p>
            <a:pPr marL="278646" indent="-232204">
              <a:spcBef>
                <a:spcPts val="0"/>
              </a:spcBef>
              <a:spcAft>
                <a:spcPts val="0"/>
              </a:spcAft>
            </a:pPr>
            <a:r>
              <a:rPr lang="en-US" dirty="0" smtClean="0">
                <a:latin typeface="Times New Roman"/>
              </a:rPr>
              <a:t>Common misconceptions about attic ventilation include:</a:t>
            </a:r>
          </a:p>
          <a:p>
            <a:pPr marL="342900" indent="-165100">
              <a:spcBef>
                <a:spcPts val="0"/>
              </a:spcBef>
              <a:spcAft>
                <a:spcPts val="0"/>
              </a:spcAft>
              <a:buFont typeface="Symbol"/>
              <a:buChar char="·"/>
            </a:pPr>
            <a:r>
              <a:rPr lang="en-US" dirty="0" smtClean="0">
                <a:latin typeface="Times New Roman"/>
              </a:rPr>
              <a:t>Attic ventilation always removes moisture vapor during cold weather.</a:t>
            </a:r>
          </a:p>
          <a:p>
            <a:pPr marL="342900" indent="-165100">
              <a:spcBef>
                <a:spcPts val="0"/>
              </a:spcBef>
              <a:spcAft>
                <a:spcPts val="0"/>
              </a:spcAft>
              <a:buFont typeface="Symbol"/>
              <a:buChar char="·"/>
            </a:pPr>
            <a:r>
              <a:rPr lang="en-US" dirty="0" smtClean="0">
                <a:latin typeface="Times New Roman"/>
              </a:rPr>
              <a:t>Attic ventilation will cure an attic moisture problem.</a:t>
            </a:r>
          </a:p>
          <a:p>
            <a:pPr marL="342900" indent="-165100">
              <a:spcBef>
                <a:spcPts val="0"/>
              </a:spcBef>
              <a:spcAft>
                <a:spcPts val="0"/>
              </a:spcAft>
              <a:buFont typeface="Symbol"/>
              <a:buChar char="·"/>
            </a:pPr>
            <a:r>
              <a:rPr lang="en-US" dirty="0" smtClean="0">
                <a:latin typeface="Times New Roman"/>
              </a:rPr>
              <a:t>The more attic ventilation, the better.</a:t>
            </a:r>
          </a:p>
          <a:p>
            <a:pPr marL="342900" indent="-165100">
              <a:spcBef>
                <a:spcPts val="0"/>
              </a:spcBef>
              <a:spcAft>
                <a:spcPts val="0"/>
              </a:spcAft>
              <a:buFont typeface="Symbol"/>
              <a:buChar char="·"/>
            </a:pPr>
            <a:r>
              <a:rPr lang="en-US" dirty="0" smtClean="0">
                <a:latin typeface="Times New Roman"/>
              </a:rPr>
              <a:t>Attic ventilation is not necessary.</a:t>
            </a:r>
          </a:p>
          <a:p>
            <a:r>
              <a:rPr lang="en-US" dirty="0" smtClean="0">
                <a:latin typeface="Times New Roman"/>
              </a:rPr>
              <a:t>Some building scientists question the need for attic venting, particularly in cold climates where there is mounting evidence that attic ventilation may only worsen an existing attic moisture problem. On the other hand, codes require a certain amount of attic ventilation. </a:t>
            </a:r>
          </a:p>
          <a:p>
            <a:pPr marL="278646"/>
            <a:r>
              <a:rPr lang="en-US" i="1" dirty="0" smtClean="0">
                <a:solidFill>
                  <a:srgbClr val="808080"/>
                </a:solidFill>
                <a:latin typeface="Times New Roman"/>
              </a:rPr>
              <a:t>Raise these issues with participants in preparation for the slides that follow. Ask participants for examples from the field. </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dirty="0" smtClean="0">
                <a:latin typeface="Times New Roman"/>
              </a:rPr>
              <a:t>This photo shows mold and frost on sheathing after attic insulation and roof vents were installed. </a:t>
            </a:r>
          </a:p>
          <a:p>
            <a:pPr marL="278646" indent="-232204">
              <a:spcBef>
                <a:spcPts val="0"/>
              </a:spcBef>
              <a:spcAft>
                <a:spcPts val="0"/>
              </a:spcAft>
              <a:buFont typeface="Symbol"/>
              <a:buChar char="·"/>
            </a:pPr>
            <a:r>
              <a:rPr lang="en-US" dirty="0" smtClean="0">
                <a:latin typeface="Times New Roman"/>
              </a:rPr>
              <a:t>In an uninsulated or unsealed attic, the house sufficiently warms the air to cause ventilation. </a:t>
            </a:r>
          </a:p>
          <a:p>
            <a:pPr marL="278646" indent="-232204">
              <a:spcBef>
                <a:spcPts val="0"/>
              </a:spcBef>
              <a:spcAft>
                <a:spcPts val="0"/>
              </a:spcAft>
              <a:buFont typeface="Symbol"/>
              <a:buChar char="·"/>
            </a:pPr>
            <a:r>
              <a:rPr lang="en-US" dirty="0" smtClean="0">
                <a:latin typeface="Times New Roman"/>
              </a:rPr>
              <a:t>Insulation prevents the air in the attic from warming, thereby reducing its buoyancy and ability to vent. </a:t>
            </a:r>
          </a:p>
          <a:p>
            <a:pPr marL="278646" indent="-232204">
              <a:spcBef>
                <a:spcPts val="0"/>
              </a:spcBef>
              <a:spcAft>
                <a:spcPts val="0"/>
              </a:spcAft>
              <a:buFont typeface="Symbol"/>
              <a:buChar char="·"/>
            </a:pPr>
            <a:r>
              <a:rPr lang="en-US" dirty="0" smtClean="0">
                <a:latin typeface="Times New Roman"/>
              </a:rPr>
              <a:t>The combination of high interior moisture sources and poor attic air sealing is one of the primary causes of roof failure in heating climates. </a:t>
            </a:r>
          </a:p>
          <a:p>
            <a:pPr marL="278646" indent="-232204">
              <a:spcBef>
                <a:spcPts val="0"/>
              </a:spcBef>
              <a:spcAft>
                <a:spcPts val="0"/>
              </a:spcAft>
              <a:buFont typeface="Symbol"/>
              <a:buChar char="·"/>
            </a:pPr>
            <a:r>
              <a:rPr lang="en-US" dirty="0" smtClean="0">
                <a:latin typeface="Times New Roman"/>
              </a:rPr>
              <a:t>Attic vents have the potential to worsen an attic moisture problem. Venting provides openings that pull warm, moist air from the house through unsealed bypasses into the attic, where moisture can condense on cold surfaces. On very cold and still days, cold, dense air can sink into the attic space from the outside through the vents, cooling the attic surfaces even further. Additional venting is not the solution when attic air sealing and moisture mitigation would control moisture.</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5"/>
          <p:cNvSpPr>
            <a:spLocks noGrp="1" noChangeArrowheads="1"/>
          </p:cNvSpPr>
          <p:nvPr>
            <p:ph type="body" idx="1"/>
          </p:nvPr>
        </p:nvSpPr>
        <p:spPr>
          <a:noFill/>
          <a:ln/>
        </p:spPr>
        <p:txBody>
          <a:bodyPr/>
          <a:lstStyle/>
          <a:p>
            <a:r>
              <a:rPr lang="en-US" dirty="0" smtClean="0">
                <a:latin typeface="Times New Roman"/>
              </a:rPr>
              <a:t>This graphic illustrates venting via natural </a:t>
            </a:r>
            <a:r>
              <a:rPr lang="en-US" b="1" i="1" dirty="0" smtClean="0">
                <a:latin typeface="Times New Roman"/>
              </a:rPr>
              <a:t>convection. </a:t>
            </a:r>
          </a:p>
          <a:p>
            <a:pPr marL="278646" indent="-232204">
              <a:buFont typeface="Symbol"/>
              <a:buChar char="·"/>
            </a:pPr>
            <a:r>
              <a:rPr lang="en-US" b="1" i="1" dirty="0" smtClean="0">
                <a:latin typeface="Times New Roman"/>
              </a:rPr>
              <a:t>Passive attic venting </a:t>
            </a:r>
            <a:r>
              <a:rPr lang="en-US" dirty="0" smtClean="0">
                <a:latin typeface="Times New Roman"/>
              </a:rPr>
              <a:t>takes advantage of the natural buoyancy of air by providing inlets and outlets low and high on the roof. As air in the attic is warmed by solar radiation, it becomes lighter and rises, escaping through the higher vents. Cooler air is drawn in through </a:t>
            </a:r>
            <a:r>
              <a:rPr lang="en-US" b="1" i="1" dirty="0" smtClean="0">
                <a:latin typeface="Times New Roman"/>
              </a:rPr>
              <a:t>eave vents </a:t>
            </a:r>
            <a:r>
              <a:rPr lang="en-US" dirty="0" smtClean="0">
                <a:latin typeface="Times New Roman"/>
              </a:rPr>
              <a:t>as warmed air escapes. Venting is especially important in hot climates where attic temperatures can exceed 140</a:t>
            </a:r>
            <a:r>
              <a:rPr lang="en-US" dirty="0" smtClean="0">
                <a:latin typeface="Times New Roman"/>
                <a:sym typeface="Symbol"/>
              </a:rPr>
              <a:t></a:t>
            </a:r>
            <a:r>
              <a:rPr lang="en-US" dirty="0" smtClean="0">
                <a:latin typeface="Times New Roman"/>
              </a:rPr>
              <a:t>F for long periods of time. Passive attic ventilation can significantly reduce cooling loads.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5"/>
          <p:cNvSpPr>
            <a:spLocks noGrp="1" noChangeArrowheads="1"/>
          </p:cNvSpPr>
          <p:nvPr>
            <p:ph type="body" idx="1"/>
          </p:nvPr>
        </p:nvSpPr>
        <p:spPr>
          <a:noFill/>
          <a:ln/>
        </p:spPr>
        <p:txBody>
          <a:bodyPr/>
          <a:lstStyle/>
          <a:p>
            <a:r>
              <a:rPr lang="en-US" dirty="0" smtClean="0">
                <a:latin typeface="Times New Roman"/>
              </a:rPr>
              <a:t>This graphic illustrates venting via </a:t>
            </a:r>
            <a:r>
              <a:rPr lang="en-US" b="1" i="1" dirty="0" smtClean="0">
                <a:latin typeface="Times New Roman"/>
              </a:rPr>
              <a:t>wind effect.</a:t>
            </a:r>
          </a:p>
          <a:p>
            <a:pPr marL="277813" indent="-163513">
              <a:buFont typeface="Symbol"/>
              <a:buChar char="·"/>
            </a:pPr>
            <a:r>
              <a:rPr lang="en-US" dirty="0" smtClean="0">
                <a:latin typeface="Times New Roman"/>
              </a:rPr>
              <a:t>Wind can also aid venting by creating positive pressure on the windward side of the roof and negative pressure on the leeward side. Air is exhausted from the attic by a phenomenon known as the </a:t>
            </a:r>
            <a:r>
              <a:rPr lang="en-US" b="1" dirty="0" smtClean="0">
                <a:latin typeface="Times New Roman"/>
              </a:rPr>
              <a:t>“</a:t>
            </a:r>
            <a:r>
              <a:rPr lang="en-US" b="1" i="1" dirty="0" smtClean="0">
                <a:latin typeface="Times New Roman"/>
              </a:rPr>
              <a:t>Bernoulli Principle,” </a:t>
            </a:r>
            <a:r>
              <a:rPr lang="en-US" dirty="0" smtClean="0">
                <a:latin typeface="Times New Roman"/>
              </a:rPr>
              <a:t>where a sufficient air stream across an opening will create enough of a pressure difference to draw a liquid or gas (air) out of a vessel (attic space). </a:t>
            </a:r>
          </a:p>
          <a:p>
            <a:pPr marL="278646"/>
            <a:r>
              <a:rPr lang="en-US" i="1" dirty="0" smtClean="0">
                <a:solidFill>
                  <a:srgbClr val="808080"/>
                </a:solidFill>
                <a:latin typeface="Times New Roman"/>
              </a:rPr>
              <a:t>Demonstrate the Bernoulli principle with an old perfume bottle if possible or by puffing smoke into a bottle, then gently blowing across the opening, causing smoke to lift from the bottle. Or use chalk talk to illustrate the principle. </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latin typeface="Times New Roman"/>
              </a:rPr>
              <a:t>This graphic illustrates </a:t>
            </a:r>
            <a:r>
              <a:rPr lang="en-US" b="1" i="1" dirty="0" smtClean="0">
                <a:latin typeface="Times New Roman"/>
              </a:rPr>
              <a:t>power venting.</a:t>
            </a:r>
          </a:p>
          <a:p>
            <a:r>
              <a:rPr lang="en-US" dirty="0" smtClean="0">
                <a:latin typeface="Times New Roman"/>
              </a:rPr>
              <a:t>Power ventilation is an </a:t>
            </a:r>
            <a:r>
              <a:rPr lang="en-US" b="1" i="1" dirty="0" smtClean="0">
                <a:latin typeface="Times New Roman"/>
              </a:rPr>
              <a:t>active (non-mechanical) ventilation </a:t>
            </a:r>
            <a:r>
              <a:rPr lang="en-US" dirty="0" smtClean="0">
                <a:latin typeface="Times New Roman"/>
              </a:rPr>
              <a:t>approach</a:t>
            </a:r>
            <a:r>
              <a:rPr lang="en-US" b="1" i="1" dirty="0" smtClean="0">
                <a:latin typeface="Times New Roman"/>
              </a:rPr>
              <a:t> </a:t>
            </a:r>
            <a:r>
              <a:rPr lang="en-US" dirty="0" smtClean="0">
                <a:latin typeface="Times New Roman"/>
              </a:rPr>
              <a:t>and can be accomplished in two ways.</a:t>
            </a:r>
          </a:p>
          <a:p>
            <a:pPr marL="277813" indent="-163513">
              <a:spcBef>
                <a:spcPts val="0"/>
              </a:spcBef>
              <a:spcAft>
                <a:spcPts val="0"/>
              </a:spcAft>
              <a:buFont typeface="Symbol"/>
              <a:buChar char="·"/>
            </a:pPr>
            <a:r>
              <a:rPr lang="en-US" dirty="0" smtClean="0">
                <a:latin typeface="Times New Roman"/>
              </a:rPr>
              <a:t>In non-air-conditioned homes, temperatures may be controlled to some extent by the use of attic fans. An attic fan is usually mounted on the ceiling in a central hallway so that outside air is pulled through open windows and exhausted through the attic. The attic must have sufficient outlets to exhaust the air without creating high pressures against which the fan must operate.</a:t>
            </a:r>
          </a:p>
          <a:p>
            <a:pPr marL="277813" indent="-163513">
              <a:spcBef>
                <a:spcPts val="0"/>
              </a:spcBef>
              <a:spcAft>
                <a:spcPts val="0"/>
              </a:spcAft>
              <a:buFont typeface="Symbol"/>
              <a:buChar char="·"/>
            </a:pPr>
            <a:r>
              <a:rPr lang="en-US" dirty="0" smtClean="0">
                <a:latin typeface="Times New Roman"/>
              </a:rPr>
              <a:t>Air-conditioned homes can use power attic ventilators with exhaust fans mounted through the roof or in the gable. The attic must have inlets for the ventilating air at opposite gable ends, or low-mounted roof vents if there is no roof overhang. </a:t>
            </a:r>
          </a:p>
          <a:p>
            <a:r>
              <a:rPr lang="en-US" dirty="0" smtClean="0">
                <a:latin typeface="Times New Roman"/>
              </a:rPr>
              <a:t>Power venting is generally not recommended as a weatherization measure because fans can draw warm humid air into the house, which may condense on cool surfaces in basements or crawl spaces. </a:t>
            </a:r>
          </a:p>
          <a:p>
            <a:pPr marL="277813" indent="-163513">
              <a:buFont typeface="Symbol"/>
              <a:buChar char="·"/>
            </a:pPr>
            <a:r>
              <a:rPr lang="en-US" dirty="0" smtClean="0">
                <a:latin typeface="Times New Roman"/>
              </a:rPr>
              <a:t>Sufficient attic insulation and passive (non-mechanical) ventilation is a better alternative in most cases.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 amount of </a:t>
            </a:r>
            <a:r>
              <a:rPr lang="en-US" b="1" i="1" dirty="0" smtClean="0">
                <a:latin typeface="Times New Roman"/>
              </a:rPr>
              <a:t>net free area </a:t>
            </a:r>
            <a:r>
              <a:rPr lang="en-US" dirty="0" smtClean="0">
                <a:latin typeface="Times New Roman"/>
              </a:rPr>
              <a:t>(NFA) of vent required depends on the thermal boundary and </a:t>
            </a:r>
            <a:r>
              <a:rPr lang="en-US" b="1" i="1" dirty="0" smtClean="0">
                <a:latin typeface="Times New Roman"/>
              </a:rPr>
              <a:t>vapor retarder.</a:t>
            </a:r>
          </a:p>
          <a:p>
            <a:pPr marL="277813" indent="-163513">
              <a:spcBef>
                <a:spcPts val="0"/>
              </a:spcBef>
              <a:spcAft>
                <a:spcPts val="0"/>
              </a:spcAft>
              <a:buFont typeface="Symbol"/>
              <a:buChar char="·"/>
            </a:pPr>
            <a:r>
              <a:rPr lang="en-US" dirty="0" smtClean="0">
                <a:latin typeface="Times New Roman"/>
              </a:rPr>
              <a:t>When the ceiling is the thermal boundary, attic ventilation is required. Code requires using a 1/150 or 1/300 formula. </a:t>
            </a:r>
          </a:p>
          <a:p>
            <a:pPr marL="277813" indent="-163513">
              <a:spcBef>
                <a:spcPts val="0"/>
              </a:spcBef>
              <a:spcAft>
                <a:spcPts val="0"/>
              </a:spcAft>
              <a:buFont typeface="Symbol"/>
              <a:buChar char="·"/>
            </a:pPr>
            <a:r>
              <a:rPr lang="en-US" dirty="0" smtClean="0">
                <a:latin typeface="Times New Roman"/>
              </a:rPr>
              <a:t>If the ceiling does not have a vapor retarder, use one sq. ft. of NFA per 150 sq. ft. of attic space (1/150).</a:t>
            </a:r>
            <a:r>
              <a:rPr lang="en-US" b="1" dirty="0" smtClean="0">
                <a:latin typeface="Times New Roman"/>
              </a:rPr>
              <a:t> </a:t>
            </a:r>
          </a:p>
          <a:p>
            <a:pPr marL="277813" indent="-163513">
              <a:spcBef>
                <a:spcPts val="0"/>
              </a:spcBef>
              <a:spcAft>
                <a:spcPts val="0"/>
              </a:spcAft>
              <a:buFont typeface="Symbol"/>
              <a:buChar char="·"/>
            </a:pPr>
            <a:r>
              <a:rPr lang="en-US" dirty="0" smtClean="0">
                <a:latin typeface="Times New Roman"/>
              </a:rPr>
              <a:t>If the ceiling does have a vapor retarder, less venting is required; use one sq. ft. of NFA per 300 sq. ft. of attic space (1/300). </a:t>
            </a:r>
          </a:p>
          <a:p>
            <a:pPr marL="277813" indent="-163513">
              <a:spcBef>
                <a:spcPts val="0"/>
              </a:spcBef>
              <a:spcAft>
                <a:spcPts val="0"/>
              </a:spcAft>
              <a:buFont typeface="Symbol"/>
              <a:buChar char="·"/>
            </a:pPr>
            <a:r>
              <a:rPr lang="en-US" dirty="0" smtClean="0">
                <a:latin typeface="Times New Roman"/>
              </a:rPr>
              <a:t>Most code officials recognize a painted ceiling as a vapor retarder. Therefore, the 1/300 rule will likely apply in most cases. </a:t>
            </a:r>
          </a:p>
          <a:p>
            <a:r>
              <a:rPr lang="en-US" dirty="0" smtClean="0">
                <a:latin typeface="Times New Roman"/>
              </a:rPr>
              <a:t>NFA refers to the actual open area available to provide effective ventilation. For example, a 12” x 12” vent will provide somewhat less than 144 square inches of NFA because screens and louvers occupy some of the space. </a:t>
            </a:r>
          </a:p>
          <a:p>
            <a:pPr marL="277813" indent="-163513">
              <a:buFont typeface="Symbol"/>
              <a:buChar char="·"/>
            </a:pPr>
            <a:r>
              <a:rPr lang="en-US" dirty="0" smtClean="0">
                <a:latin typeface="Times New Roman"/>
              </a:rPr>
              <a:t>Vents are rated by an R-value that relates to their NFA (not to be confused with insulation value). For example, an R-61 roof vent has an NFA of 61 square inches.</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spcBef>
                <a:spcPts val="0"/>
              </a:spcBef>
              <a:spcAft>
                <a:spcPts val="0"/>
              </a:spcAft>
            </a:pPr>
            <a:r>
              <a:rPr lang="en-US" dirty="0" smtClean="0">
                <a:latin typeface="Times New Roman"/>
              </a:rPr>
              <a:t>When the roof deck is the thermal and pressure boundary, attic ventilation is not required nor recommended.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Finished attics or those containing HVAC equipment and duct systems are examples. The roof assembly in a finished attic should not be vented. Rather, it should be airtight and insulated with closed- or open-cell spray foam insulation. </a:t>
            </a:r>
          </a:p>
          <a:p>
            <a:pPr>
              <a:buFontTx/>
              <a:buChar char="•"/>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 situations, installers may be directed to insulate the roof deck instead of the attic floor. Spray foam, rigid board, and fiberglass (both </a:t>
            </a:r>
            <a:r>
              <a:rPr lang="en-US" dirty="0" err="1" smtClean="0"/>
              <a:t>batt</a:t>
            </a:r>
            <a:r>
              <a:rPr lang="en-US" dirty="0" smtClean="0"/>
              <a:t> and loose fill) can</a:t>
            </a:r>
            <a:r>
              <a:rPr lang="en-US" baseline="0" dirty="0" smtClean="0"/>
              <a:t> be used for this purpose.</a:t>
            </a:r>
          </a:p>
          <a:p>
            <a:r>
              <a:rPr lang="en-US" baseline="0" dirty="0" smtClean="0"/>
              <a:t>This can be be very convenient if live knob and tube wiring is found on the floor of a knee-wall attic.</a:t>
            </a:r>
          </a:p>
          <a:p>
            <a:r>
              <a:rPr lang="en-US" baseline="0" dirty="0" smtClean="0"/>
              <a:t>Insulating the roof deck brings the entire attic into the conditioned space. This can be very beneficial when ductwork and plumbing runs through the attic.</a:t>
            </a:r>
          </a:p>
          <a:p>
            <a:r>
              <a:rPr lang="en-US" i="1" baseline="0" dirty="0" smtClean="0">
                <a:solidFill>
                  <a:schemeClr val="bg1">
                    <a:lumMod val="50000"/>
                  </a:schemeClr>
                </a:solidFill>
              </a:rPr>
              <a:t>Q: What might be a negative result of insulating the roof deck?</a:t>
            </a:r>
          </a:p>
          <a:p>
            <a:pPr marL="177800" indent="-177800"/>
            <a:r>
              <a:rPr lang="en-US" i="1" baseline="0" dirty="0" smtClean="0">
                <a:solidFill>
                  <a:schemeClr val="bg1">
                    <a:lumMod val="50000"/>
                  </a:schemeClr>
                </a:solidFill>
              </a:rPr>
              <a:t>A: More building volume to condition than if the building envelope didn’t include the attic. Also, roof leaks may take longer to show signs, causing more damage to the roof sheathing before they are discovered.</a:t>
            </a:r>
          </a:p>
          <a:p>
            <a:r>
              <a:rPr lang="en-US" i="0" baseline="0" dirty="0" smtClean="0"/>
              <a:t>Where spray foam is applied to the roof deck, generally a ½-lb. foam with </a:t>
            </a:r>
            <a:r>
              <a:rPr lang="en-US" dirty="0" smtClean="0"/>
              <a:t>CO</a:t>
            </a:r>
            <a:r>
              <a:rPr lang="en-US" sz="900" dirty="0" smtClean="0"/>
              <a:t>2</a:t>
            </a:r>
            <a:r>
              <a:rPr lang="en-US" i="0" baseline="0" dirty="0" smtClean="0"/>
              <a:t> (instead of refrigerant) is used as the blowing agent. This foam is less dense, and allows water to penetrate. This way, roof leaks can be discovered and repaired before long-term damage is done to the roof deck or framing.</a:t>
            </a:r>
            <a:endParaRPr lang="en-US" i="0"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a:rPr>
              <a:t>By attending this session, participants will be able to:</a:t>
            </a:r>
          </a:p>
          <a:p>
            <a:pPr marL="228600" lvl="0" indent="-165100">
              <a:spcBef>
                <a:spcPts val="0"/>
              </a:spcBef>
              <a:spcAft>
                <a:spcPts val="0"/>
              </a:spcAft>
              <a:buFont typeface="Symbol" pitchFamily="18" charset="2"/>
              <a:buChar char=""/>
            </a:pPr>
            <a:r>
              <a:rPr lang="en-US" sz="1200" dirty="0" smtClean="0"/>
              <a:t>Name required fall protection components.</a:t>
            </a:r>
          </a:p>
          <a:p>
            <a:pPr marL="228600" lvl="0" indent="-165100">
              <a:spcBef>
                <a:spcPts val="0"/>
              </a:spcBef>
              <a:spcAft>
                <a:spcPts val="0"/>
              </a:spcAft>
              <a:buFont typeface="Symbol" pitchFamily="18" charset="2"/>
              <a:buChar char=""/>
            </a:pPr>
            <a:r>
              <a:rPr lang="en-US" sz="1200" dirty="0" smtClean="0"/>
              <a:t>Identify and repair leak sources.</a:t>
            </a:r>
          </a:p>
          <a:p>
            <a:pPr marL="228600" lvl="0" indent="-165100">
              <a:spcBef>
                <a:spcPts val="0"/>
              </a:spcBef>
              <a:spcAft>
                <a:spcPts val="0"/>
              </a:spcAft>
              <a:buFont typeface="Symbol" pitchFamily="18" charset="2"/>
              <a:buChar char=""/>
            </a:pPr>
            <a:r>
              <a:rPr lang="en-US" sz="1200" dirty="0" smtClean="0"/>
              <a:t>Remove roofing systems.</a:t>
            </a:r>
          </a:p>
          <a:p>
            <a:pPr marL="228600" lvl="0" indent="-165100">
              <a:spcBef>
                <a:spcPts val="0"/>
              </a:spcBef>
              <a:spcAft>
                <a:spcPts val="0"/>
              </a:spcAft>
              <a:buFont typeface="Symbol" pitchFamily="18" charset="2"/>
              <a:buChar char=""/>
            </a:pPr>
            <a:r>
              <a:rPr lang="en-US" sz="1200" dirty="0" smtClean="0"/>
              <a:t>Insulate roof decks.</a:t>
            </a:r>
          </a:p>
          <a:p>
            <a:pPr marL="228600" lvl="0" indent="-165100">
              <a:spcBef>
                <a:spcPts val="0"/>
              </a:spcBef>
              <a:spcAft>
                <a:spcPts val="0"/>
              </a:spcAft>
              <a:buFont typeface="Symbol" pitchFamily="18" charset="2"/>
              <a:buChar char=""/>
            </a:pPr>
            <a:r>
              <a:rPr lang="en-US" sz="1200" dirty="0" smtClean="0"/>
              <a:t>Explain the purpose and principles of attic ventilation.</a:t>
            </a:r>
          </a:p>
          <a:p>
            <a:pPr marL="228600" lvl="0" indent="-165100">
              <a:spcBef>
                <a:spcPts val="0"/>
              </a:spcBef>
              <a:spcAft>
                <a:spcPts val="0"/>
              </a:spcAft>
              <a:buFont typeface="Symbol" pitchFamily="18" charset="2"/>
              <a:buChar char=""/>
            </a:pPr>
            <a:r>
              <a:rPr lang="en-US" sz="1200" dirty="0" smtClean="0"/>
              <a:t>Determine ventilation needs by code and practical alternatives.</a:t>
            </a:r>
          </a:p>
          <a:p>
            <a:pPr marL="228600" lvl="0" indent="-165100">
              <a:spcBef>
                <a:spcPts val="0"/>
              </a:spcBef>
              <a:spcAft>
                <a:spcPts val="0"/>
              </a:spcAft>
              <a:buFont typeface="Symbol" pitchFamily="18" charset="2"/>
              <a:buChar char=""/>
            </a:pPr>
            <a:r>
              <a:rPr lang="en-US" sz="1200" dirty="0" smtClean="0"/>
              <a:t>List ventilation options and guidelines.</a:t>
            </a:r>
          </a:p>
          <a:p>
            <a:pPr marL="228600" lvl="0" indent="-165100">
              <a:spcBef>
                <a:spcPts val="0"/>
              </a:spcBef>
              <a:spcAft>
                <a:spcPts val="0"/>
              </a:spcAft>
              <a:buFont typeface="Symbol" pitchFamily="18" charset="2"/>
              <a:buChar char=""/>
            </a:pPr>
            <a:r>
              <a:rPr lang="en-US" sz="1200" dirty="0" smtClean="0"/>
              <a:t>Install attic ventilation and repair roofing.</a:t>
            </a:r>
          </a:p>
          <a:p>
            <a:pPr marL="228600" lvl="0" indent="-165100">
              <a:spcBef>
                <a:spcPts val="0"/>
              </a:spcBef>
              <a:spcAft>
                <a:spcPts val="0"/>
              </a:spcAft>
              <a:buFont typeface="Symbol" pitchFamily="18" charset="2"/>
              <a:buChar char=""/>
            </a:pPr>
            <a:r>
              <a:rPr lang="en-US" sz="1200" dirty="0" smtClean="0"/>
              <a:t>Flash new penetrations.</a:t>
            </a:r>
          </a:p>
          <a:p>
            <a:pPr marL="228600" lvl="0" indent="-165100">
              <a:spcBef>
                <a:spcPts val="0"/>
              </a:spcBef>
              <a:spcAft>
                <a:spcPts val="0"/>
              </a:spcAft>
              <a:buFont typeface="Symbol" pitchFamily="18" charset="2"/>
              <a:buChar char=""/>
            </a:pPr>
            <a:endParaRPr lang="en-US" dirty="0" smtClean="0"/>
          </a:p>
          <a:p>
            <a:pPr>
              <a:spcBef>
                <a:spcPts val="0"/>
              </a:spcBef>
              <a:spcAft>
                <a:spcPts val="0"/>
              </a:spcAft>
            </a:pPr>
            <a:r>
              <a:rPr lang="en-US" i="1" dirty="0" smtClean="0">
                <a:solidFill>
                  <a:schemeClr val="bg1">
                    <a:lumMod val="50000"/>
                  </a:schemeClr>
                </a:solidFill>
              </a:rPr>
              <a:t>Present this slide as an interactive discussion, soliciting personal examples from the trainees. Add your own personal examples and knowledge to supplement. </a:t>
            </a:r>
            <a:endParaRPr lang="en-US" dirty="0" smtClean="0">
              <a:solidFill>
                <a:schemeClr val="bg1">
                  <a:lumMod val="50000"/>
                </a:schemeClr>
              </a:solidFill>
            </a:endParaRPr>
          </a:p>
          <a:p>
            <a:pPr marL="228600" lvl="0" indent="-165100">
              <a:spcBef>
                <a:spcPts val="0"/>
              </a:spcBef>
              <a:spcAft>
                <a:spcPts val="0"/>
              </a:spcAft>
              <a:buFont typeface="Symbol" pitchFamily="18" charset="2"/>
              <a:buChar char=""/>
            </a:pPr>
            <a:endParaRPr lang="en-US" sz="1200" dirty="0" smtClean="0"/>
          </a:p>
          <a:p>
            <a:pPr marL="278646" indent="-232204">
              <a:spcBef>
                <a:spcPts val="609"/>
              </a:spcBef>
              <a:spcAft>
                <a:spcPts val="609"/>
              </a:spcAft>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Vented attics should not communicate with the conditioned space.</a:t>
            </a:r>
          </a:p>
          <a:p>
            <a:pPr lvl="1" indent="-174625">
              <a:spcBef>
                <a:spcPts val="0"/>
              </a:spcBef>
              <a:spcAft>
                <a:spcPts val="0"/>
              </a:spcAft>
              <a:buFont typeface="Symbol" pitchFamily="18" charset="2"/>
              <a:buChar char="·"/>
            </a:pPr>
            <a:r>
              <a:rPr lang="en-US" dirty="0" smtClean="0">
                <a:latin typeface="Times New Roman"/>
              </a:rPr>
              <a:t>The ceiling air barrier must be continuous with no leakage.</a:t>
            </a:r>
          </a:p>
          <a:p>
            <a:pPr marL="457200" indent="-174625">
              <a:spcBef>
                <a:spcPts val="0"/>
              </a:spcBef>
              <a:spcAft>
                <a:spcPts val="0"/>
              </a:spcAft>
              <a:buFont typeface="Symbol" pitchFamily="18" charset="2"/>
              <a:buChar char="·"/>
            </a:pPr>
            <a:r>
              <a:rPr lang="en-US" dirty="0" smtClean="0">
                <a:latin typeface="Times New Roman"/>
              </a:rPr>
              <a:t>Specify appropriate attic sealing as part of the work scope.</a:t>
            </a:r>
          </a:p>
          <a:p>
            <a:pPr marL="278646" indent="-232204">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vents be placed low and high on the roof.</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a:t>
            </a:r>
            <a:r>
              <a:rPr lang="en-US" b="1" i="1" dirty="0" smtClean="0">
                <a:latin typeface="Times New Roman"/>
              </a:rPr>
              <a:t>eave chutes </a:t>
            </a:r>
            <a:r>
              <a:rPr lang="en-US" dirty="0" smtClean="0">
                <a:latin typeface="Times New Roman"/>
              </a:rPr>
              <a:t>when</a:t>
            </a:r>
            <a:r>
              <a:rPr lang="en-US" b="1" i="1" dirty="0" smtClean="0">
                <a:latin typeface="Times New Roman"/>
              </a:rPr>
              <a:t> soffit </a:t>
            </a:r>
            <a:r>
              <a:rPr lang="en-US" dirty="0" smtClean="0">
                <a:latin typeface="Times New Roman"/>
              </a:rPr>
              <a:t>vents are present and loose fill insulation is needed.</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that all mechanical ventilation ducts and plumbing stacks be vented to the outside.</a:t>
            </a:r>
          </a:p>
          <a:p>
            <a:r>
              <a:rPr lang="en-US" dirty="0" smtClean="0">
                <a:latin typeface="Times New Roman"/>
              </a:rPr>
              <a:t>Air sealing specifications are an important part of attic retrofits, but are listed here to underscore their importance for attic ventilation.</a:t>
            </a:r>
          </a:p>
          <a:p>
            <a:pPr marL="278646" indent="-232204"/>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latin typeface="Times New Roman"/>
              </a:rPr>
              <a:t>This graphic illustrates continuous soffit</a:t>
            </a:r>
            <a:r>
              <a:rPr lang="en-US" b="1" dirty="0" smtClean="0">
                <a:latin typeface="Times New Roman"/>
              </a:rPr>
              <a:t> </a:t>
            </a:r>
            <a:r>
              <a:rPr lang="en-US" dirty="0" smtClean="0">
                <a:latin typeface="Times New Roman"/>
              </a:rPr>
              <a:t>and</a:t>
            </a:r>
            <a:r>
              <a:rPr lang="en-US" b="1" dirty="0" smtClean="0">
                <a:latin typeface="Times New Roman"/>
              </a:rPr>
              <a:t> </a:t>
            </a:r>
            <a:r>
              <a:rPr lang="en-US" b="1" i="1" dirty="0" smtClean="0">
                <a:latin typeface="Times New Roman"/>
              </a:rPr>
              <a:t>ridge venting.</a:t>
            </a:r>
          </a:p>
          <a:p>
            <a:pPr marL="277813" indent="-163513">
              <a:spcBef>
                <a:spcPts val="0"/>
              </a:spcBef>
              <a:spcAft>
                <a:spcPts val="0"/>
              </a:spcAft>
              <a:buFont typeface="Symbol"/>
              <a:buChar char="·"/>
            </a:pPr>
            <a:r>
              <a:rPr lang="en-US" dirty="0" smtClean="0">
                <a:latin typeface="Times New Roman"/>
              </a:rPr>
              <a:t>Continuous soffit and ridge venting is the best configuration because it allows for a good cross flow of ventilating air from low to high points in the roof assembly. However, this is best done during original construction. It would be impractical and costly to attempt to ventilate every roof this way. </a:t>
            </a:r>
          </a:p>
          <a:p>
            <a:pPr marL="277813" indent="-163513">
              <a:spcBef>
                <a:spcPts val="0"/>
              </a:spcBef>
              <a:spcAft>
                <a:spcPts val="0"/>
              </a:spcAft>
              <a:buFont typeface="Symbol"/>
              <a:buChar char="·"/>
            </a:pPr>
            <a:r>
              <a:rPr lang="en-US" dirty="0" smtClean="0">
                <a:latin typeface="Times New Roman"/>
              </a:rPr>
              <a:t>Many vent types are available to accommodate different venting situations and roof configurations.</a:t>
            </a:r>
          </a:p>
          <a:p>
            <a:pPr marL="278646" indent="-232204"/>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latin typeface="Times New Roman"/>
              </a:rPr>
              <a:t>These are photos of gable, roof, and eave vents.</a:t>
            </a:r>
          </a:p>
          <a:p>
            <a:r>
              <a:rPr lang="en-US" dirty="0" smtClean="0">
                <a:latin typeface="Times New Roman"/>
              </a:rPr>
              <a:t>There are several types of passive attic vents. Gable and roof vents are the most commonly used in weatherization. </a:t>
            </a:r>
          </a:p>
          <a:p>
            <a:pPr marL="277813" indent="-163513">
              <a:spcBef>
                <a:spcPts val="0"/>
              </a:spcBef>
              <a:spcAft>
                <a:spcPts val="0"/>
              </a:spcAft>
              <a:buFont typeface="Symbol"/>
              <a:buChar char="·"/>
            </a:pPr>
            <a:r>
              <a:rPr lang="en-US" b="1" i="1" dirty="0" smtClean="0">
                <a:latin typeface="Times New Roman"/>
              </a:rPr>
              <a:t>Gable vents </a:t>
            </a:r>
            <a:r>
              <a:rPr lang="en-US" dirty="0" smtClean="0">
                <a:latin typeface="Times New Roman"/>
              </a:rPr>
              <a:t>are available in many sizes, in aluminum or </a:t>
            </a:r>
            <a:r>
              <a:rPr lang="en-US" b="1" i="1" dirty="0" smtClean="0">
                <a:latin typeface="Times New Roman"/>
              </a:rPr>
              <a:t>acrylonitrile butadiene styrene (ABS)</a:t>
            </a:r>
            <a:r>
              <a:rPr lang="en-US" dirty="0" smtClean="0">
                <a:latin typeface="Times New Roman"/>
              </a:rPr>
              <a:t> plastic, and are designed to be installed on gable ends. When installed on opposite gable ends, they allow for good cross flow across the length of an attic. </a:t>
            </a:r>
          </a:p>
          <a:p>
            <a:pPr marL="277813" indent="-163513">
              <a:spcBef>
                <a:spcPts val="0"/>
              </a:spcBef>
              <a:spcAft>
                <a:spcPts val="0"/>
              </a:spcAft>
              <a:buFont typeface="Symbol"/>
              <a:buChar char="·"/>
            </a:pPr>
            <a:r>
              <a:rPr lang="en-US" dirty="0" smtClean="0">
                <a:latin typeface="Times New Roman"/>
              </a:rPr>
              <a:t>Roof vents are designed to be installed on pitched roofs and are available in aluminum and ABS plastic. Roof vents are rated by their net free area; an R-61 vent has an NFA of 61 sq. in. </a:t>
            </a:r>
          </a:p>
          <a:p>
            <a:pPr marL="277813" indent="-163513">
              <a:spcBef>
                <a:spcPts val="0"/>
              </a:spcBef>
              <a:spcAft>
                <a:spcPts val="0"/>
              </a:spcAft>
              <a:buFont typeface="Symbol"/>
              <a:buChar char="·"/>
            </a:pPr>
            <a:r>
              <a:rPr lang="en-US" dirty="0" smtClean="0">
                <a:latin typeface="Times New Roman"/>
              </a:rPr>
              <a:t>Eave vents are used when there is sufficient soffit area and cross flow is required. They are difficult to install, and it takes a lot of them to have much effect.</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smtClean="0">
                <a:latin typeface="Times New Roman"/>
              </a:rPr>
              <a:t>These are photos of turbine and large mushroom roof vents.</a:t>
            </a:r>
          </a:p>
          <a:p>
            <a:pPr marL="277813" indent="-163513">
              <a:spcBef>
                <a:spcPts val="0"/>
              </a:spcBef>
              <a:spcAft>
                <a:spcPts val="0"/>
              </a:spcAft>
              <a:buFont typeface="Symbol"/>
              <a:buChar char="·"/>
            </a:pPr>
            <a:r>
              <a:rPr lang="en-US" b="1" i="1" dirty="0" smtClean="0">
                <a:latin typeface="Times New Roman"/>
              </a:rPr>
              <a:t>Turbine vents </a:t>
            </a:r>
            <a:r>
              <a:rPr lang="en-US" dirty="0" smtClean="0">
                <a:latin typeface="Times New Roman"/>
              </a:rPr>
              <a:t>are rated to vent 600 sq. ft. when used with 300 sq. in. NFA of eave vents. A turbine vent has a galvanized adjustable base to fit most roof slopes. Because they are subject to mechanical failure and contribute to air leakage, turbine vents are not recommended in weatherization.</a:t>
            </a:r>
          </a:p>
          <a:p>
            <a:pPr marL="277813" indent="-163513">
              <a:spcBef>
                <a:spcPts val="0"/>
              </a:spcBef>
              <a:spcAft>
                <a:spcPts val="0"/>
              </a:spcAft>
              <a:buFont typeface="Symbol"/>
              <a:buChar char="·"/>
            </a:pPr>
            <a:r>
              <a:rPr lang="en-US" dirty="0" smtClean="0">
                <a:latin typeface="Times New Roman"/>
              </a:rPr>
              <a:t>The large R-144 </a:t>
            </a:r>
            <a:r>
              <a:rPr lang="en-US" b="1" i="1" dirty="0" smtClean="0">
                <a:latin typeface="Times New Roman"/>
              </a:rPr>
              <a:t>mushroom vent </a:t>
            </a:r>
            <a:r>
              <a:rPr lang="en-US" dirty="0" smtClean="0">
                <a:latin typeface="Times New Roman"/>
              </a:rPr>
              <a:t>has more than twice the NFA as two R-61 roof vents. The opening is also large enough for an average-sized person to fit through when attic access through the roof deck is the only option.</a:t>
            </a:r>
          </a:p>
          <a:p>
            <a:pPr marL="278646" indent="-232204">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latin typeface="Times New Roman"/>
              </a:rPr>
              <a:t>This is a photo showing vents placed high on the roof.</a:t>
            </a:r>
          </a:p>
          <a:p>
            <a:pPr marL="277813" indent="-163513">
              <a:spcBef>
                <a:spcPts val="0"/>
              </a:spcBef>
              <a:spcAft>
                <a:spcPts val="0"/>
              </a:spcAft>
              <a:buFont typeface="Symbol"/>
              <a:buChar char="·"/>
            </a:pPr>
            <a:r>
              <a:rPr lang="en-US" dirty="0" smtClean="0">
                <a:latin typeface="Times New Roman"/>
              </a:rPr>
              <a:t>Continuous soffit venting on both roof eaves provided the low vents, which allow for a good cross flow from low to high points within the attic space. </a:t>
            </a:r>
          </a:p>
          <a:p>
            <a:pPr marL="277813" indent="-163513">
              <a:spcBef>
                <a:spcPts val="0"/>
              </a:spcBef>
              <a:spcAft>
                <a:spcPts val="0"/>
              </a:spcAft>
              <a:buFont typeface="Symbol"/>
              <a:buChar char="·"/>
            </a:pPr>
            <a:r>
              <a:rPr lang="en-US" dirty="0" smtClean="0">
                <a:latin typeface="Times New Roman"/>
              </a:rPr>
              <a:t>If no soffit venting is present, a combination of high and low roof vents is recommended. </a:t>
            </a:r>
          </a:p>
          <a:p>
            <a:pPr>
              <a:buFontTx/>
              <a:buChar char="•"/>
            </a:pP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p:spPr>
        <p:txBody>
          <a:bodyPr/>
          <a:lstStyle/>
          <a:p>
            <a:r>
              <a:rPr lang="en-US" dirty="0" smtClean="0">
                <a:latin typeface="Times New Roman"/>
              </a:rPr>
              <a:t>Installers should follow these guidelines. Specify details as needed:</a:t>
            </a:r>
          </a:p>
          <a:p>
            <a:pPr marL="277813" indent="-163513">
              <a:spcBef>
                <a:spcPts val="0"/>
              </a:spcBef>
              <a:spcAft>
                <a:spcPts val="0"/>
              </a:spcAft>
              <a:buFont typeface="Symbol"/>
              <a:buChar char="·"/>
            </a:pPr>
            <a:r>
              <a:rPr lang="en-US" dirty="0" smtClean="0">
                <a:latin typeface="Times New Roman"/>
              </a:rPr>
              <a:t>Cut the appropriately sized hole and test-fit the vent. The flange is designed to slide under the roofing.</a:t>
            </a:r>
          </a:p>
          <a:p>
            <a:pPr marL="277813" indent="-163513">
              <a:spcBef>
                <a:spcPts val="0"/>
              </a:spcBef>
              <a:spcAft>
                <a:spcPts val="0"/>
              </a:spcAft>
              <a:buFont typeface="Symbol"/>
              <a:buChar char="·"/>
            </a:pPr>
            <a:r>
              <a:rPr lang="en-US" dirty="0" smtClean="0">
                <a:latin typeface="Times New Roman"/>
              </a:rPr>
              <a:t>Once a proper fit is established, remove the vent and caulk a bead of roof cement under the shingles around the edges where the flange will sit.</a:t>
            </a:r>
          </a:p>
          <a:p>
            <a:pPr marL="277813" indent="-163513">
              <a:spcBef>
                <a:spcPts val="0"/>
              </a:spcBef>
              <a:spcAft>
                <a:spcPts val="0"/>
              </a:spcAft>
              <a:buFont typeface="Symbol"/>
              <a:buChar char="·"/>
            </a:pPr>
            <a:r>
              <a:rPr lang="en-US" dirty="0" smtClean="0">
                <a:latin typeface="Times New Roman"/>
              </a:rPr>
              <a:t>Slide the vent into position, caulk with roof cement, and fasten through the roof deck with galvanized roofing nails. </a:t>
            </a:r>
          </a:p>
          <a:p>
            <a:pPr marL="277813" indent="-163513">
              <a:spcBef>
                <a:spcPts val="0"/>
              </a:spcBef>
              <a:spcAft>
                <a:spcPts val="0"/>
              </a:spcAft>
              <a:buFont typeface="Symbol"/>
              <a:buChar char="·"/>
            </a:pPr>
            <a:r>
              <a:rPr lang="en-US" dirty="0" smtClean="0">
                <a:latin typeface="Times New Roman"/>
              </a:rPr>
              <a:t>Cover nail heads with roof cement. Nails should not be exposed.</a:t>
            </a:r>
          </a:p>
          <a:p>
            <a:pPr marL="278646" indent="-232204">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ln/>
        </p:spPr>
        <p:txBody>
          <a:bodyPr/>
          <a:lstStyle/>
          <a:p>
            <a:r>
              <a:rPr lang="en-US" dirty="0" smtClean="0">
                <a:latin typeface="Times New Roman"/>
              </a:rPr>
              <a:t>These photos illustrate rectangular and triangular gable vents. </a:t>
            </a:r>
          </a:p>
          <a:p>
            <a:pPr marL="277813" indent="-163513">
              <a:buFont typeface="Symbol"/>
              <a:buChar char="·"/>
            </a:pPr>
            <a:r>
              <a:rPr lang="en-US" dirty="0" smtClean="0">
                <a:latin typeface="Times New Roman"/>
              </a:rPr>
              <a:t>To install, cut an appropriately sized hole near the peak of each gable end. The vent is then caulked and fastened with galvanized nails or screws through the flange into the finished siding.</a:t>
            </a:r>
          </a:p>
          <a:p>
            <a:pPr>
              <a:defRPr/>
            </a:pPr>
            <a:endParaRPr lang="en-US" dirty="0" smtClean="0">
              <a:latin typeface="+mn-lt"/>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latin typeface="Times New Roman"/>
              </a:rPr>
              <a:t>This photo illustrates the common practice of replacing an existing attic window with a plywood panel and standard rectangular gable vent. </a:t>
            </a:r>
          </a:p>
          <a:p>
            <a:pPr marL="341313" indent="-163513">
              <a:buFont typeface="Symbol" pitchFamily="18" charset="2"/>
              <a:buChar char=""/>
            </a:pPr>
            <a:r>
              <a:rPr lang="en-US" dirty="0" smtClean="0">
                <a:latin typeface="Times New Roman"/>
              </a:rPr>
              <a:t>Converting old attic windows to an attic vent saves the home from one more penetration.</a:t>
            </a:r>
            <a:r>
              <a:rPr lang="en-US" b="1" u="sng" dirty="0" smtClean="0">
                <a:latin typeface="Times New Roman"/>
              </a:rPr>
              <a:t/>
            </a:r>
            <a:br>
              <a:rPr lang="en-US" b="1" u="sng" dirty="0" smtClean="0">
                <a:latin typeface="Times New Roman"/>
              </a:rPr>
            </a:br>
            <a:endParaRPr lang="en-US" b="1" u="sng" dirty="0" smtClean="0">
              <a:latin typeface="Times New Roman"/>
            </a:endParaRP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Times New Roman"/>
              </a:rPr>
              <a:t>This is a photo of installed eave chutes.</a:t>
            </a:r>
          </a:p>
          <a:p>
            <a:pPr marL="277813" indent="-163513">
              <a:spcBef>
                <a:spcPts val="0"/>
              </a:spcBef>
              <a:spcAft>
                <a:spcPts val="0"/>
              </a:spcAft>
              <a:buFont typeface="Symbol"/>
              <a:buChar char="·"/>
            </a:pPr>
            <a:r>
              <a:rPr lang="en-US" dirty="0" smtClean="0">
                <a:latin typeface="Times New Roman"/>
              </a:rPr>
              <a:t>When soffit vents are part of the attic ventilation scheme, eave chutes should be installed before attic insulation is blown in.</a:t>
            </a:r>
          </a:p>
          <a:p>
            <a:pPr marL="277813" indent="-163513">
              <a:spcBef>
                <a:spcPts val="0"/>
              </a:spcBef>
              <a:spcAft>
                <a:spcPts val="0"/>
              </a:spcAft>
              <a:buFont typeface="Symbol"/>
              <a:buChar char="·"/>
            </a:pPr>
            <a:r>
              <a:rPr lang="en-US" dirty="0" smtClean="0">
                <a:latin typeface="Times New Roman"/>
              </a:rPr>
              <a:t>Eave chutes maintain air space between the insulation blanket and the roof sheathing, and prevent insulation from clogging soffit vents. </a:t>
            </a:r>
          </a:p>
          <a:p>
            <a:pPr marL="277813" indent="-163513">
              <a:spcBef>
                <a:spcPts val="0"/>
              </a:spcBef>
              <a:spcAft>
                <a:spcPts val="0"/>
              </a:spcAft>
              <a:buFont typeface="Symbol"/>
              <a:buChar char="·"/>
            </a:pPr>
            <a:r>
              <a:rPr lang="en-US" dirty="0" smtClean="0">
                <a:latin typeface="Times New Roman"/>
              </a:rPr>
              <a:t>Without eave chutes, installers may be tempted to scrimp on blown-in insulation around the edges to prevent blocking soffit vents. Specify chutes to maintain attic ventilation and encourage fast, effective attic insulation work.</a:t>
            </a:r>
          </a:p>
          <a:p>
            <a:r>
              <a:rPr lang="en-US" b="1" u="sng" dirty="0" smtClean="0">
                <a:latin typeface="Times New Roman"/>
              </a:rPr>
              <a:t/>
            </a:r>
            <a:br>
              <a:rPr lang="en-US" b="1" u="sng" dirty="0" smtClean="0">
                <a:latin typeface="Times New Roman"/>
              </a:rPr>
            </a:br>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latin typeface="Times New Roman"/>
              </a:rPr>
              <a:t>This is a photo of a disconnected bathroom exhaust fan and resulting degradation of roof sheathing.</a:t>
            </a:r>
          </a:p>
          <a:p>
            <a:pPr marL="277813" indent="-163513">
              <a:spcBef>
                <a:spcPts val="0"/>
              </a:spcBef>
              <a:spcAft>
                <a:spcPts val="0"/>
              </a:spcAft>
              <a:buFont typeface="Symbol"/>
              <a:buChar char="·"/>
            </a:pPr>
            <a:r>
              <a:rPr lang="en-US" dirty="0" smtClean="0">
                <a:latin typeface="Times New Roman"/>
              </a:rPr>
              <a:t>Specify that all mechanical vents be vented to the outside before attic vents or insulation is installed.</a:t>
            </a:r>
          </a:p>
          <a:p>
            <a:pPr marL="277813" indent="-163513">
              <a:spcBef>
                <a:spcPts val="0"/>
              </a:spcBef>
              <a:spcAft>
                <a:spcPts val="0"/>
              </a:spcAft>
              <a:buFont typeface="Symbol"/>
              <a:buChar char="·"/>
            </a:pPr>
            <a:r>
              <a:rPr lang="en-US" b="1" i="1" dirty="0" smtClean="0">
                <a:latin typeface="Times New Roman"/>
              </a:rPr>
              <a:t>Vent terminations </a:t>
            </a:r>
            <a:r>
              <a:rPr lang="en-US" dirty="0" smtClean="0">
                <a:latin typeface="Times New Roman"/>
              </a:rPr>
              <a:t>must prevent intrusion of moisture, materials, and animals into the vents.</a:t>
            </a:r>
          </a:p>
          <a:p>
            <a:endParaRPr lang="en-US" dirty="0" smtClean="0">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working on any roofing project, you should be equipped with fall protection equipment. A crew chief or supervisor of the crew should have the appropriate OSHA training to develop and implement a workplace safety plan, including safe work practices for any workers going higher than 6 feet in the air.</a:t>
            </a:r>
          </a:p>
          <a:p>
            <a:r>
              <a:rPr lang="en-US" dirty="0" smtClean="0"/>
              <a:t>Falling is the leading cause of disabling injury and fatality</a:t>
            </a:r>
            <a:r>
              <a:rPr lang="en-US" baseline="0" dirty="0" smtClean="0"/>
              <a:t> in the construction industry. Better to be safe than injured or dead.</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marL="177800" indent="-177800">
              <a:spcBef>
                <a:spcPts val="0"/>
              </a:spcBef>
              <a:spcAft>
                <a:spcPts val="0"/>
              </a:spcAft>
              <a:buFont typeface="Symbol" pitchFamily="18" charset="2"/>
              <a:buChar char=""/>
            </a:pPr>
            <a:r>
              <a:rPr lang="en-US" sz="1200" dirty="0" smtClean="0"/>
              <a:t>Use proper fall protection when working on roofs</a:t>
            </a:r>
          </a:p>
          <a:p>
            <a:pPr marL="177800" indent="-177800">
              <a:spcBef>
                <a:spcPts val="0"/>
              </a:spcBef>
              <a:spcAft>
                <a:spcPts val="0"/>
              </a:spcAft>
              <a:buFont typeface="Symbol" pitchFamily="18" charset="2"/>
              <a:buChar char=""/>
            </a:pPr>
            <a:r>
              <a:rPr lang="en-US" sz="1200" dirty="0" smtClean="0"/>
              <a:t>Leaks are most common at flashing. Re-create a quality drainage plain to repair.</a:t>
            </a:r>
          </a:p>
          <a:p>
            <a:pPr marL="177800" indent="-177800">
              <a:spcBef>
                <a:spcPts val="0"/>
              </a:spcBef>
              <a:spcAft>
                <a:spcPts val="0"/>
              </a:spcAft>
              <a:buFont typeface="Symbol" pitchFamily="18" charset="2"/>
              <a:buChar char=""/>
            </a:pPr>
            <a:r>
              <a:rPr lang="en-US" sz="1200" dirty="0" smtClean="0"/>
              <a:t>Attic ventilation is intended to remove solar heat during hot weather and water vapor during cold weather.</a:t>
            </a:r>
          </a:p>
          <a:p>
            <a:pPr marL="177800" indent="-177800">
              <a:spcBef>
                <a:spcPts val="0"/>
              </a:spcBef>
              <a:spcAft>
                <a:spcPts val="0"/>
              </a:spcAft>
              <a:buFont typeface="Symbol" pitchFamily="18" charset="2"/>
              <a:buChar char=""/>
            </a:pPr>
            <a:r>
              <a:rPr lang="en-US" sz="1200" dirty="0" smtClean="0"/>
              <a:t>Attic ventilation is required by code, but expert opinions vary on the actual value.</a:t>
            </a:r>
          </a:p>
          <a:p>
            <a:pPr marL="177800" indent="-177800">
              <a:spcBef>
                <a:spcPts val="0"/>
              </a:spcBef>
              <a:spcAft>
                <a:spcPts val="0"/>
              </a:spcAft>
              <a:buFont typeface="Symbol" pitchFamily="18" charset="2"/>
              <a:buChar char=""/>
            </a:pPr>
            <a:r>
              <a:rPr lang="en-US" sz="1200" dirty="0" smtClean="0"/>
              <a:t>Insulated roof decks bring the attic into the conditioned space and should not have attic venting.</a:t>
            </a:r>
          </a:p>
          <a:p>
            <a:pPr marL="177800" indent="-177800">
              <a:spcBef>
                <a:spcPts val="0"/>
              </a:spcBef>
              <a:spcAft>
                <a:spcPts val="0"/>
              </a:spcAft>
              <a:buFont typeface="Symbol" pitchFamily="18" charset="2"/>
              <a:buChar char=""/>
            </a:pPr>
            <a:r>
              <a:rPr lang="en-US" sz="1200" dirty="0" smtClean="0"/>
              <a:t>Any new penetrations through the roof must be properly flashed.</a:t>
            </a:r>
          </a:p>
          <a:p>
            <a:pPr>
              <a:spcBef>
                <a:spcPts val="609"/>
              </a:spcBef>
              <a:spcAft>
                <a:spcPts val="609"/>
              </a:spcAft>
            </a:pPr>
            <a:r>
              <a:rPr lang="en-US" i="1" dirty="0" smtClean="0">
                <a:solidFill>
                  <a:schemeClr val="bg1">
                    <a:lumMod val="50000"/>
                  </a:schemeClr>
                </a:solidFill>
              </a:rPr>
              <a:t>Present this slide as an interactive discussion, soliciting personal examples from the trainees.  Add your own personal examples and knowledge to supplement.</a:t>
            </a:r>
            <a:r>
              <a:rPr lang="en-US" dirty="0" smtClean="0">
                <a:solidFill>
                  <a:schemeClr val="bg1">
                    <a:lumMod val="50000"/>
                  </a:schemeClr>
                </a:solidFill>
              </a:rPr>
              <a:t> </a:t>
            </a:r>
            <a:endParaRPr lang="en-US" dirty="0" smtClean="0">
              <a:solidFill>
                <a:schemeClr val="bg1">
                  <a:lumMod val="50000"/>
                </a:schemeClr>
              </a:solidFill>
              <a:ea typeface="ＭＳ Ｐゴシック" charset="-128"/>
            </a:endParaRP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the breakdown of the 645 fatal workplace</a:t>
            </a:r>
            <a:r>
              <a:rPr lang="en-US" baseline="0" dirty="0" smtClean="0"/>
              <a:t> falls in 2009.</a:t>
            </a:r>
            <a:endParaRPr lang="en-US" dirty="0" smtClean="0"/>
          </a:p>
          <a:p>
            <a:r>
              <a:rPr lang="en-US" dirty="0" smtClean="0"/>
              <a:t>More than a third of all those falls were from ladders or roofs. </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i="1" dirty="0" smtClean="0"/>
              <a:t>personal fall arrest system</a:t>
            </a:r>
            <a:r>
              <a:rPr lang="en-US" b="1" i="1" baseline="0" dirty="0" smtClean="0"/>
              <a:t> (PSAF)</a:t>
            </a:r>
            <a:r>
              <a:rPr lang="en-US" baseline="0" dirty="0" smtClean="0"/>
              <a:t> must include:</a:t>
            </a:r>
          </a:p>
          <a:p>
            <a:pPr marL="228600" indent="-165100">
              <a:buFont typeface="Symbol" pitchFamily="18" charset="2"/>
              <a:buChar char=""/>
            </a:pPr>
            <a:r>
              <a:rPr lang="en-US" baseline="0" dirty="0" smtClean="0"/>
              <a:t>Anchorage – Provides a safe connection to an immovable surface. The function of the entire PSAF relies on the safe and proper installation of this device. Must be capable of supporting at least 5,000 lbs.</a:t>
            </a:r>
          </a:p>
          <a:p>
            <a:pPr marL="228600" indent="-165100">
              <a:buFont typeface="Symbol" pitchFamily="18" charset="2"/>
              <a:buChar char=""/>
            </a:pPr>
            <a:r>
              <a:rPr lang="en-US" baseline="0" dirty="0" smtClean="0"/>
              <a:t>Body Harness – Distributes the weight of the fall over the thighs, pelvis, waist, chest, and shoulders. Body belts haven’t been allowed since 1998.</a:t>
            </a:r>
          </a:p>
          <a:p>
            <a:pPr marL="228600" indent="-165100">
              <a:buFont typeface="Symbol" pitchFamily="18" charset="2"/>
              <a:buChar char=""/>
            </a:pPr>
            <a:r>
              <a:rPr lang="en-US" baseline="0" dirty="0" smtClean="0"/>
              <a:t>Connector/lanyard – This ties the anchorage and the body harness together. </a:t>
            </a:r>
            <a:r>
              <a:rPr lang="en-US" baseline="0" dirty="0" err="1" smtClean="0"/>
              <a:t>Snaphooks</a:t>
            </a:r>
            <a:r>
              <a:rPr lang="en-US" baseline="0" dirty="0" smtClean="0"/>
              <a:t> must be the locking type. Never use two </a:t>
            </a:r>
            <a:r>
              <a:rPr lang="en-US" baseline="0" dirty="0" err="1" smtClean="0"/>
              <a:t>snaphooks</a:t>
            </a:r>
            <a:r>
              <a:rPr lang="en-US" baseline="0" dirty="0" smtClean="0"/>
              <a:t> together unless they’re specifically designed for that.</a:t>
            </a:r>
          </a:p>
          <a:p>
            <a:pPr>
              <a:buFont typeface="Arial"/>
              <a:buNone/>
            </a:pPr>
            <a:r>
              <a:rPr lang="en-US" baseline="0" dirty="0" smtClean="0"/>
              <a:t>A PFAS may also include a deceleration device and/or lifeline.</a:t>
            </a:r>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3724"/>
            <a:ext cx="5588000" cy="4651376"/>
          </a:xfrm>
        </p:spPr>
        <p:txBody>
          <a:bodyPr>
            <a:normAutofit fontScale="92500" lnSpcReduction="20000"/>
          </a:bodyPr>
          <a:lstStyle/>
          <a:p>
            <a:r>
              <a:rPr lang="en-US" dirty="0" smtClean="0"/>
              <a:t>This illustration shows the components of a typical roofing system on site-built and modular homes.</a:t>
            </a:r>
          </a:p>
          <a:p>
            <a:r>
              <a:rPr lang="en-US" dirty="0" smtClean="0"/>
              <a:t>Hip and Ridge Shingles – These curved shingles protect the peak.</a:t>
            </a:r>
          </a:p>
          <a:p>
            <a:r>
              <a:rPr lang="en-US" dirty="0" smtClean="0"/>
              <a:t>Ventilation Products – Available in many different designs, which we’ll cover later in the presentation. Shown here are a ridge vent (top) and a standard roof vent (lower).</a:t>
            </a:r>
          </a:p>
          <a:p>
            <a:r>
              <a:rPr lang="en-US" dirty="0" smtClean="0"/>
              <a:t>Felt Underlayment – Placed over the roof deck (also called sheathing) before shingles are installed. </a:t>
            </a:r>
          </a:p>
          <a:p>
            <a:r>
              <a:rPr lang="en-US" dirty="0" smtClean="0"/>
              <a:t>Roofing Shingles – This layer is designed to withstand</a:t>
            </a:r>
            <a:r>
              <a:rPr lang="en-US" baseline="0" dirty="0" smtClean="0"/>
              <a:t> the elements and protect everything underneath it. Asphalt shingles are very common, but other materials may be common regionally, including clay, metal, and wood.</a:t>
            </a:r>
          </a:p>
          <a:p>
            <a:r>
              <a:rPr lang="en-US" baseline="0" dirty="0" smtClean="0"/>
              <a:t>Starter Shingles – Installed on top of the drip edge/rake edge. A single row of shingles that are installed everywhere the roof ends.</a:t>
            </a:r>
          </a:p>
          <a:p>
            <a:r>
              <a:rPr lang="en-US" baseline="0" dirty="0" smtClean="0"/>
              <a:t>Ice and Water Barrier – Just as the name implies, a durable layer to keep ice and water from damaging the home.</a:t>
            </a:r>
          </a:p>
          <a:p>
            <a:r>
              <a:rPr lang="en-US" baseline="0" dirty="0" smtClean="0"/>
              <a:t>Attic Rafter Vent – Also called eave chutes or baffles, these keep soffit vents free of obstructions while still allowing thorough attic insulation.</a:t>
            </a:r>
          </a:p>
          <a:p>
            <a:r>
              <a:rPr lang="en-US" baseline="0" dirty="0" smtClean="0"/>
              <a:t>Gutter Drainage Protection – Generally called a drip edge or a rake edge, this is typically a long, narrow piece of metal installed along all edges of the roof.</a:t>
            </a:r>
          </a:p>
          <a:p>
            <a:r>
              <a:rPr lang="en-US" baseline="0" dirty="0" err="1" smtClean="0"/>
              <a:t>Undereave</a:t>
            </a:r>
            <a:r>
              <a:rPr lang="en-US" baseline="0" dirty="0" smtClean="0"/>
              <a:t> ventilation products – Sometimes called soffit vents, combined with a ridge vent they create a complete attic ventilation system.</a:t>
            </a:r>
          </a:p>
          <a:p>
            <a:r>
              <a:rPr lang="en-US" baseline="0" dirty="0" smtClean="0"/>
              <a:t>Attic insulation – The thermal boundary of the home. Some homes are insulated at the roof deck, bringing the full attic into the conditioned space. </a:t>
            </a:r>
            <a:endParaRPr lang="en-US" dirty="0"/>
          </a:p>
        </p:txBody>
      </p:sp>
      <p:sp>
        <p:nvSpPr>
          <p:cNvPr id="7" name="Footer Placeholder 6"/>
          <p:cNvSpPr>
            <a:spLocks noGrp="1"/>
          </p:cNvSpPr>
          <p:nvPr>
            <p:ph type="ftr" sz="quarter" idx="11"/>
          </p:nvPr>
        </p:nvSpPr>
        <p:spPr/>
        <p:txBody>
          <a:bodyPr/>
          <a:lstStyle/>
          <a:p>
            <a:r>
              <a:rPr lang="en-US" dirty="0"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According to </a:t>
            </a:r>
            <a:r>
              <a:rPr lang="en-US" dirty="0" err="1" smtClean="0"/>
              <a:t>buildingscience</a:t>
            </a:r>
            <a:r>
              <a:rPr lang="en-US" baseline="0" dirty="0" err="1" smtClean="0"/>
              <a:t>.com</a:t>
            </a:r>
            <a:r>
              <a:rPr lang="en-US" baseline="0" dirty="0" smtClean="0"/>
              <a:t>, drainage planes </a:t>
            </a:r>
            <a:r>
              <a:rPr lang="en-US" sz="1200" kern="1200" dirty="0" smtClean="0">
                <a:solidFill>
                  <a:schemeClr val="tx1"/>
                </a:solidFill>
                <a:latin typeface="Times New Roman" pitchFamily="18" charset="0"/>
                <a:ea typeface="ＭＳ Ｐゴシック" pitchFamily="-109" charset="-128"/>
                <a:cs typeface="Times New Roman" pitchFamily="18" charset="0"/>
              </a:rPr>
              <a:t>are “water repellent materials (building paper, house wrap, foam insulation, etc.) which are designed and constructed to drain water. They are interconnected with flashings, window and door openings, and other penetrations of the building enclosure to provide drainage of water to the exterior of the building. The materials that form the drainage plane overlap each other shingle fashion or are sealed so that water flow is downward and outward.”</a:t>
            </a:r>
          </a:p>
          <a:p>
            <a:r>
              <a:rPr lang="en-US" sz="1200" kern="1200" dirty="0" smtClean="0">
                <a:solidFill>
                  <a:schemeClr val="tx1"/>
                </a:solidFill>
                <a:latin typeface="Times New Roman" pitchFamily="18" charset="0"/>
                <a:ea typeface="ＭＳ Ｐゴシック" pitchFamily="-109" charset="-128"/>
                <a:cs typeface="Times New Roman" pitchFamily="18" charset="0"/>
              </a:rPr>
              <a:t>This illustration shows roofing system components installed</a:t>
            </a:r>
            <a:r>
              <a:rPr lang="en-US" sz="1200" kern="1200" baseline="0" dirty="0" smtClean="0">
                <a:solidFill>
                  <a:schemeClr val="tx1"/>
                </a:solidFill>
                <a:latin typeface="Times New Roman" pitchFamily="18" charset="0"/>
                <a:ea typeface="ＭＳ Ｐゴシック" pitchFamily="-109" charset="-128"/>
                <a:cs typeface="Times New Roman" pitchFamily="18" charset="0"/>
              </a:rPr>
              <a:t> in a way that creates a complete, effective drainage plane. Note the flashing locations, how materials are overlapped in order to shed water consistently downward, and the special attention paid around any penetrations or edges.</a:t>
            </a:r>
          </a:p>
          <a:p>
            <a:r>
              <a:rPr lang="en-US" sz="1200" kern="1200" baseline="0" dirty="0" smtClean="0">
                <a:solidFill>
                  <a:schemeClr val="tx1"/>
                </a:solidFill>
                <a:latin typeface="Times New Roman" pitchFamily="18" charset="0"/>
                <a:ea typeface="ＭＳ Ｐゴシック" pitchFamily="-109" charset="-128"/>
                <a:cs typeface="Times New Roman" pitchFamily="18" charset="0"/>
              </a:rPr>
              <a:t>If you must repair a roof leak, the first step is identifying the source. The majority of roof leaks happen at flashing, so look there before inspecting the field of shingles. If the source isn’t visibly obvious, with one worker on the roof and another in the attic, use running water to try to track it down. If that fails, begin removing shingles around the suspected source until you find signs, like discolored roofing felt or moldy sheathing, and trace those to the source.</a:t>
            </a:r>
          </a:p>
          <a:p>
            <a:r>
              <a:rPr lang="en-US" sz="1200" kern="1200" baseline="0" dirty="0" smtClean="0">
                <a:solidFill>
                  <a:schemeClr val="tx1"/>
                </a:solidFill>
                <a:latin typeface="Times New Roman" pitchFamily="18" charset="0"/>
                <a:ea typeface="ＭＳ Ｐゴシック" pitchFamily="-109" charset="-128"/>
                <a:cs typeface="Times New Roman" pitchFamily="18" charset="0"/>
              </a:rPr>
              <a:t>Once the leak of the source has been discovered, repair it in a manner that creates a reliable and durable drainage plane. This is often achieved by reinstalling a piece of flashing or covering a penetration with a piece of metal, sliding it up under the shingles above, and securing in place with caulk (behind) and fasteners. Never rely solely on caulk or roofing cement to hold a repair in place. Roofs move a lot, and those materials will fail before the roof system as a whole. In some instances, especially in non-weatherized homes, the moisture source may not be a roof leak at all, but water escaping from the home into the attic and condensing on the cooler roof sheathing, then dripping down onto the ceiling. </a:t>
            </a:r>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222750" cy="3167063"/>
          </a:xfrm>
        </p:spPr>
      </p:sp>
      <p:sp>
        <p:nvSpPr>
          <p:cNvPr id="3" name="Notes Placeholder 2"/>
          <p:cNvSpPr>
            <a:spLocks noGrp="1"/>
          </p:cNvSpPr>
          <p:nvPr>
            <p:ph type="body" idx="1"/>
          </p:nvPr>
        </p:nvSpPr>
        <p:spPr>
          <a:xfrm>
            <a:off x="673100" y="3949700"/>
            <a:ext cx="5588000" cy="5565775"/>
          </a:xfrm>
        </p:spPr>
        <p:txBody>
          <a:bodyPr>
            <a:normAutofit lnSpcReduction="10000"/>
          </a:bodyPr>
          <a:lstStyle/>
          <a:p>
            <a:r>
              <a:rPr lang="en-US" sz="1050" kern="1200" dirty="0" smtClean="0">
                <a:solidFill>
                  <a:schemeClr val="tx1"/>
                </a:solidFill>
                <a:latin typeface="Times New Roman" pitchFamily="18" charset="0"/>
                <a:ea typeface="ＭＳ Ｐゴシック" pitchFamily="-109" charset="-128"/>
                <a:cs typeface="Times New Roman" pitchFamily="18" charset="0"/>
              </a:rPr>
              <a:t>In weatherization, we won’t often be installing new roofing, but often are required to install or repair flashing where penetrations are made or roof leaks must be remedied. Here are some of the more common materials we use.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Aluminum – most common and will never rust.</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Copper flashing – beautiful but expensive.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Vinyl flashing – easy to work with and does not crease as easily as metal flashings.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With a break, workers can fabricate flashings by bending metal strips or rolls, but preformed flashings for almost all situations are commercially available.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Valley flashing – for flashing valleys. Some have cleats, so you don’t need to drive nails through the flashing.</a:t>
            </a:r>
          </a:p>
          <a:p>
            <a:r>
              <a:rPr lang="en-US" sz="1050" kern="1200" dirty="0" smtClean="0">
                <a:solidFill>
                  <a:schemeClr val="tx1"/>
                </a:solidFill>
                <a:latin typeface="Times New Roman" pitchFamily="18" charset="0"/>
                <a:ea typeface="ＭＳ Ｐゴシック" pitchFamily="-109" charset="-128"/>
                <a:cs typeface="Times New Roman" pitchFamily="18" charset="0"/>
              </a:rPr>
              <a:t>Drip edge comes in different styles:</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T-shape – strong, will support roofing that overhangs the eaves.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L-shape – not as strong. Some builders use L-shape drip edge for the rake where strength is not an issue, and T-shape drip edge for the eaves. </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Cap drip edge – for sealing multiple layers of roofing.</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Step flashing</a:t>
            </a:r>
            <a:r>
              <a:rPr lang="en-US" sz="1050" dirty="0" smtClean="0"/>
              <a:t> – </a:t>
            </a:r>
            <a:r>
              <a:rPr lang="en-US" sz="1050" kern="1200" dirty="0" smtClean="0">
                <a:solidFill>
                  <a:schemeClr val="tx1"/>
                </a:solidFill>
                <a:latin typeface="Times New Roman" pitchFamily="18" charset="0"/>
                <a:ea typeface="ＭＳ Ｐゴシック" pitchFamily="-109" charset="-128"/>
                <a:cs typeface="Times New Roman" pitchFamily="18" charset="0"/>
              </a:rPr>
              <a:t>prebent pieces. You can also use blanks that you bend yourself. For </a:t>
            </a:r>
            <a:r>
              <a:rPr lang="en-US" sz="1050" kern="1200" dirty="0" err="1" smtClean="0">
                <a:solidFill>
                  <a:schemeClr val="tx1"/>
                </a:solidFill>
                <a:latin typeface="Times New Roman" pitchFamily="18" charset="0"/>
                <a:ea typeface="ＭＳ Ｐゴシック" pitchFamily="-109" charset="-128"/>
                <a:cs typeface="Times New Roman" pitchFamily="18" charset="0"/>
              </a:rPr>
              <a:t>counterflashing</a:t>
            </a:r>
            <a:r>
              <a:rPr lang="en-US" sz="1050" kern="1200" dirty="0" smtClean="0">
                <a:solidFill>
                  <a:schemeClr val="tx1"/>
                </a:solidFill>
                <a:latin typeface="Times New Roman" pitchFamily="18" charset="0"/>
                <a:ea typeface="ＭＳ Ｐゴシック" pitchFamily="-109" charset="-128"/>
                <a:cs typeface="Times New Roman" pitchFamily="18" charset="0"/>
              </a:rPr>
              <a:t> on chimneys, use blanks or cut pieces from a roll of flashing.</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Self-stick flexible flashing – commonly used around windows and doors, but it can sometimes be used in difficult flashing situations, such as where a roof meets a wall.</a:t>
            </a:r>
          </a:p>
          <a:p>
            <a:pPr marL="342900" indent="-165100">
              <a:buFont typeface="Symbol" pitchFamily="18" charset="2"/>
              <a:buChar char="·"/>
            </a:pPr>
            <a:r>
              <a:rPr lang="en-US" sz="1050" kern="1200" dirty="0" smtClean="0">
                <a:solidFill>
                  <a:schemeClr val="tx1"/>
                </a:solidFill>
                <a:latin typeface="Times New Roman" pitchFamily="18" charset="0"/>
                <a:ea typeface="ＭＳ Ｐゴシック" pitchFamily="-109" charset="-128"/>
                <a:cs typeface="Times New Roman" pitchFamily="18" charset="0"/>
              </a:rPr>
              <a:t>Boot flashing (not shown) – vent pipe flashing with rubber gaskets that simply slides onto the pipes to provide a watertight seal. You can buy boot flashing with metal or plastic flanges. </a:t>
            </a:r>
          </a:p>
          <a:p>
            <a:r>
              <a:rPr lang="en-US" sz="1050" kern="1200" dirty="0" smtClean="0">
                <a:solidFill>
                  <a:schemeClr val="tx1"/>
                </a:solidFill>
                <a:latin typeface="Times New Roman" pitchFamily="18" charset="0"/>
                <a:ea typeface="ＭＳ Ｐゴシック" pitchFamily="-109" charset="-128"/>
                <a:cs typeface="Times New Roman" pitchFamily="18" charset="0"/>
              </a:rPr>
              <a:t> </a:t>
            </a:r>
            <a:r>
              <a:rPr lang="en-US" sz="1050" i="1" kern="1200" dirty="0" smtClean="0">
                <a:solidFill>
                  <a:schemeClr val="bg1">
                    <a:lumMod val="50000"/>
                  </a:schemeClr>
                </a:solidFill>
                <a:latin typeface="Times New Roman" pitchFamily="18" charset="0"/>
                <a:ea typeface="ＭＳ Ｐゴシック" pitchFamily="-109" charset="-128"/>
                <a:cs typeface="Times New Roman" pitchFamily="18" charset="0"/>
              </a:rPr>
              <a:t>Source – diyadvice.com</a:t>
            </a:r>
          </a:p>
          <a:p>
            <a:endParaRPr lang="en-US" b="0" u="none" dirty="0">
              <a:solidFill>
                <a:srgbClr val="333333"/>
              </a:solidFill>
            </a:endParaRPr>
          </a:p>
        </p:txBody>
      </p:sp>
      <p:sp>
        <p:nvSpPr>
          <p:cNvPr id="7" name="Footer Placeholder 6"/>
          <p:cNvSpPr>
            <a:spLocks noGrp="1"/>
          </p:cNvSpPr>
          <p:nvPr>
            <p:ph type="ftr" sz="quarter" idx="11"/>
          </p:nvPr>
        </p:nvSpPr>
        <p:spPr/>
        <p:txBody>
          <a:bodyPr/>
          <a:lstStyle/>
          <a:p>
            <a:r>
              <a:rPr lang="en-US" dirty="0"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ＭＳ Ｐゴシック" pitchFamily="-109" charset="-128"/>
                <a:cs typeface="Times New Roman" pitchFamily="18" charset="0"/>
              </a:rPr>
              <a:t>Fasteners must be long enough to penetrate the layers of roofing and completely poke through the sheathing. The required length will vary by application.</a:t>
            </a:r>
          </a:p>
          <a:p>
            <a:r>
              <a:rPr lang="en-US" sz="1200" kern="1200" dirty="0" smtClean="0">
                <a:solidFill>
                  <a:schemeClr val="tx1"/>
                </a:solidFill>
                <a:latin typeface="Times New Roman" pitchFamily="18" charset="0"/>
                <a:ea typeface="ＭＳ Ｐゴシック" pitchFamily="-109" charset="-128"/>
                <a:cs typeface="Times New Roman" pitchFamily="18" charset="0"/>
              </a:rPr>
              <a:t>Galvanized nails are the most common choice for hand-nailing roofing. </a:t>
            </a:r>
          </a:p>
          <a:p>
            <a:r>
              <a:rPr lang="en-US" sz="1200" kern="1200" dirty="0" smtClean="0">
                <a:solidFill>
                  <a:schemeClr val="tx1"/>
                </a:solidFill>
                <a:latin typeface="Times New Roman" pitchFamily="18" charset="0"/>
                <a:ea typeface="ＭＳ Ｐゴシック" pitchFamily="-109" charset="-128"/>
                <a:cs typeface="Times New Roman" pitchFamily="18" charset="0"/>
              </a:rPr>
              <a:t>Be sure to match metals when applying flashing. Use aluminum nails for attaching aluminum flashings, and copper nails for attaching copper flashings; if you mix metals, the nails or the flashing could corrode.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with plastic caps are sometimes used to attach underlayment in high wind areas.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with foam washers (not shown) are used on corrugated metal or plastic roofing. Always install through the peak of the corrugation to avoid leaks when water sits in the troughs.</a:t>
            </a:r>
          </a:p>
          <a:p>
            <a:r>
              <a:rPr lang="en-US" sz="1200" kern="1200" dirty="0" smtClean="0">
                <a:solidFill>
                  <a:schemeClr val="tx1"/>
                </a:solidFill>
                <a:latin typeface="Times New Roman" pitchFamily="18" charset="0"/>
                <a:ea typeface="ＭＳ Ｐゴシック" pitchFamily="-109" charset="-128"/>
                <a:cs typeface="Times New Roman" pitchFamily="18" charset="0"/>
              </a:rPr>
              <a:t>Roofing nails are also available for power nailers, shown here in a coil.</a:t>
            </a:r>
          </a:p>
          <a:p>
            <a:r>
              <a:rPr lang="en-US" sz="1200" kern="1200" dirty="0" smtClean="0">
                <a:solidFill>
                  <a:schemeClr val="tx1"/>
                </a:solidFill>
                <a:latin typeface="Times New Roman" pitchFamily="18" charset="0"/>
                <a:ea typeface="ＭＳ Ｐゴシック" pitchFamily="-109" charset="-128"/>
                <a:cs typeface="Times New Roman" pitchFamily="18" charset="0"/>
              </a:rPr>
              <a:t>Wide-crown staples are sometimes used with pneumatic </a:t>
            </a:r>
            <a:r>
              <a:rPr lang="en-US" sz="1200" kern="1200" dirty="0" err="1" smtClean="0">
                <a:solidFill>
                  <a:schemeClr val="tx1"/>
                </a:solidFill>
                <a:latin typeface="Times New Roman" pitchFamily="18" charset="0"/>
                <a:ea typeface="ＭＳ Ｐゴシック" pitchFamily="-109" charset="-128"/>
                <a:cs typeface="Times New Roman" pitchFamily="18" charset="0"/>
              </a:rPr>
              <a:t>nailers</a:t>
            </a:r>
            <a:r>
              <a:rPr lang="en-US" sz="1200" kern="1200" dirty="0" smtClean="0">
                <a:solidFill>
                  <a:schemeClr val="tx1"/>
                </a:solidFill>
                <a:latin typeface="Times New Roman" pitchFamily="18" charset="0"/>
                <a:ea typeface="ＭＳ Ｐゴシック" pitchFamily="-109" charset="-128"/>
                <a:cs typeface="Times New Roman" pitchFamily="18" charset="0"/>
              </a:rPr>
              <a:t>. </a:t>
            </a:r>
          </a:p>
          <a:p>
            <a:r>
              <a:rPr lang="en-US" sz="1200" kern="1200" dirty="0" smtClean="0">
                <a:solidFill>
                  <a:schemeClr val="tx1"/>
                </a:solidFill>
                <a:latin typeface="Times New Roman" pitchFamily="18" charset="0"/>
                <a:ea typeface="ＭＳ Ｐゴシック" pitchFamily="-109" charset="-128"/>
                <a:cs typeface="Times New Roman" pitchFamily="18" charset="0"/>
              </a:rPr>
              <a:t>Nails for cedar shakes or shingles have thin shanks and small heads.</a:t>
            </a:r>
          </a:p>
          <a:p>
            <a:r>
              <a:rPr lang="en-US" sz="1200" kern="1200" dirty="0" smtClean="0">
                <a:solidFill>
                  <a:schemeClr val="tx1"/>
                </a:solidFill>
                <a:latin typeface="Times New Roman" pitchFamily="18" charset="0"/>
                <a:ea typeface="ＭＳ Ｐゴシック" pitchFamily="-109" charset="-128"/>
                <a:cs typeface="Times New Roman" pitchFamily="18" charset="0"/>
              </a:rPr>
              <a:t> </a:t>
            </a:r>
          </a:p>
          <a:p>
            <a:r>
              <a:rPr lang="en-US" sz="1200" i="1" kern="1200" dirty="0" smtClean="0">
                <a:solidFill>
                  <a:schemeClr val="bg1">
                    <a:lumMod val="50000"/>
                  </a:schemeClr>
                </a:solidFill>
                <a:latin typeface="Times New Roman" pitchFamily="18" charset="0"/>
                <a:ea typeface="ＭＳ Ｐゴシック" pitchFamily="-109" charset="-128"/>
                <a:cs typeface="Times New Roman" pitchFamily="18" charset="0"/>
              </a:rPr>
              <a:t>Source – </a:t>
            </a:r>
            <a:r>
              <a:rPr lang="en-US" sz="1200" i="1" kern="1200" dirty="0" err="1" smtClean="0">
                <a:solidFill>
                  <a:schemeClr val="bg1">
                    <a:lumMod val="50000"/>
                  </a:schemeClr>
                </a:solidFill>
                <a:latin typeface="Times New Roman" pitchFamily="18" charset="0"/>
                <a:ea typeface="ＭＳ Ｐゴシック" pitchFamily="-109" charset="-128"/>
                <a:cs typeface="Times New Roman" pitchFamily="18" charset="0"/>
              </a:rPr>
              <a:t>diyadvice.com</a:t>
            </a:r>
            <a:endParaRPr lang="en-US" sz="1200" i="1" kern="1200" dirty="0" smtClean="0">
              <a:solidFill>
                <a:schemeClr val="bg1">
                  <a:lumMod val="50000"/>
                </a:schemeClr>
              </a:solidFill>
              <a:latin typeface="Times New Roman" pitchFamily="18" charset="0"/>
              <a:ea typeface="ＭＳ Ｐゴシック" pitchFamily="-109" charset="-128"/>
              <a:cs typeface="Times New Roman" pitchFamily="18" charset="0"/>
            </a:endParaRPr>
          </a:p>
          <a:p>
            <a:endParaRPr lang="en-US" dirty="0"/>
          </a:p>
        </p:txBody>
      </p:sp>
      <p:sp>
        <p:nvSpPr>
          <p:cNvPr id="7" name="Footer Placeholder 6"/>
          <p:cNvSpPr>
            <a:spLocks noGrp="1"/>
          </p:cNvSpPr>
          <p:nvPr>
            <p:ph type="ftr" sz="quarter" idx="11"/>
          </p:nvPr>
        </p:nvSpPr>
        <p:spPr/>
        <p:txBody>
          <a:bodyPr/>
          <a:lstStyle/>
          <a:p>
            <a:r>
              <a:rPr lang="en-US" smtClean="0"/>
              <a:t>July 2012</a:t>
            </a:r>
            <a:endParaRPr lang="en-US" dirty="0"/>
          </a:p>
        </p:txBody>
      </p:sp>
      <p:sp>
        <p:nvSpPr>
          <p:cNvPr id="8" name="Slide Number Placeholder 7"/>
          <p:cNvSpPr>
            <a:spLocks noGrp="1"/>
          </p:cNvSpPr>
          <p:nvPr>
            <p:ph type="sldNum" sz="quarter" idx="12"/>
          </p:nvPr>
        </p:nvSpPr>
        <p:spPr/>
        <p:txBody>
          <a:bodyPr/>
          <a:lstStyle/>
          <a:p>
            <a:fld id="{C6A43E22-43A3-40A0-806D-FF73866A18C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99F16E9D-2946-45E5-A414-2380349426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0F5F2E51-30D6-4524-8BE1-671F80FA15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0"/>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gn="l">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gn="l">
                <a:lnSpc>
                  <a:spcPct val="90000"/>
                </a:lnSpc>
                <a:spcBef>
                  <a:spcPct val="20000"/>
                </a:spcBef>
                <a:buFont typeface="Arial" charset="0"/>
                <a:buNone/>
                <a:defRPr/>
              </a:pPr>
              <a:t>‹#›</a:t>
            </a:fld>
            <a:r>
              <a:rPr lang="en-US" sz="1000" dirty="0">
                <a:solidFill>
                  <a:schemeClr val="bg1"/>
                </a:solidFill>
                <a:cs typeface="Arial" charset="0"/>
              </a:rPr>
              <a:t> | </a:t>
            </a:r>
            <a:r>
              <a:rPr lang="en-US" sz="1000" b="0" dirty="0">
                <a:solidFill>
                  <a:schemeClr val="bg1"/>
                </a:solidFill>
                <a:cs typeface="Arial" charset="0"/>
              </a:rPr>
              <a:t>WEATHERIZATION ASSISTANCE PROGRAM STANDARDIZED CURRICULUM –</a:t>
            </a:r>
            <a:r>
              <a:rPr lang="en-US" sz="1000" b="0" dirty="0" smtClean="0">
                <a:solidFill>
                  <a:schemeClr val="bg1"/>
                </a:solidFill>
                <a:cs typeface="Arial" charset="0"/>
              </a:rPr>
              <a:t> July 2012</a:t>
            </a:r>
            <a:endParaRPr lang="en-US" sz="1000" b="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b="0" dirty="0">
                <a:solidFill>
                  <a:schemeClr val="bg1"/>
                </a:solidFill>
                <a:cs typeface="Arial" charset="0"/>
              </a:rPr>
              <a:t>eere.energy.gov</a:t>
            </a:r>
          </a:p>
        </p:txBody>
      </p:sp>
      <p:sp>
        <p:nvSpPr>
          <p:cNvPr id="13" name="Title 5"/>
          <p:cNvSpPr txBox="1">
            <a:spLocks/>
          </p:cNvSpPr>
          <p:nvPr userDrawn="1"/>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ROOFING, FLASHING </a:t>
            </a:r>
            <a:r>
              <a:rPr lang="en-US" sz="1200" b="0" cap="all" dirty="0" err="1" smtClean="0">
                <a:solidFill>
                  <a:schemeClr val="bg1"/>
                </a:solidFill>
              </a:rPr>
              <a:t>aND</a:t>
            </a:r>
            <a:r>
              <a:rPr lang="en-US" sz="1200" b="0" cap="all" dirty="0" smtClean="0">
                <a:solidFill>
                  <a:schemeClr val="bg1"/>
                </a:solidFill>
              </a:rPr>
              <a:t> ATTIC VENTILATION</a:t>
            </a:r>
            <a:endParaRPr lang="en-US" sz="1200" b="0" cap="all"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Lst>
  <p:hf sldNum="0" hdr="0" ftr="0" dt="0"/>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4"/>
            <a:ext cx="6096000" cy="1849585"/>
          </a:xfrm>
        </p:spPr>
        <p:txBody>
          <a:bodyPr>
            <a:normAutofit/>
          </a:bodyPr>
          <a:lstStyle/>
          <a:p>
            <a:pPr eaLnBrk="1" hangingPunct="1">
              <a:lnSpc>
                <a:spcPct val="100000"/>
              </a:lnSpc>
              <a:spcAft>
                <a:spcPts val="3000"/>
              </a:spcAft>
              <a:defRPr/>
            </a:pPr>
            <a:r>
              <a:rPr lang="en-US" sz="4000" spc="0" dirty="0" smtClean="0">
                <a:solidFill>
                  <a:srgbClr val="11007C"/>
                </a:solidFill>
              </a:rPr>
              <a:t>Roofing, Flashing, and Attic Ventilation</a:t>
            </a:r>
          </a:p>
        </p:txBody>
      </p:sp>
      <p:sp>
        <p:nvSpPr>
          <p:cNvPr id="4099" name="Rectangle 3"/>
          <p:cNvSpPr>
            <a:spLocks noGrp="1" noChangeArrowheads="1"/>
          </p:cNvSpPr>
          <p:nvPr>
            <p:ph type="subTitle" idx="1"/>
          </p:nvPr>
        </p:nvSpPr>
        <p:spPr>
          <a:xfrm>
            <a:off x="2286000" y="2743200"/>
            <a:ext cx="6400800" cy="457200"/>
          </a:xfrm>
        </p:spPr>
        <p:txBody>
          <a:bodyPr>
            <a:normAutofit fontScale="85000" lnSpcReduction="10000"/>
          </a:bodyPr>
          <a:lstStyle/>
          <a:p>
            <a:r>
              <a:rPr lang="en-US" dirty="0" smtClean="0">
                <a:solidFill>
                  <a:schemeClr val="folHlink"/>
                </a:solidFill>
                <a:ea typeface="ＭＳ Ｐゴシック" charset="-128"/>
              </a:rPr>
              <a:t>WEATHERIZATION INSTALLER/TECHNICIAN FUNDAMENTALS</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b="0" dirty="0">
                <a:solidFill>
                  <a:schemeClr val="bg1"/>
                </a:solidFill>
              </a:rPr>
              <a:t>WEATHERIZATION ASSISTANCE PROGRAM STANDARDIZED CURRICULUM –</a:t>
            </a:r>
            <a:r>
              <a:rPr lang="en-US" sz="900" b="0" dirty="0" smtClean="0">
                <a:solidFill>
                  <a:schemeClr val="bg1"/>
                </a:solidFill>
              </a:rPr>
              <a:t> July 2012</a:t>
            </a:r>
            <a:endParaRPr lang="en-US" sz="900" b="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roof jack"/>
          <p:cNvPicPr>
            <a:picLocks noChangeAspect="1"/>
          </p:cNvPicPr>
          <p:nvPr/>
        </p:nvPicPr>
        <p:blipFill>
          <a:blip r:embed="rId3"/>
          <a:stretch>
            <a:fillRect/>
          </a:stretch>
        </p:blipFill>
        <p:spPr>
          <a:xfrm>
            <a:off x="504959" y="2971800"/>
            <a:ext cx="3533641" cy="2787650"/>
          </a:xfrm>
          <a:prstGeom prst="rect">
            <a:avLst/>
          </a:prstGeom>
        </p:spPr>
      </p:pic>
      <p:sp>
        <p:nvSpPr>
          <p:cNvPr id="4" name="Rectangle 2"/>
          <p:cNvSpPr txBox="1">
            <a:spLocks noChangeArrowheads="1"/>
          </p:cNvSpPr>
          <p:nvPr/>
        </p:nvSpPr>
        <p:spPr>
          <a:xfrm>
            <a:off x="3810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Removing Old Roofing</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pic>
        <p:nvPicPr>
          <p:cNvPr id="5" name="Picture 4" descr="Image of a worker pushing old shingles onto a tarp on the floor"/>
          <p:cNvPicPr>
            <a:picLocks noChangeAspect="1"/>
          </p:cNvPicPr>
          <p:nvPr/>
        </p:nvPicPr>
        <p:blipFill>
          <a:blip r:embed="rId4"/>
          <a:stretch>
            <a:fillRect/>
          </a:stretch>
        </p:blipFill>
        <p:spPr>
          <a:xfrm>
            <a:off x="4648200" y="2286000"/>
            <a:ext cx="4038600" cy="4038600"/>
          </a:xfrm>
          <a:prstGeom prst="rect">
            <a:avLst/>
          </a:prstGeom>
        </p:spPr>
      </p:pic>
      <p:sp>
        <p:nvSpPr>
          <p:cNvPr id="7" name="Rectangle 3"/>
          <p:cNvSpPr txBox="1">
            <a:spLocks noChangeArrowheads="1"/>
          </p:cNvSpPr>
          <p:nvPr/>
        </p:nvSpPr>
        <p:spPr>
          <a:xfrm>
            <a:off x="304800" y="1295400"/>
            <a:ext cx="8305800" cy="1752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200" b="0" i="0" u="none" strike="noStrike" kern="1200" cap="none" spc="0" normalizeH="0" baseline="0" noProof="0" dirty="0" smtClean="0">
                <a:ln>
                  <a:noFill/>
                </a:ln>
                <a:effectLst/>
                <a:uLnTx/>
                <a:uFillTx/>
                <a:latin typeface="+mn-lt"/>
                <a:ea typeface="+mn-ea"/>
                <a:cs typeface="+mn-cs"/>
              </a:rPr>
              <a:t>Install roof jacks to prevent debris from littering the area. Cover surrounding landscaping with tarps to ease cleanup. </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200" b="0" i="0" u="none" strike="noStrike" kern="1200" cap="none" spc="0" normalizeH="0" baseline="0" noProof="0" dirty="0" smtClean="0">
              <a:ln>
                <a:noFill/>
              </a:ln>
              <a:effectLst/>
              <a:uLnTx/>
              <a:uFillTx/>
              <a:latin typeface="+mn-lt"/>
              <a:ea typeface="+mn-ea"/>
              <a:cs typeface="+mn-cs"/>
            </a:endParaRPr>
          </a:p>
        </p:txBody>
      </p:sp>
      <p:sp>
        <p:nvSpPr>
          <p:cNvPr id="8" name="TextBox 7"/>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Images </a:t>
            </a:r>
            <a:r>
              <a:rPr lang="en-US" sz="1200" b="0" i="1" dirty="0" smtClean="0">
                <a:latin typeface="Arial Narrow"/>
                <a:ea typeface="+mn-ea"/>
                <a:cs typeface="Arial Narrow"/>
              </a:rPr>
              <a:t>courtesy of </a:t>
            </a:r>
            <a:r>
              <a:rPr lang="en-US" sz="1200" b="0" i="1" dirty="0" err="1" smtClean="0">
                <a:latin typeface="Arial Narrow"/>
                <a:ea typeface="+mn-ea"/>
                <a:cs typeface="Arial Narrow"/>
              </a:rPr>
              <a:t>familyhandyman.com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Grp="1" noChangeArrowheads="1"/>
          </p:cNvSpPr>
          <p:nvPr>
            <p:ph type="body" sz="half" idx="1"/>
          </p:nvPr>
        </p:nvSpPr>
        <p:spPr>
          <a:xfrm>
            <a:off x="457200" y="4724400"/>
            <a:ext cx="7772400" cy="1447800"/>
          </a:xfrm>
        </p:spPr>
        <p:txBody>
          <a:bodyPr>
            <a:normAutofit/>
          </a:bodyPr>
          <a:lstStyle/>
          <a:p>
            <a:r>
              <a:rPr lang="en-US" sz="2200" dirty="0" smtClean="0"/>
              <a:t>Removes solar heat during hot weather.</a:t>
            </a:r>
          </a:p>
          <a:p>
            <a:r>
              <a:rPr lang="en-US" sz="2200" dirty="0" smtClean="0"/>
              <a:t>Removes moisture vapor during cold weather.</a:t>
            </a:r>
          </a:p>
        </p:txBody>
      </p:sp>
      <p:pic>
        <p:nvPicPr>
          <p:cNvPr id="49156" name="Picture 13" descr="Photo displaying roof vents."/>
          <p:cNvPicPr>
            <a:picLocks noGrp="1" noChangeAspect="1" noChangeArrowheads="1"/>
          </p:cNvPicPr>
          <p:nvPr>
            <p:ph sz="half" idx="2"/>
          </p:nvPr>
        </p:nvPicPr>
        <p:blipFill>
          <a:blip r:embed="rId3" cstate="email"/>
          <a:srcRect/>
          <a:stretch>
            <a:fillRect/>
          </a:stretch>
        </p:blipFill>
        <p:spPr>
          <a:xfrm>
            <a:off x="0" y="1143000"/>
            <a:ext cx="9144000" cy="3254375"/>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0178" name="Rectangle 2"/>
          <p:cNvSpPr>
            <a:spLocks noChangeArrowheads="1"/>
          </p:cNvSpPr>
          <p:nvPr/>
        </p:nvSpPr>
        <p:spPr bwMode="auto">
          <a:xfrm>
            <a:off x="457200" y="0"/>
            <a:ext cx="5257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Purpose of Attic Ventilation</a:t>
            </a:r>
          </a:p>
        </p:txBody>
      </p:sp>
      <p:sp>
        <p:nvSpPr>
          <p:cNvPr id="9222" name="TextBox 6"/>
          <p:cNvSpPr txBox="1">
            <a:spLocks noChangeArrowheads="1"/>
          </p:cNvSpPr>
          <p:nvPr/>
        </p:nvSpPr>
        <p:spPr bwMode="auto">
          <a:xfrm>
            <a:off x="6016625" y="4114800"/>
            <a:ext cx="3127375" cy="230832"/>
          </a:xfrm>
          <a:prstGeom prst="rect">
            <a:avLst/>
          </a:prstGeom>
          <a:noFill/>
          <a:ln w="9525">
            <a:noFill/>
            <a:miter lim="800000"/>
            <a:headEnd/>
            <a:tailEnd/>
          </a:ln>
        </p:spPr>
        <p:txBody>
          <a:bodyPr>
            <a:spAutoFit/>
          </a:bodyPr>
          <a:lstStyle/>
          <a:p>
            <a:pPr algn="r"/>
            <a:r>
              <a:rPr lang="en-US" sz="900" b="0" i="1" dirty="0">
                <a:solidFill>
                  <a:schemeClr val="bg1"/>
                </a:solidFill>
              </a:rPr>
              <a:t>Photo</a:t>
            </a:r>
            <a:r>
              <a:rPr lang="en-US" sz="900" b="0" i="1" dirty="0" smtClean="0">
                <a:solidFill>
                  <a:schemeClr val="bg1"/>
                </a:solidFill>
              </a:rPr>
              <a:t> courtesy of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0"/>
            <a:ext cx="53340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Common Misconceptions</a:t>
            </a:r>
          </a:p>
        </p:txBody>
      </p:sp>
      <p:sp>
        <p:nvSpPr>
          <p:cNvPr id="10243" name="Rectangle 4"/>
          <p:cNvSpPr>
            <a:spLocks noGrp="1" noChangeArrowheads="1"/>
          </p:cNvSpPr>
          <p:nvPr>
            <p:ph idx="1"/>
          </p:nvPr>
        </p:nvSpPr>
        <p:spPr>
          <a:xfrm>
            <a:off x="457200" y="1600200"/>
            <a:ext cx="8458200" cy="3427413"/>
          </a:xfrm>
        </p:spPr>
        <p:txBody>
          <a:bodyPr>
            <a:normAutofit/>
          </a:bodyPr>
          <a:lstStyle/>
          <a:p>
            <a:pPr>
              <a:spcAft>
                <a:spcPts val="1200"/>
              </a:spcAft>
            </a:pPr>
            <a:r>
              <a:rPr lang="en-US" sz="2200" dirty="0" smtClean="0"/>
              <a:t>Attic ventilation always removes moisture </a:t>
            </a:r>
            <a:br>
              <a:rPr lang="en-US" sz="2200" dirty="0" smtClean="0"/>
            </a:br>
            <a:r>
              <a:rPr lang="en-US" sz="2200" dirty="0" smtClean="0"/>
              <a:t>vapor during cold weather.</a:t>
            </a:r>
          </a:p>
          <a:p>
            <a:pPr>
              <a:spcAft>
                <a:spcPts val="1200"/>
              </a:spcAft>
            </a:pPr>
            <a:r>
              <a:rPr lang="en-US" sz="2200" dirty="0" smtClean="0"/>
              <a:t>Attic ventilation will cure an attic moisture problem.</a:t>
            </a:r>
          </a:p>
          <a:p>
            <a:pPr>
              <a:spcAft>
                <a:spcPts val="1200"/>
              </a:spcAft>
            </a:pPr>
            <a:r>
              <a:rPr lang="en-US" sz="2200" dirty="0" smtClean="0"/>
              <a:t>The more attic ventilation, the better.</a:t>
            </a:r>
          </a:p>
          <a:p>
            <a:pPr>
              <a:spcAft>
                <a:spcPts val="1200"/>
              </a:spcAft>
            </a:pPr>
            <a:r>
              <a:rPr lang="en-US" sz="2200" dirty="0" smtClean="0"/>
              <a:t>Attic ventilation is not necessary.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descr="Photo showing mold on sheathing after weatherization methods were applied."/>
          <p:cNvPicPr>
            <a:picLocks noChangeArrowheads="1"/>
          </p:cNvPicPr>
          <p:nvPr/>
        </p:nvPicPr>
        <p:blipFill>
          <a:blip r:embed="rId3" cstate="email">
            <a:lum bright="18000" contrast="22000"/>
          </a:blip>
          <a:srcRect/>
          <a:stretch>
            <a:fillRect/>
          </a:stretch>
        </p:blipFill>
        <p:spPr bwMode="auto">
          <a:xfrm>
            <a:off x="548640" y="1828800"/>
            <a:ext cx="3794760" cy="3509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9" name="Picture 3" descr="Photo showing frost on sheathing after weatherization methods were applied."/>
          <p:cNvPicPr>
            <a:picLocks noChangeArrowheads="1"/>
          </p:cNvPicPr>
          <p:nvPr/>
        </p:nvPicPr>
        <p:blipFill>
          <a:blip r:embed="rId4" cstate="email"/>
          <a:srcRect/>
          <a:stretch>
            <a:fillRect/>
          </a:stretch>
        </p:blipFill>
        <p:spPr bwMode="auto">
          <a:xfrm>
            <a:off x="4724400" y="1828801"/>
            <a:ext cx="3794760" cy="3511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Rectangle 2"/>
          <p:cNvSpPr>
            <a:spLocks noChangeArrowheads="1"/>
          </p:cNvSpPr>
          <p:nvPr/>
        </p:nvSpPr>
        <p:spPr bwMode="auto">
          <a:xfrm>
            <a:off x="381000" y="0"/>
            <a:ext cx="56388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Post Wx Attic Moisture Problems</a:t>
            </a:r>
          </a:p>
        </p:txBody>
      </p:sp>
      <p:sp>
        <p:nvSpPr>
          <p:cNvPr id="11270" name="TextBox 5"/>
          <p:cNvSpPr txBox="1">
            <a:spLocks noChangeArrowheads="1"/>
          </p:cNvSpPr>
          <p:nvPr/>
        </p:nvSpPr>
        <p:spPr bwMode="auto">
          <a:xfrm>
            <a:off x="609600" y="1219200"/>
            <a:ext cx="3657600" cy="492443"/>
          </a:xfrm>
          <a:prstGeom prst="rect">
            <a:avLst/>
          </a:prstGeom>
          <a:noFill/>
          <a:ln w="9525">
            <a:noFill/>
            <a:miter lim="800000"/>
            <a:headEnd/>
            <a:tailEnd/>
          </a:ln>
        </p:spPr>
        <p:txBody>
          <a:bodyPr>
            <a:spAutoFit/>
          </a:bodyPr>
          <a:lstStyle/>
          <a:p>
            <a:r>
              <a:rPr lang="en-US" sz="2600" b="0" dirty="0">
                <a:solidFill>
                  <a:srgbClr val="000066"/>
                </a:solidFill>
              </a:rPr>
              <a:t>Mold on Sheathing</a:t>
            </a:r>
          </a:p>
        </p:txBody>
      </p:sp>
      <p:sp>
        <p:nvSpPr>
          <p:cNvPr id="11271" name="TextBox 6"/>
          <p:cNvSpPr txBox="1">
            <a:spLocks noChangeArrowheads="1"/>
          </p:cNvSpPr>
          <p:nvPr/>
        </p:nvSpPr>
        <p:spPr bwMode="auto">
          <a:xfrm>
            <a:off x="4724400" y="1219200"/>
            <a:ext cx="3733800" cy="492443"/>
          </a:xfrm>
          <a:prstGeom prst="rect">
            <a:avLst/>
          </a:prstGeom>
          <a:noFill/>
          <a:ln w="9525">
            <a:noFill/>
            <a:miter lim="800000"/>
            <a:headEnd/>
            <a:tailEnd/>
          </a:ln>
        </p:spPr>
        <p:txBody>
          <a:bodyPr>
            <a:spAutoFit/>
          </a:bodyPr>
          <a:lstStyle/>
          <a:p>
            <a:r>
              <a:rPr lang="en-US" sz="2600" b="0" dirty="0">
                <a:solidFill>
                  <a:srgbClr val="000066"/>
                </a:solidFill>
              </a:rPr>
              <a:t>Frost on Sheathing</a:t>
            </a:r>
          </a:p>
        </p:txBody>
      </p:sp>
      <p:sp>
        <p:nvSpPr>
          <p:cNvPr id="11272" name="TextBox 7"/>
          <p:cNvSpPr txBox="1">
            <a:spLocks noChangeArrowheads="1"/>
          </p:cNvSpPr>
          <p:nvPr/>
        </p:nvSpPr>
        <p:spPr bwMode="auto">
          <a:xfrm>
            <a:off x="533400" y="5486400"/>
            <a:ext cx="8077200" cy="769441"/>
          </a:xfrm>
          <a:prstGeom prst="rect">
            <a:avLst/>
          </a:prstGeom>
          <a:noFill/>
          <a:ln w="9525">
            <a:noFill/>
            <a:miter lim="800000"/>
            <a:headEnd/>
            <a:tailEnd/>
          </a:ln>
        </p:spPr>
        <p:txBody>
          <a:bodyPr>
            <a:spAutoFit/>
          </a:bodyPr>
          <a:lstStyle/>
          <a:p>
            <a:r>
              <a:rPr lang="en-US" sz="2200" b="0" dirty="0"/>
              <a:t>Both conditions occurred </a:t>
            </a:r>
            <a:r>
              <a:rPr lang="en-US" sz="2200" b="0" i="1" dirty="0"/>
              <a:t>after </a:t>
            </a:r>
            <a:r>
              <a:rPr lang="en-US" sz="2200" b="0" dirty="0"/>
              <a:t>attics were </a:t>
            </a:r>
            <a:br>
              <a:rPr lang="en-US" sz="2200" b="0" dirty="0"/>
            </a:br>
            <a:r>
              <a:rPr lang="en-US" sz="2200" b="0" dirty="0"/>
              <a:t>insulated and vented, not before. </a:t>
            </a:r>
          </a:p>
        </p:txBody>
      </p:sp>
      <p:sp>
        <p:nvSpPr>
          <p:cNvPr id="13" name="TextBox 6"/>
          <p:cNvSpPr txBox="1">
            <a:spLocks noChangeArrowheads="1"/>
          </p:cNvSpPr>
          <p:nvPr/>
        </p:nvSpPr>
        <p:spPr bwMode="auto">
          <a:xfrm>
            <a:off x="5410200" y="50292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Photos courtesy of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descr="Graphic illustrating venting via natural convection."/>
          <p:cNvPicPr>
            <a:picLocks noChangeAspect="1"/>
          </p:cNvPicPr>
          <p:nvPr/>
        </p:nvPicPr>
        <p:blipFill>
          <a:blip r:embed="rId3"/>
          <a:srcRect t="-2940"/>
          <a:stretch>
            <a:fillRect/>
          </a:stretch>
        </p:blipFill>
        <p:spPr bwMode="auto">
          <a:xfrm>
            <a:off x="2971800" y="1143000"/>
            <a:ext cx="6172200" cy="5334000"/>
          </a:xfrm>
          <a:prstGeom prst="rect">
            <a:avLst/>
          </a:prstGeom>
          <a:noFill/>
          <a:ln w="9525">
            <a:noFill/>
            <a:miter lim="800000"/>
            <a:headEnd/>
            <a:tailEnd/>
          </a:ln>
        </p:spPr>
      </p:pic>
      <p:sp>
        <p:nvSpPr>
          <p:cNvPr id="56322" name="Rectangle 2"/>
          <p:cNvSpPr>
            <a:spLocks noChangeArrowheads="1"/>
          </p:cNvSpPr>
          <p:nvPr/>
        </p:nvSpPr>
        <p:spPr bwMode="auto">
          <a:xfrm>
            <a:off x="3048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Convection</a:t>
            </a:r>
          </a:p>
        </p:txBody>
      </p:sp>
      <p:sp>
        <p:nvSpPr>
          <p:cNvPr id="12293" name="Text Box 7"/>
          <p:cNvSpPr txBox="1">
            <a:spLocks noChangeArrowheads="1"/>
          </p:cNvSpPr>
          <p:nvPr/>
        </p:nvSpPr>
        <p:spPr bwMode="auto">
          <a:xfrm>
            <a:off x="533400" y="1676400"/>
            <a:ext cx="42672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a:t>
            </a:r>
            <a:r>
              <a:rPr lang="en-US" sz="2600" b="0" dirty="0" smtClean="0">
                <a:solidFill>
                  <a:srgbClr val="000066"/>
                </a:solidFill>
              </a:rPr>
              <a:t>?</a:t>
            </a:r>
          </a:p>
        </p:txBody>
      </p:sp>
      <p:sp>
        <p:nvSpPr>
          <p:cNvPr id="12294" name="Rectangle 3"/>
          <p:cNvSpPr txBox="1">
            <a:spLocks noChangeArrowheads="1"/>
          </p:cNvSpPr>
          <p:nvPr/>
        </p:nvSpPr>
        <p:spPr bwMode="auto">
          <a:xfrm>
            <a:off x="609600" y="2438400"/>
            <a:ext cx="3276600" cy="3810000"/>
          </a:xfrm>
          <a:prstGeom prst="rect">
            <a:avLst/>
          </a:prstGeom>
          <a:noFill/>
          <a:ln w="9525">
            <a:noFill/>
            <a:miter lim="800000"/>
            <a:headEnd/>
            <a:tailEnd/>
          </a:ln>
        </p:spPr>
        <p:txBody>
          <a:bodyPr lIns="0" tIns="0" rIns="0" bIns="0"/>
          <a:lstStyle/>
          <a:p>
            <a:pPr marL="342900" indent="-342900" algn="l" eaLnBrk="0" hangingPunct="0">
              <a:spcBef>
                <a:spcPts val="1200"/>
              </a:spcBef>
              <a:buClr>
                <a:srgbClr val="8DC63F"/>
              </a:buClr>
            </a:pPr>
            <a:r>
              <a:rPr lang="en-US" sz="2200" b="0" dirty="0" smtClean="0"/>
              <a:t>Natural Convection</a:t>
            </a:r>
          </a:p>
          <a:p>
            <a:pPr marL="342900" indent="-342900" algn="l" eaLnBrk="0" hangingPunct="0">
              <a:spcBef>
                <a:spcPts val="1200"/>
              </a:spcBef>
              <a:buFontTx/>
              <a:buChar char="•"/>
            </a:pPr>
            <a:r>
              <a:rPr lang="en-US" sz="2200" b="0" dirty="0" smtClean="0"/>
              <a:t>Hot </a:t>
            </a:r>
            <a:r>
              <a:rPr lang="en-US" sz="2200" b="0" dirty="0"/>
              <a:t>air rises, </a:t>
            </a:r>
            <a:br>
              <a:rPr lang="en-US" sz="2200" b="0" dirty="0"/>
            </a:br>
            <a:r>
              <a:rPr lang="en-US" sz="2200" b="0" dirty="0"/>
              <a:t>escapes high </a:t>
            </a:r>
            <a:r>
              <a:rPr lang="en-US" sz="2200" b="0" dirty="0" smtClean="0"/>
              <a:t>vents.</a:t>
            </a:r>
          </a:p>
          <a:p>
            <a:pPr marL="342900" indent="-342900" algn="l" eaLnBrk="0" hangingPunct="0">
              <a:spcBef>
                <a:spcPts val="1200"/>
              </a:spcBef>
              <a:buFontTx/>
              <a:buChar char="•"/>
            </a:pPr>
            <a:r>
              <a:rPr lang="en-US" sz="2200" b="0" dirty="0"/>
              <a:t>Cooler air is pulled through soffit </a:t>
            </a:r>
            <a:r>
              <a:rPr lang="en-US" sz="2200" b="0" dirty="0" smtClean="0"/>
              <a:t>vents.</a:t>
            </a:r>
          </a:p>
          <a:p>
            <a:pPr marL="342900" indent="-342900" algn="l" eaLnBrk="0" hangingPunct="0">
              <a:spcBef>
                <a:spcPts val="1200"/>
              </a:spcBef>
              <a:buFontTx/>
              <a:buChar char="•"/>
            </a:pPr>
            <a:r>
              <a:rPr lang="en-US" sz="2200" b="0" dirty="0" smtClean="0"/>
              <a:t>Heat rises, escapes </a:t>
            </a:r>
            <a:r>
              <a:rPr lang="en-US" sz="2200" b="0" dirty="0"/>
              <a:t>ridge </a:t>
            </a:r>
            <a:r>
              <a:rPr lang="en-US" sz="2200" b="0" dirty="0" smtClean="0"/>
              <a:t>vents.</a:t>
            </a:r>
          </a:p>
          <a:p>
            <a:pPr marL="342900" indent="-342900" algn="l" eaLnBrk="0" hangingPunct="0">
              <a:spcBef>
                <a:spcPts val="1200"/>
              </a:spcBef>
              <a:buClr>
                <a:srgbClr val="8DC63F"/>
              </a:buClr>
            </a:pPr>
            <a:endParaRPr lang="en-US" sz="2200" b="0" dirty="0">
              <a:solidFill>
                <a:srgbClr val="333333"/>
              </a:solidFill>
            </a:endParaRPr>
          </a:p>
        </p:txBody>
      </p:sp>
      <p:sp>
        <p:nvSpPr>
          <p:cNvPr id="12296" name="TextBox 22"/>
          <p:cNvSpPr txBox="1">
            <a:spLocks noChangeArrowheads="1"/>
          </p:cNvSpPr>
          <p:nvPr/>
        </p:nvSpPr>
        <p:spPr bwMode="auto">
          <a:xfrm>
            <a:off x="7772400" y="3581400"/>
            <a:ext cx="985838" cy="554038"/>
          </a:xfrm>
          <a:prstGeom prst="rect">
            <a:avLst/>
          </a:prstGeom>
          <a:noFill/>
          <a:ln w="9525">
            <a:noFill/>
            <a:miter lim="800000"/>
            <a:headEnd/>
            <a:tailEnd/>
          </a:ln>
        </p:spPr>
        <p:txBody>
          <a:bodyPr wrap="none">
            <a:spAutoFit/>
          </a:bodyPr>
          <a:lstStyle/>
          <a:p>
            <a:r>
              <a:rPr lang="en-US" sz="1500" dirty="0"/>
              <a:t>Inlet</a:t>
            </a:r>
          </a:p>
          <a:p>
            <a:r>
              <a:rPr lang="en-US" sz="1500" b="0" dirty="0"/>
              <a:t>(Cool Air)</a:t>
            </a:r>
          </a:p>
        </p:txBody>
      </p:sp>
      <p:sp>
        <p:nvSpPr>
          <p:cNvPr id="12297" name="TextBox 22"/>
          <p:cNvSpPr txBox="1">
            <a:spLocks noChangeArrowheads="1"/>
          </p:cNvSpPr>
          <p:nvPr/>
        </p:nvSpPr>
        <p:spPr bwMode="auto">
          <a:xfrm>
            <a:off x="6553200" y="1752600"/>
            <a:ext cx="1211263" cy="554038"/>
          </a:xfrm>
          <a:prstGeom prst="rect">
            <a:avLst/>
          </a:prstGeom>
          <a:noFill/>
          <a:ln w="9525">
            <a:noFill/>
            <a:miter lim="800000"/>
            <a:headEnd/>
            <a:tailEnd/>
          </a:ln>
        </p:spPr>
        <p:txBody>
          <a:bodyPr wrap="none">
            <a:spAutoFit/>
          </a:bodyPr>
          <a:lstStyle/>
          <a:p>
            <a:r>
              <a:rPr lang="en-US" sz="1500" dirty="0"/>
              <a:t>Outlet</a:t>
            </a:r>
          </a:p>
          <a:p>
            <a:r>
              <a:rPr lang="en-US" sz="1500" b="0" dirty="0"/>
              <a:t>(Heated Air)</a:t>
            </a:r>
          </a:p>
        </p:txBody>
      </p:sp>
      <p:sp>
        <p:nvSpPr>
          <p:cNvPr id="30" name="Rectangular Callout 29"/>
          <p:cNvSpPr>
            <a:spLocks noChangeArrowheads="1"/>
          </p:cNvSpPr>
          <p:nvPr/>
        </p:nvSpPr>
        <p:spPr bwMode="auto">
          <a:xfrm>
            <a:off x="5029200" y="1524000"/>
            <a:ext cx="1371600" cy="381000"/>
          </a:xfrm>
          <a:prstGeom prst="wedgeRectCallout">
            <a:avLst>
              <a:gd name="adj1" fmla="val 36727"/>
              <a:gd name="adj2" fmla="val 88486"/>
            </a:avLst>
          </a:prstGeom>
          <a:solidFill>
            <a:schemeClr val="bg1"/>
          </a:solidFill>
          <a:ln w="9525">
            <a:noFill/>
            <a:round/>
            <a:headEnd/>
            <a:tailEnd/>
          </a:ln>
          <a:effectLst>
            <a:outerShdw dist="38100" dir="2700000" rotWithShape="0">
              <a:srgbClr val="808080">
                <a:alpha val="42998"/>
              </a:srgbClr>
            </a:outerShdw>
          </a:effectLst>
        </p:spPr>
        <p:txBody>
          <a:bodyPr anchor="ctr"/>
          <a:lstStyle/>
          <a:p>
            <a:pPr>
              <a:defRPr/>
            </a:pPr>
            <a:r>
              <a:rPr lang="en-US" sz="1800" b="0" dirty="0">
                <a:solidFill>
                  <a:srgbClr val="262626"/>
                </a:solidFill>
                <a:latin typeface="Arial" pitchFamily="-109" charset="0"/>
                <a:ea typeface="ＭＳ Ｐゴシック" pitchFamily="26" charset="-128"/>
              </a:rPr>
              <a:t>Ridge Vent</a:t>
            </a:r>
          </a:p>
        </p:txBody>
      </p:sp>
      <p:sp>
        <p:nvSpPr>
          <p:cNvPr id="9"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3" descr="Graphic illustrating venting via wind effect."/>
          <p:cNvPicPr>
            <a:picLocks noChangeAspect="1"/>
          </p:cNvPicPr>
          <p:nvPr/>
        </p:nvPicPr>
        <p:blipFill>
          <a:blip r:embed="rId3"/>
          <a:srcRect/>
          <a:stretch>
            <a:fillRect/>
          </a:stretch>
        </p:blipFill>
        <p:spPr bwMode="auto">
          <a:xfrm>
            <a:off x="2743200" y="1219200"/>
            <a:ext cx="6400800" cy="5257800"/>
          </a:xfrm>
          <a:prstGeom prst="rect">
            <a:avLst/>
          </a:prstGeom>
          <a:noFill/>
          <a:ln w="9525">
            <a:noFill/>
            <a:miter lim="800000"/>
            <a:headEnd/>
            <a:tailEnd/>
          </a:ln>
        </p:spPr>
      </p:pic>
      <p:sp>
        <p:nvSpPr>
          <p:cNvPr id="58370" name="Rectangle 2"/>
          <p:cNvSpPr>
            <a:spLocks noChangeArrowheads="1"/>
          </p:cNvSpPr>
          <p:nvPr/>
        </p:nvSpPr>
        <p:spPr bwMode="auto">
          <a:xfrm>
            <a:off x="457200" y="0"/>
            <a:ext cx="5943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Passive Attic Venting: Wind</a:t>
            </a:r>
          </a:p>
        </p:txBody>
      </p:sp>
      <p:sp>
        <p:nvSpPr>
          <p:cNvPr id="13316" name="Text Box 41"/>
          <p:cNvSpPr txBox="1">
            <a:spLocks noChangeArrowheads="1"/>
          </p:cNvSpPr>
          <p:nvPr/>
        </p:nvSpPr>
        <p:spPr bwMode="auto">
          <a:xfrm>
            <a:off x="403225" y="2971800"/>
            <a:ext cx="184150" cy="336550"/>
          </a:xfrm>
          <a:prstGeom prst="rect">
            <a:avLst/>
          </a:prstGeom>
          <a:noFill/>
          <a:ln w="9525">
            <a:noFill/>
            <a:miter lim="800000"/>
            <a:headEnd/>
            <a:tailEnd/>
          </a:ln>
        </p:spPr>
        <p:txBody>
          <a:bodyPr>
            <a:spAutoFit/>
          </a:bodyPr>
          <a:lstStyle/>
          <a:p>
            <a:pPr>
              <a:spcBef>
                <a:spcPct val="50000"/>
              </a:spcBef>
            </a:pPr>
            <a:endParaRPr lang="en-US" sz="1600" dirty="0"/>
          </a:p>
        </p:txBody>
      </p:sp>
      <p:sp>
        <p:nvSpPr>
          <p:cNvPr id="13317"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3318" name="Rectangle 3"/>
          <p:cNvSpPr txBox="1">
            <a:spLocks noChangeArrowheads="1"/>
          </p:cNvSpPr>
          <p:nvPr/>
        </p:nvSpPr>
        <p:spPr bwMode="auto">
          <a:xfrm>
            <a:off x="457200" y="2438400"/>
            <a:ext cx="3200400" cy="36576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200" b="0" dirty="0"/>
              <a:t>Bernoulli </a:t>
            </a:r>
            <a:r>
              <a:rPr lang="en-US" sz="2200" b="0" dirty="0" smtClean="0"/>
              <a:t>Principle</a:t>
            </a:r>
          </a:p>
          <a:p>
            <a:pPr marL="342900" indent="-342900" algn="l" eaLnBrk="0" hangingPunct="0">
              <a:spcBef>
                <a:spcPts val="1200"/>
              </a:spcBef>
              <a:buFontTx/>
              <a:buChar char="•"/>
            </a:pPr>
            <a:r>
              <a:rPr lang="en-US" sz="2200" b="0" dirty="0"/>
              <a:t>Positive pressure on windward </a:t>
            </a:r>
            <a:r>
              <a:rPr lang="en-US" sz="2200" b="0" dirty="0" smtClean="0"/>
              <a:t>side</a:t>
            </a:r>
          </a:p>
          <a:p>
            <a:pPr marL="342900" indent="-342900" algn="l" eaLnBrk="0" hangingPunct="0">
              <a:spcBef>
                <a:spcPts val="1200"/>
              </a:spcBef>
              <a:buFontTx/>
              <a:buChar char="•"/>
            </a:pPr>
            <a:r>
              <a:rPr lang="en-US" sz="2200" b="0" dirty="0"/>
              <a:t>Negative pressure on leeward (protected) </a:t>
            </a:r>
            <a:r>
              <a:rPr lang="en-US" sz="2200" b="0" dirty="0" smtClean="0"/>
              <a:t>side</a:t>
            </a:r>
          </a:p>
          <a:p>
            <a:pPr marL="342900" indent="-342900" algn="l" eaLnBrk="0" hangingPunct="0">
              <a:spcBef>
                <a:spcPts val="1200"/>
              </a:spcBef>
              <a:buFontTx/>
              <a:buChar char="•"/>
            </a:pPr>
            <a:r>
              <a:rPr lang="en-US" sz="2200" b="0" dirty="0"/>
              <a:t>Air is sucked out leeward </a:t>
            </a:r>
            <a:r>
              <a:rPr lang="en-US" sz="2200" b="0" dirty="0" smtClean="0"/>
              <a:t>vents</a:t>
            </a: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3320" name="TextBox 22"/>
          <p:cNvSpPr txBox="1">
            <a:spLocks noChangeArrowheads="1"/>
          </p:cNvSpPr>
          <p:nvPr/>
        </p:nvSpPr>
        <p:spPr bwMode="auto">
          <a:xfrm>
            <a:off x="5932488" y="1504950"/>
            <a:ext cx="696912" cy="323850"/>
          </a:xfrm>
          <a:prstGeom prst="rect">
            <a:avLst/>
          </a:prstGeom>
          <a:solidFill>
            <a:schemeClr val="bg1">
              <a:alpha val="85097"/>
            </a:schemeClr>
          </a:solidFill>
          <a:ln w="9525">
            <a:noFill/>
            <a:miter lim="800000"/>
            <a:headEnd/>
            <a:tailEnd/>
          </a:ln>
        </p:spPr>
        <p:txBody>
          <a:bodyPr wrap="none">
            <a:spAutoFit/>
          </a:bodyPr>
          <a:lstStyle/>
          <a:p>
            <a:r>
              <a:rPr lang="en-US" sz="1500" dirty="0">
                <a:solidFill>
                  <a:srgbClr val="0CB0D8"/>
                </a:solidFill>
              </a:rPr>
              <a:t>WIND</a:t>
            </a:r>
            <a:endParaRPr lang="en-US" sz="1500" b="0" dirty="0">
              <a:solidFill>
                <a:srgbClr val="0CB0D8"/>
              </a:solidFill>
            </a:endParaRPr>
          </a:p>
        </p:txBody>
      </p:sp>
      <p:sp>
        <p:nvSpPr>
          <p:cNvPr id="8"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Graphic illustrating power venting."/>
          <p:cNvPicPr>
            <a:picLocks noChangeAspect="1"/>
          </p:cNvPicPr>
          <p:nvPr/>
        </p:nvPicPr>
        <p:blipFill>
          <a:blip r:embed="rId3"/>
          <a:srcRect/>
          <a:stretch>
            <a:fillRect/>
          </a:stretch>
        </p:blipFill>
        <p:spPr bwMode="auto">
          <a:xfrm>
            <a:off x="2743200" y="1295400"/>
            <a:ext cx="6400800" cy="5181600"/>
          </a:xfrm>
          <a:prstGeom prst="rect">
            <a:avLst/>
          </a:prstGeom>
          <a:noFill/>
          <a:ln w="9525">
            <a:noFill/>
            <a:miter lim="800000"/>
            <a:headEnd/>
            <a:tailEnd/>
          </a:ln>
        </p:spPr>
      </p:pic>
      <p:sp>
        <p:nvSpPr>
          <p:cNvPr id="14339" name="Rectangle 2"/>
          <p:cNvSpPr>
            <a:spLocks noChangeArrowheads="1"/>
          </p:cNvSpPr>
          <p:nvPr/>
        </p:nvSpPr>
        <p:spPr bwMode="auto">
          <a:xfrm>
            <a:off x="457200" y="0"/>
            <a:ext cx="4953000" cy="914400"/>
          </a:xfrm>
          <a:prstGeom prst="rect">
            <a:avLst/>
          </a:prstGeom>
          <a:noFill/>
          <a:ln w="9525">
            <a:noFill/>
            <a:miter lim="800000"/>
            <a:headEnd/>
            <a:tailEnd/>
          </a:ln>
        </p:spPr>
        <p:txBody>
          <a:bodyPr anchor="ctr"/>
          <a:lstStyle/>
          <a:p>
            <a:pPr algn="l" eaLnBrk="0" hangingPunct="0"/>
            <a:r>
              <a:rPr lang="en-US" sz="2600" b="0" spc="100" dirty="0">
                <a:solidFill>
                  <a:schemeClr val="bg1"/>
                </a:solidFill>
              </a:rPr>
              <a:t>Power Venting</a:t>
            </a:r>
          </a:p>
        </p:txBody>
      </p:sp>
      <p:sp>
        <p:nvSpPr>
          <p:cNvPr id="14340" name="Rectangle 3"/>
          <p:cNvSpPr txBox="1">
            <a:spLocks noChangeArrowheads="1"/>
          </p:cNvSpPr>
          <p:nvPr/>
        </p:nvSpPr>
        <p:spPr bwMode="auto">
          <a:xfrm>
            <a:off x="457200" y="2438400"/>
            <a:ext cx="4114800" cy="3581400"/>
          </a:xfrm>
          <a:prstGeom prst="rect">
            <a:avLst/>
          </a:prstGeom>
          <a:noFill/>
          <a:ln w="9525">
            <a:noFill/>
            <a:miter lim="800000"/>
            <a:headEnd/>
            <a:tailEnd/>
          </a:ln>
        </p:spPr>
        <p:txBody>
          <a:bodyPr lIns="0" tIns="0" rIns="0" bIns="0"/>
          <a:lstStyle/>
          <a:p>
            <a:pPr marL="342900" indent="-342900" algn="l" eaLnBrk="0" hangingPunct="0">
              <a:spcBef>
                <a:spcPts val="1200"/>
              </a:spcBef>
              <a:buFontTx/>
              <a:buChar char="•"/>
            </a:pPr>
            <a:r>
              <a:rPr lang="en-US" sz="2200" b="0" dirty="0">
                <a:solidFill>
                  <a:srgbClr val="50565C"/>
                </a:solidFill>
              </a:rPr>
              <a:t>Attic fan mounted in central hallway used in </a:t>
            </a:r>
            <a:r>
              <a:rPr lang="en-US" sz="2200" b="0" dirty="0" smtClean="0">
                <a:solidFill>
                  <a:srgbClr val="50565C"/>
                </a:solidFill>
              </a:rPr>
              <a:t>non-air-conditioned homes</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Roof vent (pictured) used </a:t>
            </a:r>
            <a:br>
              <a:rPr lang="en-US" sz="2200" b="0" dirty="0">
                <a:solidFill>
                  <a:srgbClr val="50565C"/>
                </a:solidFill>
              </a:rPr>
            </a:br>
            <a:r>
              <a:rPr lang="en-US" sz="2200" b="0" dirty="0">
                <a:solidFill>
                  <a:srgbClr val="50565C"/>
                </a:solidFill>
              </a:rPr>
              <a:t>in </a:t>
            </a:r>
            <a:r>
              <a:rPr lang="en-US" sz="2200" b="0" dirty="0" smtClean="0">
                <a:solidFill>
                  <a:srgbClr val="50565C"/>
                </a:solidFill>
              </a:rPr>
              <a:t>air-conditioned homes</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Neither is recommended </a:t>
            </a:r>
            <a:br>
              <a:rPr lang="en-US" sz="2200" b="0" dirty="0">
                <a:solidFill>
                  <a:srgbClr val="50565C"/>
                </a:solidFill>
              </a:rPr>
            </a:br>
            <a:r>
              <a:rPr lang="en-US" sz="2200" b="0" dirty="0">
                <a:solidFill>
                  <a:srgbClr val="50565C"/>
                </a:solidFill>
              </a:rPr>
              <a:t>as </a:t>
            </a:r>
            <a:r>
              <a:rPr lang="en-US" sz="2200" b="0" dirty="0" smtClean="0">
                <a:solidFill>
                  <a:srgbClr val="50565C"/>
                </a:solidFill>
              </a:rPr>
              <a:t>a weatherization measure.</a:t>
            </a:r>
            <a:endParaRPr lang="en-US" sz="2200" b="0" dirty="0">
              <a:solidFill>
                <a:srgbClr val="50565C"/>
              </a:solidFill>
            </a:endParaRPr>
          </a:p>
          <a:p>
            <a:pPr marL="342900" indent="-342900" algn="l" eaLnBrk="0" hangingPunct="0">
              <a:spcBef>
                <a:spcPts val="1200"/>
              </a:spcBef>
              <a:buFontTx/>
              <a:buChar char="•"/>
            </a:pPr>
            <a:r>
              <a:rPr lang="en-US" sz="2200" b="0" dirty="0">
                <a:solidFill>
                  <a:srgbClr val="50565C"/>
                </a:solidFill>
              </a:rPr>
              <a:t>Potential for moisture condensation is </a:t>
            </a:r>
            <a:r>
              <a:rPr lang="en-US" sz="2200" b="0" dirty="0" smtClean="0">
                <a:solidFill>
                  <a:srgbClr val="50565C"/>
                </a:solidFill>
              </a:rPr>
              <a:t>high.</a:t>
            </a:r>
            <a:endParaRPr lang="en-US" sz="2200" b="0" dirty="0">
              <a:solidFill>
                <a:srgbClr val="50565C"/>
              </a:solidFill>
            </a:endParaRPr>
          </a:p>
          <a:p>
            <a:pPr marL="342900" indent="-342900" algn="l" eaLnBrk="0" hangingPunct="0">
              <a:spcBef>
                <a:spcPts val="1200"/>
              </a:spcBef>
              <a:buFontTx/>
              <a:buChar char="•"/>
            </a:pPr>
            <a:endParaRPr lang="en-US" sz="2400" b="0" dirty="0">
              <a:solidFill>
                <a:srgbClr val="333333"/>
              </a:solidFill>
            </a:endParaRPr>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pPr>
            <a:endParaRPr lang="en-US" sz="2400" b="0" dirty="0">
              <a:solidFill>
                <a:srgbClr val="404040"/>
              </a:solidFill>
            </a:endParaRPr>
          </a:p>
        </p:txBody>
      </p:sp>
      <p:sp>
        <p:nvSpPr>
          <p:cNvPr id="14342" name="Text Box 7"/>
          <p:cNvSpPr txBox="1">
            <a:spLocks noChangeArrowheads="1"/>
          </p:cNvSpPr>
          <p:nvPr/>
        </p:nvSpPr>
        <p:spPr bwMode="auto">
          <a:xfrm>
            <a:off x="457200" y="1685925"/>
            <a:ext cx="81534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How does it work? </a:t>
            </a:r>
            <a:endParaRPr lang="en-US" sz="2600" b="0" dirty="0">
              <a:solidFill>
                <a:srgbClr val="404040"/>
              </a:solidFill>
            </a:endParaRPr>
          </a:p>
        </p:txBody>
      </p:sp>
      <p:sp>
        <p:nvSpPr>
          <p:cNvPr id="12" name="Rectangular Callout 11"/>
          <p:cNvSpPr>
            <a:spLocks noChangeArrowheads="1"/>
          </p:cNvSpPr>
          <p:nvPr/>
        </p:nvSpPr>
        <p:spPr bwMode="auto">
          <a:xfrm>
            <a:off x="6858000" y="1371600"/>
            <a:ext cx="1676400" cy="762000"/>
          </a:xfrm>
          <a:prstGeom prst="wedgeRectCallout">
            <a:avLst>
              <a:gd name="adj1" fmla="val -70847"/>
              <a:gd name="adj2" fmla="val 61819"/>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latin typeface="Arial" pitchFamily="-109" charset="0"/>
                <a:ea typeface="ＭＳ Ｐゴシック" pitchFamily="26" charset="-128"/>
              </a:rPr>
              <a:t>Fan-Powered Roof Vent</a:t>
            </a:r>
          </a:p>
        </p:txBody>
      </p:sp>
      <p:sp>
        <p:nvSpPr>
          <p:cNvPr id="7"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Graphic illustrating thermal boundry - ceiling."/>
          <p:cNvPicPr>
            <a:picLocks noChangeAspect="1"/>
          </p:cNvPicPr>
          <p:nvPr/>
        </p:nvPicPr>
        <p:blipFill>
          <a:blip r:embed="rId3"/>
          <a:srcRect t="-6061"/>
          <a:stretch>
            <a:fillRect/>
          </a:stretch>
        </p:blipFill>
        <p:spPr bwMode="auto">
          <a:xfrm>
            <a:off x="3276600" y="1143000"/>
            <a:ext cx="5867400" cy="5334000"/>
          </a:xfrm>
          <a:prstGeom prst="rect">
            <a:avLst/>
          </a:prstGeom>
          <a:noFill/>
          <a:ln w="9525">
            <a:noFill/>
            <a:miter lim="800000"/>
            <a:headEnd/>
            <a:tailEnd/>
          </a:ln>
        </p:spPr>
      </p:pic>
      <p:sp>
        <p:nvSpPr>
          <p:cNvPr id="62466" name="Rectangle 2"/>
          <p:cNvSpPr>
            <a:spLocks noChangeArrowheads="1"/>
          </p:cNvSpPr>
          <p:nvPr/>
        </p:nvSpPr>
        <p:spPr bwMode="auto">
          <a:xfrm>
            <a:off x="457200" y="0"/>
            <a:ext cx="3962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5364" name="Rectangle 3"/>
          <p:cNvSpPr txBox="1">
            <a:spLocks noChangeArrowheads="1"/>
          </p:cNvSpPr>
          <p:nvPr/>
        </p:nvSpPr>
        <p:spPr bwMode="auto">
          <a:xfrm>
            <a:off x="457200" y="1676400"/>
            <a:ext cx="4191000" cy="4495800"/>
          </a:xfrm>
          <a:prstGeom prst="rect">
            <a:avLst/>
          </a:prstGeom>
          <a:noFill/>
          <a:ln w="9525">
            <a:noFill/>
            <a:miter lim="800000"/>
            <a:headEnd/>
            <a:tailEnd/>
          </a:ln>
        </p:spPr>
        <p:txBody>
          <a:bodyPr lIns="0" tIns="0" rIns="0" bIns="0"/>
          <a:lstStyle/>
          <a:p>
            <a:pPr algn="l" eaLnBrk="0" hangingPunct="0">
              <a:spcBef>
                <a:spcPts val="1200"/>
              </a:spcBef>
              <a:buClr>
                <a:srgbClr val="8DC63F"/>
              </a:buClr>
            </a:pPr>
            <a:r>
              <a:rPr lang="en-US" sz="2600" b="0" dirty="0">
                <a:solidFill>
                  <a:srgbClr val="000066"/>
                </a:solidFill>
              </a:rPr>
              <a:t>Based on presence of ceiling vapor </a:t>
            </a:r>
            <a:r>
              <a:rPr lang="en-US" sz="2600" b="0" dirty="0" smtClean="0">
                <a:solidFill>
                  <a:srgbClr val="000066"/>
                </a:solidFill>
              </a:rPr>
              <a:t>retarder</a:t>
            </a:r>
            <a:endParaRPr lang="en-US" sz="2600" b="0" dirty="0">
              <a:solidFill>
                <a:srgbClr val="000066"/>
              </a:solidFill>
            </a:endParaRPr>
          </a:p>
          <a:p>
            <a:pPr algn="l" eaLnBrk="0" hangingPunct="0">
              <a:spcBef>
                <a:spcPts val="1200"/>
              </a:spcBef>
              <a:buClr>
                <a:srgbClr val="8DC63F"/>
              </a:buClr>
            </a:pPr>
            <a:r>
              <a:rPr lang="en-US" sz="2200" b="0" dirty="0"/>
              <a:t>No vapor barrier: 1/150</a:t>
            </a:r>
          </a:p>
          <a:p>
            <a:pPr marL="274320" algn="l" eaLnBrk="0" hangingPunct="0">
              <a:spcBef>
                <a:spcPts val="1200"/>
              </a:spcBef>
              <a:buClr>
                <a:srgbClr val="8DC63F"/>
              </a:buClr>
            </a:pPr>
            <a:r>
              <a:rPr lang="en-US" sz="2200" b="0" dirty="0"/>
              <a:t>One square foot of net free vent area per 150 square feet of attic</a:t>
            </a:r>
            <a:r>
              <a:rPr lang="en-US" sz="2200" b="0" dirty="0" smtClean="0"/>
              <a:t>.</a:t>
            </a:r>
            <a:endParaRPr lang="en-US" sz="2200" b="0" dirty="0"/>
          </a:p>
          <a:p>
            <a:pPr algn="l" eaLnBrk="0" hangingPunct="0">
              <a:spcBef>
                <a:spcPts val="1200"/>
              </a:spcBef>
              <a:buClr>
                <a:srgbClr val="8DC63F"/>
              </a:buClr>
            </a:pPr>
            <a:r>
              <a:rPr lang="en-US" sz="2200" b="0" dirty="0"/>
              <a:t>Vapor barrier: 1/300</a:t>
            </a:r>
          </a:p>
          <a:p>
            <a:pPr marL="274320" algn="l" eaLnBrk="0" hangingPunct="0">
              <a:spcBef>
                <a:spcPts val="1200"/>
              </a:spcBef>
              <a:buClr>
                <a:srgbClr val="8DC63F"/>
              </a:buClr>
            </a:pPr>
            <a:r>
              <a:rPr lang="en-US" sz="2200" b="0" dirty="0"/>
              <a:t>One square foot of net free vent area per 300 square feet of attic.</a:t>
            </a:r>
          </a:p>
          <a:p>
            <a:pPr algn="l" eaLnBrk="0" hangingPunct="0">
              <a:spcBef>
                <a:spcPts val="1200"/>
              </a:spcBef>
              <a:buClr>
                <a:srgbClr val="8DC63F"/>
              </a:buClr>
            </a:pPr>
            <a:endParaRPr lang="en-US" sz="2400" b="0" dirty="0">
              <a:solidFill>
                <a:srgbClr val="404040"/>
              </a:solidFill>
            </a:endParaRPr>
          </a:p>
        </p:txBody>
      </p:sp>
      <p:sp>
        <p:nvSpPr>
          <p:cNvPr id="9" name="Rectangular Callout 8"/>
          <p:cNvSpPr>
            <a:spLocks noChangeArrowheads="1"/>
          </p:cNvSpPr>
          <p:nvPr/>
        </p:nvSpPr>
        <p:spPr bwMode="auto">
          <a:xfrm>
            <a:off x="5638800" y="1600200"/>
            <a:ext cx="3048000" cy="457200"/>
          </a:xfrm>
          <a:prstGeom prst="wedgeRectCallout">
            <a:avLst>
              <a:gd name="adj1" fmla="val 8556"/>
              <a:gd name="adj2" fmla="val 352796"/>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latin typeface="Arial" pitchFamily="-109" charset="0"/>
                <a:ea typeface="ＭＳ Ｐゴシック" pitchFamily="26" charset="-128"/>
              </a:rPr>
              <a:t>Thermal Boundary - Ceiling</a:t>
            </a:r>
          </a:p>
        </p:txBody>
      </p:sp>
      <p:sp>
        <p:nvSpPr>
          <p:cNvPr id="6"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Graphic of an air barrier "/>
          <p:cNvPicPr>
            <a:picLocks noChangeAspect="1"/>
          </p:cNvPicPr>
          <p:nvPr/>
        </p:nvPicPr>
        <p:blipFill>
          <a:blip r:embed="rId3"/>
          <a:srcRect t="-6941"/>
          <a:stretch>
            <a:fillRect/>
          </a:stretch>
        </p:blipFill>
        <p:spPr bwMode="auto">
          <a:xfrm>
            <a:off x="3276600" y="1143000"/>
            <a:ext cx="5867400" cy="5334000"/>
          </a:xfrm>
          <a:prstGeom prst="rect">
            <a:avLst/>
          </a:prstGeom>
          <a:noFill/>
          <a:ln w="9525">
            <a:noFill/>
            <a:miter lim="800000"/>
            <a:headEnd/>
            <a:tailEnd/>
          </a:ln>
        </p:spPr>
      </p:pic>
      <p:sp>
        <p:nvSpPr>
          <p:cNvPr id="64514" name="Rectangle 2"/>
          <p:cNvSpPr>
            <a:spLocks noChangeArrowheads="1"/>
          </p:cNvSpPr>
          <p:nvPr/>
        </p:nvSpPr>
        <p:spPr bwMode="auto">
          <a:xfrm>
            <a:off x="381000" y="0"/>
            <a:ext cx="2743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Code Issues</a:t>
            </a:r>
          </a:p>
        </p:txBody>
      </p:sp>
      <p:sp>
        <p:nvSpPr>
          <p:cNvPr id="16388" name="Rectangle 5"/>
          <p:cNvSpPr>
            <a:spLocks noChangeArrowheads="1"/>
          </p:cNvSpPr>
          <p:nvPr/>
        </p:nvSpPr>
        <p:spPr bwMode="auto">
          <a:xfrm>
            <a:off x="457200" y="2743201"/>
            <a:ext cx="4343400" cy="1107996"/>
          </a:xfrm>
          <a:prstGeom prst="rect">
            <a:avLst/>
          </a:prstGeom>
          <a:noFill/>
          <a:ln w="9525">
            <a:noFill/>
            <a:miter lim="800000"/>
            <a:headEnd/>
            <a:tailEnd/>
          </a:ln>
        </p:spPr>
        <p:txBody>
          <a:bodyPr wrap="square">
            <a:spAutoFit/>
          </a:bodyPr>
          <a:lstStyle/>
          <a:p>
            <a:pPr algn="l"/>
            <a:r>
              <a:rPr lang="en-US" sz="2200" b="0" dirty="0">
                <a:solidFill>
                  <a:srgbClr val="50565C"/>
                </a:solidFill>
              </a:rPr>
              <a:t>Attic ventilation </a:t>
            </a:r>
            <a:r>
              <a:rPr lang="en-US" sz="2200" b="0" dirty="0" smtClean="0">
                <a:solidFill>
                  <a:srgbClr val="50565C"/>
                </a:solidFill>
              </a:rPr>
              <a:t>is not </a:t>
            </a:r>
            <a:r>
              <a:rPr lang="en-US" sz="2200" b="0" dirty="0">
                <a:solidFill>
                  <a:srgbClr val="50565C"/>
                </a:solidFill>
              </a:rPr>
              <a:t>required </a:t>
            </a:r>
            <a:br>
              <a:rPr lang="en-US" sz="2200" b="0" dirty="0">
                <a:solidFill>
                  <a:srgbClr val="50565C"/>
                </a:solidFill>
              </a:rPr>
            </a:br>
            <a:r>
              <a:rPr lang="en-US" sz="2200" b="0" dirty="0">
                <a:solidFill>
                  <a:srgbClr val="50565C"/>
                </a:solidFill>
              </a:rPr>
              <a:t>when </a:t>
            </a:r>
            <a:r>
              <a:rPr lang="en-US" sz="2200" b="0" dirty="0" smtClean="0">
                <a:solidFill>
                  <a:srgbClr val="50565C"/>
                </a:solidFill>
              </a:rPr>
              <a:t>roof </a:t>
            </a:r>
            <a:r>
              <a:rPr lang="en-US" sz="2200" b="0" dirty="0">
                <a:solidFill>
                  <a:srgbClr val="50565C"/>
                </a:solidFill>
              </a:rPr>
              <a:t>assembly is the thermal and pressure </a:t>
            </a:r>
            <a:r>
              <a:rPr lang="en-US" sz="2200" b="0" dirty="0" smtClean="0">
                <a:solidFill>
                  <a:srgbClr val="50565C"/>
                </a:solidFill>
              </a:rPr>
              <a:t>boundary.</a:t>
            </a:r>
            <a:endParaRPr lang="en-US" sz="2200" dirty="0">
              <a:solidFill>
                <a:srgbClr val="50565C"/>
              </a:solidFill>
            </a:endParaRPr>
          </a:p>
        </p:txBody>
      </p:sp>
      <p:sp>
        <p:nvSpPr>
          <p:cNvPr id="14" name="Rectangular Callout 13"/>
          <p:cNvSpPr>
            <a:spLocks noChangeArrowheads="1"/>
          </p:cNvSpPr>
          <p:nvPr/>
        </p:nvSpPr>
        <p:spPr bwMode="auto">
          <a:xfrm>
            <a:off x="2590800" y="1447800"/>
            <a:ext cx="3886200" cy="685800"/>
          </a:xfrm>
          <a:prstGeom prst="wedgeRectCallout">
            <a:avLst>
              <a:gd name="adj1" fmla="val 45778"/>
              <a:gd name="adj2" fmla="val 12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solidFill>
                  <a:srgbClr val="50565C"/>
                </a:solidFill>
              </a:rPr>
              <a:t>Thermal </a:t>
            </a:r>
            <a:r>
              <a:rPr lang="en-US" sz="1800" b="0" dirty="0" smtClean="0">
                <a:solidFill>
                  <a:srgbClr val="50565C"/>
                </a:solidFill>
              </a:rPr>
              <a:t>Boundary - Roof </a:t>
            </a:r>
            <a:r>
              <a:rPr lang="en-US" sz="1800" b="0" dirty="0">
                <a:solidFill>
                  <a:srgbClr val="50565C"/>
                </a:solidFill>
              </a:rPr>
              <a:t>Deck</a:t>
            </a:r>
          </a:p>
        </p:txBody>
      </p:sp>
      <p:sp>
        <p:nvSpPr>
          <p:cNvPr id="6"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Image of an insulated roof "/>
          <p:cNvGrpSpPr/>
          <p:nvPr/>
        </p:nvGrpSpPr>
        <p:grpSpPr>
          <a:xfrm>
            <a:off x="3581400" y="1676400"/>
            <a:ext cx="5314950" cy="4679950"/>
            <a:chOff x="1924050" y="806450"/>
            <a:chExt cx="5314950" cy="4679950"/>
          </a:xfrm>
        </p:grpSpPr>
        <p:pic>
          <p:nvPicPr>
            <p:cNvPr id="3" name="Picture 2"/>
            <p:cNvPicPr>
              <a:picLocks noChangeAspect="1"/>
            </p:cNvPicPr>
            <p:nvPr/>
          </p:nvPicPr>
          <p:blipFill>
            <a:blip r:embed="rId3"/>
            <a:srcRect r="-360" b="10775"/>
            <a:stretch>
              <a:fillRect/>
            </a:stretch>
          </p:blipFill>
          <p:spPr>
            <a:xfrm>
              <a:off x="1924050" y="806450"/>
              <a:ext cx="5314950" cy="4679950"/>
            </a:xfrm>
            <a:prstGeom prst="rect">
              <a:avLst/>
            </a:prstGeom>
          </p:spPr>
        </p:pic>
        <p:sp>
          <p:nvSpPr>
            <p:cNvPr id="4" name="Text Box 8"/>
            <p:cNvSpPr txBox="1">
              <a:spLocks noChangeArrowheads="1"/>
            </p:cNvSpPr>
            <p:nvPr/>
          </p:nvSpPr>
          <p:spPr bwMode="auto">
            <a:xfrm>
              <a:off x="3733800" y="5257800"/>
              <a:ext cx="3276600" cy="228600"/>
            </a:xfrm>
            <a:prstGeom prst="rect">
              <a:avLst/>
            </a:prstGeom>
            <a:noFill/>
            <a:ln w="9525">
              <a:noFill/>
              <a:miter lim="800000"/>
              <a:headEnd/>
              <a:tailEnd/>
            </a:ln>
          </p:spPr>
          <p:txBody>
            <a:bodyPr wrap="square">
              <a:spAutoFit/>
            </a:bodyPr>
            <a:lstStyle/>
            <a:p>
              <a:pPr algn="r">
                <a:spcBef>
                  <a:spcPct val="50000"/>
                </a:spcBef>
              </a:pPr>
              <a:r>
                <a:rPr lang="en-US" sz="900" b="0" i="1" dirty="0" smtClean="0">
                  <a:solidFill>
                    <a:schemeClr val="bg1"/>
                  </a:solidFill>
                </a:rPr>
                <a:t>Photo courtesy of Home Energy Magazine</a:t>
              </a:r>
              <a:endParaRPr lang="en-US" sz="900" b="0" i="1" dirty="0">
                <a:solidFill>
                  <a:schemeClr val="bg1"/>
                </a:solidFill>
              </a:endParaRPr>
            </a:p>
          </p:txBody>
        </p:sp>
      </p:grpSp>
      <p:sp>
        <p:nvSpPr>
          <p:cNvPr id="6" name="Rectangle 2"/>
          <p:cNvSpPr>
            <a:spLocks noChangeArrowheads="1"/>
          </p:cNvSpPr>
          <p:nvPr/>
        </p:nvSpPr>
        <p:spPr bwMode="auto">
          <a:xfrm>
            <a:off x="381000" y="0"/>
            <a:ext cx="5105400" cy="914400"/>
          </a:xfrm>
          <a:prstGeom prst="rect">
            <a:avLst/>
          </a:prstGeom>
          <a:noFill/>
          <a:ln w="9525">
            <a:noFill/>
            <a:miter lim="800000"/>
            <a:headEnd/>
            <a:tailEnd/>
          </a:ln>
        </p:spPr>
        <p:txBody>
          <a:bodyPr anchor="ctr"/>
          <a:lstStyle/>
          <a:p>
            <a:pPr algn="l" eaLnBrk="0" hangingPunct="0">
              <a:defRPr/>
            </a:pPr>
            <a:r>
              <a:rPr lang="en-US" sz="2600" b="0" spc="100" dirty="0" smtClean="0">
                <a:solidFill>
                  <a:schemeClr val="bg1"/>
                </a:solidFill>
              </a:rPr>
              <a:t>Insulating the Roof Deck</a:t>
            </a:r>
            <a:endParaRPr lang="en-US" sz="2600" b="0" spc="100" dirty="0">
              <a:solidFill>
                <a:schemeClr val="bg1"/>
              </a:solidFill>
            </a:endParaRPr>
          </a:p>
        </p:txBody>
      </p:sp>
      <p:sp>
        <p:nvSpPr>
          <p:cNvPr id="7" name="Rectangle 5"/>
          <p:cNvSpPr>
            <a:spLocks noChangeArrowheads="1"/>
          </p:cNvSpPr>
          <p:nvPr/>
        </p:nvSpPr>
        <p:spPr bwMode="auto">
          <a:xfrm>
            <a:off x="381000" y="1340108"/>
            <a:ext cx="2895600" cy="4832092"/>
          </a:xfrm>
          <a:prstGeom prst="rect">
            <a:avLst/>
          </a:prstGeom>
          <a:noFill/>
          <a:ln w="9525">
            <a:noFill/>
            <a:miter lim="800000"/>
            <a:headEnd/>
            <a:tailEnd/>
          </a:ln>
        </p:spPr>
        <p:txBody>
          <a:bodyPr wrap="square">
            <a:spAutoFit/>
          </a:bodyPr>
          <a:lstStyle/>
          <a:p>
            <a:pPr algn="l"/>
            <a:r>
              <a:rPr lang="en-US" sz="2200" b="0" dirty="0" smtClean="0">
                <a:solidFill>
                  <a:srgbClr val="50565C"/>
                </a:solidFill>
              </a:rPr>
              <a:t>Insulating the roof deck brings the entire attic into the conditioned space. This is beneficial where ducts and pipes run through the attic. Shown here, spray foam has been applied to the roof deck. Rigid board and fiberglass are also used on roof decks.</a:t>
            </a:r>
            <a:endParaRPr lang="en-US" sz="2200" dirty="0">
              <a:solidFill>
                <a:srgbClr val="50565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0"/>
            <a:ext cx="5410200" cy="914400"/>
          </a:xfrm>
        </p:spPr>
        <p:txBody>
          <a:bodyPr/>
          <a:lstStyle/>
          <a:p>
            <a:pPr>
              <a:defRPr/>
            </a:pPr>
            <a:r>
              <a:rPr lang="en-US" dirty="0"/>
              <a:t>Learning Objectives</a:t>
            </a:r>
          </a:p>
        </p:txBody>
      </p:sp>
      <p:sp>
        <p:nvSpPr>
          <p:cNvPr id="8195" name="Rectangle 3"/>
          <p:cNvSpPr>
            <a:spLocks noGrp="1" noChangeArrowheads="1"/>
          </p:cNvSpPr>
          <p:nvPr>
            <p:ph type="body" idx="4294967295"/>
          </p:nvPr>
        </p:nvSpPr>
        <p:spPr>
          <a:xfrm>
            <a:off x="457200" y="1524000"/>
            <a:ext cx="8382000" cy="4800600"/>
          </a:xfrm>
        </p:spPr>
        <p:txBody>
          <a:bodyPr>
            <a:normAutofit fontScale="92500" lnSpcReduction="20000"/>
          </a:bodyPr>
          <a:lstStyle/>
          <a:p>
            <a:pPr>
              <a:spcBef>
                <a:spcPts val="800"/>
              </a:spcBef>
              <a:spcAft>
                <a:spcPts val="600"/>
              </a:spcAft>
              <a:buFontTx/>
              <a:buNone/>
            </a:pPr>
            <a:r>
              <a:rPr lang="en-US" sz="2800" dirty="0" smtClean="0">
                <a:solidFill>
                  <a:srgbClr val="000066"/>
                </a:solidFill>
              </a:rPr>
              <a:t>By attending this session, participants will be able to:</a:t>
            </a:r>
          </a:p>
          <a:p>
            <a:pPr>
              <a:spcBef>
                <a:spcPts val="800"/>
              </a:spcBef>
            </a:pPr>
            <a:r>
              <a:rPr lang="en-US" sz="2353" dirty="0" smtClean="0">
                <a:solidFill>
                  <a:srgbClr val="50565C"/>
                </a:solidFill>
              </a:rPr>
              <a:t>Name required fall protection components.</a:t>
            </a:r>
          </a:p>
          <a:p>
            <a:pPr>
              <a:spcBef>
                <a:spcPts val="800"/>
              </a:spcBef>
            </a:pPr>
            <a:r>
              <a:rPr lang="en-US" sz="2353" dirty="0" smtClean="0">
                <a:solidFill>
                  <a:srgbClr val="50565C"/>
                </a:solidFill>
              </a:rPr>
              <a:t>Identify and repair leak sources.</a:t>
            </a:r>
          </a:p>
          <a:p>
            <a:pPr>
              <a:spcBef>
                <a:spcPts val="800"/>
              </a:spcBef>
            </a:pPr>
            <a:r>
              <a:rPr lang="en-US" sz="2353" dirty="0" smtClean="0">
                <a:solidFill>
                  <a:srgbClr val="50565C"/>
                </a:solidFill>
              </a:rPr>
              <a:t>Remove roofing systems.</a:t>
            </a:r>
          </a:p>
          <a:p>
            <a:pPr>
              <a:spcBef>
                <a:spcPts val="800"/>
              </a:spcBef>
            </a:pPr>
            <a:r>
              <a:rPr lang="en-US" sz="2353" dirty="0" smtClean="0">
                <a:solidFill>
                  <a:srgbClr val="50565C"/>
                </a:solidFill>
              </a:rPr>
              <a:t>Insulate roof decks.</a:t>
            </a:r>
          </a:p>
          <a:p>
            <a:pPr>
              <a:spcBef>
                <a:spcPts val="800"/>
              </a:spcBef>
            </a:pPr>
            <a:r>
              <a:rPr lang="en-US" sz="2353" dirty="0" smtClean="0">
                <a:solidFill>
                  <a:srgbClr val="50565C"/>
                </a:solidFill>
              </a:rPr>
              <a:t>Explain the purpose and principles of attic ventilation.</a:t>
            </a:r>
          </a:p>
          <a:p>
            <a:pPr>
              <a:spcBef>
                <a:spcPts val="800"/>
              </a:spcBef>
            </a:pPr>
            <a:r>
              <a:rPr lang="en-US" sz="2353" dirty="0" smtClean="0">
                <a:solidFill>
                  <a:srgbClr val="50565C"/>
                </a:solidFill>
              </a:rPr>
              <a:t>Determine ventilation needs by code and practical alternatives.</a:t>
            </a:r>
          </a:p>
          <a:p>
            <a:pPr>
              <a:spcBef>
                <a:spcPts val="800"/>
              </a:spcBef>
            </a:pPr>
            <a:r>
              <a:rPr lang="en-US" sz="2353" dirty="0" smtClean="0">
                <a:solidFill>
                  <a:srgbClr val="50565C"/>
                </a:solidFill>
              </a:rPr>
              <a:t>List ventilation options and guidelines.</a:t>
            </a:r>
          </a:p>
          <a:p>
            <a:pPr>
              <a:spcBef>
                <a:spcPts val="800"/>
              </a:spcBef>
            </a:pPr>
            <a:r>
              <a:rPr lang="en-US" sz="2353" dirty="0" smtClean="0">
                <a:solidFill>
                  <a:srgbClr val="50565C"/>
                </a:solidFill>
              </a:rPr>
              <a:t>Install attic ventilation and repair roofing.</a:t>
            </a:r>
          </a:p>
          <a:p>
            <a:pPr>
              <a:spcBef>
                <a:spcPts val="800"/>
              </a:spcBef>
            </a:pPr>
            <a:r>
              <a:rPr lang="en-US" sz="2353" dirty="0" smtClean="0">
                <a:solidFill>
                  <a:srgbClr val="50565C"/>
                </a:solidFill>
              </a:rPr>
              <a:t>Flash new penetrations.</a:t>
            </a:r>
          </a:p>
          <a:p>
            <a:endParaRPr lang="en-US" sz="2000" dirty="0" smtClean="0"/>
          </a:p>
          <a:p>
            <a:pPr>
              <a:buFontTx/>
              <a:buNone/>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0"/>
            <a:ext cx="6400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Ground Rules and Specifications</a:t>
            </a:r>
          </a:p>
        </p:txBody>
      </p:sp>
      <p:sp>
        <p:nvSpPr>
          <p:cNvPr id="19459" name="Rectangle 5"/>
          <p:cNvSpPr>
            <a:spLocks noGrp="1" noChangeArrowheads="1"/>
          </p:cNvSpPr>
          <p:nvPr>
            <p:ph idx="1"/>
          </p:nvPr>
        </p:nvSpPr>
        <p:spPr>
          <a:xfrm>
            <a:off x="457200" y="1600200"/>
            <a:ext cx="8382000" cy="4800600"/>
          </a:xfrm>
        </p:spPr>
        <p:txBody>
          <a:bodyPr/>
          <a:lstStyle/>
          <a:p>
            <a:pPr indent="-274320"/>
            <a:r>
              <a:rPr lang="en-US" sz="2200" dirty="0" smtClean="0"/>
              <a:t>Vented attics should not communicate with the conditioned space.</a:t>
            </a:r>
          </a:p>
          <a:p>
            <a:pPr lvl="1">
              <a:buSzPct val="90000"/>
              <a:buFont typeface="Courier New" pitchFamily="49" charset="0"/>
              <a:buChar char="o"/>
            </a:pPr>
            <a:r>
              <a:rPr lang="en-US" sz="2200" dirty="0" smtClean="0"/>
              <a:t>The ceiling air barrier must be continuous with no leakage.</a:t>
            </a:r>
          </a:p>
          <a:p>
            <a:pPr lvl="1">
              <a:spcAft>
                <a:spcPts val="1200"/>
              </a:spcAft>
              <a:buSzPct val="90000"/>
              <a:buFont typeface="Courier New" pitchFamily="49" charset="0"/>
              <a:buChar char="o"/>
            </a:pPr>
            <a:r>
              <a:rPr lang="en-US" sz="2200" dirty="0" smtClean="0"/>
              <a:t>Specify appropriate attic sealing as part of the work scope.</a:t>
            </a:r>
          </a:p>
          <a:p>
            <a:pPr>
              <a:spcAft>
                <a:spcPts val="1200"/>
              </a:spcAft>
            </a:pPr>
            <a:r>
              <a:rPr lang="en-US" sz="2200" dirty="0" smtClean="0"/>
              <a:t>Specify that vents be placed low and high on roof.</a:t>
            </a:r>
          </a:p>
          <a:p>
            <a:pPr>
              <a:spcAft>
                <a:spcPts val="1200"/>
              </a:spcAft>
            </a:pPr>
            <a:r>
              <a:rPr lang="en-US" sz="2200" dirty="0" smtClean="0"/>
              <a:t>Specify eave chutes when soffit vents are present </a:t>
            </a:r>
            <a:br>
              <a:rPr lang="en-US" sz="2200" dirty="0" smtClean="0"/>
            </a:br>
            <a:r>
              <a:rPr lang="en-US" sz="2200" dirty="0" smtClean="0"/>
              <a:t>and loose fill insulation is needed.</a:t>
            </a:r>
          </a:p>
          <a:p>
            <a:r>
              <a:rPr lang="en-US" sz="2200" dirty="0" smtClean="0"/>
              <a:t>Specify that all mechanical ventilation ducts and </a:t>
            </a:r>
            <a:br>
              <a:rPr lang="en-US" sz="2200" dirty="0" smtClean="0"/>
            </a:br>
            <a:r>
              <a:rPr lang="en-US" sz="2200" dirty="0" smtClean="0"/>
              <a:t>plumbing stacks are vented directly to the outside.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raphic showing continuous soffit and ridge venting."/>
          <p:cNvPicPr>
            <a:picLocks noChangeAspect="1"/>
          </p:cNvPicPr>
          <p:nvPr/>
        </p:nvPicPr>
        <p:blipFill>
          <a:blip r:embed="rId3"/>
          <a:srcRect/>
          <a:stretch>
            <a:fillRect/>
          </a:stretch>
        </p:blipFill>
        <p:spPr bwMode="auto">
          <a:xfrm>
            <a:off x="419100" y="2438400"/>
            <a:ext cx="8305800" cy="2903538"/>
          </a:xfrm>
          <a:prstGeom prst="rect">
            <a:avLst/>
          </a:prstGeom>
          <a:noFill/>
          <a:ln w="9525">
            <a:noFill/>
            <a:miter lim="800000"/>
            <a:headEnd/>
            <a:tailEnd/>
          </a:ln>
        </p:spPr>
      </p:pic>
      <p:sp>
        <p:nvSpPr>
          <p:cNvPr id="70658"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Venting Configurations</a:t>
            </a:r>
          </a:p>
        </p:txBody>
      </p:sp>
      <p:sp>
        <p:nvSpPr>
          <p:cNvPr id="20484" name="Text Box 6"/>
          <p:cNvSpPr txBox="1">
            <a:spLocks noChangeArrowheads="1"/>
          </p:cNvSpPr>
          <p:nvPr/>
        </p:nvSpPr>
        <p:spPr bwMode="auto">
          <a:xfrm>
            <a:off x="457200" y="1447800"/>
            <a:ext cx="4114800" cy="492443"/>
          </a:xfrm>
          <a:prstGeom prst="rect">
            <a:avLst/>
          </a:prstGeom>
          <a:noFill/>
          <a:ln w="9525">
            <a:noFill/>
            <a:miter lim="800000"/>
            <a:headEnd/>
            <a:tailEnd/>
          </a:ln>
        </p:spPr>
        <p:txBody>
          <a:bodyPr wrap="square">
            <a:spAutoFit/>
          </a:bodyPr>
          <a:lstStyle/>
          <a:p>
            <a:pPr algn="l">
              <a:spcBef>
                <a:spcPct val="50000"/>
              </a:spcBef>
            </a:pPr>
            <a:r>
              <a:rPr lang="en-US" sz="2600" b="0" dirty="0">
                <a:solidFill>
                  <a:srgbClr val="000066"/>
                </a:solidFill>
              </a:rPr>
              <a:t>In a perfect world</a:t>
            </a:r>
            <a:r>
              <a:rPr lang="en-US" sz="2600" b="0" dirty="0" smtClean="0">
                <a:solidFill>
                  <a:srgbClr val="000066"/>
                </a:solidFill>
              </a:rPr>
              <a:t>…</a:t>
            </a:r>
            <a:endParaRPr lang="en-US" sz="2600" b="0" dirty="0">
              <a:solidFill>
                <a:srgbClr val="000066"/>
              </a:solidFill>
            </a:endParaRPr>
          </a:p>
        </p:txBody>
      </p:sp>
      <p:sp>
        <p:nvSpPr>
          <p:cNvPr id="8" name="Rectangular Callout 7"/>
          <p:cNvSpPr>
            <a:spLocks noChangeArrowheads="1"/>
          </p:cNvSpPr>
          <p:nvPr/>
        </p:nvSpPr>
        <p:spPr bwMode="auto">
          <a:xfrm>
            <a:off x="4800600" y="1752600"/>
            <a:ext cx="2971800" cy="381000"/>
          </a:xfrm>
          <a:prstGeom prst="wedgeRectCallout">
            <a:avLst>
              <a:gd name="adj1" fmla="val -46102"/>
              <a:gd name="adj2" fmla="val 146495"/>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Ridge Vent</a:t>
            </a:r>
          </a:p>
        </p:txBody>
      </p:sp>
      <p:sp>
        <p:nvSpPr>
          <p:cNvPr id="9" name="Rectangular Callout 8"/>
          <p:cNvSpPr>
            <a:spLocks noChangeArrowheads="1"/>
          </p:cNvSpPr>
          <p:nvPr/>
        </p:nvSpPr>
        <p:spPr bwMode="auto">
          <a:xfrm>
            <a:off x="381000" y="5257800"/>
            <a:ext cx="3962400" cy="457200"/>
          </a:xfrm>
          <a:prstGeom prst="wedgeRectCallout">
            <a:avLst>
              <a:gd name="adj1" fmla="val -162"/>
              <a:gd name="adj2" fmla="val -120727"/>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Continuous Eave Vent (Soffit Vents)</a:t>
            </a:r>
          </a:p>
        </p:txBody>
      </p:sp>
      <p:sp>
        <p:nvSpPr>
          <p:cNvPr id="7" name="TextBox 6"/>
          <p:cNvSpPr txBox="1">
            <a:spLocks noChangeArrowheads="1"/>
          </p:cNvSpPr>
          <p:nvPr/>
        </p:nvSpPr>
        <p:spPr bwMode="auto">
          <a:xfrm>
            <a:off x="4648200" y="6324600"/>
            <a:ext cx="4495800" cy="246221"/>
          </a:xfrm>
          <a:prstGeom prst="rect">
            <a:avLst/>
          </a:prstGeom>
          <a:noFill/>
          <a:ln w="9525">
            <a:noFill/>
            <a:miter lim="800000"/>
            <a:headEnd/>
            <a:tailEnd/>
          </a:ln>
        </p:spPr>
        <p:txBody>
          <a:bodyPr wrap="square">
            <a:spAutoFit/>
          </a:bodyPr>
          <a:lstStyle/>
          <a:p>
            <a:pPr algn="r"/>
            <a:r>
              <a:rPr lang="en-US" sz="1000" b="0" i="1" dirty="0" smtClean="0">
                <a:solidFill>
                  <a:srgbClr val="000000"/>
                </a:solidFill>
              </a:rPr>
              <a:t>Graphic </a:t>
            </a:r>
            <a:r>
              <a:rPr lang="en-US" sz="1000" b="0" i="1" dirty="0">
                <a:solidFill>
                  <a:srgbClr val="000000"/>
                </a:solidFill>
              </a:rPr>
              <a:t>developed for the US DOE WAP Standardized Curricula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latin typeface="Arial" pitchFamily="33" charset="0"/>
                <a:ea typeface="ＭＳ Ｐゴシック" pitchFamily="33" charset="-128"/>
              </a:rPr>
              <a:t>Vent Types</a:t>
            </a:r>
          </a:p>
        </p:txBody>
      </p:sp>
      <p:pic>
        <p:nvPicPr>
          <p:cNvPr id="21507" name="Picture 7" descr="Graphic of gable vent."/>
          <p:cNvPicPr>
            <a:picLocks noChangeAspect="1" noChangeArrowheads="1"/>
          </p:cNvPicPr>
          <p:nvPr/>
        </p:nvPicPr>
        <p:blipFill>
          <a:blip r:embed="rId3"/>
          <a:srcRect/>
          <a:stretch>
            <a:fillRect/>
          </a:stretch>
        </p:blipFill>
        <p:spPr bwMode="auto">
          <a:xfrm>
            <a:off x="609600" y="1600200"/>
            <a:ext cx="2971800" cy="1851025"/>
          </a:xfrm>
          <a:prstGeom prst="rect">
            <a:avLst/>
          </a:prstGeom>
          <a:noFill/>
          <a:ln w="9525">
            <a:noFill/>
            <a:miter lim="800000"/>
            <a:headEnd/>
            <a:tailEnd/>
          </a:ln>
        </p:spPr>
      </p:pic>
      <p:pic>
        <p:nvPicPr>
          <p:cNvPr id="21508" name="Picture 8" descr="Graphic of eave vent."/>
          <p:cNvPicPr>
            <a:picLocks noChangeAspect="1" noChangeArrowheads="1"/>
          </p:cNvPicPr>
          <p:nvPr/>
        </p:nvPicPr>
        <p:blipFill>
          <a:blip r:embed="rId4"/>
          <a:srcRect/>
          <a:stretch>
            <a:fillRect/>
          </a:stretch>
        </p:blipFill>
        <p:spPr bwMode="auto">
          <a:xfrm>
            <a:off x="3276600" y="3733800"/>
            <a:ext cx="2647950" cy="1717675"/>
          </a:xfrm>
          <a:prstGeom prst="rect">
            <a:avLst/>
          </a:prstGeom>
          <a:noFill/>
          <a:ln w="9525">
            <a:noFill/>
            <a:miter lim="800000"/>
            <a:headEnd/>
            <a:tailEnd/>
          </a:ln>
        </p:spPr>
      </p:pic>
      <p:pic>
        <p:nvPicPr>
          <p:cNvPr id="21509" name="Picture 9" descr="Graphic of roof vent."/>
          <p:cNvPicPr>
            <a:picLocks noChangeAspect="1" noChangeArrowheads="1"/>
          </p:cNvPicPr>
          <p:nvPr/>
        </p:nvPicPr>
        <p:blipFill>
          <a:blip r:embed="rId5">
            <a:lum bright="4000"/>
          </a:blip>
          <a:srcRect/>
          <a:stretch>
            <a:fillRect/>
          </a:stretch>
        </p:blipFill>
        <p:spPr bwMode="auto">
          <a:xfrm>
            <a:off x="5486400" y="1524000"/>
            <a:ext cx="3048000" cy="2125663"/>
          </a:xfrm>
          <a:prstGeom prst="rect">
            <a:avLst/>
          </a:prstGeom>
          <a:noFill/>
          <a:ln w="9525">
            <a:noFill/>
            <a:miter lim="800000"/>
            <a:headEnd/>
            <a:tailEnd/>
          </a:ln>
        </p:spPr>
      </p:pic>
      <p:sp>
        <p:nvSpPr>
          <p:cNvPr id="21510" name="Text Box 10"/>
          <p:cNvSpPr txBox="1">
            <a:spLocks noChangeArrowheads="1"/>
          </p:cNvSpPr>
          <p:nvPr/>
        </p:nvSpPr>
        <p:spPr bwMode="auto">
          <a:xfrm>
            <a:off x="762000" y="3619500"/>
            <a:ext cx="2133600" cy="430887"/>
          </a:xfrm>
          <a:prstGeom prst="rect">
            <a:avLst/>
          </a:prstGeom>
          <a:noFill/>
          <a:ln w="9525">
            <a:noFill/>
            <a:miter lim="800000"/>
            <a:headEnd/>
            <a:tailEnd/>
          </a:ln>
        </p:spPr>
        <p:txBody>
          <a:bodyPr>
            <a:spAutoFit/>
          </a:bodyPr>
          <a:lstStyle/>
          <a:p>
            <a:pPr>
              <a:spcBef>
                <a:spcPct val="50000"/>
              </a:spcBef>
            </a:pPr>
            <a:r>
              <a:rPr lang="en-US" sz="2200" b="0" dirty="0"/>
              <a:t>Gable Vent</a:t>
            </a:r>
          </a:p>
        </p:txBody>
      </p:sp>
      <p:sp>
        <p:nvSpPr>
          <p:cNvPr id="21511" name="Text Box 11"/>
          <p:cNvSpPr txBox="1">
            <a:spLocks noChangeArrowheads="1"/>
          </p:cNvSpPr>
          <p:nvPr/>
        </p:nvSpPr>
        <p:spPr bwMode="auto">
          <a:xfrm>
            <a:off x="3543300" y="5562600"/>
            <a:ext cx="2057400" cy="430887"/>
          </a:xfrm>
          <a:prstGeom prst="rect">
            <a:avLst/>
          </a:prstGeom>
          <a:noFill/>
          <a:ln w="9525">
            <a:noFill/>
            <a:miter lim="800000"/>
            <a:headEnd/>
            <a:tailEnd/>
          </a:ln>
        </p:spPr>
        <p:txBody>
          <a:bodyPr>
            <a:spAutoFit/>
          </a:bodyPr>
          <a:lstStyle/>
          <a:p>
            <a:pPr>
              <a:spcBef>
                <a:spcPct val="50000"/>
              </a:spcBef>
            </a:pPr>
            <a:r>
              <a:rPr lang="en-US" sz="2200" b="0" dirty="0"/>
              <a:t>Eave Vent</a:t>
            </a:r>
          </a:p>
        </p:txBody>
      </p:sp>
      <p:sp>
        <p:nvSpPr>
          <p:cNvPr id="21512" name="Text Box 12"/>
          <p:cNvSpPr txBox="1">
            <a:spLocks noChangeArrowheads="1"/>
          </p:cNvSpPr>
          <p:nvPr/>
        </p:nvSpPr>
        <p:spPr bwMode="auto">
          <a:xfrm>
            <a:off x="5943600" y="3619500"/>
            <a:ext cx="2133600" cy="430887"/>
          </a:xfrm>
          <a:prstGeom prst="rect">
            <a:avLst/>
          </a:prstGeom>
          <a:noFill/>
          <a:ln w="9525">
            <a:noFill/>
            <a:miter lim="800000"/>
            <a:headEnd/>
            <a:tailEnd/>
          </a:ln>
        </p:spPr>
        <p:txBody>
          <a:bodyPr>
            <a:spAutoFit/>
          </a:bodyPr>
          <a:lstStyle/>
          <a:p>
            <a:pPr>
              <a:spcBef>
                <a:spcPct val="50000"/>
              </a:spcBef>
            </a:pPr>
            <a:r>
              <a:rPr lang="en-US" sz="2200" b="0" dirty="0"/>
              <a:t>Roof Vent</a:t>
            </a:r>
          </a:p>
        </p:txBody>
      </p:sp>
      <p:sp>
        <p:nvSpPr>
          <p:cNvPr id="21514"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Types</a:t>
            </a:r>
          </a:p>
        </p:txBody>
      </p:sp>
      <p:sp>
        <p:nvSpPr>
          <p:cNvPr id="22531" name="Text Box 7"/>
          <p:cNvSpPr txBox="1">
            <a:spLocks noChangeArrowheads="1"/>
          </p:cNvSpPr>
          <p:nvPr/>
        </p:nvSpPr>
        <p:spPr bwMode="auto">
          <a:xfrm>
            <a:off x="914400" y="4697413"/>
            <a:ext cx="2743200" cy="430887"/>
          </a:xfrm>
          <a:prstGeom prst="rect">
            <a:avLst/>
          </a:prstGeom>
          <a:noFill/>
          <a:ln w="9525">
            <a:noFill/>
            <a:miter lim="800000"/>
            <a:headEnd/>
            <a:tailEnd/>
          </a:ln>
        </p:spPr>
        <p:txBody>
          <a:bodyPr>
            <a:spAutoFit/>
          </a:bodyPr>
          <a:lstStyle/>
          <a:p>
            <a:pPr>
              <a:spcBef>
                <a:spcPct val="50000"/>
              </a:spcBef>
            </a:pPr>
            <a:r>
              <a:rPr lang="en-US" sz="2200" b="0" dirty="0"/>
              <a:t>Turbine Vent</a:t>
            </a:r>
          </a:p>
        </p:txBody>
      </p:sp>
      <p:sp>
        <p:nvSpPr>
          <p:cNvPr id="22532" name="Text Box 8"/>
          <p:cNvSpPr txBox="1">
            <a:spLocks noChangeArrowheads="1"/>
          </p:cNvSpPr>
          <p:nvPr/>
        </p:nvSpPr>
        <p:spPr bwMode="auto">
          <a:xfrm>
            <a:off x="5029200" y="4697413"/>
            <a:ext cx="3352800" cy="769441"/>
          </a:xfrm>
          <a:prstGeom prst="rect">
            <a:avLst/>
          </a:prstGeom>
          <a:noFill/>
          <a:ln w="9525">
            <a:noFill/>
            <a:miter lim="800000"/>
            <a:headEnd/>
            <a:tailEnd/>
          </a:ln>
        </p:spPr>
        <p:txBody>
          <a:bodyPr>
            <a:spAutoFit/>
          </a:bodyPr>
          <a:lstStyle/>
          <a:p>
            <a:pPr>
              <a:spcBef>
                <a:spcPct val="50000"/>
              </a:spcBef>
            </a:pPr>
            <a:r>
              <a:rPr lang="en-US" sz="2200" b="0" dirty="0"/>
              <a:t>R-144 Mushroom Roof Vent</a:t>
            </a:r>
          </a:p>
        </p:txBody>
      </p:sp>
      <p:pic>
        <p:nvPicPr>
          <p:cNvPr id="22533" name="Picture 10" descr="Photo of R-144 roof vent."/>
          <p:cNvPicPr>
            <a:picLocks noChangeAspect="1" noChangeArrowheads="1"/>
          </p:cNvPicPr>
          <p:nvPr/>
        </p:nvPicPr>
        <p:blipFill>
          <a:blip r:embed="rId3"/>
          <a:srcRect/>
          <a:stretch>
            <a:fillRect/>
          </a:stretch>
        </p:blipFill>
        <p:spPr bwMode="auto">
          <a:xfrm>
            <a:off x="4876800" y="1676400"/>
            <a:ext cx="3657600" cy="2665413"/>
          </a:xfrm>
          <a:prstGeom prst="rect">
            <a:avLst/>
          </a:prstGeom>
          <a:noFill/>
          <a:ln w="9525">
            <a:noFill/>
            <a:miter lim="800000"/>
            <a:headEnd/>
            <a:tailEnd/>
          </a:ln>
        </p:spPr>
      </p:pic>
      <p:pic>
        <p:nvPicPr>
          <p:cNvPr id="22535" name="Picture 10" descr="Photo of turbine vent."/>
          <p:cNvPicPr>
            <a:picLocks noChangeAspect="1"/>
          </p:cNvPicPr>
          <p:nvPr/>
        </p:nvPicPr>
        <p:blipFill>
          <a:blip r:embed="rId4"/>
          <a:srcRect/>
          <a:stretch>
            <a:fillRect/>
          </a:stretch>
        </p:blipFill>
        <p:spPr bwMode="auto">
          <a:xfrm>
            <a:off x="685800" y="1524000"/>
            <a:ext cx="3200400" cy="3040063"/>
          </a:xfrm>
          <a:prstGeom prst="rect">
            <a:avLst/>
          </a:prstGeom>
          <a:noFill/>
          <a:ln w="9525">
            <a:noFill/>
            <a:miter lim="800000"/>
            <a:headEnd/>
            <a:tailEnd/>
          </a:ln>
        </p:spPr>
      </p:pic>
      <p:sp>
        <p:nvSpPr>
          <p:cNvPr id="9" name="Text Box 8"/>
          <p:cNvSpPr txBox="1">
            <a:spLocks noChangeArrowheads="1"/>
          </p:cNvSpPr>
          <p:nvPr/>
        </p:nvSpPr>
        <p:spPr bwMode="auto">
          <a:xfrm>
            <a:off x="5486400" y="61722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t>Images courtesy of J</a:t>
            </a:r>
            <a:r>
              <a:rPr lang="en-US" sz="1000" b="0" i="1" dirty="0"/>
              <a:t>&amp;R Products Inc</a:t>
            </a:r>
            <a:r>
              <a:rPr lang="en-US" sz="1000" b="0" i="1" dirty="0">
                <a:solidFill>
                  <a:schemeClr val="bg2"/>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23555" name="Picture 3" descr="Photo of roof displaying high vent placement."/>
          <p:cNvPicPr>
            <a:picLocks noChangeAspect="1" noChangeArrowheads="1"/>
          </p:cNvPicPr>
          <p:nvPr/>
        </p:nvPicPr>
        <p:blipFill>
          <a:blip r:embed="rId3">
            <a:lum bright="-6000"/>
          </a:blip>
          <a:srcRect/>
          <a:stretch>
            <a:fillRect/>
          </a:stretch>
        </p:blipFill>
        <p:spPr bwMode="auto">
          <a:xfrm>
            <a:off x="0" y="1143000"/>
            <a:ext cx="9144000" cy="5334000"/>
          </a:xfrm>
          <a:prstGeom prst="rect">
            <a:avLst/>
          </a:prstGeom>
          <a:noFill/>
          <a:ln w="9525">
            <a:noFill/>
            <a:miter lim="800000"/>
            <a:headEnd/>
            <a:tailEnd/>
          </a:ln>
        </p:spPr>
      </p:pic>
      <p:sp>
        <p:nvSpPr>
          <p:cNvPr id="23556" name="Oval 7"/>
          <p:cNvSpPr>
            <a:spLocks noChangeArrowheads="1"/>
          </p:cNvSpPr>
          <p:nvPr/>
        </p:nvSpPr>
        <p:spPr bwMode="auto">
          <a:xfrm>
            <a:off x="28956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23557" name="Oval 8"/>
          <p:cNvSpPr>
            <a:spLocks noChangeArrowheads="1"/>
          </p:cNvSpPr>
          <p:nvPr/>
        </p:nvSpPr>
        <p:spPr bwMode="auto">
          <a:xfrm>
            <a:off x="6096000" y="2590800"/>
            <a:ext cx="533400" cy="533400"/>
          </a:xfrm>
          <a:prstGeom prst="ellipse">
            <a:avLst/>
          </a:prstGeom>
          <a:noFill/>
          <a:ln w="19050">
            <a:solidFill>
              <a:srgbClr val="FF0000"/>
            </a:solidFill>
            <a:round/>
            <a:headEnd/>
            <a:tailEnd/>
          </a:ln>
        </p:spPr>
        <p:txBody>
          <a:bodyPr wrap="none" anchor="ctr"/>
          <a:lstStyle/>
          <a:p>
            <a:endParaRPr lang="en-US" dirty="0"/>
          </a:p>
        </p:txBody>
      </p:sp>
      <p:sp>
        <p:nvSpPr>
          <p:cNvPr id="12" name="Rectangular Callout 11"/>
          <p:cNvSpPr>
            <a:spLocks noChangeArrowheads="1"/>
          </p:cNvSpPr>
          <p:nvPr/>
        </p:nvSpPr>
        <p:spPr bwMode="auto">
          <a:xfrm>
            <a:off x="3048000" y="1752600"/>
            <a:ext cx="3581400" cy="381000"/>
          </a:xfrm>
          <a:prstGeom prst="wedgeRectCallout">
            <a:avLst>
              <a:gd name="adj1" fmla="val -42556"/>
              <a:gd name="adj2" fmla="val 173162"/>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latin typeface="Arial" pitchFamily="-109" charset="0"/>
                <a:ea typeface="ＭＳ Ｐゴシック" pitchFamily="26" charset="-128"/>
              </a:rPr>
              <a:t>Roof vents placed high on </a:t>
            </a:r>
            <a:r>
              <a:rPr lang="en-US" sz="1800" b="0" dirty="0" smtClean="0">
                <a:latin typeface="Arial" pitchFamily="-109" charset="0"/>
                <a:ea typeface="ＭＳ Ｐゴシック" pitchFamily="26" charset="-128"/>
              </a:rPr>
              <a:t>roof</a:t>
            </a:r>
            <a:endParaRPr lang="en-US" sz="1800" b="0" dirty="0">
              <a:latin typeface="Arial" pitchFamily="-109" charset="0"/>
              <a:ea typeface="ＭＳ Ｐゴシック" pitchFamily="26" charset="-128"/>
            </a:endParaRPr>
          </a:p>
        </p:txBody>
      </p:sp>
      <p:sp>
        <p:nvSpPr>
          <p:cNvPr id="13" name="Text Box 8"/>
          <p:cNvSpPr txBox="1">
            <a:spLocks noChangeArrowheads="1"/>
          </p:cNvSpPr>
          <p:nvPr/>
        </p:nvSpPr>
        <p:spPr bwMode="auto">
          <a:xfrm>
            <a:off x="5486400" y="624840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rgbClr val="000000"/>
                </a:solidFill>
                <a:latin typeface="Arial" pitchFamily="33" charset="0"/>
                <a:ea typeface="ＭＳ Ｐゴシック" pitchFamily="33" charset="-128"/>
              </a:rPr>
              <a:t>Photo courtesy of PA WTC</a:t>
            </a:r>
            <a:endParaRPr lang="en-US" sz="1000" b="0" i="1" dirty="0">
              <a:solidFill>
                <a:srgbClr val="000000"/>
              </a:solidFill>
              <a:latin typeface="Arial" pitchFamily="33" charset="0"/>
              <a:ea typeface="ＭＳ Ｐゴシック" pitchFamily="33" charset="-128"/>
            </a:endParaRPr>
          </a:p>
        </p:txBody>
      </p:sp>
      <p:sp>
        <p:nvSpPr>
          <p:cNvPr id="9" name="Rectangular Callout 8"/>
          <p:cNvSpPr>
            <a:spLocks noChangeArrowheads="1"/>
          </p:cNvSpPr>
          <p:nvPr/>
        </p:nvSpPr>
        <p:spPr bwMode="auto">
          <a:xfrm>
            <a:off x="381000" y="5257800"/>
            <a:ext cx="2590800" cy="457200"/>
          </a:xfrm>
          <a:prstGeom prst="wedgeRectCallout">
            <a:avLst>
              <a:gd name="adj1" fmla="val 1894"/>
              <a:gd name="adj2" fmla="val -406838"/>
            </a:avLst>
          </a:prstGeom>
          <a:solidFill>
            <a:schemeClr val="bg1"/>
          </a:solidFill>
          <a:ln w="9525">
            <a:solidFill>
              <a:srgbClr val="BFBFBF"/>
            </a:solidFill>
            <a:round/>
            <a:headEnd/>
            <a:tailEnd/>
          </a:ln>
          <a:effectLst>
            <a:outerShdw dist="38100" dir="2700000" rotWithShape="0">
              <a:srgbClr val="808080">
                <a:alpha val="42998"/>
              </a:srgbClr>
            </a:outerShdw>
          </a:effectLst>
        </p:spPr>
        <p:txBody>
          <a:bodyPr anchor="ctr"/>
          <a:lstStyle/>
          <a:p>
            <a:pPr>
              <a:defRPr/>
            </a:pPr>
            <a:r>
              <a:rPr lang="en-US" sz="1800" b="0" dirty="0"/>
              <a:t>Continuous Soffit </a:t>
            </a:r>
            <a:r>
              <a:rPr lang="en-US" sz="1800" b="0" dirty="0" smtClean="0"/>
              <a:t>Vent</a:t>
            </a:r>
            <a:endParaRPr lang="en-US" sz="18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proper roof vent installation."/>
          <p:cNvPicPr>
            <a:picLocks noChangeAspect="1"/>
          </p:cNvPicPr>
          <p:nvPr/>
        </p:nvPicPr>
        <p:blipFill>
          <a:blip r:embed="rId3" cstate="email"/>
          <a:stretch>
            <a:fillRect/>
          </a:stretch>
        </p:blipFill>
        <p:spPr>
          <a:xfrm>
            <a:off x="3505200" y="1524000"/>
            <a:ext cx="5195476"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Text Placeholder 2"/>
          <p:cNvSpPr txBox="1">
            <a:spLocks/>
          </p:cNvSpPr>
          <p:nvPr/>
        </p:nvSpPr>
        <p:spPr bwMode="auto">
          <a:xfrm>
            <a:off x="533400" y="1943100"/>
            <a:ext cx="2743200" cy="3810000"/>
          </a:xfrm>
          <a:prstGeom prst="rect">
            <a:avLst/>
          </a:prstGeom>
          <a:noFill/>
          <a:ln w="9525">
            <a:noFill/>
            <a:miter lim="800000"/>
            <a:headEnd/>
            <a:tailEnd/>
          </a:ln>
        </p:spPr>
        <p:txBody>
          <a:bodyPr lIns="0" tIns="0" rIns="0" bIns="0"/>
          <a:lstStyle/>
          <a:p>
            <a:pPr marL="274320" indent="-228600" algn="l" eaLnBrk="0" hangingPunct="0">
              <a:spcBef>
                <a:spcPts val="600"/>
              </a:spcBef>
              <a:spcAft>
                <a:spcPts val="600"/>
              </a:spcAft>
              <a:buFont typeface="Arial" pitchFamily="34" charset="0"/>
              <a:buChar char="•"/>
            </a:pPr>
            <a:r>
              <a:rPr lang="en-US" sz="2200" b="0" dirty="0"/>
              <a:t>Cut hole to fit; </a:t>
            </a:r>
            <a:br>
              <a:rPr lang="en-US" sz="2200" b="0" dirty="0"/>
            </a:br>
            <a:r>
              <a:rPr lang="en-US" sz="2200" b="0" dirty="0"/>
              <a:t>test fit vent.</a:t>
            </a:r>
          </a:p>
          <a:p>
            <a:pPr marL="274320" indent="-228600" algn="l" eaLnBrk="0" hangingPunct="0">
              <a:spcBef>
                <a:spcPts val="600"/>
              </a:spcBef>
              <a:spcAft>
                <a:spcPts val="600"/>
              </a:spcAft>
              <a:buFont typeface="Arial" pitchFamily="34" charset="0"/>
              <a:buChar char="•"/>
            </a:pPr>
            <a:r>
              <a:rPr lang="en-US" sz="2200" b="0" dirty="0"/>
              <a:t>Caulk edges of hole where flange will sit.</a:t>
            </a:r>
          </a:p>
          <a:p>
            <a:pPr marL="274320" indent="-228600" algn="l" eaLnBrk="0" hangingPunct="0">
              <a:spcBef>
                <a:spcPts val="600"/>
              </a:spcBef>
              <a:spcAft>
                <a:spcPts val="600"/>
              </a:spcAft>
              <a:buFont typeface="Arial" pitchFamily="34" charset="0"/>
              <a:buChar char="•"/>
            </a:pPr>
            <a:r>
              <a:rPr lang="en-US" sz="2200" b="0" dirty="0"/>
              <a:t>Slide vent into place under shingles.</a:t>
            </a:r>
          </a:p>
          <a:p>
            <a:pPr marL="274320" indent="-228600" algn="l" eaLnBrk="0" hangingPunct="0">
              <a:spcBef>
                <a:spcPts val="600"/>
              </a:spcBef>
              <a:spcAft>
                <a:spcPts val="600"/>
              </a:spcAft>
              <a:buFont typeface="Arial" pitchFamily="34" charset="0"/>
              <a:buChar char="•"/>
            </a:pPr>
            <a:r>
              <a:rPr lang="en-US" sz="2200" b="0" dirty="0"/>
              <a:t>Seal and nail.</a:t>
            </a:r>
          </a:p>
        </p:txBody>
      </p:sp>
      <p:sp>
        <p:nvSpPr>
          <p:cNvPr id="78853" name="Rectangle 2"/>
          <p:cNvSpPr>
            <a:spLocks noChangeArrowheads="1"/>
          </p:cNvSpPr>
          <p:nvPr/>
        </p:nvSpPr>
        <p:spPr bwMode="auto">
          <a:xfrm>
            <a:off x="457200" y="0"/>
            <a:ext cx="44196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Installation</a:t>
            </a:r>
          </a:p>
        </p:txBody>
      </p:sp>
      <p:sp>
        <p:nvSpPr>
          <p:cNvPr id="7" name="Text Box 8"/>
          <p:cNvSpPr txBox="1">
            <a:spLocks noChangeArrowheads="1"/>
          </p:cNvSpPr>
          <p:nvPr/>
        </p:nvSpPr>
        <p:spPr bwMode="auto">
          <a:xfrm>
            <a:off x="5029200" y="5867400"/>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the US Department of Energy</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0"/>
            <a:ext cx="44958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Vent Placement</a:t>
            </a:r>
          </a:p>
        </p:txBody>
      </p:sp>
      <p:pic>
        <p:nvPicPr>
          <p:cNvPr id="77829" name="Picture 12" descr="Photo showing triangular gable vent."/>
          <p:cNvPicPr>
            <a:picLocks noChangeArrowheads="1"/>
          </p:cNvPicPr>
          <p:nvPr/>
        </p:nvPicPr>
        <p:blipFill>
          <a:blip r:embed="rId3" cstate="email"/>
          <a:srcRect/>
          <a:stretch>
            <a:fillRect/>
          </a:stretch>
        </p:blipFill>
        <p:spPr bwMode="auto">
          <a:xfrm>
            <a:off x="4724400" y="2589182"/>
            <a:ext cx="4038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7830" name="Picture 13" descr="Photo showing rectangular gable vent.&#10;"/>
          <p:cNvPicPr>
            <a:picLocks noChangeAspect="1" noChangeArrowheads="1"/>
          </p:cNvPicPr>
          <p:nvPr/>
        </p:nvPicPr>
        <p:blipFill>
          <a:blip r:embed="rId4" cstate="email"/>
          <a:srcRect/>
          <a:stretch>
            <a:fillRect/>
          </a:stretch>
        </p:blipFill>
        <p:spPr bwMode="auto">
          <a:xfrm>
            <a:off x="381000" y="2589182"/>
            <a:ext cx="4114800" cy="2744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Box 6"/>
          <p:cNvSpPr txBox="1">
            <a:spLocks noChangeArrowheads="1"/>
          </p:cNvSpPr>
          <p:nvPr/>
        </p:nvSpPr>
        <p:spPr bwMode="auto">
          <a:xfrm>
            <a:off x="0" y="1676400"/>
            <a:ext cx="9144000" cy="492443"/>
          </a:xfrm>
          <a:prstGeom prst="rect">
            <a:avLst/>
          </a:prstGeom>
          <a:noFill/>
          <a:ln w="9525">
            <a:noFill/>
            <a:miter lim="800000"/>
            <a:headEnd/>
            <a:tailEnd/>
          </a:ln>
        </p:spPr>
        <p:txBody>
          <a:bodyPr>
            <a:spAutoFit/>
          </a:bodyPr>
          <a:lstStyle/>
          <a:p>
            <a:r>
              <a:rPr lang="en-US" sz="2600" b="0" dirty="0">
                <a:solidFill>
                  <a:srgbClr val="000066"/>
                </a:solidFill>
              </a:rPr>
              <a:t>Gable vents are attached similarly to roof vents.</a:t>
            </a:r>
          </a:p>
        </p:txBody>
      </p:sp>
      <p:sp>
        <p:nvSpPr>
          <p:cNvPr id="25607" name="Text Box 8"/>
          <p:cNvSpPr txBox="1">
            <a:spLocks noChangeArrowheads="1"/>
          </p:cNvSpPr>
          <p:nvPr/>
        </p:nvSpPr>
        <p:spPr bwMode="auto">
          <a:xfrm>
            <a:off x="5105400" y="5029200"/>
            <a:ext cx="36576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rgbClr val="50565C"/>
                </a:solidFill>
              </a:rPr>
              <a:t>Photos courtesy of the U.S</a:t>
            </a:r>
            <a:r>
              <a:rPr lang="en-US" sz="900" b="0" i="1" dirty="0">
                <a:solidFill>
                  <a:srgbClr val="50565C"/>
                </a:solidFill>
              </a:rPr>
              <a:t>. Department of Energy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7" descr="Photo showing the common practice of replacing an existing attic window with a plywood panel and standard rectangular gable vent."/>
          <p:cNvPicPr>
            <a:picLocks noChangeAspect="1" noChangeArrowheads="1"/>
          </p:cNvPicPr>
          <p:nvPr/>
        </p:nvPicPr>
        <p:blipFill>
          <a:blip r:embed="rId3" cstate="email"/>
          <a:srcRect/>
          <a:stretch>
            <a:fillRect/>
          </a:stretch>
        </p:blipFill>
        <p:spPr bwMode="auto">
          <a:xfrm>
            <a:off x="0" y="1143000"/>
            <a:ext cx="9144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1922" name="Rectangle 2"/>
          <p:cNvSpPr>
            <a:spLocks noChangeArrowheads="1"/>
          </p:cNvSpPr>
          <p:nvPr/>
        </p:nvSpPr>
        <p:spPr bwMode="auto">
          <a:xfrm>
            <a:off x="533400" y="0"/>
            <a:ext cx="4343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Attic Window Vent</a:t>
            </a:r>
          </a:p>
        </p:txBody>
      </p:sp>
      <p:sp>
        <p:nvSpPr>
          <p:cNvPr id="26629" name="Text Box 8"/>
          <p:cNvSpPr txBox="1">
            <a:spLocks noChangeArrowheads="1"/>
          </p:cNvSpPr>
          <p:nvPr/>
        </p:nvSpPr>
        <p:spPr bwMode="auto">
          <a:xfrm>
            <a:off x="5486400" y="6096000"/>
            <a:ext cx="3657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the US Department </a:t>
            </a:r>
            <a:r>
              <a:rPr lang="en-US" sz="1000" b="0" i="1" dirty="0">
                <a:solidFill>
                  <a:schemeClr val="bg1"/>
                </a:solidFill>
              </a:rPr>
              <a:t>of Energy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0"/>
            <a:ext cx="54864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Eave Chutes</a:t>
            </a:r>
          </a:p>
        </p:txBody>
      </p:sp>
      <p:pic>
        <p:nvPicPr>
          <p:cNvPr id="27651" name="Picture 3" descr="Photo showing proper eave chute locations."/>
          <p:cNvPicPr>
            <a:picLocks noChangeAspect="1" noChangeArrowheads="1"/>
          </p:cNvPicPr>
          <p:nvPr/>
        </p:nvPicPr>
        <p:blipFill>
          <a:blip r:embed="rId3">
            <a:lum bright="-6000"/>
          </a:blip>
          <a:srcRect/>
          <a:stretch>
            <a:fillRect/>
          </a:stretch>
        </p:blipFill>
        <p:spPr bwMode="auto">
          <a:xfrm>
            <a:off x="0" y="1143000"/>
            <a:ext cx="9144000" cy="5394325"/>
          </a:xfrm>
          <a:prstGeom prst="rect">
            <a:avLst/>
          </a:prstGeom>
          <a:noFill/>
          <a:ln w="9525">
            <a:noFill/>
            <a:miter lim="800000"/>
            <a:headEnd/>
            <a:tailEnd/>
          </a:ln>
        </p:spPr>
      </p:pic>
      <p:sp>
        <p:nvSpPr>
          <p:cNvPr id="27652" name="Text Box 8"/>
          <p:cNvSpPr txBox="1">
            <a:spLocks noChangeArrowheads="1"/>
          </p:cNvSpPr>
          <p:nvPr/>
        </p:nvSpPr>
        <p:spPr bwMode="auto">
          <a:xfrm>
            <a:off x="2057400" y="4419600"/>
            <a:ext cx="2514600" cy="461963"/>
          </a:xfrm>
          <a:prstGeom prst="rect">
            <a:avLst/>
          </a:prstGeom>
          <a:noFill/>
          <a:ln w="9525">
            <a:noFill/>
            <a:miter lim="800000"/>
            <a:headEnd/>
            <a:tailEnd/>
          </a:ln>
        </p:spPr>
        <p:txBody>
          <a:bodyPr>
            <a:spAutoFit/>
          </a:bodyPr>
          <a:lstStyle/>
          <a:p>
            <a:pPr>
              <a:spcBef>
                <a:spcPct val="50000"/>
              </a:spcBef>
            </a:pPr>
            <a:r>
              <a:rPr lang="en-US" sz="2400" b="0" dirty="0">
                <a:solidFill>
                  <a:schemeClr val="bg1"/>
                </a:solidFill>
              </a:rPr>
              <a:t>Eave Chute</a:t>
            </a:r>
          </a:p>
        </p:txBody>
      </p:sp>
      <p:pic>
        <p:nvPicPr>
          <p:cNvPr id="87047" name="Picture 10" descr="Eave chutes"/>
          <p:cNvPicPr>
            <a:picLocks noChangeAspect="1" noChangeArrowheads="1"/>
          </p:cNvPicPr>
          <p:nvPr/>
        </p:nvPicPr>
        <p:blipFill>
          <a:blip r:embed="rId4" cstate="email"/>
          <a:srcRect t="-17450" b="-12943"/>
          <a:stretch>
            <a:fillRect/>
          </a:stretch>
        </p:blipFill>
        <p:spPr bwMode="auto">
          <a:xfrm>
            <a:off x="1905000" y="1676400"/>
            <a:ext cx="2667000" cy="2590800"/>
          </a:xfrm>
          <a:prstGeom prst="wedgeEllipseCallout">
            <a:avLst>
              <a:gd name="adj1" fmla="val 46786"/>
              <a:gd name="adj2" fmla="val 55147"/>
            </a:avLst>
          </a:prstGeom>
          <a:solidFill>
            <a:srgbClr val="FFFFFF"/>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5" name="Text Box 8"/>
          <p:cNvSpPr txBox="1">
            <a:spLocks noChangeArrowheads="1"/>
          </p:cNvSpPr>
          <p:nvPr/>
        </p:nvSpPr>
        <p:spPr bwMode="auto">
          <a:xfrm>
            <a:off x="1295400" y="6248400"/>
            <a:ext cx="7848600" cy="246063"/>
          </a:xfrm>
          <a:prstGeom prst="rect">
            <a:avLst/>
          </a:prstGeom>
          <a:noFill/>
          <a:ln w="9525">
            <a:noFill/>
            <a:miter lim="800000"/>
            <a:headEnd/>
            <a:tailEnd/>
          </a:ln>
        </p:spPr>
        <p:txBody>
          <a:bodyPr>
            <a:spAutoFit/>
          </a:bodyPr>
          <a:lstStyle/>
          <a:p>
            <a:pPr algn="r">
              <a:spcBef>
                <a:spcPct val="50000"/>
              </a:spcBef>
            </a:pPr>
            <a:r>
              <a:rPr lang="en-US" sz="1000" b="0" i="1" dirty="0" smtClean="0">
                <a:solidFill>
                  <a:schemeClr val="bg1"/>
                </a:solidFill>
              </a:rPr>
              <a:t>Photo courtesy of  PA WTC; </a:t>
            </a:r>
            <a:r>
              <a:rPr lang="en-US" sz="1000" b="0" i="1" dirty="0">
                <a:solidFill>
                  <a:schemeClr val="bg1"/>
                </a:solidFill>
              </a:rPr>
              <a:t>Product photo by J&amp;R Products,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1000" y="0"/>
            <a:ext cx="6172200" cy="914400"/>
          </a:xfrm>
          <a:prstGeom prst="rect">
            <a:avLst/>
          </a:prstGeom>
          <a:noFill/>
          <a:ln w="9525">
            <a:noFill/>
            <a:miter lim="800000"/>
            <a:headEnd/>
            <a:tailEnd/>
          </a:ln>
        </p:spPr>
        <p:txBody>
          <a:bodyPr anchor="ctr"/>
          <a:lstStyle/>
          <a:p>
            <a:pPr algn="l" eaLnBrk="0" hangingPunct="0">
              <a:defRPr/>
            </a:pPr>
            <a:r>
              <a:rPr lang="en-US" sz="2600" b="0" spc="100" dirty="0">
                <a:solidFill>
                  <a:schemeClr val="bg1"/>
                </a:solidFill>
              </a:rPr>
              <a:t>Mechanical Vent Terminations</a:t>
            </a:r>
          </a:p>
        </p:txBody>
      </p:sp>
      <p:pic>
        <p:nvPicPr>
          <p:cNvPr id="28675" name="Picture 2" descr="Photo of a disconnected bathroom exhaust fan and resulting degradation of roof sheathing."/>
          <p:cNvPicPr>
            <a:picLocks noChangeAspect="1" noChangeArrowheads="1"/>
          </p:cNvPicPr>
          <p:nvPr/>
        </p:nvPicPr>
        <p:blipFill>
          <a:blip r:embed="rId3"/>
          <a:srcRect/>
          <a:stretch>
            <a:fillRect/>
          </a:stretch>
        </p:blipFill>
        <p:spPr bwMode="auto">
          <a:xfrm>
            <a:off x="0" y="1143000"/>
            <a:ext cx="9144000" cy="5357813"/>
          </a:xfrm>
          <a:prstGeom prst="rect">
            <a:avLst/>
          </a:prstGeom>
          <a:noFill/>
          <a:ln w="9525">
            <a:noFill/>
            <a:miter lim="800000"/>
            <a:headEnd/>
            <a:tailEnd/>
          </a:ln>
        </p:spPr>
      </p:pic>
      <p:sp>
        <p:nvSpPr>
          <p:cNvPr id="6" name="Text Box 8"/>
          <p:cNvSpPr txBox="1">
            <a:spLocks noChangeArrowheads="1"/>
          </p:cNvSpPr>
          <p:nvPr/>
        </p:nvSpPr>
        <p:spPr bwMode="auto">
          <a:xfrm>
            <a:off x="5486400" y="6154579"/>
            <a:ext cx="3657600" cy="246221"/>
          </a:xfrm>
          <a:prstGeom prst="rect">
            <a:avLst/>
          </a:prstGeom>
          <a:noFill/>
          <a:ln w="9525">
            <a:noFill/>
            <a:miter lim="800000"/>
            <a:headEnd/>
            <a:tailEnd/>
          </a:ln>
        </p:spPr>
        <p:txBody>
          <a:bodyPr>
            <a:spAutoFit/>
          </a:bodyPr>
          <a:lstStyle/>
          <a:p>
            <a:pPr algn="r">
              <a:spcBef>
                <a:spcPct val="50000"/>
              </a:spcBef>
              <a:defRPr/>
            </a:pPr>
            <a:r>
              <a:rPr lang="en-US" sz="1000" b="0" i="1" dirty="0" smtClean="0">
                <a:solidFill>
                  <a:schemeClr val="bg1"/>
                </a:solidFill>
                <a:latin typeface="Arial" pitchFamily="33" charset="0"/>
                <a:ea typeface="ＭＳ Ｐゴシック" pitchFamily="33" charset="-128"/>
              </a:rPr>
              <a:t>Photo courtesy of PA WTC</a:t>
            </a:r>
            <a:endParaRPr lang="en-US" sz="1000" b="0" i="1" dirty="0">
              <a:solidFill>
                <a:schemeClr val="bg1"/>
              </a:solidFill>
              <a:latin typeface="Arial" pitchFamily="33" charset="0"/>
              <a:ea typeface="ＭＳ Ｐゴシック" pitchFamily="33"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Image of a worker who has fallen off a ladder"/>
          <p:cNvGrpSpPr/>
          <p:nvPr/>
        </p:nvGrpSpPr>
        <p:grpSpPr>
          <a:xfrm>
            <a:off x="4724400" y="3810000"/>
            <a:ext cx="4191000" cy="2667000"/>
            <a:chOff x="1676400" y="1676400"/>
            <a:chExt cx="5930900" cy="4114800"/>
          </a:xfrm>
        </p:grpSpPr>
        <p:pic>
          <p:nvPicPr>
            <p:cNvPr id="3" name="Picture 2"/>
            <p:cNvPicPr>
              <a:picLocks noChangeAspect="1"/>
            </p:cNvPicPr>
            <p:nvPr/>
          </p:nvPicPr>
          <p:blipFill>
            <a:blip r:embed="rId3"/>
            <a:stretch>
              <a:fillRect/>
            </a:stretch>
          </p:blipFill>
          <p:spPr>
            <a:xfrm>
              <a:off x="1676400" y="1676400"/>
              <a:ext cx="5930900" cy="4114800"/>
            </a:xfrm>
            <a:prstGeom prst="rect">
              <a:avLst/>
            </a:prstGeom>
          </p:spPr>
        </p:pic>
        <p:sp>
          <p:nvSpPr>
            <p:cNvPr id="4" name="TextBox 3"/>
            <p:cNvSpPr txBox="1"/>
            <p:nvPr/>
          </p:nvSpPr>
          <p:spPr>
            <a:xfrm>
              <a:off x="1981200" y="5181600"/>
              <a:ext cx="5111214" cy="287835"/>
            </a:xfrm>
            <a:prstGeom prst="rect">
              <a:avLst/>
            </a:prstGeom>
          </p:spPr>
          <p:txBody>
            <a:bodyPr vert="horz" wrap="square" lIns="91440" tIns="45720" rIns="91440" bIns="45720" rtlCol="0">
              <a:noAutofit/>
            </a:bodyPr>
            <a:lstStyle/>
            <a:p>
              <a:pPr algn="l" defTabSz="457200" fontAlgn="auto">
                <a:spcBef>
                  <a:spcPct val="20000"/>
                </a:spcBef>
                <a:spcAft>
                  <a:spcPts val="0"/>
                </a:spcAft>
              </a:pPr>
              <a:r>
                <a:rPr kumimoji="0" lang="en-US" sz="900" b="0" i="1" u="none" strike="noStrike" kern="1200" cap="none" spc="0" normalizeH="0" baseline="0" noProof="0" dirty="0" smtClean="0">
                  <a:ln>
                    <a:noFill/>
                  </a:ln>
                  <a:solidFill>
                    <a:schemeClr val="bg1"/>
                  </a:solidFill>
                  <a:effectLst/>
                  <a:uLnTx/>
                  <a:uFillTx/>
                  <a:latin typeface="Arial Narrow"/>
                  <a:ea typeface="+mn-ea"/>
                  <a:cs typeface="Arial Narrow"/>
                </a:rPr>
                <a:t>Image </a:t>
              </a:r>
              <a:r>
                <a:rPr lang="en-US" sz="900" b="0" i="1" dirty="0" smtClean="0">
                  <a:solidFill>
                    <a:schemeClr val="bg1"/>
                  </a:solidFill>
                  <a:latin typeface="Arial Narrow"/>
                  <a:ea typeface="+mn-ea"/>
                  <a:cs typeface="Arial Narrow"/>
                </a:rPr>
                <a:t>courtesy of </a:t>
              </a:r>
              <a:r>
                <a:rPr lang="en-US" sz="900" b="0" i="1" dirty="0" err="1" smtClean="0">
                  <a:solidFill>
                    <a:schemeClr val="bg1"/>
                  </a:solidFill>
                  <a:latin typeface="Arial Narrow"/>
                  <a:ea typeface="+mn-ea"/>
                  <a:cs typeface="Arial Narrow"/>
                </a:rPr>
                <a:t>www.fallprotectionplans.com</a:t>
              </a:r>
              <a:endParaRPr kumimoji="0" lang="en-US" sz="900" b="0" i="1" u="none" strike="noStrike" kern="1200" cap="none" spc="0" normalizeH="0" baseline="0" noProof="0" dirty="0" smtClean="0">
                <a:ln>
                  <a:noFill/>
                </a:ln>
                <a:solidFill>
                  <a:schemeClr val="bg1"/>
                </a:solidFill>
                <a:effectLst/>
                <a:uLnTx/>
                <a:uFillTx/>
                <a:latin typeface="Arial Narrow"/>
                <a:ea typeface="+mn-ea"/>
                <a:cs typeface="Arial Narrow"/>
              </a:endParaRPr>
            </a:p>
          </p:txBody>
        </p:sp>
      </p:gr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Fall Protection</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grpSp>
        <p:nvGrpSpPr>
          <p:cNvPr id="8" name="Group 7" descr="Image of a worker wearing falling protective gear"/>
          <p:cNvGrpSpPr/>
          <p:nvPr/>
        </p:nvGrpSpPr>
        <p:grpSpPr>
          <a:xfrm>
            <a:off x="304800" y="1295400"/>
            <a:ext cx="3886200" cy="3657600"/>
            <a:chOff x="2984500" y="1841500"/>
            <a:chExt cx="3175000" cy="3175000"/>
          </a:xfrm>
        </p:grpSpPr>
        <p:pic>
          <p:nvPicPr>
            <p:cNvPr id="6" name="Picture 5"/>
            <p:cNvPicPr>
              <a:picLocks noChangeAspect="1"/>
            </p:cNvPicPr>
            <p:nvPr/>
          </p:nvPicPr>
          <p:blipFill>
            <a:blip r:embed="rId4"/>
            <a:stretch>
              <a:fillRect/>
            </a:stretch>
          </p:blipFill>
          <p:spPr>
            <a:xfrm>
              <a:off x="2984500" y="1841500"/>
              <a:ext cx="3175000" cy="3175000"/>
            </a:xfrm>
            <a:prstGeom prst="rect">
              <a:avLst/>
            </a:prstGeom>
          </p:spPr>
        </p:pic>
        <p:sp>
          <p:nvSpPr>
            <p:cNvPr id="7" name="TextBox 6"/>
            <p:cNvSpPr txBox="1"/>
            <p:nvPr/>
          </p:nvSpPr>
          <p:spPr>
            <a:xfrm>
              <a:off x="3048000" y="4648200"/>
              <a:ext cx="2590800" cy="287835"/>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lawlessgroup.com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grpSp>
      <p:sp>
        <p:nvSpPr>
          <p:cNvPr id="9" name="Rectangle 3"/>
          <p:cNvSpPr txBox="1">
            <a:spLocks noChangeArrowheads="1"/>
          </p:cNvSpPr>
          <p:nvPr/>
        </p:nvSpPr>
        <p:spPr>
          <a:xfrm>
            <a:off x="4343400" y="1524000"/>
            <a:ext cx="4267200" cy="1752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solidFill>
                  <a:srgbClr val="000066"/>
                </a:solidFill>
                <a:effectLst/>
                <a:uLnTx/>
                <a:uFillTx/>
                <a:latin typeface="+mn-lt"/>
                <a:ea typeface="+mn-ea"/>
                <a:cs typeface="+mn-cs"/>
              </a:rPr>
              <a:t>Proper fall protection can mean the difference between this…</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2590800" y="5715000"/>
            <a:ext cx="1981200" cy="6858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lang="en-US" sz="2600" b="0" dirty="0" smtClean="0">
                <a:solidFill>
                  <a:srgbClr val="000066"/>
                </a:solidFill>
                <a:latin typeface="+mn-lt"/>
                <a:ea typeface="+mn-ea"/>
              </a:rPr>
              <a:t>…a</a:t>
            </a:r>
            <a:r>
              <a:rPr kumimoji="0" lang="en-US" sz="2600" b="0" i="0" u="none" strike="noStrike" kern="1200" cap="none" spc="0" normalizeH="0" baseline="0" noProof="0" dirty="0" err="1" smtClean="0">
                <a:ln>
                  <a:noFill/>
                </a:ln>
                <a:solidFill>
                  <a:srgbClr val="000066"/>
                </a:solidFill>
                <a:effectLst/>
                <a:uLnTx/>
                <a:uFillTx/>
                <a:latin typeface="+mn-lt"/>
                <a:ea typeface="+mn-ea"/>
                <a:cs typeface="+mn-cs"/>
              </a:rPr>
              <a:t>nd</a:t>
            </a:r>
            <a:r>
              <a:rPr kumimoji="0" lang="en-US" sz="2600" b="0" i="0" u="none" strike="noStrike" kern="1200" cap="none" spc="0" normalizeH="0" baseline="0" noProof="0" dirty="0" smtClean="0">
                <a:ln>
                  <a:noFill/>
                </a:ln>
                <a:solidFill>
                  <a:srgbClr val="000066"/>
                </a:solidFill>
                <a:effectLst/>
                <a:uLnTx/>
                <a:uFillTx/>
                <a:latin typeface="+mn-lt"/>
                <a:ea typeface="+mn-ea"/>
                <a:cs typeface="+mn-cs"/>
              </a:rPr>
              <a:t> this.</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5410200" cy="914400"/>
          </a:xfrm>
        </p:spPr>
        <p:txBody>
          <a:bodyPr/>
          <a:lstStyle/>
          <a:p>
            <a:pPr>
              <a:defRPr/>
            </a:pPr>
            <a:r>
              <a:rPr lang="en-US" dirty="0" smtClean="0"/>
              <a:t>Summary</a:t>
            </a:r>
            <a:endParaRPr lang="en-US" dirty="0"/>
          </a:p>
        </p:txBody>
      </p:sp>
      <p:sp>
        <p:nvSpPr>
          <p:cNvPr id="8195" name="Rectangle 3"/>
          <p:cNvSpPr>
            <a:spLocks noGrp="1" noChangeArrowheads="1"/>
          </p:cNvSpPr>
          <p:nvPr>
            <p:ph type="body" idx="4294967295"/>
          </p:nvPr>
        </p:nvSpPr>
        <p:spPr>
          <a:xfrm>
            <a:off x="457200" y="1371600"/>
            <a:ext cx="8382000" cy="4800600"/>
          </a:xfrm>
        </p:spPr>
        <p:txBody>
          <a:bodyPr>
            <a:normAutofit/>
          </a:bodyPr>
          <a:lstStyle/>
          <a:p>
            <a:pPr>
              <a:spcBef>
                <a:spcPts val="800"/>
              </a:spcBef>
            </a:pPr>
            <a:r>
              <a:rPr lang="en-US" sz="2200" dirty="0" smtClean="0">
                <a:solidFill>
                  <a:srgbClr val="50565C"/>
                </a:solidFill>
              </a:rPr>
              <a:t>Use proper fall protection when working on roofs.</a:t>
            </a:r>
          </a:p>
          <a:p>
            <a:pPr>
              <a:spcBef>
                <a:spcPts val="800"/>
              </a:spcBef>
            </a:pPr>
            <a:r>
              <a:rPr lang="en-US" sz="2200" dirty="0" smtClean="0">
                <a:solidFill>
                  <a:srgbClr val="50565C"/>
                </a:solidFill>
              </a:rPr>
              <a:t>Leaks are most common at flashing. Re-create a quality drainage plain to repair.</a:t>
            </a:r>
          </a:p>
          <a:p>
            <a:pPr>
              <a:spcBef>
                <a:spcPts val="800"/>
              </a:spcBef>
            </a:pPr>
            <a:r>
              <a:rPr lang="en-US" sz="2200" dirty="0" smtClean="0">
                <a:solidFill>
                  <a:srgbClr val="50565C"/>
                </a:solidFill>
              </a:rPr>
              <a:t>Attic ventilation is intended to remove solar heat during hot weather and water vapor during cold weather.</a:t>
            </a:r>
          </a:p>
          <a:p>
            <a:pPr>
              <a:spcBef>
                <a:spcPts val="800"/>
              </a:spcBef>
            </a:pPr>
            <a:r>
              <a:rPr lang="en-US" sz="2200" dirty="0" smtClean="0">
                <a:solidFill>
                  <a:srgbClr val="50565C"/>
                </a:solidFill>
              </a:rPr>
              <a:t>Attic ventilation is required by code, but expert opinions vary on the actual value.</a:t>
            </a:r>
          </a:p>
          <a:p>
            <a:pPr>
              <a:spcBef>
                <a:spcPts val="800"/>
              </a:spcBef>
            </a:pPr>
            <a:r>
              <a:rPr lang="en-US" sz="2200" dirty="0" smtClean="0">
                <a:solidFill>
                  <a:srgbClr val="50565C"/>
                </a:solidFill>
              </a:rPr>
              <a:t>Insulated roof decks bring the attic into the conditioned space and should not have attic venting.</a:t>
            </a:r>
          </a:p>
          <a:p>
            <a:pPr>
              <a:spcBef>
                <a:spcPts val="800"/>
              </a:spcBef>
            </a:pPr>
            <a:r>
              <a:rPr lang="en-US" sz="2200" dirty="0" smtClean="0">
                <a:solidFill>
                  <a:srgbClr val="50565C"/>
                </a:solidFill>
              </a:rPr>
              <a:t>Any new penetrations through the roof must be properly flashed.</a:t>
            </a:r>
          </a:p>
          <a:p>
            <a:endParaRPr lang="en-US" sz="2200" dirty="0" smtClean="0"/>
          </a:p>
          <a:p>
            <a:pPr>
              <a:buFontTx/>
              <a:buNone/>
            </a:pP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Where do we fall from?</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pic>
        <p:nvPicPr>
          <p:cNvPr id="6" name="Picture 5" descr="Graph showing the breakdown of fatal falls in 2009 "/>
          <p:cNvPicPr>
            <a:picLocks noChangeAspect="1"/>
          </p:cNvPicPr>
          <p:nvPr/>
        </p:nvPicPr>
        <p:blipFill>
          <a:blip r:embed="rId3"/>
          <a:stretch>
            <a:fillRect/>
          </a:stretch>
        </p:blipFill>
        <p:spPr>
          <a:xfrm>
            <a:off x="1447800" y="2026584"/>
            <a:ext cx="6816460" cy="4314595"/>
          </a:xfrm>
          <a:prstGeom prst="rect">
            <a:avLst/>
          </a:prstGeom>
        </p:spPr>
      </p:pic>
      <p:sp>
        <p:nvSpPr>
          <p:cNvPr id="7" name="TextBox 6"/>
          <p:cNvSpPr txBox="1"/>
          <p:nvPr/>
        </p:nvSpPr>
        <p:spPr>
          <a:xfrm>
            <a:off x="1905000" y="6324600"/>
            <a:ext cx="7016214" cy="287835"/>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Chart </a:t>
            </a:r>
            <a:r>
              <a:rPr lang="en-US" sz="1200" b="0" i="1" dirty="0" smtClean="0">
                <a:latin typeface="Arial Narrow"/>
                <a:ea typeface="+mn-ea"/>
                <a:cs typeface="Arial Narrow"/>
              </a:rPr>
              <a:t>courtesy of</a:t>
            </a:r>
            <a:r>
              <a:rPr lang="en-US" sz="1200" b="0" i="1" dirty="0" smtClean="0"/>
              <a:t> U.S. Bureau of Labor Statistics, U.S. Department of Labor, 2010.</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9" name="Rectangle 3"/>
          <p:cNvSpPr txBox="1">
            <a:spLocks noChangeArrowheads="1"/>
          </p:cNvSpPr>
          <p:nvPr/>
        </p:nvSpPr>
        <p:spPr>
          <a:xfrm>
            <a:off x="228600" y="1219200"/>
            <a:ext cx="6781800" cy="685800"/>
          </a:xfrm>
          <a:prstGeom prst="rect">
            <a:avLst/>
          </a:prstGeom>
        </p:spPr>
        <p:txBody>
          <a:bodyPr vert="horz" lIns="91440" tIns="45720" rIns="91440" bIns="45720" rtlCol="0">
            <a:no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solidFill>
                  <a:srgbClr val="000066"/>
                </a:solidFill>
                <a:effectLst/>
                <a:uLnTx/>
                <a:uFillTx/>
                <a:latin typeface="+mn-lt"/>
                <a:ea typeface="+mn-ea"/>
                <a:cs typeface="+mn-cs"/>
              </a:rPr>
              <a:t>Breakdown of fatal falls in 2009</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person fall arrest systems gear"/>
          <p:cNvPicPr>
            <a:picLocks noChangeAspect="1"/>
          </p:cNvPicPr>
          <p:nvPr/>
        </p:nvPicPr>
        <p:blipFill>
          <a:blip r:embed="rId3"/>
          <a:stretch>
            <a:fillRect/>
          </a:stretch>
        </p:blipFill>
        <p:spPr>
          <a:xfrm>
            <a:off x="4724400" y="1524000"/>
            <a:ext cx="3606800" cy="4495800"/>
          </a:xfrm>
          <a:prstGeom prst="rect">
            <a:avLst/>
          </a:prstGeom>
        </p:spPr>
      </p:pic>
      <p:sp>
        <p:nvSpPr>
          <p:cNvPr id="3" name="TextBox 2"/>
          <p:cNvSpPr txBox="1"/>
          <p:nvPr/>
        </p:nvSpPr>
        <p:spPr>
          <a:xfrm>
            <a:off x="4800600" y="5715000"/>
            <a:ext cx="3611779" cy="186560"/>
          </a:xfrm>
          <a:prstGeom prst="rect">
            <a:avLst/>
          </a:prstGeom>
        </p:spPr>
        <p:txBody>
          <a:bodyPr vert="horz" wrap="square" lIns="91440" tIns="45720" rIns="91440" bIns="45720" rtlCol="0">
            <a:noAutofit/>
          </a:bodyPr>
          <a:lstStyle/>
          <a:p>
            <a:pPr algn="l" defTabSz="457200" fontAlgn="auto">
              <a:spcBef>
                <a:spcPct val="20000"/>
              </a:spcBef>
              <a:spcAft>
                <a:spcPts val="0"/>
              </a:spcAft>
            </a:pPr>
            <a:r>
              <a:rPr kumimoji="0" lang="en-US" sz="1000" b="0" i="1" u="none" strike="noStrike" kern="1200" cap="none" spc="0" normalizeH="0" baseline="0" noProof="0" dirty="0" smtClean="0">
                <a:ln>
                  <a:noFill/>
                </a:ln>
                <a:solidFill>
                  <a:schemeClr val="bg1"/>
                </a:solidFill>
                <a:effectLst/>
                <a:uLnTx/>
                <a:uFillTx/>
                <a:latin typeface="Arial Narrow"/>
                <a:ea typeface="+mn-ea"/>
                <a:cs typeface="Arial Narrow"/>
              </a:rPr>
              <a:t>Image </a:t>
            </a:r>
            <a:r>
              <a:rPr lang="en-US" sz="1000" b="0" i="1" dirty="0" smtClean="0">
                <a:solidFill>
                  <a:schemeClr val="bg1"/>
                </a:solidFill>
                <a:latin typeface="Arial Narrow"/>
                <a:ea typeface="+mn-ea"/>
                <a:cs typeface="Arial Narrow"/>
              </a:rPr>
              <a:t>courtesy of  </a:t>
            </a:r>
            <a:r>
              <a:rPr lang="en-US" sz="1000" b="0" i="1" dirty="0" err="1" smtClean="0">
                <a:solidFill>
                  <a:schemeClr val="bg1"/>
                </a:solidFill>
                <a:latin typeface="Arial Narrow"/>
                <a:ea typeface="+mn-ea"/>
                <a:cs typeface="Arial Narrow"/>
              </a:rPr>
              <a:t>Kentuckiana</a:t>
            </a:r>
            <a:r>
              <a:rPr lang="en-US" sz="1000" b="0" i="1" dirty="0" smtClean="0">
                <a:solidFill>
                  <a:schemeClr val="bg1"/>
                </a:solidFill>
                <a:latin typeface="Arial Narrow"/>
                <a:ea typeface="+mn-ea"/>
                <a:cs typeface="Arial Narrow"/>
              </a:rPr>
              <a:t> Industrial Safety Training</a:t>
            </a:r>
            <a:endParaRPr kumimoji="0" lang="en-US" sz="1000" b="0" i="1" u="none" strike="noStrike" kern="1200" cap="none" spc="0" normalizeH="0" baseline="0" noProof="0" dirty="0" smtClean="0">
              <a:ln>
                <a:noFill/>
              </a:ln>
              <a:solidFill>
                <a:schemeClr val="bg1"/>
              </a:solidFill>
              <a:effectLst/>
              <a:uLnTx/>
              <a:uFillTx/>
              <a:latin typeface="Arial Narrow"/>
              <a:ea typeface="+mn-ea"/>
              <a:cs typeface="Arial Narrow"/>
            </a:endParaRPr>
          </a:p>
        </p:txBody>
      </p:sp>
      <p:sp>
        <p:nvSpPr>
          <p:cNvPr id="4" name="Rectangle 3"/>
          <p:cNvSpPr txBox="1">
            <a:spLocks noChangeArrowheads="1"/>
          </p:cNvSpPr>
          <p:nvPr/>
        </p:nvSpPr>
        <p:spPr>
          <a:xfrm>
            <a:off x="457200" y="1524000"/>
            <a:ext cx="4419600" cy="47244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400" b="0" i="0" u="none" strike="noStrike" kern="1200" cap="none" spc="0" normalizeH="0" baseline="0" noProof="0" dirty="0" smtClean="0">
                <a:ln>
                  <a:noFill/>
                </a:ln>
                <a:solidFill>
                  <a:srgbClr val="000066"/>
                </a:solidFill>
                <a:effectLst/>
                <a:uLnTx/>
                <a:uFillTx/>
                <a:latin typeface="+mn-lt"/>
                <a:ea typeface="+mn-ea"/>
                <a:cs typeface="+mn-cs"/>
              </a:rPr>
              <a:t>A personal fall arrest system (PFAS) must include these</a:t>
            </a:r>
            <a:r>
              <a:rPr kumimoji="0" lang="en-US" sz="2400" b="0" i="0" u="none" strike="noStrike" kern="1200" cap="none" spc="0" normalizeH="0" noProof="0" dirty="0" smtClean="0">
                <a:ln>
                  <a:noFill/>
                </a:ln>
                <a:solidFill>
                  <a:srgbClr val="000066"/>
                </a:solidFill>
                <a:effectLst/>
                <a:uLnTx/>
                <a:uFillTx/>
                <a:latin typeface="+mn-lt"/>
                <a:ea typeface="+mn-ea"/>
                <a:cs typeface="+mn-cs"/>
              </a:rPr>
              <a:t> components</a:t>
            </a:r>
            <a:r>
              <a:rPr kumimoji="0" lang="en-US" sz="2400" b="0" i="0" u="none" strike="noStrike" kern="1200" cap="none" spc="0" normalizeH="0" baseline="0" noProof="0" dirty="0" smtClean="0">
                <a:ln>
                  <a:noFill/>
                </a:ln>
                <a:solidFill>
                  <a:srgbClr val="000066"/>
                </a:solidFill>
                <a:effectLst/>
                <a:uLnTx/>
                <a:uFillTx/>
                <a:latin typeface="+mn-lt"/>
                <a:ea typeface="+mn-ea"/>
                <a:cs typeface="+mn-cs"/>
              </a:rPr>
              <a:t>:</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Anchorage </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Body</a:t>
            </a:r>
            <a:r>
              <a:rPr kumimoji="0" lang="en-US" sz="2000" b="0" i="0" u="none" strike="noStrike" kern="1200" cap="none" spc="0" normalizeH="0" noProof="0" dirty="0" smtClean="0">
                <a:ln>
                  <a:noFill/>
                </a:ln>
                <a:solidFill>
                  <a:schemeClr val="tx1"/>
                </a:solidFill>
                <a:effectLst/>
                <a:uLnTx/>
                <a:uFillTx/>
                <a:latin typeface="+mn-lt"/>
                <a:ea typeface="+mn-ea"/>
                <a:cs typeface="+mn-cs"/>
              </a:rPr>
              <a:t> Harness</a:t>
            </a:r>
          </a:p>
          <a:p>
            <a:pPr marL="274320" marR="0" lvl="0" indent="-228600" algn="l" defTabSz="457200" rtl="0" eaLnBrk="1" fontAlgn="auto" latinLnBrk="0" hangingPunct="1">
              <a:lnSpc>
                <a:spcPct val="100000"/>
              </a:lnSpc>
              <a:spcBef>
                <a:spcPts val="600"/>
              </a:spcBef>
              <a:spcAft>
                <a:spcPts val="600"/>
              </a:spcAft>
              <a:buClrTx/>
              <a:buSzTx/>
              <a:buFont typeface="Arial"/>
              <a:buChar char="•"/>
              <a:tabLst/>
              <a:defRPr/>
            </a:pPr>
            <a:r>
              <a:rPr lang="en-US" sz="2000" b="0" baseline="0" dirty="0" smtClean="0">
                <a:latin typeface="+mn-lt"/>
                <a:ea typeface="+mn-ea"/>
              </a:rPr>
              <a:t>Connector/lanyard</a:t>
            </a:r>
          </a:p>
          <a:p>
            <a:pPr marR="0" lvl="0" algn="l" defTabSz="457200" rtl="0" eaLnBrk="1" fontAlgn="auto" latinLnBrk="0" hangingPunct="1">
              <a:lnSpc>
                <a:spcPct val="100000"/>
              </a:lnSpc>
              <a:spcBef>
                <a:spcPts val="600"/>
              </a:spcBef>
              <a:spcAft>
                <a:spcPts val="600"/>
              </a:spcAft>
              <a:buClrTx/>
              <a:buSzTx/>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A PFAS may also include a deceleration device and/or lifeline.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2860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Personal Fall Arrest Systems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roof and its parts"/>
          <p:cNvPicPr>
            <a:picLocks noChangeAspect="1"/>
          </p:cNvPicPr>
          <p:nvPr/>
        </p:nvPicPr>
        <p:blipFill>
          <a:blip r:embed="rId3"/>
          <a:stretch>
            <a:fillRect/>
          </a:stretch>
        </p:blipFill>
        <p:spPr>
          <a:xfrm>
            <a:off x="762000" y="1524000"/>
            <a:ext cx="7620000" cy="3810000"/>
          </a:xfrm>
          <a:prstGeom prst="rect">
            <a:avLst/>
          </a:prstGeom>
        </p:spPr>
      </p:pic>
      <p:sp>
        <p:nvSpPr>
          <p:cNvPr id="4" name="TextBox 3"/>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national-</a:t>
            </a:r>
            <a:r>
              <a:rPr lang="en-US" sz="1200" b="0" i="1" dirty="0" err="1" smtClean="0">
                <a:latin typeface="Arial Narrow"/>
                <a:ea typeface="+mn-ea"/>
                <a:cs typeface="Arial Narrow"/>
              </a:rPr>
              <a:t>roofers.com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Typical Roofing System Components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showing a roof and labeling different areas"/>
          <p:cNvPicPr>
            <a:picLocks noChangeAspect="1"/>
          </p:cNvPicPr>
          <p:nvPr/>
        </p:nvPicPr>
        <p:blipFill>
          <a:blip r:embed="rId3"/>
          <a:stretch>
            <a:fillRect/>
          </a:stretch>
        </p:blipFill>
        <p:spPr>
          <a:xfrm>
            <a:off x="3429000" y="1295400"/>
            <a:ext cx="5384800" cy="5198623"/>
          </a:xfrm>
          <a:prstGeom prst="rect">
            <a:avLst/>
          </a:prstGeom>
        </p:spPr>
      </p:pic>
      <p:sp>
        <p:nvSpPr>
          <p:cNvPr id="3" name="TextBox 2"/>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livingsmarter.org</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4"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Creating a Drainage Plane</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
        <p:nvSpPr>
          <p:cNvPr id="5" name="Rectangle 3"/>
          <p:cNvSpPr txBox="1">
            <a:spLocks noChangeArrowheads="1"/>
          </p:cNvSpPr>
          <p:nvPr/>
        </p:nvSpPr>
        <p:spPr>
          <a:xfrm>
            <a:off x="304800" y="1295400"/>
            <a:ext cx="3200400" cy="34290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800"/>
              </a:spcBef>
              <a:spcAft>
                <a:spcPts val="600"/>
              </a:spcAft>
              <a:buClrTx/>
              <a:buSzTx/>
              <a:buFontTx/>
              <a:buNone/>
              <a:tabLst/>
              <a:defRPr/>
            </a:pPr>
            <a:r>
              <a:rPr kumimoji="0" lang="en-US" sz="2600" b="0" i="0" u="none" strike="noStrike" kern="1200" cap="none" spc="0" normalizeH="0" baseline="0" noProof="0" dirty="0" smtClean="0">
                <a:ln>
                  <a:noFill/>
                </a:ln>
                <a:effectLst/>
                <a:uLnTx/>
                <a:uFillTx/>
                <a:latin typeface="+mn-lt"/>
                <a:ea typeface="+mn-ea"/>
                <a:cs typeface="+mn-cs"/>
              </a:rPr>
              <a:t>Note flashing locations at every edge.</a:t>
            </a:r>
          </a:p>
          <a:p>
            <a:pPr marR="0" lvl="0" algn="l" defTabSz="457200" rtl="0" eaLnBrk="1" fontAlgn="auto" latinLnBrk="0" hangingPunct="1">
              <a:lnSpc>
                <a:spcPct val="100000"/>
              </a:lnSpc>
              <a:spcBef>
                <a:spcPts val="600"/>
              </a:spcBef>
              <a:spcAft>
                <a:spcPts val="600"/>
              </a:spcAft>
              <a:buClrTx/>
              <a:buSzTx/>
              <a:buFont typeface="Arial"/>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R="0" lvl="0" algn="l" defTabSz="4572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fferent types of flashing materials"/>
          <p:cNvPicPr>
            <a:picLocks noChangeAspect="1"/>
          </p:cNvPicPr>
          <p:nvPr/>
        </p:nvPicPr>
        <p:blipFill>
          <a:blip r:embed="rId3"/>
          <a:stretch>
            <a:fillRect/>
          </a:stretch>
        </p:blipFill>
        <p:spPr>
          <a:xfrm>
            <a:off x="1676400" y="1371600"/>
            <a:ext cx="5867400" cy="4889500"/>
          </a:xfrm>
          <a:prstGeom prst="rect">
            <a:avLst/>
          </a:prstGeom>
        </p:spPr>
      </p:pic>
      <p:sp>
        <p:nvSpPr>
          <p:cNvPr id="4" name="TextBox 3"/>
          <p:cNvSpPr txBox="1"/>
          <p:nvPr/>
        </p:nvSpPr>
        <p:spPr>
          <a:xfrm>
            <a:off x="0" y="62484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diyadvice.com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5"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Flashing Materials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fferent types of nails"/>
          <p:cNvPicPr>
            <a:picLocks noChangeAspect="1"/>
          </p:cNvPicPr>
          <p:nvPr/>
        </p:nvPicPr>
        <p:blipFill>
          <a:blip r:embed="rId3"/>
          <a:stretch>
            <a:fillRect/>
          </a:stretch>
        </p:blipFill>
        <p:spPr>
          <a:xfrm>
            <a:off x="1371600" y="1295400"/>
            <a:ext cx="6339840" cy="5283200"/>
          </a:xfrm>
          <a:prstGeom prst="rect">
            <a:avLst/>
          </a:prstGeom>
        </p:spPr>
      </p:pic>
      <p:sp>
        <p:nvSpPr>
          <p:cNvPr id="5" name="TextBox 4"/>
          <p:cNvSpPr txBox="1"/>
          <p:nvPr/>
        </p:nvSpPr>
        <p:spPr>
          <a:xfrm>
            <a:off x="152400" y="6172200"/>
            <a:ext cx="3171139" cy="331586"/>
          </a:xfrm>
          <a:prstGeom prst="rect">
            <a:avLst/>
          </a:prstGeom>
        </p:spPr>
        <p:txBody>
          <a:bodyPr vert="horz" wrap="square" lIns="91440" tIns="45720" rIns="91440" bIns="45720" rtlCol="0">
            <a:normAutofit/>
          </a:bodyPr>
          <a:lstStyle/>
          <a:p>
            <a:pPr algn="l" defTabSz="457200" fontAlgn="auto">
              <a:spcBef>
                <a:spcPct val="20000"/>
              </a:spcBef>
              <a:spcAft>
                <a:spcPts val="0"/>
              </a:spcAft>
            </a:pPr>
            <a:r>
              <a:rPr kumimoji="0" lang="en-US" sz="1200" b="0" i="1" u="none" strike="noStrike" kern="1200" cap="none" spc="0" normalizeH="0" baseline="0" noProof="0" dirty="0" smtClean="0">
                <a:ln>
                  <a:noFill/>
                </a:ln>
                <a:effectLst/>
                <a:uLnTx/>
                <a:uFillTx/>
                <a:latin typeface="Arial Narrow"/>
                <a:ea typeface="+mn-ea"/>
                <a:cs typeface="Arial Narrow"/>
              </a:rPr>
              <a:t>Image </a:t>
            </a:r>
            <a:r>
              <a:rPr lang="en-US" sz="1200" b="0" i="1" dirty="0" smtClean="0">
                <a:latin typeface="Arial Narrow"/>
                <a:ea typeface="+mn-ea"/>
                <a:cs typeface="Arial Narrow"/>
              </a:rPr>
              <a:t>courtesy of </a:t>
            </a:r>
            <a:r>
              <a:rPr lang="en-US" sz="1200" b="0" i="1" dirty="0" err="1" smtClean="0">
                <a:latin typeface="Arial Narrow"/>
                <a:ea typeface="+mn-ea"/>
                <a:cs typeface="Arial Narrow"/>
              </a:rPr>
              <a:t>diyadvice.com</a:t>
            </a:r>
            <a:endParaRPr kumimoji="0" lang="en-US" sz="1200" b="0" i="1" u="none" strike="noStrike" kern="1200" cap="none" spc="0" normalizeH="0" baseline="0" noProof="0" dirty="0" smtClean="0">
              <a:ln>
                <a:noFill/>
              </a:ln>
              <a:effectLst/>
              <a:uLnTx/>
              <a:uFillTx/>
              <a:latin typeface="Arial Narrow"/>
              <a:ea typeface="+mn-ea"/>
              <a:cs typeface="Arial Narrow"/>
            </a:endParaRPr>
          </a:p>
        </p:txBody>
      </p:sp>
      <p:sp>
        <p:nvSpPr>
          <p:cNvPr id="6" name="Rectangle 2"/>
          <p:cNvSpPr txBox="1">
            <a:spLocks noChangeArrowheads="1"/>
          </p:cNvSpPr>
          <p:nvPr/>
        </p:nvSpPr>
        <p:spPr>
          <a:xfrm>
            <a:off x="457200" y="0"/>
            <a:ext cx="5410200"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smtClean="0">
                <a:ln>
                  <a:noFill/>
                </a:ln>
                <a:solidFill>
                  <a:srgbClr val="FFFFFF"/>
                </a:solidFill>
                <a:effectLst/>
                <a:uLnTx/>
                <a:uFillTx/>
                <a:latin typeface="+mj-lt"/>
                <a:ea typeface="+mj-ea"/>
                <a:cs typeface="+mj-cs"/>
              </a:rPr>
              <a:t>Common Fasteners</a:t>
            </a:r>
            <a:endParaRPr kumimoji="0" lang="en-US" sz="2600" b="0" i="0" u="none" strike="noStrike" kern="1200" cap="none" spc="100" normalizeH="0" baseline="0" noProof="0" dirty="0">
              <a:ln>
                <a:noFill/>
              </a:ln>
              <a:solidFill>
                <a:srgbClr val="FFFFFF"/>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69FA1480001643BCBFD51E0240737C" ma:contentTypeVersion="0" ma:contentTypeDescription="Create a new document." ma:contentTypeScope="" ma:versionID="a9c4d51e340dd158864fd8c7254eaaf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FB236A-3AE6-4D71-B0FA-9B4476FCC530}">
  <ds:schemaRefs>
    <ds:schemaRef ds:uri="http://schemas.microsoft.com/sharepoint/v3/contenttype/forms"/>
  </ds:schemaRefs>
</ds:datastoreItem>
</file>

<file path=customXml/itemProps2.xml><?xml version="1.0" encoding="utf-8"?>
<ds:datastoreItem xmlns:ds="http://schemas.openxmlformats.org/officeDocument/2006/customXml" ds:itemID="{C3EE2855-E140-4C2F-92AE-D21E535160C0}">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1029AFA-67F8-4D5D-8E99-F16320BCD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Installer Fundamentals</Template>
  <TotalTime>3180</TotalTime>
  <Words>4747</Words>
  <Application>Microsoft Office PowerPoint</Application>
  <PresentationFormat>On-screen Show (4:3)</PresentationFormat>
  <Paragraphs>367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eere_Wx_MobileHomes_template_blue</vt:lpstr>
      <vt:lpstr>Roofing, Flashing, and Attic Ventilation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Susquehanna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Roofing Flashing Attic Ventilation Installation Needs</dc:title>
  <dc:creator>Bill Van der Meer</dc:creator>
  <cp:lastModifiedBy>Alice Gaston</cp:lastModifiedBy>
  <cp:revision>167</cp:revision>
  <dcterms:created xsi:type="dcterms:W3CDTF">2012-04-04T15:46:59Z</dcterms:created>
  <dcterms:modified xsi:type="dcterms:W3CDTF">2012-07-19T18:58:14Z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0x0101002C69FA1480001643BCBFD51E0240737C</vt:lpwstr>
  </property>
</Properties>
</file>