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5" r:id="rId1"/>
  </p:sldMasterIdLst>
  <p:notesMasterIdLst>
    <p:notesMasterId r:id="rId48"/>
  </p:notesMasterIdLst>
  <p:handoutMasterIdLst>
    <p:handoutMasterId r:id="rId49"/>
  </p:handoutMasterIdLst>
  <p:sldIdLst>
    <p:sldId id="403" r:id="rId2"/>
    <p:sldId id="258" r:id="rId3"/>
    <p:sldId id="292" r:id="rId4"/>
    <p:sldId id="348" r:id="rId5"/>
    <p:sldId id="293" r:id="rId6"/>
    <p:sldId id="343" r:id="rId7"/>
    <p:sldId id="399" r:id="rId8"/>
    <p:sldId id="400" r:id="rId9"/>
    <p:sldId id="401" r:id="rId10"/>
    <p:sldId id="320" r:id="rId11"/>
    <p:sldId id="335" r:id="rId12"/>
    <p:sldId id="321" r:id="rId13"/>
    <p:sldId id="322" r:id="rId14"/>
    <p:sldId id="351" r:id="rId15"/>
    <p:sldId id="349" r:id="rId16"/>
    <p:sldId id="257" r:id="rId17"/>
    <p:sldId id="352" r:id="rId18"/>
    <p:sldId id="303" r:id="rId19"/>
    <p:sldId id="305" r:id="rId20"/>
    <p:sldId id="340" r:id="rId21"/>
    <p:sldId id="336" r:id="rId22"/>
    <p:sldId id="333" r:id="rId23"/>
    <p:sldId id="331" r:id="rId24"/>
    <p:sldId id="337" r:id="rId25"/>
    <p:sldId id="278" r:id="rId26"/>
    <p:sldId id="402" r:id="rId27"/>
    <p:sldId id="309" r:id="rId28"/>
    <p:sldId id="341" r:id="rId29"/>
    <p:sldId id="334" r:id="rId30"/>
    <p:sldId id="310" r:id="rId31"/>
    <p:sldId id="311" r:id="rId32"/>
    <p:sldId id="316" r:id="rId33"/>
    <p:sldId id="287" r:id="rId34"/>
    <p:sldId id="328" r:id="rId35"/>
    <p:sldId id="317" r:id="rId36"/>
    <p:sldId id="332" r:id="rId37"/>
    <p:sldId id="318" r:id="rId38"/>
    <p:sldId id="319" r:id="rId39"/>
    <p:sldId id="327" r:id="rId40"/>
    <p:sldId id="330" r:id="rId41"/>
    <p:sldId id="268" r:id="rId42"/>
    <p:sldId id="396" r:id="rId43"/>
    <p:sldId id="397" r:id="rId44"/>
    <p:sldId id="324" r:id="rId45"/>
    <p:sldId id="325" r:id="rId46"/>
    <p:sldId id="269" r:id="rId47"/>
  </p:sldIdLst>
  <p:sldSz cx="9144000" cy="6858000" type="screen4x3"/>
  <p:notesSz cx="7315200" cy="9601200"/>
  <p:defaultTextStyle>
    <a:defPPr>
      <a:defRPr lang="en-US"/>
    </a:defPPr>
    <a:lvl1pPr algn="l" rtl="0" fontAlgn="base">
      <a:spcBef>
        <a:spcPct val="0"/>
      </a:spcBef>
      <a:spcAft>
        <a:spcPct val="0"/>
      </a:spcAft>
      <a:defRPr sz="2800" kern="1200">
        <a:solidFill>
          <a:srgbClr val="404040"/>
        </a:solidFill>
        <a:latin typeface="Arial" pitchFamily="34" charset="0"/>
        <a:ea typeface="ＭＳ Ｐゴシック" charset="-128"/>
        <a:cs typeface="+mn-cs"/>
      </a:defRPr>
    </a:lvl1pPr>
    <a:lvl2pPr marL="457200" algn="l" rtl="0" fontAlgn="base">
      <a:spcBef>
        <a:spcPct val="0"/>
      </a:spcBef>
      <a:spcAft>
        <a:spcPct val="0"/>
      </a:spcAft>
      <a:defRPr sz="2800" kern="1200">
        <a:solidFill>
          <a:srgbClr val="404040"/>
        </a:solidFill>
        <a:latin typeface="Arial" pitchFamily="34" charset="0"/>
        <a:ea typeface="ＭＳ Ｐゴシック" charset="-128"/>
        <a:cs typeface="+mn-cs"/>
      </a:defRPr>
    </a:lvl2pPr>
    <a:lvl3pPr marL="914400" algn="l" rtl="0" fontAlgn="base">
      <a:spcBef>
        <a:spcPct val="0"/>
      </a:spcBef>
      <a:spcAft>
        <a:spcPct val="0"/>
      </a:spcAft>
      <a:defRPr sz="2800" kern="1200">
        <a:solidFill>
          <a:srgbClr val="404040"/>
        </a:solidFill>
        <a:latin typeface="Arial" pitchFamily="34" charset="0"/>
        <a:ea typeface="ＭＳ Ｐゴシック" charset="-128"/>
        <a:cs typeface="+mn-cs"/>
      </a:defRPr>
    </a:lvl3pPr>
    <a:lvl4pPr marL="1371600" algn="l" rtl="0" fontAlgn="base">
      <a:spcBef>
        <a:spcPct val="0"/>
      </a:spcBef>
      <a:spcAft>
        <a:spcPct val="0"/>
      </a:spcAft>
      <a:defRPr sz="2800" kern="1200">
        <a:solidFill>
          <a:srgbClr val="404040"/>
        </a:solidFill>
        <a:latin typeface="Arial" pitchFamily="34" charset="0"/>
        <a:ea typeface="ＭＳ Ｐゴシック" charset="-128"/>
        <a:cs typeface="+mn-cs"/>
      </a:defRPr>
    </a:lvl4pPr>
    <a:lvl5pPr marL="1828800" algn="l" rtl="0" fontAlgn="base">
      <a:spcBef>
        <a:spcPct val="0"/>
      </a:spcBef>
      <a:spcAft>
        <a:spcPct val="0"/>
      </a:spcAft>
      <a:defRPr sz="2800" kern="1200">
        <a:solidFill>
          <a:srgbClr val="404040"/>
        </a:solidFill>
        <a:latin typeface="Arial" pitchFamily="34" charset="0"/>
        <a:ea typeface="ＭＳ Ｐゴシック" charset="-128"/>
        <a:cs typeface="+mn-cs"/>
      </a:defRPr>
    </a:lvl5pPr>
    <a:lvl6pPr marL="2286000" algn="l" defTabSz="914400" rtl="0" eaLnBrk="1" latinLnBrk="0" hangingPunct="1">
      <a:defRPr sz="2800" kern="1200">
        <a:solidFill>
          <a:srgbClr val="404040"/>
        </a:solidFill>
        <a:latin typeface="Arial" pitchFamily="34" charset="0"/>
        <a:ea typeface="ＭＳ Ｐゴシック" charset="-128"/>
        <a:cs typeface="+mn-cs"/>
      </a:defRPr>
    </a:lvl6pPr>
    <a:lvl7pPr marL="2743200" algn="l" defTabSz="914400" rtl="0" eaLnBrk="1" latinLnBrk="0" hangingPunct="1">
      <a:defRPr sz="2800" kern="1200">
        <a:solidFill>
          <a:srgbClr val="404040"/>
        </a:solidFill>
        <a:latin typeface="Arial" pitchFamily="34" charset="0"/>
        <a:ea typeface="ＭＳ Ｐゴシック" charset="-128"/>
        <a:cs typeface="+mn-cs"/>
      </a:defRPr>
    </a:lvl7pPr>
    <a:lvl8pPr marL="3200400" algn="l" defTabSz="914400" rtl="0" eaLnBrk="1" latinLnBrk="0" hangingPunct="1">
      <a:defRPr sz="2800" kern="1200">
        <a:solidFill>
          <a:srgbClr val="404040"/>
        </a:solidFill>
        <a:latin typeface="Arial" pitchFamily="34" charset="0"/>
        <a:ea typeface="ＭＳ Ｐゴシック" charset="-128"/>
        <a:cs typeface="+mn-cs"/>
      </a:defRPr>
    </a:lvl8pPr>
    <a:lvl9pPr marL="3657600" algn="l" defTabSz="914400" rtl="0" eaLnBrk="1" latinLnBrk="0" hangingPunct="1">
      <a:defRPr sz="2800" kern="1200">
        <a:solidFill>
          <a:srgbClr val="404040"/>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528FBA"/>
    <a:srgbClr val="333333"/>
    <a:srgbClr val="FF9900"/>
    <a:srgbClr val="EDEDED"/>
    <a:srgbClr val="8FD744"/>
    <a:srgbClr val="FBFF68"/>
    <a:srgbClr val="A1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p:scale>
          <a:sx n="72" d="100"/>
          <a:sy n="72" d="100"/>
        </p:scale>
        <p:origin x="-1326" y="18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404" y="13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lnSpc>
                <a:spcPct val="100000"/>
              </a:lnSpc>
              <a:spcBef>
                <a:spcPct val="0"/>
              </a:spcBef>
              <a:buClrTx/>
              <a:defRPr sz="1300" dirty="0">
                <a:solidFill>
                  <a:schemeClr val="tx1"/>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37891"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lnSpc>
                <a:spcPct val="100000"/>
              </a:lnSpc>
              <a:spcBef>
                <a:spcPct val="0"/>
              </a:spcBef>
              <a:buClrTx/>
              <a:defRPr sz="1300" dirty="0">
                <a:solidFill>
                  <a:schemeClr val="tx1"/>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37892"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lnSpc>
                <a:spcPct val="100000"/>
              </a:lnSpc>
              <a:spcBef>
                <a:spcPct val="0"/>
              </a:spcBef>
              <a:buClrTx/>
              <a:defRPr sz="1300" dirty="0">
                <a:solidFill>
                  <a:schemeClr val="tx1"/>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37893"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solidFill>
                  <a:schemeClr val="tx1"/>
                </a:solidFill>
              </a:defRPr>
            </a:lvl1pPr>
          </a:lstStyle>
          <a:p>
            <a:pPr>
              <a:defRPr/>
            </a:pPr>
            <a:fld id="{EFE1DFA2-95FE-42F1-BDA5-EEB3772A8F1A}" type="slidenum">
              <a:rPr lang="en-US"/>
              <a:pPr>
                <a:defRPr/>
              </a:pPr>
              <a:t>‹#›</a:t>
            </a:fld>
            <a:endParaRPr lang="en-US" dirty="0"/>
          </a:p>
        </p:txBody>
      </p:sp>
    </p:spTree>
    <p:extLst>
      <p:ext uri="{BB962C8B-B14F-4D97-AF65-F5344CB8AC3E}">
        <p14:creationId xmlns:p14="http://schemas.microsoft.com/office/powerpoint/2010/main" val="23277676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Footer Placeholder 1"/>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solidFill>
                  <a:schemeClr val="tx1"/>
                </a:solidFill>
                <a:latin typeface="Times New Roman" pitchFamily="18" charset="0"/>
                <a:cs typeface="Times New Roman" pitchFamily="18" charset="0"/>
              </a:defRPr>
            </a:lvl1pPr>
          </a:lstStyle>
          <a:p>
            <a:r>
              <a:rPr lang="en-US" dirty="0" smtClean="0"/>
              <a:t>December 2012</a:t>
            </a:r>
            <a:endParaRPr lang="en-US" dirty="0"/>
          </a:p>
        </p:txBody>
      </p:sp>
      <p:sp>
        <p:nvSpPr>
          <p:cNvPr id="3" name="Slide Number Placeholder 2"/>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solidFill>
                  <a:schemeClr val="tx1"/>
                </a:solidFill>
                <a:latin typeface="Times New Roman" pitchFamily="18" charset="0"/>
                <a:cs typeface="Times New Roman" pitchFamily="18" charset="0"/>
              </a:defRPr>
            </a:lvl1pPr>
          </a:lstStyle>
          <a:p>
            <a:fld id="{271B8D17-484F-4262-95E0-8380ABFC5E80}" type="slidenum">
              <a:rPr lang="en-US" smtClean="0"/>
              <a:pPr/>
              <a:t>‹#›</a:t>
            </a:fld>
            <a:endParaRPr lang="en-US" dirty="0"/>
          </a:p>
        </p:txBody>
      </p:sp>
    </p:spTree>
    <p:extLst>
      <p:ext uri="{BB962C8B-B14F-4D97-AF65-F5344CB8AC3E}">
        <p14:creationId xmlns:p14="http://schemas.microsoft.com/office/powerpoint/2010/main" val="210980232"/>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latin typeface="Times New Roman"/>
              </a:rPr>
              <a:t>This is a photo of a house exterior.</a:t>
            </a:r>
          </a:p>
          <a:p>
            <a:pPr marL="3175"/>
            <a:r>
              <a:rPr lang="en-US" i="1" dirty="0" smtClean="0">
                <a:solidFill>
                  <a:srgbClr val="808080"/>
                </a:solidFill>
                <a:latin typeface="Times New Roman"/>
              </a:rPr>
              <a:t>Q: Anything wrong with this picture?</a:t>
            </a:r>
          </a:p>
          <a:p>
            <a:pPr marL="3175"/>
            <a:r>
              <a:rPr lang="en-US" i="1" dirty="0" smtClean="0">
                <a:solidFill>
                  <a:srgbClr val="808080"/>
                </a:solidFill>
                <a:latin typeface="Times New Roman"/>
              </a:rPr>
              <a:t>Click to circle trouble spot.</a:t>
            </a:r>
          </a:p>
          <a:p>
            <a:pPr marL="3175"/>
            <a:r>
              <a:rPr lang="en-US" i="1" dirty="0" smtClean="0">
                <a:solidFill>
                  <a:srgbClr val="808080"/>
                </a:solidFill>
                <a:latin typeface="Times New Roman"/>
              </a:rPr>
              <a:t>A: The chimney is cut off under the eaves, right next to a window. </a:t>
            </a:r>
          </a:p>
          <a:p>
            <a:pPr marL="289984"/>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dirty="0" smtClean="0">
                <a:latin typeface="Times New Roman"/>
              </a:rPr>
              <a:t>This is a photo of architectural details showing a bump-out and porch.  </a:t>
            </a:r>
          </a:p>
          <a:p>
            <a:r>
              <a:rPr lang="en-US" dirty="0" smtClean="0">
                <a:latin typeface="Times New Roman"/>
              </a:rPr>
              <a:t>The degree of peeling paint on sidewalls could indicate a high interior moisture load that warrants investigation.</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r>
              <a:rPr lang="en-US" dirty="0" smtClean="0">
                <a:latin typeface="Times New Roman"/>
              </a:rPr>
              <a:t>These photos show water management systems. The photo on the left shows driveway sloping back into the foundation. The photo on the right shows a disconnected downspout.  </a:t>
            </a:r>
          </a:p>
          <a:p>
            <a:pPr marL="457200" indent="-228600">
              <a:spcBef>
                <a:spcPts val="0"/>
              </a:spcBef>
              <a:spcAft>
                <a:spcPts val="0"/>
              </a:spcAft>
              <a:buFont typeface="Symbol"/>
              <a:buChar char="·"/>
            </a:pPr>
            <a:r>
              <a:rPr lang="en-US" dirty="0" smtClean="0">
                <a:latin typeface="Times New Roman"/>
              </a:rPr>
              <a:t>Any basement moisture problems may be traced to a poor exterior </a:t>
            </a:r>
            <a:r>
              <a:rPr lang="en-US" b="1" i="1" dirty="0" smtClean="0">
                <a:latin typeface="Times New Roman"/>
              </a:rPr>
              <a:t>drainage plain. </a:t>
            </a:r>
          </a:p>
          <a:p>
            <a:pPr marL="457200" indent="-228600">
              <a:spcBef>
                <a:spcPts val="0"/>
              </a:spcBef>
              <a:spcAft>
                <a:spcPts val="0"/>
              </a:spcAft>
              <a:buFont typeface="Symbol"/>
              <a:buChar char="·"/>
            </a:pPr>
            <a:r>
              <a:rPr lang="en-US" dirty="0" smtClean="0">
                <a:latin typeface="Times New Roman"/>
              </a:rPr>
              <a:t>Take digital photos.</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latin typeface="Times New Roman"/>
              </a:rPr>
              <a:t>The photo on the left shows foundations and percent above grade.   </a:t>
            </a:r>
          </a:p>
          <a:p>
            <a:r>
              <a:rPr lang="en-US" dirty="0" smtClean="0">
                <a:latin typeface="Times New Roman"/>
              </a:rPr>
              <a:t>Much more detail will be obtained on closer investigation of the basement or crawl space from the interior. </a:t>
            </a:r>
          </a:p>
          <a:p>
            <a:pPr marL="228600" indent="-228600"/>
            <a:r>
              <a:rPr lang="en-US" i="1" dirty="0" smtClean="0">
                <a:solidFill>
                  <a:srgbClr val="808080"/>
                </a:solidFill>
                <a:latin typeface="Times New Roman"/>
              </a:rPr>
              <a:t>Q: </a:t>
            </a:r>
            <a:r>
              <a:rPr lang="en-US" i="1" dirty="0">
                <a:solidFill>
                  <a:srgbClr val="808080"/>
                </a:solidFill>
                <a:latin typeface="Times New Roman"/>
              </a:rPr>
              <a:t> </a:t>
            </a:r>
            <a:r>
              <a:rPr lang="en-US" i="1" dirty="0" smtClean="0">
                <a:solidFill>
                  <a:srgbClr val="808080"/>
                </a:solidFill>
                <a:latin typeface="Times New Roman"/>
              </a:rPr>
              <a:t>Roughly what percentage above grade is the basement on the left and why is that important?</a:t>
            </a:r>
          </a:p>
          <a:p>
            <a:pPr marL="171450" indent="-171450"/>
            <a:r>
              <a:rPr lang="en-US" i="1" dirty="0" smtClean="0">
                <a:solidFill>
                  <a:srgbClr val="808080"/>
                </a:solidFill>
                <a:latin typeface="Times New Roman"/>
              </a:rPr>
              <a:t>A: About 50%. If the basement is conditioned, interior wall insulation could be a good option and air sealing is much more important.</a:t>
            </a:r>
          </a:p>
          <a:p>
            <a:r>
              <a:rPr lang="en-US" dirty="0" smtClean="0">
                <a:latin typeface="Times New Roman"/>
              </a:rPr>
              <a:t>Also note numbers, types, and condition of windows while examining the exterior of the home. </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dirty="0" smtClean="0">
                <a:latin typeface="Times New Roman"/>
              </a:rPr>
              <a:t>This photo shows a two-story house with </a:t>
            </a:r>
            <a:r>
              <a:rPr lang="en-US" b="1" i="1" dirty="0" smtClean="0">
                <a:latin typeface="Times New Roman"/>
              </a:rPr>
              <a:t>balloon-framing </a:t>
            </a:r>
            <a:r>
              <a:rPr lang="en-US" dirty="0" smtClean="0">
                <a:latin typeface="Times New Roman"/>
              </a:rPr>
              <a:t>where the porch framing could be open to the wall cavities of the house. </a:t>
            </a:r>
          </a:p>
          <a:p>
            <a:r>
              <a:rPr lang="en-US" dirty="0" smtClean="0">
                <a:latin typeface="Times New Roman"/>
              </a:rPr>
              <a:t>This could be one of the largest hidden air leaks in the house, making it a good candidate for air sealing with dense-packed insulation.</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dirty="0" smtClean="0">
                <a:latin typeface="Times New Roman"/>
              </a:rPr>
              <a:t>Document building type and framing. Determine foundation type and percent above grade.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Document cardinal direction and orientation. Draw a simple sketch of the building footprint and sides and note dimensions.</a:t>
            </a:r>
          </a:p>
          <a:p>
            <a:pPr>
              <a:spcBef>
                <a:spcPts val="0"/>
              </a:spcBef>
              <a:spcAft>
                <a:spcPts val="0"/>
              </a:spcAft>
            </a:pPr>
            <a:endParaRPr lang="en-US" dirty="0" smtClean="0">
              <a:latin typeface="Times New Roman"/>
            </a:endParaRPr>
          </a:p>
          <a:p>
            <a:pPr>
              <a:spcBef>
                <a:spcPts val="0"/>
              </a:spcBef>
            </a:pPr>
            <a:r>
              <a:rPr lang="en-US" dirty="0" smtClean="0">
                <a:latin typeface="Times New Roman"/>
              </a:rPr>
              <a:t>Note and include detail on the following items.</a:t>
            </a:r>
          </a:p>
          <a:p>
            <a:pPr marL="457200" indent="-228600">
              <a:spcBef>
                <a:spcPts val="0"/>
              </a:spcBef>
              <a:spcAft>
                <a:spcPts val="0"/>
              </a:spcAft>
              <a:buFont typeface="Symbol"/>
              <a:buChar char="·"/>
            </a:pPr>
            <a:r>
              <a:rPr lang="en-US" dirty="0" smtClean="0">
                <a:latin typeface="Times New Roman"/>
              </a:rPr>
              <a:t>Siding type and condition</a:t>
            </a:r>
          </a:p>
          <a:p>
            <a:pPr marL="457200" indent="-228600">
              <a:spcBef>
                <a:spcPts val="0"/>
              </a:spcBef>
              <a:spcAft>
                <a:spcPts val="0"/>
              </a:spcAft>
              <a:buFont typeface="Symbol"/>
              <a:buChar char="·"/>
            </a:pPr>
            <a:r>
              <a:rPr lang="en-US" dirty="0" smtClean="0">
                <a:latin typeface="Times New Roman"/>
              </a:rPr>
              <a:t>Additions, porches, attached or tuck-under garages, cantilevers</a:t>
            </a:r>
          </a:p>
          <a:p>
            <a:pPr marL="457200" indent="-228600">
              <a:spcBef>
                <a:spcPts val="0"/>
              </a:spcBef>
              <a:spcAft>
                <a:spcPts val="0"/>
              </a:spcAft>
              <a:buFont typeface="Symbol"/>
              <a:buChar char="·"/>
            </a:pPr>
            <a:r>
              <a:rPr lang="en-US" dirty="0" smtClean="0">
                <a:latin typeface="Times New Roman"/>
              </a:rPr>
              <a:t>Numbers, types, condition, and orientation of windows and doors</a:t>
            </a:r>
          </a:p>
          <a:p>
            <a:pPr marL="457200" indent="-228600">
              <a:spcBef>
                <a:spcPts val="0"/>
              </a:spcBef>
              <a:spcAft>
                <a:spcPts val="0"/>
              </a:spcAft>
              <a:buFont typeface="Symbol"/>
              <a:buChar char="·"/>
            </a:pPr>
            <a:r>
              <a:rPr lang="en-US" dirty="0" smtClean="0">
                <a:latin typeface="Times New Roman"/>
              </a:rPr>
              <a:t>Roof type, covering, and condition</a:t>
            </a:r>
          </a:p>
          <a:p>
            <a:pPr marL="457200" indent="-228600">
              <a:spcBef>
                <a:spcPts val="0"/>
              </a:spcBef>
              <a:spcAft>
                <a:spcPts val="0"/>
              </a:spcAft>
              <a:buFont typeface="Symbol"/>
              <a:buChar char="·"/>
            </a:pPr>
            <a:r>
              <a:rPr lang="en-US" dirty="0" smtClean="0">
                <a:latin typeface="Times New Roman"/>
              </a:rPr>
              <a:t>Chimneys, exhaust vents, and possible safety problems</a:t>
            </a:r>
          </a:p>
          <a:p>
            <a:pPr marL="457200" indent="-228600">
              <a:spcBef>
                <a:spcPts val="0"/>
              </a:spcBef>
              <a:spcAft>
                <a:spcPts val="0"/>
              </a:spcAft>
              <a:buFont typeface="Symbol"/>
              <a:buChar char="·"/>
            </a:pPr>
            <a:r>
              <a:rPr lang="en-US" dirty="0" smtClean="0">
                <a:latin typeface="Times New Roman"/>
              </a:rPr>
              <a:t>Water management system issues (downspouts, flashing, grade, etc.)</a:t>
            </a:r>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271B8D17-484F-4262-95E0-8380ABFC5E8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Note the area and volume of the conditioned space. Locate and identify building components of the pressure and </a:t>
            </a:r>
            <a:r>
              <a:rPr lang="en-US" b="1" i="1" dirty="0" smtClean="0">
                <a:latin typeface="Times New Roman"/>
              </a:rPr>
              <a:t>thermal boundary </a:t>
            </a:r>
            <a:r>
              <a:rPr lang="en-US" dirty="0" smtClean="0">
                <a:latin typeface="Times New Roman"/>
              </a:rPr>
              <a:t>based on how the client uses the interior spaces.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Identify large air leaks such as broken glass, missing hatchway covers, large penetrations, broken ceilings, and damaged wall coverings. Note electrical or other hazards to occupants and weatherization workers.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Note evidence and sources of moisture or </a:t>
            </a:r>
            <a:r>
              <a:rPr lang="en-US" b="1" i="1" dirty="0" smtClean="0">
                <a:latin typeface="Times New Roman"/>
              </a:rPr>
              <a:t>indoor air quality (IAQ) </a:t>
            </a:r>
            <a:r>
              <a:rPr lang="en-US" dirty="0" smtClean="0">
                <a:latin typeface="Times New Roman"/>
              </a:rPr>
              <a:t>problems. Note the presence of lead-based paint.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Note the presence of unvented fossil fuel heaters. Note the presence and operational condition of mechanical ventilation. Note comfort and other issues identified in the client interview.</a:t>
            </a:r>
          </a:p>
          <a:p>
            <a:pPr eaLnBrk="1" hangingPunct="1"/>
            <a:endParaRPr lang="en-US" b="1"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dirty="0" smtClean="0">
                <a:latin typeface="Times New Roman"/>
              </a:rPr>
              <a:t>This is an illustration of conditioned space. </a:t>
            </a:r>
          </a:p>
          <a:p>
            <a:pPr marL="457200" indent="-228600">
              <a:spcBef>
                <a:spcPts val="0"/>
              </a:spcBef>
              <a:spcAft>
                <a:spcPts val="0"/>
              </a:spcAft>
              <a:buFont typeface="Symbol"/>
              <a:buChar char="·"/>
            </a:pPr>
            <a:r>
              <a:rPr lang="en-US" dirty="0" smtClean="0">
                <a:latin typeface="Times New Roman"/>
              </a:rPr>
              <a:t>Check for wall insulation.</a:t>
            </a:r>
          </a:p>
          <a:p>
            <a:pPr marL="457200" indent="-228600">
              <a:spcBef>
                <a:spcPts val="0"/>
              </a:spcBef>
              <a:spcAft>
                <a:spcPts val="0"/>
              </a:spcAft>
              <a:buFont typeface="Symbol"/>
              <a:buChar char="·"/>
            </a:pPr>
            <a:r>
              <a:rPr lang="en-US" dirty="0" smtClean="0">
                <a:latin typeface="Times New Roman"/>
              </a:rPr>
              <a:t>Inspect the condition and operation of windows and doors.</a:t>
            </a:r>
          </a:p>
          <a:p>
            <a:pPr marL="457200" indent="-228600">
              <a:spcBef>
                <a:spcPts val="0"/>
              </a:spcBef>
              <a:spcAft>
                <a:spcPts val="0"/>
              </a:spcAft>
              <a:buFont typeface="Symbol"/>
              <a:buChar char="·"/>
            </a:pPr>
            <a:r>
              <a:rPr lang="en-US" dirty="0" smtClean="0">
                <a:latin typeface="Times New Roman"/>
              </a:rPr>
              <a:t>With the blower door running, check for leakage around outlets and fixtures.</a:t>
            </a:r>
          </a:p>
          <a:p>
            <a:pPr marL="457200" indent="-228600">
              <a:spcBef>
                <a:spcPts val="0"/>
              </a:spcBef>
              <a:spcAft>
                <a:spcPts val="0"/>
              </a:spcAft>
              <a:buFont typeface="Symbol"/>
              <a:buChar char="·"/>
            </a:pPr>
            <a:r>
              <a:rPr lang="en-US" dirty="0" smtClean="0">
                <a:latin typeface="Times New Roman"/>
              </a:rPr>
              <a:t>Note the thermostat type and setting.</a:t>
            </a:r>
          </a:p>
          <a:p>
            <a:pPr marL="457200" indent="-228600">
              <a:spcBef>
                <a:spcPts val="0"/>
              </a:spcBef>
              <a:spcAft>
                <a:spcPts val="0"/>
              </a:spcAft>
              <a:buFont typeface="Symbol"/>
              <a:buChar char="·"/>
            </a:pPr>
            <a:r>
              <a:rPr lang="en-US" dirty="0" smtClean="0">
                <a:latin typeface="Times New Roman"/>
              </a:rPr>
              <a:t>Determine if the fireplace has an operating damper or glass door.</a:t>
            </a:r>
          </a:p>
          <a:p>
            <a:pPr marL="457200" indent="-228600">
              <a:spcBef>
                <a:spcPts val="0"/>
              </a:spcBef>
              <a:spcAft>
                <a:spcPts val="0"/>
              </a:spcAft>
              <a:buFont typeface="Symbol"/>
              <a:buChar char="·"/>
            </a:pPr>
            <a:r>
              <a:rPr lang="en-US" dirty="0" smtClean="0">
                <a:latin typeface="Times New Roman"/>
              </a:rPr>
              <a:t>Note the number and location of air registers.</a:t>
            </a:r>
          </a:p>
          <a:p>
            <a:pPr marL="457200" indent="-228600">
              <a:spcBef>
                <a:spcPts val="0"/>
              </a:spcBef>
              <a:spcAft>
                <a:spcPts val="0"/>
              </a:spcAft>
              <a:buFont typeface="Symbol"/>
              <a:buChar char="·"/>
            </a:pPr>
            <a:r>
              <a:rPr lang="en-US" dirty="0" smtClean="0">
                <a:latin typeface="Times New Roman"/>
              </a:rPr>
              <a:t>Check for leaks around the window AC unit and whether a cover is available.</a:t>
            </a:r>
          </a:p>
          <a:p>
            <a:pPr marL="457200" indent="-228600">
              <a:spcBef>
                <a:spcPts val="0"/>
              </a:spcBef>
              <a:spcAft>
                <a:spcPts val="0"/>
              </a:spcAft>
              <a:buFont typeface="Symbol"/>
              <a:buChar char="·"/>
            </a:pPr>
            <a:r>
              <a:rPr lang="en-US" dirty="0" smtClean="0">
                <a:latin typeface="Times New Roman"/>
              </a:rPr>
              <a:t>Note recessed light fixtures.</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latin typeface="Times New Roman"/>
              </a:rPr>
              <a:t>These photos show a damaged ceiling and mold on walls.</a:t>
            </a:r>
          </a:p>
          <a:p>
            <a:r>
              <a:rPr lang="en-US" dirty="0" smtClean="0">
                <a:latin typeface="Times New Roman"/>
              </a:rPr>
              <a:t>Auditors should attempt to determine the underlying cause of mold problems. </a:t>
            </a:r>
          </a:p>
          <a:p>
            <a:pPr marL="228600" indent="-228600"/>
            <a:r>
              <a:rPr lang="en-US" i="1" dirty="0" smtClean="0">
                <a:solidFill>
                  <a:srgbClr val="808080"/>
                </a:solidFill>
                <a:latin typeface="Times New Roman"/>
              </a:rPr>
              <a:t>Q:  Should air sealing be recommended in a home where these kinds of conditions are observed? </a:t>
            </a:r>
          </a:p>
          <a:p>
            <a:pPr marL="171450" indent="-171450"/>
            <a:r>
              <a:rPr lang="en-US" i="1" dirty="0" smtClean="0">
                <a:solidFill>
                  <a:srgbClr val="808080"/>
                </a:solidFill>
                <a:latin typeface="Times New Roman"/>
              </a:rPr>
              <a:t>A: Not until the underlying causes are resolved and the mold has been cleaned up. Check with your state grantee’s DOE approved Health and Safety Plan to determine allowable measures related to mold clean-up.</a:t>
            </a:r>
          </a:p>
          <a:p>
            <a:endParaRPr lang="en-US" b="1" u="sng" dirty="0" smtClean="0">
              <a:latin typeface="Arial"/>
            </a:endParaRP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r>
              <a:rPr lang="en-US" dirty="0" smtClean="0">
                <a:latin typeface="Times New Roman"/>
              </a:rPr>
              <a:t>This is a photo of a dropped ceiling. </a:t>
            </a:r>
          </a:p>
          <a:p>
            <a:r>
              <a:rPr lang="en-US" dirty="0" smtClean="0">
                <a:latin typeface="Times New Roman"/>
              </a:rPr>
              <a:t>Air leakage problems often occur above dropped ceilings. Remove panels in several locations to check for damaged ceiling or utility openings.</a:t>
            </a:r>
          </a:p>
          <a:p>
            <a:endParaRPr lang="en-US" dirty="0" smtClean="0">
              <a:latin typeface="Times New Roman"/>
            </a:endParaRP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dirty="0" smtClean="0">
                <a:latin typeface="Times New Roman"/>
              </a:rPr>
              <a:t>By attending this session, participants will be able to:</a:t>
            </a:r>
          </a:p>
          <a:p>
            <a:pPr marL="457200" indent="-228600">
              <a:spcBef>
                <a:spcPts val="0"/>
              </a:spcBef>
              <a:spcAft>
                <a:spcPts val="0"/>
              </a:spcAft>
              <a:buFont typeface="Symbol" pitchFamily="18" charset="2"/>
              <a:buChar char="·"/>
            </a:pPr>
            <a:r>
              <a:rPr lang="en-US" sz="1200" dirty="0" smtClean="0"/>
              <a:t>Explain how to do a building assessment.</a:t>
            </a:r>
          </a:p>
          <a:p>
            <a:pPr marL="457200" indent="-228600">
              <a:spcBef>
                <a:spcPts val="0"/>
              </a:spcBef>
              <a:spcAft>
                <a:spcPts val="0"/>
              </a:spcAft>
              <a:buFont typeface="Symbol" pitchFamily="18" charset="2"/>
              <a:buChar char="·"/>
            </a:pPr>
            <a:r>
              <a:rPr lang="en-US" sz="1200" dirty="0" smtClean="0"/>
              <a:t>Describe the role that clients play in helping the auditor determine health, safety, and energy needs.</a:t>
            </a:r>
          </a:p>
          <a:p>
            <a:pPr marL="457200" indent="-228600">
              <a:spcBef>
                <a:spcPts val="0"/>
              </a:spcBef>
              <a:spcAft>
                <a:spcPts val="0"/>
              </a:spcAft>
              <a:buFont typeface="Symbol" pitchFamily="18" charset="2"/>
              <a:buChar char="·"/>
            </a:pPr>
            <a:r>
              <a:rPr lang="en-US" sz="1200" dirty="0" smtClean="0"/>
              <a:t>List the components of an accurate visual assessment.</a:t>
            </a:r>
          </a:p>
          <a:p>
            <a:pPr marL="457200" indent="-228600">
              <a:spcBef>
                <a:spcPts val="0"/>
              </a:spcBef>
              <a:spcAft>
                <a:spcPts val="0"/>
              </a:spcAft>
              <a:buFont typeface="Symbol" pitchFamily="18" charset="2"/>
              <a:buChar char="·"/>
            </a:pPr>
            <a:r>
              <a:rPr lang="en-US" sz="1200" dirty="0" smtClean="0"/>
              <a:t>Recognize the importance of documenting moisture, electrical, and health and safety problems.</a:t>
            </a:r>
          </a:p>
          <a:p>
            <a:pPr marL="457200" indent="-228600">
              <a:spcBef>
                <a:spcPts val="0"/>
              </a:spcBef>
              <a:spcAft>
                <a:spcPts val="0"/>
              </a:spcAft>
              <a:buFont typeface="Symbol" pitchFamily="18" charset="2"/>
              <a:buChar char="·"/>
            </a:pPr>
            <a:r>
              <a:rPr lang="en-US" sz="1200" dirty="0" smtClean="0"/>
              <a:t>Determine the components of the thermal boundary</a:t>
            </a:r>
            <a:r>
              <a:rPr lang="en-US" sz="1200" b="1" i="1" dirty="0" smtClean="0"/>
              <a:t>.</a:t>
            </a:r>
          </a:p>
          <a:p>
            <a:pPr marL="457200" indent="-228600">
              <a:spcBef>
                <a:spcPts val="0"/>
              </a:spcBef>
              <a:spcAft>
                <a:spcPts val="0"/>
              </a:spcAft>
              <a:buFont typeface="Symbol" pitchFamily="18" charset="2"/>
              <a:buChar char="·"/>
            </a:pPr>
            <a:endParaRPr lang="en-US" sz="1200" b="1" i="1" dirty="0" smtClean="0"/>
          </a:p>
          <a:p>
            <a:pPr marL="3175">
              <a:spcBef>
                <a:spcPts val="0"/>
              </a:spcBef>
              <a:spcAft>
                <a:spcPts val="0"/>
              </a:spcAft>
            </a:pPr>
            <a:r>
              <a:rPr lang="en-US" i="1" dirty="0" smtClean="0">
                <a:solidFill>
                  <a:srgbClr val="808080"/>
                </a:solidFill>
                <a:latin typeface="Times New Roman"/>
              </a:rPr>
              <a:t>Ask students what they would do first after arriving at a house they are about to audit. Ask what they feel is the right approach and order of conducting a building assessment.</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r>
              <a:rPr lang="en-US" dirty="0" smtClean="0">
                <a:latin typeface="Times New Roman"/>
              </a:rPr>
              <a:t>This photo shows an open plumbing wall behind an access door.</a:t>
            </a:r>
          </a:p>
          <a:p>
            <a:r>
              <a:rPr lang="en-US" dirty="0" smtClean="0">
                <a:latin typeface="Times New Roman"/>
              </a:rPr>
              <a:t>This is an interior bypass and a common air leakage site. </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Rot="1" noChangeAspect="1" noChangeArrowheads="1" noTextEdit="1"/>
          </p:cNvSpPr>
          <p:nvPr>
            <p:ph type="sldImg"/>
          </p:nvPr>
        </p:nvSpPr>
        <p:spPr>
          <a:xfrm>
            <a:off x="1390650" y="720725"/>
            <a:ext cx="4533900" cy="3400425"/>
          </a:xfrm>
          <a:ln/>
        </p:spPr>
      </p:sp>
      <p:sp>
        <p:nvSpPr>
          <p:cNvPr id="142340" name="Rectangle 3"/>
          <p:cNvSpPr>
            <a:spLocks noGrp="1" noChangeArrowheads="1"/>
          </p:cNvSpPr>
          <p:nvPr>
            <p:ph type="body" idx="1"/>
          </p:nvPr>
        </p:nvSpPr>
        <p:spPr>
          <a:xfrm>
            <a:off x="731520" y="4267200"/>
            <a:ext cx="5852160" cy="5029200"/>
          </a:xfrm>
          <a:noFill/>
          <a:ln/>
        </p:spPr>
        <p:txBody>
          <a:bodyPr/>
          <a:lstStyle/>
          <a:p>
            <a:pPr eaLnBrk="0" hangingPunct="0">
              <a:lnSpc>
                <a:spcPct val="90000"/>
              </a:lnSpc>
              <a:spcBef>
                <a:spcPts val="1200"/>
              </a:spcBef>
              <a:spcAft>
                <a:spcPts val="600"/>
              </a:spcAft>
              <a:buClr>
                <a:srgbClr val="8DC63F"/>
              </a:buClr>
            </a:pPr>
            <a:r>
              <a:rPr lang="en-US" dirty="0" smtClean="0"/>
              <a:t>Space Heater Policy</a:t>
            </a:r>
          </a:p>
          <a:p>
            <a:pPr marL="457200" indent="-228600" eaLnBrk="0" hangingPunct="0">
              <a:lnSpc>
                <a:spcPct val="90000"/>
              </a:lnSpc>
              <a:spcBef>
                <a:spcPts val="0"/>
              </a:spcBef>
              <a:spcAft>
                <a:spcPts val="0"/>
              </a:spcAft>
              <a:buFont typeface="Symbol" pitchFamily="18" charset="2"/>
              <a:buChar char="·"/>
            </a:pPr>
            <a:r>
              <a:rPr lang="en-US" sz="1100" dirty="0" smtClean="0">
                <a:solidFill>
                  <a:schemeClr val="tx1"/>
                </a:solidFill>
              </a:rPr>
              <a:t>No weatherization work is allowed where an unvented gas or liquid fuel space heater is the primary heat source.</a:t>
            </a:r>
          </a:p>
          <a:p>
            <a:pPr marL="457200" indent="-228600" eaLnBrk="0" hangingPunct="0">
              <a:lnSpc>
                <a:spcPct val="90000"/>
              </a:lnSpc>
              <a:spcBef>
                <a:spcPts val="0"/>
              </a:spcBef>
              <a:spcAft>
                <a:spcPts val="0"/>
              </a:spcAft>
              <a:buFont typeface="Symbol" pitchFamily="18" charset="2"/>
              <a:buChar char="·"/>
            </a:pPr>
            <a:r>
              <a:rPr lang="en-US" sz="1100" dirty="0" smtClean="0"/>
              <a:t>Removal of an unvented primary heat source is required as per DOE </a:t>
            </a:r>
            <a:r>
              <a:rPr lang="en-US" sz="1100" b="1" i="1" dirty="0" smtClean="0">
                <a:latin typeface="Times New Roman"/>
              </a:rPr>
              <a:t>Weatherization Program Notice 11.6 (WPN 11.6)</a:t>
            </a:r>
            <a:endParaRPr lang="en-US" sz="1100" b="1" i="1" dirty="0" smtClean="0">
              <a:solidFill>
                <a:schemeClr val="tx1"/>
              </a:solidFill>
            </a:endParaRPr>
          </a:p>
          <a:p>
            <a:pPr marL="457200" indent="-228600" eaLnBrk="0" hangingPunct="0">
              <a:lnSpc>
                <a:spcPct val="90000"/>
              </a:lnSpc>
              <a:spcBef>
                <a:spcPts val="0"/>
              </a:spcBef>
              <a:spcAft>
                <a:spcPts val="0"/>
              </a:spcAft>
              <a:buFont typeface="Symbol" pitchFamily="18" charset="2"/>
              <a:buChar char="·"/>
            </a:pPr>
            <a:r>
              <a:rPr lang="en-US" sz="1100" dirty="0" smtClean="0"/>
              <a:t>Units that do not meet </a:t>
            </a:r>
            <a:r>
              <a:rPr lang="en-US" sz="1100" b="1" i="1" dirty="0" smtClean="0"/>
              <a:t>ANSI Z21.11.2 </a:t>
            </a:r>
            <a:r>
              <a:rPr lang="en-US" sz="1100" dirty="0" smtClean="0"/>
              <a:t>must be removed prior to weatherization but may remain until a replacement heating system is in place. </a:t>
            </a:r>
          </a:p>
          <a:p>
            <a:pPr marL="457200" indent="-228600" eaLnBrk="0" hangingPunct="0">
              <a:lnSpc>
                <a:spcPct val="90000"/>
              </a:lnSpc>
              <a:spcBef>
                <a:spcPts val="0"/>
              </a:spcBef>
              <a:spcAft>
                <a:spcPts val="0"/>
              </a:spcAft>
              <a:buFont typeface="Symbol" pitchFamily="18" charset="2"/>
              <a:buChar char="·"/>
            </a:pPr>
            <a:r>
              <a:rPr lang="en-US" sz="1100" dirty="0" smtClean="0">
                <a:solidFill>
                  <a:schemeClr val="tx1"/>
                </a:solidFill>
              </a:rPr>
              <a:t>Mobile Home fossil fuel heating systems must be vented to outside. </a:t>
            </a:r>
            <a:r>
              <a:rPr lang="en-US" sz="1100" dirty="0" smtClean="0">
                <a:latin typeface="Times New Roman"/>
              </a:rPr>
              <a:t>The </a:t>
            </a:r>
            <a:r>
              <a:rPr lang="en-US" sz="1100" b="1" i="1" dirty="0" smtClean="0">
                <a:latin typeface="Times New Roman"/>
              </a:rPr>
              <a:t>Manufactured Home Construction and Safety Standards </a:t>
            </a:r>
            <a:r>
              <a:rPr lang="en-US" sz="1100" dirty="0" smtClean="0">
                <a:latin typeface="Times New Roman"/>
              </a:rPr>
              <a:t>require all fuel-burning, heat-producing appliances in mobile homes, except ranges and ovens, to be vented to the outside. The combustion system must also be separated from the interior atmosphere, i.e., draw their combustion air from the outside.</a:t>
            </a:r>
          </a:p>
          <a:p>
            <a:pPr marL="289984">
              <a:spcBef>
                <a:spcPts val="0"/>
              </a:spcBef>
              <a:spcAft>
                <a:spcPts val="317"/>
              </a:spcAft>
            </a:pPr>
            <a:endParaRPr lang="en-US" sz="1100" i="1" dirty="0" smtClean="0">
              <a:solidFill>
                <a:srgbClr val="808080"/>
              </a:solidFill>
              <a:latin typeface="Times New Roman"/>
            </a:endParaRPr>
          </a:p>
          <a:p>
            <a:pPr marL="171450" indent="-168275">
              <a:spcBef>
                <a:spcPts val="0"/>
              </a:spcBef>
              <a:spcAft>
                <a:spcPts val="0"/>
              </a:spcAft>
            </a:pPr>
            <a:r>
              <a:rPr lang="en-US" sz="1100" i="1" dirty="0" smtClean="0">
                <a:solidFill>
                  <a:srgbClr val="808080"/>
                </a:solidFill>
                <a:latin typeface="Times New Roman"/>
              </a:rPr>
              <a:t>Q: Should air sealing be recommended in a home where unvented fossil fuel space heaters are observed?</a:t>
            </a:r>
          </a:p>
          <a:p>
            <a:pPr marL="171450" indent="-168275">
              <a:spcBef>
                <a:spcPts val="0"/>
              </a:spcBef>
              <a:spcAft>
                <a:spcPts val="0"/>
              </a:spcAft>
            </a:pPr>
            <a:endParaRPr lang="en-US" sz="1100" i="1" dirty="0" smtClean="0">
              <a:solidFill>
                <a:srgbClr val="808080"/>
              </a:solidFill>
              <a:latin typeface="Times New Roman"/>
            </a:endParaRPr>
          </a:p>
          <a:p>
            <a:pPr marL="171450" indent="-168275">
              <a:spcBef>
                <a:spcPts val="0"/>
              </a:spcBef>
              <a:spcAft>
                <a:spcPts val="0"/>
              </a:spcAft>
            </a:pPr>
            <a:r>
              <a:rPr lang="en-US" sz="1100" i="1" dirty="0" smtClean="0">
                <a:solidFill>
                  <a:srgbClr val="808080"/>
                </a:solidFill>
                <a:latin typeface="Times New Roman"/>
              </a:rPr>
              <a:t>A: It depends if the heating unit is a primary or secondary heat source. DOE will not permit any DOE-funded weatherization work (including air sealing) if the completed dwelling unit is heated with an unvented gas- or liquid-fueled space heater as the primary heat source. DOE will allow unvented units to temporarily remain as secondary resources as long as they comply with </a:t>
            </a:r>
            <a:r>
              <a:rPr lang="en-US" sz="1100" i="1" dirty="0" smtClean="0">
                <a:solidFill>
                  <a:schemeClr val="tx1">
                    <a:lumMod val="50000"/>
                    <a:lumOff val="50000"/>
                  </a:schemeClr>
                </a:solidFill>
              </a:rPr>
              <a:t>ANSI Z21.11.2  or other </a:t>
            </a:r>
            <a:r>
              <a:rPr lang="en-US" sz="1100" i="1" dirty="0" smtClean="0">
                <a:solidFill>
                  <a:srgbClr val="808080"/>
                </a:solidFill>
                <a:latin typeface="Times New Roman"/>
              </a:rPr>
              <a:t>applicable codes, such as the </a:t>
            </a:r>
            <a:r>
              <a:rPr lang="en-US" sz="1100" b="1" i="1" dirty="0" smtClean="0">
                <a:solidFill>
                  <a:srgbClr val="808080"/>
                </a:solidFill>
                <a:latin typeface="Times New Roman"/>
              </a:rPr>
              <a:t>International Residential Code and International Fuel Gas Code</a:t>
            </a:r>
            <a:r>
              <a:rPr lang="en-US" sz="1100" b="1" i="1" dirty="0" smtClean="0">
                <a:solidFill>
                  <a:srgbClr val="808080"/>
                </a:solidFill>
                <a:latin typeface="Arial"/>
              </a:rPr>
              <a:t>.</a:t>
            </a:r>
          </a:p>
          <a:p>
            <a:pPr marL="289984">
              <a:spcBef>
                <a:spcPts val="0"/>
              </a:spcBef>
              <a:spcAft>
                <a:spcPts val="317"/>
              </a:spcAft>
            </a:pPr>
            <a:endParaRPr lang="en-US" sz="1100" b="1" i="1" dirty="0" smtClean="0">
              <a:solidFill>
                <a:srgbClr val="808080"/>
              </a:solidFill>
              <a:latin typeface="Arial"/>
            </a:endParaRPr>
          </a:p>
          <a:p>
            <a:pPr marL="457200" indent="-228600">
              <a:spcBef>
                <a:spcPts val="0"/>
              </a:spcBef>
              <a:spcAft>
                <a:spcPts val="317"/>
              </a:spcAft>
              <a:buFont typeface="Symbol" pitchFamily="18" charset="2"/>
              <a:buChar char="·"/>
            </a:pPr>
            <a:r>
              <a:rPr lang="en-US" sz="1100" dirty="0" smtClean="0">
                <a:latin typeface="Times New Roman"/>
              </a:rPr>
              <a:t>For additional detail, see Weatherization Program Notice 11.6</a:t>
            </a:r>
            <a:endParaRPr lang="en-US" sz="1100" b="1"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nb-NO" dirty="0" smtClean="0">
                <a:latin typeface="Times New Roman"/>
              </a:rPr>
              <a:t>Determine framing type (balloon, platform, plank, etc.).</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Determine the presence and thickness of wall insulation in multiple locations using one or more of the following methods.</a:t>
            </a:r>
          </a:p>
          <a:p>
            <a:pPr marL="457200" indent="-228600">
              <a:spcBef>
                <a:spcPts val="0"/>
              </a:spcBef>
              <a:spcAft>
                <a:spcPts val="0"/>
              </a:spcAft>
              <a:buFont typeface="Symbol" pitchFamily="18" charset="2"/>
              <a:buChar char="·"/>
            </a:pPr>
            <a:r>
              <a:rPr lang="en-US" dirty="0" smtClean="0">
                <a:latin typeface="Times New Roman"/>
              </a:rPr>
              <a:t>Infrared scanning</a:t>
            </a:r>
          </a:p>
          <a:p>
            <a:pPr marL="457200" indent="-228600">
              <a:spcBef>
                <a:spcPts val="0"/>
              </a:spcBef>
              <a:spcAft>
                <a:spcPts val="0"/>
              </a:spcAft>
              <a:buFont typeface="Symbol" pitchFamily="18" charset="2"/>
              <a:buChar char="·"/>
            </a:pPr>
            <a:r>
              <a:rPr lang="en-US" dirty="0" smtClean="0">
                <a:latin typeface="Times New Roman"/>
              </a:rPr>
              <a:t>Drilling and probing with a non-conductive probe or bore scope</a:t>
            </a:r>
          </a:p>
          <a:p>
            <a:pPr marL="457200" indent="-228600">
              <a:spcBef>
                <a:spcPts val="0"/>
              </a:spcBef>
              <a:spcAft>
                <a:spcPts val="0"/>
              </a:spcAft>
              <a:buFont typeface="Symbol" pitchFamily="18" charset="2"/>
              <a:buChar char="·"/>
            </a:pPr>
            <a:r>
              <a:rPr lang="en-US" dirty="0" smtClean="0">
                <a:latin typeface="Times New Roman"/>
              </a:rPr>
              <a:t>Removing small sections of siding</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Inspect interior wall cladding for damage or weakness.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Look for areas where insulation may spill (pocket doors, suspended ceilings, cabinets, closet spaces, etc.).</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Determine the practicality of an exterior or interior insulation installation. Calculate the gross wall area (perimeter x height).</a:t>
            </a:r>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271B8D17-484F-4262-95E0-8380ABFC5E8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r>
              <a:rPr lang="en-US" dirty="0" smtClean="0">
                <a:latin typeface="Times New Roman"/>
              </a:rPr>
              <a:t>This photo shows framing on the gable end of a house from the attic.  </a:t>
            </a:r>
          </a:p>
          <a:p>
            <a:pPr>
              <a:spcBef>
                <a:spcPts val="0"/>
              </a:spcBef>
              <a:spcAft>
                <a:spcPts val="0"/>
              </a:spcAft>
            </a:pPr>
            <a:r>
              <a:rPr lang="en-US" dirty="0" smtClean="0">
                <a:latin typeface="Times New Roman"/>
              </a:rPr>
              <a:t>The attic is often the best place to determine the type of framing. </a:t>
            </a:r>
          </a:p>
          <a:p>
            <a:pPr marL="457200" indent="-228600">
              <a:spcAft>
                <a:spcPts val="0"/>
              </a:spcAft>
              <a:buFont typeface="Symbol" pitchFamily="18" charset="2"/>
              <a:buChar char="·"/>
            </a:pPr>
            <a:r>
              <a:rPr lang="en-US" dirty="0" smtClean="0">
                <a:latin typeface="Times New Roman"/>
              </a:rPr>
              <a:t>Opened-topped wall cavities are a sure indication of balloon framing. </a:t>
            </a:r>
          </a:p>
          <a:p>
            <a:pPr marL="457200" indent="-228600">
              <a:spcBef>
                <a:spcPts val="0"/>
              </a:spcBef>
              <a:spcAft>
                <a:spcPts val="0"/>
              </a:spcAft>
              <a:buFont typeface="Symbol" pitchFamily="18" charset="2"/>
              <a:buChar char="·"/>
            </a:pPr>
            <a:r>
              <a:rPr lang="en-US" dirty="0" smtClean="0">
                <a:latin typeface="Times New Roman"/>
              </a:rPr>
              <a:t>The existence of a top plate indicates </a:t>
            </a:r>
            <a:r>
              <a:rPr lang="en-US" b="1" i="1" dirty="0" smtClean="0">
                <a:latin typeface="Times New Roman"/>
              </a:rPr>
              <a:t>platform framing. </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When assessing a building, be sure to probe walls to determine:</a:t>
            </a:r>
          </a:p>
          <a:p>
            <a:pPr marL="457200" indent="-228600">
              <a:spcBef>
                <a:spcPts val="0"/>
              </a:spcBef>
              <a:spcAft>
                <a:spcPts val="0"/>
              </a:spcAft>
              <a:buFont typeface="Symbol" pitchFamily="18" charset="2"/>
              <a:buChar char="·"/>
            </a:pPr>
            <a:r>
              <a:rPr lang="en-US" dirty="0" smtClean="0">
                <a:latin typeface="Times New Roman"/>
              </a:rPr>
              <a:t>If insulation is present, what kind, and how much.</a:t>
            </a:r>
          </a:p>
          <a:p>
            <a:pPr marL="457200" indent="-228600">
              <a:spcBef>
                <a:spcPts val="0"/>
              </a:spcBef>
              <a:spcAft>
                <a:spcPts val="0"/>
              </a:spcAft>
              <a:buFont typeface="Symbol" pitchFamily="18" charset="2"/>
              <a:buChar char="·"/>
            </a:pPr>
            <a:r>
              <a:rPr lang="en-US" dirty="0" smtClean="0">
                <a:latin typeface="Times New Roman"/>
              </a:rPr>
              <a:t>The depth of the wall cavity.</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One of the easiest ways to check for the presence of wall insulation is to remove a receptacle cover plate along an exterior wall and probe the wall cavity with a non-conductive probe.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 plastic crochet hook, or a chop stick with a hook carved in the end of it, works great for pulling out a sample of existing insulation.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Widen the gap between the electrical box and wall sheathing slightly and insert the probe to determine wall thickness and insulation type. Do this in several locations along the exterior walls. </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317"/>
              </a:spcBef>
              <a:spcAft>
                <a:spcPts val="317"/>
              </a:spcAft>
            </a:pPr>
            <a:r>
              <a:rPr lang="en-US" dirty="0" smtClean="0">
                <a:latin typeface="Times New Roman"/>
              </a:rPr>
              <a:t>Note and include detail on the following:</a:t>
            </a:r>
          </a:p>
          <a:p>
            <a:pPr lvl="1" indent="-228600">
              <a:spcBef>
                <a:spcPts val="0"/>
              </a:spcBef>
              <a:spcAft>
                <a:spcPts val="0"/>
              </a:spcAft>
              <a:buFont typeface="Symbol"/>
              <a:buChar char="·"/>
            </a:pPr>
            <a:r>
              <a:rPr lang="en-US" dirty="0" smtClean="0">
                <a:latin typeface="Times New Roman"/>
              </a:rPr>
              <a:t>Foundation type (slab on grade, pier and beam, full basement, crawl space, or a combination).</a:t>
            </a:r>
          </a:p>
          <a:p>
            <a:pPr marL="457200" indent="-228600">
              <a:spcBef>
                <a:spcPts val="0"/>
              </a:spcBef>
              <a:spcAft>
                <a:spcPts val="0"/>
              </a:spcAft>
              <a:buFont typeface="Symbol"/>
              <a:buChar char="·"/>
            </a:pPr>
            <a:r>
              <a:rPr lang="en-US" dirty="0" smtClean="0">
                <a:latin typeface="Times New Roman"/>
              </a:rPr>
              <a:t>Conditioned or unconditioned basement or crawl space?</a:t>
            </a:r>
          </a:p>
          <a:p>
            <a:pPr marL="457200" indent="-228600">
              <a:spcBef>
                <a:spcPts val="0"/>
              </a:spcBef>
              <a:spcAft>
                <a:spcPts val="0"/>
              </a:spcAft>
              <a:buFont typeface="Symbol"/>
              <a:buChar char="·"/>
            </a:pPr>
            <a:r>
              <a:rPr lang="en-US" dirty="0" smtClean="0">
                <a:latin typeface="Times New Roman"/>
              </a:rPr>
              <a:t>Components of the thermal boundary, such as the ceiling of an unconditioned basement adjacent to the conditioned space above.</a:t>
            </a:r>
          </a:p>
          <a:p>
            <a:pPr lvl="1" indent="-228600">
              <a:spcBef>
                <a:spcPts val="0"/>
              </a:spcBef>
              <a:spcAft>
                <a:spcPts val="0"/>
              </a:spcAft>
              <a:buFont typeface="Symbol"/>
              <a:buChar char="·"/>
            </a:pPr>
            <a:r>
              <a:rPr lang="en-US" dirty="0" smtClean="0">
                <a:latin typeface="Times New Roman"/>
              </a:rPr>
              <a:t>Combustion appliances and hot water tank.</a:t>
            </a:r>
          </a:p>
          <a:p>
            <a:pPr marL="457200" indent="-228600">
              <a:spcBef>
                <a:spcPts val="0"/>
              </a:spcBef>
              <a:spcAft>
                <a:spcPts val="0"/>
              </a:spcAft>
              <a:buFont typeface="Symbol"/>
              <a:buChar char="·"/>
            </a:pPr>
            <a:r>
              <a:rPr lang="en-US" dirty="0" smtClean="0">
                <a:latin typeface="Times New Roman"/>
              </a:rPr>
              <a:t>Moisture problems, bulk water intrusion, and other IAQ issues.</a:t>
            </a:r>
          </a:p>
          <a:p>
            <a:pPr marL="457200" indent="-228600">
              <a:spcBef>
                <a:spcPts val="0"/>
              </a:spcBef>
              <a:spcAft>
                <a:spcPts val="0"/>
              </a:spcAft>
              <a:buFont typeface="Symbol"/>
              <a:buChar char="·"/>
            </a:pPr>
            <a:r>
              <a:rPr lang="en-US" dirty="0" smtClean="0">
                <a:latin typeface="Times New Roman"/>
              </a:rPr>
              <a:t>Major air bypasses and direct penetrations to the outside.</a:t>
            </a:r>
          </a:p>
          <a:p>
            <a:pPr marL="457200" indent="-228600">
              <a:spcBef>
                <a:spcPts val="0"/>
              </a:spcBef>
              <a:spcAft>
                <a:spcPts val="0"/>
              </a:spcAft>
              <a:buFont typeface="Symbol"/>
              <a:buChar char="·"/>
            </a:pPr>
            <a:r>
              <a:rPr lang="en-US" dirty="0" smtClean="0">
                <a:latin typeface="Times New Roman"/>
              </a:rPr>
              <a:t>Ceiling, wall, and </a:t>
            </a:r>
            <a:r>
              <a:rPr lang="en-US" b="1" i="1" dirty="0" smtClean="0">
                <a:latin typeface="Times New Roman"/>
              </a:rPr>
              <a:t>band joist insulation </a:t>
            </a:r>
            <a:r>
              <a:rPr lang="en-US" dirty="0" smtClean="0">
                <a:latin typeface="Times New Roman"/>
              </a:rPr>
              <a:t>levels.</a:t>
            </a:r>
          </a:p>
          <a:p>
            <a:pPr marL="457200" indent="-228600">
              <a:spcBef>
                <a:spcPts val="0"/>
              </a:spcBef>
              <a:spcAft>
                <a:spcPts val="0"/>
              </a:spcAft>
              <a:buFont typeface="Symbol"/>
              <a:buChar char="·"/>
            </a:pPr>
            <a:r>
              <a:rPr lang="fr-FR" dirty="0" err="1" smtClean="0">
                <a:latin typeface="Times New Roman"/>
              </a:rPr>
              <a:t>Tuck</a:t>
            </a:r>
            <a:r>
              <a:rPr lang="fr-FR" dirty="0" smtClean="0">
                <a:latin typeface="Times New Roman"/>
              </a:rPr>
              <a:t>-</a:t>
            </a:r>
            <a:r>
              <a:rPr lang="fr-FR" dirty="0" err="1" smtClean="0">
                <a:latin typeface="Times New Roman"/>
              </a:rPr>
              <a:t>under</a:t>
            </a:r>
            <a:r>
              <a:rPr lang="fr-FR" dirty="0" smtClean="0">
                <a:latin typeface="Times New Roman"/>
              </a:rPr>
              <a:t> garages, </a:t>
            </a:r>
            <a:r>
              <a:rPr lang="fr-FR" dirty="0" err="1" smtClean="0">
                <a:latin typeface="Times New Roman"/>
              </a:rPr>
              <a:t>coal</a:t>
            </a:r>
            <a:r>
              <a:rPr lang="fr-FR" dirty="0" smtClean="0">
                <a:latin typeface="Times New Roman"/>
              </a:rPr>
              <a:t> </a:t>
            </a:r>
            <a:r>
              <a:rPr lang="fr-FR" dirty="0" err="1" smtClean="0">
                <a:latin typeface="Times New Roman"/>
              </a:rPr>
              <a:t>bins</a:t>
            </a:r>
            <a:r>
              <a:rPr lang="fr-FR" dirty="0" smtClean="0">
                <a:latin typeface="Times New Roman"/>
              </a:rPr>
              <a:t>, etc.</a:t>
            </a:r>
          </a:p>
          <a:p>
            <a:pPr marL="457200" indent="-228600">
              <a:spcBef>
                <a:spcPts val="0"/>
              </a:spcBef>
              <a:spcAft>
                <a:spcPts val="0"/>
              </a:spcAft>
              <a:buFont typeface="Symbol"/>
              <a:buChar char="·"/>
            </a:pPr>
            <a:r>
              <a:rPr lang="en-US" dirty="0" smtClean="0">
                <a:latin typeface="Times New Roman"/>
              </a:rPr>
              <a:t>Condition and insulation levels of duct system.</a:t>
            </a:r>
          </a:p>
          <a:p>
            <a:pPr marL="457200" indent="-228600">
              <a:spcBef>
                <a:spcPts val="0"/>
              </a:spcBef>
              <a:spcAft>
                <a:spcPts val="0"/>
              </a:spcAft>
              <a:buFont typeface="Symbol"/>
              <a:buChar char="·"/>
            </a:pPr>
            <a:r>
              <a:rPr lang="en-US" dirty="0" smtClean="0">
                <a:latin typeface="Times New Roman"/>
              </a:rPr>
              <a:t>Dryer venting.</a:t>
            </a:r>
          </a:p>
          <a:p>
            <a:pPr lvl="1" indent="-228600">
              <a:spcBef>
                <a:spcPts val="0"/>
              </a:spcBef>
              <a:spcAft>
                <a:spcPts val="0"/>
              </a:spcAft>
              <a:buFont typeface="Symbol"/>
              <a:buChar char="·"/>
            </a:pPr>
            <a:r>
              <a:rPr lang="en-US" dirty="0" smtClean="0">
                <a:latin typeface="Times New Roman"/>
              </a:rPr>
              <a:t>Electrical or other hazards to occupants and weatherization workers.</a:t>
            </a:r>
          </a:p>
          <a:p>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271B8D17-484F-4262-95E0-8380ABFC5E8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731520" y="4560570"/>
            <a:ext cx="5852160" cy="4812030"/>
          </a:xfrm>
          <a:noFill/>
          <a:ln/>
        </p:spPr>
        <p:txBody>
          <a:bodyPr/>
          <a:lstStyle/>
          <a:p>
            <a:r>
              <a:rPr lang="en-US" dirty="0" smtClean="0">
                <a:latin typeface="Times New Roman"/>
              </a:rPr>
              <a:t>This is an illustration of a full-height basement. </a:t>
            </a:r>
          </a:p>
          <a:p>
            <a:pPr marL="3175">
              <a:spcBef>
                <a:spcPts val="317"/>
              </a:spcBef>
              <a:spcAft>
                <a:spcPts val="317"/>
              </a:spcAft>
            </a:pPr>
            <a:r>
              <a:rPr lang="en-US" i="1" dirty="0" smtClean="0">
                <a:solidFill>
                  <a:srgbClr val="808080"/>
                </a:solidFill>
                <a:latin typeface="Times New Roman"/>
              </a:rPr>
              <a:t>Ask participants to document the following: </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Note the hot water tank thermostat set point.</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Note insulation on tank and piping.</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Inspect furnace.</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Check windows and their condition.</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Inspect foundation walls.</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Note whether band joist and mudsill are sealed or insulated.</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Check for bypasses through the floor.</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Check condition of ducts</a:t>
            </a:r>
          </a:p>
          <a:p>
            <a:pPr marL="457200" indent="-228600">
              <a:spcBef>
                <a:spcPts val="317"/>
              </a:spcBef>
              <a:spcAft>
                <a:spcPts val="317"/>
              </a:spcAft>
              <a:buFont typeface="Symbol" pitchFamily="18" charset="2"/>
              <a:buChar char="·"/>
            </a:pPr>
            <a:r>
              <a:rPr lang="en-US" i="1" dirty="0" smtClean="0">
                <a:solidFill>
                  <a:srgbClr val="808080"/>
                </a:solidFill>
                <a:latin typeface="Times New Roman"/>
              </a:rPr>
              <a:t>Inspect condition of interior and exterior doors.</a:t>
            </a:r>
          </a:p>
          <a:p>
            <a:pPr marL="3175">
              <a:spcBef>
                <a:spcPts val="0"/>
              </a:spcBef>
              <a:spcAft>
                <a:spcPts val="0"/>
              </a:spcAft>
            </a:pPr>
            <a:endParaRPr lang="en-US" i="1" dirty="0" smtClean="0">
              <a:solidFill>
                <a:srgbClr val="808080"/>
              </a:solidFill>
              <a:latin typeface="Times New Roman"/>
            </a:endParaRPr>
          </a:p>
          <a:p>
            <a:pPr marL="3175">
              <a:spcBef>
                <a:spcPts val="0"/>
              </a:spcBef>
              <a:spcAft>
                <a:spcPts val="0"/>
              </a:spcAft>
            </a:pPr>
            <a:r>
              <a:rPr lang="en-US" i="1" dirty="0" smtClean="0">
                <a:solidFill>
                  <a:srgbClr val="808080"/>
                </a:solidFill>
                <a:latin typeface="Times New Roman"/>
              </a:rPr>
              <a:t>Q: Is this basement conditioned or unconditioned?</a:t>
            </a:r>
          </a:p>
          <a:p>
            <a:pPr marL="3175">
              <a:spcBef>
                <a:spcPts val="0"/>
              </a:spcBef>
              <a:spcAft>
                <a:spcPts val="0"/>
              </a:spcAft>
            </a:pPr>
            <a:endParaRPr lang="en-US" i="1" dirty="0" smtClean="0">
              <a:solidFill>
                <a:srgbClr val="808080"/>
              </a:solidFill>
              <a:latin typeface="Times New Roman"/>
            </a:endParaRPr>
          </a:p>
          <a:p>
            <a:pPr marL="3175">
              <a:spcBef>
                <a:spcPts val="0"/>
              </a:spcBef>
              <a:spcAft>
                <a:spcPts val="0"/>
              </a:spcAft>
            </a:pPr>
            <a:r>
              <a:rPr lang="en-US" i="1" dirty="0" smtClean="0">
                <a:solidFill>
                  <a:srgbClr val="808080"/>
                </a:solidFill>
                <a:latin typeface="Times New Roman"/>
              </a:rPr>
              <a:t>A: It appears to be conditioned.</a:t>
            </a:r>
          </a:p>
          <a:p>
            <a:pPr lvl="1"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No duct insulation.</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No thermal barrier (insulation) in basement ceiling.</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Presence of washer and dryer indicate space is used by occupants.</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r>
              <a:rPr lang="en-US" dirty="0" smtClean="0">
                <a:latin typeface="Times New Roman"/>
              </a:rPr>
              <a:t>This photo shows a plumbing and wiring chase in the first floor ceiling.   </a:t>
            </a:r>
          </a:p>
          <a:p>
            <a:r>
              <a:rPr lang="en-US" dirty="0" smtClean="0">
                <a:latin typeface="Times New Roman"/>
              </a:rPr>
              <a:t>Note major air leakage sites on your sketch.</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This is a photo of a </a:t>
            </a:r>
            <a:r>
              <a:rPr lang="en-US" b="1" i="1" dirty="0" smtClean="0">
                <a:latin typeface="Times New Roman"/>
              </a:rPr>
              <a:t>box sill</a:t>
            </a:r>
            <a:r>
              <a:rPr lang="en-US" dirty="0" smtClean="0">
                <a:latin typeface="Times New Roman"/>
              </a:rPr>
              <a:t>, made up of the band joist, floor joist and </a:t>
            </a:r>
            <a:r>
              <a:rPr lang="en-US" b="1" i="1" dirty="0" smtClean="0">
                <a:latin typeface="Times New Roman"/>
              </a:rPr>
              <a:t>mud sill </a:t>
            </a:r>
            <a:r>
              <a:rPr lang="en-US" dirty="0" smtClean="0">
                <a:latin typeface="Times New Roman"/>
              </a:rPr>
              <a:t>framing.</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box sill is a common perimeter leakage site in basements.</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en-US" dirty="0" smtClean="0">
                <a:latin typeface="Times New Roman"/>
              </a:rPr>
              <a:t>This photo shows a basement with a dirt floor. </a:t>
            </a:r>
          </a:p>
          <a:p>
            <a:r>
              <a:rPr lang="en-US" dirty="0" smtClean="0">
                <a:latin typeface="Times New Roman"/>
              </a:rPr>
              <a:t>This basement could be a candidate for a </a:t>
            </a:r>
            <a:r>
              <a:rPr lang="en-US" b="1" i="1" dirty="0" smtClean="0">
                <a:latin typeface="Times New Roman"/>
              </a:rPr>
              <a:t>vapor retarder.</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Assessment begins with meeting and interviewing the client.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Show respect, understanding, and honesty.</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Making the client part of the auditing process often yields very important clues about:</a:t>
            </a:r>
          </a:p>
          <a:p>
            <a:pPr marL="457200" indent="-228600">
              <a:spcAft>
                <a:spcPts val="0"/>
              </a:spcAft>
              <a:buFont typeface="Symbol" pitchFamily="18" charset="2"/>
              <a:buChar char="·"/>
            </a:pPr>
            <a:r>
              <a:rPr lang="en-US" dirty="0" smtClean="0">
                <a:latin typeface="Times New Roman"/>
              </a:rPr>
              <a:t>Health and safety.</a:t>
            </a:r>
          </a:p>
          <a:p>
            <a:pPr marL="457200" indent="-228600">
              <a:spcBef>
                <a:spcPts val="0"/>
              </a:spcBef>
              <a:spcAft>
                <a:spcPts val="0"/>
              </a:spcAft>
              <a:buFont typeface="Symbol" pitchFamily="18" charset="2"/>
              <a:buChar char="·"/>
            </a:pPr>
            <a:r>
              <a:rPr lang="en-US" dirty="0" smtClean="0">
                <a:latin typeface="Times New Roman"/>
              </a:rPr>
              <a:t>Comfort.</a:t>
            </a:r>
          </a:p>
          <a:p>
            <a:pPr marL="457200" indent="-228600">
              <a:spcBef>
                <a:spcPts val="0"/>
              </a:spcBef>
              <a:spcAft>
                <a:spcPts val="0"/>
              </a:spcAft>
              <a:buFont typeface="Symbol" pitchFamily="18" charset="2"/>
              <a:buChar char="·"/>
            </a:pPr>
            <a:r>
              <a:rPr lang="en-US" dirty="0" smtClean="0">
                <a:latin typeface="Times New Roman"/>
              </a:rPr>
              <a:t>Energy efficiency.</a:t>
            </a:r>
          </a:p>
          <a:p>
            <a:pPr marL="289984" indent="-241653">
              <a:spcBef>
                <a:spcPts val="0"/>
              </a:spcBef>
              <a:spcAft>
                <a:spcPts val="0"/>
              </a:spcAft>
            </a:pPr>
            <a:endParaRPr lang="en-US" b="1" u="sng" dirty="0" smtClean="0">
              <a:latin typeface="Arial"/>
            </a:endParaRPr>
          </a:p>
          <a:p>
            <a:pPr marL="289984" indent="-241653"/>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r>
              <a:rPr lang="en-US" dirty="0" smtClean="0">
                <a:latin typeface="Times New Roman"/>
              </a:rPr>
              <a:t>This is a photo of a wet crawl space without a door. </a:t>
            </a:r>
          </a:p>
          <a:p>
            <a:pPr marL="289984" indent="-338314">
              <a:buFont typeface="Symbol"/>
              <a:buNone/>
            </a:pPr>
            <a:r>
              <a:rPr lang="en-US" i="1" dirty="0" smtClean="0">
                <a:solidFill>
                  <a:schemeClr val="tx1">
                    <a:lumMod val="50000"/>
                    <a:lumOff val="50000"/>
                  </a:schemeClr>
                </a:solidFill>
                <a:latin typeface="Times New Roman"/>
              </a:rPr>
              <a:t>Q: Who else besides the home’s occupants can be affected by a wet crawl space?</a:t>
            </a:r>
          </a:p>
          <a:p>
            <a:pPr marL="289984" indent="-338314">
              <a:buFont typeface="Symbol"/>
              <a:buNone/>
            </a:pPr>
            <a:r>
              <a:rPr lang="en-US" i="1" dirty="0" smtClean="0">
                <a:solidFill>
                  <a:schemeClr val="tx1">
                    <a:lumMod val="50000"/>
                    <a:lumOff val="50000"/>
                  </a:schemeClr>
                </a:solidFill>
                <a:latin typeface="Times New Roman"/>
              </a:rPr>
              <a:t>A: Weatherization workers. </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r>
              <a:rPr lang="en-US" dirty="0" smtClean="0">
                <a:latin typeface="Times New Roman"/>
              </a:rPr>
              <a:t>This photo shows a wet basement floor with an open sump. </a:t>
            </a:r>
          </a:p>
          <a:p>
            <a:r>
              <a:rPr lang="en-US" dirty="0" smtClean="0">
                <a:latin typeface="Times New Roman"/>
              </a:rPr>
              <a:t>Bulk moisture problems like this will need to be fixed before weatherization work can begin.</a:t>
            </a:r>
          </a:p>
          <a:p>
            <a:pPr>
              <a:buFont typeface="Symbol"/>
              <a:buNone/>
            </a:pPr>
            <a:r>
              <a:rPr lang="en-US" i="1" dirty="0" smtClean="0">
                <a:solidFill>
                  <a:schemeClr val="tx1">
                    <a:lumMod val="50000"/>
                    <a:lumOff val="50000"/>
                  </a:schemeClr>
                </a:solidFill>
                <a:latin typeface="Times New Roman"/>
              </a:rPr>
              <a:t>Q: What kinds of funds must</a:t>
            </a:r>
            <a:r>
              <a:rPr lang="en-US" i="1" baseline="0" dirty="0" smtClean="0">
                <a:solidFill>
                  <a:schemeClr val="tx1">
                    <a:lumMod val="50000"/>
                    <a:lumOff val="50000"/>
                  </a:schemeClr>
                </a:solidFill>
                <a:latin typeface="Times New Roman"/>
              </a:rPr>
              <a:t> be used to fix moisture problems like this?</a:t>
            </a:r>
          </a:p>
          <a:p>
            <a:pPr>
              <a:buFont typeface="Symbol"/>
              <a:buNone/>
            </a:pPr>
            <a:r>
              <a:rPr lang="en-US" i="1" baseline="0" dirty="0" smtClean="0">
                <a:solidFill>
                  <a:schemeClr val="tx1">
                    <a:lumMod val="50000"/>
                    <a:lumOff val="50000"/>
                  </a:schemeClr>
                </a:solidFill>
                <a:latin typeface="Times New Roman"/>
              </a:rPr>
              <a:t>A:  Health and Safety funds, not energy efficiency funds. </a:t>
            </a:r>
            <a:endParaRPr lang="en-US" i="1" dirty="0" smtClean="0">
              <a:solidFill>
                <a:schemeClr val="tx1">
                  <a:lumMod val="50000"/>
                  <a:lumOff val="50000"/>
                </a:schemeClr>
              </a:solidFill>
              <a:latin typeface="Times New Roman"/>
            </a:endParaRP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r>
              <a:rPr lang="en-US" dirty="0" smtClean="0">
                <a:latin typeface="Times New Roman"/>
              </a:rPr>
              <a:t>This photo shows a typical attic space with open ceiling joists and a small amount of scattered mineral wool insulation.</a:t>
            </a:r>
          </a:p>
          <a:p>
            <a:r>
              <a:rPr lang="en-US" dirty="0" smtClean="0">
                <a:latin typeface="Times New Roman"/>
              </a:rPr>
              <a:t>Attics are dark, hot, and often hazardous places to work. But they are often where the most important work is done.</a:t>
            </a:r>
          </a:p>
          <a:p>
            <a:r>
              <a:rPr lang="en-US" i="1" dirty="0" smtClean="0">
                <a:solidFill>
                  <a:srgbClr val="808080"/>
                </a:solidFill>
                <a:latin typeface="Times New Roman"/>
              </a:rPr>
              <a:t>Ask students to share some of their experiences. Has anyone put their foot through a ceiling, found snakes, run into a hornet’s nest, or nearly succumbed to over-heating?</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dirty="0" smtClean="0">
                <a:latin typeface="Times New Roman"/>
              </a:rPr>
              <a:t>Locate and identify components of the thermal boundary.</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Note physical features (floored, unfloored, condition of ceiling, occupants’ belongings, attic hatch type).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Include detail on the following:</a:t>
            </a:r>
          </a:p>
          <a:p>
            <a:pPr marL="457200" indent="-215900">
              <a:spcBef>
                <a:spcPts val="0"/>
              </a:spcBef>
              <a:spcAft>
                <a:spcPts val="0"/>
              </a:spcAft>
              <a:buFont typeface="Symbol" pitchFamily="18" charset="2"/>
              <a:buChar char="·"/>
            </a:pPr>
            <a:r>
              <a:rPr lang="en-US" dirty="0" smtClean="0">
                <a:latin typeface="Times New Roman"/>
              </a:rPr>
              <a:t>Existing insulation levels</a:t>
            </a:r>
          </a:p>
          <a:p>
            <a:pPr marL="457200" indent="-215900">
              <a:spcBef>
                <a:spcPts val="0"/>
              </a:spcBef>
              <a:spcAft>
                <a:spcPts val="0"/>
              </a:spcAft>
              <a:buFont typeface="Symbol" pitchFamily="18" charset="2"/>
              <a:buChar char="·"/>
            </a:pPr>
            <a:r>
              <a:rPr lang="en-US" dirty="0" smtClean="0">
                <a:latin typeface="Times New Roman"/>
              </a:rPr>
              <a:t>Major air bypasses</a:t>
            </a:r>
          </a:p>
          <a:p>
            <a:pPr marL="457200" indent="-215900">
              <a:spcBef>
                <a:spcPts val="0"/>
              </a:spcBef>
              <a:spcAft>
                <a:spcPts val="0"/>
              </a:spcAft>
              <a:buFont typeface="Symbol" pitchFamily="18" charset="2"/>
              <a:buChar char="·"/>
            </a:pPr>
            <a:r>
              <a:rPr lang="en-US" dirty="0" smtClean="0">
                <a:latin typeface="Times New Roman"/>
              </a:rPr>
              <a:t>Condition and insulation level of duct systems if present</a:t>
            </a:r>
          </a:p>
          <a:p>
            <a:pPr marL="457200" indent="-215900">
              <a:spcBef>
                <a:spcPts val="0"/>
              </a:spcBef>
              <a:spcAft>
                <a:spcPts val="0"/>
              </a:spcAft>
              <a:buFont typeface="Symbol" pitchFamily="18" charset="2"/>
              <a:buChar char="·"/>
            </a:pPr>
            <a:r>
              <a:rPr lang="en-US" dirty="0" smtClean="0">
                <a:latin typeface="Times New Roman"/>
              </a:rPr>
              <a:t>Evidence of condensation-based moisture problems or roof leaks</a:t>
            </a:r>
          </a:p>
          <a:p>
            <a:pPr marL="457200" indent="-215900">
              <a:spcBef>
                <a:spcPts val="0"/>
              </a:spcBef>
              <a:spcAft>
                <a:spcPts val="0"/>
              </a:spcAft>
              <a:buFont typeface="Symbol" pitchFamily="18" charset="2"/>
              <a:buChar char="·"/>
            </a:pPr>
            <a:r>
              <a:rPr lang="en-US" dirty="0" smtClean="0">
                <a:latin typeface="Times New Roman"/>
              </a:rPr>
              <a:t>Attic ventilation</a:t>
            </a:r>
          </a:p>
          <a:p>
            <a:pPr lvl="1" indent="-215900">
              <a:spcBef>
                <a:spcPts val="0"/>
              </a:spcBef>
              <a:spcAft>
                <a:spcPts val="0"/>
              </a:spcAft>
              <a:buFont typeface="Symbol" pitchFamily="18" charset="2"/>
              <a:buChar char="·"/>
            </a:pPr>
            <a:r>
              <a:rPr lang="en-US" dirty="0" smtClean="0">
                <a:latin typeface="Times New Roman"/>
              </a:rPr>
              <a:t>Ventilation of mechanical and plumbing terminations and whether they  are vented to the outside</a:t>
            </a:r>
          </a:p>
          <a:p>
            <a:pPr marL="457200" indent="-215900">
              <a:spcBef>
                <a:spcPts val="0"/>
              </a:spcBef>
              <a:spcAft>
                <a:spcPts val="0"/>
              </a:spcAft>
              <a:buFont typeface="Symbol" pitchFamily="18" charset="2"/>
              <a:buChar char="·"/>
            </a:pPr>
            <a:r>
              <a:rPr lang="en-US" b="1" i="1" dirty="0" smtClean="0">
                <a:latin typeface="Times New Roman"/>
              </a:rPr>
              <a:t>Knob and tube wiring </a:t>
            </a:r>
            <a:r>
              <a:rPr lang="en-US" dirty="0" smtClean="0">
                <a:latin typeface="Times New Roman"/>
              </a:rPr>
              <a:t>and other electrical hazards</a:t>
            </a:r>
          </a:p>
          <a:p>
            <a:pPr marL="457200" indent="-215900">
              <a:spcBef>
                <a:spcPts val="0"/>
              </a:spcBef>
              <a:spcAft>
                <a:spcPts val="0"/>
              </a:spcAft>
              <a:buFont typeface="Symbol" pitchFamily="18" charset="2"/>
              <a:buChar char="·"/>
            </a:pPr>
            <a:r>
              <a:rPr lang="en-US" dirty="0" smtClean="0">
                <a:latin typeface="Times New Roman"/>
              </a:rPr>
              <a:t>Other hazards such as </a:t>
            </a:r>
            <a:r>
              <a:rPr lang="en-US" b="1" i="1" dirty="0" smtClean="0">
                <a:latin typeface="Times New Roman"/>
              </a:rPr>
              <a:t>vermiculite, </a:t>
            </a:r>
            <a:r>
              <a:rPr lang="en-US" dirty="0" smtClean="0">
                <a:latin typeface="Times New Roman"/>
              </a:rPr>
              <a:t>vermin droppings, etc.</a:t>
            </a:r>
          </a:p>
          <a:p>
            <a:pPr marL="457200" indent="-215900">
              <a:spcBef>
                <a:spcPts val="0"/>
              </a:spcBef>
              <a:spcAft>
                <a:spcPts val="0"/>
              </a:spcAft>
              <a:buFont typeface="Symbol" pitchFamily="18" charset="2"/>
              <a:buChar char="·"/>
            </a:pPr>
            <a:endParaRPr lang="en-US" dirty="0" smtClean="0">
              <a:latin typeface="Times New Roman"/>
            </a:endParaRPr>
          </a:p>
          <a:p>
            <a:pPr>
              <a:spcBef>
                <a:spcPts val="0"/>
              </a:spcBef>
              <a:spcAft>
                <a:spcPts val="0"/>
              </a:spcAft>
            </a:pPr>
            <a:r>
              <a:rPr lang="en-US" dirty="0" smtClean="0">
                <a:latin typeface="Times New Roman"/>
              </a:rPr>
              <a:t>If an interior access is not available, try to access the attic through an existing exterior vent or ask permission to create an interior access through a closet ceiling. </a:t>
            </a:r>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271B8D17-484F-4262-95E0-8380ABFC5E8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dirty="0" smtClean="0">
                <a:latin typeface="Times New Roman"/>
              </a:rPr>
              <a:t>This photo shows various features of an attic.</a:t>
            </a:r>
          </a:p>
          <a:p>
            <a:pPr marL="3175"/>
            <a:r>
              <a:rPr lang="en-US" i="1" dirty="0" smtClean="0">
                <a:solidFill>
                  <a:srgbClr val="808080"/>
                </a:solidFill>
                <a:latin typeface="Times New Roman"/>
              </a:rPr>
              <a:t>Q: What kinds of features are worth noting in this view of the attic? </a:t>
            </a:r>
          </a:p>
          <a:p>
            <a:pPr marL="3175"/>
            <a:r>
              <a:rPr lang="en-US" i="1" dirty="0" smtClean="0">
                <a:solidFill>
                  <a:srgbClr val="808080"/>
                </a:solidFill>
                <a:latin typeface="Times New Roman"/>
              </a:rPr>
              <a:t>Click to reveal in this order:</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Chimney</a:t>
            </a:r>
          </a:p>
          <a:p>
            <a:pPr marL="457200" indent="-228600">
              <a:spcBef>
                <a:spcPts val="0"/>
              </a:spcBef>
              <a:spcAft>
                <a:spcPts val="0"/>
              </a:spcAft>
              <a:buClr>
                <a:srgbClr val="808080"/>
              </a:buClr>
              <a:buFont typeface="Symbol" pitchFamily="18" charset="2"/>
              <a:buChar char="·"/>
            </a:pPr>
            <a:r>
              <a:rPr lang="en-US" b="1" i="1" dirty="0" smtClean="0">
                <a:solidFill>
                  <a:srgbClr val="808080"/>
                </a:solidFill>
                <a:latin typeface="Times New Roman"/>
              </a:rPr>
              <a:t>B-vent </a:t>
            </a:r>
            <a:r>
              <a:rPr lang="en-US" i="1" dirty="0" smtClean="0">
                <a:solidFill>
                  <a:srgbClr val="808080"/>
                </a:solidFill>
                <a:latin typeface="Times New Roman"/>
              </a:rPr>
              <a:t>(a special type of vent approved for venting gas appliances)</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Pull-down staircase</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Gable vent</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Open joist ceiling</a:t>
            </a:r>
          </a:p>
          <a:p>
            <a:pPr marL="457200" indent="-228600">
              <a:spcBef>
                <a:spcPts val="0"/>
              </a:spcBef>
              <a:spcAft>
                <a:spcPts val="0"/>
              </a:spcAft>
              <a:buClr>
                <a:srgbClr val="808080"/>
              </a:buClr>
              <a:buFont typeface="Symbol" pitchFamily="18" charset="2"/>
              <a:buChar char="·"/>
            </a:pPr>
            <a:r>
              <a:rPr lang="en-US" i="1" dirty="0" smtClean="0">
                <a:solidFill>
                  <a:srgbClr val="808080"/>
                </a:solidFill>
                <a:latin typeface="Times New Roman"/>
              </a:rPr>
              <a:t>Floored attic</a:t>
            </a:r>
          </a:p>
          <a:p>
            <a:pPr indent="-241653"/>
            <a:endParaRPr lang="en-US" i="1"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These are photos of major attic bypasses.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Document these types of bypasses. They will take significant time and materials to effectively seal and should be included in the work order for the benefit of the crew.</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This is a photo and an illustration of interior attic bypasses.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interior wall cavities act as a chimney that robs the house of heat and conditioned air.</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This illustration shows an attic serving an addition off of the main attic.</a:t>
            </a:r>
          </a:p>
          <a:p>
            <a:pPr>
              <a:spcBef>
                <a:spcPts val="0"/>
              </a:spcBef>
              <a:spcAft>
                <a:spcPts val="0"/>
              </a:spcAft>
            </a:pPr>
            <a:endParaRPr lang="en-US" dirty="0">
              <a:latin typeface="Times New Roman"/>
            </a:endParaRPr>
          </a:p>
          <a:p>
            <a:pPr>
              <a:spcBef>
                <a:spcPts val="0"/>
              </a:spcBef>
              <a:spcAft>
                <a:spcPts val="0"/>
              </a:spcAft>
            </a:pPr>
            <a:r>
              <a:rPr lang="en-US" dirty="0" smtClean="0">
                <a:latin typeface="Times New Roman"/>
              </a:rPr>
              <a:t>There will likely be large air pathways between the two attics through the open stud bays. </a:t>
            </a:r>
          </a:p>
          <a:p>
            <a:r>
              <a:rPr lang="en-US" b="1" u="sng" dirty="0" smtClean="0">
                <a:latin typeface="Times New Roman"/>
              </a:rPr>
              <a:t/>
            </a:r>
            <a:br>
              <a:rPr lang="en-US" b="1" u="sng" dirty="0" smtClean="0">
                <a:latin typeface="Times New Roman"/>
              </a:rPr>
            </a:b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latin typeface="Times New Roman"/>
              </a:rPr>
              <a:t>This is a photo of knob and tube wiring. </a:t>
            </a:r>
          </a:p>
          <a:p>
            <a:r>
              <a:rPr lang="en-US" dirty="0" smtClean="0">
                <a:latin typeface="Times New Roman"/>
              </a:rPr>
              <a:t>Note the locations of the following items and other potential electrical hazards. </a:t>
            </a:r>
          </a:p>
          <a:p>
            <a:pPr marL="457200" indent="-228600">
              <a:spcBef>
                <a:spcPts val="0"/>
              </a:spcBef>
              <a:spcAft>
                <a:spcPts val="0"/>
              </a:spcAft>
              <a:buFont typeface="Symbol"/>
              <a:buChar char="·"/>
            </a:pPr>
            <a:r>
              <a:rPr lang="en-US" dirty="0" smtClean="0">
                <a:latin typeface="Times New Roman"/>
              </a:rPr>
              <a:t>Knob and tube wiring</a:t>
            </a:r>
          </a:p>
          <a:p>
            <a:pPr marL="457200" indent="-228600">
              <a:spcBef>
                <a:spcPts val="0"/>
              </a:spcBef>
              <a:spcAft>
                <a:spcPts val="0"/>
              </a:spcAft>
              <a:buFont typeface="Symbol"/>
              <a:buChar char="·"/>
            </a:pPr>
            <a:r>
              <a:rPr lang="en-US" dirty="0" smtClean="0">
                <a:latin typeface="Times New Roman"/>
              </a:rPr>
              <a:t>Open wire splices</a:t>
            </a:r>
          </a:p>
          <a:p>
            <a:pPr marL="457200" indent="-228600">
              <a:spcBef>
                <a:spcPts val="0"/>
              </a:spcBef>
              <a:spcAft>
                <a:spcPts val="0"/>
              </a:spcAft>
              <a:buFont typeface="Symbol"/>
              <a:buChar char="·"/>
            </a:pPr>
            <a:r>
              <a:rPr lang="en-US" dirty="0" smtClean="0">
                <a:latin typeface="Times New Roman"/>
              </a:rPr>
              <a:t>Uncovered junction boxes.</a:t>
            </a:r>
          </a:p>
          <a:p>
            <a:pPr marL="457200" indent="-228600">
              <a:spcBef>
                <a:spcPts val="0"/>
              </a:spcBef>
              <a:spcAft>
                <a:spcPts val="0"/>
              </a:spcAft>
              <a:buFont typeface="Symbol"/>
              <a:buChar char="·"/>
            </a:pPr>
            <a:r>
              <a:rPr lang="en-US" dirty="0" smtClean="0">
                <a:latin typeface="Times New Roman"/>
              </a:rPr>
              <a:t>Frayed wire, etc.</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r>
              <a:rPr lang="en-US" dirty="0" smtClean="0">
                <a:latin typeface="Times New Roman"/>
              </a:rPr>
              <a:t>This photo shows a disconnected duct from a kitchen ventilation fan and associated moisture on roof sheathing.</a:t>
            </a:r>
          </a:p>
          <a:p>
            <a:r>
              <a:rPr lang="en-US" dirty="0" smtClean="0">
                <a:latin typeface="Times New Roman"/>
              </a:rPr>
              <a:t>All ventilation exhaust fans must be vented through the roof with smooth metal pipe.</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Use the interview process to learn more about how the home works:</a:t>
            </a:r>
          </a:p>
          <a:p>
            <a:pPr marL="457200" indent="-228600">
              <a:spcBef>
                <a:spcPts val="0"/>
              </a:spcBef>
              <a:spcAft>
                <a:spcPts val="0"/>
              </a:spcAft>
              <a:buFont typeface="Symbol"/>
              <a:buChar char="·"/>
            </a:pPr>
            <a:r>
              <a:rPr lang="en-US" dirty="0" smtClean="0">
                <a:latin typeface="Times New Roman"/>
              </a:rPr>
              <a:t>How many people live in the home and how many bedrooms? This information will impact </a:t>
            </a:r>
            <a:r>
              <a:rPr lang="en-US" b="1" i="1" dirty="0" smtClean="0">
                <a:latin typeface="Times New Roman"/>
              </a:rPr>
              <a:t>ASHAE 62.2  2010 </a:t>
            </a:r>
            <a:r>
              <a:rPr lang="en-US" b="0" i="0" dirty="0" smtClean="0">
                <a:latin typeface="Times New Roman"/>
              </a:rPr>
              <a:t>ventilation requirements</a:t>
            </a:r>
          </a:p>
          <a:p>
            <a:pPr marL="457200" indent="-228600">
              <a:spcBef>
                <a:spcPts val="0"/>
              </a:spcBef>
              <a:spcAft>
                <a:spcPts val="0"/>
              </a:spcAft>
              <a:buFont typeface="Symbol"/>
              <a:buChar char="·"/>
            </a:pPr>
            <a:r>
              <a:rPr lang="en-US" dirty="0" smtClean="0">
                <a:latin typeface="Times New Roman"/>
              </a:rPr>
              <a:t>Are there cold rooms? Hot rooms? Discovering existing issues through the client interview helps the auditor focus the detective work. </a:t>
            </a:r>
          </a:p>
          <a:p>
            <a:pPr marL="457200" indent="-228600">
              <a:spcBef>
                <a:spcPts val="0"/>
              </a:spcBef>
              <a:spcAft>
                <a:spcPts val="0"/>
              </a:spcAft>
              <a:buFont typeface="Symbol"/>
              <a:buChar char="·"/>
            </a:pPr>
            <a:r>
              <a:rPr lang="en-US" dirty="0" smtClean="0">
                <a:latin typeface="Times New Roman"/>
              </a:rPr>
              <a:t>Do clients use window shades to control solar heat gain? If they are active participants in controlling the home climate, they may be more open to client education about maintaining installed weatherization measures. </a:t>
            </a:r>
          </a:p>
          <a:p>
            <a:pPr marL="457200" indent="-228600">
              <a:spcBef>
                <a:spcPts val="0"/>
              </a:spcBef>
              <a:spcAft>
                <a:spcPts val="0"/>
              </a:spcAft>
              <a:buFont typeface="Symbol"/>
              <a:buChar char="·"/>
            </a:pPr>
            <a:r>
              <a:rPr lang="en-US" dirty="0" smtClean="0">
                <a:latin typeface="Times New Roman"/>
              </a:rPr>
              <a:t>Are certain parts of the house ever closed off for temperature control?</a:t>
            </a:r>
          </a:p>
          <a:p>
            <a:pPr marL="457200" indent="-228600">
              <a:spcBef>
                <a:spcPts val="0"/>
              </a:spcBef>
              <a:spcAft>
                <a:spcPts val="0"/>
              </a:spcAft>
              <a:buFont typeface="Symbol"/>
              <a:buChar char="·"/>
            </a:pPr>
            <a:r>
              <a:rPr lang="en-US" dirty="0" smtClean="0">
                <a:latin typeface="Times New Roman"/>
              </a:rPr>
              <a:t>What temperature is the thermostat typically set to? </a:t>
            </a:r>
          </a:p>
          <a:p>
            <a:pPr marL="457200" indent="-228600">
              <a:spcBef>
                <a:spcPts val="0"/>
              </a:spcBef>
              <a:spcAft>
                <a:spcPts val="0"/>
              </a:spcAft>
              <a:buFont typeface="Symbol"/>
              <a:buChar char="·"/>
            </a:pPr>
            <a:r>
              <a:rPr lang="en-US" dirty="0" smtClean="0">
                <a:latin typeface="Times New Roman"/>
              </a:rPr>
              <a:t>Do they use the fireplace or unvented space heaters?</a:t>
            </a:r>
          </a:p>
          <a:p>
            <a:pPr marL="457200" indent="-228600">
              <a:spcBef>
                <a:spcPts val="0"/>
              </a:spcBef>
              <a:spcAft>
                <a:spcPts val="0"/>
              </a:spcAft>
              <a:buFont typeface="Symbol"/>
              <a:buChar char="·"/>
            </a:pPr>
            <a:r>
              <a:rPr lang="en-US" dirty="0" smtClean="0">
                <a:latin typeface="Times New Roman"/>
              </a:rPr>
              <a:t>What are the fuel bills?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Ask the client about issues related to health and safety: </a:t>
            </a:r>
          </a:p>
          <a:p>
            <a:pPr marL="457200" indent="-228600">
              <a:spcBef>
                <a:spcPts val="0"/>
              </a:spcBef>
              <a:spcAft>
                <a:spcPts val="0"/>
              </a:spcAft>
              <a:buFont typeface="Symbol"/>
              <a:buChar char="·"/>
            </a:pPr>
            <a:r>
              <a:rPr lang="en-US" dirty="0" smtClean="0">
                <a:latin typeface="Times New Roman"/>
              </a:rPr>
              <a:t>Does anyone in the home have asthma? This may be unrelated to the home itself, but should be noted on the work order if dense-pack sidewall insulation is specified.</a:t>
            </a:r>
          </a:p>
          <a:p>
            <a:pPr marL="457200" indent="-228600">
              <a:spcBef>
                <a:spcPts val="0"/>
              </a:spcBef>
              <a:spcAft>
                <a:spcPts val="0"/>
              </a:spcAft>
              <a:buFont typeface="Symbol"/>
              <a:buChar char="·"/>
            </a:pPr>
            <a:r>
              <a:rPr lang="en-US" dirty="0" smtClean="0">
                <a:latin typeface="Times New Roman"/>
              </a:rPr>
              <a:t>Are headaches a chronic problem in the heating season? Test for </a:t>
            </a:r>
            <a:r>
              <a:rPr lang="en-US" b="1" i="1" dirty="0" smtClean="0">
                <a:latin typeface="Times New Roman"/>
              </a:rPr>
              <a:t>carbon monoxide (CO) </a:t>
            </a:r>
            <a:r>
              <a:rPr lang="en-US" dirty="0" smtClean="0">
                <a:latin typeface="Times New Roman"/>
              </a:rPr>
              <a:t>right away.</a:t>
            </a:r>
          </a:p>
          <a:p>
            <a:pPr marL="289984" indent="-241653">
              <a:spcBef>
                <a:spcPts val="317"/>
              </a:spcBef>
              <a:spcAft>
                <a:spcPts val="317"/>
              </a:spcAft>
            </a:pP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r>
              <a:rPr lang="en-US" dirty="0" smtClean="0">
                <a:latin typeface="Times New Roman"/>
              </a:rPr>
              <a:t>This is a photo of a client’s possessions in storage.  </a:t>
            </a:r>
          </a:p>
          <a:p>
            <a:r>
              <a:rPr lang="en-US" dirty="0" smtClean="0">
                <a:latin typeface="Times New Roman"/>
              </a:rPr>
              <a:t>The client’s belongings will be an obstruction to weatherization workers while performing air sealing and insulation and should be noted. Notify the client that these items may need to be moved before weatherization is performed.</a:t>
            </a:r>
          </a:p>
          <a:p>
            <a:r>
              <a:rPr lang="en-US" i="1" dirty="0" smtClean="0">
                <a:solidFill>
                  <a:srgbClr val="808080"/>
                </a:solidFill>
                <a:latin typeface="Times New Roman"/>
              </a:rPr>
              <a:t>Q: What else is interesting about this picture?  </a:t>
            </a:r>
          </a:p>
          <a:p>
            <a:pPr marL="171450" indent="-171450"/>
            <a:r>
              <a:rPr lang="en-US" i="1" dirty="0" smtClean="0">
                <a:solidFill>
                  <a:srgbClr val="808080"/>
                </a:solidFill>
                <a:latin typeface="Times New Roman"/>
              </a:rPr>
              <a:t>A: Insulation fastened to the roof deck and gable end wall. Do the roof deck and gable end wall make up the thermal boundary? Does the client want to intentionally condition the attic space? If not, the ceiling should be the thermal boundary. </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If state or local code allows adding attic insulation over knob and tube wiring, have a licensed electrician inspect and certify that it is safe.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Install </a:t>
            </a:r>
            <a:r>
              <a:rPr lang="en-US" b="1" i="1" dirty="0" smtClean="0">
                <a:latin typeface="Times New Roman"/>
              </a:rPr>
              <a:t>type S fuses </a:t>
            </a:r>
            <a:r>
              <a:rPr lang="en-US" dirty="0" smtClean="0">
                <a:latin typeface="Times New Roman"/>
              </a:rPr>
              <a:t>in the electrical panel.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If state or local code allows insulating wall cavities that contain knob and tube wiring, measure the </a:t>
            </a:r>
            <a:r>
              <a:rPr lang="en-US" b="1" i="1" dirty="0" smtClean="0">
                <a:latin typeface="Times New Roman"/>
              </a:rPr>
              <a:t>voltage drop </a:t>
            </a:r>
            <a:r>
              <a:rPr lang="en-US" dirty="0" smtClean="0">
                <a:latin typeface="Times New Roman"/>
              </a:rPr>
              <a:t>of the applicable circuits under load. </a:t>
            </a:r>
          </a:p>
          <a:p>
            <a:pPr lvl="1" indent="-241653">
              <a:spcBef>
                <a:spcPts val="0"/>
              </a:spcBef>
              <a:spcAft>
                <a:spcPts val="0"/>
              </a:spcAft>
              <a:buFont typeface="Symbol" pitchFamily="18" charset="2"/>
              <a:buChar char="·"/>
            </a:pPr>
            <a:r>
              <a:rPr lang="en-US" dirty="0" smtClean="0">
                <a:latin typeface="Times New Roman"/>
              </a:rPr>
              <a:t>Voltage drop represents the percent difference between house voltage at 120 volts and reduced voltage as a result of long wiring runs, overloaded circuits, or bad connections.</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Protect fixtures and electrical junctions with code-approved covers.</a:t>
            </a:r>
          </a:p>
          <a:p>
            <a:pPr marL="289984" indent="241653"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smtClean="0">
                <a:latin typeface="Times New Roman"/>
              </a:rPr>
              <a:t>Below are some notes on </a:t>
            </a:r>
            <a:r>
              <a:rPr lang="en-US" dirty="0">
                <a:latin typeface="Times New Roman"/>
              </a:rPr>
              <a:t>v</a:t>
            </a:r>
            <a:r>
              <a:rPr lang="en-US" dirty="0" smtClean="0">
                <a:latin typeface="Times New Roman"/>
              </a:rPr>
              <a:t>oltage drop testing. </a:t>
            </a:r>
          </a:p>
          <a:p>
            <a:pPr marL="457200" indent="-228600">
              <a:spcBef>
                <a:spcPts val="0"/>
              </a:spcBef>
              <a:spcAft>
                <a:spcPts val="0"/>
              </a:spcAft>
              <a:buFont typeface="Symbol"/>
              <a:buChar char="·"/>
            </a:pPr>
            <a:r>
              <a:rPr lang="en-US" dirty="0" smtClean="0">
                <a:latin typeface="Times New Roman"/>
              </a:rPr>
              <a:t>Plug the circuit analyzer into an outlet on the electrical circuit, which may be affected by insulation coming into contact with it. Measure the voltage drop. </a:t>
            </a:r>
          </a:p>
          <a:p>
            <a:pPr marL="457200" indent="-228600">
              <a:spcBef>
                <a:spcPts val="0"/>
              </a:spcBef>
              <a:spcAft>
                <a:spcPts val="0"/>
              </a:spcAft>
              <a:buFont typeface="Symbol"/>
              <a:buChar char="·"/>
            </a:pPr>
            <a:r>
              <a:rPr lang="en-US" dirty="0" smtClean="0">
                <a:latin typeface="Times New Roman"/>
              </a:rPr>
              <a:t>This test reveals the percentage of voltage drop on a circuit.</a:t>
            </a:r>
          </a:p>
          <a:p>
            <a:pPr marL="457200" indent="-228600">
              <a:spcBef>
                <a:spcPts val="0"/>
              </a:spcBef>
              <a:spcAft>
                <a:spcPts val="0"/>
              </a:spcAft>
              <a:buFont typeface="Symbol"/>
              <a:buChar char="·"/>
            </a:pPr>
            <a:r>
              <a:rPr lang="en-US" dirty="0" smtClean="0">
                <a:latin typeface="Times New Roman"/>
              </a:rPr>
              <a:t>A difference above 5% may indicate an unsafe condition.</a:t>
            </a:r>
          </a:p>
          <a:p>
            <a:pPr marL="457200" indent="-228600">
              <a:spcBef>
                <a:spcPts val="0"/>
              </a:spcBef>
              <a:spcAft>
                <a:spcPts val="0"/>
              </a:spcAft>
              <a:buFont typeface="Symbol"/>
              <a:buChar char="·"/>
            </a:pPr>
            <a:r>
              <a:rPr lang="en-US" dirty="0" smtClean="0">
                <a:latin typeface="Times New Roman"/>
              </a:rPr>
              <a:t>A qualified technician should investigate potential wiring problems. </a:t>
            </a:r>
          </a:p>
          <a:p>
            <a:pPr marL="289984" indent="-241653"/>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smtClean="0">
                <a:latin typeface="Times New Roman"/>
              </a:rPr>
              <a:t>The photo on the left shows c</a:t>
            </a:r>
            <a:r>
              <a:rPr lang="en-US" dirty="0" smtClean="0">
                <a:latin typeface="Times New Roman"/>
                <a:sym typeface="Symbol"/>
              </a:rPr>
              <a:t>harring on a light fixture. The ceiling shows evidence of a degraded wiring connection. </a:t>
            </a:r>
          </a:p>
          <a:p>
            <a:r>
              <a:rPr lang="en-US" dirty="0" smtClean="0">
                <a:latin typeface="Times New Roman"/>
              </a:rPr>
              <a:t>The photo on the right shows t</a:t>
            </a:r>
            <a:r>
              <a:rPr lang="en-US" dirty="0" smtClean="0">
                <a:latin typeface="Times New Roman"/>
                <a:sym typeface="Symbol"/>
              </a:rPr>
              <a:t>aped and uncovered wiring splices. These are unsafe and must never be covered with insulation. </a:t>
            </a:r>
          </a:p>
          <a:p>
            <a:pPr marL="457200" indent="-228600">
              <a:spcBef>
                <a:spcPts val="0"/>
              </a:spcBef>
              <a:spcAft>
                <a:spcPts val="0"/>
              </a:spcAft>
              <a:buFont typeface="Symbol"/>
              <a:buChar char="·"/>
            </a:pPr>
            <a:r>
              <a:rPr lang="en-US" dirty="0" smtClean="0">
                <a:latin typeface="Times New Roman"/>
              </a:rPr>
              <a:t>Loose connections associated with knob and tube wiring or improperly modified wiring may cause a high current draw (amperage). This causes high resistance which generates heat. Normally, this heat will dissipate into the air surrounding the wiring. </a:t>
            </a:r>
          </a:p>
          <a:p>
            <a:pPr marL="457200" indent="-228600">
              <a:spcBef>
                <a:spcPts val="0"/>
              </a:spcBef>
              <a:spcAft>
                <a:spcPts val="0"/>
              </a:spcAft>
              <a:buFont typeface="Symbol"/>
              <a:buChar char="·"/>
            </a:pPr>
            <a:r>
              <a:rPr lang="en-US" dirty="0" smtClean="0">
                <a:latin typeface="Times New Roman"/>
              </a:rPr>
              <a:t>If the wiring is not repaired according to </a:t>
            </a:r>
            <a:r>
              <a:rPr lang="en-US" b="1" i="1" dirty="0" smtClean="0">
                <a:latin typeface="Times New Roman"/>
              </a:rPr>
              <a:t>National Electrical Code </a:t>
            </a:r>
            <a:r>
              <a:rPr lang="en-US" dirty="0" smtClean="0">
                <a:latin typeface="Times New Roman"/>
              </a:rPr>
              <a:t>standards and the affected area comes into contact with dense-packed insulation, it may cause a fire. </a:t>
            </a:r>
          </a:p>
          <a:p>
            <a:pPr marL="457200" indent="-228600">
              <a:spcBef>
                <a:spcPts val="0"/>
              </a:spcBef>
              <a:spcAft>
                <a:spcPts val="0"/>
              </a:spcAft>
              <a:buFont typeface="Symbol"/>
              <a:buChar char="·"/>
            </a:pPr>
            <a:r>
              <a:rPr lang="en-US" dirty="0" smtClean="0">
                <a:latin typeface="Times New Roman"/>
              </a:rPr>
              <a:t>The NEC does not allow knob and tube wiring to be covered with insulation. All wiring splices must be contained within enclosed junction boxes. </a:t>
            </a:r>
          </a:p>
          <a:p>
            <a:pPr marL="289984" indent="-241653"/>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Note recessed light fixtures in attics.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 fabricated airtight drywall box meets electrical code and provides a good seal.</a:t>
            </a: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r>
              <a:rPr lang="en-US" dirty="0" smtClean="0">
                <a:latin typeface="Times New Roman"/>
              </a:rPr>
              <a:t>S-type fuses:</a:t>
            </a:r>
          </a:p>
          <a:p>
            <a:pPr marL="457200" indent="-228600">
              <a:spcBef>
                <a:spcPts val="0"/>
              </a:spcBef>
              <a:spcAft>
                <a:spcPts val="0"/>
              </a:spcAft>
              <a:buFont typeface="Symbol"/>
              <a:buChar char="·"/>
            </a:pPr>
            <a:r>
              <a:rPr lang="en-US" dirty="0" smtClean="0">
                <a:latin typeface="Times New Roman"/>
              </a:rPr>
              <a:t>Are tamper-proof.</a:t>
            </a:r>
          </a:p>
          <a:p>
            <a:pPr marL="457200" indent="-228600">
              <a:spcBef>
                <a:spcPts val="0"/>
              </a:spcBef>
              <a:spcAft>
                <a:spcPts val="0"/>
              </a:spcAft>
              <a:buFont typeface="Symbol"/>
              <a:buChar char="·"/>
            </a:pPr>
            <a:r>
              <a:rPr lang="en-US" dirty="0" smtClean="0">
                <a:latin typeface="Times New Roman"/>
              </a:rPr>
              <a:t>Have a barbed shell that screws into the fuse panel.</a:t>
            </a:r>
          </a:p>
          <a:p>
            <a:pPr marL="457200" indent="-228600">
              <a:spcBef>
                <a:spcPts val="0"/>
              </a:spcBef>
              <a:spcAft>
                <a:spcPts val="0"/>
              </a:spcAft>
              <a:buFont typeface="Symbol"/>
              <a:buChar char="·"/>
            </a:pPr>
            <a:r>
              <a:rPr lang="en-US" dirty="0" smtClean="0">
                <a:latin typeface="Times New Roman"/>
              </a:rPr>
              <a:t>Will only accept the properly sized fuse.</a:t>
            </a:r>
          </a:p>
          <a:p>
            <a:pPr marL="457200" indent="-228600">
              <a:spcBef>
                <a:spcPts val="0"/>
              </a:spcBef>
              <a:spcAft>
                <a:spcPts val="0"/>
              </a:spcAft>
              <a:buFont typeface="Symbol"/>
              <a:buChar char="·"/>
            </a:pPr>
            <a:r>
              <a:rPr lang="en-US" dirty="0" smtClean="0">
                <a:latin typeface="Times New Roman"/>
              </a:rPr>
              <a:t>Are color coded to match their amperage.</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a:spcBef>
                <a:spcPts val="0"/>
              </a:spcBef>
              <a:spcAft>
                <a:spcPts val="0"/>
              </a:spcAft>
            </a:pPr>
            <a:r>
              <a:rPr lang="en-US" sz="1200" dirty="0" smtClean="0"/>
              <a:t>A successful weatherization project begins with a systematic approach of visual and diagnostic evaluation.</a:t>
            </a:r>
          </a:p>
          <a:p>
            <a:pPr>
              <a:spcBef>
                <a:spcPts val="0"/>
              </a:spcBef>
              <a:spcAft>
                <a:spcPts val="0"/>
              </a:spcAft>
            </a:pPr>
            <a:endParaRPr lang="en-US" sz="1200" dirty="0" smtClean="0"/>
          </a:p>
          <a:p>
            <a:pPr>
              <a:spcBef>
                <a:spcPts val="0"/>
              </a:spcBef>
              <a:spcAft>
                <a:spcPts val="0"/>
              </a:spcAft>
            </a:pPr>
            <a:r>
              <a:rPr lang="en-US" sz="1200" dirty="0" smtClean="0"/>
              <a:t>Good building assessments begin with a thorough client interview.</a:t>
            </a:r>
          </a:p>
          <a:p>
            <a:pPr>
              <a:spcBef>
                <a:spcPts val="0"/>
              </a:spcBef>
              <a:spcAft>
                <a:spcPts val="0"/>
              </a:spcAft>
            </a:pPr>
            <a:endParaRPr lang="en-US" sz="1200" dirty="0" smtClean="0"/>
          </a:p>
          <a:p>
            <a:pPr>
              <a:spcBef>
                <a:spcPts val="0"/>
              </a:spcBef>
              <a:spcAft>
                <a:spcPts val="0"/>
              </a:spcAft>
            </a:pPr>
            <a:r>
              <a:rPr lang="en-US" sz="1200" dirty="0" smtClean="0"/>
              <a:t>A successful audit relies on the application of accurate visual assessment and diagnostic procedures.</a:t>
            </a:r>
          </a:p>
          <a:p>
            <a:pPr>
              <a:spcBef>
                <a:spcPts val="0"/>
              </a:spcBef>
              <a:spcAft>
                <a:spcPts val="0"/>
              </a:spcAft>
            </a:pPr>
            <a:endParaRPr lang="en-US" sz="1200" dirty="0" smtClean="0"/>
          </a:p>
          <a:p>
            <a:pPr>
              <a:spcBef>
                <a:spcPts val="0"/>
              </a:spcBef>
              <a:spcAft>
                <a:spcPts val="0"/>
              </a:spcAft>
            </a:pPr>
            <a:r>
              <a:rPr lang="en-US" sz="1200" dirty="0" smtClean="0"/>
              <a:t>A successful building assessment incorporates all of the knowledge of building systems and the interaction of their components.</a:t>
            </a:r>
          </a:p>
          <a:p>
            <a:pPr>
              <a:spcBef>
                <a:spcPts val="0"/>
              </a:spcBef>
              <a:spcAft>
                <a:spcPts val="0"/>
              </a:spcAft>
            </a:pPr>
            <a:endParaRPr lang="en-US" sz="1200" dirty="0" smtClean="0"/>
          </a:p>
          <a:p>
            <a:pPr>
              <a:spcBef>
                <a:spcPts val="0"/>
              </a:spcBef>
              <a:spcAft>
                <a:spcPts val="0"/>
              </a:spcAft>
            </a:pPr>
            <a:r>
              <a:rPr lang="en-US" sz="1200" dirty="0" smtClean="0"/>
              <a:t>Auditors must document moisture, electrical, and health and safety problems.</a:t>
            </a:r>
          </a:p>
          <a:p>
            <a:pPr>
              <a:spcBef>
                <a:spcPts val="0"/>
              </a:spcBef>
              <a:spcAft>
                <a:spcPts val="0"/>
              </a:spcAft>
            </a:pPr>
            <a:endParaRPr lang="en-US" sz="1200" dirty="0" smtClean="0"/>
          </a:p>
          <a:p>
            <a:pPr>
              <a:spcBef>
                <a:spcPts val="0"/>
              </a:spcBef>
              <a:spcAft>
                <a:spcPts val="0"/>
              </a:spcAft>
            </a:pPr>
            <a:r>
              <a:rPr lang="en-US" sz="1200" dirty="0" smtClean="0"/>
              <a:t>Understanding the components of the thermal boundary will help the auditor determine the most cost-effective retrofit strategies.</a:t>
            </a:r>
          </a:p>
          <a:p>
            <a:pPr>
              <a:spcBef>
                <a:spcPts val="0"/>
              </a:spcBef>
              <a:spcAft>
                <a:spcPts val="0"/>
              </a:spcAft>
            </a:pPr>
            <a:endParaRPr lang="en-US" i="1" dirty="0" smtClean="0">
              <a:solidFill>
                <a:srgbClr val="7F7F7F"/>
              </a:solidFill>
            </a:endParaRPr>
          </a:p>
          <a:p>
            <a:pPr>
              <a:spcBef>
                <a:spcPts val="0"/>
              </a:spcBef>
              <a:spcAft>
                <a:spcPts val="0"/>
              </a:spcAft>
            </a:pPr>
            <a:r>
              <a:rPr lang="en-US" i="1" dirty="0" smtClean="0">
                <a:solidFill>
                  <a:srgbClr val="7F7F7F"/>
                </a:solidFill>
              </a:rPr>
              <a:t>Present </a:t>
            </a:r>
            <a:r>
              <a:rPr lang="en-US" i="1" dirty="0">
                <a:solidFill>
                  <a:srgbClr val="7F7F7F"/>
                </a:solidFill>
              </a:rPr>
              <a:t>this slide as an interactive discussion, soliciting personal examples from the trainees. Add your own personal examples and knowledge to supplement.</a:t>
            </a:r>
            <a:endParaRPr lang="en-US" dirty="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dirty="0" smtClean="0">
                <a:latin typeface="Times New Roman"/>
              </a:rPr>
              <a:t>Explain the audit process and discuss retrofit options:</a:t>
            </a:r>
          </a:p>
          <a:p>
            <a:pPr marL="457200" indent="-228600">
              <a:spcBef>
                <a:spcPts val="0"/>
              </a:spcBef>
              <a:spcAft>
                <a:spcPts val="0"/>
              </a:spcAft>
              <a:buFont typeface="Symbol" pitchFamily="18" charset="2"/>
              <a:buChar char="·"/>
            </a:pPr>
            <a:r>
              <a:rPr lang="en-US" dirty="0" smtClean="0">
                <a:latin typeface="Times New Roman"/>
              </a:rPr>
              <a:t>Air leakage testing.</a:t>
            </a:r>
          </a:p>
          <a:p>
            <a:pPr marL="457200" indent="-228600">
              <a:spcBef>
                <a:spcPts val="0"/>
              </a:spcBef>
              <a:spcAft>
                <a:spcPts val="0"/>
              </a:spcAft>
              <a:buFont typeface="Symbol" pitchFamily="18" charset="2"/>
              <a:buChar char="·"/>
            </a:pPr>
            <a:r>
              <a:rPr lang="en-US" dirty="0" smtClean="0">
                <a:latin typeface="Times New Roman"/>
              </a:rPr>
              <a:t>Health and safety assessment.</a:t>
            </a:r>
          </a:p>
          <a:p>
            <a:pPr marL="457200" indent="-228600">
              <a:spcBef>
                <a:spcPts val="0"/>
              </a:spcBef>
              <a:spcAft>
                <a:spcPts val="0"/>
              </a:spcAft>
              <a:buFont typeface="Symbol" pitchFamily="18" charset="2"/>
              <a:buChar char="·"/>
            </a:pPr>
            <a:r>
              <a:rPr lang="en-US" dirty="0" smtClean="0">
                <a:latin typeface="Times New Roman"/>
              </a:rPr>
              <a:t>Heating and cooling assessment.</a:t>
            </a:r>
          </a:p>
          <a:p>
            <a:pPr marL="457200" indent="-228600">
              <a:spcBef>
                <a:spcPts val="0"/>
              </a:spcBef>
              <a:spcAft>
                <a:spcPts val="0"/>
              </a:spcAft>
              <a:buFont typeface="Symbol" pitchFamily="18" charset="2"/>
              <a:buChar char="·"/>
            </a:pPr>
            <a:r>
              <a:rPr lang="en-US" dirty="0" smtClean="0">
                <a:latin typeface="Times New Roman"/>
              </a:rPr>
              <a:t>Base load analysis.</a:t>
            </a:r>
          </a:p>
          <a:p>
            <a:pPr lvl="1" indent="-228600">
              <a:spcBef>
                <a:spcPts val="0"/>
              </a:spcBef>
              <a:spcAft>
                <a:spcPts val="0"/>
              </a:spcAft>
              <a:buFont typeface="Symbol" pitchFamily="18" charset="2"/>
              <a:buChar char="·"/>
            </a:pPr>
            <a:r>
              <a:rPr lang="en-US" dirty="0" smtClean="0">
                <a:latin typeface="Times New Roman"/>
              </a:rPr>
              <a:t>Existing conditions that may affect the building integrity or health and safety.</a:t>
            </a:r>
          </a:p>
          <a:p>
            <a:pPr marL="457200" indent="-228600">
              <a:spcBef>
                <a:spcPts val="0"/>
              </a:spcBef>
              <a:spcAft>
                <a:spcPts val="0"/>
              </a:spcAft>
              <a:buFont typeface="Symbol" pitchFamily="18" charset="2"/>
              <a:buChar char="·"/>
            </a:pPr>
            <a:r>
              <a:rPr lang="en-US" dirty="0" smtClean="0">
                <a:latin typeface="Times New Roman"/>
              </a:rPr>
              <a:t>How the home and the clients’ lives will be improved through weatherization.</a:t>
            </a:r>
          </a:p>
          <a:p>
            <a:pPr marL="521208" indent="-241653">
              <a:spcBef>
                <a:spcPts val="0"/>
              </a:spcBef>
              <a:spcAft>
                <a:spcPts val="0"/>
              </a:spcAft>
              <a:buFont typeface="Courier New"/>
              <a:buChar char="o"/>
            </a:pPr>
            <a:endParaRPr lang="en-US" sz="1200" kern="1200" dirty="0" smtClean="0">
              <a:solidFill>
                <a:schemeClr val="tx1"/>
              </a:solidFill>
              <a:effectLst/>
              <a:latin typeface="Times New Roman"/>
              <a:ea typeface="ＭＳ Ｐゴシック" pitchFamily="-109" charset="-128"/>
              <a:cs typeface="Times New Roman" pitchFamily="18" charset="0"/>
            </a:endParaRPr>
          </a:p>
          <a:p>
            <a:pPr marL="3175">
              <a:spcBef>
                <a:spcPts val="0"/>
              </a:spcBef>
              <a:spcAft>
                <a:spcPts val="0"/>
              </a:spcAft>
              <a:buFont typeface="Courier New"/>
              <a:buNone/>
            </a:pPr>
            <a:r>
              <a:rPr lang="en-US" sz="1200" kern="1200" dirty="0" smtClean="0">
                <a:solidFill>
                  <a:schemeClr val="tx1"/>
                </a:solidFill>
                <a:effectLst/>
                <a:latin typeface="Times New Roman" pitchFamily="18" charset="0"/>
                <a:ea typeface="ＭＳ Ｐゴシック" pitchFamily="-109" charset="-128"/>
                <a:cs typeface="Times New Roman" pitchFamily="18" charset="0"/>
              </a:rPr>
              <a:t>You goal is for the client to feel comfortable with you conducting your energy audit and ultimately feel like part of the process of determining what retrofit measures will best serve their needs.</a:t>
            </a:r>
            <a:endParaRPr lang="en-US" dirty="0" smtClean="0">
              <a:latin typeface="Times New Roman"/>
            </a:endParaRPr>
          </a:p>
          <a:p>
            <a:pPr marL="483306"/>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271B8D17-484F-4262-95E0-8380ABFC5E8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dirty="0" smtClean="0">
                <a:latin typeface="Times New Roman"/>
              </a:rPr>
              <a:t>The graphic shown is an illustration of how to conduct an exterior inspection. </a:t>
            </a:r>
          </a:p>
          <a:p>
            <a:pPr marL="457200" indent="-228600">
              <a:spcBef>
                <a:spcPts val="0"/>
              </a:spcBef>
              <a:spcAft>
                <a:spcPts val="0"/>
              </a:spcAft>
              <a:buFont typeface="Symbol"/>
              <a:buChar char="·"/>
            </a:pPr>
            <a:r>
              <a:rPr lang="en-US" dirty="0" smtClean="0">
                <a:latin typeface="Times New Roman"/>
              </a:rPr>
              <a:t>Start at the entry door.</a:t>
            </a:r>
          </a:p>
          <a:p>
            <a:pPr marL="457200" indent="-228600">
              <a:spcBef>
                <a:spcPts val="0"/>
              </a:spcBef>
              <a:spcAft>
                <a:spcPts val="0"/>
              </a:spcAft>
              <a:buFont typeface="Symbol"/>
              <a:buChar char="·"/>
            </a:pPr>
            <a:r>
              <a:rPr lang="en-US" dirty="0" smtClean="0">
                <a:latin typeface="Times New Roman"/>
              </a:rPr>
              <a:t>Move in a clockwise direction.</a:t>
            </a:r>
          </a:p>
          <a:p>
            <a:pPr marL="457200" indent="-228600">
              <a:spcBef>
                <a:spcPts val="0"/>
              </a:spcBef>
              <a:spcAft>
                <a:spcPts val="0"/>
              </a:spcAft>
              <a:buFont typeface="Symbol"/>
              <a:buChar char="·"/>
            </a:pPr>
            <a:r>
              <a:rPr lang="en-US" dirty="0" smtClean="0">
                <a:latin typeface="Times New Roman"/>
              </a:rPr>
              <a:t>Take pictures of everything.</a:t>
            </a:r>
          </a:p>
          <a:p>
            <a:pPr marL="457200" indent="-228600">
              <a:spcBef>
                <a:spcPts val="0"/>
              </a:spcBef>
              <a:spcAft>
                <a:spcPts val="0"/>
              </a:spcAft>
              <a:buFont typeface="Symbol"/>
              <a:buChar char="·"/>
            </a:pPr>
            <a:r>
              <a:rPr lang="en-US" dirty="0" smtClean="0">
                <a:latin typeface="Times New Roman"/>
              </a:rPr>
              <a:t>Return to the point of origin.</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dirty="0" smtClean="0">
                <a:latin typeface="Times New Roman"/>
              </a:rPr>
              <a:t>These photos show different aspects of a home’s exterior.</a:t>
            </a:r>
          </a:p>
          <a:p>
            <a:pPr>
              <a:spcBef>
                <a:spcPts val="0"/>
              </a:spcBef>
              <a:spcAft>
                <a:spcPts val="0"/>
              </a:spcAft>
            </a:pPr>
            <a:r>
              <a:rPr lang="en-US" dirty="0" smtClean="0">
                <a:latin typeface="Times New Roman"/>
              </a:rPr>
              <a:t>Document building type and framing. Determine foundation type and percent above grade. </a:t>
            </a:r>
          </a:p>
          <a:p>
            <a:pPr>
              <a:spcBef>
                <a:spcPts val="0"/>
              </a:spcBef>
              <a:spcAft>
                <a:spcPts val="0"/>
              </a:spcAft>
            </a:pPr>
            <a:r>
              <a:rPr lang="en-US" dirty="0" smtClean="0">
                <a:latin typeface="Times New Roman"/>
              </a:rPr>
              <a:t>Document cardinal direction and orientation.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Draw a simple sketch of the building footprint and sides and note dimensions. Note and include detail on the following items. </a:t>
            </a:r>
          </a:p>
          <a:p>
            <a:pPr marL="457200" indent="-228600">
              <a:spcBef>
                <a:spcPts val="0"/>
              </a:spcBef>
              <a:spcAft>
                <a:spcPts val="0"/>
              </a:spcAft>
              <a:buFont typeface="Symbol" pitchFamily="18" charset="2"/>
              <a:buChar char="·"/>
            </a:pPr>
            <a:r>
              <a:rPr lang="en-US" dirty="0" smtClean="0">
                <a:latin typeface="Times New Roman"/>
              </a:rPr>
              <a:t>Siding type and condition</a:t>
            </a:r>
          </a:p>
          <a:p>
            <a:pPr marL="457200" indent="-228600">
              <a:spcBef>
                <a:spcPts val="0"/>
              </a:spcBef>
              <a:spcAft>
                <a:spcPts val="0"/>
              </a:spcAft>
              <a:buFont typeface="Symbol" pitchFamily="18" charset="2"/>
              <a:buChar char="·"/>
            </a:pPr>
            <a:r>
              <a:rPr lang="en-US" dirty="0" smtClean="0">
                <a:latin typeface="Times New Roman"/>
              </a:rPr>
              <a:t>Additions, porches, attached or tuck-under garages, cantilevers</a:t>
            </a:r>
          </a:p>
          <a:p>
            <a:pPr marL="457200" indent="-228600">
              <a:spcBef>
                <a:spcPts val="0"/>
              </a:spcBef>
              <a:spcAft>
                <a:spcPts val="0"/>
              </a:spcAft>
              <a:buFont typeface="Symbol" pitchFamily="18" charset="2"/>
              <a:buChar char="·"/>
            </a:pPr>
            <a:r>
              <a:rPr lang="en-US" dirty="0" smtClean="0">
                <a:latin typeface="Times New Roman"/>
              </a:rPr>
              <a:t>Numbers, types, condition, and orientation of windows and doors</a:t>
            </a:r>
          </a:p>
          <a:p>
            <a:pPr marL="457200" indent="-228600">
              <a:spcBef>
                <a:spcPts val="0"/>
              </a:spcBef>
              <a:spcAft>
                <a:spcPts val="0"/>
              </a:spcAft>
              <a:buFont typeface="Symbol" pitchFamily="18" charset="2"/>
              <a:buChar char="·"/>
            </a:pPr>
            <a:r>
              <a:rPr lang="en-US" dirty="0" smtClean="0">
                <a:latin typeface="Times New Roman"/>
              </a:rPr>
              <a:t>Roof type, covering, and condition</a:t>
            </a:r>
          </a:p>
          <a:p>
            <a:pPr marL="457200" indent="-228600">
              <a:spcBef>
                <a:spcPts val="0"/>
              </a:spcBef>
              <a:spcAft>
                <a:spcPts val="0"/>
              </a:spcAft>
              <a:buFont typeface="Symbol" pitchFamily="18" charset="2"/>
              <a:buChar char="·"/>
            </a:pPr>
            <a:r>
              <a:rPr lang="en-US" dirty="0" smtClean="0">
                <a:latin typeface="Times New Roman"/>
              </a:rPr>
              <a:t>Chimneys exhaust vents, and possible safety problems</a:t>
            </a:r>
          </a:p>
          <a:p>
            <a:pPr marL="457200" indent="-228600">
              <a:spcBef>
                <a:spcPts val="0"/>
              </a:spcBef>
              <a:spcAft>
                <a:spcPts val="0"/>
              </a:spcAft>
              <a:buFont typeface="Symbol" pitchFamily="18" charset="2"/>
              <a:buChar char="·"/>
            </a:pPr>
            <a:r>
              <a:rPr lang="en-US" b="1" i="1" dirty="0" smtClean="0">
                <a:latin typeface="Times New Roman"/>
              </a:rPr>
              <a:t>Water management </a:t>
            </a:r>
            <a:r>
              <a:rPr lang="en-US" dirty="0" smtClean="0">
                <a:latin typeface="Times New Roman"/>
              </a:rPr>
              <a:t>system issues (downspouts, flashing, grade, etc.)</a:t>
            </a: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Sketch the footprint with exterior dimensions and indicate which direction is North.</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Differentiate heated and unheated sections. To some extent this can be determined from an exterior walk-around,</a:t>
            </a:r>
            <a:r>
              <a:rPr lang="en-US" baseline="0" dirty="0" smtClean="0">
                <a:latin typeface="Times New Roman"/>
              </a:rPr>
              <a:t> but will also need to be verified from the interior.</a:t>
            </a:r>
            <a:r>
              <a:rPr lang="en-US" dirty="0">
                <a:latin typeface="Times New Roman"/>
              </a:rPr>
              <a:t> </a:t>
            </a:r>
            <a:endParaRPr lang="en-US" dirty="0" smtClean="0">
              <a:latin typeface="Times New Roman"/>
            </a:endParaRPr>
          </a:p>
          <a:p>
            <a:pPr>
              <a:spcBef>
                <a:spcPts val="0"/>
              </a:spcBef>
              <a:spcAft>
                <a:spcPts val="0"/>
              </a:spcAft>
            </a:pPr>
            <a:endParaRPr lang="en-US" dirty="0">
              <a:latin typeface="Times New Roman"/>
            </a:endParaRPr>
          </a:p>
          <a:p>
            <a:pPr>
              <a:spcBef>
                <a:spcPts val="0"/>
              </a:spcBef>
              <a:spcAft>
                <a:spcPts val="0"/>
              </a:spcAft>
            </a:pPr>
            <a:r>
              <a:rPr lang="en-US" dirty="0" smtClean="0">
                <a:latin typeface="Times New Roman"/>
              </a:rPr>
              <a:t>Note anything of interest.</a:t>
            </a:r>
          </a:p>
          <a:p>
            <a:pPr marL="289984" indent="-241653"/>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Record height and width of each wall (heated area only). This will be used to estimate insulation.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Note siding type. Knowing the siding type helps ensure crews will be prepared for the job. Will they need metal cutters to remove aluminum siding? Will an interior blow be required because the home has asbestos siding?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Either sketch elevations with window and door locations or take a picture of each wall for running the computer audit, specifying repair or replacement, and estimating insulation materials.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Note approximate dimensions of windows and doors.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Record the height of the exposed foundation so you can specify the basement wall insulation.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By taking accurate notes on the visual inspection, estimating materials for the work order becomes easier later. </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271B8D17-484F-4262-95E0-8380ABFC5E8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cstate="print"/>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December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3" cstate="print"/>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a:t>
            </a:r>
            <a:r>
              <a:rPr kumimoji="0" lang="en-US" sz="600" b="0" i="0" u="none" strike="noStrike" kern="1200" cap="none" spc="0" normalizeH="0" baseline="0" noProof="0" dirty="0" err="1" smtClean="0">
                <a:ln>
                  <a:noFill/>
                </a:ln>
                <a:solidFill>
                  <a:srgbClr val="FFFFFF"/>
                </a:solidFill>
                <a:effectLst/>
                <a:uLnTx/>
                <a:uFillTx/>
                <a:latin typeface="+mn-lt"/>
                <a:ea typeface="+mn-ea"/>
                <a:cs typeface="Arial Narrow"/>
              </a:rPr>
              <a:t>Shutterfly</a:t>
            </a:r>
            <a:endParaRPr kumimoji="0" lang="en-US" sz="600" b="0" i="0" u="none" strike="noStrike" kern="1200" cap="none" spc="0" normalizeH="0" baseline="0" noProof="0" dirty="0" smtClean="0">
              <a:ln>
                <a:noFill/>
              </a:ln>
              <a:solidFill>
                <a:srgbClr val="FFFFFF"/>
              </a:solidFill>
              <a:effectLst/>
              <a:uLnTx/>
              <a:uFillTx/>
              <a:latin typeface="+mn-lt"/>
              <a:ea typeface="+mn-ea"/>
              <a:cs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BD788ED-B5A9-45A9-AD3A-38E267809C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825FCFEC-B405-41BF-9A95-7A5DD895836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2185958F-1237-4E81-95A1-CAE4233B5A7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C3CB0A28-593E-4461-84AC-BFC1C5F8477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4"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75478672-216C-49FF-9141-13221843C54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3552E95-AD3A-4AAD-BE23-B34F0BA04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57200" y="0"/>
            <a:ext cx="538480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5" cstate="print"/>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t>
            </a:r>
            <a:r>
              <a:rPr lang="en-US" sz="1000" dirty="0" smtClean="0">
                <a:solidFill>
                  <a:schemeClr val="bg1"/>
                </a:solidFill>
                <a:cs typeface="Arial" charset="0"/>
              </a:rPr>
              <a:t>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 id="2147484867" r:id="rId12"/>
    <p:sldLayoutId id="2147484868" r:id="rId13"/>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dirty="0" smtClean="0">
                <a:solidFill>
                  <a:srgbClr val="11007C"/>
                </a:solidFill>
              </a:rPr>
              <a:t>Building Assessment</a:t>
            </a:r>
          </a:p>
        </p:txBody>
      </p:sp>
      <p:sp>
        <p:nvSpPr>
          <p:cNvPr id="4099" name="Rectangle 3"/>
          <p:cNvSpPr>
            <a:spLocks noGrp="1" noChangeArrowheads="1"/>
          </p:cNvSpPr>
          <p:nvPr>
            <p:ph type="subTitle" idx="1"/>
          </p:nvPr>
        </p:nvSpPr>
        <p:spPr>
          <a:xfrm>
            <a:off x="2286000" y="2743200"/>
            <a:ext cx="6400800" cy="457200"/>
          </a:xfrm>
        </p:spPr>
        <p:txBody>
          <a:bodyPr/>
          <a:lstStyle/>
          <a:p>
            <a:r>
              <a:rPr lang="en-US" sz="1600"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2" descr="Photo of roofing over chimney."/>
          <p:cNvPicPr>
            <a:picLocks noChangeAspect="1" noChangeArrowheads="1"/>
          </p:cNvPicPr>
          <p:nvPr/>
        </p:nvPicPr>
        <p:blipFill>
          <a:blip r:embed="rId3" cstate="email">
            <a:lum bright="12000"/>
          </a:blip>
          <a:srcRect/>
          <a:stretch>
            <a:fillRect/>
          </a:stretch>
        </p:blipFill>
        <p:spPr bwMode="auto">
          <a:xfrm>
            <a:off x="0" y="1143000"/>
            <a:ext cx="9144000" cy="53594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4818" name="Rectangle 2"/>
          <p:cNvSpPr>
            <a:spLocks noGrp="1" noChangeArrowheads="1"/>
          </p:cNvSpPr>
          <p:nvPr>
            <p:ph type="title" idx="4294967295"/>
          </p:nvPr>
        </p:nvSpPr>
        <p:spPr>
          <a:xfrm>
            <a:off x="381000" y="0"/>
            <a:ext cx="5867400" cy="838200"/>
          </a:xfrm>
        </p:spPr>
        <p:txBody>
          <a:bodyPr/>
          <a:lstStyle/>
          <a:p>
            <a:pPr>
              <a:defRPr/>
            </a:pPr>
            <a:r>
              <a:rPr lang="en-US" dirty="0" smtClean="0"/>
              <a:t>Visual Assessment – Exterior #2</a:t>
            </a:r>
          </a:p>
        </p:txBody>
      </p:sp>
      <p:sp>
        <p:nvSpPr>
          <p:cNvPr id="33796" name="Oval 8"/>
          <p:cNvSpPr>
            <a:spLocks noChangeArrowheads="1"/>
          </p:cNvSpPr>
          <p:nvPr/>
        </p:nvSpPr>
        <p:spPr bwMode="auto">
          <a:xfrm>
            <a:off x="3733800" y="2743200"/>
            <a:ext cx="990600" cy="990600"/>
          </a:xfrm>
          <a:prstGeom prst="ellipse">
            <a:avLst/>
          </a:prstGeom>
          <a:noFill/>
          <a:ln w="9525">
            <a:noFill/>
            <a:round/>
            <a:headEnd/>
            <a:tailEnd/>
          </a:ln>
        </p:spPr>
        <p:txBody>
          <a:bodyPr wrap="none" lIns="0" tIns="0" rIns="0" bIns="0" anchor="ctr"/>
          <a:lstStyle/>
          <a:p>
            <a:pPr algn="ctr" eaLnBrk="0" hangingPunct="0">
              <a:lnSpc>
                <a:spcPct val="90000"/>
              </a:lnSpc>
              <a:spcBef>
                <a:spcPts val="1200"/>
              </a:spcBef>
              <a:buClr>
                <a:srgbClr val="8DC63F"/>
              </a:buClr>
            </a:pPr>
            <a:endParaRPr lang="en-US"/>
          </a:p>
        </p:txBody>
      </p:sp>
      <p:sp>
        <p:nvSpPr>
          <p:cNvPr id="33797" name="Oval 8"/>
          <p:cNvSpPr>
            <a:spLocks noChangeArrowheads="1"/>
          </p:cNvSpPr>
          <p:nvPr/>
        </p:nvSpPr>
        <p:spPr bwMode="auto">
          <a:xfrm>
            <a:off x="2859088" y="2571750"/>
            <a:ext cx="1863725" cy="2027238"/>
          </a:xfrm>
          <a:prstGeom prst="ellipse">
            <a:avLst/>
          </a:prstGeom>
          <a:noFill/>
          <a:ln w="12700">
            <a:noFill/>
            <a:round/>
            <a:headEnd/>
            <a:tailEnd/>
          </a:ln>
        </p:spPr>
        <p:txBody>
          <a:bodyPr lIns="0" tIns="0" rIns="0" bIns="0"/>
          <a:lstStyle/>
          <a:p>
            <a:pPr marL="342900" indent="-342900" algn="ctr" eaLnBrk="0" hangingPunct="0">
              <a:lnSpc>
                <a:spcPct val="90000"/>
              </a:lnSpc>
              <a:spcBef>
                <a:spcPts val="1200"/>
              </a:spcBef>
              <a:buClr>
                <a:srgbClr val="8DC63F"/>
              </a:buClr>
            </a:pPr>
            <a:endParaRPr lang="en-US"/>
          </a:p>
        </p:txBody>
      </p:sp>
      <p:sp>
        <p:nvSpPr>
          <p:cNvPr id="33800" name="TextBox 11"/>
          <p:cNvSpPr txBox="1">
            <a:spLocks noChangeArrowheads="1"/>
          </p:cNvSpPr>
          <p:nvPr/>
        </p:nvSpPr>
        <p:spPr bwMode="auto">
          <a:xfrm>
            <a:off x="4572000" y="6215063"/>
            <a:ext cx="4495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PA Weatherization Training Center</a:t>
            </a:r>
          </a:p>
        </p:txBody>
      </p:sp>
      <p:sp>
        <p:nvSpPr>
          <p:cNvPr id="13" name="Rectangular Callout 12"/>
          <p:cNvSpPr>
            <a:spLocks noChangeArrowheads="1"/>
          </p:cNvSpPr>
          <p:nvPr/>
        </p:nvSpPr>
        <p:spPr bwMode="auto">
          <a:xfrm>
            <a:off x="6324600" y="4191000"/>
            <a:ext cx="2667000" cy="838200"/>
          </a:xfrm>
          <a:prstGeom prst="wedgeRectCallout">
            <a:avLst>
              <a:gd name="adj1" fmla="val 49296"/>
              <a:gd name="adj2" fmla="val 22556"/>
            </a:avLst>
          </a:prstGeom>
          <a:gradFill rotWithShape="1">
            <a:gsLst>
              <a:gs pos="0">
                <a:srgbClr val="FFFFFF"/>
              </a:gs>
              <a:gs pos="64000">
                <a:srgbClr val="FFFFFF"/>
              </a:gs>
              <a:gs pos="100000">
                <a:srgbClr val="FFFFFF"/>
              </a:gs>
            </a:gsLst>
            <a:lin ang="5400000" scaled="1"/>
          </a:gradFill>
          <a:ln w="6350">
            <a:solidFill>
              <a:srgbClr val="D9D9D9"/>
            </a:solidFill>
            <a:miter lim="800000"/>
            <a:headEnd/>
            <a:tailEnd/>
          </a:ln>
          <a:effectLst>
            <a:outerShdw dist="20000" dir="5400000" rotWithShape="0">
              <a:srgbClr val="808080">
                <a:alpha val="37999"/>
              </a:srgbClr>
            </a:outerShdw>
          </a:effectLst>
        </p:spPr>
        <p:txBody>
          <a:bodyPr anchor="ctr"/>
          <a:lstStyle/>
          <a:p>
            <a:pPr algn="ctr" eaLnBrk="0" hangingPunct="0">
              <a:lnSpc>
                <a:spcPct val="90000"/>
              </a:lnSpc>
              <a:spcBef>
                <a:spcPct val="50000"/>
              </a:spcBef>
              <a:buClr>
                <a:srgbClr val="8DC63F"/>
              </a:buClr>
              <a:defRPr/>
            </a:pPr>
            <a:r>
              <a:rPr lang="en-US" sz="2400" dirty="0">
                <a:solidFill>
                  <a:schemeClr val="tx1"/>
                </a:solidFill>
              </a:rPr>
              <a:t>What’s wrong </a:t>
            </a:r>
            <a:br>
              <a:rPr lang="en-US" sz="2400" dirty="0">
                <a:solidFill>
                  <a:schemeClr val="tx1"/>
                </a:solidFill>
              </a:rPr>
            </a:br>
            <a:r>
              <a:rPr lang="en-US" sz="2400" dirty="0">
                <a:solidFill>
                  <a:schemeClr val="tx1"/>
                </a:solidFill>
              </a:rPr>
              <a:t>with this picture?</a:t>
            </a:r>
          </a:p>
        </p:txBody>
      </p:sp>
      <p:sp>
        <p:nvSpPr>
          <p:cNvPr id="11" name="Oval 10"/>
          <p:cNvSpPr>
            <a:spLocks noChangeArrowheads="1"/>
          </p:cNvSpPr>
          <p:nvPr/>
        </p:nvSpPr>
        <p:spPr bwMode="auto">
          <a:xfrm>
            <a:off x="3124200" y="1828800"/>
            <a:ext cx="1524000" cy="1295400"/>
          </a:xfrm>
          <a:prstGeom prst="ellipse">
            <a:avLst/>
          </a:prstGeom>
          <a:noFill/>
          <a:ln w="38100">
            <a:solidFill>
              <a:srgbClr val="FF0000"/>
            </a:solidFill>
            <a:round/>
            <a:headEnd/>
            <a:tailEnd/>
          </a:ln>
        </p:spPr>
        <p:txBody>
          <a:bodyPr lIns="0" tIns="0" rIns="0" bIns="0"/>
          <a:lstStyle/>
          <a:p>
            <a:pPr marL="342900" indent="-342900" algn="ctr" eaLnBrk="0" hangingPunct="0">
              <a:lnSpc>
                <a:spcPct val="90000"/>
              </a:lnSpc>
              <a:spcBef>
                <a:spcPts val="1200"/>
              </a:spcBef>
              <a:buClr>
                <a:srgbClr val="8DC63F"/>
              </a:buClr>
            </a:pPr>
            <a:endParaRPr lang="en-US"/>
          </a:p>
        </p:txBody>
      </p:sp>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Photo of house showing peeling paint on the exterior."/>
          <p:cNvPicPr>
            <a:picLocks noGrp="1" noChangeAspect="1" noChangeArrowheads="1"/>
          </p:cNvPicPr>
          <p:nvPr>
            <p:ph sz="half" idx="1"/>
          </p:nvPr>
        </p:nvPicPr>
        <p:blipFill>
          <a:blip r:embed="rId3" cstate="print"/>
          <a:stretch>
            <a:fillRect/>
          </a:stretch>
        </p:blipFill>
        <p:spPr>
          <a:xfrm>
            <a:off x="0" y="1143000"/>
            <a:ext cx="9144000" cy="5410899"/>
          </a:xfrm>
        </p:spPr>
      </p:pic>
      <p:sp>
        <p:nvSpPr>
          <p:cNvPr id="35842" name="Rectangle 2"/>
          <p:cNvSpPr>
            <a:spLocks noGrp="1" noChangeArrowheads="1"/>
          </p:cNvSpPr>
          <p:nvPr>
            <p:ph type="title"/>
          </p:nvPr>
        </p:nvSpPr>
        <p:spPr>
          <a:xfrm>
            <a:off x="304800" y="12700"/>
            <a:ext cx="5384800" cy="901700"/>
          </a:xfrm>
        </p:spPr>
        <p:txBody>
          <a:bodyPr/>
          <a:lstStyle/>
          <a:p>
            <a:pPr>
              <a:defRPr/>
            </a:pPr>
            <a:r>
              <a:rPr lang="en-US" dirty="0" smtClean="0"/>
              <a:t>Visual Assessment – Exterior #3</a:t>
            </a:r>
          </a:p>
        </p:txBody>
      </p:sp>
      <p:sp>
        <p:nvSpPr>
          <p:cNvPr id="35844" name="Rectangular Callout 4"/>
          <p:cNvSpPr>
            <a:spLocks noChangeArrowheads="1"/>
          </p:cNvSpPr>
          <p:nvPr/>
        </p:nvSpPr>
        <p:spPr bwMode="auto">
          <a:xfrm>
            <a:off x="381000" y="2057400"/>
            <a:ext cx="3886200" cy="1219200"/>
          </a:xfrm>
          <a:prstGeom prst="wedgeRectCallout">
            <a:avLst>
              <a:gd name="adj1" fmla="val 42801"/>
              <a:gd name="adj2" fmla="val 120625"/>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400" dirty="0">
                <a:solidFill>
                  <a:schemeClr val="tx1"/>
                </a:solidFill>
              </a:rPr>
              <a:t>Abundance of peeling </a:t>
            </a:r>
            <a:br>
              <a:rPr lang="en-US" sz="2400" dirty="0">
                <a:solidFill>
                  <a:schemeClr val="tx1"/>
                </a:solidFill>
              </a:rPr>
            </a:br>
            <a:r>
              <a:rPr lang="en-US" sz="2400" dirty="0">
                <a:solidFill>
                  <a:schemeClr val="tx1"/>
                </a:solidFill>
              </a:rPr>
              <a:t>paint could indicate a high moisture load. Investigate.</a:t>
            </a:r>
          </a:p>
        </p:txBody>
      </p:sp>
      <p:sp>
        <p:nvSpPr>
          <p:cNvPr id="34823" name="TextBox 11"/>
          <p:cNvSpPr txBox="1">
            <a:spLocks noChangeArrowheads="1"/>
          </p:cNvSpPr>
          <p:nvPr/>
        </p:nvSpPr>
        <p:spPr bwMode="auto">
          <a:xfrm>
            <a:off x="4648200" y="6172200"/>
            <a:ext cx="4495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PA Weatherization Training Center</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81000" y="76200"/>
            <a:ext cx="5867400" cy="762000"/>
          </a:xfrm>
        </p:spPr>
        <p:txBody>
          <a:bodyPr/>
          <a:lstStyle/>
          <a:p>
            <a:pPr>
              <a:defRPr/>
            </a:pPr>
            <a:r>
              <a:rPr lang="en-US" dirty="0" smtClean="0"/>
              <a:t>Visual Assessment – Exterior #4</a:t>
            </a:r>
          </a:p>
        </p:txBody>
      </p:sp>
      <p:sp>
        <p:nvSpPr>
          <p:cNvPr id="35843" name="Text Box 6"/>
          <p:cNvSpPr txBox="1">
            <a:spLocks noChangeArrowheads="1"/>
          </p:cNvSpPr>
          <p:nvPr/>
        </p:nvSpPr>
        <p:spPr bwMode="auto">
          <a:xfrm>
            <a:off x="762000" y="1600200"/>
            <a:ext cx="3810000" cy="328613"/>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400" b="1" u="sng">
                <a:solidFill>
                  <a:schemeClr val="bg1"/>
                </a:solidFill>
              </a:rPr>
              <a:t>Water Mismanagement</a:t>
            </a:r>
          </a:p>
        </p:txBody>
      </p:sp>
      <p:pic>
        <p:nvPicPr>
          <p:cNvPr id="126980" name="Picture 3" descr="Photo of water run off into foundation from improperly sloped driveway."/>
          <p:cNvPicPr>
            <a:picLocks noChangeAspect="1" noChangeArrowheads="1"/>
          </p:cNvPicPr>
          <p:nvPr/>
        </p:nvPicPr>
        <p:blipFill>
          <a:blip r:embed="rId3" cstate="email"/>
          <a:srcRect/>
          <a:stretch>
            <a:fillRect/>
          </a:stretch>
        </p:blipFill>
        <p:spPr bwMode="auto">
          <a:xfrm>
            <a:off x="457200" y="1828800"/>
            <a:ext cx="4724400" cy="3351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6981" name="Picture 3" descr="Photo of broken home gutter system."/>
          <p:cNvPicPr>
            <a:picLocks noChangeAspect="1" noChangeArrowheads="1"/>
          </p:cNvPicPr>
          <p:nvPr/>
        </p:nvPicPr>
        <p:blipFill>
          <a:blip r:embed="rId4" cstate="email"/>
          <a:srcRect/>
          <a:stretch>
            <a:fillRect/>
          </a:stretch>
        </p:blipFill>
        <p:spPr bwMode="auto">
          <a:xfrm>
            <a:off x="5410200" y="1828800"/>
            <a:ext cx="3351213"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6" name="TextBox 11"/>
          <p:cNvSpPr txBox="1">
            <a:spLocks noChangeArrowheads="1"/>
          </p:cNvSpPr>
          <p:nvPr/>
        </p:nvSpPr>
        <p:spPr bwMode="auto">
          <a:xfrm>
            <a:off x="381000" y="5486400"/>
            <a:ext cx="8305800" cy="812530"/>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600" dirty="0">
                <a:solidFill>
                  <a:srgbClr val="000066"/>
                </a:solidFill>
              </a:rPr>
              <a:t>Basement moisture problems may be traced </a:t>
            </a:r>
            <a:br>
              <a:rPr lang="en-US" sz="2600" dirty="0">
                <a:solidFill>
                  <a:srgbClr val="000066"/>
                </a:solidFill>
              </a:rPr>
            </a:br>
            <a:r>
              <a:rPr lang="en-US" sz="2600" dirty="0">
                <a:solidFill>
                  <a:srgbClr val="000066"/>
                </a:solidFill>
              </a:rPr>
              <a:t>back to poor exterior drainage.</a:t>
            </a:r>
          </a:p>
        </p:txBody>
      </p:sp>
      <p:sp>
        <p:nvSpPr>
          <p:cNvPr id="16" name="Rectangular Callout 4"/>
          <p:cNvSpPr>
            <a:spLocks noChangeArrowheads="1"/>
          </p:cNvSpPr>
          <p:nvPr/>
        </p:nvSpPr>
        <p:spPr bwMode="auto">
          <a:xfrm>
            <a:off x="381000" y="1524000"/>
            <a:ext cx="2971800" cy="914400"/>
          </a:xfrm>
          <a:prstGeom prst="wedgeRectCallout">
            <a:avLst>
              <a:gd name="adj1" fmla="val 18870"/>
              <a:gd name="adj2" fmla="val 209514"/>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800" dirty="0"/>
              <a:t>Driveway slopes back </a:t>
            </a:r>
            <a:br>
              <a:rPr lang="en-US" sz="1800" dirty="0"/>
            </a:br>
            <a:r>
              <a:rPr lang="en-US" sz="1800" dirty="0"/>
              <a:t>into foundation, carrying moisture there.</a:t>
            </a:r>
          </a:p>
        </p:txBody>
      </p:sp>
      <p:sp>
        <p:nvSpPr>
          <p:cNvPr id="18" name="Rectangular Callout 4"/>
          <p:cNvSpPr>
            <a:spLocks noChangeArrowheads="1"/>
          </p:cNvSpPr>
          <p:nvPr/>
        </p:nvSpPr>
        <p:spPr bwMode="auto">
          <a:xfrm>
            <a:off x="4038600" y="1524000"/>
            <a:ext cx="3124200" cy="914400"/>
          </a:xfrm>
          <a:prstGeom prst="wedgeRectCallout">
            <a:avLst>
              <a:gd name="adj1" fmla="val 41583"/>
              <a:gd name="adj2" fmla="val 126181"/>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800" dirty="0"/>
              <a:t>A disconnected downspout causes water to pour down walls during weather events.</a:t>
            </a:r>
          </a:p>
        </p:txBody>
      </p:sp>
      <p:sp>
        <p:nvSpPr>
          <p:cNvPr id="35851" name="TextBox 11"/>
          <p:cNvSpPr txBox="1">
            <a:spLocks noChangeArrowheads="1"/>
          </p:cNvSpPr>
          <p:nvPr/>
        </p:nvSpPr>
        <p:spPr bwMode="auto">
          <a:xfrm>
            <a:off x="685800" y="4964618"/>
            <a:ext cx="4495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PA Weatherization Training Center</a:t>
            </a:r>
          </a:p>
        </p:txBody>
      </p:sp>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533400" y="0"/>
            <a:ext cx="5791200" cy="838200"/>
          </a:xfrm>
        </p:spPr>
        <p:txBody>
          <a:bodyPr/>
          <a:lstStyle/>
          <a:p>
            <a:pPr>
              <a:defRPr/>
            </a:pPr>
            <a:r>
              <a:rPr lang="en-US" dirty="0" smtClean="0"/>
              <a:t>Visual Assessment – Exterior #5</a:t>
            </a:r>
          </a:p>
        </p:txBody>
      </p:sp>
      <p:pic>
        <p:nvPicPr>
          <p:cNvPr id="129028" name="Picture 4" descr="Photo of home."/>
          <p:cNvPicPr>
            <a:picLocks noChangeAspect="1" noChangeArrowheads="1"/>
          </p:cNvPicPr>
          <p:nvPr/>
        </p:nvPicPr>
        <p:blipFill>
          <a:blip r:embed="rId3" cstate="email"/>
          <a:srcRect/>
          <a:stretch>
            <a:fillRect/>
          </a:stretch>
        </p:blipFill>
        <p:spPr bwMode="auto">
          <a:xfrm>
            <a:off x="381000" y="1676400"/>
            <a:ext cx="4267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9029" name="Picture 5" descr="Photo of broken window with rag plugging it up."/>
          <p:cNvPicPr>
            <a:picLocks noChangeAspect="1" noChangeArrowheads="1"/>
          </p:cNvPicPr>
          <p:nvPr/>
        </p:nvPicPr>
        <p:blipFill>
          <a:blip r:embed="rId4" cstate="email"/>
          <a:srcRect/>
          <a:stretch>
            <a:fillRect/>
          </a:stretch>
        </p:blipFill>
        <p:spPr bwMode="auto">
          <a:xfrm>
            <a:off x="4953000" y="1676400"/>
            <a:ext cx="3810000" cy="320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9" name="Text Box 7"/>
          <p:cNvSpPr txBox="1">
            <a:spLocks noChangeArrowheads="1"/>
          </p:cNvSpPr>
          <p:nvPr/>
        </p:nvSpPr>
        <p:spPr bwMode="auto">
          <a:xfrm>
            <a:off x="457200" y="5176838"/>
            <a:ext cx="4114800" cy="664797"/>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2400" dirty="0">
                <a:solidFill>
                  <a:schemeClr val="tx1"/>
                </a:solidFill>
              </a:rPr>
              <a:t>Note foundation type and percent above grade.</a:t>
            </a:r>
          </a:p>
        </p:txBody>
      </p:sp>
      <p:sp>
        <p:nvSpPr>
          <p:cNvPr id="36870" name="Text Box 11"/>
          <p:cNvSpPr txBox="1">
            <a:spLocks noChangeArrowheads="1"/>
          </p:cNvSpPr>
          <p:nvPr/>
        </p:nvSpPr>
        <p:spPr bwMode="auto">
          <a:xfrm>
            <a:off x="4648200" y="5176838"/>
            <a:ext cx="4343400" cy="664797"/>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2400">
                <a:solidFill>
                  <a:schemeClr val="tx1"/>
                </a:solidFill>
              </a:rPr>
              <a:t>Note numbers of windows, types and exterior condition.</a:t>
            </a:r>
          </a:p>
        </p:txBody>
      </p:sp>
      <p:sp>
        <p:nvSpPr>
          <p:cNvPr id="36873" name="TextBox 10"/>
          <p:cNvSpPr txBox="1">
            <a:spLocks noChangeArrowheads="1"/>
          </p:cNvSpPr>
          <p:nvPr/>
        </p:nvSpPr>
        <p:spPr bwMode="auto">
          <a:xfrm>
            <a:off x="1295400" y="4648200"/>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7"/>
          <p:cNvSpPr txBox="1">
            <a:spLocks noChangeArrowheads="1"/>
          </p:cNvSpPr>
          <p:nvPr/>
        </p:nvSpPr>
        <p:spPr bwMode="auto">
          <a:xfrm>
            <a:off x="0" y="1371600"/>
            <a:ext cx="9144000" cy="360099"/>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600" dirty="0">
                <a:solidFill>
                  <a:srgbClr val="002060"/>
                </a:solidFill>
              </a:rPr>
              <a:t>Porch roof cavity may be open to wall cavities.</a:t>
            </a:r>
          </a:p>
        </p:txBody>
      </p:sp>
      <p:pic>
        <p:nvPicPr>
          <p:cNvPr id="32772" name="Picture 10" descr="Photo of a two-story house with balloon framing where the porch framing could be open to the wall cavities of the house."/>
          <p:cNvPicPr>
            <a:picLocks noChangeAspect="1" noChangeArrowheads="1"/>
          </p:cNvPicPr>
          <p:nvPr/>
        </p:nvPicPr>
        <p:blipFill>
          <a:blip r:embed="rId3" cstate="email"/>
          <a:srcRect/>
          <a:stretch>
            <a:fillRect/>
          </a:stretch>
        </p:blipFill>
        <p:spPr bwMode="auto">
          <a:xfrm>
            <a:off x="1676400" y="2036455"/>
            <a:ext cx="5791200" cy="414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2" name="Rectangle 2"/>
          <p:cNvSpPr txBox="1">
            <a:spLocks noChangeArrowheads="1"/>
          </p:cNvSpPr>
          <p:nvPr/>
        </p:nvSpPr>
        <p:spPr bwMode="auto">
          <a:xfrm>
            <a:off x="381000" y="76200"/>
            <a:ext cx="6172200" cy="7620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rPr>
              <a:t>Visual Assessment – Exterior #6</a:t>
            </a:r>
          </a:p>
        </p:txBody>
      </p:sp>
      <p:pic>
        <p:nvPicPr>
          <p:cNvPr id="37895" name="Picture 23" descr="Graphic of Arrows indicating air escaping from back of porch roof to adjoining wall cavities."/>
          <p:cNvPicPr>
            <a:picLocks noChangeAspect="1"/>
          </p:cNvPicPr>
          <p:nvPr/>
        </p:nvPicPr>
        <p:blipFill>
          <a:blip r:embed="rId4" cstate="print"/>
          <a:srcRect/>
          <a:stretch>
            <a:fillRect/>
          </a:stretch>
        </p:blipFill>
        <p:spPr bwMode="auto">
          <a:xfrm>
            <a:off x="2438400" y="3636963"/>
            <a:ext cx="4187825" cy="1212850"/>
          </a:xfrm>
          <a:prstGeom prst="rect">
            <a:avLst/>
          </a:prstGeom>
          <a:noFill/>
          <a:ln w="9525">
            <a:noFill/>
            <a:miter lim="800000"/>
            <a:headEnd/>
            <a:tailEnd/>
          </a:ln>
        </p:spPr>
      </p:pic>
      <p:sp>
        <p:nvSpPr>
          <p:cNvPr id="8" name="Rectangular Callout 4"/>
          <p:cNvSpPr>
            <a:spLocks noChangeArrowheads="1"/>
          </p:cNvSpPr>
          <p:nvPr/>
        </p:nvSpPr>
        <p:spPr bwMode="auto">
          <a:xfrm>
            <a:off x="228600" y="5334000"/>
            <a:ext cx="2971800" cy="914400"/>
          </a:xfrm>
          <a:prstGeom prst="wedgeRectCallout">
            <a:avLst>
              <a:gd name="adj1" fmla="val 37245"/>
              <a:gd name="adj2" fmla="val -155764"/>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800" dirty="0"/>
              <a:t>Arrows indicate air escaping from back of porch roof to adjoining wall cavities.</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10" name="TextBox 12"/>
          <p:cNvSpPr txBox="1">
            <a:spLocks noChangeArrowheads="1"/>
          </p:cNvSpPr>
          <p:nvPr/>
        </p:nvSpPr>
        <p:spPr bwMode="auto">
          <a:xfrm>
            <a:off x="4114800" y="59552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76200"/>
            <a:ext cx="5181600" cy="838200"/>
          </a:xfrm>
          <a:prstGeom prst="rect">
            <a:avLst/>
          </a:prstGeom>
          <a:noFill/>
          <a:ln w="9525">
            <a:noFill/>
            <a:miter lim="800000"/>
            <a:headEnd/>
            <a:tailEnd/>
          </a:ln>
        </p:spPr>
        <p:txBody>
          <a:bodyPr lIns="0" tIns="0" rIns="0" bIns="0" anchor="ctr"/>
          <a:lstStyle/>
          <a:p>
            <a:pPr eaLnBrk="0" hangingPunct="0">
              <a:defRPr/>
            </a:pPr>
            <a:r>
              <a:rPr lang="en-US" sz="2600" kern="0" spc="100" dirty="0">
                <a:solidFill>
                  <a:schemeClr val="bg1"/>
                </a:solidFill>
                <a:latin typeface="+mj-lt"/>
                <a:ea typeface="+mj-ea"/>
                <a:cs typeface="+mj-cs"/>
              </a:rPr>
              <a:t>Exterior Visual Assessment </a:t>
            </a:r>
            <a:r>
              <a:rPr lang="en-US" sz="2600" kern="0" spc="100" dirty="0" smtClean="0">
                <a:solidFill>
                  <a:schemeClr val="bg1"/>
                </a:solidFill>
                <a:latin typeface="+mj-lt"/>
                <a:ea typeface="+mj-ea"/>
                <a:cs typeface="+mj-cs"/>
              </a:rPr>
              <a:t>–  </a:t>
            </a:r>
            <a:r>
              <a:rPr lang="en-US" sz="2600" kern="0" spc="100" dirty="0">
                <a:solidFill>
                  <a:schemeClr val="bg1"/>
                </a:solidFill>
                <a:latin typeface="+mj-lt"/>
                <a:ea typeface="+mj-ea"/>
                <a:cs typeface="+mj-cs"/>
              </a:rPr>
              <a:t>Review</a:t>
            </a:r>
          </a:p>
        </p:txBody>
      </p:sp>
      <p:sp>
        <p:nvSpPr>
          <p:cNvPr id="6" name="TextBox 5"/>
          <p:cNvSpPr txBox="1">
            <a:spLocks noChangeAspect="1"/>
          </p:cNvSpPr>
          <p:nvPr/>
        </p:nvSpPr>
        <p:spPr>
          <a:xfrm>
            <a:off x="228601" y="1765042"/>
            <a:ext cx="8686800" cy="5016758"/>
          </a:xfrm>
          <a:prstGeom prst="rect">
            <a:avLst/>
          </a:prstGeom>
          <a:noFill/>
        </p:spPr>
        <p:txBody>
          <a:bodyPr wrap="square" numCol="2" spcCol="228600">
            <a:spAutoFit/>
          </a:bodyPr>
          <a:lstStyle/>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Building type and framing.</a:t>
            </a:r>
          </a:p>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Foundation type and percent above grade.</a:t>
            </a:r>
          </a:p>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Additions, porches, attached or tuck-under garages, cantilevers.</a:t>
            </a:r>
          </a:p>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Numbers, types, condition, and orientation of windows and doors.</a:t>
            </a:r>
          </a:p>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Cardinal direction and orientation.</a:t>
            </a:r>
          </a:p>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Siding type and condition.</a:t>
            </a:r>
          </a:p>
          <a:p>
            <a:pPr marL="465138" indent="-290513" eaLnBrk="0" hangingPunct="0">
              <a:spcBef>
                <a:spcPts val="600"/>
              </a:spcBef>
              <a:buFont typeface="Arial"/>
              <a:buChar char="•"/>
              <a:defRPr/>
            </a:pPr>
            <a:r>
              <a:rPr lang="en-US" sz="2000" dirty="0" smtClean="0">
                <a:solidFill>
                  <a:schemeClr val="tx1"/>
                </a:solidFill>
                <a:latin typeface="Arial" pitchFamily="-109" charset="0"/>
                <a:ea typeface="+mn-ea"/>
              </a:rPr>
              <a:t>Chimneys, exhaust vents, and</a:t>
            </a:r>
            <a:br>
              <a:rPr lang="en-US" sz="2000" dirty="0" smtClean="0">
                <a:solidFill>
                  <a:schemeClr val="tx1"/>
                </a:solidFill>
                <a:latin typeface="Arial" pitchFamily="-109" charset="0"/>
                <a:ea typeface="+mn-ea"/>
              </a:rPr>
            </a:br>
            <a:r>
              <a:rPr lang="en-US" sz="2000" dirty="0" smtClean="0">
                <a:solidFill>
                  <a:schemeClr val="tx1"/>
                </a:solidFill>
                <a:latin typeface="Arial" pitchFamily="-109" charset="0"/>
                <a:ea typeface="+mn-ea"/>
              </a:rPr>
              <a:t>possible safety problems.</a:t>
            </a:r>
          </a:p>
          <a:p>
            <a:pPr marL="465138" indent="-290513" eaLnBrk="0" hangingPunct="0">
              <a:spcBef>
                <a:spcPts val="600"/>
              </a:spcBef>
              <a:buFont typeface="Arial"/>
              <a:buChar char="•"/>
              <a:defRPr/>
            </a:pPr>
            <a:endParaRPr lang="en-US" sz="2000" dirty="0" smtClean="0">
              <a:solidFill>
                <a:schemeClr val="tx1"/>
              </a:solidFill>
              <a:latin typeface="Arial" pitchFamily="-109" charset="0"/>
              <a:ea typeface="+mn-ea"/>
            </a:endParaRPr>
          </a:p>
          <a:p>
            <a:pPr marL="461963" indent="-287338" eaLnBrk="0" hangingPunct="0">
              <a:spcBef>
                <a:spcPts val="600"/>
              </a:spcBef>
              <a:buFont typeface="Arial"/>
              <a:buChar char="•"/>
              <a:defRPr/>
            </a:pPr>
            <a:r>
              <a:rPr lang="en-US" sz="2000" dirty="0" smtClean="0">
                <a:solidFill>
                  <a:schemeClr val="tx1"/>
                </a:solidFill>
                <a:latin typeface="Arial" pitchFamily="-109" charset="0"/>
                <a:ea typeface="+mn-ea"/>
              </a:rPr>
              <a:t>Roof type, covering, and condition.</a:t>
            </a:r>
          </a:p>
          <a:p>
            <a:pPr marL="461963" indent="-287338" eaLnBrk="0" hangingPunct="0">
              <a:spcBef>
                <a:spcPts val="600"/>
              </a:spcBef>
              <a:buFont typeface="Arial"/>
              <a:buChar char="•"/>
              <a:defRPr/>
            </a:pPr>
            <a:r>
              <a:rPr lang="en-US" sz="2000" dirty="0" smtClean="0">
                <a:solidFill>
                  <a:schemeClr val="tx1"/>
                </a:solidFill>
                <a:latin typeface="Arial" pitchFamily="-109" charset="0"/>
                <a:ea typeface="+mn-ea"/>
              </a:rPr>
              <a:t>Water management issues (downspouts, flashing, grade, etc.).</a:t>
            </a:r>
          </a:p>
          <a:p>
            <a:pPr marL="461963" indent="-287338" eaLnBrk="0" hangingPunct="0">
              <a:spcBef>
                <a:spcPts val="600"/>
              </a:spcBef>
              <a:buFont typeface="Arial" pitchFamily="34" charset="0"/>
              <a:buChar char="•"/>
              <a:defRPr/>
            </a:pPr>
            <a:r>
              <a:rPr lang="en-US" sz="2000" dirty="0" smtClean="0">
                <a:solidFill>
                  <a:schemeClr val="tx1"/>
                </a:solidFill>
                <a:ea typeface="+mn-ea"/>
              </a:rPr>
              <a:t>Draw a sketch of the building footprint and sides, noting dimensions.</a:t>
            </a:r>
          </a:p>
          <a:p>
            <a:pPr marL="461963" indent="-287338" eaLnBrk="0" hangingPunct="0">
              <a:spcBef>
                <a:spcPts val="600"/>
              </a:spcBef>
              <a:buFont typeface="Arial" pitchFamily="34" charset="0"/>
              <a:buChar char="•"/>
              <a:defRPr/>
            </a:pPr>
            <a:r>
              <a:rPr lang="en-US" sz="2000" dirty="0" smtClean="0">
                <a:solidFill>
                  <a:schemeClr val="tx1"/>
                </a:solidFill>
                <a:ea typeface="+mn-ea"/>
              </a:rPr>
              <a:t>Remember to note comfort, health and safety, and any other issues discovered in client interview process.</a:t>
            </a:r>
            <a:endParaRPr lang="en-US" sz="2000" dirty="0">
              <a:solidFill>
                <a:schemeClr val="tx1"/>
              </a:solidFill>
              <a:ea typeface="+mn-ea"/>
            </a:endParaRPr>
          </a:p>
        </p:txBody>
      </p:sp>
      <p:sp>
        <p:nvSpPr>
          <p:cNvPr id="38917" name="TextBox 7"/>
          <p:cNvSpPr txBox="1">
            <a:spLocks noChangeArrowheads="1"/>
          </p:cNvSpPr>
          <p:nvPr/>
        </p:nvSpPr>
        <p:spPr bwMode="auto">
          <a:xfrm>
            <a:off x="228600" y="1216997"/>
            <a:ext cx="5105400" cy="452432"/>
          </a:xfrm>
          <a:prstGeom prst="rect">
            <a:avLst/>
          </a:prstGeom>
          <a:noFill/>
          <a:ln w="9525">
            <a:noFill/>
            <a:miter lim="800000"/>
            <a:headEnd/>
            <a:tailEnd/>
          </a:ln>
        </p:spPr>
        <p:txBody>
          <a:bodyPr>
            <a:spAutoFit/>
          </a:bodyPr>
          <a:lstStyle/>
          <a:p>
            <a:pPr eaLnBrk="0" hangingPunct="0">
              <a:lnSpc>
                <a:spcPct val="90000"/>
              </a:lnSpc>
              <a:spcBef>
                <a:spcPts val="1200"/>
              </a:spcBef>
              <a:buClr>
                <a:srgbClr val="8DC63F"/>
              </a:buClr>
            </a:pPr>
            <a:r>
              <a:rPr lang="en-US" sz="2600" dirty="0">
                <a:solidFill>
                  <a:srgbClr val="000066"/>
                </a:solidFill>
              </a:rPr>
              <a:t>Note and include detail on:</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828800"/>
            <a:ext cx="8305800" cy="4038600"/>
          </a:xfrm>
        </p:spPr>
        <p:txBody>
          <a:bodyPr numCol="2" spcCol="274320">
            <a:noAutofit/>
          </a:bodyPr>
          <a:lstStyle/>
          <a:p>
            <a:pPr marL="461963" indent="-287338">
              <a:spcBef>
                <a:spcPts val="600"/>
              </a:spcBef>
              <a:spcAft>
                <a:spcPts val="600"/>
              </a:spcAft>
              <a:defRPr/>
            </a:pPr>
            <a:r>
              <a:rPr lang="en-US" sz="2200" dirty="0" smtClean="0">
                <a:solidFill>
                  <a:schemeClr val="tx1"/>
                </a:solidFill>
              </a:rPr>
              <a:t>Area and </a:t>
            </a:r>
            <a:r>
              <a:rPr lang="en-US" sz="2200" dirty="0">
                <a:solidFill>
                  <a:schemeClr val="tx1"/>
                </a:solidFill>
              </a:rPr>
              <a:t>volume of the conditioned </a:t>
            </a:r>
            <a:r>
              <a:rPr lang="en-US" sz="2200" dirty="0" smtClean="0">
                <a:solidFill>
                  <a:schemeClr val="tx1"/>
                </a:solidFill>
              </a:rPr>
              <a:t>space.</a:t>
            </a:r>
          </a:p>
          <a:p>
            <a:pPr marL="461963" indent="-287338">
              <a:spcBef>
                <a:spcPts val="600"/>
              </a:spcBef>
              <a:spcAft>
                <a:spcPts val="600"/>
              </a:spcAft>
              <a:defRPr/>
            </a:pPr>
            <a:r>
              <a:rPr lang="en-US" sz="2200" dirty="0" smtClean="0">
                <a:solidFill>
                  <a:schemeClr val="tx1"/>
                </a:solidFill>
              </a:rPr>
              <a:t>Pressure and thermal boundaries.</a:t>
            </a:r>
          </a:p>
          <a:p>
            <a:pPr marL="461963" indent="-287338">
              <a:spcBef>
                <a:spcPts val="600"/>
              </a:spcBef>
              <a:spcAft>
                <a:spcPts val="600"/>
              </a:spcAft>
              <a:defRPr/>
            </a:pPr>
            <a:r>
              <a:rPr lang="en-US" sz="2200" dirty="0" smtClean="0">
                <a:solidFill>
                  <a:schemeClr val="tx1"/>
                </a:solidFill>
              </a:rPr>
              <a:t>Lead-based paint.</a:t>
            </a:r>
          </a:p>
          <a:p>
            <a:pPr marL="461963" indent="-287338">
              <a:spcBef>
                <a:spcPts val="600"/>
              </a:spcBef>
              <a:spcAft>
                <a:spcPts val="600"/>
              </a:spcAft>
              <a:defRPr/>
            </a:pPr>
            <a:r>
              <a:rPr lang="en-US" sz="2200" dirty="0" smtClean="0">
                <a:solidFill>
                  <a:schemeClr val="tx1"/>
                </a:solidFill>
              </a:rPr>
              <a:t>Mechanical ventilation.</a:t>
            </a:r>
          </a:p>
          <a:p>
            <a:pPr marL="461963" indent="-287338">
              <a:spcBef>
                <a:spcPts val="600"/>
              </a:spcBef>
              <a:spcAft>
                <a:spcPts val="600"/>
              </a:spcAft>
              <a:defRPr/>
            </a:pPr>
            <a:r>
              <a:rPr lang="en-US" sz="2200" dirty="0" smtClean="0">
                <a:solidFill>
                  <a:schemeClr val="tx1"/>
                </a:solidFill>
              </a:rPr>
              <a:t>Evidence and sources of moisture or indoor air quality problems.</a:t>
            </a:r>
          </a:p>
          <a:p>
            <a:pPr>
              <a:spcBef>
                <a:spcPts val="600"/>
              </a:spcBef>
              <a:spcAft>
                <a:spcPts val="600"/>
              </a:spcAft>
              <a:defRPr/>
            </a:pPr>
            <a:endParaRPr lang="en-US" sz="2200" dirty="0" smtClean="0">
              <a:solidFill>
                <a:schemeClr val="tx1"/>
              </a:solidFill>
            </a:endParaRPr>
          </a:p>
          <a:p>
            <a:pPr marL="461963" indent="-287338">
              <a:spcBef>
                <a:spcPts val="600"/>
              </a:spcBef>
              <a:spcAft>
                <a:spcPts val="600"/>
              </a:spcAft>
              <a:defRPr/>
            </a:pPr>
            <a:r>
              <a:rPr lang="en-US" sz="2200" dirty="0" smtClean="0">
                <a:solidFill>
                  <a:schemeClr val="tx1"/>
                </a:solidFill>
              </a:rPr>
              <a:t>Unvented fossil fuel heaters.</a:t>
            </a:r>
          </a:p>
          <a:p>
            <a:pPr marL="461963" indent="-287338">
              <a:spcBef>
                <a:spcPts val="600"/>
              </a:spcBef>
              <a:spcAft>
                <a:spcPts val="600"/>
              </a:spcAft>
              <a:defRPr/>
            </a:pPr>
            <a:r>
              <a:rPr lang="en-US" sz="2200" dirty="0" smtClean="0">
                <a:solidFill>
                  <a:schemeClr val="tx1"/>
                </a:solidFill>
              </a:rPr>
              <a:t>Identify </a:t>
            </a:r>
            <a:r>
              <a:rPr lang="en-US" sz="2200" dirty="0">
                <a:solidFill>
                  <a:schemeClr val="tx1"/>
                </a:solidFill>
              </a:rPr>
              <a:t>large air leaks such as broken glass, missing hatchway covers, large penetrations, broken ceilings and wall </a:t>
            </a:r>
            <a:r>
              <a:rPr lang="en-US" sz="2200" dirty="0" smtClean="0">
                <a:solidFill>
                  <a:schemeClr val="tx1"/>
                </a:solidFill>
              </a:rPr>
              <a:t>coverings.</a:t>
            </a:r>
          </a:p>
          <a:p>
            <a:pPr marL="461963" indent="-287338">
              <a:spcBef>
                <a:spcPts val="600"/>
              </a:spcBef>
              <a:spcAft>
                <a:spcPts val="600"/>
              </a:spcAft>
              <a:buFont typeface="Arial"/>
              <a:buChar char="•"/>
              <a:defRPr/>
            </a:pPr>
            <a:r>
              <a:rPr lang="en-US" sz="2200" dirty="0" smtClean="0">
                <a:solidFill>
                  <a:schemeClr val="tx1"/>
                </a:solidFill>
              </a:rPr>
              <a:t>Electrical </a:t>
            </a:r>
            <a:r>
              <a:rPr lang="en-US" sz="2200" dirty="0">
                <a:solidFill>
                  <a:schemeClr val="tx1"/>
                </a:solidFill>
              </a:rPr>
              <a:t>or other hazards to occupants and weatherization </a:t>
            </a:r>
            <a:r>
              <a:rPr lang="en-US" sz="2200" dirty="0" smtClean="0">
                <a:solidFill>
                  <a:schemeClr val="tx1"/>
                </a:solidFill>
              </a:rPr>
              <a:t>workers.</a:t>
            </a:r>
          </a:p>
          <a:p>
            <a:pPr>
              <a:lnSpc>
                <a:spcPct val="80000"/>
              </a:lnSpc>
              <a:spcAft>
                <a:spcPts val="0"/>
              </a:spcAft>
              <a:buFontTx/>
              <a:buNone/>
              <a:defRPr/>
            </a:pPr>
            <a:endParaRPr lang="en-US" sz="2000" dirty="0" smtClean="0">
              <a:solidFill>
                <a:schemeClr val="tx1"/>
              </a:solidFill>
            </a:endParaRPr>
          </a:p>
        </p:txBody>
      </p:sp>
      <p:sp>
        <p:nvSpPr>
          <p:cNvPr id="40962" name="Rectangle 2"/>
          <p:cNvSpPr>
            <a:spLocks noGrp="1" noChangeArrowheads="1"/>
          </p:cNvSpPr>
          <p:nvPr>
            <p:ph type="title"/>
          </p:nvPr>
        </p:nvSpPr>
        <p:spPr>
          <a:xfrm>
            <a:off x="457200" y="76200"/>
            <a:ext cx="5257800" cy="838200"/>
          </a:xfrm>
        </p:spPr>
        <p:txBody>
          <a:bodyPr>
            <a:normAutofit/>
          </a:bodyPr>
          <a:lstStyle/>
          <a:p>
            <a:pPr>
              <a:defRPr/>
            </a:pPr>
            <a:r>
              <a:rPr lang="en-US" sz="2400" dirty="0" smtClean="0"/>
              <a:t>Visual Assessment – </a:t>
            </a:r>
            <a:br>
              <a:rPr lang="en-US" sz="2400" dirty="0" smtClean="0"/>
            </a:br>
            <a:r>
              <a:rPr lang="en-US" sz="2400" dirty="0" smtClean="0"/>
              <a:t>Conditioned Space  </a:t>
            </a:r>
          </a:p>
        </p:txBody>
      </p:sp>
      <p:sp>
        <p:nvSpPr>
          <p:cNvPr id="39940" name="TextBox 4"/>
          <p:cNvSpPr txBox="1">
            <a:spLocks noChangeArrowheads="1"/>
          </p:cNvSpPr>
          <p:nvPr/>
        </p:nvSpPr>
        <p:spPr bwMode="auto">
          <a:xfrm>
            <a:off x="381000" y="5867400"/>
            <a:ext cx="8001000" cy="1132618"/>
          </a:xfrm>
          <a:prstGeom prst="rect">
            <a:avLst/>
          </a:prstGeom>
          <a:noFill/>
          <a:ln w="9525">
            <a:noFill/>
            <a:miter lim="800000"/>
            <a:headEnd/>
            <a:tailEnd/>
          </a:ln>
        </p:spPr>
        <p:txBody>
          <a:bodyPr>
            <a:spAutoFit/>
          </a:bodyPr>
          <a:lstStyle/>
          <a:p>
            <a:pPr algn="ctr" eaLnBrk="0" hangingPunct="0">
              <a:lnSpc>
                <a:spcPct val="90000"/>
              </a:lnSpc>
              <a:spcBef>
                <a:spcPts val="1200"/>
              </a:spcBef>
            </a:pPr>
            <a:r>
              <a:rPr lang="en-US" sz="2200" i="1" dirty="0">
                <a:solidFill>
                  <a:schemeClr val="tx1"/>
                </a:solidFill>
              </a:rPr>
              <a:t>Remember to note comfort, health and safety, and any other issues discovered in client interview process.</a:t>
            </a:r>
          </a:p>
          <a:p>
            <a:pPr marL="342900" indent="-342900" eaLnBrk="0" hangingPunct="0">
              <a:lnSpc>
                <a:spcPct val="90000"/>
              </a:lnSpc>
              <a:spcBef>
                <a:spcPts val="1200"/>
              </a:spcBef>
              <a:buFont typeface="Arial" pitchFamily="34" charset="0"/>
              <a:buChar char="•"/>
            </a:pPr>
            <a:endParaRPr lang="en-US" sz="2000" dirty="0">
              <a:solidFill>
                <a:schemeClr val="tx1"/>
              </a:solidFill>
            </a:endParaRPr>
          </a:p>
        </p:txBody>
      </p:sp>
      <p:sp>
        <p:nvSpPr>
          <p:cNvPr id="39941" name="TextBox 5"/>
          <p:cNvSpPr txBox="1">
            <a:spLocks noChangeArrowheads="1"/>
          </p:cNvSpPr>
          <p:nvPr/>
        </p:nvSpPr>
        <p:spPr bwMode="auto">
          <a:xfrm>
            <a:off x="381000" y="1219200"/>
            <a:ext cx="5791200" cy="452432"/>
          </a:xfrm>
          <a:prstGeom prst="rect">
            <a:avLst/>
          </a:prstGeom>
          <a:noFill/>
          <a:ln w="9525">
            <a:noFill/>
            <a:miter lim="800000"/>
            <a:headEnd/>
            <a:tailEnd/>
          </a:ln>
        </p:spPr>
        <p:txBody>
          <a:bodyPr>
            <a:spAutoFit/>
          </a:bodyPr>
          <a:lstStyle/>
          <a:p>
            <a:pPr eaLnBrk="0" hangingPunct="0">
              <a:lnSpc>
                <a:spcPct val="90000"/>
              </a:lnSpc>
              <a:spcBef>
                <a:spcPts val="1200"/>
              </a:spcBef>
              <a:buClr>
                <a:srgbClr val="8DC63F"/>
              </a:buClr>
            </a:pPr>
            <a:r>
              <a:rPr lang="en-US" sz="2600" dirty="0">
                <a:solidFill>
                  <a:srgbClr val="000066"/>
                </a:solidFill>
              </a:rPr>
              <a:t>Note and include detail 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descr="Cutaway house Illustration of conditioned space.&#10;"/>
          <p:cNvPicPr>
            <a:picLocks noChangeAspect="1"/>
          </p:cNvPicPr>
          <p:nvPr/>
        </p:nvPicPr>
        <p:blipFill>
          <a:blip r:embed="rId3" cstate="print"/>
          <a:srcRect/>
          <a:stretch>
            <a:fillRect/>
          </a:stretch>
        </p:blipFill>
        <p:spPr bwMode="auto">
          <a:xfrm>
            <a:off x="3886200" y="1646238"/>
            <a:ext cx="5257800" cy="4906962"/>
          </a:xfrm>
          <a:prstGeom prst="rect">
            <a:avLst/>
          </a:prstGeom>
          <a:noFill/>
          <a:ln w="9525">
            <a:noFill/>
            <a:miter lim="800000"/>
            <a:headEnd/>
            <a:tailEnd/>
          </a:ln>
        </p:spPr>
      </p:pic>
      <p:sp>
        <p:nvSpPr>
          <p:cNvPr id="11" name="Title 1"/>
          <p:cNvSpPr>
            <a:spLocks noGrp="1"/>
          </p:cNvSpPr>
          <p:nvPr>
            <p:ph type="title"/>
          </p:nvPr>
        </p:nvSpPr>
        <p:spPr>
          <a:xfrm>
            <a:off x="457200" y="76200"/>
            <a:ext cx="5181600" cy="838200"/>
          </a:xfrm>
        </p:spPr>
        <p:txBody>
          <a:bodyPr/>
          <a:lstStyle/>
          <a:p>
            <a:pPr>
              <a:defRPr/>
            </a:pPr>
            <a:r>
              <a:rPr lang="en-US" sz="2600" dirty="0" smtClean="0">
                <a:ea typeface="ＭＳ Ｐゴシック" charset="-128"/>
              </a:rPr>
              <a:t>Visual Assessment – Conditioned Space</a:t>
            </a:r>
          </a:p>
        </p:txBody>
      </p:sp>
      <p:sp>
        <p:nvSpPr>
          <p:cNvPr id="40964" name="Rectangle 7"/>
          <p:cNvSpPr>
            <a:spLocks/>
          </p:cNvSpPr>
          <p:nvPr/>
        </p:nvSpPr>
        <p:spPr bwMode="auto">
          <a:xfrm>
            <a:off x="1019175" y="2411413"/>
            <a:ext cx="7146925" cy="946150"/>
          </a:xfrm>
          <a:prstGeom prst="rect">
            <a:avLst/>
          </a:prstGeom>
          <a:noFill/>
          <a:ln w="12700">
            <a:noFill/>
            <a:miter lim="800000"/>
            <a:headEnd/>
            <a:tailEnd/>
          </a:ln>
        </p:spPr>
        <p:txBody>
          <a:bodyPr lIns="0" tIns="0" rIns="0" bIns="0"/>
          <a:lstStyle/>
          <a:p>
            <a:pPr algn="ctr" eaLnBrk="0" hangingPunct="0">
              <a:lnSpc>
                <a:spcPct val="90000"/>
              </a:lnSpc>
              <a:spcBef>
                <a:spcPts val="1200"/>
              </a:spcBef>
              <a:buClr>
                <a:srgbClr val="8DC63F"/>
              </a:buClr>
            </a:pPr>
            <a:endParaRPr lang="en-US"/>
          </a:p>
        </p:txBody>
      </p:sp>
      <p:sp>
        <p:nvSpPr>
          <p:cNvPr id="40966" name="TextBox 9"/>
          <p:cNvSpPr txBox="1">
            <a:spLocks noChangeArrowheads="1"/>
          </p:cNvSpPr>
          <p:nvPr/>
        </p:nvSpPr>
        <p:spPr bwMode="auto">
          <a:xfrm>
            <a:off x="152400" y="1219200"/>
            <a:ext cx="4038600" cy="5238357"/>
          </a:xfrm>
          <a:prstGeom prst="rect">
            <a:avLst/>
          </a:prstGeom>
          <a:noFill/>
          <a:ln w="9525">
            <a:noFill/>
            <a:miter lim="800000"/>
            <a:headEnd/>
            <a:tailEnd/>
          </a:ln>
        </p:spPr>
        <p:txBody>
          <a:bodyPr wrap="square">
            <a:spAutoFit/>
          </a:bodyPr>
          <a:lstStyle/>
          <a:p>
            <a:pPr eaLnBrk="0" hangingPunct="0">
              <a:lnSpc>
                <a:spcPct val="90000"/>
              </a:lnSpc>
              <a:spcBef>
                <a:spcPts val="1200"/>
              </a:spcBef>
              <a:buClr>
                <a:srgbClr val="8DC63F"/>
              </a:buClr>
            </a:pPr>
            <a:r>
              <a:rPr lang="en-US" sz="2600" dirty="0">
                <a:solidFill>
                  <a:srgbClr val="000066"/>
                </a:solidFill>
              </a:rPr>
              <a:t>Note the presence, </a:t>
            </a:r>
            <a:r>
              <a:rPr lang="en-US" sz="2600" dirty="0" smtClean="0">
                <a:solidFill>
                  <a:srgbClr val="000066"/>
                </a:solidFill>
              </a:rPr>
              <a:t>location, </a:t>
            </a:r>
            <a:r>
              <a:rPr lang="en-US" sz="2600" dirty="0">
                <a:solidFill>
                  <a:srgbClr val="000066"/>
                </a:solidFill>
              </a:rPr>
              <a:t>and condition of:</a:t>
            </a:r>
          </a:p>
          <a:p>
            <a:pPr marL="461963" indent="-287338" eaLnBrk="0" hangingPunct="0">
              <a:lnSpc>
                <a:spcPct val="90000"/>
              </a:lnSpc>
              <a:spcBef>
                <a:spcPts val="1200"/>
              </a:spcBef>
              <a:spcAft>
                <a:spcPts val="300"/>
              </a:spcAft>
              <a:buFont typeface="Arial" pitchFamily="34" charset="0"/>
              <a:buChar char="•"/>
            </a:pPr>
            <a:r>
              <a:rPr lang="en-US" sz="2200" dirty="0">
                <a:solidFill>
                  <a:schemeClr val="tx1"/>
                </a:solidFill>
              </a:rPr>
              <a:t>Wall </a:t>
            </a:r>
            <a:r>
              <a:rPr lang="en-US" sz="2200" dirty="0" smtClean="0">
                <a:solidFill>
                  <a:schemeClr val="tx1"/>
                </a:solidFill>
              </a:rPr>
              <a:t>insulation.</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a:solidFill>
                  <a:schemeClr val="tx1"/>
                </a:solidFill>
              </a:rPr>
              <a:t>Windows and </a:t>
            </a:r>
            <a:r>
              <a:rPr lang="en-US" sz="2200" dirty="0" smtClean="0">
                <a:solidFill>
                  <a:schemeClr val="tx1"/>
                </a:solidFill>
              </a:rPr>
              <a:t>doors.</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smtClean="0">
                <a:solidFill>
                  <a:schemeClr val="tx1"/>
                </a:solidFill>
              </a:rPr>
              <a:t>Leakage </a:t>
            </a:r>
            <a:r>
              <a:rPr lang="en-US" sz="2200" dirty="0">
                <a:solidFill>
                  <a:schemeClr val="tx1"/>
                </a:solidFill>
              </a:rPr>
              <a:t>around outlets </a:t>
            </a:r>
            <a:r>
              <a:rPr lang="en-US" sz="2200" dirty="0" smtClean="0">
                <a:solidFill>
                  <a:schemeClr val="tx1"/>
                </a:solidFill>
              </a:rPr>
              <a:t/>
            </a:r>
            <a:br>
              <a:rPr lang="en-US" sz="2200" dirty="0" smtClean="0">
                <a:solidFill>
                  <a:schemeClr val="tx1"/>
                </a:solidFill>
              </a:rPr>
            </a:br>
            <a:r>
              <a:rPr lang="en-US" sz="2200" dirty="0" smtClean="0">
                <a:solidFill>
                  <a:schemeClr val="tx1"/>
                </a:solidFill>
              </a:rPr>
              <a:t>and fixtures (using a </a:t>
            </a:r>
            <a:br>
              <a:rPr lang="en-US" sz="2200" dirty="0" smtClean="0">
                <a:solidFill>
                  <a:schemeClr val="tx1"/>
                </a:solidFill>
              </a:rPr>
            </a:br>
            <a:r>
              <a:rPr lang="en-US" sz="2200" dirty="0" smtClean="0">
                <a:solidFill>
                  <a:schemeClr val="tx1"/>
                </a:solidFill>
              </a:rPr>
              <a:t>blower door).</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smtClean="0">
                <a:solidFill>
                  <a:schemeClr val="tx1"/>
                </a:solidFill>
              </a:rPr>
              <a:t>Thermostat.</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smtClean="0">
                <a:solidFill>
                  <a:schemeClr val="tx1"/>
                </a:solidFill>
              </a:rPr>
              <a:t>Fireplace.</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a:solidFill>
                  <a:schemeClr val="tx1"/>
                </a:solidFill>
              </a:rPr>
              <a:t>Air </a:t>
            </a:r>
            <a:r>
              <a:rPr lang="en-US" sz="2200" dirty="0" smtClean="0">
                <a:solidFill>
                  <a:schemeClr val="tx1"/>
                </a:solidFill>
              </a:rPr>
              <a:t>registers.</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a:solidFill>
                  <a:schemeClr val="tx1"/>
                </a:solidFill>
              </a:rPr>
              <a:t>Window A/C unit.</a:t>
            </a:r>
          </a:p>
          <a:p>
            <a:pPr marL="461963" indent="-287338" eaLnBrk="0" hangingPunct="0">
              <a:lnSpc>
                <a:spcPct val="90000"/>
              </a:lnSpc>
              <a:spcBef>
                <a:spcPts val="300"/>
              </a:spcBef>
              <a:spcAft>
                <a:spcPts val="300"/>
              </a:spcAft>
              <a:buFont typeface="Arial" pitchFamily="34" charset="0"/>
              <a:buChar char="•"/>
            </a:pPr>
            <a:r>
              <a:rPr lang="en-US" sz="2200" dirty="0">
                <a:solidFill>
                  <a:schemeClr val="tx1"/>
                </a:solidFill>
              </a:rPr>
              <a:t>Recessed light </a:t>
            </a:r>
            <a:r>
              <a:rPr lang="en-US" sz="2200" dirty="0" smtClean="0">
                <a:solidFill>
                  <a:schemeClr val="tx1"/>
                </a:solidFill>
              </a:rPr>
              <a:t>fixtures.</a:t>
            </a:r>
            <a:endParaRPr lang="en-US" sz="2200" dirty="0">
              <a:solidFill>
                <a:schemeClr val="tx1"/>
              </a:solidFill>
            </a:endParaRPr>
          </a:p>
          <a:p>
            <a:pPr marL="461963" indent="-287338" eaLnBrk="0" hangingPunct="0">
              <a:lnSpc>
                <a:spcPct val="90000"/>
              </a:lnSpc>
              <a:spcBef>
                <a:spcPts val="300"/>
              </a:spcBef>
              <a:spcAft>
                <a:spcPts val="300"/>
              </a:spcAft>
              <a:buFont typeface="Arial" pitchFamily="34" charset="0"/>
              <a:buChar char="•"/>
            </a:pPr>
            <a:r>
              <a:rPr lang="en-US" sz="2200" dirty="0">
                <a:solidFill>
                  <a:schemeClr val="tx1"/>
                </a:solidFill>
              </a:rPr>
              <a:t>Stored chemicals that </a:t>
            </a:r>
            <a:br>
              <a:rPr lang="en-US" sz="2200" dirty="0">
                <a:solidFill>
                  <a:schemeClr val="tx1"/>
                </a:solidFill>
              </a:rPr>
            </a:br>
            <a:r>
              <a:rPr lang="en-US" sz="2200" dirty="0">
                <a:solidFill>
                  <a:schemeClr val="tx1"/>
                </a:solidFill>
              </a:rPr>
              <a:t>might effect </a:t>
            </a:r>
            <a:r>
              <a:rPr lang="en-US" sz="2200" dirty="0" smtClean="0">
                <a:solidFill>
                  <a:schemeClr val="tx1"/>
                </a:solidFill>
              </a:rPr>
              <a:t>IAQ.</a:t>
            </a:r>
            <a:endParaRPr lang="en-US" sz="2200" dirty="0">
              <a:solidFill>
                <a:schemeClr val="tx1"/>
              </a:solidFill>
            </a:endParaRP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7" name="TextBox 12"/>
          <p:cNvSpPr txBox="1">
            <a:spLocks noChangeArrowheads="1"/>
          </p:cNvSpPr>
          <p:nvPr/>
        </p:nvSpPr>
        <p:spPr bwMode="auto">
          <a:xfrm>
            <a:off x="5410200" y="6336218"/>
            <a:ext cx="3733800" cy="341632"/>
          </a:xfrm>
          <a:prstGeom prst="rect">
            <a:avLst/>
          </a:prstGeom>
          <a:noFill/>
          <a:ln w="9525">
            <a:noFill/>
            <a:miter lim="800000"/>
            <a:headEnd/>
            <a:tailEnd/>
          </a:ln>
        </p:spPr>
        <p:txBody>
          <a:bodyPr wrap="square">
            <a:spAutoFit/>
          </a:bodyPr>
          <a:lstStyle/>
          <a:p>
            <a:pPr algn="r" eaLnBrk="0" hangingPunct="0">
              <a:lnSpc>
                <a:spcPct val="90000"/>
              </a:lnSpc>
              <a:spcBef>
                <a:spcPts val="1200"/>
              </a:spcBef>
              <a:buClr>
                <a:srgbClr val="8DC63F"/>
              </a:buClr>
            </a:pPr>
            <a:r>
              <a:rPr lang="en-US" sz="900" i="1" dirty="0" smtClean="0">
                <a:solidFill>
                  <a:schemeClr val="bg1"/>
                </a:solidFill>
              </a:rPr>
              <a:t>Image developed for the U.S. DOE WAP National Standardized Curriculum</a:t>
            </a:r>
            <a:endParaRPr lang="en-US" sz="900" i="1"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81000" y="0"/>
            <a:ext cx="5562600" cy="914400"/>
          </a:xfrm>
        </p:spPr>
        <p:txBody>
          <a:bodyPr/>
          <a:lstStyle/>
          <a:p>
            <a:pPr>
              <a:defRPr/>
            </a:pPr>
            <a:r>
              <a:rPr lang="en-US" dirty="0" smtClean="0"/>
              <a:t>Visual Assessment – Moisture</a:t>
            </a:r>
          </a:p>
        </p:txBody>
      </p:sp>
      <p:pic>
        <p:nvPicPr>
          <p:cNvPr id="100358" name="Picture 6" descr="Photo of damaged ceiling in home."/>
          <p:cNvPicPr>
            <a:picLocks noChangeAspect="1" noChangeArrowheads="1"/>
          </p:cNvPicPr>
          <p:nvPr/>
        </p:nvPicPr>
        <p:blipFill>
          <a:blip r:embed="rId3" cstate="email"/>
          <a:srcRect/>
          <a:stretch>
            <a:fillRect/>
          </a:stretch>
        </p:blipFill>
        <p:spPr bwMode="auto">
          <a:xfrm>
            <a:off x="487680" y="2133600"/>
            <a:ext cx="332232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0359" name="Picture 7" descr="Photo of very moldy room."/>
          <p:cNvPicPr>
            <a:picLocks noChangeAspect="1" noChangeArrowheads="1"/>
          </p:cNvPicPr>
          <p:nvPr/>
        </p:nvPicPr>
        <p:blipFill>
          <a:blip r:embed="rId4" cstate="email"/>
          <a:srcRect/>
          <a:stretch>
            <a:fillRect/>
          </a:stretch>
        </p:blipFill>
        <p:spPr bwMode="auto">
          <a:xfrm>
            <a:off x="4114800" y="2133600"/>
            <a:ext cx="4648200" cy="3105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9" name="TextBox 7"/>
          <p:cNvSpPr txBox="1">
            <a:spLocks noChangeArrowheads="1"/>
          </p:cNvSpPr>
          <p:nvPr/>
        </p:nvSpPr>
        <p:spPr bwMode="auto">
          <a:xfrm>
            <a:off x="457200" y="5334000"/>
            <a:ext cx="3429000" cy="646331"/>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dirty="0">
                <a:solidFill>
                  <a:srgbClr val="333333"/>
                </a:solidFill>
              </a:rPr>
              <a:t>Damaged ceilings may indicate moisture issues.</a:t>
            </a:r>
          </a:p>
        </p:txBody>
      </p:sp>
      <p:sp>
        <p:nvSpPr>
          <p:cNvPr id="41990" name="TextBox 8"/>
          <p:cNvSpPr txBox="1">
            <a:spLocks noChangeArrowheads="1"/>
          </p:cNvSpPr>
          <p:nvPr/>
        </p:nvSpPr>
        <p:spPr bwMode="auto">
          <a:xfrm>
            <a:off x="3886200" y="5334000"/>
            <a:ext cx="5181600" cy="923330"/>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dirty="0">
                <a:solidFill>
                  <a:srgbClr val="333333"/>
                </a:solidFill>
              </a:rPr>
              <a:t>Mold on walls indicates serious moisture issues in the home. Determine underlying causes and mitigate before </a:t>
            </a:r>
            <a:r>
              <a:rPr lang="en-US" sz="2000" i="1" dirty="0">
                <a:solidFill>
                  <a:srgbClr val="333333"/>
                </a:solidFill>
              </a:rPr>
              <a:t>any</a:t>
            </a:r>
            <a:r>
              <a:rPr lang="en-US" sz="2000" dirty="0">
                <a:solidFill>
                  <a:srgbClr val="333333"/>
                </a:solidFill>
              </a:rPr>
              <a:t> air sealing.</a:t>
            </a:r>
          </a:p>
        </p:txBody>
      </p:sp>
      <p:sp>
        <p:nvSpPr>
          <p:cNvPr id="41991" name="TextBox 9"/>
          <p:cNvSpPr txBox="1">
            <a:spLocks noChangeArrowheads="1"/>
          </p:cNvSpPr>
          <p:nvPr/>
        </p:nvSpPr>
        <p:spPr bwMode="auto">
          <a:xfrm>
            <a:off x="381000" y="1219200"/>
            <a:ext cx="8458200" cy="812530"/>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600" dirty="0">
                <a:solidFill>
                  <a:srgbClr val="000066"/>
                </a:solidFill>
              </a:rPr>
              <a:t>Auditors should determine underlying causes </a:t>
            </a:r>
            <a:br>
              <a:rPr lang="en-US" sz="2600" dirty="0">
                <a:solidFill>
                  <a:srgbClr val="000066"/>
                </a:solidFill>
              </a:rPr>
            </a:br>
            <a:r>
              <a:rPr lang="en-US" sz="2600" dirty="0">
                <a:solidFill>
                  <a:srgbClr val="000066"/>
                </a:solidFill>
              </a:rPr>
              <a:t>of moisture damage.</a:t>
            </a:r>
          </a:p>
        </p:txBody>
      </p:sp>
      <p:sp>
        <p:nvSpPr>
          <p:cNvPr id="41994" name="TextBox 12"/>
          <p:cNvSpPr txBox="1">
            <a:spLocks noChangeArrowheads="1"/>
          </p:cNvSpPr>
          <p:nvPr/>
        </p:nvSpPr>
        <p:spPr bwMode="auto">
          <a:xfrm>
            <a:off x="5334000" y="502696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5181600" cy="838200"/>
          </a:xfrm>
        </p:spPr>
        <p:txBody>
          <a:bodyPr>
            <a:normAutofit/>
          </a:bodyPr>
          <a:lstStyle/>
          <a:p>
            <a:pPr>
              <a:defRPr/>
            </a:pPr>
            <a:r>
              <a:rPr lang="en-US" dirty="0" smtClean="0"/>
              <a:t>Visual Assessment – </a:t>
            </a:r>
            <a:br>
              <a:rPr lang="en-US" dirty="0" smtClean="0"/>
            </a:br>
            <a:r>
              <a:rPr lang="en-US" dirty="0" smtClean="0"/>
              <a:t>Dropped Ceilings</a:t>
            </a:r>
          </a:p>
        </p:txBody>
      </p:sp>
      <p:pic>
        <p:nvPicPr>
          <p:cNvPr id="52227" name="Picture 3" descr="Photo of opened tiled ceiling exposing air leakage."/>
          <p:cNvPicPr>
            <a:picLocks noChangeAspect="1" noChangeArrowheads="1"/>
          </p:cNvPicPr>
          <p:nvPr/>
        </p:nvPicPr>
        <p:blipFill>
          <a:blip r:embed="rId3" cstate="email">
            <a:lum bright="-10000"/>
          </a:blip>
          <a:srcRect/>
          <a:stretch>
            <a:fillRect/>
          </a:stretch>
        </p:blipFill>
        <p:spPr bwMode="auto">
          <a:xfrm>
            <a:off x="1485900" y="2000250"/>
            <a:ext cx="6172200" cy="4171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2" name="TextBox 4"/>
          <p:cNvSpPr txBox="1">
            <a:spLocks noChangeArrowheads="1"/>
          </p:cNvSpPr>
          <p:nvPr/>
        </p:nvSpPr>
        <p:spPr bwMode="auto">
          <a:xfrm>
            <a:off x="0" y="1341438"/>
            <a:ext cx="9144000" cy="452432"/>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600" dirty="0">
                <a:solidFill>
                  <a:srgbClr val="000066"/>
                </a:solidFill>
              </a:rPr>
              <a:t>Look above tiles for hidden air leaks.</a:t>
            </a:r>
          </a:p>
        </p:txBody>
      </p:sp>
      <p:sp>
        <p:nvSpPr>
          <p:cNvPr id="43015" name="TextBox 7"/>
          <p:cNvSpPr txBox="1">
            <a:spLocks noChangeArrowheads="1"/>
          </p:cNvSpPr>
          <p:nvPr/>
        </p:nvSpPr>
        <p:spPr bwMode="auto">
          <a:xfrm>
            <a:off x="4267200" y="59552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1371600"/>
            <a:ext cx="8229600" cy="5257800"/>
          </a:xfrm>
        </p:spPr>
        <p:txBody>
          <a:bodyPr>
            <a:normAutofit/>
          </a:bodyPr>
          <a:lstStyle/>
          <a:p>
            <a:pPr marL="274320" indent="-228600">
              <a:buNone/>
            </a:pPr>
            <a:r>
              <a:rPr lang="en-US" sz="2600" dirty="0" smtClean="0">
                <a:solidFill>
                  <a:srgbClr val="000066"/>
                </a:solidFill>
              </a:rPr>
              <a:t>By attending this session, participants will be able to:</a:t>
            </a:r>
          </a:p>
          <a:p>
            <a:pPr marL="461963" lvl="0" indent="-287338"/>
            <a:r>
              <a:rPr lang="en-US" dirty="0" smtClean="0">
                <a:solidFill>
                  <a:schemeClr val="tx1"/>
                </a:solidFill>
              </a:rPr>
              <a:t>Explain how to do a building assessment.</a:t>
            </a:r>
          </a:p>
          <a:p>
            <a:pPr marL="461963" lvl="0" indent="-287338"/>
            <a:r>
              <a:rPr lang="en-US" dirty="0" smtClean="0">
                <a:solidFill>
                  <a:schemeClr val="tx1"/>
                </a:solidFill>
              </a:rPr>
              <a:t>Describe the role clients play in helping the auditor determine health, safety, and energy needs.</a:t>
            </a:r>
          </a:p>
          <a:p>
            <a:pPr marL="461963" lvl="0" indent="-287338"/>
            <a:r>
              <a:rPr lang="en-US" dirty="0" smtClean="0">
                <a:solidFill>
                  <a:schemeClr val="tx1"/>
                </a:solidFill>
              </a:rPr>
              <a:t>List the components of an accurate visual assessment.</a:t>
            </a:r>
          </a:p>
          <a:p>
            <a:pPr marL="461963" lvl="0" indent="-287338"/>
            <a:r>
              <a:rPr lang="en-US" dirty="0" smtClean="0">
                <a:solidFill>
                  <a:schemeClr val="tx1"/>
                </a:solidFill>
              </a:rPr>
              <a:t>Recognize the importance of documenting moisture, electrical, and health and safety problems.</a:t>
            </a:r>
          </a:p>
          <a:p>
            <a:pPr marL="461963" lvl="0" indent="-287338"/>
            <a:r>
              <a:rPr lang="en-US" dirty="0" smtClean="0">
                <a:solidFill>
                  <a:schemeClr val="tx1"/>
                </a:solidFill>
              </a:rPr>
              <a:t>Determine the components of the thermal boundary.</a:t>
            </a:r>
          </a:p>
          <a:p>
            <a:pPr>
              <a:spcBef>
                <a:spcPts val="1600"/>
              </a:spcBef>
              <a:buNone/>
            </a:pPr>
            <a:endParaRPr lang="en-US" sz="2200" dirty="0" smtClean="0"/>
          </a:p>
        </p:txBody>
      </p:sp>
      <p:sp>
        <p:nvSpPr>
          <p:cNvPr id="26626" name="Rectangle 2"/>
          <p:cNvSpPr>
            <a:spLocks noGrp="1" noChangeArrowheads="1"/>
          </p:cNvSpPr>
          <p:nvPr>
            <p:ph type="title"/>
          </p:nvPr>
        </p:nvSpPr>
        <p:spPr/>
        <p:txBody>
          <a:bodyPr/>
          <a:lstStyle/>
          <a:p>
            <a:pPr>
              <a:defRPr/>
            </a:pPr>
            <a:r>
              <a:rPr lang="en-US" dirty="0" smtClean="0"/>
              <a:t>Learning Objectives</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descr="Photo of large hole around plumbing wall."/>
          <p:cNvPicPr>
            <a:picLocks noGrp="1" noChangeAspect="1" noChangeArrowheads="1"/>
          </p:cNvPicPr>
          <p:nvPr>
            <p:ph idx="1"/>
          </p:nvPr>
        </p:nvPicPr>
        <p:blipFill>
          <a:blip r:embed="rId3" cstate="email"/>
          <a:stretch>
            <a:fillRect/>
          </a:stretch>
        </p:blipFill>
        <p:spPr>
          <a:xfrm>
            <a:off x="3276600" y="2286000"/>
            <a:ext cx="5486400" cy="3657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5" name="Text Box 7"/>
          <p:cNvSpPr txBox="1">
            <a:spLocks noChangeArrowheads="1"/>
          </p:cNvSpPr>
          <p:nvPr/>
        </p:nvSpPr>
        <p:spPr bwMode="auto">
          <a:xfrm>
            <a:off x="304800" y="1295400"/>
            <a:ext cx="8763000" cy="800219"/>
          </a:xfrm>
          <a:prstGeom prst="rect">
            <a:avLst/>
          </a:prstGeom>
          <a:noFill/>
          <a:ln w="9525">
            <a:noFill/>
            <a:miter lim="800000"/>
            <a:headEnd/>
            <a:tailEnd/>
          </a:ln>
        </p:spPr>
        <p:txBody>
          <a:bodyPr wrap="square" lIns="0" tIns="0" rIns="0" bIns="0">
            <a:spAutoFit/>
          </a:bodyPr>
          <a:lstStyle/>
          <a:p>
            <a:pPr eaLnBrk="0" hangingPunct="0">
              <a:spcBef>
                <a:spcPct val="50000"/>
              </a:spcBef>
              <a:buClr>
                <a:srgbClr val="8DC63F"/>
              </a:buClr>
            </a:pPr>
            <a:r>
              <a:rPr lang="en-US" sz="2600" dirty="0">
                <a:solidFill>
                  <a:srgbClr val="000066"/>
                </a:solidFill>
              </a:rPr>
              <a:t>Check access doors, closets and </a:t>
            </a:r>
            <a:r>
              <a:rPr lang="en-US" sz="2600" dirty="0" smtClean="0">
                <a:solidFill>
                  <a:srgbClr val="000066"/>
                </a:solidFill>
              </a:rPr>
              <a:t>cabinets for </a:t>
            </a:r>
            <a:r>
              <a:rPr lang="en-US" sz="2600" dirty="0">
                <a:solidFill>
                  <a:srgbClr val="000066"/>
                </a:solidFill>
              </a:rPr>
              <a:t>interior leakage paths.</a:t>
            </a:r>
          </a:p>
        </p:txBody>
      </p:sp>
      <p:sp>
        <p:nvSpPr>
          <p:cNvPr id="44036" name="Rectangle 8"/>
          <p:cNvSpPr>
            <a:spLocks noChangeArrowheads="1"/>
          </p:cNvSpPr>
          <p:nvPr/>
        </p:nvSpPr>
        <p:spPr bwMode="auto">
          <a:xfrm>
            <a:off x="228600" y="0"/>
            <a:ext cx="5791200" cy="8382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rPr>
              <a:t>Visual Assessment – Access Doors</a:t>
            </a:r>
          </a:p>
        </p:txBody>
      </p:sp>
      <p:sp>
        <p:nvSpPr>
          <p:cNvPr id="44037" name="TextBox 4"/>
          <p:cNvSpPr txBox="1">
            <a:spLocks noChangeArrowheads="1"/>
          </p:cNvSpPr>
          <p:nvPr/>
        </p:nvSpPr>
        <p:spPr bwMode="auto">
          <a:xfrm>
            <a:off x="152400" y="2286000"/>
            <a:ext cx="2819400" cy="3724096"/>
          </a:xfrm>
          <a:prstGeom prst="rect">
            <a:avLst/>
          </a:prstGeom>
          <a:noFill/>
          <a:ln w="9525">
            <a:noFill/>
            <a:miter lim="800000"/>
            <a:headEnd/>
            <a:tailEnd/>
          </a:ln>
        </p:spPr>
        <p:txBody>
          <a:bodyPr>
            <a:spAutoFit/>
          </a:bodyPr>
          <a:lstStyle/>
          <a:p>
            <a:pPr marL="461963" indent="-287338" eaLnBrk="0" hangingPunct="0">
              <a:spcBef>
                <a:spcPts val="1200"/>
              </a:spcBef>
              <a:spcAft>
                <a:spcPts val="1200"/>
              </a:spcAft>
              <a:buFont typeface="Arial" pitchFamily="34" charset="0"/>
              <a:buChar char="•"/>
            </a:pPr>
            <a:r>
              <a:rPr lang="en-US" sz="2400" dirty="0">
                <a:solidFill>
                  <a:schemeClr val="tx1"/>
                </a:solidFill>
              </a:rPr>
              <a:t>This opening within the plumbing wall was discovered behind an access door.</a:t>
            </a:r>
          </a:p>
          <a:p>
            <a:pPr marL="461963" indent="-287338" eaLnBrk="0" hangingPunct="0">
              <a:spcBef>
                <a:spcPts val="1200"/>
              </a:spcBef>
              <a:spcAft>
                <a:spcPts val="1200"/>
              </a:spcAft>
              <a:buFont typeface="Arial" pitchFamily="34" charset="0"/>
              <a:buChar char="•"/>
            </a:pPr>
            <a:r>
              <a:rPr lang="en-US" sz="2400" dirty="0">
                <a:solidFill>
                  <a:schemeClr val="tx1"/>
                </a:solidFill>
              </a:rPr>
              <a:t>The opening is a major source of air leakage. </a:t>
            </a:r>
          </a:p>
        </p:txBody>
      </p:sp>
      <p:sp>
        <p:nvSpPr>
          <p:cNvPr id="44040" name="TextBox 9"/>
          <p:cNvSpPr txBox="1">
            <a:spLocks noChangeArrowheads="1"/>
          </p:cNvSpPr>
          <p:nvPr/>
        </p:nvSpPr>
        <p:spPr bwMode="auto">
          <a:xfrm>
            <a:off x="6096000" y="5638800"/>
            <a:ext cx="2667000" cy="216982"/>
          </a:xfrm>
          <a:prstGeom prst="rect">
            <a:avLst/>
          </a:prstGeom>
          <a:noFill/>
          <a:ln w="9525">
            <a:noFill/>
            <a:miter lim="800000"/>
            <a:headEnd/>
            <a:tailEnd/>
          </a:ln>
        </p:spPr>
        <p:txBody>
          <a:bodyPr wrap="square">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8" name="Picture 8" descr="Photo of space heater."/>
          <p:cNvPicPr>
            <a:picLocks noGrp="1" noChangeAspect="1" noChangeArrowheads="1"/>
          </p:cNvPicPr>
          <p:nvPr>
            <p:ph sz="half" idx="1"/>
          </p:nvPr>
        </p:nvPicPr>
        <p:blipFill>
          <a:blip r:embed="rId3" cstate="email"/>
          <a:srcRect/>
          <a:stretch>
            <a:fillRect/>
          </a:stretch>
        </p:blipFill>
        <p:spPr>
          <a:xfrm>
            <a:off x="5638800" y="2514600"/>
            <a:ext cx="2971800" cy="3200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2" name="Rectangle 2"/>
          <p:cNvSpPr>
            <a:spLocks noGrp="1" noChangeArrowheads="1"/>
          </p:cNvSpPr>
          <p:nvPr>
            <p:ph type="title"/>
          </p:nvPr>
        </p:nvSpPr>
        <p:spPr/>
        <p:txBody>
          <a:bodyPr>
            <a:normAutofit/>
          </a:bodyPr>
          <a:lstStyle/>
          <a:p>
            <a:pPr>
              <a:defRPr/>
            </a:pPr>
            <a:r>
              <a:rPr lang="en-US" dirty="0" smtClean="0"/>
              <a:t>Visual Assessment – </a:t>
            </a:r>
            <a:br>
              <a:rPr lang="en-US" dirty="0" smtClean="0"/>
            </a:br>
            <a:r>
              <a:rPr lang="en-US" dirty="0" smtClean="0"/>
              <a:t>Space Heaters</a:t>
            </a:r>
          </a:p>
        </p:txBody>
      </p:sp>
      <p:sp>
        <p:nvSpPr>
          <p:cNvPr id="45060" name="TextBox 6"/>
          <p:cNvSpPr txBox="1">
            <a:spLocks noChangeArrowheads="1"/>
          </p:cNvSpPr>
          <p:nvPr/>
        </p:nvSpPr>
        <p:spPr bwMode="auto">
          <a:xfrm>
            <a:off x="304800" y="1569994"/>
            <a:ext cx="5029200" cy="4068806"/>
          </a:xfrm>
          <a:prstGeom prst="rect">
            <a:avLst/>
          </a:prstGeom>
          <a:noFill/>
          <a:ln w="9525">
            <a:noFill/>
            <a:miter lim="800000"/>
            <a:headEnd/>
            <a:tailEnd/>
          </a:ln>
        </p:spPr>
        <p:txBody>
          <a:bodyPr wrap="square">
            <a:spAutoFit/>
          </a:bodyPr>
          <a:lstStyle/>
          <a:p>
            <a:pPr eaLnBrk="0" hangingPunct="0">
              <a:lnSpc>
                <a:spcPct val="90000"/>
              </a:lnSpc>
              <a:spcBef>
                <a:spcPts val="1200"/>
              </a:spcBef>
              <a:spcAft>
                <a:spcPts val="600"/>
              </a:spcAft>
              <a:buClr>
                <a:srgbClr val="8DC63F"/>
              </a:buClr>
            </a:pPr>
            <a:r>
              <a:rPr lang="en-US" sz="2600" dirty="0" smtClean="0">
                <a:solidFill>
                  <a:srgbClr val="000066"/>
                </a:solidFill>
              </a:rPr>
              <a:t>Space </a:t>
            </a:r>
            <a:r>
              <a:rPr lang="en-US" sz="2600" dirty="0">
                <a:solidFill>
                  <a:srgbClr val="000066"/>
                </a:solidFill>
              </a:rPr>
              <a:t>Heater Policy</a:t>
            </a:r>
          </a:p>
          <a:p>
            <a:pPr marL="461963" indent="-287338" eaLnBrk="0" hangingPunct="0">
              <a:lnSpc>
                <a:spcPct val="90000"/>
              </a:lnSpc>
              <a:spcBef>
                <a:spcPts val="1200"/>
              </a:spcBef>
              <a:buFont typeface="Arial" pitchFamily="34" charset="0"/>
              <a:buChar char="•"/>
            </a:pPr>
            <a:r>
              <a:rPr lang="en-US" sz="2000" dirty="0">
                <a:solidFill>
                  <a:schemeClr val="tx1"/>
                </a:solidFill>
              </a:rPr>
              <a:t>No </a:t>
            </a:r>
            <a:r>
              <a:rPr lang="en-US" sz="2000" dirty="0" smtClean="0">
                <a:solidFill>
                  <a:schemeClr val="tx1"/>
                </a:solidFill>
              </a:rPr>
              <a:t>weatherization </a:t>
            </a:r>
            <a:r>
              <a:rPr lang="en-US" sz="2000" dirty="0">
                <a:solidFill>
                  <a:schemeClr val="tx1"/>
                </a:solidFill>
              </a:rPr>
              <a:t>work </a:t>
            </a:r>
            <a:r>
              <a:rPr lang="en-US" sz="2000" dirty="0" smtClean="0">
                <a:solidFill>
                  <a:schemeClr val="tx1"/>
                </a:solidFill>
              </a:rPr>
              <a:t>is allowed </a:t>
            </a:r>
            <a:r>
              <a:rPr lang="en-US" sz="2000" dirty="0">
                <a:solidFill>
                  <a:schemeClr val="tx1"/>
                </a:solidFill>
              </a:rPr>
              <a:t>where unvented gas or liquid fuel space heater is primary heat </a:t>
            </a:r>
            <a:r>
              <a:rPr lang="en-US" sz="2000" dirty="0" smtClean="0">
                <a:solidFill>
                  <a:schemeClr val="tx1"/>
                </a:solidFill>
              </a:rPr>
              <a:t>source.</a:t>
            </a:r>
            <a:endParaRPr lang="en-US" sz="2000" dirty="0">
              <a:solidFill>
                <a:schemeClr val="tx1"/>
              </a:solidFill>
            </a:endParaRPr>
          </a:p>
          <a:p>
            <a:pPr marL="461963" indent="-287338" eaLnBrk="0" hangingPunct="0">
              <a:lnSpc>
                <a:spcPct val="90000"/>
              </a:lnSpc>
              <a:spcBef>
                <a:spcPts val="1200"/>
              </a:spcBef>
              <a:buFont typeface="Arial" pitchFamily="34" charset="0"/>
              <a:buChar char="•"/>
            </a:pPr>
            <a:r>
              <a:rPr lang="en-US" sz="2000" dirty="0" smtClean="0"/>
              <a:t>Removal of an unvented primary heat source is required, </a:t>
            </a:r>
            <a:endParaRPr lang="en-US" sz="2000" dirty="0">
              <a:solidFill>
                <a:schemeClr val="tx1"/>
              </a:solidFill>
            </a:endParaRPr>
          </a:p>
          <a:p>
            <a:pPr marL="461963" indent="-287338" eaLnBrk="0" hangingPunct="0">
              <a:lnSpc>
                <a:spcPct val="90000"/>
              </a:lnSpc>
              <a:spcBef>
                <a:spcPts val="1200"/>
              </a:spcBef>
              <a:buFont typeface="Arial" pitchFamily="34" charset="0"/>
              <a:buChar char="•"/>
            </a:pPr>
            <a:r>
              <a:rPr lang="en-US" sz="2000" dirty="0" smtClean="0"/>
              <a:t>Units that do not meet ANSI Z21.11.2 must be removed</a:t>
            </a:r>
          </a:p>
          <a:p>
            <a:pPr marL="461963" indent="-287338" eaLnBrk="0" hangingPunct="0">
              <a:lnSpc>
                <a:spcPct val="90000"/>
              </a:lnSpc>
              <a:spcBef>
                <a:spcPts val="1200"/>
              </a:spcBef>
              <a:buFont typeface="Arial" pitchFamily="34" charset="0"/>
              <a:buChar char="•"/>
            </a:pPr>
            <a:r>
              <a:rPr lang="en-US" sz="2000" dirty="0" smtClean="0">
                <a:solidFill>
                  <a:schemeClr val="tx1"/>
                </a:solidFill>
              </a:rPr>
              <a:t>Mobile Home fossil fuel heating systems must be vented to outside</a:t>
            </a:r>
            <a:endParaRPr lang="en-US" sz="2000" dirty="0">
              <a:solidFill>
                <a:schemeClr val="tx1"/>
              </a:solidFill>
            </a:endParaRPr>
          </a:p>
          <a:p>
            <a:pPr marL="274320" indent="-228600" eaLnBrk="0" hangingPunct="0">
              <a:lnSpc>
                <a:spcPct val="90000"/>
              </a:lnSpc>
              <a:spcBef>
                <a:spcPts val="1200"/>
              </a:spcBef>
            </a:pPr>
            <a:endParaRPr lang="en-US" sz="2000" dirty="0">
              <a:solidFill>
                <a:schemeClr val="tx1"/>
              </a:solidFill>
            </a:endParaRP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7" name="TextBox 12"/>
          <p:cNvSpPr txBox="1">
            <a:spLocks noChangeArrowheads="1"/>
          </p:cNvSpPr>
          <p:nvPr/>
        </p:nvSpPr>
        <p:spPr bwMode="auto">
          <a:xfrm>
            <a:off x="5257800" y="54980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447800"/>
            <a:ext cx="8458200" cy="4800600"/>
          </a:xfrm>
        </p:spPr>
        <p:txBody>
          <a:bodyPr>
            <a:noAutofit/>
          </a:bodyPr>
          <a:lstStyle/>
          <a:p>
            <a:pPr marL="461963" lvl="0" indent="-287338"/>
            <a:r>
              <a:rPr lang="en-US" dirty="0">
                <a:solidFill>
                  <a:schemeClr val="tx1"/>
                </a:solidFill>
              </a:rPr>
              <a:t>Determine framing type. </a:t>
            </a:r>
          </a:p>
          <a:p>
            <a:pPr marL="461963" lvl="0" indent="-287338"/>
            <a:r>
              <a:rPr lang="en-US" dirty="0">
                <a:solidFill>
                  <a:schemeClr val="tx1"/>
                </a:solidFill>
              </a:rPr>
              <a:t>Determine presence of wall insulation and thickness.</a:t>
            </a:r>
          </a:p>
          <a:p>
            <a:pPr marL="461963" lvl="0" indent="-287338"/>
            <a:r>
              <a:rPr lang="en-US" dirty="0">
                <a:solidFill>
                  <a:schemeClr val="tx1"/>
                </a:solidFill>
              </a:rPr>
              <a:t>Inspect interior wall cladding. </a:t>
            </a:r>
          </a:p>
          <a:p>
            <a:pPr marL="461963" lvl="0" indent="-287338"/>
            <a:r>
              <a:rPr lang="en-US" dirty="0">
                <a:solidFill>
                  <a:schemeClr val="tx1"/>
                </a:solidFill>
              </a:rPr>
              <a:t>Look for areas where insulation may spill.</a:t>
            </a:r>
          </a:p>
          <a:p>
            <a:pPr marL="461963" lvl="0" indent="-287338"/>
            <a:r>
              <a:rPr lang="en-US" dirty="0">
                <a:solidFill>
                  <a:schemeClr val="tx1"/>
                </a:solidFill>
              </a:rPr>
              <a:t>Determine practicality of exterior or interior insulation installation.</a:t>
            </a:r>
          </a:p>
          <a:p>
            <a:pPr marL="461963" lvl="0" indent="-287338"/>
            <a:r>
              <a:rPr lang="en-US" dirty="0">
                <a:solidFill>
                  <a:schemeClr val="tx1"/>
                </a:solidFill>
              </a:rPr>
              <a:t>Calculate the gross wall area.</a:t>
            </a:r>
          </a:p>
        </p:txBody>
      </p:sp>
      <p:sp>
        <p:nvSpPr>
          <p:cNvPr id="47106" name="Rectangle 2"/>
          <p:cNvSpPr>
            <a:spLocks noGrp="1" noChangeArrowheads="1"/>
          </p:cNvSpPr>
          <p:nvPr>
            <p:ph type="title"/>
          </p:nvPr>
        </p:nvSpPr>
        <p:spPr>
          <a:xfrm>
            <a:off x="381000" y="76200"/>
            <a:ext cx="5257800" cy="762000"/>
          </a:xfrm>
        </p:spPr>
        <p:txBody>
          <a:bodyPr/>
          <a:lstStyle/>
          <a:p>
            <a:pPr>
              <a:defRPr/>
            </a:pPr>
            <a:r>
              <a:rPr lang="en-US" dirty="0" smtClean="0"/>
              <a:t>Visual Assessment – Walls</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Grp="1" noChangeArrowheads="1"/>
          </p:cNvSpPr>
          <p:nvPr>
            <p:ph idx="1"/>
          </p:nvPr>
        </p:nvSpPr>
        <p:spPr>
          <a:xfrm>
            <a:off x="304800" y="1447800"/>
            <a:ext cx="5715000" cy="533400"/>
          </a:xfrm>
        </p:spPr>
        <p:txBody>
          <a:bodyPr>
            <a:normAutofit/>
          </a:bodyPr>
          <a:lstStyle/>
          <a:p>
            <a:pPr>
              <a:buFontTx/>
              <a:buNone/>
            </a:pPr>
            <a:r>
              <a:rPr lang="en-US" sz="2600" dirty="0" smtClean="0">
                <a:solidFill>
                  <a:srgbClr val="000066"/>
                </a:solidFill>
              </a:rPr>
              <a:t>Determine Type of Wall Framing</a:t>
            </a:r>
          </a:p>
        </p:txBody>
      </p:sp>
      <p:sp>
        <p:nvSpPr>
          <p:cNvPr id="48130" name="Rectangle 2"/>
          <p:cNvSpPr>
            <a:spLocks noGrp="1" noChangeArrowheads="1"/>
          </p:cNvSpPr>
          <p:nvPr>
            <p:ph type="title"/>
          </p:nvPr>
        </p:nvSpPr>
        <p:spPr>
          <a:xfrm>
            <a:off x="457200" y="0"/>
            <a:ext cx="6629400" cy="914400"/>
          </a:xfrm>
        </p:spPr>
        <p:txBody>
          <a:bodyPr>
            <a:normAutofit/>
          </a:bodyPr>
          <a:lstStyle/>
          <a:p>
            <a:pPr>
              <a:defRPr/>
            </a:pPr>
            <a:r>
              <a:rPr lang="en-US" sz="2400" dirty="0" smtClean="0"/>
              <a:t>Visual Assessment – Framing Type</a:t>
            </a:r>
          </a:p>
        </p:txBody>
      </p:sp>
      <p:sp>
        <p:nvSpPr>
          <p:cNvPr id="48132" name="Rectangle 5" descr="Photo of framing on the gable end of a house from the attic."/>
          <p:cNvSpPr>
            <a:spLocks noGrp="1" noChangeAspect="1" noChangeArrowheads="1"/>
          </p:cNvSpPr>
          <p:nvPr isPhoto="1"/>
        </p:nvSpPr>
        <p:spPr bwMode="auto">
          <a:xfrm>
            <a:off x="3429000" y="2133600"/>
            <a:ext cx="5359400" cy="4076700"/>
          </a:xfrm>
          <a:prstGeom prst="rect">
            <a:avLst/>
          </a:prstGeom>
          <a:blipFill dpi="0" rotWithShape="1">
            <a:blip r:embed="rId3" cstate="email"/>
            <a:srcRect/>
            <a:stretch>
              <a:fillRect/>
            </a:stretch>
          </a:blipFill>
          <a:ln w="88900">
            <a:solidFill>
              <a:schemeClr val="bg1"/>
            </a:solidFill>
            <a:miter lim="800000"/>
            <a:headEnd/>
            <a:tailEnd/>
          </a:ln>
          <a:effectLst>
            <a:outerShdw dist="25401" dir="2700000" rotWithShape="0">
              <a:srgbClr val="808080">
                <a:alpha val="42999"/>
              </a:srgbClr>
            </a:outerShdw>
          </a:effectLst>
        </p:spPr>
        <p:txBody>
          <a:bodyPr/>
          <a:lstStyle/>
          <a:p>
            <a:pPr algn="ctr" eaLnBrk="0" hangingPunct="0">
              <a:lnSpc>
                <a:spcPct val="90000"/>
              </a:lnSpc>
              <a:spcBef>
                <a:spcPts val="1200"/>
              </a:spcBef>
              <a:buClr>
                <a:srgbClr val="8DC63F"/>
              </a:buClr>
              <a:defRPr/>
            </a:pPr>
            <a:endParaRPr lang="en-US" dirty="0"/>
          </a:p>
        </p:txBody>
      </p:sp>
      <p:sp>
        <p:nvSpPr>
          <p:cNvPr id="47109" name="Rectangular Callout 6"/>
          <p:cNvSpPr>
            <a:spLocks noChangeArrowheads="1"/>
          </p:cNvSpPr>
          <p:nvPr/>
        </p:nvSpPr>
        <p:spPr bwMode="auto">
          <a:xfrm>
            <a:off x="4953000" y="3657600"/>
            <a:ext cx="2971800" cy="1066800"/>
          </a:xfrm>
          <a:prstGeom prst="wedgeRectCallout">
            <a:avLst>
              <a:gd name="adj1" fmla="val -51037"/>
              <a:gd name="adj2" fmla="val 109611"/>
            </a:avLst>
          </a:prstGeom>
          <a:solidFill>
            <a:schemeClr val="bg1">
              <a:alpha val="87057"/>
            </a:schemeClr>
          </a:solidFill>
          <a:ln w="9525">
            <a:noFill/>
            <a:round/>
            <a:headEnd/>
            <a:tailEnd/>
          </a:ln>
        </p:spPr>
        <p:txBody>
          <a:bodyPr lIns="0" tIns="0" rIns="0" bIns="0" anchor="ctr"/>
          <a:lstStyle/>
          <a:p>
            <a:pPr algn="ctr" eaLnBrk="0" hangingPunct="0">
              <a:lnSpc>
                <a:spcPct val="90000"/>
              </a:lnSpc>
              <a:spcBef>
                <a:spcPts val="1200"/>
              </a:spcBef>
              <a:buClr>
                <a:srgbClr val="8DC63F"/>
              </a:buClr>
            </a:pPr>
            <a:r>
              <a:rPr lang="en-US" sz="2000" dirty="0">
                <a:solidFill>
                  <a:schemeClr val="tx1"/>
                </a:solidFill>
              </a:rPr>
              <a:t>Open-topped wall </a:t>
            </a:r>
            <a:br>
              <a:rPr lang="en-US" sz="2000" dirty="0">
                <a:solidFill>
                  <a:schemeClr val="tx1"/>
                </a:solidFill>
              </a:rPr>
            </a:br>
            <a:r>
              <a:rPr lang="en-US" sz="2000" dirty="0">
                <a:solidFill>
                  <a:schemeClr val="tx1"/>
                </a:solidFill>
              </a:rPr>
              <a:t>cavities are a sure sign</a:t>
            </a:r>
            <a:br>
              <a:rPr lang="en-US" sz="2000" dirty="0">
                <a:solidFill>
                  <a:schemeClr val="tx1"/>
                </a:solidFill>
              </a:rPr>
            </a:br>
            <a:r>
              <a:rPr lang="en-US" sz="2000" dirty="0">
                <a:solidFill>
                  <a:schemeClr val="tx1"/>
                </a:solidFill>
              </a:rPr>
              <a:t>of balloon framing.</a:t>
            </a:r>
          </a:p>
        </p:txBody>
      </p:sp>
      <p:sp>
        <p:nvSpPr>
          <p:cNvPr id="47110" name="TextBox 8"/>
          <p:cNvSpPr txBox="1">
            <a:spLocks noChangeArrowheads="1"/>
          </p:cNvSpPr>
          <p:nvPr/>
        </p:nvSpPr>
        <p:spPr bwMode="auto">
          <a:xfrm>
            <a:off x="381000" y="2209800"/>
            <a:ext cx="3048000" cy="2394502"/>
          </a:xfrm>
          <a:prstGeom prst="rect">
            <a:avLst/>
          </a:prstGeom>
          <a:noFill/>
          <a:ln w="9525">
            <a:noFill/>
            <a:miter lim="800000"/>
            <a:headEnd/>
            <a:tailEnd/>
          </a:ln>
        </p:spPr>
        <p:txBody>
          <a:bodyPr wrap="square">
            <a:spAutoFit/>
          </a:bodyPr>
          <a:lstStyle/>
          <a:p>
            <a:pPr marL="461963" indent="-287338" eaLnBrk="0" hangingPunct="0">
              <a:lnSpc>
                <a:spcPct val="90000"/>
              </a:lnSpc>
              <a:spcBef>
                <a:spcPts val="1200"/>
              </a:spcBef>
              <a:spcAft>
                <a:spcPts val="1200"/>
              </a:spcAft>
              <a:buFont typeface="Arial" pitchFamily="34" charset="0"/>
              <a:buChar char="•"/>
            </a:pPr>
            <a:r>
              <a:rPr lang="en-US" sz="2400" dirty="0">
                <a:solidFill>
                  <a:schemeClr val="tx1"/>
                </a:solidFill>
              </a:rPr>
              <a:t>From the attic, framing style is often evident.</a:t>
            </a:r>
          </a:p>
          <a:p>
            <a:pPr marL="461963" indent="-287338" eaLnBrk="0" hangingPunct="0">
              <a:lnSpc>
                <a:spcPct val="90000"/>
              </a:lnSpc>
              <a:spcBef>
                <a:spcPts val="1200"/>
              </a:spcBef>
              <a:spcAft>
                <a:spcPts val="1200"/>
              </a:spcAft>
              <a:buFont typeface="Arial" pitchFamily="34" charset="0"/>
              <a:buChar char="•"/>
            </a:pPr>
            <a:r>
              <a:rPr lang="en-US" sz="2400" dirty="0">
                <a:solidFill>
                  <a:schemeClr val="tx1"/>
                </a:solidFill>
              </a:rPr>
              <a:t>Top plates indicate platform framing.</a:t>
            </a:r>
          </a:p>
        </p:txBody>
      </p:sp>
      <p:sp>
        <p:nvSpPr>
          <p:cNvPr id="47113" name="TextBox 10"/>
          <p:cNvSpPr txBox="1">
            <a:spLocks noChangeArrowheads="1"/>
          </p:cNvSpPr>
          <p:nvPr/>
        </p:nvSpPr>
        <p:spPr bwMode="auto">
          <a:xfrm>
            <a:off x="5410200" y="594136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idx="1"/>
          </p:nvPr>
        </p:nvSpPr>
        <p:spPr>
          <a:xfrm>
            <a:off x="381000" y="1447800"/>
            <a:ext cx="6934200" cy="4191000"/>
          </a:xfrm>
        </p:spPr>
        <p:txBody>
          <a:bodyPr/>
          <a:lstStyle/>
          <a:p>
            <a:pPr>
              <a:lnSpc>
                <a:spcPct val="90000"/>
              </a:lnSpc>
              <a:buNone/>
            </a:pPr>
            <a:r>
              <a:rPr lang="en-US" sz="2600" dirty="0" smtClean="0">
                <a:solidFill>
                  <a:srgbClr val="000066"/>
                </a:solidFill>
              </a:rPr>
              <a:t>Probe exterior walls to determine:</a:t>
            </a:r>
          </a:p>
          <a:p>
            <a:pPr marL="461963" lvl="1" indent="-287338">
              <a:lnSpc>
                <a:spcPct val="90000"/>
              </a:lnSpc>
              <a:buFont typeface="Arial" pitchFamily="34" charset="0"/>
              <a:buChar char="•"/>
            </a:pPr>
            <a:r>
              <a:rPr lang="en-US" sz="2400" dirty="0" smtClean="0">
                <a:solidFill>
                  <a:schemeClr val="tx1"/>
                </a:solidFill>
              </a:rPr>
              <a:t>If insulation is </a:t>
            </a:r>
            <a:br>
              <a:rPr lang="en-US" sz="2400" dirty="0" smtClean="0">
                <a:solidFill>
                  <a:schemeClr val="tx1"/>
                </a:solidFill>
              </a:rPr>
            </a:br>
            <a:r>
              <a:rPr lang="en-US" sz="2400" dirty="0" smtClean="0">
                <a:solidFill>
                  <a:schemeClr val="tx1"/>
                </a:solidFill>
              </a:rPr>
              <a:t>present, what kind </a:t>
            </a:r>
            <a:br>
              <a:rPr lang="en-US" sz="2400" dirty="0" smtClean="0">
                <a:solidFill>
                  <a:schemeClr val="tx1"/>
                </a:solidFill>
              </a:rPr>
            </a:br>
            <a:r>
              <a:rPr lang="en-US" sz="2400" dirty="0" smtClean="0">
                <a:solidFill>
                  <a:schemeClr val="tx1"/>
                </a:solidFill>
              </a:rPr>
              <a:t>and how much?</a:t>
            </a:r>
          </a:p>
          <a:p>
            <a:pPr marL="461963" lvl="1" indent="-287338">
              <a:lnSpc>
                <a:spcPct val="90000"/>
              </a:lnSpc>
              <a:spcAft>
                <a:spcPts val="1200"/>
              </a:spcAft>
              <a:buFont typeface="Arial" pitchFamily="34" charset="0"/>
              <a:buChar char="•"/>
            </a:pPr>
            <a:r>
              <a:rPr lang="en-US" sz="2400" dirty="0" smtClean="0">
                <a:solidFill>
                  <a:schemeClr val="tx1"/>
                </a:solidFill>
              </a:rPr>
              <a:t>Depth of the </a:t>
            </a:r>
            <a:br>
              <a:rPr lang="en-US" sz="2400" dirty="0" smtClean="0">
                <a:solidFill>
                  <a:schemeClr val="tx1"/>
                </a:solidFill>
              </a:rPr>
            </a:br>
            <a:r>
              <a:rPr lang="en-US" sz="2400" dirty="0" smtClean="0">
                <a:solidFill>
                  <a:schemeClr val="tx1"/>
                </a:solidFill>
              </a:rPr>
              <a:t>wall cavity.</a:t>
            </a:r>
          </a:p>
          <a:p>
            <a:pPr marL="0" indent="0">
              <a:lnSpc>
                <a:spcPct val="90000"/>
              </a:lnSpc>
              <a:buNone/>
            </a:pPr>
            <a:r>
              <a:rPr lang="en-US" dirty="0" smtClean="0">
                <a:solidFill>
                  <a:schemeClr val="tx1"/>
                </a:solidFill>
              </a:rPr>
              <a:t>Do this in several</a:t>
            </a:r>
            <a:br>
              <a:rPr lang="en-US" dirty="0" smtClean="0">
                <a:solidFill>
                  <a:schemeClr val="tx1"/>
                </a:solidFill>
              </a:rPr>
            </a:br>
            <a:r>
              <a:rPr lang="en-US" dirty="0" smtClean="0">
                <a:solidFill>
                  <a:schemeClr val="tx1"/>
                </a:solidFill>
              </a:rPr>
              <a:t>locations.</a:t>
            </a:r>
          </a:p>
        </p:txBody>
      </p:sp>
      <p:sp>
        <p:nvSpPr>
          <p:cNvPr id="49154" name="Rectangle 2"/>
          <p:cNvSpPr>
            <a:spLocks noGrp="1" noChangeArrowheads="1"/>
          </p:cNvSpPr>
          <p:nvPr>
            <p:ph type="title"/>
          </p:nvPr>
        </p:nvSpPr>
        <p:spPr>
          <a:xfrm>
            <a:off x="304800" y="12700"/>
            <a:ext cx="5384800" cy="901700"/>
          </a:xfrm>
        </p:spPr>
        <p:txBody>
          <a:bodyPr/>
          <a:lstStyle/>
          <a:p>
            <a:pPr>
              <a:defRPr/>
            </a:pPr>
            <a:r>
              <a:rPr lang="en-US" dirty="0" smtClean="0"/>
              <a:t>Visual Assessment – Insulation</a:t>
            </a:r>
          </a:p>
        </p:txBody>
      </p:sp>
      <p:pic>
        <p:nvPicPr>
          <p:cNvPr id="204806" name="Picture 6" descr="Photo of wall inspection by pulling sample of insulation from around electrical outlet."/>
          <p:cNvPicPr>
            <a:picLocks noChangeAspect="1" noChangeArrowheads="1"/>
          </p:cNvPicPr>
          <p:nvPr/>
        </p:nvPicPr>
        <p:blipFill>
          <a:blip r:embed="rId3" cstate="email"/>
          <a:srcRect/>
          <a:stretch>
            <a:fillRect/>
          </a:stretch>
        </p:blipFill>
        <p:spPr bwMode="auto">
          <a:xfrm>
            <a:off x="3962400" y="2133600"/>
            <a:ext cx="4838700" cy="3801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5" name="TextBox 8"/>
          <p:cNvSpPr txBox="1">
            <a:spLocks noChangeArrowheads="1"/>
          </p:cNvSpPr>
          <p:nvPr/>
        </p:nvSpPr>
        <p:spPr bwMode="auto">
          <a:xfrm>
            <a:off x="5410200" y="5638800"/>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10" name="Rectangular Callout 4"/>
          <p:cNvSpPr>
            <a:spLocks noChangeArrowheads="1"/>
          </p:cNvSpPr>
          <p:nvPr/>
        </p:nvSpPr>
        <p:spPr bwMode="auto">
          <a:xfrm>
            <a:off x="2286000" y="4648200"/>
            <a:ext cx="3352800" cy="1066800"/>
          </a:xfrm>
          <a:prstGeom prst="wedgeRectCallout">
            <a:avLst>
              <a:gd name="adj1" fmla="val 91702"/>
              <a:gd name="adj2" fmla="val -70790"/>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800" dirty="0">
                <a:solidFill>
                  <a:schemeClr val="tx1"/>
                </a:solidFill>
              </a:rPr>
              <a:t>A non-conductive crochet</a:t>
            </a:r>
            <a:br>
              <a:rPr lang="en-US" sz="1800" dirty="0">
                <a:solidFill>
                  <a:schemeClr val="tx1"/>
                </a:solidFill>
              </a:rPr>
            </a:br>
            <a:r>
              <a:rPr lang="en-US" sz="1800" dirty="0">
                <a:solidFill>
                  <a:schemeClr val="tx1"/>
                </a:solidFill>
              </a:rPr>
              <a:t>hook is handy for </a:t>
            </a:r>
            <a:r>
              <a:rPr lang="en-US" sz="1800" dirty="0" smtClean="0">
                <a:solidFill>
                  <a:schemeClr val="tx1"/>
                </a:solidFill>
              </a:rPr>
              <a:t>pulling out </a:t>
            </a:r>
            <a:r>
              <a:rPr lang="en-US" sz="1800" dirty="0">
                <a:solidFill>
                  <a:schemeClr val="tx1"/>
                </a:solidFill>
              </a:rPr>
              <a:t>a sample of existing insulation.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04800" y="1828800"/>
            <a:ext cx="8839200" cy="4800600"/>
          </a:xfrm>
        </p:spPr>
        <p:txBody>
          <a:bodyPr numCol="2" spcCol="457200">
            <a:noAutofit/>
          </a:bodyPr>
          <a:lstStyle/>
          <a:p>
            <a:pPr marL="461963" lvl="0" indent="-287338"/>
            <a:r>
              <a:rPr lang="en-US" dirty="0">
                <a:solidFill>
                  <a:schemeClr val="tx1"/>
                </a:solidFill>
              </a:rPr>
              <a:t>Framing type </a:t>
            </a:r>
          </a:p>
          <a:p>
            <a:pPr marL="461963" lvl="0" indent="-287338"/>
            <a:r>
              <a:rPr lang="en-US" dirty="0">
                <a:solidFill>
                  <a:schemeClr val="tx1"/>
                </a:solidFill>
              </a:rPr>
              <a:t>Subspace condition</a:t>
            </a:r>
          </a:p>
          <a:p>
            <a:pPr marL="461963" lvl="0" indent="-287338"/>
            <a:r>
              <a:rPr lang="en-US" dirty="0">
                <a:solidFill>
                  <a:schemeClr val="tx1"/>
                </a:solidFill>
              </a:rPr>
              <a:t>Thermal boundary</a:t>
            </a:r>
          </a:p>
          <a:p>
            <a:pPr marL="461963" lvl="0" indent="-287338"/>
            <a:r>
              <a:rPr lang="en-US" dirty="0">
                <a:solidFill>
                  <a:schemeClr val="tx1"/>
                </a:solidFill>
              </a:rPr>
              <a:t>Combustion appliances </a:t>
            </a:r>
          </a:p>
          <a:p>
            <a:pPr marL="461963" lvl="0" indent="-287338"/>
            <a:r>
              <a:rPr lang="en-US" dirty="0">
                <a:solidFill>
                  <a:schemeClr val="tx1"/>
                </a:solidFill>
              </a:rPr>
              <a:t>Moisture and IAQ issues</a:t>
            </a:r>
          </a:p>
          <a:p>
            <a:pPr marL="461963" lvl="0" indent="-287338"/>
            <a:r>
              <a:rPr lang="en-US" dirty="0">
                <a:solidFill>
                  <a:schemeClr val="tx1"/>
                </a:solidFill>
              </a:rPr>
              <a:t>Major air leakage sites</a:t>
            </a:r>
          </a:p>
          <a:p>
            <a:pPr marL="461963" lvl="0" indent="-287338"/>
            <a:r>
              <a:rPr lang="en-US" dirty="0">
                <a:solidFill>
                  <a:schemeClr val="tx1"/>
                </a:solidFill>
              </a:rPr>
              <a:t>Insulation levels.</a:t>
            </a:r>
          </a:p>
          <a:p>
            <a:pPr marL="461963" lvl="0" indent="-287338"/>
            <a:r>
              <a:rPr lang="en-US" dirty="0" smtClean="0">
                <a:solidFill>
                  <a:schemeClr val="tx1"/>
                </a:solidFill>
              </a:rPr>
              <a:t>Tuck-under </a:t>
            </a:r>
            <a:r>
              <a:rPr lang="en-US" dirty="0">
                <a:solidFill>
                  <a:schemeClr val="tx1"/>
                </a:solidFill>
              </a:rPr>
              <a:t>garages, coal bins, etc.</a:t>
            </a:r>
          </a:p>
          <a:p>
            <a:pPr marL="461963" lvl="0" indent="-287338"/>
            <a:r>
              <a:rPr lang="en-US" dirty="0">
                <a:solidFill>
                  <a:schemeClr val="tx1"/>
                </a:solidFill>
              </a:rPr>
              <a:t>Duct system</a:t>
            </a:r>
          </a:p>
          <a:p>
            <a:pPr marL="461963" lvl="0" indent="-287338"/>
            <a:r>
              <a:rPr lang="en-US" dirty="0">
                <a:solidFill>
                  <a:schemeClr val="tx1"/>
                </a:solidFill>
              </a:rPr>
              <a:t>Dryer venting</a:t>
            </a:r>
          </a:p>
          <a:p>
            <a:pPr marL="461963" indent="-287338"/>
            <a:r>
              <a:rPr lang="en-US" dirty="0">
                <a:solidFill>
                  <a:schemeClr val="tx1"/>
                </a:solidFill>
              </a:rPr>
              <a:t>Electrical or other hazards </a:t>
            </a:r>
          </a:p>
        </p:txBody>
      </p:sp>
      <p:sp>
        <p:nvSpPr>
          <p:cNvPr id="50178" name="Rectangle 2"/>
          <p:cNvSpPr>
            <a:spLocks noGrp="1" noChangeArrowheads="1"/>
          </p:cNvSpPr>
          <p:nvPr>
            <p:ph type="title"/>
          </p:nvPr>
        </p:nvSpPr>
        <p:spPr>
          <a:xfrm>
            <a:off x="457200" y="0"/>
            <a:ext cx="4953000" cy="901700"/>
          </a:xfrm>
        </p:spPr>
        <p:txBody>
          <a:bodyPr>
            <a:normAutofit/>
          </a:bodyPr>
          <a:lstStyle/>
          <a:p>
            <a:pPr>
              <a:defRPr/>
            </a:pPr>
            <a:r>
              <a:rPr lang="en-US" dirty="0" smtClean="0"/>
              <a:t>Visual Assessment – Foundation #1</a:t>
            </a:r>
          </a:p>
        </p:txBody>
      </p:sp>
      <p:sp>
        <p:nvSpPr>
          <p:cNvPr id="49156" name="TextBox 4"/>
          <p:cNvSpPr txBox="1">
            <a:spLocks noChangeArrowheads="1"/>
          </p:cNvSpPr>
          <p:nvPr/>
        </p:nvSpPr>
        <p:spPr bwMode="auto">
          <a:xfrm>
            <a:off x="381000" y="1295400"/>
            <a:ext cx="6934200" cy="452432"/>
          </a:xfrm>
          <a:prstGeom prst="rect">
            <a:avLst/>
          </a:prstGeom>
          <a:noFill/>
          <a:ln w="9525">
            <a:noFill/>
            <a:miter lim="800000"/>
            <a:headEnd/>
            <a:tailEnd/>
          </a:ln>
        </p:spPr>
        <p:txBody>
          <a:bodyPr wrap="square">
            <a:spAutoFit/>
          </a:bodyPr>
          <a:lstStyle/>
          <a:p>
            <a:pPr eaLnBrk="0" hangingPunct="0">
              <a:lnSpc>
                <a:spcPct val="90000"/>
              </a:lnSpc>
              <a:spcBef>
                <a:spcPts val="1200"/>
              </a:spcBef>
              <a:buClr>
                <a:srgbClr val="8DC63F"/>
              </a:buClr>
            </a:pPr>
            <a:r>
              <a:rPr lang="en-US" sz="2600" dirty="0">
                <a:solidFill>
                  <a:srgbClr val="000066"/>
                </a:solidFill>
                <a:latin typeface="Arial (Body)" charset="0"/>
              </a:rPr>
              <a:t>Note and include detail on the following:</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04800" y="76200"/>
            <a:ext cx="5486400" cy="762000"/>
          </a:xfrm>
        </p:spPr>
        <p:txBody>
          <a:bodyPr/>
          <a:lstStyle/>
          <a:p>
            <a:pPr>
              <a:defRPr/>
            </a:pPr>
            <a:r>
              <a:rPr lang="en-US" dirty="0" smtClean="0"/>
              <a:t>Visual Assessment – Foundation</a:t>
            </a:r>
          </a:p>
        </p:txBody>
      </p:sp>
      <p:pic>
        <p:nvPicPr>
          <p:cNvPr id="50181" name="Picture 6" descr="Illustration of a full-height basement with 9 areas to document in visual assessment."/>
          <p:cNvPicPr>
            <a:picLocks noChangeAspect="1"/>
          </p:cNvPicPr>
          <p:nvPr/>
        </p:nvPicPr>
        <p:blipFill>
          <a:blip r:embed="rId3" cstate="print"/>
          <a:srcRect b="-1469"/>
          <a:stretch>
            <a:fillRect/>
          </a:stretch>
        </p:blipFill>
        <p:spPr bwMode="auto">
          <a:xfrm>
            <a:off x="152400" y="1219200"/>
            <a:ext cx="8839200" cy="5257800"/>
          </a:xfrm>
          <a:prstGeom prst="rect">
            <a:avLst/>
          </a:prstGeom>
          <a:noFill/>
          <a:ln w="9525">
            <a:noFill/>
            <a:miter lim="800000"/>
            <a:headEnd/>
            <a:tailEnd/>
          </a:ln>
        </p:spPr>
      </p:pic>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5" name="TextBox 18"/>
          <p:cNvSpPr txBox="1">
            <a:spLocks noChangeArrowheads="1"/>
          </p:cNvSpPr>
          <p:nvPr/>
        </p:nvSpPr>
        <p:spPr bwMode="auto">
          <a:xfrm>
            <a:off x="5198575" y="6375324"/>
            <a:ext cx="3986989" cy="230832"/>
          </a:xfrm>
          <a:prstGeom prst="rect">
            <a:avLst/>
          </a:prstGeom>
          <a:noFill/>
          <a:ln w="9525">
            <a:noFill/>
            <a:miter lim="800000"/>
            <a:headEnd/>
            <a:tailEnd/>
          </a:ln>
        </p:spPr>
        <p:txBody>
          <a:bodyPr wrap="none">
            <a:spAutoFit/>
          </a:bodyPr>
          <a:lstStyle/>
          <a:p>
            <a:pPr algn="r"/>
            <a:r>
              <a:rPr lang="en-US" sz="900" i="1" dirty="0" smtClean="0">
                <a:solidFill>
                  <a:srgbClr val="000000"/>
                </a:solidFill>
              </a:rPr>
              <a:t>Image developed for the U.S. DOE WAP National Standardized Curriculum</a:t>
            </a:r>
            <a:endParaRPr lang="en-US" sz="900" i="1"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04800" y="76200"/>
            <a:ext cx="5867400" cy="762000"/>
          </a:xfrm>
        </p:spPr>
        <p:txBody>
          <a:bodyPr>
            <a:normAutofit/>
          </a:bodyPr>
          <a:lstStyle/>
          <a:p>
            <a:pPr>
              <a:defRPr/>
            </a:pPr>
            <a:r>
              <a:rPr lang="en-US" sz="2400" dirty="0" smtClean="0"/>
              <a:t>Visual Assessment – Foundation #3</a:t>
            </a:r>
          </a:p>
        </p:txBody>
      </p:sp>
      <p:sp>
        <p:nvSpPr>
          <p:cNvPr id="51203" name="Rectangle 4" descr="Photo of a plumbing and wiring chase in the first floor ceiling."/>
          <p:cNvSpPr>
            <a:spLocks noGrp="1" noChangeAspect="1" noChangeArrowheads="1"/>
          </p:cNvSpPr>
          <p:nvPr isPhoto="1"/>
        </p:nvSpPr>
        <p:spPr bwMode="auto">
          <a:xfrm>
            <a:off x="3505200" y="1714500"/>
            <a:ext cx="5638800" cy="4229100"/>
          </a:xfrm>
          <a:prstGeom prst="rect">
            <a:avLst/>
          </a:prstGeom>
          <a:blipFill dpi="0" rotWithShape="1">
            <a:blip r:embed="rId3" cstate="print"/>
            <a:srcRect/>
            <a:stretch>
              <a:fillRect/>
            </a:stretch>
          </a:blipFill>
          <a:ln w="88900">
            <a:noFill/>
            <a:miter lim="800000"/>
            <a:headEnd/>
            <a:tailEnd/>
          </a:ln>
        </p:spPr>
        <p:txBody>
          <a:bodyPr/>
          <a:lstStyle/>
          <a:p>
            <a:pPr algn="ctr" eaLnBrk="0" hangingPunct="0">
              <a:lnSpc>
                <a:spcPct val="90000"/>
              </a:lnSpc>
              <a:spcBef>
                <a:spcPts val="1200"/>
              </a:spcBef>
              <a:buClr>
                <a:srgbClr val="8DC63F"/>
              </a:buClr>
            </a:pPr>
            <a:endParaRPr lang="en-US"/>
          </a:p>
        </p:txBody>
      </p:sp>
      <p:sp>
        <p:nvSpPr>
          <p:cNvPr id="51204" name="TextBox 5"/>
          <p:cNvSpPr txBox="1">
            <a:spLocks noChangeArrowheads="1"/>
          </p:cNvSpPr>
          <p:nvPr/>
        </p:nvSpPr>
        <p:spPr bwMode="auto">
          <a:xfrm>
            <a:off x="533400" y="1752600"/>
            <a:ext cx="2667000" cy="3141663"/>
          </a:xfrm>
          <a:prstGeom prst="rect">
            <a:avLst/>
          </a:prstGeom>
          <a:noFill/>
          <a:ln w="9525">
            <a:noFill/>
            <a:miter lim="800000"/>
            <a:headEnd/>
            <a:tailEnd/>
          </a:ln>
        </p:spPr>
        <p:txBody>
          <a:bodyPr wrap="square">
            <a:spAutoFit/>
          </a:bodyPr>
          <a:lstStyle/>
          <a:p>
            <a:pPr marL="342900" indent="-342900" eaLnBrk="0" hangingPunct="0">
              <a:lnSpc>
                <a:spcPct val="90000"/>
              </a:lnSpc>
              <a:spcBef>
                <a:spcPts val="1200"/>
              </a:spcBef>
              <a:spcAft>
                <a:spcPts val="1800"/>
              </a:spcAft>
              <a:buFont typeface="Arial" pitchFamily="34" charset="0"/>
              <a:buChar char="•"/>
            </a:pPr>
            <a:r>
              <a:rPr lang="en-US" sz="2400" dirty="0">
                <a:solidFill>
                  <a:schemeClr val="tx1"/>
                </a:solidFill>
              </a:rPr>
              <a:t>Note major air leakage sites </a:t>
            </a:r>
            <a:br>
              <a:rPr lang="en-US" sz="2400" dirty="0">
                <a:solidFill>
                  <a:schemeClr val="tx1"/>
                </a:solidFill>
              </a:rPr>
            </a:br>
            <a:r>
              <a:rPr lang="en-US" sz="2400" dirty="0">
                <a:solidFill>
                  <a:schemeClr val="tx1"/>
                </a:solidFill>
              </a:rPr>
              <a:t>on sketch.</a:t>
            </a:r>
          </a:p>
          <a:p>
            <a:pPr marL="342900" indent="-342900" eaLnBrk="0" hangingPunct="0">
              <a:lnSpc>
                <a:spcPct val="90000"/>
              </a:lnSpc>
              <a:spcBef>
                <a:spcPts val="1200"/>
              </a:spcBef>
              <a:spcAft>
                <a:spcPts val="1800"/>
              </a:spcAft>
              <a:buFont typeface="Arial" pitchFamily="34" charset="0"/>
              <a:buChar char="•"/>
            </a:pPr>
            <a:r>
              <a:rPr lang="en-US" sz="2400" dirty="0">
                <a:solidFill>
                  <a:schemeClr val="tx1"/>
                </a:solidFill>
              </a:rPr>
              <a:t>Plumbing </a:t>
            </a:r>
            <a:br>
              <a:rPr lang="en-US" sz="2400" dirty="0">
                <a:solidFill>
                  <a:schemeClr val="tx1"/>
                </a:solidFill>
              </a:rPr>
            </a:br>
            <a:r>
              <a:rPr lang="en-US" sz="2400" dirty="0">
                <a:solidFill>
                  <a:schemeClr val="tx1"/>
                </a:solidFill>
              </a:rPr>
              <a:t>and wiring penetrations </a:t>
            </a:r>
            <a:br>
              <a:rPr lang="en-US" sz="2400" dirty="0">
                <a:solidFill>
                  <a:schemeClr val="tx1"/>
                </a:solidFill>
              </a:rPr>
            </a:br>
            <a:r>
              <a:rPr lang="en-US" sz="2400" dirty="0">
                <a:solidFill>
                  <a:schemeClr val="tx1"/>
                </a:solidFill>
              </a:rPr>
              <a:t>are common air leakage sites.</a:t>
            </a:r>
          </a:p>
        </p:txBody>
      </p:sp>
      <p:sp>
        <p:nvSpPr>
          <p:cNvPr id="51207" name="TextBox 8"/>
          <p:cNvSpPr txBox="1">
            <a:spLocks noChangeArrowheads="1"/>
          </p:cNvSpPr>
          <p:nvPr/>
        </p:nvSpPr>
        <p:spPr bwMode="auto">
          <a:xfrm>
            <a:off x="5791200" y="5562600"/>
            <a:ext cx="33528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U.S. Department of Energy</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04800" y="76200"/>
            <a:ext cx="5410200" cy="762000"/>
          </a:xfrm>
        </p:spPr>
        <p:txBody>
          <a:bodyPr/>
          <a:lstStyle/>
          <a:p>
            <a:pPr>
              <a:defRPr/>
            </a:pPr>
            <a:r>
              <a:rPr lang="en-US" dirty="0" smtClean="0"/>
              <a:t>Visual Assessment – Perimeter</a:t>
            </a:r>
          </a:p>
        </p:txBody>
      </p:sp>
      <p:pic>
        <p:nvPicPr>
          <p:cNvPr id="215045" name="Picture 5" descr="Photo of box sill, made up of the band joist and mud sill framing."/>
          <p:cNvPicPr>
            <a:picLocks noChangeAspect="1" noChangeArrowheads="1"/>
          </p:cNvPicPr>
          <p:nvPr/>
        </p:nvPicPr>
        <p:blipFill>
          <a:blip r:embed="rId3" cstate="email"/>
          <a:srcRect/>
          <a:stretch>
            <a:fillRect/>
          </a:stretch>
        </p:blipFill>
        <p:spPr bwMode="auto">
          <a:xfrm>
            <a:off x="3505200" y="1143000"/>
            <a:ext cx="5638799"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2228" name="TextBox 9"/>
          <p:cNvSpPr txBox="1">
            <a:spLocks noChangeArrowheads="1"/>
          </p:cNvSpPr>
          <p:nvPr/>
        </p:nvSpPr>
        <p:spPr bwMode="auto">
          <a:xfrm>
            <a:off x="304800" y="1828800"/>
            <a:ext cx="2895600" cy="3059299"/>
          </a:xfrm>
          <a:prstGeom prst="rect">
            <a:avLst/>
          </a:prstGeom>
          <a:noFill/>
          <a:ln w="9525">
            <a:noFill/>
            <a:miter lim="800000"/>
            <a:headEnd/>
            <a:tailEnd/>
          </a:ln>
        </p:spPr>
        <p:txBody>
          <a:bodyPr wrap="square">
            <a:spAutoFit/>
          </a:bodyPr>
          <a:lstStyle/>
          <a:p>
            <a:pPr marL="342900" indent="-342900" eaLnBrk="0" hangingPunct="0">
              <a:lnSpc>
                <a:spcPct val="90000"/>
              </a:lnSpc>
              <a:spcBef>
                <a:spcPts val="1200"/>
              </a:spcBef>
              <a:spcAft>
                <a:spcPts val="1200"/>
              </a:spcAft>
              <a:buFont typeface="Arial" pitchFamily="34" charset="0"/>
              <a:buChar char="•"/>
            </a:pPr>
            <a:r>
              <a:rPr lang="en-US" sz="2400" dirty="0" smtClean="0">
                <a:solidFill>
                  <a:schemeClr val="tx1"/>
                </a:solidFill>
              </a:rPr>
              <a:t>Note ceiling, wall and band joist insulation levels.</a:t>
            </a:r>
          </a:p>
          <a:p>
            <a:pPr marL="342900" indent="-342900" eaLnBrk="0" hangingPunct="0">
              <a:lnSpc>
                <a:spcPct val="90000"/>
              </a:lnSpc>
              <a:spcBef>
                <a:spcPts val="1200"/>
              </a:spcBef>
              <a:spcAft>
                <a:spcPts val="1200"/>
              </a:spcAft>
              <a:buFont typeface="Arial" pitchFamily="34" charset="0"/>
              <a:buChar char="•"/>
            </a:pPr>
            <a:r>
              <a:rPr lang="en-US" sz="2400" dirty="0" smtClean="0">
                <a:solidFill>
                  <a:schemeClr val="tx1"/>
                </a:solidFill>
              </a:rPr>
              <a:t>This box sill </a:t>
            </a:r>
            <a:br>
              <a:rPr lang="en-US" sz="2400" dirty="0" smtClean="0">
                <a:solidFill>
                  <a:schemeClr val="tx1"/>
                </a:solidFill>
              </a:rPr>
            </a:br>
            <a:r>
              <a:rPr lang="en-US" sz="2400" dirty="0" smtClean="0">
                <a:solidFill>
                  <a:schemeClr val="tx1"/>
                </a:solidFill>
              </a:rPr>
              <a:t>is a common perimeter leakage site in basements.</a:t>
            </a:r>
            <a:endParaRPr lang="en-US" sz="2400" dirty="0">
              <a:solidFill>
                <a:schemeClr val="tx1"/>
              </a:solidFill>
            </a:endParaRPr>
          </a:p>
        </p:txBody>
      </p:sp>
      <p:sp>
        <p:nvSpPr>
          <p:cNvPr id="52231" name="TextBox 13"/>
          <p:cNvSpPr txBox="1">
            <a:spLocks noChangeArrowheads="1"/>
          </p:cNvSpPr>
          <p:nvPr/>
        </p:nvSpPr>
        <p:spPr bwMode="auto">
          <a:xfrm>
            <a:off x="5791200" y="62600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13" name="Rectangular Callout 4"/>
          <p:cNvSpPr>
            <a:spLocks noChangeArrowheads="1"/>
          </p:cNvSpPr>
          <p:nvPr/>
        </p:nvSpPr>
        <p:spPr bwMode="auto">
          <a:xfrm>
            <a:off x="6705600" y="2438400"/>
            <a:ext cx="1866900" cy="457200"/>
          </a:xfrm>
          <a:prstGeom prst="wedgeRectCallout">
            <a:avLst>
              <a:gd name="adj1" fmla="val 4935"/>
              <a:gd name="adj2" fmla="val 186694"/>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smtClean="0">
                <a:solidFill>
                  <a:schemeClr val="tx1"/>
                </a:solidFill>
              </a:rPr>
              <a:t>Band joist</a:t>
            </a:r>
            <a:endParaRPr lang="en-US" sz="2200" dirty="0">
              <a:solidFill>
                <a:schemeClr val="tx1"/>
              </a:solidFill>
            </a:endParaRPr>
          </a:p>
        </p:txBody>
      </p:sp>
      <p:sp>
        <p:nvSpPr>
          <p:cNvPr id="15" name="Rectangular Callout 4"/>
          <p:cNvSpPr>
            <a:spLocks noChangeArrowheads="1"/>
          </p:cNvSpPr>
          <p:nvPr/>
        </p:nvSpPr>
        <p:spPr bwMode="auto">
          <a:xfrm>
            <a:off x="4343400" y="5029200"/>
            <a:ext cx="1866900" cy="457200"/>
          </a:xfrm>
          <a:prstGeom prst="wedgeRectCallout">
            <a:avLst>
              <a:gd name="adj1" fmla="val 41671"/>
              <a:gd name="adj2" fmla="val -154972"/>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smtClean="0">
                <a:solidFill>
                  <a:schemeClr val="tx1"/>
                </a:solidFill>
              </a:rPr>
              <a:t>Mud sill</a:t>
            </a:r>
            <a:endParaRPr lang="en-US" sz="2200" dirty="0">
              <a:solidFill>
                <a:schemeClr val="tx1"/>
              </a:solidFill>
            </a:endParaRP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9" name="Rectangular Callout 4"/>
          <p:cNvSpPr>
            <a:spLocks noChangeArrowheads="1"/>
          </p:cNvSpPr>
          <p:nvPr/>
        </p:nvSpPr>
        <p:spPr bwMode="auto">
          <a:xfrm>
            <a:off x="3352800" y="1981200"/>
            <a:ext cx="1866900" cy="457200"/>
          </a:xfrm>
          <a:prstGeom prst="wedgeRectCallout">
            <a:avLst>
              <a:gd name="adj1" fmla="val 82970"/>
              <a:gd name="adj2" fmla="val 118897"/>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smtClean="0">
                <a:solidFill>
                  <a:schemeClr val="tx1"/>
                </a:solidFill>
              </a:rPr>
              <a:t>Floor joist</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idx="1"/>
          </p:nvPr>
        </p:nvSpPr>
        <p:spPr>
          <a:xfrm>
            <a:off x="685800" y="3048000"/>
            <a:ext cx="2819400" cy="533400"/>
          </a:xfrm>
        </p:spPr>
        <p:txBody>
          <a:bodyPr>
            <a:normAutofit fontScale="92500"/>
          </a:bodyPr>
          <a:lstStyle/>
          <a:p>
            <a:pPr algn="ctr">
              <a:buFontTx/>
              <a:buNone/>
            </a:pPr>
            <a:r>
              <a:rPr lang="en-US" sz="2400" smtClean="0">
                <a:solidFill>
                  <a:schemeClr val="bg1"/>
                </a:solidFill>
              </a:rPr>
              <a:t>Dirt Floor Basement</a:t>
            </a:r>
          </a:p>
        </p:txBody>
      </p:sp>
      <p:sp>
        <p:nvSpPr>
          <p:cNvPr id="54274" name="Rectangle 2"/>
          <p:cNvSpPr>
            <a:spLocks noGrp="1" noChangeArrowheads="1"/>
          </p:cNvSpPr>
          <p:nvPr>
            <p:ph type="title"/>
          </p:nvPr>
        </p:nvSpPr>
        <p:spPr>
          <a:xfrm>
            <a:off x="381000" y="76200"/>
            <a:ext cx="5384800" cy="838200"/>
          </a:xfrm>
        </p:spPr>
        <p:txBody>
          <a:bodyPr/>
          <a:lstStyle/>
          <a:p>
            <a:pPr>
              <a:defRPr/>
            </a:pPr>
            <a:r>
              <a:rPr lang="en-US" dirty="0" smtClean="0"/>
              <a:t>Visual Assessment – Floor</a:t>
            </a:r>
          </a:p>
        </p:txBody>
      </p:sp>
      <p:pic>
        <p:nvPicPr>
          <p:cNvPr id="176133" name="Picture 3" descr="Photo of a basement with a dirt floor."/>
          <p:cNvPicPr>
            <a:picLocks noChangeAspect="1" noChangeArrowheads="1"/>
          </p:cNvPicPr>
          <p:nvPr/>
        </p:nvPicPr>
        <p:blipFill>
          <a:blip r:embed="rId3" cstate="email"/>
          <a:srcRect/>
          <a:stretch>
            <a:fillRect/>
          </a:stretch>
        </p:blipFill>
        <p:spPr bwMode="auto">
          <a:xfrm>
            <a:off x="4090736" y="1143000"/>
            <a:ext cx="5053263" cy="533400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3253" name="TextBox 7"/>
          <p:cNvSpPr txBox="1">
            <a:spLocks noChangeArrowheads="1"/>
          </p:cNvSpPr>
          <p:nvPr/>
        </p:nvSpPr>
        <p:spPr bwMode="auto">
          <a:xfrm>
            <a:off x="457200" y="1752600"/>
            <a:ext cx="3657600" cy="3010055"/>
          </a:xfrm>
          <a:prstGeom prst="rect">
            <a:avLst/>
          </a:prstGeom>
          <a:noFill/>
          <a:ln w="9525">
            <a:noFill/>
            <a:miter lim="800000"/>
            <a:headEnd/>
            <a:tailEnd/>
          </a:ln>
        </p:spPr>
        <p:txBody>
          <a:bodyPr wrap="square">
            <a:spAutoFit/>
          </a:bodyPr>
          <a:lstStyle/>
          <a:p>
            <a:pPr eaLnBrk="0" hangingPunct="0">
              <a:lnSpc>
                <a:spcPct val="90000"/>
              </a:lnSpc>
              <a:spcBef>
                <a:spcPts val="1200"/>
              </a:spcBef>
              <a:spcAft>
                <a:spcPts val="1200"/>
              </a:spcAft>
              <a:buClr>
                <a:srgbClr val="8DC63F"/>
              </a:buClr>
            </a:pPr>
            <a:r>
              <a:rPr lang="en-US" sz="2400" dirty="0">
                <a:solidFill>
                  <a:schemeClr val="tx1"/>
                </a:solidFill>
              </a:rPr>
              <a:t>Note type and condition of basement or crawl space floor.</a:t>
            </a:r>
          </a:p>
          <a:p>
            <a:pPr marL="461963" indent="-287338" eaLnBrk="0" hangingPunct="0">
              <a:lnSpc>
                <a:spcPct val="90000"/>
              </a:lnSpc>
              <a:spcBef>
                <a:spcPts val="1200"/>
              </a:spcBef>
              <a:spcAft>
                <a:spcPts val="1200"/>
              </a:spcAft>
              <a:buFont typeface="Arial" pitchFamily="34" charset="0"/>
              <a:buChar char="•"/>
            </a:pPr>
            <a:r>
              <a:rPr lang="en-US" sz="2400" dirty="0">
                <a:solidFill>
                  <a:schemeClr val="tx1"/>
                </a:solidFill>
              </a:rPr>
              <a:t>Radon issues?</a:t>
            </a:r>
          </a:p>
          <a:p>
            <a:pPr marL="461963" indent="-287338" eaLnBrk="0" hangingPunct="0">
              <a:lnSpc>
                <a:spcPct val="90000"/>
              </a:lnSpc>
              <a:spcBef>
                <a:spcPts val="1200"/>
              </a:spcBef>
              <a:spcAft>
                <a:spcPts val="1200"/>
              </a:spcAft>
              <a:buFont typeface="Arial" pitchFamily="34" charset="0"/>
              <a:buChar char="•"/>
            </a:pPr>
            <a:r>
              <a:rPr lang="en-US" sz="2400" dirty="0">
                <a:solidFill>
                  <a:schemeClr val="tx1"/>
                </a:solidFill>
              </a:rPr>
              <a:t>Vapor retarder?</a:t>
            </a:r>
          </a:p>
          <a:p>
            <a:pPr algn="ctr" eaLnBrk="0" hangingPunct="0">
              <a:lnSpc>
                <a:spcPct val="90000"/>
              </a:lnSpc>
              <a:spcBef>
                <a:spcPts val="1200"/>
              </a:spcBef>
              <a:spcAft>
                <a:spcPts val="1200"/>
              </a:spcAft>
              <a:buClr>
                <a:srgbClr val="8DC63F"/>
              </a:buClr>
            </a:pPr>
            <a:endParaRPr lang="en-US" sz="2400" dirty="0">
              <a:solidFill>
                <a:schemeClr val="tx1"/>
              </a:solidFill>
            </a:endParaRPr>
          </a:p>
        </p:txBody>
      </p:sp>
      <p:sp>
        <p:nvSpPr>
          <p:cNvPr id="53256" name="TextBox 9"/>
          <p:cNvSpPr txBox="1">
            <a:spLocks noChangeArrowheads="1"/>
          </p:cNvSpPr>
          <p:nvPr/>
        </p:nvSpPr>
        <p:spPr bwMode="auto">
          <a:xfrm>
            <a:off x="5105400" y="6248400"/>
            <a:ext cx="39624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PA Weatherization Training Center</a:t>
            </a:r>
          </a:p>
        </p:txBody>
      </p:sp>
      <p:sp>
        <p:nvSpPr>
          <p:cNvPr id="11" name="Rectangular Callout 4"/>
          <p:cNvSpPr>
            <a:spLocks noChangeArrowheads="1"/>
          </p:cNvSpPr>
          <p:nvPr/>
        </p:nvSpPr>
        <p:spPr bwMode="auto">
          <a:xfrm>
            <a:off x="7162800" y="4876800"/>
            <a:ext cx="1714500" cy="838200"/>
          </a:xfrm>
          <a:prstGeom prst="wedgeRectCallout">
            <a:avLst>
              <a:gd name="adj1" fmla="val -84861"/>
              <a:gd name="adj2" fmla="val 41241"/>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Dirt floor in basement</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385175" cy="914400"/>
          </a:xfrm>
        </p:spPr>
        <p:txBody>
          <a:bodyPr/>
          <a:lstStyle/>
          <a:p>
            <a:pPr>
              <a:defRPr/>
            </a:pPr>
            <a:r>
              <a:rPr lang="en-US" dirty="0" smtClean="0"/>
              <a:t>Client Interview #1</a:t>
            </a:r>
          </a:p>
        </p:txBody>
      </p:sp>
      <p:sp>
        <p:nvSpPr>
          <p:cNvPr id="26627" name="Rectangle 3"/>
          <p:cNvSpPr>
            <a:spLocks noGrp="1" noChangeArrowheads="1"/>
          </p:cNvSpPr>
          <p:nvPr>
            <p:ph type="body" sz="half" idx="1"/>
          </p:nvPr>
        </p:nvSpPr>
        <p:spPr>
          <a:xfrm>
            <a:off x="304800" y="1295400"/>
            <a:ext cx="4648200" cy="4572000"/>
          </a:xfrm>
        </p:spPr>
        <p:txBody>
          <a:bodyPr>
            <a:noAutofit/>
          </a:bodyPr>
          <a:lstStyle/>
          <a:p>
            <a:pPr>
              <a:spcAft>
                <a:spcPts val="600"/>
              </a:spcAft>
            </a:pPr>
            <a:r>
              <a:rPr lang="en-US" dirty="0" smtClean="0">
                <a:solidFill>
                  <a:schemeClr val="tx1"/>
                </a:solidFill>
              </a:rPr>
              <a:t>Assessment begins with meeting and interviewing the client.</a:t>
            </a:r>
          </a:p>
          <a:p>
            <a:pPr>
              <a:spcAft>
                <a:spcPts val="600"/>
              </a:spcAft>
            </a:pPr>
            <a:r>
              <a:rPr lang="en-US" dirty="0" smtClean="0">
                <a:solidFill>
                  <a:schemeClr val="tx1"/>
                </a:solidFill>
              </a:rPr>
              <a:t>Follow the ground rules of showing respect, honesty, and understanding.</a:t>
            </a:r>
          </a:p>
          <a:p>
            <a:r>
              <a:rPr lang="en-US" dirty="0" smtClean="0">
                <a:solidFill>
                  <a:schemeClr val="tx1"/>
                </a:solidFill>
              </a:rPr>
              <a:t>Making the client part of the auditing process often yields very important clues about:</a:t>
            </a:r>
          </a:p>
          <a:p>
            <a:pPr lvl="1">
              <a:spcAft>
                <a:spcPts val="0"/>
              </a:spcAft>
              <a:buFont typeface="Courier New" pitchFamily="49" charset="0"/>
              <a:buChar char="o"/>
            </a:pPr>
            <a:r>
              <a:rPr lang="en-US" sz="2200" dirty="0" smtClean="0">
                <a:solidFill>
                  <a:schemeClr val="tx1"/>
                </a:solidFill>
                <a:latin typeface="+mj-lt"/>
              </a:rPr>
              <a:t>Health and Safety</a:t>
            </a:r>
          </a:p>
          <a:p>
            <a:pPr lvl="1">
              <a:spcAft>
                <a:spcPts val="0"/>
              </a:spcAft>
              <a:buFont typeface="Courier New" pitchFamily="49" charset="0"/>
              <a:buChar char="o"/>
            </a:pPr>
            <a:r>
              <a:rPr lang="en-US" sz="2200" dirty="0" smtClean="0">
                <a:solidFill>
                  <a:schemeClr val="tx1"/>
                </a:solidFill>
                <a:latin typeface="+mj-lt"/>
              </a:rPr>
              <a:t>Comfort</a:t>
            </a:r>
          </a:p>
          <a:p>
            <a:pPr lvl="1">
              <a:spcAft>
                <a:spcPts val="0"/>
              </a:spcAft>
              <a:buFont typeface="Courier New" pitchFamily="49" charset="0"/>
              <a:buChar char="o"/>
            </a:pPr>
            <a:r>
              <a:rPr lang="en-US" sz="2200" dirty="0" smtClean="0">
                <a:solidFill>
                  <a:schemeClr val="tx1"/>
                </a:solidFill>
                <a:latin typeface="+mj-lt"/>
              </a:rPr>
              <a:t>Energy Efficiency</a:t>
            </a:r>
          </a:p>
        </p:txBody>
      </p:sp>
      <p:pic>
        <p:nvPicPr>
          <p:cNvPr id="27653" name="Picture 7" descr="Photo of technician performing the interview with resident about the process."/>
          <p:cNvPicPr>
            <a:picLocks noGrp="1" noChangeAspect="1" noChangeArrowheads="1"/>
          </p:cNvPicPr>
          <p:nvPr>
            <p:ph sz="half" idx="2"/>
          </p:nvPr>
        </p:nvPicPr>
        <p:blipFill>
          <a:blip r:embed="rId3" cstate="email"/>
          <a:stretch>
            <a:fillRect/>
          </a:stretch>
        </p:blipFill>
        <p:spPr>
          <a:xfrm>
            <a:off x="5053012" y="1905000"/>
            <a:ext cx="3657600" cy="4191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Text Box 5"/>
          <p:cNvSpPr txBox="1">
            <a:spLocks noChangeArrowheads="1"/>
          </p:cNvSpPr>
          <p:nvPr/>
        </p:nvSpPr>
        <p:spPr bwMode="auto">
          <a:xfrm>
            <a:off x="4953000" y="4419600"/>
            <a:ext cx="3581400" cy="366713"/>
          </a:xfrm>
          <a:prstGeom prst="rect">
            <a:avLst/>
          </a:prstGeom>
          <a:noFill/>
          <a:ln w="9525">
            <a:noFill/>
            <a:miter lim="800000"/>
            <a:headEnd/>
            <a:tailEnd/>
          </a:ln>
        </p:spPr>
        <p:txBody>
          <a:bodyPr>
            <a:spAutoFit/>
          </a:bodyPr>
          <a:lstStyle/>
          <a:p>
            <a:pPr algn="ctr">
              <a:spcBef>
                <a:spcPct val="50000"/>
              </a:spcBef>
            </a:pPr>
            <a:endParaRPr lang="en-US" sz="1800" b="1">
              <a:solidFill>
                <a:srgbClr val="FF0000"/>
              </a:solidFill>
            </a:endParaRPr>
          </a:p>
        </p:txBody>
      </p:sp>
      <p:sp>
        <p:nvSpPr>
          <p:cNvPr id="26632" name="TextBox 7"/>
          <p:cNvSpPr txBox="1">
            <a:spLocks noChangeArrowheads="1"/>
          </p:cNvSpPr>
          <p:nvPr/>
        </p:nvSpPr>
        <p:spPr bwMode="auto">
          <a:xfrm>
            <a:off x="5334000" y="586516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04800" y="76200"/>
            <a:ext cx="6096000" cy="762000"/>
          </a:xfrm>
        </p:spPr>
        <p:txBody>
          <a:bodyPr>
            <a:normAutofit/>
          </a:bodyPr>
          <a:lstStyle/>
          <a:p>
            <a:pPr>
              <a:defRPr/>
            </a:pPr>
            <a:r>
              <a:rPr lang="en-US" sz="2500" dirty="0" smtClean="0"/>
              <a:t>Visual Assessment – Foundation #4</a:t>
            </a:r>
          </a:p>
        </p:txBody>
      </p:sp>
      <p:pic>
        <p:nvPicPr>
          <p:cNvPr id="114693" name="Picture 5" descr="Photo of a wet crawl space without a door."/>
          <p:cNvPicPr>
            <a:picLocks noChangeAspect="1" noChangeArrowheads="1"/>
          </p:cNvPicPr>
          <p:nvPr/>
        </p:nvPicPr>
        <p:blipFill>
          <a:blip r:embed="rId3" cstate="email"/>
          <a:srcRect/>
          <a:stretch>
            <a:fillRect/>
          </a:stretch>
        </p:blipFill>
        <p:spPr bwMode="auto">
          <a:xfrm>
            <a:off x="3124200" y="2286000"/>
            <a:ext cx="5604681"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276" name="TextBox 5"/>
          <p:cNvSpPr txBox="1">
            <a:spLocks noChangeArrowheads="1"/>
          </p:cNvSpPr>
          <p:nvPr/>
        </p:nvSpPr>
        <p:spPr bwMode="auto">
          <a:xfrm>
            <a:off x="381000" y="1524000"/>
            <a:ext cx="8686800" cy="458788"/>
          </a:xfrm>
          <a:prstGeom prst="rect">
            <a:avLst/>
          </a:prstGeom>
          <a:noFill/>
          <a:ln w="9525">
            <a:noFill/>
            <a:miter lim="800000"/>
            <a:headEnd/>
            <a:tailEnd/>
          </a:ln>
        </p:spPr>
        <p:txBody>
          <a:bodyPr>
            <a:spAutoFit/>
          </a:bodyPr>
          <a:lstStyle/>
          <a:p>
            <a:pPr eaLnBrk="0" hangingPunct="0">
              <a:lnSpc>
                <a:spcPct val="90000"/>
              </a:lnSpc>
              <a:spcBef>
                <a:spcPts val="1200"/>
              </a:spcBef>
              <a:buClr>
                <a:srgbClr val="8DC63F"/>
              </a:buClr>
            </a:pPr>
            <a:r>
              <a:rPr lang="en-US" sz="2600" dirty="0">
                <a:solidFill>
                  <a:srgbClr val="000066"/>
                </a:solidFill>
              </a:rPr>
              <a:t>Situations like this can hinder weatherization work.</a:t>
            </a:r>
          </a:p>
        </p:txBody>
      </p:sp>
      <p:sp>
        <p:nvSpPr>
          <p:cNvPr id="54277" name="TextBox 6"/>
          <p:cNvSpPr txBox="1">
            <a:spLocks noChangeArrowheads="1"/>
          </p:cNvSpPr>
          <p:nvPr/>
        </p:nvSpPr>
        <p:spPr bwMode="auto">
          <a:xfrm>
            <a:off x="304800" y="2209800"/>
            <a:ext cx="2667000" cy="3059299"/>
          </a:xfrm>
          <a:prstGeom prst="rect">
            <a:avLst/>
          </a:prstGeom>
          <a:noFill/>
          <a:ln w="9525">
            <a:noFill/>
            <a:miter lim="800000"/>
            <a:headEnd/>
            <a:tailEnd/>
          </a:ln>
        </p:spPr>
        <p:txBody>
          <a:bodyPr>
            <a:spAutoFit/>
          </a:bodyPr>
          <a:lstStyle/>
          <a:p>
            <a:pPr marL="461963" indent="-287338" eaLnBrk="0" hangingPunct="0">
              <a:lnSpc>
                <a:spcPct val="90000"/>
              </a:lnSpc>
              <a:spcBef>
                <a:spcPts val="1200"/>
              </a:spcBef>
              <a:spcAft>
                <a:spcPts val="1200"/>
              </a:spcAft>
              <a:buFont typeface="Arial" pitchFamily="34" charset="0"/>
              <a:buChar char="•"/>
            </a:pPr>
            <a:r>
              <a:rPr lang="en-US" sz="2400" dirty="0">
                <a:solidFill>
                  <a:schemeClr val="tx1"/>
                </a:solidFill>
              </a:rPr>
              <a:t>Workers cannot access ducts, floor cavity.</a:t>
            </a:r>
          </a:p>
          <a:p>
            <a:pPr marL="461963" indent="-287338" eaLnBrk="0" hangingPunct="0">
              <a:lnSpc>
                <a:spcPct val="90000"/>
              </a:lnSpc>
              <a:spcBef>
                <a:spcPts val="1200"/>
              </a:spcBef>
              <a:spcAft>
                <a:spcPts val="1200"/>
              </a:spcAft>
              <a:buFont typeface="Arial" pitchFamily="34" charset="0"/>
              <a:buChar char="•"/>
            </a:pPr>
            <a:r>
              <a:rPr lang="en-US" sz="2400" dirty="0">
                <a:solidFill>
                  <a:schemeClr val="tx1"/>
                </a:solidFill>
              </a:rPr>
              <a:t>Impacts the occupants’ health and safety.</a:t>
            </a:r>
          </a:p>
        </p:txBody>
      </p:sp>
      <p:sp>
        <p:nvSpPr>
          <p:cNvPr id="11" name="Rectangular Callout 4"/>
          <p:cNvSpPr>
            <a:spLocks noChangeArrowheads="1"/>
          </p:cNvSpPr>
          <p:nvPr/>
        </p:nvSpPr>
        <p:spPr bwMode="auto">
          <a:xfrm>
            <a:off x="5486400" y="3429000"/>
            <a:ext cx="2552700" cy="533400"/>
          </a:xfrm>
          <a:prstGeom prst="wedgeRectCallout">
            <a:avLst>
              <a:gd name="adj1" fmla="val 3940"/>
              <a:gd name="adj2" fmla="val 177171"/>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Wet </a:t>
            </a:r>
            <a:r>
              <a:rPr lang="en-US" sz="2200" dirty="0" smtClean="0">
                <a:solidFill>
                  <a:schemeClr val="tx1"/>
                </a:solidFill>
              </a:rPr>
              <a:t>crawlspace</a:t>
            </a:r>
            <a:endParaRPr lang="en-US" sz="2200" dirty="0">
              <a:solidFill>
                <a:schemeClr val="tx1"/>
              </a:solidFill>
            </a:endParaRPr>
          </a:p>
        </p:txBody>
      </p:sp>
      <p:sp>
        <p:nvSpPr>
          <p:cNvPr id="54281" name="TextBox 10"/>
          <p:cNvSpPr txBox="1">
            <a:spLocks noChangeArrowheads="1"/>
          </p:cNvSpPr>
          <p:nvPr/>
        </p:nvSpPr>
        <p:spPr bwMode="auto">
          <a:xfrm>
            <a:off x="5257800" y="5715000"/>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04800" y="0"/>
            <a:ext cx="6172200" cy="914400"/>
          </a:xfrm>
        </p:spPr>
        <p:txBody>
          <a:bodyPr>
            <a:normAutofit/>
          </a:bodyPr>
          <a:lstStyle/>
          <a:p>
            <a:pPr>
              <a:defRPr/>
            </a:pPr>
            <a:r>
              <a:rPr lang="en-US" sz="2400" dirty="0" smtClean="0"/>
              <a:t>Visual Assessment – Foundation #5</a:t>
            </a:r>
          </a:p>
        </p:txBody>
      </p:sp>
      <p:pic>
        <p:nvPicPr>
          <p:cNvPr id="115719" name="Picture 2" descr="Photo of a wet basement floor with an open sump."/>
          <p:cNvPicPr>
            <a:picLocks noChangeAspect="1" noChangeArrowheads="1"/>
          </p:cNvPicPr>
          <p:nvPr/>
        </p:nvPicPr>
        <p:blipFill>
          <a:blip r:embed="rId3" cstate="email"/>
          <a:srcRect/>
          <a:stretch>
            <a:fillRect/>
          </a:stretch>
        </p:blipFill>
        <p:spPr bwMode="auto">
          <a:xfrm>
            <a:off x="3124200" y="2286000"/>
            <a:ext cx="5613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5300" name="TextBox 5"/>
          <p:cNvSpPr txBox="1">
            <a:spLocks noChangeArrowheads="1"/>
          </p:cNvSpPr>
          <p:nvPr/>
        </p:nvSpPr>
        <p:spPr bwMode="auto">
          <a:xfrm>
            <a:off x="228600" y="2209800"/>
            <a:ext cx="2743200" cy="1754326"/>
          </a:xfrm>
          <a:prstGeom prst="rect">
            <a:avLst/>
          </a:prstGeom>
          <a:noFill/>
          <a:ln w="9525">
            <a:noFill/>
            <a:miter lim="800000"/>
            <a:headEnd/>
            <a:tailEnd/>
          </a:ln>
        </p:spPr>
        <p:txBody>
          <a:bodyPr wrap="square">
            <a:spAutoFit/>
          </a:bodyPr>
          <a:lstStyle/>
          <a:p>
            <a:pPr marL="292100" indent="-292100" eaLnBrk="0" hangingPunct="0">
              <a:lnSpc>
                <a:spcPct val="90000"/>
              </a:lnSpc>
              <a:spcBef>
                <a:spcPts val="1200"/>
              </a:spcBef>
              <a:buClr>
                <a:schemeClr val="tx1"/>
              </a:buClr>
              <a:buFont typeface="Arial" pitchFamily="34" charset="0"/>
              <a:buChar char="•"/>
            </a:pPr>
            <a:r>
              <a:rPr lang="en-US" sz="2400" dirty="0">
                <a:solidFill>
                  <a:schemeClr val="tx1"/>
                </a:solidFill>
              </a:rPr>
              <a:t>Bulk moisture problems must be solved before weatherization work can begin.</a:t>
            </a:r>
          </a:p>
        </p:txBody>
      </p:sp>
      <p:sp>
        <p:nvSpPr>
          <p:cNvPr id="55303" name="TextBox 5"/>
          <p:cNvSpPr txBox="1">
            <a:spLocks noChangeArrowheads="1"/>
          </p:cNvSpPr>
          <p:nvPr/>
        </p:nvSpPr>
        <p:spPr bwMode="auto">
          <a:xfrm>
            <a:off x="381000" y="1524000"/>
            <a:ext cx="8686800" cy="458788"/>
          </a:xfrm>
          <a:prstGeom prst="rect">
            <a:avLst/>
          </a:prstGeom>
          <a:noFill/>
          <a:ln w="9525">
            <a:noFill/>
            <a:miter lim="800000"/>
            <a:headEnd/>
            <a:tailEnd/>
          </a:ln>
        </p:spPr>
        <p:txBody>
          <a:bodyPr>
            <a:spAutoFit/>
          </a:bodyPr>
          <a:lstStyle/>
          <a:p>
            <a:pPr eaLnBrk="0" hangingPunct="0">
              <a:lnSpc>
                <a:spcPct val="90000"/>
              </a:lnSpc>
              <a:spcBef>
                <a:spcPts val="1200"/>
              </a:spcBef>
              <a:buClr>
                <a:srgbClr val="8DC63F"/>
              </a:buClr>
            </a:pPr>
            <a:r>
              <a:rPr lang="en-US" sz="2600" dirty="0">
                <a:solidFill>
                  <a:srgbClr val="000066"/>
                </a:solidFill>
              </a:rPr>
              <a:t>Situations like this can hinder weatherization work.</a:t>
            </a:r>
          </a:p>
        </p:txBody>
      </p:sp>
      <p:sp>
        <p:nvSpPr>
          <p:cNvPr id="13" name="Rectangular Callout 4"/>
          <p:cNvSpPr>
            <a:spLocks noChangeArrowheads="1"/>
          </p:cNvSpPr>
          <p:nvPr/>
        </p:nvSpPr>
        <p:spPr bwMode="auto">
          <a:xfrm>
            <a:off x="6019800" y="2743200"/>
            <a:ext cx="2209800" cy="533400"/>
          </a:xfrm>
          <a:prstGeom prst="wedgeRectCallout">
            <a:avLst>
              <a:gd name="adj1" fmla="val -42611"/>
              <a:gd name="adj2" fmla="val 196222"/>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Wet </a:t>
            </a:r>
            <a:r>
              <a:rPr lang="en-US" sz="2200" dirty="0" smtClean="0">
                <a:solidFill>
                  <a:schemeClr val="tx1"/>
                </a:solidFill>
              </a:rPr>
              <a:t>basement</a:t>
            </a:r>
            <a:endParaRPr lang="en-US" sz="2200" dirty="0">
              <a:solidFill>
                <a:schemeClr val="tx1"/>
              </a:solidFill>
            </a:endParaRPr>
          </a:p>
        </p:txBody>
      </p:sp>
      <p:sp>
        <p:nvSpPr>
          <p:cNvPr id="55305" name="TextBox 9"/>
          <p:cNvSpPr txBox="1">
            <a:spLocks noChangeArrowheads="1"/>
          </p:cNvSpPr>
          <p:nvPr/>
        </p:nvSpPr>
        <p:spPr bwMode="auto">
          <a:xfrm>
            <a:off x="4724400" y="5715000"/>
            <a:ext cx="39624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PA Weatherization Training Center</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457200" y="0"/>
            <a:ext cx="6172200" cy="914400"/>
          </a:xfrm>
        </p:spPr>
        <p:txBody>
          <a:bodyPr>
            <a:normAutofit/>
          </a:bodyPr>
          <a:lstStyle/>
          <a:p>
            <a:pPr>
              <a:defRPr/>
            </a:pPr>
            <a:r>
              <a:rPr lang="en-US" sz="2400" dirty="0" smtClean="0"/>
              <a:t>Visual Assessment – Attic Spaces #1</a:t>
            </a:r>
          </a:p>
        </p:txBody>
      </p:sp>
      <p:pic>
        <p:nvPicPr>
          <p:cNvPr id="120838" name="Picture 6" descr="Photo of a typical attic space with open ceiling joists and small amount of scattered mineral wool insulation."/>
          <p:cNvPicPr>
            <a:picLocks noChangeAspect="1" noChangeArrowheads="1"/>
          </p:cNvPicPr>
          <p:nvPr/>
        </p:nvPicPr>
        <p:blipFill>
          <a:blip r:embed="rId3" cstate="email"/>
          <a:srcRect/>
          <a:stretch>
            <a:fillRect/>
          </a:stretch>
        </p:blipFill>
        <p:spPr bwMode="auto">
          <a:xfrm>
            <a:off x="0" y="1143000"/>
            <a:ext cx="9144000" cy="5334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6326" name="TextBox 7"/>
          <p:cNvSpPr txBox="1">
            <a:spLocks noChangeArrowheads="1"/>
          </p:cNvSpPr>
          <p:nvPr/>
        </p:nvSpPr>
        <p:spPr bwMode="auto">
          <a:xfrm>
            <a:off x="5715000" y="62600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9" name="Rectangular Callout 4"/>
          <p:cNvSpPr>
            <a:spLocks noChangeArrowheads="1"/>
          </p:cNvSpPr>
          <p:nvPr/>
        </p:nvSpPr>
        <p:spPr bwMode="auto">
          <a:xfrm>
            <a:off x="457200" y="1676400"/>
            <a:ext cx="3962400" cy="1524000"/>
          </a:xfrm>
          <a:prstGeom prst="wedgeRectCallout">
            <a:avLst>
              <a:gd name="adj1" fmla="val -2227"/>
              <a:gd name="adj2" fmla="val 86222"/>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182880" tIns="91440" rIns="182880" bIns="91440" anchor="ctr"/>
          <a:lstStyle/>
          <a:p>
            <a:pPr eaLnBrk="0" hangingPunct="0">
              <a:lnSpc>
                <a:spcPct val="90000"/>
              </a:lnSpc>
              <a:spcBef>
                <a:spcPts val="1200"/>
              </a:spcBef>
              <a:buClr>
                <a:srgbClr val="8DC63F"/>
              </a:buClr>
              <a:defRPr/>
            </a:pPr>
            <a:r>
              <a:rPr lang="en-US" sz="2200" dirty="0">
                <a:solidFill>
                  <a:schemeClr val="tx1"/>
                </a:solidFill>
              </a:rPr>
              <a:t>Dark, hot, unpleasant attics are where some of the most important auditing and installation work takes place.</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228600" y="1752600"/>
            <a:ext cx="8686800" cy="3733800"/>
          </a:xfrm>
        </p:spPr>
        <p:txBody>
          <a:bodyPr numCol="2" spcCol="182880">
            <a:noAutofit/>
          </a:bodyPr>
          <a:lstStyle/>
          <a:p>
            <a:pPr marL="461963" indent="-287338">
              <a:spcBef>
                <a:spcPts val="600"/>
              </a:spcBef>
              <a:spcAft>
                <a:spcPts val="0"/>
              </a:spcAft>
              <a:defRPr/>
            </a:pPr>
            <a:r>
              <a:rPr lang="en-US" sz="2000" dirty="0" smtClean="0">
                <a:solidFill>
                  <a:schemeClr val="tx1"/>
                </a:solidFill>
              </a:rPr>
              <a:t>Components of </a:t>
            </a:r>
            <a:r>
              <a:rPr lang="en-US" sz="2000" dirty="0">
                <a:solidFill>
                  <a:schemeClr val="tx1"/>
                </a:solidFill>
              </a:rPr>
              <a:t>the</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thermal boundary.</a:t>
            </a:r>
          </a:p>
          <a:p>
            <a:pPr marL="461963" indent="-287338">
              <a:spcBef>
                <a:spcPts val="600"/>
              </a:spcBef>
              <a:spcAft>
                <a:spcPts val="0"/>
              </a:spcAft>
              <a:defRPr/>
            </a:pPr>
            <a:r>
              <a:rPr lang="en-US" sz="2000" dirty="0" smtClean="0">
                <a:solidFill>
                  <a:schemeClr val="tx1"/>
                </a:solidFill>
              </a:rPr>
              <a:t>Physical </a:t>
            </a:r>
            <a:r>
              <a:rPr lang="en-US" sz="2000" dirty="0">
                <a:solidFill>
                  <a:schemeClr val="tx1"/>
                </a:solidFill>
              </a:rPr>
              <a:t>features</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a:t>
            </a:r>
            <a:r>
              <a:rPr lang="en-US" sz="2000" dirty="0">
                <a:solidFill>
                  <a:schemeClr val="tx1"/>
                </a:solidFill>
              </a:rPr>
              <a:t>floored,</a:t>
            </a:r>
            <a:r>
              <a:rPr lang="en-US" sz="2000" dirty="0" smtClean="0">
                <a:solidFill>
                  <a:schemeClr val="tx1"/>
                </a:solidFill>
              </a:rPr>
              <a:t> un</a:t>
            </a:r>
            <a:r>
              <a:rPr lang="en-US" sz="2000" dirty="0">
                <a:solidFill>
                  <a:schemeClr val="tx1"/>
                </a:solidFill>
              </a:rPr>
              <a:t>-floored, condition of ceiling, </a:t>
            </a:r>
            <a:r>
              <a:rPr lang="en-US" sz="2000" dirty="0" smtClean="0">
                <a:solidFill>
                  <a:schemeClr val="tx1"/>
                </a:solidFill>
              </a:rPr>
              <a:t>occupants’ </a:t>
            </a:r>
            <a:r>
              <a:rPr lang="en-US" sz="2000" dirty="0">
                <a:solidFill>
                  <a:schemeClr val="tx1"/>
                </a:solidFill>
              </a:rPr>
              <a:t>belongings,</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attic </a:t>
            </a:r>
            <a:r>
              <a:rPr lang="en-US" sz="2000" dirty="0">
                <a:solidFill>
                  <a:schemeClr val="tx1"/>
                </a:solidFill>
              </a:rPr>
              <a:t>hatch type</a:t>
            </a:r>
            <a:r>
              <a:rPr lang="en-US" sz="2000" dirty="0" smtClean="0">
                <a:solidFill>
                  <a:schemeClr val="tx1"/>
                </a:solidFill>
              </a:rPr>
              <a:t>).</a:t>
            </a:r>
          </a:p>
          <a:p>
            <a:pPr marL="461963" indent="-287338">
              <a:spcBef>
                <a:spcPts val="600"/>
              </a:spcBef>
              <a:spcAft>
                <a:spcPts val="0"/>
              </a:spcAft>
              <a:defRPr/>
            </a:pPr>
            <a:r>
              <a:rPr lang="en-US" sz="2000" dirty="0" smtClean="0">
                <a:solidFill>
                  <a:schemeClr val="tx1"/>
                </a:solidFill>
              </a:rPr>
              <a:t>Existing </a:t>
            </a:r>
            <a:r>
              <a:rPr lang="en-US" sz="2000" dirty="0">
                <a:solidFill>
                  <a:schemeClr val="tx1"/>
                </a:solidFill>
              </a:rPr>
              <a:t>insulation </a:t>
            </a:r>
            <a:r>
              <a:rPr lang="en-US" sz="2000" dirty="0" smtClean="0">
                <a:solidFill>
                  <a:schemeClr val="tx1"/>
                </a:solidFill>
              </a:rPr>
              <a:t>levels.</a:t>
            </a:r>
          </a:p>
          <a:p>
            <a:pPr marL="461963" indent="-287338">
              <a:spcBef>
                <a:spcPts val="600"/>
              </a:spcBef>
              <a:spcAft>
                <a:spcPts val="0"/>
              </a:spcAft>
              <a:defRPr/>
            </a:pPr>
            <a:r>
              <a:rPr lang="en-US" sz="2000" dirty="0">
                <a:solidFill>
                  <a:schemeClr val="tx1"/>
                </a:solidFill>
              </a:rPr>
              <a:t>M</a:t>
            </a:r>
            <a:r>
              <a:rPr lang="en-US" sz="2000" dirty="0" smtClean="0">
                <a:solidFill>
                  <a:schemeClr val="tx1"/>
                </a:solidFill>
              </a:rPr>
              <a:t>ajor </a:t>
            </a:r>
            <a:r>
              <a:rPr lang="en-US" sz="2000" dirty="0">
                <a:solidFill>
                  <a:schemeClr val="tx1"/>
                </a:solidFill>
              </a:rPr>
              <a:t>air </a:t>
            </a:r>
            <a:r>
              <a:rPr lang="en-US" sz="2000" dirty="0" smtClean="0">
                <a:solidFill>
                  <a:schemeClr val="tx1"/>
                </a:solidFill>
              </a:rPr>
              <a:t>bypasses.</a:t>
            </a:r>
          </a:p>
          <a:p>
            <a:pPr marL="461963" indent="-287338">
              <a:spcBef>
                <a:spcPts val="600"/>
              </a:spcBef>
              <a:spcAft>
                <a:spcPts val="0"/>
              </a:spcAft>
              <a:defRPr/>
            </a:pPr>
            <a:r>
              <a:rPr lang="en-US" sz="2000" dirty="0">
                <a:solidFill>
                  <a:schemeClr val="tx1"/>
                </a:solidFill>
              </a:rPr>
              <a:t>C</a:t>
            </a:r>
            <a:r>
              <a:rPr lang="en-US" sz="2000" dirty="0" smtClean="0">
                <a:solidFill>
                  <a:schemeClr val="tx1"/>
                </a:solidFill>
              </a:rPr>
              <a:t>ondition </a:t>
            </a:r>
            <a:r>
              <a:rPr lang="en-US" sz="2000" dirty="0">
                <a:solidFill>
                  <a:schemeClr val="tx1"/>
                </a:solidFill>
              </a:rPr>
              <a:t>and insulation level</a:t>
            </a:r>
            <a:r>
              <a:rPr lang="en-US" sz="2000" dirty="0" smtClean="0">
                <a:solidFill>
                  <a:schemeClr val="tx1"/>
                </a:solidFill>
              </a:rPr>
              <a:t> </a:t>
            </a:r>
            <a:br>
              <a:rPr lang="en-US" sz="2000" dirty="0" smtClean="0">
                <a:solidFill>
                  <a:schemeClr val="tx1"/>
                </a:solidFill>
              </a:rPr>
            </a:br>
            <a:r>
              <a:rPr lang="en-US" sz="2000" dirty="0" smtClean="0">
                <a:solidFill>
                  <a:schemeClr val="tx1"/>
                </a:solidFill>
              </a:rPr>
              <a:t>of </a:t>
            </a:r>
            <a:r>
              <a:rPr lang="en-US" sz="2000" dirty="0">
                <a:solidFill>
                  <a:schemeClr val="tx1"/>
                </a:solidFill>
              </a:rPr>
              <a:t>duct systems if </a:t>
            </a:r>
            <a:r>
              <a:rPr lang="en-US" sz="2000" dirty="0" smtClean="0">
                <a:solidFill>
                  <a:schemeClr val="tx1"/>
                </a:solidFill>
              </a:rPr>
              <a:t>present.</a:t>
            </a:r>
          </a:p>
          <a:p>
            <a:pPr marL="339725" indent="-269875">
              <a:spcBef>
                <a:spcPts val="600"/>
              </a:spcBef>
              <a:spcAft>
                <a:spcPts val="0"/>
              </a:spcAft>
              <a:defRPr/>
            </a:pPr>
            <a:endParaRPr lang="en-US" sz="2000" dirty="0" smtClean="0">
              <a:solidFill>
                <a:schemeClr val="tx1"/>
              </a:solidFill>
            </a:endParaRPr>
          </a:p>
          <a:p>
            <a:pPr marL="339725" indent="-269875">
              <a:spcBef>
                <a:spcPts val="600"/>
              </a:spcBef>
              <a:spcAft>
                <a:spcPts val="0"/>
              </a:spcAft>
              <a:defRPr/>
            </a:pPr>
            <a:endParaRPr lang="en-US" sz="2000" dirty="0" smtClean="0">
              <a:solidFill>
                <a:schemeClr val="tx1"/>
              </a:solidFill>
            </a:endParaRPr>
          </a:p>
          <a:p>
            <a:pPr marL="461963" indent="-287338">
              <a:spcBef>
                <a:spcPts val="600"/>
              </a:spcBef>
              <a:spcAft>
                <a:spcPts val="0"/>
              </a:spcAft>
              <a:defRPr/>
            </a:pPr>
            <a:r>
              <a:rPr lang="en-US" sz="2000" dirty="0">
                <a:solidFill>
                  <a:schemeClr val="tx1"/>
                </a:solidFill>
              </a:rPr>
              <a:t>E</a:t>
            </a:r>
            <a:r>
              <a:rPr lang="en-US" sz="2000" dirty="0" smtClean="0">
                <a:solidFill>
                  <a:schemeClr val="tx1"/>
                </a:solidFill>
              </a:rPr>
              <a:t>vidence </a:t>
            </a:r>
            <a:r>
              <a:rPr lang="en-US" sz="2000" dirty="0">
                <a:solidFill>
                  <a:schemeClr val="tx1"/>
                </a:solidFill>
              </a:rPr>
              <a:t>of </a:t>
            </a:r>
            <a:r>
              <a:rPr lang="en-US" sz="2000" dirty="0" smtClean="0">
                <a:solidFill>
                  <a:schemeClr val="tx1"/>
                </a:solidFill>
              </a:rPr>
              <a:t>condensation-based </a:t>
            </a:r>
            <a:r>
              <a:rPr lang="en-US" sz="2000" dirty="0">
                <a:solidFill>
                  <a:schemeClr val="tx1"/>
                </a:solidFill>
              </a:rPr>
              <a:t>moisture problems or roof </a:t>
            </a:r>
            <a:r>
              <a:rPr lang="en-US" sz="2000" dirty="0" smtClean="0">
                <a:solidFill>
                  <a:schemeClr val="tx1"/>
                </a:solidFill>
              </a:rPr>
              <a:t>leaks.</a:t>
            </a:r>
          </a:p>
          <a:p>
            <a:pPr marL="461963" indent="-287338">
              <a:spcBef>
                <a:spcPts val="600"/>
              </a:spcBef>
              <a:spcAft>
                <a:spcPts val="0"/>
              </a:spcAft>
              <a:defRPr/>
            </a:pPr>
            <a:r>
              <a:rPr lang="en-US" sz="2000" dirty="0">
                <a:solidFill>
                  <a:schemeClr val="tx1"/>
                </a:solidFill>
              </a:rPr>
              <a:t>A</a:t>
            </a:r>
            <a:r>
              <a:rPr lang="en-US" sz="2000" dirty="0" smtClean="0">
                <a:solidFill>
                  <a:schemeClr val="tx1"/>
                </a:solidFill>
              </a:rPr>
              <a:t>ttic ventilation.</a:t>
            </a:r>
          </a:p>
          <a:p>
            <a:pPr marL="461963" indent="-287338">
              <a:spcBef>
                <a:spcPts val="600"/>
              </a:spcBef>
              <a:spcAft>
                <a:spcPts val="0"/>
              </a:spcAft>
              <a:defRPr/>
            </a:pPr>
            <a:r>
              <a:rPr lang="en-US" sz="2000" dirty="0">
                <a:solidFill>
                  <a:schemeClr val="tx1"/>
                </a:solidFill>
              </a:rPr>
              <a:t>W</a:t>
            </a:r>
            <a:r>
              <a:rPr lang="en-US" sz="2000" dirty="0" smtClean="0">
                <a:solidFill>
                  <a:schemeClr val="tx1"/>
                </a:solidFill>
              </a:rPr>
              <a:t>hether </a:t>
            </a:r>
            <a:r>
              <a:rPr lang="en-US" sz="2000" dirty="0">
                <a:solidFill>
                  <a:schemeClr val="tx1"/>
                </a:solidFill>
              </a:rPr>
              <a:t>mechanical and plumbing terminations are vented to </a:t>
            </a:r>
            <a:r>
              <a:rPr lang="en-US" sz="2000" dirty="0" smtClean="0">
                <a:solidFill>
                  <a:schemeClr val="tx1"/>
                </a:solidFill>
              </a:rPr>
              <a:t>outside.</a:t>
            </a:r>
          </a:p>
          <a:p>
            <a:pPr marL="461963" indent="-287338">
              <a:spcBef>
                <a:spcPts val="600"/>
              </a:spcBef>
              <a:spcAft>
                <a:spcPts val="0"/>
              </a:spcAft>
              <a:defRPr/>
            </a:pPr>
            <a:r>
              <a:rPr lang="en-US" sz="2000" dirty="0" smtClean="0">
                <a:solidFill>
                  <a:schemeClr val="tx1"/>
                </a:solidFill>
              </a:rPr>
              <a:t>Knob-and-tube </a:t>
            </a:r>
            <a:r>
              <a:rPr lang="en-US" sz="2000" dirty="0">
                <a:solidFill>
                  <a:schemeClr val="tx1"/>
                </a:solidFill>
              </a:rPr>
              <a:t>wiring or other electrical </a:t>
            </a:r>
            <a:r>
              <a:rPr lang="en-US" sz="2000" dirty="0" smtClean="0">
                <a:solidFill>
                  <a:schemeClr val="tx1"/>
                </a:solidFill>
              </a:rPr>
              <a:t>hazards.</a:t>
            </a:r>
          </a:p>
          <a:p>
            <a:pPr marL="461963" indent="-287338">
              <a:spcBef>
                <a:spcPts val="600"/>
              </a:spcBef>
              <a:spcAft>
                <a:spcPts val="0"/>
              </a:spcAft>
              <a:defRPr/>
            </a:pPr>
            <a:r>
              <a:rPr lang="en-US" sz="2000" dirty="0">
                <a:solidFill>
                  <a:schemeClr val="tx1"/>
                </a:solidFill>
              </a:rPr>
              <a:t>O</a:t>
            </a:r>
            <a:r>
              <a:rPr lang="en-US" sz="2000" dirty="0" smtClean="0">
                <a:solidFill>
                  <a:schemeClr val="tx1"/>
                </a:solidFill>
              </a:rPr>
              <a:t>ther </a:t>
            </a:r>
            <a:r>
              <a:rPr lang="en-US" sz="2000" dirty="0">
                <a:solidFill>
                  <a:schemeClr val="tx1"/>
                </a:solidFill>
              </a:rPr>
              <a:t>hazards such as vermiculite, vermin droppings, </a:t>
            </a:r>
            <a:r>
              <a:rPr lang="en-US" sz="2000" dirty="0" smtClean="0">
                <a:solidFill>
                  <a:schemeClr val="tx1"/>
                </a:solidFill>
              </a:rPr>
              <a:t>etc.</a:t>
            </a:r>
          </a:p>
          <a:p>
            <a:pPr marL="342900" lvl="1" indent="-274320">
              <a:spcBef>
                <a:spcPts val="600"/>
              </a:spcBef>
              <a:spcAft>
                <a:spcPts val="0"/>
              </a:spcAft>
              <a:buFont typeface="Arial" pitchFamily="-109" charset="0"/>
              <a:buChar char="•"/>
              <a:defRPr/>
            </a:pPr>
            <a:endParaRPr lang="en-US" dirty="0">
              <a:solidFill>
                <a:schemeClr val="tx1"/>
              </a:solidFill>
            </a:endParaRPr>
          </a:p>
        </p:txBody>
      </p:sp>
      <p:sp>
        <p:nvSpPr>
          <p:cNvPr id="58370" name="Rectangle 2"/>
          <p:cNvSpPr>
            <a:spLocks noGrp="1" noChangeArrowheads="1"/>
          </p:cNvSpPr>
          <p:nvPr>
            <p:ph type="title"/>
          </p:nvPr>
        </p:nvSpPr>
        <p:spPr/>
        <p:txBody>
          <a:bodyPr>
            <a:normAutofit/>
          </a:bodyPr>
          <a:lstStyle/>
          <a:p>
            <a:pPr>
              <a:defRPr/>
            </a:pPr>
            <a:r>
              <a:rPr lang="en-US" dirty="0" smtClean="0"/>
              <a:t>Visual Assessment – </a:t>
            </a:r>
            <a:br>
              <a:rPr lang="en-US" dirty="0" smtClean="0"/>
            </a:br>
            <a:r>
              <a:rPr lang="en-US" dirty="0" smtClean="0"/>
              <a:t>Attic Spaces #2</a:t>
            </a:r>
          </a:p>
        </p:txBody>
      </p:sp>
      <p:sp>
        <p:nvSpPr>
          <p:cNvPr id="57348" name="TextBox 4"/>
          <p:cNvSpPr txBox="1">
            <a:spLocks noChangeArrowheads="1"/>
          </p:cNvSpPr>
          <p:nvPr/>
        </p:nvSpPr>
        <p:spPr bwMode="auto">
          <a:xfrm>
            <a:off x="381000" y="5638800"/>
            <a:ext cx="8229600" cy="923330"/>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i="1" dirty="0">
                <a:solidFill>
                  <a:schemeClr val="tx1"/>
                </a:solidFill>
              </a:rPr>
              <a:t>If interior access is not available, </a:t>
            </a:r>
            <a:r>
              <a:rPr lang="en-US" sz="2000" dirty="0">
                <a:solidFill>
                  <a:schemeClr val="tx1"/>
                </a:solidFill>
              </a:rPr>
              <a:t>attempt to access through an </a:t>
            </a:r>
            <a:br>
              <a:rPr lang="en-US" sz="2000" dirty="0">
                <a:solidFill>
                  <a:schemeClr val="tx1"/>
                </a:solidFill>
              </a:rPr>
            </a:br>
            <a:r>
              <a:rPr lang="en-US" sz="2000" dirty="0">
                <a:solidFill>
                  <a:schemeClr val="tx1"/>
                </a:solidFill>
              </a:rPr>
              <a:t>existing exterior vent </a:t>
            </a:r>
            <a:r>
              <a:rPr lang="en-US" sz="2000" dirty="0" smtClean="0">
                <a:solidFill>
                  <a:schemeClr val="tx1"/>
                </a:solidFill>
              </a:rPr>
              <a:t>or, </a:t>
            </a:r>
            <a:r>
              <a:rPr lang="en-US" sz="2000" dirty="0">
                <a:solidFill>
                  <a:schemeClr val="tx1"/>
                </a:solidFill>
              </a:rPr>
              <a:t>with </a:t>
            </a:r>
            <a:r>
              <a:rPr lang="en-US" sz="2000" dirty="0" smtClean="0">
                <a:solidFill>
                  <a:schemeClr val="tx1"/>
                </a:solidFill>
              </a:rPr>
              <a:t>permission, </a:t>
            </a:r>
            <a:r>
              <a:rPr lang="en-US" sz="2000" dirty="0">
                <a:solidFill>
                  <a:schemeClr val="tx1"/>
                </a:solidFill>
              </a:rPr>
              <a:t>create an interior </a:t>
            </a:r>
            <a:br>
              <a:rPr lang="en-US" sz="2000" dirty="0">
                <a:solidFill>
                  <a:schemeClr val="tx1"/>
                </a:solidFill>
              </a:rPr>
            </a:br>
            <a:r>
              <a:rPr lang="en-US" sz="2000" dirty="0">
                <a:solidFill>
                  <a:schemeClr val="tx1"/>
                </a:solidFill>
              </a:rPr>
              <a:t>access through a closet ceiling if possible.</a:t>
            </a:r>
          </a:p>
        </p:txBody>
      </p:sp>
      <p:sp>
        <p:nvSpPr>
          <p:cNvPr id="57349" name="TextBox 5"/>
          <p:cNvSpPr txBox="1">
            <a:spLocks noChangeArrowheads="1"/>
          </p:cNvSpPr>
          <p:nvPr/>
        </p:nvSpPr>
        <p:spPr bwMode="auto">
          <a:xfrm>
            <a:off x="228600" y="1295400"/>
            <a:ext cx="4648200" cy="412421"/>
          </a:xfrm>
          <a:prstGeom prst="rect">
            <a:avLst/>
          </a:prstGeom>
          <a:noFill/>
          <a:ln w="9525">
            <a:noFill/>
            <a:miter lim="800000"/>
            <a:headEnd/>
            <a:tailEnd/>
          </a:ln>
        </p:spPr>
        <p:txBody>
          <a:bodyPr wrap="square">
            <a:spAutoFit/>
          </a:bodyPr>
          <a:lstStyle/>
          <a:p>
            <a:pPr eaLnBrk="0" hangingPunct="0">
              <a:lnSpc>
                <a:spcPct val="80000"/>
              </a:lnSpc>
              <a:spcBef>
                <a:spcPts val="1200"/>
              </a:spcBef>
              <a:buClr>
                <a:srgbClr val="8DC63F"/>
              </a:buClr>
            </a:pPr>
            <a:r>
              <a:rPr lang="en-US" sz="2600" dirty="0">
                <a:solidFill>
                  <a:srgbClr val="000066"/>
                </a:solidFill>
              </a:rPr>
              <a:t>Note and include detail on:</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04800" y="76200"/>
            <a:ext cx="6248400" cy="762000"/>
          </a:xfrm>
        </p:spPr>
        <p:txBody>
          <a:bodyPr>
            <a:normAutofit/>
          </a:bodyPr>
          <a:lstStyle/>
          <a:p>
            <a:pPr>
              <a:defRPr/>
            </a:pPr>
            <a:r>
              <a:rPr lang="en-US" sz="2400" dirty="0" smtClean="0"/>
              <a:t>Visual Assessment – Attic Spaces #3</a:t>
            </a:r>
          </a:p>
        </p:txBody>
      </p:sp>
      <p:pic>
        <p:nvPicPr>
          <p:cNvPr id="58371" name="Picture 16" descr="Photo of attic displaying key areas of visual assessment."/>
          <p:cNvPicPr>
            <a:picLocks noChangeAspect="1" noChangeArrowheads="1"/>
          </p:cNvPicPr>
          <p:nvPr/>
        </p:nvPicPr>
        <p:blipFill>
          <a:blip r:embed="rId3" cstate="print"/>
          <a:srcRect/>
          <a:stretch>
            <a:fillRect/>
          </a:stretch>
        </p:blipFill>
        <p:spPr bwMode="auto">
          <a:xfrm>
            <a:off x="0" y="1066800"/>
            <a:ext cx="9144000" cy="5562600"/>
          </a:xfrm>
          <a:prstGeom prst="rect">
            <a:avLst/>
          </a:prstGeom>
          <a:noFill/>
          <a:ln w="9525">
            <a:noFill/>
            <a:miter lim="800000"/>
            <a:headEnd/>
            <a:tailEnd/>
          </a:ln>
        </p:spPr>
      </p:pic>
      <p:sp>
        <p:nvSpPr>
          <p:cNvPr id="59413" name="Rectangular Callout 5"/>
          <p:cNvSpPr>
            <a:spLocks noChangeArrowheads="1"/>
          </p:cNvSpPr>
          <p:nvPr/>
        </p:nvSpPr>
        <p:spPr bwMode="auto">
          <a:xfrm>
            <a:off x="5257800" y="3505200"/>
            <a:ext cx="2667000" cy="457200"/>
          </a:xfrm>
          <a:prstGeom prst="wedgeRectCallout">
            <a:avLst>
              <a:gd name="adj1" fmla="val -46481"/>
              <a:gd name="adj2" fmla="val 169861"/>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Pull-down staircase</a:t>
            </a:r>
          </a:p>
        </p:txBody>
      </p:sp>
      <p:sp>
        <p:nvSpPr>
          <p:cNvPr id="59411" name="Rectangular Callout 7"/>
          <p:cNvSpPr>
            <a:spLocks noChangeArrowheads="1"/>
          </p:cNvSpPr>
          <p:nvPr/>
        </p:nvSpPr>
        <p:spPr bwMode="auto">
          <a:xfrm>
            <a:off x="5791200" y="5867400"/>
            <a:ext cx="2971800" cy="457200"/>
          </a:xfrm>
          <a:prstGeom prst="wedgeRectCallout">
            <a:avLst>
              <a:gd name="adj1" fmla="val 44884"/>
              <a:gd name="adj2" fmla="val -139759"/>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Ceiling joist cavities</a:t>
            </a:r>
          </a:p>
        </p:txBody>
      </p:sp>
      <p:sp>
        <p:nvSpPr>
          <p:cNvPr id="59409" name="Rectangular Callout 9"/>
          <p:cNvSpPr>
            <a:spLocks noChangeArrowheads="1"/>
          </p:cNvSpPr>
          <p:nvPr/>
        </p:nvSpPr>
        <p:spPr bwMode="auto">
          <a:xfrm>
            <a:off x="3505200" y="2057400"/>
            <a:ext cx="1219200" cy="381000"/>
          </a:xfrm>
          <a:prstGeom prst="wedgeRectCallout">
            <a:avLst>
              <a:gd name="adj1" fmla="val -49639"/>
              <a:gd name="adj2" fmla="val 132162"/>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B-Vent</a:t>
            </a:r>
          </a:p>
        </p:txBody>
      </p:sp>
      <p:sp>
        <p:nvSpPr>
          <p:cNvPr id="59407" name="Rectangular Callout 11"/>
          <p:cNvSpPr>
            <a:spLocks noChangeArrowheads="1"/>
          </p:cNvSpPr>
          <p:nvPr/>
        </p:nvSpPr>
        <p:spPr bwMode="auto">
          <a:xfrm>
            <a:off x="2362200" y="4953000"/>
            <a:ext cx="1905000" cy="457200"/>
          </a:xfrm>
          <a:prstGeom prst="wedgeRectCallout">
            <a:avLst>
              <a:gd name="adj1" fmla="val -46241"/>
              <a:gd name="adj2" fmla="val 157810"/>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Floored Attic</a:t>
            </a:r>
          </a:p>
        </p:txBody>
      </p:sp>
      <p:sp>
        <p:nvSpPr>
          <p:cNvPr id="59405" name="Rectangular Callout 13"/>
          <p:cNvSpPr>
            <a:spLocks noChangeArrowheads="1"/>
          </p:cNvSpPr>
          <p:nvPr/>
        </p:nvSpPr>
        <p:spPr bwMode="auto">
          <a:xfrm>
            <a:off x="5638800" y="1524000"/>
            <a:ext cx="1676400" cy="457200"/>
          </a:xfrm>
          <a:prstGeom prst="wedgeRectCallout">
            <a:avLst>
              <a:gd name="adj1" fmla="val 57662"/>
              <a:gd name="adj2" fmla="val 118032"/>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Gable vent</a:t>
            </a:r>
          </a:p>
        </p:txBody>
      </p:sp>
      <p:sp>
        <p:nvSpPr>
          <p:cNvPr id="59403" name="Rectangular Callout 15"/>
          <p:cNvSpPr>
            <a:spLocks noChangeArrowheads="1"/>
          </p:cNvSpPr>
          <p:nvPr/>
        </p:nvSpPr>
        <p:spPr bwMode="auto">
          <a:xfrm>
            <a:off x="457200" y="3733800"/>
            <a:ext cx="1447800" cy="381000"/>
          </a:xfrm>
          <a:prstGeom prst="wedgeRectCallout">
            <a:avLst>
              <a:gd name="adj1" fmla="val 35394"/>
              <a:gd name="adj2" fmla="val 173194"/>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marL="342900" indent="-342900" algn="ctr" eaLnBrk="0" hangingPunct="0">
              <a:lnSpc>
                <a:spcPct val="90000"/>
              </a:lnSpc>
              <a:spcBef>
                <a:spcPts val="1200"/>
              </a:spcBef>
              <a:buClr>
                <a:srgbClr val="8DC63F"/>
              </a:buClr>
              <a:defRPr/>
            </a:pPr>
            <a:r>
              <a:rPr lang="en-US" sz="2200" dirty="0">
                <a:solidFill>
                  <a:schemeClr val="tx1"/>
                </a:solidFill>
              </a:rPr>
              <a:t>Chimney</a:t>
            </a:r>
          </a:p>
        </p:txBody>
      </p:sp>
      <p:sp>
        <p:nvSpPr>
          <p:cNvPr id="13"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14" name="TextBox 10"/>
          <p:cNvSpPr txBox="1">
            <a:spLocks noChangeArrowheads="1"/>
          </p:cNvSpPr>
          <p:nvPr/>
        </p:nvSpPr>
        <p:spPr bwMode="auto">
          <a:xfrm>
            <a:off x="5793769" y="6389182"/>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4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3" grpId="0" animBg="1"/>
      <p:bldP spid="59411" grpId="0" animBg="1"/>
      <p:bldP spid="59409" grpId="0" animBg="1"/>
      <p:bldP spid="59407" grpId="0" animBg="1"/>
      <p:bldP spid="59405" grpId="0" animBg="1"/>
      <p:bldP spid="594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28600" y="0"/>
            <a:ext cx="6096000" cy="838200"/>
          </a:xfrm>
        </p:spPr>
        <p:txBody>
          <a:bodyPr>
            <a:normAutofit/>
          </a:bodyPr>
          <a:lstStyle/>
          <a:p>
            <a:pPr>
              <a:defRPr/>
            </a:pPr>
            <a:r>
              <a:rPr lang="en-US" sz="2400" dirty="0" smtClean="0"/>
              <a:t>Visual Assessment – Attic Spaces #4</a:t>
            </a:r>
          </a:p>
        </p:txBody>
      </p:sp>
      <p:pic>
        <p:nvPicPr>
          <p:cNvPr id="121871" name="Picture 15" descr="Photo of major attic bypass."/>
          <p:cNvPicPr>
            <a:picLocks noChangeAspect="1" noChangeArrowheads="1"/>
          </p:cNvPicPr>
          <p:nvPr/>
        </p:nvPicPr>
        <p:blipFill>
          <a:blip r:embed="rId3" cstate="email"/>
          <a:srcRect/>
          <a:stretch>
            <a:fillRect/>
          </a:stretch>
        </p:blipFill>
        <p:spPr bwMode="auto">
          <a:xfrm>
            <a:off x="457200" y="1752600"/>
            <a:ext cx="39624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1872" name="Picture 16" descr="Photo of major attic bypass improvement."/>
          <p:cNvPicPr>
            <a:picLocks noChangeAspect="1" noChangeArrowheads="1"/>
          </p:cNvPicPr>
          <p:nvPr/>
        </p:nvPicPr>
        <p:blipFill>
          <a:blip r:embed="rId4" cstate="email"/>
          <a:srcRect/>
          <a:stretch>
            <a:fillRect/>
          </a:stretch>
        </p:blipFill>
        <p:spPr bwMode="auto">
          <a:xfrm>
            <a:off x="4648200" y="1752600"/>
            <a:ext cx="40386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9397" name="TextBox 6"/>
          <p:cNvSpPr txBox="1">
            <a:spLocks noChangeArrowheads="1"/>
          </p:cNvSpPr>
          <p:nvPr/>
        </p:nvSpPr>
        <p:spPr bwMode="auto">
          <a:xfrm>
            <a:off x="4648200" y="5105400"/>
            <a:ext cx="4114800" cy="646331"/>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dirty="0">
                <a:solidFill>
                  <a:schemeClr val="tx1"/>
                </a:solidFill>
              </a:rPr>
              <a:t>More materials will be needed than for typical air sealing.</a:t>
            </a:r>
          </a:p>
        </p:txBody>
      </p:sp>
      <p:sp>
        <p:nvSpPr>
          <p:cNvPr id="59400" name="TextBox 8"/>
          <p:cNvSpPr txBox="1">
            <a:spLocks noChangeArrowheads="1"/>
          </p:cNvSpPr>
          <p:nvPr/>
        </p:nvSpPr>
        <p:spPr bwMode="auto">
          <a:xfrm>
            <a:off x="381000" y="5105400"/>
            <a:ext cx="4038600" cy="646331"/>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dirty="0">
                <a:solidFill>
                  <a:schemeClr val="tx1"/>
                </a:solidFill>
              </a:rPr>
              <a:t>Major attic bypasses like these should be documented. </a:t>
            </a:r>
          </a:p>
        </p:txBody>
      </p:sp>
      <p:sp>
        <p:nvSpPr>
          <p:cNvPr id="59401" name="TextBox 11"/>
          <p:cNvSpPr txBox="1">
            <a:spLocks noChangeArrowheads="1"/>
          </p:cNvSpPr>
          <p:nvPr/>
        </p:nvSpPr>
        <p:spPr bwMode="auto">
          <a:xfrm>
            <a:off x="6553200" y="4659818"/>
            <a:ext cx="2057400" cy="216982"/>
          </a:xfrm>
          <a:prstGeom prst="rect">
            <a:avLst/>
          </a:prstGeom>
          <a:noFill/>
          <a:ln w="9525">
            <a:noFill/>
            <a:miter lim="800000"/>
            <a:headEnd/>
            <a:tailEnd/>
          </a:ln>
        </p:spPr>
        <p:txBody>
          <a:bodyPr wrap="square">
            <a:spAutoFit/>
          </a:bodyPr>
          <a:lstStyle/>
          <a:p>
            <a:pPr algn="r" eaLnBrk="0" hangingPunct="0">
              <a:lnSpc>
                <a:spcPct val="90000"/>
              </a:lnSpc>
              <a:spcBef>
                <a:spcPts val="1200"/>
              </a:spcBef>
              <a:buClr>
                <a:srgbClr val="8DC63F"/>
              </a:buClr>
            </a:pPr>
            <a:r>
              <a:rPr lang="en-US" sz="900" i="1" dirty="0">
                <a:solidFill>
                  <a:schemeClr val="bg1"/>
                </a:solidFill>
              </a:rPr>
              <a:t>Photos courtesy of NRCERT</a:t>
            </a:r>
          </a:p>
        </p:txBody>
      </p:sp>
      <p:sp>
        <p:nvSpPr>
          <p:cNvPr id="13" name="Rectangular Callout 13"/>
          <p:cNvSpPr>
            <a:spLocks noChangeArrowheads="1"/>
          </p:cNvSpPr>
          <p:nvPr/>
        </p:nvSpPr>
        <p:spPr bwMode="auto">
          <a:xfrm>
            <a:off x="1828800" y="2057400"/>
            <a:ext cx="2286000" cy="457200"/>
          </a:xfrm>
          <a:prstGeom prst="wedgeRectCallout">
            <a:avLst>
              <a:gd name="adj1" fmla="val 1551"/>
              <a:gd name="adj2" fmla="val 229144"/>
            </a:avLst>
          </a:prstGeom>
          <a:solidFill>
            <a:schemeClr val="bg1">
              <a:alpha val="87842"/>
            </a:schemeClr>
          </a:solidFill>
          <a:ln w="9525">
            <a:no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2200" dirty="0">
                <a:solidFill>
                  <a:schemeClr val="tx1"/>
                </a:solidFill>
              </a:rPr>
              <a:t>Attic bypasses</a:t>
            </a: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228600" y="0"/>
            <a:ext cx="6477000" cy="838200"/>
          </a:xfrm>
        </p:spPr>
        <p:txBody>
          <a:bodyPr>
            <a:normAutofit/>
          </a:bodyPr>
          <a:lstStyle/>
          <a:p>
            <a:pPr>
              <a:defRPr/>
            </a:pPr>
            <a:r>
              <a:rPr lang="en-US" sz="2400" dirty="0" smtClean="0"/>
              <a:t>Visual Assessment – Attic Spaces #5</a:t>
            </a:r>
          </a:p>
        </p:txBody>
      </p:sp>
      <p:sp>
        <p:nvSpPr>
          <p:cNvPr id="61443" name="Rectangle 5" descr="Photo of open wall cavity in an attic bypass."/>
          <p:cNvSpPr>
            <a:spLocks noGrp="1" noChangeAspect="1" noChangeArrowheads="1"/>
          </p:cNvSpPr>
          <p:nvPr isPhoto="1"/>
        </p:nvSpPr>
        <p:spPr bwMode="auto">
          <a:xfrm>
            <a:off x="304800" y="2743200"/>
            <a:ext cx="4267200" cy="3200400"/>
          </a:xfrm>
          <a:prstGeom prst="rect">
            <a:avLst/>
          </a:prstGeom>
          <a:blipFill dpi="0" rotWithShape="1">
            <a:blip r:embed="rId3" cstate="email"/>
            <a:srcRect/>
            <a:stretch>
              <a:fillRect/>
            </a:stretch>
          </a:blipFill>
          <a:ln w="88900">
            <a:solidFill>
              <a:srgbClr val="FFFFFF"/>
            </a:solidFill>
            <a:miter lim="800000"/>
            <a:headEnd/>
            <a:tailEnd/>
          </a:ln>
          <a:effectLst>
            <a:outerShdw dist="38100" dir="2700000" rotWithShape="0">
              <a:srgbClr val="808080">
                <a:alpha val="42999"/>
              </a:srgbClr>
            </a:outerShdw>
          </a:effectLst>
        </p:spPr>
        <p:txBody>
          <a:bodyPr/>
          <a:lstStyle/>
          <a:p>
            <a:pPr algn="ctr" eaLnBrk="0" hangingPunct="0">
              <a:lnSpc>
                <a:spcPct val="90000"/>
              </a:lnSpc>
              <a:spcBef>
                <a:spcPts val="1200"/>
              </a:spcBef>
              <a:buClr>
                <a:srgbClr val="8DC63F"/>
              </a:buClr>
              <a:defRPr/>
            </a:pPr>
            <a:endParaRPr lang="en-US" dirty="0"/>
          </a:p>
          <a:p>
            <a:pPr algn="ctr" eaLnBrk="0" hangingPunct="0">
              <a:lnSpc>
                <a:spcPct val="90000"/>
              </a:lnSpc>
              <a:spcBef>
                <a:spcPts val="1200"/>
              </a:spcBef>
              <a:buClr>
                <a:srgbClr val="8DC63F"/>
              </a:buClr>
              <a:defRPr/>
            </a:pPr>
            <a:endParaRPr lang="en-US" dirty="0"/>
          </a:p>
          <a:p>
            <a:pPr algn="ctr" eaLnBrk="0" hangingPunct="0">
              <a:lnSpc>
                <a:spcPct val="90000"/>
              </a:lnSpc>
              <a:spcBef>
                <a:spcPts val="1200"/>
              </a:spcBef>
              <a:buClr>
                <a:srgbClr val="8DC63F"/>
              </a:buClr>
              <a:defRPr/>
            </a:pPr>
            <a:endParaRPr lang="en-US" dirty="0"/>
          </a:p>
        </p:txBody>
      </p:sp>
      <p:sp>
        <p:nvSpPr>
          <p:cNvPr id="60420" name="Text Box 6"/>
          <p:cNvSpPr txBox="1">
            <a:spLocks noChangeArrowheads="1"/>
          </p:cNvSpPr>
          <p:nvPr/>
        </p:nvSpPr>
        <p:spPr bwMode="auto">
          <a:xfrm>
            <a:off x="4800600" y="1406525"/>
            <a:ext cx="3962400" cy="1108075"/>
          </a:xfrm>
          <a:prstGeom prst="rect">
            <a:avLst/>
          </a:prstGeom>
          <a:noFill/>
          <a:ln w="9525">
            <a:noFill/>
            <a:miter lim="800000"/>
            <a:headEnd/>
            <a:tailEnd/>
          </a:ln>
        </p:spPr>
        <p:txBody>
          <a:bodyPr>
            <a:spAutoFit/>
          </a:bodyPr>
          <a:lstStyle/>
          <a:p>
            <a:r>
              <a:rPr lang="en-US" sz="2200" dirty="0">
                <a:solidFill>
                  <a:schemeClr val="tx1"/>
                </a:solidFill>
              </a:rPr>
              <a:t>The interior wall cavity acts as a chimney that robs the house of heat and conditioned air.</a:t>
            </a:r>
          </a:p>
        </p:txBody>
      </p:sp>
      <p:pic>
        <p:nvPicPr>
          <p:cNvPr id="61449" name="Picture 9" descr="Illustration of Change in Ceiling Levels - Close Up."/>
          <p:cNvPicPr>
            <a:picLocks noChangeAspect="1" noChangeArrowheads="1"/>
          </p:cNvPicPr>
          <p:nvPr/>
        </p:nvPicPr>
        <p:blipFill>
          <a:blip r:embed="rId4" cstate="email"/>
          <a:srcRect/>
          <a:stretch>
            <a:fillRect/>
          </a:stretch>
        </p:blipFill>
        <p:spPr bwMode="auto">
          <a:xfrm>
            <a:off x="4876800" y="2743200"/>
            <a:ext cx="38862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22" name="TextBox 14"/>
          <p:cNvSpPr txBox="1">
            <a:spLocks noChangeArrowheads="1"/>
          </p:cNvSpPr>
          <p:nvPr/>
        </p:nvSpPr>
        <p:spPr bwMode="auto">
          <a:xfrm>
            <a:off x="381000" y="1447800"/>
            <a:ext cx="3705225" cy="915988"/>
          </a:xfrm>
          <a:prstGeom prst="rect">
            <a:avLst/>
          </a:prstGeom>
          <a:noFill/>
          <a:ln w="9525">
            <a:noFill/>
            <a:miter lim="800000"/>
            <a:headEnd/>
            <a:tailEnd/>
          </a:ln>
        </p:spPr>
        <p:txBody>
          <a:bodyPr>
            <a:spAutoFit/>
          </a:bodyPr>
          <a:lstStyle/>
          <a:p>
            <a:pPr eaLnBrk="0" hangingPunct="0">
              <a:lnSpc>
                <a:spcPct val="90000"/>
              </a:lnSpc>
              <a:spcBef>
                <a:spcPts val="1200"/>
              </a:spcBef>
              <a:buClr>
                <a:srgbClr val="8DC63F"/>
              </a:buClr>
            </a:pPr>
            <a:r>
              <a:rPr lang="en-US" sz="2600" dirty="0">
                <a:solidFill>
                  <a:srgbClr val="000066"/>
                </a:solidFill>
              </a:rPr>
              <a:t>Attic bypasses: </a:t>
            </a:r>
          </a:p>
          <a:p>
            <a:pPr eaLnBrk="0" hangingPunct="0">
              <a:lnSpc>
                <a:spcPct val="90000"/>
              </a:lnSpc>
              <a:spcBef>
                <a:spcPts val="1200"/>
              </a:spcBef>
              <a:buClr>
                <a:srgbClr val="8DC63F"/>
              </a:buClr>
            </a:pPr>
            <a:r>
              <a:rPr lang="en-US" sz="2200" dirty="0">
                <a:solidFill>
                  <a:schemeClr val="tx1"/>
                </a:solidFill>
              </a:rPr>
              <a:t>Open wall cavities</a:t>
            </a:r>
          </a:p>
        </p:txBody>
      </p:sp>
      <p:sp>
        <p:nvSpPr>
          <p:cNvPr id="60425" name="TextBox 25"/>
          <p:cNvSpPr txBox="1">
            <a:spLocks noChangeArrowheads="1"/>
          </p:cNvSpPr>
          <p:nvPr/>
        </p:nvSpPr>
        <p:spPr bwMode="auto">
          <a:xfrm>
            <a:off x="1143000" y="56504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NRCERT</a:t>
            </a:r>
          </a:p>
        </p:txBody>
      </p:sp>
      <p:grpSp>
        <p:nvGrpSpPr>
          <p:cNvPr id="2" name="Group 19" descr="Graphic of arrows showing air leakage."/>
          <p:cNvGrpSpPr>
            <a:grpSpLocks/>
          </p:cNvGrpSpPr>
          <p:nvPr/>
        </p:nvGrpSpPr>
        <p:grpSpPr bwMode="auto">
          <a:xfrm>
            <a:off x="6172200" y="2819400"/>
            <a:ext cx="2286000" cy="1828800"/>
            <a:chOff x="2895600" y="2590800"/>
            <a:chExt cx="2734550" cy="1828799"/>
          </a:xfrm>
        </p:grpSpPr>
        <p:pic>
          <p:nvPicPr>
            <p:cNvPr id="60427" name="Picture 13" descr="DuctChase_Leakage_arrow.png"/>
            <p:cNvPicPr>
              <a:picLocks noChangeAspect="1"/>
            </p:cNvPicPr>
            <p:nvPr/>
          </p:nvPicPr>
          <p:blipFill>
            <a:blip r:embed="rId5" cstate="print"/>
            <a:srcRect/>
            <a:stretch>
              <a:fillRect/>
            </a:stretch>
          </p:blipFill>
          <p:spPr bwMode="auto">
            <a:xfrm rot="5400000">
              <a:off x="4976264" y="2491336"/>
              <a:ext cx="554421" cy="753350"/>
            </a:xfrm>
            <a:prstGeom prst="rect">
              <a:avLst/>
            </a:prstGeom>
            <a:noFill/>
            <a:ln w="9525">
              <a:noFill/>
              <a:miter lim="800000"/>
              <a:headEnd/>
              <a:tailEnd/>
            </a:ln>
          </p:spPr>
        </p:pic>
        <p:pic>
          <p:nvPicPr>
            <p:cNvPr id="60428" name="Picture 14" descr="DuctChase_Leakage_arrow.png"/>
            <p:cNvPicPr>
              <a:picLocks noChangeAspect="1"/>
            </p:cNvPicPr>
            <p:nvPr/>
          </p:nvPicPr>
          <p:blipFill>
            <a:blip r:embed="rId5" cstate="print"/>
            <a:srcRect/>
            <a:stretch>
              <a:fillRect/>
            </a:stretch>
          </p:blipFill>
          <p:spPr bwMode="auto">
            <a:xfrm rot="5400000">
              <a:off x="4580024" y="2746212"/>
              <a:ext cx="554421" cy="753350"/>
            </a:xfrm>
            <a:prstGeom prst="rect">
              <a:avLst/>
            </a:prstGeom>
            <a:noFill/>
            <a:ln w="9525">
              <a:noFill/>
              <a:miter lim="800000"/>
              <a:headEnd/>
              <a:tailEnd/>
            </a:ln>
          </p:spPr>
        </p:pic>
        <p:pic>
          <p:nvPicPr>
            <p:cNvPr id="60429" name="Picture 15" descr="DuctChase_Leakage_arrow.png"/>
            <p:cNvPicPr>
              <a:picLocks noChangeAspect="1"/>
            </p:cNvPicPr>
            <p:nvPr/>
          </p:nvPicPr>
          <p:blipFill>
            <a:blip r:embed="rId5" cstate="print"/>
            <a:srcRect/>
            <a:stretch>
              <a:fillRect/>
            </a:stretch>
          </p:blipFill>
          <p:spPr bwMode="auto">
            <a:xfrm rot="5400000">
              <a:off x="4183784" y="3001088"/>
              <a:ext cx="554421" cy="753350"/>
            </a:xfrm>
            <a:prstGeom prst="rect">
              <a:avLst/>
            </a:prstGeom>
            <a:noFill/>
            <a:ln w="9525">
              <a:noFill/>
              <a:miter lim="800000"/>
              <a:headEnd/>
              <a:tailEnd/>
            </a:ln>
          </p:spPr>
        </p:pic>
        <p:pic>
          <p:nvPicPr>
            <p:cNvPr id="60430" name="Picture 16" descr="DuctChase_Leakage_arrow.png"/>
            <p:cNvPicPr>
              <a:picLocks noChangeAspect="1"/>
            </p:cNvPicPr>
            <p:nvPr/>
          </p:nvPicPr>
          <p:blipFill>
            <a:blip r:embed="rId5" cstate="print"/>
            <a:srcRect/>
            <a:stretch>
              <a:fillRect/>
            </a:stretch>
          </p:blipFill>
          <p:spPr bwMode="auto">
            <a:xfrm rot="5400000">
              <a:off x="3787544" y="3255964"/>
              <a:ext cx="554421" cy="753350"/>
            </a:xfrm>
            <a:prstGeom prst="rect">
              <a:avLst/>
            </a:prstGeom>
            <a:noFill/>
            <a:ln w="9525">
              <a:noFill/>
              <a:miter lim="800000"/>
              <a:headEnd/>
              <a:tailEnd/>
            </a:ln>
          </p:spPr>
        </p:pic>
        <p:pic>
          <p:nvPicPr>
            <p:cNvPr id="60431" name="Picture 17" descr="DuctChase_Leakage_arrow.png"/>
            <p:cNvPicPr>
              <a:picLocks noChangeAspect="1"/>
            </p:cNvPicPr>
            <p:nvPr/>
          </p:nvPicPr>
          <p:blipFill>
            <a:blip r:embed="rId5" cstate="print"/>
            <a:srcRect/>
            <a:stretch>
              <a:fillRect/>
            </a:stretch>
          </p:blipFill>
          <p:spPr bwMode="auto">
            <a:xfrm rot="5400000">
              <a:off x="3391304" y="3510840"/>
              <a:ext cx="554421" cy="753350"/>
            </a:xfrm>
            <a:prstGeom prst="rect">
              <a:avLst/>
            </a:prstGeom>
            <a:noFill/>
            <a:ln w="9525">
              <a:noFill/>
              <a:miter lim="800000"/>
              <a:headEnd/>
              <a:tailEnd/>
            </a:ln>
          </p:spPr>
        </p:pic>
        <p:pic>
          <p:nvPicPr>
            <p:cNvPr id="60432" name="Picture 18" descr="DuctChase_Leakage_arrow.png"/>
            <p:cNvPicPr>
              <a:picLocks noChangeAspect="1"/>
            </p:cNvPicPr>
            <p:nvPr/>
          </p:nvPicPr>
          <p:blipFill>
            <a:blip r:embed="rId5" cstate="print"/>
            <a:srcRect/>
            <a:stretch>
              <a:fillRect/>
            </a:stretch>
          </p:blipFill>
          <p:spPr bwMode="auto">
            <a:xfrm rot="5400000">
              <a:off x="2995064" y="3765714"/>
              <a:ext cx="554421" cy="753350"/>
            </a:xfrm>
            <a:prstGeom prst="rect">
              <a:avLst/>
            </a:prstGeom>
            <a:noFill/>
            <a:ln w="9525">
              <a:noFill/>
              <a:miter lim="800000"/>
              <a:headEnd/>
              <a:tailEnd/>
            </a:ln>
          </p:spPr>
        </p:pic>
      </p:grpSp>
      <p:sp>
        <p:nvSpPr>
          <p:cNvPr id="1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33400" y="0"/>
            <a:ext cx="6172200" cy="838200"/>
          </a:xfrm>
        </p:spPr>
        <p:txBody>
          <a:bodyPr>
            <a:normAutofit/>
          </a:bodyPr>
          <a:lstStyle/>
          <a:p>
            <a:pPr>
              <a:defRPr/>
            </a:pPr>
            <a:r>
              <a:rPr lang="en-US" sz="2400" dirty="0" smtClean="0"/>
              <a:t>Visual Assessment – Attic Spaces #6</a:t>
            </a:r>
          </a:p>
        </p:txBody>
      </p:sp>
      <p:pic>
        <p:nvPicPr>
          <p:cNvPr id="122885" name="Picture 5" descr="Illustration of addition attic."/>
          <p:cNvPicPr>
            <a:picLocks noChangeAspect="1" noChangeArrowheads="1"/>
          </p:cNvPicPr>
          <p:nvPr/>
        </p:nvPicPr>
        <p:blipFill>
          <a:blip r:embed="rId3" cstate="email"/>
          <a:srcRect/>
          <a:stretch>
            <a:fillRect/>
          </a:stretch>
        </p:blipFill>
        <p:spPr bwMode="auto">
          <a:xfrm>
            <a:off x="4038600" y="1676400"/>
            <a:ext cx="4724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44" name="Text Box 10"/>
          <p:cNvSpPr txBox="1">
            <a:spLocks noChangeArrowheads="1"/>
          </p:cNvSpPr>
          <p:nvPr/>
        </p:nvSpPr>
        <p:spPr bwMode="auto">
          <a:xfrm>
            <a:off x="457200" y="1676400"/>
            <a:ext cx="3810000" cy="360099"/>
          </a:xfrm>
          <a:prstGeom prst="rect">
            <a:avLst/>
          </a:prstGeom>
          <a:noFill/>
          <a:ln w="9525">
            <a:noFill/>
            <a:miter lim="800000"/>
            <a:headEnd/>
            <a:tailEnd/>
          </a:ln>
        </p:spPr>
        <p:txBody>
          <a:bodyPr lIns="0" tIns="0" rIns="0" bIns="0">
            <a:spAutoFit/>
          </a:bodyPr>
          <a:lstStyle/>
          <a:p>
            <a:pPr marL="342900" indent="-342900" eaLnBrk="0" hangingPunct="0">
              <a:lnSpc>
                <a:spcPct val="90000"/>
              </a:lnSpc>
              <a:spcBef>
                <a:spcPct val="50000"/>
              </a:spcBef>
              <a:buClr>
                <a:srgbClr val="8DC63F"/>
              </a:buClr>
            </a:pPr>
            <a:r>
              <a:rPr lang="en-US" sz="2600" dirty="0">
                <a:solidFill>
                  <a:srgbClr val="000066"/>
                </a:solidFill>
              </a:rPr>
              <a:t>Check Addition Attics</a:t>
            </a:r>
          </a:p>
        </p:txBody>
      </p:sp>
      <p:sp>
        <p:nvSpPr>
          <p:cNvPr id="61445" name="Text Box 12"/>
          <p:cNvSpPr txBox="1">
            <a:spLocks noChangeArrowheads="1"/>
          </p:cNvSpPr>
          <p:nvPr/>
        </p:nvSpPr>
        <p:spPr bwMode="auto">
          <a:xfrm>
            <a:off x="4114800" y="2667000"/>
            <a:ext cx="1295400" cy="282575"/>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000" b="1" dirty="0" smtClean="0">
                <a:solidFill>
                  <a:schemeClr val="tx1"/>
                </a:solidFill>
              </a:rPr>
              <a:t>Main attic</a:t>
            </a:r>
            <a:endParaRPr lang="en-US" sz="2000" b="1" dirty="0">
              <a:solidFill>
                <a:schemeClr val="tx1"/>
              </a:solidFill>
            </a:endParaRPr>
          </a:p>
        </p:txBody>
      </p:sp>
      <p:sp>
        <p:nvSpPr>
          <p:cNvPr id="61446" name="Text Box 13"/>
          <p:cNvSpPr txBox="1">
            <a:spLocks noChangeArrowheads="1"/>
          </p:cNvSpPr>
          <p:nvPr/>
        </p:nvSpPr>
        <p:spPr bwMode="auto">
          <a:xfrm>
            <a:off x="5486400" y="3886200"/>
            <a:ext cx="1676400" cy="282575"/>
          </a:xfrm>
          <a:prstGeom prst="rect">
            <a:avLst/>
          </a:prstGeom>
          <a:noFill/>
          <a:ln w="9525">
            <a:noFill/>
            <a:miter lim="800000"/>
            <a:headEnd/>
            <a:tailEnd/>
          </a:ln>
        </p:spPr>
        <p:txBody>
          <a:bodyPr lIns="0" tIns="0" rIns="0" bIns="0">
            <a:spAutoFit/>
          </a:bodyPr>
          <a:lstStyle/>
          <a:p>
            <a:pPr marL="342900" indent="-342900" algn="ctr" eaLnBrk="0" hangingPunct="0">
              <a:lnSpc>
                <a:spcPct val="90000"/>
              </a:lnSpc>
              <a:spcBef>
                <a:spcPct val="50000"/>
              </a:spcBef>
              <a:buClr>
                <a:srgbClr val="8DC63F"/>
              </a:buClr>
            </a:pPr>
            <a:r>
              <a:rPr lang="en-US" sz="2000" b="1" dirty="0" smtClean="0">
                <a:solidFill>
                  <a:schemeClr val="bg1"/>
                </a:solidFill>
              </a:rPr>
              <a:t>Addition attic</a:t>
            </a:r>
            <a:endParaRPr lang="en-US" sz="2000" b="1" dirty="0">
              <a:solidFill>
                <a:schemeClr val="bg1"/>
              </a:solidFill>
            </a:endParaRPr>
          </a:p>
        </p:txBody>
      </p:sp>
      <p:sp>
        <p:nvSpPr>
          <p:cNvPr id="61447" name="TextBox 9"/>
          <p:cNvSpPr txBox="1">
            <a:spLocks noChangeArrowheads="1"/>
          </p:cNvSpPr>
          <p:nvPr/>
        </p:nvSpPr>
        <p:spPr bwMode="auto">
          <a:xfrm>
            <a:off x="381000" y="2133600"/>
            <a:ext cx="3429000" cy="1316038"/>
          </a:xfrm>
          <a:prstGeom prst="rect">
            <a:avLst/>
          </a:prstGeom>
          <a:noFill/>
          <a:ln w="9525">
            <a:noFill/>
            <a:miter lim="800000"/>
            <a:headEnd/>
            <a:tailEnd/>
          </a:ln>
        </p:spPr>
        <p:txBody>
          <a:bodyPr>
            <a:spAutoFit/>
          </a:bodyPr>
          <a:lstStyle/>
          <a:p>
            <a:pPr eaLnBrk="0" hangingPunct="0">
              <a:lnSpc>
                <a:spcPct val="90000"/>
              </a:lnSpc>
              <a:spcBef>
                <a:spcPts val="1200"/>
              </a:spcBef>
              <a:buClr>
                <a:srgbClr val="8DC63F"/>
              </a:buClr>
            </a:pPr>
            <a:r>
              <a:rPr lang="en-US" sz="2200" dirty="0">
                <a:solidFill>
                  <a:schemeClr val="tx1"/>
                </a:solidFill>
              </a:rPr>
              <a:t>There will likely be large air pathways between the two attics through the open stud bays. </a:t>
            </a:r>
          </a:p>
        </p:txBody>
      </p:sp>
      <p:pic>
        <p:nvPicPr>
          <p:cNvPr id="61450" name="Picture 11" descr="Graphic arrow showing air Pressure."/>
          <p:cNvPicPr>
            <a:picLocks noChangeAspect="1"/>
          </p:cNvPicPr>
          <p:nvPr/>
        </p:nvPicPr>
        <p:blipFill>
          <a:blip r:embed="rId4" cstate="print"/>
          <a:srcRect/>
          <a:stretch>
            <a:fillRect/>
          </a:stretch>
        </p:blipFill>
        <p:spPr bwMode="auto">
          <a:xfrm rot="-3643720">
            <a:off x="5411788" y="3184525"/>
            <a:ext cx="966788" cy="503237"/>
          </a:xfrm>
          <a:prstGeom prst="rect">
            <a:avLst/>
          </a:prstGeom>
          <a:noFill/>
          <a:ln w="9525">
            <a:noFill/>
            <a:miter lim="800000"/>
            <a:headEnd/>
            <a:tailEnd/>
          </a:ln>
        </p:spPr>
      </p:pic>
      <p:pic>
        <p:nvPicPr>
          <p:cNvPr id="61451" name="Picture 13" descr="Graphic arrow showing air Pressure."/>
          <p:cNvPicPr>
            <a:picLocks noChangeAspect="1"/>
          </p:cNvPicPr>
          <p:nvPr/>
        </p:nvPicPr>
        <p:blipFill>
          <a:blip r:embed="rId4" cstate="print"/>
          <a:srcRect/>
          <a:stretch>
            <a:fillRect/>
          </a:stretch>
        </p:blipFill>
        <p:spPr bwMode="auto">
          <a:xfrm rot="-3643720">
            <a:off x="5002213" y="3317875"/>
            <a:ext cx="966788" cy="503237"/>
          </a:xfrm>
          <a:prstGeom prst="rect">
            <a:avLst/>
          </a:prstGeom>
          <a:noFill/>
          <a:ln w="9525">
            <a:noFill/>
            <a:miter lim="800000"/>
            <a:headEnd/>
            <a:tailEnd/>
          </a:ln>
        </p:spPr>
      </p:pic>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04800" y="76200"/>
            <a:ext cx="5715000" cy="762000"/>
          </a:xfrm>
        </p:spPr>
        <p:txBody>
          <a:bodyPr/>
          <a:lstStyle/>
          <a:p>
            <a:pPr>
              <a:defRPr/>
            </a:pPr>
            <a:r>
              <a:rPr lang="en-US" dirty="0" smtClean="0"/>
              <a:t>Visual Assessment – Electrical</a:t>
            </a:r>
          </a:p>
        </p:txBody>
      </p:sp>
      <p:pic>
        <p:nvPicPr>
          <p:cNvPr id="123908" name="Picture 3" descr="Photo displaying  Knob and Tube wiring hazards."/>
          <p:cNvPicPr>
            <a:picLocks noChangeAspect="1" noChangeArrowheads="1"/>
          </p:cNvPicPr>
          <p:nvPr/>
        </p:nvPicPr>
        <p:blipFill>
          <a:blip r:embed="rId3" cstate="email"/>
          <a:srcRect/>
          <a:stretch>
            <a:fillRect/>
          </a:stretch>
        </p:blipFill>
        <p:spPr bwMode="auto">
          <a:xfrm>
            <a:off x="3352800" y="1657350"/>
            <a:ext cx="5410200"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68" name="Text Box 5"/>
          <p:cNvSpPr txBox="1">
            <a:spLocks noChangeArrowheads="1"/>
          </p:cNvSpPr>
          <p:nvPr/>
        </p:nvSpPr>
        <p:spPr bwMode="auto">
          <a:xfrm>
            <a:off x="228600" y="1524000"/>
            <a:ext cx="2819400" cy="4856714"/>
          </a:xfrm>
          <a:prstGeom prst="rect">
            <a:avLst/>
          </a:prstGeom>
          <a:noFill/>
          <a:ln w="9525">
            <a:noFill/>
            <a:miter lim="800000"/>
            <a:headEnd/>
            <a:tailEnd/>
          </a:ln>
        </p:spPr>
        <p:txBody>
          <a:bodyPr wrap="square" lIns="0" tIns="0" rIns="0" bIns="0">
            <a:spAutoFit/>
          </a:bodyPr>
          <a:lstStyle/>
          <a:p>
            <a:pPr eaLnBrk="0" hangingPunct="0">
              <a:lnSpc>
                <a:spcPct val="90000"/>
              </a:lnSpc>
              <a:spcBef>
                <a:spcPct val="50000"/>
              </a:spcBef>
              <a:buClr>
                <a:srgbClr val="8DC63F"/>
              </a:buClr>
            </a:pPr>
            <a:r>
              <a:rPr lang="en-US" sz="2600" dirty="0">
                <a:solidFill>
                  <a:srgbClr val="000066"/>
                </a:solidFill>
              </a:rPr>
              <a:t>Note the locations of these and any other electrical hazards:</a:t>
            </a:r>
          </a:p>
          <a:p>
            <a:pPr marL="461963" indent="-287338" eaLnBrk="0" hangingPunct="0">
              <a:lnSpc>
                <a:spcPct val="90000"/>
              </a:lnSpc>
              <a:spcBef>
                <a:spcPts val="1200"/>
              </a:spcBef>
              <a:buFont typeface="Arial" pitchFamily="34" charset="0"/>
              <a:buChar char="•"/>
            </a:pPr>
            <a:r>
              <a:rPr lang="en-US" sz="2400" dirty="0" smtClean="0">
                <a:solidFill>
                  <a:schemeClr val="tx1"/>
                </a:solidFill>
              </a:rPr>
              <a:t>Knob and tube wiring</a:t>
            </a:r>
            <a:endParaRPr lang="en-US" sz="2400" dirty="0">
              <a:solidFill>
                <a:schemeClr val="tx1"/>
              </a:solidFill>
            </a:endParaRPr>
          </a:p>
          <a:p>
            <a:pPr marL="461963" indent="-287338" eaLnBrk="0" hangingPunct="0">
              <a:lnSpc>
                <a:spcPct val="90000"/>
              </a:lnSpc>
              <a:spcBef>
                <a:spcPts val="1200"/>
              </a:spcBef>
              <a:buFont typeface="Arial" pitchFamily="34" charset="0"/>
              <a:buChar char="•"/>
            </a:pPr>
            <a:r>
              <a:rPr lang="en-US" sz="2400" dirty="0">
                <a:solidFill>
                  <a:schemeClr val="tx1"/>
                </a:solidFill>
              </a:rPr>
              <a:t>Open wire </a:t>
            </a:r>
            <a:r>
              <a:rPr lang="en-US" sz="2400" dirty="0" smtClean="0">
                <a:solidFill>
                  <a:schemeClr val="tx1"/>
                </a:solidFill>
              </a:rPr>
              <a:t>splices</a:t>
            </a:r>
            <a:endParaRPr lang="en-US" sz="2400" dirty="0">
              <a:solidFill>
                <a:schemeClr val="tx1"/>
              </a:solidFill>
            </a:endParaRPr>
          </a:p>
          <a:p>
            <a:pPr marL="461963" indent="-287338" eaLnBrk="0" hangingPunct="0">
              <a:lnSpc>
                <a:spcPct val="90000"/>
              </a:lnSpc>
              <a:spcBef>
                <a:spcPts val="1200"/>
              </a:spcBef>
              <a:buFont typeface="Arial" pitchFamily="34" charset="0"/>
              <a:buChar char="•"/>
            </a:pPr>
            <a:r>
              <a:rPr lang="en-US" sz="2400" dirty="0">
                <a:solidFill>
                  <a:schemeClr val="tx1"/>
                </a:solidFill>
              </a:rPr>
              <a:t>Uncovered </a:t>
            </a:r>
            <a:br>
              <a:rPr lang="en-US" sz="2400" dirty="0">
                <a:solidFill>
                  <a:schemeClr val="tx1"/>
                </a:solidFill>
              </a:rPr>
            </a:br>
            <a:r>
              <a:rPr lang="en-US" sz="2400" dirty="0">
                <a:solidFill>
                  <a:schemeClr val="tx1"/>
                </a:solidFill>
              </a:rPr>
              <a:t>junction </a:t>
            </a:r>
            <a:r>
              <a:rPr lang="en-US" sz="2400" dirty="0" smtClean="0">
                <a:solidFill>
                  <a:schemeClr val="tx1"/>
                </a:solidFill>
              </a:rPr>
              <a:t>boxes</a:t>
            </a:r>
            <a:endParaRPr lang="en-US" sz="2400" dirty="0">
              <a:solidFill>
                <a:schemeClr val="tx1"/>
              </a:solidFill>
            </a:endParaRPr>
          </a:p>
          <a:p>
            <a:pPr marL="461963" indent="-287338" eaLnBrk="0" hangingPunct="0">
              <a:lnSpc>
                <a:spcPct val="90000"/>
              </a:lnSpc>
              <a:spcBef>
                <a:spcPts val="1200"/>
              </a:spcBef>
              <a:buFont typeface="Arial" pitchFamily="34" charset="0"/>
              <a:buChar char="•"/>
            </a:pPr>
            <a:r>
              <a:rPr lang="en-US" sz="2400" dirty="0">
                <a:solidFill>
                  <a:schemeClr val="tx1"/>
                </a:solidFill>
              </a:rPr>
              <a:t>Frayed wire, etc.</a:t>
            </a:r>
          </a:p>
          <a:p>
            <a:pPr eaLnBrk="0" hangingPunct="0">
              <a:lnSpc>
                <a:spcPct val="90000"/>
              </a:lnSpc>
              <a:spcBef>
                <a:spcPct val="50000"/>
              </a:spcBef>
              <a:buClr>
                <a:srgbClr val="8DC63F"/>
              </a:buClr>
            </a:pPr>
            <a:endParaRPr lang="en-US" sz="2200" dirty="0"/>
          </a:p>
        </p:txBody>
      </p:sp>
      <p:sp>
        <p:nvSpPr>
          <p:cNvPr id="62471" name="TextBox 8"/>
          <p:cNvSpPr txBox="1">
            <a:spLocks noChangeArrowheads="1"/>
          </p:cNvSpPr>
          <p:nvPr/>
        </p:nvSpPr>
        <p:spPr bwMode="auto">
          <a:xfrm>
            <a:off x="5410200" y="5638800"/>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
        <p:nvSpPr>
          <p:cNvPr id="10" name="Rectangular Callout 13"/>
          <p:cNvSpPr>
            <a:spLocks noChangeArrowheads="1"/>
          </p:cNvSpPr>
          <p:nvPr/>
        </p:nvSpPr>
        <p:spPr bwMode="auto">
          <a:xfrm>
            <a:off x="3657600" y="4171950"/>
            <a:ext cx="2362200" cy="1219200"/>
          </a:xfrm>
          <a:prstGeom prst="wedgeRectCallout">
            <a:avLst>
              <a:gd name="adj1" fmla="val -5338"/>
              <a:gd name="adj2" fmla="val -148981"/>
            </a:avLst>
          </a:prstGeom>
          <a:solidFill>
            <a:schemeClr val="bg1">
              <a:alpha val="92155"/>
            </a:schemeClr>
          </a:solidFill>
          <a:ln w="9525">
            <a:noFill/>
            <a:round/>
            <a:headEnd/>
            <a:tailEnd/>
          </a:ln>
          <a:effectLst>
            <a:outerShdw dist="38100" dir="2700000" rotWithShape="0">
              <a:srgbClr val="808080">
                <a:alpha val="42999"/>
              </a:srgbClr>
            </a:outerShdw>
          </a:effectLst>
        </p:spPr>
        <p:txBody>
          <a:bodyPr anchor="ctr"/>
          <a:lstStyle/>
          <a:p>
            <a:pPr algn="ctr" eaLnBrk="0" hangingPunct="0">
              <a:lnSpc>
                <a:spcPct val="90000"/>
              </a:lnSpc>
              <a:spcBef>
                <a:spcPts val="1200"/>
              </a:spcBef>
              <a:buClr>
                <a:srgbClr val="8DC63F"/>
              </a:buClr>
              <a:defRPr/>
            </a:pPr>
            <a:r>
              <a:rPr lang="en-US" sz="2000" dirty="0"/>
              <a:t>Most state codes prohibit insulation over knob-and-</a:t>
            </a:r>
            <a:br>
              <a:rPr lang="en-US" sz="2000" dirty="0"/>
            </a:br>
            <a:r>
              <a:rPr lang="en-US" sz="2000" dirty="0"/>
              <a:t>tube wiring.</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304800" y="76200"/>
            <a:ext cx="5715000" cy="762000"/>
          </a:xfrm>
        </p:spPr>
        <p:txBody>
          <a:bodyPr/>
          <a:lstStyle/>
          <a:p>
            <a:pPr>
              <a:defRPr/>
            </a:pPr>
            <a:r>
              <a:rPr lang="en-US" dirty="0" smtClean="0"/>
              <a:t>Visual Assessment – Attic Ducts</a:t>
            </a:r>
          </a:p>
        </p:txBody>
      </p:sp>
      <p:pic>
        <p:nvPicPr>
          <p:cNvPr id="140293" name="Picture 5" descr="Photo of disconnected duct from a kitchen ventilation fan and associated moisture on roof sheathing."/>
          <p:cNvPicPr>
            <a:picLocks noChangeAspect="1" noChangeArrowheads="1"/>
          </p:cNvPicPr>
          <p:nvPr/>
        </p:nvPicPr>
        <p:blipFill>
          <a:blip r:embed="rId3" cstate="email"/>
          <a:srcRect/>
          <a:stretch>
            <a:fillRect/>
          </a:stretch>
        </p:blipFill>
        <p:spPr bwMode="auto">
          <a:xfrm>
            <a:off x="3429000" y="1524000"/>
            <a:ext cx="53340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0294" name="Text Box 6"/>
          <p:cNvSpPr txBox="1">
            <a:spLocks noChangeArrowheads="1"/>
          </p:cNvSpPr>
          <p:nvPr/>
        </p:nvSpPr>
        <p:spPr bwMode="auto">
          <a:xfrm>
            <a:off x="304800" y="1600200"/>
            <a:ext cx="2895600" cy="3961084"/>
          </a:xfrm>
          <a:prstGeom prst="rect">
            <a:avLst/>
          </a:prstGeom>
          <a:noFill/>
          <a:ln w="9525">
            <a:noFill/>
            <a:miter lim="800000"/>
            <a:headEnd/>
            <a:tailEnd/>
          </a:ln>
          <a:effectLst/>
        </p:spPr>
        <p:txBody>
          <a:bodyPr wrap="square" lIns="0" tIns="0" rIns="0" bIns="0">
            <a:spAutoFit/>
          </a:bodyPr>
          <a:lstStyle/>
          <a:p>
            <a:pPr eaLnBrk="0" hangingPunct="0">
              <a:lnSpc>
                <a:spcPct val="90000"/>
              </a:lnSpc>
              <a:spcBef>
                <a:spcPct val="50000"/>
              </a:spcBef>
              <a:buClr>
                <a:srgbClr val="8DC63F"/>
              </a:buClr>
              <a:defRPr/>
            </a:pPr>
            <a:r>
              <a:rPr lang="en-US" sz="2600" dirty="0">
                <a:solidFill>
                  <a:srgbClr val="000066"/>
                </a:solidFill>
                <a:latin typeface="Arial" charset="0"/>
                <a:ea typeface="+mn-ea"/>
              </a:rPr>
              <a:t>Note the location and condition of exhaust vents:</a:t>
            </a:r>
          </a:p>
          <a:p>
            <a:pPr marL="457200" indent="-282575" eaLnBrk="0" hangingPunct="0">
              <a:lnSpc>
                <a:spcPct val="90000"/>
              </a:lnSpc>
              <a:spcBef>
                <a:spcPct val="50000"/>
              </a:spcBef>
              <a:buFont typeface="Arial" charset="0"/>
              <a:buChar char="•"/>
              <a:defRPr/>
            </a:pPr>
            <a:r>
              <a:rPr lang="en-US" sz="2400" dirty="0">
                <a:solidFill>
                  <a:schemeClr val="tx1"/>
                </a:solidFill>
                <a:latin typeface="Arial" charset="0"/>
                <a:ea typeface="+mn-ea"/>
              </a:rPr>
              <a:t>Are they vented directly outside?</a:t>
            </a:r>
          </a:p>
          <a:p>
            <a:pPr marL="457200" indent="-282575" eaLnBrk="0" hangingPunct="0">
              <a:lnSpc>
                <a:spcPct val="90000"/>
              </a:lnSpc>
              <a:spcBef>
                <a:spcPct val="50000"/>
              </a:spcBef>
              <a:buFont typeface="Arial" charset="0"/>
              <a:buChar char="•"/>
              <a:defRPr/>
            </a:pPr>
            <a:r>
              <a:rPr lang="en-US" sz="2400" dirty="0">
                <a:solidFill>
                  <a:schemeClr val="tx1"/>
                </a:solidFill>
                <a:latin typeface="Arial" charset="0"/>
                <a:ea typeface="+mn-ea"/>
              </a:rPr>
              <a:t>Smooth, metal </a:t>
            </a:r>
            <a:br>
              <a:rPr lang="en-US" sz="2400" dirty="0">
                <a:solidFill>
                  <a:schemeClr val="tx1"/>
                </a:solidFill>
                <a:latin typeface="Arial" charset="0"/>
                <a:ea typeface="+mn-ea"/>
              </a:rPr>
            </a:br>
            <a:r>
              <a:rPr lang="en-US" sz="2400" dirty="0">
                <a:solidFill>
                  <a:schemeClr val="tx1"/>
                </a:solidFill>
                <a:latin typeface="Arial" charset="0"/>
                <a:ea typeface="+mn-ea"/>
              </a:rPr>
              <a:t>vent pipe?</a:t>
            </a:r>
          </a:p>
          <a:p>
            <a:pPr marL="457200" indent="-282575" eaLnBrk="0" hangingPunct="0">
              <a:lnSpc>
                <a:spcPct val="90000"/>
              </a:lnSpc>
              <a:spcBef>
                <a:spcPct val="50000"/>
              </a:spcBef>
              <a:buFont typeface="Arial" charset="0"/>
              <a:buChar char="•"/>
              <a:defRPr/>
            </a:pPr>
            <a:r>
              <a:rPr lang="en-US" sz="2400" dirty="0">
                <a:solidFill>
                  <a:schemeClr val="tx1"/>
                </a:solidFill>
                <a:latin typeface="Arial" charset="0"/>
                <a:ea typeface="+mn-ea"/>
              </a:rPr>
              <a:t>Moisture damage around roof penetration?</a:t>
            </a:r>
          </a:p>
        </p:txBody>
      </p:sp>
      <p:sp>
        <p:nvSpPr>
          <p:cNvPr id="63495" name="TextBox 8"/>
          <p:cNvSpPr txBox="1">
            <a:spLocks noChangeArrowheads="1"/>
          </p:cNvSpPr>
          <p:nvPr/>
        </p:nvSpPr>
        <p:spPr bwMode="auto">
          <a:xfrm>
            <a:off x="4876800" y="5345618"/>
            <a:ext cx="38100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PA Weatherization Training Center</a:t>
            </a:r>
          </a:p>
        </p:txBody>
      </p:sp>
      <p:sp>
        <p:nvSpPr>
          <p:cNvPr id="10" name="Rectangular Callout 13"/>
          <p:cNvSpPr>
            <a:spLocks noChangeArrowheads="1"/>
          </p:cNvSpPr>
          <p:nvPr/>
        </p:nvSpPr>
        <p:spPr bwMode="auto">
          <a:xfrm>
            <a:off x="3733800" y="1752600"/>
            <a:ext cx="4191000" cy="990600"/>
          </a:xfrm>
          <a:prstGeom prst="wedgeRectCallout">
            <a:avLst>
              <a:gd name="adj1" fmla="val -542"/>
              <a:gd name="adj2" fmla="val 97278"/>
            </a:avLst>
          </a:prstGeom>
          <a:solidFill>
            <a:schemeClr val="bg1">
              <a:alpha val="92155"/>
            </a:schemeClr>
          </a:solidFill>
          <a:ln w="9525">
            <a:noFill/>
            <a:round/>
            <a:headEnd/>
            <a:tailEnd/>
          </a:ln>
          <a:effectLst>
            <a:outerShdw dist="38100" dir="2700000" rotWithShape="0">
              <a:srgbClr val="808080">
                <a:alpha val="42999"/>
              </a:srgbClr>
            </a:outerShdw>
          </a:effectLst>
        </p:spPr>
        <p:txBody>
          <a:bodyPr anchor="ctr"/>
          <a:lstStyle/>
          <a:p>
            <a:pPr algn="ctr" eaLnBrk="0" hangingPunct="0">
              <a:lnSpc>
                <a:spcPct val="90000"/>
              </a:lnSpc>
              <a:spcBef>
                <a:spcPts val="1200"/>
              </a:spcBef>
              <a:buClr>
                <a:srgbClr val="8DC63F"/>
              </a:buClr>
              <a:defRPr/>
            </a:pPr>
            <a:r>
              <a:rPr lang="en-US" sz="2000" dirty="0"/>
              <a:t>This dryer duct, exhausting into the attic space, is causing moisture </a:t>
            </a:r>
            <a:br>
              <a:rPr lang="en-US" sz="2000" dirty="0"/>
            </a:br>
            <a:r>
              <a:rPr lang="en-US" sz="2000" dirty="0"/>
              <a:t>issues on the roof deck.</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
            <a:ext cx="8385175" cy="914400"/>
          </a:xfrm>
        </p:spPr>
        <p:txBody>
          <a:bodyPr/>
          <a:lstStyle/>
          <a:p>
            <a:pPr>
              <a:defRPr/>
            </a:pPr>
            <a:r>
              <a:rPr lang="en-US" dirty="0" smtClean="0"/>
              <a:t>Client Interview #2</a:t>
            </a:r>
          </a:p>
        </p:txBody>
      </p:sp>
      <p:sp>
        <p:nvSpPr>
          <p:cNvPr id="27651" name="Text Placeholder 2"/>
          <p:cNvSpPr>
            <a:spLocks noGrp="1"/>
          </p:cNvSpPr>
          <p:nvPr>
            <p:ph type="body" sz="half" idx="1"/>
          </p:nvPr>
        </p:nvSpPr>
        <p:spPr>
          <a:xfrm>
            <a:off x="304800" y="1447800"/>
            <a:ext cx="8686800" cy="4648200"/>
          </a:xfrm>
        </p:spPr>
        <p:txBody>
          <a:bodyPr>
            <a:noAutofit/>
          </a:bodyPr>
          <a:lstStyle/>
          <a:p>
            <a:pPr>
              <a:lnSpc>
                <a:spcPct val="80000"/>
              </a:lnSpc>
              <a:buFontTx/>
              <a:buNone/>
            </a:pPr>
            <a:r>
              <a:rPr lang="en-US" sz="2200" dirty="0" smtClean="0">
                <a:solidFill>
                  <a:schemeClr val="tx1"/>
                </a:solidFill>
              </a:rPr>
              <a:t>Use the interview process to learn more about how the home works:</a:t>
            </a:r>
          </a:p>
          <a:p>
            <a:pPr marL="461963" indent="-287338">
              <a:lnSpc>
                <a:spcPct val="80000"/>
              </a:lnSpc>
            </a:pPr>
            <a:r>
              <a:rPr lang="en-US" sz="2200" dirty="0" smtClean="0">
                <a:solidFill>
                  <a:schemeClr val="tx1"/>
                </a:solidFill>
              </a:rPr>
              <a:t>How many people live in the home?</a:t>
            </a:r>
          </a:p>
          <a:p>
            <a:pPr marL="461963" indent="-287338">
              <a:lnSpc>
                <a:spcPct val="80000"/>
              </a:lnSpc>
            </a:pPr>
            <a:r>
              <a:rPr lang="en-US" sz="2200" dirty="0" smtClean="0">
                <a:solidFill>
                  <a:schemeClr val="tx1"/>
                </a:solidFill>
              </a:rPr>
              <a:t>Are there cold rooms? Hot rooms?</a:t>
            </a:r>
          </a:p>
          <a:p>
            <a:pPr marL="461963" indent="-287338">
              <a:lnSpc>
                <a:spcPct val="80000"/>
              </a:lnSpc>
            </a:pPr>
            <a:r>
              <a:rPr lang="en-US" sz="2200" dirty="0" smtClean="0">
                <a:solidFill>
                  <a:schemeClr val="tx1"/>
                </a:solidFill>
              </a:rPr>
              <a:t>Do they use window shades to control solar heat gain?</a:t>
            </a:r>
          </a:p>
          <a:p>
            <a:pPr marL="461963" indent="-287338">
              <a:lnSpc>
                <a:spcPct val="80000"/>
              </a:lnSpc>
            </a:pPr>
            <a:r>
              <a:rPr lang="en-US" sz="2200" dirty="0" smtClean="0">
                <a:solidFill>
                  <a:schemeClr val="tx1"/>
                </a:solidFill>
              </a:rPr>
              <a:t>Are certain parts of the house ever closed off for temperature control?</a:t>
            </a:r>
          </a:p>
          <a:p>
            <a:pPr marL="461963" indent="-287338">
              <a:lnSpc>
                <a:spcPct val="80000"/>
              </a:lnSpc>
            </a:pPr>
            <a:r>
              <a:rPr lang="en-US" sz="2200" dirty="0" smtClean="0">
                <a:solidFill>
                  <a:schemeClr val="tx1"/>
                </a:solidFill>
              </a:rPr>
              <a:t>What temperature is the thermostat typically set to?</a:t>
            </a:r>
          </a:p>
          <a:p>
            <a:pPr marL="461963" indent="-287338">
              <a:lnSpc>
                <a:spcPct val="80000"/>
              </a:lnSpc>
            </a:pPr>
            <a:r>
              <a:rPr lang="en-US" sz="2200" dirty="0" smtClean="0">
                <a:solidFill>
                  <a:schemeClr val="tx1"/>
                </a:solidFill>
              </a:rPr>
              <a:t>Do they use the fireplace or unvented space heaters?</a:t>
            </a:r>
          </a:p>
          <a:p>
            <a:pPr marL="461963" indent="-287338">
              <a:lnSpc>
                <a:spcPct val="80000"/>
              </a:lnSpc>
              <a:spcAft>
                <a:spcPts val="1800"/>
              </a:spcAft>
            </a:pPr>
            <a:r>
              <a:rPr lang="en-US" sz="2200" dirty="0" smtClean="0">
                <a:solidFill>
                  <a:schemeClr val="tx1"/>
                </a:solidFill>
              </a:rPr>
              <a:t>What are the fuel bills?</a:t>
            </a:r>
          </a:p>
          <a:p>
            <a:pPr>
              <a:lnSpc>
                <a:spcPct val="80000"/>
              </a:lnSpc>
              <a:buFontTx/>
              <a:buNone/>
            </a:pPr>
            <a:r>
              <a:rPr lang="en-US" sz="2200" dirty="0" smtClean="0">
                <a:solidFill>
                  <a:schemeClr val="tx1"/>
                </a:solidFill>
              </a:rPr>
              <a:t>Ask the client about issues related to health and safety: </a:t>
            </a:r>
          </a:p>
          <a:p>
            <a:pPr marL="461963" indent="-287338">
              <a:lnSpc>
                <a:spcPct val="80000"/>
              </a:lnSpc>
            </a:pPr>
            <a:r>
              <a:rPr lang="en-US" sz="2200" dirty="0" smtClean="0">
                <a:solidFill>
                  <a:schemeClr val="tx1"/>
                </a:solidFill>
              </a:rPr>
              <a:t>Does anyone in the home have asthma?</a:t>
            </a:r>
          </a:p>
          <a:p>
            <a:pPr marL="461963" indent="-287338">
              <a:lnSpc>
                <a:spcPct val="80000"/>
              </a:lnSpc>
            </a:pPr>
            <a:r>
              <a:rPr lang="en-US" sz="2200" dirty="0" smtClean="0">
                <a:solidFill>
                  <a:schemeClr val="tx1"/>
                </a:solidFill>
              </a:rPr>
              <a:t>Are headaches a chronic problem in the heating season?</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304800" y="76200"/>
            <a:ext cx="6248400" cy="762000"/>
          </a:xfrm>
        </p:spPr>
        <p:txBody>
          <a:bodyPr/>
          <a:lstStyle/>
          <a:p>
            <a:pPr>
              <a:defRPr/>
            </a:pPr>
            <a:r>
              <a:rPr lang="en-US" dirty="0" smtClean="0"/>
              <a:t>Visual Assessment – Attic Spaces</a:t>
            </a:r>
          </a:p>
        </p:txBody>
      </p:sp>
      <p:pic>
        <p:nvPicPr>
          <p:cNvPr id="143365" name="Picture 5" descr="Photo of client’s possessions in storage."/>
          <p:cNvPicPr>
            <a:picLocks noChangeAspect="1" noChangeArrowheads="1"/>
          </p:cNvPicPr>
          <p:nvPr/>
        </p:nvPicPr>
        <p:blipFill>
          <a:blip r:embed="rId3" cstate="email"/>
          <a:srcRect/>
          <a:stretch>
            <a:fillRect/>
          </a:stretch>
        </p:blipFill>
        <p:spPr bwMode="auto">
          <a:xfrm>
            <a:off x="2971800" y="1905000"/>
            <a:ext cx="5759939" cy="3805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4516" name="TextBox 5"/>
          <p:cNvSpPr txBox="1">
            <a:spLocks noChangeArrowheads="1"/>
          </p:cNvSpPr>
          <p:nvPr/>
        </p:nvSpPr>
        <p:spPr bwMode="auto">
          <a:xfrm>
            <a:off x="304800" y="1970088"/>
            <a:ext cx="2667000" cy="3557897"/>
          </a:xfrm>
          <a:prstGeom prst="rect">
            <a:avLst/>
          </a:prstGeom>
          <a:noFill/>
          <a:ln w="9525">
            <a:noFill/>
            <a:miter lim="800000"/>
            <a:headEnd/>
            <a:tailEnd/>
          </a:ln>
        </p:spPr>
        <p:txBody>
          <a:bodyPr wrap="square">
            <a:spAutoFit/>
          </a:bodyPr>
          <a:lstStyle/>
          <a:p>
            <a:pPr eaLnBrk="0" hangingPunct="0">
              <a:lnSpc>
                <a:spcPct val="90000"/>
              </a:lnSpc>
              <a:spcBef>
                <a:spcPts val="1200"/>
              </a:spcBef>
              <a:buClr>
                <a:srgbClr val="8DC63F"/>
              </a:buClr>
            </a:pPr>
            <a:r>
              <a:rPr lang="en-US" sz="2600" dirty="0">
                <a:solidFill>
                  <a:srgbClr val="000066"/>
                </a:solidFill>
              </a:rPr>
              <a:t>Storage in </a:t>
            </a:r>
            <a:br>
              <a:rPr lang="en-US" sz="2600" dirty="0">
                <a:solidFill>
                  <a:srgbClr val="000066"/>
                </a:solidFill>
              </a:rPr>
            </a:br>
            <a:r>
              <a:rPr lang="en-US" sz="2600" dirty="0">
                <a:solidFill>
                  <a:srgbClr val="000066"/>
                </a:solidFill>
              </a:rPr>
              <a:t>attics can hinder weatherization work.</a:t>
            </a:r>
          </a:p>
          <a:p>
            <a:pPr eaLnBrk="0" hangingPunct="0">
              <a:lnSpc>
                <a:spcPct val="90000"/>
              </a:lnSpc>
              <a:spcBef>
                <a:spcPts val="1200"/>
              </a:spcBef>
              <a:buClr>
                <a:srgbClr val="8DC63F"/>
              </a:buClr>
            </a:pPr>
            <a:r>
              <a:rPr lang="en-US" sz="2400" dirty="0">
                <a:solidFill>
                  <a:schemeClr val="tx1"/>
                </a:solidFill>
              </a:rPr>
              <a:t>Does the client need to remove materials before work begins?</a:t>
            </a:r>
          </a:p>
          <a:p>
            <a:pPr eaLnBrk="0" hangingPunct="0">
              <a:lnSpc>
                <a:spcPct val="90000"/>
              </a:lnSpc>
              <a:spcBef>
                <a:spcPts val="1200"/>
              </a:spcBef>
              <a:buClr>
                <a:srgbClr val="8DC63F"/>
              </a:buClr>
            </a:pPr>
            <a:endParaRPr lang="en-US" dirty="0"/>
          </a:p>
        </p:txBody>
      </p:sp>
      <p:sp>
        <p:nvSpPr>
          <p:cNvPr id="10" name="Rectangular Callout 13"/>
          <p:cNvSpPr>
            <a:spLocks noChangeArrowheads="1"/>
          </p:cNvSpPr>
          <p:nvPr/>
        </p:nvSpPr>
        <p:spPr bwMode="auto">
          <a:xfrm>
            <a:off x="4114800" y="2286000"/>
            <a:ext cx="3581400" cy="762000"/>
          </a:xfrm>
          <a:prstGeom prst="wedgeRectCallout">
            <a:avLst>
              <a:gd name="adj1" fmla="val 43431"/>
              <a:gd name="adj2" fmla="val 142278"/>
            </a:avLst>
          </a:prstGeom>
          <a:solidFill>
            <a:schemeClr val="bg1">
              <a:alpha val="92155"/>
            </a:schemeClr>
          </a:solidFill>
          <a:ln w="9525">
            <a:noFill/>
            <a:round/>
            <a:headEnd/>
            <a:tailEnd/>
          </a:ln>
          <a:effectLst>
            <a:outerShdw dist="38100" dir="2700000" rotWithShape="0">
              <a:srgbClr val="808080">
                <a:alpha val="42999"/>
              </a:srgbClr>
            </a:outerShdw>
          </a:effectLst>
        </p:spPr>
        <p:txBody>
          <a:bodyPr anchor="ctr"/>
          <a:lstStyle/>
          <a:p>
            <a:pPr algn="ctr" eaLnBrk="0" hangingPunct="0">
              <a:lnSpc>
                <a:spcPct val="90000"/>
              </a:lnSpc>
              <a:spcBef>
                <a:spcPts val="1200"/>
              </a:spcBef>
              <a:buClr>
                <a:srgbClr val="8DC63F"/>
              </a:buClr>
              <a:defRPr/>
            </a:pPr>
            <a:r>
              <a:rPr lang="en-US" sz="2000" dirty="0"/>
              <a:t>Attic obstructions and an interesting thermal boundary.</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7" name="TextBox 10"/>
          <p:cNvSpPr txBox="1">
            <a:spLocks noChangeArrowheads="1"/>
          </p:cNvSpPr>
          <p:nvPr/>
        </p:nvSpPr>
        <p:spPr bwMode="auto">
          <a:xfrm>
            <a:off x="5334000" y="54218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U.S. Department of Energy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447800"/>
            <a:ext cx="8305800" cy="4876800"/>
          </a:xfrm>
        </p:spPr>
        <p:txBody>
          <a:bodyPr>
            <a:noAutofit/>
          </a:bodyPr>
          <a:lstStyle/>
          <a:p>
            <a:pPr marL="461963" indent="-287338"/>
            <a:r>
              <a:rPr lang="en-US" sz="2200" dirty="0" smtClean="0">
                <a:solidFill>
                  <a:schemeClr val="tx1"/>
                </a:solidFill>
              </a:rPr>
              <a:t>If state or local code allows adding attic insulation over knob and tube wiring, have a licensed electrician inspect and certify that it is safe.  </a:t>
            </a:r>
          </a:p>
          <a:p>
            <a:pPr marL="461963" indent="-287338"/>
            <a:r>
              <a:rPr lang="en-US" sz="2200" dirty="0" smtClean="0">
                <a:solidFill>
                  <a:schemeClr val="tx1"/>
                </a:solidFill>
              </a:rPr>
              <a:t>Install type S fuses in the electrical panel.  </a:t>
            </a:r>
          </a:p>
          <a:p>
            <a:pPr marL="461963" indent="-287338">
              <a:spcAft>
                <a:spcPts val="0"/>
              </a:spcAft>
            </a:pPr>
            <a:r>
              <a:rPr lang="en-US" sz="2200" dirty="0" smtClean="0">
                <a:solidFill>
                  <a:schemeClr val="tx1"/>
                </a:solidFill>
              </a:rPr>
              <a:t>If state or local code allows insulating wall cavities that contain or may contain knob and tube wiring, measure the voltage drop of the applicable circuits under load.  </a:t>
            </a:r>
          </a:p>
          <a:p>
            <a:pPr marL="461963" indent="-287338"/>
            <a:r>
              <a:rPr lang="en-US" sz="2200" dirty="0" smtClean="0">
                <a:solidFill>
                  <a:schemeClr val="tx1"/>
                </a:solidFill>
              </a:rPr>
              <a:t>A voltage drop over 5% may indicate undersized wiring, improper splices, and other dangerous point loads due to </a:t>
            </a:r>
            <a:br>
              <a:rPr lang="en-US" sz="2200" dirty="0" smtClean="0">
                <a:solidFill>
                  <a:schemeClr val="tx1"/>
                </a:solidFill>
              </a:rPr>
            </a:br>
            <a:r>
              <a:rPr lang="en-US" sz="2200" dirty="0" smtClean="0">
                <a:solidFill>
                  <a:schemeClr val="tx1"/>
                </a:solidFill>
              </a:rPr>
              <a:t>bad connections.</a:t>
            </a:r>
          </a:p>
          <a:p>
            <a:pPr marL="461963" indent="-287338"/>
            <a:r>
              <a:rPr lang="en-US" sz="2200" dirty="0" smtClean="0">
                <a:solidFill>
                  <a:schemeClr val="tx1"/>
                </a:solidFill>
              </a:rPr>
              <a:t>Protect fixtures and electrical junctions with code approved covers.</a:t>
            </a:r>
          </a:p>
        </p:txBody>
      </p:sp>
      <p:sp>
        <p:nvSpPr>
          <p:cNvPr id="116738" name="Rectangle 2"/>
          <p:cNvSpPr>
            <a:spLocks noGrp="1" noChangeArrowheads="1"/>
          </p:cNvSpPr>
          <p:nvPr>
            <p:ph type="title"/>
          </p:nvPr>
        </p:nvSpPr>
        <p:spPr/>
        <p:txBody>
          <a:bodyPr/>
          <a:lstStyle/>
          <a:p>
            <a:pPr>
              <a:defRPr/>
            </a:pPr>
            <a:r>
              <a:rPr lang="en-US" dirty="0" smtClean="0"/>
              <a:t>Electrical Assessment</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8"/>
          <p:cNvSpPr>
            <a:spLocks noChangeArrowheads="1"/>
          </p:cNvSpPr>
          <p:nvPr/>
        </p:nvSpPr>
        <p:spPr bwMode="auto">
          <a:xfrm>
            <a:off x="304800" y="76200"/>
            <a:ext cx="6248400" cy="7620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rPr>
              <a:t>Electrical Assessment </a:t>
            </a:r>
            <a:r>
              <a:rPr lang="en-US" sz="2600" spc="100" dirty="0" smtClean="0">
                <a:solidFill>
                  <a:schemeClr val="bg1"/>
                </a:solidFill>
              </a:rPr>
              <a:t>– </a:t>
            </a:r>
            <a:r>
              <a:rPr lang="en-US" sz="2600" spc="100" dirty="0">
                <a:solidFill>
                  <a:schemeClr val="bg1"/>
                </a:solidFill>
              </a:rPr>
              <a:t>Testing</a:t>
            </a:r>
          </a:p>
        </p:txBody>
      </p:sp>
      <p:pic>
        <p:nvPicPr>
          <p:cNvPr id="117763" name="Picture 2" descr="Photo of SureTest Circuit Analyzer."/>
          <p:cNvPicPr>
            <a:picLocks noChangeAspect="1" noChangeArrowheads="1"/>
          </p:cNvPicPr>
          <p:nvPr/>
        </p:nvPicPr>
        <p:blipFill>
          <a:blip r:embed="rId3" cstate="print">
            <a:lum bright="20000" contrast="38000"/>
            <a:grayscl/>
          </a:blip>
          <a:srcRect/>
          <a:stretch>
            <a:fillRect/>
          </a:stretch>
        </p:blipFill>
        <p:spPr bwMode="auto">
          <a:xfrm>
            <a:off x="5105400" y="1143000"/>
            <a:ext cx="4038600" cy="5365750"/>
          </a:xfrm>
          <a:prstGeom prst="rect">
            <a:avLst/>
          </a:prstGeom>
          <a:noFill/>
          <a:ln w="9525">
            <a:noFill/>
            <a:miter lim="800000"/>
            <a:headEnd/>
            <a:tailEnd/>
          </a:ln>
        </p:spPr>
      </p:pic>
      <p:sp>
        <p:nvSpPr>
          <p:cNvPr id="11" name="Rectangle 2"/>
          <p:cNvSpPr txBox="1">
            <a:spLocks noChangeArrowheads="1"/>
          </p:cNvSpPr>
          <p:nvPr/>
        </p:nvSpPr>
        <p:spPr bwMode="auto">
          <a:xfrm>
            <a:off x="152400" y="1447800"/>
            <a:ext cx="4572000" cy="609600"/>
          </a:xfrm>
          <a:prstGeom prst="rect">
            <a:avLst/>
          </a:prstGeom>
          <a:noFill/>
          <a:ln w="9525">
            <a:noFill/>
            <a:miter lim="800000"/>
            <a:headEnd/>
            <a:tailEnd/>
          </a:ln>
        </p:spPr>
        <p:txBody>
          <a:bodyPr/>
          <a:lstStyle/>
          <a:p>
            <a:pPr eaLnBrk="0" hangingPunct="0">
              <a:defRPr/>
            </a:pPr>
            <a:endParaRPr lang="en-US" sz="3000" kern="0" dirty="0">
              <a:latin typeface="+mj-lt"/>
              <a:ea typeface="+mj-ea"/>
              <a:cs typeface="+mj-cs"/>
            </a:endParaRPr>
          </a:p>
        </p:txBody>
      </p:sp>
      <p:sp>
        <p:nvSpPr>
          <p:cNvPr id="117765" name="Rectangle 3"/>
          <p:cNvSpPr txBox="1">
            <a:spLocks noChangeArrowheads="1"/>
          </p:cNvSpPr>
          <p:nvPr/>
        </p:nvSpPr>
        <p:spPr bwMode="auto">
          <a:xfrm>
            <a:off x="381000" y="1600200"/>
            <a:ext cx="4572000" cy="4343400"/>
          </a:xfrm>
          <a:prstGeom prst="rect">
            <a:avLst/>
          </a:prstGeom>
          <a:noFill/>
          <a:ln w="9525">
            <a:noFill/>
            <a:miter lim="800000"/>
            <a:headEnd/>
            <a:tailEnd/>
          </a:ln>
        </p:spPr>
        <p:txBody>
          <a:bodyPr/>
          <a:lstStyle/>
          <a:p>
            <a:pPr marL="342900" indent="-342900" eaLnBrk="0" hangingPunct="0">
              <a:spcBef>
                <a:spcPts val="1200"/>
              </a:spcBef>
              <a:spcAft>
                <a:spcPts val="600"/>
              </a:spcAft>
              <a:buClr>
                <a:srgbClr val="8DC63F"/>
              </a:buClr>
            </a:pPr>
            <a:r>
              <a:rPr lang="en-US" sz="2600" dirty="0">
                <a:solidFill>
                  <a:srgbClr val="000066"/>
                </a:solidFill>
              </a:rPr>
              <a:t>Voltage Drop Testing</a:t>
            </a:r>
          </a:p>
          <a:p>
            <a:pPr marL="461963" indent="-287338" eaLnBrk="0" hangingPunct="0">
              <a:spcBef>
                <a:spcPts val="1200"/>
              </a:spcBef>
              <a:spcAft>
                <a:spcPts val="600"/>
              </a:spcAft>
              <a:buFontTx/>
              <a:buChar char="•"/>
            </a:pPr>
            <a:r>
              <a:rPr lang="en-US" sz="2400" dirty="0">
                <a:solidFill>
                  <a:schemeClr val="tx1"/>
                </a:solidFill>
              </a:rPr>
              <a:t>Reads the percentage of </a:t>
            </a:r>
            <a:br>
              <a:rPr lang="en-US" sz="2400" dirty="0">
                <a:solidFill>
                  <a:schemeClr val="tx1"/>
                </a:solidFill>
              </a:rPr>
            </a:br>
            <a:r>
              <a:rPr lang="en-US" sz="2400" dirty="0">
                <a:solidFill>
                  <a:schemeClr val="tx1"/>
                </a:solidFill>
              </a:rPr>
              <a:t>voltage drop on a circuit.</a:t>
            </a:r>
          </a:p>
          <a:p>
            <a:pPr marL="461963" indent="-287338" eaLnBrk="0" hangingPunct="0">
              <a:spcBef>
                <a:spcPts val="1200"/>
              </a:spcBef>
              <a:spcAft>
                <a:spcPts val="600"/>
              </a:spcAft>
              <a:buFontTx/>
              <a:buChar char="•"/>
            </a:pPr>
            <a:r>
              <a:rPr lang="en-US" sz="2400" dirty="0">
                <a:solidFill>
                  <a:schemeClr val="tx1"/>
                </a:solidFill>
              </a:rPr>
              <a:t>A difference above 5% may indicate an unsafe condition.</a:t>
            </a:r>
          </a:p>
          <a:p>
            <a:pPr marL="461963" indent="-287338" eaLnBrk="0" hangingPunct="0">
              <a:spcBef>
                <a:spcPts val="1200"/>
              </a:spcBef>
              <a:spcAft>
                <a:spcPts val="600"/>
              </a:spcAft>
              <a:buFontTx/>
              <a:buChar char="•"/>
            </a:pPr>
            <a:r>
              <a:rPr lang="en-US" sz="2400" dirty="0">
                <a:solidFill>
                  <a:schemeClr val="tx1"/>
                </a:solidFill>
              </a:rPr>
              <a:t>A qualified technician should investigate potential </a:t>
            </a:r>
            <a:br>
              <a:rPr lang="en-US" sz="2400" dirty="0">
                <a:solidFill>
                  <a:schemeClr val="tx1"/>
                </a:solidFill>
              </a:rPr>
            </a:br>
            <a:r>
              <a:rPr lang="en-US" sz="2400" dirty="0">
                <a:solidFill>
                  <a:schemeClr val="tx1"/>
                </a:solidFill>
              </a:rPr>
              <a:t>wiring problems.</a:t>
            </a:r>
          </a:p>
        </p:txBody>
      </p:sp>
      <p:sp>
        <p:nvSpPr>
          <p:cNvPr id="117768" name="TextBox 14"/>
          <p:cNvSpPr txBox="1">
            <a:spLocks noChangeArrowheads="1"/>
          </p:cNvSpPr>
          <p:nvPr/>
        </p:nvSpPr>
        <p:spPr bwMode="auto">
          <a:xfrm>
            <a:off x="5029200" y="6172200"/>
            <a:ext cx="39624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 courtesy of PA Weatherization Training Center</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8"/>
          <p:cNvSpPr>
            <a:spLocks noChangeArrowheads="1"/>
          </p:cNvSpPr>
          <p:nvPr/>
        </p:nvSpPr>
        <p:spPr bwMode="auto">
          <a:xfrm>
            <a:off x="381000" y="0"/>
            <a:ext cx="6324600" cy="8382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rPr>
              <a:t>Electrical Assessment </a:t>
            </a:r>
            <a:r>
              <a:rPr lang="en-US" sz="2600" spc="100" dirty="0" smtClean="0">
                <a:solidFill>
                  <a:schemeClr val="bg1"/>
                </a:solidFill>
              </a:rPr>
              <a:t>– </a:t>
            </a:r>
            <a:r>
              <a:rPr lang="en-US" sz="2600" spc="100" dirty="0">
                <a:solidFill>
                  <a:schemeClr val="bg1"/>
                </a:solidFill>
              </a:rPr>
              <a:t>Wiring</a:t>
            </a:r>
          </a:p>
        </p:txBody>
      </p:sp>
      <p:sp>
        <p:nvSpPr>
          <p:cNvPr id="118787" name="Rectangle 2"/>
          <p:cNvSpPr txBox="1">
            <a:spLocks noChangeArrowheads="1"/>
          </p:cNvSpPr>
          <p:nvPr/>
        </p:nvSpPr>
        <p:spPr bwMode="auto">
          <a:xfrm>
            <a:off x="4648200" y="4953000"/>
            <a:ext cx="4419600" cy="1447800"/>
          </a:xfrm>
          <a:prstGeom prst="rect">
            <a:avLst/>
          </a:prstGeom>
          <a:noFill/>
          <a:ln w="9525">
            <a:noFill/>
            <a:miter lim="800000"/>
            <a:headEnd/>
            <a:tailEnd/>
          </a:ln>
        </p:spPr>
        <p:txBody>
          <a:bodyPr/>
          <a:lstStyle/>
          <a:p>
            <a:pPr algn="ctr" eaLnBrk="0" hangingPunct="0"/>
            <a:r>
              <a:rPr lang="en-US" sz="2000" dirty="0">
                <a:solidFill>
                  <a:schemeClr val="tx1"/>
                </a:solidFill>
              </a:rPr>
              <a:t>Taped and uncovered wiring splices such as these are unsafe and must never be covered with insulation.</a:t>
            </a:r>
          </a:p>
          <a:p>
            <a:pPr algn="ctr" eaLnBrk="0" hangingPunct="0"/>
            <a:endParaRPr lang="en-US" sz="2200" dirty="0"/>
          </a:p>
        </p:txBody>
      </p:sp>
      <p:pic>
        <p:nvPicPr>
          <p:cNvPr id="16" name="Picture 3" descr="Photo showing Charring on the light fixture and ceiling which is evidence of a degraded wiring connection.&#10;"/>
          <p:cNvPicPr>
            <a:picLocks noChangeAspect="1" noChangeArrowheads="1"/>
          </p:cNvPicPr>
          <p:nvPr/>
        </p:nvPicPr>
        <p:blipFill>
          <a:blip r:embed="rId3" cstate="email"/>
          <a:srcRect/>
          <a:stretch>
            <a:fillRect/>
          </a:stretch>
        </p:blipFill>
        <p:spPr bwMode="auto">
          <a:xfrm>
            <a:off x="350520" y="1600200"/>
            <a:ext cx="414528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4" descr="Photo of Taped and uncovered wiring splices."/>
          <p:cNvPicPr>
            <a:picLocks noChangeAspect="1" noChangeArrowheads="1"/>
          </p:cNvPicPr>
          <p:nvPr/>
        </p:nvPicPr>
        <p:blipFill>
          <a:blip r:embed="rId4" cstate="email"/>
          <a:srcRect/>
          <a:stretch>
            <a:fillRect/>
          </a:stretch>
        </p:blipFill>
        <p:spPr bwMode="auto">
          <a:xfrm>
            <a:off x="4800600" y="1600200"/>
            <a:ext cx="3962400" cy="3226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8790" name="Straight Arrow Connector 18"/>
          <p:cNvCxnSpPr>
            <a:cxnSpLocks noChangeShapeType="1"/>
          </p:cNvCxnSpPr>
          <p:nvPr/>
        </p:nvCxnSpPr>
        <p:spPr bwMode="auto">
          <a:xfrm rot="16200000" flipV="1">
            <a:off x="8458200" y="4419600"/>
            <a:ext cx="228600" cy="76200"/>
          </a:xfrm>
          <a:prstGeom prst="straightConnector1">
            <a:avLst/>
          </a:prstGeom>
          <a:noFill/>
          <a:ln w="9525">
            <a:noFill/>
            <a:round/>
            <a:headEnd/>
            <a:tailEnd type="arrow" w="med" len="med"/>
          </a:ln>
        </p:spPr>
      </p:cxnSp>
      <p:cxnSp>
        <p:nvCxnSpPr>
          <p:cNvPr id="118791" name="Straight Arrow Connector 20"/>
          <p:cNvCxnSpPr>
            <a:cxnSpLocks noChangeShapeType="1"/>
          </p:cNvCxnSpPr>
          <p:nvPr/>
        </p:nvCxnSpPr>
        <p:spPr bwMode="auto">
          <a:xfrm rot="5400000">
            <a:off x="8115301" y="3771900"/>
            <a:ext cx="76200" cy="3175"/>
          </a:xfrm>
          <a:prstGeom prst="straightConnector1">
            <a:avLst/>
          </a:prstGeom>
          <a:noFill/>
          <a:ln w="9525">
            <a:noFill/>
            <a:round/>
            <a:headEnd/>
            <a:tailEnd type="arrow" w="med" len="med"/>
          </a:ln>
        </p:spPr>
      </p:cxnSp>
      <p:sp>
        <p:nvSpPr>
          <p:cNvPr id="118792" name="Rectangle 2"/>
          <p:cNvSpPr txBox="1">
            <a:spLocks noChangeArrowheads="1"/>
          </p:cNvSpPr>
          <p:nvPr/>
        </p:nvSpPr>
        <p:spPr bwMode="auto">
          <a:xfrm>
            <a:off x="304800" y="4953000"/>
            <a:ext cx="4191000" cy="990600"/>
          </a:xfrm>
          <a:prstGeom prst="rect">
            <a:avLst/>
          </a:prstGeom>
          <a:noFill/>
          <a:ln w="9525">
            <a:solidFill>
              <a:schemeClr val="bg1"/>
            </a:solidFill>
            <a:miter lim="800000"/>
            <a:headEnd/>
            <a:tailEnd/>
          </a:ln>
        </p:spPr>
        <p:txBody>
          <a:bodyPr/>
          <a:lstStyle/>
          <a:p>
            <a:pPr algn="ctr" eaLnBrk="0" hangingPunct="0"/>
            <a:r>
              <a:rPr lang="en-US" sz="2000" dirty="0">
                <a:solidFill>
                  <a:schemeClr val="tx1"/>
                </a:solidFill>
              </a:rPr>
              <a:t>Charring on the light fixture and ceiling is evidence of a degraded wiring connection.</a:t>
            </a:r>
          </a:p>
        </p:txBody>
      </p:sp>
      <p:sp>
        <p:nvSpPr>
          <p:cNvPr id="118793" name="Oval 26"/>
          <p:cNvSpPr>
            <a:spLocks noChangeArrowheads="1"/>
          </p:cNvSpPr>
          <p:nvPr/>
        </p:nvSpPr>
        <p:spPr bwMode="auto">
          <a:xfrm>
            <a:off x="6324600" y="2057400"/>
            <a:ext cx="1143000" cy="762000"/>
          </a:xfrm>
          <a:prstGeom prst="ellipse">
            <a:avLst/>
          </a:prstGeom>
          <a:noFill/>
          <a:ln w="9525">
            <a:noFill/>
            <a:round/>
            <a:headEnd/>
            <a:tailEnd/>
          </a:ln>
        </p:spPr>
        <p:txBody>
          <a:bodyPr lIns="0" tIns="0" rIns="0" bIns="0"/>
          <a:lstStyle/>
          <a:p>
            <a:pPr marL="342900" indent="-342900" algn="ctr" eaLnBrk="0" hangingPunct="0">
              <a:lnSpc>
                <a:spcPct val="90000"/>
              </a:lnSpc>
              <a:spcBef>
                <a:spcPts val="1200"/>
              </a:spcBef>
              <a:buClr>
                <a:srgbClr val="8DC63F"/>
              </a:buClr>
            </a:pPr>
            <a:endParaRPr lang="en-US"/>
          </a:p>
        </p:txBody>
      </p:sp>
      <p:sp>
        <p:nvSpPr>
          <p:cNvPr id="118794" name="Oval 28"/>
          <p:cNvSpPr>
            <a:spLocks noChangeArrowheads="1"/>
          </p:cNvSpPr>
          <p:nvPr/>
        </p:nvSpPr>
        <p:spPr bwMode="auto">
          <a:xfrm>
            <a:off x="5257800" y="3200400"/>
            <a:ext cx="1905000" cy="1066800"/>
          </a:xfrm>
          <a:prstGeom prst="ellipse">
            <a:avLst/>
          </a:prstGeom>
          <a:noFill/>
          <a:ln w="9525">
            <a:noFill/>
            <a:round/>
            <a:headEnd/>
            <a:tailEnd/>
          </a:ln>
        </p:spPr>
        <p:txBody>
          <a:bodyPr lIns="0" tIns="0" rIns="0" bIns="0"/>
          <a:lstStyle/>
          <a:p>
            <a:pPr marL="342900" indent="-342900" algn="ctr" eaLnBrk="0" hangingPunct="0">
              <a:lnSpc>
                <a:spcPct val="90000"/>
              </a:lnSpc>
              <a:spcBef>
                <a:spcPts val="1200"/>
              </a:spcBef>
              <a:buClr>
                <a:srgbClr val="8DC63F"/>
              </a:buClr>
            </a:pPr>
            <a:endParaRPr lang="en-US"/>
          </a:p>
        </p:txBody>
      </p:sp>
      <p:sp>
        <p:nvSpPr>
          <p:cNvPr id="118797" name="TextBox 19"/>
          <p:cNvSpPr txBox="1">
            <a:spLocks noChangeArrowheads="1"/>
          </p:cNvSpPr>
          <p:nvPr/>
        </p:nvSpPr>
        <p:spPr bwMode="auto">
          <a:xfrm>
            <a:off x="1219200" y="4572000"/>
            <a:ext cx="3200400" cy="216982"/>
          </a:xfrm>
          <a:prstGeom prst="rect">
            <a:avLst/>
          </a:prstGeom>
          <a:noFill/>
          <a:ln w="9525">
            <a:noFill/>
            <a:miter lim="800000"/>
            <a:headEnd/>
            <a:tailEnd/>
          </a:ln>
        </p:spPr>
        <p:txBody>
          <a:bodyPr wrap="square">
            <a:spAutoFit/>
          </a:bodyPr>
          <a:lstStyle/>
          <a:p>
            <a:pPr algn="r" eaLnBrk="0" hangingPunct="0">
              <a:lnSpc>
                <a:spcPct val="90000"/>
              </a:lnSpc>
              <a:spcBef>
                <a:spcPts val="1200"/>
              </a:spcBef>
              <a:buClr>
                <a:srgbClr val="8DC63F"/>
              </a:buClr>
            </a:pPr>
            <a:r>
              <a:rPr lang="en-US" sz="900" i="1" dirty="0">
                <a:solidFill>
                  <a:schemeClr val="bg1"/>
                </a:solidFill>
              </a:rPr>
              <a:t>Photos courtesy of PA Weatherization Training Center</a:t>
            </a:r>
          </a:p>
        </p:txBody>
      </p:sp>
      <p:sp>
        <p:nvSpPr>
          <p:cNvPr id="14"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457200" y="0"/>
            <a:ext cx="6324600" cy="838200"/>
          </a:xfrm>
        </p:spPr>
        <p:txBody>
          <a:bodyPr>
            <a:normAutofit/>
          </a:bodyPr>
          <a:lstStyle/>
          <a:p>
            <a:pPr>
              <a:defRPr/>
            </a:pPr>
            <a:r>
              <a:rPr lang="en-US" sz="2400" dirty="0" smtClean="0"/>
              <a:t>Electrical Assessment –</a:t>
            </a:r>
            <a:br>
              <a:rPr lang="en-US" sz="2400" dirty="0" smtClean="0"/>
            </a:br>
            <a:r>
              <a:rPr lang="en-US" sz="2400" dirty="0" smtClean="0"/>
              <a:t>Light Fixtures</a:t>
            </a:r>
          </a:p>
        </p:txBody>
      </p:sp>
      <p:pic>
        <p:nvPicPr>
          <p:cNvPr id="134150" name="Picture 4" descr="Photo showing 3” of air space between recessed lights and insulation or other flammables."/>
          <p:cNvPicPr>
            <a:picLocks noChangeAspect="1" noChangeArrowheads="1"/>
          </p:cNvPicPr>
          <p:nvPr/>
        </p:nvPicPr>
        <p:blipFill>
          <a:blip r:embed="rId3" cstate="email">
            <a:lum bright="-10000" contrast="-10000"/>
          </a:blip>
          <a:srcRect/>
          <a:stretch>
            <a:fillRect/>
          </a:stretch>
        </p:blipFill>
        <p:spPr bwMode="auto">
          <a:xfrm>
            <a:off x="533399" y="1447800"/>
            <a:ext cx="376732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4151" name="Picture 6" descr="Photo showing A fabricated airtight drywall box which meets electrical code requirements and provides a good seal.&#10;"/>
          <p:cNvPicPr>
            <a:picLocks noChangeAspect="1" noChangeArrowheads="1"/>
          </p:cNvPicPr>
          <p:nvPr/>
        </p:nvPicPr>
        <p:blipFill>
          <a:blip r:embed="rId4" cstate="email">
            <a:lum bright="10000" contrast="10000"/>
          </a:blip>
          <a:srcRect/>
          <a:stretch>
            <a:fillRect/>
          </a:stretch>
        </p:blipFill>
        <p:spPr bwMode="auto">
          <a:xfrm>
            <a:off x="4844143" y="1447800"/>
            <a:ext cx="3766457"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9813" name="Text Box 7"/>
          <p:cNvSpPr txBox="1">
            <a:spLocks noChangeArrowheads="1"/>
          </p:cNvSpPr>
          <p:nvPr/>
        </p:nvSpPr>
        <p:spPr bwMode="auto">
          <a:xfrm>
            <a:off x="457200" y="5257800"/>
            <a:ext cx="3886200" cy="1015663"/>
          </a:xfrm>
          <a:prstGeom prst="rect">
            <a:avLst/>
          </a:prstGeom>
          <a:noFill/>
          <a:ln w="9525">
            <a:noFill/>
            <a:miter lim="800000"/>
            <a:headEnd/>
            <a:tailEnd/>
          </a:ln>
        </p:spPr>
        <p:txBody>
          <a:bodyPr>
            <a:spAutoFit/>
          </a:bodyPr>
          <a:lstStyle/>
          <a:p>
            <a:pPr algn="ctr" eaLnBrk="0" hangingPunct="0">
              <a:spcBef>
                <a:spcPct val="50000"/>
              </a:spcBef>
            </a:pPr>
            <a:r>
              <a:rPr lang="en-US" sz="2000" dirty="0"/>
              <a:t>Provide 3” of air space between recessed lights and insulation or other flammables.</a:t>
            </a:r>
          </a:p>
        </p:txBody>
      </p:sp>
      <p:sp>
        <p:nvSpPr>
          <p:cNvPr id="119814" name="Text Box 8"/>
          <p:cNvSpPr txBox="1">
            <a:spLocks noChangeArrowheads="1"/>
          </p:cNvSpPr>
          <p:nvPr/>
        </p:nvSpPr>
        <p:spPr bwMode="auto">
          <a:xfrm>
            <a:off x="4724400" y="5257800"/>
            <a:ext cx="4343400" cy="1015663"/>
          </a:xfrm>
          <a:prstGeom prst="rect">
            <a:avLst/>
          </a:prstGeom>
          <a:noFill/>
          <a:ln w="9525">
            <a:noFill/>
            <a:miter lim="800000"/>
            <a:headEnd/>
            <a:tailEnd/>
          </a:ln>
        </p:spPr>
        <p:txBody>
          <a:bodyPr>
            <a:spAutoFit/>
          </a:bodyPr>
          <a:lstStyle/>
          <a:p>
            <a:pPr algn="ctr" eaLnBrk="0" hangingPunct="0">
              <a:spcBef>
                <a:spcPct val="50000"/>
              </a:spcBef>
            </a:pPr>
            <a:r>
              <a:rPr lang="en-US" sz="2000" dirty="0"/>
              <a:t>A fabricated airtight drywall box meets electrical code requirements and provides a good seal.</a:t>
            </a:r>
          </a:p>
        </p:txBody>
      </p:sp>
      <p:sp>
        <p:nvSpPr>
          <p:cNvPr id="119817" name="TextBox 12"/>
          <p:cNvSpPr txBox="1">
            <a:spLocks noChangeArrowheads="1"/>
          </p:cNvSpPr>
          <p:nvPr/>
        </p:nvSpPr>
        <p:spPr bwMode="auto">
          <a:xfrm>
            <a:off x="5486400" y="4876800"/>
            <a:ext cx="31242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a:t>
            </a:r>
            <a:r>
              <a:rPr lang="en-US" sz="900" i="1" dirty="0" smtClean="0">
                <a:solidFill>
                  <a:schemeClr val="bg1"/>
                </a:solidFill>
              </a:rPr>
              <a:t>of PA </a:t>
            </a:r>
            <a:r>
              <a:rPr lang="en-US" sz="900" i="1" dirty="0">
                <a:solidFill>
                  <a:schemeClr val="bg1"/>
                </a:solidFill>
              </a:rPr>
              <a:t>Weatherization Training Center</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sz="half" idx="4294967295"/>
          </p:nvPr>
        </p:nvSpPr>
        <p:spPr>
          <a:xfrm>
            <a:off x="457200" y="1600200"/>
            <a:ext cx="3352800" cy="4648200"/>
          </a:xfrm>
        </p:spPr>
        <p:txBody>
          <a:bodyPr lIns="91440" tIns="45720" rIns="91440" bIns="45720"/>
          <a:lstStyle/>
          <a:p>
            <a:pPr>
              <a:spcAft>
                <a:spcPts val="600"/>
              </a:spcAft>
              <a:buFontTx/>
              <a:buNone/>
            </a:pPr>
            <a:r>
              <a:rPr lang="en-US" sz="2600" dirty="0" smtClean="0">
                <a:solidFill>
                  <a:srgbClr val="000066"/>
                </a:solidFill>
              </a:rPr>
              <a:t>S-Type Fuses</a:t>
            </a:r>
          </a:p>
          <a:p>
            <a:pPr marL="461963" indent="-287338">
              <a:spcAft>
                <a:spcPts val="600"/>
              </a:spcAft>
            </a:pPr>
            <a:r>
              <a:rPr lang="en-US" sz="2400" dirty="0" smtClean="0">
                <a:solidFill>
                  <a:schemeClr val="tx1"/>
                </a:solidFill>
              </a:rPr>
              <a:t>Tamper-proof</a:t>
            </a:r>
          </a:p>
          <a:p>
            <a:pPr marL="461963" indent="-287338">
              <a:spcAft>
                <a:spcPts val="600"/>
              </a:spcAft>
            </a:pPr>
            <a:r>
              <a:rPr lang="en-US" sz="2400" dirty="0" smtClean="0">
                <a:solidFill>
                  <a:schemeClr val="tx1"/>
                </a:solidFill>
              </a:rPr>
              <a:t>Barbed shell screws into fuse panel</a:t>
            </a:r>
          </a:p>
          <a:p>
            <a:pPr marL="461963" indent="-287338">
              <a:spcAft>
                <a:spcPts val="600"/>
              </a:spcAft>
            </a:pPr>
            <a:r>
              <a:rPr lang="en-US" sz="2400" dirty="0" smtClean="0">
                <a:solidFill>
                  <a:schemeClr val="tx1"/>
                </a:solidFill>
              </a:rPr>
              <a:t>Only proper fuse </a:t>
            </a:r>
            <a:br>
              <a:rPr lang="en-US" sz="2400" dirty="0" smtClean="0">
                <a:solidFill>
                  <a:schemeClr val="tx1"/>
                </a:solidFill>
              </a:rPr>
            </a:br>
            <a:r>
              <a:rPr lang="en-US" sz="2400" dirty="0" smtClean="0">
                <a:solidFill>
                  <a:schemeClr val="tx1"/>
                </a:solidFill>
              </a:rPr>
              <a:t>will fit into shell</a:t>
            </a:r>
          </a:p>
          <a:p>
            <a:pPr marL="461963" indent="-287338">
              <a:spcAft>
                <a:spcPts val="600"/>
              </a:spcAft>
            </a:pPr>
            <a:r>
              <a:rPr lang="en-US" sz="2400" dirty="0" smtClean="0">
                <a:solidFill>
                  <a:schemeClr val="tx1"/>
                </a:solidFill>
              </a:rPr>
              <a:t>Color-coded</a:t>
            </a:r>
          </a:p>
        </p:txBody>
      </p:sp>
      <p:pic>
        <p:nvPicPr>
          <p:cNvPr id="120835" name="Picture 5" descr="Close-up photo of an S-Type fuse."/>
          <p:cNvPicPr>
            <a:picLocks noChangeArrowheads="1"/>
          </p:cNvPicPr>
          <p:nvPr/>
        </p:nvPicPr>
        <p:blipFill>
          <a:blip r:embed="rId3" cstate="print"/>
          <a:srcRect/>
          <a:stretch>
            <a:fillRect/>
          </a:stretch>
        </p:blipFill>
        <p:spPr bwMode="auto">
          <a:xfrm>
            <a:off x="4283075" y="1138238"/>
            <a:ext cx="4860925" cy="5338762"/>
          </a:xfrm>
          <a:prstGeom prst="rect">
            <a:avLst/>
          </a:prstGeom>
          <a:noFill/>
          <a:ln w="9525">
            <a:noFill/>
            <a:miter lim="800000"/>
            <a:headEnd/>
            <a:tailEnd/>
          </a:ln>
        </p:spPr>
      </p:pic>
      <p:sp>
        <p:nvSpPr>
          <p:cNvPr id="118791" name="Rectangle 8"/>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eaLnBrk="0" hangingPunct="0">
              <a:defRPr/>
            </a:pPr>
            <a:r>
              <a:rPr lang="en-US" sz="2600" spc="100" dirty="0">
                <a:solidFill>
                  <a:schemeClr val="bg1"/>
                </a:solidFill>
                <a:ea typeface="+mn-ea"/>
              </a:rPr>
              <a:t>Electrical Assessment </a:t>
            </a:r>
            <a:r>
              <a:rPr lang="en-US" sz="2600" spc="100" dirty="0" smtClean="0">
                <a:solidFill>
                  <a:schemeClr val="bg1"/>
                </a:solidFill>
                <a:ea typeface="+mn-ea"/>
              </a:rPr>
              <a:t>– </a:t>
            </a:r>
            <a:r>
              <a:rPr lang="en-US" sz="2600" spc="100" dirty="0">
                <a:solidFill>
                  <a:schemeClr val="bg1"/>
                </a:solidFill>
                <a:ea typeface="+mn-ea"/>
              </a:rPr>
              <a:t>Fuses</a:t>
            </a:r>
          </a:p>
        </p:txBody>
      </p:sp>
      <p:sp>
        <p:nvSpPr>
          <p:cNvPr id="120839" name="TextBox 11"/>
          <p:cNvSpPr txBox="1">
            <a:spLocks noChangeArrowheads="1"/>
          </p:cNvSpPr>
          <p:nvPr/>
        </p:nvSpPr>
        <p:spPr bwMode="auto">
          <a:xfrm>
            <a:off x="5943600" y="6248400"/>
            <a:ext cx="3124200" cy="216982"/>
          </a:xfrm>
          <a:prstGeom prst="rect">
            <a:avLst/>
          </a:prstGeom>
          <a:noFill/>
          <a:ln w="9525">
            <a:noFill/>
            <a:miter lim="800000"/>
            <a:headEnd/>
            <a:tailEnd/>
          </a:ln>
        </p:spPr>
        <p:txBody>
          <a:bodyPr wrap="square">
            <a:spAutoFit/>
          </a:bodyPr>
          <a:lstStyle/>
          <a:p>
            <a:pPr algn="r" eaLnBrk="0" hangingPunct="0">
              <a:lnSpc>
                <a:spcPct val="90000"/>
              </a:lnSpc>
              <a:spcBef>
                <a:spcPts val="1200"/>
              </a:spcBef>
              <a:buClr>
                <a:srgbClr val="8DC63F"/>
              </a:buClr>
            </a:pPr>
            <a:r>
              <a:rPr lang="en-US" sz="900" i="1" dirty="0">
                <a:solidFill>
                  <a:schemeClr val="bg1"/>
                </a:solidFill>
              </a:rPr>
              <a:t>Photos courtesy of PA Weatherization Training Center</a:t>
            </a:r>
          </a:p>
        </p:txBody>
      </p:sp>
      <p:sp>
        <p:nvSpPr>
          <p:cNvPr id="11" name="Rectangular Callout 13"/>
          <p:cNvSpPr>
            <a:spLocks noChangeArrowheads="1"/>
          </p:cNvSpPr>
          <p:nvPr/>
        </p:nvSpPr>
        <p:spPr bwMode="auto">
          <a:xfrm>
            <a:off x="4724400" y="1905000"/>
            <a:ext cx="2209800" cy="457200"/>
          </a:xfrm>
          <a:prstGeom prst="wedgeRectCallout">
            <a:avLst>
              <a:gd name="adj1" fmla="val 5014"/>
              <a:gd name="adj2" fmla="val 129208"/>
            </a:avLst>
          </a:prstGeom>
          <a:solidFill>
            <a:schemeClr val="bg1">
              <a:alpha val="94116"/>
            </a:schemeClr>
          </a:solidFill>
          <a:ln w="3175">
            <a:solidFill>
              <a:srgbClr val="D9D9D9"/>
            </a:solidFill>
            <a:round/>
            <a:headEnd/>
            <a:tailEnd/>
          </a:ln>
          <a:effectLst>
            <a:outerShdw dist="38100" dir="2700000" rotWithShape="0">
              <a:srgbClr val="808080">
                <a:alpha val="42999"/>
              </a:srgbClr>
            </a:outerShdw>
          </a:effectLst>
        </p:spPr>
        <p:txBody>
          <a:bodyPr anchor="ctr"/>
          <a:lstStyle/>
          <a:p>
            <a:pPr algn="ctr" eaLnBrk="0" hangingPunct="0">
              <a:lnSpc>
                <a:spcPct val="90000"/>
              </a:lnSpc>
              <a:spcBef>
                <a:spcPts val="1200"/>
              </a:spcBef>
              <a:buClr>
                <a:srgbClr val="8DC63F"/>
              </a:buClr>
              <a:defRPr/>
            </a:pPr>
            <a:r>
              <a:rPr lang="en-US" sz="1800" dirty="0"/>
              <a:t>Blue-15 Amp Fuse</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228600" y="1524000"/>
            <a:ext cx="8686800" cy="4724400"/>
          </a:xfrm>
        </p:spPr>
        <p:txBody>
          <a:bodyPr>
            <a:noAutofit/>
          </a:bodyPr>
          <a:lstStyle/>
          <a:p>
            <a:pPr marL="461963" indent="-287338">
              <a:spcAft>
                <a:spcPts val="1200"/>
              </a:spcAft>
            </a:pPr>
            <a:r>
              <a:rPr lang="en-US" sz="2000" dirty="0" smtClean="0">
                <a:solidFill>
                  <a:schemeClr val="tx1"/>
                </a:solidFill>
              </a:rPr>
              <a:t>A successful weatherization project begins with a systematic approach of visual and diagnostic evaluation.</a:t>
            </a:r>
          </a:p>
          <a:p>
            <a:pPr marL="461963" indent="-287338">
              <a:spcAft>
                <a:spcPts val="1200"/>
              </a:spcAft>
            </a:pPr>
            <a:r>
              <a:rPr lang="en-US" sz="2000" dirty="0" smtClean="0">
                <a:solidFill>
                  <a:schemeClr val="tx1"/>
                </a:solidFill>
              </a:rPr>
              <a:t>Good building assessments begin with a thorough client interview.</a:t>
            </a:r>
          </a:p>
          <a:p>
            <a:pPr marL="461963" indent="-287338">
              <a:spcAft>
                <a:spcPts val="0"/>
              </a:spcAft>
            </a:pPr>
            <a:r>
              <a:rPr lang="en-US" sz="2000" dirty="0" smtClean="0">
                <a:solidFill>
                  <a:schemeClr val="tx1"/>
                </a:solidFill>
              </a:rPr>
              <a:t>A successful audit relies on the application of accurate visual assessment and diagnostic procedures.</a:t>
            </a:r>
          </a:p>
          <a:p>
            <a:pPr marL="461963" indent="-287338"/>
            <a:r>
              <a:rPr lang="en-US" sz="2000" dirty="0" smtClean="0">
                <a:solidFill>
                  <a:schemeClr val="tx1"/>
                </a:solidFill>
              </a:rPr>
              <a:t>A successful building assessment incorporates all of the knowledge of building systems and the interaction of their components.</a:t>
            </a:r>
          </a:p>
          <a:p>
            <a:pPr marL="461963" indent="-287338"/>
            <a:r>
              <a:rPr lang="en-US" sz="2000" dirty="0" smtClean="0">
                <a:solidFill>
                  <a:schemeClr val="tx1"/>
                </a:solidFill>
              </a:rPr>
              <a:t>Auditors must document moisture, electrical, and health and safety problems.</a:t>
            </a:r>
          </a:p>
          <a:p>
            <a:pPr marL="461963" indent="-287338"/>
            <a:r>
              <a:rPr lang="en-US" sz="2000" dirty="0" smtClean="0">
                <a:solidFill>
                  <a:schemeClr val="tx1"/>
                </a:solidFill>
              </a:rPr>
              <a:t>Understanding the components of the thermal boundary will help the auditor determine the most cost-effective retrofit strategies.</a:t>
            </a:r>
          </a:p>
        </p:txBody>
      </p:sp>
      <p:sp>
        <p:nvSpPr>
          <p:cNvPr id="119810" name="Rectangle 2"/>
          <p:cNvSpPr>
            <a:spLocks noGrp="1" noChangeArrowheads="1"/>
          </p:cNvSpPr>
          <p:nvPr>
            <p:ph type="title"/>
          </p:nvPr>
        </p:nvSpPr>
        <p:spPr/>
        <p:txBody>
          <a:bodyPr/>
          <a:lstStyle/>
          <a:p>
            <a:pPr>
              <a:defRPr/>
            </a:pPr>
            <a:r>
              <a:rPr lang="en-US" dirty="0" smtClean="0"/>
              <a:t>Summary</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600200"/>
            <a:ext cx="8001000" cy="4648200"/>
          </a:xfrm>
        </p:spPr>
        <p:txBody>
          <a:bodyPr/>
          <a:lstStyle/>
          <a:p>
            <a:pPr>
              <a:lnSpc>
                <a:spcPct val="80000"/>
              </a:lnSpc>
              <a:spcAft>
                <a:spcPts val="600"/>
              </a:spcAft>
              <a:buFontTx/>
              <a:buNone/>
            </a:pPr>
            <a:r>
              <a:rPr lang="en-US" sz="2600" dirty="0" smtClean="0">
                <a:solidFill>
                  <a:srgbClr val="000066"/>
                </a:solidFill>
              </a:rPr>
              <a:t>Explain the audit process and discuss retrofit options.</a:t>
            </a:r>
          </a:p>
          <a:p>
            <a:pPr marL="461963" indent="-293688">
              <a:spcAft>
                <a:spcPts val="600"/>
              </a:spcAft>
            </a:pPr>
            <a:r>
              <a:rPr lang="en-US" dirty="0" smtClean="0">
                <a:solidFill>
                  <a:schemeClr val="tx1"/>
                </a:solidFill>
              </a:rPr>
              <a:t>Air leakage testing</a:t>
            </a:r>
          </a:p>
          <a:p>
            <a:pPr marL="461963" indent="-293688">
              <a:spcAft>
                <a:spcPts val="600"/>
              </a:spcAft>
            </a:pPr>
            <a:r>
              <a:rPr lang="en-US" dirty="0" smtClean="0">
                <a:solidFill>
                  <a:schemeClr val="tx1"/>
                </a:solidFill>
              </a:rPr>
              <a:t>Health and safety assessment</a:t>
            </a:r>
          </a:p>
          <a:p>
            <a:pPr marL="461963" indent="-293688">
              <a:spcAft>
                <a:spcPts val="600"/>
              </a:spcAft>
            </a:pPr>
            <a:r>
              <a:rPr lang="en-US" dirty="0" smtClean="0">
                <a:solidFill>
                  <a:schemeClr val="tx1"/>
                </a:solidFill>
              </a:rPr>
              <a:t>Heating and cooling assessment</a:t>
            </a:r>
          </a:p>
          <a:p>
            <a:pPr marL="461963" indent="-293688">
              <a:spcAft>
                <a:spcPts val="600"/>
              </a:spcAft>
            </a:pPr>
            <a:r>
              <a:rPr lang="en-US" dirty="0" smtClean="0">
                <a:solidFill>
                  <a:schemeClr val="tx1"/>
                </a:solidFill>
              </a:rPr>
              <a:t>Base load analysis</a:t>
            </a:r>
          </a:p>
          <a:p>
            <a:pPr marL="461963" indent="-293688">
              <a:spcAft>
                <a:spcPts val="600"/>
              </a:spcAft>
            </a:pPr>
            <a:r>
              <a:rPr lang="en-US" dirty="0" smtClean="0">
                <a:solidFill>
                  <a:schemeClr val="tx1"/>
                </a:solidFill>
              </a:rPr>
              <a:t>Existing conditions that may effect the building integrity</a:t>
            </a:r>
            <a:br>
              <a:rPr lang="en-US" dirty="0" smtClean="0">
                <a:solidFill>
                  <a:schemeClr val="tx1"/>
                </a:solidFill>
              </a:rPr>
            </a:br>
            <a:r>
              <a:rPr lang="en-US" dirty="0" smtClean="0">
                <a:solidFill>
                  <a:schemeClr val="tx1"/>
                </a:solidFill>
              </a:rPr>
              <a:t>or their own health and safety</a:t>
            </a:r>
          </a:p>
          <a:p>
            <a:pPr marL="461963" indent="-293688">
              <a:spcAft>
                <a:spcPts val="600"/>
              </a:spcAft>
            </a:pPr>
            <a:r>
              <a:rPr lang="en-US" dirty="0" smtClean="0">
                <a:solidFill>
                  <a:schemeClr val="tx1"/>
                </a:solidFill>
              </a:rPr>
              <a:t>How the home and their lives will be improved through weatherization</a:t>
            </a:r>
          </a:p>
        </p:txBody>
      </p:sp>
      <p:sp>
        <p:nvSpPr>
          <p:cNvPr id="29698" name="Rectangle 2"/>
          <p:cNvSpPr>
            <a:spLocks noGrp="1" noChangeArrowheads="1"/>
          </p:cNvSpPr>
          <p:nvPr>
            <p:ph type="title"/>
          </p:nvPr>
        </p:nvSpPr>
        <p:spPr/>
        <p:txBody>
          <a:bodyPr/>
          <a:lstStyle/>
          <a:p>
            <a:pPr>
              <a:defRPr/>
            </a:pPr>
            <a:r>
              <a:rPr lang="en-US" dirty="0" smtClean="0"/>
              <a:t>Client Interview #3</a:t>
            </a:r>
          </a:p>
        </p:txBody>
      </p:sp>
      <p:sp>
        <p:nvSpPr>
          <p:cNvPr id="28678" name="TextBox 6"/>
          <p:cNvSpPr txBox="1">
            <a:spLocks noChangeArrowheads="1"/>
          </p:cNvSpPr>
          <p:nvPr/>
        </p:nvSpPr>
        <p:spPr bwMode="auto">
          <a:xfrm>
            <a:off x="9626600" y="1651000"/>
            <a:ext cx="184150" cy="487363"/>
          </a:xfrm>
          <a:prstGeom prst="rect">
            <a:avLst/>
          </a:prstGeom>
          <a:noFill/>
          <a:ln w="9525">
            <a:noFill/>
            <a:miter lim="800000"/>
            <a:headEnd/>
            <a:tailEnd/>
          </a:ln>
        </p:spPr>
        <p:txBody>
          <a:bodyPr wrap="none">
            <a:spAutoFit/>
          </a:bodyPr>
          <a:lstStyle/>
          <a:p>
            <a:pPr algn="ctr" eaLnBrk="0" hangingPunct="0">
              <a:lnSpc>
                <a:spcPct val="90000"/>
              </a:lnSpc>
              <a:spcBef>
                <a:spcPts val="1200"/>
              </a:spcBef>
              <a:buClr>
                <a:srgbClr val="8DC63F"/>
              </a:buClr>
            </a:pPr>
            <a:endParaRPr lang="en-US"/>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8" descr="Graphic of exterior walk around process - Start at the entry door. Move in a clockwise direction. Take pictures of everything. Return to the point of origin.&#10;"/>
          <p:cNvGrpSpPr>
            <a:grpSpLocks/>
          </p:cNvGrpSpPr>
          <p:nvPr/>
        </p:nvGrpSpPr>
        <p:grpSpPr bwMode="auto">
          <a:xfrm>
            <a:off x="1492250" y="1371600"/>
            <a:ext cx="6356350" cy="3290888"/>
            <a:chOff x="1447800" y="3352800"/>
            <a:chExt cx="6355735" cy="3291454"/>
          </a:xfrm>
        </p:grpSpPr>
        <p:grpSp>
          <p:nvGrpSpPr>
            <p:cNvPr id="29703" name="Group 25"/>
            <p:cNvGrpSpPr>
              <a:grpSpLocks/>
            </p:cNvGrpSpPr>
            <p:nvPr/>
          </p:nvGrpSpPr>
          <p:grpSpPr bwMode="auto">
            <a:xfrm>
              <a:off x="1752600" y="3657600"/>
              <a:ext cx="5791200" cy="2757714"/>
              <a:chOff x="914400" y="2971800"/>
              <a:chExt cx="7200900" cy="3429000"/>
            </a:xfrm>
          </p:grpSpPr>
          <p:pic>
            <p:nvPicPr>
              <p:cNvPr id="29713" name="Picture 96" descr="Auditor_FootprintSketch_New.png"/>
              <p:cNvPicPr>
                <a:picLocks noChangeAspect="1"/>
              </p:cNvPicPr>
              <p:nvPr/>
            </p:nvPicPr>
            <p:blipFill>
              <a:blip r:embed="rId3" cstate="print"/>
              <a:srcRect/>
              <a:stretch>
                <a:fillRect/>
              </a:stretch>
            </p:blipFill>
            <p:spPr bwMode="auto">
              <a:xfrm>
                <a:off x="990600" y="2971800"/>
                <a:ext cx="7124700" cy="3228975"/>
              </a:xfrm>
              <a:prstGeom prst="rect">
                <a:avLst/>
              </a:prstGeom>
              <a:noFill/>
              <a:ln w="9525">
                <a:noFill/>
                <a:miter lim="800000"/>
                <a:headEnd/>
                <a:tailEnd/>
              </a:ln>
            </p:spPr>
          </p:pic>
          <p:sp>
            <p:nvSpPr>
              <p:cNvPr id="29714" name="Rectangle 24"/>
              <p:cNvSpPr>
                <a:spLocks noChangeArrowheads="1"/>
              </p:cNvSpPr>
              <p:nvPr/>
            </p:nvSpPr>
            <p:spPr bwMode="auto">
              <a:xfrm>
                <a:off x="914400" y="5715000"/>
                <a:ext cx="4038600" cy="685800"/>
              </a:xfrm>
              <a:prstGeom prst="rect">
                <a:avLst/>
              </a:prstGeom>
              <a:solidFill>
                <a:srgbClr val="FFFFFF"/>
              </a:solidFill>
              <a:ln w="9525">
                <a:noFill/>
                <a:round/>
                <a:headEnd/>
                <a:tailEnd/>
              </a:ln>
            </p:spPr>
            <p:txBody>
              <a:bodyPr lIns="0" tIns="0" rIns="0" bIns="0"/>
              <a:lstStyle/>
              <a:p>
                <a:pPr marL="342900" indent="-342900" algn="ctr" eaLnBrk="0" hangingPunct="0">
                  <a:lnSpc>
                    <a:spcPct val="90000"/>
                  </a:lnSpc>
                  <a:spcBef>
                    <a:spcPts val="1200"/>
                  </a:spcBef>
                  <a:buClr>
                    <a:srgbClr val="8DC63F"/>
                  </a:buClr>
                </a:pPr>
                <a:endParaRPr lang="en-US"/>
              </a:p>
            </p:txBody>
          </p:sp>
        </p:grpSp>
        <p:sp>
          <p:nvSpPr>
            <p:cNvPr id="9" name="Bent Arrow 8"/>
            <p:cNvSpPr/>
            <p:nvPr/>
          </p:nvSpPr>
          <p:spPr bwMode="auto">
            <a:xfrm>
              <a:off x="1447800" y="3352800"/>
              <a:ext cx="2187363" cy="849459"/>
            </a:xfrm>
            <a:prstGeom prst="bentArrow">
              <a:avLst>
                <a:gd name="adj1" fmla="val 29487"/>
                <a:gd name="adj2" fmla="val 25000"/>
                <a:gd name="adj3" fmla="val 25000"/>
                <a:gd name="adj4" fmla="val 43750"/>
              </a:avLst>
            </a:prstGeom>
            <a:gradFill flip="none" rotWithShape="1">
              <a:gsLst>
                <a:gs pos="0">
                  <a:srgbClr val="FF9900"/>
                </a:gs>
                <a:gs pos="100000">
                  <a:srgbClr val="FFFFFF"/>
                </a:gs>
              </a:gsLst>
              <a:lin ang="10800000" scaled="0"/>
              <a:tileRect/>
            </a:gradFill>
            <a:ln w="9525" cap="flat" cmpd="sng" algn="ctr">
              <a:noFill/>
              <a:prstDash val="solid"/>
              <a:round/>
              <a:headEnd type="none" w="med" len="med"/>
              <a:tailEnd type="none" w="med" len="med"/>
            </a:ln>
            <a:effectLst/>
          </p:spPr>
          <p:txBody>
            <a:bodyPr/>
            <a:lstStyle/>
            <a:p>
              <a:pPr eaLnBrk="0" hangingPunct="0">
                <a:defRPr/>
              </a:pPr>
              <a:endParaRPr lang="en-US" sz="1800" dirty="0">
                <a:solidFill>
                  <a:schemeClr val="tx1"/>
                </a:solidFill>
                <a:latin typeface="Verdana" pitchFamily="34" charset="0"/>
                <a:ea typeface="+mn-ea"/>
              </a:endParaRPr>
            </a:p>
          </p:txBody>
        </p:sp>
        <p:sp>
          <p:nvSpPr>
            <p:cNvPr id="29705" name="Right Arrow 10"/>
            <p:cNvSpPr>
              <a:spLocks noChangeArrowheads="1"/>
            </p:cNvSpPr>
            <p:nvPr/>
          </p:nvSpPr>
          <p:spPr bwMode="auto">
            <a:xfrm>
              <a:off x="4191000" y="3352800"/>
              <a:ext cx="2771058" cy="424543"/>
            </a:xfrm>
            <a:prstGeom prst="rightArrow">
              <a:avLst>
                <a:gd name="adj1" fmla="val 50000"/>
                <a:gd name="adj2" fmla="val 49981"/>
              </a:avLst>
            </a:prstGeom>
            <a:gradFill rotWithShape="1">
              <a:gsLst>
                <a:gs pos="0">
                  <a:srgbClr val="FFFFFF"/>
                </a:gs>
                <a:gs pos="100000">
                  <a:srgbClr val="FF9900"/>
                </a:gs>
              </a:gsLst>
              <a:lin ang="0"/>
            </a:gradFill>
            <a:ln w="9525">
              <a:noFill/>
              <a:round/>
              <a:headEnd/>
              <a:tailEnd/>
            </a:ln>
          </p:spPr>
          <p:txBody>
            <a:bodyPr/>
            <a:lstStyle/>
            <a:p>
              <a:pPr eaLnBrk="0" hangingPunct="0"/>
              <a:endParaRPr lang="en-US" sz="1800">
                <a:solidFill>
                  <a:schemeClr val="tx1"/>
                </a:solidFill>
                <a:latin typeface="Verdana" pitchFamily="34" charset="0"/>
              </a:endParaRPr>
            </a:p>
          </p:txBody>
        </p:sp>
        <p:sp>
          <p:nvSpPr>
            <p:cNvPr id="12" name="Bent Arrow 11"/>
            <p:cNvSpPr/>
            <p:nvPr/>
          </p:nvSpPr>
          <p:spPr bwMode="auto">
            <a:xfrm rot="10800000">
              <a:off x="5105046" y="5867832"/>
              <a:ext cx="2698489" cy="776422"/>
            </a:xfrm>
            <a:prstGeom prst="bentArrow">
              <a:avLst>
                <a:gd name="adj1" fmla="val 25000"/>
                <a:gd name="adj2" fmla="val 23864"/>
                <a:gd name="adj3" fmla="val 25000"/>
                <a:gd name="adj4" fmla="val 43750"/>
              </a:avLst>
            </a:prstGeom>
            <a:gradFill flip="none" rotWithShape="1">
              <a:gsLst>
                <a:gs pos="0">
                  <a:srgbClr val="FF9900"/>
                </a:gs>
                <a:gs pos="100000">
                  <a:srgbClr val="FFFFFF"/>
                </a:gs>
              </a:gsLst>
              <a:lin ang="10800000" scaled="0"/>
              <a:tileRect/>
            </a:gradFill>
            <a:ln w="9525" cap="flat" cmpd="sng" algn="ctr">
              <a:noFill/>
              <a:prstDash val="solid"/>
              <a:round/>
              <a:headEnd type="none" w="med" len="med"/>
              <a:tailEnd type="none" w="med" len="med"/>
            </a:ln>
            <a:effectLst/>
          </p:spPr>
          <p:txBody>
            <a:bodyPr/>
            <a:lstStyle/>
            <a:p>
              <a:pPr eaLnBrk="0" hangingPunct="0">
                <a:defRPr/>
              </a:pPr>
              <a:endParaRPr lang="en-US" sz="1800" dirty="0">
                <a:solidFill>
                  <a:schemeClr val="tx1"/>
                </a:solidFill>
                <a:latin typeface="Verdana" pitchFamily="34" charset="0"/>
                <a:ea typeface="+mn-ea"/>
              </a:endParaRPr>
            </a:p>
          </p:txBody>
        </p:sp>
        <p:sp>
          <p:nvSpPr>
            <p:cNvPr id="13" name="Bent Arrow 12"/>
            <p:cNvSpPr/>
            <p:nvPr/>
          </p:nvSpPr>
          <p:spPr bwMode="auto">
            <a:xfrm rot="16200000">
              <a:off x="1815185" y="4966956"/>
              <a:ext cx="636697" cy="1371467"/>
            </a:xfrm>
            <a:prstGeom prst="bentArrow">
              <a:avLst/>
            </a:prstGeom>
            <a:gradFill flip="none" rotWithShape="1">
              <a:gsLst>
                <a:gs pos="0">
                  <a:srgbClr val="FF9900"/>
                </a:gs>
                <a:gs pos="100000">
                  <a:srgbClr val="FFFFFF"/>
                </a:gs>
              </a:gsLst>
              <a:lin ang="4020000" scaled="0"/>
              <a:tileRect/>
            </a:gradFill>
            <a:ln w="9525" cap="flat" cmpd="sng" algn="ctr">
              <a:noFill/>
              <a:prstDash val="solid"/>
              <a:round/>
              <a:headEnd type="none" w="med" len="med"/>
              <a:tailEnd type="none" w="med" len="med"/>
            </a:ln>
            <a:effectLst/>
          </p:spPr>
          <p:txBody>
            <a:bodyPr/>
            <a:lstStyle/>
            <a:p>
              <a:pPr eaLnBrk="0" hangingPunct="0">
                <a:defRPr/>
              </a:pPr>
              <a:endParaRPr lang="en-US" sz="1800" dirty="0">
                <a:solidFill>
                  <a:schemeClr val="tx1"/>
                </a:solidFill>
                <a:latin typeface="Verdana" pitchFamily="34" charset="0"/>
                <a:ea typeface="+mn-ea"/>
              </a:endParaRPr>
            </a:p>
          </p:txBody>
        </p:sp>
        <p:sp>
          <p:nvSpPr>
            <p:cNvPr id="29708" name="Up Arrow 13"/>
            <p:cNvSpPr>
              <a:spLocks noChangeArrowheads="1"/>
            </p:cNvSpPr>
            <p:nvPr/>
          </p:nvSpPr>
          <p:spPr bwMode="auto">
            <a:xfrm>
              <a:off x="1447800" y="4114800"/>
              <a:ext cx="364613" cy="990600"/>
            </a:xfrm>
            <a:prstGeom prst="upArrow">
              <a:avLst>
                <a:gd name="adj1" fmla="val 50000"/>
                <a:gd name="adj2" fmla="val 49998"/>
              </a:avLst>
            </a:prstGeom>
            <a:gradFill rotWithShape="1">
              <a:gsLst>
                <a:gs pos="0">
                  <a:srgbClr val="FFFFFF"/>
                </a:gs>
                <a:gs pos="100000">
                  <a:srgbClr val="FF9900"/>
                </a:gs>
              </a:gsLst>
              <a:lin ang="16380000"/>
            </a:gradFill>
            <a:ln w="9525">
              <a:noFill/>
              <a:round/>
              <a:headEnd/>
              <a:tailEnd/>
            </a:ln>
          </p:spPr>
          <p:txBody>
            <a:bodyPr/>
            <a:lstStyle/>
            <a:p>
              <a:pPr eaLnBrk="0" hangingPunct="0"/>
              <a:endParaRPr lang="en-US" sz="1800">
                <a:solidFill>
                  <a:schemeClr val="tx1"/>
                </a:solidFill>
                <a:latin typeface="Verdana" pitchFamily="34" charset="0"/>
              </a:endParaRPr>
            </a:p>
          </p:txBody>
        </p:sp>
        <p:sp>
          <p:nvSpPr>
            <p:cNvPr id="15" name="Bent Arrow 14"/>
            <p:cNvSpPr/>
            <p:nvPr/>
          </p:nvSpPr>
          <p:spPr bwMode="auto">
            <a:xfrm rot="5400000">
              <a:off x="6209512" y="4381769"/>
              <a:ext cx="2438819" cy="685734"/>
            </a:xfrm>
            <a:prstGeom prst="bentArrow">
              <a:avLst/>
            </a:prstGeom>
            <a:gradFill flip="none" rotWithShape="1">
              <a:gsLst>
                <a:gs pos="0">
                  <a:srgbClr val="FF9900"/>
                </a:gs>
                <a:gs pos="100000">
                  <a:srgbClr val="FFFFFF"/>
                </a:gs>
              </a:gsLst>
              <a:lin ang="10800000" scaled="0"/>
              <a:tileRect/>
            </a:gradFill>
            <a:ln w="9525" cap="flat" cmpd="sng" algn="ctr">
              <a:noFill/>
              <a:prstDash val="solid"/>
              <a:round/>
              <a:headEnd type="none" w="med" len="med"/>
              <a:tailEnd type="none" w="med" len="med"/>
            </a:ln>
            <a:effectLst/>
          </p:spPr>
          <p:txBody>
            <a:bodyPr/>
            <a:lstStyle/>
            <a:p>
              <a:pPr eaLnBrk="0" hangingPunct="0">
                <a:defRPr/>
              </a:pPr>
              <a:endParaRPr lang="en-US" sz="1800" dirty="0">
                <a:solidFill>
                  <a:schemeClr val="tx1"/>
                </a:solidFill>
                <a:latin typeface="Verdana" pitchFamily="34" charset="0"/>
                <a:ea typeface="+mn-ea"/>
              </a:endParaRPr>
            </a:p>
          </p:txBody>
        </p:sp>
        <p:sp>
          <p:nvSpPr>
            <p:cNvPr id="17" name="Multiply 16"/>
            <p:cNvSpPr/>
            <p:nvPr/>
          </p:nvSpPr>
          <p:spPr bwMode="auto">
            <a:xfrm>
              <a:off x="3657386" y="4953275"/>
              <a:ext cx="655575" cy="638285"/>
            </a:xfrm>
            <a:prstGeom prst="mathMultiply">
              <a:avLst/>
            </a:prstGeom>
            <a:solidFill>
              <a:srgbClr val="FF9900"/>
            </a:solidFill>
            <a:ln w="9525" cap="flat" cmpd="sng" algn="ctr">
              <a:noFill/>
              <a:prstDash val="solid"/>
              <a:round/>
              <a:headEnd type="none" w="med" len="med"/>
              <a:tailEnd type="none" w="med" len="med"/>
            </a:ln>
            <a:effectLst/>
          </p:spPr>
          <p:txBody>
            <a:bodyPr/>
            <a:lstStyle/>
            <a:p>
              <a:pPr eaLnBrk="0" hangingPunct="0">
                <a:defRPr/>
              </a:pPr>
              <a:endParaRPr lang="en-US" sz="1800" dirty="0">
                <a:solidFill>
                  <a:schemeClr val="tx1"/>
                </a:solidFill>
                <a:latin typeface="Verdana" pitchFamily="34" charset="0"/>
                <a:ea typeface="+mn-ea"/>
              </a:endParaRPr>
            </a:p>
          </p:txBody>
        </p:sp>
        <p:sp>
          <p:nvSpPr>
            <p:cNvPr id="30738" name="TextBox 17"/>
            <p:cNvSpPr txBox="1">
              <a:spLocks noChangeArrowheads="1"/>
            </p:cNvSpPr>
            <p:nvPr/>
          </p:nvSpPr>
          <p:spPr bwMode="auto">
            <a:xfrm>
              <a:off x="4190735" y="5086648"/>
              <a:ext cx="803197" cy="369952"/>
            </a:xfrm>
            <a:prstGeom prst="rect">
              <a:avLst/>
            </a:prstGeom>
            <a:noFill/>
            <a:ln w="9525">
              <a:noFill/>
              <a:miter lim="800000"/>
              <a:headEnd/>
              <a:tailEnd/>
            </a:ln>
          </p:spPr>
          <p:txBody>
            <a:bodyPr>
              <a:spAutoFit/>
            </a:bodyPr>
            <a:lstStyle/>
            <a:p>
              <a:pPr eaLnBrk="0" hangingPunct="0">
                <a:defRPr/>
              </a:pPr>
              <a:r>
                <a:rPr lang="en-US" sz="1800" b="1" dirty="0">
                  <a:solidFill>
                    <a:schemeClr val="bg2">
                      <a:lumMod val="50000"/>
                    </a:schemeClr>
                  </a:solidFill>
                  <a:latin typeface="+mn-lt"/>
                  <a:ea typeface="+mn-ea"/>
                </a:rPr>
                <a:t>Start</a:t>
              </a:r>
            </a:p>
          </p:txBody>
        </p:sp>
        <p:sp>
          <p:nvSpPr>
            <p:cNvPr id="21" name="Bent Arrow 20"/>
            <p:cNvSpPr/>
            <p:nvPr/>
          </p:nvSpPr>
          <p:spPr bwMode="auto">
            <a:xfrm flipH="1" flipV="1">
              <a:off x="3047845" y="5313700"/>
              <a:ext cx="584143" cy="706559"/>
            </a:xfrm>
            <a:prstGeom prst="bentArrow">
              <a:avLst/>
            </a:prstGeom>
            <a:gradFill flip="none" rotWithShape="1">
              <a:gsLst>
                <a:gs pos="0">
                  <a:srgbClr val="FF9900"/>
                </a:gs>
                <a:gs pos="100000">
                  <a:srgbClr val="FFFFFF"/>
                </a:gs>
              </a:gsLst>
              <a:lin ang="5640000" scaled="0"/>
              <a:tileRect/>
            </a:gradFill>
            <a:ln w="9525" cap="flat" cmpd="sng" algn="ctr">
              <a:noFill/>
              <a:prstDash val="solid"/>
              <a:round/>
              <a:headEnd type="none" w="med" len="med"/>
              <a:tailEnd type="none" w="med" len="med"/>
            </a:ln>
            <a:effectLst/>
          </p:spPr>
          <p:txBody>
            <a:bodyPr/>
            <a:lstStyle/>
            <a:p>
              <a:pPr eaLnBrk="0" hangingPunct="0">
                <a:defRPr/>
              </a:pPr>
              <a:endParaRPr lang="en-US" sz="1800" dirty="0">
                <a:solidFill>
                  <a:schemeClr val="tx1"/>
                </a:solidFill>
                <a:latin typeface="Verdana" pitchFamily="34" charset="0"/>
                <a:ea typeface="+mn-ea"/>
              </a:endParaRPr>
            </a:p>
          </p:txBody>
        </p:sp>
      </p:grpSp>
      <p:pic>
        <p:nvPicPr>
          <p:cNvPr id="30723" name="Picture 4" descr="Photo of home."/>
          <p:cNvPicPr>
            <a:picLocks noChangeAspect="1" noChangeArrowheads="1"/>
          </p:cNvPicPr>
          <p:nvPr/>
        </p:nvPicPr>
        <p:blipFill>
          <a:blip r:embed="rId4" cstate="email"/>
          <a:srcRect/>
          <a:stretch>
            <a:fillRect/>
          </a:stretch>
        </p:blipFill>
        <p:spPr bwMode="auto">
          <a:xfrm>
            <a:off x="838200" y="4267200"/>
            <a:ext cx="3429000" cy="1982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itle 21"/>
          <p:cNvSpPr>
            <a:spLocks noGrp="1"/>
          </p:cNvSpPr>
          <p:nvPr>
            <p:ph type="title"/>
          </p:nvPr>
        </p:nvSpPr>
        <p:spPr/>
        <p:txBody>
          <a:bodyPr/>
          <a:lstStyle/>
          <a:p>
            <a:pPr>
              <a:defRPr/>
            </a:pPr>
            <a:r>
              <a:rPr lang="en-US" dirty="0" smtClean="0"/>
              <a:t>Exterior Walk Around Process</a:t>
            </a:r>
          </a:p>
        </p:txBody>
      </p:sp>
      <p:sp>
        <p:nvSpPr>
          <p:cNvPr id="1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18" name="TextBox 12"/>
          <p:cNvSpPr txBox="1">
            <a:spLocks noChangeArrowheads="1"/>
          </p:cNvSpPr>
          <p:nvPr/>
        </p:nvSpPr>
        <p:spPr bwMode="auto">
          <a:xfrm>
            <a:off x="914400" y="6019800"/>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eft Arrow 10"/>
          <p:cNvSpPr>
            <a:spLocks noChangeArrowheads="1"/>
          </p:cNvSpPr>
          <p:nvPr/>
        </p:nvSpPr>
        <p:spPr bwMode="auto">
          <a:xfrm>
            <a:off x="4800600" y="6248400"/>
            <a:ext cx="4038600" cy="228600"/>
          </a:xfrm>
          <a:prstGeom prst="leftArrow">
            <a:avLst>
              <a:gd name="adj1" fmla="val 50000"/>
              <a:gd name="adj2" fmla="val 49974"/>
            </a:avLst>
          </a:prstGeom>
          <a:gradFill rotWithShape="1">
            <a:gsLst>
              <a:gs pos="0">
                <a:srgbClr val="528FBA"/>
              </a:gs>
              <a:gs pos="100000">
                <a:srgbClr val="FFFFFF"/>
              </a:gs>
            </a:gsLst>
            <a:lin ang="0" scaled="1"/>
          </a:gradFill>
          <a:ln w="9525">
            <a:noFill/>
            <a:round/>
            <a:headEnd/>
            <a:tailEnd/>
          </a:ln>
        </p:spPr>
        <p:txBody>
          <a:bodyPr/>
          <a:lstStyle/>
          <a:p>
            <a:pPr algn="ctr" eaLnBrk="0" hangingPunct="0">
              <a:lnSpc>
                <a:spcPct val="90000"/>
              </a:lnSpc>
              <a:spcBef>
                <a:spcPts val="1200"/>
              </a:spcBef>
              <a:buClr>
                <a:srgbClr val="8DC63F"/>
              </a:buClr>
            </a:pPr>
            <a:endParaRPr lang="en-US">
              <a:latin typeface="Verdana" pitchFamily="34" charset="0"/>
            </a:endParaRPr>
          </a:p>
        </p:txBody>
      </p:sp>
      <p:sp>
        <p:nvSpPr>
          <p:cNvPr id="47" name="Title 46"/>
          <p:cNvSpPr>
            <a:spLocks noGrp="1"/>
          </p:cNvSpPr>
          <p:nvPr>
            <p:ph type="title"/>
          </p:nvPr>
        </p:nvSpPr>
        <p:spPr>
          <a:xfrm>
            <a:off x="304800" y="12700"/>
            <a:ext cx="5384800" cy="901700"/>
          </a:xfrm>
        </p:spPr>
        <p:txBody>
          <a:bodyPr/>
          <a:lstStyle/>
          <a:p>
            <a:pPr eaLnBrk="1" hangingPunct="1">
              <a:defRPr/>
            </a:pPr>
            <a:r>
              <a:rPr lang="en-US" dirty="0" smtClean="0"/>
              <a:t>Visual Assessment – Exterior #1</a:t>
            </a:r>
          </a:p>
        </p:txBody>
      </p:sp>
      <p:pic>
        <p:nvPicPr>
          <p:cNvPr id="7170" name="Picture 4" descr="Photo examining for Attached Garage."/>
          <p:cNvPicPr>
            <a:picLocks noGrp="1" noChangeAspect="1" noChangeArrowheads="1"/>
          </p:cNvPicPr>
          <p:nvPr>
            <p:ph idx="4294967295"/>
          </p:nvPr>
        </p:nvPicPr>
        <p:blipFill>
          <a:blip r:embed="rId3" cstate="email"/>
          <a:srcRect/>
          <a:stretch>
            <a:fillRect/>
          </a:stretch>
        </p:blipFill>
        <p:spPr>
          <a:xfrm>
            <a:off x="304800" y="4114800"/>
            <a:ext cx="2743200" cy="2057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5" descr="Photo examining for Steel roof."/>
          <p:cNvPicPr>
            <a:picLocks noChangeAspect="1"/>
          </p:cNvPicPr>
          <p:nvPr/>
        </p:nvPicPr>
        <p:blipFill>
          <a:blip r:embed="rId4" cstate="email"/>
          <a:srcRect/>
          <a:stretch>
            <a:fillRect/>
          </a:stretch>
        </p:blipFill>
        <p:spPr bwMode="auto">
          <a:xfrm>
            <a:off x="6096000" y="1524000"/>
            <a:ext cx="27432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7" descr="Photo examining for Chimneys meeting code height requirements and if windows are double-pane."/>
          <p:cNvPicPr>
            <a:picLocks noChangeAspect="1"/>
          </p:cNvPicPr>
          <p:nvPr/>
        </p:nvPicPr>
        <p:blipFill>
          <a:blip r:embed="rId5" cstate="email"/>
          <a:srcRect/>
          <a:stretch>
            <a:fillRect/>
          </a:stretch>
        </p:blipFill>
        <p:spPr bwMode="auto">
          <a:xfrm>
            <a:off x="3203576" y="4114800"/>
            <a:ext cx="274227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3" name="Picture 9" descr="Photo examining Land slopes to building."/>
          <p:cNvPicPr>
            <a:picLocks noChangeAspect="1"/>
          </p:cNvPicPr>
          <p:nvPr/>
        </p:nvPicPr>
        <p:blipFill>
          <a:blip r:embed="rId6" cstate="email"/>
          <a:srcRect/>
          <a:stretch>
            <a:fillRect/>
          </a:stretch>
        </p:blipFill>
        <p:spPr bwMode="auto">
          <a:xfrm>
            <a:off x="304800" y="1524000"/>
            <a:ext cx="27432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4" name="Picture 10" descr="Photo examining for No gutters."/>
          <p:cNvPicPr>
            <a:picLocks noChangeAspect="1"/>
          </p:cNvPicPr>
          <p:nvPr/>
        </p:nvPicPr>
        <p:blipFill>
          <a:blip r:embed="rId7" cstate="email"/>
          <a:srcRect/>
          <a:stretch>
            <a:fillRect/>
          </a:stretch>
        </p:blipFill>
        <p:spPr bwMode="auto">
          <a:xfrm>
            <a:off x="3173412" y="1524000"/>
            <a:ext cx="279717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5" name="Picture 11" descr="Photo examining for storm doors and condition of clapboard siding if present."/>
          <p:cNvPicPr>
            <a:picLocks noChangeAspect="1"/>
          </p:cNvPicPr>
          <p:nvPr/>
        </p:nvPicPr>
        <p:blipFill>
          <a:blip r:embed="rId8" cstate="email"/>
          <a:srcRect/>
          <a:stretch>
            <a:fillRect/>
          </a:stretch>
        </p:blipFill>
        <p:spPr bwMode="auto">
          <a:xfrm>
            <a:off x="6096000" y="4114799"/>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Bent Arrow 9"/>
          <p:cNvSpPr/>
          <p:nvPr/>
        </p:nvSpPr>
        <p:spPr bwMode="auto">
          <a:xfrm rot="5400000" flipH="1" flipV="1">
            <a:off x="-2133600" y="3810000"/>
            <a:ext cx="4724400" cy="457200"/>
          </a:xfrm>
          <a:prstGeom prst="bentArrow">
            <a:avLst/>
          </a:prstGeom>
          <a:gradFill flip="none" rotWithShape="1">
            <a:gsLst>
              <a:gs pos="0">
                <a:schemeClr val="bg1"/>
              </a:gs>
              <a:gs pos="100000">
                <a:srgbClr val="528FBA"/>
              </a:gs>
            </a:gsLst>
            <a:lin ang="0" scaled="1"/>
            <a:tileRect/>
          </a:gradFill>
          <a:ln w="9525" cap="flat" cmpd="sng" algn="ctr">
            <a:noFill/>
            <a:prstDash val="solid"/>
            <a:round/>
            <a:headEnd type="none" w="med" len="med"/>
            <a:tailEnd type="none" w="med" len="med"/>
          </a:ln>
          <a:effectLst/>
        </p:spPr>
        <p:txBody>
          <a:bodyPr/>
          <a:lstStyle/>
          <a:p>
            <a:pPr algn="ctr" eaLnBrk="0" hangingPunct="0">
              <a:lnSpc>
                <a:spcPct val="90000"/>
              </a:lnSpc>
              <a:spcBef>
                <a:spcPts val="1200"/>
              </a:spcBef>
              <a:buClr>
                <a:srgbClr val="8DC63F"/>
              </a:buClr>
              <a:defRPr/>
            </a:pPr>
            <a:endParaRPr lang="en-US" dirty="0">
              <a:latin typeface="Verdana" pitchFamily="34" charset="0"/>
            </a:endParaRPr>
          </a:p>
        </p:txBody>
      </p:sp>
      <p:sp>
        <p:nvSpPr>
          <p:cNvPr id="13323" name="Left Arrow 10"/>
          <p:cNvSpPr>
            <a:spLocks noChangeArrowheads="1"/>
          </p:cNvSpPr>
          <p:nvPr/>
        </p:nvSpPr>
        <p:spPr bwMode="auto">
          <a:xfrm>
            <a:off x="533400" y="6248400"/>
            <a:ext cx="4038600" cy="228600"/>
          </a:xfrm>
          <a:prstGeom prst="leftArrow">
            <a:avLst>
              <a:gd name="adj1" fmla="val 50000"/>
              <a:gd name="adj2" fmla="val 49974"/>
            </a:avLst>
          </a:prstGeom>
          <a:gradFill rotWithShape="1">
            <a:gsLst>
              <a:gs pos="0">
                <a:srgbClr val="528FBA"/>
              </a:gs>
              <a:gs pos="100000">
                <a:srgbClr val="FFFFFF"/>
              </a:gs>
            </a:gsLst>
            <a:lin ang="0" scaled="1"/>
          </a:gradFill>
          <a:ln w="9525">
            <a:noFill/>
            <a:round/>
            <a:headEnd/>
            <a:tailEnd/>
          </a:ln>
        </p:spPr>
        <p:txBody>
          <a:bodyPr/>
          <a:lstStyle/>
          <a:p>
            <a:pPr algn="ctr" eaLnBrk="0" hangingPunct="0">
              <a:lnSpc>
                <a:spcPct val="90000"/>
              </a:lnSpc>
              <a:spcBef>
                <a:spcPts val="1200"/>
              </a:spcBef>
              <a:buClr>
                <a:srgbClr val="8DC63F"/>
              </a:buClr>
            </a:pPr>
            <a:endParaRPr lang="en-US">
              <a:latin typeface="Verdana" pitchFamily="34" charset="0"/>
            </a:endParaRPr>
          </a:p>
        </p:txBody>
      </p:sp>
      <p:sp>
        <p:nvSpPr>
          <p:cNvPr id="12" name="Bent Arrow 11"/>
          <p:cNvSpPr/>
          <p:nvPr/>
        </p:nvSpPr>
        <p:spPr bwMode="auto">
          <a:xfrm>
            <a:off x="76200" y="1189038"/>
            <a:ext cx="8458200" cy="487362"/>
          </a:xfrm>
          <a:prstGeom prst="bentArrow">
            <a:avLst/>
          </a:prstGeom>
          <a:gradFill flip="none" rotWithShape="1">
            <a:gsLst>
              <a:gs pos="0">
                <a:schemeClr val="bg1"/>
              </a:gs>
              <a:gs pos="100000">
                <a:srgbClr val="528FBA"/>
              </a:gs>
            </a:gsLst>
            <a:lin ang="0" scaled="1"/>
            <a:tileRect/>
          </a:gradFill>
          <a:ln w="9525" cap="flat" cmpd="sng" algn="ctr">
            <a:noFill/>
            <a:prstDash val="solid"/>
            <a:round/>
            <a:headEnd type="none" w="med" len="med"/>
            <a:tailEnd type="none" w="med" len="med"/>
          </a:ln>
          <a:effectLst/>
        </p:spPr>
        <p:txBody>
          <a:bodyPr/>
          <a:lstStyle/>
          <a:p>
            <a:pPr algn="ctr" eaLnBrk="0" hangingPunct="0">
              <a:lnSpc>
                <a:spcPct val="90000"/>
              </a:lnSpc>
              <a:spcBef>
                <a:spcPts val="1200"/>
              </a:spcBef>
              <a:buClr>
                <a:srgbClr val="8DC63F"/>
              </a:buClr>
              <a:defRPr/>
            </a:pPr>
            <a:endParaRPr lang="en-US" dirty="0">
              <a:latin typeface="Verdana" pitchFamily="34" charset="0"/>
            </a:endParaRPr>
          </a:p>
        </p:txBody>
      </p:sp>
      <p:sp>
        <p:nvSpPr>
          <p:cNvPr id="13" name="U-Turn Arrow 12"/>
          <p:cNvSpPr/>
          <p:nvPr/>
        </p:nvSpPr>
        <p:spPr bwMode="auto">
          <a:xfrm rot="5400000">
            <a:off x="6210300" y="3619500"/>
            <a:ext cx="5257800" cy="457200"/>
          </a:xfrm>
          <a:prstGeom prst="uturnArrow">
            <a:avLst/>
          </a:prstGeom>
          <a:gradFill flip="none" rotWithShape="1">
            <a:gsLst>
              <a:gs pos="0">
                <a:schemeClr val="bg1"/>
              </a:gs>
              <a:gs pos="100000">
                <a:srgbClr val="528FBA"/>
              </a:gs>
            </a:gsLst>
            <a:lin ang="0" scaled="1"/>
            <a:tileRect/>
          </a:gradFill>
          <a:ln w="9525" cap="flat" cmpd="sng" algn="ctr">
            <a:noFill/>
            <a:prstDash val="solid"/>
            <a:round/>
            <a:headEnd type="none" w="med" len="med"/>
            <a:tailEnd type="none" w="med" len="med"/>
          </a:ln>
          <a:effectLst/>
        </p:spPr>
        <p:txBody>
          <a:bodyPr/>
          <a:lstStyle/>
          <a:p>
            <a:pPr algn="ctr" eaLnBrk="0" hangingPunct="0">
              <a:lnSpc>
                <a:spcPct val="90000"/>
              </a:lnSpc>
              <a:spcBef>
                <a:spcPts val="1200"/>
              </a:spcBef>
              <a:buClr>
                <a:srgbClr val="8DC63F"/>
              </a:buClr>
              <a:defRPr/>
            </a:pPr>
            <a:endParaRPr lang="en-US" dirty="0">
              <a:latin typeface="Verdana" pitchFamily="34" charset="0"/>
            </a:endParaRPr>
          </a:p>
        </p:txBody>
      </p:sp>
      <p:sp>
        <p:nvSpPr>
          <p:cNvPr id="19" name="Rectangular Callout 18"/>
          <p:cNvSpPr>
            <a:spLocks noChangeArrowheads="1"/>
          </p:cNvSpPr>
          <p:nvPr/>
        </p:nvSpPr>
        <p:spPr bwMode="auto">
          <a:xfrm>
            <a:off x="2438400" y="5486400"/>
            <a:ext cx="1828800" cy="609600"/>
          </a:xfrm>
          <a:prstGeom prst="wedgeRectCallout">
            <a:avLst>
              <a:gd name="adj1" fmla="val 72139"/>
              <a:gd name="adj2" fmla="val -63060"/>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All windows are double-pane</a:t>
            </a:r>
          </a:p>
        </p:txBody>
      </p:sp>
      <p:sp>
        <p:nvSpPr>
          <p:cNvPr id="43" name="Donut 42"/>
          <p:cNvSpPr/>
          <p:nvPr/>
        </p:nvSpPr>
        <p:spPr bwMode="auto">
          <a:xfrm>
            <a:off x="4495800" y="6248400"/>
            <a:ext cx="228600" cy="228600"/>
          </a:xfrm>
          <a:prstGeom prst="donut">
            <a:avLst/>
          </a:prstGeom>
          <a:solidFill>
            <a:srgbClr val="528FBA"/>
          </a:solidFill>
          <a:ln w="9525" cap="flat" cmpd="sng" algn="ctr">
            <a:noFill/>
            <a:prstDash val="solid"/>
            <a:round/>
            <a:headEnd type="none" w="med" len="med"/>
            <a:tailEnd type="none" w="med" len="med"/>
          </a:ln>
          <a:effectLst/>
        </p:spPr>
        <p:txBody>
          <a:bodyPr/>
          <a:lstStyle/>
          <a:p>
            <a:pPr algn="ctr">
              <a:lnSpc>
                <a:spcPct val="90000"/>
              </a:lnSpc>
              <a:spcBef>
                <a:spcPts val="1200"/>
              </a:spcBef>
              <a:buClr>
                <a:srgbClr val="8DC63F"/>
              </a:buClr>
              <a:defRPr/>
            </a:pPr>
            <a:endParaRPr lang="en-US" b="1" dirty="0"/>
          </a:p>
        </p:txBody>
      </p:sp>
      <p:sp>
        <p:nvSpPr>
          <p:cNvPr id="49" name="Rectangular Callout 48"/>
          <p:cNvSpPr>
            <a:spLocks noChangeArrowheads="1"/>
          </p:cNvSpPr>
          <p:nvPr/>
        </p:nvSpPr>
        <p:spPr bwMode="auto">
          <a:xfrm>
            <a:off x="3352800" y="3733800"/>
            <a:ext cx="2362200" cy="609600"/>
          </a:xfrm>
          <a:prstGeom prst="wedgeRectCallout">
            <a:avLst>
              <a:gd name="adj1" fmla="val 1060"/>
              <a:gd name="adj2" fmla="val 96977"/>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Chimneys meet code height  requirements</a:t>
            </a:r>
          </a:p>
        </p:txBody>
      </p:sp>
      <p:sp>
        <p:nvSpPr>
          <p:cNvPr id="50" name="Rectangular Callout 49"/>
          <p:cNvSpPr>
            <a:spLocks noChangeArrowheads="1"/>
          </p:cNvSpPr>
          <p:nvPr/>
        </p:nvSpPr>
        <p:spPr bwMode="auto">
          <a:xfrm>
            <a:off x="457200" y="4267200"/>
            <a:ext cx="1143000" cy="609600"/>
          </a:xfrm>
          <a:prstGeom prst="wedgeRectCallout">
            <a:avLst>
              <a:gd name="adj1" fmla="val 35153"/>
              <a:gd name="adj2" fmla="val 107296"/>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Attached Garage</a:t>
            </a:r>
          </a:p>
        </p:txBody>
      </p:sp>
      <p:sp>
        <p:nvSpPr>
          <p:cNvPr id="51" name="Rectangular Callout 50"/>
          <p:cNvSpPr>
            <a:spLocks noChangeArrowheads="1"/>
          </p:cNvSpPr>
          <p:nvPr/>
        </p:nvSpPr>
        <p:spPr bwMode="auto">
          <a:xfrm>
            <a:off x="838200" y="2286000"/>
            <a:ext cx="2590800" cy="381000"/>
          </a:xfrm>
          <a:prstGeom prst="wedgeRectCallout">
            <a:avLst>
              <a:gd name="adj1" fmla="val -1296"/>
              <a:gd name="adj2" fmla="val 300704"/>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Land slopes to building</a:t>
            </a:r>
          </a:p>
        </p:txBody>
      </p:sp>
      <p:sp>
        <p:nvSpPr>
          <p:cNvPr id="52" name="Rectangular Callout 51"/>
          <p:cNvSpPr>
            <a:spLocks noChangeArrowheads="1"/>
          </p:cNvSpPr>
          <p:nvPr/>
        </p:nvSpPr>
        <p:spPr bwMode="auto">
          <a:xfrm>
            <a:off x="3429000" y="1676400"/>
            <a:ext cx="1295400" cy="381000"/>
          </a:xfrm>
          <a:prstGeom prst="wedgeRectCallout">
            <a:avLst>
              <a:gd name="adj1" fmla="val 31741"/>
              <a:gd name="adj2" fmla="val 332713"/>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No gutters</a:t>
            </a:r>
          </a:p>
        </p:txBody>
      </p:sp>
      <p:sp>
        <p:nvSpPr>
          <p:cNvPr id="53" name="Rectangular Callout 52"/>
          <p:cNvSpPr>
            <a:spLocks noChangeArrowheads="1"/>
          </p:cNvSpPr>
          <p:nvPr/>
        </p:nvSpPr>
        <p:spPr bwMode="auto">
          <a:xfrm>
            <a:off x="7391400" y="1676400"/>
            <a:ext cx="1295400" cy="381000"/>
          </a:xfrm>
          <a:prstGeom prst="wedgeRectCallout">
            <a:avLst>
              <a:gd name="adj1" fmla="val -54579"/>
              <a:gd name="adj2" fmla="val 108051"/>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Steel roof</a:t>
            </a:r>
          </a:p>
        </p:txBody>
      </p:sp>
      <p:sp>
        <p:nvSpPr>
          <p:cNvPr id="54" name="Rectangular Callout 53"/>
          <p:cNvSpPr>
            <a:spLocks noChangeArrowheads="1"/>
          </p:cNvSpPr>
          <p:nvPr/>
        </p:nvSpPr>
        <p:spPr bwMode="auto">
          <a:xfrm>
            <a:off x="6248400" y="4495800"/>
            <a:ext cx="1143000" cy="609600"/>
          </a:xfrm>
          <a:prstGeom prst="wedgeRectCallout">
            <a:avLst>
              <a:gd name="adj1" fmla="val 51704"/>
              <a:gd name="adj2" fmla="val 128435"/>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No storm doors</a:t>
            </a:r>
          </a:p>
        </p:txBody>
      </p:sp>
      <p:sp>
        <p:nvSpPr>
          <p:cNvPr id="55" name="Rectangular Callout 54"/>
          <p:cNvSpPr>
            <a:spLocks noChangeArrowheads="1"/>
          </p:cNvSpPr>
          <p:nvPr/>
        </p:nvSpPr>
        <p:spPr bwMode="auto">
          <a:xfrm>
            <a:off x="6781800" y="3733800"/>
            <a:ext cx="1981200" cy="609600"/>
          </a:xfrm>
          <a:prstGeom prst="wedgeRectCallout">
            <a:avLst>
              <a:gd name="adj1" fmla="val 31231"/>
              <a:gd name="adj2" fmla="val 152338"/>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Clapboard siding in good condition</a:t>
            </a:r>
          </a:p>
        </p:txBody>
      </p:sp>
      <p:sp>
        <p:nvSpPr>
          <p:cNvPr id="56" name="Rectangular Callout 55"/>
          <p:cNvSpPr>
            <a:spLocks noChangeArrowheads="1"/>
          </p:cNvSpPr>
          <p:nvPr/>
        </p:nvSpPr>
        <p:spPr bwMode="auto">
          <a:xfrm>
            <a:off x="6324600" y="5943600"/>
            <a:ext cx="1981200" cy="609600"/>
          </a:xfrm>
          <a:prstGeom prst="wedgeRectCallout">
            <a:avLst>
              <a:gd name="adj1" fmla="val 35454"/>
              <a:gd name="adj2" fmla="val -91245"/>
            </a:avLst>
          </a:prstGeom>
          <a:gradFill rotWithShape="1">
            <a:gsLst>
              <a:gs pos="0">
                <a:srgbClr val="FFFFFF">
                  <a:alpha val="84000"/>
                </a:srgbClr>
              </a:gs>
              <a:gs pos="64000">
                <a:srgbClr val="FFFFFF">
                  <a:alpha val="84000"/>
                </a:srgbClr>
              </a:gs>
              <a:gs pos="100000">
                <a:srgbClr val="FFFFFF">
                  <a:alpha val="84000"/>
                </a:srgbClr>
              </a:gs>
            </a:gsLst>
            <a:lin ang="5400000" scaled="1"/>
          </a:gradFill>
          <a:ln w="9525">
            <a:solidFill>
              <a:srgbClr val="F9F9F9"/>
            </a:solidFill>
            <a:miter lim="800000"/>
            <a:headEnd/>
            <a:tailEnd/>
          </a:ln>
          <a:effectLst>
            <a:outerShdw dist="20000" dir="5400000" rotWithShape="0">
              <a:srgbClr val="808080">
                <a:alpha val="37999"/>
              </a:srgbClr>
            </a:outerShdw>
          </a:effectLst>
        </p:spPr>
        <p:txBody>
          <a:bodyPr/>
          <a:lstStyle/>
          <a:p>
            <a:pPr algn="ctr" eaLnBrk="0" hangingPunct="0">
              <a:lnSpc>
                <a:spcPct val="90000"/>
              </a:lnSpc>
              <a:spcBef>
                <a:spcPts val="1200"/>
              </a:spcBef>
              <a:buClr>
                <a:srgbClr val="8DC63F"/>
              </a:buClr>
              <a:defRPr/>
            </a:pPr>
            <a:r>
              <a:rPr lang="en-US" sz="1800" dirty="0"/>
              <a:t>Window below ground </a:t>
            </a:r>
          </a:p>
        </p:txBody>
      </p:sp>
      <p:sp>
        <p:nvSpPr>
          <p:cNvPr id="2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26" name="TextBox 12"/>
          <p:cNvSpPr txBox="1">
            <a:spLocks noChangeArrowheads="1"/>
          </p:cNvSpPr>
          <p:nvPr/>
        </p:nvSpPr>
        <p:spPr bwMode="auto">
          <a:xfrm>
            <a:off x="457200" y="3657600"/>
            <a:ext cx="2590800" cy="216982"/>
          </a:xfrm>
          <a:prstGeom prst="rect">
            <a:avLst/>
          </a:prstGeom>
          <a:noFill/>
          <a:ln w="9525">
            <a:noFill/>
            <a:miter lim="800000"/>
            <a:headEnd/>
            <a:tailEnd/>
          </a:ln>
        </p:spPr>
        <p:txBody>
          <a:bodyPr wrap="square">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13323"/>
                                        </p:tgtEl>
                                        <p:attrNameLst>
                                          <p:attrName>style.visibility</p:attrName>
                                        </p:attrNameLst>
                                      </p:cBhvr>
                                      <p:to>
                                        <p:strVal val="visible"/>
                                      </p:to>
                                    </p:set>
                                    <p:animEffect transition="in" filter="slide(fromRight)">
                                      <p:cBhvr>
                                        <p:cTn id="16" dur="500"/>
                                        <p:tgtEl>
                                          <p:spTgt spid="133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lide(fromLeft)">
                                      <p:cBhvr>
                                        <p:cTn id="39" dur="500"/>
                                        <p:tgtEl>
                                          <p:spTgt spid="1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lide(fromTop)">
                                      <p:cBhvr>
                                        <p:cTn id="48" dur="500"/>
                                        <p:tgtEl>
                                          <p:spTgt spid="13"/>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childTnLst>
                          </p:cTn>
                        </p:par>
                        <p:par>
                          <p:cTn id="61" fill="hold">
                            <p:stCondLst>
                              <p:cond delay="2000"/>
                            </p:stCondLst>
                            <p:childTnLst>
                              <p:par>
                                <p:cTn id="62" presetID="12" presetClass="entr" presetSubtype="2"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slide(fromRight)">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3323" grpId="0" animBg="1"/>
      <p:bldP spid="19"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6" descr="Drawing displaying the footprint sketch."/>
          <p:cNvPicPr>
            <a:picLocks noChangeAspect="1"/>
          </p:cNvPicPr>
          <p:nvPr/>
        </p:nvPicPr>
        <p:blipFill>
          <a:blip r:embed="rId3" cstate="print"/>
          <a:srcRect/>
          <a:stretch>
            <a:fillRect/>
          </a:stretch>
        </p:blipFill>
        <p:spPr bwMode="auto">
          <a:xfrm>
            <a:off x="266700" y="1419225"/>
            <a:ext cx="7124700" cy="4829175"/>
          </a:xfrm>
          <a:prstGeom prst="rect">
            <a:avLst/>
          </a:prstGeom>
          <a:noFill/>
          <a:ln w="9525">
            <a:noFill/>
            <a:miter lim="800000"/>
            <a:headEnd/>
            <a:tailEnd/>
          </a:ln>
        </p:spPr>
      </p:pic>
      <p:sp>
        <p:nvSpPr>
          <p:cNvPr id="15378" name="Text Box 20"/>
          <p:cNvSpPr txBox="1">
            <a:spLocks noChangeArrowheads="1"/>
          </p:cNvSpPr>
          <p:nvPr/>
        </p:nvSpPr>
        <p:spPr bwMode="auto">
          <a:xfrm>
            <a:off x="3200400" y="2209800"/>
            <a:ext cx="10668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Kitchen</a:t>
            </a:r>
          </a:p>
        </p:txBody>
      </p:sp>
      <p:sp>
        <p:nvSpPr>
          <p:cNvPr id="15379" name="Text Box 21"/>
          <p:cNvSpPr txBox="1">
            <a:spLocks noChangeArrowheads="1"/>
          </p:cNvSpPr>
          <p:nvPr/>
        </p:nvSpPr>
        <p:spPr bwMode="auto">
          <a:xfrm>
            <a:off x="4876800" y="1752600"/>
            <a:ext cx="9144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Den</a:t>
            </a:r>
          </a:p>
        </p:txBody>
      </p:sp>
      <p:sp>
        <p:nvSpPr>
          <p:cNvPr id="15380" name="Text Box 22"/>
          <p:cNvSpPr txBox="1">
            <a:spLocks noChangeArrowheads="1"/>
          </p:cNvSpPr>
          <p:nvPr/>
        </p:nvSpPr>
        <p:spPr bwMode="auto">
          <a:xfrm>
            <a:off x="4724400" y="3276600"/>
            <a:ext cx="9144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Living</a:t>
            </a:r>
          </a:p>
        </p:txBody>
      </p:sp>
      <p:sp>
        <p:nvSpPr>
          <p:cNvPr id="15381" name="Text Box 23"/>
          <p:cNvSpPr txBox="1">
            <a:spLocks noChangeArrowheads="1"/>
          </p:cNvSpPr>
          <p:nvPr/>
        </p:nvSpPr>
        <p:spPr bwMode="auto">
          <a:xfrm>
            <a:off x="6019800" y="2362200"/>
            <a:ext cx="9144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Bath</a:t>
            </a:r>
          </a:p>
        </p:txBody>
      </p:sp>
      <p:sp>
        <p:nvSpPr>
          <p:cNvPr id="15382" name="Text Box 24"/>
          <p:cNvSpPr txBox="1">
            <a:spLocks noChangeArrowheads="1"/>
          </p:cNvSpPr>
          <p:nvPr/>
        </p:nvSpPr>
        <p:spPr bwMode="auto">
          <a:xfrm>
            <a:off x="6248400" y="3276600"/>
            <a:ext cx="5334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BR</a:t>
            </a:r>
          </a:p>
        </p:txBody>
      </p:sp>
      <p:sp>
        <p:nvSpPr>
          <p:cNvPr id="15383" name="Text Box 26"/>
          <p:cNvSpPr txBox="1">
            <a:spLocks noChangeArrowheads="1"/>
          </p:cNvSpPr>
          <p:nvPr/>
        </p:nvSpPr>
        <p:spPr bwMode="auto">
          <a:xfrm>
            <a:off x="609600" y="2754313"/>
            <a:ext cx="10668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chemeClr val="bg1"/>
                </a:solidFill>
                <a:latin typeface="+mn-lt"/>
                <a:ea typeface="+mn-ea"/>
              </a:rPr>
              <a:t>Garage</a:t>
            </a:r>
          </a:p>
        </p:txBody>
      </p:sp>
      <p:sp>
        <p:nvSpPr>
          <p:cNvPr id="15384" name="Text Box 27"/>
          <p:cNvSpPr txBox="1">
            <a:spLocks noChangeArrowheads="1"/>
          </p:cNvSpPr>
          <p:nvPr/>
        </p:nvSpPr>
        <p:spPr bwMode="auto">
          <a:xfrm>
            <a:off x="1905000" y="2057400"/>
            <a:ext cx="9144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chemeClr val="bg1"/>
                </a:solidFill>
                <a:latin typeface="+mn-lt"/>
                <a:ea typeface="+mn-ea"/>
              </a:rPr>
              <a:t>Shed</a:t>
            </a:r>
          </a:p>
        </p:txBody>
      </p:sp>
      <p:sp>
        <p:nvSpPr>
          <p:cNvPr id="15386" name="Text Box 30"/>
          <p:cNvSpPr txBox="1">
            <a:spLocks noChangeArrowheads="1"/>
          </p:cNvSpPr>
          <p:nvPr/>
        </p:nvSpPr>
        <p:spPr bwMode="auto">
          <a:xfrm>
            <a:off x="5486400" y="4114800"/>
            <a:ext cx="16002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chemeClr val="bg1"/>
                </a:solidFill>
                <a:latin typeface="+mn-lt"/>
                <a:ea typeface="+mn-ea"/>
              </a:rPr>
              <a:t>Open Porch</a:t>
            </a:r>
          </a:p>
        </p:txBody>
      </p:sp>
      <p:sp>
        <p:nvSpPr>
          <p:cNvPr id="15395" name="Text Box 40"/>
          <p:cNvSpPr txBox="1">
            <a:spLocks noChangeArrowheads="1"/>
          </p:cNvSpPr>
          <p:nvPr/>
        </p:nvSpPr>
        <p:spPr bwMode="auto">
          <a:xfrm>
            <a:off x="3124200" y="5029200"/>
            <a:ext cx="6096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BR</a:t>
            </a:r>
          </a:p>
        </p:txBody>
      </p:sp>
      <p:sp>
        <p:nvSpPr>
          <p:cNvPr id="15396" name="Text Box 41"/>
          <p:cNvSpPr txBox="1">
            <a:spLocks noChangeArrowheads="1"/>
          </p:cNvSpPr>
          <p:nvPr/>
        </p:nvSpPr>
        <p:spPr bwMode="auto">
          <a:xfrm>
            <a:off x="1905000" y="5334000"/>
            <a:ext cx="609600" cy="317500"/>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defRPr/>
            </a:pPr>
            <a:r>
              <a:rPr lang="en-US" sz="1600" dirty="0">
                <a:solidFill>
                  <a:srgbClr val="000000"/>
                </a:solidFill>
                <a:latin typeface="+mn-lt"/>
                <a:ea typeface="+mn-ea"/>
              </a:rPr>
              <a:t>BR</a:t>
            </a:r>
          </a:p>
        </p:txBody>
      </p:sp>
      <p:sp>
        <p:nvSpPr>
          <p:cNvPr id="15397" name="Text Box 42"/>
          <p:cNvSpPr txBox="1">
            <a:spLocks noChangeArrowheads="1"/>
          </p:cNvSpPr>
          <p:nvPr/>
        </p:nvSpPr>
        <p:spPr bwMode="auto">
          <a:xfrm>
            <a:off x="2133600" y="4495800"/>
            <a:ext cx="838200" cy="317500"/>
          </a:xfrm>
          <a:prstGeom prst="rect">
            <a:avLst/>
          </a:prstGeom>
          <a:noFill/>
          <a:ln w="9525">
            <a:noFill/>
            <a:miter lim="800000"/>
            <a:headEnd/>
            <a:tailEnd/>
          </a:ln>
        </p:spPr>
        <p:txBody>
          <a:bodyPr>
            <a:spAutoFit/>
          </a:bodyPr>
          <a:lstStyle/>
          <a:p>
            <a:pPr eaLnBrk="0" hangingPunct="0">
              <a:lnSpc>
                <a:spcPct val="90000"/>
              </a:lnSpc>
              <a:spcBef>
                <a:spcPct val="50000"/>
              </a:spcBef>
              <a:buClr>
                <a:srgbClr val="8DC63F"/>
              </a:buClr>
              <a:defRPr/>
            </a:pPr>
            <a:r>
              <a:rPr lang="en-US" sz="1600" dirty="0">
                <a:solidFill>
                  <a:srgbClr val="000000"/>
                </a:solidFill>
                <a:latin typeface="+mn-lt"/>
                <a:ea typeface="+mn-ea"/>
              </a:rPr>
              <a:t>Hall</a:t>
            </a:r>
          </a:p>
        </p:txBody>
      </p:sp>
      <p:sp>
        <p:nvSpPr>
          <p:cNvPr id="31758" name="Text Box 53"/>
          <p:cNvSpPr txBox="1">
            <a:spLocks noChangeArrowheads="1"/>
          </p:cNvSpPr>
          <p:nvPr/>
        </p:nvSpPr>
        <p:spPr bwMode="auto">
          <a:xfrm>
            <a:off x="4114800" y="2133600"/>
            <a:ext cx="304800" cy="225425"/>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600"/>
              <a:t>12’</a:t>
            </a:r>
          </a:p>
        </p:txBody>
      </p:sp>
      <p:sp>
        <p:nvSpPr>
          <p:cNvPr id="31759" name="Line 54"/>
          <p:cNvSpPr>
            <a:spLocks noChangeShapeType="1"/>
          </p:cNvSpPr>
          <p:nvPr/>
        </p:nvSpPr>
        <p:spPr bwMode="auto">
          <a:xfrm>
            <a:off x="4267200" y="2438400"/>
            <a:ext cx="0" cy="381000"/>
          </a:xfrm>
          <a:prstGeom prst="line">
            <a:avLst/>
          </a:prstGeom>
          <a:noFill/>
          <a:ln w="9525">
            <a:solidFill>
              <a:schemeClr val="tx1"/>
            </a:solidFill>
            <a:round/>
            <a:headEnd/>
            <a:tailEnd type="arrow" w="med" len="med"/>
          </a:ln>
        </p:spPr>
        <p:txBody>
          <a:bodyPr/>
          <a:lstStyle/>
          <a:p>
            <a:endParaRPr lang="en-US"/>
          </a:p>
        </p:txBody>
      </p:sp>
      <p:sp>
        <p:nvSpPr>
          <p:cNvPr id="31760" name="Line 55"/>
          <p:cNvSpPr>
            <a:spLocks noChangeShapeType="1"/>
          </p:cNvSpPr>
          <p:nvPr/>
        </p:nvSpPr>
        <p:spPr bwMode="auto">
          <a:xfrm flipV="1">
            <a:off x="4267200" y="1676400"/>
            <a:ext cx="0" cy="457200"/>
          </a:xfrm>
          <a:prstGeom prst="line">
            <a:avLst/>
          </a:prstGeom>
          <a:noFill/>
          <a:ln w="9525">
            <a:solidFill>
              <a:schemeClr val="tx1"/>
            </a:solidFill>
            <a:round/>
            <a:headEnd/>
            <a:tailEnd type="arrow" w="med" len="med"/>
          </a:ln>
        </p:spPr>
        <p:txBody>
          <a:bodyPr/>
          <a:lstStyle/>
          <a:p>
            <a:endParaRPr lang="en-US"/>
          </a:p>
        </p:txBody>
      </p:sp>
      <p:sp>
        <p:nvSpPr>
          <p:cNvPr id="31761" name="Text Box 56"/>
          <p:cNvSpPr txBox="1">
            <a:spLocks noChangeArrowheads="1"/>
          </p:cNvSpPr>
          <p:nvPr/>
        </p:nvSpPr>
        <p:spPr bwMode="auto">
          <a:xfrm>
            <a:off x="5943600" y="1828800"/>
            <a:ext cx="381000" cy="366713"/>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8DC63F"/>
              </a:buClr>
            </a:pPr>
            <a:endParaRPr lang="en-US"/>
          </a:p>
        </p:txBody>
      </p:sp>
      <p:sp>
        <p:nvSpPr>
          <p:cNvPr id="31762" name="TextBox 88"/>
          <p:cNvSpPr txBox="1">
            <a:spLocks noChangeArrowheads="1"/>
          </p:cNvSpPr>
          <p:nvPr/>
        </p:nvSpPr>
        <p:spPr bwMode="auto">
          <a:xfrm>
            <a:off x="1905000" y="6083300"/>
            <a:ext cx="1828800" cy="317500"/>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1600"/>
              <a:t>Second Floor</a:t>
            </a:r>
          </a:p>
        </p:txBody>
      </p:sp>
      <p:grpSp>
        <p:nvGrpSpPr>
          <p:cNvPr id="31763" name="Group 104" descr="Symbol pointing north."/>
          <p:cNvGrpSpPr>
            <a:grpSpLocks/>
          </p:cNvGrpSpPr>
          <p:nvPr/>
        </p:nvGrpSpPr>
        <p:grpSpPr bwMode="auto">
          <a:xfrm>
            <a:off x="7848600" y="1600200"/>
            <a:ext cx="576263" cy="609600"/>
            <a:chOff x="7848600" y="1752600"/>
            <a:chExt cx="575733" cy="609600"/>
          </a:xfrm>
        </p:grpSpPr>
        <p:sp>
          <p:nvSpPr>
            <p:cNvPr id="31781" name="Line 74"/>
            <p:cNvSpPr>
              <a:spLocks noChangeShapeType="1"/>
            </p:cNvSpPr>
            <p:nvPr/>
          </p:nvSpPr>
          <p:spPr bwMode="auto">
            <a:xfrm flipV="1">
              <a:off x="8153400" y="1752600"/>
              <a:ext cx="270933" cy="304800"/>
            </a:xfrm>
            <a:prstGeom prst="line">
              <a:avLst/>
            </a:prstGeom>
            <a:noFill/>
            <a:ln w="38100">
              <a:solidFill>
                <a:srgbClr val="7F7F7F"/>
              </a:solidFill>
              <a:round/>
              <a:headEnd/>
              <a:tailEnd type="arrow" w="lg" len="med"/>
            </a:ln>
          </p:spPr>
          <p:txBody>
            <a:bodyPr/>
            <a:lstStyle/>
            <a:p>
              <a:endParaRPr lang="en-US"/>
            </a:p>
          </p:txBody>
        </p:sp>
        <p:sp>
          <p:nvSpPr>
            <p:cNvPr id="31782" name="Oval 103"/>
            <p:cNvSpPr>
              <a:spLocks noChangeArrowheads="1"/>
            </p:cNvSpPr>
            <p:nvPr/>
          </p:nvSpPr>
          <p:spPr bwMode="auto">
            <a:xfrm>
              <a:off x="7848600" y="1905000"/>
              <a:ext cx="457200" cy="457200"/>
            </a:xfrm>
            <a:prstGeom prst="ellipse">
              <a:avLst/>
            </a:prstGeom>
            <a:solidFill>
              <a:srgbClr val="FFFFFF"/>
            </a:solidFill>
            <a:ln w="28575">
              <a:solidFill>
                <a:schemeClr val="bg2"/>
              </a:solidFill>
              <a:round/>
              <a:headEnd/>
              <a:tailEnd/>
            </a:ln>
          </p:spPr>
          <p:txBody>
            <a:bodyPr/>
            <a:lstStyle/>
            <a:p>
              <a:pPr algn="ctr">
                <a:lnSpc>
                  <a:spcPct val="90000"/>
                </a:lnSpc>
                <a:spcBef>
                  <a:spcPts val="1200"/>
                </a:spcBef>
                <a:buClr>
                  <a:srgbClr val="8DC63F"/>
                </a:buClr>
              </a:pPr>
              <a:endParaRPr lang="en-US" b="1"/>
            </a:p>
          </p:txBody>
        </p:sp>
        <p:sp>
          <p:nvSpPr>
            <p:cNvPr id="31783" name="Text Box 73"/>
            <p:cNvSpPr txBox="1">
              <a:spLocks noChangeArrowheads="1"/>
            </p:cNvSpPr>
            <p:nvPr/>
          </p:nvSpPr>
          <p:spPr bwMode="auto">
            <a:xfrm>
              <a:off x="7848600" y="1896820"/>
              <a:ext cx="457200" cy="430887"/>
            </a:xfrm>
            <a:prstGeom prst="rect">
              <a:avLst/>
            </a:prstGeom>
            <a:noFill/>
            <a:ln w="9525">
              <a:noFill/>
              <a:miter lim="800000"/>
              <a:headEnd/>
              <a:tailEnd/>
            </a:ln>
          </p:spPr>
          <p:txBody>
            <a:bodyPr anchor="ctr">
              <a:spAutoFit/>
            </a:bodyPr>
            <a:lstStyle/>
            <a:p>
              <a:pPr algn="ctr" eaLnBrk="0" hangingPunct="0">
                <a:lnSpc>
                  <a:spcPct val="90000"/>
                </a:lnSpc>
                <a:spcBef>
                  <a:spcPct val="50000"/>
                </a:spcBef>
                <a:buClr>
                  <a:srgbClr val="8DC63F"/>
                </a:buClr>
              </a:pPr>
              <a:r>
                <a:rPr lang="en-US" sz="2400">
                  <a:solidFill>
                    <a:srgbClr val="808080"/>
                  </a:solidFill>
                </a:rPr>
                <a:t>N</a:t>
              </a:r>
            </a:p>
          </p:txBody>
        </p:sp>
      </p:grpSp>
      <p:sp>
        <p:nvSpPr>
          <p:cNvPr id="94" name="Title 1"/>
          <p:cNvSpPr>
            <a:spLocks noGrp="1"/>
          </p:cNvSpPr>
          <p:nvPr>
            <p:ph type="title"/>
          </p:nvPr>
        </p:nvSpPr>
        <p:spPr/>
        <p:txBody>
          <a:bodyPr/>
          <a:lstStyle/>
          <a:p>
            <a:pPr eaLnBrk="1" hangingPunct="1">
              <a:defRPr/>
            </a:pPr>
            <a:r>
              <a:rPr lang="en-US" dirty="0" smtClean="0"/>
              <a:t>The Footprint Sketch</a:t>
            </a:r>
          </a:p>
        </p:txBody>
      </p:sp>
      <p:cxnSp>
        <p:nvCxnSpPr>
          <p:cNvPr id="31765" name="Straight Arrow Connector 98"/>
          <p:cNvCxnSpPr>
            <a:cxnSpLocks noChangeShapeType="1"/>
          </p:cNvCxnSpPr>
          <p:nvPr/>
        </p:nvCxnSpPr>
        <p:spPr bwMode="auto">
          <a:xfrm rot="5400000">
            <a:off x="6515101" y="3124200"/>
            <a:ext cx="1828800" cy="3175"/>
          </a:xfrm>
          <a:prstGeom prst="straightConnector1">
            <a:avLst/>
          </a:prstGeom>
          <a:noFill/>
          <a:ln w="9525">
            <a:solidFill>
              <a:schemeClr val="tx1"/>
            </a:solidFill>
            <a:round/>
            <a:headEnd type="arrow" w="med" len="med"/>
            <a:tailEnd type="arrow" w="med" len="med"/>
          </a:ln>
        </p:spPr>
      </p:cxnSp>
      <p:sp>
        <p:nvSpPr>
          <p:cNvPr id="31766" name="Text Box 44"/>
          <p:cNvSpPr txBox="1">
            <a:spLocks noChangeArrowheads="1"/>
          </p:cNvSpPr>
          <p:nvPr/>
        </p:nvSpPr>
        <p:spPr bwMode="auto">
          <a:xfrm>
            <a:off x="7239000" y="2982913"/>
            <a:ext cx="381000" cy="225425"/>
          </a:xfrm>
          <a:prstGeom prst="rect">
            <a:avLst/>
          </a:prstGeom>
          <a:solidFill>
            <a:schemeClr val="bg1"/>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600"/>
              <a:t>16</a:t>
            </a:r>
            <a:r>
              <a:rPr lang="en-US" sz="1600">
                <a:solidFill>
                  <a:srgbClr val="000000"/>
                </a:solidFill>
              </a:rPr>
              <a:t>’</a:t>
            </a:r>
          </a:p>
        </p:txBody>
      </p:sp>
      <p:cxnSp>
        <p:nvCxnSpPr>
          <p:cNvPr id="31767" name="Straight Arrow Connector 100"/>
          <p:cNvCxnSpPr>
            <a:cxnSpLocks noChangeShapeType="1"/>
          </p:cNvCxnSpPr>
          <p:nvPr/>
        </p:nvCxnSpPr>
        <p:spPr bwMode="auto">
          <a:xfrm rot="5400000">
            <a:off x="6057901" y="1827212"/>
            <a:ext cx="609600" cy="3175"/>
          </a:xfrm>
          <a:prstGeom prst="straightConnector1">
            <a:avLst/>
          </a:prstGeom>
          <a:noFill/>
          <a:ln w="9525">
            <a:solidFill>
              <a:schemeClr val="tx1"/>
            </a:solidFill>
            <a:round/>
            <a:headEnd type="arrow" w="med" len="med"/>
            <a:tailEnd type="arrow" w="med" len="med"/>
          </a:ln>
        </p:spPr>
      </p:cxnSp>
      <p:sp>
        <p:nvSpPr>
          <p:cNvPr id="31768" name="Text Box 57"/>
          <p:cNvSpPr txBox="1">
            <a:spLocks noChangeArrowheads="1"/>
          </p:cNvSpPr>
          <p:nvPr/>
        </p:nvSpPr>
        <p:spPr bwMode="auto">
          <a:xfrm>
            <a:off x="6248400" y="1676400"/>
            <a:ext cx="228600" cy="225425"/>
          </a:xfrm>
          <a:prstGeom prst="rect">
            <a:avLst/>
          </a:prstGeom>
          <a:solidFill>
            <a:srgbClr val="FFFFFF"/>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600"/>
              <a:t>8’</a:t>
            </a:r>
          </a:p>
        </p:txBody>
      </p:sp>
      <p:cxnSp>
        <p:nvCxnSpPr>
          <p:cNvPr id="31769" name="Straight Arrow Connector 105"/>
          <p:cNvCxnSpPr>
            <a:cxnSpLocks noChangeShapeType="1"/>
          </p:cNvCxnSpPr>
          <p:nvPr/>
        </p:nvCxnSpPr>
        <p:spPr bwMode="auto">
          <a:xfrm>
            <a:off x="4495800" y="1433513"/>
            <a:ext cx="1676400" cy="1587"/>
          </a:xfrm>
          <a:prstGeom prst="straightConnector1">
            <a:avLst/>
          </a:prstGeom>
          <a:noFill/>
          <a:ln w="9525">
            <a:solidFill>
              <a:schemeClr val="tx1"/>
            </a:solidFill>
            <a:round/>
            <a:headEnd type="arrow" w="med" len="med"/>
            <a:tailEnd type="arrow" w="med" len="med"/>
          </a:ln>
        </p:spPr>
      </p:cxnSp>
      <p:sp>
        <p:nvSpPr>
          <p:cNvPr id="31770" name="Text Box 60"/>
          <p:cNvSpPr txBox="1">
            <a:spLocks noChangeArrowheads="1"/>
          </p:cNvSpPr>
          <p:nvPr/>
        </p:nvSpPr>
        <p:spPr bwMode="auto">
          <a:xfrm>
            <a:off x="5105400" y="1295400"/>
            <a:ext cx="457200" cy="225425"/>
          </a:xfrm>
          <a:prstGeom prst="rect">
            <a:avLst/>
          </a:prstGeom>
          <a:solidFill>
            <a:srgbClr val="FFFFFF"/>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600"/>
              <a:t>16’</a:t>
            </a:r>
          </a:p>
        </p:txBody>
      </p:sp>
      <p:cxnSp>
        <p:nvCxnSpPr>
          <p:cNvPr id="31771" name="Straight Arrow Connector 108"/>
          <p:cNvCxnSpPr>
            <a:cxnSpLocks noChangeShapeType="1"/>
          </p:cNvCxnSpPr>
          <p:nvPr/>
        </p:nvCxnSpPr>
        <p:spPr bwMode="auto">
          <a:xfrm>
            <a:off x="2819400" y="1433513"/>
            <a:ext cx="1676400" cy="1587"/>
          </a:xfrm>
          <a:prstGeom prst="straightConnector1">
            <a:avLst/>
          </a:prstGeom>
          <a:noFill/>
          <a:ln w="9525">
            <a:solidFill>
              <a:schemeClr val="tx1"/>
            </a:solidFill>
            <a:round/>
            <a:headEnd type="arrow" w="med" len="med"/>
            <a:tailEnd type="arrow" w="med" len="med"/>
          </a:ln>
        </p:spPr>
      </p:cxnSp>
      <p:sp>
        <p:nvSpPr>
          <p:cNvPr id="31772" name="Text Box 50"/>
          <p:cNvSpPr txBox="1">
            <a:spLocks noChangeArrowheads="1"/>
          </p:cNvSpPr>
          <p:nvPr/>
        </p:nvSpPr>
        <p:spPr bwMode="auto">
          <a:xfrm>
            <a:off x="3429000" y="1295400"/>
            <a:ext cx="381000" cy="225425"/>
          </a:xfrm>
          <a:prstGeom prst="rect">
            <a:avLst/>
          </a:prstGeom>
          <a:solidFill>
            <a:srgbClr val="FFFFFF"/>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600"/>
              <a:t>15’</a:t>
            </a:r>
          </a:p>
        </p:txBody>
      </p:sp>
      <p:cxnSp>
        <p:nvCxnSpPr>
          <p:cNvPr id="31773" name="Straight Arrow Connector 109"/>
          <p:cNvCxnSpPr>
            <a:cxnSpLocks noChangeShapeType="1"/>
          </p:cNvCxnSpPr>
          <p:nvPr/>
        </p:nvCxnSpPr>
        <p:spPr bwMode="auto">
          <a:xfrm>
            <a:off x="4419600" y="4724400"/>
            <a:ext cx="2743200" cy="1588"/>
          </a:xfrm>
          <a:prstGeom prst="straightConnector1">
            <a:avLst/>
          </a:prstGeom>
          <a:noFill/>
          <a:ln w="9525">
            <a:solidFill>
              <a:schemeClr val="tx1"/>
            </a:solidFill>
            <a:round/>
            <a:headEnd type="arrow" w="med" len="med"/>
            <a:tailEnd type="arrow" w="med" len="med"/>
          </a:ln>
        </p:spPr>
      </p:cxnSp>
      <p:sp>
        <p:nvSpPr>
          <p:cNvPr id="31774" name="Text Box 47"/>
          <p:cNvSpPr txBox="1">
            <a:spLocks noChangeArrowheads="1"/>
          </p:cNvSpPr>
          <p:nvPr/>
        </p:nvSpPr>
        <p:spPr bwMode="auto">
          <a:xfrm>
            <a:off x="5562600" y="4600575"/>
            <a:ext cx="457200" cy="225425"/>
          </a:xfrm>
          <a:prstGeom prst="rect">
            <a:avLst/>
          </a:prstGeom>
          <a:solidFill>
            <a:srgbClr val="FFFFFF"/>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600"/>
              <a:t>26’</a:t>
            </a:r>
          </a:p>
        </p:txBody>
      </p:sp>
      <p:cxnSp>
        <p:nvCxnSpPr>
          <p:cNvPr id="31775" name="Straight Arrow Connector 111"/>
          <p:cNvCxnSpPr>
            <a:cxnSpLocks noChangeShapeType="1"/>
          </p:cNvCxnSpPr>
          <p:nvPr/>
        </p:nvCxnSpPr>
        <p:spPr bwMode="auto">
          <a:xfrm rot="5400000">
            <a:off x="3735388" y="3505200"/>
            <a:ext cx="1065212" cy="1588"/>
          </a:xfrm>
          <a:prstGeom prst="straightConnector1">
            <a:avLst/>
          </a:prstGeom>
          <a:noFill/>
          <a:ln w="9525">
            <a:solidFill>
              <a:schemeClr val="tx1"/>
            </a:solidFill>
            <a:round/>
            <a:headEnd type="arrow" w="med" len="med"/>
            <a:tailEnd type="arrow" w="med" len="med"/>
          </a:ln>
        </p:spPr>
      </p:cxnSp>
      <p:sp>
        <p:nvSpPr>
          <p:cNvPr id="31776" name="TextBox 88"/>
          <p:cNvSpPr txBox="1">
            <a:spLocks noChangeArrowheads="1"/>
          </p:cNvSpPr>
          <p:nvPr/>
        </p:nvSpPr>
        <p:spPr bwMode="auto">
          <a:xfrm>
            <a:off x="4114800" y="3352800"/>
            <a:ext cx="304800" cy="225425"/>
          </a:xfrm>
          <a:prstGeom prst="rect">
            <a:avLst/>
          </a:prstGeom>
          <a:solidFill>
            <a:srgbClr val="FFFFFF"/>
          </a:solidFill>
          <a:ln w="9525">
            <a:noFill/>
            <a:miter lim="800000"/>
            <a:headEnd/>
            <a:tailEnd/>
          </a:ln>
        </p:spPr>
        <p:txBody>
          <a:bodyPr lIns="0" tIns="0" rIns="0" bIns="0">
            <a:spAutoFit/>
          </a:bodyPr>
          <a:lstStyle/>
          <a:p>
            <a:pPr algn="ctr" eaLnBrk="0" hangingPunct="0">
              <a:lnSpc>
                <a:spcPct val="90000"/>
              </a:lnSpc>
              <a:spcBef>
                <a:spcPts val="1200"/>
              </a:spcBef>
              <a:buClr>
                <a:srgbClr val="8DC63F"/>
              </a:buClr>
            </a:pPr>
            <a:r>
              <a:rPr lang="en-US" sz="1600"/>
              <a:t>12’</a:t>
            </a:r>
          </a:p>
        </p:txBody>
      </p:sp>
      <p:sp>
        <p:nvSpPr>
          <p:cNvPr id="31777" name="Rectangle 113"/>
          <p:cNvSpPr>
            <a:spLocks noChangeArrowheads="1"/>
          </p:cNvSpPr>
          <p:nvPr/>
        </p:nvSpPr>
        <p:spPr bwMode="auto">
          <a:xfrm>
            <a:off x="4495800" y="5140325"/>
            <a:ext cx="381000" cy="381000"/>
          </a:xfrm>
          <a:prstGeom prst="rect">
            <a:avLst/>
          </a:prstGeom>
          <a:solidFill>
            <a:srgbClr val="9FCB74"/>
          </a:solidFill>
          <a:ln w="9525">
            <a:solidFill>
              <a:srgbClr val="808080"/>
            </a:solidFill>
            <a:round/>
            <a:headEnd/>
            <a:tailEnd/>
          </a:ln>
        </p:spPr>
        <p:txBody>
          <a:bodyPr/>
          <a:lstStyle/>
          <a:p>
            <a:pPr algn="ctr">
              <a:lnSpc>
                <a:spcPct val="90000"/>
              </a:lnSpc>
              <a:spcBef>
                <a:spcPts val="1200"/>
              </a:spcBef>
              <a:buClr>
                <a:srgbClr val="8DC63F"/>
              </a:buClr>
            </a:pPr>
            <a:endParaRPr lang="en-US" b="1"/>
          </a:p>
        </p:txBody>
      </p:sp>
      <p:sp>
        <p:nvSpPr>
          <p:cNvPr id="31778" name="Rectangle 114"/>
          <p:cNvSpPr>
            <a:spLocks noChangeArrowheads="1"/>
          </p:cNvSpPr>
          <p:nvPr/>
        </p:nvSpPr>
        <p:spPr bwMode="auto">
          <a:xfrm>
            <a:off x="6248400" y="5140325"/>
            <a:ext cx="381000" cy="381000"/>
          </a:xfrm>
          <a:prstGeom prst="rect">
            <a:avLst/>
          </a:prstGeom>
          <a:solidFill>
            <a:srgbClr val="6A90C2"/>
          </a:solidFill>
          <a:ln w="9525">
            <a:solidFill>
              <a:srgbClr val="808080"/>
            </a:solidFill>
            <a:round/>
            <a:headEnd/>
            <a:tailEnd/>
          </a:ln>
        </p:spPr>
        <p:txBody>
          <a:bodyPr/>
          <a:lstStyle/>
          <a:p>
            <a:pPr algn="ctr">
              <a:lnSpc>
                <a:spcPct val="90000"/>
              </a:lnSpc>
              <a:spcBef>
                <a:spcPts val="1200"/>
              </a:spcBef>
              <a:buClr>
                <a:srgbClr val="8DC63F"/>
              </a:buClr>
            </a:pPr>
            <a:endParaRPr lang="en-US" b="1"/>
          </a:p>
        </p:txBody>
      </p:sp>
      <p:sp>
        <p:nvSpPr>
          <p:cNvPr id="31779" name="Text Box 63"/>
          <p:cNvSpPr txBox="1">
            <a:spLocks noChangeArrowheads="1"/>
          </p:cNvSpPr>
          <p:nvPr/>
        </p:nvSpPr>
        <p:spPr bwMode="auto">
          <a:xfrm>
            <a:off x="4419600" y="5140325"/>
            <a:ext cx="4724400" cy="1443472"/>
          </a:xfrm>
          <a:prstGeom prst="rect">
            <a:avLst/>
          </a:prstGeom>
          <a:noFill/>
          <a:ln w="9525">
            <a:noFill/>
            <a:miter lim="800000"/>
            <a:headEnd/>
            <a:tailEnd/>
          </a:ln>
        </p:spPr>
        <p:txBody>
          <a:bodyPr>
            <a:spAutoFit/>
          </a:bodyPr>
          <a:lstStyle/>
          <a:p>
            <a:pPr eaLnBrk="0" hangingPunct="0">
              <a:lnSpc>
                <a:spcPct val="90000"/>
              </a:lnSpc>
              <a:spcBef>
                <a:spcPct val="50000"/>
              </a:spcBef>
              <a:spcAft>
                <a:spcPts val="600"/>
              </a:spcAft>
              <a:buClr>
                <a:srgbClr val="8DC63F"/>
              </a:buClr>
            </a:pPr>
            <a:r>
              <a:rPr lang="en-US" sz="1800" dirty="0"/>
              <a:t>        = heated             = no heat</a:t>
            </a:r>
          </a:p>
          <a:p>
            <a:pPr eaLnBrk="0" hangingPunct="0">
              <a:lnSpc>
                <a:spcPct val="90000"/>
              </a:lnSpc>
              <a:spcBef>
                <a:spcPct val="50000"/>
              </a:spcBef>
              <a:buClr>
                <a:srgbClr val="8DC63F"/>
              </a:buClr>
            </a:pPr>
            <a:r>
              <a:rPr lang="en-US" sz="1800" dirty="0"/>
              <a:t>•  7’ cellar under main </a:t>
            </a:r>
            <a:r>
              <a:rPr lang="en-US" sz="1800" dirty="0" smtClean="0"/>
              <a:t>house</a:t>
            </a:r>
            <a:endParaRPr lang="en-US" sz="1800" dirty="0"/>
          </a:p>
          <a:p>
            <a:pPr marL="182880" indent="-182880" eaLnBrk="0" hangingPunct="0">
              <a:lnSpc>
                <a:spcPct val="90000"/>
              </a:lnSpc>
              <a:spcBef>
                <a:spcPct val="50000"/>
              </a:spcBef>
              <a:buClr>
                <a:srgbClr val="8DC63F"/>
              </a:buClr>
            </a:pPr>
            <a:r>
              <a:rPr lang="en-US" sz="1800" dirty="0"/>
              <a:t>•  Den &amp; kitchen floor ≈ 1’ clearance to </a:t>
            </a:r>
            <a:r>
              <a:rPr lang="en-US" sz="1800" dirty="0" smtClean="0"/>
              <a:t>ground</a:t>
            </a:r>
            <a:endParaRPr lang="en-US" sz="1800" dirty="0"/>
          </a:p>
        </p:txBody>
      </p:sp>
      <p:sp>
        <p:nvSpPr>
          <p:cNvPr id="4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Tree>
  </p:cSld>
  <p:clrMapOvr>
    <a:masterClrMapping/>
  </p:clrMapOvr>
  <p:transition advTm="508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5" name="Picture 55" descr="Photo of home with SW elevation."/>
          <p:cNvPicPr>
            <a:picLocks noChangeAspect="1" noChangeArrowheads="1"/>
          </p:cNvPicPr>
          <p:nvPr/>
        </p:nvPicPr>
        <p:blipFill>
          <a:blip r:embed="rId3" cstate="email"/>
          <a:srcRect/>
          <a:stretch>
            <a:fillRect/>
          </a:stretch>
        </p:blipFill>
        <p:spPr bwMode="auto">
          <a:xfrm>
            <a:off x="2667000" y="1330029"/>
            <a:ext cx="3061607"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1" name="Rectangle 41"/>
          <p:cNvSpPr>
            <a:spLocks noChangeArrowheads="1"/>
          </p:cNvSpPr>
          <p:nvPr/>
        </p:nvSpPr>
        <p:spPr bwMode="auto">
          <a:xfrm>
            <a:off x="381000" y="1447800"/>
            <a:ext cx="304800" cy="304800"/>
          </a:xfrm>
          <a:prstGeom prst="rect">
            <a:avLst/>
          </a:prstGeom>
          <a:solidFill>
            <a:srgbClr val="9FCB74"/>
          </a:solidFill>
          <a:ln w="9525">
            <a:solidFill>
              <a:schemeClr val="bg2"/>
            </a:solidFill>
            <a:miter lim="800000"/>
            <a:headEnd/>
            <a:tailEnd/>
          </a:ln>
        </p:spPr>
        <p:txBody>
          <a:bodyPr wrap="none" anchor="ctr"/>
          <a:lstStyle/>
          <a:p>
            <a:pPr algn="ctr" eaLnBrk="0" hangingPunct="0">
              <a:lnSpc>
                <a:spcPct val="90000"/>
              </a:lnSpc>
              <a:spcBef>
                <a:spcPts val="1200"/>
              </a:spcBef>
              <a:buClr>
                <a:srgbClr val="8DC63F"/>
              </a:buClr>
            </a:pPr>
            <a:endParaRPr lang="en-US"/>
          </a:p>
        </p:txBody>
      </p:sp>
      <p:sp>
        <p:nvSpPr>
          <p:cNvPr id="32772" name="Rectangle 42"/>
          <p:cNvSpPr>
            <a:spLocks noChangeArrowheads="1"/>
          </p:cNvSpPr>
          <p:nvPr/>
        </p:nvSpPr>
        <p:spPr bwMode="auto">
          <a:xfrm>
            <a:off x="381000" y="1981200"/>
            <a:ext cx="304800" cy="304800"/>
          </a:xfrm>
          <a:prstGeom prst="rect">
            <a:avLst/>
          </a:prstGeom>
          <a:solidFill>
            <a:srgbClr val="6A90C2"/>
          </a:solidFill>
          <a:ln w="9525">
            <a:solidFill>
              <a:schemeClr val="bg2"/>
            </a:solidFill>
            <a:miter lim="800000"/>
            <a:headEnd/>
            <a:tailEnd/>
          </a:ln>
        </p:spPr>
        <p:txBody>
          <a:bodyPr wrap="none" anchor="ctr"/>
          <a:lstStyle/>
          <a:p>
            <a:pPr algn="ctr" eaLnBrk="0" hangingPunct="0">
              <a:lnSpc>
                <a:spcPct val="90000"/>
              </a:lnSpc>
              <a:spcBef>
                <a:spcPts val="1200"/>
              </a:spcBef>
              <a:buClr>
                <a:srgbClr val="8DC63F"/>
              </a:buClr>
            </a:pPr>
            <a:endParaRPr lang="en-US"/>
          </a:p>
        </p:txBody>
      </p:sp>
      <p:sp>
        <p:nvSpPr>
          <p:cNvPr id="32773" name="Rectangle 43"/>
          <p:cNvSpPr>
            <a:spLocks noChangeArrowheads="1"/>
          </p:cNvSpPr>
          <p:nvPr/>
        </p:nvSpPr>
        <p:spPr bwMode="auto">
          <a:xfrm>
            <a:off x="381000" y="2590800"/>
            <a:ext cx="304800" cy="304800"/>
          </a:xfrm>
          <a:prstGeom prst="rect">
            <a:avLst/>
          </a:prstGeom>
          <a:solidFill>
            <a:srgbClr val="AA809B"/>
          </a:solidFill>
          <a:ln w="9525">
            <a:solidFill>
              <a:schemeClr val="bg2"/>
            </a:solidFill>
            <a:miter lim="800000"/>
            <a:headEnd/>
            <a:tailEnd/>
          </a:ln>
        </p:spPr>
        <p:txBody>
          <a:bodyPr wrap="none" anchor="ctr"/>
          <a:lstStyle/>
          <a:p>
            <a:pPr algn="ctr" eaLnBrk="0" hangingPunct="0">
              <a:lnSpc>
                <a:spcPct val="90000"/>
              </a:lnSpc>
              <a:spcBef>
                <a:spcPts val="1200"/>
              </a:spcBef>
              <a:buClr>
                <a:srgbClr val="8DC63F"/>
              </a:buClr>
            </a:pPr>
            <a:endParaRPr lang="en-US"/>
          </a:p>
        </p:txBody>
      </p:sp>
      <p:sp>
        <p:nvSpPr>
          <p:cNvPr id="32774" name="Rectangle 44"/>
          <p:cNvSpPr>
            <a:spLocks noChangeArrowheads="1"/>
          </p:cNvSpPr>
          <p:nvPr/>
        </p:nvSpPr>
        <p:spPr bwMode="auto">
          <a:xfrm>
            <a:off x="381000" y="3124200"/>
            <a:ext cx="304800" cy="304800"/>
          </a:xfrm>
          <a:prstGeom prst="rect">
            <a:avLst/>
          </a:prstGeom>
          <a:solidFill>
            <a:srgbClr val="5A7442"/>
          </a:solidFill>
          <a:ln w="9525">
            <a:solidFill>
              <a:schemeClr val="bg2"/>
            </a:solidFill>
            <a:miter lim="800000"/>
            <a:headEnd/>
            <a:tailEnd/>
          </a:ln>
        </p:spPr>
        <p:txBody>
          <a:bodyPr wrap="none" anchor="ctr"/>
          <a:lstStyle/>
          <a:p>
            <a:pPr algn="ctr" eaLnBrk="0" hangingPunct="0">
              <a:lnSpc>
                <a:spcPct val="90000"/>
              </a:lnSpc>
              <a:spcBef>
                <a:spcPts val="1200"/>
              </a:spcBef>
              <a:buClr>
                <a:srgbClr val="8DC63F"/>
              </a:buClr>
            </a:pPr>
            <a:endParaRPr lang="en-US"/>
          </a:p>
        </p:txBody>
      </p:sp>
      <p:sp>
        <p:nvSpPr>
          <p:cNvPr id="16426" name="Text Box 45"/>
          <p:cNvSpPr txBox="1">
            <a:spLocks noChangeArrowheads="1"/>
          </p:cNvSpPr>
          <p:nvPr/>
        </p:nvSpPr>
        <p:spPr bwMode="auto">
          <a:xfrm>
            <a:off x="2743200" y="2820988"/>
            <a:ext cx="1981200" cy="317500"/>
          </a:xfrm>
          <a:prstGeom prst="rect">
            <a:avLst/>
          </a:prstGeom>
          <a:noFill/>
          <a:ln w="9525">
            <a:noFill/>
            <a:miter lim="800000"/>
            <a:headEnd/>
            <a:tailEnd/>
          </a:ln>
        </p:spPr>
        <p:txBody>
          <a:bodyPr>
            <a:spAutoFit/>
          </a:bodyPr>
          <a:lstStyle/>
          <a:p>
            <a:pPr eaLnBrk="0" hangingPunct="0">
              <a:lnSpc>
                <a:spcPct val="90000"/>
              </a:lnSpc>
              <a:spcBef>
                <a:spcPct val="50000"/>
              </a:spcBef>
              <a:buClr>
                <a:srgbClr val="8DC63F"/>
              </a:buClr>
              <a:defRPr/>
            </a:pPr>
            <a:r>
              <a:rPr lang="en-US" sz="1600" dirty="0">
                <a:solidFill>
                  <a:srgbClr val="FFFFFF"/>
                </a:solidFill>
                <a:latin typeface="+mn-lt"/>
                <a:ea typeface="+mn-ea"/>
              </a:rPr>
              <a:t>SW Elevation </a:t>
            </a:r>
          </a:p>
        </p:txBody>
      </p:sp>
      <p:sp>
        <p:nvSpPr>
          <p:cNvPr id="32776" name="Line 52"/>
          <p:cNvSpPr>
            <a:spLocks noChangeShapeType="1"/>
          </p:cNvSpPr>
          <p:nvPr/>
        </p:nvSpPr>
        <p:spPr bwMode="auto">
          <a:xfrm flipH="1">
            <a:off x="5029200" y="6553200"/>
            <a:ext cx="457200" cy="152400"/>
          </a:xfrm>
          <a:prstGeom prst="line">
            <a:avLst/>
          </a:prstGeom>
          <a:noFill/>
          <a:ln w="9525">
            <a:solidFill>
              <a:schemeClr val="tx1"/>
            </a:solidFill>
            <a:round/>
            <a:headEnd/>
            <a:tailEnd/>
          </a:ln>
        </p:spPr>
        <p:txBody>
          <a:bodyPr/>
          <a:lstStyle/>
          <a:p>
            <a:endParaRPr lang="en-US"/>
          </a:p>
        </p:txBody>
      </p:sp>
      <p:pic>
        <p:nvPicPr>
          <p:cNvPr id="16437" name="Picture 55" descr="Photo of home with NE elevation."/>
          <p:cNvPicPr>
            <a:picLocks noChangeAspect="1" noChangeArrowheads="1"/>
          </p:cNvPicPr>
          <p:nvPr/>
        </p:nvPicPr>
        <p:blipFill>
          <a:blip r:embed="rId4" cstate="email"/>
          <a:srcRect/>
          <a:stretch>
            <a:fillRect/>
          </a:stretch>
        </p:blipFill>
        <p:spPr bwMode="auto">
          <a:xfrm>
            <a:off x="6096000" y="1330029"/>
            <a:ext cx="2764766" cy="1928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8" name="Title 1"/>
          <p:cNvSpPr txBox="1">
            <a:spLocks/>
          </p:cNvSpPr>
          <p:nvPr/>
        </p:nvSpPr>
        <p:spPr bwMode="auto">
          <a:xfrm>
            <a:off x="457200" y="76200"/>
            <a:ext cx="6324600" cy="762000"/>
          </a:xfrm>
          <a:prstGeom prst="rect">
            <a:avLst/>
          </a:prstGeom>
          <a:noFill/>
          <a:ln w="9525">
            <a:noFill/>
            <a:miter lim="800000"/>
            <a:headEnd/>
            <a:tailEnd/>
          </a:ln>
        </p:spPr>
        <p:txBody>
          <a:bodyPr lIns="0" tIns="0" rIns="0" bIns="0" anchor="ctr"/>
          <a:lstStyle/>
          <a:p>
            <a:pPr>
              <a:lnSpc>
                <a:spcPct val="90000"/>
              </a:lnSpc>
              <a:spcBef>
                <a:spcPts val="1200"/>
              </a:spcBef>
              <a:buClr>
                <a:srgbClr val="8DC63F"/>
              </a:buClr>
            </a:pPr>
            <a:r>
              <a:rPr lang="en-US" sz="2600" spc="100" dirty="0">
                <a:solidFill>
                  <a:schemeClr val="bg1"/>
                </a:solidFill>
              </a:rPr>
              <a:t>Elevations</a:t>
            </a:r>
          </a:p>
        </p:txBody>
      </p:sp>
      <p:grpSp>
        <p:nvGrpSpPr>
          <p:cNvPr id="32779" name="Group 73" descr="Graphic of SW elevation internal home dimensions."/>
          <p:cNvGrpSpPr>
            <a:grpSpLocks/>
          </p:cNvGrpSpPr>
          <p:nvPr/>
        </p:nvGrpSpPr>
        <p:grpSpPr bwMode="auto">
          <a:xfrm>
            <a:off x="2590800" y="3311525"/>
            <a:ext cx="3154363" cy="2784475"/>
            <a:chOff x="304800" y="3429000"/>
            <a:chExt cx="3154849" cy="2784771"/>
          </a:xfrm>
        </p:grpSpPr>
        <p:pic>
          <p:nvPicPr>
            <p:cNvPr id="32789" name="Picture 63" descr="Auditor_ElevationSketch_SW.png"/>
            <p:cNvPicPr>
              <a:picLocks noChangeAspect="1"/>
            </p:cNvPicPr>
            <p:nvPr/>
          </p:nvPicPr>
          <p:blipFill>
            <a:blip r:embed="rId5" cstate="print"/>
            <a:srcRect/>
            <a:stretch>
              <a:fillRect/>
            </a:stretch>
          </p:blipFill>
          <p:spPr bwMode="auto">
            <a:xfrm>
              <a:off x="304800" y="3429000"/>
              <a:ext cx="3154849" cy="2784771"/>
            </a:xfrm>
            <a:prstGeom prst="rect">
              <a:avLst/>
            </a:prstGeom>
            <a:noFill/>
            <a:ln w="9525">
              <a:noFill/>
              <a:miter lim="800000"/>
              <a:headEnd/>
              <a:tailEnd/>
            </a:ln>
          </p:spPr>
        </p:pic>
        <p:cxnSp>
          <p:nvCxnSpPr>
            <p:cNvPr id="65" name="Straight Arrow Connector 64"/>
            <p:cNvCxnSpPr/>
            <p:nvPr/>
          </p:nvCxnSpPr>
          <p:spPr bwMode="auto">
            <a:xfrm rot="5400000">
              <a:off x="952619" y="5029370"/>
              <a:ext cx="760493" cy="1587"/>
            </a:xfrm>
            <a:prstGeom prst="straightConnector1">
              <a:avLst/>
            </a:prstGeom>
            <a:solidFill>
              <a:schemeClr val="accent1"/>
            </a:solidFill>
            <a:ln w="9525" cap="flat" cmpd="sng" algn="ctr">
              <a:solidFill>
                <a:schemeClr val="bg1">
                  <a:lumMod val="95000"/>
                </a:schemeClr>
              </a:solidFill>
              <a:prstDash val="solid"/>
              <a:round/>
              <a:headEnd type="arrow" w="med" len="med"/>
              <a:tailEnd type="arrow"/>
            </a:ln>
            <a:effectLst/>
          </p:spPr>
        </p:cxnSp>
        <p:sp>
          <p:nvSpPr>
            <p:cNvPr id="32791" name="Text Box 44"/>
            <p:cNvSpPr txBox="1">
              <a:spLocks noChangeArrowheads="1"/>
            </p:cNvSpPr>
            <p:nvPr/>
          </p:nvSpPr>
          <p:spPr bwMode="auto">
            <a:xfrm>
              <a:off x="1143129" y="4889655"/>
              <a:ext cx="381059" cy="215923"/>
            </a:xfrm>
            <a:prstGeom prst="rect">
              <a:avLst/>
            </a:prstGeom>
            <a:solidFill>
              <a:srgbClr val="6A90C2"/>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400">
                  <a:solidFill>
                    <a:schemeClr val="bg1"/>
                  </a:solidFill>
                </a:rPr>
                <a:t>7’6”</a:t>
              </a:r>
            </a:p>
          </p:txBody>
        </p:sp>
        <p:cxnSp>
          <p:nvCxnSpPr>
            <p:cNvPr id="69" name="Straight Arrow Connector 68"/>
            <p:cNvCxnSpPr/>
            <p:nvPr/>
          </p:nvCxnSpPr>
          <p:spPr bwMode="auto">
            <a:xfrm rot="5400000">
              <a:off x="1790947" y="4951575"/>
              <a:ext cx="760494" cy="1587"/>
            </a:xfrm>
            <a:prstGeom prst="straightConnector1">
              <a:avLst/>
            </a:prstGeom>
            <a:solidFill>
              <a:schemeClr val="accent1"/>
            </a:solidFill>
            <a:ln w="9525" cap="flat" cmpd="sng" algn="ctr">
              <a:solidFill>
                <a:schemeClr val="bg1">
                  <a:lumMod val="95000"/>
                </a:schemeClr>
              </a:solidFill>
              <a:prstDash val="solid"/>
              <a:round/>
              <a:headEnd type="arrow" w="med" len="med"/>
              <a:tailEnd type="arrow"/>
            </a:ln>
            <a:effectLst/>
          </p:spPr>
        </p:cxnSp>
        <p:sp>
          <p:nvSpPr>
            <p:cNvPr id="32793" name="Text Box 44"/>
            <p:cNvSpPr txBox="1">
              <a:spLocks noChangeArrowheads="1"/>
            </p:cNvSpPr>
            <p:nvPr/>
          </p:nvSpPr>
          <p:spPr bwMode="auto">
            <a:xfrm>
              <a:off x="1981458" y="4811860"/>
              <a:ext cx="381059" cy="215923"/>
            </a:xfrm>
            <a:prstGeom prst="rect">
              <a:avLst/>
            </a:prstGeom>
            <a:solidFill>
              <a:srgbClr val="9FCB74"/>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400">
                  <a:solidFill>
                    <a:schemeClr val="bg1"/>
                  </a:solidFill>
                </a:rPr>
                <a:t>8’</a:t>
              </a:r>
            </a:p>
          </p:txBody>
        </p:sp>
        <p:cxnSp>
          <p:nvCxnSpPr>
            <p:cNvPr id="71" name="Straight Arrow Connector 70"/>
            <p:cNvCxnSpPr/>
            <p:nvPr/>
          </p:nvCxnSpPr>
          <p:spPr bwMode="auto">
            <a:xfrm rot="5400000">
              <a:off x="1833815" y="4222834"/>
              <a:ext cx="674760" cy="1587"/>
            </a:xfrm>
            <a:prstGeom prst="straightConnector1">
              <a:avLst/>
            </a:prstGeom>
            <a:solidFill>
              <a:schemeClr val="accent1"/>
            </a:solidFill>
            <a:ln w="9525" cap="flat" cmpd="sng" algn="ctr">
              <a:solidFill>
                <a:schemeClr val="bg1">
                  <a:lumMod val="95000"/>
                </a:schemeClr>
              </a:solidFill>
              <a:prstDash val="solid"/>
              <a:round/>
              <a:headEnd type="arrow" w="med" len="med"/>
              <a:tailEnd type="arrow"/>
            </a:ln>
            <a:effectLst/>
          </p:spPr>
        </p:cxnSp>
        <p:sp>
          <p:nvSpPr>
            <p:cNvPr id="32795" name="Text Box 44"/>
            <p:cNvSpPr txBox="1">
              <a:spLocks noChangeArrowheads="1"/>
            </p:cNvSpPr>
            <p:nvPr/>
          </p:nvSpPr>
          <p:spPr bwMode="auto">
            <a:xfrm>
              <a:off x="1981458" y="4114873"/>
              <a:ext cx="381059" cy="215923"/>
            </a:xfrm>
            <a:prstGeom prst="rect">
              <a:avLst/>
            </a:prstGeom>
            <a:solidFill>
              <a:srgbClr val="9FCB74"/>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400">
                  <a:solidFill>
                    <a:schemeClr val="bg1"/>
                  </a:solidFill>
                </a:rPr>
                <a:t>7’</a:t>
              </a:r>
            </a:p>
          </p:txBody>
        </p:sp>
      </p:grpSp>
      <p:grpSp>
        <p:nvGrpSpPr>
          <p:cNvPr id="32780" name="Group 81" descr="Graphic of NE elevation internal home dimensions."/>
          <p:cNvGrpSpPr>
            <a:grpSpLocks/>
          </p:cNvGrpSpPr>
          <p:nvPr/>
        </p:nvGrpSpPr>
        <p:grpSpPr bwMode="auto">
          <a:xfrm>
            <a:off x="5867400" y="3311525"/>
            <a:ext cx="3149600" cy="2784475"/>
            <a:chOff x="4572000" y="914400"/>
            <a:chExt cx="3149600" cy="2784771"/>
          </a:xfrm>
        </p:grpSpPr>
        <p:pic>
          <p:nvPicPr>
            <p:cNvPr id="32785" name="Picture 62" descr="Auditor_ElevationSketch_NE.png"/>
            <p:cNvPicPr>
              <a:picLocks noChangeAspect="1"/>
            </p:cNvPicPr>
            <p:nvPr/>
          </p:nvPicPr>
          <p:blipFill>
            <a:blip r:embed="rId6" cstate="print"/>
            <a:srcRect/>
            <a:stretch>
              <a:fillRect/>
            </a:stretch>
          </p:blipFill>
          <p:spPr bwMode="auto">
            <a:xfrm>
              <a:off x="4572000" y="914400"/>
              <a:ext cx="3149600" cy="2784771"/>
            </a:xfrm>
            <a:prstGeom prst="rect">
              <a:avLst/>
            </a:prstGeom>
            <a:noFill/>
            <a:ln w="9525">
              <a:noFill/>
              <a:miter lim="800000"/>
              <a:headEnd/>
              <a:tailEnd/>
            </a:ln>
          </p:spPr>
        </p:pic>
        <p:cxnSp>
          <p:nvCxnSpPr>
            <p:cNvPr id="75" name="Straight Arrow Connector 74"/>
            <p:cNvCxnSpPr/>
            <p:nvPr/>
          </p:nvCxnSpPr>
          <p:spPr bwMode="auto">
            <a:xfrm rot="5400000">
              <a:off x="6553958" y="2399664"/>
              <a:ext cx="685873" cy="1588"/>
            </a:xfrm>
            <a:prstGeom prst="straightConnector1">
              <a:avLst/>
            </a:prstGeom>
            <a:solidFill>
              <a:schemeClr val="accent1"/>
            </a:solidFill>
            <a:ln w="9525" cap="flat" cmpd="sng" algn="ctr">
              <a:solidFill>
                <a:schemeClr val="bg1">
                  <a:lumMod val="95000"/>
                </a:schemeClr>
              </a:solidFill>
              <a:prstDash val="solid"/>
              <a:round/>
              <a:headEnd type="arrow" w="med" len="med"/>
              <a:tailEnd type="arrow"/>
            </a:ln>
            <a:effectLst/>
          </p:spPr>
        </p:cxnSp>
        <p:sp>
          <p:nvSpPr>
            <p:cNvPr id="32787" name="Text Box 44"/>
            <p:cNvSpPr txBox="1">
              <a:spLocks noChangeArrowheads="1"/>
            </p:cNvSpPr>
            <p:nvPr/>
          </p:nvSpPr>
          <p:spPr bwMode="auto">
            <a:xfrm>
              <a:off x="6705600" y="2297260"/>
              <a:ext cx="381000" cy="215923"/>
            </a:xfrm>
            <a:prstGeom prst="rect">
              <a:avLst/>
            </a:prstGeom>
            <a:solidFill>
              <a:srgbClr val="AA809B"/>
            </a:solidFill>
            <a:ln w="9525">
              <a:noFill/>
              <a:miter lim="800000"/>
              <a:headEnd/>
              <a:tailEnd/>
            </a:ln>
          </p:spPr>
          <p:txBody>
            <a:bodyPr lIns="0" tIns="0" rIns="0" bIns="0">
              <a:spAutoFit/>
            </a:bodyPr>
            <a:lstStyle/>
            <a:p>
              <a:pPr algn="ctr" eaLnBrk="0" hangingPunct="0">
                <a:lnSpc>
                  <a:spcPct val="90000"/>
                </a:lnSpc>
                <a:spcBef>
                  <a:spcPct val="50000"/>
                </a:spcBef>
                <a:buClr>
                  <a:srgbClr val="8DC63F"/>
                </a:buClr>
              </a:pPr>
              <a:r>
                <a:rPr lang="en-US" sz="1400">
                  <a:solidFill>
                    <a:schemeClr val="bg1"/>
                  </a:solidFill>
                </a:rPr>
                <a:t>7’5”</a:t>
              </a:r>
            </a:p>
          </p:txBody>
        </p:sp>
        <p:cxnSp>
          <p:nvCxnSpPr>
            <p:cNvPr id="32788" name="Straight Connector 79"/>
            <p:cNvCxnSpPr>
              <a:cxnSpLocks noChangeShapeType="1"/>
            </p:cNvCxnSpPr>
            <p:nvPr/>
          </p:nvCxnSpPr>
          <p:spPr bwMode="auto">
            <a:xfrm rot="10800000">
              <a:off x="6705600" y="2743200"/>
              <a:ext cx="381000" cy="1588"/>
            </a:xfrm>
            <a:prstGeom prst="line">
              <a:avLst/>
            </a:prstGeom>
            <a:noFill/>
            <a:ln w="3175">
              <a:solidFill>
                <a:srgbClr val="F2F2F2"/>
              </a:solidFill>
              <a:round/>
              <a:headEnd/>
              <a:tailEnd/>
            </a:ln>
          </p:spPr>
        </p:cxnSp>
      </p:grpSp>
      <p:sp>
        <p:nvSpPr>
          <p:cNvPr id="32781" name="Text Box 45"/>
          <p:cNvSpPr txBox="1">
            <a:spLocks noChangeArrowheads="1"/>
          </p:cNvSpPr>
          <p:nvPr/>
        </p:nvSpPr>
        <p:spPr bwMode="auto">
          <a:xfrm>
            <a:off x="6781800" y="2854325"/>
            <a:ext cx="1981200" cy="338138"/>
          </a:xfrm>
          <a:prstGeom prst="rect">
            <a:avLst/>
          </a:prstGeom>
          <a:noFill/>
          <a:ln w="9525">
            <a:noFill/>
            <a:miter lim="800000"/>
            <a:headEnd/>
            <a:tailEnd/>
          </a:ln>
        </p:spPr>
        <p:txBody>
          <a:bodyPr>
            <a:spAutoFit/>
          </a:bodyPr>
          <a:lstStyle/>
          <a:p>
            <a:pPr algn="r" eaLnBrk="0" hangingPunct="0">
              <a:lnSpc>
                <a:spcPct val="90000"/>
              </a:lnSpc>
              <a:spcBef>
                <a:spcPct val="50000"/>
              </a:spcBef>
              <a:buClr>
                <a:srgbClr val="8DC63F"/>
              </a:buClr>
            </a:pPr>
            <a:r>
              <a:rPr lang="en-US" sz="1600">
                <a:solidFill>
                  <a:srgbClr val="FFFFFF"/>
                </a:solidFill>
              </a:rPr>
              <a:t>NE Elevation </a:t>
            </a:r>
          </a:p>
        </p:txBody>
      </p:sp>
      <p:sp>
        <p:nvSpPr>
          <p:cNvPr id="32782" name="Text Box 6"/>
          <p:cNvSpPr txBox="1">
            <a:spLocks noChangeArrowheads="1"/>
          </p:cNvSpPr>
          <p:nvPr/>
        </p:nvSpPr>
        <p:spPr bwMode="auto">
          <a:xfrm>
            <a:off x="685800" y="1350963"/>
            <a:ext cx="2438400" cy="2201862"/>
          </a:xfrm>
          <a:prstGeom prst="rect">
            <a:avLst/>
          </a:prstGeom>
          <a:noFill/>
          <a:ln w="9525">
            <a:noFill/>
            <a:miter lim="800000"/>
            <a:headEnd/>
            <a:tailEnd/>
          </a:ln>
        </p:spPr>
        <p:txBody>
          <a:bodyPr>
            <a:spAutoFit/>
          </a:bodyPr>
          <a:lstStyle/>
          <a:p>
            <a:pPr eaLnBrk="0" hangingPunct="0">
              <a:lnSpc>
                <a:spcPct val="90000"/>
              </a:lnSpc>
              <a:spcBef>
                <a:spcPct val="50000"/>
              </a:spcBef>
              <a:spcAft>
                <a:spcPts val="600"/>
              </a:spcAft>
              <a:buClr>
                <a:srgbClr val="8DC63F"/>
              </a:buClr>
            </a:pPr>
            <a:r>
              <a:rPr lang="en-US" sz="1400" dirty="0">
                <a:solidFill>
                  <a:schemeClr val="tx1"/>
                </a:solidFill>
              </a:rPr>
              <a:t>Main house: </a:t>
            </a:r>
            <a:br>
              <a:rPr lang="en-US" sz="1400" dirty="0">
                <a:solidFill>
                  <a:schemeClr val="tx1"/>
                </a:solidFill>
              </a:rPr>
            </a:br>
            <a:r>
              <a:rPr lang="en-US" sz="1400" dirty="0">
                <a:solidFill>
                  <a:schemeClr val="tx1"/>
                </a:solidFill>
              </a:rPr>
              <a:t>16’ x 26’ – 1 ½ story</a:t>
            </a:r>
          </a:p>
          <a:p>
            <a:pPr eaLnBrk="0" hangingPunct="0">
              <a:lnSpc>
                <a:spcPct val="90000"/>
              </a:lnSpc>
              <a:spcBef>
                <a:spcPct val="50000"/>
              </a:spcBef>
              <a:spcAft>
                <a:spcPts val="600"/>
              </a:spcAft>
              <a:buClr>
                <a:srgbClr val="8DC63F"/>
              </a:buClr>
            </a:pPr>
            <a:r>
              <a:rPr lang="en-US" sz="1400" dirty="0">
                <a:solidFill>
                  <a:schemeClr val="tx1"/>
                </a:solidFill>
              </a:rPr>
              <a:t>Ell: </a:t>
            </a:r>
            <a:br>
              <a:rPr lang="en-US" sz="1400" dirty="0">
                <a:solidFill>
                  <a:schemeClr val="tx1"/>
                </a:solidFill>
              </a:rPr>
            </a:br>
            <a:r>
              <a:rPr lang="en-US" sz="1400" dirty="0">
                <a:solidFill>
                  <a:schemeClr val="tx1"/>
                </a:solidFill>
              </a:rPr>
              <a:t>12’ x 15’ – 1 story</a:t>
            </a:r>
          </a:p>
          <a:p>
            <a:pPr eaLnBrk="0" hangingPunct="0">
              <a:lnSpc>
                <a:spcPct val="90000"/>
              </a:lnSpc>
              <a:spcBef>
                <a:spcPct val="50000"/>
              </a:spcBef>
              <a:spcAft>
                <a:spcPts val="600"/>
              </a:spcAft>
              <a:buClr>
                <a:srgbClr val="8DC63F"/>
              </a:buClr>
            </a:pPr>
            <a:r>
              <a:rPr lang="en-US" sz="1400" dirty="0">
                <a:solidFill>
                  <a:schemeClr val="tx1"/>
                </a:solidFill>
              </a:rPr>
              <a:t>Rear addition: </a:t>
            </a:r>
            <a:br>
              <a:rPr lang="en-US" sz="1400" dirty="0">
                <a:solidFill>
                  <a:schemeClr val="tx1"/>
                </a:solidFill>
              </a:rPr>
            </a:br>
            <a:r>
              <a:rPr lang="en-US" sz="1400" dirty="0">
                <a:solidFill>
                  <a:schemeClr val="tx1"/>
                </a:solidFill>
              </a:rPr>
              <a:t>8’ x 16’ – 1 story</a:t>
            </a:r>
          </a:p>
          <a:p>
            <a:pPr eaLnBrk="0" hangingPunct="0">
              <a:lnSpc>
                <a:spcPct val="90000"/>
              </a:lnSpc>
              <a:spcBef>
                <a:spcPct val="50000"/>
              </a:spcBef>
              <a:spcAft>
                <a:spcPts val="600"/>
              </a:spcAft>
              <a:buClr>
                <a:srgbClr val="8DC63F"/>
              </a:buClr>
            </a:pPr>
            <a:r>
              <a:rPr lang="en-US" sz="1400" dirty="0">
                <a:solidFill>
                  <a:schemeClr val="tx1"/>
                </a:solidFill>
              </a:rPr>
              <a:t>Cellar under </a:t>
            </a:r>
            <a:br>
              <a:rPr lang="en-US" sz="1400" dirty="0">
                <a:solidFill>
                  <a:schemeClr val="tx1"/>
                </a:solidFill>
              </a:rPr>
            </a:br>
            <a:r>
              <a:rPr lang="en-US" sz="1400" dirty="0">
                <a:solidFill>
                  <a:schemeClr val="tx1"/>
                </a:solidFill>
              </a:rPr>
              <a:t>main house only</a:t>
            </a:r>
          </a:p>
        </p:txBody>
      </p:sp>
      <p:sp>
        <p:nvSpPr>
          <p:cNvPr id="32783" name="Text Box 6"/>
          <p:cNvSpPr txBox="1">
            <a:spLocks noChangeArrowheads="1"/>
          </p:cNvSpPr>
          <p:nvPr/>
        </p:nvSpPr>
        <p:spPr bwMode="auto">
          <a:xfrm>
            <a:off x="304800" y="3733800"/>
            <a:ext cx="2438400" cy="3077766"/>
          </a:xfrm>
          <a:prstGeom prst="rect">
            <a:avLst/>
          </a:prstGeom>
          <a:noFill/>
          <a:ln w="9525">
            <a:noFill/>
            <a:miter lim="800000"/>
            <a:headEnd/>
            <a:tailEnd/>
          </a:ln>
        </p:spPr>
        <p:txBody>
          <a:bodyPr>
            <a:spAutoFit/>
          </a:bodyPr>
          <a:lstStyle/>
          <a:p>
            <a:pPr eaLnBrk="0" hangingPunct="0">
              <a:lnSpc>
                <a:spcPct val="90000"/>
              </a:lnSpc>
              <a:spcBef>
                <a:spcPct val="50000"/>
              </a:spcBef>
              <a:buClr>
                <a:srgbClr val="8DC63F"/>
              </a:buClr>
            </a:pPr>
            <a:r>
              <a:rPr lang="en-US" sz="1600" dirty="0">
                <a:solidFill>
                  <a:schemeClr val="tx1"/>
                </a:solidFill>
              </a:rPr>
              <a:t>All on very good rubble </a:t>
            </a:r>
            <a:br>
              <a:rPr lang="en-US" sz="1600" dirty="0">
                <a:solidFill>
                  <a:schemeClr val="tx1"/>
                </a:solidFill>
              </a:rPr>
            </a:br>
            <a:r>
              <a:rPr lang="en-US" sz="1600" dirty="0">
                <a:solidFill>
                  <a:schemeClr val="tx1"/>
                </a:solidFill>
              </a:rPr>
              <a:t>stone </a:t>
            </a:r>
            <a:r>
              <a:rPr lang="en-US" sz="1600" dirty="0" smtClean="0">
                <a:solidFill>
                  <a:schemeClr val="tx1"/>
                </a:solidFill>
              </a:rPr>
              <a:t>foundation.</a:t>
            </a:r>
            <a:endParaRPr lang="en-US" sz="1600" dirty="0">
              <a:solidFill>
                <a:schemeClr val="tx1"/>
              </a:solidFill>
            </a:endParaRPr>
          </a:p>
          <a:p>
            <a:pPr marL="0" lvl="1" eaLnBrk="0" hangingPunct="0">
              <a:lnSpc>
                <a:spcPct val="90000"/>
              </a:lnSpc>
              <a:spcBef>
                <a:spcPct val="50000"/>
              </a:spcBef>
              <a:buClr>
                <a:srgbClr val="8DC63F"/>
              </a:buClr>
            </a:pPr>
            <a:r>
              <a:rPr lang="en-US" sz="1600" b="1" dirty="0" smtClean="0">
                <a:solidFill>
                  <a:schemeClr val="tx1"/>
                </a:solidFill>
              </a:rPr>
              <a:t>Heated </a:t>
            </a:r>
            <a:r>
              <a:rPr lang="en-US" sz="1600" b="1" dirty="0">
                <a:solidFill>
                  <a:schemeClr val="tx1"/>
                </a:solidFill>
              </a:rPr>
              <a:t>space windows </a:t>
            </a:r>
            <a:br>
              <a:rPr lang="en-US" sz="1600" b="1" dirty="0">
                <a:solidFill>
                  <a:schemeClr val="tx1"/>
                </a:solidFill>
              </a:rPr>
            </a:br>
            <a:r>
              <a:rPr lang="en-US" sz="1600" b="1" dirty="0" smtClean="0">
                <a:solidFill>
                  <a:schemeClr val="tx1"/>
                </a:solidFill>
              </a:rPr>
              <a:t>and </a:t>
            </a:r>
            <a:r>
              <a:rPr lang="en-US" sz="1600" b="1" dirty="0">
                <a:solidFill>
                  <a:schemeClr val="tx1"/>
                </a:solidFill>
              </a:rPr>
              <a:t>doors: </a:t>
            </a:r>
            <a:r>
              <a:rPr lang="en-US" sz="1600" b="1" dirty="0" smtClean="0">
                <a:solidFill>
                  <a:schemeClr val="tx1"/>
                </a:solidFill>
              </a:rPr>
              <a:t/>
            </a:r>
            <a:br>
              <a:rPr lang="en-US" sz="1600" b="1" dirty="0" smtClean="0">
                <a:solidFill>
                  <a:schemeClr val="tx1"/>
                </a:solidFill>
              </a:rPr>
            </a:br>
            <a:r>
              <a:rPr lang="en-US" sz="1600" dirty="0" smtClean="0">
                <a:solidFill>
                  <a:schemeClr val="tx1"/>
                </a:solidFill>
              </a:rPr>
              <a:t>(</a:t>
            </a:r>
            <a:r>
              <a:rPr lang="en-US" sz="1600" dirty="0">
                <a:solidFill>
                  <a:schemeClr val="tx1"/>
                </a:solidFill>
              </a:rPr>
              <a:t>8) 12.5 sq’ </a:t>
            </a:r>
            <a:r>
              <a:rPr lang="en-US" sz="1600" dirty="0" smtClean="0">
                <a:solidFill>
                  <a:schemeClr val="tx1"/>
                </a:solidFill>
              </a:rPr>
              <a:t>windows</a:t>
            </a:r>
            <a:br>
              <a:rPr lang="en-US" sz="1600" dirty="0" smtClean="0">
                <a:solidFill>
                  <a:schemeClr val="tx1"/>
                </a:solidFill>
              </a:rPr>
            </a:br>
            <a:r>
              <a:rPr lang="en-US" sz="1600" dirty="0" smtClean="0">
                <a:solidFill>
                  <a:schemeClr val="tx1"/>
                </a:solidFill>
              </a:rPr>
              <a:t>(</a:t>
            </a:r>
            <a:r>
              <a:rPr lang="en-US" sz="1600" dirty="0">
                <a:solidFill>
                  <a:schemeClr val="tx1"/>
                </a:solidFill>
              </a:rPr>
              <a:t>8) 10 sq’ </a:t>
            </a:r>
            <a:r>
              <a:rPr lang="en-US" sz="1600" dirty="0" smtClean="0">
                <a:solidFill>
                  <a:schemeClr val="tx1"/>
                </a:solidFill>
              </a:rPr>
              <a:t>windows</a:t>
            </a:r>
            <a:br>
              <a:rPr lang="en-US" sz="1600" dirty="0" smtClean="0">
                <a:solidFill>
                  <a:schemeClr val="tx1"/>
                </a:solidFill>
              </a:rPr>
            </a:br>
            <a:r>
              <a:rPr lang="en-US" sz="1600" dirty="0" smtClean="0">
                <a:solidFill>
                  <a:schemeClr val="tx1"/>
                </a:solidFill>
              </a:rPr>
              <a:t>(2</a:t>
            </a:r>
            <a:r>
              <a:rPr lang="en-US" sz="1600" dirty="0">
                <a:solidFill>
                  <a:schemeClr val="tx1"/>
                </a:solidFill>
              </a:rPr>
              <a:t>) 20 sq’ </a:t>
            </a:r>
            <a:r>
              <a:rPr lang="en-US" sz="1600" dirty="0" smtClean="0">
                <a:solidFill>
                  <a:schemeClr val="tx1"/>
                </a:solidFill>
              </a:rPr>
              <a:t>doors</a:t>
            </a:r>
            <a:endParaRPr lang="en-US" sz="1600" dirty="0">
              <a:solidFill>
                <a:schemeClr val="tx1"/>
              </a:solidFill>
            </a:endParaRPr>
          </a:p>
          <a:p>
            <a:pPr marL="0" lvl="1" eaLnBrk="0" hangingPunct="0">
              <a:lnSpc>
                <a:spcPct val="90000"/>
              </a:lnSpc>
              <a:spcBef>
                <a:spcPct val="50000"/>
              </a:spcBef>
              <a:buClr>
                <a:srgbClr val="8DC63F"/>
              </a:buClr>
            </a:pPr>
            <a:r>
              <a:rPr lang="en-US" sz="1600" b="1" dirty="0" smtClean="0">
                <a:solidFill>
                  <a:schemeClr val="tx1"/>
                </a:solidFill>
              </a:rPr>
              <a:t>Second </a:t>
            </a:r>
            <a:r>
              <a:rPr lang="en-US" sz="1600" b="1" dirty="0">
                <a:solidFill>
                  <a:schemeClr val="tx1"/>
                </a:solidFill>
              </a:rPr>
              <a:t>floor: </a:t>
            </a:r>
            <a:r>
              <a:rPr lang="en-US" sz="1600" dirty="0">
                <a:solidFill>
                  <a:schemeClr val="tx1"/>
                </a:solidFill>
              </a:rPr>
              <a:t/>
            </a:r>
            <a:br>
              <a:rPr lang="en-US" sz="1600" dirty="0">
                <a:solidFill>
                  <a:schemeClr val="tx1"/>
                </a:solidFill>
              </a:rPr>
            </a:br>
            <a:r>
              <a:rPr lang="en-US" sz="1600" dirty="0">
                <a:solidFill>
                  <a:schemeClr val="tx1"/>
                </a:solidFill>
              </a:rPr>
              <a:t>Attic flat = 8’ </a:t>
            </a:r>
            <a:br>
              <a:rPr lang="en-US" sz="1600" dirty="0">
                <a:solidFill>
                  <a:schemeClr val="tx1"/>
                </a:solidFill>
              </a:rPr>
            </a:br>
            <a:r>
              <a:rPr lang="en-US" sz="1600" dirty="0">
                <a:solidFill>
                  <a:schemeClr val="tx1"/>
                </a:solidFill>
              </a:rPr>
              <a:t>Slopes = 8’ </a:t>
            </a:r>
            <a:br>
              <a:rPr lang="en-US" sz="1600" dirty="0">
                <a:solidFill>
                  <a:schemeClr val="tx1"/>
                </a:solidFill>
              </a:rPr>
            </a:br>
            <a:r>
              <a:rPr lang="en-US" sz="1600" dirty="0">
                <a:solidFill>
                  <a:schemeClr val="tx1"/>
                </a:solidFill>
              </a:rPr>
              <a:t>Eaves wall = 3’</a:t>
            </a:r>
          </a:p>
          <a:p>
            <a:pPr marL="0" lvl="1" eaLnBrk="0" hangingPunct="0">
              <a:lnSpc>
                <a:spcPct val="90000"/>
              </a:lnSpc>
              <a:spcBef>
                <a:spcPct val="50000"/>
              </a:spcBef>
              <a:buClr>
                <a:srgbClr val="8DC63F"/>
              </a:buClr>
            </a:pPr>
            <a:endParaRPr lang="en-US" sz="1400" dirty="0">
              <a:solidFill>
                <a:schemeClr val="tx1"/>
              </a:solidFill>
            </a:endParaRPr>
          </a:p>
        </p:txBody>
      </p:sp>
      <p:sp>
        <p:nvSpPr>
          <p:cNvPr id="2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Building assessment</a:t>
            </a:r>
            <a:endParaRPr lang="en-US" sz="1200" cap="all" dirty="0">
              <a:solidFill>
                <a:schemeClr val="bg1"/>
              </a:solidFill>
            </a:endParaRPr>
          </a:p>
        </p:txBody>
      </p:sp>
      <p:sp>
        <p:nvSpPr>
          <p:cNvPr id="29" name="TextBox 12"/>
          <p:cNvSpPr txBox="1">
            <a:spLocks noChangeArrowheads="1"/>
          </p:cNvSpPr>
          <p:nvPr/>
        </p:nvSpPr>
        <p:spPr bwMode="auto">
          <a:xfrm>
            <a:off x="2362200" y="1371600"/>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Photos courtesy of U.S. Department of Energy</a:t>
            </a:r>
          </a:p>
        </p:txBody>
      </p:sp>
    </p:spTree>
  </p:cSld>
  <p:clrMapOvr>
    <a:masterClrMapping/>
  </p:clrMapOvr>
  <p:transition advTm="6288"/>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Installer Fundamentals</Template>
  <TotalTime>10349</TotalTime>
  <Words>5440</Words>
  <Application>Microsoft Office PowerPoint</Application>
  <PresentationFormat>On-screen Show (4:3)</PresentationFormat>
  <Paragraphs>755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eere_Wx_MobileHomes_template_blue</vt:lpstr>
      <vt:lpstr>Building Assessment</vt:lpstr>
      <vt:lpstr>Learning Objectives</vt:lpstr>
      <vt:lpstr>Client Interview #1</vt:lpstr>
      <vt:lpstr>Client Interview #2</vt:lpstr>
      <vt:lpstr>Client Interview #3</vt:lpstr>
      <vt:lpstr>Exterior Walk Around Process</vt:lpstr>
      <vt:lpstr>Visual Assessment – Exterior #1</vt:lpstr>
      <vt:lpstr>The Footprint Sketch</vt:lpstr>
      <vt:lpstr>PowerPoint Presentation</vt:lpstr>
      <vt:lpstr>Visual Assessment – Exterior #2</vt:lpstr>
      <vt:lpstr>Visual Assessment – Exterior #3</vt:lpstr>
      <vt:lpstr>Visual Assessment – Exterior #4</vt:lpstr>
      <vt:lpstr>Visual Assessment – Exterior #5</vt:lpstr>
      <vt:lpstr>PowerPoint Presentation</vt:lpstr>
      <vt:lpstr>PowerPoint Presentation</vt:lpstr>
      <vt:lpstr>Visual Assessment –  Conditioned Space  </vt:lpstr>
      <vt:lpstr>Visual Assessment – Conditioned Space</vt:lpstr>
      <vt:lpstr>Visual Assessment – Moisture</vt:lpstr>
      <vt:lpstr>Visual Assessment –  Dropped Ceilings</vt:lpstr>
      <vt:lpstr>PowerPoint Presentation</vt:lpstr>
      <vt:lpstr>Visual Assessment –  Space Heaters</vt:lpstr>
      <vt:lpstr>Visual Assessment – Walls</vt:lpstr>
      <vt:lpstr>Visual Assessment – Framing Type</vt:lpstr>
      <vt:lpstr>Visual Assessment – Insulation</vt:lpstr>
      <vt:lpstr>Visual Assessment – Foundation #1</vt:lpstr>
      <vt:lpstr>Visual Assessment – Foundation</vt:lpstr>
      <vt:lpstr>Visual Assessment – Foundation #3</vt:lpstr>
      <vt:lpstr>Visual Assessment – Perimeter</vt:lpstr>
      <vt:lpstr>Visual Assessment – Floor</vt:lpstr>
      <vt:lpstr>Visual Assessment – Foundation #4</vt:lpstr>
      <vt:lpstr>Visual Assessment – Foundation #5</vt:lpstr>
      <vt:lpstr>Visual Assessment – Attic Spaces #1</vt:lpstr>
      <vt:lpstr>Visual Assessment –  Attic Spaces #2</vt:lpstr>
      <vt:lpstr>Visual Assessment – Attic Spaces #3</vt:lpstr>
      <vt:lpstr>Visual Assessment – Attic Spaces #4</vt:lpstr>
      <vt:lpstr>Visual Assessment – Attic Spaces #5</vt:lpstr>
      <vt:lpstr>Visual Assessment – Attic Spaces #6</vt:lpstr>
      <vt:lpstr>Visual Assessment – Electrical</vt:lpstr>
      <vt:lpstr>Visual Assessment – Attic Ducts</vt:lpstr>
      <vt:lpstr>Visual Assessment – Attic Spaces</vt:lpstr>
      <vt:lpstr>Electrical Assessment</vt:lpstr>
      <vt:lpstr>PowerPoint Presentation</vt:lpstr>
      <vt:lpstr>PowerPoint Presentation</vt:lpstr>
      <vt:lpstr>Electrical Assessment – Light Fixtures</vt:lpstr>
      <vt:lpstr>PowerPoint Presentation</vt:lpstr>
      <vt:lpstr>Summary</vt:lpstr>
    </vt:vector>
  </TitlesOfParts>
  <Company>Susquehanna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Assessment</dc:title>
  <dc:creator>Bill Van der Meer</dc:creator>
  <cp:lastModifiedBy>Alice Gaston</cp:lastModifiedBy>
  <cp:revision>303</cp:revision>
  <dcterms:created xsi:type="dcterms:W3CDTF">2010-09-16T11:52:33Z</dcterms:created>
  <dcterms:modified xsi:type="dcterms:W3CDTF">2013-02-25T14:45:28Z</dcterms:modified>
</cp:coreProperties>
</file>