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75" r:id="rId2"/>
    <p:sldId id="277" r:id="rId3"/>
    <p:sldId id="278" r:id="rId4"/>
    <p:sldId id="279" r:id="rId5"/>
    <p:sldId id="280" r:id="rId6"/>
    <p:sldId id="281" r:id="rId7"/>
    <p:sldId id="282" r:id="rId8"/>
    <p:sldId id="283" r:id="rId9"/>
    <p:sldId id="284" r:id="rId10"/>
    <p:sldId id="285" r:id="rId11"/>
    <p:sldId id="286" r:id="rId12"/>
    <p:sldId id="287" r:id="rId13"/>
    <p:sldId id="300" r:id="rId14"/>
    <p:sldId id="301" r:id="rId15"/>
    <p:sldId id="302" r:id="rId16"/>
    <p:sldId id="303" r:id="rId17"/>
    <p:sldId id="304" r:id="rId18"/>
    <p:sldId id="305" r:id="rId19"/>
    <p:sldId id="306" r:id="rId20"/>
    <p:sldId id="307" r:id="rId21"/>
    <p:sldId id="317" r:id="rId22"/>
    <p:sldId id="308" r:id="rId23"/>
    <p:sldId id="309" r:id="rId24"/>
    <p:sldId id="310" r:id="rId25"/>
    <p:sldId id="311" r:id="rId26"/>
    <p:sldId id="312" r:id="rId27"/>
    <p:sldId id="313" r:id="rId28"/>
    <p:sldId id="314" r:id="rId29"/>
    <p:sldId id="315" r:id="rId30"/>
    <p:sldId id="31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16" autoAdjust="0"/>
  </p:normalViewPr>
  <p:slideViewPr>
    <p:cSldViewPr snapToGrid="0">
      <p:cViewPr>
        <p:scale>
          <a:sx n="88" d="100"/>
          <a:sy n="88" d="100"/>
        </p:scale>
        <p:origin x="-1422" y="156"/>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1404" y="117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ea typeface="+mn-ea"/>
                <a:cs typeface="+mn-cs"/>
              </a:defRPr>
            </a:lvl1pPr>
          </a:lstStyle>
          <a:p>
            <a:pPr>
              <a:defRPr/>
            </a:pPr>
            <a:fld id="{67C12984-2244-3741-8784-61A4955B44F8}" type="datetime1">
              <a:rPr lang="en-US"/>
              <a:pPr>
                <a:defRPr/>
              </a:pPr>
              <a:t>11/1/2012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ea typeface="+mn-ea"/>
                <a:cs typeface="+mn-cs"/>
              </a:defRPr>
            </a:lvl1pPr>
          </a:lstStyle>
          <a:p>
            <a:pPr>
              <a:defRPr/>
            </a:pPr>
            <a:fld id="{C55C8356-ECCE-2F4F-BF3D-45D34DE784B9}" type="slidenum">
              <a:rPr lang="en-US"/>
              <a:pPr>
                <a:defRPr/>
              </a:pPr>
              <a:t>‹#›</a:t>
            </a:fld>
            <a:endParaRPr lang="en-US" dirty="0"/>
          </a:p>
        </p:txBody>
      </p:sp>
    </p:spTree>
    <p:extLst>
      <p:ext uri="{BB962C8B-B14F-4D97-AF65-F5344CB8AC3E}">
        <p14:creationId xmlns:p14="http://schemas.microsoft.com/office/powerpoint/2010/main" val="6694944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ea typeface="+mn-ea"/>
                <a:cs typeface="+mn-cs"/>
              </a:defRPr>
            </a:lvl1pPr>
          </a:lstStyle>
          <a:p>
            <a:pPr>
              <a:defRPr/>
            </a:pP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Footer Placeholder 7"/>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September 2012</a:t>
            </a:r>
            <a:endParaRPr lang="en-US" dirty="0"/>
          </a:p>
        </p:txBody>
      </p:sp>
      <p:sp>
        <p:nvSpPr>
          <p:cNvPr id="9" name="Slide Number Placeholder 8"/>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541DBDBE-BCEC-4CE8-8602-F783693D2F2E}" type="slidenum">
              <a:rPr lang="en-US" smtClean="0"/>
              <a:pPr/>
              <a:t>‹#›</a:t>
            </a:fld>
            <a:endParaRPr lang="en-US" dirty="0"/>
          </a:p>
        </p:txBody>
      </p:sp>
    </p:spTree>
    <p:extLst>
      <p:ext uri="{BB962C8B-B14F-4D97-AF65-F5344CB8AC3E}">
        <p14:creationId xmlns:p14="http://schemas.microsoft.com/office/powerpoint/2010/main" val="2319400117"/>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tlcod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iapmo.org/" TargetMode="External"/><Relationship Id="rId4" Type="http://schemas.openxmlformats.org/officeDocument/2006/relationships/hyperlink" Target="http://www.nfpa.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1.eere.energy.gov/eere_faq/default.aspx?pid=1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smtClean="0"/>
              <a:t>September 2012</a:t>
            </a:r>
            <a:endParaRPr lang="en-US" dirty="0"/>
          </a:p>
        </p:txBody>
      </p:sp>
      <p:sp>
        <p:nvSpPr>
          <p:cNvPr id="6" name="Slide Number Placeholder 5"/>
          <p:cNvSpPr>
            <a:spLocks noGrp="1"/>
          </p:cNvSpPr>
          <p:nvPr>
            <p:ph type="sldNum" sz="quarter" idx="11"/>
          </p:nvPr>
        </p:nvSpPr>
        <p:spPr/>
        <p:txBody>
          <a:bodyPr/>
          <a:lstStyle/>
          <a:p>
            <a:fld id="{541DBDBE-BCEC-4CE8-8602-F783693D2F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a:ln/>
        </p:spPr>
        <p:txBody>
          <a:bodyPr/>
          <a:lstStyle/>
          <a:p>
            <a:pPr eaLnBrk="1" fontAlgn="auto" hangingPunct="1">
              <a:spcBef>
                <a:spcPts val="0"/>
              </a:spcBef>
              <a:spcAft>
                <a:spcPts val="0"/>
              </a:spcAft>
              <a:defRPr/>
            </a:pPr>
            <a:r>
              <a:rPr lang="en-US" dirty="0" smtClean="0">
                <a:latin typeface="Times New Roman"/>
                <a:ea typeface="Arial"/>
                <a:cs typeface="+mn-cs"/>
              </a:rPr>
              <a:t>Monitor or inspect to standards that are consistent with the locally enforced codes.</a:t>
            </a:r>
          </a:p>
          <a:p>
            <a:pPr marL="457200" indent="-228600" eaLnBrk="1" fontAlgn="auto" hangingPunct="1">
              <a:spcBef>
                <a:spcPts val="600"/>
              </a:spcBef>
              <a:spcAft>
                <a:spcPts val="0"/>
              </a:spcAft>
              <a:buFont typeface="Symbol"/>
              <a:buChar char=""/>
              <a:defRPr/>
            </a:pPr>
            <a:r>
              <a:rPr lang="en-US" b="1" i="1" dirty="0" smtClean="0">
                <a:latin typeface="Times New Roman"/>
                <a:ea typeface="Times New Roman"/>
                <a:cs typeface="+mn-cs"/>
              </a:rPr>
              <a:t>International Codes Council (ICC)</a:t>
            </a:r>
            <a:r>
              <a:rPr lang="en-US" dirty="0" smtClean="0">
                <a:latin typeface="Arial"/>
                <a:ea typeface="Times New Roman"/>
                <a:cs typeface="+mn-cs"/>
              </a:rPr>
              <a:t> </a:t>
            </a:r>
            <a:r>
              <a:rPr lang="en-US" dirty="0" smtClean="0">
                <a:latin typeface="Times New Roman"/>
                <a:ea typeface="Times New Roman"/>
                <a:cs typeface="+mn-cs"/>
              </a:rPr>
              <a:t>codes (</a:t>
            </a:r>
            <a:r>
              <a:rPr lang="en-US" b="1" i="1" dirty="0" smtClean="0">
                <a:latin typeface="Times New Roman"/>
                <a:ea typeface="Times New Roman"/>
                <a:cs typeface="+mn-cs"/>
              </a:rPr>
              <a:t>I-Codes</a:t>
            </a:r>
            <a:r>
              <a:rPr lang="en-US" dirty="0" smtClean="0">
                <a:latin typeface="Times New Roman"/>
                <a:ea typeface="Times New Roman"/>
                <a:cs typeface="+mn-cs"/>
              </a:rPr>
              <a:t>) provide minimum construction safeguards for homes, schools, and the workplace. The I-Codes are comprehensive, coordinated building safety and fire prevention codes. They are available for purchase at </a:t>
            </a:r>
            <a:r>
              <a:rPr lang="en-US" u="sng" dirty="0" smtClean="0">
                <a:solidFill>
                  <a:srgbClr val="0000FF"/>
                </a:solidFill>
                <a:latin typeface="Times New Roman"/>
                <a:ea typeface="Times New Roman"/>
                <a:cs typeface="+mn-cs"/>
                <a:hlinkClick r:id="rId3"/>
              </a:rPr>
              <a:t>www.intlcode.org</a:t>
            </a:r>
            <a:r>
              <a:rPr lang="en-US" dirty="0" smtClean="0">
                <a:latin typeface="Times New Roman"/>
                <a:ea typeface="Times New Roman"/>
                <a:cs typeface="+mn-cs"/>
              </a:rPr>
              <a:t>.</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IRC, one of the I-Codes,</a:t>
            </a:r>
            <a:r>
              <a:rPr lang="en-US" dirty="0" smtClean="0">
                <a:latin typeface="Arial"/>
                <a:ea typeface="Times New Roman"/>
                <a:cs typeface="+mn-cs"/>
              </a:rPr>
              <a:t> </a:t>
            </a:r>
            <a:r>
              <a:rPr lang="en-US" dirty="0" smtClean="0">
                <a:solidFill>
                  <a:srgbClr val="000000"/>
                </a:solidFill>
                <a:latin typeface="Times New Roman"/>
                <a:ea typeface="Times New Roman"/>
                <a:cs typeface="+mn-cs"/>
              </a:rPr>
              <a:t>is a comprehensive, stand-alone, residential code that creates minimum regulations for one- and two-family dwellings of three stories or less.</a:t>
            </a:r>
            <a:r>
              <a:rPr lang="en-US" dirty="0" smtClean="0">
                <a:latin typeface="Times New Roman"/>
                <a:ea typeface="Times New Roman"/>
                <a:cs typeface="+mn-cs"/>
              </a:rPr>
              <a:t> The 09 IRC refers to the code published in 2009. </a:t>
            </a:r>
            <a:endParaRPr lang="en-US" dirty="0">
              <a:latin typeface="Times New Roman"/>
              <a:ea typeface="Times New Roman"/>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31520" y="4560570"/>
            <a:ext cx="5852160" cy="4659630"/>
          </a:xfrm>
        </p:spPr>
        <p:txBody>
          <a:bodyPr>
            <a:normAutofit lnSpcReduction="10000"/>
          </a:bodyPr>
          <a:lstStyle/>
          <a:p>
            <a:pPr eaLnBrk="1" fontAlgn="auto" hangingPunct="1">
              <a:spcBef>
                <a:spcPts val="0"/>
              </a:spcBef>
              <a:spcAft>
                <a:spcPts val="0"/>
              </a:spcAft>
              <a:defRPr/>
            </a:pPr>
            <a:r>
              <a:rPr lang="en-US" dirty="0" smtClean="0">
                <a:latin typeface="Times New Roman"/>
                <a:ea typeface="Arial"/>
                <a:cs typeface="+mn-cs"/>
              </a:rPr>
              <a:t>Monitor or inspect to standards that are consistent with locally enforced codes.</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The </a:t>
            </a:r>
            <a:r>
              <a:rPr lang="en-US" b="1" i="1" dirty="0" smtClean="0">
                <a:latin typeface="Times New Roman"/>
                <a:ea typeface="Times New Roman"/>
                <a:cs typeface="+mn-cs"/>
              </a:rPr>
              <a:t>American Society of Heating, Refrigerating, and Air-Conditioning Engineers (ASHRAE)</a:t>
            </a:r>
            <a:r>
              <a:rPr lang="en-US" dirty="0" smtClean="0">
                <a:latin typeface="Times New Roman"/>
                <a:ea typeface="Times New Roman"/>
                <a:cs typeface="+mn-cs"/>
              </a:rPr>
              <a:t> </a:t>
            </a:r>
            <a:r>
              <a:rPr lang="en-US" u="sng" dirty="0" smtClean="0">
                <a:solidFill>
                  <a:srgbClr val="0000FF"/>
                </a:solidFill>
                <a:latin typeface="Times New Roman"/>
                <a:ea typeface="Times New Roman"/>
                <a:cs typeface="+mn-cs"/>
                <a:hlinkClick r:id="rId3"/>
              </a:rPr>
              <a:t>www.ashrae.or</a:t>
            </a:r>
            <a:r>
              <a:rPr lang="en-US" u="sng" dirty="0" smtClean="0">
                <a:latin typeface="Times New Roman"/>
                <a:ea typeface="Times New Roman"/>
                <a:cs typeface="+mn-cs"/>
                <a:hlinkClick r:id="rId3"/>
              </a:rPr>
              <a:t>g</a:t>
            </a:r>
            <a:r>
              <a:rPr lang="en-US" dirty="0" smtClean="0">
                <a:latin typeface="Times New Roman"/>
                <a:ea typeface="Times New Roman"/>
                <a:cs typeface="+mn-cs"/>
              </a:rPr>
              <a:t> develops standards for refrigeration processes and the design and maintenance of indoor environments.</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The </a:t>
            </a:r>
            <a:r>
              <a:rPr lang="en-US" b="1" i="1" dirty="0" smtClean="0">
                <a:latin typeface="Times New Roman"/>
                <a:ea typeface="Times New Roman"/>
                <a:cs typeface="+mn-cs"/>
              </a:rPr>
              <a:t>National Fire Protection Association (NFPA)</a:t>
            </a:r>
            <a:r>
              <a:rPr lang="en-US" dirty="0" smtClean="0">
                <a:latin typeface="Times New Roman"/>
                <a:ea typeface="Times New Roman"/>
                <a:cs typeface="+mn-cs"/>
              </a:rPr>
              <a:t> develops, publishes, and disseminates codes and standards that minimize the possibility and effects of fire and other risks. Codes are available for purchase at </a:t>
            </a:r>
            <a:r>
              <a:rPr lang="en-US" dirty="0" smtClean="0">
                <a:latin typeface="Times New Roman"/>
                <a:ea typeface="Times New Roman"/>
                <a:cs typeface="+mn-cs"/>
                <a:hlinkClick r:id="rId4"/>
              </a:rPr>
              <a:t>www.nfpa.org</a:t>
            </a:r>
            <a:r>
              <a:rPr lang="en-US" dirty="0" smtClean="0">
                <a:latin typeface="Times New Roman"/>
                <a:ea typeface="Times New Roman"/>
                <a:cs typeface="+mn-cs"/>
              </a:rPr>
              <a:t>. Frequently referenced codes in weatherization are </a:t>
            </a:r>
            <a:r>
              <a:rPr lang="en-US" b="1" i="1" dirty="0" smtClean="0">
                <a:latin typeface="Times New Roman"/>
                <a:ea typeface="Times New Roman"/>
                <a:cs typeface="+mn-cs"/>
              </a:rPr>
              <a:t>NFPA 211, “Standard for Chimneys, Fireplaces, Vents, and Solid Fuel-Burning Appliances,”</a:t>
            </a:r>
            <a:r>
              <a:rPr lang="en-US" dirty="0" smtClean="0">
                <a:latin typeface="Times New Roman"/>
                <a:ea typeface="Times New Roman"/>
                <a:cs typeface="+mn-cs"/>
              </a:rPr>
              <a:t> </a:t>
            </a:r>
            <a:r>
              <a:rPr lang="en-US" b="1" i="1" dirty="0" smtClean="0">
                <a:latin typeface="Times New Roman"/>
                <a:ea typeface="Times New Roman"/>
                <a:cs typeface="+mn-cs"/>
              </a:rPr>
              <a:t>NFPA 54, “National Fuel Gas Code</a:t>
            </a:r>
            <a:r>
              <a:rPr lang="en-US" dirty="0" smtClean="0">
                <a:latin typeface="Times New Roman"/>
                <a:ea typeface="Times New Roman"/>
                <a:cs typeface="+mn-cs"/>
              </a:rPr>
              <a:t>,</a:t>
            </a:r>
            <a:r>
              <a:rPr lang="en-US" b="1" dirty="0" smtClean="0">
                <a:latin typeface="Times New Roman"/>
                <a:ea typeface="Times New Roman"/>
                <a:cs typeface="+mn-cs"/>
              </a:rPr>
              <a:t>”</a:t>
            </a:r>
            <a:r>
              <a:rPr lang="en-US" dirty="0" smtClean="0">
                <a:latin typeface="Times New Roman"/>
                <a:ea typeface="Times New Roman"/>
                <a:cs typeface="+mn-cs"/>
              </a:rPr>
              <a:t> and </a:t>
            </a:r>
            <a:r>
              <a:rPr lang="en-US" b="1" i="1" dirty="0" smtClean="0">
                <a:latin typeface="Times New Roman"/>
                <a:ea typeface="Times New Roman"/>
                <a:cs typeface="+mn-cs"/>
              </a:rPr>
              <a:t>NFPA 31, “Standard for the Installation of Oil-Burning Equipment</a:t>
            </a:r>
            <a:r>
              <a:rPr lang="en-US" dirty="0">
                <a:latin typeface="Times New Roman"/>
                <a:ea typeface="Times New Roman"/>
                <a:cs typeface="+mn-cs"/>
              </a:rPr>
              <a:t>.</a:t>
            </a:r>
            <a:r>
              <a:rPr lang="en-US" b="1" dirty="0" smtClean="0">
                <a:latin typeface="Times New Roman"/>
                <a:ea typeface="Times New Roman"/>
                <a:cs typeface="+mn-cs"/>
              </a:rPr>
              <a:t>” </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The </a:t>
            </a:r>
            <a:r>
              <a:rPr lang="en-US" b="1" i="1" dirty="0" smtClean="0">
                <a:latin typeface="Times New Roman"/>
                <a:ea typeface="Times New Roman"/>
                <a:cs typeface="+mn-cs"/>
              </a:rPr>
              <a:t>National Electric Code</a:t>
            </a:r>
            <a:r>
              <a:rPr lang="en-US" dirty="0" smtClean="0">
                <a:latin typeface="Times New Roman"/>
                <a:ea typeface="Times New Roman"/>
                <a:cs typeface="+mn-cs"/>
              </a:rPr>
              <a:t> </a:t>
            </a:r>
            <a:r>
              <a:rPr lang="en-US" b="1" i="1" dirty="0" smtClean="0">
                <a:latin typeface="Times New Roman"/>
                <a:ea typeface="Times New Roman"/>
                <a:cs typeface="+mn-cs"/>
              </a:rPr>
              <a:t>(NEC)</a:t>
            </a:r>
            <a:r>
              <a:rPr lang="en-US" dirty="0" smtClean="0">
                <a:latin typeface="Times New Roman"/>
                <a:ea typeface="Times New Roman"/>
                <a:cs typeface="+mn-cs"/>
              </a:rPr>
              <a:t>, also known as NFPA 70, is a comprehensive, stand-alone, residential code that creates minimum regulations for one- and two-family dwellings of three stories or less. The 09 IRC refers to the code published in 2009. The NEC is available at </a:t>
            </a:r>
            <a:r>
              <a:rPr lang="en-US" u="sng" dirty="0" smtClean="0">
                <a:solidFill>
                  <a:srgbClr val="0000FF"/>
                </a:solidFill>
                <a:latin typeface="Times New Roman"/>
                <a:ea typeface="Times New Roman"/>
                <a:cs typeface="+mn-cs"/>
                <a:hlinkClick r:id="rId4"/>
              </a:rPr>
              <a:t>www.nfpa.org</a:t>
            </a:r>
            <a:r>
              <a:rPr lang="en-US" dirty="0" smtClean="0">
                <a:latin typeface="Times New Roman"/>
                <a:ea typeface="Times New Roman"/>
                <a:cs typeface="+mn-cs"/>
              </a:rPr>
              <a:t>. </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The </a:t>
            </a:r>
            <a:r>
              <a:rPr lang="en-US" b="1" i="1" dirty="0" smtClean="0">
                <a:latin typeface="Times New Roman"/>
                <a:ea typeface="Times New Roman"/>
                <a:cs typeface="+mn-cs"/>
              </a:rPr>
              <a:t>International Association of Plumbing and Mechanical Officials (IAPMO)</a:t>
            </a:r>
            <a:r>
              <a:rPr lang="en-US" dirty="0" smtClean="0">
                <a:latin typeface="Times New Roman"/>
                <a:ea typeface="Times New Roman"/>
                <a:cs typeface="+mn-cs"/>
              </a:rPr>
              <a:t> (</a:t>
            </a:r>
            <a:r>
              <a:rPr lang="en-US" u="sng" dirty="0" smtClean="0">
                <a:solidFill>
                  <a:srgbClr val="0000FF"/>
                </a:solidFill>
                <a:latin typeface="Times New Roman"/>
                <a:ea typeface="Times New Roman"/>
                <a:cs typeface="+mn-cs"/>
                <a:hlinkClick r:id="rId5"/>
              </a:rPr>
              <a:t>www.iapmo.org</a:t>
            </a:r>
            <a:r>
              <a:rPr lang="en-US" dirty="0" smtClean="0">
                <a:latin typeface="Times New Roman"/>
                <a:ea typeface="Times New Roman"/>
                <a:cs typeface="+mn-cs"/>
              </a:rPr>
              <a:t>) works with governments and industry to implement comprehensive plumbing and mechanical systems codes around the world through the </a:t>
            </a:r>
            <a:r>
              <a:rPr lang="en-US" b="1" i="1" dirty="0" smtClean="0">
                <a:latin typeface="Times New Roman"/>
                <a:ea typeface="Times New Roman"/>
                <a:cs typeface="+mn-cs"/>
              </a:rPr>
              <a:t>Uniform Mechanical Code (UMC)</a:t>
            </a:r>
            <a:r>
              <a:rPr lang="en-US" dirty="0" smtClean="0">
                <a:latin typeface="Times New Roman"/>
                <a:ea typeface="Times New Roman"/>
                <a:cs typeface="+mn-cs"/>
              </a:rPr>
              <a:t> and the </a:t>
            </a:r>
            <a:r>
              <a:rPr lang="en-US" b="1" i="1" dirty="0" smtClean="0">
                <a:latin typeface="Times New Roman"/>
                <a:ea typeface="Times New Roman"/>
                <a:cs typeface="+mn-cs"/>
              </a:rPr>
              <a:t>Uniform Plumbing Code (UPC)</a:t>
            </a:r>
            <a:r>
              <a:rPr lang="en-US" dirty="0" smtClean="0">
                <a:latin typeface="Times New Roman"/>
                <a:ea typeface="Times New Roman"/>
                <a:cs typeface="+mn-cs"/>
              </a:rPr>
              <a:t>. </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National Fuel Gas Code</a:t>
            </a:r>
            <a:r>
              <a:rPr lang="en-US" b="1" i="1" dirty="0" smtClean="0">
                <a:latin typeface="Arial"/>
                <a:ea typeface="Times New Roman"/>
                <a:cs typeface="+mn-cs"/>
              </a:rPr>
              <a:t> </a:t>
            </a:r>
            <a:r>
              <a:rPr lang="en-US" dirty="0" smtClean="0">
                <a:latin typeface="Times New Roman"/>
                <a:ea typeface="Times New Roman"/>
                <a:cs typeface="+mn-cs"/>
              </a:rPr>
              <a:t>– The </a:t>
            </a:r>
            <a:r>
              <a:rPr lang="en-US" b="1" i="1" dirty="0" smtClean="0">
                <a:latin typeface="Times New Roman"/>
                <a:ea typeface="Times New Roman"/>
                <a:cs typeface="+mn-cs"/>
              </a:rPr>
              <a:t>American Gas Association (AGA)</a:t>
            </a:r>
            <a:r>
              <a:rPr lang="en-US" dirty="0" smtClean="0">
                <a:latin typeface="Times New Roman"/>
                <a:ea typeface="Times New Roman"/>
                <a:cs typeface="+mn-cs"/>
              </a:rPr>
              <a:t> promulgates revisions of the National Fuel Gas Code through the </a:t>
            </a:r>
            <a:r>
              <a:rPr lang="en-US" b="1" i="1" dirty="0" smtClean="0">
                <a:latin typeface="Times New Roman"/>
                <a:ea typeface="Times New Roman"/>
                <a:cs typeface="+mn-cs"/>
              </a:rPr>
              <a:t>American National Standards Institute’s (ANSI)</a:t>
            </a:r>
            <a:r>
              <a:rPr lang="en-US" dirty="0" smtClean="0">
                <a:latin typeface="Times New Roman"/>
                <a:ea typeface="Times New Roman"/>
                <a:cs typeface="+mn-cs"/>
              </a:rPr>
              <a:t> </a:t>
            </a:r>
            <a:r>
              <a:rPr lang="en-US" b="1" i="1" dirty="0" smtClean="0">
                <a:latin typeface="Times New Roman"/>
                <a:ea typeface="Times New Roman"/>
                <a:cs typeface="+mn-cs"/>
              </a:rPr>
              <a:t>Accredited Standards Committee.</a:t>
            </a:r>
            <a:r>
              <a:rPr lang="en-US" dirty="0" smtClean="0">
                <a:latin typeface="Times New Roman"/>
                <a:ea typeface="Times New Roman"/>
                <a:cs typeface="+mn-cs"/>
              </a:rPr>
              <a:t> The ASC Z223 develops and publishes the National Fuel Gas Code, also known as ANSI Z223.1 and NFPA 54. The code is jointly developed with the NFPA 54 Committee. Available at </a:t>
            </a:r>
            <a:r>
              <a:rPr lang="en-US" u="sng" dirty="0" smtClean="0">
                <a:solidFill>
                  <a:srgbClr val="0000FF"/>
                </a:solidFill>
                <a:latin typeface="Times New Roman"/>
                <a:ea typeface="Times New Roman"/>
                <a:cs typeface="+mn-cs"/>
                <a:hlinkClick r:id="rId4"/>
              </a:rPr>
              <a:t>www.nfpa.org</a:t>
            </a:r>
            <a:r>
              <a:rPr lang="en-US" dirty="0" smtClean="0">
                <a:latin typeface="Times New Roman"/>
                <a:ea typeface="Times New Roman"/>
                <a:cs typeface="+mn-cs"/>
              </a:rPr>
              <a:t>.</a:t>
            </a:r>
            <a:endParaRPr lang="en-US" dirty="0">
              <a:latin typeface="Times New Roman"/>
              <a:ea typeface="Times New Roman"/>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xfrm>
            <a:off x="1257300" y="606425"/>
            <a:ext cx="4800600" cy="3600450"/>
          </a:xfrm>
          <a:noFill/>
          <a:ln>
            <a:solidFill>
              <a:srgbClr val="000000"/>
            </a:solidFill>
            <a:miter lim="800000"/>
            <a:headEnd/>
            <a:tailEnd/>
          </a:ln>
        </p:spPr>
      </p:sp>
      <p:sp>
        <p:nvSpPr>
          <p:cNvPr id="66563" name="Rectangle 3"/>
          <p:cNvSpPr>
            <a:spLocks noGrp="1"/>
          </p:cNvSpPr>
          <p:nvPr>
            <p:ph type="body" idx="1"/>
          </p:nvPr>
        </p:nvSpPr>
        <p:spPr bwMode="auto">
          <a:xfrm>
            <a:off x="731520" y="4331739"/>
            <a:ext cx="5852160" cy="4955136"/>
          </a:xfrm>
        </p:spPr>
        <p:txBody>
          <a:bodyPr wrap="square" numCol="1" anchor="t" anchorCtr="0" compatLnSpc="1">
            <a:prstTxWarp prst="textNoShape">
              <a:avLst/>
            </a:prstTxWarp>
            <a:noAutofit/>
          </a:bodyPr>
          <a:lstStyle/>
          <a:p>
            <a:pPr eaLnBrk="1" fontAlgn="auto" hangingPunct="1">
              <a:spcBef>
                <a:spcPts val="317"/>
              </a:spcBef>
              <a:spcAft>
                <a:spcPts val="0"/>
              </a:spcAft>
              <a:defRPr/>
            </a:pPr>
            <a:r>
              <a:rPr lang="en-US" dirty="0" smtClean="0">
                <a:latin typeface="Times New Roman"/>
                <a:ea typeface="Arial"/>
                <a:cs typeface="+mn-cs"/>
              </a:rPr>
              <a:t>Regional and state weatherization field guides detail installation standards and best practices. If you monitor or inspect in a region or state that has a technical field guide, make sure you refer to it. It is fine to share best practices in the field and encourage workers to adopt them, but it isn’t fair to </a:t>
            </a:r>
            <a:r>
              <a:rPr lang="en-US" dirty="0">
                <a:latin typeface="Times New Roman"/>
                <a:ea typeface="Arial"/>
                <a:cs typeface="+mn-cs"/>
              </a:rPr>
              <a:t>chastise installers for doing less if they are still meeting the local standards. </a:t>
            </a:r>
            <a:endParaRPr lang="en-US" dirty="0" smtClean="0">
              <a:latin typeface="Times New Roman"/>
              <a:ea typeface="Arial"/>
              <a:cs typeface="+mn-cs"/>
            </a:endParaRPr>
          </a:p>
          <a:p>
            <a:pPr eaLnBrk="1" fontAlgn="auto" hangingPunct="1">
              <a:spcBef>
                <a:spcPts val="317"/>
              </a:spcBef>
              <a:spcAft>
                <a:spcPts val="0"/>
              </a:spcAft>
              <a:defRPr/>
            </a:pPr>
            <a:endParaRPr lang="en-US" sz="800" dirty="0">
              <a:latin typeface="Times New Roman"/>
              <a:ea typeface="Arial"/>
              <a:cs typeface="+mn-cs"/>
            </a:endParaRPr>
          </a:p>
          <a:p>
            <a:pPr eaLnBrk="1" fontAlgn="auto" hangingPunct="1">
              <a:spcBef>
                <a:spcPts val="0"/>
              </a:spcBef>
              <a:spcAft>
                <a:spcPts val="0"/>
              </a:spcAft>
              <a:defRPr/>
            </a:pPr>
            <a:r>
              <a:rPr lang="en-US" dirty="0">
                <a:latin typeface="Times New Roman"/>
                <a:ea typeface="Arial"/>
                <a:cs typeface="+mn-cs"/>
              </a:rPr>
              <a:t>Regional field guides: </a:t>
            </a:r>
          </a:p>
          <a:p>
            <a:pPr marL="457200" indent="-228600" eaLnBrk="1" fontAlgn="auto" hangingPunct="1">
              <a:spcBef>
                <a:spcPts val="0"/>
              </a:spcBef>
              <a:spcAft>
                <a:spcPts val="0"/>
              </a:spcAft>
              <a:buFont typeface="Symbol"/>
              <a:buChar char=""/>
              <a:defRPr/>
            </a:pPr>
            <a:r>
              <a:rPr lang="en-US" dirty="0">
                <a:latin typeface="Times New Roman"/>
                <a:ea typeface="Times New Roman"/>
                <a:cs typeface="+mn-cs"/>
              </a:rPr>
              <a:t>Weatherization Guidebook for the Mid-Atlantic </a:t>
            </a:r>
            <a:r>
              <a:rPr lang="en-US" dirty="0" smtClean="0">
                <a:latin typeface="Times New Roman"/>
                <a:ea typeface="Times New Roman"/>
                <a:cs typeface="+mn-cs"/>
              </a:rPr>
              <a:t>Region</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a:latin typeface="Times New Roman"/>
                <a:ea typeface="Times New Roman"/>
                <a:cs typeface="+mn-cs"/>
              </a:rPr>
              <a:t>Northeast Weatherization Field </a:t>
            </a:r>
            <a:r>
              <a:rPr lang="en-US" dirty="0" smtClean="0">
                <a:latin typeface="Times New Roman"/>
                <a:ea typeface="Times New Roman"/>
                <a:cs typeface="+mn-cs"/>
              </a:rPr>
              <a:t>Guide</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a:latin typeface="Times New Roman"/>
                <a:ea typeface="Times New Roman"/>
                <a:cs typeface="+mn-cs"/>
              </a:rPr>
              <a:t>Southeastern Weatherization Field </a:t>
            </a:r>
            <a:r>
              <a:rPr lang="en-US" dirty="0" smtClean="0">
                <a:latin typeface="Times New Roman"/>
                <a:ea typeface="Times New Roman"/>
                <a:cs typeface="+mn-cs"/>
              </a:rPr>
              <a:t>Guide</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a:latin typeface="Times New Roman"/>
                <a:ea typeface="Times New Roman"/>
                <a:cs typeface="+mn-cs"/>
              </a:rPr>
              <a:t>Energy OutWest Weatherization Field </a:t>
            </a:r>
            <a:r>
              <a:rPr lang="en-US" dirty="0" smtClean="0">
                <a:latin typeface="Times New Roman"/>
                <a:ea typeface="Times New Roman"/>
                <a:cs typeface="+mn-cs"/>
              </a:rPr>
              <a:t>Guide</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a:latin typeface="Times New Roman"/>
                <a:ea typeface="Times New Roman"/>
                <a:cs typeface="+mn-cs"/>
              </a:rPr>
              <a:t>Midwest Regional Best Practices Field </a:t>
            </a:r>
            <a:r>
              <a:rPr lang="en-US" dirty="0" smtClean="0">
                <a:latin typeface="Times New Roman"/>
                <a:ea typeface="Times New Roman"/>
                <a:cs typeface="+mn-cs"/>
              </a:rPr>
              <a:t>Guide</a:t>
            </a:r>
            <a:br>
              <a:rPr lang="en-US" dirty="0" smtClean="0">
                <a:latin typeface="Times New Roman"/>
                <a:ea typeface="Times New Roman"/>
                <a:cs typeface="+mn-cs"/>
              </a:rPr>
            </a:br>
            <a:endParaRPr lang="en-US" sz="800" dirty="0" smtClean="0">
              <a:latin typeface="Times New Roman"/>
              <a:ea typeface="Times New Roman"/>
              <a:cs typeface="+mn-cs"/>
            </a:endParaRPr>
          </a:p>
          <a:p>
            <a:pPr eaLnBrk="1" fontAlgn="auto" hangingPunct="1">
              <a:spcBef>
                <a:spcPts val="0"/>
              </a:spcBef>
              <a:spcAft>
                <a:spcPts val="0"/>
              </a:spcAft>
              <a:defRPr/>
            </a:pPr>
            <a:r>
              <a:rPr lang="en-US" dirty="0" smtClean="0">
                <a:latin typeface="Times New Roman"/>
                <a:ea typeface="Arial"/>
                <a:cs typeface="+mn-cs"/>
              </a:rPr>
              <a:t>Many states </a:t>
            </a:r>
            <a:r>
              <a:rPr lang="en-US" dirty="0">
                <a:latin typeface="Times New Roman"/>
                <a:ea typeface="Arial"/>
                <a:cs typeface="+mn-cs"/>
              </a:rPr>
              <a:t>have developed more specific field guides to help resolve technical issues and provide policy guidance. States with field guides include: </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Illinois</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a:latin typeface="Times New Roman"/>
                <a:ea typeface="Times New Roman"/>
                <a:cs typeface="+mn-cs"/>
              </a:rPr>
              <a:t>New </a:t>
            </a:r>
            <a:r>
              <a:rPr lang="en-US" dirty="0" smtClean="0">
                <a:latin typeface="Times New Roman"/>
                <a:ea typeface="Times New Roman"/>
                <a:cs typeface="+mn-cs"/>
              </a:rPr>
              <a:t>Mexico</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Oregon</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Pennsylvania</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a:latin typeface="Times New Roman"/>
                <a:ea typeface="Times New Roman"/>
                <a:cs typeface="+mn-cs"/>
              </a:rPr>
              <a:t>South </a:t>
            </a:r>
            <a:r>
              <a:rPr lang="en-US" dirty="0" smtClean="0">
                <a:latin typeface="Times New Roman"/>
                <a:ea typeface="Times New Roman"/>
                <a:cs typeface="+mn-cs"/>
              </a:rPr>
              <a:t>Dakota</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Texas</a:t>
            </a:r>
            <a:endParaRPr lang="en-US" dirty="0">
              <a:latin typeface="Times New Roman"/>
              <a:ea typeface="Times New Roman"/>
              <a:cs typeface="+mn-cs"/>
            </a:endParaRP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Utah</a:t>
            </a:r>
            <a:endParaRPr lang="en-US" dirty="0">
              <a:latin typeface="Times New Roman"/>
              <a:ea typeface="Times New Roman"/>
              <a:cs typeface="+mn-cs"/>
            </a:endParaRPr>
          </a:p>
          <a:p>
            <a:pPr marL="457200" indent="-228600" eaLnBrk="1" fontAlgn="auto" hangingPunct="1">
              <a:spcBef>
                <a:spcPts val="0"/>
              </a:spcBef>
              <a:spcAft>
                <a:spcPts val="634"/>
              </a:spcAft>
              <a:buFont typeface="Symbol"/>
              <a:buChar char=""/>
              <a:defRPr/>
            </a:pPr>
            <a:r>
              <a:rPr lang="en-US" dirty="0" smtClean="0">
                <a:latin typeface="Times New Roman"/>
                <a:ea typeface="Times New Roman"/>
                <a:cs typeface="+mn-cs"/>
              </a:rPr>
              <a:t>Wisconsin</a:t>
            </a:r>
            <a:endParaRPr lang="en-US" dirty="0">
              <a:latin typeface="Times New Roman"/>
              <a:ea typeface="Arial"/>
              <a:cs typeface="+mn-cs"/>
            </a:endParaRPr>
          </a:p>
          <a:p>
            <a:pPr eaLnBrk="1" fontAlgn="auto" hangingPunct="1">
              <a:spcBef>
                <a:spcPts val="0"/>
              </a:spcBef>
              <a:spcAft>
                <a:spcPts val="634"/>
              </a:spcAft>
              <a:defRPr/>
            </a:pPr>
            <a:r>
              <a:rPr lang="en-US" dirty="0" smtClean="0">
                <a:latin typeface="Times New Roman"/>
                <a:ea typeface="Arial"/>
                <a:cs typeface="+mn-cs"/>
              </a:rPr>
              <a:t>These guides are often available through state or local offices, or on their respective websites. Crews and contractors should have the appropriate field guides at the job site for reference. </a:t>
            </a:r>
            <a:endParaRPr lang="en-US" b="1" i="1" dirty="0">
              <a:latin typeface="Arial" pitchFamily="34" charset="0"/>
              <a:ea typeface="+mn-ea"/>
              <a:cs typeface="Arial" pitchFamily="34" charset="0"/>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1257300" y="225425"/>
            <a:ext cx="4800600" cy="3600450"/>
          </a:xfrm>
          <a:noFill/>
          <a:ln>
            <a:solidFill>
              <a:srgbClr val="000000"/>
            </a:solidFill>
            <a:miter lim="800000"/>
            <a:headEnd/>
            <a:tailEnd/>
          </a:ln>
        </p:spPr>
      </p:sp>
      <p:sp>
        <p:nvSpPr>
          <p:cNvPr id="3" name="Notes Placeholder 2"/>
          <p:cNvSpPr>
            <a:spLocks noGrp="1"/>
          </p:cNvSpPr>
          <p:nvPr>
            <p:ph type="body" idx="1"/>
          </p:nvPr>
        </p:nvSpPr>
        <p:spPr>
          <a:xfrm>
            <a:off x="731520" y="4008120"/>
            <a:ext cx="6037270" cy="5421630"/>
          </a:xfrm>
        </p:spPr>
        <p:txBody>
          <a:bodyPr wrap="square" numCol="1" anchor="t" anchorCtr="0" compatLnSpc="1">
            <a:prstTxWarp prst="textNoShape">
              <a:avLst/>
            </a:prstTxWarp>
            <a:noAutofit/>
          </a:bodyPr>
          <a:lstStyle/>
          <a:p>
            <a:pPr fontAlgn="auto">
              <a:lnSpc>
                <a:spcPct val="110000"/>
              </a:lnSpc>
              <a:spcBef>
                <a:spcPts val="0"/>
              </a:spcBef>
              <a:spcAft>
                <a:spcPts val="0"/>
              </a:spcAft>
              <a:defRPr/>
            </a:pPr>
            <a:r>
              <a:rPr lang="en-US" sz="1100" b="0" i="0" dirty="0" smtClean="0">
                <a:latin typeface="Times New Roman"/>
                <a:ea typeface="Arial"/>
                <a:cs typeface="+mn-cs"/>
              </a:rPr>
              <a:t>DOE guidance, in the form of WPNs, is the go-to resource for determining how things may be charged in the client file. One of the most confusing issues to some inspectors</a:t>
            </a:r>
            <a:r>
              <a:rPr lang="en-US" sz="1100" b="0" i="0" baseline="0" dirty="0" smtClean="0">
                <a:latin typeface="Times New Roman"/>
                <a:ea typeface="Arial"/>
                <a:cs typeface="+mn-cs"/>
              </a:rPr>
              <a:t> is determining whether something is an incidental repair or a health and safety measure. </a:t>
            </a:r>
          </a:p>
          <a:p>
            <a:pPr fontAlgn="auto">
              <a:lnSpc>
                <a:spcPct val="110000"/>
              </a:lnSpc>
              <a:spcBef>
                <a:spcPts val="0"/>
              </a:spcBef>
              <a:spcAft>
                <a:spcPts val="0"/>
              </a:spcAft>
              <a:defRPr/>
            </a:pPr>
            <a:endParaRPr lang="en-US" sz="1100" dirty="0">
              <a:latin typeface="Times New Roman"/>
              <a:ea typeface="Arial"/>
              <a:cs typeface="+mn-cs"/>
            </a:endParaRPr>
          </a:p>
          <a:p>
            <a:pPr fontAlgn="auto">
              <a:lnSpc>
                <a:spcPct val="110000"/>
              </a:lnSpc>
              <a:spcBef>
                <a:spcPts val="0"/>
              </a:spcBef>
              <a:spcAft>
                <a:spcPts val="0"/>
              </a:spcAft>
              <a:defRPr/>
            </a:pPr>
            <a:r>
              <a:rPr lang="en-US" sz="1100" b="0" i="1" baseline="0" dirty="0" smtClean="0">
                <a:solidFill>
                  <a:schemeClr val="tx1">
                    <a:lumMod val="50000"/>
                    <a:lumOff val="50000"/>
                  </a:schemeClr>
                </a:solidFill>
                <a:latin typeface="Times New Roman"/>
                <a:ea typeface="Arial"/>
                <a:cs typeface="+mn-cs"/>
              </a:rPr>
              <a:t>The following slides introduce relevant guidance and terminology, then incorporate a game into the presentation where participants must determine whether a given measure is an incidental repair or an H&amp;S measure.</a:t>
            </a:r>
          </a:p>
          <a:p>
            <a:pPr fontAlgn="auto">
              <a:lnSpc>
                <a:spcPct val="110000"/>
              </a:lnSpc>
              <a:spcBef>
                <a:spcPts val="0"/>
              </a:spcBef>
              <a:spcAft>
                <a:spcPts val="0"/>
              </a:spcAft>
              <a:defRPr/>
            </a:pPr>
            <a:endParaRPr lang="en-US" sz="800" b="0" i="0" dirty="0" smtClean="0">
              <a:latin typeface="Times New Roman"/>
              <a:ea typeface="Arial"/>
              <a:cs typeface="+mn-cs"/>
            </a:endParaRPr>
          </a:p>
          <a:p>
            <a:pPr fontAlgn="auto">
              <a:lnSpc>
                <a:spcPct val="110000"/>
              </a:lnSpc>
              <a:spcBef>
                <a:spcPts val="0"/>
              </a:spcBef>
              <a:spcAft>
                <a:spcPts val="0"/>
              </a:spcAft>
              <a:defRPr/>
            </a:pPr>
            <a:r>
              <a:rPr lang="en-US" sz="1100" b="1" i="1" dirty="0" smtClean="0">
                <a:latin typeface="Times New Roman"/>
                <a:ea typeface="Arial"/>
                <a:cs typeface="+mn-cs"/>
              </a:rPr>
              <a:t>Incidental repairs </a:t>
            </a:r>
            <a:r>
              <a:rPr lang="en-US" sz="1100" dirty="0" smtClean="0">
                <a:latin typeface="Times New Roman"/>
                <a:ea typeface="Arial"/>
                <a:cs typeface="+mn-cs"/>
              </a:rPr>
              <a:t>are those repairs necessary for the effective performance or preservation of weatherization materials. Incidental repairs are different from the regular </a:t>
            </a:r>
            <a:r>
              <a:rPr lang="en-US" sz="1100" b="1" i="1" dirty="0" smtClean="0">
                <a:latin typeface="Times New Roman"/>
                <a:ea typeface="Arial"/>
                <a:cs typeface="+mn-cs"/>
              </a:rPr>
              <a:t>energy conservation measures (</a:t>
            </a:r>
            <a:r>
              <a:rPr lang="en-US" sz="1100" b="1" i="1" dirty="0" err="1" smtClean="0">
                <a:latin typeface="Times New Roman"/>
                <a:ea typeface="Arial"/>
                <a:cs typeface="+mn-cs"/>
              </a:rPr>
              <a:t>ECMs</a:t>
            </a:r>
            <a:r>
              <a:rPr lang="en-US" sz="1100" b="1" i="1" dirty="0" smtClean="0">
                <a:latin typeface="Times New Roman"/>
                <a:ea typeface="Arial"/>
                <a:cs typeface="+mn-cs"/>
              </a:rPr>
              <a:t>) </a:t>
            </a:r>
            <a:r>
              <a:rPr lang="en-US" sz="1100" dirty="0" smtClean="0">
                <a:latin typeface="Times New Roman"/>
                <a:ea typeface="Arial"/>
                <a:cs typeface="+mn-cs"/>
              </a:rPr>
              <a:t>installed in homes, and some rules apply:</a:t>
            </a:r>
          </a:p>
          <a:p>
            <a:pPr marL="457200" indent="-228600" fontAlgn="auto">
              <a:lnSpc>
                <a:spcPct val="110000"/>
              </a:lnSpc>
              <a:spcBef>
                <a:spcPts val="634"/>
              </a:spcBef>
              <a:spcAft>
                <a:spcPts val="0"/>
              </a:spcAft>
              <a:buFont typeface="Symbol" pitchFamily="18" charset="2"/>
              <a:buChar char="·"/>
              <a:defRPr/>
            </a:pPr>
            <a:r>
              <a:rPr lang="en-US" sz="1100" dirty="0" smtClean="0">
                <a:latin typeface="Times New Roman"/>
                <a:ea typeface="Times New Roman"/>
                <a:cs typeface="+mn-cs"/>
              </a:rPr>
              <a:t>Incidental repairs must assist in the performance or protect energy-savings measures. Incidental repairs may be necessary to ensure the lifetime of the energy conservation measures being installed in the home. </a:t>
            </a:r>
          </a:p>
          <a:p>
            <a:pPr marL="914400" lvl="1" indent="-228600" fontAlgn="auto">
              <a:lnSpc>
                <a:spcPct val="110000"/>
              </a:lnSpc>
              <a:spcBef>
                <a:spcPts val="0"/>
              </a:spcBef>
              <a:spcAft>
                <a:spcPts val="0"/>
              </a:spcAft>
              <a:buFont typeface="Courier New"/>
              <a:buChar char="o"/>
              <a:defRPr/>
            </a:pPr>
            <a:r>
              <a:rPr lang="en-US" sz="1100" dirty="0" smtClean="0">
                <a:latin typeface="Times New Roman"/>
                <a:ea typeface="Times New Roman"/>
                <a:cs typeface="Times New Roman"/>
              </a:rPr>
              <a:t>Lighting fixture replacement – You can replace a hardwired lighting fixture if it is necessary to install energy-efficient lighting.</a:t>
            </a:r>
          </a:p>
          <a:p>
            <a:pPr marL="914400" lvl="1" indent="-228600" fontAlgn="auto">
              <a:lnSpc>
                <a:spcPct val="110000"/>
              </a:lnSpc>
              <a:spcBef>
                <a:spcPts val="0"/>
              </a:spcBef>
              <a:spcAft>
                <a:spcPts val="0"/>
              </a:spcAft>
              <a:buFont typeface="Courier New"/>
              <a:buChar char="o"/>
              <a:defRPr/>
            </a:pPr>
            <a:r>
              <a:rPr lang="en-US" sz="1100" dirty="0" smtClean="0">
                <a:latin typeface="Times New Roman"/>
                <a:ea typeface="Times New Roman"/>
                <a:cs typeface="Times New Roman"/>
              </a:rPr>
              <a:t>Wiring upgrades – This can be done when it is a</a:t>
            </a:r>
            <a:r>
              <a:rPr lang="en-US" sz="1100" baseline="0" dirty="0" smtClean="0">
                <a:latin typeface="Times New Roman"/>
                <a:ea typeface="Times New Roman"/>
                <a:cs typeface="Times New Roman"/>
              </a:rPr>
              <a:t> component of the measure being installed, such as upgrading wiring to handle the extra load of a cooling system</a:t>
            </a:r>
            <a:r>
              <a:rPr lang="en-US" sz="1100" dirty="0" smtClean="0">
                <a:latin typeface="Times New Roman"/>
                <a:ea typeface="Times New Roman"/>
                <a:cs typeface="Times New Roman"/>
              </a:rPr>
              <a:t>.</a:t>
            </a:r>
          </a:p>
          <a:p>
            <a:pPr marL="457200" indent="-228600" fontAlgn="auto">
              <a:lnSpc>
                <a:spcPct val="110000"/>
              </a:lnSpc>
              <a:spcBef>
                <a:spcPts val="0"/>
              </a:spcBef>
              <a:spcAft>
                <a:spcPts val="0"/>
              </a:spcAft>
              <a:buFont typeface="Symbol"/>
              <a:buChar char=""/>
              <a:defRPr/>
            </a:pPr>
            <a:r>
              <a:rPr lang="en-US" sz="1100" dirty="0" smtClean="0">
                <a:latin typeface="Times New Roman"/>
                <a:ea typeface="Times New Roman"/>
                <a:cs typeface="+mn-cs"/>
              </a:rPr>
              <a:t>Costs must be included in the savings-to-investment ratio (SIR) calculations – Incidental repairs must pass the cost-effectiveness test. </a:t>
            </a:r>
            <a:r>
              <a:rPr lang="en-US" sz="1100" kern="1200" dirty="0" smtClean="0">
                <a:solidFill>
                  <a:schemeClr val="tx1"/>
                </a:solidFill>
                <a:latin typeface="Times New Roman"/>
                <a:ea typeface="Times New Roman"/>
                <a:cs typeface="ＭＳ Ｐゴシック" charset="-128"/>
              </a:rPr>
              <a:t>While the justification of</a:t>
            </a:r>
            <a:r>
              <a:rPr lang="en-US" sz="1100" kern="1200" baseline="0" dirty="0" smtClean="0">
                <a:solidFill>
                  <a:schemeClr val="tx1"/>
                </a:solidFill>
                <a:latin typeface="Times New Roman"/>
                <a:ea typeface="Times New Roman"/>
                <a:cs typeface="ＭＳ Ｐゴシック" charset="-128"/>
              </a:rPr>
              <a:t> incidental repair must be tied to a measure or specific group of measures</a:t>
            </a:r>
            <a:r>
              <a:rPr lang="en-US" sz="1100" kern="1200" baseline="0" dirty="0" smtClean="0">
                <a:solidFill>
                  <a:schemeClr val="tx1"/>
                </a:solidFill>
                <a:latin typeface="Times New Roman"/>
                <a:ea typeface="Times New Roman"/>
                <a:cs typeface="+mn-cs"/>
              </a:rPr>
              <a:t>,</a:t>
            </a:r>
            <a:r>
              <a:rPr lang="en-US" sz="1100" dirty="0" smtClean="0">
                <a:latin typeface="Times New Roman"/>
                <a:ea typeface="Times New Roman"/>
                <a:cs typeface="+mn-cs"/>
              </a:rPr>
              <a:t> the price of incidental repairs can</a:t>
            </a:r>
            <a:r>
              <a:rPr lang="en-US" sz="1100" baseline="0" dirty="0" smtClean="0">
                <a:latin typeface="Times New Roman"/>
                <a:ea typeface="Times New Roman"/>
                <a:cs typeface="+mn-cs"/>
              </a:rPr>
              <a:t> be included </a:t>
            </a:r>
            <a:r>
              <a:rPr lang="en-US" sz="1100" dirty="0" smtClean="0">
                <a:latin typeface="Times New Roman"/>
                <a:ea typeface="Times New Roman"/>
                <a:cs typeface="+mn-cs"/>
              </a:rPr>
              <a:t>in the package of measures. If the SIR is still 1 or higher and the repairs meet the requirements listed above, the incidental repairs may be performed. Because of this rule, incidental repairs are self-limiting costs – they can’t exceed what will fit into the SIR of the total</a:t>
            </a:r>
            <a:r>
              <a:rPr lang="en-US" sz="1100" baseline="0" dirty="0" smtClean="0">
                <a:latin typeface="Times New Roman"/>
                <a:ea typeface="Times New Roman"/>
                <a:cs typeface="+mn-cs"/>
              </a:rPr>
              <a:t> package of measures</a:t>
            </a:r>
            <a:r>
              <a:rPr lang="en-US" sz="1100" dirty="0" smtClean="0">
                <a:latin typeface="Times New Roman"/>
                <a:ea typeface="Times New Roman"/>
                <a:cs typeface="+mn-cs"/>
              </a:rPr>
              <a:t>.</a:t>
            </a:r>
          </a:p>
          <a:p>
            <a:pPr marL="457200" indent="-228600" fontAlgn="auto">
              <a:lnSpc>
                <a:spcPct val="110000"/>
              </a:lnSpc>
              <a:spcBef>
                <a:spcPts val="0"/>
              </a:spcBef>
              <a:spcAft>
                <a:spcPts val="0"/>
              </a:spcAft>
              <a:buFont typeface="Symbol"/>
              <a:buChar char=""/>
              <a:defRPr/>
            </a:pPr>
            <a:r>
              <a:rPr lang="en-US" sz="1100" dirty="0" smtClean="0">
                <a:latin typeface="Times New Roman"/>
                <a:ea typeface="Times New Roman"/>
                <a:cs typeface="+mn-cs"/>
              </a:rPr>
              <a:t>Expenditures are sometimes capped by the grantee to prevent unreasonable spending on non-energy-saving repairs. Expenditures are typically capped at a certain dollar amount per house ($500 per home, for example) or at a percentage of the maximum allowable cost per home. </a:t>
            </a:r>
          </a:p>
          <a:p>
            <a:pPr fontAlgn="auto">
              <a:lnSpc>
                <a:spcPct val="110000"/>
              </a:lnSpc>
              <a:spcBef>
                <a:spcPts val="0"/>
              </a:spcBef>
              <a:spcAft>
                <a:spcPts val="0"/>
              </a:spcAft>
              <a:defRPr/>
            </a:pPr>
            <a:endParaRPr lang="en-US" sz="1100" dirty="0" smtClean="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latin typeface="Times New Roman"/>
                <a:ea typeface="Times New Roman"/>
                <a:cs typeface="+mn-cs"/>
              </a:rPr>
              <a:t>When in doubt, try to relate </a:t>
            </a:r>
            <a:r>
              <a:rPr lang="en-US" b="0" i="0" dirty="0" smtClean="0">
                <a:latin typeface="Times New Roman"/>
                <a:ea typeface="Times New Roman"/>
                <a:cs typeface="+mn-cs"/>
              </a:rPr>
              <a:t>health &amp; safety (H&amp;S) </a:t>
            </a:r>
            <a:r>
              <a:rPr lang="en-US" dirty="0" smtClean="0">
                <a:latin typeface="Times New Roman"/>
                <a:ea typeface="Times New Roman"/>
                <a:cs typeface="+mn-cs"/>
              </a:rPr>
              <a:t>work to energy. If you can’t, it probably isn’t allowable. </a:t>
            </a:r>
          </a:p>
          <a:p>
            <a:pPr lvl="1" indent="-228600" fontAlgn="auto">
              <a:spcBef>
                <a:spcPts val="0"/>
              </a:spcBef>
              <a:spcAft>
                <a:spcPts val="0"/>
              </a:spcAft>
              <a:buFont typeface="Symbol" pitchFamily="18" charset="2"/>
              <a:buChar char="·"/>
              <a:defRPr/>
            </a:pPr>
            <a:r>
              <a:rPr lang="en-US" b="1" i="1" dirty="0" smtClean="0">
                <a:latin typeface="Times New Roman"/>
                <a:ea typeface="Times New Roman"/>
                <a:cs typeface="Times New Roman"/>
              </a:rPr>
              <a:t>Carbon monoxide (CO)</a:t>
            </a:r>
            <a:r>
              <a:rPr lang="en-US" dirty="0" smtClean="0">
                <a:latin typeface="Times New Roman"/>
                <a:ea typeface="Times New Roman"/>
                <a:cs typeface="Times New Roman"/>
              </a:rPr>
              <a:t> detectors are justified because the increased house tightness due to air sealing can potentially cause higher concentrations of CO.</a:t>
            </a:r>
          </a:p>
          <a:p>
            <a:pPr marL="568325" lvl="1" indent="-241300" fontAlgn="auto">
              <a:spcBef>
                <a:spcPts val="0"/>
              </a:spcBef>
              <a:spcAft>
                <a:spcPts val="0"/>
              </a:spcAft>
              <a:buFont typeface="Courier New"/>
              <a:buChar char="o"/>
              <a:defRPr/>
            </a:pPr>
            <a:endParaRPr lang="en-US" dirty="0" smtClean="0">
              <a:latin typeface="Times New Roman"/>
              <a:ea typeface="Times New Roman"/>
              <a:cs typeface="Times New Roman"/>
            </a:endParaRPr>
          </a:p>
          <a:p>
            <a:pPr fontAlgn="auto">
              <a:spcBef>
                <a:spcPts val="0"/>
              </a:spcBef>
              <a:spcAft>
                <a:spcPts val="0"/>
              </a:spcAft>
              <a:defRPr/>
            </a:pPr>
            <a:r>
              <a:rPr lang="en-US" spc="-11" dirty="0" smtClean="0">
                <a:latin typeface="Times New Roman"/>
                <a:ea typeface="Times New Roman"/>
                <a:cs typeface="+mn-cs"/>
              </a:rPr>
              <a:t>The grantee sets an average limit for H&amp;S expenditures in the state plan. Expenditures are typically limited</a:t>
            </a:r>
            <a:r>
              <a:rPr lang="en-US" spc="-11" baseline="0" dirty="0" smtClean="0">
                <a:latin typeface="Times New Roman"/>
                <a:ea typeface="Times New Roman"/>
                <a:cs typeface="+mn-cs"/>
              </a:rPr>
              <a:t> to </a:t>
            </a:r>
            <a:r>
              <a:rPr lang="en-US" spc="-11" dirty="0" smtClean="0">
                <a:latin typeface="Times New Roman"/>
                <a:ea typeface="Times New Roman"/>
                <a:cs typeface="+mn-cs"/>
              </a:rPr>
              <a:t>a percentage of the maximum allowable cost per home. Since some homes don’t need any H&amp;S work, providers can install more H&amp;S measures in homes with greatest need, and still remain within the overall average. </a:t>
            </a:r>
            <a:endParaRPr lang="en-US" dirty="0" smtClean="0">
              <a:latin typeface="Times New Roman"/>
              <a:ea typeface="Times New Roman"/>
              <a:cs typeface="+mn-cs"/>
            </a:endParaRPr>
          </a:p>
          <a:p>
            <a:pPr marL="48331" fontAlgn="auto">
              <a:spcBef>
                <a:spcPts val="0"/>
              </a:spcBef>
              <a:spcAft>
                <a:spcPts val="0"/>
              </a:spcAft>
              <a:defRPr/>
            </a:pPr>
            <a:endParaRPr lang="en-US" dirty="0" smtClean="0">
              <a:latin typeface="Times New Roman"/>
              <a:ea typeface="Times New Roman"/>
              <a:cs typeface="+mn-cs"/>
            </a:endParaRPr>
          </a:p>
          <a:p>
            <a:pPr fontAlgn="auto">
              <a:spcBef>
                <a:spcPts val="0"/>
              </a:spcBef>
              <a:spcAft>
                <a:spcPts val="0"/>
              </a:spcAft>
              <a:defRPr/>
            </a:pPr>
            <a:r>
              <a:rPr lang="en-US" dirty="0" smtClean="0">
                <a:latin typeface="Times New Roman"/>
                <a:ea typeface="Times New Roman"/>
                <a:cs typeface="+mn-cs"/>
              </a:rPr>
              <a:t>Examples:</a:t>
            </a:r>
          </a:p>
          <a:p>
            <a:pPr lvl="1" indent="-228600" fontAlgn="auto">
              <a:spcBef>
                <a:spcPts val="0"/>
              </a:spcBef>
              <a:spcAft>
                <a:spcPts val="0"/>
              </a:spcAft>
              <a:buFont typeface="Symbol" pitchFamily="18" charset="2"/>
              <a:buChar char="·"/>
              <a:defRPr/>
            </a:pPr>
            <a:r>
              <a:rPr lang="en-US" dirty="0" smtClean="0">
                <a:latin typeface="Times New Roman"/>
                <a:ea typeface="Times New Roman"/>
                <a:cs typeface="Times New Roman"/>
              </a:rPr>
              <a:t>Repairing gas leaks – If you find a gas leak in a client’s home, it is crucial that it be repaired.</a:t>
            </a:r>
          </a:p>
          <a:p>
            <a:pPr lvl="1" indent="-228600" fontAlgn="auto">
              <a:spcBef>
                <a:spcPts val="0"/>
              </a:spcBef>
              <a:spcAft>
                <a:spcPts val="0"/>
              </a:spcAft>
              <a:buFont typeface="Symbol" pitchFamily="18" charset="2"/>
              <a:buChar char="·"/>
              <a:defRPr/>
            </a:pPr>
            <a:r>
              <a:rPr lang="en-US" dirty="0" smtClean="0">
                <a:latin typeface="Times New Roman"/>
                <a:ea typeface="Times New Roman"/>
                <a:cs typeface="Times New Roman"/>
              </a:rPr>
              <a:t>Installing smoke/CO alarms – This is a typical H&amp;S measure.</a:t>
            </a:r>
          </a:p>
          <a:p>
            <a:pPr marL="48331" fontAlgn="auto">
              <a:spcBef>
                <a:spcPts val="0"/>
              </a:spcBef>
              <a:spcAft>
                <a:spcPts val="0"/>
              </a:spcAft>
              <a:defRPr/>
            </a:pPr>
            <a:endParaRPr lang="en-US" dirty="0" smtClean="0">
              <a:latin typeface="Times New Roman"/>
              <a:ea typeface="Times New Roman"/>
              <a:cs typeface="+mn-cs"/>
            </a:endParaRPr>
          </a:p>
          <a:p>
            <a:pPr fontAlgn="auto">
              <a:spcBef>
                <a:spcPts val="0"/>
              </a:spcBef>
              <a:spcAft>
                <a:spcPts val="0"/>
              </a:spcAft>
              <a:defRPr/>
            </a:pPr>
            <a:r>
              <a:rPr lang="en-US" dirty="0" smtClean="0">
                <a:latin typeface="Times New Roman"/>
                <a:ea typeface="Times New Roman"/>
                <a:cs typeface="+mn-cs"/>
              </a:rPr>
              <a:t>H&amp;S work is </a:t>
            </a:r>
            <a:r>
              <a:rPr lang="en-US" i="1" dirty="0" smtClean="0">
                <a:latin typeface="Times New Roman"/>
                <a:ea typeface="Times New Roman"/>
                <a:cs typeface="+mn-cs"/>
              </a:rPr>
              <a:t>not</a:t>
            </a:r>
            <a:r>
              <a:rPr lang="en-US" dirty="0" smtClean="0">
                <a:latin typeface="Times New Roman"/>
                <a:ea typeface="Times New Roman"/>
                <a:cs typeface="+mn-cs"/>
              </a:rPr>
              <a:t> included in SIR calculations and, therefore, not subject to the same SIR requirements as air sealing, insulation, or incidental repairs.</a:t>
            </a:r>
          </a:p>
          <a:p>
            <a:pPr marL="48331" fontAlgn="auto">
              <a:spcBef>
                <a:spcPts val="0"/>
              </a:spcBef>
              <a:spcAft>
                <a:spcPts val="0"/>
              </a:spcAft>
              <a:defRPr/>
            </a:pPr>
            <a:endParaRPr lang="en-US" dirty="0" smtClean="0">
              <a:latin typeface="Times New Roman"/>
              <a:ea typeface="Times New Roman"/>
              <a:cs typeface="+mn-cs"/>
            </a:endParaRPr>
          </a:p>
          <a:p>
            <a:pPr fontAlgn="auto">
              <a:spcBef>
                <a:spcPts val="0"/>
              </a:spcBef>
              <a:spcAft>
                <a:spcPts val="0"/>
              </a:spcAft>
              <a:defRPr/>
            </a:pPr>
            <a:r>
              <a:rPr lang="en-US" dirty="0" smtClean="0">
                <a:latin typeface="Times New Roman"/>
                <a:ea typeface="Times New Roman"/>
                <a:cs typeface="+mn-cs"/>
              </a:rPr>
              <a:t>You</a:t>
            </a:r>
            <a:r>
              <a:rPr lang="en-US" baseline="0" dirty="0" smtClean="0">
                <a:latin typeface="Times New Roman"/>
                <a:ea typeface="Times New Roman"/>
                <a:cs typeface="+mn-cs"/>
              </a:rPr>
              <a:t> must be performing energy conservation measures in the home to conduct any H&amp;S repairs.</a:t>
            </a:r>
            <a:endParaRPr lang="en-US" dirty="0" smtClean="0">
              <a:latin typeface="Times New Roman"/>
              <a:ea typeface="Times New Roman"/>
              <a:cs typeface="+mn-cs"/>
            </a:endParaRPr>
          </a:p>
          <a:p>
            <a:pPr fontAlgn="auto">
              <a:spcBef>
                <a:spcPts val="0"/>
              </a:spcBef>
              <a:spcAft>
                <a:spcPts val="0"/>
              </a:spcAft>
              <a:defRPr/>
            </a:pPr>
            <a:endParaRPr lang="en-US" dirty="0" smtClean="0">
              <a:ea typeface="+mn-ea"/>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wrap="square" numCol="1" anchor="t" anchorCtr="0" compatLnSpc="1">
            <a:prstTxWarp prst="textNoShape">
              <a:avLst/>
            </a:prstTxWarp>
          </a:bodyPr>
          <a:lstStyle/>
          <a:p>
            <a:pPr fontAlgn="auto">
              <a:spcBef>
                <a:spcPts val="0"/>
              </a:spcBef>
              <a:spcAft>
                <a:spcPts val="600"/>
              </a:spcAft>
              <a:defRPr/>
            </a:pPr>
            <a:r>
              <a:rPr lang="en-US" dirty="0" smtClean="0">
                <a:latin typeface="Times New Roman"/>
                <a:ea typeface="Times New Roman"/>
                <a:cs typeface="+mn-cs"/>
              </a:rPr>
              <a:t>Test and repair leaky fuel lines. Replace unsafe or leaking hot water tanks.</a:t>
            </a:r>
          </a:p>
          <a:p>
            <a:pPr fontAlgn="auto">
              <a:spcBef>
                <a:spcPts val="0"/>
              </a:spcBef>
              <a:spcAft>
                <a:spcPts val="634"/>
              </a:spcAft>
              <a:buFont typeface="Symbol"/>
              <a:buNone/>
              <a:defRPr/>
            </a:pPr>
            <a:r>
              <a:rPr lang="en-US" i="1" dirty="0" smtClean="0">
                <a:solidFill>
                  <a:srgbClr val="818181"/>
                </a:solidFill>
                <a:latin typeface="Times New Roman"/>
                <a:ea typeface="Helvetica"/>
                <a:cs typeface="+mn-cs"/>
              </a:rPr>
              <a:t>Q: Can you name some other big ticket measures under health and safety?</a:t>
            </a:r>
          </a:p>
          <a:p>
            <a:pPr fontAlgn="auto">
              <a:spcBef>
                <a:spcPts val="0"/>
              </a:spcBef>
              <a:spcAft>
                <a:spcPts val="634"/>
              </a:spcAft>
              <a:buFont typeface="Symbol"/>
              <a:buNone/>
              <a:defRPr/>
            </a:pPr>
            <a:r>
              <a:rPr lang="en-US" i="1" dirty="0" smtClean="0">
                <a:solidFill>
                  <a:srgbClr val="818181"/>
                </a:solidFill>
                <a:latin typeface="Times New Roman"/>
                <a:ea typeface="Helvetica"/>
                <a:cs typeface="+mn-cs"/>
              </a:rPr>
              <a:t>A: Some examples:</a:t>
            </a:r>
          </a:p>
          <a:p>
            <a:pPr marL="457200" indent="-228600" fontAlgn="auto">
              <a:spcBef>
                <a:spcPts val="0"/>
              </a:spcBef>
              <a:spcAft>
                <a:spcPts val="0"/>
              </a:spcAft>
              <a:buFont typeface="Symbol"/>
              <a:buChar char=""/>
              <a:defRPr/>
            </a:pPr>
            <a:r>
              <a:rPr lang="en-US" i="1" dirty="0" smtClean="0">
                <a:solidFill>
                  <a:srgbClr val="818181"/>
                </a:solidFill>
                <a:latin typeface="Times New Roman"/>
                <a:ea typeface="Helvetica"/>
                <a:cs typeface="+mn-cs"/>
              </a:rPr>
              <a:t>Replace furnaces found to have cracked heat exchangers.</a:t>
            </a:r>
          </a:p>
          <a:p>
            <a:pPr marL="457200" indent="-228600" fontAlgn="auto">
              <a:spcBef>
                <a:spcPts val="0"/>
              </a:spcBef>
              <a:spcAft>
                <a:spcPts val="0"/>
              </a:spcAft>
              <a:buFont typeface="Symbol"/>
              <a:buChar char=""/>
              <a:defRPr/>
            </a:pPr>
            <a:r>
              <a:rPr lang="en-US" i="1" dirty="0" smtClean="0">
                <a:solidFill>
                  <a:srgbClr val="818181"/>
                </a:solidFill>
                <a:latin typeface="Times New Roman"/>
                <a:ea typeface="Helvetica"/>
                <a:cs typeface="+mn-cs"/>
              </a:rPr>
              <a:t>Replace non-code-compliant chimney vents.</a:t>
            </a:r>
          </a:p>
          <a:p>
            <a:pPr marL="457200" indent="-228600" fontAlgn="auto">
              <a:spcBef>
                <a:spcPts val="0"/>
              </a:spcBef>
              <a:spcAft>
                <a:spcPts val="0"/>
              </a:spcAft>
              <a:buFont typeface="Symbol"/>
              <a:buChar char=""/>
              <a:defRPr/>
            </a:pPr>
            <a:r>
              <a:rPr lang="en-US" i="1" dirty="0" smtClean="0">
                <a:solidFill>
                  <a:srgbClr val="818181"/>
                </a:solidFill>
                <a:latin typeface="Times New Roman"/>
                <a:ea typeface="Helvetica"/>
                <a:cs typeface="+mn-cs"/>
              </a:rPr>
              <a:t>Install chimney liners.</a:t>
            </a:r>
          </a:p>
          <a:p>
            <a:pPr marL="457200" indent="-228600" fontAlgn="auto">
              <a:spcBef>
                <a:spcPts val="0"/>
              </a:spcBef>
              <a:spcAft>
                <a:spcPts val="0"/>
              </a:spcAft>
              <a:buFont typeface="Symbol"/>
              <a:buChar char=""/>
              <a:defRPr/>
            </a:pPr>
            <a:r>
              <a:rPr lang="en-US" i="1" dirty="0" smtClean="0">
                <a:solidFill>
                  <a:srgbClr val="818181"/>
                </a:solidFill>
                <a:latin typeface="Times New Roman"/>
                <a:ea typeface="Helvetica"/>
                <a:cs typeface="+mn-cs"/>
              </a:rPr>
              <a:t>Install kitchen and bath fans.</a:t>
            </a:r>
          </a:p>
          <a:p>
            <a:pPr marL="457200" indent="-228600" fontAlgn="auto">
              <a:spcBef>
                <a:spcPts val="0"/>
              </a:spcBef>
              <a:spcAft>
                <a:spcPts val="0"/>
              </a:spcAft>
              <a:buFont typeface="Symbol"/>
              <a:buChar char=""/>
              <a:defRPr/>
            </a:pPr>
            <a:r>
              <a:rPr lang="en-US" i="1" dirty="0" smtClean="0">
                <a:solidFill>
                  <a:srgbClr val="818181"/>
                </a:solidFill>
                <a:latin typeface="Times New Roman"/>
                <a:ea typeface="Helvetica"/>
                <a:cs typeface="+mn-cs"/>
              </a:rPr>
              <a:t>Repair and clean cook stoves that produce high levels of CO.</a:t>
            </a:r>
            <a:endParaRPr lang="en-US" i="1" dirty="0">
              <a:solidFill>
                <a:srgbClr val="818181"/>
              </a:solidFill>
              <a:latin typeface="Times New Roman"/>
              <a:ea typeface="Helvetica"/>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i="1" dirty="0" smtClean="0">
                <a:latin typeface="Times New Roman"/>
                <a:ea typeface="Arial"/>
                <a:cs typeface="+mn-cs"/>
              </a:rPr>
              <a:t>Weatherization Program Notice (WPN)</a:t>
            </a:r>
            <a:r>
              <a:rPr lang="en-US" dirty="0" smtClean="0">
                <a:latin typeface="Times New Roman"/>
                <a:ea typeface="Arial"/>
                <a:cs typeface="+mn-cs"/>
              </a:rPr>
              <a:t> 11-6 - Health and Safety Guidance – will assist states and grantees in their development of a comprehensive approach to health and safety matters</a:t>
            </a:r>
            <a:r>
              <a:rPr lang="en-US" baseline="0" dirty="0" smtClean="0">
                <a:latin typeface="Times New Roman"/>
                <a:ea typeface="Arial"/>
                <a:cs typeface="+mn-cs"/>
              </a:rPr>
              <a:t> through health and safety plans.</a:t>
            </a:r>
            <a:endParaRPr lang="en-US" dirty="0" smtClean="0">
              <a:latin typeface="Times New Roman"/>
              <a:ea typeface="Arial"/>
              <a:cs typeface="+mn-cs"/>
            </a:endParaRPr>
          </a:p>
          <a:p>
            <a:pPr fontAlgn="auto">
              <a:spcBef>
                <a:spcPts val="0"/>
              </a:spcBef>
              <a:spcAft>
                <a:spcPts val="0"/>
              </a:spcAft>
              <a:defRPr/>
            </a:pPr>
            <a:endParaRPr lang="en-US" dirty="0" smtClean="0">
              <a:latin typeface="Times New Roman"/>
              <a:ea typeface="Arial"/>
              <a:cs typeface="+mn-cs"/>
            </a:endParaRPr>
          </a:p>
          <a:p>
            <a:pPr fontAlgn="auto">
              <a:spcBef>
                <a:spcPts val="0"/>
              </a:spcBef>
              <a:spcAft>
                <a:spcPts val="0"/>
              </a:spcAft>
              <a:defRPr/>
            </a:pPr>
            <a:r>
              <a:rPr lang="en-US" dirty="0" smtClean="0">
                <a:latin typeface="Times New Roman"/>
                <a:ea typeface="Arial"/>
                <a:cs typeface="+mn-cs"/>
              </a:rPr>
              <a:t>WPN 11-6 addresses:</a:t>
            </a:r>
          </a:p>
          <a:p>
            <a:pPr marL="457200" indent="-228600" fontAlgn="auto">
              <a:spcBef>
                <a:spcPts val="634"/>
              </a:spcBef>
              <a:spcAft>
                <a:spcPts val="0"/>
              </a:spcAft>
              <a:buFont typeface="Symbol"/>
              <a:buChar char=""/>
              <a:defRPr/>
            </a:pPr>
            <a:r>
              <a:rPr lang="en-US" dirty="0" smtClean="0">
                <a:latin typeface="Times New Roman"/>
                <a:ea typeface="Times New Roman"/>
                <a:cs typeface="+mn-cs"/>
              </a:rPr>
              <a:t>Allowability</a:t>
            </a:r>
            <a:r>
              <a:rPr lang="en-US" baseline="0" dirty="0" smtClean="0">
                <a:latin typeface="Times New Roman"/>
                <a:ea typeface="Times New Roman"/>
                <a:cs typeface="+mn-cs"/>
              </a:rPr>
              <a:t> of H&amp;S measures and testing, as well as training and client education requirements.</a:t>
            </a:r>
            <a:endParaRPr lang="en-US" dirty="0" smtClean="0">
              <a:latin typeface="Times New Roman"/>
              <a:ea typeface="Times New Roman"/>
              <a:cs typeface="+mn-cs"/>
            </a:endParaRPr>
          </a:p>
          <a:p>
            <a:pPr marL="457200" indent="-228600" fontAlgn="auto">
              <a:spcBef>
                <a:spcPts val="0"/>
              </a:spcBef>
              <a:spcAft>
                <a:spcPts val="0"/>
              </a:spcAft>
              <a:buFont typeface="Symbol"/>
              <a:buChar char=""/>
              <a:defRPr/>
            </a:pPr>
            <a:r>
              <a:rPr lang="en-US" dirty="0" smtClean="0">
                <a:latin typeface="Times New Roman"/>
                <a:ea typeface="Times New Roman"/>
                <a:cs typeface="+mn-cs"/>
              </a:rPr>
              <a:t>Instruction</a:t>
            </a:r>
            <a:r>
              <a:rPr lang="en-US" baseline="0" dirty="0" smtClean="0">
                <a:latin typeface="Times New Roman"/>
                <a:ea typeface="Times New Roman"/>
                <a:cs typeface="+mn-cs"/>
              </a:rPr>
              <a:t> for H&amp;S plan development.</a:t>
            </a:r>
            <a:endParaRPr lang="en-US" dirty="0" smtClean="0">
              <a:latin typeface="Times New Roman"/>
              <a:ea typeface="Times New Roman"/>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indent="0" fontAlgn="auto">
              <a:spcBef>
                <a:spcPts val="0"/>
              </a:spcBef>
              <a:spcAft>
                <a:spcPts val="0"/>
              </a:spcAft>
              <a:buFont typeface="Symbol"/>
              <a:buNone/>
              <a:defRPr/>
            </a:pPr>
            <a:r>
              <a:rPr lang="en-US" sz="1200" kern="1200" dirty="0" smtClean="0">
                <a:solidFill>
                  <a:schemeClr val="tx1"/>
                </a:solidFill>
                <a:latin typeface="Times New Roman"/>
                <a:ea typeface="Times New Roman"/>
                <a:cs typeface="ＭＳ Ｐゴシック" charset="-128"/>
              </a:rPr>
              <a:t>Grantees</a:t>
            </a:r>
            <a:r>
              <a:rPr lang="en-US" sz="1200" kern="1200" baseline="0" dirty="0" smtClean="0">
                <a:solidFill>
                  <a:schemeClr val="tx1"/>
                </a:solidFill>
                <a:latin typeface="Times New Roman"/>
                <a:ea typeface="Times New Roman"/>
                <a:cs typeface="ＭＳ Ｐゴシック" charset="-128"/>
              </a:rPr>
              <a:t> will perform the measures in WPN 11-6 with health and safety funds, unless they </a:t>
            </a:r>
            <a:r>
              <a:rPr lang="en-US" dirty="0" smtClean="0">
                <a:latin typeface="Times New Roman"/>
                <a:ea typeface="Times New Roman"/>
              </a:rPr>
              <a:t>can be</a:t>
            </a:r>
            <a:r>
              <a:rPr lang="en-US" sz="1200" kern="1200" baseline="0" dirty="0" smtClean="0">
                <a:solidFill>
                  <a:schemeClr val="tx1"/>
                </a:solidFill>
                <a:latin typeface="Times New Roman"/>
                <a:ea typeface="Times New Roman"/>
                <a:cs typeface="ＭＳ Ｐゴシック" charset="-128"/>
              </a:rPr>
              <a:t> stand alone energy conservation measures, or they are defined as incidental repair in the Grantee Health &amp; Safety Plan, effectively removing them from the health and safety budget category.  </a:t>
            </a:r>
          </a:p>
          <a:p>
            <a:pPr marL="0" indent="0" fontAlgn="auto">
              <a:spcBef>
                <a:spcPts val="0"/>
              </a:spcBef>
              <a:spcAft>
                <a:spcPts val="0"/>
              </a:spcAft>
              <a:buFont typeface="Symbol"/>
              <a:buNone/>
              <a:defRPr/>
            </a:pPr>
            <a:endParaRPr lang="en-US" dirty="0">
              <a:latin typeface="Times New Roman"/>
              <a:ea typeface="Times New Roman"/>
              <a:cs typeface="+mn-cs"/>
            </a:endParaRPr>
          </a:p>
          <a:p>
            <a:pPr marL="0" indent="0" fontAlgn="auto">
              <a:spcBef>
                <a:spcPts val="0"/>
              </a:spcBef>
              <a:spcAft>
                <a:spcPts val="0"/>
              </a:spcAft>
              <a:buFont typeface="Symbol"/>
              <a:buNone/>
              <a:defRPr/>
            </a:pPr>
            <a:r>
              <a:rPr lang="en-US" baseline="0" dirty="0" smtClean="0">
                <a:latin typeface="Times New Roman"/>
                <a:ea typeface="Times New Roman"/>
                <a:cs typeface="+mn-cs"/>
              </a:rPr>
              <a:t>If measures such as furnace or water heater replacement can be cost-justified through the audit or priority list, then they </a:t>
            </a:r>
            <a:r>
              <a:rPr lang="en-US" i="1" baseline="0" dirty="0" smtClean="0">
                <a:latin typeface="Times New Roman"/>
                <a:ea typeface="Times New Roman"/>
                <a:cs typeface="+mn-cs"/>
              </a:rPr>
              <a:t>must</a:t>
            </a:r>
            <a:r>
              <a:rPr lang="en-US" baseline="0" dirty="0" smtClean="0">
                <a:latin typeface="Times New Roman"/>
                <a:ea typeface="Times New Roman"/>
                <a:cs typeface="+mn-cs"/>
              </a:rPr>
              <a:t> be cost-justified. An attempt should be made to achieve an SIR of 1 or greater for all potential energy saving measures. Once it is determined that the measure is </a:t>
            </a:r>
            <a:r>
              <a:rPr lang="en-US" i="1" baseline="0" dirty="0" smtClean="0">
                <a:latin typeface="Times New Roman"/>
                <a:ea typeface="Times New Roman"/>
                <a:cs typeface="+mn-cs"/>
              </a:rPr>
              <a:t>not</a:t>
            </a:r>
            <a:r>
              <a:rPr lang="en-US" baseline="0" dirty="0" smtClean="0">
                <a:latin typeface="Times New Roman"/>
                <a:ea typeface="Times New Roman"/>
                <a:cs typeface="+mn-cs"/>
              </a:rPr>
              <a:t> cost effective, it can be considered for health and safety repair or replacement.</a:t>
            </a:r>
            <a:endParaRPr lang="en-US" dirty="0" smtClean="0">
              <a:latin typeface="Times New Roman"/>
              <a:ea typeface="Times New Roman"/>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latin typeface="Times New Roman"/>
                <a:ea typeface="Times New Roman"/>
                <a:cs typeface="+mn-cs"/>
              </a:rPr>
              <a:t>D</a:t>
            </a:r>
            <a:r>
              <a:rPr lang="en-US" baseline="0" dirty="0" smtClean="0">
                <a:latin typeface="Times New Roman"/>
                <a:ea typeface="Times New Roman"/>
                <a:cs typeface="+mn-cs"/>
              </a:rPr>
              <a:t>efining those measures in WPN 11-6 as incidental repair in the Grantee Health &amp; Safety Plan removes them from the health and safety budget category. This practice can help manage health and safety budget limitations, but it must be done consistently across the program.  If a grantee does not remove any health and safety measures identified in 11-6 and state clearly within their health and safety plan that they will be performed as incidental repair, then they must be performed with health and safety funds.</a:t>
            </a: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aseline="0" dirty="0" smtClean="0">
                <a:latin typeface="Times New Roman"/>
                <a:ea typeface="Times New Roman"/>
                <a:cs typeface="+mn-cs"/>
              </a:rPr>
              <a:t>Eligible measures that meet the incidental repair definition but are also allowable H&amp;S expenditures must be clearly identified in the grantee plan as incidental repairs if that is the intended budget source. The default setting for these measures is a part of the H&amp;S budget.</a:t>
            </a:r>
          </a:p>
          <a:p>
            <a:pPr fontAlgn="auto">
              <a:spcBef>
                <a:spcPts val="0"/>
              </a:spcBef>
              <a:spcAft>
                <a:spcPts val="0"/>
              </a:spcAft>
              <a:defRPr/>
            </a:pPr>
            <a:endParaRPr lang="en-US" baseline="0" dirty="0" smtClean="0">
              <a:latin typeface="Times New Roman"/>
              <a:ea typeface="Times New Roman"/>
              <a:cs typeface="+mn-cs"/>
            </a:endParaRPr>
          </a:p>
          <a:p>
            <a:pPr fontAlgn="auto">
              <a:spcBef>
                <a:spcPts val="0"/>
              </a:spcBef>
              <a:spcAft>
                <a:spcPts val="0"/>
              </a:spcAft>
              <a:defRPr/>
            </a:pPr>
            <a:r>
              <a:rPr lang="en-US" baseline="0" dirty="0" smtClean="0">
                <a:latin typeface="Times New Roman"/>
                <a:ea typeface="Times New Roman"/>
                <a:cs typeface="+mn-cs"/>
              </a:rPr>
              <a:t>Some of the defined H&amp;S measures do not meet the incidental repair definition and may not be defined as such in the grantee plan. These measures must always be paid for with H&amp;S funds when applied to client homes.</a:t>
            </a: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p:txBody>
          <a:bodyPr wrap="square" numCol="1" anchor="t" anchorCtr="0" compatLnSpc="1">
            <a:prstTxWarp prst="textNoShape">
              <a:avLst/>
            </a:prstTxWarp>
          </a:bodyPr>
          <a:lstStyle/>
          <a:p>
            <a:pPr indent="0" eaLnBrk="1" fontAlgn="auto" hangingPunct="1">
              <a:spcBef>
                <a:spcPts val="0"/>
              </a:spcBef>
              <a:spcAft>
                <a:spcPts val="0"/>
              </a:spcAft>
              <a:buFont typeface="Arial"/>
              <a:buNone/>
              <a:defRPr/>
            </a:pPr>
            <a:r>
              <a:rPr lang="en-US" kern="1200" dirty="0" smtClean="0">
                <a:latin typeface="Times New Roman" pitchFamily="18" charset="0"/>
                <a:cs typeface="Times New Roman" pitchFamily="18" charset="0"/>
              </a:rPr>
              <a:t>By attending this session participants will be able to:</a:t>
            </a:r>
          </a:p>
          <a:p>
            <a:pPr marL="457200" indent="-222250" eaLnBrk="1" fontAlgn="auto" hangingPunct="1">
              <a:spcBef>
                <a:spcPts val="600"/>
              </a:spcBef>
              <a:spcAft>
                <a:spcPts val="0"/>
              </a:spcAft>
              <a:buFont typeface="Symbol" pitchFamily="18" charset="2"/>
              <a:buChar char=""/>
              <a:defRPr/>
            </a:pPr>
            <a:r>
              <a:rPr lang="en-US" kern="1200" dirty="0" smtClean="0">
                <a:latin typeface="Times New Roman" pitchFamily="18" charset="0"/>
                <a:cs typeface="Times New Roman" pitchFamily="18" charset="0"/>
              </a:rPr>
              <a:t>List selection criteria for weatherization measures.</a:t>
            </a:r>
          </a:p>
          <a:p>
            <a:pPr marL="457200" indent="-222250" eaLnBrk="1" fontAlgn="auto" hangingPunct="1">
              <a:spcBef>
                <a:spcPts val="0"/>
              </a:spcBef>
              <a:spcAft>
                <a:spcPts val="0"/>
              </a:spcAft>
              <a:buFont typeface="Symbol" pitchFamily="18" charset="2"/>
              <a:buChar char=""/>
              <a:defRPr/>
            </a:pPr>
            <a:r>
              <a:rPr lang="en-US" kern="1200" dirty="0" smtClean="0">
                <a:latin typeface="Times New Roman" pitchFamily="18" charset="0"/>
                <a:cs typeface="Times New Roman" pitchFamily="18" charset="0"/>
              </a:rPr>
              <a:t>Recognize Appendix A as a tool for materials selection.</a:t>
            </a:r>
          </a:p>
          <a:p>
            <a:pPr marL="457200" indent="-222250" eaLnBrk="1" fontAlgn="auto" hangingPunct="1">
              <a:spcBef>
                <a:spcPts val="0"/>
              </a:spcBef>
              <a:spcAft>
                <a:spcPts val="0"/>
              </a:spcAft>
              <a:buFont typeface="Symbol" pitchFamily="18" charset="2"/>
              <a:buChar char=""/>
              <a:defRPr/>
            </a:pPr>
            <a:r>
              <a:rPr lang="en-US" kern="1200" dirty="0" smtClean="0">
                <a:latin typeface="Times New Roman" pitchFamily="18" charset="0"/>
                <a:cs typeface="Times New Roman" pitchFamily="18" charset="0"/>
              </a:rPr>
              <a:t>Identify DOE rules and guidance.</a:t>
            </a:r>
          </a:p>
          <a:p>
            <a:pPr marL="457200" indent="-222250" eaLnBrk="1" fontAlgn="auto" hangingPunct="1">
              <a:spcBef>
                <a:spcPts val="0"/>
              </a:spcBef>
              <a:spcAft>
                <a:spcPts val="0"/>
              </a:spcAft>
              <a:buFont typeface="Symbol" pitchFamily="18" charset="2"/>
              <a:buChar char=""/>
              <a:defRPr/>
            </a:pPr>
            <a:r>
              <a:rPr lang="en-US" kern="1200" dirty="0" smtClean="0">
                <a:latin typeface="Times New Roman" pitchFamily="18" charset="0"/>
                <a:cs typeface="Times New Roman" pitchFamily="18" charset="0"/>
              </a:rPr>
              <a:t>Locate resources for residential building, electrical and mechanical codes.</a:t>
            </a:r>
          </a:p>
          <a:p>
            <a:pPr marL="457200" indent="-222250" eaLnBrk="1" fontAlgn="auto" hangingPunct="1">
              <a:spcBef>
                <a:spcPts val="0"/>
              </a:spcBef>
              <a:spcAft>
                <a:spcPts val="0"/>
              </a:spcAft>
              <a:buFont typeface="Symbol" pitchFamily="18" charset="2"/>
              <a:buChar char=""/>
              <a:defRPr/>
            </a:pPr>
            <a:r>
              <a:rPr lang="en-US" kern="1200" dirty="0" smtClean="0">
                <a:latin typeface="Times New Roman" pitchFamily="18" charset="0"/>
                <a:cs typeface="Times New Roman" pitchFamily="18" charset="0"/>
              </a:rPr>
              <a:t>Discuss the application of codes in weatherization.</a:t>
            </a:r>
          </a:p>
          <a:p>
            <a:pPr marL="457200" indent="-222250" eaLnBrk="1" fontAlgn="auto" hangingPunct="1">
              <a:spcBef>
                <a:spcPts val="0"/>
              </a:spcBef>
              <a:spcAft>
                <a:spcPts val="0"/>
              </a:spcAft>
              <a:buFont typeface="Symbol" pitchFamily="18" charset="2"/>
              <a:buChar char=""/>
              <a:defRPr/>
            </a:pPr>
            <a:r>
              <a:rPr lang="en-US" kern="1200" dirty="0" smtClean="0">
                <a:latin typeface="Times New Roman" pitchFamily="18" charset="0"/>
                <a:cs typeface="Times New Roman" pitchFamily="18" charset="0"/>
              </a:rPr>
              <a:t>Locate resources for worker safety requirements.</a:t>
            </a:r>
          </a:p>
          <a:p>
            <a:pPr marL="457200" lvl="0" indent="-222250" eaLnBrk="1" fontAlgn="auto" hangingPunct="1">
              <a:spcBef>
                <a:spcPts val="0"/>
              </a:spcBef>
              <a:spcAft>
                <a:spcPts val="0"/>
              </a:spcAft>
              <a:buFont typeface="Symbol" pitchFamily="18" charset="2"/>
              <a:buChar char=""/>
              <a:defRPr/>
            </a:pPr>
            <a:r>
              <a:rPr lang="en-US" dirty="0" smtClean="0">
                <a:latin typeface="Times New Roman" pitchFamily="18" charset="0"/>
                <a:cs typeface="Times New Roman" pitchFamily="18" charset="0"/>
              </a:rPr>
              <a:t>Explain the differences between incidental repairs and health and safety (H&amp;S) measures.</a:t>
            </a:r>
          </a:p>
          <a:p>
            <a:pPr marL="457200" lvl="0" indent="-222250" eaLnBrk="1" fontAlgn="auto" hangingPunct="1">
              <a:spcBef>
                <a:spcPts val="0"/>
              </a:spcBef>
              <a:spcAft>
                <a:spcPts val="0"/>
              </a:spcAft>
              <a:buFont typeface="Symbol" pitchFamily="18" charset="2"/>
              <a:buChar char=""/>
              <a:defRPr/>
            </a:pPr>
            <a:r>
              <a:rPr lang="en-US" dirty="0" smtClean="0">
                <a:latin typeface="Times New Roman" pitchFamily="18" charset="0"/>
                <a:cs typeface="Times New Roman" pitchFamily="18" charset="0"/>
              </a:rPr>
              <a:t>Describe DOE rules and guidance as they apply to incidental repairs and H&amp;S measures.</a:t>
            </a:r>
            <a:endParaRPr lang="en-US" kern="1200" dirty="0" smtClean="0">
              <a:latin typeface="Times New Roman" pitchFamily="18" charset="0"/>
              <a:cs typeface="Times New Roman" pitchFamily="18" charset="0"/>
            </a:endParaRPr>
          </a:p>
          <a:p>
            <a:pPr eaLnBrk="1" fontAlgn="auto" hangingPunct="1">
              <a:spcBef>
                <a:spcPts val="0"/>
              </a:spcBef>
              <a:spcAft>
                <a:spcPts val="0"/>
              </a:spcAft>
              <a:defRPr/>
            </a:pPr>
            <a:endParaRPr lang="en-US" dirty="0">
              <a:ea typeface="+mn-ea"/>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Some cases may not be so clear, as when code compliance triggers the installation of a measure</a:t>
            </a:r>
            <a:r>
              <a:rPr lang="en-US" sz="1200" dirty="0" smtClean="0">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Several questions should be asked:</a:t>
            </a:r>
            <a:endParaRPr kumimoji="0" lang="en-US" sz="1200" b="0" i="0" u="none" strike="noStrike" cap="none" normalizeH="0" baseline="0" dirty="0" smtClean="0">
              <a:ln>
                <a:noFill/>
              </a:ln>
              <a:effectLst/>
              <a:latin typeface="Times New Roman" pitchFamily="18" charset="0"/>
              <a:cs typeface="Times New Roman" pitchFamily="18" charset="0"/>
            </a:endParaRPr>
          </a:p>
          <a:p>
            <a:pPr marL="457200" marR="0" lvl="0" indent="-228600" algn="l" defTabSz="914400" rtl="0" eaLnBrk="0" fontAlgn="base" latinLnBrk="0" hangingPunct="0">
              <a:lnSpc>
                <a:spcPct val="100000"/>
              </a:lnSpc>
              <a:spcBef>
                <a:spcPts val="600"/>
              </a:spcBef>
              <a:spcAft>
                <a:spcPct val="0"/>
              </a:spcAft>
              <a:buClrTx/>
              <a:buSzTx/>
              <a:buFont typeface="Symbol" pitchFamily="18" charset="2"/>
              <a:buChar char="·"/>
              <a:tabLst/>
            </a:pP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Is the measure necessary in order to install weatherization or needed to protect the occupant as a result of weatherization activities?</a:t>
            </a:r>
            <a:endParaRPr kumimoji="0" lang="en-US" sz="1200" b="0" i="0" u="none" strike="noStrike" cap="none" normalizeH="0" baseline="0" dirty="0" smtClean="0">
              <a:ln>
                <a:noFill/>
              </a:ln>
              <a:effectLst/>
              <a:latin typeface="Times New Roman" pitchFamily="18" charset="0"/>
              <a:cs typeface="Times New Roman" pitchFamily="18" charset="0"/>
            </a:endParaRPr>
          </a:p>
          <a:p>
            <a:pPr marL="457200" marR="0" lvl="0"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Is the measure specific to ensuring the health and safety of the occupant/worker?</a:t>
            </a:r>
            <a:endParaRPr kumimoji="0" lang="en-US" sz="1200" b="0" i="0" u="none" strike="noStrike" cap="none" normalizeH="0" baseline="0" dirty="0" smtClean="0">
              <a:ln>
                <a:noFill/>
              </a:ln>
              <a:effectLst/>
              <a:latin typeface="Times New Roman" pitchFamily="18" charset="0"/>
              <a:cs typeface="Times New Roman" pitchFamily="18" charset="0"/>
            </a:endParaRPr>
          </a:p>
          <a:p>
            <a:pPr marL="457200" marR="0" lvl="0"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Is the activity a component of an ECM?</a:t>
            </a:r>
            <a:endParaRPr kumimoji="0" lang="en-US" sz="1200" b="0" i="0" u="none" strike="noStrike" cap="none" normalizeH="0" baseline="0" dirty="0" smtClean="0">
              <a:ln>
                <a:noFill/>
              </a:ln>
              <a:effectLst/>
              <a:latin typeface="Times New Roman" pitchFamily="18" charset="0"/>
              <a:cs typeface="Times New Roman" pitchFamily="18" charset="0"/>
            </a:endParaRPr>
          </a:p>
          <a:p>
            <a:pPr marL="457200" marR="0" lvl="0" indent="-2286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What parts of an ECM would have been conducted anyway, without consideration for the health and safety guidance?</a:t>
            </a:r>
            <a:endParaRPr kumimoji="0" lang="en-US" sz="1200" b="0" i="0" u="none" strike="noStrike" cap="none" normalizeH="0" baseline="0" dirty="0" smtClean="0">
              <a:ln>
                <a:noFill/>
              </a:ln>
              <a:effectLst/>
              <a:latin typeface="Times New Roman" pitchFamily="18" charset="0"/>
              <a:cs typeface="Times New Roman" pitchFamily="18" charset="0"/>
            </a:endParaRPr>
          </a:p>
          <a:p>
            <a:pPr fontAlgn="auto">
              <a:spcBef>
                <a:spcPts val="0"/>
              </a:spcBef>
              <a:spcAft>
                <a:spcPts val="0"/>
              </a:spcAft>
              <a:defRPr/>
            </a:pPr>
            <a:endParaRPr lang="en-US" baseline="0" dirty="0" smtClean="0">
              <a:latin typeface="Times New Roman"/>
              <a:ea typeface="Times New Roman"/>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218" y="4515965"/>
            <a:ext cx="5852160" cy="4320540"/>
          </a:xfrm>
        </p:spPr>
        <p:txBody>
          <a:bodyPr>
            <a:normAutofit/>
          </a:bodyPr>
          <a:lstStyle/>
          <a:p>
            <a:pPr>
              <a:spcBef>
                <a:spcPts val="0"/>
              </a:spcBef>
            </a:pPr>
            <a:r>
              <a:rPr lang="en-US" dirty="0" smtClean="0">
                <a:latin typeface="Times New Roman" pitchFamily="18" charset="0"/>
                <a:cs typeface="Times New Roman" pitchFamily="18" charset="0"/>
              </a:rPr>
              <a:t>WPN 12-9 Incidental Repair</a:t>
            </a:r>
            <a:r>
              <a:rPr lang="en-US" baseline="0" dirty="0" smtClean="0">
                <a:latin typeface="Times New Roman" pitchFamily="18" charset="0"/>
                <a:cs typeface="Times New Roman" pitchFamily="18" charset="0"/>
              </a:rPr>
              <a:t> Measure Guidance was drafted in 2012 in response to monitoring and Inspector General (IG) reports indicating widespread inconsistencies in the interpretation of DOE policy on the subject. </a:t>
            </a:r>
          </a:p>
          <a:p>
            <a:pPr>
              <a:spcBef>
                <a:spcPts val="0"/>
              </a:spcBef>
            </a:pPr>
            <a:endParaRPr lang="en-US" dirty="0" smtClean="0">
              <a:latin typeface="Times New Roman" pitchFamily="18" charset="0"/>
              <a:cs typeface="Times New Roman" pitchFamily="18" charset="0"/>
            </a:endParaRPr>
          </a:p>
          <a:p>
            <a:pPr>
              <a:spcBef>
                <a:spcPts val="0"/>
              </a:spcBef>
            </a:pPr>
            <a:r>
              <a:rPr lang="en-US" dirty="0" smtClean="0">
                <a:latin typeface="Times New Roman" pitchFamily="18" charset="0"/>
                <a:cs typeface="Times New Roman" pitchFamily="18" charset="0"/>
              </a:rPr>
              <a:t>WPN 12-9 provides clarifying guidance on what may</a:t>
            </a:r>
            <a:r>
              <a:rPr lang="en-US" baseline="0" dirty="0" smtClean="0">
                <a:latin typeface="Times New Roman" pitchFamily="18" charset="0"/>
                <a:cs typeface="Times New Roman" pitchFamily="18" charset="0"/>
              </a:rPr>
              <a:t> be charged as incidental repairs, and defines terminology so everyone is using the same word to mean the same thing.</a:t>
            </a:r>
          </a:p>
          <a:p>
            <a:pPr>
              <a:spcBef>
                <a:spcPts val="0"/>
              </a:spcBef>
            </a:pPr>
            <a:endParaRPr lang="en-US" baseline="0" dirty="0" smtClean="0">
              <a:latin typeface="Times New Roman" pitchFamily="18" charset="0"/>
              <a:cs typeface="Times New Roman" pitchFamily="18" charset="0"/>
            </a:endParaRPr>
          </a:p>
          <a:p>
            <a:pPr>
              <a:spcBef>
                <a:spcPts val="0"/>
              </a:spcBef>
            </a:pPr>
            <a:r>
              <a:rPr lang="en-US" baseline="0" dirty="0" smtClean="0">
                <a:latin typeface="Times New Roman" pitchFamily="18" charset="0"/>
                <a:cs typeface="Times New Roman" pitchFamily="18" charset="0"/>
              </a:rPr>
              <a:t>The guidance also includes Frequently Asked Questions (FAQs) on the topic, which will be updated as needed and posted at: </a:t>
            </a:r>
            <a:r>
              <a:rPr lang="en-US" baseline="0" dirty="0" smtClean="0">
                <a:latin typeface="Times New Roman" pitchFamily="18" charset="0"/>
                <a:cs typeface="Times New Roman" pitchFamily="18" charset="0"/>
                <a:hlinkClick r:id="rId3"/>
              </a:rPr>
              <a:t>http://www1.eere.energy.gov/eere_faq/default.aspx?pid=10</a:t>
            </a:r>
            <a:r>
              <a:rPr lang="en-US" baseline="0" dirty="0" smtClean="0">
                <a:latin typeface="Times New Roman" pitchFamily="18" charset="0"/>
                <a:cs typeface="Times New Roman" pitchFamily="18" charset="0"/>
              </a:rPr>
              <a:t>. </a:t>
            </a:r>
          </a:p>
          <a:p>
            <a:pPr>
              <a:buFont typeface="Arial"/>
              <a:buChar char="•"/>
            </a:pPr>
            <a:endParaRPr lang="en-US" dirty="0" smtClean="0">
              <a:latin typeface="Times New Roman" pitchFamily="18" charset="0"/>
              <a:cs typeface="Times New Roman" pitchFamily="18" charset="0"/>
            </a:endParaRPr>
          </a:p>
          <a:p>
            <a:pPr>
              <a:spcBef>
                <a:spcPts val="0"/>
              </a:spcBef>
              <a:buFont typeface="Arial"/>
              <a:buNone/>
            </a:pPr>
            <a:r>
              <a:rPr lang="en-US" i="1" dirty="0" smtClean="0">
                <a:solidFill>
                  <a:schemeClr val="tx1">
                    <a:lumMod val="50000"/>
                    <a:lumOff val="50000"/>
                  </a:schemeClr>
                </a:solidFill>
                <a:latin typeface="Times New Roman" pitchFamily="18" charset="0"/>
                <a:cs typeface="Times New Roman" pitchFamily="18" charset="0"/>
              </a:rPr>
              <a:t>Begin</a:t>
            </a:r>
            <a:r>
              <a:rPr lang="en-US" i="1" baseline="0" dirty="0" smtClean="0">
                <a:solidFill>
                  <a:schemeClr val="tx1">
                    <a:lumMod val="50000"/>
                    <a:lumOff val="50000"/>
                  </a:schemeClr>
                </a:solidFill>
                <a:latin typeface="Times New Roman" pitchFamily="18" charset="0"/>
                <a:cs typeface="Times New Roman" pitchFamily="18" charset="0"/>
              </a:rPr>
              <a:t> the discussion by clarifying definitions of ancillary items, package of weatherization materials, and other terms as listed in WPN 12-9. </a:t>
            </a:r>
            <a:r>
              <a:rPr lang="en-US" i="1" dirty="0" smtClean="0">
                <a:solidFill>
                  <a:schemeClr val="tx1">
                    <a:lumMod val="50000"/>
                    <a:lumOff val="50000"/>
                  </a:schemeClr>
                </a:solidFill>
                <a:latin typeface="Times New Roman" pitchFamily="18" charset="0"/>
                <a:cs typeface="Times New Roman" pitchFamily="18" charset="0"/>
              </a:rPr>
              <a:t>Using the 12-9 </a:t>
            </a:r>
            <a:r>
              <a:rPr lang="en-US" i="1" dirty="0" err="1" smtClean="0">
                <a:solidFill>
                  <a:schemeClr val="tx1">
                    <a:lumMod val="50000"/>
                    <a:lumOff val="50000"/>
                  </a:schemeClr>
                </a:solidFill>
                <a:latin typeface="Times New Roman" pitchFamily="18" charset="0"/>
                <a:cs typeface="Times New Roman" pitchFamily="18" charset="0"/>
              </a:rPr>
              <a:t>FAQs</a:t>
            </a:r>
            <a:r>
              <a:rPr lang="en-US" i="1" dirty="0" smtClean="0">
                <a:solidFill>
                  <a:schemeClr val="tx1">
                    <a:lumMod val="50000"/>
                    <a:lumOff val="50000"/>
                  </a:schemeClr>
                </a:solidFill>
                <a:latin typeface="Times New Roman" pitchFamily="18" charset="0"/>
                <a:cs typeface="Times New Roman" pitchFamily="18" charset="0"/>
              </a:rPr>
              <a:t>, lead some discussion about what will qualify as incidental repairs and what won’t. Ask participants for examples from their programs.</a:t>
            </a:r>
          </a:p>
          <a:p>
            <a:pPr>
              <a:buFont typeface="Arial"/>
              <a:buNone/>
            </a:pPr>
            <a:endParaRPr lang="en-US" i="1" dirty="0" smtClean="0">
              <a:solidFill>
                <a:schemeClr val="tx1">
                  <a:lumMod val="50000"/>
                  <a:lumOff val="50000"/>
                </a:schemeClr>
              </a:solidFill>
              <a:latin typeface="Times New Roman" pitchFamily="18" charset="0"/>
              <a:cs typeface="Times New Roman" pitchFamily="18" charset="0"/>
            </a:endParaRPr>
          </a:p>
          <a:p>
            <a:pPr>
              <a:spcBef>
                <a:spcPts val="0"/>
              </a:spcBef>
              <a:buFont typeface="Arial"/>
              <a:buNone/>
            </a:pPr>
            <a:r>
              <a:rPr lang="en-US" i="1" dirty="0" smtClean="0">
                <a:solidFill>
                  <a:schemeClr val="tx1">
                    <a:lumMod val="50000"/>
                    <a:lumOff val="50000"/>
                  </a:schemeClr>
                </a:solidFill>
                <a:latin typeface="Times New Roman" pitchFamily="18" charset="0"/>
                <a:cs typeface="Times New Roman" pitchFamily="18" charset="0"/>
              </a:rPr>
              <a:t>The next few slides contain</a:t>
            </a:r>
            <a:r>
              <a:rPr lang="en-US" i="1" baseline="0" dirty="0" smtClean="0">
                <a:solidFill>
                  <a:schemeClr val="tx1">
                    <a:lumMod val="50000"/>
                    <a:lumOff val="50000"/>
                  </a:schemeClr>
                </a:solidFill>
                <a:latin typeface="Times New Roman" pitchFamily="18" charset="0"/>
                <a:cs typeface="Times New Roman" pitchFamily="18" charset="0"/>
              </a:rPr>
              <a:t> an interactive exercise. The discussion can be spread out throughout the exercise.</a:t>
            </a:r>
            <a:r>
              <a:rPr lang="en-US" i="1" dirty="0" smtClean="0">
                <a:solidFill>
                  <a:schemeClr val="tx1">
                    <a:lumMod val="50000"/>
                    <a:lumOff val="50000"/>
                  </a:schemeClr>
                </a:solidFill>
                <a:latin typeface="Times New Roman" pitchFamily="18" charset="0"/>
                <a:cs typeface="Times New Roman" pitchFamily="18" charset="0"/>
              </a:rPr>
              <a:t> </a:t>
            </a:r>
          </a:p>
          <a:p>
            <a:pPr marL="457200">
              <a:buFont typeface="Arial"/>
              <a:buNone/>
            </a:pPr>
            <a:endParaRPr lang="en-US" i="1" dirty="0">
              <a:solidFill>
                <a:schemeClr val="tx1">
                  <a:lumMod val="50000"/>
                  <a:lumOff val="50000"/>
                </a:schemeClr>
              </a:solidFill>
              <a:latin typeface="Times New Roman" pitchFamily="18" charset="0"/>
              <a:cs typeface="Times New Roman" pitchFamily="18" charset="0"/>
            </a:endParaRPr>
          </a:p>
        </p:txBody>
      </p:sp>
      <p:sp>
        <p:nvSpPr>
          <p:cNvPr id="7" name="Footer Placeholder 6"/>
          <p:cNvSpPr>
            <a:spLocks noGrp="1"/>
          </p:cNvSpPr>
          <p:nvPr>
            <p:ph type="ftr" sz="quarter" idx="10"/>
          </p:nvPr>
        </p:nvSpPr>
        <p:spPr/>
        <p:txBody>
          <a:bodyPr/>
          <a:lstStyle/>
          <a:p>
            <a:r>
              <a:rPr lang="en-US" smtClean="0"/>
              <a:t>September 2012</a:t>
            </a:r>
            <a:endParaRPr lang="en-US" dirty="0"/>
          </a:p>
        </p:txBody>
      </p:sp>
      <p:sp>
        <p:nvSpPr>
          <p:cNvPr id="8" name="Slide Number Placeholder 7"/>
          <p:cNvSpPr>
            <a:spLocks noGrp="1"/>
          </p:cNvSpPr>
          <p:nvPr>
            <p:ph type="sldNum" sz="quarter" idx="11"/>
          </p:nvPr>
        </p:nvSpPr>
        <p:spPr/>
        <p:txBody>
          <a:bodyPr/>
          <a:lstStyle/>
          <a:p>
            <a:fld id="{541DBDBE-BCEC-4CE8-8602-F783693D2F2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634"/>
              </a:spcAft>
              <a:buFont typeface="Arial"/>
              <a:buNone/>
              <a:defRPr/>
            </a:pPr>
            <a:r>
              <a:rPr lang="en-US" i="1" dirty="0" smtClean="0">
                <a:solidFill>
                  <a:srgbClr val="818181"/>
                </a:solidFill>
                <a:latin typeface="Times New Roman"/>
                <a:ea typeface="Helvetica"/>
                <a:cs typeface="+mn-cs"/>
              </a:rPr>
              <a:t>Ask students to determine whether the following scenarios qualify as an incidental repair or health and safety measure. </a:t>
            </a:r>
          </a:p>
          <a:p>
            <a:pPr fontAlgn="auto">
              <a:spcBef>
                <a:spcPts val="0"/>
              </a:spcBef>
              <a:spcAft>
                <a:spcPts val="634"/>
              </a:spcAft>
              <a:buFont typeface="Arial"/>
              <a:buNone/>
              <a:defRPr/>
            </a:pPr>
            <a:r>
              <a:rPr lang="en-US" i="1" dirty="0" smtClean="0">
                <a:solidFill>
                  <a:srgbClr val="818181"/>
                </a:solidFill>
                <a:latin typeface="Times New Roman"/>
                <a:ea typeface="Helvetica"/>
                <a:cs typeface="+mn-cs"/>
              </a:rPr>
              <a:t>Hint: It can be </a:t>
            </a:r>
            <a:r>
              <a:rPr lang="en-US" i="1" baseline="0" dirty="0" smtClean="0">
                <a:solidFill>
                  <a:srgbClr val="818181"/>
                </a:solidFill>
                <a:latin typeface="Times New Roman"/>
                <a:ea typeface="Helvetica"/>
                <a:cs typeface="+mn-cs"/>
              </a:rPr>
              <a:t>H&amp;S, incidental, </a:t>
            </a:r>
            <a:r>
              <a:rPr lang="en-US" i="1" dirty="0" smtClean="0">
                <a:solidFill>
                  <a:srgbClr val="818181"/>
                </a:solidFill>
                <a:latin typeface="Times New Roman"/>
                <a:ea typeface="Helvetica"/>
                <a:cs typeface="+mn-cs"/>
              </a:rPr>
              <a:t>or neither, but sometimes</a:t>
            </a:r>
            <a:r>
              <a:rPr lang="en-US" i="1" baseline="0" dirty="0" smtClean="0">
                <a:solidFill>
                  <a:srgbClr val="818181"/>
                </a:solidFill>
                <a:latin typeface="Times New Roman"/>
                <a:ea typeface="Helvetica"/>
                <a:cs typeface="+mn-cs"/>
              </a:rPr>
              <a:t> depends on the purpose and justification</a:t>
            </a:r>
            <a:r>
              <a:rPr lang="en-US" i="1" dirty="0" smtClean="0">
                <a:solidFill>
                  <a:srgbClr val="818181"/>
                </a:solidFill>
                <a:latin typeface="Times New Roman"/>
                <a:ea typeface="Helvetica"/>
                <a:cs typeface="+mn-cs"/>
              </a:rPr>
              <a:t>.</a:t>
            </a:r>
          </a:p>
          <a:p>
            <a:pPr fontAlgn="auto">
              <a:spcBef>
                <a:spcPts val="634"/>
              </a:spcBef>
              <a:spcAft>
                <a:spcPts val="634"/>
              </a:spcAft>
              <a:defRPr/>
            </a:pPr>
            <a:r>
              <a:rPr lang="en-US" dirty="0" smtClean="0">
                <a:latin typeface="Times New Roman"/>
                <a:ea typeface="Times New Roman"/>
                <a:cs typeface="+mn-cs"/>
              </a:rPr>
              <a:t>Scenario #1</a:t>
            </a:r>
          </a:p>
          <a:p>
            <a:pPr fontAlgn="auto">
              <a:spcBef>
                <a:spcPts val="634"/>
              </a:spcBef>
              <a:spcAft>
                <a:spcPts val="634"/>
              </a:spcAft>
              <a:defRPr/>
            </a:pPr>
            <a:r>
              <a:rPr lang="en-US" dirty="0" smtClean="0">
                <a:latin typeface="Times New Roman"/>
                <a:ea typeface="Times New Roman"/>
                <a:cs typeface="+mn-cs"/>
              </a:rPr>
              <a:t>Wiring on an outdoor fixture is frayed and taped,</a:t>
            </a:r>
            <a:r>
              <a:rPr lang="en-US" baseline="0" dirty="0" smtClean="0">
                <a:latin typeface="Times New Roman"/>
                <a:ea typeface="Times New Roman"/>
                <a:cs typeface="+mn-cs"/>
              </a:rPr>
              <a:t> audit calls for</a:t>
            </a:r>
            <a:r>
              <a:rPr lang="en-US" dirty="0" smtClean="0">
                <a:latin typeface="Times New Roman"/>
                <a:ea typeface="Times New Roman"/>
                <a:cs typeface="+mn-cs"/>
              </a:rPr>
              <a:t> installing</a:t>
            </a:r>
            <a:r>
              <a:rPr lang="en-US" baseline="0" dirty="0" smtClean="0">
                <a:latin typeface="Times New Roman"/>
                <a:ea typeface="Times New Roman"/>
                <a:cs typeface="+mn-cs"/>
              </a:rPr>
              <a:t> energy efficient lighting</a:t>
            </a:r>
            <a:r>
              <a:rPr lang="en-US" dirty="0" smtClean="0">
                <a:latin typeface="Times New Roman"/>
                <a:ea typeface="Times New Roman"/>
                <a:cs typeface="+mn-cs"/>
              </a:rPr>
              <a:t>.</a:t>
            </a:r>
          </a:p>
          <a:p>
            <a:pPr fontAlgn="auto">
              <a:spcBef>
                <a:spcPts val="634"/>
              </a:spcBef>
              <a:spcAft>
                <a:spcPts val="634"/>
              </a:spcAft>
              <a:defRPr/>
            </a:pPr>
            <a:r>
              <a:rPr lang="en-US" i="1" dirty="0" smtClean="0">
                <a:solidFill>
                  <a:srgbClr val="818181"/>
                </a:solidFill>
                <a:latin typeface="Times New Roman"/>
                <a:ea typeface="Helvetica"/>
                <a:cs typeface="+mn-cs"/>
              </a:rPr>
              <a:t>Q: Which is it? An incidental repair or a health and safety measure?</a:t>
            </a:r>
          </a:p>
          <a:p>
            <a:pPr marL="171450" indent="-171450" fontAlgn="auto">
              <a:spcBef>
                <a:spcPts val="0"/>
              </a:spcBef>
              <a:spcAft>
                <a:spcPts val="0"/>
              </a:spcAft>
              <a:defRPr/>
            </a:pPr>
            <a:r>
              <a:rPr lang="en-US" i="1" dirty="0" smtClean="0">
                <a:solidFill>
                  <a:srgbClr val="818181"/>
                </a:solidFill>
                <a:latin typeface="Times New Roman"/>
                <a:ea typeface="Helvetica"/>
                <a:cs typeface="+mn-cs"/>
              </a:rPr>
              <a:t>A: Incidental repair when installing energy efficient lighting – Correcting</a:t>
            </a:r>
            <a:r>
              <a:rPr lang="en-US" i="1" baseline="0" dirty="0" smtClean="0">
                <a:solidFill>
                  <a:srgbClr val="818181"/>
                </a:solidFill>
                <a:latin typeface="Times New Roman"/>
                <a:ea typeface="Helvetica"/>
                <a:cs typeface="+mn-cs"/>
              </a:rPr>
              <a:t> this wiring is a component of the energy efficiency measure and i</a:t>
            </a:r>
            <a:r>
              <a:rPr lang="en-US" i="1" dirty="0" smtClean="0">
                <a:solidFill>
                  <a:srgbClr val="818181"/>
                </a:solidFill>
                <a:latin typeface="Times New Roman"/>
                <a:ea typeface="Helvetica"/>
                <a:cs typeface="+mn-cs"/>
              </a:rPr>
              <a:t>nstalling a new CFL into an unsafe fixture is not recommended. </a:t>
            </a:r>
          </a:p>
          <a:p>
            <a:pPr fontAlgn="auto">
              <a:spcBef>
                <a:spcPts val="0"/>
              </a:spcBef>
              <a:spcAft>
                <a:spcPts val="0"/>
              </a:spcAft>
              <a:tabLst>
                <a:tab pos="377247" algn="l"/>
              </a:tabLst>
              <a:defRPr/>
            </a:pPr>
            <a:endParaRPr lang="en-US" i="1" dirty="0" smtClean="0">
              <a:solidFill>
                <a:srgbClr val="818181"/>
              </a:solidFill>
              <a:latin typeface="Times New Roman"/>
              <a:ea typeface="Helvetica"/>
              <a:cs typeface="+mn-cs"/>
            </a:endParaRPr>
          </a:p>
          <a:p>
            <a:pPr fontAlgn="auto">
              <a:spcBef>
                <a:spcPts val="0"/>
              </a:spcBef>
              <a:spcAft>
                <a:spcPts val="0"/>
              </a:spcAft>
              <a:tabLst>
                <a:tab pos="377247" algn="l"/>
              </a:tabLst>
              <a:defRPr/>
            </a:pPr>
            <a:r>
              <a:rPr lang="en-US" i="1" dirty="0" smtClean="0">
                <a:solidFill>
                  <a:srgbClr val="818181"/>
                </a:solidFill>
                <a:latin typeface="Times New Roman"/>
                <a:ea typeface="Helvetica"/>
                <a:cs typeface="+mn-cs"/>
              </a:rPr>
              <a:t>(If</a:t>
            </a:r>
            <a:r>
              <a:rPr lang="en-US" i="1" baseline="0" dirty="0" smtClean="0">
                <a:solidFill>
                  <a:srgbClr val="818181"/>
                </a:solidFill>
                <a:latin typeface="Times New Roman"/>
                <a:ea typeface="Helvetica"/>
                <a:cs typeface="+mn-cs"/>
              </a:rPr>
              <a:t> energy efficiency lighting is not being installed, then fixing the wiring issue could be performed as a health and safety measure.)</a:t>
            </a:r>
            <a:endParaRPr lang="en-US" i="1" dirty="0" smtClean="0">
              <a:solidFill>
                <a:srgbClr val="818181"/>
              </a:solidFill>
              <a:latin typeface="Times New Roman"/>
              <a:ea typeface="Helvetica"/>
              <a:cs typeface="+mn-cs"/>
            </a:endParaRPr>
          </a:p>
          <a:p>
            <a:pPr marL="483306" fontAlgn="auto">
              <a:spcBef>
                <a:spcPts val="0"/>
              </a:spcBef>
              <a:spcAft>
                <a:spcPts val="0"/>
              </a:spcAft>
              <a:tabLst>
                <a:tab pos="377247" algn="l"/>
              </a:tabLst>
              <a:defRPr/>
            </a:pPr>
            <a:endParaRPr lang="en-US" i="1" dirty="0">
              <a:solidFill>
                <a:srgbClr val="818181"/>
              </a:solidFill>
              <a:latin typeface="Times New Roman"/>
              <a:ea typeface="Helvetic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166688" fontAlgn="auto">
              <a:spcBef>
                <a:spcPts val="0"/>
              </a:spcBef>
              <a:spcAft>
                <a:spcPts val="634"/>
              </a:spcAft>
              <a:defRPr/>
            </a:pPr>
            <a:r>
              <a:rPr lang="en-US" dirty="0" smtClean="0">
                <a:latin typeface="Times New Roman"/>
                <a:ea typeface="Times New Roman"/>
                <a:cs typeface="+mn-cs"/>
              </a:rPr>
              <a:t>Scenario #2</a:t>
            </a:r>
          </a:p>
          <a:p>
            <a:pPr defTabSz="166688" fontAlgn="auto">
              <a:spcBef>
                <a:spcPts val="0"/>
              </a:spcBef>
              <a:spcAft>
                <a:spcPts val="634"/>
              </a:spcAft>
              <a:defRPr/>
            </a:pPr>
            <a:r>
              <a:rPr lang="en-US" dirty="0" smtClean="0">
                <a:latin typeface="Times New Roman"/>
                <a:ea typeface="Times New Roman"/>
                <a:cs typeface="+mn-cs"/>
              </a:rPr>
              <a:t>The light fixture in the ceiling is damaged.</a:t>
            </a:r>
          </a:p>
          <a:p>
            <a:pPr defTabSz="166688" fontAlgn="auto">
              <a:spcBef>
                <a:spcPts val="0"/>
              </a:spcBef>
              <a:spcAft>
                <a:spcPts val="634"/>
              </a:spcAft>
              <a:defRPr/>
            </a:pPr>
            <a:r>
              <a:rPr lang="en-US" i="1" dirty="0" smtClean="0">
                <a:solidFill>
                  <a:srgbClr val="818181"/>
                </a:solidFill>
                <a:latin typeface="Times New Roman"/>
                <a:ea typeface="Helvetica"/>
                <a:cs typeface="+mn-cs"/>
              </a:rPr>
              <a:t>Q: Which is it?</a:t>
            </a:r>
          </a:p>
          <a:p>
            <a:pPr marL="171450" indent="-171450" fontAlgn="auto">
              <a:spcBef>
                <a:spcPts val="0"/>
              </a:spcBef>
              <a:spcAft>
                <a:spcPts val="600"/>
              </a:spcAft>
              <a:defRPr/>
            </a:pPr>
            <a:r>
              <a:rPr lang="en-US" i="1" dirty="0" smtClean="0">
                <a:solidFill>
                  <a:srgbClr val="818181"/>
                </a:solidFill>
                <a:latin typeface="Times New Roman"/>
                <a:ea typeface="Helvetica"/>
                <a:cs typeface="+mn-cs"/>
              </a:rPr>
              <a:t>A</a:t>
            </a:r>
            <a:r>
              <a:rPr lang="en-US" sz="1200" i="1" kern="1200" dirty="0" smtClean="0">
                <a:solidFill>
                  <a:srgbClr val="818181"/>
                </a:solidFill>
                <a:latin typeface="Times New Roman"/>
                <a:ea typeface="Helvetica"/>
                <a:cs typeface="ＭＳ Ｐゴシック" charset="-128"/>
              </a:rPr>
              <a:t>: Incidental repair when installing energy efficient lighting – Replacing</a:t>
            </a:r>
            <a:r>
              <a:rPr lang="en-US" sz="1200" i="1" kern="1200" baseline="0" dirty="0" smtClean="0">
                <a:solidFill>
                  <a:srgbClr val="818181"/>
                </a:solidFill>
                <a:latin typeface="Times New Roman"/>
                <a:ea typeface="Helvetica"/>
                <a:cs typeface="ＭＳ Ｐゴシック" charset="-128"/>
              </a:rPr>
              <a:t> the fixture is a component of the energy efficiency measure and i</a:t>
            </a:r>
            <a:r>
              <a:rPr lang="en-US" sz="1200" i="1" kern="1200" dirty="0" smtClean="0">
                <a:solidFill>
                  <a:srgbClr val="818181"/>
                </a:solidFill>
                <a:latin typeface="Times New Roman"/>
                <a:ea typeface="Helvetica"/>
                <a:cs typeface="ＭＳ Ｐゴシック" charset="-128"/>
              </a:rPr>
              <a:t>nstalling a new CFL into an unsafe fixture is not recommended. </a:t>
            </a:r>
          </a:p>
          <a:p>
            <a:pPr fontAlgn="auto">
              <a:spcBef>
                <a:spcPts val="0"/>
              </a:spcBef>
              <a:spcAft>
                <a:spcPts val="0"/>
              </a:spcAft>
              <a:defRPr/>
            </a:pPr>
            <a:r>
              <a:rPr lang="en-US" sz="1200" i="1" kern="1200" dirty="0" smtClean="0">
                <a:solidFill>
                  <a:srgbClr val="818181"/>
                </a:solidFill>
                <a:latin typeface="Times New Roman"/>
                <a:ea typeface="Helvetica"/>
                <a:cs typeface="ＭＳ Ｐゴシック" charset="-128"/>
              </a:rPr>
              <a:t>If</a:t>
            </a:r>
            <a:r>
              <a:rPr lang="en-US" sz="1200" i="1" kern="1200" baseline="0" dirty="0" smtClean="0">
                <a:solidFill>
                  <a:srgbClr val="818181"/>
                </a:solidFill>
                <a:latin typeface="Times New Roman"/>
                <a:ea typeface="Helvetica"/>
                <a:cs typeface="ＭＳ Ｐゴシック" charset="-128"/>
              </a:rPr>
              <a:t> energy efficient lighting is not being installed, then replacing the fixture could be performed as a health and safety measure if necessary to perform weatherization or to avoid creating an unsafe condition because of weatherization activity. If the broken fixture will not prevent safe and effective weatherization or the weatherization work will not make the situation worse, then it should be left as is.</a:t>
            </a:r>
            <a:endParaRPr lang="en-US" i="1" dirty="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634"/>
              </a:spcAft>
              <a:defRPr/>
            </a:pPr>
            <a:r>
              <a:rPr lang="en-US" dirty="0" smtClean="0">
                <a:latin typeface="Times New Roman"/>
                <a:ea typeface="Times New Roman"/>
                <a:cs typeface="+mn-cs"/>
              </a:rPr>
              <a:t>Scenario #3</a:t>
            </a:r>
          </a:p>
          <a:p>
            <a:pPr fontAlgn="auto">
              <a:spcBef>
                <a:spcPts val="0"/>
              </a:spcBef>
              <a:spcAft>
                <a:spcPts val="634"/>
              </a:spcAft>
              <a:defRPr/>
            </a:pPr>
            <a:r>
              <a:rPr lang="en-US" dirty="0" smtClean="0">
                <a:latin typeface="Times New Roman"/>
                <a:ea typeface="Times New Roman"/>
                <a:cs typeface="+mn-cs"/>
              </a:rPr>
              <a:t>There is mold in the living space.</a:t>
            </a:r>
          </a:p>
          <a:p>
            <a:pPr fontAlgn="auto">
              <a:spcBef>
                <a:spcPts val="0"/>
              </a:spcBef>
              <a:spcAft>
                <a:spcPts val="634"/>
              </a:spcAft>
              <a:defRPr/>
            </a:pPr>
            <a:r>
              <a:rPr lang="en-US" i="1" dirty="0" smtClean="0">
                <a:solidFill>
                  <a:srgbClr val="818181"/>
                </a:solidFill>
                <a:latin typeface="Times New Roman"/>
                <a:ea typeface="Helvetica"/>
                <a:cs typeface="+mn-cs"/>
              </a:rPr>
              <a:t>Q: Which is it?</a:t>
            </a:r>
          </a:p>
          <a:p>
            <a:pPr marL="171450" indent="-171450" fontAlgn="auto">
              <a:spcBef>
                <a:spcPts val="0"/>
              </a:spcBef>
              <a:spcAft>
                <a:spcPts val="634"/>
              </a:spcAft>
              <a:defRPr/>
            </a:pPr>
            <a:r>
              <a:rPr lang="en-US" i="1" dirty="0" smtClean="0">
                <a:solidFill>
                  <a:srgbClr val="818181"/>
                </a:solidFill>
                <a:latin typeface="Times New Roman"/>
                <a:ea typeface="Helvetica"/>
                <a:cs typeface="+mn-cs"/>
              </a:rPr>
              <a:t>A: This falls under health and safety category if</a:t>
            </a:r>
            <a:r>
              <a:rPr lang="en-US" i="1" baseline="0" dirty="0" smtClean="0">
                <a:solidFill>
                  <a:srgbClr val="818181"/>
                </a:solidFill>
                <a:latin typeface="Times New Roman"/>
                <a:ea typeface="Helvetica"/>
                <a:cs typeface="+mn-cs"/>
              </a:rPr>
              <a:t> insulation is being installed, and</a:t>
            </a:r>
            <a:r>
              <a:rPr lang="en-US" i="1" dirty="0" smtClean="0">
                <a:solidFill>
                  <a:srgbClr val="818181"/>
                </a:solidFill>
                <a:latin typeface="Times New Roman"/>
                <a:ea typeface="Helvetica"/>
                <a:cs typeface="+mn-cs"/>
              </a:rPr>
              <a:t> assuming that the drywall is structurally</a:t>
            </a:r>
            <a:r>
              <a:rPr lang="en-US" i="1" baseline="0" dirty="0" smtClean="0">
                <a:solidFill>
                  <a:srgbClr val="818181"/>
                </a:solidFill>
                <a:latin typeface="Times New Roman"/>
                <a:ea typeface="Helvetica"/>
                <a:cs typeface="+mn-cs"/>
              </a:rPr>
              <a:t> sound to handle the insulation measure. T</a:t>
            </a:r>
            <a:r>
              <a:rPr lang="en-US" i="1" dirty="0" smtClean="0">
                <a:solidFill>
                  <a:srgbClr val="818181"/>
                </a:solidFill>
                <a:latin typeface="Times New Roman"/>
                <a:ea typeface="Helvetica"/>
                <a:cs typeface="+mn-cs"/>
              </a:rPr>
              <a:t>he</a:t>
            </a:r>
            <a:r>
              <a:rPr lang="en-US" i="1" baseline="0" dirty="0" smtClean="0">
                <a:solidFill>
                  <a:srgbClr val="818181"/>
                </a:solidFill>
                <a:latin typeface="Times New Roman"/>
                <a:ea typeface="Helvetica"/>
                <a:cs typeface="+mn-cs"/>
              </a:rPr>
              <a:t> most important thing to address is the “mold and moisture creating condition,” which would be a health and safety cost.  Mold cleanup and mitigation is not allowed and client education is required.</a:t>
            </a:r>
            <a:endParaRPr lang="en-US" i="1" dirty="0">
              <a:solidFill>
                <a:srgbClr val="818181"/>
              </a:solidFill>
              <a:latin typeface="Times New Roman"/>
              <a:ea typeface="Helvetic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634"/>
              </a:spcAft>
              <a:defRPr/>
            </a:pPr>
            <a:r>
              <a:rPr lang="en-US" dirty="0" smtClean="0">
                <a:latin typeface="Times New Roman"/>
                <a:ea typeface="Times New Roman"/>
                <a:cs typeface="+mn-cs"/>
              </a:rPr>
              <a:t>Scenario #4</a:t>
            </a:r>
          </a:p>
          <a:p>
            <a:pPr fontAlgn="auto">
              <a:spcBef>
                <a:spcPts val="0"/>
              </a:spcBef>
              <a:spcAft>
                <a:spcPts val="634"/>
              </a:spcAft>
              <a:defRPr/>
            </a:pPr>
            <a:r>
              <a:rPr lang="en-US" dirty="0" smtClean="0">
                <a:latin typeface="Times New Roman"/>
                <a:ea typeface="Times New Roman"/>
                <a:cs typeface="+mn-cs"/>
              </a:rPr>
              <a:t>There is extensive live </a:t>
            </a:r>
            <a:r>
              <a:rPr lang="en-US" b="1" i="1" dirty="0" smtClean="0">
                <a:latin typeface="Times New Roman"/>
                <a:ea typeface="Times New Roman"/>
                <a:cs typeface="+mn-cs"/>
              </a:rPr>
              <a:t>knob and tube</a:t>
            </a:r>
            <a:r>
              <a:rPr lang="en-US" dirty="0" smtClean="0">
                <a:latin typeface="Times New Roman"/>
                <a:ea typeface="Times New Roman"/>
                <a:cs typeface="+mn-cs"/>
              </a:rPr>
              <a:t> </a:t>
            </a:r>
            <a:r>
              <a:rPr lang="en-US" b="1" i="1" dirty="0" smtClean="0">
                <a:latin typeface="Times New Roman"/>
                <a:ea typeface="Times New Roman"/>
                <a:cs typeface="+mn-cs"/>
              </a:rPr>
              <a:t>wiring</a:t>
            </a:r>
            <a:r>
              <a:rPr lang="en-US" dirty="0" smtClean="0">
                <a:latin typeface="Times New Roman"/>
                <a:ea typeface="Times New Roman"/>
                <a:cs typeface="+mn-cs"/>
              </a:rPr>
              <a:t> in the attic.</a:t>
            </a:r>
          </a:p>
          <a:p>
            <a:pPr fontAlgn="auto">
              <a:spcBef>
                <a:spcPts val="0"/>
              </a:spcBef>
              <a:spcAft>
                <a:spcPts val="634"/>
              </a:spcAft>
              <a:defRPr/>
            </a:pPr>
            <a:r>
              <a:rPr lang="en-US" i="1" dirty="0" smtClean="0">
                <a:solidFill>
                  <a:srgbClr val="818181"/>
                </a:solidFill>
                <a:latin typeface="Times New Roman"/>
                <a:ea typeface="Helvetica"/>
                <a:cs typeface="+mn-cs"/>
              </a:rPr>
              <a:t>Q: Which is it? </a:t>
            </a:r>
          </a:p>
          <a:p>
            <a:pPr marL="171450" indent="-171450" fontAlgn="auto">
              <a:spcBef>
                <a:spcPts val="0"/>
              </a:spcBef>
              <a:spcAft>
                <a:spcPts val="0"/>
              </a:spcAft>
              <a:defRPr/>
            </a:pPr>
            <a:r>
              <a:rPr lang="en-US" i="1" dirty="0" smtClean="0">
                <a:solidFill>
                  <a:srgbClr val="818181"/>
                </a:solidFill>
                <a:latin typeface="Times New Roman"/>
                <a:ea typeface="Helvetica"/>
                <a:cs typeface="+mn-cs"/>
              </a:rPr>
              <a:t>A: This falls under the health</a:t>
            </a:r>
            <a:r>
              <a:rPr lang="en-US" i="1" baseline="0" dirty="0" smtClean="0">
                <a:solidFill>
                  <a:srgbClr val="818181"/>
                </a:solidFill>
                <a:latin typeface="Times New Roman"/>
                <a:ea typeface="Helvetica"/>
                <a:cs typeface="+mn-cs"/>
              </a:rPr>
              <a:t> and safety category.</a:t>
            </a:r>
            <a:r>
              <a:rPr lang="en-US" i="1" dirty="0" smtClean="0">
                <a:solidFill>
                  <a:srgbClr val="818181"/>
                </a:solidFill>
                <a:latin typeface="Times New Roman"/>
                <a:ea typeface="Helvetica"/>
                <a:cs typeface="+mn-cs"/>
              </a:rPr>
              <a:t> Unless the knob and tube</a:t>
            </a:r>
            <a:r>
              <a:rPr lang="en-US" i="1" baseline="0" dirty="0" smtClean="0">
                <a:solidFill>
                  <a:srgbClr val="818181"/>
                </a:solidFill>
                <a:latin typeface="Times New Roman"/>
                <a:ea typeface="Helvetica"/>
                <a:cs typeface="+mn-cs"/>
              </a:rPr>
              <a:t> wiring is a direct component of an energy efficiency measure, such as an electrical upgrade for a cooling system, then it would be performed as health and safety. </a:t>
            </a:r>
          </a:p>
          <a:p>
            <a:pPr marL="171450" indent="-171450" fontAlgn="auto">
              <a:spcBef>
                <a:spcPts val="0"/>
              </a:spcBef>
              <a:spcAft>
                <a:spcPts val="0"/>
              </a:spcAft>
              <a:defRPr/>
            </a:pPr>
            <a:endParaRPr lang="en-US" i="1" dirty="0">
              <a:solidFill>
                <a:srgbClr val="818181"/>
              </a:solidFill>
              <a:latin typeface="Times New Roman"/>
              <a:ea typeface="Helvetica"/>
              <a:cs typeface="+mn-cs"/>
            </a:endParaRPr>
          </a:p>
          <a:p>
            <a:pPr marL="171450" fontAlgn="auto">
              <a:spcBef>
                <a:spcPts val="0"/>
              </a:spcBef>
              <a:spcAft>
                <a:spcPts val="0"/>
              </a:spcAft>
              <a:defRPr/>
            </a:pPr>
            <a:r>
              <a:rPr lang="en-US" i="1" baseline="0" dirty="0" smtClean="0">
                <a:solidFill>
                  <a:srgbClr val="818181"/>
                </a:solidFill>
                <a:latin typeface="Times New Roman"/>
                <a:ea typeface="Helvetica"/>
                <a:cs typeface="+mn-cs"/>
              </a:rPr>
              <a:t>Grantees have the opportunity to define electrical measures as incidental repair in their health and safety plan, effectively removing them from the H&amp;S budget category. </a:t>
            </a:r>
          </a:p>
          <a:p>
            <a:pPr marL="171450" indent="-171450" fontAlgn="auto">
              <a:spcBef>
                <a:spcPts val="0"/>
              </a:spcBef>
              <a:spcAft>
                <a:spcPts val="0"/>
              </a:spcAft>
              <a:defRPr/>
            </a:pPr>
            <a:endParaRPr lang="en-US" i="1" dirty="0">
              <a:solidFill>
                <a:srgbClr val="818181"/>
              </a:solidFill>
              <a:latin typeface="Times New Roman"/>
              <a:ea typeface="Helvetica"/>
              <a:cs typeface="+mn-cs"/>
            </a:endParaRPr>
          </a:p>
          <a:p>
            <a:pPr marL="171450" fontAlgn="auto">
              <a:spcBef>
                <a:spcPts val="0"/>
              </a:spcBef>
              <a:spcAft>
                <a:spcPts val="0"/>
              </a:spcAft>
              <a:defRPr/>
            </a:pPr>
            <a:r>
              <a:rPr lang="en-US" i="1" baseline="0" dirty="0" smtClean="0">
                <a:solidFill>
                  <a:srgbClr val="818181"/>
                </a:solidFill>
                <a:latin typeface="Times New Roman"/>
                <a:ea typeface="Helvetica"/>
                <a:cs typeface="+mn-cs"/>
              </a:rPr>
              <a:t>If it </a:t>
            </a:r>
            <a:r>
              <a:rPr lang="en-US" i="1" u="sng" baseline="0" dirty="0" smtClean="0">
                <a:solidFill>
                  <a:srgbClr val="818181"/>
                </a:solidFill>
                <a:latin typeface="Times New Roman"/>
                <a:ea typeface="Helvetica"/>
                <a:cs typeface="+mn-cs"/>
              </a:rPr>
              <a:t>is not</a:t>
            </a:r>
            <a:r>
              <a:rPr lang="en-US" i="1" baseline="0" dirty="0" smtClean="0">
                <a:solidFill>
                  <a:srgbClr val="818181"/>
                </a:solidFill>
                <a:latin typeface="Times New Roman"/>
                <a:ea typeface="Helvetica"/>
                <a:cs typeface="+mn-cs"/>
              </a:rPr>
              <a:t> defined as incidental repair then it must be performed as health and safety. </a:t>
            </a:r>
          </a:p>
          <a:p>
            <a:pPr marL="171450" indent="-171450" fontAlgn="auto">
              <a:spcBef>
                <a:spcPts val="0"/>
              </a:spcBef>
              <a:spcAft>
                <a:spcPts val="0"/>
              </a:spcAft>
              <a:defRPr/>
            </a:pPr>
            <a:endParaRPr lang="en-US" i="1" dirty="0">
              <a:solidFill>
                <a:srgbClr val="818181"/>
              </a:solidFill>
              <a:latin typeface="Times New Roman"/>
              <a:ea typeface="Helvetica"/>
              <a:cs typeface="+mn-cs"/>
            </a:endParaRPr>
          </a:p>
          <a:p>
            <a:pPr marL="171450" fontAlgn="auto">
              <a:spcBef>
                <a:spcPts val="0"/>
              </a:spcBef>
              <a:spcAft>
                <a:spcPts val="0"/>
              </a:spcAft>
              <a:defRPr/>
            </a:pPr>
            <a:r>
              <a:rPr lang="en-US" i="1" baseline="0" dirty="0" smtClean="0">
                <a:solidFill>
                  <a:srgbClr val="818181"/>
                </a:solidFill>
                <a:latin typeface="Times New Roman"/>
                <a:ea typeface="Helvetica"/>
                <a:cs typeface="+mn-cs"/>
              </a:rPr>
              <a:t>If it </a:t>
            </a:r>
            <a:r>
              <a:rPr lang="en-US" i="1" u="sng" baseline="0" dirty="0" smtClean="0">
                <a:solidFill>
                  <a:srgbClr val="818181"/>
                </a:solidFill>
                <a:latin typeface="Times New Roman"/>
                <a:ea typeface="Helvetica"/>
                <a:cs typeface="+mn-cs"/>
              </a:rPr>
              <a:t>is</a:t>
            </a:r>
            <a:r>
              <a:rPr lang="en-US" i="1" baseline="0" dirty="0" smtClean="0">
                <a:solidFill>
                  <a:srgbClr val="818181"/>
                </a:solidFill>
                <a:latin typeface="Times New Roman"/>
                <a:ea typeface="Helvetica"/>
                <a:cs typeface="+mn-cs"/>
              </a:rPr>
              <a:t> defined as incidental repair, then it must be charged to incidental repair and cost-justified with the package of measures consistently throughout the service territory.</a:t>
            </a:r>
            <a:endParaRPr lang="en-US" i="1" dirty="0" smtClean="0">
              <a:solidFill>
                <a:srgbClr val="818181"/>
              </a:solidFill>
              <a:latin typeface="Times New Roman"/>
              <a:ea typeface="Helvetica"/>
              <a:cs typeface="+mn-cs"/>
            </a:endParaRPr>
          </a:p>
          <a:p>
            <a:pPr fontAlgn="auto">
              <a:spcBef>
                <a:spcPts val="0"/>
              </a:spcBef>
              <a:spcAft>
                <a:spcPts val="0"/>
              </a:spcAft>
              <a:defRPr/>
            </a:pPr>
            <a:endParaRPr lang="en-US" i="1" dirty="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634"/>
              </a:spcAft>
              <a:defRPr/>
            </a:pPr>
            <a:r>
              <a:rPr lang="en-US" dirty="0" smtClean="0">
                <a:latin typeface="Times New Roman"/>
                <a:ea typeface="Times New Roman"/>
                <a:cs typeface="+mn-cs"/>
              </a:rPr>
              <a:t>Scenario #5</a:t>
            </a:r>
          </a:p>
          <a:p>
            <a:pPr fontAlgn="auto">
              <a:spcBef>
                <a:spcPts val="0"/>
              </a:spcBef>
              <a:spcAft>
                <a:spcPts val="634"/>
              </a:spcAft>
              <a:defRPr/>
            </a:pPr>
            <a:r>
              <a:rPr lang="en-US" dirty="0" smtClean="0">
                <a:latin typeface="Times New Roman"/>
                <a:ea typeface="Times New Roman"/>
                <a:cs typeface="+mn-cs"/>
              </a:rPr>
              <a:t>Water damage is leading to failure of a concrete roof and ceiling.</a:t>
            </a:r>
          </a:p>
          <a:p>
            <a:pPr fontAlgn="auto">
              <a:spcBef>
                <a:spcPts val="0"/>
              </a:spcBef>
              <a:spcAft>
                <a:spcPts val="634"/>
              </a:spcAft>
              <a:tabLst>
                <a:tab pos="377247" algn="l"/>
              </a:tabLst>
              <a:defRPr/>
            </a:pPr>
            <a:r>
              <a:rPr lang="en-US" i="1" dirty="0" smtClean="0">
                <a:solidFill>
                  <a:srgbClr val="818181"/>
                </a:solidFill>
                <a:latin typeface="Times New Roman"/>
                <a:ea typeface="Helvetica"/>
                <a:cs typeface="+mn-cs"/>
              </a:rPr>
              <a:t>Q: Which is it?</a:t>
            </a:r>
          </a:p>
          <a:p>
            <a:pPr marL="171450" indent="-171450" fontAlgn="auto">
              <a:spcBef>
                <a:spcPts val="0"/>
              </a:spcBef>
              <a:spcAft>
                <a:spcPts val="0"/>
              </a:spcAft>
              <a:defRPr/>
            </a:pPr>
            <a:r>
              <a:rPr lang="en-US" i="1" dirty="0" smtClean="0">
                <a:solidFill>
                  <a:srgbClr val="818181"/>
                </a:solidFill>
                <a:latin typeface="Times New Roman"/>
                <a:ea typeface="Helvetica"/>
                <a:cs typeface="+mn-cs"/>
              </a:rPr>
              <a:t>A: This</a:t>
            </a:r>
            <a:r>
              <a:rPr lang="en-US" i="1" baseline="0" dirty="0" smtClean="0">
                <a:solidFill>
                  <a:srgbClr val="818181"/>
                </a:solidFill>
                <a:latin typeface="Times New Roman"/>
                <a:ea typeface="Helvetica"/>
                <a:cs typeface="+mn-cs"/>
              </a:rPr>
              <a:t> would fall under the health and safety category.  But most likely</a:t>
            </a:r>
            <a:r>
              <a:rPr lang="en-US" i="1" dirty="0" smtClean="0">
                <a:solidFill>
                  <a:srgbClr val="818181"/>
                </a:solidFill>
                <a:latin typeface="Times New Roman"/>
                <a:ea typeface="Helvetica"/>
                <a:cs typeface="+mn-cs"/>
              </a:rPr>
              <a:t>, weatherization work would be deferred due to the extent of the structural and water problems. </a:t>
            </a:r>
            <a:endParaRPr lang="en-US" i="1" dirty="0">
              <a:solidFill>
                <a:srgbClr val="818181"/>
              </a:solidFill>
              <a:latin typeface="Times New Roman"/>
              <a:ea typeface="Helvetic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52228" name="Notes Placeholder 2"/>
          <p:cNvSpPr>
            <a:spLocks noGrp="1"/>
          </p:cNvSpPr>
          <p:nvPr>
            <p:ph type="body" idx="1"/>
          </p:nvPr>
        </p:nvSpPr>
        <p:spPr>
          <a:ln/>
        </p:spPr>
        <p:txBody>
          <a:bodyPr/>
          <a:lstStyle/>
          <a:p>
            <a:pPr fontAlgn="auto">
              <a:spcBef>
                <a:spcPts val="0"/>
              </a:spcBef>
              <a:spcAft>
                <a:spcPts val="634"/>
              </a:spcAft>
              <a:defRPr/>
            </a:pPr>
            <a:r>
              <a:rPr lang="en-US" dirty="0" smtClean="0">
                <a:latin typeface="Times New Roman"/>
                <a:ea typeface="Times New Roman"/>
                <a:cs typeface="+mn-cs"/>
              </a:rPr>
              <a:t>Scenario #6</a:t>
            </a:r>
          </a:p>
          <a:p>
            <a:pPr fontAlgn="auto">
              <a:spcBef>
                <a:spcPts val="0"/>
              </a:spcBef>
              <a:spcAft>
                <a:spcPts val="634"/>
              </a:spcAft>
              <a:defRPr/>
            </a:pPr>
            <a:r>
              <a:rPr lang="en-US" dirty="0" smtClean="0">
                <a:latin typeface="Times New Roman"/>
                <a:ea typeface="Times New Roman"/>
                <a:cs typeface="+mn-cs"/>
              </a:rPr>
              <a:t>There is a large hole in the ceiling.</a:t>
            </a:r>
          </a:p>
          <a:p>
            <a:pPr fontAlgn="auto">
              <a:spcBef>
                <a:spcPts val="0"/>
              </a:spcBef>
              <a:spcAft>
                <a:spcPts val="634"/>
              </a:spcAft>
              <a:tabLst>
                <a:tab pos="377247" algn="l"/>
              </a:tabLst>
              <a:defRPr/>
            </a:pPr>
            <a:r>
              <a:rPr lang="en-US" i="1" dirty="0" smtClean="0">
                <a:solidFill>
                  <a:srgbClr val="818181"/>
                </a:solidFill>
                <a:latin typeface="Times New Roman"/>
                <a:ea typeface="Helvetica"/>
                <a:cs typeface="+mn-cs"/>
              </a:rPr>
              <a:t>Q: Which is it?</a:t>
            </a:r>
          </a:p>
          <a:p>
            <a:pPr marL="171450" indent="-171450" fontAlgn="auto">
              <a:spcBef>
                <a:spcPts val="0"/>
              </a:spcBef>
              <a:spcAft>
                <a:spcPts val="0"/>
              </a:spcAft>
              <a:defRPr/>
            </a:pPr>
            <a:r>
              <a:rPr lang="en-US" i="1" dirty="0" smtClean="0">
                <a:solidFill>
                  <a:srgbClr val="818181"/>
                </a:solidFill>
                <a:latin typeface="Times New Roman"/>
                <a:ea typeface="Helvetica"/>
                <a:cs typeface="+mn-cs"/>
              </a:rPr>
              <a:t>A: Neither. It is an infiltration measure. This</a:t>
            </a:r>
            <a:r>
              <a:rPr lang="en-US" i="1" baseline="0" dirty="0" smtClean="0">
                <a:solidFill>
                  <a:srgbClr val="818181"/>
                </a:solidFill>
                <a:latin typeface="Times New Roman"/>
                <a:ea typeface="Helvetica"/>
                <a:cs typeface="+mn-cs"/>
              </a:rPr>
              <a:t> r</a:t>
            </a:r>
            <a:r>
              <a:rPr lang="en-US" i="1" dirty="0" smtClean="0">
                <a:solidFill>
                  <a:srgbClr val="818181"/>
                </a:solidFill>
                <a:latin typeface="Times New Roman"/>
                <a:ea typeface="Helvetica"/>
                <a:cs typeface="+mn-cs"/>
              </a:rPr>
              <a:t>epair is part of air leakage reduction, which is an energy saving measure.</a:t>
            </a:r>
            <a:endParaRPr lang="en-US" i="1" dirty="0">
              <a:solidFill>
                <a:srgbClr val="818181"/>
              </a:solidFill>
              <a:latin typeface="Times New Roman"/>
              <a:ea typeface="Helvetica"/>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a:xfrm>
            <a:off x="4144962" y="9121775"/>
            <a:ext cx="3170238" cy="479425"/>
          </a:xfrm>
        </p:spPr>
        <p:txBody>
          <a:bodyPr/>
          <a:lstStyle/>
          <a:p>
            <a:fld id="{541DBDBE-BCEC-4CE8-8602-F783693D2F2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51204" name="Notes Placeholder 2"/>
          <p:cNvSpPr>
            <a:spLocks noGrp="1"/>
          </p:cNvSpPr>
          <p:nvPr>
            <p:ph type="body" idx="1"/>
          </p:nvPr>
        </p:nvSpPr>
        <p:spPr>
          <a:ln/>
        </p:spPr>
        <p:txBody>
          <a:bodyPr/>
          <a:lstStyle/>
          <a:p>
            <a:pPr marL="289984" indent="-241653" fontAlgn="auto">
              <a:spcBef>
                <a:spcPts val="0"/>
              </a:spcBef>
              <a:spcAft>
                <a:spcPts val="634"/>
              </a:spcAft>
              <a:defRPr/>
            </a:pPr>
            <a:r>
              <a:rPr lang="en-US" dirty="0" smtClean="0">
                <a:latin typeface="Times New Roman"/>
                <a:ea typeface="Times New Roman"/>
                <a:cs typeface="+mn-cs"/>
              </a:rPr>
              <a:t>Scenario #7</a:t>
            </a:r>
          </a:p>
          <a:p>
            <a:pPr marL="289984" indent="-241653" fontAlgn="auto">
              <a:spcBef>
                <a:spcPts val="0"/>
              </a:spcBef>
              <a:spcAft>
                <a:spcPts val="634"/>
              </a:spcAft>
              <a:defRPr/>
            </a:pPr>
            <a:r>
              <a:rPr lang="en-US" dirty="0" smtClean="0">
                <a:latin typeface="Times New Roman"/>
                <a:ea typeface="Times New Roman"/>
                <a:cs typeface="+mn-cs"/>
              </a:rPr>
              <a:t>There are sagging or water-damaged ceilings.</a:t>
            </a:r>
          </a:p>
          <a:p>
            <a:pPr fontAlgn="auto">
              <a:spcBef>
                <a:spcPts val="0"/>
              </a:spcBef>
              <a:spcAft>
                <a:spcPts val="634"/>
              </a:spcAft>
              <a:defRPr/>
            </a:pPr>
            <a:r>
              <a:rPr lang="en-US" i="1" dirty="0" smtClean="0">
                <a:solidFill>
                  <a:srgbClr val="818181"/>
                </a:solidFill>
                <a:latin typeface="Times New Roman"/>
                <a:ea typeface="Helvetica"/>
                <a:cs typeface="+mn-cs"/>
              </a:rPr>
              <a:t>Q. Which is it?</a:t>
            </a:r>
          </a:p>
          <a:p>
            <a:pPr marL="228600" marR="0" indent="-228600" algn="l" defTabSz="457200" rtl="0" eaLnBrk="1" fontAlgn="auto" latinLnBrk="0" hangingPunct="1">
              <a:lnSpc>
                <a:spcPct val="100000"/>
              </a:lnSpc>
              <a:spcBef>
                <a:spcPts val="0"/>
              </a:spcBef>
              <a:spcAft>
                <a:spcPts val="0"/>
              </a:spcAft>
              <a:buClrTx/>
              <a:buSzTx/>
              <a:buFontTx/>
              <a:buAutoNum type="alphaUcPeriod"/>
              <a:defRPr/>
            </a:pPr>
            <a:r>
              <a:rPr lang="en-US" i="1" dirty="0" smtClean="0">
                <a:solidFill>
                  <a:srgbClr val="818181"/>
                </a:solidFill>
                <a:latin typeface="Times New Roman"/>
                <a:ea typeface="Helvetica"/>
                <a:cs typeface="+mn-cs"/>
              </a:rPr>
              <a:t>This could fall under incidental repair or health and safety. Repair, replace, or reinforce the ceiling to support the weight of insulation as an incidental repair. Repair</a:t>
            </a:r>
            <a:r>
              <a:rPr lang="en-US" i="1" baseline="0" dirty="0" smtClean="0">
                <a:solidFill>
                  <a:srgbClr val="818181"/>
                </a:solidFill>
                <a:latin typeface="Times New Roman"/>
                <a:ea typeface="Helvetica"/>
                <a:cs typeface="+mn-cs"/>
              </a:rPr>
              <a:t> of the moisture damage could also be health and safety depending on the justification in the client file. </a:t>
            </a:r>
          </a:p>
          <a:p>
            <a:pPr marR="0" algn="l" defTabSz="457200" rtl="0" eaLnBrk="1" fontAlgn="auto" latinLnBrk="0" hangingPunct="1">
              <a:lnSpc>
                <a:spcPct val="100000"/>
              </a:lnSpc>
              <a:spcBef>
                <a:spcPts val="0"/>
              </a:spcBef>
              <a:spcAft>
                <a:spcPts val="0"/>
              </a:spcAft>
              <a:buClrTx/>
              <a:buSzTx/>
              <a:defRPr/>
            </a:pPr>
            <a:endParaRPr lang="en-US" i="1" dirty="0">
              <a:solidFill>
                <a:srgbClr val="818181"/>
              </a:solidFill>
              <a:latin typeface="Times New Roman"/>
              <a:ea typeface="Helvetica"/>
              <a:cs typeface="+mn-cs"/>
            </a:endParaRPr>
          </a:p>
          <a:p>
            <a:pPr marL="228600" marR="0" algn="l" defTabSz="457200" rtl="0" eaLnBrk="1" fontAlgn="auto" latinLnBrk="0" hangingPunct="1">
              <a:lnSpc>
                <a:spcPct val="100000"/>
              </a:lnSpc>
              <a:spcBef>
                <a:spcPts val="0"/>
              </a:spcBef>
              <a:spcAft>
                <a:spcPts val="0"/>
              </a:spcAft>
              <a:buClrTx/>
              <a:buSzTx/>
              <a:defRPr/>
            </a:pPr>
            <a:r>
              <a:rPr lang="en-US" i="1" baseline="0" dirty="0" smtClean="0">
                <a:solidFill>
                  <a:srgbClr val="818181"/>
                </a:solidFill>
                <a:latin typeface="Times New Roman"/>
                <a:ea typeface="Helvetica"/>
                <a:cs typeface="+mn-cs"/>
              </a:rPr>
              <a:t>This is a gray area that can be decided in the field but must be justified in the client file. R</a:t>
            </a:r>
            <a:r>
              <a:rPr lang="en-US" i="1" dirty="0" smtClean="0">
                <a:solidFill>
                  <a:srgbClr val="818181"/>
                </a:solidFill>
                <a:latin typeface="Times New Roman"/>
                <a:ea typeface="Helvetica"/>
                <a:cs typeface="+mn-cs"/>
              </a:rPr>
              <a:t>epairing the roof leak and/or providing mechanical bathroom ventilation is a health and safety measure</a:t>
            </a:r>
            <a:r>
              <a:rPr lang="en-US" i="1" baseline="0" dirty="0" smtClean="0">
                <a:solidFill>
                  <a:srgbClr val="818181"/>
                </a:solidFill>
                <a:latin typeface="Times New Roman"/>
                <a:ea typeface="Helvetica"/>
                <a:cs typeface="+mn-cs"/>
              </a:rPr>
              <a:t> – in other words c</a:t>
            </a:r>
            <a:r>
              <a:rPr lang="en-US" sz="1200" i="1" kern="1200" baseline="0" dirty="0" smtClean="0">
                <a:solidFill>
                  <a:srgbClr val="818181"/>
                </a:solidFill>
                <a:latin typeface="Times New Roman"/>
                <a:ea typeface="Helvetica"/>
                <a:cs typeface="ＭＳ Ｐゴシック" charset="-128"/>
              </a:rPr>
              <a:t>orrecting the “moisture creating condition.”  </a:t>
            </a:r>
          </a:p>
          <a:p>
            <a:pPr marL="228600" marR="0" algn="l" defTabSz="457200" rtl="0" eaLnBrk="1" fontAlgn="auto" latinLnBrk="0" hangingPunct="1">
              <a:lnSpc>
                <a:spcPct val="100000"/>
              </a:lnSpc>
              <a:spcBef>
                <a:spcPts val="0"/>
              </a:spcBef>
              <a:spcAft>
                <a:spcPts val="0"/>
              </a:spcAft>
              <a:buClrTx/>
              <a:buSzTx/>
              <a:defRPr/>
            </a:pPr>
            <a:endParaRPr lang="en-US" i="1" dirty="0">
              <a:solidFill>
                <a:srgbClr val="818181"/>
              </a:solidFill>
              <a:latin typeface="Times New Roman"/>
              <a:ea typeface="Helvetica"/>
            </a:endParaRPr>
          </a:p>
          <a:p>
            <a:pPr marL="228600" marR="0" algn="l" defTabSz="457200" rtl="0" eaLnBrk="1" fontAlgn="auto" latinLnBrk="0" hangingPunct="1">
              <a:lnSpc>
                <a:spcPct val="100000"/>
              </a:lnSpc>
              <a:spcBef>
                <a:spcPts val="0"/>
              </a:spcBef>
              <a:spcAft>
                <a:spcPts val="0"/>
              </a:spcAft>
              <a:buClrTx/>
              <a:buSzTx/>
              <a:defRPr/>
            </a:pPr>
            <a:r>
              <a:rPr lang="en-US" sz="1200" i="1" kern="1200" baseline="0" dirty="0" smtClean="0">
                <a:solidFill>
                  <a:srgbClr val="818181"/>
                </a:solidFill>
                <a:latin typeface="Times New Roman"/>
                <a:ea typeface="Helvetica"/>
                <a:cs typeface="ＭＳ Ｐゴシック" charset="-128"/>
              </a:rPr>
              <a:t>Grantees have the opportunity to define correcting moisture creating conditions as incidental repair in their health and safety plan, effectively removing it from the H&amp;S budget category. </a:t>
            </a:r>
          </a:p>
          <a:p>
            <a:pPr marL="228600" marR="0" algn="l" defTabSz="457200" rtl="0" eaLnBrk="1" fontAlgn="auto" latinLnBrk="0" hangingPunct="1">
              <a:lnSpc>
                <a:spcPct val="100000"/>
              </a:lnSpc>
              <a:spcBef>
                <a:spcPts val="0"/>
              </a:spcBef>
              <a:spcAft>
                <a:spcPts val="0"/>
              </a:spcAft>
              <a:buClrTx/>
              <a:buSzTx/>
              <a:defRPr/>
            </a:pPr>
            <a:endParaRPr lang="en-US" i="1" dirty="0">
              <a:solidFill>
                <a:srgbClr val="818181"/>
              </a:solidFill>
              <a:latin typeface="Times New Roman"/>
              <a:ea typeface="Helvetica"/>
            </a:endParaRPr>
          </a:p>
          <a:p>
            <a:pPr marL="228600" marR="0" algn="l" defTabSz="457200" rtl="0" eaLnBrk="1" fontAlgn="auto" latinLnBrk="0" hangingPunct="1">
              <a:lnSpc>
                <a:spcPct val="100000"/>
              </a:lnSpc>
              <a:spcBef>
                <a:spcPts val="0"/>
              </a:spcBef>
              <a:spcAft>
                <a:spcPts val="0"/>
              </a:spcAft>
              <a:buClrTx/>
              <a:buSzTx/>
              <a:defRPr/>
            </a:pPr>
            <a:r>
              <a:rPr lang="en-US" sz="1200" i="1" kern="1200" baseline="0" dirty="0" smtClean="0">
                <a:solidFill>
                  <a:srgbClr val="818181"/>
                </a:solidFill>
                <a:latin typeface="Times New Roman"/>
                <a:ea typeface="Helvetica"/>
                <a:cs typeface="ＭＳ Ｐゴシック" charset="-128"/>
              </a:rPr>
              <a:t>If it </a:t>
            </a:r>
            <a:r>
              <a:rPr lang="en-US" sz="1200" i="1" u="sng" kern="1200" baseline="0" dirty="0" smtClean="0">
                <a:solidFill>
                  <a:srgbClr val="818181"/>
                </a:solidFill>
                <a:latin typeface="Times New Roman"/>
                <a:ea typeface="Helvetica"/>
                <a:cs typeface="ＭＳ Ｐゴシック" charset="-128"/>
              </a:rPr>
              <a:t>is</a:t>
            </a:r>
            <a:r>
              <a:rPr lang="en-US" sz="1200" i="1" kern="1200" baseline="0" dirty="0" smtClean="0">
                <a:solidFill>
                  <a:srgbClr val="818181"/>
                </a:solidFill>
                <a:latin typeface="Times New Roman"/>
                <a:ea typeface="Helvetica"/>
                <a:cs typeface="ＭＳ Ｐゴシック" charset="-128"/>
              </a:rPr>
              <a:t> defined as incidental repair then it must be charged to incidental repair and cost-justified with the package of measures consistently throughout the service territory.</a:t>
            </a:r>
            <a:endParaRPr lang="en-US" sz="1200" i="1" kern="1200" dirty="0" smtClean="0">
              <a:solidFill>
                <a:srgbClr val="818181"/>
              </a:solidFill>
              <a:latin typeface="Times New Roman"/>
              <a:ea typeface="Helvetica"/>
              <a:cs typeface="ＭＳ Ｐゴシック" charset="-128"/>
            </a:endParaRPr>
          </a:p>
          <a:p>
            <a:pPr marL="289984" fontAlgn="auto">
              <a:spcBef>
                <a:spcPts val="0"/>
              </a:spcBef>
              <a:spcAft>
                <a:spcPts val="0"/>
              </a:spcAft>
              <a:tabLst>
                <a:tab pos="377247" algn="l"/>
              </a:tabLst>
              <a:defRPr/>
            </a:pPr>
            <a:endParaRPr lang="en-US" i="1" dirty="0">
              <a:solidFill>
                <a:srgbClr val="818181"/>
              </a:solidFill>
              <a:latin typeface="Times New Roman"/>
              <a:ea typeface="Helvetica"/>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a:xfrm>
            <a:off x="4144962" y="9121775"/>
            <a:ext cx="3170238" cy="479425"/>
          </a:xfrm>
        </p:spPr>
        <p:txBody>
          <a:bodyPr/>
          <a:lstStyle/>
          <a:p>
            <a:fld id="{541DBDBE-BCEC-4CE8-8602-F783693D2F2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634"/>
              </a:spcAft>
              <a:defRPr/>
            </a:pPr>
            <a:r>
              <a:rPr lang="en-US" dirty="0" smtClean="0">
                <a:latin typeface="Times New Roman"/>
                <a:ea typeface="Times New Roman"/>
                <a:cs typeface="+mn-cs"/>
              </a:rPr>
              <a:t>Scenario #8</a:t>
            </a:r>
          </a:p>
          <a:p>
            <a:pPr fontAlgn="auto">
              <a:spcBef>
                <a:spcPts val="0"/>
              </a:spcBef>
              <a:spcAft>
                <a:spcPts val="634"/>
              </a:spcAft>
              <a:defRPr/>
            </a:pPr>
            <a:r>
              <a:rPr lang="en-US" dirty="0" smtClean="0">
                <a:latin typeface="Times New Roman"/>
                <a:ea typeface="Times New Roman"/>
                <a:cs typeface="+mn-cs"/>
              </a:rPr>
              <a:t>The roof leaks into the bedroom.</a:t>
            </a:r>
          </a:p>
          <a:p>
            <a:pPr fontAlgn="auto">
              <a:spcBef>
                <a:spcPts val="0"/>
              </a:spcBef>
              <a:spcAft>
                <a:spcPts val="634"/>
              </a:spcAft>
              <a:tabLst>
                <a:tab pos="377247" algn="l"/>
              </a:tabLst>
              <a:defRPr/>
            </a:pPr>
            <a:r>
              <a:rPr lang="en-US" i="1" dirty="0" smtClean="0">
                <a:solidFill>
                  <a:srgbClr val="818181"/>
                </a:solidFill>
                <a:latin typeface="Times New Roman"/>
                <a:ea typeface="Helvetica"/>
                <a:cs typeface="+mn-cs"/>
              </a:rPr>
              <a:t>Q: Which is it? </a:t>
            </a:r>
          </a:p>
          <a:p>
            <a:pPr fontAlgn="auto">
              <a:spcBef>
                <a:spcPts val="0"/>
              </a:spcBef>
              <a:spcAft>
                <a:spcPts val="634"/>
              </a:spcAft>
              <a:tabLst>
                <a:tab pos="377247" algn="l"/>
              </a:tabLst>
              <a:defRPr/>
            </a:pPr>
            <a:r>
              <a:rPr lang="en-US" i="1" dirty="0" smtClean="0">
                <a:solidFill>
                  <a:srgbClr val="818181"/>
                </a:solidFill>
                <a:latin typeface="Times New Roman"/>
                <a:ea typeface="Helvetica"/>
                <a:cs typeface="+mn-cs"/>
              </a:rPr>
              <a:t>A: In the bedroom, it could be billed as health and safety.</a:t>
            </a:r>
          </a:p>
          <a:p>
            <a:pPr fontAlgn="auto">
              <a:spcBef>
                <a:spcPts val="0"/>
              </a:spcBef>
              <a:spcAft>
                <a:spcPts val="634"/>
              </a:spcAft>
              <a:tabLst>
                <a:tab pos="568325" algn="l"/>
              </a:tabLst>
              <a:defRPr/>
            </a:pPr>
            <a:r>
              <a:rPr lang="en-US" i="1" dirty="0" smtClean="0">
                <a:solidFill>
                  <a:srgbClr val="818181"/>
                </a:solidFill>
                <a:latin typeface="Times New Roman"/>
                <a:ea typeface="Helvetica"/>
                <a:cs typeface="+mn-cs"/>
              </a:rPr>
              <a:t>Click to reveal the porch. </a:t>
            </a:r>
          </a:p>
          <a:p>
            <a:pPr marL="171450" indent="-171450" fontAlgn="auto">
              <a:spcBef>
                <a:spcPts val="0"/>
              </a:spcBef>
              <a:spcAft>
                <a:spcPts val="634"/>
              </a:spcAft>
              <a:tabLst>
                <a:tab pos="377247" algn="l"/>
              </a:tabLst>
              <a:defRPr/>
            </a:pPr>
            <a:r>
              <a:rPr lang="en-US" i="1" dirty="0" smtClean="0">
                <a:solidFill>
                  <a:srgbClr val="818181"/>
                </a:solidFill>
                <a:latin typeface="Times New Roman"/>
                <a:ea typeface="Helvetica"/>
                <a:cs typeface="+mn-cs"/>
              </a:rPr>
              <a:t>A: </a:t>
            </a:r>
            <a:r>
              <a:rPr lang="en-US" i="1" spc="-32" dirty="0" smtClean="0">
                <a:solidFill>
                  <a:srgbClr val="818181"/>
                </a:solidFill>
                <a:latin typeface="Times New Roman"/>
                <a:ea typeface="Helvetica"/>
                <a:cs typeface="+mn-cs"/>
              </a:rPr>
              <a:t>But actually it’s neither! The leak is located on a porch that is outside the scope of weatherization.</a:t>
            </a:r>
            <a:r>
              <a:rPr lang="en-US" i="1" dirty="0" smtClean="0">
                <a:solidFill>
                  <a:srgbClr val="818181"/>
                </a:solidFill>
                <a:latin typeface="Times New Roman"/>
                <a:ea typeface="Helvetica"/>
                <a:cs typeface="+mn-cs"/>
              </a:rPr>
              <a:t> </a:t>
            </a:r>
          </a:p>
          <a:p>
            <a:pPr fontAlgn="auto">
              <a:spcBef>
                <a:spcPts val="0"/>
              </a:spcBef>
              <a:spcAft>
                <a:spcPts val="0"/>
              </a:spcAft>
              <a:defRPr/>
            </a:pPr>
            <a:endParaRPr lang="en-US" i="1" dirty="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b="1" i="1" dirty="0" smtClean="0">
                <a:latin typeface="Times New Roman"/>
                <a:ea typeface="Times New Roman"/>
                <a:cs typeface="+mn-cs"/>
              </a:rPr>
              <a:t>Appendix A</a:t>
            </a:r>
            <a:r>
              <a:rPr lang="en-US" dirty="0" smtClean="0">
                <a:latin typeface="Times New Roman"/>
                <a:ea typeface="Times New Roman"/>
                <a:cs typeface="+mn-cs"/>
              </a:rPr>
              <a:t> </a:t>
            </a:r>
            <a:r>
              <a:rPr lang="en-US" b="1" i="1" dirty="0" smtClean="0">
                <a:latin typeface="Times New Roman"/>
                <a:ea typeface="Times New Roman"/>
                <a:cs typeface="+mn-cs"/>
              </a:rPr>
              <a:t>(Title 10 CFR Part 440)</a:t>
            </a:r>
            <a:r>
              <a:rPr lang="en-US" dirty="0" smtClean="0">
                <a:latin typeface="Times New Roman"/>
                <a:ea typeface="Times New Roman"/>
                <a:cs typeface="+mn-cs"/>
              </a:rPr>
              <a:t> – Measures must pass cost-effectiveness guidelines and be listed in Appendix A to be installed. Exceptions are made for health and safety measures, which aren’t subject to </a:t>
            </a:r>
            <a:r>
              <a:rPr lang="en-US" b="1" i="1" dirty="0" smtClean="0">
                <a:latin typeface="Times New Roman"/>
                <a:ea typeface="Times New Roman"/>
                <a:cs typeface="+mn-cs"/>
              </a:rPr>
              <a:t>savings-to-investment ratio</a:t>
            </a:r>
            <a:r>
              <a:rPr lang="en-US" dirty="0" smtClean="0">
                <a:latin typeface="Times New Roman"/>
                <a:ea typeface="Times New Roman"/>
                <a:cs typeface="+mn-cs"/>
              </a:rPr>
              <a:t> </a:t>
            </a:r>
            <a:r>
              <a:rPr lang="en-US" b="1" i="1" dirty="0" smtClean="0">
                <a:latin typeface="Times New Roman"/>
                <a:ea typeface="Times New Roman"/>
                <a:cs typeface="+mn-cs"/>
              </a:rPr>
              <a:t>(SIR)</a:t>
            </a:r>
            <a:r>
              <a:rPr lang="en-US" dirty="0" smtClean="0">
                <a:latin typeface="Times New Roman"/>
                <a:ea typeface="Times New Roman"/>
                <a:cs typeface="+mn-cs"/>
              </a:rPr>
              <a:t> calculations.</a:t>
            </a:r>
          </a:p>
          <a:p>
            <a:pPr eaLnBrk="1" fontAlgn="auto" hangingPunct="1">
              <a:spcBef>
                <a:spcPts val="0"/>
              </a:spcBef>
              <a:spcAft>
                <a:spcPts val="0"/>
              </a:spcAft>
              <a:defRPr/>
            </a:pPr>
            <a:endParaRPr lang="en-US" dirty="0" smtClean="0">
              <a:latin typeface="Times New Roman"/>
              <a:ea typeface="Times New Roman"/>
              <a:cs typeface="+mn-cs"/>
            </a:endParaRPr>
          </a:p>
          <a:p>
            <a:pPr eaLnBrk="1" fontAlgn="auto" hangingPunct="1">
              <a:spcBef>
                <a:spcPts val="0"/>
              </a:spcBef>
              <a:spcAft>
                <a:spcPts val="0"/>
              </a:spcAft>
              <a:defRPr/>
            </a:pPr>
            <a:r>
              <a:rPr lang="en-US" dirty="0" smtClean="0">
                <a:latin typeface="Times New Roman"/>
                <a:ea typeface="Times New Roman"/>
                <a:cs typeface="+mn-cs"/>
              </a:rPr>
              <a:t>SIR ≥ 1 – The SIR must equal at least 1 based on the approved calculation methods, which include three key components: </a:t>
            </a:r>
          </a:p>
          <a:p>
            <a:pPr lvl="1" indent="-228600" eaLnBrk="1" fontAlgn="auto" hangingPunct="1">
              <a:spcBef>
                <a:spcPts val="0"/>
              </a:spcBef>
              <a:spcAft>
                <a:spcPts val="0"/>
              </a:spcAft>
              <a:buFont typeface="Symbol" pitchFamily="18" charset="2"/>
              <a:buChar char="·"/>
              <a:defRPr/>
            </a:pPr>
            <a:r>
              <a:rPr lang="en-US" dirty="0" smtClean="0">
                <a:latin typeface="Times New Roman"/>
                <a:ea typeface="Times New Roman"/>
                <a:cs typeface="Times New Roman"/>
              </a:rPr>
              <a:t>A DOE-approved audit – </a:t>
            </a:r>
            <a:r>
              <a:rPr lang="en-US" b="1" i="1" dirty="0" smtClean="0">
                <a:latin typeface="Times New Roman"/>
                <a:ea typeface="Times New Roman"/>
                <a:cs typeface="Times New Roman"/>
              </a:rPr>
              <a:t>National Energy Audit Tool (NEAT), Manufactured Home Energy Audit (MHEA)</a:t>
            </a:r>
            <a:r>
              <a:rPr lang="en-US" dirty="0" smtClean="0">
                <a:latin typeface="Times New Roman"/>
                <a:ea typeface="Times New Roman"/>
                <a:cs typeface="Times New Roman"/>
              </a:rPr>
              <a:t>, or another DOE-approved audit software must be used to generate projected energy savings for the measure. The result is converted to dollar savings based on local utility rates.</a:t>
            </a:r>
          </a:p>
          <a:p>
            <a:pPr lvl="1" indent="-228600" eaLnBrk="1" fontAlgn="auto" hangingPunct="1">
              <a:spcBef>
                <a:spcPts val="0"/>
              </a:spcBef>
              <a:spcAft>
                <a:spcPts val="0"/>
              </a:spcAft>
              <a:buFont typeface="Symbol" pitchFamily="18" charset="2"/>
              <a:buChar char="·"/>
              <a:defRPr/>
            </a:pPr>
            <a:r>
              <a:rPr lang="en-US" dirty="0" smtClean="0">
                <a:latin typeface="Times New Roman"/>
                <a:ea typeface="Times New Roman"/>
                <a:cs typeface="Times New Roman"/>
              </a:rPr>
              <a:t>The </a:t>
            </a:r>
            <a:r>
              <a:rPr lang="en-US" b="1" i="1" dirty="0" smtClean="0">
                <a:latin typeface="Times New Roman"/>
                <a:ea typeface="Times New Roman"/>
                <a:cs typeface="Times New Roman"/>
              </a:rPr>
              <a:t>present value (PV)</a:t>
            </a:r>
            <a:r>
              <a:rPr lang="en-US" dirty="0" smtClean="0">
                <a:latin typeface="Times New Roman"/>
                <a:ea typeface="Times New Roman"/>
                <a:cs typeface="Times New Roman"/>
              </a:rPr>
              <a:t> of money – PV considers the time value of money: $10 was worth more 15 years ago than it is today, and the $10 spent today to install a measure is very likely worth more than $10 saved 15 years from now.</a:t>
            </a:r>
          </a:p>
          <a:p>
            <a:pPr lvl="1" indent="-228600" eaLnBrk="1" fontAlgn="auto" hangingPunct="1">
              <a:spcBef>
                <a:spcPts val="0"/>
              </a:spcBef>
              <a:spcAft>
                <a:spcPts val="0"/>
              </a:spcAft>
              <a:buFont typeface="Symbol" pitchFamily="18" charset="2"/>
              <a:buChar char="·"/>
              <a:defRPr/>
            </a:pPr>
            <a:r>
              <a:rPr lang="en-US" dirty="0" smtClean="0">
                <a:latin typeface="Times New Roman"/>
                <a:ea typeface="Times New Roman"/>
                <a:cs typeface="Times New Roman"/>
              </a:rPr>
              <a:t>The </a:t>
            </a:r>
            <a:r>
              <a:rPr lang="en-US" b="1" i="1" dirty="0" smtClean="0">
                <a:latin typeface="Times New Roman"/>
                <a:ea typeface="Times New Roman"/>
                <a:cs typeface="Times New Roman"/>
              </a:rPr>
              <a:t>fuel escalation rate</a:t>
            </a:r>
            <a:r>
              <a:rPr lang="en-US" dirty="0" smtClean="0">
                <a:latin typeface="Times New Roman"/>
                <a:ea typeface="Times New Roman"/>
                <a:cs typeface="Times New Roman"/>
              </a:rPr>
              <a:t> – Fuel prices change. Predicting overall savings includes predicting how much the saved energy will be worth in the future.</a:t>
            </a:r>
          </a:p>
          <a:p>
            <a:pPr eaLnBrk="1" fontAlgn="auto" hangingPunct="1">
              <a:spcBef>
                <a:spcPts val="1269"/>
              </a:spcBef>
              <a:spcAft>
                <a:spcPts val="0"/>
              </a:spcAft>
              <a:defRPr/>
            </a:pPr>
            <a:r>
              <a:rPr lang="en-US" dirty="0" smtClean="0">
                <a:latin typeface="Times New Roman"/>
                <a:ea typeface="Arial"/>
                <a:cs typeface="+mn-cs"/>
              </a:rPr>
              <a:t>If you are using a DOE-approved priority list instead of an individual audit, the SIR will be calculated for a range of housing stock. The priority lists have SIR built in.</a:t>
            </a: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Bef>
                <a:spcPts val="0"/>
              </a:spcBef>
              <a:spcAft>
                <a:spcPts val="634"/>
              </a:spcAft>
              <a:buFont typeface="Symbol"/>
              <a:buNone/>
              <a:defRPr/>
            </a:pPr>
            <a:r>
              <a:rPr lang="en-US" sz="1200" kern="1200" dirty="0" smtClean="0">
                <a:solidFill>
                  <a:schemeClr val="tx1"/>
                </a:solidFill>
                <a:latin typeface="Times New Roman"/>
                <a:ea typeface="Times New Roman"/>
                <a:cs typeface="ＭＳ Ｐゴシック" charset="-128"/>
              </a:rPr>
              <a:t>Scenario #9</a:t>
            </a:r>
          </a:p>
          <a:p>
            <a:pPr fontAlgn="auto">
              <a:spcBef>
                <a:spcPts val="0"/>
              </a:spcBef>
              <a:spcAft>
                <a:spcPts val="634"/>
              </a:spcAft>
              <a:buFont typeface="Symbol"/>
              <a:buNone/>
              <a:defRPr/>
            </a:pPr>
            <a:r>
              <a:rPr lang="en-US" sz="1200" kern="1200" dirty="0" smtClean="0">
                <a:solidFill>
                  <a:schemeClr val="tx1"/>
                </a:solidFill>
                <a:latin typeface="Times New Roman"/>
                <a:ea typeface="Times New Roman"/>
                <a:cs typeface="ＭＳ Ｐゴシック" charset="-128"/>
              </a:rPr>
              <a:t>A</a:t>
            </a:r>
            <a:r>
              <a:rPr lang="en-US" sz="1200" kern="1200" baseline="0" dirty="0" smtClean="0">
                <a:solidFill>
                  <a:schemeClr val="tx1"/>
                </a:solidFill>
                <a:latin typeface="Times New Roman"/>
                <a:ea typeface="Times New Roman"/>
                <a:cs typeface="ＭＳ Ｐゴシック" charset="-128"/>
              </a:rPr>
              <a:t> door sill is rotted and prevents weather stripping</a:t>
            </a:r>
            <a:r>
              <a:rPr lang="en-US" sz="1200" kern="1200" dirty="0" smtClean="0">
                <a:solidFill>
                  <a:schemeClr val="tx1"/>
                </a:solidFill>
                <a:latin typeface="Times New Roman"/>
                <a:ea typeface="Times New Roman"/>
                <a:cs typeface="ＭＳ Ｐゴシック" charset="-128"/>
              </a:rPr>
              <a:t>.</a:t>
            </a:r>
          </a:p>
          <a:p>
            <a:pPr fontAlgn="auto">
              <a:spcBef>
                <a:spcPts val="0"/>
              </a:spcBef>
              <a:spcAft>
                <a:spcPts val="634"/>
              </a:spcAft>
              <a:defRPr/>
            </a:pPr>
            <a:r>
              <a:rPr lang="en-US" sz="1200" i="1" kern="1200" dirty="0" smtClean="0">
                <a:solidFill>
                  <a:srgbClr val="818181"/>
                </a:solidFill>
                <a:latin typeface="Times New Roman"/>
                <a:ea typeface="Helvetica"/>
                <a:cs typeface="ＭＳ Ｐゴシック" charset="-128"/>
              </a:rPr>
              <a:t>Q: Which is it?</a:t>
            </a:r>
          </a:p>
          <a:p>
            <a:pPr marL="171450" marR="0" indent="-171450" algn="l" defTabSz="457200" rtl="0" eaLnBrk="1" fontAlgn="auto" latinLnBrk="0" hangingPunct="1">
              <a:lnSpc>
                <a:spcPct val="100000"/>
              </a:lnSpc>
              <a:spcBef>
                <a:spcPts val="0"/>
              </a:spcBef>
              <a:spcAft>
                <a:spcPts val="0"/>
              </a:spcAft>
              <a:buClrTx/>
              <a:buSzTx/>
              <a:defRPr/>
            </a:pPr>
            <a:r>
              <a:rPr lang="en-US" sz="1200" i="1" kern="1200" dirty="0" smtClean="0">
                <a:solidFill>
                  <a:srgbClr val="818181"/>
                </a:solidFill>
                <a:latin typeface="Times New Roman"/>
                <a:ea typeface="Helvetica"/>
                <a:cs typeface="ＭＳ Ｐゴシック" charset="-128"/>
              </a:rPr>
              <a:t>A: This falls under incidental repair. A</a:t>
            </a:r>
            <a:r>
              <a:rPr lang="en-US" sz="1200" i="1" kern="1200" baseline="0" dirty="0" smtClean="0">
                <a:solidFill>
                  <a:srgbClr val="818181"/>
                </a:solidFill>
                <a:latin typeface="Times New Roman"/>
                <a:ea typeface="Helvetica"/>
                <a:cs typeface="ＭＳ Ｐゴシック" charset="-128"/>
              </a:rPr>
              <a:t> rotted sill is a direct component of air sealing the door with weatherstripping and door sweeps. However, this is not a justification for replacing the door.</a:t>
            </a:r>
            <a:endParaRPr lang="en-US" dirty="0" smtClean="0">
              <a:latin typeface="Times New Roman" charset="0"/>
              <a:ea typeface="Arial" charset="0"/>
              <a:cs typeface="Arial" charset="0"/>
            </a:endParaRPr>
          </a:p>
          <a:p>
            <a:pPr marL="228600" indent="-228600">
              <a:spcBef>
                <a:spcPct val="0"/>
              </a:spcBef>
              <a:buNone/>
            </a:pPr>
            <a:endParaRPr lang="en-US" dirty="0" smtClean="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a:ea typeface="Arial"/>
                <a:cs typeface="+mn-cs"/>
              </a:rPr>
              <a:t>When monitoring or inspecting in-progress jobs, look at the job site and ask yourself, “Is it safe?”</a:t>
            </a:r>
          </a:p>
          <a:p>
            <a:pPr eaLnBrk="1" fontAlgn="auto" hangingPunct="1">
              <a:spcBef>
                <a:spcPts val="634"/>
              </a:spcBef>
              <a:spcAft>
                <a:spcPts val="634"/>
              </a:spcAft>
              <a:tabLst>
                <a:tab pos="377247" algn="l"/>
              </a:tabLst>
              <a:defRPr/>
            </a:pPr>
            <a:r>
              <a:rPr lang="en-US" i="1" dirty="0" smtClean="0">
                <a:solidFill>
                  <a:srgbClr val="818181"/>
                </a:solidFill>
                <a:latin typeface="Times New Roman"/>
                <a:ea typeface="Helvetica"/>
                <a:cs typeface="+mn-cs"/>
              </a:rPr>
              <a:t>Q: What’s wrong with the picture on the right?</a:t>
            </a:r>
          </a:p>
          <a:p>
            <a:pPr marL="171450" indent="-171450" eaLnBrk="1" fontAlgn="auto" hangingPunct="1">
              <a:spcBef>
                <a:spcPts val="0"/>
              </a:spcBef>
              <a:spcAft>
                <a:spcPts val="634"/>
              </a:spcAft>
              <a:tabLst>
                <a:tab pos="377247" algn="l"/>
              </a:tabLst>
              <a:defRPr/>
            </a:pPr>
            <a:r>
              <a:rPr lang="en-US" i="1" dirty="0" smtClean="0">
                <a:solidFill>
                  <a:srgbClr val="818181"/>
                </a:solidFill>
                <a:latin typeface="Times New Roman"/>
                <a:ea typeface="Helvetica"/>
                <a:cs typeface="+mn-cs"/>
              </a:rPr>
              <a:t>A: Ladder scaffolding must be approved by the </a:t>
            </a:r>
            <a:r>
              <a:rPr lang="en-US" b="1" i="1" dirty="0" smtClean="0">
                <a:solidFill>
                  <a:srgbClr val="818181"/>
                </a:solidFill>
                <a:latin typeface="Times New Roman"/>
                <a:ea typeface="Helvetica"/>
                <a:cs typeface="+mn-cs"/>
              </a:rPr>
              <a:t>Occupational Safety and Health Administration (OSHA) </a:t>
            </a:r>
            <a:r>
              <a:rPr lang="en-US" i="1" dirty="0" smtClean="0">
                <a:solidFill>
                  <a:srgbClr val="818181"/>
                </a:solidFill>
                <a:latin typeface="Times New Roman"/>
                <a:ea typeface="Helvetica"/>
                <a:cs typeface="+mn-cs"/>
              </a:rPr>
              <a:t>or it must be free-standing steel scaffolding. OSHA provides various resources and sets standards for worker and workplace safety requirements.</a:t>
            </a:r>
          </a:p>
          <a:p>
            <a:pPr eaLnBrk="1" fontAlgn="auto" hangingPunct="1">
              <a:spcBef>
                <a:spcPts val="0"/>
              </a:spcBef>
              <a:spcAft>
                <a:spcPts val="634"/>
              </a:spcAft>
              <a:tabLst>
                <a:tab pos="377247" algn="l"/>
              </a:tabLst>
              <a:defRPr/>
            </a:pPr>
            <a:endParaRPr lang="en-US" i="1" dirty="0" smtClean="0">
              <a:solidFill>
                <a:srgbClr val="818181"/>
              </a:solidFill>
              <a:latin typeface="Times New Roman"/>
              <a:ea typeface="Helvetica"/>
              <a:cs typeface="+mn-cs"/>
            </a:endParaRPr>
          </a:p>
          <a:p>
            <a:pPr eaLnBrk="1" fontAlgn="auto" hangingPunct="1">
              <a:spcBef>
                <a:spcPts val="0"/>
              </a:spcBef>
              <a:spcAft>
                <a:spcPts val="634"/>
              </a:spcAft>
              <a:tabLst>
                <a:tab pos="377247" algn="l"/>
              </a:tabLst>
              <a:defRPr/>
            </a:pPr>
            <a:r>
              <a:rPr lang="en-US" i="1" dirty="0" smtClean="0">
                <a:solidFill>
                  <a:srgbClr val="818181"/>
                </a:solidFill>
                <a:latin typeface="Times New Roman"/>
                <a:ea typeface="Helvetica"/>
                <a:cs typeface="+mn-cs"/>
              </a:rPr>
              <a:t>Q: What’s wrong with the picture on the left?</a:t>
            </a:r>
          </a:p>
          <a:p>
            <a:pPr marL="171450" indent="-171450" eaLnBrk="1" fontAlgn="auto" hangingPunct="1">
              <a:spcBef>
                <a:spcPts val="0"/>
              </a:spcBef>
              <a:spcAft>
                <a:spcPts val="634"/>
              </a:spcAft>
              <a:defRPr/>
            </a:pPr>
            <a:r>
              <a:rPr lang="en-US" i="1" dirty="0" smtClean="0">
                <a:solidFill>
                  <a:srgbClr val="818181"/>
                </a:solidFill>
                <a:latin typeface="Times New Roman"/>
                <a:ea typeface="Helvetica"/>
                <a:cs typeface="+mn-cs"/>
              </a:rPr>
              <a:t>A: Drinking on the job is absolutely forbidden. The short piece of lumber being cut should be clamped to the saw horse. Also, the saw blade is reversed.</a:t>
            </a:r>
            <a:endParaRPr lang="en-US" i="1" dirty="0">
              <a:solidFill>
                <a:srgbClr val="818181"/>
              </a:solidFill>
              <a:latin typeface="Times New Roman"/>
              <a:ea typeface="Helvetic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a:ea typeface="Arial"/>
                <a:cs typeface="+mn-cs"/>
              </a:rPr>
              <a:t>On in-progress visits, make sure workers are:</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Following safety regulations.</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Wearing </a:t>
            </a:r>
            <a:r>
              <a:rPr lang="en-US" b="1" i="1" dirty="0" smtClean="0">
                <a:latin typeface="Times New Roman"/>
                <a:ea typeface="Times New Roman"/>
                <a:cs typeface="+mn-cs"/>
              </a:rPr>
              <a:t>personal protective equipment (PPE)</a:t>
            </a:r>
            <a:r>
              <a:rPr lang="en-US" dirty="0" smtClean="0">
                <a:latin typeface="Times New Roman"/>
                <a:ea typeface="Times New Roman"/>
                <a:cs typeface="+mn-cs"/>
              </a:rPr>
              <a:t>.</a:t>
            </a:r>
          </a:p>
          <a:p>
            <a:pPr eaLnBrk="1" fontAlgn="auto" hangingPunct="1">
              <a:lnSpc>
                <a:spcPct val="150000"/>
              </a:lnSpc>
              <a:spcBef>
                <a:spcPts val="0"/>
              </a:spcBef>
              <a:spcAft>
                <a:spcPts val="0"/>
              </a:spcAft>
              <a:defRPr/>
            </a:pPr>
            <a:r>
              <a:rPr lang="en-US" b="1" dirty="0" smtClean="0">
                <a:latin typeface="Arial"/>
                <a:ea typeface="Helvetica"/>
                <a:cs typeface="Times New Roman"/>
              </a:rPr>
              <a:t> </a:t>
            </a:r>
            <a:endParaRPr lang="en-US" b="1" u="sng" dirty="0" smtClean="0">
              <a:latin typeface="Arial"/>
              <a:ea typeface="Helvetica"/>
              <a:cs typeface="Times New Roman"/>
            </a:endParaRPr>
          </a:p>
          <a:p>
            <a:pPr eaLnBrk="1" fontAlgn="auto" hangingPunct="1">
              <a:spcBef>
                <a:spcPts val="0"/>
              </a:spcBef>
              <a:spcAft>
                <a:spcPts val="0"/>
              </a:spcAft>
              <a:defRPr/>
            </a:pPr>
            <a:endParaRPr lang="en-US" dirty="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7"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US" dirty="0" smtClean="0">
                <a:latin typeface="Times New Roman"/>
                <a:ea typeface="Arial"/>
                <a:cs typeface="+mn-cs"/>
              </a:rPr>
              <a:t>Monitors and inspectors must possess a working knowledge of:</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Weatherization Assistance Program regulations and policies on worker safety.</a:t>
            </a:r>
          </a:p>
          <a:p>
            <a:pPr marL="457200" indent="-228600" eaLnBrk="1" fontAlgn="auto" hangingPunct="1">
              <a:spcBef>
                <a:spcPts val="0"/>
              </a:spcBef>
              <a:spcAft>
                <a:spcPts val="0"/>
              </a:spcAft>
              <a:buFont typeface="Symbol" pitchFamily="18" charset="2"/>
              <a:buChar char="·"/>
              <a:defRPr/>
            </a:pPr>
            <a:r>
              <a:rPr lang="en-US" dirty="0" smtClean="0">
                <a:latin typeface="Times New Roman"/>
                <a:ea typeface="Times New Roman"/>
                <a:cs typeface="+mn-cs"/>
              </a:rPr>
              <a:t>U.S. Environmental Protection Agency (EPA) guidelines for asbestos, lead, mold, and other health hazards. In homes built before 1978, </a:t>
            </a:r>
            <a:r>
              <a:rPr lang="en-US" dirty="0" smtClean="0">
                <a:latin typeface="Times New Roman Bold Italic"/>
                <a:ea typeface="Times New Roman"/>
                <a:cs typeface="Arial"/>
              </a:rPr>
              <a:t>lead-safe weatherization (LWS)</a:t>
            </a:r>
            <a:r>
              <a:rPr lang="en-US" dirty="0" smtClean="0">
                <a:latin typeface="Times New Roman"/>
                <a:ea typeface="Times New Roman"/>
                <a:cs typeface="+mn-cs"/>
              </a:rPr>
              <a:t> practices are required to minimize the dangers of lead dust. An EPA </a:t>
            </a:r>
            <a:r>
              <a:rPr lang="en-US" dirty="0" smtClean="0">
                <a:latin typeface="Times New Roman Bold Italic"/>
                <a:ea typeface="Times New Roman"/>
                <a:cs typeface="Arial"/>
              </a:rPr>
              <a:t>Certified Renovator</a:t>
            </a:r>
            <a:r>
              <a:rPr lang="en-US" dirty="0" smtClean="0">
                <a:latin typeface="Times New Roman"/>
                <a:ea typeface="Times New Roman"/>
                <a:cs typeface="+mn-cs"/>
              </a:rPr>
              <a:t> must be on site to oversee any work that disturbs lead paint.</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Occupational Safety &amp; Health Act (OSHA) standards (available at &lt;www.osha.gov&gt;). </a:t>
            </a:r>
          </a:p>
          <a:p>
            <a:pPr marL="457200" indent="-228600" eaLnBrk="1" fontAlgn="auto" hangingPunct="1">
              <a:spcBef>
                <a:spcPts val="0"/>
              </a:spcBef>
              <a:spcAft>
                <a:spcPts val="634"/>
              </a:spcAft>
              <a:buFont typeface="Symbol"/>
              <a:buChar char=""/>
              <a:defRPr/>
            </a:pPr>
            <a:r>
              <a:rPr lang="en-US" dirty="0" smtClean="0">
                <a:latin typeface="Times New Roman Bold Italic"/>
                <a:ea typeface="Times New Roman"/>
                <a:cs typeface="Arial"/>
              </a:rPr>
              <a:t>Material Safety Data Sheets (MSDS). </a:t>
            </a:r>
            <a:r>
              <a:rPr lang="en-US" dirty="0">
                <a:latin typeface="Times New Roman" pitchFamily="18" charset="0"/>
                <a:cs typeface="Times New Roman" pitchFamily="18" charset="0"/>
              </a:rPr>
              <a:t>These</a:t>
            </a:r>
            <a:r>
              <a:rPr lang="en-US" dirty="0"/>
              <a:t> </a:t>
            </a:r>
            <a:r>
              <a:rPr lang="en-US" dirty="0" smtClean="0">
                <a:latin typeface="Times New Roman"/>
                <a:ea typeface="Times New Roman"/>
                <a:cs typeface="+mn-cs"/>
              </a:rPr>
              <a:t>contain data on the properties of potentially unsafe substances. MSDS provide workers and emergency personnel with procedures for safely handling or working with those substances. </a:t>
            </a:r>
          </a:p>
          <a:p>
            <a:pPr eaLnBrk="1" fontAlgn="auto" hangingPunct="1">
              <a:spcBef>
                <a:spcPts val="0"/>
              </a:spcBef>
              <a:spcAft>
                <a:spcPts val="0"/>
              </a:spcAft>
              <a:defRPr/>
            </a:pPr>
            <a:r>
              <a:rPr lang="en-US" i="1" dirty="0" smtClean="0">
                <a:solidFill>
                  <a:srgbClr val="818181"/>
                </a:solidFill>
                <a:latin typeface="Times New Roman"/>
                <a:ea typeface="Helvetica"/>
                <a:cs typeface="+mn-cs"/>
              </a:rPr>
              <a:t>Hand out the MSDS on two-part foam, “OSHA Fall Protection Tips,” and “OSHA Fact Sheet – Outreach Training Program.” Review documents in class, pointing out the important elements.</a:t>
            </a:r>
          </a:p>
          <a:p>
            <a:pPr eaLnBrk="1" fontAlgn="auto" hangingPunct="1">
              <a:lnSpc>
                <a:spcPct val="150000"/>
              </a:lnSpc>
              <a:spcBef>
                <a:spcPts val="0"/>
              </a:spcBef>
              <a:spcAft>
                <a:spcPts val="0"/>
              </a:spcAft>
              <a:defRPr/>
            </a:pPr>
            <a:r>
              <a:rPr lang="en-US" b="1" dirty="0" smtClean="0">
                <a:latin typeface="Arial"/>
                <a:ea typeface="Helvetica"/>
                <a:cs typeface="Times New Roman"/>
              </a:rPr>
              <a:t> </a:t>
            </a:r>
            <a:endParaRPr lang="en-US" b="1" u="sng" dirty="0">
              <a:latin typeface="Arial"/>
              <a:ea typeface="Helvetica"/>
              <a:cs typeface="Times New Roman"/>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31520" y="4560570"/>
            <a:ext cx="5852160" cy="4659630"/>
          </a:xfrm>
        </p:spPr>
        <p:txBody>
          <a:bodyPr/>
          <a:lstStyle/>
          <a:p>
            <a:pPr eaLnBrk="1" fontAlgn="auto" hangingPunct="1">
              <a:spcBef>
                <a:spcPts val="0"/>
              </a:spcBef>
              <a:spcAft>
                <a:spcPts val="0"/>
              </a:spcAft>
              <a:defRPr/>
            </a:pPr>
            <a:r>
              <a:rPr lang="en-US" spc="-11" dirty="0" smtClean="0">
                <a:latin typeface="Times New Roman"/>
                <a:ea typeface="Arial"/>
                <a:cs typeface="+mn-cs"/>
              </a:rPr>
              <a:t>As a monitor or inspector, you may visit and evaluate more than one contractor or agency. This puts you in an ideal position to share best practices throughout the network. Use site visits as an opportunity to commend good work and perform impromptu on-the-job training when the opportunity presents itself.</a:t>
            </a:r>
          </a:p>
          <a:p>
            <a:pPr eaLnBrk="1" fontAlgn="auto" hangingPunct="1">
              <a:spcBef>
                <a:spcPts val="0"/>
              </a:spcBef>
              <a:spcAft>
                <a:spcPts val="0"/>
              </a:spcAft>
              <a:defRPr/>
            </a:pPr>
            <a:endParaRPr lang="en-US" dirty="0" smtClean="0">
              <a:latin typeface="Times New Roman"/>
              <a:ea typeface="Arial"/>
            </a:endParaRPr>
          </a:p>
          <a:p>
            <a:pPr eaLnBrk="1" fontAlgn="auto" hangingPunct="1">
              <a:spcBef>
                <a:spcPts val="0"/>
              </a:spcBef>
              <a:spcAft>
                <a:spcPts val="0"/>
              </a:spcAft>
              <a:defRPr/>
            </a:pPr>
            <a:r>
              <a:rPr lang="en-US" dirty="0" smtClean="0">
                <a:latin typeface="Times New Roman"/>
                <a:ea typeface="Arial"/>
              </a:rPr>
              <a:t>Best </a:t>
            </a:r>
            <a:r>
              <a:rPr lang="en-US" dirty="0">
                <a:latin typeface="Times New Roman"/>
                <a:ea typeface="Arial"/>
              </a:rPr>
              <a:t>practices are guidelines for how work should be performed by auditors and workers in the </a:t>
            </a:r>
            <a:r>
              <a:rPr lang="en-US" dirty="0" smtClean="0">
                <a:latin typeface="Times New Roman"/>
                <a:ea typeface="Arial"/>
              </a:rPr>
              <a:t>field. </a:t>
            </a:r>
            <a:endParaRPr lang="en-US" dirty="0" smtClean="0">
              <a:latin typeface="Times New Roman"/>
              <a:ea typeface="Arial"/>
              <a:cs typeface="+mn-cs"/>
            </a:endParaRPr>
          </a:p>
          <a:p>
            <a:pPr eaLnBrk="1" fontAlgn="auto" hangingPunct="1">
              <a:spcBef>
                <a:spcPts val="1269"/>
              </a:spcBef>
              <a:spcAft>
                <a:spcPts val="0"/>
              </a:spcAft>
              <a:defRPr/>
            </a:pPr>
            <a:r>
              <a:rPr lang="en-US" dirty="0" smtClean="0">
                <a:latin typeface="Times New Roman"/>
                <a:ea typeface="Arial"/>
                <a:cs typeface="+mn-cs"/>
              </a:rPr>
              <a:t>Best practices include:</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Explain how to do the right things the right way. </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Go well beyond standards.</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Offer a consistent technical approach.</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Promote quality workmanship.</a:t>
            </a:r>
          </a:p>
          <a:p>
            <a:pPr marL="457200" indent="-228600" eaLnBrk="1" fontAlgn="auto" hangingPunct="1">
              <a:spcBef>
                <a:spcPts val="0"/>
              </a:spcBef>
              <a:spcAft>
                <a:spcPts val="634"/>
              </a:spcAft>
              <a:buFont typeface="Symbol"/>
              <a:buChar char=""/>
              <a:defRPr/>
            </a:pPr>
            <a:r>
              <a:rPr lang="en-US" dirty="0" smtClean="0">
                <a:latin typeface="Times New Roman"/>
                <a:ea typeface="Times New Roman"/>
                <a:cs typeface="+mn-cs"/>
              </a:rPr>
              <a:t>Help with quality assurance.</a:t>
            </a:r>
          </a:p>
          <a:p>
            <a:pPr eaLnBrk="1" fontAlgn="auto" hangingPunct="1">
              <a:spcBef>
                <a:spcPts val="1269"/>
              </a:spcBef>
              <a:spcAft>
                <a:spcPts val="0"/>
              </a:spcAft>
              <a:defRPr/>
            </a:pPr>
            <a:r>
              <a:rPr lang="en-US" dirty="0" smtClean="0">
                <a:latin typeface="Times New Roman"/>
                <a:ea typeface="Arial"/>
                <a:cs typeface="+mn-cs"/>
              </a:rPr>
              <a:t>Field guides are an effective means of communicating best practices. One example is the “Midwest Weatherization Best Practices Field Guide.” Technical briefs, such as “Combustion Appliance Safety &amp; Efficiency Testing” published as part of the DOE Hot Climate Initiative, are another excellent resource.</a:t>
            </a:r>
          </a:p>
          <a:p>
            <a:pPr eaLnBrk="1" fontAlgn="auto" hangingPunct="1">
              <a:spcBef>
                <a:spcPts val="0"/>
              </a:spcBef>
              <a:spcAft>
                <a:spcPts val="0"/>
              </a:spcAft>
              <a:defRPr/>
            </a:pPr>
            <a:endParaRPr lang="en-US" dirty="0" smtClean="0">
              <a:latin typeface="Times New Roman"/>
              <a:ea typeface="Arial"/>
              <a:cs typeface="+mn-cs"/>
            </a:endParaRPr>
          </a:p>
          <a:p>
            <a:pPr eaLnBrk="1" fontAlgn="auto" hangingPunct="1">
              <a:spcBef>
                <a:spcPts val="0"/>
              </a:spcBef>
              <a:spcAft>
                <a:spcPts val="0"/>
              </a:spcAft>
              <a:defRPr/>
            </a:pPr>
            <a:r>
              <a:rPr lang="en-US" i="1" dirty="0" smtClean="0">
                <a:solidFill>
                  <a:schemeClr val="bg1">
                    <a:lumMod val="50000"/>
                  </a:schemeClr>
                </a:solidFill>
                <a:latin typeface="Times New Roman"/>
                <a:ea typeface="Arial"/>
                <a:cs typeface="+mn-cs"/>
              </a:rPr>
              <a:t>Reference the “Midwest Weatherization Best Practices Field Guide” and hand out “Combustion Appliance Safety &amp; Efficiency Testing.”</a:t>
            </a:r>
            <a:endParaRPr lang="en-US" i="1" dirty="0">
              <a:solidFill>
                <a:schemeClr val="bg1">
                  <a:lumMod val="50000"/>
                </a:schemeClr>
              </a:solidFill>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a:ea typeface="Arial"/>
                <a:cs typeface="+mn-cs"/>
              </a:rPr>
              <a:t>While monitoring or inspecting, you may have to determine whether measures were installed in accordance with local codes. The following exercise gives you some practice.</a:t>
            </a:r>
          </a:p>
          <a:p>
            <a:pPr eaLnBrk="1" fontAlgn="auto" hangingPunct="1">
              <a:spcBef>
                <a:spcPts val="634"/>
              </a:spcBef>
              <a:spcAft>
                <a:spcPts val="0"/>
              </a:spcAft>
              <a:tabLst>
                <a:tab pos="377247" algn="l"/>
              </a:tabLst>
              <a:defRPr/>
            </a:pPr>
            <a:r>
              <a:rPr lang="en-US" i="1" dirty="0" smtClean="0">
                <a:solidFill>
                  <a:srgbClr val="818181"/>
                </a:solidFill>
                <a:latin typeface="Times New Roman"/>
                <a:ea typeface="Helvetica"/>
                <a:cs typeface="+mn-cs"/>
              </a:rPr>
              <a:t>Introduce Exercise #1: What Is Required? (45 minutes). Refer to Lesson Plan for details. Hand out Applicable Codes Table.</a:t>
            </a:r>
          </a:p>
          <a:p>
            <a:pPr eaLnBrk="1" fontAlgn="auto" hangingPunct="1">
              <a:spcBef>
                <a:spcPts val="0"/>
              </a:spcBef>
              <a:spcAft>
                <a:spcPts val="0"/>
              </a:spcAft>
              <a:defRPr/>
            </a:pPr>
            <a:endParaRPr lang="en-US" dirty="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xfrm>
            <a:off x="1257300" y="330200"/>
            <a:ext cx="4800600" cy="3600450"/>
          </a:xfrm>
          <a:noFill/>
          <a:ln>
            <a:solidFill>
              <a:srgbClr val="000000"/>
            </a:solidFill>
            <a:miter lim="800000"/>
            <a:headEnd/>
            <a:tailEnd/>
          </a:ln>
        </p:spPr>
      </p:sp>
      <p:sp>
        <p:nvSpPr>
          <p:cNvPr id="3" name="Notes Placeholder 2"/>
          <p:cNvSpPr>
            <a:spLocks noGrp="1"/>
          </p:cNvSpPr>
          <p:nvPr>
            <p:ph type="body" idx="1"/>
          </p:nvPr>
        </p:nvSpPr>
        <p:spPr>
          <a:xfrm>
            <a:off x="731520" y="4198620"/>
            <a:ext cx="5981514" cy="4916805"/>
          </a:xfrm>
        </p:spPr>
        <p:txBody>
          <a:bodyPr>
            <a:noAutofit/>
          </a:bodyPr>
          <a:lstStyle/>
          <a:p>
            <a:pPr eaLnBrk="1" fontAlgn="auto" hangingPunct="1">
              <a:spcBef>
                <a:spcPts val="0"/>
              </a:spcBef>
              <a:spcAft>
                <a:spcPts val="0"/>
              </a:spcAft>
              <a:defRPr/>
            </a:pPr>
            <a:r>
              <a:rPr lang="en-US" sz="1020" b="1" i="1" dirty="0" smtClean="0">
                <a:latin typeface="Times New Roman"/>
                <a:ea typeface="Arial"/>
                <a:cs typeface="+mn-cs"/>
              </a:rPr>
              <a:t>Knob and tube wiring</a:t>
            </a:r>
            <a:r>
              <a:rPr lang="en-US" sz="1020" dirty="0" smtClean="0">
                <a:latin typeface="Times New Roman"/>
                <a:ea typeface="Arial"/>
                <a:cs typeface="+mn-cs"/>
              </a:rPr>
              <a:t> is common in homes built before World War II. Properly installed and used as designed, it is safe. Problems typically arise from circuit over-fusing and overloading and from amateur modifications. </a:t>
            </a:r>
            <a:br>
              <a:rPr lang="en-US" sz="1020" dirty="0" smtClean="0">
                <a:latin typeface="Times New Roman"/>
                <a:ea typeface="Arial"/>
                <a:cs typeface="+mn-cs"/>
              </a:rPr>
            </a:br>
            <a:endParaRPr lang="en-US" sz="1020" dirty="0" smtClean="0">
              <a:latin typeface="Times New Roman"/>
              <a:ea typeface="Arial"/>
              <a:cs typeface="+mn-cs"/>
            </a:endParaRPr>
          </a:p>
          <a:p>
            <a:pPr eaLnBrk="1" fontAlgn="auto" hangingPunct="1">
              <a:spcBef>
                <a:spcPts val="0"/>
              </a:spcBef>
              <a:spcAft>
                <a:spcPts val="0"/>
              </a:spcAft>
              <a:defRPr/>
            </a:pPr>
            <a:r>
              <a:rPr lang="en-US" sz="1020" dirty="0" smtClean="0">
                <a:latin typeface="Times New Roman"/>
                <a:ea typeface="Arial"/>
                <a:cs typeface="+mn-cs"/>
              </a:rPr>
              <a:t>Codes and rules govern weatherization measures that come into contact with knob and tube wiring</a:t>
            </a:r>
            <a:r>
              <a:rPr lang="en-US" sz="1020" dirty="0">
                <a:latin typeface="Times New Roman"/>
                <a:ea typeface="Arial"/>
                <a:cs typeface="+mn-cs"/>
              </a:rPr>
              <a:t>.</a:t>
            </a:r>
            <a:endParaRPr lang="en-US" sz="1020" dirty="0" smtClean="0">
              <a:latin typeface="Times New Roman"/>
              <a:ea typeface="Arial"/>
              <a:cs typeface="+mn-cs"/>
            </a:endParaRPr>
          </a:p>
          <a:p>
            <a:pPr marL="457200" indent="-228600" eaLnBrk="1" fontAlgn="auto" hangingPunct="1">
              <a:spcBef>
                <a:spcPts val="0"/>
              </a:spcBef>
              <a:spcAft>
                <a:spcPts val="0"/>
              </a:spcAft>
              <a:buFont typeface="Symbol"/>
              <a:buChar char=""/>
              <a:defRPr/>
            </a:pPr>
            <a:r>
              <a:rPr lang="en-US" sz="1020" dirty="0">
                <a:latin typeface="Times New Roman"/>
                <a:ea typeface="Times New Roman"/>
                <a:cs typeface="+mn-cs"/>
              </a:rPr>
              <a:t>The 2008 NEC 314.29 requires that all wiring junction boxes remain accessible. Flagging all boxes before insulating over them achieves this easily.</a:t>
            </a:r>
          </a:p>
          <a:p>
            <a:pPr marL="457200" indent="-228600" eaLnBrk="1" fontAlgn="auto" hangingPunct="1">
              <a:spcBef>
                <a:spcPts val="0"/>
              </a:spcBef>
              <a:spcAft>
                <a:spcPts val="0"/>
              </a:spcAft>
              <a:buFont typeface="Symbol"/>
              <a:buChar char=""/>
              <a:defRPr/>
            </a:pPr>
            <a:r>
              <a:rPr lang="en-US" sz="1020" dirty="0">
                <a:latin typeface="Times New Roman"/>
                <a:ea typeface="Times New Roman"/>
                <a:cs typeface="+mn-cs"/>
              </a:rPr>
              <a:t>The 2008 NEC 394.12 forbids enveloping knob and tube wiring in thermal insulation. While it is a national code, it is enforced at the </a:t>
            </a:r>
            <a:r>
              <a:rPr lang="en-US" sz="1020" dirty="0" smtClean="0">
                <a:latin typeface="Times New Roman"/>
                <a:ea typeface="Times New Roman"/>
                <a:cs typeface="+mn-cs"/>
              </a:rPr>
              <a:t>state </a:t>
            </a:r>
            <a:r>
              <a:rPr lang="en-US" sz="1020" dirty="0">
                <a:latin typeface="Times New Roman"/>
                <a:ea typeface="Times New Roman"/>
                <a:cs typeface="+mn-cs"/>
              </a:rPr>
              <a:t>and local levels. </a:t>
            </a:r>
          </a:p>
          <a:p>
            <a:pPr marL="457200" indent="-228600" eaLnBrk="1" fontAlgn="auto" hangingPunct="1">
              <a:spcBef>
                <a:spcPts val="0"/>
              </a:spcBef>
              <a:spcAft>
                <a:spcPts val="0"/>
              </a:spcAft>
              <a:buFont typeface="Symbol"/>
              <a:buChar char=""/>
              <a:defRPr/>
            </a:pPr>
            <a:r>
              <a:rPr lang="en-US" sz="1020" dirty="0">
                <a:latin typeface="Times New Roman"/>
                <a:ea typeface="Times New Roman"/>
                <a:cs typeface="+mn-cs"/>
              </a:rPr>
              <a:t>Usually, one of the national building codes</a:t>
            </a:r>
            <a:r>
              <a:rPr lang="en-US" sz="1020" dirty="0">
                <a:latin typeface="Times New Roman"/>
                <a:ea typeface="Times New Roman"/>
                <a:cs typeface="+mn-cs"/>
                <a:sym typeface="Symbol"/>
              </a:rPr>
              <a:t></a:t>
            </a:r>
            <a:r>
              <a:rPr lang="en-US" sz="1020" dirty="0">
                <a:latin typeface="Times New Roman"/>
                <a:ea typeface="Times New Roman"/>
                <a:cs typeface="+mn-cs"/>
              </a:rPr>
              <a:t>all of which reference the NEC for electrical requirements</a:t>
            </a:r>
            <a:r>
              <a:rPr lang="en-US" sz="1020" dirty="0">
                <a:latin typeface="Times New Roman"/>
                <a:ea typeface="Times New Roman"/>
                <a:cs typeface="+mn-cs"/>
                <a:sym typeface="Symbol"/>
              </a:rPr>
              <a:t></a:t>
            </a:r>
            <a:r>
              <a:rPr lang="en-US" sz="1020" dirty="0">
                <a:latin typeface="Times New Roman"/>
                <a:ea typeface="Times New Roman"/>
                <a:cs typeface="+mn-cs"/>
              </a:rPr>
              <a:t>is the basis for </a:t>
            </a:r>
            <a:r>
              <a:rPr lang="en-US" sz="1020" dirty="0" smtClean="0">
                <a:latin typeface="Times New Roman"/>
                <a:ea typeface="Times New Roman"/>
                <a:cs typeface="+mn-cs"/>
              </a:rPr>
              <a:t>state </a:t>
            </a:r>
            <a:r>
              <a:rPr lang="en-US" sz="1020" dirty="0">
                <a:latin typeface="Times New Roman"/>
                <a:ea typeface="Times New Roman"/>
                <a:cs typeface="+mn-cs"/>
              </a:rPr>
              <a:t>and local codes. Therefore, if a building code is in effect, the NEC knob and tube ban </a:t>
            </a:r>
            <a:r>
              <a:rPr lang="en-US" sz="1020" dirty="0" smtClean="0">
                <a:latin typeface="Times New Roman"/>
                <a:ea typeface="Times New Roman"/>
                <a:cs typeface="+mn-cs"/>
              </a:rPr>
              <a:t>is also </a:t>
            </a:r>
            <a:r>
              <a:rPr lang="en-US" sz="1020" dirty="0">
                <a:latin typeface="Times New Roman"/>
                <a:ea typeface="Times New Roman"/>
                <a:cs typeface="+mn-cs"/>
              </a:rPr>
              <a:t>in effect, unless the code has been amended locally. </a:t>
            </a:r>
          </a:p>
          <a:p>
            <a:pPr marL="457200" indent="-228600" eaLnBrk="1" fontAlgn="auto" hangingPunct="1">
              <a:spcBef>
                <a:spcPts val="0"/>
              </a:spcBef>
              <a:spcAft>
                <a:spcPts val="0"/>
              </a:spcAft>
              <a:buFont typeface="Symbol"/>
              <a:buChar char=""/>
              <a:defRPr/>
            </a:pPr>
            <a:r>
              <a:rPr lang="en-US" sz="1020" dirty="0">
                <a:latin typeface="Times New Roman"/>
                <a:ea typeface="Times New Roman"/>
                <a:cs typeface="+mn-cs"/>
              </a:rPr>
              <a:t>DOE’s official position on installation of thermal insulation around knob and tube wiring is stated in DOE’s October 21, </a:t>
            </a:r>
            <a:r>
              <a:rPr lang="en-US" sz="1020" dirty="0" smtClean="0">
                <a:latin typeface="Times New Roman"/>
                <a:ea typeface="Times New Roman"/>
                <a:cs typeface="+mn-cs"/>
              </a:rPr>
              <a:t>1988, </a:t>
            </a:r>
            <a:r>
              <a:rPr lang="en-US" sz="1020" dirty="0">
                <a:latin typeface="Times New Roman"/>
                <a:ea typeface="Times New Roman"/>
                <a:cs typeface="+mn-cs"/>
              </a:rPr>
              <a:t>memorandum: “…it is the state’s responsibility to ensure that such work be in conformance with the applicable codes in the jurisdiction where the work is </a:t>
            </a:r>
            <a:r>
              <a:rPr lang="en-US" sz="1020" dirty="0">
                <a:latin typeface="Times New Roman"/>
                <a:ea typeface="Arial"/>
                <a:cs typeface="+mn-cs"/>
              </a:rPr>
              <a:t>being performed.” </a:t>
            </a:r>
          </a:p>
          <a:p>
            <a:pPr eaLnBrk="1" fontAlgn="auto" hangingPunct="1">
              <a:spcBef>
                <a:spcPts val="0"/>
              </a:spcBef>
              <a:spcAft>
                <a:spcPts val="0"/>
              </a:spcAft>
              <a:defRPr/>
            </a:pPr>
            <a:r>
              <a:rPr lang="en-US" sz="1020" dirty="0" smtClean="0">
                <a:latin typeface="Times New Roman"/>
                <a:ea typeface="Arial"/>
                <a:cs typeface="+mn-cs"/>
              </a:rPr>
              <a:t/>
            </a:r>
            <a:br>
              <a:rPr lang="en-US" sz="1020" dirty="0" smtClean="0">
                <a:latin typeface="Times New Roman"/>
                <a:ea typeface="Arial"/>
                <a:cs typeface="+mn-cs"/>
              </a:rPr>
            </a:br>
            <a:r>
              <a:rPr lang="en-US" sz="1020" dirty="0" smtClean="0">
                <a:latin typeface="Times New Roman"/>
                <a:ea typeface="Arial"/>
                <a:cs typeface="+mn-cs"/>
              </a:rPr>
              <a:t>DOE </a:t>
            </a:r>
            <a:r>
              <a:rPr lang="en-US" sz="1020" dirty="0">
                <a:latin typeface="Times New Roman"/>
                <a:ea typeface="Arial"/>
                <a:cs typeface="+mn-cs"/>
              </a:rPr>
              <a:t>policy allows insulating around knob and tube wiring if certain conditions are satisfied:</a:t>
            </a:r>
          </a:p>
          <a:p>
            <a:pPr marL="457200" indent="-228600" eaLnBrk="1" fontAlgn="auto" hangingPunct="1">
              <a:spcBef>
                <a:spcPts val="0"/>
              </a:spcBef>
              <a:spcAft>
                <a:spcPts val="0"/>
              </a:spcAft>
              <a:buFont typeface="Symbol"/>
              <a:buChar char=""/>
              <a:defRPr/>
            </a:pPr>
            <a:r>
              <a:rPr lang="en-US" sz="1020" dirty="0" smtClean="0">
                <a:latin typeface="Times New Roman"/>
                <a:ea typeface="Times New Roman"/>
                <a:cs typeface="+mn-cs"/>
              </a:rPr>
              <a:t>All affected live knob and tube wiring is visually examined to see that it is in good condition, and tested to see that the circuit voltage drop is less than 10%.</a:t>
            </a:r>
          </a:p>
          <a:p>
            <a:pPr marL="457200" indent="-228600" eaLnBrk="1" fontAlgn="auto" hangingPunct="1">
              <a:spcBef>
                <a:spcPts val="0"/>
              </a:spcBef>
              <a:spcAft>
                <a:spcPts val="0"/>
              </a:spcAft>
              <a:buFont typeface="Symbol"/>
              <a:buChar char=""/>
              <a:defRPr/>
            </a:pPr>
            <a:r>
              <a:rPr lang="en-US" sz="1020" dirty="0" smtClean="0">
                <a:latin typeface="Times New Roman"/>
                <a:ea typeface="Times New Roman"/>
                <a:cs typeface="+mn-cs"/>
              </a:rPr>
              <a:t>The circuit breaker or fuse controlling the circuit is matched to the wire gauge.</a:t>
            </a:r>
          </a:p>
          <a:p>
            <a:pPr marL="914400" lvl="1" indent="-228600" eaLnBrk="1" fontAlgn="auto" hangingPunct="1">
              <a:spcBef>
                <a:spcPts val="0"/>
              </a:spcBef>
              <a:spcAft>
                <a:spcPts val="0"/>
              </a:spcAft>
              <a:buFont typeface="Courier New"/>
              <a:buChar char="o"/>
              <a:defRPr/>
            </a:pPr>
            <a:r>
              <a:rPr lang="en-US" sz="1020" dirty="0" smtClean="0">
                <a:latin typeface="Times New Roman"/>
                <a:ea typeface="Times New Roman"/>
                <a:cs typeface="Times New Roman"/>
              </a:rPr>
              <a:t>#14 wire = 15 amp fuse/circuit breaker</a:t>
            </a:r>
          </a:p>
          <a:p>
            <a:pPr marL="914400" lvl="1" indent="-228600" eaLnBrk="1" fontAlgn="auto" hangingPunct="1">
              <a:spcBef>
                <a:spcPts val="0"/>
              </a:spcBef>
              <a:spcAft>
                <a:spcPts val="0"/>
              </a:spcAft>
              <a:buFont typeface="Courier New"/>
              <a:buChar char="o"/>
              <a:defRPr/>
            </a:pPr>
            <a:r>
              <a:rPr lang="en-US" sz="1020" dirty="0" smtClean="0">
                <a:latin typeface="Times New Roman"/>
                <a:ea typeface="Times New Roman"/>
                <a:cs typeface="Times New Roman"/>
              </a:rPr>
              <a:t>#20 wire = 20 amp fuse/circuit breaker</a:t>
            </a:r>
          </a:p>
          <a:p>
            <a:pPr marL="457200" indent="-228600" eaLnBrk="1" fontAlgn="auto" hangingPunct="1">
              <a:spcBef>
                <a:spcPts val="0"/>
              </a:spcBef>
              <a:spcAft>
                <a:spcPts val="0"/>
              </a:spcAft>
              <a:buFont typeface="Symbol"/>
              <a:buChar char=""/>
              <a:defRPr/>
            </a:pPr>
            <a:r>
              <a:rPr lang="en-US" sz="1020" dirty="0" smtClean="0">
                <a:latin typeface="Times New Roman"/>
                <a:ea typeface="Times New Roman"/>
                <a:cs typeface="+mn-cs"/>
              </a:rPr>
              <a:t>Correct amperage “S” type fuses are installed if the fuse panel has screw-in fuses.</a:t>
            </a:r>
          </a:p>
          <a:p>
            <a:pPr marL="457200" indent="-228600" eaLnBrk="1" fontAlgn="auto" hangingPunct="1">
              <a:spcBef>
                <a:spcPts val="0"/>
              </a:spcBef>
              <a:spcAft>
                <a:spcPts val="0"/>
              </a:spcAft>
              <a:buFont typeface="Symbol"/>
              <a:buChar char=""/>
              <a:defRPr/>
            </a:pPr>
            <a:r>
              <a:rPr lang="en-US" sz="1020" dirty="0" smtClean="0">
                <a:latin typeface="Times New Roman"/>
                <a:ea typeface="Arial"/>
                <a:cs typeface="+mn-cs"/>
              </a:rPr>
              <a:t>All affected circuits in walls are evaluated, not just visible wiring in attics.</a:t>
            </a:r>
          </a:p>
          <a:p>
            <a:pPr eaLnBrk="1" fontAlgn="auto" hangingPunct="1">
              <a:spcBef>
                <a:spcPts val="0"/>
              </a:spcBef>
              <a:spcAft>
                <a:spcPts val="0"/>
              </a:spcAft>
              <a:defRPr/>
            </a:pPr>
            <a:r>
              <a:rPr lang="en-US" sz="1020" dirty="0" smtClean="0">
                <a:latin typeface="Times New Roman"/>
                <a:ea typeface="Arial"/>
                <a:cs typeface="+mn-cs"/>
              </a:rPr>
              <a:t/>
            </a:r>
            <a:br>
              <a:rPr lang="en-US" sz="1020" dirty="0" smtClean="0">
                <a:latin typeface="Times New Roman"/>
                <a:ea typeface="Arial"/>
                <a:cs typeface="+mn-cs"/>
              </a:rPr>
            </a:br>
            <a:r>
              <a:rPr lang="en-US" sz="1020" dirty="0" smtClean="0">
                <a:latin typeface="Times New Roman"/>
                <a:ea typeface="Arial"/>
                <a:cs typeface="+mn-cs"/>
              </a:rPr>
              <a:t>A state weatherization program wishing to take advantage of the DOE policy must say it is doing so in its DOE state plan, </a:t>
            </a:r>
            <a:r>
              <a:rPr lang="en-US" sz="1020" dirty="0">
                <a:latin typeface="Times New Roman"/>
                <a:ea typeface="Arial"/>
                <a:cs typeface="+mn-cs"/>
              </a:rPr>
              <a:t>and must also determine that the activity is allowable under any applicable </a:t>
            </a:r>
            <a:r>
              <a:rPr lang="en-US" sz="1020" dirty="0" smtClean="0">
                <a:latin typeface="Times New Roman"/>
                <a:ea typeface="Arial"/>
                <a:cs typeface="+mn-cs"/>
              </a:rPr>
              <a:t>state </a:t>
            </a:r>
            <a:r>
              <a:rPr lang="en-US" sz="1020" dirty="0">
                <a:latin typeface="Times New Roman"/>
                <a:ea typeface="Arial"/>
                <a:cs typeface="+mn-cs"/>
              </a:rPr>
              <a:t>and local codes. </a:t>
            </a:r>
          </a:p>
          <a:p>
            <a:pPr eaLnBrk="1" fontAlgn="auto" hangingPunct="1">
              <a:spcBef>
                <a:spcPts val="0"/>
              </a:spcBef>
              <a:spcAft>
                <a:spcPts val="0"/>
              </a:spcAft>
              <a:defRPr/>
            </a:pPr>
            <a:r>
              <a:rPr lang="en-US" sz="1020" dirty="0" smtClean="0">
                <a:latin typeface="Times New Roman"/>
                <a:ea typeface="Arial"/>
                <a:cs typeface="+mn-cs"/>
              </a:rPr>
              <a:t/>
            </a:r>
            <a:br>
              <a:rPr lang="en-US" sz="1020" dirty="0" smtClean="0">
                <a:latin typeface="Times New Roman"/>
                <a:ea typeface="Arial"/>
                <a:cs typeface="+mn-cs"/>
              </a:rPr>
            </a:br>
            <a:r>
              <a:rPr lang="en-US" sz="1020" dirty="0" smtClean="0">
                <a:latin typeface="Times New Roman"/>
                <a:ea typeface="Arial"/>
                <a:cs typeface="+mn-cs"/>
              </a:rPr>
              <a:t>Applicable </a:t>
            </a:r>
            <a:r>
              <a:rPr lang="en-US" sz="1020" dirty="0">
                <a:latin typeface="Times New Roman"/>
                <a:ea typeface="Arial"/>
                <a:cs typeface="+mn-cs"/>
              </a:rPr>
              <a:t>codes/rules:</a:t>
            </a:r>
          </a:p>
          <a:p>
            <a:pPr marL="457200" indent="-228600" eaLnBrk="1" fontAlgn="auto" hangingPunct="1">
              <a:spcBef>
                <a:spcPts val="0"/>
              </a:spcBef>
              <a:spcAft>
                <a:spcPts val="0"/>
              </a:spcAft>
              <a:buFont typeface="Symbol"/>
              <a:buChar char=""/>
              <a:defRPr/>
            </a:pPr>
            <a:r>
              <a:rPr lang="en-US" sz="1020" dirty="0" smtClean="0">
                <a:latin typeface="Times New Roman"/>
                <a:ea typeface="Times New Roman"/>
                <a:cs typeface="+mn-cs"/>
              </a:rPr>
              <a:t>2008 National Electric Code 314.29 and 394.12</a:t>
            </a:r>
          </a:p>
          <a:p>
            <a:pPr marL="457200" indent="-228600" eaLnBrk="1" fontAlgn="auto" hangingPunct="1">
              <a:spcBef>
                <a:spcPts val="0"/>
              </a:spcBef>
              <a:spcAft>
                <a:spcPts val="0"/>
              </a:spcAft>
              <a:buFont typeface="Symbol"/>
              <a:buChar char=""/>
              <a:defRPr/>
            </a:pPr>
            <a:r>
              <a:rPr lang="en-US" sz="1020" dirty="0" smtClean="0">
                <a:latin typeface="Times New Roman"/>
                <a:ea typeface="Times New Roman"/>
                <a:cs typeface="+mn-cs"/>
              </a:rPr>
              <a:t>DOE Memorandum</a:t>
            </a:r>
            <a:endParaRPr lang="en-US" sz="1020" dirty="0">
              <a:latin typeface="Times New Roman"/>
              <a:ea typeface="Times New Roman"/>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lnSpc>
                <a:spcPct val="110000"/>
              </a:lnSpc>
              <a:spcBef>
                <a:spcPts val="0"/>
              </a:spcBef>
              <a:spcAft>
                <a:spcPts val="0"/>
              </a:spcAft>
              <a:defRPr/>
            </a:pPr>
            <a:r>
              <a:rPr lang="en-US" dirty="0" smtClean="0">
                <a:latin typeface="Times New Roman"/>
                <a:ea typeface="Arial"/>
                <a:cs typeface="+mn-cs"/>
              </a:rPr>
              <a:t>Add attic venting as needed. Attic (and crawl space) venting is extremely controversial. The IRC</a:t>
            </a:r>
            <a:r>
              <a:rPr lang="en-US" b="1" i="1" dirty="0" smtClean="0">
                <a:latin typeface="Times New Roman"/>
                <a:ea typeface="Arial"/>
                <a:cs typeface="+mn-cs"/>
              </a:rPr>
              <a:t> </a:t>
            </a:r>
            <a:r>
              <a:rPr lang="en-US" dirty="0" smtClean="0">
                <a:latin typeface="Times New Roman"/>
                <a:ea typeface="Arial"/>
                <a:cs typeface="+mn-cs"/>
              </a:rPr>
              <a:t>requirement for attic venting of 1 sq. ft. of net free vent area for every 300 sq. ft. of attic space (1/300) is an arbitrary number dating back to a 1942 document with no citations or references¹. </a:t>
            </a:r>
          </a:p>
          <a:p>
            <a:pPr eaLnBrk="1" fontAlgn="auto" hangingPunct="1">
              <a:lnSpc>
                <a:spcPct val="110000"/>
              </a:lnSpc>
              <a:spcBef>
                <a:spcPts val="0"/>
              </a:spcBef>
              <a:spcAft>
                <a:spcPts val="0"/>
              </a:spcAft>
              <a:defRPr/>
            </a:pPr>
            <a:endParaRPr lang="en-US" i="1" dirty="0" smtClean="0">
              <a:solidFill>
                <a:schemeClr val="tx1"/>
              </a:solidFill>
              <a:latin typeface="Times New Roman"/>
              <a:ea typeface="Arial"/>
              <a:cs typeface="+mn-cs"/>
            </a:endParaRPr>
          </a:p>
          <a:p>
            <a:pPr eaLnBrk="1" fontAlgn="auto" hangingPunct="1">
              <a:lnSpc>
                <a:spcPct val="110000"/>
              </a:lnSpc>
              <a:spcBef>
                <a:spcPts val="0"/>
              </a:spcBef>
              <a:spcAft>
                <a:spcPts val="0"/>
              </a:spcAft>
              <a:defRPr/>
            </a:pPr>
            <a:r>
              <a:rPr lang="en-US" i="1" dirty="0" smtClean="0">
                <a:solidFill>
                  <a:schemeClr val="tx1">
                    <a:lumMod val="50000"/>
                    <a:lumOff val="50000"/>
                  </a:schemeClr>
                </a:solidFill>
                <a:latin typeface="Times New Roman"/>
                <a:ea typeface="Arial"/>
                <a:cs typeface="+mn-cs"/>
              </a:rPr>
              <a:t>Refer interested students to DOE’s Building America program or &lt;www.buildingscience.com&gt;. Both have extensive coverage of the pros and cons of attic and crawl space venting, along with code-approved alternatives.</a:t>
            </a:r>
          </a:p>
          <a:p>
            <a:pPr eaLnBrk="1" fontAlgn="auto" hangingPunct="1">
              <a:lnSpc>
                <a:spcPct val="110000"/>
              </a:lnSpc>
              <a:spcBef>
                <a:spcPts val="0"/>
              </a:spcBef>
              <a:spcAft>
                <a:spcPts val="0"/>
              </a:spcAft>
              <a:defRPr/>
            </a:pPr>
            <a:r>
              <a:rPr lang="en-US" dirty="0" smtClean="0">
                <a:latin typeface="Times New Roman"/>
                <a:ea typeface="Arial"/>
                <a:cs typeface="+mn-cs"/>
              </a:rPr>
              <a:t/>
            </a:r>
            <a:br>
              <a:rPr lang="en-US" dirty="0" smtClean="0">
                <a:latin typeface="Times New Roman"/>
                <a:ea typeface="Arial"/>
                <a:cs typeface="+mn-cs"/>
              </a:rPr>
            </a:br>
            <a:r>
              <a:rPr lang="en-US" dirty="0" smtClean="0">
                <a:latin typeface="Times New Roman"/>
                <a:ea typeface="Arial"/>
                <a:cs typeface="+mn-cs"/>
              </a:rPr>
              <a:t>Applicable codes/rules:</a:t>
            </a:r>
          </a:p>
          <a:p>
            <a:pPr marL="457200" indent="-228600" eaLnBrk="1" fontAlgn="auto" hangingPunct="1">
              <a:lnSpc>
                <a:spcPct val="110000"/>
              </a:lnSpc>
              <a:spcBef>
                <a:spcPts val="634"/>
              </a:spcBef>
              <a:spcAft>
                <a:spcPts val="0"/>
              </a:spcAft>
              <a:buFont typeface="Symbol"/>
              <a:buChar char=""/>
              <a:defRPr/>
            </a:pPr>
            <a:r>
              <a:rPr lang="en-US" dirty="0" smtClean="0">
                <a:latin typeface="Times New Roman"/>
                <a:ea typeface="Times New Roman"/>
                <a:cs typeface="+mn-cs"/>
              </a:rPr>
              <a:t>IRC 806.1 – 806.4</a:t>
            </a:r>
          </a:p>
          <a:p>
            <a:pPr marL="457200" indent="-228600" eaLnBrk="1" fontAlgn="auto" hangingPunct="1">
              <a:lnSpc>
                <a:spcPct val="110000"/>
              </a:lnSpc>
              <a:spcBef>
                <a:spcPts val="0"/>
              </a:spcBef>
              <a:spcAft>
                <a:spcPts val="0"/>
              </a:spcAft>
              <a:buFont typeface="Symbol"/>
              <a:buChar char=""/>
              <a:defRPr/>
            </a:pPr>
            <a:r>
              <a:rPr lang="en-US" dirty="0" smtClean="0">
                <a:latin typeface="Times New Roman"/>
                <a:ea typeface="Times New Roman"/>
                <a:cs typeface="+mn-cs"/>
              </a:rPr>
              <a:t>EPA/OSHA lead paint rules and regulations (if house was built before 1978)</a:t>
            </a:r>
          </a:p>
          <a:p>
            <a:pPr eaLnBrk="1" fontAlgn="auto" hangingPunct="1">
              <a:lnSpc>
                <a:spcPct val="110000"/>
              </a:lnSpc>
              <a:spcBef>
                <a:spcPts val="0"/>
              </a:spcBef>
              <a:spcAft>
                <a:spcPts val="1269"/>
              </a:spcAft>
              <a:defRPr/>
            </a:pPr>
            <a:endParaRPr lang="en-US" sz="1100" dirty="0" smtClean="0">
              <a:latin typeface="Times New Roman"/>
              <a:ea typeface="Cambria"/>
              <a:cs typeface="+mn-cs"/>
            </a:endParaRPr>
          </a:p>
          <a:p>
            <a:pPr eaLnBrk="1" fontAlgn="auto" hangingPunct="1">
              <a:spcBef>
                <a:spcPts val="0"/>
              </a:spcBef>
              <a:spcAft>
                <a:spcPts val="1269"/>
              </a:spcAft>
              <a:defRPr/>
            </a:pPr>
            <a:endParaRPr lang="en-US" sz="900" dirty="0" smtClean="0">
              <a:latin typeface="Times New Roman"/>
              <a:ea typeface="Cambria"/>
              <a:cs typeface="+mn-cs"/>
            </a:endParaRPr>
          </a:p>
          <a:p>
            <a:pPr eaLnBrk="1" fontAlgn="auto" hangingPunct="1">
              <a:spcBef>
                <a:spcPts val="0"/>
              </a:spcBef>
              <a:spcAft>
                <a:spcPts val="1269"/>
              </a:spcAft>
              <a:defRPr/>
            </a:pPr>
            <a:endParaRPr lang="en-US" sz="900" dirty="0" smtClean="0">
              <a:latin typeface="Times New Roman"/>
              <a:ea typeface="Cambria"/>
              <a:cs typeface="+mn-cs"/>
            </a:endParaRPr>
          </a:p>
          <a:p>
            <a:pPr eaLnBrk="1" fontAlgn="auto" hangingPunct="1">
              <a:spcBef>
                <a:spcPts val="0"/>
              </a:spcBef>
              <a:spcAft>
                <a:spcPts val="1269"/>
              </a:spcAft>
              <a:defRPr/>
            </a:pPr>
            <a:endParaRPr lang="en-US" sz="900" dirty="0" smtClean="0">
              <a:latin typeface="Times New Roman"/>
              <a:ea typeface="Cambria"/>
              <a:cs typeface="+mn-cs"/>
            </a:endParaRPr>
          </a:p>
          <a:p>
            <a:pPr eaLnBrk="1" fontAlgn="auto" hangingPunct="1">
              <a:spcBef>
                <a:spcPts val="0"/>
              </a:spcBef>
              <a:spcAft>
                <a:spcPts val="1269"/>
              </a:spcAft>
              <a:defRPr/>
            </a:pPr>
            <a:endParaRPr lang="en-US" sz="900" dirty="0" smtClean="0">
              <a:latin typeface="Times New Roman"/>
              <a:ea typeface="Cambria"/>
              <a:cs typeface="+mn-cs"/>
            </a:endParaRPr>
          </a:p>
          <a:p>
            <a:pPr eaLnBrk="1" fontAlgn="auto" hangingPunct="1">
              <a:spcBef>
                <a:spcPts val="0"/>
              </a:spcBef>
              <a:spcAft>
                <a:spcPts val="1269"/>
              </a:spcAft>
              <a:defRPr/>
            </a:pPr>
            <a:endParaRPr lang="en-US" sz="900" dirty="0" smtClean="0">
              <a:latin typeface="Times New Roman"/>
              <a:ea typeface="Cambria"/>
              <a:cs typeface="+mn-cs"/>
            </a:endParaRPr>
          </a:p>
          <a:p>
            <a:pPr eaLnBrk="1" fontAlgn="auto" hangingPunct="1">
              <a:spcBef>
                <a:spcPts val="0"/>
              </a:spcBef>
              <a:spcAft>
                <a:spcPts val="1269"/>
              </a:spcAft>
              <a:defRPr/>
            </a:pPr>
            <a:endParaRPr lang="en-US" sz="900" dirty="0" smtClean="0">
              <a:latin typeface="Times New Roman"/>
              <a:ea typeface="Cambria"/>
              <a:cs typeface="+mn-cs"/>
            </a:endParaRPr>
          </a:p>
          <a:p>
            <a:pPr eaLnBrk="1" fontAlgn="auto" hangingPunct="1">
              <a:spcBef>
                <a:spcPts val="0"/>
              </a:spcBef>
              <a:spcAft>
                <a:spcPts val="1269"/>
              </a:spcAft>
              <a:defRPr/>
            </a:pPr>
            <a:r>
              <a:rPr lang="en-US" sz="900" dirty="0" smtClean="0">
                <a:latin typeface="Times New Roman"/>
                <a:ea typeface="Cambria"/>
                <a:cs typeface="+mn-cs"/>
              </a:rPr>
              <a:t>¹Rose, William B. </a:t>
            </a:r>
            <a:r>
              <a:rPr lang="en-US" sz="900" i="1" dirty="0" smtClean="0">
                <a:latin typeface="Times New Roman"/>
                <a:ea typeface="Cambria"/>
                <a:cs typeface="+mn-cs"/>
              </a:rPr>
              <a:t>Early History of Attic Ventilation</a:t>
            </a:r>
            <a:r>
              <a:rPr lang="en-US" sz="900" dirty="0" smtClean="0">
                <a:latin typeface="Times New Roman"/>
                <a:ea typeface="Cambria"/>
                <a:cs typeface="+mn-cs"/>
              </a:rPr>
              <a:t>. Building Research Council – School of Architecture, University of Illinois at Urbana-Champaign. 1995.</a:t>
            </a:r>
            <a:endParaRPr lang="en-US" sz="900" dirty="0">
              <a:latin typeface="Times New Roman"/>
              <a:ea typeface="Cambri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a:ea typeface="Arial"/>
                <a:cs typeface="+mn-cs"/>
              </a:rPr>
              <a:t>Applicable codes/rules:</a:t>
            </a:r>
          </a:p>
          <a:p>
            <a:pPr marL="457200" indent="-228600" eaLnBrk="1" fontAlgn="auto" hangingPunct="1">
              <a:spcBef>
                <a:spcPts val="634"/>
              </a:spcBef>
              <a:spcAft>
                <a:spcPts val="634"/>
              </a:spcAft>
              <a:buFont typeface="Symbol"/>
              <a:buChar char=""/>
              <a:defRPr/>
            </a:pPr>
            <a:r>
              <a:rPr lang="en-US" dirty="0" smtClean="0">
                <a:latin typeface="Times New Roman"/>
                <a:ea typeface="Times New Roman"/>
                <a:cs typeface="+mn-cs"/>
              </a:rPr>
              <a:t>National Fire Protection Association egress code, 2006 &amp; 2009 IRC 310.1 - 310.4</a:t>
            </a:r>
          </a:p>
          <a:p>
            <a:pPr eaLnBrk="1" fontAlgn="auto" hangingPunct="1">
              <a:spcBef>
                <a:spcPts val="0"/>
              </a:spcBef>
              <a:spcAft>
                <a:spcPts val="634"/>
              </a:spcAft>
              <a:defRPr/>
            </a:pPr>
            <a:r>
              <a:rPr lang="en-US" i="1" dirty="0" smtClean="0">
                <a:solidFill>
                  <a:srgbClr val="818181"/>
                </a:solidFill>
                <a:latin typeface="Times New Roman"/>
                <a:ea typeface="Helvetica"/>
                <a:cs typeface="+mn-cs"/>
              </a:rPr>
              <a:t>Q: Is the replacement window “grandfathered?”</a:t>
            </a:r>
          </a:p>
          <a:p>
            <a:pPr eaLnBrk="1" fontAlgn="auto" hangingPunct="1">
              <a:spcBef>
                <a:spcPts val="0"/>
              </a:spcBef>
              <a:spcAft>
                <a:spcPts val="634"/>
              </a:spcAft>
              <a:defRPr/>
            </a:pPr>
            <a:r>
              <a:rPr lang="en-US" i="1" dirty="0" smtClean="0">
                <a:solidFill>
                  <a:srgbClr val="818181"/>
                </a:solidFill>
                <a:latin typeface="Times New Roman"/>
                <a:ea typeface="Helvetica"/>
                <a:cs typeface="+mn-cs"/>
              </a:rPr>
              <a:t>A: No.</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WPN 09-6 and EPA/OSHA lead paint rules and regulations (if house was built before 1978)</a:t>
            </a:r>
          </a:p>
          <a:p>
            <a:pPr eaLnBrk="1" fontAlgn="auto" hangingPunct="1">
              <a:spcBef>
                <a:spcPts val="0"/>
              </a:spcBef>
              <a:spcAft>
                <a:spcPts val="0"/>
              </a:spcAft>
              <a:defRPr/>
            </a:pPr>
            <a:endParaRPr lang="en-US" dirty="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a:ea typeface="Arial"/>
                <a:cs typeface="+mn-cs"/>
              </a:rPr>
              <a:t>Applicable codes/rules:</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2009 IRC 807.1</a:t>
            </a:r>
          </a:p>
          <a:p>
            <a:pPr marL="457200" indent="-228600" eaLnBrk="1" fontAlgn="auto" hangingPunct="1">
              <a:spcBef>
                <a:spcPts val="0"/>
              </a:spcBef>
              <a:spcAft>
                <a:spcPts val="634"/>
              </a:spcAft>
              <a:buFont typeface="Symbol"/>
              <a:buChar char=""/>
              <a:defRPr/>
            </a:pPr>
            <a:r>
              <a:rPr lang="en-US" dirty="0" smtClean="0">
                <a:latin typeface="Times New Roman"/>
                <a:ea typeface="Times New Roman"/>
                <a:cs typeface="+mn-cs"/>
              </a:rPr>
              <a:t>WPN 09-6 and EPA/OSHA lead paint rules and regulations (if house was built before 1978)</a:t>
            </a:r>
          </a:p>
          <a:p>
            <a:pPr eaLnBrk="1" fontAlgn="auto" hangingPunct="1">
              <a:spcBef>
                <a:spcPts val="0"/>
              </a:spcBef>
              <a:spcAft>
                <a:spcPts val="0"/>
              </a:spcAft>
              <a:defRPr/>
            </a:pPr>
            <a:endParaRPr lang="en-US" dirty="0">
              <a:ea typeface="+mn-e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latin typeface="Times New Roman"/>
                <a:ea typeface="Arial"/>
                <a:cs typeface="+mn-cs"/>
              </a:rPr>
              <a:t>Appendix A provides a framework for materials and equipment selection. </a:t>
            </a:r>
          </a:p>
          <a:p>
            <a:pPr marL="457200" indent="-285750" eaLnBrk="1" fontAlgn="auto" hangingPunct="1">
              <a:spcBef>
                <a:spcPts val="0"/>
              </a:spcBef>
              <a:spcAft>
                <a:spcPts val="0"/>
              </a:spcAft>
              <a:buFont typeface="Symbol"/>
              <a:buChar char=""/>
              <a:defRPr/>
            </a:pPr>
            <a:r>
              <a:rPr lang="en-US" dirty="0" smtClean="0">
                <a:latin typeface="Times New Roman"/>
                <a:ea typeface="Times New Roman"/>
                <a:cs typeface="+mn-cs"/>
              </a:rPr>
              <a:t>Appendix A lists all the measures that may be installed. Listed measures include replacing refrigerators, but not chest freezers. Other acceptable measures include adding dense-pack sidewall insulation, window films, and solar water heaters.</a:t>
            </a:r>
          </a:p>
          <a:p>
            <a:pPr marL="457200" indent="-285750" eaLnBrk="1" fontAlgn="auto" hangingPunct="1">
              <a:spcBef>
                <a:spcPts val="0"/>
              </a:spcBef>
              <a:spcAft>
                <a:spcPts val="0"/>
              </a:spcAft>
              <a:buFont typeface="Symbol"/>
              <a:buChar char=""/>
              <a:defRPr/>
            </a:pPr>
            <a:r>
              <a:rPr lang="en-US" dirty="0" smtClean="0">
                <a:latin typeface="Times New Roman"/>
                <a:ea typeface="Times New Roman"/>
                <a:cs typeface="+mn-cs"/>
              </a:rPr>
              <a:t>Materials must meet </a:t>
            </a:r>
            <a:r>
              <a:rPr lang="en-US" b="1" i="1" dirty="0" smtClean="0">
                <a:latin typeface="Times New Roman"/>
                <a:ea typeface="Times New Roman"/>
                <a:cs typeface="+mn-cs"/>
              </a:rPr>
              <a:t>standards for conformance</a:t>
            </a:r>
            <a:r>
              <a:rPr lang="en-US" dirty="0" smtClean="0">
                <a:latin typeface="Times New Roman"/>
                <a:ea typeface="Times New Roman"/>
                <a:cs typeface="+mn-cs"/>
              </a:rPr>
              <a:t> based on Appendix A. These standards ensure that safe, code-compliant materials and equipment are installed.</a:t>
            </a:r>
          </a:p>
          <a:p>
            <a:pPr eaLnBrk="1" fontAlgn="auto" hangingPunct="1">
              <a:spcBef>
                <a:spcPts val="634"/>
              </a:spcBef>
              <a:spcAft>
                <a:spcPts val="634"/>
              </a:spcAft>
              <a:defRPr/>
            </a:pPr>
            <a:r>
              <a:rPr lang="en-US" i="1" dirty="0" smtClean="0">
                <a:solidFill>
                  <a:srgbClr val="818181"/>
                </a:solidFill>
                <a:latin typeface="Times New Roman"/>
                <a:ea typeface="Helvetica"/>
                <a:cs typeface="+mn-cs"/>
              </a:rPr>
              <a:t>Q: If a measure is listed in Appendix A, can it automatically be installed in any house?</a:t>
            </a:r>
          </a:p>
          <a:p>
            <a:pPr eaLnBrk="1" fontAlgn="auto" hangingPunct="1">
              <a:spcBef>
                <a:spcPts val="0"/>
              </a:spcBef>
              <a:spcAft>
                <a:spcPts val="634"/>
              </a:spcAft>
              <a:defRPr/>
            </a:pPr>
            <a:r>
              <a:rPr lang="en-US" i="1" dirty="0" smtClean="0">
                <a:solidFill>
                  <a:srgbClr val="818181"/>
                </a:solidFill>
                <a:latin typeface="Times New Roman"/>
                <a:ea typeface="Helvetica"/>
                <a:cs typeface="+mn-cs"/>
              </a:rPr>
              <a:t>A: (</a:t>
            </a:r>
            <a:r>
              <a:rPr lang="en-US" i="1" dirty="0" smtClean="0">
                <a:solidFill>
                  <a:srgbClr val="818181"/>
                </a:solidFill>
                <a:latin typeface="Times New Roman"/>
                <a:ea typeface="Helvetica"/>
              </a:rPr>
              <a:t>Click to reveal text.) </a:t>
            </a:r>
            <a:r>
              <a:rPr lang="en-US" i="1" dirty="0" smtClean="0">
                <a:solidFill>
                  <a:srgbClr val="818181"/>
                </a:solidFill>
                <a:latin typeface="Times New Roman"/>
                <a:ea typeface="Helvetica"/>
                <a:cs typeface="+mn-cs"/>
              </a:rPr>
              <a:t>No, it must still pass cost-effectiveness guidelines.</a:t>
            </a:r>
          </a:p>
          <a:p>
            <a:pPr marL="457200" indent="-285750" eaLnBrk="1" fontAlgn="auto" hangingPunct="1">
              <a:spcBef>
                <a:spcPts val="0"/>
              </a:spcBef>
              <a:spcAft>
                <a:spcPts val="0"/>
              </a:spcAft>
              <a:buFont typeface="Symbol"/>
              <a:buChar char=""/>
              <a:defRPr/>
            </a:pPr>
            <a:r>
              <a:rPr lang="en-US" dirty="0" smtClean="0">
                <a:latin typeface="Times New Roman"/>
                <a:ea typeface="Times New Roman"/>
                <a:cs typeface="+mn-cs"/>
              </a:rPr>
              <a:t>Measures listed here must still meet cost-effectiveness guidelines. </a:t>
            </a:r>
          </a:p>
          <a:p>
            <a:pPr marL="457200" indent="-285750" eaLnBrk="1" fontAlgn="auto" hangingPunct="1">
              <a:spcBef>
                <a:spcPts val="0"/>
              </a:spcBef>
              <a:spcAft>
                <a:spcPts val="0"/>
              </a:spcAft>
              <a:buFont typeface="Symbol"/>
              <a:buChar char=""/>
              <a:defRPr/>
            </a:pPr>
            <a:r>
              <a:rPr lang="en-US" dirty="0" smtClean="0">
                <a:latin typeface="Times New Roman"/>
                <a:ea typeface="Times New Roman"/>
                <a:cs typeface="+mn-cs"/>
              </a:rPr>
              <a:t>If a measure passes cost-effectiveness guidelines but is not listed in Appendix A, DOE funds cannot be used for installation.</a:t>
            </a:r>
            <a:endParaRPr lang="en-US" dirty="0">
              <a:latin typeface="Times New Roman"/>
              <a:ea typeface="Times New Roman"/>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a:ea typeface="Arial"/>
                <a:cs typeface="+mn-cs"/>
              </a:rPr>
              <a:t>Applicable codes/rules:</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National Electric Code</a:t>
            </a:r>
          </a:p>
          <a:p>
            <a:pPr marL="914400" lvl="1" indent="-228600" eaLnBrk="1" fontAlgn="auto" hangingPunct="1">
              <a:spcBef>
                <a:spcPts val="0"/>
              </a:spcBef>
              <a:spcAft>
                <a:spcPts val="0"/>
              </a:spcAft>
              <a:buFont typeface="Courier New"/>
              <a:buChar char="o"/>
              <a:defRPr/>
            </a:pPr>
            <a:r>
              <a:rPr lang="en-US" dirty="0" smtClean="0">
                <a:latin typeface="Times New Roman"/>
                <a:ea typeface="Arial"/>
                <a:cs typeface="Times New Roman"/>
              </a:rPr>
              <a:t>Anyone can disconnect electrical wiring, but only a licensed electrician or the resident homeowner can connect electrical equipment.</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2009 IRC 1501.1 – Bath fan may not discharge into any part of the attic</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WPN 09-6 and EPA/OSHA lead paint rules and regulations</a:t>
            </a:r>
          </a:p>
          <a:p>
            <a:pPr marL="457200" indent="-228600" eaLnBrk="1" fontAlgn="auto" hangingPunct="1">
              <a:spcBef>
                <a:spcPts val="0"/>
              </a:spcBef>
              <a:spcAft>
                <a:spcPts val="634"/>
              </a:spcAft>
              <a:buFont typeface="Symbol"/>
              <a:buChar char=""/>
              <a:defRPr/>
            </a:pPr>
            <a:r>
              <a:rPr lang="en-US" b="1" i="1" dirty="0" smtClean="0">
                <a:latin typeface="Times New Roman"/>
                <a:ea typeface="Times New Roman"/>
                <a:cs typeface="+mn-cs"/>
              </a:rPr>
              <a:t>ASHRAE 62.2 -2010</a:t>
            </a:r>
            <a:endParaRPr lang="en-US" dirty="0" smtClean="0">
              <a:latin typeface="Times New Roman"/>
              <a:ea typeface="Times New Roman"/>
              <a:cs typeface="+mn-cs"/>
            </a:endParaRPr>
          </a:p>
          <a:p>
            <a:pPr eaLnBrk="1" fontAlgn="auto" hangingPunct="1">
              <a:spcBef>
                <a:spcPts val="0"/>
              </a:spcBef>
              <a:spcAft>
                <a:spcPts val="634"/>
              </a:spcAft>
              <a:defRPr/>
            </a:pPr>
            <a:r>
              <a:rPr lang="en-US" i="1" dirty="0" smtClean="0">
                <a:solidFill>
                  <a:srgbClr val="818181"/>
                </a:solidFill>
                <a:latin typeface="Times New Roman"/>
                <a:ea typeface="Helvetica"/>
                <a:cs typeface="+mn-cs"/>
              </a:rPr>
              <a:t>Note: Use next</a:t>
            </a:r>
            <a:r>
              <a:rPr lang="en-US" b="1" i="1" dirty="0" smtClean="0">
                <a:solidFill>
                  <a:srgbClr val="818181"/>
                </a:solidFill>
                <a:latin typeface="Times New Roman"/>
                <a:ea typeface="Helvetica"/>
                <a:cs typeface="+mn-cs"/>
              </a:rPr>
              <a:t> </a:t>
            </a:r>
            <a:r>
              <a:rPr lang="en-US" i="1" dirty="0" smtClean="0">
                <a:solidFill>
                  <a:srgbClr val="818181"/>
                </a:solidFill>
                <a:latin typeface="Times New Roman"/>
                <a:ea typeface="Helvetica"/>
                <a:cs typeface="+mn-cs"/>
              </a:rPr>
              <a:t>slide for volume and square footage of conditioned space.</a:t>
            </a:r>
            <a:endParaRPr lang="en-US" i="1" dirty="0">
              <a:solidFill>
                <a:srgbClr val="818181"/>
              </a:solidFill>
              <a:latin typeface="Times New Roman"/>
              <a:ea typeface="Helvetic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charset="0"/>
                <a:ea typeface="Times New Roman" charset="0"/>
                <a:cs typeface="Times New Roman" charset="0"/>
              </a:rPr>
              <a:t>Use dimensions from this slide to calculate bath fan </a:t>
            </a:r>
            <a:r>
              <a:rPr lang="en-US" b="1" i="1" dirty="0" smtClean="0">
                <a:latin typeface="Times New Roman" charset="0"/>
                <a:ea typeface="Times New Roman" charset="0"/>
                <a:cs typeface="Times New Roman" charset="0"/>
              </a:rPr>
              <a:t>cubic feet per minute (CFM)</a:t>
            </a:r>
            <a:r>
              <a:rPr lang="en-US" dirty="0" smtClean="0">
                <a:latin typeface="Times New Roman" charset="0"/>
                <a:ea typeface="Times New Roman" charset="0"/>
                <a:cs typeface="Times New Roman" charset="0"/>
              </a:rPr>
              <a:t> and run time.</a:t>
            </a:r>
          </a:p>
          <a:p>
            <a:pPr eaLnBrk="1" hangingPunct="1">
              <a:spcBef>
                <a:spcPct val="0"/>
              </a:spcBef>
            </a:pPr>
            <a:endParaRPr lang="en-US" i="1" dirty="0" smtClean="0">
              <a:latin typeface="Times New Roman" charset="0"/>
              <a:ea typeface="Times New Roman" charset="0"/>
              <a:cs typeface="Times New Roman" charset="0"/>
            </a:endParaRPr>
          </a:p>
          <a:p>
            <a:pPr eaLnBrk="1" hangingPunct="1">
              <a:spcBef>
                <a:spcPct val="0"/>
              </a:spcBef>
            </a:pPr>
            <a:r>
              <a:rPr lang="en-US" i="1" dirty="0" smtClean="0">
                <a:solidFill>
                  <a:schemeClr val="bg1">
                    <a:lumMod val="50000"/>
                  </a:schemeClr>
                </a:solidFill>
                <a:latin typeface="Times New Roman" charset="0"/>
                <a:ea typeface="Times New Roman" charset="0"/>
                <a:cs typeface="Times New Roman" charset="0"/>
              </a:rPr>
              <a:t>Refer to Lesson Plan for calculations.</a:t>
            </a:r>
          </a:p>
          <a:p>
            <a:pPr eaLnBrk="1" hangingPunct="1">
              <a:spcBef>
                <a:spcPct val="0"/>
              </a:spcBef>
            </a:pPr>
            <a:endParaRPr lang="en-US" dirty="0" smtClean="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57200" indent="-228600" eaLnBrk="1" fontAlgn="auto" hangingPunct="1">
              <a:spcBef>
                <a:spcPts val="0"/>
              </a:spcBef>
              <a:spcAft>
                <a:spcPts val="0"/>
              </a:spcAft>
              <a:buFont typeface="Symbol"/>
              <a:buChar char=""/>
              <a:defRPr/>
            </a:pPr>
            <a:r>
              <a:rPr lang="en-US" dirty="0" smtClean="0">
                <a:latin typeface="Times New Roman" pitchFamily="18" charset="0"/>
                <a:ea typeface="Times New Roman"/>
                <a:cs typeface="Times New Roman" pitchFamily="18" charset="0"/>
              </a:rPr>
              <a:t>Measures must be listed and conform to Appendix A standards.</a:t>
            </a:r>
          </a:p>
          <a:p>
            <a:pPr marL="457200" indent="-228600" eaLnBrk="1" fontAlgn="auto" hangingPunct="1">
              <a:spcBef>
                <a:spcPts val="0"/>
              </a:spcBef>
              <a:spcAft>
                <a:spcPts val="0"/>
              </a:spcAft>
              <a:buFont typeface="Symbol"/>
              <a:buChar char=""/>
              <a:defRPr/>
            </a:pPr>
            <a:r>
              <a:rPr lang="en-US" dirty="0" smtClean="0">
                <a:latin typeface="Times New Roman" pitchFamily="18" charset="0"/>
                <a:ea typeface="Times New Roman"/>
                <a:cs typeface="Times New Roman" pitchFamily="18" charset="0"/>
              </a:rPr>
              <a:t>Measures must have an SIR ≥ 1 based on local costs and savings.</a:t>
            </a:r>
          </a:p>
          <a:p>
            <a:pPr marL="457200" indent="-228600" eaLnBrk="1" fontAlgn="auto" hangingPunct="1">
              <a:spcBef>
                <a:spcPts val="0"/>
              </a:spcBef>
              <a:spcAft>
                <a:spcPts val="0"/>
              </a:spcAft>
              <a:buFont typeface="Symbol"/>
              <a:buChar char=""/>
              <a:defRPr/>
            </a:pPr>
            <a:r>
              <a:rPr lang="en-US" dirty="0" smtClean="0">
                <a:latin typeface="Times New Roman" pitchFamily="18" charset="0"/>
                <a:ea typeface="Times New Roman"/>
                <a:cs typeface="Times New Roman" pitchFamily="18" charset="0"/>
              </a:rPr>
              <a:t>Measures may not be installed if the client does not accept them.</a:t>
            </a:r>
          </a:p>
          <a:p>
            <a:pPr marL="457200" indent="-228600" eaLnBrk="1" fontAlgn="auto" hangingPunct="1">
              <a:spcBef>
                <a:spcPts val="0"/>
              </a:spcBef>
              <a:spcAft>
                <a:spcPts val="0"/>
              </a:spcAft>
              <a:buFont typeface="Symbol"/>
              <a:buChar char=""/>
              <a:defRPr/>
            </a:pPr>
            <a:r>
              <a:rPr lang="en-US" dirty="0" smtClean="0">
                <a:latin typeface="Times New Roman" pitchFamily="18" charset="0"/>
                <a:ea typeface="Times New Roman"/>
                <a:cs typeface="Times New Roman" pitchFamily="18" charset="0"/>
              </a:rPr>
              <a:t>Inspect or monitor to applicable rules and codes. Make sure installers know the applicable standards.</a:t>
            </a:r>
          </a:p>
          <a:p>
            <a:pPr marL="457200" indent="-228600" eaLnBrk="1" fontAlgn="auto" hangingPunct="1">
              <a:spcBef>
                <a:spcPts val="0"/>
              </a:spcBef>
              <a:spcAft>
                <a:spcPts val="0"/>
              </a:spcAft>
              <a:buFont typeface="Symbol"/>
              <a:buChar char=""/>
              <a:defRPr/>
            </a:pPr>
            <a:r>
              <a:rPr lang="en-US" dirty="0" smtClean="0">
                <a:latin typeface="Times New Roman" pitchFamily="18" charset="0"/>
                <a:ea typeface="Times New Roman"/>
                <a:cs typeface="Times New Roman" pitchFamily="18" charset="0"/>
              </a:rPr>
              <a:t>When monitoring in-progress units, ensure that safe work practices are used.</a:t>
            </a:r>
          </a:p>
          <a:p>
            <a:pPr marL="457200" indent="-228600" eaLnBrk="1" fontAlgn="auto" hangingPunct="1">
              <a:spcBef>
                <a:spcPts val="0"/>
              </a:spcBef>
              <a:spcAft>
                <a:spcPts val="0"/>
              </a:spcAft>
              <a:buFont typeface="Symbol"/>
              <a:buChar char=""/>
              <a:defRPr/>
            </a:pPr>
            <a:r>
              <a:rPr lang="en-US" dirty="0" smtClean="0">
                <a:latin typeface="Times New Roman" pitchFamily="18" charset="0"/>
                <a:ea typeface="Times New Roman"/>
                <a:cs typeface="Times New Roman" pitchFamily="18" charset="0"/>
              </a:rPr>
              <a:t>Incorporate training into monitoring and inspecting whenever possible by sharing best practices in the field.</a:t>
            </a:r>
          </a:p>
          <a:p>
            <a:pPr marL="457200" marR="0" indent="-228600" algn="l" defTabSz="457200" rtl="0" eaLnBrk="1" fontAlgn="auto" latinLnBrk="0" hangingPunct="1">
              <a:lnSpc>
                <a:spcPct val="100000"/>
              </a:lnSpc>
              <a:spcBef>
                <a:spcPts val="0"/>
              </a:spcBef>
              <a:spcAft>
                <a:spcPts val="0"/>
              </a:spcAft>
              <a:buClrTx/>
              <a:buSzTx/>
              <a:buFont typeface="Symbol"/>
              <a:buChar char=""/>
              <a:tabLst/>
              <a:defRPr/>
            </a:pPr>
            <a:r>
              <a:rPr lang="en-US" sz="1200" dirty="0" smtClean="0">
                <a:latin typeface="Times New Roman" pitchFamily="18" charset="0"/>
                <a:cs typeface="Times New Roman" pitchFamily="18" charset="0"/>
              </a:rPr>
              <a:t>Ensure measures are clearly and accurately charged as either incidental repairs or H&amp;S measures consistently. Refer to WPN 12-9 (or most recent) for definitions and guidance of incidental repair measures.</a:t>
            </a:r>
          </a:p>
          <a:p>
            <a:pPr marL="289984" indent="-241653" eaLnBrk="1" fontAlgn="auto" hangingPunct="1">
              <a:spcBef>
                <a:spcPts val="0"/>
              </a:spcBef>
              <a:spcAft>
                <a:spcPts val="0"/>
              </a:spcAft>
              <a:buFont typeface="Symbol"/>
              <a:buChar char=""/>
              <a:defRPr/>
            </a:pPr>
            <a:endParaRPr lang="en-US" dirty="0" smtClean="0">
              <a:latin typeface="Times New Roman"/>
              <a:ea typeface="Times New Roman"/>
              <a:cs typeface="+mn-cs"/>
            </a:endParaRPr>
          </a:p>
          <a:p>
            <a:pPr marR="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lumMod val="50000"/>
                    <a:lumOff val="50000"/>
                  </a:schemeClr>
                </a:solidFill>
                <a:latin typeface="Times New Roman" pitchFamily="18" charset="0"/>
                <a:cs typeface="Times New Roman" pitchFamily="18" charset="0"/>
              </a:rPr>
              <a:t>Present this slide as an interactive discussion, soliciting personal examples from the trainees. Add your own personal examples and knowledge to supplement. </a:t>
            </a:r>
          </a:p>
          <a:p>
            <a:pPr marL="457200" eaLnBrk="1" fontAlgn="auto" hangingPunct="1">
              <a:spcBef>
                <a:spcPts val="0"/>
              </a:spcBef>
              <a:spcAft>
                <a:spcPts val="0"/>
              </a:spcAft>
              <a:defRPr/>
            </a:pPr>
            <a:endParaRPr lang="en-US" i="1" dirty="0">
              <a:solidFill>
                <a:schemeClr val="tx1">
                  <a:lumMod val="50000"/>
                  <a:lumOff val="50000"/>
                </a:schemeClr>
              </a:solidFill>
              <a:latin typeface="Times New Roman" pitchFamily="18" charset="0"/>
              <a:ea typeface="+mn-ea"/>
              <a:cs typeface="Times New Roman" pitchFamily="18" charset="0"/>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xfrm>
            <a:off x="731520" y="4531994"/>
            <a:ext cx="5852160" cy="4631055"/>
          </a:xfrm>
        </p:spPr>
        <p:txBody>
          <a:bodyPr wrap="square" numCol="1" anchor="t" anchorCtr="0" compatLnSpc="1">
            <a:prstTxWarp prst="textNoShape">
              <a:avLst/>
            </a:prstTxWarp>
            <a:normAutofit/>
          </a:bodyPr>
          <a:lstStyle/>
          <a:p>
            <a:pPr eaLnBrk="1" fontAlgn="auto" hangingPunct="1">
              <a:spcBef>
                <a:spcPts val="0"/>
              </a:spcBef>
              <a:spcAft>
                <a:spcPts val="0"/>
              </a:spcAft>
              <a:defRPr/>
            </a:pPr>
            <a:r>
              <a:rPr lang="en-US" dirty="0" smtClean="0">
                <a:latin typeface="Times New Roman"/>
                <a:ea typeface="Arial"/>
                <a:cs typeface="+mn-cs"/>
              </a:rPr>
              <a:t>To understand the data needed to calculate SIR, imagine you are considering a refrigerator replacement. You must determine:</a:t>
            </a:r>
          </a:p>
          <a:p>
            <a:pPr marL="460375" indent="-231775" eaLnBrk="1" fontAlgn="auto" hangingPunct="1">
              <a:spcBef>
                <a:spcPts val="634"/>
              </a:spcBef>
              <a:spcAft>
                <a:spcPts val="0"/>
              </a:spcAft>
              <a:buFont typeface="Symbol"/>
              <a:buChar char=""/>
              <a:defRPr/>
            </a:pPr>
            <a:r>
              <a:rPr lang="en-US" dirty="0" smtClean="0">
                <a:latin typeface="Times New Roman"/>
                <a:ea typeface="Times New Roman"/>
                <a:cs typeface="+mn-cs"/>
              </a:rPr>
              <a:t>Energy consumption of the existing item – This information can come from a database or actual metered data collected during the audit.</a:t>
            </a:r>
          </a:p>
          <a:p>
            <a:pPr marL="460375" indent="-231775" eaLnBrk="1" fontAlgn="auto" hangingPunct="1">
              <a:spcBef>
                <a:spcPts val="0"/>
              </a:spcBef>
              <a:spcAft>
                <a:spcPts val="0"/>
              </a:spcAft>
              <a:buFont typeface="Symbol"/>
              <a:buChar char=""/>
              <a:defRPr/>
            </a:pPr>
            <a:r>
              <a:rPr lang="en-US" dirty="0" smtClean="0">
                <a:latin typeface="Times New Roman"/>
                <a:ea typeface="Times New Roman"/>
                <a:cs typeface="+mn-cs"/>
              </a:rPr>
              <a:t>Energy consumption of the replacement item – Find this information on the Energy Guide label.</a:t>
            </a:r>
          </a:p>
          <a:p>
            <a:pPr marL="460375" indent="-231775" eaLnBrk="1" fontAlgn="auto" hangingPunct="1">
              <a:spcBef>
                <a:spcPts val="0"/>
              </a:spcBef>
              <a:spcAft>
                <a:spcPts val="0"/>
              </a:spcAft>
              <a:buFont typeface="Symbol"/>
              <a:buChar char=""/>
              <a:defRPr/>
            </a:pPr>
            <a:r>
              <a:rPr lang="en-US" dirty="0" smtClean="0">
                <a:latin typeface="Times New Roman"/>
                <a:ea typeface="Times New Roman"/>
                <a:cs typeface="+mn-cs"/>
              </a:rPr>
              <a:t>Total cost of replacement:</a:t>
            </a:r>
          </a:p>
          <a:p>
            <a:pPr marL="914400" lvl="1" indent="-228600" eaLnBrk="1" fontAlgn="auto" hangingPunct="1">
              <a:spcBef>
                <a:spcPts val="0"/>
              </a:spcBef>
              <a:spcAft>
                <a:spcPts val="0"/>
              </a:spcAft>
              <a:buFont typeface="Courier New"/>
              <a:buChar char="o"/>
              <a:defRPr/>
            </a:pPr>
            <a:r>
              <a:rPr lang="en-US" dirty="0" smtClean="0">
                <a:latin typeface="Times New Roman"/>
                <a:ea typeface="Times New Roman"/>
                <a:cs typeface="Times New Roman"/>
              </a:rPr>
              <a:t>Price and installation costs of the new unit – Determine the price of the new refrigerator, including delivery and any labor costs associated with installation.</a:t>
            </a:r>
          </a:p>
          <a:p>
            <a:pPr marL="914400" lvl="1" indent="-228600" eaLnBrk="1" fontAlgn="auto" hangingPunct="1">
              <a:spcBef>
                <a:spcPts val="0"/>
              </a:spcBef>
              <a:spcAft>
                <a:spcPts val="0"/>
              </a:spcAft>
              <a:buFont typeface="Courier New"/>
              <a:buChar char="o"/>
              <a:defRPr/>
            </a:pPr>
            <a:r>
              <a:rPr lang="en-US" dirty="0" smtClean="0">
                <a:latin typeface="Times New Roman"/>
                <a:ea typeface="Times New Roman"/>
                <a:cs typeface="Times New Roman"/>
              </a:rPr>
              <a:t>Cost of removing and </a:t>
            </a:r>
            <a:r>
              <a:rPr lang="en-US" b="1" i="1" dirty="0" smtClean="0">
                <a:latin typeface="Times New Roman"/>
                <a:ea typeface="Times New Roman"/>
                <a:cs typeface="Times New Roman"/>
              </a:rPr>
              <a:t>decommissioning</a:t>
            </a:r>
            <a:r>
              <a:rPr lang="en-US" dirty="0" smtClean="0">
                <a:latin typeface="Times New Roman"/>
                <a:ea typeface="Times New Roman"/>
                <a:cs typeface="Times New Roman"/>
              </a:rPr>
              <a:t> the old unit – This usually includes labor for removal and transportation, as well as the fee the local solid waste/decommissioning facility charges.</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Local utility rates – These are used to translate projected energy savings into dollar savings.</a:t>
            </a:r>
          </a:p>
          <a:p>
            <a:pPr marL="457200" indent="-228600" eaLnBrk="1" fontAlgn="auto" hangingPunct="1">
              <a:spcBef>
                <a:spcPts val="0"/>
              </a:spcBef>
              <a:spcAft>
                <a:spcPts val="634"/>
              </a:spcAft>
              <a:buFont typeface="Symbol"/>
              <a:buChar char=""/>
              <a:defRPr/>
            </a:pPr>
            <a:r>
              <a:rPr lang="en-US" b="1" i="1" dirty="0" smtClean="0">
                <a:latin typeface="Times New Roman"/>
                <a:ea typeface="Times New Roman"/>
                <a:cs typeface="+mn-cs"/>
              </a:rPr>
              <a:t>Discount rate</a:t>
            </a:r>
            <a:r>
              <a:rPr lang="en-US" dirty="0" smtClean="0">
                <a:latin typeface="Times New Roman"/>
                <a:ea typeface="Times New Roman"/>
                <a:cs typeface="+mn-cs"/>
              </a:rPr>
              <a:t> – This is the interest rate at which expected future cash flows can be discounted. It includes both the present value and fuel escalation rate and is used to account for the time value of money and the changing price of fuels.</a:t>
            </a:r>
          </a:p>
          <a:p>
            <a:pPr eaLnBrk="1" fontAlgn="auto" hangingPunct="1">
              <a:spcBef>
                <a:spcPts val="0"/>
              </a:spcBef>
              <a:spcAft>
                <a:spcPts val="0"/>
              </a:spcAft>
              <a:defRPr/>
            </a:pPr>
            <a:r>
              <a:rPr lang="en-US" dirty="0" smtClean="0">
                <a:latin typeface="Times New Roman"/>
                <a:ea typeface="Arial"/>
                <a:cs typeface="+mn-cs"/>
              </a:rPr>
              <a:t>Both the fuel escalation rate and discount rate are available from the </a:t>
            </a:r>
            <a:r>
              <a:rPr lang="en-US" i="1" dirty="0" smtClean="0">
                <a:latin typeface="Times New Roman"/>
                <a:ea typeface="Arial"/>
                <a:cs typeface="+mn-cs"/>
              </a:rPr>
              <a:t>Annual Supplement to NIST Handbook 135</a:t>
            </a:r>
            <a:r>
              <a:rPr lang="en-US" dirty="0" smtClean="0">
                <a:latin typeface="Times New Roman"/>
                <a:ea typeface="Arial"/>
                <a:cs typeface="+mn-cs"/>
              </a:rPr>
              <a:t> and </a:t>
            </a:r>
            <a:r>
              <a:rPr lang="en-US" i="1" dirty="0" smtClean="0">
                <a:latin typeface="Times New Roman"/>
                <a:ea typeface="Arial"/>
                <a:cs typeface="+mn-cs"/>
              </a:rPr>
              <a:t>NBS Special Publication 709</a:t>
            </a:r>
            <a:r>
              <a:rPr lang="en-US" dirty="0" smtClean="0">
                <a:latin typeface="Times New Roman"/>
                <a:ea typeface="Arial"/>
                <a:cs typeface="+mn-cs"/>
              </a:rPr>
              <a:t>. This level of detail won’t typically be required of monitors and inspectors, but you should have a clear understanding of the program’s cost-effectiveness guidelines in case you ever need to evaluate whether a certain measure is allowable.</a:t>
            </a:r>
            <a:endParaRPr lang="en-US" sz="1100" dirty="0">
              <a:ea typeface="+mn-ea"/>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latin typeface="Times New Roman"/>
                <a:ea typeface="Times New Roman"/>
                <a:cs typeface="+mn-cs"/>
              </a:rPr>
              <a:t>SIR calculations are built into DOE-approved audits. </a:t>
            </a:r>
          </a:p>
          <a:p>
            <a:pPr lvl="1" indent="-228600" eaLnBrk="1" fontAlgn="auto" hangingPunct="1">
              <a:spcBef>
                <a:spcPts val="600"/>
              </a:spcBef>
              <a:spcAft>
                <a:spcPts val="0"/>
              </a:spcAft>
              <a:buFont typeface="Symbol" pitchFamily="18" charset="2"/>
              <a:buChar char="·"/>
              <a:defRPr/>
            </a:pPr>
            <a:r>
              <a:rPr lang="en-US" dirty="0" smtClean="0">
                <a:latin typeface="Times New Roman"/>
                <a:ea typeface="Times New Roman"/>
                <a:cs typeface="+mn-cs"/>
              </a:rPr>
              <a:t>If you use an approved audit updated with accurate, current energy prices and installation costs, the SIR is computed automatically.</a:t>
            </a:r>
          </a:p>
          <a:p>
            <a:pPr marL="48331" eaLnBrk="1" fontAlgn="auto" hangingPunct="1">
              <a:spcBef>
                <a:spcPts val="0"/>
              </a:spcBef>
              <a:spcAft>
                <a:spcPts val="0"/>
              </a:spcAft>
              <a:defRPr/>
            </a:pPr>
            <a:endParaRPr lang="en-US" spc="-11" dirty="0" smtClean="0">
              <a:latin typeface="Times New Roman"/>
              <a:ea typeface="Times New Roman"/>
              <a:cs typeface="+mn-cs"/>
            </a:endParaRPr>
          </a:p>
          <a:p>
            <a:pPr eaLnBrk="1" fontAlgn="auto" hangingPunct="1">
              <a:spcBef>
                <a:spcPts val="0"/>
              </a:spcBef>
              <a:spcAft>
                <a:spcPts val="0"/>
              </a:spcAft>
              <a:defRPr/>
            </a:pPr>
            <a:r>
              <a:rPr lang="en-US" spc="-11" dirty="0" smtClean="0">
                <a:latin typeface="Times New Roman"/>
                <a:ea typeface="Times New Roman"/>
                <a:cs typeface="+mn-cs"/>
              </a:rPr>
              <a:t>Use the spreadsheet “PV” function to calculate present value.</a:t>
            </a:r>
          </a:p>
          <a:p>
            <a:pPr lvl="1" indent="-228600" eaLnBrk="1" fontAlgn="auto" hangingPunct="1">
              <a:spcBef>
                <a:spcPts val="600"/>
              </a:spcBef>
              <a:spcAft>
                <a:spcPts val="634"/>
              </a:spcAft>
              <a:buFont typeface="Symbol" pitchFamily="18" charset="2"/>
              <a:buChar char="·"/>
              <a:defRPr/>
            </a:pPr>
            <a:r>
              <a:rPr lang="en-US" spc="-11" dirty="0" smtClean="0">
                <a:latin typeface="Times New Roman"/>
                <a:ea typeface="Times New Roman"/>
                <a:cs typeface="+mn-cs"/>
              </a:rPr>
              <a:t>Excel and other spreadsheet software have a built-in “PV” function. This function is typically used to calculate loan payments, but can be used to calculate SIR with the discount rate inserted in the place of interest rate.</a:t>
            </a:r>
            <a:endParaRPr lang="en-US" dirty="0">
              <a:latin typeface="Times New Roman"/>
              <a:ea typeface="Times New Roman"/>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xfrm>
            <a:off x="731520" y="4560569"/>
            <a:ext cx="5852160" cy="4592955"/>
          </a:xfrm>
        </p:spPr>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latin typeface="Times New Roman"/>
                <a:ea typeface="Arial"/>
                <a:cs typeface="+mn-cs"/>
              </a:rPr>
              <a:t>SIR = -PV (%, n, savings/year) ÷ cost</a:t>
            </a:r>
          </a:p>
          <a:p>
            <a:pPr eaLnBrk="1" fontAlgn="auto" hangingPunct="1">
              <a:spcBef>
                <a:spcPts val="0"/>
              </a:spcBef>
              <a:spcAft>
                <a:spcPts val="0"/>
              </a:spcAft>
              <a:defRPr/>
            </a:pPr>
            <a:endParaRPr lang="en-US" dirty="0">
              <a:latin typeface="Times New Roman"/>
              <a:ea typeface="Arial"/>
              <a:cs typeface="+mn-cs"/>
            </a:endParaRPr>
          </a:p>
          <a:p>
            <a:pPr eaLnBrk="1" fontAlgn="auto" hangingPunct="1">
              <a:spcBef>
                <a:spcPts val="0"/>
              </a:spcBef>
              <a:spcAft>
                <a:spcPts val="0"/>
              </a:spcAft>
              <a:defRPr/>
            </a:pPr>
            <a:r>
              <a:rPr lang="en-US" dirty="0" smtClean="0">
                <a:latin typeface="Times New Roman"/>
                <a:ea typeface="Arial"/>
                <a:cs typeface="+mn-cs"/>
              </a:rPr>
              <a:t>Where:</a:t>
            </a:r>
          </a:p>
          <a:p>
            <a:pPr lvl="1" indent="-228600" eaLnBrk="1" fontAlgn="auto" hangingPunct="1">
              <a:spcBef>
                <a:spcPts val="0"/>
              </a:spcBef>
              <a:spcAft>
                <a:spcPts val="0"/>
              </a:spcAft>
              <a:buFont typeface="Symbol" pitchFamily="18" charset="2"/>
              <a:buChar char="·"/>
              <a:defRPr/>
            </a:pPr>
            <a:r>
              <a:rPr lang="en-US" dirty="0" smtClean="0">
                <a:latin typeface="Times New Roman"/>
                <a:ea typeface="Arial"/>
                <a:cs typeface="+mn-cs"/>
              </a:rPr>
              <a:t>% = DOE-provided discount rate,</a:t>
            </a:r>
          </a:p>
          <a:p>
            <a:pPr lvl="1" indent="-228600" eaLnBrk="1" fontAlgn="auto" hangingPunct="1">
              <a:spcBef>
                <a:spcPts val="0"/>
              </a:spcBef>
              <a:spcAft>
                <a:spcPts val="0"/>
              </a:spcAft>
              <a:buFont typeface="Symbol" pitchFamily="18" charset="2"/>
              <a:buChar char="·"/>
              <a:defRPr/>
            </a:pPr>
            <a:r>
              <a:rPr lang="en-US" dirty="0" smtClean="0">
                <a:latin typeface="Times New Roman"/>
                <a:ea typeface="Arial"/>
                <a:cs typeface="+mn-cs"/>
              </a:rPr>
              <a:t>n = lifetime of measure, in years,</a:t>
            </a:r>
          </a:p>
          <a:p>
            <a:pPr lvl="1" indent="-228600" eaLnBrk="1" fontAlgn="auto" hangingPunct="1">
              <a:spcBef>
                <a:spcPts val="0"/>
              </a:spcBef>
              <a:spcAft>
                <a:spcPts val="0"/>
              </a:spcAft>
              <a:buFont typeface="Symbol" pitchFamily="18" charset="2"/>
              <a:buChar char="·"/>
              <a:defRPr/>
            </a:pPr>
            <a:r>
              <a:rPr lang="en-US" dirty="0" smtClean="0">
                <a:latin typeface="Times New Roman"/>
                <a:ea typeface="Arial"/>
                <a:cs typeface="+mn-cs"/>
              </a:rPr>
              <a:t>savings/year are based on local utility data, and</a:t>
            </a:r>
          </a:p>
          <a:p>
            <a:pPr lvl="1" indent="-228600" eaLnBrk="1" fontAlgn="auto" hangingPunct="1">
              <a:spcBef>
                <a:spcPts val="0"/>
              </a:spcBef>
              <a:spcAft>
                <a:spcPts val="0"/>
              </a:spcAft>
              <a:buFont typeface="Symbol" pitchFamily="18" charset="2"/>
              <a:buChar char="·"/>
              <a:defRPr/>
            </a:pPr>
            <a:r>
              <a:rPr lang="en-US" dirty="0" smtClean="0">
                <a:latin typeface="Times New Roman"/>
                <a:ea typeface="Arial"/>
                <a:cs typeface="+mn-cs"/>
              </a:rPr>
              <a:t>cost = total cost of installation.</a:t>
            </a:r>
          </a:p>
          <a:p>
            <a:pPr lvl="1" indent="-228600" eaLnBrk="1" fontAlgn="auto" hangingPunct="1">
              <a:spcBef>
                <a:spcPts val="0"/>
              </a:spcBef>
              <a:spcAft>
                <a:spcPts val="0"/>
              </a:spcAft>
              <a:buFont typeface="Symbol" pitchFamily="18" charset="2"/>
              <a:buChar char="·"/>
              <a:defRPr/>
            </a:pPr>
            <a:endParaRPr lang="en-US" dirty="0">
              <a:latin typeface="Times New Roman"/>
              <a:ea typeface="Times New Roman"/>
            </a:endParaRPr>
          </a:p>
          <a:p>
            <a:pPr marL="0" lvl="1" eaLnBrk="1" fontAlgn="auto" hangingPunct="1">
              <a:spcBef>
                <a:spcPts val="0"/>
              </a:spcBef>
              <a:spcAft>
                <a:spcPts val="0"/>
              </a:spcAft>
              <a:defRPr/>
            </a:pPr>
            <a:r>
              <a:rPr lang="en-US" dirty="0" smtClean="0">
                <a:latin typeface="Times New Roman"/>
                <a:ea typeface="Times New Roman"/>
                <a:cs typeface="+mn-cs"/>
              </a:rPr>
              <a:t>The discount rate is generally around 3%.</a:t>
            </a:r>
          </a:p>
          <a:p>
            <a:pPr marL="0" lvl="1" eaLnBrk="1" fontAlgn="auto" hangingPunct="1">
              <a:spcBef>
                <a:spcPts val="0"/>
              </a:spcBef>
              <a:spcAft>
                <a:spcPts val="0"/>
              </a:spcAft>
              <a:defRPr/>
            </a:pPr>
            <a:endParaRPr lang="en-US" dirty="0" smtClean="0">
              <a:latin typeface="Times New Roman"/>
              <a:ea typeface="Times New Roman"/>
              <a:cs typeface="+mn-cs"/>
            </a:endParaRPr>
          </a:p>
          <a:p>
            <a:pPr eaLnBrk="1" fontAlgn="auto" hangingPunct="1">
              <a:spcBef>
                <a:spcPts val="0"/>
              </a:spcBef>
              <a:spcAft>
                <a:spcPts val="0"/>
              </a:spcAft>
              <a:defRPr/>
            </a:pPr>
            <a:r>
              <a:rPr lang="en-US" dirty="0" smtClean="0">
                <a:latin typeface="Times New Roman"/>
                <a:ea typeface="Times New Roman"/>
                <a:cs typeface="+mn-cs"/>
              </a:rPr>
              <a:t>The lifetime of the measure should be based on industry norms. The accepted lifetime of a refrigerator is 12 years. </a:t>
            </a:r>
            <a:r>
              <a:rPr lang="en-US" dirty="0">
                <a:latin typeface="Times New Roman"/>
                <a:ea typeface="Times New Roman"/>
                <a:cs typeface="+mn-cs"/>
              </a:rPr>
              <a:t>T</a:t>
            </a:r>
            <a:r>
              <a:rPr lang="en-US" dirty="0" smtClean="0">
                <a:latin typeface="Times New Roman"/>
                <a:ea typeface="Times New Roman"/>
                <a:cs typeface="+mn-cs"/>
              </a:rPr>
              <a:t>he accepted lifetime of insulation is 25 years. </a:t>
            </a:r>
          </a:p>
          <a:p>
            <a:pPr eaLnBrk="1" fontAlgn="auto" hangingPunct="1">
              <a:spcBef>
                <a:spcPts val="0"/>
              </a:spcBef>
              <a:spcAft>
                <a:spcPts val="0"/>
              </a:spcAft>
              <a:defRPr/>
            </a:pPr>
            <a:endParaRPr lang="en-US" dirty="0" smtClean="0">
              <a:latin typeface="Times New Roman"/>
              <a:ea typeface="Times New Roman"/>
              <a:cs typeface="+mn-cs"/>
            </a:endParaRPr>
          </a:p>
          <a:p>
            <a:pPr eaLnBrk="1" fontAlgn="auto" hangingPunct="1">
              <a:spcBef>
                <a:spcPts val="0"/>
              </a:spcBef>
              <a:spcAft>
                <a:spcPts val="634"/>
              </a:spcAft>
              <a:defRPr/>
            </a:pPr>
            <a:r>
              <a:rPr lang="en-US" dirty="0" smtClean="0">
                <a:latin typeface="Times New Roman"/>
                <a:ea typeface="Times New Roman"/>
                <a:cs typeface="+mn-cs"/>
              </a:rPr>
              <a:t>The total cost of installation must include removal and decommissioning of the old appliance if applicable.</a:t>
            </a:r>
          </a:p>
          <a:p>
            <a:pPr marL="171450" indent="-171450" eaLnBrk="1" fontAlgn="auto" hangingPunct="1">
              <a:spcBef>
                <a:spcPts val="0"/>
              </a:spcBef>
              <a:spcAft>
                <a:spcPts val="634"/>
              </a:spcAft>
              <a:defRPr/>
            </a:pPr>
            <a:r>
              <a:rPr lang="en-US" i="1" dirty="0" smtClean="0">
                <a:solidFill>
                  <a:srgbClr val="818181"/>
                </a:solidFill>
                <a:latin typeface="Times New Roman"/>
                <a:ea typeface="Helvetica"/>
                <a:cs typeface="+mn-cs"/>
              </a:rPr>
              <a:t>Q: How would it affect the SIR calculation if refrigerators only last seven years in a region due to brownouts and power surges?</a:t>
            </a:r>
          </a:p>
          <a:p>
            <a:pPr marL="171450" indent="-171450" eaLnBrk="1" fontAlgn="auto" hangingPunct="1">
              <a:spcBef>
                <a:spcPts val="0"/>
              </a:spcBef>
              <a:spcAft>
                <a:spcPts val="0"/>
              </a:spcAft>
              <a:defRPr/>
            </a:pPr>
            <a:r>
              <a:rPr lang="en-US" i="1" dirty="0" smtClean="0">
                <a:solidFill>
                  <a:srgbClr val="818181"/>
                </a:solidFill>
                <a:latin typeface="Times New Roman"/>
                <a:ea typeface="Helvetica"/>
                <a:cs typeface="+mn-cs"/>
              </a:rPr>
              <a:t>A: Since the lifetime would be shortened, there would be less time for the measure to pay for itself in energy savings, so we would either have to find a less expensive refrigerator or one that is more efficient for the same price. The new refrigerator would have to pay for itself in seven years instead of 12.</a:t>
            </a:r>
            <a:endParaRPr lang="en-US" i="1" dirty="0">
              <a:solidFill>
                <a:srgbClr val="818181"/>
              </a:solidFill>
              <a:latin typeface="Times New Roman"/>
              <a:ea typeface="Helvetica"/>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latin typeface="Times New Roman"/>
                <a:ea typeface="Arial"/>
                <a:cs typeface="+mn-cs"/>
              </a:rPr>
              <a:t>Every measure must be listed in Appendix A and have an SIR of 1 or more. The client must also accept the measure because WAP is a voluntary program.</a:t>
            </a:r>
          </a:p>
          <a:p>
            <a:pPr eaLnBrk="1" fontAlgn="auto" hangingPunct="1">
              <a:spcBef>
                <a:spcPts val="1269"/>
              </a:spcBef>
              <a:spcAft>
                <a:spcPts val="0"/>
              </a:spcAft>
              <a:defRPr/>
            </a:pPr>
            <a:r>
              <a:rPr lang="en-US" dirty="0" smtClean="0">
                <a:latin typeface="Times New Roman"/>
                <a:ea typeface="Arial"/>
                <a:cs typeface="+mn-cs"/>
              </a:rPr>
              <a:t>If the client does not want certain measures installed, the auditor has two choices:</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Continue with weatherization, omitting the unwanted measures</a:t>
            </a:r>
          </a:p>
          <a:p>
            <a:pPr marL="457200" indent="-228600" eaLnBrk="1" fontAlgn="auto" hangingPunct="1">
              <a:spcBef>
                <a:spcPts val="0"/>
              </a:spcBef>
              <a:spcAft>
                <a:spcPts val="634"/>
              </a:spcAft>
              <a:buFont typeface="Symbol"/>
              <a:buChar char=""/>
              <a:defRPr/>
            </a:pPr>
            <a:r>
              <a:rPr lang="en-US" dirty="0" smtClean="0">
                <a:latin typeface="Times New Roman"/>
                <a:ea typeface="Times New Roman"/>
                <a:cs typeface="+mn-cs"/>
              </a:rPr>
              <a:t>Defer weatherization services</a:t>
            </a:r>
          </a:p>
          <a:p>
            <a:pPr eaLnBrk="1" fontAlgn="auto" hangingPunct="1">
              <a:spcBef>
                <a:spcPts val="1269"/>
              </a:spcBef>
              <a:spcAft>
                <a:spcPts val="0"/>
              </a:spcAft>
              <a:defRPr/>
            </a:pPr>
            <a:r>
              <a:rPr lang="en-US" dirty="0" smtClean="0">
                <a:latin typeface="Times New Roman"/>
                <a:ea typeface="Arial"/>
                <a:cs typeface="+mn-cs"/>
              </a:rPr>
              <a:t>For example, clients may not want to give up their old refrigerator, and we cannot force them to accept a new one. In this situation, the auditor must determine if weatherization should continue or if services should be deferred. </a:t>
            </a:r>
          </a:p>
          <a:p>
            <a:pPr eaLnBrk="1" fontAlgn="auto" hangingPunct="1">
              <a:spcBef>
                <a:spcPts val="0"/>
              </a:spcBef>
              <a:spcAft>
                <a:spcPts val="0"/>
              </a:spcAft>
              <a:defRPr/>
            </a:pPr>
            <a:r>
              <a:rPr lang="en-US" dirty="0" smtClean="0">
                <a:latin typeface="Times New Roman"/>
                <a:ea typeface="Arial"/>
                <a:cs typeface="+mn-cs"/>
              </a:rPr>
              <a:t/>
            </a:r>
            <a:br>
              <a:rPr lang="en-US" dirty="0" smtClean="0">
                <a:latin typeface="Times New Roman"/>
                <a:ea typeface="Arial"/>
                <a:cs typeface="+mn-cs"/>
              </a:rPr>
            </a:br>
            <a:r>
              <a:rPr lang="en-US" b="1" dirty="0" smtClean="0">
                <a:latin typeface="Arial"/>
                <a:ea typeface="Helvetica"/>
                <a:cs typeface="Times New Roman"/>
              </a:rPr>
              <a:t> </a:t>
            </a:r>
            <a:endParaRPr lang="en-US" dirty="0">
              <a:latin typeface="Times New Roman"/>
              <a:ea typeface="Arial"/>
              <a:cs typeface="+mn-cs"/>
            </a:endParaRPr>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541DBDBE-BCEC-4CE8-8602-F783693D2F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Times New Roman"/>
                <a:ea typeface="Arial"/>
                <a:cs typeface="+mn-cs"/>
              </a:rPr>
              <a:t>Monitor or inspect to standards that are consistent with:</a:t>
            </a:r>
          </a:p>
          <a:p>
            <a:pPr marL="457200" indent="-228600" eaLnBrk="1" fontAlgn="auto" hangingPunct="1">
              <a:spcBef>
                <a:spcPts val="634"/>
              </a:spcBef>
              <a:spcAft>
                <a:spcPts val="0"/>
              </a:spcAft>
              <a:buFont typeface="Symbol"/>
              <a:buChar char=""/>
              <a:defRPr/>
            </a:pPr>
            <a:r>
              <a:rPr lang="en-US" dirty="0" smtClean="0">
                <a:latin typeface="Times New Roman"/>
                <a:ea typeface="Times New Roman"/>
                <a:cs typeface="+mn-cs"/>
              </a:rPr>
              <a:t>DOE rules and guidance</a:t>
            </a:r>
            <a:r>
              <a:rPr lang="en-US" dirty="0">
                <a:latin typeface="Times New Roman"/>
                <a:ea typeface="Times New Roman"/>
                <a:cs typeface="+mn-cs"/>
              </a:rPr>
              <a:t>.</a:t>
            </a:r>
            <a:endParaRPr lang="en-US" dirty="0" smtClean="0">
              <a:latin typeface="Times New Roman"/>
              <a:ea typeface="Times New Roman"/>
              <a:cs typeface="+mn-cs"/>
            </a:endParaRPr>
          </a:p>
          <a:p>
            <a:pPr marL="914400" lvl="1" indent="-228600" eaLnBrk="1" fontAlgn="auto" hangingPunct="1">
              <a:spcBef>
                <a:spcPts val="0"/>
              </a:spcBef>
              <a:spcAft>
                <a:spcPts val="0"/>
              </a:spcAft>
              <a:buFont typeface="Courier New"/>
              <a:buChar char="o"/>
              <a:defRPr/>
            </a:pPr>
            <a:r>
              <a:rPr lang="en-US" dirty="0" smtClean="0">
                <a:latin typeface="Times New Roman"/>
                <a:ea typeface="Times New Roman"/>
                <a:cs typeface="Times New Roman"/>
              </a:rPr>
              <a:t>Appendix A (Title 10 CFR Part 440) – Title 10 CFR Part 440, established by the Energy Conservation in Existing Buildings Act of 1976, directs DOE to provide weatherization assistance to low-income persons. Appendix A identifies and lists the specifications for materials that may be installed on homes.</a:t>
            </a:r>
          </a:p>
          <a:p>
            <a:pPr marL="914400" lvl="1" indent="-228600" eaLnBrk="1" fontAlgn="auto" hangingPunct="1">
              <a:spcBef>
                <a:spcPts val="0"/>
              </a:spcBef>
              <a:spcAft>
                <a:spcPts val="0"/>
              </a:spcAft>
              <a:buFont typeface="Courier New"/>
              <a:buChar char="o"/>
              <a:defRPr/>
            </a:pPr>
            <a:r>
              <a:rPr lang="en-US" b="1" i="1" dirty="0" smtClean="0">
                <a:latin typeface="Times New Roman"/>
                <a:ea typeface="Times New Roman"/>
                <a:cs typeface="Times New Roman"/>
              </a:rPr>
              <a:t>Weatherization program notices (WPN)</a:t>
            </a:r>
            <a:r>
              <a:rPr lang="en-US" dirty="0" smtClean="0">
                <a:latin typeface="Times New Roman"/>
                <a:ea typeface="Times New Roman"/>
                <a:cs typeface="Times New Roman"/>
              </a:rPr>
              <a:t> – Program notices released by DOE to </a:t>
            </a:r>
            <a:r>
              <a:rPr lang="en-US" b="1" i="1" dirty="0" smtClean="0">
                <a:latin typeface="Times New Roman"/>
                <a:ea typeface="Times New Roman"/>
                <a:cs typeface="Times New Roman"/>
              </a:rPr>
              <a:t>grantees</a:t>
            </a:r>
            <a:r>
              <a:rPr lang="en-US" dirty="0" smtClean="0">
                <a:latin typeface="Times New Roman"/>
                <a:ea typeface="Times New Roman"/>
                <a:cs typeface="Times New Roman"/>
              </a:rPr>
              <a:t> provide program guidance, policy, or clarifications. Examples include WPN 11-6, “Health &amp; Safety Guidance,” and WPN 02-6, “Weatherization Activities and Federal Lead-Based Paint Regulations.” The grantee must distribute WPNs to its </a:t>
            </a:r>
            <a:r>
              <a:rPr lang="en-US" b="1" i="1" dirty="0" smtClean="0">
                <a:latin typeface="Times New Roman"/>
                <a:ea typeface="Times New Roman"/>
                <a:cs typeface="Times New Roman"/>
              </a:rPr>
              <a:t>subgrantees</a:t>
            </a:r>
            <a:r>
              <a:rPr lang="en-US" dirty="0" smtClean="0">
                <a:latin typeface="Times New Roman"/>
                <a:ea typeface="Times New Roman"/>
                <a:cs typeface="Times New Roman"/>
              </a:rPr>
              <a:t> and training network.</a:t>
            </a:r>
          </a:p>
          <a:p>
            <a:pPr marL="457200" indent="-228600" eaLnBrk="1" fontAlgn="auto" hangingPunct="1">
              <a:spcBef>
                <a:spcPts val="0"/>
              </a:spcBef>
              <a:spcAft>
                <a:spcPts val="0"/>
              </a:spcAft>
              <a:buFont typeface="Symbol"/>
              <a:buChar char=""/>
              <a:defRPr/>
            </a:pPr>
            <a:r>
              <a:rPr lang="en-US" dirty="0" smtClean="0">
                <a:latin typeface="Times New Roman"/>
                <a:ea typeface="Times New Roman"/>
                <a:cs typeface="+mn-cs"/>
              </a:rPr>
              <a:t>State program standards</a:t>
            </a:r>
            <a:r>
              <a:rPr lang="en-US" dirty="0">
                <a:latin typeface="Times New Roman"/>
                <a:ea typeface="Times New Roman"/>
                <a:cs typeface="+mn-cs"/>
              </a:rPr>
              <a:t>.</a:t>
            </a:r>
            <a:endParaRPr lang="en-US" dirty="0" smtClean="0">
              <a:latin typeface="Times New Roman"/>
              <a:ea typeface="Times New Roman"/>
              <a:cs typeface="+mn-cs"/>
            </a:endParaRPr>
          </a:p>
          <a:p>
            <a:pPr marL="914400" lvl="1" indent="-228600" eaLnBrk="1" fontAlgn="auto" hangingPunct="1">
              <a:spcBef>
                <a:spcPts val="0"/>
              </a:spcBef>
              <a:spcAft>
                <a:spcPts val="0"/>
              </a:spcAft>
              <a:buFont typeface="Courier New"/>
              <a:buChar char="o"/>
              <a:defRPr/>
            </a:pPr>
            <a:r>
              <a:rPr lang="en-US" dirty="0" smtClean="0">
                <a:latin typeface="Times New Roman"/>
                <a:ea typeface="Times New Roman"/>
                <a:cs typeface="Times New Roman"/>
              </a:rPr>
              <a:t>Mirror DOE rules.</a:t>
            </a:r>
          </a:p>
          <a:p>
            <a:pPr marL="914400" lvl="1" indent="-228600" eaLnBrk="1" fontAlgn="auto" hangingPunct="1">
              <a:spcBef>
                <a:spcPts val="0"/>
              </a:spcBef>
              <a:spcAft>
                <a:spcPts val="634"/>
              </a:spcAft>
              <a:buFont typeface="Courier New"/>
              <a:buChar char="o"/>
              <a:defRPr/>
            </a:pPr>
            <a:r>
              <a:rPr lang="en-US" dirty="0" smtClean="0">
                <a:latin typeface="Times New Roman"/>
                <a:ea typeface="Times New Roman"/>
                <a:cs typeface="Times New Roman"/>
              </a:rPr>
              <a:t>Defer to local authority having jurisdiction – Local codes may be more stringent than federal or state regulations or the </a:t>
            </a:r>
            <a:r>
              <a:rPr lang="en-US" b="1" i="1" dirty="0" smtClean="0">
                <a:latin typeface="Times New Roman"/>
                <a:ea typeface="Times New Roman"/>
                <a:cs typeface="Times New Roman"/>
              </a:rPr>
              <a:t>International Residential Code (IRC)</a:t>
            </a:r>
            <a:r>
              <a:rPr lang="en-US" dirty="0" smtClean="0">
                <a:latin typeface="Times New Roman"/>
                <a:ea typeface="Times New Roman"/>
                <a:cs typeface="Times New Roman"/>
              </a:rPr>
              <a:t>. Agencies must abide by the most stringent applicable code. </a:t>
            </a:r>
          </a:p>
          <a:p>
            <a:pPr eaLnBrk="1" fontAlgn="auto" hangingPunct="1">
              <a:spcBef>
                <a:spcPts val="0"/>
              </a:spcBef>
              <a:spcAft>
                <a:spcPts val="0"/>
              </a:spcAft>
              <a:defRPr/>
            </a:pPr>
            <a:r>
              <a:rPr lang="en-US" i="1" dirty="0" smtClean="0">
                <a:solidFill>
                  <a:srgbClr val="818181"/>
                </a:solidFill>
                <a:latin typeface="Times New Roman"/>
                <a:ea typeface="Helvetica"/>
                <a:cs typeface="+mn-cs"/>
              </a:rPr>
              <a:t>Reference Appendix A and WPN 11-6.</a:t>
            </a:r>
            <a:endParaRPr lang="en-US" i="1" dirty="0">
              <a:solidFill>
                <a:srgbClr val="818181"/>
              </a:solidFill>
              <a:latin typeface="Times New Roman"/>
              <a:ea typeface="Helvetica"/>
              <a:cs typeface="+mn-cs"/>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541DBDBE-BCEC-4CE8-8602-F783693D2F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2" name="Group 21"/>
          <p:cNvGrpSpPr>
            <a:grpSpLocks/>
          </p:cNvGrpSpPr>
          <p:nvPr userDrawn="1"/>
        </p:nvGrpSpPr>
        <p:grpSpPr bwMode="auto">
          <a:xfrm flipH="1" flipV="1">
            <a:off x="0" y="920750"/>
            <a:ext cx="9144000" cy="55563"/>
            <a:chOff x="0" y="832104"/>
            <a:chExt cx="9144000" cy="54864"/>
          </a:xfrm>
        </p:grpSpPr>
        <p:sp>
          <p:nvSpPr>
            <p:cNvPr id="13" name="Rectangle 1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6" name="Picture 31"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7" name="Rectangle 16"/>
          <p:cNvSpPr/>
          <p:nvPr userDrawn="1"/>
        </p:nvSpPr>
        <p:spPr>
          <a:xfrm>
            <a:off x="4462463" y="4900613"/>
            <a:ext cx="4572000" cy="184150"/>
          </a:xfrm>
          <a:prstGeom prst="rect">
            <a:avLst/>
          </a:prstGeom>
        </p:spPr>
        <p:txBody>
          <a:bodyPr>
            <a:spAutoFit/>
          </a:bodyPr>
          <a:lstStyle/>
          <a:p>
            <a:pPr algn="r" fontAlgn="auto">
              <a:spcBef>
                <a:spcPct val="20000"/>
              </a:spcBef>
              <a:spcAft>
                <a:spcPts val="0"/>
              </a:spcAft>
              <a:buFont typeface="Arial"/>
              <a:buNone/>
              <a:defRPr/>
            </a:pPr>
            <a:r>
              <a:rPr lang="en-US" sz="600" dirty="0">
                <a:solidFill>
                  <a:srgbClr val="FFFFFF"/>
                </a:solidFill>
                <a:latin typeface="+mn-lt"/>
                <a:ea typeface="+mn-ea"/>
                <a:cs typeface="Arial Narrow"/>
              </a:rPr>
              <a:t>Weatherization  Crew, Virginia</a:t>
            </a:r>
          </a:p>
        </p:txBody>
      </p:sp>
      <p:sp>
        <p:nvSpPr>
          <p:cNvPr id="2" name="Title 1"/>
          <p:cNvSpPr>
            <a:spLocks noGrp="1"/>
          </p:cNvSpPr>
          <p:nvPr>
            <p:ph type="ctrTitle"/>
          </p:nvPr>
        </p:nvSpPr>
        <p:spPr>
          <a:xfrm>
            <a:off x="202680" y="147797"/>
            <a:ext cx="5626620" cy="603505"/>
          </a:xfrm>
          <a:prstGeom prst="rect">
            <a:avLst/>
          </a:prstGeom>
          <a:ln>
            <a:noFill/>
          </a:ln>
        </p:spPr>
        <p:txBody>
          <a:bodyPr lIns="0" rIns="0" anchorCtr="0"/>
          <a:lstStyle>
            <a:lvl1pPr algn="l">
              <a:defRPr sz="1600">
                <a:ln>
                  <a:noFill/>
                </a:ln>
                <a:solidFill>
                  <a:schemeClr val="bg1"/>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4365800" cy="270687"/>
          </a:xfrm>
          <a:noFill/>
          <a:ln>
            <a:noFill/>
          </a:ln>
        </p:spPr>
        <p:txBody>
          <a:bodyPr>
            <a:normAutofit/>
          </a:bodyPr>
          <a:lstStyle>
            <a:lvl1pPr eaLnBrk="1" hangingPunct="1">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44500" y="0"/>
            <a:ext cx="5397500" cy="901700"/>
          </a:xfrm>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444500" y="0"/>
            <a:ext cx="5397500" cy="901700"/>
          </a:xfrm>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a:xfrm>
            <a:off x="457200" y="0"/>
            <a:ext cx="5384800" cy="901700"/>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384800" cy="9017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p:spPr>
        <p:txBody>
          <a:bodyPr/>
          <a:lstStyle>
            <a:lvl1pPr fontAlgn="auto">
              <a:spcBef>
                <a:spcPts val="0"/>
              </a:spcBef>
              <a:spcAft>
                <a:spcPts val="0"/>
              </a:spcAft>
              <a:defRPr>
                <a:latin typeface="+mn-lt"/>
                <a:ea typeface="+mn-ea"/>
                <a:cs typeface="+mn-cs"/>
              </a:defRPr>
            </a:lvl1pPr>
          </a:lstStyle>
          <a:p>
            <a:pPr>
              <a:defRPr/>
            </a:pPr>
            <a:fld id="{6ECE66D2-56D9-6244-8210-F8FEFA96052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itle Placeholder 13"/>
          <p:cNvSpPr>
            <a:spLocks noGrp="1"/>
          </p:cNvSpPr>
          <p:nvPr>
            <p:ph type="title"/>
          </p:nvPr>
        </p:nvSpPr>
        <p:spPr>
          <a:xfrm>
            <a:off x="444500" y="0"/>
            <a:ext cx="53975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9" name="Text Placeholder 14"/>
          <p:cNvSpPr>
            <a:spLocks noGrp="1"/>
          </p:cNvSpPr>
          <p:nvPr>
            <p:ph type="body" idx="1"/>
          </p:nvPr>
        </p:nvSpPr>
        <p:spPr bwMode="auto">
          <a:xfrm>
            <a:off x="457200" y="15621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p:cNvSpPr txBox="1">
            <a:spLocks/>
          </p:cNvSpPr>
          <p:nvPr/>
        </p:nvSpPr>
        <p:spPr>
          <a:xfrm>
            <a:off x="130175" y="6616700"/>
            <a:ext cx="7286625" cy="241300"/>
          </a:xfrm>
          <a:prstGeom prst="rect">
            <a:avLst/>
          </a:prstGeom>
        </p:spPr>
        <p:txBody>
          <a:bodyPr>
            <a:prstTxWarp prst="textNoShape">
              <a:avLst/>
            </a:prstTxWarp>
            <a:normAutofit/>
          </a:bodyPr>
          <a:lstStyle/>
          <a:p>
            <a:pPr marL="342900" indent="-342900">
              <a:lnSpc>
                <a:spcPct val="90000"/>
              </a:lnSpc>
              <a:spcBef>
                <a:spcPct val="20000"/>
              </a:spcBef>
              <a:buFont typeface="Arial" charset="0"/>
              <a:buNone/>
              <a:defRPr/>
            </a:pPr>
            <a:fld id="{FB58AAD4-39C8-E642-BA56-AB5F53D2924B}" type="slidenum">
              <a:rPr lang="en-US" sz="1000">
                <a:solidFill>
                  <a:schemeClr val="bg1"/>
                </a:solidFill>
                <a:ea typeface="Arial" charset="0"/>
                <a:cs typeface="Arial" charset="0"/>
              </a:rPr>
              <a:pPr marL="342900" indent="-342900">
                <a:lnSpc>
                  <a:spcPct val="90000"/>
                </a:lnSpc>
                <a:spcBef>
                  <a:spcPct val="20000"/>
                </a:spcBef>
                <a:buFont typeface="Arial" charset="0"/>
                <a:buNone/>
                <a:defRPr/>
              </a:pPr>
              <a:t>‹#›</a:t>
            </a:fld>
            <a:r>
              <a:rPr lang="en-US" sz="1000" dirty="0">
                <a:solidFill>
                  <a:schemeClr val="bg1"/>
                </a:solidFill>
                <a:ea typeface="Arial" charset="0"/>
                <a:cs typeface="Arial" charset="0"/>
              </a:rPr>
              <a:t> | WEATHERIZATION ASSISTANCE PROGRAM STANDARDIZED CURRICULUM – </a:t>
            </a:r>
            <a:r>
              <a:rPr lang="en-US" sz="1000" dirty="0" smtClean="0">
                <a:solidFill>
                  <a:schemeClr val="bg1"/>
                </a:solidFill>
                <a:ea typeface="Arial" charset="0"/>
                <a:cs typeface="Arial" charset="0"/>
              </a:rPr>
              <a:t>September 2012</a:t>
            </a:r>
            <a:endParaRPr lang="en-US" sz="1000" dirty="0">
              <a:solidFill>
                <a:schemeClr val="bg1"/>
              </a:solidFill>
              <a:ea typeface="Arial" charset="0"/>
              <a:cs typeface="Arial" charset="0"/>
            </a:endParaRPr>
          </a:p>
        </p:txBody>
      </p:sp>
      <p:grpSp>
        <p:nvGrpSpPr>
          <p:cNvPr id="1031" name="Group 20"/>
          <p:cNvGrpSpPr>
            <a:grpSpLocks/>
          </p:cNvGrpSpPr>
          <p:nvPr/>
        </p:nvGrpSpPr>
        <p:grpSpPr bwMode="auto">
          <a:xfrm flipH="1" flipV="1">
            <a:off x="0" y="920750"/>
            <a:ext cx="9144000" cy="182563"/>
            <a:chOff x="0" y="704088"/>
            <a:chExt cx="9144000" cy="182880"/>
          </a:xfrm>
        </p:grpSpPr>
        <p:sp>
          <p:nvSpPr>
            <p:cNvPr id="23" name="Rectangle 22"/>
            <p:cNvSpPr/>
            <p:nvPr userDrawn="1"/>
          </p:nvSpPr>
          <p:spPr>
            <a:xfrm>
              <a:off x="4572000" y="704088"/>
              <a:ext cx="457200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3309937" y="704088"/>
              <a:ext cx="1262063"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0" y="704088"/>
              <a:ext cx="3309937"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ea typeface="+mn-ea"/>
              </a:rPr>
              <a:t>eere.energy.gov</a:t>
            </a:r>
            <a:endParaRPr lang="en-US" dirty="0">
              <a:ea typeface="+mn-ea"/>
            </a:endParaRPr>
          </a:p>
        </p:txBody>
      </p:sp>
      <p:pic>
        <p:nvPicPr>
          <p:cNvPr id="1033" name="Picture 18" descr="doe_logo_ppt.png"/>
          <p:cNvPicPr>
            <a:picLocks noChangeAspect="1"/>
          </p:cNvPicPr>
          <p:nvPr/>
        </p:nvPicPr>
        <p:blipFill>
          <a:blip r:embed="rId10"/>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79" r:id="rId4"/>
    <p:sldLayoutId id="2147483680" r:id="rId5"/>
    <p:sldLayoutId id="2147483681" r:id="rId6"/>
    <p:sldLayoutId id="2147483683" r:id="rId7"/>
    <p:sldLayoutId id="2147483684" r:id="rId8"/>
  </p:sldLayoutIdLst>
  <p:txStyles>
    <p:titleStyle>
      <a:lvl1pPr algn="l" defTabSz="457200" rtl="0" eaLnBrk="0" fontAlgn="base" hangingPunct="0">
        <a:lnSpc>
          <a:spcPts val="2800"/>
        </a:lnSpc>
        <a:spcBef>
          <a:spcPct val="0"/>
        </a:spcBef>
        <a:spcAft>
          <a:spcPct val="0"/>
        </a:spcAft>
        <a:defRPr sz="2600" kern="1200" spc="100">
          <a:solidFill>
            <a:srgbClr val="FFFFFF"/>
          </a:solidFill>
          <a:latin typeface="+mj-lt"/>
          <a:ea typeface="ＭＳ Ｐゴシック" charset="-128"/>
          <a:cs typeface="ＭＳ Ｐゴシック" charset="-128"/>
        </a:defRPr>
      </a:lvl1pPr>
      <a:lvl2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2pPr>
      <a:lvl3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3pPr>
      <a:lvl4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4pPr>
      <a:lvl5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5pPr>
      <a:lvl6pPr marL="4572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273050" indent="-228600" algn="l" defTabSz="457200" rtl="0" eaLnBrk="0" fontAlgn="base" hangingPunct="0">
        <a:spcBef>
          <a:spcPts val="1200"/>
        </a:spcBef>
        <a:spcAft>
          <a:spcPts val="1200"/>
        </a:spcAft>
        <a:buFont typeface="Arial" charset="0"/>
        <a:buChar char="•"/>
        <a:defRPr sz="2400" kern="1200">
          <a:solidFill>
            <a:schemeClr val="tx1"/>
          </a:solidFill>
          <a:latin typeface="+mn-lt"/>
          <a:ea typeface="ＭＳ Ｐゴシック" charset="-128"/>
          <a:cs typeface="ＭＳ Ｐゴシック" charset="-128"/>
        </a:defRPr>
      </a:lvl1pPr>
      <a:lvl2pPr marL="685800" indent="-228600" algn="l" defTabSz="457200" rtl="0" eaLnBrk="0" fontAlgn="base" hangingPunct="0">
        <a:spcBef>
          <a:spcPts val="600"/>
        </a:spcBef>
        <a:spcAft>
          <a:spcPts val="120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1.eere.energy.gov/eere_faq/default.aspx?pid=1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0"/>
          <p:cNvSpPr>
            <a:spLocks noGrp="1"/>
          </p:cNvSpPr>
          <p:nvPr>
            <p:ph type="ctrTitle"/>
          </p:nvPr>
        </p:nvSpPr>
        <p:spPr bwMode="auto">
          <a:xfrm>
            <a:off x="2260600" y="3098800"/>
            <a:ext cx="6680200" cy="876300"/>
          </a:xfrm>
        </p:spPr>
        <p:txBody>
          <a:bodyPr wrap="square" numCol="1" anchorCtr="0" compatLnSpc="1">
            <a:prstTxWarp prst="textNoShape">
              <a:avLst/>
            </a:prstTxWarp>
          </a:bodyPr>
          <a:lstStyle/>
          <a:p>
            <a:pPr eaLnBrk="1" hangingPunct="1">
              <a:lnSpc>
                <a:spcPct val="100000"/>
              </a:lnSpc>
              <a:spcBef>
                <a:spcPts val="600"/>
              </a:spcBef>
              <a:spcAft>
                <a:spcPts val="600"/>
              </a:spcAft>
            </a:pPr>
            <a:r>
              <a:rPr lang="en-US" sz="4000" spc="0" dirty="0" smtClean="0">
                <a:solidFill>
                  <a:srgbClr val="11007C"/>
                </a:solidFill>
              </a:rPr>
              <a:t>Regulations and Standards</a:t>
            </a:r>
          </a:p>
        </p:txBody>
      </p:sp>
      <p:sp>
        <p:nvSpPr>
          <p:cNvPr id="12291" name="Rectangle 3"/>
          <p:cNvSpPr>
            <a:spLocks noGrp="1" noChangeArrowheads="1"/>
          </p:cNvSpPr>
          <p:nvPr>
            <p:ph type="subTitle" idx="1"/>
          </p:nvPr>
        </p:nvSpPr>
        <p:spPr>
          <a:xfrm>
            <a:off x="2286000" y="2743200"/>
            <a:ext cx="6400800" cy="457200"/>
          </a:xfrm>
        </p:spPr>
        <p:txBody>
          <a:bodyPr/>
          <a:lstStyle/>
          <a:p>
            <a:pPr eaLnBrk="1" hangingPunct="1"/>
            <a:r>
              <a:rPr lang="en-US" dirty="0" smtClean="0">
                <a:solidFill>
                  <a:srgbClr val="97999C"/>
                </a:solidFill>
              </a:rPr>
              <a:t>QUALITY CONTROL INSPECTOR</a:t>
            </a:r>
            <a:endParaRPr lang="en-US" dirty="0">
              <a:solidFill>
                <a:srgbClr val="97999C"/>
              </a:solidFill>
            </a:endParaRPr>
          </a:p>
        </p:txBody>
      </p:sp>
      <p:cxnSp>
        <p:nvCxnSpPr>
          <p:cNvPr id="12292"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12293"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prstTxWarp prst="textNoShape">
              <a:avLst/>
            </a:prstTxWarp>
            <a:spAutoFit/>
          </a:bodyPr>
          <a:lstStyle/>
          <a:p>
            <a:r>
              <a:rPr lang="en-US" sz="900" dirty="0">
                <a:solidFill>
                  <a:schemeClr val="bg1"/>
                </a:solidFill>
              </a:rPr>
              <a:t>WEATHERIZATION ASSISTANCE PROGRAM STANDARDIZED CURRICULUM – </a:t>
            </a:r>
            <a:r>
              <a:rPr lang="en-US" sz="900" dirty="0" smtClean="0">
                <a:solidFill>
                  <a:schemeClr val="bg1"/>
                </a:solidFill>
              </a:rPr>
              <a:t>September 2012</a:t>
            </a:r>
            <a:endParaRPr lang="en-US" sz="900" dirty="0">
              <a:solidFill>
                <a:schemeClr val="bg1"/>
              </a:solidFill>
            </a:endParaRPr>
          </a:p>
        </p:txBody>
      </p:sp>
      <p:pic>
        <p:nvPicPr>
          <p:cNvPr id="12294"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Image of a worker sleeping between stacks of papers and books"/>
          <p:cNvPicPr>
            <a:picLocks noChangeAspect="1" noChangeArrowheads="1"/>
          </p:cNvPicPr>
          <p:nvPr/>
        </p:nvPicPr>
        <p:blipFill>
          <a:blip r:embed="rId3"/>
          <a:srcRect l="10220" r="21687"/>
          <a:stretch>
            <a:fillRect/>
          </a:stretch>
        </p:blipFill>
        <p:spPr bwMode="auto">
          <a:xfrm>
            <a:off x="3695700" y="1117600"/>
            <a:ext cx="5448300" cy="5334000"/>
          </a:xfrm>
          <a:prstGeom prst="rect">
            <a:avLst/>
          </a:prstGeom>
          <a:noFill/>
          <a:ln w="9525">
            <a:noFill/>
            <a:miter lim="800000"/>
            <a:headEnd/>
            <a:tailEnd/>
          </a:ln>
        </p:spPr>
      </p:pic>
      <p:sp>
        <p:nvSpPr>
          <p:cNvPr id="30723" name="Content Placeholder 2"/>
          <p:cNvSpPr>
            <a:spLocks noGrp="1"/>
          </p:cNvSpPr>
          <p:nvPr>
            <p:ph idx="1"/>
          </p:nvPr>
        </p:nvSpPr>
        <p:spPr>
          <a:xfrm>
            <a:off x="357411" y="2159000"/>
            <a:ext cx="3028043" cy="3200400"/>
          </a:xfrm>
        </p:spPr>
        <p:txBody>
          <a:bodyPr/>
          <a:lstStyle/>
          <a:p>
            <a:pPr marL="458788" indent="-284163" eaLnBrk="1" hangingPunct="1">
              <a:defRPr/>
            </a:pPr>
            <a:r>
              <a:rPr lang="en-US" dirty="0" smtClean="0"/>
              <a:t>International Codes Council (ICC) </a:t>
            </a:r>
          </a:p>
          <a:p>
            <a:pPr marL="458788" indent="-284163" eaLnBrk="1" hangingPunct="1">
              <a:defRPr/>
            </a:pPr>
            <a:r>
              <a:rPr lang="en-US" dirty="0" smtClean="0"/>
              <a:t>International Residential Code (IRC) </a:t>
            </a:r>
            <a:r>
              <a:rPr lang="en-US" dirty="0" smtClean="0">
                <a:solidFill>
                  <a:schemeClr val="accent4"/>
                </a:solidFill>
              </a:rPr>
              <a:t>www.intlcode.org</a:t>
            </a:r>
            <a:r>
              <a:rPr lang="en-US" dirty="0" smtClean="0"/>
              <a:t> </a:t>
            </a:r>
          </a:p>
          <a:p>
            <a:pPr eaLnBrk="1" hangingPunct="1">
              <a:defRP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Building Codes</a:t>
            </a:r>
            <a:endParaRPr lang="en-US" dirty="0">
              <a:ea typeface="+mj-ea"/>
              <a:cs typeface="+mj-cs"/>
            </a:endParaRPr>
          </a:p>
        </p:txBody>
      </p:sp>
      <p:sp>
        <p:nvSpPr>
          <p:cNvPr id="30725"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02771" y="1242785"/>
            <a:ext cx="8229600" cy="5343071"/>
          </a:xfrm>
        </p:spPr>
        <p:txBody>
          <a:bodyPr rtlCol="0">
            <a:normAutofit fontScale="70000" lnSpcReduction="20000"/>
          </a:bodyPr>
          <a:lstStyle/>
          <a:p>
            <a:pPr marL="457200" indent="-282575" eaLnBrk="1" fontAlgn="auto" hangingPunct="1">
              <a:lnSpc>
                <a:spcPct val="120000"/>
              </a:lnSpc>
              <a:buFont typeface="Arial"/>
              <a:buChar char="•"/>
              <a:defRPr/>
            </a:pPr>
            <a:r>
              <a:rPr lang="en-US" sz="3100" dirty="0" smtClean="0">
                <a:ea typeface="+mn-ea"/>
                <a:cs typeface="+mn-cs"/>
              </a:rPr>
              <a:t>American Society of Heating, Refrigerating, </a:t>
            </a:r>
            <a:br>
              <a:rPr lang="en-US" sz="3100" dirty="0" smtClean="0">
                <a:ea typeface="+mn-ea"/>
                <a:cs typeface="+mn-cs"/>
              </a:rPr>
            </a:br>
            <a:r>
              <a:rPr lang="en-US" sz="3100" dirty="0" smtClean="0">
                <a:ea typeface="+mn-ea"/>
                <a:cs typeface="+mn-cs"/>
              </a:rPr>
              <a:t>and Air-Conditioning Engineers (ASHRAE)  </a:t>
            </a:r>
            <a:br>
              <a:rPr lang="en-US" sz="3100" dirty="0" smtClean="0">
                <a:ea typeface="+mn-ea"/>
                <a:cs typeface="+mn-cs"/>
              </a:rPr>
            </a:br>
            <a:r>
              <a:rPr lang="en-US" sz="3100" dirty="0" smtClean="0">
                <a:ea typeface="+mn-ea"/>
                <a:cs typeface="+mn-cs"/>
              </a:rPr>
              <a:t>&lt;www.ashrae.org&gt; </a:t>
            </a:r>
          </a:p>
          <a:p>
            <a:pPr marL="457200" indent="-282575" eaLnBrk="1" fontAlgn="auto" hangingPunct="1">
              <a:lnSpc>
                <a:spcPct val="120000"/>
              </a:lnSpc>
              <a:buFont typeface="Arial"/>
              <a:buChar char="•"/>
              <a:defRPr/>
            </a:pPr>
            <a:r>
              <a:rPr lang="en-US" sz="3100" dirty="0" smtClean="0">
                <a:ea typeface="+mn-ea"/>
                <a:cs typeface="+mn-cs"/>
              </a:rPr>
              <a:t>National Fire Protection Association (NFPA)  </a:t>
            </a:r>
            <a:br>
              <a:rPr lang="en-US" sz="3100" dirty="0" smtClean="0">
                <a:ea typeface="+mn-ea"/>
                <a:cs typeface="+mn-cs"/>
              </a:rPr>
            </a:br>
            <a:r>
              <a:rPr lang="en-US" sz="3100" dirty="0" smtClean="0">
                <a:ea typeface="+mn-ea"/>
                <a:cs typeface="+mn-cs"/>
              </a:rPr>
              <a:t>&lt;www.nfpa.org&gt; </a:t>
            </a:r>
          </a:p>
          <a:p>
            <a:pPr marL="457200" indent="-282575" eaLnBrk="1" fontAlgn="auto" hangingPunct="1">
              <a:lnSpc>
                <a:spcPct val="120000"/>
              </a:lnSpc>
              <a:buFont typeface="Arial"/>
              <a:buChar char="•"/>
              <a:defRPr/>
            </a:pPr>
            <a:r>
              <a:rPr lang="en-US" sz="3100" dirty="0" smtClean="0">
                <a:ea typeface="+mn-ea"/>
                <a:cs typeface="+mn-cs"/>
              </a:rPr>
              <a:t>National Electric Code (NEC) (NFPA 70)  </a:t>
            </a:r>
            <a:br>
              <a:rPr lang="en-US" sz="3100" dirty="0" smtClean="0">
                <a:ea typeface="+mn-ea"/>
                <a:cs typeface="+mn-cs"/>
              </a:rPr>
            </a:br>
            <a:r>
              <a:rPr lang="en-US" sz="3100" dirty="0" smtClean="0">
                <a:ea typeface="+mn-ea"/>
                <a:cs typeface="+mn-cs"/>
              </a:rPr>
              <a:t>&lt;www.nfpa.org&gt; </a:t>
            </a:r>
          </a:p>
          <a:p>
            <a:pPr marL="457200" indent="-282575" eaLnBrk="1" fontAlgn="auto" hangingPunct="1">
              <a:lnSpc>
                <a:spcPct val="120000"/>
              </a:lnSpc>
              <a:spcBef>
                <a:spcPts val="600"/>
              </a:spcBef>
              <a:spcAft>
                <a:spcPts val="0"/>
              </a:spcAft>
              <a:buFont typeface="Arial"/>
              <a:buChar char="•"/>
              <a:defRPr/>
            </a:pPr>
            <a:r>
              <a:rPr lang="en-US" sz="3100" dirty="0" smtClean="0">
                <a:ea typeface="+mn-ea"/>
                <a:cs typeface="+mn-cs"/>
              </a:rPr>
              <a:t>The International Association of Plumbing and </a:t>
            </a:r>
            <a:br>
              <a:rPr lang="en-US" sz="3100" dirty="0" smtClean="0">
                <a:ea typeface="+mn-ea"/>
                <a:cs typeface="+mn-cs"/>
              </a:rPr>
            </a:br>
            <a:r>
              <a:rPr lang="en-US" sz="3100" dirty="0" smtClean="0">
                <a:ea typeface="+mn-ea"/>
                <a:cs typeface="+mn-cs"/>
              </a:rPr>
              <a:t>Mechanical Officials (IAMPO)  &lt;www.iapmo.org&gt; </a:t>
            </a:r>
          </a:p>
          <a:p>
            <a:pPr marL="914400" lvl="1" indent="-282575" eaLnBrk="1" fontAlgn="auto" hangingPunct="1">
              <a:lnSpc>
                <a:spcPct val="120000"/>
              </a:lnSpc>
              <a:spcAft>
                <a:spcPts val="0"/>
              </a:spcAft>
              <a:buFont typeface="Courier New" pitchFamily="49" charset="0"/>
              <a:buChar char="o"/>
              <a:defRPr/>
            </a:pPr>
            <a:r>
              <a:rPr lang="en-US" sz="2900" dirty="0" smtClean="0">
                <a:ea typeface="+mn-ea"/>
              </a:rPr>
              <a:t>Uniform Mechanical Code (UMC)</a:t>
            </a:r>
          </a:p>
          <a:p>
            <a:pPr marL="914400" lvl="1" indent="-282575" eaLnBrk="1" fontAlgn="auto" hangingPunct="1">
              <a:lnSpc>
                <a:spcPct val="120000"/>
              </a:lnSpc>
              <a:spcAft>
                <a:spcPts val="0"/>
              </a:spcAft>
              <a:buFont typeface="Courier New" pitchFamily="49" charset="0"/>
              <a:buChar char="o"/>
              <a:defRPr/>
            </a:pPr>
            <a:r>
              <a:rPr lang="en-US" sz="2900" dirty="0" smtClean="0">
                <a:ea typeface="+mn-ea"/>
              </a:rPr>
              <a:t>Uniform Plumbing Code (UPC)</a:t>
            </a:r>
          </a:p>
          <a:p>
            <a:pPr marL="457200" indent="-282575" eaLnBrk="1" fontAlgn="auto" hangingPunct="1">
              <a:buFont typeface="Arial"/>
              <a:buChar char="•"/>
              <a:defRPr/>
            </a:pPr>
            <a:r>
              <a:rPr lang="en-US" sz="3100" dirty="0" smtClean="0">
                <a:ea typeface="+mn-ea"/>
                <a:cs typeface="+mn-cs"/>
              </a:rPr>
              <a:t>National Fuel Gas Code (NFGC)</a:t>
            </a:r>
          </a:p>
          <a:p>
            <a:pPr lvl="1" eaLnBrk="1" fontAlgn="auto" hangingPunct="1">
              <a:buFont typeface="Arial"/>
              <a:buChar char="–"/>
              <a:defRPr/>
            </a:pPr>
            <a:endParaRPr lang="en-US" dirty="0" smtClean="0">
              <a:ea typeface="+mn-ea"/>
            </a:endParaRPr>
          </a:p>
        </p:txBody>
      </p:sp>
      <p:sp>
        <p:nvSpPr>
          <p:cNvPr id="2" name="Title 1"/>
          <p:cNvSpPr>
            <a:spLocks noGrp="1"/>
          </p:cNvSpPr>
          <p:nvPr>
            <p:ph type="title"/>
          </p:nvPr>
        </p:nvSpPr>
        <p:spPr>
          <a:xfrm>
            <a:off x="390070" y="0"/>
            <a:ext cx="5397500" cy="914400"/>
          </a:xfrm>
        </p:spPr>
        <p:txBody>
          <a:bodyPr/>
          <a:lstStyle/>
          <a:p>
            <a:pPr eaLnBrk="1" fontAlgn="auto" hangingPunct="1">
              <a:spcAft>
                <a:spcPts val="0"/>
              </a:spcAft>
              <a:defRPr/>
            </a:pPr>
            <a:r>
              <a:rPr lang="en-US" dirty="0" smtClean="0">
                <a:ea typeface="+mj-ea"/>
                <a:cs typeface="+mj-cs"/>
              </a:rPr>
              <a:t>Electrical &amp; Mechanical Codes</a:t>
            </a:r>
            <a:endParaRPr lang="en-US" dirty="0">
              <a:ea typeface="+mj-ea"/>
              <a:cs typeface="+mj-cs"/>
            </a:endParaRPr>
          </a:p>
        </p:txBody>
      </p:sp>
      <p:sp>
        <p:nvSpPr>
          <p:cNvPr id="32772"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85050" y="1405613"/>
            <a:ext cx="8568968" cy="4876800"/>
          </a:xfrm>
        </p:spPr>
        <p:txBody>
          <a:bodyPr/>
          <a:lstStyle/>
          <a:p>
            <a:pPr marL="457200" indent="-282575" eaLnBrk="1" hangingPunct="1">
              <a:spcBef>
                <a:spcPts val="600"/>
              </a:spcBef>
              <a:spcAft>
                <a:spcPts val="600"/>
              </a:spcAft>
              <a:buClr>
                <a:schemeClr val="tx1"/>
              </a:buClr>
            </a:pPr>
            <a:r>
              <a:rPr lang="en-US" dirty="0" smtClean="0"/>
              <a:t>Field guides include detailed instructions, best-practices, and more.</a:t>
            </a:r>
          </a:p>
          <a:p>
            <a:pPr marL="457200" indent="-282575" eaLnBrk="1" hangingPunct="1">
              <a:spcBef>
                <a:spcPts val="600"/>
              </a:spcBef>
              <a:spcAft>
                <a:spcPts val="600"/>
              </a:spcAft>
              <a:buClr>
                <a:schemeClr val="tx1"/>
              </a:buClr>
            </a:pPr>
            <a:r>
              <a:rPr lang="en-US" dirty="0" smtClean="0"/>
              <a:t>Regional field guides: </a:t>
            </a:r>
          </a:p>
          <a:p>
            <a:pPr marL="974725" lvl="1" indent="-342900">
              <a:spcBef>
                <a:spcPts val="0"/>
              </a:spcBef>
              <a:spcAft>
                <a:spcPts val="600"/>
              </a:spcAft>
              <a:buClr>
                <a:schemeClr val="tx1"/>
              </a:buClr>
              <a:buFont typeface="Courier New" pitchFamily="49" charset="0"/>
              <a:buChar char="o"/>
            </a:pPr>
            <a:r>
              <a:rPr lang="en-US" sz="2200" dirty="0" smtClean="0"/>
              <a:t>Weatherization Guidebook for </a:t>
            </a:r>
            <a:br>
              <a:rPr lang="en-US" sz="2200" dirty="0" smtClean="0"/>
            </a:br>
            <a:r>
              <a:rPr lang="en-US" sz="2200" dirty="0" smtClean="0"/>
              <a:t>Mid-Atlantic Region</a:t>
            </a:r>
          </a:p>
          <a:p>
            <a:pPr marL="974725" lvl="1" indent="-342900">
              <a:spcBef>
                <a:spcPts val="0"/>
              </a:spcBef>
              <a:spcAft>
                <a:spcPts val="600"/>
              </a:spcAft>
              <a:buClr>
                <a:schemeClr val="tx1"/>
              </a:buClr>
              <a:buFont typeface="Courier New" pitchFamily="49" charset="0"/>
              <a:buChar char="o"/>
            </a:pPr>
            <a:r>
              <a:rPr lang="en-US" sz="2200" dirty="0" smtClean="0"/>
              <a:t>Northeast Weatherization Field </a:t>
            </a:r>
            <a:br>
              <a:rPr lang="en-US" sz="2200" dirty="0" smtClean="0"/>
            </a:br>
            <a:r>
              <a:rPr lang="en-US" sz="2200" dirty="0" smtClean="0"/>
              <a:t>Guide</a:t>
            </a:r>
          </a:p>
          <a:p>
            <a:pPr marL="974725" lvl="1" indent="-342900">
              <a:spcBef>
                <a:spcPts val="0"/>
              </a:spcBef>
              <a:spcAft>
                <a:spcPts val="600"/>
              </a:spcAft>
              <a:buClr>
                <a:schemeClr val="tx1"/>
              </a:buClr>
              <a:buFont typeface="Courier New" pitchFamily="49" charset="0"/>
              <a:buChar char="o"/>
            </a:pPr>
            <a:r>
              <a:rPr lang="en-US" sz="2200" dirty="0" smtClean="0"/>
              <a:t>Southeastern Weatherization </a:t>
            </a:r>
            <a:br>
              <a:rPr lang="en-US" sz="2200" dirty="0" smtClean="0"/>
            </a:br>
            <a:r>
              <a:rPr lang="en-US" sz="2200" dirty="0" smtClean="0"/>
              <a:t>Field Guide</a:t>
            </a:r>
          </a:p>
          <a:p>
            <a:pPr marL="974725" lvl="1" indent="-342900">
              <a:spcBef>
                <a:spcPts val="0"/>
              </a:spcBef>
              <a:spcAft>
                <a:spcPts val="600"/>
              </a:spcAft>
              <a:buClr>
                <a:schemeClr val="tx1"/>
              </a:buClr>
              <a:buFont typeface="Courier New" pitchFamily="49" charset="0"/>
              <a:buChar char="o"/>
            </a:pPr>
            <a:r>
              <a:rPr lang="en-US" sz="2200" dirty="0" smtClean="0"/>
              <a:t>Energy </a:t>
            </a:r>
            <a:r>
              <a:rPr lang="en-US" sz="2200" dirty="0" err="1" smtClean="0"/>
              <a:t>OutWest</a:t>
            </a:r>
            <a:r>
              <a:rPr lang="en-US" sz="2200" dirty="0" smtClean="0"/>
              <a:t> Weatherization</a:t>
            </a:r>
            <a:br>
              <a:rPr lang="en-US" sz="2200" dirty="0" smtClean="0"/>
            </a:br>
            <a:r>
              <a:rPr lang="en-US" sz="2200" dirty="0" smtClean="0"/>
              <a:t>Field Guide </a:t>
            </a:r>
          </a:p>
          <a:p>
            <a:pPr marL="457200" indent="-282575">
              <a:spcBef>
                <a:spcPts val="600"/>
              </a:spcBef>
              <a:spcAft>
                <a:spcPts val="600"/>
              </a:spcAft>
              <a:buClr>
                <a:schemeClr val="tx1"/>
              </a:buClr>
              <a:buFontTx/>
              <a:buChar char="•"/>
            </a:pPr>
            <a:r>
              <a:rPr lang="en-US" dirty="0" smtClean="0"/>
              <a:t>Many state field guides</a:t>
            </a:r>
          </a:p>
          <a:p>
            <a:pPr eaLnBrk="1" hangingPunct="1">
              <a:lnSpc>
                <a:spcPct val="90000"/>
              </a:lnSpc>
            </a:pPr>
            <a:endParaRPr lang="en-US" dirty="0" smtClean="0"/>
          </a:p>
        </p:txBody>
      </p:sp>
      <p:sp>
        <p:nvSpPr>
          <p:cNvPr id="2" name="Title 1"/>
          <p:cNvSpPr>
            <a:spLocks noGrp="1"/>
          </p:cNvSpPr>
          <p:nvPr>
            <p:ph type="title"/>
          </p:nvPr>
        </p:nvSpPr>
        <p:spPr>
          <a:xfrm>
            <a:off x="400956" y="0"/>
            <a:ext cx="5397500" cy="914400"/>
          </a:xfrm>
        </p:spPr>
        <p:txBody>
          <a:bodyPr/>
          <a:lstStyle/>
          <a:p>
            <a:pPr eaLnBrk="1" fontAlgn="auto" hangingPunct="1">
              <a:spcAft>
                <a:spcPts val="0"/>
              </a:spcAft>
              <a:defRPr/>
            </a:pPr>
            <a:r>
              <a:rPr lang="en-US" dirty="0" smtClean="0">
                <a:ea typeface="+mj-ea"/>
                <a:cs typeface="+mj-cs"/>
              </a:rPr>
              <a:t>Weatherization Field Guides</a:t>
            </a:r>
          </a:p>
        </p:txBody>
      </p:sp>
      <p:pic>
        <p:nvPicPr>
          <p:cNvPr id="5" name="Picture 2" descr="Image of field guides"/>
          <p:cNvPicPr>
            <a:picLocks noChangeAspect="1" noChangeArrowheads="1"/>
          </p:cNvPicPr>
          <p:nvPr/>
        </p:nvPicPr>
        <p:blipFill>
          <a:blip r:embed="rId3"/>
          <a:srcRect/>
          <a:stretch>
            <a:fillRect/>
          </a:stretch>
        </p:blipFill>
        <p:spPr bwMode="auto">
          <a:xfrm>
            <a:off x="5570895" y="2712396"/>
            <a:ext cx="3183123" cy="3168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21" name="TextBox 5"/>
          <p:cNvSpPr txBox="1">
            <a:spLocks noChangeArrowheads="1"/>
          </p:cNvSpPr>
          <p:nvPr/>
        </p:nvSpPr>
        <p:spPr bwMode="auto">
          <a:xfrm>
            <a:off x="5530850" y="5969000"/>
            <a:ext cx="3384550" cy="430213"/>
          </a:xfrm>
          <a:prstGeom prst="rect">
            <a:avLst/>
          </a:prstGeom>
          <a:noFill/>
          <a:ln w="9525">
            <a:noFill/>
            <a:miter lim="800000"/>
            <a:headEnd/>
            <a:tailEnd/>
          </a:ln>
        </p:spPr>
        <p:txBody>
          <a:bodyPr>
            <a:prstTxWarp prst="textNoShape">
              <a:avLst/>
            </a:prstTxWarp>
            <a:spAutoFit/>
          </a:bodyPr>
          <a:lstStyle/>
          <a:p>
            <a:r>
              <a:rPr lang="en-US" sz="1100" i="1" dirty="0">
                <a:solidFill>
                  <a:srgbClr val="333333"/>
                </a:solidFill>
              </a:rPr>
              <a:t>An assortment of s</a:t>
            </a:r>
            <a:r>
              <a:rPr lang="en-US" sz="1100" i="1" dirty="0" smtClean="0">
                <a:solidFill>
                  <a:srgbClr val="333333"/>
                </a:solidFill>
              </a:rPr>
              <a:t>tate </a:t>
            </a:r>
            <a:r>
              <a:rPr lang="en-US" sz="1100" i="1" dirty="0">
                <a:solidFill>
                  <a:srgbClr val="333333"/>
                </a:solidFill>
              </a:rPr>
              <a:t>and </a:t>
            </a:r>
            <a:r>
              <a:rPr lang="en-US" sz="1100" i="1" dirty="0" smtClean="0">
                <a:solidFill>
                  <a:srgbClr val="333333"/>
                </a:solidFill>
              </a:rPr>
              <a:t>tegional </a:t>
            </a:r>
            <a:r>
              <a:rPr lang="en-US" sz="1100" i="1" dirty="0">
                <a:solidFill>
                  <a:srgbClr val="333333"/>
                </a:solidFill>
              </a:rPr>
              <a:t>f</a:t>
            </a:r>
            <a:r>
              <a:rPr lang="en-US" sz="1100" i="1" dirty="0" smtClean="0">
                <a:solidFill>
                  <a:srgbClr val="333333"/>
                </a:solidFill>
              </a:rPr>
              <a:t>ield </a:t>
            </a:r>
            <a:r>
              <a:rPr lang="en-US" sz="1100" i="1" dirty="0">
                <a:solidFill>
                  <a:srgbClr val="333333"/>
                </a:solidFill>
              </a:rPr>
              <a:t>g</a:t>
            </a:r>
            <a:r>
              <a:rPr lang="en-US" sz="1100" i="1" dirty="0" smtClean="0">
                <a:solidFill>
                  <a:srgbClr val="333333"/>
                </a:solidFill>
              </a:rPr>
              <a:t>uides</a:t>
            </a:r>
            <a:r>
              <a:rPr lang="en-US" sz="1100" i="1" dirty="0">
                <a:solidFill>
                  <a:srgbClr val="333333"/>
                </a:solidFill>
              </a:rPr>
              <a:t>, </a:t>
            </a:r>
            <a:r>
              <a:rPr lang="en-US" sz="1100" i="1" dirty="0" smtClean="0">
                <a:solidFill>
                  <a:srgbClr val="333333"/>
                </a:solidFill>
              </a:rPr>
              <a:t>regulations</a:t>
            </a:r>
            <a:r>
              <a:rPr lang="en-US" sz="1100" i="1" dirty="0">
                <a:solidFill>
                  <a:srgbClr val="333333"/>
                </a:solidFill>
              </a:rPr>
              <a:t>, and training resources.</a:t>
            </a:r>
          </a:p>
        </p:txBody>
      </p:sp>
      <p:sp>
        <p:nvSpPr>
          <p:cNvPr id="34823"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
        <p:nvSpPr>
          <p:cNvPr id="7" name="TextBox 6"/>
          <p:cNvSpPr txBox="1">
            <a:spLocks noChangeArrowheads="1"/>
          </p:cNvSpPr>
          <p:nvPr/>
        </p:nvSpPr>
        <p:spPr bwMode="auto">
          <a:xfrm>
            <a:off x="5866606" y="5627048"/>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the US Department of Energy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cs typeface="+mj-cs"/>
              </a:rPr>
              <a:t>Incidental Repairs Defined</a:t>
            </a:r>
          </a:p>
        </p:txBody>
      </p:sp>
      <p:sp>
        <p:nvSpPr>
          <p:cNvPr id="43011" name="Content Placeholder 2"/>
          <p:cNvSpPr>
            <a:spLocks noGrp="1"/>
          </p:cNvSpPr>
          <p:nvPr>
            <p:ph idx="1"/>
          </p:nvPr>
        </p:nvSpPr>
        <p:spPr>
          <a:xfrm>
            <a:off x="222657" y="1281542"/>
            <a:ext cx="4469084" cy="5239001"/>
          </a:xfrm>
        </p:spPr>
        <p:txBody>
          <a:bodyPr rtlCol="0">
            <a:noAutofit/>
          </a:bodyPr>
          <a:lstStyle/>
          <a:p>
            <a:pPr marL="457200" indent="-282575" fontAlgn="auto">
              <a:buFont typeface="Arial"/>
              <a:buChar char="•"/>
              <a:defRPr/>
            </a:pPr>
            <a:r>
              <a:rPr lang="en-US" sz="2200" dirty="0" smtClean="0"/>
              <a:t>Included </a:t>
            </a:r>
            <a:r>
              <a:rPr lang="en-US" sz="2200" dirty="0"/>
              <a:t>in SIR of the unit</a:t>
            </a:r>
          </a:p>
          <a:p>
            <a:pPr marL="457200" indent="-282575" fontAlgn="auto">
              <a:buFont typeface="Arial"/>
              <a:buChar char="•"/>
              <a:defRPr/>
            </a:pPr>
            <a:r>
              <a:rPr lang="en-US" sz="2200" dirty="0"/>
              <a:t>Expenditures often capped </a:t>
            </a:r>
            <a:br>
              <a:rPr lang="en-US" sz="2200" dirty="0"/>
            </a:br>
            <a:r>
              <a:rPr lang="en-US" sz="2200" dirty="0"/>
              <a:t>by the </a:t>
            </a:r>
            <a:r>
              <a:rPr lang="en-US" sz="2200" dirty="0" smtClean="0"/>
              <a:t>grantee</a:t>
            </a:r>
          </a:p>
          <a:p>
            <a:pPr marL="457200" indent="-282575" fontAlgn="auto">
              <a:buFont typeface="Arial"/>
              <a:buChar char="•"/>
              <a:defRPr/>
            </a:pPr>
            <a:r>
              <a:rPr lang="en-US" sz="2200" dirty="0"/>
              <a:t>Necessary for the effective performance or preservation of weatherization materials</a:t>
            </a:r>
            <a:r>
              <a:rPr lang="en-US" sz="2200" spc="-30" dirty="0"/>
              <a:t>.</a:t>
            </a:r>
          </a:p>
          <a:p>
            <a:pPr marL="274320" fontAlgn="auto">
              <a:buFont typeface="Arial"/>
              <a:buNone/>
              <a:defRPr/>
            </a:pPr>
            <a:r>
              <a:rPr lang="en-US" sz="2200" dirty="0" smtClean="0">
                <a:cs typeface="+mn-cs"/>
              </a:rPr>
              <a:t>Examples:</a:t>
            </a:r>
          </a:p>
          <a:p>
            <a:pPr lvl="1" indent="-282575" fontAlgn="auto">
              <a:spcAft>
                <a:spcPts val="600"/>
              </a:spcAft>
              <a:buFont typeface="Arial"/>
              <a:buChar char="–"/>
              <a:defRPr/>
            </a:pPr>
            <a:r>
              <a:rPr lang="en-US" sz="2200" dirty="0" smtClean="0"/>
              <a:t>Lighting fixture replacement</a:t>
            </a:r>
            <a:br>
              <a:rPr lang="en-US" sz="2200" dirty="0" smtClean="0"/>
            </a:br>
            <a:r>
              <a:rPr lang="en-US" sz="2200" dirty="0" smtClean="0"/>
              <a:t>when installing CFLs</a:t>
            </a:r>
          </a:p>
          <a:p>
            <a:pPr lvl="1" indent="-282575" fontAlgn="auto">
              <a:spcAft>
                <a:spcPts val="600"/>
              </a:spcAft>
              <a:buFont typeface="Arial"/>
              <a:buChar char="–"/>
              <a:defRPr/>
            </a:pPr>
            <a:r>
              <a:rPr lang="en-US" sz="2200" dirty="0" smtClean="0"/>
              <a:t>Flooring repair for water</a:t>
            </a:r>
            <a:br>
              <a:rPr lang="en-US" sz="2200" dirty="0" smtClean="0"/>
            </a:br>
            <a:r>
              <a:rPr lang="en-US" sz="2200" dirty="0" smtClean="0"/>
              <a:t>heater installation</a:t>
            </a:r>
          </a:p>
        </p:txBody>
      </p:sp>
      <p:sp>
        <p:nvSpPr>
          <p:cNvPr id="17413" name="TextBox 5"/>
          <p:cNvSpPr txBox="1">
            <a:spLocks noChangeArrowheads="1"/>
          </p:cNvSpPr>
          <p:nvPr/>
        </p:nvSpPr>
        <p:spPr bwMode="auto">
          <a:xfrm>
            <a:off x="6515100" y="5753100"/>
            <a:ext cx="2136775" cy="230188"/>
          </a:xfrm>
          <a:prstGeom prst="rect">
            <a:avLst/>
          </a:prstGeom>
          <a:noFill/>
          <a:ln w="9525">
            <a:noFill/>
            <a:miter lim="800000"/>
            <a:headEnd/>
            <a:tailEnd/>
          </a:ln>
        </p:spPr>
        <p:txBody>
          <a:bodyPr wrap="none">
            <a:prstTxWarp prst="textNoShape">
              <a:avLst/>
            </a:prstTxWarp>
            <a:spAutoFit/>
          </a:bodyPr>
          <a:lstStyle/>
          <a:p>
            <a:r>
              <a:rPr lang="en-US" sz="900" i="1">
                <a:solidFill>
                  <a:schemeClr val="bg1"/>
                </a:solidFill>
              </a:rPr>
              <a:t>Photo courtesy of US Dept. of Energy</a:t>
            </a:r>
          </a:p>
        </p:txBody>
      </p:sp>
      <p:pic>
        <p:nvPicPr>
          <p:cNvPr id="9" name="Content Placeholder 4" descr="Image of damage done to light fixture on ceiling"/>
          <p:cNvPicPr>
            <a:picLocks noChangeAspect="1"/>
          </p:cNvPicPr>
          <p:nvPr/>
        </p:nvPicPr>
        <p:blipFill>
          <a:blip r:embed="rId3" cstate="email">
            <a:extLst>
              <a:ext uri="{28A0092B-C50C-407E-A947-70E740481C1C}">
                <a14:useLocalDpi xmlns:a14="http://schemas.microsoft.com/office/drawing/2010/main"/>
              </a:ext>
            </a:extLst>
          </a:blip>
          <a:srcRect l="12013" r="15016"/>
          <a:stretch>
            <a:fillRect/>
          </a:stretch>
        </p:blipFill>
        <p:spPr bwMode="auto">
          <a:xfrm>
            <a:off x="4832649" y="2416629"/>
            <a:ext cx="4086312" cy="3313610"/>
          </a:xfrm>
          <a:prstGeom prst="rect">
            <a:avLst/>
          </a:prstGeom>
          <a:noFill/>
          <a:ln w="9525">
            <a:noFill/>
            <a:miter lim="800000"/>
            <a:headEnd/>
            <a:tailEnd/>
          </a:ln>
        </p:spPr>
      </p:pic>
      <p:sp>
        <p:nvSpPr>
          <p:cNvPr id="8"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
        <p:nvSpPr>
          <p:cNvPr id="10" name="TextBox 9"/>
          <p:cNvSpPr txBox="1">
            <a:spLocks noChangeArrowheads="1"/>
          </p:cNvSpPr>
          <p:nvPr/>
        </p:nvSpPr>
        <p:spPr bwMode="auto">
          <a:xfrm>
            <a:off x="6248740" y="5495476"/>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the US Department of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84" y="0"/>
            <a:ext cx="5397500" cy="914400"/>
          </a:xfrm>
        </p:spPr>
        <p:txBody>
          <a:bodyPr/>
          <a:lstStyle/>
          <a:p>
            <a:pPr fontAlgn="auto">
              <a:spcAft>
                <a:spcPts val="0"/>
              </a:spcAft>
              <a:defRPr/>
            </a:pPr>
            <a:r>
              <a:rPr lang="en-US" dirty="0" smtClean="0">
                <a:cs typeface="+mj-cs"/>
              </a:rPr>
              <a:t>Health &amp; Safety Measures #1</a:t>
            </a:r>
          </a:p>
        </p:txBody>
      </p:sp>
      <p:sp>
        <p:nvSpPr>
          <p:cNvPr id="27651" name="Content Placeholder 2"/>
          <p:cNvSpPr>
            <a:spLocks noGrp="1"/>
          </p:cNvSpPr>
          <p:nvPr>
            <p:ph idx="1"/>
          </p:nvPr>
        </p:nvSpPr>
        <p:spPr>
          <a:xfrm>
            <a:off x="359226" y="1654628"/>
            <a:ext cx="6324600" cy="4419600"/>
          </a:xfrm>
        </p:spPr>
        <p:txBody>
          <a:bodyPr/>
          <a:lstStyle/>
          <a:p>
            <a:pPr marL="457200" indent="-282575"/>
            <a:r>
              <a:rPr lang="en-US" i="1" dirty="0" smtClean="0"/>
              <a:t>Energy-related </a:t>
            </a:r>
            <a:r>
              <a:rPr lang="en-US" dirty="0" smtClean="0"/>
              <a:t>health and safety is allowable</a:t>
            </a:r>
          </a:p>
          <a:p>
            <a:pPr marL="457200" indent="-282575"/>
            <a:r>
              <a:rPr lang="en-US" dirty="0" smtClean="0"/>
              <a:t>Expenditures are often capped </a:t>
            </a:r>
            <a:br>
              <a:rPr lang="en-US" dirty="0" smtClean="0"/>
            </a:br>
            <a:r>
              <a:rPr lang="en-US" dirty="0" smtClean="0"/>
              <a:t>by the grantee.</a:t>
            </a:r>
          </a:p>
          <a:p>
            <a:pPr marL="457200" indent="-282575"/>
            <a:r>
              <a:rPr lang="en-US" dirty="0" smtClean="0"/>
              <a:t>Examples:</a:t>
            </a:r>
          </a:p>
          <a:p>
            <a:pPr marL="974725" lvl="1" indent="-342900">
              <a:spcAft>
                <a:spcPts val="600"/>
              </a:spcAft>
              <a:buFont typeface="Courier New" pitchFamily="49" charset="0"/>
              <a:buChar char="o"/>
            </a:pPr>
            <a:r>
              <a:rPr lang="en-US" sz="2400" dirty="0" smtClean="0"/>
              <a:t>Repairing gas leak</a:t>
            </a:r>
          </a:p>
          <a:p>
            <a:pPr marL="974725" lvl="1" indent="-342900">
              <a:spcAft>
                <a:spcPts val="600"/>
              </a:spcAft>
              <a:buFont typeface="Courier New" pitchFamily="49" charset="0"/>
              <a:buChar char="o"/>
            </a:pPr>
            <a:r>
              <a:rPr lang="en-US" sz="2400" dirty="0" smtClean="0"/>
              <a:t>Installing smoke/CO alarms</a:t>
            </a:r>
          </a:p>
          <a:p>
            <a:pPr marL="458788" indent="-284163"/>
            <a:r>
              <a:rPr lang="en-US" dirty="0" smtClean="0"/>
              <a:t>H&amp;S is not included in SIR calculations.</a:t>
            </a:r>
          </a:p>
        </p:txBody>
      </p:sp>
      <p:sp>
        <p:nvSpPr>
          <p:cNvPr id="27653" name="TextBox 5"/>
          <p:cNvSpPr txBox="1">
            <a:spLocks noChangeArrowheads="1"/>
          </p:cNvSpPr>
          <p:nvPr/>
        </p:nvSpPr>
        <p:spPr bwMode="auto">
          <a:xfrm>
            <a:off x="5867400" y="4714875"/>
            <a:ext cx="2895600" cy="461963"/>
          </a:xfrm>
          <a:prstGeom prst="rect">
            <a:avLst/>
          </a:prstGeom>
          <a:noFill/>
          <a:ln w="9525">
            <a:noFill/>
            <a:miter lim="800000"/>
            <a:headEnd/>
            <a:tailEnd/>
          </a:ln>
        </p:spPr>
        <p:txBody>
          <a:bodyPr>
            <a:prstTxWarp prst="textNoShape">
              <a:avLst/>
            </a:prstTxWarp>
            <a:spAutoFit/>
          </a:bodyPr>
          <a:lstStyle/>
          <a:p>
            <a:pPr algn="ctr"/>
            <a:r>
              <a:rPr lang="en-US" sz="1200" i="1">
                <a:solidFill>
                  <a:schemeClr val="tx2"/>
                </a:solidFill>
              </a:rPr>
              <a:t>Installing smoke and CO detectors is a common health and safety measure.</a:t>
            </a:r>
          </a:p>
        </p:txBody>
      </p: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pic>
        <p:nvPicPr>
          <p:cNvPr id="8" name="Picture 7" descr="Image of a smoke detector"/>
          <p:cNvPicPr/>
          <p:nvPr/>
        </p:nvPicPr>
        <p:blipFill>
          <a:blip r:embed="rId3">
            <a:extLst>
              <a:ext uri="{28A0092B-C50C-407E-A947-70E740481C1C}">
                <a14:useLocalDpi xmlns:a14="http://schemas.microsoft.com/office/drawing/2010/main" val="0"/>
              </a:ext>
            </a:extLst>
          </a:blip>
          <a:srcRect/>
          <a:stretch>
            <a:fillRect/>
          </a:stretch>
        </p:blipFill>
        <p:spPr bwMode="auto">
          <a:xfrm>
            <a:off x="5744935" y="1701800"/>
            <a:ext cx="2857500" cy="2844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8"/>
          <p:cNvSpPr txBox="1">
            <a:spLocks noChangeArrowheads="1"/>
          </p:cNvSpPr>
          <p:nvPr/>
        </p:nvSpPr>
        <p:spPr bwMode="auto">
          <a:xfrm>
            <a:off x="7074203" y="6355447"/>
            <a:ext cx="2069797" cy="230832"/>
          </a:xfrm>
          <a:prstGeom prst="rect">
            <a:avLst/>
          </a:prstGeom>
          <a:noFill/>
          <a:ln w="9525">
            <a:noFill/>
            <a:miter lim="800000"/>
            <a:headEnd/>
            <a:tailEnd/>
          </a:ln>
        </p:spPr>
        <p:txBody>
          <a:bodyPr wrap="none">
            <a:prstTxWarp prst="textNoShape">
              <a:avLst/>
            </a:prstTxWarp>
            <a:spAutoFit/>
          </a:bodyPr>
          <a:lstStyle/>
          <a:p>
            <a:pPr algn="r"/>
            <a:r>
              <a:rPr lang="en-US" sz="900" i="1" dirty="0" smtClean="0">
                <a:solidFill>
                  <a:srgbClr val="000000"/>
                </a:solidFill>
              </a:rPr>
              <a:t>Image courtesy </a:t>
            </a:r>
            <a:r>
              <a:rPr lang="en-US" sz="900" i="1" dirty="0">
                <a:solidFill>
                  <a:srgbClr val="000000"/>
                </a:solidFill>
              </a:rPr>
              <a:t>of the </a:t>
            </a:r>
            <a:r>
              <a:rPr lang="en-US" sz="900" i="1" dirty="0" smtClean="0">
                <a:solidFill>
                  <a:srgbClr val="000000"/>
                </a:solidFill>
              </a:rPr>
              <a:t>diycentral.com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cs typeface="+mj-cs"/>
              </a:rPr>
              <a:t>Health &amp; Safety Measures #2</a:t>
            </a:r>
          </a:p>
        </p:txBody>
      </p:sp>
      <p:sp>
        <p:nvSpPr>
          <p:cNvPr id="7" name="Rectangle 3" descr="Image of leaky fuel lines"/>
          <p:cNvSpPr>
            <a:spLocks noGrp="1" noChangeAspect="1" noChangeArrowheads="1"/>
          </p:cNvSpPr>
          <p:nvPr isPhoto="1"/>
        </p:nvSpPr>
        <p:spPr bwMode="auto">
          <a:xfrm>
            <a:off x="304800" y="1828800"/>
            <a:ext cx="4114800" cy="30861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88900">
            <a:solidFill>
              <a:srgbClr val="FFFFFF"/>
            </a:solidFill>
            <a:miter lim="800000"/>
            <a:headEnd/>
            <a:tailEnd/>
          </a:ln>
          <a:effectLst>
            <a:outerShdw blurRad="54991" dist="18034" dir="2700000" algn="br" rotWithShape="0">
              <a:srgbClr val="000000">
                <a:alpha val="43000"/>
              </a:srgbClr>
            </a:outerShdw>
          </a:effectLst>
        </p:spPr>
        <p:txBody>
          <a:bodyPr/>
          <a:lstStyle/>
          <a:p>
            <a:pPr algn="ctr" eaLnBrk="0" fontAlgn="auto" hangingPunct="0">
              <a:lnSpc>
                <a:spcPct val="90000"/>
              </a:lnSpc>
              <a:spcBef>
                <a:spcPts val="1200"/>
              </a:spcBef>
              <a:spcAft>
                <a:spcPts val="0"/>
              </a:spcAft>
              <a:buClr>
                <a:srgbClr val="8DC63F"/>
              </a:buClr>
              <a:defRPr/>
            </a:pPr>
            <a:endParaRPr lang="en-US">
              <a:latin typeface="+mn-lt"/>
              <a:ea typeface="+mn-ea"/>
              <a:cs typeface="+mn-cs"/>
            </a:endParaRPr>
          </a:p>
        </p:txBody>
      </p:sp>
      <p:pic>
        <p:nvPicPr>
          <p:cNvPr id="9" name="Picture 2" descr="Image of unsafe water tan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9000" y="1828800"/>
            <a:ext cx="4140200"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1" name="TextBox 11"/>
          <p:cNvSpPr txBox="1">
            <a:spLocks noChangeArrowheads="1"/>
          </p:cNvSpPr>
          <p:nvPr/>
        </p:nvSpPr>
        <p:spPr bwMode="auto">
          <a:xfrm>
            <a:off x="381000" y="5105400"/>
            <a:ext cx="3886200" cy="830263"/>
          </a:xfrm>
          <a:prstGeom prst="rect">
            <a:avLst/>
          </a:prstGeom>
          <a:noFill/>
          <a:ln w="9525">
            <a:noFill/>
            <a:miter lim="800000"/>
            <a:headEnd/>
            <a:tailEnd/>
          </a:ln>
        </p:spPr>
        <p:txBody>
          <a:bodyPr>
            <a:prstTxWarp prst="textNoShape">
              <a:avLst/>
            </a:prstTxWarp>
            <a:spAutoFit/>
          </a:bodyPr>
          <a:lstStyle/>
          <a:p>
            <a:pPr algn="ctr"/>
            <a:r>
              <a:rPr lang="en-US" sz="2400" dirty="0"/>
              <a:t>Test and repair leaky </a:t>
            </a:r>
            <a:br>
              <a:rPr lang="en-US" sz="2400" dirty="0"/>
            </a:br>
            <a:r>
              <a:rPr lang="en-US" sz="2400" dirty="0"/>
              <a:t>fuel lines.</a:t>
            </a:r>
          </a:p>
        </p:txBody>
      </p:sp>
      <p:sp>
        <p:nvSpPr>
          <p:cNvPr id="29702" name="TextBox 12"/>
          <p:cNvSpPr txBox="1">
            <a:spLocks noChangeArrowheads="1"/>
          </p:cNvSpPr>
          <p:nvPr/>
        </p:nvSpPr>
        <p:spPr bwMode="auto">
          <a:xfrm>
            <a:off x="4572000" y="5105400"/>
            <a:ext cx="4267200" cy="830263"/>
          </a:xfrm>
          <a:prstGeom prst="rect">
            <a:avLst/>
          </a:prstGeom>
          <a:noFill/>
          <a:ln w="9525">
            <a:noFill/>
            <a:miter lim="800000"/>
            <a:headEnd/>
            <a:tailEnd/>
          </a:ln>
        </p:spPr>
        <p:txBody>
          <a:bodyPr>
            <a:prstTxWarp prst="textNoShape">
              <a:avLst/>
            </a:prstTxWarp>
            <a:spAutoFit/>
          </a:bodyPr>
          <a:lstStyle/>
          <a:p>
            <a:pPr algn="ctr"/>
            <a:r>
              <a:rPr lang="en-US" sz="2400" dirty="0"/>
              <a:t>Replace unsafe or leaking </a:t>
            </a:r>
            <a:br>
              <a:rPr lang="en-US" sz="2400" dirty="0"/>
            </a:br>
            <a:r>
              <a:rPr lang="en-US" sz="2400" dirty="0"/>
              <a:t>hot water tanks.</a:t>
            </a:r>
          </a:p>
        </p:txBody>
      </p:sp>
      <p:sp>
        <p:nvSpPr>
          <p:cNvPr id="29704" name="TextBox 14"/>
          <p:cNvSpPr txBox="1">
            <a:spLocks noChangeArrowheads="1"/>
          </p:cNvSpPr>
          <p:nvPr/>
        </p:nvSpPr>
        <p:spPr bwMode="auto">
          <a:xfrm>
            <a:off x="7205663" y="4641850"/>
            <a:ext cx="1577975"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PA WTC</a:t>
            </a:r>
          </a:p>
        </p:txBody>
      </p:sp>
      <p:sp>
        <p:nvSpPr>
          <p:cNvPr id="29705" name="TextBox 15"/>
          <p:cNvSpPr txBox="1">
            <a:spLocks noChangeArrowheads="1"/>
          </p:cNvSpPr>
          <p:nvPr/>
        </p:nvSpPr>
        <p:spPr bwMode="auto">
          <a:xfrm>
            <a:off x="2709863" y="4641850"/>
            <a:ext cx="167798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NRCERT</a:t>
            </a:r>
          </a:p>
        </p:txBody>
      </p:sp>
      <p:sp>
        <p:nvSpPr>
          <p:cNvPr id="10"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56" y="0"/>
            <a:ext cx="5397500" cy="914400"/>
          </a:xfrm>
        </p:spPr>
        <p:txBody>
          <a:bodyPr/>
          <a:lstStyle/>
          <a:p>
            <a:pPr fontAlgn="auto">
              <a:spcAft>
                <a:spcPts val="0"/>
              </a:spcAft>
              <a:defRPr/>
            </a:pPr>
            <a:r>
              <a:rPr lang="en-US" dirty="0" smtClean="0">
                <a:cs typeface="+mj-cs"/>
              </a:rPr>
              <a:t>WPN 11-6 H&amp;S Guidance</a:t>
            </a:r>
            <a:endParaRPr lang="en-US" dirty="0">
              <a:ea typeface="+mj-ea"/>
              <a:cs typeface="+mj-cs"/>
            </a:endParaRPr>
          </a:p>
        </p:txBody>
      </p:sp>
      <p:sp>
        <p:nvSpPr>
          <p:cNvPr id="31748" name="TextBox 4"/>
          <p:cNvSpPr txBox="1">
            <a:spLocks noChangeArrowheads="1"/>
          </p:cNvSpPr>
          <p:nvPr/>
        </p:nvSpPr>
        <p:spPr bwMode="auto">
          <a:xfrm>
            <a:off x="-190500" y="6467475"/>
            <a:ext cx="185737" cy="523875"/>
          </a:xfrm>
          <a:prstGeom prst="rect">
            <a:avLst/>
          </a:prstGeom>
          <a:noFill/>
          <a:ln w="9525">
            <a:noFill/>
            <a:miter lim="800000"/>
            <a:headEnd/>
            <a:tailEnd/>
          </a:ln>
        </p:spPr>
        <p:txBody>
          <a:bodyPr wrap="none">
            <a:prstTxWarp prst="textNoShape">
              <a:avLst/>
            </a:prstTxWarp>
            <a:spAutoFit/>
          </a:bodyPr>
          <a:lstStyle/>
          <a:p>
            <a:endParaRPr lang="en-US"/>
          </a:p>
        </p:txBody>
      </p:sp>
      <p:sp>
        <p:nvSpPr>
          <p:cNvPr id="8" name="Content Placeholder 2"/>
          <p:cNvSpPr txBox="1">
            <a:spLocks/>
          </p:cNvSpPr>
          <p:nvPr/>
        </p:nvSpPr>
        <p:spPr bwMode="auto">
          <a:xfrm>
            <a:off x="457200" y="1752600"/>
            <a:ext cx="7848600" cy="4292600"/>
          </a:xfrm>
          <a:prstGeom prst="rect">
            <a:avLst/>
          </a:prstGeom>
          <a:noFill/>
          <a:ln w="9525">
            <a:noFill/>
            <a:miter lim="800000"/>
            <a:headEnd/>
            <a:tailEnd/>
          </a:ln>
        </p:spPr>
        <p:txBody>
          <a:bodyPr lIns="0" tIns="0" rIns="0" bIns="0">
            <a:prstTxWarp prst="textNoShape">
              <a:avLst/>
            </a:prstTxWarp>
          </a:bodyPr>
          <a:lstStyle/>
          <a:p>
            <a:pPr marL="457200" indent="-282575" fontAlgn="auto">
              <a:spcBef>
                <a:spcPts val="600"/>
              </a:spcBef>
              <a:spcAft>
                <a:spcPts val="3600"/>
              </a:spcAft>
              <a:buFont typeface="Arial"/>
              <a:buChar char="•"/>
              <a:defRPr/>
            </a:pPr>
            <a:r>
              <a:rPr lang="en-US" sz="2400" dirty="0" smtClean="0">
                <a:latin typeface="+mn-lt"/>
                <a:ea typeface="+mn-ea"/>
                <a:cs typeface="+mn-cs"/>
              </a:rPr>
              <a:t>Drafted in 2011 to put all relevant H&amp;S guidance in one place</a:t>
            </a:r>
          </a:p>
          <a:p>
            <a:pPr marL="457200" indent="-282575" fontAlgn="auto">
              <a:spcBef>
                <a:spcPts val="600"/>
              </a:spcBef>
              <a:spcAft>
                <a:spcPts val="3600"/>
              </a:spcAft>
              <a:buFont typeface="Arial"/>
              <a:buChar char="•"/>
              <a:defRPr/>
            </a:pPr>
            <a:r>
              <a:rPr lang="en-US" sz="2400" dirty="0" smtClean="0">
                <a:latin typeface="+mn-lt"/>
                <a:ea typeface="+mn-ea"/>
                <a:cs typeface="+mn-cs"/>
              </a:rPr>
              <a:t>Describes most common issues encountered during weatherization, what is allowed, what is required, and what is prohibited in terms of dealing with these issues</a:t>
            </a:r>
          </a:p>
          <a:p>
            <a:pPr marL="457200" indent="-282575" fontAlgn="auto">
              <a:spcBef>
                <a:spcPts val="600"/>
              </a:spcBef>
              <a:spcAft>
                <a:spcPts val="3600"/>
              </a:spcAft>
              <a:buFont typeface="Arial"/>
              <a:buChar char="•"/>
              <a:defRPr/>
            </a:pPr>
            <a:r>
              <a:rPr lang="en-US" sz="2400" dirty="0" smtClean="0">
                <a:latin typeface="+mn-lt"/>
                <a:ea typeface="+mn-ea"/>
                <a:cs typeface="+mn-cs"/>
              </a:rPr>
              <a:t>Outlines how grantees must address H&amp;S in their grantee plan, and where more guidance may be needed at the local level</a:t>
            </a:r>
          </a:p>
          <a:p>
            <a:pPr marL="274320" indent="-228600" fontAlgn="auto">
              <a:spcBef>
                <a:spcPts val="600"/>
              </a:spcBef>
              <a:spcAft>
                <a:spcPts val="3600"/>
              </a:spcAft>
              <a:defRPr/>
            </a:pPr>
            <a:endParaRPr lang="en-US" sz="2400" dirty="0" smtClean="0">
              <a:latin typeface="+mn-lt"/>
              <a:ea typeface="+mn-ea"/>
              <a:cs typeface="+mn-cs"/>
            </a:endParaRPr>
          </a:p>
          <a:p>
            <a:pPr defTabSz="914400" eaLnBrk="0" hangingPunct="0">
              <a:spcBef>
                <a:spcPts val="1200"/>
              </a:spcBef>
              <a:spcAft>
                <a:spcPts val="3600"/>
              </a:spcAft>
              <a:buClr>
                <a:srgbClr val="8DC63F"/>
              </a:buClr>
              <a:defRPr/>
            </a:pPr>
            <a:endParaRPr lang="en-US" sz="2600" kern="0" dirty="0">
              <a:solidFill>
                <a:srgbClr val="333333"/>
              </a:solidFill>
              <a:latin typeface="+mn-lt"/>
            </a:endParaRPr>
          </a:p>
        </p:txBody>
      </p:sp>
      <p:sp>
        <p:nvSpPr>
          <p:cNvPr id="6"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98" y="0"/>
            <a:ext cx="5569634" cy="914400"/>
          </a:xfrm>
        </p:spPr>
        <p:txBody>
          <a:bodyPr>
            <a:normAutofit/>
          </a:bodyPr>
          <a:lstStyle/>
          <a:p>
            <a:pPr fontAlgn="auto">
              <a:spcAft>
                <a:spcPts val="0"/>
              </a:spcAft>
              <a:defRPr/>
            </a:pPr>
            <a:r>
              <a:rPr lang="en-US" sz="2100" dirty="0" smtClean="0"/>
              <a:t>H&amp;S or Energy Conservation Measures?</a:t>
            </a:r>
            <a:endParaRPr lang="en-US" sz="2100" dirty="0">
              <a:ea typeface="+mj-ea"/>
              <a:cs typeface="+mj-cs"/>
            </a:endParaRPr>
          </a:p>
        </p:txBody>
      </p:sp>
      <p:sp>
        <p:nvSpPr>
          <p:cNvPr id="3" name="Content Placeholder 2"/>
          <p:cNvSpPr>
            <a:spLocks noGrp="1"/>
          </p:cNvSpPr>
          <p:nvPr>
            <p:ph idx="1"/>
          </p:nvPr>
        </p:nvSpPr>
        <p:spPr>
          <a:xfrm>
            <a:off x="457200" y="1600200"/>
            <a:ext cx="8229600" cy="4495800"/>
          </a:xfrm>
        </p:spPr>
        <p:txBody>
          <a:bodyPr rtlCol="0">
            <a:normAutofit/>
          </a:bodyPr>
          <a:lstStyle/>
          <a:p>
            <a:pPr marL="274320" fontAlgn="auto">
              <a:buFont typeface="Arial"/>
              <a:buNone/>
              <a:defRPr/>
            </a:pPr>
            <a:r>
              <a:rPr lang="en-US" sz="2600" dirty="0" smtClean="0">
                <a:solidFill>
                  <a:srgbClr val="140278"/>
                </a:solidFill>
                <a:ea typeface="+mn-ea"/>
                <a:cs typeface="+mn-cs"/>
              </a:rPr>
              <a:t>WPN 11-6 - Health And Safety Guidance</a:t>
            </a:r>
            <a:br>
              <a:rPr lang="en-US" sz="2600" dirty="0" smtClean="0">
                <a:solidFill>
                  <a:srgbClr val="140278"/>
                </a:solidFill>
                <a:ea typeface="+mn-ea"/>
                <a:cs typeface="+mn-cs"/>
              </a:rPr>
            </a:br>
            <a:endParaRPr lang="en-US" sz="2600" dirty="0" smtClean="0">
              <a:ea typeface="+mn-ea"/>
              <a:cs typeface="+mn-cs"/>
            </a:endParaRPr>
          </a:p>
          <a:p>
            <a:pPr>
              <a:buNone/>
            </a:pPr>
            <a:r>
              <a:rPr lang="en-US" sz="2000" dirty="0" smtClean="0">
                <a:ea typeface="+mn-ea"/>
                <a:cs typeface="+mn-cs"/>
              </a:rPr>
              <a:t>	</a:t>
            </a:r>
            <a:r>
              <a:rPr lang="en-US" dirty="0" smtClean="0">
                <a:ea typeface="+mn-ea"/>
                <a:cs typeface="+mn-cs"/>
              </a:rPr>
              <a:t>“</a:t>
            </a:r>
            <a:r>
              <a:rPr lang="en-US" dirty="0" smtClean="0"/>
              <a:t>There are some instances where, depending on circumstances, the measure can be considered either a health and safety measure OR an energy conservation measure (e.g., furnaces). In those instances where the measure has a cost-effective savings-to-investment ratio (SIR) of one (1) or greater, the measure should be treated as a weatherization efficiency measure.”</a:t>
            </a:r>
          </a:p>
          <a:p>
            <a:pPr>
              <a:buNone/>
            </a:pPr>
            <a:endParaRPr lang="en-US" dirty="0" smtClean="0">
              <a:ea typeface="+mn-ea"/>
              <a:cs typeface="+mn-cs"/>
            </a:endParaRPr>
          </a:p>
          <a:p>
            <a:pPr>
              <a:buNone/>
            </a:pPr>
            <a:endParaRPr lang="en-US" dirty="0" smtClean="0">
              <a:ea typeface="+mn-ea"/>
              <a:cs typeface="+mn-cs"/>
            </a:endParaRPr>
          </a:p>
          <a:p>
            <a:pPr marL="274320" algn="r" fontAlgn="auto">
              <a:buFont typeface="Arial"/>
              <a:buNone/>
              <a:defRPr/>
            </a:pPr>
            <a:endParaRPr lang="en-US" sz="1800" dirty="0" smtClean="0">
              <a:solidFill>
                <a:schemeClr val="tx2"/>
              </a:solidFill>
              <a:ea typeface="+mn-ea"/>
              <a:cs typeface="+mn-cs"/>
            </a:endParaRPr>
          </a:p>
          <a:p>
            <a:pPr marL="274320" fontAlgn="auto">
              <a:buFont typeface="Arial"/>
              <a:buNone/>
              <a:defRPr/>
            </a:pPr>
            <a:endParaRPr lang="en-US" sz="2000" dirty="0" smtClean="0">
              <a:ea typeface="+mn-ea"/>
              <a:cs typeface="+mn-cs"/>
            </a:endParaRPr>
          </a:p>
          <a:p>
            <a:pPr marL="274320" fontAlgn="auto">
              <a:buFont typeface="Arial"/>
              <a:buNone/>
              <a:defRPr/>
            </a:pPr>
            <a:endParaRPr lang="en-US" sz="2000" dirty="0">
              <a:ea typeface="+mn-ea"/>
              <a:cs typeface="+mn-cs"/>
            </a:endParaRPr>
          </a:p>
        </p:txBody>
      </p:sp>
      <p:sp>
        <p:nvSpPr>
          <p:cNvPr id="31748" name="TextBox 4"/>
          <p:cNvSpPr txBox="1">
            <a:spLocks noChangeArrowheads="1"/>
          </p:cNvSpPr>
          <p:nvPr/>
        </p:nvSpPr>
        <p:spPr bwMode="auto">
          <a:xfrm>
            <a:off x="-190500" y="6467475"/>
            <a:ext cx="185737" cy="523875"/>
          </a:xfrm>
          <a:prstGeom prst="rect">
            <a:avLst/>
          </a:prstGeom>
          <a:noFill/>
          <a:ln w="9525">
            <a:noFill/>
            <a:miter lim="800000"/>
            <a:headEnd/>
            <a:tailEnd/>
          </a:ln>
        </p:spPr>
        <p:txBody>
          <a:bodyPr wrap="none">
            <a:prstTxWarp prst="textNoShape">
              <a:avLst/>
            </a:prstTxWarp>
            <a:spAutoFit/>
          </a:bodyPr>
          <a:lstStyle/>
          <a:p>
            <a:endParaRPr lang="en-US"/>
          </a:p>
        </p:txBody>
      </p:sp>
      <p:cxnSp>
        <p:nvCxnSpPr>
          <p:cNvPr id="31749" name="Straight Connector 5"/>
          <p:cNvCxnSpPr>
            <a:cxnSpLocks noChangeShapeType="1"/>
          </p:cNvCxnSpPr>
          <p:nvPr/>
        </p:nvCxnSpPr>
        <p:spPr bwMode="auto">
          <a:xfrm flipV="1">
            <a:off x="457200" y="2301306"/>
            <a:ext cx="8229600" cy="20638"/>
          </a:xfrm>
          <a:prstGeom prst="line">
            <a:avLst/>
          </a:prstGeom>
          <a:noFill/>
          <a:ln w="19050">
            <a:solidFill>
              <a:srgbClr val="6B9EC6"/>
            </a:solidFill>
            <a:prstDash val="dot"/>
            <a:round/>
            <a:headEnd/>
            <a:tailEnd/>
          </a:ln>
        </p:spPr>
      </p:cxn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26" y="0"/>
            <a:ext cx="5397500" cy="914400"/>
          </a:xfrm>
        </p:spPr>
        <p:txBody>
          <a:bodyPr/>
          <a:lstStyle/>
          <a:p>
            <a:pPr fontAlgn="auto">
              <a:spcAft>
                <a:spcPts val="0"/>
              </a:spcAft>
              <a:defRPr/>
            </a:pPr>
            <a:r>
              <a:rPr lang="en-US" dirty="0" smtClean="0">
                <a:ea typeface="+mj-ea"/>
                <a:cs typeface="+mj-cs"/>
              </a:rPr>
              <a:t>H&amp;S or Incidental Repair? #1</a:t>
            </a:r>
            <a:endParaRPr lang="en-US" dirty="0">
              <a:ea typeface="+mj-ea"/>
              <a:cs typeface="+mj-cs"/>
            </a:endParaRPr>
          </a:p>
        </p:txBody>
      </p:sp>
      <p:sp>
        <p:nvSpPr>
          <p:cNvPr id="3" name="Content Placeholder 2"/>
          <p:cNvSpPr>
            <a:spLocks noGrp="1"/>
          </p:cNvSpPr>
          <p:nvPr>
            <p:ph idx="1"/>
          </p:nvPr>
        </p:nvSpPr>
        <p:spPr>
          <a:xfrm>
            <a:off x="457200" y="1600200"/>
            <a:ext cx="8229600" cy="4495800"/>
          </a:xfrm>
        </p:spPr>
        <p:txBody>
          <a:bodyPr rtlCol="0">
            <a:normAutofit/>
          </a:bodyPr>
          <a:lstStyle/>
          <a:p>
            <a:pPr marL="274320" fontAlgn="auto">
              <a:buFont typeface="Arial"/>
              <a:buNone/>
              <a:defRPr/>
            </a:pPr>
            <a:r>
              <a:rPr lang="en-US" sz="2600" b="1" dirty="0" smtClean="0">
                <a:solidFill>
                  <a:srgbClr val="140278"/>
                </a:solidFill>
                <a:ea typeface="+mn-ea"/>
                <a:cs typeface="+mn-cs"/>
              </a:rPr>
              <a:t>WPN 11-6 - Health And Safety Guidance</a:t>
            </a:r>
            <a:br>
              <a:rPr lang="en-US" sz="2600" b="1" dirty="0" smtClean="0">
                <a:solidFill>
                  <a:srgbClr val="140278"/>
                </a:solidFill>
                <a:ea typeface="+mn-ea"/>
                <a:cs typeface="+mn-cs"/>
              </a:rPr>
            </a:br>
            <a:endParaRPr lang="en-US" sz="2600" dirty="0" smtClean="0">
              <a:ea typeface="+mn-ea"/>
              <a:cs typeface="+mn-cs"/>
            </a:endParaRPr>
          </a:p>
          <a:p>
            <a:pPr>
              <a:buNone/>
            </a:pPr>
            <a:r>
              <a:rPr lang="en-US" sz="2000" dirty="0" smtClean="0">
                <a:ea typeface="+mn-ea"/>
                <a:cs typeface="+mn-cs"/>
              </a:rPr>
              <a:t>	</a:t>
            </a:r>
            <a:r>
              <a:rPr lang="en-US" dirty="0" smtClean="0">
                <a:ea typeface="+mn-ea"/>
                <a:cs typeface="+mn-cs"/>
              </a:rPr>
              <a:t>“</a:t>
            </a:r>
            <a:r>
              <a:rPr lang="en-US" dirty="0" smtClean="0"/>
              <a:t>Grantees should carefully consider the approach to be taken when they draft their health and safety procedures. While ease of accounting is an important consideration, Grantees should keep in mind that activities assigned to the health and safety budget category do not have to be cost-justified by the energy audit. The same items assigned to incidental repair, weatherization material, or installation cost categories must be cost-justified.”</a:t>
            </a:r>
          </a:p>
          <a:p>
            <a:pPr>
              <a:buNone/>
            </a:pPr>
            <a:endParaRPr lang="en-US" dirty="0" smtClean="0">
              <a:ea typeface="+mn-ea"/>
              <a:cs typeface="+mn-cs"/>
            </a:endParaRPr>
          </a:p>
          <a:p>
            <a:pPr>
              <a:buNone/>
            </a:pPr>
            <a:endParaRPr lang="en-US" dirty="0" smtClean="0">
              <a:ea typeface="+mn-ea"/>
              <a:cs typeface="+mn-cs"/>
            </a:endParaRPr>
          </a:p>
          <a:p>
            <a:pPr marL="274320" algn="r" fontAlgn="auto">
              <a:buFont typeface="Arial"/>
              <a:buNone/>
              <a:defRPr/>
            </a:pPr>
            <a:endParaRPr lang="en-US" sz="1800" dirty="0" smtClean="0">
              <a:solidFill>
                <a:schemeClr val="tx2"/>
              </a:solidFill>
              <a:ea typeface="+mn-ea"/>
              <a:cs typeface="+mn-cs"/>
            </a:endParaRPr>
          </a:p>
          <a:p>
            <a:pPr marL="274320" fontAlgn="auto">
              <a:buFont typeface="Arial"/>
              <a:buNone/>
              <a:defRPr/>
            </a:pPr>
            <a:endParaRPr lang="en-US" sz="2000" dirty="0" smtClean="0">
              <a:ea typeface="+mn-ea"/>
              <a:cs typeface="+mn-cs"/>
            </a:endParaRPr>
          </a:p>
          <a:p>
            <a:pPr marL="274320" fontAlgn="auto">
              <a:buFont typeface="Arial"/>
              <a:buNone/>
              <a:defRPr/>
            </a:pPr>
            <a:endParaRPr lang="en-US" sz="2000" dirty="0">
              <a:ea typeface="+mn-ea"/>
              <a:cs typeface="+mn-cs"/>
            </a:endParaRPr>
          </a:p>
        </p:txBody>
      </p:sp>
      <p:sp>
        <p:nvSpPr>
          <p:cNvPr id="31748" name="TextBox 4"/>
          <p:cNvSpPr txBox="1">
            <a:spLocks noChangeArrowheads="1"/>
          </p:cNvSpPr>
          <p:nvPr/>
        </p:nvSpPr>
        <p:spPr bwMode="auto">
          <a:xfrm>
            <a:off x="-190500" y="6467475"/>
            <a:ext cx="185737" cy="523875"/>
          </a:xfrm>
          <a:prstGeom prst="rect">
            <a:avLst/>
          </a:prstGeom>
          <a:noFill/>
          <a:ln w="9525">
            <a:noFill/>
            <a:miter lim="800000"/>
            <a:headEnd/>
            <a:tailEnd/>
          </a:ln>
        </p:spPr>
        <p:txBody>
          <a:bodyPr wrap="none">
            <a:prstTxWarp prst="textNoShape">
              <a:avLst/>
            </a:prstTxWarp>
            <a:spAutoFit/>
          </a:bodyPr>
          <a:lstStyle/>
          <a:p>
            <a:endParaRPr lang="en-US"/>
          </a:p>
        </p:txBody>
      </p:sp>
      <p:cxnSp>
        <p:nvCxnSpPr>
          <p:cNvPr id="31749" name="Straight Connector 5"/>
          <p:cNvCxnSpPr>
            <a:cxnSpLocks noChangeShapeType="1"/>
          </p:cNvCxnSpPr>
          <p:nvPr/>
        </p:nvCxnSpPr>
        <p:spPr bwMode="auto">
          <a:xfrm flipV="1">
            <a:off x="457200" y="2264232"/>
            <a:ext cx="8229600" cy="20638"/>
          </a:xfrm>
          <a:prstGeom prst="line">
            <a:avLst/>
          </a:prstGeom>
          <a:noFill/>
          <a:ln w="19050">
            <a:solidFill>
              <a:srgbClr val="6B9EC6"/>
            </a:solidFill>
            <a:prstDash val="dot"/>
            <a:round/>
            <a:headEnd/>
            <a:tailEnd/>
          </a:ln>
        </p:spPr>
      </p:cxn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98" y="0"/>
            <a:ext cx="5397500" cy="914400"/>
          </a:xfrm>
        </p:spPr>
        <p:txBody>
          <a:bodyPr/>
          <a:lstStyle/>
          <a:p>
            <a:pPr fontAlgn="auto">
              <a:spcAft>
                <a:spcPts val="0"/>
              </a:spcAft>
              <a:defRPr/>
            </a:pPr>
            <a:r>
              <a:rPr lang="en-US" dirty="0" smtClean="0">
                <a:ea typeface="+mj-ea"/>
                <a:cs typeface="+mj-cs"/>
              </a:rPr>
              <a:t>H&amp;S or Incidental Repair? #2</a:t>
            </a:r>
            <a:endParaRPr lang="en-US" dirty="0">
              <a:ea typeface="+mj-ea"/>
              <a:cs typeface="+mj-cs"/>
            </a:endParaRPr>
          </a:p>
        </p:txBody>
      </p:sp>
      <p:sp>
        <p:nvSpPr>
          <p:cNvPr id="3" name="Content Placeholder 2"/>
          <p:cNvSpPr>
            <a:spLocks noGrp="1"/>
          </p:cNvSpPr>
          <p:nvPr>
            <p:ph idx="1"/>
          </p:nvPr>
        </p:nvSpPr>
        <p:spPr>
          <a:xfrm>
            <a:off x="193629" y="1330037"/>
            <a:ext cx="8700990" cy="5057700"/>
          </a:xfrm>
        </p:spPr>
        <p:txBody>
          <a:bodyPr rtlCol="0">
            <a:noAutofit/>
          </a:bodyPr>
          <a:lstStyle/>
          <a:p>
            <a:pPr marL="52388" indent="-7938" fontAlgn="auto">
              <a:spcBef>
                <a:spcPts val="0"/>
              </a:spcBef>
              <a:spcAft>
                <a:spcPts val="600"/>
              </a:spcAft>
              <a:buNone/>
              <a:defRPr/>
            </a:pPr>
            <a:r>
              <a:rPr lang="en-US" dirty="0" smtClean="0"/>
              <a:t>Eligible measures that meet the incidental repair definition (must be defined in grantee plan)</a:t>
            </a:r>
            <a:r>
              <a:rPr lang="en-US" dirty="0" smtClean="0">
                <a:latin typeface="+mj-lt"/>
                <a:ea typeface="Times New Roman"/>
              </a:rPr>
              <a:t>:</a:t>
            </a:r>
          </a:p>
          <a:p>
            <a:pPr marL="457200" lvl="1" indent="-282575" fontAlgn="auto">
              <a:spcBef>
                <a:spcPts val="0"/>
              </a:spcBef>
              <a:spcAft>
                <a:spcPts val="0"/>
              </a:spcAft>
              <a:buFont typeface="Arial" pitchFamily="34" charset="0"/>
              <a:buChar char="•"/>
              <a:defRPr/>
            </a:pPr>
            <a:r>
              <a:rPr lang="en-US" sz="2200" dirty="0" smtClean="0">
                <a:latin typeface="+mj-lt"/>
                <a:ea typeface="Times New Roman"/>
              </a:rPr>
              <a:t>Correcting moisture creating conditions</a:t>
            </a:r>
          </a:p>
          <a:p>
            <a:pPr marL="457200" lvl="1" indent="-282575" fontAlgn="auto">
              <a:spcBef>
                <a:spcPts val="0"/>
              </a:spcBef>
              <a:spcAft>
                <a:spcPts val="0"/>
              </a:spcAft>
              <a:buFont typeface="Arial" pitchFamily="34" charset="0"/>
              <a:buChar char="•"/>
              <a:defRPr/>
            </a:pPr>
            <a:r>
              <a:rPr lang="en-US" sz="2200" dirty="0" smtClean="0">
                <a:latin typeface="+mj-lt"/>
                <a:ea typeface="Times New Roman"/>
              </a:rPr>
              <a:t>Repairing moisture damaged areas as necessary to perform weatherization</a:t>
            </a:r>
          </a:p>
          <a:p>
            <a:pPr marL="457200" lvl="1" indent="-282575" fontAlgn="auto">
              <a:spcBef>
                <a:spcPts val="0"/>
              </a:spcBef>
              <a:spcAft>
                <a:spcPts val="0"/>
              </a:spcAft>
              <a:buFont typeface="Arial" pitchFamily="34" charset="0"/>
              <a:buChar char="•"/>
              <a:defRPr/>
            </a:pPr>
            <a:r>
              <a:rPr lang="en-US" sz="2200" dirty="0" smtClean="0">
                <a:latin typeface="+mj-lt"/>
                <a:ea typeface="Times New Roman"/>
              </a:rPr>
              <a:t>Roofing repair</a:t>
            </a:r>
          </a:p>
          <a:p>
            <a:pPr marL="457200" lvl="1" indent="-282575" fontAlgn="auto">
              <a:spcBef>
                <a:spcPts val="0"/>
              </a:spcBef>
              <a:spcAft>
                <a:spcPts val="0"/>
              </a:spcAft>
              <a:buFont typeface="Arial" pitchFamily="34" charset="0"/>
              <a:buChar char="•"/>
              <a:defRPr/>
            </a:pPr>
            <a:r>
              <a:rPr lang="en-US" sz="2200" dirty="0" smtClean="0">
                <a:latin typeface="+mj-lt"/>
                <a:ea typeface="Times New Roman"/>
              </a:rPr>
              <a:t>Electrical repair</a:t>
            </a:r>
          </a:p>
          <a:p>
            <a:pPr marL="52388" lvl="1" indent="0" fontAlgn="auto">
              <a:spcBef>
                <a:spcPts val="0"/>
              </a:spcBef>
              <a:spcAft>
                <a:spcPts val="600"/>
              </a:spcAft>
              <a:buNone/>
              <a:defRPr/>
            </a:pPr>
            <a:r>
              <a:rPr lang="en-US" sz="2400" dirty="0" smtClean="0">
                <a:ea typeface="+mn-ea"/>
                <a:cs typeface="+mn-cs"/>
              </a:rPr>
              <a:t/>
            </a:r>
            <a:br>
              <a:rPr lang="en-US" sz="2400" dirty="0" smtClean="0">
                <a:ea typeface="+mn-ea"/>
                <a:cs typeface="+mn-cs"/>
              </a:rPr>
            </a:br>
            <a:r>
              <a:rPr lang="en-US" sz="2400" dirty="0" smtClean="0"/>
              <a:t>Ineligible measures that do not meet the incidental repair definition:</a:t>
            </a:r>
            <a:endParaRPr lang="en-US" sz="2400" dirty="0" smtClean="0">
              <a:ea typeface="+mn-ea"/>
              <a:cs typeface="+mn-cs"/>
            </a:endParaRPr>
          </a:p>
          <a:p>
            <a:pPr marL="457200" lvl="1" indent="-282575" fontAlgn="auto">
              <a:spcBef>
                <a:spcPts val="0"/>
              </a:spcBef>
              <a:spcAft>
                <a:spcPts val="0"/>
              </a:spcAft>
              <a:buFont typeface="Arial" pitchFamily="34" charset="0"/>
              <a:buChar char="•"/>
              <a:defRPr/>
            </a:pPr>
            <a:r>
              <a:rPr lang="en-US" sz="2200" dirty="0" smtClean="0">
                <a:ea typeface="Times New Roman"/>
              </a:rPr>
              <a:t>Lead-safe work and testing</a:t>
            </a:r>
          </a:p>
          <a:p>
            <a:pPr marL="457200" lvl="1" indent="-282575" fontAlgn="auto">
              <a:spcBef>
                <a:spcPts val="0"/>
              </a:spcBef>
              <a:spcAft>
                <a:spcPts val="0"/>
              </a:spcAft>
              <a:buFont typeface="Arial" pitchFamily="34" charset="0"/>
              <a:buChar char="•"/>
              <a:defRPr/>
            </a:pPr>
            <a:r>
              <a:rPr lang="en-US" sz="2200" dirty="0" smtClean="0">
                <a:ea typeface="Times New Roman"/>
              </a:rPr>
              <a:t>Asbestos testing, encapsulation, and mitigation</a:t>
            </a:r>
          </a:p>
          <a:p>
            <a:pPr marL="457200" lvl="1" indent="-282575" fontAlgn="auto">
              <a:spcBef>
                <a:spcPts val="0"/>
              </a:spcBef>
              <a:spcAft>
                <a:spcPts val="0"/>
              </a:spcAft>
              <a:buFont typeface="Arial" pitchFamily="34" charset="0"/>
              <a:buChar char="•"/>
              <a:defRPr/>
            </a:pPr>
            <a:r>
              <a:rPr lang="en-US" sz="2200" dirty="0" smtClean="0">
                <a:ea typeface="Times New Roman"/>
              </a:rPr>
              <a:t>Removing pollutants</a:t>
            </a:r>
          </a:p>
          <a:p>
            <a:pPr marL="457200" lvl="1" indent="-282575" fontAlgn="auto">
              <a:spcBef>
                <a:spcPts val="0"/>
              </a:spcBef>
              <a:spcAft>
                <a:spcPts val="0"/>
              </a:spcAft>
              <a:buFont typeface="Arial" pitchFamily="34" charset="0"/>
              <a:buChar char="•"/>
              <a:defRPr/>
            </a:pPr>
            <a:r>
              <a:rPr lang="en-US" sz="2200" dirty="0" smtClean="0">
                <a:ea typeface="Times New Roman"/>
              </a:rPr>
              <a:t>Radon testing</a:t>
            </a:r>
          </a:p>
          <a:p>
            <a:pPr marL="574675" lvl="1" indent="-234950" fontAlgn="auto">
              <a:spcBef>
                <a:spcPts val="0"/>
              </a:spcBef>
              <a:spcAft>
                <a:spcPts val="0"/>
              </a:spcAft>
              <a:buFont typeface="Arial" pitchFamily="34" charset="0"/>
              <a:buChar char="•"/>
              <a:defRPr/>
            </a:pPr>
            <a:endParaRPr lang="en-US" dirty="0" smtClean="0">
              <a:ea typeface="Times New Roman"/>
            </a:endParaRPr>
          </a:p>
          <a:p>
            <a:pPr marL="52388" indent="-7938">
              <a:buNone/>
            </a:pPr>
            <a:endParaRPr lang="en-US" dirty="0" smtClean="0">
              <a:ea typeface="+mn-ea"/>
              <a:cs typeface="+mn-cs"/>
            </a:endParaRPr>
          </a:p>
          <a:p>
            <a:pPr>
              <a:buNone/>
            </a:pPr>
            <a:endParaRPr lang="en-US" dirty="0" smtClean="0">
              <a:ea typeface="+mn-ea"/>
              <a:cs typeface="+mn-cs"/>
            </a:endParaRPr>
          </a:p>
          <a:p>
            <a:pPr marL="274320" algn="r" fontAlgn="auto">
              <a:buFont typeface="Arial"/>
              <a:buNone/>
              <a:defRPr/>
            </a:pPr>
            <a:endParaRPr lang="en-US" sz="1800" dirty="0" smtClean="0">
              <a:ea typeface="+mn-ea"/>
              <a:cs typeface="+mn-cs"/>
            </a:endParaRPr>
          </a:p>
          <a:p>
            <a:pPr marL="274320" fontAlgn="auto">
              <a:buFont typeface="Arial"/>
              <a:buNone/>
              <a:defRPr/>
            </a:pPr>
            <a:endParaRPr lang="en-US" sz="2000" dirty="0" smtClean="0">
              <a:ea typeface="+mn-ea"/>
              <a:cs typeface="+mn-cs"/>
            </a:endParaRPr>
          </a:p>
          <a:p>
            <a:pPr marL="274320" fontAlgn="auto">
              <a:buFont typeface="Arial"/>
              <a:buNone/>
              <a:defRPr/>
            </a:pPr>
            <a:endParaRPr lang="en-US" sz="2000" dirty="0">
              <a:ea typeface="+mn-ea"/>
              <a:cs typeface="+mn-cs"/>
            </a:endParaRPr>
          </a:p>
        </p:txBody>
      </p:sp>
      <p:sp>
        <p:nvSpPr>
          <p:cNvPr id="31748" name="TextBox 4"/>
          <p:cNvSpPr txBox="1">
            <a:spLocks noChangeArrowheads="1"/>
          </p:cNvSpPr>
          <p:nvPr/>
        </p:nvSpPr>
        <p:spPr bwMode="auto">
          <a:xfrm>
            <a:off x="-190500" y="6467475"/>
            <a:ext cx="185737" cy="523875"/>
          </a:xfrm>
          <a:prstGeom prst="rect">
            <a:avLst/>
          </a:prstGeom>
          <a:noFill/>
          <a:ln w="9525">
            <a:noFill/>
            <a:miter lim="800000"/>
            <a:headEnd/>
            <a:tailEnd/>
          </a:ln>
        </p:spPr>
        <p:txBody>
          <a:bodyPr wrap="none">
            <a:prstTxWarp prst="textNoShape">
              <a:avLst/>
            </a:prstTxWarp>
            <a:spAutoFit/>
          </a:bodyPr>
          <a:lstStyle/>
          <a:p>
            <a:endParaRPr lang="en-US"/>
          </a:p>
        </p:txBody>
      </p:sp>
      <p:sp>
        <p:nvSpPr>
          <p:cNvPr id="6"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84909" y="1464004"/>
            <a:ext cx="8229600" cy="4876800"/>
          </a:xfrm>
        </p:spPr>
        <p:txBody>
          <a:bodyPr rtlCol="0">
            <a:noAutofit/>
          </a:bodyPr>
          <a:lstStyle/>
          <a:p>
            <a:pPr marL="0" indent="0" eaLnBrk="1" fontAlgn="auto" hangingPunct="1">
              <a:spcBef>
                <a:spcPts val="600"/>
              </a:spcBef>
              <a:spcAft>
                <a:spcPts val="600"/>
              </a:spcAft>
              <a:buFont typeface="Arial"/>
              <a:buNone/>
              <a:defRPr/>
            </a:pPr>
            <a:r>
              <a:rPr lang="en-US" sz="2600" dirty="0" smtClean="0">
                <a:solidFill>
                  <a:srgbClr val="000066"/>
                </a:solidFill>
                <a:ea typeface="+mn-ea"/>
                <a:cs typeface="+mn-cs"/>
              </a:rPr>
              <a:t>By attending this session participants will be able to:</a:t>
            </a:r>
          </a:p>
          <a:p>
            <a:pPr marL="457200" indent="-282575" eaLnBrk="1" fontAlgn="auto" hangingPunct="1">
              <a:spcBef>
                <a:spcPts val="600"/>
              </a:spcBef>
              <a:spcAft>
                <a:spcPts val="0"/>
              </a:spcAft>
              <a:buFont typeface="Arial"/>
              <a:buChar char="•"/>
              <a:defRPr/>
            </a:pPr>
            <a:r>
              <a:rPr lang="en-US" sz="2000" dirty="0" smtClean="0">
                <a:ea typeface="+mn-ea"/>
                <a:cs typeface="+mn-cs"/>
              </a:rPr>
              <a:t>List selection criteria for weatherization measures.</a:t>
            </a:r>
          </a:p>
          <a:p>
            <a:pPr marL="457200" indent="-282575" eaLnBrk="1" fontAlgn="auto" hangingPunct="1">
              <a:spcBef>
                <a:spcPts val="600"/>
              </a:spcBef>
              <a:spcAft>
                <a:spcPts val="0"/>
              </a:spcAft>
              <a:buFont typeface="Arial"/>
              <a:buChar char="•"/>
              <a:defRPr/>
            </a:pPr>
            <a:r>
              <a:rPr lang="en-US" sz="2000" dirty="0" smtClean="0">
                <a:ea typeface="+mn-ea"/>
                <a:cs typeface="+mn-cs"/>
              </a:rPr>
              <a:t>Recognize Appendix A as a tool for materials selection.</a:t>
            </a:r>
          </a:p>
          <a:p>
            <a:pPr marL="457200" indent="-282575" eaLnBrk="1" fontAlgn="auto" hangingPunct="1">
              <a:spcBef>
                <a:spcPts val="600"/>
              </a:spcBef>
              <a:spcAft>
                <a:spcPts val="0"/>
              </a:spcAft>
              <a:buFont typeface="Arial"/>
              <a:buChar char="•"/>
              <a:defRPr/>
            </a:pPr>
            <a:r>
              <a:rPr lang="en-US" sz="2000" dirty="0" smtClean="0">
                <a:ea typeface="+mn-ea"/>
                <a:cs typeface="+mn-cs"/>
              </a:rPr>
              <a:t>Identify DOE rules and guidance.</a:t>
            </a:r>
          </a:p>
          <a:p>
            <a:pPr marL="457200" indent="-282575" eaLnBrk="1" fontAlgn="auto" hangingPunct="1">
              <a:spcBef>
                <a:spcPts val="600"/>
              </a:spcBef>
              <a:spcAft>
                <a:spcPts val="0"/>
              </a:spcAft>
              <a:buFont typeface="Arial"/>
              <a:buChar char="•"/>
              <a:defRPr/>
            </a:pPr>
            <a:r>
              <a:rPr lang="en-US" sz="2000" dirty="0" smtClean="0">
                <a:ea typeface="+mn-ea"/>
                <a:cs typeface="+mn-cs"/>
              </a:rPr>
              <a:t>Locate resources for residential building, electrical, and mechanical codes.</a:t>
            </a:r>
          </a:p>
          <a:p>
            <a:pPr marL="457200" indent="-282575" eaLnBrk="1" fontAlgn="auto" hangingPunct="1">
              <a:spcBef>
                <a:spcPts val="600"/>
              </a:spcBef>
              <a:spcAft>
                <a:spcPts val="0"/>
              </a:spcAft>
              <a:buFont typeface="Arial"/>
              <a:buChar char="•"/>
              <a:defRPr/>
            </a:pPr>
            <a:r>
              <a:rPr lang="en-US" sz="2000" dirty="0" smtClean="0">
                <a:ea typeface="+mn-ea"/>
                <a:cs typeface="+mn-cs"/>
              </a:rPr>
              <a:t>Discuss the application of codes in weatherization.</a:t>
            </a:r>
          </a:p>
          <a:p>
            <a:pPr marL="457200" indent="-282575" eaLnBrk="1" fontAlgn="auto" hangingPunct="1">
              <a:spcBef>
                <a:spcPts val="600"/>
              </a:spcBef>
              <a:spcAft>
                <a:spcPts val="0"/>
              </a:spcAft>
              <a:buFont typeface="Arial"/>
              <a:buChar char="•"/>
              <a:defRPr/>
            </a:pPr>
            <a:r>
              <a:rPr lang="en-US" sz="2000" dirty="0" smtClean="0">
                <a:ea typeface="+mn-ea"/>
                <a:cs typeface="+mn-cs"/>
              </a:rPr>
              <a:t>Locate resources for worker safety requirements.</a:t>
            </a:r>
          </a:p>
          <a:p>
            <a:pPr marL="457200" lvl="0" indent="-282575" eaLnBrk="1" fontAlgn="auto" hangingPunct="1">
              <a:spcBef>
                <a:spcPts val="600"/>
              </a:spcBef>
              <a:spcAft>
                <a:spcPts val="0"/>
              </a:spcAft>
              <a:buFont typeface="Arial"/>
              <a:buChar char="•"/>
              <a:defRPr/>
            </a:pPr>
            <a:r>
              <a:rPr lang="en-US" sz="2000" dirty="0" smtClean="0"/>
              <a:t>Explain the differences between incidental repairs and health and safety (H&amp;S) measures.</a:t>
            </a:r>
          </a:p>
          <a:p>
            <a:pPr marL="457200" lvl="0" indent="-282575" eaLnBrk="1" fontAlgn="auto" hangingPunct="1">
              <a:spcBef>
                <a:spcPts val="600"/>
              </a:spcBef>
              <a:spcAft>
                <a:spcPts val="0"/>
              </a:spcAft>
              <a:buFont typeface="Arial"/>
              <a:buChar char="•"/>
              <a:defRPr/>
            </a:pPr>
            <a:r>
              <a:rPr lang="en-US" sz="2000" dirty="0" smtClean="0"/>
              <a:t>Describe DOE rules and guidance as they apply to incidental repairs and H&amp;S measures.</a:t>
            </a:r>
            <a:endParaRPr lang="en-US" sz="2000" dirty="0" smtClean="0">
              <a:ea typeface="+mn-ea"/>
              <a:cs typeface="+mn-cs"/>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Learning Objectives</a:t>
            </a:r>
            <a:endParaRPr lang="en-US" dirty="0">
              <a:ea typeface="+mj-ea"/>
              <a:cs typeface="+mj-cs"/>
            </a:endParaRPr>
          </a:p>
        </p:txBody>
      </p:sp>
      <p:sp>
        <p:nvSpPr>
          <p:cNvPr id="14340"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28" y="0"/>
            <a:ext cx="5397500" cy="914400"/>
          </a:xfrm>
        </p:spPr>
        <p:txBody>
          <a:bodyPr/>
          <a:lstStyle/>
          <a:p>
            <a:pPr fontAlgn="auto">
              <a:spcAft>
                <a:spcPts val="0"/>
              </a:spcAft>
              <a:defRPr/>
            </a:pPr>
            <a:r>
              <a:rPr lang="en-US" dirty="0" smtClean="0">
                <a:ea typeface="+mj-ea"/>
                <a:cs typeface="+mj-cs"/>
              </a:rPr>
              <a:t>H&amp;S or Incidental Repair? #3</a:t>
            </a:r>
            <a:endParaRPr lang="en-US" dirty="0">
              <a:ea typeface="+mj-ea"/>
              <a:cs typeface="+mj-cs"/>
            </a:endParaRPr>
          </a:p>
        </p:txBody>
      </p:sp>
      <p:sp>
        <p:nvSpPr>
          <p:cNvPr id="3" name="Content Placeholder 2"/>
          <p:cNvSpPr>
            <a:spLocks noGrp="1"/>
          </p:cNvSpPr>
          <p:nvPr>
            <p:ph idx="1"/>
          </p:nvPr>
        </p:nvSpPr>
        <p:spPr>
          <a:xfrm>
            <a:off x="472439" y="5741125"/>
            <a:ext cx="8229600" cy="759008"/>
          </a:xfrm>
        </p:spPr>
        <p:txBody>
          <a:bodyPr rtlCol="0">
            <a:normAutofit fontScale="25000" lnSpcReduction="20000"/>
          </a:bodyPr>
          <a:lstStyle/>
          <a:p>
            <a:pPr marL="0" lvl="1" indent="0" algn="ctr" fontAlgn="auto">
              <a:spcBef>
                <a:spcPts val="0"/>
              </a:spcBef>
              <a:spcAft>
                <a:spcPts val="0"/>
              </a:spcAft>
              <a:buNone/>
              <a:defRPr/>
            </a:pPr>
            <a:r>
              <a:rPr lang="en-US" sz="7200" dirty="0" smtClean="0">
                <a:ea typeface="Times New Roman"/>
              </a:rPr>
              <a:t>*The following Q&amp;A does not consider the grantee’s ability to remove certain health and safety measures and define them as incidental repair in their health and safety plan.</a:t>
            </a:r>
          </a:p>
          <a:p>
            <a:pPr marL="52388" indent="0" algn="ctr">
              <a:buNone/>
            </a:pPr>
            <a:endParaRPr lang="en-US" sz="5600" dirty="0" smtClean="0">
              <a:ea typeface="+mn-ea"/>
              <a:cs typeface="+mn-cs"/>
            </a:endParaRPr>
          </a:p>
          <a:p>
            <a:pPr indent="0" algn="ctr">
              <a:buNone/>
            </a:pPr>
            <a:endParaRPr lang="en-US" dirty="0" smtClean="0">
              <a:ea typeface="+mn-ea"/>
              <a:cs typeface="+mn-cs"/>
            </a:endParaRPr>
          </a:p>
          <a:p>
            <a:pPr marL="274320" indent="0" algn="ctr" fontAlgn="auto">
              <a:buFont typeface="Arial"/>
              <a:buNone/>
              <a:defRPr/>
            </a:pPr>
            <a:endParaRPr lang="en-US" sz="1800" dirty="0" smtClean="0">
              <a:solidFill>
                <a:schemeClr val="tx2"/>
              </a:solidFill>
              <a:ea typeface="+mn-ea"/>
              <a:cs typeface="+mn-cs"/>
            </a:endParaRPr>
          </a:p>
          <a:p>
            <a:pPr marL="274320" indent="0" algn="ctr" fontAlgn="auto">
              <a:buFont typeface="Arial"/>
              <a:buNone/>
              <a:defRPr/>
            </a:pPr>
            <a:endParaRPr lang="en-US" sz="2000" dirty="0" smtClean="0">
              <a:ea typeface="+mn-ea"/>
              <a:cs typeface="+mn-cs"/>
            </a:endParaRPr>
          </a:p>
          <a:p>
            <a:pPr marL="274320" indent="0" algn="ctr" fontAlgn="auto">
              <a:buFont typeface="Arial"/>
              <a:buNone/>
              <a:defRPr/>
            </a:pPr>
            <a:r>
              <a:rPr lang="en-US" sz="2000" dirty="0" smtClean="0">
                <a:ea typeface="+mn-ea"/>
                <a:cs typeface="+mn-cs"/>
              </a:rPr>
              <a:t>*The</a:t>
            </a:r>
            <a:endParaRPr lang="en-US" sz="2000" dirty="0">
              <a:ea typeface="+mn-ea"/>
              <a:cs typeface="+mn-cs"/>
            </a:endParaRPr>
          </a:p>
        </p:txBody>
      </p:sp>
      <p:sp>
        <p:nvSpPr>
          <p:cNvPr id="31748" name="TextBox 4"/>
          <p:cNvSpPr txBox="1">
            <a:spLocks noChangeArrowheads="1"/>
          </p:cNvSpPr>
          <p:nvPr/>
        </p:nvSpPr>
        <p:spPr bwMode="auto">
          <a:xfrm>
            <a:off x="-190500" y="6467475"/>
            <a:ext cx="185737" cy="523875"/>
          </a:xfrm>
          <a:prstGeom prst="rect">
            <a:avLst/>
          </a:prstGeom>
          <a:noFill/>
          <a:ln w="9525">
            <a:noFill/>
            <a:miter lim="800000"/>
            <a:headEnd/>
            <a:tailEnd/>
          </a:ln>
        </p:spPr>
        <p:txBody>
          <a:bodyPr wrap="none">
            <a:prstTxWarp prst="textNoShape">
              <a:avLst/>
            </a:prstTxWarp>
            <a:spAutoFit/>
          </a:bodyPr>
          <a:lstStyle/>
          <a:p>
            <a:endParaRPr lang="en-US"/>
          </a:p>
        </p:txBody>
      </p:sp>
      <p:sp>
        <p:nvSpPr>
          <p:cNvPr id="4097" name="Rectangle 1"/>
          <p:cNvSpPr>
            <a:spLocks noChangeArrowheads="1"/>
          </p:cNvSpPr>
          <p:nvPr/>
        </p:nvSpPr>
        <p:spPr bwMode="auto">
          <a:xfrm>
            <a:off x="418012" y="1216196"/>
            <a:ext cx="8164285"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rgbClr val="002060"/>
                </a:solidFill>
                <a:effectLst/>
                <a:latin typeface="+mn-lt"/>
                <a:ea typeface="Calibri" pitchFamily="34" charset="0"/>
                <a:cs typeface="Times New Roman" pitchFamily="18" charset="0"/>
              </a:rPr>
              <a:t>Some cases may not be so clear, such as when code compliance triggers the installation of a measure</a:t>
            </a:r>
            <a:r>
              <a:rPr lang="en-US" sz="2600" dirty="0" smtClean="0">
                <a:solidFill>
                  <a:srgbClr val="002060"/>
                </a:solidFill>
                <a:latin typeface="+mn-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mn-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ea typeface="Calibri" pitchFamily="34" charset="0"/>
                <a:cs typeface="Times New Roman" pitchFamily="18" charset="0"/>
              </a:rPr>
              <a:t>Several questions should be asked: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mn-lt"/>
            </a:endParaRPr>
          </a:p>
          <a:p>
            <a:pPr marL="909638" marR="0" lvl="0" indent="-277813" algn="l" defTabSz="914400" rtl="0" eaLnBrk="0" fontAlgn="base" latinLnBrk="0" hangingPunct="0">
              <a:lnSpc>
                <a:spcPct val="100000"/>
              </a:lnSpc>
              <a:spcBef>
                <a:spcPct val="0"/>
              </a:spcBef>
              <a:spcAft>
                <a:spcPts val="1800"/>
              </a:spcAft>
              <a:buClrTx/>
              <a:buSzTx/>
              <a:buFontTx/>
              <a:buChar char="•"/>
              <a:tabLst/>
            </a:pPr>
            <a:r>
              <a:rPr kumimoji="0" lang="en-US" sz="2200" b="0" i="0" u="none" strike="noStrike" cap="none" normalizeH="0" baseline="0" dirty="0" smtClean="0">
                <a:ln>
                  <a:noFill/>
                </a:ln>
                <a:solidFill>
                  <a:schemeClr val="tx1"/>
                </a:solidFill>
                <a:effectLst/>
                <a:latin typeface="+mn-lt"/>
                <a:ea typeface="Calibri" pitchFamily="34" charset="0"/>
                <a:cs typeface="Times New Roman" pitchFamily="18" charset="0"/>
              </a:rPr>
              <a:t>Necessary for </a:t>
            </a:r>
            <a:r>
              <a:rPr lang="en-US" sz="2200" dirty="0" smtClean="0">
                <a:latin typeface="+mn-lt"/>
                <a:ea typeface="Calibri" pitchFamily="34" charset="0"/>
                <a:cs typeface="Times New Roman" pitchFamily="18" charset="0"/>
              </a:rPr>
              <a:t>installation of energy conservation measures or protection of client?</a:t>
            </a:r>
            <a:endParaRPr kumimoji="0" lang="en-US" sz="2200" b="0" i="0" u="none" strike="noStrike" cap="none" normalizeH="0" baseline="0" dirty="0" smtClean="0">
              <a:ln>
                <a:noFill/>
              </a:ln>
              <a:solidFill>
                <a:schemeClr val="tx1"/>
              </a:solidFill>
              <a:effectLst/>
              <a:latin typeface="+mn-lt"/>
            </a:endParaRPr>
          </a:p>
          <a:p>
            <a:pPr marL="909638" marR="0" lvl="0" indent="-277813" algn="l" defTabSz="914400" rtl="0" eaLnBrk="0" fontAlgn="base" latinLnBrk="0" hangingPunct="0">
              <a:lnSpc>
                <a:spcPct val="100000"/>
              </a:lnSpc>
              <a:spcBef>
                <a:spcPct val="0"/>
              </a:spcBef>
              <a:spcAft>
                <a:spcPts val="1800"/>
              </a:spcAft>
              <a:buClrTx/>
              <a:buSzTx/>
              <a:buFontTx/>
              <a:buChar char="•"/>
              <a:tabLst/>
            </a:pPr>
            <a:r>
              <a:rPr kumimoji="0" lang="en-US" sz="2200" b="0" i="0" u="none" strike="noStrike" cap="none" normalizeH="0" baseline="0" dirty="0" smtClean="0">
                <a:ln>
                  <a:noFill/>
                </a:ln>
                <a:solidFill>
                  <a:schemeClr val="tx1"/>
                </a:solidFill>
                <a:effectLst/>
                <a:latin typeface="+mn-lt"/>
                <a:ea typeface="Calibri" pitchFamily="34" charset="0"/>
                <a:cs typeface="Times New Roman" pitchFamily="18" charset="0"/>
              </a:rPr>
              <a:t>Specific to ensuring H&amp;S of worker/occupant?</a:t>
            </a:r>
            <a:endParaRPr kumimoji="0" lang="en-US" sz="2200" b="0" i="0" u="none" strike="noStrike" cap="none" normalizeH="0" baseline="0" dirty="0" smtClean="0">
              <a:ln>
                <a:noFill/>
              </a:ln>
              <a:solidFill>
                <a:schemeClr val="tx1"/>
              </a:solidFill>
              <a:effectLst/>
              <a:latin typeface="+mn-lt"/>
            </a:endParaRPr>
          </a:p>
          <a:p>
            <a:pPr marL="909638" marR="0" lvl="0" indent="-277813" algn="l" defTabSz="914400" rtl="0" eaLnBrk="0" fontAlgn="base" latinLnBrk="0" hangingPunct="0">
              <a:lnSpc>
                <a:spcPct val="100000"/>
              </a:lnSpc>
              <a:spcBef>
                <a:spcPct val="0"/>
              </a:spcBef>
              <a:spcAft>
                <a:spcPts val="1800"/>
              </a:spcAft>
              <a:buClrTx/>
              <a:buSzTx/>
              <a:buFontTx/>
              <a:buChar char="•"/>
              <a:tabLst/>
            </a:pPr>
            <a:r>
              <a:rPr kumimoji="0" lang="en-US" sz="2200" b="0" i="0" u="none" strike="noStrike" cap="none" normalizeH="0" baseline="0" dirty="0" smtClean="0">
                <a:ln>
                  <a:noFill/>
                </a:ln>
                <a:solidFill>
                  <a:schemeClr val="tx1"/>
                </a:solidFill>
                <a:effectLst/>
                <a:latin typeface="+mn-lt"/>
                <a:ea typeface="Calibri" pitchFamily="34" charset="0"/>
                <a:cs typeface="Times New Roman" pitchFamily="18" charset="0"/>
              </a:rPr>
              <a:t>Part of an ECM?</a:t>
            </a:r>
            <a:endParaRPr kumimoji="0" lang="en-US" sz="2200" b="0" i="0" u="none" strike="noStrike" cap="none" normalizeH="0" baseline="0" dirty="0" smtClean="0">
              <a:ln>
                <a:noFill/>
              </a:ln>
              <a:solidFill>
                <a:schemeClr val="tx1"/>
              </a:solidFill>
              <a:effectLst/>
              <a:latin typeface="+mn-lt"/>
            </a:endParaRPr>
          </a:p>
          <a:p>
            <a:pPr marL="909638" marR="0" lvl="0" indent="-277813" algn="l" defTabSz="914400" rtl="0" eaLnBrk="0" fontAlgn="base" latinLnBrk="0" hangingPunct="0">
              <a:lnSpc>
                <a:spcPct val="100000"/>
              </a:lnSpc>
              <a:spcBef>
                <a:spcPct val="0"/>
              </a:spcBef>
              <a:spcAft>
                <a:spcPts val="1800"/>
              </a:spcAft>
              <a:buClrTx/>
              <a:buSzTx/>
              <a:buFontTx/>
              <a:buChar char="•"/>
              <a:tabLst/>
            </a:pPr>
            <a:r>
              <a:rPr kumimoji="0" lang="en-US" sz="2200" b="0" i="0" u="none" strike="noStrike" cap="none" normalizeH="0" baseline="0" dirty="0" smtClean="0">
                <a:ln>
                  <a:noFill/>
                </a:ln>
                <a:solidFill>
                  <a:schemeClr val="tx1"/>
                </a:solidFill>
                <a:effectLst/>
                <a:latin typeface="+mn-lt"/>
                <a:ea typeface="Calibri" pitchFamily="34" charset="0"/>
                <a:cs typeface="Times New Roman" pitchFamily="18" charset="0"/>
              </a:rPr>
              <a:t>What aspects of ECM are separate from H&amp;S?</a:t>
            </a:r>
            <a:endParaRPr kumimoji="0" lang="en-US" sz="2200" b="0" i="0" u="none" strike="noStrike" cap="none" normalizeH="0" baseline="0" dirty="0" smtClean="0">
              <a:ln>
                <a:noFill/>
              </a:ln>
              <a:solidFill>
                <a:schemeClr val="tx1"/>
              </a:solidFill>
              <a:effectLst/>
              <a:latin typeface="+mn-lt"/>
            </a:endParaRPr>
          </a:p>
        </p:txBody>
      </p: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282575"/>
            <a:r>
              <a:rPr lang="en-US" dirty="0" smtClean="0"/>
              <a:t>Drafted in June 2012 </a:t>
            </a:r>
          </a:p>
          <a:p>
            <a:pPr marL="457200" indent="-282575"/>
            <a:r>
              <a:rPr lang="en-US" dirty="0" smtClean="0"/>
              <a:t>Provides guidance on incidental repair measures</a:t>
            </a:r>
          </a:p>
          <a:p>
            <a:pPr marL="457200" indent="-282575"/>
            <a:r>
              <a:rPr lang="en-US" dirty="0" smtClean="0"/>
              <a:t>Includes FAQ addenda, which will be regularly updated and posted at:</a:t>
            </a:r>
          </a:p>
          <a:p>
            <a:pPr>
              <a:buNone/>
            </a:pPr>
            <a:r>
              <a:rPr lang="en-US" dirty="0" smtClean="0">
                <a:hlinkClick r:id="rId3"/>
              </a:rPr>
              <a:t>http://www1.eere.energy.gov/eere_faq/default.aspx?pid=10</a:t>
            </a:r>
            <a:r>
              <a:rPr lang="en-US" dirty="0" smtClean="0"/>
              <a:t> </a:t>
            </a:r>
          </a:p>
          <a:p>
            <a:endParaRPr lang="en-US" dirty="0"/>
          </a:p>
        </p:txBody>
      </p:sp>
      <p:sp>
        <p:nvSpPr>
          <p:cNvPr id="3" name="Title 2"/>
          <p:cNvSpPr>
            <a:spLocks noGrp="1"/>
          </p:cNvSpPr>
          <p:nvPr>
            <p:ph type="title"/>
          </p:nvPr>
        </p:nvSpPr>
        <p:spPr>
          <a:xfrm>
            <a:off x="379184" y="0"/>
            <a:ext cx="5397500" cy="914400"/>
          </a:xfrm>
        </p:spPr>
        <p:txBody>
          <a:bodyPr/>
          <a:lstStyle/>
          <a:p>
            <a:r>
              <a:rPr lang="en-US" dirty="0" smtClean="0"/>
              <a:t>WPN 12-9 Incidental Repair Measure Guidance</a:t>
            </a:r>
            <a:endParaRPr lang="en-US" dirty="0"/>
          </a:p>
        </p:txBody>
      </p:sp>
      <p:sp>
        <p:nvSpPr>
          <p:cNvPr id="4"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84" y="0"/>
            <a:ext cx="5397500" cy="914400"/>
          </a:xfrm>
        </p:spPr>
        <p:txBody>
          <a:bodyPr/>
          <a:lstStyle/>
          <a:p>
            <a:pPr fontAlgn="auto">
              <a:spcAft>
                <a:spcPts val="0"/>
              </a:spcAft>
              <a:defRPr/>
            </a:pPr>
            <a:r>
              <a:rPr lang="en-US" dirty="0" smtClean="0">
                <a:cs typeface="+mj-cs"/>
              </a:rPr>
              <a:t>Which is it? #1</a:t>
            </a:r>
          </a:p>
        </p:txBody>
      </p:sp>
      <p:pic>
        <p:nvPicPr>
          <p:cNvPr id="7" name="Content Placeholder 6" descr="Image of unsafe wiring on outdoor light"/>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143000"/>
            <a:ext cx="9144000" cy="54102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10" name="Rectangular Callout 9"/>
          <p:cNvSpPr>
            <a:spLocks noChangeArrowheads="1"/>
          </p:cNvSpPr>
          <p:nvPr/>
        </p:nvSpPr>
        <p:spPr bwMode="auto">
          <a:xfrm>
            <a:off x="533400" y="1752600"/>
            <a:ext cx="4038600" cy="1295400"/>
          </a:xfrm>
          <a:prstGeom prst="wedgeRectCallout">
            <a:avLst>
              <a:gd name="adj1" fmla="val 84993"/>
              <a:gd name="adj2" fmla="val -13566"/>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600" dirty="0">
                <a:solidFill>
                  <a:srgbClr val="50565C"/>
                </a:solidFill>
                <a:latin typeface="+mn-lt"/>
                <a:ea typeface="+mn-ea"/>
                <a:cs typeface="+mn-cs"/>
              </a:rPr>
              <a:t>Wiring frayed and taped at outdoor </a:t>
            </a:r>
            <a:r>
              <a:rPr lang="en-US" sz="2600" dirty="0" smtClean="0">
                <a:solidFill>
                  <a:srgbClr val="50565C"/>
                </a:solidFill>
                <a:latin typeface="+mn-lt"/>
                <a:ea typeface="+mn-ea"/>
                <a:cs typeface="+mn-cs"/>
              </a:rPr>
              <a:t>fixture</a:t>
            </a:r>
            <a:endParaRPr lang="en-US" sz="2600" dirty="0">
              <a:solidFill>
                <a:srgbClr val="50565C"/>
              </a:solidFill>
              <a:latin typeface="+mn-lt"/>
              <a:ea typeface="+mn-ea"/>
              <a:cs typeface="+mn-cs"/>
            </a:endParaRPr>
          </a:p>
        </p:txBody>
      </p:sp>
      <p:sp>
        <p:nvSpPr>
          <p:cNvPr id="33798" name="TextBox 10"/>
          <p:cNvSpPr txBox="1">
            <a:spLocks noChangeArrowheads="1"/>
          </p:cNvSpPr>
          <p:nvPr/>
        </p:nvSpPr>
        <p:spPr bwMode="auto">
          <a:xfrm>
            <a:off x="6430963" y="6344560"/>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rgbClr val="000000"/>
                </a:solidFill>
              </a:rPr>
              <a:t>Photo courtesy of the US Department of Energy</a:t>
            </a:r>
          </a:p>
        </p:txBody>
      </p:sp>
      <p:sp>
        <p:nvSpPr>
          <p:cNvPr id="8"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84" y="0"/>
            <a:ext cx="5397500" cy="914400"/>
          </a:xfrm>
        </p:spPr>
        <p:txBody>
          <a:bodyPr/>
          <a:lstStyle/>
          <a:p>
            <a:pPr fontAlgn="auto">
              <a:spcAft>
                <a:spcPts val="0"/>
              </a:spcAft>
              <a:defRPr/>
            </a:pPr>
            <a:r>
              <a:rPr lang="en-US" dirty="0" smtClean="0">
                <a:cs typeface="+mj-cs"/>
              </a:rPr>
              <a:t>Which is it? #2</a:t>
            </a:r>
            <a:endParaRPr lang="en-US" dirty="0">
              <a:ea typeface="+mj-ea"/>
              <a:cs typeface="+mj-cs"/>
            </a:endParaRPr>
          </a:p>
        </p:txBody>
      </p:sp>
      <p:pic>
        <p:nvPicPr>
          <p:cNvPr id="35843" name="Content Placeholder 4" descr="Image of damage done to light fixture on ceili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143000"/>
            <a:ext cx="9144000" cy="5410200"/>
          </a:xfrm>
        </p:spPr>
      </p:pic>
      <p:sp>
        <p:nvSpPr>
          <p:cNvPr id="8" name="Rectangular Callout 7"/>
          <p:cNvSpPr>
            <a:spLocks noChangeArrowheads="1"/>
          </p:cNvSpPr>
          <p:nvPr/>
        </p:nvSpPr>
        <p:spPr bwMode="auto">
          <a:xfrm>
            <a:off x="5334000" y="3048000"/>
            <a:ext cx="3505200" cy="1295400"/>
          </a:xfrm>
          <a:prstGeom prst="wedgeRectCallout">
            <a:avLst>
              <a:gd name="adj1" fmla="val -96149"/>
              <a:gd name="adj2" fmla="val -58132"/>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fontAlgn="auto">
              <a:spcBef>
                <a:spcPts val="0"/>
              </a:spcBef>
              <a:spcAft>
                <a:spcPts val="0"/>
              </a:spcAft>
              <a:defRPr/>
            </a:pPr>
            <a:r>
              <a:rPr lang="en-US" sz="2600" dirty="0">
                <a:solidFill>
                  <a:srgbClr val="50565C"/>
                </a:solidFill>
                <a:latin typeface="+mn-lt"/>
                <a:ea typeface="+mn-ea"/>
                <a:cs typeface="+mn-cs"/>
              </a:rPr>
              <a:t>Damaged light fixture </a:t>
            </a:r>
            <a:br>
              <a:rPr lang="en-US" sz="2600" dirty="0">
                <a:solidFill>
                  <a:srgbClr val="50565C"/>
                </a:solidFill>
                <a:latin typeface="+mn-lt"/>
                <a:ea typeface="+mn-ea"/>
                <a:cs typeface="+mn-cs"/>
              </a:rPr>
            </a:br>
            <a:r>
              <a:rPr lang="en-US" sz="2600" dirty="0">
                <a:solidFill>
                  <a:srgbClr val="50565C"/>
                </a:solidFill>
                <a:latin typeface="+mn-lt"/>
                <a:ea typeface="+mn-ea"/>
                <a:cs typeface="+mn-cs"/>
              </a:rPr>
              <a:t>on</a:t>
            </a:r>
            <a:r>
              <a:rPr lang="en-US" sz="2600" dirty="0" smtClean="0">
                <a:solidFill>
                  <a:srgbClr val="50565C"/>
                </a:solidFill>
                <a:latin typeface="+mn-lt"/>
                <a:ea typeface="+mn-ea"/>
                <a:cs typeface="+mn-cs"/>
              </a:rPr>
              <a:t> ceiling</a:t>
            </a:r>
            <a:endParaRPr lang="en-US" sz="2600" dirty="0">
              <a:solidFill>
                <a:srgbClr val="50565C"/>
              </a:solidFill>
              <a:latin typeface="+mn-lt"/>
              <a:ea typeface="+mn-ea"/>
              <a:cs typeface="+mn-cs"/>
            </a:endParaRPr>
          </a:p>
        </p:txBody>
      </p:sp>
      <p:sp>
        <p:nvSpPr>
          <p:cNvPr id="35846" name="TextBox 9"/>
          <p:cNvSpPr txBox="1">
            <a:spLocks noChangeArrowheads="1"/>
          </p:cNvSpPr>
          <p:nvPr/>
        </p:nvSpPr>
        <p:spPr bwMode="auto">
          <a:xfrm>
            <a:off x="6430963" y="6322788"/>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the US Department of Energy</a:t>
            </a:r>
          </a:p>
        </p:txBody>
      </p: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cs typeface="+mj-cs"/>
              </a:rPr>
              <a:t>Which is it? #3</a:t>
            </a:r>
          </a:p>
        </p:txBody>
      </p:sp>
      <p:pic>
        <p:nvPicPr>
          <p:cNvPr id="5" name="Content Placeholder 4" descr="Image of mold on walls"/>
          <p:cNvPicPr>
            <a:picLocks noGrp="1" noChangeAspect="1"/>
          </p:cNvPicPr>
          <p:nvPr>
            <p:ph idx="1"/>
          </p:nvPr>
        </p:nvPicPr>
        <p:blipFill>
          <a:blip r:embed="rId3" cstate="email">
            <a:extLst>
              <a:ext uri="{28A0092B-C50C-407E-A947-70E740481C1C}">
                <a14:useLocalDpi xmlns:a14="http://schemas.microsoft.com/office/drawing/2010/main"/>
              </a:ext>
            </a:extLst>
          </a:blip>
          <a:srcRect l="-1"/>
          <a:stretch>
            <a:fillRect/>
          </a:stretch>
        </p:blipFill>
        <p:spPr>
          <a:xfrm>
            <a:off x="0" y="1143000"/>
            <a:ext cx="9144000" cy="5421086"/>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8" name="Rectangular Callout 7"/>
          <p:cNvSpPr>
            <a:spLocks noChangeArrowheads="1"/>
          </p:cNvSpPr>
          <p:nvPr/>
        </p:nvSpPr>
        <p:spPr bwMode="auto">
          <a:xfrm>
            <a:off x="609600" y="1981200"/>
            <a:ext cx="3505200" cy="838200"/>
          </a:xfrm>
          <a:prstGeom prst="wedgeRectCallout">
            <a:avLst>
              <a:gd name="adj1" fmla="val 51508"/>
              <a:gd name="adj2" fmla="val 153086"/>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600" dirty="0">
                <a:solidFill>
                  <a:srgbClr val="50565C"/>
                </a:solidFill>
                <a:latin typeface="+mn-lt"/>
                <a:ea typeface="+mn-ea"/>
                <a:cs typeface="+mn-cs"/>
              </a:rPr>
              <a:t>Mold in living </a:t>
            </a:r>
            <a:r>
              <a:rPr lang="en-US" sz="2600" dirty="0" smtClean="0">
                <a:solidFill>
                  <a:srgbClr val="50565C"/>
                </a:solidFill>
                <a:latin typeface="+mn-lt"/>
                <a:ea typeface="+mn-ea"/>
                <a:cs typeface="+mn-cs"/>
              </a:rPr>
              <a:t>space</a:t>
            </a:r>
            <a:endParaRPr lang="en-US" sz="2600" dirty="0">
              <a:solidFill>
                <a:srgbClr val="50565C"/>
              </a:solidFill>
              <a:latin typeface="+mn-lt"/>
              <a:ea typeface="+mn-ea"/>
              <a:cs typeface="+mn-cs"/>
            </a:endParaRPr>
          </a:p>
        </p:txBody>
      </p:sp>
      <p:sp>
        <p:nvSpPr>
          <p:cNvPr id="37894" name="TextBox 9"/>
          <p:cNvSpPr txBox="1">
            <a:spLocks noChangeArrowheads="1"/>
          </p:cNvSpPr>
          <p:nvPr/>
        </p:nvSpPr>
        <p:spPr bwMode="auto">
          <a:xfrm>
            <a:off x="6463621" y="6346376"/>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the US Department of Energy</a:t>
            </a:r>
          </a:p>
        </p:txBody>
      </p: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of knob and tube wiring in an attic"/>
          <p:cNvPicPr>
            <a:picLocks noGrp="1" noChangeAspect="1" noChangeArrowheads="1"/>
          </p:cNvPicPr>
          <p:nvPr>
            <p:ph idx="1"/>
          </p:nvPr>
        </p:nvPicPr>
        <p:blipFill>
          <a:blip r:embed="rId3" cstate="email">
            <a:lum contrast="48000"/>
            <a:extLst>
              <a:ext uri="{28A0092B-C50C-407E-A947-70E740481C1C}">
                <a14:useLocalDpi xmlns:a14="http://schemas.microsoft.com/office/drawing/2010/main"/>
              </a:ext>
            </a:extLst>
          </a:blip>
          <a:srcRect/>
          <a:stretch>
            <a:fillRect/>
          </a:stretch>
        </p:blipFill>
        <p:spPr>
          <a:xfrm>
            <a:off x="0" y="1117600"/>
            <a:ext cx="9144000" cy="5446486"/>
          </a:xfrm>
        </p:spPr>
      </p:pic>
      <p:sp>
        <p:nvSpPr>
          <p:cNvPr id="6" name="Title 1"/>
          <p:cNvSpPr>
            <a:spLocks noGrp="1"/>
          </p:cNvSpPr>
          <p:nvPr>
            <p:ph type="title"/>
          </p:nvPr>
        </p:nvSpPr>
        <p:spPr/>
        <p:txBody>
          <a:bodyPr/>
          <a:lstStyle/>
          <a:p>
            <a:pPr fontAlgn="auto">
              <a:spcAft>
                <a:spcPts val="0"/>
              </a:spcAft>
              <a:defRPr/>
            </a:pPr>
            <a:r>
              <a:rPr lang="en-US" dirty="0" smtClean="0">
                <a:cs typeface="+mj-cs"/>
              </a:rPr>
              <a:t>Which is it? #4</a:t>
            </a:r>
          </a:p>
        </p:txBody>
      </p:sp>
      <p:sp>
        <p:nvSpPr>
          <p:cNvPr id="9" name="Rectangular Callout 8"/>
          <p:cNvSpPr>
            <a:spLocks noChangeArrowheads="1"/>
          </p:cNvSpPr>
          <p:nvPr/>
        </p:nvSpPr>
        <p:spPr bwMode="auto">
          <a:xfrm>
            <a:off x="609600" y="4648200"/>
            <a:ext cx="3784600" cy="1143000"/>
          </a:xfrm>
          <a:prstGeom prst="wedgeRectCallout">
            <a:avLst>
              <a:gd name="adj1" fmla="val -934"/>
              <a:gd name="adj2" fmla="val -176904"/>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600" dirty="0">
                <a:solidFill>
                  <a:srgbClr val="50565C"/>
                </a:solidFill>
                <a:latin typeface="+mn-lt"/>
                <a:ea typeface="+mn-ea"/>
                <a:cs typeface="+mn-cs"/>
              </a:rPr>
              <a:t>Extensive live knob and tube wiring in an </a:t>
            </a:r>
            <a:r>
              <a:rPr lang="en-US" sz="2600" dirty="0" smtClean="0">
                <a:solidFill>
                  <a:srgbClr val="50565C"/>
                </a:solidFill>
                <a:latin typeface="+mn-lt"/>
                <a:ea typeface="+mn-ea"/>
                <a:cs typeface="+mn-cs"/>
              </a:rPr>
              <a:t>attic</a:t>
            </a:r>
            <a:endParaRPr lang="en-US" sz="2600" dirty="0">
              <a:solidFill>
                <a:srgbClr val="50565C"/>
              </a:solidFill>
              <a:latin typeface="+mn-lt"/>
              <a:ea typeface="+mn-ea"/>
              <a:cs typeface="+mn-cs"/>
            </a:endParaRPr>
          </a:p>
        </p:txBody>
      </p:sp>
      <p:sp>
        <p:nvSpPr>
          <p:cNvPr id="39942" name="TextBox 9"/>
          <p:cNvSpPr txBox="1">
            <a:spLocks noChangeArrowheads="1"/>
          </p:cNvSpPr>
          <p:nvPr/>
        </p:nvSpPr>
        <p:spPr bwMode="auto">
          <a:xfrm>
            <a:off x="6463621" y="6322790"/>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the US Department of Energy</a:t>
            </a:r>
          </a:p>
        </p:txBody>
      </p: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water damage done to roo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81100"/>
            <a:ext cx="4572000"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pPr fontAlgn="auto">
              <a:spcAft>
                <a:spcPts val="0"/>
              </a:spcAft>
              <a:defRPr/>
            </a:pPr>
            <a:r>
              <a:rPr lang="en-US" dirty="0" smtClean="0">
                <a:cs typeface="+mj-cs"/>
              </a:rPr>
              <a:t>Which is it? #5</a:t>
            </a:r>
          </a:p>
        </p:txBody>
      </p:sp>
      <p:pic>
        <p:nvPicPr>
          <p:cNvPr id="5" name="Content Placeholder 4" descr="Image of water damage done to roof"/>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572000" y="1104900"/>
            <a:ext cx="4572000" cy="54102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9" name="Rectangular Callout 8"/>
          <p:cNvSpPr>
            <a:spLocks noChangeArrowheads="1"/>
          </p:cNvSpPr>
          <p:nvPr/>
        </p:nvSpPr>
        <p:spPr bwMode="auto">
          <a:xfrm>
            <a:off x="2171700" y="4495800"/>
            <a:ext cx="4800600" cy="1143000"/>
          </a:xfrm>
          <a:prstGeom prst="wedgeRectCallout">
            <a:avLst>
              <a:gd name="adj1" fmla="val 20308"/>
              <a:gd name="adj2" fmla="val -50633"/>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600" dirty="0">
                <a:solidFill>
                  <a:srgbClr val="50565C"/>
                </a:solidFill>
                <a:latin typeface="+mn-lt"/>
                <a:ea typeface="+mn-ea"/>
                <a:cs typeface="+mn-cs"/>
              </a:rPr>
              <a:t>Water damage leading to failure of concrete </a:t>
            </a:r>
            <a:r>
              <a:rPr lang="en-US" sz="2600" dirty="0" smtClean="0">
                <a:solidFill>
                  <a:srgbClr val="50565C"/>
                </a:solidFill>
                <a:latin typeface="+mn-lt"/>
                <a:ea typeface="+mn-ea"/>
                <a:cs typeface="+mn-cs"/>
              </a:rPr>
              <a:t>roof/ceiling</a:t>
            </a:r>
            <a:endParaRPr lang="en-US" sz="2600" dirty="0">
              <a:solidFill>
                <a:srgbClr val="50565C"/>
              </a:solidFill>
              <a:latin typeface="+mn-lt"/>
              <a:ea typeface="+mn-ea"/>
              <a:cs typeface="+mn-cs"/>
            </a:endParaRPr>
          </a:p>
        </p:txBody>
      </p:sp>
      <p:sp>
        <p:nvSpPr>
          <p:cNvPr id="41991" name="TextBox 10"/>
          <p:cNvSpPr txBox="1">
            <a:spLocks noChangeArrowheads="1"/>
          </p:cNvSpPr>
          <p:nvPr/>
        </p:nvSpPr>
        <p:spPr bwMode="auto">
          <a:xfrm>
            <a:off x="6441849" y="6273804"/>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rgbClr val="000000"/>
                </a:solidFill>
              </a:rPr>
              <a:t>Photos courtesy of the US Department of Energy</a:t>
            </a:r>
          </a:p>
        </p:txBody>
      </p:sp>
      <p:sp>
        <p:nvSpPr>
          <p:cNvPr id="8"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6" descr="Image of large hold in cei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43000"/>
            <a:ext cx="9144000" cy="54102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Rectangular Callout 6"/>
          <p:cNvSpPr>
            <a:spLocks noChangeArrowheads="1"/>
          </p:cNvSpPr>
          <p:nvPr/>
        </p:nvSpPr>
        <p:spPr bwMode="auto">
          <a:xfrm>
            <a:off x="2781300" y="4876800"/>
            <a:ext cx="3213100" cy="762000"/>
          </a:xfrm>
          <a:prstGeom prst="wedgeRectCallout">
            <a:avLst>
              <a:gd name="adj1" fmla="val -6087"/>
              <a:gd name="adj2" fmla="val -171853"/>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fontAlgn="auto">
              <a:spcBef>
                <a:spcPts val="0"/>
              </a:spcBef>
              <a:spcAft>
                <a:spcPts val="0"/>
              </a:spcAft>
              <a:defRPr/>
            </a:pPr>
            <a:r>
              <a:rPr lang="en-US" sz="2600" dirty="0">
                <a:latin typeface="+mn-lt"/>
                <a:ea typeface="+mn-ea"/>
                <a:cs typeface="+mn-cs"/>
              </a:rPr>
              <a:t>Large hole in </a:t>
            </a:r>
            <a:r>
              <a:rPr lang="en-US" sz="2600" dirty="0" smtClean="0">
                <a:latin typeface="+mn-lt"/>
                <a:ea typeface="+mn-ea"/>
                <a:cs typeface="+mn-cs"/>
              </a:rPr>
              <a:t>ceiling</a:t>
            </a:r>
            <a:endParaRPr lang="en-US" sz="2600" dirty="0">
              <a:latin typeface="+mn-lt"/>
              <a:ea typeface="+mn-ea"/>
              <a:cs typeface="+mn-cs"/>
            </a:endParaRPr>
          </a:p>
        </p:txBody>
      </p:sp>
      <p:sp>
        <p:nvSpPr>
          <p:cNvPr id="9" name="Title 8"/>
          <p:cNvSpPr>
            <a:spLocks noGrp="1"/>
          </p:cNvSpPr>
          <p:nvPr>
            <p:ph type="title"/>
          </p:nvPr>
        </p:nvSpPr>
        <p:spPr>
          <a:xfrm>
            <a:off x="406398" y="10886"/>
            <a:ext cx="5359400" cy="901700"/>
          </a:xfrm>
        </p:spPr>
        <p:txBody>
          <a:bodyPr/>
          <a:lstStyle/>
          <a:p>
            <a:pPr fontAlgn="auto">
              <a:spcAft>
                <a:spcPts val="0"/>
              </a:spcAft>
              <a:defRPr/>
            </a:pPr>
            <a:r>
              <a:rPr lang="en-US" dirty="0" smtClean="0">
                <a:ea typeface="+mj-ea"/>
                <a:cs typeface="+mj-cs"/>
              </a:rPr>
              <a:t>Which is it? #6</a:t>
            </a:r>
            <a:endParaRPr lang="en-US" dirty="0">
              <a:ea typeface="+mj-ea"/>
              <a:cs typeface="+mj-cs"/>
            </a:endParaRPr>
          </a:p>
        </p:txBody>
      </p:sp>
      <p:sp>
        <p:nvSpPr>
          <p:cNvPr id="44038" name="TextBox 9"/>
          <p:cNvSpPr txBox="1">
            <a:spLocks noChangeArrowheads="1"/>
          </p:cNvSpPr>
          <p:nvPr/>
        </p:nvSpPr>
        <p:spPr bwMode="auto">
          <a:xfrm>
            <a:off x="7555139" y="6344560"/>
            <a:ext cx="1577975"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 courtesy of PA WTC</a:t>
            </a:r>
          </a:p>
        </p:txBody>
      </p:sp>
      <p:sp>
        <p:nvSpPr>
          <p:cNvPr id="8"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Image of sagging ceiling"/>
          <p:cNvPicPr>
            <a:picLocks noChangeAspect="1" noChangeArrowheads="1"/>
          </p:cNvPicPr>
          <p:nvPr/>
        </p:nvPicPr>
        <p:blipFill>
          <a:blip r:embed="rId3" cstate="email">
            <a:lum bright="16000"/>
            <a:extLst>
              <a:ext uri="{28A0092B-C50C-407E-A947-70E740481C1C}">
                <a14:useLocalDpi xmlns:a14="http://schemas.microsoft.com/office/drawing/2010/main"/>
              </a:ext>
            </a:extLst>
          </a:blip>
          <a:srcRect/>
          <a:stretch>
            <a:fillRect/>
          </a:stretch>
        </p:blipFill>
        <p:spPr bwMode="auto">
          <a:xfrm>
            <a:off x="0" y="1143000"/>
            <a:ext cx="4572000"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45058" name="Picture 6" descr="Image of water damage done to ceil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143000"/>
            <a:ext cx="4572000"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 name="Rectangular Callout 7"/>
          <p:cNvSpPr>
            <a:spLocks noChangeArrowheads="1"/>
          </p:cNvSpPr>
          <p:nvPr/>
        </p:nvSpPr>
        <p:spPr bwMode="auto">
          <a:xfrm>
            <a:off x="2857500" y="4495800"/>
            <a:ext cx="3429000" cy="1143000"/>
          </a:xfrm>
          <a:prstGeom prst="wedgeRectCallout">
            <a:avLst>
              <a:gd name="adj1" fmla="val 20308"/>
              <a:gd name="adj2" fmla="val -50633"/>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600" dirty="0">
                <a:latin typeface="+mn-lt"/>
                <a:ea typeface="+mn-ea"/>
                <a:cs typeface="+mn-cs"/>
              </a:rPr>
              <a:t>Sagging or water </a:t>
            </a:r>
            <a:br>
              <a:rPr lang="en-US" sz="2600" dirty="0">
                <a:latin typeface="+mn-lt"/>
                <a:ea typeface="+mn-ea"/>
                <a:cs typeface="+mn-cs"/>
              </a:rPr>
            </a:br>
            <a:r>
              <a:rPr lang="en-US" sz="2600" dirty="0">
                <a:latin typeface="+mn-lt"/>
                <a:ea typeface="+mn-ea"/>
                <a:cs typeface="+mn-cs"/>
              </a:rPr>
              <a:t>damaged </a:t>
            </a:r>
            <a:r>
              <a:rPr lang="en-US" sz="2600" dirty="0" smtClean="0">
                <a:latin typeface="+mn-lt"/>
                <a:ea typeface="+mn-ea"/>
                <a:cs typeface="+mn-cs"/>
              </a:rPr>
              <a:t>ceilings</a:t>
            </a:r>
            <a:endParaRPr lang="en-US" sz="2600" dirty="0">
              <a:latin typeface="+mn-lt"/>
              <a:ea typeface="+mn-ea"/>
              <a:cs typeface="+mn-cs"/>
            </a:endParaRPr>
          </a:p>
        </p:txBody>
      </p:sp>
      <p:sp>
        <p:nvSpPr>
          <p:cNvPr id="10" name="Title 9"/>
          <p:cNvSpPr>
            <a:spLocks noGrp="1"/>
          </p:cNvSpPr>
          <p:nvPr>
            <p:ph type="title"/>
          </p:nvPr>
        </p:nvSpPr>
        <p:spPr>
          <a:xfrm>
            <a:off x="388254" y="0"/>
            <a:ext cx="5334000" cy="901700"/>
          </a:xfrm>
        </p:spPr>
        <p:txBody>
          <a:bodyPr/>
          <a:lstStyle/>
          <a:p>
            <a:pPr fontAlgn="auto">
              <a:spcAft>
                <a:spcPts val="0"/>
              </a:spcAft>
              <a:defRPr/>
            </a:pPr>
            <a:r>
              <a:rPr lang="en-US" dirty="0" smtClean="0">
                <a:ea typeface="+mj-ea"/>
                <a:cs typeface="+mj-cs"/>
              </a:rPr>
              <a:t>Which is it? #7</a:t>
            </a:r>
            <a:endParaRPr lang="en-US" dirty="0">
              <a:ea typeface="+mj-ea"/>
              <a:cs typeface="+mj-cs"/>
            </a:endParaRPr>
          </a:p>
        </p:txBody>
      </p:sp>
      <p:sp>
        <p:nvSpPr>
          <p:cNvPr id="46087" name="TextBox 10"/>
          <p:cNvSpPr txBox="1">
            <a:spLocks noChangeArrowheads="1"/>
          </p:cNvSpPr>
          <p:nvPr/>
        </p:nvSpPr>
        <p:spPr bwMode="auto">
          <a:xfrm>
            <a:off x="7519761" y="6261102"/>
            <a:ext cx="1635125"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Photos courtesy of PA WTC</a:t>
            </a:r>
          </a:p>
        </p:txBody>
      </p:sp>
      <p:sp>
        <p:nvSpPr>
          <p:cNvPr id="9"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cs typeface="+mj-cs"/>
              </a:rPr>
              <a:t>Which is it? #8</a:t>
            </a:r>
          </a:p>
        </p:txBody>
      </p:sp>
      <p:pic>
        <p:nvPicPr>
          <p:cNvPr id="5" name="Content Placeholder 4" descr="Image of hole in porch roof"/>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143000"/>
            <a:ext cx="9144000" cy="5421086"/>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pic>
        <p:nvPicPr>
          <p:cNvPr id="6" name="Picture 5" descr="Image of porch"/>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1524000"/>
            <a:ext cx="348615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ular Callout 9"/>
          <p:cNvSpPr>
            <a:spLocks noChangeArrowheads="1"/>
          </p:cNvSpPr>
          <p:nvPr/>
        </p:nvSpPr>
        <p:spPr bwMode="auto">
          <a:xfrm>
            <a:off x="533400" y="3429000"/>
            <a:ext cx="2590800" cy="1143000"/>
          </a:xfrm>
          <a:prstGeom prst="wedgeRectCallout">
            <a:avLst>
              <a:gd name="adj1" fmla="val 56295"/>
              <a:gd name="adj2" fmla="val -116293"/>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600" dirty="0">
                <a:latin typeface="+mn-lt"/>
                <a:ea typeface="+mn-ea"/>
                <a:cs typeface="+mn-cs"/>
              </a:rPr>
              <a:t>Roof leaks in </a:t>
            </a:r>
            <a:r>
              <a:rPr lang="en-US" sz="2600" dirty="0" smtClean="0">
                <a:latin typeface="+mn-lt"/>
                <a:ea typeface="+mn-ea"/>
                <a:cs typeface="+mn-cs"/>
              </a:rPr>
              <a:t>bedroom</a:t>
            </a:r>
            <a:endParaRPr lang="en-US" sz="2600" dirty="0">
              <a:latin typeface="+mn-lt"/>
              <a:ea typeface="+mn-ea"/>
              <a:cs typeface="+mn-cs"/>
            </a:endParaRPr>
          </a:p>
        </p:txBody>
      </p:sp>
      <p:sp>
        <p:nvSpPr>
          <p:cNvPr id="48135" name="TextBox 10"/>
          <p:cNvSpPr txBox="1">
            <a:spLocks noChangeArrowheads="1"/>
          </p:cNvSpPr>
          <p:nvPr/>
        </p:nvSpPr>
        <p:spPr bwMode="auto">
          <a:xfrm>
            <a:off x="6463621" y="6344560"/>
            <a:ext cx="2713037" cy="230188"/>
          </a:xfrm>
          <a:prstGeom prst="rect">
            <a:avLst/>
          </a:prstGeom>
          <a:noFill/>
          <a:ln w="9525">
            <a:noFill/>
            <a:miter lim="800000"/>
            <a:headEnd/>
            <a:tailEnd/>
          </a:ln>
        </p:spPr>
        <p:txBody>
          <a:bodyPr wrap="none">
            <a:prstTxWarp prst="textNoShape">
              <a:avLst/>
            </a:prstTxWarp>
            <a:spAutoFit/>
          </a:bodyPr>
          <a:lstStyle/>
          <a:p>
            <a:pPr algn="r"/>
            <a:r>
              <a:rPr lang="en-US" sz="900" i="1" dirty="0">
                <a:solidFill>
                  <a:schemeClr val="bg1"/>
                </a:solidFill>
              </a:rPr>
              <a:t>Photos courtesy of the US Department of Energy</a:t>
            </a:r>
          </a:p>
        </p:txBody>
      </p:sp>
      <p:sp>
        <p:nvSpPr>
          <p:cNvPr id="8"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marL="457200" indent="-282575" eaLnBrk="1" hangingPunct="1"/>
            <a:r>
              <a:rPr lang="en-US" sz="2600" dirty="0" smtClean="0"/>
              <a:t>Appendix A</a:t>
            </a:r>
          </a:p>
          <a:p>
            <a:pPr marL="457200" indent="-282575" eaLnBrk="1" hangingPunct="1"/>
            <a:r>
              <a:rPr lang="en-US" sz="2600" dirty="0" smtClean="0"/>
              <a:t>SIR ≥ 1</a:t>
            </a:r>
          </a:p>
          <a:p>
            <a:pPr marL="914400" lvl="1" indent="-282575" eaLnBrk="1" hangingPunct="1">
              <a:buFont typeface="Courier New" pitchFamily="49" charset="0"/>
              <a:buChar char="o"/>
            </a:pPr>
            <a:r>
              <a:rPr lang="en-US" sz="2400" dirty="0" smtClean="0"/>
              <a:t>Based on DOE-approved audit</a:t>
            </a:r>
          </a:p>
          <a:p>
            <a:pPr marL="914400" lvl="1" indent="-282575" eaLnBrk="1" hangingPunct="1">
              <a:buFont typeface="Courier New" pitchFamily="49" charset="0"/>
              <a:buChar char="o"/>
            </a:pPr>
            <a:r>
              <a:rPr lang="en-US" sz="2400" dirty="0" smtClean="0"/>
              <a:t>Present Value of $</a:t>
            </a:r>
          </a:p>
          <a:p>
            <a:pPr marL="914400" lvl="1" indent="-282575" eaLnBrk="1" hangingPunct="1">
              <a:buFont typeface="Courier New" pitchFamily="49" charset="0"/>
              <a:buChar char="o"/>
            </a:pPr>
            <a:r>
              <a:rPr lang="en-US" sz="2400" dirty="0" smtClean="0"/>
              <a:t>Fuel Escalation Rate</a:t>
            </a:r>
          </a:p>
        </p:txBody>
      </p:sp>
      <p:sp>
        <p:nvSpPr>
          <p:cNvPr id="2" name="Title 1"/>
          <p:cNvSpPr>
            <a:spLocks noGrp="1"/>
          </p:cNvSpPr>
          <p:nvPr>
            <p:ph type="title"/>
          </p:nvPr>
        </p:nvSpPr>
        <p:spPr>
          <a:xfrm>
            <a:off x="422728" y="0"/>
            <a:ext cx="5397500" cy="914400"/>
          </a:xfrm>
        </p:spPr>
        <p:txBody>
          <a:bodyPr/>
          <a:lstStyle/>
          <a:p>
            <a:pPr eaLnBrk="1" fontAlgn="auto" hangingPunct="1">
              <a:spcAft>
                <a:spcPts val="0"/>
              </a:spcAft>
              <a:defRPr/>
            </a:pPr>
            <a:r>
              <a:rPr lang="en-US" dirty="0" smtClean="0">
                <a:ea typeface="+mj-ea"/>
                <a:cs typeface="+mj-cs"/>
              </a:rPr>
              <a:t>Measure Selection Guidelines</a:t>
            </a:r>
            <a:endParaRPr lang="en-US" dirty="0">
              <a:ea typeface="+mj-ea"/>
              <a:cs typeface="+mj-cs"/>
            </a:endParaRPr>
          </a:p>
        </p:txBody>
      </p:sp>
      <p:sp>
        <p:nvSpPr>
          <p:cNvPr id="16388"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5689600" cy="901700"/>
          </a:xfrm>
        </p:spPr>
        <p:txBody>
          <a:bodyPr>
            <a:normAutofit/>
          </a:bodyPr>
          <a:lstStyle/>
          <a:p>
            <a:pPr fontAlgn="auto">
              <a:spcAft>
                <a:spcPts val="0"/>
              </a:spcAft>
              <a:defRPr/>
            </a:pPr>
            <a:r>
              <a:rPr lang="en-US" dirty="0" smtClean="0"/>
              <a:t>Which is it? #9</a:t>
            </a:r>
            <a:endParaRPr lang="en-US" dirty="0">
              <a:ea typeface="+mj-ea"/>
              <a:cs typeface="+mj-cs"/>
            </a:endParaRPr>
          </a:p>
        </p:txBody>
      </p:sp>
      <p:pic>
        <p:nvPicPr>
          <p:cNvPr id="23555" name="Picture 3" descr="Image of worker working on a rotted door sil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43000"/>
            <a:ext cx="9144000" cy="5410200"/>
          </a:xfrm>
          <a:prstGeom prst="rect">
            <a:avLst/>
          </a:prstGeom>
          <a:noFill/>
          <a:ln w="9525">
            <a:noFill/>
            <a:miter lim="800000"/>
            <a:headEnd/>
            <a:tailEnd/>
          </a:ln>
        </p:spPr>
      </p:pic>
      <p:sp>
        <p:nvSpPr>
          <p:cNvPr id="6" name="Rectangular Callout 5"/>
          <p:cNvSpPr>
            <a:spLocks noChangeArrowheads="1"/>
          </p:cNvSpPr>
          <p:nvPr/>
        </p:nvSpPr>
        <p:spPr bwMode="auto">
          <a:xfrm>
            <a:off x="5486400" y="2286000"/>
            <a:ext cx="3276600" cy="762000"/>
          </a:xfrm>
          <a:prstGeom prst="wedgeRectCallout">
            <a:avLst>
              <a:gd name="adj1" fmla="val -67975"/>
              <a:gd name="adj2" fmla="val 194659"/>
            </a:avLst>
          </a:prstGeom>
          <a:solidFill>
            <a:srgbClr val="FFFFFF">
              <a:alpha val="84000"/>
            </a:srgbClr>
          </a:solidFill>
          <a:ln w="3175">
            <a:solidFill>
              <a:srgbClr val="A6A6A6"/>
            </a:solidFill>
            <a:round/>
            <a:headEnd/>
            <a:tailEnd/>
          </a:ln>
          <a:effectLst>
            <a:outerShdw dist="38100" dir="2700000" rotWithShape="0">
              <a:srgbClr val="808080">
                <a:alpha val="42999"/>
              </a:srgbClr>
            </a:outerShdw>
          </a:effectLst>
        </p:spPr>
        <p:txBody>
          <a:bodyPr anchor="ctr"/>
          <a:lstStyle/>
          <a:p>
            <a:pPr algn="ctr" fontAlgn="auto">
              <a:spcBef>
                <a:spcPts val="0"/>
              </a:spcBef>
              <a:spcAft>
                <a:spcPts val="0"/>
              </a:spcAft>
              <a:defRPr/>
            </a:pPr>
            <a:r>
              <a:rPr lang="en-US" sz="2400" dirty="0">
                <a:latin typeface="+mn-lt"/>
                <a:ea typeface="+mn-ea"/>
                <a:cs typeface="+mn-cs"/>
              </a:rPr>
              <a:t>Rotted door </a:t>
            </a:r>
            <a:r>
              <a:rPr lang="en-US" sz="2400" dirty="0" smtClean="0">
                <a:latin typeface="+mn-lt"/>
                <a:ea typeface="+mn-ea"/>
                <a:cs typeface="+mn-cs"/>
              </a:rPr>
              <a:t>sill</a:t>
            </a:r>
            <a:endParaRPr lang="en-US" sz="2400" dirty="0">
              <a:latin typeface="+mn-lt"/>
              <a:ea typeface="+mn-ea"/>
              <a:cs typeface="+mn-cs"/>
            </a:endParaRPr>
          </a:p>
        </p:txBody>
      </p:sp>
      <p:sp>
        <p:nvSpPr>
          <p:cNvPr id="23558" name="TextBox 8"/>
          <p:cNvSpPr txBox="1">
            <a:spLocks noChangeArrowheads="1"/>
          </p:cNvSpPr>
          <p:nvPr/>
        </p:nvSpPr>
        <p:spPr bwMode="auto">
          <a:xfrm>
            <a:off x="6518051" y="6311904"/>
            <a:ext cx="2713037" cy="230188"/>
          </a:xfrm>
          <a:prstGeom prst="rect">
            <a:avLst/>
          </a:prstGeom>
          <a:noFill/>
          <a:ln w="9525">
            <a:noFill/>
            <a:miter lim="800000"/>
            <a:headEnd/>
            <a:tailEnd/>
          </a:ln>
        </p:spPr>
        <p:txBody>
          <a:bodyPr wrap="none">
            <a:prstTxWarp prst="textNoShape">
              <a:avLst/>
            </a:prstTxWarp>
            <a:spAutoFit/>
          </a:bodyPr>
          <a:lstStyle/>
          <a:p>
            <a:r>
              <a:rPr lang="en-US" sz="900" i="1" dirty="0">
                <a:solidFill>
                  <a:schemeClr val="bg1"/>
                </a:solidFill>
              </a:rPr>
              <a:t>Photo courtesy of the US Department of Energy</a:t>
            </a:r>
          </a:p>
        </p:txBody>
      </p:sp>
      <p:sp>
        <p:nvSpPr>
          <p:cNvPr id="7"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9"/>
          <p:cNvSpPr>
            <a:spLocks noGrp="1"/>
          </p:cNvSpPr>
          <p:nvPr>
            <p:ph idx="1"/>
          </p:nvPr>
        </p:nvSpPr>
        <p:spPr/>
        <p:txBody>
          <a:bodyPr/>
          <a:lstStyle/>
          <a:p>
            <a:pPr eaLnBrk="1" hangingPunct="1"/>
            <a:endParaRPr lang="en-US"/>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Worker Safety</a:t>
            </a:r>
            <a:endParaRPr lang="en-US" dirty="0">
              <a:ea typeface="+mj-ea"/>
              <a:cs typeface="+mj-cs"/>
            </a:endParaRPr>
          </a:p>
        </p:txBody>
      </p:sp>
      <p:pic>
        <p:nvPicPr>
          <p:cNvPr id="36868" name="Picture 6" descr="Image of a ladder precariously laid on the side of the home"/>
          <p:cNvPicPr>
            <a:picLocks noChangeAspect="1" noChangeArrowheads="1"/>
          </p:cNvPicPr>
          <p:nvPr/>
        </p:nvPicPr>
        <p:blipFill>
          <a:blip r:embed="rId3"/>
          <a:srcRect t="4929" r="26616" b="26041"/>
          <a:stretch>
            <a:fillRect/>
          </a:stretch>
        </p:blipFill>
        <p:spPr bwMode="auto">
          <a:xfrm>
            <a:off x="4876800" y="1143000"/>
            <a:ext cx="4267200" cy="5431970"/>
          </a:xfrm>
          <a:prstGeom prst="rect">
            <a:avLst/>
          </a:prstGeom>
          <a:noFill/>
          <a:ln w="9525">
            <a:noFill/>
            <a:miter lim="800000"/>
            <a:headEnd/>
            <a:tailEnd/>
          </a:ln>
        </p:spPr>
      </p:pic>
      <p:pic>
        <p:nvPicPr>
          <p:cNvPr id="36869" name="Picture 3" descr="Image of a worker cutting wood"/>
          <p:cNvPicPr>
            <a:picLocks noChangeAspect="1" noChangeArrowheads="1"/>
          </p:cNvPicPr>
          <p:nvPr/>
        </p:nvPicPr>
        <p:blipFill>
          <a:blip r:embed="rId4"/>
          <a:srcRect l="8305" r="3094"/>
          <a:stretch>
            <a:fillRect/>
          </a:stretch>
        </p:blipFill>
        <p:spPr bwMode="auto">
          <a:xfrm>
            <a:off x="0" y="1142999"/>
            <a:ext cx="4876800" cy="5431971"/>
          </a:xfrm>
          <a:prstGeom prst="rect">
            <a:avLst/>
          </a:prstGeom>
          <a:noFill/>
          <a:ln w="9525">
            <a:noFill/>
            <a:miter lim="800000"/>
            <a:headEnd/>
            <a:tailEnd/>
          </a:ln>
        </p:spPr>
      </p:pic>
      <p:sp>
        <p:nvSpPr>
          <p:cNvPr id="36870" name="TextBox 6"/>
          <p:cNvSpPr txBox="1">
            <a:spLocks noChangeArrowheads="1"/>
          </p:cNvSpPr>
          <p:nvPr/>
        </p:nvSpPr>
        <p:spPr bwMode="auto">
          <a:xfrm>
            <a:off x="1447800" y="1447800"/>
            <a:ext cx="3886200" cy="492125"/>
          </a:xfrm>
          <a:prstGeom prst="rect">
            <a:avLst/>
          </a:prstGeom>
          <a:noFill/>
          <a:ln w="9525">
            <a:noFill/>
            <a:miter lim="800000"/>
            <a:headEnd/>
            <a:tailEnd/>
          </a:ln>
        </p:spPr>
        <p:txBody>
          <a:bodyPr>
            <a:prstTxWarp prst="textNoShape">
              <a:avLst/>
            </a:prstTxWarp>
            <a:spAutoFit/>
          </a:bodyPr>
          <a:lstStyle/>
          <a:p>
            <a:pPr algn="ctr"/>
            <a:r>
              <a:rPr lang="en-US" sz="2600" b="1" dirty="0">
                <a:solidFill>
                  <a:schemeClr val="bg1"/>
                </a:solidFill>
              </a:rPr>
              <a:t>Is it safe?</a:t>
            </a:r>
          </a:p>
        </p:txBody>
      </p:sp>
      <p:sp>
        <p:nvSpPr>
          <p:cNvPr id="36871" name="TextBox 7"/>
          <p:cNvSpPr txBox="1">
            <a:spLocks noChangeArrowheads="1"/>
          </p:cNvSpPr>
          <p:nvPr/>
        </p:nvSpPr>
        <p:spPr bwMode="auto">
          <a:xfrm>
            <a:off x="5268686" y="6335490"/>
            <a:ext cx="3886200" cy="230188"/>
          </a:xfrm>
          <a:prstGeom prst="rect">
            <a:avLst/>
          </a:prstGeom>
          <a:noFill/>
          <a:ln w="9525">
            <a:noFill/>
            <a:miter lim="800000"/>
            <a:headEnd/>
            <a:tailEnd/>
          </a:ln>
        </p:spPr>
        <p:txBody>
          <a:bodyPr>
            <a:prstTxWarp prst="textNoShape">
              <a:avLst/>
            </a:prstTxWarp>
            <a:spAutoFit/>
          </a:bodyPr>
          <a:lstStyle/>
          <a:p>
            <a:pPr algn="r"/>
            <a:r>
              <a:rPr lang="en-US" sz="900" i="1" dirty="0" smtClean="0">
                <a:solidFill>
                  <a:schemeClr val="bg1"/>
                </a:solidFill>
              </a:rPr>
              <a:t>Photos </a:t>
            </a:r>
            <a:r>
              <a:rPr lang="en-US" sz="900" i="1" dirty="0">
                <a:solidFill>
                  <a:schemeClr val="bg1"/>
                </a:solidFill>
              </a:rPr>
              <a:t>courtesy of Pennsylvania College of Technology</a:t>
            </a:r>
          </a:p>
        </p:txBody>
      </p:sp>
      <p:cxnSp>
        <p:nvCxnSpPr>
          <p:cNvPr id="36872" name="Straight Connector 9"/>
          <p:cNvCxnSpPr>
            <a:cxnSpLocks noChangeShapeType="1"/>
          </p:cNvCxnSpPr>
          <p:nvPr/>
        </p:nvCxnSpPr>
        <p:spPr bwMode="auto">
          <a:xfrm rot="5400000">
            <a:off x="2209801" y="3810000"/>
            <a:ext cx="5334000" cy="3175"/>
          </a:xfrm>
          <a:prstGeom prst="line">
            <a:avLst/>
          </a:prstGeom>
          <a:noFill/>
          <a:ln w="34925">
            <a:solidFill>
              <a:srgbClr val="FFFFFF"/>
            </a:solidFill>
            <a:round/>
            <a:headEnd/>
            <a:tailEnd/>
          </a:ln>
        </p:spPr>
      </p:cxnSp>
      <p:sp>
        <p:nvSpPr>
          <p:cNvPr id="36873"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04796" y="2252887"/>
            <a:ext cx="4064000" cy="3298827"/>
          </a:xfrm>
        </p:spPr>
        <p:txBody>
          <a:bodyPr rtlCol="0">
            <a:normAutofit/>
          </a:bodyPr>
          <a:lstStyle/>
          <a:p>
            <a:pPr marL="55563" indent="-11113" eaLnBrk="1" fontAlgn="auto" hangingPunct="1">
              <a:buNone/>
              <a:defRPr/>
            </a:pPr>
            <a:r>
              <a:rPr lang="en-US" sz="2200" dirty="0" smtClean="0">
                <a:solidFill>
                  <a:srgbClr val="50565C"/>
                </a:solidFill>
                <a:ea typeface="+mn-ea"/>
                <a:cs typeface="+mn-cs"/>
              </a:rPr>
              <a:t>On in-progress visits, make sure workers:</a:t>
            </a:r>
          </a:p>
          <a:p>
            <a:pPr marL="457200" indent="-282575" eaLnBrk="1" fontAlgn="auto" hangingPunct="1">
              <a:buFont typeface="Arial"/>
              <a:buChar char="•"/>
              <a:defRPr/>
            </a:pPr>
            <a:r>
              <a:rPr lang="en-US" sz="2200" dirty="0" smtClean="0">
                <a:solidFill>
                  <a:srgbClr val="50565C"/>
                </a:solidFill>
                <a:ea typeface="+mn-ea"/>
                <a:cs typeface="+mn-cs"/>
              </a:rPr>
              <a:t>Follow safety regulations.</a:t>
            </a:r>
          </a:p>
          <a:p>
            <a:pPr marL="457200" indent="-282575" eaLnBrk="1" fontAlgn="auto" hangingPunct="1">
              <a:buFont typeface="Arial"/>
              <a:buChar char="•"/>
              <a:defRPr/>
            </a:pPr>
            <a:r>
              <a:rPr lang="en-US" sz="2200" dirty="0" smtClean="0">
                <a:solidFill>
                  <a:srgbClr val="50565C"/>
                </a:solidFill>
                <a:ea typeface="+mn-ea"/>
                <a:cs typeface="+mn-cs"/>
              </a:rPr>
              <a:t>Use personal protective equipment.</a:t>
            </a:r>
          </a:p>
          <a:p>
            <a:pPr marL="274320" eaLnBrk="1" fontAlgn="auto" hangingPunct="1">
              <a:buFont typeface="Arial"/>
              <a:buChar char="•"/>
              <a:defRPr/>
            </a:pPr>
            <a:endParaRPr lang="en-US" dirty="0" smtClean="0">
              <a:ea typeface="+mn-ea"/>
              <a:cs typeface="+mn-cs"/>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Worker Safety</a:t>
            </a:r>
            <a:endParaRPr lang="en-US" dirty="0">
              <a:ea typeface="+mj-ea"/>
              <a:cs typeface="+mj-cs"/>
            </a:endParaRPr>
          </a:p>
        </p:txBody>
      </p:sp>
      <p:cxnSp>
        <p:nvCxnSpPr>
          <p:cNvPr id="38918" name="Straight Connector 6"/>
          <p:cNvCxnSpPr>
            <a:cxnSpLocks noChangeShapeType="1"/>
          </p:cNvCxnSpPr>
          <p:nvPr/>
        </p:nvCxnSpPr>
        <p:spPr bwMode="auto">
          <a:xfrm rot="10800000" flipV="1">
            <a:off x="4343400" y="3352800"/>
            <a:ext cx="4800600" cy="1588"/>
          </a:xfrm>
          <a:prstGeom prst="line">
            <a:avLst/>
          </a:prstGeom>
          <a:noFill/>
          <a:ln w="34925">
            <a:solidFill>
              <a:srgbClr val="FFFFFF"/>
            </a:solidFill>
            <a:round/>
            <a:headEnd/>
            <a:tailEnd/>
          </a:ln>
        </p:spPr>
      </p:cxnSp>
      <p:sp>
        <p:nvSpPr>
          <p:cNvPr id="38919" name="Title 5"/>
          <p:cNvSpPr txBox="1">
            <a:spLocks/>
          </p:cNvSpPr>
          <p:nvPr/>
        </p:nvSpPr>
        <p:spPr bwMode="auto">
          <a:xfrm>
            <a:off x="5588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pic>
        <p:nvPicPr>
          <p:cNvPr id="8" name="Picture 7" descr="Image of worker safety glasses"/>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04900"/>
            <a:ext cx="2857500" cy="2857500"/>
          </a:xfrm>
          <a:prstGeom prst="rect">
            <a:avLst/>
          </a:prstGeom>
          <a:noFill/>
          <a:ln>
            <a:noFill/>
          </a:ln>
        </p:spPr>
      </p:pic>
      <p:pic>
        <p:nvPicPr>
          <p:cNvPr id="9" name="Picture 8" descr="Image of a gas mask"/>
          <p:cNvPicPr/>
          <p:nvPr/>
        </p:nvPicPr>
        <p:blipFill>
          <a:blip r:embed="rId4">
            <a:extLst>
              <a:ext uri="{28A0092B-C50C-407E-A947-70E740481C1C}">
                <a14:useLocalDpi xmlns:a14="http://schemas.microsoft.com/office/drawing/2010/main" val="0"/>
              </a:ext>
            </a:extLst>
          </a:blip>
          <a:srcRect/>
          <a:stretch>
            <a:fillRect/>
          </a:stretch>
        </p:blipFill>
        <p:spPr bwMode="auto">
          <a:xfrm>
            <a:off x="6467929" y="3354388"/>
            <a:ext cx="2032000" cy="2463800"/>
          </a:xfrm>
          <a:prstGeom prst="rect">
            <a:avLst/>
          </a:prstGeom>
          <a:noFill/>
          <a:ln>
            <a:noFill/>
          </a:ln>
        </p:spPr>
      </p:pic>
      <p:sp>
        <p:nvSpPr>
          <p:cNvPr id="10" name="TextBox 7"/>
          <p:cNvSpPr txBox="1">
            <a:spLocks noChangeArrowheads="1"/>
          </p:cNvSpPr>
          <p:nvPr/>
        </p:nvSpPr>
        <p:spPr bwMode="auto">
          <a:xfrm>
            <a:off x="5268686" y="6335490"/>
            <a:ext cx="3886200" cy="230188"/>
          </a:xfrm>
          <a:prstGeom prst="rect">
            <a:avLst/>
          </a:prstGeom>
          <a:noFill/>
          <a:ln w="9525">
            <a:noFill/>
            <a:miter lim="800000"/>
            <a:headEnd/>
            <a:tailEnd/>
          </a:ln>
        </p:spPr>
        <p:txBody>
          <a:bodyPr>
            <a:prstTxWarp prst="textNoShape">
              <a:avLst/>
            </a:prstTxWarp>
            <a:spAutoFit/>
          </a:bodyPr>
          <a:lstStyle/>
          <a:p>
            <a:pPr algn="r"/>
            <a:r>
              <a:rPr lang="en-US" sz="900" i="1" dirty="0" smtClean="0">
                <a:solidFill>
                  <a:srgbClr val="000000"/>
                </a:solidFill>
              </a:rPr>
              <a:t>Images courtesy </a:t>
            </a:r>
            <a:r>
              <a:rPr lang="en-US" sz="900" i="1" dirty="0">
                <a:solidFill>
                  <a:srgbClr val="000000"/>
                </a:solidFill>
              </a:rPr>
              <a:t>of </a:t>
            </a:r>
            <a:r>
              <a:rPr lang="en-US" sz="900" i="1" dirty="0" smtClean="0">
                <a:solidFill>
                  <a:srgbClr val="000000"/>
                </a:solidFill>
              </a:rPr>
              <a:t>safetyglassesdepot.com and osha.gov</a:t>
            </a:r>
            <a:endParaRPr lang="en-US" sz="900" i="1"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Content Placeholder 5"/>
          <p:cNvSpPr>
            <a:spLocks noGrp="1"/>
          </p:cNvSpPr>
          <p:nvPr>
            <p:ph idx="1"/>
          </p:nvPr>
        </p:nvSpPr>
        <p:spPr>
          <a:xfrm>
            <a:off x="457200" y="1492701"/>
            <a:ext cx="8432800" cy="4876800"/>
          </a:xfrm>
        </p:spPr>
        <p:txBody>
          <a:bodyPr rtlCol="0">
            <a:normAutofit lnSpcReduction="10000"/>
          </a:bodyPr>
          <a:lstStyle/>
          <a:p>
            <a:pPr marL="0" indent="0" eaLnBrk="1" fontAlgn="auto" hangingPunct="1">
              <a:buFont typeface="Arial"/>
              <a:buNone/>
              <a:defRPr/>
            </a:pPr>
            <a:r>
              <a:rPr lang="en-US" sz="2600" dirty="0" smtClean="0">
                <a:solidFill>
                  <a:srgbClr val="000066"/>
                </a:solidFill>
                <a:ea typeface="+mn-ea"/>
                <a:cs typeface="+mn-cs"/>
              </a:rPr>
              <a:t>Monitors and inspectors must possess a working knowledge of:</a:t>
            </a:r>
          </a:p>
          <a:p>
            <a:pPr marL="457200" indent="-282575" eaLnBrk="1" fontAlgn="auto" hangingPunct="1">
              <a:lnSpc>
                <a:spcPct val="110000"/>
              </a:lnSpc>
              <a:spcBef>
                <a:spcPts val="600"/>
              </a:spcBef>
              <a:spcAft>
                <a:spcPts val="600"/>
              </a:spcAft>
              <a:buFont typeface="Arial"/>
              <a:buChar char="•"/>
              <a:defRPr/>
            </a:pPr>
            <a:r>
              <a:rPr lang="en-US" sz="2200" dirty="0" smtClean="0">
                <a:ea typeface="+mn-ea"/>
                <a:cs typeface="+mn-cs"/>
              </a:rPr>
              <a:t>U.S. Department of Energy (DOE) Weatherization Assistance Program Regulations and Policy.</a:t>
            </a:r>
            <a:br>
              <a:rPr lang="en-US" sz="2200" dirty="0" smtClean="0">
                <a:ea typeface="+mn-ea"/>
                <a:cs typeface="+mn-cs"/>
              </a:rPr>
            </a:br>
            <a:r>
              <a:rPr lang="en-US" sz="2200" dirty="0" smtClean="0">
                <a:solidFill>
                  <a:srgbClr val="006892"/>
                </a:solidFill>
                <a:ea typeface="+mn-ea"/>
                <a:cs typeface="+mn-cs"/>
              </a:rPr>
              <a:t>&lt;www.waptac.org&gt;</a:t>
            </a:r>
          </a:p>
          <a:p>
            <a:pPr marL="457200" indent="-282575" eaLnBrk="1" fontAlgn="auto" hangingPunct="1">
              <a:lnSpc>
                <a:spcPct val="110000"/>
              </a:lnSpc>
              <a:spcBef>
                <a:spcPts val="600"/>
              </a:spcBef>
              <a:spcAft>
                <a:spcPts val="600"/>
              </a:spcAft>
              <a:buFont typeface="Arial"/>
              <a:buChar char="•"/>
              <a:defRPr/>
            </a:pPr>
            <a:r>
              <a:rPr lang="en-US" sz="2200" dirty="0" smtClean="0">
                <a:ea typeface="+mn-ea"/>
                <a:cs typeface="+mn-cs"/>
              </a:rPr>
              <a:t>U.S. Environmental Protection Agency (EPA) guidelines for asbestos, lead, mold, and other health hazards.</a:t>
            </a:r>
            <a:br>
              <a:rPr lang="en-US" sz="2200" dirty="0" smtClean="0">
                <a:ea typeface="+mn-ea"/>
                <a:cs typeface="+mn-cs"/>
              </a:rPr>
            </a:br>
            <a:r>
              <a:rPr lang="en-US" sz="2200" dirty="0" smtClean="0">
                <a:solidFill>
                  <a:srgbClr val="006892"/>
                </a:solidFill>
                <a:ea typeface="+mn-ea"/>
                <a:cs typeface="+mn-cs"/>
              </a:rPr>
              <a:t>&lt;www.epa.gov&gt;</a:t>
            </a:r>
          </a:p>
          <a:p>
            <a:pPr marL="457200" indent="-282575" eaLnBrk="1" fontAlgn="auto" hangingPunct="1">
              <a:lnSpc>
                <a:spcPct val="110000"/>
              </a:lnSpc>
              <a:spcBef>
                <a:spcPts val="600"/>
              </a:spcBef>
              <a:spcAft>
                <a:spcPts val="600"/>
              </a:spcAft>
              <a:buFont typeface="Arial"/>
              <a:buChar char="•"/>
              <a:defRPr/>
            </a:pPr>
            <a:r>
              <a:rPr lang="en-US" sz="2200" dirty="0" smtClean="0">
                <a:ea typeface="+mn-ea"/>
                <a:cs typeface="+mn-cs"/>
              </a:rPr>
              <a:t>Occupational Safety &amp; Health Act (OSHA) standards. </a:t>
            </a:r>
            <a:r>
              <a:rPr lang="en-US" sz="2200" dirty="0" smtClean="0">
                <a:solidFill>
                  <a:srgbClr val="006892"/>
                </a:solidFill>
                <a:ea typeface="+mn-ea"/>
                <a:cs typeface="+mn-cs"/>
              </a:rPr>
              <a:t>&lt;www.osha.gov&gt;</a:t>
            </a:r>
          </a:p>
          <a:p>
            <a:pPr marL="457200" indent="-282575" eaLnBrk="1" fontAlgn="auto" hangingPunct="1">
              <a:lnSpc>
                <a:spcPct val="110000"/>
              </a:lnSpc>
              <a:spcBef>
                <a:spcPts val="600"/>
              </a:spcBef>
              <a:spcAft>
                <a:spcPts val="600"/>
              </a:spcAft>
              <a:buFont typeface="Arial"/>
              <a:buChar char="•"/>
              <a:defRPr/>
            </a:pPr>
            <a:r>
              <a:rPr lang="en-US" sz="2200" dirty="0" smtClean="0">
                <a:ea typeface="+mn-ea"/>
                <a:cs typeface="+mn-cs"/>
              </a:rPr>
              <a:t>Material safety data sheets (MSDS).</a:t>
            </a:r>
          </a:p>
          <a:p>
            <a:pPr marL="274320" eaLnBrk="1" fontAlgn="auto" hangingPunct="1">
              <a:buFont typeface="Arial"/>
              <a:buChar char="•"/>
              <a:defRPr/>
            </a:pPr>
            <a:endParaRPr lang="en-US" dirty="0" smtClean="0">
              <a:ea typeface="+mn-ea"/>
              <a:cs typeface="+mn-cs"/>
            </a:endParaRPr>
          </a:p>
        </p:txBody>
      </p:sp>
      <p:sp>
        <p:nvSpPr>
          <p:cNvPr id="5" name="Title 4"/>
          <p:cNvSpPr>
            <a:spLocks noGrp="1"/>
          </p:cNvSpPr>
          <p:nvPr>
            <p:ph type="title"/>
          </p:nvPr>
        </p:nvSpPr>
        <p:spPr>
          <a:xfrm>
            <a:off x="324754" y="0"/>
            <a:ext cx="5397500" cy="914400"/>
          </a:xfrm>
        </p:spPr>
        <p:txBody>
          <a:bodyPr/>
          <a:lstStyle/>
          <a:p>
            <a:pPr eaLnBrk="1" fontAlgn="auto" hangingPunct="1">
              <a:spcAft>
                <a:spcPts val="0"/>
              </a:spcAft>
              <a:defRPr/>
            </a:pPr>
            <a:r>
              <a:rPr lang="en-US" dirty="0" smtClean="0">
                <a:ea typeface="+mj-ea"/>
                <a:cs typeface="+mj-cs"/>
              </a:rPr>
              <a:t>Monitor/Inspector Requirements</a:t>
            </a:r>
          </a:p>
        </p:txBody>
      </p:sp>
      <p:sp>
        <p:nvSpPr>
          <p:cNvPr id="40964" name="Title 5"/>
          <p:cNvSpPr txBox="1">
            <a:spLocks/>
          </p:cNvSpPr>
          <p:nvPr/>
        </p:nvSpPr>
        <p:spPr bwMode="auto">
          <a:xfrm>
            <a:off x="546100" y="9017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44500" y="1590675"/>
            <a:ext cx="4978400" cy="4876800"/>
          </a:xfrm>
        </p:spPr>
        <p:txBody>
          <a:bodyPr/>
          <a:lstStyle/>
          <a:p>
            <a:pPr eaLnBrk="1" hangingPunct="1">
              <a:buFont typeface="Arial" charset="0"/>
              <a:buNone/>
            </a:pPr>
            <a:r>
              <a:rPr lang="en-US" sz="2600" dirty="0" smtClean="0">
                <a:solidFill>
                  <a:srgbClr val="000066"/>
                </a:solidFill>
              </a:rPr>
              <a:t>Best Practices:</a:t>
            </a:r>
          </a:p>
          <a:p>
            <a:pPr marL="457200" indent="-282575" eaLnBrk="1" hangingPunct="1">
              <a:spcBef>
                <a:spcPts val="600"/>
              </a:spcBef>
            </a:pPr>
            <a:r>
              <a:rPr lang="en-US" dirty="0" smtClean="0"/>
              <a:t>Explain how to do the right things the right way.</a:t>
            </a:r>
          </a:p>
          <a:p>
            <a:pPr marL="457200" indent="-282575" eaLnBrk="1" hangingPunct="1">
              <a:spcBef>
                <a:spcPts val="600"/>
              </a:spcBef>
            </a:pPr>
            <a:r>
              <a:rPr lang="en-US" dirty="0" smtClean="0"/>
              <a:t>Go well beyond standards.</a:t>
            </a:r>
          </a:p>
          <a:p>
            <a:pPr marL="457200" indent="-282575" eaLnBrk="1" hangingPunct="1">
              <a:spcBef>
                <a:spcPts val="600"/>
              </a:spcBef>
            </a:pPr>
            <a:r>
              <a:rPr lang="en-US" dirty="0" smtClean="0"/>
              <a:t>Offer a consistent technical approach.</a:t>
            </a:r>
          </a:p>
          <a:p>
            <a:pPr marL="457200" indent="-282575" eaLnBrk="1" hangingPunct="1">
              <a:spcBef>
                <a:spcPts val="600"/>
              </a:spcBef>
            </a:pPr>
            <a:r>
              <a:rPr lang="en-US" dirty="0" smtClean="0"/>
              <a:t>Promote quality workmanship.</a:t>
            </a:r>
          </a:p>
          <a:p>
            <a:pPr marL="457200" indent="-282575" eaLnBrk="1" hangingPunct="1">
              <a:spcBef>
                <a:spcPts val="600"/>
              </a:spcBef>
            </a:pPr>
            <a:r>
              <a:rPr lang="en-US" dirty="0" smtClean="0"/>
              <a:t>Help with quality assurance.</a:t>
            </a: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Best Practices</a:t>
            </a:r>
            <a:endParaRPr lang="en-US" dirty="0">
              <a:ea typeface="+mj-ea"/>
              <a:cs typeface="+mj-cs"/>
            </a:endParaRPr>
          </a:p>
        </p:txBody>
      </p:sp>
      <p:sp>
        <p:nvSpPr>
          <p:cNvPr id="43012" name="Text Box 5"/>
          <p:cNvSpPr txBox="1">
            <a:spLocks noChangeArrowheads="1"/>
          </p:cNvSpPr>
          <p:nvPr/>
        </p:nvSpPr>
        <p:spPr bwMode="auto">
          <a:xfrm>
            <a:off x="5410202" y="6078538"/>
            <a:ext cx="3429000" cy="23083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900" i="1" dirty="0">
                <a:solidFill>
                  <a:schemeClr val="tx2"/>
                </a:solidFill>
              </a:rPr>
              <a:t>Courtesy of the Pennsylvania College of Technology</a:t>
            </a:r>
          </a:p>
        </p:txBody>
      </p:sp>
      <p:pic>
        <p:nvPicPr>
          <p:cNvPr id="60422" name="Picture 3" descr="Image of the Weatherization Standardss and Field Guide for Pennsylvania"/>
          <p:cNvPicPr>
            <a:picLocks noChangeAspect="1" noChangeArrowheads="1"/>
          </p:cNvPicPr>
          <p:nvPr/>
        </p:nvPicPr>
        <p:blipFill>
          <a:blip r:embed="rId3"/>
          <a:srcRect l="4651" t="1643" r="4651" b="3081"/>
          <a:stretch>
            <a:fillRect/>
          </a:stretch>
        </p:blipFill>
        <p:spPr bwMode="auto">
          <a:xfrm>
            <a:off x="5600700" y="1520825"/>
            <a:ext cx="2971800" cy="4524375"/>
          </a:xfrm>
          <a:prstGeom prst="rect">
            <a:avLst/>
          </a:prstGeom>
          <a:ln>
            <a:noFill/>
          </a:ln>
          <a:effectLst>
            <a:outerShdw blurRad="152400" dist="76200" dir="2700000" algn="tl" rotWithShape="0">
              <a:srgbClr val="333333">
                <a:alpha val="65000"/>
              </a:srgbClr>
            </a:outerShdw>
          </a:effectLst>
        </p:spPr>
      </p:pic>
      <p:sp>
        <p:nvSpPr>
          <p:cNvPr id="43014" name="Title 5"/>
          <p:cNvSpPr txBox="1">
            <a:spLocks/>
          </p:cNvSpPr>
          <p:nvPr/>
        </p:nvSpPr>
        <p:spPr bwMode="auto">
          <a:xfrm>
            <a:off x="5334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2057400"/>
            <a:ext cx="8229600" cy="2743200"/>
          </a:xfrm>
        </p:spPr>
        <p:txBody>
          <a:bodyPr/>
          <a:lstStyle/>
          <a:p>
            <a:pPr algn="ctr" eaLnBrk="1" hangingPunct="1">
              <a:buNone/>
            </a:pPr>
            <a:endParaRPr lang="en-US" dirty="0" smtClean="0"/>
          </a:p>
          <a:p>
            <a:pPr algn="ctr" eaLnBrk="1" hangingPunct="1">
              <a:buNone/>
            </a:pPr>
            <a:r>
              <a:rPr lang="en-US" sz="2600" dirty="0" smtClean="0">
                <a:solidFill>
                  <a:srgbClr val="000066"/>
                </a:solidFill>
              </a:rPr>
              <a:t>Exercise: What is Required?</a:t>
            </a:r>
          </a:p>
          <a:p>
            <a:pPr algn="ctr" eaLnBrk="1" hangingPunct="1">
              <a:buNone/>
            </a:pPr>
            <a:r>
              <a:rPr lang="en-US" dirty="0" smtClean="0"/>
              <a:t>45 Minutes</a:t>
            </a: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What is Required?</a:t>
            </a:r>
            <a:endParaRPr lang="en-US" dirty="0">
              <a:ea typeface="+mj-ea"/>
              <a:cs typeface="+mj-cs"/>
            </a:endParaRPr>
          </a:p>
        </p:txBody>
      </p:sp>
      <p:sp>
        <p:nvSpPr>
          <p:cNvPr id="45060"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descr="Image of knob and tube wiring in an attic"/>
          <p:cNvPicPr>
            <a:picLocks noGrp="1"/>
          </p:cNvPicPr>
          <p:nvPr>
            <p:ph idx="1"/>
          </p:nvPr>
        </p:nvPicPr>
        <p:blipFill>
          <a:blip r:embed="rId3">
            <a:lum contrast="6000"/>
          </a:blip>
          <a:srcRect l="960" r="156"/>
          <a:stretch>
            <a:fillRect/>
          </a:stretch>
        </p:blipFill>
        <p:spPr>
          <a:xfrm>
            <a:off x="304800" y="1104900"/>
            <a:ext cx="8305800" cy="5486400"/>
          </a:xfrm>
        </p:spPr>
      </p:pic>
      <p:sp>
        <p:nvSpPr>
          <p:cNvPr id="2" name="Title 1"/>
          <p:cNvSpPr>
            <a:spLocks noGrp="1"/>
          </p:cNvSpPr>
          <p:nvPr>
            <p:ph type="title"/>
          </p:nvPr>
        </p:nvSpPr>
        <p:spPr>
          <a:xfrm>
            <a:off x="237666" y="0"/>
            <a:ext cx="5511800" cy="914400"/>
          </a:xfrm>
        </p:spPr>
        <p:txBody>
          <a:bodyPr/>
          <a:lstStyle/>
          <a:p>
            <a:pPr eaLnBrk="1" fontAlgn="auto" hangingPunct="1">
              <a:spcAft>
                <a:spcPts val="0"/>
              </a:spcAft>
              <a:defRPr/>
            </a:pPr>
            <a:r>
              <a:rPr lang="en-US" sz="2400" dirty="0" smtClean="0">
                <a:ea typeface="+mj-ea"/>
                <a:cs typeface="+mj-cs"/>
              </a:rPr>
              <a:t>Insulate over Knob and Tube Wiring</a:t>
            </a:r>
            <a:endParaRPr lang="en-US" sz="2400" dirty="0">
              <a:ea typeface="+mj-ea"/>
              <a:cs typeface="+mj-cs"/>
            </a:endParaRPr>
          </a:p>
        </p:txBody>
      </p:sp>
      <p:sp>
        <p:nvSpPr>
          <p:cNvPr id="47108" name="TextBox 5"/>
          <p:cNvSpPr txBox="1">
            <a:spLocks noChangeArrowheads="1"/>
          </p:cNvSpPr>
          <p:nvPr/>
        </p:nvSpPr>
        <p:spPr bwMode="auto">
          <a:xfrm>
            <a:off x="4715330" y="6373815"/>
            <a:ext cx="3886200" cy="230187"/>
          </a:xfrm>
          <a:prstGeom prst="rect">
            <a:avLst/>
          </a:prstGeom>
          <a:noFill/>
          <a:ln w="9525">
            <a:noFill/>
            <a:miter lim="800000"/>
            <a:headEnd/>
            <a:tailEnd/>
          </a:ln>
        </p:spPr>
        <p:txBody>
          <a:bodyPr>
            <a:prstTxWarp prst="textNoShape">
              <a:avLst/>
            </a:prstTxWarp>
            <a:spAutoFit/>
          </a:bodyPr>
          <a:lstStyle/>
          <a:p>
            <a:pPr algn="r"/>
            <a:r>
              <a:rPr lang="en-US" sz="900" i="1" dirty="0">
                <a:solidFill>
                  <a:schemeClr val="bg1"/>
                </a:solidFill>
              </a:rPr>
              <a:t>Photo courtesy of the US Department of Energy</a:t>
            </a:r>
          </a:p>
        </p:txBody>
      </p:sp>
      <p:sp>
        <p:nvSpPr>
          <p:cNvPr id="47109"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5397500" cy="914400"/>
          </a:xfrm>
        </p:spPr>
        <p:txBody>
          <a:bodyPr/>
          <a:lstStyle/>
          <a:p>
            <a:pPr eaLnBrk="1" fontAlgn="auto" hangingPunct="1">
              <a:spcAft>
                <a:spcPts val="0"/>
              </a:spcAft>
              <a:defRPr/>
            </a:pPr>
            <a:r>
              <a:rPr lang="en-US" dirty="0" smtClean="0">
                <a:ea typeface="+mj-ea"/>
                <a:cs typeface="+mj-cs"/>
              </a:rPr>
              <a:t>Attic Venting</a:t>
            </a:r>
            <a:endParaRPr lang="en-US" dirty="0">
              <a:ea typeface="+mj-ea"/>
              <a:cs typeface="+mj-cs"/>
            </a:endParaRPr>
          </a:p>
        </p:txBody>
      </p:sp>
      <p:sp>
        <p:nvSpPr>
          <p:cNvPr id="63493" name="TextBox 4"/>
          <p:cNvSpPr txBox="1">
            <a:spLocks noChangeArrowheads="1"/>
          </p:cNvSpPr>
          <p:nvPr/>
        </p:nvSpPr>
        <p:spPr bwMode="auto">
          <a:xfrm>
            <a:off x="457200" y="4138613"/>
            <a:ext cx="8229600" cy="2262187"/>
          </a:xfrm>
          <a:prstGeom prst="rect">
            <a:avLst/>
          </a:prstGeom>
          <a:noFill/>
          <a:ln w="9525">
            <a:noFill/>
            <a:miter lim="800000"/>
            <a:headEnd/>
            <a:tailEnd/>
          </a:ln>
        </p:spPr>
        <p:txBody>
          <a:bodyPr>
            <a:prstTxWarp prst="textNoShape">
              <a:avLst/>
            </a:prstTxWarp>
            <a:spAutoFit/>
          </a:bodyPr>
          <a:lstStyle/>
          <a:p>
            <a:pPr>
              <a:spcAft>
                <a:spcPts val="1200"/>
              </a:spcAft>
            </a:pPr>
            <a:r>
              <a:rPr lang="en-US" sz="2600" dirty="0">
                <a:solidFill>
                  <a:srgbClr val="000066"/>
                </a:solidFill>
                <a:ea typeface="Arial" charset="0"/>
                <a:cs typeface="Arial" charset="0"/>
              </a:rPr>
              <a:t>Add attic venting as necessary</a:t>
            </a:r>
          </a:p>
          <a:p>
            <a:r>
              <a:rPr lang="en-US" sz="2000" dirty="0">
                <a:ea typeface="Arial" charset="0"/>
                <a:cs typeface="Arial" charset="0"/>
              </a:rPr>
              <a:t>Attic flat:	</a:t>
            </a:r>
            <a:r>
              <a:rPr lang="en-US" sz="2000" dirty="0" smtClean="0">
                <a:ea typeface="Arial" charset="0"/>
                <a:cs typeface="Arial" charset="0"/>
              </a:rPr>
              <a:t>8 ft. </a:t>
            </a:r>
            <a:r>
              <a:rPr lang="en-US" sz="2000" dirty="0">
                <a:ea typeface="Arial" charset="0"/>
                <a:cs typeface="Arial" charset="0"/>
              </a:rPr>
              <a:t>x </a:t>
            </a:r>
            <a:r>
              <a:rPr lang="en-US" sz="2000" dirty="0" smtClean="0">
                <a:ea typeface="Arial" charset="0"/>
                <a:cs typeface="Arial" charset="0"/>
              </a:rPr>
              <a:t>26</a:t>
            </a:r>
            <a:r>
              <a:rPr lang="en-US" sz="2000" dirty="0">
                <a:ea typeface="Arial" charset="0"/>
                <a:cs typeface="Arial" charset="0"/>
              </a:rPr>
              <a:t> </a:t>
            </a:r>
            <a:r>
              <a:rPr lang="en-US" sz="2000" dirty="0" smtClean="0">
                <a:ea typeface="Arial" charset="0"/>
                <a:cs typeface="Arial" charset="0"/>
              </a:rPr>
              <a:t>ft.</a:t>
            </a:r>
            <a:endParaRPr lang="en-US" sz="2000" dirty="0">
              <a:ea typeface="Arial" charset="0"/>
              <a:cs typeface="Arial" charset="0"/>
            </a:endParaRPr>
          </a:p>
          <a:p>
            <a:r>
              <a:rPr lang="en-US" sz="2000" dirty="0">
                <a:ea typeface="Arial" charset="0"/>
                <a:cs typeface="Arial" charset="0"/>
              </a:rPr>
              <a:t>Slopes: 	</a:t>
            </a:r>
            <a:r>
              <a:rPr lang="en-US" sz="2000" dirty="0" smtClean="0">
                <a:ea typeface="Arial" charset="0"/>
                <a:cs typeface="Arial" charset="0"/>
              </a:rPr>
              <a:t>8 ft. </a:t>
            </a:r>
            <a:r>
              <a:rPr lang="en-US" sz="2000" dirty="0">
                <a:ea typeface="Arial" charset="0"/>
                <a:cs typeface="Arial" charset="0"/>
              </a:rPr>
              <a:t>x </a:t>
            </a:r>
            <a:r>
              <a:rPr lang="en-US" sz="2000" dirty="0" smtClean="0">
                <a:ea typeface="Arial" charset="0"/>
                <a:cs typeface="Arial" charset="0"/>
              </a:rPr>
              <a:t>26 ft. </a:t>
            </a:r>
            <a:r>
              <a:rPr lang="en-US" sz="2000" dirty="0">
                <a:ea typeface="Arial" charset="0"/>
                <a:cs typeface="Arial" charset="0"/>
              </a:rPr>
              <a:t>x </a:t>
            </a:r>
            <a:r>
              <a:rPr lang="en-US" sz="2000" dirty="0" smtClean="0">
                <a:ea typeface="Arial" charset="0"/>
                <a:cs typeface="Arial" charset="0"/>
              </a:rPr>
              <a:t>2</a:t>
            </a:r>
            <a:endParaRPr lang="en-US" sz="2000" dirty="0">
              <a:ea typeface="Arial" charset="0"/>
              <a:cs typeface="Arial" charset="0"/>
            </a:endParaRPr>
          </a:p>
          <a:p>
            <a:r>
              <a:rPr lang="en-US" sz="2000" dirty="0">
                <a:ea typeface="Arial" charset="0"/>
                <a:cs typeface="Arial" charset="0"/>
              </a:rPr>
              <a:t>Existing: 	Two </a:t>
            </a:r>
            <a:r>
              <a:rPr lang="en-US" sz="2000" dirty="0" smtClean="0">
                <a:ea typeface="Arial" charset="0"/>
                <a:cs typeface="Arial" charset="0"/>
              </a:rPr>
              <a:t>12 in. </a:t>
            </a:r>
            <a:r>
              <a:rPr lang="en-US" sz="2000" dirty="0">
                <a:ea typeface="Arial" charset="0"/>
                <a:cs typeface="Arial" charset="0"/>
              </a:rPr>
              <a:t>x </a:t>
            </a:r>
            <a:r>
              <a:rPr lang="en-US" sz="2000" dirty="0" smtClean="0">
                <a:ea typeface="Arial" charset="0"/>
                <a:cs typeface="Arial" charset="0"/>
              </a:rPr>
              <a:t>18 in. </a:t>
            </a:r>
            <a:r>
              <a:rPr lang="en-US" sz="2000" dirty="0">
                <a:ea typeface="Arial" charset="0"/>
                <a:cs typeface="Arial" charset="0"/>
              </a:rPr>
              <a:t>louvered end </a:t>
            </a:r>
            <a:r>
              <a:rPr lang="en-US" sz="2000" dirty="0" smtClean="0">
                <a:ea typeface="Arial" charset="0"/>
                <a:cs typeface="Arial" charset="0"/>
              </a:rPr>
              <a:t>vents</a:t>
            </a:r>
            <a:endParaRPr lang="en-US" sz="2000" dirty="0">
              <a:ea typeface="Arial" charset="0"/>
              <a:cs typeface="Arial" charset="0"/>
            </a:endParaRPr>
          </a:p>
          <a:p>
            <a:r>
              <a:rPr lang="en-US" sz="2000" dirty="0">
                <a:ea typeface="Arial" charset="0"/>
                <a:cs typeface="Arial" charset="0"/>
              </a:rPr>
              <a:t>			No ridge vents; No soffit </a:t>
            </a:r>
            <a:r>
              <a:rPr lang="en-US" sz="2000" dirty="0" smtClean="0">
                <a:ea typeface="Arial" charset="0"/>
                <a:cs typeface="Arial" charset="0"/>
              </a:rPr>
              <a:t>vents</a:t>
            </a:r>
            <a:endParaRPr lang="en-US" sz="2000" dirty="0">
              <a:ea typeface="Arial" charset="0"/>
              <a:cs typeface="Arial" charset="0"/>
            </a:endParaRPr>
          </a:p>
          <a:p>
            <a:r>
              <a:rPr lang="en-US" sz="2000" dirty="0">
                <a:ea typeface="Arial" charset="0"/>
                <a:cs typeface="Arial" charset="0"/>
              </a:rPr>
              <a:t>			All ceilings coated with vapor barrier </a:t>
            </a:r>
            <a:r>
              <a:rPr lang="en-US" sz="2000" dirty="0" smtClean="0">
                <a:ea typeface="Arial" charset="0"/>
                <a:cs typeface="Arial" charset="0"/>
              </a:rPr>
              <a:t>paint</a:t>
            </a:r>
            <a:endParaRPr lang="en-US" sz="2000" dirty="0">
              <a:ea typeface="Arial" charset="0"/>
              <a:cs typeface="Arial" charset="0"/>
            </a:endParaRPr>
          </a:p>
        </p:txBody>
      </p:sp>
      <p:sp>
        <p:nvSpPr>
          <p:cNvPr id="49156" name="TextBox 7"/>
          <p:cNvSpPr txBox="1">
            <a:spLocks noChangeArrowheads="1"/>
          </p:cNvSpPr>
          <p:nvPr/>
        </p:nvSpPr>
        <p:spPr bwMode="auto">
          <a:xfrm>
            <a:off x="5105400" y="3732213"/>
            <a:ext cx="3886200" cy="230187"/>
          </a:xfrm>
          <a:prstGeom prst="rect">
            <a:avLst/>
          </a:prstGeom>
          <a:noFill/>
          <a:ln w="9525">
            <a:noFill/>
            <a:miter lim="800000"/>
            <a:headEnd/>
            <a:tailEnd/>
          </a:ln>
        </p:spPr>
        <p:txBody>
          <a:bodyPr>
            <a:prstTxWarp prst="textNoShape">
              <a:avLst/>
            </a:prstTxWarp>
            <a:spAutoFit/>
          </a:bodyPr>
          <a:lstStyle/>
          <a:p>
            <a:pPr algn="r"/>
            <a:r>
              <a:rPr lang="en-US" sz="900" i="1">
                <a:solidFill>
                  <a:schemeClr val="bg1"/>
                </a:solidFill>
              </a:rPr>
              <a:t>Photo Source: US Department of Energy</a:t>
            </a:r>
          </a:p>
        </p:txBody>
      </p:sp>
      <p:sp>
        <p:nvSpPr>
          <p:cNvPr id="49157" name="Title 5"/>
          <p:cNvSpPr txBox="1">
            <a:spLocks/>
          </p:cNvSpPr>
          <p:nvPr/>
        </p:nvSpPr>
        <p:spPr bwMode="auto">
          <a:xfrm>
            <a:off x="546100" y="9017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pic>
        <p:nvPicPr>
          <p:cNvPr id="49158" name="Content Placeholder 3" descr="Image of an attic "/>
          <p:cNvPicPr>
            <a:picLocks noGrp="1" noChangeAspect="1"/>
          </p:cNvPicPr>
          <p:nvPr>
            <p:ph idx="1"/>
          </p:nvPr>
        </p:nvPicPr>
        <p:blipFill>
          <a:blip r:embed="rId3"/>
          <a:srcRect t="16360" r="3281" b="42757"/>
          <a:stretch>
            <a:fillRect/>
          </a:stretch>
        </p:blipFill>
        <p:spPr>
          <a:xfrm>
            <a:off x="0" y="1104900"/>
            <a:ext cx="9145588" cy="29083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84" y="0"/>
            <a:ext cx="5397500" cy="914400"/>
          </a:xfrm>
        </p:spPr>
        <p:txBody>
          <a:bodyPr/>
          <a:lstStyle/>
          <a:p>
            <a:pPr eaLnBrk="1" fontAlgn="auto" hangingPunct="1">
              <a:spcAft>
                <a:spcPts val="0"/>
              </a:spcAft>
              <a:defRPr/>
            </a:pPr>
            <a:r>
              <a:rPr lang="en-US" dirty="0" smtClean="0">
                <a:ea typeface="+mj-ea"/>
                <a:cs typeface="+mj-cs"/>
              </a:rPr>
              <a:t>Replace Bedroom Window</a:t>
            </a:r>
            <a:endParaRPr lang="en-US" dirty="0">
              <a:ea typeface="+mj-ea"/>
              <a:cs typeface="+mj-cs"/>
            </a:endParaRPr>
          </a:p>
        </p:txBody>
      </p:sp>
      <p:sp>
        <p:nvSpPr>
          <p:cNvPr id="51203" name="TextBox 4"/>
          <p:cNvSpPr txBox="1">
            <a:spLocks noChangeArrowheads="1"/>
          </p:cNvSpPr>
          <p:nvPr/>
        </p:nvSpPr>
        <p:spPr bwMode="auto">
          <a:xfrm>
            <a:off x="250371" y="1349826"/>
            <a:ext cx="2832097" cy="4893647"/>
          </a:xfrm>
          <a:prstGeom prst="rect">
            <a:avLst/>
          </a:prstGeom>
          <a:noFill/>
          <a:ln w="9525">
            <a:noFill/>
            <a:miter lim="800000"/>
            <a:headEnd/>
            <a:tailEnd/>
          </a:ln>
        </p:spPr>
        <p:txBody>
          <a:bodyPr wrap="square">
            <a:prstTxWarp prst="textNoShape">
              <a:avLst/>
            </a:prstTxWarp>
            <a:spAutoFit/>
          </a:bodyPr>
          <a:lstStyle/>
          <a:p>
            <a:pPr marL="457200" indent="-282575">
              <a:buClr>
                <a:schemeClr val="tx1"/>
              </a:buClr>
              <a:buFont typeface="Arial" charset="0"/>
              <a:buChar char="•"/>
            </a:pPr>
            <a:r>
              <a:rPr lang="en-US" sz="2400" dirty="0">
                <a:ea typeface="Arial" charset="0"/>
                <a:cs typeface="Arial" charset="0"/>
              </a:rPr>
              <a:t>House built </a:t>
            </a:r>
            <a:br>
              <a:rPr lang="en-US" sz="2400" dirty="0">
                <a:ea typeface="Arial" charset="0"/>
                <a:cs typeface="Arial" charset="0"/>
              </a:rPr>
            </a:br>
            <a:r>
              <a:rPr lang="en-US" sz="2400" dirty="0">
                <a:ea typeface="Arial" charset="0"/>
                <a:cs typeface="Arial" charset="0"/>
              </a:rPr>
              <a:t>in </a:t>
            </a:r>
            <a:r>
              <a:rPr lang="en-US" sz="2400" dirty="0" smtClean="0">
                <a:ea typeface="Arial" charset="0"/>
                <a:cs typeface="Arial" charset="0"/>
              </a:rPr>
              <a:t>1900</a:t>
            </a:r>
            <a:endParaRPr lang="en-US" sz="2400" dirty="0">
              <a:ea typeface="Arial" charset="0"/>
              <a:cs typeface="Arial" charset="0"/>
            </a:endParaRPr>
          </a:p>
          <a:p>
            <a:pPr marL="457200" indent="-282575">
              <a:buClr>
                <a:schemeClr val="tx1"/>
              </a:buClr>
              <a:buFont typeface="Arial" charset="0"/>
              <a:buChar char="•"/>
            </a:pPr>
            <a:endParaRPr lang="en-US" sz="2400" dirty="0">
              <a:ea typeface="Arial" charset="0"/>
              <a:cs typeface="Arial" charset="0"/>
            </a:endParaRPr>
          </a:p>
          <a:p>
            <a:pPr marL="457200" indent="-282575">
              <a:buClr>
                <a:schemeClr val="tx1"/>
              </a:buClr>
              <a:buFont typeface="Arial" charset="0"/>
              <a:buChar char="•"/>
            </a:pPr>
            <a:r>
              <a:rPr lang="en-US" sz="2400" dirty="0">
                <a:ea typeface="Arial" charset="0"/>
                <a:cs typeface="Arial" charset="0"/>
              </a:rPr>
              <a:t>2</a:t>
            </a:r>
            <a:r>
              <a:rPr lang="en-US" sz="2400" baseline="30000" dirty="0">
                <a:ea typeface="Arial" charset="0"/>
                <a:cs typeface="Arial" charset="0"/>
              </a:rPr>
              <a:t>nd</a:t>
            </a:r>
            <a:r>
              <a:rPr lang="en-US" sz="2400" dirty="0">
                <a:ea typeface="Arial" charset="0"/>
                <a:cs typeface="Arial" charset="0"/>
              </a:rPr>
              <a:t> floor bedroom has only one </a:t>
            </a:r>
            <a:r>
              <a:rPr lang="en-US" sz="2400" dirty="0" smtClean="0">
                <a:ea typeface="Arial" charset="0"/>
                <a:cs typeface="Arial" charset="0"/>
              </a:rPr>
              <a:t>window</a:t>
            </a:r>
            <a:endParaRPr lang="en-US" sz="2400" dirty="0">
              <a:ea typeface="Arial" charset="0"/>
              <a:cs typeface="Arial" charset="0"/>
            </a:endParaRPr>
          </a:p>
          <a:p>
            <a:pPr marL="457200" indent="-282575">
              <a:buClr>
                <a:schemeClr val="tx1"/>
              </a:buClr>
              <a:buFont typeface="Arial" charset="0"/>
              <a:buChar char="•"/>
            </a:pPr>
            <a:endParaRPr lang="en-US" sz="2400" dirty="0">
              <a:ea typeface="Arial" charset="0"/>
              <a:cs typeface="Arial" charset="0"/>
            </a:endParaRPr>
          </a:p>
          <a:p>
            <a:pPr marL="457200" indent="-282575">
              <a:buClr>
                <a:schemeClr val="tx1"/>
              </a:buClr>
              <a:buFont typeface="Arial" charset="0"/>
              <a:buChar char="•"/>
            </a:pPr>
            <a:r>
              <a:rPr lang="en-US" sz="2400" dirty="0">
                <a:ea typeface="Arial" charset="0"/>
                <a:cs typeface="Arial" charset="0"/>
              </a:rPr>
              <a:t>Sash area is </a:t>
            </a:r>
            <a:br>
              <a:rPr lang="en-US" sz="2400" dirty="0">
                <a:ea typeface="Arial" charset="0"/>
                <a:cs typeface="Arial" charset="0"/>
              </a:rPr>
            </a:br>
            <a:r>
              <a:rPr lang="en-US" sz="2400" dirty="0" smtClean="0">
                <a:ea typeface="Arial" charset="0"/>
                <a:cs typeface="Arial" charset="0"/>
              </a:rPr>
              <a:t>27 in. </a:t>
            </a:r>
            <a:r>
              <a:rPr lang="en-US" sz="2400" dirty="0">
                <a:ea typeface="Arial" charset="0"/>
                <a:cs typeface="Arial" charset="0"/>
              </a:rPr>
              <a:t>x </a:t>
            </a:r>
            <a:r>
              <a:rPr lang="en-US" sz="2400" dirty="0" smtClean="0">
                <a:ea typeface="Arial" charset="0"/>
                <a:cs typeface="Arial" charset="0"/>
              </a:rPr>
              <a:t>44</a:t>
            </a:r>
            <a:r>
              <a:rPr lang="en-US" sz="2400" dirty="0">
                <a:ea typeface="Arial" charset="0"/>
                <a:cs typeface="Arial" charset="0"/>
              </a:rPr>
              <a:t> </a:t>
            </a:r>
            <a:r>
              <a:rPr lang="en-US" sz="2400" dirty="0" smtClean="0">
                <a:ea typeface="Arial" charset="0"/>
                <a:cs typeface="Arial" charset="0"/>
              </a:rPr>
              <a:t>in.</a:t>
            </a:r>
          </a:p>
          <a:p>
            <a:pPr marL="457200" indent="-282575">
              <a:buClr>
                <a:schemeClr val="tx1"/>
              </a:buClr>
              <a:buFont typeface="Arial" charset="0"/>
              <a:buChar char="•"/>
            </a:pPr>
            <a:endParaRPr lang="en-US" sz="2400" dirty="0">
              <a:ea typeface="Arial" charset="0"/>
              <a:cs typeface="Arial" charset="0"/>
            </a:endParaRPr>
          </a:p>
          <a:p>
            <a:pPr marL="457200" indent="-282575">
              <a:buClr>
                <a:schemeClr val="tx1"/>
              </a:buClr>
              <a:buFont typeface="Arial" charset="0"/>
              <a:buChar char="•"/>
            </a:pPr>
            <a:r>
              <a:rPr lang="en-US" sz="2400" dirty="0">
                <a:ea typeface="Arial" charset="0"/>
                <a:cs typeface="Arial" charset="0"/>
              </a:rPr>
              <a:t>Existing window is single </a:t>
            </a:r>
            <a:r>
              <a:rPr lang="en-US" sz="2400" dirty="0" smtClean="0">
                <a:ea typeface="Arial" charset="0"/>
                <a:cs typeface="Arial" charset="0"/>
              </a:rPr>
              <a:t>hung</a:t>
            </a:r>
            <a:endParaRPr lang="en-US" sz="2400" dirty="0">
              <a:ea typeface="Arial" charset="0"/>
              <a:cs typeface="Arial" charset="0"/>
            </a:endParaRPr>
          </a:p>
        </p:txBody>
      </p:sp>
      <p:pic>
        <p:nvPicPr>
          <p:cNvPr id="51204" name="Picture 10" descr="Image of a bedroom window"/>
          <p:cNvPicPr>
            <a:picLocks noChangeAspect="1"/>
          </p:cNvPicPr>
          <p:nvPr/>
        </p:nvPicPr>
        <p:blipFill>
          <a:blip r:embed="rId3">
            <a:lum bright="12000" contrast="8000"/>
          </a:blip>
          <a:srcRect l="2533" r="15009"/>
          <a:stretch>
            <a:fillRect/>
          </a:stretch>
        </p:blipFill>
        <p:spPr bwMode="auto">
          <a:xfrm>
            <a:off x="3282950" y="1104900"/>
            <a:ext cx="5861050" cy="5372100"/>
          </a:xfrm>
          <a:prstGeom prst="rect">
            <a:avLst/>
          </a:prstGeom>
          <a:noFill/>
          <a:ln w="9525">
            <a:noFill/>
            <a:miter lim="800000"/>
            <a:headEnd/>
            <a:tailEnd/>
          </a:ln>
        </p:spPr>
      </p:pic>
      <p:sp>
        <p:nvSpPr>
          <p:cNvPr id="51205" name="TextBox 11"/>
          <p:cNvSpPr txBox="1">
            <a:spLocks noChangeArrowheads="1"/>
          </p:cNvSpPr>
          <p:nvPr/>
        </p:nvSpPr>
        <p:spPr bwMode="auto">
          <a:xfrm>
            <a:off x="5290458" y="6237516"/>
            <a:ext cx="3886200" cy="230188"/>
          </a:xfrm>
          <a:prstGeom prst="rect">
            <a:avLst/>
          </a:prstGeom>
          <a:noFill/>
          <a:ln w="9525">
            <a:noFill/>
            <a:miter lim="800000"/>
            <a:headEnd/>
            <a:tailEnd/>
          </a:ln>
        </p:spPr>
        <p:txBody>
          <a:bodyPr>
            <a:prstTxWarp prst="textNoShape">
              <a:avLst/>
            </a:prstTxWarp>
            <a:spAutoFit/>
          </a:bodyPr>
          <a:lstStyle/>
          <a:p>
            <a:pPr algn="r"/>
            <a:r>
              <a:rPr lang="en-US" sz="900" i="1" dirty="0">
                <a:solidFill>
                  <a:schemeClr val="bg1"/>
                </a:solidFill>
              </a:rPr>
              <a:t>Photo courtesy of the US Department of Energy</a:t>
            </a:r>
          </a:p>
        </p:txBody>
      </p:sp>
      <p:sp>
        <p:nvSpPr>
          <p:cNvPr id="51206" name="Title 5"/>
          <p:cNvSpPr txBox="1">
            <a:spLocks/>
          </p:cNvSpPr>
          <p:nvPr/>
        </p:nvSpPr>
        <p:spPr bwMode="auto">
          <a:xfrm>
            <a:off x="5334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descr="Image of an attic hatch"/>
          <p:cNvPicPr>
            <a:picLocks noChangeAspect="1" noChangeArrowheads="1"/>
          </p:cNvPicPr>
          <p:nvPr/>
        </p:nvPicPr>
        <p:blipFill>
          <a:blip r:embed="rId3">
            <a:lum contrast="10000"/>
          </a:blip>
          <a:srcRect t="8888" b="13333"/>
          <a:stretch>
            <a:fillRect/>
          </a:stretch>
        </p:blipFill>
        <p:spPr bwMode="auto">
          <a:xfrm>
            <a:off x="0" y="1104899"/>
            <a:ext cx="9144000" cy="5480957"/>
          </a:xfrm>
          <a:prstGeom prst="rect">
            <a:avLst/>
          </a:prstGeom>
          <a:noFill/>
          <a:ln w="9525">
            <a:noFill/>
            <a:miter lim="800000"/>
            <a:headEnd/>
            <a:tailEnd/>
          </a:ln>
        </p:spPr>
      </p:pic>
      <p:sp>
        <p:nvSpPr>
          <p:cNvPr id="7" name="Title 6"/>
          <p:cNvSpPr>
            <a:spLocks noGrp="1"/>
          </p:cNvSpPr>
          <p:nvPr>
            <p:ph type="title"/>
          </p:nvPr>
        </p:nvSpPr>
        <p:spPr>
          <a:xfrm>
            <a:off x="346526" y="0"/>
            <a:ext cx="5397500" cy="914400"/>
          </a:xfrm>
        </p:spPr>
        <p:txBody>
          <a:bodyPr/>
          <a:lstStyle/>
          <a:p>
            <a:pPr eaLnBrk="1" fontAlgn="auto" hangingPunct="1">
              <a:spcAft>
                <a:spcPts val="0"/>
              </a:spcAft>
              <a:defRPr/>
            </a:pPr>
            <a:r>
              <a:rPr lang="en-US" dirty="0" smtClean="0">
                <a:ea typeface="+mj-ea"/>
                <a:cs typeface="+mj-cs"/>
              </a:rPr>
              <a:t>Replace Attic Hatch</a:t>
            </a:r>
            <a:endParaRPr lang="en-US" dirty="0">
              <a:ea typeface="+mj-ea"/>
              <a:cs typeface="+mj-cs"/>
            </a:endParaRPr>
          </a:p>
        </p:txBody>
      </p:sp>
      <p:sp>
        <p:nvSpPr>
          <p:cNvPr id="53252" name="Title 5"/>
          <p:cNvSpPr txBox="1">
            <a:spLocks/>
          </p:cNvSpPr>
          <p:nvPr/>
        </p:nvSpPr>
        <p:spPr bwMode="auto">
          <a:xfrm>
            <a:off x="5334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
        <p:nvSpPr>
          <p:cNvPr id="53253" name="TextBox 11"/>
          <p:cNvSpPr txBox="1">
            <a:spLocks noChangeArrowheads="1"/>
          </p:cNvSpPr>
          <p:nvPr/>
        </p:nvSpPr>
        <p:spPr bwMode="auto">
          <a:xfrm>
            <a:off x="5279572" y="6357262"/>
            <a:ext cx="3886200" cy="230188"/>
          </a:xfrm>
          <a:prstGeom prst="rect">
            <a:avLst/>
          </a:prstGeom>
          <a:noFill/>
          <a:ln w="9525">
            <a:noFill/>
            <a:miter lim="800000"/>
            <a:headEnd/>
            <a:tailEnd/>
          </a:ln>
        </p:spPr>
        <p:txBody>
          <a:bodyPr>
            <a:prstTxWarp prst="textNoShape">
              <a:avLst/>
            </a:prstTxWarp>
            <a:spAutoFit/>
          </a:bodyPr>
          <a:lstStyle/>
          <a:p>
            <a:pPr algn="r"/>
            <a:r>
              <a:rPr lang="en-US" sz="900" i="1" dirty="0">
                <a:solidFill>
                  <a:schemeClr val="bg1"/>
                </a:solidFill>
              </a:rPr>
              <a:t>Photo courtesy of the US Department of Energy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44500" y="1590675"/>
            <a:ext cx="8229600" cy="4876800"/>
          </a:xfrm>
        </p:spPr>
        <p:txBody>
          <a:bodyPr/>
          <a:lstStyle/>
          <a:p>
            <a:pPr marL="457200" indent="-282575" eaLnBrk="1" hangingPunct="1"/>
            <a:r>
              <a:rPr lang="en-US" dirty="0" smtClean="0"/>
              <a:t>Can only install measures listed in Appendix A</a:t>
            </a:r>
          </a:p>
          <a:p>
            <a:pPr marL="457200" indent="-282575" eaLnBrk="1" hangingPunct="1"/>
            <a:r>
              <a:rPr lang="en-US" dirty="0" smtClean="0"/>
              <a:t>Materials must meet standards for conformance based on Appendix A</a:t>
            </a:r>
          </a:p>
          <a:p>
            <a:pPr eaLnBrk="1" hangingPunct="1">
              <a:buClr>
                <a:schemeClr val="tx1"/>
              </a:buClr>
              <a:buFont typeface="Arial" charset="0"/>
              <a:buNone/>
            </a:pPr>
            <a:r>
              <a:rPr lang="en-US" sz="2600" dirty="0" smtClean="0">
                <a:solidFill>
                  <a:srgbClr val="000066"/>
                </a:solidFill>
              </a:rPr>
              <a:t>Example: </a:t>
            </a:r>
          </a:p>
        </p:txBody>
      </p:sp>
      <p:sp>
        <p:nvSpPr>
          <p:cNvPr id="2" name="Title 1"/>
          <p:cNvSpPr>
            <a:spLocks noGrp="1"/>
          </p:cNvSpPr>
          <p:nvPr>
            <p:ph type="title"/>
          </p:nvPr>
        </p:nvSpPr>
        <p:spPr>
          <a:xfrm>
            <a:off x="482600" y="0"/>
            <a:ext cx="5397500" cy="914400"/>
          </a:xfrm>
        </p:spPr>
        <p:txBody>
          <a:bodyPr/>
          <a:lstStyle/>
          <a:p>
            <a:pPr eaLnBrk="1" fontAlgn="auto" hangingPunct="1">
              <a:spcAft>
                <a:spcPts val="0"/>
              </a:spcAft>
              <a:defRPr/>
            </a:pPr>
            <a:r>
              <a:rPr lang="en-US" dirty="0" smtClean="0">
                <a:ea typeface="+mj-ea"/>
                <a:cs typeface="+mj-cs"/>
              </a:rPr>
              <a:t>Appendix A</a:t>
            </a:r>
            <a:endParaRPr lang="en-US" dirty="0">
              <a:ea typeface="+mj-ea"/>
              <a:cs typeface="+mj-cs"/>
            </a:endParaRPr>
          </a:p>
        </p:txBody>
      </p:sp>
      <p:graphicFrame>
        <p:nvGraphicFramePr>
          <p:cNvPr id="4" name="Table 3" descr="Example of Appendix A materials  "/>
          <p:cNvGraphicFramePr>
            <a:graphicFrameLocks noGrp="1"/>
          </p:cNvGraphicFramePr>
          <p:nvPr>
            <p:extLst>
              <p:ext uri="{D42A27DB-BD31-4B8C-83A1-F6EECF244321}">
                <p14:modId xmlns:p14="http://schemas.microsoft.com/office/powerpoint/2010/main" val="2568581130"/>
              </p:ext>
            </p:extLst>
          </p:nvPr>
        </p:nvGraphicFramePr>
        <p:xfrm>
          <a:off x="628650" y="3914775"/>
          <a:ext cx="7872136" cy="1502161"/>
        </p:xfrm>
        <a:graphic>
          <a:graphicData uri="http://schemas.openxmlformats.org/drawingml/2006/table">
            <a:tbl>
              <a:tblPr firstRow="1" bandRow="1">
                <a:tableStyleId>{5C22544A-7EE6-4342-B048-85BDC9FD1C3A}</a:tableStyleId>
              </a:tblPr>
              <a:tblGrid>
                <a:gridCol w="3757336"/>
                <a:gridCol w="4114800"/>
              </a:tblGrid>
              <a:tr h="370840">
                <a:tc>
                  <a:txBody>
                    <a:bodyPr/>
                    <a:lstStyle/>
                    <a:p>
                      <a:r>
                        <a:rPr lang="en-US" sz="1600" b="0" kern="1200" baseline="0" dirty="0" smtClean="0">
                          <a:solidFill>
                            <a:schemeClr val="lt1"/>
                          </a:solidFill>
                          <a:latin typeface="+mn-lt"/>
                          <a:ea typeface="+mn-ea"/>
                          <a:cs typeface="+mn-cs"/>
                        </a:rPr>
                        <a:t>REPLACEMENT WATER HEATERS</a:t>
                      </a:r>
                      <a:endParaRPr lang="en-US" sz="1600" b="0" dirty="0"/>
                    </a:p>
                  </a:txBody>
                  <a:tcPr>
                    <a:solidFill>
                      <a:srgbClr val="000066"/>
                    </a:solidFill>
                  </a:tcPr>
                </a:tc>
                <a:tc>
                  <a:txBody>
                    <a:bodyPr/>
                    <a:lstStyle/>
                    <a:p>
                      <a:r>
                        <a:rPr lang="en-US" sz="1600" b="0" dirty="0" smtClean="0"/>
                        <a:t>Standards for Conformance</a:t>
                      </a:r>
                      <a:endParaRPr lang="en-US" sz="1600" b="0" dirty="0"/>
                    </a:p>
                  </a:txBody>
                  <a:tcPr>
                    <a:solidFill>
                      <a:srgbClr val="000066"/>
                    </a:solidFill>
                  </a:tcPr>
                </a:tc>
              </a:tr>
              <a:tr h="436385">
                <a:tc>
                  <a:txBody>
                    <a:bodyPr/>
                    <a:lstStyle/>
                    <a:p>
                      <a:r>
                        <a:rPr lang="en-US" sz="1700" kern="1200" baseline="0" dirty="0" smtClean="0">
                          <a:solidFill>
                            <a:schemeClr val="dk1"/>
                          </a:solidFill>
                          <a:latin typeface="+mn-lt"/>
                          <a:ea typeface="+mn-ea"/>
                          <a:cs typeface="+mn-cs"/>
                        </a:rPr>
                        <a:t>Electric (resistance) water heaters</a:t>
                      </a:r>
                      <a:endParaRPr lang="en-US" sz="1700" dirty="0"/>
                    </a:p>
                  </a:txBody>
                  <a:tcPr anchor="ctr">
                    <a:solidFill>
                      <a:schemeClr val="bg1">
                        <a:lumMod val="85000"/>
                      </a:schemeClr>
                    </a:solidFill>
                  </a:tcPr>
                </a:tc>
                <a:tc>
                  <a:txBody>
                    <a:bodyPr/>
                    <a:lstStyle/>
                    <a:p>
                      <a:r>
                        <a:rPr lang="en-US" sz="1700" kern="1200" baseline="0" dirty="0" smtClean="0">
                          <a:solidFill>
                            <a:schemeClr val="dk1"/>
                          </a:solidFill>
                          <a:latin typeface="+mn-lt"/>
                          <a:ea typeface="+mn-ea"/>
                          <a:cs typeface="+mn-cs"/>
                        </a:rPr>
                        <a:t>10 CFR1 430 and UL3 174.</a:t>
                      </a:r>
                      <a:endParaRPr lang="en-US" sz="1700" dirty="0"/>
                    </a:p>
                  </a:txBody>
                  <a:tcPr anchor="ctr">
                    <a:solidFill>
                      <a:schemeClr val="bg1">
                        <a:lumMod val="85000"/>
                      </a:schemeClr>
                    </a:solidFill>
                  </a:tcPr>
                </a:tc>
              </a:tr>
              <a:tr h="694936">
                <a:tc>
                  <a:txBody>
                    <a:bodyPr/>
                    <a:lstStyle/>
                    <a:p>
                      <a:r>
                        <a:rPr lang="en-US" sz="1700" kern="1200" baseline="0" dirty="0" smtClean="0">
                          <a:solidFill>
                            <a:schemeClr val="dk1"/>
                          </a:solidFill>
                          <a:latin typeface="+mn-lt"/>
                          <a:ea typeface="+mn-ea"/>
                          <a:cs typeface="+mn-cs"/>
                        </a:rPr>
                        <a:t>Heat pump water heaters</a:t>
                      </a:r>
                      <a:endParaRPr lang="en-US" sz="1700" dirty="0"/>
                    </a:p>
                  </a:txBody>
                  <a:tcPr anchor="ctr">
                    <a:solidFill>
                      <a:schemeClr val="bg1">
                        <a:lumMod val="85000"/>
                      </a:schemeClr>
                    </a:solidFill>
                  </a:tcPr>
                </a:tc>
                <a:tc>
                  <a:txBody>
                    <a:bodyPr/>
                    <a:lstStyle/>
                    <a:p>
                      <a:r>
                        <a:rPr lang="en-US" sz="1700" kern="1200" baseline="0" dirty="0" smtClean="0">
                          <a:solidFill>
                            <a:schemeClr val="dk1"/>
                          </a:solidFill>
                          <a:latin typeface="+mn-lt"/>
                          <a:ea typeface="+mn-ea"/>
                          <a:cs typeface="+mn-cs"/>
                        </a:rPr>
                        <a:t>UL 1995, Second Edition, 1995. Electrical components to be listed by UL.</a:t>
                      </a:r>
                      <a:endParaRPr lang="en-US" sz="1700" dirty="0"/>
                    </a:p>
                  </a:txBody>
                  <a:tcPr anchor="ctr">
                    <a:solidFill>
                      <a:schemeClr val="bg1">
                        <a:lumMod val="85000"/>
                      </a:schemeClr>
                    </a:solidFill>
                  </a:tcPr>
                </a:tc>
              </a:tr>
            </a:tbl>
          </a:graphicData>
        </a:graphic>
      </p:graphicFrame>
      <p:sp>
        <p:nvSpPr>
          <p:cNvPr id="7" name="TextBox 6"/>
          <p:cNvSpPr txBox="1"/>
          <p:nvPr/>
        </p:nvSpPr>
        <p:spPr>
          <a:xfrm>
            <a:off x="220663" y="5633799"/>
            <a:ext cx="8688387" cy="738664"/>
          </a:xfrm>
          <a:prstGeom prst="rect">
            <a:avLst/>
          </a:prstGeom>
          <a:solidFill>
            <a:schemeClr val="bg1">
              <a:alpha val="81000"/>
            </a:schemeClr>
          </a:solidFill>
        </p:spPr>
        <p:txBody>
          <a:bodyPr anchor="ctr">
            <a:spAutoFit/>
          </a:bodyPr>
          <a:lstStyle/>
          <a:p>
            <a:pPr algn="ctr" fontAlgn="auto">
              <a:spcBef>
                <a:spcPts val="0"/>
              </a:spcBef>
              <a:spcAft>
                <a:spcPts val="0"/>
              </a:spcAft>
              <a:defRPr/>
            </a:pPr>
            <a:r>
              <a:rPr lang="en-US" sz="2400" i="1" dirty="0" smtClean="0">
                <a:latin typeface="+mn-lt"/>
                <a:ea typeface="+mn-ea"/>
                <a:cs typeface="+mn-cs"/>
              </a:rPr>
              <a:t>And</a:t>
            </a:r>
            <a:r>
              <a:rPr lang="en-US" sz="2400" dirty="0" smtClean="0">
                <a:latin typeface="+mn-lt"/>
                <a:ea typeface="+mn-ea"/>
                <a:cs typeface="+mn-cs"/>
              </a:rPr>
              <a:t> </a:t>
            </a:r>
            <a:r>
              <a:rPr lang="en-US" sz="2400" dirty="0">
                <a:latin typeface="+mn-lt"/>
                <a:ea typeface="+mn-ea"/>
                <a:cs typeface="+mn-cs"/>
              </a:rPr>
              <a:t>must have SIR ≥ 1</a:t>
            </a:r>
          </a:p>
          <a:p>
            <a:pPr fontAlgn="auto">
              <a:spcBef>
                <a:spcPts val="0"/>
              </a:spcBef>
              <a:spcAft>
                <a:spcPts val="0"/>
              </a:spcAft>
              <a:defRPr/>
            </a:pPr>
            <a:endParaRPr lang="en-US" dirty="0">
              <a:latin typeface="+mn-lt"/>
              <a:ea typeface="+mn-ea"/>
              <a:cs typeface="+mn-cs"/>
            </a:endParaRPr>
          </a:p>
        </p:txBody>
      </p:sp>
      <p:sp>
        <p:nvSpPr>
          <p:cNvPr id="18451"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Image of a bathroom"/>
          <p:cNvPicPr>
            <a:picLocks noGrp="1" noChangeAspect="1" noChangeArrowheads="1"/>
          </p:cNvPicPr>
          <p:nvPr>
            <p:ph idx="1"/>
          </p:nvPr>
        </p:nvPicPr>
        <p:blipFill>
          <a:blip r:embed="rId3">
            <a:lum bright="10000" contrast="8000"/>
          </a:blip>
          <a:srcRect l="1744" r="-15"/>
          <a:stretch>
            <a:fillRect/>
          </a:stretch>
        </p:blipFill>
        <p:spPr>
          <a:xfrm>
            <a:off x="1435100" y="1590675"/>
            <a:ext cx="6388100" cy="4876800"/>
          </a:xfrm>
        </p:spPr>
      </p:pic>
      <p:sp>
        <p:nvSpPr>
          <p:cNvPr id="2" name="Title 1"/>
          <p:cNvSpPr>
            <a:spLocks noGrp="1"/>
          </p:cNvSpPr>
          <p:nvPr>
            <p:ph type="title"/>
          </p:nvPr>
        </p:nvSpPr>
        <p:spPr>
          <a:xfrm>
            <a:off x="357412" y="0"/>
            <a:ext cx="5397500" cy="914400"/>
          </a:xfrm>
        </p:spPr>
        <p:txBody>
          <a:bodyPr/>
          <a:lstStyle/>
          <a:p>
            <a:pPr eaLnBrk="1" fontAlgn="auto" hangingPunct="1">
              <a:spcAft>
                <a:spcPts val="0"/>
              </a:spcAft>
              <a:defRPr/>
            </a:pPr>
            <a:r>
              <a:rPr lang="en-US" dirty="0" smtClean="0">
                <a:ea typeface="+mj-ea"/>
                <a:cs typeface="+mj-cs"/>
              </a:rPr>
              <a:t>Install New Bath Fan &amp; Control</a:t>
            </a:r>
            <a:endParaRPr lang="en-US" dirty="0">
              <a:ea typeface="+mj-ea"/>
              <a:cs typeface="+mj-cs"/>
            </a:endParaRPr>
          </a:p>
        </p:txBody>
      </p:sp>
      <p:sp>
        <p:nvSpPr>
          <p:cNvPr id="7" name="Rectangular Callout 6"/>
          <p:cNvSpPr/>
          <p:nvPr/>
        </p:nvSpPr>
        <p:spPr bwMode="auto">
          <a:xfrm>
            <a:off x="1219200" y="4495800"/>
            <a:ext cx="3276600" cy="1219200"/>
          </a:xfrm>
          <a:prstGeom prst="wedgeRectCallout">
            <a:avLst>
              <a:gd name="adj1" fmla="val 47997"/>
              <a:gd name="adj2" fmla="val -93949"/>
            </a:avLst>
          </a:prstGeom>
          <a:solidFill>
            <a:srgbClr val="FFFFFF">
              <a:alpha val="90000"/>
            </a:srgbClr>
          </a:solidFill>
          <a:ln w="6350" cap="flat" cmpd="sng" algn="ctr">
            <a:solidFill>
              <a:schemeClr val="bg1">
                <a:lumMod val="65000"/>
              </a:schemeClr>
            </a:solidFill>
            <a:prstDash val="solid"/>
            <a:round/>
            <a:headEnd type="none" w="med" len="med"/>
            <a:tailEnd type="none" w="med" len="med"/>
          </a:ln>
          <a:effectLst>
            <a:outerShdw blurRad="50800" dist="38100" dir="2700000">
              <a:srgbClr val="000000">
                <a:alpha val="43000"/>
              </a:srgbClr>
            </a:outerShdw>
          </a:effectLst>
        </p:spPr>
        <p:txBody>
          <a:bodyPr lIns="274320" anchor="ctr">
            <a:prstTxWarp prst="textNoShape">
              <a:avLst/>
            </a:prstTxWarp>
          </a:bodyPr>
          <a:lstStyle/>
          <a:p>
            <a:pPr marL="457200" indent="-457200" fontAlgn="auto">
              <a:spcBef>
                <a:spcPts val="0"/>
              </a:spcBef>
              <a:spcAft>
                <a:spcPts val="1200"/>
              </a:spcAft>
              <a:buFont typeface="+mj-lt"/>
              <a:buAutoNum type="arabicPeriod"/>
              <a:defRPr/>
            </a:pPr>
            <a:r>
              <a:rPr lang="en-US" sz="2400" dirty="0">
                <a:solidFill>
                  <a:srgbClr val="606060"/>
                </a:solidFill>
                <a:latin typeface="Arial" pitchFamily="34" charset="0"/>
                <a:ea typeface="+mn-ea"/>
                <a:cs typeface="Arial" pitchFamily="34" charset="0"/>
              </a:rPr>
              <a:t>How many CFM?</a:t>
            </a:r>
          </a:p>
          <a:p>
            <a:pPr marL="457200" indent="-457200" fontAlgn="auto">
              <a:spcBef>
                <a:spcPts val="0"/>
              </a:spcBef>
              <a:spcAft>
                <a:spcPts val="0"/>
              </a:spcAft>
              <a:buFont typeface="+mj-lt"/>
              <a:buAutoNum type="arabicPeriod"/>
              <a:defRPr/>
            </a:pPr>
            <a:r>
              <a:rPr lang="en-US" sz="2400" dirty="0">
                <a:solidFill>
                  <a:srgbClr val="606060"/>
                </a:solidFill>
                <a:latin typeface="Arial" pitchFamily="34" charset="0"/>
                <a:ea typeface="+mn-ea"/>
                <a:cs typeface="Arial" pitchFamily="34" charset="0"/>
              </a:rPr>
              <a:t>How </a:t>
            </a:r>
            <a:r>
              <a:rPr lang="en-US" sz="2400" dirty="0">
                <a:latin typeface="Arial" pitchFamily="34" charset="0"/>
                <a:ea typeface="+mn-ea"/>
                <a:cs typeface="Arial" pitchFamily="34" charset="0"/>
              </a:rPr>
              <a:t>controlled</a:t>
            </a:r>
            <a:r>
              <a:rPr lang="en-US" sz="2400" dirty="0">
                <a:solidFill>
                  <a:srgbClr val="606060"/>
                </a:solidFill>
                <a:latin typeface="Arial" pitchFamily="34" charset="0"/>
                <a:ea typeface="+mn-ea"/>
                <a:cs typeface="Arial" pitchFamily="34" charset="0"/>
              </a:rPr>
              <a:t>?</a:t>
            </a:r>
          </a:p>
        </p:txBody>
      </p:sp>
      <p:sp>
        <p:nvSpPr>
          <p:cNvPr id="55301"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
        <p:nvSpPr>
          <p:cNvPr id="55302" name="TextBox 11"/>
          <p:cNvSpPr txBox="1">
            <a:spLocks noChangeArrowheads="1"/>
          </p:cNvSpPr>
          <p:nvPr/>
        </p:nvSpPr>
        <p:spPr bwMode="auto">
          <a:xfrm>
            <a:off x="3944258" y="6239330"/>
            <a:ext cx="3886200" cy="230188"/>
          </a:xfrm>
          <a:prstGeom prst="rect">
            <a:avLst/>
          </a:prstGeom>
          <a:noFill/>
          <a:ln w="9525">
            <a:noFill/>
            <a:miter lim="800000"/>
            <a:headEnd/>
            <a:tailEnd/>
          </a:ln>
        </p:spPr>
        <p:txBody>
          <a:bodyPr>
            <a:prstTxWarp prst="textNoShape">
              <a:avLst/>
            </a:prstTxWarp>
            <a:spAutoFit/>
          </a:bodyPr>
          <a:lstStyle/>
          <a:p>
            <a:pPr algn="r"/>
            <a:r>
              <a:rPr lang="en-US" sz="900" i="1" dirty="0">
                <a:solidFill>
                  <a:schemeClr val="bg1"/>
                </a:solidFill>
              </a:rPr>
              <a:t>Photo courtesy of the US Department of Energy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p:txBody>
          <a:bodyPr/>
          <a:lstStyle/>
          <a:p>
            <a:pPr eaLnBrk="1" fontAlgn="auto" hangingPunct="1">
              <a:spcAft>
                <a:spcPts val="0"/>
              </a:spcAft>
              <a:defRPr/>
            </a:pPr>
            <a:r>
              <a:rPr lang="en-US" dirty="0" smtClean="0">
                <a:ea typeface="+mj-ea"/>
                <a:cs typeface="+mj-cs"/>
              </a:rPr>
              <a:t>Floor Plan</a:t>
            </a:r>
            <a:endParaRPr lang="en-US" dirty="0">
              <a:ea typeface="+mj-ea"/>
              <a:cs typeface="+mj-cs"/>
            </a:endParaRPr>
          </a:p>
        </p:txBody>
      </p:sp>
      <p:pic>
        <p:nvPicPr>
          <p:cNvPr id="57349" name="Picture 96" descr="Graphic of the floor plan of a home"/>
          <p:cNvPicPr>
            <a:picLocks noChangeAspect="1"/>
          </p:cNvPicPr>
          <p:nvPr/>
        </p:nvPicPr>
        <p:blipFill>
          <a:blip r:embed="rId3"/>
          <a:srcRect/>
          <a:stretch>
            <a:fillRect/>
          </a:stretch>
        </p:blipFill>
        <p:spPr bwMode="auto">
          <a:xfrm>
            <a:off x="277586" y="1419225"/>
            <a:ext cx="7124700" cy="4829175"/>
          </a:xfrm>
          <a:prstGeom prst="rect">
            <a:avLst/>
          </a:prstGeom>
          <a:noFill/>
          <a:ln w="9525">
            <a:noFill/>
            <a:miter lim="800000"/>
            <a:headEnd/>
            <a:tailEnd/>
          </a:ln>
        </p:spPr>
      </p:pic>
      <p:sp>
        <p:nvSpPr>
          <p:cNvPr id="57350" name="Text Box 20"/>
          <p:cNvSpPr txBox="1">
            <a:spLocks noChangeArrowheads="1"/>
          </p:cNvSpPr>
          <p:nvPr/>
        </p:nvSpPr>
        <p:spPr bwMode="auto">
          <a:xfrm>
            <a:off x="3200400" y="2209800"/>
            <a:ext cx="10668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rgbClr val="000000"/>
                </a:solidFill>
              </a:rPr>
              <a:t>Kitchen</a:t>
            </a:r>
          </a:p>
        </p:txBody>
      </p:sp>
      <p:sp>
        <p:nvSpPr>
          <p:cNvPr id="57351" name="Text Box 21"/>
          <p:cNvSpPr txBox="1">
            <a:spLocks noChangeArrowheads="1"/>
          </p:cNvSpPr>
          <p:nvPr/>
        </p:nvSpPr>
        <p:spPr bwMode="auto">
          <a:xfrm>
            <a:off x="4876800" y="1752600"/>
            <a:ext cx="9144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rgbClr val="000000"/>
                </a:solidFill>
              </a:rPr>
              <a:t>Den</a:t>
            </a:r>
          </a:p>
        </p:txBody>
      </p:sp>
      <p:sp>
        <p:nvSpPr>
          <p:cNvPr id="57352" name="Text Box 22"/>
          <p:cNvSpPr txBox="1">
            <a:spLocks noChangeArrowheads="1"/>
          </p:cNvSpPr>
          <p:nvPr/>
        </p:nvSpPr>
        <p:spPr bwMode="auto">
          <a:xfrm>
            <a:off x="4724400" y="3276600"/>
            <a:ext cx="9144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dirty="0">
                <a:solidFill>
                  <a:srgbClr val="000000"/>
                </a:solidFill>
              </a:rPr>
              <a:t>Living</a:t>
            </a:r>
          </a:p>
        </p:txBody>
      </p:sp>
      <p:sp>
        <p:nvSpPr>
          <p:cNvPr id="57353" name="Text Box 23"/>
          <p:cNvSpPr txBox="1">
            <a:spLocks noChangeArrowheads="1"/>
          </p:cNvSpPr>
          <p:nvPr/>
        </p:nvSpPr>
        <p:spPr bwMode="auto">
          <a:xfrm>
            <a:off x="6019800" y="2362200"/>
            <a:ext cx="9144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rgbClr val="000000"/>
                </a:solidFill>
              </a:rPr>
              <a:t>Bath</a:t>
            </a:r>
          </a:p>
        </p:txBody>
      </p:sp>
      <p:sp>
        <p:nvSpPr>
          <p:cNvPr id="57354" name="Text Box 24"/>
          <p:cNvSpPr txBox="1">
            <a:spLocks noChangeArrowheads="1"/>
          </p:cNvSpPr>
          <p:nvPr/>
        </p:nvSpPr>
        <p:spPr bwMode="auto">
          <a:xfrm>
            <a:off x="6248400" y="3276600"/>
            <a:ext cx="5334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rgbClr val="000000"/>
                </a:solidFill>
              </a:rPr>
              <a:t>BR</a:t>
            </a:r>
          </a:p>
        </p:txBody>
      </p:sp>
      <p:sp>
        <p:nvSpPr>
          <p:cNvPr id="57355" name="Text Box 26"/>
          <p:cNvSpPr txBox="1">
            <a:spLocks noChangeArrowheads="1"/>
          </p:cNvSpPr>
          <p:nvPr/>
        </p:nvSpPr>
        <p:spPr bwMode="auto">
          <a:xfrm>
            <a:off x="609600" y="2754313"/>
            <a:ext cx="10668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chemeClr val="bg1"/>
                </a:solidFill>
              </a:rPr>
              <a:t>Garage</a:t>
            </a:r>
          </a:p>
        </p:txBody>
      </p:sp>
      <p:sp>
        <p:nvSpPr>
          <p:cNvPr id="57356" name="Text Box 27"/>
          <p:cNvSpPr txBox="1">
            <a:spLocks noChangeArrowheads="1"/>
          </p:cNvSpPr>
          <p:nvPr/>
        </p:nvSpPr>
        <p:spPr bwMode="auto">
          <a:xfrm>
            <a:off x="1905000" y="2057400"/>
            <a:ext cx="9144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chemeClr val="bg1"/>
                </a:solidFill>
              </a:rPr>
              <a:t>Shed</a:t>
            </a:r>
          </a:p>
        </p:txBody>
      </p:sp>
      <p:sp>
        <p:nvSpPr>
          <p:cNvPr id="57357" name="Text Box 30"/>
          <p:cNvSpPr txBox="1">
            <a:spLocks noChangeArrowheads="1"/>
          </p:cNvSpPr>
          <p:nvPr/>
        </p:nvSpPr>
        <p:spPr bwMode="auto">
          <a:xfrm>
            <a:off x="5486400" y="4114800"/>
            <a:ext cx="16002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chemeClr val="bg1"/>
                </a:solidFill>
              </a:rPr>
              <a:t>Open Porch</a:t>
            </a:r>
          </a:p>
        </p:txBody>
      </p:sp>
      <p:sp>
        <p:nvSpPr>
          <p:cNvPr id="57358" name="Text Box 40"/>
          <p:cNvSpPr txBox="1">
            <a:spLocks noChangeArrowheads="1"/>
          </p:cNvSpPr>
          <p:nvPr/>
        </p:nvSpPr>
        <p:spPr bwMode="auto">
          <a:xfrm>
            <a:off x="3124200" y="5029200"/>
            <a:ext cx="6096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rgbClr val="000000"/>
                </a:solidFill>
              </a:rPr>
              <a:t>BR</a:t>
            </a:r>
          </a:p>
        </p:txBody>
      </p:sp>
      <p:sp>
        <p:nvSpPr>
          <p:cNvPr id="57359" name="Text Box 41"/>
          <p:cNvSpPr txBox="1">
            <a:spLocks noChangeArrowheads="1"/>
          </p:cNvSpPr>
          <p:nvPr/>
        </p:nvSpPr>
        <p:spPr bwMode="auto">
          <a:xfrm>
            <a:off x="1905000" y="5334000"/>
            <a:ext cx="6096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r>
              <a:rPr lang="en-US" sz="1600">
                <a:solidFill>
                  <a:srgbClr val="000000"/>
                </a:solidFill>
              </a:rPr>
              <a:t>BR</a:t>
            </a:r>
          </a:p>
        </p:txBody>
      </p:sp>
      <p:sp>
        <p:nvSpPr>
          <p:cNvPr id="57360" name="Text Box 42"/>
          <p:cNvSpPr txBox="1">
            <a:spLocks noChangeArrowheads="1"/>
          </p:cNvSpPr>
          <p:nvPr/>
        </p:nvSpPr>
        <p:spPr bwMode="auto">
          <a:xfrm>
            <a:off x="2133600" y="4495800"/>
            <a:ext cx="838200" cy="317500"/>
          </a:xfrm>
          <a:prstGeom prst="rect">
            <a:avLst/>
          </a:prstGeom>
          <a:noFill/>
          <a:ln w="9525">
            <a:noFill/>
            <a:miter lim="800000"/>
            <a:headEnd/>
            <a:tailEnd/>
          </a:ln>
        </p:spPr>
        <p:txBody>
          <a:bodyPr>
            <a:prstTxWarp prst="textNoShape">
              <a:avLst/>
            </a:prstTxWarp>
            <a:spAutoFit/>
          </a:bodyPr>
          <a:lstStyle/>
          <a:p>
            <a:pPr eaLnBrk="0" hangingPunct="0">
              <a:lnSpc>
                <a:spcPct val="90000"/>
              </a:lnSpc>
              <a:spcBef>
                <a:spcPct val="50000"/>
              </a:spcBef>
              <a:buClr>
                <a:srgbClr val="8DC63F"/>
              </a:buClr>
            </a:pPr>
            <a:r>
              <a:rPr lang="en-US" sz="1600">
                <a:solidFill>
                  <a:srgbClr val="000000"/>
                </a:solidFill>
              </a:rPr>
              <a:t>Hall</a:t>
            </a:r>
          </a:p>
        </p:txBody>
      </p:sp>
      <p:sp>
        <p:nvSpPr>
          <p:cNvPr id="103" name="Text Box 53"/>
          <p:cNvSpPr txBox="1">
            <a:spLocks noChangeArrowheads="1"/>
          </p:cNvSpPr>
          <p:nvPr/>
        </p:nvSpPr>
        <p:spPr bwMode="auto">
          <a:xfrm>
            <a:off x="4114800" y="2133600"/>
            <a:ext cx="304800" cy="225425"/>
          </a:xfrm>
          <a:prstGeom prst="rect">
            <a:avLst/>
          </a:prstGeom>
          <a:noFill/>
          <a:ln w="9525">
            <a:noFill/>
            <a:miter lim="800000"/>
            <a:headEnd/>
            <a:tailEnd/>
          </a:ln>
        </p:spPr>
        <p:txBody>
          <a:bodyPr lIns="0" tIns="0" rIns="0" bIns="0">
            <a:prstTxWarp prst="textNoShape">
              <a:avLst/>
            </a:prstTxWarp>
            <a:spAutoFit/>
          </a:bodyPr>
          <a:lstStyle/>
          <a:p>
            <a:pPr algn="ctr" eaLnBrk="0" fontAlgn="auto" hangingPunct="0">
              <a:lnSpc>
                <a:spcPct val="90000"/>
              </a:lnSpc>
              <a:spcBef>
                <a:spcPct val="50000"/>
              </a:spcBef>
              <a:spcAft>
                <a:spcPts val="0"/>
              </a:spcAft>
              <a:buClr>
                <a:srgbClr val="8DC63F"/>
              </a:buClr>
              <a:defRPr/>
            </a:pPr>
            <a:r>
              <a:rPr lang="en-US" sz="1600" dirty="0">
                <a:solidFill>
                  <a:schemeClr val="bg2">
                    <a:lumMod val="50000"/>
                  </a:schemeClr>
                </a:solidFill>
                <a:latin typeface="+mn-lt"/>
                <a:ea typeface="+mn-ea"/>
                <a:cs typeface="+mn-cs"/>
              </a:rPr>
              <a:t>12’</a:t>
            </a:r>
          </a:p>
        </p:txBody>
      </p:sp>
      <p:sp>
        <p:nvSpPr>
          <p:cNvPr id="57362" name="Line 54"/>
          <p:cNvSpPr>
            <a:spLocks noChangeShapeType="1"/>
          </p:cNvSpPr>
          <p:nvPr/>
        </p:nvSpPr>
        <p:spPr bwMode="auto">
          <a:xfrm>
            <a:off x="4267200" y="2438400"/>
            <a:ext cx="0" cy="3810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57363" name="Line 55"/>
          <p:cNvSpPr>
            <a:spLocks noChangeShapeType="1"/>
          </p:cNvSpPr>
          <p:nvPr/>
        </p:nvSpPr>
        <p:spPr bwMode="auto">
          <a:xfrm flipV="1">
            <a:off x="4267200" y="1676400"/>
            <a:ext cx="0" cy="4572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57364" name="Text Box 56"/>
          <p:cNvSpPr txBox="1">
            <a:spLocks noChangeArrowheads="1"/>
          </p:cNvSpPr>
          <p:nvPr/>
        </p:nvSpPr>
        <p:spPr bwMode="auto">
          <a:xfrm>
            <a:off x="5943600" y="1828800"/>
            <a:ext cx="381000" cy="366713"/>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ct val="50000"/>
              </a:spcBef>
              <a:buClr>
                <a:srgbClr val="8DC63F"/>
              </a:buClr>
            </a:pPr>
            <a:endParaRPr lang="en-US"/>
          </a:p>
        </p:txBody>
      </p:sp>
      <p:sp>
        <p:nvSpPr>
          <p:cNvPr id="57365" name="TextBox 88"/>
          <p:cNvSpPr txBox="1">
            <a:spLocks noChangeArrowheads="1"/>
          </p:cNvSpPr>
          <p:nvPr/>
        </p:nvSpPr>
        <p:spPr bwMode="auto">
          <a:xfrm>
            <a:off x="1905000" y="6083300"/>
            <a:ext cx="1828800" cy="317500"/>
          </a:xfrm>
          <a:prstGeom prst="rect">
            <a:avLst/>
          </a:prstGeom>
          <a:noFill/>
          <a:ln w="9525">
            <a:noFill/>
            <a:miter lim="800000"/>
            <a:headEnd/>
            <a:tailEnd/>
          </a:ln>
        </p:spPr>
        <p:txBody>
          <a:bodyPr>
            <a:prstTxWarp prst="textNoShape">
              <a:avLst/>
            </a:prstTxWarp>
            <a:spAutoFit/>
          </a:bodyPr>
          <a:lstStyle/>
          <a:p>
            <a:pPr algn="ctr" eaLnBrk="0" hangingPunct="0">
              <a:lnSpc>
                <a:spcPct val="90000"/>
              </a:lnSpc>
              <a:spcBef>
                <a:spcPts val="1200"/>
              </a:spcBef>
              <a:buClr>
                <a:srgbClr val="8DC63F"/>
              </a:buClr>
            </a:pPr>
            <a:r>
              <a:rPr lang="en-US" sz="1600"/>
              <a:t>Second Floor</a:t>
            </a:r>
          </a:p>
        </p:txBody>
      </p:sp>
      <p:grpSp>
        <p:nvGrpSpPr>
          <p:cNvPr id="57366" name="Group 104"/>
          <p:cNvGrpSpPr>
            <a:grpSpLocks/>
          </p:cNvGrpSpPr>
          <p:nvPr/>
        </p:nvGrpSpPr>
        <p:grpSpPr bwMode="auto">
          <a:xfrm>
            <a:off x="7848600" y="1600200"/>
            <a:ext cx="576263" cy="609600"/>
            <a:chOff x="7848600" y="1752600"/>
            <a:chExt cx="575733" cy="609600"/>
          </a:xfrm>
        </p:grpSpPr>
        <p:sp>
          <p:nvSpPr>
            <p:cNvPr id="57384" name="Line 74"/>
            <p:cNvSpPr>
              <a:spLocks noChangeShapeType="1"/>
            </p:cNvSpPr>
            <p:nvPr/>
          </p:nvSpPr>
          <p:spPr bwMode="auto">
            <a:xfrm flipV="1">
              <a:off x="8153400" y="1752600"/>
              <a:ext cx="270933" cy="304800"/>
            </a:xfrm>
            <a:prstGeom prst="line">
              <a:avLst/>
            </a:prstGeom>
            <a:noFill/>
            <a:ln w="38100">
              <a:solidFill>
                <a:srgbClr val="7F7F7F"/>
              </a:solidFill>
              <a:round/>
              <a:headEnd/>
              <a:tailEnd type="arrow" w="lg" len="med"/>
            </a:ln>
          </p:spPr>
          <p:txBody>
            <a:bodyPr>
              <a:prstTxWarp prst="textNoShape">
                <a:avLst/>
              </a:prstTxWarp>
            </a:bodyPr>
            <a:lstStyle/>
            <a:p>
              <a:endParaRPr lang="en-US"/>
            </a:p>
          </p:txBody>
        </p:sp>
        <p:sp>
          <p:nvSpPr>
            <p:cNvPr id="57385" name="Oval 103"/>
            <p:cNvSpPr>
              <a:spLocks noChangeArrowheads="1"/>
            </p:cNvSpPr>
            <p:nvPr/>
          </p:nvSpPr>
          <p:spPr bwMode="auto">
            <a:xfrm>
              <a:off x="7848600" y="1905000"/>
              <a:ext cx="457200" cy="457200"/>
            </a:xfrm>
            <a:prstGeom prst="ellipse">
              <a:avLst/>
            </a:prstGeom>
            <a:solidFill>
              <a:srgbClr val="FFFFFF"/>
            </a:solidFill>
            <a:ln w="28575">
              <a:solidFill>
                <a:schemeClr val="bg2"/>
              </a:solidFill>
              <a:round/>
              <a:headEnd/>
              <a:tailEnd/>
            </a:ln>
          </p:spPr>
          <p:txBody>
            <a:bodyPr>
              <a:prstTxWarp prst="textNoShape">
                <a:avLst/>
              </a:prstTxWarp>
            </a:bodyPr>
            <a:lstStyle/>
            <a:p>
              <a:pPr algn="ctr">
                <a:lnSpc>
                  <a:spcPct val="90000"/>
                </a:lnSpc>
                <a:spcBef>
                  <a:spcPts val="1200"/>
                </a:spcBef>
                <a:buClr>
                  <a:srgbClr val="8DC63F"/>
                </a:buClr>
              </a:pPr>
              <a:endParaRPr lang="en-US"/>
            </a:p>
          </p:txBody>
        </p:sp>
        <p:sp>
          <p:nvSpPr>
            <p:cNvPr id="57386" name="Text Box 73"/>
            <p:cNvSpPr txBox="1">
              <a:spLocks noChangeArrowheads="1"/>
            </p:cNvSpPr>
            <p:nvPr/>
          </p:nvSpPr>
          <p:spPr bwMode="auto">
            <a:xfrm>
              <a:off x="7848600" y="1896820"/>
              <a:ext cx="457200" cy="430887"/>
            </a:xfrm>
            <a:prstGeom prst="rect">
              <a:avLst/>
            </a:prstGeom>
            <a:noFill/>
            <a:ln w="9525">
              <a:noFill/>
              <a:miter lim="800000"/>
              <a:headEnd/>
              <a:tailEnd/>
            </a:ln>
          </p:spPr>
          <p:txBody>
            <a:bodyPr anchor="ctr">
              <a:prstTxWarp prst="textNoShape">
                <a:avLst/>
              </a:prstTxWarp>
              <a:spAutoFit/>
            </a:bodyPr>
            <a:lstStyle/>
            <a:p>
              <a:pPr algn="ctr" eaLnBrk="0" hangingPunct="0">
                <a:lnSpc>
                  <a:spcPct val="90000"/>
                </a:lnSpc>
                <a:spcBef>
                  <a:spcPct val="50000"/>
                </a:spcBef>
                <a:buClr>
                  <a:srgbClr val="8DC63F"/>
                </a:buClr>
              </a:pPr>
              <a:r>
                <a:rPr lang="en-US" sz="2400">
                  <a:solidFill>
                    <a:srgbClr val="808080"/>
                  </a:solidFill>
                </a:rPr>
                <a:t>N</a:t>
              </a:r>
            </a:p>
          </p:txBody>
        </p:sp>
      </p:grpSp>
      <p:cxnSp>
        <p:nvCxnSpPr>
          <p:cNvPr id="57367" name="Straight Arrow Connector 98"/>
          <p:cNvCxnSpPr>
            <a:cxnSpLocks noChangeShapeType="1"/>
          </p:cNvCxnSpPr>
          <p:nvPr/>
        </p:nvCxnSpPr>
        <p:spPr bwMode="auto">
          <a:xfrm rot="5400000">
            <a:off x="6515101" y="3124200"/>
            <a:ext cx="1828800" cy="3175"/>
          </a:xfrm>
          <a:prstGeom prst="straightConnector1">
            <a:avLst/>
          </a:prstGeom>
          <a:noFill/>
          <a:ln w="9525">
            <a:solidFill>
              <a:schemeClr val="tx1"/>
            </a:solidFill>
            <a:round/>
            <a:headEnd type="arrow" w="med" len="med"/>
            <a:tailEnd type="arrow" w="med" len="med"/>
          </a:ln>
        </p:spPr>
      </p:cxnSp>
      <p:sp>
        <p:nvSpPr>
          <p:cNvPr id="57368" name="Text Box 44"/>
          <p:cNvSpPr txBox="1">
            <a:spLocks noChangeArrowheads="1"/>
          </p:cNvSpPr>
          <p:nvPr/>
        </p:nvSpPr>
        <p:spPr bwMode="auto">
          <a:xfrm>
            <a:off x="7239000" y="2982913"/>
            <a:ext cx="381000" cy="225425"/>
          </a:xfrm>
          <a:prstGeom prst="rect">
            <a:avLst/>
          </a:prstGeom>
          <a:solidFill>
            <a:schemeClr val="bg1"/>
          </a:solidFill>
          <a:ln w="9525">
            <a:noFill/>
            <a:miter lim="800000"/>
            <a:headEnd/>
            <a:tailEnd/>
          </a:ln>
        </p:spPr>
        <p:txBody>
          <a:bodyPr lIns="0" tIns="0" rIns="0" bIns="0">
            <a:prstTxWarp prst="textNoShape">
              <a:avLst/>
            </a:prstTxWarp>
            <a:spAutoFit/>
          </a:bodyPr>
          <a:lstStyle/>
          <a:p>
            <a:pPr algn="ctr" eaLnBrk="0" hangingPunct="0">
              <a:lnSpc>
                <a:spcPct val="90000"/>
              </a:lnSpc>
              <a:spcBef>
                <a:spcPct val="50000"/>
              </a:spcBef>
              <a:buClr>
                <a:srgbClr val="8DC63F"/>
              </a:buClr>
            </a:pPr>
            <a:r>
              <a:rPr lang="en-US" sz="1600"/>
              <a:t>16</a:t>
            </a:r>
            <a:r>
              <a:rPr lang="en-US" sz="1600">
                <a:solidFill>
                  <a:srgbClr val="000000"/>
                </a:solidFill>
              </a:rPr>
              <a:t>’</a:t>
            </a:r>
          </a:p>
        </p:txBody>
      </p:sp>
      <p:cxnSp>
        <p:nvCxnSpPr>
          <p:cNvPr id="57369" name="Straight Arrow Connector 100"/>
          <p:cNvCxnSpPr>
            <a:cxnSpLocks noChangeShapeType="1"/>
          </p:cNvCxnSpPr>
          <p:nvPr/>
        </p:nvCxnSpPr>
        <p:spPr bwMode="auto">
          <a:xfrm rot="5400000">
            <a:off x="6057901" y="1827212"/>
            <a:ext cx="609600" cy="3175"/>
          </a:xfrm>
          <a:prstGeom prst="straightConnector1">
            <a:avLst/>
          </a:prstGeom>
          <a:noFill/>
          <a:ln w="9525">
            <a:solidFill>
              <a:schemeClr val="tx1"/>
            </a:solidFill>
            <a:round/>
            <a:headEnd type="arrow" w="med" len="med"/>
            <a:tailEnd type="arrow" w="med" len="med"/>
          </a:ln>
        </p:spPr>
      </p:cxnSp>
      <p:sp>
        <p:nvSpPr>
          <p:cNvPr id="57370" name="Text Box 57"/>
          <p:cNvSpPr txBox="1">
            <a:spLocks noChangeArrowheads="1"/>
          </p:cNvSpPr>
          <p:nvPr/>
        </p:nvSpPr>
        <p:spPr bwMode="auto">
          <a:xfrm>
            <a:off x="6248400" y="1676400"/>
            <a:ext cx="228600" cy="225425"/>
          </a:xfrm>
          <a:prstGeom prst="rect">
            <a:avLst/>
          </a:prstGeom>
          <a:solidFill>
            <a:srgbClr val="FFFFFF"/>
          </a:solidFill>
          <a:ln w="9525">
            <a:noFill/>
            <a:miter lim="800000"/>
            <a:headEnd/>
            <a:tailEnd/>
          </a:ln>
        </p:spPr>
        <p:txBody>
          <a:bodyPr lIns="0" tIns="0" rIns="0" bIns="0">
            <a:prstTxWarp prst="textNoShape">
              <a:avLst/>
            </a:prstTxWarp>
            <a:spAutoFit/>
          </a:bodyPr>
          <a:lstStyle/>
          <a:p>
            <a:pPr algn="ctr" eaLnBrk="0" hangingPunct="0">
              <a:lnSpc>
                <a:spcPct val="90000"/>
              </a:lnSpc>
              <a:spcBef>
                <a:spcPct val="50000"/>
              </a:spcBef>
              <a:buClr>
                <a:srgbClr val="8DC63F"/>
              </a:buClr>
            </a:pPr>
            <a:r>
              <a:rPr lang="en-US" sz="1600"/>
              <a:t>8’</a:t>
            </a:r>
          </a:p>
        </p:txBody>
      </p:sp>
      <p:cxnSp>
        <p:nvCxnSpPr>
          <p:cNvPr id="57371" name="Straight Arrow Connector 105"/>
          <p:cNvCxnSpPr>
            <a:cxnSpLocks noChangeShapeType="1"/>
          </p:cNvCxnSpPr>
          <p:nvPr/>
        </p:nvCxnSpPr>
        <p:spPr bwMode="auto">
          <a:xfrm>
            <a:off x="4495800" y="1433513"/>
            <a:ext cx="1676400" cy="1587"/>
          </a:xfrm>
          <a:prstGeom prst="straightConnector1">
            <a:avLst/>
          </a:prstGeom>
          <a:noFill/>
          <a:ln w="9525">
            <a:solidFill>
              <a:schemeClr val="tx1"/>
            </a:solidFill>
            <a:round/>
            <a:headEnd type="arrow" w="med" len="med"/>
            <a:tailEnd type="arrow" w="med" len="med"/>
          </a:ln>
        </p:spPr>
      </p:cxnSp>
      <p:sp>
        <p:nvSpPr>
          <p:cNvPr id="57372" name="Text Box 60"/>
          <p:cNvSpPr txBox="1">
            <a:spLocks noChangeArrowheads="1"/>
          </p:cNvSpPr>
          <p:nvPr/>
        </p:nvSpPr>
        <p:spPr bwMode="auto">
          <a:xfrm>
            <a:off x="5105400" y="1295400"/>
            <a:ext cx="457200" cy="225425"/>
          </a:xfrm>
          <a:prstGeom prst="rect">
            <a:avLst/>
          </a:prstGeom>
          <a:solidFill>
            <a:srgbClr val="FFFFFF"/>
          </a:solidFill>
          <a:ln w="9525">
            <a:noFill/>
            <a:miter lim="800000"/>
            <a:headEnd/>
            <a:tailEnd/>
          </a:ln>
        </p:spPr>
        <p:txBody>
          <a:bodyPr lIns="0" tIns="0" rIns="0" bIns="0">
            <a:prstTxWarp prst="textNoShape">
              <a:avLst/>
            </a:prstTxWarp>
            <a:spAutoFit/>
          </a:bodyPr>
          <a:lstStyle/>
          <a:p>
            <a:pPr algn="ctr" eaLnBrk="0" hangingPunct="0">
              <a:lnSpc>
                <a:spcPct val="90000"/>
              </a:lnSpc>
              <a:spcBef>
                <a:spcPct val="50000"/>
              </a:spcBef>
              <a:buClr>
                <a:srgbClr val="8DC63F"/>
              </a:buClr>
            </a:pPr>
            <a:r>
              <a:rPr lang="en-US" sz="1600"/>
              <a:t>16’</a:t>
            </a:r>
          </a:p>
        </p:txBody>
      </p:sp>
      <p:cxnSp>
        <p:nvCxnSpPr>
          <p:cNvPr id="57373" name="Straight Arrow Connector 108"/>
          <p:cNvCxnSpPr>
            <a:cxnSpLocks noChangeShapeType="1"/>
          </p:cNvCxnSpPr>
          <p:nvPr/>
        </p:nvCxnSpPr>
        <p:spPr bwMode="auto">
          <a:xfrm>
            <a:off x="2819400" y="1433513"/>
            <a:ext cx="1676400" cy="1587"/>
          </a:xfrm>
          <a:prstGeom prst="straightConnector1">
            <a:avLst/>
          </a:prstGeom>
          <a:noFill/>
          <a:ln w="9525">
            <a:solidFill>
              <a:schemeClr val="tx1"/>
            </a:solidFill>
            <a:round/>
            <a:headEnd type="arrow" w="med" len="med"/>
            <a:tailEnd type="arrow" w="med" len="med"/>
          </a:ln>
        </p:spPr>
      </p:cxnSp>
      <p:sp>
        <p:nvSpPr>
          <p:cNvPr id="57374" name="Text Box 50"/>
          <p:cNvSpPr txBox="1">
            <a:spLocks noChangeArrowheads="1"/>
          </p:cNvSpPr>
          <p:nvPr/>
        </p:nvSpPr>
        <p:spPr bwMode="auto">
          <a:xfrm>
            <a:off x="3429000" y="1295400"/>
            <a:ext cx="381000" cy="225425"/>
          </a:xfrm>
          <a:prstGeom prst="rect">
            <a:avLst/>
          </a:prstGeom>
          <a:solidFill>
            <a:srgbClr val="FFFFFF"/>
          </a:solidFill>
          <a:ln w="9525">
            <a:noFill/>
            <a:miter lim="800000"/>
            <a:headEnd/>
            <a:tailEnd/>
          </a:ln>
        </p:spPr>
        <p:txBody>
          <a:bodyPr lIns="0" tIns="0" rIns="0" bIns="0">
            <a:prstTxWarp prst="textNoShape">
              <a:avLst/>
            </a:prstTxWarp>
            <a:spAutoFit/>
          </a:bodyPr>
          <a:lstStyle/>
          <a:p>
            <a:pPr algn="ctr" eaLnBrk="0" hangingPunct="0">
              <a:lnSpc>
                <a:spcPct val="90000"/>
              </a:lnSpc>
              <a:spcBef>
                <a:spcPct val="50000"/>
              </a:spcBef>
              <a:buClr>
                <a:srgbClr val="8DC63F"/>
              </a:buClr>
            </a:pPr>
            <a:r>
              <a:rPr lang="en-US" sz="1600"/>
              <a:t>15’</a:t>
            </a:r>
          </a:p>
        </p:txBody>
      </p:sp>
      <p:cxnSp>
        <p:nvCxnSpPr>
          <p:cNvPr id="57375" name="Straight Arrow Connector 109"/>
          <p:cNvCxnSpPr>
            <a:cxnSpLocks noChangeShapeType="1"/>
          </p:cNvCxnSpPr>
          <p:nvPr/>
        </p:nvCxnSpPr>
        <p:spPr bwMode="auto">
          <a:xfrm>
            <a:off x="4419600" y="4724400"/>
            <a:ext cx="2743200" cy="1588"/>
          </a:xfrm>
          <a:prstGeom prst="straightConnector1">
            <a:avLst/>
          </a:prstGeom>
          <a:noFill/>
          <a:ln w="9525">
            <a:solidFill>
              <a:schemeClr val="tx1"/>
            </a:solidFill>
            <a:round/>
            <a:headEnd type="arrow" w="med" len="med"/>
            <a:tailEnd type="arrow" w="med" len="med"/>
          </a:ln>
        </p:spPr>
      </p:cxnSp>
      <p:sp>
        <p:nvSpPr>
          <p:cNvPr id="57376" name="Text Box 47"/>
          <p:cNvSpPr txBox="1">
            <a:spLocks noChangeArrowheads="1"/>
          </p:cNvSpPr>
          <p:nvPr/>
        </p:nvSpPr>
        <p:spPr bwMode="auto">
          <a:xfrm>
            <a:off x="5562600" y="4600575"/>
            <a:ext cx="457200" cy="225425"/>
          </a:xfrm>
          <a:prstGeom prst="rect">
            <a:avLst/>
          </a:prstGeom>
          <a:solidFill>
            <a:srgbClr val="FFFFFF"/>
          </a:solidFill>
          <a:ln w="9525">
            <a:noFill/>
            <a:miter lim="800000"/>
            <a:headEnd/>
            <a:tailEnd/>
          </a:ln>
        </p:spPr>
        <p:txBody>
          <a:bodyPr lIns="0" tIns="0" rIns="0" bIns="0">
            <a:prstTxWarp prst="textNoShape">
              <a:avLst/>
            </a:prstTxWarp>
            <a:spAutoFit/>
          </a:bodyPr>
          <a:lstStyle/>
          <a:p>
            <a:pPr algn="ctr" eaLnBrk="0" hangingPunct="0">
              <a:lnSpc>
                <a:spcPct val="90000"/>
              </a:lnSpc>
              <a:spcBef>
                <a:spcPct val="50000"/>
              </a:spcBef>
              <a:buClr>
                <a:srgbClr val="8DC63F"/>
              </a:buClr>
            </a:pPr>
            <a:r>
              <a:rPr lang="en-US" sz="1600"/>
              <a:t>26’</a:t>
            </a:r>
          </a:p>
        </p:txBody>
      </p:sp>
      <p:cxnSp>
        <p:nvCxnSpPr>
          <p:cNvPr id="57377" name="Straight Arrow Connector 111"/>
          <p:cNvCxnSpPr>
            <a:cxnSpLocks noChangeShapeType="1"/>
          </p:cNvCxnSpPr>
          <p:nvPr/>
        </p:nvCxnSpPr>
        <p:spPr bwMode="auto">
          <a:xfrm rot="5400000">
            <a:off x="3735388" y="3505200"/>
            <a:ext cx="1065212" cy="1588"/>
          </a:xfrm>
          <a:prstGeom prst="straightConnector1">
            <a:avLst/>
          </a:prstGeom>
          <a:noFill/>
          <a:ln w="9525">
            <a:solidFill>
              <a:schemeClr val="tx1"/>
            </a:solidFill>
            <a:round/>
            <a:headEnd type="arrow" w="med" len="med"/>
            <a:tailEnd type="arrow" w="med" len="med"/>
          </a:ln>
        </p:spPr>
      </p:cxnSp>
      <p:sp>
        <p:nvSpPr>
          <p:cNvPr id="123" name="TextBox 88"/>
          <p:cNvSpPr txBox="1">
            <a:spLocks noChangeArrowheads="1"/>
          </p:cNvSpPr>
          <p:nvPr/>
        </p:nvSpPr>
        <p:spPr bwMode="auto">
          <a:xfrm>
            <a:off x="4114800" y="3352800"/>
            <a:ext cx="304800" cy="225425"/>
          </a:xfrm>
          <a:prstGeom prst="rect">
            <a:avLst/>
          </a:prstGeom>
          <a:solidFill>
            <a:srgbClr val="FFFFFF"/>
          </a:solidFill>
          <a:ln w="9525">
            <a:noFill/>
            <a:miter lim="800000"/>
            <a:headEnd/>
            <a:tailEnd/>
          </a:ln>
        </p:spPr>
        <p:txBody>
          <a:bodyPr lIns="0" tIns="0" rIns="0" bIns="0">
            <a:prstTxWarp prst="textNoShape">
              <a:avLst/>
            </a:prstTxWarp>
            <a:spAutoFit/>
          </a:bodyPr>
          <a:lstStyle/>
          <a:p>
            <a:pPr algn="ctr" eaLnBrk="0" fontAlgn="auto" hangingPunct="0">
              <a:lnSpc>
                <a:spcPct val="90000"/>
              </a:lnSpc>
              <a:spcBef>
                <a:spcPts val="1200"/>
              </a:spcBef>
              <a:spcAft>
                <a:spcPts val="0"/>
              </a:spcAft>
              <a:buClr>
                <a:srgbClr val="8DC63F"/>
              </a:buClr>
              <a:defRPr/>
            </a:pPr>
            <a:r>
              <a:rPr lang="en-US" sz="1600" dirty="0">
                <a:solidFill>
                  <a:schemeClr val="bg2">
                    <a:lumMod val="50000"/>
                  </a:schemeClr>
                </a:solidFill>
                <a:latin typeface="+mn-lt"/>
                <a:ea typeface="+mn-ea"/>
                <a:cs typeface="+mn-cs"/>
              </a:rPr>
              <a:t>12’</a:t>
            </a:r>
          </a:p>
        </p:txBody>
      </p:sp>
      <p:sp>
        <p:nvSpPr>
          <p:cNvPr id="57379" name="Rectangle 113"/>
          <p:cNvSpPr>
            <a:spLocks noChangeArrowheads="1"/>
          </p:cNvSpPr>
          <p:nvPr/>
        </p:nvSpPr>
        <p:spPr bwMode="auto">
          <a:xfrm>
            <a:off x="4495800" y="5140325"/>
            <a:ext cx="381000" cy="381000"/>
          </a:xfrm>
          <a:prstGeom prst="rect">
            <a:avLst/>
          </a:prstGeom>
          <a:solidFill>
            <a:srgbClr val="9FCB74"/>
          </a:solidFill>
          <a:ln w="9525">
            <a:solidFill>
              <a:srgbClr val="808080"/>
            </a:solidFill>
            <a:round/>
            <a:headEnd/>
            <a:tailEnd/>
          </a:ln>
        </p:spPr>
        <p:txBody>
          <a:bodyPr>
            <a:prstTxWarp prst="textNoShape">
              <a:avLst/>
            </a:prstTxWarp>
          </a:bodyPr>
          <a:lstStyle/>
          <a:p>
            <a:pPr algn="ctr">
              <a:lnSpc>
                <a:spcPct val="90000"/>
              </a:lnSpc>
              <a:spcBef>
                <a:spcPts val="1200"/>
              </a:spcBef>
              <a:buClr>
                <a:srgbClr val="8DC63F"/>
              </a:buClr>
            </a:pPr>
            <a:endParaRPr lang="en-US"/>
          </a:p>
        </p:txBody>
      </p:sp>
      <p:sp>
        <p:nvSpPr>
          <p:cNvPr id="57380" name="Rectangle 114"/>
          <p:cNvSpPr>
            <a:spLocks noChangeArrowheads="1"/>
          </p:cNvSpPr>
          <p:nvPr/>
        </p:nvSpPr>
        <p:spPr bwMode="auto">
          <a:xfrm>
            <a:off x="6248400" y="5140325"/>
            <a:ext cx="381000" cy="381000"/>
          </a:xfrm>
          <a:prstGeom prst="rect">
            <a:avLst/>
          </a:prstGeom>
          <a:solidFill>
            <a:srgbClr val="6A90C2"/>
          </a:solidFill>
          <a:ln w="9525">
            <a:solidFill>
              <a:srgbClr val="808080"/>
            </a:solidFill>
            <a:round/>
            <a:headEnd/>
            <a:tailEnd/>
          </a:ln>
        </p:spPr>
        <p:txBody>
          <a:bodyPr>
            <a:prstTxWarp prst="textNoShape">
              <a:avLst/>
            </a:prstTxWarp>
          </a:bodyPr>
          <a:lstStyle/>
          <a:p>
            <a:pPr algn="ctr">
              <a:lnSpc>
                <a:spcPct val="90000"/>
              </a:lnSpc>
              <a:spcBef>
                <a:spcPts val="1200"/>
              </a:spcBef>
              <a:buClr>
                <a:srgbClr val="8DC63F"/>
              </a:buClr>
            </a:pPr>
            <a:endParaRPr lang="en-US"/>
          </a:p>
        </p:txBody>
      </p:sp>
      <p:sp>
        <p:nvSpPr>
          <p:cNvPr id="57381" name="Text Box 63"/>
          <p:cNvSpPr txBox="1">
            <a:spLocks noChangeArrowheads="1"/>
          </p:cNvSpPr>
          <p:nvPr/>
        </p:nvSpPr>
        <p:spPr bwMode="auto">
          <a:xfrm>
            <a:off x="4419600" y="5140325"/>
            <a:ext cx="4724400" cy="1112838"/>
          </a:xfrm>
          <a:prstGeom prst="rect">
            <a:avLst/>
          </a:prstGeom>
          <a:noFill/>
          <a:ln w="9525">
            <a:noFill/>
            <a:miter lim="800000"/>
            <a:headEnd/>
            <a:tailEnd/>
          </a:ln>
        </p:spPr>
        <p:txBody>
          <a:bodyPr>
            <a:prstTxWarp prst="textNoShape">
              <a:avLst/>
            </a:prstTxWarp>
            <a:spAutoFit/>
          </a:bodyPr>
          <a:lstStyle/>
          <a:p>
            <a:pPr eaLnBrk="0" hangingPunct="0">
              <a:lnSpc>
                <a:spcPct val="90000"/>
              </a:lnSpc>
              <a:spcBef>
                <a:spcPct val="50000"/>
              </a:spcBef>
              <a:spcAft>
                <a:spcPts val="600"/>
              </a:spcAft>
              <a:buClr>
                <a:srgbClr val="8DC63F"/>
              </a:buClr>
            </a:pPr>
            <a:r>
              <a:rPr lang="en-US" dirty="0"/>
              <a:t>        = heated             = no heat</a:t>
            </a:r>
          </a:p>
          <a:p>
            <a:pPr eaLnBrk="0" hangingPunct="0">
              <a:lnSpc>
                <a:spcPct val="90000"/>
              </a:lnSpc>
              <a:spcBef>
                <a:spcPct val="50000"/>
              </a:spcBef>
              <a:buClr>
                <a:srgbClr val="8DC63F"/>
              </a:buClr>
            </a:pPr>
            <a:r>
              <a:rPr lang="en-US" sz="1600" dirty="0"/>
              <a:t>•  </a:t>
            </a:r>
            <a:r>
              <a:rPr lang="en-US" sz="1600" dirty="0" smtClean="0"/>
              <a:t>7 ft. cellar </a:t>
            </a:r>
            <a:r>
              <a:rPr lang="en-US" sz="1600" dirty="0"/>
              <a:t>under main house. </a:t>
            </a:r>
          </a:p>
          <a:p>
            <a:pPr eaLnBrk="0" hangingPunct="0">
              <a:lnSpc>
                <a:spcPct val="90000"/>
              </a:lnSpc>
              <a:spcBef>
                <a:spcPct val="50000"/>
              </a:spcBef>
              <a:buClr>
                <a:srgbClr val="8DC63F"/>
              </a:buClr>
            </a:pPr>
            <a:r>
              <a:rPr lang="en-US" sz="1600" dirty="0"/>
              <a:t>•  Den &amp; kitchen floor ≈ </a:t>
            </a:r>
            <a:r>
              <a:rPr lang="en-US" sz="1600" dirty="0" smtClean="0"/>
              <a:t>1 ft. clearance </a:t>
            </a:r>
            <a:r>
              <a:rPr lang="en-US" sz="1600" dirty="0"/>
              <a:t>to ground.</a:t>
            </a:r>
          </a:p>
        </p:txBody>
      </p:sp>
      <p:sp>
        <p:nvSpPr>
          <p:cNvPr id="57382" name="TextBox 87"/>
          <p:cNvSpPr txBox="1">
            <a:spLocks noChangeArrowheads="1"/>
          </p:cNvSpPr>
          <p:nvPr/>
        </p:nvSpPr>
        <p:spPr bwMode="auto">
          <a:xfrm>
            <a:off x="2057400" y="3124200"/>
            <a:ext cx="2057400" cy="646113"/>
          </a:xfrm>
          <a:prstGeom prst="rect">
            <a:avLst/>
          </a:prstGeom>
          <a:noFill/>
          <a:ln w="9525">
            <a:noFill/>
            <a:miter lim="800000"/>
            <a:headEnd/>
            <a:tailEnd/>
          </a:ln>
        </p:spPr>
        <p:txBody>
          <a:bodyPr>
            <a:prstTxWarp prst="textNoShape">
              <a:avLst/>
            </a:prstTxWarp>
            <a:spAutoFit/>
          </a:bodyPr>
          <a:lstStyle/>
          <a:p>
            <a:pPr algn="ctr"/>
            <a:r>
              <a:rPr lang="en-US">
                <a:solidFill>
                  <a:srgbClr val="333333"/>
                </a:solidFill>
              </a:rPr>
              <a:t>Heated volume = (+/-) 9,000 cu’</a:t>
            </a:r>
          </a:p>
        </p:txBody>
      </p:sp>
      <p:sp>
        <p:nvSpPr>
          <p:cNvPr id="57383" name="Title 5"/>
          <p:cNvSpPr txBox="1">
            <a:spLocks/>
          </p:cNvSpPr>
          <p:nvPr/>
        </p:nvSpPr>
        <p:spPr bwMode="auto">
          <a:xfrm>
            <a:off x="5334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
        <p:nvSpPr>
          <p:cNvPr id="44" name="TextBox 11"/>
          <p:cNvSpPr txBox="1">
            <a:spLocks noChangeArrowheads="1"/>
          </p:cNvSpPr>
          <p:nvPr/>
        </p:nvSpPr>
        <p:spPr bwMode="auto">
          <a:xfrm>
            <a:off x="5290458" y="6379034"/>
            <a:ext cx="3886200" cy="230188"/>
          </a:xfrm>
          <a:prstGeom prst="rect">
            <a:avLst/>
          </a:prstGeom>
          <a:noFill/>
          <a:ln w="9525">
            <a:noFill/>
            <a:miter lim="800000"/>
            <a:headEnd/>
            <a:tailEnd/>
          </a:ln>
        </p:spPr>
        <p:txBody>
          <a:bodyPr>
            <a:prstTxWarp prst="textNoShape">
              <a:avLst/>
            </a:prstTxWarp>
            <a:spAutoFit/>
          </a:bodyPr>
          <a:lstStyle/>
          <a:p>
            <a:pPr algn="r"/>
            <a:r>
              <a:rPr lang="en-US" sz="900" i="1" dirty="0" smtClean="0">
                <a:solidFill>
                  <a:srgbClr val="000000"/>
                </a:solidFill>
              </a:rPr>
              <a:t>Image created for the US DOE WAP National Standardized Curriculum</a:t>
            </a:r>
            <a:endParaRPr lang="en-US" sz="900" i="1" dirty="0">
              <a:solidFill>
                <a:srgbClr val="000000"/>
              </a:solidFill>
            </a:endParaRPr>
          </a:p>
        </p:txBody>
      </p:sp>
    </p:spTree>
  </p:cSld>
  <p:clrMapOvr>
    <a:masterClrMapping/>
  </p:clrMapOvr>
  <p:transition advTm="5088"/>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457200" y="1278575"/>
            <a:ext cx="8229600" cy="5123584"/>
          </a:xfrm>
        </p:spPr>
        <p:txBody>
          <a:bodyPr/>
          <a:lstStyle/>
          <a:p>
            <a:pPr marL="457200" indent="-282575" eaLnBrk="1" hangingPunct="1">
              <a:spcBef>
                <a:spcPts val="600"/>
              </a:spcBef>
              <a:spcAft>
                <a:spcPts val="600"/>
              </a:spcAft>
            </a:pPr>
            <a:r>
              <a:rPr lang="en-US" sz="2200" dirty="0" smtClean="0"/>
              <a:t>Measures must be listed and conform to Appendix A standards.</a:t>
            </a:r>
          </a:p>
          <a:p>
            <a:pPr marL="457200" indent="-282575" eaLnBrk="1" hangingPunct="1">
              <a:spcBef>
                <a:spcPts val="600"/>
              </a:spcBef>
              <a:spcAft>
                <a:spcPts val="600"/>
              </a:spcAft>
            </a:pPr>
            <a:r>
              <a:rPr lang="en-US" sz="2200" dirty="0" smtClean="0"/>
              <a:t>Measures must have SIR ≥ 1 based on local costs </a:t>
            </a:r>
            <a:br>
              <a:rPr lang="en-US" sz="2200" dirty="0" smtClean="0"/>
            </a:br>
            <a:r>
              <a:rPr lang="en-US" sz="2200" dirty="0" smtClean="0"/>
              <a:t>and savings.</a:t>
            </a:r>
          </a:p>
          <a:p>
            <a:pPr marL="457200" indent="-282575" eaLnBrk="1" hangingPunct="1">
              <a:spcBef>
                <a:spcPts val="600"/>
              </a:spcBef>
              <a:spcAft>
                <a:spcPts val="600"/>
              </a:spcAft>
            </a:pPr>
            <a:r>
              <a:rPr lang="en-US" sz="2200" dirty="0" smtClean="0"/>
              <a:t>Client must accept measures.</a:t>
            </a:r>
          </a:p>
          <a:p>
            <a:pPr marL="457200" indent="-282575" eaLnBrk="1" hangingPunct="1">
              <a:spcBef>
                <a:spcPts val="600"/>
              </a:spcBef>
              <a:spcAft>
                <a:spcPts val="600"/>
              </a:spcAft>
            </a:pPr>
            <a:r>
              <a:rPr lang="en-US" sz="2200" dirty="0" smtClean="0"/>
              <a:t>Inspect or monitor to applicable rules and codes. </a:t>
            </a:r>
          </a:p>
          <a:p>
            <a:pPr marL="457200" indent="-282575" eaLnBrk="1" hangingPunct="1">
              <a:spcBef>
                <a:spcPts val="600"/>
              </a:spcBef>
              <a:spcAft>
                <a:spcPts val="600"/>
              </a:spcAft>
            </a:pPr>
            <a:r>
              <a:rPr lang="en-US" sz="2200" dirty="0" smtClean="0"/>
              <a:t>When monitoring in-progress units, ensure that safe work practices are used.</a:t>
            </a:r>
          </a:p>
          <a:p>
            <a:pPr marL="457200" indent="-282575" eaLnBrk="1" hangingPunct="1">
              <a:spcBef>
                <a:spcPts val="600"/>
              </a:spcBef>
              <a:spcAft>
                <a:spcPts val="600"/>
              </a:spcAft>
            </a:pPr>
            <a:r>
              <a:rPr lang="en-US" sz="2200" dirty="0" smtClean="0"/>
              <a:t>Incorporate training into monitoring and inspecting whenever possible by sharing best practices in the field.</a:t>
            </a:r>
          </a:p>
          <a:p>
            <a:pPr marL="457200" indent="-282575" eaLnBrk="1" hangingPunct="1">
              <a:spcBef>
                <a:spcPts val="600"/>
              </a:spcBef>
              <a:spcAft>
                <a:spcPts val="600"/>
              </a:spcAft>
            </a:pPr>
            <a:r>
              <a:rPr lang="en-US" sz="2200" dirty="0" smtClean="0"/>
              <a:t>Ensure measures are clearly and accurately charged as either incidental repairs or H&amp;S measures consistently.</a:t>
            </a: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Summary</a:t>
            </a:r>
            <a:endParaRPr lang="en-US" dirty="0">
              <a:ea typeface="+mj-ea"/>
              <a:cs typeface="+mj-cs"/>
            </a:endParaRPr>
          </a:p>
        </p:txBody>
      </p:sp>
      <p:sp>
        <p:nvSpPr>
          <p:cNvPr id="59396" name="Title 5"/>
          <p:cNvSpPr txBox="1">
            <a:spLocks/>
          </p:cNvSpPr>
          <p:nvPr/>
        </p:nvSpPr>
        <p:spPr bwMode="auto">
          <a:xfrm>
            <a:off x="533400" y="9017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REGULATIONS AND STANDARDS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470929"/>
            <a:ext cx="8229600" cy="4876800"/>
          </a:xfrm>
        </p:spPr>
        <p:txBody>
          <a:bodyPr/>
          <a:lstStyle/>
          <a:p>
            <a:pPr marL="457200" indent="-282575" eaLnBrk="1" hangingPunct="1">
              <a:lnSpc>
                <a:spcPct val="120000"/>
              </a:lnSpc>
              <a:spcBef>
                <a:spcPts val="600"/>
              </a:spcBef>
              <a:spcAft>
                <a:spcPts val="0"/>
              </a:spcAft>
            </a:pPr>
            <a:r>
              <a:rPr lang="en-US" dirty="0" smtClean="0"/>
              <a:t>Energy consumption of existing item</a:t>
            </a:r>
          </a:p>
          <a:p>
            <a:pPr marL="457200" indent="-282575" eaLnBrk="1" hangingPunct="1">
              <a:lnSpc>
                <a:spcPct val="120000"/>
              </a:lnSpc>
              <a:spcBef>
                <a:spcPts val="600"/>
              </a:spcBef>
              <a:spcAft>
                <a:spcPts val="0"/>
              </a:spcAft>
            </a:pPr>
            <a:r>
              <a:rPr lang="en-US" dirty="0" smtClean="0"/>
              <a:t>Energy consumption of replacement item</a:t>
            </a:r>
          </a:p>
          <a:p>
            <a:pPr marL="457200" indent="-282575" eaLnBrk="1" hangingPunct="1">
              <a:lnSpc>
                <a:spcPct val="120000"/>
              </a:lnSpc>
              <a:spcBef>
                <a:spcPts val="600"/>
              </a:spcBef>
              <a:spcAft>
                <a:spcPts val="0"/>
              </a:spcAft>
            </a:pPr>
            <a:r>
              <a:rPr lang="en-US" dirty="0" smtClean="0"/>
              <a:t>Total cost of replacement:</a:t>
            </a:r>
          </a:p>
          <a:p>
            <a:pPr marL="914400" lvl="1" indent="-282575" eaLnBrk="1" hangingPunct="1">
              <a:spcAft>
                <a:spcPts val="0"/>
              </a:spcAft>
              <a:buFont typeface="Courier New" pitchFamily="49" charset="0"/>
              <a:buChar char="o"/>
            </a:pPr>
            <a:r>
              <a:rPr lang="en-US" sz="2400" dirty="0" smtClean="0"/>
              <a:t>Price and installation costs of new unit</a:t>
            </a:r>
          </a:p>
          <a:p>
            <a:pPr marL="914400" lvl="1" indent="-282575" eaLnBrk="1" hangingPunct="1">
              <a:spcAft>
                <a:spcPts val="0"/>
              </a:spcAft>
              <a:buFont typeface="Courier New" pitchFamily="49" charset="0"/>
              <a:buChar char="o"/>
            </a:pPr>
            <a:r>
              <a:rPr lang="en-US" sz="2400" dirty="0" smtClean="0"/>
              <a:t>Cost of removal and decommissioning of old unit</a:t>
            </a:r>
          </a:p>
          <a:p>
            <a:pPr marL="457200" indent="-282575" eaLnBrk="1" hangingPunct="1">
              <a:lnSpc>
                <a:spcPct val="110000"/>
              </a:lnSpc>
              <a:spcBef>
                <a:spcPts val="600"/>
              </a:spcBef>
              <a:spcAft>
                <a:spcPts val="0"/>
              </a:spcAft>
            </a:pPr>
            <a:r>
              <a:rPr lang="en-US" dirty="0" smtClean="0"/>
              <a:t>Local utility rates</a:t>
            </a:r>
          </a:p>
          <a:p>
            <a:pPr marL="457200" indent="-282575" eaLnBrk="1" hangingPunct="1">
              <a:lnSpc>
                <a:spcPct val="110000"/>
              </a:lnSpc>
              <a:spcBef>
                <a:spcPts val="600"/>
              </a:spcBef>
              <a:spcAft>
                <a:spcPts val="0"/>
              </a:spcAft>
            </a:pPr>
            <a:r>
              <a:rPr lang="en-US" dirty="0" smtClean="0"/>
              <a:t>Discount rate:</a:t>
            </a:r>
          </a:p>
          <a:p>
            <a:pPr marL="974725" lvl="1" indent="-342900" eaLnBrk="1" hangingPunct="1">
              <a:lnSpc>
                <a:spcPct val="110000"/>
              </a:lnSpc>
              <a:spcAft>
                <a:spcPts val="0"/>
              </a:spcAft>
              <a:buFont typeface="Courier New" pitchFamily="49" charset="0"/>
              <a:buChar char="o"/>
            </a:pPr>
            <a:r>
              <a:rPr lang="en-US" sz="2400" dirty="0" smtClean="0"/>
              <a:t>Fuel escalation rate</a:t>
            </a:r>
          </a:p>
          <a:p>
            <a:pPr marL="974725" lvl="1" indent="-342900" eaLnBrk="1" hangingPunct="1">
              <a:lnSpc>
                <a:spcPct val="110000"/>
              </a:lnSpc>
              <a:spcAft>
                <a:spcPts val="0"/>
              </a:spcAft>
              <a:buFont typeface="Courier New" pitchFamily="49" charset="0"/>
              <a:buChar char="o"/>
            </a:pPr>
            <a:r>
              <a:rPr lang="en-US" sz="2400" dirty="0" smtClean="0"/>
              <a:t>Present value</a:t>
            </a:r>
          </a:p>
          <a:p>
            <a:pPr eaLnBrk="1" hangingPunct="1"/>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SIR Data Needs</a:t>
            </a:r>
            <a:endParaRPr lang="en-US" dirty="0">
              <a:ea typeface="+mj-ea"/>
              <a:cs typeface="+mj-cs"/>
            </a:endParaRPr>
          </a:p>
        </p:txBody>
      </p:sp>
      <p:sp>
        <p:nvSpPr>
          <p:cNvPr id="20484" name="Title 5"/>
          <p:cNvSpPr txBox="1">
            <a:spLocks/>
          </p:cNvSpPr>
          <p:nvPr/>
        </p:nvSpPr>
        <p:spPr bwMode="auto">
          <a:xfrm>
            <a:off x="5334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547131"/>
            <a:ext cx="8229600" cy="4876800"/>
          </a:xfrm>
        </p:spPr>
        <p:txBody>
          <a:bodyPr/>
          <a:lstStyle/>
          <a:p>
            <a:pPr eaLnBrk="1" hangingPunct="1">
              <a:buFont typeface="Arial" charset="0"/>
              <a:buNone/>
            </a:pPr>
            <a:r>
              <a:rPr lang="en-US" sz="2600" dirty="0" smtClean="0">
                <a:solidFill>
                  <a:srgbClr val="000066"/>
                </a:solidFill>
              </a:rPr>
              <a:t>Alternately:</a:t>
            </a:r>
          </a:p>
          <a:p>
            <a:pPr marL="457200" indent="-282575" eaLnBrk="1" hangingPunct="1"/>
            <a:r>
              <a:rPr lang="en-US" dirty="0" smtClean="0"/>
              <a:t>Built into DOE-approved audits</a:t>
            </a:r>
          </a:p>
          <a:p>
            <a:pPr marL="457200" indent="-282575" eaLnBrk="1" hangingPunct="1"/>
            <a:r>
              <a:rPr lang="en-US" dirty="0" smtClean="0"/>
              <a:t>Use spreadsheet “PV” function</a:t>
            </a:r>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SIR Calculations</a:t>
            </a:r>
            <a:endParaRPr lang="en-US" dirty="0">
              <a:ea typeface="+mj-ea"/>
              <a:cs typeface="+mj-cs"/>
            </a:endParaRPr>
          </a:p>
        </p:txBody>
      </p:sp>
      <p:sp>
        <p:nvSpPr>
          <p:cNvPr id="22532"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rtlCol="0">
            <a:normAutofit lnSpcReduction="10000"/>
          </a:bodyPr>
          <a:lstStyle/>
          <a:p>
            <a:pPr marL="274320" eaLnBrk="1" fontAlgn="auto" hangingPunct="1">
              <a:buFont typeface="Arial"/>
              <a:buNone/>
              <a:defRPr/>
            </a:pPr>
            <a:r>
              <a:rPr lang="en-US" sz="2600" dirty="0" smtClean="0">
                <a:solidFill>
                  <a:srgbClr val="000066"/>
                </a:solidFill>
                <a:ea typeface="+mn-ea"/>
                <a:cs typeface="+mn-cs"/>
              </a:rPr>
              <a:t>SIR Equation =</a:t>
            </a:r>
          </a:p>
          <a:p>
            <a:pPr marL="274320" eaLnBrk="1" fontAlgn="auto" hangingPunct="1">
              <a:buFont typeface="Arial"/>
              <a:buChar char="•"/>
              <a:defRPr/>
            </a:pPr>
            <a:endParaRPr lang="en-US" dirty="0" smtClean="0">
              <a:ea typeface="+mn-ea"/>
              <a:cs typeface="+mn-cs"/>
            </a:endParaRPr>
          </a:p>
          <a:p>
            <a:pPr marL="274320" eaLnBrk="1" fontAlgn="auto" hangingPunct="1">
              <a:buFont typeface="Arial"/>
              <a:buChar char="•"/>
              <a:defRPr/>
            </a:pPr>
            <a:endParaRPr lang="en-US" dirty="0" smtClean="0">
              <a:ea typeface="+mn-ea"/>
              <a:cs typeface="+mn-cs"/>
            </a:endParaRPr>
          </a:p>
          <a:p>
            <a:pPr marL="274320" eaLnBrk="1" fontAlgn="auto" hangingPunct="1">
              <a:lnSpc>
                <a:spcPct val="110000"/>
              </a:lnSpc>
              <a:spcBef>
                <a:spcPts val="600"/>
              </a:spcBef>
              <a:spcAft>
                <a:spcPts val="600"/>
              </a:spcAft>
              <a:buFont typeface="Arial"/>
              <a:buNone/>
              <a:defRPr/>
            </a:pPr>
            <a:r>
              <a:rPr lang="en-US" sz="2595" dirty="0" smtClean="0">
                <a:solidFill>
                  <a:srgbClr val="000066"/>
                </a:solidFill>
                <a:ea typeface="+mn-ea"/>
                <a:cs typeface="+mn-cs"/>
              </a:rPr>
              <a:t>Where:</a:t>
            </a:r>
          </a:p>
          <a:p>
            <a:pPr marL="457200" indent="-282575" eaLnBrk="1" fontAlgn="auto" hangingPunct="1">
              <a:lnSpc>
                <a:spcPct val="110000"/>
              </a:lnSpc>
              <a:spcAft>
                <a:spcPts val="600"/>
              </a:spcAft>
              <a:buFont typeface="Arial"/>
              <a:buChar char="•"/>
              <a:defRPr/>
            </a:pPr>
            <a:r>
              <a:rPr lang="en-US" dirty="0" smtClean="0">
                <a:ea typeface="+mn-ea"/>
                <a:cs typeface="+mn-cs"/>
              </a:rPr>
              <a:t>% = DOE provided discount rate</a:t>
            </a:r>
          </a:p>
          <a:p>
            <a:pPr marL="457200" indent="-282575" eaLnBrk="1" fontAlgn="auto" hangingPunct="1">
              <a:lnSpc>
                <a:spcPct val="110000"/>
              </a:lnSpc>
              <a:spcAft>
                <a:spcPts val="600"/>
              </a:spcAft>
              <a:buFont typeface="Arial"/>
              <a:buChar char="•"/>
              <a:defRPr/>
            </a:pPr>
            <a:r>
              <a:rPr lang="en-US" dirty="0" smtClean="0">
                <a:ea typeface="+mn-ea"/>
                <a:cs typeface="+mn-cs"/>
              </a:rPr>
              <a:t>n = Lifetime of measure, in years</a:t>
            </a:r>
          </a:p>
          <a:p>
            <a:pPr marL="457200" indent="-282575" eaLnBrk="1" fontAlgn="auto" hangingPunct="1">
              <a:lnSpc>
                <a:spcPct val="110000"/>
              </a:lnSpc>
              <a:spcAft>
                <a:spcPts val="600"/>
              </a:spcAft>
              <a:buFont typeface="Arial"/>
              <a:buChar char="•"/>
              <a:defRPr/>
            </a:pPr>
            <a:r>
              <a:rPr lang="en-US" dirty="0" smtClean="0">
                <a:ea typeface="+mn-ea"/>
                <a:cs typeface="+mn-cs"/>
              </a:rPr>
              <a:t>Savings/Year based on local utility data</a:t>
            </a:r>
          </a:p>
          <a:p>
            <a:pPr marL="457200" indent="-282575" eaLnBrk="1" fontAlgn="auto" hangingPunct="1">
              <a:lnSpc>
                <a:spcPct val="110000"/>
              </a:lnSpc>
              <a:spcAft>
                <a:spcPts val="600"/>
              </a:spcAft>
              <a:buFont typeface="Arial"/>
              <a:buChar char="•"/>
              <a:defRPr/>
            </a:pPr>
            <a:r>
              <a:rPr lang="en-US" dirty="0" smtClean="0">
                <a:ea typeface="+mn-ea"/>
                <a:cs typeface="+mn-cs"/>
              </a:rPr>
              <a:t>Cost = Total cost of installation</a:t>
            </a:r>
            <a:endParaRPr lang="en-US" dirty="0">
              <a:ea typeface="+mn-ea"/>
              <a:cs typeface="+mn-cs"/>
            </a:endParaRPr>
          </a:p>
        </p:txBody>
      </p:sp>
      <p:sp>
        <p:nvSpPr>
          <p:cNvPr id="2" name="Title 1"/>
          <p:cNvSpPr>
            <a:spLocks noGrp="1"/>
          </p:cNvSpPr>
          <p:nvPr>
            <p:ph type="title"/>
          </p:nvPr>
        </p:nvSpPr>
        <p:spPr>
          <a:xfrm>
            <a:off x="346526" y="0"/>
            <a:ext cx="5397500" cy="914400"/>
          </a:xfrm>
        </p:spPr>
        <p:txBody>
          <a:bodyPr/>
          <a:lstStyle/>
          <a:p>
            <a:pPr eaLnBrk="1" fontAlgn="auto" hangingPunct="1">
              <a:spcAft>
                <a:spcPts val="0"/>
              </a:spcAft>
              <a:defRPr/>
            </a:pPr>
            <a:r>
              <a:rPr lang="en-US" dirty="0" smtClean="0">
                <a:ea typeface="+mj-ea"/>
                <a:cs typeface="+mj-cs"/>
              </a:rPr>
              <a:t>Using “PV” Function for SIR</a:t>
            </a:r>
            <a:endParaRPr lang="en-US" dirty="0">
              <a:ea typeface="+mj-ea"/>
              <a:cs typeface="+mj-cs"/>
            </a:endParaRPr>
          </a:p>
        </p:txBody>
      </p:sp>
      <p:sp>
        <p:nvSpPr>
          <p:cNvPr id="5" name="Rounded Rectangle 4" descr="SIR Equations"/>
          <p:cNvSpPr/>
          <p:nvPr/>
        </p:nvSpPr>
        <p:spPr bwMode="auto">
          <a:xfrm>
            <a:off x="457200" y="2239963"/>
            <a:ext cx="8153400" cy="609600"/>
          </a:xfrm>
          <a:prstGeom prst="roundRect">
            <a:avLst/>
          </a:prstGeom>
          <a:solidFill>
            <a:srgbClr val="FFFFFF"/>
          </a:solidFill>
          <a:ln w="3175" cap="flat" cmpd="sng" algn="ctr">
            <a:solidFill>
              <a:schemeClr val="bg2">
                <a:lumMod val="20000"/>
                <a:lumOff val="80000"/>
              </a:schemeClr>
            </a:solidFill>
            <a:prstDash val="solid"/>
            <a:round/>
            <a:headEnd type="none" w="med" len="med"/>
            <a:tailEnd type="none" w="med" len="med"/>
          </a:ln>
          <a:effectLst>
            <a:outerShdw blurRad="50800" dist="38100" dir="2700000">
              <a:srgbClr val="000000">
                <a:alpha val="43000"/>
              </a:srgbClr>
            </a:outerShdw>
          </a:effectLst>
        </p:spPr>
        <p:txBody>
          <a:bodyPr>
            <a:prstTxWarp prst="textNoShape">
              <a:avLst/>
            </a:prstTxWarp>
          </a:bodyPr>
          <a:lstStyle/>
          <a:p>
            <a:pPr algn="ctr" fontAlgn="auto">
              <a:spcBef>
                <a:spcPts val="0"/>
              </a:spcBef>
              <a:spcAft>
                <a:spcPts val="0"/>
              </a:spcAft>
              <a:buFont typeface="Wingdings" pitchFamily="28" charset="2"/>
              <a:buNone/>
              <a:defRPr/>
            </a:pPr>
            <a:r>
              <a:rPr lang="en-US" sz="2600" dirty="0">
                <a:solidFill>
                  <a:schemeClr val="accent3"/>
                </a:solidFill>
                <a:latin typeface="+mn-lt"/>
                <a:ea typeface="ＭＳ Ｐゴシック" pitchFamily="28" charset="-128"/>
                <a:cs typeface="ＭＳ Ｐゴシック" pitchFamily="28" charset="-128"/>
              </a:rPr>
              <a:t>- PV (% , n , Savings/Year) ÷ Cost</a:t>
            </a:r>
          </a:p>
        </p:txBody>
      </p:sp>
      <p:sp>
        <p:nvSpPr>
          <p:cNvPr id="24581"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416499"/>
            <a:ext cx="8229600" cy="4876800"/>
          </a:xfrm>
        </p:spPr>
        <p:txBody>
          <a:bodyPr rtlCol="0">
            <a:normAutofit lnSpcReduction="10000"/>
          </a:bodyPr>
          <a:lstStyle/>
          <a:p>
            <a:pPr marL="457200" indent="-282575" eaLnBrk="1" fontAlgn="auto" hangingPunct="1">
              <a:buFont typeface="Arial"/>
              <a:buChar char="•"/>
              <a:defRPr/>
            </a:pPr>
            <a:r>
              <a:rPr lang="en-US" sz="2595" dirty="0" smtClean="0">
                <a:ea typeface="+mn-ea"/>
                <a:cs typeface="+mn-cs"/>
              </a:rPr>
              <a:t>Appendix A</a:t>
            </a:r>
          </a:p>
          <a:p>
            <a:pPr marL="457200" indent="-282575" eaLnBrk="1" fontAlgn="auto" hangingPunct="1">
              <a:buFont typeface="Arial"/>
              <a:buChar char="•"/>
              <a:defRPr/>
            </a:pPr>
            <a:r>
              <a:rPr lang="en-US" sz="2595" dirty="0" smtClean="0">
                <a:ea typeface="+mn-ea"/>
                <a:cs typeface="+mn-cs"/>
              </a:rPr>
              <a:t>SIR ≥ 1</a:t>
            </a:r>
          </a:p>
          <a:p>
            <a:pPr marL="457200" indent="-282575" eaLnBrk="1" fontAlgn="auto" hangingPunct="1">
              <a:buFont typeface="Arial"/>
              <a:buChar char="•"/>
              <a:defRPr/>
            </a:pPr>
            <a:r>
              <a:rPr lang="en-US" sz="2595" dirty="0" smtClean="0">
                <a:ea typeface="+mn-ea"/>
                <a:cs typeface="+mn-cs"/>
              </a:rPr>
              <a:t>Client Acceptance</a:t>
            </a:r>
          </a:p>
          <a:p>
            <a:pPr marL="274320" eaLnBrk="1" fontAlgn="auto" hangingPunct="1">
              <a:buFont typeface="Arial"/>
              <a:buChar char="•"/>
              <a:defRPr/>
            </a:pPr>
            <a:endParaRPr lang="en-US" dirty="0" smtClean="0">
              <a:ea typeface="+mn-ea"/>
              <a:cs typeface="+mn-cs"/>
            </a:endParaRPr>
          </a:p>
          <a:p>
            <a:pPr marL="0" indent="0" eaLnBrk="1" fontAlgn="auto" hangingPunct="1">
              <a:buFont typeface="Arial"/>
              <a:buNone/>
              <a:defRPr/>
            </a:pPr>
            <a:r>
              <a:rPr lang="en-US" sz="2595" dirty="0" smtClean="0">
                <a:solidFill>
                  <a:srgbClr val="000066"/>
                </a:solidFill>
                <a:ea typeface="+mn-ea"/>
                <a:cs typeface="+mn-cs"/>
              </a:rPr>
              <a:t>Ultimately, if the client does not want certain measures installed, then you have two choices:</a:t>
            </a:r>
          </a:p>
          <a:p>
            <a:pPr marL="502920" indent="-457200" eaLnBrk="1" fontAlgn="auto" hangingPunct="1">
              <a:spcBef>
                <a:spcPts val="600"/>
              </a:spcBef>
              <a:spcAft>
                <a:spcPts val="600"/>
              </a:spcAft>
              <a:buFont typeface="+mj-lt"/>
              <a:buAutoNum type="arabicPeriod"/>
              <a:defRPr/>
            </a:pPr>
            <a:r>
              <a:rPr lang="en-US" dirty="0" smtClean="0">
                <a:ea typeface="+mn-ea"/>
                <a:cs typeface="+mn-cs"/>
              </a:rPr>
              <a:t>Continue with weatherization, minus the unwanted measures.</a:t>
            </a:r>
          </a:p>
          <a:p>
            <a:pPr marL="502920" indent="-457200" eaLnBrk="1" fontAlgn="auto" hangingPunct="1">
              <a:spcBef>
                <a:spcPts val="600"/>
              </a:spcBef>
              <a:spcAft>
                <a:spcPts val="600"/>
              </a:spcAft>
              <a:buFont typeface="+mj-lt"/>
              <a:buAutoNum type="arabicPeriod"/>
              <a:defRPr/>
            </a:pPr>
            <a:r>
              <a:rPr lang="en-US" dirty="0" smtClean="0">
                <a:ea typeface="+mn-ea"/>
                <a:cs typeface="+mn-cs"/>
              </a:rPr>
              <a:t>Defer weatherization services.</a:t>
            </a:r>
            <a:endParaRPr lang="en-US" dirty="0">
              <a:ea typeface="+mn-ea"/>
              <a:cs typeface="+mn-cs"/>
            </a:endParaRPr>
          </a:p>
        </p:txBody>
      </p:sp>
      <p:sp>
        <p:nvSpPr>
          <p:cNvPr id="2" name="Title 1"/>
          <p:cNvSpPr>
            <a:spLocks noGrp="1"/>
          </p:cNvSpPr>
          <p:nvPr>
            <p:ph type="title"/>
          </p:nvPr>
        </p:nvSpPr>
        <p:spPr>
          <a:xfrm>
            <a:off x="424542" y="0"/>
            <a:ext cx="5397500" cy="914400"/>
          </a:xfrm>
        </p:spPr>
        <p:txBody>
          <a:bodyPr/>
          <a:lstStyle/>
          <a:p>
            <a:pPr eaLnBrk="1" fontAlgn="auto" hangingPunct="1">
              <a:spcAft>
                <a:spcPts val="0"/>
              </a:spcAft>
              <a:defRPr/>
            </a:pPr>
            <a:r>
              <a:rPr lang="en-US" dirty="0" smtClean="0">
                <a:ea typeface="+mj-ea"/>
                <a:cs typeface="+mj-cs"/>
              </a:rPr>
              <a:t>Client Acceptance</a:t>
            </a:r>
            <a:endParaRPr lang="en-US" dirty="0">
              <a:ea typeface="+mj-ea"/>
              <a:cs typeface="+mj-cs"/>
            </a:endParaRPr>
          </a:p>
        </p:txBody>
      </p:sp>
      <p:cxnSp>
        <p:nvCxnSpPr>
          <p:cNvPr id="5" name="Straight Connector 4"/>
          <p:cNvCxnSpPr/>
          <p:nvPr/>
        </p:nvCxnSpPr>
        <p:spPr bwMode="auto">
          <a:xfrm>
            <a:off x="482600" y="3844925"/>
            <a:ext cx="8229600" cy="1588"/>
          </a:xfrm>
          <a:prstGeom prst="line">
            <a:avLst/>
          </a:prstGeom>
          <a:solidFill>
            <a:schemeClr val="accent1"/>
          </a:solidFill>
          <a:ln w="12700" cap="flat" cmpd="sng" algn="ctr">
            <a:solidFill>
              <a:schemeClr val="accent4"/>
            </a:solidFill>
            <a:prstDash val="dot"/>
            <a:round/>
            <a:headEnd type="none" w="med" len="med"/>
            <a:tailEnd type="none" w="med" len="med"/>
          </a:ln>
          <a:effectLst/>
        </p:spPr>
      </p:cxnSp>
      <p:sp>
        <p:nvSpPr>
          <p:cNvPr id="26629"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3"/>
          <p:cNvSpPr>
            <a:spLocks noGrp="1"/>
          </p:cNvSpPr>
          <p:nvPr>
            <p:ph idx="1"/>
          </p:nvPr>
        </p:nvSpPr>
        <p:spPr>
          <a:xfrm>
            <a:off x="457200" y="1481815"/>
            <a:ext cx="8229600" cy="4876800"/>
          </a:xfrm>
        </p:spPr>
        <p:txBody>
          <a:bodyPr rtlCol="0">
            <a:normAutofit/>
          </a:bodyPr>
          <a:lstStyle/>
          <a:p>
            <a:pPr marL="0" indent="0" eaLnBrk="1" fontAlgn="auto" hangingPunct="1">
              <a:spcBef>
                <a:spcPts val="600"/>
              </a:spcBef>
              <a:spcAft>
                <a:spcPts val="600"/>
              </a:spcAft>
              <a:buFont typeface="Arial"/>
              <a:buNone/>
              <a:defRPr/>
            </a:pPr>
            <a:r>
              <a:rPr lang="en-US" sz="2600" dirty="0" smtClean="0">
                <a:solidFill>
                  <a:srgbClr val="000066"/>
                </a:solidFill>
                <a:ea typeface="+mn-ea"/>
                <a:cs typeface="+mn-cs"/>
              </a:rPr>
              <a:t>Monitor or inspect to standards that are consistent with:</a:t>
            </a:r>
          </a:p>
          <a:p>
            <a:pPr marL="457200" indent="-282575" eaLnBrk="1" fontAlgn="auto" hangingPunct="1">
              <a:spcBef>
                <a:spcPts val="600"/>
              </a:spcBef>
              <a:spcAft>
                <a:spcPts val="600"/>
              </a:spcAft>
              <a:buFont typeface="Arial"/>
              <a:buChar char="•"/>
              <a:defRPr/>
            </a:pPr>
            <a:r>
              <a:rPr lang="en-US" dirty="0" smtClean="0">
                <a:ea typeface="+mn-ea"/>
                <a:cs typeface="+mn-cs"/>
              </a:rPr>
              <a:t>DOE Rules and Guidance:</a:t>
            </a:r>
          </a:p>
          <a:p>
            <a:pPr marL="974725" lvl="1" indent="-342900" eaLnBrk="1" fontAlgn="auto" hangingPunct="1">
              <a:spcAft>
                <a:spcPts val="600"/>
              </a:spcAft>
              <a:buFont typeface="Courier New" pitchFamily="49" charset="0"/>
              <a:buChar char="o"/>
              <a:defRPr/>
            </a:pPr>
            <a:r>
              <a:rPr lang="en-US" sz="2400" dirty="0" smtClean="0">
                <a:ea typeface="+mn-ea"/>
              </a:rPr>
              <a:t>Appendix A (DOE CFR 440)</a:t>
            </a:r>
          </a:p>
          <a:p>
            <a:pPr marL="974725" lvl="1" indent="-342900" eaLnBrk="1" fontAlgn="auto" hangingPunct="1">
              <a:spcAft>
                <a:spcPts val="600"/>
              </a:spcAft>
              <a:buFont typeface="Courier New" pitchFamily="49" charset="0"/>
              <a:buChar char="o"/>
              <a:defRPr/>
            </a:pPr>
            <a:r>
              <a:rPr lang="en-US" sz="2400" dirty="0" smtClean="0">
                <a:ea typeface="+mn-ea"/>
              </a:rPr>
              <a:t>Weatherization program notices (WPN)</a:t>
            </a:r>
            <a:br>
              <a:rPr lang="en-US" sz="2400" dirty="0" smtClean="0">
                <a:ea typeface="+mn-ea"/>
              </a:rPr>
            </a:br>
            <a:r>
              <a:rPr lang="en-US" sz="2400" dirty="0" smtClean="0">
                <a:solidFill>
                  <a:schemeClr val="accent4"/>
                </a:solidFill>
                <a:ea typeface="+mn-ea"/>
              </a:rPr>
              <a:t>http://www.waptac.org/ </a:t>
            </a:r>
          </a:p>
          <a:p>
            <a:pPr marL="457200" indent="-282575" eaLnBrk="1" fontAlgn="auto" hangingPunct="1">
              <a:spcBef>
                <a:spcPts val="600"/>
              </a:spcBef>
              <a:spcAft>
                <a:spcPts val="600"/>
              </a:spcAft>
              <a:buFont typeface="Arial"/>
              <a:buChar char="•"/>
              <a:defRPr/>
            </a:pPr>
            <a:r>
              <a:rPr lang="en-US" dirty="0" smtClean="0">
                <a:ea typeface="+mn-ea"/>
                <a:cs typeface="+mn-cs"/>
              </a:rPr>
              <a:t>State Program Standards:</a:t>
            </a:r>
          </a:p>
          <a:p>
            <a:pPr marL="974725" lvl="1" indent="-342900" eaLnBrk="1" fontAlgn="auto" hangingPunct="1">
              <a:spcAft>
                <a:spcPts val="600"/>
              </a:spcAft>
              <a:buFont typeface="Courier New" pitchFamily="49" charset="0"/>
              <a:buChar char="o"/>
              <a:defRPr/>
            </a:pPr>
            <a:r>
              <a:rPr lang="en-US" sz="2400" dirty="0" smtClean="0">
                <a:ea typeface="+mn-ea"/>
              </a:rPr>
              <a:t>Mirror DOE rules</a:t>
            </a:r>
          </a:p>
          <a:p>
            <a:pPr marL="974725" lvl="1" indent="-342900" eaLnBrk="1" fontAlgn="auto" hangingPunct="1">
              <a:spcAft>
                <a:spcPts val="600"/>
              </a:spcAft>
              <a:buFont typeface="Courier New" pitchFamily="49" charset="0"/>
              <a:buChar char="o"/>
              <a:defRPr/>
            </a:pPr>
            <a:r>
              <a:rPr lang="en-US" sz="2400" dirty="0" smtClean="0">
                <a:ea typeface="+mn-ea"/>
              </a:rPr>
              <a:t>Defer to local authority having jurisdiction</a:t>
            </a:r>
          </a:p>
        </p:txBody>
      </p:sp>
      <p:sp>
        <p:nvSpPr>
          <p:cNvPr id="3" name="Title 2"/>
          <p:cNvSpPr>
            <a:spLocks noGrp="1"/>
          </p:cNvSpPr>
          <p:nvPr>
            <p:ph type="title"/>
          </p:nvPr>
        </p:nvSpPr>
        <p:spPr>
          <a:xfrm>
            <a:off x="379184" y="0"/>
            <a:ext cx="5397500" cy="914400"/>
          </a:xfrm>
        </p:spPr>
        <p:txBody>
          <a:bodyPr/>
          <a:lstStyle/>
          <a:p>
            <a:pPr eaLnBrk="1" fontAlgn="auto" hangingPunct="1">
              <a:spcAft>
                <a:spcPts val="0"/>
              </a:spcAft>
              <a:defRPr/>
            </a:pPr>
            <a:r>
              <a:rPr lang="en-US" dirty="0" smtClean="0">
                <a:ea typeface="+mj-ea"/>
                <a:cs typeface="+mj-cs"/>
              </a:rPr>
              <a:t>Where to Set the Bar?</a:t>
            </a:r>
            <a:endParaRPr lang="en-US" dirty="0">
              <a:ea typeface="+mj-ea"/>
              <a:cs typeface="+mj-cs"/>
            </a:endParaRPr>
          </a:p>
        </p:txBody>
      </p:sp>
      <p:sp>
        <p:nvSpPr>
          <p:cNvPr id="28676" name="Title 5"/>
          <p:cNvSpPr txBox="1">
            <a:spLocks/>
          </p:cNvSpPr>
          <p:nvPr/>
        </p:nvSpPr>
        <p:spPr bwMode="auto">
          <a:xfrm>
            <a:off x="546100" y="889000"/>
            <a:ext cx="40767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REGULATIONS AND STANDARDS</a:t>
            </a:r>
          </a:p>
        </p:txBody>
      </p:sp>
    </p:spTree>
  </p:cSld>
  <p:clrMapOvr>
    <a:masterClrMapping/>
  </p:clrMapOvr>
</p:sld>
</file>

<file path=ppt/theme/theme1.xml><?xml version="1.0" encoding="utf-8"?>
<a:theme xmlns:a="http://schemas.openxmlformats.org/drawingml/2006/main" name="eere_Wx_Fundamental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1280</TotalTime>
  <Words>6321</Words>
  <Application>Microsoft Office PowerPoint</Application>
  <PresentationFormat>On-screen Show (4:3)</PresentationFormat>
  <Paragraphs>695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eere_Wx_Fundamentals_template_blue</vt:lpstr>
      <vt:lpstr>Regulations and Standards</vt:lpstr>
      <vt:lpstr>Learning Objectives</vt:lpstr>
      <vt:lpstr>Measure Selection Guidelines</vt:lpstr>
      <vt:lpstr>Appendix A</vt:lpstr>
      <vt:lpstr>SIR Data Needs</vt:lpstr>
      <vt:lpstr>SIR Calculations</vt:lpstr>
      <vt:lpstr>Using “PV” Function for SIR</vt:lpstr>
      <vt:lpstr>Client Acceptance</vt:lpstr>
      <vt:lpstr>Where to Set the Bar?</vt:lpstr>
      <vt:lpstr>Building Codes</vt:lpstr>
      <vt:lpstr>Electrical &amp; Mechanical Codes</vt:lpstr>
      <vt:lpstr>Weatherization Field Guides</vt:lpstr>
      <vt:lpstr>Incidental Repairs Defined</vt:lpstr>
      <vt:lpstr>Health &amp; Safety Measures #1</vt:lpstr>
      <vt:lpstr>Health &amp; Safety Measures #2</vt:lpstr>
      <vt:lpstr>WPN 11-6 H&amp;S Guidance</vt:lpstr>
      <vt:lpstr>H&amp;S or Energy Conservation Measures?</vt:lpstr>
      <vt:lpstr>H&amp;S or Incidental Repair? #1</vt:lpstr>
      <vt:lpstr>H&amp;S or Incidental Repair? #2</vt:lpstr>
      <vt:lpstr>H&amp;S or Incidental Repair? #3</vt:lpstr>
      <vt:lpstr>WPN 12-9 Incidental Repair Measure Guidance</vt:lpstr>
      <vt:lpstr>Which is it? #1</vt:lpstr>
      <vt:lpstr>Which is it? #2</vt:lpstr>
      <vt:lpstr>Which is it? #3</vt:lpstr>
      <vt:lpstr>Which is it? #4</vt:lpstr>
      <vt:lpstr>Which is it? #5</vt:lpstr>
      <vt:lpstr>Which is it? #6</vt:lpstr>
      <vt:lpstr>Which is it? #7</vt:lpstr>
      <vt:lpstr>Which is it? #8</vt:lpstr>
      <vt:lpstr>Which is it? #9</vt:lpstr>
      <vt:lpstr>Worker Safety</vt:lpstr>
      <vt:lpstr>Worker Safety</vt:lpstr>
      <vt:lpstr>Monitor/Inspector Requirements</vt:lpstr>
      <vt:lpstr>Best Practices</vt:lpstr>
      <vt:lpstr>What is Required?</vt:lpstr>
      <vt:lpstr>Insulate over Knob and Tube Wiring</vt:lpstr>
      <vt:lpstr>Attic Venting</vt:lpstr>
      <vt:lpstr>Replace Bedroom Window</vt:lpstr>
      <vt:lpstr>Replace Attic Hatch</vt:lpstr>
      <vt:lpstr>Install New Bath Fan &amp; Control</vt:lpstr>
      <vt:lpstr>Floor Plan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Regulations and Standards</dc:title>
  <dc:subject>Blue version of the EERE PowerPoint template, for use with PowerPoint 2007.</dc:subject>
  <dc:creator>Susan Gardner Zartman</dc:creator>
  <cp:lastModifiedBy>Alice Gaston</cp:lastModifiedBy>
  <cp:revision>92</cp:revision>
  <dcterms:created xsi:type="dcterms:W3CDTF">2012-08-09T13:41:03Z</dcterms:created>
  <dcterms:modified xsi:type="dcterms:W3CDTF">2012-11-01T15:05:50Z</dcterms:modified>
</cp:coreProperties>
</file>