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85" r:id="rId1"/>
  </p:sldMasterIdLst>
  <p:notesMasterIdLst>
    <p:notesMasterId r:id="rId40"/>
  </p:notesMasterIdLst>
  <p:handoutMasterIdLst>
    <p:handoutMasterId r:id="rId41"/>
  </p:handoutMasterIdLst>
  <p:sldIdLst>
    <p:sldId id="1504" r:id="rId2"/>
    <p:sldId id="1503" r:id="rId3"/>
    <p:sldId id="1494" r:id="rId4"/>
    <p:sldId id="1434" r:id="rId5"/>
    <p:sldId id="1495" r:id="rId6"/>
    <p:sldId id="1496" r:id="rId7"/>
    <p:sldId id="1497" r:id="rId8"/>
    <p:sldId id="1485" r:id="rId9"/>
    <p:sldId id="1435" r:id="rId10"/>
    <p:sldId id="1475" r:id="rId11"/>
    <p:sldId id="1486" r:id="rId12"/>
    <p:sldId id="1488" r:id="rId13"/>
    <p:sldId id="1490" r:id="rId14"/>
    <p:sldId id="1487" r:id="rId15"/>
    <p:sldId id="1498" r:id="rId16"/>
    <p:sldId id="1482" r:id="rId17"/>
    <p:sldId id="1483" r:id="rId18"/>
    <p:sldId id="1484" r:id="rId19"/>
    <p:sldId id="1437" r:id="rId20"/>
    <p:sldId id="1492" r:id="rId21"/>
    <p:sldId id="1438" r:id="rId22"/>
    <p:sldId id="1439" r:id="rId23"/>
    <p:sldId id="1481" r:id="rId24"/>
    <p:sldId id="1480" r:id="rId25"/>
    <p:sldId id="1440" r:id="rId26"/>
    <p:sldId id="1474" r:id="rId27"/>
    <p:sldId id="1466" r:id="rId28"/>
    <p:sldId id="1441" r:id="rId29"/>
    <p:sldId id="1442" r:id="rId30"/>
    <p:sldId id="1467" r:id="rId31"/>
    <p:sldId id="1470" r:id="rId32"/>
    <p:sldId id="1433" r:id="rId33"/>
    <p:sldId id="1450" r:id="rId34"/>
    <p:sldId id="1447" r:id="rId35"/>
    <p:sldId id="1499" r:id="rId36"/>
    <p:sldId id="1500" r:id="rId37"/>
    <p:sldId id="1454" r:id="rId38"/>
    <p:sldId id="1493" r:id="rId39"/>
  </p:sldIdLst>
  <p:sldSz cx="9144000" cy="6858000" type="screen4x3"/>
  <p:notesSz cx="7010400" cy="9372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66CCFF"/>
    <a:srgbClr val="ECB314"/>
    <a:srgbClr val="FF66FF"/>
    <a:srgbClr val="FF3300"/>
    <a:srgbClr val="8FD744"/>
    <a:srgbClr val="3399CC"/>
    <a:srgbClr val="0A0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8" autoAdjust="0"/>
    <p:restoredTop sz="84371" autoAdjust="0"/>
  </p:normalViewPr>
  <p:slideViewPr>
    <p:cSldViewPr>
      <p:cViewPr>
        <p:scale>
          <a:sx n="89" d="100"/>
          <a:sy n="89" d="100"/>
        </p:scale>
        <p:origin x="-1260"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p:scale>
          <a:sx n="90" d="100"/>
          <a:sy n="90" d="100"/>
        </p:scale>
        <p:origin x="-1734" y="456"/>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1330" name="Rectangle 2"/>
          <p:cNvSpPr>
            <a:spLocks noGrp="1" noChangeArrowheads="1"/>
          </p:cNvSpPr>
          <p:nvPr>
            <p:ph type="hdr" sz="quarter"/>
          </p:nvPr>
        </p:nvSpPr>
        <p:spPr bwMode="auto">
          <a:xfrm>
            <a:off x="0" y="0"/>
            <a:ext cx="3038475" cy="46831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defTabSz="927100">
              <a:defRPr sz="1200" dirty="0">
                <a:latin typeface="Arial" pitchFamily="-109" charset="0"/>
                <a:ea typeface="Arial" pitchFamily="-109" charset="0"/>
                <a:cs typeface="Arial" pitchFamily="-109" charset="0"/>
              </a:defRPr>
            </a:lvl1pPr>
          </a:lstStyle>
          <a:p>
            <a:pPr>
              <a:defRPr/>
            </a:pPr>
            <a:endParaRPr lang="en-US"/>
          </a:p>
        </p:txBody>
      </p:sp>
      <p:sp>
        <p:nvSpPr>
          <p:cNvPr id="1251331" name="Rectangle 3"/>
          <p:cNvSpPr>
            <a:spLocks noGrp="1" noChangeArrowheads="1"/>
          </p:cNvSpPr>
          <p:nvPr>
            <p:ph type="dt" sz="quarter" idx="1"/>
          </p:nvPr>
        </p:nvSpPr>
        <p:spPr bwMode="auto">
          <a:xfrm>
            <a:off x="3970338" y="0"/>
            <a:ext cx="3038475" cy="46831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defTabSz="927100">
              <a:defRPr sz="1200" dirty="0">
                <a:latin typeface="Arial" pitchFamily="-109" charset="0"/>
                <a:ea typeface="Arial" pitchFamily="-109" charset="0"/>
                <a:cs typeface="Arial" pitchFamily="-109" charset="0"/>
              </a:defRPr>
            </a:lvl1pPr>
          </a:lstStyle>
          <a:p>
            <a:pPr>
              <a:defRPr/>
            </a:pPr>
            <a:endParaRPr lang="en-US"/>
          </a:p>
        </p:txBody>
      </p:sp>
      <p:sp>
        <p:nvSpPr>
          <p:cNvPr id="1251332" name="Rectangle 4"/>
          <p:cNvSpPr>
            <a:spLocks noGrp="1" noChangeArrowheads="1"/>
          </p:cNvSpPr>
          <p:nvPr>
            <p:ph type="ftr" sz="quarter" idx="2"/>
          </p:nvPr>
        </p:nvSpPr>
        <p:spPr bwMode="auto">
          <a:xfrm>
            <a:off x="0" y="8902700"/>
            <a:ext cx="3038475" cy="46831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defTabSz="927100">
              <a:defRPr sz="1200" dirty="0">
                <a:latin typeface="Arial" pitchFamily="-109" charset="0"/>
                <a:ea typeface="Arial" pitchFamily="-109" charset="0"/>
                <a:cs typeface="Arial" pitchFamily="-109" charset="0"/>
              </a:defRPr>
            </a:lvl1pPr>
          </a:lstStyle>
          <a:p>
            <a:pPr>
              <a:defRPr/>
            </a:pPr>
            <a:endParaRPr lang="en-US"/>
          </a:p>
        </p:txBody>
      </p:sp>
      <p:sp>
        <p:nvSpPr>
          <p:cNvPr id="1251333" name="Rectangle 5"/>
          <p:cNvSpPr>
            <a:spLocks noGrp="1" noChangeArrowheads="1"/>
          </p:cNvSpPr>
          <p:nvPr>
            <p:ph type="sldNum" sz="quarter" idx="3"/>
          </p:nvPr>
        </p:nvSpPr>
        <p:spPr bwMode="auto">
          <a:xfrm>
            <a:off x="3970338" y="8902700"/>
            <a:ext cx="3038475" cy="46831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lgn="r" defTabSz="927100">
              <a:defRPr sz="1200"/>
            </a:lvl1pPr>
          </a:lstStyle>
          <a:p>
            <a:pPr>
              <a:defRPr/>
            </a:pPr>
            <a:fld id="{74ED3048-48AF-448F-8BD4-C81E90AA580A}" type="slidenum">
              <a:rPr lang="en-US"/>
              <a:pPr>
                <a:defRPr/>
              </a:pPr>
              <a:t>‹#›</a:t>
            </a:fld>
            <a:endParaRPr lang="en-US" dirty="0"/>
          </a:p>
        </p:txBody>
      </p:sp>
    </p:spTree>
    <p:extLst>
      <p:ext uri="{BB962C8B-B14F-4D97-AF65-F5344CB8AC3E}">
        <p14:creationId xmlns:p14="http://schemas.microsoft.com/office/powerpoint/2010/main" val="9002719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810" name="Rectangle 2"/>
          <p:cNvSpPr>
            <a:spLocks noGrp="1" noChangeArrowheads="1"/>
          </p:cNvSpPr>
          <p:nvPr>
            <p:ph type="hdr" sz="quarter"/>
          </p:nvPr>
        </p:nvSpPr>
        <p:spPr bwMode="auto">
          <a:xfrm>
            <a:off x="0" y="0"/>
            <a:ext cx="3038475" cy="46831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defTabSz="927100">
              <a:defRPr sz="1200" dirty="0">
                <a:latin typeface="Arial" pitchFamily="-109" charset="0"/>
                <a:ea typeface="Arial" pitchFamily="-109" charset="0"/>
                <a:cs typeface="Arial" pitchFamily="-109" charset="0"/>
              </a:defRPr>
            </a:lvl1pPr>
          </a:lstStyle>
          <a:p>
            <a:pPr>
              <a:defRPr/>
            </a:pPr>
            <a:endParaRPr lang="en-US"/>
          </a:p>
        </p:txBody>
      </p:sp>
      <p:sp>
        <p:nvSpPr>
          <p:cNvPr id="1143811" name="Rectangle 3"/>
          <p:cNvSpPr>
            <a:spLocks noGrp="1" noChangeArrowheads="1"/>
          </p:cNvSpPr>
          <p:nvPr>
            <p:ph type="dt" idx="1"/>
          </p:nvPr>
        </p:nvSpPr>
        <p:spPr bwMode="auto">
          <a:xfrm>
            <a:off x="3970338" y="0"/>
            <a:ext cx="3038475" cy="46831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defTabSz="927100">
              <a:defRPr sz="1200" dirty="0">
                <a:latin typeface="Arial" pitchFamily="-109" charset="0"/>
                <a:ea typeface="Arial" pitchFamily="-109" charset="0"/>
                <a:cs typeface="Arial" pitchFamily="-109"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62050" y="703263"/>
            <a:ext cx="4686300" cy="3514725"/>
          </a:xfrm>
          <a:prstGeom prst="rect">
            <a:avLst/>
          </a:prstGeom>
          <a:noFill/>
          <a:ln w="9525">
            <a:solidFill>
              <a:srgbClr val="000000"/>
            </a:solidFill>
            <a:miter lim="800000"/>
            <a:headEnd/>
            <a:tailEnd/>
          </a:ln>
        </p:spPr>
      </p:sp>
      <p:sp>
        <p:nvSpPr>
          <p:cNvPr id="1143813" name="Rectangle 5"/>
          <p:cNvSpPr>
            <a:spLocks noGrp="1" noChangeArrowheads="1"/>
          </p:cNvSpPr>
          <p:nvPr>
            <p:ph type="body" sz="quarter" idx="3"/>
          </p:nvPr>
        </p:nvSpPr>
        <p:spPr bwMode="auto">
          <a:xfrm>
            <a:off x="701675" y="4452938"/>
            <a:ext cx="5607050" cy="4216400"/>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Footer Placeholder 1"/>
          <p:cNvSpPr>
            <a:spLocks noGrp="1"/>
          </p:cNvSpPr>
          <p:nvPr>
            <p:ph type="ftr" sz="quarter" idx="4"/>
          </p:nvPr>
        </p:nvSpPr>
        <p:spPr>
          <a:xfrm>
            <a:off x="0" y="8902700"/>
            <a:ext cx="3038475" cy="468313"/>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r>
              <a:rPr lang="en-US" dirty="0" smtClean="0"/>
              <a:t>September 2012</a:t>
            </a:r>
            <a:endParaRPr lang="en-US" dirty="0"/>
          </a:p>
        </p:txBody>
      </p:sp>
      <p:sp>
        <p:nvSpPr>
          <p:cNvPr id="3" name="Slide Number Placeholder 2"/>
          <p:cNvSpPr>
            <a:spLocks noGrp="1"/>
          </p:cNvSpPr>
          <p:nvPr>
            <p:ph type="sldNum" sz="quarter" idx="5"/>
          </p:nvPr>
        </p:nvSpPr>
        <p:spPr>
          <a:xfrm>
            <a:off x="3970338" y="8902700"/>
            <a:ext cx="3038475" cy="468313"/>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1B1135B2-49F6-47CA-913A-6930F5FAB337}" type="slidenum">
              <a:rPr lang="en-US" smtClean="0"/>
              <a:pPr/>
              <a:t>‹#›</a:t>
            </a:fld>
            <a:endParaRPr lang="en-US" dirty="0"/>
          </a:p>
        </p:txBody>
      </p:sp>
    </p:spTree>
    <p:extLst>
      <p:ext uri="{BB962C8B-B14F-4D97-AF65-F5344CB8AC3E}">
        <p14:creationId xmlns:p14="http://schemas.microsoft.com/office/powerpoint/2010/main" val="3928008659"/>
      </p:ext>
    </p:extLst>
  </p:cSld>
  <p:clrMap bg1="lt1" tx1="dk1" bg2="lt2" tx2="dk2" accent1="accent1" accent2="accent2" accent3="accent3" accent4="accent4" accent5="accent5" accent6="accent6" hlink="hlink" folHlink="folHlink"/>
  <p:hf hdr="0" dt="0"/>
  <p:notesStyle>
    <a:lvl1pPr algn="l" rtl="0" eaLnBrk="0" fontAlgn="base" hangingPunct="0">
      <a:spcBef>
        <a:spcPts val="600"/>
      </a:spcBef>
      <a:spcAft>
        <a:spcPts val="600"/>
      </a:spcAft>
      <a:defRPr sz="1200" kern="1200">
        <a:solidFill>
          <a:schemeClr val="tx1"/>
        </a:solidFill>
        <a:latin typeface="Times New Roman" pitchFamily="18" charset="0"/>
        <a:ea typeface="ＭＳ Ｐゴシック" pitchFamily="28" charset="-128"/>
        <a:cs typeface="Times New Roman" pitchFamily="18" charset="0"/>
      </a:defRPr>
    </a:lvl1pPr>
    <a:lvl2pPr marL="4572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2pPr>
    <a:lvl3pPr marL="9144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3pPr>
    <a:lvl4pPr marL="13716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4pPr>
    <a:lvl5pPr marL="18288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 name="Notes Placeholder 1"/>
          <p:cNvSpPr>
            <a:spLocks noGrp="1"/>
          </p:cNvSpPr>
          <p:nvPr>
            <p:ph type="body" idx="1"/>
          </p:nvPr>
        </p:nvSpPr>
        <p:spPr/>
        <p:txBody>
          <a:bodyPr/>
          <a:lstStyle/>
          <a:p>
            <a:endParaRPr lang="en-US" dirty="0"/>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1B1135B2-49F6-47CA-913A-6930F5FAB33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8" name="Rectangle 3"/>
          <p:cNvSpPr>
            <a:spLocks noGrp="1" noChangeArrowheads="1"/>
          </p:cNvSpPr>
          <p:nvPr>
            <p:ph type="body" sz="quarter" idx="10"/>
          </p:nvPr>
        </p:nvSpPr>
        <p:spPr>
          <a:ln/>
        </p:spPr>
        <p:txBody>
          <a:bodyPr/>
          <a:lstStyle/>
          <a:p>
            <a:pPr>
              <a:defRPr/>
            </a:pPr>
            <a:r>
              <a:rPr lang="en-US" dirty="0" smtClean="0">
                <a:latin typeface="Times New Roman" pitchFamily="18" charset="0"/>
                <a:ea typeface="ＭＳ Ｐゴシック" charset="-128"/>
                <a:cs typeface="Times New Roman" pitchFamily="18" charset="0"/>
              </a:rPr>
              <a:t>These are photos of pipe/wire </a:t>
            </a:r>
            <a:r>
              <a:rPr lang="en-US" b="1" i="1" dirty="0" smtClean="0">
                <a:latin typeface="Times New Roman" pitchFamily="18" charset="0"/>
                <a:ea typeface="ＭＳ Ｐゴシック" charset="-128"/>
                <a:cs typeface="Times New Roman" pitchFamily="18" charset="0"/>
              </a:rPr>
              <a:t>bypasses</a:t>
            </a:r>
            <a:r>
              <a:rPr lang="en-US" dirty="0" smtClean="0">
                <a:latin typeface="Times New Roman" pitchFamily="18" charset="0"/>
                <a:ea typeface="ＭＳ Ｐゴシック" charset="-128"/>
                <a:cs typeface="Times New Roman" pitchFamily="18" charset="0"/>
              </a:rPr>
              <a:t>.</a:t>
            </a:r>
          </a:p>
          <a:p>
            <a:pPr>
              <a:defRPr/>
            </a:pPr>
            <a:r>
              <a:rPr lang="en-US" dirty="0" smtClean="0">
                <a:latin typeface="Times New Roman" pitchFamily="18" charset="0"/>
                <a:ea typeface="ＭＳ Ｐゴシック" charset="-128"/>
                <a:cs typeface="Times New Roman" pitchFamily="18" charset="0"/>
              </a:rPr>
              <a:t>Dirty </a:t>
            </a:r>
            <a:r>
              <a:rPr lang="en-US" dirty="0" err="1" smtClean="0">
                <a:latin typeface="Times New Roman" pitchFamily="18" charset="0"/>
                <a:ea typeface="ＭＳ Ｐゴシック" charset="-128"/>
                <a:cs typeface="Times New Roman" pitchFamily="18" charset="0"/>
              </a:rPr>
              <a:t>insulation</a:t>
            </a:r>
            <a:r>
              <a:rPr lang="en-US" dirty="0" err="1" smtClean="0">
                <a:latin typeface="Times New Roman" pitchFamily="18" charset="0"/>
                <a:ea typeface="ＭＳ Ｐゴシック" charset="-128"/>
                <a:cs typeface="Times New Roman" pitchFamily="18" charset="0"/>
                <a:sym typeface="Symbol" charset="2"/>
              </a:rPr>
              <a:t></a:t>
            </a:r>
            <a:r>
              <a:rPr lang="en-US" dirty="0" err="1" smtClean="0">
                <a:latin typeface="Times New Roman" pitchFamily="18" charset="0"/>
                <a:ea typeface="ＭＳ Ｐゴシック" charset="-128"/>
                <a:cs typeface="Times New Roman" pitchFamily="18" charset="0"/>
              </a:rPr>
              <a:t>particularly</a:t>
            </a:r>
            <a:r>
              <a:rPr lang="en-US" dirty="0" smtClean="0">
                <a:latin typeface="Times New Roman" pitchFamily="18" charset="0"/>
                <a:ea typeface="ＭＳ Ｐゴシック" charset="-128"/>
                <a:cs typeface="Times New Roman" pitchFamily="18" charset="0"/>
              </a:rPr>
              <a:t> </a:t>
            </a:r>
            <a:r>
              <a:rPr lang="en-US" dirty="0" err="1" smtClean="0">
                <a:latin typeface="Times New Roman" pitchFamily="18" charset="0"/>
                <a:ea typeface="ＭＳ Ｐゴシック" charset="-128"/>
                <a:cs typeface="Times New Roman" pitchFamily="18" charset="0"/>
              </a:rPr>
              <a:t>fiberglass</a:t>
            </a:r>
            <a:r>
              <a:rPr lang="en-US" dirty="0" err="1" smtClean="0">
                <a:latin typeface="Times New Roman" pitchFamily="18" charset="0"/>
                <a:ea typeface="ＭＳ Ｐゴシック" charset="-128"/>
                <a:cs typeface="Times New Roman" pitchFamily="18" charset="0"/>
                <a:sym typeface="Symbol" charset="2"/>
              </a:rPr>
              <a:t></a:t>
            </a:r>
            <a:r>
              <a:rPr lang="en-US" dirty="0" err="1" smtClean="0">
                <a:latin typeface="Times New Roman" pitchFamily="18" charset="0"/>
                <a:ea typeface="ＭＳ Ｐゴシック" charset="-128"/>
                <a:cs typeface="Times New Roman" pitchFamily="18" charset="0"/>
              </a:rPr>
              <a:t>can</a:t>
            </a:r>
            <a:r>
              <a:rPr lang="en-US" dirty="0" smtClean="0">
                <a:latin typeface="Times New Roman" pitchFamily="18" charset="0"/>
                <a:ea typeface="ＭＳ Ｐゴシック" charset="-128"/>
                <a:cs typeface="Times New Roman" pitchFamily="18" charset="0"/>
              </a:rPr>
              <a:t> help you pinpoint air bypasses.</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7" name="Rectangle 5"/>
          <p:cNvSpPr>
            <a:spLocks noGrp="1" noChangeArrowheads="1"/>
          </p:cNvSpPr>
          <p:nvPr>
            <p:ph type="body" sz="quarter" idx="10"/>
          </p:nvPr>
        </p:nvSpPr>
        <p:spPr>
          <a:noFill/>
          <a:ln/>
        </p:spPr>
        <p:txBody>
          <a:bodyPr/>
          <a:lstStyle/>
          <a:p>
            <a:pPr>
              <a:spcBef>
                <a:spcPct val="0"/>
              </a:spcBef>
              <a:spcAft>
                <a:spcPts val="0"/>
              </a:spcAft>
            </a:pPr>
            <a:r>
              <a:rPr lang="en-US" dirty="0" smtClean="0">
                <a:latin typeface="Times New Roman" pitchFamily="18" charset="0"/>
                <a:ea typeface="ＭＳ Ｐゴシック" charset="-128"/>
                <a:cs typeface="Times New Roman" pitchFamily="18" charset="0"/>
              </a:rPr>
              <a:t>Chimney chases are almost universally ignored during initial construction. There is little differentiation between new and old construction.</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From an energy perspective, the area around the chimney is absolutely the worst place to have a vertical hole in a house. </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lvl="1" indent="-228600">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It is the only hole that’s guaranteed to be a bypass between the basement and the attic. The chimney’s heat causes the air column around it to suck air from the basement and pressurize the attic. </a:t>
            </a:r>
          </a:p>
          <a:p>
            <a:pPr lvl="1" indent="-228600">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Many prematurely failed roofs in heating climates are solely attributable to an unsealed chimney chase simply because the air pulled from the basement is often very humid. The resulting condensation on the underside of the roof deck can cause it to rot and load the underside of the shingles with moisture, causing them to expand and curl up at the ends. As the sun dries them, the shingles contract back to their normal shape. The constant flexing causes premature shingle failure. </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7" name="Rectangle 5"/>
          <p:cNvSpPr>
            <a:spLocks noGrp="1" noChangeArrowheads="1"/>
          </p:cNvSpPr>
          <p:nvPr>
            <p:ph type="body" sz="quarter" idx="10"/>
          </p:nvPr>
        </p:nvSpPr>
        <p:spPr>
          <a:noFill/>
          <a:ln/>
        </p:spPr>
        <p:txBody>
          <a:bodyPr/>
          <a:lstStyle/>
          <a:p>
            <a:pPr>
              <a:spcBef>
                <a:spcPct val="0"/>
              </a:spcBef>
              <a:spcAft>
                <a:spcPts val="0"/>
              </a:spcAft>
            </a:pPr>
            <a:r>
              <a:rPr lang="en-US" dirty="0" smtClean="0">
                <a:latin typeface="Times New Roman" pitchFamily="18" charset="0"/>
                <a:ea typeface="ＭＳ Ｐゴシック" charset="-128"/>
                <a:cs typeface="Times New Roman" pitchFamily="18" charset="0"/>
              </a:rPr>
              <a:t>Dirty fiberglass around the chimney points to an air leak from below.</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Clearances are important. Fire code requires a 2 in. clearance from combustibles.</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The air seal from the chimney to the ceiling below must be complete.</a:t>
            </a:r>
          </a:p>
          <a:p>
            <a:pPr>
              <a:spcBef>
                <a:spcPct val="0"/>
              </a:spcBef>
              <a:spcAft>
                <a:spcPts val="0"/>
              </a:spcAft>
            </a:pPr>
            <a:endParaRPr lang="en-US" i="1" dirty="0" smtClean="0">
              <a:latin typeface="Times New Roman" pitchFamily="18" charset="0"/>
              <a:ea typeface="ＭＳ Ｐゴシック" charset="-128"/>
              <a:cs typeface="Times New Roman" pitchFamily="18" charset="0"/>
            </a:endParaRPr>
          </a:p>
          <a:p>
            <a:pPr marL="0" lvl="1">
              <a:spcBef>
                <a:spcPts val="0"/>
              </a:spcBef>
              <a:spcAft>
                <a:spcPts val="0"/>
              </a:spcAft>
            </a:pPr>
            <a:r>
              <a:rPr lang="en-US" i="1" dirty="0" smtClean="0">
                <a:solidFill>
                  <a:schemeClr val="bg1">
                    <a:lumMod val="50000"/>
                  </a:schemeClr>
                </a:solidFill>
                <a:latin typeface="Times New Roman" pitchFamily="18" charset="0"/>
                <a:ea typeface="ＭＳ Ｐゴシック" charset="-128"/>
                <a:cs typeface="Times New Roman" pitchFamily="18" charset="0"/>
              </a:rPr>
              <a:t>Note the “shine” below the tape to the left of the chimney in the upper right picture. That’s a light reflecting off the boiler smoke pipe in the basement.</a:t>
            </a:r>
            <a:r>
              <a:rPr lang="en-US" dirty="0" smtClean="0">
                <a:solidFill>
                  <a:schemeClr val="bg1">
                    <a:lumMod val="50000"/>
                  </a:schemeClr>
                </a:solidFill>
                <a:latin typeface="Times New Roman" pitchFamily="18" charset="0"/>
                <a:ea typeface="ＭＳ Ｐゴシック" charset="-128"/>
                <a:cs typeface="Times New Roman" pitchFamily="18" charset="0"/>
              </a:rPr>
              <a:t> </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ln/>
        </p:spPr>
      </p:sp>
      <p:sp>
        <p:nvSpPr>
          <p:cNvPr id="7" name="Rectangle 3"/>
          <p:cNvSpPr>
            <a:spLocks noGrp="1" noChangeArrowheads="1"/>
          </p:cNvSpPr>
          <p:nvPr>
            <p:ph type="body" sz="quarter" idx="10"/>
          </p:nvPr>
        </p:nvSpPr>
        <p:spPr>
          <a:noFill/>
          <a:ln/>
        </p:spPr>
        <p:txBody>
          <a:bodyPr/>
          <a:lstStyle/>
          <a:p>
            <a:pPr>
              <a:spcBef>
                <a:spcPct val="0"/>
              </a:spcBef>
              <a:spcAft>
                <a:spcPts val="0"/>
              </a:spcAft>
            </a:pPr>
            <a:r>
              <a:rPr lang="en-US" dirty="0" smtClean="0">
                <a:latin typeface="Times New Roman" pitchFamily="18" charset="0"/>
                <a:ea typeface="ＭＳ Ｐゴシック" charset="-128"/>
                <a:cs typeface="Times New Roman" pitchFamily="18" charset="0"/>
              </a:rPr>
              <a:t>The red line between the chimney and the metal air barrier is high-temperature caulk, which is required by code.</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The underside of the metal is caulked to the ceiling framing.</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Scrap pieces of drywall complete the air seal from new framing to the existing ceiling.</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The last step is installing a metal dam to keep insulation at least 2 in. away from the chimney.</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ln/>
        </p:spPr>
      </p:sp>
      <p:sp>
        <p:nvSpPr>
          <p:cNvPr id="7" name="Rectangle 3"/>
          <p:cNvSpPr>
            <a:spLocks noGrp="1" noChangeArrowheads="1"/>
          </p:cNvSpPr>
          <p:nvPr>
            <p:ph type="body" sz="quarter" idx="10"/>
          </p:nvPr>
        </p:nvSpPr>
        <p:spPr>
          <a:ln/>
        </p:spPr>
        <p:txBody>
          <a:bodyPr/>
          <a:lstStyle/>
          <a:p>
            <a:pPr>
              <a:spcAft>
                <a:spcPts val="600"/>
              </a:spcAft>
              <a:defRPr/>
            </a:pPr>
            <a:r>
              <a:rPr lang="en-US" dirty="0" smtClean="0">
                <a:latin typeface="Times New Roman" pitchFamily="18" charset="0"/>
                <a:ea typeface="ＭＳ Ｐゴシック" charset="-128"/>
                <a:cs typeface="Times New Roman" pitchFamily="18" charset="0"/>
              </a:rPr>
              <a:t>The image on the left is a diagram from Maine’s DOE WAP Manual.</a:t>
            </a:r>
          </a:p>
          <a:p>
            <a:pPr marL="457200" indent="-223838">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With an exposed chimney, it is permissible to create the air seal in the living space at the ceiling if 1) it matches the general style and construction quality of the home and 2) the homeowner agrees.</a:t>
            </a:r>
          </a:p>
          <a:p>
            <a:pPr marL="457200" indent="-223838">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The insulation dam is still required in the attic.</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62050" y="495300"/>
            <a:ext cx="4686300" cy="3514725"/>
          </a:xfrm>
          <a:ln/>
        </p:spPr>
      </p:sp>
      <p:sp>
        <p:nvSpPr>
          <p:cNvPr id="9" name="Rectangle 5"/>
          <p:cNvSpPr>
            <a:spLocks noGrp="1" noChangeArrowheads="1"/>
          </p:cNvSpPr>
          <p:nvPr>
            <p:ph type="body" idx="3"/>
          </p:nvPr>
        </p:nvSpPr>
        <p:spPr>
          <a:xfrm>
            <a:off x="701675" y="4152900"/>
            <a:ext cx="5607050" cy="4876800"/>
          </a:xfrm>
          <a:ln/>
        </p:spPr>
        <p:txBody>
          <a:bodyPr/>
          <a:lstStyle/>
          <a:p>
            <a:pPr>
              <a:defRPr/>
            </a:pPr>
            <a:r>
              <a:rPr lang="en-US" sz="1150" dirty="0" smtClean="0">
                <a:latin typeface="Times New Roman" pitchFamily="18" charset="0"/>
                <a:ea typeface="ＭＳ Ｐゴシック" charset="-128"/>
                <a:cs typeface="Times New Roman" pitchFamily="18" charset="0"/>
              </a:rPr>
              <a:t>Notice the </a:t>
            </a:r>
            <a:r>
              <a:rPr lang="en-US" sz="1150" b="1" i="1" dirty="0" err="1" smtClean="0">
                <a:latin typeface="Times New Roman" pitchFamily="18" charset="0"/>
                <a:ea typeface="ＭＳ Ｐゴシック" charset="-128"/>
                <a:cs typeface="Times New Roman" pitchFamily="18" charset="0"/>
              </a:rPr>
              <a:t>spauling</a:t>
            </a:r>
            <a:r>
              <a:rPr lang="en-US" sz="1150" dirty="0" smtClean="0">
                <a:latin typeface="Times New Roman" pitchFamily="18" charset="0"/>
                <a:ea typeface="ＭＳ Ｐゴシック" charset="-128"/>
                <a:cs typeface="Times New Roman" pitchFamily="18" charset="0"/>
              </a:rPr>
              <a:t> (the white, chalk-like coating on the concrete caused by water picking up salts as it migrates through the concrete, then leaving them on the surface when it evaporates) as well as the high water mark and standing water. The sewer cleanout is plugged with a wood stopper. There is minor mold on the cement blocks and floor stringers. </a:t>
            </a:r>
            <a:endParaRPr lang="en-US" sz="1150" i="1" dirty="0" smtClean="0">
              <a:latin typeface="Times New Roman" pitchFamily="18" charset="0"/>
              <a:ea typeface="ＭＳ Ｐゴシック" charset="-128"/>
              <a:cs typeface="Times New Roman" pitchFamily="18" charset="0"/>
            </a:endParaRPr>
          </a:p>
          <a:p>
            <a:pPr marL="169863" lvl="1" indent="-169863">
              <a:defRPr/>
            </a:pPr>
            <a:r>
              <a:rPr lang="en-US" sz="1150" i="1" dirty="0" smtClean="0">
                <a:solidFill>
                  <a:schemeClr val="bg1">
                    <a:lumMod val="50000"/>
                  </a:schemeClr>
                </a:solidFill>
                <a:latin typeface="Times New Roman" pitchFamily="18" charset="0"/>
                <a:ea typeface="ＭＳ Ｐゴシック" charset="-128"/>
                <a:cs typeface="Times New Roman" pitchFamily="18" charset="0"/>
              </a:rPr>
              <a:t>Q: Square foot for square foot, what evaporates more water vapor into the air: standing water or concrete without a vapor barrier?</a:t>
            </a:r>
          </a:p>
          <a:p>
            <a:pPr marL="0" lvl="1">
              <a:defRPr/>
            </a:pPr>
            <a:r>
              <a:rPr lang="en-US" sz="1150" i="1" dirty="0" smtClean="0">
                <a:solidFill>
                  <a:schemeClr val="bg1">
                    <a:lumMod val="50000"/>
                  </a:schemeClr>
                </a:solidFill>
                <a:latin typeface="Times New Roman" pitchFamily="18" charset="0"/>
                <a:ea typeface="ＭＳ Ｐゴシック" charset="-128"/>
                <a:cs typeface="Times New Roman" pitchFamily="18" charset="0"/>
              </a:rPr>
              <a:t>A: Concrete, because it has more surface area. </a:t>
            </a:r>
            <a:endParaRPr lang="en-US" sz="1150" dirty="0" smtClean="0">
              <a:solidFill>
                <a:schemeClr val="bg1">
                  <a:lumMod val="50000"/>
                </a:schemeClr>
              </a:solidFill>
              <a:latin typeface="Times New Roman" pitchFamily="18" charset="0"/>
              <a:ea typeface="ＭＳ Ｐゴシック" charset="-128"/>
              <a:cs typeface="Times New Roman" pitchFamily="18" charset="0"/>
            </a:endParaRPr>
          </a:p>
          <a:p>
            <a:pPr marL="457200" indent="-223838">
              <a:spcBef>
                <a:spcPts val="0"/>
              </a:spcBef>
              <a:spcAft>
                <a:spcPts val="0"/>
              </a:spcAft>
              <a:buFont typeface="Symbol" pitchFamily="18" charset="2"/>
              <a:buChar char="·"/>
              <a:defRPr/>
            </a:pPr>
            <a:r>
              <a:rPr lang="en-US" sz="1150" dirty="0" smtClean="0">
                <a:latin typeface="Times New Roman" pitchFamily="18" charset="0"/>
                <a:ea typeface="ＭＳ Ｐゴシック" charset="-128"/>
                <a:cs typeface="Times New Roman" pitchFamily="18" charset="0"/>
              </a:rPr>
              <a:t>Without a </a:t>
            </a:r>
            <a:r>
              <a:rPr lang="en-US" sz="1150" b="1" i="1" dirty="0" smtClean="0">
                <a:latin typeface="Times New Roman" pitchFamily="18" charset="0"/>
                <a:ea typeface="ＭＳ Ｐゴシック" charset="-128"/>
                <a:cs typeface="Times New Roman" pitchFamily="18" charset="0"/>
              </a:rPr>
              <a:t>vapor retarder</a:t>
            </a:r>
            <a:r>
              <a:rPr lang="en-US" sz="1150" dirty="0" smtClean="0">
                <a:latin typeface="Times New Roman" pitchFamily="18" charset="0"/>
                <a:ea typeface="ＭＳ Ｐゴシック" charset="-128"/>
                <a:cs typeface="Times New Roman" pitchFamily="18" charset="0"/>
              </a:rPr>
              <a:t> in, on, or below the concrete floor, ground moisture is constantly radiated into the basement.</a:t>
            </a:r>
          </a:p>
          <a:p>
            <a:pPr marL="457200" indent="-223838">
              <a:spcBef>
                <a:spcPts val="0"/>
              </a:spcBef>
              <a:spcAft>
                <a:spcPts val="0"/>
              </a:spcAft>
              <a:buFont typeface="Symbol" pitchFamily="18" charset="2"/>
              <a:buChar char="·"/>
              <a:defRPr/>
            </a:pPr>
            <a:r>
              <a:rPr lang="en-US" sz="1150" dirty="0" smtClean="0">
                <a:latin typeface="Times New Roman" pitchFamily="18" charset="0"/>
                <a:ea typeface="ＭＳ Ｐゴシック" charset="-128"/>
                <a:cs typeface="Times New Roman" pitchFamily="18" charset="0"/>
              </a:rPr>
              <a:t>Even with a vapor retarder, ground moisture will enter the basement through cracks and holes.</a:t>
            </a:r>
          </a:p>
          <a:p>
            <a:pPr marL="457200" indent="-223838">
              <a:spcBef>
                <a:spcPts val="0"/>
              </a:spcBef>
              <a:spcAft>
                <a:spcPts val="0"/>
              </a:spcAft>
              <a:buFont typeface="Symbol" pitchFamily="18" charset="2"/>
              <a:buChar char="·"/>
              <a:defRPr/>
            </a:pPr>
            <a:r>
              <a:rPr lang="en-US" sz="1150" dirty="0" smtClean="0">
                <a:latin typeface="Times New Roman" pitchFamily="18" charset="0"/>
                <a:ea typeface="ＭＳ Ｐゴシック" charset="-128"/>
                <a:cs typeface="Times New Roman" pitchFamily="18" charset="0"/>
              </a:rPr>
              <a:t>Soil gases will enter with the moisture.</a:t>
            </a:r>
          </a:p>
          <a:p>
            <a:pPr marL="457200" indent="-223838">
              <a:spcBef>
                <a:spcPts val="0"/>
              </a:spcBef>
              <a:spcAft>
                <a:spcPts val="0"/>
              </a:spcAft>
              <a:buFont typeface="Symbol" pitchFamily="18" charset="2"/>
              <a:buChar char="·"/>
              <a:defRPr/>
            </a:pPr>
            <a:r>
              <a:rPr lang="en-US" sz="1150" dirty="0" smtClean="0">
                <a:latin typeface="Times New Roman" pitchFamily="18" charset="0"/>
                <a:ea typeface="ＭＳ Ｐゴシック" charset="-128"/>
                <a:cs typeface="Times New Roman" pitchFamily="18" charset="0"/>
              </a:rPr>
              <a:t>Mechanical appliances can produce airborne pollutants.</a:t>
            </a:r>
          </a:p>
          <a:p>
            <a:pPr marL="457200" indent="-223838">
              <a:spcBef>
                <a:spcPts val="0"/>
              </a:spcBef>
              <a:spcAft>
                <a:spcPts val="0"/>
              </a:spcAft>
              <a:buFont typeface="Symbol" pitchFamily="18" charset="2"/>
              <a:buChar char="·"/>
              <a:defRPr/>
            </a:pPr>
            <a:r>
              <a:rPr lang="en-US" sz="1150" dirty="0" smtClean="0">
                <a:latin typeface="Times New Roman" pitchFamily="18" charset="0"/>
                <a:ea typeface="ＭＳ Ｐゴシック" charset="-128"/>
                <a:cs typeface="Times New Roman" pitchFamily="18" charset="0"/>
              </a:rPr>
              <a:t>Many things stored in the basement can give off gas. Typically, we find detergents, paint, hobby chemicals, cleaning solvents, etc. </a:t>
            </a:r>
          </a:p>
          <a:p>
            <a:pPr marL="457200" indent="-223838">
              <a:spcBef>
                <a:spcPts val="0"/>
              </a:spcBef>
              <a:spcAft>
                <a:spcPts val="0"/>
              </a:spcAft>
              <a:buFont typeface="Symbol" pitchFamily="18" charset="2"/>
              <a:buChar char="·"/>
              <a:defRPr/>
            </a:pPr>
            <a:r>
              <a:rPr lang="en-US" sz="1150" dirty="0" smtClean="0">
                <a:latin typeface="Times New Roman" pitchFamily="18" charset="0"/>
                <a:ea typeface="ＭＳ Ｐゴシック" charset="-128"/>
                <a:cs typeface="Times New Roman" pitchFamily="18" charset="0"/>
              </a:rPr>
              <a:t>Dirt floors and crawl spaces are even more problematic.</a:t>
            </a:r>
          </a:p>
          <a:p>
            <a:pPr marL="457200" indent="-223838">
              <a:spcBef>
                <a:spcPts val="0"/>
              </a:spcBef>
              <a:spcAft>
                <a:spcPts val="0"/>
              </a:spcAft>
              <a:buFont typeface="Symbol" pitchFamily="18" charset="2"/>
              <a:buChar char="·"/>
              <a:defRPr/>
            </a:pPr>
            <a:r>
              <a:rPr lang="en-US" sz="1150" dirty="0" smtClean="0">
                <a:latin typeface="Times New Roman" pitchFamily="18" charset="0"/>
                <a:ea typeface="ＭＳ Ｐゴシック" charset="-128"/>
                <a:cs typeface="Times New Roman" pitchFamily="18" charset="0"/>
              </a:rPr>
              <a:t>Basements are typically well connected to the living space. Whatever is in the basement, occupants breathe in the living space.</a:t>
            </a:r>
          </a:p>
          <a:p>
            <a:pPr marL="457200" indent="-223838">
              <a:spcBef>
                <a:spcPts val="0"/>
              </a:spcBef>
              <a:spcAft>
                <a:spcPts val="0"/>
              </a:spcAft>
              <a:buFont typeface="Symbol" pitchFamily="18" charset="2"/>
              <a:buChar char="·"/>
              <a:defRPr/>
            </a:pPr>
            <a:r>
              <a:rPr lang="en-US" sz="1150" dirty="0" smtClean="0">
                <a:latin typeface="Times New Roman" pitchFamily="18" charset="0"/>
                <a:ea typeface="ＭＳ Ｐゴシック" charset="-128"/>
                <a:cs typeface="Times New Roman" pitchFamily="18" charset="0"/>
              </a:rPr>
              <a:t>Duct leaks can have many consequences:</a:t>
            </a:r>
          </a:p>
          <a:p>
            <a:pPr marL="914400" lvl="1" indent="-223838">
              <a:spcBef>
                <a:spcPts val="0"/>
              </a:spcBef>
              <a:spcAft>
                <a:spcPts val="0"/>
              </a:spcAft>
              <a:buFont typeface="Courier New" pitchFamily="49" charset="0"/>
              <a:buChar char="o"/>
              <a:defRPr/>
            </a:pPr>
            <a:r>
              <a:rPr lang="en-US" sz="1150" dirty="0" smtClean="0">
                <a:latin typeface="Times New Roman" pitchFamily="18" charset="0"/>
                <a:ea typeface="ＭＳ Ｐゴシック" charset="-128"/>
                <a:cs typeface="Times New Roman" pitchFamily="18" charset="0"/>
              </a:rPr>
              <a:t>The heat that leaks out of the ducts warms an area you don’t want heated.</a:t>
            </a:r>
          </a:p>
          <a:p>
            <a:pPr marL="914400" lvl="1" indent="-223838">
              <a:spcBef>
                <a:spcPts val="0"/>
              </a:spcBef>
              <a:spcAft>
                <a:spcPts val="0"/>
              </a:spcAft>
              <a:buFont typeface="Courier New" pitchFamily="49" charset="0"/>
              <a:buChar char="o"/>
              <a:defRPr/>
            </a:pPr>
            <a:r>
              <a:rPr lang="en-US" sz="1150" dirty="0" smtClean="0">
                <a:latin typeface="Times New Roman" pitchFamily="18" charset="0"/>
                <a:ea typeface="ＭＳ Ｐゴシック" charset="-128"/>
                <a:cs typeface="Times New Roman" pitchFamily="18" charset="0"/>
              </a:rPr>
              <a:t>Cold air is pulled into the heating system from the basement.</a:t>
            </a:r>
          </a:p>
          <a:p>
            <a:pPr marL="914400" lvl="1" indent="-223838">
              <a:spcBef>
                <a:spcPts val="0"/>
              </a:spcBef>
              <a:spcAft>
                <a:spcPts val="0"/>
              </a:spcAft>
              <a:buFont typeface="Courier New" pitchFamily="49" charset="0"/>
              <a:buChar char="o"/>
              <a:defRPr/>
            </a:pPr>
            <a:r>
              <a:rPr lang="en-US" sz="1150" dirty="0" smtClean="0">
                <a:latin typeface="Times New Roman" pitchFamily="18" charset="0"/>
                <a:ea typeface="ＭＳ Ｐゴシック" charset="-128"/>
                <a:cs typeface="Times New Roman" pitchFamily="18" charset="0"/>
              </a:rPr>
              <a:t>Heated air is forced out of the home.</a:t>
            </a:r>
          </a:p>
          <a:p>
            <a:pPr marL="914400" lvl="1" indent="-223838">
              <a:spcBef>
                <a:spcPts val="0"/>
              </a:spcBef>
              <a:spcAft>
                <a:spcPts val="0"/>
              </a:spcAft>
              <a:buFont typeface="Courier New" pitchFamily="49" charset="0"/>
              <a:buChar char="o"/>
              <a:defRPr/>
            </a:pPr>
            <a:r>
              <a:rPr lang="en-US" sz="1150" dirty="0" smtClean="0">
                <a:latin typeface="Times New Roman" pitchFamily="18" charset="0"/>
                <a:ea typeface="ＭＳ Ｐゴシック" charset="-128"/>
                <a:cs typeface="Times New Roman" pitchFamily="18" charset="0"/>
              </a:rPr>
              <a:t>Basement pollutants are delivered to the living space.</a:t>
            </a:r>
          </a:p>
          <a:p>
            <a:pPr marL="457200" indent="-223838">
              <a:spcBef>
                <a:spcPts val="0"/>
              </a:spcBef>
              <a:buFont typeface="Symbol" pitchFamily="18" charset="2"/>
              <a:buChar char="·"/>
              <a:defRPr/>
            </a:pPr>
            <a:r>
              <a:rPr lang="en-US" sz="1150" dirty="0" smtClean="0">
                <a:latin typeface="Times New Roman" pitchFamily="18" charset="0"/>
                <a:ea typeface="ＭＳ Ｐゴシック" charset="-128"/>
                <a:cs typeface="Times New Roman" pitchFamily="18" charset="0"/>
              </a:rPr>
              <a:t>Remember: Whatever is in the basement, occupants breathe in the living space. </a:t>
            </a:r>
          </a:p>
        </p:txBody>
      </p:sp>
      <p:sp>
        <p:nvSpPr>
          <p:cNvPr id="2" name="Footer Placeholder 1"/>
          <p:cNvSpPr>
            <a:spLocks noGrp="1"/>
          </p:cNvSpPr>
          <p:nvPr>
            <p:ph type="ftr" sz="quarter" idx="10"/>
          </p:nvPr>
        </p:nvSpPr>
        <p:spPr/>
        <p:txBody>
          <a:bodyPr/>
          <a:lstStyle/>
          <a:p>
            <a:r>
              <a:rPr lang="en-US" smtClean="0"/>
              <a:t>September 2012</a:t>
            </a:r>
            <a:endParaRPr lang="en-US" dirty="0"/>
          </a:p>
        </p:txBody>
      </p:sp>
      <p:sp>
        <p:nvSpPr>
          <p:cNvPr id="3" name="Slide Number Placeholder 2"/>
          <p:cNvSpPr>
            <a:spLocks noGrp="1"/>
          </p:cNvSpPr>
          <p:nvPr>
            <p:ph type="sldNum" sz="quarter" idx="11"/>
          </p:nvPr>
        </p:nvSpPr>
        <p:spPr/>
        <p:txBody>
          <a:bodyPr/>
          <a:lstStyle/>
          <a:p>
            <a:fld id="{1B1135B2-49F6-47CA-913A-6930F5FAB33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Rot="1" noChangeAspect="1" noChangeArrowheads="1" noTextEdit="1"/>
          </p:cNvSpPr>
          <p:nvPr>
            <p:ph type="sldImg"/>
          </p:nvPr>
        </p:nvSpPr>
        <p:spPr>
          <a:ln/>
        </p:spPr>
      </p:sp>
      <p:sp>
        <p:nvSpPr>
          <p:cNvPr id="8" name="Rectangle 3"/>
          <p:cNvSpPr>
            <a:spLocks noGrp="1" noChangeArrowheads="1"/>
          </p:cNvSpPr>
          <p:nvPr>
            <p:ph type="body" sz="quarter" idx="10"/>
          </p:nvPr>
        </p:nvSpPr>
        <p:spPr>
          <a:noFill/>
          <a:ln/>
        </p:spPr>
        <p:txBody>
          <a:bodyPr/>
          <a:lstStyle/>
          <a:p>
            <a:pPr eaLnBrk="1" hangingPunct="1">
              <a:spcBef>
                <a:spcPct val="0"/>
              </a:spcBef>
              <a:buFontTx/>
              <a:buNone/>
            </a:pPr>
            <a:r>
              <a:rPr lang="en-US" dirty="0" smtClean="0">
                <a:latin typeface="Times New Roman" pitchFamily="18" charset="0"/>
                <a:ea typeface="ＭＳ Ｐゴシック" charset="-128"/>
                <a:cs typeface="Times New Roman" pitchFamily="18" charset="0"/>
              </a:rPr>
              <a:t>All types of holes give basement air free access into first-floor wall cavities. They will be connected, in turn, to upper floor cavities and the attic.</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Rot="1" noChangeAspect="1" noChangeArrowheads="1" noTextEdit="1"/>
          </p:cNvSpPr>
          <p:nvPr>
            <p:ph type="sldImg"/>
          </p:nvPr>
        </p:nvSpPr>
        <p:spPr>
          <a:ln/>
        </p:spPr>
      </p:sp>
      <p:sp>
        <p:nvSpPr>
          <p:cNvPr id="8" name="Rectangle 3"/>
          <p:cNvSpPr>
            <a:spLocks noGrp="1" noChangeArrowheads="1"/>
          </p:cNvSpPr>
          <p:nvPr>
            <p:ph type="body" sz="quarter" idx="10"/>
          </p:nvPr>
        </p:nvSpPr>
        <p:spPr>
          <a:noFill/>
          <a:ln/>
        </p:spPr>
        <p:txBody>
          <a:bodyPr/>
          <a:lstStyle/>
          <a:p>
            <a:pPr eaLnBrk="1" hangingPunct="1">
              <a:spcBef>
                <a:spcPct val="0"/>
              </a:spcBef>
            </a:pPr>
            <a:r>
              <a:rPr lang="en-US" dirty="0" smtClean="0">
                <a:ea typeface="ＭＳ Ｐゴシック" charset="-128"/>
              </a:rPr>
              <a:t>This opening under the tub looks innocent enough. It is almost certainly connected to vertical chases behind the tub/shower that are, in turn, connected to upper floor cavities and the attic.</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8" name="Rectangle 3"/>
          <p:cNvSpPr>
            <a:spLocks noGrp="1" noChangeArrowheads="1"/>
          </p:cNvSpPr>
          <p:nvPr>
            <p:ph type="body" sz="quarter" idx="10"/>
          </p:nvPr>
        </p:nvSpPr>
        <p:spPr>
          <a:noFill/>
          <a:ln/>
        </p:spPr>
        <p:txBody>
          <a:bodyPr/>
          <a:lstStyle/>
          <a:p>
            <a:r>
              <a:rPr lang="en-US" dirty="0" smtClean="0">
                <a:latin typeface="Times New Roman" pitchFamily="18" charset="0"/>
                <a:ea typeface="ＭＳ Ｐゴシック" charset="-128"/>
                <a:cs typeface="Times New Roman" pitchFamily="18" charset="0"/>
              </a:rPr>
              <a:t>The situation in the photo here is similar to the previous slide but in an older home. </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7" name="Notes Placeholder 2"/>
          <p:cNvSpPr>
            <a:spLocks noGrp="1"/>
          </p:cNvSpPr>
          <p:nvPr>
            <p:ph type="body" sz="quarter" idx="10"/>
          </p:nvPr>
        </p:nvSpPr>
        <p:spPr>
          <a:noFill/>
          <a:ln/>
        </p:spPr>
        <p:txBody>
          <a:bodyPr/>
          <a:lstStyle/>
          <a:p>
            <a:pPr>
              <a:spcBef>
                <a:spcPct val="0"/>
              </a:spcBef>
              <a:spcAft>
                <a:spcPts val="0"/>
              </a:spcAft>
            </a:pPr>
            <a:r>
              <a:rPr lang="en-US" dirty="0" smtClean="0">
                <a:latin typeface="Times New Roman" pitchFamily="18" charset="0"/>
                <a:ea typeface="ＭＳ Ｐゴシック" charset="-128"/>
                <a:cs typeface="Times New Roman" pitchFamily="18" charset="0"/>
              </a:rPr>
              <a:t>The installer couldn’t fit his arm into the space between the plenum and the ceiling so he didn’t bother finishing this job. </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This situation pressurizes the basement, forcing air out along the sill. It can “power rot” the basement box sill assembly, while wasting significant energy. </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The “cure” was drywall mesh tape, a good quality duct mastic such as RDC #6, and a short stick. </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Rot="1" noChangeAspect="1" noChangeArrowheads="1" noTextEdit="1"/>
          </p:cNvSpPr>
          <p:nvPr>
            <p:ph type="sldImg"/>
          </p:nvPr>
        </p:nvSpPr>
        <p:spPr>
          <a:ln/>
        </p:spPr>
      </p:sp>
      <p:sp>
        <p:nvSpPr>
          <p:cNvPr id="9" name="Rectangle 3"/>
          <p:cNvSpPr>
            <a:spLocks noGrp="1" noChangeArrowheads="1"/>
          </p:cNvSpPr>
          <p:nvPr>
            <p:ph type="body" sz="quarter" idx="10"/>
          </p:nvPr>
        </p:nvSpPr>
        <p:spPr>
          <a:ln/>
        </p:spPr>
        <p:txBody>
          <a:bodyPr/>
          <a:lstStyle/>
          <a:p>
            <a:pPr eaLnBrk="1" hangingPunct="1">
              <a:spcBef>
                <a:spcPts val="0"/>
              </a:spcBef>
              <a:spcAft>
                <a:spcPts val="0"/>
              </a:spcAft>
              <a:buFontTx/>
              <a:buNone/>
            </a:pPr>
            <a:r>
              <a:rPr lang="en-US" dirty="0" smtClean="0">
                <a:ea typeface="ＭＳ Ｐゴシック" charset="-128"/>
              </a:rPr>
              <a:t>By attending this session, participants will be able to:</a:t>
            </a:r>
          </a:p>
          <a:p>
            <a:pPr eaLnBrk="1" hangingPunct="1">
              <a:spcBef>
                <a:spcPts val="0"/>
              </a:spcBef>
              <a:spcAft>
                <a:spcPts val="0"/>
              </a:spcAft>
              <a:buFontTx/>
              <a:buNone/>
            </a:pPr>
            <a:endParaRPr lang="en-US" dirty="0" smtClean="0">
              <a:ea typeface="ＭＳ Ｐゴシック" charset="-128"/>
            </a:endParaRPr>
          </a:p>
          <a:p>
            <a:pPr marL="457200" indent="-222250">
              <a:spcBef>
                <a:spcPts val="0"/>
              </a:spcBef>
              <a:spcAft>
                <a:spcPts val="0"/>
              </a:spcAft>
              <a:buFont typeface="Symbol" pitchFamily="18" charset="2"/>
              <a:buChar char="·"/>
            </a:pPr>
            <a:r>
              <a:rPr lang="en-US" dirty="0" smtClean="0"/>
              <a:t>Discuss the potential for interaction among building components and mechanical systems.</a:t>
            </a:r>
          </a:p>
          <a:p>
            <a:pPr marL="457200" indent="-222250">
              <a:spcBef>
                <a:spcPts val="0"/>
              </a:spcBef>
              <a:spcAft>
                <a:spcPts val="0"/>
              </a:spcAft>
              <a:buFont typeface="Symbol" pitchFamily="18" charset="2"/>
              <a:buChar char="·"/>
            </a:pPr>
            <a:r>
              <a:rPr lang="en-US" dirty="0" smtClean="0"/>
              <a:t>Give examples of how air sealing a home can negatively affect indoor air quality. </a:t>
            </a:r>
          </a:p>
          <a:p>
            <a:pPr marL="457200" indent="-222250">
              <a:spcBef>
                <a:spcPts val="0"/>
              </a:spcBef>
              <a:spcAft>
                <a:spcPts val="0"/>
              </a:spcAft>
              <a:buFont typeface="Symbol" pitchFamily="18" charset="2"/>
              <a:buChar char="·"/>
            </a:pPr>
            <a:r>
              <a:rPr lang="en-US" dirty="0" smtClean="0"/>
              <a:t>Recognize typical air leakage sites and explain how to deal with them.</a:t>
            </a:r>
            <a:endParaRPr lang="en-US" dirty="0" smtClean="0">
              <a:ea typeface="ＭＳ Ｐゴシック" charset="-128"/>
            </a:endParaRPr>
          </a:p>
          <a:p>
            <a:pPr eaLnBrk="1" hangingPunct="1">
              <a:defRPr/>
            </a:pPr>
            <a:endParaRPr lang="en-US" dirty="0" smtClean="0">
              <a:ea typeface="ＭＳ Ｐゴシック" charset="-128"/>
            </a:endParaRP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7" name="Rectangle 3"/>
          <p:cNvSpPr>
            <a:spLocks noGrp="1" noChangeArrowheads="1"/>
          </p:cNvSpPr>
          <p:nvPr>
            <p:ph type="body" sz="quarter" idx="10"/>
          </p:nvPr>
        </p:nvSpPr>
        <p:spPr>
          <a:noFill/>
          <a:ln/>
        </p:spPr>
        <p:txBody>
          <a:bodyPr/>
          <a:lstStyle/>
          <a:p>
            <a:pPr>
              <a:spcBef>
                <a:spcPct val="0"/>
              </a:spcBef>
              <a:spcAft>
                <a:spcPts val="0"/>
              </a:spcAft>
            </a:pPr>
            <a:r>
              <a:rPr lang="en-US" dirty="0" smtClean="0">
                <a:latin typeface="Times New Roman" pitchFamily="18" charset="0"/>
                <a:ea typeface="ＭＳ Ｐゴシック" charset="-128"/>
                <a:cs typeface="Times New Roman" pitchFamily="18" charset="0"/>
              </a:rPr>
              <a:t>The picture to the left shows a grille cut into the return plenum to prevent the duct from banging when the air handler started up. The air handler fan now sucks directly on the barometric damper. This house has, in effect, a power vent chimney. All combustion byproducts are being delivered to the occupants to breathe. </a:t>
            </a:r>
            <a:r>
              <a:rPr lang="en-US" i="1" dirty="0" smtClean="0">
                <a:latin typeface="Times New Roman" pitchFamily="18" charset="0"/>
                <a:ea typeface="ＭＳ Ｐゴシック" charset="-128"/>
                <a:cs typeface="Times New Roman" pitchFamily="18" charset="0"/>
              </a:rPr>
              <a:t>This is extremely dangerous!</a:t>
            </a:r>
          </a:p>
          <a:p>
            <a:pPr>
              <a:spcBef>
                <a:spcPct val="0"/>
              </a:spcBef>
              <a:spcAft>
                <a:spcPts val="0"/>
              </a:spcAft>
            </a:pPr>
            <a:r>
              <a:rPr lang="en-US" i="1" dirty="0" smtClean="0">
                <a:latin typeface="Times New Roman" pitchFamily="18" charset="0"/>
                <a:ea typeface="ＭＳ Ｐゴシック" charset="-128"/>
                <a:cs typeface="Times New Roman" pitchFamily="18" charset="0"/>
              </a:rPr>
              <a:t> </a:t>
            </a:r>
          </a:p>
          <a:p>
            <a:pPr lvl="1" indent="-228600">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Even oil units can produce CO under these conditions. Oil combustion also produces </a:t>
            </a:r>
            <a:r>
              <a:rPr lang="en-US" b="1" i="1" dirty="0" err="1" smtClean="0">
                <a:latin typeface="Times New Roman" pitchFamily="18" charset="0"/>
                <a:ea typeface="ＭＳ Ｐゴシック" charset="-128"/>
                <a:cs typeface="Times New Roman" pitchFamily="18" charset="0"/>
              </a:rPr>
              <a:t>aldehydes</a:t>
            </a:r>
            <a:r>
              <a:rPr lang="en-US" dirty="0" err="1" smtClean="0">
                <a:latin typeface="Times New Roman" pitchFamily="18" charset="0"/>
                <a:ea typeface="ＭＳ Ｐゴシック" charset="-128"/>
                <a:cs typeface="Times New Roman" pitchFamily="18" charset="0"/>
                <a:sym typeface="Symbol" charset="2"/>
              </a:rPr>
              <a:t></a:t>
            </a:r>
            <a:r>
              <a:rPr lang="en-US" dirty="0" err="1" smtClean="0">
                <a:latin typeface="Times New Roman" pitchFamily="18" charset="0"/>
                <a:ea typeface="ＭＳ Ｐゴシック" charset="-128"/>
                <a:cs typeface="Times New Roman" pitchFamily="18" charset="0"/>
              </a:rPr>
              <a:t>toxic</a:t>
            </a:r>
            <a:r>
              <a:rPr lang="en-US" dirty="0" smtClean="0">
                <a:latin typeface="Times New Roman" pitchFamily="18" charset="0"/>
                <a:ea typeface="ＭＳ Ｐゴシック" charset="-128"/>
                <a:cs typeface="Times New Roman" pitchFamily="18" charset="0"/>
              </a:rPr>
              <a:t> byproducts of oil </a:t>
            </a:r>
            <a:r>
              <a:rPr lang="en-US" dirty="0" err="1" smtClean="0">
                <a:latin typeface="Times New Roman" pitchFamily="18" charset="0"/>
                <a:ea typeface="ＭＳ Ｐゴシック" charset="-128"/>
                <a:cs typeface="Times New Roman" pitchFamily="18" charset="0"/>
              </a:rPr>
              <a:t>combustion</a:t>
            </a:r>
            <a:r>
              <a:rPr lang="en-US" dirty="0" err="1" smtClean="0">
                <a:latin typeface="Times New Roman" pitchFamily="18" charset="0"/>
                <a:ea typeface="ＭＳ Ｐゴシック" charset="-128"/>
                <a:cs typeface="Times New Roman" pitchFamily="18" charset="0"/>
                <a:sym typeface="Symbol" charset="2"/>
              </a:rPr>
              <a:t></a:t>
            </a:r>
            <a:r>
              <a:rPr lang="en-US" dirty="0" err="1" smtClean="0">
                <a:latin typeface="Times New Roman" pitchFamily="18" charset="0"/>
                <a:ea typeface="ＭＳ Ｐゴシック" charset="-128"/>
                <a:cs typeface="Times New Roman" pitchFamily="18" charset="0"/>
              </a:rPr>
              <a:t>and</a:t>
            </a:r>
            <a:r>
              <a:rPr lang="en-US" dirty="0" smtClean="0">
                <a:latin typeface="Times New Roman" pitchFamily="18" charset="0"/>
                <a:ea typeface="ＭＳ Ｐゴシック" charset="-128"/>
                <a:cs typeface="Times New Roman" pitchFamily="18" charset="0"/>
              </a:rPr>
              <a:t> other pollutants.</a:t>
            </a:r>
          </a:p>
          <a:p>
            <a:pPr marL="44450">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On the right, we see the top of an atmospheric gas water heater. Because the vent system </a:t>
            </a:r>
            <a:r>
              <a:rPr lang="en-US" b="1" i="1" dirty="0" err="1" smtClean="0">
                <a:latin typeface="Times New Roman" pitchFamily="18" charset="0"/>
                <a:ea typeface="ＭＳ Ｐゴシック" charset="-128"/>
                <a:cs typeface="Times New Roman" pitchFamily="18" charset="0"/>
              </a:rPr>
              <a:t>backdrafted</a:t>
            </a:r>
            <a:r>
              <a:rPr lang="en-US" dirty="0" smtClean="0">
                <a:latin typeface="Times New Roman" pitchFamily="18" charset="0"/>
                <a:ea typeface="ＭＳ Ｐゴシック" charset="-128"/>
                <a:cs typeface="Times New Roman" pitchFamily="18" charset="0"/>
              </a:rPr>
              <a:t> repeatedly to the point of burning the paint off the water heater, someone installed thermocouples to shut down the gas flame whenever </a:t>
            </a:r>
            <a:r>
              <a:rPr lang="en-US" dirty="0" err="1" smtClean="0">
                <a:latin typeface="Times New Roman" pitchFamily="18" charset="0"/>
                <a:ea typeface="ＭＳ Ｐゴシック" charset="-128"/>
                <a:cs typeface="Times New Roman" pitchFamily="18" charset="0"/>
              </a:rPr>
              <a:t>backdrafting</a:t>
            </a:r>
            <a:r>
              <a:rPr lang="en-US" dirty="0" smtClean="0">
                <a:latin typeface="Times New Roman" pitchFamily="18" charset="0"/>
                <a:ea typeface="ＭＳ Ｐゴシック" charset="-128"/>
                <a:cs typeface="Times New Roman" pitchFamily="18" charset="0"/>
              </a:rPr>
              <a:t> occurred. The real culprit was leaky return ductwork on a warm air furnace (not pictured) sucking on the basement.</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7" name="Rectangle 5"/>
          <p:cNvSpPr>
            <a:spLocks noGrp="1" noChangeArrowheads="1"/>
          </p:cNvSpPr>
          <p:nvPr>
            <p:ph type="body" sz="quarter" idx="10"/>
          </p:nvPr>
        </p:nvSpPr>
        <p:spPr>
          <a:noFill/>
          <a:ln/>
        </p:spPr>
        <p:txBody>
          <a:bodyPr/>
          <a:lstStyle/>
          <a:p>
            <a:pPr marL="0" lvl="1"/>
            <a:r>
              <a:rPr lang="en-US" i="1" dirty="0" smtClean="0">
                <a:solidFill>
                  <a:schemeClr val="bg1">
                    <a:lumMod val="50000"/>
                  </a:schemeClr>
                </a:solidFill>
                <a:latin typeface="Times New Roman" pitchFamily="18" charset="0"/>
                <a:ea typeface="ＭＳ Ｐゴシック" charset="-128"/>
                <a:cs typeface="Times New Roman" pitchFamily="18" charset="0"/>
              </a:rPr>
              <a:t>Q: What are some pollutants typically stored in the garage?</a:t>
            </a:r>
          </a:p>
          <a:p>
            <a:pPr marL="0" lvl="1"/>
            <a:r>
              <a:rPr lang="en-US" i="1" dirty="0" smtClean="0">
                <a:solidFill>
                  <a:schemeClr val="bg1">
                    <a:lumMod val="50000"/>
                  </a:schemeClr>
                </a:solidFill>
                <a:latin typeface="Times New Roman" pitchFamily="18" charset="0"/>
                <a:ea typeface="ＭＳ Ｐゴシック" charset="-128"/>
                <a:cs typeface="Times New Roman" pitchFamily="18" charset="0"/>
              </a:rPr>
              <a:t>Click to reveal selection of pollutants typically found in the garage.</a:t>
            </a:r>
            <a:endParaRPr lang="en-US" dirty="0" smtClean="0">
              <a:solidFill>
                <a:schemeClr val="bg1">
                  <a:lumMod val="50000"/>
                </a:schemeClr>
              </a:solidFill>
              <a:latin typeface="Times New Roman" pitchFamily="18" charset="0"/>
              <a:ea typeface="ＭＳ Ｐゴシック" charset="-128"/>
              <a:cs typeface="Times New Roman" pitchFamily="18" charset="0"/>
            </a:endParaRP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The garage floor has the same moisture characteristics as the basement floor.</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Garages are even more likely than basements to contain stored “off-gassers,” such as automobiles, lawn mowers, and other fossil-fueled machines. </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Catalytic converters in cars emit low levels of CO for approximately four hours after the car is shut off!</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Garages typically have a low “air-feed” (the lower edge of the overhead door) and high “relief” (pipe and wire penetrations near the ceiling). Or they are totally open to the living space attic. Anything breathable in the garage is soon inside the home.</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It is extremely important to isolate the garage from the living space to the greatest degree possible to ensure our weatherization activities</a:t>
            </a:r>
            <a:r>
              <a:rPr lang="en-US" dirty="0" smtClean="0">
                <a:latin typeface="Times New Roman" pitchFamily="18" charset="0"/>
                <a:ea typeface="ＭＳ Ｐゴシック" charset="-128"/>
                <a:cs typeface="Times New Roman" pitchFamily="18" charset="0"/>
                <a:sym typeface="Symbol" charset="2"/>
              </a:rPr>
              <a:t></a:t>
            </a:r>
            <a:r>
              <a:rPr lang="en-US" dirty="0" smtClean="0">
                <a:latin typeface="Times New Roman" pitchFamily="18" charset="0"/>
                <a:ea typeface="ＭＳ Ｐゴシック" charset="-128"/>
                <a:cs typeface="Times New Roman" pitchFamily="18" charset="0"/>
              </a:rPr>
              <a:t>particularly measures that reduce the natural air change rate in the living space</a:t>
            </a:r>
            <a:r>
              <a:rPr lang="en-US" dirty="0" smtClean="0">
                <a:latin typeface="Times New Roman" pitchFamily="18" charset="0"/>
                <a:ea typeface="ＭＳ Ｐゴシック" charset="-128"/>
                <a:cs typeface="Times New Roman" pitchFamily="18" charset="0"/>
                <a:sym typeface="Symbol" charset="2"/>
              </a:rPr>
              <a:t></a:t>
            </a:r>
            <a:r>
              <a:rPr lang="en-US" dirty="0" smtClean="0">
                <a:latin typeface="Times New Roman" pitchFamily="18" charset="0"/>
                <a:ea typeface="ＭＳ Ｐゴシック" charset="-128"/>
                <a:cs typeface="Times New Roman" pitchFamily="18" charset="0"/>
              </a:rPr>
              <a:t>do not concentrate pollutants that previously escaped. A post-weatherization check of any isolation measures using pressure diagnostics is imperative! </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 name="Notes Placeholder 2"/>
          <p:cNvSpPr>
            <a:spLocks noGrp="1"/>
          </p:cNvSpPr>
          <p:nvPr>
            <p:ph type="body" sz="quarter" idx="10"/>
          </p:nvPr>
        </p:nvSpPr>
        <p:spPr>
          <a:ln/>
        </p:spPr>
        <p:txBody>
          <a:bodyPr/>
          <a:lstStyle/>
          <a:p>
            <a:pPr>
              <a:spcBef>
                <a:spcPts val="0"/>
              </a:spcBef>
              <a:spcAft>
                <a:spcPts val="0"/>
              </a:spcAft>
              <a:defRPr/>
            </a:pPr>
            <a:r>
              <a:rPr lang="en-US" dirty="0" smtClean="0">
                <a:latin typeface="Times New Roman" pitchFamily="18" charset="0"/>
                <a:ea typeface="ＭＳ Ｐゴシック" charset="-128"/>
                <a:cs typeface="Times New Roman" pitchFamily="18" charset="0"/>
              </a:rPr>
              <a:t>Showering creates large amounts of airborne moisture, as does cooking without using pot lids.</a:t>
            </a:r>
          </a:p>
          <a:p>
            <a:pPr>
              <a:spcBef>
                <a:spcPts val="0"/>
              </a:spcBef>
              <a:spcAft>
                <a:spcPts val="0"/>
              </a:spcAft>
              <a:defRPr/>
            </a:pPr>
            <a:endParaRPr lang="en-US" dirty="0" smtClean="0">
              <a:latin typeface="Times New Roman" pitchFamily="18" charset="0"/>
              <a:ea typeface="ＭＳ Ｐゴシック" charset="-128"/>
              <a:cs typeface="Times New Roman" pitchFamily="18" charset="0"/>
            </a:endParaRPr>
          </a:p>
          <a:p>
            <a:pPr>
              <a:spcBef>
                <a:spcPts val="0"/>
              </a:spcBef>
              <a:spcAft>
                <a:spcPts val="0"/>
              </a:spcAft>
              <a:defRPr/>
            </a:pPr>
            <a:r>
              <a:rPr lang="en-US" dirty="0" smtClean="0">
                <a:latin typeface="Times New Roman" pitchFamily="18" charset="0"/>
                <a:ea typeface="ＭＳ Ｐゴシック" charset="-128"/>
                <a:cs typeface="Times New Roman" pitchFamily="18" charset="0"/>
              </a:rPr>
              <a:t>Existing vent fans are typically underpowered and noisy. Often, they’re not vented to the exterior. When they are, the ducts often leak or restrict airflow. Even a good fan does nothing if it isn’t used.</a:t>
            </a:r>
          </a:p>
          <a:p>
            <a:pPr>
              <a:spcBef>
                <a:spcPts val="0"/>
              </a:spcBef>
              <a:spcAft>
                <a:spcPts val="0"/>
              </a:spcAft>
              <a:defRPr/>
            </a:pPr>
            <a:endParaRPr lang="en-US" dirty="0" smtClean="0">
              <a:latin typeface="Times New Roman" pitchFamily="18" charset="0"/>
              <a:ea typeface="ＭＳ Ｐゴシック" charset="-128"/>
              <a:cs typeface="Times New Roman" pitchFamily="18" charset="0"/>
            </a:endParaRPr>
          </a:p>
          <a:p>
            <a:pPr>
              <a:spcBef>
                <a:spcPts val="0"/>
              </a:spcBef>
              <a:spcAft>
                <a:spcPts val="0"/>
              </a:spcAft>
              <a:defRPr/>
            </a:pPr>
            <a:r>
              <a:rPr lang="en-US" dirty="0" smtClean="0">
                <a:latin typeface="Times New Roman" pitchFamily="18" charset="0"/>
                <a:ea typeface="ＭＳ Ｐゴシック" charset="-128"/>
                <a:cs typeface="Times New Roman" pitchFamily="18" charset="0"/>
              </a:rPr>
              <a:t>Remember when evaluating homes with gas ranges or cooktops that gas code requires they be vented to the building exterior through a hard-ducted vent hood. Recirculating models do not satisfy the code requirement. Always consider installing good quality CO detectors in homes with gas appliances. </a:t>
            </a:r>
          </a:p>
          <a:p>
            <a:pPr>
              <a:spcBef>
                <a:spcPts val="0"/>
              </a:spcBef>
              <a:spcAft>
                <a:spcPts val="0"/>
              </a:spcAft>
              <a:defRPr/>
            </a:pPr>
            <a:endParaRPr lang="en-US" dirty="0">
              <a:ea typeface="ＭＳ Ｐゴシック" charset="-128"/>
            </a:endParaRPr>
          </a:p>
          <a:p>
            <a:pPr>
              <a:spcBef>
                <a:spcPts val="0"/>
              </a:spcBef>
              <a:spcAft>
                <a:spcPts val="0"/>
              </a:spcAft>
              <a:defRPr/>
            </a:pPr>
            <a:r>
              <a:rPr lang="en-US" dirty="0" smtClean="0">
                <a:latin typeface="Times New Roman" pitchFamily="18" charset="0"/>
                <a:ea typeface="ＭＳ Ｐゴシック" charset="-128"/>
                <a:cs typeface="Times New Roman" pitchFamily="18" charset="0"/>
              </a:rPr>
              <a:t>With a properly functioning ventilation system, moisture and other pollutants are kept from entering the home. Any pollutant</a:t>
            </a:r>
            <a:r>
              <a:rPr lang="en-US" dirty="0" smtClean="0">
                <a:latin typeface="Times New Roman" pitchFamily="18" charset="0"/>
                <a:ea typeface="ＭＳ Ｐゴシック" charset="-128"/>
                <a:cs typeface="Times New Roman" pitchFamily="18" charset="0"/>
                <a:sym typeface="Symbol" charset="2"/>
              </a:rPr>
              <a:t></a:t>
            </a:r>
            <a:r>
              <a:rPr lang="en-US" dirty="0" smtClean="0">
                <a:latin typeface="Times New Roman" pitchFamily="18" charset="0"/>
                <a:ea typeface="ＭＳ Ｐゴシック" charset="-128"/>
                <a:cs typeface="Times New Roman" pitchFamily="18" charset="0"/>
              </a:rPr>
              <a:t>and moisture is considered a pollutant for the purposes of this discussion</a:t>
            </a:r>
            <a:r>
              <a:rPr lang="en-US" dirty="0" smtClean="0">
                <a:latin typeface="Times New Roman" pitchFamily="18" charset="0"/>
                <a:ea typeface="ＭＳ Ｐゴシック" charset="-128"/>
                <a:cs typeface="Times New Roman" pitchFamily="18" charset="0"/>
                <a:sym typeface="Symbol" charset="2"/>
              </a:rPr>
              <a:t></a:t>
            </a:r>
            <a:r>
              <a:rPr lang="en-US" dirty="0" smtClean="0">
                <a:latin typeface="Times New Roman" pitchFamily="18" charset="0"/>
                <a:ea typeface="ＭＳ Ｐゴシック" charset="-128"/>
                <a:cs typeface="Times New Roman" pitchFamily="18" charset="0"/>
              </a:rPr>
              <a:t>created in the home is transported safely outside through exhaust ventilation and ductwork. However, in many homes, the fans or ducts are loud, leaky, non-existent or otherwise not up to the job. Moisture created within the home condenses on cool building surfaces, both in the living space and in the attic, and causes mold, mildew, poor IAQ, and structural damage.</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 name="Rectangle 3"/>
          <p:cNvSpPr>
            <a:spLocks noGrp="1" noChangeArrowheads="1"/>
          </p:cNvSpPr>
          <p:nvPr>
            <p:ph type="body" sz="quarter" idx="10"/>
          </p:nvPr>
        </p:nvSpPr>
        <p:spPr>
          <a:noFill/>
          <a:ln/>
        </p:spPr>
        <p:txBody>
          <a:bodyPr/>
          <a:lstStyle/>
          <a:p>
            <a:pPr>
              <a:spcBef>
                <a:spcPct val="0"/>
              </a:spcBef>
              <a:spcAft>
                <a:spcPts val="0"/>
              </a:spcAft>
            </a:pPr>
            <a:r>
              <a:rPr lang="en-US" dirty="0" smtClean="0">
                <a:latin typeface="Times New Roman" pitchFamily="18" charset="0"/>
                <a:ea typeface="ＭＳ Ｐゴシック" charset="-128"/>
                <a:cs typeface="Times New Roman" pitchFamily="18" charset="0"/>
              </a:rPr>
              <a:t>Ceiling drywall isn’t typically extended over cabinet </a:t>
            </a:r>
            <a:r>
              <a:rPr lang="en-US" b="1" i="1" dirty="0" smtClean="0">
                <a:latin typeface="Times New Roman" pitchFamily="18" charset="0"/>
                <a:ea typeface="ＭＳ Ｐゴシック" charset="-128"/>
                <a:cs typeface="Times New Roman" pitchFamily="18" charset="0"/>
              </a:rPr>
              <a:t>dropped soffits</a:t>
            </a:r>
            <a:r>
              <a:rPr lang="en-US" dirty="0" smtClean="0">
                <a:latin typeface="Times New Roman" pitchFamily="18" charset="0"/>
                <a:ea typeface="ＭＳ Ｐゴシック" charset="-128"/>
                <a:cs typeface="Times New Roman" pitchFamily="18" charset="0"/>
              </a:rPr>
              <a:t>.</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Even if the attic is insulated, attic air has free access to the cavity, cooling the walls and cabinet.</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 name="Rectangle 3"/>
          <p:cNvSpPr>
            <a:spLocks noGrp="1" noChangeArrowheads="1"/>
          </p:cNvSpPr>
          <p:nvPr>
            <p:ph type="body" sz="quarter" idx="10"/>
          </p:nvPr>
        </p:nvSpPr>
        <p:spPr>
          <a:noFill/>
          <a:ln/>
        </p:spPr>
        <p:txBody>
          <a:bodyPr/>
          <a:lstStyle/>
          <a:p>
            <a:pPr>
              <a:spcBef>
                <a:spcPct val="0"/>
              </a:spcBef>
            </a:pPr>
            <a:r>
              <a:rPr lang="en-US" dirty="0" smtClean="0">
                <a:latin typeface="Times New Roman" pitchFamily="18" charset="0"/>
                <a:ea typeface="ＭＳ Ｐゴシック" charset="-128"/>
                <a:cs typeface="Times New Roman" pitchFamily="18" charset="0"/>
              </a:rPr>
              <a:t>If you see soffit-mounted cabinets, remember to investigate during attic inspection.</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 name="Rectangle 5"/>
          <p:cNvSpPr>
            <a:spLocks noGrp="1" noChangeArrowheads="1"/>
          </p:cNvSpPr>
          <p:nvPr>
            <p:ph type="body" sz="quarter" idx="10"/>
          </p:nvPr>
        </p:nvSpPr>
        <p:spPr>
          <a:noFill/>
          <a:ln/>
        </p:spPr>
        <p:txBody>
          <a:bodyPr/>
          <a:lstStyle/>
          <a:p>
            <a:pPr>
              <a:spcBef>
                <a:spcPct val="0"/>
              </a:spcBef>
              <a:spcAft>
                <a:spcPts val="0"/>
              </a:spcAft>
            </a:pPr>
            <a:r>
              <a:rPr lang="en-US" dirty="0" smtClean="0">
                <a:latin typeface="Times New Roman" pitchFamily="18" charset="0"/>
                <a:ea typeface="ＭＳ Ｐゴシック" charset="-128"/>
                <a:cs typeface="Times New Roman" pitchFamily="18" charset="0"/>
              </a:rPr>
              <a:t>An “open-burn” fireplace (one without glass doors) pulls so much heated air from the living space it actually may cool the surrounding space. </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lvl="1" indent="-228600">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Wing chairs and footstools were invented to shield people from the rush of air heading to open fireplaces in castles. </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Rot="1" noChangeAspect="1" noChangeArrowheads="1" noTextEdit="1"/>
          </p:cNvSpPr>
          <p:nvPr>
            <p:ph type="sldImg"/>
          </p:nvPr>
        </p:nvSpPr>
        <p:spPr>
          <a:ln/>
        </p:spPr>
      </p:sp>
      <p:sp>
        <p:nvSpPr>
          <p:cNvPr id="7" name="Rectangle 3"/>
          <p:cNvSpPr>
            <a:spLocks noGrp="1" noChangeArrowheads="1"/>
          </p:cNvSpPr>
          <p:nvPr>
            <p:ph type="body" sz="quarter" idx="10"/>
          </p:nvPr>
        </p:nvSpPr>
        <p:spPr>
          <a:ln/>
        </p:spPr>
        <p:txBody>
          <a:bodyPr/>
          <a:lstStyle/>
          <a:p>
            <a:pPr>
              <a:spcAft>
                <a:spcPts val="600"/>
              </a:spcAft>
              <a:defRPr/>
            </a:pPr>
            <a:r>
              <a:rPr lang="en-US" dirty="0" smtClean="0">
                <a:latin typeface="Times New Roman" pitchFamily="18" charset="0"/>
                <a:ea typeface="ＭＳ Ｐゴシック" charset="-128"/>
                <a:cs typeface="Times New Roman" pitchFamily="18" charset="0"/>
              </a:rPr>
              <a:t>This is a photo of a kerosene wick burner heater, the predecessor of the </a:t>
            </a:r>
            <a:r>
              <a:rPr lang="en-US" dirty="0" err="1" smtClean="0">
                <a:latin typeface="Times New Roman" pitchFamily="18" charset="0"/>
                <a:ea typeface="ＭＳ Ｐゴシック" charset="-128"/>
                <a:cs typeface="Times New Roman" pitchFamily="18" charset="0"/>
              </a:rPr>
              <a:t>Kerosun</a:t>
            </a:r>
            <a:r>
              <a:rPr lang="en-US" dirty="0" smtClean="0">
                <a:latin typeface="Times New Roman" pitchFamily="18" charset="0"/>
                <a:ea typeface="ＭＳ Ｐゴシック" charset="-128"/>
                <a:cs typeface="Times New Roman" pitchFamily="18" charset="0"/>
              </a:rPr>
              <a:t> and other unvented space heaters.</a:t>
            </a:r>
          </a:p>
          <a:p>
            <a:pPr marL="457200" indent="-223838">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Kerosene wick burner heaters are almost universally illegal because of their unhealthy emissions and because of the likelihood of fire. Vent-free gas fireplaces are illegal in many states because they tend to produce high levels of CO. </a:t>
            </a:r>
          </a:p>
          <a:p>
            <a:pPr marL="457200" indent="-223838">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Instructions for vent-free fireplaces usually say to set the gas flame to blue with a yellow tip for low CO production. Further on, the instructions often say to close the air gate down for a more realistic yellow flame. A yellow flame indicates high CO production. </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 name="Rectangle 5"/>
          <p:cNvSpPr>
            <a:spLocks noGrp="1" noChangeArrowheads="1"/>
          </p:cNvSpPr>
          <p:nvPr>
            <p:ph type="body" sz="quarter" idx="10"/>
          </p:nvPr>
        </p:nvSpPr>
        <p:spPr>
          <a:xfrm>
            <a:off x="701675" y="4452938"/>
            <a:ext cx="5607050" cy="4424362"/>
          </a:xfrm>
          <a:ln/>
        </p:spPr>
        <p:txBody>
          <a:bodyPr/>
          <a:lstStyle/>
          <a:p>
            <a:pPr>
              <a:lnSpc>
                <a:spcPct val="90000"/>
              </a:lnSpc>
              <a:defRPr/>
            </a:pPr>
            <a:r>
              <a:rPr lang="en-US" dirty="0" smtClean="0">
                <a:latin typeface="Times New Roman" pitchFamily="18" charset="0"/>
                <a:ea typeface="ＭＳ Ｐゴシック" charset="-128"/>
                <a:cs typeface="Times New Roman" pitchFamily="18" charset="0"/>
              </a:rPr>
              <a:t>The house-as-a-system concept doesn’t stop at the walls. Factors outside the home that affect structural integrity and home performance include:</a:t>
            </a:r>
          </a:p>
          <a:p>
            <a:pPr marL="457200" indent="-223838">
              <a:lnSpc>
                <a:spcPct val="90000"/>
              </a:lnSpc>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Roof leaks – Water leaking into the attic damages insulation, reducing the effective R-value and increasing heating and cooling bills.</a:t>
            </a:r>
          </a:p>
          <a:p>
            <a:pPr marL="457200" indent="-223838">
              <a:lnSpc>
                <a:spcPct val="90000"/>
              </a:lnSpc>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Gutters (or lack of) – Poorly installed or clogged gutters can cause moisture to drip down exterior surfaces, infiltrating cracks and crevices. This can cause structural damage and reduce effective R-values of wall insulation.</a:t>
            </a:r>
          </a:p>
          <a:p>
            <a:pPr marL="457200" indent="-223838">
              <a:lnSpc>
                <a:spcPct val="90000"/>
              </a:lnSpc>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Landscaping</a:t>
            </a:r>
          </a:p>
          <a:p>
            <a:pPr marL="914400" lvl="1" indent="-223838">
              <a:spcBef>
                <a:spcPts val="0"/>
              </a:spcBef>
              <a:spcAft>
                <a:spcPts val="0"/>
              </a:spcAft>
              <a:buFont typeface="Courier New" pitchFamily="49" charset="0"/>
              <a:buChar char="o"/>
              <a:defRPr/>
            </a:pPr>
            <a:r>
              <a:rPr lang="en-US" dirty="0" smtClean="0">
                <a:latin typeface="Times New Roman" pitchFamily="18" charset="0"/>
                <a:ea typeface="ＭＳ Ｐゴシック" charset="-128"/>
                <a:cs typeface="Times New Roman" pitchFamily="18" charset="0"/>
              </a:rPr>
              <a:t>Ground slope – Any landscaping that guides moisture toward the home, rather than away, is poor landscaping.</a:t>
            </a:r>
          </a:p>
          <a:p>
            <a:pPr marL="914400" lvl="1" indent="-223838">
              <a:spcBef>
                <a:spcPts val="0"/>
              </a:spcBef>
              <a:spcAft>
                <a:spcPts val="0"/>
              </a:spcAft>
              <a:buFont typeface="Courier New" pitchFamily="49" charset="0"/>
              <a:buChar char="o"/>
              <a:defRPr/>
            </a:pPr>
            <a:r>
              <a:rPr lang="en-US" dirty="0" smtClean="0">
                <a:latin typeface="Times New Roman" pitchFamily="18" charset="0"/>
                <a:ea typeface="ＭＳ Ｐゴシック" charset="-128"/>
                <a:cs typeface="Times New Roman" pitchFamily="18" charset="0"/>
              </a:rPr>
              <a:t>Vegetation </a:t>
            </a:r>
          </a:p>
          <a:p>
            <a:pPr marL="1371600" lvl="2" indent="-223838">
              <a:spcBef>
                <a:spcPts val="0"/>
              </a:spcBef>
              <a:spcAft>
                <a:spcPts val="0"/>
              </a:spcAft>
              <a:buFont typeface="Wingdings" pitchFamily="2" charset="2"/>
              <a:buChar char="§"/>
              <a:defRPr/>
            </a:pPr>
            <a:r>
              <a:rPr lang="en-US" dirty="0" smtClean="0">
                <a:latin typeface="Times New Roman" pitchFamily="18" charset="0"/>
                <a:ea typeface="ＭＳ Ｐゴシック" charset="-128"/>
                <a:cs typeface="Times New Roman" pitchFamily="18" charset="0"/>
              </a:rPr>
              <a:t>Good design: A deciduous tree planted on the south side of the house can shade it in summer and allow low winter sun to warm the home during the heating season. </a:t>
            </a:r>
          </a:p>
          <a:p>
            <a:pPr marL="1371600" lvl="2" indent="-223838">
              <a:spcBef>
                <a:spcPts val="0"/>
              </a:spcBef>
              <a:spcAft>
                <a:spcPts val="0"/>
              </a:spcAft>
              <a:buFont typeface="Wingdings" pitchFamily="2" charset="2"/>
              <a:buChar char="§"/>
              <a:defRPr/>
            </a:pPr>
            <a:r>
              <a:rPr lang="en-US" dirty="0" smtClean="0">
                <a:latin typeface="Times New Roman" pitchFamily="18" charset="0"/>
                <a:ea typeface="ＭＳ Ｐゴシック" charset="-128"/>
                <a:cs typeface="Times New Roman" pitchFamily="18" charset="0"/>
              </a:rPr>
              <a:t>Bad design: Trees and bushes of any type that reduce air movement around the building retard drying of building components and can promote building rot.</a:t>
            </a:r>
          </a:p>
          <a:p>
            <a:pPr marL="457200" indent="-223838">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Building design</a:t>
            </a:r>
          </a:p>
          <a:p>
            <a:pPr marL="914400" lvl="1" indent="-223838">
              <a:lnSpc>
                <a:spcPct val="90000"/>
              </a:lnSpc>
              <a:spcBef>
                <a:spcPts val="0"/>
              </a:spcBef>
              <a:spcAft>
                <a:spcPts val="0"/>
              </a:spcAft>
              <a:buFont typeface="Courier New" pitchFamily="49" charset="0"/>
              <a:buChar char="o"/>
              <a:defRPr/>
            </a:pPr>
            <a:r>
              <a:rPr lang="en-US" dirty="0" smtClean="0">
                <a:latin typeface="Times New Roman" pitchFamily="18" charset="0"/>
                <a:ea typeface="ＭＳ Ｐゴシック" charset="-128"/>
                <a:cs typeface="Times New Roman" pitchFamily="18" charset="0"/>
              </a:rPr>
              <a:t>Any building </a:t>
            </a:r>
            <a:r>
              <a:rPr lang="en-US" dirty="0" err="1" smtClean="0">
                <a:latin typeface="Times New Roman" pitchFamily="18" charset="0"/>
                <a:ea typeface="ＭＳ Ｐゴシック" charset="-128"/>
                <a:cs typeface="Times New Roman" pitchFamily="18" charset="0"/>
              </a:rPr>
              <a:t>design</a:t>
            </a:r>
            <a:r>
              <a:rPr lang="en-US" dirty="0" err="1" smtClean="0">
                <a:latin typeface="Times New Roman" pitchFamily="18" charset="0"/>
                <a:ea typeface="ＭＳ Ｐゴシック" charset="-128"/>
                <a:cs typeface="Times New Roman" pitchFamily="18" charset="0"/>
                <a:sym typeface="Symbol" charset="2"/>
              </a:rPr>
              <a:t></a:t>
            </a:r>
            <a:r>
              <a:rPr lang="en-US" dirty="0" err="1" smtClean="0">
                <a:latin typeface="Times New Roman" pitchFamily="18" charset="0"/>
                <a:ea typeface="ＭＳ Ｐゴシック" charset="-128"/>
                <a:cs typeface="Times New Roman" pitchFamily="18" charset="0"/>
              </a:rPr>
              <a:t>low</a:t>
            </a:r>
            <a:r>
              <a:rPr lang="en-US" dirty="0" smtClean="0">
                <a:latin typeface="Times New Roman" pitchFamily="18" charset="0"/>
                <a:ea typeface="ＭＳ Ｐゴシック" charset="-128"/>
                <a:cs typeface="Times New Roman" pitchFamily="18" charset="0"/>
              </a:rPr>
              <a:t> slope or flat roof additions, abutting dormers, </a:t>
            </a:r>
            <a:r>
              <a:rPr lang="en-US" dirty="0" err="1" smtClean="0">
                <a:latin typeface="Times New Roman" pitchFamily="18" charset="0"/>
                <a:ea typeface="ＭＳ Ｐゴシック" charset="-128"/>
                <a:cs typeface="Times New Roman" pitchFamily="18" charset="0"/>
              </a:rPr>
              <a:t>etc.</a:t>
            </a:r>
            <a:r>
              <a:rPr lang="en-US" dirty="0" err="1" smtClean="0">
                <a:latin typeface="Times New Roman" pitchFamily="18" charset="0"/>
                <a:ea typeface="ＭＳ Ｐゴシック" charset="-128"/>
                <a:cs typeface="Times New Roman" pitchFamily="18" charset="0"/>
                <a:sym typeface="Symbol" charset="2"/>
              </a:rPr>
              <a:t></a:t>
            </a:r>
            <a:r>
              <a:rPr lang="en-US" dirty="0" err="1" smtClean="0">
                <a:latin typeface="Times New Roman" pitchFamily="18" charset="0"/>
                <a:ea typeface="ＭＳ Ｐゴシック" charset="-128"/>
                <a:cs typeface="Times New Roman" pitchFamily="18" charset="0"/>
              </a:rPr>
              <a:t>that</a:t>
            </a:r>
            <a:r>
              <a:rPr lang="en-US" dirty="0" smtClean="0">
                <a:latin typeface="Times New Roman" pitchFamily="18" charset="0"/>
                <a:ea typeface="ＭＳ Ｐゴシック" charset="-128"/>
                <a:cs typeface="Times New Roman" pitchFamily="18" charset="0"/>
              </a:rPr>
              <a:t> allows water to puddle or channels it toward other building components is a poor design.</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 name="Rectangle 5"/>
          <p:cNvSpPr>
            <a:spLocks noGrp="1" noChangeArrowheads="1"/>
          </p:cNvSpPr>
          <p:nvPr>
            <p:ph type="body" sz="quarter" idx="10"/>
          </p:nvPr>
        </p:nvSpPr>
        <p:spPr>
          <a:noFill/>
          <a:ln/>
        </p:spPr>
        <p:txBody>
          <a:bodyPr/>
          <a:lstStyle/>
          <a:p>
            <a:pPr>
              <a:spcBef>
                <a:spcPct val="0"/>
              </a:spcBef>
              <a:spcAft>
                <a:spcPts val="0"/>
              </a:spcAft>
            </a:pPr>
            <a:r>
              <a:rPr lang="en-US" dirty="0" smtClean="0">
                <a:latin typeface="Times New Roman" pitchFamily="18" charset="0"/>
                <a:ea typeface="ＭＳ Ｐゴシック" charset="-128"/>
                <a:cs typeface="Times New Roman" pitchFamily="18" charset="0"/>
              </a:rPr>
              <a:t>Mechanical ventilation is essential in today’s homes to balance good indoor air quality and energy conservation. Homes left loose enough for moisture and odor control without using mechanical ventilation waste energy. </a:t>
            </a:r>
          </a:p>
          <a:p>
            <a:pPr marL="44450">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Types of mechanical ventilation include:</a:t>
            </a:r>
          </a:p>
          <a:p>
            <a:pPr lvl="1" indent="-228600">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Bathroom and kitchen fans.</a:t>
            </a:r>
          </a:p>
          <a:p>
            <a:pPr lvl="1" indent="-228600">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Clothes drier.</a:t>
            </a:r>
          </a:p>
          <a:p>
            <a:pPr lvl="1" indent="-228600">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Central vacuum.</a:t>
            </a:r>
          </a:p>
          <a:p>
            <a:pPr lvl="1" indent="-228600">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Whole-house ventilation.</a:t>
            </a:r>
          </a:p>
          <a:p>
            <a:pPr lvl="1" indent="-228600">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Central heating and cooling systems.</a:t>
            </a:r>
          </a:p>
          <a:p>
            <a:pPr marL="44450">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Mechanical ventilation can pull moist exterior air into wall and ceiling assemblies in cooling environments. It may also cause </a:t>
            </a:r>
            <a:r>
              <a:rPr lang="en-US" dirty="0" err="1" smtClean="0">
                <a:latin typeface="Times New Roman" pitchFamily="18" charset="0"/>
                <a:ea typeface="ＭＳ Ｐゴシック" charset="-128"/>
                <a:cs typeface="Times New Roman" pitchFamily="18" charset="0"/>
              </a:rPr>
              <a:t>backdrafting</a:t>
            </a:r>
            <a:r>
              <a:rPr lang="en-US" dirty="0" smtClean="0">
                <a:latin typeface="Times New Roman" pitchFamily="18" charset="0"/>
                <a:ea typeface="ＭＳ Ｐゴシック" charset="-128"/>
                <a:cs typeface="Times New Roman" pitchFamily="18" charset="0"/>
              </a:rPr>
              <a:t> in any environment.</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 name="Notes Placeholder 2"/>
          <p:cNvSpPr>
            <a:spLocks noGrp="1"/>
          </p:cNvSpPr>
          <p:nvPr>
            <p:ph type="body" sz="quarter" idx="10"/>
          </p:nvPr>
        </p:nvSpPr>
        <p:spPr>
          <a:ln/>
        </p:spPr>
        <p:txBody>
          <a:bodyPr/>
          <a:lstStyle/>
          <a:p>
            <a:pPr>
              <a:defRPr/>
            </a:pPr>
            <a:r>
              <a:rPr lang="en-US" dirty="0" smtClean="0">
                <a:latin typeface="Times New Roman" pitchFamily="18" charset="0"/>
                <a:ea typeface="ＭＳ Ｐゴシック" charset="-128"/>
                <a:cs typeface="Times New Roman" pitchFamily="18" charset="0"/>
              </a:rPr>
              <a:t>Occupant behavior is the most arbitrary factor in the IAQ and energy use of all homes. When conducting the final inspection or monitoring interview, find out how the clients use their home, and whether the auditor gave them advice for protecting IAQ. </a:t>
            </a:r>
          </a:p>
          <a:p>
            <a:pPr>
              <a:defRPr/>
            </a:pPr>
            <a:r>
              <a:rPr lang="en-US" dirty="0" smtClean="0">
                <a:latin typeface="Times New Roman" pitchFamily="18" charset="0"/>
                <a:ea typeface="ＭＳ Ｐゴシック" charset="-128"/>
                <a:cs typeface="Times New Roman" pitchFamily="18" charset="0"/>
              </a:rPr>
              <a:t>To protect IAQ, clients should avoid: </a:t>
            </a:r>
          </a:p>
          <a:p>
            <a:pPr marL="457200" indent="-223838">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Storing firewood inside (or outside right next to the home).</a:t>
            </a:r>
          </a:p>
          <a:p>
            <a:pPr marL="457200" indent="-223838">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Air drying clothes inside </a:t>
            </a:r>
            <a:r>
              <a:rPr lang="en-US" i="1" dirty="0" smtClean="0">
                <a:latin typeface="Times New Roman" pitchFamily="18" charset="0"/>
                <a:ea typeface="ＭＳ Ｐゴシック" charset="-128"/>
                <a:cs typeface="Times New Roman" pitchFamily="18" charset="0"/>
              </a:rPr>
              <a:t>– </a:t>
            </a:r>
            <a:r>
              <a:rPr lang="en-US" dirty="0" smtClean="0">
                <a:latin typeface="Times New Roman" pitchFamily="18" charset="0"/>
                <a:ea typeface="ＭＳ Ｐゴシック" charset="-128"/>
                <a:cs typeface="Times New Roman" pitchFamily="18" charset="0"/>
              </a:rPr>
              <a:t>even in the basement. </a:t>
            </a:r>
          </a:p>
          <a:p>
            <a:pPr marL="457200" indent="-223838">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Having numerous plants.</a:t>
            </a:r>
          </a:p>
          <a:p>
            <a:pPr marL="457200" indent="-223838">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Using chemicals indoors without adequate ventilation.</a:t>
            </a:r>
          </a:p>
          <a:p>
            <a:pPr marL="457200" indent="-223838">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Using “energy conservation” gadgets such as a dryer draft diverter, which will dump wash chemicals into the home along with any reclaimed heat from the dryer.</a:t>
            </a:r>
          </a:p>
          <a:p>
            <a:pPr>
              <a:defRPr/>
            </a:pPr>
            <a:r>
              <a:rPr lang="en-US" dirty="0" smtClean="0">
                <a:latin typeface="Times New Roman" pitchFamily="18" charset="0"/>
                <a:ea typeface="ＭＳ Ｐゴシック" charset="-128"/>
                <a:cs typeface="Times New Roman" pitchFamily="18" charset="0"/>
              </a:rPr>
              <a:t>Energy use is affected by lifestyle</a:t>
            </a:r>
            <a:r>
              <a:rPr lang="en-US" dirty="0">
                <a:ea typeface="ＭＳ Ｐゴシック" charset="-128"/>
              </a:rPr>
              <a:t>.</a:t>
            </a:r>
            <a:endParaRPr lang="en-US" dirty="0" smtClean="0">
              <a:latin typeface="Times New Roman" pitchFamily="18" charset="0"/>
              <a:ea typeface="ＭＳ Ｐゴシック" charset="-128"/>
              <a:cs typeface="Times New Roman" pitchFamily="18" charset="0"/>
            </a:endParaRPr>
          </a:p>
          <a:p>
            <a:pPr marL="457200" indent="-223838">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Sleeping with windows open</a:t>
            </a:r>
          </a:p>
          <a:p>
            <a:pPr marL="457200" indent="-223838">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Under or over dressing</a:t>
            </a:r>
          </a:p>
          <a:p>
            <a:pPr marL="457200" indent="-223838">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Leaving any windows and doors open when the heat or A/C is on </a:t>
            </a:r>
          </a:p>
          <a:p>
            <a:pPr>
              <a:defRPr/>
            </a:pPr>
            <a:r>
              <a:rPr lang="en-US" dirty="0" smtClean="0">
                <a:latin typeface="Times New Roman" pitchFamily="18" charset="0"/>
                <a:ea typeface="ＭＳ Ｐゴシック" charset="-128"/>
                <a:cs typeface="Times New Roman" pitchFamily="18" charset="0"/>
              </a:rPr>
              <a:t>Typically, it falls to the auditor to assess the impact of occupant behavior on their measure recommendations. It is extremely difficult to get someone to change a habit, and what makes sense to the auditor may not make sense to the client.</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Rot="1" noChangeAspect="1" noChangeArrowheads="1" noTextEdit="1"/>
          </p:cNvSpPr>
          <p:nvPr>
            <p:ph type="sldImg"/>
          </p:nvPr>
        </p:nvSpPr>
        <p:spPr>
          <a:ln/>
        </p:spPr>
      </p:sp>
      <p:sp>
        <p:nvSpPr>
          <p:cNvPr id="8" name="Rectangle 3"/>
          <p:cNvSpPr>
            <a:spLocks noGrp="1" noChangeArrowheads="1"/>
          </p:cNvSpPr>
          <p:nvPr>
            <p:ph type="body" sz="quarter" idx="10"/>
          </p:nvPr>
        </p:nvSpPr>
        <p:spPr>
          <a:xfrm>
            <a:off x="701675" y="4452938"/>
            <a:ext cx="5607050" cy="4424362"/>
          </a:xfrm>
          <a:ln/>
        </p:spPr>
        <p:txBody>
          <a:bodyPr/>
          <a:lstStyle/>
          <a:p>
            <a:pPr>
              <a:spcBef>
                <a:spcPts val="0"/>
              </a:spcBef>
              <a:spcAft>
                <a:spcPts val="600"/>
              </a:spcAft>
              <a:defRPr/>
            </a:pPr>
            <a:r>
              <a:rPr lang="en-US" dirty="0" smtClean="0">
                <a:latin typeface="Times New Roman" pitchFamily="18" charset="0"/>
                <a:cs typeface="Times New Roman" pitchFamily="18" charset="0"/>
              </a:rPr>
              <a:t>A house is a system of interdependent parts: mechanical and physical components.</a:t>
            </a:r>
          </a:p>
          <a:p>
            <a:pPr marL="457200" indent="-222250">
              <a:spcBef>
                <a:spcPts val="0"/>
              </a:spcBef>
              <a:spcAft>
                <a:spcPts val="0"/>
              </a:spcAft>
              <a:buFont typeface="Symbol" pitchFamily="18" charset="2"/>
              <a:buChar char="·"/>
              <a:defRPr/>
            </a:pPr>
            <a:r>
              <a:rPr lang="en-US" dirty="0" smtClean="0">
                <a:latin typeface="Times New Roman" pitchFamily="18" charset="0"/>
                <a:cs typeface="Times New Roman" pitchFamily="18" charset="0"/>
              </a:rPr>
              <a:t>The operation of one part affects many others.</a:t>
            </a:r>
          </a:p>
          <a:p>
            <a:pPr marL="457200" indent="-222250">
              <a:spcBef>
                <a:spcPts val="0"/>
              </a:spcBef>
              <a:spcAft>
                <a:spcPts val="0"/>
              </a:spcAft>
              <a:buFont typeface="Symbol" pitchFamily="18" charset="2"/>
              <a:buChar char="·"/>
              <a:defRPr/>
            </a:pPr>
            <a:r>
              <a:rPr lang="en-US" dirty="0" smtClean="0">
                <a:latin typeface="Times New Roman" pitchFamily="18" charset="0"/>
                <a:cs typeface="Times New Roman" pitchFamily="18" charset="0"/>
              </a:rPr>
              <a:t>When they all work together, the house is comfortable, safe, efficient, and durable.</a:t>
            </a:r>
          </a:p>
          <a:p>
            <a:pPr>
              <a:spcBef>
                <a:spcPts val="0"/>
              </a:spcBef>
              <a:spcAft>
                <a:spcPts val="0"/>
              </a:spcAft>
              <a:defRPr/>
            </a:pPr>
            <a:endParaRPr lang="en-US" dirty="0" smtClean="0">
              <a:latin typeface="Times New Roman" pitchFamily="18" charset="0"/>
              <a:cs typeface="Times New Roman" pitchFamily="18" charset="0"/>
            </a:endParaRPr>
          </a:p>
          <a:p>
            <a:pPr>
              <a:spcBef>
                <a:spcPts val="0"/>
              </a:spcBef>
              <a:spcAft>
                <a:spcPts val="0"/>
              </a:spcAft>
              <a:defRPr/>
            </a:pPr>
            <a:r>
              <a:rPr lang="en-US" dirty="0" smtClean="0"/>
              <a:t>If we approach</a:t>
            </a:r>
            <a:r>
              <a:rPr lang="en-US" dirty="0" smtClean="0">
                <a:latin typeface="Times New Roman" pitchFamily="18" charset="0"/>
                <a:cs typeface="Times New Roman" pitchFamily="18" charset="0"/>
              </a:rPr>
              <a:t> the house as a system of interactive parts, the savings mount and </a:t>
            </a:r>
            <a:r>
              <a:rPr lang="en-US" dirty="0" smtClean="0"/>
              <a:t>health and safety issues are </a:t>
            </a:r>
            <a:r>
              <a:rPr lang="en-US" dirty="0" smtClean="0">
                <a:latin typeface="Times New Roman" pitchFamily="18" charset="0"/>
                <a:cs typeface="Times New Roman" pitchFamily="18" charset="0"/>
              </a:rPr>
              <a:t>avoided.</a:t>
            </a:r>
          </a:p>
          <a:p>
            <a:pPr>
              <a:spcBef>
                <a:spcPts val="0"/>
              </a:spcBef>
              <a:spcAft>
                <a:spcPts val="0"/>
              </a:spcAft>
              <a:defRPr/>
            </a:pPr>
            <a:endParaRPr lang="en-US" dirty="0" smtClean="0">
              <a:latin typeface="Times New Roman" pitchFamily="18" charset="0"/>
              <a:cs typeface="Times New Roman" pitchFamily="18" charset="0"/>
            </a:endParaRPr>
          </a:p>
          <a:p>
            <a:pPr>
              <a:spcBef>
                <a:spcPts val="0"/>
              </a:spcBef>
              <a:spcAft>
                <a:spcPts val="0"/>
              </a:spcAft>
              <a:defRPr/>
            </a:pPr>
            <a:r>
              <a:rPr lang="en-US" dirty="0" smtClean="0">
                <a:latin typeface="Times New Roman" pitchFamily="18" charset="0"/>
                <a:cs typeface="Times New Roman" pitchFamily="18" charset="0"/>
              </a:rPr>
              <a:t>Air sealing and insulating a home reduces the heating and cooling load. A replacement furnace in a sealed and insulated home can be smaller than the existing furnace. The initial price of the smaller unit is lower, and the long-term operating costs will be less. </a:t>
            </a:r>
          </a:p>
          <a:p>
            <a:pPr>
              <a:spcBef>
                <a:spcPts val="0"/>
              </a:spcBef>
              <a:spcAft>
                <a:spcPts val="0"/>
              </a:spcAft>
              <a:defRPr/>
            </a:pPr>
            <a:endParaRPr lang="en-US" dirty="0" smtClean="0">
              <a:latin typeface="Times New Roman" pitchFamily="18" charset="0"/>
              <a:cs typeface="Times New Roman" pitchFamily="18" charset="0"/>
            </a:endParaRPr>
          </a:p>
          <a:p>
            <a:pPr>
              <a:spcBef>
                <a:spcPts val="0"/>
              </a:spcBef>
              <a:spcAft>
                <a:spcPts val="600"/>
              </a:spcAft>
              <a:defRPr/>
            </a:pPr>
            <a:r>
              <a:rPr lang="en-US" dirty="0" smtClean="0">
                <a:latin typeface="Times New Roman" pitchFamily="18" charset="0"/>
                <a:cs typeface="Times New Roman" pitchFamily="18" charset="0"/>
              </a:rPr>
              <a:t>A house will experience problems when its house parts don’t work together properly.</a:t>
            </a:r>
          </a:p>
          <a:p>
            <a:pPr marL="457200" indent="-222250">
              <a:spcBef>
                <a:spcPts val="0"/>
              </a:spcBef>
              <a:spcAft>
                <a:spcPts val="0"/>
              </a:spcAft>
              <a:buFont typeface="Symbol" pitchFamily="18" charset="2"/>
              <a:buChar char="·"/>
              <a:defRPr/>
            </a:pPr>
            <a:r>
              <a:rPr lang="en-US" dirty="0" smtClean="0">
                <a:latin typeface="Times New Roman" pitchFamily="18" charset="0"/>
                <a:cs typeface="Times New Roman" pitchFamily="18" charset="0"/>
              </a:rPr>
              <a:t>Some problems are obvious. </a:t>
            </a:r>
            <a:r>
              <a:rPr lang="en-US" dirty="0"/>
              <a:t>S</a:t>
            </a:r>
            <a:r>
              <a:rPr lang="en-US" dirty="0" smtClean="0">
                <a:latin typeface="Times New Roman" pitchFamily="18" charset="0"/>
                <a:cs typeface="Times New Roman" pitchFamily="18" charset="0"/>
              </a:rPr>
              <a:t>ome are invisible.</a:t>
            </a:r>
          </a:p>
          <a:p>
            <a:pPr marL="457200" indent="-222250">
              <a:spcBef>
                <a:spcPts val="0"/>
              </a:spcBef>
              <a:spcAft>
                <a:spcPts val="0"/>
              </a:spcAft>
              <a:buFont typeface="Symbol" pitchFamily="18" charset="2"/>
              <a:buChar char="·"/>
              <a:defRPr/>
            </a:pPr>
            <a:r>
              <a:rPr lang="en-US" dirty="0" smtClean="0">
                <a:latin typeface="Times New Roman" pitchFamily="18" charset="0"/>
                <a:cs typeface="Times New Roman" pitchFamily="18" charset="0"/>
              </a:rPr>
              <a:t>Some problems appear now. </a:t>
            </a:r>
            <a:r>
              <a:rPr lang="en-US" dirty="0"/>
              <a:t>S</a:t>
            </a:r>
            <a:r>
              <a:rPr lang="en-US" dirty="0" smtClean="0">
                <a:latin typeface="Times New Roman" pitchFamily="18" charset="0"/>
                <a:cs typeface="Times New Roman" pitchFamily="18" charset="0"/>
              </a:rPr>
              <a:t>ome appear years down the road. </a:t>
            </a:r>
          </a:p>
          <a:p>
            <a:pPr>
              <a:spcBef>
                <a:spcPts val="0"/>
              </a:spcBef>
              <a:spcAft>
                <a:spcPts val="0"/>
              </a:spcAft>
              <a:defRPr/>
            </a:pPr>
            <a:endParaRPr lang="en-US" dirty="0" smtClean="0">
              <a:latin typeface="Times New Roman" pitchFamily="18" charset="0"/>
              <a:cs typeface="Times New Roman" pitchFamily="18" charset="0"/>
            </a:endParaRPr>
          </a:p>
          <a:p>
            <a:pPr>
              <a:spcBef>
                <a:spcPts val="0"/>
              </a:spcBef>
              <a:spcAft>
                <a:spcPts val="0"/>
              </a:spcAft>
              <a:defRPr/>
            </a:pPr>
            <a:r>
              <a:rPr lang="en-US" dirty="0" smtClean="0">
                <a:latin typeface="Times New Roman" pitchFamily="18" charset="0"/>
                <a:cs typeface="Times New Roman" pitchFamily="18" charset="0"/>
              </a:rPr>
              <a:t>Building failures are symptoms of failures in the house as a system. As weatherization workers, we need to find the underlying problem, not just replace the rotted wood.</a:t>
            </a:r>
          </a:p>
          <a:p>
            <a:pPr>
              <a:defRPr/>
            </a:pPr>
            <a:endParaRPr lang="en-US"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 name="Notes Placeholder 2"/>
          <p:cNvSpPr>
            <a:spLocks noGrp="1"/>
          </p:cNvSpPr>
          <p:nvPr>
            <p:ph type="body" sz="quarter" idx="10"/>
          </p:nvPr>
        </p:nvSpPr>
        <p:spPr>
          <a:noFill/>
          <a:ln/>
        </p:spPr>
        <p:txBody>
          <a:bodyPr/>
          <a:lstStyle/>
          <a:p>
            <a:pPr>
              <a:spcBef>
                <a:spcPct val="0"/>
              </a:spcBef>
              <a:spcAft>
                <a:spcPts val="0"/>
              </a:spcAft>
            </a:pPr>
            <a:r>
              <a:rPr lang="en-US" dirty="0" smtClean="0">
                <a:latin typeface="Times New Roman" pitchFamily="18" charset="0"/>
                <a:ea typeface="ＭＳ Ｐゴシック" charset="-128"/>
                <a:cs typeface="Times New Roman" pitchFamily="18" charset="0"/>
              </a:rPr>
              <a:t>Side windows are double glazed; the center window is single glazed.</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When plant watering, all water poured into plant soil eventually evaporates into the room.</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Evaporated water is condensing on the cold, single-paned center window.</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 name="Rectangle 5"/>
          <p:cNvSpPr>
            <a:spLocks noGrp="1" noChangeArrowheads="1"/>
          </p:cNvSpPr>
          <p:nvPr>
            <p:ph type="body" sz="quarter" idx="10"/>
          </p:nvPr>
        </p:nvSpPr>
        <p:spPr>
          <a:noFill/>
          <a:ln/>
        </p:spPr>
        <p:txBody>
          <a:bodyPr/>
          <a:lstStyle/>
          <a:p>
            <a:pPr>
              <a:spcBef>
                <a:spcPct val="0"/>
              </a:spcBef>
              <a:spcAft>
                <a:spcPts val="0"/>
              </a:spcAft>
            </a:pPr>
            <a:r>
              <a:rPr lang="en-US" dirty="0" smtClean="0">
                <a:latin typeface="Times New Roman" pitchFamily="18" charset="0"/>
                <a:ea typeface="ＭＳ Ｐゴシック" charset="-128"/>
                <a:cs typeface="Times New Roman" pitchFamily="18" charset="0"/>
              </a:rPr>
              <a:t>Choices:</a:t>
            </a:r>
          </a:p>
          <a:p>
            <a:pPr lvl="1"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Add a storm window </a:t>
            </a:r>
            <a:r>
              <a:rPr lang="en-US" dirty="0" smtClean="0">
                <a:latin typeface="Times New Roman" pitchFamily="18" charset="0"/>
                <a:ea typeface="ＭＳ Ｐゴシック" charset="-128"/>
                <a:cs typeface="Times New Roman" pitchFamily="18" charset="0"/>
                <a:sym typeface="Symbol" charset="2"/>
              </a:rPr>
              <a:t></a:t>
            </a:r>
            <a:r>
              <a:rPr lang="en-US" dirty="0" smtClean="0">
                <a:latin typeface="Times New Roman" pitchFamily="18" charset="0"/>
                <a:ea typeface="ＭＳ Ｐゴシック" charset="-128"/>
                <a:cs typeface="Times New Roman" pitchFamily="18" charset="0"/>
              </a:rPr>
              <a:t> Relatively inexpensive with fair return (improves existing R-1 to R-2). </a:t>
            </a:r>
          </a:p>
          <a:p>
            <a:pPr lvl="1"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Replace the window unit </a:t>
            </a:r>
            <a:r>
              <a:rPr lang="en-US" dirty="0" smtClean="0">
                <a:latin typeface="Times New Roman" pitchFamily="18" charset="0"/>
                <a:ea typeface="ＭＳ Ｐゴシック" charset="-128"/>
                <a:cs typeface="Times New Roman" pitchFamily="18" charset="0"/>
                <a:sym typeface="Symbol" charset="2"/>
              </a:rPr>
              <a:t></a:t>
            </a:r>
            <a:r>
              <a:rPr lang="en-US" dirty="0" smtClean="0">
                <a:latin typeface="Times New Roman" pitchFamily="18" charset="0"/>
                <a:ea typeface="ＭＳ Ｐゴシック" charset="-128"/>
                <a:cs typeface="Times New Roman" pitchFamily="18" charset="0"/>
              </a:rPr>
              <a:t> More expensive with better return (R-1 to ≈ R-3.5).</a:t>
            </a:r>
          </a:p>
          <a:p>
            <a:pPr lvl="1"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Run the ceiling fan </a:t>
            </a:r>
            <a:r>
              <a:rPr lang="en-US" dirty="0" smtClean="0">
                <a:latin typeface="Times New Roman" pitchFamily="18" charset="0"/>
                <a:ea typeface="ＭＳ Ｐゴシック" charset="-128"/>
                <a:cs typeface="Times New Roman" pitchFamily="18" charset="0"/>
                <a:sym typeface="Symbol" charset="2"/>
              </a:rPr>
              <a:t></a:t>
            </a:r>
            <a:r>
              <a:rPr lang="en-US" dirty="0" smtClean="0">
                <a:latin typeface="Times New Roman" pitchFamily="18" charset="0"/>
                <a:ea typeface="ＭＳ Ｐゴシック" charset="-128"/>
                <a:cs typeface="Times New Roman" pitchFamily="18" charset="0"/>
              </a:rPr>
              <a:t> No initial cost and will raise the glass temperature over dew point, but will increase heat loss through windows and use electricity.</a:t>
            </a:r>
          </a:p>
          <a:p>
            <a:pPr lvl="1"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Eliminate the plants </a:t>
            </a:r>
            <a:r>
              <a:rPr lang="en-US" dirty="0" smtClean="0">
                <a:latin typeface="Times New Roman" pitchFamily="18" charset="0"/>
                <a:ea typeface="ＭＳ Ｐゴシック" charset="-128"/>
                <a:cs typeface="Times New Roman" pitchFamily="18" charset="0"/>
                <a:sym typeface="Symbol" charset="2"/>
              </a:rPr>
              <a:t></a:t>
            </a:r>
            <a:r>
              <a:rPr lang="en-US" dirty="0" smtClean="0">
                <a:latin typeface="Times New Roman" pitchFamily="18" charset="0"/>
                <a:ea typeface="ＭＳ Ｐゴシック" charset="-128"/>
                <a:cs typeface="Times New Roman" pitchFamily="18" charset="0"/>
              </a:rPr>
              <a:t> Free but interferes with client lifestyle and doesn’t reduce space heat consumption.</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Any of the four will work. </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In the private sector, the decision would rest on homeowner resources and motivations.  With DOE funding, the auditor must make the best choice for each house, considering 1) the client, 2) the future use of the building, and 3) the SIR. As the inspector or monitor, it falls to you to determine whether the auditor made an appropriate choice. </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7" name="Notes Placeholder 2"/>
          <p:cNvSpPr>
            <a:spLocks noGrp="1"/>
          </p:cNvSpPr>
          <p:nvPr>
            <p:ph type="body" sz="quarter" idx="10"/>
          </p:nvPr>
        </p:nvSpPr>
        <p:spPr>
          <a:noFill/>
          <a:ln/>
        </p:spPr>
        <p:txBody>
          <a:bodyPr/>
          <a:lstStyle/>
          <a:p>
            <a:r>
              <a:rPr lang="en-US" dirty="0" smtClean="0">
                <a:latin typeface="Times New Roman" pitchFamily="18" charset="0"/>
                <a:ea typeface="ＭＳ Ｐゴシック" charset="-128"/>
                <a:cs typeface="Times New Roman" pitchFamily="18" charset="0"/>
              </a:rPr>
              <a:t>This slide lists the four reasons why John Tooley, a s</a:t>
            </a:r>
            <a:r>
              <a:rPr lang="en-US" sz="1200" kern="1200" dirty="0" smtClean="0">
                <a:solidFill>
                  <a:schemeClr val="tx1"/>
                </a:solidFill>
                <a:latin typeface="Times New Roman" pitchFamily="18" charset="0"/>
                <a:ea typeface="ＭＳ Ｐゴシック" charset="-128"/>
                <a:cs typeface="Times New Roman" pitchFamily="18" charset="0"/>
              </a:rPr>
              <a:t>enior building science consultant for Advanced Energy</a:t>
            </a:r>
            <a:r>
              <a:rPr lang="en-US" dirty="0" smtClean="0">
                <a:latin typeface="Times New Roman" pitchFamily="18" charset="0"/>
                <a:ea typeface="ＭＳ Ｐゴシック" charset="-128"/>
                <a:cs typeface="Times New Roman" pitchFamily="18" charset="0"/>
              </a:rPr>
              <a:t>, believes house-as-a-system science should dominate energy conservation retrofit decisions.</a:t>
            </a:r>
          </a:p>
          <a:p>
            <a:r>
              <a:rPr lang="en-US" i="1" dirty="0" smtClean="0">
                <a:solidFill>
                  <a:schemeClr val="bg2"/>
                </a:solidFill>
                <a:latin typeface="Times New Roman" pitchFamily="18" charset="0"/>
                <a:ea typeface="ＭＳ Ｐゴシック" charset="-128"/>
                <a:cs typeface="Times New Roman" pitchFamily="18" charset="0"/>
              </a:rPr>
              <a:t>This slide and the next six were all inspired by information  from John.</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7" name="Notes Placeholder 2"/>
          <p:cNvSpPr>
            <a:spLocks noGrp="1"/>
          </p:cNvSpPr>
          <p:nvPr>
            <p:ph type="body" sz="quarter" idx="10"/>
          </p:nvPr>
        </p:nvSpPr>
        <p:spPr>
          <a:noFill/>
          <a:ln/>
        </p:spPr>
        <p:txBody>
          <a:bodyPr/>
          <a:lstStyle/>
          <a:p>
            <a:pPr>
              <a:spcBef>
                <a:spcPct val="0"/>
              </a:spcBef>
              <a:spcAft>
                <a:spcPts val="0"/>
              </a:spcAft>
            </a:pPr>
            <a:r>
              <a:rPr lang="en-US" dirty="0" smtClean="0">
                <a:ea typeface="ＭＳ Ｐゴシック" charset="-128"/>
              </a:rPr>
              <a:t>Today’s houses are tighter than older houses, just by virtue of modern building materials. Compare the materials of newer homes vs. older homes:</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Plywood and drywall vs. boards and plaster</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Platform vs. balloon framing</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Concrete vs. granite slabs or rubble stone and brick</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Concrete vs. dirt floors</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Vinyl thermo pane windows vs. wood sash and storms</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Insulated doors vs. wooden doors</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Modern caulks</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7" name="Notes Placeholder 2"/>
          <p:cNvSpPr>
            <a:spLocks noGrp="1"/>
          </p:cNvSpPr>
          <p:nvPr>
            <p:ph type="body" sz="quarter" idx="10"/>
          </p:nvPr>
        </p:nvSpPr>
        <p:spPr>
          <a:noFill/>
          <a:ln/>
        </p:spPr>
        <p:txBody>
          <a:bodyPr/>
          <a:lstStyle/>
          <a:p>
            <a:pPr>
              <a:spcBef>
                <a:spcPct val="0"/>
              </a:spcBef>
              <a:spcAft>
                <a:spcPts val="0"/>
              </a:spcAft>
            </a:pPr>
            <a:r>
              <a:rPr lang="en-US" dirty="0" smtClean="0">
                <a:latin typeface="Times New Roman" pitchFamily="18" charset="0"/>
                <a:ea typeface="ＭＳ Ｐゴシック" charset="-128"/>
                <a:cs typeface="Times New Roman" pitchFamily="18" charset="0"/>
              </a:rPr>
              <a:t>In addition to being tighter, today’s homes have more driving forces sucking energy from them:</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More and stronger exhaust appliances</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400+ CFM </a:t>
            </a:r>
            <a:r>
              <a:rPr lang="en-US" dirty="0" err="1" smtClean="0">
                <a:latin typeface="Times New Roman" pitchFamily="18" charset="0"/>
                <a:ea typeface="ＭＳ Ｐゴシック" charset="-128"/>
                <a:cs typeface="Times New Roman" pitchFamily="18" charset="0"/>
              </a:rPr>
              <a:t>Jenn-aire</a:t>
            </a:r>
            <a:r>
              <a:rPr lang="en-US" dirty="0" smtClean="0">
                <a:latin typeface="Times New Roman" pitchFamily="18" charset="0"/>
                <a:ea typeface="ＭＳ Ｐゴシック" charset="-128"/>
                <a:cs typeface="Times New Roman" pitchFamily="18" charset="0"/>
              </a:rPr>
              <a:t> (upper left) vs. 50 CFM kitchen paddle fan hood (right)</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Direct through-the-wall fan (below)</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Clothes dryers vs. drying rack or clothes line</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Central vacuum</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Air handlers</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Central AC</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Stronger furnace fans</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Whole house ventilation fans</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Bigger and more powerful fans in general</a:t>
            </a:r>
          </a:p>
          <a:p>
            <a:pPr marL="457200" indent="-223838">
              <a:spcBef>
                <a:spcPct val="0"/>
              </a:spcBef>
              <a:spcAft>
                <a:spcPts val="0"/>
              </a:spcAft>
              <a:buFont typeface="Symbol" pitchFamily="18" charset="2"/>
              <a:buChar char="·"/>
            </a:pPr>
            <a:endParaRPr lang="en-US" dirty="0">
              <a:ea typeface="ＭＳ Ｐゴシック" charset="-128"/>
            </a:endParaRPr>
          </a:p>
          <a:p>
            <a:pPr>
              <a:spcBef>
                <a:spcPct val="0"/>
              </a:spcBef>
              <a:spcAft>
                <a:spcPts val="0"/>
              </a:spcAft>
            </a:pPr>
            <a:r>
              <a:rPr lang="en-US" dirty="0" smtClean="0">
                <a:latin typeface="Times New Roman" pitchFamily="18" charset="0"/>
                <a:ea typeface="ＭＳ Ｐゴシック" charset="-128"/>
                <a:cs typeface="Times New Roman" pitchFamily="18" charset="0"/>
              </a:rPr>
              <a:t>Tighter construction coupled with more and bigger fans increases the risks associated with depressurization, namely backdrafting of natural draft appliances. </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7" name="Rectangle 5"/>
          <p:cNvSpPr>
            <a:spLocks noGrp="1" noChangeArrowheads="1"/>
          </p:cNvSpPr>
          <p:nvPr>
            <p:ph type="body" sz="quarter" idx="10"/>
          </p:nvPr>
        </p:nvSpPr>
        <p:spPr>
          <a:noFill/>
          <a:ln/>
        </p:spPr>
        <p:txBody>
          <a:bodyPr/>
          <a:lstStyle/>
          <a:p>
            <a:pPr marL="0" lvl="1">
              <a:spcBef>
                <a:spcPts val="600"/>
              </a:spcBef>
              <a:spcAft>
                <a:spcPts val="600"/>
              </a:spcAft>
            </a:pPr>
            <a:r>
              <a:rPr lang="en-US" i="1" dirty="0" smtClean="0">
                <a:solidFill>
                  <a:schemeClr val="bg1">
                    <a:lumMod val="50000"/>
                  </a:schemeClr>
                </a:solidFill>
                <a:latin typeface="Times New Roman" pitchFamily="18" charset="0"/>
                <a:ea typeface="ＭＳ Ｐゴシック" charset="-128"/>
                <a:cs typeface="Times New Roman" pitchFamily="18" charset="0"/>
              </a:rPr>
              <a:t>Click to reveal the progression of appliances from open fireplaces to fireplaces with glass doors to air tight woodstove to coal boiler to 80% </a:t>
            </a:r>
            <a:r>
              <a:rPr lang="en-US" i="1" dirty="0" err="1" smtClean="0">
                <a:solidFill>
                  <a:schemeClr val="bg1">
                    <a:lumMod val="50000"/>
                  </a:schemeClr>
                </a:solidFill>
                <a:latin typeface="Times New Roman" pitchFamily="18" charset="0"/>
                <a:ea typeface="ＭＳ Ｐゴシック" charset="-128"/>
                <a:cs typeface="Times New Roman" pitchFamily="18" charset="0"/>
              </a:rPr>
              <a:t>drybase</a:t>
            </a:r>
            <a:r>
              <a:rPr lang="en-US" i="1" dirty="0" smtClean="0">
                <a:solidFill>
                  <a:schemeClr val="bg1">
                    <a:lumMod val="50000"/>
                  </a:schemeClr>
                </a:solidFill>
                <a:latin typeface="Times New Roman" pitchFamily="18" charset="0"/>
                <a:ea typeface="ＭＳ Ｐゴシック" charset="-128"/>
                <a:cs typeface="Times New Roman" pitchFamily="18" charset="0"/>
              </a:rPr>
              <a:t> boiler and finally to a 90%+ furnace. </a:t>
            </a:r>
          </a:p>
          <a:p>
            <a:pPr marL="0" lvl="1">
              <a:spcBef>
                <a:spcPts val="600"/>
              </a:spcBef>
              <a:spcAft>
                <a:spcPts val="600"/>
              </a:spcAft>
            </a:pPr>
            <a:r>
              <a:rPr lang="en-US" i="1" dirty="0" smtClean="0">
                <a:solidFill>
                  <a:schemeClr val="bg1">
                    <a:lumMod val="50000"/>
                  </a:schemeClr>
                </a:solidFill>
                <a:latin typeface="Times New Roman" pitchFamily="18" charset="0"/>
                <a:ea typeface="ＭＳ Ｐゴシック" charset="-128"/>
                <a:cs typeface="Times New Roman" pitchFamily="18" charset="0"/>
              </a:rPr>
              <a:t>Ask students to name an appliance with weaker draft each step of the way.</a:t>
            </a:r>
            <a:endParaRPr lang="en-US" dirty="0" smtClean="0">
              <a:solidFill>
                <a:schemeClr val="bg1">
                  <a:lumMod val="50000"/>
                </a:schemeClr>
              </a:solidFill>
              <a:latin typeface="Times New Roman" pitchFamily="18" charset="0"/>
              <a:ea typeface="ＭＳ Ｐゴシック" charset="-128"/>
              <a:cs typeface="Times New Roman" pitchFamily="18" charset="0"/>
            </a:endParaRP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Heating efficiency ratings are simply the percentage of consumed energy that goes up the chimney, i.e., as efficiency increases, less heat and air go up the chimney. </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As we increase heating appliance efficiency, we reduce draft, which, in turn, moves less air through the building, reducing its drying capability.</a:t>
            </a:r>
          </a:p>
          <a:p>
            <a:pPr marL="457200"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The final step in efficiency improvement is a sealed combustion unit, which gets its combustion air from the outside and consequently does nothing to dry the building at all.</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7" name="Notes Placeholder 2"/>
          <p:cNvSpPr>
            <a:spLocks noGrp="1"/>
          </p:cNvSpPr>
          <p:nvPr>
            <p:ph type="body" sz="quarter" idx="10"/>
          </p:nvPr>
        </p:nvSpPr>
        <p:spPr>
          <a:noFill/>
          <a:ln/>
        </p:spPr>
        <p:txBody>
          <a:bodyPr/>
          <a:lstStyle/>
          <a:p>
            <a:pPr marL="1588">
              <a:spcBef>
                <a:spcPct val="0"/>
              </a:spcBef>
              <a:spcAft>
                <a:spcPts val="0"/>
              </a:spcAft>
            </a:pPr>
            <a:r>
              <a:rPr lang="en-US" dirty="0" smtClean="0">
                <a:latin typeface="Times New Roman" pitchFamily="18" charset="0"/>
                <a:ea typeface="ＭＳ Ｐゴシック" charset="-128"/>
                <a:cs typeface="Times New Roman" pitchFamily="18" charset="0"/>
              </a:rPr>
              <a:t>Air moves readily through uninsulated walls and ceilings. Cavities filled with insulation slow or stop air movement.</a:t>
            </a:r>
          </a:p>
          <a:p>
            <a:pPr marL="1588">
              <a:spcBef>
                <a:spcPct val="0"/>
              </a:spcBef>
              <a:spcAft>
                <a:spcPts val="0"/>
              </a:spcAft>
            </a:pPr>
            <a:endParaRPr lang="en-US" dirty="0" smtClean="0">
              <a:latin typeface="Times New Roman" pitchFamily="18" charset="0"/>
              <a:ea typeface="ＭＳ Ｐゴシック" charset="-128"/>
              <a:cs typeface="Times New Roman" pitchFamily="18" charset="0"/>
            </a:endParaRPr>
          </a:p>
          <a:p>
            <a:pPr marL="1588">
              <a:spcBef>
                <a:spcPct val="0"/>
              </a:spcBef>
              <a:spcAft>
                <a:spcPts val="0"/>
              </a:spcAft>
            </a:pPr>
            <a:r>
              <a:rPr lang="en-US" dirty="0" smtClean="0">
                <a:latin typeface="Times New Roman" pitchFamily="18" charset="0"/>
                <a:ea typeface="ＭＳ Ｐゴシック" charset="-128"/>
                <a:cs typeface="Times New Roman" pitchFamily="18" charset="0"/>
              </a:rPr>
              <a:t>Years ago, houses were designed to cycle wet to dry annually. That is, they got wet in humid times and dried out when the humidity dropped.</a:t>
            </a:r>
          </a:p>
          <a:p>
            <a:pPr marL="1588">
              <a:spcBef>
                <a:spcPct val="0"/>
              </a:spcBef>
              <a:spcAft>
                <a:spcPts val="0"/>
              </a:spcAft>
            </a:pPr>
            <a:endParaRPr lang="en-US" dirty="0" smtClean="0">
              <a:latin typeface="Times New Roman" pitchFamily="18" charset="0"/>
              <a:ea typeface="ＭＳ Ｐゴシック" charset="-128"/>
              <a:cs typeface="Times New Roman" pitchFamily="18" charset="0"/>
            </a:endParaRPr>
          </a:p>
          <a:p>
            <a:pPr marL="1588">
              <a:spcBef>
                <a:spcPct val="0"/>
              </a:spcBef>
              <a:spcAft>
                <a:spcPts val="0"/>
              </a:spcAft>
            </a:pPr>
            <a:r>
              <a:rPr lang="en-US" dirty="0" smtClean="0">
                <a:latin typeface="Times New Roman" pitchFamily="18" charset="0"/>
                <a:ea typeface="ＭＳ Ｐゴシック" charset="-128"/>
                <a:cs typeface="Times New Roman" pitchFamily="18" charset="0"/>
              </a:rPr>
              <a:t>Energy savings measures generally interfere with this cycle and require moisture mitigation.</a:t>
            </a:r>
          </a:p>
          <a:p>
            <a:pPr marL="1588">
              <a:spcBef>
                <a:spcPct val="0"/>
              </a:spcBef>
              <a:spcAft>
                <a:spcPts val="0"/>
              </a:spcAft>
            </a:pPr>
            <a:endParaRPr lang="en-US" dirty="0" smtClean="0">
              <a:latin typeface="Times New Roman" pitchFamily="18" charset="0"/>
              <a:ea typeface="ＭＳ Ｐゴシック" charset="-128"/>
              <a:cs typeface="Times New Roman" pitchFamily="18" charset="0"/>
            </a:endParaRPr>
          </a:p>
          <a:p>
            <a:pPr marL="1588">
              <a:spcBef>
                <a:spcPct val="0"/>
              </a:spcBef>
              <a:spcAft>
                <a:spcPts val="0"/>
              </a:spcAft>
            </a:pPr>
            <a:r>
              <a:rPr lang="en-US" dirty="0" smtClean="0">
                <a:latin typeface="Times New Roman" pitchFamily="18" charset="0"/>
                <a:ea typeface="ＭＳ Ｐゴシック" charset="-128"/>
                <a:cs typeface="Times New Roman" pitchFamily="18" charset="0"/>
              </a:rPr>
              <a:t>These circumstances led to the common belief that cellulose rots buildings. When cellulose first gained popularity after the first energy crisis, installers were not aware of the necessity for moisture control. The result was a large number of damaged buildings. We now know that moisture control is essential when insulating and air sealing buildings.</a:t>
            </a:r>
          </a:p>
          <a:p>
            <a:pPr marL="1588">
              <a:spcBef>
                <a:spcPct val="0"/>
              </a:spcBef>
              <a:spcAft>
                <a:spcPts val="0"/>
              </a:spcAft>
            </a:pPr>
            <a:endParaRPr lang="en-US" dirty="0" smtClean="0">
              <a:latin typeface="Times New Roman" pitchFamily="18" charset="0"/>
              <a:ea typeface="ＭＳ Ｐゴシック" charset="-128"/>
              <a:cs typeface="Times New Roman" pitchFamily="18" charset="0"/>
            </a:endParaRPr>
          </a:p>
          <a:p>
            <a:pPr marL="1588">
              <a:spcBef>
                <a:spcPct val="0"/>
              </a:spcBef>
              <a:spcAft>
                <a:spcPts val="0"/>
              </a:spcAft>
            </a:pPr>
            <a:r>
              <a:rPr lang="en-US" dirty="0" smtClean="0">
                <a:latin typeface="Times New Roman" pitchFamily="18" charset="0"/>
                <a:ea typeface="ＭＳ Ｐゴシック" charset="-128"/>
                <a:cs typeface="Times New Roman" pitchFamily="18" charset="0"/>
              </a:rPr>
              <a:t>Modern homes generally spread out rather than up (think “ranch” vs. Victorian”), reducing the stack effect.</a:t>
            </a:r>
          </a:p>
          <a:p>
            <a:pPr marL="1588">
              <a:spcBef>
                <a:spcPct val="0"/>
              </a:spcBef>
              <a:spcAft>
                <a:spcPts val="0"/>
              </a:spcAft>
            </a:pPr>
            <a:endParaRPr lang="en-US" dirty="0" smtClean="0">
              <a:latin typeface="Times New Roman" pitchFamily="18" charset="0"/>
              <a:ea typeface="ＭＳ Ｐゴシック" charset="-128"/>
              <a:cs typeface="Times New Roman" pitchFamily="18" charset="0"/>
            </a:endParaRPr>
          </a:p>
          <a:p>
            <a:pPr marL="1588">
              <a:spcBef>
                <a:spcPct val="0"/>
              </a:spcBef>
              <a:spcAft>
                <a:spcPts val="0"/>
              </a:spcAft>
            </a:pPr>
            <a:r>
              <a:rPr lang="en-US" dirty="0" smtClean="0">
                <a:latin typeface="Times New Roman" pitchFamily="18" charset="0"/>
                <a:ea typeface="ＭＳ Ｐゴシック" charset="-128"/>
                <a:cs typeface="Times New Roman" pitchFamily="18" charset="0"/>
              </a:rPr>
              <a:t>Better caulks and sealants, tighter construction details, and man-made materials all help keep moisture in.</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7" name="Notes Placeholder 2"/>
          <p:cNvSpPr>
            <a:spLocks noGrp="1"/>
          </p:cNvSpPr>
          <p:nvPr>
            <p:ph type="body" sz="quarter" idx="10"/>
          </p:nvPr>
        </p:nvSpPr>
        <p:spPr>
          <a:noFill/>
          <a:ln/>
        </p:spPr>
        <p:txBody>
          <a:bodyPr/>
          <a:lstStyle/>
          <a:p>
            <a:pPr>
              <a:spcBef>
                <a:spcPct val="0"/>
              </a:spcBef>
              <a:spcAft>
                <a:spcPts val="0"/>
              </a:spcAft>
            </a:pPr>
            <a:r>
              <a:rPr lang="en-US" dirty="0" smtClean="0">
                <a:latin typeface="Times New Roman" pitchFamily="18" charset="0"/>
                <a:ea typeface="ＭＳ Ｐゴシック" charset="-128"/>
                <a:cs typeface="Times New Roman" pitchFamily="18" charset="0"/>
              </a:rPr>
              <a:t>We’ve transformed from an agrarian society to an industrialized one and from an active outdoor lifestyle to a sedentary indoor one.</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lvl="1"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Daily showers vs. weekly baths</a:t>
            </a:r>
          </a:p>
          <a:p>
            <a:pPr lvl="1" indent="-223838">
              <a:spcBef>
                <a:spcPct val="0"/>
              </a:spcBef>
              <a:spcAft>
                <a:spcPts val="0"/>
              </a:spcAft>
              <a:buFont typeface="Symbol" pitchFamily="18" charset="2"/>
              <a:buChar char="·"/>
            </a:pPr>
            <a:r>
              <a:rPr lang="en-US" dirty="0" smtClean="0">
                <a:latin typeface="Times New Roman" pitchFamily="18" charset="0"/>
                <a:ea typeface="ＭＳ Ｐゴシック" charset="-128"/>
                <a:cs typeface="Times New Roman" pitchFamily="18" charset="0"/>
              </a:rPr>
              <a:t>Water “sports” include hot tubs, multiple showerheads, saunas, and indoor pools</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7" name="Rectangle 3"/>
          <p:cNvSpPr>
            <a:spLocks noGrp="1" noChangeArrowheads="1"/>
          </p:cNvSpPr>
          <p:nvPr>
            <p:ph type="body" sz="quarter" idx="10"/>
          </p:nvPr>
        </p:nvSpPr>
        <p:spPr>
          <a:ln/>
        </p:spPr>
        <p:txBody>
          <a:bodyPr/>
          <a:lstStyle/>
          <a:p>
            <a:pPr marL="457200" indent="-223838">
              <a:spcBef>
                <a:spcPts val="0"/>
              </a:spcBef>
              <a:spcAft>
                <a:spcPts val="0"/>
              </a:spcAft>
              <a:buFont typeface="Symbol" pitchFamily="18" charset="2"/>
              <a:buChar char="·"/>
              <a:defRPr/>
            </a:pPr>
            <a:r>
              <a:rPr lang="en-US" dirty="0" smtClean="0">
                <a:latin typeface="Times New Roman"/>
                <a:ea typeface="Times New Roman"/>
              </a:rPr>
              <a:t>We build very differently than we did 40 years ago.</a:t>
            </a:r>
          </a:p>
          <a:p>
            <a:pPr marL="457200" indent="-223838">
              <a:spcBef>
                <a:spcPts val="0"/>
              </a:spcBef>
              <a:spcAft>
                <a:spcPts val="0"/>
              </a:spcAft>
              <a:buFont typeface="Symbol" pitchFamily="18" charset="2"/>
              <a:buChar char="·"/>
              <a:defRPr/>
            </a:pPr>
            <a:r>
              <a:rPr lang="en-US" dirty="0" smtClean="0">
                <a:latin typeface="Times New Roman"/>
                <a:ea typeface="Times New Roman"/>
              </a:rPr>
              <a:t>Economic pressure is driving the move to tighter houses with smaller margins of safety.</a:t>
            </a:r>
          </a:p>
          <a:p>
            <a:pPr marL="457200" indent="-223838">
              <a:spcBef>
                <a:spcPts val="0"/>
              </a:spcBef>
              <a:spcAft>
                <a:spcPts val="0"/>
              </a:spcAft>
              <a:buFont typeface="Symbol" pitchFamily="18" charset="2"/>
              <a:buChar char="·"/>
              <a:defRPr/>
            </a:pPr>
            <a:r>
              <a:rPr lang="en-US" dirty="0" smtClean="0">
                <a:latin typeface="Times New Roman"/>
                <a:ea typeface="Times New Roman"/>
              </a:rPr>
              <a:t>The tighter a house is, the more influence individual components have on the others.</a:t>
            </a:r>
          </a:p>
          <a:p>
            <a:pPr marL="457200" indent="-223838">
              <a:spcBef>
                <a:spcPts val="0"/>
              </a:spcBef>
              <a:spcAft>
                <a:spcPts val="0"/>
              </a:spcAft>
              <a:buFont typeface="Symbol" pitchFamily="18" charset="2"/>
              <a:buChar char="·"/>
              <a:defRPr/>
            </a:pPr>
            <a:r>
              <a:rPr lang="en-US" dirty="0" smtClean="0">
                <a:latin typeface="Times New Roman"/>
                <a:ea typeface="Times New Roman"/>
              </a:rPr>
              <a:t>All pollutants inside the pressure boundary will eventually be dispersed throughout the entire living area.</a:t>
            </a:r>
          </a:p>
          <a:p>
            <a:pPr marL="457200" indent="-223838">
              <a:spcBef>
                <a:spcPts val="0"/>
              </a:spcBef>
              <a:spcAft>
                <a:spcPts val="0"/>
              </a:spcAft>
              <a:buFont typeface="Symbol" pitchFamily="18" charset="2"/>
              <a:buChar char="·"/>
              <a:defRPr/>
            </a:pPr>
            <a:r>
              <a:rPr lang="en-US" dirty="0" smtClean="0">
                <a:latin typeface="Times New Roman"/>
                <a:ea typeface="Times New Roman"/>
              </a:rPr>
              <a:t>Altering a building or its mechanical system can have unexpected consequences.</a:t>
            </a:r>
          </a:p>
          <a:p>
            <a:pPr marR="0" algn="l" defTabSz="914400" rtl="0" eaLnBrk="0" fontAlgn="base" latinLnBrk="0" hangingPunct="0">
              <a:lnSpc>
                <a:spcPct val="100000"/>
              </a:lnSpc>
              <a:spcBef>
                <a:spcPts val="0"/>
              </a:spcBef>
              <a:spcAft>
                <a:spcPts val="0"/>
              </a:spcAft>
              <a:buClrTx/>
              <a:buSzTx/>
              <a:buFontTx/>
              <a:buNone/>
              <a:tabLst/>
              <a:defRPr/>
            </a:pPr>
            <a:endParaRPr lang="en-US" sz="1200" i="1" kern="1200" dirty="0" smtClean="0">
              <a:solidFill>
                <a:schemeClr val="tx1">
                  <a:lumMod val="50000"/>
                  <a:lumOff val="50000"/>
                </a:schemeClr>
              </a:solidFill>
              <a:ea typeface="ＭＳ Ｐゴシック" charset="-128"/>
            </a:endParaRPr>
          </a:p>
          <a:p>
            <a:pPr marR="0" algn="l" defTabSz="914400" rtl="0" eaLnBrk="0" fontAlgn="base" latinLnBrk="0" hangingPunct="0">
              <a:lnSpc>
                <a:spcPct val="100000"/>
              </a:lnSpc>
              <a:spcBef>
                <a:spcPts val="0"/>
              </a:spcBef>
              <a:spcAft>
                <a:spcPts val="0"/>
              </a:spcAft>
              <a:buClrTx/>
              <a:buSzTx/>
              <a:buFontTx/>
              <a:buNone/>
              <a:tabLst/>
              <a:defRPr/>
            </a:pPr>
            <a:r>
              <a:rPr lang="en-US" sz="1200" i="1" kern="1200" dirty="0" smtClean="0">
                <a:solidFill>
                  <a:schemeClr val="tx1">
                    <a:lumMod val="50000"/>
                    <a:lumOff val="50000"/>
                  </a:schemeClr>
                </a:solidFill>
                <a:ea typeface="ＭＳ Ｐゴシック" charset="-128"/>
              </a:rPr>
              <a:t>Present this slide as an interactive discussion, soliciting personal examples from the trainees. Add your own personal examples and knowledge to supplement. </a:t>
            </a:r>
            <a:endParaRPr lang="en-US" sz="1200" kern="1200" dirty="0" smtClean="0">
              <a:solidFill>
                <a:schemeClr val="tx1">
                  <a:lumMod val="50000"/>
                  <a:lumOff val="50000"/>
                </a:schemeClr>
              </a:solidFill>
              <a:ea typeface="ＭＳ Ｐゴシック" charset="-128"/>
            </a:endParaRPr>
          </a:p>
          <a:p>
            <a:pPr>
              <a:defRPr/>
            </a:pPr>
            <a:endParaRPr lang="en-US" dirty="0" smtClean="0">
              <a:ea typeface="ＭＳ Ｐゴシック" charset="-128"/>
            </a:endParaRP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descr="Clipart of house displaying open cutaway showing a number of arrows pointing to different elements of the home."/>
          <p:cNvSpPr>
            <a:spLocks noGrp="1" noRot="1" noChangeAspect="1" noTextEdit="1"/>
          </p:cNvSpPr>
          <p:nvPr>
            <p:ph type="sldImg"/>
          </p:nvPr>
        </p:nvSpPr>
        <p:spPr>
          <a:xfrm>
            <a:off x="1162050" y="342900"/>
            <a:ext cx="4686300" cy="3514725"/>
          </a:xfrm>
          <a:ln/>
        </p:spPr>
      </p:sp>
      <p:sp>
        <p:nvSpPr>
          <p:cNvPr id="7" name="Rectangle 5"/>
          <p:cNvSpPr>
            <a:spLocks noGrp="1" noChangeArrowheads="1"/>
          </p:cNvSpPr>
          <p:nvPr>
            <p:ph type="body" sz="quarter" idx="10"/>
          </p:nvPr>
        </p:nvSpPr>
        <p:spPr>
          <a:xfrm>
            <a:off x="685800" y="4000500"/>
            <a:ext cx="5607050" cy="5029200"/>
          </a:xfrm>
          <a:ln/>
        </p:spPr>
        <p:txBody>
          <a:bodyPr/>
          <a:lstStyle/>
          <a:p>
            <a:pPr>
              <a:spcAft>
                <a:spcPts val="600"/>
              </a:spcAft>
              <a:defRPr/>
            </a:pPr>
            <a:r>
              <a:rPr lang="en-US" i="1" dirty="0" smtClean="0">
                <a:solidFill>
                  <a:schemeClr val="bg1">
                    <a:lumMod val="50000"/>
                  </a:schemeClr>
                </a:solidFill>
                <a:latin typeface="Times New Roman" pitchFamily="18" charset="0"/>
                <a:ea typeface="ＭＳ Ｐゴシック" charset="-128"/>
                <a:cs typeface="Times New Roman" pitchFamily="18" charset="0"/>
              </a:rPr>
              <a:t>Click to highlight arrows pointing to various elements, as outlined in list below.</a:t>
            </a:r>
            <a:endParaRPr lang="en-US" dirty="0" smtClean="0">
              <a:solidFill>
                <a:schemeClr val="bg1">
                  <a:lumMod val="50000"/>
                </a:schemeClr>
              </a:solidFill>
              <a:latin typeface="Times New Roman" pitchFamily="18" charset="0"/>
              <a:ea typeface="ＭＳ Ｐゴシック" charset="-128"/>
              <a:cs typeface="Times New Roman" pitchFamily="18" charset="0"/>
            </a:endParaRPr>
          </a:p>
          <a:p>
            <a:pPr>
              <a:spcBef>
                <a:spcPts val="0"/>
              </a:spcBef>
              <a:spcAft>
                <a:spcPts val="0"/>
              </a:spcAft>
              <a:defRPr/>
            </a:pPr>
            <a:r>
              <a:rPr lang="en-US" dirty="0" smtClean="0">
                <a:latin typeface="Times New Roman" pitchFamily="18" charset="0"/>
                <a:ea typeface="ＭＳ Ｐゴシック" charset="-128"/>
                <a:cs typeface="Times New Roman" pitchFamily="18" charset="0"/>
              </a:rPr>
              <a:t>Buildings are systems. Everything in a building has the potential to interact with everything else</a:t>
            </a:r>
            <a:r>
              <a:rPr lang="en-US" dirty="0" smtClean="0">
                <a:ea typeface="ＭＳ Ｐゴシック" charset="-128"/>
              </a:rPr>
              <a:t>. </a:t>
            </a:r>
            <a:endParaRPr lang="en-US" dirty="0" smtClean="0">
              <a:latin typeface="Times New Roman" pitchFamily="18" charset="0"/>
              <a:ea typeface="ＭＳ Ｐゴシック" charset="-128"/>
              <a:cs typeface="Times New Roman" pitchFamily="18" charset="0"/>
            </a:endParaRPr>
          </a:p>
          <a:p>
            <a:pPr lvl="1" indent="-228600">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Moisture through concrete, grading, landscaping, gutters, and downspouts</a:t>
            </a:r>
          </a:p>
          <a:p>
            <a:pPr lvl="1" indent="-228600">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Moisture from cooking, showering, and faucet aerators</a:t>
            </a:r>
          </a:p>
          <a:p>
            <a:pPr lvl="1" indent="-228600">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Air infiltration at windows and doors</a:t>
            </a:r>
          </a:p>
          <a:p>
            <a:pPr lvl="1" indent="-228600">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Air </a:t>
            </a:r>
            <a:r>
              <a:rPr lang="en-US" dirty="0" err="1" smtClean="0">
                <a:latin typeface="Times New Roman" pitchFamily="18" charset="0"/>
                <a:ea typeface="ＭＳ Ｐゴシック" charset="-128"/>
                <a:cs typeface="Times New Roman" pitchFamily="18" charset="0"/>
              </a:rPr>
              <a:t>exfiltration</a:t>
            </a:r>
            <a:r>
              <a:rPr lang="en-US" dirty="0" smtClean="0">
                <a:latin typeface="Times New Roman" pitchFamily="18" charset="0"/>
                <a:ea typeface="ＭＳ Ｐゴシック" charset="-128"/>
                <a:cs typeface="Times New Roman" pitchFamily="18" charset="0"/>
              </a:rPr>
              <a:t> at cathedral ceilings and recessed light fixtures, i.e., “can lights” or “pot lights”</a:t>
            </a:r>
          </a:p>
          <a:p>
            <a:pPr lvl="1" indent="-228600">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Garages and </a:t>
            </a:r>
            <a:r>
              <a:rPr lang="en-US" b="1" i="1" dirty="0" smtClean="0">
                <a:latin typeface="Times New Roman" pitchFamily="18" charset="0"/>
                <a:ea typeface="ＭＳ Ｐゴシック" charset="-128"/>
                <a:cs typeface="Times New Roman" pitchFamily="18" charset="0"/>
              </a:rPr>
              <a:t>carbon monoxide (CO)</a:t>
            </a:r>
            <a:endParaRPr lang="en-US" dirty="0" smtClean="0">
              <a:latin typeface="Times New Roman" pitchFamily="18" charset="0"/>
              <a:ea typeface="ＭＳ Ｐゴシック" charset="-128"/>
              <a:cs typeface="Times New Roman" pitchFamily="18" charset="0"/>
            </a:endParaRPr>
          </a:p>
          <a:p>
            <a:pPr lvl="1" indent="-228600">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Atmospheric combustion appliances</a:t>
            </a:r>
          </a:p>
          <a:p>
            <a:pPr lvl="1" indent="-228600">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Occupants and how they use the home</a:t>
            </a:r>
          </a:p>
          <a:p>
            <a:pPr lvl="1" indent="-228600">
              <a:spcBef>
                <a:spcPts val="0"/>
              </a:spcBef>
              <a:spcAft>
                <a:spcPts val="0"/>
              </a:spcAft>
              <a:buFont typeface="Symbol" pitchFamily="18" charset="2"/>
              <a:buChar char="·"/>
              <a:defRPr/>
            </a:pPr>
            <a:endParaRPr lang="en-US" dirty="0" smtClean="0">
              <a:latin typeface="Times New Roman" pitchFamily="18" charset="0"/>
              <a:ea typeface="ＭＳ Ｐゴシック" charset="-128"/>
              <a:cs typeface="Times New Roman" pitchFamily="18" charset="0"/>
            </a:endParaRPr>
          </a:p>
          <a:p>
            <a:pPr>
              <a:spcBef>
                <a:spcPts val="0"/>
              </a:spcBef>
              <a:spcAft>
                <a:spcPts val="0"/>
              </a:spcAft>
              <a:defRPr/>
            </a:pPr>
            <a:r>
              <a:rPr lang="en-US" dirty="0" smtClean="0">
                <a:latin typeface="Times New Roman" pitchFamily="18" charset="0"/>
                <a:ea typeface="ＭＳ Ｐゴシック" charset="-128"/>
                <a:cs typeface="Times New Roman" pitchFamily="18" charset="0"/>
              </a:rPr>
              <a:t>The tighter the building, the stronger the interaction will be.</a:t>
            </a:r>
          </a:p>
          <a:p>
            <a:pPr marL="45720">
              <a:spcBef>
                <a:spcPts val="0"/>
              </a:spcBef>
              <a:spcAft>
                <a:spcPts val="0"/>
              </a:spcAft>
              <a:defRPr/>
            </a:pPr>
            <a:endParaRPr lang="en-US" dirty="0" smtClean="0">
              <a:latin typeface="Times New Roman" pitchFamily="18" charset="0"/>
              <a:ea typeface="ＭＳ Ｐゴシック" charset="-128"/>
              <a:cs typeface="Times New Roman" pitchFamily="18" charset="0"/>
            </a:endParaRPr>
          </a:p>
          <a:p>
            <a:pPr>
              <a:spcBef>
                <a:spcPts val="0"/>
              </a:spcBef>
              <a:spcAft>
                <a:spcPts val="0"/>
              </a:spcAft>
              <a:defRPr/>
            </a:pPr>
            <a:r>
              <a:rPr lang="en-US" dirty="0" smtClean="0">
                <a:latin typeface="Times New Roman" pitchFamily="18" charset="0"/>
                <a:ea typeface="ＭＳ Ｐゴシック" charset="-128"/>
                <a:cs typeface="Times New Roman" pitchFamily="18" charset="0"/>
              </a:rPr>
              <a:t>Codes that control trades practices were, for the most part, written when this potential was essentially insignificant. Consequently, individual tradesmen performing code-compliant work can create potentially harmful situations without realizing they have done so. </a:t>
            </a:r>
          </a:p>
          <a:p>
            <a:pPr lvl="1" indent="-228600">
              <a:spcBef>
                <a:spcPts val="0"/>
              </a:spcBef>
              <a:spcAft>
                <a:spcPts val="0"/>
              </a:spcAft>
              <a:buFont typeface="Symbol" pitchFamily="18" charset="2"/>
              <a:buChar char="·"/>
              <a:defRPr/>
            </a:pPr>
            <a:r>
              <a:rPr lang="en-US" i="1" dirty="0" smtClean="0">
                <a:latin typeface="Times New Roman" pitchFamily="18" charset="0"/>
                <a:ea typeface="ＭＳ Ｐゴシック" charset="-128"/>
                <a:cs typeface="Times New Roman" pitchFamily="18" charset="0"/>
              </a:rPr>
              <a:t>Example: </a:t>
            </a:r>
            <a:r>
              <a:rPr lang="en-US" dirty="0" smtClean="0">
                <a:latin typeface="Times New Roman" pitchFamily="18" charset="0"/>
                <a:ea typeface="ＭＳ Ｐゴシック" charset="-128"/>
                <a:cs typeface="Times New Roman" pitchFamily="18" charset="0"/>
              </a:rPr>
              <a:t>Heating codes commonly ensure sufficient combustion air by requiring so many cubic feet of space per BTU/hr input of the appliance. These codes were established when basements were commonly rubble stone or granite slabs. Concrete is inherently tighter, but the codes haven’t changed to reflect that.</a:t>
            </a:r>
          </a:p>
          <a:p>
            <a:pPr lvl="1" indent="-228600">
              <a:spcBef>
                <a:spcPts val="0"/>
              </a:spcBef>
              <a:spcAft>
                <a:spcPts val="0"/>
              </a:spcAft>
              <a:buFont typeface="Symbol" pitchFamily="18" charset="2"/>
              <a:buChar char="·"/>
              <a:defRPr/>
            </a:pPr>
            <a:endParaRPr lang="en-US" dirty="0" smtClean="0">
              <a:latin typeface="Times New Roman" pitchFamily="18" charset="0"/>
              <a:ea typeface="ＭＳ Ｐゴシック" charset="-128"/>
              <a:cs typeface="Times New Roman" pitchFamily="18" charset="0"/>
            </a:endParaRPr>
          </a:p>
          <a:p>
            <a:pPr marL="45720">
              <a:spcBef>
                <a:spcPts val="0"/>
              </a:spcBef>
              <a:spcAft>
                <a:spcPts val="0"/>
              </a:spcAft>
              <a:defRPr/>
            </a:pPr>
            <a:r>
              <a:rPr lang="en-US" dirty="0" smtClean="0">
                <a:latin typeface="Times New Roman" pitchFamily="18" charset="0"/>
                <a:ea typeface="ＭＳ Ｐゴシック" charset="-128"/>
                <a:cs typeface="Times New Roman" pitchFamily="18" charset="0"/>
              </a:rPr>
              <a:t>Energy auditors, and now technical monitors and inspectors, are the only people commonly trained in house-as-a-system science!</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descr="Photo of uninsulated attic."/>
          <p:cNvSpPr>
            <a:spLocks noGrp="1" noRot="1" noChangeAspect="1" noChangeArrowheads="1" noTextEdit="1"/>
          </p:cNvSpPr>
          <p:nvPr>
            <p:ph type="sldImg"/>
          </p:nvPr>
        </p:nvSpPr>
        <p:spPr>
          <a:ln/>
        </p:spPr>
      </p:sp>
      <p:sp>
        <p:nvSpPr>
          <p:cNvPr id="8" name="Rectangle 3"/>
          <p:cNvSpPr>
            <a:spLocks noGrp="1" noChangeArrowheads="1"/>
          </p:cNvSpPr>
          <p:nvPr>
            <p:ph type="body" sz="quarter" idx="10"/>
          </p:nvPr>
        </p:nvSpPr>
        <p:spPr>
          <a:noFill/>
          <a:ln/>
        </p:spPr>
        <p:txBody>
          <a:bodyPr/>
          <a:lstStyle/>
          <a:p>
            <a:pPr eaLnBrk="1" hangingPunct="1">
              <a:spcBef>
                <a:spcPct val="0"/>
              </a:spcBef>
            </a:pPr>
            <a:r>
              <a:rPr lang="en-US" dirty="0" smtClean="0">
                <a:latin typeface="Times New Roman" pitchFamily="18" charset="0"/>
                <a:ea typeface="ＭＳ Ｐゴシック" charset="-128"/>
                <a:cs typeface="Times New Roman" pitchFamily="18" charset="0"/>
              </a:rPr>
              <a:t>An </a:t>
            </a:r>
            <a:r>
              <a:rPr lang="en-US" dirty="0" err="1" smtClean="0">
                <a:latin typeface="Times New Roman" pitchFamily="18" charset="0"/>
                <a:ea typeface="ＭＳ Ｐゴシック" charset="-128"/>
                <a:cs typeface="Times New Roman" pitchFamily="18" charset="0"/>
              </a:rPr>
              <a:t>uninsulated</a:t>
            </a:r>
            <a:r>
              <a:rPr lang="en-US" dirty="0" smtClean="0">
                <a:latin typeface="Times New Roman" pitchFamily="18" charset="0"/>
                <a:ea typeface="ＭＳ Ｐゴシック" charset="-128"/>
                <a:cs typeface="Times New Roman" pitchFamily="18" charset="0"/>
              </a:rPr>
              <a:t> attic or other failure in the thermal boundary or air barrier makes the heating and/or cooling system work harder.</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Rot="1" noChangeAspect="1" noChangeArrowheads="1" noTextEdit="1"/>
          </p:cNvSpPr>
          <p:nvPr>
            <p:ph type="sldImg"/>
          </p:nvPr>
        </p:nvSpPr>
        <p:spPr>
          <a:ln/>
        </p:spPr>
      </p:sp>
      <p:sp>
        <p:nvSpPr>
          <p:cNvPr id="8" name="Rectangle 3"/>
          <p:cNvSpPr>
            <a:spLocks noGrp="1" noChangeArrowheads="1"/>
          </p:cNvSpPr>
          <p:nvPr>
            <p:ph type="body" sz="quarter" idx="10"/>
          </p:nvPr>
        </p:nvSpPr>
        <p:spPr>
          <a:noFill/>
          <a:ln/>
        </p:spPr>
        <p:txBody>
          <a:bodyPr/>
          <a:lstStyle/>
          <a:p>
            <a:pPr eaLnBrk="1" hangingPunct="1">
              <a:spcBef>
                <a:spcPct val="0"/>
              </a:spcBef>
              <a:buFontTx/>
              <a:buNone/>
            </a:pPr>
            <a:r>
              <a:rPr lang="en-US" dirty="0" smtClean="0">
                <a:latin typeface="Times New Roman" pitchFamily="18" charset="0"/>
                <a:ea typeface="ＭＳ Ｐゴシック" charset="-128"/>
                <a:cs typeface="Times New Roman" pitchFamily="18" charset="0"/>
              </a:rPr>
              <a:t>Leaky recessed light fixtures increase heat loss and gain and can cause ice dams and moisture problems. Note the highlighted portion of the photo on the right showing the melted snow. Melted snow on parts of the roof often indicate a leak in the thermal</a:t>
            </a:r>
            <a:r>
              <a:rPr lang="en-US" baseline="0" dirty="0" smtClean="0">
                <a:latin typeface="Times New Roman" pitchFamily="18" charset="0"/>
                <a:ea typeface="ＭＳ Ｐゴシック" charset="-128"/>
                <a:cs typeface="Times New Roman" pitchFamily="18" charset="0"/>
              </a:rPr>
              <a:t> and/or pressure boundary allowing heat to escape into the attic.</a:t>
            </a:r>
            <a:endParaRPr lang="en-US" dirty="0" smtClean="0">
              <a:latin typeface="Times New Roman" pitchFamily="18" charset="0"/>
              <a:ea typeface="ＭＳ Ｐゴシック" charset="-128"/>
              <a:cs typeface="Times New Roman" pitchFamily="18" charset="0"/>
            </a:endParaRP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Rot="1" noChangeAspect="1" noChangeArrowheads="1" noTextEdit="1"/>
          </p:cNvSpPr>
          <p:nvPr>
            <p:ph type="sldImg"/>
          </p:nvPr>
        </p:nvSpPr>
        <p:spPr>
          <a:ln/>
        </p:spPr>
      </p:sp>
      <p:sp>
        <p:nvSpPr>
          <p:cNvPr id="8" name="Rectangle 3"/>
          <p:cNvSpPr>
            <a:spLocks noGrp="1" noChangeArrowheads="1"/>
          </p:cNvSpPr>
          <p:nvPr>
            <p:ph type="body" sz="quarter" idx="10"/>
          </p:nvPr>
        </p:nvSpPr>
        <p:spPr>
          <a:noFill/>
          <a:ln/>
        </p:spPr>
        <p:txBody>
          <a:bodyPr/>
          <a:lstStyle/>
          <a:p>
            <a:pPr eaLnBrk="1" hangingPunct="1">
              <a:spcBef>
                <a:spcPct val="0"/>
              </a:spcBef>
            </a:pPr>
            <a:r>
              <a:rPr lang="en-US" dirty="0" smtClean="0">
                <a:latin typeface="Times New Roman" pitchFamily="18" charset="0"/>
                <a:ea typeface="ＭＳ Ｐゴシック" charset="-128"/>
                <a:cs typeface="Times New Roman" pitchFamily="18" charset="0"/>
              </a:rPr>
              <a:t>Fans that exhaust into the attic or crawl space cause moisture to condense on the roof deck and trusses, weakening the structure. This problem could exist unnoticed for years, causing poor </a:t>
            </a:r>
            <a:r>
              <a:rPr lang="en-US" b="1" i="1" dirty="0" smtClean="0">
                <a:latin typeface="Times New Roman" pitchFamily="18" charset="0"/>
                <a:ea typeface="ＭＳ Ｐゴシック" charset="-128"/>
                <a:cs typeface="Times New Roman" pitchFamily="18" charset="0"/>
              </a:rPr>
              <a:t>indoor air quality (IAQ) </a:t>
            </a:r>
            <a:r>
              <a:rPr lang="en-US" dirty="0" smtClean="0">
                <a:latin typeface="Times New Roman" pitchFamily="18" charset="0"/>
                <a:ea typeface="ＭＳ Ｐゴシック" charset="-128"/>
                <a:cs typeface="Times New Roman" pitchFamily="18" charset="0"/>
              </a:rPr>
              <a:t>and expensive structural damage.</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3000" y="419100"/>
            <a:ext cx="4686300" cy="3514725"/>
          </a:xfrm>
          <a:ln/>
        </p:spPr>
      </p:sp>
      <p:sp>
        <p:nvSpPr>
          <p:cNvPr id="7" name="Rectangle 3"/>
          <p:cNvSpPr>
            <a:spLocks noGrp="1" noChangeArrowheads="1"/>
          </p:cNvSpPr>
          <p:nvPr>
            <p:ph type="body" sz="quarter" idx="10"/>
          </p:nvPr>
        </p:nvSpPr>
        <p:spPr>
          <a:xfrm>
            <a:off x="701675" y="4051300"/>
            <a:ext cx="5607050" cy="5054600"/>
          </a:xfrm>
          <a:ln/>
        </p:spPr>
        <p:txBody>
          <a:bodyPr/>
          <a:lstStyle/>
          <a:p>
            <a:pPr>
              <a:lnSpc>
                <a:spcPct val="90000"/>
              </a:lnSpc>
              <a:spcAft>
                <a:spcPts val="600"/>
              </a:spcAft>
              <a:defRPr/>
            </a:pPr>
            <a:r>
              <a:rPr lang="en-US" i="1" dirty="0" smtClean="0">
                <a:solidFill>
                  <a:schemeClr val="tx1">
                    <a:lumMod val="50000"/>
                    <a:lumOff val="50000"/>
                  </a:schemeClr>
                </a:solidFill>
                <a:latin typeface="Times New Roman" pitchFamily="18" charset="0"/>
                <a:ea typeface="ＭＳ Ｐゴシック" charset="-128"/>
                <a:cs typeface="Times New Roman" pitchFamily="18" charset="0"/>
              </a:rPr>
              <a:t>Click to reveal arrows indicating air leaking in and again to reveal air leaking out.</a:t>
            </a:r>
            <a:endParaRPr lang="en-US" dirty="0" smtClean="0">
              <a:solidFill>
                <a:schemeClr val="tx1">
                  <a:lumMod val="50000"/>
                  <a:lumOff val="50000"/>
                </a:schemeClr>
              </a:solidFill>
              <a:latin typeface="Times New Roman" pitchFamily="18" charset="0"/>
              <a:ea typeface="ＭＳ Ｐゴシック" charset="-128"/>
              <a:cs typeface="Times New Roman" pitchFamily="18" charset="0"/>
            </a:endParaRPr>
          </a:p>
          <a:p>
            <a:pPr>
              <a:spcBef>
                <a:spcPts val="0"/>
              </a:spcBef>
              <a:spcAft>
                <a:spcPts val="0"/>
              </a:spcAft>
              <a:buFontTx/>
              <a:buNone/>
              <a:defRPr/>
            </a:pPr>
            <a:r>
              <a:rPr lang="en-US" dirty="0" smtClean="0">
                <a:latin typeface="Times New Roman" pitchFamily="18" charset="0"/>
                <a:ea typeface="ＭＳ Ｐゴシック" charset="-128"/>
                <a:cs typeface="Times New Roman" pitchFamily="18" charset="0"/>
              </a:rPr>
              <a:t>Plugging the holes and then putting in fans is counterintuitive to most people. But air sealing without attention to adequate ventilation can cause poor IAQ </a:t>
            </a:r>
            <a:r>
              <a:rPr lang="en-US" b="0" i="0" dirty="0" smtClean="0">
                <a:latin typeface="Times New Roman" pitchFamily="18" charset="0"/>
                <a:ea typeface="ＭＳ Ｐゴシック" charset="-128"/>
                <a:cs typeface="Times New Roman" pitchFamily="18" charset="0"/>
              </a:rPr>
              <a:t>because odors and moisture can build up. The moisture can lead to mold, mildew, and degraded building durability.</a:t>
            </a:r>
            <a:endParaRPr lang="en-US" dirty="0" smtClean="0">
              <a:latin typeface="Times New Roman" pitchFamily="18" charset="0"/>
              <a:ea typeface="ＭＳ Ｐゴシック" charset="-128"/>
              <a:cs typeface="Times New Roman" pitchFamily="18" charset="0"/>
            </a:endParaRPr>
          </a:p>
          <a:p>
            <a:pPr marL="457200" indent="-222250">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The “old-timers” believed that “houses have to breathe,” and left them loose. But leaving houses leaky enough to provide good </a:t>
            </a:r>
            <a:r>
              <a:rPr lang="en-US" b="0" i="0" dirty="0" smtClean="0">
                <a:latin typeface="Times New Roman" pitchFamily="18" charset="0"/>
                <a:ea typeface="ＭＳ Ｐゴシック" charset="-128"/>
                <a:cs typeface="Times New Roman" pitchFamily="18" charset="0"/>
              </a:rPr>
              <a:t>indoor air quality  </a:t>
            </a:r>
            <a:r>
              <a:rPr lang="en-US" dirty="0" smtClean="0">
                <a:latin typeface="Times New Roman" pitchFamily="18" charset="0"/>
                <a:ea typeface="ＭＳ Ｐゴシック" charset="-128"/>
                <a:cs typeface="Times New Roman" pitchFamily="18" charset="0"/>
              </a:rPr>
              <a:t>in spring and fall also leaves them drafty, which makes them expensive to heat and cool.</a:t>
            </a:r>
          </a:p>
          <a:p>
            <a:pPr marL="457200" indent="-222250">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The first energy crisis inspired a wave of insulating without considering moisture build-up or IAQ. The results were odors, rot, and mold. </a:t>
            </a:r>
          </a:p>
          <a:p>
            <a:pPr marL="457200" indent="-222250">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A house that is properly air sealed and mechanically vented has the correct amount of air exchange all the time. Heating properly air-sealed homes is also significantly cheaper than “letting the house breathe.”</a:t>
            </a:r>
          </a:p>
          <a:p>
            <a:pPr marL="457200" indent="-222250">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The blue arrows represent infiltration, the red arrows represent exfiltration. Because holes at the top and bottom are the ones most involved with the </a:t>
            </a:r>
            <a:r>
              <a:rPr lang="en-US" b="1" i="1" dirty="0" smtClean="0">
                <a:latin typeface="Times New Roman" pitchFamily="18" charset="0"/>
                <a:ea typeface="ＭＳ Ｐゴシック" charset="-128"/>
                <a:cs typeface="Times New Roman" pitchFamily="18" charset="0"/>
              </a:rPr>
              <a:t>stack effect</a:t>
            </a:r>
            <a:r>
              <a:rPr lang="en-US" dirty="0" smtClean="0">
                <a:latin typeface="Times New Roman" pitchFamily="18" charset="0"/>
                <a:ea typeface="ＭＳ Ｐゴシック" charset="-128"/>
                <a:cs typeface="Times New Roman" pitchFamily="18" charset="0"/>
              </a:rPr>
              <a:t>, sealing them is the first priority.</a:t>
            </a:r>
          </a:p>
          <a:p>
            <a:pPr marL="457200" indent="-222250">
              <a:spcBef>
                <a:spcPts val="0"/>
              </a:spcBef>
              <a:spcAft>
                <a:spcPts val="0"/>
              </a:spcAft>
              <a:buFont typeface="Symbol" pitchFamily="18" charset="2"/>
              <a:buChar char="·"/>
              <a:defRPr/>
            </a:pPr>
            <a:r>
              <a:rPr lang="en-US" dirty="0" smtClean="0">
                <a:latin typeface="Times New Roman" pitchFamily="18" charset="0"/>
                <a:ea typeface="ＭＳ Ｐゴシック" charset="-128"/>
                <a:cs typeface="Times New Roman" pitchFamily="18" charset="0"/>
              </a:rPr>
              <a:t>Intermediate-level </a:t>
            </a:r>
            <a:r>
              <a:rPr lang="en-US" dirty="0" err="1" smtClean="0">
                <a:latin typeface="Times New Roman" pitchFamily="18" charset="0"/>
                <a:ea typeface="ＭＳ Ｐゴシック" charset="-128"/>
                <a:cs typeface="Times New Roman" pitchFamily="18" charset="0"/>
              </a:rPr>
              <a:t>holes</a:t>
            </a:r>
            <a:r>
              <a:rPr lang="en-US" dirty="0" err="1" smtClean="0">
                <a:latin typeface="Times New Roman" pitchFamily="18" charset="0"/>
                <a:ea typeface="ＭＳ Ｐゴシック" charset="-128"/>
                <a:cs typeface="Times New Roman" pitchFamily="18" charset="0"/>
                <a:sym typeface="Symbol" charset="2"/>
              </a:rPr>
              <a:t></a:t>
            </a:r>
            <a:r>
              <a:rPr lang="en-US" dirty="0" err="1" smtClean="0">
                <a:latin typeface="Times New Roman" pitchFamily="18" charset="0"/>
                <a:ea typeface="ＭＳ Ｐゴシック" charset="-128"/>
                <a:cs typeface="Times New Roman" pitchFamily="18" charset="0"/>
              </a:rPr>
              <a:t>those</a:t>
            </a:r>
            <a:r>
              <a:rPr lang="en-US" dirty="0" smtClean="0">
                <a:latin typeface="Times New Roman" pitchFamily="18" charset="0"/>
                <a:ea typeface="ＭＳ Ｐゴシック" charset="-128"/>
                <a:cs typeface="Times New Roman" pitchFamily="18" charset="0"/>
              </a:rPr>
              <a:t> around living space windows and </a:t>
            </a:r>
            <a:r>
              <a:rPr lang="en-US" dirty="0" err="1" smtClean="0">
                <a:latin typeface="Times New Roman" pitchFamily="18" charset="0"/>
                <a:ea typeface="ＭＳ Ｐゴシック" charset="-128"/>
                <a:cs typeface="Times New Roman" pitchFamily="18" charset="0"/>
              </a:rPr>
              <a:t>doors</a:t>
            </a:r>
            <a:r>
              <a:rPr lang="en-US" dirty="0" err="1" smtClean="0">
                <a:latin typeface="Times New Roman" pitchFamily="18" charset="0"/>
                <a:ea typeface="ＭＳ Ｐゴシック" charset="-128"/>
                <a:cs typeface="Times New Roman" pitchFamily="18" charset="0"/>
                <a:sym typeface="Symbol" charset="2"/>
              </a:rPr>
              <a:t></a:t>
            </a:r>
            <a:r>
              <a:rPr lang="en-US" dirty="0" err="1" smtClean="0">
                <a:latin typeface="Times New Roman" pitchFamily="18" charset="0"/>
                <a:ea typeface="ＭＳ Ｐゴシック" charset="-128"/>
                <a:cs typeface="Times New Roman" pitchFamily="18" charset="0"/>
              </a:rPr>
              <a:t>are</a:t>
            </a:r>
            <a:r>
              <a:rPr lang="en-US" dirty="0" smtClean="0">
                <a:latin typeface="Times New Roman" pitchFamily="18" charset="0"/>
                <a:ea typeface="ＭＳ Ｐゴシック" charset="-128"/>
                <a:cs typeface="Times New Roman" pitchFamily="18" charset="0"/>
              </a:rPr>
              <a:t> more of a comfort issue than an energy conservation issue simply because the stack effect has little effect on them. </a:t>
            </a:r>
          </a:p>
          <a:p>
            <a:pPr marL="914400" lvl="1" indent="-222250">
              <a:spcBef>
                <a:spcPts val="0"/>
              </a:spcBef>
              <a:spcAft>
                <a:spcPts val="0"/>
              </a:spcAft>
              <a:buFont typeface="Courier New" pitchFamily="49" charset="0"/>
              <a:buChar char="o"/>
              <a:defRPr/>
            </a:pPr>
            <a:r>
              <a:rPr lang="en-US" dirty="0" smtClean="0">
                <a:latin typeface="Times New Roman" pitchFamily="18" charset="0"/>
                <a:ea typeface="ＭＳ Ｐゴシック" charset="-128"/>
                <a:cs typeface="Times New Roman" pitchFamily="18" charset="0"/>
              </a:rPr>
              <a:t>Wind-driven air leakage, which can occur at windows and doors, is mostly a function of building exposure. Unless the building is severely exposed to the wind, window and door leakage will have little effect on the air change rate. In homes with normal exposure, it is acceptable to only </a:t>
            </a:r>
            <a:r>
              <a:rPr lang="en-US" dirty="0" err="1" smtClean="0">
                <a:latin typeface="Times New Roman" pitchFamily="18" charset="0"/>
                <a:ea typeface="ＭＳ Ｐゴシック" charset="-128"/>
                <a:cs typeface="Times New Roman" pitchFamily="18" charset="0"/>
              </a:rPr>
              <a:t>weatherstrip</a:t>
            </a:r>
            <a:r>
              <a:rPr lang="en-US" dirty="0" smtClean="0">
                <a:latin typeface="Times New Roman" pitchFamily="18" charset="0"/>
                <a:ea typeface="ＭＳ Ｐゴシック" charset="-128"/>
                <a:cs typeface="Times New Roman" pitchFamily="18" charset="0"/>
              </a:rPr>
              <a:t> and air seal the windows and doors the homeowner complains about. </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7" name="Notes Placeholder 2"/>
          <p:cNvSpPr>
            <a:spLocks noGrp="1"/>
          </p:cNvSpPr>
          <p:nvPr>
            <p:ph type="body" sz="quarter" idx="10"/>
          </p:nvPr>
        </p:nvSpPr>
        <p:spPr>
          <a:noFill/>
          <a:ln/>
        </p:spPr>
        <p:txBody>
          <a:bodyPr/>
          <a:lstStyle/>
          <a:p>
            <a:pPr>
              <a:spcBef>
                <a:spcPct val="0"/>
              </a:spcBef>
              <a:spcAft>
                <a:spcPts val="0"/>
              </a:spcAft>
            </a:pPr>
            <a:r>
              <a:rPr lang="en-US" dirty="0" smtClean="0">
                <a:latin typeface="Times New Roman" pitchFamily="18" charset="0"/>
                <a:ea typeface="ＭＳ Ｐゴシック" charset="-128"/>
                <a:cs typeface="Times New Roman" pitchFamily="18" charset="0"/>
              </a:rPr>
              <a:t>Small holes in the attic floor</a:t>
            </a:r>
            <a:r>
              <a:rPr lang="en-US" dirty="0" smtClean="0">
                <a:latin typeface="Times New Roman" pitchFamily="18" charset="0"/>
                <a:ea typeface="ＭＳ Ｐゴシック" charset="-128"/>
                <a:cs typeface="Times New Roman" pitchFamily="18" charset="0"/>
                <a:sym typeface="Symbol" charset="2"/>
              </a:rPr>
              <a:t></a:t>
            </a:r>
            <a:r>
              <a:rPr lang="en-US" dirty="0" smtClean="0">
                <a:latin typeface="Times New Roman" pitchFamily="18" charset="0"/>
                <a:ea typeface="ＭＳ Ｐゴシック" charset="-128"/>
                <a:cs typeface="Times New Roman" pitchFamily="18" charset="0"/>
              </a:rPr>
              <a:t>at pipes, wires, and the </a:t>
            </a:r>
            <a:r>
              <a:rPr lang="en-US" b="1" i="1" dirty="0" smtClean="0">
                <a:latin typeface="Times New Roman" pitchFamily="18" charset="0"/>
                <a:ea typeface="ＭＳ Ｐゴシック" charset="-128"/>
                <a:cs typeface="Times New Roman" pitchFamily="18" charset="0"/>
              </a:rPr>
              <a:t>chimney chase</a:t>
            </a:r>
            <a:r>
              <a:rPr lang="en-US" dirty="0" smtClean="0">
                <a:latin typeface="Times New Roman" pitchFamily="18" charset="0"/>
                <a:ea typeface="ＭＳ Ｐゴシック" charset="-128"/>
                <a:cs typeface="Times New Roman" pitchFamily="18" charset="0"/>
                <a:sym typeface="Symbol" charset="2"/>
              </a:rPr>
              <a:t></a:t>
            </a:r>
            <a:r>
              <a:rPr lang="en-US" dirty="0" smtClean="0">
                <a:latin typeface="Times New Roman" pitchFamily="18" charset="0"/>
                <a:ea typeface="ＭＳ Ｐゴシック" charset="-128"/>
                <a:cs typeface="Times New Roman" pitchFamily="18" charset="0"/>
              </a:rPr>
              <a:t>allow heated air from the living space to enter the attic.</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The entering air will be relatively warm and wet compared to a cold attic in winter.</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Moisture from the warm-wet air condenses on the first cold surface it contacts</a:t>
            </a:r>
            <a:r>
              <a:rPr lang="en-US" dirty="0" smtClean="0">
                <a:latin typeface="Times New Roman" pitchFamily="18" charset="0"/>
                <a:ea typeface="ＭＳ Ｐゴシック" charset="-128"/>
                <a:cs typeface="Times New Roman" pitchFamily="18" charset="0"/>
                <a:sym typeface="Symbol" charset="2"/>
              </a:rPr>
              <a:t></a:t>
            </a:r>
            <a:r>
              <a:rPr lang="en-US" dirty="0" smtClean="0">
                <a:latin typeface="Times New Roman" pitchFamily="18" charset="0"/>
                <a:ea typeface="ＭＳ Ｐゴシック" charset="-128"/>
                <a:cs typeface="Times New Roman" pitchFamily="18" charset="0"/>
              </a:rPr>
              <a:t>typically, the most northerly walls and the underside of the roof deck.</a:t>
            </a:r>
          </a:p>
          <a:p>
            <a:pPr>
              <a:spcBef>
                <a:spcPct val="0"/>
              </a:spcBef>
              <a:spcAft>
                <a:spcPts val="0"/>
              </a:spcAft>
            </a:pPr>
            <a:endParaRPr lang="en-US" dirty="0" smtClean="0">
              <a:latin typeface="Times New Roman" pitchFamily="18" charset="0"/>
              <a:ea typeface="ＭＳ Ｐゴシック" charset="-128"/>
              <a:cs typeface="Times New Roman" pitchFamily="18" charset="0"/>
            </a:endParaRPr>
          </a:p>
          <a:p>
            <a:pPr>
              <a:spcBef>
                <a:spcPct val="0"/>
              </a:spcBef>
              <a:spcAft>
                <a:spcPts val="0"/>
              </a:spcAft>
            </a:pPr>
            <a:r>
              <a:rPr lang="en-US" dirty="0" smtClean="0">
                <a:latin typeface="Times New Roman" pitchFamily="18" charset="0"/>
                <a:ea typeface="ＭＳ Ｐゴシック" charset="-128"/>
                <a:cs typeface="Times New Roman" pitchFamily="18" charset="0"/>
              </a:rPr>
              <a:t>The water reacts to gravity, runs down to stain the ceiling, and looks like a roof leak.</a:t>
            </a:r>
          </a:p>
        </p:txBody>
      </p:sp>
      <p:sp>
        <p:nvSpPr>
          <p:cNvPr id="2" name="Footer Placeholder 1"/>
          <p:cNvSpPr>
            <a:spLocks noGrp="1"/>
          </p:cNvSpPr>
          <p:nvPr>
            <p:ph type="ftr" sz="quarter" idx="11"/>
          </p:nvPr>
        </p:nvSpPr>
        <p:spPr/>
        <p:txBody>
          <a:bodyPr/>
          <a:lstStyle/>
          <a:p>
            <a:r>
              <a:rPr lang="en-US" smtClean="0"/>
              <a:t>September 2012</a:t>
            </a:r>
            <a:endParaRPr lang="en-US" dirty="0"/>
          </a:p>
        </p:txBody>
      </p:sp>
      <p:sp>
        <p:nvSpPr>
          <p:cNvPr id="3" name="Slide Number Placeholder 2"/>
          <p:cNvSpPr>
            <a:spLocks noGrp="1"/>
          </p:cNvSpPr>
          <p:nvPr>
            <p:ph type="sldNum" sz="quarter" idx="12"/>
          </p:nvPr>
        </p:nvSpPr>
        <p:spPr/>
        <p:txBody>
          <a:bodyPr/>
          <a:lstStyle/>
          <a:p>
            <a:fld id="{1B1135B2-49F6-47CA-913A-6930F5FAB33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MobileHomes_shutterstock_1438967.jpg"/>
          <p:cNvPicPr>
            <a:picLocks noChangeAspect="1"/>
          </p:cNvPicPr>
          <p:nvPr userDrawn="1"/>
        </p:nvPicPr>
        <p:blipFill>
          <a:blip r:embed="rId2"/>
          <a:stretch>
            <a:fillRect/>
          </a:stretch>
        </p:blipFill>
        <p:spPr>
          <a:xfrm>
            <a:off x="0" y="0"/>
            <a:ext cx="9144000" cy="6096000"/>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hasCustomPrompt="1"/>
          </p:nvPr>
        </p:nvSpPr>
        <p:spPr>
          <a:xfrm>
            <a:off x="202680" y="147797"/>
            <a:ext cx="5626620" cy="603505"/>
          </a:xfrm>
          <a:prstGeom prst="rect">
            <a:avLst/>
          </a:prstGeom>
          <a:ln>
            <a:noFill/>
          </a:ln>
        </p:spPr>
        <p:txBody>
          <a:bodyPr lIns="0" rIns="0" anchor="ctr" anchorCtr="0">
            <a:normAutofit/>
          </a:bodyPr>
          <a:lstStyle>
            <a:lvl1pPr algn="l">
              <a:defRPr sz="1600">
                <a:ln>
                  <a:noFill/>
                </a:ln>
                <a:solidFill>
                  <a:schemeClr val="bg1"/>
                </a:solidFill>
                <a:latin typeface="Arial Narrow"/>
                <a:cs typeface="Arial Narrow"/>
              </a:defRPr>
            </a:lvl1pPr>
          </a:lstStyle>
          <a:p>
            <a:r>
              <a:rPr lang="en-US" dirty="0" smtClean="0"/>
              <a:t>WEATHERIZATION ASSISTANCE PROGRAM</a:t>
            </a:r>
            <a:endParaRPr lang="en-US" dirty="0"/>
          </a:p>
        </p:txBody>
      </p:sp>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1" i="0" baseline="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Mobile Homes Training</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userDrawn="1">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August 2010</a:t>
            </a:r>
            <a:endParaRPr lang="en-US" dirty="0"/>
          </a:p>
        </p:txBody>
      </p:sp>
      <p:grpSp>
        <p:nvGrpSpPr>
          <p:cNvPr id="4" name="Group 21"/>
          <p:cNvGrpSpPr/>
          <p:nvPr userDrawn="1"/>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doe_logo_ppt.png"/>
          <p:cNvPicPr>
            <a:picLocks noChangeAspect="1"/>
          </p:cNvPicPr>
          <p:nvPr userDrawn="1"/>
        </p:nvPicPr>
        <p:blipFill>
          <a:blip r:embed="rId3"/>
          <a:stretch>
            <a:fillRect/>
          </a:stretch>
        </p:blipFill>
        <p:spPr>
          <a:xfrm>
            <a:off x="6121400" y="276225"/>
            <a:ext cx="2743200" cy="412750"/>
          </a:xfrm>
          <a:prstGeom prst="rect">
            <a:avLst/>
          </a:prstGeom>
        </p:spPr>
      </p:pic>
      <p:sp>
        <p:nvSpPr>
          <p:cNvPr id="20" name="Rectangle 19"/>
          <p:cNvSpPr/>
          <p:nvPr userDrawn="1"/>
        </p:nvSpPr>
        <p:spPr>
          <a:xfrm>
            <a:off x="4461933" y="4900769"/>
            <a:ext cx="4572000" cy="184666"/>
          </a:xfrm>
          <a:prstGeom prst="rect">
            <a:avLst/>
          </a:prstGeom>
        </p:spPr>
        <p:txBody>
          <a:bodyPr>
            <a:sp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r>
              <a:rPr kumimoji="0" lang="en-US" sz="600" b="0" i="0" u="none" strike="noStrike" kern="1200" cap="none" spc="0" normalizeH="0" baseline="0" noProof="0" dirty="0" smtClean="0">
                <a:ln>
                  <a:noFill/>
                </a:ln>
                <a:solidFill>
                  <a:srgbClr val="FFFFFF"/>
                </a:solidFill>
                <a:effectLst/>
                <a:uLnTx/>
                <a:uFillTx/>
                <a:latin typeface="+mn-lt"/>
                <a:ea typeface="+mn-ea"/>
                <a:cs typeface="Arial Narrow"/>
              </a:rPr>
              <a:t>Mobile Home Park, </a:t>
            </a:r>
            <a:r>
              <a:rPr kumimoji="0" lang="en-US" sz="600" b="0" i="0" u="none" strike="noStrike" kern="1200" cap="none" spc="0" normalizeH="0" baseline="0" noProof="0" dirty="0" err="1" smtClean="0">
                <a:ln>
                  <a:noFill/>
                </a:ln>
                <a:solidFill>
                  <a:srgbClr val="FFFFFF"/>
                </a:solidFill>
                <a:effectLst/>
                <a:uLnTx/>
                <a:uFillTx/>
                <a:latin typeface="+mn-lt"/>
                <a:ea typeface="+mn-ea"/>
                <a:cs typeface="Arial Narrow"/>
              </a:rPr>
              <a:t>Shutterfly</a:t>
            </a:r>
            <a:endParaRPr kumimoji="0" lang="en-US" sz="600" b="0" i="0" u="none" strike="noStrike" kern="1200" cap="none" spc="0" normalizeH="0" baseline="0" noProof="0" dirty="0" smtClean="0">
              <a:ln>
                <a:noFill/>
              </a:ln>
              <a:solidFill>
                <a:srgbClr val="FFFFFF"/>
              </a:solidFill>
              <a:effectLst/>
              <a:uLnTx/>
              <a:uFillTx/>
              <a:latin typeface="+mn-lt"/>
              <a:ea typeface="+mn-ea"/>
              <a:cs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21E8CFBE-1822-4FE9-A793-7AF21D65D5D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838200" y="6245225"/>
            <a:ext cx="1901825" cy="476250"/>
          </a:xfrm>
          <a:prstGeom prst="rect">
            <a:avLst/>
          </a:prstGeom>
        </p:spPr>
        <p:txBody>
          <a:bodyPr vert="horz" wrap="square" lIns="91440" tIns="45720" rIns="91440" bIns="45720" numCol="1" anchor="t" anchorCtr="0" compatLnSpc="1">
            <a:prstTxWarp prst="textNoShape">
              <a:avLst/>
            </a:prstTxWarp>
          </a:bodyPr>
          <a:lstStyle>
            <a:lvl1pPr>
              <a:defRPr dirty="0">
                <a:latin typeface="Arial" pitchFamily="-109" charset="0"/>
                <a:ea typeface="Arial" pitchFamily="-109" charset="0"/>
                <a:cs typeface="Arial" pitchFamily="-109" charset="0"/>
              </a:defRPr>
            </a:lvl1pPr>
          </a:lstStyle>
          <a:p>
            <a:pPr>
              <a:defRPr/>
            </a:pPr>
            <a:endParaRPr lang="en-US"/>
          </a:p>
        </p:txBody>
      </p:sp>
      <p:sp>
        <p:nvSpPr>
          <p:cNvPr id="6" name="Rectangle 12"/>
          <p:cNvSpPr>
            <a:spLocks noGrp="1" noChangeArrowheads="1"/>
          </p:cNvSpPr>
          <p:nvPr>
            <p:ph type="ftr" sz="quarter" idx="11"/>
          </p:nvPr>
        </p:nvSpPr>
        <p:spPr>
          <a:xfrm>
            <a:off x="3429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dirty="0">
                <a:latin typeface="Arial" pitchFamily="-109" charset="0"/>
                <a:ea typeface="Arial" pitchFamily="-109" charset="0"/>
                <a:cs typeface="Arial" pitchFamily="-109" charset="0"/>
              </a:defRPr>
            </a:lvl1pPr>
          </a:lstStyle>
          <a:p>
            <a:pPr>
              <a:defRPr/>
            </a:pPr>
            <a:endParaRPr lang="en-US"/>
          </a:p>
        </p:txBody>
      </p:sp>
      <p:sp>
        <p:nvSpPr>
          <p:cNvPr id="7" name="Rectangle 13"/>
          <p:cNvSpPr>
            <a:spLocks noGrp="1" noChangeArrowheads="1"/>
          </p:cNvSpPr>
          <p:nvPr>
            <p:ph type="sldNum" sz="quarter" idx="12"/>
          </p:nvPr>
        </p:nvSpPr>
        <p:spPr>
          <a:xfrm>
            <a:off x="8305800" y="6565900"/>
            <a:ext cx="533400" cy="304800"/>
          </a:xfrm>
          <a:prstGeom prst="rect">
            <a:avLst/>
          </a:prstGeom>
        </p:spPr>
        <p:txBody>
          <a:bodyPr/>
          <a:lstStyle>
            <a:lvl1pPr>
              <a:defRPr/>
            </a:lvl1pPr>
          </a:lstStyle>
          <a:p>
            <a:pPr>
              <a:defRPr/>
            </a:pPr>
            <a:fld id="{01F0A396-6B31-4775-AC63-8550C115FBE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xfrm>
            <a:off x="838200" y="6245225"/>
            <a:ext cx="1901825" cy="476250"/>
          </a:xfrm>
          <a:prstGeom prst="rect">
            <a:avLst/>
          </a:prstGeom>
        </p:spPr>
        <p:txBody>
          <a:bodyPr vert="horz" wrap="square" lIns="91440" tIns="45720" rIns="91440" bIns="45720" numCol="1" anchor="t" anchorCtr="0" compatLnSpc="1">
            <a:prstTxWarp prst="textNoShape">
              <a:avLst/>
            </a:prstTxWarp>
          </a:bodyPr>
          <a:lstStyle>
            <a:lvl1pPr>
              <a:defRPr dirty="0">
                <a:latin typeface="Arial" pitchFamily="-109" charset="0"/>
                <a:ea typeface="Arial" pitchFamily="-109" charset="0"/>
                <a:cs typeface="Arial" pitchFamily="-109" charset="0"/>
              </a:defRPr>
            </a:lvl1pPr>
          </a:lstStyle>
          <a:p>
            <a:pPr>
              <a:defRPr/>
            </a:pPr>
            <a:endParaRPr lang="en-US"/>
          </a:p>
        </p:txBody>
      </p:sp>
      <p:sp>
        <p:nvSpPr>
          <p:cNvPr id="7" name="Rectangle 12"/>
          <p:cNvSpPr>
            <a:spLocks noGrp="1" noChangeArrowheads="1"/>
          </p:cNvSpPr>
          <p:nvPr>
            <p:ph type="ftr" sz="quarter" idx="11"/>
          </p:nvPr>
        </p:nvSpPr>
        <p:spPr>
          <a:xfrm>
            <a:off x="34290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dirty="0">
                <a:latin typeface="Arial" pitchFamily="-109" charset="0"/>
                <a:ea typeface="Arial" pitchFamily="-109" charset="0"/>
                <a:cs typeface="Arial" pitchFamily="-109" charset="0"/>
              </a:defRPr>
            </a:lvl1pPr>
          </a:lstStyle>
          <a:p>
            <a:pPr>
              <a:defRPr/>
            </a:pPr>
            <a:endParaRPr lang="en-US"/>
          </a:p>
        </p:txBody>
      </p:sp>
      <p:sp>
        <p:nvSpPr>
          <p:cNvPr id="8" name="Rectangle 13"/>
          <p:cNvSpPr>
            <a:spLocks noGrp="1" noChangeArrowheads="1"/>
          </p:cNvSpPr>
          <p:nvPr>
            <p:ph type="sldNum" sz="quarter" idx="12"/>
          </p:nvPr>
        </p:nvSpPr>
        <p:spPr>
          <a:xfrm>
            <a:off x="8305800" y="6565900"/>
            <a:ext cx="533400" cy="304800"/>
          </a:xfrm>
          <a:prstGeom prst="rect">
            <a:avLst/>
          </a:prstGeom>
        </p:spPr>
        <p:txBody>
          <a:bodyPr/>
          <a:lstStyle>
            <a:lvl1pPr>
              <a:defRPr/>
            </a:lvl1pPr>
          </a:lstStyle>
          <a:p>
            <a:pPr>
              <a:defRPr/>
            </a:pPr>
            <a:fld id="{0AB2C367-DB38-43F1-B174-B240D078A8C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F13E2A0E-B5B0-436D-B693-9F4F6C72A48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6553200"/>
          </a:xfrm>
          <a:prstGeom prst="rect">
            <a:avLst/>
          </a:prstGeom>
          <a:solidFill>
            <a:srgbClr val="000026"/>
          </a:solidFill>
          <a:ln w="9525" cap="flat" cmpd="sng" algn="ctr">
            <a:noFill/>
            <a:prstDash val="solid"/>
            <a:round/>
            <a:headEnd type="none" w="med" len="med"/>
            <a:tailEnd type="none" w="med" len="med"/>
          </a:ln>
          <a:effectLst/>
        </p:spPr>
        <p:txBody>
          <a:bodyPr/>
          <a:lstStyle/>
          <a:p>
            <a:pPr>
              <a:defRPr/>
            </a:pPr>
            <a:endParaRPr lang="en-US" dirty="0">
              <a:latin typeface="Arial" pitchFamily="-109" charset="0"/>
              <a:ea typeface="Arial" pitchFamily="-109" charset="0"/>
              <a:cs typeface="Arial" pitchFamily="-109" charset="0"/>
            </a:endParaRPr>
          </a:p>
        </p:txBody>
      </p:sp>
      <p:sp>
        <p:nvSpPr>
          <p:cNvPr id="3" name="Picture Placeholder 2"/>
          <p:cNvSpPr>
            <a:spLocks noGrp="1"/>
          </p:cNvSpPr>
          <p:nvPr>
            <p:ph type="pic" idx="1"/>
          </p:nvPr>
        </p:nvSpPr>
        <p:spPr>
          <a:xfrm>
            <a:off x="0" y="0"/>
            <a:ext cx="9144000" cy="6553200"/>
          </a:xfrm>
          <a:ln w="47625" cap="flat" cmpd="sng" algn="ctr">
            <a:noFill/>
            <a:prstDash val="solid"/>
            <a:miter lim="800000"/>
            <a:headEnd type="none" w="med" len="med"/>
            <a:tailEnd type="none" w="med" len="med"/>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457200" y="6172200"/>
            <a:ext cx="5486400" cy="228600"/>
          </a:xfrm>
          <a:ln>
            <a:noFill/>
          </a:ln>
        </p:spPr>
        <p:txBody>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noChangeArrowheads="1"/>
          </p:cNvSpPr>
          <p:nvPr>
            <p:ph type="sldNum" sz="quarter" idx="10"/>
          </p:nvPr>
        </p:nvSpPr>
        <p:spPr>
          <a:xfrm>
            <a:off x="8305800" y="6565900"/>
            <a:ext cx="533400" cy="304800"/>
          </a:xfrm>
          <a:prstGeom prst="rect">
            <a:avLst/>
          </a:prstGeom>
        </p:spPr>
        <p:txBody>
          <a:bodyPr/>
          <a:lstStyle>
            <a:lvl1pPr>
              <a:defRPr/>
            </a:lvl1pPr>
          </a:lstStyle>
          <a:p>
            <a:pPr>
              <a:defRPr/>
            </a:pPr>
            <a:fld id="{45466CDC-A388-479B-85BB-C8B45CDB7C4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3"/>
          <p:cNvSpPr>
            <a:spLocks noGrp="1"/>
          </p:cNvSpPr>
          <p:nvPr>
            <p:ph type="title"/>
          </p:nvPr>
        </p:nvSpPr>
        <p:spPr>
          <a:xfrm>
            <a:off x="472966" y="0"/>
            <a:ext cx="5369034"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20"/>
          <p:cNvGrpSpPr/>
          <p:nvPr/>
        </p:nvGrpSpPr>
        <p:grpSpPr>
          <a:xfrm flipH="1" flipV="1">
            <a:off x="0" y="921004"/>
            <a:ext cx="9144000" cy="182880"/>
            <a:chOff x="0" y="704088"/>
            <a:chExt cx="9144000" cy="182880"/>
          </a:xfrm>
        </p:grpSpPr>
        <p:sp>
          <p:nvSpPr>
            <p:cNvPr id="23" name="Rectangle 22"/>
            <p:cNvSpPr/>
            <p:nvPr userDrawn="1"/>
          </p:nvSpPr>
          <p:spPr>
            <a:xfrm>
              <a:off x="4572000" y="704089"/>
              <a:ext cx="4572000" cy="1828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3310128" y="704088"/>
              <a:ext cx="12618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704088"/>
              <a:ext cx="3310128"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icture 18" descr="doe_logo_ppt.png"/>
          <p:cNvPicPr>
            <a:picLocks noChangeAspect="1"/>
          </p:cNvPicPr>
          <p:nvPr/>
        </p:nvPicPr>
        <p:blipFill>
          <a:blip r:embed="rId14"/>
          <a:stretch>
            <a:fillRect/>
          </a:stretch>
        </p:blipFill>
        <p:spPr>
          <a:xfrm>
            <a:off x="6121400" y="276225"/>
            <a:ext cx="2743200" cy="412750"/>
          </a:xfrm>
          <a:prstGeom prst="rect">
            <a:avLst/>
          </a:prstGeom>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nSpc>
                  <a:spcPct val="90000"/>
                </a:lnSpc>
                <a:spcBef>
                  <a:spcPct val="20000"/>
                </a:spcBef>
                <a:buFont typeface="Arial" charset="0"/>
                <a:buNone/>
                <a:defRPr/>
              </a:pPr>
              <a:t>‹#›</a:t>
            </a:fld>
            <a:r>
              <a:rPr lang="en-US" sz="1000" dirty="0">
                <a:solidFill>
                  <a:schemeClr val="bg1"/>
                </a:solidFill>
                <a:cs typeface="Arial" charset="0"/>
              </a:rPr>
              <a:t> | WEATHERIZATION ASSISTANCE PROGRAM STANDARDIZED CURRICULUM – </a:t>
            </a:r>
            <a:r>
              <a:rPr lang="en-US" sz="1000" dirty="0" smtClean="0">
                <a:solidFill>
                  <a:schemeClr val="bg1"/>
                </a:solidFill>
                <a:cs typeface="Arial" charset="0"/>
              </a:rPr>
              <a:t>September 2012</a:t>
            </a:r>
            <a:endParaRPr lang="en-US" sz="1000" dirty="0">
              <a:solidFill>
                <a:schemeClr val="bg1"/>
              </a:solidFill>
              <a:cs typeface="Arial" charset="0"/>
            </a:endParaRPr>
          </a:p>
        </p:txBody>
      </p:sp>
      <p:sp>
        <p:nvSpPr>
          <p:cNvPr id="22" name="Text Placeholder 9"/>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a:solidFill>
                  <a:schemeClr val="bg1"/>
                </a:solidFill>
                <a:cs typeface="Arial" charset="0"/>
              </a:rPr>
              <a:t>eere.energy.gov</a:t>
            </a:r>
          </a:p>
        </p:txBody>
      </p:sp>
    </p:spTree>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 id="2147484597" r:id="rId12"/>
  </p:sldLayoutIdLst>
  <p:txStyles>
    <p:titleStyle>
      <a:lvl1pPr algn="l" defTabSz="457200" rtl="0" eaLnBrk="1" latinLnBrk="0" hangingPunct="1">
        <a:lnSpc>
          <a:spcPts val="2800"/>
        </a:lnSpc>
        <a:spcBef>
          <a:spcPct val="0"/>
        </a:spcBef>
        <a:buNone/>
        <a:defRPr sz="2600" kern="1200" spc="100">
          <a:solidFill>
            <a:srgbClr val="FFFFFF"/>
          </a:solidFill>
          <a:latin typeface="+mj-lt"/>
          <a:ea typeface="+mj-ea"/>
          <a:cs typeface="+mj-cs"/>
        </a:defRPr>
      </a:lvl1pPr>
    </p:titleStyle>
    <p:bodyStyle>
      <a:lvl1pPr marL="342900" indent="-342900" algn="l" defTabSz="457200" rtl="0" eaLnBrk="1" latinLnBrk="0" hangingPunct="1">
        <a:spcBef>
          <a:spcPts val="600"/>
        </a:spcBef>
        <a:spcAft>
          <a:spcPts val="600"/>
        </a:spcAft>
        <a:buFont typeface="Arial"/>
        <a:buChar char="•"/>
        <a:defRPr sz="2400" kern="1200">
          <a:solidFill>
            <a:srgbClr val="333333"/>
          </a:solidFill>
          <a:latin typeface="+mn-lt"/>
          <a:ea typeface="+mn-ea"/>
          <a:cs typeface="+mn-cs"/>
        </a:defRPr>
      </a:lvl1pPr>
      <a:lvl2pPr marL="742950" indent="-285750" algn="l" defTabSz="457200" rtl="0" eaLnBrk="1" latinLnBrk="0" hangingPunct="1">
        <a:spcBef>
          <a:spcPts val="600"/>
        </a:spcBef>
        <a:spcAft>
          <a:spcPts val="600"/>
        </a:spcAft>
        <a:buFont typeface="Arial"/>
        <a:buChar char="–"/>
        <a:defRPr sz="2000" kern="1200">
          <a:solidFill>
            <a:srgbClr val="333333"/>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2951015"/>
            <a:ext cx="6858000" cy="1295400"/>
          </a:xfrm>
        </p:spPr>
        <p:txBody>
          <a:bodyPr>
            <a:normAutofit/>
          </a:bodyPr>
          <a:lstStyle/>
          <a:p>
            <a:pPr eaLnBrk="1" hangingPunct="1">
              <a:defRPr/>
            </a:pPr>
            <a:r>
              <a:rPr lang="en-US" sz="4000" dirty="0" smtClean="0">
                <a:solidFill>
                  <a:srgbClr val="11007C"/>
                </a:solidFill>
              </a:rPr>
              <a:t>House as a System</a:t>
            </a:r>
          </a:p>
        </p:txBody>
      </p:sp>
      <p:sp>
        <p:nvSpPr>
          <p:cNvPr id="4099" name="Rectangle 3"/>
          <p:cNvSpPr>
            <a:spLocks noGrp="1" noChangeArrowheads="1"/>
          </p:cNvSpPr>
          <p:nvPr>
            <p:ph type="subTitle" idx="1"/>
          </p:nvPr>
        </p:nvSpPr>
        <p:spPr>
          <a:xfrm>
            <a:off x="2286000" y="2743200"/>
            <a:ext cx="6400800" cy="457200"/>
          </a:xfrm>
        </p:spPr>
        <p:txBody>
          <a:bodyPr/>
          <a:lstStyle/>
          <a:p>
            <a:r>
              <a:rPr lang="en-US" dirty="0" smtClean="0">
                <a:solidFill>
                  <a:schemeClr val="folHlink"/>
                </a:solidFill>
                <a:ea typeface="ＭＳ Ｐゴシック" charset="-128"/>
              </a:rPr>
              <a:t>QUALITY CONTROL INSPECTOR</a:t>
            </a:r>
          </a:p>
          <a:p>
            <a:pPr eaLnBrk="1" hangingPunct="1"/>
            <a:endParaRPr lang="en-US" dirty="0" smtClean="0">
              <a:solidFill>
                <a:srgbClr val="97999C"/>
              </a:solidFill>
            </a:endParaRP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4101"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spAutoFit/>
          </a:bodyPr>
          <a:lstStyle/>
          <a:p>
            <a:r>
              <a:rPr lang="en-US" sz="900" dirty="0">
                <a:solidFill>
                  <a:schemeClr val="bg1"/>
                </a:solidFill>
              </a:rPr>
              <a:t>WEATHERIZATION ASSISTANCE PROGRAM STANDARDIZED CURRICULUM – </a:t>
            </a:r>
            <a:r>
              <a:rPr lang="en-US" sz="900" dirty="0" smtClean="0">
                <a:solidFill>
                  <a:schemeClr val="bg1"/>
                </a:solidFill>
              </a:rPr>
              <a:t>September 2012</a:t>
            </a:r>
            <a:endParaRPr lang="en-US" sz="900" dirty="0">
              <a:solidFill>
                <a:schemeClr val="bg1"/>
              </a:solidFill>
            </a:endParaRPr>
          </a:p>
        </p:txBody>
      </p:sp>
      <p:pic>
        <p:nvPicPr>
          <p:cNvPr id="4102" name="Picture 8" descr="Weatherization Works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5" descr="Photo displaying Misc Attic Bypass with dirty insulation inside home in Montgomery, AL."/>
          <p:cNvPicPr>
            <a:picLocks noChangeAspect="1" noChangeArrowheads="1"/>
          </p:cNvPicPr>
          <p:nvPr/>
        </p:nvPicPr>
        <p:blipFill>
          <a:blip r:embed="rId3"/>
          <a:srcRect/>
          <a:stretch>
            <a:fillRect/>
          </a:stretch>
        </p:blipFill>
        <p:spPr bwMode="auto">
          <a:xfrm>
            <a:off x="0" y="0"/>
            <a:ext cx="4572000" cy="6477000"/>
          </a:xfrm>
          <a:prstGeom prst="rect">
            <a:avLst/>
          </a:prstGeom>
          <a:noFill/>
          <a:ln w="9525">
            <a:noFill/>
            <a:miter lim="800000"/>
            <a:headEnd/>
            <a:tailEnd/>
          </a:ln>
        </p:spPr>
      </p:pic>
      <p:pic>
        <p:nvPicPr>
          <p:cNvPr id="20484" name="Picture 5" descr="Photo displaying Misc Attic Bypass inside home in Montgomery, AL."/>
          <p:cNvPicPr>
            <a:picLocks noChangeArrowheads="1"/>
          </p:cNvPicPr>
          <p:nvPr/>
        </p:nvPicPr>
        <p:blipFill>
          <a:blip r:embed="rId4"/>
          <a:srcRect/>
          <a:stretch>
            <a:fillRect/>
          </a:stretch>
        </p:blipFill>
        <p:spPr bwMode="auto">
          <a:xfrm>
            <a:off x="4627563" y="0"/>
            <a:ext cx="4516437" cy="6477000"/>
          </a:xfrm>
          <a:prstGeom prst="rect">
            <a:avLst/>
          </a:prstGeom>
          <a:noFill/>
          <a:ln w="9525">
            <a:noFill/>
            <a:miter lim="800000"/>
            <a:headEnd/>
            <a:tailEnd/>
          </a:ln>
        </p:spPr>
      </p:pic>
      <p:sp>
        <p:nvSpPr>
          <p:cNvPr id="9" name="Rectangular Callout 8"/>
          <p:cNvSpPr>
            <a:spLocks noChangeArrowheads="1"/>
          </p:cNvSpPr>
          <p:nvPr/>
        </p:nvSpPr>
        <p:spPr bwMode="auto">
          <a:xfrm>
            <a:off x="381000" y="457200"/>
            <a:ext cx="3733800" cy="1143000"/>
          </a:xfrm>
          <a:prstGeom prst="wedgeRectCallout">
            <a:avLst>
              <a:gd name="adj1" fmla="val 36486"/>
              <a:gd name="adj2" fmla="val 123565"/>
            </a:avLst>
          </a:prstGeom>
          <a:solidFill>
            <a:schemeClr val="bg1">
              <a:alpha val="65097"/>
            </a:schemeClr>
          </a:solidFill>
          <a:ln w="9525">
            <a:noFill/>
            <a:round/>
            <a:headEnd/>
            <a:tailEnd/>
          </a:ln>
          <a:effectLst>
            <a:outerShdw dist="38100" dir="2700000" rotWithShape="0">
              <a:srgbClr val="808080">
                <a:alpha val="29999"/>
              </a:srgbClr>
            </a:outerShdw>
          </a:effectLst>
        </p:spPr>
        <p:txBody>
          <a:bodyPr anchor="ctr"/>
          <a:lstStyle/>
          <a:p>
            <a:pPr algn="ctr">
              <a:spcBef>
                <a:spcPts val="600"/>
              </a:spcBef>
              <a:spcAft>
                <a:spcPts val="600"/>
              </a:spcAft>
              <a:defRPr/>
            </a:pPr>
            <a:r>
              <a:rPr lang="en-US" sz="2400" dirty="0">
                <a:latin typeface="Arial" pitchFamily="-107" charset="0"/>
                <a:ea typeface="Arial" pitchFamily="-107" charset="0"/>
                <a:cs typeface="Arial" pitchFamily="-107" charset="0"/>
              </a:rPr>
              <a:t>Plumbing pipe and dirty insulation are </a:t>
            </a:r>
            <a:r>
              <a:rPr lang="en-US" sz="2400" dirty="0" smtClean="0">
                <a:latin typeface="Arial" pitchFamily="-107" charset="0"/>
                <a:ea typeface="Arial" pitchFamily="-107" charset="0"/>
                <a:cs typeface="Arial" pitchFamily="-107" charset="0"/>
              </a:rPr>
              <a:t>clues…</a:t>
            </a:r>
            <a:endParaRPr lang="en-US" sz="2400" dirty="0">
              <a:latin typeface="Arial" pitchFamily="-107" charset="0"/>
              <a:ea typeface="Arial" pitchFamily="-107" charset="0"/>
              <a:cs typeface="Arial" pitchFamily="-107" charset="0"/>
            </a:endParaRPr>
          </a:p>
        </p:txBody>
      </p:sp>
      <p:sp>
        <p:nvSpPr>
          <p:cNvPr id="10" name="Rectangular Callout 9"/>
          <p:cNvSpPr>
            <a:spLocks noChangeArrowheads="1"/>
          </p:cNvSpPr>
          <p:nvPr/>
        </p:nvSpPr>
        <p:spPr bwMode="auto">
          <a:xfrm>
            <a:off x="4953000" y="4648200"/>
            <a:ext cx="3810000" cy="1447800"/>
          </a:xfrm>
          <a:prstGeom prst="wedgeRectCallout">
            <a:avLst>
              <a:gd name="adj1" fmla="val 4736"/>
              <a:gd name="adj2" fmla="val -97648"/>
            </a:avLst>
          </a:prstGeom>
          <a:solidFill>
            <a:schemeClr val="bg1">
              <a:alpha val="65097"/>
            </a:schemeClr>
          </a:solidFill>
          <a:ln w="9525">
            <a:noFill/>
            <a:round/>
            <a:headEnd/>
            <a:tailEnd/>
          </a:ln>
          <a:effectLst>
            <a:outerShdw dist="38100" dir="2700000" rotWithShape="0">
              <a:srgbClr val="808080">
                <a:alpha val="29999"/>
              </a:srgbClr>
            </a:outerShdw>
          </a:effectLst>
        </p:spPr>
        <p:txBody>
          <a:bodyPr anchor="ctr"/>
          <a:lstStyle/>
          <a:p>
            <a:pPr algn="ctr">
              <a:spcBef>
                <a:spcPts val="600"/>
              </a:spcBef>
              <a:spcAft>
                <a:spcPts val="600"/>
              </a:spcAft>
              <a:defRPr/>
            </a:pPr>
            <a:r>
              <a:rPr lang="en-US" sz="2400" dirty="0">
                <a:solidFill>
                  <a:srgbClr val="262626"/>
                </a:solidFill>
                <a:latin typeface="Arial" pitchFamily="-107" charset="0"/>
                <a:ea typeface="Arial" pitchFamily="-107" charset="0"/>
                <a:cs typeface="Arial" pitchFamily="-107" charset="0"/>
              </a:rPr>
              <a:t> </a:t>
            </a:r>
            <a:r>
              <a:rPr lang="en-US" sz="2400" dirty="0" smtClean="0">
                <a:latin typeface="Arial" pitchFamily="-107" charset="0"/>
                <a:ea typeface="Arial" pitchFamily="-107" charset="0"/>
                <a:cs typeface="Arial" pitchFamily="-107" charset="0"/>
              </a:rPr>
              <a:t>…that </a:t>
            </a:r>
            <a:r>
              <a:rPr lang="en-US" sz="2400" dirty="0">
                <a:latin typeface="Arial" pitchFamily="-107" charset="0"/>
                <a:ea typeface="Arial" pitchFamily="-107" charset="0"/>
                <a:cs typeface="Arial" pitchFamily="-107" charset="0"/>
              </a:rPr>
              <a:t>an attic bypass is allowing air flow through the </a:t>
            </a:r>
            <a:r>
              <a:rPr lang="en-US" sz="2400" dirty="0" smtClean="0">
                <a:latin typeface="Arial" pitchFamily="-107" charset="0"/>
                <a:ea typeface="Arial" pitchFamily="-107" charset="0"/>
                <a:cs typeface="Arial" pitchFamily="-107" charset="0"/>
              </a:rPr>
              <a:t>insulation.</a:t>
            </a:r>
            <a:endParaRPr lang="en-US" sz="2400" dirty="0">
              <a:latin typeface="Arial" pitchFamily="-107" charset="0"/>
              <a:ea typeface="Arial" pitchFamily="-107" charset="0"/>
              <a:cs typeface="Arial" pitchFamily="-107" charset="0"/>
            </a:endParaRPr>
          </a:p>
        </p:txBody>
      </p:sp>
      <p:sp>
        <p:nvSpPr>
          <p:cNvPr id="6" name="Rectangle 5"/>
          <p:cNvSpPr>
            <a:spLocks noChangeArrowheads="1"/>
          </p:cNvSpPr>
          <p:nvPr/>
        </p:nvSpPr>
        <p:spPr bwMode="auto">
          <a:xfrm>
            <a:off x="6096000" y="6248400"/>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2166" y="12700"/>
            <a:ext cx="5369034" cy="901700"/>
          </a:xfrm>
        </p:spPr>
        <p:txBody>
          <a:bodyPr/>
          <a:lstStyle/>
          <a:p>
            <a:pPr>
              <a:defRPr/>
            </a:pPr>
            <a:r>
              <a:rPr lang="en-US" dirty="0" smtClean="0">
                <a:ea typeface="ＭＳ Ｐゴシック" charset="-128"/>
              </a:rPr>
              <a:t>Chimney Chases</a:t>
            </a:r>
          </a:p>
        </p:txBody>
      </p:sp>
      <p:grpSp>
        <p:nvGrpSpPr>
          <p:cNvPr id="2053" name="Group 8" descr="Photo displaying a chimney chase."/>
          <p:cNvGrpSpPr>
            <a:grpSpLocks/>
          </p:cNvGrpSpPr>
          <p:nvPr/>
        </p:nvGrpSpPr>
        <p:grpSpPr bwMode="auto">
          <a:xfrm>
            <a:off x="1600200" y="1447800"/>
            <a:ext cx="6172200" cy="4667250"/>
            <a:chOff x="1600200" y="1447800"/>
            <a:chExt cx="6172200" cy="4666561"/>
          </a:xfrm>
        </p:grpSpPr>
        <p:sp>
          <p:nvSpPr>
            <p:cNvPr id="6" name="Rectangle 5"/>
            <p:cNvSpPr>
              <a:spLocks noChangeArrowheads="1"/>
            </p:cNvSpPr>
            <p:nvPr/>
          </p:nvSpPr>
          <p:spPr bwMode="auto">
            <a:xfrm>
              <a:off x="1600200" y="1447800"/>
              <a:ext cx="6172200" cy="4666561"/>
            </a:xfrm>
            <a:prstGeom prst="rect">
              <a:avLst/>
            </a:prstGeom>
            <a:solidFill>
              <a:srgbClr val="FFFFFF"/>
            </a:solidFill>
            <a:ln w="9525">
              <a:solidFill>
                <a:srgbClr val="FFFFFF"/>
              </a:solidFill>
              <a:round/>
              <a:headEnd/>
              <a:tailEnd/>
            </a:ln>
            <a:effectLst>
              <a:outerShdw dist="12700" dir="2700000" rotWithShape="0">
                <a:srgbClr val="808080">
                  <a:alpha val="42999"/>
                </a:srgbClr>
              </a:outerShdw>
            </a:effectLst>
          </p:spPr>
          <p:txBody>
            <a:bodyPr/>
            <a:lstStyle/>
            <a:p>
              <a:pPr algn="ctr">
                <a:defRPr/>
              </a:pPr>
              <a:endParaRPr lang="en-US" sz="2800" b="1" dirty="0">
                <a:latin typeface="Arial" pitchFamily="-108" charset="0"/>
                <a:ea typeface="Arial" pitchFamily="-107" charset="0"/>
                <a:cs typeface="Arial" pitchFamily="-107" charset="0"/>
              </a:endParaRPr>
            </a:p>
          </p:txBody>
        </p:sp>
        <p:graphicFrame>
          <p:nvGraphicFramePr>
            <p:cNvPr id="2050" name="Object 2"/>
            <p:cNvGraphicFramePr>
              <a:graphicFrameLocks noChangeAspect="1"/>
            </p:cNvGraphicFramePr>
            <p:nvPr/>
          </p:nvGraphicFramePr>
          <p:xfrm>
            <a:off x="1676400" y="1523655"/>
            <a:ext cx="6019800" cy="4514850"/>
          </p:xfrm>
          <a:graphic>
            <a:graphicData uri="http://schemas.openxmlformats.org/presentationml/2006/ole">
              <mc:AlternateContent xmlns:mc="http://schemas.openxmlformats.org/markup-compatibility/2006">
                <mc:Choice xmlns:v="urn:schemas-microsoft-com:vml" Requires="v">
                  <p:oleObj spid="_x0000_s2081" name="Image" r:id="rId4" imgW="3048426" imgH="2285714" progId="">
                    <p:embed/>
                  </p:oleObj>
                </mc:Choice>
                <mc:Fallback>
                  <p:oleObj name="Image" r:id="rId4" imgW="3048426" imgH="2285714"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523655"/>
                          <a:ext cx="601980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7" name="Rectangle 6"/>
          <p:cNvSpPr>
            <a:spLocks noChangeArrowheads="1"/>
          </p:cNvSpPr>
          <p:nvPr/>
        </p:nvSpPr>
        <p:spPr bwMode="auto">
          <a:xfrm>
            <a:off x="4648200" y="57889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a:solidFill>
                  <a:schemeClr val="bg1"/>
                </a:solidFill>
                <a:cs typeface="Arial" charset="0"/>
              </a:rPr>
              <a:t>Photo </a:t>
            </a:r>
            <a:r>
              <a:rPr lang="en-US" sz="900" i="1" dirty="0" smtClean="0">
                <a:solidFill>
                  <a:schemeClr val="bg1"/>
                </a:solidFill>
                <a:cs typeface="Arial" charset="0"/>
              </a:rPr>
              <a:t>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descr="Photo of a residential chimney chase being weatherized - step 1."/>
          <p:cNvPicPr>
            <a:picLocks noGrp="1" noChangeAspect="1" noChangeArrowheads="1"/>
          </p:cNvPicPr>
          <p:nvPr>
            <p:ph sz="half" idx="1"/>
          </p:nvPr>
        </p:nvPicPr>
        <p:blipFill>
          <a:blip r:embed="rId3" cstate="email"/>
          <a:srcRect/>
          <a:stretch>
            <a:fillRect/>
          </a:stretch>
        </p:blipFill>
        <p:spPr>
          <a:xfrm>
            <a:off x="4724400" y="1371600"/>
            <a:ext cx="3352800" cy="22860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2" name="Picture 13" descr="Photo of a residential chimney chase."/>
          <p:cNvPicPr>
            <a:picLocks noGrp="1" noChangeAspect="1" noChangeArrowheads="1"/>
          </p:cNvPicPr>
          <p:nvPr>
            <p:ph sz="half" idx="2"/>
          </p:nvPr>
        </p:nvPicPr>
        <p:blipFill>
          <a:blip r:embed="rId4" cstate="email"/>
          <a:srcRect/>
          <a:stretch>
            <a:fillRect/>
          </a:stretch>
        </p:blipFill>
        <p:spPr>
          <a:xfrm>
            <a:off x="1066800" y="1371600"/>
            <a:ext cx="3352800" cy="22860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0120" name="Rectangle 8"/>
          <p:cNvSpPr>
            <a:spLocks noGrp="1" noChangeArrowheads="1"/>
          </p:cNvSpPr>
          <p:nvPr>
            <p:ph type="title"/>
          </p:nvPr>
        </p:nvSpPr>
        <p:spPr>
          <a:xfrm>
            <a:off x="304800" y="76200"/>
            <a:ext cx="6400800" cy="838200"/>
          </a:xfrm>
        </p:spPr>
        <p:txBody>
          <a:bodyPr/>
          <a:lstStyle/>
          <a:p>
            <a:pPr eaLnBrk="1" hangingPunct="1">
              <a:defRPr/>
            </a:pPr>
            <a:r>
              <a:rPr lang="en-US" dirty="0" smtClean="0">
                <a:ea typeface="ＭＳ Ｐゴシック" pitchFamily="-109" charset="-128"/>
                <a:cs typeface="ＭＳ Ｐゴシック" pitchFamily="-109" charset="-128"/>
              </a:rPr>
              <a:t>Treating the Chimney Chase</a:t>
            </a:r>
          </a:p>
        </p:txBody>
      </p:sp>
      <p:pic>
        <p:nvPicPr>
          <p:cNvPr id="22533" name="Picture 4" descr="Photo of a residential chimney chase being weatherized - step 2."/>
          <p:cNvPicPr>
            <a:picLocks noChangeAspect="1" noChangeArrowheads="1"/>
          </p:cNvPicPr>
          <p:nvPr/>
        </p:nvPicPr>
        <p:blipFill>
          <a:blip r:embed="rId5" cstate="email"/>
          <a:srcRect/>
          <a:stretch>
            <a:fillRect/>
          </a:stretch>
        </p:blipFill>
        <p:spPr bwMode="auto">
          <a:xfrm>
            <a:off x="1066800" y="3886200"/>
            <a:ext cx="3352799"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4" name="Picture 7" descr="Photo of a residential chimney chase being weatherized - step 3."/>
          <p:cNvPicPr>
            <a:picLocks noChangeAspect="1" noChangeArrowheads="1"/>
          </p:cNvPicPr>
          <p:nvPr/>
        </p:nvPicPr>
        <p:blipFill>
          <a:blip r:embed="rId6" cstate="email"/>
          <a:srcRect/>
          <a:stretch>
            <a:fillRect/>
          </a:stretch>
        </p:blipFill>
        <p:spPr bwMode="auto">
          <a:xfrm>
            <a:off x="4724400" y="3886200"/>
            <a:ext cx="33528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8" name="Rectangle 7"/>
          <p:cNvSpPr>
            <a:spLocks noChangeArrowheads="1"/>
          </p:cNvSpPr>
          <p:nvPr/>
        </p:nvSpPr>
        <p:spPr bwMode="auto">
          <a:xfrm>
            <a:off x="5029200" y="60175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hoto of a residential chimney with a sealed bypass."/>
          <p:cNvPicPr>
            <a:picLocks noGrp="1" noChangeAspect="1" noChangeArrowheads="1"/>
          </p:cNvPicPr>
          <p:nvPr>
            <p:ph sz="half" idx="1"/>
          </p:nvPr>
        </p:nvPicPr>
        <p:blipFill>
          <a:blip r:embed="rId3"/>
          <a:srcRect/>
          <a:stretch>
            <a:fillRect/>
          </a:stretch>
        </p:blipFill>
        <p:spPr>
          <a:xfrm>
            <a:off x="-1588" y="1143000"/>
            <a:ext cx="4421188" cy="5410200"/>
          </a:xfrm>
          <a:noFill/>
        </p:spPr>
      </p:pic>
      <p:pic>
        <p:nvPicPr>
          <p:cNvPr id="22531" name="Picture 2" descr="Photo of a residential chimney with an insulation barrier."/>
          <p:cNvPicPr>
            <a:picLocks noChangeAspect="1" noChangeArrowheads="1"/>
          </p:cNvPicPr>
          <p:nvPr/>
        </p:nvPicPr>
        <p:blipFill>
          <a:blip r:embed="rId4"/>
          <a:srcRect/>
          <a:stretch>
            <a:fillRect/>
          </a:stretch>
        </p:blipFill>
        <p:spPr bwMode="auto">
          <a:xfrm>
            <a:off x="4419600" y="1143000"/>
            <a:ext cx="4724400" cy="5410200"/>
          </a:xfrm>
          <a:prstGeom prst="rect">
            <a:avLst/>
          </a:prstGeom>
          <a:noFill/>
          <a:ln w="9525">
            <a:noFill/>
            <a:miter lim="800000"/>
            <a:headEnd/>
            <a:tailEnd/>
          </a:ln>
        </p:spPr>
      </p:pic>
      <p:sp>
        <p:nvSpPr>
          <p:cNvPr id="5" name="Down Arrow 4"/>
          <p:cNvSpPr/>
          <p:nvPr/>
        </p:nvSpPr>
        <p:spPr bwMode="auto">
          <a:xfrm>
            <a:off x="2895600" y="2209800"/>
            <a:ext cx="457200" cy="914400"/>
          </a:xfrm>
          <a:prstGeom prst="downArrow">
            <a:avLst/>
          </a:prstGeom>
          <a:noFill/>
          <a:ln w="9525" cap="flat" cmpd="sng" algn="ctr">
            <a:noFill/>
            <a:prstDash val="solid"/>
            <a:round/>
            <a:headEnd type="none" w="med" len="med"/>
            <a:tailEnd type="none" w="med" len="med"/>
          </a:ln>
          <a:effectLst/>
        </p:spPr>
        <p:txBody>
          <a:bodyPr/>
          <a:lstStyle/>
          <a:p>
            <a:pPr marL="342900" indent="-342900">
              <a:spcBef>
                <a:spcPct val="20000"/>
              </a:spcBef>
              <a:buClr>
                <a:schemeClr val="hlink"/>
              </a:buClr>
              <a:buFont typeface="Wingdings" pitchFamily="-109" charset="2"/>
              <a:buNone/>
              <a:defRPr/>
            </a:pPr>
            <a:endParaRPr lang="en-US" sz="3200" dirty="0">
              <a:solidFill>
                <a:srgbClr val="FF0000"/>
              </a:solidFill>
              <a:effectLst>
                <a:outerShdw blurRad="38100" dist="38100" dir="2700000" algn="tl">
                  <a:srgbClr val="DDDDDD"/>
                </a:outerShdw>
              </a:effectLst>
              <a:latin typeface="Garamond" pitchFamily="-109" charset="0"/>
              <a:ea typeface="Arial" pitchFamily="-109" charset="0"/>
              <a:cs typeface="Arial" pitchFamily="-109" charset="0"/>
            </a:endParaRPr>
          </a:p>
        </p:txBody>
      </p:sp>
      <p:sp>
        <p:nvSpPr>
          <p:cNvPr id="22533" name="Rectangle 8"/>
          <p:cNvSpPr txBox="1">
            <a:spLocks noChangeArrowheads="1"/>
          </p:cNvSpPr>
          <p:nvPr/>
        </p:nvSpPr>
        <p:spPr bwMode="auto">
          <a:xfrm>
            <a:off x="457200" y="76200"/>
            <a:ext cx="7010400" cy="838200"/>
          </a:xfrm>
          <a:prstGeom prst="rect">
            <a:avLst/>
          </a:prstGeom>
          <a:noFill/>
          <a:ln w="9525">
            <a:noFill/>
            <a:miter lim="800000"/>
            <a:headEnd/>
            <a:tailEnd/>
          </a:ln>
        </p:spPr>
        <p:txBody>
          <a:bodyPr lIns="0" tIns="0" rIns="0" bIns="0" anchor="ctr"/>
          <a:lstStyle/>
          <a:p>
            <a:r>
              <a:rPr lang="en-US" sz="2600" dirty="0">
                <a:solidFill>
                  <a:srgbClr val="FFFFFF"/>
                </a:solidFill>
                <a:ea typeface="ＭＳ Ｐゴシック" charset="-128"/>
              </a:rPr>
              <a:t>Sealed Chimney Bypass</a:t>
            </a:r>
          </a:p>
        </p:txBody>
      </p:sp>
      <p:sp>
        <p:nvSpPr>
          <p:cNvPr id="12" name="Rectangular Callout 11"/>
          <p:cNvSpPr>
            <a:spLocks noChangeArrowheads="1"/>
          </p:cNvSpPr>
          <p:nvPr/>
        </p:nvSpPr>
        <p:spPr bwMode="auto">
          <a:xfrm>
            <a:off x="1066800" y="1905000"/>
            <a:ext cx="2438400" cy="914400"/>
          </a:xfrm>
          <a:prstGeom prst="wedgeRectCallout">
            <a:avLst>
              <a:gd name="adj1" fmla="val 1477"/>
              <a:gd name="adj2" fmla="val 202301"/>
            </a:avLst>
          </a:prstGeom>
          <a:solidFill>
            <a:schemeClr val="bg1">
              <a:alpha val="65097"/>
            </a:schemeClr>
          </a:solidFill>
          <a:ln w="9525">
            <a:noFill/>
            <a:round/>
            <a:headEnd/>
            <a:tailEnd/>
          </a:ln>
          <a:effectLst>
            <a:outerShdw dist="38100" dir="2700000" rotWithShape="0">
              <a:srgbClr val="808080">
                <a:alpha val="29999"/>
              </a:srgbClr>
            </a:outerShdw>
          </a:effectLst>
        </p:spPr>
        <p:txBody>
          <a:bodyPr anchor="ctr"/>
          <a:lstStyle/>
          <a:p>
            <a:pPr algn="ctr">
              <a:spcBef>
                <a:spcPts val="600"/>
              </a:spcBef>
              <a:spcAft>
                <a:spcPts val="600"/>
              </a:spcAft>
              <a:defRPr/>
            </a:pPr>
            <a:r>
              <a:rPr lang="en-US" sz="2400" dirty="0">
                <a:latin typeface="Arial" pitchFamily="-107" charset="0"/>
                <a:ea typeface="Arial" pitchFamily="-107" charset="0"/>
                <a:cs typeface="Arial" pitchFamily="-107" charset="0"/>
              </a:rPr>
              <a:t>Sealed chimney </a:t>
            </a:r>
            <a:r>
              <a:rPr lang="en-US" sz="2400" dirty="0" smtClean="0">
                <a:latin typeface="Arial" pitchFamily="-107" charset="0"/>
                <a:ea typeface="Arial" pitchFamily="-107" charset="0"/>
                <a:cs typeface="Arial" pitchFamily="-107" charset="0"/>
              </a:rPr>
              <a:t>bypass…</a:t>
            </a:r>
            <a:endParaRPr lang="en-US" sz="2400" dirty="0">
              <a:latin typeface="Arial" pitchFamily="-107" charset="0"/>
              <a:ea typeface="Arial" pitchFamily="-107" charset="0"/>
              <a:cs typeface="Arial" pitchFamily="-107" charset="0"/>
            </a:endParaRPr>
          </a:p>
        </p:txBody>
      </p:sp>
      <p:sp>
        <p:nvSpPr>
          <p:cNvPr id="17" name="Rectangular Callout 16"/>
          <p:cNvSpPr>
            <a:spLocks noChangeArrowheads="1"/>
          </p:cNvSpPr>
          <p:nvPr/>
        </p:nvSpPr>
        <p:spPr bwMode="auto">
          <a:xfrm>
            <a:off x="5562600" y="3124200"/>
            <a:ext cx="2438400" cy="914400"/>
          </a:xfrm>
          <a:prstGeom prst="wedgeRectCallout">
            <a:avLst>
              <a:gd name="adj1" fmla="val 33769"/>
              <a:gd name="adj2" fmla="val 217579"/>
            </a:avLst>
          </a:prstGeom>
          <a:solidFill>
            <a:schemeClr val="bg1">
              <a:alpha val="65097"/>
            </a:schemeClr>
          </a:solidFill>
          <a:ln w="9525">
            <a:noFill/>
            <a:round/>
            <a:headEnd/>
            <a:tailEnd/>
          </a:ln>
          <a:effectLst>
            <a:outerShdw dist="38100" dir="2700000" rotWithShape="0">
              <a:srgbClr val="808080">
                <a:alpha val="29999"/>
              </a:srgbClr>
            </a:outerShdw>
          </a:effectLst>
        </p:spPr>
        <p:txBody>
          <a:bodyPr anchor="ctr"/>
          <a:lstStyle/>
          <a:p>
            <a:pPr algn="ctr">
              <a:spcBef>
                <a:spcPts val="600"/>
              </a:spcBef>
              <a:spcAft>
                <a:spcPts val="600"/>
              </a:spcAft>
              <a:defRPr/>
            </a:pPr>
            <a:r>
              <a:rPr lang="en-US" sz="2400" dirty="0" smtClean="0">
                <a:latin typeface="Arial" pitchFamily="-107" charset="0"/>
                <a:ea typeface="Arial" pitchFamily="-107" charset="0"/>
                <a:cs typeface="Arial" pitchFamily="-107" charset="0"/>
              </a:rPr>
              <a:t>…with </a:t>
            </a:r>
            <a:r>
              <a:rPr lang="en-US" sz="2400" dirty="0">
                <a:latin typeface="Arial" pitchFamily="-107" charset="0"/>
                <a:ea typeface="Arial" pitchFamily="-107" charset="0"/>
                <a:cs typeface="Arial" pitchFamily="-107" charset="0"/>
              </a:rPr>
              <a:t>insulation </a:t>
            </a:r>
            <a:r>
              <a:rPr lang="en-US" sz="2400" dirty="0" smtClean="0">
                <a:latin typeface="Arial" pitchFamily="-107" charset="0"/>
                <a:ea typeface="Arial" pitchFamily="-107" charset="0"/>
                <a:cs typeface="Arial" pitchFamily="-107" charset="0"/>
              </a:rPr>
              <a:t>barrier.</a:t>
            </a:r>
            <a:endParaRPr lang="en-US" sz="2400" dirty="0">
              <a:latin typeface="Arial" pitchFamily="-107" charset="0"/>
              <a:ea typeface="Arial" pitchFamily="-107" charset="0"/>
              <a:cs typeface="Arial" pitchFamily="-107" charset="0"/>
            </a:endParaRPr>
          </a:p>
        </p:txBody>
      </p:sp>
      <p:cxnSp>
        <p:nvCxnSpPr>
          <p:cNvPr id="22538" name="Straight Connector 18"/>
          <p:cNvCxnSpPr>
            <a:cxnSpLocks noChangeShapeType="1"/>
          </p:cNvCxnSpPr>
          <p:nvPr/>
        </p:nvCxnSpPr>
        <p:spPr bwMode="auto">
          <a:xfrm rot="5400000">
            <a:off x="1753394" y="3810794"/>
            <a:ext cx="5334000" cy="1588"/>
          </a:xfrm>
          <a:prstGeom prst="line">
            <a:avLst/>
          </a:prstGeom>
          <a:noFill/>
          <a:ln w="28575">
            <a:solidFill>
              <a:srgbClr val="FFFFFF"/>
            </a:solidFill>
            <a:round/>
            <a:headEnd/>
            <a:tailEnd/>
          </a:ln>
        </p:spPr>
      </p:cxnSp>
      <p:sp>
        <p:nvSpPr>
          <p:cNvPr id="11"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10" name="Rectangle 9"/>
          <p:cNvSpPr>
            <a:spLocks noChangeArrowheads="1"/>
          </p:cNvSpPr>
          <p:nvPr/>
        </p:nvSpPr>
        <p:spPr bwMode="auto">
          <a:xfrm>
            <a:off x="6096000" y="63223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a:t>
            </a:r>
            <a:r>
              <a:rPr lang="en-US" sz="900" i="1" dirty="0">
                <a:solidFill>
                  <a:schemeClr val="bg1"/>
                </a:solidFill>
                <a:cs typeface="Arial" charset="0"/>
              </a:rPr>
              <a:t>US Department of Energy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9" descr="Photo displaying sealing of a thermal bypass around a chimney - above ceiling."/>
          <p:cNvPicPr>
            <a:picLocks noGrp="1" noChangeAspect="1" noChangeArrowheads="1"/>
          </p:cNvPicPr>
          <p:nvPr>
            <p:ph idx="1"/>
          </p:nvPr>
        </p:nvPicPr>
        <p:blipFill>
          <a:blip r:embed="rId3"/>
          <a:srcRect/>
          <a:stretch>
            <a:fillRect/>
          </a:stretch>
        </p:blipFill>
        <p:spPr>
          <a:xfrm>
            <a:off x="5257800" y="1143000"/>
            <a:ext cx="3886200" cy="2914650"/>
          </a:xfrm>
          <a:noFill/>
        </p:spPr>
      </p:pic>
      <p:sp>
        <p:nvSpPr>
          <p:cNvPr id="6" name="Title 5"/>
          <p:cNvSpPr>
            <a:spLocks noGrp="1"/>
          </p:cNvSpPr>
          <p:nvPr>
            <p:ph type="title"/>
          </p:nvPr>
        </p:nvSpPr>
        <p:spPr/>
        <p:txBody>
          <a:bodyPr/>
          <a:lstStyle/>
          <a:p>
            <a:pPr>
              <a:defRPr/>
            </a:pPr>
            <a:r>
              <a:rPr lang="en-US" dirty="0" smtClean="0">
                <a:ea typeface="ＭＳ Ｐゴシック" pitchFamily="-109" charset="-128"/>
                <a:cs typeface="ＭＳ Ｐゴシック" pitchFamily="-109" charset="-128"/>
              </a:rPr>
              <a:t>An Alternative Method</a:t>
            </a:r>
          </a:p>
        </p:txBody>
      </p:sp>
      <p:pic>
        <p:nvPicPr>
          <p:cNvPr id="23556" name="Picture 12" descr="Photo displaying sealing of a thermal bypass around a chimney - below ceiling."/>
          <p:cNvPicPr>
            <a:picLocks noGrp="1" noChangeAspect="1" noChangeArrowheads="1"/>
          </p:cNvPicPr>
          <p:nvPr>
            <p:ph sz="quarter" idx="4294967295"/>
          </p:nvPr>
        </p:nvPicPr>
        <p:blipFill>
          <a:blip r:embed="rId4"/>
          <a:srcRect/>
          <a:stretch>
            <a:fillRect/>
          </a:stretch>
        </p:blipFill>
        <p:spPr>
          <a:xfrm>
            <a:off x="5257800" y="3810000"/>
            <a:ext cx="3886200" cy="2684463"/>
          </a:xfrm>
          <a:noFill/>
        </p:spPr>
      </p:pic>
      <p:cxnSp>
        <p:nvCxnSpPr>
          <p:cNvPr id="23559" name="Straight Connector 7"/>
          <p:cNvCxnSpPr>
            <a:cxnSpLocks noChangeShapeType="1"/>
          </p:cNvCxnSpPr>
          <p:nvPr/>
        </p:nvCxnSpPr>
        <p:spPr bwMode="auto">
          <a:xfrm rot="10800000">
            <a:off x="5105400" y="3810000"/>
            <a:ext cx="4038600" cy="1588"/>
          </a:xfrm>
          <a:prstGeom prst="line">
            <a:avLst/>
          </a:prstGeom>
          <a:noFill/>
          <a:ln w="28575">
            <a:solidFill>
              <a:srgbClr val="FFFFFF"/>
            </a:solidFill>
            <a:round/>
            <a:headEnd/>
            <a:tailEnd/>
          </a:ln>
        </p:spPr>
      </p:cxnSp>
      <p:sp>
        <p:nvSpPr>
          <p:cNvPr id="23560" name="Rectangle 7"/>
          <p:cNvSpPr>
            <a:spLocks/>
          </p:cNvSpPr>
          <p:nvPr/>
        </p:nvSpPr>
        <p:spPr bwMode="auto">
          <a:xfrm>
            <a:off x="457200" y="1371600"/>
            <a:ext cx="4343400" cy="800219"/>
          </a:xfrm>
          <a:prstGeom prst="rect">
            <a:avLst/>
          </a:prstGeom>
          <a:noFill/>
          <a:ln w="12700">
            <a:noFill/>
            <a:miter lim="800000"/>
            <a:headEnd/>
            <a:tailEnd/>
          </a:ln>
        </p:spPr>
        <p:txBody>
          <a:bodyPr lIns="0" tIns="0" rIns="40639" bIns="0">
            <a:spAutoFit/>
          </a:bodyPr>
          <a:lstStyle/>
          <a:p>
            <a:pPr marL="39688"/>
            <a:r>
              <a:rPr lang="en-US" sz="2600" dirty="0">
                <a:solidFill>
                  <a:srgbClr val="000066"/>
                </a:solidFill>
                <a:sym typeface="Arial" charset="0"/>
              </a:rPr>
              <a:t>Detail for Sealing Thermal Bypass Around Chimney</a:t>
            </a:r>
          </a:p>
        </p:txBody>
      </p:sp>
      <p:pic>
        <p:nvPicPr>
          <p:cNvPr id="23561" name="Picture 13" descr="Drawing displaying the detail for sealing a thermnal bypass around a chimney."/>
          <p:cNvPicPr>
            <a:picLocks noChangeAspect="1"/>
          </p:cNvPicPr>
          <p:nvPr/>
        </p:nvPicPr>
        <p:blipFill>
          <a:blip r:embed="rId5"/>
          <a:srcRect/>
          <a:stretch>
            <a:fillRect/>
          </a:stretch>
        </p:blipFill>
        <p:spPr bwMode="auto">
          <a:xfrm>
            <a:off x="381000" y="2286000"/>
            <a:ext cx="4625975" cy="4114800"/>
          </a:xfrm>
          <a:prstGeom prst="rect">
            <a:avLst/>
          </a:prstGeom>
          <a:noFill/>
          <a:ln w="9525">
            <a:noFill/>
            <a:miter lim="800000"/>
            <a:headEnd/>
            <a:tailEnd/>
          </a:ln>
        </p:spPr>
      </p:pic>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9" name="Rectangle 8"/>
          <p:cNvSpPr>
            <a:spLocks noChangeArrowheads="1"/>
          </p:cNvSpPr>
          <p:nvPr/>
        </p:nvSpPr>
        <p:spPr bwMode="auto">
          <a:xfrm>
            <a:off x="6096000" y="62461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a:t>
            </a:r>
            <a:r>
              <a:rPr lang="en-US" sz="900" i="1" dirty="0">
                <a:solidFill>
                  <a:schemeClr val="bg1"/>
                </a:solidFill>
                <a:cs typeface="Arial" charset="0"/>
              </a:rPr>
              <a:t>US Department of Energy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6858000" cy="838200"/>
          </a:xfrm>
          <a:prstGeom prst="rect">
            <a:avLst/>
          </a:prstGeom>
          <a:noFill/>
          <a:ln w="9525">
            <a:noFill/>
            <a:miter lim="800000"/>
            <a:headEnd/>
            <a:tailEnd/>
          </a:ln>
        </p:spPr>
        <p:txBody>
          <a:bodyPr wrap="none" anchor="ctr" anchorCtr="1"/>
          <a:lstStyle/>
          <a:p>
            <a:endParaRPr lang="en-US" sz="3600">
              <a:solidFill>
                <a:srgbClr val="FFFFFF"/>
              </a:solidFill>
            </a:endParaRPr>
          </a:p>
        </p:txBody>
      </p:sp>
      <p:pic>
        <p:nvPicPr>
          <p:cNvPr id="24579" name="Picture 7" descr="Photo of basement wall and floor stringers displaying mold and spauling damage."/>
          <p:cNvPicPr>
            <a:picLocks noChangeAspect="1"/>
          </p:cNvPicPr>
          <p:nvPr/>
        </p:nvPicPr>
        <p:blipFill>
          <a:blip r:embed="rId3"/>
          <a:srcRect/>
          <a:stretch>
            <a:fillRect/>
          </a:stretch>
        </p:blipFill>
        <p:spPr bwMode="auto">
          <a:xfrm>
            <a:off x="5029200" y="1143000"/>
            <a:ext cx="4114800" cy="3276600"/>
          </a:xfrm>
          <a:prstGeom prst="rect">
            <a:avLst/>
          </a:prstGeom>
          <a:noFill/>
          <a:ln w="9525">
            <a:noFill/>
            <a:miter lim="800000"/>
            <a:headEnd/>
            <a:tailEnd/>
          </a:ln>
        </p:spPr>
      </p:pic>
      <p:pic>
        <p:nvPicPr>
          <p:cNvPr id="24580" name="Picture 8" descr="Photo of basement water pump and wall displaying water damage and spauling."/>
          <p:cNvPicPr>
            <a:picLocks noChangeAspect="1"/>
          </p:cNvPicPr>
          <p:nvPr/>
        </p:nvPicPr>
        <p:blipFill>
          <a:blip r:embed="rId4"/>
          <a:srcRect/>
          <a:stretch>
            <a:fillRect/>
          </a:stretch>
        </p:blipFill>
        <p:spPr bwMode="auto">
          <a:xfrm>
            <a:off x="0" y="1143000"/>
            <a:ext cx="5037138" cy="5334000"/>
          </a:xfrm>
          <a:prstGeom prst="rect">
            <a:avLst/>
          </a:prstGeom>
          <a:noFill/>
          <a:ln w="9525">
            <a:noFill/>
            <a:miter lim="800000"/>
            <a:headEnd/>
            <a:tailEnd/>
          </a:ln>
        </p:spPr>
      </p:pic>
      <p:pic>
        <p:nvPicPr>
          <p:cNvPr id="24581" name="Picture 2" descr="Image of Spauling on Cement Blocks"/>
          <p:cNvPicPr>
            <a:picLocks noChangeAspect="1" noChangeArrowheads="1"/>
          </p:cNvPicPr>
          <p:nvPr/>
        </p:nvPicPr>
        <p:blipFill>
          <a:blip r:embed="rId5"/>
          <a:srcRect/>
          <a:stretch>
            <a:fillRect/>
          </a:stretch>
        </p:blipFill>
        <p:spPr bwMode="auto">
          <a:xfrm>
            <a:off x="5029200" y="4419600"/>
            <a:ext cx="4114800" cy="2057400"/>
          </a:xfrm>
          <a:prstGeom prst="rect">
            <a:avLst/>
          </a:prstGeom>
          <a:noFill/>
          <a:ln w="9525">
            <a:noFill/>
            <a:miter lim="800000"/>
            <a:headEnd/>
            <a:tailEnd/>
          </a:ln>
        </p:spPr>
      </p:pic>
      <p:sp>
        <p:nvSpPr>
          <p:cNvPr id="37906" name="Title 5"/>
          <p:cNvSpPr txBox="1">
            <a:spLocks/>
          </p:cNvSpPr>
          <p:nvPr/>
        </p:nvSpPr>
        <p:spPr bwMode="auto">
          <a:xfrm>
            <a:off x="381000" y="76200"/>
            <a:ext cx="6324600" cy="838200"/>
          </a:xfrm>
          <a:prstGeom prst="rect">
            <a:avLst/>
          </a:prstGeom>
          <a:noFill/>
          <a:ln w="9525">
            <a:noFill/>
            <a:miter lim="800000"/>
            <a:headEnd/>
            <a:tailEnd/>
          </a:ln>
        </p:spPr>
        <p:txBody>
          <a:bodyPr lIns="0" tIns="0" rIns="0" bIns="0" anchor="ctr"/>
          <a:lstStyle/>
          <a:p>
            <a:pPr eaLnBrk="0" hangingPunct="0">
              <a:defRPr/>
            </a:pPr>
            <a:r>
              <a:rPr lang="en-US" sz="2600" spc="100" dirty="0">
                <a:solidFill>
                  <a:schemeClr val="bg1"/>
                </a:solidFill>
                <a:ea typeface="ＭＳ Ｐゴシック" charset="-128"/>
                <a:cs typeface="ＭＳ Ｐゴシック" charset="-128"/>
              </a:rPr>
              <a:t>In the Basement</a:t>
            </a:r>
          </a:p>
        </p:txBody>
      </p:sp>
      <p:cxnSp>
        <p:nvCxnSpPr>
          <p:cNvPr id="24585" name="Straight Connector 15"/>
          <p:cNvCxnSpPr>
            <a:cxnSpLocks noChangeShapeType="1"/>
          </p:cNvCxnSpPr>
          <p:nvPr/>
        </p:nvCxnSpPr>
        <p:spPr bwMode="auto">
          <a:xfrm rot="10800000">
            <a:off x="5029200" y="4421188"/>
            <a:ext cx="4114800" cy="1587"/>
          </a:xfrm>
          <a:prstGeom prst="line">
            <a:avLst/>
          </a:prstGeom>
          <a:noFill/>
          <a:ln w="28575">
            <a:solidFill>
              <a:srgbClr val="FFFFFF"/>
            </a:solidFill>
            <a:round/>
            <a:headEnd/>
            <a:tailEnd/>
          </a:ln>
        </p:spPr>
      </p:cxnSp>
      <p:cxnSp>
        <p:nvCxnSpPr>
          <p:cNvPr id="24586" name="Straight Connector 18"/>
          <p:cNvCxnSpPr>
            <a:cxnSpLocks noChangeShapeType="1"/>
          </p:cNvCxnSpPr>
          <p:nvPr/>
        </p:nvCxnSpPr>
        <p:spPr bwMode="auto">
          <a:xfrm rot="5400000">
            <a:off x="2362994" y="3810794"/>
            <a:ext cx="5334000" cy="1588"/>
          </a:xfrm>
          <a:prstGeom prst="line">
            <a:avLst/>
          </a:prstGeom>
          <a:noFill/>
          <a:ln w="28575">
            <a:solidFill>
              <a:srgbClr val="FFFFFF"/>
            </a:solidFill>
            <a:round/>
            <a:headEnd/>
            <a:tailEnd/>
          </a:ln>
        </p:spPr>
      </p:cxnSp>
      <p:sp>
        <p:nvSpPr>
          <p:cNvPr id="23" name="Rectangular Callout 22"/>
          <p:cNvSpPr>
            <a:spLocks noChangeArrowheads="1"/>
          </p:cNvSpPr>
          <p:nvPr/>
        </p:nvSpPr>
        <p:spPr bwMode="auto">
          <a:xfrm>
            <a:off x="5257800" y="5562600"/>
            <a:ext cx="1981200" cy="685800"/>
          </a:xfrm>
          <a:prstGeom prst="wedgeRectCallout">
            <a:avLst>
              <a:gd name="adj1" fmla="val 84815"/>
              <a:gd name="adj2" fmla="val -67606"/>
            </a:avLst>
          </a:prstGeom>
          <a:solidFill>
            <a:schemeClr val="bg1">
              <a:alpha val="78822"/>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sz="2000" dirty="0">
                <a:latin typeface="Arial" pitchFamily="-107" charset="0"/>
                <a:ea typeface="Arial" pitchFamily="-107" charset="0"/>
                <a:cs typeface="Arial" pitchFamily="-107" charset="0"/>
              </a:rPr>
              <a:t>Spauling on </a:t>
            </a:r>
            <a:br>
              <a:rPr lang="en-US" sz="2000" dirty="0">
                <a:latin typeface="Arial" pitchFamily="-107" charset="0"/>
                <a:ea typeface="Arial" pitchFamily="-107" charset="0"/>
                <a:cs typeface="Arial" pitchFamily="-107" charset="0"/>
              </a:rPr>
            </a:br>
            <a:r>
              <a:rPr lang="en-US" sz="2000" dirty="0">
                <a:latin typeface="Arial" pitchFamily="-107" charset="0"/>
                <a:ea typeface="Arial" pitchFamily="-107" charset="0"/>
                <a:cs typeface="Arial" pitchFamily="-107" charset="0"/>
              </a:rPr>
              <a:t>cement </a:t>
            </a:r>
            <a:r>
              <a:rPr lang="en-US" sz="2000" dirty="0" smtClean="0">
                <a:latin typeface="Arial" pitchFamily="-107" charset="0"/>
                <a:ea typeface="Arial" pitchFamily="-107" charset="0"/>
                <a:cs typeface="Arial" pitchFamily="-107" charset="0"/>
              </a:rPr>
              <a:t>blocks</a:t>
            </a:r>
            <a:endParaRPr lang="en-US" sz="2000" dirty="0">
              <a:latin typeface="Arial" pitchFamily="-107" charset="0"/>
              <a:ea typeface="Arial" pitchFamily="-107" charset="0"/>
              <a:cs typeface="Arial" pitchFamily="-107" charset="0"/>
            </a:endParaRPr>
          </a:p>
        </p:txBody>
      </p:sp>
      <p:sp>
        <p:nvSpPr>
          <p:cNvPr id="24" name="Rectangular Callout 23"/>
          <p:cNvSpPr>
            <a:spLocks noChangeArrowheads="1"/>
          </p:cNvSpPr>
          <p:nvPr/>
        </p:nvSpPr>
        <p:spPr bwMode="auto">
          <a:xfrm>
            <a:off x="3352800" y="2133600"/>
            <a:ext cx="1447800" cy="381000"/>
          </a:xfrm>
          <a:prstGeom prst="wedgeRectCallout">
            <a:avLst>
              <a:gd name="adj1" fmla="val 37278"/>
              <a:gd name="adj2" fmla="val 180912"/>
            </a:avLst>
          </a:prstGeom>
          <a:solidFill>
            <a:schemeClr val="bg1">
              <a:alpha val="78822"/>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sz="2000" dirty="0" err="1" smtClean="0">
                <a:latin typeface="Arial" pitchFamily="-107" charset="0"/>
                <a:ea typeface="Arial" pitchFamily="-107" charset="0"/>
                <a:cs typeface="Arial" pitchFamily="-107" charset="0"/>
              </a:rPr>
              <a:t>Spauling</a:t>
            </a:r>
            <a:endParaRPr lang="en-US" sz="2000" dirty="0">
              <a:latin typeface="Arial" pitchFamily="-107" charset="0"/>
              <a:ea typeface="Arial" pitchFamily="-107" charset="0"/>
              <a:cs typeface="Arial" pitchFamily="-107" charset="0"/>
            </a:endParaRPr>
          </a:p>
        </p:txBody>
      </p:sp>
      <p:sp>
        <p:nvSpPr>
          <p:cNvPr id="25" name="Rectangular Callout 24"/>
          <p:cNvSpPr>
            <a:spLocks noChangeArrowheads="1"/>
          </p:cNvSpPr>
          <p:nvPr/>
        </p:nvSpPr>
        <p:spPr bwMode="auto">
          <a:xfrm>
            <a:off x="5257800" y="1371600"/>
            <a:ext cx="1981200" cy="762000"/>
          </a:xfrm>
          <a:prstGeom prst="wedgeRectCallout">
            <a:avLst>
              <a:gd name="adj1" fmla="val 68028"/>
              <a:gd name="adj2" fmla="val -32421"/>
            </a:avLst>
          </a:prstGeom>
          <a:solidFill>
            <a:schemeClr val="bg1">
              <a:alpha val="78822"/>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sz="2000" dirty="0">
                <a:latin typeface="Arial" pitchFamily="-107" charset="0"/>
                <a:ea typeface="Arial" pitchFamily="-107" charset="0"/>
                <a:cs typeface="Arial" pitchFamily="-107" charset="0"/>
              </a:rPr>
              <a:t>Minor mold on floor </a:t>
            </a:r>
            <a:r>
              <a:rPr lang="en-US" sz="2000" dirty="0" smtClean="0">
                <a:latin typeface="Arial" pitchFamily="-107" charset="0"/>
                <a:ea typeface="Arial" pitchFamily="-107" charset="0"/>
                <a:cs typeface="Arial" pitchFamily="-107" charset="0"/>
              </a:rPr>
              <a:t>stringers</a:t>
            </a:r>
            <a:endParaRPr lang="en-US" sz="2000" dirty="0">
              <a:latin typeface="Arial" pitchFamily="-107" charset="0"/>
              <a:ea typeface="Arial" pitchFamily="-107" charset="0"/>
              <a:cs typeface="Arial" pitchFamily="-107" charset="0"/>
            </a:endParaRPr>
          </a:p>
        </p:txBody>
      </p:sp>
      <p:sp>
        <p:nvSpPr>
          <p:cNvPr id="26" name="Rectangular Callout 25"/>
          <p:cNvSpPr>
            <a:spLocks noChangeArrowheads="1"/>
          </p:cNvSpPr>
          <p:nvPr/>
        </p:nvSpPr>
        <p:spPr bwMode="auto">
          <a:xfrm>
            <a:off x="5257800" y="2590800"/>
            <a:ext cx="1981200" cy="685800"/>
          </a:xfrm>
          <a:prstGeom prst="wedgeRectCallout">
            <a:avLst>
              <a:gd name="adj1" fmla="val 93667"/>
              <a:gd name="adj2" fmla="val 23134"/>
            </a:avLst>
          </a:prstGeom>
          <a:solidFill>
            <a:schemeClr val="bg1">
              <a:alpha val="78822"/>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sz="2000" dirty="0">
                <a:latin typeface="Arial" pitchFamily="-107" charset="0"/>
                <a:ea typeface="Arial" pitchFamily="-107" charset="0"/>
                <a:cs typeface="Arial" pitchFamily="-107" charset="0"/>
              </a:rPr>
              <a:t>Mold on cement </a:t>
            </a:r>
            <a:r>
              <a:rPr lang="en-US" sz="2000" dirty="0" smtClean="0">
                <a:latin typeface="Arial" pitchFamily="-107" charset="0"/>
                <a:ea typeface="Arial" pitchFamily="-107" charset="0"/>
                <a:cs typeface="Arial" pitchFamily="-107" charset="0"/>
              </a:rPr>
              <a:t>blocks</a:t>
            </a:r>
            <a:endParaRPr lang="en-US" sz="2000" dirty="0">
              <a:latin typeface="Arial" pitchFamily="-107" charset="0"/>
              <a:ea typeface="Arial" pitchFamily="-107" charset="0"/>
              <a:cs typeface="Arial" pitchFamily="-107" charset="0"/>
            </a:endParaRPr>
          </a:p>
        </p:txBody>
      </p:sp>
      <p:sp>
        <p:nvSpPr>
          <p:cNvPr id="27" name="Rectangular Callout 26"/>
          <p:cNvSpPr>
            <a:spLocks noChangeArrowheads="1"/>
          </p:cNvSpPr>
          <p:nvPr/>
        </p:nvSpPr>
        <p:spPr bwMode="auto">
          <a:xfrm>
            <a:off x="381000" y="5410200"/>
            <a:ext cx="2590800" cy="457200"/>
          </a:xfrm>
          <a:prstGeom prst="wedgeRectCallout">
            <a:avLst>
              <a:gd name="adj1" fmla="val -2403"/>
              <a:gd name="adj2" fmla="val -146310"/>
            </a:avLst>
          </a:prstGeom>
          <a:solidFill>
            <a:schemeClr val="bg1">
              <a:alpha val="78822"/>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sz="2000" dirty="0">
                <a:latin typeface="Arial" pitchFamily="-107" charset="0"/>
                <a:ea typeface="Arial" pitchFamily="-107" charset="0"/>
                <a:cs typeface="Arial" pitchFamily="-107" charset="0"/>
              </a:rPr>
              <a:t>High standing </a:t>
            </a:r>
            <a:r>
              <a:rPr lang="en-US" sz="2000" dirty="0" smtClean="0">
                <a:latin typeface="Arial" pitchFamily="-107" charset="0"/>
                <a:ea typeface="Arial" pitchFamily="-107" charset="0"/>
                <a:cs typeface="Arial" pitchFamily="-107" charset="0"/>
              </a:rPr>
              <a:t>water</a:t>
            </a:r>
            <a:endParaRPr lang="en-US" sz="2000" dirty="0">
              <a:latin typeface="Arial" pitchFamily="-107" charset="0"/>
              <a:ea typeface="Arial" pitchFamily="-107" charset="0"/>
              <a:cs typeface="Arial" pitchFamily="-107" charset="0"/>
            </a:endParaRPr>
          </a:p>
        </p:txBody>
      </p:sp>
      <p:sp>
        <p:nvSpPr>
          <p:cNvPr id="28" name="Rectangular Callout 27"/>
          <p:cNvSpPr>
            <a:spLocks noChangeArrowheads="1"/>
          </p:cNvSpPr>
          <p:nvPr/>
        </p:nvSpPr>
        <p:spPr bwMode="auto">
          <a:xfrm>
            <a:off x="2590800" y="4038600"/>
            <a:ext cx="2209800" cy="457200"/>
          </a:xfrm>
          <a:prstGeom prst="wedgeRectCallout">
            <a:avLst>
              <a:gd name="adj1" fmla="val 343"/>
              <a:gd name="adj2" fmla="val 197023"/>
            </a:avLst>
          </a:prstGeom>
          <a:solidFill>
            <a:schemeClr val="bg1">
              <a:alpha val="78822"/>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sz="2000" dirty="0">
                <a:latin typeface="Arial" pitchFamily="-107" charset="0"/>
                <a:ea typeface="Arial" pitchFamily="-107" charset="0"/>
                <a:cs typeface="Arial" pitchFamily="-107" charset="0"/>
              </a:rPr>
              <a:t>High water </a:t>
            </a:r>
            <a:r>
              <a:rPr lang="en-US" sz="2000" dirty="0" smtClean="0">
                <a:latin typeface="Arial" pitchFamily="-107" charset="0"/>
                <a:ea typeface="Arial" pitchFamily="-107" charset="0"/>
                <a:cs typeface="Arial" pitchFamily="-107" charset="0"/>
              </a:rPr>
              <a:t>mark</a:t>
            </a:r>
            <a:endParaRPr lang="en-US" sz="2000" dirty="0">
              <a:latin typeface="Arial" pitchFamily="-107" charset="0"/>
              <a:ea typeface="Arial" pitchFamily="-107" charset="0"/>
              <a:cs typeface="Arial" pitchFamily="-107" charset="0"/>
            </a:endParaRPr>
          </a:p>
        </p:txBody>
      </p:sp>
      <p:sp>
        <p:nvSpPr>
          <p:cNvPr id="17"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16" name="Rectangle 15"/>
          <p:cNvSpPr>
            <a:spLocks noChangeArrowheads="1"/>
          </p:cNvSpPr>
          <p:nvPr/>
        </p:nvSpPr>
        <p:spPr bwMode="auto">
          <a:xfrm>
            <a:off x="6096000" y="6248400"/>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a:t>
            </a:r>
            <a:r>
              <a:rPr lang="en-US" sz="900" i="1" dirty="0">
                <a:solidFill>
                  <a:schemeClr val="bg1"/>
                </a:solidFill>
                <a:cs typeface="Arial" charset="0"/>
              </a:rPr>
              <a:t>US Department of Energy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Photo of large hole with plumbing and wiring snaked through it inside of a residential home."/>
          <p:cNvPicPr>
            <a:picLocks noChangeAspect="1"/>
          </p:cNvPicPr>
          <p:nvPr/>
        </p:nvPicPr>
        <p:blipFill>
          <a:blip r:embed="rId3"/>
          <a:srcRect/>
          <a:stretch>
            <a:fillRect/>
          </a:stretch>
        </p:blipFill>
        <p:spPr bwMode="auto">
          <a:xfrm>
            <a:off x="0" y="1143000"/>
            <a:ext cx="9144000" cy="5410200"/>
          </a:xfrm>
          <a:prstGeom prst="rect">
            <a:avLst/>
          </a:prstGeom>
          <a:noFill/>
          <a:ln w="9525">
            <a:noFill/>
            <a:miter lim="800000"/>
            <a:headEnd/>
            <a:tailEnd/>
          </a:ln>
        </p:spPr>
      </p:pic>
      <p:sp>
        <p:nvSpPr>
          <p:cNvPr id="161795" name="Rectangle 2" hidden="1"/>
          <p:cNvSpPr>
            <a:spLocks noGrp="1" noChangeArrowheads="1"/>
          </p:cNvSpPr>
          <p:nvPr>
            <p:ph type="title"/>
          </p:nvPr>
        </p:nvSpPr>
        <p:spPr/>
        <p:txBody>
          <a:bodyPr/>
          <a:lstStyle/>
          <a:p>
            <a:pPr eaLnBrk="1" hangingPunct="1">
              <a:defRPr/>
            </a:pPr>
            <a:endParaRPr lang="en-US" dirty="0">
              <a:ea typeface="ＭＳ Ｐゴシック" pitchFamily="-109" charset="-128"/>
              <a:cs typeface="ＭＳ Ｐゴシック" pitchFamily="-109" charset="-128"/>
            </a:endParaRPr>
          </a:p>
        </p:txBody>
      </p:sp>
      <p:sp>
        <p:nvSpPr>
          <p:cNvPr id="25604" name="TextBox 4"/>
          <p:cNvSpPr txBox="1">
            <a:spLocks noChangeArrowheads="1"/>
          </p:cNvSpPr>
          <p:nvPr/>
        </p:nvSpPr>
        <p:spPr bwMode="auto">
          <a:xfrm>
            <a:off x="304800" y="269557"/>
            <a:ext cx="6324600" cy="492443"/>
          </a:xfrm>
          <a:prstGeom prst="rect">
            <a:avLst/>
          </a:prstGeom>
          <a:noFill/>
          <a:ln w="9525">
            <a:noFill/>
            <a:miter lim="800000"/>
            <a:headEnd/>
            <a:tailEnd/>
          </a:ln>
        </p:spPr>
        <p:txBody>
          <a:bodyPr wrap="square" anchor="ctr">
            <a:spAutoFit/>
          </a:bodyPr>
          <a:lstStyle/>
          <a:p>
            <a:r>
              <a:rPr lang="en-US" sz="2600" dirty="0">
                <a:solidFill>
                  <a:srgbClr val="FFFFFF"/>
                </a:solidFill>
              </a:rPr>
              <a:t>Plumbing and Wire </a:t>
            </a:r>
            <a:r>
              <a:rPr lang="en-US" sz="2600" dirty="0" smtClean="0">
                <a:solidFill>
                  <a:srgbClr val="FFFFFF"/>
                </a:solidFill>
              </a:rPr>
              <a:t>Opening</a:t>
            </a:r>
            <a:endParaRPr lang="en-US" sz="3000" dirty="0">
              <a:solidFill>
                <a:srgbClr val="FFFFFF"/>
              </a:solidFill>
            </a:endParaRPr>
          </a:p>
        </p:txBody>
      </p:sp>
      <p:sp>
        <p:nvSpPr>
          <p:cNvPr id="7"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6" name="Rectangle 5"/>
          <p:cNvSpPr>
            <a:spLocks noChangeArrowheads="1"/>
          </p:cNvSpPr>
          <p:nvPr/>
        </p:nvSpPr>
        <p:spPr bwMode="auto">
          <a:xfrm>
            <a:off x="6096000" y="6306979"/>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 courtesy of The US </a:t>
            </a:r>
            <a:r>
              <a:rPr lang="en-US" sz="900" i="1" dirty="0">
                <a:solidFill>
                  <a:schemeClr val="bg1"/>
                </a:solidFill>
                <a:cs typeface="Arial" charset="0"/>
              </a:rPr>
              <a:t>Department of Energy</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Photo displaying the underside of a residential tub in a home."/>
          <p:cNvPicPr>
            <a:picLocks noChangeAspect="1"/>
          </p:cNvPicPr>
          <p:nvPr/>
        </p:nvPicPr>
        <p:blipFill>
          <a:blip r:embed="rId3"/>
          <a:srcRect/>
          <a:stretch>
            <a:fillRect/>
          </a:stretch>
        </p:blipFill>
        <p:spPr bwMode="auto">
          <a:xfrm>
            <a:off x="0" y="1143000"/>
            <a:ext cx="9144000" cy="5410200"/>
          </a:xfrm>
          <a:prstGeom prst="rect">
            <a:avLst/>
          </a:prstGeom>
          <a:noFill/>
          <a:ln w="9525">
            <a:noFill/>
            <a:miter lim="800000"/>
            <a:headEnd/>
            <a:tailEnd/>
          </a:ln>
        </p:spPr>
      </p:pic>
      <p:sp>
        <p:nvSpPr>
          <p:cNvPr id="165891" name="Rectangle 2" hidden="1"/>
          <p:cNvSpPr>
            <a:spLocks noGrp="1" noChangeArrowheads="1"/>
          </p:cNvSpPr>
          <p:nvPr>
            <p:ph type="title"/>
          </p:nvPr>
        </p:nvSpPr>
        <p:spPr/>
        <p:txBody>
          <a:bodyPr/>
          <a:lstStyle/>
          <a:p>
            <a:pPr eaLnBrk="1" hangingPunct="1">
              <a:defRPr/>
            </a:pPr>
            <a:endParaRPr lang="en-US" dirty="0">
              <a:ea typeface="ＭＳ Ｐゴシック" pitchFamily="-109" charset="-128"/>
              <a:cs typeface="ＭＳ Ｐゴシック" pitchFamily="-109" charset="-128"/>
            </a:endParaRPr>
          </a:p>
        </p:txBody>
      </p:sp>
      <p:sp>
        <p:nvSpPr>
          <p:cNvPr id="26629" name="TextBox 4"/>
          <p:cNvSpPr txBox="1">
            <a:spLocks noChangeArrowheads="1"/>
          </p:cNvSpPr>
          <p:nvPr/>
        </p:nvSpPr>
        <p:spPr bwMode="auto">
          <a:xfrm>
            <a:off x="381000" y="228600"/>
            <a:ext cx="6324600" cy="492443"/>
          </a:xfrm>
          <a:prstGeom prst="rect">
            <a:avLst/>
          </a:prstGeom>
          <a:noFill/>
          <a:ln w="9525">
            <a:noFill/>
            <a:miter lim="800000"/>
            <a:headEnd/>
            <a:tailEnd/>
          </a:ln>
        </p:spPr>
        <p:txBody>
          <a:bodyPr anchor="ctr">
            <a:spAutoFit/>
          </a:bodyPr>
          <a:lstStyle/>
          <a:p>
            <a:r>
              <a:rPr lang="en-US" sz="2600" spc="100" dirty="0">
                <a:solidFill>
                  <a:srgbClr val="FFFFFF"/>
                </a:solidFill>
              </a:rPr>
              <a:t>Under the </a:t>
            </a:r>
            <a:r>
              <a:rPr lang="en-US" sz="2600" spc="100" dirty="0" smtClean="0">
                <a:solidFill>
                  <a:srgbClr val="FFFFFF"/>
                </a:solidFill>
              </a:rPr>
              <a:t>Tub</a:t>
            </a:r>
            <a:endParaRPr lang="en-US" sz="3000" dirty="0">
              <a:solidFill>
                <a:srgbClr val="FFFFFF"/>
              </a:solidFill>
            </a:endParaRPr>
          </a:p>
        </p:txBody>
      </p:sp>
      <p:sp>
        <p:nvSpPr>
          <p:cNvPr id="7"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6" name="Rectangle 5"/>
          <p:cNvSpPr>
            <a:spLocks noChangeArrowheads="1"/>
          </p:cNvSpPr>
          <p:nvPr/>
        </p:nvSpPr>
        <p:spPr bwMode="auto">
          <a:xfrm>
            <a:off x="6096000" y="63223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 courtesy of The US </a:t>
            </a:r>
            <a:r>
              <a:rPr lang="en-US" sz="900" i="1" dirty="0">
                <a:solidFill>
                  <a:schemeClr val="bg1"/>
                </a:solidFill>
                <a:cs typeface="Arial" charset="0"/>
              </a:rPr>
              <a:t>Department of Energy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hoto displaying the underside of a tub inside a residence in Montgomery, AL."/>
          <p:cNvPicPr>
            <a:picLocks noChangeAspect="1" noChangeArrowheads="1"/>
          </p:cNvPicPr>
          <p:nvPr/>
        </p:nvPicPr>
        <p:blipFill>
          <a:blip r:embed="rId3"/>
          <a:srcRect/>
          <a:stretch>
            <a:fillRect/>
          </a:stretch>
        </p:blipFill>
        <p:spPr bwMode="auto">
          <a:xfrm>
            <a:off x="0" y="1143000"/>
            <a:ext cx="9144000" cy="5410200"/>
          </a:xfrm>
          <a:prstGeom prst="rect">
            <a:avLst/>
          </a:prstGeom>
          <a:noFill/>
          <a:ln w="9525">
            <a:noFill/>
            <a:miter lim="800000"/>
            <a:headEnd/>
            <a:tailEnd/>
          </a:ln>
        </p:spPr>
      </p:pic>
      <p:sp>
        <p:nvSpPr>
          <p:cNvPr id="27652" name="TextBox 4"/>
          <p:cNvSpPr txBox="1">
            <a:spLocks noChangeArrowheads="1"/>
          </p:cNvSpPr>
          <p:nvPr/>
        </p:nvSpPr>
        <p:spPr bwMode="auto">
          <a:xfrm>
            <a:off x="304800" y="228600"/>
            <a:ext cx="6477000" cy="492443"/>
          </a:xfrm>
          <a:prstGeom prst="rect">
            <a:avLst/>
          </a:prstGeom>
          <a:noFill/>
          <a:ln w="9525">
            <a:noFill/>
            <a:miter lim="800000"/>
            <a:headEnd/>
            <a:tailEnd/>
          </a:ln>
        </p:spPr>
        <p:txBody>
          <a:bodyPr>
            <a:spAutoFit/>
          </a:bodyPr>
          <a:lstStyle/>
          <a:p>
            <a:r>
              <a:rPr lang="en-US" sz="2600" spc="100" dirty="0">
                <a:solidFill>
                  <a:srgbClr val="FFFFFF"/>
                </a:solidFill>
              </a:rPr>
              <a:t>Another </a:t>
            </a:r>
            <a:r>
              <a:rPr lang="en-US" sz="2600" spc="100" dirty="0" smtClean="0">
                <a:solidFill>
                  <a:srgbClr val="FFFFFF"/>
                </a:solidFill>
              </a:rPr>
              <a:t>Tub</a:t>
            </a:r>
            <a:endParaRPr lang="en-US" sz="3000" dirty="0">
              <a:solidFill>
                <a:srgbClr val="FFFFFF"/>
              </a:solidFill>
            </a:endParaRPr>
          </a:p>
        </p:txBody>
      </p:sp>
      <p:sp>
        <p:nvSpPr>
          <p:cNvPr id="6"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5" name="Rectangle 4"/>
          <p:cNvSpPr>
            <a:spLocks noChangeArrowheads="1"/>
          </p:cNvSpPr>
          <p:nvPr/>
        </p:nvSpPr>
        <p:spPr bwMode="auto">
          <a:xfrm>
            <a:off x="6096000" y="63223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Photo displaying an opening in between heat delivery plenum and main trunk of a redential heating system."/>
          <p:cNvPicPr>
            <a:picLocks noChangeAspect="1"/>
          </p:cNvPicPr>
          <p:nvPr/>
        </p:nvPicPr>
        <p:blipFill>
          <a:blip r:embed="rId3"/>
          <a:srcRect/>
          <a:stretch>
            <a:fillRect/>
          </a:stretch>
        </p:blipFill>
        <p:spPr bwMode="auto">
          <a:xfrm>
            <a:off x="3124200" y="1143000"/>
            <a:ext cx="6019800" cy="5334000"/>
          </a:xfrm>
          <a:prstGeom prst="rect">
            <a:avLst/>
          </a:prstGeom>
          <a:noFill/>
          <a:ln w="9525">
            <a:noFill/>
            <a:miter lim="800000"/>
            <a:headEnd/>
            <a:tailEnd/>
          </a:ln>
        </p:spPr>
      </p:pic>
      <p:sp>
        <p:nvSpPr>
          <p:cNvPr id="28677" name="Title 5"/>
          <p:cNvSpPr txBox="1">
            <a:spLocks/>
          </p:cNvSpPr>
          <p:nvPr/>
        </p:nvSpPr>
        <p:spPr bwMode="auto">
          <a:xfrm>
            <a:off x="457200" y="76200"/>
            <a:ext cx="6324600" cy="838200"/>
          </a:xfrm>
          <a:prstGeom prst="rect">
            <a:avLst/>
          </a:prstGeom>
          <a:noFill/>
          <a:ln w="9525">
            <a:noFill/>
            <a:miter lim="800000"/>
            <a:headEnd/>
            <a:tailEnd/>
          </a:ln>
        </p:spPr>
        <p:txBody>
          <a:bodyPr lIns="0" tIns="0" rIns="0" bIns="0" anchor="ctr"/>
          <a:lstStyle/>
          <a:p>
            <a:pPr eaLnBrk="0" hangingPunct="0"/>
            <a:r>
              <a:rPr lang="en-US" sz="2600" spc="100" dirty="0">
                <a:solidFill>
                  <a:schemeClr val="bg1"/>
                </a:solidFill>
                <a:ea typeface="ＭＳ Ｐゴシック" charset="-128"/>
              </a:rPr>
              <a:t>More in the Basement</a:t>
            </a:r>
          </a:p>
        </p:txBody>
      </p:sp>
      <p:sp>
        <p:nvSpPr>
          <p:cNvPr id="7" name="Rectangular Callout 6"/>
          <p:cNvSpPr>
            <a:spLocks noChangeArrowheads="1"/>
          </p:cNvSpPr>
          <p:nvPr/>
        </p:nvSpPr>
        <p:spPr bwMode="auto">
          <a:xfrm>
            <a:off x="685800" y="2667000"/>
            <a:ext cx="3124200" cy="1219200"/>
          </a:xfrm>
          <a:prstGeom prst="wedgeRectCallout">
            <a:avLst>
              <a:gd name="adj1" fmla="val 99361"/>
              <a:gd name="adj2" fmla="val 21051"/>
            </a:avLst>
          </a:prstGeom>
          <a:solidFill>
            <a:schemeClr val="bg1">
              <a:alpha val="78822"/>
            </a:schemeClr>
          </a:solidFill>
          <a:ln w="9525">
            <a:noFill/>
            <a:round/>
            <a:headEnd/>
            <a:tailEnd/>
          </a:ln>
          <a:effectLst>
            <a:outerShdw dist="38100" dir="2700000" rotWithShape="0">
              <a:srgbClr val="808080">
                <a:alpha val="29999"/>
              </a:srgbClr>
            </a:outerShdw>
          </a:effectLst>
        </p:spPr>
        <p:txBody>
          <a:bodyPr anchor="ctr"/>
          <a:lstStyle/>
          <a:p>
            <a:pPr eaLnBrk="0" hangingPunct="0">
              <a:buClr>
                <a:srgbClr val="8FD744"/>
              </a:buClr>
              <a:defRPr/>
            </a:pPr>
            <a:r>
              <a:rPr lang="en-US" sz="2200" dirty="0">
                <a:latin typeface="Arial" pitchFamily="-107" charset="0"/>
                <a:ea typeface="Arial" pitchFamily="-107" charset="0"/>
                <a:cs typeface="Arial" pitchFamily="-107" charset="0"/>
              </a:rPr>
              <a:t>Top of connection between heat delivery plenum and main </a:t>
            </a:r>
            <a:r>
              <a:rPr lang="en-US" sz="2200" dirty="0" smtClean="0">
                <a:latin typeface="Arial" pitchFamily="-107" charset="0"/>
                <a:ea typeface="Arial" pitchFamily="-107" charset="0"/>
                <a:cs typeface="Arial" pitchFamily="-107" charset="0"/>
              </a:rPr>
              <a:t>trunk </a:t>
            </a:r>
            <a:endParaRPr lang="en-US" sz="2200" dirty="0">
              <a:latin typeface="Arial" pitchFamily="-107" charset="0"/>
              <a:ea typeface="Arial" pitchFamily="-107" charset="0"/>
              <a:cs typeface="Arial" pitchFamily="-107" charset="0"/>
            </a:endParaRPr>
          </a:p>
        </p:txBody>
      </p:sp>
      <p:sp>
        <p:nvSpPr>
          <p:cNvPr id="8"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6" name="Rectangle 5"/>
          <p:cNvSpPr>
            <a:spLocks noChangeArrowheads="1"/>
          </p:cNvSpPr>
          <p:nvPr/>
        </p:nvSpPr>
        <p:spPr bwMode="auto">
          <a:xfrm>
            <a:off x="6096000" y="62461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5"/>
          <p:cNvSpPr>
            <a:spLocks noGrp="1"/>
          </p:cNvSpPr>
          <p:nvPr>
            <p:ph idx="1"/>
          </p:nvPr>
        </p:nvSpPr>
        <p:spPr>
          <a:xfrm>
            <a:off x="457200" y="1600200"/>
            <a:ext cx="8229600" cy="4724400"/>
          </a:xfrm>
        </p:spPr>
        <p:txBody>
          <a:bodyPr/>
          <a:lstStyle/>
          <a:p>
            <a:pPr eaLnBrk="1" hangingPunct="1">
              <a:buFontTx/>
              <a:buNone/>
            </a:pPr>
            <a:r>
              <a:rPr lang="en-US" sz="2600" dirty="0" smtClean="0">
                <a:solidFill>
                  <a:srgbClr val="000066"/>
                </a:solidFill>
                <a:ea typeface="ＭＳ Ｐゴシック" charset="-128"/>
              </a:rPr>
              <a:t>By attending this session, participants will be able to:</a:t>
            </a:r>
          </a:p>
          <a:p>
            <a:pPr marL="457200" indent="-285750">
              <a:buFont typeface="Arial" pitchFamily="34" charset="0"/>
              <a:buChar char="•"/>
            </a:pPr>
            <a:r>
              <a:rPr lang="en-US" dirty="0" smtClean="0">
                <a:solidFill>
                  <a:schemeClr val="tx1"/>
                </a:solidFill>
              </a:rPr>
              <a:t>Discuss the potential for interaction among building components and mechanical systems.</a:t>
            </a:r>
          </a:p>
          <a:p>
            <a:pPr marL="457200" indent="-285750">
              <a:buFont typeface="Arial" pitchFamily="34" charset="0"/>
              <a:buChar char="•"/>
            </a:pPr>
            <a:r>
              <a:rPr lang="en-US" dirty="0" smtClean="0">
                <a:solidFill>
                  <a:schemeClr val="tx1"/>
                </a:solidFill>
              </a:rPr>
              <a:t>Give examples of how air sealing a home can negatively affect building durability and indoor air quality. </a:t>
            </a:r>
          </a:p>
          <a:p>
            <a:pPr marL="457200" indent="-285750">
              <a:buFont typeface="Arial" pitchFamily="34" charset="0"/>
              <a:buChar char="•"/>
            </a:pPr>
            <a:r>
              <a:rPr lang="en-US" dirty="0" smtClean="0">
                <a:solidFill>
                  <a:schemeClr val="tx1"/>
                </a:solidFill>
              </a:rPr>
              <a:t>Recognize typical air leakage sites and explain how to deal with them.</a:t>
            </a:r>
            <a:endParaRPr lang="en-US" dirty="0" smtClean="0">
              <a:solidFill>
                <a:schemeClr val="tx1"/>
              </a:solidFill>
              <a:ea typeface="ＭＳ Ｐゴシック" charset="-128"/>
            </a:endParaRPr>
          </a:p>
        </p:txBody>
      </p:sp>
      <p:sp>
        <p:nvSpPr>
          <p:cNvPr id="5" name="Title 4"/>
          <p:cNvSpPr>
            <a:spLocks noGrp="1"/>
          </p:cNvSpPr>
          <p:nvPr>
            <p:ph type="title"/>
          </p:nvPr>
        </p:nvSpPr>
        <p:spPr>
          <a:xfrm>
            <a:off x="457200" y="0"/>
            <a:ext cx="5384800" cy="901700"/>
          </a:xfrm>
        </p:spPr>
        <p:txBody>
          <a:bodyPr/>
          <a:lstStyle/>
          <a:p>
            <a:pPr eaLnBrk="1" hangingPunct="1">
              <a:defRPr/>
            </a:pPr>
            <a:r>
              <a:rPr lang="en-US" dirty="0" smtClean="0">
                <a:ea typeface="ＭＳ Ｐゴシック" pitchFamily="-109" charset="-128"/>
                <a:cs typeface="ＭＳ Ｐゴシック" pitchFamily="-109" charset="-128"/>
              </a:rPr>
              <a:t>Learning Objectives</a:t>
            </a:r>
          </a:p>
        </p:txBody>
      </p:sp>
      <p:sp>
        <p:nvSpPr>
          <p:cNvPr id="13316" name="Title 5"/>
          <p:cNvSpPr txBox="1">
            <a:spLocks/>
          </p:cNvSpPr>
          <p:nvPr/>
        </p:nvSpPr>
        <p:spPr bwMode="auto">
          <a:xfrm>
            <a:off x="457200" y="977900"/>
            <a:ext cx="6324600" cy="304800"/>
          </a:xfrm>
          <a:prstGeom prst="rect">
            <a:avLst/>
          </a:prstGeom>
          <a:noFill/>
          <a:ln w="9525">
            <a:noFill/>
            <a:miter lim="800000"/>
            <a:headEnd/>
            <a:tailEnd/>
          </a:ln>
        </p:spPr>
        <p:txBody>
          <a:bodyPr lIns="0" tIns="0" rIns="0" bIns="0" anchor="ctr"/>
          <a:lstStyle/>
          <a:p>
            <a:pPr eaLnBrk="0" hangingPunct="0"/>
            <a:endParaRPr lang="en-US" sz="1400" dirty="0">
              <a:solidFill>
                <a:schemeClr val="bg1"/>
              </a:solidFill>
              <a:ea typeface="ＭＳ Ｐゴシック" charset="-128"/>
            </a:endParaRP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ChangeArrowheads="1"/>
          </p:cNvSpPr>
          <p:nvPr/>
        </p:nvSpPr>
        <p:spPr bwMode="auto">
          <a:xfrm>
            <a:off x="5181600" y="1143000"/>
            <a:ext cx="3962400" cy="1371600"/>
          </a:xfrm>
          <a:prstGeom prst="rect">
            <a:avLst/>
          </a:prstGeom>
          <a:solidFill>
            <a:srgbClr val="FF3300"/>
          </a:solidFill>
          <a:ln w="9525">
            <a:noFill/>
            <a:round/>
            <a:headEnd/>
            <a:tailEnd/>
          </a:ln>
        </p:spPr>
        <p:txBody>
          <a:bodyPr/>
          <a:lstStyle/>
          <a:p>
            <a:pPr algn="ctr"/>
            <a:endParaRPr lang="en-US" sz="2800" b="1"/>
          </a:p>
        </p:txBody>
      </p:sp>
      <p:pic>
        <p:nvPicPr>
          <p:cNvPr id="29699" name="Picture 2" descr="Photo displaying residential heating system thermocouples.&#10;"/>
          <p:cNvPicPr>
            <a:picLocks noChangeAspect="1" noChangeArrowheads="1"/>
          </p:cNvPicPr>
          <p:nvPr/>
        </p:nvPicPr>
        <p:blipFill>
          <a:blip r:embed="rId3"/>
          <a:srcRect/>
          <a:stretch>
            <a:fillRect/>
          </a:stretch>
        </p:blipFill>
        <p:spPr bwMode="auto">
          <a:xfrm>
            <a:off x="5181600" y="2514600"/>
            <a:ext cx="3962400" cy="3962400"/>
          </a:xfrm>
          <a:prstGeom prst="rect">
            <a:avLst/>
          </a:prstGeom>
          <a:noFill/>
          <a:ln w="9525">
            <a:noFill/>
            <a:miter lim="800000"/>
            <a:headEnd/>
            <a:tailEnd/>
          </a:ln>
        </p:spPr>
      </p:pic>
      <p:pic>
        <p:nvPicPr>
          <p:cNvPr id="29700" name="Picture 3" descr="Photo displaying grille cut into residential heating system return plenum. Return plenum sucks on barometric damper."/>
          <p:cNvPicPr>
            <a:picLocks noChangeAspect="1" noChangeArrowheads="1"/>
          </p:cNvPicPr>
          <p:nvPr/>
        </p:nvPicPr>
        <p:blipFill>
          <a:blip r:embed="rId4"/>
          <a:srcRect/>
          <a:stretch>
            <a:fillRect/>
          </a:stretch>
        </p:blipFill>
        <p:spPr bwMode="auto">
          <a:xfrm>
            <a:off x="0" y="1143000"/>
            <a:ext cx="5156200" cy="5334000"/>
          </a:xfrm>
          <a:prstGeom prst="rect">
            <a:avLst/>
          </a:prstGeom>
          <a:noFill/>
          <a:ln w="9525">
            <a:noFill/>
            <a:miter lim="800000"/>
            <a:headEnd/>
            <a:tailEnd/>
          </a:ln>
        </p:spPr>
      </p:pic>
      <p:sp>
        <p:nvSpPr>
          <p:cNvPr id="29701" name="TextBox 3"/>
          <p:cNvSpPr txBox="1">
            <a:spLocks noChangeArrowheads="1"/>
          </p:cNvSpPr>
          <p:nvPr/>
        </p:nvSpPr>
        <p:spPr bwMode="auto">
          <a:xfrm>
            <a:off x="5715000" y="1371600"/>
            <a:ext cx="2971800" cy="784225"/>
          </a:xfrm>
          <a:prstGeom prst="rect">
            <a:avLst/>
          </a:prstGeom>
          <a:noFill/>
          <a:ln w="9525">
            <a:noFill/>
            <a:miter lim="800000"/>
            <a:headEnd/>
            <a:tailEnd/>
          </a:ln>
        </p:spPr>
        <p:txBody>
          <a:bodyPr>
            <a:spAutoFit/>
          </a:bodyPr>
          <a:lstStyle/>
          <a:p>
            <a:pPr algn="ctr"/>
            <a:r>
              <a:rPr lang="en-US" sz="4400" b="1" dirty="0">
                <a:solidFill>
                  <a:schemeClr val="bg1"/>
                </a:solidFill>
              </a:rPr>
              <a:t>Danger!</a:t>
            </a:r>
          </a:p>
        </p:txBody>
      </p:sp>
      <p:sp>
        <p:nvSpPr>
          <p:cNvPr id="29704" name="Title 5"/>
          <p:cNvSpPr txBox="1">
            <a:spLocks/>
          </p:cNvSpPr>
          <p:nvPr/>
        </p:nvSpPr>
        <p:spPr bwMode="auto">
          <a:xfrm>
            <a:off x="381000" y="76200"/>
            <a:ext cx="6324600" cy="838200"/>
          </a:xfrm>
          <a:prstGeom prst="rect">
            <a:avLst/>
          </a:prstGeom>
          <a:noFill/>
          <a:ln w="9525">
            <a:noFill/>
            <a:miter lim="800000"/>
            <a:headEnd/>
            <a:tailEnd/>
          </a:ln>
        </p:spPr>
        <p:txBody>
          <a:bodyPr lIns="0" tIns="0" rIns="0" bIns="0" anchor="ctr"/>
          <a:lstStyle/>
          <a:p>
            <a:pPr eaLnBrk="0" hangingPunct="0"/>
            <a:r>
              <a:rPr lang="en-US" sz="2600" spc="100" dirty="0">
                <a:solidFill>
                  <a:schemeClr val="bg1"/>
                </a:solidFill>
                <a:ea typeface="ＭＳ Ｐゴシック" charset="-128"/>
              </a:rPr>
              <a:t>More in the Basement</a:t>
            </a:r>
          </a:p>
        </p:txBody>
      </p:sp>
      <p:cxnSp>
        <p:nvCxnSpPr>
          <p:cNvPr id="29705" name="Straight Connector 8"/>
          <p:cNvCxnSpPr>
            <a:cxnSpLocks noChangeShapeType="1"/>
          </p:cNvCxnSpPr>
          <p:nvPr/>
        </p:nvCxnSpPr>
        <p:spPr bwMode="auto">
          <a:xfrm rot="10800000">
            <a:off x="5181600" y="2516188"/>
            <a:ext cx="3962400" cy="1587"/>
          </a:xfrm>
          <a:prstGeom prst="line">
            <a:avLst/>
          </a:prstGeom>
          <a:noFill/>
          <a:ln w="28575">
            <a:solidFill>
              <a:srgbClr val="FFFFFF"/>
            </a:solidFill>
            <a:round/>
            <a:headEnd/>
            <a:tailEnd/>
          </a:ln>
        </p:spPr>
      </p:cxnSp>
      <p:sp>
        <p:nvSpPr>
          <p:cNvPr id="10" name="Rectangular Callout 9"/>
          <p:cNvSpPr>
            <a:spLocks noChangeArrowheads="1"/>
          </p:cNvSpPr>
          <p:nvPr/>
        </p:nvSpPr>
        <p:spPr bwMode="auto">
          <a:xfrm>
            <a:off x="457200" y="4114800"/>
            <a:ext cx="3124200" cy="1219200"/>
          </a:xfrm>
          <a:prstGeom prst="wedgeRectCallout">
            <a:avLst>
              <a:gd name="adj1" fmla="val 71718"/>
              <a:gd name="adj2" fmla="val -173741"/>
            </a:avLst>
          </a:prstGeom>
          <a:solidFill>
            <a:schemeClr val="bg1">
              <a:alpha val="78822"/>
            </a:schemeClr>
          </a:solidFill>
          <a:ln w="9525">
            <a:noFill/>
            <a:round/>
            <a:headEnd/>
            <a:tailEnd/>
          </a:ln>
          <a:effectLst>
            <a:outerShdw dist="38100" dir="2700000" rotWithShape="0">
              <a:srgbClr val="808080">
                <a:alpha val="29999"/>
              </a:srgbClr>
            </a:outerShdw>
          </a:effectLst>
        </p:spPr>
        <p:txBody>
          <a:bodyPr anchor="ctr"/>
          <a:lstStyle/>
          <a:p>
            <a:pPr eaLnBrk="0" hangingPunct="0">
              <a:spcBef>
                <a:spcPts val="600"/>
              </a:spcBef>
              <a:spcAft>
                <a:spcPts val="600"/>
              </a:spcAft>
              <a:buClr>
                <a:srgbClr val="8FD744"/>
              </a:buClr>
              <a:defRPr/>
            </a:pPr>
            <a:r>
              <a:rPr lang="en-US" sz="2200" dirty="0"/>
              <a:t>Grille cut into return plenum sucks on barometric </a:t>
            </a:r>
            <a:r>
              <a:rPr lang="en-US" sz="2200" dirty="0" smtClean="0"/>
              <a:t>damper</a:t>
            </a:r>
            <a:endParaRPr lang="en-US" sz="2200" dirty="0"/>
          </a:p>
        </p:txBody>
      </p:sp>
      <p:sp>
        <p:nvSpPr>
          <p:cNvPr id="11" name="Rectangular Callout 10"/>
          <p:cNvSpPr>
            <a:spLocks noChangeArrowheads="1"/>
          </p:cNvSpPr>
          <p:nvPr/>
        </p:nvSpPr>
        <p:spPr bwMode="auto">
          <a:xfrm>
            <a:off x="5638800" y="4495800"/>
            <a:ext cx="3124200" cy="1828800"/>
          </a:xfrm>
          <a:prstGeom prst="wedgeRectCallout">
            <a:avLst>
              <a:gd name="adj1" fmla="val 6269"/>
              <a:gd name="adj2" fmla="val -62819"/>
            </a:avLst>
          </a:prstGeom>
          <a:solidFill>
            <a:schemeClr val="bg1">
              <a:alpha val="78822"/>
            </a:schemeClr>
          </a:solidFill>
          <a:ln w="9525">
            <a:noFill/>
            <a:round/>
            <a:headEnd/>
            <a:tailEnd/>
          </a:ln>
          <a:effectLst>
            <a:outerShdw dist="38100" dir="2700000" rotWithShape="0">
              <a:srgbClr val="808080">
                <a:alpha val="29999"/>
              </a:srgbClr>
            </a:outerShdw>
          </a:effectLst>
        </p:spPr>
        <p:txBody>
          <a:bodyPr anchor="ctr"/>
          <a:lstStyle/>
          <a:p>
            <a:pPr eaLnBrk="0" hangingPunct="0">
              <a:spcBef>
                <a:spcPts val="600"/>
              </a:spcBef>
              <a:spcAft>
                <a:spcPts val="600"/>
              </a:spcAft>
              <a:buClr>
                <a:srgbClr val="8FD744"/>
              </a:buClr>
              <a:defRPr/>
            </a:pPr>
            <a:r>
              <a:rPr lang="en-US" sz="2000" dirty="0"/>
              <a:t>Thermocouples shut off flame when backdrafting occurs, but real culprit is leaky return ductwork on furnace (not shown</a:t>
            </a:r>
            <a:r>
              <a:rPr lang="en-US" sz="2000" dirty="0" smtClean="0"/>
              <a:t>).</a:t>
            </a:r>
            <a:endParaRPr lang="en-US" sz="2000" dirty="0"/>
          </a:p>
        </p:txBody>
      </p:sp>
      <p:sp>
        <p:nvSpPr>
          <p:cNvPr id="12"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13" name="Rectangle 12"/>
          <p:cNvSpPr>
            <a:spLocks noChangeArrowheads="1"/>
          </p:cNvSpPr>
          <p:nvPr/>
        </p:nvSpPr>
        <p:spPr bwMode="auto">
          <a:xfrm>
            <a:off x="1981200" y="62461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Photo of large residential house with cutaway of the garage displaying many building pollutants such as paint and concrete."/>
          <p:cNvPicPr>
            <a:picLocks noChangeAspect="1"/>
          </p:cNvPicPr>
          <p:nvPr/>
        </p:nvPicPr>
        <p:blipFill>
          <a:blip r:embed="rId3"/>
          <a:srcRect/>
          <a:stretch>
            <a:fillRect/>
          </a:stretch>
        </p:blipFill>
        <p:spPr bwMode="auto">
          <a:xfrm>
            <a:off x="0" y="1143000"/>
            <a:ext cx="9144000" cy="5410200"/>
          </a:xfrm>
          <a:prstGeom prst="rect">
            <a:avLst/>
          </a:prstGeom>
          <a:noFill/>
          <a:ln w="9525">
            <a:noFill/>
            <a:miter lim="800000"/>
            <a:headEnd/>
            <a:tailEnd/>
          </a:ln>
        </p:spPr>
      </p:pic>
      <p:sp>
        <p:nvSpPr>
          <p:cNvPr id="30725" name="Rectangle 8"/>
          <p:cNvSpPr txBox="1">
            <a:spLocks noChangeArrowheads="1"/>
          </p:cNvSpPr>
          <p:nvPr/>
        </p:nvSpPr>
        <p:spPr bwMode="auto">
          <a:xfrm>
            <a:off x="381000" y="0"/>
            <a:ext cx="6019800" cy="838200"/>
          </a:xfrm>
          <a:prstGeom prst="rect">
            <a:avLst/>
          </a:prstGeom>
          <a:noFill/>
          <a:ln w="9525">
            <a:noFill/>
            <a:miter lim="800000"/>
            <a:headEnd/>
            <a:tailEnd/>
          </a:ln>
        </p:spPr>
        <p:txBody>
          <a:bodyPr lIns="0" tIns="0" rIns="0" bIns="0" anchor="ctr"/>
          <a:lstStyle/>
          <a:p>
            <a:r>
              <a:rPr lang="en-US" sz="2600" spc="100" dirty="0">
                <a:solidFill>
                  <a:srgbClr val="FFFFFF"/>
                </a:solidFill>
                <a:ea typeface="ＭＳ Ｐゴシック" charset="-128"/>
              </a:rPr>
              <a:t>In the Garage</a:t>
            </a:r>
          </a:p>
        </p:txBody>
      </p:sp>
      <p:sp>
        <p:nvSpPr>
          <p:cNvPr id="7" name="Oval Callout 6"/>
          <p:cNvSpPr>
            <a:spLocks noChangeArrowheads="1"/>
          </p:cNvSpPr>
          <p:nvPr/>
        </p:nvSpPr>
        <p:spPr bwMode="auto">
          <a:xfrm>
            <a:off x="4038600" y="3810000"/>
            <a:ext cx="2286000" cy="2209800"/>
          </a:xfrm>
          <a:prstGeom prst="wedgeEllipseCallout">
            <a:avLst>
              <a:gd name="adj1" fmla="val 64167"/>
              <a:gd name="adj2" fmla="val -37500"/>
            </a:avLst>
          </a:prstGeom>
          <a:solidFill>
            <a:srgbClr val="FFFFFF"/>
          </a:solidFill>
          <a:ln w="9525">
            <a:solidFill>
              <a:srgbClr val="FFFFFF"/>
            </a:solidFill>
            <a:round/>
            <a:headEnd/>
            <a:tailEnd/>
          </a:ln>
          <a:effectLst>
            <a:outerShdw dist="38100" dir="2700000" rotWithShape="0">
              <a:srgbClr val="808080">
                <a:alpha val="42999"/>
              </a:srgbClr>
            </a:outerShdw>
          </a:effectLst>
        </p:spPr>
        <p:txBody>
          <a:bodyPr/>
          <a:lstStyle/>
          <a:p>
            <a:pPr algn="ctr">
              <a:defRPr/>
            </a:pPr>
            <a:endParaRPr lang="en-US" sz="2800" b="1" dirty="0">
              <a:solidFill>
                <a:schemeClr val="bg1"/>
              </a:solidFill>
              <a:latin typeface="Arial" pitchFamily="-108" charset="0"/>
              <a:ea typeface="Arial" pitchFamily="-107" charset="0"/>
              <a:cs typeface="Arial" pitchFamily="-107" charset="0"/>
            </a:endParaRPr>
          </a:p>
        </p:txBody>
      </p:sp>
      <p:pic>
        <p:nvPicPr>
          <p:cNvPr id="8" name="Picture 7" descr="Cut away shot showing image of paint cans and cement in a garage"/>
          <p:cNvPicPr>
            <a:picLocks noChangeAspect="1"/>
          </p:cNvPicPr>
          <p:nvPr/>
        </p:nvPicPr>
        <p:blipFill>
          <a:blip r:embed="rId4" cstate="email"/>
          <a:srcRect/>
          <a:stretch>
            <a:fillRect/>
          </a:stretch>
        </p:blipFill>
        <p:spPr bwMode="auto">
          <a:xfrm>
            <a:off x="4114800" y="3886200"/>
            <a:ext cx="2133600" cy="2085655"/>
          </a:xfrm>
          <a:prstGeom prst="ellipse">
            <a:avLst/>
          </a:prstGeom>
          <a:noFill/>
          <a:ln w="9525">
            <a:noFill/>
            <a:miter lim="800000"/>
            <a:headEnd/>
            <a:tailEnd/>
          </a:ln>
        </p:spPr>
      </p:pic>
      <p:sp>
        <p:nvSpPr>
          <p:cNvPr id="9"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10" name="Rectangle 9"/>
          <p:cNvSpPr>
            <a:spLocks noChangeArrowheads="1"/>
          </p:cNvSpPr>
          <p:nvPr/>
        </p:nvSpPr>
        <p:spPr bwMode="auto">
          <a:xfrm>
            <a:off x="6096000" y="63223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Photo of a residential kitchen stove."/>
          <p:cNvPicPr>
            <a:picLocks/>
          </p:cNvPicPr>
          <p:nvPr/>
        </p:nvPicPr>
        <p:blipFill>
          <a:blip r:embed="rId3"/>
          <a:srcRect/>
          <a:stretch>
            <a:fillRect/>
          </a:stretch>
        </p:blipFill>
        <p:spPr bwMode="auto">
          <a:xfrm>
            <a:off x="0" y="1143000"/>
            <a:ext cx="4800600" cy="5410200"/>
          </a:xfrm>
          <a:prstGeom prst="rect">
            <a:avLst/>
          </a:prstGeom>
          <a:noFill/>
          <a:ln w="9525">
            <a:noFill/>
            <a:miter lim="800000"/>
            <a:headEnd/>
            <a:tailEnd/>
          </a:ln>
        </p:spPr>
      </p:pic>
      <p:pic>
        <p:nvPicPr>
          <p:cNvPr id="31747" name="Picture 7" descr="Photo of a residential bathroom ceiling displaying mold."/>
          <p:cNvPicPr>
            <a:picLocks/>
          </p:cNvPicPr>
          <p:nvPr/>
        </p:nvPicPr>
        <p:blipFill>
          <a:blip r:embed="rId4"/>
          <a:srcRect/>
          <a:stretch>
            <a:fillRect/>
          </a:stretch>
        </p:blipFill>
        <p:spPr bwMode="auto">
          <a:xfrm>
            <a:off x="4648200" y="1143000"/>
            <a:ext cx="4495800" cy="5410200"/>
          </a:xfrm>
          <a:prstGeom prst="rect">
            <a:avLst/>
          </a:prstGeom>
          <a:noFill/>
          <a:ln w="9525">
            <a:noFill/>
            <a:miter lim="800000"/>
            <a:headEnd/>
            <a:tailEnd/>
          </a:ln>
        </p:spPr>
      </p:pic>
      <p:sp>
        <p:nvSpPr>
          <p:cNvPr id="31750" name="Rectangle 8"/>
          <p:cNvSpPr txBox="1">
            <a:spLocks noChangeArrowheads="1"/>
          </p:cNvSpPr>
          <p:nvPr/>
        </p:nvSpPr>
        <p:spPr bwMode="auto">
          <a:xfrm>
            <a:off x="457200" y="0"/>
            <a:ext cx="6019800" cy="914400"/>
          </a:xfrm>
          <a:prstGeom prst="rect">
            <a:avLst/>
          </a:prstGeom>
          <a:noFill/>
          <a:ln w="9525">
            <a:noFill/>
            <a:miter lim="800000"/>
            <a:headEnd/>
            <a:tailEnd/>
          </a:ln>
        </p:spPr>
        <p:txBody>
          <a:bodyPr lIns="0" tIns="0" rIns="0" bIns="0" anchor="ctr"/>
          <a:lstStyle/>
          <a:p>
            <a:r>
              <a:rPr lang="en-US" sz="2600" spc="100" dirty="0">
                <a:solidFill>
                  <a:srgbClr val="FFFFFF"/>
                </a:solidFill>
                <a:ea typeface="ＭＳ Ｐゴシック" charset="-128"/>
              </a:rPr>
              <a:t>In the Kitchen and Bathroom</a:t>
            </a:r>
          </a:p>
        </p:txBody>
      </p:sp>
      <p:cxnSp>
        <p:nvCxnSpPr>
          <p:cNvPr id="31751" name="Straight Connector 6"/>
          <p:cNvCxnSpPr>
            <a:cxnSpLocks noChangeShapeType="1"/>
          </p:cNvCxnSpPr>
          <p:nvPr/>
        </p:nvCxnSpPr>
        <p:spPr bwMode="auto">
          <a:xfrm rot="5400000">
            <a:off x="1983582" y="3810794"/>
            <a:ext cx="5334000" cy="1587"/>
          </a:xfrm>
          <a:prstGeom prst="line">
            <a:avLst/>
          </a:prstGeom>
          <a:noFill/>
          <a:ln w="28575">
            <a:solidFill>
              <a:srgbClr val="FFFFFF"/>
            </a:solidFill>
            <a:round/>
            <a:headEnd/>
            <a:tailEnd/>
          </a:ln>
        </p:spPr>
      </p:cxnSp>
      <p:sp>
        <p:nvSpPr>
          <p:cNvPr id="8"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7" name="Rectangle 6"/>
          <p:cNvSpPr>
            <a:spLocks noChangeArrowheads="1"/>
          </p:cNvSpPr>
          <p:nvPr/>
        </p:nvSpPr>
        <p:spPr bwMode="auto">
          <a:xfrm>
            <a:off x="6096000" y="63223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5384800" cy="901700"/>
          </a:xfrm>
        </p:spPr>
        <p:txBody>
          <a:bodyPr/>
          <a:lstStyle/>
          <a:p>
            <a:pPr>
              <a:defRPr/>
            </a:pPr>
            <a:r>
              <a:rPr lang="en-US" dirty="0" smtClean="0">
                <a:ea typeface="ＭＳ Ｐゴシック" charset="-128"/>
              </a:rPr>
              <a:t>Dropped Soffits</a:t>
            </a:r>
          </a:p>
        </p:txBody>
      </p:sp>
      <p:pic>
        <p:nvPicPr>
          <p:cNvPr id="32773" name="Picture 5" descr="Drawing displaying dropped soffits whereby the kitchen wall cabinets are mounted under soffit or valance.&#10;"/>
          <p:cNvPicPr>
            <a:picLocks noChangeAspect="1" noChangeArrowheads="1"/>
          </p:cNvPicPr>
          <p:nvPr/>
        </p:nvPicPr>
        <p:blipFill>
          <a:blip r:embed="rId3"/>
          <a:srcRect/>
          <a:stretch>
            <a:fillRect/>
          </a:stretch>
        </p:blipFill>
        <p:spPr bwMode="auto">
          <a:xfrm>
            <a:off x="0" y="1143000"/>
            <a:ext cx="9144000" cy="5410200"/>
          </a:xfrm>
          <a:prstGeom prst="rect">
            <a:avLst/>
          </a:prstGeom>
          <a:noFill/>
          <a:ln w="9525">
            <a:noFill/>
            <a:miter lim="800000"/>
            <a:headEnd/>
            <a:tailEnd/>
          </a:ln>
        </p:spPr>
      </p:pic>
      <p:sp>
        <p:nvSpPr>
          <p:cNvPr id="11" name="Rectangular Callout 10"/>
          <p:cNvSpPr>
            <a:spLocks noChangeArrowheads="1"/>
          </p:cNvSpPr>
          <p:nvPr/>
        </p:nvSpPr>
        <p:spPr bwMode="auto">
          <a:xfrm>
            <a:off x="381000" y="3200400"/>
            <a:ext cx="2819400" cy="1752600"/>
          </a:xfrm>
          <a:prstGeom prst="wedgeRectCallout">
            <a:avLst>
              <a:gd name="adj1" fmla="val 69079"/>
              <a:gd name="adj2" fmla="val -30380"/>
            </a:avLst>
          </a:prstGeom>
          <a:solidFill>
            <a:schemeClr val="bg1">
              <a:alpha val="83920"/>
            </a:schemeClr>
          </a:solidFill>
          <a:ln w="9525">
            <a:noFill/>
            <a:round/>
            <a:headEnd/>
            <a:tailEnd/>
          </a:ln>
          <a:effectLst>
            <a:outerShdw dist="38100" dir="2700000" rotWithShape="0">
              <a:srgbClr val="808080">
                <a:alpha val="42999"/>
              </a:srgbClr>
            </a:outerShdw>
          </a:effectLst>
        </p:spPr>
        <p:txBody>
          <a:bodyPr anchor="ctr"/>
          <a:lstStyle/>
          <a:p>
            <a:pPr algn="ctr">
              <a:defRPr/>
            </a:pPr>
            <a:r>
              <a:rPr lang="en-US" sz="2400" dirty="0">
                <a:ea typeface="Arial" charset="0"/>
              </a:rPr>
              <a:t>Kitchen wall cabinets mounted under soffit or </a:t>
            </a:r>
            <a:r>
              <a:rPr lang="en-US" sz="2400" dirty="0" smtClean="0">
                <a:ea typeface="Arial" charset="0"/>
              </a:rPr>
              <a:t>valance</a:t>
            </a:r>
            <a:endParaRPr lang="en-US" sz="2400" dirty="0">
              <a:ea typeface="Arial" charset="0"/>
            </a:endParaRP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6" name="Rectangle 5"/>
          <p:cNvSpPr>
            <a:spLocks noChangeArrowheads="1"/>
          </p:cNvSpPr>
          <p:nvPr/>
        </p:nvSpPr>
        <p:spPr bwMode="auto">
          <a:xfrm>
            <a:off x="6400800" y="6172200"/>
            <a:ext cx="2743199" cy="38100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Image created for the US DOE WAP National Standardized Curriculum</a:t>
            </a:r>
            <a:endParaRPr lang="en-US" sz="900" i="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Rectangle 8"/>
          <p:cNvSpPr txBox="1">
            <a:spLocks noChangeArrowheads="1"/>
          </p:cNvSpPr>
          <p:nvPr/>
        </p:nvSpPr>
        <p:spPr bwMode="auto">
          <a:xfrm>
            <a:off x="457200" y="0"/>
            <a:ext cx="6019800" cy="838200"/>
          </a:xfrm>
          <a:prstGeom prst="rect">
            <a:avLst/>
          </a:prstGeom>
          <a:noFill/>
          <a:ln w="9525">
            <a:noFill/>
            <a:miter lim="800000"/>
            <a:headEnd/>
            <a:tailEnd/>
          </a:ln>
        </p:spPr>
        <p:txBody>
          <a:bodyPr lIns="0" tIns="0" rIns="0" bIns="0" anchor="ctr"/>
          <a:lstStyle/>
          <a:p>
            <a:pPr>
              <a:defRPr/>
            </a:pPr>
            <a:r>
              <a:rPr lang="en-US" sz="2600" spc="100" dirty="0">
                <a:solidFill>
                  <a:srgbClr val="FFFFFF"/>
                </a:solidFill>
                <a:ea typeface="ＭＳ Ｐゴシック" charset="-128"/>
                <a:cs typeface="ＭＳ Ｐゴシック" charset="-128"/>
              </a:rPr>
              <a:t>Dropped Soffits</a:t>
            </a:r>
          </a:p>
        </p:txBody>
      </p:sp>
      <p:pic>
        <p:nvPicPr>
          <p:cNvPr id="33797" name="Picture 5" descr="Drawing of residential dropped soffits displaying Change in Ceiling Levels with Cabinets without Insulation."/>
          <p:cNvPicPr>
            <a:picLocks noChangeAspect="1" noChangeArrowheads="1"/>
          </p:cNvPicPr>
          <p:nvPr/>
        </p:nvPicPr>
        <p:blipFill>
          <a:blip r:embed="rId3"/>
          <a:srcRect/>
          <a:stretch>
            <a:fillRect/>
          </a:stretch>
        </p:blipFill>
        <p:spPr bwMode="auto">
          <a:xfrm>
            <a:off x="0" y="1143000"/>
            <a:ext cx="9144000" cy="5410200"/>
          </a:xfrm>
          <a:prstGeom prst="rect">
            <a:avLst/>
          </a:prstGeom>
          <a:noFill/>
          <a:ln w="9525">
            <a:noFill/>
            <a:miter lim="800000"/>
            <a:headEnd/>
            <a:tailEnd/>
          </a:ln>
        </p:spPr>
      </p:pic>
      <p:grpSp>
        <p:nvGrpSpPr>
          <p:cNvPr id="2" name="Group 19"/>
          <p:cNvGrpSpPr>
            <a:grpSpLocks/>
          </p:cNvGrpSpPr>
          <p:nvPr/>
        </p:nvGrpSpPr>
        <p:grpSpPr bwMode="auto">
          <a:xfrm>
            <a:off x="2514600" y="2590800"/>
            <a:ext cx="2735263" cy="1828800"/>
            <a:chOff x="2895600" y="2590800"/>
            <a:chExt cx="2734550" cy="1828799"/>
          </a:xfrm>
        </p:grpSpPr>
        <p:pic>
          <p:nvPicPr>
            <p:cNvPr id="33800" name="Picture 13" descr="DuctChase_Leakage_arrow.png"/>
            <p:cNvPicPr>
              <a:picLocks noChangeAspect="1"/>
            </p:cNvPicPr>
            <p:nvPr/>
          </p:nvPicPr>
          <p:blipFill>
            <a:blip r:embed="rId4"/>
            <a:srcRect/>
            <a:stretch>
              <a:fillRect/>
            </a:stretch>
          </p:blipFill>
          <p:spPr bwMode="auto">
            <a:xfrm rot="5400000">
              <a:off x="4976264" y="2491336"/>
              <a:ext cx="554421" cy="753350"/>
            </a:xfrm>
            <a:prstGeom prst="rect">
              <a:avLst/>
            </a:prstGeom>
            <a:noFill/>
            <a:ln w="9525">
              <a:noFill/>
              <a:miter lim="800000"/>
              <a:headEnd/>
              <a:tailEnd/>
            </a:ln>
          </p:spPr>
        </p:pic>
        <p:pic>
          <p:nvPicPr>
            <p:cNvPr id="33801" name="Picture 14" descr="DuctChase_Leakage_arrow.png"/>
            <p:cNvPicPr>
              <a:picLocks noChangeAspect="1"/>
            </p:cNvPicPr>
            <p:nvPr/>
          </p:nvPicPr>
          <p:blipFill>
            <a:blip r:embed="rId4"/>
            <a:srcRect/>
            <a:stretch>
              <a:fillRect/>
            </a:stretch>
          </p:blipFill>
          <p:spPr bwMode="auto">
            <a:xfrm rot="5400000">
              <a:off x="4580024" y="2746212"/>
              <a:ext cx="554421" cy="753350"/>
            </a:xfrm>
            <a:prstGeom prst="rect">
              <a:avLst/>
            </a:prstGeom>
            <a:noFill/>
            <a:ln w="9525">
              <a:noFill/>
              <a:miter lim="800000"/>
              <a:headEnd/>
              <a:tailEnd/>
            </a:ln>
          </p:spPr>
        </p:pic>
        <p:pic>
          <p:nvPicPr>
            <p:cNvPr id="33802" name="Picture 15" descr="DuctChase_Leakage_arrow.png"/>
            <p:cNvPicPr>
              <a:picLocks noChangeAspect="1"/>
            </p:cNvPicPr>
            <p:nvPr/>
          </p:nvPicPr>
          <p:blipFill>
            <a:blip r:embed="rId4"/>
            <a:srcRect/>
            <a:stretch>
              <a:fillRect/>
            </a:stretch>
          </p:blipFill>
          <p:spPr bwMode="auto">
            <a:xfrm rot="5400000">
              <a:off x="4183784" y="3001088"/>
              <a:ext cx="554421" cy="753350"/>
            </a:xfrm>
            <a:prstGeom prst="rect">
              <a:avLst/>
            </a:prstGeom>
            <a:noFill/>
            <a:ln w="9525">
              <a:noFill/>
              <a:miter lim="800000"/>
              <a:headEnd/>
              <a:tailEnd/>
            </a:ln>
          </p:spPr>
        </p:pic>
        <p:pic>
          <p:nvPicPr>
            <p:cNvPr id="33803" name="Picture 16" descr="DuctChase_Leakage_arrow.png"/>
            <p:cNvPicPr>
              <a:picLocks noChangeAspect="1"/>
            </p:cNvPicPr>
            <p:nvPr/>
          </p:nvPicPr>
          <p:blipFill>
            <a:blip r:embed="rId4"/>
            <a:srcRect/>
            <a:stretch>
              <a:fillRect/>
            </a:stretch>
          </p:blipFill>
          <p:spPr bwMode="auto">
            <a:xfrm rot="5400000">
              <a:off x="3787544" y="3255964"/>
              <a:ext cx="554421" cy="753350"/>
            </a:xfrm>
            <a:prstGeom prst="rect">
              <a:avLst/>
            </a:prstGeom>
            <a:noFill/>
            <a:ln w="9525">
              <a:noFill/>
              <a:miter lim="800000"/>
              <a:headEnd/>
              <a:tailEnd/>
            </a:ln>
          </p:spPr>
        </p:pic>
        <p:pic>
          <p:nvPicPr>
            <p:cNvPr id="33804" name="Picture 17" descr="DuctChase_Leakage_arrow.png"/>
            <p:cNvPicPr>
              <a:picLocks noChangeAspect="1"/>
            </p:cNvPicPr>
            <p:nvPr/>
          </p:nvPicPr>
          <p:blipFill>
            <a:blip r:embed="rId4"/>
            <a:srcRect/>
            <a:stretch>
              <a:fillRect/>
            </a:stretch>
          </p:blipFill>
          <p:spPr bwMode="auto">
            <a:xfrm rot="5400000">
              <a:off x="3391304" y="3510840"/>
              <a:ext cx="554421" cy="753350"/>
            </a:xfrm>
            <a:prstGeom prst="rect">
              <a:avLst/>
            </a:prstGeom>
            <a:noFill/>
            <a:ln w="9525">
              <a:noFill/>
              <a:miter lim="800000"/>
              <a:headEnd/>
              <a:tailEnd/>
            </a:ln>
          </p:spPr>
        </p:pic>
        <p:pic>
          <p:nvPicPr>
            <p:cNvPr id="33805" name="Picture 18" descr="DuctChase_Leakage_arrow.png"/>
            <p:cNvPicPr>
              <a:picLocks noChangeAspect="1"/>
            </p:cNvPicPr>
            <p:nvPr/>
          </p:nvPicPr>
          <p:blipFill>
            <a:blip r:embed="rId4"/>
            <a:srcRect/>
            <a:stretch>
              <a:fillRect/>
            </a:stretch>
          </p:blipFill>
          <p:spPr bwMode="auto">
            <a:xfrm rot="5400000">
              <a:off x="2995064" y="3765714"/>
              <a:ext cx="554421" cy="753350"/>
            </a:xfrm>
            <a:prstGeom prst="rect">
              <a:avLst/>
            </a:prstGeom>
            <a:noFill/>
            <a:ln w="9525">
              <a:noFill/>
              <a:miter lim="800000"/>
              <a:headEnd/>
              <a:tailEnd/>
            </a:ln>
          </p:spPr>
        </p:pic>
      </p:grpSp>
      <p:sp>
        <p:nvSpPr>
          <p:cNvPr id="24" name="Rectangular Callout 23"/>
          <p:cNvSpPr>
            <a:spLocks noChangeArrowheads="1"/>
          </p:cNvSpPr>
          <p:nvPr/>
        </p:nvSpPr>
        <p:spPr bwMode="auto">
          <a:xfrm>
            <a:off x="5562600" y="1600200"/>
            <a:ext cx="3124200" cy="2133600"/>
          </a:xfrm>
          <a:prstGeom prst="wedgeRectCallout">
            <a:avLst>
              <a:gd name="adj1" fmla="val -71301"/>
              <a:gd name="adj2" fmla="val -1810"/>
            </a:avLst>
          </a:prstGeom>
          <a:solidFill>
            <a:schemeClr val="bg1">
              <a:alpha val="85097"/>
            </a:schemeClr>
          </a:solidFill>
          <a:ln w="9525">
            <a:noFill/>
            <a:round/>
            <a:headEnd/>
            <a:tailEnd/>
          </a:ln>
          <a:effectLst>
            <a:outerShdw dist="38100" dir="2700000" rotWithShape="0">
              <a:srgbClr val="808080">
                <a:alpha val="42999"/>
              </a:srgbClr>
            </a:outerShdw>
          </a:effectLst>
        </p:spPr>
        <p:txBody>
          <a:bodyPr anchor="ctr"/>
          <a:lstStyle/>
          <a:p>
            <a:pPr algn="ctr">
              <a:defRPr/>
            </a:pPr>
            <a:r>
              <a:rPr lang="en-US" sz="2400" dirty="0">
                <a:ea typeface="Arial" charset="0"/>
              </a:rPr>
              <a:t>If you see soffit-mounted cabinets, remember to investigate during  attic </a:t>
            </a:r>
            <a:r>
              <a:rPr lang="en-US" sz="2400" dirty="0" smtClean="0">
                <a:ea typeface="Arial" charset="0"/>
              </a:rPr>
              <a:t>inspection.</a:t>
            </a:r>
            <a:endParaRPr lang="en-US" sz="2400" dirty="0">
              <a:ea typeface="Arial" charset="0"/>
            </a:endParaRPr>
          </a:p>
        </p:txBody>
      </p:sp>
      <p:sp>
        <p:nvSpPr>
          <p:cNvPr id="14"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13" name="Rectangle 12"/>
          <p:cNvSpPr>
            <a:spLocks noChangeArrowheads="1"/>
          </p:cNvSpPr>
          <p:nvPr/>
        </p:nvSpPr>
        <p:spPr bwMode="auto">
          <a:xfrm>
            <a:off x="0" y="6172200"/>
            <a:ext cx="2743199" cy="38100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r>
              <a:rPr lang="en-US" sz="900" i="1" dirty="0" smtClean="0">
                <a:solidFill>
                  <a:schemeClr val="bg1"/>
                </a:solidFill>
                <a:cs typeface="Arial" charset="0"/>
              </a:rPr>
              <a:t>Image created for the US DOE WAP National Standardized Curriculum</a:t>
            </a:r>
            <a:endParaRPr lang="en-US" sz="900" i="1" dirty="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304800" y="2873375"/>
            <a:ext cx="2514600" cy="2308225"/>
          </a:xfrm>
          <a:prstGeom prst="rect">
            <a:avLst/>
          </a:prstGeom>
          <a:noFill/>
          <a:ln w="9525">
            <a:noFill/>
            <a:miter lim="800000"/>
            <a:headEnd/>
            <a:tailEnd/>
          </a:ln>
        </p:spPr>
        <p:txBody>
          <a:bodyPr>
            <a:spAutoFit/>
          </a:bodyPr>
          <a:lstStyle/>
          <a:p>
            <a:pPr eaLnBrk="0" hangingPunct="0">
              <a:spcBef>
                <a:spcPct val="50000"/>
              </a:spcBef>
            </a:pPr>
            <a:r>
              <a:rPr lang="en-US" sz="2400" dirty="0"/>
              <a:t>Fireplaces “net cool” all but the smallest spaces.</a:t>
            </a:r>
          </a:p>
          <a:p>
            <a:pPr eaLnBrk="0" hangingPunct="0">
              <a:spcBef>
                <a:spcPct val="50000"/>
              </a:spcBef>
            </a:pPr>
            <a:endParaRPr lang="en-US" sz="2400" dirty="0">
              <a:latin typeface="Garamond" pitchFamily="18" charset="0"/>
            </a:endParaRPr>
          </a:p>
          <a:p>
            <a:pPr eaLnBrk="0" hangingPunct="0">
              <a:spcBef>
                <a:spcPct val="50000"/>
              </a:spcBef>
              <a:buFontTx/>
              <a:buChar char="•"/>
            </a:pPr>
            <a:endParaRPr lang="en-US" sz="2400" dirty="0">
              <a:latin typeface="Garamond" pitchFamily="18" charset="0"/>
            </a:endParaRPr>
          </a:p>
        </p:txBody>
      </p:sp>
      <p:pic>
        <p:nvPicPr>
          <p:cNvPr id="34819" name="Picture 5" descr="Photo of a residential fireplace."/>
          <p:cNvPicPr>
            <a:picLocks noChangeAspect="1" noChangeArrowheads="1"/>
          </p:cNvPicPr>
          <p:nvPr/>
        </p:nvPicPr>
        <p:blipFill>
          <a:blip r:embed="rId3"/>
          <a:srcRect/>
          <a:stretch>
            <a:fillRect/>
          </a:stretch>
        </p:blipFill>
        <p:spPr bwMode="auto">
          <a:xfrm>
            <a:off x="3048000" y="1143000"/>
            <a:ext cx="6096000" cy="5334000"/>
          </a:xfrm>
          <a:prstGeom prst="rect">
            <a:avLst/>
          </a:prstGeom>
          <a:noFill/>
          <a:ln w="9525">
            <a:noFill/>
            <a:miter lim="800000"/>
            <a:headEnd/>
            <a:tailEnd/>
          </a:ln>
        </p:spPr>
      </p:pic>
      <p:sp>
        <p:nvSpPr>
          <p:cNvPr id="34822" name="Rectangle 8"/>
          <p:cNvSpPr txBox="1">
            <a:spLocks noChangeArrowheads="1"/>
          </p:cNvSpPr>
          <p:nvPr/>
        </p:nvSpPr>
        <p:spPr bwMode="auto">
          <a:xfrm>
            <a:off x="457200" y="0"/>
            <a:ext cx="6019800" cy="838200"/>
          </a:xfrm>
          <a:prstGeom prst="rect">
            <a:avLst/>
          </a:prstGeom>
          <a:noFill/>
          <a:ln w="9525">
            <a:noFill/>
            <a:miter lim="800000"/>
            <a:headEnd/>
            <a:tailEnd/>
          </a:ln>
        </p:spPr>
        <p:txBody>
          <a:bodyPr lIns="0" tIns="0" rIns="0" bIns="0" anchor="ctr"/>
          <a:lstStyle/>
          <a:p>
            <a:r>
              <a:rPr lang="en-US" sz="2600" dirty="0">
                <a:solidFill>
                  <a:srgbClr val="FFFFFF"/>
                </a:solidFill>
                <a:ea typeface="ＭＳ Ｐゴシック" charset="-128"/>
              </a:rPr>
              <a:t>In the Living Room</a:t>
            </a:r>
          </a:p>
        </p:txBody>
      </p:sp>
      <p:sp>
        <p:nvSpPr>
          <p:cNvPr id="7"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6" name="Rectangle 5"/>
          <p:cNvSpPr>
            <a:spLocks noChangeArrowheads="1"/>
          </p:cNvSpPr>
          <p:nvPr/>
        </p:nvSpPr>
        <p:spPr bwMode="auto">
          <a:xfrm>
            <a:off x="6096000" y="62461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4800600" y="2362200"/>
            <a:ext cx="4267200" cy="2031325"/>
          </a:xfrm>
          <a:prstGeom prst="rect">
            <a:avLst/>
          </a:prstGeom>
          <a:noFill/>
          <a:ln w="9525">
            <a:noFill/>
            <a:miter lim="800000"/>
            <a:headEnd/>
            <a:tailEnd/>
          </a:ln>
        </p:spPr>
        <p:txBody>
          <a:bodyPr>
            <a:spAutoFit/>
          </a:bodyPr>
          <a:lstStyle/>
          <a:p>
            <a:pPr eaLnBrk="0" hangingPunct="0">
              <a:spcBef>
                <a:spcPts val="600"/>
              </a:spcBef>
              <a:spcAft>
                <a:spcPts val="600"/>
              </a:spcAft>
            </a:pPr>
            <a:r>
              <a:rPr lang="en-US" sz="2400" dirty="0" smtClean="0"/>
              <a:t>Then </a:t>
            </a:r>
            <a:r>
              <a:rPr lang="en-US" sz="2400" dirty="0"/>
              <a:t>there are</a:t>
            </a:r>
          </a:p>
          <a:p>
            <a:pPr eaLnBrk="0" hangingPunct="0">
              <a:spcBef>
                <a:spcPts val="600"/>
              </a:spcBef>
              <a:spcAft>
                <a:spcPts val="600"/>
              </a:spcAft>
            </a:pPr>
            <a:r>
              <a:rPr lang="en-US" sz="2400" i="1" dirty="0" smtClean="0"/>
              <a:t>vent-free </a:t>
            </a:r>
            <a:r>
              <a:rPr lang="en-US" sz="2400" dirty="0" smtClean="0"/>
              <a:t>fireplaces,</a:t>
            </a:r>
          </a:p>
          <a:p>
            <a:pPr eaLnBrk="0" hangingPunct="0">
              <a:spcBef>
                <a:spcPts val="600"/>
              </a:spcBef>
              <a:spcAft>
                <a:spcPts val="600"/>
              </a:spcAft>
            </a:pPr>
            <a:r>
              <a:rPr lang="en-US" sz="2400" dirty="0" smtClean="0"/>
              <a:t>kerosene heaters,</a:t>
            </a:r>
            <a:endParaRPr lang="en-US" sz="2400" dirty="0"/>
          </a:p>
          <a:p>
            <a:pPr eaLnBrk="0" hangingPunct="0">
              <a:spcBef>
                <a:spcPts val="600"/>
              </a:spcBef>
              <a:spcAft>
                <a:spcPts val="600"/>
              </a:spcAft>
            </a:pPr>
            <a:r>
              <a:rPr lang="en-US" sz="2400" dirty="0" smtClean="0"/>
              <a:t>and </a:t>
            </a:r>
            <a:r>
              <a:rPr lang="en-US" sz="2400" dirty="0"/>
              <a:t>homemade stuff.</a:t>
            </a:r>
          </a:p>
        </p:txBody>
      </p:sp>
      <p:pic>
        <p:nvPicPr>
          <p:cNvPr id="35843" name="Picture 5" descr="Photo of a residential kerosene wick burner heater."/>
          <p:cNvPicPr>
            <a:picLocks noChangeAspect="1" noChangeArrowheads="1"/>
          </p:cNvPicPr>
          <p:nvPr/>
        </p:nvPicPr>
        <p:blipFill>
          <a:blip r:embed="rId3"/>
          <a:srcRect t="10255"/>
          <a:stretch>
            <a:fillRect/>
          </a:stretch>
        </p:blipFill>
        <p:spPr bwMode="auto">
          <a:xfrm>
            <a:off x="0" y="1143000"/>
            <a:ext cx="4457700" cy="5334000"/>
          </a:xfrm>
          <a:prstGeom prst="rect">
            <a:avLst/>
          </a:prstGeom>
          <a:noFill/>
          <a:ln w="9525">
            <a:noFill/>
            <a:miter lim="800000"/>
            <a:headEnd/>
            <a:tailEnd/>
          </a:ln>
        </p:spPr>
      </p:pic>
      <p:sp>
        <p:nvSpPr>
          <p:cNvPr id="56326" name="Rectangle 8"/>
          <p:cNvSpPr txBox="1">
            <a:spLocks noChangeArrowheads="1"/>
          </p:cNvSpPr>
          <p:nvPr/>
        </p:nvSpPr>
        <p:spPr bwMode="auto">
          <a:xfrm>
            <a:off x="381000" y="0"/>
            <a:ext cx="6019800" cy="914400"/>
          </a:xfrm>
          <a:prstGeom prst="rect">
            <a:avLst/>
          </a:prstGeom>
          <a:noFill/>
          <a:ln w="9525">
            <a:noFill/>
            <a:miter lim="800000"/>
            <a:headEnd/>
            <a:tailEnd/>
          </a:ln>
        </p:spPr>
        <p:txBody>
          <a:bodyPr lIns="0" tIns="0" rIns="0" bIns="0" anchor="ctr"/>
          <a:lstStyle/>
          <a:p>
            <a:pPr>
              <a:defRPr/>
            </a:pPr>
            <a:r>
              <a:rPr lang="en-US" sz="2600" spc="100" dirty="0">
                <a:solidFill>
                  <a:srgbClr val="FFFFFF"/>
                </a:solidFill>
                <a:ea typeface="ＭＳ Ｐゴシック" charset="-128"/>
                <a:cs typeface="ＭＳ Ｐゴシック" charset="-128"/>
              </a:rPr>
              <a:t>Unvented Space Heaters</a:t>
            </a:r>
          </a:p>
        </p:txBody>
      </p:sp>
      <p:sp>
        <p:nvSpPr>
          <p:cNvPr id="7"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6" name="Rectangle 5"/>
          <p:cNvSpPr>
            <a:spLocks noChangeArrowheads="1"/>
          </p:cNvSpPr>
          <p:nvPr/>
        </p:nvSpPr>
        <p:spPr bwMode="auto">
          <a:xfrm>
            <a:off x="1371600" y="62461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Photo displaying a house with shrubbery too close to the exterior for proper drying."/>
          <p:cNvPicPr>
            <a:picLocks noChangeAspect="1"/>
          </p:cNvPicPr>
          <p:nvPr/>
        </p:nvPicPr>
        <p:blipFill>
          <a:blip r:embed="rId3"/>
          <a:srcRect/>
          <a:stretch>
            <a:fillRect/>
          </a:stretch>
        </p:blipFill>
        <p:spPr bwMode="auto">
          <a:xfrm>
            <a:off x="4573588" y="1143000"/>
            <a:ext cx="4572000" cy="5334000"/>
          </a:xfrm>
          <a:prstGeom prst="rect">
            <a:avLst/>
          </a:prstGeom>
          <a:noFill/>
          <a:ln w="9525">
            <a:noFill/>
            <a:miter lim="800000"/>
            <a:headEnd/>
            <a:tailEnd/>
          </a:ln>
        </p:spPr>
      </p:pic>
      <p:pic>
        <p:nvPicPr>
          <p:cNvPr id="36867" name="Picture 7" descr="Photo displaying cathedral ceiling and roof with skylights."/>
          <p:cNvPicPr>
            <a:picLocks noChangeAspect="1"/>
          </p:cNvPicPr>
          <p:nvPr/>
        </p:nvPicPr>
        <p:blipFill>
          <a:blip r:embed="rId4"/>
          <a:srcRect/>
          <a:stretch>
            <a:fillRect/>
          </a:stretch>
        </p:blipFill>
        <p:spPr bwMode="auto">
          <a:xfrm>
            <a:off x="0" y="1143000"/>
            <a:ext cx="4572000" cy="5334000"/>
          </a:xfrm>
          <a:prstGeom prst="rect">
            <a:avLst/>
          </a:prstGeom>
          <a:noFill/>
          <a:ln w="9525">
            <a:noFill/>
            <a:miter lim="800000"/>
            <a:headEnd/>
            <a:tailEnd/>
          </a:ln>
        </p:spPr>
      </p:pic>
      <p:sp>
        <p:nvSpPr>
          <p:cNvPr id="36870" name="Rectangle 8"/>
          <p:cNvSpPr txBox="1">
            <a:spLocks noChangeArrowheads="1"/>
          </p:cNvSpPr>
          <p:nvPr/>
        </p:nvSpPr>
        <p:spPr bwMode="auto">
          <a:xfrm>
            <a:off x="457200" y="0"/>
            <a:ext cx="6019800" cy="914400"/>
          </a:xfrm>
          <a:prstGeom prst="rect">
            <a:avLst/>
          </a:prstGeom>
          <a:noFill/>
          <a:ln w="9525">
            <a:noFill/>
            <a:miter lim="800000"/>
            <a:headEnd/>
            <a:tailEnd/>
          </a:ln>
        </p:spPr>
        <p:txBody>
          <a:bodyPr lIns="0" tIns="0" rIns="0" bIns="0" anchor="ctr"/>
          <a:lstStyle/>
          <a:p>
            <a:r>
              <a:rPr lang="en-US" sz="2600" spc="100" dirty="0">
                <a:solidFill>
                  <a:srgbClr val="FFFFFF"/>
                </a:solidFill>
                <a:ea typeface="ＭＳ Ｐゴシック" charset="-128"/>
              </a:rPr>
              <a:t>Outside</a:t>
            </a:r>
          </a:p>
        </p:txBody>
      </p:sp>
      <p:cxnSp>
        <p:nvCxnSpPr>
          <p:cNvPr id="36871" name="Straight Connector 6"/>
          <p:cNvCxnSpPr>
            <a:cxnSpLocks noChangeShapeType="1"/>
          </p:cNvCxnSpPr>
          <p:nvPr/>
        </p:nvCxnSpPr>
        <p:spPr bwMode="auto">
          <a:xfrm rot="5400000">
            <a:off x="1905794" y="3810794"/>
            <a:ext cx="5334000" cy="1588"/>
          </a:xfrm>
          <a:prstGeom prst="line">
            <a:avLst/>
          </a:prstGeom>
          <a:noFill/>
          <a:ln w="28575">
            <a:solidFill>
              <a:srgbClr val="FFFFFF"/>
            </a:solidFill>
            <a:round/>
            <a:headEnd/>
            <a:tailEnd/>
          </a:ln>
        </p:spPr>
      </p:cxnSp>
      <p:sp>
        <p:nvSpPr>
          <p:cNvPr id="10" name="Rectangular Callout 9"/>
          <p:cNvSpPr>
            <a:spLocks noChangeArrowheads="1"/>
          </p:cNvSpPr>
          <p:nvPr/>
        </p:nvSpPr>
        <p:spPr bwMode="auto">
          <a:xfrm>
            <a:off x="5105400" y="1524000"/>
            <a:ext cx="3124200" cy="1219200"/>
          </a:xfrm>
          <a:prstGeom prst="wedgeRectCallout">
            <a:avLst>
              <a:gd name="adj1" fmla="val 52278"/>
              <a:gd name="adj2" fmla="val 148190"/>
            </a:avLst>
          </a:prstGeom>
          <a:solidFill>
            <a:schemeClr val="bg1">
              <a:alpha val="85097"/>
            </a:schemeClr>
          </a:solidFill>
          <a:ln w="9525">
            <a:noFill/>
            <a:round/>
            <a:headEnd/>
            <a:tailEnd/>
          </a:ln>
          <a:effectLst>
            <a:outerShdw dist="38100" dir="2700000" rotWithShape="0">
              <a:srgbClr val="808080">
                <a:alpha val="42999"/>
              </a:srgbClr>
            </a:outerShdw>
          </a:effectLst>
        </p:spPr>
        <p:txBody>
          <a:bodyPr anchor="ctr"/>
          <a:lstStyle/>
          <a:p>
            <a:pPr algn="ctr">
              <a:spcBef>
                <a:spcPts val="600"/>
              </a:spcBef>
              <a:spcAft>
                <a:spcPts val="600"/>
              </a:spcAft>
              <a:defRPr/>
            </a:pPr>
            <a:r>
              <a:rPr lang="en-US" sz="2000" dirty="0">
                <a:ea typeface="Arial" charset="0"/>
              </a:rPr>
              <a:t>Trees </a:t>
            </a:r>
            <a:r>
              <a:rPr lang="en-US" sz="2000" dirty="0" smtClean="0">
                <a:ea typeface="Arial" charset="0"/>
              </a:rPr>
              <a:t>and </a:t>
            </a:r>
            <a:r>
              <a:rPr lang="en-US" sz="2000" dirty="0">
                <a:ea typeface="Arial" charset="0"/>
              </a:rPr>
              <a:t>bushes against a building prevent wall assemblies from drying.</a:t>
            </a:r>
          </a:p>
        </p:txBody>
      </p:sp>
      <p:sp>
        <p:nvSpPr>
          <p:cNvPr id="11" name="Rectangular Callout 10"/>
          <p:cNvSpPr>
            <a:spLocks noChangeArrowheads="1"/>
          </p:cNvSpPr>
          <p:nvPr/>
        </p:nvSpPr>
        <p:spPr bwMode="auto">
          <a:xfrm>
            <a:off x="381000" y="4648200"/>
            <a:ext cx="3886200" cy="1524000"/>
          </a:xfrm>
          <a:prstGeom prst="wedgeRectCallout">
            <a:avLst>
              <a:gd name="adj1" fmla="val -2625"/>
              <a:gd name="adj2" fmla="val -133389"/>
            </a:avLst>
          </a:prstGeom>
          <a:solidFill>
            <a:schemeClr val="bg1">
              <a:alpha val="85097"/>
            </a:schemeClr>
          </a:solidFill>
          <a:ln w="9525">
            <a:noFill/>
            <a:round/>
            <a:headEnd/>
            <a:tailEnd/>
          </a:ln>
          <a:effectLst>
            <a:outerShdw dist="38100" dir="2700000" rotWithShape="0">
              <a:srgbClr val="808080">
                <a:alpha val="42999"/>
              </a:srgbClr>
            </a:outerShdw>
          </a:effectLst>
        </p:spPr>
        <p:txBody>
          <a:bodyPr anchor="ctr"/>
          <a:lstStyle/>
          <a:p>
            <a:pPr algn="ctr">
              <a:spcBef>
                <a:spcPts val="600"/>
              </a:spcBef>
              <a:spcAft>
                <a:spcPts val="600"/>
              </a:spcAft>
              <a:defRPr/>
            </a:pPr>
            <a:r>
              <a:rPr lang="en-US" sz="2000" dirty="0">
                <a:ea typeface="Arial" charset="0"/>
              </a:rPr>
              <a:t>Cathedral ceilings invite moisture </a:t>
            </a:r>
            <a:r>
              <a:rPr lang="en-US" sz="2000" dirty="0" smtClean="0">
                <a:ea typeface="Arial" charset="0"/>
              </a:rPr>
              <a:t>and </a:t>
            </a:r>
            <a:r>
              <a:rPr lang="en-US" sz="2000" dirty="0">
                <a:ea typeface="Arial" charset="0"/>
              </a:rPr>
              <a:t>mold problems. Roof windows or recessed lights will further complicate matters.</a:t>
            </a:r>
          </a:p>
        </p:txBody>
      </p:sp>
      <p:sp>
        <p:nvSpPr>
          <p:cNvPr id="12"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9" name="Rectangle 8"/>
          <p:cNvSpPr>
            <a:spLocks noChangeArrowheads="1"/>
          </p:cNvSpPr>
          <p:nvPr/>
        </p:nvSpPr>
        <p:spPr bwMode="auto">
          <a:xfrm>
            <a:off x="6096000" y="62461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381000" y="1524000"/>
            <a:ext cx="8382000" cy="492443"/>
          </a:xfrm>
          <a:prstGeom prst="rect">
            <a:avLst/>
          </a:prstGeom>
          <a:noFill/>
          <a:ln w="9525">
            <a:noFill/>
            <a:miter lim="800000"/>
            <a:headEnd/>
            <a:tailEnd/>
          </a:ln>
        </p:spPr>
        <p:txBody>
          <a:bodyPr>
            <a:spAutoFit/>
          </a:bodyPr>
          <a:lstStyle/>
          <a:p>
            <a:pPr algn="ctr" eaLnBrk="0" hangingPunct="0">
              <a:spcBef>
                <a:spcPct val="50000"/>
              </a:spcBef>
            </a:pPr>
            <a:r>
              <a:rPr lang="en-US" sz="2600" dirty="0">
                <a:solidFill>
                  <a:srgbClr val="000066"/>
                </a:solidFill>
              </a:rPr>
              <a:t>All exhaust appliances “suck” on the house.</a:t>
            </a:r>
          </a:p>
        </p:txBody>
      </p:sp>
      <p:pic>
        <p:nvPicPr>
          <p:cNvPr id="61443" name="Picture 11" descr="Photo of residential washer and dryer."/>
          <p:cNvPicPr>
            <a:picLocks noChangeAspect="1"/>
          </p:cNvPicPr>
          <p:nvPr/>
        </p:nvPicPr>
        <p:blipFill>
          <a:blip r:embed="rId3" cstate="email"/>
          <a:srcRect/>
          <a:stretch>
            <a:fillRect/>
          </a:stretch>
        </p:blipFill>
        <p:spPr bwMode="auto">
          <a:xfrm>
            <a:off x="457200" y="2438400"/>
            <a:ext cx="38862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44" name="Picture 4" descr="Photo of a residential ceiling exhaust fan."/>
          <p:cNvPicPr>
            <a:picLocks noChangeAspect="1"/>
          </p:cNvPicPr>
          <p:nvPr/>
        </p:nvPicPr>
        <p:blipFill>
          <a:blip r:embed="rId4" cstate="email"/>
          <a:srcRect/>
          <a:stretch>
            <a:fillRect/>
          </a:stretch>
        </p:blipFill>
        <p:spPr bwMode="auto">
          <a:xfrm>
            <a:off x="4800600" y="2438400"/>
            <a:ext cx="39624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0423" name="Rectangle 8"/>
          <p:cNvSpPr txBox="1">
            <a:spLocks noChangeArrowheads="1"/>
          </p:cNvSpPr>
          <p:nvPr/>
        </p:nvSpPr>
        <p:spPr bwMode="auto">
          <a:xfrm>
            <a:off x="381000" y="0"/>
            <a:ext cx="6019800" cy="914400"/>
          </a:xfrm>
          <a:prstGeom prst="rect">
            <a:avLst/>
          </a:prstGeom>
          <a:noFill/>
          <a:ln w="9525">
            <a:noFill/>
            <a:miter lim="800000"/>
            <a:headEnd/>
            <a:tailEnd/>
          </a:ln>
        </p:spPr>
        <p:txBody>
          <a:bodyPr lIns="0" tIns="0" rIns="0" bIns="0" anchor="ctr"/>
          <a:lstStyle/>
          <a:p>
            <a:pPr>
              <a:defRPr/>
            </a:pPr>
            <a:r>
              <a:rPr lang="en-US" sz="2600" spc="100" dirty="0">
                <a:solidFill>
                  <a:srgbClr val="FFFFFF"/>
                </a:solidFill>
                <a:ea typeface="ＭＳ Ｐゴシック" charset="-128"/>
                <a:cs typeface="ＭＳ Ｐゴシック" charset="-128"/>
              </a:rPr>
              <a:t>Mechanical Ventilation</a:t>
            </a:r>
          </a:p>
        </p:txBody>
      </p:sp>
      <p:sp>
        <p:nvSpPr>
          <p:cNvPr id="8"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7" name="Rectangle 6"/>
          <p:cNvSpPr>
            <a:spLocks noChangeArrowheads="1"/>
          </p:cNvSpPr>
          <p:nvPr/>
        </p:nvSpPr>
        <p:spPr bwMode="auto">
          <a:xfrm>
            <a:off x="5715000" y="55603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Photo of room with hanging plants."/>
          <p:cNvPicPr>
            <a:picLocks noChangeAspect="1"/>
          </p:cNvPicPr>
          <p:nvPr/>
        </p:nvPicPr>
        <p:blipFill>
          <a:blip r:embed="rId3" cstate="email"/>
          <a:srcRect/>
          <a:stretch>
            <a:fillRect/>
          </a:stretch>
        </p:blipFill>
        <p:spPr bwMode="auto">
          <a:xfrm>
            <a:off x="2057400" y="1447800"/>
            <a:ext cx="4800600" cy="3598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3491" name="Picture 5" descr="Photo of a dog relaxing on floor."/>
          <p:cNvPicPr>
            <a:picLocks noChangeAspect="1"/>
          </p:cNvPicPr>
          <p:nvPr/>
        </p:nvPicPr>
        <p:blipFill>
          <a:blip r:embed="rId4" cstate="email"/>
          <a:srcRect/>
          <a:stretch>
            <a:fillRect/>
          </a:stretch>
        </p:blipFill>
        <p:spPr bwMode="auto">
          <a:xfrm rot="20700000">
            <a:off x="708415" y="3414229"/>
            <a:ext cx="3139992" cy="2354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3492" name="Picture 6" descr="Photo of residential basement light fixture."/>
          <p:cNvPicPr>
            <a:picLocks noChangeAspect="1"/>
          </p:cNvPicPr>
          <p:nvPr/>
        </p:nvPicPr>
        <p:blipFill>
          <a:blip r:embed="rId5" cstate="email"/>
          <a:srcRect/>
          <a:stretch>
            <a:fillRect/>
          </a:stretch>
        </p:blipFill>
        <p:spPr bwMode="auto">
          <a:xfrm rot="900000">
            <a:off x="5291065" y="3353555"/>
            <a:ext cx="3273110" cy="2454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2471" name="Rectangle 8"/>
          <p:cNvSpPr txBox="1">
            <a:spLocks noChangeArrowheads="1"/>
          </p:cNvSpPr>
          <p:nvPr/>
        </p:nvSpPr>
        <p:spPr bwMode="auto">
          <a:xfrm>
            <a:off x="457200" y="0"/>
            <a:ext cx="6019800" cy="838200"/>
          </a:xfrm>
          <a:prstGeom prst="rect">
            <a:avLst/>
          </a:prstGeom>
          <a:noFill/>
          <a:ln w="9525">
            <a:noFill/>
            <a:miter lim="800000"/>
            <a:headEnd/>
            <a:tailEnd/>
          </a:ln>
        </p:spPr>
        <p:txBody>
          <a:bodyPr lIns="0" tIns="0" rIns="0" bIns="0" anchor="ctr"/>
          <a:lstStyle/>
          <a:p>
            <a:pPr>
              <a:defRPr/>
            </a:pPr>
            <a:r>
              <a:rPr lang="en-US" sz="2600" spc="100" dirty="0">
                <a:solidFill>
                  <a:srgbClr val="FFFFFF"/>
                </a:solidFill>
                <a:ea typeface="ＭＳ Ｐゴシック" charset="-128"/>
                <a:cs typeface="ＭＳ Ｐゴシック" charset="-128"/>
              </a:rPr>
              <a:t>Occupant Behavior</a:t>
            </a:r>
          </a:p>
        </p:txBody>
      </p:sp>
      <p:sp>
        <p:nvSpPr>
          <p:cNvPr id="8"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7" name="Rectangle 6"/>
          <p:cNvSpPr>
            <a:spLocks noChangeArrowheads="1"/>
          </p:cNvSpPr>
          <p:nvPr/>
        </p:nvSpPr>
        <p:spPr bwMode="auto">
          <a:xfrm>
            <a:off x="6096000" y="6324600"/>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 </a:t>
            </a:r>
            <a:r>
              <a:rPr lang="en-US" sz="900" i="1" dirty="0">
                <a:solidFill>
                  <a:srgbClr val="000000"/>
                </a:solidFill>
                <a:cs typeface="Arial" charset="0"/>
              </a:rPr>
              <a:t>US Department of Energy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5"/>
          <p:cNvSpPr>
            <a:spLocks noGrp="1"/>
          </p:cNvSpPr>
          <p:nvPr>
            <p:ph idx="1"/>
          </p:nvPr>
        </p:nvSpPr>
        <p:spPr>
          <a:xfrm>
            <a:off x="457200" y="1600200"/>
            <a:ext cx="8229600" cy="4724400"/>
          </a:xfrm>
        </p:spPr>
        <p:txBody>
          <a:bodyPr/>
          <a:lstStyle/>
          <a:p>
            <a:pPr eaLnBrk="1" hangingPunct="1">
              <a:buFontTx/>
              <a:buNone/>
            </a:pPr>
            <a:r>
              <a:rPr lang="en-US" sz="2600" dirty="0" smtClean="0">
                <a:solidFill>
                  <a:srgbClr val="000066"/>
                </a:solidFill>
                <a:ea typeface="ＭＳ Ｐゴシック" charset="-128"/>
              </a:rPr>
              <a:t>A house is a system of interdependent parts.</a:t>
            </a:r>
          </a:p>
          <a:p>
            <a:pPr marL="457200" indent="-285750" eaLnBrk="1" hangingPunct="1"/>
            <a:r>
              <a:rPr lang="en-US" sz="2400" dirty="0" smtClean="0">
                <a:solidFill>
                  <a:schemeClr val="tx1"/>
                </a:solidFill>
                <a:ea typeface="ＭＳ Ｐゴシック" charset="-128"/>
              </a:rPr>
              <a:t>The operation of one part affects many others.</a:t>
            </a:r>
          </a:p>
          <a:p>
            <a:pPr marL="457200" indent="-285750" eaLnBrk="1" hangingPunct="1"/>
            <a:r>
              <a:rPr lang="en-US" sz="2400" dirty="0" smtClean="0">
                <a:solidFill>
                  <a:schemeClr val="tx1"/>
                </a:solidFill>
                <a:ea typeface="ＭＳ Ｐゴシック" charset="-128"/>
              </a:rPr>
              <a:t>When they all work together, the house is comfortable, safe, efficient, and durable.</a:t>
            </a:r>
            <a:endParaRPr lang="en-US" dirty="0" smtClean="0">
              <a:ea typeface="ＭＳ Ｐゴシック" charset="-128"/>
            </a:endParaRPr>
          </a:p>
          <a:p>
            <a:pPr marL="0" indent="0" eaLnBrk="1" hangingPunct="1">
              <a:buNone/>
            </a:pPr>
            <a:r>
              <a:rPr lang="en-US" sz="2600" dirty="0" smtClean="0">
                <a:solidFill>
                  <a:srgbClr val="000066"/>
                </a:solidFill>
                <a:ea typeface="ＭＳ Ｐゴシック" charset="-128"/>
              </a:rPr>
              <a:t>A house will experience problems when its house parts don’t work together properly.</a:t>
            </a:r>
          </a:p>
          <a:p>
            <a:pPr marL="457200" indent="-285750" eaLnBrk="1" hangingPunct="1"/>
            <a:r>
              <a:rPr lang="en-US" sz="2400" dirty="0" smtClean="0">
                <a:solidFill>
                  <a:schemeClr val="tx1"/>
                </a:solidFill>
                <a:ea typeface="ＭＳ Ｐゴシック" charset="-128"/>
              </a:rPr>
              <a:t>Some obvious, some invisible</a:t>
            </a:r>
          </a:p>
          <a:p>
            <a:pPr marL="457200" indent="-285750" eaLnBrk="1" hangingPunct="1"/>
            <a:r>
              <a:rPr lang="en-US" sz="2400" dirty="0" smtClean="0">
                <a:solidFill>
                  <a:schemeClr val="tx1"/>
                </a:solidFill>
                <a:ea typeface="ＭＳ Ｐゴシック" charset="-128"/>
              </a:rPr>
              <a:t>Some now, some years down the road</a:t>
            </a:r>
          </a:p>
          <a:p>
            <a:pPr eaLnBrk="1" hangingPunct="1"/>
            <a:endParaRPr lang="en-US" dirty="0" smtClean="0">
              <a:ea typeface="ＭＳ Ｐゴシック" charset="-128"/>
            </a:endParaRPr>
          </a:p>
          <a:p>
            <a:pPr eaLnBrk="1" hangingPunct="1"/>
            <a:endParaRPr lang="en-US" dirty="0" smtClean="0">
              <a:ea typeface="ＭＳ Ｐゴシック" charset="-128"/>
            </a:endParaRPr>
          </a:p>
        </p:txBody>
      </p:sp>
      <p:sp>
        <p:nvSpPr>
          <p:cNvPr id="5" name="Title 4"/>
          <p:cNvSpPr>
            <a:spLocks noGrp="1"/>
          </p:cNvSpPr>
          <p:nvPr>
            <p:ph type="title"/>
          </p:nvPr>
        </p:nvSpPr>
        <p:spPr/>
        <p:txBody>
          <a:bodyPr/>
          <a:lstStyle/>
          <a:p>
            <a:pPr eaLnBrk="1" hangingPunct="1">
              <a:defRPr/>
            </a:pPr>
            <a:r>
              <a:rPr lang="en-US" dirty="0" smtClean="0">
                <a:ea typeface="ＭＳ Ｐゴシック" pitchFamily="-109" charset="-128"/>
                <a:cs typeface="ＭＳ Ｐゴシック" pitchFamily="-109" charset="-128"/>
              </a:rPr>
              <a:t>House as a System</a:t>
            </a:r>
          </a:p>
        </p:txBody>
      </p:sp>
      <p:sp>
        <p:nvSpPr>
          <p:cNvPr id="14340" name="Title 5"/>
          <p:cNvSpPr txBox="1">
            <a:spLocks/>
          </p:cNvSpPr>
          <p:nvPr/>
        </p:nvSpPr>
        <p:spPr bwMode="auto">
          <a:xfrm>
            <a:off x="457200" y="977900"/>
            <a:ext cx="6324600" cy="304800"/>
          </a:xfrm>
          <a:prstGeom prst="rect">
            <a:avLst/>
          </a:prstGeom>
          <a:noFill/>
          <a:ln w="9525">
            <a:noFill/>
            <a:miter lim="800000"/>
            <a:headEnd/>
            <a:tailEnd/>
          </a:ln>
        </p:spPr>
        <p:txBody>
          <a:bodyPr lIns="0" tIns="0" rIns="0" bIns="0" anchor="ctr"/>
          <a:lstStyle/>
          <a:p>
            <a:pPr eaLnBrk="0" hangingPunct="0"/>
            <a:endParaRPr lang="en-US" sz="1400" dirty="0">
              <a:solidFill>
                <a:schemeClr val="bg1"/>
              </a:solidFill>
              <a:ea typeface="ＭＳ Ｐゴシック" charset="-128"/>
            </a:endParaRPr>
          </a:p>
        </p:txBody>
      </p:sp>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Photo of sunny room with hanging plants."/>
          <p:cNvPicPr>
            <a:picLocks noChangeAspect="1" noChangeArrowheads="1"/>
          </p:cNvPicPr>
          <p:nvPr/>
        </p:nvPicPr>
        <p:blipFill>
          <a:blip r:embed="rId3"/>
          <a:srcRect/>
          <a:stretch>
            <a:fillRect/>
          </a:stretch>
        </p:blipFill>
        <p:spPr bwMode="auto">
          <a:xfrm>
            <a:off x="0" y="1143000"/>
            <a:ext cx="9144000" cy="5413375"/>
          </a:xfrm>
          <a:prstGeom prst="rect">
            <a:avLst/>
          </a:prstGeom>
          <a:noFill/>
          <a:ln w="9525">
            <a:noFill/>
            <a:miter lim="800000"/>
            <a:headEnd/>
            <a:tailEnd/>
          </a:ln>
        </p:spPr>
      </p:pic>
      <p:sp>
        <p:nvSpPr>
          <p:cNvPr id="39941" name="Rectangle 8"/>
          <p:cNvSpPr txBox="1">
            <a:spLocks noChangeArrowheads="1"/>
          </p:cNvSpPr>
          <p:nvPr/>
        </p:nvSpPr>
        <p:spPr bwMode="auto">
          <a:xfrm>
            <a:off x="457200" y="0"/>
            <a:ext cx="6019800" cy="914400"/>
          </a:xfrm>
          <a:prstGeom prst="rect">
            <a:avLst/>
          </a:prstGeom>
          <a:noFill/>
          <a:ln w="9525">
            <a:noFill/>
            <a:miter lim="800000"/>
            <a:headEnd/>
            <a:tailEnd/>
          </a:ln>
        </p:spPr>
        <p:txBody>
          <a:bodyPr lIns="0" tIns="0" rIns="0" bIns="0" anchor="ctr"/>
          <a:lstStyle/>
          <a:p>
            <a:r>
              <a:rPr lang="en-US" sz="2600" spc="100" dirty="0">
                <a:solidFill>
                  <a:srgbClr val="FFFFFF"/>
                </a:solidFill>
                <a:ea typeface="ＭＳ Ｐゴシック" charset="-128"/>
              </a:rPr>
              <a:t>What’s Going On?</a:t>
            </a:r>
          </a:p>
        </p:txBody>
      </p:sp>
      <p:sp>
        <p:nvSpPr>
          <p:cNvPr id="7" name="Rectangular Callout 6"/>
          <p:cNvSpPr>
            <a:spLocks noChangeArrowheads="1"/>
          </p:cNvSpPr>
          <p:nvPr/>
        </p:nvSpPr>
        <p:spPr bwMode="auto">
          <a:xfrm>
            <a:off x="3810000" y="4724400"/>
            <a:ext cx="4800600" cy="1524000"/>
          </a:xfrm>
          <a:prstGeom prst="wedgeRectCallout">
            <a:avLst>
              <a:gd name="adj1" fmla="val -39662"/>
              <a:gd name="adj2" fmla="val -99222"/>
            </a:avLst>
          </a:prstGeom>
          <a:solidFill>
            <a:schemeClr val="bg1">
              <a:alpha val="85097"/>
            </a:schemeClr>
          </a:solidFill>
          <a:ln w="9525">
            <a:noFill/>
            <a:round/>
            <a:headEnd/>
            <a:tailEnd/>
          </a:ln>
          <a:effectLst>
            <a:outerShdw dist="38100" dir="2700000" rotWithShape="0">
              <a:srgbClr val="808080">
                <a:alpha val="42999"/>
              </a:srgbClr>
            </a:outerShdw>
          </a:effectLst>
        </p:spPr>
        <p:txBody>
          <a:bodyPr anchor="ctr"/>
          <a:lstStyle/>
          <a:p>
            <a:pPr algn="ctr">
              <a:defRPr/>
            </a:pPr>
            <a:r>
              <a:rPr lang="en-US" sz="2000" dirty="0">
                <a:ea typeface="Arial" charset="0"/>
              </a:rPr>
              <a:t>Heavy condensation on center window. </a:t>
            </a:r>
          </a:p>
          <a:p>
            <a:pPr algn="ctr">
              <a:defRPr/>
            </a:pPr>
            <a:r>
              <a:rPr lang="en-US" sz="2000" dirty="0">
                <a:ea typeface="Arial" charset="0"/>
              </a:rPr>
              <a:t>No condensation on side windows. </a:t>
            </a:r>
          </a:p>
          <a:p>
            <a:pPr algn="ctr">
              <a:defRPr/>
            </a:pPr>
            <a:r>
              <a:rPr lang="en-US" sz="800" i="1" dirty="0" smtClean="0">
                <a:ea typeface="Arial" charset="0"/>
              </a:rPr>
              <a:t/>
            </a:r>
            <a:br>
              <a:rPr lang="en-US" sz="800" i="1" dirty="0" smtClean="0">
                <a:ea typeface="Arial" charset="0"/>
              </a:rPr>
            </a:br>
            <a:r>
              <a:rPr lang="en-US" sz="2000" i="1" dirty="0" smtClean="0">
                <a:ea typeface="Arial" charset="0"/>
              </a:rPr>
              <a:t>Why</a:t>
            </a:r>
            <a:r>
              <a:rPr lang="en-US" sz="2000" i="1" dirty="0">
                <a:ea typeface="Arial" charset="0"/>
              </a:rPr>
              <a:t>? What is the most likely </a:t>
            </a:r>
            <a:br>
              <a:rPr lang="en-US" sz="2000" i="1" dirty="0">
                <a:ea typeface="Arial" charset="0"/>
              </a:rPr>
            </a:br>
            <a:r>
              <a:rPr lang="en-US" sz="2000" i="1" dirty="0">
                <a:ea typeface="Arial" charset="0"/>
              </a:rPr>
              <a:t>moisture source?</a:t>
            </a: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6" name="Rectangle 5"/>
          <p:cNvSpPr>
            <a:spLocks noChangeArrowheads="1"/>
          </p:cNvSpPr>
          <p:nvPr/>
        </p:nvSpPr>
        <p:spPr bwMode="auto">
          <a:xfrm>
            <a:off x="6096000" y="63223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a:solidFill>
                  <a:schemeClr val="bg1"/>
                </a:solidFill>
                <a:cs typeface="Arial" charset="0"/>
              </a:rPr>
              <a:t>Photo </a:t>
            </a:r>
            <a:r>
              <a:rPr lang="en-US" sz="900" i="1" dirty="0" smtClean="0">
                <a:solidFill>
                  <a:schemeClr val="bg1"/>
                </a:solidFill>
                <a:cs typeface="Arial" charset="0"/>
              </a:rPr>
              <a:t>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idx="4294967295"/>
          </p:nvPr>
        </p:nvSpPr>
        <p:spPr>
          <a:xfrm>
            <a:off x="381000" y="76200"/>
            <a:ext cx="7239000" cy="838200"/>
          </a:xfrm>
        </p:spPr>
        <p:txBody>
          <a:bodyPr/>
          <a:lstStyle/>
          <a:p>
            <a:pPr eaLnBrk="1" hangingPunct="1">
              <a:defRPr/>
            </a:pPr>
            <a:r>
              <a:rPr lang="en-US" dirty="0" smtClean="0">
                <a:ea typeface="ＭＳ Ｐゴシック" charset="-128"/>
              </a:rPr>
              <a:t>What Should Be Done?</a:t>
            </a:r>
          </a:p>
        </p:txBody>
      </p:sp>
      <p:sp>
        <p:nvSpPr>
          <p:cNvPr id="40963" name="Text Box 3"/>
          <p:cNvSpPr txBox="1">
            <a:spLocks noChangeArrowheads="1"/>
          </p:cNvSpPr>
          <p:nvPr/>
        </p:nvSpPr>
        <p:spPr bwMode="auto">
          <a:xfrm>
            <a:off x="381000" y="1905000"/>
            <a:ext cx="4800600" cy="2769989"/>
          </a:xfrm>
          <a:prstGeom prst="rect">
            <a:avLst/>
          </a:prstGeom>
          <a:noFill/>
          <a:ln w="9525">
            <a:noFill/>
            <a:miter lim="800000"/>
            <a:headEnd/>
            <a:tailEnd/>
          </a:ln>
        </p:spPr>
        <p:txBody>
          <a:bodyPr wrap="square">
            <a:spAutoFit/>
          </a:bodyPr>
          <a:lstStyle/>
          <a:p>
            <a:pPr marL="457200" indent="-285750" eaLnBrk="0" hangingPunct="0">
              <a:spcBef>
                <a:spcPts val="600"/>
              </a:spcBef>
              <a:spcAft>
                <a:spcPts val="600"/>
              </a:spcAft>
              <a:buFont typeface="Arial" pitchFamily="34" charset="0"/>
              <a:buChar char="•"/>
            </a:pPr>
            <a:r>
              <a:rPr lang="en-US" sz="2400" dirty="0"/>
              <a:t>Add a storm window.</a:t>
            </a:r>
          </a:p>
          <a:p>
            <a:pPr marL="457200" indent="-285750" eaLnBrk="0" hangingPunct="0">
              <a:spcBef>
                <a:spcPts val="600"/>
              </a:spcBef>
              <a:spcAft>
                <a:spcPts val="600"/>
              </a:spcAft>
              <a:buFont typeface="Arial" pitchFamily="34" charset="0"/>
              <a:buChar char="•"/>
            </a:pPr>
            <a:r>
              <a:rPr lang="en-US" sz="2400" dirty="0"/>
              <a:t>Replace the entire window unit.</a:t>
            </a:r>
          </a:p>
          <a:p>
            <a:pPr marL="457200" indent="-285750" eaLnBrk="0" hangingPunct="0">
              <a:spcBef>
                <a:spcPts val="600"/>
              </a:spcBef>
              <a:spcAft>
                <a:spcPts val="600"/>
              </a:spcAft>
              <a:buFont typeface="Arial" pitchFamily="34" charset="0"/>
              <a:buChar char="•"/>
            </a:pPr>
            <a:r>
              <a:rPr lang="en-US" sz="2400" dirty="0"/>
              <a:t>Advise the homeowner to run </a:t>
            </a:r>
            <a:br>
              <a:rPr lang="en-US" sz="2400" dirty="0"/>
            </a:br>
            <a:r>
              <a:rPr lang="en-US" sz="2400" dirty="0"/>
              <a:t>the ceiling fan.</a:t>
            </a:r>
          </a:p>
          <a:p>
            <a:pPr marL="457200" indent="-285750" eaLnBrk="0" hangingPunct="0">
              <a:spcBef>
                <a:spcPts val="600"/>
              </a:spcBef>
              <a:spcAft>
                <a:spcPts val="600"/>
              </a:spcAft>
              <a:buFont typeface="Arial" pitchFamily="34" charset="0"/>
              <a:buChar char="•"/>
            </a:pPr>
            <a:r>
              <a:rPr lang="en-US" sz="2400" dirty="0"/>
              <a:t>Get rid of the plants. </a:t>
            </a:r>
          </a:p>
        </p:txBody>
      </p:sp>
      <p:sp>
        <p:nvSpPr>
          <p:cNvPr id="1646596" name="Text Box 4"/>
          <p:cNvSpPr txBox="1">
            <a:spLocks noChangeArrowheads="1"/>
          </p:cNvSpPr>
          <p:nvPr/>
        </p:nvSpPr>
        <p:spPr bwMode="auto">
          <a:xfrm>
            <a:off x="0" y="5029200"/>
            <a:ext cx="9144000" cy="492443"/>
          </a:xfrm>
          <a:prstGeom prst="rect">
            <a:avLst/>
          </a:prstGeom>
          <a:noFill/>
          <a:ln w="9525">
            <a:noFill/>
            <a:miter lim="800000"/>
            <a:headEnd/>
            <a:tailEnd/>
          </a:ln>
        </p:spPr>
        <p:txBody>
          <a:bodyPr>
            <a:spAutoFit/>
          </a:bodyPr>
          <a:lstStyle/>
          <a:p>
            <a:pPr algn="ctr" eaLnBrk="0" hangingPunct="0">
              <a:spcBef>
                <a:spcPct val="50000"/>
              </a:spcBef>
            </a:pPr>
            <a:r>
              <a:rPr lang="en-US" sz="2600" dirty="0">
                <a:solidFill>
                  <a:srgbClr val="000066"/>
                </a:solidFill>
              </a:rPr>
              <a:t>It Depends!</a:t>
            </a:r>
          </a:p>
        </p:txBody>
      </p:sp>
      <p:pic>
        <p:nvPicPr>
          <p:cNvPr id="67589" name="Picture 5" descr="Photo of sunny room with hanging plants."/>
          <p:cNvPicPr>
            <a:picLocks noChangeAspect="1" noChangeArrowheads="1"/>
          </p:cNvPicPr>
          <p:nvPr/>
        </p:nvPicPr>
        <p:blipFill>
          <a:blip r:embed="rId3" cstate="email"/>
          <a:srcRect/>
          <a:stretch>
            <a:fillRect/>
          </a:stretch>
        </p:blipFill>
        <p:spPr bwMode="auto">
          <a:xfrm>
            <a:off x="5334000" y="1676400"/>
            <a:ext cx="3429000" cy="2914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7" name="Rectangle 6"/>
          <p:cNvSpPr>
            <a:spLocks noChangeArrowheads="1"/>
          </p:cNvSpPr>
          <p:nvPr/>
        </p:nvSpPr>
        <p:spPr bwMode="auto">
          <a:xfrm>
            <a:off x="5715000" y="43411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a:solidFill>
                  <a:schemeClr val="bg1"/>
                </a:solidFill>
                <a:cs typeface="Arial" charset="0"/>
              </a:rPr>
              <a:t>Photo </a:t>
            </a:r>
            <a:r>
              <a:rPr lang="en-US" sz="900" i="1" dirty="0" smtClean="0">
                <a:solidFill>
                  <a:schemeClr val="bg1"/>
                </a:solidFill>
                <a:cs typeface="Arial" charset="0"/>
              </a:rPr>
              <a:t>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6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659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2"/>
          <p:cNvSpPr>
            <a:spLocks noGrp="1" noRot="1" noChangeArrowheads="1"/>
          </p:cNvSpPr>
          <p:nvPr>
            <p:ph type="title"/>
          </p:nvPr>
        </p:nvSpPr>
        <p:spPr>
          <a:xfrm>
            <a:off x="381000" y="0"/>
            <a:ext cx="6858000" cy="914400"/>
          </a:xfrm>
        </p:spPr>
        <p:txBody>
          <a:bodyPr/>
          <a:lstStyle/>
          <a:p>
            <a:pPr eaLnBrk="1" hangingPunct="1">
              <a:defRPr/>
            </a:pPr>
            <a:r>
              <a:rPr lang="en-US" dirty="0" smtClean="0">
                <a:ea typeface="ＭＳ Ｐゴシック" charset="-128"/>
                <a:cs typeface="Arial" charset="0"/>
              </a:rPr>
              <a:t>Something to Think About</a:t>
            </a:r>
          </a:p>
        </p:txBody>
      </p:sp>
      <p:sp>
        <p:nvSpPr>
          <p:cNvPr id="3076" name="Rectangle 3"/>
          <p:cNvSpPr>
            <a:spLocks noGrp="1" noRot="1" noChangeArrowheads="1"/>
          </p:cNvSpPr>
          <p:nvPr>
            <p:ph type="body" sz="half" idx="1"/>
          </p:nvPr>
        </p:nvSpPr>
        <p:spPr>
          <a:xfrm>
            <a:off x="457200" y="1676400"/>
            <a:ext cx="4038600" cy="4572000"/>
          </a:xfrm>
        </p:spPr>
        <p:txBody>
          <a:bodyPr/>
          <a:lstStyle/>
          <a:p>
            <a:pPr eaLnBrk="1" hangingPunct="1">
              <a:spcAft>
                <a:spcPts val="600"/>
              </a:spcAft>
              <a:buFont typeface="Wingdings" pitchFamily="2" charset="2"/>
              <a:buNone/>
            </a:pPr>
            <a:r>
              <a:rPr lang="en-US" sz="2600" dirty="0" smtClean="0">
                <a:solidFill>
                  <a:srgbClr val="000066"/>
                </a:solidFill>
                <a:ea typeface="ＭＳ Ｐゴシック" charset="-128"/>
              </a:rPr>
              <a:t>Houses:</a:t>
            </a:r>
          </a:p>
          <a:p>
            <a:pPr marL="457200" indent="-285750" eaLnBrk="1" hangingPunct="1">
              <a:spcAft>
                <a:spcPts val="600"/>
              </a:spcAft>
            </a:pPr>
            <a:r>
              <a:rPr lang="en-US" sz="2400" dirty="0" smtClean="0">
                <a:solidFill>
                  <a:schemeClr val="tx1"/>
                </a:solidFill>
                <a:ea typeface="ＭＳ Ｐゴシック" charset="-128"/>
              </a:rPr>
              <a:t>Are tighter.</a:t>
            </a:r>
          </a:p>
          <a:p>
            <a:pPr marL="457200" indent="-285750" eaLnBrk="1" hangingPunct="1">
              <a:spcAft>
                <a:spcPts val="600"/>
              </a:spcAft>
            </a:pPr>
            <a:r>
              <a:rPr lang="en-US" sz="2400" dirty="0" smtClean="0">
                <a:solidFill>
                  <a:schemeClr val="tx1"/>
                </a:solidFill>
                <a:ea typeface="ＭＳ Ｐゴシック" charset="-128"/>
              </a:rPr>
              <a:t>Have more exhaust appliances.</a:t>
            </a:r>
          </a:p>
          <a:p>
            <a:pPr marL="457200" indent="-285750" eaLnBrk="1" hangingPunct="1">
              <a:spcAft>
                <a:spcPts val="600"/>
              </a:spcAft>
            </a:pPr>
            <a:r>
              <a:rPr lang="en-US" sz="2400" dirty="0" smtClean="0">
                <a:solidFill>
                  <a:schemeClr val="tx1"/>
                </a:solidFill>
                <a:ea typeface="ＭＳ Ｐゴシック" charset="-128"/>
              </a:rPr>
              <a:t>Have “weaker” natural draft combustion appliances.</a:t>
            </a:r>
          </a:p>
          <a:p>
            <a:pPr marL="457200" indent="-285750" eaLnBrk="1" hangingPunct="1">
              <a:spcAft>
                <a:spcPts val="600"/>
              </a:spcAft>
            </a:pPr>
            <a:r>
              <a:rPr lang="en-US" sz="2400" dirty="0" smtClean="0">
                <a:solidFill>
                  <a:schemeClr val="tx1"/>
                </a:solidFill>
                <a:ea typeface="ＭＳ Ｐゴシック" charset="-128"/>
              </a:rPr>
              <a:t>Have less drying potential.</a:t>
            </a:r>
          </a:p>
        </p:txBody>
      </p:sp>
      <p:graphicFrame>
        <p:nvGraphicFramePr>
          <p:cNvPr id="3074" name="Object 5" descr="Cutaway drawing of residential home displaying arrows pointing to possible areas of weatherization."/>
          <p:cNvGraphicFramePr>
            <a:graphicFrameLocks noGrp="1" noChangeAspect="1"/>
          </p:cNvGraphicFramePr>
          <p:nvPr>
            <p:ph sz="half" idx="2"/>
          </p:nvPr>
        </p:nvGraphicFramePr>
        <p:xfrm>
          <a:off x="4114800" y="1752600"/>
          <a:ext cx="4722813" cy="3462337"/>
        </p:xfrm>
        <a:graphic>
          <a:graphicData uri="http://schemas.openxmlformats.org/presentationml/2006/ole">
            <mc:AlternateContent xmlns:mc="http://schemas.openxmlformats.org/markup-compatibility/2006">
              <mc:Choice xmlns:v="urn:schemas-microsoft-com:vml" Requires="v">
                <p:oleObj spid="_x0000_s3103" name="Image" r:id="rId4" imgW="4780952" imgH="3505689" progId="">
                  <p:embed/>
                </p:oleObj>
              </mc:Choice>
              <mc:Fallback>
                <p:oleObj name="Image" r:id="rId4" imgW="4780952" imgH="3505689" progId="">
                  <p:embed/>
                  <p:pic>
                    <p:nvPicPr>
                      <p:cNvPr id="0" name="Picture 4" descr="Cutaway drawing of residential home displaying arrows pointing to possible areas of weatherization."/>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752600"/>
                        <a:ext cx="4722813"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7" name="Text Box 4"/>
          <p:cNvSpPr txBox="1">
            <a:spLocks noChangeArrowheads="1"/>
          </p:cNvSpPr>
          <p:nvPr/>
        </p:nvSpPr>
        <p:spPr bwMode="auto">
          <a:xfrm>
            <a:off x="228600" y="228600"/>
            <a:ext cx="1828800" cy="366713"/>
          </a:xfrm>
          <a:prstGeom prst="rect">
            <a:avLst/>
          </a:prstGeom>
          <a:noFill/>
          <a:ln w="9525">
            <a:noFill/>
            <a:miter lim="800000"/>
            <a:headEnd/>
            <a:tailEnd/>
          </a:ln>
        </p:spPr>
        <p:txBody>
          <a:bodyPr>
            <a:spAutoFit/>
          </a:bodyPr>
          <a:lstStyle/>
          <a:p>
            <a:pPr eaLnBrk="0" hangingPunct="0">
              <a:spcBef>
                <a:spcPct val="50000"/>
              </a:spcBef>
            </a:pPr>
            <a:endParaRPr lang="en-US">
              <a:latin typeface="Garamond" pitchFamily="18" charset="0"/>
            </a:endParaRPr>
          </a:p>
        </p:txBody>
      </p:sp>
      <p:sp>
        <p:nvSpPr>
          <p:cNvPr id="3078" name="Text Box 6"/>
          <p:cNvSpPr txBox="1">
            <a:spLocks noChangeArrowheads="1"/>
          </p:cNvSpPr>
          <p:nvPr/>
        </p:nvSpPr>
        <p:spPr bwMode="auto">
          <a:xfrm>
            <a:off x="5029200" y="6322368"/>
            <a:ext cx="4114800" cy="230832"/>
          </a:xfrm>
          <a:prstGeom prst="rect">
            <a:avLst/>
          </a:prstGeom>
          <a:noFill/>
          <a:ln w="9525">
            <a:noFill/>
            <a:miter lim="800000"/>
            <a:headEnd/>
            <a:tailEnd/>
          </a:ln>
        </p:spPr>
        <p:txBody>
          <a:bodyPr>
            <a:spAutoFit/>
          </a:bodyPr>
          <a:lstStyle/>
          <a:p>
            <a:pPr algn="r" eaLnBrk="0" hangingPunct="0">
              <a:spcBef>
                <a:spcPct val="50000"/>
              </a:spcBef>
            </a:pPr>
            <a:r>
              <a:rPr lang="en-US" sz="900" i="1" dirty="0" smtClean="0">
                <a:solidFill>
                  <a:srgbClr val="000000"/>
                </a:solidFill>
              </a:rPr>
              <a:t>Diagram courtesy of John </a:t>
            </a:r>
            <a:r>
              <a:rPr lang="en-US" sz="900" i="1" dirty="0" err="1">
                <a:solidFill>
                  <a:srgbClr val="000000"/>
                </a:solidFill>
              </a:rPr>
              <a:t>Tooley</a:t>
            </a:r>
            <a:endParaRPr lang="en-US" sz="900" i="1" dirty="0">
              <a:solidFill>
                <a:srgbClr val="000000"/>
              </a:solidFill>
            </a:endParaRPr>
          </a:p>
        </p:txBody>
      </p:sp>
      <p:sp>
        <p:nvSpPr>
          <p:cNvPr id="9"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3" descr="Cutaway drawing displaying both a residential Boarded exterior wall with lath and plaster interior wall consistent with older construction and plywood and drywall consistent with newer construction.&#10;"/>
          <p:cNvPicPr>
            <a:picLocks noChangeAspect="1"/>
          </p:cNvPicPr>
          <p:nvPr/>
        </p:nvPicPr>
        <p:blipFill>
          <a:blip r:embed="rId3"/>
          <a:srcRect/>
          <a:stretch>
            <a:fillRect/>
          </a:stretch>
        </p:blipFill>
        <p:spPr bwMode="auto">
          <a:xfrm>
            <a:off x="0" y="1752600"/>
            <a:ext cx="7689850" cy="4038600"/>
          </a:xfrm>
          <a:prstGeom prst="rect">
            <a:avLst/>
          </a:prstGeom>
          <a:noFill/>
          <a:ln w="9525">
            <a:noFill/>
            <a:miter lim="800000"/>
            <a:headEnd/>
            <a:tailEnd/>
          </a:ln>
        </p:spPr>
      </p:pic>
      <p:sp>
        <p:nvSpPr>
          <p:cNvPr id="45" name="Rectangular Callout 44"/>
          <p:cNvSpPr>
            <a:spLocks noChangeArrowheads="1"/>
          </p:cNvSpPr>
          <p:nvPr/>
        </p:nvSpPr>
        <p:spPr bwMode="auto">
          <a:xfrm>
            <a:off x="2438400" y="1752600"/>
            <a:ext cx="2209800" cy="1295400"/>
          </a:xfrm>
          <a:prstGeom prst="wedgeRectCallout">
            <a:avLst>
              <a:gd name="adj1" fmla="val -71745"/>
              <a:gd name="adj2" fmla="val 25000"/>
            </a:avLst>
          </a:prstGeom>
          <a:solidFill>
            <a:schemeClr val="bg1">
              <a:alpha val="94116"/>
            </a:schemeClr>
          </a:solidFill>
          <a:ln w="9525">
            <a:noFill/>
            <a:round/>
            <a:headEnd/>
            <a:tailEnd/>
          </a:ln>
          <a:effectLst>
            <a:outerShdw dist="38100" dir="2700000" rotWithShape="0">
              <a:srgbClr val="808080">
                <a:alpha val="42999"/>
              </a:srgbClr>
            </a:outerShdw>
          </a:effectLst>
        </p:spPr>
        <p:txBody>
          <a:bodyPr/>
          <a:lstStyle/>
          <a:p>
            <a:pPr algn="ctr">
              <a:defRPr/>
            </a:pPr>
            <a:endParaRPr lang="en-US" sz="2800" b="1" dirty="0">
              <a:latin typeface="Arial" pitchFamily="-108" charset="0"/>
              <a:ea typeface="Arial" pitchFamily="-107" charset="0"/>
              <a:cs typeface="Arial" pitchFamily="-107" charset="0"/>
            </a:endParaRPr>
          </a:p>
        </p:txBody>
      </p:sp>
      <p:sp>
        <p:nvSpPr>
          <p:cNvPr id="1609730" name="Rectangle 2"/>
          <p:cNvSpPr>
            <a:spLocks noGrp="1" noRot="1" noChangeArrowheads="1"/>
          </p:cNvSpPr>
          <p:nvPr>
            <p:ph type="title"/>
          </p:nvPr>
        </p:nvSpPr>
        <p:spPr>
          <a:xfrm>
            <a:off x="381000" y="0"/>
            <a:ext cx="7927975" cy="914400"/>
          </a:xfrm>
        </p:spPr>
        <p:txBody>
          <a:bodyPr/>
          <a:lstStyle/>
          <a:p>
            <a:pPr eaLnBrk="1" hangingPunct="1">
              <a:defRPr/>
            </a:pPr>
            <a:r>
              <a:rPr lang="en-US" dirty="0" smtClean="0">
                <a:ea typeface="ＭＳ Ｐゴシック" charset="-128"/>
              </a:rPr>
              <a:t>Today’s Houses Are Tighter</a:t>
            </a:r>
          </a:p>
        </p:txBody>
      </p:sp>
      <p:sp>
        <p:nvSpPr>
          <p:cNvPr id="41989" name="TextBox 44"/>
          <p:cNvSpPr txBox="1">
            <a:spLocks noChangeArrowheads="1"/>
          </p:cNvSpPr>
          <p:nvPr/>
        </p:nvSpPr>
        <p:spPr bwMode="auto">
          <a:xfrm>
            <a:off x="2590800" y="1752600"/>
            <a:ext cx="2209800" cy="1261884"/>
          </a:xfrm>
          <a:prstGeom prst="rect">
            <a:avLst/>
          </a:prstGeom>
          <a:noFill/>
          <a:ln w="9525">
            <a:noFill/>
            <a:miter lim="800000"/>
            <a:headEnd/>
            <a:tailEnd/>
          </a:ln>
        </p:spPr>
        <p:txBody>
          <a:bodyPr>
            <a:spAutoFit/>
          </a:bodyPr>
          <a:lstStyle/>
          <a:p>
            <a:pPr eaLnBrk="0" hangingPunct="0"/>
            <a:r>
              <a:rPr lang="en-US" sz="2200" dirty="0" smtClean="0">
                <a:solidFill>
                  <a:srgbClr val="0A006A"/>
                </a:solidFill>
              </a:rPr>
              <a:t>Old</a:t>
            </a:r>
            <a:endParaRPr lang="en-US" sz="2200" dirty="0">
              <a:solidFill>
                <a:srgbClr val="0A006A"/>
              </a:solidFill>
            </a:endParaRPr>
          </a:p>
          <a:p>
            <a:pPr eaLnBrk="0" hangingPunct="0"/>
            <a:r>
              <a:rPr lang="en-US" dirty="0"/>
              <a:t>Boarded exterior with lath </a:t>
            </a:r>
            <a:r>
              <a:rPr lang="en-US" dirty="0" smtClean="0"/>
              <a:t>&amp; plaster </a:t>
            </a:r>
            <a:r>
              <a:rPr lang="en-US" dirty="0"/>
              <a:t>interior </a:t>
            </a:r>
            <a:r>
              <a:rPr lang="en-US" dirty="0" smtClean="0"/>
              <a:t>walls</a:t>
            </a:r>
            <a:endParaRPr lang="en-US" dirty="0"/>
          </a:p>
        </p:txBody>
      </p:sp>
      <p:sp>
        <p:nvSpPr>
          <p:cNvPr id="46" name="Rectangular Callout 45"/>
          <p:cNvSpPr>
            <a:spLocks noChangeArrowheads="1"/>
          </p:cNvSpPr>
          <p:nvPr/>
        </p:nvSpPr>
        <p:spPr bwMode="auto">
          <a:xfrm>
            <a:off x="7086600" y="1828800"/>
            <a:ext cx="1600200" cy="1066800"/>
          </a:xfrm>
          <a:prstGeom prst="wedgeRectCallout">
            <a:avLst>
              <a:gd name="adj1" fmla="val -78644"/>
              <a:gd name="adj2" fmla="val 30884"/>
            </a:avLst>
          </a:prstGeom>
          <a:solidFill>
            <a:schemeClr val="bg1">
              <a:alpha val="94116"/>
            </a:schemeClr>
          </a:solidFill>
          <a:ln w="9525">
            <a:noFill/>
            <a:round/>
            <a:headEnd/>
            <a:tailEnd/>
          </a:ln>
          <a:effectLst>
            <a:outerShdw dist="38100" dir="2700000" rotWithShape="0">
              <a:srgbClr val="808080">
                <a:alpha val="42999"/>
              </a:srgbClr>
            </a:outerShdw>
          </a:effectLst>
        </p:spPr>
        <p:txBody>
          <a:bodyPr/>
          <a:lstStyle/>
          <a:p>
            <a:pPr algn="ctr">
              <a:defRPr/>
            </a:pPr>
            <a:endParaRPr lang="en-US" sz="2800" b="1" dirty="0">
              <a:latin typeface="Arial" pitchFamily="-108" charset="0"/>
              <a:ea typeface="Arial" pitchFamily="-107" charset="0"/>
              <a:cs typeface="Arial" pitchFamily="-107" charset="0"/>
            </a:endParaRPr>
          </a:p>
        </p:txBody>
      </p:sp>
      <p:sp>
        <p:nvSpPr>
          <p:cNvPr id="47" name="TextBox 44"/>
          <p:cNvSpPr txBox="1">
            <a:spLocks noChangeArrowheads="1"/>
          </p:cNvSpPr>
          <p:nvPr/>
        </p:nvSpPr>
        <p:spPr bwMode="auto">
          <a:xfrm>
            <a:off x="7162800" y="1905000"/>
            <a:ext cx="1524000" cy="984885"/>
          </a:xfrm>
          <a:prstGeom prst="rect">
            <a:avLst/>
          </a:prstGeom>
          <a:noFill/>
          <a:ln w="9525">
            <a:noFill/>
            <a:miter lim="800000"/>
            <a:headEnd/>
            <a:tailEnd/>
          </a:ln>
        </p:spPr>
        <p:txBody>
          <a:bodyPr>
            <a:spAutoFit/>
          </a:bodyPr>
          <a:lstStyle/>
          <a:p>
            <a:pPr eaLnBrk="0" hangingPunct="0">
              <a:defRPr/>
            </a:pPr>
            <a:r>
              <a:rPr lang="en-US" sz="2200" dirty="0" smtClean="0">
                <a:solidFill>
                  <a:srgbClr val="0A006A"/>
                </a:solidFill>
                <a:latin typeface="Arial" pitchFamily="-107" charset="0"/>
                <a:ea typeface="Arial" pitchFamily="-107" charset="0"/>
                <a:cs typeface="Arial" pitchFamily="-107" charset="0"/>
              </a:rPr>
              <a:t>New</a:t>
            </a:r>
            <a:endParaRPr lang="en-US" sz="2200" dirty="0">
              <a:solidFill>
                <a:srgbClr val="0A006A"/>
              </a:solidFill>
              <a:latin typeface="Arial" pitchFamily="-107" charset="0"/>
              <a:ea typeface="Arial" pitchFamily="-107" charset="0"/>
              <a:cs typeface="Arial" pitchFamily="-107" charset="0"/>
            </a:endParaRPr>
          </a:p>
          <a:p>
            <a:pPr eaLnBrk="0" hangingPunct="0">
              <a:defRPr/>
            </a:pPr>
            <a:r>
              <a:rPr lang="en-US" dirty="0">
                <a:latin typeface="Arial" pitchFamily="-107" charset="0"/>
                <a:ea typeface="Arial" pitchFamily="-107" charset="0"/>
                <a:cs typeface="Arial" pitchFamily="-107" charset="0"/>
              </a:rPr>
              <a:t>Plywood </a:t>
            </a:r>
            <a:br>
              <a:rPr lang="en-US" dirty="0">
                <a:latin typeface="Arial" pitchFamily="-107" charset="0"/>
                <a:ea typeface="Arial" pitchFamily="-107" charset="0"/>
                <a:cs typeface="Arial" pitchFamily="-107" charset="0"/>
              </a:rPr>
            </a:br>
            <a:r>
              <a:rPr lang="en-US" dirty="0">
                <a:latin typeface="Arial" pitchFamily="-107" charset="0"/>
                <a:ea typeface="Arial" pitchFamily="-107" charset="0"/>
                <a:cs typeface="Arial" pitchFamily="-107" charset="0"/>
              </a:rPr>
              <a:t>&amp; </a:t>
            </a:r>
            <a:r>
              <a:rPr lang="en-US" dirty="0" smtClean="0">
                <a:latin typeface="Arial" pitchFamily="-107" charset="0"/>
                <a:ea typeface="Arial" pitchFamily="-107" charset="0"/>
                <a:cs typeface="Arial" pitchFamily="-107" charset="0"/>
              </a:rPr>
              <a:t>drywall</a:t>
            </a:r>
            <a:endParaRPr lang="en-US" dirty="0">
              <a:latin typeface="Arial" pitchFamily="-107" charset="0"/>
              <a:ea typeface="Arial" pitchFamily="-107" charset="0"/>
              <a:cs typeface="Arial" pitchFamily="-107" charset="0"/>
            </a:endParaRPr>
          </a:p>
        </p:txBody>
      </p:sp>
      <p:sp>
        <p:nvSpPr>
          <p:cNvPr id="10"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9" name="Text Box 6"/>
          <p:cNvSpPr txBox="1">
            <a:spLocks noChangeArrowheads="1"/>
          </p:cNvSpPr>
          <p:nvPr/>
        </p:nvSpPr>
        <p:spPr bwMode="auto">
          <a:xfrm>
            <a:off x="5029200" y="6322368"/>
            <a:ext cx="4114800" cy="230832"/>
          </a:xfrm>
          <a:prstGeom prst="rect">
            <a:avLst/>
          </a:prstGeom>
          <a:noFill/>
          <a:ln w="9525">
            <a:noFill/>
            <a:miter lim="800000"/>
            <a:headEnd/>
            <a:tailEnd/>
          </a:ln>
        </p:spPr>
        <p:txBody>
          <a:bodyPr>
            <a:spAutoFit/>
          </a:bodyPr>
          <a:lstStyle/>
          <a:p>
            <a:pPr algn="r" eaLnBrk="0" hangingPunct="0">
              <a:spcBef>
                <a:spcPct val="50000"/>
              </a:spcBef>
            </a:pPr>
            <a:r>
              <a:rPr lang="en-US" sz="900" i="1" dirty="0" smtClean="0">
                <a:solidFill>
                  <a:srgbClr val="000000"/>
                </a:solidFill>
              </a:rPr>
              <a:t>Images created for the DOE WAP National Standardized Curriculum</a:t>
            </a:r>
            <a:endParaRPr lang="en-US" sz="900" i="1" dirty="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Rectangle 2"/>
          <p:cNvSpPr>
            <a:spLocks noGrp="1" noRot="1" noChangeArrowheads="1"/>
          </p:cNvSpPr>
          <p:nvPr>
            <p:ph type="title"/>
          </p:nvPr>
        </p:nvSpPr>
        <p:spPr>
          <a:xfrm>
            <a:off x="381000" y="0"/>
            <a:ext cx="4876799" cy="914400"/>
          </a:xfrm>
        </p:spPr>
        <p:txBody>
          <a:bodyPr/>
          <a:lstStyle/>
          <a:p>
            <a:pPr eaLnBrk="1" hangingPunct="1">
              <a:defRPr/>
            </a:pPr>
            <a:r>
              <a:rPr lang="en-US" dirty="0" smtClean="0">
                <a:ea typeface="ＭＳ Ｐゴシック" charset="-128"/>
              </a:rPr>
              <a:t>Today’s Houses Have More and Bigger Fans</a:t>
            </a:r>
          </a:p>
        </p:txBody>
      </p:sp>
      <p:pic>
        <p:nvPicPr>
          <p:cNvPr id="43011" name="Picture 3" descr="Photo of a kitchen stovetop and exhaust fan."/>
          <p:cNvPicPr>
            <a:picLocks noChangeAspect="1"/>
          </p:cNvPicPr>
          <p:nvPr/>
        </p:nvPicPr>
        <p:blipFill>
          <a:blip r:embed="rId3"/>
          <a:srcRect/>
          <a:stretch>
            <a:fillRect/>
          </a:stretch>
        </p:blipFill>
        <p:spPr bwMode="auto">
          <a:xfrm>
            <a:off x="4572000" y="1143000"/>
            <a:ext cx="4572000" cy="5334000"/>
          </a:xfrm>
          <a:prstGeom prst="rect">
            <a:avLst/>
          </a:prstGeom>
          <a:noFill/>
          <a:ln w="9525">
            <a:noFill/>
            <a:miter lim="800000"/>
            <a:headEnd/>
            <a:tailEnd/>
          </a:ln>
        </p:spPr>
      </p:pic>
      <p:pic>
        <p:nvPicPr>
          <p:cNvPr id="43012" name="Picture 4" descr="Photo of a residential exhaust ceiling fan."/>
          <p:cNvPicPr>
            <a:picLocks noChangeAspect="1"/>
          </p:cNvPicPr>
          <p:nvPr/>
        </p:nvPicPr>
        <p:blipFill>
          <a:blip r:embed="rId4"/>
          <a:srcRect/>
          <a:stretch>
            <a:fillRect/>
          </a:stretch>
        </p:blipFill>
        <p:spPr bwMode="auto">
          <a:xfrm>
            <a:off x="0" y="4572000"/>
            <a:ext cx="4572000" cy="1905000"/>
          </a:xfrm>
          <a:prstGeom prst="rect">
            <a:avLst/>
          </a:prstGeom>
          <a:noFill/>
          <a:ln w="9525">
            <a:noFill/>
            <a:miter lim="800000"/>
            <a:headEnd/>
            <a:tailEnd/>
          </a:ln>
        </p:spPr>
      </p:pic>
      <p:pic>
        <p:nvPicPr>
          <p:cNvPr id="43013" name="Picture 6" descr="Photo of a kitchen countertop and oven."/>
          <p:cNvPicPr>
            <a:picLocks noChangeAspect="1"/>
          </p:cNvPicPr>
          <p:nvPr/>
        </p:nvPicPr>
        <p:blipFill>
          <a:blip r:embed="rId5"/>
          <a:srcRect/>
          <a:stretch>
            <a:fillRect/>
          </a:stretch>
        </p:blipFill>
        <p:spPr bwMode="auto">
          <a:xfrm>
            <a:off x="0" y="1143000"/>
            <a:ext cx="4572000" cy="3429000"/>
          </a:xfrm>
          <a:prstGeom prst="rect">
            <a:avLst/>
          </a:prstGeom>
          <a:noFill/>
          <a:ln w="9525">
            <a:noFill/>
            <a:miter lim="800000"/>
            <a:headEnd/>
            <a:tailEnd/>
          </a:ln>
        </p:spPr>
      </p:pic>
      <p:cxnSp>
        <p:nvCxnSpPr>
          <p:cNvPr id="43016" name="Straight Connector 6"/>
          <p:cNvCxnSpPr>
            <a:cxnSpLocks noChangeShapeType="1"/>
          </p:cNvCxnSpPr>
          <p:nvPr/>
        </p:nvCxnSpPr>
        <p:spPr bwMode="auto">
          <a:xfrm rot="5400000">
            <a:off x="1905794" y="3810794"/>
            <a:ext cx="5334000" cy="1588"/>
          </a:xfrm>
          <a:prstGeom prst="line">
            <a:avLst/>
          </a:prstGeom>
          <a:noFill/>
          <a:ln w="28575">
            <a:solidFill>
              <a:srgbClr val="FFFFFF"/>
            </a:solidFill>
            <a:round/>
            <a:headEnd/>
            <a:tailEnd/>
          </a:ln>
        </p:spPr>
      </p:cxnSp>
      <p:cxnSp>
        <p:nvCxnSpPr>
          <p:cNvPr id="43017" name="Straight Connector 6"/>
          <p:cNvCxnSpPr>
            <a:cxnSpLocks noChangeShapeType="1"/>
          </p:cNvCxnSpPr>
          <p:nvPr/>
        </p:nvCxnSpPr>
        <p:spPr bwMode="auto">
          <a:xfrm>
            <a:off x="0" y="4572000"/>
            <a:ext cx="4572000" cy="1588"/>
          </a:xfrm>
          <a:prstGeom prst="line">
            <a:avLst/>
          </a:prstGeom>
          <a:noFill/>
          <a:ln w="28575">
            <a:solidFill>
              <a:srgbClr val="FFFFFF"/>
            </a:solidFill>
            <a:round/>
            <a:headEnd/>
            <a:tailEnd/>
          </a:ln>
        </p:spPr>
      </p:cxnSp>
      <p:sp>
        <p:nvSpPr>
          <p:cNvPr id="10"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9" name="Rectangle 8"/>
          <p:cNvSpPr>
            <a:spLocks noChangeArrowheads="1"/>
          </p:cNvSpPr>
          <p:nvPr/>
        </p:nvSpPr>
        <p:spPr bwMode="auto">
          <a:xfrm>
            <a:off x="6096000" y="62461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 US </a:t>
            </a:r>
            <a:r>
              <a:rPr lang="en-US" sz="900" i="1" dirty="0">
                <a:solidFill>
                  <a:srgbClr val="000000"/>
                </a:solidFill>
                <a:cs typeface="Arial" charset="0"/>
              </a:rPr>
              <a:t>Department of Energy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descr="Photo of an efficient residential furnace system."/>
          <p:cNvGrpSpPr>
            <a:grpSpLocks/>
          </p:cNvGrpSpPr>
          <p:nvPr/>
        </p:nvGrpSpPr>
        <p:grpSpPr bwMode="auto">
          <a:xfrm>
            <a:off x="685800" y="4343400"/>
            <a:ext cx="2286000" cy="2057400"/>
            <a:chOff x="685800" y="4267200"/>
            <a:chExt cx="2286000" cy="2057400"/>
          </a:xfrm>
        </p:grpSpPr>
        <p:pic>
          <p:nvPicPr>
            <p:cNvPr id="74762" name="Picture 32" descr="C:\Users\DELLD630\Pictures\2009-10-02 System 2000\System 2000 005.JPG"/>
            <p:cNvPicPr>
              <a:picLocks noChangeAspect="1" noChangeArrowheads="1"/>
            </p:cNvPicPr>
            <p:nvPr/>
          </p:nvPicPr>
          <p:blipFill>
            <a:blip r:embed="rId3" cstate="email"/>
            <a:srcRect/>
            <a:stretch>
              <a:fillRect/>
            </a:stretch>
          </p:blipFill>
          <p:spPr bwMode="auto">
            <a:xfrm>
              <a:off x="685800" y="4267200"/>
              <a:ext cx="22860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060" name="TextBox 45"/>
            <p:cNvSpPr txBox="1">
              <a:spLocks noChangeArrowheads="1"/>
            </p:cNvSpPr>
            <p:nvPr/>
          </p:nvSpPr>
          <p:spPr bwMode="auto">
            <a:xfrm>
              <a:off x="685800" y="5968711"/>
              <a:ext cx="2286000" cy="276999"/>
            </a:xfrm>
            <a:prstGeom prst="rect">
              <a:avLst/>
            </a:prstGeom>
            <a:noFill/>
            <a:ln w="9525">
              <a:noFill/>
              <a:miter lim="800000"/>
              <a:headEnd/>
              <a:tailEnd/>
            </a:ln>
          </p:spPr>
          <p:txBody>
            <a:bodyPr>
              <a:spAutoFit/>
            </a:bodyPr>
            <a:lstStyle/>
            <a:p>
              <a:pPr algn="r"/>
              <a:r>
                <a:rPr lang="en-US" sz="1200">
                  <a:solidFill>
                    <a:srgbClr val="FFFFFF"/>
                  </a:solidFill>
                </a:rPr>
                <a:t>System 2000™ 90+%</a:t>
              </a:r>
            </a:p>
          </p:txBody>
        </p:sp>
      </p:grpSp>
      <p:sp>
        <p:nvSpPr>
          <p:cNvPr id="43" name="Right Arrow 42"/>
          <p:cNvSpPr>
            <a:spLocks noChangeArrowheads="1"/>
          </p:cNvSpPr>
          <p:nvPr/>
        </p:nvSpPr>
        <p:spPr bwMode="auto">
          <a:xfrm rot="10800000">
            <a:off x="2743200" y="4876800"/>
            <a:ext cx="838200" cy="931863"/>
          </a:xfrm>
          <a:prstGeom prst="rightArrow">
            <a:avLst>
              <a:gd name="adj1" fmla="val 50000"/>
              <a:gd name="adj2" fmla="val 37880"/>
            </a:avLst>
          </a:prstGeom>
          <a:solidFill>
            <a:schemeClr val="accent1"/>
          </a:solidFill>
          <a:ln w="9525">
            <a:noFill/>
            <a:round/>
            <a:headEnd/>
            <a:tailEnd/>
          </a:ln>
          <a:effectLst>
            <a:outerShdw dist="38100" dir="2700000" algn="tl" rotWithShape="0">
              <a:srgbClr val="808080">
                <a:alpha val="42999"/>
              </a:srgbClr>
            </a:outerShdw>
          </a:effectLst>
        </p:spPr>
        <p:txBody>
          <a:bodyPr/>
          <a:lstStyle/>
          <a:p>
            <a:pPr algn="ctr">
              <a:defRPr/>
            </a:pPr>
            <a:endParaRPr lang="en-US" sz="2800" b="1" dirty="0">
              <a:latin typeface="Arial" pitchFamily="-108" charset="0"/>
              <a:ea typeface="Arial" pitchFamily="-107" charset="0"/>
              <a:cs typeface="Arial" pitchFamily="-107" charset="0"/>
            </a:endParaRPr>
          </a:p>
        </p:txBody>
      </p:sp>
      <p:grpSp>
        <p:nvGrpSpPr>
          <p:cNvPr id="3" name="Group 37" descr="Photo of a residential high mass drybase boiler."/>
          <p:cNvGrpSpPr>
            <a:grpSpLocks/>
          </p:cNvGrpSpPr>
          <p:nvPr/>
        </p:nvGrpSpPr>
        <p:grpSpPr bwMode="auto">
          <a:xfrm>
            <a:off x="3352800" y="4343400"/>
            <a:ext cx="2286000" cy="2057400"/>
            <a:chOff x="3352800" y="4267200"/>
            <a:chExt cx="2286000" cy="2057400"/>
          </a:xfrm>
        </p:grpSpPr>
        <p:pic>
          <p:nvPicPr>
            <p:cNvPr id="74759" name="Picture 28" descr="E:\2008-02-29\000_0067.jpg"/>
            <p:cNvPicPr>
              <a:picLocks noChangeAspect="1" noChangeArrowheads="1"/>
            </p:cNvPicPr>
            <p:nvPr/>
          </p:nvPicPr>
          <p:blipFill>
            <a:blip r:embed="rId4" cstate="email"/>
            <a:srcRect/>
            <a:stretch>
              <a:fillRect/>
            </a:stretch>
          </p:blipFill>
          <p:spPr bwMode="auto">
            <a:xfrm>
              <a:off x="3352800" y="4267200"/>
              <a:ext cx="22860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058" name="TextBox 45"/>
            <p:cNvSpPr txBox="1">
              <a:spLocks noChangeArrowheads="1"/>
            </p:cNvSpPr>
            <p:nvPr/>
          </p:nvSpPr>
          <p:spPr bwMode="auto">
            <a:xfrm>
              <a:off x="3352800" y="5997286"/>
              <a:ext cx="2286000" cy="276999"/>
            </a:xfrm>
            <a:prstGeom prst="rect">
              <a:avLst/>
            </a:prstGeom>
            <a:noFill/>
            <a:ln w="9525">
              <a:noFill/>
              <a:miter lim="800000"/>
              <a:headEnd/>
              <a:tailEnd/>
            </a:ln>
          </p:spPr>
          <p:txBody>
            <a:bodyPr>
              <a:spAutoFit/>
            </a:bodyPr>
            <a:lstStyle/>
            <a:p>
              <a:pPr algn="r"/>
              <a:r>
                <a:rPr lang="en-US" sz="1200">
                  <a:solidFill>
                    <a:srgbClr val="FFFFFF"/>
                  </a:solidFill>
                </a:rPr>
                <a:t>High Mass drybase boiler 80%</a:t>
              </a:r>
            </a:p>
          </p:txBody>
        </p:sp>
      </p:grpSp>
      <p:sp>
        <p:nvSpPr>
          <p:cNvPr id="42" name="Right Arrow 41"/>
          <p:cNvSpPr>
            <a:spLocks noChangeArrowheads="1"/>
          </p:cNvSpPr>
          <p:nvPr/>
        </p:nvSpPr>
        <p:spPr bwMode="auto">
          <a:xfrm rot="10800000">
            <a:off x="5410200" y="4876800"/>
            <a:ext cx="838200" cy="931863"/>
          </a:xfrm>
          <a:prstGeom prst="rightArrow">
            <a:avLst>
              <a:gd name="adj1" fmla="val 50000"/>
              <a:gd name="adj2" fmla="val 37880"/>
            </a:avLst>
          </a:prstGeom>
          <a:solidFill>
            <a:schemeClr val="accent1"/>
          </a:solidFill>
          <a:ln w="9525">
            <a:noFill/>
            <a:round/>
            <a:headEnd/>
            <a:tailEnd/>
          </a:ln>
          <a:effectLst>
            <a:outerShdw dist="38100" dir="2700000" algn="tl" rotWithShape="0">
              <a:srgbClr val="808080">
                <a:alpha val="42999"/>
              </a:srgbClr>
            </a:outerShdw>
          </a:effectLst>
        </p:spPr>
        <p:txBody>
          <a:bodyPr/>
          <a:lstStyle/>
          <a:p>
            <a:pPr algn="ctr">
              <a:defRPr/>
            </a:pPr>
            <a:endParaRPr lang="en-US" sz="2800" b="1" dirty="0">
              <a:latin typeface="Arial" pitchFamily="-108" charset="0"/>
              <a:ea typeface="Arial" pitchFamily="-107" charset="0"/>
              <a:cs typeface="Arial" pitchFamily="-107" charset="0"/>
            </a:endParaRPr>
          </a:p>
        </p:txBody>
      </p:sp>
      <p:grpSp>
        <p:nvGrpSpPr>
          <p:cNvPr id="4" name="Group 38" descr="Photo of a residential converted coal boiler."/>
          <p:cNvGrpSpPr>
            <a:grpSpLocks/>
          </p:cNvGrpSpPr>
          <p:nvPr/>
        </p:nvGrpSpPr>
        <p:grpSpPr bwMode="auto">
          <a:xfrm>
            <a:off x="6005513" y="4343400"/>
            <a:ext cx="2286000" cy="2057400"/>
            <a:chOff x="6005946" y="4267200"/>
            <a:chExt cx="2286000" cy="2057400"/>
          </a:xfrm>
        </p:grpSpPr>
        <p:pic>
          <p:nvPicPr>
            <p:cNvPr id="22" name="Picture 21" descr="coal boiler.jpg"/>
            <p:cNvPicPr>
              <a:picLocks noChangeAspect="1"/>
            </p:cNvPicPr>
            <p:nvPr/>
          </p:nvPicPr>
          <p:blipFill>
            <a:blip r:embed="rId5" cstate="email"/>
            <a:srcRect/>
            <a:stretch>
              <a:fillRect/>
            </a:stretch>
          </p:blipFill>
          <p:spPr bwMode="auto">
            <a:xfrm>
              <a:off x="6005946" y="4267200"/>
              <a:ext cx="22860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056" name="Rectangle 24"/>
            <p:cNvSpPr>
              <a:spLocks noChangeArrowheads="1"/>
            </p:cNvSpPr>
            <p:nvPr/>
          </p:nvSpPr>
          <p:spPr bwMode="auto">
            <a:xfrm>
              <a:off x="6096000" y="5997357"/>
              <a:ext cx="2195945" cy="276999"/>
            </a:xfrm>
            <a:prstGeom prst="rect">
              <a:avLst/>
            </a:prstGeom>
            <a:noFill/>
            <a:ln w="9525">
              <a:noFill/>
              <a:miter lim="800000"/>
              <a:headEnd/>
              <a:tailEnd/>
            </a:ln>
          </p:spPr>
          <p:txBody>
            <a:bodyPr>
              <a:spAutoFit/>
            </a:bodyPr>
            <a:lstStyle/>
            <a:p>
              <a:pPr algn="r"/>
              <a:r>
                <a:rPr lang="en-US" sz="1200">
                  <a:solidFill>
                    <a:srgbClr val="FFFFFF"/>
                  </a:solidFill>
                </a:rPr>
                <a:t>Converted coal boiler 50%</a:t>
              </a:r>
            </a:p>
          </p:txBody>
        </p:sp>
      </p:grpSp>
      <p:sp>
        <p:nvSpPr>
          <p:cNvPr id="40" name="Right Arrow 39"/>
          <p:cNvSpPr>
            <a:spLocks noChangeArrowheads="1"/>
          </p:cNvSpPr>
          <p:nvPr/>
        </p:nvSpPr>
        <p:spPr bwMode="auto">
          <a:xfrm rot="5400000">
            <a:off x="6629401" y="3611562"/>
            <a:ext cx="838200" cy="930275"/>
          </a:xfrm>
          <a:prstGeom prst="rightArrow">
            <a:avLst>
              <a:gd name="adj1" fmla="val 50000"/>
              <a:gd name="adj2" fmla="val 37880"/>
            </a:avLst>
          </a:prstGeom>
          <a:solidFill>
            <a:schemeClr val="accent1"/>
          </a:solidFill>
          <a:ln w="9525">
            <a:noFill/>
            <a:round/>
            <a:headEnd/>
            <a:tailEnd/>
          </a:ln>
          <a:effectLst>
            <a:outerShdw dist="38100" dir="2700000" algn="tl" rotWithShape="0">
              <a:srgbClr val="808080">
                <a:alpha val="42999"/>
              </a:srgbClr>
            </a:outerShdw>
          </a:effectLst>
        </p:spPr>
        <p:txBody>
          <a:bodyPr/>
          <a:lstStyle/>
          <a:p>
            <a:pPr algn="ctr">
              <a:defRPr/>
            </a:pPr>
            <a:endParaRPr lang="en-US" sz="2800" b="1" dirty="0">
              <a:latin typeface="Arial" pitchFamily="-108" charset="0"/>
              <a:ea typeface="Arial" pitchFamily="-107" charset="0"/>
              <a:cs typeface="Arial" pitchFamily="-107" charset="0"/>
            </a:endParaRPr>
          </a:p>
        </p:txBody>
      </p:sp>
      <p:grpSp>
        <p:nvGrpSpPr>
          <p:cNvPr id="5" name="Group 33" descr="Photo of a residential wood stove."/>
          <p:cNvGrpSpPr>
            <a:grpSpLocks/>
          </p:cNvGrpSpPr>
          <p:nvPr/>
        </p:nvGrpSpPr>
        <p:grpSpPr bwMode="auto">
          <a:xfrm>
            <a:off x="5867400" y="2057400"/>
            <a:ext cx="2430463" cy="1981200"/>
            <a:chOff x="5867400" y="1981200"/>
            <a:chExt cx="2430895" cy="1981200"/>
          </a:xfrm>
        </p:grpSpPr>
        <p:pic>
          <p:nvPicPr>
            <p:cNvPr id="23" name="Picture 22" descr="wood-classic_stove.jpg"/>
            <p:cNvPicPr>
              <a:picLocks noChangeAspect="1"/>
            </p:cNvPicPr>
            <p:nvPr/>
          </p:nvPicPr>
          <p:blipFill>
            <a:blip r:embed="rId6" cstate="email"/>
            <a:srcRect/>
            <a:stretch>
              <a:fillRect/>
            </a:stretch>
          </p:blipFill>
          <p:spPr bwMode="auto">
            <a:xfrm>
              <a:off x="6006522" y="1981200"/>
              <a:ext cx="2291773"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054" name="TextBox 48"/>
            <p:cNvSpPr txBox="1">
              <a:spLocks noChangeArrowheads="1"/>
            </p:cNvSpPr>
            <p:nvPr/>
          </p:nvSpPr>
          <p:spPr bwMode="auto">
            <a:xfrm>
              <a:off x="5867400" y="3470996"/>
              <a:ext cx="2424545" cy="461665"/>
            </a:xfrm>
            <a:prstGeom prst="rect">
              <a:avLst/>
            </a:prstGeom>
            <a:noFill/>
            <a:ln w="9525">
              <a:noFill/>
              <a:miter lim="800000"/>
              <a:headEnd/>
              <a:tailEnd/>
            </a:ln>
          </p:spPr>
          <p:txBody>
            <a:bodyPr>
              <a:spAutoFit/>
            </a:bodyPr>
            <a:lstStyle/>
            <a:p>
              <a:pPr algn="r"/>
              <a:r>
                <a:rPr lang="en-US" sz="1200">
                  <a:solidFill>
                    <a:srgbClr val="FFFFFF"/>
                  </a:solidFill>
                </a:rPr>
                <a:t>Air Tight Wood Stove</a:t>
              </a:r>
            </a:p>
            <a:p>
              <a:pPr algn="r"/>
              <a:r>
                <a:rPr lang="en-US" sz="1200">
                  <a:solidFill>
                    <a:srgbClr val="FFFFFF"/>
                  </a:solidFill>
                </a:rPr>
                <a:t>Kuma Stoves kumastoves.com</a:t>
              </a:r>
            </a:p>
          </p:txBody>
        </p:sp>
      </p:grpSp>
      <p:sp>
        <p:nvSpPr>
          <p:cNvPr id="33" name="Right Arrow 32"/>
          <p:cNvSpPr>
            <a:spLocks noChangeArrowheads="1"/>
          </p:cNvSpPr>
          <p:nvPr/>
        </p:nvSpPr>
        <p:spPr bwMode="auto">
          <a:xfrm>
            <a:off x="5334000" y="2506663"/>
            <a:ext cx="838200" cy="930275"/>
          </a:xfrm>
          <a:prstGeom prst="rightArrow">
            <a:avLst>
              <a:gd name="adj1" fmla="val 50000"/>
              <a:gd name="adj2" fmla="val 37880"/>
            </a:avLst>
          </a:prstGeom>
          <a:solidFill>
            <a:schemeClr val="accent1"/>
          </a:solidFill>
          <a:ln w="9525">
            <a:noFill/>
            <a:round/>
            <a:headEnd/>
            <a:tailEnd/>
          </a:ln>
          <a:effectLst>
            <a:outerShdw dist="38100" dir="2700000" algn="tl" rotWithShape="0">
              <a:srgbClr val="808080">
                <a:alpha val="42999"/>
              </a:srgbClr>
            </a:outerShdw>
          </a:effectLst>
        </p:spPr>
        <p:txBody>
          <a:bodyPr/>
          <a:lstStyle/>
          <a:p>
            <a:pPr algn="ctr">
              <a:defRPr/>
            </a:pPr>
            <a:endParaRPr lang="en-US" sz="2800" b="1" dirty="0">
              <a:latin typeface="Arial" pitchFamily="-108" charset="0"/>
              <a:ea typeface="Arial" pitchFamily="-107" charset="0"/>
              <a:cs typeface="Arial" pitchFamily="-107" charset="0"/>
            </a:endParaRPr>
          </a:p>
        </p:txBody>
      </p:sp>
      <p:sp>
        <p:nvSpPr>
          <p:cNvPr id="1611778" name="Rectangle 2"/>
          <p:cNvSpPr>
            <a:spLocks noGrp="1" noRot="1" noChangeArrowheads="1"/>
          </p:cNvSpPr>
          <p:nvPr>
            <p:ph type="title"/>
          </p:nvPr>
        </p:nvSpPr>
        <p:spPr>
          <a:xfrm>
            <a:off x="454025" y="0"/>
            <a:ext cx="6327775" cy="914400"/>
          </a:xfrm>
        </p:spPr>
        <p:txBody>
          <a:bodyPr>
            <a:noAutofit/>
          </a:bodyPr>
          <a:lstStyle/>
          <a:p>
            <a:pPr eaLnBrk="1" hangingPunct="1">
              <a:defRPr/>
            </a:pPr>
            <a:r>
              <a:rPr lang="en-US" dirty="0" smtClean="0">
                <a:ea typeface="ＭＳ Ｐゴシック" charset="-128"/>
              </a:rPr>
              <a:t>Today’s Houses Have Weaker </a:t>
            </a:r>
            <a:br>
              <a:rPr lang="en-US" dirty="0" smtClean="0">
                <a:ea typeface="ＭＳ Ｐゴシック" charset="-128"/>
              </a:rPr>
            </a:br>
            <a:r>
              <a:rPr lang="en-US" dirty="0" smtClean="0">
                <a:ea typeface="ＭＳ Ｐゴシック" charset="-128"/>
              </a:rPr>
              <a:t>Draft Appliances</a:t>
            </a:r>
          </a:p>
        </p:txBody>
      </p:sp>
      <p:grpSp>
        <p:nvGrpSpPr>
          <p:cNvPr id="6" name="Group 34" descr="Photo of a residential fireplace with glass doors."/>
          <p:cNvGrpSpPr>
            <a:grpSpLocks/>
          </p:cNvGrpSpPr>
          <p:nvPr/>
        </p:nvGrpSpPr>
        <p:grpSpPr bwMode="auto">
          <a:xfrm>
            <a:off x="3352800" y="2057400"/>
            <a:ext cx="2286000" cy="1981200"/>
            <a:chOff x="3352800" y="1981200"/>
            <a:chExt cx="2286000" cy="1981200"/>
          </a:xfrm>
        </p:grpSpPr>
        <p:pic>
          <p:nvPicPr>
            <p:cNvPr id="74761" name="Picture 30" descr="E:\2008-02-21\000_0013.jpg"/>
            <p:cNvPicPr>
              <a:picLocks noChangeAspect="1" noChangeArrowheads="1"/>
            </p:cNvPicPr>
            <p:nvPr/>
          </p:nvPicPr>
          <p:blipFill>
            <a:blip r:embed="rId7" cstate="email"/>
            <a:srcRect/>
            <a:stretch>
              <a:fillRect/>
            </a:stretch>
          </p:blipFill>
          <p:spPr bwMode="auto">
            <a:xfrm>
              <a:off x="3352800" y="1981200"/>
              <a:ext cx="22860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052" name="TextBox 48"/>
            <p:cNvSpPr txBox="1">
              <a:spLocks noChangeArrowheads="1"/>
            </p:cNvSpPr>
            <p:nvPr/>
          </p:nvSpPr>
          <p:spPr bwMode="auto">
            <a:xfrm>
              <a:off x="3352800" y="3611273"/>
              <a:ext cx="2286000" cy="276999"/>
            </a:xfrm>
            <a:prstGeom prst="rect">
              <a:avLst/>
            </a:prstGeom>
            <a:noFill/>
            <a:ln w="9525">
              <a:noFill/>
              <a:miter lim="800000"/>
              <a:headEnd/>
              <a:tailEnd/>
            </a:ln>
          </p:spPr>
          <p:txBody>
            <a:bodyPr>
              <a:spAutoFit/>
            </a:bodyPr>
            <a:lstStyle/>
            <a:p>
              <a:pPr algn="r"/>
              <a:r>
                <a:rPr lang="en-US" sz="1200" dirty="0">
                  <a:solidFill>
                    <a:srgbClr val="FFFFFF"/>
                  </a:solidFill>
                </a:rPr>
                <a:t>Glass doors reduce air loss</a:t>
              </a:r>
            </a:p>
          </p:txBody>
        </p:sp>
      </p:grpSp>
      <p:sp>
        <p:nvSpPr>
          <p:cNvPr id="27" name="Right Arrow 26"/>
          <p:cNvSpPr>
            <a:spLocks noChangeArrowheads="1"/>
          </p:cNvSpPr>
          <p:nvPr/>
        </p:nvSpPr>
        <p:spPr bwMode="auto">
          <a:xfrm>
            <a:off x="2667000" y="2506663"/>
            <a:ext cx="838200" cy="930275"/>
          </a:xfrm>
          <a:prstGeom prst="rightArrow">
            <a:avLst>
              <a:gd name="adj1" fmla="val 50000"/>
              <a:gd name="adj2" fmla="val 37880"/>
            </a:avLst>
          </a:prstGeom>
          <a:solidFill>
            <a:schemeClr val="accent1"/>
          </a:solidFill>
          <a:ln w="9525">
            <a:noFill/>
            <a:round/>
            <a:headEnd/>
            <a:tailEnd/>
          </a:ln>
          <a:effectLst>
            <a:outerShdw dist="38100" dir="2700000" algn="tl" rotWithShape="0">
              <a:srgbClr val="808080">
                <a:alpha val="42999"/>
              </a:srgbClr>
            </a:outerShdw>
          </a:effectLst>
        </p:spPr>
        <p:txBody>
          <a:bodyPr/>
          <a:lstStyle/>
          <a:p>
            <a:pPr algn="ctr">
              <a:defRPr/>
            </a:pPr>
            <a:endParaRPr lang="en-US" sz="2800" b="1" dirty="0">
              <a:latin typeface="Arial" pitchFamily="-108" charset="0"/>
              <a:ea typeface="Arial" pitchFamily="-107" charset="0"/>
              <a:cs typeface="Arial" pitchFamily="-107" charset="0"/>
            </a:endParaRPr>
          </a:p>
        </p:txBody>
      </p:sp>
      <p:grpSp>
        <p:nvGrpSpPr>
          <p:cNvPr id="7" name="Group 35" descr="Photo of an open style residential fireplace."/>
          <p:cNvGrpSpPr>
            <a:grpSpLocks/>
          </p:cNvGrpSpPr>
          <p:nvPr/>
        </p:nvGrpSpPr>
        <p:grpSpPr bwMode="auto">
          <a:xfrm>
            <a:off x="685800" y="2057400"/>
            <a:ext cx="2286000" cy="1981200"/>
            <a:chOff x="685800" y="1981200"/>
            <a:chExt cx="2286000" cy="1981200"/>
          </a:xfrm>
        </p:grpSpPr>
        <p:pic>
          <p:nvPicPr>
            <p:cNvPr id="74760" name="Picture 29" descr="E:\2008-05-09\000_0038.jpg"/>
            <p:cNvPicPr>
              <a:picLocks noChangeAspect="1" noChangeArrowheads="1"/>
            </p:cNvPicPr>
            <p:nvPr/>
          </p:nvPicPr>
          <p:blipFill>
            <a:blip r:embed="rId8" cstate="email"/>
            <a:srcRect/>
            <a:stretch>
              <a:fillRect/>
            </a:stretch>
          </p:blipFill>
          <p:spPr bwMode="auto">
            <a:xfrm>
              <a:off x="685800" y="1981200"/>
              <a:ext cx="22860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050" name="TextBox 47"/>
            <p:cNvSpPr txBox="1">
              <a:spLocks noChangeArrowheads="1"/>
            </p:cNvSpPr>
            <p:nvPr/>
          </p:nvSpPr>
          <p:spPr bwMode="auto">
            <a:xfrm>
              <a:off x="1384300" y="3611273"/>
              <a:ext cx="1587500" cy="276999"/>
            </a:xfrm>
            <a:prstGeom prst="rect">
              <a:avLst/>
            </a:prstGeom>
            <a:noFill/>
            <a:ln w="9525">
              <a:noFill/>
              <a:miter lim="800000"/>
              <a:headEnd/>
              <a:tailEnd/>
            </a:ln>
          </p:spPr>
          <p:txBody>
            <a:bodyPr>
              <a:spAutoFit/>
            </a:bodyPr>
            <a:lstStyle/>
            <a:p>
              <a:pPr algn="r"/>
              <a:r>
                <a:rPr lang="en-US" sz="1200">
                  <a:solidFill>
                    <a:srgbClr val="FFFFFF"/>
                  </a:solidFill>
                </a:rPr>
                <a:t>Open fireplaces</a:t>
              </a:r>
            </a:p>
          </p:txBody>
        </p:sp>
      </p:grpSp>
      <p:sp>
        <p:nvSpPr>
          <p:cNvPr id="44048" name="TextBox 43"/>
          <p:cNvSpPr txBox="1">
            <a:spLocks noChangeArrowheads="1"/>
          </p:cNvSpPr>
          <p:nvPr/>
        </p:nvSpPr>
        <p:spPr bwMode="auto">
          <a:xfrm>
            <a:off x="0" y="1196975"/>
            <a:ext cx="9144000" cy="769441"/>
          </a:xfrm>
          <a:prstGeom prst="rect">
            <a:avLst/>
          </a:prstGeom>
          <a:noFill/>
          <a:ln w="9525">
            <a:noFill/>
            <a:miter lim="800000"/>
            <a:headEnd/>
            <a:tailEnd/>
          </a:ln>
        </p:spPr>
        <p:txBody>
          <a:bodyPr>
            <a:spAutoFit/>
          </a:bodyPr>
          <a:lstStyle/>
          <a:p>
            <a:pPr algn="ctr">
              <a:spcBef>
                <a:spcPts val="600"/>
              </a:spcBef>
              <a:spcAft>
                <a:spcPts val="600"/>
              </a:spcAft>
            </a:pPr>
            <a:r>
              <a:rPr lang="en-US" sz="2200" dirty="0"/>
              <a:t>The weaker the draft (i.e., the higher the efficiency), the less air </a:t>
            </a:r>
            <a:br>
              <a:rPr lang="en-US" sz="2200" dirty="0"/>
            </a:br>
            <a:r>
              <a:rPr lang="en-US" sz="2200" dirty="0"/>
              <a:t>moves through the heating system &amp; therefore the house. </a:t>
            </a:r>
          </a:p>
        </p:txBody>
      </p:sp>
      <p:sp>
        <p:nvSpPr>
          <p:cNvPr id="2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28" name="Rectangle 27"/>
          <p:cNvSpPr>
            <a:spLocks noChangeArrowheads="1"/>
          </p:cNvSpPr>
          <p:nvPr/>
        </p:nvSpPr>
        <p:spPr bwMode="auto">
          <a:xfrm>
            <a:off x="6096000" y="63985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 US </a:t>
            </a:r>
            <a:r>
              <a:rPr lang="en-US" sz="900" i="1" dirty="0">
                <a:solidFill>
                  <a:srgbClr val="000000"/>
                </a:solidFill>
                <a:cs typeface="Arial" charset="0"/>
              </a:rPr>
              <a:t>Department of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lide(fromLeft)">
                                      <p:cBhvr>
                                        <p:cTn id="12" dur="500"/>
                                        <p:tgtEl>
                                          <p:spTgt spid="2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slide(fromLeft)">
                                      <p:cBhvr>
                                        <p:cTn id="21" dur="500"/>
                                        <p:tgtEl>
                                          <p:spTgt spid="33"/>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slide(fromTop)">
                                      <p:cBhvr>
                                        <p:cTn id="30" dur="500"/>
                                        <p:tgtEl>
                                          <p:spTgt spid="4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2"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slide(fromRight)">
                                      <p:cBhvr>
                                        <p:cTn id="39" dur="500"/>
                                        <p:tgtEl>
                                          <p:spTgt spid="42"/>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2"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slide(fromRight)">
                                      <p:cBhvr>
                                        <p:cTn id="48" dur="500"/>
                                        <p:tgtEl>
                                          <p:spTgt spid="43"/>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0" grpId="0" animBg="1"/>
      <p:bldP spid="33" grpId="0" animBg="1"/>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Rot="1" noChangeArrowheads="1"/>
          </p:cNvSpPr>
          <p:nvPr>
            <p:ph idx="1"/>
          </p:nvPr>
        </p:nvSpPr>
        <p:spPr>
          <a:xfrm>
            <a:off x="457200" y="4419600"/>
            <a:ext cx="3581400" cy="2133600"/>
          </a:xfrm>
        </p:spPr>
        <p:txBody>
          <a:bodyPr>
            <a:noAutofit/>
          </a:bodyPr>
          <a:lstStyle/>
          <a:p>
            <a:pPr eaLnBrk="1" hangingPunct="1">
              <a:spcBef>
                <a:spcPct val="0"/>
              </a:spcBef>
              <a:buFont typeface="Wingdings" pitchFamily="2" charset="2"/>
              <a:buNone/>
            </a:pPr>
            <a:r>
              <a:rPr lang="en-US" sz="2200" dirty="0" smtClean="0">
                <a:solidFill>
                  <a:srgbClr val="000066"/>
                </a:solidFill>
                <a:ea typeface="ＭＳ Ｐゴシック" charset="-128"/>
              </a:rPr>
              <a:t>Older Home:</a:t>
            </a:r>
          </a:p>
          <a:p>
            <a:pPr marL="457200" indent="-285750" eaLnBrk="1" hangingPunct="1">
              <a:spcBef>
                <a:spcPts val="0"/>
              </a:spcBef>
              <a:spcAft>
                <a:spcPts val="0"/>
              </a:spcAft>
            </a:pPr>
            <a:r>
              <a:rPr lang="en-US" sz="1800" dirty="0" smtClean="0">
                <a:solidFill>
                  <a:schemeClr val="tx1"/>
                </a:solidFill>
                <a:ea typeface="ＭＳ Ｐゴシック" charset="-128"/>
              </a:rPr>
              <a:t>Balloon-framed two-story home  (lots of stack effect).</a:t>
            </a:r>
          </a:p>
          <a:p>
            <a:pPr marL="457200" indent="-285750" eaLnBrk="1" hangingPunct="1">
              <a:spcBef>
                <a:spcPts val="0"/>
              </a:spcBef>
              <a:spcAft>
                <a:spcPts val="0"/>
              </a:spcAft>
            </a:pPr>
            <a:r>
              <a:rPr lang="en-US" sz="1800" dirty="0" smtClean="0">
                <a:solidFill>
                  <a:schemeClr val="tx1"/>
                </a:solidFill>
                <a:ea typeface="ＭＳ Ｐゴシック" charset="-128"/>
              </a:rPr>
              <a:t>Boards, plaster &amp; lathe.</a:t>
            </a:r>
          </a:p>
          <a:p>
            <a:pPr marL="457200" indent="-285750" eaLnBrk="1" hangingPunct="1">
              <a:spcBef>
                <a:spcPts val="0"/>
              </a:spcBef>
              <a:spcAft>
                <a:spcPts val="0"/>
              </a:spcAft>
            </a:pPr>
            <a:r>
              <a:rPr lang="en-US" sz="1800" dirty="0" smtClean="0">
                <a:solidFill>
                  <a:schemeClr val="tx1"/>
                </a:solidFill>
                <a:ea typeface="ＭＳ Ｐゴシック" charset="-128"/>
              </a:rPr>
              <a:t>No insulation.</a:t>
            </a:r>
          </a:p>
          <a:p>
            <a:pPr marL="457200" indent="-285750" eaLnBrk="1" hangingPunct="1">
              <a:spcBef>
                <a:spcPts val="0"/>
              </a:spcBef>
              <a:spcAft>
                <a:spcPts val="0"/>
              </a:spcAft>
            </a:pPr>
            <a:r>
              <a:rPr lang="en-US" sz="1800" dirty="0" smtClean="0">
                <a:solidFill>
                  <a:schemeClr val="tx1"/>
                </a:solidFill>
                <a:ea typeface="ＭＳ Ｐゴシック" charset="-128"/>
              </a:rPr>
              <a:t>Construction style and materials inherently leaky.</a:t>
            </a:r>
          </a:p>
        </p:txBody>
      </p:sp>
      <p:sp>
        <p:nvSpPr>
          <p:cNvPr id="1612802" name="Rectangle 2"/>
          <p:cNvSpPr>
            <a:spLocks noGrp="1" noRot="1" noChangeArrowheads="1"/>
          </p:cNvSpPr>
          <p:nvPr>
            <p:ph type="title"/>
          </p:nvPr>
        </p:nvSpPr>
        <p:spPr>
          <a:xfrm>
            <a:off x="457200" y="0"/>
            <a:ext cx="6705600" cy="914400"/>
          </a:xfrm>
        </p:spPr>
        <p:txBody>
          <a:bodyPr>
            <a:normAutofit/>
          </a:bodyPr>
          <a:lstStyle/>
          <a:p>
            <a:pPr eaLnBrk="1" hangingPunct="1">
              <a:defRPr/>
            </a:pPr>
            <a:r>
              <a:rPr lang="en-US" dirty="0" smtClean="0">
                <a:ea typeface="ＭＳ Ｐゴシック" charset="-128"/>
              </a:rPr>
              <a:t>Today’s Houses Have Less </a:t>
            </a:r>
            <a:br>
              <a:rPr lang="en-US" dirty="0" smtClean="0">
                <a:ea typeface="ＭＳ Ｐゴシック" charset="-128"/>
              </a:rPr>
            </a:br>
            <a:r>
              <a:rPr lang="en-US" dirty="0" smtClean="0">
                <a:ea typeface="ＭＳ Ｐゴシック" charset="-128"/>
              </a:rPr>
              <a:t>Drying Potential</a:t>
            </a:r>
          </a:p>
        </p:txBody>
      </p:sp>
      <p:pic>
        <p:nvPicPr>
          <p:cNvPr id="77828" name="Picture 3" descr="Photo of an older style home."/>
          <p:cNvPicPr>
            <a:picLocks noChangeAspect="1"/>
          </p:cNvPicPr>
          <p:nvPr/>
        </p:nvPicPr>
        <p:blipFill>
          <a:blip r:embed="rId3" cstate="email"/>
          <a:srcRect/>
          <a:stretch>
            <a:fillRect/>
          </a:stretch>
        </p:blipFill>
        <p:spPr bwMode="auto">
          <a:xfrm>
            <a:off x="533400" y="2057400"/>
            <a:ext cx="32766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7829" name="Picture 4" descr="Photo of a newer style home."/>
          <p:cNvPicPr>
            <a:picLocks noChangeAspect="1"/>
          </p:cNvPicPr>
          <p:nvPr/>
        </p:nvPicPr>
        <p:blipFill>
          <a:blip r:embed="rId4" cstate="email">
            <a:lum bright="12000"/>
          </a:blip>
          <a:srcRect/>
          <a:stretch>
            <a:fillRect/>
          </a:stretch>
        </p:blipFill>
        <p:spPr bwMode="auto">
          <a:xfrm>
            <a:off x="4800600" y="2057400"/>
            <a:ext cx="3429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062" name="TextBox 6"/>
          <p:cNvSpPr txBox="1">
            <a:spLocks noChangeArrowheads="1"/>
          </p:cNvSpPr>
          <p:nvPr/>
        </p:nvSpPr>
        <p:spPr bwMode="auto">
          <a:xfrm>
            <a:off x="4648200" y="1134070"/>
            <a:ext cx="4343400" cy="923330"/>
          </a:xfrm>
          <a:prstGeom prst="rect">
            <a:avLst/>
          </a:prstGeom>
          <a:noFill/>
          <a:ln w="9525">
            <a:noFill/>
            <a:miter lim="800000"/>
            <a:headEnd/>
            <a:tailEnd/>
          </a:ln>
        </p:spPr>
        <p:txBody>
          <a:bodyPr>
            <a:spAutoFit/>
          </a:bodyPr>
          <a:lstStyle/>
          <a:p>
            <a:pPr>
              <a:spcBef>
                <a:spcPts val="600"/>
              </a:spcBef>
              <a:spcAft>
                <a:spcPts val="600"/>
              </a:spcAft>
            </a:pPr>
            <a:r>
              <a:rPr lang="en-US" dirty="0"/>
              <a:t>The </a:t>
            </a:r>
            <a:r>
              <a:rPr lang="en-US" b="1" dirty="0"/>
              <a:t>new house </a:t>
            </a:r>
            <a:r>
              <a:rPr lang="en-US" dirty="0"/>
              <a:t>gets just as wet but can’t dry; therefore poor IAQ and mold/mildew.</a:t>
            </a:r>
          </a:p>
        </p:txBody>
      </p:sp>
      <p:sp>
        <p:nvSpPr>
          <p:cNvPr id="45065" name="Rectangle 3"/>
          <p:cNvSpPr txBox="1">
            <a:spLocks noRot="1" noChangeArrowheads="1"/>
          </p:cNvSpPr>
          <p:nvPr/>
        </p:nvSpPr>
        <p:spPr bwMode="auto">
          <a:xfrm>
            <a:off x="4724400" y="4419600"/>
            <a:ext cx="3962400" cy="1905000"/>
          </a:xfrm>
          <a:prstGeom prst="rect">
            <a:avLst/>
          </a:prstGeom>
          <a:noFill/>
          <a:ln w="9525">
            <a:noFill/>
            <a:miter lim="800000"/>
            <a:headEnd/>
            <a:tailEnd/>
          </a:ln>
        </p:spPr>
        <p:txBody>
          <a:bodyPr lIns="0" tIns="0" rIns="0" bIns="0"/>
          <a:lstStyle/>
          <a:p>
            <a:pPr marL="342900" indent="-342900">
              <a:spcBef>
                <a:spcPts val="600"/>
              </a:spcBef>
              <a:spcAft>
                <a:spcPts val="600"/>
              </a:spcAft>
              <a:buClr>
                <a:srgbClr val="8DC63F"/>
              </a:buClr>
              <a:buFont typeface="Wingdings" pitchFamily="2" charset="2"/>
              <a:buNone/>
            </a:pPr>
            <a:r>
              <a:rPr lang="en-US" sz="2200" dirty="0">
                <a:solidFill>
                  <a:srgbClr val="000066"/>
                </a:solidFill>
                <a:ea typeface="ＭＳ Ｐゴシック" charset="-128"/>
              </a:rPr>
              <a:t>Newer Home:</a:t>
            </a:r>
          </a:p>
          <a:p>
            <a:pPr marL="457200" indent="-285750">
              <a:spcBef>
                <a:spcPts val="0"/>
              </a:spcBef>
              <a:spcAft>
                <a:spcPts val="0"/>
              </a:spcAft>
              <a:buFontTx/>
              <a:buChar char="•"/>
            </a:pPr>
            <a:r>
              <a:rPr lang="en-US" dirty="0">
                <a:ea typeface="ＭＳ Ｐゴシック" charset="-128"/>
              </a:rPr>
              <a:t>Low (little stack effect</a:t>
            </a:r>
            <a:r>
              <a:rPr lang="en-US" dirty="0" smtClean="0">
                <a:ea typeface="ＭＳ Ｐゴシック" charset="-128"/>
              </a:rPr>
              <a:t>).</a:t>
            </a:r>
            <a:endParaRPr lang="en-US" dirty="0">
              <a:ea typeface="ＭＳ Ｐゴシック" charset="-128"/>
            </a:endParaRPr>
          </a:p>
          <a:p>
            <a:pPr marL="457200" indent="-285750">
              <a:spcBef>
                <a:spcPts val="0"/>
              </a:spcBef>
              <a:spcAft>
                <a:spcPts val="0"/>
              </a:spcAft>
              <a:buFontTx/>
              <a:buChar char="•"/>
            </a:pPr>
            <a:r>
              <a:rPr lang="en-US" dirty="0">
                <a:ea typeface="ＭＳ Ｐゴシック" charset="-128"/>
              </a:rPr>
              <a:t>Plywood &amp; </a:t>
            </a:r>
            <a:r>
              <a:rPr lang="en-US" dirty="0" smtClean="0">
                <a:ea typeface="ＭＳ Ｐゴシック" charset="-128"/>
              </a:rPr>
              <a:t>drywall.</a:t>
            </a:r>
            <a:endParaRPr lang="en-US" dirty="0">
              <a:ea typeface="ＭＳ Ｐゴシック" charset="-128"/>
            </a:endParaRPr>
          </a:p>
          <a:p>
            <a:pPr marL="457200" indent="-285750">
              <a:spcBef>
                <a:spcPts val="0"/>
              </a:spcBef>
              <a:spcAft>
                <a:spcPts val="0"/>
              </a:spcAft>
              <a:buFontTx/>
              <a:buChar char="•"/>
            </a:pPr>
            <a:r>
              <a:rPr lang="en-US" dirty="0"/>
              <a:t>Construction style and materials inherently tighter than older </a:t>
            </a:r>
            <a:r>
              <a:rPr lang="en-US" dirty="0" smtClean="0"/>
              <a:t>home.</a:t>
            </a:r>
            <a:endParaRPr lang="en-US" dirty="0"/>
          </a:p>
        </p:txBody>
      </p:sp>
      <p:sp>
        <p:nvSpPr>
          <p:cNvPr id="45066" name="TextBox 6"/>
          <p:cNvSpPr txBox="1">
            <a:spLocks noChangeArrowheads="1"/>
          </p:cNvSpPr>
          <p:nvPr/>
        </p:nvSpPr>
        <p:spPr bwMode="auto">
          <a:xfrm>
            <a:off x="381000" y="1134070"/>
            <a:ext cx="4191000" cy="923330"/>
          </a:xfrm>
          <a:prstGeom prst="rect">
            <a:avLst/>
          </a:prstGeom>
          <a:noFill/>
          <a:ln w="9525">
            <a:noFill/>
            <a:miter lim="800000"/>
            <a:headEnd/>
            <a:tailEnd/>
          </a:ln>
        </p:spPr>
        <p:txBody>
          <a:bodyPr wrap="square">
            <a:spAutoFit/>
          </a:bodyPr>
          <a:lstStyle/>
          <a:p>
            <a:pPr>
              <a:spcBef>
                <a:spcPts val="600"/>
              </a:spcBef>
              <a:spcAft>
                <a:spcPts val="600"/>
              </a:spcAft>
            </a:pPr>
            <a:r>
              <a:rPr lang="en-US" dirty="0"/>
              <a:t>The </a:t>
            </a:r>
            <a:r>
              <a:rPr lang="en-US" b="1" dirty="0"/>
              <a:t>old house </a:t>
            </a:r>
            <a:r>
              <a:rPr lang="en-US" dirty="0"/>
              <a:t>got wet in the summer </a:t>
            </a:r>
            <a:br>
              <a:rPr lang="en-US" dirty="0"/>
            </a:br>
            <a:r>
              <a:rPr lang="en-US" dirty="0"/>
              <a:t>(humid) &amp; dried in the winter (low humidity). </a:t>
            </a:r>
          </a:p>
        </p:txBody>
      </p:sp>
      <p:sp>
        <p:nvSpPr>
          <p:cNvPr id="11"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10" name="Rectangle 9"/>
          <p:cNvSpPr>
            <a:spLocks noChangeArrowheads="1"/>
          </p:cNvSpPr>
          <p:nvPr/>
        </p:nvSpPr>
        <p:spPr bwMode="auto">
          <a:xfrm>
            <a:off x="5181600" y="41125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hoto of children playing videogames."/>
          <p:cNvPicPr>
            <a:picLocks noChangeAspect="1"/>
          </p:cNvPicPr>
          <p:nvPr/>
        </p:nvPicPr>
        <p:blipFill>
          <a:blip r:embed="rId3" cstate="email"/>
          <a:srcRect/>
          <a:stretch>
            <a:fillRect/>
          </a:stretch>
        </p:blipFill>
        <p:spPr>
          <a:xfrm rot="21401158">
            <a:off x="1518175" y="1531965"/>
            <a:ext cx="2984111" cy="2498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9880" name="Picture 18" descr="Photo of a refinery."/>
          <p:cNvPicPr>
            <a:picLocks noChangeAspect="1" noChangeArrowheads="1"/>
          </p:cNvPicPr>
          <p:nvPr/>
        </p:nvPicPr>
        <p:blipFill>
          <a:blip r:embed="rId4" cstate="email"/>
          <a:srcRect/>
          <a:stretch>
            <a:fillRect/>
          </a:stretch>
        </p:blipFill>
        <p:spPr bwMode="auto">
          <a:xfrm>
            <a:off x="2438400" y="3657600"/>
            <a:ext cx="3787728" cy="2524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13826" name="Rectangle 2"/>
          <p:cNvSpPr>
            <a:spLocks noGrp="1" noRot="1" noChangeArrowheads="1"/>
          </p:cNvSpPr>
          <p:nvPr>
            <p:ph type="title"/>
          </p:nvPr>
        </p:nvSpPr>
        <p:spPr>
          <a:xfrm>
            <a:off x="381000" y="76200"/>
            <a:ext cx="6477000" cy="838200"/>
          </a:xfrm>
        </p:spPr>
        <p:txBody>
          <a:bodyPr/>
          <a:lstStyle/>
          <a:p>
            <a:pPr eaLnBrk="1" hangingPunct="1">
              <a:defRPr/>
            </a:pPr>
            <a:r>
              <a:rPr lang="en-US" dirty="0" smtClean="0">
                <a:ea typeface="ＭＳ Ｐゴシック" pitchFamily="-109" charset="-128"/>
                <a:cs typeface="ＭＳ Ｐゴシック" pitchFamily="-109" charset="-128"/>
              </a:rPr>
              <a:t>Lifestyle Changes</a:t>
            </a:r>
          </a:p>
        </p:txBody>
      </p:sp>
      <p:pic>
        <p:nvPicPr>
          <p:cNvPr id="79875" name="Picture 4" descr="Photo of woman gardening."/>
          <p:cNvPicPr>
            <a:picLocks noChangeAspect="1" noChangeArrowheads="1"/>
          </p:cNvPicPr>
          <p:nvPr/>
        </p:nvPicPr>
        <p:blipFill>
          <a:blip r:embed="rId5" cstate="email"/>
          <a:srcRect/>
          <a:stretch>
            <a:fillRect/>
          </a:stretch>
        </p:blipFill>
        <p:spPr bwMode="auto">
          <a:xfrm rot="560269">
            <a:off x="4605858" y="1541472"/>
            <a:ext cx="2373923"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Photo of children playing softball."/>
          <p:cNvPicPr>
            <a:picLocks noChangeAspect="1"/>
          </p:cNvPicPr>
          <p:nvPr/>
        </p:nvPicPr>
        <p:blipFill>
          <a:blip r:embed="rId6" cstate="email"/>
          <a:srcRect/>
          <a:stretch>
            <a:fillRect/>
          </a:stretch>
        </p:blipFill>
        <p:spPr>
          <a:xfrm rot="21074514">
            <a:off x="547279" y="3466185"/>
            <a:ext cx="2673168" cy="2388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2" descr="Photo of four guys watching TV."/>
          <p:cNvPicPr>
            <a:picLocks noChangeAspect="1" noChangeArrowheads="1"/>
          </p:cNvPicPr>
          <p:nvPr/>
        </p:nvPicPr>
        <p:blipFill>
          <a:blip r:embed="rId7" cstate="email"/>
          <a:srcRect/>
          <a:stretch>
            <a:fillRect/>
          </a:stretch>
        </p:blipFill>
        <p:spPr bwMode="auto">
          <a:xfrm rot="968437">
            <a:off x="5938273" y="3195072"/>
            <a:ext cx="2510481" cy="2510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457200" y="1524000"/>
            <a:ext cx="8235950" cy="4724400"/>
          </a:xfrm>
        </p:spPr>
        <p:txBody>
          <a:bodyPr/>
          <a:lstStyle/>
          <a:p>
            <a:pPr eaLnBrk="1" hangingPunct="1">
              <a:spcAft>
                <a:spcPts val="600"/>
              </a:spcAft>
            </a:pPr>
            <a:r>
              <a:rPr lang="en-US" sz="2400" dirty="0" smtClean="0">
                <a:solidFill>
                  <a:schemeClr val="tx1"/>
                </a:solidFill>
                <a:ea typeface="ＭＳ Ｐゴシック" charset="-128"/>
              </a:rPr>
              <a:t>We build very differently than we did 40 years ago.</a:t>
            </a:r>
          </a:p>
          <a:p>
            <a:pPr eaLnBrk="1" hangingPunct="1">
              <a:spcAft>
                <a:spcPts val="600"/>
              </a:spcAft>
            </a:pPr>
            <a:r>
              <a:rPr lang="en-US" sz="2400" dirty="0" smtClean="0">
                <a:solidFill>
                  <a:schemeClr val="tx1"/>
                </a:solidFill>
                <a:ea typeface="ＭＳ Ｐゴシック" charset="-128"/>
              </a:rPr>
              <a:t>Economic pressure is driving the move to tighter </a:t>
            </a:r>
            <a:br>
              <a:rPr lang="en-US" sz="2400" dirty="0" smtClean="0">
                <a:solidFill>
                  <a:schemeClr val="tx1"/>
                </a:solidFill>
                <a:ea typeface="ＭＳ Ｐゴシック" charset="-128"/>
              </a:rPr>
            </a:br>
            <a:r>
              <a:rPr lang="en-US" sz="2400" dirty="0" smtClean="0">
                <a:solidFill>
                  <a:schemeClr val="tx1"/>
                </a:solidFill>
                <a:ea typeface="ＭＳ Ｐゴシック" charset="-128"/>
              </a:rPr>
              <a:t>houses with smaller margins of safety.</a:t>
            </a:r>
          </a:p>
          <a:p>
            <a:pPr eaLnBrk="1" hangingPunct="1">
              <a:spcAft>
                <a:spcPts val="600"/>
              </a:spcAft>
            </a:pPr>
            <a:r>
              <a:rPr lang="en-US" sz="2400" dirty="0" smtClean="0">
                <a:solidFill>
                  <a:schemeClr val="tx1"/>
                </a:solidFill>
                <a:ea typeface="ＭＳ Ｐゴシック" charset="-128"/>
              </a:rPr>
              <a:t>The tighter a house is, the more influence individual components have on the others.</a:t>
            </a:r>
          </a:p>
          <a:p>
            <a:pPr eaLnBrk="1" hangingPunct="1">
              <a:spcAft>
                <a:spcPts val="600"/>
              </a:spcAft>
            </a:pPr>
            <a:r>
              <a:rPr lang="en-US" sz="2400" dirty="0" smtClean="0">
                <a:solidFill>
                  <a:schemeClr val="tx1"/>
                </a:solidFill>
                <a:ea typeface="ＭＳ Ｐゴシック" charset="-128"/>
              </a:rPr>
              <a:t>All pollutants inside the pressure boundary will </a:t>
            </a:r>
            <a:br>
              <a:rPr lang="en-US" sz="2400" dirty="0" smtClean="0">
                <a:solidFill>
                  <a:schemeClr val="tx1"/>
                </a:solidFill>
                <a:ea typeface="ＭＳ Ｐゴシック" charset="-128"/>
              </a:rPr>
            </a:br>
            <a:r>
              <a:rPr lang="en-US" sz="2400" dirty="0" smtClean="0">
                <a:solidFill>
                  <a:schemeClr val="tx1"/>
                </a:solidFill>
                <a:ea typeface="ＭＳ Ｐゴシック" charset="-128"/>
              </a:rPr>
              <a:t>eventually be dispersed over the entire area.</a:t>
            </a:r>
          </a:p>
          <a:p>
            <a:pPr eaLnBrk="1" hangingPunct="1">
              <a:spcAft>
                <a:spcPts val="600"/>
              </a:spcAft>
            </a:pPr>
            <a:r>
              <a:rPr lang="en-US" sz="2400" dirty="0" smtClean="0">
                <a:solidFill>
                  <a:schemeClr val="tx1"/>
                </a:solidFill>
                <a:ea typeface="ＭＳ Ｐゴシック" charset="-128"/>
              </a:rPr>
              <a:t>Altering a building or its mechanicals can have unexpected consequences.</a:t>
            </a:r>
          </a:p>
        </p:txBody>
      </p:sp>
      <p:sp>
        <p:nvSpPr>
          <p:cNvPr id="2" name="Title 1"/>
          <p:cNvSpPr>
            <a:spLocks noGrp="1"/>
          </p:cNvSpPr>
          <p:nvPr>
            <p:ph type="title"/>
          </p:nvPr>
        </p:nvSpPr>
        <p:spPr>
          <a:xfrm>
            <a:off x="457200" y="0"/>
            <a:ext cx="3810000" cy="838200"/>
          </a:xfrm>
        </p:spPr>
        <p:txBody>
          <a:bodyPr/>
          <a:lstStyle/>
          <a:p>
            <a:pPr eaLnBrk="1" hangingPunct="1">
              <a:defRPr/>
            </a:pPr>
            <a:r>
              <a:rPr lang="en-US" dirty="0" smtClean="0">
                <a:ea typeface="ＭＳ Ｐゴシック" pitchFamily="-109" charset="-128"/>
                <a:cs typeface="ＭＳ Ｐゴシック" pitchFamily="-109" charset="-128"/>
              </a:rPr>
              <a:t>Summary</a:t>
            </a:r>
          </a:p>
        </p:txBody>
      </p:sp>
      <p:sp>
        <p:nvSpPr>
          <p:cNvPr id="6"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descr="Cutaway drawing of residential home displaying arrows pointing to possible areas of weatherization."/>
          <p:cNvGraphicFramePr>
            <a:graphicFrameLocks noGrp="1" noChangeAspect="1"/>
          </p:cNvGraphicFramePr>
          <p:nvPr>
            <p:ph idx="1"/>
          </p:nvPr>
        </p:nvGraphicFramePr>
        <p:xfrm>
          <a:off x="1296988" y="1219200"/>
          <a:ext cx="6704012" cy="4914900"/>
        </p:xfrm>
        <a:graphic>
          <a:graphicData uri="http://schemas.openxmlformats.org/presentationml/2006/ole">
            <mc:AlternateContent xmlns:mc="http://schemas.openxmlformats.org/markup-compatibility/2006">
              <mc:Choice xmlns:v="urn:schemas-microsoft-com:vml" Requires="v">
                <p:oleObj spid="_x0000_s1055" name="Image" r:id="rId4" imgW="4780952" imgH="3505689" progId="">
                  <p:embed/>
                </p:oleObj>
              </mc:Choice>
              <mc:Fallback>
                <p:oleObj name="Image" r:id="rId4" imgW="4780952" imgH="3505689" progId="">
                  <p:embed/>
                  <p:pic>
                    <p:nvPicPr>
                      <p:cNvPr id="0" name="Picture 4" descr="Cutaway drawing of residential home displaying arrows pointing to possible areas of weatherization."/>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988" y="1219200"/>
                        <a:ext cx="6704012"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93346" name="Rectangle 2"/>
          <p:cNvSpPr>
            <a:spLocks noGrp="1" noRot="1" noChangeArrowheads="1"/>
          </p:cNvSpPr>
          <p:nvPr>
            <p:ph type="title"/>
          </p:nvPr>
        </p:nvSpPr>
        <p:spPr>
          <a:xfrm>
            <a:off x="457200" y="0"/>
            <a:ext cx="5943600" cy="838200"/>
          </a:xfrm>
        </p:spPr>
        <p:txBody>
          <a:bodyPr/>
          <a:lstStyle/>
          <a:p>
            <a:pPr eaLnBrk="1" hangingPunct="1">
              <a:defRPr/>
            </a:pPr>
            <a:r>
              <a:rPr lang="en-US" dirty="0" smtClean="0">
                <a:ea typeface="ＭＳ Ｐゴシック" pitchFamily="-109" charset="-128"/>
                <a:cs typeface="ＭＳ Ｐゴシック" pitchFamily="-109" charset="-128"/>
              </a:rPr>
              <a:t>House as a System</a:t>
            </a:r>
          </a:p>
        </p:txBody>
      </p:sp>
      <p:sp>
        <p:nvSpPr>
          <p:cNvPr id="7" name="Oval 6"/>
          <p:cNvSpPr/>
          <p:nvPr/>
        </p:nvSpPr>
        <p:spPr bwMode="auto">
          <a:xfrm>
            <a:off x="2819400" y="5867400"/>
            <a:ext cx="304800" cy="228600"/>
          </a:xfrm>
          <a:prstGeom prst="ellipse">
            <a:avLst/>
          </a:prstGeom>
          <a:solidFill>
            <a:srgbClr val="FF0000">
              <a:alpha val="71000"/>
            </a:srgbClr>
          </a:solidFill>
          <a:ln w="9525" cap="flat" cmpd="sng" algn="ctr">
            <a:noFill/>
            <a:prstDash val="solid"/>
            <a:round/>
            <a:headEnd type="none" w="med" len="med"/>
            <a:tailEnd type="none" w="med" len="med"/>
          </a:ln>
          <a:effectLst>
            <a:glow rad="101600">
              <a:schemeClr val="bg1">
                <a:alpha val="75000"/>
              </a:schemeClr>
            </a:glow>
            <a:softEdge rad="12700"/>
          </a:effectLst>
          <a:scene3d>
            <a:camera prst="orthographicFront"/>
            <a:lightRig rig="threePt" dir="t"/>
          </a:scene3d>
          <a:sp3d>
            <a:bevelT/>
          </a:sp3d>
        </p:spPr>
        <p:txBody>
          <a:bodyPr/>
          <a:lstStyle/>
          <a:p>
            <a:pPr algn="ctr">
              <a:defRPr/>
            </a:pPr>
            <a:endParaRPr lang="en-US" sz="2800" b="1" dirty="0">
              <a:latin typeface="Arial" pitchFamily="-108" charset="0"/>
              <a:ea typeface="Arial" charset="0"/>
            </a:endParaRPr>
          </a:p>
        </p:txBody>
      </p:sp>
      <p:grpSp>
        <p:nvGrpSpPr>
          <p:cNvPr id="2" name="Group 14"/>
          <p:cNvGrpSpPr>
            <a:grpSpLocks/>
          </p:cNvGrpSpPr>
          <p:nvPr/>
        </p:nvGrpSpPr>
        <p:grpSpPr bwMode="auto">
          <a:xfrm>
            <a:off x="4191000" y="1676400"/>
            <a:ext cx="3810000" cy="4419600"/>
            <a:chOff x="4191000" y="1676400"/>
            <a:chExt cx="3810000" cy="4419600"/>
          </a:xfrm>
        </p:grpSpPr>
        <p:sp>
          <p:nvSpPr>
            <p:cNvPr id="8" name="Oval 7"/>
            <p:cNvSpPr/>
            <p:nvPr/>
          </p:nvSpPr>
          <p:spPr bwMode="auto">
            <a:xfrm>
              <a:off x="4191000" y="5867400"/>
              <a:ext cx="304800" cy="228600"/>
            </a:xfrm>
            <a:prstGeom prst="ellipse">
              <a:avLst/>
            </a:prstGeom>
            <a:solidFill>
              <a:srgbClr val="FF0000">
                <a:alpha val="71000"/>
              </a:srgbClr>
            </a:solidFill>
            <a:ln w="9525" cap="flat" cmpd="sng" algn="ctr">
              <a:noFill/>
              <a:prstDash val="solid"/>
              <a:round/>
              <a:headEnd type="none" w="med" len="med"/>
              <a:tailEnd type="none" w="med" len="med"/>
            </a:ln>
            <a:effectLst>
              <a:glow rad="101600">
                <a:schemeClr val="bg1">
                  <a:alpha val="75000"/>
                </a:schemeClr>
              </a:glow>
              <a:softEdge rad="12700"/>
            </a:effectLst>
            <a:scene3d>
              <a:camera prst="orthographicFront"/>
              <a:lightRig rig="threePt" dir="t"/>
            </a:scene3d>
            <a:sp3d>
              <a:bevelT/>
            </a:sp3d>
          </p:spPr>
          <p:txBody>
            <a:bodyPr/>
            <a:lstStyle/>
            <a:p>
              <a:pPr algn="ctr">
                <a:defRPr/>
              </a:pPr>
              <a:endParaRPr lang="en-US" sz="2800" b="1" dirty="0">
                <a:latin typeface="Arial" pitchFamily="-108" charset="0"/>
                <a:ea typeface="Arial" charset="0"/>
              </a:endParaRPr>
            </a:p>
          </p:txBody>
        </p:sp>
        <p:sp>
          <p:nvSpPr>
            <p:cNvPr id="9" name="Oval 8"/>
            <p:cNvSpPr/>
            <p:nvPr/>
          </p:nvSpPr>
          <p:spPr bwMode="auto">
            <a:xfrm>
              <a:off x="4572000" y="1676400"/>
              <a:ext cx="304800" cy="228600"/>
            </a:xfrm>
            <a:prstGeom prst="ellipse">
              <a:avLst/>
            </a:prstGeom>
            <a:solidFill>
              <a:srgbClr val="FF0000">
                <a:alpha val="71000"/>
              </a:srgbClr>
            </a:solidFill>
            <a:ln w="9525" cap="flat" cmpd="sng" algn="ctr">
              <a:noFill/>
              <a:prstDash val="solid"/>
              <a:round/>
              <a:headEnd type="none" w="med" len="med"/>
              <a:tailEnd type="none" w="med" len="med"/>
            </a:ln>
            <a:effectLst>
              <a:glow rad="101600">
                <a:schemeClr val="bg1">
                  <a:alpha val="75000"/>
                </a:schemeClr>
              </a:glow>
              <a:softEdge rad="12700"/>
            </a:effectLst>
            <a:scene3d>
              <a:camera prst="orthographicFront"/>
              <a:lightRig rig="threePt" dir="t"/>
            </a:scene3d>
            <a:sp3d>
              <a:bevelT/>
            </a:sp3d>
          </p:spPr>
          <p:txBody>
            <a:bodyPr/>
            <a:lstStyle/>
            <a:p>
              <a:pPr algn="ctr">
                <a:defRPr/>
              </a:pPr>
              <a:endParaRPr lang="en-US" sz="2800" b="1" dirty="0">
                <a:latin typeface="Arial" pitchFamily="-108" charset="0"/>
                <a:ea typeface="Arial" charset="0"/>
              </a:endParaRPr>
            </a:p>
          </p:txBody>
        </p:sp>
        <p:sp>
          <p:nvSpPr>
            <p:cNvPr id="10" name="Oval 9"/>
            <p:cNvSpPr/>
            <p:nvPr/>
          </p:nvSpPr>
          <p:spPr bwMode="auto">
            <a:xfrm>
              <a:off x="5486400" y="2209800"/>
              <a:ext cx="304800" cy="228600"/>
            </a:xfrm>
            <a:prstGeom prst="ellipse">
              <a:avLst/>
            </a:prstGeom>
            <a:solidFill>
              <a:srgbClr val="FF0000">
                <a:alpha val="71000"/>
              </a:srgbClr>
            </a:solidFill>
            <a:ln w="9525" cap="flat" cmpd="sng" algn="ctr">
              <a:noFill/>
              <a:prstDash val="solid"/>
              <a:round/>
              <a:headEnd type="none" w="med" len="med"/>
              <a:tailEnd type="none" w="med" len="med"/>
            </a:ln>
            <a:effectLst>
              <a:glow rad="101600">
                <a:schemeClr val="bg1">
                  <a:alpha val="75000"/>
                </a:schemeClr>
              </a:glow>
              <a:softEdge rad="12700"/>
            </a:effectLst>
            <a:scene3d>
              <a:camera prst="orthographicFront"/>
              <a:lightRig rig="threePt" dir="t"/>
            </a:scene3d>
            <a:sp3d>
              <a:bevelT/>
            </a:sp3d>
          </p:spPr>
          <p:txBody>
            <a:bodyPr/>
            <a:lstStyle/>
            <a:p>
              <a:pPr algn="ctr">
                <a:defRPr/>
              </a:pPr>
              <a:endParaRPr lang="en-US" sz="2800" b="1" dirty="0">
                <a:latin typeface="Arial" pitchFamily="-108" charset="0"/>
                <a:ea typeface="Arial" charset="0"/>
              </a:endParaRPr>
            </a:p>
          </p:txBody>
        </p:sp>
        <p:sp>
          <p:nvSpPr>
            <p:cNvPr id="11" name="Oval 10"/>
            <p:cNvSpPr/>
            <p:nvPr/>
          </p:nvSpPr>
          <p:spPr bwMode="auto">
            <a:xfrm>
              <a:off x="5943600" y="4267200"/>
              <a:ext cx="304800" cy="228600"/>
            </a:xfrm>
            <a:prstGeom prst="ellipse">
              <a:avLst/>
            </a:prstGeom>
            <a:solidFill>
              <a:srgbClr val="FF0000">
                <a:alpha val="71000"/>
              </a:srgbClr>
            </a:solidFill>
            <a:ln w="9525" cap="flat" cmpd="sng" algn="ctr">
              <a:noFill/>
              <a:prstDash val="solid"/>
              <a:round/>
              <a:headEnd type="none" w="med" len="med"/>
              <a:tailEnd type="none" w="med" len="med"/>
            </a:ln>
            <a:effectLst>
              <a:glow rad="101600">
                <a:schemeClr val="bg1">
                  <a:alpha val="75000"/>
                </a:schemeClr>
              </a:glow>
              <a:softEdge rad="12700"/>
            </a:effectLst>
            <a:scene3d>
              <a:camera prst="orthographicFront"/>
              <a:lightRig rig="threePt" dir="t"/>
            </a:scene3d>
            <a:sp3d>
              <a:bevelT/>
            </a:sp3d>
          </p:spPr>
          <p:txBody>
            <a:bodyPr/>
            <a:lstStyle/>
            <a:p>
              <a:pPr algn="ctr">
                <a:defRPr/>
              </a:pPr>
              <a:endParaRPr lang="en-US" sz="2800" b="1" dirty="0">
                <a:latin typeface="Arial" pitchFamily="-108" charset="0"/>
                <a:ea typeface="Arial" charset="0"/>
              </a:endParaRPr>
            </a:p>
          </p:txBody>
        </p:sp>
        <p:sp>
          <p:nvSpPr>
            <p:cNvPr id="12" name="Oval 11"/>
            <p:cNvSpPr/>
            <p:nvPr/>
          </p:nvSpPr>
          <p:spPr bwMode="auto">
            <a:xfrm>
              <a:off x="6172200" y="3962400"/>
              <a:ext cx="304800" cy="228600"/>
            </a:xfrm>
            <a:prstGeom prst="ellipse">
              <a:avLst/>
            </a:prstGeom>
            <a:solidFill>
              <a:srgbClr val="FF0000">
                <a:alpha val="71000"/>
              </a:srgbClr>
            </a:solidFill>
            <a:ln w="9525" cap="flat" cmpd="sng" algn="ctr">
              <a:noFill/>
              <a:prstDash val="solid"/>
              <a:round/>
              <a:headEnd type="none" w="med" len="med"/>
              <a:tailEnd type="none" w="med" len="med"/>
            </a:ln>
            <a:effectLst>
              <a:glow rad="101600">
                <a:schemeClr val="bg1">
                  <a:alpha val="75000"/>
                </a:schemeClr>
              </a:glow>
              <a:softEdge rad="12700"/>
            </a:effectLst>
            <a:scene3d>
              <a:camera prst="orthographicFront"/>
              <a:lightRig rig="threePt" dir="t"/>
            </a:scene3d>
            <a:sp3d>
              <a:bevelT/>
            </a:sp3d>
          </p:spPr>
          <p:txBody>
            <a:bodyPr/>
            <a:lstStyle/>
            <a:p>
              <a:pPr algn="ctr">
                <a:defRPr/>
              </a:pPr>
              <a:endParaRPr lang="en-US" sz="2800" b="1" dirty="0">
                <a:latin typeface="Arial" pitchFamily="-108" charset="0"/>
                <a:ea typeface="Arial" charset="0"/>
              </a:endParaRPr>
            </a:p>
          </p:txBody>
        </p:sp>
        <p:sp>
          <p:nvSpPr>
            <p:cNvPr id="14" name="Oval 13"/>
            <p:cNvSpPr/>
            <p:nvPr/>
          </p:nvSpPr>
          <p:spPr bwMode="auto">
            <a:xfrm>
              <a:off x="7696200" y="3048000"/>
              <a:ext cx="304800" cy="228600"/>
            </a:xfrm>
            <a:prstGeom prst="ellipse">
              <a:avLst/>
            </a:prstGeom>
            <a:solidFill>
              <a:srgbClr val="FF0000">
                <a:alpha val="71000"/>
              </a:srgbClr>
            </a:solidFill>
            <a:ln w="9525" cap="flat" cmpd="sng" algn="ctr">
              <a:noFill/>
              <a:prstDash val="solid"/>
              <a:round/>
              <a:headEnd type="none" w="med" len="med"/>
              <a:tailEnd type="none" w="med" len="med"/>
            </a:ln>
            <a:effectLst>
              <a:glow rad="101600">
                <a:schemeClr val="bg1">
                  <a:alpha val="75000"/>
                </a:schemeClr>
              </a:glow>
              <a:softEdge rad="12700"/>
            </a:effectLst>
            <a:scene3d>
              <a:camera prst="orthographicFront"/>
              <a:lightRig rig="threePt" dir="t"/>
            </a:scene3d>
            <a:sp3d>
              <a:bevelT/>
            </a:sp3d>
          </p:spPr>
          <p:txBody>
            <a:bodyPr/>
            <a:lstStyle/>
            <a:p>
              <a:pPr algn="ctr">
                <a:defRPr/>
              </a:pPr>
              <a:endParaRPr lang="en-US" sz="2800" b="1" dirty="0">
                <a:latin typeface="Arial" pitchFamily="-108" charset="0"/>
                <a:ea typeface="Arial" charset="0"/>
              </a:endParaRPr>
            </a:p>
          </p:txBody>
        </p:sp>
      </p:grpSp>
      <p:grpSp>
        <p:nvGrpSpPr>
          <p:cNvPr id="3" name="Group 17"/>
          <p:cNvGrpSpPr>
            <a:grpSpLocks/>
          </p:cNvGrpSpPr>
          <p:nvPr/>
        </p:nvGrpSpPr>
        <p:grpSpPr bwMode="auto">
          <a:xfrm>
            <a:off x="1524000" y="2133600"/>
            <a:ext cx="5257800" cy="533400"/>
            <a:chOff x="1524000" y="2133600"/>
            <a:chExt cx="5257800" cy="533400"/>
          </a:xfrm>
        </p:grpSpPr>
        <p:sp>
          <p:nvSpPr>
            <p:cNvPr id="16" name="Oval 15"/>
            <p:cNvSpPr/>
            <p:nvPr/>
          </p:nvSpPr>
          <p:spPr bwMode="auto">
            <a:xfrm>
              <a:off x="1524000" y="2438400"/>
              <a:ext cx="304800" cy="228600"/>
            </a:xfrm>
            <a:prstGeom prst="ellipse">
              <a:avLst/>
            </a:prstGeom>
            <a:solidFill>
              <a:srgbClr val="FF0000">
                <a:alpha val="71000"/>
              </a:srgbClr>
            </a:solidFill>
            <a:ln w="9525" cap="flat" cmpd="sng" algn="ctr">
              <a:noFill/>
              <a:prstDash val="solid"/>
              <a:round/>
              <a:headEnd type="none" w="med" len="med"/>
              <a:tailEnd type="none" w="med" len="med"/>
            </a:ln>
            <a:effectLst>
              <a:glow rad="101600">
                <a:schemeClr val="bg1">
                  <a:alpha val="75000"/>
                </a:schemeClr>
              </a:glow>
              <a:softEdge rad="12700"/>
            </a:effectLst>
            <a:scene3d>
              <a:camera prst="orthographicFront"/>
              <a:lightRig rig="threePt" dir="t"/>
            </a:scene3d>
            <a:sp3d>
              <a:bevelT/>
            </a:sp3d>
          </p:spPr>
          <p:txBody>
            <a:bodyPr/>
            <a:lstStyle/>
            <a:p>
              <a:pPr algn="ctr">
                <a:defRPr/>
              </a:pPr>
              <a:endParaRPr lang="en-US" sz="2800" b="1" dirty="0">
                <a:latin typeface="Arial" pitchFamily="-108" charset="0"/>
                <a:ea typeface="Arial" charset="0"/>
              </a:endParaRPr>
            </a:p>
          </p:txBody>
        </p:sp>
        <p:sp>
          <p:nvSpPr>
            <p:cNvPr id="17" name="Oval 16"/>
            <p:cNvSpPr/>
            <p:nvPr/>
          </p:nvSpPr>
          <p:spPr bwMode="auto">
            <a:xfrm>
              <a:off x="6477000" y="2133600"/>
              <a:ext cx="304800" cy="228600"/>
            </a:xfrm>
            <a:prstGeom prst="ellipse">
              <a:avLst/>
            </a:prstGeom>
            <a:solidFill>
              <a:srgbClr val="FF0000">
                <a:alpha val="71000"/>
              </a:srgbClr>
            </a:solidFill>
            <a:ln w="9525" cap="flat" cmpd="sng" algn="ctr">
              <a:noFill/>
              <a:prstDash val="solid"/>
              <a:round/>
              <a:headEnd type="none" w="med" len="med"/>
              <a:tailEnd type="none" w="med" len="med"/>
            </a:ln>
            <a:effectLst>
              <a:glow rad="101600">
                <a:schemeClr val="bg1">
                  <a:alpha val="75000"/>
                </a:schemeClr>
              </a:glow>
              <a:softEdge rad="12700"/>
            </a:effectLst>
            <a:scene3d>
              <a:camera prst="orthographicFront"/>
              <a:lightRig rig="threePt" dir="t"/>
            </a:scene3d>
            <a:sp3d>
              <a:bevelT/>
            </a:sp3d>
          </p:spPr>
          <p:txBody>
            <a:bodyPr/>
            <a:lstStyle/>
            <a:p>
              <a:pPr algn="ctr">
                <a:defRPr/>
              </a:pPr>
              <a:endParaRPr lang="en-US" sz="2800" b="1" dirty="0">
                <a:latin typeface="Arial" pitchFamily="-108" charset="0"/>
                <a:ea typeface="Arial" charset="0"/>
              </a:endParaRPr>
            </a:p>
          </p:txBody>
        </p:sp>
      </p:grpSp>
      <p:sp>
        <p:nvSpPr>
          <p:cNvPr id="19" name="Oval 18"/>
          <p:cNvSpPr/>
          <p:nvPr/>
        </p:nvSpPr>
        <p:spPr bwMode="auto">
          <a:xfrm>
            <a:off x="8153400" y="3886200"/>
            <a:ext cx="304800" cy="228600"/>
          </a:xfrm>
          <a:prstGeom prst="ellipse">
            <a:avLst/>
          </a:prstGeom>
          <a:solidFill>
            <a:srgbClr val="FF0000">
              <a:alpha val="71000"/>
            </a:srgbClr>
          </a:solidFill>
          <a:ln w="9525" cap="flat" cmpd="sng" algn="ctr">
            <a:noFill/>
            <a:prstDash val="solid"/>
            <a:round/>
            <a:headEnd type="none" w="med" len="med"/>
            <a:tailEnd type="none" w="med" len="med"/>
          </a:ln>
          <a:effectLst>
            <a:glow rad="101600">
              <a:schemeClr val="bg1">
                <a:alpha val="75000"/>
              </a:schemeClr>
            </a:glow>
            <a:softEdge rad="12700"/>
          </a:effectLst>
          <a:scene3d>
            <a:camera prst="orthographicFront"/>
            <a:lightRig rig="threePt" dir="t"/>
          </a:scene3d>
          <a:sp3d>
            <a:bevelT/>
          </a:sp3d>
        </p:spPr>
        <p:txBody>
          <a:bodyPr/>
          <a:lstStyle/>
          <a:p>
            <a:pPr algn="ctr">
              <a:defRPr/>
            </a:pPr>
            <a:endParaRPr lang="en-US" sz="2800" b="1" dirty="0">
              <a:latin typeface="Arial" pitchFamily="-108" charset="0"/>
              <a:ea typeface="Arial" charset="0"/>
            </a:endParaRPr>
          </a:p>
        </p:txBody>
      </p:sp>
      <p:cxnSp>
        <p:nvCxnSpPr>
          <p:cNvPr id="1038" name="Straight Arrow Connector 20"/>
          <p:cNvCxnSpPr>
            <a:cxnSpLocks noChangeShapeType="1"/>
          </p:cNvCxnSpPr>
          <p:nvPr/>
        </p:nvCxnSpPr>
        <p:spPr bwMode="auto">
          <a:xfrm rot="10800000">
            <a:off x="7620000" y="3810000"/>
            <a:ext cx="457200" cy="152400"/>
          </a:xfrm>
          <a:prstGeom prst="straightConnector1">
            <a:avLst/>
          </a:prstGeom>
          <a:noFill/>
          <a:ln w="9525">
            <a:solidFill>
              <a:schemeClr val="tx1"/>
            </a:solidFill>
            <a:round/>
            <a:headEnd/>
            <a:tailEnd type="arrow" w="med" len="med"/>
          </a:ln>
        </p:spPr>
      </p:cxnSp>
      <p:grpSp>
        <p:nvGrpSpPr>
          <p:cNvPr id="4" name="Group 24"/>
          <p:cNvGrpSpPr>
            <a:grpSpLocks/>
          </p:cNvGrpSpPr>
          <p:nvPr/>
        </p:nvGrpSpPr>
        <p:grpSpPr bwMode="auto">
          <a:xfrm>
            <a:off x="1371600" y="3276600"/>
            <a:ext cx="1066800" cy="1676400"/>
            <a:chOff x="1371600" y="3276600"/>
            <a:chExt cx="1066800" cy="1676400"/>
          </a:xfrm>
        </p:grpSpPr>
        <p:sp>
          <p:nvSpPr>
            <p:cNvPr id="23" name="Oval 22"/>
            <p:cNvSpPr/>
            <p:nvPr/>
          </p:nvSpPr>
          <p:spPr bwMode="auto">
            <a:xfrm>
              <a:off x="2133600" y="4724400"/>
              <a:ext cx="304800" cy="228600"/>
            </a:xfrm>
            <a:prstGeom prst="ellipse">
              <a:avLst/>
            </a:prstGeom>
            <a:solidFill>
              <a:srgbClr val="FF0000">
                <a:alpha val="71000"/>
              </a:srgbClr>
            </a:solidFill>
            <a:ln w="9525" cap="flat" cmpd="sng" algn="ctr">
              <a:noFill/>
              <a:prstDash val="solid"/>
              <a:round/>
              <a:headEnd type="none" w="med" len="med"/>
              <a:tailEnd type="none" w="med" len="med"/>
            </a:ln>
            <a:effectLst>
              <a:glow rad="101600">
                <a:schemeClr val="bg1">
                  <a:alpha val="75000"/>
                </a:schemeClr>
              </a:glow>
              <a:softEdge rad="12700"/>
            </a:effectLst>
            <a:scene3d>
              <a:camera prst="orthographicFront"/>
              <a:lightRig rig="threePt" dir="t"/>
            </a:scene3d>
            <a:sp3d>
              <a:bevelT/>
            </a:sp3d>
          </p:spPr>
          <p:txBody>
            <a:bodyPr/>
            <a:lstStyle/>
            <a:p>
              <a:pPr algn="ctr">
                <a:defRPr/>
              </a:pPr>
              <a:endParaRPr lang="en-US" sz="2800" b="1" dirty="0">
                <a:latin typeface="Arial" pitchFamily="-108" charset="0"/>
                <a:ea typeface="Arial" charset="0"/>
              </a:endParaRPr>
            </a:p>
          </p:txBody>
        </p:sp>
        <p:sp>
          <p:nvSpPr>
            <p:cNvPr id="24" name="Oval 23"/>
            <p:cNvSpPr/>
            <p:nvPr/>
          </p:nvSpPr>
          <p:spPr bwMode="auto">
            <a:xfrm>
              <a:off x="1371600" y="3276600"/>
              <a:ext cx="304800" cy="228600"/>
            </a:xfrm>
            <a:prstGeom prst="ellipse">
              <a:avLst/>
            </a:prstGeom>
            <a:solidFill>
              <a:srgbClr val="FF0000">
                <a:alpha val="71000"/>
              </a:srgbClr>
            </a:solidFill>
            <a:ln w="9525" cap="flat" cmpd="sng" algn="ctr">
              <a:noFill/>
              <a:prstDash val="solid"/>
              <a:round/>
              <a:headEnd type="none" w="med" len="med"/>
              <a:tailEnd type="none" w="med" len="med"/>
            </a:ln>
            <a:effectLst>
              <a:glow rad="101600">
                <a:schemeClr val="bg1">
                  <a:alpha val="75000"/>
                </a:schemeClr>
              </a:glow>
              <a:softEdge rad="12700"/>
            </a:effectLst>
            <a:scene3d>
              <a:camera prst="orthographicFront"/>
              <a:lightRig rig="threePt" dir="t"/>
            </a:scene3d>
            <a:sp3d>
              <a:bevelT/>
            </a:sp3d>
          </p:spPr>
          <p:txBody>
            <a:bodyPr/>
            <a:lstStyle/>
            <a:p>
              <a:pPr algn="ctr">
                <a:defRPr/>
              </a:pPr>
              <a:endParaRPr lang="en-US" sz="2800" b="1" dirty="0">
                <a:latin typeface="Arial" pitchFamily="-108" charset="0"/>
                <a:ea typeface="Arial" charset="0"/>
              </a:endParaRPr>
            </a:p>
          </p:txBody>
        </p:sp>
      </p:grpSp>
      <p:sp>
        <p:nvSpPr>
          <p:cNvPr id="22"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25" name="Text Box 6"/>
          <p:cNvSpPr txBox="1">
            <a:spLocks noChangeArrowheads="1"/>
          </p:cNvSpPr>
          <p:nvPr/>
        </p:nvSpPr>
        <p:spPr bwMode="auto">
          <a:xfrm>
            <a:off x="4953000" y="6322368"/>
            <a:ext cx="4114800" cy="230832"/>
          </a:xfrm>
          <a:prstGeom prst="rect">
            <a:avLst/>
          </a:prstGeom>
          <a:noFill/>
          <a:ln w="9525">
            <a:noFill/>
            <a:miter lim="800000"/>
            <a:headEnd/>
            <a:tailEnd/>
          </a:ln>
        </p:spPr>
        <p:txBody>
          <a:bodyPr>
            <a:spAutoFit/>
          </a:bodyPr>
          <a:lstStyle/>
          <a:p>
            <a:pPr algn="r" eaLnBrk="0" hangingPunct="0">
              <a:spcBef>
                <a:spcPct val="50000"/>
              </a:spcBef>
            </a:pPr>
            <a:r>
              <a:rPr lang="en-US" sz="900" i="1" dirty="0" smtClean="0">
                <a:solidFill>
                  <a:srgbClr val="000000"/>
                </a:solidFill>
              </a:rPr>
              <a:t>Diagram courtesy of John </a:t>
            </a:r>
            <a:r>
              <a:rPr lang="en-US" sz="900" i="1" dirty="0" err="1">
                <a:solidFill>
                  <a:srgbClr val="000000"/>
                </a:solidFill>
              </a:rPr>
              <a:t>Tooley</a:t>
            </a:r>
            <a:endParaRPr lang="en-US" sz="9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1000" y="12700"/>
            <a:ext cx="5369034" cy="901700"/>
          </a:xfrm>
        </p:spPr>
        <p:txBody>
          <a:bodyPr/>
          <a:lstStyle/>
          <a:p>
            <a:pPr eaLnBrk="1" hangingPunct="1">
              <a:defRPr/>
            </a:pPr>
            <a:r>
              <a:rPr lang="en-US" dirty="0" smtClean="0">
                <a:ea typeface="ＭＳ Ｐゴシック" pitchFamily="-109" charset="-128"/>
                <a:cs typeface="ＭＳ Ｐゴシック" pitchFamily="-109" charset="-128"/>
              </a:rPr>
              <a:t>Examples – House as a System</a:t>
            </a:r>
          </a:p>
        </p:txBody>
      </p:sp>
      <p:pic>
        <p:nvPicPr>
          <p:cNvPr id="47110" name="Picture 4" descr="Montgomery AL Attic Insulation Voids 01-lo res"/>
          <p:cNvPicPr>
            <a:picLocks noChangeAspect="1" noChangeArrowheads="1"/>
          </p:cNvPicPr>
          <p:nvPr/>
        </p:nvPicPr>
        <p:blipFill>
          <a:blip r:embed="rId3" cstate="email"/>
          <a:srcRect/>
          <a:stretch>
            <a:fillRect/>
          </a:stretch>
        </p:blipFill>
        <p:spPr bwMode="auto">
          <a:xfrm>
            <a:off x="457200" y="1752600"/>
            <a:ext cx="3835400" cy="2590800"/>
          </a:xfrm>
          <a:prstGeom prst="rect">
            <a:avLst/>
          </a:prstGeom>
          <a:solidFill>
            <a:srgbClr val="FFFFFF">
              <a:shade val="85000"/>
            </a:srgbClr>
          </a:solidFill>
          <a:ln w="635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4" name="Text Box 5"/>
          <p:cNvSpPr txBox="1">
            <a:spLocks noChangeArrowheads="1"/>
          </p:cNvSpPr>
          <p:nvPr/>
        </p:nvSpPr>
        <p:spPr bwMode="auto">
          <a:xfrm>
            <a:off x="457200" y="4648200"/>
            <a:ext cx="3810000" cy="457200"/>
          </a:xfrm>
          <a:prstGeom prst="rect">
            <a:avLst/>
          </a:prstGeom>
          <a:noFill/>
          <a:ln w="9525">
            <a:noFill/>
            <a:miter lim="800000"/>
            <a:headEnd/>
            <a:tailEnd/>
          </a:ln>
        </p:spPr>
        <p:txBody>
          <a:bodyPr>
            <a:spAutoFit/>
          </a:bodyPr>
          <a:lstStyle/>
          <a:p>
            <a:pPr algn="ctr">
              <a:spcBef>
                <a:spcPts val="600"/>
              </a:spcBef>
              <a:spcAft>
                <a:spcPts val="600"/>
              </a:spcAft>
            </a:pPr>
            <a:r>
              <a:rPr lang="en-US" sz="2400" dirty="0"/>
              <a:t>An </a:t>
            </a:r>
            <a:r>
              <a:rPr lang="en-US" sz="2400" dirty="0" err="1"/>
              <a:t>uninsulated</a:t>
            </a:r>
            <a:r>
              <a:rPr lang="en-US" sz="2400" dirty="0"/>
              <a:t> </a:t>
            </a:r>
            <a:r>
              <a:rPr lang="en-US" sz="2400" dirty="0" smtClean="0"/>
              <a:t>attic...</a:t>
            </a:r>
            <a:endParaRPr lang="en-US" sz="2400" dirty="0"/>
          </a:p>
        </p:txBody>
      </p:sp>
      <p:sp>
        <p:nvSpPr>
          <p:cNvPr id="15365" name="Text Box 6"/>
          <p:cNvSpPr txBox="1">
            <a:spLocks noChangeArrowheads="1"/>
          </p:cNvSpPr>
          <p:nvPr/>
        </p:nvSpPr>
        <p:spPr bwMode="auto">
          <a:xfrm>
            <a:off x="4800600" y="4648200"/>
            <a:ext cx="3810000" cy="1200150"/>
          </a:xfrm>
          <a:prstGeom prst="rect">
            <a:avLst/>
          </a:prstGeom>
          <a:noFill/>
          <a:ln w="9525">
            <a:noFill/>
            <a:miter lim="800000"/>
            <a:headEnd/>
            <a:tailEnd/>
          </a:ln>
        </p:spPr>
        <p:txBody>
          <a:bodyPr>
            <a:spAutoFit/>
          </a:bodyPr>
          <a:lstStyle/>
          <a:p>
            <a:pPr algn="ctr">
              <a:spcBef>
                <a:spcPts val="600"/>
              </a:spcBef>
              <a:spcAft>
                <a:spcPts val="600"/>
              </a:spcAft>
            </a:pPr>
            <a:r>
              <a:rPr lang="en-US" sz="2400" dirty="0" smtClean="0"/>
              <a:t>…makes </a:t>
            </a:r>
            <a:r>
              <a:rPr lang="en-US" sz="2400" dirty="0"/>
              <a:t>the heating </a:t>
            </a:r>
            <a:br>
              <a:rPr lang="en-US" sz="2400" dirty="0"/>
            </a:br>
            <a:r>
              <a:rPr lang="en-US" sz="2400" dirty="0"/>
              <a:t>and cooling system work harder than necessary.</a:t>
            </a:r>
          </a:p>
        </p:txBody>
      </p:sp>
      <p:pic>
        <p:nvPicPr>
          <p:cNvPr id="47113" name="Picture 7" descr="Photo of opened residential furnace."/>
          <p:cNvPicPr>
            <a:picLocks noChangeAspect="1" noChangeArrowheads="1"/>
          </p:cNvPicPr>
          <p:nvPr/>
        </p:nvPicPr>
        <p:blipFill>
          <a:blip r:embed="rId4" cstate="email"/>
          <a:srcRect l="1961"/>
          <a:stretch>
            <a:fillRect/>
          </a:stretch>
        </p:blipFill>
        <p:spPr bwMode="auto">
          <a:xfrm>
            <a:off x="4800600" y="1765300"/>
            <a:ext cx="3810000" cy="2566988"/>
          </a:xfrm>
          <a:prstGeom prst="rect">
            <a:avLst/>
          </a:prstGeom>
          <a:solidFill>
            <a:srgbClr val="FFFFFF">
              <a:shade val="85000"/>
            </a:srgbClr>
          </a:solidFill>
          <a:ln w="635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8" name="Rectangle 7"/>
          <p:cNvSpPr>
            <a:spLocks noChangeArrowheads="1"/>
          </p:cNvSpPr>
          <p:nvPr/>
        </p:nvSpPr>
        <p:spPr bwMode="auto">
          <a:xfrm>
            <a:off x="5562600" y="41125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2166" y="0"/>
            <a:ext cx="5369034" cy="901700"/>
          </a:xfrm>
        </p:spPr>
        <p:txBody>
          <a:bodyPr/>
          <a:lstStyle/>
          <a:p>
            <a:pPr eaLnBrk="1" hangingPunct="1">
              <a:defRPr/>
            </a:pPr>
            <a:r>
              <a:rPr lang="en-US" dirty="0" smtClean="0">
                <a:ea typeface="ＭＳ Ｐゴシック" pitchFamily="-109" charset="-128"/>
                <a:cs typeface="ＭＳ Ｐゴシック" pitchFamily="-109" charset="-128"/>
              </a:rPr>
              <a:t>Examples – House as a System</a:t>
            </a:r>
          </a:p>
        </p:txBody>
      </p:sp>
      <p:pic>
        <p:nvPicPr>
          <p:cNvPr id="49160" name="Picture 7" descr="Photo of leaky recessed lighting fixtures."/>
          <p:cNvPicPr>
            <a:picLocks noChangeAspect="1" noChangeArrowheads="1"/>
          </p:cNvPicPr>
          <p:nvPr/>
        </p:nvPicPr>
        <p:blipFill>
          <a:blip r:embed="rId3" cstate="email"/>
          <a:srcRect/>
          <a:stretch>
            <a:fillRect/>
          </a:stretch>
        </p:blipFill>
        <p:spPr bwMode="auto">
          <a:xfrm>
            <a:off x="457200" y="1752600"/>
            <a:ext cx="3733800" cy="2566988"/>
          </a:xfrm>
          <a:prstGeom prst="rect">
            <a:avLst/>
          </a:prstGeom>
          <a:solidFill>
            <a:srgbClr val="FFFFFF">
              <a:shade val="85000"/>
            </a:srgbClr>
          </a:solidFill>
          <a:ln w="635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9161" name="Picture 12" descr="Photo of snow melting on roof."/>
          <p:cNvPicPr>
            <a:picLocks noChangeAspect="1" noChangeArrowheads="1"/>
          </p:cNvPicPr>
          <p:nvPr/>
        </p:nvPicPr>
        <p:blipFill>
          <a:blip r:embed="rId4" cstate="email">
            <a:lum contrast="14000"/>
          </a:blip>
          <a:srcRect/>
          <a:stretch>
            <a:fillRect/>
          </a:stretch>
        </p:blipFill>
        <p:spPr bwMode="auto">
          <a:xfrm>
            <a:off x="4724400" y="1752600"/>
            <a:ext cx="3962400" cy="2590800"/>
          </a:xfrm>
          <a:prstGeom prst="rect">
            <a:avLst/>
          </a:prstGeom>
          <a:solidFill>
            <a:srgbClr val="FFFFFF">
              <a:shade val="85000"/>
            </a:srgbClr>
          </a:solidFill>
          <a:ln w="635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89" name="Text Box 5"/>
          <p:cNvSpPr txBox="1">
            <a:spLocks noChangeArrowheads="1"/>
          </p:cNvSpPr>
          <p:nvPr/>
        </p:nvSpPr>
        <p:spPr bwMode="auto">
          <a:xfrm>
            <a:off x="609600" y="4648200"/>
            <a:ext cx="3505200" cy="830263"/>
          </a:xfrm>
          <a:prstGeom prst="rect">
            <a:avLst/>
          </a:prstGeom>
          <a:noFill/>
          <a:ln w="9525">
            <a:noFill/>
            <a:miter lim="800000"/>
            <a:headEnd/>
            <a:tailEnd/>
          </a:ln>
        </p:spPr>
        <p:txBody>
          <a:bodyPr>
            <a:spAutoFit/>
          </a:bodyPr>
          <a:lstStyle/>
          <a:p>
            <a:pPr algn="ctr">
              <a:spcBef>
                <a:spcPts val="600"/>
              </a:spcBef>
              <a:spcAft>
                <a:spcPts val="600"/>
              </a:spcAft>
            </a:pPr>
            <a:r>
              <a:rPr lang="en-US" sz="2400" dirty="0" smtClean="0"/>
              <a:t>Leaky </a:t>
            </a:r>
            <a:r>
              <a:rPr lang="en-US" sz="2400" dirty="0"/>
              <a:t>recessed </a:t>
            </a:r>
            <a:br>
              <a:rPr lang="en-US" sz="2400" dirty="0"/>
            </a:br>
            <a:r>
              <a:rPr lang="en-US" sz="2400" dirty="0"/>
              <a:t>lighting fixtures...</a:t>
            </a:r>
          </a:p>
        </p:txBody>
      </p:sp>
      <p:sp>
        <p:nvSpPr>
          <p:cNvPr id="16390" name="Text Box 6"/>
          <p:cNvSpPr txBox="1">
            <a:spLocks noChangeArrowheads="1"/>
          </p:cNvSpPr>
          <p:nvPr/>
        </p:nvSpPr>
        <p:spPr bwMode="auto">
          <a:xfrm>
            <a:off x="4800600" y="4648200"/>
            <a:ext cx="3810000" cy="1200329"/>
          </a:xfrm>
          <a:prstGeom prst="rect">
            <a:avLst/>
          </a:prstGeom>
          <a:noFill/>
          <a:ln w="9525">
            <a:noFill/>
            <a:miter lim="800000"/>
            <a:headEnd/>
            <a:tailEnd/>
          </a:ln>
        </p:spPr>
        <p:txBody>
          <a:bodyPr>
            <a:spAutoFit/>
          </a:bodyPr>
          <a:lstStyle/>
          <a:p>
            <a:pPr algn="ctr">
              <a:spcBef>
                <a:spcPts val="600"/>
              </a:spcBef>
              <a:spcAft>
                <a:spcPts val="600"/>
              </a:spcAft>
            </a:pPr>
            <a:r>
              <a:rPr lang="en-US" sz="2400" dirty="0" smtClean="0"/>
              <a:t>…increases </a:t>
            </a:r>
            <a:r>
              <a:rPr lang="en-US" sz="2400" dirty="0"/>
              <a:t>heat loss/gain, </a:t>
            </a:r>
            <a:br>
              <a:rPr lang="en-US" sz="2400" dirty="0"/>
            </a:br>
            <a:r>
              <a:rPr lang="en-US" sz="2400" dirty="0"/>
              <a:t>and can cause ice dams.</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10" name="Rectangle 9"/>
          <p:cNvSpPr>
            <a:spLocks noChangeArrowheads="1"/>
          </p:cNvSpPr>
          <p:nvPr/>
        </p:nvSpPr>
        <p:spPr bwMode="auto">
          <a:xfrm>
            <a:off x="5562600" y="41125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a:t>
            </a:r>
            <a:r>
              <a:rPr lang="en-US" sz="900" i="1" dirty="0">
                <a:solidFill>
                  <a:schemeClr val="bg1"/>
                </a:solidFill>
                <a:cs typeface="Arial" charset="0"/>
              </a:rPr>
              <a:t>US Department of Energy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0"/>
            <a:ext cx="5369034" cy="901700"/>
          </a:xfrm>
        </p:spPr>
        <p:txBody>
          <a:bodyPr/>
          <a:lstStyle/>
          <a:p>
            <a:pPr eaLnBrk="1" hangingPunct="1">
              <a:defRPr/>
            </a:pPr>
            <a:r>
              <a:rPr lang="en-US" dirty="0" smtClean="0">
                <a:ea typeface="ＭＳ Ｐゴシック" pitchFamily="-109" charset="-128"/>
                <a:cs typeface="ＭＳ Ｐゴシック" pitchFamily="-109" charset="-128"/>
              </a:rPr>
              <a:t>Examples – House as a System</a:t>
            </a:r>
          </a:p>
        </p:txBody>
      </p:sp>
      <p:pic>
        <p:nvPicPr>
          <p:cNvPr id="51208" name="Picture 7" descr="Photo of bathroom exhaust fan."/>
          <p:cNvPicPr>
            <a:picLocks noChangeAspect="1" noChangeArrowheads="1"/>
          </p:cNvPicPr>
          <p:nvPr/>
        </p:nvPicPr>
        <p:blipFill>
          <a:blip r:embed="rId3" cstate="email"/>
          <a:srcRect/>
          <a:stretch>
            <a:fillRect/>
          </a:stretch>
        </p:blipFill>
        <p:spPr bwMode="auto">
          <a:xfrm>
            <a:off x="457200" y="1752600"/>
            <a:ext cx="3733800" cy="2566988"/>
          </a:xfrm>
          <a:prstGeom prst="rect">
            <a:avLst/>
          </a:prstGeom>
          <a:solidFill>
            <a:srgbClr val="FFFFFF">
              <a:shade val="85000"/>
            </a:srgbClr>
          </a:solidFill>
          <a:ln w="635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09" name="Picture 8" descr="Photo of moisture damage on residential roof deck and trusses."/>
          <p:cNvPicPr>
            <a:picLocks noChangeAspect="1" noChangeArrowheads="1"/>
          </p:cNvPicPr>
          <p:nvPr/>
        </p:nvPicPr>
        <p:blipFill>
          <a:blip r:embed="rId4" cstate="email"/>
          <a:srcRect/>
          <a:stretch>
            <a:fillRect/>
          </a:stretch>
        </p:blipFill>
        <p:spPr bwMode="auto">
          <a:xfrm>
            <a:off x="4724400" y="1752600"/>
            <a:ext cx="3886200" cy="2566988"/>
          </a:xfrm>
          <a:prstGeom prst="rect">
            <a:avLst/>
          </a:prstGeom>
          <a:solidFill>
            <a:srgbClr val="FFFFFF">
              <a:shade val="85000"/>
            </a:srgbClr>
          </a:solidFill>
          <a:ln w="635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3" name="Text Box 5"/>
          <p:cNvSpPr txBox="1">
            <a:spLocks noChangeArrowheads="1"/>
          </p:cNvSpPr>
          <p:nvPr/>
        </p:nvSpPr>
        <p:spPr bwMode="auto">
          <a:xfrm>
            <a:off x="478413" y="4648200"/>
            <a:ext cx="3702487" cy="1200329"/>
          </a:xfrm>
          <a:prstGeom prst="rect">
            <a:avLst/>
          </a:prstGeom>
          <a:noFill/>
          <a:ln w="9525">
            <a:noFill/>
            <a:miter lim="800000"/>
            <a:headEnd/>
            <a:tailEnd/>
          </a:ln>
        </p:spPr>
        <p:txBody>
          <a:bodyPr wrap="none">
            <a:spAutoFit/>
          </a:bodyPr>
          <a:lstStyle/>
          <a:p>
            <a:pPr algn="ctr">
              <a:spcBef>
                <a:spcPts val="600"/>
              </a:spcBef>
              <a:spcAft>
                <a:spcPts val="600"/>
              </a:spcAft>
            </a:pPr>
            <a:r>
              <a:rPr lang="en-US" sz="2400" dirty="0"/>
              <a:t>This bathroom exhaust</a:t>
            </a:r>
            <a:br>
              <a:rPr lang="en-US" sz="2400" dirty="0"/>
            </a:br>
            <a:r>
              <a:rPr lang="en-US" sz="2400" dirty="0"/>
              <a:t>fan does not exhaust to</a:t>
            </a:r>
            <a:br>
              <a:rPr lang="en-US" sz="2400" dirty="0"/>
            </a:br>
            <a:r>
              <a:rPr lang="en-US" sz="2400" dirty="0" smtClean="0"/>
              <a:t>outdoors–just </a:t>
            </a:r>
            <a:r>
              <a:rPr lang="en-US" sz="2400" dirty="0"/>
              <a:t>to the soffit</a:t>
            </a:r>
            <a:r>
              <a:rPr lang="en-US" sz="2400" dirty="0">
                <a:solidFill>
                  <a:srgbClr val="333333"/>
                </a:solidFill>
              </a:rPr>
              <a:t>.</a:t>
            </a:r>
          </a:p>
        </p:txBody>
      </p:sp>
      <p:sp>
        <p:nvSpPr>
          <p:cNvPr id="17414" name="Text Box 6"/>
          <p:cNvSpPr txBox="1">
            <a:spLocks noChangeArrowheads="1"/>
          </p:cNvSpPr>
          <p:nvPr/>
        </p:nvSpPr>
        <p:spPr bwMode="auto">
          <a:xfrm>
            <a:off x="4800600" y="4648200"/>
            <a:ext cx="3733800" cy="1200150"/>
          </a:xfrm>
          <a:prstGeom prst="rect">
            <a:avLst/>
          </a:prstGeom>
          <a:noFill/>
          <a:ln w="9525">
            <a:noFill/>
            <a:miter lim="800000"/>
            <a:headEnd/>
            <a:tailEnd/>
          </a:ln>
        </p:spPr>
        <p:txBody>
          <a:bodyPr>
            <a:spAutoFit/>
          </a:bodyPr>
          <a:lstStyle/>
          <a:p>
            <a:pPr algn="ctr">
              <a:spcBef>
                <a:spcPts val="600"/>
              </a:spcBef>
              <a:spcAft>
                <a:spcPts val="600"/>
              </a:spcAft>
            </a:pPr>
            <a:r>
              <a:rPr lang="en-US" sz="2400" dirty="0"/>
              <a:t>The moisture condenses on the roof deck and trusses causing damage.</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10" name="Rectangle 9"/>
          <p:cNvSpPr>
            <a:spLocks noChangeArrowheads="1"/>
          </p:cNvSpPr>
          <p:nvPr/>
        </p:nvSpPr>
        <p:spPr bwMode="auto">
          <a:xfrm>
            <a:off x="5562600" y="41125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 US </a:t>
            </a:r>
            <a:r>
              <a:rPr lang="en-US" sz="900" i="1" dirty="0">
                <a:solidFill>
                  <a:srgbClr val="000000"/>
                </a:solidFill>
                <a:cs typeface="Arial" charset="0"/>
              </a:rPr>
              <a:t>Department of Energy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p:cNvSpPr>
          <p:nvPr/>
        </p:nvSpPr>
        <p:spPr bwMode="auto">
          <a:xfrm>
            <a:off x="1019175" y="2411413"/>
            <a:ext cx="7146925" cy="946150"/>
          </a:xfrm>
          <a:prstGeom prst="rect">
            <a:avLst/>
          </a:prstGeom>
          <a:noFill/>
          <a:ln w="12700">
            <a:noFill/>
            <a:miter lim="800000"/>
            <a:headEnd/>
            <a:tailEnd/>
          </a:ln>
        </p:spPr>
        <p:txBody>
          <a:bodyPr lIns="0" tIns="0" rIns="0" bIns="0"/>
          <a:lstStyle/>
          <a:p>
            <a:endParaRPr lang="en-US"/>
          </a:p>
        </p:txBody>
      </p:sp>
      <p:pic>
        <p:nvPicPr>
          <p:cNvPr id="18435" name="Picture 9" descr="Clipart displaying cross section of house."/>
          <p:cNvPicPr>
            <a:picLocks noChangeAspect="1"/>
          </p:cNvPicPr>
          <p:nvPr/>
        </p:nvPicPr>
        <p:blipFill>
          <a:blip r:embed="rId3"/>
          <a:srcRect t="-2898"/>
          <a:stretch>
            <a:fillRect/>
          </a:stretch>
        </p:blipFill>
        <p:spPr bwMode="auto">
          <a:xfrm>
            <a:off x="0" y="1143000"/>
            <a:ext cx="9144000" cy="5486400"/>
          </a:xfrm>
          <a:prstGeom prst="rect">
            <a:avLst/>
          </a:prstGeom>
          <a:noFill/>
          <a:ln w="9525">
            <a:noFill/>
            <a:miter lim="800000"/>
            <a:headEnd/>
            <a:tailEnd/>
          </a:ln>
        </p:spPr>
      </p:pic>
      <p:pic>
        <p:nvPicPr>
          <p:cNvPr id="15" name="Picture 14" descr="Clipart of blue arrows displaying cold air leaks."/>
          <p:cNvPicPr>
            <a:picLocks noChangeAspect="1"/>
          </p:cNvPicPr>
          <p:nvPr/>
        </p:nvPicPr>
        <p:blipFill>
          <a:blip r:embed="rId4"/>
          <a:srcRect/>
          <a:stretch>
            <a:fillRect/>
          </a:stretch>
        </p:blipFill>
        <p:spPr bwMode="auto">
          <a:xfrm>
            <a:off x="1676400" y="2971800"/>
            <a:ext cx="4818063" cy="2338388"/>
          </a:xfrm>
          <a:prstGeom prst="rect">
            <a:avLst/>
          </a:prstGeom>
          <a:noFill/>
          <a:ln w="9525">
            <a:noFill/>
            <a:miter lim="800000"/>
            <a:headEnd/>
            <a:tailEnd/>
          </a:ln>
        </p:spPr>
      </p:pic>
      <p:pic>
        <p:nvPicPr>
          <p:cNvPr id="16" name="Picture 15" descr="Clipart of orange arrows displaying hot air leaks."/>
          <p:cNvPicPr>
            <a:picLocks noChangeAspect="1"/>
          </p:cNvPicPr>
          <p:nvPr/>
        </p:nvPicPr>
        <p:blipFill>
          <a:blip r:embed="rId5"/>
          <a:srcRect/>
          <a:stretch>
            <a:fillRect/>
          </a:stretch>
        </p:blipFill>
        <p:spPr bwMode="auto">
          <a:xfrm>
            <a:off x="1676400" y="2647950"/>
            <a:ext cx="3962400" cy="568325"/>
          </a:xfrm>
          <a:prstGeom prst="rect">
            <a:avLst/>
          </a:prstGeom>
          <a:noFill/>
          <a:ln w="9525">
            <a:noFill/>
            <a:miter lim="800000"/>
            <a:headEnd/>
            <a:tailEnd/>
          </a:ln>
        </p:spPr>
      </p:pic>
      <p:sp>
        <p:nvSpPr>
          <p:cNvPr id="13" name="Title 1"/>
          <p:cNvSpPr>
            <a:spLocks noGrp="1"/>
          </p:cNvSpPr>
          <p:nvPr>
            <p:ph type="title"/>
          </p:nvPr>
        </p:nvSpPr>
        <p:spPr>
          <a:xfrm>
            <a:off x="381000" y="76200"/>
            <a:ext cx="6934200" cy="838200"/>
          </a:xfrm>
        </p:spPr>
        <p:txBody>
          <a:bodyPr/>
          <a:lstStyle/>
          <a:p>
            <a:pPr eaLnBrk="1" hangingPunct="1">
              <a:defRPr/>
            </a:pPr>
            <a:r>
              <a:rPr lang="en-US" dirty="0" smtClean="0">
                <a:ea typeface="ＭＳ Ｐゴシック" pitchFamily="-109" charset="-128"/>
                <a:cs typeface="ＭＳ Ｐゴシック" pitchFamily="-109" charset="-128"/>
              </a:rPr>
              <a:t>Ventilation &amp; Air Change </a:t>
            </a:r>
          </a:p>
        </p:txBody>
      </p:sp>
      <p:sp>
        <p:nvSpPr>
          <p:cNvPr id="18440" name="Rectangle 6"/>
          <p:cNvSpPr>
            <a:spLocks/>
          </p:cNvSpPr>
          <p:nvPr/>
        </p:nvSpPr>
        <p:spPr bwMode="auto">
          <a:xfrm>
            <a:off x="1019175" y="2411413"/>
            <a:ext cx="7146925" cy="946150"/>
          </a:xfrm>
          <a:prstGeom prst="rect">
            <a:avLst/>
          </a:prstGeom>
          <a:noFill/>
          <a:ln w="12700">
            <a:noFill/>
            <a:miter lim="800000"/>
            <a:headEnd/>
            <a:tailEnd/>
          </a:ln>
        </p:spPr>
        <p:txBody>
          <a:bodyPr lIns="0" tIns="0" rIns="0" bIns="0"/>
          <a:lstStyle/>
          <a:p>
            <a:endParaRPr lang="en-US"/>
          </a:p>
        </p:txBody>
      </p:sp>
      <p:sp>
        <p:nvSpPr>
          <p:cNvPr id="18441" name="Rectangle 7"/>
          <p:cNvSpPr>
            <a:spLocks/>
          </p:cNvSpPr>
          <p:nvPr/>
        </p:nvSpPr>
        <p:spPr bwMode="auto">
          <a:xfrm>
            <a:off x="6019800" y="1576388"/>
            <a:ext cx="3048000" cy="800219"/>
          </a:xfrm>
          <a:prstGeom prst="rect">
            <a:avLst/>
          </a:prstGeom>
          <a:noFill/>
          <a:ln w="12700">
            <a:noFill/>
            <a:miter lim="800000"/>
            <a:headEnd/>
            <a:tailEnd/>
          </a:ln>
        </p:spPr>
        <p:txBody>
          <a:bodyPr lIns="0" tIns="0" rIns="40639" bIns="0">
            <a:spAutoFit/>
          </a:bodyPr>
          <a:lstStyle/>
          <a:p>
            <a:pPr marL="39688"/>
            <a:r>
              <a:rPr lang="en-US" sz="2600" dirty="0">
                <a:solidFill>
                  <a:srgbClr val="000066"/>
                </a:solidFill>
                <a:sym typeface="Arial" charset="0"/>
              </a:rPr>
              <a:t>Why seal </a:t>
            </a:r>
            <a:r>
              <a:rPr lang="en-US" sz="2600" dirty="0" smtClean="0">
                <a:solidFill>
                  <a:srgbClr val="000066"/>
                </a:solidFill>
                <a:sym typeface="Arial" charset="0"/>
              </a:rPr>
              <a:t>the </a:t>
            </a:r>
            <a:br>
              <a:rPr lang="en-US" sz="2600" dirty="0" smtClean="0">
                <a:solidFill>
                  <a:srgbClr val="000066"/>
                </a:solidFill>
                <a:sym typeface="Arial" charset="0"/>
              </a:rPr>
            </a:br>
            <a:r>
              <a:rPr lang="en-US" sz="2600" dirty="0" smtClean="0">
                <a:solidFill>
                  <a:srgbClr val="000066"/>
                </a:solidFill>
                <a:sym typeface="Arial" charset="0"/>
              </a:rPr>
              <a:t>leaks </a:t>
            </a:r>
            <a:r>
              <a:rPr lang="en-US" sz="2600" dirty="0">
                <a:solidFill>
                  <a:srgbClr val="000066"/>
                </a:solidFill>
                <a:sym typeface="Arial" charset="0"/>
              </a:rPr>
              <a:t>at all?</a:t>
            </a:r>
          </a:p>
        </p:txBody>
      </p:sp>
      <p:sp>
        <p:nvSpPr>
          <p:cNvPr id="12"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10" name="Rectangle 9"/>
          <p:cNvSpPr>
            <a:spLocks noChangeArrowheads="1"/>
          </p:cNvSpPr>
          <p:nvPr/>
        </p:nvSpPr>
        <p:spPr bwMode="auto">
          <a:xfrm>
            <a:off x="5029200" y="6398568"/>
            <a:ext cx="4114799"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Image created for the US DOE WAP National Standardized Curriculum</a:t>
            </a:r>
            <a:endParaRPr lang="en-US" sz="900" i="1" dirty="0">
              <a:solidFill>
                <a:schemeClr val="bg1"/>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5"/>
          <p:cNvSpPr>
            <a:spLocks noGrp="1"/>
          </p:cNvSpPr>
          <p:nvPr>
            <p:ph idx="1"/>
          </p:nvPr>
        </p:nvSpPr>
        <p:spPr>
          <a:xfrm>
            <a:off x="304800" y="2057400"/>
            <a:ext cx="2971800" cy="3505200"/>
          </a:xfrm>
        </p:spPr>
        <p:txBody>
          <a:bodyPr>
            <a:normAutofit/>
          </a:bodyPr>
          <a:lstStyle/>
          <a:p>
            <a:pPr marL="457200" indent="-285750"/>
            <a:r>
              <a:rPr lang="en-US" dirty="0" smtClean="0">
                <a:solidFill>
                  <a:schemeClr val="tx1"/>
                </a:solidFill>
                <a:ea typeface="ＭＳ Ｐゴシック" charset="-128"/>
                <a:cs typeface="Arial" charset="0"/>
              </a:rPr>
              <a:t>2 in. x 6 in. rafters with plywood decking</a:t>
            </a:r>
          </a:p>
          <a:p>
            <a:pPr marL="457200" indent="-285750"/>
            <a:r>
              <a:rPr lang="en-US" dirty="0" smtClean="0">
                <a:solidFill>
                  <a:schemeClr val="tx1"/>
                </a:solidFill>
                <a:ea typeface="ＭＳ Ｐゴシック" charset="-128"/>
                <a:cs typeface="Arial" charset="0"/>
              </a:rPr>
              <a:t>White “dots” </a:t>
            </a:r>
            <a:br>
              <a:rPr lang="en-US" dirty="0" smtClean="0">
                <a:solidFill>
                  <a:schemeClr val="tx1"/>
                </a:solidFill>
                <a:ea typeface="ＭＳ Ｐゴシック" charset="-128"/>
                <a:cs typeface="Arial" charset="0"/>
              </a:rPr>
            </a:br>
            <a:r>
              <a:rPr lang="en-US" dirty="0" smtClean="0">
                <a:solidFill>
                  <a:schemeClr val="tx1"/>
                </a:solidFill>
                <a:ea typeface="ＭＳ Ｐゴシック" charset="-128"/>
                <a:cs typeface="Arial" charset="0"/>
              </a:rPr>
              <a:t>are frost on </a:t>
            </a:r>
            <a:br>
              <a:rPr lang="en-US" dirty="0" smtClean="0">
                <a:solidFill>
                  <a:schemeClr val="tx1"/>
                </a:solidFill>
                <a:ea typeface="ＭＳ Ｐゴシック" charset="-128"/>
                <a:cs typeface="Arial" charset="0"/>
              </a:rPr>
            </a:br>
            <a:r>
              <a:rPr lang="en-US" dirty="0" smtClean="0">
                <a:solidFill>
                  <a:schemeClr val="tx1"/>
                </a:solidFill>
                <a:ea typeface="ＭＳ Ｐゴシック" charset="-128"/>
                <a:cs typeface="Arial" charset="0"/>
              </a:rPr>
              <a:t>nail points</a:t>
            </a:r>
          </a:p>
        </p:txBody>
      </p:sp>
      <p:sp>
        <p:nvSpPr>
          <p:cNvPr id="1594370" name="Rectangle 2"/>
          <p:cNvSpPr>
            <a:spLocks noGrp="1" noRot="1" noChangeArrowheads="1"/>
          </p:cNvSpPr>
          <p:nvPr>
            <p:ph type="title"/>
          </p:nvPr>
        </p:nvSpPr>
        <p:spPr>
          <a:xfrm>
            <a:off x="457200" y="0"/>
            <a:ext cx="5794375" cy="914400"/>
          </a:xfrm>
        </p:spPr>
        <p:txBody>
          <a:bodyPr/>
          <a:lstStyle/>
          <a:p>
            <a:pPr eaLnBrk="1" hangingPunct="1">
              <a:defRPr/>
            </a:pPr>
            <a:r>
              <a:rPr lang="en-US" dirty="0" smtClean="0">
                <a:ea typeface="ＭＳ Ｐゴシック" charset="-128"/>
              </a:rPr>
              <a:t>In the Attic…</a:t>
            </a:r>
          </a:p>
        </p:txBody>
      </p:sp>
      <p:pic>
        <p:nvPicPr>
          <p:cNvPr id="19459" name="Picture 6" descr="Photo display plywood decking with frost and mold."/>
          <p:cNvPicPr>
            <a:picLocks noChangeAspect="1"/>
          </p:cNvPicPr>
          <p:nvPr/>
        </p:nvPicPr>
        <p:blipFill>
          <a:blip r:embed="rId3"/>
          <a:srcRect/>
          <a:stretch>
            <a:fillRect/>
          </a:stretch>
        </p:blipFill>
        <p:spPr bwMode="auto">
          <a:xfrm>
            <a:off x="3505200" y="1143000"/>
            <a:ext cx="5638800" cy="5334000"/>
          </a:xfrm>
          <a:prstGeom prst="rect">
            <a:avLst/>
          </a:prstGeom>
          <a:noFill/>
          <a:ln w="9525">
            <a:noFill/>
            <a:miter lim="800000"/>
            <a:headEnd/>
            <a:tailEnd/>
          </a:ln>
        </p:spPr>
      </p:pic>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House as a system</a:t>
            </a:r>
            <a:endParaRPr lang="en-US" sz="1200" cap="all" dirty="0">
              <a:solidFill>
                <a:schemeClr val="bg1"/>
              </a:solidFill>
            </a:endParaRPr>
          </a:p>
        </p:txBody>
      </p:sp>
      <p:sp>
        <p:nvSpPr>
          <p:cNvPr id="6" name="Rectangle 5"/>
          <p:cNvSpPr>
            <a:spLocks noChangeArrowheads="1"/>
          </p:cNvSpPr>
          <p:nvPr/>
        </p:nvSpPr>
        <p:spPr bwMode="auto">
          <a:xfrm>
            <a:off x="6096000" y="62461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a:solidFill>
                  <a:schemeClr val="bg1"/>
                </a:solidFill>
                <a:cs typeface="Arial" charset="0"/>
              </a:rPr>
              <a:t>Photo </a:t>
            </a:r>
            <a:r>
              <a:rPr lang="en-US" sz="900" i="1" dirty="0" smtClean="0">
                <a:solidFill>
                  <a:schemeClr val="bg1"/>
                </a:solidFill>
                <a:cs typeface="Arial" charset="0"/>
              </a:rPr>
              <a:t>courtesy of The </a:t>
            </a:r>
            <a:r>
              <a:rPr lang="en-US" sz="900" i="1" dirty="0">
                <a:solidFill>
                  <a:schemeClr val="bg1"/>
                </a:solidFill>
                <a:cs typeface="Arial" charset="0"/>
              </a:rPr>
              <a:t>US Department of Energy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26461</TotalTime>
  <Words>5146</Words>
  <Application>Microsoft Office PowerPoint</Application>
  <PresentationFormat>On-screen Show (4:3)</PresentationFormat>
  <Paragraphs>497</Paragraphs>
  <Slides>38</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eere_Wx_MobileHomes_template_blue</vt:lpstr>
      <vt:lpstr>Image</vt:lpstr>
      <vt:lpstr>House as a System</vt:lpstr>
      <vt:lpstr>Learning Objectives</vt:lpstr>
      <vt:lpstr>House as a System</vt:lpstr>
      <vt:lpstr>House as a System</vt:lpstr>
      <vt:lpstr>Examples – House as a System</vt:lpstr>
      <vt:lpstr>Examples – House as a System</vt:lpstr>
      <vt:lpstr>Examples – House as a System</vt:lpstr>
      <vt:lpstr>Ventilation &amp; Air Change </vt:lpstr>
      <vt:lpstr>In the Attic…</vt:lpstr>
      <vt:lpstr>PowerPoint Presentation</vt:lpstr>
      <vt:lpstr>Chimney Chases</vt:lpstr>
      <vt:lpstr>Treating the Chimney Chase</vt:lpstr>
      <vt:lpstr>PowerPoint Presentation</vt:lpstr>
      <vt:lpstr>An Alternative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Dropped Soffits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Should Be Done?</vt:lpstr>
      <vt:lpstr>Something to Think About</vt:lpstr>
      <vt:lpstr>Today’s Houses Are Tighter</vt:lpstr>
      <vt:lpstr>Today’s Houses Have More and Bigger Fans</vt:lpstr>
      <vt:lpstr>Today’s Houses Have Weaker  Draft Appliances</vt:lpstr>
      <vt:lpstr>Today’s Houses Have Less  Drying Potential</vt:lpstr>
      <vt:lpstr>Lifestyle Changes</vt:lpstr>
      <vt:lpstr>Summary</vt:lpstr>
    </vt:vector>
  </TitlesOfParts>
  <Company>Maine State Housing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as a system</dc:title>
  <dc:creator>Tony Gill</dc:creator>
  <cp:lastModifiedBy>Alice Gaston</cp:lastModifiedBy>
  <cp:revision>526</cp:revision>
  <dcterms:created xsi:type="dcterms:W3CDTF">2012-07-10T14:53:20Z</dcterms:created>
  <dcterms:modified xsi:type="dcterms:W3CDTF">2012-11-01T15:00:09Z</dcterms:modified>
</cp:coreProperties>
</file>