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33"/>
  </p:notesMasterIdLst>
  <p:handoutMasterIdLst>
    <p:handoutMasterId r:id="rId34"/>
  </p:handoutMasterIdLst>
  <p:sldIdLst>
    <p:sldId id="320" r:id="rId2"/>
    <p:sldId id="308" r:id="rId3"/>
    <p:sldId id="278" r:id="rId4"/>
    <p:sldId id="333" r:id="rId5"/>
    <p:sldId id="303" r:id="rId6"/>
    <p:sldId id="313" r:id="rId7"/>
    <p:sldId id="279" r:id="rId8"/>
    <p:sldId id="334" r:id="rId9"/>
    <p:sldId id="322" r:id="rId10"/>
    <p:sldId id="297" r:id="rId11"/>
    <p:sldId id="296" r:id="rId12"/>
    <p:sldId id="335" r:id="rId13"/>
    <p:sldId id="325" r:id="rId14"/>
    <p:sldId id="274" r:id="rId15"/>
    <p:sldId id="293" r:id="rId16"/>
    <p:sldId id="326" r:id="rId17"/>
    <p:sldId id="277" r:id="rId18"/>
    <p:sldId id="300" r:id="rId19"/>
    <p:sldId id="321" r:id="rId20"/>
    <p:sldId id="330" r:id="rId21"/>
    <p:sldId id="331" r:id="rId22"/>
    <p:sldId id="332" r:id="rId23"/>
    <p:sldId id="307" r:id="rId24"/>
    <p:sldId id="324" r:id="rId25"/>
    <p:sldId id="304" r:id="rId26"/>
    <p:sldId id="305" r:id="rId27"/>
    <p:sldId id="306" r:id="rId28"/>
    <p:sldId id="336" r:id="rId29"/>
    <p:sldId id="323" r:id="rId30"/>
    <p:sldId id="328" r:id="rId31"/>
    <p:sldId id="329" r:id="rId32"/>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006A"/>
    <a:srgbClr val="333333"/>
    <a:srgbClr val="000066"/>
    <a:srgbClr val="79C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3272" autoAdjust="0"/>
  </p:normalViewPr>
  <p:slideViewPr>
    <p:cSldViewPr>
      <p:cViewPr>
        <p:scale>
          <a:sx n="67" d="100"/>
          <a:sy n="67" d="100"/>
        </p:scale>
        <p:origin x="-1476" y="-24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404" y="13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3170583" cy="47973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16387" name="Rectangle 3"/>
          <p:cNvSpPr>
            <a:spLocks noGrp="1" noChangeArrowheads="1"/>
          </p:cNvSpPr>
          <p:nvPr>
            <p:ph type="dt" sz="quarter" idx="1"/>
          </p:nvPr>
        </p:nvSpPr>
        <p:spPr bwMode="auto">
          <a:xfrm>
            <a:off x="4142962" y="1"/>
            <a:ext cx="3170583" cy="47973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a:p>
        </p:txBody>
      </p:sp>
      <p:sp>
        <p:nvSpPr>
          <p:cNvPr id="16388" name="Rectangle 4"/>
          <p:cNvSpPr>
            <a:spLocks noGrp="1" noChangeArrowheads="1"/>
          </p:cNvSpPr>
          <p:nvPr>
            <p:ph type="ftr" sz="quarter" idx="2"/>
          </p:nvPr>
        </p:nvSpPr>
        <p:spPr bwMode="auto">
          <a:xfrm>
            <a:off x="0" y="9119840"/>
            <a:ext cx="3170583" cy="47973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a:p>
        </p:txBody>
      </p:sp>
      <p:sp>
        <p:nvSpPr>
          <p:cNvPr id="16389" name="Rectangle 5"/>
          <p:cNvSpPr>
            <a:spLocks noGrp="1" noChangeArrowheads="1"/>
          </p:cNvSpPr>
          <p:nvPr>
            <p:ph type="sldNum" sz="quarter" idx="3"/>
          </p:nvPr>
        </p:nvSpPr>
        <p:spPr bwMode="auto">
          <a:xfrm>
            <a:off x="4142962" y="9119840"/>
            <a:ext cx="3170583" cy="479735"/>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algn="r" eaLnBrk="1" hangingPunct="1">
              <a:defRPr sz="1200">
                <a:latin typeface="Arial" charset="0"/>
              </a:defRPr>
            </a:lvl1pPr>
          </a:lstStyle>
          <a:p>
            <a:pPr>
              <a:defRPr/>
            </a:pPr>
            <a:fld id="{3BA38B10-04D9-4CAB-829E-218C63B18998}" type="slidenum">
              <a:rPr lang="en-US"/>
              <a:pPr>
                <a:defRPr/>
              </a:pPr>
              <a:t>‹#›</a:t>
            </a:fld>
            <a:endParaRPr lang="en-US" dirty="0"/>
          </a:p>
        </p:txBody>
      </p:sp>
    </p:spTree>
    <p:extLst>
      <p:ext uri="{BB962C8B-B14F-4D97-AF65-F5344CB8AC3E}">
        <p14:creationId xmlns:p14="http://schemas.microsoft.com/office/powerpoint/2010/main" val="8931171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4412" tIns="47206" rIns="94412" bIns="47206" rtlCol="0" anchor="ctr"/>
          <a:lstStyle/>
          <a:p>
            <a:pPr lvl="0"/>
            <a:endParaRPr lang="en-US" noProof="0" dirty="0" smtClean="0"/>
          </a:p>
        </p:txBody>
      </p:sp>
      <p:sp>
        <p:nvSpPr>
          <p:cNvPr id="5" name="Notes Placeholder 4"/>
          <p:cNvSpPr>
            <a:spLocks noGrp="1"/>
          </p:cNvSpPr>
          <p:nvPr>
            <p:ph type="body" sz="quarter" idx="3"/>
          </p:nvPr>
        </p:nvSpPr>
        <p:spPr>
          <a:xfrm>
            <a:off x="732183" y="4559919"/>
            <a:ext cx="5850835" cy="4320866"/>
          </a:xfrm>
          <a:prstGeom prst="rect">
            <a:avLst/>
          </a:prstGeom>
        </p:spPr>
        <p:txBody>
          <a:bodyPr vert="horz" lIns="94412" tIns="47206" rIns="94412" bIns="47206"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 name="Footer Placeholder 1"/>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December 2012</a:t>
            </a:r>
            <a:endParaRPr lang="en-US" dirty="0"/>
          </a:p>
        </p:txBody>
      </p:sp>
      <p:sp>
        <p:nvSpPr>
          <p:cNvPr id="3" name="Slide Number Placeholder 2"/>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9E83D82D-D090-4E4F-8734-6D71EC0F0C2F}" type="slidenum">
              <a:rPr lang="en-US" smtClean="0"/>
              <a:pPr/>
              <a:t>‹#›</a:t>
            </a:fld>
            <a:endParaRPr lang="en-US" dirty="0"/>
          </a:p>
        </p:txBody>
      </p:sp>
    </p:spTree>
    <p:extLst>
      <p:ext uri="{BB962C8B-B14F-4D97-AF65-F5344CB8AC3E}">
        <p14:creationId xmlns:p14="http://schemas.microsoft.com/office/powerpoint/2010/main" val="2474089041"/>
      </p:ext>
    </p:extLst>
  </p:cSld>
  <p:clrMap bg1="lt1" tx1="dk1" bg2="lt2" tx2="dk2" accent1="accent1" accent2="accent2" accent3="accent3" accent4="accent4" accent5="accent5" accent6="accent6" hlink="hlink" folHlink="folHlink"/>
  <p:hf hdr="0" dt="0"/>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109"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photo above shows combustion test equipment stored in a case. </a:t>
            </a:r>
          </a:p>
          <a:p>
            <a:r>
              <a:rPr lang="en-US" dirty="0" smtClean="0">
                <a:latin typeface="Times New Roman"/>
              </a:rPr>
              <a:t>Auditors should keep one case solely for combustion testing equipment. Pictured in this case:</a:t>
            </a:r>
          </a:p>
          <a:p>
            <a:pPr marL="457200" indent="-228600">
              <a:spcBef>
                <a:spcPts val="0"/>
              </a:spcBef>
              <a:spcAft>
                <a:spcPts val="0"/>
              </a:spcAft>
              <a:buFont typeface="Symbol"/>
              <a:buChar char="·"/>
            </a:pPr>
            <a:r>
              <a:rPr lang="en-US" dirty="0" smtClean="0">
                <a:latin typeface="Times New Roman"/>
              </a:rPr>
              <a:t>Smoke pump and filter paper</a:t>
            </a:r>
          </a:p>
          <a:p>
            <a:pPr marL="457200" indent="-228600">
              <a:spcBef>
                <a:spcPts val="0"/>
              </a:spcBef>
              <a:spcAft>
                <a:spcPts val="0"/>
              </a:spcAft>
              <a:buFont typeface="Symbol"/>
              <a:buChar char="·"/>
            </a:pPr>
            <a:r>
              <a:rPr lang="en-US" dirty="0" smtClean="0">
                <a:latin typeface="Times New Roman"/>
              </a:rPr>
              <a:t>Lighter</a:t>
            </a:r>
          </a:p>
          <a:p>
            <a:pPr marL="457200" indent="-228600">
              <a:spcBef>
                <a:spcPts val="0"/>
              </a:spcBef>
              <a:spcAft>
                <a:spcPts val="0"/>
              </a:spcAft>
              <a:buFont typeface="Symbol"/>
              <a:buChar char="·"/>
            </a:pPr>
            <a:r>
              <a:rPr lang="en-US" dirty="0" smtClean="0">
                <a:latin typeface="Times New Roman"/>
              </a:rPr>
              <a:t>Combustion analyzer and manual</a:t>
            </a:r>
          </a:p>
          <a:p>
            <a:pPr marL="457200" indent="-228600">
              <a:spcBef>
                <a:spcPts val="0"/>
              </a:spcBef>
              <a:spcAft>
                <a:spcPts val="0"/>
              </a:spcAft>
              <a:buFont typeface="Symbol"/>
              <a:buChar char="·"/>
            </a:pPr>
            <a:r>
              <a:rPr lang="en-US" dirty="0" smtClean="0">
                <a:latin typeface="Times New Roman"/>
              </a:rPr>
              <a:t>High-temp sealant</a:t>
            </a:r>
          </a:p>
          <a:p>
            <a:pPr marL="457200" indent="-228600">
              <a:spcBef>
                <a:spcPts val="0"/>
              </a:spcBef>
              <a:spcAft>
                <a:spcPts val="0"/>
              </a:spcAft>
              <a:buFont typeface="Symbol"/>
              <a:buChar char="·"/>
            </a:pPr>
            <a:r>
              <a:rPr lang="en-US" dirty="0" smtClean="0">
                <a:latin typeface="Times New Roman"/>
              </a:rPr>
              <a:t>Appropriate drill bits for test holes</a:t>
            </a:r>
          </a:p>
          <a:p>
            <a:pPr>
              <a:spcBef>
                <a:spcPts val="0"/>
              </a:spcBef>
              <a:spcAft>
                <a:spcPts val="0"/>
              </a:spcAft>
              <a:buFont typeface="Symbol"/>
              <a:buNone/>
            </a:pPr>
            <a:endParaRPr lang="en-US" dirty="0" smtClean="0">
              <a:latin typeface="Times New Roman"/>
            </a:endParaRPr>
          </a:p>
          <a:p>
            <a:pPr>
              <a:spcBef>
                <a:spcPts val="0"/>
              </a:spcBef>
              <a:spcAft>
                <a:spcPts val="0"/>
              </a:spcAft>
              <a:buFont typeface="Symbol"/>
              <a:buNone/>
            </a:pPr>
            <a:r>
              <a:rPr lang="en-US" dirty="0" smtClean="0">
                <a:latin typeface="Times New Roman"/>
              </a:rPr>
              <a:t>Organization makes the job of auditing efficient and enjoyable.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As with all hand tools, it is better to have an assigned slot for each item so it is obvious when something is missing or out of place.</a:t>
            </a: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p:spPr>
      </p:sp>
      <p:sp>
        <p:nvSpPr>
          <p:cNvPr id="3584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en-US" dirty="0" smtClean="0">
                <a:latin typeface="Times New Roman"/>
              </a:rPr>
              <a:t>Shown in these photos are the components of a typical combustion testing toolkit.</a:t>
            </a:r>
          </a:p>
          <a:p>
            <a:r>
              <a:rPr lang="en-US" dirty="0" smtClean="0">
                <a:latin typeface="Times New Roman"/>
              </a:rPr>
              <a:t>In the photo on the left, left to right:</a:t>
            </a:r>
          </a:p>
          <a:p>
            <a:pPr marL="457200" indent="-228600">
              <a:spcBef>
                <a:spcPts val="0"/>
              </a:spcBef>
              <a:spcAft>
                <a:spcPts val="0"/>
              </a:spcAft>
              <a:buFont typeface="Symbol"/>
              <a:buChar char="·"/>
            </a:pPr>
            <a:r>
              <a:rPr lang="en-US" dirty="0" smtClean="0">
                <a:latin typeface="Times New Roman"/>
              </a:rPr>
              <a:t>Thermometer</a:t>
            </a:r>
          </a:p>
          <a:p>
            <a:pPr marL="457200" indent="-228600">
              <a:spcBef>
                <a:spcPts val="0"/>
              </a:spcBef>
              <a:spcAft>
                <a:spcPts val="0"/>
              </a:spcAft>
              <a:buFont typeface="Symbol"/>
              <a:buChar char="·"/>
            </a:pPr>
            <a:r>
              <a:rPr lang="en-US" dirty="0" smtClean="0">
                <a:latin typeface="Times New Roman"/>
              </a:rPr>
              <a:t>Draft gauge</a:t>
            </a:r>
          </a:p>
          <a:p>
            <a:pPr marL="457200" indent="-228600">
              <a:spcBef>
                <a:spcPts val="0"/>
              </a:spcBef>
              <a:spcAft>
                <a:spcPts val="0"/>
              </a:spcAft>
              <a:buFont typeface="Symbol"/>
              <a:buChar char="·"/>
            </a:pPr>
            <a:r>
              <a:rPr lang="en-US" dirty="0" smtClean="0">
                <a:latin typeface="Times New Roman"/>
              </a:rPr>
              <a:t>Inspection mirror</a:t>
            </a:r>
          </a:p>
          <a:p>
            <a:r>
              <a:rPr lang="en-US" dirty="0" smtClean="0">
                <a:latin typeface="Times New Roman"/>
              </a:rPr>
              <a:t>In the photo on the right, counter-clockwise from lower left:</a:t>
            </a:r>
          </a:p>
          <a:p>
            <a:pPr marL="457200" indent="-228600">
              <a:spcBef>
                <a:spcPts val="0"/>
              </a:spcBef>
              <a:spcAft>
                <a:spcPts val="0"/>
              </a:spcAft>
              <a:buFont typeface="Symbol"/>
              <a:buChar char="·"/>
            </a:pPr>
            <a:r>
              <a:rPr lang="en-US" dirty="0" smtClean="0">
                <a:latin typeface="Times New Roman"/>
              </a:rPr>
              <a:t>Pipe wrenches</a:t>
            </a:r>
          </a:p>
          <a:p>
            <a:pPr marL="457200" indent="-228600">
              <a:spcBef>
                <a:spcPts val="0"/>
              </a:spcBef>
              <a:spcAft>
                <a:spcPts val="0"/>
              </a:spcAft>
              <a:buFont typeface="Symbol"/>
              <a:buChar char="·"/>
            </a:pPr>
            <a:r>
              <a:rPr lang="en-US" dirty="0" smtClean="0">
                <a:latin typeface="Times New Roman"/>
              </a:rPr>
              <a:t>Long lighter</a:t>
            </a:r>
          </a:p>
          <a:p>
            <a:pPr marL="457200" indent="-228600">
              <a:spcBef>
                <a:spcPts val="0"/>
              </a:spcBef>
              <a:spcAft>
                <a:spcPts val="0"/>
              </a:spcAft>
              <a:buFont typeface="Symbol"/>
              <a:buChar char="·"/>
            </a:pPr>
            <a:r>
              <a:rPr lang="en-US" dirty="0" smtClean="0">
                <a:latin typeface="Times New Roman"/>
              </a:rPr>
              <a:t>Gas leak detector</a:t>
            </a:r>
          </a:p>
          <a:p>
            <a:pPr marL="457200" indent="-228600">
              <a:spcBef>
                <a:spcPts val="0"/>
              </a:spcBef>
              <a:spcAft>
                <a:spcPts val="0"/>
              </a:spcAft>
              <a:buFont typeface="Symbol"/>
              <a:buChar char="·"/>
            </a:pPr>
            <a:r>
              <a:rPr lang="en-US" dirty="0" smtClean="0">
                <a:latin typeface="Times New Roman"/>
              </a:rPr>
              <a:t>Inspection mirror</a:t>
            </a:r>
          </a:p>
          <a:p>
            <a:pPr marL="457200" indent="-228600">
              <a:spcBef>
                <a:spcPts val="0"/>
              </a:spcBef>
              <a:spcAft>
                <a:spcPts val="0"/>
              </a:spcAft>
              <a:buFont typeface="Symbol"/>
              <a:buChar char="·"/>
            </a:pPr>
            <a:r>
              <a:rPr lang="en-US" dirty="0" smtClean="0">
                <a:latin typeface="Times New Roman"/>
              </a:rPr>
              <a:t>Gas leak detection bubbles</a:t>
            </a:r>
          </a:p>
          <a:p>
            <a:pPr marL="457200" indent="-228600">
              <a:spcBef>
                <a:spcPts val="0"/>
              </a:spcBef>
              <a:spcAft>
                <a:spcPts val="0"/>
              </a:spcAft>
              <a:buFont typeface="Symbol"/>
              <a:buChar char="·"/>
            </a:pPr>
            <a:r>
              <a:rPr lang="en-US" dirty="0" smtClean="0">
                <a:latin typeface="Times New Roman"/>
              </a:rPr>
              <a:t>Smoke pump and smoke test filter paper</a:t>
            </a:r>
          </a:p>
          <a:p>
            <a:endParaRPr lang="en-US" b="1" u="sng" dirty="0" smtClean="0">
              <a:latin typeface="Arial"/>
            </a:endParaRP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en-US" dirty="0" smtClean="0">
                <a:latin typeface="Times New Roman"/>
              </a:rPr>
              <a:t>A single purpose</a:t>
            </a:r>
            <a:r>
              <a:rPr lang="en-US" baseline="0" dirty="0" smtClean="0">
                <a:latin typeface="Times New Roman"/>
              </a:rPr>
              <a:t> instrument such as the </a:t>
            </a:r>
            <a:r>
              <a:rPr lang="en-US" sz="1200" dirty="0" smtClean="0">
                <a:solidFill>
                  <a:schemeClr val="tx1"/>
                </a:solidFill>
              </a:rPr>
              <a:t>Bacharach Monoxor III shown above </a:t>
            </a:r>
            <a:r>
              <a:rPr lang="en-US" baseline="0" dirty="0" smtClean="0">
                <a:latin typeface="Times New Roman"/>
              </a:rPr>
              <a:t>is useful for measuring concentrations of CO in ambient air or unvented gas cook stoves</a:t>
            </a: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A portable flue section concentrates combustion byproducts for an accurate CO measurement.</a:t>
            </a:r>
          </a:p>
          <a:p>
            <a:pPr lvl="2" indent="-228600">
              <a:spcBef>
                <a:spcPts val="0"/>
              </a:spcBef>
              <a:spcAft>
                <a:spcPts val="0"/>
              </a:spcAft>
              <a:buFont typeface="Courier New"/>
              <a:buChar char="o"/>
            </a:pPr>
            <a:r>
              <a:rPr lang="en-US" dirty="0" smtClean="0">
                <a:latin typeface="Times New Roman"/>
              </a:rPr>
              <a:t>Calibrate or “zero” the instrument in outside air before testing.</a:t>
            </a:r>
          </a:p>
          <a:p>
            <a:pPr marL="914400" indent="-228600">
              <a:spcBef>
                <a:spcPts val="0"/>
              </a:spcBef>
              <a:spcAft>
                <a:spcPts val="0"/>
              </a:spcAft>
              <a:buFont typeface="Courier New"/>
              <a:buChar char="o"/>
            </a:pPr>
            <a:r>
              <a:rPr lang="en-US" dirty="0" smtClean="0">
                <a:latin typeface="Times New Roman"/>
              </a:rPr>
              <a:t>To protect yourself and the client, continually monitor CO in the ambient air. If CO exceeds 35 </a:t>
            </a:r>
            <a:r>
              <a:rPr lang="en-US" dirty="0" err="1" smtClean="0">
                <a:latin typeface="Times New Roman"/>
              </a:rPr>
              <a:t>ppm</a:t>
            </a:r>
            <a:r>
              <a:rPr lang="en-US" dirty="0" smtClean="0">
                <a:latin typeface="Times New Roman"/>
              </a:rPr>
              <a:t> as measured,</a:t>
            </a:r>
            <a:r>
              <a:rPr lang="en-US" b="1" dirty="0" smtClean="0">
                <a:latin typeface="Times New Roman"/>
              </a:rPr>
              <a:t> </a:t>
            </a:r>
            <a:r>
              <a:rPr lang="en-US" dirty="0" smtClean="0">
                <a:latin typeface="Times New Roman"/>
              </a:rPr>
              <a:t>stop the test immediately. </a:t>
            </a:r>
          </a:p>
          <a:p>
            <a:pPr marL="914400" indent="-228600">
              <a:spcBef>
                <a:spcPts val="0"/>
              </a:spcBef>
              <a:spcAft>
                <a:spcPts val="0"/>
              </a:spcAft>
              <a:buFont typeface="Courier New"/>
              <a:buChar char="o"/>
            </a:pPr>
            <a:r>
              <a:rPr lang="en-US" dirty="0" smtClean="0">
                <a:latin typeface="Times New Roman"/>
              </a:rPr>
              <a:t>Recommend</a:t>
            </a:r>
            <a:r>
              <a:rPr lang="en-US" baseline="0" dirty="0" smtClean="0">
                <a:latin typeface="Times New Roman"/>
              </a:rPr>
              <a:t> remedial</a:t>
            </a:r>
            <a:r>
              <a:rPr lang="en-US" dirty="0" smtClean="0">
                <a:latin typeface="Times New Roman"/>
              </a:rPr>
              <a:t> action when CO levels from the burners exceed 25 ppm</a:t>
            </a:r>
            <a:r>
              <a:rPr lang="en-US" baseline="0" dirty="0" smtClean="0">
                <a:latin typeface="Times New Roman"/>
              </a:rPr>
              <a:t> and 100 ppm in ovens</a:t>
            </a:r>
            <a:r>
              <a:rPr lang="en-US" dirty="0" smtClean="0">
                <a:latin typeface="Times New Roman"/>
              </a:rPr>
              <a:t>.</a:t>
            </a:r>
          </a:p>
          <a:p>
            <a:pPr marL="914400" indent="-228600">
              <a:spcBef>
                <a:spcPts val="0"/>
              </a:spcBef>
              <a:spcAft>
                <a:spcPts val="0"/>
              </a:spcAft>
              <a:buFont typeface="Courier New"/>
              <a:buChar char="o"/>
            </a:pPr>
            <a:r>
              <a:rPr lang="en-US" dirty="0" smtClean="0">
                <a:latin typeface="Times New Roman"/>
              </a:rPr>
              <a:t>As always, follow manufacturer recommendations</a:t>
            </a:r>
            <a:r>
              <a:rPr lang="en-US" baseline="0" dirty="0" smtClean="0">
                <a:latin typeface="Times New Roman"/>
              </a:rPr>
              <a:t> for routine care and maintenance of the instrument.</a:t>
            </a:r>
            <a:endParaRPr lang="en-US" dirty="0" smtClean="0">
              <a:latin typeface="Times New Roman"/>
            </a:endParaRP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p:txBody>
          <a:bodyPr/>
          <a:lstStyle/>
          <a:p>
            <a:pPr>
              <a:spcBef>
                <a:spcPts val="0"/>
              </a:spcBef>
              <a:spcAft>
                <a:spcPts val="0"/>
              </a:spcAft>
              <a:defRPr/>
            </a:pPr>
            <a:r>
              <a:rPr lang="en-US" dirty="0" smtClean="0"/>
              <a:t>Combustion analyzers – calibrate at regular intervals according to manufacturer recommendations. </a:t>
            </a:r>
          </a:p>
          <a:p>
            <a:pPr marL="457200" indent="-228600">
              <a:spcAft>
                <a:spcPts val="0"/>
              </a:spcAft>
              <a:buFont typeface="Symbol" pitchFamily="18" charset="2"/>
              <a:buChar char="·"/>
              <a:defRPr/>
            </a:pPr>
            <a:r>
              <a:rPr lang="en-US" dirty="0" smtClean="0"/>
              <a:t>Replace oxygen sensors every one to two years.</a:t>
            </a:r>
          </a:p>
          <a:p>
            <a:pPr>
              <a:spcBef>
                <a:spcPts val="0"/>
              </a:spcBef>
              <a:spcAft>
                <a:spcPts val="0"/>
              </a:spcAft>
              <a:defRPr/>
            </a:pPr>
            <a:endParaRPr lang="en-US" dirty="0" smtClean="0"/>
          </a:p>
          <a:p>
            <a:pPr>
              <a:spcBef>
                <a:spcPts val="0"/>
              </a:spcBef>
              <a:spcAft>
                <a:spcPts val="0"/>
              </a:spcAft>
              <a:defRPr/>
            </a:pPr>
            <a:r>
              <a:rPr lang="en-US" dirty="0" smtClean="0"/>
              <a:t>Carbon monoxide detectors – calibrate to outside air.</a:t>
            </a:r>
          </a:p>
          <a:p>
            <a:pPr marL="457200" indent="-228600">
              <a:spcAft>
                <a:spcPts val="0"/>
              </a:spcAft>
              <a:buFont typeface="Symbol" pitchFamily="18" charset="2"/>
              <a:buChar char="·"/>
              <a:defRPr/>
            </a:pPr>
            <a:r>
              <a:rPr lang="en-US" dirty="0" smtClean="0"/>
              <a:t>Replace carbon monoxide (CO) sensors every three to five years.</a:t>
            </a:r>
          </a:p>
          <a:p>
            <a:pPr>
              <a:spcBef>
                <a:spcPts val="0"/>
              </a:spcBef>
              <a:spcAft>
                <a:spcPts val="0"/>
              </a:spcAft>
              <a:defRPr/>
            </a:pPr>
            <a:endParaRPr lang="en-US" dirty="0" smtClean="0"/>
          </a:p>
          <a:p>
            <a:pPr>
              <a:spcBef>
                <a:spcPts val="0"/>
              </a:spcBef>
              <a:spcAft>
                <a:spcPts val="0"/>
              </a:spcAft>
              <a:defRPr/>
            </a:pPr>
            <a:r>
              <a:rPr lang="en-US" dirty="0" smtClean="0"/>
              <a:t>Gas leak detectors – test with the gas from a cigarette lighter. </a:t>
            </a:r>
          </a:p>
          <a:p>
            <a:pPr marL="0" lvl="1">
              <a:spcBef>
                <a:spcPts val="0"/>
              </a:spcBef>
              <a:spcAft>
                <a:spcPts val="0"/>
              </a:spcAft>
              <a:defRPr/>
            </a:pPr>
            <a:endParaRPr lang="en-US" i="1" dirty="0" smtClean="0">
              <a:solidFill>
                <a:schemeClr val="tx1">
                  <a:lumMod val="50000"/>
                  <a:lumOff val="50000"/>
                </a:schemeClr>
              </a:solidFill>
            </a:endParaRPr>
          </a:p>
          <a:p>
            <a:pPr marL="0" lvl="1">
              <a:spcBef>
                <a:spcPts val="0"/>
              </a:spcBef>
              <a:spcAft>
                <a:spcPts val="0"/>
              </a:spcAft>
              <a:defRPr/>
            </a:pPr>
            <a:r>
              <a:rPr lang="en-US" i="1" dirty="0" smtClean="0">
                <a:solidFill>
                  <a:schemeClr val="tx1">
                    <a:lumMod val="50000"/>
                    <a:lumOff val="50000"/>
                  </a:schemeClr>
                </a:solidFill>
              </a:rPr>
              <a:t>Hand out “Instrument Maintenance” and review with students. </a:t>
            </a:r>
          </a:p>
          <a:p>
            <a:pPr lvl="0">
              <a:spcBef>
                <a:spcPts val="0"/>
              </a:spcBef>
              <a:spcAft>
                <a:spcPts val="0"/>
              </a:spcAft>
              <a:defRPr/>
            </a:pPr>
            <a:endParaRPr lang="en-US" i="1" dirty="0" smtClean="0">
              <a:solidFill>
                <a:schemeClr val="tx1">
                  <a:lumMod val="50000"/>
                  <a:lumOff val="50000"/>
                </a:schemeClr>
              </a:solidFill>
            </a:endParaRPr>
          </a:p>
          <a:p>
            <a:pPr lvl="0">
              <a:spcBef>
                <a:spcPts val="0"/>
              </a:spcBef>
              <a:spcAft>
                <a:spcPts val="0"/>
              </a:spcAft>
              <a:defRPr/>
            </a:pPr>
            <a:r>
              <a:rPr lang="en-US" i="1" dirty="0" smtClean="0">
                <a:solidFill>
                  <a:schemeClr val="tx1">
                    <a:lumMod val="50000"/>
                    <a:lumOff val="50000"/>
                  </a:schemeClr>
                </a:solidFill>
              </a:rPr>
              <a:t>In general, follow manufacturers’ guidelines on maintenance and calibration schedules. Document all repairs and upgrades. </a:t>
            </a:r>
          </a:p>
          <a:p>
            <a:pPr eaLnBrk="1" hangingPunct="1">
              <a:spcBef>
                <a:spcPct val="0"/>
              </a:spcBef>
              <a:defRPr/>
            </a:pPr>
            <a:endParaRPr lang="en-US" dirty="0" smtClean="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a:latin typeface="Times New Roman"/>
              </a:rPr>
              <a:t>A</a:t>
            </a:r>
            <a:r>
              <a:rPr lang="en-US" dirty="0" smtClean="0">
                <a:latin typeface="Times New Roman"/>
              </a:rPr>
              <a:t> </a:t>
            </a:r>
            <a:r>
              <a:rPr lang="en-US" b="1" i="1" dirty="0" smtClean="0">
                <a:latin typeface="Times New Roman"/>
              </a:rPr>
              <a:t>blower door </a:t>
            </a:r>
            <a:r>
              <a:rPr lang="en-US" dirty="0" smtClean="0">
                <a:latin typeface="Times New Roman"/>
              </a:rPr>
              <a:t>(for locating air leakage sites) with a </a:t>
            </a:r>
            <a:r>
              <a:rPr lang="en-US" b="1" i="1" dirty="0" smtClean="0">
                <a:latin typeface="Times New Roman"/>
              </a:rPr>
              <a:t>manometer </a:t>
            </a:r>
            <a:r>
              <a:rPr lang="en-US" dirty="0" smtClean="0">
                <a:latin typeface="Times New Roman"/>
              </a:rPr>
              <a:t>(to check the relative leakage in each zone) is absolutely essential for performing an energy audit.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blower door is one of the most important tools at the auditor’s command. </a:t>
            </a:r>
            <a:endParaRPr lang="en-US" u="sng" dirty="0" smtClean="0">
              <a:latin typeface="Times New Roman"/>
            </a:endParaRP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There are several blower door manufacturers. The pictured unit is from the Energy Conservatory. All consist of:</a:t>
            </a:r>
          </a:p>
          <a:p>
            <a:pPr lvl="1" indent="-228600">
              <a:spcAft>
                <a:spcPts val="0"/>
              </a:spcAft>
              <a:buFont typeface="Symbol" pitchFamily="18" charset="2"/>
              <a:buChar char="·"/>
            </a:pPr>
            <a:r>
              <a:rPr lang="en-US" dirty="0" smtClean="0">
                <a:latin typeface="Times New Roman"/>
              </a:rPr>
              <a:t>Fan and controls.</a:t>
            </a:r>
          </a:p>
          <a:p>
            <a:pPr marL="457200" indent="-228600">
              <a:spcBef>
                <a:spcPts val="0"/>
              </a:spcBef>
              <a:spcAft>
                <a:spcPts val="0"/>
              </a:spcAft>
              <a:buFont typeface="Symbol" pitchFamily="18" charset="2"/>
              <a:buChar char="·"/>
            </a:pPr>
            <a:r>
              <a:rPr lang="en-US" dirty="0" smtClean="0">
                <a:latin typeface="Times New Roman"/>
              </a:rPr>
              <a:t>Shroud and frame.</a:t>
            </a:r>
          </a:p>
          <a:p>
            <a:pPr marL="457200" indent="-228600">
              <a:spcBef>
                <a:spcPts val="0"/>
              </a:spcBef>
              <a:spcAft>
                <a:spcPts val="0"/>
              </a:spcAft>
              <a:buFont typeface="Symbol" pitchFamily="18" charset="2"/>
              <a:buChar char="·"/>
            </a:pPr>
            <a:r>
              <a:rPr lang="en-US" dirty="0" smtClean="0">
                <a:latin typeface="Times New Roman"/>
              </a:rPr>
              <a:t>Pressure gauges or manometer.</a:t>
            </a:r>
          </a:p>
          <a:p>
            <a:pPr marL="457200" indent="-236030">
              <a:spcBef>
                <a:spcPts val="0"/>
              </a:spcBef>
              <a:spcAft>
                <a:spcPts val="0"/>
              </a:spcAft>
              <a:buFont typeface="Courier New"/>
              <a:buNone/>
            </a:pPr>
            <a:endParaRPr lang="en-US" dirty="0" smtClean="0">
              <a:latin typeface="Times New Roman"/>
            </a:endParaRPr>
          </a:p>
          <a:p>
            <a:pPr marL="457200" indent="-236030">
              <a:spcBef>
                <a:spcPts val="0"/>
              </a:spcBef>
              <a:spcAft>
                <a:spcPts val="0"/>
              </a:spcAft>
              <a:buFont typeface="Courier New"/>
              <a:buNone/>
            </a:pPr>
            <a:endParaRPr lang="en-US" dirty="0" smtClean="0">
              <a:latin typeface="Times New Roman"/>
            </a:endParaRPr>
          </a:p>
          <a:p>
            <a:pPr marL="283235" indent="-236030">
              <a:spcBef>
                <a:spcPts val="0"/>
              </a:spcBef>
              <a:spcAft>
                <a:spcPts val="0"/>
              </a:spcAft>
              <a:buFont typeface="Symbol"/>
              <a:buChar char="·"/>
            </a:pPr>
            <a:endParaRPr lang="en-US" dirty="0" smtClean="0">
              <a:latin typeface="Times New Roman"/>
            </a:endParaRPr>
          </a:p>
          <a:p>
            <a:pPr marL="283235" indent="-236030">
              <a:spcBef>
                <a:spcPts val="0"/>
              </a:spcBef>
              <a:spcAft>
                <a:spcPts val="0"/>
              </a:spcAft>
              <a:buFont typeface="Symbol"/>
              <a:buChar char="·"/>
            </a:pPr>
            <a:endParaRPr lang="en-US" dirty="0" smtClean="0">
              <a:latin typeface="Times New Roman"/>
            </a:endParaRPr>
          </a:p>
          <a:p>
            <a:pPr>
              <a:buFontTx/>
              <a:buNone/>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Used in conjunction</a:t>
            </a:r>
            <a:r>
              <a:rPr lang="en-US" baseline="0" dirty="0" smtClean="0">
                <a:latin typeface="Times New Roman"/>
              </a:rPr>
              <a:t> with a blower door or during the operation of a forced air distribution system, the use of smoke generating device can help the auditor find air leakage and duct leakage.  </a:t>
            </a:r>
            <a:r>
              <a:rPr lang="en-US" dirty="0" smtClean="0">
                <a:latin typeface="Times New Roman"/>
              </a:rPr>
              <a:t>A smoke test is performed by depressurizing the house to 30 </a:t>
            </a:r>
            <a:r>
              <a:rPr lang="en-US" b="1" i="1" dirty="0" err="1" smtClean="0">
                <a:latin typeface="Times New Roman"/>
              </a:rPr>
              <a:t>Pascals</a:t>
            </a:r>
            <a:r>
              <a:rPr lang="en-US" b="1" i="1" dirty="0" smtClean="0">
                <a:latin typeface="Times New Roman"/>
              </a:rPr>
              <a:t> (Pa) </a:t>
            </a:r>
            <a:r>
              <a:rPr lang="en-US" dirty="0" smtClean="0">
                <a:latin typeface="Times New Roman"/>
              </a:rPr>
              <a:t>and then walking from room to room, creating smoke. The smoke will stream from any opening connected to the outside.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pictured “Wizard Stick”</a:t>
            </a:r>
            <a:r>
              <a:rPr lang="en-US" dirty="0" smtClean="0">
                <a:latin typeface="Times New Roman"/>
                <a:sym typeface="Symbol"/>
              </a:rPr>
              <a:t> is actually a child’s toy and produces totally non-toxic smoke. While the smoke is not heat neutral, as is the frequently used chemical titanium tetrachloride smoke, it won’t harm anyone. Notice how the smoke is moving toward the ceiling opening in the picture in the upper right of the slide.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It is possible to find attic bypasses from the attic side by depressurizing the house and then creating smoke in the attic. Again, the smoke will stream to any openings connected to the living space.</a:t>
            </a:r>
          </a:p>
          <a:p>
            <a:pPr marL="283235" indent="-236030">
              <a:buFontTx/>
              <a:buChar char="•"/>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p:txBody>
          <a:bodyPr/>
          <a:lstStyle/>
          <a:p>
            <a:pPr>
              <a:defRPr/>
            </a:pPr>
            <a:r>
              <a:rPr lang="en-US" dirty="0" smtClean="0"/>
              <a:t>Fan housings that are cracked or misaligned will likely cause false test results.</a:t>
            </a:r>
          </a:p>
          <a:p>
            <a:pPr marL="460375" indent="-241300">
              <a:spcBef>
                <a:spcPts val="0"/>
              </a:spcBef>
              <a:spcAft>
                <a:spcPts val="0"/>
              </a:spcAft>
              <a:buFont typeface="Symbol" pitchFamily="18" charset="2"/>
              <a:buChar char="·"/>
              <a:defRPr/>
            </a:pPr>
            <a:r>
              <a:rPr lang="en-US" dirty="0" smtClean="0"/>
              <a:t>The blower door fan housing has a calibrated opening that can be damaged. Dropping the fan or tossing it into the back of a truck may damage the housing or shift the motor in its bracket. This will cause the fan to go out of </a:t>
            </a:r>
            <a:r>
              <a:rPr lang="en-US" b="1" i="1" dirty="0" smtClean="0"/>
              <a:t>calibration</a:t>
            </a:r>
            <a:r>
              <a:rPr lang="en-US" dirty="0" smtClean="0"/>
              <a:t>. When in doubt, test the fan unit against a known good fan to assure they produce the same reading. Swap the fan units and use the same manometer. </a:t>
            </a:r>
          </a:p>
          <a:p>
            <a:pPr>
              <a:defRPr/>
            </a:pPr>
            <a:endParaRPr lang="en-US" sz="1100" b="1" u="sng" dirty="0" smtClean="0"/>
          </a:p>
          <a:p>
            <a:pPr eaLnBrk="1" hangingPunct="1">
              <a:spcBef>
                <a:spcPct val="0"/>
              </a:spcBef>
              <a:defRPr/>
            </a:pPr>
            <a:endParaRPr lang="en-US" dirty="0" smtClean="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 manometers</a:t>
            </a:r>
            <a:r>
              <a:rPr lang="en-US" baseline="0" dirty="0" smtClean="0">
                <a:latin typeface="Times New Roman"/>
              </a:rPr>
              <a:t> </a:t>
            </a:r>
            <a:r>
              <a:rPr lang="en-US" dirty="0" smtClean="0">
                <a:latin typeface="Times New Roman"/>
              </a:rPr>
              <a:t>pictured</a:t>
            </a:r>
            <a:r>
              <a:rPr lang="en-US" baseline="0" dirty="0" smtClean="0">
                <a:latin typeface="Times New Roman"/>
              </a:rPr>
              <a:t> are </a:t>
            </a:r>
            <a:r>
              <a:rPr lang="en-US" dirty="0" smtClean="0">
                <a:latin typeface="Times New Roman"/>
              </a:rPr>
              <a:t>digital devices that measure pressures and flows.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They</a:t>
            </a:r>
            <a:r>
              <a:rPr lang="en-US" baseline="0" dirty="0" smtClean="0">
                <a:latin typeface="Times New Roman"/>
              </a:rPr>
              <a:t> are used to measure:</a:t>
            </a:r>
          </a:p>
          <a:p>
            <a:pPr marL="452438" lvl="1" indent="-223838">
              <a:spcAft>
                <a:spcPts val="0"/>
              </a:spcAft>
              <a:buFont typeface="Symbol" pitchFamily="18" charset="2"/>
              <a:buChar char="·"/>
            </a:pPr>
            <a:r>
              <a:rPr lang="en-US" baseline="0" dirty="0" smtClean="0">
                <a:latin typeface="Times New Roman"/>
              </a:rPr>
              <a:t>Leakage rate of building shell.</a:t>
            </a:r>
          </a:p>
          <a:p>
            <a:pPr marL="452438" lvl="1" indent="-223838">
              <a:spcBef>
                <a:spcPts val="0"/>
              </a:spcBef>
              <a:spcAft>
                <a:spcPts val="0"/>
              </a:spcAft>
              <a:buFont typeface="Symbol" pitchFamily="18" charset="2"/>
              <a:buChar char="·"/>
            </a:pPr>
            <a:r>
              <a:rPr lang="en-US" baseline="0" dirty="0" smtClean="0">
                <a:latin typeface="Times New Roman"/>
              </a:rPr>
              <a:t>Zonal pressure differences.</a:t>
            </a:r>
          </a:p>
          <a:p>
            <a:pPr marL="452438" lvl="1" indent="-223838">
              <a:spcBef>
                <a:spcPts val="0"/>
              </a:spcBef>
              <a:spcAft>
                <a:spcPts val="0"/>
              </a:spcAft>
              <a:buFont typeface="Symbol" pitchFamily="18" charset="2"/>
              <a:buChar char="·"/>
            </a:pPr>
            <a:r>
              <a:rPr lang="en-US" baseline="0" dirty="0" smtClean="0">
                <a:latin typeface="Times New Roman"/>
              </a:rPr>
              <a:t>Fan flow rates.</a:t>
            </a:r>
          </a:p>
          <a:p>
            <a:pPr marL="452438" lvl="1" indent="-223838">
              <a:spcBef>
                <a:spcPts val="0"/>
              </a:spcBef>
              <a:spcAft>
                <a:spcPts val="0"/>
              </a:spcAft>
              <a:buFont typeface="Symbol" pitchFamily="18" charset="2"/>
              <a:buChar char="·"/>
            </a:pPr>
            <a:r>
              <a:rPr lang="en-US" baseline="0" dirty="0" smtClean="0">
                <a:latin typeface="Times New Roman"/>
              </a:rPr>
              <a:t>Duct leakage.</a:t>
            </a:r>
          </a:p>
          <a:p>
            <a:pPr marL="452438" lvl="1" indent="-223838">
              <a:spcBef>
                <a:spcPts val="0"/>
              </a:spcBef>
              <a:spcAft>
                <a:spcPts val="0"/>
              </a:spcAft>
              <a:buFont typeface="Symbol" pitchFamily="18" charset="2"/>
              <a:buChar char="·"/>
            </a:pPr>
            <a:r>
              <a:rPr lang="en-US" baseline="0" dirty="0" smtClean="0">
                <a:latin typeface="Times New Roman"/>
              </a:rPr>
              <a:t>Chimney draft.</a:t>
            </a:r>
          </a:p>
          <a:p>
            <a:pPr marL="740435" lvl="1" indent="-236030">
              <a:spcBef>
                <a:spcPts val="0"/>
              </a:spcBef>
              <a:spcAft>
                <a:spcPts val="0"/>
              </a:spcAft>
              <a:buFont typeface="Symbol"/>
              <a:buChar char="·"/>
            </a:pPr>
            <a:endParaRPr lang="en-US" baseline="0" dirty="0" smtClean="0">
              <a:latin typeface="Times New Roman"/>
            </a:endParaRPr>
          </a:p>
          <a:p>
            <a:pPr marL="740435" lvl="1" indent="-236030">
              <a:spcBef>
                <a:spcPts val="0"/>
              </a:spcBef>
              <a:spcAft>
                <a:spcPts val="0"/>
              </a:spcAft>
              <a:buFont typeface="Symbol"/>
              <a:buChar char="·"/>
            </a:pPr>
            <a:endParaRPr lang="en-US" dirty="0" smtClean="0">
              <a:latin typeface="Times New Roman"/>
            </a:endParaRPr>
          </a:p>
          <a:p>
            <a:pPr marL="283235" indent="-236030">
              <a:buFontTx/>
              <a:buChar char="•"/>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 </a:t>
            </a:r>
            <a:r>
              <a:rPr lang="en-US" b="1" i="1" dirty="0" smtClean="0">
                <a:latin typeface="Times New Roman"/>
              </a:rPr>
              <a:t>pressure pan </a:t>
            </a:r>
            <a:r>
              <a:rPr lang="en-US" dirty="0" smtClean="0">
                <a:latin typeface="Times New Roman"/>
              </a:rPr>
              <a:t>is a </a:t>
            </a:r>
            <a:r>
              <a:rPr lang="en-US" dirty="0" err="1" smtClean="0">
                <a:latin typeface="Times New Roman"/>
              </a:rPr>
              <a:t>gasketed</a:t>
            </a:r>
            <a:r>
              <a:rPr lang="en-US" dirty="0" smtClean="0">
                <a:latin typeface="Times New Roman"/>
              </a:rPr>
              <a:t> pan with a pressure tap, and is used in connection with the blower door.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It is used to quantify duct leakage to outdoors. Placing the pan over any envelope opening such as a duct register or wall outlet with the house depressurized will measure the degree of “connectivity” to the exterior.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 pressure pan may be constructed from a shallow cake pan with a stick-on foam gasket and a tap or purchased from diagnostic equipment companies who also manufacture blower</a:t>
            </a:r>
            <a:r>
              <a:rPr lang="en-US" baseline="0" dirty="0" smtClean="0">
                <a:latin typeface="Times New Roman"/>
              </a:rPr>
              <a:t> doors.</a:t>
            </a:r>
          </a:p>
          <a:p>
            <a:pPr>
              <a:spcBef>
                <a:spcPts val="0"/>
              </a:spcBef>
              <a:spcAft>
                <a:spcPts val="0"/>
              </a:spcAft>
              <a:buFont typeface="Symbol"/>
              <a:buChar char="·"/>
            </a:pPr>
            <a:endParaRPr lang="en-US" baseline="0" dirty="0" smtClean="0">
              <a:latin typeface="Times New Roman"/>
            </a:endParaRPr>
          </a:p>
          <a:p>
            <a:pPr marL="0" lvl="1">
              <a:spcBef>
                <a:spcPts val="0"/>
              </a:spcBef>
              <a:spcAft>
                <a:spcPts val="0"/>
              </a:spcAft>
              <a:buFont typeface="Symbol"/>
              <a:buNone/>
            </a:pPr>
            <a:r>
              <a:rPr lang="en-US" i="1" baseline="0" dirty="0" smtClean="0">
                <a:solidFill>
                  <a:schemeClr val="tx1">
                    <a:lumMod val="50000"/>
                    <a:lumOff val="50000"/>
                  </a:schemeClr>
                </a:solidFill>
                <a:latin typeface="Times New Roman"/>
              </a:rPr>
              <a:t>How many of you are routinely using pressure pans as part of your auditing protocols?</a:t>
            </a:r>
            <a:br>
              <a:rPr lang="en-US" i="1" baseline="0" dirty="0" smtClean="0">
                <a:solidFill>
                  <a:schemeClr val="tx1">
                    <a:lumMod val="50000"/>
                    <a:lumOff val="50000"/>
                  </a:schemeClr>
                </a:solidFill>
                <a:latin typeface="Times New Roman"/>
              </a:rPr>
            </a:br>
            <a:endParaRPr lang="en-US" i="1" baseline="0" dirty="0" smtClean="0">
              <a:solidFill>
                <a:schemeClr val="tx1">
                  <a:lumMod val="50000"/>
                  <a:lumOff val="50000"/>
                </a:schemeClr>
              </a:solidFill>
              <a:latin typeface="Times New Roman"/>
            </a:endParaRPr>
          </a:p>
          <a:p>
            <a:pPr marL="0" lvl="1">
              <a:spcBef>
                <a:spcPts val="0"/>
              </a:spcBef>
              <a:spcAft>
                <a:spcPts val="0"/>
              </a:spcAft>
              <a:buFont typeface="Symbol"/>
              <a:buNone/>
            </a:pPr>
            <a:r>
              <a:rPr lang="en-US" i="1" baseline="0" dirty="0" smtClean="0">
                <a:solidFill>
                  <a:schemeClr val="tx1">
                    <a:lumMod val="50000"/>
                    <a:lumOff val="50000"/>
                  </a:schemeClr>
                </a:solidFill>
                <a:latin typeface="Times New Roman"/>
              </a:rPr>
              <a:t>Reference the section on “how to” in the chapter on Building Assessment.</a:t>
            </a:r>
            <a:endParaRPr lang="en-US" i="1" dirty="0" smtClean="0">
              <a:solidFill>
                <a:schemeClr val="tx1">
                  <a:lumMod val="50000"/>
                  <a:lumOff val="50000"/>
                </a:schemeClr>
              </a:solidFill>
              <a:latin typeface="Times New Roman"/>
            </a:endParaRPr>
          </a:p>
          <a:p>
            <a:pPr>
              <a:buFontTx/>
              <a:buNone/>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Use duct pressurization testing to quantify:</a:t>
            </a:r>
          </a:p>
          <a:p>
            <a:pPr marL="548640" lvl="1" indent="-274320">
              <a:spcAft>
                <a:spcPts val="0"/>
              </a:spcAft>
              <a:buFont typeface="Courier New"/>
              <a:buChar char="o"/>
            </a:pPr>
            <a:r>
              <a:rPr lang="en-US" dirty="0" smtClean="0">
                <a:latin typeface="Times New Roman"/>
              </a:rPr>
              <a:t>Total duct leakage.</a:t>
            </a:r>
          </a:p>
          <a:p>
            <a:pPr marL="548640" indent="-274320">
              <a:spcBef>
                <a:spcPts val="0"/>
              </a:spcBef>
              <a:spcAft>
                <a:spcPts val="0"/>
              </a:spcAft>
              <a:buFont typeface="Courier New"/>
              <a:buChar char="o"/>
            </a:pPr>
            <a:r>
              <a:rPr lang="en-US" dirty="0" smtClean="0">
                <a:latin typeface="Times New Roman"/>
              </a:rPr>
              <a:t>Duct leakage to the outdoors.</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By pressurizing ducts on forced air systems with a duct blaster, you can measure total duct leakage as expressed in CFMs of airflow at a standardized pressure difference of 25 Pa.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When used in conjunction with a blower door, you can measure duct leakage to the outdoors. Assessing duct leakage to the outdoors is much more important than total duct leakage because of the energy penalty associated with the loss of conditioned air to the outdoors.</a:t>
            </a:r>
          </a:p>
          <a:p>
            <a:pPr>
              <a:spcBef>
                <a:spcPts val="0"/>
              </a:spcBef>
              <a:spcAft>
                <a:spcPts val="0"/>
              </a:spcAft>
              <a:buFont typeface="Symbol"/>
              <a:buChar char="·"/>
            </a:pPr>
            <a:endParaRPr lang="en-US" dirty="0" smtClean="0">
              <a:latin typeface="Times New Roman"/>
            </a:endParaRPr>
          </a:p>
          <a:p>
            <a:pPr>
              <a:spcBef>
                <a:spcPts val="0"/>
              </a:spcBef>
              <a:spcAft>
                <a:spcPts val="0"/>
              </a:spcAft>
              <a:buFont typeface="Symbol"/>
              <a:buNone/>
            </a:pPr>
            <a:r>
              <a:rPr lang="en-US" i="1" dirty="0" smtClean="0">
                <a:latin typeface="Times New Roman"/>
              </a:rPr>
              <a:t>Note: </a:t>
            </a:r>
            <a:r>
              <a:rPr lang="en-US" dirty="0" smtClean="0">
                <a:latin typeface="Times New Roman"/>
              </a:rPr>
              <a:t>Duct pressurization testing is not commonly used in the DOE WAP program but is required for quantifying duct leakage when</a:t>
            </a:r>
            <a:r>
              <a:rPr lang="en-US" baseline="0" dirty="0" smtClean="0">
                <a:latin typeface="Times New Roman"/>
              </a:rPr>
              <a:t> performing “Home Performance with Energy Star” audits and some utility-funded programs.</a:t>
            </a:r>
            <a:endParaRPr lang="en-US" dirty="0" smtClean="0">
              <a:latin typeface="Times New Roman"/>
            </a:endParaRPr>
          </a:p>
          <a:p>
            <a:endParaRPr lang="en-US" b="1" u="sng" dirty="0" smtClean="0">
              <a:latin typeface="Arial"/>
            </a:endParaRP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marL="347472" indent="-347472" eaLnBrk="1" hangingPunct="1">
              <a:spcAft>
                <a:spcPts val="600"/>
              </a:spcAft>
            </a:pPr>
            <a:r>
              <a:rPr lang="en-US" dirty="0" smtClean="0">
                <a:solidFill>
                  <a:schemeClr val="tx1"/>
                </a:solidFill>
                <a:ea typeface="ＭＳ Ｐゴシック" charset="-128"/>
              </a:rPr>
              <a:t>By </a:t>
            </a:r>
            <a:r>
              <a:rPr lang="en-US" dirty="0" smtClean="0">
                <a:ea typeface="ＭＳ Ｐゴシック" charset="-128"/>
              </a:rPr>
              <a:t>attending this session, participants will be able to: </a:t>
            </a:r>
          </a:p>
          <a:p>
            <a:pPr marL="457200" indent="-228600" eaLnBrk="1" hangingPunct="1">
              <a:spcBef>
                <a:spcPts val="0"/>
              </a:spcBef>
              <a:spcAft>
                <a:spcPts val="0"/>
              </a:spcAft>
              <a:buFont typeface="Symbol" pitchFamily="18" charset="2"/>
              <a:buChar char="·"/>
            </a:pPr>
            <a:r>
              <a:rPr lang="en-US" dirty="0" smtClean="0">
                <a:solidFill>
                  <a:schemeClr val="tx1"/>
                </a:solidFill>
                <a:ea typeface="ＭＳ Ｐゴシック" charset="-128"/>
              </a:rPr>
              <a:t>Identify the necessary auditing tools, equipment, and their use. </a:t>
            </a:r>
          </a:p>
          <a:p>
            <a:pPr marL="457200" indent="-228600" eaLnBrk="1" hangingPunct="1">
              <a:spcBef>
                <a:spcPts val="0"/>
              </a:spcBef>
              <a:spcAft>
                <a:spcPts val="0"/>
              </a:spcAft>
              <a:buFont typeface="Symbol" pitchFamily="18" charset="2"/>
              <a:buChar char="·"/>
            </a:pPr>
            <a:r>
              <a:rPr lang="en-US" dirty="0" smtClean="0">
                <a:solidFill>
                  <a:schemeClr val="tx1"/>
                </a:solidFill>
                <a:ea typeface="ＭＳ Ｐゴシック" charset="-128"/>
              </a:rPr>
              <a:t>Explain the purpose of various tools used by auditors.</a:t>
            </a:r>
          </a:p>
          <a:p>
            <a:pPr marL="457200" indent="-228600" eaLnBrk="1" hangingPunct="1">
              <a:spcBef>
                <a:spcPts val="0"/>
              </a:spcBef>
              <a:spcAft>
                <a:spcPts val="0"/>
              </a:spcAft>
              <a:buFont typeface="Symbol" pitchFamily="18" charset="2"/>
              <a:buChar char="·"/>
            </a:pPr>
            <a:r>
              <a:rPr lang="en-US" dirty="0" smtClean="0">
                <a:solidFill>
                  <a:schemeClr val="tx1"/>
                </a:solidFill>
                <a:ea typeface="ＭＳ Ｐゴシック" charset="-128"/>
              </a:rPr>
              <a:t>Discuss the importance of following manufacturer’s recommendations for care and maintenance of tools and equipment.</a:t>
            </a: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Conduct </a:t>
            </a:r>
            <a:r>
              <a:rPr lang="en-US" b="1" i="1" dirty="0" smtClean="0">
                <a:latin typeface="Times New Roman"/>
              </a:rPr>
              <a:t>zonal pressure diagnostics (ZPD</a:t>
            </a:r>
            <a:r>
              <a:rPr lang="en-US" dirty="0" smtClean="0">
                <a:latin typeface="Times New Roman"/>
              </a:rPr>
              <a:t>) and interpret the results to determine:</a:t>
            </a:r>
          </a:p>
          <a:p>
            <a:pPr marL="452438" lvl="1" indent="-223838">
              <a:spcAft>
                <a:spcPts val="0"/>
              </a:spcAft>
              <a:buFont typeface="Symbol" pitchFamily="18" charset="2"/>
              <a:buChar char="·"/>
            </a:pPr>
            <a:r>
              <a:rPr lang="en-US" dirty="0" smtClean="0">
                <a:latin typeface="Times New Roman"/>
              </a:rPr>
              <a:t>The location and effectiveness of the air barrier. </a:t>
            </a:r>
          </a:p>
          <a:p>
            <a:pPr marL="452438" indent="-223838">
              <a:spcBef>
                <a:spcPts val="0"/>
              </a:spcBef>
              <a:spcAft>
                <a:spcPts val="0"/>
              </a:spcAft>
              <a:buFont typeface="Symbol" pitchFamily="18" charset="2"/>
              <a:buChar char="·"/>
            </a:pPr>
            <a:r>
              <a:rPr lang="en-US" dirty="0" smtClean="0">
                <a:latin typeface="Times New Roman"/>
              </a:rPr>
              <a:t>Whether the air barrier and thermal boundary are aligned.</a:t>
            </a:r>
          </a:p>
          <a:p>
            <a:pPr marL="452438" indent="-223838">
              <a:spcBef>
                <a:spcPts val="0"/>
              </a:spcBef>
              <a:spcAft>
                <a:spcPts val="0"/>
              </a:spcAft>
              <a:buFont typeface="Symbol" pitchFamily="18" charset="2"/>
              <a:buChar char="·"/>
            </a:pPr>
            <a:r>
              <a:rPr lang="en-US" dirty="0" smtClean="0">
                <a:latin typeface="Times New Roman"/>
              </a:rPr>
              <a:t>If the pressure of the main house with reference to the garage indicates serious leaks between the two zones. </a:t>
            </a:r>
          </a:p>
          <a:p>
            <a:pPr>
              <a:spcBef>
                <a:spcPts val="0"/>
              </a:spcBef>
              <a:spcAft>
                <a:spcPts val="0"/>
              </a:spcAft>
            </a:pPr>
            <a:endParaRPr lang="en-US" i="1" dirty="0" smtClean="0">
              <a:solidFill>
                <a:srgbClr val="50565C"/>
              </a:solidFill>
              <a:latin typeface="Times New Roman"/>
            </a:endParaRPr>
          </a:p>
          <a:p>
            <a:pPr>
              <a:spcBef>
                <a:spcPts val="0"/>
              </a:spcBef>
              <a:spcAft>
                <a:spcPts val="0"/>
              </a:spcAft>
            </a:pPr>
            <a:r>
              <a:rPr lang="en-US" i="1" dirty="0" smtClean="0">
                <a:solidFill>
                  <a:schemeClr val="tx1">
                    <a:lumMod val="50000"/>
                    <a:lumOff val="50000"/>
                  </a:schemeClr>
                </a:solidFill>
                <a:latin typeface="Times New Roman"/>
              </a:rPr>
              <a:t>Refer to the Zone Pressure Diagnostics chapter of this curriculum for more information on ZPD.</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r>
              <a:rPr lang="en-US" dirty="0" smtClean="0">
                <a:latin typeface="Times New Roman"/>
              </a:rPr>
              <a:t>This illustration is of a two-story, balloon-framed house with a one-story addition and an unheated porch over an unheated basement.</a:t>
            </a:r>
          </a:p>
          <a:p>
            <a:pPr marL="457200" indent="-228600">
              <a:spcAft>
                <a:spcPts val="0"/>
              </a:spcAft>
              <a:buFont typeface="Symbol"/>
              <a:buChar char="·"/>
            </a:pPr>
            <a:r>
              <a:rPr lang="en-US" dirty="0" smtClean="0">
                <a:latin typeface="Times New Roman"/>
              </a:rPr>
              <a:t>The house is unsealed and </a:t>
            </a:r>
            <a:r>
              <a:rPr lang="en-US" dirty="0" err="1" smtClean="0">
                <a:latin typeface="Times New Roman"/>
              </a:rPr>
              <a:t>uninsulated</a:t>
            </a:r>
            <a:r>
              <a:rPr lang="en-US" dirty="0" smtClean="0">
                <a:latin typeface="Times New Roman"/>
              </a:rPr>
              <a:t>; zonal testing reveals connections between the floor and wall framing. </a:t>
            </a:r>
          </a:p>
          <a:p>
            <a:pPr marL="457200" indent="-228600">
              <a:spcBef>
                <a:spcPts val="0"/>
              </a:spcBef>
              <a:spcAft>
                <a:spcPts val="0"/>
              </a:spcAft>
              <a:buFont typeface="Symbol"/>
              <a:buChar char="·"/>
            </a:pPr>
            <a:r>
              <a:rPr lang="en-US" dirty="0" smtClean="0">
                <a:latin typeface="Times New Roman"/>
              </a:rPr>
              <a:t>Define the thermal boundary. What’s inside? What’s outside?  </a:t>
            </a:r>
          </a:p>
          <a:p>
            <a:pPr marL="457200" indent="-228600">
              <a:spcBef>
                <a:spcPts val="0"/>
              </a:spcBef>
              <a:spcAft>
                <a:spcPts val="0"/>
              </a:spcAft>
              <a:buFont typeface="Symbol"/>
              <a:buChar char="·"/>
            </a:pPr>
            <a:r>
              <a:rPr lang="en-US" dirty="0" smtClean="0">
                <a:latin typeface="Times New Roman"/>
              </a:rPr>
              <a:t>Decide how to align the air and thermal boundaries. If the zones are NOT where they are supposed to be, seal holes between the inside and outside. </a:t>
            </a:r>
          </a:p>
          <a:p>
            <a:pPr marL="457200" indent="-228600">
              <a:spcBef>
                <a:spcPts val="0"/>
              </a:spcBef>
              <a:spcAft>
                <a:spcPts val="0"/>
              </a:spcAft>
              <a:buFont typeface="Symbol"/>
              <a:buChar char="·"/>
            </a:pPr>
            <a:r>
              <a:rPr lang="en-US" dirty="0" smtClean="0">
                <a:latin typeface="Times New Roman"/>
              </a:rPr>
              <a:t>Note the pressure differences across the attic ceiling and interior wall. The arrows indicate there may be a connection between the house, the attic, and possibly the basement.</a:t>
            </a:r>
          </a:p>
          <a:p>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The insulation is aligned with the air barrier.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new thermal boundary includes all the surfaces that separate conditioned from unconditioned spaces. This is verified by pressure testing to the outside zones. If you’ve done a good job, outside zones should read close to 50 Pa. Inside zones should be close to 0 Pa.</a:t>
            </a:r>
          </a:p>
          <a:p>
            <a:pPr eaLnBrk="1" hangingPunct="1">
              <a:spcBef>
                <a:spcPts val="0"/>
              </a:spcBef>
              <a:spcAft>
                <a:spcPts val="0"/>
              </a:spcAft>
            </a:pPr>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 exhaust fan flow meter (the one shown here is manufactured by the Energy Conservatory) is really a calibrated </a:t>
            </a:r>
            <a:r>
              <a:rPr lang="en-US" b="1" i="1" dirty="0" smtClean="0">
                <a:latin typeface="Times New Roman"/>
              </a:rPr>
              <a:t>pressure pan</a:t>
            </a:r>
            <a:r>
              <a:rPr lang="en-US" dirty="0" smtClean="0">
                <a:latin typeface="Times New Roman"/>
              </a:rPr>
              <a:t>. It requires a DG-700 pressure and flow gauge. It is an inexpensive tool to accurately measure exhaust fan flow as required by ASHRAE 62.2, but it will measure exhaust intake only. It will not work by placing it over a fan discharge.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To use, set the DG-700 to pressure/flow and connect the flow meter tap to the upper left manometer tap. Place the meter pan over the (running) fan intake. Adjust the meter opening until a pressure reading between 1 and 8 on the left hand DG-700 screen is achieved. Move the meter hose to the flow tap on the upper right, and read the fan CFM on the screen above.</a:t>
            </a:r>
          </a:p>
          <a:p>
            <a:pPr marR="0" algn="l" defTabSz="914400" rtl="0" eaLnBrk="0" fontAlgn="base" latinLnBrk="0" hangingPunct="0">
              <a:lnSpc>
                <a:spcPct val="100000"/>
              </a:lnSpc>
              <a:spcBef>
                <a:spcPts val="0"/>
              </a:spcBef>
              <a:spcAft>
                <a:spcPts val="0"/>
              </a:spcAft>
              <a:buClrTx/>
              <a:buSzTx/>
              <a:buFontTx/>
              <a:buNone/>
              <a:tabLst/>
              <a:defRPr/>
            </a:pPr>
            <a:endParaRPr lang="en-US" dirty="0" smtClean="0">
              <a:latin typeface="Times New Roman"/>
            </a:endParaRPr>
          </a:p>
          <a:p>
            <a:pPr marR="0" algn="l" defTabSz="914400" rtl="0" eaLnBrk="0" fontAlgn="base" latinLnBrk="0" hangingPunct="0">
              <a:lnSpc>
                <a:spcPct val="100000"/>
              </a:lnSpc>
              <a:spcBef>
                <a:spcPts val="0"/>
              </a:spcBef>
              <a:spcAft>
                <a:spcPts val="0"/>
              </a:spcAft>
              <a:buClrTx/>
              <a:buSzTx/>
              <a:buFontTx/>
              <a:buNone/>
              <a:tabLst/>
              <a:defRPr/>
            </a:pPr>
            <a:r>
              <a:rPr lang="en-US" dirty="0" smtClean="0">
                <a:latin typeface="Times New Roman"/>
              </a:rPr>
              <a:t>Having both a pressure pan and an exhaust fan flow meter isn't necessary. The flow meter adjustable opening can be closed so the flow meter will function as a pressure pan if desired.</a:t>
            </a:r>
          </a:p>
          <a:p>
            <a:pPr>
              <a:buFontTx/>
              <a:buChar char="•"/>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p:txBody>
          <a:bodyPr/>
          <a:lstStyle/>
          <a:p>
            <a:pPr>
              <a:defRPr/>
            </a:pPr>
            <a:r>
              <a:rPr lang="en-US" dirty="0" smtClean="0"/>
              <a:t>Calibrate a digital manometer every six months.</a:t>
            </a:r>
          </a:p>
          <a:p>
            <a:pPr marL="457200" indent="-228600">
              <a:spcBef>
                <a:spcPts val="0"/>
              </a:spcBef>
              <a:spcAft>
                <a:spcPts val="0"/>
              </a:spcAft>
              <a:buFont typeface="Symbol" pitchFamily="18" charset="2"/>
              <a:buChar char="·"/>
              <a:defRPr/>
            </a:pPr>
            <a:r>
              <a:rPr lang="en-US" dirty="0" smtClean="0"/>
              <a:t>Return to the manufacturer for calibration.</a:t>
            </a:r>
          </a:p>
          <a:p>
            <a:pPr marL="457200" indent="-228600">
              <a:spcBef>
                <a:spcPts val="0"/>
              </a:spcBef>
              <a:spcAft>
                <a:spcPts val="0"/>
              </a:spcAft>
              <a:buFont typeface="Symbol" pitchFamily="18" charset="2"/>
              <a:buChar char="·"/>
              <a:defRPr/>
            </a:pPr>
            <a:r>
              <a:rPr lang="en-US" dirty="0" smtClean="0"/>
              <a:t>Calibrate with another digital manometer of the same type.</a:t>
            </a:r>
            <a:br>
              <a:rPr lang="en-US" dirty="0" smtClean="0"/>
            </a:br>
            <a:endParaRPr lang="en-US" dirty="0" smtClean="0"/>
          </a:p>
          <a:p>
            <a:pPr marL="0" lvl="1">
              <a:spcBef>
                <a:spcPts val="0"/>
              </a:spcBef>
              <a:defRPr/>
            </a:pPr>
            <a:r>
              <a:rPr lang="en-US" i="1" dirty="0" smtClean="0">
                <a:solidFill>
                  <a:srgbClr val="808080"/>
                </a:solidFill>
              </a:rPr>
              <a:t>Hand out and review “Procedure for Field Calibration Check of Digital Pressure Gauges” and “Operation and Maintenance Tips for Energy Conservatory Test Instruments.”</a:t>
            </a:r>
          </a:p>
          <a:p>
            <a:pPr eaLnBrk="1" hangingPunct="1">
              <a:spcBef>
                <a:spcPct val="0"/>
              </a:spcBef>
              <a:defRPr/>
            </a:pPr>
            <a:endParaRPr lang="en-US" dirty="0" smtClean="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pPr>
              <a:spcBef>
                <a:spcPts val="0"/>
              </a:spcBef>
              <a:spcAft>
                <a:spcPts val="0"/>
              </a:spcAft>
            </a:pPr>
            <a:r>
              <a:rPr lang="en-US" dirty="0" smtClean="0">
                <a:latin typeface="Times New Roman"/>
              </a:rPr>
              <a:t>Auditors typically assess moisture by visual observation only, but more accurate information is sometimes required. Pictured left to right:</a:t>
            </a:r>
          </a:p>
          <a:p>
            <a:pPr>
              <a:spcBef>
                <a:spcPts val="0"/>
              </a:spcBef>
              <a:spcAft>
                <a:spcPts val="0"/>
              </a:spcAft>
            </a:pP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Pin meter, also called “non-contact moisture meter” </a:t>
            </a:r>
            <a:r>
              <a:rPr lang="en-US" dirty="0" smtClean="0">
                <a:latin typeface="Times New Roman"/>
                <a:sym typeface="Symbol"/>
              </a:rPr>
              <a:t> This works by reading electrical “connectivity” between the two pin points, much like a lie detector, when the points are pressed into a hard surface, such as wood. It has two sets of probes, long and short. The long probes are used to measure surfaces behind insulation without removing the insulation.</a:t>
            </a:r>
            <a:r>
              <a:rPr lang="en-US" baseline="30000" dirty="0" smtClean="0">
                <a:latin typeface="Times New Roman"/>
                <a:sym typeface="Symbol"/>
              </a:rPr>
              <a:t>2</a:t>
            </a:r>
          </a:p>
          <a:p>
            <a:pPr marL="457200" indent="-228600">
              <a:spcBef>
                <a:spcPts val="0"/>
              </a:spcBef>
              <a:spcAft>
                <a:spcPts val="0"/>
              </a:spcAft>
              <a:buFont typeface="Symbol"/>
              <a:buChar char="·"/>
            </a:pPr>
            <a:r>
              <a:rPr lang="en-US" dirty="0" smtClean="0">
                <a:latin typeface="Times New Roman"/>
              </a:rPr>
              <a:t>The black and yellow unit has the short probes only. It is smaller and less expensive.</a:t>
            </a:r>
            <a:r>
              <a:rPr lang="en-US" baseline="30000" dirty="0" smtClean="0">
                <a:latin typeface="Times New Roman"/>
              </a:rPr>
              <a:t>3</a:t>
            </a:r>
            <a:r>
              <a:rPr lang="en-US" baseline="30000" dirty="0" smtClean="0"/>
              <a:t> </a:t>
            </a:r>
          </a:p>
          <a:p>
            <a:pPr marL="457200" indent="-228600">
              <a:spcBef>
                <a:spcPts val="0"/>
              </a:spcBef>
              <a:spcAft>
                <a:spcPts val="0"/>
              </a:spcAft>
              <a:buFont typeface="Symbol"/>
              <a:buChar char="·"/>
            </a:pPr>
            <a:r>
              <a:rPr lang="en-US" dirty="0" smtClean="0">
                <a:latin typeface="Times New Roman"/>
              </a:rPr>
              <a:t>The black “L” shaped tool is a sling </a:t>
            </a:r>
            <a:r>
              <a:rPr lang="en-US" b="1" i="1" dirty="0" err="1" smtClean="0">
                <a:latin typeface="Times New Roman"/>
              </a:rPr>
              <a:t>psychrometer</a:t>
            </a:r>
            <a:r>
              <a:rPr lang="en-US" dirty="0" smtClean="0">
                <a:latin typeface="Times New Roman"/>
              </a:rPr>
              <a:t>. It has two tube thermometers side by side. One has a wetted sock over it; the other is bare. Spinning it in the air produces wet and dry temperatures. Plotting the temperatures on a psychometric chart produces not only the </a:t>
            </a:r>
            <a:r>
              <a:rPr lang="en-US" b="1" i="1" dirty="0" smtClean="0">
                <a:latin typeface="Times New Roman"/>
              </a:rPr>
              <a:t>relative</a:t>
            </a:r>
            <a:r>
              <a:rPr lang="en-US" dirty="0" smtClean="0">
                <a:latin typeface="Times New Roman"/>
              </a:rPr>
              <a:t> </a:t>
            </a:r>
            <a:r>
              <a:rPr lang="en-US" b="1" i="1" dirty="0" smtClean="0">
                <a:latin typeface="Times New Roman"/>
              </a:rPr>
              <a:t>humidity (RH)</a:t>
            </a:r>
            <a:r>
              <a:rPr lang="en-US" dirty="0" smtClean="0">
                <a:latin typeface="Times New Roman"/>
              </a:rPr>
              <a:t>, but also a host of other valuable information.</a:t>
            </a:r>
          </a:p>
          <a:p>
            <a:pPr marL="457200" indent="-228600">
              <a:spcBef>
                <a:spcPts val="0"/>
              </a:spcBef>
              <a:spcAft>
                <a:spcPts val="0"/>
              </a:spcAft>
              <a:buFont typeface="Symbol"/>
              <a:buChar char="·"/>
            </a:pPr>
            <a:r>
              <a:rPr lang="en-US" dirty="0" smtClean="0">
                <a:latin typeface="Times New Roman"/>
              </a:rPr>
              <a:t>The indoor/outdoor thermometer on the right also has an electronic RH output.</a:t>
            </a:r>
            <a:r>
              <a:rPr lang="en-US" baseline="30000" dirty="0" smtClean="0">
                <a:latin typeface="Times New Roman"/>
              </a:rPr>
              <a:t>4 </a:t>
            </a:r>
            <a:r>
              <a:rPr lang="en-US" dirty="0" smtClean="0">
                <a:latin typeface="Times New Roman"/>
              </a:rPr>
              <a:t>It’s sufficiently accurate for all but research and much less fragile than a sling </a:t>
            </a:r>
            <a:r>
              <a:rPr lang="en-US" dirty="0" err="1" smtClean="0">
                <a:latin typeface="Times New Roman"/>
              </a:rPr>
              <a:t>psychrometer</a:t>
            </a:r>
            <a:r>
              <a:rPr lang="en-US" dirty="0" smtClean="0">
                <a:latin typeface="Times New Roman"/>
              </a:rPr>
              <a:t>. </a:t>
            </a:r>
          </a:p>
          <a:p>
            <a:pPr marL="283235" indent="-236030">
              <a:spcBef>
                <a:spcPts val="310"/>
              </a:spcBef>
              <a:spcAft>
                <a:spcPts val="310"/>
              </a:spcAft>
            </a:pPr>
            <a:endParaRPr lang="en-US" dirty="0" smtClean="0"/>
          </a:p>
          <a:p>
            <a:pPr marL="283235" indent="-236030">
              <a:spcBef>
                <a:spcPts val="310"/>
              </a:spcBef>
              <a:spcAft>
                <a:spcPts val="310"/>
              </a:spcAft>
            </a:pPr>
            <a:endParaRPr lang="en-US" dirty="0" smtClean="0"/>
          </a:p>
          <a:p>
            <a:pPr>
              <a:spcBef>
                <a:spcPts val="310"/>
              </a:spcBef>
              <a:spcAft>
                <a:spcPts val="310"/>
              </a:spcAft>
            </a:pPr>
            <a:r>
              <a:rPr lang="en-US" sz="1100" baseline="30000" dirty="0" smtClean="0"/>
              <a:t>2</a:t>
            </a:r>
            <a:r>
              <a:rPr lang="en-US" sz="1100" dirty="0" smtClean="0"/>
              <a:t>Pictured model manufactured by </a:t>
            </a:r>
            <a:r>
              <a:rPr lang="en-US" sz="1100" dirty="0" err="1" smtClean="0"/>
              <a:t>Delmhorst</a:t>
            </a:r>
            <a:r>
              <a:rPr lang="en-US" sz="1100" dirty="0" smtClean="0"/>
              <a:t>.</a:t>
            </a:r>
            <a:endParaRPr lang="en-US" sz="1100" dirty="0" smtClean="0">
              <a:latin typeface="Times New Roman"/>
            </a:endParaRPr>
          </a:p>
          <a:p>
            <a:pPr marL="0" lvl="1">
              <a:spcBef>
                <a:spcPts val="310"/>
              </a:spcBef>
              <a:spcAft>
                <a:spcPts val="310"/>
              </a:spcAft>
            </a:pPr>
            <a:r>
              <a:rPr lang="en-US" sz="1100" baseline="30000" dirty="0" smtClean="0"/>
              <a:t>3</a:t>
            </a:r>
            <a:r>
              <a:rPr lang="en-US" sz="1100" dirty="0" smtClean="0"/>
              <a:t>Pictured model manufactured by General.</a:t>
            </a:r>
          </a:p>
          <a:p>
            <a:pPr marL="0" lvl="1">
              <a:spcBef>
                <a:spcPts val="310"/>
              </a:spcBef>
              <a:spcAft>
                <a:spcPts val="310"/>
              </a:spcAft>
            </a:pPr>
            <a:r>
              <a:rPr lang="en-US" sz="1100" baseline="30000" dirty="0" smtClean="0"/>
              <a:t>4</a:t>
            </a:r>
            <a:r>
              <a:rPr lang="en-US" sz="1100" dirty="0" smtClean="0"/>
              <a:t>Pictured model found at Radio Shack. </a:t>
            </a: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Pictured from left to right:</a:t>
            </a:r>
          </a:p>
          <a:p>
            <a:pPr marL="457200" indent="-228600">
              <a:spcBef>
                <a:spcPts val="0"/>
              </a:spcBef>
              <a:spcAft>
                <a:spcPts val="0"/>
              </a:spcAft>
              <a:buFont typeface="Symbol"/>
              <a:buChar char="·"/>
            </a:pPr>
            <a:r>
              <a:rPr lang="en-US" dirty="0" smtClean="0">
                <a:latin typeface="Times New Roman"/>
              </a:rPr>
              <a:t>The tip of the live wire tester turns red whenever it is placed near a live wire. It is most useful to determine if </a:t>
            </a:r>
            <a:r>
              <a:rPr lang="en-US" dirty="0" err="1" smtClean="0">
                <a:latin typeface="Times New Roman"/>
              </a:rPr>
              <a:t>wiring</a:t>
            </a:r>
            <a:r>
              <a:rPr lang="en-US" dirty="0" err="1" smtClean="0">
                <a:latin typeface="Times New Roman"/>
                <a:sym typeface="Symbol"/>
              </a:rPr>
              <a:t>particularly</a:t>
            </a:r>
            <a:r>
              <a:rPr lang="en-US" dirty="0" smtClean="0">
                <a:latin typeface="Times New Roman"/>
                <a:sym typeface="Symbol"/>
              </a:rPr>
              <a:t> </a:t>
            </a:r>
            <a:r>
              <a:rPr lang="en-US" b="1" i="1" dirty="0" smtClean="0">
                <a:latin typeface="Times New Roman"/>
                <a:sym typeface="Symbol"/>
              </a:rPr>
              <a:t>knob and tube wiring—</a:t>
            </a:r>
            <a:r>
              <a:rPr lang="en-US" dirty="0" smtClean="0">
                <a:latin typeface="Times New Roman"/>
                <a:sym typeface="Symbol"/>
              </a:rPr>
              <a:t>is still live.</a:t>
            </a:r>
          </a:p>
          <a:p>
            <a:pPr marL="457200" indent="-228600">
              <a:spcBef>
                <a:spcPts val="0"/>
              </a:spcBef>
              <a:spcAft>
                <a:spcPts val="0"/>
              </a:spcAft>
              <a:buFont typeface="Symbol"/>
              <a:buChar char="·"/>
            </a:pPr>
            <a:r>
              <a:rPr lang="en-US" dirty="0" smtClean="0">
                <a:latin typeface="Times New Roman"/>
              </a:rPr>
              <a:t>The circuit tracer on the left is a two-part tool. It is used to determine which fuse/breaker controls a circuit that may be affected by installing insulation. Plug the lower unit into an outlet on the circuit in question. When moved past circuit breakers or fuses in the entrance box, the upper unit will indicate which breaker/fuse serves the outlet.</a:t>
            </a:r>
            <a:r>
              <a:rPr lang="en-US" baseline="30000" dirty="0" smtClean="0">
                <a:latin typeface="Times New Roman"/>
              </a:rPr>
              <a:t>5</a:t>
            </a:r>
            <a:r>
              <a:rPr lang="en-US" baseline="30000" dirty="0" smtClean="0"/>
              <a:t> </a:t>
            </a:r>
          </a:p>
          <a:p>
            <a:pPr marL="457200" indent="-228600">
              <a:spcBef>
                <a:spcPts val="0"/>
              </a:spcBef>
              <a:spcAft>
                <a:spcPts val="0"/>
              </a:spcAft>
              <a:buFont typeface="Symbol"/>
              <a:buChar char="·"/>
            </a:pPr>
            <a:r>
              <a:rPr lang="en-US" dirty="0" smtClean="0">
                <a:latin typeface="Times New Roman"/>
              </a:rPr>
              <a:t>When plugged into an outlet, the </a:t>
            </a:r>
            <a:r>
              <a:rPr lang="en-US" dirty="0" err="1" smtClean="0">
                <a:latin typeface="Times New Roman"/>
              </a:rPr>
              <a:t>SureTest</a:t>
            </a:r>
            <a:r>
              <a:rPr lang="en-US" dirty="0" smtClean="0">
                <a:latin typeface="Times New Roman"/>
              </a:rPr>
              <a:t> Pro, shown at far right, will provide a number of outputs. The one of interest to auditors is the percent of overload on the circuit, used to determine if it is safe to place insulation around the wire serving the outlet.</a:t>
            </a:r>
          </a:p>
          <a:p>
            <a:pPr marL="283235" indent="-236030">
              <a:buFont typeface="Symbol"/>
              <a:buChar char="·"/>
            </a:pPr>
            <a:endParaRPr lang="en-US" dirty="0" smtClean="0">
              <a:latin typeface="Times New Roman"/>
            </a:endParaRPr>
          </a:p>
          <a:p>
            <a:pPr marL="283235" indent="-236030">
              <a:buFont typeface="Symbol"/>
              <a:buChar char="·"/>
            </a:pPr>
            <a:endParaRPr lang="en-US" baseline="30000" dirty="0" smtClean="0">
              <a:latin typeface="Times New Roman"/>
            </a:endParaRPr>
          </a:p>
          <a:p>
            <a:pPr marL="283235" indent="-236030"/>
            <a:r>
              <a:rPr lang="en-US" sz="1000" baseline="30000" dirty="0" smtClean="0"/>
              <a:t>5</a:t>
            </a:r>
            <a:r>
              <a:rPr lang="en-US" sz="1000" dirty="0" smtClean="0"/>
              <a:t>Pictured model found at Radio Shack.</a:t>
            </a:r>
            <a:endParaRPr lang="en-US" sz="1000" dirty="0" smtClean="0">
              <a:latin typeface="Times New Roman"/>
            </a:endParaRP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pPr marL="47205">
              <a:spcBef>
                <a:spcPts val="0"/>
              </a:spcBef>
              <a:spcAft>
                <a:spcPts val="0"/>
              </a:spcAft>
            </a:pPr>
            <a:r>
              <a:rPr lang="en-US" dirty="0" smtClean="0">
                <a:latin typeface="Times New Roman"/>
              </a:rPr>
              <a:t>Photo on left – “Watts Up Pro” watt</a:t>
            </a:r>
            <a:r>
              <a:rPr lang="en-US" baseline="0" dirty="0" smtClean="0">
                <a:latin typeface="Times New Roman"/>
              </a:rPr>
              <a:t> meter</a:t>
            </a:r>
            <a:r>
              <a:rPr lang="en-US" baseline="0" dirty="0" smtClean="0">
                <a:latin typeface="Times New Roman"/>
                <a:sym typeface="Symbol"/>
              </a:rPr>
              <a:t>.</a:t>
            </a:r>
            <a:r>
              <a:rPr lang="en-US" dirty="0" smtClean="0">
                <a:latin typeface="Times New Roman"/>
                <a:sym typeface="Symbol"/>
              </a:rPr>
              <a:t> When attached to any operating electrical appliance, a </a:t>
            </a:r>
            <a:r>
              <a:rPr lang="en-US" b="1" i="1" dirty="0" smtClean="0">
                <a:latin typeface="Times New Roman"/>
                <a:sym typeface="Symbol"/>
              </a:rPr>
              <a:t>watt meter</a:t>
            </a:r>
            <a:r>
              <a:rPr lang="en-US" dirty="0" smtClean="0">
                <a:latin typeface="Times New Roman"/>
                <a:sym typeface="Symbol"/>
              </a:rPr>
              <a:t> will measure and record the watts consumed. It can be set up to extrapolate future use from a two-hour run time sample, making it very useful in making refrigerator and other large appliance replacements’ </a:t>
            </a:r>
            <a:r>
              <a:rPr lang="en-US" b="1" i="1" dirty="0" smtClean="0">
                <a:latin typeface="Times New Roman"/>
                <a:sym typeface="Symbol"/>
              </a:rPr>
              <a:t>savings-to-investment ratio (SIR) </a:t>
            </a:r>
            <a:r>
              <a:rPr lang="en-US" dirty="0" smtClean="0">
                <a:latin typeface="Times New Roman"/>
                <a:sym typeface="Symbol"/>
              </a:rPr>
              <a:t>projections. </a:t>
            </a:r>
            <a:r>
              <a:rPr lang="en-US" dirty="0" smtClean="0"/>
              <a:t> </a:t>
            </a:r>
          </a:p>
          <a:p>
            <a:pPr marL="47205">
              <a:spcBef>
                <a:spcPts val="0"/>
              </a:spcBef>
              <a:spcAft>
                <a:spcPts val="0"/>
              </a:spcAft>
            </a:pPr>
            <a:endParaRPr lang="en-US" dirty="0" smtClean="0">
              <a:latin typeface="Times New Roman"/>
            </a:endParaRPr>
          </a:p>
          <a:p>
            <a:pPr marL="47205">
              <a:spcBef>
                <a:spcPts val="0"/>
              </a:spcBef>
              <a:spcAft>
                <a:spcPts val="0"/>
              </a:spcAft>
            </a:pPr>
            <a:r>
              <a:rPr lang="en-US" dirty="0" smtClean="0">
                <a:latin typeface="Times New Roman"/>
              </a:rPr>
              <a:t>Photo in middle –  Indoor/outdoor thermometer with RH. This unit simplifies refrigerator data gathering. Place the remote bulb in the freezer and the unit in the fresh food compartment while monitoring electrical use with a watt meter. This will provide temperature data useful for refrigerator replacement evaluation and client education.</a:t>
            </a:r>
          </a:p>
          <a:p>
            <a:pPr marL="47205">
              <a:spcBef>
                <a:spcPts val="0"/>
              </a:spcBef>
              <a:spcAft>
                <a:spcPts val="0"/>
              </a:spcAft>
            </a:pPr>
            <a:endParaRPr lang="en-US" dirty="0" smtClean="0">
              <a:latin typeface="Times New Roman"/>
            </a:endParaRPr>
          </a:p>
          <a:p>
            <a:pPr marL="47205">
              <a:spcBef>
                <a:spcPts val="0"/>
              </a:spcBef>
              <a:spcAft>
                <a:spcPts val="0"/>
              </a:spcAft>
            </a:pPr>
            <a:r>
              <a:rPr lang="en-US" dirty="0" smtClean="0">
                <a:latin typeface="Times New Roman"/>
              </a:rPr>
              <a:t>Photo on right – “Brultech Kit 60” watt meter </a:t>
            </a:r>
            <a:r>
              <a:rPr lang="en-US" dirty="0" smtClean="0">
                <a:latin typeface="Times New Roman"/>
                <a:sym typeface="Symbol"/>
              </a:rPr>
              <a:t> Another example of a commercially available watt meter and recorder.</a:t>
            </a:r>
          </a:p>
          <a:p>
            <a:pPr marL="283235" indent="-236030">
              <a:spcBef>
                <a:spcPts val="0"/>
              </a:spcBef>
              <a:spcAft>
                <a:spcPts val="0"/>
              </a:spcAft>
              <a:buFont typeface="Symbol"/>
              <a:buChar char="·"/>
            </a:pPr>
            <a:endParaRPr lang="en-US" dirty="0" smtClean="0">
              <a:latin typeface="Times New Roman"/>
              <a:sym typeface="Symbol"/>
            </a:endParaRPr>
          </a:p>
          <a:p>
            <a:pPr marL="283235" indent="-236030">
              <a:spcBef>
                <a:spcPts val="0"/>
              </a:spcBef>
              <a:spcAft>
                <a:spcPts val="0"/>
              </a:spcAft>
              <a:buFont typeface="Symbol"/>
              <a:buChar char="·"/>
            </a:pPr>
            <a:endParaRPr lang="en-US" dirty="0" smtClean="0">
              <a:latin typeface="Times New Roman"/>
              <a:sym typeface="Symbol"/>
            </a:endParaRPr>
          </a:p>
          <a:p>
            <a:pPr marL="283235" indent="-236030">
              <a:buFont typeface="Symbol"/>
              <a:buChar char="·"/>
            </a:pPr>
            <a:endParaRPr lang="en-US" dirty="0" smtClean="0">
              <a:latin typeface="Times New Roman"/>
              <a:sym typeface="Symbol"/>
            </a:endParaRPr>
          </a:p>
          <a:p>
            <a:pPr marL="283235" indent="-236030">
              <a:buFont typeface="Symbol"/>
              <a:buChar char="·"/>
            </a:pPr>
            <a:endParaRPr lang="en-US" dirty="0" smtClean="0">
              <a:latin typeface="Times New Roman"/>
              <a:sym typeface="Symbol"/>
            </a:endParaRPr>
          </a:p>
          <a:p>
            <a:pPr marL="283235" indent="-236030"/>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i="1" dirty="0" smtClean="0">
                <a:solidFill>
                  <a:schemeClr val="tx1">
                    <a:lumMod val="50000"/>
                    <a:lumOff val="50000"/>
                  </a:schemeClr>
                </a:solidFill>
              </a:rPr>
              <a:t>Tips from the field. Ask for volunteers</a:t>
            </a:r>
            <a:r>
              <a:rPr lang="en-US" i="1" baseline="0" dirty="0" smtClean="0">
                <a:solidFill>
                  <a:schemeClr val="tx1">
                    <a:lumMod val="50000"/>
                    <a:lumOff val="50000"/>
                  </a:schemeClr>
                </a:solidFill>
              </a:rPr>
              <a:t> to describe tools or professional equipment that have made them more effective auditors. Add your own personal examples to start or add to the discussion. </a:t>
            </a:r>
            <a:endParaRPr lang="en-US" i="1" dirty="0">
              <a:solidFill>
                <a:schemeClr val="tx1">
                  <a:lumMod val="50000"/>
                  <a:lumOff val="50000"/>
                </a:schemeClr>
              </a:solidFill>
            </a:endParaRPr>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9E83D82D-D090-4E4F-8734-6D71EC0F0C2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3" name="Notes Placeholder 6"/>
          <p:cNvSpPr>
            <a:spLocks noGrp="1"/>
          </p:cNvSpPr>
          <p:nvPr>
            <p:ph type="body" sz="quarter" idx="10"/>
          </p:nvPr>
        </p:nvSpPr>
        <p:spPr bwMode="auto">
          <a:xfrm>
            <a:off x="706438" y="4668838"/>
            <a:ext cx="5784850" cy="4335462"/>
          </a:xfrm>
        </p:spPr>
        <p:txBody>
          <a:bodyPr/>
          <a:lstStyle/>
          <a:p>
            <a:pPr>
              <a:lnSpc>
                <a:spcPct val="90000"/>
              </a:lnSpc>
              <a:spcBef>
                <a:spcPts val="0"/>
              </a:spcBef>
              <a:spcAft>
                <a:spcPts val="0"/>
              </a:spcAft>
              <a:defRPr/>
            </a:pPr>
            <a:r>
              <a:rPr lang="en-US" dirty="0" smtClean="0"/>
              <a:t>Calibrate diagnostic instruments on a regular basis. </a:t>
            </a:r>
          </a:p>
          <a:p>
            <a:pPr marL="452438" lvl="1" indent="-223838">
              <a:lnSpc>
                <a:spcPct val="90000"/>
              </a:lnSpc>
              <a:spcAft>
                <a:spcPts val="0"/>
              </a:spcAft>
              <a:buFont typeface="Symbol" pitchFamily="18" charset="2"/>
              <a:buChar char="·"/>
              <a:defRPr/>
            </a:pPr>
            <a:r>
              <a:rPr lang="en-US" b="0" i="0" dirty="0" smtClean="0"/>
              <a:t>Calibration</a:t>
            </a:r>
            <a:r>
              <a:rPr lang="en-US" b="1" i="1" dirty="0" smtClean="0"/>
              <a:t> </a:t>
            </a:r>
            <a:r>
              <a:rPr lang="en-US" dirty="0" smtClean="0"/>
              <a:t>means comparing the test results of an instrument to a known reference point. An example is calibrating a thermometer to the temperature of boiling water, which we know is 212</a:t>
            </a:r>
            <a:r>
              <a:rPr lang="en-US" baseline="30000" dirty="0" smtClean="0"/>
              <a:t>o</a:t>
            </a:r>
            <a:r>
              <a:rPr lang="en-US" dirty="0" smtClean="0"/>
              <a:t>F. If the thermometer reads 212</a:t>
            </a:r>
            <a:r>
              <a:rPr lang="en-US" baseline="30000" dirty="0" smtClean="0"/>
              <a:t>o</a:t>
            </a:r>
            <a:r>
              <a:rPr lang="en-US" dirty="0" smtClean="0"/>
              <a:t>F when placed in boiling water, it is properly calibrated.</a:t>
            </a:r>
          </a:p>
          <a:p>
            <a:pPr marL="46988">
              <a:lnSpc>
                <a:spcPct val="90000"/>
              </a:lnSpc>
              <a:spcBef>
                <a:spcPts val="0"/>
              </a:spcBef>
              <a:spcAft>
                <a:spcPts val="0"/>
              </a:spcAft>
              <a:defRPr/>
            </a:pPr>
            <a:endParaRPr lang="en-US" dirty="0" smtClean="0"/>
          </a:p>
          <a:p>
            <a:pPr>
              <a:lnSpc>
                <a:spcPct val="90000"/>
              </a:lnSpc>
              <a:spcBef>
                <a:spcPts val="0"/>
              </a:spcBef>
              <a:spcAft>
                <a:spcPts val="0"/>
              </a:spcAft>
              <a:defRPr/>
            </a:pPr>
            <a:r>
              <a:rPr lang="en-US" dirty="0" smtClean="0"/>
              <a:t>Maintain a record of calibrations and repairs for the following kinds of equipment:</a:t>
            </a:r>
          </a:p>
          <a:p>
            <a:pPr marL="548640" lvl="1" indent="-274320">
              <a:lnSpc>
                <a:spcPct val="90000"/>
              </a:lnSpc>
              <a:spcAft>
                <a:spcPts val="0"/>
              </a:spcAft>
              <a:buFont typeface="Symbol" pitchFamily="18" charset="2"/>
              <a:buChar char="·"/>
              <a:defRPr/>
            </a:pPr>
            <a:r>
              <a:rPr lang="en-US" dirty="0" smtClean="0"/>
              <a:t>Digital </a:t>
            </a:r>
            <a:r>
              <a:rPr lang="en-US" b="0" i="0" dirty="0" smtClean="0"/>
              <a:t>manometer</a:t>
            </a:r>
          </a:p>
          <a:p>
            <a:pPr marL="548640" indent="-274320">
              <a:lnSpc>
                <a:spcPct val="90000"/>
              </a:lnSpc>
              <a:spcBef>
                <a:spcPts val="0"/>
              </a:spcBef>
              <a:spcAft>
                <a:spcPts val="0"/>
              </a:spcAft>
              <a:buFont typeface="Symbol" pitchFamily="18" charset="2"/>
              <a:buChar char="·"/>
              <a:defRPr/>
            </a:pPr>
            <a:r>
              <a:rPr lang="en-US" dirty="0" smtClean="0"/>
              <a:t>Combustion analysis equipment</a:t>
            </a:r>
          </a:p>
          <a:p>
            <a:pPr marL="548640" indent="-274320">
              <a:lnSpc>
                <a:spcPct val="90000"/>
              </a:lnSpc>
              <a:spcBef>
                <a:spcPts val="0"/>
              </a:spcBef>
              <a:spcAft>
                <a:spcPts val="0"/>
              </a:spcAft>
              <a:buFont typeface="Symbol" pitchFamily="18" charset="2"/>
              <a:buChar char="·"/>
              <a:defRPr/>
            </a:pPr>
            <a:r>
              <a:rPr lang="en-US" dirty="0" smtClean="0"/>
              <a:t>Gas leak detectors</a:t>
            </a:r>
          </a:p>
          <a:p>
            <a:pPr marL="548640" indent="-274320">
              <a:lnSpc>
                <a:spcPct val="90000"/>
              </a:lnSpc>
              <a:spcBef>
                <a:spcPts val="0"/>
              </a:spcBef>
              <a:spcAft>
                <a:spcPts val="0"/>
              </a:spcAft>
              <a:buFont typeface="Symbol" pitchFamily="18" charset="2"/>
              <a:buChar char="·"/>
              <a:defRPr/>
            </a:pPr>
            <a:r>
              <a:rPr lang="en-US" b="0" i="0" dirty="0" smtClean="0"/>
              <a:t>Carbon</a:t>
            </a:r>
            <a:r>
              <a:rPr lang="en-US" b="1" i="1" dirty="0" smtClean="0"/>
              <a:t> </a:t>
            </a:r>
            <a:r>
              <a:rPr lang="en-US" b="0" i="0" dirty="0" smtClean="0"/>
              <a:t>monoxide</a:t>
            </a:r>
            <a:r>
              <a:rPr lang="en-US" b="1" i="1" dirty="0" smtClean="0"/>
              <a:t> </a:t>
            </a:r>
            <a:r>
              <a:rPr lang="en-US" dirty="0" smtClean="0"/>
              <a:t>detectors</a:t>
            </a:r>
            <a:br>
              <a:rPr lang="en-US" dirty="0" smtClean="0"/>
            </a:br>
            <a:endParaRPr lang="en-US" dirty="0" smtClean="0"/>
          </a:p>
          <a:p>
            <a:pPr>
              <a:lnSpc>
                <a:spcPct val="90000"/>
              </a:lnSpc>
              <a:defRPr/>
            </a:pPr>
            <a:r>
              <a:rPr lang="en-US" i="1" dirty="0" smtClean="0">
                <a:solidFill>
                  <a:srgbClr val="808080"/>
                </a:solidFill>
              </a:rPr>
              <a:t>Hand out and review “Equipment Calibration Schedule.” Ask students to volunteer examples of how often their agencies calibrate equipment. </a:t>
            </a:r>
            <a:br>
              <a:rPr lang="en-US" i="1" dirty="0" smtClean="0">
                <a:solidFill>
                  <a:srgbClr val="808080"/>
                </a:solidFill>
              </a:rPr>
            </a:br>
            <a:endParaRPr lang="en-US" i="1" dirty="0" smtClean="0">
              <a:solidFill>
                <a:srgbClr val="808080"/>
              </a:solidFill>
            </a:endParaRPr>
          </a:p>
          <a:p>
            <a:pPr>
              <a:lnSpc>
                <a:spcPct val="90000"/>
              </a:lnSpc>
              <a:spcBef>
                <a:spcPts val="0"/>
              </a:spcBef>
              <a:spcAft>
                <a:spcPts val="0"/>
              </a:spcAft>
              <a:defRPr/>
            </a:pPr>
            <a:r>
              <a:rPr lang="en-US" dirty="0" smtClean="0"/>
              <a:t>Weatherization practitioners are armed with a variety of diagnostic equipment to test homes and guide their work. To make sure the readings we take are accurate, it’s important that this equipment be maintained and calibrated according to manufacturer recommendations. If something goes wrong in a house and the agency is called into court, the first question a lawyer may ask is, “When was the last time your diagnostic equipment was calibrated?”  </a:t>
            </a:r>
          </a:p>
          <a:p>
            <a:pPr marL="288641" indent="-241653">
              <a:lnSpc>
                <a:spcPct val="90000"/>
              </a:lnSpc>
              <a:defRPr/>
            </a:pPr>
            <a:endParaRPr lang="en-US" dirty="0" smtClean="0"/>
          </a:p>
        </p:txBody>
      </p:sp>
      <p:sp>
        <p:nvSpPr>
          <p:cNvPr id="2" name="Footer Placeholder 1"/>
          <p:cNvSpPr>
            <a:spLocks noGrp="1"/>
          </p:cNvSpPr>
          <p:nvPr>
            <p:ph type="ftr" sz="quarter" idx="11"/>
          </p:nvPr>
        </p:nvSpPr>
        <p:spPr/>
        <p:txBody>
          <a:bodyPr/>
          <a:lstStyle/>
          <a:p>
            <a:r>
              <a:rPr lang="en-US" smtClean="0"/>
              <a:t>December 2012</a:t>
            </a:r>
            <a:endParaRPr lang="en-US" dirty="0"/>
          </a:p>
        </p:txBody>
      </p:sp>
      <p:sp>
        <p:nvSpPr>
          <p:cNvPr id="3" name="Slide Number Placeholder 2"/>
          <p:cNvSpPr>
            <a:spLocks noGrp="1"/>
          </p:cNvSpPr>
          <p:nvPr>
            <p:ph type="sldNum" sz="quarter" idx="12"/>
          </p:nvPr>
        </p:nvSpPr>
        <p:spPr/>
        <p:txBody>
          <a:bodyPr/>
          <a:lstStyle/>
          <a:p>
            <a:fld id="{9E83D82D-D090-4E4F-8734-6D71EC0F0C2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xfrm>
            <a:off x="732183" y="4559920"/>
            <a:ext cx="5850835" cy="4690017"/>
          </a:xfrm>
          <a:noFill/>
        </p:spPr>
        <p:txBody>
          <a:bodyPr wrap="square" numCol="1" anchor="t" anchorCtr="0" compatLnSpc="1">
            <a:prstTxWarp prst="textNoShape">
              <a:avLst/>
            </a:prstTxWarp>
            <a:normAutofit/>
          </a:bodyPr>
          <a:lstStyle/>
          <a:p>
            <a:pPr marL="283235" indent="-236030">
              <a:spcBef>
                <a:spcPts val="0"/>
              </a:spcBef>
            </a:pPr>
            <a:r>
              <a:rPr lang="en-US" dirty="0" smtClean="0">
                <a:latin typeface="Times New Roman"/>
              </a:rPr>
              <a:t>Assorted hand tools (clockwise from lower left):</a:t>
            </a:r>
          </a:p>
          <a:p>
            <a:pPr lvl="1" indent="-228600">
              <a:spcBef>
                <a:spcPts val="0"/>
              </a:spcBef>
              <a:spcAft>
                <a:spcPts val="0"/>
              </a:spcAft>
              <a:buFont typeface="Symbol" pitchFamily="18" charset="2"/>
              <a:buChar char="·"/>
            </a:pPr>
            <a:r>
              <a:rPr lang="en-US" dirty="0" smtClean="0">
                <a:latin typeface="Times New Roman"/>
              </a:rPr>
              <a:t>Telescoping ladder – lightweight and convenient; easy to maneuver in tight quarters</a:t>
            </a:r>
          </a:p>
          <a:p>
            <a:pPr marL="457200" indent="-228600">
              <a:spcBef>
                <a:spcPts val="0"/>
              </a:spcBef>
              <a:spcAft>
                <a:spcPts val="0"/>
              </a:spcAft>
              <a:buFont typeface="Symbol" pitchFamily="18" charset="2"/>
              <a:buChar char="·"/>
            </a:pPr>
            <a:r>
              <a:rPr lang="en-US" dirty="0" smtClean="0">
                <a:latin typeface="Times New Roman"/>
              </a:rPr>
              <a:t>Phillips head screwdriver</a:t>
            </a:r>
          </a:p>
          <a:p>
            <a:pPr marL="457200" indent="-228600">
              <a:spcBef>
                <a:spcPts val="0"/>
              </a:spcBef>
              <a:spcAft>
                <a:spcPts val="0"/>
              </a:spcAft>
              <a:buFont typeface="Symbol" pitchFamily="18" charset="2"/>
              <a:buChar char="·"/>
            </a:pPr>
            <a:r>
              <a:rPr lang="en-US" dirty="0" smtClean="0">
                <a:latin typeface="Times New Roman"/>
              </a:rPr>
              <a:t>Cutting pliers</a:t>
            </a:r>
          </a:p>
          <a:p>
            <a:pPr marL="457200" indent="-228600">
              <a:spcBef>
                <a:spcPts val="0"/>
              </a:spcBef>
              <a:spcAft>
                <a:spcPts val="0"/>
              </a:spcAft>
              <a:buFont typeface="Symbol" pitchFamily="18" charset="2"/>
              <a:buChar char="·"/>
            </a:pPr>
            <a:r>
              <a:rPr lang="en-US" dirty="0" smtClean="0">
                <a:latin typeface="Times New Roman"/>
              </a:rPr>
              <a:t>Slotted screwdriver</a:t>
            </a:r>
          </a:p>
          <a:p>
            <a:pPr marL="457200" indent="-228600">
              <a:spcBef>
                <a:spcPts val="0"/>
              </a:spcBef>
              <a:spcAft>
                <a:spcPts val="0"/>
              </a:spcAft>
              <a:buFont typeface="Symbol" pitchFamily="18" charset="2"/>
              <a:buChar char="·"/>
            </a:pPr>
            <a:r>
              <a:rPr lang="en-US" dirty="0" smtClean="0">
                <a:latin typeface="Times New Roman"/>
              </a:rPr>
              <a:t>Adjustable wrench</a:t>
            </a:r>
          </a:p>
          <a:p>
            <a:pPr marL="457200" indent="-228600">
              <a:spcBef>
                <a:spcPts val="0"/>
              </a:spcBef>
              <a:spcAft>
                <a:spcPts val="0"/>
              </a:spcAft>
              <a:buFont typeface="Symbol" pitchFamily="18" charset="2"/>
              <a:buChar char="·"/>
            </a:pPr>
            <a:r>
              <a:rPr lang="en-US" dirty="0" smtClean="0">
                <a:latin typeface="Times New Roman"/>
              </a:rPr>
              <a:t>Razor knife</a:t>
            </a:r>
          </a:p>
          <a:p>
            <a:pPr marL="457200" indent="-228600">
              <a:spcBef>
                <a:spcPts val="0"/>
              </a:spcBef>
              <a:spcAft>
                <a:spcPts val="0"/>
              </a:spcAft>
              <a:buFont typeface="Symbol" pitchFamily="18" charset="2"/>
              <a:buChar char="·"/>
            </a:pPr>
            <a:r>
              <a:rPr lang="en-US" dirty="0" smtClean="0">
                <a:latin typeface="Times New Roman"/>
              </a:rPr>
              <a:t>25 ft. tape measure</a:t>
            </a:r>
          </a:p>
          <a:p>
            <a:pPr marL="457200" indent="-228600">
              <a:spcBef>
                <a:spcPts val="0"/>
              </a:spcBef>
              <a:spcAft>
                <a:spcPts val="0"/>
              </a:spcAft>
              <a:buFont typeface="Symbol" pitchFamily="18" charset="2"/>
              <a:buChar char="·"/>
            </a:pPr>
            <a:r>
              <a:rPr lang="en-US" dirty="0" smtClean="0">
                <a:latin typeface="Times New Roman"/>
              </a:rPr>
              <a:t>A good flashlight and spare batteries</a:t>
            </a:r>
          </a:p>
          <a:p>
            <a:pPr marL="457200" indent="-228600">
              <a:spcBef>
                <a:spcPts val="0"/>
              </a:spcBef>
              <a:spcAft>
                <a:spcPts val="0"/>
              </a:spcAft>
              <a:buFont typeface="Symbol" pitchFamily="18" charset="2"/>
              <a:buChar char="·"/>
            </a:pPr>
            <a:r>
              <a:rPr lang="en-US" dirty="0" smtClean="0">
                <a:latin typeface="Times New Roman"/>
              </a:rPr>
              <a:t>Digital camera</a:t>
            </a:r>
          </a:p>
          <a:p>
            <a:pPr marL="457200" indent="-228600">
              <a:spcBef>
                <a:spcPts val="0"/>
              </a:spcBef>
              <a:spcAft>
                <a:spcPts val="0"/>
              </a:spcAft>
              <a:buFont typeface="Symbol" pitchFamily="18" charset="2"/>
              <a:buChar char="·"/>
            </a:pPr>
            <a:r>
              <a:rPr lang="en-US" dirty="0" smtClean="0">
                <a:latin typeface="Times New Roman"/>
              </a:rPr>
              <a:t>Pen and paper</a:t>
            </a:r>
          </a:p>
          <a:p>
            <a:pPr>
              <a:buFontTx/>
              <a:buNone/>
            </a:pPr>
            <a:endParaRPr lang="en-US" sz="1000" i="1" dirty="0" smtClean="0">
              <a:ea typeface="ＭＳ Ｐゴシック" charset="-128"/>
            </a:endParaRPr>
          </a:p>
          <a:p>
            <a:pPr marL="0" lvl="1"/>
            <a:r>
              <a:rPr lang="en-US" i="1" dirty="0" smtClean="0">
                <a:solidFill>
                  <a:schemeClr val="tx1">
                    <a:lumMod val="50000"/>
                    <a:lumOff val="50000"/>
                  </a:schemeClr>
                </a:solidFill>
                <a:ea typeface="ＭＳ Ｐゴシック" charset="-128"/>
              </a:rPr>
              <a:t>Hand out “Auditor Tool and Equipment List.”</a:t>
            </a:r>
            <a:r>
              <a:rPr lang="en-US" i="1" baseline="0" dirty="0" smtClean="0">
                <a:solidFill>
                  <a:schemeClr val="tx1">
                    <a:lumMod val="50000"/>
                    <a:lumOff val="50000"/>
                  </a:schemeClr>
                </a:solidFill>
                <a:ea typeface="ＭＳ Ｐゴシック" charset="-128"/>
              </a:rPr>
              <a:t> Give students  a few minutes to look it over,</a:t>
            </a:r>
            <a:r>
              <a:rPr lang="en-US" i="1" dirty="0" smtClean="0">
                <a:solidFill>
                  <a:schemeClr val="tx1">
                    <a:lumMod val="50000"/>
                    <a:lumOff val="50000"/>
                  </a:schemeClr>
                </a:solidFill>
                <a:ea typeface="ＭＳ Ｐゴシック" charset="-128"/>
              </a:rPr>
              <a:t> </a:t>
            </a:r>
            <a:r>
              <a:rPr lang="en-US" i="1" dirty="0">
                <a:solidFill>
                  <a:schemeClr val="tx1">
                    <a:lumMod val="50000"/>
                    <a:lumOff val="50000"/>
                  </a:schemeClr>
                </a:solidFill>
                <a:ea typeface="ＭＳ Ｐゴシック" charset="-128"/>
              </a:rPr>
              <a:t>t</a:t>
            </a:r>
            <a:r>
              <a:rPr lang="en-US" i="1" baseline="0" dirty="0" smtClean="0">
                <a:solidFill>
                  <a:schemeClr val="tx1">
                    <a:lumMod val="50000"/>
                    <a:lumOff val="50000"/>
                  </a:schemeClr>
                </a:solidFill>
                <a:ea typeface="ＭＳ Ｐゴシック" charset="-128"/>
              </a:rPr>
              <a:t>hen ask what may be missing.</a:t>
            </a:r>
            <a:endParaRPr lang="en-US" i="1" dirty="0" smtClean="0">
              <a:solidFill>
                <a:schemeClr val="tx1">
                  <a:lumMod val="50000"/>
                  <a:lumOff val="50000"/>
                </a:schemeClr>
              </a:solidFill>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p:txBody>
          <a:bodyPr/>
          <a:lstStyle/>
          <a:p>
            <a:pPr>
              <a:defRPr/>
            </a:pPr>
            <a:r>
              <a:rPr lang="en-US" dirty="0" smtClean="0"/>
              <a:t>Replace:</a:t>
            </a:r>
          </a:p>
          <a:p>
            <a:pPr marL="457200" indent="-228600">
              <a:spcBef>
                <a:spcPts val="0"/>
              </a:spcBef>
              <a:spcAft>
                <a:spcPts val="0"/>
              </a:spcAft>
              <a:buFont typeface="Symbol" pitchFamily="18" charset="2"/>
              <a:buChar char="·"/>
              <a:defRPr/>
            </a:pPr>
            <a:r>
              <a:rPr lang="en-US" dirty="0" smtClean="0"/>
              <a:t>Aluminum ladders. Use industrial-rated, non-conductive fiberglass ladders. Aluminum ladders are conductive and may cause electrocution to the user if it comes in contact with a power source</a:t>
            </a:r>
          </a:p>
          <a:p>
            <a:pPr marL="457200" indent="-228600">
              <a:spcBef>
                <a:spcPts val="0"/>
              </a:spcBef>
              <a:spcAft>
                <a:spcPts val="0"/>
              </a:spcAft>
              <a:buFont typeface="Symbol" pitchFamily="18" charset="2"/>
              <a:buChar char="·"/>
              <a:defRPr/>
            </a:pPr>
            <a:r>
              <a:rPr lang="en-US" dirty="0" smtClean="0"/>
              <a:t>Frayed or undersized extension cords. Undersized cords may cause premature failure of power tools. Frayed wires can</a:t>
            </a:r>
            <a:r>
              <a:rPr lang="en-US" baseline="0" dirty="0" smtClean="0"/>
              <a:t> cause electric shock to the person who contacts an uninsulated conductor (wire).</a:t>
            </a:r>
            <a:endParaRPr lang="en-US" dirty="0" smtClean="0"/>
          </a:p>
          <a:p>
            <a:pPr marL="457200" indent="-228600">
              <a:spcBef>
                <a:spcPts val="0"/>
              </a:spcBef>
              <a:spcAft>
                <a:spcPts val="0"/>
              </a:spcAft>
              <a:buFont typeface="Symbol" pitchFamily="18" charset="2"/>
              <a:buChar char="·"/>
              <a:defRPr/>
            </a:pPr>
            <a:r>
              <a:rPr lang="en-US" dirty="0" smtClean="0"/>
              <a:t>Ungrounded power tools. They may cause electric shock. Look for the existence of a three pronged grounding plug at the end of a</a:t>
            </a:r>
            <a:r>
              <a:rPr lang="en-US" baseline="0" dirty="0" smtClean="0"/>
              <a:t> power tool cord.</a:t>
            </a:r>
            <a:endParaRPr lang="en-US" dirty="0" smtClean="0"/>
          </a:p>
          <a:p>
            <a:pPr marL="457200" indent="-228600">
              <a:spcBef>
                <a:spcPts val="0"/>
              </a:spcBef>
              <a:spcAft>
                <a:spcPts val="0"/>
              </a:spcAft>
              <a:buFont typeface="Symbol" pitchFamily="18" charset="2"/>
              <a:buChar char="·"/>
              <a:defRPr/>
            </a:pPr>
            <a:r>
              <a:rPr lang="en-US" dirty="0" smtClean="0"/>
              <a:t>Hammers with mushroomed heads. Shrapnel</a:t>
            </a:r>
            <a:r>
              <a:rPr lang="en-US" baseline="0" dirty="0" smtClean="0"/>
              <a:t> from the hammer head may shear off on impact and injure the user.</a:t>
            </a:r>
            <a:endParaRPr lang="en-US" dirty="0" smtClean="0"/>
          </a:p>
          <a:p>
            <a:pPr marL="457200" indent="-228600">
              <a:spcBef>
                <a:spcPts val="0"/>
              </a:spcBef>
              <a:spcAft>
                <a:spcPts val="0"/>
              </a:spcAft>
              <a:buFont typeface="Symbol" pitchFamily="18" charset="2"/>
              <a:buChar char="·"/>
              <a:defRPr/>
            </a:pPr>
            <a:r>
              <a:rPr lang="en-US" dirty="0" smtClean="0"/>
              <a:t>Dull drill bits, dull saw blades, and dull utility knife blades. Dull tools are</a:t>
            </a:r>
            <a:r>
              <a:rPr lang="en-US" baseline="0" dirty="0" smtClean="0"/>
              <a:t> more dangerous than sharp ones because the user tends to force the tool and may lose control.</a:t>
            </a:r>
            <a:endParaRPr lang="en-US" dirty="0" smtClean="0"/>
          </a:p>
          <a:p>
            <a:pPr marL="457200" indent="-228600">
              <a:spcBef>
                <a:spcPts val="0"/>
              </a:spcBef>
              <a:spcAft>
                <a:spcPts val="0"/>
              </a:spcAft>
              <a:buFont typeface="Symbol" pitchFamily="18" charset="2"/>
              <a:buChar char="·"/>
              <a:defRPr/>
            </a:pPr>
            <a:r>
              <a:rPr lang="en-US" dirty="0" smtClean="0"/>
              <a:t>Worn out respirators and safety glasses.</a:t>
            </a:r>
            <a:r>
              <a:rPr lang="en-US" baseline="0" dirty="0" smtClean="0"/>
              <a:t> They must be replaced or maintained to assure personal protection.</a:t>
            </a:r>
            <a:endParaRPr lang="en-US" dirty="0" smtClean="0"/>
          </a:p>
          <a:p>
            <a:pPr eaLnBrk="1" hangingPunct="1">
              <a:spcBef>
                <a:spcPct val="0"/>
              </a:spcBef>
              <a:defRPr/>
            </a:pPr>
            <a:endParaRPr lang="en-US" dirty="0" smtClean="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spcBef>
                <a:spcPts val="0"/>
              </a:spcBef>
              <a:spcAft>
                <a:spcPts val="0"/>
              </a:spcAft>
            </a:pPr>
            <a:r>
              <a:rPr lang="en-US" dirty="0" smtClean="0">
                <a:solidFill>
                  <a:srgbClr val="000000"/>
                </a:solidFill>
              </a:rPr>
              <a:t>The tools shown in this lesson represent the majority of essential tools for performing an energy audit on a house.</a:t>
            </a:r>
          </a:p>
          <a:p>
            <a:pPr eaLnBrk="1" hangingPunct="1">
              <a:spcBef>
                <a:spcPts val="0"/>
              </a:spcBef>
              <a:spcAft>
                <a:spcPts val="0"/>
              </a:spcAft>
            </a:pPr>
            <a:endParaRPr lang="en-US" dirty="0" smtClean="0">
              <a:solidFill>
                <a:srgbClr val="000000"/>
              </a:solidFill>
            </a:endParaRPr>
          </a:p>
          <a:p>
            <a:pPr eaLnBrk="1" hangingPunct="1">
              <a:spcBef>
                <a:spcPts val="0"/>
              </a:spcBef>
              <a:spcAft>
                <a:spcPts val="0"/>
              </a:spcAft>
            </a:pPr>
            <a:r>
              <a:rPr lang="en-US" dirty="0" smtClean="0">
                <a:solidFill>
                  <a:srgbClr val="000000"/>
                </a:solidFill>
              </a:rPr>
              <a:t>Scheduled tool and equipment maintenance avoids downtime and lost production.</a:t>
            </a:r>
          </a:p>
          <a:p>
            <a:pPr>
              <a:spcBef>
                <a:spcPts val="0"/>
              </a:spcBef>
              <a:spcAft>
                <a:spcPts val="0"/>
              </a:spcAft>
            </a:pPr>
            <a:endParaRPr lang="en-US" dirty="0" smtClean="0">
              <a:solidFill>
                <a:srgbClr val="000000"/>
              </a:solidFill>
            </a:endParaRPr>
          </a:p>
          <a:p>
            <a:pPr>
              <a:spcBef>
                <a:spcPts val="0"/>
              </a:spcBef>
              <a:spcAft>
                <a:spcPts val="0"/>
              </a:spcAft>
            </a:pPr>
            <a:r>
              <a:rPr lang="en-US" dirty="0" smtClean="0">
                <a:solidFill>
                  <a:srgbClr val="000000"/>
                </a:solidFill>
              </a:rPr>
              <a:t>As always, follow manufacturer recommendations for routine care and maintenance of diagnostic equipment.</a:t>
            </a:r>
          </a:p>
          <a:p>
            <a:pPr>
              <a:spcBef>
                <a:spcPts val="0"/>
              </a:spcBef>
              <a:spcAft>
                <a:spcPts val="0"/>
              </a:spcAft>
            </a:pPr>
            <a:endParaRPr lang="en-US" dirty="0" smtClean="0">
              <a:solidFill>
                <a:srgbClr val="000000"/>
              </a:solidFill>
            </a:endParaRPr>
          </a:p>
          <a:p>
            <a:pPr>
              <a:spcBef>
                <a:spcPts val="0"/>
              </a:spcBef>
              <a:spcAft>
                <a:spcPts val="0"/>
              </a:spcAft>
            </a:pPr>
            <a:r>
              <a:rPr lang="en-US" dirty="0" smtClean="0">
                <a:solidFill>
                  <a:srgbClr val="000000"/>
                </a:solidFill>
              </a:rPr>
              <a:t>Don’t get caught without spare batteries.</a:t>
            </a:r>
          </a:p>
          <a:p>
            <a:pPr>
              <a:spcBef>
                <a:spcPts val="0"/>
              </a:spcBef>
              <a:spcAft>
                <a:spcPts val="0"/>
              </a:spcAft>
            </a:pPr>
            <a:endParaRPr lang="en-US" dirty="0">
              <a:solidFill>
                <a:srgbClr val="000000"/>
              </a:solidFill>
            </a:endParaRPr>
          </a:p>
          <a:p>
            <a:pPr>
              <a:spcBef>
                <a:spcPts val="0"/>
              </a:spcBef>
              <a:spcAft>
                <a:spcPts val="0"/>
              </a:spcAft>
            </a:pPr>
            <a:r>
              <a:rPr lang="en-US" i="1" dirty="0">
                <a:solidFill>
                  <a:schemeClr val="tx1">
                    <a:lumMod val="50000"/>
                    <a:lumOff val="50000"/>
                  </a:schemeClr>
                </a:solidFill>
              </a:rPr>
              <a:t>Present this slide as an interactive discussion, soliciting personal examples from the trainees. Add your own personal examples and knowledge to supplement. </a:t>
            </a:r>
            <a:endParaRPr lang="en-US" dirty="0">
              <a:solidFill>
                <a:schemeClr val="tx1">
                  <a:lumMod val="50000"/>
                  <a:lumOff val="50000"/>
                </a:schemeClr>
              </a:solidFill>
            </a:endParaRPr>
          </a:p>
          <a:p>
            <a:pPr>
              <a:spcBef>
                <a:spcPts val="0"/>
              </a:spcBef>
              <a:spcAft>
                <a:spcPts val="0"/>
              </a:spcAft>
            </a:pPr>
            <a:endParaRPr lang="en-US" dirty="0" smtClean="0">
              <a:solidFill>
                <a:srgbClr val="000000"/>
              </a:solidFill>
            </a:endParaRPr>
          </a:p>
          <a:p>
            <a:pPr marL="287338" indent="-241300" eaLnBrk="1" hangingPunct="1">
              <a:spcBef>
                <a:spcPct val="0"/>
              </a:spcBef>
            </a:pPr>
            <a:endParaRPr lang="en-US" dirty="0" smtClean="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31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Probe walls to determine:</a:t>
            </a:r>
          </a:p>
          <a:p>
            <a:pPr marL="457200" indent="-228600">
              <a:spcBef>
                <a:spcPts val="0"/>
              </a:spcBef>
              <a:spcAft>
                <a:spcPts val="0"/>
              </a:spcAft>
              <a:buFont typeface="Symbol" pitchFamily="18" charset="2"/>
              <a:buChar char="·"/>
            </a:pPr>
            <a:r>
              <a:rPr lang="en-US" dirty="0" smtClean="0">
                <a:latin typeface="Times New Roman"/>
              </a:rPr>
              <a:t>What kind and how much insulation is present.</a:t>
            </a:r>
          </a:p>
          <a:p>
            <a:pPr marL="457200" indent="-228600">
              <a:spcBef>
                <a:spcPts val="0"/>
              </a:spcBef>
              <a:spcAft>
                <a:spcPts val="0"/>
              </a:spcAft>
              <a:buFont typeface="Symbol" pitchFamily="18" charset="2"/>
              <a:buChar char="·"/>
            </a:pPr>
            <a:r>
              <a:rPr lang="en-US" dirty="0" smtClean="0">
                <a:latin typeface="Times New Roman"/>
              </a:rPr>
              <a:t>The depth of the wall cavity.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One of the easiest ways to check for the presence of wall insulation is to remove a receptacle cover plate along an exterior wall and probe the wall cavity with a non-conductive probe.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 plastic crochet hook or a chop stick with a hook carved in the end of it works great for pulling out a sample of existing insulation.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Widen the gap between the electrical box and wall sheathing slightly and insert the probe to determine wall thickness and insulation type. Do this in several locations along the exterior walls. </a:t>
            </a:r>
          </a:p>
          <a:p>
            <a:pPr>
              <a:spcBef>
                <a:spcPts val="0"/>
              </a:spcBef>
              <a:spcAft>
                <a:spcPts val="0"/>
              </a:spcAft>
              <a:buFont typeface="Symbol"/>
              <a:buChar char="·"/>
            </a:pPr>
            <a:endParaRPr lang="en-US" dirty="0" smtClean="0">
              <a:latin typeface="Times New Roman"/>
            </a:endParaRPr>
          </a:p>
          <a:p>
            <a:pPr marL="0" lvl="1">
              <a:spcBef>
                <a:spcPts val="0"/>
              </a:spcBef>
              <a:spcAft>
                <a:spcPts val="0"/>
              </a:spcAft>
              <a:buFont typeface="Symbol"/>
              <a:buNone/>
            </a:pPr>
            <a:r>
              <a:rPr lang="en-US" i="1" dirty="0" smtClean="0">
                <a:solidFill>
                  <a:schemeClr val="tx1">
                    <a:lumMod val="50000"/>
                    <a:lumOff val="50000"/>
                  </a:schemeClr>
                </a:solidFill>
                <a:latin typeface="Times New Roman"/>
              </a:rPr>
              <a:t>Q: What </a:t>
            </a:r>
            <a:r>
              <a:rPr lang="en-US" i="1" baseline="0" dirty="0" smtClean="0">
                <a:solidFill>
                  <a:schemeClr val="tx1">
                    <a:lumMod val="50000"/>
                    <a:lumOff val="50000"/>
                  </a:schemeClr>
                </a:solidFill>
                <a:latin typeface="Times New Roman"/>
              </a:rPr>
              <a:t>other techniques can be used to check for existing wall insulation?</a:t>
            </a:r>
            <a:br>
              <a:rPr lang="en-US" i="1" baseline="0" dirty="0" smtClean="0">
                <a:solidFill>
                  <a:schemeClr val="tx1">
                    <a:lumMod val="50000"/>
                    <a:lumOff val="50000"/>
                  </a:schemeClr>
                </a:solidFill>
                <a:latin typeface="Times New Roman"/>
              </a:rPr>
            </a:br>
            <a:endParaRPr lang="en-US" i="1" baseline="0" dirty="0" smtClean="0">
              <a:solidFill>
                <a:schemeClr val="tx1">
                  <a:lumMod val="50000"/>
                  <a:lumOff val="50000"/>
                </a:schemeClr>
              </a:solidFill>
              <a:latin typeface="Times New Roman"/>
            </a:endParaRPr>
          </a:p>
          <a:p>
            <a:pPr marL="171450" lvl="1" indent="-171450">
              <a:spcBef>
                <a:spcPts val="0"/>
              </a:spcBef>
              <a:spcAft>
                <a:spcPts val="0"/>
              </a:spcAft>
              <a:buFont typeface="Symbol"/>
              <a:buNone/>
            </a:pPr>
            <a:r>
              <a:rPr lang="en-US" i="1" baseline="0" dirty="0" smtClean="0">
                <a:solidFill>
                  <a:schemeClr val="tx1">
                    <a:lumMod val="50000"/>
                    <a:lumOff val="50000"/>
                  </a:schemeClr>
                </a:solidFill>
                <a:latin typeface="Times New Roman"/>
              </a:rPr>
              <a:t>A:</a:t>
            </a:r>
            <a:r>
              <a:rPr lang="en-US" i="1" dirty="0" smtClean="0">
                <a:solidFill>
                  <a:schemeClr val="tx1">
                    <a:lumMod val="50000"/>
                    <a:lumOff val="50000"/>
                  </a:schemeClr>
                </a:solidFill>
                <a:latin typeface="Times New Roman"/>
              </a:rPr>
              <a:t> </a:t>
            </a:r>
            <a:r>
              <a:rPr lang="en-US" i="1" baseline="0" dirty="0" smtClean="0">
                <a:solidFill>
                  <a:schemeClr val="tx1">
                    <a:lumMod val="50000"/>
                    <a:lumOff val="50000"/>
                  </a:schemeClr>
                </a:solidFill>
                <a:latin typeface="Times New Roman"/>
              </a:rPr>
              <a:t>Infrared, selective siding removal where possible and where minimally invasive,</a:t>
            </a:r>
            <a:r>
              <a:rPr lang="en-US" i="1" dirty="0" smtClean="0">
                <a:solidFill>
                  <a:schemeClr val="tx1">
                    <a:lumMod val="50000"/>
                    <a:lumOff val="50000"/>
                  </a:schemeClr>
                </a:solidFill>
                <a:latin typeface="Times New Roman"/>
              </a:rPr>
              <a:t> </a:t>
            </a:r>
            <a:r>
              <a:rPr lang="en-US" i="1" dirty="0">
                <a:solidFill>
                  <a:schemeClr val="tx1">
                    <a:lumMod val="50000"/>
                    <a:lumOff val="50000"/>
                  </a:schemeClr>
                </a:solidFill>
                <a:latin typeface="Times New Roman"/>
              </a:rPr>
              <a:t>s</a:t>
            </a:r>
            <a:r>
              <a:rPr lang="en-US" i="1" baseline="0" dirty="0" smtClean="0">
                <a:solidFill>
                  <a:schemeClr val="tx1">
                    <a:lumMod val="50000"/>
                    <a:lumOff val="50000"/>
                  </a:schemeClr>
                </a:solidFill>
                <a:latin typeface="Times New Roman"/>
              </a:rPr>
              <a:t>mall test hole on interior wall board and bore scope.</a:t>
            </a:r>
            <a:endParaRPr lang="en-US" i="1" dirty="0" smtClean="0">
              <a:solidFill>
                <a:schemeClr val="tx1">
                  <a:lumMod val="50000"/>
                  <a:lumOff val="50000"/>
                </a:schemeClr>
              </a:solidFill>
              <a:latin typeface="Times New Roman"/>
            </a:endParaRPr>
          </a:p>
          <a:p>
            <a:pPr eaLnBrk="1" hangingPunct="1"/>
            <a:endParaRPr lang="en-US" dirty="0" smtClean="0">
              <a:latin typeface="Arial" pitchFamily="34" charset="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Some situations call for a specific tool (clockwise from upper left):</a:t>
            </a:r>
          </a:p>
          <a:p>
            <a:pPr marL="457200" indent="-228600">
              <a:spcBef>
                <a:spcPts val="0"/>
              </a:spcBef>
              <a:spcAft>
                <a:spcPts val="0"/>
              </a:spcAft>
              <a:buFont typeface="Symbol"/>
              <a:buChar char="·"/>
            </a:pPr>
            <a:r>
              <a:rPr lang="en-US" dirty="0" smtClean="0">
                <a:latin typeface="Times New Roman"/>
              </a:rPr>
              <a:t>Pry bars and nail pullers</a:t>
            </a:r>
          </a:p>
          <a:p>
            <a:pPr marL="457200" indent="-228600">
              <a:spcBef>
                <a:spcPts val="0"/>
              </a:spcBef>
              <a:spcAft>
                <a:spcPts val="0"/>
              </a:spcAft>
              <a:buFont typeface="Symbol"/>
              <a:buChar char="·"/>
            </a:pPr>
            <a:r>
              <a:rPr lang="en-US" dirty="0" smtClean="0">
                <a:latin typeface="Times New Roman"/>
              </a:rPr>
              <a:t>Cordless drill motor with assorted drivers</a:t>
            </a:r>
          </a:p>
          <a:p>
            <a:pPr marL="457200" indent="-228600">
              <a:spcBef>
                <a:spcPts val="0"/>
              </a:spcBef>
              <a:spcAft>
                <a:spcPts val="0"/>
              </a:spcAft>
              <a:buFont typeface="Symbol"/>
              <a:buChar char="·"/>
            </a:pPr>
            <a:r>
              <a:rPr lang="en-US" dirty="0" smtClean="0">
                <a:latin typeface="Times New Roman"/>
              </a:rPr>
              <a:t>Drill index</a:t>
            </a:r>
          </a:p>
          <a:p>
            <a:pPr marL="457200" indent="-228600">
              <a:spcBef>
                <a:spcPts val="0"/>
              </a:spcBef>
              <a:spcAft>
                <a:spcPts val="0"/>
              </a:spcAft>
              <a:buFont typeface="Symbol"/>
              <a:buChar char="·"/>
            </a:pPr>
            <a:r>
              <a:rPr lang="en-US" dirty="0" smtClean="0">
                <a:latin typeface="Times New Roman"/>
              </a:rPr>
              <a:t>Nippers with the face ground flat – used to pull nails from cement board siding</a:t>
            </a:r>
          </a:p>
          <a:p>
            <a:pPr marL="457200" indent="-228600">
              <a:spcBef>
                <a:spcPts val="0"/>
              </a:spcBef>
              <a:spcAft>
                <a:spcPts val="0"/>
              </a:spcAft>
              <a:buFont typeface="Symbol"/>
              <a:buChar char="·"/>
            </a:pPr>
            <a:r>
              <a:rPr lang="en-US" dirty="0" smtClean="0">
                <a:latin typeface="Times New Roman"/>
              </a:rPr>
              <a:t>Hammer</a:t>
            </a:r>
          </a:p>
          <a:p>
            <a:pPr marL="457200" indent="-228600">
              <a:spcBef>
                <a:spcPts val="0"/>
              </a:spcBef>
              <a:spcAft>
                <a:spcPts val="0"/>
              </a:spcAft>
              <a:buFont typeface="Symbol"/>
              <a:buChar char="·"/>
            </a:pPr>
            <a:r>
              <a:rPr lang="en-US" dirty="0" smtClean="0">
                <a:latin typeface="Times New Roman"/>
              </a:rPr>
              <a:t>Locking pliers</a:t>
            </a:r>
          </a:p>
          <a:p>
            <a:pPr marL="457200" indent="-228600">
              <a:spcBef>
                <a:spcPts val="0"/>
              </a:spcBef>
              <a:spcAft>
                <a:spcPts val="0"/>
              </a:spcAft>
              <a:buFont typeface="Symbol"/>
              <a:buChar char="·"/>
            </a:pPr>
            <a:r>
              <a:rPr lang="en-US" dirty="0" smtClean="0">
                <a:latin typeface="Times New Roman"/>
              </a:rPr>
              <a:t>Long reach flat blade screwdriver</a:t>
            </a:r>
          </a:p>
          <a:p>
            <a:pPr marL="457200" indent="-228600">
              <a:spcBef>
                <a:spcPts val="0"/>
              </a:spcBef>
              <a:spcAft>
                <a:spcPts val="0"/>
              </a:spcAft>
              <a:buFont typeface="Symbol"/>
              <a:buChar char="·"/>
            </a:pPr>
            <a:r>
              <a:rPr lang="en-US" dirty="0" smtClean="0">
                <a:latin typeface="Times New Roman"/>
              </a:rPr>
              <a:t>Long reach pliers</a:t>
            </a:r>
          </a:p>
          <a:p>
            <a:pPr marL="457200" indent="-228600">
              <a:spcBef>
                <a:spcPts val="0"/>
              </a:spcBef>
              <a:spcAft>
                <a:spcPts val="0"/>
              </a:spcAft>
              <a:buFont typeface="Symbol"/>
              <a:buChar char="·"/>
            </a:pPr>
            <a:r>
              <a:rPr lang="en-US" dirty="0" smtClean="0">
                <a:latin typeface="Times New Roman"/>
              </a:rPr>
              <a:t>Reamer – to enlarge the smoke pipe hole when testing heating appliance efficiency</a:t>
            </a:r>
          </a:p>
          <a:p>
            <a:pPr marL="457200" indent="-228600">
              <a:spcBef>
                <a:spcPts val="0"/>
              </a:spcBef>
              <a:spcAft>
                <a:spcPts val="0"/>
              </a:spcAft>
              <a:buFont typeface="Symbol"/>
              <a:buChar char="·"/>
            </a:pPr>
            <a:r>
              <a:rPr lang="en-US" dirty="0" smtClean="0">
                <a:latin typeface="Times New Roman"/>
              </a:rPr>
              <a:t>Square bit driver – used for mobile home siding</a:t>
            </a:r>
          </a:p>
          <a:p>
            <a:pPr marL="457200" indent="-228600">
              <a:spcBef>
                <a:spcPts val="0"/>
              </a:spcBef>
              <a:spcAft>
                <a:spcPts val="0"/>
              </a:spcAft>
              <a:buFont typeface="Symbol"/>
              <a:buChar char="·"/>
            </a:pPr>
            <a:r>
              <a:rPr lang="en-US" dirty="0" smtClean="0">
                <a:latin typeface="Times New Roman"/>
              </a:rPr>
              <a:t>Star bit driver – used for mobile home siding</a:t>
            </a:r>
          </a:p>
          <a:p>
            <a:pPr marL="283235" indent="-236030">
              <a:spcBef>
                <a:spcPts val="0"/>
              </a:spcBef>
              <a:spcAft>
                <a:spcPts val="0"/>
              </a:spcAft>
              <a:buFont typeface="Symbol"/>
              <a:buChar char="·"/>
            </a:pPr>
            <a:endParaRPr lang="en-US" dirty="0" smtClean="0">
              <a:latin typeface="Times New Roman"/>
            </a:endParaRPr>
          </a:p>
          <a:p>
            <a:pPr>
              <a:spcBef>
                <a:spcPts val="0"/>
              </a:spcBef>
              <a:spcAft>
                <a:spcPts val="0"/>
              </a:spcAft>
              <a:buFont typeface="Symbol"/>
              <a:buNone/>
            </a:pPr>
            <a:r>
              <a:rPr lang="en-US" dirty="0" smtClean="0">
                <a:latin typeface="Times New Roman"/>
              </a:rPr>
              <a:t>As with any and all tools, keep them clean, dry, and in a secure location. </a:t>
            </a:r>
            <a:r>
              <a:rPr lang="en-US" baseline="0" dirty="0" smtClean="0">
                <a:latin typeface="Times New Roman"/>
              </a:rPr>
              <a:t>Occasionally apply light oil to friction surfaces. </a:t>
            </a:r>
            <a:endParaRPr lang="en-US" dirty="0" smtClean="0">
              <a:latin typeface="Times New Roman"/>
            </a:endParaRP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An organized case with a place for everything makes your tools easy to find. It also reduces the chance of leaving a tool behind.</a:t>
            </a:r>
          </a:p>
          <a:p>
            <a:pPr marL="283235" indent="-236030">
              <a:buFont typeface="Symbol"/>
              <a:buChar char="·"/>
            </a:pPr>
            <a:endParaRPr lang="en-US" dirty="0" smtClean="0">
              <a:latin typeface="Times New Roman"/>
            </a:endParaRPr>
          </a:p>
          <a:p>
            <a:pPr>
              <a:buFontTx/>
              <a:buNone/>
            </a:pP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Sometimes we can’t see everything we need to with the naked eye (clockwise from upper left):</a:t>
            </a:r>
          </a:p>
          <a:p>
            <a:pPr marL="457200" indent="-228600">
              <a:spcBef>
                <a:spcPts val="0"/>
              </a:spcBef>
              <a:spcAft>
                <a:spcPts val="0"/>
              </a:spcAft>
              <a:buFont typeface="Symbol"/>
              <a:buChar char="·"/>
            </a:pPr>
            <a:r>
              <a:rPr lang="en-US" dirty="0" smtClean="0">
                <a:latin typeface="Times New Roman"/>
              </a:rPr>
              <a:t>Digital camera </a:t>
            </a:r>
            <a:r>
              <a:rPr lang="en-US" dirty="0" smtClean="0">
                <a:latin typeface="Times New Roman"/>
                <a:sym typeface="Symbol"/>
              </a:rPr>
              <a:t> A digital camera is like an eye on the end of your arm. You can see into any place your hand will fit. </a:t>
            </a:r>
          </a:p>
          <a:p>
            <a:pPr marL="457200" indent="-228600">
              <a:spcBef>
                <a:spcPts val="0"/>
              </a:spcBef>
              <a:spcAft>
                <a:spcPts val="0"/>
              </a:spcAft>
              <a:buFont typeface="Symbol"/>
              <a:buChar char="·"/>
            </a:pPr>
            <a:r>
              <a:rPr lang="en-US" b="1" i="1" dirty="0" err="1" smtClean="0">
                <a:latin typeface="Times New Roman"/>
              </a:rPr>
              <a:t>Borescope</a:t>
            </a:r>
            <a:r>
              <a:rPr lang="en-US" b="1" i="1" dirty="0" smtClean="0">
                <a:latin typeface="Times New Roman"/>
              </a:rPr>
              <a:t> </a:t>
            </a:r>
            <a:r>
              <a:rPr lang="en-US" dirty="0" smtClean="0">
                <a:latin typeface="Times New Roman"/>
                <a:sym typeface="Symbol"/>
              </a:rPr>
              <a:t> The </a:t>
            </a:r>
            <a:r>
              <a:rPr lang="en-US" dirty="0" err="1" smtClean="0">
                <a:latin typeface="Times New Roman"/>
                <a:sym typeface="Symbol"/>
              </a:rPr>
              <a:t>borescope</a:t>
            </a:r>
            <a:r>
              <a:rPr lang="en-US" dirty="0" smtClean="0">
                <a:latin typeface="Times New Roman"/>
                <a:sym typeface="Symbol"/>
              </a:rPr>
              <a:t> was designed to inspect the inside of diesel engines. The tube can be inserted through a 3/8 in. hole to view wall and ceiling cavities, etc.</a:t>
            </a:r>
          </a:p>
          <a:p>
            <a:pPr marL="457200" indent="-228600">
              <a:spcBef>
                <a:spcPts val="0"/>
              </a:spcBef>
              <a:spcAft>
                <a:spcPts val="0"/>
              </a:spcAft>
              <a:buFont typeface="Symbol"/>
              <a:buChar char="·"/>
            </a:pPr>
            <a:r>
              <a:rPr lang="en-US" dirty="0" smtClean="0">
                <a:latin typeface="Times New Roman"/>
              </a:rPr>
              <a:t>Borescope with video </a:t>
            </a:r>
            <a:r>
              <a:rPr lang="en-US" dirty="0" smtClean="0">
                <a:latin typeface="Times New Roman"/>
                <a:sym typeface="Symbol"/>
              </a:rPr>
              <a:t> The Testo “Video Pro” is a borescope with a flexible tube for viewing inside cavities. It produces a video picture on the 3.5 in. screen.</a:t>
            </a:r>
          </a:p>
          <a:p>
            <a:pPr marL="283235" indent="-236030">
              <a:spcBef>
                <a:spcPts val="0"/>
              </a:spcBef>
              <a:spcAft>
                <a:spcPts val="0"/>
              </a:spcAft>
              <a:buFont typeface="Symbol"/>
              <a:buChar char="·"/>
            </a:pPr>
            <a:endParaRPr lang="en-US" dirty="0" smtClean="0">
              <a:latin typeface="Times New Roman"/>
              <a:sym typeface="Symbol"/>
            </a:endParaRPr>
          </a:p>
          <a:p>
            <a:pPr marL="283235" indent="-236030">
              <a:spcBef>
                <a:spcPts val="0"/>
              </a:spcBef>
              <a:spcAft>
                <a:spcPts val="0"/>
              </a:spcAft>
              <a:buFont typeface="Symbol"/>
              <a:buNone/>
            </a:pPr>
            <a:r>
              <a:rPr lang="en-US" i="1" dirty="0" smtClean="0">
                <a:solidFill>
                  <a:schemeClr val="tx1">
                    <a:lumMod val="50000"/>
                    <a:lumOff val="50000"/>
                  </a:schemeClr>
                </a:solidFill>
                <a:latin typeface="Times New Roman"/>
                <a:sym typeface="Symbol"/>
              </a:rPr>
              <a:t>Q: What’s a</a:t>
            </a:r>
            <a:r>
              <a:rPr lang="en-US" i="1" baseline="0" dirty="0" smtClean="0">
                <a:solidFill>
                  <a:schemeClr val="tx1">
                    <a:lumMod val="50000"/>
                    <a:lumOff val="50000"/>
                  </a:schemeClr>
                </a:solidFill>
                <a:latin typeface="Times New Roman"/>
                <a:sym typeface="Symbol"/>
              </a:rPr>
              <a:t> simple alternative to the above named devices?</a:t>
            </a:r>
          </a:p>
          <a:p>
            <a:pPr marL="283235" indent="-236030">
              <a:spcBef>
                <a:spcPts val="0"/>
              </a:spcBef>
              <a:spcAft>
                <a:spcPts val="0"/>
              </a:spcAft>
              <a:buFont typeface="Symbol"/>
              <a:buNone/>
            </a:pPr>
            <a:endParaRPr lang="en-US" i="1" baseline="0" dirty="0" smtClean="0">
              <a:solidFill>
                <a:schemeClr val="tx1">
                  <a:lumMod val="50000"/>
                  <a:lumOff val="50000"/>
                </a:schemeClr>
              </a:solidFill>
              <a:latin typeface="Times New Roman"/>
              <a:sym typeface="Symbol"/>
            </a:endParaRPr>
          </a:p>
          <a:p>
            <a:pPr marL="283235" indent="-236030">
              <a:spcBef>
                <a:spcPts val="0"/>
              </a:spcBef>
              <a:spcAft>
                <a:spcPts val="0"/>
              </a:spcAft>
              <a:buFont typeface="Symbol"/>
              <a:buNone/>
            </a:pPr>
            <a:r>
              <a:rPr lang="en-US" i="1" baseline="0" dirty="0" smtClean="0">
                <a:solidFill>
                  <a:schemeClr val="tx1">
                    <a:lumMod val="50000"/>
                    <a:lumOff val="50000"/>
                  </a:schemeClr>
                </a:solidFill>
                <a:latin typeface="Times New Roman"/>
                <a:sym typeface="Symbol"/>
              </a:rPr>
              <a:t>A: Flashlight and mirror.</a:t>
            </a:r>
          </a:p>
          <a:p>
            <a:pPr marL="283235" indent="-236030">
              <a:spcBef>
                <a:spcPts val="0"/>
              </a:spcBef>
              <a:spcAft>
                <a:spcPts val="0"/>
              </a:spcAft>
              <a:buFont typeface="Symbol"/>
              <a:buNone/>
            </a:pPr>
            <a:endParaRPr lang="en-US" i="1" dirty="0" smtClean="0">
              <a:latin typeface="Times New Roman"/>
              <a:sym typeface="Symbol"/>
            </a:endParaRPr>
          </a:p>
          <a:p>
            <a:pPr marL="283235" indent="-236030">
              <a:spcBef>
                <a:spcPts val="0"/>
              </a:spcBef>
              <a:spcAft>
                <a:spcPts val="0"/>
              </a:spcAft>
              <a:buFont typeface="Symbol"/>
              <a:buNone/>
            </a:pPr>
            <a:endParaRPr lang="en-US" dirty="0" smtClean="0">
              <a:latin typeface="Times New Roman"/>
              <a:sym typeface="Symbol"/>
            </a:endParaRP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spcAft>
                <a:spcPts val="0"/>
              </a:spcAft>
            </a:pPr>
            <a:r>
              <a:rPr lang="en-US" dirty="0" smtClean="0">
                <a:latin typeface="Times New Roman"/>
              </a:rPr>
              <a:t>An</a:t>
            </a:r>
            <a:r>
              <a:rPr lang="en-US" baseline="0" dirty="0" smtClean="0">
                <a:latin typeface="Times New Roman"/>
              </a:rPr>
              <a:t> </a:t>
            </a:r>
            <a:r>
              <a:rPr lang="en-US" b="1" i="1" dirty="0" smtClean="0">
                <a:latin typeface="Times New Roman"/>
              </a:rPr>
              <a:t>infrared (IR) </a:t>
            </a:r>
            <a:r>
              <a:rPr lang="en-US" b="1" i="1" dirty="0">
                <a:latin typeface="Times New Roman"/>
              </a:rPr>
              <a:t>i</a:t>
            </a:r>
            <a:r>
              <a:rPr lang="en-US" b="1" i="1" dirty="0" smtClean="0">
                <a:latin typeface="Times New Roman"/>
              </a:rPr>
              <a:t>mager</a:t>
            </a:r>
            <a:r>
              <a:rPr lang="en-US" dirty="0" smtClean="0">
                <a:latin typeface="Times New Roman"/>
              </a:rPr>
              <a:t> is</a:t>
            </a:r>
            <a:r>
              <a:rPr lang="en-US" baseline="0" dirty="0" smtClean="0">
                <a:latin typeface="Times New Roman"/>
              </a:rPr>
              <a:t> an important diagnostic tool to help auditors </a:t>
            </a:r>
            <a:r>
              <a:rPr lang="en-US" dirty="0" smtClean="0">
                <a:latin typeface="Times New Roman"/>
              </a:rPr>
              <a:t>determine:</a:t>
            </a:r>
          </a:p>
          <a:p>
            <a:pPr marR="0" lvl="1" indent="-228600" algn="l" defTabSz="914400" rtl="0" eaLnBrk="0" fontAlgn="base" latinLnBrk="0" hangingPunct="0">
              <a:lnSpc>
                <a:spcPct val="100000"/>
              </a:lnSpc>
              <a:spcAft>
                <a:spcPts val="0"/>
              </a:spcAft>
              <a:buClrTx/>
              <a:buSzTx/>
              <a:buFont typeface="Symbol"/>
              <a:buChar char="·"/>
              <a:tabLst/>
              <a:defRPr/>
            </a:pPr>
            <a:r>
              <a:rPr lang="en-US" dirty="0" smtClean="0">
                <a:latin typeface="Times New Roman"/>
              </a:rPr>
              <a:t>Air leakage and presence of insulation in inaccessible building cavities.</a:t>
            </a:r>
          </a:p>
          <a:p>
            <a:pPr marL="457200" indent="-228600">
              <a:spcBef>
                <a:spcPts val="0"/>
              </a:spcBef>
              <a:spcAft>
                <a:spcPts val="0"/>
              </a:spcAft>
              <a:buFont typeface="Symbol"/>
              <a:buChar char="·"/>
            </a:pPr>
            <a:r>
              <a:rPr lang="en-US" dirty="0" smtClean="0">
                <a:latin typeface="Times New Roman"/>
              </a:rPr>
              <a:t>Effectiveness of the thermal boundary.</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Infrared imagers </a:t>
            </a:r>
            <a:r>
              <a:rPr lang="en-US" baseline="0" dirty="0" smtClean="0">
                <a:latin typeface="Times New Roman"/>
              </a:rPr>
              <a:t>shown on left represent equipment that allows auditors and quality control specialists to observe and document thermal flaws in the building envelope. Imagers range in price from $2,000 to $8,000, produce moderate to superb imagery, and offer a wide variety of features.</a:t>
            </a:r>
            <a:endParaRPr lang="en-US" dirty="0" smtClean="0">
              <a:latin typeface="Times New Roman"/>
            </a:endParaRP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Top right photo </a:t>
            </a:r>
            <a:r>
              <a:rPr lang="en-US" dirty="0" smtClean="0">
                <a:latin typeface="Times New Roman"/>
                <a:sym typeface="Symbol"/>
              </a:rPr>
              <a:t> A visible image of a knee wall and window dormer detail.</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Bottom right photo </a:t>
            </a:r>
            <a:r>
              <a:rPr lang="en-US" dirty="0" smtClean="0">
                <a:latin typeface="Times New Roman"/>
                <a:sym typeface="Symbol"/>
              </a:rPr>
              <a:t> An infrared scan of the same area with the blower door running showing air leakage at the intersection of the knee wall and rafter cavity.</a:t>
            </a:r>
          </a:p>
          <a:p>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9E83D82D-D090-4E4F-8734-6D71EC0F0C2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a:extLst/>
        </p:spPr>
        <p:txBody>
          <a:bodyPr/>
          <a:lstStyle/>
          <a:p>
            <a:pPr>
              <a:spcBef>
                <a:spcPts val="600"/>
              </a:spcBef>
              <a:spcAft>
                <a:spcPts val="600"/>
              </a:spcAft>
              <a:defRPr/>
            </a:pPr>
            <a:r>
              <a:rPr lang="en-US" dirty="0" smtClean="0">
                <a:latin typeface="Times New Roman" charset="0"/>
                <a:ea typeface="Cambria" charset="0"/>
              </a:rPr>
              <a:t>A wide range of combustion analyzers are available. Combustion analyzers are designed to sample flue gases in vented</a:t>
            </a:r>
            <a:r>
              <a:rPr lang="en-US" baseline="0" dirty="0" smtClean="0">
                <a:latin typeface="Times New Roman" charset="0"/>
                <a:ea typeface="Cambria" charset="0"/>
              </a:rPr>
              <a:t> </a:t>
            </a:r>
            <a:r>
              <a:rPr lang="en-US" dirty="0" smtClean="0">
                <a:latin typeface="Times New Roman" charset="0"/>
                <a:ea typeface="Cambria" charset="0"/>
              </a:rPr>
              <a:t>combustion appliances and measure:</a:t>
            </a:r>
            <a:endParaRPr lang="en-US" dirty="0" smtClean="0">
              <a:ea typeface="Arial" charset="0"/>
            </a:endParaRPr>
          </a:p>
          <a:p>
            <a:pPr marL="457200" indent="-228600">
              <a:spcBef>
                <a:spcPct val="0"/>
              </a:spcBef>
              <a:spcAft>
                <a:spcPts val="0"/>
              </a:spcAft>
              <a:buFont typeface="Symbol" charset="2"/>
              <a:buChar char=""/>
              <a:defRPr/>
            </a:pPr>
            <a:r>
              <a:rPr lang="en-US" dirty="0" smtClean="0">
                <a:latin typeface="Times New Roman" charset="0"/>
              </a:rPr>
              <a:t>Flue gas temperature.</a:t>
            </a:r>
            <a:endParaRPr lang="en-US" dirty="0" smtClean="0"/>
          </a:p>
          <a:p>
            <a:pPr marL="457200" indent="-228600">
              <a:spcBef>
                <a:spcPct val="0"/>
              </a:spcBef>
              <a:spcAft>
                <a:spcPts val="0"/>
              </a:spcAft>
              <a:buFont typeface="Symbol" charset="2"/>
              <a:buChar char=""/>
              <a:defRPr/>
            </a:pPr>
            <a:r>
              <a:rPr lang="en-US" dirty="0" smtClean="0">
                <a:latin typeface="Times New Roman" charset="0"/>
              </a:rPr>
              <a:t>Oxygen.</a:t>
            </a:r>
          </a:p>
          <a:p>
            <a:pPr marL="457200" indent="-228600">
              <a:spcBef>
                <a:spcPct val="0"/>
              </a:spcBef>
              <a:spcAft>
                <a:spcPts val="0"/>
              </a:spcAft>
              <a:buFont typeface="Symbol" charset="2"/>
              <a:buChar char=""/>
              <a:defRPr/>
            </a:pPr>
            <a:r>
              <a:rPr lang="en-US" dirty="0" smtClean="0">
                <a:latin typeface="Times New Roman" charset="0"/>
              </a:rPr>
              <a:t>Draft.</a:t>
            </a:r>
            <a:endParaRPr lang="en-US" dirty="0" smtClean="0"/>
          </a:p>
          <a:p>
            <a:pPr marL="457200" indent="-228600">
              <a:spcBef>
                <a:spcPct val="0"/>
              </a:spcBef>
              <a:spcAft>
                <a:spcPts val="0"/>
              </a:spcAft>
              <a:buFont typeface="Symbol" charset="2"/>
              <a:buChar char=""/>
              <a:defRPr/>
            </a:pPr>
            <a:r>
              <a:rPr lang="en-US" b="1" i="1" dirty="0" smtClean="0">
                <a:latin typeface="Times New Roman" charset="0"/>
              </a:rPr>
              <a:t>Carbon monoxide (CO) </a:t>
            </a:r>
            <a:r>
              <a:rPr lang="en-US" b="0" i="0" dirty="0" smtClean="0">
                <a:latin typeface="Times New Roman" charset="0"/>
              </a:rPr>
              <a:t>in ambient air or flue gases.</a:t>
            </a:r>
          </a:p>
          <a:p>
            <a:pPr marL="274320" indent="-228600">
              <a:spcBef>
                <a:spcPct val="0"/>
              </a:spcBef>
              <a:buFont typeface="Symbol" charset="2"/>
              <a:buChar char=""/>
              <a:defRPr/>
            </a:pPr>
            <a:endParaRPr lang="en-US" b="0" i="0" dirty="0" smtClean="0"/>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9E83D82D-D090-4E4F-8734-6D71EC0F0C2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a:t>
            </a:r>
            <a:r>
              <a:rPr kumimoji="0" lang="en-US" sz="600" b="0" i="0" u="none" strike="noStrike" kern="1200" cap="none" spc="0" normalizeH="0" baseline="0" noProof="0" dirty="0" err="1" smtClean="0">
                <a:ln>
                  <a:noFill/>
                </a:ln>
                <a:solidFill>
                  <a:srgbClr val="FFFFFF"/>
                </a:solidFill>
                <a:effectLst/>
                <a:uLnTx/>
                <a:uFillTx/>
                <a:latin typeface="+mn-lt"/>
                <a:ea typeface="+mn-ea"/>
                <a:cs typeface="Arial Narrow"/>
              </a:rPr>
              <a:t>Shutterfly</a:t>
            </a:r>
            <a:endParaRPr kumimoji="0" lang="en-US" sz="600" b="0" i="0" u="none" strike="noStrike" kern="1200" cap="none" spc="0" normalizeH="0" baseline="0" noProof="0" dirty="0" smtClean="0">
              <a:ln>
                <a:noFill/>
              </a:ln>
              <a:solidFill>
                <a:srgbClr val="FFFFFF"/>
              </a:solidFill>
              <a:effectLst/>
              <a:uLnTx/>
              <a:uFillTx/>
              <a:latin typeface="+mn-lt"/>
              <a:ea typeface="+mn-ea"/>
              <a:cs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BD788ED-B5A9-45A9-AD3A-38E267809C3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C3CB0A28-593E-4461-84AC-BFC1C5F847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descr="doe_logo_ppt.png"/>
          <p:cNvPicPr>
            <a:picLocks noChangeAspect="1"/>
          </p:cNvPicPr>
          <p:nvPr/>
        </p:nvPicPr>
        <p:blipFill>
          <a:blip r:embed="rId11"/>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latin typeface="+mn-lt"/>
                <a:cs typeface="Arial" charset="0"/>
              </a:rPr>
              <a:pPr marL="342900" indent="-342900">
                <a:lnSpc>
                  <a:spcPct val="90000"/>
                </a:lnSpc>
                <a:spcBef>
                  <a:spcPct val="20000"/>
                </a:spcBef>
                <a:buFont typeface="Arial" charset="0"/>
                <a:buNone/>
                <a:defRPr/>
              </a:pPr>
              <a:t>‹#›</a:t>
            </a:fld>
            <a:r>
              <a:rPr lang="en-US" sz="1000" dirty="0">
                <a:solidFill>
                  <a:schemeClr val="bg1"/>
                </a:solidFill>
                <a:latin typeface="+mn-lt"/>
                <a:cs typeface="Arial" charset="0"/>
              </a:rPr>
              <a:t> | WEATHERIZATION ASSISTANCE PROGRAM STANDARDIZED CURRICULUM – </a:t>
            </a:r>
            <a:r>
              <a:rPr lang="en-US" sz="1000" dirty="0" smtClean="0">
                <a:solidFill>
                  <a:schemeClr val="bg1"/>
                </a:solidFill>
                <a:latin typeface="+mn-lt"/>
                <a:cs typeface="Arial" charset="0"/>
              </a:rPr>
              <a:t>December 2012</a:t>
            </a:r>
            <a:endParaRPr lang="en-US" sz="1000" dirty="0">
              <a:solidFill>
                <a:schemeClr val="bg1"/>
              </a:solidFill>
              <a:latin typeface="+mn-lt"/>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latin typeface="+mn-lt"/>
                <a:cs typeface="Arial" charset="0"/>
              </a:rPr>
              <a:t>eere.energy.gov</a:t>
            </a: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dirty="0" smtClean="0">
                <a:solidFill>
                  <a:srgbClr val="11007C"/>
                </a:solidFill>
              </a:rPr>
              <a:t>Auditor’s Toolbox</a:t>
            </a:r>
          </a:p>
        </p:txBody>
      </p:sp>
      <p:sp>
        <p:nvSpPr>
          <p:cNvPr id="4099" name="Rectangle 3"/>
          <p:cNvSpPr>
            <a:spLocks noGrp="1" noChangeArrowheads="1"/>
          </p:cNvSpPr>
          <p:nvPr>
            <p:ph type="subTitle" idx="1"/>
          </p:nvPr>
        </p:nvSpPr>
        <p:spPr>
          <a:xfrm>
            <a:off x="2286000" y="2743200"/>
            <a:ext cx="6400800" cy="457200"/>
          </a:xfrm>
        </p:spPr>
        <p:txBody>
          <a:bodyPr>
            <a:normAutofit/>
          </a:bodyPr>
          <a:lstStyle/>
          <a:p>
            <a:r>
              <a:rPr lang="en-US" sz="1600" dirty="0" smtClean="0">
                <a:solidFill>
                  <a:schemeClr val="folHlink"/>
                </a:solidFill>
                <a:ea typeface="ＭＳ Ｐゴシック" charset="-128"/>
              </a:rPr>
              <a:t>WEATHERIZATION ENERGY AUDITOR SINGLE FAMILY</a:t>
            </a:r>
          </a:p>
          <a:p>
            <a:pPr eaLnBrk="1" hangingPunct="1"/>
            <a:endParaRPr lang="en-US" sz="1600"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6019800" cy="246221"/>
          </a:xfrm>
          <a:prstGeom prst="rect">
            <a:avLst/>
          </a:prstGeom>
          <a:noFill/>
          <a:ln w="9525">
            <a:noFill/>
            <a:miter lim="800000"/>
            <a:headEnd/>
            <a:tailEnd/>
          </a:ln>
        </p:spPr>
        <p:txBody>
          <a:bodyPr wrap="square">
            <a:spAutoFit/>
          </a:bodyPr>
          <a:lstStyle/>
          <a:p>
            <a:r>
              <a:rPr lang="en-US" sz="1000" dirty="0">
                <a:solidFill>
                  <a:schemeClr val="bg1"/>
                </a:solidFill>
                <a:latin typeface="+mn-lt"/>
              </a:rPr>
              <a:t>WEATHERIZATION ASSISTANCE PROGRAM STANDARDIZED CURRICULUM </a:t>
            </a:r>
            <a:r>
              <a:rPr lang="en-US" sz="1000" dirty="0" smtClean="0">
                <a:solidFill>
                  <a:schemeClr val="bg1"/>
                </a:solidFill>
                <a:latin typeface="+mn-lt"/>
              </a:rPr>
              <a:t>– December 2012</a:t>
            </a:r>
            <a:endParaRPr lang="en-US" sz="1000" dirty="0">
              <a:solidFill>
                <a:schemeClr val="bg1"/>
              </a:solidFill>
              <a:latin typeface="+mn-lt"/>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 y="1447800"/>
            <a:ext cx="3505200" cy="4648200"/>
          </a:xfrm>
        </p:spPr>
        <p:txBody>
          <a:bodyPr/>
          <a:lstStyle/>
          <a:p>
            <a:pPr marL="0" indent="0" eaLnBrk="1" hangingPunct="1">
              <a:buFontTx/>
              <a:buNone/>
            </a:pPr>
            <a:r>
              <a:rPr lang="en-US" sz="2600" dirty="0" smtClean="0">
                <a:solidFill>
                  <a:srgbClr val="0A006A"/>
                </a:solidFill>
                <a:ea typeface="ＭＳ Ｐゴシック" charset="-128"/>
              </a:rPr>
              <a:t>Keep one case just for combustion testing.</a:t>
            </a:r>
          </a:p>
          <a:p>
            <a:pPr marL="461963" indent="-285750" eaLnBrk="1" hangingPunct="1"/>
            <a:r>
              <a:rPr lang="en-US" dirty="0" smtClean="0">
                <a:solidFill>
                  <a:schemeClr val="tx1"/>
                </a:solidFill>
                <a:ea typeface="ＭＳ Ｐゴシック" charset="-128"/>
              </a:rPr>
              <a:t>Smoke pump and filter paper</a:t>
            </a:r>
          </a:p>
          <a:p>
            <a:pPr marL="461963" indent="-285750" eaLnBrk="1" hangingPunct="1"/>
            <a:r>
              <a:rPr lang="en-US" dirty="0" smtClean="0">
                <a:solidFill>
                  <a:schemeClr val="tx1"/>
                </a:solidFill>
                <a:ea typeface="ＭＳ Ｐゴシック" charset="-128"/>
              </a:rPr>
              <a:t>Lighter</a:t>
            </a:r>
          </a:p>
          <a:p>
            <a:pPr marL="461963" indent="-285750" eaLnBrk="1" hangingPunct="1"/>
            <a:r>
              <a:rPr lang="en-US" dirty="0" smtClean="0">
                <a:solidFill>
                  <a:schemeClr val="tx1"/>
                </a:solidFill>
                <a:ea typeface="ＭＳ Ｐゴシック" charset="-128"/>
              </a:rPr>
              <a:t>Combustion analyzer and manual</a:t>
            </a:r>
          </a:p>
          <a:p>
            <a:pPr marL="461963" indent="-285750" eaLnBrk="1" hangingPunct="1"/>
            <a:r>
              <a:rPr lang="en-US" dirty="0" smtClean="0">
                <a:solidFill>
                  <a:schemeClr val="tx1"/>
                </a:solidFill>
                <a:ea typeface="ＭＳ Ｐゴシック" charset="-128"/>
              </a:rPr>
              <a:t>High-temp sealant</a:t>
            </a:r>
          </a:p>
          <a:p>
            <a:pPr marL="461963" indent="-285750" eaLnBrk="1" hangingPunct="1"/>
            <a:r>
              <a:rPr lang="en-US" dirty="0" smtClean="0">
                <a:solidFill>
                  <a:schemeClr val="tx1"/>
                </a:solidFill>
                <a:ea typeface="ＭＳ Ｐゴシック" charset="-128"/>
              </a:rPr>
              <a:t>Appropriate drill bits for test holes</a:t>
            </a:r>
          </a:p>
        </p:txBody>
      </p:sp>
      <p:sp>
        <p:nvSpPr>
          <p:cNvPr id="2" name="Title 1"/>
          <p:cNvSpPr>
            <a:spLocks noGrp="1"/>
          </p:cNvSpPr>
          <p:nvPr>
            <p:ph type="title"/>
          </p:nvPr>
        </p:nvSpPr>
        <p:spPr>
          <a:xfrm>
            <a:off x="304800" y="0"/>
            <a:ext cx="5369034" cy="901700"/>
          </a:xfrm>
        </p:spPr>
        <p:txBody>
          <a:bodyPr/>
          <a:lstStyle/>
          <a:p>
            <a:pPr eaLnBrk="1" hangingPunct="1">
              <a:defRPr/>
            </a:pPr>
            <a:r>
              <a:rPr lang="en-US" dirty="0" smtClean="0">
                <a:ea typeface="ＭＳ Ｐゴシック" pitchFamily="-109" charset="-128"/>
              </a:rPr>
              <a:t>Combustion Appliance Test Kit</a:t>
            </a:r>
          </a:p>
        </p:txBody>
      </p:sp>
      <p:pic>
        <p:nvPicPr>
          <p:cNvPr id="4" name="Picture 3" descr="Photo of Combustion test equipment stored in case."/>
          <p:cNvPicPr>
            <a:picLocks noChangeAspect="1"/>
          </p:cNvPicPr>
          <p:nvPr/>
        </p:nvPicPr>
        <p:blipFill>
          <a:blip r:embed="rId3" cstate="email"/>
          <a:srcRect/>
          <a:stretch>
            <a:fillRect/>
          </a:stretch>
        </p:blipFill>
        <p:spPr>
          <a:xfrm>
            <a:off x="4114800" y="1529714"/>
            <a:ext cx="4419600" cy="4585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6" name="Rectangle 5"/>
          <p:cNvSpPr>
            <a:spLocks noChangeArrowheads="1"/>
          </p:cNvSpPr>
          <p:nvPr/>
        </p:nvSpPr>
        <p:spPr bwMode="auto">
          <a:xfrm>
            <a:off x="5410200" y="58651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of Pipe wrenches, Long lighter, Gas leak detector, Inspection mirror, Gas leak detection bubbles, Smoke pump and smoke test filter paper, and Combustion analyzer.&#10;"/>
          <p:cNvPicPr>
            <a:picLocks noGrp="1" noChangeAspect="1"/>
          </p:cNvPicPr>
          <p:nvPr>
            <p:ph idx="1"/>
          </p:nvPr>
        </p:nvPicPr>
        <p:blipFill>
          <a:blip r:embed="rId3" cstate="email"/>
          <a:srcRect l="-121"/>
          <a:stretch>
            <a:fillRect/>
          </a:stretch>
        </p:blipFill>
        <p:spPr>
          <a:xfrm>
            <a:off x="3048000" y="1219200"/>
            <a:ext cx="5638800" cy="3429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04800" y="12700"/>
            <a:ext cx="5369034" cy="901700"/>
          </a:xfrm>
        </p:spPr>
        <p:txBody>
          <a:bodyPr/>
          <a:lstStyle/>
          <a:p>
            <a:pPr eaLnBrk="1" hangingPunct="1">
              <a:defRPr/>
            </a:pPr>
            <a:r>
              <a:rPr lang="en-US" dirty="0" smtClean="0">
                <a:ea typeface="ＭＳ Ｐゴシック" pitchFamily="-109" charset="-128"/>
              </a:rPr>
              <a:t>Combustion Appliance Testing</a:t>
            </a:r>
          </a:p>
        </p:txBody>
      </p:sp>
      <p:pic>
        <p:nvPicPr>
          <p:cNvPr id="12293" name="Content Placeholder 3" descr="Photo of Thermometer, Draft gauge, and Inspection mirror.&#10;"/>
          <p:cNvPicPr>
            <a:picLocks noChangeAspect="1"/>
          </p:cNvPicPr>
          <p:nvPr/>
        </p:nvPicPr>
        <p:blipFill>
          <a:blip r:embed="rId4" cstate="email"/>
          <a:srcRect b="-293"/>
          <a:stretch>
            <a:fillRect/>
          </a:stretch>
        </p:blipFill>
        <p:spPr bwMode="auto">
          <a:xfrm>
            <a:off x="533400" y="1219200"/>
            <a:ext cx="2103988"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69" name="Content Placeholder 2"/>
          <p:cNvSpPr txBox="1">
            <a:spLocks/>
          </p:cNvSpPr>
          <p:nvPr/>
        </p:nvSpPr>
        <p:spPr bwMode="auto">
          <a:xfrm>
            <a:off x="609600" y="4800600"/>
            <a:ext cx="2286000" cy="1371600"/>
          </a:xfrm>
          <a:prstGeom prst="rect">
            <a:avLst/>
          </a:prstGeom>
          <a:noFill/>
          <a:ln w="9525">
            <a:noFill/>
            <a:miter lim="800000"/>
            <a:headEnd/>
            <a:tailEnd/>
          </a:ln>
        </p:spPr>
        <p:txBody>
          <a:bodyPr lIns="0" tIns="0" rIns="0" bIns="0"/>
          <a:lstStyle/>
          <a:p>
            <a:pPr eaLnBrk="1" hangingPunct="1">
              <a:spcBef>
                <a:spcPts val="600"/>
              </a:spcBef>
              <a:buClr>
                <a:srgbClr val="8DC63F"/>
              </a:buClr>
            </a:pPr>
            <a:r>
              <a:rPr lang="en-US" sz="2000" dirty="0">
                <a:latin typeface="Arial" charset="0"/>
              </a:rPr>
              <a:t>Above </a:t>
            </a:r>
            <a:r>
              <a:rPr lang="en-US" sz="2000" dirty="0" smtClean="0">
                <a:latin typeface="Arial" charset="0"/>
              </a:rPr>
              <a:t>(left </a:t>
            </a:r>
            <a:r>
              <a:rPr lang="en-US" sz="2000" dirty="0">
                <a:latin typeface="Arial" charset="0"/>
              </a:rPr>
              <a:t>to </a:t>
            </a:r>
            <a:r>
              <a:rPr lang="en-US" sz="2000" dirty="0" smtClean="0">
                <a:latin typeface="Arial" charset="0"/>
              </a:rPr>
              <a:t>right):</a:t>
            </a:r>
            <a:endParaRPr lang="en-US" sz="2000" dirty="0">
              <a:latin typeface="Arial" charset="0"/>
            </a:endParaRPr>
          </a:p>
          <a:p>
            <a:pPr marL="256032" indent="-256032" eaLnBrk="1" hangingPunct="1">
              <a:spcBef>
                <a:spcPts val="600"/>
              </a:spcBef>
              <a:spcAft>
                <a:spcPts val="600"/>
              </a:spcAft>
              <a:buFontTx/>
              <a:buChar char="•"/>
            </a:pPr>
            <a:r>
              <a:rPr lang="en-US" sz="1500" dirty="0" smtClean="0">
                <a:latin typeface="Arial" charset="0"/>
              </a:rPr>
              <a:t>Thermometer</a:t>
            </a:r>
            <a:endParaRPr lang="en-US" sz="1500" dirty="0">
              <a:latin typeface="Arial" charset="0"/>
            </a:endParaRPr>
          </a:p>
          <a:p>
            <a:pPr marL="256032" indent="-256032" eaLnBrk="1" hangingPunct="1">
              <a:spcBef>
                <a:spcPts val="600"/>
              </a:spcBef>
              <a:spcAft>
                <a:spcPts val="600"/>
              </a:spcAft>
              <a:buFontTx/>
              <a:buChar char="•"/>
            </a:pPr>
            <a:r>
              <a:rPr lang="en-US" sz="1500" dirty="0">
                <a:latin typeface="Arial" charset="0"/>
              </a:rPr>
              <a:t>Draft </a:t>
            </a:r>
            <a:r>
              <a:rPr lang="en-US" sz="1500" dirty="0" smtClean="0">
                <a:latin typeface="Arial" charset="0"/>
              </a:rPr>
              <a:t>gauge</a:t>
            </a:r>
            <a:endParaRPr lang="en-US" sz="1500" dirty="0">
              <a:latin typeface="Arial" charset="0"/>
            </a:endParaRPr>
          </a:p>
          <a:p>
            <a:pPr marL="256032" indent="-256032" eaLnBrk="1" hangingPunct="1">
              <a:spcBef>
                <a:spcPts val="600"/>
              </a:spcBef>
              <a:spcAft>
                <a:spcPts val="600"/>
              </a:spcAft>
              <a:buFontTx/>
              <a:buChar char="•"/>
            </a:pPr>
            <a:r>
              <a:rPr lang="en-US" sz="1500" dirty="0">
                <a:latin typeface="Arial" charset="0"/>
              </a:rPr>
              <a:t>Inspection </a:t>
            </a:r>
            <a:r>
              <a:rPr lang="en-US" sz="1500" dirty="0" smtClean="0">
                <a:latin typeface="Arial" charset="0"/>
              </a:rPr>
              <a:t>mirror</a:t>
            </a:r>
            <a:endParaRPr lang="en-US" sz="1500" dirty="0">
              <a:latin typeface="Arial" charset="0"/>
            </a:endParaRPr>
          </a:p>
        </p:txBody>
      </p:sp>
      <p:sp>
        <p:nvSpPr>
          <p:cNvPr id="11271" name="Content Placeholder 2"/>
          <p:cNvSpPr txBox="1">
            <a:spLocks/>
          </p:cNvSpPr>
          <p:nvPr/>
        </p:nvSpPr>
        <p:spPr bwMode="auto">
          <a:xfrm>
            <a:off x="5334000" y="5181600"/>
            <a:ext cx="2895600" cy="1371600"/>
          </a:xfrm>
          <a:prstGeom prst="rect">
            <a:avLst/>
          </a:prstGeom>
          <a:noFill/>
          <a:ln w="9525">
            <a:noFill/>
            <a:miter lim="800000"/>
            <a:headEnd/>
            <a:tailEnd/>
          </a:ln>
        </p:spPr>
        <p:txBody>
          <a:bodyPr lIns="0" tIns="0" rIns="0" bIns="0"/>
          <a:lstStyle/>
          <a:p>
            <a:pPr marL="255588" indent="-255588" eaLnBrk="1" hangingPunct="1">
              <a:spcBef>
                <a:spcPts val="600"/>
              </a:spcBef>
              <a:spcAft>
                <a:spcPts val="600"/>
              </a:spcAft>
              <a:buFontTx/>
              <a:buChar char="•"/>
            </a:pPr>
            <a:r>
              <a:rPr lang="en-US" sz="1500" dirty="0">
                <a:latin typeface="Arial" charset="0"/>
              </a:rPr>
              <a:t>Gas leak detection </a:t>
            </a:r>
            <a:r>
              <a:rPr lang="en-US" sz="1500" dirty="0" smtClean="0">
                <a:latin typeface="Arial" charset="0"/>
              </a:rPr>
              <a:t>bubbles</a:t>
            </a:r>
            <a:endParaRPr lang="en-US" sz="1500" dirty="0">
              <a:latin typeface="Arial" charset="0"/>
            </a:endParaRPr>
          </a:p>
          <a:p>
            <a:pPr marL="255588" indent="-255588" eaLnBrk="1" hangingPunct="1">
              <a:spcBef>
                <a:spcPts val="600"/>
              </a:spcBef>
              <a:spcAft>
                <a:spcPts val="600"/>
              </a:spcAft>
              <a:buFontTx/>
              <a:buChar char="•"/>
            </a:pPr>
            <a:r>
              <a:rPr lang="en-US" sz="1500" dirty="0">
                <a:latin typeface="Arial" charset="0"/>
              </a:rPr>
              <a:t>Smoke pump and </a:t>
            </a:r>
            <a:r>
              <a:rPr lang="en-US" sz="1500" dirty="0" smtClean="0">
                <a:latin typeface="Arial" charset="0"/>
              </a:rPr>
              <a:t>smoke </a:t>
            </a:r>
            <a:r>
              <a:rPr lang="en-US" sz="1500" dirty="0">
                <a:latin typeface="Arial" charset="0"/>
              </a:rPr>
              <a:t>test filter </a:t>
            </a:r>
            <a:r>
              <a:rPr lang="en-US" sz="1500" dirty="0" smtClean="0">
                <a:latin typeface="Arial" charset="0"/>
              </a:rPr>
              <a:t>paper</a:t>
            </a:r>
            <a:endParaRPr lang="en-US" sz="1500" dirty="0">
              <a:latin typeface="Arial" charset="0"/>
            </a:endParaRPr>
          </a:p>
          <a:p>
            <a:pPr marL="255588" indent="-255588" eaLnBrk="1" hangingPunct="1">
              <a:spcBef>
                <a:spcPts val="600"/>
              </a:spcBef>
              <a:spcAft>
                <a:spcPts val="600"/>
              </a:spcAft>
              <a:buFontTx/>
              <a:buChar char="•"/>
            </a:pPr>
            <a:r>
              <a:rPr lang="en-US" sz="1500" dirty="0">
                <a:latin typeface="Arial" charset="0"/>
              </a:rPr>
              <a:t>Combustion </a:t>
            </a:r>
            <a:r>
              <a:rPr lang="en-US" sz="1500" dirty="0" smtClean="0">
                <a:latin typeface="Arial" charset="0"/>
              </a:rPr>
              <a:t>analyzer</a:t>
            </a:r>
            <a:endParaRPr lang="en-US" sz="1500" dirty="0">
              <a:latin typeface="Arial" charset="0"/>
            </a:endParaRPr>
          </a:p>
        </p:txBody>
      </p:sp>
      <p:sp>
        <p:nvSpPr>
          <p:cNvPr id="11272" name="Content Placeholder 2"/>
          <p:cNvSpPr txBox="1">
            <a:spLocks/>
          </p:cNvSpPr>
          <p:nvPr/>
        </p:nvSpPr>
        <p:spPr bwMode="auto">
          <a:xfrm>
            <a:off x="3124200" y="4800600"/>
            <a:ext cx="5562600" cy="304800"/>
          </a:xfrm>
          <a:prstGeom prst="rect">
            <a:avLst/>
          </a:prstGeom>
          <a:noFill/>
          <a:ln w="9525">
            <a:noFill/>
            <a:miter lim="800000"/>
            <a:headEnd/>
            <a:tailEnd/>
          </a:ln>
        </p:spPr>
        <p:txBody>
          <a:bodyPr lIns="0" tIns="0" rIns="0" bIns="0"/>
          <a:lstStyle/>
          <a:p>
            <a:pPr eaLnBrk="1" hangingPunct="1">
              <a:spcBef>
                <a:spcPts val="600"/>
              </a:spcBef>
              <a:buClr>
                <a:srgbClr val="8DC63F"/>
              </a:buClr>
            </a:pPr>
            <a:r>
              <a:rPr lang="en-US" sz="2000" dirty="0">
                <a:latin typeface="Arial" charset="0"/>
              </a:rPr>
              <a:t>Above counter-clockwise from lower left:</a:t>
            </a:r>
          </a:p>
        </p:txBody>
      </p:sp>
      <p:sp>
        <p:nvSpPr>
          <p:cNvPr id="11273" name="Content Placeholder 2"/>
          <p:cNvSpPr txBox="1">
            <a:spLocks/>
          </p:cNvSpPr>
          <p:nvPr/>
        </p:nvSpPr>
        <p:spPr bwMode="auto">
          <a:xfrm>
            <a:off x="3124200" y="5181600"/>
            <a:ext cx="2895600" cy="1371600"/>
          </a:xfrm>
          <a:prstGeom prst="rect">
            <a:avLst/>
          </a:prstGeom>
          <a:noFill/>
          <a:ln w="9525">
            <a:noFill/>
            <a:miter lim="800000"/>
            <a:headEnd/>
            <a:tailEnd/>
          </a:ln>
        </p:spPr>
        <p:txBody>
          <a:bodyPr lIns="0" tIns="0" rIns="0" bIns="0"/>
          <a:lstStyle/>
          <a:p>
            <a:pPr marL="255588" indent="-255588" eaLnBrk="1" hangingPunct="1">
              <a:spcBef>
                <a:spcPts val="400"/>
              </a:spcBef>
              <a:spcAft>
                <a:spcPts val="400"/>
              </a:spcAft>
              <a:buFontTx/>
              <a:buChar char="•"/>
            </a:pPr>
            <a:r>
              <a:rPr lang="en-US" sz="1500" dirty="0">
                <a:latin typeface="Arial" charset="0"/>
              </a:rPr>
              <a:t>Pipe </a:t>
            </a:r>
            <a:r>
              <a:rPr lang="en-US" sz="1500" dirty="0" smtClean="0">
                <a:latin typeface="Arial" charset="0"/>
              </a:rPr>
              <a:t>wrenches</a:t>
            </a:r>
            <a:endParaRPr lang="en-US" sz="1500" dirty="0">
              <a:latin typeface="Arial" charset="0"/>
            </a:endParaRPr>
          </a:p>
          <a:p>
            <a:pPr marL="255588" indent="-255588" eaLnBrk="1" hangingPunct="1">
              <a:spcBef>
                <a:spcPts val="400"/>
              </a:spcBef>
              <a:spcAft>
                <a:spcPts val="400"/>
              </a:spcAft>
              <a:buFontTx/>
              <a:buChar char="•"/>
            </a:pPr>
            <a:r>
              <a:rPr lang="en-US" sz="1500" dirty="0">
                <a:latin typeface="Arial" charset="0"/>
              </a:rPr>
              <a:t>Long </a:t>
            </a:r>
            <a:r>
              <a:rPr lang="en-US" sz="1500" dirty="0" smtClean="0">
                <a:latin typeface="Arial" charset="0"/>
              </a:rPr>
              <a:t>lighter</a:t>
            </a:r>
            <a:endParaRPr lang="en-US" sz="1500" dirty="0">
              <a:latin typeface="Arial" charset="0"/>
            </a:endParaRPr>
          </a:p>
          <a:p>
            <a:pPr marL="255588" indent="-255588" eaLnBrk="1" hangingPunct="1">
              <a:spcBef>
                <a:spcPts val="400"/>
              </a:spcBef>
              <a:spcAft>
                <a:spcPts val="400"/>
              </a:spcAft>
              <a:buFontTx/>
              <a:buChar char="•"/>
            </a:pPr>
            <a:r>
              <a:rPr lang="en-US" sz="1500" dirty="0">
                <a:latin typeface="Arial" charset="0"/>
              </a:rPr>
              <a:t>Gas leak </a:t>
            </a:r>
            <a:r>
              <a:rPr lang="en-US" sz="1500" dirty="0" smtClean="0">
                <a:latin typeface="Arial" charset="0"/>
              </a:rPr>
              <a:t>detector</a:t>
            </a:r>
            <a:endParaRPr lang="en-US" sz="1500" dirty="0">
              <a:latin typeface="Arial" charset="0"/>
            </a:endParaRPr>
          </a:p>
          <a:p>
            <a:pPr marL="255588" indent="-255588" eaLnBrk="1" hangingPunct="1">
              <a:spcBef>
                <a:spcPts val="400"/>
              </a:spcBef>
              <a:spcAft>
                <a:spcPts val="400"/>
              </a:spcAft>
              <a:buFontTx/>
              <a:buChar char="•"/>
            </a:pPr>
            <a:r>
              <a:rPr lang="en-US" sz="1500" dirty="0">
                <a:latin typeface="Arial" charset="0"/>
              </a:rPr>
              <a:t>Inspection </a:t>
            </a:r>
            <a:r>
              <a:rPr lang="en-US" sz="1500" dirty="0" smtClean="0">
                <a:latin typeface="Arial" charset="0"/>
              </a:rPr>
              <a:t>mirror</a:t>
            </a:r>
            <a:endParaRPr lang="en-US" sz="1500" dirty="0">
              <a:latin typeface="Arial" charset="0"/>
            </a:endParaRP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
        <p:nvSpPr>
          <p:cNvPr id="10" name="Rectangle 9"/>
          <p:cNvSpPr>
            <a:spLocks noChangeArrowheads="1"/>
          </p:cNvSpPr>
          <p:nvPr/>
        </p:nvSpPr>
        <p:spPr bwMode="auto">
          <a:xfrm>
            <a:off x="5562600" y="4417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lumMod val="50000"/>
                  </a:schemeClr>
                </a:solidFill>
                <a:cs typeface="Arial" charset="0"/>
              </a:rPr>
              <a:t>Photos courtesy of The US </a:t>
            </a:r>
            <a:r>
              <a:rPr lang="en-US" sz="900" i="1" dirty="0">
                <a:solidFill>
                  <a:schemeClr val="bg1">
                    <a:lumMod val="50000"/>
                  </a:schemeClr>
                </a:solidFill>
                <a:cs typeface="Arial" charset="0"/>
              </a:rPr>
              <a:t>Department of Energy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57200" y="0"/>
            <a:ext cx="5029200" cy="914400"/>
          </a:xfrm>
        </p:spPr>
        <p:txBody>
          <a:bodyPr/>
          <a:lstStyle/>
          <a:p>
            <a:pPr>
              <a:defRPr/>
            </a:pPr>
            <a:r>
              <a:rPr lang="en-US" dirty="0" smtClean="0"/>
              <a:t>Gas Cook Stove Testing</a:t>
            </a:r>
          </a:p>
        </p:txBody>
      </p:sp>
      <p:sp>
        <p:nvSpPr>
          <p:cNvPr id="48133" name="Rectangle 3" descr="Photo of meter testing gas range burner."/>
          <p:cNvSpPr>
            <a:spLocks noGrp="1" noChangeAspect="1" noChangeArrowheads="1"/>
          </p:cNvSpPr>
          <p:nvPr isPhoto="1"/>
        </p:nvSpPr>
        <p:spPr bwMode="auto">
          <a:xfrm>
            <a:off x="4699000" y="1752600"/>
            <a:ext cx="4064000" cy="3048000"/>
          </a:xfrm>
          <a:prstGeom prst="rect">
            <a:avLst/>
          </a:prstGeom>
          <a:blipFill dpi="0" rotWithShape="1">
            <a:blip r:embed="rId3" cstate="email"/>
            <a:srcRect/>
            <a:stretch>
              <a:fillRect/>
            </a:stretch>
          </a:blipFill>
          <a:ln w="88900">
            <a:solidFill>
              <a:srgbClr val="FFFFFF"/>
            </a:solidFill>
            <a:miter lim="800000"/>
            <a:headEnd/>
            <a:tailEnd/>
          </a:ln>
          <a:effectLst>
            <a:outerShdw dist="38100" dir="5400000" rotWithShape="0">
              <a:srgbClr val="808080">
                <a:alpha val="39999"/>
              </a:srgbClr>
            </a:outerShdw>
          </a:effectLst>
        </p:spPr>
        <p:txBody>
          <a:bodyPr/>
          <a:lstStyle/>
          <a:p>
            <a:pPr algn="ctr" eaLnBrk="0" hangingPunct="0">
              <a:lnSpc>
                <a:spcPct val="90000"/>
              </a:lnSpc>
              <a:spcBef>
                <a:spcPts val="1200"/>
              </a:spcBef>
              <a:buClr>
                <a:srgbClr val="8DC63F"/>
              </a:buClr>
              <a:defRPr/>
            </a:pPr>
            <a:endParaRPr lang="en-US"/>
          </a:p>
        </p:txBody>
      </p:sp>
      <p:sp>
        <p:nvSpPr>
          <p:cNvPr id="47110" name="TextBox 5"/>
          <p:cNvSpPr txBox="1">
            <a:spLocks noChangeArrowheads="1"/>
          </p:cNvSpPr>
          <p:nvPr/>
        </p:nvSpPr>
        <p:spPr bwMode="auto">
          <a:xfrm>
            <a:off x="533400" y="5078413"/>
            <a:ext cx="3733800" cy="369332"/>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dirty="0" smtClean="0">
                <a:solidFill>
                  <a:schemeClr val="tx1"/>
                </a:solidFill>
                <a:latin typeface="+mj-lt"/>
              </a:rPr>
              <a:t>Bacharach </a:t>
            </a:r>
            <a:r>
              <a:rPr lang="en-US" sz="2000" dirty="0" err="1" smtClean="0">
                <a:solidFill>
                  <a:schemeClr val="tx1"/>
                </a:solidFill>
                <a:latin typeface="+mj-lt"/>
              </a:rPr>
              <a:t>Monoxor</a:t>
            </a:r>
            <a:r>
              <a:rPr lang="en-US" sz="2000" dirty="0" smtClean="0">
                <a:solidFill>
                  <a:schemeClr val="tx1"/>
                </a:solidFill>
                <a:latin typeface="+mj-lt"/>
              </a:rPr>
              <a:t> III</a:t>
            </a:r>
            <a:endParaRPr lang="en-US" sz="2000" dirty="0">
              <a:solidFill>
                <a:schemeClr val="tx1"/>
              </a:solidFill>
              <a:latin typeface="+mj-lt"/>
            </a:endParaRPr>
          </a:p>
        </p:txBody>
      </p:sp>
      <p:sp>
        <p:nvSpPr>
          <p:cNvPr id="47111" name="TextBox 6"/>
          <p:cNvSpPr txBox="1">
            <a:spLocks noChangeArrowheads="1"/>
          </p:cNvSpPr>
          <p:nvPr/>
        </p:nvSpPr>
        <p:spPr bwMode="auto">
          <a:xfrm>
            <a:off x="4648200" y="5078413"/>
            <a:ext cx="4114800" cy="1200329"/>
          </a:xfrm>
          <a:prstGeom prst="rect">
            <a:avLst/>
          </a:prstGeom>
          <a:noFill/>
          <a:ln w="9525">
            <a:noFill/>
            <a:miter lim="800000"/>
            <a:headEnd/>
            <a:tailEnd/>
          </a:ln>
        </p:spPr>
        <p:txBody>
          <a:bodyPr>
            <a:spAutoFit/>
          </a:bodyPr>
          <a:lstStyle/>
          <a:p>
            <a:pPr algn="ctr" eaLnBrk="0" hangingPunct="0">
              <a:lnSpc>
                <a:spcPct val="90000"/>
              </a:lnSpc>
              <a:spcBef>
                <a:spcPts val="1200"/>
              </a:spcBef>
              <a:buClr>
                <a:srgbClr val="8DC63F"/>
              </a:buClr>
            </a:pPr>
            <a:r>
              <a:rPr lang="en-US" sz="2000" dirty="0">
                <a:solidFill>
                  <a:schemeClr val="tx1"/>
                </a:solidFill>
                <a:latin typeface="+mj-lt"/>
              </a:rPr>
              <a:t>A portable flue section concentrates combustion byproducts for an accurate CO measurement.</a:t>
            </a:r>
          </a:p>
        </p:txBody>
      </p:sp>
      <p:sp>
        <p:nvSpPr>
          <p:cNvPr id="47112" name="Text Box 5"/>
          <p:cNvSpPr txBox="1">
            <a:spLocks noChangeArrowheads="1"/>
          </p:cNvSpPr>
          <p:nvPr/>
        </p:nvSpPr>
        <p:spPr bwMode="auto">
          <a:xfrm>
            <a:off x="1143000" y="4493568"/>
            <a:ext cx="3276600" cy="230832"/>
          </a:xfrm>
          <a:prstGeom prst="rect">
            <a:avLst/>
          </a:prstGeom>
          <a:noFill/>
          <a:ln w="9525">
            <a:noFill/>
            <a:miter lim="800000"/>
            <a:headEnd/>
            <a:tailEnd/>
          </a:ln>
        </p:spPr>
        <p:txBody>
          <a:bodyPr>
            <a:spAutoFit/>
          </a:bodyPr>
          <a:lstStyle/>
          <a:p>
            <a:pPr algn="r" eaLnBrk="0" hangingPunct="0">
              <a:lnSpc>
                <a:spcPct val="90000"/>
              </a:lnSpc>
              <a:spcBef>
                <a:spcPct val="50000"/>
              </a:spcBef>
              <a:buClr>
                <a:srgbClr val="8DC63F"/>
              </a:buClr>
            </a:pPr>
            <a:r>
              <a:rPr lang="en-US" sz="1000" i="1" dirty="0">
                <a:solidFill>
                  <a:srgbClr val="FFFFFF"/>
                </a:solidFill>
              </a:rPr>
              <a:t>Photos Courtesy of NRCERT</a:t>
            </a:r>
          </a:p>
        </p:txBody>
      </p:sp>
      <p:pic>
        <p:nvPicPr>
          <p:cNvPr id="8" name="Picture 7" descr="Image of a monoxide detector"/>
          <p:cNvPicPr>
            <a:picLocks noChangeAspect="1"/>
          </p:cNvPicPr>
          <p:nvPr/>
        </p:nvPicPr>
        <p:blipFill>
          <a:blip r:embed="rId4"/>
          <a:stretch>
            <a:fillRect/>
          </a:stretch>
        </p:blipFill>
        <p:spPr>
          <a:xfrm>
            <a:off x="685800" y="1447800"/>
            <a:ext cx="3200400" cy="3200400"/>
          </a:xfrm>
          <a:prstGeom prst="rect">
            <a:avLst/>
          </a:prstGeom>
        </p:spPr>
      </p:pic>
      <p:sp>
        <p:nvSpPr>
          <p:cNvPr id="9" name="Rectangle 8"/>
          <p:cNvSpPr>
            <a:spLocks noChangeArrowheads="1"/>
          </p:cNvSpPr>
          <p:nvPr/>
        </p:nvSpPr>
        <p:spPr bwMode="auto">
          <a:xfrm>
            <a:off x="0" y="6398568"/>
            <a:ext cx="41910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rgbClr val="000000"/>
                </a:solidFill>
                <a:cs typeface="Arial" charset="0"/>
              </a:rPr>
              <a:t>Photos courtesy of www.bacharach-inc.com and US Dept. of Energy</a:t>
            </a:r>
            <a:endParaRPr lang="en-US" sz="900" i="1" dirty="0">
              <a:solidFill>
                <a:srgbClr val="000000"/>
              </a:solidFill>
              <a:cs typeface="Arial" charset="0"/>
            </a:endParaRPr>
          </a:p>
        </p:txBody>
      </p: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369034" cy="901700"/>
          </a:xfrm>
        </p:spPr>
        <p:txBody>
          <a:bodyPr/>
          <a:lstStyle/>
          <a:p>
            <a:pPr eaLnBrk="1" hangingPunct="1">
              <a:defRPr/>
            </a:pPr>
            <a:r>
              <a:rPr lang="en-US" dirty="0" smtClean="0"/>
              <a:t>Combustion Equipment Care</a:t>
            </a:r>
          </a:p>
        </p:txBody>
      </p:sp>
      <p:sp>
        <p:nvSpPr>
          <p:cNvPr id="22531" name="Content Placeholder 2"/>
          <p:cNvSpPr>
            <a:spLocks noGrp="1"/>
          </p:cNvSpPr>
          <p:nvPr>
            <p:ph idx="1"/>
          </p:nvPr>
        </p:nvSpPr>
        <p:spPr>
          <a:xfrm>
            <a:off x="304800" y="1600200"/>
            <a:ext cx="4800600" cy="4559300"/>
          </a:xfrm>
        </p:spPr>
        <p:txBody>
          <a:bodyPr>
            <a:normAutofit/>
          </a:bodyPr>
          <a:lstStyle/>
          <a:p>
            <a:r>
              <a:rPr lang="en-US" dirty="0" smtClean="0">
                <a:solidFill>
                  <a:schemeClr val="tx1"/>
                </a:solidFill>
              </a:rPr>
              <a:t>Calibrate combustion </a:t>
            </a:r>
            <a:r>
              <a:rPr lang="en-US" dirty="0">
                <a:solidFill>
                  <a:schemeClr val="tx1"/>
                </a:solidFill>
              </a:rPr>
              <a:t>analyzers every </a:t>
            </a:r>
            <a:r>
              <a:rPr lang="en-US" dirty="0" smtClean="0">
                <a:solidFill>
                  <a:schemeClr val="tx1"/>
                </a:solidFill>
              </a:rPr>
              <a:t>six months</a:t>
            </a:r>
          </a:p>
          <a:p>
            <a:pPr marL="914400" lvl="1" indent="-341313" eaLnBrk="1" hangingPunct="1">
              <a:buFont typeface="Courier New" pitchFamily="49" charset="0"/>
              <a:buChar char="o"/>
            </a:pPr>
            <a:r>
              <a:rPr lang="en-US" sz="2400" dirty="0" smtClean="0">
                <a:solidFill>
                  <a:schemeClr val="tx1"/>
                </a:solidFill>
              </a:rPr>
              <a:t>Replace oxygen sensors every one to two years</a:t>
            </a:r>
          </a:p>
          <a:p>
            <a:r>
              <a:rPr lang="en-US" dirty="0" smtClean="0">
                <a:solidFill>
                  <a:schemeClr val="tx1"/>
                </a:solidFill>
              </a:rPr>
              <a:t>Calibrate carbon monoxide detectors to outside air</a:t>
            </a:r>
          </a:p>
          <a:p>
            <a:pPr marL="914400" lvl="1" indent="-341313" eaLnBrk="1" hangingPunct="1">
              <a:buFont typeface="Courier New" pitchFamily="49" charset="0"/>
              <a:buChar char="o"/>
            </a:pPr>
            <a:r>
              <a:rPr lang="en-US" sz="2400" dirty="0" smtClean="0">
                <a:solidFill>
                  <a:schemeClr val="tx1"/>
                </a:solidFill>
              </a:rPr>
              <a:t>Replace CO sensors every        three to five years</a:t>
            </a:r>
          </a:p>
          <a:p>
            <a:r>
              <a:rPr lang="en-US" dirty="0" smtClean="0">
                <a:solidFill>
                  <a:schemeClr val="tx1"/>
                </a:solidFill>
              </a:rPr>
              <a:t>Test gas leak detectors with the gas from a cigarette lighter</a:t>
            </a:r>
          </a:p>
        </p:txBody>
      </p:sp>
      <p:pic>
        <p:nvPicPr>
          <p:cNvPr id="22532" name="Picture 5" descr="Photo of a gas leak detector."/>
          <p:cNvPicPr>
            <a:picLocks noChangeAspect="1"/>
          </p:cNvPicPr>
          <p:nvPr/>
        </p:nvPicPr>
        <p:blipFill>
          <a:blip r:embed="rId3"/>
          <a:srcRect/>
          <a:stretch>
            <a:fillRect/>
          </a:stretch>
        </p:blipFill>
        <p:spPr bwMode="auto">
          <a:xfrm>
            <a:off x="6105525" y="3505200"/>
            <a:ext cx="2133600" cy="2133600"/>
          </a:xfrm>
          <a:prstGeom prst="rect">
            <a:avLst/>
          </a:prstGeom>
          <a:noFill/>
          <a:ln w="9525">
            <a:noFill/>
            <a:miter lim="800000"/>
            <a:headEnd/>
            <a:tailEnd/>
          </a:ln>
        </p:spPr>
      </p:pic>
      <p:sp>
        <p:nvSpPr>
          <p:cNvPr id="22533" name="Rectangle 5"/>
          <p:cNvSpPr>
            <a:spLocks noChangeArrowheads="1"/>
          </p:cNvSpPr>
          <p:nvPr/>
        </p:nvSpPr>
        <p:spPr bwMode="auto">
          <a:xfrm>
            <a:off x="5953125" y="3200400"/>
            <a:ext cx="2438400" cy="304800"/>
          </a:xfrm>
          <a:prstGeom prst="rect">
            <a:avLst/>
          </a:prstGeom>
          <a:noFill/>
          <a:ln w="9525">
            <a:noFill/>
            <a:miter lim="800000"/>
            <a:headEnd/>
            <a:tailEnd/>
          </a:ln>
        </p:spPr>
        <p:txBody>
          <a:bodyPr lIns="0" tIns="0" rIns="0" bIns="0"/>
          <a:lstStyle/>
          <a:p>
            <a:pPr algn="ctr" eaLnBrk="0" hangingPunct="0">
              <a:spcBef>
                <a:spcPct val="20000"/>
              </a:spcBef>
              <a:spcAft>
                <a:spcPct val="25000"/>
              </a:spcAft>
              <a:buClr>
                <a:schemeClr val="tx1"/>
              </a:buClr>
            </a:pPr>
            <a:r>
              <a:rPr lang="en-US" sz="1000" i="1">
                <a:solidFill>
                  <a:srgbClr val="404040"/>
                </a:solidFill>
              </a:rPr>
              <a:t>Fyrite Tech, Bacharach</a:t>
            </a:r>
          </a:p>
        </p:txBody>
      </p:sp>
      <p:sp>
        <p:nvSpPr>
          <p:cNvPr id="22534" name="Rectangle 5"/>
          <p:cNvSpPr>
            <a:spLocks noChangeArrowheads="1"/>
          </p:cNvSpPr>
          <p:nvPr/>
        </p:nvSpPr>
        <p:spPr bwMode="auto">
          <a:xfrm>
            <a:off x="5953125" y="5715000"/>
            <a:ext cx="2390775" cy="533400"/>
          </a:xfrm>
          <a:prstGeom prst="rect">
            <a:avLst/>
          </a:prstGeom>
          <a:noFill/>
          <a:ln w="9525">
            <a:noFill/>
            <a:miter lim="800000"/>
            <a:headEnd/>
            <a:tailEnd/>
          </a:ln>
        </p:spPr>
        <p:txBody>
          <a:bodyPr lIns="0" tIns="0" rIns="0" bIns="0"/>
          <a:lstStyle/>
          <a:p>
            <a:pPr algn="ctr" eaLnBrk="0" hangingPunct="0">
              <a:spcBef>
                <a:spcPct val="20000"/>
              </a:spcBef>
              <a:spcAft>
                <a:spcPct val="25000"/>
              </a:spcAft>
              <a:buClr>
                <a:schemeClr val="tx1"/>
              </a:buClr>
            </a:pPr>
            <a:r>
              <a:rPr lang="en-US" sz="1000" i="1">
                <a:solidFill>
                  <a:srgbClr val="404040"/>
                </a:solidFill>
              </a:rPr>
              <a:t>Gas Leak Detector, Bacharach</a:t>
            </a:r>
          </a:p>
        </p:txBody>
      </p:sp>
      <p:pic>
        <p:nvPicPr>
          <p:cNvPr id="22535" name="Picture 6" descr="Photo of a Fyrite tech kit."/>
          <p:cNvPicPr>
            <a:picLocks noChangeAspect="1" noChangeArrowheads="1"/>
          </p:cNvPicPr>
          <p:nvPr/>
        </p:nvPicPr>
        <p:blipFill>
          <a:blip r:embed="rId4"/>
          <a:srcRect/>
          <a:stretch>
            <a:fillRect/>
          </a:stretch>
        </p:blipFill>
        <p:spPr bwMode="auto">
          <a:xfrm>
            <a:off x="5715000" y="1447800"/>
            <a:ext cx="2916238" cy="1676400"/>
          </a:xfrm>
          <a:prstGeom prst="rect">
            <a:avLst/>
          </a:prstGeom>
          <a:noFill/>
          <a:ln w="9525">
            <a:noFill/>
            <a:miter lim="800000"/>
            <a:headEnd/>
            <a:tailEnd/>
          </a:ln>
        </p:spPr>
      </p:pic>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5791200" cy="914400"/>
          </a:xfrm>
        </p:spPr>
        <p:txBody>
          <a:bodyPr/>
          <a:lstStyle/>
          <a:p>
            <a:pPr eaLnBrk="1" hangingPunct="1">
              <a:defRPr/>
            </a:pPr>
            <a:r>
              <a:rPr lang="en-US" dirty="0" smtClean="0">
                <a:ea typeface="ＭＳ Ｐゴシック" pitchFamily="-107" charset="-128"/>
                <a:cs typeface="ＭＳ Ｐゴシック" pitchFamily="-107" charset="-128"/>
              </a:rPr>
              <a:t>Blower Door</a:t>
            </a:r>
          </a:p>
        </p:txBody>
      </p:sp>
      <p:pic>
        <p:nvPicPr>
          <p:cNvPr id="13315" name="Picture 9" descr="Photo of blower door setup in residential doorway."/>
          <p:cNvPicPr>
            <a:picLocks noChangeAspect="1"/>
          </p:cNvPicPr>
          <p:nvPr/>
        </p:nvPicPr>
        <p:blipFill>
          <a:blip r:embed="rId3"/>
          <a:srcRect/>
          <a:stretch>
            <a:fillRect/>
          </a:stretch>
        </p:blipFill>
        <p:spPr bwMode="auto">
          <a:xfrm>
            <a:off x="0" y="1143000"/>
            <a:ext cx="4527550" cy="5357813"/>
          </a:xfrm>
          <a:prstGeom prst="rect">
            <a:avLst/>
          </a:prstGeom>
          <a:noFill/>
          <a:ln w="9525">
            <a:noFill/>
            <a:miter lim="800000"/>
            <a:headEnd/>
            <a:tailEnd/>
          </a:ln>
        </p:spPr>
      </p:pic>
      <p:pic>
        <p:nvPicPr>
          <p:cNvPr id="13316" name="Picture 7" descr="Photo of weatherization technician performing a blower door test."/>
          <p:cNvPicPr>
            <a:picLocks noChangeAspect="1"/>
          </p:cNvPicPr>
          <p:nvPr/>
        </p:nvPicPr>
        <p:blipFill>
          <a:blip r:embed="rId4"/>
          <a:srcRect/>
          <a:stretch>
            <a:fillRect/>
          </a:stretch>
        </p:blipFill>
        <p:spPr bwMode="auto">
          <a:xfrm>
            <a:off x="4616450" y="1143000"/>
            <a:ext cx="4527550" cy="5357813"/>
          </a:xfrm>
          <a:prstGeom prst="rect">
            <a:avLst/>
          </a:prstGeom>
          <a:noFill/>
          <a:ln w="9525">
            <a:noFill/>
            <a:miter lim="800000"/>
            <a:headEnd/>
            <a:tailEnd/>
          </a:ln>
        </p:spPr>
      </p:pic>
      <p:sp>
        <p:nvSpPr>
          <p:cNvPr id="6" name="Rectangle 5"/>
          <p:cNvSpPr>
            <a:spLocks noChangeArrowheads="1"/>
          </p:cNvSpPr>
          <p:nvPr/>
        </p:nvSpPr>
        <p:spPr bwMode="auto">
          <a:xfrm>
            <a:off x="1447800" y="62484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a:solidFill>
                  <a:schemeClr val="bg1"/>
                </a:solidFill>
                <a:cs typeface="Arial" charset="0"/>
              </a:rPr>
              <a:t>Photo </a:t>
            </a:r>
            <a:r>
              <a:rPr lang="en-US" sz="900" i="1" dirty="0" smtClean="0">
                <a:solidFill>
                  <a:schemeClr val="bg1"/>
                </a:solidFill>
                <a:cs typeface="Arial" charset="0"/>
              </a:rPr>
              <a:t>courtesy of The Energy Conservatory</a:t>
            </a:r>
            <a:endParaRPr lang="en-US" sz="900" i="1" dirty="0">
              <a:solidFill>
                <a:schemeClr val="bg1"/>
              </a:solidFill>
              <a:cs typeface="Arial" charset="0"/>
            </a:endParaRPr>
          </a:p>
        </p:txBody>
      </p:sp>
      <p:sp>
        <p:nvSpPr>
          <p:cNvPr id="9" name="TextBox 9"/>
          <p:cNvSpPr txBox="1">
            <a:spLocks noChangeArrowheads="1"/>
          </p:cNvSpPr>
          <p:nvPr/>
        </p:nvSpPr>
        <p:spPr bwMode="auto">
          <a:xfrm>
            <a:off x="5334000" y="6246812"/>
            <a:ext cx="3810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1"/>
                </a:solidFill>
                <a:latin typeface="Arial" charset="0"/>
                <a:ea typeface="ＭＳ Ｐゴシック" charset="0"/>
              </a:defRPr>
            </a:lvl9pPr>
          </a:lstStyle>
          <a:p>
            <a:pPr algn="r" eaLnBrk="1" hangingPunct="1"/>
            <a:r>
              <a:rPr lang="en-US" sz="900" b="0" i="1" dirty="0">
                <a:solidFill>
                  <a:schemeClr val="bg1"/>
                </a:solidFill>
              </a:rPr>
              <a:t>Photo courtesy of PA Weatherization Training Center (WTC)</a:t>
            </a:r>
          </a:p>
        </p:txBody>
      </p: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Content Placeholder 4" descr="Photo of pictured Wizard Stick—actually a child’s toy—produces totally non-toxic smoke."/>
          <p:cNvPicPr>
            <a:picLocks noGrp="1" noChangeAspect="1"/>
          </p:cNvPicPr>
          <p:nvPr>
            <p:ph idx="1"/>
          </p:nvPr>
        </p:nvPicPr>
        <p:blipFill>
          <a:blip r:embed="rId3" cstate="email"/>
          <a:srcRect/>
          <a:stretch>
            <a:fillRect/>
          </a:stretch>
        </p:blipFill>
        <p:spPr>
          <a:xfrm>
            <a:off x="533400" y="1321823"/>
            <a:ext cx="2895600" cy="409237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Smoke Generating Device</a:t>
            </a:r>
          </a:p>
        </p:txBody>
      </p:sp>
      <p:pic>
        <p:nvPicPr>
          <p:cNvPr id="26628" name="Picture 5" descr="Photo of pictured Wizard Stick—produces totally non-toxic smoke."/>
          <p:cNvPicPr>
            <a:picLocks noChangeAspect="1"/>
          </p:cNvPicPr>
          <p:nvPr/>
        </p:nvPicPr>
        <p:blipFill>
          <a:blip r:embed="rId4" cstate="email"/>
          <a:srcRect/>
          <a:stretch>
            <a:fillRect/>
          </a:stretch>
        </p:blipFill>
        <p:spPr bwMode="auto">
          <a:xfrm>
            <a:off x="6172200" y="3505200"/>
            <a:ext cx="2438400" cy="27153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9" name="TextBox 8"/>
          <p:cNvSpPr txBox="1">
            <a:spLocks noChangeArrowheads="1"/>
          </p:cNvSpPr>
          <p:nvPr/>
        </p:nvSpPr>
        <p:spPr bwMode="auto">
          <a:xfrm>
            <a:off x="952500" y="5634335"/>
            <a:ext cx="2019300" cy="461665"/>
          </a:xfrm>
          <a:prstGeom prst="rect">
            <a:avLst/>
          </a:prstGeom>
          <a:noFill/>
          <a:ln w="9525">
            <a:noFill/>
            <a:miter lim="800000"/>
            <a:headEnd/>
            <a:tailEnd/>
          </a:ln>
        </p:spPr>
        <p:txBody>
          <a:bodyPr wrap="square">
            <a:spAutoFit/>
          </a:bodyPr>
          <a:lstStyle/>
          <a:p>
            <a:pPr algn="ctr">
              <a:defRPr/>
            </a:pPr>
            <a:r>
              <a:rPr lang="en-US" sz="2400" dirty="0">
                <a:solidFill>
                  <a:srgbClr val="000066"/>
                </a:solidFill>
                <a:latin typeface="+mn-lt"/>
                <a:ea typeface="ＭＳ Ｐゴシック" pitchFamily="-107" charset="-128"/>
                <a:cs typeface="ＭＳ Ｐゴシック" pitchFamily="-107" charset="-128"/>
              </a:rPr>
              <a:t>Wizard Stick</a:t>
            </a:r>
          </a:p>
        </p:txBody>
      </p:sp>
      <p:pic>
        <p:nvPicPr>
          <p:cNvPr id="26631" name="Picture 6" descr="Photo of smoke is moving toward the ceiling opening."/>
          <p:cNvPicPr>
            <a:picLocks noChangeAspect="1"/>
          </p:cNvPicPr>
          <p:nvPr/>
        </p:nvPicPr>
        <p:blipFill>
          <a:blip r:embed="rId5" cstate="email"/>
          <a:srcRect/>
          <a:stretch>
            <a:fillRect/>
          </a:stretch>
        </p:blipFill>
        <p:spPr bwMode="auto">
          <a:xfrm>
            <a:off x="3962400" y="1296090"/>
            <a:ext cx="2743200" cy="205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a:spLocks noChangeArrowheads="1"/>
          </p:cNvSpPr>
          <p:nvPr/>
        </p:nvSpPr>
        <p:spPr bwMode="auto">
          <a:xfrm>
            <a:off x="6096000"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lumMod val="50000"/>
                  </a:schemeClr>
                </a:solidFill>
                <a:cs typeface="Arial" charset="0"/>
              </a:rPr>
              <a:t>Photos courtesy of The US </a:t>
            </a:r>
            <a:r>
              <a:rPr lang="en-US" sz="900" i="1" dirty="0">
                <a:solidFill>
                  <a:schemeClr val="bg1">
                    <a:lumMod val="50000"/>
                  </a:schemeClr>
                </a:solidFill>
                <a:cs typeface="Arial" charset="0"/>
              </a:rPr>
              <a:t>Department of Energy</a:t>
            </a: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Blower Door Care</a:t>
            </a:r>
          </a:p>
        </p:txBody>
      </p:sp>
      <p:sp>
        <p:nvSpPr>
          <p:cNvPr id="23555" name="Content Placeholder 2"/>
          <p:cNvSpPr>
            <a:spLocks noGrp="1"/>
          </p:cNvSpPr>
          <p:nvPr>
            <p:ph idx="1"/>
          </p:nvPr>
        </p:nvSpPr>
        <p:spPr>
          <a:xfrm>
            <a:off x="419100" y="2895600"/>
            <a:ext cx="4305300" cy="1549400"/>
          </a:xfrm>
        </p:spPr>
        <p:txBody>
          <a:bodyPr>
            <a:normAutofit lnSpcReduction="10000"/>
          </a:bodyPr>
          <a:lstStyle/>
          <a:p>
            <a:pPr marL="0" indent="0" eaLnBrk="1" hangingPunct="1">
              <a:buFont typeface="Arial" charset="0"/>
              <a:buNone/>
            </a:pPr>
            <a:r>
              <a:rPr lang="en-US" sz="2600" dirty="0" smtClean="0">
                <a:solidFill>
                  <a:schemeClr val="tx1"/>
                </a:solidFill>
              </a:rPr>
              <a:t>Fan housings that are cracked or misaligned </a:t>
            </a:r>
            <a:br>
              <a:rPr lang="en-US" sz="2600" dirty="0" smtClean="0">
                <a:solidFill>
                  <a:schemeClr val="tx1"/>
                </a:solidFill>
              </a:rPr>
            </a:br>
            <a:r>
              <a:rPr lang="en-US" sz="2600" dirty="0" smtClean="0">
                <a:solidFill>
                  <a:schemeClr val="tx1"/>
                </a:solidFill>
              </a:rPr>
              <a:t>will likely cause false test results.</a:t>
            </a:r>
          </a:p>
        </p:txBody>
      </p:sp>
      <p:pic>
        <p:nvPicPr>
          <p:cNvPr id="8" name="Picture 9" descr="Image of a blower door set up on a home from the outside of the home"/>
          <p:cNvPicPr>
            <a:picLocks noChangeAspect="1" noChangeArrowheads="1"/>
          </p:cNvPicPr>
          <p:nvPr/>
        </p:nvPicPr>
        <p:blipFill>
          <a:blip r:embed="rId3"/>
          <a:stretch>
            <a:fillRect/>
          </a:stretch>
        </p:blipFill>
        <p:spPr bwMode="auto">
          <a:xfrm>
            <a:off x="5027057" y="1213486"/>
            <a:ext cx="3890485" cy="5187314"/>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9"/>
          <p:cNvSpPr txBox="1">
            <a:spLocks noChangeArrowheads="1"/>
          </p:cNvSpPr>
          <p:nvPr/>
        </p:nvSpPr>
        <p:spPr bwMode="auto">
          <a:xfrm>
            <a:off x="6019800" y="6170612"/>
            <a:ext cx="2895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1"/>
                </a:solidFill>
                <a:latin typeface="Arial" charset="0"/>
                <a:ea typeface="ＭＳ Ｐゴシック" charset="0"/>
              </a:defRPr>
            </a:lvl9pPr>
          </a:lstStyle>
          <a:p>
            <a:pPr algn="r" eaLnBrk="1" hangingPunct="1"/>
            <a:r>
              <a:rPr lang="en-US" sz="900" b="0" i="1" dirty="0">
                <a:solidFill>
                  <a:srgbClr val="000000"/>
                </a:solidFill>
              </a:rPr>
              <a:t>Photo courtesy of  </a:t>
            </a:r>
            <a:r>
              <a:rPr lang="en-US" sz="900" b="0" i="1" dirty="0" smtClean="0">
                <a:solidFill>
                  <a:srgbClr val="000000"/>
                </a:solidFill>
              </a:rPr>
              <a:t>Retrotec</a:t>
            </a:r>
            <a:endParaRPr lang="en-US" sz="900" b="0" i="1" dirty="0">
              <a:solidFill>
                <a:srgbClr val="000000"/>
              </a:solidFill>
            </a:endParaRP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eaLnBrk="1" hangingPunct="1">
              <a:defRPr/>
            </a:pPr>
            <a:r>
              <a:rPr lang="en-US" dirty="0" smtClean="0">
                <a:ea typeface="ＭＳ Ｐゴシック" pitchFamily="-107" charset="-128"/>
                <a:cs typeface="ＭＳ Ｐゴシック" pitchFamily="-107" charset="-128"/>
              </a:rPr>
              <a:t>Manometers</a:t>
            </a:r>
          </a:p>
        </p:txBody>
      </p:sp>
      <p:sp>
        <p:nvSpPr>
          <p:cNvPr id="22533" name="Text Box 10"/>
          <p:cNvSpPr txBox="1">
            <a:spLocks noChangeArrowheads="1"/>
          </p:cNvSpPr>
          <p:nvPr/>
        </p:nvSpPr>
        <p:spPr bwMode="auto">
          <a:xfrm>
            <a:off x="1066800" y="5181600"/>
            <a:ext cx="3276600" cy="830997"/>
          </a:xfrm>
          <a:prstGeom prst="rect">
            <a:avLst/>
          </a:prstGeom>
          <a:noFill/>
          <a:ln w="9525">
            <a:noFill/>
            <a:miter lim="800000"/>
            <a:headEnd/>
            <a:tailEnd/>
          </a:ln>
        </p:spPr>
        <p:txBody>
          <a:bodyPr wrap="square">
            <a:spAutoFit/>
          </a:bodyPr>
          <a:lstStyle/>
          <a:p>
            <a:pPr algn="ctr">
              <a:defRPr/>
            </a:pPr>
            <a:r>
              <a:rPr lang="en-US" sz="2400" dirty="0">
                <a:latin typeface="+mn-lt"/>
                <a:ea typeface="ＭＳ Ｐゴシック" pitchFamily="-107" charset="-128"/>
                <a:cs typeface="ＭＳ Ｐゴシック" pitchFamily="-107" charset="-128"/>
              </a:rPr>
              <a:t>DG-700</a:t>
            </a:r>
          </a:p>
          <a:p>
            <a:pPr>
              <a:defRPr/>
            </a:pPr>
            <a:r>
              <a:rPr lang="en-US" sz="2400" dirty="0">
                <a:latin typeface="+mn-lt"/>
                <a:ea typeface="ＭＳ Ｐゴシック" pitchFamily="-107" charset="-128"/>
                <a:cs typeface="ＭＳ Ｐゴシック" pitchFamily="-107" charset="-128"/>
              </a:rPr>
              <a:t>(Energy </a:t>
            </a:r>
            <a:r>
              <a:rPr lang="en-US" sz="2400" dirty="0" smtClean="0">
                <a:latin typeface="+mn-lt"/>
                <a:ea typeface="ＭＳ Ｐゴシック" pitchFamily="-107" charset="-128"/>
                <a:cs typeface="ＭＳ Ｐゴシック" pitchFamily="-107" charset="-128"/>
              </a:rPr>
              <a:t>Conservatory</a:t>
            </a:r>
            <a:r>
              <a:rPr lang="en-US" sz="2400" dirty="0">
                <a:latin typeface="+mn-lt"/>
                <a:ea typeface="ＭＳ Ｐゴシック" pitchFamily="-107" charset="-128"/>
                <a:cs typeface="ＭＳ Ｐゴシック" pitchFamily="-107" charset="-128"/>
              </a:rPr>
              <a:t>)</a:t>
            </a:r>
          </a:p>
        </p:txBody>
      </p:sp>
      <p:sp>
        <p:nvSpPr>
          <p:cNvPr id="22534" name="Text Box 11"/>
          <p:cNvSpPr txBox="1">
            <a:spLocks noChangeArrowheads="1"/>
          </p:cNvSpPr>
          <p:nvPr/>
        </p:nvSpPr>
        <p:spPr bwMode="auto">
          <a:xfrm>
            <a:off x="5257800" y="5105400"/>
            <a:ext cx="2282825" cy="830997"/>
          </a:xfrm>
          <a:prstGeom prst="rect">
            <a:avLst/>
          </a:prstGeom>
          <a:noFill/>
          <a:ln w="9525">
            <a:noFill/>
            <a:miter lim="800000"/>
            <a:headEnd/>
            <a:tailEnd/>
          </a:ln>
        </p:spPr>
        <p:txBody>
          <a:bodyPr>
            <a:spAutoFit/>
          </a:bodyPr>
          <a:lstStyle/>
          <a:p>
            <a:pPr algn="ctr">
              <a:defRPr/>
            </a:pPr>
            <a:r>
              <a:rPr lang="en-US" sz="2400" dirty="0">
                <a:latin typeface="+mn-lt"/>
                <a:ea typeface="ＭＳ Ｐゴシック" pitchFamily="-107" charset="-128"/>
                <a:cs typeface="ＭＳ Ｐゴシック" pitchFamily="-107" charset="-128"/>
              </a:rPr>
              <a:t>DM-2</a:t>
            </a:r>
          </a:p>
          <a:p>
            <a:pPr algn="ctr">
              <a:defRPr/>
            </a:pPr>
            <a:r>
              <a:rPr lang="en-US" sz="2400" dirty="0">
                <a:latin typeface="+mn-lt"/>
                <a:ea typeface="ＭＳ Ｐゴシック" pitchFamily="-107" charset="-128"/>
                <a:cs typeface="ＭＳ Ｐゴシック" pitchFamily="-107" charset="-128"/>
              </a:rPr>
              <a:t>(Retrotec)</a:t>
            </a:r>
          </a:p>
        </p:txBody>
      </p:sp>
      <p:pic>
        <p:nvPicPr>
          <p:cNvPr id="116745" name="Picture 12" descr="Photo of DG-700 Manometer."/>
          <p:cNvPicPr>
            <a:picLocks noChangeAspect="1" noChangeArrowheads="1"/>
          </p:cNvPicPr>
          <p:nvPr/>
        </p:nvPicPr>
        <p:blipFill>
          <a:blip r:embed="rId3" cstate="email"/>
          <a:srcRect/>
          <a:stretch>
            <a:fillRect/>
          </a:stretch>
        </p:blipFill>
        <p:spPr bwMode="auto">
          <a:xfrm>
            <a:off x="1447800" y="1600200"/>
            <a:ext cx="2438400" cy="3299573"/>
          </a:xfrm>
          <a:prstGeom prst="rect">
            <a:avLst/>
          </a:prstGeom>
          <a:solidFill>
            <a:srgbClr val="FFFFFF">
              <a:shade val="85000"/>
            </a:srgbClr>
          </a:solidFill>
          <a:ln w="63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4" name="Picture 13" descr="Photo of Retrotec DM-2 Manometer."/>
          <p:cNvPicPr>
            <a:picLocks noChangeAspect="1" noChangeArrowheads="1"/>
          </p:cNvPicPr>
          <p:nvPr/>
        </p:nvPicPr>
        <p:blipFill>
          <a:blip r:embed="rId4"/>
          <a:srcRect/>
          <a:stretch>
            <a:fillRect/>
          </a:stretch>
        </p:blipFill>
        <p:spPr bwMode="auto">
          <a:xfrm>
            <a:off x="5486400" y="1295400"/>
            <a:ext cx="1536700" cy="3581400"/>
          </a:xfrm>
          <a:prstGeom prst="rect">
            <a:avLst/>
          </a:prstGeom>
          <a:noFill/>
          <a:ln w="9525">
            <a:noFill/>
            <a:miter lim="800000"/>
            <a:headEnd/>
            <a:tailEnd/>
          </a:ln>
        </p:spPr>
      </p:pic>
      <p:sp>
        <p:nvSpPr>
          <p:cNvPr id="8" name="Rectangle 7"/>
          <p:cNvSpPr>
            <a:spLocks noChangeArrowheads="1"/>
          </p:cNvSpPr>
          <p:nvPr/>
        </p:nvSpPr>
        <p:spPr bwMode="auto">
          <a:xfrm>
            <a:off x="4572000" y="6386845"/>
            <a:ext cx="45720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Energy Conservatory and Retrotec</a:t>
            </a:r>
            <a:endParaRPr lang="en-US" sz="900" i="1" dirty="0">
              <a:solidFill>
                <a:srgbClr val="000000"/>
              </a:solidFill>
              <a:cs typeface="Arial" charset="0"/>
            </a:endParaRP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ＭＳ Ｐゴシック" charset="-128"/>
              </a:rPr>
              <a:t>Pressure Pan</a:t>
            </a:r>
          </a:p>
        </p:txBody>
      </p:sp>
      <p:sp>
        <p:nvSpPr>
          <p:cNvPr id="7" name="Rectangle 6"/>
          <p:cNvSpPr>
            <a:spLocks noChangeArrowheads="1"/>
          </p:cNvSpPr>
          <p:nvPr/>
        </p:nvSpPr>
        <p:spPr bwMode="auto">
          <a:xfrm>
            <a:off x="6096000" y="6172200"/>
            <a:ext cx="3048000" cy="246221"/>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1000" i="1" dirty="0" smtClean="0">
                <a:solidFill>
                  <a:schemeClr val="bg1"/>
                </a:solidFill>
                <a:cs typeface="Arial" charset="0"/>
              </a:rPr>
              <a:t>Photo courtesy of The US </a:t>
            </a:r>
            <a:r>
              <a:rPr lang="en-US" sz="1000" i="1" dirty="0">
                <a:solidFill>
                  <a:schemeClr val="bg1"/>
                </a:solidFill>
                <a:cs typeface="Arial" charset="0"/>
              </a:rPr>
              <a:t>Department of Energy</a:t>
            </a:r>
          </a:p>
        </p:txBody>
      </p:sp>
      <p:pic>
        <p:nvPicPr>
          <p:cNvPr id="8" name="Picture 7" descr="Photo of two technicians showing the blower door depressurizing the house to 25 or 50 Pa, a pressure pan is used to block a duct register. A manometer is also being used."/>
          <p:cNvPicPr>
            <a:picLocks noChangeAspect="1"/>
          </p:cNvPicPr>
          <p:nvPr/>
        </p:nvPicPr>
        <p:blipFill>
          <a:blip r:embed="rId3" cstate="email"/>
          <a:srcRect/>
          <a:stretch>
            <a:fillRect/>
          </a:stretch>
        </p:blipFill>
        <p:spPr>
          <a:xfrm>
            <a:off x="5029200" y="1295400"/>
            <a:ext cx="3866745" cy="514350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9" name="Picture 1" descr="Photo of technician using meter to pressure pan test mobile home."/>
          <p:cNvPicPr>
            <a:picLocks noChangeArrowheads="1"/>
          </p:cNvPicPr>
          <p:nvPr/>
        </p:nvPicPr>
        <p:blipFill>
          <a:blip r:embed="rId4" cstate="print"/>
          <a:srcRect/>
          <a:stretch>
            <a:fillRect/>
          </a:stretch>
        </p:blipFill>
        <p:spPr bwMode="auto">
          <a:xfrm>
            <a:off x="228600" y="1295400"/>
            <a:ext cx="4648200" cy="4533900"/>
          </a:xfrm>
          <a:prstGeom prst="rect">
            <a:avLst/>
          </a:prstGeom>
          <a:noFill/>
          <a:ln w="9525">
            <a:noFill/>
            <a:miter lim="800000"/>
            <a:headEnd/>
            <a:tailEnd/>
          </a:ln>
        </p:spPr>
      </p:pic>
      <p:sp>
        <p:nvSpPr>
          <p:cNvPr id="10" name="Rectangle 9"/>
          <p:cNvSpPr>
            <a:spLocks noChangeArrowheads="1"/>
          </p:cNvSpPr>
          <p:nvPr/>
        </p:nvSpPr>
        <p:spPr bwMode="auto">
          <a:xfrm>
            <a:off x="0" y="6386845"/>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rgbClr val="000000"/>
                </a:solidFill>
                <a:cs typeface="Arial" charset="0"/>
              </a:rPr>
              <a:t>Photos courtesy of US Dept. of Energy</a:t>
            </a:r>
            <a:endParaRPr lang="en-US" sz="900" i="1" dirty="0">
              <a:solidFill>
                <a:srgbClr val="000000"/>
              </a:solidFill>
              <a:cs typeface="Arial" charset="0"/>
            </a:endParaRPr>
          </a:p>
        </p:txBody>
      </p:sp>
      <p:sp>
        <p:nvSpPr>
          <p:cNvPr id="11"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
            <a:ext cx="8385175" cy="914399"/>
          </a:xfrm>
        </p:spPr>
        <p:txBody>
          <a:bodyPr/>
          <a:lstStyle/>
          <a:p>
            <a:pPr>
              <a:defRPr/>
            </a:pPr>
            <a:r>
              <a:rPr lang="en-US" dirty="0" smtClean="0"/>
              <a:t>Duct Blaster</a:t>
            </a:r>
          </a:p>
        </p:txBody>
      </p:sp>
      <p:sp>
        <p:nvSpPr>
          <p:cNvPr id="111619" name="Rectangle 3"/>
          <p:cNvSpPr>
            <a:spLocks noGrp="1" noChangeArrowheads="1"/>
          </p:cNvSpPr>
          <p:nvPr>
            <p:ph type="body" sz="half" idx="1"/>
          </p:nvPr>
        </p:nvSpPr>
        <p:spPr>
          <a:xfrm>
            <a:off x="457200" y="1600200"/>
            <a:ext cx="3048000" cy="2971800"/>
          </a:xfrm>
        </p:spPr>
        <p:txBody>
          <a:bodyPr/>
          <a:lstStyle/>
          <a:p>
            <a:pPr marL="0" indent="0">
              <a:spcAft>
                <a:spcPts val="1200"/>
              </a:spcAft>
              <a:buFontTx/>
              <a:buNone/>
            </a:pPr>
            <a:r>
              <a:rPr lang="en-US" sz="2600" dirty="0" smtClean="0">
                <a:solidFill>
                  <a:srgbClr val="000066"/>
                </a:solidFill>
              </a:rPr>
              <a:t>Use duct pressurization testing to quantify:</a:t>
            </a:r>
          </a:p>
          <a:p>
            <a:pPr marL="461963" indent="-285750">
              <a:spcAft>
                <a:spcPts val="1200"/>
              </a:spcAft>
            </a:pPr>
            <a:r>
              <a:rPr lang="en-US" sz="2200" dirty="0" smtClean="0">
                <a:solidFill>
                  <a:schemeClr val="tx1"/>
                </a:solidFill>
              </a:rPr>
              <a:t>Total duct leakage.</a:t>
            </a:r>
          </a:p>
          <a:p>
            <a:pPr marL="461963" indent="-285750">
              <a:spcAft>
                <a:spcPts val="1200"/>
              </a:spcAft>
            </a:pPr>
            <a:r>
              <a:rPr lang="en-US" sz="2200" dirty="0" smtClean="0">
                <a:solidFill>
                  <a:schemeClr val="tx1"/>
                </a:solidFill>
              </a:rPr>
              <a:t>Duct leakage to outdoors.</a:t>
            </a:r>
          </a:p>
        </p:txBody>
      </p:sp>
      <p:pic>
        <p:nvPicPr>
          <p:cNvPr id="111622" name="Picture 9" descr="Photo of technician performing duct pressuriztion testing."/>
          <p:cNvPicPr>
            <a:picLocks noChangeAspect="1"/>
          </p:cNvPicPr>
          <p:nvPr/>
        </p:nvPicPr>
        <p:blipFill>
          <a:blip r:embed="rId3" cstate="print"/>
          <a:srcRect/>
          <a:stretch>
            <a:fillRect/>
          </a:stretch>
        </p:blipFill>
        <p:spPr bwMode="auto">
          <a:xfrm>
            <a:off x="3886200" y="1143000"/>
            <a:ext cx="5257800" cy="5334000"/>
          </a:xfrm>
          <a:prstGeom prst="rect">
            <a:avLst/>
          </a:prstGeom>
          <a:noFill/>
          <a:ln w="9525">
            <a:noFill/>
            <a:miter lim="800000"/>
            <a:headEnd/>
            <a:tailEnd/>
          </a:ln>
        </p:spPr>
      </p:pic>
      <p:sp>
        <p:nvSpPr>
          <p:cNvPr id="111623" name="TextBox 8"/>
          <p:cNvSpPr txBox="1">
            <a:spLocks noChangeArrowheads="1"/>
          </p:cNvSpPr>
          <p:nvPr/>
        </p:nvSpPr>
        <p:spPr bwMode="auto">
          <a:xfrm>
            <a:off x="5181600" y="6260018"/>
            <a:ext cx="39624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latin typeface="+mn-lt"/>
              </a:rPr>
              <a:t>Photos courtesy of </a:t>
            </a:r>
            <a:r>
              <a:rPr lang="en-US" sz="900" i="1" dirty="0" smtClean="0">
                <a:solidFill>
                  <a:schemeClr val="bg1"/>
                </a:solidFill>
                <a:latin typeface="+mn-lt"/>
              </a:rPr>
              <a:t>The Energy </a:t>
            </a:r>
            <a:r>
              <a:rPr lang="en-US" sz="900" i="1" dirty="0">
                <a:solidFill>
                  <a:schemeClr val="bg1"/>
                </a:solidFill>
                <a:latin typeface="+mn-lt"/>
              </a:rPr>
              <a:t>Conservatory</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600200"/>
            <a:ext cx="8077200" cy="4495800"/>
          </a:xfrm>
        </p:spPr>
        <p:txBody>
          <a:bodyPr/>
          <a:lstStyle/>
          <a:p>
            <a:pPr marL="0" indent="0" eaLnBrk="1" hangingPunct="1">
              <a:spcAft>
                <a:spcPts val="600"/>
              </a:spcAft>
              <a:buFontTx/>
              <a:buNone/>
            </a:pPr>
            <a:r>
              <a:rPr lang="en-US" sz="2600" dirty="0" smtClean="0">
                <a:solidFill>
                  <a:srgbClr val="0A006A"/>
                </a:solidFill>
                <a:ea typeface="ＭＳ Ｐゴシック" charset="-128"/>
              </a:rPr>
              <a:t>By attending this session, participants will be able to:</a:t>
            </a:r>
          </a:p>
          <a:p>
            <a:pPr marL="461963" lvl="0" indent="-285750"/>
            <a:r>
              <a:rPr lang="en-US" dirty="0" smtClean="0">
                <a:solidFill>
                  <a:schemeClr val="tx1"/>
                </a:solidFill>
              </a:rPr>
              <a:t>Identify the necessary auditing tools, equipment, and their use. </a:t>
            </a:r>
            <a:endParaRPr lang="en-US" b="1" dirty="0" smtClean="0">
              <a:solidFill>
                <a:schemeClr val="tx1"/>
              </a:solidFill>
            </a:endParaRPr>
          </a:p>
          <a:p>
            <a:pPr marL="461963" lvl="0" indent="-285750"/>
            <a:r>
              <a:rPr lang="en-US" dirty="0" smtClean="0">
                <a:solidFill>
                  <a:schemeClr val="tx1"/>
                </a:solidFill>
              </a:rPr>
              <a:t>Explain the purpose of various tools used by auditors. </a:t>
            </a:r>
            <a:endParaRPr lang="en-US" b="1" dirty="0" smtClean="0">
              <a:solidFill>
                <a:schemeClr val="tx1"/>
              </a:solidFill>
            </a:endParaRPr>
          </a:p>
          <a:p>
            <a:pPr marL="461963" lvl="0" indent="-285750"/>
            <a:r>
              <a:rPr lang="en-US" dirty="0" smtClean="0">
                <a:solidFill>
                  <a:schemeClr val="tx1"/>
                </a:solidFill>
              </a:rPr>
              <a:t>Discuss the importance of following manufacturer’s recommendations for care and maintenance of tools and equipment.</a:t>
            </a:r>
            <a:endParaRPr lang="en-US" b="1" dirty="0" smtClean="0">
              <a:solidFill>
                <a:schemeClr val="tx1"/>
              </a:solidFill>
            </a:endParaRPr>
          </a:p>
          <a:p>
            <a:pPr marL="0" indent="0" eaLnBrk="1" hangingPunct="1">
              <a:spcAft>
                <a:spcPts val="600"/>
              </a:spcAft>
              <a:buNone/>
            </a:pPr>
            <a:endParaRPr lang="en-US" sz="2200" dirty="0" smtClean="0">
              <a:ea typeface="ＭＳ Ｐゴシック" charset="-128"/>
            </a:endParaRPr>
          </a:p>
        </p:txBody>
      </p:sp>
      <p:sp>
        <p:nvSpPr>
          <p:cNvPr id="2" name="Title 1"/>
          <p:cNvSpPr>
            <a:spLocks noGrp="1"/>
          </p:cNvSpPr>
          <p:nvPr>
            <p:ph type="title"/>
          </p:nvPr>
        </p:nvSpPr>
        <p:spPr>
          <a:xfrm>
            <a:off x="457200" y="12700"/>
            <a:ext cx="5369034" cy="901700"/>
          </a:xfrm>
        </p:spPr>
        <p:txBody>
          <a:bodyPr/>
          <a:lstStyle/>
          <a:p>
            <a:pPr eaLnBrk="1" hangingPunct="1">
              <a:defRPr/>
            </a:pPr>
            <a:r>
              <a:rPr lang="en-US" dirty="0" smtClean="0">
                <a:ea typeface="ＭＳ Ｐゴシック" pitchFamily="-111" charset="-128"/>
              </a:rPr>
              <a:t>Learning Objectives</a:t>
            </a:r>
          </a:p>
        </p:txBody>
      </p:sp>
      <p:sp>
        <p:nvSpPr>
          <p:cNvPr id="6"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Auditor’s Toolbox</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81000" y="0"/>
            <a:ext cx="8385175" cy="914399"/>
          </a:xfrm>
        </p:spPr>
        <p:txBody>
          <a:bodyPr/>
          <a:lstStyle/>
          <a:p>
            <a:pPr>
              <a:defRPr/>
            </a:pPr>
            <a:r>
              <a:rPr lang="en-US" dirty="0" smtClean="0"/>
              <a:t>Zonal Pressure Diagnostics</a:t>
            </a:r>
          </a:p>
        </p:txBody>
      </p:sp>
      <p:sp>
        <p:nvSpPr>
          <p:cNvPr id="98307" name="Rectangle 3"/>
          <p:cNvSpPr>
            <a:spLocks noGrp="1" noChangeArrowheads="1"/>
          </p:cNvSpPr>
          <p:nvPr>
            <p:ph type="body" sz="half" idx="1"/>
          </p:nvPr>
        </p:nvSpPr>
        <p:spPr>
          <a:xfrm>
            <a:off x="381000" y="1447800"/>
            <a:ext cx="4038600" cy="4800600"/>
          </a:xfrm>
        </p:spPr>
        <p:txBody>
          <a:bodyPr>
            <a:normAutofit lnSpcReduction="10000"/>
          </a:bodyPr>
          <a:lstStyle/>
          <a:p>
            <a:pPr marL="0" indent="0">
              <a:spcAft>
                <a:spcPts val="600"/>
              </a:spcAft>
              <a:buFontTx/>
              <a:buNone/>
            </a:pPr>
            <a:r>
              <a:rPr lang="en-US" sz="2600" dirty="0" smtClean="0">
                <a:solidFill>
                  <a:srgbClr val="000066"/>
                </a:solidFill>
              </a:rPr>
              <a:t>Conduct zonal pressure diagnostics and interpret results to determine:</a:t>
            </a:r>
          </a:p>
          <a:p>
            <a:pPr marL="461963" indent="-285750">
              <a:spcAft>
                <a:spcPts val="600"/>
              </a:spcAft>
            </a:pPr>
            <a:r>
              <a:rPr lang="en-US" dirty="0" smtClean="0">
                <a:solidFill>
                  <a:schemeClr val="tx1"/>
                </a:solidFill>
              </a:rPr>
              <a:t>Location and effectiveness </a:t>
            </a:r>
            <a:br>
              <a:rPr lang="en-US" dirty="0" smtClean="0">
                <a:solidFill>
                  <a:schemeClr val="tx1"/>
                </a:solidFill>
              </a:rPr>
            </a:br>
            <a:r>
              <a:rPr lang="en-US" dirty="0" smtClean="0">
                <a:solidFill>
                  <a:schemeClr val="tx1"/>
                </a:solidFill>
              </a:rPr>
              <a:t>of the air barrier.</a:t>
            </a:r>
          </a:p>
          <a:p>
            <a:pPr marL="461963" indent="-285750">
              <a:spcAft>
                <a:spcPts val="600"/>
              </a:spcAft>
            </a:pPr>
            <a:r>
              <a:rPr lang="en-US" dirty="0" smtClean="0">
                <a:solidFill>
                  <a:schemeClr val="tx1"/>
                </a:solidFill>
              </a:rPr>
              <a:t>Alignment of air barrier and thermal boundary.</a:t>
            </a:r>
          </a:p>
          <a:p>
            <a:pPr marL="461963" indent="-285750">
              <a:spcAft>
                <a:spcPts val="600"/>
              </a:spcAft>
            </a:pPr>
            <a:r>
              <a:rPr lang="en-US" dirty="0" smtClean="0">
                <a:solidFill>
                  <a:schemeClr val="tx1"/>
                </a:solidFill>
              </a:rPr>
              <a:t>If the pressure of the main house WRT garage indicates serious leaks between the two zones.</a:t>
            </a:r>
          </a:p>
        </p:txBody>
      </p:sp>
      <p:pic>
        <p:nvPicPr>
          <p:cNvPr id="41990" name="Picture 9" descr="Photo of weatherization technician Conducting zonal pressure diagnostics."/>
          <p:cNvPicPr>
            <a:picLocks noGrp="1" noChangeAspect="1" noChangeArrowheads="1"/>
          </p:cNvPicPr>
          <p:nvPr>
            <p:ph sz="half" idx="2"/>
          </p:nvPr>
        </p:nvPicPr>
        <p:blipFill>
          <a:blip r:embed="rId3" cstate="email"/>
          <a:stretch>
            <a:fillRect/>
          </a:stretch>
        </p:blipFill>
        <p:spPr>
          <a:xfrm>
            <a:off x="5205412" y="1905000"/>
            <a:ext cx="3352800" cy="41910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98311" name="TextBox 8"/>
          <p:cNvSpPr txBox="1">
            <a:spLocks noChangeArrowheads="1"/>
          </p:cNvSpPr>
          <p:nvPr/>
        </p:nvSpPr>
        <p:spPr bwMode="auto">
          <a:xfrm>
            <a:off x="4953000" y="6096000"/>
            <a:ext cx="3962400" cy="261938"/>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200">
                <a:solidFill>
                  <a:schemeClr val="bg1"/>
                </a:solidFill>
              </a:rPr>
              <a:t>Photo courtesy of PA Weatherization Training Center</a:t>
            </a:r>
          </a:p>
        </p:txBody>
      </p:sp>
      <p:sp>
        <p:nvSpPr>
          <p:cNvPr id="9" name="TextBox 9"/>
          <p:cNvSpPr txBox="1">
            <a:spLocks noChangeArrowheads="1"/>
          </p:cNvSpPr>
          <p:nvPr/>
        </p:nvSpPr>
        <p:spPr bwMode="auto">
          <a:xfrm>
            <a:off x="5334000" y="6323012"/>
            <a:ext cx="3810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1"/>
                </a:solidFill>
                <a:latin typeface="Arial" charset="0"/>
                <a:ea typeface="ＭＳ Ｐゴシック" charset="0"/>
              </a:defRPr>
            </a:lvl9pPr>
          </a:lstStyle>
          <a:p>
            <a:pPr algn="r" eaLnBrk="1" hangingPunct="1"/>
            <a:r>
              <a:rPr lang="en-US" sz="900" b="0" i="1" dirty="0"/>
              <a:t>Photo courtesy of PA Weatherization Training Center (WTC)</a:t>
            </a:r>
          </a:p>
        </p:txBody>
      </p:sp>
      <p:sp>
        <p:nvSpPr>
          <p:cNvPr id="10"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9" descr="Illustration of a two-story, balloon-framed house with a one-story addition and an unheated porch over an unheated basement."/>
          <p:cNvPicPr>
            <a:picLocks noChangeAspect="1"/>
          </p:cNvPicPr>
          <p:nvPr/>
        </p:nvPicPr>
        <p:blipFill>
          <a:blip r:embed="rId3" cstate="print"/>
          <a:srcRect/>
          <a:stretch>
            <a:fillRect/>
          </a:stretch>
        </p:blipFill>
        <p:spPr bwMode="auto">
          <a:xfrm>
            <a:off x="0" y="1219200"/>
            <a:ext cx="6705600" cy="5257800"/>
          </a:xfrm>
          <a:prstGeom prst="rect">
            <a:avLst/>
          </a:prstGeom>
          <a:noFill/>
          <a:ln w="9525">
            <a:noFill/>
            <a:miter lim="800000"/>
            <a:headEnd/>
            <a:tailEnd/>
          </a:ln>
        </p:spPr>
      </p:pic>
      <p:sp>
        <p:nvSpPr>
          <p:cNvPr id="103427" name="Text Box 2"/>
          <p:cNvSpPr txBox="1">
            <a:spLocks noChangeArrowheads="1"/>
          </p:cNvSpPr>
          <p:nvPr/>
        </p:nvSpPr>
        <p:spPr bwMode="auto">
          <a:xfrm>
            <a:off x="5638800" y="2133600"/>
            <a:ext cx="3124200" cy="2308324"/>
          </a:xfrm>
          <a:prstGeom prst="rect">
            <a:avLst/>
          </a:prstGeom>
          <a:noFill/>
          <a:ln w="9525">
            <a:noFill/>
            <a:miter lim="800000"/>
            <a:headEnd/>
            <a:tailEnd/>
          </a:ln>
        </p:spPr>
        <p:txBody>
          <a:bodyPr wrap="square">
            <a:spAutoFit/>
          </a:bodyPr>
          <a:lstStyle/>
          <a:p>
            <a:pPr eaLnBrk="0" hangingPunct="0"/>
            <a:r>
              <a:rPr lang="en-US" sz="2400" dirty="0">
                <a:latin typeface="+mj-lt"/>
              </a:rPr>
              <a:t>Two-story balloon-framed house with one-story addition and unheated porch over unconditioned basement</a:t>
            </a:r>
          </a:p>
        </p:txBody>
      </p:sp>
      <p:sp>
        <p:nvSpPr>
          <p:cNvPr id="103428" name="Rectangle 46"/>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latin typeface="+mj-lt"/>
              </a:rPr>
              <a:t>Zonal Pressure </a:t>
            </a:r>
            <a:r>
              <a:rPr lang="en-US" sz="2600" spc="100" dirty="0" smtClean="0">
                <a:solidFill>
                  <a:schemeClr val="bg1"/>
                </a:solidFill>
                <a:latin typeface="+mj-lt"/>
              </a:rPr>
              <a:t>Diagnostics</a:t>
            </a:r>
            <a:endParaRPr lang="en-US" sz="2600" spc="100" dirty="0">
              <a:solidFill>
                <a:schemeClr val="bg1"/>
              </a:solidFill>
              <a:latin typeface="+mj-lt"/>
            </a:endParaRPr>
          </a:p>
        </p:txBody>
      </p:sp>
      <p:sp>
        <p:nvSpPr>
          <p:cNvPr id="77871" name="Text Box 3"/>
          <p:cNvSpPr txBox="1">
            <a:spLocks noChangeArrowheads="1"/>
          </p:cNvSpPr>
          <p:nvPr/>
        </p:nvSpPr>
        <p:spPr bwMode="auto">
          <a:xfrm>
            <a:off x="5334000" y="1565275"/>
            <a:ext cx="3505200" cy="492125"/>
          </a:xfrm>
          <a:prstGeom prst="rect">
            <a:avLst/>
          </a:prstGeom>
          <a:noFill/>
          <a:ln w="9525">
            <a:noFill/>
            <a:miter lim="800000"/>
            <a:headEnd/>
            <a:tailEnd/>
          </a:ln>
        </p:spPr>
        <p:txBody>
          <a:bodyPr wrap="square">
            <a:spAutoFit/>
          </a:bodyPr>
          <a:lstStyle/>
          <a:p>
            <a:pPr eaLnBrk="0" hangingPunct="0">
              <a:defRPr/>
            </a:pPr>
            <a:r>
              <a:rPr lang="en-US" sz="2600" dirty="0">
                <a:solidFill>
                  <a:srgbClr val="000066"/>
                </a:solidFill>
                <a:latin typeface="+mn-lt"/>
                <a:ea typeface="+mn-ea"/>
              </a:rPr>
              <a:t>Unsealed/Uninsulated</a:t>
            </a:r>
          </a:p>
        </p:txBody>
      </p:sp>
      <p:sp>
        <p:nvSpPr>
          <p:cNvPr id="7"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
        <p:nvSpPr>
          <p:cNvPr id="9" name="TextBox 9"/>
          <p:cNvSpPr txBox="1">
            <a:spLocks noChangeArrowheads="1"/>
          </p:cNvSpPr>
          <p:nvPr/>
        </p:nvSpPr>
        <p:spPr bwMode="auto">
          <a:xfrm>
            <a:off x="4724400" y="6324600"/>
            <a:ext cx="441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1"/>
                </a:solidFill>
                <a:latin typeface="Arial" charset="0"/>
                <a:ea typeface="ＭＳ Ｐゴシック" charset="0"/>
              </a:defRPr>
            </a:lvl9pPr>
          </a:lstStyle>
          <a:p>
            <a:pPr algn="r" eaLnBrk="1" hangingPunct="1"/>
            <a:r>
              <a:rPr lang="en-US" sz="900" b="0" i="1" dirty="0" smtClean="0"/>
              <a:t>Image developed for the US DOE WAP National Standardized Curriculum</a:t>
            </a:r>
            <a:endParaRPr lang="en-US" sz="900" b="0"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51" descr="Cutaway illustration showing The insulation is aligned with the air barrier of a home. &#10;"/>
          <p:cNvPicPr>
            <a:picLocks noChangeAspect="1"/>
          </p:cNvPicPr>
          <p:nvPr/>
        </p:nvPicPr>
        <p:blipFill>
          <a:blip r:embed="rId3" cstate="print"/>
          <a:srcRect/>
          <a:stretch>
            <a:fillRect/>
          </a:stretch>
        </p:blipFill>
        <p:spPr bwMode="auto">
          <a:xfrm>
            <a:off x="0" y="1295400"/>
            <a:ext cx="6781800" cy="5181600"/>
          </a:xfrm>
          <a:prstGeom prst="rect">
            <a:avLst/>
          </a:prstGeom>
          <a:noFill/>
          <a:ln w="9525">
            <a:noFill/>
            <a:miter lim="800000"/>
            <a:headEnd/>
            <a:tailEnd/>
          </a:ln>
        </p:spPr>
      </p:pic>
      <p:sp>
        <p:nvSpPr>
          <p:cNvPr id="104451" name="Rectangle 46"/>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eaLnBrk="0" hangingPunct="0"/>
            <a:r>
              <a:rPr lang="en-US" sz="2600" spc="100" dirty="0">
                <a:solidFill>
                  <a:schemeClr val="bg1"/>
                </a:solidFill>
                <a:latin typeface="+mj-lt"/>
              </a:rPr>
              <a:t>Zonal Pressure </a:t>
            </a:r>
            <a:r>
              <a:rPr lang="en-US" sz="2600" spc="100" dirty="0" smtClean="0">
                <a:solidFill>
                  <a:schemeClr val="bg1"/>
                </a:solidFill>
                <a:latin typeface="+mj-lt"/>
              </a:rPr>
              <a:t>Diagnostics</a:t>
            </a:r>
            <a:endParaRPr lang="en-US" sz="2600" spc="100" dirty="0">
              <a:solidFill>
                <a:schemeClr val="bg1"/>
              </a:solidFill>
              <a:latin typeface="+mj-lt"/>
            </a:endParaRPr>
          </a:p>
        </p:txBody>
      </p:sp>
      <p:sp>
        <p:nvSpPr>
          <p:cNvPr id="53" name="Text Box 2"/>
          <p:cNvSpPr txBox="1">
            <a:spLocks noChangeArrowheads="1"/>
          </p:cNvSpPr>
          <p:nvPr/>
        </p:nvSpPr>
        <p:spPr bwMode="auto">
          <a:xfrm>
            <a:off x="4953000" y="2133600"/>
            <a:ext cx="3810000" cy="1200329"/>
          </a:xfrm>
          <a:prstGeom prst="rect">
            <a:avLst/>
          </a:prstGeom>
          <a:noFill/>
          <a:ln w="9525">
            <a:noFill/>
            <a:miter lim="800000"/>
            <a:headEnd/>
            <a:tailEnd/>
          </a:ln>
        </p:spPr>
        <p:txBody>
          <a:bodyPr>
            <a:spAutoFit/>
          </a:bodyPr>
          <a:lstStyle/>
          <a:p>
            <a:pPr eaLnBrk="0" hangingPunct="0">
              <a:defRPr/>
            </a:pPr>
            <a:r>
              <a:rPr lang="en-US" sz="2400" dirty="0" smtClean="0">
                <a:latin typeface="+mn-lt"/>
                <a:ea typeface="+mn-ea"/>
              </a:rPr>
              <a:t>Air-sealed/insulated </a:t>
            </a:r>
            <a:r>
              <a:rPr lang="en-US" sz="2400" dirty="0">
                <a:latin typeface="+mn-lt"/>
                <a:ea typeface="+mn-ea"/>
              </a:rPr>
              <a:t>with </a:t>
            </a:r>
            <a:br>
              <a:rPr lang="en-US" sz="2400" dirty="0">
                <a:latin typeface="+mn-lt"/>
                <a:ea typeface="+mn-ea"/>
              </a:rPr>
            </a:br>
            <a:r>
              <a:rPr lang="en-US" sz="2400" dirty="0">
                <a:latin typeface="+mn-lt"/>
                <a:ea typeface="+mn-ea"/>
              </a:rPr>
              <a:t>air barrier and insulation </a:t>
            </a:r>
            <a:br>
              <a:rPr lang="en-US" sz="2400" dirty="0">
                <a:latin typeface="+mn-lt"/>
                <a:ea typeface="+mn-ea"/>
              </a:rPr>
            </a:br>
            <a:r>
              <a:rPr lang="en-US" sz="2400" dirty="0">
                <a:latin typeface="+mn-lt"/>
                <a:ea typeface="+mn-ea"/>
              </a:rPr>
              <a:t>in alignment</a:t>
            </a:r>
          </a:p>
        </p:txBody>
      </p:sp>
      <p:sp>
        <p:nvSpPr>
          <p:cNvPr id="54" name="Text Box 3"/>
          <p:cNvSpPr txBox="1">
            <a:spLocks noChangeArrowheads="1"/>
          </p:cNvSpPr>
          <p:nvPr/>
        </p:nvSpPr>
        <p:spPr bwMode="auto">
          <a:xfrm>
            <a:off x="4953000" y="1498600"/>
            <a:ext cx="3962400" cy="492125"/>
          </a:xfrm>
          <a:prstGeom prst="rect">
            <a:avLst/>
          </a:prstGeom>
          <a:noFill/>
          <a:ln w="9525">
            <a:noFill/>
            <a:miter lim="800000"/>
            <a:headEnd/>
            <a:tailEnd/>
          </a:ln>
        </p:spPr>
        <p:txBody>
          <a:bodyPr>
            <a:spAutoFit/>
          </a:bodyPr>
          <a:lstStyle/>
          <a:p>
            <a:pPr eaLnBrk="0" hangingPunct="0">
              <a:defRPr/>
            </a:pPr>
            <a:r>
              <a:rPr lang="en-US" sz="2600" dirty="0">
                <a:solidFill>
                  <a:srgbClr val="FF0000"/>
                </a:solidFill>
                <a:latin typeface="+mn-lt"/>
                <a:ea typeface="+mn-ea"/>
              </a:rPr>
              <a:t>Sealed</a:t>
            </a:r>
            <a:r>
              <a:rPr lang="en-US" sz="2600" dirty="0">
                <a:solidFill>
                  <a:schemeClr val="bg2"/>
                </a:solidFill>
                <a:latin typeface="+mn-lt"/>
                <a:ea typeface="+mn-ea"/>
              </a:rPr>
              <a:t>/</a:t>
            </a:r>
            <a:r>
              <a:rPr lang="en-US" sz="2600" dirty="0">
                <a:solidFill>
                  <a:srgbClr val="FF9900"/>
                </a:solidFill>
                <a:latin typeface="+mn-lt"/>
                <a:ea typeface="+mn-ea"/>
              </a:rPr>
              <a:t>Insulated</a:t>
            </a:r>
          </a:p>
        </p:txBody>
      </p:sp>
      <p:sp>
        <p:nvSpPr>
          <p:cNvPr id="7" name="TextBox 9"/>
          <p:cNvSpPr txBox="1">
            <a:spLocks noChangeArrowheads="1"/>
          </p:cNvSpPr>
          <p:nvPr/>
        </p:nvSpPr>
        <p:spPr bwMode="auto">
          <a:xfrm>
            <a:off x="4724400" y="6324600"/>
            <a:ext cx="44196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ea typeface="ＭＳ Ｐゴシック" charset="0"/>
                <a:cs typeface="ＭＳ Ｐゴシック" charset="0"/>
              </a:defRPr>
            </a:lvl1pPr>
            <a:lvl2pPr marL="742950" indent="-285750" eaLnBrk="0" hangingPunct="0">
              <a:defRPr sz="2800" b="1">
                <a:solidFill>
                  <a:schemeClr val="tx1"/>
                </a:solidFill>
                <a:latin typeface="Arial" charset="0"/>
                <a:ea typeface="ＭＳ Ｐゴシック" charset="0"/>
              </a:defRPr>
            </a:lvl2pPr>
            <a:lvl3pPr marL="1143000" indent="-228600" eaLnBrk="0" hangingPunct="0">
              <a:defRPr sz="2800" b="1">
                <a:solidFill>
                  <a:schemeClr val="tx1"/>
                </a:solidFill>
                <a:latin typeface="Arial" charset="0"/>
                <a:ea typeface="ＭＳ Ｐゴシック" charset="0"/>
              </a:defRPr>
            </a:lvl3pPr>
            <a:lvl4pPr marL="1600200" indent="-228600" eaLnBrk="0" hangingPunct="0">
              <a:defRPr sz="2800" b="1">
                <a:solidFill>
                  <a:schemeClr val="tx1"/>
                </a:solidFill>
                <a:latin typeface="Arial" charset="0"/>
                <a:ea typeface="ＭＳ Ｐゴシック" charset="0"/>
              </a:defRPr>
            </a:lvl4pPr>
            <a:lvl5pPr marL="2057400" indent="-228600" eaLnBrk="0" hangingPunct="0">
              <a:defRPr sz="28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8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8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8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800" b="1">
                <a:solidFill>
                  <a:schemeClr val="tx1"/>
                </a:solidFill>
                <a:latin typeface="Arial" charset="0"/>
                <a:ea typeface="ＭＳ Ｐゴシック" charset="0"/>
              </a:defRPr>
            </a:lvl9pPr>
          </a:lstStyle>
          <a:p>
            <a:pPr algn="r" eaLnBrk="1" hangingPunct="1"/>
            <a:r>
              <a:rPr lang="en-US" sz="900" b="0" i="1" dirty="0" smtClean="0"/>
              <a:t>Image developed for the US DOE WAP National Standardized Curriculum</a:t>
            </a:r>
            <a:endParaRPr lang="en-US" sz="900" b="0" i="1" dirty="0"/>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400800" cy="762000"/>
          </a:xfrm>
        </p:spPr>
        <p:txBody>
          <a:bodyPr/>
          <a:lstStyle/>
          <a:p>
            <a:pPr eaLnBrk="1" hangingPunct="1">
              <a:defRPr/>
            </a:pPr>
            <a:r>
              <a:rPr lang="en-US" dirty="0" smtClean="0">
                <a:ea typeface="ＭＳ Ｐゴシック" pitchFamily="-109" charset="-128"/>
              </a:rPr>
              <a:t> Measuring Exhaust Fan Flow</a:t>
            </a:r>
          </a:p>
        </p:txBody>
      </p:sp>
      <p:pic>
        <p:nvPicPr>
          <p:cNvPr id="31747" name="Picture 6" descr="Photo of Exhaust Fan Flow Meter."/>
          <p:cNvPicPr>
            <a:picLocks noChangeAspect="1"/>
          </p:cNvPicPr>
          <p:nvPr/>
        </p:nvPicPr>
        <p:blipFill>
          <a:blip r:embed="rId3" cstate="email"/>
          <a:srcRect/>
          <a:stretch>
            <a:fillRect/>
          </a:stretch>
        </p:blipFill>
        <p:spPr bwMode="auto">
          <a:xfrm>
            <a:off x="381000" y="2743200"/>
            <a:ext cx="3457754" cy="2819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2" name="TextBox 7"/>
          <p:cNvSpPr txBox="1">
            <a:spLocks noChangeArrowheads="1"/>
          </p:cNvSpPr>
          <p:nvPr/>
        </p:nvSpPr>
        <p:spPr bwMode="auto">
          <a:xfrm>
            <a:off x="457200" y="1600200"/>
            <a:ext cx="8382000" cy="892552"/>
          </a:xfrm>
          <a:prstGeom prst="rect">
            <a:avLst/>
          </a:prstGeom>
          <a:noFill/>
          <a:ln w="9525">
            <a:noFill/>
            <a:miter lim="800000"/>
            <a:headEnd/>
            <a:tailEnd/>
          </a:ln>
        </p:spPr>
        <p:txBody>
          <a:bodyPr>
            <a:spAutoFit/>
          </a:bodyPr>
          <a:lstStyle/>
          <a:p>
            <a:pPr algn="ctr"/>
            <a:r>
              <a:rPr lang="en-US" sz="2600" dirty="0" smtClean="0">
                <a:solidFill>
                  <a:srgbClr val="000066"/>
                </a:solidFill>
                <a:latin typeface="Arial" charset="0"/>
              </a:rPr>
              <a:t>Energy conservatory exhaust fan flow meter </a:t>
            </a:r>
            <a:br>
              <a:rPr lang="en-US" sz="2600" dirty="0" smtClean="0">
                <a:solidFill>
                  <a:srgbClr val="000066"/>
                </a:solidFill>
                <a:latin typeface="Arial" charset="0"/>
              </a:rPr>
            </a:br>
            <a:r>
              <a:rPr lang="en-US" sz="2600" dirty="0" smtClean="0">
                <a:solidFill>
                  <a:srgbClr val="000066"/>
                </a:solidFill>
                <a:latin typeface="Arial" charset="0"/>
              </a:rPr>
              <a:t>with DG-700 pressure and flow gauge</a:t>
            </a:r>
            <a:endParaRPr lang="en-US" sz="2600" dirty="0">
              <a:solidFill>
                <a:srgbClr val="000066"/>
              </a:solidFill>
              <a:latin typeface="Arial" charset="0"/>
            </a:endParaRPr>
          </a:p>
        </p:txBody>
      </p:sp>
      <p:pic>
        <p:nvPicPr>
          <p:cNvPr id="31749" name="Picture 15" descr="Photo of the meter pan over the (running) fan intake."/>
          <p:cNvPicPr>
            <a:picLocks noChangeAspect="1" noChangeArrowheads="1"/>
          </p:cNvPicPr>
          <p:nvPr/>
        </p:nvPicPr>
        <p:blipFill>
          <a:blip r:embed="rId4" cstate="email"/>
          <a:srcRect/>
          <a:stretch>
            <a:fillRect/>
          </a:stretch>
        </p:blipFill>
        <p:spPr bwMode="auto">
          <a:xfrm>
            <a:off x="5706533" y="2743200"/>
            <a:ext cx="3132667"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7" name="Picture 8" descr="Photo of DG-700 Pressure &amp; Flow Gauge."/>
          <p:cNvPicPr>
            <a:picLocks noChangeAspect="1"/>
          </p:cNvPicPr>
          <p:nvPr/>
        </p:nvPicPr>
        <p:blipFill>
          <a:blip r:embed="rId5"/>
          <a:srcRect/>
          <a:stretch>
            <a:fillRect/>
          </a:stretch>
        </p:blipFill>
        <p:spPr bwMode="auto">
          <a:xfrm>
            <a:off x="4038600" y="2743200"/>
            <a:ext cx="1479550" cy="2819400"/>
          </a:xfrm>
          <a:prstGeom prst="rect">
            <a:avLst/>
          </a:prstGeom>
          <a:noFill/>
          <a:ln w="9525">
            <a:noFill/>
            <a:miter lim="800000"/>
            <a:headEnd/>
            <a:tailEnd/>
          </a:ln>
        </p:spPr>
      </p:pic>
      <p:sp>
        <p:nvSpPr>
          <p:cNvPr id="8" name="Rectangle 7"/>
          <p:cNvSpPr>
            <a:spLocks noChangeArrowheads="1"/>
          </p:cNvSpPr>
          <p:nvPr/>
        </p:nvSpPr>
        <p:spPr bwMode="auto">
          <a:xfrm>
            <a:off x="6096000"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lumMod val="50000"/>
                  </a:schemeClr>
                </a:solidFill>
                <a:cs typeface="Arial" charset="0"/>
              </a:rPr>
              <a:t>Photos courtesy of The US </a:t>
            </a:r>
            <a:r>
              <a:rPr lang="en-US" sz="900" i="1" dirty="0">
                <a:solidFill>
                  <a:schemeClr val="bg1">
                    <a:lumMod val="50000"/>
                  </a:schemeClr>
                </a:solidFill>
                <a:cs typeface="Arial" charset="0"/>
              </a:rPr>
              <a:t>Department of Energy</a:t>
            </a:r>
          </a:p>
        </p:txBody>
      </p:sp>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Digital Manometer</a:t>
            </a:r>
          </a:p>
        </p:txBody>
      </p:sp>
      <p:sp>
        <p:nvSpPr>
          <p:cNvPr id="21507" name="Content Placeholder 2"/>
          <p:cNvSpPr>
            <a:spLocks noGrp="1"/>
          </p:cNvSpPr>
          <p:nvPr>
            <p:ph idx="1"/>
          </p:nvPr>
        </p:nvSpPr>
        <p:spPr>
          <a:xfrm>
            <a:off x="457200" y="1617663"/>
            <a:ext cx="4876800" cy="3487737"/>
          </a:xfrm>
        </p:spPr>
        <p:txBody>
          <a:bodyPr/>
          <a:lstStyle/>
          <a:p>
            <a:pPr eaLnBrk="1" hangingPunct="1">
              <a:buFont typeface="Arial" charset="0"/>
              <a:buNone/>
            </a:pPr>
            <a:r>
              <a:rPr lang="en-US" sz="2600" dirty="0" smtClean="0">
                <a:solidFill>
                  <a:srgbClr val="000066"/>
                </a:solidFill>
              </a:rPr>
              <a:t>Calibrate every six months.</a:t>
            </a:r>
          </a:p>
          <a:p>
            <a:pPr marL="461963" indent="-285750" eaLnBrk="1" hangingPunct="1"/>
            <a:r>
              <a:rPr lang="en-US" dirty="0" smtClean="0">
                <a:solidFill>
                  <a:srgbClr val="50565C"/>
                </a:solidFill>
              </a:rPr>
              <a:t>Return to the manufacturer</a:t>
            </a:r>
          </a:p>
          <a:p>
            <a:pPr marL="461963" lvl="1" indent="452438">
              <a:buNone/>
            </a:pPr>
            <a:r>
              <a:rPr lang="en-US" sz="2400" i="1" dirty="0" smtClean="0">
                <a:solidFill>
                  <a:srgbClr val="50565C"/>
                </a:solidFill>
              </a:rPr>
              <a:t>or</a:t>
            </a:r>
          </a:p>
          <a:p>
            <a:pPr marL="461963" indent="-285750" eaLnBrk="1" hangingPunct="1"/>
            <a:r>
              <a:rPr lang="en-US" dirty="0" smtClean="0">
                <a:solidFill>
                  <a:srgbClr val="50565C"/>
                </a:solidFill>
              </a:rPr>
              <a:t>Calibrate with another digital manometer of the same type</a:t>
            </a:r>
          </a:p>
          <a:p>
            <a:pPr eaLnBrk="1" hangingPunct="1">
              <a:buFont typeface="Arial" charset="0"/>
              <a:buNone/>
            </a:pPr>
            <a:endParaRPr lang="en-US" dirty="0" smtClean="0"/>
          </a:p>
        </p:txBody>
      </p:sp>
      <p:pic>
        <p:nvPicPr>
          <p:cNvPr id="21508" name="Picture 5" descr="Photo of a DG-700 Pressure &amp; Flow Gauge."/>
          <p:cNvPicPr>
            <a:picLocks noChangeAspect="1" noChangeArrowheads="1"/>
          </p:cNvPicPr>
          <p:nvPr/>
        </p:nvPicPr>
        <p:blipFill>
          <a:blip r:embed="rId3"/>
          <a:srcRect/>
          <a:stretch>
            <a:fillRect/>
          </a:stretch>
        </p:blipFill>
        <p:spPr bwMode="auto">
          <a:xfrm>
            <a:off x="5943600" y="1524000"/>
            <a:ext cx="2265363" cy="4314825"/>
          </a:xfrm>
          <a:prstGeom prst="rect">
            <a:avLst/>
          </a:prstGeom>
          <a:noFill/>
          <a:ln w="9525">
            <a:noFill/>
            <a:miter lim="800000"/>
            <a:headEnd/>
            <a:tailEnd/>
          </a:ln>
        </p:spPr>
      </p:pic>
      <p:sp>
        <p:nvSpPr>
          <p:cNvPr id="21509" name="Rectangle 5"/>
          <p:cNvSpPr>
            <a:spLocks noChangeArrowheads="1"/>
          </p:cNvSpPr>
          <p:nvPr/>
        </p:nvSpPr>
        <p:spPr bwMode="auto">
          <a:xfrm>
            <a:off x="5689600" y="5791200"/>
            <a:ext cx="2730500" cy="533400"/>
          </a:xfrm>
          <a:prstGeom prst="rect">
            <a:avLst/>
          </a:prstGeom>
          <a:noFill/>
          <a:ln w="9525">
            <a:noFill/>
            <a:miter lim="800000"/>
            <a:headEnd/>
            <a:tailEnd/>
          </a:ln>
        </p:spPr>
        <p:txBody>
          <a:bodyPr lIns="0" tIns="0" rIns="0" bIns="0" anchor="ctr"/>
          <a:lstStyle/>
          <a:p>
            <a:pPr algn="ctr" eaLnBrk="0" hangingPunct="0">
              <a:spcBef>
                <a:spcPct val="20000"/>
              </a:spcBef>
              <a:spcAft>
                <a:spcPct val="25000"/>
              </a:spcAft>
              <a:buClr>
                <a:schemeClr val="tx1"/>
              </a:buClr>
            </a:pPr>
            <a:r>
              <a:rPr lang="en-US" sz="1000" i="1" dirty="0">
                <a:solidFill>
                  <a:srgbClr val="404040"/>
                </a:solidFill>
              </a:rPr>
              <a:t>DG 700 Manometer</a:t>
            </a:r>
            <a:r>
              <a:rPr lang="en-US" sz="1000" i="1" dirty="0" smtClean="0">
                <a:solidFill>
                  <a:srgbClr val="404040"/>
                </a:solidFill>
              </a:rPr>
              <a:t>, The </a:t>
            </a:r>
            <a:r>
              <a:rPr lang="en-US" sz="1000" i="1" dirty="0"/>
              <a:t>Energy Conservatory</a:t>
            </a:r>
          </a:p>
        </p:txBody>
      </p:sp>
      <p:sp>
        <p:nvSpPr>
          <p:cNvPr id="21510" name="Title 5"/>
          <p:cNvSpPr txBox="1">
            <a:spLocks/>
          </p:cNvSpPr>
          <p:nvPr/>
        </p:nvSpPr>
        <p:spPr bwMode="auto">
          <a:xfrm>
            <a:off x="520700" y="850900"/>
            <a:ext cx="6324600" cy="304800"/>
          </a:xfrm>
          <a:prstGeom prst="rect">
            <a:avLst/>
          </a:prstGeom>
          <a:noFill/>
          <a:ln w="9525">
            <a:noFill/>
            <a:miter lim="800000"/>
            <a:headEnd/>
            <a:tailEnd/>
          </a:ln>
        </p:spPr>
        <p:txBody>
          <a:bodyPr lIns="0" tIns="0" rIns="0" bIns="0" anchor="ctr"/>
          <a:lstStyle/>
          <a:p>
            <a:r>
              <a:rPr lang="en-US" sz="1200" cap="all" dirty="0" smtClean="0">
                <a:solidFill>
                  <a:schemeClr val="bg1"/>
                </a:solidFill>
                <a:latin typeface="+mn-lt"/>
              </a:rPr>
              <a:t>Auditor’s Toolbox</a:t>
            </a:r>
            <a:endParaRPr lang="en-US" sz="1200" cap="all" dirty="0">
              <a:solidFill>
                <a:schemeClr val="bg1"/>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Content Placeholder 8" descr="Photo of sling psychrometer."/>
          <p:cNvPicPr>
            <a:picLocks noGrp="1" noChangeAspect="1"/>
          </p:cNvPicPr>
          <p:nvPr>
            <p:ph idx="1"/>
          </p:nvPr>
        </p:nvPicPr>
        <p:blipFill>
          <a:blip r:embed="rId3"/>
          <a:stretch>
            <a:fillRect/>
          </a:stretch>
        </p:blipFill>
        <p:spPr>
          <a:xfrm>
            <a:off x="3714750" y="3343275"/>
            <a:ext cx="1714500" cy="1371600"/>
          </a:xfrm>
        </p:spPr>
      </p:pic>
      <p:sp>
        <p:nvSpPr>
          <p:cNvPr id="2" name="Title 1"/>
          <p:cNvSpPr>
            <a:spLocks noGrp="1"/>
          </p:cNvSpPr>
          <p:nvPr>
            <p:ph type="title"/>
          </p:nvPr>
        </p:nvSpPr>
        <p:spPr/>
        <p:txBody>
          <a:bodyPr/>
          <a:lstStyle/>
          <a:p>
            <a:pPr eaLnBrk="1" hangingPunct="1">
              <a:defRPr/>
            </a:pPr>
            <a:r>
              <a:rPr lang="en-US" dirty="0" smtClean="0">
                <a:ea typeface="ＭＳ Ｐゴシック" charset="-128"/>
              </a:rPr>
              <a:t>Moisture Assessment</a:t>
            </a:r>
          </a:p>
        </p:txBody>
      </p:sp>
      <p:pic>
        <p:nvPicPr>
          <p:cNvPr id="32771" name="Picture 3" descr="Photo of Non-contact moisture or Pin meter."/>
          <p:cNvPicPr>
            <a:picLocks noChangeAspect="1"/>
          </p:cNvPicPr>
          <p:nvPr/>
        </p:nvPicPr>
        <p:blipFill rotWithShape="1">
          <a:blip r:embed="rId4" cstate="email"/>
          <a:srcRect l="9469" r="30606"/>
          <a:stretch/>
        </p:blipFill>
        <p:spPr bwMode="auto">
          <a:xfrm>
            <a:off x="886935" y="2286000"/>
            <a:ext cx="2237496" cy="3587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3" name="Picture 9" descr="Photo of indoor/outdoor thermometer."/>
          <p:cNvPicPr>
            <a:picLocks noChangeAspect="1"/>
          </p:cNvPicPr>
          <p:nvPr/>
        </p:nvPicPr>
        <p:blipFill>
          <a:blip r:embed="rId5" cstate="email">
            <a:lum bright="-22000"/>
          </a:blip>
          <a:srcRect/>
          <a:stretch>
            <a:fillRect/>
          </a:stretch>
        </p:blipFill>
        <p:spPr bwMode="auto">
          <a:xfrm>
            <a:off x="7086600" y="2286000"/>
            <a:ext cx="1761067"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2776" name="TextBox 7"/>
          <p:cNvSpPr txBox="1">
            <a:spLocks noChangeArrowheads="1"/>
          </p:cNvSpPr>
          <p:nvPr/>
        </p:nvSpPr>
        <p:spPr bwMode="auto">
          <a:xfrm>
            <a:off x="3416373" y="4800600"/>
            <a:ext cx="1765227" cy="400110"/>
          </a:xfrm>
          <a:prstGeom prst="rect">
            <a:avLst/>
          </a:prstGeom>
          <a:noFill/>
          <a:ln w="9525">
            <a:noFill/>
            <a:miter lim="800000"/>
            <a:headEnd/>
            <a:tailEnd/>
          </a:ln>
        </p:spPr>
        <p:txBody>
          <a:bodyPr wrap="none">
            <a:spAutoFit/>
          </a:bodyPr>
          <a:lstStyle/>
          <a:p>
            <a:pPr>
              <a:defRPr/>
            </a:pPr>
            <a:r>
              <a:rPr lang="en-US" sz="2000" dirty="0" err="1" smtClean="0">
                <a:latin typeface="+mn-lt"/>
                <a:ea typeface="ＭＳ Ｐゴシック" pitchFamily="-107" charset="-128"/>
                <a:cs typeface="ＭＳ Ｐゴシック" pitchFamily="-107" charset="-128"/>
              </a:rPr>
              <a:t>Psychrometer</a:t>
            </a:r>
            <a:endParaRPr lang="en-US" sz="2000" dirty="0">
              <a:latin typeface="+mn-lt"/>
              <a:ea typeface="ＭＳ Ｐゴシック" pitchFamily="-107" charset="-128"/>
              <a:cs typeface="ＭＳ Ｐゴシック" pitchFamily="-107" charset="-128"/>
            </a:endParaRPr>
          </a:p>
        </p:txBody>
      </p:sp>
      <p:sp>
        <p:nvSpPr>
          <p:cNvPr id="23559" name="TextBox 7"/>
          <p:cNvSpPr txBox="1">
            <a:spLocks noChangeArrowheads="1"/>
          </p:cNvSpPr>
          <p:nvPr/>
        </p:nvSpPr>
        <p:spPr bwMode="auto">
          <a:xfrm>
            <a:off x="457200" y="1447800"/>
            <a:ext cx="8382000" cy="492443"/>
          </a:xfrm>
          <a:prstGeom prst="rect">
            <a:avLst/>
          </a:prstGeom>
          <a:noFill/>
          <a:ln w="9525">
            <a:noFill/>
            <a:miter lim="800000"/>
            <a:headEnd/>
            <a:tailEnd/>
          </a:ln>
        </p:spPr>
        <p:txBody>
          <a:bodyPr>
            <a:spAutoFit/>
          </a:bodyPr>
          <a:lstStyle/>
          <a:p>
            <a:pPr algn="ctr"/>
            <a:r>
              <a:rPr lang="en-US" sz="2600" dirty="0">
                <a:solidFill>
                  <a:srgbClr val="000066"/>
                </a:solidFill>
                <a:latin typeface="Arial" charset="0"/>
              </a:rPr>
              <a:t>“Pin” or “</a:t>
            </a:r>
            <a:r>
              <a:rPr lang="en-US" sz="2600" dirty="0" smtClean="0">
                <a:solidFill>
                  <a:srgbClr val="000066"/>
                </a:solidFill>
                <a:latin typeface="Arial" charset="0"/>
              </a:rPr>
              <a:t>Non-Contact</a:t>
            </a:r>
            <a:r>
              <a:rPr lang="en-US" sz="2600" dirty="0">
                <a:solidFill>
                  <a:srgbClr val="000066"/>
                </a:solidFill>
                <a:latin typeface="Arial" charset="0"/>
              </a:rPr>
              <a:t>” moisture meters</a:t>
            </a:r>
          </a:p>
        </p:txBody>
      </p:sp>
      <p:pic>
        <p:nvPicPr>
          <p:cNvPr id="23561" name="Picture 5" descr="Photo of Moisture Meter."/>
          <p:cNvPicPr>
            <a:picLocks noChangeAspect="1"/>
          </p:cNvPicPr>
          <p:nvPr/>
        </p:nvPicPr>
        <p:blipFill>
          <a:blip r:embed="rId6"/>
          <a:srcRect/>
          <a:stretch>
            <a:fillRect/>
          </a:stretch>
        </p:blipFill>
        <p:spPr bwMode="auto">
          <a:xfrm>
            <a:off x="4876800" y="2209800"/>
            <a:ext cx="1979613" cy="2644775"/>
          </a:xfrm>
          <a:prstGeom prst="rect">
            <a:avLst/>
          </a:prstGeom>
          <a:noFill/>
          <a:ln w="9525">
            <a:noFill/>
            <a:miter lim="800000"/>
            <a:headEnd/>
            <a:tailEnd/>
          </a:ln>
        </p:spPr>
      </p:pic>
      <p:sp>
        <p:nvSpPr>
          <p:cNvPr id="4" name="TextBox 8"/>
          <p:cNvSpPr txBox="1">
            <a:spLocks noChangeArrowheads="1"/>
          </p:cNvSpPr>
          <p:nvPr/>
        </p:nvSpPr>
        <p:spPr bwMode="auto">
          <a:xfrm>
            <a:off x="6705600" y="4876800"/>
            <a:ext cx="2362200" cy="707886"/>
          </a:xfrm>
          <a:prstGeom prst="rect">
            <a:avLst/>
          </a:prstGeom>
          <a:noFill/>
          <a:ln w="9525">
            <a:noFill/>
            <a:miter lim="800000"/>
            <a:headEnd/>
            <a:tailEnd/>
          </a:ln>
        </p:spPr>
        <p:txBody>
          <a:bodyPr wrap="square">
            <a:spAutoFit/>
          </a:bodyPr>
          <a:lstStyle/>
          <a:p>
            <a:pPr algn="ctr">
              <a:defRPr/>
            </a:pPr>
            <a:r>
              <a:rPr lang="en-US" sz="2000" dirty="0" smtClean="0">
                <a:latin typeface="+mn-lt"/>
                <a:ea typeface="ＭＳ Ｐゴシック" pitchFamily="-107" charset="-128"/>
                <a:cs typeface="ＭＳ Ｐゴシック" pitchFamily="-107" charset="-128"/>
              </a:rPr>
              <a:t>Indoor/Outdoor Thermometer</a:t>
            </a:r>
            <a:endParaRPr lang="en-US" sz="2000" dirty="0">
              <a:latin typeface="+mn-lt"/>
              <a:ea typeface="ＭＳ Ｐゴシック" pitchFamily="-107" charset="-128"/>
              <a:cs typeface="ＭＳ Ｐゴシック" pitchFamily="-107" charset="-128"/>
            </a:endParaRPr>
          </a:p>
        </p:txBody>
      </p:sp>
      <p:sp>
        <p:nvSpPr>
          <p:cNvPr id="12"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
        <p:nvSpPr>
          <p:cNvPr id="11" name="Rectangle 10"/>
          <p:cNvSpPr>
            <a:spLocks noChangeArrowheads="1"/>
          </p:cNvSpPr>
          <p:nvPr/>
        </p:nvSpPr>
        <p:spPr bwMode="auto">
          <a:xfrm>
            <a:off x="4572000" y="6386845"/>
            <a:ext cx="45720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US Dept. of Energy and www.generaltools.com</a:t>
            </a:r>
            <a:endParaRPr lang="en-US" sz="900" i="1" dirty="0">
              <a:solidFill>
                <a:srgbClr val="000000"/>
              </a:solidFill>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descr="Photo of Live wire tester."/>
          <p:cNvPicPr>
            <a:picLocks noGrp="1" noChangeAspect="1"/>
          </p:cNvPicPr>
          <p:nvPr>
            <p:ph idx="1"/>
          </p:nvPr>
        </p:nvPicPr>
        <p:blipFill>
          <a:blip r:embed="rId3" cstate="email"/>
          <a:srcRect/>
          <a:stretch>
            <a:fillRect/>
          </a:stretch>
        </p:blipFill>
        <p:spPr>
          <a:xfrm>
            <a:off x="533400" y="1371600"/>
            <a:ext cx="3581400" cy="10668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22166" y="0"/>
            <a:ext cx="5369034" cy="901700"/>
          </a:xfrm>
        </p:spPr>
        <p:txBody>
          <a:bodyPr/>
          <a:lstStyle/>
          <a:p>
            <a:pPr eaLnBrk="1" hangingPunct="1">
              <a:defRPr/>
            </a:pPr>
            <a:r>
              <a:rPr lang="en-US" dirty="0">
                <a:ea typeface="ＭＳ Ｐゴシック" charset="-128"/>
                <a:cs typeface="ＭＳ Ｐゴシック" charset="-128"/>
              </a:rPr>
              <a:t>Circuit Testing &amp; Tracing</a:t>
            </a:r>
          </a:p>
        </p:txBody>
      </p:sp>
      <p:pic>
        <p:nvPicPr>
          <p:cNvPr id="24580" name="Picture 4" descr="Photo of circuit tracer, and SureTest Pro Branch Circuit Analyzer."/>
          <p:cNvPicPr>
            <a:picLocks noChangeAspect="1"/>
          </p:cNvPicPr>
          <p:nvPr/>
        </p:nvPicPr>
        <p:blipFill>
          <a:blip r:embed="rId4"/>
          <a:srcRect b="-1106"/>
          <a:stretch>
            <a:fillRect/>
          </a:stretch>
        </p:blipFill>
        <p:spPr bwMode="auto">
          <a:xfrm>
            <a:off x="4584700" y="1143000"/>
            <a:ext cx="4559300" cy="5411788"/>
          </a:xfrm>
          <a:prstGeom prst="rect">
            <a:avLst/>
          </a:prstGeom>
          <a:noFill/>
          <a:ln w="9525">
            <a:noFill/>
            <a:miter lim="800000"/>
            <a:headEnd/>
            <a:tailEnd/>
          </a:ln>
        </p:spPr>
      </p:pic>
      <p:sp>
        <p:nvSpPr>
          <p:cNvPr id="9" name="Rectangular Callout 8"/>
          <p:cNvSpPr>
            <a:spLocks noChangeArrowheads="1"/>
          </p:cNvSpPr>
          <p:nvPr/>
        </p:nvSpPr>
        <p:spPr bwMode="auto">
          <a:xfrm>
            <a:off x="762000" y="5410200"/>
            <a:ext cx="3429000" cy="762000"/>
          </a:xfrm>
          <a:prstGeom prst="wedgeRectCallout">
            <a:avLst>
              <a:gd name="adj1" fmla="val 129931"/>
              <a:gd name="adj2" fmla="val -3292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Arial" charset="0"/>
                <a:cs typeface="ＭＳ Ｐゴシック" charset="-128"/>
              </a:rPr>
              <a:t>Tells auditor percent overload </a:t>
            </a:r>
            <a:br>
              <a:rPr lang="en-US" dirty="0">
                <a:latin typeface="Arial" charset="0"/>
                <a:cs typeface="ＭＳ Ｐゴシック" charset="-128"/>
              </a:rPr>
            </a:br>
            <a:r>
              <a:rPr lang="en-US" dirty="0">
                <a:latin typeface="Arial" charset="0"/>
                <a:cs typeface="ＭＳ Ｐゴシック" charset="-128"/>
              </a:rPr>
              <a:t>on circuit, among other outputs.</a:t>
            </a:r>
          </a:p>
        </p:txBody>
      </p:sp>
      <p:sp>
        <p:nvSpPr>
          <p:cNvPr id="10" name="Rectangular Callout 9"/>
          <p:cNvSpPr>
            <a:spLocks noChangeArrowheads="1"/>
          </p:cNvSpPr>
          <p:nvPr/>
        </p:nvSpPr>
        <p:spPr bwMode="auto">
          <a:xfrm>
            <a:off x="762000" y="4114800"/>
            <a:ext cx="3429000" cy="990600"/>
          </a:xfrm>
          <a:prstGeom prst="wedgeRectCallout">
            <a:avLst>
              <a:gd name="adj1" fmla="val 78417"/>
              <a:gd name="adj2" fmla="val -44269"/>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Arial" charset="0"/>
                <a:cs typeface="ＭＳ Ｐゴシック" charset="-128"/>
              </a:rPr>
              <a:t>Circuit tracer determines </a:t>
            </a:r>
            <a:br>
              <a:rPr lang="en-US" dirty="0">
                <a:latin typeface="Arial" charset="0"/>
                <a:cs typeface="ＭＳ Ｐゴシック" charset="-128"/>
              </a:rPr>
            </a:br>
            <a:r>
              <a:rPr lang="en-US" dirty="0">
                <a:latin typeface="Arial" charset="0"/>
                <a:cs typeface="ＭＳ Ｐゴシック" charset="-128"/>
              </a:rPr>
              <a:t>which fuse/breaker controls which circuit.</a:t>
            </a:r>
          </a:p>
        </p:txBody>
      </p:sp>
      <p:sp>
        <p:nvSpPr>
          <p:cNvPr id="11" name="Rectangular Callout 10"/>
          <p:cNvSpPr>
            <a:spLocks noChangeArrowheads="1"/>
          </p:cNvSpPr>
          <p:nvPr/>
        </p:nvSpPr>
        <p:spPr bwMode="auto">
          <a:xfrm>
            <a:off x="762000" y="2667000"/>
            <a:ext cx="3429000" cy="990600"/>
          </a:xfrm>
          <a:prstGeom prst="wedgeRectCallout">
            <a:avLst>
              <a:gd name="adj1" fmla="val 3440"/>
              <a:gd name="adj2" fmla="val -101935"/>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Arial" charset="0"/>
                <a:cs typeface="ＭＳ Ｐゴシック" charset="-128"/>
              </a:rPr>
              <a:t>Live wire tester, especially useful for determining if knob </a:t>
            </a:r>
            <a:br>
              <a:rPr lang="en-US" dirty="0">
                <a:latin typeface="Arial" charset="0"/>
                <a:cs typeface="ＭＳ Ｐゴシック" charset="-128"/>
              </a:rPr>
            </a:br>
            <a:r>
              <a:rPr lang="en-US" dirty="0">
                <a:latin typeface="Arial" charset="0"/>
                <a:cs typeface="ＭＳ Ｐゴシック" charset="-128"/>
              </a:rPr>
              <a:t>&amp; tube wiring is still live.</a:t>
            </a:r>
          </a:p>
        </p:txBody>
      </p:sp>
      <p:sp>
        <p:nvSpPr>
          <p:cNvPr id="12"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
        <p:nvSpPr>
          <p:cNvPr id="13" name="Rectangle 12"/>
          <p:cNvSpPr>
            <a:spLocks noChangeArrowheads="1"/>
          </p:cNvSpPr>
          <p:nvPr/>
        </p:nvSpPr>
        <p:spPr bwMode="auto">
          <a:xfrm>
            <a:off x="6090138" y="6271429"/>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US Dept. of Energy</a:t>
            </a:r>
            <a:endParaRPr lang="en-US" sz="900" i="1" dirty="0">
              <a:solidFill>
                <a:schemeClr val="bg1"/>
              </a:solidFill>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charset="-128"/>
                <a:cs typeface="ＭＳ Ｐゴシック" charset="-128"/>
              </a:rPr>
              <a:t>Base Load Analysis</a:t>
            </a:r>
          </a:p>
        </p:txBody>
      </p:sp>
      <p:pic>
        <p:nvPicPr>
          <p:cNvPr id="25603" name="Picture 7" descr="Photo of BruletechKit 60 with 1220B watt meter in case."/>
          <p:cNvPicPr>
            <a:picLocks noChangeAspect="1"/>
          </p:cNvPicPr>
          <p:nvPr/>
        </p:nvPicPr>
        <p:blipFill>
          <a:blip r:embed="rId3"/>
          <a:srcRect/>
          <a:stretch>
            <a:fillRect/>
          </a:stretch>
        </p:blipFill>
        <p:spPr bwMode="auto">
          <a:xfrm>
            <a:off x="6030913" y="1295400"/>
            <a:ext cx="3113087" cy="4343400"/>
          </a:xfrm>
          <a:prstGeom prst="rect">
            <a:avLst/>
          </a:prstGeom>
          <a:noFill/>
          <a:ln w="9525">
            <a:noFill/>
            <a:miter lim="800000"/>
            <a:headEnd/>
            <a:tailEnd/>
          </a:ln>
        </p:spPr>
      </p:pic>
      <p:pic>
        <p:nvPicPr>
          <p:cNvPr id="3" name="Picture 3" descr="Photo of Indoor/outdoor thermometer."/>
          <p:cNvPicPr>
            <a:picLocks noChangeAspect="1"/>
          </p:cNvPicPr>
          <p:nvPr/>
        </p:nvPicPr>
        <p:blipFill>
          <a:blip r:embed="rId4" cstate="email">
            <a:lum bright="-11000"/>
          </a:blip>
          <a:srcRect/>
          <a:stretch>
            <a:fillRect/>
          </a:stretch>
        </p:blipFill>
        <p:spPr bwMode="auto">
          <a:xfrm rot="5400000">
            <a:off x="3434492" y="3205892"/>
            <a:ext cx="2438399" cy="1360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pic>
        <p:nvPicPr>
          <p:cNvPr id="16" name="Picture 15" descr="Image of a &quot;Watts Up Pro&quot; meter"/>
          <p:cNvPicPr>
            <a:picLocks noChangeAspect="1"/>
          </p:cNvPicPr>
          <p:nvPr/>
        </p:nvPicPr>
        <p:blipFill>
          <a:blip r:embed="rId5"/>
          <a:stretch>
            <a:fillRect/>
          </a:stretch>
        </p:blipFill>
        <p:spPr>
          <a:xfrm>
            <a:off x="457200" y="2895600"/>
            <a:ext cx="2781300" cy="2781300"/>
          </a:xfrm>
          <a:prstGeom prst="rect">
            <a:avLst/>
          </a:prstGeom>
        </p:spPr>
      </p:pic>
      <p:sp>
        <p:nvSpPr>
          <p:cNvPr id="17" name="TextBox 16"/>
          <p:cNvSpPr txBox="1"/>
          <p:nvPr/>
        </p:nvSpPr>
        <p:spPr>
          <a:xfrm>
            <a:off x="6096000" y="5638800"/>
            <a:ext cx="2971800" cy="533400"/>
          </a:xfrm>
          <a:prstGeom prst="rect">
            <a:avLst/>
          </a:prstGeom>
        </p:spPr>
        <p:txBody>
          <a:bodyPr vert="horz" wrap="square" lIns="91440" tIns="45720" rIns="91440" bIns="45720" rtlCol="0">
            <a:normAutofit/>
          </a:bodyPr>
          <a:lstStyle/>
          <a:p>
            <a:pPr algn="ctr">
              <a:defRPr/>
            </a:pPr>
            <a:r>
              <a:rPr lang="en-US" sz="1600" dirty="0" smtClean="0">
                <a:latin typeface="Arial" charset="0"/>
                <a:cs typeface="ＭＳ Ｐゴシック" charset="-128"/>
              </a:rPr>
              <a:t>“</a:t>
            </a:r>
            <a:r>
              <a:rPr lang="en-US" sz="1600" dirty="0" err="1" smtClean="0">
                <a:latin typeface="Arial" charset="0"/>
                <a:cs typeface="ＭＳ Ｐゴシック" charset="-128"/>
              </a:rPr>
              <a:t>Brultech</a:t>
            </a:r>
            <a:r>
              <a:rPr lang="en-US" sz="1600" dirty="0" smtClean="0">
                <a:latin typeface="Arial" charset="0"/>
                <a:cs typeface="ＭＳ Ｐゴシック" charset="-128"/>
              </a:rPr>
              <a:t> Kit 60” watt meter</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8" name="TextBox 17"/>
          <p:cNvSpPr txBox="1"/>
          <p:nvPr/>
        </p:nvSpPr>
        <p:spPr>
          <a:xfrm>
            <a:off x="457200" y="5410200"/>
            <a:ext cx="2362200" cy="381000"/>
          </a:xfrm>
          <a:prstGeom prst="rect">
            <a:avLst/>
          </a:prstGeom>
        </p:spPr>
        <p:txBody>
          <a:bodyPr vert="horz" wrap="square" lIns="91440" tIns="45720" rIns="91440" bIns="45720" rtlCol="0">
            <a:normAutofit/>
          </a:bodyPr>
          <a:lstStyle/>
          <a:p>
            <a:pPr algn="ctr">
              <a:defRPr/>
            </a:pPr>
            <a:r>
              <a:rPr lang="en-US" sz="1600" dirty="0" smtClean="0">
                <a:latin typeface="Arial" charset="0"/>
                <a:cs typeface="ＭＳ Ｐゴシック" charset="-128"/>
              </a:rPr>
              <a:t>“Watts Up Pro” meter</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
        <p:nvSpPr>
          <p:cNvPr id="10" name="Rectangle 9"/>
          <p:cNvSpPr>
            <a:spLocks noChangeArrowheads="1"/>
          </p:cNvSpPr>
          <p:nvPr/>
        </p:nvSpPr>
        <p:spPr bwMode="auto">
          <a:xfrm>
            <a:off x="6096000" y="6386845"/>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manufacturers</a:t>
            </a:r>
            <a:endParaRPr lang="en-US" sz="900" i="1" dirty="0">
              <a:solidFill>
                <a:srgbClr val="000000"/>
              </a:solidFill>
              <a:cs typeface="Arial" charset="0"/>
            </a:endParaRPr>
          </a:p>
        </p:txBody>
      </p:sp>
      <p:sp>
        <p:nvSpPr>
          <p:cNvPr id="12" name="TextBox 11"/>
          <p:cNvSpPr txBox="1"/>
          <p:nvPr/>
        </p:nvSpPr>
        <p:spPr>
          <a:xfrm>
            <a:off x="3505200" y="5382199"/>
            <a:ext cx="2362200" cy="637601"/>
          </a:xfrm>
          <a:prstGeom prst="rect">
            <a:avLst/>
          </a:prstGeom>
        </p:spPr>
        <p:txBody>
          <a:bodyPr vert="horz" wrap="square" lIns="91440" tIns="45720" rIns="91440" bIns="45720" rtlCol="0">
            <a:normAutofit/>
          </a:bodyPr>
          <a:lstStyle/>
          <a:p>
            <a:pPr algn="ctr">
              <a:defRPr/>
            </a:pPr>
            <a:r>
              <a:rPr lang="en-US" sz="1600" dirty="0" smtClean="0">
                <a:latin typeface="Arial" charset="0"/>
                <a:cs typeface="ＭＳ Ｐゴシック" charset="-128"/>
              </a:rPr>
              <a:t>Indoor/outdoor thermometer</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effectLst/>
              <a:uLnTx/>
              <a:uFillTx/>
              <a:latin typeface="Arial Narrow"/>
              <a:ea typeface="+mn-ea"/>
              <a:cs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2057400"/>
          </a:xfrm>
        </p:spPr>
        <p:txBody>
          <a:bodyPr>
            <a:normAutofit/>
          </a:bodyPr>
          <a:lstStyle/>
          <a:p>
            <a:pPr algn="ctr">
              <a:buNone/>
            </a:pPr>
            <a:r>
              <a:rPr lang="en-US" dirty="0" smtClean="0">
                <a:solidFill>
                  <a:srgbClr val="000066"/>
                </a:solidFill>
              </a:rPr>
              <a:t>Class Exercise </a:t>
            </a:r>
          </a:p>
          <a:p>
            <a:pPr algn="ctr">
              <a:buNone/>
            </a:pPr>
            <a:r>
              <a:rPr lang="en-US" dirty="0" smtClean="0">
                <a:solidFill>
                  <a:schemeClr val="tx1"/>
                </a:solidFill>
              </a:rPr>
              <a:t>(15 minutes)</a:t>
            </a:r>
            <a:endParaRPr lang="en-US" dirty="0">
              <a:solidFill>
                <a:schemeClr val="tx1"/>
              </a:solidFill>
            </a:endParaRPr>
          </a:p>
        </p:txBody>
      </p:sp>
      <p:sp>
        <p:nvSpPr>
          <p:cNvPr id="3" name="Title 2"/>
          <p:cNvSpPr>
            <a:spLocks noGrp="1"/>
          </p:cNvSpPr>
          <p:nvPr>
            <p:ph type="title"/>
          </p:nvPr>
        </p:nvSpPr>
        <p:spPr/>
        <p:txBody>
          <a:bodyPr>
            <a:normAutofit/>
          </a:bodyPr>
          <a:lstStyle/>
          <a:p>
            <a:r>
              <a:rPr lang="en-US" sz="2400" dirty="0" smtClean="0"/>
              <a:t>Class Participation – </a:t>
            </a:r>
            <a:br>
              <a:rPr lang="en-US" sz="2400" dirty="0" smtClean="0"/>
            </a:br>
            <a:r>
              <a:rPr lang="en-US" sz="2400" dirty="0" smtClean="0"/>
              <a:t>Tips from the Field</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966" y="12700"/>
            <a:ext cx="5369034" cy="901700"/>
          </a:xfrm>
        </p:spPr>
        <p:txBody>
          <a:bodyPr/>
          <a:lstStyle/>
          <a:p>
            <a:pPr eaLnBrk="1" hangingPunct="1">
              <a:defRPr/>
            </a:pPr>
            <a:r>
              <a:rPr lang="en-US" dirty="0" smtClean="0"/>
              <a:t>Equipment Calibration Schedule</a:t>
            </a:r>
          </a:p>
        </p:txBody>
      </p:sp>
      <p:sp>
        <p:nvSpPr>
          <p:cNvPr id="20483" name="Content Placeholder 5"/>
          <p:cNvSpPr>
            <a:spLocks noGrp="1"/>
          </p:cNvSpPr>
          <p:nvPr>
            <p:ph idx="1"/>
          </p:nvPr>
        </p:nvSpPr>
        <p:spPr>
          <a:xfrm>
            <a:off x="444500" y="1600200"/>
            <a:ext cx="8255000" cy="4495800"/>
          </a:xfrm>
        </p:spPr>
        <p:txBody>
          <a:bodyPr>
            <a:normAutofit/>
          </a:bodyPr>
          <a:lstStyle/>
          <a:p>
            <a:pPr eaLnBrk="1" hangingPunct="1"/>
            <a:r>
              <a:rPr lang="en-US" dirty="0" smtClean="0">
                <a:solidFill>
                  <a:schemeClr val="tx1"/>
                </a:solidFill>
              </a:rPr>
              <a:t>Calibrate diagnostic instruments on a regular basis.</a:t>
            </a:r>
          </a:p>
          <a:p>
            <a:pPr eaLnBrk="1" hangingPunct="1"/>
            <a:r>
              <a:rPr lang="en-US" dirty="0" smtClean="0">
                <a:solidFill>
                  <a:schemeClr val="tx1"/>
                </a:solidFill>
              </a:rPr>
              <a:t>Maintain a record of calibrations and repairs for:</a:t>
            </a:r>
          </a:p>
          <a:p>
            <a:pPr marL="914400" lvl="1" indent="-341313" eaLnBrk="1" hangingPunct="1">
              <a:buFont typeface="Courier New" pitchFamily="49" charset="0"/>
              <a:buChar char="o"/>
            </a:pPr>
            <a:r>
              <a:rPr lang="en-US" sz="2400" dirty="0" smtClean="0">
                <a:solidFill>
                  <a:schemeClr val="tx1"/>
                </a:solidFill>
              </a:rPr>
              <a:t>Digital manometers.</a:t>
            </a:r>
          </a:p>
          <a:p>
            <a:pPr marL="914400" lvl="1" indent="-341313" eaLnBrk="1" hangingPunct="1">
              <a:buFont typeface="Courier New" pitchFamily="49" charset="0"/>
              <a:buChar char="o"/>
            </a:pPr>
            <a:r>
              <a:rPr lang="en-US" sz="2400" dirty="0" smtClean="0">
                <a:solidFill>
                  <a:schemeClr val="tx1"/>
                </a:solidFill>
              </a:rPr>
              <a:t>Combustion analysis equipment.</a:t>
            </a:r>
          </a:p>
          <a:p>
            <a:pPr marL="914400" lvl="1" indent="-341313" eaLnBrk="1" hangingPunct="1">
              <a:buFont typeface="Courier New" pitchFamily="49" charset="0"/>
              <a:buChar char="o"/>
            </a:pPr>
            <a:r>
              <a:rPr lang="en-US" sz="2400" dirty="0" smtClean="0">
                <a:solidFill>
                  <a:schemeClr val="tx1"/>
                </a:solidFill>
              </a:rPr>
              <a:t>Gas leak detectors.</a:t>
            </a:r>
          </a:p>
          <a:p>
            <a:pPr marL="914400" lvl="1" indent="-341313" eaLnBrk="1" hangingPunct="1">
              <a:buFont typeface="Courier New" pitchFamily="49" charset="0"/>
              <a:buChar char="o"/>
            </a:pPr>
            <a:r>
              <a:rPr lang="en-US" sz="2400" dirty="0" smtClean="0">
                <a:solidFill>
                  <a:schemeClr val="tx1"/>
                </a:solidFill>
              </a:rPr>
              <a:t>Carbon monoxide detectors.</a:t>
            </a:r>
          </a:p>
        </p:txBody>
      </p:sp>
      <p:sp>
        <p:nvSpPr>
          <p:cNvPr id="20484" name="Title 5"/>
          <p:cNvSpPr txBox="1">
            <a:spLocks/>
          </p:cNvSpPr>
          <p:nvPr/>
        </p:nvSpPr>
        <p:spPr bwMode="auto">
          <a:xfrm>
            <a:off x="520700" y="850900"/>
            <a:ext cx="6324600" cy="304800"/>
          </a:xfrm>
          <a:prstGeom prst="rect">
            <a:avLst/>
          </a:prstGeom>
          <a:noFill/>
          <a:ln w="9525">
            <a:noFill/>
            <a:miter lim="800000"/>
            <a:headEnd/>
            <a:tailEnd/>
          </a:ln>
        </p:spPr>
        <p:txBody>
          <a:bodyPr lIns="0" tIns="0" rIns="0" bIns="0" anchor="ctr"/>
          <a:lstStyle/>
          <a:p>
            <a:r>
              <a:rPr lang="en-US" sz="1200" cap="all" dirty="0" smtClean="0">
                <a:solidFill>
                  <a:schemeClr val="bg1"/>
                </a:solidFill>
              </a:rPr>
              <a:t>Auditor’s Toolbox</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3" descr="Photo of various hand audit tools."/>
          <p:cNvPicPr>
            <a:picLocks noGrp="1" noChangeAspect="1"/>
          </p:cNvPicPr>
          <p:nvPr>
            <p:ph idx="1"/>
          </p:nvPr>
        </p:nvPicPr>
        <p:blipFill>
          <a:blip r:embed="rId3" cstate="email"/>
          <a:srcRect/>
          <a:stretch>
            <a:fillRect/>
          </a:stretch>
        </p:blipFill>
        <p:spPr>
          <a:xfrm>
            <a:off x="1219200" y="1219200"/>
            <a:ext cx="6667500" cy="53340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381000" y="76200"/>
            <a:ext cx="8229600" cy="838200"/>
          </a:xfrm>
        </p:spPr>
        <p:txBody>
          <a:bodyPr/>
          <a:lstStyle/>
          <a:p>
            <a:pPr eaLnBrk="1" hangingPunct="1">
              <a:defRPr/>
            </a:pPr>
            <a:r>
              <a:rPr lang="en-US" dirty="0" smtClean="0">
                <a:ea typeface="ＭＳ Ｐゴシック" pitchFamily="-109" charset="-128"/>
              </a:rPr>
              <a:t>Auditor’s Hand Tools</a:t>
            </a:r>
          </a:p>
        </p:txBody>
      </p:sp>
      <p:sp>
        <p:nvSpPr>
          <p:cNvPr id="8"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7" name="Rectangle 6"/>
          <p:cNvSpPr>
            <a:spLocks noChangeArrowheads="1"/>
          </p:cNvSpPr>
          <p:nvPr/>
        </p:nvSpPr>
        <p:spPr bwMode="auto">
          <a:xfrm>
            <a:off x="4800600"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Safety Upgrades</a:t>
            </a:r>
          </a:p>
        </p:txBody>
      </p:sp>
      <p:sp>
        <p:nvSpPr>
          <p:cNvPr id="25603" name="Content Placeholder 2"/>
          <p:cNvSpPr>
            <a:spLocks noGrp="1"/>
          </p:cNvSpPr>
          <p:nvPr>
            <p:ph idx="1"/>
          </p:nvPr>
        </p:nvSpPr>
        <p:spPr>
          <a:xfrm>
            <a:off x="457200" y="1371600"/>
            <a:ext cx="8229600" cy="4419600"/>
          </a:xfrm>
        </p:spPr>
        <p:txBody>
          <a:bodyPr/>
          <a:lstStyle/>
          <a:p>
            <a:pPr eaLnBrk="1" hangingPunct="1">
              <a:buFont typeface="Arial" charset="0"/>
              <a:buNone/>
            </a:pPr>
            <a:r>
              <a:rPr lang="en-US" sz="2600" dirty="0" smtClean="0">
                <a:solidFill>
                  <a:srgbClr val="000066"/>
                </a:solidFill>
              </a:rPr>
              <a:t>Replace:</a:t>
            </a:r>
          </a:p>
          <a:p>
            <a:pPr marL="463550" indent="-287338" eaLnBrk="1" hangingPunct="1"/>
            <a:r>
              <a:rPr lang="en-US" dirty="0" smtClean="0">
                <a:solidFill>
                  <a:schemeClr val="tx1"/>
                </a:solidFill>
              </a:rPr>
              <a:t>Aluminum ladders – use industrial-rated, non-conductive fiberglass ladders.</a:t>
            </a:r>
          </a:p>
          <a:p>
            <a:pPr marL="463550" indent="-287338" eaLnBrk="1" hangingPunct="1"/>
            <a:r>
              <a:rPr lang="en-US" dirty="0" smtClean="0">
                <a:solidFill>
                  <a:schemeClr val="tx1"/>
                </a:solidFill>
              </a:rPr>
              <a:t>Frayed or undersized extension cords.</a:t>
            </a:r>
          </a:p>
          <a:p>
            <a:pPr marL="463550" indent="-287338" eaLnBrk="1" hangingPunct="1"/>
            <a:r>
              <a:rPr lang="en-US" dirty="0" smtClean="0">
                <a:solidFill>
                  <a:schemeClr val="tx1"/>
                </a:solidFill>
              </a:rPr>
              <a:t>Ungrounded power tools.</a:t>
            </a:r>
          </a:p>
          <a:p>
            <a:pPr marL="463550" indent="-287338" eaLnBrk="1" hangingPunct="1"/>
            <a:r>
              <a:rPr lang="en-US" dirty="0" smtClean="0">
                <a:solidFill>
                  <a:schemeClr val="tx1"/>
                </a:solidFill>
              </a:rPr>
              <a:t>Hammers with mushroomed heads.</a:t>
            </a:r>
          </a:p>
          <a:p>
            <a:pPr marL="463550" indent="-287338" eaLnBrk="1" hangingPunct="1"/>
            <a:r>
              <a:rPr lang="en-US" dirty="0" smtClean="0">
                <a:solidFill>
                  <a:schemeClr val="tx1"/>
                </a:solidFill>
              </a:rPr>
              <a:t>Dull drill bits, saw blades, utility knife blades.</a:t>
            </a:r>
          </a:p>
          <a:p>
            <a:pPr marL="463550" indent="-287338" eaLnBrk="1" hangingPunct="1"/>
            <a:r>
              <a:rPr lang="en-US" dirty="0" smtClean="0">
                <a:solidFill>
                  <a:schemeClr val="tx1"/>
                </a:solidFill>
              </a:rPr>
              <a:t>Worn out respirators and safety glasses.</a:t>
            </a:r>
          </a:p>
          <a:p>
            <a:pPr eaLnBrk="1" hangingPunct="1"/>
            <a:endParaRPr lang="en-US" dirty="0" smtClean="0">
              <a:solidFill>
                <a:schemeClr val="tx1"/>
              </a:solidFill>
            </a:endParaRPr>
          </a:p>
        </p:txBody>
      </p:sp>
      <p:sp>
        <p:nvSpPr>
          <p:cNvPr id="25604" name="Title 5"/>
          <p:cNvSpPr txBox="1">
            <a:spLocks/>
          </p:cNvSpPr>
          <p:nvPr/>
        </p:nvSpPr>
        <p:spPr bwMode="auto">
          <a:xfrm>
            <a:off x="520700" y="850900"/>
            <a:ext cx="6324600" cy="304800"/>
          </a:xfrm>
          <a:prstGeom prst="rect">
            <a:avLst/>
          </a:prstGeom>
          <a:noFill/>
          <a:ln w="9525">
            <a:noFill/>
            <a:miter lim="800000"/>
            <a:headEnd/>
            <a:tailEnd/>
          </a:ln>
        </p:spPr>
        <p:txBody>
          <a:bodyPr lIns="0" tIns="0" rIns="0" bIns="0" anchor="ctr"/>
          <a:lstStyle/>
          <a:p>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t>Summary</a:t>
            </a:r>
          </a:p>
        </p:txBody>
      </p:sp>
      <p:sp>
        <p:nvSpPr>
          <p:cNvPr id="26627" name="Content Placeholder 2"/>
          <p:cNvSpPr>
            <a:spLocks noGrp="1"/>
          </p:cNvSpPr>
          <p:nvPr>
            <p:ph idx="1"/>
          </p:nvPr>
        </p:nvSpPr>
        <p:spPr>
          <a:xfrm>
            <a:off x="431800" y="1590675"/>
            <a:ext cx="8229600" cy="4876800"/>
          </a:xfrm>
        </p:spPr>
        <p:txBody>
          <a:bodyPr/>
          <a:lstStyle/>
          <a:p>
            <a:pPr marL="461963" indent="-285750" eaLnBrk="1" hangingPunct="1"/>
            <a:r>
              <a:rPr lang="en-US" dirty="0" smtClean="0">
                <a:solidFill>
                  <a:schemeClr val="tx1"/>
                </a:solidFill>
              </a:rPr>
              <a:t>The tools shown in this lesson represent the majority of essential tools for performing an energy audit on a house.</a:t>
            </a:r>
          </a:p>
          <a:p>
            <a:pPr marL="461963" indent="-285750" eaLnBrk="1" hangingPunct="1"/>
            <a:r>
              <a:rPr lang="en-US" dirty="0" smtClean="0">
                <a:solidFill>
                  <a:schemeClr val="tx1"/>
                </a:solidFill>
              </a:rPr>
              <a:t>Scheduled tool and equipment maintenance avoids downtime and lost production.</a:t>
            </a:r>
          </a:p>
          <a:p>
            <a:pPr marL="461963" indent="-285750"/>
            <a:r>
              <a:rPr lang="en-US" dirty="0" smtClean="0">
                <a:solidFill>
                  <a:schemeClr val="tx1"/>
                </a:solidFill>
              </a:rPr>
              <a:t>As always, follow manufacturer recommendations for routine care and maintenance of diagnostic equipment.</a:t>
            </a:r>
          </a:p>
          <a:p>
            <a:pPr marL="461963" indent="-285750"/>
            <a:r>
              <a:rPr lang="en-US" dirty="0" smtClean="0">
                <a:solidFill>
                  <a:schemeClr val="tx1"/>
                </a:solidFill>
              </a:rPr>
              <a:t>Don’t get caught without spare batteries.</a:t>
            </a:r>
          </a:p>
          <a:p>
            <a:pPr eaLnBrk="1" hangingPunct="1"/>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sp>
        <p:nvSpPr>
          <p:cNvPr id="26628" name="Title 5"/>
          <p:cNvSpPr txBox="1">
            <a:spLocks/>
          </p:cNvSpPr>
          <p:nvPr/>
        </p:nvSpPr>
        <p:spPr bwMode="auto">
          <a:xfrm>
            <a:off x="520700" y="850900"/>
            <a:ext cx="6324600" cy="304800"/>
          </a:xfrm>
          <a:prstGeom prst="rect">
            <a:avLst/>
          </a:prstGeom>
          <a:noFill/>
          <a:ln w="9525">
            <a:noFill/>
            <a:miter lim="800000"/>
            <a:headEnd/>
            <a:tailEnd/>
          </a:ln>
        </p:spPr>
        <p:txBody>
          <a:bodyPr lIns="0" tIns="0" rIns="0" bIns="0" anchor="ctr"/>
          <a:lstStyle/>
          <a:p>
            <a:r>
              <a:rPr lang="en-US" sz="1200" cap="all" dirty="0" smtClean="0">
                <a:solidFill>
                  <a:schemeClr val="bg1"/>
                </a:solidFill>
                <a:latin typeface="+mn-lt"/>
                <a:ea typeface="Verdana" pitchFamily="34" charset="0"/>
                <a:cs typeface="Verdana" pitchFamily="34" charset="0"/>
              </a:rPr>
              <a:t>Auditor’s Toolbox</a:t>
            </a:r>
            <a:endParaRPr lang="en-US" sz="1200" cap="all" dirty="0">
              <a:solidFill>
                <a:schemeClr val="bg1"/>
              </a:solidFill>
              <a:latin typeface="+mn-lt"/>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Grp="1" noChangeArrowheads="1"/>
          </p:cNvSpPr>
          <p:nvPr>
            <p:ph idx="1"/>
          </p:nvPr>
        </p:nvSpPr>
        <p:spPr>
          <a:xfrm>
            <a:off x="457200" y="1524000"/>
            <a:ext cx="6934200" cy="4191000"/>
          </a:xfrm>
        </p:spPr>
        <p:txBody>
          <a:bodyPr/>
          <a:lstStyle/>
          <a:p>
            <a:pPr>
              <a:lnSpc>
                <a:spcPct val="90000"/>
              </a:lnSpc>
              <a:buNone/>
            </a:pPr>
            <a:r>
              <a:rPr lang="en-US" sz="2600" dirty="0" smtClean="0">
                <a:solidFill>
                  <a:srgbClr val="0A006A"/>
                </a:solidFill>
              </a:rPr>
              <a:t>Probe exterior walls to determine:</a:t>
            </a:r>
          </a:p>
          <a:p>
            <a:pPr marL="274320" lvl="1" indent="-228600">
              <a:lnSpc>
                <a:spcPct val="90000"/>
              </a:lnSpc>
              <a:buFont typeface="Arial" pitchFamily="34" charset="0"/>
              <a:buChar char="•"/>
            </a:pPr>
            <a:r>
              <a:rPr lang="en-US" sz="2400" dirty="0" smtClean="0">
                <a:solidFill>
                  <a:schemeClr val="tx1"/>
                </a:solidFill>
              </a:rPr>
              <a:t>What kind </a:t>
            </a:r>
            <a:br>
              <a:rPr lang="en-US" sz="2400" dirty="0" smtClean="0">
                <a:solidFill>
                  <a:schemeClr val="tx1"/>
                </a:solidFill>
              </a:rPr>
            </a:br>
            <a:r>
              <a:rPr lang="en-US" sz="2400" dirty="0" smtClean="0">
                <a:solidFill>
                  <a:schemeClr val="tx1"/>
                </a:solidFill>
              </a:rPr>
              <a:t>and how much </a:t>
            </a:r>
            <a:br>
              <a:rPr lang="en-US" sz="2400" dirty="0" smtClean="0">
                <a:solidFill>
                  <a:schemeClr val="tx1"/>
                </a:solidFill>
              </a:rPr>
            </a:br>
            <a:r>
              <a:rPr lang="en-US" sz="2400" dirty="0" smtClean="0">
                <a:solidFill>
                  <a:schemeClr val="tx1"/>
                </a:solidFill>
              </a:rPr>
              <a:t>insulation is present.</a:t>
            </a:r>
          </a:p>
          <a:p>
            <a:pPr marL="274320" lvl="1" indent="-228600">
              <a:lnSpc>
                <a:spcPct val="90000"/>
              </a:lnSpc>
              <a:spcAft>
                <a:spcPts val="1200"/>
              </a:spcAft>
              <a:buFont typeface="Arial" pitchFamily="34" charset="0"/>
              <a:buChar char="•"/>
            </a:pPr>
            <a:r>
              <a:rPr lang="en-US" sz="2400" dirty="0" smtClean="0">
                <a:solidFill>
                  <a:schemeClr val="tx1"/>
                </a:solidFill>
              </a:rPr>
              <a:t>Depth of the </a:t>
            </a:r>
            <a:br>
              <a:rPr lang="en-US" sz="2400" dirty="0" smtClean="0">
                <a:solidFill>
                  <a:schemeClr val="tx1"/>
                </a:solidFill>
              </a:rPr>
            </a:br>
            <a:r>
              <a:rPr lang="en-US" sz="2400" dirty="0" smtClean="0">
                <a:solidFill>
                  <a:schemeClr val="tx1"/>
                </a:solidFill>
              </a:rPr>
              <a:t>wall cavity.</a:t>
            </a:r>
          </a:p>
          <a:p>
            <a:pPr marL="0" indent="0">
              <a:lnSpc>
                <a:spcPct val="90000"/>
              </a:lnSpc>
              <a:buNone/>
            </a:pPr>
            <a:r>
              <a:rPr lang="en-US" dirty="0" smtClean="0">
                <a:solidFill>
                  <a:schemeClr val="tx1"/>
                </a:solidFill>
              </a:rPr>
              <a:t>Do this in several</a:t>
            </a:r>
            <a:br>
              <a:rPr lang="en-US" dirty="0" smtClean="0">
                <a:solidFill>
                  <a:schemeClr val="tx1"/>
                </a:solidFill>
              </a:rPr>
            </a:br>
            <a:r>
              <a:rPr lang="en-US" dirty="0" smtClean="0">
                <a:solidFill>
                  <a:schemeClr val="tx1"/>
                </a:solidFill>
              </a:rPr>
              <a:t>locations.</a:t>
            </a:r>
          </a:p>
        </p:txBody>
      </p:sp>
      <p:sp>
        <p:nvSpPr>
          <p:cNvPr id="49154" name="Rectangle 2"/>
          <p:cNvSpPr>
            <a:spLocks noGrp="1" noChangeArrowheads="1"/>
          </p:cNvSpPr>
          <p:nvPr>
            <p:ph type="title"/>
          </p:nvPr>
        </p:nvSpPr>
        <p:spPr/>
        <p:txBody>
          <a:bodyPr/>
          <a:lstStyle/>
          <a:p>
            <a:pPr>
              <a:defRPr/>
            </a:pPr>
            <a:r>
              <a:rPr lang="en-US" dirty="0" smtClean="0"/>
              <a:t>A Very Specialized Probe</a:t>
            </a:r>
          </a:p>
        </p:txBody>
      </p:sp>
      <p:pic>
        <p:nvPicPr>
          <p:cNvPr id="204806" name="Picture 6" descr="Photo of wall inspection by pulling sample of insulation from around electrical outlet."/>
          <p:cNvPicPr>
            <a:picLocks noChangeAspect="1" noChangeArrowheads="1"/>
          </p:cNvPicPr>
          <p:nvPr/>
        </p:nvPicPr>
        <p:blipFill>
          <a:blip r:embed="rId3" cstate="email"/>
          <a:srcRect/>
          <a:stretch>
            <a:fillRect/>
          </a:stretch>
        </p:blipFill>
        <p:spPr bwMode="auto">
          <a:xfrm>
            <a:off x="3962400" y="2133600"/>
            <a:ext cx="4838700" cy="3801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8133" name="Text Box 4"/>
          <p:cNvSpPr txBox="1">
            <a:spLocks noChangeArrowheads="1"/>
          </p:cNvSpPr>
          <p:nvPr/>
        </p:nvSpPr>
        <p:spPr bwMode="auto">
          <a:xfrm>
            <a:off x="381000" y="866001"/>
            <a:ext cx="2514600" cy="276999"/>
          </a:xfrm>
          <a:prstGeom prst="rect">
            <a:avLst/>
          </a:prstGeom>
          <a:noFill/>
          <a:ln w="9525">
            <a:noFill/>
            <a:miter lim="800000"/>
            <a:headEnd/>
            <a:tailEnd/>
          </a:ln>
        </p:spPr>
        <p:txBody>
          <a:bodyPr>
            <a:spAutoFit/>
          </a:bodyPr>
          <a:lstStyle/>
          <a:p>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48135" name="TextBox 8"/>
          <p:cNvSpPr txBox="1">
            <a:spLocks noChangeArrowheads="1"/>
          </p:cNvSpPr>
          <p:nvPr/>
        </p:nvSpPr>
        <p:spPr bwMode="auto">
          <a:xfrm>
            <a:off x="5410200" y="5650418"/>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latin typeface="+mn-lt"/>
              </a:rPr>
              <a:t>Photo courtesy of U.S. Department of Energy</a:t>
            </a:r>
          </a:p>
        </p:txBody>
      </p:sp>
      <p:sp>
        <p:nvSpPr>
          <p:cNvPr id="10" name="Rectangular Callout 4"/>
          <p:cNvSpPr>
            <a:spLocks noChangeArrowheads="1"/>
          </p:cNvSpPr>
          <p:nvPr/>
        </p:nvSpPr>
        <p:spPr bwMode="auto">
          <a:xfrm>
            <a:off x="2362200" y="5181600"/>
            <a:ext cx="2819400" cy="685800"/>
          </a:xfrm>
          <a:prstGeom prst="wedgeRectCallout">
            <a:avLst>
              <a:gd name="adj1" fmla="val 91702"/>
              <a:gd name="adj2" fmla="val -70790"/>
            </a:avLst>
          </a:prstGeom>
          <a:solidFill>
            <a:schemeClr val="bg1">
              <a:alpha val="94901"/>
            </a:schemeClr>
          </a:solidFill>
          <a:ln w="3175">
            <a:solidFill>
              <a:srgbClr val="BFBFBF"/>
            </a:solidFill>
            <a:round/>
            <a:headEnd/>
            <a:tailEnd/>
          </a:ln>
          <a:effectLst>
            <a:outerShdw dist="38100" dir="2700000" rotWithShape="0">
              <a:srgbClr val="808080">
                <a:alpha val="42999"/>
              </a:srgbClr>
            </a:outerShdw>
          </a:effectLst>
        </p:spPr>
        <p:txBody>
          <a:bodyPr lIns="0" tIns="0" rIns="0" bIns="0" anchor="ctr"/>
          <a:lstStyle/>
          <a:p>
            <a:pPr algn="ctr" eaLnBrk="0" hangingPunct="0">
              <a:lnSpc>
                <a:spcPct val="90000"/>
              </a:lnSpc>
              <a:spcBef>
                <a:spcPts val="1200"/>
              </a:spcBef>
              <a:buClr>
                <a:srgbClr val="8DC63F"/>
              </a:buClr>
              <a:defRPr/>
            </a:pPr>
            <a:r>
              <a:rPr lang="en-US" sz="1400" dirty="0"/>
              <a:t>A non-conductive crochet</a:t>
            </a:r>
            <a:br>
              <a:rPr lang="en-US" sz="1400" dirty="0"/>
            </a:br>
            <a:r>
              <a:rPr lang="en-US" sz="1400" dirty="0"/>
              <a:t>hook is handy for pulling out a sample of existing insulation.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477000" cy="838200"/>
          </a:xfrm>
        </p:spPr>
        <p:txBody>
          <a:bodyPr/>
          <a:lstStyle/>
          <a:p>
            <a:pPr eaLnBrk="1" hangingPunct="1">
              <a:defRPr/>
            </a:pPr>
            <a:r>
              <a:rPr lang="en-US" dirty="0" smtClean="0">
                <a:ea typeface="ＭＳ Ｐゴシック" charset="-128"/>
              </a:rPr>
              <a:t> Other Specialized Tools</a:t>
            </a:r>
          </a:p>
        </p:txBody>
      </p:sp>
      <p:pic>
        <p:nvPicPr>
          <p:cNvPr id="15363" name="Picture 3" descr="Photo of Cordless drill motor with assorted drivers, Drill index, and Nippers with the face ground flat – used to pull nails from cement board siding.&#10;"/>
          <p:cNvPicPr>
            <a:picLocks noChangeAspect="1"/>
          </p:cNvPicPr>
          <p:nvPr/>
        </p:nvPicPr>
        <p:blipFill>
          <a:blip r:embed="rId3" cstate="email"/>
          <a:srcRect/>
          <a:stretch>
            <a:fillRect/>
          </a:stretch>
        </p:blipFill>
        <p:spPr bwMode="auto">
          <a:xfrm>
            <a:off x="6019800" y="1365422"/>
            <a:ext cx="2438400" cy="1911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4" name="Picture 5" descr="Photo of drill bits."/>
          <p:cNvPicPr>
            <a:picLocks noChangeAspect="1"/>
          </p:cNvPicPr>
          <p:nvPr/>
        </p:nvPicPr>
        <p:blipFill>
          <a:blip r:embed="rId4" cstate="email"/>
          <a:srcRect t="-1013"/>
          <a:stretch>
            <a:fillRect/>
          </a:stretch>
        </p:blipFill>
        <p:spPr bwMode="auto">
          <a:xfrm>
            <a:off x="6019800" y="3505199"/>
            <a:ext cx="1659484" cy="2743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5" name="Picture 6" descr="Photo of Pry bars and nail pullers.&#10;"/>
          <p:cNvPicPr>
            <a:picLocks noChangeAspect="1"/>
          </p:cNvPicPr>
          <p:nvPr/>
        </p:nvPicPr>
        <p:blipFill>
          <a:blip r:embed="rId5" cstate="email"/>
          <a:srcRect/>
          <a:stretch>
            <a:fillRect/>
          </a:stretch>
        </p:blipFill>
        <p:spPr bwMode="auto">
          <a:xfrm>
            <a:off x="533400" y="1371600"/>
            <a:ext cx="51816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6" name="Picture 7" descr="Photo of plyers."/>
          <p:cNvPicPr>
            <a:picLocks noChangeAspect="1"/>
          </p:cNvPicPr>
          <p:nvPr/>
        </p:nvPicPr>
        <p:blipFill>
          <a:blip r:embed="rId6" cstate="email"/>
          <a:srcRect b="-1331"/>
          <a:stretch>
            <a:fillRect/>
          </a:stretch>
        </p:blipFill>
        <p:spPr bwMode="auto">
          <a:xfrm>
            <a:off x="4503938" y="3505200"/>
            <a:ext cx="119170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7" name="Picture 7" descr="Photo of Hammer, Locking pliers, Long reach flat blade screwdriver, Long reach pliers, Reamer – to enlarge the smoke pipe hole when testing, heating appliance efficiency, Square bit driver – used for mobile home siding, and Star bit driver – used for mobile home siding.&#10;"/>
          <p:cNvPicPr>
            <a:picLocks noChangeAspect="1"/>
          </p:cNvPicPr>
          <p:nvPr/>
        </p:nvPicPr>
        <p:blipFill>
          <a:blip r:embed="rId7" cstate="email"/>
          <a:srcRect/>
          <a:stretch>
            <a:fillRect/>
          </a:stretch>
        </p:blipFill>
        <p:spPr bwMode="auto">
          <a:xfrm>
            <a:off x="533401" y="3505200"/>
            <a:ext cx="3658450"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9" name="Rectangle 8"/>
          <p:cNvSpPr>
            <a:spLocks noChangeArrowheads="1"/>
          </p:cNvSpPr>
          <p:nvPr/>
        </p:nvSpPr>
        <p:spPr bwMode="auto">
          <a:xfrm>
            <a:off x="6096000" y="63246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Photo of tool case &amp; hoses opened."/>
          <p:cNvPicPr>
            <a:picLocks noGrp="1" noChangeAspect="1"/>
          </p:cNvPicPr>
          <p:nvPr>
            <p:ph idx="1"/>
          </p:nvPr>
        </p:nvPicPr>
        <p:blipFill>
          <a:blip r:embed="rId3" cstate="email"/>
          <a:srcRect/>
          <a:stretch>
            <a:fillRect/>
          </a:stretch>
        </p:blipFill>
        <p:spPr>
          <a:xfrm>
            <a:off x="4800602" y="1345913"/>
            <a:ext cx="3355950" cy="238788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pPr>
              <a:defRPr/>
            </a:pPr>
            <a:r>
              <a:rPr lang="en-US" dirty="0" smtClean="0">
                <a:ea typeface="ＭＳ Ｐゴシック" charset="-128"/>
              </a:rPr>
              <a:t>Tool Case</a:t>
            </a:r>
          </a:p>
        </p:txBody>
      </p:sp>
      <p:pic>
        <p:nvPicPr>
          <p:cNvPr id="14340" name="Picture 4" descr="Photo of tool case &amp; hoses opened showing various hand tools."/>
          <p:cNvPicPr>
            <a:picLocks noChangeAspect="1"/>
          </p:cNvPicPr>
          <p:nvPr/>
        </p:nvPicPr>
        <p:blipFill>
          <a:blip r:embed="rId4" cstate="email"/>
          <a:srcRect/>
          <a:stretch>
            <a:fillRect/>
          </a:stretch>
        </p:blipFill>
        <p:spPr bwMode="auto">
          <a:xfrm>
            <a:off x="939800" y="3924300"/>
            <a:ext cx="34036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1" name="Picture 6" descr="Photo of Tool case &amp; hoses."/>
          <p:cNvPicPr>
            <a:picLocks noChangeAspect="1"/>
          </p:cNvPicPr>
          <p:nvPr/>
        </p:nvPicPr>
        <p:blipFill>
          <a:blip r:embed="rId5" cstate="email"/>
          <a:srcRect/>
          <a:stretch>
            <a:fillRect/>
          </a:stretch>
        </p:blipFill>
        <p:spPr bwMode="auto">
          <a:xfrm>
            <a:off x="990600" y="1368212"/>
            <a:ext cx="3352800" cy="2365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2" name="Picture 8" descr="Photo of tool case &amp; hoses opened showing other various hand tools."/>
          <p:cNvPicPr>
            <a:picLocks noChangeAspect="1"/>
          </p:cNvPicPr>
          <p:nvPr/>
        </p:nvPicPr>
        <p:blipFill>
          <a:blip r:embed="rId6" cstate="email"/>
          <a:srcRect/>
          <a:stretch>
            <a:fillRect/>
          </a:stretch>
        </p:blipFill>
        <p:spPr bwMode="auto">
          <a:xfrm>
            <a:off x="4800600" y="3962399"/>
            <a:ext cx="3352801" cy="2330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8" name="Rectangle 7"/>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Vision Enhancers</a:t>
            </a:r>
          </a:p>
        </p:txBody>
      </p:sp>
      <p:pic>
        <p:nvPicPr>
          <p:cNvPr id="16387" name="Picture 5" descr="Photo of Boroscope."/>
          <p:cNvPicPr>
            <a:picLocks noChangeAspect="1"/>
          </p:cNvPicPr>
          <p:nvPr/>
        </p:nvPicPr>
        <p:blipFill>
          <a:blip r:embed="rId3" cstate="email"/>
          <a:srcRect r="-945"/>
          <a:stretch>
            <a:fillRect/>
          </a:stretch>
        </p:blipFill>
        <p:spPr bwMode="auto">
          <a:xfrm>
            <a:off x="4114800" y="1219200"/>
            <a:ext cx="4452697" cy="2593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9" name="Picture 10" descr="Photo of hand holding Sony digital camera.&#10;"/>
          <p:cNvPicPr>
            <a:picLocks noChangeAspect="1"/>
          </p:cNvPicPr>
          <p:nvPr/>
        </p:nvPicPr>
        <p:blipFill>
          <a:blip r:embed="rId4" cstate="email"/>
          <a:srcRect/>
          <a:stretch>
            <a:fillRect/>
          </a:stretch>
        </p:blipFill>
        <p:spPr bwMode="auto">
          <a:xfrm>
            <a:off x="304800" y="3505200"/>
            <a:ext cx="3429000" cy="2597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6" name="Picture 5" descr="Photo of Testo video pro inspection scope."/>
          <p:cNvPicPr>
            <a:picLocks noChangeAspect="1"/>
          </p:cNvPicPr>
          <p:nvPr/>
        </p:nvPicPr>
        <p:blipFill>
          <a:blip r:embed="rId5"/>
          <a:srcRect/>
          <a:stretch>
            <a:fillRect/>
          </a:stretch>
        </p:blipFill>
        <p:spPr bwMode="auto">
          <a:xfrm>
            <a:off x="5334000" y="4114800"/>
            <a:ext cx="1989138" cy="2209800"/>
          </a:xfrm>
          <a:prstGeom prst="rect">
            <a:avLst/>
          </a:prstGeom>
          <a:noFill/>
          <a:ln w="9525">
            <a:noFill/>
            <a:miter lim="800000"/>
            <a:headEnd/>
            <a:tailEnd/>
          </a:ln>
        </p:spPr>
      </p:pic>
      <p:sp>
        <p:nvSpPr>
          <p:cNvPr id="12" name="Rectangular Callout 11"/>
          <p:cNvSpPr>
            <a:spLocks noChangeArrowheads="1"/>
          </p:cNvSpPr>
          <p:nvPr/>
        </p:nvSpPr>
        <p:spPr bwMode="auto">
          <a:xfrm>
            <a:off x="1066800" y="3810000"/>
            <a:ext cx="2286000" cy="381000"/>
          </a:xfrm>
          <a:prstGeom prst="wedgeRectCallout">
            <a:avLst>
              <a:gd name="adj1" fmla="val -40486"/>
              <a:gd name="adj2" fmla="val 15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smtClean="0">
                <a:latin typeface="+mn-lt"/>
                <a:ea typeface="ＭＳ Ｐゴシック" pitchFamily="-107" charset="-128"/>
                <a:cs typeface="ＭＳ Ｐゴシック" pitchFamily="-107" charset="-128"/>
              </a:rPr>
              <a:t>Digital </a:t>
            </a:r>
            <a:r>
              <a:rPr lang="en-US" dirty="0">
                <a:latin typeface="+mn-lt"/>
                <a:ea typeface="ＭＳ Ｐゴシック" pitchFamily="-107" charset="-128"/>
                <a:cs typeface="ＭＳ Ｐゴシック" pitchFamily="-107" charset="-128"/>
              </a:rPr>
              <a:t>camera</a:t>
            </a:r>
          </a:p>
        </p:txBody>
      </p:sp>
      <p:sp>
        <p:nvSpPr>
          <p:cNvPr id="13" name="Rectangular Callout 12"/>
          <p:cNvSpPr>
            <a:spLocks noChangeArrowheads="1"/>
          </p:cNvSpPr>
          <p:nvPr/>
        </p:nvSpPr>
        <p:spPr bwMode="auto">
          <a:xfrm>
            <a:off x="6858000" y="1600200"/>
            <a:ext cx="1600200" cy="381000"/>
          </a:xfrm>
          <a:prstGeom prst="wedgeRectCallout">
            <a:avLst>
              <a:gd name="adj1" fmla="val -49213"/>
              <a:gd name="adj2" fmla="val 17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smtClean="0">
                <a:latin typeface="+mn-lt"/>
                <a:ea typeface="ＭＳ Ｐゴシック" pitchFamily="-107" charset="-128"/>
                <a:cs typeface="ＭＳ Ｐゴシック" pitchFamily="-107" charset="-128"/>
              </a:rPr>
              <a:t>Borescope</a:t>
            </a:r>
            <a:endParaRPr lang="en-US" dirty="0">
              <a:latin typeface="+mn-lt"/>
              <a:ea typeface="ＭＳ Ｐゴシック" pitchFamily="-107" charset="-128"/>
              <a:cs typeface="ＭＳ Ｐゴシック" pitchFamily="-107" charset="-128"/>
            </a:endParaRPr>
          </a:p>
        </p:txBody>
      </p:sp>
      <p:sp>
        <p:nvSpPr>
          <p:cNvPr id="15" name="Rectangular Callout 14"/>
          <p:cNvSpPr>
            <a:spLocks noChangeArrowheads="1"/>
          </p:cNvSpPr>
          <p:nvPr/>
        </p:nvSpPr>
        <p:spPr bwMode="auto">
          <a:xfrm>
            <a:off x="6781800" y="4267200"/>
            <a:ext cx="1828800" cy="381000"/>
          </a:xfrm>
          <a:prstGeom prst="wedgeRectCallout">
            <a:avLst>
              <a:gd name="adj1" fmla="val -49213"/>
              <a:gd name="adj2" fmla="val 170231"/>
            </a:avLst>
          </a:prstGeom>
          <a:solidFill>
            <a:schemeClr val="bg1">
              <a:alpha val="94901"/>
            </a:schemeClr>
          </a:solidFill>
          <a:ln w="9525">
            <a:noFill/>
            <a:round/>
            <a:headEnd/>
            <a:tailEnd/>
          </a:ln>
          <a:effectLst>
            <a:outerShdw dist="38100" dir="2700000" rotWithShape="0">
              <a:srgbClr val="808080">
                <a:alpha val="29999"/>
              </a:srgbClr>
            </a:outerShdw>
          </a:effectLst>
        </p:spPr>
        <p:txBody>
          <a:bodyPr anchor="ctr"/>
          <a:lstStyle/>
          <a:p>
            <a:pPr algn="ctr">
              <a:defRPr/>
            </a:pPr>
            <a:r>
              <a:rPr lang="en-US" dirty="0">
                <a:latin typeface="+mn-lt"/>
                <a:ea typeface="ＭＳ Ｐゴシック" pitchFamily="-107" charset="-128"/>
                <a:cs typeface="ＭＳ Ｐゴシック" pitchFamily="-107" charset="-128"/>
              </a:rPr>
              <a:t>Testo Video Pro</a:t>
            </a:r>
          </a:p>
        </p:txBody>
      </p:sp>
      <p:sp>
        <p:nvSpPr>
          <p:cNvPr id="16"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Auditor’s Toolbox</a:t>
            </a:r>
            <a:endParaRPr lang="en-US" sz="1200" cap="all" dirty="0">
              <a:solidFill>
                <a:schemeClr val="bg1"/>
              </a:solidFill>
            </a:endParaRPr>
          </a:p>
        </p:txBody>
      </p:sp>
      <p:sp>
        <p:nvSpPr>
          <p:cNvPr id="17" name="Rectangle 16"/>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US </a:t>
            </a:r>
            <a:r>
              <a:rPr lang="en-US" sz="900" i="1" dirty="0">
                <a:solidFill>
                  <a:srgbClr val="000000"/>
                </a:solidFill>
                <a:cs typeface="Arial" charset="0"/>
              </a:rPr>
              <a:t>Department of Energy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descr="Photo of A knee-wall and window dormer detail."/>
          <p:cNvPicPr>
            <a:picLocks noChangeAspect="1" noChangeArrowheads="1"/>
          </p:cNvPicPr>
          <p:nvPr/>
        </p:nvPicPr>
        <p:blipFill>
          <a:blip r:embed="rId3" cstate="email">
            <a:lum bright="16000"/>
          </a:blip>
          <a:srcRect/>
          <a:stretch>
            <a:fillRect/>
          </a:stretch>
        </p:blipFill>
        <p:spPr bwMode="auto">
          <a:xfrm>
            <a:off x="5562600" y="1295400"/>
            <a:ext cx="3276600" cy="2394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7524" name="Picture 5" descr="Infrared photo of A knee-wall and window dormer detail showing cold air and air leakage."/>
          <p:cNvPicPr>
            <a:picLocks noChangeAspect="1" noChangeArrowheads="1"/>
          </p:cNvPicPr>
          <p:nvPr/>
        </p:nvPicPr>
        <p:blipFill>
          <a:blip r:embed="rId4" cstate="email"/>
          <a:srcRect/>
          <a:stretch>
            <a:fillRect/>
          </a:stretch>
        </p:blipFill>
        <p:spPr bwMode="auto">
          <a:xfrm>
            <a:off x="5562600" y="3962400"/>
            <a:ext cx="3308794" cy="256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6503" name="Rectangle 2"/>
          <p:cNvSpPr txBox="1">
            <a:spLocks noChangeArrowheads="1"/>
          </p:cNvSpPr>
          <p:nvPr/>
        </p:nvSpPr>
        <p:spPr bwMode="auto">
          <a:xfrm>
            <a:off x="457200" y="228600"/>
            <a:ext cx="6248400" cy="609600"/>
          </a:xfrm>
          <a:prstGeom prst="rect">
            <a:avLst/>
          </a:prstGeom>
          <a:noFill/>
          <a:ln w="9525">
            <a:noFill/>
            <a:miter lim="800000"/>
            <a:headEnd/>
            <a:tailEnd/>
          </a:ln>
        </p:spPr>
        <p:txBody>
          <a:bodyPr/>
          <a:lstStyle/>
          <a:p>
            <a:pPr eaLnBrk="0" hangingPunct="0"/>
            <a:r>
              <a:rPr lang="en-US" sz="2600" spc="100" dirty="0">
                <a:solidFill>
                  <a:schemeClr val="bg1"/>
                </a:solidFill>
                <a:latin typeface="+mj-lt"/>
              </a:rPr>
              <a:t>Infrared </a:t>
            </a:r>
            <a:r>
              <a:rPr lang="en-US" sz="2600" spc="100" dirty="0" smtClean="0">
                <a:solidFill>
                  <a:schemeClr val="bg1"/>
                </a:solidFill>
                <a:latin typeface="+mj-lt"/>
              </a:rPr>
              <a:t>Imagers</a:t>
            </a:r>
            <a:endParaRPr lang="en-US" sz="2600" spc="100" dirty="0">
              <a:solidFill>
                <a:schemeClr val="bg1"/>
              </a:solidFill>
              <a:latin typeface="+mj-lt"/>
            </a:endParaRPr>
          </a:p>
        </p:txBody>
      </p:sp>
      <p:sp>
        <p:nvSpPr>
          <p:cNvPr id="106506" name="TextBox 13"/>
          <p:cNvSpPr txBox="1">
            <a:spLocks noChangeArrowheads="1"/>
          </p:cNvSpPr>
          <p:nvPr/>
        </p:nvSpPr>
        <p:spPr bwMode="auto">
          <a:xfrm>
            <a:off x="457200" y="4419600"/>
            <a:ext cx="3962400" cy="23083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1000" i="1" dirty="0">
                <a:solidFill>
                  <a:schemeClr val="bg1"/>
                </a:solidFill>
              </a:rPr>
              <a:t>Photos courtesy of PA Weatherization Training Center</a:t>
            </a:r>
          </a:p>
        </p:txBody>
      </p:sp>
      <p:sp>
        <p:nvSpPr>
          <p:cNvPr id="16" name="Rectangular Callout 13"/>
          <p:cNvSpPr>
            <a:spLocks noChangeArrowheads="1"/>
          </p:cNvSpPr>
          <p:nvPr/>
        </p:nvSpPr>
        <p:spPr bwMode="auto">
          <a:xfrm>
            <a:off x="7315200" y="5562600"/>
            <a:ext cx="1295400" cy="381000"/>
          </a:xfrm>
          <a:prstGeom prst="wedgeRectCallout">
            <a:avLst>
              <a:gd name="adj1" fmla="val -81340"/>
              <a:gd name="adj2" fmla="val -91048"/>
            </a:avLst>
          </a:prstGeom>
          <a:solidFill>
            <a:schemeClr val="bg1"/>
          </a:solidFill>
          <a:ln w="3175">
            <a:solidFill>
              <a:srgbClr val="D9D9D9"/>
            </a:solidFill>
            <a:round/>
            <a:headEnd/>
            <a:tailEnd/>
          </a:ln>
          <a:effectLst>
            <a:outerShdw dist="38100" dir="2700000" rotWithShape="0">
              <a:srgbClr val="808080">
                <a:alpha val="42999"/>
              </a:srgbClr>
            </a:outerShdw>
          </a:effectLst>
        </p:spPr>
        <p:txBody>
          <a:bodyPr anchor="ctr"/>
          <a:lstStyle/>
          <a:p>
            <a:pPr algn="ctr" eaLnBrk="0" hangingPunct="0">
              <a:lnSpc>
                <a:spcPct val="90000"/>
              </a:lnSpc>
              <a:spcBef>
                <a:spcPts val="1200"/>
              </a:spcBef>
              <a:buClr>
                <a:srgbClr val="8DC63F"/>
              </a:buClr>
              <a:defRPr/>
            </a:pPr>
            <a:r>
              <a:rPr lang="en-US" sz="1600" dirty="0">
                <a:solidFill>
                  <a:srgbClr val="528FBA"/>
                </a:solidFill>
              </a:rPr>
              <a:t>Cold </a:t>
            </a:r>
            <a:r>
              <a:rPr lang="en-US" sz="1600" dirty="0" smtClean="0">
                <a:solidFill>
                  <a:srgbClr val="528FBA"/>
                </a:solidFill>
              </a:rPr>
              <a:t>air</a:t>
            </a:r>
            <a:endParaRPr lang="en-US" sz="1600" dirty="0">
              <a:solidFill>
                <a:srgbClr val="528FBA"/>
              </a:solidFill>
            </a:endParaRPr>
          </a:p>
        </p:txBody>
      </p:sp>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11" name="TextBox 10"/>
          <p:cNvSpPr txBox="1"/>
          <p:nvPr/>
        </p:nvSpPr>
        <p:spPr>
          <a:xfrm>
            <a:off x="152400" y="4876800"/>
            <a:ext cx="5181600" cy="1524000"/>
          </a:xfrm>
          <a:prstGeom prst="rect">
            <a:avLst/>
          </a:prstGeom>
        </p:spPr>
        <p:txBody>
          <a:bodyPr vert="horz" wrap="square" lIns="91440" tIns="45720" rIns="91440" bIns="45720" rtlCol="0">
            <a:noAutofit/>
          </a:bodyPr>
          <a:lstStyle/>
          <a:p>
            <a:r>
              <a:rPr lang="en-US" sz="2000" dirty="0" smtClean="0">
                <a:latin typeface="+mn-lt"/>
              </a:rPr>
              <a:t>Infrared imagers help auditors determine:</a:t>
            </a:r>
          </a:p>
          <a:p>
            <a:pPr marL="461963" lvl="1" indent="-285750" eaLnBrk="0" hangingPunct="0">
              <a:spcBef>
                <a:spcPts val="0"/>
              </a:spcBef>
              <a:spcAft>
                <a:spcPts val="0"/>
              </a:spcAft>
              <a:buFont typeface="Symbol"/>
              <a:buChar char="·"/>
              <a:defRPr/>
            </a:pPr>
            <a:r>
              <a:rPr lang="en-US" sz="2000" dirty="0" smtClean="0">
                <a:latin typeface="+mn-lt"/>
              </a:rPr>
              <a:t>Air leakage and presence of insulation in inaccessible building cavities.</a:t>
            </a:r>
          </a:p>
          <a:p>
            <a:pPr marL="461963" indent="-285750">
              <a:spcBef>
                <a:spcPts val="0"/>
              </a:spcBef>
              <a:spcAft>
                <a:spcPts val="0"/>
              </a:spcAft>
              <a:buFont typeface="Symbol"/>
              <a:buChar char="·"/>
            </a:pPr>
            <a:r>
              <a:rPr lang="en-US" sz="2000" dirty="0" smtClean="0">
                <a:latin typeface="+mn-lt"/>
              </a:rPr>
              <a:t>Effectiveness of the thermal boundary.</a:t>
            </a:r>
          </a:p>
        </p:txBody>
      </p:sp>
      <p:pic>
        <p:nvPicPr>
          <p:cNvPr id="13" name="Picture 12" descr="Image of a Fluke infrared camera"/>
          <p:cNvPicPr>
            <a:picLocks noChangeAspect="1"/>
          </p:cNvPicPr>
          <p:nvPr/>
        </p:nvPicPr>
        <p:blipFill>
          <a:blip r:embed="rId5" cstate="print"/>
          <a:stretch>
            <a:fillRect/>
          </a:stretch>
        </p:blipFill>
        <p:spPr>
          <a:xfrm>
            <a:off x="381000" y="1143000"/>
            <a:ext cx="2514600" cy="2514600"/>
          </a:xfrm>
          <a:prstGeom prst="rect">
            <a:avLst/>
          </a:prstGeom>
        </p:spPr>
      </p:pic>
      <p:pic>
        <p:nvPicPr>
          <p:cNvPr id="14" name="Picture 13" descr="Image of a FLIR infrared camera"/>
          <p:cNvPicPr>
            <a:picLocks noChangeAspect="1"/>
          </p:cNvPicPr>
          <p:nvPr/>
        </p:nvPicPr>
        <p:blipFill>
          <a:blip r:embed="rId6" cstate="print"/>
          <a:stretch>
            <a:fillRect/>
          </a:stretch>
        </p:blipFill>
        <p:spPr>
          <a:xfrm>
            <a:off x="2438400" y="3048000"/>
            <a:ext cx="2907983" cy="1638300"/>
          </a:xfrm>
          <a:prstGeom prst="rect">
            <a:avLst/>
          </a:prstGeom>
        </p:spPr>
      </p:pic>
      <p:sp>
        <p:nvSpPr>
          <p:cNvPr id="15" name="TextBox 14"/>
          <p:cNvSpPr txBox="1"/>
          <p:nvPr/>
        </p:nvSpPr>
        <p:spPr>
          <a:xfrm>
            <a:off x="3048000" y="1981200"/>
            <a:ext cx="1295400" cy="304800"/>
          </a:xfrm>
          <a:prstGeom prst="rect">
            <a:avLst/>
          </a:prstGeom>
        </p:spPr>
        <p:txBody>
          <a:bodyPr vert="horz" wrap="square" lIns="91440" tIns="45720" rIns="91440" bIns="45720" rtlCol="0">
            <a:normAutofit fontScale="7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dirty="0" smtClean="0">
                <a:latin typeface="Arial Narrow"/>
                <a:ea typeface="+mn-ea"/>
                <a:cs typeface="Arial Narrow"/>
              </a:rPr>
              <a:t>Fluke Infrared</a:t>
            </a:r>
            <a:endParaRPr kumimoji="0" lang="en-US" sz="2323" i="0" u="none" strike="noStrike" kern="1200" cap="none" spc="0" normalizeH="0" baseline="0" noProof="0" dirty="0" smtClean="0">
              <a:ln>
                <a:noFill/>
              </a:ln>
              <a:effectLst/>
              <a:uLnTx/>
              <a:uFillTx/>
              <a:latin typeface="Arial Narrow"/>
              <a:ea typeface="+mn-ea"/>
              <a:cs typeface="Arial Narrow"/>
            </a:endParaRPr>
          </a:p>
        </p:txBody>
      </p:sp>
      <p:sp>
        <p:nvSpPr>
          <p:cNvPr id="17" name="TextBox 16"/>
          <p:cNvSpPr txBox="1"/>
          <p:nvPr/>
        </p:nvSpPr>
        <p:spPr>
          <a:xfrm>
            <a:off x="1371600" y="4038600"/>
            <a:ext cx="1295400" cy="304800"/>
          </a:xfrm>
          <a:prstGeom prst="rect">
            <a:avLst/>
          </a:prstGeom>
        </p:spPr>
        <p:txBody>
          <a:bodyPr vert="horz" wrap="square" lIns="91440" tIns="45720" rIns="91440" bIns="45720" rtlCol="0">
            <a:normAutofit fontScale="7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dirty="0" err="1" smtClean="0">
                <a:latin typeface="Arial Narrow"/>
                <a:ea typeface="+mn-ea"/>
                <a:cs typeface="Arial Narrow"/>
              </a:rPr>
              <a:t>Flir</a:t>
            </a:r>
            <a:r>
              <a:rPr lang="en-US" sz="2323" dirty="0" smtClean="0">
                <a:latin typeface="Arial Narrow"/>
                <a:ea typeface="+mn-ea"/>
                <a:cs typeface="Arial Narrow"/>
              </a:rPr>
              <a:t> Infrared</a:t>
            </a:r>
            <a:endParaRPr kumimoji="0" lang="en-US" sz="2323" i="0" u="none" strike="noStrike" kern="1200" cap="none" spc="0" normalizeH="0" baseline="0" noProof="0" dirty="0" smtClean="0">
              <a:ln>
                <a:noFill/>
              </a:ln>
              <a:effectLst/>
              <a:uLnTx/>
              <a:uFillTx/>
              <a:latin typeface="Arial Narrow"/>
              <a:ea typeface="+mn-ea"/>
              <a:cs typeface="Arial Narrow"/>
            </a:endParaRPr>
          </a:p>
        </p:txBody>
      </p:sp>
      <p:sp>
        <p:nvSpPr>
          <p:cNvPr id="18" name="Rectangle 17"/>
          <p:cNvSpPr>
            <a:spLocks noChangeArrowheads="1"/>
          </p:cNvSpPr>
          <p:nvPr/>
        </p:nvSpPr>
        <p:spPr bwMode="auto">
          <a:xfrm>
            <a:off x="0" y="6400799"/>
            <a:ext cx="44958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r>
              <a:rPr lang="en-US" sz="900" i="1" dirty="0" smtClean="0">
                <a:solidFill>
                  <a:srgbClr val="000000"/>
                </a:solidFill>
                <a:cs typeface="Arial" charset="0"/>
              </a:rPr>
              <a:t>Equipment photos courtesy of www.fluke.com and www.flir.com</a:t>
            </a:r>
            <a:endParaRPr lang="en-US" sz="900" i="1" dirty="0">
              <a:solidFill>
                <a:srgbClr val="000000"/>
              </a:solidFill>
              <a:cs typeface="Arial" charset="0"/>
            </a:endParaRPr>
          </a:p>
        </p:txBody>
      </p:sp>
      <p:sp>
        <p:nvSpPr>
          <p:cNvPr id="19" name="Rectangle 18"/>
          <p:cNvSpPr>
            <a:spLocks noChangeArrowheads="1"/>
          </p:cNvSpPr>
          <p:nvPr/>
        </p:nvSpPr>
        <p:spPr bwMode="auto">
          <a:xfrm>
            <a:off x="5791200" y="6248400"/>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txBox="1">
            <a:spLocks/>
          </p:cNvSpPr>
          <p:nvPr/>
        </p:nvSpPr>
        <p:spPr bwMode="auto">
          <a:xfrm>
            <a:off x="457200" y="952500"/>
            <a:ext cx="6324600" cy="114300"/>
          </a:xfrm>
          <a:prstGeom prst="rect">
            <a:avLst/>
          </a:prstGeom>
          <a:noFill/>
          <a:ln w="9525">
            <a:noFill/>
            <a:miter lim="800000"/>
            <a:headEnd/>
            <a:tailEnd/>
          </a:ln>
        </p:spPr>
        <p:txBody>
          <a:bodyPr lIns="0" tIns="0" rIns="0" bIns="0" anchor="ctr"/>
          <a:lstStyle/>
          <a:p>
            <a:r>
              <a:rPr lang="en-US" sz="1200" cap="all" dirty="0" smtClean="0">
                <a:solidFill>
                  <a:schemeClr val="bg1"/>
                </a:solidFill>
                <a:latin typeface="+mn-lt"/>
              </a:rPr>
              <a:t>Auditor’s Toolbox</a:t>
            </a:r>
            <a:endParaRPr lang="en-US" sz="1200" cap="all" dirty="0">
              <a:solidFill>
                <a:schemeClr val="bg1"/>
              </a:solidFill>
              <a:latin typeface="+mn-lt"/>
            </a:endParaRPr>
          </a:p>
        </p:txBody>
      </p:sp>
      <p:sp>
        <p:nvSpPr>
          <p:cNvPr id="12" name="Title 10"/>
          <p:cNvSpPr>
            <a:spLocks noGrp="1"/>
          </p:cNvSpPr>
          <p:nvPr>
            <p:ph type="title"/>
          </p:nvPr>
        </p:nvSpPr>
        <p:spPr>
          <a:xfrm>
            <a:off x="304800" y="0"/>
            <a:ext cx="6324600" cy="887413"/>
          </a:xfrm>
        </p:spPr>
        <p:txBody>
          <a:bodyPr/>
          <a:lstStyle/>
          <a:p>
            <a:pPr>
              <a:defRPr/>
            </a:pPr>
            <a:r>
              <a:rPr lang="en-US" dirty="0" smtClean="0"/>
              <a:t>Combustion Analyzers</a:t>
            </a:r>
          </a:p>
        </p:txBody>
      </p:sp>
      <p:pic>
        <p:nvPicPr>
          <p:cNvPr id="26628" name="Picture 4" descr="Image of a Testo 327-1"/>
          <p:cNvPicPr>
            <a:picLocks noChangeAspect="1" noChangeArrowheads="1"/>
          </p:cNvPicPr>
          <p:nvPr/>
        </p:nvPicPr>
        <p:blipFill>
          <a:blip r:embed="rId3"/>
          <a:srcRect/>
          <a:stretch>
            <a:fillRect/>
          </a:stretch>
        </p:blipFill>
        <p:spPr bwMode="auto">
          <a:xfrm>
            <a:off x="6705600" y="1600200"/>
            <a:ext cx="1538287" cy="3771900"/>
          </a:xfrm>
          <a:prstGeom prst="rect">
            <a:avLst/>
          </a:prstGeom>
          <a:noFill/>
          <a:ln w="9525">
            <a:noFill/>
            <a:miter lim="800000"/>
            <a:headEnd/>
            <a:tailEnd/>
          </a:ln>
        </p:spPr>
      </p:pic>
      <p:sp>
        <p:nvSpPr>
          <p:cNvPr id="26629" name="Rectangle 5"/>
          <p:cNvSpPr>
            <a:spLocks noChangeArrowheads="1"/>
          </p:cNvSpPr>
          <p:nvPr/>
        </p:nvSpPr>
        <p:spPr bwMode="auto">
          <a:xfrm>
            <a:off x="762000" y="5549900"/>
            <a:ext cx="2133600" cy="698500"/>
          </a:xfrm>
          <a:prstGeom prst="rect">
            <a:avLst/>
          </a:prstGeom>
          <a:noFill/>
          <a:ln w="9525">
            <a:noFill/>
            <a:miter lim="800000"/>
            <a:headEnd/>
            <a:tailEnd/>
          </a:ln>
        </p:spPr>
        <p:txBody>
          <a:bodyPr lIns="0" tIns="0" rIns="0" bIns="0"/>
          <a:lstStyle/>
          <a:p>
            <a:pPr eaLnBrk="0" hangingPunct="0">
              <a:spcBef>
                <a:spcPct val="20000"/>
              </a:spcBef>
              <a:spcAft>
                <a:spcPct val="25000"/>
              </a:spcAft>
              <a:buClr>
                <a:schemeClr val="tx1"/>
              </a:buClr>
            </a:pPr>
            <a:r>
              <a:rPr lang="en-US" sz="2400" dirty="0">
                <a:latin typeface="+mj-lt"/>
              </a:rPr>
              <a:t>Bacharach</a:t>
            </a:r>
            <a:br>
              <a:rPr lang="en-US" sz="2400" dirty="0">
                <a:latin typeface="+mj-lt"/>
              </a:rPr>
            </a:br>
            <a:r>
              <a:rPr lang="en-US" sz="2400" dirty="0" err="1">
                <a:latin typeface="+mj-lt"/>
              </a:rPr>
              <a:t>Fyrite</a:t>
            </a:r>
            <a:r>
              <a:rPr lang="en-US" sz="2400" dirty="0">
                <a:latin typeface="+mj-lt"/>
              </a:rPr>
              <a:t> Pro</a:t>
            </a:r>
          </a:p>
        </p:txBody>
      </p:sp>
      <p:sp>
        <p:nvSpPr>
          <p:cNvPr id="26630" name="Rectangle 6"/>
          <p:cNvSpPr>
            <a:spLocks noChangeArrowheads="1"/>
          </p:cNvSpPr>
          <p:nvPr/>
        </p:nvSpPr>
        <p:spPr bwMode="auto">
          <a:xfrm>
            <a:off x="3657600" y="5556250"/>
            <a:ext cx="2438400" cy="685800"/>
          </a:xfrm>
          <a:prstGeom prst="rect">
            <a:avLst/>
          </a:prstGeom>
          <a:noFill/>
          <a:ln w="9525">
            <a:noFill/>
            <a:miter lim="800000"/>
            <a:headEnd/>
            <a:tailEnd/>
          </a:ln>
        </p:spPr>
        <p:txBody>
          <a:bodyPr lIns="0" tIns="0" rIns="0" bIns="0"/>
          <a:lstStyle/>
          <a:p>
            <a:pPr eaLnBrk="0" hangingPunct="0">
              <a:spcBef>
                <a:spcPct val="20000"/>
              </a:spcBef>
              <a:spcAft>
                <a:spcPct val="25000"/>
              </a:spcAft>
              <a:buClr>
                <a:schemeClr val="tx1"/>
              </a:buClr>
            </a:pPr>
            <a:r>
              <a:rPr lang="en-US" sz="2400" dirty="0">
                <a:latin typeface="+mj-lt"/>
              </a:rPr>
              <a:t>Bacharach</a:t>
            </a:r>
            <a:br>
              <a:rPr lang="en-US" sz="2400" dirty="0">
                <a:latin typeface="+mj-lt"/>
              </a:rPr>
            </a:br>
            <a:r>
              <a:rPr lang="en-US" sz="2400" dirty="0">
                <a:latin typeface="+mj-lt"/>
              </a:rPr>
              <a:t>Fyrite Insight</a:t>
            </a:r>
          </a:p>
        </p:txBody>
      </p:sp>
      <p:sp>
        <p:nvSpPr>
          <p:cNvPr id="26631" name="Rectangle 7"/>
          <p:cNvSpPr>
            <a:spLocks noChangeArrowheads="1"/>
          </p:cNvSpPr>
          <p:nvPr/>
        </p:nvSpPr>
        <p:spPr bwMode="auto">
          <a:xfrm>
            <a:off x="6705600" y="5632450"/>
            <a:ext cx="1752600" cy="533400"/>
          </a:xfrm>
          <a:prstGeom prst="rect">
            <a:avLst/>
          </a:prstGeom>
          <a:noFill/>
          <a:ln w="9525">
            <a:noFill/>
            <a:miter lim="800000"/>
            <a:headEnd/>
            <a:tailEnd/>
          </a:ln>
        </p:spPr>
        <p:txBody>
          <a:bodyPr lIns="0" tIns="0" rIns="0" bIns="0"/>
          <a:lstStyle/>
          <a:p>
            <a:pPr eaLnBrk="0" hangingPunct="0">
              <a:spcBef>
                <a:spcPct val="20000"/>
              </a:spcBef>
              <a:spcAft>
                <a:spcPct val="25000"/>
              </a:spcAft>
              <a:buClr>
                <a:schemeClr val="tx1"/>
              </a:buClr>
            </a:pPr>
            <a:r>
              <a:rPr lang="en-US" sz="2400" dirty="0">
                <a:latin typeface="+mj-lt"/>
              </a:rPr>
              <a:t>Testo 327-1</a:t>
            </a:r>
          </a:p>
        </p:txBody>
      </p:sp>
      <p:pic>
        <p:nvPicPr>
          <p:cNvPr id="26632" name="Picture 8" descr="Image of a Fyrite Insight 2"/>
          <p:cNvPicPr>
            <a:picLocks noChangeAspect="1" noChangeArrowheads="1"/>
          </p:cNvPicPr>
          <p:nvPr/>
        </p:nvPicPr>
        <p:blipFill>
          <a:blip r:embed="rId4"/>
          <a:srcRect/>
          <a:stretch>
            <a:fillRect/>
          </a:stretch>
        </p:blipFill>
        <p:spPr bwMode="auto">
          <a:xfrm>
            <a:off x="3657600" y="1924050"/>
            <a:ext cx="1752600" cy="3308350"/>
          </a:xfrm>
          <a:prstGeom prst="rect">
            <a:avLst/>
          </a:prstGeom>
          <a:noFill/>
          <a:ln w="9525">
            <a:noFill/>
            <a:miter lim="800000"/>
            <a:headEnd/>
            <a:tailEnd/>
          </a:ln>
        </p:spPr>
      </p:pic>
      <p:pic>
        <p:nvPicPr>
          <p:cNvPr id="26633" name="Picture 9" descr="Image of a bacharach Fyrite Pro"/>
          <p:cNvPicPr>
            <a:picLocks noChangeAspect="1" noChangeArrowheads="1"/>
          </p:cNvPicPr>
          <p:nvPr/>
        </p:nvPicPr>
        <p:blipFill>
          <a:blip r:embed="rId5"/>
          <a:srcRect/>
          <a:stretch>
            <a:fillRect/>
          </a:stretch>
        </p:blipFill>
        <p:spPr bwMode="auto">
          <a:xfrm>
            <a:off x="0" y="1825625"/>
            <a:ext cx="3505200" cy="3505200"/>
          </a:xfrm>
          <a:prstGeom prst="rect">
            <a:avLst/>
          </a:prstGeom>
          <a:noFill/>
          <a:ln w="9525">
            <a:noFill/>
            <a:miter lim="800000"/>
            <a:headEnd/>
            <a:tailEnd/>
          </a:ln>
        </p:spPr>
      </p:pic>
      <p:sp>
        <p:nvSpPr>
          <p:cNvPr id="10" name="Rectangle 9"/>
          <p:cNvSpPr>
            <a:spLocks noChangeArrowheads="1"/>
          </p:cNvSpPr>
          <p:nvPr/>
        </p:nvSpPr>
        <p:spPr bwMode="auto">
          <a:xfrm>
            <a:off x="6096000" y="63985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rgbClr val="000000"/>
                </a:solidFill>
                <a:cs typeface="Arial" charset="0"/>
              </a:rPr>
              <a:t>Photos courtesy of the manufacturers</a:t>
            </a:r>
            <a:endParaRPr lang="en-US" sz="900" i="1" dirty="0">
              <a:solidFill>
                <a:srgbClr val="000000"/>
              </a:solidFill>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Look.potx</Template>
  <TotalTime>8686</TotalTime>
  <Words>3997</Words>
  <Application>Microsoft Office PowerPoint</Application>
  <PresentationFormat>On-screen Show (4:3)</PresentationFormat>
  <Paragraphs>480</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eere_Wx_MobileHomes_template_blue</vt:lpstr>
      <vt:lpstr>Auditor’s Toolbox</vt:lpstr>
      <vt:lpstr>Learning Objectives</vt:lpstr>
      <vt:lpstr>Auditor’s Hand Tools</vt:lpstr>
      <vt:lpstr>A Very Specialized Probe</vt:lpstr>
      <vt:lpstr> Other Specialized Tools</vt:lpstr>
      <vt:lpstr>Tool Case</vt:lpstr>
      <vt:lpstr>Vision Enhancers</vt:lpstr>
      <vt:lpstr>PowerPoint Presentation</vt:lpstr>
      <vt:lpstr>Combustion Analyzers</vt:lpstr>
      <vt:lpstr>Combustion Appliance Test Kit</vt:lpstr>
      <vt:lpstr>Combustion Appliance Testing</vt:lpstr>
      <vt:lpstr>Gas Cook Stove Testing</vt:lpstr>
      <vt:lpstr>Combustion Equipment Care</vt:lpstr>
      <vt:lpstr>Blower Door</vt:lpstr>
      <vt:lpstr>Smoke Generating Device</vt:lpstr>
      <vt:lpstr>Blower Door Care</vt:lpstr>
      <vt:lpstr>Manometers</vt:lpstr>
      <vt:lpstr>Pressure Pan</vt:lpstr>
      <vt:lpstr>Duct Blaster</vt:lpstr>
      <vt:lpstr>Zonal Pressure Diagnostics</vt:lpstr>
      <vt:lpstr>PowerPoint Presentation</vt:lpstr>
      <vt:lpstr>PowerPoint Presentation</vt:lpstr>
      <vt:lpstr> Measuring Exhaust Fan Flow</vt:lpstr>
      <vt:lpstr>Digital Manometer</vt:lpstr>
      <vt:lpstr>Moisture Assessment</vt:lpstr>
      <vt:lpstr>Circuit Testing &amp; Tracing</vt:lpstr>
      <vt:lpstr>Base Load Analysis</vt:lpstr>
      <vt:lpstr>Class Participation –  Tips from the Field</vt:lpstr>
      <vt:lpstr>Equipment Calibration Schedule</vt:lpstr>
      <vt:lpstr>Safety Upgrades</vt:lpstr>
      <vt:lpstr>Summary</vt:lpstr>
    </vt:vector>
  </TitlesOfParts>
  <Company>Maine State Housing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Auditors Toolbox</dc:title>
  <dc:creator>Tony Gill</dc:creator>
  <cp:lastModifiedBy>Alice Gaston</cp:lastModifiedBy>
  <cp:revision>461</cp:revision>
  <dcterms:created xsi:type="dcterms:W3CDTF">2010-01-15T13:51:52Z</dcterms:created>
  <dcterms:modified xsi:type="dcterms:W3CDTF">2013-02-25T14:37:01Z</dcterms:modified>
</cp:coreProperties>
</file>