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17"/>
  </p:notesMasterIdLst>
  <p:handoutMasterIdLst>
    <p:handoutMasterId r:id="rId18"/>
  </p:handoutMasterIdLst>
  <p:sldIdLst>
    <p:sldId id="305" r:id="rId2"/>
    <p:sldId id="300" r:id="rId3"/>
    <p:sldId id="280" r:id="rId4"/>
    <p:sldId id="283" r:id="rId5"/>
    <p:sldId id="284" r:id="rId6"/>
    <p:sldId id="287" r:id="rId7"/>
    <p:sldId id="286" r:id="rId8"/>
    <p:sldId id="288" r:id="rId9"/>
    <p:sldId id="289" r:id="rId10"/>
    <p:sldId id="297" r:id="rId11"/>
    <p:sldId id="298" r:id="rId12"/>
    <p:sldId id="303" r:id="rId13"/>
    <p:sldId id="301" r:id="rId14"/>
    <p:sldId id="294" r:id="rId15"/>
    <p:sldId id="292" r:id="rId16"/>
  </p:sldIdLst>
  <p:sldSz cx="9144000" cy="6858000" type="screen4x3"/>
  <p:notesSz cx="7019925" cy="9305925"/>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5pPr>
    <a:lvl6pPr marL="2286000" algn="l" defTabSz="914400" rtl="0" eaLnBrk="1" latinLnBrk="0" hangingPunct="1">
      <a:defRPr kern="1200">
        <a:solidFill>
          <a:schemeClr val="tx1"/>
        </a:solidFill>
        <a:latin typeface="Verdana" pitchFamily="34" charset="0"/>
        <a:ea typeface="ＭＳ Ｐゴシック" charset="-128"/>
        <a:cs typeface="+mn-cs"/>
      </a:defRPr>
    </a:lvl6pPr>
    <a:lvl7pPr marL="2743200" algn="l" defTabSz="914400" rtl="0" eaLnBrk="1" latinLnBrk="0" hangingPunct="1">
      <a:defRPr kern="1200">
        <a:solidFill>
          <a:schemeClr val="tx1"/>
        </a:solidFill>
        <a:latin typeface="Verdana" pitchFamily="34" charset="0"/>
        <a:ea typeface="ＭＳ Ｐゴシック" charset="-128"/>
        <a:cs typeface="+mn-cs"/>
      </a:defRPr>
    </a:lvl7pPr>
    <a:lvl8pPr marL="3200400" algn="l" defTabSz="914400" rtl="0" eaLnBrk="1" latinLnBrk="0" hangingPunct="1">
      <a:defRPr kern="1200">
        <a:solidFill>
          <a:schemeClr val="tx1"/>
        </a:solidFill>
        <a:latin typeface="Verdana" pitchFamily="34" charset="0"/>
        <a:ea typeface="ＭＳ Ｐゴシック" charset="-128"/>
        <a:cs typeface="+mn-cs"/>
      </a:defRPr>
    </a:lvl8pPr>
    <a:lvl9pPr marL="3657600" algn="l" defTabSz="914400" rtl="0" eaLnBrk="1" latinLnBrk="0" hangingPunct="1">
      <a:defRPr kern="1200">
        <a:solidFill>
          <a:schemeClr val="tx1"/>
        </a:solidFill>
        <a:latin typeface="Verdan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333333"/>
    <a:srgbClr val="6FBC10"/>
    <a:srgbClr val="5A7442"/>
    <a:srgbClr val="AA809B"/>
    <a:srgbClr val="6A90C2"/>
    <a:srgbClr val="9FCB74"/>
    <a:srgbClr val="528FBA"/>
    <a:srgbClr val="0A00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7057" autoAdjust="0"/>
  </p:normalViewPr>
  <p:slideViewPr>
    <p:cSldViewPr snapToObjects="1">
      <p:cViewPr>
        <p:scale>
          <a:sx n="60" d="100"/>
          <a:sy n="60" d="100"/>
        </p:scale>
        <p:origin x="-1656" y="-16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492" y="792"/>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2"/>
            <a:ext cx="3042604" cy="464981"/>
          </a:xfrm>
          <a:prstGeom prst="rect">
            <a:avLst/>
          </a:prstGeom>
          <a:noFill/>
          <a:ln w="9525">
            <a:noFill/>
            <a:miter lim="800000"/>
            <a:headEnd/>
            <a:tailEnd/>
          </a:ln>
          <a:effectLst/>
        </p:spPr>
        <p:txBody>
          <a:bodyPr vert="horz" wrap="square" lIns="91108" tIns="45554" rIns="91108" bIns="45554"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dirty="0"/>
          </a:p>
        </p:txBody>
      </p:sp>
      <p:sp>
        <p:nvSpPr>
          <p:cNvPr id="16387" name="Rectangle 3"/>
          <p:cNvSpPr>
            <a:spLocks noGrp="1" noChangeArrowheads="1"/>
          </p:cNvSpPr>
          <p:nvPr>
            <p:ph type="dt" sz="quarter" idx="1"/>
          </p:nvPr>
        </p:nvSpPr>
        <p:spPr bwMode="auto">
          <a:xfrm>
            <a:off x="3975733" y="2"/>
            <a:ext cx="3042604" cy="464981"/>
          </a:xfrm>
          <a:prstGeom prst="rect">
            <a:avLst/>
          </a:prstGeom>
          <a:noFill/>
          <a:ln w="9525">
            <a:noFill/>
            <a:miter lim="800000"/>
            <a:headEnd/>
            <a:tailEnd/>
          </a:ln>
          <a:effectLst/>
        </p:spPr>
        <p:txBody>
          <a:bodyPr vert="horz" wrap="square" lIns="91108" tIns="45554" rIns="91108" bIns="45554"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dirty="0"/>
          </a:p>
        </p:txBody>
      </p:sp>
      <p:sp>
        <p:nvSpPr>
          <p:cNvPr id="16388" name="Rectangle 4"/>
          <p:cNvSpPr>
            <a:spLocks noGrp="1" noChangeArrowheads="1"/>
          </p:cNvSpPr>
          <p:nvPr>
            <p:ph type="ftr" sz="quarter" idx="2"/>
          </p:nvPr>
        </p:nvSpPr>
        <p:spPr bwMode="auto">
          <a:xfrm>
            <a:off x="0" y="8839369"/>
            <a:ext cx="3042604" cy="464981"/>
          </a:xfrm>
          <a:prstGeom prst="rect">
            <a:avLst/>
          </a:prstGeom>
          <a:noFill/>
          <a:ln w="9525">
            <a:noFill/>
            <a:miter lim="800000"/>
            <a:headEnd/>
            <a:tailEnd/>
          </a:ln>
          <a:effectLst/>
        </p:spPr>
        <p:txBody>
          <a:bodyPr vert="horz" wrap="square" lIns="91108" tIns="45554" rIns="91108" bIns="45554"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dirty="0"/>
          </a:p>
        </p:txBody>
      </p:sp>
      <p:sp>
        <p:nvSpPr>
          <p:cNvPr id="16389" name="Rectangle 5"/>
          <p:cNvSpPr>
            <a:spLocks noGrp="1" noChangeArrowheads="1"/>
          </p:cNvSpPr>
          <p:nvPr>
            <p:ph type="sldNum" sz="quarter" idx="3"/>
          </p:nvPr>
        </p:nvSpPr>
        <p:spPr bwMode="auto">
          <a:xfrm>
            <a:off x="3975733" y="8839369"/>
            <a:ext cx="3042604" cy="464981"/>
          </a:xfrm>
          <a:prstGeom prst="rect">
            <a:avLst/>
          </a:prstGeom>
          <a:noFill/>
          <a:ln w="9525">
            <a:noFill/>
            <a:miter lim="800000"/>
            <a:headEnd/>
            <a:tailEnd/>
          </a:ln>
          <a:effectLst/>
        </p:spPr>
        <p:txBody>
          <a:bodyPr vert="horz" wrap="square" lIns="91108" tIns="45554" rIns="91108" bIns="45554" numCol="1" anchor="b" anchorCtr="0" compatLnSpc="1">
            <a:prstTxWarp prst="textNoShape">
              <a:avLst/>
            </a:prstTxWarp>
          </a:bodyPr>
          <a:lstStyle>
            <a:lvl1pPr algn="r" eaLnBrk="1" hangingPunct="1">
              <a:defRPr sz="1200">
                <a:latin typeface="Arial" charset="0"/>
              </a:defRPr>
            </a:lvl1pPr>
          </a:lstStyle>
          <a:p>
            <a:pPr>
              <a:defRPr/>
            </a:pPr>
            <a:fld id="{2902013C-DBE3-4BD0-B148-CEEEEC9F3E97}" type="slidenum">
              <a:rPr lang="en-US"/>
              <a:pPr>
                <a:defRPr/>
              </a:pPr>
              <a:t>‹#›</a:t>
            </a:fld>
            <a:endParaRPr lang="en-US" dirty="0"/>
          </a:p>
        </p:txBody>
      </p:sp>
    </p:spTree>
    <p:extLst>
      <p:ext uri="{BB962C8B-B14F-4D97-AF65-F5344CB8AC3E}">
        <p14:creationId xmlns:p14="http://schemas.microsoft.com/office/powerpoint/2010/main" val="2366314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1108" tIns="45554" rIns="91108" bIns="45554" rtlCol="0" anchor="ctr"/>
          <a:lstStyle/>
          <a:p>
            <a:pPr lvl="0"/>
            <a:endParaRPr lang="en-US" noProof="0" dirty="0" smtClean="0"/>
          </a:p>
        </p:txBody>
      </p:sp>
      <p:sp>
        <p:nvSpPr>
          <p:cNvPr id="5" name="Notes Placeholder 4"/>
          <p:cNvSpPr>
            <a:spLocks noGrp="1"/>
          </p:cNvSpPr>
          <p:nvPr>
            <p:ph type="body" sz="quarter" idx="3"/>
          </p:nvPr>
        </p:nvSpPr>
        <p:spPr>
          <a:xfrm>
            <a:off x="702629" y="4419684"/>
            <a:ext cx="5614668" cy="4187982"/>
          </a:xfrm>
          <a:prstGeom prst="rect">
            <a:avLst/>
          </a:prstGeom>
        </p:spPr>
        <p:txBody>
          <a:bodyPr vert="horz" lIns="91108" tIns="45554" rIns="91108" bIns="45554"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8" name="Footer Placeholder 5"/>
          <p:cNvSpPr txBox="1">
            <a:spLocks/>
          </p:cNvSpPr>
          <p:nvPr/>
        </p:nvSpPr>
        <p:spPr bwMode="auto">
          <a:xfrm>
            <a:off x="76304" y="8812574"/>
            <a:ext cx="2975838" cy="453947"/>
          </a:xfrm>
          <a:prstGeom prst="rect">
            <a:avLst/>
          </a:prstGeom>
          <a:noFill/>
          <a:ln w="9525">
            <a:noFill/>
            <a:miter lim="800000"/>
            <a:headEnd/>
            <a:tailEnd/>
          </a:ln>
        </p:spPr>
        <p:txBody>
          <a:bodyPr lIns="91108" tIns="45554" rIns="91108" bIns="45554" anchor="b"/>
          <a:ls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r>
              <a:rPr lang="en-US" sz="1200" dirty="0" smtClean="0">
                <a:latin typeface="Times New Roman" charset="0"/>
                <a:cs typeface="Times New Roman" charset="0"/>
              </a:rPr>
              <a:t>December 2012</a:t>
            </a:r>
            <a:endParaRPr lang="en-US" sz="1200" dirty="0">
              <a:latin typeface="Times New Roman" charset="0"/>
              <a:cs typeface="Times New Roman" charset="0"/>
            </a:endParaRPr>
          </a:p>
        </p:txBody>
      </p:sp>
      <p:sp>
        <p:nvSpPr>
          <p:cNvPr id="9" name="TextBox 8"/>
          <p:cNvSpPr txBox="1">
            <a:spLocks noChangeArrowheads="1"/>
          </p:cNvSpPr>
          <p:nvPr/>
        </p:nvSpPr>
        <p:spPr bwMode="auto">
          <a:xfrm>
            <a:off x="3901654" y="8802800"/>
            <a:ext cx="3041968" cy="465296"/>
          </a:xfrm>
          <a:prstGeom prst="rect">
            <a:avLst/>
          </a:prstGeom>
          <a:noFill/>
          <a:ln>
            <a:miter lim="800000"/>
            <a:headEnd/>
            <a:tailEnd/>
          </a:ln>
        </p:spPr>
        <p:txBody>
          <a:bodyPr lIns="91108" tIns="45554" rIns="91108" bIns="45554" anchor="b"/>
          <a:ls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pPr marL="0" marR="0" lvl="0" indent="0" algn="r" defTabSz="911074" rtl="0" eaLnBrk="1" fontAlgn="base" latinLnBrk="0" hangingPunct="1">
              <a:lnSpc>
                <a:spcPct val="100000"/>
              </a:lnSpc>
              <a:spcBef>
                <a:spcPct val="0"/>
              </a:spcBef>
              <a:spcAft>
                <a:spcPct val="0"/>
              </a:spcAft>
              <a:buClrTx/>
              <a:buSzTx/>
              <a:buFontTx/>
              <a:buNone/>
              <a:tabLst/>
              <a:defRPr/>
            </a:pPr>
            <a:fld id="{88C15D24-6C52-45BE-B7C7-F5D1E2DB5BD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ＭＳ Ｐゴシック" charset="-128"/>
                <a:cs typeface="Times New Roman" pitchFamily="18" charset="0"/>
              </a:rPr>
              <a:pPr marL="0" marR="0" lvl="0" indent="0" algn="r" defTabSz="911074"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ＭＳ Ｐゴシック" charset="-128"/>
              <a:cs typeface="Times New Roman" pitchFamily="18" charset="0"/>
            </a:endParaRPr>
          </a:p>
        </p:txBody>
      </p:sp>
    </p:spTree>
    <p:extLst>
      <p:ext uri="{BB962C8B-B14F-4D97-AF65-F5344CB8AC3E}">
        <p14:creationId xmlns:p14="http://schemas.microsoft.com/office/powerpoint/2010/main" val="991050174"/>
      </p:ext>
    </p:extLst>
  </p:cSld>
  <p:clrMap bg1="lt1" tx1="dk1" bg2="lt2" tx2="dk2" accent1="accent1" accent2="accent2" accent3="accent3" accent4="accent4" accent5="accent5" accent6="accent6" hlink="hlink" folHlink="folHlink"/>
  <p:notesStyle>
    <a:lvl1pPr algn="l" rtl="0" eaLnBrk="0" fontAlgn="base" hangingPunct="0">
      <a:spcBef>
        <a:spcPts val="600"/>
      </a:spcBef>
      <a:spcAft>
        <a:spcPts val="600"/>
      </a:spcAft>
      <a:defRPr sz="1200" kern="1200">
        <a:solidFill>
          <a:schemeClr val="tx1"/>
        </a:solidFill>
        <a:latin typeface="Times New Roman" pitchFamily="18" charset="0"/>
        <a:ea typeface="ＭＳ Ｐゴシック" pitchFamily="-111" charset="-128"/>
        <a:cs typeface="Times New Roman" pitchFamily="18" charset="0"/>
      </a:defRPr>
    </a:lvl1pPr>
    <a:lvl2pPr marL="457200" algn="l" rtl="0" eaLnBrk="0" fontAlgn="base" hangingPunct="0">
      <a:spcBef>
        <a:spcPts val="600"/>
      </a:spcBef>
      <a:spcAft>
        <a:spcPts val="600"/>
      </a:spcAft>
      <a:defRPr sz="1200" kern="1200">
        <a:solidFill>
          <a:schemeClr val="tx1"/>
        </a:solidFill>
        <a:latin typeface="Times New Roman" pitchFamily="18" charset="0"/>
        <a:ea typeface="ＭＳ Ｐゴシック" pitchFamily="-111" charset="-128"/>
        <a:cs typeface="Times New Roman" pitchFamily="18" charset="0"/>
      </a:defRPr>
    </a:lvl2pPr>
    <a:lvl3pPr marL="914400" algn="l" rtl="0" eaLnBrk="0" fontAlgn="base" hangingPunct="0">
      <a:spcBef>
        <a:spcPts val="600"/>
      </a:spcBef>
      <a:spcAft>
        <a:spcPts val="600"/>
      </a:spcAft>
      <a:defRPr sz="1200" kern="1200">
        <a:solidFill>
          <a:schemeClr val="tx1"/>
        </a:solidFill>
        <a:latin typeface="Times New Roman" pitchFamily="18" charset="0"/>
        <a:ea typeface="ＭＳ Ｐゴシック" pitchFamily="-111" charset="-128"/>
        <a:cs typeface="Times New Roman" pitchFamily="18" charset="0"/>
      </a:defRPr>
    </a:lvl3pPr>
    <a:lvl4pPr marL="1371600" algn="l" rtl="0" eaLnBrk="0" fontAlgn="base" hangingPunct="0">
      <a:spcBef>
        <a:spcPts val="600"/>
      </a:spcBef>
      <a:spcAft>
        <a:spcPts val="600"/>
      </a:spcAft>
      <a:defRPr sz="1200" kern="1200">
        <a:solidFill>
          <a:schemeClr val="tx1"/>
        </a:solidFill>
        <a:latin typeface="Times New Roman" pitchFamily="18" charset="0"/>
        <a:ea typeface="ＭＳ Ｐゴシック" pitchFamily="-111" charset="-128"/>
        <a:cs typeface="Times New Roman" pitchFamily="18" charset="0"/>
      </a:defRPr>
    </a:lvl4pPr>
    <a:lvl5pPr marL="1828800" algn="l" rtl="0" eaLnBrk="0" fontAlgn="base" hangingPunct="0">
      <a:spcBef>
        <a:spcPts val="600"/>
      </a:spcBef>
      <a:spcAft>
        <a:spcPts val="600"/>
      </a:spcAft>
      <a:defRPr sz="1200" kern="1200">
        <a:solidFill>
          <a:schemeClr val="tx1"/>
        </a:solidFill>
        <a:latin typeface="Times New Roman" pitchFamily="18" charset="0"/>
        <a:ea typeface="ＭＳ Ｐゴシック" pitchFamily="-111" charset="-128"/>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Rot="1" noChangeAspect="1" noChangeArrowheads="1" noTextEdit="1"/>
          </p:cNvSpPr>
          <p:nvPr>
            <p:ph type="sldImg"/>
          </p:nvPr>
        </p:nvSpPr>
        <p:spPr bwMode="auto">
          <a:noFill/>
          <a:ln>
            <a:solidFill>
              <a:srgbClr val="000000"/>
            </a:solidFill>
            <a:miter lim="800000"/>
            <a:headEnd/>
            <a:tailEn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4" name="Notes Placeholder 3"/>
          <p:cNvSpPr>
            <a:spLocks noGrp="1"/>
          </p:cNvSpPr>
          <p:nvPr>
            <p:ph type="body" sz="quarter" idx="10"/>
          </p:nvPr>
        </p:nvSpPr>
        <p:spPr>
          <a:xfrm>
            <a:off x="702629" y="4419683"/>
            <a:ext cx="5614668" cy="4621439"/>
          </a:xfrm>
        </p:spPr>
        <p:txBody>
          <a:bodyPr>
            <a:normAutofit fontScale="92500"/>
          </a:bodyPr>
          <a:lstStyle/>
          <a:p>
            <a:pPr>
              <a:spcBef>
                <a:spcPts val="0"/>
              </a:spcBef>
              <a:spcAft>
                <a:spcPts val="299"/>
              </a:spcAft>
            </a:pPr>
            <a:r>
              <a:rPr lang="en-US" sz="900" i="1" dirty="0" smtClean="0">
                <a:solidFill>
                  <a:schemeClr val="tx1">
                    <a:lumMod val="50000"/>
                    <a:lumOff val="50000"/>
                  </a:schemeClr>
                </a:solidFill>
                <a:latin typeface="Times New Roman"/>
              </a:rPr>
              <a:t>Click to reveal the issues (bulleted list below), and ask the class for suggested solutions before clicking again to reveal the response. There are 6 issues and 6 responses</a:t>
            </a:r>
            <a:r>
              <a:rPr lang="en-US" sz="900" i="1" baseline="0" dirty="0" smtClean="0">
                <a:solidFill>
                  <a:schemeClr val="tx1">
                    <a:lumMod val="50000"/>
                    <a:lumOff val="50000"/>
                  </a:schemeClr>
                </a:solidFill>
                <a:latin typeface="Times New Roman"/>
              </a:rPr>
              <a:t> listed on the slide in the same order as below.</a:t>
            </a:r>
            <a:endParaRPr lang="en-US" sz="900" dirty="0" smtClean="0">
              <a:latin typeface="Times New Roman"/>
            </a:endParaRPr>
          </a:p>
          <a:p>
            <a:pPr>
              <a:spcBef>
                <a:spcPts val="0"/>
              </a:spcBef>
              <a:spcAft>
                <a:spcPts val="299"/>
              </a:spcAft>
            </a:pPr>
            <a:r>
              <a:rPr lang="en-US" sz="900" dirty="0" smtClean="0">
                <a:latin typeface="Times New Roman"/>
              </a:rPr>
              <a:t>Review your on-site findings to be sure there are no “deal breakers.” Examples are as follows:  </a:t>
            </a:r>
          </a:p>
          <a:p>
            <a:pPr marL="441198" indent="-216004">
              <a:lnSpc>
                <a:spcPct val="120000"/>
              </a:lnSpc>
              <a:spcBef>
                <a:spcPts val="0"/>
              </a:spcBef>
              <a:spcAft>
                <a:spcPts val="0"/>
              </a:spcAft>
              <a:buFont typeface="Symbol" pitchFamily="18" charset="2"/>
              <a:buChar char="·"/>
            </a:pPr>
            <a:r>
              <a:rPr lang="en-US" sz="900" dirty="0" smtClean="0">
                <a:latin typeface="Times New Roman"/>
              </a:rPr>
              <a:t>The client status information in the file does not match your observations (e.g., obvious unreported income, client moved, client is deceased). </a:t>
            </a:r>
          </a:p>
          <a:p>
            <a:pPr marL="773629" lvl="2" indent="-223663">
              <a:lnSpc>
                <a:spcPct val="120000"/>
              </a:lnSpc>
              <a:spcBef>
                <a:spcPts val="0"/>
              </a:spcBef>
              <a:spcAft>
                <a:spcPts val="0"/>
              </a:spcAft>
              <a:buFont typeface="Courier New"/>
              <a:buChar char="o"/>
            </a:pPr>
            <a:r>
              <a:rPr lang="en-US" sz="900" dirty="0" smtClean="0">
                <a:latin typeface="Times New Roman"/>
              </a:rPr>
              <a:t>Response: Refer to </a:t>
            </a:r>
            <a:r>
              <a:rPr lang="en-US" sz="900" b="1" i="1" dirty="0">
                <a:latin typeface="Times New Roman"/>
              </a:rPr>
              <a:t>c</a:t>
            </a:r>
            <a:r>
              <a:rPr lang="en-US" sz="900" b="1" i="1" dirty="0" smtClean="0">
                <a:latin typeface="Times New Roman"/>
              </a:rPr>
              <a:t>ommunity </a:t>
            </a:r>
            <a:r>
              <a:rPr lang="en-US" sz="900" b="1" i="1" dirty="0">
                <a:latin typeface="Times New Roman"/>
              </a:rPr>
              <a:t>a</a:t>
            </a:r>
            <a:r>
              <a:rPr lang="en-US" sz="900" b="1" i="1" dirty="0" smtClean="0">
                <a:latin typeface="Times New Roman"/>
              </a:rPr>
              <a:t>ction agency </a:t>
            </a:r>
            <a:r>
              <a:rPr lang="en-US" sz="900" dirty="0" smtClean="0">
                <a:latin typeface="Times New Roman"/>
              </a:rPr>
              <a:t>outreach department for recertification.</a:t>
            </a:r>
          </a:p>
          <a:p>
            <a:pPr marL="441198" indent="-216004">
              <a:lnSpc>
                <a:spcPct val="120000"/>
              </a:lnSpc>
              <a:spcBef>
                <a:spcPts val="0"/>
              </a:spcBef>
              <a:spcAft>
                <a:spcPts val="0"/>
              </a:spcAft>
              <a:buFont typeface="Symbol" pitchFamily="18" charset="2"/>
              <a:buChar char="·"/>
            </a:pPr>
            <a:r>
              <a:rPr lang="en-US" sz="900" dirty="0" smtClean="0">
                <a:latin typeface="Times New Roman"/>
              </a:rPr>
              <a:t>There are unvented combustion appliances or other insurmountable health or safety issues.</a:t>
            </a:r>
          </a:p>
          <a:p>
            <a:pPr marL="773629" lvl="2" indent="-223663">
              <a:lnSpc>
                <a:spcPct val="120000"/>
              </a:lnSpc>
              <a:spcBef>
                <a:spcPts val="0"/>
              </a:spcBef>
              <a:spcAft>
                <a:spcPts val="0"/>
              </a:spcAft>
              <a:buFont typeface="Courier New"/>
              <a:buChar char="o"/>
            </a:pPr>
            <a:r>
              <a:rPr lang="en-US" sz="900" dirty="0" smtClean="0">
                <a:latin typeface="Times New Roman"/>
              </a:rPr>
              <a:t>Response: Send a </a:t>
            </a:r>
            <a:r>
              <a:rPr lang="en-US" sz="900" b="1" i="1" dirty="0" smtClean="0">
                <a:latin typeface="Times New Roman"/>
              </a:rPr>
              <a:t>deferral of services </a:t>
            </a:r>
            <a:r>
              <a:rPr lang="en-US" sz="900" dirty="0" smtClean="0">
                <a:latin typeface="Times New Roman"/>
              </a:rPr>
              <a:t>letter to the client. </a:t>
            </a:r>
          </a:p>
          <a:p>
            <a:pPr marL="773629" indent="-223663">
              <a:lnSpc>
                <a:spcPct val="120000"/>
              </a:lnSpc>
              <a:spcBef>
                <a:spcPts val="0"/>
              </a:spcBef>
              <a:spcAft>
                <a:spcPts val="0"/>
              </a:spcAft>
              <a:buFont typeface="Courier New"/>
              <a:buChar char="o"/>
            </a:pPr>
            <a:r>
              <a:rPr lang="en-US" sz="900" dirty="0" smtClean="0">
                <a:latin typeface="Times New Roman"/>
              </a:rPr>
              <a:t>Note: According to WPN 08-4, weatherization may proceed on a home with unvented space heaters as long as they are not its primary heat source. It is always preferable for homeowners to agree to remove unvented space heaters from the home for health and safety reasons. See WNP 08-4 for more details and guidance.</a:t>
            </a:r>
          </a:p>
          <a:p>
            <a:pPr marL="441198" indent="-216004">
              <a:lnSpc>
                <a:spcPct val="120000"/>
              </a:lnSpc>
              <a:spcBef>
                <a:spcPts val="0"/>
              </a:spcBef>
              <a:spcAft>
                <a:spcPts val="0"/>
              </a:spcAft>
              <a:buFont typeface="Symbol" pitchFamily="18" charset="2"/>
              <a:buChar char="·"/>
            </a:pPr>
            <a:r>
              <a:rPr lang="en-US" sz="900" dirty="0" smtClean="0">
                <a:latin typeface="Times New Roman"/>
              </a:rPr>
              <a:t>The building is in such disrepair that effective weatherization is impossible. </a:t>
            </a:r>
          </a:p>
          <a:p>
            <a:pPr marL="773629" lvl="2" indent="-223663">
              <a:lnSpc>
                <a:spcPct val="120000"/>
              </a:lnSpc>
              <a:spcBef>
                <a:spcPts val="0"/>
              </a:spcBef>
              <a:spcAft>
                <a:spcPts val="0"/>
              </a:spcAft>
              <a:buFont typeface="Courier New"/>
              <a:buChar char="o"/>
            </a:pPr>
            <a:r>
              <a:rPr lang="en-US" sz="900" dirty="0" smtClean="0">
                <a:latin typeface="Times New Roman"/>
              </a:rPr>
              <a:t>Response: Send a deferral of services letter to the client.</a:t>
            </a:r>
          </a:p>
          <a:p>
            <a:pPr marL="441198" indent="-216004">
              <a:lnSpc>
                <a:spcPct val="120000"/>
              </a:lnSpc>
              <a:spcBef>
                <a:spcPts val="0"/>
              </a:spcBef>
              <a:spcAft>
                <a:spcPts val="0"/>
              </a:spcAft>
              <a:buFont typeface="Symbol" pitchFamily="18" charset="2"/>
              <a:buChar char="·"/>
            </a:pPr>
            <a:r>
              <a:rPr lang="en-US" sz="900" dirty="0" smtClean="0">
                <a:latin typeface="Times New Roman"/>
              </a:rPr>
              <a:t>The building is slated for demolition or urban renewal. </a:t>
            </a:r>
          </a:p>
          <a:p>
            <a:pPr marL="773629" lvl="2" indent="-223663">
              <a:lnSpc>
                <a:spcPct val="120000"/>
              </a:lnSpc>
              <a:spcBef>
                <a:spcPts val="0"/>
              </a:spcBef>
              <a:spcAft>
                <a:spcPts val="0"/>
              </a:spcAft>
              <a:buFont typeface="Courier New"/>
              <a:buChar char="o"/>
            </a:pPr>
            <a:r>
              <a:rPr lang="en-US" sz="900" dirty="0" smtClean="0">
                <a:latin typeface="Times New Roman"/>
              </a:rPr>
              <a:t>Response: Send a deferral of services letter to the client explaining why weatherization will not be done. </a:t>
            </a:r>
          </a:p>
          <a:p>
            <a:pPr marL="441198" indent="-216004">
              <a:lnSpc>
                <a:spcPct val="120000"/>
              </a:lnSpc>
              <a:spcBef>
                <a:spcPts val="0"/>
              </a:spcBef>
              <a:spcAft>
                <a:spcPts val="0"/>
              </a:spcAft>
              <a:buFont typeface="Symbol" pitchFamily="18" charset="2"/>
              <a:buChar char="·"/>
            </a:pPr>
            <a:r>
              <a:rPr lang="en-US" sz="900" dirty="0" smtClean="0">
                <a:latin typeface="Times New Roman"/>
              </a:rPr>
              <a:t>The heating system is dangerous. </a:t>
            </a:r>
          </a:p>
          <a:p>
            <a:pPr marL="773629" lvl="2" indent="-223663">
              <a:lnSpc>
                <a:spcPct val="120000"/>
              </a:lnSpc>
              <a:spcBef>
                <a:spcPts val="0"/>
              </a:spcBef>
              <a:spcAft>
                <a:spcPts val="0"/>
              </a:spcAft>
              <a:buFont typeface="Courier New"/>
              <a:buChar char="o"/>
            </a:pPr>
            <a:r>
              <a:rPr lang="en-US" sz="900" dirty="0" smtClean="0">
                <a:latin typeface="Times New Roman"/>
              </a:rPr>
              <a:t>Response: Repair or replace the heating system before beginning weatherization activities.</a:t>
            </a:r>
          </a:p>
          <a:p>
            <a:pPr>
              <a:spcAft>
                <a:spcPts val="299"/>
              </a:spcAft>
            </a:pPr>
            <a:r>
              <a:rPr lang="en-US" sz="900" i="1" dirty="0" smtClean="0">
                <a:solidFill>
                  <a:schemeClr val="tx1">
                    <a:lumMod val="50000"/>
                    <a:lumOff val="50000"/>
                  </a:schemeClr>
                </a:solidFill>
                <a:latin typeface="Times New Roman"/>
              </a:rPr>
              <a:t>Ask the class to list possible barriers to weatherization in the pictured house. Discuss how each problem should be resolved.  </a:t>
            </a:r>
          </a:p>
          <a:p>
            <a:pPr>
              <a:spcBef>
                <a:spcPts val="0"/>
              </a:spcBef>
              <a:spcAft>
                <a:spcPts val="299"/>
              </a:spcAft>
            </a:pPr>
            <a:r>
              <a:rPr lang="en-US" sz="900" i="1" dirty="0" smtClean="0">
                <a:solidFill>
                  <a:schemeClr val="tx1">
                    <a:lumMod val="50000"/>
                    <a:lumOff val="50000"/>
                  </a:schemeClr>
                </a:solidFill>
                <a:latin typeface="Times New Roman"/>
              </a:rPr>
              <a:t>Suggested answer: Send a deferral of services letter to the client saying, “Before we will be able to weatherize your home, two actions on your part will be necessary: </a:t>
            </a:r>
          </a:p>
          <a:p>
            <a:pPr marL="0" lvl="2">
              <a:spcAft>
                <a:spcPts val="299"/>
              </a:spcAft>
            </a:pPr>
            <a:r>
              <a:rPr lang="en-US" sz="900" i="1" dirty="0" smtClean="0">
                <a:solidFill>
                  <a:schemeClr val="tx1">
                    <a:lumMod val="50000"/>
                    <a:lumOff val="50000"/>
                  </a:schemeClr>
                </a:solidFill>
                <a:latin typeface="Times New Roman"/>
              </a:rPr>
              <a:t>1) Clean the debris from your basement interior perimeter drain so that it will function properly. (This may be added to the work order if the client is elderly and/or disabled and will not be able to complete the task. Include additional labor in SIR calculations.)</a:t>
            </a:r>
          </a:p>
          <a:p>
            <a:pPr marL="0" lvl="2">
              <a:spcAft>
                <a:spcPts val="299"/>
              </a:spcAft>
            </a:pPr>
            <a:r>
              <a:rPr lang="en-US" sz="900" i="1" dirty="0" smtClean="0">
                <a:solidFill>
                  <a:schemeClr val="tx1">
                    <a:lumMod val="50000"/>
                    <a:lumOff val="50000"/>
                  </a:schemeClr>
                </a:solidFill>
                <a:latin typeface="Times New Roman"/>
              </a:rPr>
              <a:t>2) Sign and return the enclosed agreement not to use the unvented space heater inside your weatherized home. After we receive the signed form and confirm the drain has been cleaned, we will arrange for weatherization of your home.”   </a:t>
            </a:r>
          </a:p>
          <a:p>
            <a:pPr>
              <a:spcBef>
                <a:spcPts val="0"/>
              </a:spcBef>
              <a:spcAft>
                <a:spcPts val="299"/>
              </a:spcAft>
            </a:pPr>
            <a:r>
              <a:rPr lang="en-US" sz="900" i="1" dirty="0" smtClean="0">
                <a:solidFill>
                  <a:schemeClr val="tx1">
                    <a:lumMod val="50000"/>
                    <a:lumOff val="50000"/>
                  </a:schemeClr>
                </a:solidFill>
                <a:latin typeface="Times New Roman"/>
              </a:rPr>
              <a:t>Ask the class to volunteer other examples from their own experience and how the issues were resolved.</a:t>
            </a:r>
          </a:p>
          <a:p>
            <a:pPr>
              <a:spcAft>
                <a:spcPts val="299"/>
              </a:spcAft>
            </a:pPr>
            <a:r>
              <a:rPr lang="en-US" sz="900" dirty="0" smtClean="0">
                <a:latin typeface="Times New Roman"/>
              </a:rPr>
              <a:t>Refer to the “Deferral of Services” module more information about when deferral is allowed and when it is required.</a:t>
            </a:r>
          </a:p>
          <a:p>
            <a:pPr>
              <a:spcBef>
                <a:spcPts val="0"/>
              </a:spcBef>
              <a:spcAft>
                <a:spcPts val="299"/>
              </a:spcAft>
            </a:pP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bwMode="auto">
          <a:noFill/>
        </p:spPr>
        <p:txBody>
          <a:bodyPr wrap="square" numCol="1" anchor="t" anchorCtr="0" compatLnSpc="1">
            <a:prstTxWarp prst="textNoShape">
              <a:avLst/>
            </a:prstTxWarp>
          </a:bodyPr>
          <a:lstStyle/>
          <a:p>
            <a:r>
              <a:rPr lang="en-US" i="1" dirty="0" smtClean="0">
                <a:solidFill>
                  <a:schemeClr val="tx1">
                    <a:lumMod val="50000"/>
                    <a:lumOff val="50000"/>
                  </a:schemeClr>
                </a:solidFill>
                <a:latin typeface="Times New Roman"/>
              </a:rPr>
              <a:t>Have the class designate the building envelope and develop a list of appropriate measures for the pictured house. Prioritize the tasks. </a:t>
            </a:r>
          </a:p>
          <a:p>
            <a:endParaRPr lang="en-US" dirty="0" smtClean="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xfrm>
            <a:off x="511870" y="4419683"/>
            <a:ext cx="5996186" cy="4664672"/>
          </a:xfrm>
          <a:noFill/>
        </p:spPr>
        <p:txBody>
          <a:bodyPr wrap="square" numCol="1" anchor="t" anchorCtr="0" compatLnSpc="1">
            <a:prstTxWarp prst="textNoShape">
              <a:avLst/>
            </a:prstTxWarp>
            <a:normAutofit/>
          </a:bodyPr>
          <a:lstStyle/>
          <a:p>
            <a:pPr marL="264719"/>
            <a:r>
              <a:rPr lang="en-US" sz="800" i="1" dirty="0" smtClean="0">
                <a:solidFill>
                  <a:srgbClr val="808080"/>
                </a:solidFill>
                <a:latin typeface="Times New Roman"/>
              </a:rPr>
              <a:t>The building envelope has been designated in this illustration. Review class lists, using the following examples:</a:t>
            </a:r>
          </a:p>
          <a:p>
            <a:pPr marL="435070" indent="-209876">
              <a:spcBef>
                <a:spcPts val="0"/>
              </a:spcBef>
              <a:spcAft>
                <a:spcPts val="0"/>
              </a:spcAft>
              <a:buFont typeface="Symbol" pitchFamily="18" charset="2"/>
              <a:buChar char="·"/>
            </a:pPr>
            <a:r>
              <a:rPr lang="en-US" sz="800" dirty="0" smtClean="0">
                <a:latin typeface="Times New Roman"/>
              </a:rPr>
              <a:t>Prioritize health and safety issues.</a:t>
            </a:r>
          </a:p>
          <a:p>
            <a:pPr marL="773629" lvl="1" indent="-223663">
              <a:spcBef>
                <a:spcPts val="0"/>
              </a:spcBef>
              <a:spcAft>
                <a:spcPts val="0"/>
              </a:spcAft>
              <a:buFont typeface="Courier New"/>
              <a:buChar char="o"/>
            </a:pPr>
            <a:r>
              <a:rPr lang="en-US" sz="800" dirty="0" smtClean="0">
                <a:latin typeface="Times New Roman"/>
              </a:rPr>
              <a:t>Address heating system problems.</a:t>
            </a:r>
          </a:p>
          <a:p>
            <a:pPr marL="1049378" lvl="2" indent="-166982">
              <a:spcBef>
                <a:spcPts val="0"/>
              </a:spcBef>
              <a:spcAft>
                <a:spcPts val="0"/>
              </a:spcAft>
              <a:buFont typeface="Wingdings"/>
              <a:buChar char="§"/>
            </a:pPr>
            <a:r>
              <a:rPr lang="en-US" sz="800" dirty="0" smtClean="0">
                <a:latin typeface="Times New Roman"/>
              </a:rPr>
              <a:t>Example: Clean/tune/evaluate the furnace. Repair/replace as necessary. Seal all ductwork. </a:t>
            </a:r>
          </a:p>
          <a:p>
            <a:pPr marL="1049378" indent="-166982">
              <a:spcBef>
                <a:spcPts val="0"/>
              </a:spcBef>
              <a:spcAft>
                <a:spcPts val="0"/>
              </a:spcAft>
              <a:buFont typeface="Wingdings"/>
              <a:buChar char="§"/>
            </a:pPr>
            <a:r>
              <a:rPr lang="en-US" sz="800" dirty="0" smtClean="0">
                <a:latin typeface="Times New Roman"/>
              </a:rPr>
              <a:t>Example: Install a chimney liner. </a:t>
            </a:r>
          </a:p>
          <a:p>
            <a:pPr marL="1049378" indent="-166982">
              <a:spcBef>
                <a:spcPts val="0"/>
              </a:spcBef>
              <a:spcAft>
                <a:spcPts val="0"/>
              </a:spcAft>
              <a:buFont typeface="Wingdings"/>
              <a:buChar char="§"/>
            </a:pPr>
            <a:r>
              <a:rPr lang="en-US" sz="800" dirty="0" smtClean="0">
                <a:latin typeface="Times New Roman"/>
              </a:rPr>
              <a:t>Example: Install barriers in the attics around both chimneys to keep insulation at least 2 inches from the masonry.</a:t>
            </a:r>
          </a:p>
          <a:p>
            <a:pPr marL="773629" lvl="1" indent="-223663">
              <a:spcBef>
                <a:spcPts val="0"/>
              </a:spcBef>
              <a:spcAft>
                <a:spcPts val="0"/>
              </a:spcAft>
              <a:buFont typeface="Courier New"/>
              <a:buChar char="o"/>
            </a:pPr>
            <a:r>
              <a:rPr lang="en-US" sz="800" dirty="0" smtClean="0">
                <a:latin typeface="Times New Roman"/>
              </a:rPr>
              <a:t>Address the moisture problems.</a:t>
            </a:r>
          </a:p>
          <a:p>
            <a:pPr marL="1049378" lvl="2" indent="-166982">
              <a:spcBef>
                <a:spcPts val="0"/>
              </a:spcBef>
              <a:spcAft>
                <a:spcPts val="0"/>
              </a:spcAft>
              <a:buFont typeface="Wingdings"/>
              <a:buChar char="§"/>
            </a:pPr>
            <a:r>
              <a:rPr lang="en-US" sz="800" dirty="0" smtClean="0">
                <a:latin typeface="Times New Roman"/>
              </a:rPr>
              <a:t>Example: Clean the cellar perimeter drain. If not done by the homeowner, this must be done by the crew. </a:t>
            </a:r>
          </a:p>
          <a:p>
            <a:pPr marL="1049378" indent="-166982">
              <a:spcBef>
                <a:spcPts val="0"/>
              </a:spcBef>
              <a:spcAft>
                <a:spcPts val="0"/>
              </a:spcAft>
              <a:buFont typeface="Wingdings"/>
              <a:buChar char="§"/>
            </a:pPr>
            <a:r>
              <a:rPr lang="en-US" sz="800" dirty="0" smtClean="0">
                <a:latin typeface="Times New Roman"/>
              </a:rPr>
              <a:t>Example: If the homeowner reported cellar flooding during rainstorms, gutters should be considered. Because he says the cellar floor stays dry, gutters would be an unneeded expense.</a:t>
            </a:r>
          </a:p>
          <a:p>
            <a:pPr marL="1049378" indent="-166982">
              <a:spcBef>
                <a:spcPts val="0"/>
              </a:spcBef>
              <a:spcAft>
                <a:spcPts val="0"/>
              </a:spcAft>
              <a:buFont typeface="Wingdings"/>
              <a:buChar char="§"/>
            </a:pPr>
            <a:r>
              <a:rPr lang="en-US" sz="800" dirty="0" smtClean="0">
                <a:latin typeface="Times New Roman"/>
              </a:rPr>
              <a:t>Example: Install 6-mil poly vapor retarder on ground under kitchen and rear addition.</a:t>
            </a:r>
          </a:p>
          <a:p>
            <a:pPr marL="773629" indent="-223663">
              <a:spcBef>
                <a:spcPts val="0"/>
              </a:spcBef>
              <a:spcAft>
                <a:spcPts val="0"/>
              </a:spcAft>
              <a:buFont typeface="Courier New" pitchFamily="49" charset="0"/>
              <a:buChar char="o"/>
            </a:pPr>
            <a:r>
              <a:rPr lang="en-US" sz="800" dirty="0" smtClean="0"/>
              <a:t>Isolate the garage. </a:t>
            </a:r>
          </a:p>
          <a:p>
            <a:pPr marL="1049378" lvl="2" indent="-166982">
              <a:spcBef>
                <a:spcPts val="0"/>
              </a:spcBef>
              <a:spcAft>
                <a:spcPts val="0"/>
              </a:spcAft>
              <a:buFont typeface="Wingdings" pitchFamily="2" charset="2"/>
              <a:buChar char="§"/>
            </a:pPr>
            <a:r>
              <a:rPr lang="en-US" sz="800" dirty="0" smtClean="0"/>
              <a:t>Example: Carefully air seal all penetrations in the wall between the kitchen and unheated shed to isolate the attached garage from the living space. Stuff large openings with scrap fiberglass and coat with spray foam to seal. Seal around electrical wires with spray foam. Install weatherstripping and a door sweep on the kitchen door. Use </a:t>
            </a:r>
            <a:r>
              <a:rPr lang="en-US" sz="800" b="1" i="1" dirty="0" smtClean="0"/>
              <a:t>zone pressure diagnostics (ZPD) </a:t>
            </a:r>
            <a:r>
              <a:rPr lang="en-US" sz="800" b="0" i="0" dirty="0" smtClean="0"/>
              <a:t>up</a:t>
            </a:r>
            <a:r>
              <a:rPr lang="en-US" sz="800" dirty="0" smtClean="0"/>
              <a:t>on completion to evaluate the air seal. </a:t>
            </a:r>
          </a:p>
          <a:p>
            <a:pPr marL="441198" indent="-216004" defTabSz="882396">
              <a:spcBef>
                <a:spcPts val="0"/>
              </a:spcBef>
              <a:spcAft>
                <a:spcPts val="0"/>
              </a:spcAft>
              <a:buFont typeface="Symbol" pitchFamily="18" charset="2"/>
              <a:buChar char="·"/>
              <a:defRPr/>
            </a:pPr>
            <a:r>
              <a:rPr lang="en-US" sz="800" dirty="0" smtClean="0"/>
              <a:t>Designate building envelope surfaces.</a:t>
            </a:r>
            <a:r>
              <a:rPr lang="en-US" sz="800" baseline="0" dirty="0" smtClean="0"/>
              <a:t> </a:t>
            </a:r>
            <a:r>
              <a:rPr lang="en-US" sz="800" dirty="0" smtClean="0"/>
              <a:t>Select necessary measures to create continuous and contiguous air, heat, and moisture barriers at envelope surfaces.</a:t>
            </a:r>
          </a:p>
          <a:p>
            <a:pPr marL="773629" lvl="1" indent="-223663" defTabSz="882396">
              <a:spcBef>
                <a:spcPts val="0"/>
              </a:spcBef>
              <a:spcAft>
                <a:spcPts val="0"/>
              </a:spcAft>
              <a:buFont typeface="Courier New" pitchFamily="49" charset="0"/>
              <a:buChar char="o"/>
              <a:defRPr/>
            </a:pPr>
            <a:r>
              <a:rPr lang="en-US" sz="800" dirty="0" smtClean="0"/>
              <a:t>Example: Air seal the attic flat and slopes, exterior walls, wall between kitchen and shed, crawl space perimeter, and basement.</a:t>
            </a:r>
          </a:p>
          <a:p>
            <a:pPr marL="773629" lvl="1" indent="-223663">
              <a:spcBef>
                <a:spcPts val="0"/>
              </a:spcBef>
              <a:spcAft>
                <a:spcPts val="0"/>
              </a:spcAft>
              <a:buFont typeface="Courier New" pitchFamily="49" charset="0"/>
              <a:buChar char="o"/>
            </a:pPr>
            <a:r>
              <a:rPr lang="en-US" sz="800" dirty="0" smtClean="0"/>
              <a:t>Example: Air seal all penetrations from the living space to the attic. Treat the attic hatch. Insulate the attic flat. Dense pack slopes. Install sash locks on the upstairs bedroom windows. Dense pack the exterior and house-to-shed walls. Add weatherstripping and door sweeps at the front and rear doors. Close off the uphill basement window. Two-part foam the box sills in the basement and crawl space.</a:t>
            </a:r>
          </a:p>
          <a:p>
            <a:pPr marL="435070" indent="-209876">
              <a:spcBef>
                <a:spcPts val="0"/>
              </a:spcBef>
              <a:spcAft>
                <a:spcPts val="0"/>
              </a:spcAft>
              <a:buFont typeface="Symbol" pitchFamily="18" charset="2"/>
              <a:buChar char="·"/>
            </a:pPr>
            <a:r>
              <a:rPr lang="en-US" sz="800" dirty="0" smtClean="0"/>
              <a:t>Include any additional repairs needed to protect the chosen energy conservation measures.</a:t>
            </a:r>
          </a:p>
          <a:p>
            <a:pPr marL="773629" lvl="1" indent="-223663">
              <a:spcBef>
                <a:spcPts val="0"/>
              </a:spcBef>
              <a:spcAft>
                <a:spcPts val="0"/>
              </a:spcAft>
              <a:buFont typeface="Courier New" pitchFamily="49" charset="0"/>
              <a:buChar char="o"/>
            </a:pPr>
            <a:r>
              <a:rPr lang="en-US" sz="800" dirty="0" smtClean="0"/>
              <a:t>Example: Seal the roof leak at the main house chimney. </a:t>
            </a:r>
          </a:p>
          <a:p>
            <a:pPr marL="435070" indent="-209876">
              <a:spcBef>
                <a:spcPts val="0"/>
              </a:spcBef>
              <a:spcAft>
                <a:spcPts val="0"/>
              </a:spcAft>
              <a:buFont typeface="Symbol" pitchFamily="18" charset="2"/>
              <a:buChar char="·"/>
            </a:pPr>
            <a:r>
              <a:rPr lang="en-US" sz="800" dirty="0" smtClean="0"/>
              <a:t>Enter selected measures into the audit program or refer to priority list for task prioritization.</a:t>
            </a:r>
          </a:p>
          <a:p>
            <a:pPr marL="435070" indent="-209876">
              <a:spcBef>
                <a:spcPts val="0"/>
              </a:spcBef>
              <a:spcAft>
                <a:spcPts val="0"/>
              </a:spcAft>
              <a:buFont typeface="Symbol" pitchFamily="18" charset="2"/>
              <a:buChar char="·"/>
            </a:pPr>
            <a:r>
              <a:rPr lang="en-US" sz="800" dirty="0" smtClean="0"/>
              <a:t>Decide on the energy conservation measures and the cost of the total job (including any additional necessary repair tasks) to produce an SIR of 1.0 or better.</a:t>
            </a:r>
          </a:p>
          <a:p>
            <a:pPr marL="435070" indent="-209876">
              <a:spcBef>
                <a:spcPts val="0"/>
              </a:spcBef>
              <a:spcAft>
                <a:spcPts val="0"/>
              </a:spcAft>
              <a:buFont typeface="Symbol" pitchFamily="18" charset="2"/>
              <a:buChar char="·"/>
            </a:pPr>
            <a:r>
              <a:rPr lang="en-US" sz="800" dirty="0" smtClean="0"/>
              <a:t>Identify necessary health and safety tasks. </a:t>
            </a:r>
          </a:p>
          <a:p>
            <a:pPr marL="773629" lvl="1" indent="-223663">
              <a:spcBef>
                <a:spcPts val="0"/>
              </a:spcBef>
              <a:spcAft>
                <a:spcPts val="0"/>
              </a:spcAft>
              <a:buFont typeface="Courier New" pitchFamily="49" charset="0"/>
              <a:buChar char="o"/>
            </a:pPr>
            <a:r>
              <a:rPr lang="en-US" sz="800" dirty="0" smtClean="0"/>
              <a:t>Example: Install a brand name or equivalent 1.5-sone bath fan vented to the gable end per the State Technical Manual. Use metal duct sloped slightly to the exterior. Insulate the duct. Seal all joints.</a:t>
            </a:r>
          </a:p>
          <a:p>
            <a:pPr marL="435070" indent="-209876">
              <a:spcBef>
                <a:spcPts val="0"/>
              </a:spcBef>
              <a:spcAft>
                <a:spcPts val="0"/>
              </a:spcAft>
              <a:buFont typeface="Symbol" pitchFamily="18" charset="2"/>
              <a:buChar char=""/>
            </a:pPr>
            <a:r>
              <a:rPr lang="en-US" sz="800" dirty="0" smtClean="0"/>
              <a:t>Determine that the total projected cost for the job does not exceed any state- or subgrantee-imposed dollar limit.</a:t>
            </a:r>
          </a:p>
          <a:p>
            <a:pPr marL="683306" indent="-227769">
              <a:spcBef>
                <a:spcPts val="0"/>
              </a:spcBef>
              <a:spcAft>
                <a:spcPts val="0"/>
              </a:spcAft>
              <a:buFont typeface="Wingdings"/>
              <a:buChar char="§"/>
            </a:pPr>
            <a:endParaRPr lang="en-US" dirty="0" smtClean="0">
              <a:latin typeface="Times New Roman"/>
            </a:endParaRPr>
          </a:p>
          <a:p>
            <a:pPr>
              <a:spcBef>
                <a:spcPts val="0"/>
              </a:spcBef>
              <a:spcAft>
                <a:spcPts val="0"/>
              </a:spcAft>
            </a:pPr>
            <a:endParaRPr lang="en-US" dirty="0" smtClean="0">
              <a:latin typeface="Times New Roman"/>
            </a:endParaRPr>
          </a:p>
          <a:p>
            <a:pPr marL="569421" lvl="2" indent="-113884">
              <a:lnSpc>
                <a:spcPct val="80000"/>
              </a:lnSpc>
              <a:spcBef>
                <a:spcPts val="0"/>
              </a:spcBef>
              <a:spcAft>
                <a:spcPts val="0"/>
              </a:spcAft>
            </a:pPr>
            <a:endParaRPr lang="en-US" sz="800" dirty="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Times New Roman"/>
              </a:rPr>
              <a:t>The completed work order should be well organized with terminology the contractor/installer understands. It should include:</a:t>
            </a:r>
          </a:p>
          <a:p>
            <a:pPr marL="441198" indent="-216004">
              <a:spcBef>
                <a:spcPts val="0"/>
              </a:spcBef>
              <a:spcAft>
                <a:spcPts val="0"/>
              </a:spcAft>
              <a:buFont typeface="Symbol" pitchFamily="18" charset="2"/>
              <a:buChar char="·"/>
            </a:pPr>
            <a:r>
              <a:rPr lang="en-US" dirty="0" smtClean="0">
                <a:latin typeface="Times New Roman"/>
              </a:rPr>
              <a:t>Clear travel directions and client contact information. </a:t>
            </a:r>
          </a:p>
          <a:p>
            <a:pPr marL="441198" indent="-216004">
              <a:spcBef>
                <a:spcPts val="0"/>
              </a:spcBef>
              <a:spcAft>
                <a:spcPts val="0"/>
              </a:spcAft>
              <a:buFont typeface="Symbol" pitchFamily="18" charset="2"/>
              <a:buChar char="·"/>
            </a:pPr>
            <a:r>
              <a:rPr lang="en-US" dirty="0" smtClean="0">
                <a:latin typeface="Times New Roman"/>
              </a:rPr>
              <a:t>Notes about any client issues – best contact times, deafness, need for a translator, etc.</a:t>
            </a:r>
          </a:p>
          <a:p>
            <a:pPr marL="441198" indent="-216004">
              <a:spcBef>
                <a:spcPts val="0"/>
              </a:spcBef>
              <a:spcAft>
                <a:spcPts val="0"/>
              </a:spcAft>
              <a:buFont typeface="Symbol" pitchFamily="18" charset="2"/>
              <a:buChar char="·"/>
            </a:pPr>
            <a:r>
              <a:rPr lang="en-US" dirty="0" smtClean="0">
                <a:latin typeface="Times New Roman"/>
              </a:rPr>
              <a:t>A photo of the front of the house, showing the street number if possible.</a:t>
            </a:r>
          </a:p>
          <a:p>
            <a:pPr marL="441198" indent="-216004">
              <a:spcBef>
                <a:spcPts val="0"/>
              </a:spcBef>
              <a:spcAft>
                <a:spcPts val="0"/>
              </a:spcAft>
              <a:buFont typeface="Symbol" pitchFamily="18" charset="2"/>
              <a:buChar char="·"/>
            </a:pPr>
            <a:r>
              <a:rPr lang="en-US" dirty="0" smtClean="0">
                <a:latin typeface="Times New Roman"/>
              </a:rPr>
              <a:t>Accurate dimensions and material quantities.</a:t>
            </a:r>
          </a:p>
          <a:p>
            <a:pPr marL="441198" indent="-216004">
              <a:spcBef>
                <a:spcPts val="0"/>
              </a:spcBef>
              <a:spcAft>
                <a:spcPts val="0"/>
              </a:spcAft>
              <a:buFont typeface="Symbol" pitchFamily="18" charset="2"/>
              <a:buChar char="·"/>
            </a:pPr>
            <a:r>
              <a:rPr lang="en-US" dirty="0" smtClean="0">
                <a:latin typeface="Times New Roman"/>
              </a:rPr>
              <a:t>Specific insulation products and installation methods.</a:t>
            </a:r>
          </a:p>
          <a:p>
            <a:pPr marL="441198" indent="-216004">
              <a:spcBef>
                <a:spcPts val="0"/>
              </a:spcBef>
              <a:spcAft>
                <a:spcPts val="0"/>
              </a:spcAft>
              <a:buFont typeface="Symbol" pitchFamily="18" charset="2"/>
              <a:buChar char="·"/>
            </a:pPr>
            <a:r>
              <a:rPr lang="en-US" dirty="0" smtClean="0">
                <a:latin typeface="Times New Roman"/>
              </a:rPr>
              <a:t>Diagrams and pictures to pinpoint the location of each weatherization measure.</a:t>
            </a:r>
          </a:p>
          <a:p>
            <a:pPr marL="441198" indent="-216004">
              <a:spcBef>
                <a:spcPts val="0"/>
              </a:spcBef>
              <a:spcAft>
                <a:spcPts val="0"/>
              </a:spcAft>
              <a:buFont typeface="Symbol" pitchFamily="18" charset="2"/>
              <a:buChar char="·"/>
            </a:pPr>
            <a:r>
              <a:rPr lang="en-US" dirty="0" smtClean="0">
                <a:latin typeface="Times New Roman"/>
              </a:rPr>
              <a:t>Notes about anything unusual – special instructions, do not treat “X,” etc.</a:t>
            </a:r>
          </a:p>
          <a:p>
            <a:pPr marL="441198" indent="-216004">
              <a:spcBef>
                <a:spcPts val="0"/>
              </a:spcBef>
              <a:spcAft>
                <a:spcPts val="0"/>
              </a:spcAft>
              <a:buFont typeface="Symbol" pitchFamily="18" charset="2"/>
              <a:buChar char="·"/>
            </a:pPr>
            <a:r>
              <a:rPr lang="en-US" dirty="0" smtClean="0">
                <a:latin typeface="Times New Roman"/>
              </a:rPr>
              <a:t>Name and phone number of community action agency contact person, should extra clarification be needed or unforeseen conditions arise. </a:t>
            </a:r>
          </a:p>
          <a:p>
            <a:pPr marL="273322" indent="-227769"/>
            <a:endParaRPr lang="en-US" dirty="0" smtClean="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p:spPr>
      </p:sp>
      <p:sp>
        <p:nvSpPr>
          <p:cNvPr id="33795" name="Rectangle 3"/>
          <p:cNvSpPr>
            <a:spLocks noGrp="1"/>
          </p:cNvSpPr>
          <p:nvPr>
            <p:ph type="body" idx="1"/>
          </p:nvPr>
        </p:nvSpPr>
        <p:spPr bwMode="auto">
          <a:noFill/>
        </p:spPr>
        <p:txBody>
          <a:bodyPr wrap="square" numCol="1" anchor="t" anchorCtr="0" compatLnSpc="1">
            <a:prstTxWarp prst="textNoShape">
              <a:avLst/>
            </a:prstTxWarp>
          </a:bodyPr>
          <a:lstStyle/>
          <a:p>
            <a:pPr marL="223838" indent="-223838">
              <a:spcBef>
                <a:spcPts val="0"/>
              </a:spcBef>
              <a:spcAft>
                <a:spcPts val="0"/>
              </a:spcAft>
            </a:pPr>
            <a:r>
              <a:rPr lang="en-US" dirty="0" smtClean="0">
                <a:latin typeface="Times New Roman"/>
              </a:rPr>
              <a:t>The front page of the work order should include the following:</a:t>
            </a:r>
          </a:p>
          <a:p>
            <a:pPr marL="441198" indent="-216004">
              <a:spcBef>
                <a:spcPts val="0"/>
              </a:spcBef>
              <a:spcAft>
                <a:spcPts val="0"/>
              </a:spcAft>
              <a:buFont typeface="Symbol" pitchFamily="18" charset="2"/>
              <a:buChar char="·"/>
            </a:pPr>
            <a:r>
              <a:rPr lang="en-US" dirty="0" smtClean="0">
                <a:latin typeface="Times New Roman"/>
              </a:rPr>
              <a:t>Picture</a:t>
            </a:r>
          </a:p>
          <a:p>
            <a:pPr marL="441198" indent="-216004">
              <a:spcBef>
                <a:spcPts val="0"/>
              </a:spcBef>
              <a:spcAft>
                <a:spcPts val="0"/>
              </a:spcAft>
              <a:buFont typeface="Symbol" pitchFamily="18" charset="2"/>
              <a:buChar char="·"/>
            </a:pPr>
            <a:r>
              <a:rPr lang="en-US" dirty="0" smtClean="0">
                <a:latin typeface="Times New Roman"/>
              </a:rPr>
              <a:t>Client name, address, and phone number</a:t>
            </a:r>
          </a:p>
          <a:p>
            <a:pPr marL="441198" indent="-216004">
              <a:spcBef>
                <a:spcPts val="0"/>
              </a:spcBef>
              <a:spcAft>
                <a:spcPts val="0"/>
              </a:spcAft>
              <a:buFont typeface="Symbol" pitchFamily="18" charset="2"/>
              <a:buChar char="·"/>
            </a:pPr>
            <a:r>
              <a:rPr lang="en-US" dirty="0" smtClean="0">
                <a:latin typeface="Times New Roman"/>
              </a:rPr>
              <a:t>Clear directions to the home</a:t>
            </a:r>
          </a:p>
          <a:p>
            <a:pPr>
              <a:buFontTx/>
              <a:buChar char="•"/>
            </a:pPr>
            <a:endParaRPr lang="en-US" dirty="0" smtClean="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p:spPr>
      </p:sp>
      <p:sp>
        <p:nvSpPr>
          <p:cNvPr id="34819" name="Rectangle 3"/>
          <p:cNvSpPr>
            <a:spLocks noGrp="1"/>
          </p:cNvSpPr>
          <p:nvPr>
            <p:ph type="body" idx="1"/>
          </p:nvPr>
        </p:nvSpPr>
        <p:spPr bwMode="auto">
          <a:noFill/>
        </p:spPr>
        <p:txBody>
          <a:bodyPr wrap="square" numCol="1" anchor="t" anchorCtr="0" compatLnSpc="1">
            <a:prstTxWarp prst="textNoShape">
              <a:avLst/>
            </a:prstTxWarp>
          </a:bodyPr>
          <a:lstStyle/>
          <a:p>
            <a:pPr marL="441198" indent="-216004">
              <a:spcBef>
                <a:spcPts val="0"/>
              </a:spcBef>
              <a:spcAft>
                <a:spcPts val="0"/>
              </a:spcAft>
              <a:buFont typeface="Symbol" pitchFamily="18" charset="2"/>
              <a:buChar char="·"/>
            </a:pPr>
            <a:r>
              <a:rPr lang="en-US" dirty="0" smtClean="0">
                <a:latin typeface="Times New Roman"/>
              </a:rPr>
              <a:t>Determine that the home meets all program requirements; check for program barriers.</a:t>
            </a:r>
          </a:p>
          <a:p>
            <a:pPr marL="441198" indent="-216004">
              <a:spcBef>
                <a:spcPts val="0"/>
              </a:spcBef>
              <a:spcAft>
                <a:spcPts val="0"/>
              </a:spcAft>
              <a:buFont typeface="Symbol" pitchFamily="18" charset="2"/>
              <a:buChar char="·"/>
            </a:pPr>
            <a:r>
              <a:rPr lang="en-US" dirty="0" smtClean="0">
                <a:latin typeface="Times New Roman"/>
              </a:rPr>
              <a:t>Select and prioritize measures.</a:t>
            </a:r>
          </a:p>
          <a:p>
            <a:pPr marL="441198" indent="-216004">
              <a:spcBef>
                <a:spcPts val="0"/>
              </a:spcBef>
              <a:spcAft>
                <a:spcPts val="0"/>
              </a:spcAft>
              <a:buFont typeface="Symbol" pitchFamily="18" charset="2"/>
              <a:buChar char="·"/>
            </a:pPr>
            <a:r>
              <a:rPr lang="en-US" dirty="0" smtClean="0">
                <a:latin typeface="Times New Roman"/>
              </a:rPr>
              <a:t>Create the work order. </a:t>
            </a:r>
          </a:p>
          <a:p>
            <a:pPr marL="773629" lvl="1" indent="-223663">
              <a:spcBef>
                <a:spcPts val="0"/>
              </a:spcBef>
              <a:spcAft>
                <a:spcPts val="0"/>
              </a:spcAft>
              <a:buFont typeface="Courier New" pitchFamily="49" charset="0"/>
              <a:buChar char="o"/>
            </a:pPr>
            <a:r>
              <a:rPr lang="en-US" dirty="0" smtClean="0">
                <a:latin typeface="Times New Roman"/>
              </a:rPr>
              <a:t>Clear and concise</a:t>
            </a:r>
          </a:p>
          <a:p>
            <a:pPr marL="773629" lvl="1" indent="-223663">
              <a:spcBef>
                <a:spcPts val="0"/>
              </a:spcBef>
              <a:spcAft>
                <a:spcPts val="0"/>
              </a:spcAft>
              <a:buFont typeface="Courier New" pitchFamily="49" charset="0"/>
              <a:buChar char="o"/>
            </a:pPr>
            <a:r>
              <a:rPr lang="en-US" dirty="0" smtClean="0">
                <a:latin typeface="Times New Roman"/>
              </a:rPr>
              <a:t>Legible  </a:t>
            </a:r>
          </a:p>
          <a:p>
            <a:pPr marL="773629" lvl="1" indent="-223663">
              <a:spcBef>
                <a:spcPts val="0"/>
              </a:spcBef>
              <a:spcAft>
                <a:spcPts val="0"/>
              </a:spcAft>
              <a:buFont typeface="Courier New" pitchFamily="49" charset="0"/>
              <a:buChar char="o"/>
            </a:pPr>
            <a:r>
              <a:rPr lang="en-US" dirty="0" smtClean="0">
                <a:latin typeface="Times New Roman"/>
              </a:rPr>
              <a:t>Include pictures and diagrams</a:t>
            </a:r>
          </a:p>
          <a:p>
            <a:pPr marL="441198" indent="-216004">
              <a:spcBef>
                <a:spcPts val="0"/>
              </a:spcBef>
              <a:spcAft>
                <a:spcPts val="0"/>
              </a:spcAft>
              <a:buFont typeface="Symbol" pitchFamily="18" charset="2"/>
              <a:buChar char="·"/>
            </a:pPr>
            <a:r>
              <a:rPr lang="en-US" dirty="0" smtClean="0">
                <a:latin typeface="Times New Roman"/>
              </a:rPr>
              <a:t>Provide a picture including the street number if possible and clear directions.</a:t>
            </a:r>
          </a:p>
          <a:p>
            <a:pPr marL="441198" indent="-216004">
              <a:spcBef>
                <a:spcPts val="0"/>
              </a:spcBef>
              <a:spcAft>
                <a:spcPts val="0"/>
              </a:spcAft>
              <a:buFont typeface="Symbol" pitchFamily="18" charset="2"/>
              <a:buChar char="·"/>
            </a:pPr>
            <a:r>
              <a:rPr lang="en-US" dirty="0" smtClean="0">
                <a:latin typeface="Times New Roman"/>
              </a:rPr>
              <a:t>Provide auditor contact information.</a:t>
            </a:r>
          </a:p>
          <a:p>
            <a:r>
              <a:rPr lang="en-US" i="1" dirty="0">
                <a:solidFill>
                  <a:schemeClr val="tx1">
                    <a:lumMod val="50000"/>
                    <a:lumOff val="50000"/>
                  </a:schemeClr>
                </a:solidFill>
              </a:rPr>
              <a:t>Present this slide as an interactive discussion, soliciting personal examples from the trainees. Add your own personal examples and knowledge to supplement. </a:t>
            </a:r>
            <a:endParaRPr lang="en-US" dirty="0">
              <a:solidFill>
                <a:schemeClr val="tx1">
                  <a:lumMod val="50000"/>
                  <a:lumOff val="50000"/>
                </a:schemeClr>
              </a:solidFill>
            </a:endParaRPr>
          </a:p>
          <a:p>
            <a:endParaRPr lang="en-US" dirty="0"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charset="-128"/>
              </a:rPr>
              <a:t>By attending this session, participants will be able to</a:t>
            </a:r>
            <a:r>
              <a:rPr lang="en-US" dirty="0" smtClean="0">
                <a:latin typeface="Times New Roman"/>
              </a:rPr>
              <a:t>:</a:t>
            </a:r>
          </a:p>
          <a:p>
            <a:pPr marL="441198" indent="-220599">
              <a:spcBef>
                <a:spcPts val="0"/>
              </a:spcBef>
              <a:spcAft>
                <a:spcPts val="0"/>
              </a:spcAft>
              <a:buFont typeface="Symbol" pitchFamily="18" charset="2"/>
              <a:buChar char="·"/>
            </a:pPr>
            <a:r>
              <a:rPr lang="en-US" dirty="0">
                <a:ea typeface="ＭＳ Ｐゴシック" charset="-128"/>
              </a:rPr>
              <a:t>Formulate solutions to handle typical barriers to weatherization </a:t>
            </a:r>
            <a:r>
              <a:rPr lang="en-US" dirty="0" smtClean="0">
                <a:ea typeface="ＭＳ Ｐゴシック" charset="-128"/>
              </a:rPr>
              <a:t>resources.</a:t>
            </a:r>
            <a:endParaRPr lang="en-US" dirty="0" smtClean="0">
              <a:latin typeface="Times New Roman"/>
            </a:endParaRPr>
          </a:p>
          <a:p>
            <a:pPr marL="441198" indent="-220599">
              <a:spcBef>
                <a:spcPts val="0"/>
              </a:spcBef>
              <a:spcAft>
                <a:spcPts val="0"/>
              </a:spcAft>
              <a:buFont typeface="Symbol" pitchFamily="18" charset="2"/>
              <a:buChar char="·"/>
            </a:pPr>
            <a:r>
              <a:rPr lang="en-US" dirty="0">
                <a:ea typeface="ＭＳ Ｐゴシック" charset="-128"/>
              </a:rPr>
              <a:t>Determine health and safety measures.</a:t>
            </a:r>
          </a:p>
          <a:p>
            <a:pPr marL="441198" indent="-220599">
              <a:spcBef>
                <a:spcPts val="0"/>
              </a:spcBef>
              <a:spcAft>
                <a:spcPts val="0"/>
              </a:spcAft>
              <a:buFont typeface="Symbol" pitchFamily="18" charset="2"/>
              <a:buChar char="·"/>
            </a:pPr>
            <a:r>
              <a:rPr lang="en-US" dirty="0">
                <a:ea typeface="ＭＳ Ｐゴシック" charset="-128"/>
              </a:rPr>
              <a:t>Compose an analysis report (work order).</a:t>
            </a:r>
          </a:p>
          <a:p>
            <a:pPr marL="441198" indent="-220599">
              <a:spcBef>
                <a:spcPts val="0"/>
              </a:spcBef>
              <a:spcAft>
                <a:spcPts val="0"/>
              </a:spcAft>
              <a:buFont typeface="Symbol" pitchFamily="18" charset="2"/>
              <a:buChar char="·"/>
            </a:pPr>
            <a:r>
              <a:rPr lang="en-US" dirty="0">
                <a:ea typeface="ＭＳ Ｐゴシック" charset="-128"/>
              </a:rPr>
              <a:t>Propose work specifications.</a:t>
            </a:r>
          </a:p>
          <a:p>
            <a:endParaRPr lang="en-US" dirty="0"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p:spPr>
      </p:sp>
      <p:sp>
        <p:nvSpPr>
          <p:cNvPr id="22531"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Times New Roman"/>
              </a:rPr>
              <a:t>Generating a complete work scope or </a:t>
            </a:r>
            <a:r>
              <a:rPr lang="en-US" b="1" i="1" dirty="0" smtClean="0">
                <a:latin typeface="Times New Roman"/>
              </a:rPr>
              <a:t>work order </a:t>
            </a:r>
            <a:r>
              <a:rPr lang="en-US" dirty="0" smtClean="0">
                <a:latin typeface="Times New Roman"/>
              </a:rPr>
              <a:t>relies on recording accurate observations during the site audit. </a:t>
            </a:r>
          </a:p>
          <a:p>
            <a:r>
              <a:rPr lang="en-US" i="1" dirty="0" smtClean="0">
                <a:solidFill>
                  <a:schemeClr val="tx1">
                    <a:lumMod val="50000"/>
                    <a:lumOff val="50000"/>
                  </a:schemeClr>
                </a:solidFill>
                <a:latin typeface="Times New Roman"/>
              </a:rPr>
              <a:t>Tell the class they will use this sample house to generate a work order from their observations.</a:t>
            </a:r>
          </a:p>
          <a:p>
            <a:r>
              <a:rPr lang="en-US" i="1" dirty="0" smtClean="0">
                <a:solidFill>
                  <a:schemeClr val="tx1">
                    <a:lumMod val="50000"/>
                    <a:lumOff val="50000"/>
                  </a:schemeClr>
                </a:solidFill>
                <a:latin typeface="Times New Roman"/>
              </a:rPr>
              <a:t>Hand out copies of slides 3 through 9 and discuss each slide as you go through the presentation. </a:t>
            </a:r>
          </a:p>
          <a:p>
            <a:r>
              <a:rPr lang="en-US" i="1" dirty="0" smtClean="0">
                <a:solidFill>
                  <a:schemeClr val="tx1">
                    <a:lumMod val="50000"/>
                    <a:lumOff val="50000"/>
                  </a:schemeClr>
                </a:solidFill>
                <a:latin typeface="Times New Roman"/>
              </a:rPr>
              <a:t>Have the class take field notes during the discussion. Using guidance in the Lesson Plan, take students through the process of generating a work order.</a:t>
            </a:r>
          </a:p>
          <a:p>
            <a:r>
              <a:rPr lang="en-US" i="1" dirty="0" smtClean="0">
                <a:solidFill>
                  <a:schemeClr val="tx1">
                    <a:lumMod val="50000"/>
                    <a:lumOff val="50000"/>
                  </a:schemeClr>
                </a:solidFill>
                <a:latin typeface="Times New Roman"/>
              </a:rPr>
              <a:t>Ask the class to volunteer other examples from their own experiences as memories are jogged by the scenarios presented in the slides. Discuss what was done and why this was or was not appropriate. </a:t>
            </a:r>
          </a:p>
          <a:p>
            <a:pPr marL="273322"/>
            <a:endParaRPr lang="en-US" dirty="0"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i="1" dirty="0" smtClean="0">
                <a:solidFill>
                  <a:srgbClr val="808080"/>
                </a:solidFill>
                <a:latin typeface="Times New Roman"/>
              </a:rPr>
              <a:t>Click to call out details of the home listed in the order below.</a:t>
            </a:r>
          </a:p>
          <a:p>
            <a:pPr>
              <a:spcBef>
                <a:spcPts val="0"/>
              </a:spcBef>
              <a:spcAft>
                <a:spcPts val="0"/>
              </a:spcAft>
            </a:pPr>
            <a:r>
              <a:rPr lang="en-US" dirty="0" smtClean="0">
                <a:latin typeface="Times New Roman"/>
              </a:rPr>
              <a:t>Chimneys look good and they meet code height requirements.</a:t>
            </a:r>
          </a:p>
          <a:p>
            <a:pPr>
              <a:spcBef>
                <a:spcPts val="0"/>
              </a:spcBef>
              <a:spcAft>
                <a:spcPts val="0"/>
              </a:spcAft>
            </a:pPr>
            <a:endParaRPr lang="en-US" dirty="0" smtClean="0">
              <a:latin typeface="Times New Roman"/>
            </a:endParaRPr>
          </a:p>
          <a:p>
            <a:pPr>
              <a:spcBef>
                <a:spcPts val="0"/>
              </a:spcBef>
              <a:spcAft>
                <a:spcPts val="0"/>
              </a:spcAft>
            </a:pPr>
            <a:r>
              <a:rPr lang="en-US" dirty="0" smtClean="0">
                <a:latin typeface="Times New Roman"/>
              </a:rPr>
              <a:t>All windows are wood primary with either wood or aluminum storm windows.</a:t>
            </a:r>
          </a:p>
          <a:p>
            <a:pPr>
              <a:spcBef>
                <a:spcPts val="0"/>
              </a:spcBef>
              <a:spcAft>
                <a:spcPts val="0"/>
              </a:spcAft>
            </a:pPr>
            <a:endParaRPr lang="en-US" dirty="0" smtClean="0">
              <a:latin typeface="Times New Roman"/>
            </a:endParaRPr>
          </a:p>
          <a:p>
            <a:pPr>
              <a:spcBef>
                <a:spcPts val="0"/>
              </a:spcBef>
              <a:spcAft>
                <a:spcPts val="0"/>
              </a:spcAft>
            </a:pPr>
            <a:r>
              <a:rPr lang="en-US" dirty="0" smtClean="0">
                <a:latin typeface="Times New Roman"/>
              </a:rPr>
              <a:t>The land behind the home slopes to the building. Is groundwater a consideration? This can be discovered through a client interview and specific indoor observations, especially in the basement or crawl space. </a:t>
            </a:r>
          </a:p>
          <a:p>
            <a:pPr>
              <a:spcBef>
                <a:spcPts val="0"/>
              </a:spcBef>
              <a:spcAft>
                <a:spcPts val="0"/>
              </a:spcAft>
            </a:pPr>
            <a:endParaRPr lang="en-US" dirty="0" smtClean="0">
              <a:latin typeface="Times New Roman"/>
            </a:endParaRPr>
          </a:p>
          <a:p>
            <a:pPr>
              <a:spcBef>
                <a:spcPts val="0"/>
              </a:spcBef>
              <a:spcAft>
                <a:spcPts val="0"/>
              </a:spcAft>
            </a:pPr>
            <a:r>
              <a:rPr lang="en-US" dirty="0" smtClean="0">
                <a:latin typeface="Times New Roman"/>
              </a:rPr>
              <a:t>There are no gutters.</a:t>
            </a:r>
          </a:p>
          <a:p>
            <a:pPr>
              <a:spcBef>
                <a:spcPts val="0"/>
              </a:spcBef>
              <a:spcAft>
                <a:spcPts val="0"/>
              </a:spcAft>
            </a:pPr>
            <a:endParaRPr lang="en-US" dirty="0" smtClean="0">
              <a:latin typeface="Times New Roman"/>
            </a:endParaRPr>
          </a:p>
          <a:p>
            <a:pPr>
              <a:spcBef>
                <a:spcPts val="0"/>
              </a:spcBef>
              <a:spcAft>
                <a:spcPts val="0"/>
              </a:spcAft>
            </a:pPr>
            <a:r>
              <a:rPr lang="en-US" dirty="0" smtClean="0">
                <a:latin typeface="Times New Roman"/>
              </a:rPr>
              <a:t>With a steel roof, any installed ventilation, either passive attic ventilation or bath fans, must exit through the gable ends.</a:t>
            </a:r>
          </a:p>
          <a:p>
            <a:pPr>
              <a:spcBef>
                <a:spcPts val="0"/>
              </a:spcBef>
              <a:spcAft>
                <a:spcPts val="0"/>
              </a:spcAft>
            </a:pPr>
            <a:endParaRPr lang="en-US" dirty="0" smtClean="0">
              <a:latin typeface="Times New Roman"/>
            </a:endParaRPr>
          </a:p>
          <a:p>
            <a:pPr>
              <a:spcBef>
                <a:spcPts val="0"/>
              </a:spcBef>
              <a:spcAft>
                <a:spcPts val="0"/>
              </a:spcAft>
            </a:pPr>
            <a:r>
              <a:rPr lang="en-US" dirty="0" smtClean="0">
                <a:latin typeface="Times New Roman"/>
              </a:rPr>
              <a:t>Clapboard siding is in good condition.</a:t>
            </a:r>
          </a:p>
          <a:p>
            <a:pPr>
              <a:spcBef>
                <a:spcPts val="0"/>
              </a:spcBef>
              <a:spcAft>
                <a:spcPts val="0"/>
              </a:spcAft>
            </a:pPr>
            <a:endParaRPr lang="en-US" dirty="0" smtClean="0">
              <a:latin typeface="Times New Roman"/>
            </a:endParaRPr>
          </a:p>
          <a:p>
            <a:pPr>
              <a:spcBef>
                <a:spcPts val="0"/>
              </a:spcBef>
              <a:spcAft>
                <a:spcPts val="0"/>
              </a:spcAft>
            </a:pPr>
            <a:r>
              <a:rPr lang="en-US" dirty="0" smtClean="0">
                <a:latin typeface="Times New Roman"/>
              </a:rPr>
              <a:t>There are no storm doors.</a:t>
            </a:r>
          </a:p>
          <a:p>
            <a:endParaRPr lang="en-US" b="1" u="sng" dirty="0" smtClean="0">
              <a:latin typeface="Arial"/>
            </a:endParaRPr>
          </a:p>
          <a:p>
            <a:pPr marL="37452096" lvl="1" indent="-37338211"/>
            <a:endParaRPr lang="en-US" dirty="0"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pPr marL="223838" indent="-223838">
              <a:spcBef>
                <a:spcPts val="0"/>
              </a:spcBef>
              <a:spcAft>
                <a:spcPts val="0"/>
              </a:spcAft>
            </a:pPr>
            <a:r>
              <a:rPr lang="en-US" dirty="0" smtClean="0">
                <a:latin typeface="Times New Roman"/>
              </a:rPr>
              <a:t>On the footprint sketch:</a:t>
            </a:r>
          </a:p>
          <a:p>
            <a:pPr marL="441198" indent="-216004">
              <a:spcBef>
                <a:spcPts val="0"/>
              </a:spcBef>
              <a:spcAft>
                <a:spcPts val="0"/>
              </a:spcAft>
              <a:buFont typeface="Symbol" pitchFamily="18" charset="2"/>
              <a:buChar char="·"/>
            </a:pPr>
            <a:r>
              <a:rPr lang="en-US" dirty="0" smtClean="0">
                <a:latin typeface="Times New Roman"/>
              </a:rPr>
              <a:t>Note north direction.</a:t>
            </a:r>
          </a:p>
          <a:p>
            <a:pPr marL="441198" indent="-216004">
              <a:spcBef>
                <a:spcPts val="0"/>
              </a:spcBef>
              <a:spcAft>
                <a:spcPts val="0"/>
              </a:spcAft>
              <a:buFont typeface="Symbol" pitchFamily="18" charset="2"/>
              <a:buChar char="·"/>
            </a:pPr>
            <a:r>
              <a:rPr lang="en-US" dirty="0" smtClean="0">
                <a:latin typeface="Times New Roman"/>
              </a:rPr>
              <a:t>Note chimney locations.</a:t>
            </a:r>
          </a:p>
          <a:p>
            <a:pPr marL="441198" indent="-216004">
              <a:spcBef>
                <a:spcPts val="0"/>
              </a:spcBef>
              <a:spcAft>
                <a:spcPts val="0"/>
              </a:spcAft>
              <a:buFont typeface="Symbol" pitchFamily="18" charset="2"/>
              <a:buChar char="·"/>
            </a:pPr>
            <a:r>
              <a:rPr lang="en-US" dirty="0" smtClean="0">
                <a:latin typeface="Times New Roman"/>
              </a:rPr>
              <a:t>Note exterior dimensions</a:t>
            </a:r>
            <a:r>
              <a:rPr lang="en-US" baseline="0" dirty="0" smtClean="0">
                <a:latin typeface="Times New Roman"/>
              </a:rPr>
              <a:t> are collected on site and will be used</a:t>
            </a:r>
            <a:r>
              <a:rPr lang="en-US" dirty="0" smtClean="0">
                <a:latin typeface="Times New Roman"/>
              </a:rPr>
              <a:t> to estimate square footage of wall insulation and footprint.</a:t>
            </a:r>
          </a:p>
          <a:p>
            <a:pPr>
              <a:buFontTx/>
              <a:buChar char="•"/>
            </a:pPr>
            <a:endParaRPr lang="en-US" dirty="0" smtClean="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p:spPr>
      </p:sp>
      <p:sp>
        <p:nvSpPr>
          <p:cNvPr id="25603" name="Rectangle 3"/>
          <p:cNvSpPr>
            <a:spLocks noGrp="1"/>
          </p:cNvSpPr>
          <p:nvPr>
            <p:ph type="body" idx="1"/>
          </p:nvPr>
        </p:nvSpPr>
        <p:spPr bwMode="auto">
          <a:noFill/>
        </p:spPr>
        <p:txBody>
          <a:bodyPr wrap="square" numCol="1" anchor="t" anchorCtr="0" compatLnSpc="1">
            <a:prstTxWarp prst="textNoShape">
              <a:avLst/>
            </a:prstTxWarp>
          </a:bodyPr>
          <a:lstStyle/>
          <a:p>
            <a:pPr>
              <a:spcBef>
                <a:spcPts val="0"/>
              </a:spcBef>
              <a:spcAft>
                <a:spcPts val="0"/>
              </a:spcAft>
            </a:pPr>
            <a:r>
              <a:rPr lang="en-US" dirty="0" smtClean="0">
                <a:latin typeface="Times New Roman"/>
              </a:rPr>
              <a:t>For elevations:</a:t>
            </a:r>
          </a:p>
          <a:p>
            <a:pPr marL="441198" indent="-216004">
              <a:spcBef>
                <a:spcPts val="0"/>
              </a:spcBef>
              <a:spcAft>
                <a:spcPts val="0"/>
              </a:spcAft>
              <a:buFont typeface="Symbol" pitchFamily="18" charset="2"/>
              <a:buChar char="·"/>
            </a:pPr>
            <a:r>
              <a:rPr lang="en-US" dirty="0" smtClean="0">
                <a:latin typeface="Times New Roman"/>
              </a:rPr>
              <a:t>Note the distance from the ground to the highest heated point for the </a:t>
            </a:r>
            <a:r>
              <a:rPr lang="en-US" b="0" i="0" dirty="0" smtClean="0">
                <a:latin typeface="Times New Roman"/>
              </a:rPr>
              <a:t>ventilation</a:t>
            </a:r>
            <a:r>
              <a:rPr lang="en-US" b="1" i="1" dirty="0" smtClean="0">
                <a:latin typeface="Times New Roman"/>
              </a:rPr>
              <a:t> </a:t>
            </a:r>
            <a:r>
              <a:rPr lang="en-US" dirty="0" smtClean="0">
                <a:latin typeface="Times New Roman"/>
              </a:rPr>
              <a:t>calculation.</a:t>
            </a:r>
          </a:p>
          <a:p>
            <a:pPr marL="441198" indent="-216004">
              <a:spcBef>
                <a:spcPts val="0"/>
              </a:spcBef>
              <a:spcAft>
                <a:spcPts val="0"/>
              </a:spcAft>
              <a:buFont typeface="Symbol" pitchFamily="18" charset="2"/>
              <a:buChar char="·"/>
            </a:pPr>
            <a:r>
              <a:rPr lang="en-US" dirty="0" smtClean="0">
                <a:latin typeface="Times New Roman"/>
              </a:rPr>
              <a:t>Note the number and dimensions of windows and doors.</a:t>
            </a:r>
          </a:p>
          <a:p>
            <a:pPr marL="441198" indent="-216004">
              <a:spcBef>
                <a:spcPts val="0"/>
              </a:spcBef>
              <a:spcAft>
                <a:spcPts val="0"/>
              </a:spcAft>
              <a:buFont typeface="Symbol" pitchFamily="18" charset="2"/>
              <a:buChar char="·"/>
            </a:pPr>
            <a:r>
              <a:rPr lang="en-US" dirty="0" smtClean="0">
                <a:latin typeface="Times New Roman"/>
              </a:rPr>
              <a:t>Note the type and amount of exposed foundation. </a:t>
            </a:r>
          </a:p>
          <a:p>
            <a:pPr>
              <a:buFontTx/>
              <a:buChar char="•"/>
            </a:pPr>
            <a:endParaRPr lang="en-US" dirty="0" smtClean="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noFill/>
          <a:ln>
            <a:solidFill>
              <a:srgbClr val="000000"/>
            </a:solidFill>
            <a:miter lim="800000"/>
            <a:headEnd/>
            <a:tailEnd/>
          </a:ln>
        </p:spPr>
      </p:sp>
      <p:sp>
        <p:nvSpPr>
          <p:cNvPr id="26627" name="Rectangle 3"/>
          <p:cNvSpPr>
            <a:spLocks noGrp="1"/>
          </p:cNvSpPr>
          <p:nvPr>
            <p:ph type="body" idx="1"/>
          </p:nvPr>
        </p:nvSpPr>
        <p:spPr bwMode="auto">
          <a:noFill/>
        </p:spPr>
        <p:txBody>
          <a:bodyPr wrap="square" numCol="1" anchor="t" anchorCtr="0" compatLnSpc="1">
            <a:prstTxWarp prst="textNoShape">
              <a:avLst/>
            </a:prstTxWarp>
          </a:bodyPr>
          <a:lstStyle/>
          <a:p>
            <a:pPr marL="273050" indent="-273050"/>
            <a:r>
              <a:rPr lang="en-US" i="1" dirty="0" smtClean="0">
                <a:solidFill>
                  <a:srgbClr val="808080"/>
                </a:solidFill>
                <a:latin typeface="Times New Roman"/>
              </a:rPr>
              <a:t>Ask students what they notice in the pictures. Click to reveal call-out boxes.</a:t>
            </a:r>
          </a:p>
          <a:p>
            <a:pPr>
              <a:spcBef>
                <a:spcPts val="0"/>
              </a:spcBef>
              <a:spcAft>
                <a:spcPts val="0"/>
              </a:spcAft>
            </a:pPr>
            <a:r>
              <a:rPr lang="en-US" dirty="0" smtClean="0">
                <a:latin typeface="Times New Roman"/>
              </a:rPr>
              <a:t>The hatch is inadequate (cracks, no weatherstrip, no fastening method).</a:t>
            </a:r>
          </a:p>
          <a:p>
            <a:pPr>
              <a:spcBef>
                <a:spcPts val="0"/>
              </a:spcBef>
              <a:spcAft>
                <a:spcPts val="0"/>
              </a:spcAft>
            </a:pPr>
            <a:endParaRPr lang="en-US" dirty="0" smtClean="0">
              <a:latin typeface="Times New Roman"/>
            </a:endParaRPr>
          </a:p>
          <a:p>
            <a:pPr>
              <a:spcBef>
                <a:spcPts val="0"/>
              </a:spcBef>
              <a:spcAft>
                <a:spcPts val="0"/>
              </a:spcAft>
            </a:pPr>
            <a:r>
              <a:rPr lang="en-US" dirty="0" smtClean="0">
                <a:latin typeface="Times New Roman"/>
              </a:rPr>
              <a:t>The </a:t>
            </a:r>
            <a:r>
              <a:rPr lang="en-US" b="1" i="1" dirty="0" smtClean="0">
                <a:latin typeface="Times New Roman"/>
              </a:rPr>
              <a:t>knob and tube </a:t>
            </a:r>
            <a:r>
              <a:rPr lang="en-US" dirty="0" smtClean="0">
                <a:latin typeface="Times New Roman"/>
              </a:rPr>
              <a:t>#14 </a:t>
            </a:r>
            <a:r>
              <a:rPr lang="en-US" b="1" i="1" dirty="0" smtClean="0">
                <a:latin typeface="Times New Roman"/>
              </a:rPr>
              <a:t>wiring </a:t>
            </a:r>
            <a:r>
              <a:rPr lang="en-US" dirty="0" smtClean="0">
                <a:latin typeface="Times New Roman"/>
              </a:rPr>
              <a:t>is in good condition. There are two circuits, each on a 15-amp breaker. The tested voltage drop is about 3%. </a:t>
            </a:r>
          </a:p>
          <a:p>
            <a:pPr lvl="1" indent="-228600">
              <a:spcBef>
                <a:spcPts val="0"/>
              </a:spcBef>
              <a:spcAft>
                <a:spcPts val="0"/>
              </a:spcAft>
              <a:buFont typeface="Symbol" pitchFamily="18" charset="2"/>
              <a:buChar char="·"/>
            </a:pPr>
            <a:r>
              <a:rPr lang="en-US" dirty="0" smtClean="0">
                <a:latin typeface="Times New Roman"/>
              </a:rPr>
              <a:t>The balance of the house was rewired, so the small amount of existing knob and tube is no barrier to weatherization in this instance.</a:t>
            </a:r>
          </a:p>
          <a:p>
            <a:pPr marL="342900" lvl="1">
              <a:spcBef>
                <a:spcPts val="0"/>
              </a:spcBef>
              <a:spcAft>
                <a:spcPts val="0"/>
              </a:spcAft>
            </a:pPr>
            <a:endParaRPr lang="en-US" dirty="0" smtClean="0">
              <a:latin typeface="Times New Roman"/>
            </a:endParaRPr>
          </a:p>
          <a:p>
            <a:pPr>
              <a:spcBef>
                <a:spcPts val="0"/>
              </a:spcBef>
              <a:spcAft>
                <a:spcPts val="0"/>
              </a:spcAft>
            </a:pPr>
            <a:r>
              <a:rPr lang="en-US" dirty="0" smtClean="0">
                <a:latin typeface="Times New Roman"/>
              </a:rPr>
              <a:t>The attic is functionally uninsulated.</a:t>
            </a:r>
          </a:p>
          <a:p>
            <a:pPr>
              <a:spcBef>
                <a:spcPts val="0"/>
              </a:spcBef>
              <a:spcAft>
                <a:spcPts val="0"/>
              </a:spcAft>
            </a:pPr>
            <a:endParaRPr lang="en-US" dirty="0" smtClean="0">
              <a:latin typeface="Times New Roman"/>
            </a:endParaRPr>
          </a:p>
          <a:p>
            <a:pPr>
              <a:spcBef>
                <a:spcPts val="0"/>
              </a:spcBef>
              <a:spcAft>
                <a:spcPts val="0"/>
              </a:spcAft>
            </a:pPr>
            <a:r>
              <a:rPr lang="en-US" dirty="0" smtClean="0">
                <a:latin typeface="Times New Roman"/>
              </a:rPr>
              <a:t>The double brick chimney serving the warm air furnace is coated with roof tar and in contact with the framing. </a:t>
            </a:r>
          </a:p>
          <a:p>
            <a:pPr lvl="1" indent="-228600">
              <a:spcBef>
                <a:spcPts val="0"/>
              </a:spcBef>
              <a:spcAft>
                <a:spcPts val="0"/>
              </a:spcAft>
              <a:buFont typeface="Symbol" pitchFamily="18" charset="2"/>
              <a:buChar char="·"/>
            </a:pPr>
            <a:r>
              <a:rPr lang="en-US" dirty="0" smtClean="0">
                <a:latin typeface="Times New Roman"/>
              </a:rPr>
              <a:t>Because the chimney serves a relatively low flue temperature (as opposed to a wood stove), lining it should suffice to mitigate the fire hazard.</a:t>
            </a:r>
          </a:p>
          <a:p>
            <a:pPr marL="549966" lvl="1">
              <a:spcBef>
                <a:spcPts val="0"/>
              </a:spcBef>
              <a:spcAft>
                <a:spcPts val="0"/>
              </a:spcAft>
            </a:pPr>
            <a:endParaRPr lang="en-US" dirty="0" smtClean="0">
              <a:latin typeface="Times New Roman"/>
            </a:endParaRPr>
          </a:p>
          <a:p>
            <a:pPr>
              <a:spcBef>
                <a:spcPts val="0"/>
              </a:spcBef>
              <a:spcAft>
                <a:spcPts val="0"/>
              </a:spcAft>
            </a:pPr>
            <a:r>
              <a:rPr lang="en-US" dirty="0" smtClean="0">
                <a:latin typeface="Times New Roman"/>
              </a:rPr>
              <a:t>There is a minor roof leak at the flashing.</a:t>
            </a:r>
          </a:p>
          <a:p>
            <a:pPr lvl="1"/>
            <a:endParaRPr lang="en-US" dirty="0" smtClean="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p:spPr>
      </p:sp>
      <p:sp>
        <p:nvSpPr>
          <p:cNvPr id="27651" name="Rectangle 3"/>
          <p:cNvSpPr>
            <a:spLocks noGrp="1"/>
          </p:cNvSpPr>
          <p:nvPr>
            <p:ph type="body" idx="1"/>
          </p:nvPr>
        </p:nvSpPr>
        <p:spPr bwMode="auto">
          <a:noFill/>
        </p:spPr>
        <p:txBody>
          <a:bodyPr wrap="square" numCol="1" anchor="t" anchorCtr="0" compatLnSpc="1">
            <a:prstTxWarp prst="textNoShape">
              <a:avLst/>
            </a:prstTxWarp>
          </a:bodyPr>
          <a:lstStyle/>
          <a:p>
            <a:pPr marL="273322"/>
            <a:r>
              <a:rPr lang="en-US" i="1" dirty="0" smtClean="0">
                <a:solidFill>
                  <a:srgbClr val="808080"/>
                </a:solidFill>
                <a:latin typeface="Times New Roman"/>
              </a:rPr>
              <a:t>Ask students what they notice in the pictures. Click to reveal call-out boxes.</a:t>
            </a:r>
          </a:p>
          <a:p>
            <a:pPr marL="225194">
              <a:spcBef>
                <a:spcPts val="0"/>
              </a:spcBef>
              <a:spcAft>
                <a:spcPts val="0"/>
              </a:spcAft>
            </a:pPr>
            <a:r>
              <a:rPr lang="en-US" dirty="0" smtClean="0">
                <a:latin typeface="Times New Roman"/>
              </a:rPr>
              <a:t>The unvented Kerosun™ space heater is very dangerous. It can create poor </a:t>
            </a:r>
            <a:r>
              <a:rPr lang="en-US" b="1" i="1" dirty="0" smtClean="0">
                <a:latin typeface="Times New Roman"/>
              </a:rPr>
              <a:t>indoor air quality (IAQ)</a:t>
            </a:r>
            <a:r>
              <a:rPr lang="en-US" dirty="0" smtClean="0">
                <a:latin typeface="Times New Roman"/>
              </a:rPr>
              <a:t> in all but the leakiest homes.</a:t>
            </a:r>
          </a:p>
          <a:p>
            <a:pPr marL="225194">
              <a:spcBef>
                <a:spcPts val="0"/>
              </a:spcBef>
              <a:spcAft>
                <a:spcPts val="0"/>
              </a:spcAft>
            </a:pPr>
            <a:r>
              <a:rPr lang="en-US" dirty="0" smtClean="0">
                <a:latin typeface="Times New Roman"/>
              </a:rPr>
              <a:t> </a:t>
            </a:r>
          </a:p>
          <a:p>
            <a:pPr marL="225194">
              <a:spcBef>
                <a:spcPts val="0"/>
              </a:spcBef>
              <a:spcAft>
                <a:spcPts val="0"/>
              </a:spcAft>
            </a:pPr>
            <a:r>
              <a:rPr lang="en-US" dirty="0" smtClean="0">
                <a:latin typeface="Times New Roman"/>
              </a:rPr>
              <a:t>Peeling wallpaper in the upstairs bedroom indicates excessive moisture. This may be from space heater use or from the client keeping the bedroom door closed during the heating season.</a:t>
            </a:r>
          </a:p>
          <a:p>
            <a:pPr lvl="1"/>
            <a:endParaRPr lang="en-US" dirty="0" smtClean="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p:spPr>
      </p:sp>
      <p:sp>
        <p:nvSpPr>
          <p:cNvPr id="28675" name="Rectangle 3"/>
          <p:cNvSpPr>
            <a:spLocks noGrp="1"/>
          </p:cNvSpPr>
          <p:nvPr>
            <p:ph type="body" idx="1"/>
          </p:nvPr>
        </p:nvSpPr>
        <p:spPr bwMode="auto">
          <a:noFill/>
        </p:spPr>
        <p:txBody>
          <a:bodyPr wrap="square" numCol="1" anchor="t" anchorCtr="0" compatLnSpc="1">
            <a:prstTxWarp prst="textNoShape">
              <a:avLst/>
            </a:prstTxWarp>
          </a:bodyPr>
          <a:lstStyle/>
          <a:p>
            <a:pPr marL="272685" indent="-272685"/>
            <a:r>
              <a:rPr lang="en-US" i="1" dirty="0" smtClean="0">
                <a:solidFill>
                  <a:schemeClr val="tx1">
                    <a:lumMod val="50000"/>
                    <a:lumOff val="50000"/>
                  </a:schemeClr>
                </a:solidFill>
                <a:latin typeface="Times New Roman"/>
              </a:rPr>
              <a:t>Ask students what they notice in the pictures. Click to reveal call-out boxes.</a:t>
            </a:r>
          </a:p>
          <a:p>
            <a:pPr marL="272685" indent="-272685"/>
            <a:r>
              <a:rPr lang="en-US" dirty="0" smtClean="0">
                <a:latin typeface="Times New Roman"/>
              </a:rPr>
              <a:t>The rubble stone foundation is in good shape. Note the stones have been pointed.</a:t>
            </a:r>
          </a:p>
          <a:p>
            <a:pPr marL="272685" indent="-272685"/>
            <a:r>
              <a:rPr lang="en-US" dirty="0" smtClean="0">
                <a:latin typeface="Times New Roman"/>
              </a:rPr>
              <a:t>The warm air furnace is in poor condition based on visual inspection.</a:t>
            </a:r>
          </a:p>
          <a:p>
            <a:r>
              <a:rPr lang="en-US" dirty="0" smtClean="0">
                <a:latin typeface="Times New Roman"/>
              </a:rPr>
              <a:t>The perimeter drain is clogged with debris. Note: Homeowner reports that the drain has always kept up with any water coming through the cellar walls. The floor never gets wet.</a:t>
            </a:r>
          </a:p>
          <a:p>
            <a:pPr marL="272685" indent="-272685"/>
            <a:r>
              <a:rPr lang="en-US" dirty="0" smtClean="0">
                <a:latin typeface="Times New Roman"/>
              </a:rPr>
              <a:t>The runway door is in good condition.</a:t>
            </a:r>
          </a:p>
          <a:p>
            <a:pPr lvl="1"/>
            <a:endParaRPr lang="en-US" dirty="0"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9" name="Picture 28" descr="MobileHomes_shutterstock_1438967.jpg"/>
          <p:cNvPicPr>
            <a:picLocks noChangeAspect="1"/>
          </p:cNvPicPr>
          <p:nvPr userDrawn="1"/>
        </p:nvPicPr>
        <p:blipFill>
          <a:blip r:embed="rId2" cstate="print"/>
          <a:stretch>
            <a:fillRect/>
          </a:stretch>
        </p:blipFill>
        <p:spPr>
          <a:xfrm>
            <a:off x="0" y="0"/>
            <a:ext cx="9144000" cy="6096000"/>
          </a:xfrm>
          <a:prstGeom prst="rect">
            <a:avLst/>
          </a:prstGeom>
        </p:spPr>
      </p:pic>
      <p:sp>
        <p:nvSpPr>
          <p:cNvPr id="21" name="Rectangle 20"/>
          <p:cNvSpPr/>
          <p:nvPr userDrawn="1"/>
        </p:nvSpPr>
        <p:spPr>
          <a:xfrm>
            <a:off x="0" y="0"/>
            <a:ext cx="9144000" cy="9271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6455664"/>
            <a:ext cx="9144000" cy="40233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userDrawn="1"/>
        </p:nvSpPr>
        <p:spPr>
          <a:xfrm flipH="1">
            <a:off x="0" y="5093208"/>
            <a:ext cx="4572000" cy="136245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flipH="1">
            <a:off x="4572000" y="5093208"/>
            <a:ext cx="1261872" cy="136245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userDrawn="1"/>
        </p:nvSpPr>
        <p:spPr>
          <a:xfrm flipH="1">
            <a:off x="5833872" y="5093208"/>
            <a:ext cx="3310128" cy="136245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userDrawn="1">
            <p:ph type="ctrTitle" hasCustomPrompt="1"/>
          </p:nvPr>
        </p:nvSpPr>
        <p:spPr>
          <a:xfrm>
            <a:off x="202680" y="147797"/>
            <a:ext cx="5626620" cy="603505"/>
          </a:xfrm>
          <a:prstGeom prst="rect">
            <a:avLst/>
          </a:prstGeom>
          <a:ln>
            <a:noFill/>
          </a:ln>
        </p:spPr>
        <p:txBody>
          <a:bodyPr lIns="0" rIns="0" anchor="ctr" anchorCtr="0">
            <a:normAutofit/>
          </a:bodyPr>
          <a:lstStyle>
            <a:lvl1pPr algn="l">
              <a:defRPr sz="1600">
                <a:ln>
                  <a:noFill/>
                </a:ln>
                <a:solidFill>
                  <a:schemeClr val="bg1"/>
                </a:solidFill>
                <a:latin typeface="Arial Narrow"/>
                <a:cs typeface="Arial Narrow"/>
              </a:defRPr>
            </a:lvl1pPr>
          </a:lstStyle>
          <a:p>
            <a:r>
              <a:rPr lang="en-US" dirty="0" smtClean="0"/>
              <a:t>WEATHERIZATION ASSISTANCE PROGRAM</a:t>
            </a:r>
            <a:endParaRPr lang="en-US" dirty="0"/>
          </a:p>
        </p:txBody>
      </p:sp>
      <p:sp>
        <p:nvSpPr>
          <p:cNvPr id="3" name="Subtitle 2"/>
          <p:cNvSpPr>
            <a:spLocks noGrp="1"/>
          </p:cNvSpPr>
          <p:nvPr userDrawn="1">
            <p:ph type="subTitle" idx="1" hasCustomPrompt="1"/>
          </p:nvPr>
        </p:nvSpPr>
        <p:spPr>
          <a:xfrm>
            <a:off x="163046" y="5253120"/>
            <a:ext cx="4382300" cy="1175040"/>
          </a:xfrm>
          <a:prstGeom prst="rect">
            <a:avLst/>
          </a:prstGeom>
        </p:spPr>
        <p:txBody>
          <a:bodyPr>
            <a:normAutofit/>
          </a:bodyPr>
          <a:lstStyle>
            <a:lvl1pPr marL="0" indent="0" algn="l">
              <a:buNone/>
              <a:defRPr sz="2400" b="1" i="0" baseline="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Mobile Homes Training</a:t>
            </a:r>
            <a:endParaRPr lang="en-US" dirty="0"/>
          </a:p>
        </p:txBody>
      </p:sp>
      <p:sp>
        <p:nvSpPr>
          <p:cNvPr id="18" name="Text Placeholder 17"/>
          <p:cNvSpPr>
            <a:spLocks noGrp="1"/>
          </p:cNvSpPr>
          <p:nvPr>
            <p:ph type="body" sz="quarter" idx="10" hasCustomPrompt="1"/>
          </p:nvPr>
        </p:nvSpPr>
        <p:spPr>
          <a:xfrm>
            <a:off x="6054500" y="5206075"/>
            <a:ext cx="3082300" cy="331125"/>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Tx/>
              <a:buNone/>
              <a:tabLst/>
              <a:defRPr kumimoji="0" lang="en-US" sz="1600" b="1" i="0" u="none" strike="noStrike" kern="1200" cap="none" spc="0" normalizeH="0" baseline="0" noProof="0">
                <a:ln>
                  <a:noFill/>
                </a:ln>
                <a:solidFill>
                  <a:schemeClr val="bg1"/>
                </a:solidFill>
                <a:effectLst/>
                <a:uLnTx/>
                <a:uFillTx/>
              </a:defRPr>
            </a:lvl1pPr>
          </a:lstStyle>
          <a:p>
            <a:pPr marL="0" marR="0" lvl="0" indent="0" algn="l" defTabSz="457200" rtl="0" eaLnBrk="1" fontAlgn="auto" latinLnBrk="0" hangingPunct="1">
              <a:lnSpc>
                <a:spcPct val="100000"/>
              </a:lnSpc>
              <a:spcBef>
                <a:spcPct val="20000"/>
              </a:spcBef>
              <a:spcAft>
                <a:spcPts val="0"/>
              </a:spcAft>
              <a:buClrTx/>
              <a:buSzTx/>
              <a:buFontTx/>
              <a:buNone/>
              <a:tabLst/>
              <a:defRPr/>
            </a:pPr>
            <a:r>
              <a:rPr kumimoji="0" lang="en-US" sz="1600" b="1" i="0" u="none" strike="noStrike" kern="1200" cap="none" spc="0" normalizeH="0" baseline="0" noProof="0" dirty="0" smtClean="0">
                <a:ln>
                  <a:noFill/>
                </a:ln>
                <a:solidFill>
                  <a:srgbClr val="FFFFFF"/>
                </a:solidFill>
                <a:effectLst/>
                <a:uLnTx/>
                <a:uFillTx/>
                <a:latin typeface="Arial Narrow"/>
                <a:ea typeface="+mj-ea"/>
                <a:cs typeface="Arial Narrow"/>
              </a:rPr>
              <a:t>Presenter Name(s)</a:t>
            </a:r>
            <a:endParaRPr kumimoji="0" lang="en-US"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24" name="Text Placeholder 22"/>
          <p:cNvSpPr>
            <a:spLocks noGrp="1"/>
          </p:cNvSpPr>
          <p:nvPr userDrawn="1">
            <p:ph type="body" sz="quarter" idx="12" hasCustomPrompt="1"/>
          </p:nvPr>
        </p:nvSpPr>
        <p:spPr>
          <a:xfrm>
            <a:off x="6054450" y="5543500"/>
            <a:ext cx="3089550" cy="7349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Tx/>
              <a:buNone/>
              <a:tabLst/>
              <a:defRPr kumimoji="0" lang="en-US" sz="1200" b="0" i="0" u="none" strike="noStrike" kern="1200" cap="none" spc="0" normalizeH="0" baseline="0" noProof="0">
                <a:ln>
                  <a:noFill/>
                </a:ln>
                <a:solidFill>
                  <a:schemeClr val="bg1"/>
                </a:solidFill>
                <a:effectLst/>
                <a:uLnTx/>
                <a:uFillTx/>
                <a:latin typeface="Arial Narrow"/>
                <a:cs typeface="Arial Narrow"/>
              </a:defRPr>
            </a:lvl1pPr>
          </a:lstStyle>
          <a:p>
            <a:pPr marL="0" marR="0" lvl="0" indent="0" algn="l" defTabSz="457200" rtl="0" eaLnBrk="1" fontAlgn="auto" latinLnBrk="0" hangingPunct="1">
              <a:lnSpc>
                <a:spcPct val="100000"/>
              </a:lnSpc>
              <a:spcBef>
                <a:spcPct val="20000"/>
              </a:spcBef>
              <a:spcAft>
                <a:spcPts val="0"/>
              </a:spcAft>
              <a:buClrTx/>
              <a:buSzTx/>
              <a:buFontTx/>
              <a:buNone/>
              <a:tabLst/>
              <a:defRPr/>
            </a:pPr>
            <a:r>
              <a:rPr kumimoji="0" lang="en-US" sz="1200" b="0" i="0" u="none" strike="noStrike" kern="1200" cap="none" spc="0" normalizeH="0" baseline="0" noProof="0" dirty="0" smtClean="0">
                <a:ln>
                  <a:noFill/>
                </a:ln>
                <a:solidFill>
                  <a:srgbClr val="FFFFFF"/>
                </a:solidFill>
                <a:effectLst/>
                <a:uLnTx/>
                <a:uFillTx/>
                <a:latin typeface="Arial Narrow"/>
                <a:ea typeface="+mj-ea"/>
                <a:cs typeface="Arial Narrow"/>
              </a:rPr>
              <a:t>Department of Energy</a:t>
            </a:r>
            <a:br>
              <a:rPr kumimoji="0" lang="en-US" sz="1200" b="0" i="0" u="none" strike="noStrike" kern="1200" cap="none" spc="0" normalizeH="0" baseline="0" noProof="0" dirty="0" smtClean="0">
                <a:ln>
                  <a:noFill/>
                </a:ln>
                <a:solidFill>
                  <a:srgbClr val="FFFFFF"/>
                </a:solidFill>
                <a:effectLst/>
                <a:uLnTx/>
                <a:uFillTx/>
                <a:latin typeface="Arial Narrow"/>
                <a:ea typeface="+mj-ea"/>
                <a:cs typeface="Arial Narrow"/>
              </a:rPr>
            </a:br>
            <a:r>
              <a:rPr kumimoji="0" lang="en-US" sz="1200" b="0" i="0" u="none" strike="noStrike" kern="1200" cap="none" spc="0" normalizeH="0" baseline="0" noProof="0" dirty="0" smtClean="0">
                <a:ln>
                  <a:noFill/>
                </a:ln>
                <a:solidFill>
                  <a:srgbClr val="FFFFFF"/>
                </a:solidFill>
                <a:effectLst/>
                <a:uLnTx/>
                <a:uFillTx/>
                <a:latin typeface="Arial Narrow"/>
                <a:ea typeface="+mj-ea"/>
                <a:cs typeface="Arial Narrow"/>
              </a:rPr>
              <a:t>Energy Efficiency &amp; Renewable Energy</a:t>
            </a:r>
            <a:br>
              <a:rPr kumimoji="0" lang="en-US" sz="1200" b="0" i="0" u="none" strike="noStrike" kern="1200" cap="none" spc="0" normalizeH="0" baseline="0" noProof="0" dirty="0" smtClean="0">
                <a:ln>
                  <a:noFill/>
                </a:ln>
                <a:solidFill>
                  <a:srgbClr val="FFFFFF"/>
                </a:solidFill>
                <a:effectLst/>
                <a:uLnTx/>
                <a:uFillTx/>
                <a:latin typeface="Arial Narrow"/>
                <a:ea typeface="+mj-ea"/>
                <a:cs typeface="Arial Narrow"/>
              </a:rPr>
            </a:br>
            <a:r>
              <a:rPr kumimoji="0" lang="en-US" sz="1200" b="0" i="0" u="none" strike="noStrike" kern="1200" cap="none" spc="0" normalizeH="0" baseline="0" noProof="0" dirty="0" smtClean="0">
                <a:ln>
                  <a:noFill/>
                </a:ln>
                <a:solidFill>
                  <a:srgbClr val="FFFFFF"/>
                </a:solidFill>
                <a:effectLst/>
                <a:uLnTx/>
                <a:uFillTx/>
                <a:latin typeface="Arial Narrow"/>
                <a:ea typeface="+mj-ea"/>
                <a:cs typeface="Arial Narrow"/>
              </a:rPr>
              <a:t>email.address@somewhere.gov</a:t>
            </a:r>
            <a:endParaRPr kumimoji="0" lang="en-US"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19" name="Text Placeholder 18"/>
          <p:cNvSpPr>
            <a:spLocks noGrp="1"/>
          </p:cNvSpPr>
          <p:nvPr userDrawn="1">
            <p:ph type="body" sz="quarter" idx="13" hasCustomPrompt="1"/>
          </p:nvPr>
        </p:nvSpPr>
        <p:spPr>
          <a:xfrm>
            <a:off x="168100" y="5672913"/>
            <a:ext cx="1390650" cy="288687"/>
          </a:xfrm>
        </p:spPr>
        <p:txBody>
          <a:bodyPr>
            <a:normAutofit/>
          </a:bodyPr>
          <a:lstStyle>
            <a:lvl1pPr>
              <a:buNone/>
              <a:defRPr sz="1200">
                <a:solidFill>
                  <a:schemeClr val="bg1"/>
                </a:solidFill>
                <a:latin typeface="Arial Narrow" pitchFamily="34" charset="0"/>
              </a:defRPr>
            </a:lvl1pPr>
            <a:lvl5pPr>
              <a:defRPr/>
            </a:lvl5pPr>
          </a:lstStyle>
          <a:p>
            <a:pPr lvl="0"/>
            <a:r>
              <a:rPr lang="en-US" dirty="0" smtClean="0"/>
              <a:t>August 2010</a:t>
            </a:r>
            <a:endParaRPr lang="en-US" dirty="0"/>
          </a:p>
        </p:txBody>
      </p:sp>
      <p:grpSp>
        <p:nvGrpSpPr>
          <p:cNvPr id="4" name="Group 21"/>
          <p:cNvGrpSpPr/>
          <p:nvPr userDrawn="1"/>
        </p:nvGrpSpPr>
        <p:grpSpPr>
          <a:xfrm flipH="1" flipV="1">
            <a:off x="0" y="921004"/>
            <a:ext cx="9144000" cy="54864"/>
            <a:chOff x="0" y="832104"/>
            <a:chExt cx="9144000" cy="54864"/>
          </a:xfrm>
        </p:grpSpPr>
        <p:sp>
          <p:nvSpPr>
            <p:cNvPr id="23" name="Rectangle 22"/>
            <p:cNvSpPr/>
            <p:nvPr userDrawn="1"/>
          </p:nvSpPr>
          <p:spPr>
            <a:xfrm>
              <a:off x="4572000" y="832104"/>
              <a:ext cx="4572000" cy="5486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p:cNvSpPr/>
            <p:nvPr userDrawn="1"/>
          </p:nvSpPr>
          <p:spPr>
            <a:xfrm>
              <a:off x="3310128" y="832104"/>
              <a:ext cx="1261872" cy="5486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Rectangle 25"/>
            <p:cNvSpPr/>
            <p:nvPr userDrawn="1"/>
          </p:nvSpPr>
          <p:spPr>
            <a:xfrm>
              <a:off x="0" y="832104"/>
              <a:ext cx="3310128" cy="5486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27" name="Picture 26" descr="doe_logo_ppt.png"/>
          <p:cNvPicPr>
            <a:picLocks noChangeAspect="1"/>
          </p:cNvPicPr>
          <p:nvPr userDrawn="1"/>
        </p:nvPicPr>
        <p:blipFill>
          <a:blip r:embed="rId3" cstate="print"/>
          <a:stretch>
            <a:fillRect/>
          </a:stretch>
        </p:blipFill>
        <p:spPr>
          <a:xfrm>
            <a:off x="6121400" y="276225"/>
            <a:ext cx="2743200" cy="412750"/>
          </a:xfrm>
          <a:prstGeom prst="rect">
            <a:avLst/>
          </a:prstGeom>
        </p:spPr>
      </p:pic>
      <p:sp>
        <p:nvSpPr>
          <p:cNvPr id="20" name="Rectangle 19"/>
          <p:cNvSpPr/>
          <p:nvPr userDrawn="1"/>
        </p:nvSpPr>
        <p:spPr>
          <a:xfrm>
            <a:off x="4461933" y="4900769"/>
            <a:ext cx="4572000" cy="184666"/>
          </a:xfrm>
          <a:prstGeom prst="rect">
            <a:avLst/>
          </a:prstGeom>
        </p:spPr>
        <p:txBody>
          <a:bodyPr>
            <a:spAutoFit/>
          </a:bodyPr>
          <a:lstStyle/>
          <a:p>
            <a:pPr marL="0" marR="0" indent="0" algn="r" defTabSz="457200" rtl="0" eaLnBrk="1" fontAlgn="auto" latinLnBrk="0" hangingPunct="1">
              <a:lnSpc>
                <a:spcPct val="100000"/>
              </a:lnSpc>
              <a:spcBef>
                <a:spcPct val="20000"/>
              </a:spcBef>
              <a:spcAft>
                <a:spcPts val="0"/>
              </a:spcAft>
              <a:buClrTx/>
              <a:buSzTx/>
              <a:buFont typeface="Arial"/>
              <a:buNone/>
              <a:tabLst/>
            </a:pPr>
            <a:r>
              <a:rPr kumimoji="0" lang="en-US" sz="600" b="0" i="0" u="none" strike="noStrike" kern="1200" cap="none" spc="0" normalizeH="0" baseline="0" noProof="0" dirty="0" smtClean="0">
                <a:ln>
                  <a:noFill/>
                </a:ln>
                <a:solidFill>
                  <a:srgbClr val="FFFFFF"/>
                </a:solidFill>
                <a:effectLst/>
                <a:uLnTx/>
                <a:uFillTx/>
                <a:latin typeface="+mn-lt"/>
                <a:ea typeface="+mn-ea"/>
                <a:cs typeface="Arial Narrow"/>
              </a:rPr>
              <a:t>Mobile Home Park, Shutterfly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90675"/>
            <a:ext cx="8229600" cy="4876800"/>
          </a:xfrm>
          <a:prstGeom prst="rect">
            <a:avLst/>
          </a:prstGeom>
        </p:spPr>
        <p:txBody>
          <a:bodyPr/>
          <a:lstStyle>
            <a:lvl1pPr>
              <a:defRPr sz="2400"/>
            </a:lvl1pPr>
            <a:lvl2pPr>
              <a:defRPr sz="20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90675"/>
            <a:ext cx="4038600" cy="4876800"/>
          </a:xfrm>
          <a:prstGeom prst="rect">
            <a:avLst/>
          </a:prstGeo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590675"/>
            <a:ext cx="4038600" cy="4876800"/>
          </a:xfrm>
          <a:prstGeom prst="rect">
            <a:avLst/>
          </a:prstGeo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17097"/>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85975"/>
            <a:ext cx="4040188" cy="43815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317097"/>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85975"/>
            <a:ext cx="4041775" cy="43815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38250"/>
            <a:ext cx="5111750" cy="5286375"/>
          </a:xfrm>
          <a:prstGeom prst="rect">
            <a:avLst/>
          </a:prstGeom>
        </p:spPr>
        <p:txBody>
          <a:bodyPr/>
          <a:lstStyle>
            <a:lvl1pPr>
              <a:defRPr sz="24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908000"/>
            <a:ext cx="3008313" cy="456202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a:xfrm>
            <a:off x="0" y="6455664"/>
            <a:ext cx="9144000" cy="40233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userDrawn="1"/>
        </p:nvSpPr>
        <p:spPr>
          <a:xfrm flipH="1">
            <a:off x="0" y="5093208"/>
            <a:ext cx="4572000" cy="136245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userDrawn="1"/>
        </p:nvSpPr>
        <p:spPr>
          <a:xfrm flipH="1">
            <a:off x="4572000" y="5093208"/>
            <a:ext cx="1261872" cy="136245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flipH="1">
            <a:off x="5833872" y="5093208"/>
            <a:ext cx="3310128" cy="136245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itle 1"/>
          <p:cNvSpPr>
            <a:spLocks noGrp="1"/>
          </p:cNvSpPr>
          <p:nvPr>
            <p:ph type="ctrTitle"/>
          </p:nvPr>
        </p:nvSpPr>
        <p:spPr>
          <a:xfrm>
            <a:off x="685800" y="3081845"/>
            <a:ext cx="7772400" cy="1020763"/>
          </a:xfrm>
        </p:spPr>
        <p:txBody>
          <a:bodyPr/>
          <a:lstStyle>
            <a:lvl1pPr>
              <a:defRPr>
                <a:solidFill>
                  <a:schemeClr val="tx1"/>
                </a:solidFill>
              </a:defRPr>
            </a:lvl1pPr>
          </a:lstStyle>
          <a:p>
            <a:r>
              <a:rPr lang="en-US" smtClean="0"/>
              <a:t>Click to edit Master title style</a:t>
            </a:r>
            <a:endParaRPr lang="en-US"/>
          </a:p>
        </p:txBody>
      </p:sp>
      <p:sp>
        <p:nvSpPr>
          <p:cNvPr id="8" name="Subtitle 2"/>
          <p:cNvSpPr>
            <a:spLocks noGrp="1"/>
          </p:cNvSpPr>
          <p:nvPr>
            <p:ph type="subTitle" idx="1"/>
          </p:nvPr>
        </p:nvSpPr>
        <p:spPr>
          <a:xfrm>
            <a:off x="685800" y="4102608"/>
            <a:ext cx="6400800" cy="990600"/>
          </a:xfrm>
        </p:spPr>
        <p:txBody>
          <a:bodyPr>
            <a:normAutofit/>
          </a:bodyPr>
          <a:lstStyle>
            <a:lvl1pPr marL="0" indent="0" algn="l">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305800" y="6565900"/>
            <a:ext cx="533400" cy="304800"/>
          </a:xfrm>
          <a:prstGeom prst="rect">
            <a:avLst/>
          </a:prstGeom>
          <a:ln/>
        </p:spPr>
        <p:txBody>
          <a:bodyPr/>
          <a:lstStyle>
            <a:lvl1pPr>
              <a:defRPr/>
            </a:lvl1pPr>
          </a:lstStyle>
          <a:p>
            <a:pPr>
              <a:defRPr/>
            </a:pPr>
            <a:fld id="{9A187780-8291-49A1-A35B-FC7642A7BA3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 name="Rectangle 19"/>
          <p:cNvSpPr/>
          <p:nvPr/>
        </p:nvSpPr>
        <p:spPr>
          <a:xfrm>
            <a:off x="0" y="0"/>
            <a:ext cx="9144000" cy="9271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p:nvSpPr>
        <p:spPr>
          <a:xfrm>
            <a:off x="-30766" y="6611112"/>
            <a:ext cx="9144000" cy="24688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itle Placeholder 13"/>
          <p:cNvSpPr>
            <a:spLocks noGrp="1"/>
          </p:cNvSpPr>
          <p:nvPr>
            <p:ph type="title"/>
          </p:nvPr>
        </p:nvSpPr>
        <p:spPr>
          <a:xfrm>
            <a:off x="472966" y="0"/>
            <a:ext cx="5369034" cy="9017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5" name="Text Placeholder 14"/>
          <p:cNvSpPr>
            <a:spLocks noGrp="1"/>
          </p:cNvSpPr>
          <p:nvPr>
            <p:ph type="body" idx="1"/>
          </p:nvPr>
        </p:nvSpPr>
        <p:spPr>
          <a:xfrm>
            <a:off x="457200" y="1590675"/>
            <a:ext cx="8229600" cy="480292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2" name="Group 20"/>
          <p:cNvGrpSpPr/>
          <p:nvPr/>
        </p:nvGrpSpPr>
        <p:grpSpPr>
          <a:xfrm flipH="1" flipV="1">
            <a:off x="0" y="921004"/>
            <a:ext cx="9144000" cy="182880"/>
            <a:chOff x="0" y="704088"/>
            <a:chExt cx="9144000" cy="182880"/>
          </a:xfrm>
        </p:grpSpPr>
        <p:sp>
          <p:nvSpPr>
            <p:cNvPr id="23" name="Rectangle 22"/>
            <p:cNvSpPr/>
            <p:nvPr userDrawn="1"/>
          </p:nvSpPr>
          <p:spPr>
            <a:xfrm>
              <a:off x="4572000" y="704089"/>
              <a:ext cx="4572000" cy="18287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Rectangle 23"/>
            <p:cNvSpPr/>
            <p:nvPr userDrawn="1"/>
          </p:nvSpPr>
          <p:spPr>
            <a:xfrm>
              <a:off x="3310128" y="704088"/>
              <a:ext cx="1261872" cy="18288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p:cNvSpPr/>
            <p:nvPr userDrawn="1"/>
          </p:nvSpPr>
          <p:spPr>
            <a:xfrm>
              <a:off x="0" y="704088"/>
              <a:ext cx="3310128" cy="18288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19" name="Picture 18" descr="doe_logo_ppt.png"/>
          <p:cNvPicPr>
            <a:picLocks noChangeAspect="1"/>
          </p:cNvPicPr>
          <p:nvPr/>
        </p:nvPicPr>
        <p:blipFill>
          <a:blip r:embed="rId10" cstate="print"/>
          <a:stretch>
            <a:fillRect/>
          </a:stretch>
        </p:blipFill>
        <p:spPr>
          <a:xfrm>
            <a:off x="6121400" y="276225"/>
            <a:ext cx="2743200" cy="412750"/>
          </a:xfrm>
          <a:prstGeom prst="rect">
            <a:avLst/>
          </a:prstGeom>
        </p:spPr>
      </p:pic>
      <p:sp>
        <p:nvSpPr>
          <p:cNvPr id="18" name="Text Placeholder 9"/>
          <p:cNvSpPr txBox="1">
            <a:spLocks/>
          </p:cNvSpPr>
          <p:nvPr userDrawn="1"/>
        </p:nvSpPr>
        <p:spPr>
          <a:xfrm>
            <a:off x="130175" y="6616700"/>
            <a:ext cx="7286625" cy="241300"/>
          </a:xfrm>
          <a:prstGeom prst="rect">
            <a:avLst/>
          </a:prstGeom>
        </p:spPr>
        <p:txBody>
          <a:bodyPr>
            <a:normAutofit/>
          </a:bodyPr>
          <a:lstStyle/>
          <a:p>
            <a:pPr marL="342900" indent="-342900">
              <a:lnSpc>
                <a:spcPct val="90000"/>
              </a:lnSpc>
              <a:spcBef>
                <a:spcPct val="20000"/>
              </a:spcBef>
              <a:buFont typeface="Arial" charset="0"/>
              <a:buNone/>
              <a:defRPr/>
            </a:pPr>
            <a:fld id="{21ED3566-9B5E-4950-9FE9-36D69B3CDCE7}" type="slidenum">
              <a:rPr lang="en-US" sz="1000" smtClean="0">
                <a:solidFill>
                  <a:schemeClr val="bg1"/>
                </a:solidFill>
                <a:latin typeface="Arial"/>
                <a:cs typeface="Arial"/>
              </a:rPr>
              <a:pPr marL="342900" indent="-342900">
                <a:lnSpc>
                  <a:spcPct val="90000"/>
                </a:lnSpc>
                <a:spcBef>
                  <a:spcPct val="20000"/>
                </a:spcBef>
                <a:buFont typeface="Arial" charset="0"/>
                <a:buNone/>
                <a:defRPr/>
              </a:pPr>
              <a:t>‹#›</a:t>
            </a:fld>
            <a:r>
              <a:rPr lang="en-US" sz="1000" dirty="0" smtClean="0">
                <a:solidFill>
                  <a:schemeClr val="bg1"/>
                </a:solidFill>
                <a:cs typeface="Arial" charset="0"/>
              </a:rPr>
              <a:t> | </a:t>
            </a:r>
            <a:r>
              <a:rPr lang="en-US" sz="1000" dirty="0" smtClean="0">
                <a:solidFill>
                  <a:schemeClr val="bg1"/>
                </a:solidFill>
                <a:latin typeface="Airal"/>
                <a:cs typeface="Airal"/>
              </a:rPr>
              <a:t>WEATHERIZATION ASSISTANCE PROGRAM STANDARDIZED CURRICULUM – December 2012</a:t>
            </a:r>
            <a:endParaRPr lang="en-US" sz="1000" dirty="0">
              <a:solidFill>
                <a:schemeClr val="bg1"/>
              </a:solidFill>
              <a:latin typeface="Airal"/>
              <a:cs typeface="Airal"/>
            </a:endParaRPr>
          </a:p>
        </p:txBody>
      </p:sp>
      <p:sp>
        <p:nvSpPr>
          <p:cNvPr id="22" name="Text Placeholder 9"/>
          <p:cNvSpPr txBox="1">
            <a:spLocks/>
          </p:cNvSpPr>
          <p:nvPr userDrawn="1"/>
        </p:nvSpPr>
        <p:spPr>
          <a:xfrm>
            <a:off x="5476875" y="6616700"/>
            <a:ext cx="3667125" cy="241300"/>
          </a:xfrm>
          <a:prstGeom prst="rect">
            <a:avLst/>
          </a:prstGeom>
        </p:spPr>
        <p:txBody>
          <a:bodyPr>
            <a:normAutofit/>
          </a:bodyPr>
          <a:lstStyle/>
          <a:p>
            <a:pPr marL="342900" indent="-342900" algn="r">
              <a:lnSpc>
                <a:spcPct val="90000"/>
              </a:lnSpc>
              <a:spcBef>
                <a:spcPct val="20000"/>
              </a:spcBef>
              <a:buFont typeface="Arial" charset="0"/>
              <a:buNone/>
              <a:defRPr/>
            </a:pPr>
            <a:r>
              <a:rPr lang="en-US" sz="1000" dirty="0">
                <a:solidFill>
                  <a:schemeClr val="bg1"/>
                </a:solidFill>
                <a:latin typeface="Arial"/>
                <a:cs typeface="Arial"/>
              </a:rPr>
              <a:t>eere.energy.gov</a:t>
            </a:r>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Lst>
  <p:txStyles>
    <p:titleStyle>
      <a:lvl1pPr algn="l" defTabSz="457200" rtl="0" eaLnBrk="1" latinLnBrk="0" hangingPunct="1">
        <a:lnSpc>
          <a:spcPts val="2800"/>
        </a:lnSpc>
        <a:spcBef>
          <a:spcPct val="0"/>
        </a:spcBef>
        <a:buNone/>
        <a:defRPr sz="2600" kern="1200" spc="100">
          <a:solidFill>
            <a:srgbClr val="FFFFFF"/>
          </a:solidFill>
          <a:latin typeface="+mj-lt"/>
          <a:ea typeface="+mj-ea"/>
          <a:cs typeface="+mj-cs"/>
        </a:defRPr>
      </a:lvl1pPr>
    </p:titleStyle>
    <p:bodyStyle>
      <a:lvl1pPr marL="274320" indent="-228600" algn="l" defTabSz="457200" rtl="0" eaLnBrk="1" latinLnBrk="0" hangingPunct="1">
        <a:spcBef>
          <a:spcPts val="600"/>
        </a:spcBef>
        <a:spcAft>
          <a:spcPts val="600"/>
        </a:spcAft>
        <a:buFont typeface="Arial"/>
        <a:buChar char="•"/>
        <a:defRPr sz="2400" kern="1200">
          <a:solidFill>
            <a:schemeClr val="tx1"/>
          </a:solidFill>
          <a:latin typeface="+mn-lt"/>
          <a:ea typeface="+mn-ea"/>
          <a:cs typeface="+mn-cs"/>
        </a:defRPr>
      </a:lvl1pPr>
      <a:lvl2pPr marL="548640" indent="-228600" algn="l" defTabSz="457200" rtl="0" eaLnBrk="1" latinLnBrk="0" hangingPunct="1">
        <a:spcBef>
          <a:spcPts val="600"/>
        </a:spcBef>
        <a:spcAft>
          <a:spcPts val="600"/>
        </a:spcAft>
        <a:buFont typeface="Arial"/>
        <a:buChar char="–"/>
        <a:defRPr sz="2000" kern="1200">
          <a:solidFill>
            <a:schemeClr val="tx1"/>
          </a:solidFill>
          <a:latin typeface="+mn-lt"/>
          <a:ea typeface="+mn-ea"/>
          <a:cs typeface="+mn-cs"/>
        </a:defRPr>
      </a:lvl2pPr>
      <a:lvl3pPr marL="1143000" indent="-228600" algn="l" defTabSz="457200" rtl="0" eaLnBrk="1" latinLnBrk="0" hangingPunct="1">
        <a:spcBef>
          <a:spcPts val="600"/>
        </a:spcBef>
        <a:spcAft>
          <a:spcPts val="600"/>
        </a:spcAft>
        <a:buFont typeface="Arial"/>
        <a:buChar char="•"/>
        <a:defRPr sz="1800" kern="1200">
          <a:solidFill>
            <a:schemeClr val="tx1"/>
          </a:solidFill>
          <a:latin typeface="+mn-lt"/>
          <a:ea typeface="+mn-ea"/>
          <a:cs typeface="+mn-cs"/>
        </a:defRPr>
      </a:lvl3pPr>
      <a:lvl4pPr marL="1600200" indent="-228600" algn="l" defTabSz="457200" rtl="0" eaLnBrk="1" latinLnBrk="0" hangingPunct="1">
        <a:spcBef>
          <a:spcPts val="600"/>
        </a:spcBef>
        <a:spcAft>
          <a:spcPts val="600"/>
        </a:spcAft>
        <a:buFont typeface="Arial"/>
        <a:buChar char="–"/>
        <a:defRPr sz="1800" kern="1200">
          <a:solidFill>
            <a:schemeClr val="tx1"/>
          </a:solidFill>
          <a:latin typeface="+mn-lt"/>
          <a:ea typeface="+mn-ea"/>
          <a:cs typeface="+mn-cs"/>
        </a:defRPr>
      </a:lvl4pPr>
      <a:lvl5pPr marL="2057400" indent="-228600" algn="l" defTabSz="457200" rtl="0" eaLnBrk="1" latinLnBrk="0" hangingPunct="1">
        <a:spcBef>
          <a:spcPts val="600"/>
        </a:spcBef>
        <a:spcAft>
          <a:spcPts val="600"/>
        </a:spcAft>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image" Target="../media/image20.jpeg"/><Relationship Id="rId7" Type="http://schemas.openxmlformats.org/officeDocument/2006/relationships/image" Target="../media/image24.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3.jpeg"/><Relationship Id="rId11" Type="http://schemas.openxmlformats.org/officeDocument/2006/relationships/image" Target="../media/image28.jpeg"/><Relationship Id="rId5" Type="http://schemas.openxmlformats.org/officeDocument/2006/relationships/image" Target="../media/image22.jpeg"/><Relationship Id="rId10" Type="http://schemas.openxmlformats.org/officeDocument/2006/relationships/image" Target="../media/image27.jpeg"/><Relationship Id="rId4" Type="http://schemas.openxmlformats.org/officeDocument/2006/relationships/image" Target="../media/image21.jpeg"/><Relationship Id="rId9" Type="http://schemas.openxmlformats.org/officeDocument/2006/relationships/image" Target="../media/image26.jpeg"/></Relationships>
</file>

<file path=ppt/slides/_rels/slide9.xml.rels><?xml version="1.0" encoding="UTF-8" standalone="yes"?>
<Relationships xmlns="http://schemas.openxmlformats.org/package/2006/relationships"><Relationship Id="rId3" Type="http://schemas.openxmlformats.org/officeDocument/2006/relationships/image" Target="../media/image29.jpeg"/><Relationship Id="rId7" Type="http://schemas.openxmlformats.org/officeDocument/2006/relationships/image" Target="../media/image33.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2.jpeg"/><Relationship Id="rId5" Type="http://schemas.openxmlformats.org/officeDocument/2006/relationships/image" Target="../media/image31.jpeg"/><Relationship Id="rId4" Type="http://schemas.openxmlformats.org/officeDocument/2006/relationships/image" Target="../media/image3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2286000" y="2951015"/>
            <a:ext cx="6858000" cy="1295400"/>
          </a:xfrm>
        </p:spPr>
        <p:txBody>
          <a:bodyPr>
            <a:normAutofit/>
          </a:bodyPr>
          <a:lstStyle/>
          <a:p>
            <a:pPr eaLnBrk="1" hangingPunct="1">
              <a:defRPr/>
            </a:pPr>
            <a:r>
              <a:rPr lang="en-US" sz="4000" spc="0" dirty="0" smtClean="0">
                <a:solidFill>
                  <a:srgbClr val="11007C"/>
                </a:solidFill>
              </a:rPr>
              <a:t>Generating a Work Order</a:t>
            </a:r>
          </a:p>
        </p:txBody>
      </p:sp>
      <p:sp>
        <p:nvSpPr>
          <p:cNvPr id="4099" name="Rectangle 3"/>
          <p:cNvSpPr>
            <a:spLocks noGrp="1" noChangeArrowheads="1"/>
          </p:cNvSpPr>
          <p:nvPr>
            <p:ph type="subTitle" idx="1"/>
          </p:nvPr>
        </p:nvSpPr>
        <p:spPr>
          <a:xfrm>
            <a:off x="2286000" y="2743200"/>
            <a:ext cx="6400800" cy="457200"/>
          </a:xfrm>
        </p:spPr>
        <p:txBody>
          <a:bodyPr/>
          <a:lstStyle/>
          <a:p>
            <a:r>
              <a:rPr lang="en-US" dirty="0" smtClean="0">
                <a:solidFill>
                  <a:schemeClr val="folHlink"/>
                </a:solidFill>
                <a:ea typeface="ＭＳ Ｐゴシック" charset="-128"/>
              </a:rPr>
              <a:t>WEATHERIZATION ENERGY AUDITOR SINGLE FAMILY</a:t>
            </a:r>
          </a:p>
          <a:p>
            <a:pPr eaLnBrk="1" hangingPunct="1"/>
            <a:endParaRPr lang="en-US" dirty="0" smtClean="0">
              <a:solidFill>
                <a:srgbClr val="97999C"/>
              </a:solidFill>
            </a:endParaRPr>
          </a:p>
        </p:txBody>
      </p:sp>
      <p:cxnSp>
        <p:nvCxnSpPr>
          <p:cNvPr id="4100" name="Straight Connector 6"/>
          <p:cNvCxnSpPr>
            <a:cxnSpLocks noChangeShapeType="1"/>
          </p:cNvCxnSpPr>
          <p:nvPr/>
        </p:nvCxnSpPr>
        <p:spPr bwMode="auto">
          <a:xfrm>
            <a:off x="2362200" y="3124200"/>
            <a:ext cx="6324600" cy="1588"/>
          </a:xfrm>
          <a:prstGeom prst="line">
            <a:avLst/>
          </a:prstGeom>
          <a:noFill/>
          <a:ln w="3175">
            <a:solidFill>
              <a:srgbClr val="528FBA"/>
            </a:solidFill>
            <a:round/>
            <a:headEnd/>
            <a:tailEnd/>
          </a:ln>
        </p:spPr>
      </p:cxnSp>
      <p:sp>
        <p:nvSpPr>
          <p:cNvPr id="4101" name="TextBox 8"/>
          <p:cNvSpPr txBox="1">
            <a:spLocks noChangeArrowheads="1"/>
          </p:cNvSpPr>
          <p:nvPr/>
        </p:nvSpPr>
        <p:spPr bwMode="auto">
          <a:xfrm>
            <a:off x="457200" y="6553200"/>
            <a:ext cx="5486400" cy="230188"/>
          </a:xfrm>
          <a:prstGeom prst="rect">
            <a:avLst/>
          </a:prstGeom>
          <a:noFill/>
          <a:ln w="9525">
            <a:noFill/>
            <a:miter lim="800000"/>
            <a:headEnd/>
            <a:tailEnd/>
          </a:ln>
        </p:spPr>
        <p:txBody>
          <a:bodyPr>
            <a:spAutoFit/>
          </a:bodyPr>
          <a:lstStyle/>
          <a:p>
            <a:r>
              <a:rPr lang="en-US" sz="900" dirty="0">
                <a:solidFill>
                  <a:schemeClr val="bg1"/>
                </a:solidFill>
                <a:latin typeface="Arial"/>
                <a:cs typeface="Arial"/>
              </a:rPr>
              <a:t>WEATHERIZATION ASSISTANCE PROGRAM STANDARDIZED CURRICULUM – </a:t>
            </a:r>
            <a:r>
              <a:rPr lang="en-US" sz="900" dirty="0" smtClean="0">
                <a:solidFill>
                  <a:schemeClr val="bg1"/>
                </a:solidFill>
                <a:latin typeface="Arial"/>
                <a:cs typeface="Arial"/>
              </a:rPr>
              <a:t>December 2012</a:t>
            </a:r>
            <a:endParaRPr lang="en-US" sz="900" dirty="0">
              <a:solidFill>
                <a:schemeClr val="bg1"/>
              </a:solidFill>
              <a:latin typeface="Arial"/>
              <a:cs typeface="Arial"/>
            </a:endParaRPr>
          </a:p>
        </p:txBody>
      </p:sp>
      <p:pic>
        <p:nvPicPr>
          <p:cNvPr id="4102" name="Picture 8" descr="Weatherization Works logo"/>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9600" y="2057400"/>
            <a:ext cx="1565275" cy="2054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762000" y="1981200"/>
            <a:ext cx="2819400" cy="646113"/>
          </a:xfrm>
          <a:prstGeom prst="rect">
            <a:avLst/>
          </a:prstGeom>
          <a:noFill/>
          <a:ln w="9525">
            <a:noFill/>
            <a:miter lim="800000"/>
            <a:headEnd/>
            <a:tailEnd/>
          </a:ln>
        </p:spPr>
        <p:txBody>
          <a:bodyPr>
            <a:spAutoFit/>
          </a:bodyPr>
          <a:lstStyle/>
          <a:p>
            <a:r>
              <a:rPr lang="en-US" dirty="0">
                <a:solidFill>
                  <a:srgbClr val="50565C"/>
                </a:solidFill>
                <a:latin typeface="Arial" charset="0"/>
              </a:rPr>
              <a:t>Client status doesn’t match file information</a:t>
            </a:r>
          </a:p>
        </p:txBody>
      </p:sp>
      <p:sp>
        <p:nvSpPr>
          <p:cNvPr id="5" name="TextBox 4"/>
          <p:cNvSpPr txBox="1">
            <a:spLocks noChangeArrowheads="1"/>
          </p:cNvSpPr>
          <p:nvPr/>
        </p:nvSpPr>
        <p:spPr bwMode="auto">
          <a:xfrm>
            <a:off x="5181600" y="1981200"/>
            <a:ext cx="3200400" cy="646113"/>
          </a:xfrm>
          <a:prstGeom prst="rect">
            <a:avLst/>
          </a:prstGeom>
          <a:noFill/>
          <a:ln w="9525">
            <a:noFill/>
            <a:miter lim="800000"/>
            <a:headEnd/>
            <a:tailEnd/>
          </a:ln>
        </p:spPr>
        <p:txBody>
          <a:bodyPr>
            <a:spAutoFit/>
          </a:bodyPr>
          <a:lstStyle/>
          <a:p>
            <a:pPr>
              <a:defRPr/>
            </a:pPr>
            <a:r>
              <a:rPr lang="en-US" dirty="0">
                <a:solidFill>
                  <a:srgbClr val="50565C"/>
                </a:solidFill>
                <a:latin typeface="+mn-lt"/>
                <a:ea typeface="ＭＳ Ｐゴシック" pitchFamily="-107" charset="-128"/>
                <a:cs typeface="ＭＳ Ｐゴシック" pitchFamily="-107" charset="-128"/>
              </a:rPr>
              <a:t>Refer to outreach for correction/recertification</a:t>
            </a:r>
          </a:p>
        </p:txBody>
      </p:sp>
      <p:sp>
        <p:nvSpPr>
          <p:cNvPr id="7" name="TextBox 6"/>
          <p:cNvSpPr txBox="1">
            <a:spLocks noChangeArrowheads="1"/>
          </p:cNvSpPr>
          <p:nvPr/>
        </p:nvSpPr>
        <p:spPr bwMode="auto">
          <a:xfrm>
            <a:off x="762000" y="2859088"/>
            <a:ext cx="3352800" cy="646112"/>
          </a:xfrm>
          <a:prstGeom prst="rect">
            <a:avLst/>
          </a:prstGeom>
          <a:noFill/>
          <a:ln w="9525">
            <a:noFill/>
            <a:miter lim="800000"/>
            <a:headEnd/>
            <a:tailEnd/>
          </a:ln>
        </p:spPr>
        <p:txBody>
          <a:bodyPr>
            <a:spAutoFit/>
          </a:bodyPr>
          <a:lstStyle/>
          <a:p>
            <a:r>
              <a:rPr lang="en-US" dirty="0">
                <a:solidFill>
                  <a:srgbClr val="50565C"/>
                </a:solidFill>
                <a:latin typeface="Arial" charset="0"/>
              </a:rPr>
              <a:t>Unvented space </a:t>
            </a:r>
            <a:br>
              <a:rPr lang="en-US" dirty="0">
                <a:solidFill>
                  <a:srgbClr val="50565C"/>
                </a:solidFill>
                <a:latin typeface="Arial" charset="0"/>
              </a:rPr>
            </a:br>
            <a:r>
              <a:rPr lang="en-US" dirty="0">
                <a:solidFill>
                  <a:srgbClr val="50565C"/>
                </a:solidFill>
                <a:latin typeface="Arial" charset="0"/>
              </a:rPr>
              <a:t>heater in use</a:t>
            </a:r>
          </a:p>
        </p:txBody>
      </p:sp>
      <p:sp>
        <p:nvSpPr>
          <p:cNvPr id="8" name="TextBox 7"/>
          <p:cNvSpPr txBox="1">
            <a:spLocks noChangeArrowheads="1"/>
          </p:cNvSpPr>
          <p:nvPr/>
        </p:nvSpPr>
        <p:spPr bwMode="auto">
          <a:xfrm>
            <a:off x="5181600" y="2859088"/>
            <a:ext cx="3200400" cy="646112"/>
          </a:xfrm>
          <a:prstGeom prst="rect">
            <a:avLst/>
          </a:prstGeom>
          <a:noFill/>
          <a:ln w="9525">
            <a:noFill/>
            <a:miter lim="800000"/>
            <a:headEnd/>
            <a:tailEnd/>
          </a:ln>
        </p:spPr>
        <p:txBody>
          <a:bodyPr>
            <a:spAutoFit/>
          </a:bodyPr>
          <a:lstStyle/>
          <a:p>
            <a:r>
              <a:rPr lang="en-US" dirty="0">
                <a:solidFill>
                  <a:srgbClr val="50565C"/>
                </a:solidFill>
                <a:latin typeface="Arial" charset="0"/>
              </a:rPr>
              <a:t>Deferral of </a:t>
            </a:r>
            <a:r>
              <a:rPr lang="en-US" dirty="0" smtClean="0">
                <a:solidFill>
                  <a:srgbClr val="50565C"/>
                </a:solidFill>
                <a:latin typeface="Arial" charset="0"/>
              </a:rPr>
              <a:t>services </a:t>
            </a:r>
            <a:r>
              <a:rPr lang="en-US" dirty="0">
                <a:solidFill>
                  <a:srgbClr val="50565C"/>
                </a:solidFill>
                <a:latin typeface="Arial" charset="0"/>
              </a:rPr>
              <a:t/>
            </a:r>
            <a:br>
              <a:rPr lang="en-US" dirty="0">
                <a:solidFill>
                  <a:srgbClr val="50565C"/>
                </a:solidFill>
                <a:latin typeface="Arial" charset="0"/>
              </a:rPr>
            </a:br>
            <a:r>
              <a:rPr lang="en-US" dirty="0">
                <a:solidFill>
                  <a:srgbClr val="50565C"/>
                </a:solidFill>
                <a:latin typeface="Arial" charset="0"/>
              </a:rPr>
              <a:t>letter to client</a:t>
            </a:r>
          </a:p>
        </p:txBody>
      </p:sp>
      <p:sp>
        <p:nvSpPr>
          <p:cNvPr id="10" name="TextBox 9"/>
          <p:cNvSpPr txBox="1">
            <a:spLocks noChangeArrowheads="1"/>
          </p:cNvSpPr>
          <p:nvPr/>
        </p:nvSpPr>
        <p:spPr bwMode="auto">
          <a:xfrm>
            <a:off x="762000" y="3733800"/>
            <a:ext cx="2743200" cy="646113"/>
          </a:xfrm>
          <a:prstGeom prst="rect">
            <a:avLst/>
          </a:prstGeom>
          <a:noFill/>
          <a:ln w="9525">
            <a:noFill/>
            <a:miter lim="800000"/>
            <a:headEnd/>
            <a:tailEnd/>
          </a:ln>
        </p:spPr>
        <p:txBody>
          <a:bodyPr>
            <a:spAutoFit/>
          </a:bodyPr>
          <a:lstStyle/>
          <a:p>
            <a:pPr>
              <a:defRPr/>
            </a:pPr>
            <a:r>
              <a:rPr lang="en-US" dirty="0">
                <a:solidFill>
                  <a:srgbClr val="50565C"/>
                </a:solidFill>
                <a:latin typeface="+mn-lt"/>
                <a:ea typeface="ＭＳ Ｐゴシック" pitchFamily="-107" charset="-128"/>
                <a:cs typeface="ＭＳ Ｐゴシック" pitchFamily="-107" charset="-128"/>
              </a:rPr>
              <a:t>Building beyond cost effective repair</a:t>
            </a:r>
          </a:p>
        </p:txBody>
      </p:sp>
      <p:sp>
        <p:nvSpPr>
          <p:cNvPr id="11" name="TextBox 10"/>
          <p:cNvSpPr txBox="1">
            <a:spLocks noChangeArrowheads="1"/>
          </p:cNvSpPr>
          <p:nvPr/>
        </p:nvSpPr>
        <p:spPr bwMode="auto">
          <a:xfrm>
            <a:off x="5181600" y="4572000"/>
            <a:ext cx="3200400" cy="646113"/>
          </a:xfrm>
          <a:prstGeom prst="rect">
            <a:avLst/>
          </a:prstGeom>
          <a:noFill/>
          <a:ln w="9525">
            <a:noFill/>
            <a:miter lim="800000"/>
            <a:headEnd/>
            <a:tailEnd/>
          </a:ln>
        </p:spPr>
        <p:txBody>
          <a:bodyPr>
            <a:spAutoFit/>
          </a:bodyPr>
          <a:lstStyle/>
          <a:p>
            <a:r>
              <a:rPr lang="en-US" dirty="0">
                <a:solidFill>
                  <a:srgbClr val="50565C"/>
                </a:solidFill>
                <a:latin typeface="Arial" charset="0"/>
              </a:rPr>
              <a:t>Deferral of </a:t>
            </a:r>
            <a:r>
              <a:rPr lang="en-US" dirty="0" smtClean="0">
                <a:solidFill>
                  <a:srgbClr val="50565C"/>
                </a:solidFill>
                <a:latin typeface="Arial" charset="0"/>
              </a:rPr>
              <a:t>services</a:t>
            </a:r>
            <a:r>
              <a:rPr lang="en-US" dirty="0">
                <a:solidFill>
                  <a:srgbClr val="50565C"/>
                </a:solidFill>
                <a:latin typeface="Arial" charset="0"/>
              </a:rPr>
              <a:t/>
            </a:r>
            <a:br>
              <a:rPr lang="en-US" dirty="0">
                <a:solidFill>
                  <a:srgbClr val="50565C"/>
                </a:solidFill>
                <a:latin typeface="Arial" charset="0"/>
              </a:rPr>
            </a:br>
            <a:r>
              <a:rPr lang="en-US" dirty="0">
                <a:solidFill>
                  <a:srgbClr val="50565C"/>
                </a:solidFill>
                <a:latin typeface="Arial" charset="0"/>
              </a:rPr>
              <a:t>letter to client</a:t>
            </a:r>
          </a:p>
        </p:txBody>
      </p:sp>
      <p:sp>
        <p:nvSpPr>
          <p:cNvPr id="13" name="TextBox 12"/>
          <p:cNvSpPr txBox="1">
            <a:spLocks noChangeArrowheads="1"/>
          </p:cNvSpPr>
          <p:nvPr/>
        </p:nvSpPr>
        <p:spPr bwMode="auto">
          <a:xfrm>
            <a:off x="5181600" y="3733800"/>
            <a:ext cx="3200400" cy="646113"/>
          </a:xfrm>
          <a:prstGeom prst="rect">
            <a:avLst/>
          </a:prstGeom>
          <a:noFill/>
          <a:ln w="9525">
            <a:noFill/>
            <a:miter lim="800000"/>
            <a:headEnd/>
            <a:tailEnd/>
          </a:ln>
        </p:spPr>
        <p:txBody>
          <a:bodyPr>
            <a:spAutoFit/>
          </a:bodyPr>
          <a:lstStyle/>
          <a:p>
            <a:r>
              <a:rPr lang="en-US" dirty="0">
                <a:solidFill>
                  <a:srgbClr val="50565C"/>
                </a:solidFill>
                <a:latin typeface="Arial" charset="0"/>
              </a:rPr>
              <a:t>Deferral of </a:t>
            </a:r>
            <a:r>
              <a:rPr lang="en-US" dirty="0" smtClean="0">
                <a:solidFill>
                  <a:srgbClr val="50565C"/>
                </a:solidFill>
                <a:latin typeface="Arial" charset="0"/>
              </a:rPr>
              <a:t>services </a:t>
            </a:r>
            <a:r>
              <a:rPr lang="en-US" dirty="0">
                <a:solidFill>
                  <a:srgbClr val="50565C"/>
                </a:solidFill>
                <a:latin typeface="Arial" charset="0"/>
              </a:rPr>
              <a:t/>
            </a:r>
            <a:br>
              <a:rPr lang="en-US" dirty="0">
                <a:solidFill>
                  <a:srgbClr val="50565C"/>
                </a:solidFill>
                <a:latin typeface="Arial" charset="0"/>
              </a:rPr>
            </a:br>
            <a:r>
              <a:rPr lang="en-US" dirty="0">
                <a:solidFill>
                  <a:srgbClr val="50565C"/>
                </a:solidFill>
                <a:latin typeface="Arial" charset="0"/>
              </a:rPr>
              <a:t>letter to client</a:t>
            </a:r>
          </a:p>
        </p:txBody>
      </p:sp>
      <p:sp>
        <p:nvSpPr>
          <p:cNvPr id="15" name="TextBox 14"/>
          <p:cNvSpPr txBox="1">
            <a:spLocks noChangeArrowheads="1"/>
          </p:cNvSpPr>
          <p:nvPr/>
        </p:nvSpPr>
        <p:spPr bwMode="auto">
          <a:xfrm>
            <a:off x="762000" y="4572000"/>
            <a:ext cx="3200400" cy="646113"/>
          </a:xfrm>
          <a:prstGeom prst="rect">
            <a:avLst/>
          </a:prstGeom>
          <a:noFill/>
          <a:ln w="9525">
            <a:noFill/>
            <a:miter lim="800000"/>
            <a:headEnd/>
            <a:tailEnd/>
          </a:ln>
        </p:spPr>
        <p:txBody>
          <a:bodyPr>
            <a:spAutoFit/>
          </a:bodyPr>
          <a:lstStyle/>
          <a:p>
            <a:pPr>
              <a:defRPr/>
            </a:pPr>
            <a:r>
              <a:rPr lang="en-US" dirty="0">
                <a:solidFill>
                  <a:srgbClr val="50565C"/>
                </a:solidFill>
                <a:latin typeface="+mn-lt"/>
                <a:ea typeface="ＭＳ Ｐゴシック" pitchFamily="-107" charset="-128"/>
                <a:cs typeface="ＭＳ Ｐゴシック" pitchFamily="-107" charset="-128"/>
              </a:rPr>
              <a:t>Building slated for demolition or urban renewal</a:t>
            </a:r>
          </a:p>
        </p:txBody>
      </p:sp>
      <p:sp>
        <p:nvSpPr>
          <p:cNvPr id="20494" name="TextBox 15"/>
          <p:cNvSpPr txBox="1">
            <a:spLocks noChangeArrowheads="1"/>
          </p:cNvSpPr>
          <p:nvPr/>
        </p:nvSpPr>
        <p:spPr bwMode="auto">
          <a:xfrm>
            <a:off x="76200" y="1371600"/>
            <a:ext cx="8991600" cy="423193"/>
          </a:xfrm>
          <a:prstGeom prst="rect">
            <a:avLst/>
          </a:prstGeom>
          <a:noFill/>
          <a:ln w="9525">
            <a:noFill/>
            <a:miter lim="800000"/>
            <a:headEnd/>
            <a:tailEnd/>
          </a:ln>
        </p:spPr>
        <p:txBody>
          <a:bodyPr wrap="square">
            <a:spAutoFit/>
          </a:bodyPr>
          <a:lstStyle/>
          <a:p>
            <a:pPr algn="ctr">
              <a:defRPr/>
            </a:pPr>
            <a:r>
              <a:rPr lang="en-US" sz="2150" dirty="0">
                <a:solidFill>
                  <a:srgbClr val="0A006A"/>
                </a:solidFill>
                <a:latin typeface="+mn-lt"/>
                <a:ea typeface="ＭＳ Ｐゴシック" pitchFamily="-107" charset="-128"/>
                <a:cs typeface="ＭＳ Ｐゴシック" pitchFamily="-107" charset="-128"/>
              </a:rPr>
              <a:t>Review site findings to ascertain there are no barriers to </a:t>
            </a:r>
            <a:r>
              <a:rPr lang="en-US" sz="2150" dirty="0" smtClean="0">
                <a:solidFill>
                  <a:srgbClr val="0A006A"/>
                </a:solidFill>
                <a:latin typeface="+mn-lt"/>
                <a:ea typeface="ＭＳ Ｐゴシック" pitchFamily="-107" charset="-128"/>
                <a:cs typeface="ＭＳ Ｐゴシック" pitchFamily="-107" charset="-128"/>
              </a:rPr>
              <a:t>weatherization</a:t>
            </a:r>
            <a:endParaRPr lang="en-US" sz="2150" dirty="0">
              <a:solidFill>
                <a:srgbClr val="0A006A"/>
              </a:solidFill>
              <a:latin typeface="+mn-lt"/>
              <a:ea typeface="ＭＳ Ｐゴシック" pitchFamily="-107" charset="-128"/>
              <a:cs typeface="ＭＳ Ｐゴシック" pitchFamily="-107" charset="-128"/>
            </a:endParaRPr>
          </a:p>
        </p:txBody>
      </p:sp>
      <p:sp>
        <p:nvSpPr>
          <p:cNvPr id="17" name="TextBox 16"/>
          <p:cNvSpPr txBox="1">
            <a:spLocks noChangeArrowheads="1"/>
          </p:cNvSpPr>
          <p:nvPr/>
        </p:nvSpPr>
        <p:spPr bwMode="auto">
          <a:xfrm>
            <a:off x="762000" y="5410200"/>
            <a:ext cx="2819400" cy="646113"/>
          </a:xfrm>
          <a:prstGeom prst="rect">
            <a:avLst/>
          </a:prstGeom>
          <a:noFill/>
          <a:ln w="9525">
            <a:noFill/>
            <a:miter lim="800000"/>
            <a:headEnd/>
            <a:tailEnd/>
          </a:ln>
        </p:spPr>
        <p:txBody>
          <a:bodyPr>
            <a:spAutoFit/>
          </a:bodyPr>
          <a:lstStyle/>
          <a:p>
            <a:pPr>
              <a:defRPr/>
            </a:pPr>
            <a:r>
              <a:rPr lang="en-US" dirty="0">
                <a:solidFill>
                  <a:srgbClr val="50565C"/>
                </a:solidFill>
                <a:latin typeface="+mn-lt"/>
                <a:ea typeface="ＭＳ Ｐゴシック" pitchFamily="-107" charset="-128"/>
                <a:cs typeface="ＭＳ Ｐゴシック" pitchFamily="-107" charset="-128"/>
              </a:rPr>
              <a:t>Dangerous/defective heating system</a:t>
            </a:r>
          </a:p>
        </p:txBody>
      </p:sp>
      <p:sp>
        <p:nvSpPr>
          <p:cNvPr id="18" name="Right Arrow 17" descr="Graphic of arrow."/>
          <p:cNvSpPr>
            <a:spLocks noChangeArrowheads="1"/>
          </p:cNvSpPr>
          <p:nvPr/>
        </p:nvSpPr>
        <p:spPr bwMode="auto">
          <a:xfrm>
            <a:off x="4038600" y="3657600"/>
            <a:ext cx="914400" cy="762000"/>
          </a:xfrm>
          <a:prstGeom prst="rightArrow">
            <a:avLst>
              <a:gd name="adj1" fmla="val 50000"/>
              <a:gd name="adj2" fmla="val 50000"/>
            </a:avLst>
          </a:prstGeom>
          <a:gradFill rotWithShape="1">
            <a:gsLst>
              <a:gs pos="0">
                <a:schemeClr val="bg1"/>
              </a:gs>
              <a:gs pos="100000">
                <a:schemeClr val="bg2"/>
              </a:gs>
            </a:gsLst>
            <a:lin ang="0" scaled="1"/>
          </a:gradFill>
          <a:ln w="9525">
            <a:noFill/>
            <a:round/>
            <a:headEnd/>
            <a:tailEnd/>
          </a:ln>
        </p:spPr>
        <p:txBody>
          <a:bodyPr/>
          <a:lstStyle/>
          <a:p>
            <a:endParaRPr lang="en-US" dirty="0"/>
          </a:p>
        </p:txBody>
      </p:sp>
      <p:sp>
        <p:nvSpPr>
          <p:cNvPr id="19" name="TextBox 18"/>
          <p:cNvSpPr txBox="1">
            <a:spLocks noChangeArrowheads="1"/>
          </p:cNvSpPr>
          <p:nvPr/>
        </p:nvSpPr>
        <p:spPr bwMode="auto">
          <a:xfrm>
            <a:off x="5181600" y="5410200"/>
            <a:ext cx="3276600" cy="646113"/>
          </a:xfrm>
          <a:prstGeom prst="rect">
            <a:avLst/>
          </a:prstGeom>
          <a:noFill/>
          <a:ln w="9525">
            <a:noFill/>
            <a:miter lim="800000"/>
            <a:headEnd/>
            <a:tailEnd/>
          </a:ln>
        </p:spPr>
        <p:txBody>
          <a:bodyPr>
            <a:spAutoFit/>
          </a:bodyPr>
          <a:lstStyle/>
          <a:p>
            <a:r>
              <a:rPr lang="en-US" dirty="0">
                <a:solidFill>
                  <a:srgbClr val="50565C"/>
                </a:solidFill>
                <a:latin typeface="Arial" charset="0"/>
              </a:rPr>
              <a:t>Evaluate and repair or </a:t>
            </a:r>
            <a:br>
              <a:rPr lang="en-US" dirty="0">
                <a:solidFill>
                  <a:srgbClr val="50565C"/>
                </a:solidFill>
                <a:latin typeface="Arial" charset="0"/>
              </a:rPr>
            </a:br>
            <a:r>
              <a:rPr lang="en-US" dirty="0">
                <a:solidFill>
                  <a:srgbClr val="50565C"/>
                </a:solidFill>
                <a:latin typeface="Arial" charset="0"/>
              </a:rPr>
              <a:t>replace as necessary</a:t>
            </a:r>
          </a:p>
        </p:txBody>
      </p:sp>
      <p:sp>
        <p:nvSpPr>
          <p:cNvPr id="20" name="Title 19"/>
          <p:cNvSpPr>
            <a:spLocks noGrp="1"/>
          </p:cNvSpPr>
          <p:nvPr>
            <p:ph type="title"/>
          </p:nvPr>
        </p:nvSpPr>
        <p:spPr>
          <a:xfrm>
            <a:off x="472966" y="0"/>
            <a:ext cx="5470634" cy="901700"/>
          </a:xfrm>
        </p:spPr>
        <p:txBody>
          <a:bodyPr>
            <a:normAutofit/>
          </a:bodyPr>
          <a:lstStyle/>
          <a:p>
            <a:pPr eaLnBrk="1" hangingPunct="1">
              <a:defRPr/>
            </a:pPr>
            <a:r>
              <a:rPr lang="en-US" sz="2400" dirty="0" smtClean="0">
                <a:ea typeface="ＭＳ Ｐゴシック" charset="-128"/>
              </a:rPr>
              <a:t>Creating the Work Order – Step 1</a:t>
            </a:r>
          </a:p>
        </p:txBody>
      </p:sp>
      <p:sp>
        <p:nvSpPr>
          <p:cNvPr id="22" name="Right Arrow 21" descr="Graphic of arrow."/>
          <p:cNvSpPr>
            <a:spLocks noChangeArrowheads="1"/>
          </p:cNvSpPr>
          <p:nvPr/>
        </p:nvSpPr>
        <p:spPr bwMode="auto">
          <a:xfrm>
            <a:off x="4038600" y="2819400"/>
            <a:ext cx="914400" cy="762000"/>
          </a:xfrm>
          <a:prstGeom prst="rightArrow">
            <a:avLst>
              <a:gd name="adj1" fmla="val 50000"/>
              <a:gd name="adj2" fmla="val 50000"/>
            </a:avLst>
          </a:prstGeom>
          <a:gradFill rotWithShape="1">
            <a:gsLst>
              <a:gs pos="0">
                <a:schemeClr val="bg1"/>
              </a:gs>
              <a:gs pos="100000">
                <a:schemeClr val="bg2"/>
              </a:gs>
            </a:gsLst>
            <a:lin ang="0" scaled="1"/>
          </a:gradFill>
          <a:ln w="9525">
            <a:noFill/>
            <a:round/>
            <a:headEnd/>
            <a:tailEnd/>
          </a:ln>
        </p:spPr>
        <p:txBody>
          <a:bodyPr/>
          <a:lstStyle/>
          <a:p>
            <a:endParaRPr lang="en-US" dirty="0"/>
          </a:p>
        </p:txBody>
      </p:sp>
      <p:sp>
        <p:nvSpPr>
          <p:cNvPr id="23" name="Right Arrow 22" descr="Graphic of arrow."/>
          <p:cNvSpPr>
            <a:spLocks noChangeArrowheads="1"/>
          </p:cNvSpPr>
          <p:nvPr/>
        </p:nvSpPr>
        <p:spPr bwMode="auto">
          <a:xfrm>
            <a:off x="4038600" y="1981200"/>
            <a:ext cx="914400" cy="762000"/>
          </a:xfrm>
          <a:prstGeom prst="rightArrow">
            <a:avLst>
              <a:gd name="adj1" fmla="val 50000"/>
              <a:gd name="adj2" fmla="val 50000"/>
            </a:avLst>
          </a:prstGeom>
          <a:gradFill rotWithShape="1">
            <a:gsLst>
              <a:gs pos="0">
                <a:schemeClr val="bg1"/>
              </a:gs>
              <a:gs pos="100000">
                <a:schemeClr val="bg2"/>
              </a:gs>
            </a:gsLst>
            <a:lin ang="0" scaled="1"/>
          </a:gradFill>
          <a:ln w="9525">
            <a:noFill/>
            <a:round/>
            <a:headEnd/>
            <a:tailEnd/>
          </a:ln>
        </p:spPr>
        <p:txBody>
          <a:bodyPr/>
          <a:lstStyle/>
          <a:p>
            <a:endParaRPr lang="en-US" dirty="0"/>
          </a:p>
        </p:txBody>
      </p:sp>
      <p:sp>
        <p:nvSpPr>
          <p:cNvPr id="24" name="Right Arrow 23" descr="Graphic of arrow."/>
          <p:cNvSpPr>
            <a:spLocks noChangeArrowheads="1"/>
          </p:cNvSpPr>
          <p:nvPr/>
        </p:nvSpPr>
        <p:spPr bwMode="auto">
          <a:xfrm>
            <a:off x="4038600" y="4495800"/>
            <a:ext cx="914400" cy="762000"/>
          </a:xfrm>
          <a:prstGeom prst="rightArrow">
            <a:avLst>
              <a:gd name="adj1" fmla="val 50000"/>
              <a:gd name="adj2" fmla="val 50000"/>
            </a:avLst>
          </a:prstGeom>
          <a:gradFill rotWithShape="1">
            <a:gsLst>
              <a:gs pos="0">
                <a:schemeClr val="bg1"/>
              </a:gs>
              <a:gs pos="100000">
                <a:schemeClr val="bg2"/>
              </a:gs>
            </a:gsLst>
            <a:lin ang="0" scaled="1"/>
          </a:gradFill>
          <a:ln w="9525">
            <a:noFill/>
            <a:round/>
            <a:headEnd/>
            <a:tailEnd/>
          </a:ln>
        </p:spPr>
        <p:txBody>
          <a:bodyPr/>
          <a:lstStyle/>
          <a:p>
            <a:endParaRPr lang="en-US" dirty="0"/>
          </a:p>
        </p:txBody>
      </p:sp>
      <p:sp>
        <p:nvSpPr>
          <p:cNvPr id="25" name="Right Arrow 24" descr="Graphic of arrow."/>
          <p:cNvSpPr>
            <a:spLocks noChangeArrowheads="1"/>
          </p:cNvSpPr>
          <p:nvPr/>
        </p:nvSpPr>
        <p:spPr bwMode="auto">
          <a:xfrm>
            <a:off x="4038600" y="5334000"/>
            <a:ext cx="914400" cy="762000"/>
          </a:xfrm>
          <a:prstGeom prst="rightArrow">
            <a:avLst>
              <a:gd name="adj1" fmla="val 50000"/>
              <a:gd name="adj2" fmla="val 50000"/>
            </a:avLst>
          </a:prstGeom>
          <a:gradFill rotWithShape="1">
            <a:gsLst>
              <a:gs pos="0">
                <a:schemeClr val="bg1"/>
              </a:gs>
              <a:gs pos="100000">
                <a:schemeClr val="bg2"/>
              </a:gs>
            </a:gsLst>
            <a:lin ang="0" scaled="1"/>
          </a:gradFill>
          <a:ln w="9525">
            <a:noFill/>
            <a:round/>
            <a:headEnd/>
            <a:tailEnd/>
          </a:ln>
        </p:spPr>
        <p:txBody>
          <a:bodyPr/>
          <a:lstStyle/>
          <a:p>
            <a:endParaRPr lang="en-US" dirty="0"/>
          </a:p>
        </p:txBody>
      </p:sp>
      <p:cxnSp>
        <p:nvCxnSpPr>
          <p:cNvPr id="13331" name="Straight Connector 26"/>
          <p:cNvCxnSpPr>
            <a:cxnSpLocks noChangeShapeType="1"/>
          </p:cNvCxnSpPr>
          <p:nvPr/>
        </p:nvCxnSpPr>
        <p:spPr bwMode="auto">
          <a:xfrm>
            <a:off x="5105400" y="2743200"/>
            <a:ext cx="3276600" cy="1588"/>
          </a:xfrm>
          <a:prstGeom prst="line">
            <a:avLst/>
          </a:prstGeom>
          <a:noFill/>
          <a:ln w="9525">
            <a:solidFill>
              <a:srgbClr val="9FCB74"/>
            </a:solidFill>
            <a:round/>
            <a:headEnd/>
            <a:tailEnd/>
          </a:ln>
        </p:spPr>
      </p:cxnSp>
      <p:cxnSp>
        <p:nvCxnSpPr>
          <p:cNvPr id="13332" name="Straight Connector 27"/>
          <p:cNvCxnSpPr>
            <a:cxnSpLocks noChangeShapeType="1"/>
          </p:cNvCxnSpPr>
          <p:nvPr/>
        </p:nvCxnSpPr>
        <p:spPr bwMode="auto">
          <a:xfrm>
            <a:off x="5105400" y="3657600"/>
            <a:ext cx="3276600" cy="1588"/>
          </a:xfrm>
          <a:prstGeom prst="line">
            <a:avLst/>
          </a:prstGeom>
          <a:noFill/>
          <a:ln w="9525">
            <a:solidFill>
              <a:srgbClr val="9FCB74"/>
            </a:solidFill>
            <a:round/>
            <a:headEnd/>
            <a:tailEnd/>
          </a:ln>
        </p:spPr>
      </p:cxnSp>
      <p:cxnSp>
        <p:nvCxnSpPr>
          <p:cNvPr id="13333" name="Straight Connector 28"/>
          <p:cNvCxnSpPr>
            <a:cxnSpLocks noChangeShapeType="1"/>
          </p:cNvCxnSpPr>
          <p:nvPr/>
        </p:nvCxnSpPr>
        <p:spPr bwMode="auto">
          <a:xfrm>
            <a:off x="5105400" y="4494213"/>
            <a:ext cx="3276600" cy="1587"/>
          </a:xfrm>
          <a:prstGeom prst="line">
            <a:avLst/>
          </a:prstGeom>
          <a:noFill/>
          <a:ln w="9525">
            <a:solidFill>
              <a:srgbClr val="9FCB74"/>
            </a:solidFill>
            <a:round/>
            <a:headEnd/>
            <a:tailEnd/>
          </a:ln>
        </p:spPr>
      </p:cxnSp>
      <p:cxnSp>
        <p:nvCxnSpPr>
          <p:cNvPr id="13334" name="Straight Connector 29"/>
          <p:cNvCxnSpPr>
            <a:cxnSpLocks noChangeShapeType="1"/>
          </p:cNvCxnSpPr>
          <p:nvPr/>
        </p:nvCxnSpPr>
        <p:spPr bwMode="auto">
          <a:xfrm>
            <a:off x="5105400" y="5334000"/>
            <a:ext cx="3276600" cy="1588"/>
          </a:xfrm>
          <a:prstGeom prst="line">
            <a:avLst/>
          </a:prstGeom>
          <a:noFill/>
          <a:ln w="9525">
            <a:solidFill>
              <a:srgbClr val="9FCB74"/>
            </a:solidFill>
            <a:round/>
            <a:headEnd/>
            <a:tailEnd/>
          </a:ln>
        </p:spPr>
      </p:cxnSp>
      <p:cxnSp>
        <p:nvCxnSpPr>
          <p:cNvPr id="13335" name="Straight Connector 30"/>
          <p:cNvCxnSpPr>
            <a:cxnSpLocks noChangeShapeType="1"/>
          </p:cNvCxnSpPr>
          <p:nvPr/>
        </p:nvCxnSpPr>
        <p:spPr bwMode="auto">
          <a:xfrm>
            <a:off x="685800" y="2743200"/>
            <a:ext cx="3276600" cy="1588"/>
          </a:xfrm>
          <a:prstGeom prst="line">
            <a:avLst/>
          </a:prstGeom>
          <a:noFill/>
          <a:ln w="9525">
            <a:solidFill>
              <a:srgbClr val="528FBA"/>
            </a:solidFill>
            <a:round/>
            <a:headEnd/>
            <a:tailEnd/>
          </a:ln>
        </p:spPr>
      </p:cxnSp>
      <p:cxnSp>
        <p:nvCxnSpPr>
          <p:cNvPr id="13336" name="Straight Connector 31"/>
          <p:cNvCxnSpPr>
            <a:cxnSpLocks noChangeShapeType="1"/>
          </p:cNvCxnSpPr>
          <p:nvPr/>
        </p:nvCxnSpPr>
        <p:spPr bwMode="auto">
          <a:xfrm>
            <a:off x="685800" y="3657600"/>
            <a:ext cx="3276600" cy="1588"/>
          </a:xfrm>
          <a:prstGeom prst="line">
            <a:avLst/>
          </a:prstGeom>
          <a:noFill/>
          <a:ln w="9525">
            <a:solidFill>
              <a:srgbClr val="528FBA"/>
            </a:solidFill>
            <a:round/>
            <a:headEnd/>
            <a:tailEnd/>
          </a:ln>
        </p:spPr>
      </p:cxnSp>
      <p:cxnSp>
        <p:nvCxnSpPr>
          <p:cNvPr id="13337" name="Straight Connector 32"/>
          <p:cNvCxnSpPr>
            <a:cxnSpLocks noChangeShapeType="1"/>
          </p:cNvCxnSpPr>
          <p:nvPr/>
        </p:nvCxnSpPr>
        <p:spPr bwMode="auto">
          <a:xfrm>
            <a:off x="685800" y="4494213"/>
            <a:ext cx="3276600" cy="1587"/>
          </a:xfrm>
          <a:prstGeom prst="line">
            <a:avLst/>
          </a:prstGeom>
          <a:noFill/>
          <a:ln w="9525">
            <a:solidFill>
              <a:srgbClr val="528FBA"/>
            </a:solidFill>
            <a:round/>
            <a:headEnd/>
            <a:tailEnd/>
          </a:ln>
        </p:spPr>
      </p:cxnSp>
      <p:cxnSp>
        <p:nvCxnSpPr>
          <p:cNvPr id="13338" name="Straight Connector 33"/>
          <p:cNvCxnSpPr>
            <a:cxnSpLocks noChangeShapeType="1"/>
          </p:cNvCxnSpPr>
          <p:nvPr/>
        </p:nvCxnSpPr>
        <p:spPr bwMode="auto">
          <a:xfrm>
            <a:off x="685800" y="5334000"/>
            <a:ext cx="3276600" cy="1588"/>
          </a:xfrm>
          <a:prstGeom prst="line">
            <a:avLst/>
          </a:prstGeom>
          <a:noFill/>
          <a:ln w="9525">
            <a:solidFill>
              <a:srgbClr val="528FBA"/>
            </a:solidFill>
            <a:round/>
            <a:headEnd/>
            <a:tailEnd/>
          </a:ln>
        </p:spPr>
      </p:cxnSp>
      <p:sp>
        <p:nvSpPr>
          <p:cNvPr id="28" name="Title 5"/>
          <p:cNvSpPr txBox="1">
            <a:spLocks/>
          </p:cNvSpPr>
          <p:nvPr/>
        </p:nvSpPr>
        <p:spPr bwMode="auto">
          <a:xfrm>
            <a:off x="584200" y="895350"/>
            <a:ext cx="6324600" cy="228600"/>
          </a:xfrm>
          <a:prstGeom prst="rect">
            <a:avLst/>
          </a:prstGeom>
          <a:noFill/>
          <a:ln w="9525">
            <a:noFill/>
            <a:miter lim="800000"/>
            <a:headEnd/>
            <a:tailEnd/>
          </a:ln>
        </p:spPr>
        <p:txBody>
          <a:bodyPr lIns="0" tIns="0" rIns="0" bIns="0" anchor="ctr"/>
          <a:lstStyle/>
          <a:p>
            <a:pPr algn="l" eaLnBrk="0" hangingPunct="0"/>
            <a:r>
              <a:rPr lang="en-US" sz="1200" cap="all" dirty="0" smtClean="0">
                <a:solidFill>
                  <a:schemeClr val="bg1"/>
                </a:solidFill>
                <a:latin typeface="Arial"/>
                <a:cs typeface="Arial"/>
              </a:rPr>
              <a:t>Generating a Work Order</a:t>
            </a:r>
            <a:endParaRPr lang="en-US" sz="1200" cap="all" dirty="0">
              <a:solidFill>
                <a:schemeClr val="bg1"/>
              </a:solid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slide(fromLeft)">
                                      <p:cBhvr>
                                        <p:cTn id="12" dur="500"/>
                                        <p:tgtEl>
                                          <p:spTgt spid="23"/>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8" fill="hold" grpId="0" nodeType="click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slide(fromLeft)">
                                      <p:cBhvr>
                                        <p:cTn id="26" dur="500"/>
                                        <p:tgtEl>
                                          <p:spTgt spid="22"/>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8"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slide(fromLeft)">
                                      <p:cBhvr>
                                        <p:cTn id="40" dur="500"/>
                                        <p:tgtEl>
                                          <p:spTgt spid="18"/>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childTnLst>
                                </p:cTn>
                              </p:par>
                            </p:childTnLst>
                          </p:cTn>
                        </p:par>
                      </p:childTnLst>
                    </p:cTn>
                  </p:par>
                  <p:par>
                    <p:cTn id="50" fill="hold">
                      <p:stCondLst>
                        <p:cond delay="indefinite"/>
                      </p:stCondLst>
                      <p:childTnLst>
                        <p:par>
                          <p:cTn id="51" fill="hold">
                            <p:stCondLst>
                              <p:cond delay="0"/>
                            </p:stCondLst>
                            <p:childTnLst>
                              <p:par>
                                <p:cTn id="52" presetID="12" presetClass="entr" presetSubtype="8" fill="hold" grpId="0" nodeType="click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slide(fromLeft)">
                                      <p:cBhvr>
                                        <p:cTn id="54" dur="500"/>
                                        <p:tgtEl>
                                          <p:spTgt spid="24"/>
                                        </p:tgtEl>
                                      </p:cBhvr>
                                    </p:animEffect>
                                  </p:childTnLst>
                                </p:cTn>
                              </p:par>
                            </p:childTnLst>
                          </p:cTn>
                        </p:par>
                        <p:par>
                          <p:cTn id="55" fill="hold">
                            <p:stCondLst>
                              <p:cond delay="500"/>
                            </p:stCondLst>
                            <p:childTnLst>
                              <p:par>
                                <p:cTn id="56" presetID="10" presetClass="entr" presetSubtype="0" fill="hold" grpId="0" nodeType="after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5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500"/>
                                        <p:tgtEl>
                                          <p:spTgt spid="17"/>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8" fill="hold" grpId="0" nodeType="click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slide(fromLeft)">
                                      <p:cBhvr>
                                        <p:cTn id="68" dur="500"/>
                                        <p:tgtEl>
                                          <p:spTgt spid="25"/>
                                        </p:tgtEl>
                                      </p:cBhvr>
                                    </p:animEffect>
                                  </p:childTnLst>
                                </p:cTn>
                              </p:par>
                            </p:childTnLst>
                          </p:cTn>
                        </p:par>
                        <p:par>
                          <p:cTn id="69" fill="hold">
                            <p:stCondLst>
                              <p:cond delay="500"/>
                            </p:stCondLst>
                            <p:childTnLst>
                              <p:par>
                                <p:cTn id="70" presetID="10" presetClass="entr" presetSubtype="0" fill="hold" grpId="0" nodeType="after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10" grpId="0"/>
      <p:bldP spid="11" grpId="0"/>
      <p:bldP spid="13" grpId="0"/>
      <p:bldP spid="15" grpId="0"/>
      <p:bldP spid="17" grpId="0"/>
      <p:bldP spid="18" grpId="0" animBg="1"/>
      <p:bldP spid="19" grpId="0"/>
      <p:bldP spid="22" grpId="0" animBg="1"/>
      <p:bldP spid="23" grpId="0" animBg="1"/>
      <p:bldP spid="24" grpId="0" animBg="1"/>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70" descr="Graphic of designating the building envelope - step 2."/>
          <p:cNvPicPr>
            <a:picLocks noChangeAspect="1"/>
          </p:cNvPicPr>
          <p:nvPr/>
        </p:nvPicPr>
        <p:blipFill>
          <a:blip r:embed="rId3" cstate="print"/>
          <a:srcRect/>
          <a:stretch>
            <a:fillRect/>
          </a:stretch>
        </p:blipFill>
        <p:spPr bwMode="auto">
          <a:xfrm>
            <a:off x="266700" y="1419225"/>
            <a:ext cx="7124700" cy="4829175"/>
          </a:xfrm>
          <a:prstGeom prst="rect">
            <a:avLst/>
          </a:prstGeom>
          <a:noFill/>
          <a:ln w="9525">
            <a:noFill/>
            <a:miter lim="800000"/>
            <a:headEnd/>
            <a:tailEnd/>
          </a:ln>
        </p:spPr>
      </p:pic>
      <p:sp>
        <p:nvSpPr>
          <p:cNvPr id="72" name="Text Box 20"/>
          <p:cNvSpPr txBox="1">
            <a:spLocks noChangeArrowheads="1"/>
          </p:cNvSpPr>
          <p:nvPr/>
        </p:nvSpPr>
        <p:spPr bwMode="auto">
          <a:xfrm>
            <a:off x="3200400" y="2209800"/>
            <a:ext cx="1066800" cy="369888"/>
          </a:xfrm>
          <a:prstGeom prst="rect">
            <a:avLst/>
          </a:prstGeom>
          <a:noFill/>
          <a:ln w="9525">
            <a:noFill/>
            <a:miter lim="800000"/>
            <a:headEnd/>
            <a:tailEnd/>
          </a:ln>
        </p:spPr>
        <p:txBody>
          <a:bodyPr>
            <a:spAutoFit/>
          </a:bodyPr>
          <a:lstStyle/>
          <a:p>
            <a:pPr>
              <a:spcBef>
                <a:spcPct val="50000"/>
              </a:spcBef>
              <a:defRPr/>
            </a:pPr>
            <a:r>
              <a:rPr lang="en-US" dirty="0">
                <a:solidFill>
                  <a:srgbClr val="000000"/>
                </a:solidFill>
                <a:latin typeface="+mn-lt"/>
                <a:ea typeface="ＭＳ Ｐゴシック" pitchFamily="-107" charset="-128"/>
                <a:cs typeface="ＭＳ Ｐゴシック" pitchFamily="-107" charset="-128"/>
              </a:rPr>
              <a:t>Kitchen</a:t>
            </a:r>
          </a:p>
        </p:txBody>
      </p:sp>
      <p:sp>
        <p:nvSpPr>
          <p:cNvPr id="73" name="Text Box 21"/>
          <p:cNvSpPr txBox="1">
            <a:spLocks noChangeArrowheads="1"/>
          </p:cNvSpPr>
          <p:nvPr/>
        </p:nvSpPr>
        <p:spPr bwMode="auto">
          <a:xfrm>
            <a:off x="4876800" y="1752600"/>
            <a:ext cx="914400" cy="366713"/>
          </a:xfrm>
          <a:prstGeom prst="rect">
            <a:avLst/>
          </a:prstGeom>
          <a:noFill/>
          <a:ln w="9525">
            <a:noFill/>
            <a:miter lim="800000"/>
            <a:headEnd/>
            <a:tailEnd/>
          </a:ln>
        </p:spPr>
        <p:txBody>
          <a:bodyPr>
            <a:spAutoFit/>
          </a:bodyPr>
          <a:lstStyle/>
          <a:p>
            <a:pPr algn="ctr">
              <a:spcBef>
                <a:spcPct val="50000"/>
              </a:spcBef>
              <a:defRPr/>
            </a:pPr>
            <a:r>
              <a:rPr lang="en-US" dirty="0">
                <a:solidFill>
                  <a:srgbClr val="000000"/>
                </a:solidFill>
                <a:latin typeface="+mn-lt"/>
                <a:ea typeface="ＭＳ Ｐゴシック" pitchFamily="-107" charset="-128"/>
                <a:cs typeface="ＭＳ Ｐゴシック" pitchFamily="-107" charset="-128"/>
              </a:rPr>
              <a:t>Den</a:t>
            </a:r>
          </a:p>
        </p:txBody>
      </p:sp>
      <p:sp>
        <p:nvSpPr>
          <p:cNvPr id="74" name="Text Box 22"/>
          <p:cNvSpPr txBox="1">
            <a:spLocks noChangeArrowheads="1"/>
          </p:cNvSpPr>
          <p:nvPr/>
        </p:nvSpPr>
        <p:spPr bwMode="auto">
          <a:xfrm>
            <a:off x="4724400" y="3276600"/>
            <a:ext cx="914400" cy="366713"/>
          </a:xfrm>
          <a:prstGeom prst="rect">
            <a:avLst/>
          </a:prstGeom>
          <a:noFill/>
          <a:ln w="9525">
            <a:noFill/>
            <a:miter lim="800000"/>
            <a:headEnd/>
            <a:tailEnd/>
          </a:ln>
        </p:spPr>
        <p:txBody>
          <a:bodyPr>
            <a:spAutoFit/>
          </a:bodyPr>
          <a:lstStyle/>
          <a:p>
            <a:pPr algn="ctr">
              <a:spcBef>
                <a:spcPct val="50000"/>
              </a:spcBef>
              <a:defRPr/>
            </a:pPr>
            <a:r>
              <a:rPr lang="en-US" dirty="0">
                <a:solidFill>
                  <a:srgbClr val="000000"/>
                </a:solidFill>
                <a:latin typeface="+mn-lt"/>
                <a:ea typeface="ＭＳ Ｐゴシック" pitchFamily="-107" charset="-128"/>
                <a:cs typeface="ＭＳ Ｐゴシック" pitchFamily="-107" charset="-128"/>
              </a:rPr>
              <a:t>Living</a:t>
            </a:r>
          </a:p>
        </p:txBody>
      </p:sp>
      <p:sp>
        <p:nvSpPr>
          <p:cNvPr id="75" name="Text Box 23"/>
          <p:cNvSpPr txBox="1">
            <a:spLocks noChangeArrowheads="1"/>
          </p:cNvSpPr>
          <p:nvPr/>
        </p:nvSpPr>
        <p:spPr bwMode="auto">
          <a:xfrm>
            <a:off x="6019800" y="2362200"/>
            <a:ext cx="914400" cy="366713"/>
          </a:xfrm>
          <a:prstGeom prst="rect">
            <a:avLst/>
          </a:prstGeom>
          <a:noFill/>
          <a:ln w="9525">
            <a:noFill/>
            <a:miter lim="800000"/>
            <a:headEnd/>
            <a:tailEnd/>
          </a:ln>
        </p:spPr>
        <p:txBody>
          <a:bodyPr>
            <a:spAutoFit/>
          </a:bodyPr>
          <a:lstStyle/>
          <a:p>
            <a:pPr algn="ctr">
              <a:spcBef>
                <a:spcPct val="50000"/>
              </a:spcBef>
              <a:defRPr/>
            </a:pPr>
            <a:r>
              <a:rPr lang="en-US" dirty="0">
                <a:solidFill>
                  <a:srgbClr val="000000"/>
                </a:solidFill>
                <a:latin typeface="+mn-lt"/>
                <a:ea typeface="ＭＳ Ｐゴシック" pitchFamily="-107" charset="-128"/>
                <a:cs typeface="ＭＳ Ｐゴシック" pitchFamily="-107" charset="-128"/>
              </a:rPr>
              <a:t>Bath</a:t>
            </a:r>
          </a:p>
        </p:txBody>
      </p:sp>
      <p:sp>
        <p:nvSpPr>
          <p:cNvPr id="76" name="Text Box 24"/>
          <p:cNvSpPr txBox="1">
            <a:spLocks noChangeArrowheads="1"/>
          </p:cNvSpPr>
          <p:nvPr/>
        </p:nvSpPr>
        <p:spPr bwMode="auto">
          <a:xfrm>
            <a:off x="6248400" y="3276600"/>
            <a:ext cx="533400" cy="366713"/>
          </a:xfrm>
          <a:prstGeom prst="rect">
            <a:avLst/>
          </a:prstGeom>
          <a:noFill/>
          <a:ln w="9525">
            <a:noFill/>
            <a:miter lim="800000"/>
            <a:headEnd/>
            <a:tailEnd/>
          </a:ln>
        </p:spPr>
        <p:txBody>
          <a:bodyPr>
            <a:spAutoFit/>
          </a:bodyPr>
          <a:lstStyle/>
          <a:p>
            <a:pPr>
              <a:spcBef>
                <a:spcPct val="50000"/>
              </a:spcBef>
              <a:defRPr/>
            </a:pPr>
            <a:r>
              <a:rPr lang="en-US" dirty="0">
                <a:solidFill>
                  <a:srgbClr val="000000"/>
                </a:solidFill>
                <a:latin typeface="+mn-lt"/>
                <a:ea typeface="ＭＳ Ｐゴシック" pitchFamily="-107" charset="-128"/>
                <a:cs typeface="ＭＳ Ｐゴシック" pitchFamily="-107" charset="-128"/>
              </a:rPr>
              <a:t>BR</a:t>
            </a:r>
          </a:p>
        </p:txBody>
      </p:sp>
      <p:sp>
        <p:nvSpPr>
          <p:cNvPr id="77" name="Text Box 26"/>
          <p:cNvSpPr txBox="1">
            <a:spLocks noChangeArrowheads="1"/>
          </p:cNvSpPr>
          <p:nvPr/>
        </p:nvSpPr>
        <p:spPr bwMode="auto">
          <a:xfrm>
            <a:off x="609600" y="2754313"/>
            <a:ext cx="1066800" cy="369887"/>
          </a:xfrm>
          <a:prstGeom prst="rect">
            <a:avLst/>
          </a:prstGeom>
          <a:noFill/>
          <a:ln w="9525">
            <a:noFill/>
            <a:miter lim="800000"/>
            <a:headEnd/>
            <a:tailEnd/>
          </a:ln>
        </p:spPr>
        <p:txBody>
          <a:bodyPr>
            <a:spAutoFit/>
          </a:bodyPr>
          <a:lstStyle/>
          <a:p>
            <a:pPr algn="ctr">
              <a:spcBef>
                <a:spcPct val="50000"/>
              </a:spcBef>
              <a:defRPr/>
            </a:pPr>
            <a:r>
              <a:rPr lang="en-US" dirty="0">
                <a:solidFill>
                  <a:schemeClr val="bg1"/>
                </a:solidFill>
                <a:latin typeface="+mn-lt"/>
                <a:ea typeface="ＭＳ Ｐゴシック" pitchFamily="-107" charset="-128"/>
                <a:cs typeface="ＭＳ Ｐゴシック" pitchFamily="-107" charset="-128"/>
              </a:rPr>
              <a:t>Garage</a:t>
            </a:r>
          </a:p>
        </p:txBody>
      </p:sp>
      <p:sp>
        <p:nvSpPr>
          <p:cNvPr id="78" name="Text Box 27"/>
          <p:cNvSpPr txBox="1">
            <a:spLocks noChangeArrowheads="1"/>
          </p:cNvSpPr>
          <p:nvPr/>
        </p:nvSpPr>
        <p:spPr bwMode="auto">
          <a:xfrm>
            <a:off x="1905000" y="2057400"/>
            <a:ext cx="914400" cy="366713"/>
          </a:xfrm>
          <a:prstGeom prst="rect">
            <a:avLst/>
          </a:prstGeom>
          <a:noFill/>
          <a:ln w="9525">
            <a:noFill/>
            <a:miter lim="800000"/>
            <a:headEnd/>
            <a:tailEnd/>
          </a:ln>
        </p:spPr>
        <p:txBody>
          <a:bodyPr>
            <a:spAutoFit/>
          </a:bodyPr>
          <a:lstStyle/>
          <a:p>
            <a:pPr algn="ctr">
              <a:spcBef>
                <a:spcPct val="50000"/>
              </a:spcBef>
              <a:defRPr/>
            </a:pPr>
            <a:r>
              <a:rPr lang="en-US" dirty="0">
                <a:solidFill>
                  <a:schemeClr val="bg1"/>
                </a:solidFill>
                <a:latin typeface="+mn-lt"/>
                <a:ea typeface="ＭＳ Ｐゴシック" pitchFamily="-107" charset="-128"/>
                <a:cs typeface="ＭＳ Ｐゴシック" pitchFamily="-107" charset="-128"/>
              </a:rPr>
              <a:t>Shed</a:t>
            </a:r>
          </a:p>
        </p:txBody>
      </p:sp>
      <p:sp>
        <p:nvSpPr>
          <p:cNvPr id="79" name="Text Box 30"/>
          <p:cNvSpPr txBox="1">
            <a:spLocks noChangeArrowheads="1"/>
          </p:cNvSpPr>
          <p:nvPr/>
        </p:nvSpPr>
        <p:spPr bwMode="auto">
          <a:xfrm>
            <a:off x="5486400" y="4114800"/>
            <a:ext cx="1600200" cy="366713"/>
          </a:xfrm>
          <a:prstGeom prst="rect">
            <a:avLst/>
          </a:prstGeom>
          <a:noFill/>
          <a:ln w="9525">
            <a:noFill/>
            <a:miter lim="800000"/>
            <a:headEnd/>
            <a:tailEnd/>
          </a:ln>
        </p:spPr>
        <p:txBody>
          <a:bodyPr>
            <a:spAutoFit/>
          </a:bodyPr>
          <a:lstStyle/>
          <a:p>
            <a:pPr algn="ctr">
              <a:spcBef>
                <a:spcPct val="50000"/>
              </a:spcBef>
              <a:defRPr/>
            </a:pPr>
            <a:r>
              <a:rPr lang="en-US" dirty="0">
                <a:solidFill>
                  <a:schemeClr val="bg1"/>
                </a:solidFill>
                <a:latin typeface="+mn-lt"/>
                <a:ea typeface="ＭＳ Ｐゴシック" pitchFamily="-107" charset="-128"/>
                <a:cs typeface="ＭＳ Ｐゴシック" pitchFamily="-107" charset="-128"/>
              </a:rPr>
              <a:t>Open Porch</a:t>
            </a:r>
          </a:p>
        </p:txBody>
      </p:sp>
      <p:sp>
        <p:nvSpPr>
          <p:cNvPr id="80" name="Text Box 40"/>
          <p:cNvSpPr txBox="1">
            <a:spLocks noChangeArrowheads="1"/>
          </p:cNvSpPr>
          <p:nvPr/>
        </p:nvSpPr>
        <p:spPr bwMode="auto">
          <a:xfrm>
            <a:off x="3124200" y="5029200"/>
            <a:ext cx="609600" cy="366713"/>
          </a:xfrm>
          <a:prstGeom prst="rect">
            <a:avLst/>
          </a:prstGeom>
          <a:noFill/>
          <a:ln w="9525">
            <a:noFill/>
            <a:miter lim="800000"/>
            <a:headEnd/>
            <a:tailEnd/>
          </a:ln>
        </p:spPr>
        <p:txBody>
          <a:bodyPr>
            <a:spAutoFit/>
          </a:bodyPr>
          <a:lstStyle/>
          <a:p>
            <a:pPr>
              <a:spcBef>
                <a:spcPct val="50000"/>
              </a:spcBef>
              <a:defRPr/>
            </a:pPr>
            <a:r>
              <a:rPr lang="en-US" dirty="0">
                <a:solidFill>
                  <a:srgbClr val="000000"/>
                </a:solidFill>
                <a:latin typeface="+mn-lt"/>
                <a:ea typeface="ＭＳ Ｐゴシック" pitchFamily="-107" charset="-128"/>
                <a:cs typeface="ＭＳ Ｐゴシック" pitchFamily="-107" charset="-128"/>
              </a:rPr>
              <a:t>BR</a:t>
            </a:r>
          </a:p>
        </p:txBody>
      </p:sp>
      <p:sp>
        <p:nvSpPr>
          <p:cNvPr id="81" name="Text Box 41"/>
          <p:cNvSpPr txBox="1">
            <a:spLocks noChangeArrowheads="1"/>
          </p:cNvSpPr>
          <p:nvPr/>
        </p:nvSpPr>
        <p:spPr bwMode="auto">
          <a:xfrm>
            <a:off x="1905000" y="5334000"/>
            <a:ext cx="609600" cy="366713"/>
          </a:xfrm>
          <a:prstGeom prst="rect">
            <a:avLst/>
          </a:prstGeom>
          <a:noFill/>
          <a:ln w="9525">
            <a:noFill/>
            <a:miter lim="800000"/>
            <a:headEnd/>
            <a:tailEnd/>
          </a:ln>
        </p:spPr>
        <p:txBody>
          <a:bodyPr>
            <a:spAutoFit/>
          </a:bodyPr>
          <a:lstStyle/>
          <a:p>
            <a:pPr>
              <a:spcBef>
                <a:spcPct val="50000"/>
              </a:spcBef>
              <a:defRPr/>
            </a:pPr>
            <a:r>
              <a:rPr lang="en-US" dirty="0">
                <a:solidFill>
                  <a:srgbClr val="000000"/>
                </a:solidFill>
                <a:latin typeface="+mn-lt"/>
                <a:ea typeface="ＭＳ Ｐゴシック" pitchFamily="-107" charset="-128"/>
                <a:cs typeface="ＭＳ Ｐゴシック" pitchFamily="-107" charset="-128"/>
              </a:rPr>
              <a:t>BR</a:t>
            </a:r>
          </a:p>
        </p:txBody>
      </p:sp>
      <p:sp>
        <p:nvSpPr>
          <p:cNvPr id="82" name="Text Box 42"/>
          <p:cNvSpPr txBox="1">
            <a:spLocks noChangeArrowheads="1"/>
          </p:cNvSpPr>
          <p:nvPr/>
        </p:nvSpPr>
        <p:spPr bwMode="auto">
          <a:xfrm>
            <a:off x="2133600" y="4495800"/>
            <a:ext cx="838200" cy="369888"/>
          </a:xfrm>
          <a:prstGeom prst="rect">
            <a:avLst/>
          </a:prstGeom>
          <a:noFill/>
          <a:ln w="9525">
            <a:noFill/>
            <a:miter lim="800000"/>
            <a:headEnd/>
            <a:tailEnd/>
          </a:ln>
        </p:spPr>
        <p:txBody>
          <a:bodyPr>
            <a:spAutoFit/>
          </a:bodyPr>
          <a:lstStyle/>
          <a:p>
            <a:pPr>
              <a:spcBef>
                <a:spcPct val="50000"/>
              </a:spcBef>
              <a:defRPr/>
            </a:pPr>
            <a:r>
              <a:rPr lang="en-US" dirty="0">
                <a:solidFill>
                  <a:srgbClr val="000000"/>
                </a:solidFill>
                <a:latin typeface="+mn-lt"/>
                <a:ea typeface="ＭＳ Ｐゴシック" pitchFamily="-107" charset="-128"/>
                <a:cs typeface="ＭＳ Ｐゴシック" pitchFamily="-107" charset="-128"/>
              </a:rPr>
              <a:t>Hall</a:t>
            </a:r>
          </a:p>
        </p:txBody>
      </p:sp>
      <p:sp>
        <p:nvSpPr>
          <p:cNvPr id="14350" name="Text Box 56"/>
          <p:cNvSpPr txBox="1">
            <a:spLocks noChangeArrowheads="1"/>
          </p:cNvSpPr>
          <p:nvPr/>
        </p:nvSpPr>
        <p:spPr bwMode="auto">
          <a:xfrm>
            <a:off x="5943600" y="1828800"/>
            <a:ext cx="381000" cy="366713"/>
          </a:xfrm>
          <a:prstGeom prst="rect">
            <a:avLst/>
          </a:prstGeom>
          <a:noFill/>
          <a:ln w="9525">
            <a:noFill/>
            <a:miter lim="800000"/>
            <a:headEnd/>
            <a:tailEnd/>
          </a:ln>
        </p:spPr>
        <p:txBody>
          <a:bodyPr>
            <a:spAutoFit/>
          </a:bodyPr>
          <a:lstStyle/>
          <a:p>
            <a:pPr>
              <a:spcBef>
                <a:spcPct val="50000"/>
              </a:spcBef>
            </a:pPr>
            <a:endParaRPr lang="en-US" dirty="0"/>
          </a:p>
        </p:txBody>
      </p:sp>
      <p:sp>
        <p:nvSpPr>
          <p:cNvPr id="14351" name="TextBox 88"/>
          <p:cNvSpPr txBox="1">
            <a:spLocks noChangeArrowheads="1"/>
          </p:cNvSpPr>
          <p:nvPr/>
        </p:nvSpPr>
        <p:spPr bwMode="auto">
          <a:xfrm>
            <a:off x="1828800" y="6019800"/>
            <a:ext cx="1828800" cy="369888"/>
          </a:xfrm>
          <a:prstGeom prst="rect">
            <a:avLst/>
          </a:prstGeom>
          <a:noFill/>
          <a:ln w="9525">
            <a:noFill/>
            <a:miter lim="800000"/>
            <a:headEnd/>
            <a:tailEnd/>
          </a:ln>
        </p:spPr>
        <p:txBody>
          <a:bodyPr>
            <a:spAutoFit/>
          </a:bodyPr>
          <a:lstStyle/>
          <a:p>
            <a:pPr algn="ctr"/>
            <a:r>
              <a:rPr lang="en-US" dirty="0">
                <a:latin typeface="Arial" charset="0"/>
              </a:rPr>
              <a:t>Second Floor</a:t>
            </a:r>
          </a:p>
        </p:txBody>
      </p:sp>
      <p:grpSp>
        <p:nvGrpSpPr>
          <p:cNvPr id="14352" name="Group 87"/>
          <p:cNvGrpSpPr>
            <a:grpSpLocks/>
          </p:cNvGrpSpPr>
          <p:nvPr/>
        </p:nvGrpSpPr>
        <p:grpSpPr bwMode="auto">
          <a:xfrm>
            <a:off x="7848600" y="1600200"/>
            <a:ext cx="576263" cy="609600"/>
            <a:chOff x="7848600" y="1752600"/>
            <a:chExt cx="575733" cy="609600"/>
          </a:xfrm>
        </p:grpSpPr>
        <p:sp>
          <p:nvSpPr>
            <p:cNvPr id="14359" name="Line 74"/>
            <p:cNvSpPr>
              <a:spLocks noChangeShapeType="1"/>
            </p:cNvSpPr>
            <p:nvPr/>
          </p:nvSpPr>
          <p:spPr bwMode="auto">
            <a:xfrm flipV="1">
              <a:off x="8153400" y="1752600"/>
              <a:ext cx="270933" cy="304800"/>
            </a:xfrm>
            <a:prstGeom prst="line">
              <a:avLst/>
            </a:prstGeom>
            <a:noFill/>
            <a:ln w="38100">
              <a:solidFill>
                <a:srgbClr val="7F7F7F"/>
              </a:solidFill>
              <a:round/>
              <a:headEnd/>
              <a:tailEnd type="arrow" w="lg" len="med"/>
            </a:ln>
          </p:spPr>
          <p:txBody>
            <a:bodyPr/>
            <a:lstStyle/>
            <a:p>
              <a:endParaRPr lang="en-US" dirty="0"/>
            </a:p>
          </p:txBody>
        </p:sp>
        <p:sp>
          <p:nvSpPr>
            <p:cNvPr id="14360" name="Oval 89"/>
            <p:cNvSpPr>
              <a:spLocks noChangeArrowheads="1"/>
            </p:cNvSpPr>
            <p:nvPr/>
          </p:nvSpPr>
          <p:spPr bwMode="auto">
            <a:xfrm>
              <a:off x="7848600" y="1905000"/>
              <a:ext cx="457200" cy="457200"/>
            </a:xfrm>
            <a:prstGeom prst="ellipse">
              <a:avLst/>
            </a:prstGeom>
            <a:solidFill>
              <a:srgbClr val="FFFFFF"/>
            </a:solidFill>
            <a:ln w="28575">
              <a:solidFill>
                <a:schemeClr val="bg2"/>
              </a:solidFill>
              <a:round/>
              <a:headEnd/>
              <a:tailEnd/>
            </a:ln>
          </p:spPr>
          <p:txBody>
            <a:bodyPr/>
            <a:lstStyle/>
            <a:p>
              <a:pPr algn="ctr" eaLnBrk="1" hangingPunct="1"/>
              <a:endParaRPr lang="en-US" sz="2800" b="1" dirty="0">
                <a:latin typeface="Arial" charset="0"/>
              </a:endParaRPr>
            </a:p>
          </p:txBody>
        </p:sp>
        <p:sp>
          <p:nvSpPr>
            <p:cNvPr id="14361" name="Text Box 73"/>
            <p:cNvSpPr txBox="1">
              <a:spLocks noChangeArrowheads="1"/>
            </p:cNvSpPr>
            <p:nvPr/>
          </p:nvSpPr>
          <p:spPr bwMode="auto">
            <a:xfrm>
              <a:off x="7848600" y="1883664"/>
              <a:ext cx="457200" cy="457200"/>
            </a:xfrm>
            <a:prstGeom prst="rect">
              <a:avLst/>
            </a:prstGeom>
            <a:noFill/>
            <a:ln w="9525">
              <a:noFill/>
              <a:miter lim="800000"/>
              <a:headEnd/>
              <a:tailEnd/>
            </a:ln>
          </p:spPr>
          <p:txBody>
            <a:bodyPr>
              <a:spAutoFit/>
            </a:bodyPr>
            <a:lstStyle/>
            <a:p>
              <a:pPr algn="ctr">
                <a:spcBef>
                  <a:spcPct val="50000"/>
                </a:spcBef>
              </a:pPr>
              <a:r>
                <a:rPr lang="en-US" sz="2400" dirty="0">
                  <a:solidFill>
                    <a:srgbClr val="808080"/>
                  </a:solidFill>
                </a:rPr>
                <a:t>N</a:t>
              </a:r>
            </a:p>
          </p:txBody>
        </p:sp>
      </p:grpSp>
      <p:sp>
        <p:nvSpPr>
          <p:cNvPr id="14353" name="Rectangle 105"/>
          <p:cNvSpPr>
            <a:spLocks noChangeArrowheads="1"/>
          </p:cNvSpPr>
          <p:nvPr/>
        </p:nvSpPr>
        <p:spPr bwMode="auto">
          <a:xfrm>
            <a:off x="4495800" y="4800600"/>
            <a:ext cx="381000" cy="381000"/>
          </a:xfrm>
          <a:prstGeom prst="rect">
            <a:avLst/>
          </a:prstGeom>
          <a:solidFill>
            <a:srgbClr val="9FCB74"/>
          </a:solidFill>
          <a:ln w="9525">
            <a:solidFill>
              <a:srgbClr val="808080"/>
            </a:solidFill>
            <a:round/>
            <a:headEnd/>
            <a:tailEnd/>
          </a:ln>
        </p:spPr>
        <p:txBody>
          <a:bodyPr/>
          <a:lstStyle/>
          <a:p>
            <a:pPr algn="ctr" eaLnBrk="1" hangingPunct="1"/>
            <a:endParaRPr lang="en-US" sz="2800" b="1" dirty="0">
              <a:latin typeface="Arial" charset="0"/>
            </a:endParaRPr>
          </a:p>
        </p:txBody>
      </p:sp>
      <p:sp>
        <p:nvSpPr>
          <p:cNvPr id="14354" name="Rectangle 106"/>
          <p:cNvSpPr>
            <a:spLocks noChangeArrowheads="1"/>
          </p:cNvSpPr>
          <p:nvPr/>
        </p:nvSpPr>
        <p:spPr bwMode="auto">
          <a:xfrm>
            <a:off x="6248400" y="4800600"/>
            <a:ext cx="381000" cy="381000"/>
          </a:xfrm>
          <a:prstGeom prst="rect">
            <a:avLst/>
          </a:prstGeom>
          <a:solidFill>
            <a:srgbClr val="6A90C2"/>
          </a:solidFill>
          <a:ln w="9525">
            <a:solidFill>
              <a:srgbClr val="808080"/>
            </a:solidFill>
            <a:round/>
            <a:headEnd/>
            <a:tailEnd/>
          </a:ln>
        </p:spPr>
        <p:txBody>
          <a:bodyPr/>
          <a:lstStyle/>
          <a:p>
            <a:pPr algn="ctr" eaLnBrk="1" hangingPunct="1"/>
            <a:endParaRPr lang="en-US" sz="2800" b="1" dirty="0">
              <a:latin typeface="Arial" charset="0"/>
            </a:endParaRPr>
          </a:p>
        </p:txBody>
      </p:sp>
      <p:sp>
        <p:nvSpPr>
          <p:cNvPr id="14355" name="Text Box 63"/>
          <p:cNvSpPr txBox="1">
            <a:spLocks noChangeArrowheads="1"/>
          </p:cNvSpPr>
          <p:nvPr/>
        </p:nvSpPr>
        <p:spPr bwMode="auto">
          <a:xfrm>
            <a:off x="4419600" y="4800600"/>
            <a:ext cx="4724400" cy="369888"/>
          </a:xfrm>
          <a:prstGeom prst="rect">
            <a:avLst/>
          </a:prstGeom>
          <a:noFill/>
          <a:ln w="9525">
            <a:noFill/>
            <a:miter lim="800000"/>
            <a:headEnd/>
            <a:tailEnd/>
          </a:ln>
        </p:spPr>
        <p:txBody>
          <a:bodyPr>
            <a:spAutoFit/>
          </a:bodyPr>
          <a:lstStyle/>
          <a:p>
            <a:pPr>
              <a:spcBef>
                <a:spcPct val="50000"/>
              </a:spcBef>
            </a:pPr>
            <a:r>
              <a:rPr lang="en-US" dirty="0">
                <a:latin typeface="Arial" charset="0"/>
              </a:rPr>
              <a:t>        = heated             = no heat</a:t>
            </a:r>
          </a:p>
        </p:txBody>
      </p:sp>
      <p:sp>
        <p:nvSpPr>
          <p:cNvPr id="14356" name="TextBox 95"/>
          <p:cNvSpPr txBox="1">
            <a:spLocks noChangeArrowheads="1"/>
          </p:cNvSpPr>
          <p:nvPr/>
        </p:nvSpPr>
        <p:spPr bwMode="auto">
          <a:xfrm>
            <a:off x="4419600" y="5334000"/>
            <a:ext cx="4495800" cy="1292225"/>
          </a:xfrm>
          <a:prstGeom prst="rect">
            <a:avLst/>
          </a:prstGeom>
          <a:noFill/>
          <a:ln w="9525">
            <a:noFill/>
            <a:miter lim="800000"/>
            <a:headEnd/>
            <a:tailEnd/>
          </a:ln>
        </p:spPr>
        <p:txBody>
          <a:bodyPr>
            <a:spAutoFit/>
          </a:bodyPr>
          <a:lstStyle/>
          <a:p>
            <a:pPr marL="0" lvl="1" algn="ctr"/>
            <a:r>
              <a:rPr lang="en-US" sz="2600" dirty="0">
                <a:solidFill>
                  <a:srgbClr val="000066"/>
                </a:solidFill>
                <a:latin typeface="Arial" charset="0"/>
                <a:cs typeface="Times New Roman" pitchFamily="18" charset="0"/>
              </a:rPr>
              <a:t>Designate the </a:t>
            </a:r>
            <a:br>
              <a:rPr lang="en-US" sz="2600" dirty="0">
                <a:solidFill>
                  <a:srgbClr val="000066"/>
                </a:solidFill>
                <a:latin typeface="Arial" charset="0"/>
                <a:cs typeface="Times New Roman" pitchFamily="18" charset="0"/>
              </a:rPr>
            </a:br>
            <a:r>
              <a:rPr lang="en-US" sz="2600" dirty="0">
                <a:solidFill>
                  <a:srgbClr val="000066"/>
                </a:solidFill>
                <a:latin typeface="Arial" charset="0"/>
                <a:cs typeface="Times New Roman" pitchFamily="18" charset="0"/>
              </a:rPr>
              <a:t>building </a:t>
            </a:r>
            <a:r>
              <a:rPr lang="en-US" sz="2600" dirty="0" smtClean="0">
                <a:solidFill>
                  <a:srgbClr val="000066"/>
                </a:solidFill>
                <a:latin typeface="Arial" charset="0"/>
                <a:cs typeface="Times New Roman" pitchFamily="18" charset="0"/>
              </a:rPr>
              <a:t>envelope</a:t>
            </a:r>
          </a:p>
          <a:p>
            <a:pPr algn="ctr"/>
            <a:endParaRPr lang="en-US" sz="2600" b="1" dirty="0">
              <a:solidFill>
                <a:srgbClr val="000066"/>
              </a:solidFill>
              <a:latin typeface="Arial" charset="0"/>
              <a:cs typeface="Times New Roman" pitchFamily="18" charset="0"/>
            </a:endParaRPr>
          </a:p>
        </p:txBody>
      </p:sp>
      <p:sp>
        <p:nvSpPr>
          <p:cNvPr id="69" name="Title 19"/>
          <p:cNvSpPr>
            <a:spLocks noGrp="1"/>
          </p:cNvSpPr>
          <p:nvPr>
            <p:ph type="title"/>
          </p:nvPr>
        </p:nvSpPr>
        <p:spPr>
          <a:xfrm>
            <a:off x="472966" y="0"/>
            <a:ext cx="5470634" cy="901700"/>
          </a:xfrm>
        </p:spPr>
        <p:txBody>
          <a:bodyPr>
            <a:normAutofit/>
          </a:bodyPr>
          <a:lstStyle/>
          <a:p>
            <a:pPr eaLnBrk="1" hangingPunct="1">
              <a:defRPr/>
            </a:pPr>
            <a:r>
              <a:rPr lang="en-US" sz="2400" dirty="0" smtClean="0">
                <a:ea typeface="ＭＳ Ｐゴシック" charset="-128"/>
              </a:rPr>
              <a:t>Creating the Work Order – Step 2</a:t>
            </a:r>
          </a:p>
        </p:txBody>
      </p:sp>
      <p:sp>
        <p:nvSpPr>
          <p:cNvPr id="26" name="Title 5"/>
          <p:cNvSpPr txBox="1">
            <a:spLocks/>
          </p:cNvSpPr>
          <p:nvPr/>
        </p:nvSpPr>
        <p:spPr bwMode="auto">
          <a:xfrm>
            <a:off x="584200" y="895350"/>
            <a:ext cx="6324600" cy="228600"/>
          </a:xfrm>
          <a:prstGeom prst="rect">
            <a:avLst/>
          </a:prstGeom>
          <a:noFill/>
          <a:ln w="9525">
            <a:noFill/>
            <a:miter lim="800000"/>
            <a:headEnd/>
            <a:tailEnd/>
          </a:ln>
        </p:spPr>
        <p:txBody>
          <a:bodyPr lIns="0" tIns="0" rIns="0" bIns="0" anchor="ctr"/>
          <a:lstStyle/>
          <a:p>
            <a:pPr algn="l" eaLnBrk="0" hangingPunct="0"/>
            <a:r>
              <a:rPr lang="en-US" sz="1200" cap="all" dirty="0" smtClean="0">
                <a:solidFill>
                  <a:schemeClr val="bg1"/>
                </a:solidFill>
                <a:latin typeface="Arial"/>
                <a:cs typeface="Arial"/>
              </a:rPr>
              <a:t>Generating a Work Order</a:t>
            </a:r>
            <a:endParaRPr lang="en-US" sz="1200" cap="all" dirty="0">
              <a:solidFill>
                <a:schemeClr val="bg1"/>
              </a:solidFill>
              <a:latin typeface="Arial"/>
              <a:cs typeface="Arial"/>
            </a:endParaRPr>
          </a:p>
        </p:txBody>
      </p:sp>
    </p:spTree>
  </p:cSld>
  <p:clrMapOvr>
    <a:masterClrMapping/>
  </p:clrMapOvr>
  <p:transition advTm="5088"/>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7" descr="Graphic of designating the building envelope - step 2 (cont.)."/>
          <p:cNvPicPr>
            <a:picLocks noChangeAspect="1"/>
          </p:cNvPicPr>
          <p:nvPr/>
        </p:nvPicPr>
        <p:blipFill>
          <a:blip r:embed="rId3" cstate="print"/>
          <a:srcRect l="-17610" r="-6290"/>
          <a:stretch>
            <a:fillRect/>
          </a:stretch>
        </p:blipFill>
        <p:spPr bwMode="auto">
          <a:xfrm>
            <a:off x="266700" y="1419225"/>
            <a:ext cx="7505700" cy="4829175"/>
          </a:xfrm>
          <a:prstGeom prst="rect">
            <a:avLst/>
          </a:prstGeom>
          <a:solidFill>
            <a:schemeClr val="bg1"/>
          </a:solidFill>
          <a:ln w="9525">
            <a:noFill/>
            <a:miter lim="800000"/>
            <a:headEnd/>
            <a:tailEnd/>
          </a:ln>
        </p:spPr>
      </p:pic>
      <p:sp>
        <p:nvSpPr>
          <p:cNvPr id="72" name="Text Box 20"/>
          <p:cNvSpPr txBox="1">
            <a:spLocks noChangeArrowheads="1"/>
          </p:cNvSpPr>
          <p:nvPr/>
        </p:nvSpPr>
        <p:spPr bwMode="auto">
          <a:xfrm>
            <a:off x="3200400" y="2209800"/>
            <a:ext cx="1066800" cy="369888"/>
          </a:xfrm>
          <a:prstGeom prst="rect">
            <a:avLst/>
          </a:prstGeom>
          <a:noFill/>
          <a:ln w="9525">
            <a:noFill/>
            <a:miter lim="800000"/>
            <a:headEnd/>
            <a:tailEnd/>
          </a:ln>
        </p:spPr>
        <p:txBody>
          <a:bodyPr>
            <a:spAutoFit/>
          </a:bodyPr>
          <a:lstStyle/>
          <a:p>
            <a:pPr>
              <a:spcBef>
                <a:spcPct val="50000"/>
              </a:spcBef>
              <a:defRPr/>
            </a:pPr>
            <a:r>
              <a:rPr lang="en-US" dirty="0">
                <a:solidFill>
                  <a:srgbClr val="000000"/>
                </a:solidFill>
                <a:latin typeface="+mn-lt"/>
                <a:ea typeface="ＭＳ Ｐゴシック" pitchFamily="-107" charset="-128"/>
                <a:cs typeface="ＭＳ Ｐゴシック" pitchFamily="-107" charset="-128"/>
              </a:rPr>
              <a:t>Kitchen</a:t>
            </a:r>
          </a:p>
        </p:txBody>
      </p:sp>
      <p:sp>
        <p:nvSpPr>
          <p:cNvPr id="73" name="Text Box 21"/>
          <p:cNvSpPr txBox="1">
            <a:spLocks noChangeArrowheads="1"/>
          </p:cNvSpPr>
          <p:nvPr/>
        </p:nvSpPr>
        <p:spPr bwMode="auto">
          <a:xfrm>
            <a:off x="4876800" y="1752600"/>
            <a:ext cx="914400" cy="366713"/>
          </a:xfrm>
          <a:prstGeom prst="rect">
            <a:avLst/>
          </a:prstGeom>
          <a:noFill/>
          <a:ln w="9525">
            <a:noFill/>
            <a:miter lim="800000"/>
            <a:headEnd/>
            <a:tailEnd/>
          </a:ln>
        </p:spPr>
        <p:txBody>
          <a:bodyPr>
            <a:spAutoFit/>
          </a:bodyPr>
          <a:lstStyle/>
          <a:p>
            <a:pPr algn="ctr">
              <a:spcBef>
                <a:spcPct val="50000"/>
              </a:spcBef>
              <a:defRPr/>
            </a:pPr>
            <a:r>
              <a:rPr lang="en-US" dirty="0">
                <a:solidFill>
                  <a:srgbClr val="000000"/>
                </a:solidFill>
                <a:latin typeface="+mn-lt"/>
                <a:ea typeface="ＭＳ Ｐゴシック" pitchFamily="-107" charset="-128"/>
                <a:cs typeface="ＭＳ Ｐゴシック" pitchFamily="-107" charset="-128"/>
              </a:rPr>
              <a:t>Den</a:t>
            </a:r>
          </a:p>
        </p:txBody>
      </p:sp>
      <p:sp>
        <p:nvSpPr>
          <p:cNvPr id="74" name="Text Box 22"/>
          <p:cNvSpPr txBox="1">
            <a:spLocks noChangeArrowheads="1"/>
          </p:cNvSpPr>
          <p:nvPr/>
        </p:nvSpPr>
        <p:spPr bwMode="auto">
          <a:xfrm>
            <a:off x="4724400" y="3276600"/>
            <a:ext cx="914400" cy="366713"/>
          </a:xfrm>
          <a:prstGeom prst="rect">
            <a:avLst/>
          </a:prstGeom>
          <a:noFill/>
          <a:ln w="9525">
            <a:noFill/>
            <a:miter lim="800000"/>
            <a:headEnd/>
            <a:tailEnd/>
          </a:ln>
        </p:spPr>
        <p:txBody>
          <a:bodyPr>
            <a:spAutoFit/>
          </a:bodyPr>
          <a:lstStyle/>
          <a:p>
            <a:pPr algn="ctr">
              <a:spcBef>
                <a:spcPct val="50000"/>
              </a:spcBef>
              <a:defRPr/>
            </a:pPr>
            <a:r>
              <a:rPr lang="en-US" dirty="0">
                <a:solidFill>
                  <a:srgbClr val="000000"/>
                </a:solidFill>
                <a:latin typeface="+mn-lt"/>
                <a:ea typeface="ＭＳ Ｐゴシック" pitchFamily="-107" charset="-128"/>
                <a:cs typeface="ＭＳ Ｐゴシック" pitchFamily="-107" charset="-128"/>
              </a:rPr>
              <a:t>Living</a:t>
            </a:r>
          </a:p>
        </p:txBody>
      </p:sp>
      <p:sp>
        <p:nvSpPr>
          <p:cNvPr id="75" name="Text Box 23"/>
          <p:cNvSpPr txBox="1">
            <a:spLocks noChangeArrowheads="1"/>
          </p:cNvSpPr>
          <p:nvPr/>
        </p:nvSpPr>
        <p:spPr bwMode="auto">
          <a:xfrm>
            <a:off x="6019800" y="2362200"/>
            <a:ext cx="914400" cy="366713"/>
          </a:xfrm>
          <a:prstGeom prst="rect">
            <a:avLst/>
          </a:prstGeom>
          <a:noFill/>
          <a:ln w="9525">
            <a:noFill/>
            <a:miter lim="800000"/>
            <a:headEnd/>
            <a:tailEnd/>
          </a:ln>
        </p:spPr>
        <p:txBody>
          <a:bodyPr>
            <a:spAutoFit/>
          </a:bodyPr>
          <a:lstStyle/>
          <a:p>
            <a:pPr algn="ctr">
              <a:spcBef>
                <a:spcPct val="50000"/>
              </a:spcBef>
              <a:defRPr/>
            </a:pPr>
            <a:r>
              <a:rPr lang="en-US" dirty="0">
                <a:solidFill>
                  <a:srgbClr val="000000"/>
                </a:solidFill>
                <a:latin typeface="+mn-lt"/>
                <a:ea typeface="ＭＳ Ｐゴシック" pitchFamily="-107" charset="-128"/>
                <a:cs typeface="ＭＳ Ｐゴシック" pitchFamily="-107" charset="-128"/>
              </a:rPr>
              <a:t>Bath</a:t>
            </a:r>
          </a:p>
        </p:txBody>
      </p:sp>
      <p:sp>
        <p:nvSpPr>
          <p:cNvPr id="76" name="Text Box 24"/>
          <p:cNvSpPr txBox="1">
            <a:spLocks noChangeArrowheads="1"/>
          </p:cNvSpPr>
          <p:nvPr/>
        </p:nvSpPr>
        <p:spPr bwMode="auto">
          <a:xfrm>
            <a:off x="6248400" y="3276600"/>
            <a:ext cx="533400" cy="366713"/>
          </a:xfrm>
          <a:prstGeom prst="rect">
            <a:avLst/>
          </a:prstGeom>
          <a:noFill/>
          <a:ln w="9525">
            <a:noFill/>
            <a:miter lim="800000"/>
            <a:headEnd/>
            <a:tailEnd/>
          </a:ln>
        </p:spPr>
        <p:txBody>
          <a:bodyPr>
            <a:spAutoFit/>
          </a:bodyPr>
          <a:lstStyle/>
          <a:p>
            <a:pPr>
              <a:spcBef>
                <a:spcPct val="50000"/>
              </a:spcBef>
              <a:defRPr/>
            </a:pPr>
            <a:r>
              <a:rPr lang="en-US" dirty="0">
                <a:solidFill>
                  <a:srgbClr val="000000"/>
                </a:solidFill>
                <a:latin typeface="+mn-lt"/>
                <a:ea typeface="ＭＳ Ｐゴシック" pitchFamily="-107" charset="-128"/>
                <a:cs typeface="ＭＳ Ｐゴシック" pitchFamily="-107" charset="-128"/>
              </a:rPr>
              <a:t>BR</a:t>
            </a:r>
          </a:p>
        </p:txBody>
      </p:sp>
      <p:sp>
        <p:nvSpPr>
          <p:cNvPr id="77" name="Text Box 26"/>
          <p:cNvSpPr txBox="1">
            <a:spLocks noChangeArrowheads="1"/>
          </p:cNvSpPr>
          <p:nvPr/>
        </p:nvSpPr>
        <p:spPr bwMode="auto">
          <a:xfrm>
            <a:off x="609600" y="2754313"/>
            <a:ext cx="1066800" cy="369887"/>
          </a:xfrm>
          <a:prstGeom prst="rect">
            <a:avLst/>
          </a:prstGeom>
          <a:noFill/>
          <a:ln w="9525">
            <a:noFill/>
            <a:miter lim="800000"/>
            <a:headEnd/>
            <a:tailEnd/>
          </a:ln>
        </p:spPr>
        <p:txBody>
          <a:bodyPr>
            <a:spAutoFit/>
          </a:bodyPr>
          <a:lstStyle/>
          <a:p>
            <a:pPr algn="ctr">
              <a:spcBef>
                <a:spcPct val="50000"/>
              </a:spcBef>
              <a:defRPr/>
            </a:pPr>
            <a:r>
              <a:rPr lang="en-US" dirty="0">
                <a:solidFill>
                  <a:schemeClr val="bg1"/>
                </a:solidFill>
                <a:latin typeface="+mn-lt"/>
                <a:ea typeface="ＭＳ Ｐゴシック" pitchFamily="-107" charset="-128"/>
                <a:cs typeface="ＭＳ Ｐゴシック" pitchFamily="-107" charset="-128"/>
              </a:rPr>
              <a:t>Garage</a:t>
            </a:r>
          </a:p>
        </p:txBody>
      </p:sp>
      <p:sp>
        <p:nvSpPr>
          <p:cNvPr id="78" name="Text Box 27"/>
          <p:cNvSpPr txBox="1">
            <a:spLocks noChangeArrowheads="1"/>
          </p:cNvSpPr>
          <p:nvPr/>
        </p:nvSpPr>
        <p:spPr bwMode="auto">
          <a:xfrm>
            <a:off x="1905000" y="2057400"/>
            <a:ext cx="914400" cy="366713"/>
          </a:xfrm>
          <a:prstGeom prst="rect">
            <a:avLst/>
          </a:prstGeom>
          <a:noFill/>
          <a:ln w="9525">
            <a:noFill/>
            <a:miter lim="800000"/>
            <a:headEnd/>
            <a:tailEnd/>
          </a:ln>
        </p:spPr>
        <p:txBody>
          <a:bodyPr>
            <a:spAutoFit/>
          </a:bodyPr>
          <a:lstStyle/>
          <a:p>
            <a:pPr algn="ctr">
              <a:spcBef>
                <a:spcPct val="50000"/>
              </a:spcBef>
              <a:defRPr/>
            </a:pPr>
            <a:r>
              <a:rPr lang="en-US" dirty="0">
                <a:solidFill>
                  <a:schemeClr val="bg1"/>
                </a:solidFill>
                <a:latin typeface="+mn-lt"/>
                <a:ea typeface="ＭＳ Ｐゴシック" pitchFamily="-107" charset="-128"/>
                <a:cs typeface="ＭＳ Ｐゴシック" pitchFamily="-107" charset="-128"/>
              </a:rPr>
              <a:t>Shed</a:t>
            </a:r>
          </a:p>
        </p:txBody>
      </p:sp>
      <p:sp>
        <p:nvSpPr>
          <p:cNvPr id="79" name="Text Box 30"/>
          <p:cNvSpPr txBox="1">
            <a:spLocks noChangeArrowheads="1"/>
          </p:cNvSpPr>
          <p:nvPr/>
        </p:nvSpPr>
        <p:spPr bwMode="auto">
          <a:xfrm>
            <a:off x="5486400" y="4114800"/>
            <a:ext cx="1600200" cy="366713"/>
          </a:xfrm>
          <a:prstGeom prst="rect">
            <a:avLst/>
          </a:prstGeom>
          <a:noFill/>
          <a:ln w="9525">
            <a:noFill/>
            <a:miter lim="800000"/>
            <a:headEnd/>
            <a:tailEnd/>
          </a:ln>
        </p:spPr>
        <p:txBody>
          <a:bodyPr>
            <a:spAutoFit/>
          </a:bodyPr>
          <a:lstStyle/>
          <a:p>
            <a:pPr algn="ctr">
              <a:spcBef>
                <a:spcPct val="50000"/>
              </a:spcBef>
              <a:defRPr/>
            </a:pPr>
            <a:r>
              <a:rPr lang="en-US" dirty="0">
                <a:solidFill>
                  <a:schemeClr val="bg1"/>
                </a:solidFill>
                <a:latin typeface="+mn-lt"/>
                <a:ea typeface="ＭＳ Ｐゴシック" pitchFamily="-107" charset="-128"/>
                <a:cs typeface="ＭＳ Ｐゴシック" pitchFamily="-107" charset="-128"/>
              </a:rPr>
              <a:t>Open Porch</a:t>
            </a:r>
          </a:p>
        </p:txBody>
      </p:sp>
      <p:sp>
        <p:nvSpPr>
          <p:cNvPr id="80" name="Text Box 40"/>
          <p:cNvSpPr txBox="1">
            <a:spLocks noChangeArrowheads="1"/>
          </p:cNvSpPr>
          <p:nvPr/>
        </p:nvSpPr>
        <p:spPr bwMode="auto">
          <a:xfrm>
            <a:off x="3124200" y="5029200"/>
            <a:ext cx="609600" cy="366713"/>
          </a:xfrm>
          <a:prstGeom prst="rect">
            <a:avLst/>
          </a:prstGeom>
          <a:noFill/>
          <a:ln w="9525">
            <a:noFill/>
            <a:miter lim="800000"/>
            <a:headEnd/>
            <a:tailEnd/>
          </a:ln>
        </p:spPr>
        <p:txBody>
          <a:bodyPr>
            <a:spAutoFit/>
          </a:bodyPr>
          <a:lstStyle/>
          <a:p>
            <a:pPr>
              <a:spcBef>
                <a:spcPct val="50000"/>
              </a:spcBef>
              <a:defRPr/>
            </a:pPr>
            <a:r>
              <a:rPr lang="en-US" dirty="0">
                <a:solidFill>
                  <a:srgbClr val="000000"/>
                </a:solidFill>
                <a:latin typeface="+mn-lt"/>
                <a:ea typeface="ＭＳ Ｐゴシック" pitchFamily="-107" charset="-128"/>
                <a:cs typeface="ＭＳ Ｐゴシック" pitchFamily="-107" charset="-128"/>
              </a:rPr>
              <a:t>BR</a:t>
            </a:r>
          </a:p>
        </p:txBody>
      </p:sp>
      <p:sp>
        <p:nvSpPr>
          <p:cNvPr id="81" name="Text Box 41"/>
          <p:cNvSpPr txBox="1">
            <a:spLocks noChangeArrowheads="1"/>
          </p:cNvSpPr>
          <p:nvPr/>
        </p:nvSpPr>
        <p:spPr bwMode="auto">
          <a:xfrm>
            <a:off x="1905000" y="5334000"/>
            <a:ext cx="609600" cy="366713"/>
          </a:xfrm>
          <a:prstGeom prst="rect">
            <a:avLst/>
          </a:prstGeom>
          <a:noFill/>
          <a:ln w="9525">
            <a:noFill/>
            <a:miter lim="800000"/>
            <a:headEnd/>
            <a:tailEnd/>
          </a:ln>
        </p:spPr>
        <p:txBody>
          <a:bodyPr>
            <a:spAutoFit/>
          </a:bodyPr>
          <a:lstStyle/>
          <a:p>
            <a:pPr>
              <a:spcBef>
                <a:spcPct val="50000"/>
              </a:spcBef>
              <a:defRPr/>
            </a:pPr>
            <a:r>
              <a:rPr lang="en-US" dirty="0">
                <a:solidFill>
                  <a:srgbClr val="000000"/>
                </a:solidFill>
                <a:latin typeface="+mn-lt"/>
                <a:ea typeface="ＭＳ Ｐゴシック" pitchFamily="-107" charset="-128"/>
                <a:cs typeface="ＭＳ Ｐゴシック" pitchFamily="-107" charset="-128"/>
              </a:rPr>
              <a:t>BR</a:t>
            </a:r>
          </a:p>
        </p:txBody>
      </p:sp>
      <p:sp>
        <p:nvSpPr>
          <p:cNvPr id="82" name="Text Box 42"/>
          <p:cNvSpPr txBox="1">
            <a:spLocks noChangeArrowheads="1"/>
          </p:cNvSpPr>
          <p:nvPr/>
        </p:nvSpPr>
        <p:spPr bwMode="auto">
          <a:xfrm>
            <a:off x="2133600" y="4495800"/>
            <a:ext cx="838200" cy="369888"/>
          </a:xfrm>
          <a:prstGeom prst="rect">
            <a:avLst/>
          </a:prstGeom>
          <a:noFill/>
          <a:ln w="9525">
            <a:noFill/>
            <a:miter lim="800000"/>
            <a:headEnd/>
            <a:tailEnd/>
          </a:ln>
        </p:spPr>
        <p:txBody>
          <a:bodyPr>
            <a:spAutoFit/>
          </a:bodyPr>
          <a:lstStyle/>
          <a:p>
            <a:pPr>
              <a:spcBef>
                <a:spcPct val="50000"/>
              </a:spcBef>
              <a:defRPr/>
            </a:pPr>
            <a:r>
              <a:rPr lang="en-US" dirty="0">
                <a:solidFill>
                  <a:srgbClr val="000000"/>
                </a:solidFill>
                <a:latin typeface="+mn-lt"/>
                <a:ea typeface="ＭＳ Ｐゴシック" pitchFamily="-107" charset="-128"/>
                <a:cs typeface="ＭＳ Ｐゴシック" pitchFamily="-107" charset="-128"/>
              </a:rPr>
              <a:t>Hall</a:t>
            </a:r>
          </a:p>
        </p:txBody>
      </p:sp>
      <p:sp>
        <p:nvSpPr>
          <p:cNvPr id="15374" name="Text Box 56"/>
          <p:cNvSpPr txBox="1">
            <a:spLocks noChangeArrowheads="1"/>
          </p:cNvSpPr>
          <p:nvPr/>
        </p:nvSpPr>
        <p:spPr bwMode="auto">
          <a:xfrm>
            <a:off x="5943600" y="1828800"/>
            <a:ext cx="381000" cy="366713"/>
          </a:xfrm>
          <a:prstGeom prst="rect">
            <a:avLst/>
          </a:prstGeom>
          <a:noFill/>
          <a:ln w="9525">
            <a:noFill/>
            <a:miter lim="800000"/>
            <a:headEnd/>
            <a:tailEnd/>
          </a:ln>
        </p:spPr>
        <p:txBody>
          <a:bodyPr>
            <a:spAutoFit/>
          </a:bodyPr>
          <a:lstStyle/>
          <a:p>
            <a:pPr>
              <a:spcBef>
                <a:spcPct val="50000"/>
              </a:spcBef>
            </a:pPr>
            <a:endParaRPr lang="en-US" dirty="0"/>
          </a:p>
        </p:txBody>
      </p:sp>
      <p:sp>
        <p:nvSpPr>
          <p:cNvPr id="15375" name="TextBox 88"/>
          <p:cNvSpPr txBox="1">
            <a:spLocks noChangeArrowheads="1"/>
          </p:cNvSpPr>
          <p:nvPr/>
        </p:nvSpPr>
        <p:spPr bwMode="auto">
          <a:xfrm>
            <a:off x="1828800" y="6019800"/>
            <a:ext cx="1828800" cy="369888"/>
          </a:xfrm>
          <a:prstGeom prst="rect">
            <a:avLst/>
          </a:prstGeom>
          <a:noFill/>
          <a:ln w="9525">
            <a:noFill/>
            <a:miter lim="800000"/>
            <a:headEnd/>
            <a:tailEnd/>
          </a:ln>
        </p:spPr>
        <p:txBody>
          <a:bodyPr>
            <a:spAutoFit/>
          </a:bodyPr>
          <a:lstStyle/>
          <a:p>
            <a:pPr algn="ctr"/>
            <a:r>
              <a:rPr lang="en-US" dirty="0">
                <a:latin typeface="Arial" charset="0"/>
              </a:rPr>
              <a:t>Second Floor</a:t>
            </a:r>
          </a:p>
        </p:txBody>
      </p:sp>
      <p:grpSp>
        <p:nvGrpSpPr>
          <p:cNvPr id="15376" name="Group 87"/>
          <p:cNvGrpSpPr>
            <a:grpSpLocks/>
          </p:cNvGrpSpPr>
          <p:nvPr/>
        </p:nvGrpSpPr>
        <p:grpSpPr bwMode="auto">
          <a:xfrm>
            <a:off x="7848600" y="1600200"/>
            <a:ext cx="576263" cy="609600"/>
            <a:chOff x="7848600" y="1752600"/>
            <a:chExt cx="575733" cy="609600"/>
          </a:xfrm>
        </p:grpSpPr>
        <p:sp>
          <p:nvSpPr>
            <p:cNvPr id="15380" name="Line 74"/>
            <p:cNvSpPr>
              <a:spLocks noChangeShapeType="1"/>
            </p:cNvSpPr>
            <p:nvPr/>
          </p:nvSpPr>
          <p:spPr bwMode="auto">
            <a:xfrm flipV="1">
              <a:off x="8153400" y="1752600"/>
              <a:ext cx="270933" cy="304800"/>
            </a:xfrm>
            <a:prstGeom prst="line">
              <a:avLst/>
            </a:prstGeom>
            <a:noFill/>
            <a:ln w="38100">
              <a:solidFill>
                <a:srgbClr val="7F7F7F"/>
              </a:solidFill>
              <a:round/>
              <a:headEnd/>
              <a:tailEnd type="arrow" w="lg" len="med"/>
            </a:ln>
          </p:spPr>
          <p:txBody>
            <a:bodyPr/>
            <a:lstStyle/>
            <a:p>
              <a:endParaRPr lang="en-US" dirty="0"/>
            </a:p>
          </p:txBody>
        </p:sp>
        <p:sp>
          <p:nvSpPr>
            <p:cNvPr id="15381" name="Oval 89"/>
            <p:cNvSpPr>
              <a:spLocks noChangeArrowheads="1"/>
            </p:cNvSpPr>
            <p:nvPr/>
          </p:nvSpPr>
          <p:spPr bwMode="auto">
            <a:xfrm>
              <a:off x="7848600" y="1905000"/>
              <a:ext cx="457200" cy="457200"/>
            </a:xfrm>
            <a:prstGeom prst="ellipse">
              <a:avLst/>
            </a:prstGeom>
            <a:solidFill>
              <a:srgbClr val="FFFFFF"/>
            </a:solidFill>
            <a:ln w="28575">
              <a:solidFill>
                <a:schemeClr val="bg2"/>
              </a:solidFill>
              <a:round/>
              <a:headEnd/>
              <a:tailEnd/>
            </a:ln>
          </p:spPr>
          <p:txBody>
            <a:bodyPr/>
            <a:lstStyle/>
            <a:p>
              <a:pPr algn="ctr" eaLnBrk="1" hangingPunct="1"/>
              <a:endParaRPr lang="en-US" sz="2800" b="1" dirty="0">
                <a:latin typeface="Arial" charset="0"/>
              </a:endParaRPr>
            </a:p>
          </p:txBody>
        </p:sp>
        <p:sp>
          <p:nvSpPr>
            <p:cNvPr id="15382" name="Text Box 73"/>
            <p:cNvSpPr txBox="1">
              <a:spLocks noChangeArrowheads="1"/>
            </p:cNvSpPr>
            <p:nvPr/>
          </p:nvSpPr>
          <p:spPr bwMode="auto">
            <a:xfrm>
              <a:off x="7848600" y="1883664"/>
              <a:ext cx="457200" cy="457200"/>
            </a:xfrm>
            <a:prstGeom prst="rect">
              <a:avLst/>
            </a:prstGeom>
            <a:noFill/>
            <a:ln w="9525">
              <a:noFill/>
              <a:miter lim="800000"/>
              <a:headEnd/>
              <a:tailEnd/>
            </a:ln>
          </p:spPr>
          <p:txBody>
            <a:bodyPr>
              <a:spAutoFit/>
            </a:bodyPr>
            <a:lstStyle/>
            <a:p>
              <a:pPr algn="ctr">
                <a:spcBef>
                  <a:spcPct val="50000"/>
                </a:spcBef>
              </a:pPr>
              <a:r>
                <a:rPr lang="en-US" sz="2400" dirty="0">
                  <a:solidFill>
                    <a:srgbClr val="808080"/>
                  </a:solidFill>
                </a:rPr>
                <a:t>N</a:t>
              </a:r>
            </a:p>
          </p:txBody>
        </p:sp>
      </p:grpSp>
      <p:sp>
        <p:nvSpPr>
          <p:cNvPr id="15377" name="TextBox 95"/>
          <p:cNvSpPr txBox="1">
            <a:spLocks noChangeArrowheads="1"/>
          </p:cNvSpPr>
          <p:nvPr/>
        </p:nvSpPr>
        <p:spPr bwMode="auto">
          <a:xfrm>
            <a:off x="4419600" y="4495800"/>
            <a:ext cx="4495800" cy="1754188"/>
          </a:xfrm>
          <a:prstGeom prst="rect">
            <a:avLst/>
          </a:prstGeom>
          <a:solidFill>
            <a:srgbClr val="FFFFFF"/>
          </a:solidFill>
          <a:ln w="9525">
            <a:noFill/>
            <a:miter lim="800000"/>
            <a:headEnd/>
            <a:tailEnd/>
          </a:ln>
        </p:spPr>
        <p:txBody>
          <a:bodyPr>
            <a:spAutoFit/>
          </a:bodyPr>
          <a:lstStyle/>
          <a:p>
            <a:pPr marL="273050" lvl="1" indent="-273050">
              <a:spcAft>
                <a:spcPts val="1200"/>
              </a:spcAft>
              <a:buFont typeface="Arial" charset="0"/>
              <a:buChar char="•"/>
            </a:pPr>
            <a:r>
              <a:rPr lang="en-US" sz="2200" dirty="0">
                <a:latin typeface="Arial" charset="0"/>
                <a:cs typeface="Times New Roman" pitchFamily="18" charset="0"/>
              </a:rPr>
              <a:t>Choose and prioritize </a:t>
            </a:r>
            <a:r>
              <a:rPr lang="en-US" sz="2200" dirty="0" smtClean="0">
                <a:latin typeface="Arial" charset="0"/>
                <a:cs typeface="Times New Roman" pitchFamily="18" charset="0"/>
              </a:rPr>
              <a:t>measures</a:t>
            </a:r>
          </a:p>
          <a:p>
            <a:pPr marL="273050" lvl="1" indent="-273050">
              <a:spcAft>
                <a:spcPts val="1200"/>
              </a:spcAft>
              <a:buFont typeface="Arial" charset="0"/>
              <a:buChar char="•"/>
            </a:pPr>
            <a:r>
              <a:rPr lang="en-US" sz="2200" dirty="0">
                <a:latin typeface="Arial" charset="0"/>
                <a:cs typeface="Times New Roman" pitchFamily="18" charset="0"/>
              </a:rPr>
              <a:t>Include any additional </a:t>
            </a:r>
            <a:br>
              <a:rPr lang="en-US" sz="2200" dirty="0">
                <a:latin typeface="Arial" charset="0"/>
                <a:cs typeface="Times New Roman" pitchFamily="18" charset="0"/>
              </a:rPr>
            </a:br>
            <a:r>
              <a:rPr lang="en-US" sz="2200" dirty="0">
                <a:latin typeface="Arial" charset="0"/>
                <a:cs typeface="Times New Roman" pitchFamily="18" charset="0"/>
              </a:rPr>
              <a:t>necessary </a:t>
            </a:r>
            <a:r>
              <a:rPr lang="en-US" sz="2200" dirty="0" smtClean="0">
                <a:latin typeface="Arial" charset="0"/>
                <a:cs typeface="Times New Roman" pitchFamily="18" charset="0"/>
              </a:rPr>
              <a:t>repairs</a:t>
            </a:r>
          </a:p>
          <a:p>
            <a:pPr algn="ctr">
              <a:spcAft>
                <a:spcPts val="1200"/>
              </a:spcAft>
            </a:pPr>
            <a:endParaRPr lang="en-US" sz="2200" b="1" dirty="0">
              <a:solidFill>
                <a:srgbClr val="0A006A"/>
              </a:solidFill>
              <a:latin typeface="Arial" charset="0"/>
              <a:cs typeface="Times New Roman" pitchFamily="18" charset="0"/>
            </a:endParaRPr>
          </a:p>
        </p:txBody>
      </p:sp>
      <p:sp>
        <p:nvSpPr>
          <p:cNvPr id="69" name="Title 19"/>
          <p:cNvSpPr>
            <a:spLocks noGrp="1"/>
          </p:cNvSpPr>
          <p:nvPr>
            <p:ph type="title"/>
          </p:nvPr>
        </p:nvSpPr>
        <p:spPr/>
        <p:txBody>
          <a:bodyPr/>
          <a:lstStyle/>
          <a:p>
            <a:pPr eaLnBrk="1" hangingPunct="1">
              <a:defRPr/>
            </a:pPr>
            <a:r>
              <a:rPr lang="en-US" dirty="0" smtClean="0">
                <a:ea typeface="ＭＳ Ｐゴシック" charset="-128"/>
              </a:rPr>
              <a:t>Step 2, Continued</a:t>
            </a:r>
          </a:p>
        </p:txBody>
      </p:sp>
      <p:sp>
        <p:nvSpPr>
          <p:cNvPr id="23" name="Title 5"/>
          <p:cNvSpPr txBox="1">
            <a:spLocks/>
          </p:cNvSpPr>
          <p:nvPr/>
        </p:nvSpPr>
        <p:spPr bwMode="auto">
          <a:xfrm>
            <a:off x="584200" y="895350"/>
            <a:ext cx="6324600" cy="228600"/>
          </a:xfrm>
          <a:prstGeom prst="rect">
            <a:avLst/>
          </a:prstGeom>
          <a:noFill/>
          <a:ln w="9525">
            <a:noFill/>
            <a:miter lim="800000"/>
            <a:headEnd/>
            <a:tailEnd/>
          </a:ln>
        </p:spPr>
        <p:txBody>
          <a:bodyPr lIns="0" tIns="0" rIns="0" bIns="0" anchor="ctr"/>
          <a:lstStyle/>
          <a:p>
            <a:pPr algn="l" eaLnBrk="0" hangingPunct="0"/>
            <a:r>
              <a:rPr lang="en-US" sz="1200" cap="all" dirty="0" smtClean="0">
                <a:solidFill>
                  <a:schemeClr val="bg1"/>
                </a:solidFill>
                <a:latin typeface="Arial"/>
                <a:cs typeface="Arial"/>
              </a:rPr>
              <a:t>Generating a Work Order</a:t>
            </a:r>
            <a:endParaRPr lang="en-US" sz="1200" cap="all" dirty="0">
              <a:solidFill>
                <a:schemeClr val="bg1"/>
              </a:solidFill>
              <a:latin typeface="Arial"/>
              <a:cs typeface="Arial"/>
            </a:endParaRP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457200" y="1447800"/>
            <a:ext cx="8382000" cy="838200"/>
          </a:xfrm>
        </p:spPr>
        <p:txBody>
          <a:bodyPr>
            <a:noAutofit/>
          </a:bodyPr>
          <a:lstStyle/>
          <a:p>
            <a:pPr marL="0" indent="0" eaLnBrk="1" hangingPunct="1">
              <a:spcAft>
                <a:spcPts val="600"/>
              </a:spcAft>
              <a:buFontTx/>
              <a:buNone/>
            </a:pPr>
            <a:r>
              <a:rPr lang="en-US" sz="2200" dirty="0" smtClean="0">
                <a:solidFill>
                  <a:srgbClr val="0A006A"/>
                </a:solidFill>
                <a:ea typeface="ＭＳ Ｐゴシック" charset="-128"/>
              </a:rPr>
              <a:t>The work order should be well organized with terminology the contractor/installer understands and should include:</a:t>
            </a:r>
            <a:endParaRPr lang="en-US" sz="2200" dirty="0" smtClean="0">
              <a:ea typeface="ＭＳ Ｐゴシック" charset="-128"/>
            </a:endParaRPr>
          </a:p>
        </p:txBody>
      </p:sp>
      <p:sp>
        <p:nvSpPr>
          <p:cNvPr id="4" name="Title 19"/>
          <p:cNvSpPr>
            <a:spLocks noGrp="1"/>
          </p:cNvSpPr>
          <p:nvPr>
            <p:ph type="title"/>
          </p:nvPr>
        </p:nvSpPr>
        <p:spPr>
          <a:xfrm>
            <a:off x="472966" y="0"/>
            <a:ext cx="5394434" cy="901700"/>
          </a:xfrm>
        </p:spPr>
        <p:txBody>
          <a:bodyPr>
            <a:normAutofit/>
          </a:bodyPr>
          <a:lstStyle/>
          <a:p>
            <a:pPr eaLnBrk="1" hangingPunct="1">
              <a:defRPr/>
            </a:pPr>
            <a:r>
              <a:rPr lang="en-US" sz="2400" dirty="0" smtClean="0">
                <a:latin typeface="Arial (Headings)"/>
                <a:ea typeface="ＭＳ Ｐゴシック" charset="-128"/>
                <a:cs typeface="Arial (Headings)"/>
              </a:rPr>
              <a:t>Creating the Work Order – Step 3</a:t>
            </a:r>
          </a:p>
        </p:txBody>
      </p:sp>
      <p:sp>
        <p:nvSpPr>
          <p:cNvPr id="16388" name="Content Placeholder 2"/>
          <p:cNvSpPr txBox="1">
            <a:spLocks/>
          </p:cNvSpPr>
          <p:nvPr/>
        </p:nvSpPr>
        <p:spPr bwMode="auto">
          <a:xfrm>
            <a:off x="609600" y="2286000"/>
            <a:ext cx="8305800" cy="3886200"/>
          </a:xfrm>
          <a:prstGeom prst="rect">
            <a:avLst/>
          </a:prstGeom>
          <a:noFill/>
          <a:ln w="9525">
            <a:noFill/>
            <a:miter lim="800000"/>
            <a:headEnd/>
            <a:tailEnd/>
          </a:ln>
        </p:spPr>
        <p:txBody>
          <a:bodyPr lIns="0" tIns="0" rIns="0" bIns="0"/>
          <a:lstStyle/>
          <a:p>
            <a:pPr marL="463550" indent="-231775" eaLnBrk="1" hangingPunct="1">
              <a:spcBef>
                <a:spcPts val="600"/>
              </a:spcBef>
              <a:spcAft>
                <a:spcPts val="0"/>
              </a:spcAft>
              <a:buFontTx/>
              <a:buChar char="•"/>
            </a:pPr>
            <a:r>
              <a:rPr lang="en-US" sz="2200" dirty="0">
                <a:solidFill>
                  <a:srgbClr val="50565C"/>
                </a:solidFill>
                <a:latin typeface="Arial" charset="0"/>
              </a:rPr>
              <a:t>Clear travel </a:t>
            </a:r>
            <a:r>
              <a:rPr lang="en-US" sz="2200" dirty="0" smtClean="0">
                <a:solidFill>
                  <a:srgbClr val="50565C"/>
                </a:solidFill>
                <a:latin typeface="Arial" charset="0"/>
              </a:rPr>
              <a:t>directions.</a:t>
            </a:r>
          </a:p>
          <a:p>
            <a:pPr marL="463550" indent="-231775" eaLnBrk="1" hangingPunct="1">
              <a:spcBef>
                <a:spcPts val="600"/>
              </a:spcBef>
              <a:spcAft>
                <a:spcPts val="0"/>
              </a:spcAft>
              <a:buFontTx/>
              <a:buChar char="•"/>
            </a:pPr>
            <a:r>
              <a:rPr lang="en-US" sz="2200" dirty="0" smtClean="0">
                <a:solidFill>
                  <a:srgbClr val="50565C"/>
                </a:solidFill>
                <a:latin typeface="Arial" charset="0"/>
              </a:rPr>
              <a:t>Any </a:t>
            </a:r>
            <a:r>
              <a:rPr lang="en-US" sz="2200" dirty="0">
                <a:solidFill>
                  <a:srgbClr val="50565C"/>
                </a:solidFill>
                <a:latin typeface="Arial" charset="0"/>
              </a:rPr>
              <a:t>client </a:t>
            </a:r>
            <a:r>
              <a:rPr lang="en-US" sz="2200" dirty="0" smtClean="0">
                <a:solidFill>
                  <a:srgbClr val="50565C"/>
                </a:solidFill>
                <a:latin typeface="Arial" charset="0"/>
              </a:rPr>
              <a:t>issues.</a:t>
            </a:r>
          </a:p>
          <a:p>
            <a:pPr marL="463550" indent="-231775" eaLnBrk="1" hangingPunct="1">
              <a:spcBef>
                <a:spcPts val="600"/>
              </a:spcBef>
              <a:spcAft>
                <a:spcPts val="0"/>
              </a:spcAft>
              <a:buFontTx/>
              <a:buChar char="•"/>
            </a:pPr>
            <a:r>
              <a:rPr lang="en-US" sz="2200" dirty="0" smtClean="0">
                <a:solidFill>
                  <a:srgbClr val="50565C"/>
                </a:solidFill>
                <a:latin typeface="Arial" charset="0"/>
              </a:rPr>
              <a:t>Photo </a:t>
            </a:r>
            <a:r>
              <a:rPr lang="en-US" sz="2200" dirty="0">
                <a:solidFill>
                  <a:srgbClr val="50565C"/>
                </a:solidFill>
                <a:latin typeface="Arial" charset="0"/>
              </a:rPr>
              <a:t>of front of </a:t>
            </a:r>
            <a:r>
              <a:rPr lang="en-US" sz="2200" dirty="0" smtClean="0">
                <a:solidFill>
                  <a:srgbClr val="50565C"/>
                </a:solidFill>
                <a:latin typeface="Arial" charset="0"/>
              </a:rPr>
              <a:t>house.</a:t>
            </a:r>
            <a:endParaRPr lang="en-US" sz="2200" i="1" dirty="0" smtClean="0">
              <a:solidFill>
                <a:srgbClr val="50565C"/>
              </a:solidFill>
              <a:latin typeface="Arial" charset="0"/>
            </a:endParaRPr>
          </a:p>
          <a:p>
            <a:pPr marL="463550" indent="-231775" eaLnBrk="1" hangingPunct="1">
              <a:spcBef>
                <a:spcPts val="600"/>
              </a:spcBef>
              <a:spcAft>
                <a:spcPts val="0"/>
              </a:spcAft>
              <a:buFontTx/>
              <a:buChar char="•"/>
            </a:pPr>
            <a:r>
              <a:rPr lang="en-US" sz="2200" dirty="0">
                <a:solidFill>
                  <a:srgbClr val="50565C"/>
                </a:solidFill>
                <a:latin typeface="Arial" charset="0"/>
              </a:rPr>
              <a:t>Accurate dimensions and material </a:t>
            </a:r>
            <a:r>
              <a:rPr lang="en-US" sz="2200" dirty="0" smtClean="0">
                <a:solidFill>
                  <a:srgbClr val="50565C"/>
                </a:solidFill>
                <a:latin typeface="Arial" charset="0"/>
              </a:rPr>
              <a:t>quantities.</a:t>
            </a:r>
          </a:p>
          <a:p>
            <a:pPr marL="463550" indent="-231775" eaLnBrk="1" hangingPunct="1">
              <a:spcBef>
                <a:spcPts val="600"/>
              </a:spcBef>
              <a:spcAft>
                <a:spcPts val="0"/>
              </a:spcAft>
              <a:buFontTx/>
              <a:buChar char="•"/>
            </a:pPr>
            <a:r>
              <a:rPr lang="en-US" sz="2200" dirty="0">
                <a:solidFill>
                  <a:srgbClr val="50565C"/>
                </a:solidFill>
                <a:latin typeface="Arial" charset="0"/>
              </a:rPr>
              <a:t>Specific insulation products and installation </a:t>
            </a:r>
            <a:r>
              <a:rPr lang="en-US" sz="2200" dirty="0" smtClean="0">
                <a:solidFill>
                  <a:srgbClr val="50565C"/>
                </a:solidFill>
                <a:latin typeface="Arial" charset="0"/>
              </a:rPr>
              <a:t>methods.</a:t>
            </a:r>
          </a:p>
          <a:p>
            <a:pPr marL="463550" indent="-231775" eaLnBrk="1" hangingPunct="1">
              <a:spcBef>
                <a:spcPts val="600"/>
              </a:spcBef>
              <a:spcAft>
                <a:spcPts val="0"/>
              </a:spcAft>
              <a:buFontTx/>
              <a:buChar char="•"/>
            </a:pPr>
            <a:r>
              <a:rPr lang="en-US" sz="2200" dirty="0">
                <a:solidFill>
                  <a:srgbClr val="50565C"/>
                </a:solidFill>
                <a:latin typeface="Arial" charset="0"/>
              </a:rPr>
              <a:t>Diagrams and pictures to pinpoint each measure </a:t>
            </a:r>
            <a:r>
              <a:rPr lang="en-US" sz="2200" dirty="0" smtClean="0">
                <a:solidFill>
                  <a:srgbClr val="50565C"/>
                </a:solidFill>
                <a:latin typeface="Arial" charset="0"/>
              </a:rPr>
              <a:t>location.</a:t>
            </a:r>
          </a:p>
          <a:p>
            <a:pPr marL="463550" indent="-231775" eaLnBrk="1" hangingPunct="1">
              <a:spcBef>
                <a:spcPts val="600"/>
              </a:spcBef>
              <a:spcAft>
                <a:spcPts val="0"/>
              </a:spcAft>
              <a:buFontTx/>
              <a:buChar char="•"/>
            </a:pPr>
            <a:r>
              <a:rPr lang="en-US" sz="2200" dirty="0">
                <a:solidFill>
                  <a:srgbClr val="50565C"/>
                </a:solidFill>
                <a:latin typeface="Arial" charset="0"/>
              </a:rPr>
              <a:t>Notes covering anything </a:t>
            </a:r>
            <a:r>
              <a:rPr lang="en-US" sz="2200" dirty="0" smtClean="0">
                <a:solidFill>
                  <a:srgbClr val="50565C"/>
                </a:solidFill>
                <a:latin typeface="Arial" charset="0"/>
              </a:rPr>
              <a:t>unusual.</a:t>
            </a:r>
            <a:endParaRPr lang="en-US" sz="2200" i="1" dirty="0">
              <a:solidFill>
                <a:srgbClr val="50565C"/>
              </a:solidFill>
              <a:latin typeface="Arial" charset="0"/>
            </a:endParaRPr>
          </a:p>
          <a:p>
            <a:pPr marL="463550" indent="-231775" eaLnBrk="1" hangingPunct="1">
              <a:spcBef>
                <a:spcPts val="600"/>
              </a:spcBef>
              <a:spcAft>
                <a:spcPts val="0"/>
              </a:spcAft>
              <a:buFontTx/>
              <a:buChar char="•"/>
            </a:pPr>
            <a:r>
              <a:rPr lang="en-US" sz="2200" dirty="0">
                <a:solidFill>
                  <a:srgbClr val="50565C"/>
                </a:solidFill>
                <a:latin typeface="Arial" charset="0"/>
              </a:rPr>
              <a:t>Name and phone number of CAA contact </a:t>
            </a:r>
            <a:r>
              <a:rPr lang="en-US" sz="2200" dirty="0" smtClean="0">
                <a:solidFill>
                  <a:srgbClr val="50565C"/>
                </a:solidFill>
                <a:latin typeface="Arial" charset="0"/>
              </a:rPr>
              <a:t>person.</a:t>
            </a:r>
          </a:p>
        </p:txBody>
      </p:sp>
      <p:sp>
        <p:nvSpPr>
          <p:cNvPr id="6" name="Title 5"/>
          <p:cNvSpPr txBox="1">
            <a:spLocks/>
          </p:cNvSpPr>
          <p:nvPr/>
        </p:nvSpPr>
        <p:spPr bwMode="auto">
          <a:xfrm>
            <a:off x="584200" y="895350"/>
            <a:ext cx="6324600" cy="228600"/>
          </a:xfrm>
          <a:prstGeom prst="rect">
            <a:avLst/>
          </a:prstGeom>
          <a:noFill/>
          <a:ln w="9525">
            <a:noFill/>
            <a:miter lim="800000"/>
            <a:headEnd/>
            <a:tailEnd/>
          </a:ln>
        </p:spPr>
        <p:txBody>
          <a:bodyPr lIns="0" tIns="0" rIns="0" bIns="0" anchor="ctr"/>
          <a:lstStyle/>
          <a:p>
            <a:pPr algn="l" eaLnBrk="0" hangingPunct="0"/>
            <a:r>
              <a:rPr lang="en-US" sz="1200" cap="all" dirty="0" smtClean="0">
                <a:solidFill>
                  <a:schemeClr val="bg1"/>
                </a:solidFill>
                <a:latin typeface="Arial"/>
                <a:cs typeface="Arial"/>
              </a:rPr>
              <a:t>Generating a Work Order</a:t>
            </a:r>
            <a:endParaRPr lang="en-US" sz="1200" cap="all"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ChangeArrowheads="1"/>
          </p:cNvSpPr>
          <p:nvPr/>
        </p:nvSpPr>
        <p:spPr bwMode="auto">
          <a:xfrm>
            <a:off x="381000" y="2209800"/>
            <a:ext cx="8382000" cy="4267200"/>
          </a:xfrm>
          <a:prstGeom prst="rect">
            <a:avLst/>
          </a:prstGeom>
          <a:solidFill>
            <a:schemeClr val="bg1"/>
          </a:solidFill>
          <a:ln w="9525">
            <a:solidFill>
              <a:srgbClr val="7F7F7F"/>
            </a:solidFill>
            <a:round/>
            <a:headEnd/>
            <a:tailEnd/>
          </a:ln>
          <a:effectLst>
            <a:outerShdw dist="25401" dir="2700000" rotWithShape="0">
              <a:srgbClr val="808080">
                <a:alpha val="42999"/>
              </a:srgbClr>
            </a:outerShdw>
          </a:effectLst>
        </p:spPr>
        <p:txBody>
          <a:bodyPr/>
          <a:lstStyle/>
          <a:p>
            <a:pPr algn="ctr" eaLnBrk="1" hangingPunct="1">
              <a:defRPr/>
            </a:pPr>
            <a:endParaRPr lang="en-US" sz="2800" b="1" dirty="0">
              <a:latin typeface="Arial" pitchFamily="-108" charset="0"/>
              <a:ea typeface="ＭＳ Ｐゴシック" pitchFamily="-107" charset="-128"/>
              <a:cs typeface="ＭＳ Ｐゴシック" pitchFamily="-107" charset="-128"/>
            </a:endParaRPr>
          </a:p>
        </p:txBody>
      </p:sp>
      <p:pic>
        <p:nvPicPr>
          <p:cNvPr id="17411" name="Picture 11" descr="Photo of home."/>
          <p:cNvPicPr>
            <a:picLocks noGrp="1" noChangeAspect="1"/>
          </p:cNvPicPr>
          <p:nvPr>
            <p:ph idx="1"/>
          </p:nvPr>
        </p:nvPicPr>
        <p:blipFill>
          <a:blip r:embed="rId3" cstate="print"/>
          <a:srcRect/>
          <a:stretch>
            <a:fillRect/>
          </a:stretch>
        </p:blipFill>
        <p:spPr>
          <a:xfrm>
            <a:off x="914400" y="2743200"/>
            <a:ext cx="2593975" cy="2116138"/>
          </a:xfrm>
          <a:noFill/>
        </p:spPr>
      </p:pic>
      <p:sp>
        <p:nvSpPr>
          <p:cNvPr id="11" name="Title 10"/>
          <p:cNvSpPr>
            <a:spLocks noGrp="1"/>
          </p:cNvSpPr>
          <p:nvPr>
            <p:ph type="title"/>
          </p:nvPr>
        </p:nvSpPr>
        <p:spPr/>
        <p:txBody>
          <a:bodyPr/>
          <a:lstStyle/>
          <a:p>
            <a:pPr eaLnBrk="1" hangingPunct="1">
              <a:defRPr/>
            </a:pPr>
            <a:r>
              <a:rPr lang="en-US" dirty="0" smtClean="0">
                <a:ea typeface="ＭＳ Ｐゴシック" pitchFamily="-111" charset="-128"/>
              </a:rPr>
              <a:t>Work Order Appearance</a:t>
            </a:r>
          </a:p>
        </p:txBody>
      </p:sp>
      <p:sp>
        <p:nvSpPr>
          <p:cNvPr id="17412" name="TextBox 7"/>
          <p:cNvSpPr txBox="1">
            <a:spLocks noChangeArrowheads="1"/>
          </p:cNvSpPr>
          <p:nvPr/>
        </p:nvSpPr>
        <p:spPr bwMode="auto">
          <a:xfrm>
            <a:off x="3810000" y="3657600"/>
            <a:ext cx="4191000" cy="2289175"/>
          </a:xfrm>
          <a:prstGeom prst="rect">
            <a:avLst/>
          </a:prstGeom>
          <a:noFill/>
          <a:ln w="9525">
            <a:noFill/>
            <a:miter lim="800000"/>
            <a:headEnd/>
            <a:tailEnd/>
          </a:ln>
        </p:spPr>
        <p:txBody>
          <a:bodyPr>
            <a:spAutoFit/>
          </a:bodyPr>
          <a:lstStyle/>
          <a:p>
            <a:r>
              <a:rPr lang="en-US" dirty="0">
                <a:solidFill>
                  <a:srgbClr val="50565C"/>
                </a:solidFill>
                <a:latin typeface="Arial" charset="0"/>
              </a:rPr>
              <a:t>John Homeowner</a:t>
            </a:r>
          </a:p>
          <a:p>
            <a:r>
              <a:rPr lang="en-US" dirty="0">
                <a:solidFill>
                  <a:srgbClr val="50565C"/>
                </a:solidFill>
                <a:latin typeface="Arial" charset="0"/>
              </a:rPr>
              <a:t>92 Norton Hill Road</a:t>
            </a:r>
          </a:p>
          <a:p>
            <a:r>
              <a:rPr lang="en-US" dirty="0">
                <a:solidFill>
                  <a:srgbClr val="50565C"/>
                </a:solidFill>
                <a:latin typeface="Arial" charset="0"/>
              </a:rPr>
              <a:t>Anytown, USA</a:t>
            </a:r>
          </a:p>
          <a:p>
            <a:r>
              <a:rPr lang="en-US" dirty="0">
                <a:solidFill>
                  <a:srgbClr val="50565C"/>
                </a:solidFill>
                <a:latin typeface="Arial" charset="0"/>
              </a:rPr>
              <a:t>(XXX) XXX-XXXX (Call after 8:00 AM)</a:t>
            </a:r>
          </a:p>
          <a:p>
            <a:endParaRPr lang="en-US" dirty="0">
              <a:solidFill>
                <a:srgbClr val="50565C"/>
              </a:solidFill>
              <a:latin typeface="Arial" charset="0"/>
            </a:endParaRPr>
          </a:p>
          <a:p>
            <a:r>
              <a:rPr lang="en-US" dirty="0">
                <a:solidFill>
                  <a:srgbClr val="50565C"/>
                </a:solidFill>
                <a:latin typeface="Arial" charset="0"/>
              </a:rPr>
              <a:t>Turn onto Norton Hill Rd from Main Street at Anytown PO. Yellow House 0.6 mile on right.</a:t>
            </a:r>
          </a:p>
        </p:txBody>
      </p:sp>
      <p:sp>
        <p:nvSpPr>
          <p:cNvPr id="16390" name="TextBox 6"/>
          <p:cNvSpPr txBox="1">
            <a:spLocks noChangeArrowheads="1"/>
          </p:cNvSpPr>
          <p:nvPr/>
        </p:nvSpPr>
        <p:spPr bwMode="auto">
          <a:xfrm>
            <a:off x="1295400" y="1447800"/>
            <a:ext cx="6553200" cy="492443"/>
          </a:xfrm>
          <a:prstGeom prst="rect">
            <a:avLst/>
          </a:prstGeom>
          <a:noFill/>
          <a:ln w="9525">
            <a:noFill/>
            <a:miter lim="800000"/>
            <a:headEnd/>
            <a:tailEnd/>
          </a:ln>
        </p:spPr>
        <p:txBody>
          <a:bodyPr>
            <a:spAutoFit/>
          </a:bodyPr>
          <a:lstStyle/>
          <a:p>
            <a:pPr algn="ctr">
              <a:defRPr/>
            </a:pPr>
            <a:r>
              <a:rPr lang="en-US" sz="2600" dirty="0">
                <a:solidFill>
                  <a:srgbClr val="0A006A"/>
                </a:solidFill>
                <a:latin typeface="+mn-lt"/>
                <a:ea typeface="ＭＳ Ｐゴシック" pitchFamily="-107" charset="-128"/>
                <a:cs typeface="ＭＳ Ｐゴシック" pitchFamily="-107" charset="-128"/>
              </a:rPr>
              <a:t>Sample front page of work order</a:t>
            </a:r>
          </a:p>
        </p:txBody>
      </p:sp>
      <p:sp>
        <p:nvSpPr>
          <p:cNvPr id="10" name="Rectangular Callout 9"/>
          <p:cNvSpPr>
            <a:spLocks noChangeArrowheads="1"/>
          </p:cNvSpPr>
          <p:nvPr/>
        </p:nvSpPr>
        <p:spPr bwMode="auto">
          <a:xfrm>
            <a:off x="914400" y="5029200"/>
            <a:ext cx="1524000" cy="381000"/>
          </a:xfrm>
          <a:prstGeom prst="wedgeRectCallout">
            <a:avLst>
              <a:gd name="adj1" fmla="val -4491"/>
              <a:gd name="adj2" fmla="val -254306"/>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E6E6E6"/>
            </a:solidFill>
            <a:miter lim="800000"/>
            <a:headEnd/>
            <a:tailEnd/>
          </a:ln>
          <a:effectLst>
            <a:outerShdw dist="20000" dir="5400000" rotWithShape="0">
              <a:srgbClr val="808080">
                <a:alpha val="37999"/>
              </a:srgbClr>
            </a:outerShdw>
          </a:effectLst>
        </p:spPr>
        <p:txBody>
          <a:bodyPr/>
          <a:lstStyle/>
          <a:p>
            <a:pPr algn="ctr">
              <a:defRPr/>
            </a:pPr>
            <a:r>
              <a:rPr lang="en-US" dirty="0">
                <a:solidFill>
                  <a:srgbClr val="50565C"/>
                </a:solidFill>
                <a:latin typeface="+mn-lt"/>
                <a:ea typeface="ＭＳ Ｐゴシック" pitchFamily="-107" charset="-128"/>
                <a:cs typeface="ＭＳ Ｐゴシック" pitchFamily="-107" charset="-128"/>
              </a:rPr>
              <a:t>#92 on post</a:t>
            </a:r>
          </a:p>
        </p:txBody>
      </p:sp>
      <p:sp>
        <p:nvSpPr>
          <p:cNvPr id="12" name="Title 5"/>
          <p:cNvSpPr txBox="1">
            <a:spLocks/>
          </p:cNvSpPr>
          <p:nvPr/>
        </p:nvSpPr>
        <p:spPr bwMode="auto">
          <a:xfrm>
            <a:off x="584200" y="895350"/>
            <a:ext cx="6324600" cy="228600"/>
          </a:xfrm>
          <a:prstGeom prst="rect">
            <a:avLst/>
          </a:prstGeom>
          <a:noFill/>
          <a:ln w="9525">
            <a:noFill/>
            <a:miter lim="800000"/>
            <a:headEnd/>
            <a:tailEnd/>
          </a:ln>
        </p:spPr>
        <p:txBody>
          <a:bodyPr lIns="0" tIns="0" rIns="0" bIns="0" anchor="ctr"/>
          <a:lstStyle/>
          <a:p>
            <a:pPr algn="l" eaLnBrk="0" hangingPunct="0"/>
            <a:r>
              <a:rPr lang="en-US" sz="1200" cap="all" dirty="0" smtClean="0">
                <a:solidFill>
                  <a:schemeClr val="bg1"/>
                </a:solidFill>
                <a:latin typeface="Arial"/>
                <a:cs typeface="Arial"/>
              </a:rPr>
              <a:t>Generating a Work Order</a:t>
            </a:r>
            <a:endParaRPr lang="en-US" sz="1200" cap="all" dirty="0">
              <a:solidFill>
                <a:schemeClr val="bg1"/>
              </a:solidFill>
              <a:latin typeface="Arial"/>
              <a:cs typeface="Arial"/>
            </a:endParaRPr>
          </a:p>
        </p:txBody>
      </p:sp>
      <p:sp>
        <p:nvSpPr>
          <p:cNvPr id="2" name="Rectangle 1"/>
          <p:cNvSpPr/>
          <p:nvPr/>
        </p:nvSpPr>
        <p:spPr>
          <a:xfrm>
            <a:off x="1881006" y="4628506"/>
            <a:ext cx="1627369" cy="230832"/>
          </a:xfrm>
          <a:prstGeom prst="rect">
            <a:avLst/>
          </a:prstGeom>
        </p:spPr>
        <p:txBody>
          <a:bodyPr wrap="none">
            <a:spAutoFit/>
          </a:bodyPr>
          <a:lstStyle/>
          <a:p>
            <a:pPr lvl="0" eaLnBrk="1" hangingPunct="1"/>
            <a:r>
              <a:rPr lang="en-US" sz="900" i="1" dirty="0" smtClean="0">
                <a:solidFill>
                  <a:prstClr val="white"/>
                </a:solidFill>
                <a:latin typeface="Arial" pitchFamily="34" charset="0"/>
              </a:rPr>
              <a:t>Photo </a:t>
            </a:r>
            <a:r>
              <a:rPr lang="en-US" sz="900" i="1" dirty="0">
                <a:solidFill>
                  <a:prstClr val="white"/>
                </a:solidFill>
                <a:latin typeface="Arial" pitchFamily="34" charset="0"/>
              </a:rPr>
              <a:t>courtesy of Tony Gill</a:t>
            </a:r>
            <a:endParaRPr lang="en-US" sz="2800" b="1" dirty="0">
              <a:solidFill>
                <a:prstClr val="white"/>
              </a:solidFill>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381000" y="1447800"/>
            <a:ext cx="8458200" cy="4572000"/>
          </a:xfrm>
        </p:spPr>
        <p:txBody>
          <a:bodyPr>
            <a:normAutofit fontScale="92500" lnSpcReduction="20000"/>
          </a:bodyPr>
          <a:lstStyle/>
          <a:p>
            <a:pPr marL="463550" indent="-231775" eaLnBrk="1" hangingPunct="1">
              <a:spcAft>
                <a:spcPts val="600"/>
              </a:spcAft>
            </a:pPr>
            <a:r>
              <a:rPr lang="en-US" sz="2600" dirty="0" smtClean="0">
                <a:ea typeface="ＭＳ Ｐゴシック" charset="-128"/>
              </a:rPr>
              <a:t>Determine that the home meets all program requirements, </a:t>
            </a:r>
            <a:br>
              <a:rPr lang="en-US" sz="2600" dirty="0" smtClean="0">
                <a:ea typeface="ＭＳ Ｐゴシック" charset="-128"/>
              </a:rPr>
            </a:br>
            <a:r>
              <a:rPr lang="en-US" sz="2600" dirty="0" smtClean="0">
                <a:ea typeface="ＭＳ Ｐゴシック" charset="-128"/>
              </a:rPr>
              <a:t>check for program “barriers.”</a:t>
            </a:r>
          </a:p>
          <a:p>
            <a:pPr marL="463550" indent="-231775" eaLnBrk="1" hangingPunct="1">
              <a:spcAft>
                <a:spcPts val="600"/>
              </a:spcAft>
            </a:pPr>
            <a:r>
              <a:rPr lang="en-US" sz="2600" dirty="0" smtClean="0">
                <a:ea typeface="ＭＳ Ｐゴシック" charset="-128"/>
              </a:rPr>
              <a:t>Select and prioritize measures.</a:t>
            </a:r>
          </a:p>
          <a:p>
            <a:pPr marL="463550" indent="-231775" eaLnBrk="1" hangingPunct="1"/>
            <a:r>
              <a:rPr lang="en-US" sz="2600" dirty="0" smtClean="0">
                <a:ea typeface="ＭＳ Ｐゴシック" charset="-128"/>
              </a:rPr>
              <a:t>Create work order. It should:</a:t>
            </a:r>
          </a:p>
          <a:p>
            <a:pPr marL="909638" lvl="1" indent="-342900" eaLnBrk="1" hangingPunct="1">
              <a:spcBef>
                <a:spcPts val="600"/>
              </a:spcBef>
              <a:buFont typeface="Courier New" pitchFamily="49" charset="0"/>
              <a:buChar char="o"/>
            </a:pPr>
            <a:r>
              <a:rPr lang="en-US" sz="2400" dirty="0" smtClean="0">
                <a:ea typeface="ＭＳ Ｐゴシック" charset="-128"/>
              </a:rPr>
              <a:t>Be clear and concise.</a:t>
            </a:r>
          </a:p>
          <a:p>
            <a:pPr marL="909638" lvl="1" indent="-342900" eaLnBrk="1" hangingPunct="1">
              <a:spcBef>
                <a:spcPts val="600"/>
              </a:spcBef>
              <a:buFont typeface="Courier New" pitchFamily="49" charset="0"/>
              <a:buChar char="o"/>
            </a:pPr>
            <a:r>
              <a:rPr lang="en-US" sz="2400" dirty="0" smtClean="0">
                <a:ea typeface="ＭＳ Ｐゴシック" charset="-128"/>
              </a:rPr>
              <a:t>Be legible.</a:t>
            </a:r>
          </a:p>
          <a:p>
            <a:pPr marL="909638" lvl="1" indent="-342900" eaLnBrk="1" hangingPunct="1">
              <a:spcBef>
                <a:spcPts val="600"/>
              </a:spcBef>
              <a:spcAft>
                <a:spcPts val="600"/>
              </a:spcAft>
              <a:buFont typeface="Courier New" pitchFamily="49" charset="0"/>
              <a:buChar char="o"/>
            </a:pPr>
            <a:r>
              <a:rPr lang="en-US" sz="2400" dirty="0" smtClean="0">
                <a:ea typeface="ＭＳ Ｐゴシック" charset="-128"/>
              </a:rPr>
              <a:t>Include pictures and diagrams.</a:t>
            </a:r>
          </a:p>
          <a:p>
            <a:pPr marL="463550" indent="-231775" eaLnBrk="1" hangingPunct="1">
              <a:spcAft>
                <a:spcPts val="600"/>
              </a:spcAft>
            </a:pPr>
            <a:r>
              <a:rPr lang="en-US" sz="2600" dirty="0" smtClean="0">
                <a:ea typeface="ＭＳ Ｐゴシック" charset="-128"/>
              </a:rPr>
              <a:t>Provide positive building identification and clear directions.</a:t>
            </a:r>
          </a:p>
          <a:p>
            <a:pPr marL="463550" indent="-231775" eaLnBrk="1" hangingPunct="1"/>
            <a:r>
              <a:rPr lang="en-US" sz="2600" dirty="0" smtClean="0">
                <a:ea typeface="ＭＳ Ｐゴシック" charset="-128"/>
              </a:rPr>
              <a:t>Provide auditor contact info for any needed clarification. </a:t>
            </a:r>
          </a:p>
          <a:p>
            <a:pPr lvl="1" eaLnBrk="1" hangingPunct="1"/>
            <a:endParaRPr lang="en-US" sz="2400" dirty="0" smtClean="0">
              <a:ea typeface="ＭＳ Ｐゴシック" charset="-128"/>
            </a:endParaRPr>
          </a:p>
          <a:p>
            <a:pPr eaLnBrk="1" hangingPunct="1"/>
            <a:endParaRPr lang="en-US" sz="2400" dirty="0" smtClean="0">
              <a:ea typeface="ＭＳ Ｐゴシック" charset="-128"/>
            </a:endParaRPr>
          </a:p>
        </p:txBody>
      </p:sp>
      <p:sp>
        <p:nvSpPr>
          <p:cNvPr id="2" name="Title 1"/>
          <p:cNvSpPr>
            <a:spLocks noGrp="1"/>
          </p:cNvSpPr>
          <p:nvPr>
            <p:ph type="title"/>
          </p:nvPr>
        </p:nvSpPr>
        <p:spPr/>
        <p:txBody>
          <a:bodyPr/>
          <a:lstStyle/>
          <a:p>
            <a:pPr eaLnBrk="1" hangingPunct="1">
              <a:defRPr/>
            </a:pPr>
            <a:r>
              <a:rPr lang="en-US" dirty="0" smtClean="0">
                <a:ea typeface="ＭＳ Ｐゴシック" pitchFamily="-111" charset="-128"/>
              </a:rPr>
              <a:t>Summary</a:t>
            </a:r>
          </a:p>
        </p:txBody>
      </p:sp>
      <p:sp>
        <p:nvSpPr>
          <p:cNvPr id="5" name="Title 5"/>
          <p:cNvSpPr txBox="1">
            <a:spLocks/>
          </p:cNvSpPr>
          <p:nvPr/>
        </p:nvSpPr>
        <p:spPr bwMode="auto">
          <a:xfrm>
            <a:off x="584200" y="895350"/>
            <a:ext cx="6324600" cy="228600"/>
          </a:xfrm>
          <a:prstGeom prst="rect">
            <a:avLst/>
          </a:prstGeom>
          <a:noFill/>
          <a:ln w="9525">
            <a:noFill/>
            <a:miter lim="800000"/>
            <a:headEnd/>
            <a:tailEnd/>
          </a:ln>
        </p:spPr>
        <p:txBody>
          <a:bodyPr lIns="0" tIns="0" rIns="0" bIns="0" anchor="ctr"/>
          <a:lstStyle/>
          <a:p>
            <a:pPr algn="l" eaLnBrk="0" hangingPunct="0"/>
            <a:r>
              <a:rPr lang="en-US" sz="1200" cap="all" dirty="0" smtClean="0">
                <a:solidFill>
                  <a:schemeClr val="bg1"/>
                </a:solidFill>
                <a:latin typeface="Arial"/>
                <a:cs typeface="Arial"/>
              </a:rPr>
              <a:t>Generating a Work Order</a:t>
            </a:r>
            <a:endParaRPr lang="en-US" sz="1200" cap="all"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57200" y="1600200"/>
            <a:ext cx="8153400" cy="4495800"/>
          </a:xfrm>
        </p:spPr>
        <p:txBody>
          <a:bodyPr/>
          <a:lstStyle/>
          <a:p>
            <a:pPr marL="0" indent="0" eaLnBrk="1" hangingPunct="1">
              <a:spcAft>
                <a:spcPts val="1200"/>
              </a:spcAft>
              <a:buFontTx/>
              <a:buNone/>
            </a:pPr>
            <a:r>
              <a:rPr lang="en-US" sz="2600" dirty="0" smtClean="0">
                <a:solidFill>
                  <a:srgbClr val="0A006A"/>
                </a:solidFill>
                <a:ea typeface="ＭＳ Ｐゴシック" charset="-128"/>
              </a:rPr>
              <a:t>By attending this session, participants will be able to:</a:t>
            </a:r>
          </a:p>
          <a:p>
            <a:pPr marL="463550" indent="-231775" eaLnBrk="1" hangingPunct="1">
              <a:spcAft>
                <a:spcPts val="1200"/>
              </a:spcAft>
            </a:pPr>
            <a:r>
              <a:rPr lang="en-US" sz="2400" dirty="0" smtClean="0">
                <a:ea typeface="ＭＳ Ｐゴシック" charset="-128"/>
              </a:rPr>
              <a:t>Formulate solutions to handle typical barriers to weatherization resources.</a:t>
            </a:r>
          </a:p>
          <a:p>
            <a:pPr marL="463550" indent="-231775" eaLnBrk="1" hangingPunct="1">
              <a:spcAft>
                <a:spcPts val="1200"/>
              </a:spcAft>
            </a:pPr>
            <a:r>
              <a:rPr lang="en-US" dirty="0" smtClean="0">
                <a:ea typeface="ＭＳ Ｐゴシック" charset="-128"/>
              </a:rPr>
              <a:t>Determine health and safety measures.</a:t>
            </a:r>
          </a:p>
          <a:p>
            <a:pPr marL="463550" indent="-231775" eaLnBrk="1" hangingPunct="1">
              <a:spcAft>
                <a:spcPts val="1200"/>
              </a:spcAft>
            </a:pPr>
            <a:r>
              <a:rPr lang="en-US" sz="2400" dirty="0" smtClean="0">
                <a:ea typeface="ＭＳ Ｐゴシック" charset="-128"/>
              </a:rPr>
              <a:t>Compose an analysis report (work order).</a:t>
            </a:r>
          </a:p>
          <a:p>
            <a:pPr marL="463550" indent="-231775" eaLnBrk="1" hangingPunct="1">
              <a:spcAft>
                <a:spcPts val="1200"/>
              </a:spcAft>
            </a:pPr>
            <a:r>
              <a:rPr lang="en-US" sz="2400" dirty="0" smtClean="0">
                <a:ea typeface="ＭＳ Ｐゴシック" charset="-128"/>
              </a:rPr>
              <a:t>Propose work specifications.</a:t>
            </a:r>
          </a:p>
          <a:p>
            <a:pPr marL="273050" indent="-273050" eaLnBrk="1" hangingPunct="1">
              <a:spcAft>
                <a:spcPts val="1200"/>
              </a:spcAft>
            </a:pPr>
            <a:endParaRPr lang="en-US" sz="2400" dirty="0" smtClean="0">
              <a:ea typeface="ＭＳ Ｐゴシック" charset="-128"/>
            </a:endParaRPr>
          </a:p>
        </p:txBody>
      </p:sp>
      <p:sp>
        <p:nvSpPr>
          <p:cNvPr id="2" name="Title 1"/>
          <p:cNvSpPr>
            <a:spLocks noGrp="1"/>
          </p:cNvSpPr>
          <p:nvPr>
            <p:ph type="title"/>
          </p:nvPr>
        </p:nvSpPr>
        <p:spPr/>
        <p:txBody>
          <a:bodyPr/>
          <a:lstStyle/>
          <a:p>
            <a:pPr eaLnBrk="1" hangingPunct="1">
              <a:defRPr/>
            </a:pPr>
            <a:r>
              <a:rPr lang="en-US" dirty="0" smtClean="0">
                <a:ea typeface="ＭＳ Ｐゴシック" pitchFamily="-111" charset="-128"/>
              </a:rPr>
              <a:t>Learning Objectives</a:t>
            </a:r>
          </a:p>
        </p:txBody>
      </p:sp>
      <p:sp>
        <p:nvSpPr>
          <p:cNvPr id="5" name="Title 5"/>
          <p:cNvSpPr txBox="1">
            <a:spLocks/>
          </p:cNvSpPr>
          <p:nvPr/>
        </p:nvSpPr>
        <p:spPr bwMode="auto">
          <a:xfrm>
            <a:off x="584200" y="895350"/>
            <a:ext cx="6324600" cy="228600"/>
          </a:xfrm>
          <a:prstGeom prst="rect">
            <a:avLst/>
          </a:prstGeom>
          <a:noFill/>
          <a:ln w="9525">
            <a:noFill/>
            <a:miter lim="800000"/>
            <a:headEnd/>
            <a:tailEnd/>
          </a:ln>
        </p:spPr>
        <p:txBody>
          <a:bodyPr lIns="0" tIns="0" rIns="0" bIns="0" anchor="ctr"/>
          <a:lstStyle/>
          <a:p>
            <a:pPr algn="l" eaLnBrk="0" hangingPunct="0"/>
            <a:r>
              <a:rPr lang="en-US" sz="1200" cap="all" dirty="0" smtClean="0">
                <a:solidFill>
                  <a:schemeClr val="bg1"/>
                </a:solidFill>
                <a:latin typeface="Arial"/>
                <a:cs typeface="Arial"/>
              </a:rPr>
              <a:t>Generating a Work Order</a:t>
            </a:r>
            <a:endParaRPr lang="en-US" sz="1200" cap="all"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p:txBody>
          <a:bodyPr/>
          <a:lstStyle/>
          <a:p>
            <a:pPr eaLnBrk="1" hangingPunct="1">
              <a:buFont typeface="Wingdings" pitchFamily="2" charset="2"/>
              <a:buNone/>
            </a:pPr>
            <a:r>
              <a:rPr lang="en-US" dirty="0" smtClean="0">
                <a:solidFill>
                  <a:srgbClr val="FF0000"/>
                </a:solidFill>
                <a:ea typeface="ＭＳ Ｐゴシック" charset="-128"/>
              </a:rPr>
              <a:t>(Pictures of various audit forms)</a:t>
            </a:r>
          </a:p>
        </p:txBody>
      </p:sp>
      <p:sp>
        <p:nvSpPr>
          <p:cNvPr id="2" name="Title 1"/>
          <p:cNvSpPr>
            <a:spLocks noGrp="1"/>
          </p:cNvSpPr>
          <p:nvPr>
            <p:ph type="title"/>
          </p:nvPr>
        </p:nvSpPr>
        <p:spPr/>
        <p:txBody>
          <a:bodyPr/>
          <a:lstStyle/>
          <a:p>
            <a:pPr eaLnBrk="1" hangingPunct="1">
              <a:defRPr/>
            </a:pPr>
            <a:r>
              <a:rPr lang="en-US" dirty="0" smtClean="0">
                <a:ea typeface="ＭＳ Ｐゴシック" pitchFamily="-111" charset="-128"/>
              </a:rPr>
              <a:t>The Sample House</a:t>
            </a:r>
          </a:p>
        </p:txBody>
      </p:sp>
      <p:pic>
        <p:nvPicPr>
          <p:cNvPr id="3076" name="Picture 4" descr="Photo of a home."/>
          <p:cNvPicPr>
            <a:picLocks noChangeAspect="1" noChangeArrowheads="1"/>
          </p:cNvPicPr>
          <p:nvPr/>
        </p:nvPicPr>
        <p:blipFill>
          <a:blip r:embed="rId3" cstate="email"/>
          <a:srcRect/>
          <a:stretch>
            <a:fillRect/>
          </a:stretch>
        </p:blipFill>
        <p:spPr bwMode="auto">
          <a:xfrm>
            <a:off x="0" y="1143000"/>
            <a:ext cx="9144000" cy="5358384"/>
          </a:xfrm>
          <a:prstGeom prst="rect">
            <a:avLst/>
          </a:prstGeom>
          <a:solidFill>
            <a:srgbClr val="FFFFFF">
              <a:shade val="85000"/>
            </a:srgbClr>
          </a:solidFill>
          <a:ln w="88900" cap="sq">
            <a:noFill/>
            <a:miter lim="800000"/>
          </a:ln>
          <a:effectLst/>
          <a:scene3d>
            <a:camera prst="orthographicFront"/>
            <a:lightRig rig="twoPt" dir="t">
              <a:rot lat="0" lon="0" rev="7200000"/>
            </a:lightRig>
          </a:scene3d>
          <a:sp3d>
            <a:bevelT w="25400" h="19050"/>
            <a:contourClr>
              <a:srgbClr val="FFFFFF"/>
            </a:contourClr>
          </a:sp3d>
        </p:spPr>
      </p:pic>
      <p:sp>
        <p:nvSpPr>
          <p:cNvPr id="7" name="Title 5"/>
          <p:cNvSpPr txBox="1">
            <a:spLocks/>
          </p:cNvSpPr>
          <p:nvPr/>
        </p:nvSpPr>
        <p:spPr bwMode="auto">
          <a:xfrm>
            <a:off x="584200" y="895350"/>
            <a:ext cx="6324600" cy="228600"/>
          </a:xfrm>
          <a:prstGeom prst="rect">
            <a:avLst/>
          </a:prstGeom>
          <a:noFill/>
          <a:ln w="9525">
            <a:noFill/>
            <a:miter lim="800000"/>
            <a:headEnd/>
            <a:tailEnd/>
          </a:ln>
        </p:spPr>
        <p:txBody>
          <a:bodyPr lIns="0" tIns="0" rIns="0" bIns="0" anchor="ctr"/>
          <a:lstStyle/>
          <a:p>
            <a:pPr algn="l" eaLnBrk="0" hangingPunct="0"/>
            <a:r>
              <a:rPr lang="en-US" sz="1200" cap="all" dirty="0" smtClean="0">
                <a:solidFill>
                  <a:schemeClr val="bg1"/>
                </a:solidFill>
                <a:latin typeface="Arial"/>
                <a:cs typeface="Arial"/>
              </a:rPr>
              <a:t>Generating a Work Order</a:t>
            </a:r>
            <a:endParaRPr lang="en-US" sz="1200" cap="all" dirty="0">
              <a:solidFill>
                <a:schemeClr val="bg1"/>
              </a:solidFill>
              <a:latin typeface="Arial"/>
              <a:cs typeface="Arial"/>
            </a:endParaRPr>
          </a:p>
        </p:txBody>
      </p:sp>
      <p:sp>
        <p:nvSpPr>
          <p:cNvPr id="6" name="Rectangle 4"/>
          <p:cNvSpPr>
            <a:spLocks noChangeArrowheads="1"/>
          </p:cNvSpPr>
          <p:nvPr/>
        </p:nvSpPr>
        <p:spPr bwMode="auto">
          <a:xfrm>
            <a:off x="6172200" y="6230779"/>
            <a:ext cx="2936544" cy="230832"/>
          </a:xfrm>
          <a:prstGeom prst="rect">
            <a:avLst/>
          </a:prstGeom>
          <a:noFill/>
          <a:ln w="9525">
            <a:noFill/>
            <a:miter lim="800000"/>
            <a:headEnd/>
            <a:tailEnd/>
          </a:ln>
        </p:spPr>
        <p:txBody>
          <a:bodyPr wrap="square">
            <a:spAutoFit/>
          </a:bodyPr>
          <a:lstStyle/>
          <a:p>
            <a:pPr algn="r"/>
            <a:r>
              <a:rPr lang="en-US" sz="900" i="1" dirty="0">
                <a:solidFill>
                  <a:schemeClr val="bg1"/>
                </a:solidFill>
                <a:latin typeface="Arial"/>
                <a:cs typeface="Arial"/>
              </a:rPr>
              <a:t>Photo</a:t>
            </a:r>
            <a:r>
              <a:rPr lang="en-US" sz="900" i="1" dirty="0" smtClean="0">
                <a:solidFill>
                  <a:schemeClr val="bg1"/>
                </a:solidFill>
                <a:latin typeface="Arial"/>
                <a:cs typeface="Arial"/>
              </a:rPr>
              <a:t> courtesy of the U.S. Department of Energy</a:t>
            </a:r>
            <a:endParaRPr lang="en-US" sz="900" i="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Left Arrow 10"/>
          <p:cNvSpPr>
            <a:spLocks noChangeArrowheads="1"/>
          </p:cNvSpPr>
          <p:nvPr/>
        </p:nvSpPr>
        <p:spPr bwMode="auto">
          <a:xfrm>
            <a:off x="4800600" y="6248400"/>
            <a:ext cx="4038600" cy="228600"/>
          </a:xfrm>
          <a:prstGeom prst="leftArrow">
            <a:avLst>
              <a:gd name="adj1" fmla="val 50000"/>
              <a:gd name="adj2" fmla="val 49965"/>
            </a:avLst>
          </a:prstGeom>
          <a:gradFill flip="none" rotWithShape="1">
            <a:gsLst>
              <a:gs pos="0">
                <a:srgbClr val="528FBA"/>
              </a:gs>
              <a:gs pos="100000">
                <a:srgbClr val="FFFFFF"/>
              </a:gs>
            </a:gsLst>
            <a:lin ang="0" scaled="1"/>
            <a:tileRect/>
          </a:gradFill>
          <a:ln w="9525" algn="ctr">
            <a:noFill/>
            <a:round/>
            <a:headEnd/>
            <a:tailEnd/>
          </a:ln>
        </p:spPr>
        <p:txBody>
          <a:bodyPr/>
          <a:lstStyle/>
          <a:p>
            <a:pPr>
              <a:defRPr/>
            </a:pPr>
            <a:endParaRPr lang="en-US" dirty="0">
              <a:ea typeface="+mn-ea"/>
            </a:endParaRPr>
          </a:p>
        </p:txBody>
      </p:sp>
      <p:pic>
        <p:nvPicPr>
          <p:cNvPr id="7170" name="Picture 4" descr="Photo examining for Attached Garage."/>
          <p:cNvPicPr>
            <a:picLocks noGrp="1" noChangeAspect="1" noChangeArrowheads="1"/>
          </p:cNvPicPr>
          <p:nvPr>
            <p:ph idx="1"/>
          </p:nvPr>
        </p:nvPicPr>
        <p:blipFill>
          <a:blip r:embed="rId3" cstate="email"/>
          <a:srcRect/>
          <a:stretch>
            <a:fillRect/>
          </a:stretch>
        </p:blipFill>
        <p:spPr>
          <a:xfrm>
            <a:off x="304800" y="4114799"/>
            <a:ext cx="2743200" cy="2057400"/>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7" name="Title 46"/>
          <p:cNvSpPr>
            <a:spLocks noGrp="1"/>
          </p:cNvSpPr>
          <p:nvPr>
            <p:ph type="title"/>
          </p:nvPr>
        </p:nvSpPr>
        <p:spPr>
          <a:xfrm>
            <a:off x="533400" y="0"/>
            <a:ext cx="5369034" cy="901700"/>
          </a:xfrm>
        </p:spPr>
        <p:txBody>
          <a:bodyPr/>
          <a:lstStyle/>
          <a:p>
            <a:pPr eaLnBrk="1" hangingPunct="1">
              <a:defRPr/>
            </a:pPr>
            <a:r>
              <a:rPr lang="en-US" dirty="0" smtClean="0">
                <a:ea typeface="ＭＳ Ｐゴシック" pitchFamily="-111" charset="-128"/>
              </a:rPr>
              <a:t>Exterior Walk-Around</a:t>
            </a:r>
          </a:p>
        </p:txBody>
      </p:sp>
      <p:pic>
        <p:nvPicPr>
          <p:cNvPr id="7171" name="Picture 5" descr="Photo examining for Steel roof."/>
          <p:cNvPicPr>
            <a:picLocks noChangeAspect="1"/>
          </p:cNvPicPr>
          <p:nvPr/>
        </p:nvPicPr>
        <p:blipFill>
          <a:blip r:embed="rId4" cstate="email"/>
          <a:srcRect/>
          <a:stretch>
            <a:fillRect/>
          </a:stretch>
        </p:blipFill>
        <p:spPr bwMode="auto">
          <a:xfrm>
            <a:off x="6096000" y="1524000"/>
            <a:ext cx="2743200" cy="2362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172" name="Picture 7" descr="Photo examining for Chimneys meeting code height requirements and if windows are double-pane.&#10;"/>
          <p:cNvPicPr>
            <a:picLocks noChangeAspect="1"/>
          </p:cNvPicPr>
          <p:nvPr/>
        </p:nvPicPr>
        <p:blipFill>
          <a:blip r:embed="rId5" cstate="email"/>
          <a:srcRect/>
          <a:stretch>
            <a:fillRect/>
          </a:stretch>
        </p:blipFill>
        <p:spPr bwMode="auto">
          <a:xfrm>
            <a:off x="3276600" y="4114800"/>
            <a:ext cx="2742270" cy="2057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173" name="Picture 9" descr="Photo examining Land slopes to building."/>
          <p:cNvPicPr>
            <a:picLocks noChangeAspect="1"/>
          </p:cNvPicPr>
          <p:nvPr/>
        </p:nvPicPr>
        <p:blipFill>
          <a:blip r:embed="rId6" cstate="email"/>
          <a:srcRect/>
          <a:stretch>
            <a:fillRect/>
          </a:stretch>
        </p:blipFill>
        <p:spPr bwMode="auto">
          <a:xfrm>
            <a:off x="304800" y="1524000"/>
            <a:ext cx="2743200" cy="2362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174" name="Picture 10" descr="Photo examining for No gutters."/>
          <p:cNvPicPr>
            <a:picLocks noChangeAspect="1"/>
          </p:cNvPicPr>
          <p:nvPr/>
        </p:nvPicPr>
        <p:blipFill>
          <a:blip r:embed="rId7" cstate="email"/>
          <a:srcRect/>
          <a:stretch>
            <a:fillRect/>
          </a:stretch>
        </p:blipFill>
        <p:spPr bwMode="auto">
          <a:xfrm>
            <a:off x="3173412" y="1524000"/>
            <a:ext cx="2797175" cy="2362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175" name="Picture 11" descr="Photo examining for storm doors and condition of clapboard siding if present.&#10;"/>
          <p:cNvPicPr>
            <a:picLocks noChangeAspect="1"/>
          </p:cNvPicPr>
          <p:nvPr/>
        </p:nvPicPr>
        <p:blipFill>
          <a:blip r:embed="rId8" cstate="email"/>
          <a:srcRect/>
          <a:stretch>
            <a:fillRect/>
          </a:stretch>
        </p:blipFill>
        <p:spPr bwMode="auto">
          <a:xfrm>
            <a:off x="6096000" y="4114799"/>
            <a:ext cx="2743200" cy="2057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Bent Arrow 9"/>
          <p:cNvSpPr/>
          <p:nvPr/>
        </p:nvSpPr>
        <p:spPr bwMode="auto">
          <a:xfrm rot="5400000" flipH="1" flipV="1">
            <a:off x="-2133600" y="3810000"/>
            <a:ext cx="4724400" cy="457200"/>
          </a:xfrm>
          <a:prstGeom prst="bentArrow">
            <a:avLst/>
          </a:prstGeom>
          <a:gradFill flip="none" rotWithShape="1">
            <a:gsLst>
              <a:gs pos="0">
                <a:schemeClr val="bg1"/>
              </a:gs>
              <a:gs pos="100000">
                <a:srgbClr val="528FBA"/>
              </a:gs>
            </a:gsLst>
            <a:lin ang="0" scaled="1"/>
            <a:tileRect/>
          </a:gradFill>
          <a:ln w="9525" cap="flat" cmpd="sng" algn="ctr">
            <a:noFill/>
            <a:prstDash val="solid"/>
            <a:round/>
            <a:headEnd type="none" w="med" len="med"/>
            <a:tailEnd type="none" w="med" len="med"/>
          </a:ln>
          <a:effectLst/>
        </p:spPr>
        <p:txBody>
          <a:bodyPr/>
          <a:lstStyle/>
          <a:p>
            <a:pPr>
              <a:defRPr/>
            </a:pPr>
            <a:endParaRPr lang="en-US" dirty="0">
              <a:ea typeface="+mn-ea"/>
            </a:endParaRPr>
          </a:p>
        </p:txBody>
      </p:sp>
      <p:sp>
        <p:nvSpPr>
          <p:cNvPr id="13323" name="Left Arrow 10"/>
          <p:cNvSpPr>
            <a:spLocks noChangeArrowheads="1"/>
          </p:cNvSpPr>
          <p:nvPr/>
        </p:nvSpPr>
        <p:spPr bwMode="auto">
          <a:xfrm>
            <a:off x="533400" y="6248400"/>
            <a:ext cx="4038600" cy="228600"/>
          </a:xfrm>
          <a:prstGeom prst="leftArrow">
            <a:avLst>
              <a:gd name="adj1" fmla="val 50000"/>
              <a:gd name="adj2" fmla="val 49965"/>
            </a:avLst>
          </a:prstGeom>
          <a:gradFill flip="none" rotWithShape="1">
            <a:gsLst>
              <a:gs pos="0">
                <a:srgbClr val="528FBA"/>
              </a:gs>
              <a:gs pos="100000">
                <a:srgbClr val="FFFFFF"/>
              </a:gs>
            </a:gsLst>
            <a:lin ang="0" scaled="1"/>
            <a:tileRect/>
          </a:gradFill>
          <a:ln w="9525" algn="ctr">
            <a:noFill/>
            <a:round/>
            <a:headEnd/>
            <a:tailEnd/>
          </a:ln>
        </p:spPr>
        <p:txBody>
          <a:bodyPr/>
          <a:lstStyle/>
          <a:p>
            <a:pPr>
              <a:defRPr/>
            </a:pPr>
            <a:endParaRPr lang="en-US" dirty="0">
              <a:ea typeface="+mn-ea"/>
            </a:endParaRPr>
          </a:p>
        </p:txBody>
      </p:sp>
      <p:sp>
        <p:nvSpPr>
          <p:cNvPr id="12" name="Bent Arrow 11"/>
          <p:cNvSpPr/>
          <p:nvPr/>
        </p:nvSpPr>
        <p:spPr bwMode="auto">
          <a:xfrm>
            <a:off x="76200" y="1189038"/>
            <a:ext cx="8458200" cy="487362"/>
          </a:xfrm>
          <a:prstGeom prst="bentArrow">
            <a:avLst/>
          </a:prstGeom>
          <a:gradFill flip="none" rotWithShape="1">
            <a:gsLst>
              <a:gs pos="0">
                <a:schemeClr val="bg1"/>
              </a:gs>
              <a:gs pos="100000">
                <a:srgbClr val="528FBA"/>
              </a:gs>
            </a:gsLst>
            <a:lin ang="0" scaled="1"/>
            <a:tileRect/>
          </a:gradFill>
          <a:ln w="9525" cap="flat" cmpd="sng" algn="ctr">
            <a:noFill/>
            <a:prstDash val="solid"/>
            <a:round/>
            <a:headEnd type="none" w="med" len="med"/>
            <a:tailEnd type="none" w="med" len="med"/>
          </a:ln>
          <a:effectLst/>
        </p:spPr>
        <p:txBody>
          <a:bodyPr/>
          <a:lstStyle/>
          <a:p>
            <a:pPr>
              <a:defRPr/>
            </a:pPr>
            <a:endParaRPr lang="en-US" dirty="0">
              <a:ea typeface="+mn-ea"/>
            </a:endParaRPr>
          </a:p>
        </p:txBody>
      </p:sp>
      <p:sp>
        <p:nvSpPr>
          <p:cNvPr id="13" name="U-Turn Arrow 12"/>
          <p:cNvSpPr/>
          <p:nvPr/>
        </p:nvSpPr>
        <p:spPr bwMode="auto">
          <a:xfrm rot="5400000">
            <a:off x="6210300" y="3619500"/>
            <a:ext cx="5257800" cy="457200"/>
          </a:xfrm>
          <a:prstGeom prst="uturnArrow">
            <a:avLst/>
          </a:prstGeom>
          <a:gradFill flip="none" rotWithShape="1">
            <a:gsLst>
              <a:gs pos="0">
                <a:schemeClr val="bg1"/>
              </a:gs>
              <a:gs pos="100000">
                <a:srgbClr val="528FBA"/>
              </a:gs>
            </a:gsLst>
            <a:lin ang="0" scaled="1"/>
            <a:tileRect/>
          </a:gradFill>
          <a:ln w="9525" cap="flat" cmpd="sng" algn="ctr">
            <a:noFill/>
            <a:prstDash val="solid"/>
            <a:round/>
            <a:headEnd type="none" w="med" len="med"/>
            <a:tailEnd type="none" w="med" len="med"/>
          </a:ln>
          <a:effectLst/>
        </p:spPr>
        <p:txBody>
          <a:bodyPr/>
          <a:lstStyle/>
          <a:p>
            <a:pPr>
              <a:defRPr/>
            </a:pPr>
            <a:endParaRPr lang="en-US" dirty="0">
              <a:ea typeface="+mn-ea"/>
            </a:endParaRPr>
          </a:p>
        </p:txBody>
      </p:sp>
      <p:sp>
        <p:nvSpPr>
          <p:cNvPr id="19" name="Rectangular Callout 18"/>
          <p:cNvSpPr>
            <a:spLocks noChangeArrowheads="1"/>
          </p:cNvSpPr>
          <p:nvPr/>
        </p:nvSpPr>
        <p:spPr bwMode="auto">
          <a:xfrm>
            <a:off x="2438400" y="5486400"/>
            <a:ext cx="1828800" cy="609600"/>
          </a:xfrm>
          <a:prstGeom prst="wedgeRectCallout">
            <a:avLst>
              <a:gd name="adj1" fmla="val 72139"/>
              <a:gd name="adj2" fmla="val -63060"/>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lgn="ctr">
              <a:lnSpc>
                <a:spcPct val="90000"/>
              </a:lnSpc>
              <a:defRPr/>
            </a:pPr>
            <a:r>
              <a:rPr lang="en-US" dirty="0">
                <a:latin typeface="+mn-lt"/>
                <a:ea typeface="ＭＳ Ｐゴシック" pitchFamily="-107" charset="-128"/>
                <a:cs typeface="ＭＳ Ｐゴシック" pitchFamily="-107" charset="-128"/>
              </a:rPr>
              <a:t>All windows are double-pane</a:t>
            </a:r>
          </a:p>
        </p:txBody>
      </p:sp>
      <p:sp>
        <p:nvSpPr>
          <p:cNvPr id="43" name="Donut 42"/>
          <p:cNvSpPr/>
          <p:nvPr/>
        </p:nvSpPr>
        <p:spPr bwMode="auto">
          <a:xfrm>
            <a:off x="4495800" y="6248400"/>
            <a:ext cx="228600" cy="228600"/>
          </a:xfrm>
          <a:prstGeom prst="donut">
            <a:avLst/>
          </a:prstGeom>
          <a:solidFill>
            <a:srgbClr val="528FBA"/>
          </a:solidFill>
          <a:ln w="9525" cap="flat" cmpd="sng" algn="ctr">
            <a:noFill/>
            <a:prstDash val="solid"/>
            <a:round/>
            <a:headEnd type="none" w="med" len="med"/>
            <a:tailEnd type="none" w="med" len="med"/>
          </a:ln>
          <a:effectLst/>
        </p:spPr>
        <p:txBody>
          <a:bodyPr/>
          <a:lstStyle/>
          <a:p>
            <a:pPr algn="ctr" eaLnBrk="1" hangingPunct="1">
              <a:defRPr/>
            </a:pPr>
            <a:endParaRPr lang="en-US" sz="2800" b="1" dirty="0">
              <a:latin typeface="Arial" pitchFamily="-108" charset="0"/>
              <a:ea typeface="ＭＳ Ｐゴシック" pitchFamily="-107" charset="-128"/>
              <a:cs typeface="ＭＳ Ｐゴシック" pitchFamily="-107" charset="-128"/>
            </a:endParaRPr>
          </a:p>
        </p:txBody>
      </p:sp>
      <p:sp>
        <p:nvSpPr>
          <p:cNvPr id="49" name="Rectangular Callout 48"/>
          <p:cNvSpPr>
            <a:spLocks noChangeArrowheads="1"/>
          </p:cNvSpPr>
          <p:nvPr/>
        </p:nvSpPr>
        <p:spPr bwMode="auto">
          <a:xfrm>
            <a:off x="3352800" y="3733800"/>
            <a:ext cx="2362200" cy="609600"/>
          </a:xfrm>
          <a:prstGeom prst="wedgeRectCallout">
            <a:avLst>
              <a:gd name="adj1" fmla="val 1060"/>
              <a:gd name="adj2" fmla="val 96977"/>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lnSpc>
                <a:spcPct val="90000"/>
              </a:lnSpc>
              <a:defRPr/>
            </a:pPr>
            <a:r>
              <a:rPr lang="en-US" dirty="0">
                <a:latin typeface="+mn-lt"/>
                <a:ea typeface="ＭＳ Ｐゴシック" pitchFamily="-107" charset="-128"/>
                <a:cs typeface="ＭＳ Ｐゴシック" pitchFamily="-107" charset="-128"/>
              </a:rPr>
              <a:t>Chimneys meet code height  requirements</a:t>
            </a:r>
          </a:p>
        </p:txBody>
      </p:sp>
      <p:sp>
        <p:nvSpPr>
          <p:cNvPr id="50" name="Rectangular Callout 49"/>
          <p:cNvSpPr>
            <a:spLocks noChangeArrowheads="1"/>
          </p:cNvSpPr>
          <p:nvPr/>
        </p:nvSpPr>
        <p:spPr bwMode="auto">
          <a:xfrm>
            <a:off x="457200" y="4267200"/>
            <a:ext cx="1143000" cy="609600"/>
          </a:xfrm>
          <a:prstGeom prst="wedgeRectCallout">
            <a:avLst>
              <a:gd name="adj1" fmla="val 35153"/>
              <a:gd name="adj2" fmla="val 107296"/>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lnSpc>
                <a:spcPct val="90000"/>
              </a:lnSpc>
              <a:defRPr/>
            </a:pPr>
            <a:r>
              <a:rPr lang="en-US" dirty="0">
                <a:latin typeface="+mn-lt"/>
                <a:ea typeface="ＭＳ Ｐゴシック" pitchFamily="-107" charset="-128"/>
                <a:cs typeface="ＭＳ Ｐゴシック" pitchFamily="-107" charset="-128"/>
              </a:rPr>
              <a:t>Attached </a:t>
            </a:r>
            <a:r>
              <a:rPr lang="en-US" dirty="0" smtClean="0">
                <a:latin typeface="+mn-lt"/>
                <a:ea typeface="ＭＳ Ｐゴシック" pitchFamily="-107" charset="-128"/>
                <a:cs typeface="ＭＳ Ｐゴシック" pitchFamily="-107" charset="-128"/>
              </a:rPr>
              <a:t>garage</a:t>
            </a:r>
            <a:endParaRPr lang="en-US" dirty="0">
              <a:latin typeface="+mn-lt"/>
              <a:ea typeface="ＭＳ Ｐゴシック" pitchFamily="-107" charset="-128"/>
              <a:cs typeface="ＭＳ Ｐゴシック" pitchFamily="-107" charset="-128"/>
            </a:endParaRPr>
          </a:p>
        </p:txBody>
      </p:sp>
      <p:sp>
        <p:nvSpPr>
          <p:cNvPr id="51" name="Rectangular Callout 50"/>
          <p:cNvSpPr>
            <a:spLocks noChangeArrowheads="1"/>
          </p:cNvSpPr>
          <p:nvPr/>
        </p:nvSpPr>
        <p:spPr bwMode="auto">
          <a:xfrm>
            <a:off x="838200" y="2286000"/>
            <a:ext cx="2590800" cy="381000"/>
          </a:xfrm>
          <a:prstGeom prst="wedgeRectCallout">
            <a:avLst>
              <a:gd name="adj1" fmla="val -1296"/>
              <a:gd name="adj2" fmla="val 300704"/>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lgn="ctr">
              <a:defRPr/>
            </a:pPr>
            <a:r>
              <a:rPr lang="en-US" dirty="0">
                <a:latin typeface="+mn-lt"/>
                <a:ea typeface="ＭＳ Ｐゴシック" pitchFamily="-107" charset="-128"/>
                <a:cs typeface="ＭＳ Ｐゴシック" pitchFamily="-107" charset="-128"/>
              </a:rPr>
              <a:t>Land slopes to building</a:t>
            </a:r>
          </a:p>
        </p:txBody>
      </p:sp>
      <p:sp>
        <p:nvSpPr>
          <p:cNvPr id="52" name="Rectangular Callout 51"/>
          <p:cNvSpPr>
            <a:spLocks noChangeArrowheads="1"/>
          </p:cNvSpPr>
          <p:nvPr/>
        </p:nvSpPr>
        <p:spPr bwMode="auto">
          <a:xfrm>
            <a:off x="3429000" y="1676400"/>
            <a:ext cx="1295400" cy="381000"/>
          </a:xfrm>
          <a:prstGeom prst="wedgeRectCallout">
            <a:avLst>
              <a:gd name="adj1" fmla="val 31741"/>
              <a:gd name="adj2" fmla="val 332713"/>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lgn="ctr">
              <a:defRPr/>
            </a:pPr>
            <a:r>
              <a:rPr lang="en-US" dirty="0">
                <a:latin typeface="+mn-lt"/>
                <a:ea typeface="ＭＳ Ｐゴシック" pitchFamily="-107" charset="-128"/>
                <a:cs typeface="ＭＳ Ｐゴシック" pitchFamily="-107" charset="-128"/>
              </a:rPr>
              <a:t>No gutters</a:t>
            </a:r>
          </a:p>
        </p:txBody>
      </p:sp>
      <p:sp>
        <p:nvSpPr>
          <p:cNvPr id="53" name="Rectangular Callout 52"/>
          <p:cNvSpPr>
            <a:spLocks noChangeArrowheads="1"/>
          </p:cNvSpPr>
          <p:nvPr/>
        </p:nvSpPr>
        <p:spPr bwMode="auto">
          <a:xfrm>
            <a:off x="7391400" y="1676400"/>
            <a:ext cx="1295400" cy="381000"/>
          </a:xfrm>
          <a:prstGeom prst="wedgeRectCallout">
            <a:avLst>
              <a:gd name="adj1" fmla="val -54579"/>
              <a:gd name="adj2" fmla="val 108051"/>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lgn="ctr">
              <a:defRPr/>
            </a:pPr>
            <a:r>
              <a:rPr lang="en-US" dirty="0">
                <a:latin typeface="+mn-lt"/>
                <a:ea typeface="ＭＳ Ｐゴシック" pitchFamily="-107" charset="-128"/>
                <a:cs typeface="ＭＳ Ｐゴシック" pitchFamily="-107" charset="-128"/>
              </a:rPr>
              <a:t>Steel roof</a:t>
            </a:r>
          </a:p>
        </p:txBody>
      </p:sp>
      <p:sp>
        <p:nvSpPr>
          <p:cNvPr id="54" name="Rectangular Callout 53"/>
          <p:cNvSpPr>
            <a:spLocks noChangeArrowheads="1"/>
          </p:cNvSpPr>
          <p:nvPr/>
        </p:nvSpPr>
        <p:spPr bwMode="auto">
          <a:xfrm>
            <a:off x="6248400" y="4495800"/>
            <a:ext cx="1143000" cy="609600"/>
          </a:xfrm>
          <a:prstGeom prst="wedgeRectCallout">
            <a:avLst>
              <a:gd name="adj1" fmla="val 51704"/>
              <a:gd name="adj2" fmla="val 128435"/>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lgn="ctr">
              <a:lnSpc>
                <a:spcPct val="90000"/>
              </a:lnSpc>
              <a:defRPr/>
            </a:pPr>
            <a:r>
              <a:rPr lang="en-US" dirty="0">
                <a:latin typeface="+mn-lt"/>
                <a:ea typeface="ＭＳ Ｐゴシック" pitchFamily="-107" charset="-128"/>
                <a:cs typeface="ＭＳ Ｐゴシック" pitchFamily="-107" charset="-128"/>
              </a:rPr>
              <a:t>No storm doors</a:t>
            </a:r>
          </a:p>
        </p:txBody>
      </p:sp>
      <p:sp>
        <p:nvSpPr>
          <p:cNvPr id="55" name="Rectangular Callout 54"/>
          <p:cNvSpPr>
            <a:spLocks noChangeArrowheads="1"/>
          </p:cNvSpPr>
          <p:nvPr/>
        </p:nvSpPr>
        <p:spPr bwMode="auto">
          <a:xfrm>
            <a:off x="6781800" y="3733800"/>
            <a:ext cx="1981200" cy="609600"/>
          </a:xfrm>
          <a:prstGeom prst="wedgeRectCallout">
            <a:avLst>
              <a:gd name="adj1" fmla="val 31231"/>
              <a:gd name="adj2" fmla="val 152338"/>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lgn="ctr">
              <a:lnSpc>
                <a:spcPct val="90000"/>
              </a:lnSpc>
              <a:defRPr/>
            </a:pPr>
            <a:r>
              <a:rPr lang="en-US" dirty="0">
                <a:latin typeface="+mn-lt"/>
                <a:ea typeface="ＭＳ Ｐゴシック" pitchFamily="-107" charset="-128"/>
                <a:cs typeface="ＭＳ Ｐゴシック" pitchFamily="-107" charset="-128"/>
              </a:rPr>
              <a:t>Clapboard siding in good condition</a:t>
            </a:r>
          </a:p>
        </p:txBody>
      </p:sp>
      <p:sp>
        <p:nvSpPr>
          <p:cNvPr id="56" name="Rectangular Callout 55"/>
          <p:cNvSpPr>
            <a:spLocks noChangeArrowheads="1"/>
          </p:cNvSpPr>
          <p:nvPr/>
        </p:nvSpPr>
        <p:spPr bwMode="auto">
          <a:xfrm>
            <a:off x="6018870" y="6096000"/>
            <a:ext cx="2438400" cy="304800"/>
          </a:xfrm>
          <a:prstGeom prst="wedgeRectCallout">
            <a:avLst>
              <a:gd name="adj1" fmla="val 35454"/>
              <a:gd name="adj2" fmla="val -91245"/>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defRPr/>
            </a:pPr>
            <a:r>
              <a:rPr lang="en-US" dirty="0">
                <a:latin typeface="+mn-lt"/>
                <a:ea typeface="ＭＳ Ｐゴシック" pitchFamily="-107" charset="-128"/>
                <a:cs typeface="ＭＳ Ｐゴシック" pitchFamily="-107" charset="-128"/>
              </a:rPr>
              <a:t>Window below ground </a:t>
            </a:r>
          </a:p>
        </p:txBody>
      </p:sp>
      <p:sp>
        <p:nvSpPr>
          <p:cNvPr id="25" name="Title 5"/>
          <p:cNvSpPr txBox="1">
            <a:spLocks/>
          </p:cNvSpPr>
          <p:nvPr/>
        </p:nvSpPr>
        <p:spPr bwMode="auto">
          <a:xfrm>
            <a:off x="609600" y="895350"/>
            <a:ext cx="6324600" cy="228600"/>
          </a:xfrm>
          <a:prstGeom prst="rect">
            <a:avLst/>
          </a:prstGeom>
          <a:noFill/>
          <a:ln w="9525">
            <a:noFill/>
            <a:miter lim="800000"/>
            <a:headEnd/>
            <a:tailEnd/>
          </a:ln>
        </p:spPr>
        <p:txBody>
          <a:bodyPr lIns="0" tIns="0" rIns="0" bIns="0" anchor="ctr"/>
          <a:lstStyle/>
          <a:p>
            <a:pPr algn="l" eaLnBrk="0" hangingPunct="0"/>
            <a:r>
              <a:rPr lang="en-US" sz="1200" cap="all" dirty="0" smtClean="0">
                <a:solidFill>
                  <a:schemeClr val="bg1"/>
                </a:solidFill>
                <a:latin typeface="Arial"/>
                <a:cs typeface="Arial"/>
              </a:rPr>
              <a:t>Generating a Work Order</a:t>
            </a:r>
            <a:endParaRPr lang="en-US" sz="1200" cap="all" dirty="0">
              <a:solidFill>
                <a:schemeClr val="bg1"/>
              </a:solidFill>
              <a:latin typeface="Arial"/>
              <a:cs typeface="Arial"/>
            </a:endParaRPr>
          </a:p>
        </p:txBody>
      </p:sp>
      <p:sp>
        <p:nvSpPr>
          <p:cNvPr id="2" name="Rectangle 1"/>
          <p:cNvSpPr/>
          <p:nvPr/>
        </p:nvSpPr>
        <p:spPr>
          <a:xfrm>
            <a:off x="358114" y="3618384"/>
            <a:ext cx="1627369" cy="230832"/>
          </a:xfrm>
          <a:prstGeom prst="rect">
            <a:avLst/>
          </a:prstGeom>
        </p:spPr>
        <p:txBody>
          <a:bodyPr wrap="none">
            <a:spAutoFit/>
          </a:bodyPr>
          <a:lstStyle/>
          <a:p>
            <a:pPr lvl="0" eaLnBrk="1" hangingPunct="1"/>
            <a:r>
              <a:rPr lang="en-US" sz="900" i="1" dirty="0" smtClean="0">
                <a:solidFill>
                  <a:schemeClr val="bg1"/>
                </a:solidFill>
                <a:latin typeface="Arial" pitchFamily="34" charset="0"/>
              </a:rPr>
              <a:t>Photos courtesy of Tony Gill</a:t>
            </a:r>
            <a:endParaRPr lang="en-US" sz="2800" b="1" dirty="0">
              <a:solidFill>
                <a:schemeClr val="bg1"/>
              </a:solidFill>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fade">
                                      <p:cBhvr>
                                        <p:cTn id="11" dur="500"/>
                                        <p:tgtEl>
                                          <p:spTgt spid="49"/>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2" fill="hold" grpId="0" nodeType="clickEffect">
                                  <p:stCondLst>
                                    <p:cond delay="0"/>
                                  </p:stCondLst>
                                  <p:childTnLst>
                                    <p:set>
                                      <p:cBhvr>
                                        <p:cTn id="15" dur="1" fill="hold">
                                          <p:stCondLst>
                                            <p:cond delay="0"/>
                                          </p:stCondLst>
                                        </p:cTn>
                                        <p:tgtEl>
                                          <p:spTgt spid="13323"/>
                                        </p:tgtEl>
                                        <p:attrNameLst>
                                          <p:attrName>style.visibility</p:attrName>
                                        </p:attrNameLst>
                                      </p:cBhvr>
                                      <p:to>
                                        <p:strVal val="visible"/>
                                      </p:to>
                                    </p:set>
                                    <p:animEffect transition="in" filter="slide(fromRight)">
                                      <p:cBhvr>
                                        <p:cTn id="16" dur="500"/>
                                        <p:tgtEl>
                                          <p:spTgt spid="13323"/>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fade">
                                      <p:cBhvr>
                                        <p:cTn id="20" dur="500"/>
                                        <p:tgtEl>
                                          <p:spTgt spid="50"/>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slide(fromBottom)">
                                      <p:cBhvr>
                                        <p:cTn id="25" dur="500"/>
                                        <p:tgtEl>
                                          <p:spTgt spid="10"/>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51"/>
                                        </p:tgtEl>
                                        <p:attrNameLst>
                                          <p:attrName>style.visibility</p:attrName>
                                        </p:attrNameLst>
                                      </p:cBhvr>
                                      <p:to>
                                        <p:strVal val="visible"/>
                                      </p:to>
                                    </p:set>
                                    <p:animEffect transition="in" filter="fade">
                                      <p:cBhvr>
                                        <p:cTn id="29" dur="500"/>
                                        <p:tgtEl>
                                          <p:spTgt spid="5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2"/>
                                        </p:tgtEl>
                                        <p:attrNameLst>
                                          <p:attrName>style.visibility</p:attrName>
                                        </p:attrNameLst>
                                      </p:cBhvr>
                                      <p:to>
                                        <p:strVal val="visible"/>
                                      </p:to>
                                    </p:set>
                                    <p:animEffect transition="in" filter="fade">
                                      <p:cBhvr>
                                        <p:cTn id="34" dur="500"/>
                                        <p:tgtEl>
                                          <p:spTgt spid="52"/>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8"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slide(fromLeft)">
                                      <p:cBhvr>
                                        <p:cTn id="39" dur="500"/>
                                        <p:tgtEl>
                                          <p:spTgt spid="12"/>
                                        </p:tgtEl>
                                      </p:cBhvr>
                                    </p:animEffect>
                                  </p:childTnLst>
                                </p:cTn>
                              </p:par>
                            </p:childTnLst>
                          </p:cTn>
                        </p:par>
                        <p:par>
                          <p:cTn id="40" fill="hold">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fade">
                                      <p:cBhvr>
                                        <p:cTn id="43" dur="500"/>
                                        <p:tgtEl>
                                          <p:spTgt spid="53"/>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1" fill="hold"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slide(fromTop)">
                                      <p:cBhvr>
                                        <p:cTn id="48" dur="500"/>
                                        <p:tgtEl>
                                          <p:spTgt spid="13"/>
                                        </p:tgtEl>
                                      </p:cBhvr>
                                    </p:animEffect>
                                  </p:childTnLst>
                                </p:cTn>
                              </p:par>
                            </p:childTnLst>
                          </p:cTn>
                        </p:par>
                        <p:par>
                          <p:cTn id="49" fill="hold">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fade">
                                      <p:cBhvr>
                                        <p:cTn id="52" dur="500"/>
                                        <p:tgtEl>
                                          <p:spTgt spid="55"/>
                                        </p:tgtEl>
                                      </p:cBhvr>
                                    </p:animEffect>
                                  </p:childTnLst>
                                </p:cTn>
                              </p:par>
                            </p:childTnLst>
                          </p:cTn>
                        </p:par>
                        <p:par>
                          <p:cTn id="53" fill="hold">
                            <p:stCondLst>
                              <p:cond delay="1000"/>
                            </p:stCondLst>
                            <p:childTnLst>
                              <p:par>
                                <p:cTn id="54" presetID="10" presetClass="entr" presetSubtype="0" fill="hold" grpId="0" nodeType="afterEffect">
                                  <p:stCondLst>
                                    <p:cond delay="0"/>
                                  </p:stCondLst>
                                  <p:childTnLst>
                                    <p:set>
                                      <p:cBhvr>
                                        <p:cTn id="55" dur="1" fill="hold">
                                          <p:stCondLst>
                                            <p:cond delay="0"/>
                                          </p:stCondLst>
                                        </p:cTn>
                                        <p:tgtEl>
                                          <p:spTgt spid="54"/>
                                        </p:tgtEl>
                                        <p:attrNameLst>
                                          <p:attrName>style.visibility</p:attrName>
                                        </p:attrNameLst>
                                      </p:cBhvr>
                                      <p:to>
                                        <p:strVal val="visible"/>
                                      </p:to>
                                    </p:set>
                                    <p:animEffect transition="in" filter="fade">
                                      <p:cBhvr>
                                        <p:cTn id="56" dur="500"/>
                                        <p:tgtEl>
                                          <p:spTgt spid="54"/>
                                        </p:tgtEl>
                                      </p:cBhvr>
                                    </p:animEffect>
                                  </p:childTnLst>
                                </p:cTn>
                              </p:par>
                            </p:childTnLst>
                          </p:cTn>
                        </p:par>
                        <p:par>
                          <p:cTn id="57" fill="hold">
                            <p:stCondLst>
                              <p:cond delay="1500"/>
                            </p:stCondLst>
                            <p:childTnLst>
                              <p:par>
                                <p:cTn id="58" presetID="10" presetClass="entr" presetSubtype="0" fill="hold" grpId="0" nodeType="afterEffect">
                                  <p:stCondLst>
                                    <p:cond delay="0"/>
                                  </p:stCondLst>
                                  <p:childTnLst>
                                    <p:set>
                                      <p:cBhvr>
                                        <p:cTn id="59" dur="1" fill="hold">
                                          <p:stCondLst>
                                            <p:cond delay="0"/>
                                          </p:stCondLst>
                                        </p:cTn>
                                        <p:tgtEl>
                                          <p:spTgt spid="56"/>
                                        </p:tgtEl>
                                        <p:attrNameLst>
                                          <p:attrName>style.visibility</p:attrName>
                                        </p:attrNameLst>
                                      </p:cBhvr>
                                      <p:to>
                                        <p:strVal val="visible"/>
                                      </p:to>
                                    </p:set>
                                    <p:animEffect transition="in" filter="fade">
                                      <p:cBhvr>
                                        <p:cTn id="60" dur="500"/>
                                        <p:tgtEl>
                                          <p:spTgt spid="56"/>
                                        </p:tgtEl>
                                      </p:cBhvr>
                                    </p:animEffect>
                                  </p:childTnLst>
                                </p:cTn>
                              </p:par>
                            </p:childTnLst>
                          </p:cTn>
                        </p:par>
                        <p:par>
                          <p:cTn id="61" fill="hold">
                            <p:stCondLst>
                              <p:cond delay="2000"/>
                            </p:stCondLst>
                            <p:childTnLst>
                              <p:par>
                                <p:cTn id="62" presetID="12" presetClass="entr" presetSubtype="2" fill="hold" grpId="0" nodeType="afterEffect">
                                  <p:stCondLst>
                                    <p:cond delay="0"/>
                                  </p:stCondLst>
                                  <p:childTnLst>
                                    <p:set>
                                      <p:cBhvr>
                                        <p:cTn id="63" dur="1" fill="hold">
                                          <p:stCondLst>
                                            <p:cond delay="0"/>
                                          </p:stCondLst>
                                        </p:cTn>
                                        <p:tgtEl>
                                          <p:spTgt spid="44"/>
                                        </p:tgtEl>
                                        <p:attrNameLst>
                                          <p:attrName>style.visibility</p:attrName>
                                        </p:attrNameLst>
                                      </p:cBhvr>
                                      <p:to>
                                        <p:strVal val="visible"/>
                                      </p:to>
                                    </p:set>
                                    <p:animEffect transition="in" filter="slide(fromRight)">
                                      <p:cBhvr>
                                        <p:cTn id="6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13323" grpId="0" animBg="1"/>
      <p:bldP spid="19" grpId="0" animBg="1"/>
      <p:bldP spid="49" grpId="0" animBg="1"/>
      <p:bldP spid="50" grpId="0" animBg="1"/>
      <p:bldP spid="51" grpId="0" animBg="1"/>
      <p:bldP spid="52" grpId="0" animBg="1"/>
      <p:bldP spid="53" grpId="0" animBg="1"/>
      <p:bldP spid="54" grpId="0" animBg="1"/>
      <p:bldP spid="55" grpId="0" animBg="1"/>
      <p:bldP spid="5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96" descr="Drawing displaying the footprint sketch."/>
          <p:cNvPicPr>
            <a:picLocks noChangeAspect="1"/>
          </p:cNvPicPr>
          <p:nvPr/>
        </p:nvPicPr>
        <p:blipFill>
          <a:blip r:embed="rId3" cstate="print"/>
          <a:srcRect/>
          <a:stretch>
            <a:fillRect/>
          </a:stretch>
        </p:blipFill>
        <p:spPr bwMode="auto">
          <a:xfrm>
            <a:off x="266700" y="1419225"/>
            <a:ext cx="7124700" cy="4829175"/>
          </a:xfrm>
          <a:prstGeom prst="rect">
            <a:avLst/>
          </a:prstGeom>
          <a:noFill/>
          <a:ln w="9525">
            <a:noFill/>
            <a:miter lim="800000"/>
            <a:headEnd/>
            <a:tailEnd/>
          </a:ln>
        </p:spPr>
      </p:pic>
      <p:sp>
        <p:nvSpPr>
          <p:cNvPr id="15378" name="Text Box 20"/>
          <p:cNvSpPr txBox="1">
            <a:spLocks noChangeArrowheads="1"/>
          </p:cNvSpPr>
          <p:nvPr/>
        </p:nvSpPr>
        <p:spPr bwMode="auto">
          <a:xfrm>
            <a:off x="2971800" y="2209800"/>
            <a:ext cx="1295400" cy="369888"/>
          </a:xfrm>
          <a:prstGeom prst="rect">
            <a:avLst/>
          </a:prstGeom>
          <a:noFill/>
          <a:ln w="9525">
            <a:noFill/>
            <a:miter lim="800000"/>
            <a:headEnd/>
            <a:tailEnd/>
          </a:ln>
        </p:spPr>
        <p:txBody>
          <a:bodyPr wrap="square">
            <a:spAutoFit/>
          </a:bodyPr>
          <a:lstStyle/>
          <a:p>
            <a:pPr>
              <a:spcBef>
                <a:spcPct val="50000"/>
              </a:spcBef>
              <a:defRPr/>
            </a:pPr>
            <a:r>
              <a:rPr lang="en-US" dirty="0">
                <a:solidFill>
                  <a:srgbClr val="000000"/>
                </a:solidFill>
                <a:latin typeface="+mn-lt"/>
                <a:ea typeface="ＭＳ Ｐゴシック" pitchFamily="-107" charset="-128"/>
                <a:cs typeface="ＭＳ Ｐゴシック" pitchFamily="-107" charset="-128"/>
              </a:rPr>
              <a:t>Kitchen</a:t>
            </a:r>
          </a:p>
        </p:txBody>
      </p:sp>
      <p:sp>
        <p:nvSpPr>
          <p:cNvPr id="15379" name="Text Box 21"/>
          <p:cNvSpPr txBox="1">
            <a:spLocks noChangeArrowheads="1"/>
          </p:cNvSpPr>
          <p:nvPr/>
        </p:nvSpPr>
        <p:spPr bwMode="auto">
          <a:xfrm>
            <a:off x="4876800" y="1752600"/>
            <a:ext cx="914400" cy="366713"/>
          </a:xfrm>
          <a:prstGeom prst="rect">
            <a:avLst/>
          </a:prstGeom>
          <a:noFill/>
          <a:ln w="9525">
            <a:noFill/>
            <a:miter lim="800000"/>
            <a:headEnd/>
            <a:tailEnd/>
          </a:ln>
        </p:spPr>
        <p:txBody>
          <a:bodyPr>
            <a:spAutoFit/>
          </a:bodyPr>
          <a:lstStyle/>
          <a:p>
            <a:pPr algn="ctr">
              <a:spcBef>
                <a:spcPct val="50000"/>
              </a:spcBef>
              <a:defRPr/>
            </a:pPr>
            <a:r>
              <a:rPr lang="en-US" dirty="0">
                <a:solidFill>
                  <a:srgbClr val="000000"/>
                </a:solidFill>
                <a:latin typeface="+mn-lt"/>
                <a:ea typeface="ＭＳ Ｐゴシック" pitchFamily="-107" charset="-128"/>
                <a:cs typeface="ＭＳ Ｐゴシック" pitchFamily="-107" charset="-128"/>
              </a:rPr>
              <a:t>Den</a:t>
            </a:r>
          </a:p>
        </p:txBody>
      </p:sp>
      <p:sp>
        <p:nvSpPr>
          <p:cNvPr id="15380" name="Text Box 22"/>
          <p:cNvSpPr txBox="1">
            <a:spLocks noChangeArrowheads="1"/>
          </p:cNvSpPr>
          <p:nvPr/>
        </p:nvSpPr>
        <p:spPr bwMode="auto">
          <a:xfrm>
            <a:off x="4724400" y="3276600"/>
            <a:ext cx="914400" cy="366713"/>
          </a:xfrm>
          <a:prstGeom prst="rect">
            <a:avLst/>
          </a:prstGeom>
          <a:noFill/>
          <a:ln w="9525">
            <a:noFill/>
            <a:miter lim="800000"/>
            <a:headEnd/>
            <a:tailEnd/>
          </a:ln>
        </p:spPr>
        <p:txBody>
          <a:bodyPr>
            <a:spAutoFit/>
          </a:bodyPr>
          <a:lstStyle/>
          <a:p>
            <a:pPr algn="ctr">
              <a:spcBef>
                <a:spcPct val="50000"/>
              </a:spcBef>
              <a:defRPr/>
            </a:pPr>
            <a:r>
              <a:rPr lang="en-US" dirty="0">
                <a:solidFill>
                  <a:srgbClr val="000000"/>
                </a:solidFill>
                <a:latin typeface="+mn-lt"/>
                <a:ea typeface="ＭＳ Ｐゴシック" pitchFamily="-107" charset="-128"/>
                <a:cs typeface="ＭＳ Ｐゴシック" pitchFamily="-107" charset="-128"/>
              </a:rPr>
              <a:t>Living</a:t>
            </a:r>
          </a:p>
        </p:txBody>
      </p:sp>
      <p:sp>
        <p:nvSpPr>
          <p:cNvPr id="15381" name="Text Box 23"/>
          <p:cNvSpPr txBox="1">
            <a:spLocks noChangeArrowheads="1"/>
          </p:cNvSpPr>
          <p:nvPr/>
        </p:nvSpPr>
        <p:spPr bwMode="auto">
          <a:xfrm>
            <a:off x="6019800" y="2362200"/>
            <a:ext cx="914400" cy="366713"/>
          </a:xfrm>
          <a:prstGeom prst="rect">
            <a:avLst/>
          </a:prstGeom>
          <a:noFill/>
          <a:ln w="9525">
            <a:noFill/>
            <a:miter lim="800000"/>
            <a:headEnd/>
            <a:tailEnd/>
          </a:ln>
        </p:spPr>
        <p:txBody>
          <a:bodyPr>
            <a:spAutoFit/>
          </a:bodyPr>
          <a:lstStyle/>
          <a:p>
            <a:pPr algn="ctr">
              <a:spcBef>
                <a:spcPct val="50000"/>
              </a:spcBef>
              <a:defRPr/>
            </a:pPr>
            <a:r>
              <a:rPr lang="en-US" dirty="0">
                <a:solidFill>
                  <a:srgbClr val="000000"/>
                </a:solidFill>
                <a:latin typeface="+mn-lt"/>
                <a:ea typeface="ＭＳ Ｐゴシック" pitchFamily="-107" charset="-128"/>
                <a:cs typeface="ＭＳ Ｐゴシック" pitchFamily="-107" charset="-128"/>
              </a:rPr>
              <a:t>Bath</a:t>
            </a:r>
          </a:p>
        </p:txBody>
      </p:sp>
      <p:sp>
        <p:nvSpPr>
          <p:cNvPr id="15382" name="Text Box 24"/>
          <p:cNvSpPr txBox="1">
            <a:spLocks noChangeArrowheads="1"/>
          </p:cNvSpPr>
          <p:nvPr/>
        </p:nvSpPr>
        <p:spPr bwMode="auto">
          <a:xfrm>
            <a:off x="6248400" y="3276600"/>
            <a:ext cx="533400" cy="366713"/>
          </a:xfrm>
          <a:prstGeom prst="rect">
            <a:avLst/>
          </a:prstGeom>
          <a:noFill/>
          <a:ln w="9525">
            <a:noFill/>
            <a:miter lim="800000"/>
            <a:headEnd/>
            <a:tailEnd/>
          </a:ln>
        </p:spPr>
        <p:txBody>
          <a:bodyPr>
            <a:spAutoFit/>
          </a:bodyPr>
          <a:lstStyle/>
          <a:p>
            <a:pPr>
              <a:spcBef>
                <a:spcPct val="50000"/>
              </a:spcBef>
              <a:defRPr/>
            </a:pPr>
            <a:r>
              <a:rPr lang="en-US" dirty="0">
                <a:solidFill>
                  <a:srgbClr val="000000"/>
                </a:solidFill>
                <a:latin typeface="+mn-lt"/>
                <a:ea typeface="ＭＳ Ｐゴシック" pitchFamily="-107" charset="-128"/>
                <a:cs typeface="ＭＳ Ｐゴシック" pitchFamily="-107" charset="-128"/>
              </a:rPr>
              <a:t>BR</a:t>
            </a:r>
          </a:p>
        </p:txBody>
      </p:sp>
      <p:sp>
        <p:nvSpPr>
          <p:cNvPr id="15383" name="Text Box 26"/>
          <p:cNvSpPr txBox="1">
            <a:spLocks noChangeArrowheads="1"/>
          </p:cNvSpPr>
          <p:nvPr/>
        </p:nvSpPr>
        <p:spPr bwMode="auto">
          <a:xfrm>
            <a:off x="609600" y="2754313"/>
            <a:ext cx="1066800" cy="369887"/>
          </a:xfrm>
          <a:prstGeom prst="rect">
            <a:avLst/>
          </a:prstGeom>
          <a:noFill/>
          <a:ln w="9525">
            <a:noFill/>
            <a:miter lim="800000"/>
            <a:headEnd/>
            <a:tailEnd/>
          </a:ln>
        </p:spPr>
        <p:txBody>
          <a:bodyPr>
            <a:spAutoFit/>
          </a:bodyPr>
          <a:lstStyle/>
          <a:p>
            <a:pPr algn="ctr">
              <a:spcBef>
                <a:spcPct val="50000"/>
              </a:spcBef>
              <a:defRPr/>
            </a:pPr>
            <a:r>
              <a:rPr lang="en-US" dirty="0">
                <a:solidFill>
                  <a:schemeClr val="bg1"/>
                </a:solidFill>
                <a:latin typeface="+mn-lt"/>
                <a:ea typeface="ＭＳ Ｐゴシック" pitchFamily="-107" charset="-128"/>
                <a:cs typeface="ＭＳ Ｐゴシック" pitchFamily="-107" charset="-128"/>
              </a:rPr>
              <a:t>Garage</a:t>
            </a:r>
          </a:p>
        </p:txBody>
      </p:sp>
      <p:sp>
        <p:nvSpPr>
          <p:cNvPr id="15384" name="Text Box 27"/>
          <p:cNvSpPr txBox="1">
            <a:spLocks noChangeArrowheads="1"/>
          </p:cNvSpPr>
          <p:nvPr/>
        </p:nvSpPr>
        <p:spPr bwMode="auto">
          <a:xfrm>
            <a:off x="1905000" y="2057400"/>
            <a:ext cx="914400" cy="366713"/>
          </a:xfrm>
          <a:prstGeom prst="rect">
            <a:avLst/>
          </a:prstGeom>
          <a:noFill/>
          <a:ln w="9525">
            <a:noFill/>
            <a:miter lim="800000"/>
            <a:headEnd/>
            <a:tailEnd/>
          </a:ln>
        </p:spPr>
        <p:txBody>
          <a:bodyPr>
            <a:spAutoFit/>
          </a:bodyPr>
          <a:lstStyle/>
          <a:p>
            <a:pPr algn="ctr">
              <a:spcBef>
                <a:spcPct val="50000"/>
              </a:spcBef>
              <a:defRPr/>
            </a:pPr>
            <a:r>
              <a:rPr lang="en-US" dirty="0">
                <a:solidFill>
                  <a:schemeClr val="bg1"/>
                </a:solidFill>
                <a:latin typeface="+mn-lt"/>
                <a:ea typeface="ＭＳ Ｐゴシック" pitchFamily="-107" charset="-128"/>
                <a:cs typeface="ＭＳ Ｐゴシック" pitchFamily="-107" charset="-128"/>
              </a:rPr>
              <a:t>Shed</a:t>
            </a:r>
          </a:p>
        </p:txBody>
      </p:sp>
      <p:sp>
        <p:nvSpPr>
          <p:cNvPr id="15386" name="Text Box 30"/>
          <p:cNvSpPr txBox="1">
            <a:spLocks noChangeArrowheads="1"/>
          </p:cNvSpPr>
          <p:nvPr/>
        </p:nvSpPr>
        <p:spPr bwMode="auto">
          <a:xfrm>
            <a:off x="5486400" y="4114800"/>
            <a:ext cx="1600200" cy="366713"/>
          </a:xfrm>
          <a:prstGeom prst="rect">
            <a:avLst/>
          </a:prstGeom>
          <a:noFill/>
          <a:ln w="9525">
            <a:noFill/>
            <a:miter lim="800000"/>
            <a:headEnd/>
            <a:tailEnd/>
          </a:ln>
        </p:spPr>
        <p:txBody>
          <a:bodyPr>
            <a:spAutoFit/>
          </a:bodyPr>
          <a:lstStyle/>
          <a:p>
            <a:pPr algn="ctr">
              <a:spcBef>
                <a:spcPct val="50000"/>
              </a:spcBef>
              <a:defRPr/>
            </a:pPr>
            <a:r>
              <a:rPr lang="en-US" dirty="0">
                <a:solidFill>
                  <a:schemeClr val="bg1"/>
                </a:solidFill>
                <a:latin typeface="+mn-lt"/>
                <a:ea typeface="ＭＳ Ｐゴシック" pitchFamily="-107" charset="-128"/>
                <a:cs typeface="ＭＳ Ｐゴシック" pitchFamily="-107" charset="-128"/>
              </a:rPr>
              <a:t>Open Porch</a:t>
            </a:r>
          </a:p>
        </p:txBody>
      </p:sp>
      <p:sp>
        <p:nvSpPr>
          <p:cNvPr id="15395" name="Text Box 40"/>
          <p:cNvSpPr txBox="1">
            <a:spLocks noChangeArrowheads="1"/>
          </p:cNvSpPr>
          <p:nvPr/>
        </p:nvSpPr>
        <p:spPr bwMode="auto">
          <a:xfrm>
            <a:off x="3124200" y="5029200"/>
            <a:ext cx="609600" cy="366713"/>
          </a:xfrm>
          <a:prstGeom prst="rect">
            <a:avLst/>
          </a:prstGeom>
          <a:noFill/>
          <a:ln w="9525">
            <a:noFill/>
            <a:miter lim="800000"/>
            <a:headEnd/>
            <a:tailEnd/>
          </a:ln>
        </p:spPr>
        <p:txBody>
          <a:bodyPr>
            <a:spAutoFit/>
          </a:bodyPr>
          <a:lstStyle/>
          <a:p>
            <a:pPr>
              <a:spcBef>
                <a:spcPct val="50000"/>
              </a:spcBef>
              <a:defRPr/>
            </a:pPr>
            <a:r>
              <a:rPr lang="en-US" dirty="0">
                <a:solidFill>
                  <a:srgbClr val="000000"/>
                </a:solidFill>
                <a:latin typeface="+mn-lt"/>
                <a:ea typeface="ＭＳ Ｐゴシック" pitchFamily="-107" charset="-128"/>
                <a:cs typeface="ＭＳ Ｐゴシック" pitchFamily="-107" charset="-128"/>
              </a:rPr>
              <a:t>BR</a:t>
            </a:r>
          </a:p>
        </p:txBody>
      </p:sp>
      <p:sp>
        <p:nvSpPr>
          <p:cNvPr id="15396" name="Text Box 41"/>
          <p:cNvSpPr txBox="1">
            <a:spLocks noChangeArrowheads="1"/>
          </p:cNvSpPr>
          <p:nvPr/>
        </p:nvSpPr>
        <p:spPr bwMode="auto">
          <a:xfrm>
            <a:off x="1905000" y="5334000"/>
            <a:ext cx="609600" cy="366713"/>
          </a:xfrm>
          <a:prstGeom prst="rect">
            <a:avLst/>
          </a:prstGeom>
          <a:noFill/>
          <a:ln w="9525">
            <a:noFill/>
            <a:miter lim="800000"/>
            <a:headEnd/>
            <a:tailEnd/>
          </a:ln>
        </p:spPr>
        <p:txBody>
          <a:bodyPr>
            <a:spAutoFit/>
          </a:bodyPr>
          <a:lstStyle/>
          <a:p>
            <a:pPr>
              <a:spcBef>
                <a:spcPct val="50000"/>
              </a:spcBef>
              <a:defRPr/>
            </a:pPr>
            <a:r>
              <a:rPr lang="en-US" dirty="0">
                <a:solidFill>
                  <a:srgbClr val="000000"/>
                </a:solidFill>
                <a:latin typeface="+mn-lt"/>
                <a:ea typeface="ＭＳ Ｐゴシック" pitchFamily="-107" charset="-128"/>
                <a:cs typeface="ＭＳ Ｐゴシック" pitchFamily="-107" charset="-128"/>
              </a:rPr>
              <a:t>BR</a:t>
            </a:r>
          </a:p>
        </p:txBody>
      </p:sp>
      <p:sp>
        <p:nvSpPr>
          <p:cNvPr id="15397" name="Text Box 42"/>
          <p:cNvSpPr txBox="1">
            <a:spLocks noChangeArrowheads="1"/>
          </p:cNvSpPr>
          <p:nvPr/>
        </p:nvSpPr>
        <p:spPr bwMode="auto">
          <a:xfrm>
            <a:off x="2133600" y="4495800"/>
            <a:ext cx="838200" cy="369888"/>
          </a:xfrm>
          <a:prstGeom prst="rect">
            <a:avLst/>
          </a:prstGeom>
          <a:noFill/>
          <a:ln w="9525">
            <a:noFill/>
            <a:miter lim="800000"/>
            <a:headEnd/>
            <a:tailEnd/>
          </a:ln>
        </p:spPr>
        <p:txBody>
          <a:bodyPr>
            <a:spAutoFit/>
          </a:bodyPr>
          <a:lstStyle/>
          <a:p>
            <a:pPr>
              <a:spcBef>
                <a:spcPct val="50000"/>
              </a:spcBef>
              <a:defRPr/>
            </a:pPr>
            <a:r>
              <a:rPr lang="en-US" dirty="0">
                <a:solidFill>
                  <a:srgbClr val="000000"/>
                </a:solidFill>
                <a:latin typeface="+mn-lt"/>
                <a:ea typeface="ＭＳ Ｐゴシック" pitchFamily="-107" charset="-128"/>
                <a:cs typeface="ＭＳ Ｐゴシック" pitchFamily="-107" charset="-128"/>
              </a:rPr>
              <a:t>Hall</a:t>
            </a:r>
          </a:p>
        </p:txBody>
      </p:sp>
      <p:sp>
        <p:nvSpPr>
          <p:cNvPr id="8206" name="Text Box 53"/>
          <p:cNvSpPr txBox="1">
            <a:spLocks noChangeArrowheads="1"/>
          </p:cNvSpPr>
          <p:nvPr/>
        </p:nvSpPr>
        <p:spPr bwMode="auto">
          <a:xfrm>
            <a:off x="3886200" y="2133600"/>
            <a:ext cx="533400" cy="276999"/>
          </a:xfrm>
          <a:prstGeom prst="rect">
            <a:avLst/>
          </a:prstGeom>
          <a:noFill/>
          <a:ln w="9525">
            <a:noFill/>
            <a:miter lim="800000"/>
            <a:headEnd/>
            <a:tailEnd/>
          </a:ln>
        </p:spPr>
        <p:txBody>
          <a:bodyPr wrap="square" lIns="0" tIns="0" rIns="0" bIns="0">
            <a:spAutoFit/>
          </a:bodyPr>
          <a:lstStyle/>
          <a:p>
            <a:pPr>
              <a:spcBef>
                <a:spcPct val="50000"/>
              </a:spcBef>
            </a:pPr>
            <a:r>
              <a:rPr lang="en-US" dirty="0" smtClean="0">
                <a:latin typeface="Arial" charset="0"/>
              </a:rPr>
              <a:t>12 ft. </a:t>
            </a:r>
            <a:endParaRPr lang="en-US" dirty="0">
              <a:latin typeface="Arial" charset="0"/>
            </a:endParaRPr>
          </a:p>
        </p:txBody>
      </p:sp>
      <p:sp>
        <p:nvSpPr>
          <p:cNvPr id="8207" name="Line 54"/>
          <p:cNvSpPr>
            <a:spLocks noChangeShapeType="1"/>
          </p:cNvSpPr>
          <p:nvPr/>
        </p:nvSpPr>
        <p:spPr bwMode="auto">
          <a:xfrm>
            <a:off x="4267200" y="2438400"/>
            <a:ext cx="0" cy="381000"/>
          </a:xfrm>
          <a:prstGeom prst="line">
            <a:avLst/>
          </a:prstGeom>
          <a:noFill/>
          <a:ln w="9525">
            <a:solidFill>
              <a:schemeClr val="tx1"/>
            </a:solidFill>
            <a:round/>
            <a:headEnd/>
            <a:tailEnd type="arrow" w="med" len="med"/>
          </a:ln>
        </p:spPr>
        <p:txBody>
          <a:bodyPr/>
          <a:lstStyle/>
          <a:p>
            <a:endParaRPr lang="en-US" dirty="0"/>
          </a:p>
        </p:txBody>
      </p:sp>
      <p:sp>
        <p:nvSpPr>
          <p:cNvPr id="8208" name="Line 55"/>
          <p:cNvSpPr>
            <a:spLocks noChangeShapeType="1"/>
          </p:cNvSpPr>
          <p:nvPr/>
        </p:nvSpPr>
        <p:spPr bwMode="auto">
          <a:xfrm flipV="1">
            <a:off x="4267200" y="1676400"/>
            <a:ext cx="0" cy="457200"/>
          </a:xfrm>
          <a:prstGeom prst="line">
            <a:avLst/>
          </a:prstGeom>
          <a:noFill/>
          <a:ln w="9525">
            <a:solidFill>
              <a:schemeClr val="tx1"/>
            </a:solidFill>
            <a:round/>
            <a:headEnd/>
            <a:tailEnd type="arrow" w="med" len="med"/>
          </a:ln>
        </p:spPr>
        <p:txBody>
          <a:bodyPr/>
          <a:lstStyle/>
          <a:p>
            <a:endParaRPr lang="en-US" dirty="0"/>
          </a:p>
        </p:txBody>
      </p:sp>
      <p:sp>
        <p:nvSpPr>
          <p:cNvPr id="8209" name="Text Box 56"/>
          <p:cNvSpPr txBox="1">
            <a:spLocks noChangeArrowheads="1"/>
          </p:cNvSpPr>
          <p:nvPr/>
        </p:nvSpPr>
        <p:spPr bwMode="auto">
          <a:xfrm>
            <a:off x="5943600" y="1828800"/>
            <a:ext cx="381000" cy="366713"/>
          </a:xfrm>
          <a:prstGeom prst="rect">
            <a:avLst/>
          </a:prstGeom>
          <a:noFill/>
          <a:ln w="9525">
            <a:noFill/>
            <a:miter lim="800000"/>
            <a:headEnd/>
            <a:tailEnd/>
          </a:ln>
        </p:spPr>
        <p:txBody>
          <a:bodyPr>
            <a:spAutoFit/>
          </a:bodyPr>
          <a:lstStyle/>
          <a:p>
            <a:pPr>
              <a:spcBef>
                <a:spcPct val="50000"/>
              </a:spcBef>
            </a:pPr>
            <a:endParaRPr lang="en-US" dirty="0"/>
          </a:p>
        </p:txBody>
      </p:sp>
      <p:sp>
        <p:nvSpPr>
          <p:cNvPr id="8210" name="TextBox 88"/>
          <p:cNvSpPr txBox="1">
            <a:spLocks noChangeArrowheads="1"/>
          </p:cNvSpPr>
          <p:nvPr/>
        </p:nvSpPr>
        <p:spPr bwMode="auto">
          <a:xfrm>
            <a:off x="1828800" y="6019800"/>
            <a:ext cx="1828800" cy="369888"/>
          </a:xfrm>
          <a:prstGeom prst="rect">
            <a:avLst/>
          </a:prstGeom>
          <a:noFill/>
          <a:ln w="9525">
            <a:noFill/>
            <a:miter lim="800000"/>
            <a:headEnd/>
            <a:tailEnd/>
          </a:ln>
        </p:spPr>
        <p:txBody>
          <a:bodyPr>
            <a:spAutoFit/>
          </a:bodyPr>
          <a:lstStyle/>
          <a:p>
            <a:pPr algn="ctr"/>
            <a:r>
              <a:rPr lang="en-US" dirty="0">
                <a:latin typeface="Arial" charset="0"/>
              </a:rPr>
              <a:t>Second Floor</a:t>
            </a:r>
          </a:p>
        </p:txBody>
      </p:sp>
      <p:grpSp>
        <p:nvGrpSpPr>
          <p:cNvPr id="8211" name="Group 104" descr="Symbol pointing north."/>
          <p:cNvGrpSpPr>
            <a:grpSpLocks/>
          </p:cNvGrpSpPr>
          <p:nvPr/>
        </p:nvGrpSpPr>
        <p:grpSpPr bwMode="auto">
          <a:xfrm>
            <a:off x="7848600" y="1600200"/>
            <a:ext cx="576263" cy="609600"/>
            <a:chOff x="7848600" y="1752600"/>
            <a:chExt cx="575733" cy="609600"/>
          </a:xfrm>
        </p:grpSpPr>
        <p:sp>
          <p:nvSpPr>
            <p:cNvPr id="8229" name="Line 74"/>
            <p:cNvSpPr>
              <a:spLocks noChangeShapeType="1"/>
            </p:cNvSpPr>
            <p:nvPr/>
          </p:nvSpPr>
          <p:spPr bwMode="auto">
            <a:xfrm flipV="1">
              <a:off x="8153400" y="1752600"/>
              <a:ext cx="270933" cy="304800"/>
            </a:xfrm>
            <a:prstGeom prst="line">
              <a:avLst/>
            </a:prstGeom>
            <a:noFill/>
            <a:ln w="38100">
              <a:solidFill>
                <a:srgbClr val="7F7F7F"/>
              </a:solidFill>
              <a:round/>
              <a:headEnd/>
              <a:tailEnd type="arrow" w="lg" len="med"/>
            </a:ln>
          </p:spPr>
          <p:txBody>
            <a:bodyPr/>
            <a:lstStyle/>
            <a:p>
              <a:endParaRPr lang="en-US" dirty="0"/>
            </a:p>
          </p:txBody>
        </p:sp>
        <p:sp>
          <p:nvSpPr>
            <p:cNvPr id="8230" name="Oval 103"/>
            <p:cNvSpPr>
              <a:spLocks noChangeArrowheads="1"/>
            </p:cNvSpPr>
            <p:nvPr/>
          </p:nvSpPr>
          <p:spPr bwMode="auto">
            <a:xfrm>
              <a:off x="7848600" y="1905000"/>
              <a:ext cx="457200" cy="457200"/>
            </a:xfrm>
            <a:prstGeom prst="ellipse">
              <a:avLst/>
            </a:prstGeom>
            <a:solidFill>
              <a:srgbClr val="FFFFFF"/>
            </a:solidFill>
            <a:ln w="28575">
              <a:solidFill>
                <a:schemeClr val="bg2"/>
              </a:solidFill>
              <a:round/>
              <a:headEnd/>
              <a:tailEnd/>
            </a:ln>
          </p:spPr>
          <p:txBody>
            <a:bodyPr/>
            <a:lstStyle/>
            <a:p>
              <a:pPr algn="ctr" eaLnBrk="1" hangingPunct="1"/>
              <a:endParaRPr lang="en-US" sz="2800" b="1" dirty="0">
                <a:latin typeface="Arial" charset="0"/>
              </a:endParaRPr>
            </a:p>
          </p:txBody>
        </p:sp>
        <p:sp>
          <p:nvSpPr>
            <p:cNvPr id="8231" name="Text Box 73"/>
            <p:cNvSpPr txBox="1">
              <a:spLocks noChangeArrowheads="1"/>
            </p:cNvSpPr>
            <p:nvPr/>
          </p:nvSpPr>
          <p:spPr bwMode="auto">
            <a:xfrm>
              <a:off x="7848600" y="1883664"/>
              <a:ext cx="457200" cy="457200"/>
            </a:xfrm>
            <a:prstGeom prst="rect">
              <a:avLst/>
            </a:prstGeom>
            <a:noFill/>
            <a:ln w="9525">
              <a:noFill/>
              <a:miter lim="800000"/>
              <a:headEnd/>
              <a:tailEnd/>
            </a:ln>
          </p:spPr>
          <p:txBody>
            <a:bodyPr>
              <a:spAutoFit/>
            </a:bodyPr>
            <a:lstStyle/>
            <a:p>
              <a:pPr algn="ctr">
                <a:spcBef>
                  <a:spcPct val="50000"/>
                </a:spcBef>
              </a:pPr>
              <a:r>
                <a:rPr lang="en-US" sz="2400" dirty="0">
                  <a:solidFill>
                    <a:srgbClr val="808080"/>
                  </a:solidFill>
                </a:rPr>
                <a:t>N</a:t>
              </a:r>
            </a:p>
          </p:txBody>
        </p:sp>
      </p:grpSp>
      <p:sp>
        <p:nvSpPr>
          <p:cNvPr id="94" name="Title 1"/>
          <p:cNvSpPr>
            <a:spLocks noGrp="1"/>
          </p:cNvSpPr>
          <p:nvPr>
            <p:ph type="title"/>
          </p:nvPr>
        </p:nvSpPr>
        <p:spPr>
          <a:xfrm>
            <a:off x="472966" y="0"/>
            <a:ext cx="5369034" cy="901700"/>
          </a:xfrm>
        </p:spPr>
        <p:txBody>
          <a:bodyPr/>
          <a:lstStyle/>
          <a:p>
            <a:pPr eaLnBrk="1" hangingPunct="1">
              <a:defRPr/>
            </a:pPr>
            <a:r>
              <a:rPr lang="en-US" dirty="0" smtClean="0">
                <a:ea typeface="ＭＳ Ｐゴシック" pitchFamily="-111" charset="-128"/>
              </a:rPr>
              <a:t>Footprint Sketch</a:t>
            </a:r>
          </a:p>
        </p:txBody>
      </p:sp>
      <p:cxnSp>
        <p:nvCxnSpPr>
          <p:cNvPr id="8213" name="Straight Arrow Connector 98"/>
          <p:cNvCxnSpPr>
            <a:cxnSpLocks noChangeShapeType="1"/>
          </p:cNvCxnSpPr>
          <p:nvPr/>
        </p:nvCxnSpPr>
        <p:spPr bwMode="auto">
          <a:xfrm rot="5400000">
            <a:off x="6515101" y="3124200"/>
            <a:ext cx="1828800" cy="3175"/>
          </a:xfrm>
          <a:prstGeom prst="straightConnector1">
            <a:avLst/>
          </a:prstGeom>
          <a:noFill/>
          <a:ln w="9525">
            <a:solidFill>
              <a:schemeClr val="tx1"/>
            </a:solidFill>
            <a:round/>
            <a:headEnd type="arrow" w="med" len="med"/>
            <a:tailEnd type="arrow" w="med" len="med"/>
          </a:ln>
        </p:spPr>
      </p:cxnSp>
      <p:sp>
        <p:nvSpPr>
          <p:cNvPr id="8214" name="Text Box 44"/>
          <p:cNvSpPr txBox="1">
            <a:spLocks noChangeArrowheads="1"/>
          </p:cNvSpPr>
          <p:nvPr/>
        </p:nvSpPr>
        <p:spPr bwMode="auto">
          <a:xfrm>
            <a:off x="7239000" y="2982913"/>
            <a:ext cx="609600" cy="276999"/>
          </a:xfrm>
          <a:prstGeom prst="rect">
            <a:avLst/>
          </a:prstGeom>
          <a:solidFill>
            <a:schemeClr val="bg1"/>
          </a:solidFill>
          <a:ln w="9525">
            <a:noFill/>
            <a:miter lim="800000"/>
            <a:headEnd/>
            <a:tailEnd/>
          </a:ln>
        </p:spPr>
        <p:txBody>
          <a:bodyPr wrap="square" lIns="0" tIns="0" rIns="0" bIns="0">
            <a:spAutoFit/>
          </a:bodyPr>
          <a:lstStyle/>
          <a:p>
            <a:pPr algn="ctr">
              <a:spcBef>
                <a:spcPct val="50000"/>
              </a:spcBef>
            </a:pPr>
            <a:r>
              <a:rPr lang="en-US" dirty="0" smtClean="0">
                <a:latin typeface="Arial" charset="0"/>
              </a:rPr>
              <a:t>16 ft.</a:t>
            </a:r>
            <a:endParaRPr lang="en-US" dirty="0">
              <a:solidFill>
                <a:srgbClr val="000000"/>
              </a:solidFill>
              <a:latin typeface="Arial" charset="0"/>
            </a:endParaRPr>
          </a:p>
        </p:txBody>
      </p:sp>
      <p:cxnSp>
        <p:nvCxnSpPr>
          <p:cNvPr id="8215" name="Straight Arrow Connector 100"/>
          <p:cNvCxnSpPr>
            <a:cxnSpLocks noChangeShapeType="1"/>
          </p:cNvCxnSpPr>
          <p:nvPr/>
        </p:nvCxnSpPr>
        <p:spPr bwMode="auto">
          <a:xfrm rot="5400000">
            <a:off x="6057901" y="1827212"/>
            <a:ext cx="609600" cy="3175"/>
          </a:xfrm>
          <a:prstGeom prst="straightConnector1">
            <a:avLst/>
          </a:prstGeom>
          <a:noFill/>
          <a:ln w="9525">
            <a:solidFill>
              <a:schemeClr val="tx1"/>
            </a:solidFill>
            <a:round/>
            <a:headEnd type="arrow" w="med" len="med"/>
            <a:tailEnd type="arrow" w="med" len="med"/>
          </a:ln>
        </p:spPr>
      </p:cxnSp>
      <p:sp>
        <p:nvSpPr>
          <p:cNvPr id="8216" name="Text Box 57"/>
          <p:cNvSpPr txBox="1">
            <a:spLocks noChangeArrowheads="1"/>
          </p:cNvSpPr>
          <p:nvPr/>
        </p:nvSpPr>
        <p:spPr bwMode="auto">
          <a:xfrm>
            <a:off x="6248400" y="1676400"/>
            <a:ext cx="381000" cy="276999"/>
          </a:xfrm>
          <a:prstGeom prst="rect">
            <a:avLst/>
          </a:prstGeom>
          <a:solidFill>
            <a:srgbClr val="FFFFFF"/>
          </a:solidFill>
          <a:ln w="9525">
            <a:noFill/>
            <a:miter lim="800000"/>
            <a:headEnd/>
            <a:tailEnd/>
          </a:ln>
        </p:spPr>
        <p:txBody>
          <a:bodyPr wrap="square" lIns="0" tIns="0" rIns="0" bIns="0">
            <a:spAutoFit/>
          </a:bodyPr>
          <a:lstStyle/>
          <a:p>
            <a:pPr algn="ctr">
              <a:spcBef>
                <a:spcPct val="50000"/>
              </a:spcBef>
            </a:pPr>
            <a:r>
              <a:rPr lang="en-US" dirty="0" smtClean="0">
                <a:latin typeface="Arial" charset="0"/>
              </a:rPr>
              <a:t>8 ft.</a:t>
            </a:r>
            <a:endParaRPr lang="en-US" dirty="0">
              <a:latin typeface="Arial" charset="0"/>
            </a:endParaRPr>
          </a:p>
        </p:txBody>
      </p:sp>
      <p:cxnSp>
        <p:nvCxnSpPr>
          <p:cNvPr id="8217" name="Straight Arrow Connector 105"/>
          <p:cNvCxnSpPr>
            <a:cxnSpLocks noChangeShapeType="1"/>
          </p:cNvCxnSpPr>
          <p:nvPr/>
        </p:nvCxnSpPr>
        <p:spPr bwMode="auto">
          <a:xfrm>
            <a:off x="4495800" y="1433513"/>
            <a:ext cx="1676400" cy="1587"/>
          </a:xfrm>
          <a:prstGeom prst="straightConnector1">
            <a:avLst/>
          </a:prstGeom>
          <a:noFill/>
          <a:ln w="9525">
            <a:solidFill>
              <a:schemeClr val="tx1"/>
            </a:solidFill>
            <a:round/>
            <a:headEnd type="arrow" w="med" len="med"/>
            <a:tailEnd type="arrow" w="med" len="med"/>
          </a:ln>
        </p:spPr>
      </p:cxnSp>
      <p:sp>
        <p:nvSpPr>
          <p:cNvPr id="8218" name="Text Box 60"/>
          <p:cNvSpPr txBox="1">
            <a:spLocks noChangeArrowheads="1"/>
          </p:cNvSpPr>
          <p:nvPr/>
        </p:nvSpPr>
        <p:spPr bwMode="auto">
          <a:xfrm>
            <a:off x="5105400" y="1295400"/>
            <a:ext cx="685800" cy="276999"/>
          </a:xfrm>
          <a:prstGeom prst="rect">
            <a:avLst/>
          </a:prstGeom>
          <a:solidFill>
            <a:srgbClr val="FFFFFF"/>
          </a:solidFill>
          <a:ln w="9525">
            <a:noFill/>
            <a:miter lim="800000"/>
            <a:headEnd/>
            <a:tailEnd/>
          </a:ln>
        </p:spPr>
        <p:txBody>
          <a:bodyPr wrap="square" lIns="0" tIns="0" rIns="0" bIns="0">
            <a:spAutoFit/>
          </a:bodyPr>
          <a:lstStyle/>
          <a:p>
            <a:pPr algn="ctr">
              <a:spcBef>
                <a:spcPct val="50000"/>
              </a:spcBef>
            </a:pPr>
            <a:r>
              <a:rPr lang="en-US" dirty="0" smtClean="0">
                <a:latin typeface="Arial" charset="0"/>
              </a:rPr>
              <a:t>16 ft.</a:t>
            </a:r>
            <a:endParaRPr lang="en-US" dirty="0">
              <a:latin typeface="Arial" charset="0"/>
            </a:endParaRPr>
          </a:p>
        </p:txBody>
      </p:sp>
      <p:cxnSp>
        <p:nvCxnSpPr>
          <p:cNvPr id="8219" name="Straight Arrow Connector 108"/>
          <p:cNvCxnSpPr>
            <a:cxnSpLocks noChangeShapeType="1"/>
          </p:cNvCxnSpPr>
          <p:nvPr/>
        </p:nvCxnSpPr>
        <p:spPr bwMode="auto">
          <a:xfrm>
            <a:off x="2819400" y="1433513"/>
            <a:ext cx="1676400" cy="1587"/>
          </a:xfrm>
          <a:prstGeom prst="straightConnector1">
            <a:avLst/>
          </a:prstGeom>
          <a:noFill/>
          <a:ln w="9525">
            <a:solidFill>
              <a:schemeClr val="tx1"/>
            </a:solidFill>
            <a:round/>
            <a:headEnd type="arrow" w="med" len="med"/>
            <a:tailEnd type="arrow" w="med" len="med"/>
          </a:ln>
        </p:spPr>
      </p:cxnSp>
      <p:sp>
        <p:nvSpPr>
          <p:cNvPr id="8220" name="Text Box 50"/>
          <p:cNvSpPr txBox="1">
            <a:spLocks noChangeArrowheads="1"/>
          </p:cNvSpPr>
          <p:nvPr/>
        </p:nvSpPr>
        <p:spPr bwMode="auto">
          <a:xfrm>
            <a:off x="3429000" y="1295400"/>
            <a:ext cx="609600" cy="276999"/>
          </a:xfrm>
          <a:prstGeom prst="rect">
            <a:avLst/>
          </a:prstGeom>
          <a:solidFill>
            <a:srgbClr val="FFFFFF"/>
          </a:solidFill>
          <a:ln w="9525">
            <a:noFill/>
            <a:miter lim="800000"/>
            <a:headEnd/>
            <a:tailEnd/>
          </a:ln>
        </p:spPr>
        <p:txBody>
          <a:bodyPr wrap="square" lIns="0" tIns="0" rIns="0" bIns="0">
            <a:spAutoFit/>
          </a:bodyPr>
          <a:lstStyle/>
          <a:p>
            <a:pPr algn="ctr">
              <a:spcBef>
                <a:spcPct val="50000"/>
              </a:spcBef>
            </a:pPr>
            <a:r>
              <a:rPr lang="en-US" dirty="0" smtClean="0">
                <a:latin typeface="Arial" charset="0"/>
              </a:rPr>
              <a:t>15 ft.</a:t>
            </a:r>
            <a:endParaRPr lang="en-US" dirty="0">
              <a:latin typeface="Arial" charset="0"/>
            </a:endParaRPr>
          </a:p>
        </p:txBody>
      </p:sp>
      <p:cxnSp>
        <p:nvCxnSpPr>
          <p:cNvPr id="8221" name="Straight Arrow Connector 109"/>
          <p:cNvCxnSpPr>
            <a:cxnSpLocks noChangeShapeType="1"/>
          </p:cNvCxnSpPr>
          <p:nvPr/>
        </p:nvCxnSpPr>
        <p:spPr bwMode="auto">
          <a:xfrm>
            <a:off x="4419600" y="4724400"/>
            <a:ext cx="2743200" cy="1588"/>
          </a:xfrm>
          <a:prstGeom prst="straightConnector1">
            <a:avLst/>
          </a:prstGeom>
          <a:noFill/>
          <a:ln w="9525">
            <a:solidFill>
              <a:schemeClr val="tx1"/>
            </a:solidFill>
            <a:round/>
            <a:headEnd type="arrow" w="med" len="med"/>
            <a:tailEnd type="arrow" w="med" len="med"/>
          </a:ln>
        </p:spPr>
      </p:cxnSp>
      <p:sp>
        <p:nvSpPr>
          <p:cNvPr id="8222" name="Text Box 47"/>
          <p:cNvSpPr txBox="1">
            <a:spLocks noChangeArrowheads="1"/>
          </p:cNvSpPr>
          <p:nvPr/>
        </p:nvSpPr>
        <p:spPr bwMode="auto">
          <a:xfrm>
            <a:off x="5562600" y="4600575"/>
            <a:ext cx="685800" cy="276999"/>
          </a:xfrm>
          <a:prstGeom prst="rect">
            <a:avLst/>
          </a:prstGeom>
          <a:solidFill>
            <a:srgbClr val="FFFFFF"/>
          </a:solidFill>
          <a:ln w="9525">
            <a:noFill/>
            <a:miter lim="800000"/>
            <a:headEnd/>
            <a:tailEnd/>
          </a:ln>
        </p:spPr>
        <p:txBody>
          <a:bodyPr wrap="square" lIns="0" tIns="0" rIns="0" bIns="0">
            <a:spAutoFit/>
          </a:bodyPr>
          <a:lstStyle/>
          <a:p>
            <a:pPr algn="ctr">
              <a:spcBef>
                <a:spcPct val="50000"/>
              </a:spcBef>
            </a:pPr>
            <a:r>
              <a:rPr lang="en-US" dirty="0" smtClean="0">
                <a:latin typeface="Arial" charset="0"/>
              </a:rPr>
              <a:t>26 ft.</a:t>
            </a:r>
            <a:endParaRPr lang="en-US" dirty="0">
              <a:latin typeface="Arial" charset="0"/>
            </a:endParaRPr>
          </a:p>
        </p:txBody>
      </p:sp>
      <p:cxnSp>
        <p:nvCxnSpPr>
          <p:cNvPr id="8223" name="Straight Arrow Connector 111"/>
          <p:cNvCxnSpPr>
            <a:cxnSpLocks noChangeShapeType="1"/>
          </p:cNvCxnSpPr>
          <p:nvPr/>
        </p:nvCxnSpPr>
        <p:spPr bwMode="auto">
          <a:xfrm rot="5400000">
            <a:off x="3735388" y="3505200"/>
            <a:ext cx="1065212" cy="1588"/>
          </a:xfrm>
          <a:prstGeom prst="straightConnector1">
            <a:avLst/>
          </a:prstGeom>
          <a:noFill/>
          <a:ln w="9525">
            <a:solidFill>
              <a:schemeClr val="tx1"/>
            </a:solidFill>
            <a:round/>
            <a:headEnd type="arrow" w="med" len="med"/>
            <a:tailEnd type="arrow" w="med" len="med"/>
          </a:ln>
        </p:spPr>
      </p:cxnSp>
      <p:sp>
        <p:nvSpPr>
          <p:cNvPr id="8224" name="TextBox 88"/>
          <p:cNvSpPr txBox="1">
            <a:spLocks noChangeArrowheads="1"/>
          </p:cNvSpPr>
          <p:nvPr/>
        </p:nvSpPr>
        <p:spPr bwMode="auto">
          <a:xfrm>
            <a:off x="3886200" y="3366314"/>
            <a:ext cx="533400" cy="276999"/>
          </a:xfrm>
          <a:prstGeom prst="rect">
            <a:avLst/>
          </a:prstGeom>
          <a:solidFill>
            <a:srgbClr val="FFFFFF"/>
          </a:solidFill>
          <a:ln w="9525">
            <a:noFill/>
            <a:miter lim="800000"/>
            <a:headEnd/>
            <a:tailEnd/>
          </a:ln>
        </p:spPr>
        <p:txBody>
          <a:bodyPr wrap="square" lIns="0" tIns="0" rIns="0" bIns="0">
            <a:spAutoFit/>
          </a:bodyPr>
          <a:lstStyle/>
          <a:p>
            <a:pPr algn="ctr"/>
            <a:r>
              <a:rPr lang="en-US" dirty="0" smtClean="0">
                <a:latin typeface="Arial" charset="0"/>
              </a:rPr>
              <a:t>12 ft.</a:t>
            </a:r>
            <a:endParaRPr lang="en-US" dirty="0">
              <a:latin typeface="Arial" charset="0"/>
            </a:endParaRPr>
          </a:p>
        </p:txBody>
      </p:sp>
      <p:sp>
        <p:nvSpPr>
          <p:cNvPr id="8225" name="Rectangle 113"/>
          <p:cNvSpPr>
            <a:spLocks noChangeArrowheads="1"/>
          </p:cNvSpPr>
          <p:nvPr/>
        </p:nvSpPr>
        <p:spPr bwMode="auto">
          <a:xfrm>
            <a:off x="4495800" y="5140325"/>
            <a:ext cx="381000" cy="381000"/>
          </a:xfrm>
          <a:prstGeom prst="rect">
            <a:avLst/>
          </a:prstGeom>
          <a:solidFill>
            <a:srgbClr val="9FCB74"/>
          </a:solidFill>
          <a:ln w="9525">
            <a:solidFill>
              <a:srgbClr val="808080"/>
            </a:solidFill>
            <a:round/>
            <a:headEnd/>
            <a:tailEnd/>
          </a:ln>
        </p:spPr>
        <p:txBody>
          <a:bodyPr/>
          <a:lstStyle/>
          <a:p>
            <a:pPr algn="ctr" eaLnBrk="1" hangingPunct="1"/>
            <a:endParaRPr lang="en-US" sz="2800" b="1" dirty="0">
              <a:latin typeface="Arial" charset="0"/>
            </a:endParaRPr>
          </a:p>
        </p:txBody>
      </p:sp>
      <p:sp>
        <p:nvSpPr>
          <p:cNvPr id="8226" name="Rectangle 114"/>
          <p:cNvSpPr>
            <a:spLocks noChangeArrowheads="1"/>
          </p:cNvSpPr>
          <p:nvPr/>
        </p:nvSpPr>
        <p:spPr bwMode="auto">
          <a:xfrm>
            <a:off x="6248400" y="5140325"/>
            <a:ext cx="381000" cy="381000"/>
          </a:xfrm>
          <a:prstGeom prst="rect">
            <a:avLst/>
          </a:prstGeom>
          <a:solidFill>
            <a:srgbClr val="6A90C2"/>
          </a:solidFill>
          <a:ln w="9525">
            <a:solidFill>
              <a:srgbClr val="808080"/>
            </a:solidFill>
            <a:round/>
            <a:headEnd/>
            <a:tailEnd/>
          </a:ln>
        </p:spPr>
        <p:txBody>
          <a:bodyPr/>
          <a:lstStyle/>
          <a:p>
            <a:pPr algn="ctr" eaLnBrk="1" hangingPunct="1"/>
            <a:endParaRPr lang="en-US" sz="2800" b="1" dirty="0">
              <a:latin typeface="Arial" charset="0"/>
            </a:endParaRPr>
          </a:p>
        </p:txBody>
      </p:sp>
      <p:sp>
        <p:nvSpPr>
          <p:cNvPr id="8227" name="Text Box 63"/>
          <p:cNvSpPr txBox="1">
            <a:spLocks noChangeArrowheads="1"/>
          </p:cNvSpPr>
          <p:nvPr/>
        </p:nvSpPr>
        <p:spPr bwMode="auto">
          <a:xfrm>
            <a:off x="4267200" y="5140325"/>
            <a:ext cx="4876800" cy="1154113"/>
          </a:xfrm>
          <a:prstGeom prst="rect">
            <a:avLst/>
          </a:prstGeom>
          <a:noFill/>
          <a:ln w="9525">
            <a:noFill/>
            <a:miter lim="800000"/>
            <a:headEnd/>
            <a:tailEnd/>
          </a:ln>
        </p:spPr>
        <p:txBody>
          <a:bodyPr wrap="square">
            <a:spAutoFit/>
          </a:bodyPr>
          <a:lstStyle/>
          <a:p>
            <a:pPr>
              <a:spcBef>
                <a:spcPct val="50000"/>
              </a:spcBef>
            </a:pPr>
            <a:r>
              <a:rPr lang="en-US" dirty="0">
                <a:latin typeface="Arial" charset="0"/>
              </a:rPr>
              <a:t>        </a:t>
            </a:r>
            <a:r>
              <a:rPr lang="en-US" dirty="0" smtClean="0">
                <a:latin typeface="Arial" charset="0"/>
              </a:rPr>
              <a:t>  = </a:t>
            </a:r>
            <a:r>
              <a:rPr lang="en-US" dirty="0">
                <a:latin typeface="Arial" charset="0"/>
              </a:rPr>
              <a:t>heated             = no heat</a:t>
            </a:r>
          </a:p>
          <a:p>
            <a:pPr>
              <a:spcBef>
                <a:spcPct val="50000"/>
              </a:spcBef>
            </a:pPr>
            <a:r>
              <a:rPr lang="en-US" sz="1700" dirty="0">
                <a:latin typeface="Arial" charset="0"/>
              </a:rPr>
              <a:t>•  </a:t>
            </a:r>
            <a:r>
              <a:rPr lang="en-US" sz="1700" dirty="0" smtClean="0">
                <a:latin typeface="Arial" charset="0"/>
              </a:rPr>
              <a:t>7 ft. </a:t>
            </a:r>
            <a:r>
              <a:rPr lang="en-US" sz="1700" dirty="0">
                <a:latin typeface="Arial" charset="0"/>
              </a:rPr>
              <a:t>cellar under main </a:t>
            </a:r>
            <a:r>
              <a:rPr lang="en-US" sz="1700" dirty="0" smtClean="0">
                <a:latin typeface="Arial" charset="0"/>
              </a:rPr>
              <a:t>house</a:t>
            </a:r>
            <a:endParaRPr lang="en-US" sz="1700" dirty="0">
              <a:latin typeface="Arial" charset="0"/>
            </a:endParaRPr>
          </a:p>
          <a:p>
            <a:pPr>
              <a:spcBef>
                <a:spcPct val="50000"/>
              </a:spcBef>
            </a:pPr>
            <a:r>
              <a:rPr lang="en-US" sz="1700" dirty="0">
                <a:latin typeface="Arial" charset="0"/>
              </a:rPr>
              <a:t>•  Den </a:t>
            </a:r>
            <a:r>
              <a:rPr lang="en-US" sz="1700" dirty="0" smtClean="0">
                <a:latin typeface="Arial" charset="0"/>
              </a:rPr>
              <a:t>&amp; </a:t>
            </a:r>
            <a:r>
              <a:rPr lang="en-US" sz="1700" dirty="0">
                <a:latin typeface="Arial" charset="0"/>
              </a:rPr>
              <a:t>kitchen floor ≈ </a:t>
            </a:r>
            <a:r>
              <a:rPr lang="en-US" sz="1700" dirty="0" smtClean="0">
                <a:latin typeface="Arial" charset="0"/>
              </a:rPr>
              <a:t>1ft. </a:t>
            </a:r>
            <a:r>
              <a:rPr lang="en-US" sz="1700" dirty="0">
                <a:latin typeface="Arial" charset="0"/>
              </a:rPr>
              <a:t>clearance to </a:t>
            </a:r>
            <a:r>
              <a:rPr lang="en-US" sz="1700" dirty="0" smtClean="0">
                <a:latin typeface="Arial" charset="0"/>
              </a:rPr>
              <a:t>ground</a:t>
            </a:r>
            <a:endParaRPr lang="en-US" sz="1700" dirty="0">
              <a:latin typeface="Arial" charset="0"/>
            </a:endParaRPr>
          </a:p>
        </p:txBody>
      </p:sp>
      <p:sp>
        <p:nvSpPr>
          <p:cNvPr id="40" name="Title 5"/>
          <p:cNvSpPr txBox="1">
            <a:spLocks/>
          </p:cNvSpPr>
          <p:nvPr/>
        </p:nvSpPr>
        <p:spPr bwMode="auto">
          <a:xfrm>
            <a:off x="609600" y="895350"/>
            <a:ext cx="6324600" cy="228600"/>
          </a:xfrm>
          <a:prstGeom prst="rect">
            <a:avLst/>
          </a:prstGeom>
          <a:noFill/>
          <a:ln w="9525">
            <a:noFill/>
            <a:miter lim="800000"/>
            <a:headEnd/>
            <a:tailEnd/>
          </a:ln>
        </p:spPr>
        <p:txBody>
          <a:bodyPr lIns="0" tIns="0" rIns="0" bIns="0" anchor="ctr"/>
          <a:lstStyle/>
          <a:p>
            <a:pPr algn="l" eaLnBrk="0" hangingPunct="0"/>
            <a:r>
              <a:rPr lang="en-US" sz="1200" cap="all" dirty="0" smtClean="0">
                <a:solidFill>
                  <a:schemeClr val="bg1"/>
                </a:solidFill>
                <a:latin typeface="Arial"/>
                <a:cs typeface="Arial"/>
              </a:rPr>
              <a:t>Generating a Work Order</a:t>
            </a:r>
            <a:endParaRPr lang="en-US" sz="1200" cap="all" dirty="0">
              <a:solidFill>
                <a:schemeClr val="bg1"/>
              </a:solidFill>
              <a:latin typeface="Arial"/>
              <a:cs typeface="Arial"/>
            </a:endParaRPr>
          </a:p>
        </p:txBody>
      </p:sp>
    </p:spTree>
  </p:cSld>
  <p:clrMapOvr>
    <a:masterClrMapping/>
  </p:clrMapOvr>
  <p:transition advTm="5088"/>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35" name="Picture 55" descr="Photo of home with SW elevation."/>
          <p:cNvPicPr>
            <a:picLocks noChangeAspect="1" noChangeArrowheads="1"/>
          </p:cNvPicPr>
          <p:nvPr/>
        </p:nvPicPr>
        <p:blipFill>
          <a:blip r:embed="rId3" cstate="email"/>
          <a:srcRect/>
          <a:stretch>
            <a:fillRect/>
          </a:stretch>
        </p:blipFill>
        <p:spPr bwMode="auto">
          <a:xfrm>
            <a:off x="2667000" y="1330029"/>
            <a:ext cx="3061607" cy="1905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219" name="Rectangle 41"/>
          <p:cNvSpPr>
            <a:spLocks noChangeArrowheads="1"/>
          </p:cNvSpPr>
          <p:nvPr/>
        </p:nvSpPr>
        <p:spPr bwMode="auto">
          <a:xfrm>
            <a:off x="381000" y="1233487"/>
            <a:ext cx="304800" cy="304800"/>
          </a:xfrm>
          <a:prstGeom prst="rect">
            <a:avLst/>
          </a:prstGeom>
          <a:solidFill>
            <a:srgbClr val="9FCB74"/>
          </a:solidFill>
          <a:ln w="9525">
            <a:solidFill>
              <a:schemeClr val="bg2"/>
            </a:solidFill>
            <a:miter lim="800000"/>
            <a:headEnd/>
            <a:tailEnd/>
          </a:ln>
        </p:spPr>
        <p:txBody>
          <a:bodyPr wrap="none" anchor="ctr"/>
          <a:lstStyle/>
          <a:p>
            <a:endParaRPr lang="en-US" dirty="0"/>
          </a:p>
        </p:txBody>
      </p:sp>
      <p:sp>
        <p:nvSpPr>
          <p:cNvPr id="9220" name="Rectangle 42"/>
          <p:cNvSpPr>
            <a:spLocks noChangeArrowheads="1"/>
          </p:cNvSpPr>
          <p:nvPr/>
        </p:nvSpPr>
        <p:spPr bwMode="auto">
          <a:xfrm>
            <a:off x="381000" y="1766887"/>
            <a:ext cx="304800" cy="304800"/>
          </a:xfrm>
          <a:prstGeom prst="rect">
            <a:avLst/>
          </a:prstGeom>
          <a:solidFill>
            <a:srgbClr val="6A90C2"/>
          </a:solidFill>
          <a:ln w="9525">
            <a:solidFill>
              <a:schemeClr val="bg2"/>
            </a:solidFill>
            <a:miter lim="800000"/>
            <a:headEnd/>
            <a:tailEnd/>
          </a:ln>
        </p:spPr>
        <p:txBody>
          <a:bodyPr wrap="none" anchor="ctr"/>
          <a:lstStyle/>
          <a:p>
            <a:endParaRPr lang="en-US" dirty="0"/>
          </a:p>
        </p:txBody>
      </p:sp>
      <p:sp>
        <p:nvSpPr>
          <p:cNvPr id="9221" name="Rectangle 43"/>
          <p:cNvSpPr>
            <a:spLocks noChangeArrowheads="1"/>
          </p:cNvSpPr>
          <p:nvPr/>
        </p:nvSpPr>
        <p:spPr bwMode="auto">
          <a:xfrm>
            <a:off x="381000" y="2300287"/>
            <a:ext cx="304800" cy="304800"/>
          </a:xfrm>
          <a:prstGeom prst="rect">
            <a:avLst/>
          </a:prstGeom>
          <a:solidFill>
            <a:srgbClr val="AA809B"/>
          </a:solidFill>
          <a:ln w="9525">
            <a:solidFill>
              <a:schemeClr val="bg2"/>
            </a:solidFill>
            <a:miter lim="800000"/>
            <a:headEnd/>
            <a:tailEnd/>
          </a:ln>
        </p:spPr>
        <p:txBody>
          <a:bodyPr wrap="none" anchor="ctr"/>
          <a:lstStyle/>
          <a:p>
            <a:endParaRPr lang="en-US" dirty="0"/>
          </a:p>
        </p:txBody>
      </p:sp>
      <p:sp>
        <p:nvSpPr>
          <p:cNvPr id="9222" name="Rectangle 44"/>
          <p:cNvSpPr>
            <a:spLocks noChangeArrowheads="1"/>
          </p:cNvSpPr>
          <p:nvPr/>
        </p:nvSpPr>
        <p:spPr bwMode="auto">
          <a:xfrm>
            <a:off x="381000" y="2833687"/>
            <a:ext cx="304800" cy="304800"/>
          </a:xfrm>
          <a:prstGeom prst="rect">
            <a:avLst/>
          </a:prstGeom>
          <a:solidFill>
            <a:srgbClr val="5A7442"/>
          </a:solidFill>
          <a:ln w="9525">
            <a:solidFill>
              <a:schemeClr val="bg2"/>
            </a:solidFill>
            <a:miter lim="800000"/>
            <a:headEnd/>
            <a:tailEnd/>
          </a:ln>
        </p:spPr>
        <p:txBody>
          <a:bodyPr wrap="none" anchor="ctr"/>
          <a:lstStyle/>
          <a:p>
            <a:endParaRPr lang="en-US" dirty="0"/>
          </a:p>
        </p:txBody>
      </p:sp>
      <p:sp>
        <p:nvSpPr>
          <p:cNvPr id="16426" name="Text Box 45"/>
          <p:cNvSpPr txBox="1">
            <a:spLocks noChangeArrowheads="1"/>
          </p:cNvSpPr>
          <p:nvPr/>
        </p:nvSpPr>
        <p:spPr bwMode="auto">
          <a:xfrm>
            <a:off x="2743200" y="2820988"/>
            <a:ext cx="1981200" cy="307777"/>
          </a:xfrm>
          <a:prstGeom prst="rect">
            <a:avLst/>
          </a:prstGeom>
          <a:noFill/>
          <a:ln w="9525">
            <a:noFill/>
            <a:miter lim="800000"/>
            <a:headEnd/>
            <a:tailEnd/>
          </a:ln>
        </p:spPr>
        <p:txBody>
          <a:bodyPr>
            <a:spAutoFit/>
          </a:bodyPr>
          <a:lstStyle/>
          <a:p>
            <a:pPr>
              <a:spcBef>
                <a:spcPct val="50000"/>
              </a:spcBef>
              <a:defRPr/>
            </a:pPr>
            <a:r>
              <a:rPr lang="en-US" sz="1400" dirty="0">
                <a:solidFill>
                  <a:srgbClr val="FFFFFF"/>
                </a:solidFill>
                <a:latin typeface="+mn-lt"/>
                <a:ea typeface="ＭＳ Ｐゴシック" pitchFamily="-107" charset="-128"/>
                <a:cs typeface="ＭＳ Ｐゴシック" pitchFamily="-107" charset="-128"/>
              </a:rPr>
              <a:t>SW Elevation </a:t>
            </a:r>
          </a:p>
        </p:txBody>
      </p:sp>
      <p:pic>
        <p:nvPicPr>
          <p:cNvPr id="16437" name="Picture 55" descr="Photo of home with NE elevation."/>
          <p:cNvPicPr>
            <a:picLocks noChangeAspect="1" noChangeArrowheads="1"/>
          </p:cNvPicPr>
          <p:nvPr/>
        </p:nvPicPr>
        <p:blipFill>
          <a:blip r:embed="rId4" cstate="email"/>
          <a:srcRect/>
          <a:stretch>
            <a:fillRect/>
          </a:stretch>
        </p:blipFill>
        <p:spPr bwMode="auto">
          <a:xfrm>
            <a:off x="6096000" y="1330029"/>
            <a:ext cx="2764766" cy="192806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226" name="Title 1"/>
          <p:cNvSpPr txBox="1">
            <a:spLocks/>
          </p:cNvSpPr>
          <p:nvPr/>
        </p:nvSpPr>
        <p:spPr bwMode="auto">
          <a:xfrm>
            <a:off x="533400" y="0"/>
            <a:ext cx="6248400" cy="838200"/>
          </a:xfrm>
          <a:prstGeom prst="rect">
            <a:avLst/>
          </a:prstGeom>
          <a:noFill/>
          <a:ln w="9525">
            <a:noFill/>
            <a:miter lim="800000"/>
            <a:headEnd/>
            <a:tailEnd/>
          </a:ln>
        </p:spPr>
        <p:txBody>
          <a:bodyPr lIns="0" tIns="0" rIns="0" bIns="0" anchor="ctr"/>
          <a:lstStyle/>
          <a:p>
            <a:pPr eaLnBrk="1" hangingPunct="1"/>
            <a:r>
              <a:rPr lang="en-US" sz="2600" spc="100" dirty="0">
                <a:solidFill>
                  <a:schemeClr val="bg1"/>
                </a:solidFill>
                <a:latin typeface="Arial" charset="0"/>
              </a:rPr>
              <a:t>Elevations</a:t>
            </a:r>
          </a:p>
        </p:txBody>
      </p:sp>
      <p:grpSp>
        <p:nvGrpSpPr>
          <p:cNvPr id="9227" name="Group 73" descr="Graphic of SW elevation internal home dimensions."/>
          <p:cNvGrpSpPr>
            <a:grpSpLocks/>
          </p:cNvGrpSpPr>
          <p:nvPr/>
        </p:nvGrpSpPr>
        <p:grpSpPr bwMode="auto">
          <a:xfrm>
            <a:off x="2590800" y="3311525"/>
            <a:ext cx="3154363" cy="2784475"/>
            <a:chOff x="304800" y="3429000"/>
            <a:chExt cx="3154849" cy="2784771"/>
          </a:xfrm>
        </p:grpSpPr>
        <p:pic>
          <p:nvPicPr>
            <p:cNvPr id="9237" name="Picture 63" descr="Auditor_ElevationSketch_SW.png"/>
            <p:cNvPicPr>
              <a:picLocks noChangeAspect="1"/>
            </p:cNvPicPr>
            <p:nvPr/>
          </p:nvPicPr>
          <p:blipFill>
            <a:blip r:embed="rId5" cstate="print"/>
            <a:srcRect/>
            <a:stretch>
              <a:fillRect/>
            </a:stretch>
          </p:blipFill>
          <p:spPr bwMode="auto">
            <a:xfrm>
              <a:off x="304800" y="3429000"/>
              <a:ext cx="3154849" cy="2784771"/>
            </a:xfrm>
            <a:prstGeom prst="rect">
              <a:avLst/>
            </a:prstGeom>
            <a:noFill/>
            <a:ln w="9525">
              <a:noFill/>
              <a:miter lim="800000"/>
              <a:headEnd/>
              <a:tailEnd/>
            </a:ln>
          </p:spPr>
        </p:pic>
        <p:cxnSp>
          <p:nvCxnSpPr>
            <p:cNvPr id="65" name="Straight Arrow Connector 64"/>
            <p:cNvCxnSpPr/>
            <p:nvPr/>
          </p:nvCxnSpPr>
          <p:spPr bwMode="auto">
            <a:xfrm rot="5400000">
              <a:off x="952619" y="5029370"/>
              <a:ext cx="760493" cy="1587"/>
            </a:xfrm>
            <a:prstGeom prst="straightConnector1">
              <a:avLst/>
            </a:prstGeom>
            <a:solidFill>
              <a:schemeClr val="accent1"/>
            </a:solidFill>
            <a:ln w="9525" cap="flat" cmpd="sng" algn="ctr">
              <a:solidFill>
                <a:schemeClr val="bg1">
                  <a:lumMod val="95000"/>
                </a:schemeClr>
              </a:solidFill>
              <a:prstDash val="solid"/>
              <a:round/>
              <a:headEnd type="arrow" w="med" len="med"/>
              <a:tailEnd type="arrow"/>
            </a:ln>
            <a:effectLst/>
          </p:spPr>
        </p:cxnSp>
        <p:sp>
          <p:nvSpPr>
            <p:cNvPr id="9239" name="Text Box 44"/>
            <p:cNvSpPr txBox="1">
              <a:spLocks noChangeArrowheads="1"/>
            </p:cNvSpPr>
            <p:nvPr/>
          </p:nvSpPr>
          <p:spPr bwMode="auto">
            <a:xfrm>
              <a:off x="1143129" y="4889655"/>
              <a:ext cx="381059" cy="215923"/>
            </a:xfrm>
            <a:prstGeom prst="rect">
              <a:avLst/>
            </a:prstGeom>
            <a:solidFill>
              <a:srgbClr val="6A90C2"/>
            </a:solidFill>
            <a:ln w="9525">
              <a:noFill/>
              <a:miter lim="800000"/>
              <a:headEnd/>
              <a:tailEnd/>
            </a:ln>
          </p:spPr>
          <p:txBody>
            <a:bodyPr lIns="0" tIns="0" rIns="0" bIns="0">
              <a:spAutoFit/>
            </a:bodyPr>
            <a:lstStyle/>
            <a:p>
              <a:pPr algn="ctr">
                <a:spcBef>
                  <a:spcPct val="50000"/>
                </a:spcBef>
              </a:pPr>
              <a:r>
                <a:rPr lang="en-US" sz="1400" dirty="0">
                  <a:solidFill>
                    <a:schemeClr val="bg1"/>
                  </a:solidFill>
                  <a:latin typeface="Arial" charset="0"/>
                </a:rPr>
                <a:t>7’6”</a:t>
              </a:r>
            </a:p>
          </p:txBody>
        </p:sp>
        <p:cxnSp>
          <p:nvCxnSpPr>
            <p:cNvPr id="69" name="Straight Arrow Connector 68"/>
            <p:cNvCxnSpPr/>
            <p:nvPr/>
          </p:nvCxnSpPr>
          <p:spPr bwMode="auto">
            <a:xfrm rot="5400000">
              <a:off x="1790947" y="4951575"/>
              <a:ext cx="760494" cy="1587"/>
            </a:xfrm>
            <a:prstGeom prst="straightConnector1">
              <a:avLst/>
            </a:prstGeom>
            <a:solidFill>
              <a:schemeClr val="accent1"/>
            </a:solidFill>
            <a:ln w="9525" cap="flat" cmpd="sng" algn="ctr">
              <a:solidFill>
                <a:schemeClr val="bg1">
                  <a:lumMod val="95000"/>
                </a:schemeClr>
              </a:solidFill>
              <a:prstDash val="solid"/>
              <a:round/>
              <a:headEnd type="arrow" w="med" len="med"/>
              <a:tailEnd type="arrow"/>
            </a:ln>
            <a:effectLst/>
          </p:spPr>
        </p:cxnSp>
        <p:sp>
          <p:nvSpPr>
            <p:cNvPr id="9241" name="Text Box 44"/>
            <p:cNvSpPr txBox="1">
              <a:spLocks noChangeArrowheads="1"/>
            </p:cNvSpPr>
            <p:nvPr/>
          </p:nvSpPr>
          <p:spPr bwMode="auto">
            <a:xfrm>
              <a:off x="1981458" y="4811860"/>
              <a:ext cx="381059" cy="215923"/>
            </a:xfrm>
            <a:prstGeom prst="rect">
              <a:avLst/>
            </a:prstGeom>
            <a:solidFill>
              <a:srgbClr val="9FCB74"/>
            </a:solidFill>
            <a:ln w="9525">
              <a:noFill/>
              <a:miter lim="800000"/>
              <a:headEnd/>
              <a:tailEnd/>
            </a:ln>
          </p:spPr>
          <p:txBody>
            <a:bodyPr lIns="0" tIns="0" rIns="0" bIns="0">
              <a:spAutoFit/>
            </a:bodyPr>
            <a:lstStyle/>
            <a:p>
              <a:pPr algn="ctr">
                <a:spcBef>
                  <a:spcPct val="50000"/>
                </a:spcBef>
              </a:pPr>
              <a:r>
                <a:rPr lang="en-US" sz="1400" dirty="0">
                  <a:solidFill>
                    <a:schemeClr val="bg1"/>
                  </a:solidFill>
                  <a:latin typeface="Arial" charset="0"/>
                </a:rPr>
                <a:t>8’</a:t>
              </a:r>
            </a:p>
          </p:txBody>
        </p:sp>
        <p:cxnSp>
          <p:nvCxnSpPr>
            <p:cNvPr id="71" name="Straight Arrow Connector 70"/>
            <p:cNvCxnSpPr/>
            <p:nvPr/>
          </p:nvCxnSpPr>
          <p:spPr bwMode="auto">
            <a:xfrm rot="5400000">
              <a:off x="1833815" y="4222834"/>
              <a:ext cx="674760" cy="1587"/>
            </a:xfrm>
            <a:prstGeom prst="straightConnector1">
              <a:avLst/>
            </a:prstGeom>
            <a:solidFill>
              <a:schemeClr val="accent1"/>
            </a:solidFill>
            <a:ln w="9525" cap="flat" cmpd="sng" algn="ctr">
              <a:solidFill>
                <a:schemeClr val="bg1">
                  <a:lumMod val="95000"/>
                </a:schemeClr>
              </a:solidFill>
              <a:prstDash val="solid"/>
              <a:round/>
              <a:headEnd type="arrow" w="med" len="med"/>
              <a:tailEnd type="arrow"/>
            </a:ln>
            <a:effectLst/>
          </p:spPr>
        </p:cxnSp>
        <p:sp>
          <p:nvSpPr>
            <p:cNvPr id="9243" name="Text Box 44"/>
            <p:cNvSpPr txBox="1">
              <a:spLocks noChangeArrowheads="1"/>
            </p:cNvSpPr>
            <p:nvPr/>
          </p:nvSpPr>
          <p:spPr bwMode="auto">
            <a:xfrm>
              <a:off x="1981458" y="4114873"/>
              <a:ext cx="381059" cy="215923"/>
            </a:xfrm>
            <a:prstGeom prst="rect">
              <a:avLst/>
            </a:prstGeom>
            <a:solidFill>
              <a:srgbClr val="9FCB74"/>
            </a:solidFill>
            <a:ln w="9525">
              <a:noFill/>
              <a:miter lim="800000"/>
              <a:headEnd/>
              <a:tailEnd/>
            </a:ln>
          </p:spPr>
          <p:txBody>
            <a:bodyPr lIns="0" tIns="0" rIns="0" bIns="0">
              <a:spAutoFit/>
            </a:bodyPr>
            <a:lstStyle/>
            <a:p>
              <a:pPr algn="ctr">
                <a:spcBef>
                  <a:spcPct val="50000"/>
                </a:spcBef>
              </a:pPr>
              <a:r>
                <a:rPr lang="en-US" sz="1400" dirty="0">
                  <a:solidFill>
                    <a:schemeClr val="bg1"/>
                  </a:solidFill>
                  <a:latin typeface="Arial" charset="0"/>
                </a:rPr>
                <a:t>7’</a:t>
              </a:r>
            </a:p>
          </p:txBody>
        </p:sp>
      </p:grpSp>
      <p:grpSp>
        <p:nvGrpSpPr>
          <p:cNvPr id="9228" name="Group 81" descr="Graphic of NE elevation internal home dimensions."/>
          <p:cNvGrpSpPr>
            <a:grpSpLocks/>
          </p:cNvGrpSpPr>
          <p:nvPr/>
        </p:nvGrpSpPr>
        <p:grpSpPr bwMode="auto">
          <a:xfrm>
            <a:off x="5867400" y="3311525"/>
            <a:ext cx="3149600" cy="2784475"/>
            <a:chOff x="4572000" y="914400"/>
            <a:chExt cx="3149600" cy="2784771"/>
          </a:xfrm>
        </p:grpSpPr>
        <p:pic>
          <p:nvPicPr>
            <p:cNvPr id="9233" name="Picture 62" descr="Auditor_ElevationSketch_NE.png"/>
            <p:cNvPicPr>
              <a:picLocks noChangeAspect="1"/>
            </p:cNvPicPr>
            <p:nvPr/>
          </p:nvPicPr>
          <p:blipFill>
            <a:blip r:embed="rId6" cstate="print"/>
            <a:srcRect/>
            <a:stretch>
              <a:fillRect/>
            </a:stretch>
          </p:blipFill>
          <p:spPr bwMode="auto">
            <a:xfrm>
              <a:off x="4572000" y="914400"/>
              <a:ext cx="3149600" cy="2784771"/>
            </a:xfrm>
            <a:prstGeom prst="rect">
              <a:avLst/>
            </a:prstGeom>
            <a:noFill/>
            <a:ln w="9525">
              <a:noFill/>
              <a:miter lim="800000"/>
              <a:headEnd/>
              <a:tailEnd/>
            </a:ln>
          </p:spPr>
        </p:pic>
        <p:cxnSp>
          <p:nvCxnSpPr>
            <p:cNvPr id="75" name="Straight Arrow Connector 74"/>
            <p:cNvCxnSpPr/>
            <p:nvPr/>
          </p:nvCxnSpPr>
          <p:spPr bwMode="auto">
            <a:xfrm rot="5400000">
              <a:off x="6553958" y="2399664"/>
              <a:ext cx="685873" cy="1588"/>
            </a:xfrm>
            <a:prstGeom prst="straightConnector1">
              <a:avLst/>
            </a:prstGeom>
            <a:solidFill>
              <a:schemeClr val="accent1"/>
            </a:solidFill>
            <a:ln w="9525" cap="flat" cmpd="sng" algn="ctr">
              <a:solidFill>
                <a:schemeClr val="bg1">
                  <a:lumMod val="95000"/>
                </a:schemeClr>
              </a:solidFill>
              <a:prstDash val="solid"/>
              <a:round/>
              <a:headEnd type="arrow" w="med" len="med"/>
              <a:tailEnd type="arrow"/>
            </a:ln>
            <a:effectLst/>
          </p:spPr>
        </p:cxnSp>
        <p:sp>
          <p:nvSpPr>
            <p:cNvPr id="9235" name="Text Box 44"/>
            <p:cNvSpPr txBox="1">
              <a:spLocks noChangeArrowheads="1"/>
            </p:cNvSpPr>
            <p:nvPr/>
          </p:nvSpPr>
          <p:spPr bwMode="auto">
            <a:xfrm>
              <a:off x="6705600" y="2297260"/>
              <a:ext cx="381000" cy="215923"/>
            </a:xfrm>
            <a:prstGeom prst="rect">
              <a:avLst/>
            </a:prstGeom>
            <a:solidFill>
              <a:srgbClr val="AA809B"/>
            </a:solidFill>
            <a:ln w="9525">
              <a:noFill/>
              <a:miter lim="800000"/>
              <a:headEnd/>
              <a:tailEnd/>
            </a:ln>
          </p:spPr>
          <p:txBody>
            <a:bodyPr lIns="0" tIns="0" rIns="0" bIns="0">
              <a:spAutoFit/>
            </a:bodyPr>
            <a:lstStyle/>
            <a:p>
              <a:pPr algn="ctr">
                <a:spcBef>
                  <a:spcPct val="50000"/>
                </a:spcBef>
              </a:pPr>
              <a:r>
                <a:rPr lang="en-US" sz="1400" dirty="0">
                  <a:solidFill>
                    <a:schemeClr val="bg1"/>
                  </a:solidFill>
                  <a:latin typeface="Arial" charset="0"/>
                </a:rPr>
                <a:t>7’5”</a:t>
              </a:r>
            </a:p>
          </p:txBody>
        </p:sp>
        <p:cxnSp>
          <p:nvCxnSpPr>
            <p:cNvPr id="9236" name="Straight Connector 79"/>
            <p:cNvCxnSpPr>
              <a:cxnSpLocks noChangeShapeType="1"/>
            </p:cNvCxnSpPr>
            <p:nvPr/>
          </p:nvCxnSpPr>
          <p:spPr bwMode="auto">
            <a:xfrm rot="10800000">
              <a:off x="6705600" y="2743200"/>
              <a:ext cx="381000" cy="1588"/>
            </a:xfrm>
            <a:prstGeom prst="line">
              <a:avLst/>
            </a:prstGeom>
            <a:noFill/>
            <a:ln w="3175">
              <a:solidFill>
                <a:srgbClr val="F2F2F2"/>
              </a:solidFill>
              <a:round/>
              <a:headEnd/>
              <a:tailEnd/>
            </a:ln>
          </p:spPr>
        </p:cxnSp>
      </p:grpSp>
      <p:sp>
        <p:nvSpPr>
          <p:cNvPr id="9229" name="Text Box 45"/>
          <p:cNvSpPr txBox="1">
            <a:spLocks noChangeArrowheads="1"/>
          </p:cNvSpPr>
          <p:nvPr/>
        </p:nvSpPr>
        <p:spPr bwMode="auto">
          <a:xfrm>
            <a:off x="6781800" y="2854325"/>
            <a:ext cx="1981200" cy="307777"/>
          </a:xfrm>
          <a:prstGeom prst="rect">
            <a:avLst/>
          </a:prstGeom>
          <a:noFill/>
          <a:ln w="9525">
            <a:noFill/>
            <a:miter lim="800000"/>
            <a:headEnd/>
            <a:tailEnd/>
          </a:ln>
        </p:spPr>
        <p:txBody>
          <a:bodyPr>
            <a:spAutoFit/>
          </a:bodyPr>
          <a:lstStyle/>
          <a:p>
            <a:pPr algn="r">
              <a:spcBef>
                <a:spcPct val="50000"/>
              </a:spcBef>
            </a:pPr>
            <a:r>
              <a:rPr lang="en-US" sz="1400" dirty="0">
                <a:solidFill>
                  <a:srgbClr val="FFFFFF"/>
                </a:solidFill>
                <a:latin typeface="Arial" charset="0"/>
              </a:rPr>
              <a:t>NE Elevation </a:t>
            </a:r>
          </a:p>
        </p:txBody>
      </p:sp>
      <p:sp>
        <p:nvSpPr>
          <p:cNvPr id="9230" name="Text Box 6"/>
          <p:cNvSpPr txBox="1">
            <a:spLocks noChangeArrowheads="1"/>
          </p:cNvSpPr>
          <p:nvPr/>
        </p:nvSpPr>
        <p:spPr bwMode="auto">
          <a:xfrm>
            <a:off x="685800" y="1136650"/>
            <a:ext cx="2438400" cy="2139950"/>
          </a:xfrm>
          <a:prstGeom prst="rect">
            <a:avLst/>
          </a:prstGeom>
          <a:noFill/>
          <a:ln w="9525">
            <a:noFill/>
            <a:miter lim="800000"/>
            <a:headEnd/>
            <a:tailEnd/>
          </a:ln>
        </p:spPr>
        <p:txBody>
          <a:bodyPr>
            <a:spAutoFit/>
          </a:bodyPr>
          <a:lstStyle/>
          <a:p>
            <a:pPr>
              <a:spcBef>
                <a:spcPct val="50000"/>
              </a:spcBef>
            </a:pPr>
            <a:r>
              <a:rPr lang="en-US" sz="1400" dirty="0">
                <a:latin typeface="Arial" charset="0"/>
              </a:rPr>
              <a:t>Main house: </a:t>
            </a:r>
            <a:br>
              <a:rPr lang="en-US" sz="1400" dirty="0">
                <a:latin typeface="Arial" charset="0"/>
              </a:rPr>
            </a:br>
            <a:r>
              <a:rPr lang="en-US" sz="1400" dirty="0">
                <a:latin typeface="Arial" charset="0"/>
              </a:rPr>
              <a:t>16’ x 26’ – 1 ½ story</a:t>
            </a:r>
          </a:p>
          <a:p>
            <a:pPr>
              <a:spcBef>
                <a:spcPct val="50000"/>
              </a:spcBef>
            </a:pPr>
            <a:r>
              <a:rPr lang="en-US" sz="1400" dirty="0">
                <a:latin typeface="Arial" charset="0"/>
              </a:rPr>
              <a:t>Ell: </a:t>
            </a:r>
            <a:br>
              <a:rPr lang="en-US" sz="1400" dirty="0">
                <a:latin typeface="Arial" charset="0"/>
              </a:rPr>
            </a:br>
            <a:r>
              <a:rPr lang="en-US" sz="1400" dirty="0">
                <a:latin typeface="Arial" charset="0"/>
              </a:rPr>
              <a:t>12’ x 15’ – 1 story</a:t>
            </a:r>
          </a:p>
          <a:p>
            <a:pPr>
              <a:spcBef>
                <a:spcPct val="50000"/>
              </a:spcBef>
            </a:pPr>
            <a:r>
              <a:rPr lang="en-US" sz="1400" dirty="0">
                <a:latin typeface="Arial" charset="0"/>
              </a:rPr>
              <a:t>Rear addition: </a:t>
            </a:r>
            <a:br>
              <a:rPr lang="en-US" sz="1400" dirty="0">
                <a:latin typeface="Arial" charset="0"/>
              </a:rPr>
            </a:br>
            <a:r>
              <a:rPr lang="en-US" sz="1400" dirty="0">
                <a:latin typeface="Arial" charset="0"/>
              </a:rPr>
              <a:t>8’ x 16’ – 1 story</a:t>
            </a:r>
          </a:p>
          <a:p>
            <a:pPr>
              <a:spcBef>
                <a:spcPct val="50000"/>
              </a:spcBef>
            </a:pPr>
            <a:r>
              <a:rPr lang="en-US" sz="1400" dirty="0">
                <a:latin typeface="Arial" charset="0"/>
              </a:rPr>
              <a:t>Cellar under </a:t>
            </a:r>
            <a:br>
              <a:rPr lang="en-US" sz="1400" dirty="0">
                <a:latin typeface="Arial" charset="0"/>
              </a:rPr>
            </a:br>
            <a:r>
              <a:rPr lang="en-US" sz="1400" dirty="0">
                <a:latin typeface="Arial" charset="0"/>
              </a:rPr>
              <a:t>main house only</a:t>
            </a:r>
          </a:p>
        </p:txBody>
      </p:sp>
      <p:sp>
        <p:nvSpPr>
          <p:cNvPr id="9231" name="Text Box 6"/>
          <p:cNvSpPr txBox="1">
            <a:spLocks noChangeArrowheads="1"/>
          </p:cNvSpPr>
          <p:nvPr/>
        </p:nvSpPr>
        <p:spPr bwMode="auto">
          <a:xfrm>
            <a:off x="304800" y="3276600"/>
            <a:ext cx="2819400" cy="3416320"/>
          </a:xfrm>
          <a:prstGeom prst="rect">
            <a:avLst/>
          </a:prstGeom>
          <a:noFill/>
          <a:ln w="9525">
            <a:noFill/>
            <a:miter lim="800000"/>
            <a:headEnd/>
            <a:tailEnd/>
          </a:ln>
        </p:spPr>
        <p:txBody>
          <a:bodyPr wrap="square">
            <a:spAutoFit/>
          </a:bodyPr>
          <a:lstStyle/>
          <a:p>
            <a:pPr>
              <a:spcBef>
                <a:spcPct val="50000"/>
              </a:spcBef>
            </a:pPr>
            <a:r>
              <a:rPr lang="en-US" dirty="0">
                <a:latin typeface="Arial" charset="0"/>
              </a:rPr>
              <a:t>All on very good rubble </a:t>
            </a:r>
            <a:br>
              <a:rPr lang="en-US" dirty="0">
                <a:latin typeface="Arial" charset="0"/>
              </a:rPr>
            </a:br>
            <a:r>
              <a:rPr lang="en-US" dirty="0">
                <a:latin typeface="Arial" charset="0"/>
              </a:rPr>
              <a:t>stone </a:t>
            </a:r>
            <a:r>
              <a:rPr lang="en-US" dirty="0" smtClean="0">
                <a:latin typeface="Arial" charset="0"/>
              </a:rPr>
              <a:t>foundation.</a:t>
            </a:r>
            <a:endParaRPr lang="en-US" dirty="0">
              <a:latin typeface="Arial" charset="0"/>
            </a:endParaRPr>
          </a:p>
          <a:p>
            <a:pPr marL="0" lvl="1">
              <a:spcBef>
                <a:spcPct val="50000"/>
              </a:spcBef>
            </a:pPr>
            <a:r>
              <a:rPr lang="en-US" b="1" dirty="0" smtClean="0">
                <a:latin typeface="Arial" charset="0"/>
              </a:rPr>
              <a:t>Heated </a:t>
            </a:r>
            <a:r>
              <a:rPr lang="en-US" b="1" dirty="0">
                <a:latin typeface="Arial" charset="0"/>
              </a:rPr>
              <a:t>space windows </a:t>
            </a:r>
            <a:br>
              <a:rPr lang="en-US" b="1" dirty="0">
                <a:latin typeface="Arial" charset="0"/>
              </a:rPr>
            </a:br>
            <a:r>
              <a:rPr lang="en-US" b="1" dirty="0">
                <a:latin typeface="Arial" charset="0"/>
              </a:rPr>
              <a:t>&amp; doors: </a:t>
            </a:r>
            <a:r>
              <a:rPr lang="en-US" dirty="0">
                <a:latin typeface="Arial" charset="0"/>
              </a:rPr>
              <a:t>(8) 12.5 sq’ windows, (8) 10 sq’ windows and (2) 20 </a:t>
            </a:r>
            <a:r>
              <a:rPr lang="en-US" dirty="0" smtClean="0">
                <a:latin typeface="Arial" charset="0"/>
              </a:rPr>
              <a:t/>
            </a:r>
            <a:br>
              <a:rPr lang="en-US" dirty="0" smtClean="0">
                <a:latin typeface="Arial" charset="0"/>
              </a:rPr>
            </a:br>
            <a:r>
              <a:rPr lang="en-US" dirty="0" smtClean="0">
                <a:latin typeface="Arial" charset="0"/>
              </a:rPr>
              <a:t>sq</a:t>
            </a:r>
            <a:r>
              <a:rPr lang="en-US" dirty="0">
                <a:latin typeface="Arial" charset="0"/>
              </a:rPr>
              <a:t>’ doors</a:t>
            </a:r>
            <a:r>
              <a:rPr lang="en-US" dirty="0" smtClean="0">
                <a:latin typeface="Arial" charset="0"/>
              </a:rPr>
              <a:t>.</a:t>
            </a:r>
          </a:p>
          <a:p>
            <a:pPr marL="0" lvl="1">
              <a:spcBef>
                <a:spcPct val="50000"/>
              </a:spcBef>
            </a:pPr>
            <a:r>
              <a:rPr lang="en-US" b="1" dirty="0" smtClean="0">
                <a:latin typeface="Arial" charset="0"/>
              </a:rPr>
              <a:t>Second </a:t>
            </a:r>
            <a:r>
              <a:rPr lang="en-US" b="1" dirty="0">
                <a:latin typeface="Arial" charset="0"/>
              </a:rPr>
              <a:t>floor: </a:t>
            </a:r>
            <a:r>
              <a:rPr lang="en-US" dirty="0">
                <a:latin typeface="Arial" charset="0"/>
              </a:rPr>
              <a:t/>
            </a:r>
            <a:br>
              <a:rPr lang="en-US" dirty="0">
                <a:latin typeface="Arial" charset="0"/>
              </a:rPr>
            </a:br>
            <a:r>
              <a:rPr lang="en-US" dirty="0">
                <a:latin typeface="Arial" charset="0"/>
              </a:rPr>
              <a:t>Attic flat = 8’ </a:t>
            </a:r>
            <a:br>
              <a:rPr lang="en-US" dirty="0">
                <a:latin typeface="Arial" charset="0"/>
              </a:rPr>
            </a:br>
            <a:r>
              <a:rPr lang="en-US" dirty="0">
                <a:latin typeface="Arial" charset="0"/>
              </a:rPr>
              <a:t>Slopes = 8’ </a:t>
            </a:r>
            <a:br>
              <a:rPr lang="en-US" dirty="0">
                <a:latin typeface="Arial" charset="0"/>
              </a:rPr>
            </a:br>
            <a:r>
              <a:rPr lang="en-US" dirty="0">
                <a:latin typeface="Arial" charset="0"/>
              </a:rPr>
              <a:t>Eaves wall = 3</a:t>
            </a:r>
            <a:r>
              <a:rPr lang="en-US" dirty="0" smtClean="0">
                <a:latin typeface="Arial" charset="0"/>
              </a:rPr>
              <a:t>’</a:t>
            </a:r>
            <a:endParaRPr lang="en-US" dirty="0">
              <a:latin typeface="Arial" charset="0"/>
            </a:endParaRPr>
          </a:p>
        </p:txBody>
      </p:sp>
      <p:sp>
        <p:nvSpPr>
          <p:cNvPr id="28" name="Title 5"/>
          <p:cNvSpPr txBox="1">
            <a:spLocks/>
          </p:cNvSpPr>
          <p:nvPr/>
        </p:nvSpPr>
        <p:spPr bwMode="auto">
          <a:xfrm>
            <a:off x="584200" y="895350"/>
            <a:ext cx="6324600" cy="228600"/>
          </a:xfrm>
          <a:prstGeom prst="rect">
            <a:avLst/>
          </a:prstGeom>
          <a:noFill/>
          <a:ln w="9525">
            <a:noFill/>
            <a:miter lim="800000"/>
            <a:headEnd/>
            <a:tailEnd/>
          </a:ln>
        </p:spPr>
        <p:txBody>
          <a:bodyPr lIns="0" tIns="0" rIns="0" bIns="0" anchor="ctr"/>
          <a:lstStyle/>
          <a:p>
            <a:pPr algn="l" eaLnBrk="0" hangingPunct="0"/>
            <a:r>
              <a:rPr lang="en-US" sz="1200" cap="all" dirty="0" smtClean="0">
                <a:solidFill>
                  <a:schemeClr val="bg1"/>
                </a:solidFill>
                <a:latin typeface="Arial"/>
                <a:cs typeface="Arial"/>
              </a:rPr>
              <a:t>Generating a Work Order</a:t>
            </a:r>
            <a:endParaRPr lang="en-US" sz="1200" cap="all" dirty="0">
              <a:solidFill>
                <a:schemeClr val="bg1"/>
              </a:solidFill>
              <a:latin typeface="Arial"/>
              <a:cs typeface="Arial"/>
            </a:endParaRPr>
          </a:p>
        </p:txBody>
      </p:sp>
      <p:sp>
        <p:nvSpPr>
          <p:cNvPr id="29" name="Rectangle 4"/>
          <p:cNvSpPr>
            <a:spLocks noChangeArrowheads="1"/>
          </p:cNvSpPr>
          <p:nvPr/>
        </p:nvSpPr>
        <p:spPr bwMode="auto">
          <a:xfrm>
            <a:off x="6096000" y="6264464"/>
            <a:ext cx="3088944" cy="230832"/>
          </a:xfrm>
          <a:prstGeom prst="rect">
            <a:avLst/>
          </a:prstGeom>
          <a:noFill/>
          <a:ln w="9525">
            <a:noFill/>
            <a:miter lim="800000"/>
            <a:headEnd/>
            <a:tailEnd/>
          </a:ln>
        </p:spPr>
        <p:txBody>
          <a:bodyPr wrap="square">
            <a:spAutoFit/>
          </a:bodyPr>
          <a:lstStyle/>
          <a:p>
            <a:pPr algn="r"/>
            <a:r>
              <a:rPr lang="en-US" sz="900" i="1" dirty="0" smtClean="0">
                <a:solidFill>
                  <a:schemeClr val="bg1">
                    <a:lumMod val="65000"/>
                  </a:schemeClr>
                </a:solidFill>
                <a:latin typeface="Arial"/>
                <a:cs typeface="Arial"/>
              </a:rPr>
              <a:t>Photos courtesy of the U.S. Department of Energy</a:t>
            </a:r>
            <a:endParaRPr lang="en-US" sz="900" i="1" dirty="0">
              <a:solidFill>
                <a:schemeClr val="bg1">
                  <a:lumMod val="65000"/>
                </a:schemeClr>
              </a:solidFill>
              <a:latin typeface="Arial"/>
              <a:cs typeface="Arial"/>
            </a:endParaRPr>
          </a:p>
        </p:txBody>
      </p:sp>
    </p:spTree>
  </p:cSld>
  <p:clrMapOvr>
    <a:masterClrMapping/>
  </p:clrMapOvr>
  <p:transition advTm="6288"/>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7" descr="Photo of ceiling hatch."/>
          <p:cNvPicPr>
            <a:picLocks noGrp="1" noChangeAspect="1" noChangeArrowheads="1"/>
          </p:cNvPicPr>
          <p:nvPr>
            <p:ph idx="1"/>
          </p:nvPr>
        </p:nvPicPr>
        <p:blipFill>
          <a:blip r:embed="rId3" cstate="email"/>
          <a:srcRect/>
          <a:stretch>
            <a:fillRect/>
          </a:stretch>
        </p:blipFill>
        <p:spPr>
          <a:xfrm>
            <a:off x="609600" y="1371600"/>
            <a:ext cx="3729317" cy="2438400"/>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p:txBody>
          <a:bodyPr/>
          <a:lstStyle/>
          <a:p>
            <a:pPr eaLnBrk="1" hangingPunct="1">
              <a:defRPr/>
            </a:pPr>
            <a:r>
              <a:rPr lang="en-US" dirty="0">
                <a:ea typeface="ＭＳ Ｐゴシック" charset="-128"/>
                <a:cs typeface="ＭＳ Ｐゴシック" charset="-128"/>
              </a:rPr>
              <a:t>Interior </a:t>
            </a:r>
            <a:r>
              <a:rPr lang="en-US" dirty="0" smtClean="0">
                <a:ea typeface="ＭＳ Ｐゴシック" charset="-128"/>
                <a:cs typeface="ＭＳ Ｐゴシック" charset="-128"/>
              </a:rPr>
              <a:t>Walk-Through: </a:t>
            </a:r>
            <a:r>
              <a:rPr lang="en-US" dirty="0">
                <a:ea typeface="ＭＳ Ｐゴシック" charset="-128"/>
                <a:cs typeface="ＭＳ Ｐゴシック" charset="-128"/>
              </a:rPr>
              <a:t>Attic</a:t>
            </a:r>
          </a:p>
        </p:txBody>
      </p:sp>
      <p:pic>
        <p:nvPicPr>
          <p:cNvPr id="10244" name="Picture 9" descr="Photo showing K&amp;T wiring in attic and R-7 Rockwool batts on flat."/>
          <p:cNvPicPr>
            <a:picLocks noChangeAspect="1" noChangeArrowheads="1"/>
          </p:cNvPicPr>
          <p:nvPr/>
        </p:nvPicPr>
        <p:blipFill>
          <a:blip r:embed="rId4" cstate="email"/>
          <a:srcRect/>
          <a:stretch>
            <a:fillRect/>
          </a:stretch>
        </p:blipFill>
        <p:spPr bwMode="auto">
          <a:xfrm>
            <a:off x="4800600" y="1371600"/>
            <a:ext cx="3733800" cy="2438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45" name="Picture 4" descr="Photo showing roof tar coated chimney and R-7 Rockwool batts on flat."/>
          <p:cNvPicPr>
            <a:picLocks noChangeAspect="1" noChangeArrowheads="1"/>
          </p:cNvPicPr>
          <p:nvPr/>
        </p:nvPicPr>
        <p:blipFill>
          <a:blip r:embed="rId5" cstate="email"/>
          <a:srcRect/>
          <a:stretch>
            <a:fillRect/>
          </a:stretch>
        </p:blipFill>
        <p:spPr bwMode="auto">
          <a:xfrm>
            <a:off x="609601" y="4038600"/>
            <a:ext cx="3759200" cy="228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55" name="Picture 11" descr="Photo showing empty slopes."/>
          <p:cNvPicPr>
            <a:picLocks noChangeAspect="1" noChangeArrowheads="1"/>
          </p:cNvPicPr>
          <p:nvPr/>
        </p:nvPicPr>
        <p:blipFill>
          <a:blip r:embed="rId6" cstate="email"/>
          <a:srcRect/>
          <a:stretch>
            <a:fillRect/>
          </a:stretch>
        </p:blipFill>
        <p:spPr bwMode="auto">
          <a:xfrm>
            <a:off x="4800600" y="4038600"/>
            <a:ext cx="3724222" cy="228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9" name="Rectangular Callout 18"/>
          <p:cNvSpPr>
            <a:spLocks noChangeArrowheads="1"/>
          </p:cNvSpPr>
          <p:nvPr/>
        </p:nvSpPr>
        <p:spPr bwMode="auto">
          <a:xfrm>
            <a:off x="2438400" y="1600200"/>
            <a:ext cx="1143000" cy="381000"/>
          </a:xfrm>
          <a:prstGeom prst="wedgeRectCallout">
            <a:avLst>
              <a:gd name="adj1" fmla="val -67296"/>
              <a:gd name="adj2" fmla="val 137037"/>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lgn="ctr">
              <a:defRPr/>
            </a:pPr>
            <a:r>
              <a:rPr lang="en-US" dirty="0">
                <a:latin typeface="+mn-lt"/>
                <a:ea typeface="ＭＳ Ｐゴシック" pitchFamily="-107" charset="-128"/>
                <a:cs typeface="ＭＳ Ｐゴシック" pitchFamily="-107" charset="-128"/>
              </a:rPr>
              <a:t>Hatch</a:t>
            </a:r>
          </a:p>
        </p:txBody>
      </p:sp>
      <p:sp>
        <p:nvSpPr>
          <p:cNvPr id="20" name="Rectangular Callout 19"/>
          <p:cNvSpPr>
            <a:spLocks noChangeArrowheads="1"/>
          </p:cNvSpPr>
          <p:nvPr/>
        </p:nvSpPr>
        <p:spPr bwMode="auto">
          <a:xfrm>
            <a:off x="5791200" y="1524000"/>
            <a:ext cx="1371600" cy="609600"/>
          </a:xfrm>
          <a:prstGeom prst="wedgeRectCallout">
            <a:avLst>
              <a:gd name="adj1" fmla="val 87704"/>
              <a:gd name="adj2" fmla="val 46449"/>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lgn="ctr">
              <a:lnSpc>
                <a:spcPct val="90000"/>
              </a:lnSpc>
              <a:defRPr/>
            </a:pPr>
            <a:r>
              <a:rPr lang="en-US" dirty="0">
                <a:latin typeface="Arial" pitchFamily="-107" charset="0"/>
                <a:ea typeface="ＭＳ Ｐゴシック" pitchFamily="-107" charset="-128"/>
                <a:cs typeface="ＭＳ Ｐゴシック" pitchFamily="-107" charset="-128"/>
              </a:rPr>
              <a:t> K&amp;T wiring in attic</a:t>
            </a:r>
          </a:p>
        </p:txBody>
      </p:sp>
      <p:sp>
        <p:nvSpPr>
          <p:cNvPr id="21" name="Rectangular Callout 20"/>
          <p:cNvSpPr>
            <a:spLocks noChangeArrowheads="1"/>
          </p:cNvSpPr>
          <p:nvPr/>
        </p:nvSpPr>
        <p:spPr bwMode="auto">
          <a:xfrm>
            <a:off x="7162800" y="5334000"/>
            <a:ext cx="1143000" cy="685800"/>
          </a:xfrm>
          <a:prstGeom prst="wedgeRectCallout">
            <a:avLst>
              <a:gd name="adj1" fmla="val -117620"/>
              <a:gd name="adj2" fmla="val -48167"/>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lgn="ctr">
              <a:defRPr/>
            </a:pPr>
            <a:r>
              <a:rPr lang="en-US" dirty="0">
                <a:latin typeface="+mn-lt"/>
                <a:ea typeface="ＭＳ Ｐゴシック" pitchFamily="-107" charset="-128"/>
                <a:cs typeface="ＭＳ Ｐゴシック" pitchFamily="-107" charset="-128"/>
              </a:rPr>
              <a:t>Empty slopes</a:t>
            </a:r>
          </a:p>
        </p:txBody>
      </p:sp>
      <p:sp>
        <p:nvSpPr>
          <p:cNvPr id="22" name="Rectangular Callout 21"/>
          <p:cNvSpPr>
            <a:spLocks noChangeArrowheads="1"/>
          </p:cNvSpPr>
          <p:nvPr/>
        </p:nvSpPr>
        <p:spPr bwMode="auto">
          <a:xfrm>
            <a:off x="838200" y="5791200"/>
            <a:ext cx="2895600" cy="381000"/>
          </a:xfrm>
          <a:prstGeom prst="wedgeRectCallout">
            <a:avLst>
              <a:gd name="adj1" fmla="val -41287"/>
              <a:gd name="adj2" fmla="val -138352"/>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lgn="ctr">
              <a:defRPr/>
            </a:pPr>
            <a:r>
              <a:rPr lang="en-US" dirty="0">
                <a:latin typeface="Arial" charset="0"/>
                <a:cs typeface="ＭＳ Ｐゴシック" charset="-128"/>
              </a:rPr>
              <a:t>Roof tar coated chimney</a:t>
            </a:r>
          </a:p>
        </p:txBody>
      </p:sp>
      <p:sp>
        <p:nvSpPr>
          <p:cNvPr id="23" name="Rectangular Callout 22"/>
          <p:cNvSpPr>
            <a:spLocks noChangeArrowheads="1"/>
          </p:cNvSpPr>
          <p:nvPr/>
        </p:nvSpPr>
        <p:spPr bwMode="auto">
          <a:xfrm>
            <a:off x="4191000" y="2514600"/>
            <a:ext cx="1676400" cy="914400"/>
          </a:xfrm>
          <a:prstGeom prst="wedgeRectCallout">
            <a:avLst>
              <a:gd name="adj1" fmla="val 46403"/>
              <a:gd name="adj2" fmla="val 55556"/>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lgn="ctr">
              <a:defRPr/>
            </a:pPr>
            <a:r>
              <a:rPr lang="en-US" dirty="0">
                <a:latin typeface="Arial" pitchFamily="-107" charset="0"/>
                <a:ea typeface="ＭＳ Ｐゴシック" pitchFamily="-107" charset="-128"/>
                <a:cs typeface="ＭＳ Ｐゴシック" pitchFamily="-107" charset="-128"/>
              </a:rPr>
              <a:t> R-7 Rockwool    batts on flat</a:t>
            </a:r>
          </a:p>
        </p:txBody>
      </p:sp>
      <p:sp>
        <p:nvSpPr>
          <p:cNvPr id="24" name="Rectangular Callout 23"/>
          <p:cNvSpPr>
            <a:spLocks noChangeArrowheads="1"/>
          </p:cNvSpPr>
          <p:nvPr/>
        </p:nvSpPr>
        <p:spPr bwMode="auto">
          <a:xfrm>
            <a:off x="2438400" y="4267200"/>
            <a:ext cx="1676400" cy="990600"/>
          </a:xfrm>
          <a:prstGeom prst="wedgeRectCallout">
            <a:avLst>
              <a:gd name="adj1" fmla="val 1134"/>
              <a:gd name="adj2" fmla="val 54329"/>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lgn="ctr">
              <a:defRPr/>
            </a:pPr>
            <a:r>
              <a:rPr lang="en-US" dirty="0">
                <a:latin typeface="Arial" pitchFamily="-107" charset="0"/>
                <a:ea typeface="ＭＳ Ｐゴシック" pitchFamily="-107" charset="-128"/>
                <a:cs typeface="ＭＳ Ｐゴシック" pitchFamily="-107" charset="-128"/>
              </a:rPr>
              <a:t> R-7 Rockwool    batts on flat</a:t>
            </a:r>
          </a:p>
        </p:txBody>
      </p:sp>
      <p:sp>
        <p:nvSpPr>
          <p:cNvPr id="14" name="Title 5"/>
          <p:cNvSpPr txBox="1">
            <a:spLocks/>
          </p:cNvSpPr>
          <p:nvPr/>
        </p:nvSpPr>
        <p:spPr bwMode="auto">
          <a:xfrm>
            <a:off x="584200" y="895350"/>
            <a:ext cx="6324600" cy="228600"/>
          </a:xfrm>
          <a:prstGeom prst="rect">
            <a:avLst/>
          </a:prstGeom>
          <a:noFill/>
          <a:ln w="9525">
            <a:noFill/>
            <a:miter lim="800000"/>
            <a:headEnd/>
            <a:tailEnd/>
          </a:ln>
        </p:spPr>
        <p:txBody>
          <a:bodyPr lIns="0" tIns="0" rIns="0" bIns="0" anchor="ctr"/>
          <a:lstStyle/>
          <a:p>
            <a:pPr algn="l" eaLnBrk="0" hangingPunct="0"/>
            <a:r>
              <a:rPr lang="en-US" sz="1200" cap="all" dirty="0" smtClean="0">
                <a:solidFill>
                  <a:schemeClr val="bg1"/>
                </a:solidFill>
                <a:latin typeface="Arial"/>
                <a:cs typeface="Arial"/>
              </a:rPr>
              <a:t>Generating a Work Order</a:t>
            </a:r>
            <a:endParaRPr lang="en-US" sz="1200" cap="all" dirty="0">
              <a:solidFill>
                <a:schemeClr val="bg1"/>
              </a:solidFill>
              <a:latin typeface="Arial"/>
              <a:cs typeface="Arial"/>
            </a:endParaRPr>
          </a:p>
        </p:txBody>
      </p:sp>
      <p:sp>
        <p:nvSpPr>
          <p:cNvPr id="16" name="Rectangle 4"/>
          <p:cNvSpPr>
            <a:spLocks noChangeArrowheads="1"/>
          </p:cNvSpPr>
          <p:nvPr/>
        </p:nvSpPr>
        <p:spPr bwMode="auto">
          <a:xfrm>
            <a:off x="6096000" y="6383179"/>
            <a:ext cx="3088944" cy="230832"/>
          </a:xfrm>
          <a:prstGeom prst="rect">
            <a:avLst/>
          </a:prstGeom>
          <a:noFill/>
          <a:ln w="9525">
            <a:noFill/>
            <a:miter lim="800000"/>
            <a:headEnd/>
            <a:tailEnd/>
          </a:ln>
        </p:spPr>
        <p:txBody>
          <a:bodyPr wrap="square">
            <a:spAutoFit/>
          </a:bodyPr>
          <a:lstStyle/>
          <a:p>
            <a:pPr algn="r"/>
            <a:r>
              <a:rPr lang="en-US" sz="900" i="1" dirty="0" smtClean="0">
                <a:solidFill>
                  <a:schemeClr val="bg1">
                    <a:lumMod val="65000"/>
                  </a:schemeClr>
                </a:solidFill>
                <a:latin typeface="Arial"/>
                <a:cs typeface="Arial"/>
              </a:rPr>
              <a:t>Photos courtesy of the U.S .Department of Energy</a:t>
            </a:r>
            <a:endParaRPr lang="en-US" sz="900" i="1" dirty="0">
              <a:solidFill>
                <a:schemeClr val="bg1">
                  <a:lumMod val="65000"/>
                </a:schemeClr>
              </a:solid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40" name="Picture 4" descr="Photo of room."/>
          <p:cNvPicPr>
            <a:picLocks noChangeAspect="1" noChangeArrowheads="1"/>
          </p:cNvPicPr>
          <p:nvPr/>
        </p:nvPicPr>
        <p:blipFill>
          <a:blip r:embed="rId3" cstate="email"/>
          <a:srcRect/>
          <a:stretch>
            <a:fillRect/>
          </a:stretch>
        </p:blipFill>
        <p:spPr bwMode="auto">
          <a:xfrm>
            <a:off x="6172200" y="4495800"/>
            <a:ext cx="2437848" cy="1828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8434" name="Picture 5" descr="Photo showing peeling wallpaper."/>
          <p:cNvPicPr>
            <a:picLocks noGrp="1" noChangeAspect="1" noChangeArrowheads="1"/>
          </p:cNvPicPr>
          <p:nvPr>
            <p:ph idx="1"/>
          </p:nvPr>
        </p:nvPicPr>
        <p:blipFill>
          <a:blip r:embed="rId4" cstate="email"/>
          <a:srcRect/>
          <a:stretch>
            <a:fillRect/>
          </a:stretch>
        </p:blipFill>
        <p:spPr>
          <a:xfrm>
            <a:off x="3313339" y="1314450"/>
            <a:ext cx="2517321" cy="1887991"/>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itle 13"/>
          <p:cNvSpPr>
            <a:spLocks noGrp="1"/>
          </p:cNvSpPr>
          <p:nvPr>
            <p:ph type="title"/>
          </p:nvPr>
        </p:nvSpPr>
        <p:spPr/>
        <p:txBody>
          <a:bodyPr/>
          <a:lstStyle/>
          <a:p>
            <a:pPr eaLnBrk="1" hangingPunct="1">
              <a:defRPr/>
            </a:pPr>
            <a:r>
              <a:rPr lang="en-US" dirty="0" smtClean="0">
                <a:ea typeface="ＭＳ Ｐゴシック" charset="-128"/>
              </a:rPr>
              <a:t>Walk-Through: Living Area</a:t>
            </a:r>
          </a:p>
        </p:txBody>
      </p:sp>
      <p:pic>
        <p:nvPicPr>
          <p:cNvPr id="18435" name="Picture 4" descr="Photo showing peeling wallpaper and unvented space heater."/>
          <p:cNvPicPr>
            <a:picLocks noChangeAspect="1" noChangeArrowheads="1"/>
          </p:cNvPicPr>
          <p:nvPr/>
        </p:nvPicPr>
        <p:blipFill>
          <a:blip r:embed="rId5" cstate="email"/>
          <a:srcRect/>
          <a:stretch>
            <a:fillRect/>
          </a:stretch>
        </p:blipFill>
        <p:spPr bwMode="auto">
          <a:xfrm>
            <a:off x="457200" y="1295400"/>
            <a:ext cx="2540000" cy="1905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8436" name="Picture 4" descr="Photo of room."/>
          <p:cNvPicPr>
            <a:picLocks noChangeAspect="1" noChangeArrowheads="1"/>
          </p:cNvPicPr>
          <p:nvPr/>
        </p:nvPicPr>
        <p:blipFill>
          <a:blip r:embed="rId6" cstate="email"/>
          <a:srcRect/>
          <a:stretch>
            <a:fillRect/>
          </a:stretch>
        </p:blipFill>
        <p:spPr bwMode="auto">
          <a:xfrm>
            <a:off x="6172200" y="1295400"/>
            <a:ext cx="2540000" cy="1905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8437" name="Picture 4" descr="Photo of home stairwell."/>
          <p:cNvPicPr>
            <a:picLocks noChangeAspect="1" noChangeArrowheads="1"/>
          </p:cNvPicPr>
          <p:nvPr/>
        </p:nvPicPr>
        <p:blipFill>
          <a:blip r:embed="rId7" cstate="email"/>
          <a:srcRect/>
          <a:stretch>
            <a:fillRect/>
          </a:stretch>
        </p:blipFill>
        <p:spPr bwMode="auto">
          <a:xfrm>
            <a:off x="457200" y="4495800"/>
            <a:ext cx="2438400" cy="1828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8438" name="Picture 4" descr="Photo of home bathroom."/>
          <p:cNvPicPr>
            <a:picLocks noChangeAspect="1" noChangeArrowheads="1"/>
          </p:cNvPicPr>
          <p:nvPr/>
        </p:nvPicPr>
        <p:blipFill>
          <a:blip r:embed="rId8" cstate="email"/>
          <a:srcRect/>
          <a:stretch>
            <a:fillRect/>
          </a:stretch>
        </p:blipFill>
        <p:spPr bwMode="auto">
          <a:xfrm>
            <a:off x="1880201" y="2895600"/>
            <a:ext cx="2539399" cy="1905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8439" name="Picture 4" descr="Photo of sun room."/>
          <p:cNvPicPr>
            <a:picLocks noChangeAspect="1" noChangeArrowheads="1"/>
          </p:cNvPicPr>
          <p:nvPr/>
        </p:nvPicPr>
        <p:blipFill>
          <a:blip r:embed="rId9" cstate="email"/>
          <a:srcRect/>
          <a:stretch>
            <a:fillRect/>
          </a:stretch>
        </p:blipFill>
        <p:spPr bwMode="auto">
          <a:xfrm>
            <a:off x="4724400" y="2895600"/>
            <a:ext cx="2540000" cy="1905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nvGrpSpPr>
          <p:cNvPr id="2" name="Group 21"/>
          <p:cNvGrpSpPr>
            <a:grpSpLocks/>
          </p:cNvGrpSpPr>
          <p:nvPr/>
        </p:nvGrpSpPr>
        <p:grpSpPr bwMode="auto">
          <a:xfrm>
            <a:off x="2514600" y="1752600"/>
            <a:ext cx="1295400" cy="685800"/>
            <a:chOff x="2514600" y="1752600"/>
            <a:chExt cx="1295400" cy="685800"/>
          </a:xfrm>
        </p:grpSpPr>
        <p:sp>
          <p:nvSpPr>
            <p:cNvPr id="19" name="Rectangular Callout 18"/>
            <p:cNvSpPr>
              <a:spLocks noChangeArrowheads="1"/>
            </p:cNvSpPr>
            <p:nvPr/>
          </p:nvSpPr>
          <p:spPr bwMode="auto">
            <a:xfrm>
              <a:off x="2514600" y="1752600"/>
              <a:ext cx="1295400" cy="685800"/>
            </a:xfrm>
            <a:prstGeom prst="wedgeRectCallout">
              <a:avLst>
                <a:gd name="adj1" fmla="val -114486"/>
                <a:gd name="adj2" fmla="val -7102"/>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lgn="ctr">
                <a:defRPr/>
              </a:pPr>
              <a:r>
                <a:rPr lang="en-US" dirty="0">
                  <a:solidFill>
                    <a:srgbClr val="404040"/>
                  </a:solidFill>
                  <a:latin typeface="Arial" pitchFamily="-107" charset="0"/>
                  <a:ea typeface="ＭＳ Ｐゴシック" pitchFamily="-107" charset="-128"/>
                  <a:cs typeface="ＭＳ Ｐゴシック" pitchFamily="-107" charset="-128"/>
                </a:rPr>
                <a:t> </a:t>
              </a:r>
            </a:p>
          </p:txBody>
        </p:sp>
        <p:sp>
          <p:nvSpPr>
            <p:cNvPr id="18" name="Rectangular Callout 17"/>
            <p:cNvSpPr>
              <a:spLocks noChangeArrowheads="1"/>
            </p:cNvSpPr>
            <p:nvPr/>
          </p:nvSpPr>
          <p:spPr bwMode="auto">
            <a:xfrm>
              <a:off x="2514600" y="1752600"/>
              <a:ext cx="1295400" cy="685800"/>
            </a:xfrm>
            <a:prstGeom prst="wedgeRectCallout">
              <a:avLst>
                <a:gd name="adj1" fmla="val 123199"/>
                <a:gd name="adj2" fmla="val -5352"/>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F9F9F9"/>
              </a:solidFill>
              <a:miter lim="800000"/>
              <a:headEnd/>
              <a:tailEnd/>
            </a:ln>
            <a:effectLst>
              <a:outerShdw dist="20000" dir="5400000" rotWithShape="0">
                <a:srgbClr val="808080">
                  <a:alpha val="37999"/>
                </a:srgbClr>
              </a:outerShdw>
            </a:effectLst>
          </p:spPr>
          <p:txBody>
            <a:bodyPr/>
            <a:lstStyle/>
            <a:p>
              <a:pPr algn="ctr">
                <a:defRPr/>
              </a:pPr>
              <a:r>
                <a:rPr lang="en-US" dirty="0">
                  <a:latin typeface="Arial" pitchFamily="-107" charset="0"/>
                  <a:ea typeface="ＭＳ Ｐゴシック" pitchFamily="-107" charset="-128"/>
                  <a:cs typeface="ＭＳ Ｐゴシック" pitchFamily="-107" charset="-128"/>
                </a:rPr>
                <a:t> Peeling wallpaper</a:t>
              </a:r>
            </a:p>
          </p:txBody>
        </p:sp>
      </p:grpSp>
      <p:grpSp>
        <p:nvGrpSpPr>
          <p:cNvPr id="3" name="Group 20" descr="Photo showing unvented space heater."/>
          <p:cNvGrpSpPr>
            <a:grpSpLocks/>
          </p:cNvGrpSpPr>
          <p:nvPr/>
        </p:nvGrpSpPr>
        <p:grpSpPr bwMode="auto">
          <a:xfrm>
            <a:off x="152400" y="3048000"/>
            <a:ext cx="1447800" cy="1752600"/>
            <a:chOff x="381000" y="3429000"/>
            <a:chExt cx="1447800" cy="1752600"/>
          </a:xfrm>
        </p:grpSpPr>
        <p:sp>
          <p:nvSpPr>
            <p:cNvPr id="20" name="Rectangular Callout 19"/>
            <p:cNvSpPr>
              <a:spLocks noChangeArrowheads="1"/>
            </p:cNvSpPr>
            <p:nvPr/>
          </p:nvSpPr>
          <p:spPr bwMode="auto">
            <a:xfrm>
              <a:off x="381000" y="3429000"/>
              <a:ext cx="1447800" cy="1600200"/>
            </a:xfrm>
            <a:prstGeom prst="wedgeRectCallout">
              <a:avLst>
                <a:gd name="adj1" fmla="val 52282"/>
                <a:gd name="adj2" fmla="val -68750"/>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BFBFBF"/>
              </a:solidFill>
              <a:miter lim="800000"/>
              <a:headEnd/>
              <a:tailEnd/>
            </a:ln>
            <a:effectLst>
              <a:outerShdw dist="20000" dir="5400000" rotWithShape="0">
                <a:srgbClr val="808080">
                  <a:alpha val="37999"/>
                </a:srgbClr>
              </a:outerShdw>
            </a:effectLst>
          </p:spPr>
          <p:txBody>
            <a:bodyPr/>
            <a:lstStyle/>
            <a:p>
              <a:pPr algn="ctr">
                <a:lnSpc>
                  <a:spcPct val="90000"/>
                </a:lnSpc>
                <a:defRPr/>
              </a:pPr>
              <a:r>
                <a:rPr lang="en-US" dirty="0">
                  <a:solidFill>
                    <a:srgbClr val="404040"/>
                  </a:solidFill>
                  <a:latin typeface="Arial" pitchFamily="-107" charset="0"/>
                  <a:ea typeface="ＭＳ Ｐゴシック" pitchFamily="-107" charset="-128"/>
                  <a:cs typeface="ＭＳ Ｐゴシック" pitchFamily="-107" charset="-128"/>
                </a:rPr>
                <a:t> </a:t>
              </a:r>
              <a:r>
                <a:rPr lang="en-US" dirty="0">
                  <a:latin typeface="Arial" pitchFamily="-107" charset="0"/>
                  <a:ea typeface="ＭＳ Ｐゴシック" pitchFamily="-107" charset="-128"/>
                  <a:cs typeface="ＭＳ Ｐゴシック" pitchFamily="-107" charset="-128"/>
                </a:rPr>
                <a:t>Unvented space heater</a:t>
              </a:r>
            </a:p>
          </p:txBody>
        </p:sp>
        <p:pic>
          <p:nvPicPr>
            <p:cNvPr id="11" name="Picture 10" descr="Kerosun 002.JPG"/>
            <p:cNvPicPr>
              <a:picLocks noChangeAspect="1"/>
            </p:cNvPicPr>
            <p:nvPr/>
          </p:nvPicPr>
          <p:blipFill>
            <a:blip r:embed="rId10" cstate="email"/>
            <a:srcRect/>
            <a:stretch>
              <a:fillRect/>
            </a:stretch>
          </p:blipFill>
          <p:spPr>
            <a:xfrm>
              <a:off x="685800" y="4267200"/>
              <a:ext cx="1120027" cy="914400"/>
            </a:xfrm>
            <a:prstGeom prst="rect">
              <a:avLst/>
            </a:prstGeom>
            <a:solidFill>
              <a:srgbClr val="FFFFFF">
                <a:shade val="85000"/>
              </a:srgbClr>
            </a:solidFill>
            <a:ln w="88900" cap="sq">
              <a:noFill/>
              <a:miter lim="800000"/>
            </a:ln>
            <a:effectLst/>
            <a:scene3d>
              <a:camera prst="orthographicFront"/>
              <a:lightRig rig="twoPt" dir="t">
                <a:rot lat="0" lon="0" rev="7200000"/>
              </a:lightRig>
            </a:scene3d>
            <a:sp3d>
              <a:bevelT w="25400" h="19050"/>
              <a:contourClr>
                <a:srgbClr val="FFFFFF"/>
              </a:contourClr>
            </a:sp3d>
          </p:spPr>
        </p:pic>
      </p:grpSp>
      <p:pic>
        <p:nvPicPr>
          <p:cNvPr id="18441" name="Picture 7" descr="Photo of home hallway."/>
          <p:cNvPicPr>
            <a:picLocks noChangeAspect="1" noChangeArrowheads="1"/>
          </p:cNvPicPr>
          <p:nvPr/>
        </p:nvPicPr>
        <p:blipFill>
          <a:blip r:embed="rId11" cstate="email"/>
          <a:srcRect/>
          <a:stretch>
            <a:fillRect/>
          </a:stretch>
        </p:blipFill>
        <p:spPr bwMode="auto">
          <a:xfrm>
            <a:off x="3352800" y="4495800"/>
            <a:ext cx="2438400" cy="1828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1" name="Title 5"/>
          <p:cNvSpPr txBox="1">
            <a:spLocks/>
          </p:cNvSpPr>
          <p:nvPr/>
        </p:nvSpPr>
        <p:spPr bwMode="auto">
          <a:xfrm>
            <a:off x="584200" y="895350"/>
            <a:ext cx="6324600" cy="228600"/>
          </a:xfrm>
          <a:prstGeom prst="rect">
            <a:avLst/>
          </a:prstGeom>
          <a:noFill/>
          <a:ln w="9525">
            <a:noFill/>
            <a:miter lim="800000"/>
            <a:headEnd/>
            <a:tailEnd/>
          </a:ln>
        </p:spPr>
        <p:txBody>
          <a:bodyPr lIns="0" tIns="0" rIns="0" bIns="0" anchor="ctr"/>
          <a:lstStyle/>
          <a:p>
            <a:pPr algn="l" eaLnBrk="0" hangingPunct="0"/>
            <a:r>
              <a:rPr lang="en-US" sz="1200" cap="all" dirty="0" smtClean="0">
                <a:solidFill>
                  <a:schemeClr val="bg1"/>
                </a:solidFill>
                <a:latin typeface="Arial"/>
                <a:cs typeface="Arial"/>
              </a:rPr>
              <a:t>Generating a Work Order</a:t>
            </a:r>
            <a:endParaRPr lang="en-US" sz="1200" cap="all" dirty="0">
              <a:solidFill>
                <a:schemeClr val="bg1"/>
              </a:solidFill>
              <a:latin typeface="Arial"/>
              <a:cs typeface="Arial"/>
            </a:endParaRPr>
          </a:p>
        </p:txBody>
      </p:sp>
      <p:sp>
        <p:nvSpPr>
          <p:cNvPr id="23" name="Rectangle 4"/>
          <p:cNvSpPr>
            <a:spLocks noChangeArrowheads="1"/>
          </p:cNvSpPr>
          <p:nvPr/>
        </p:nvSpPr>
        <p:spPr bwMode="auto">
          <a:xfrm>
            <a:off x="6096000" y="6383179"/>
            <a:ext cx="3088944" cy="230832"/>
          </a:xfrm>
          <a:prstGeom prst="rect">
            <a:avLst/>
          </a:prstGeom>
          <a:noFill/>
          <a:ln w="9525">
            <a:noFill/>
            <a:miter lim="800000"/>
            <a:headEnd/>
            <a:tailEnd/>
          </a:ln>
        </p:spPr>
        <p:txBody>
          <a:bodyPr wrap="square">
            <a:spAutoFit/>
          </a:bodyPr>
          <a:lstStyle/>
          <a:p>
            <a:pPr algn="r"/>
            <a:r>
              <a:rPr lang="en-US" sz="900" i="1" dirty="0" smtClean="0">
                <a:solidFill>
                  <a:schemeClr val="bg1">
                    <a:lumMod val="65000"/>
                  </a:schemeClr>
                </a:solidFill>
                <a:latin typeface="Arial"/>
                <a:cs typeface="Arial"/>
              </a:rPr>
              <a:t>Photos courtesy of the U.S. Department of Energy</a:t>
            </a:r>
            <a:endParaRPr lang="en-US" sz="900" i="1" dirty="0">
              <a:solidFill>
                <a:schemeClr val="bg1">
                  <a:lumMod val="65000"/>
                </a:schemeClr>
              </a:solid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9" name="Picture 7" descr="Image of a door in a basement"/>
          <p:cNvPicPr>
            <a:picLocks noGrp="1" noChangeAspect="1" noChangeArrowheads="1"/>
          </p:cNvPicPr>
          <p:nvPr>
            <p:ph idx="1"/>
          </p:nvPr>
        </p:nvPicPr>
        <p:blipFill>
          <a:blip r:embed="rId3" cstate="email"/>
          <a:srcRect/>
          <a:stretch>
            <a:fillRect/>
          </a:stretch>
        </p:blipFill>
        <p:spPr>
          <a:xfrm>
            <a:off x="381000" y="1600200"/>
            <a:ext cx="2590800" cy="1943100"/>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p:txBody>
          <a:bodyPr/>
          <a:lstStyle/>
          <a:p>
            <a:pPr eaLnBrk="1" hangingPunct="1">
              <a:defRPr/>
            </a:pPr>
            <a:r>
              <a:rPr lang="en-US" dirty="0" smtClean="0">
                <a:ea typeface="ＭＳ Ｐゴシック" pitchFamily="-111" charset="-128"/>
              </a:rPr>
              <a:t>Walk-Through: Basement</a:t>
            </a:r>
          </a:p>
        </p:txBody>
      </p:sp>
      <p:pic>
        <p:nvPicPr>
          <p:cNvPr id="19460" name="Picture 5" descr="Image of a clogged perimeter drain"/>
          <p:cNvPicPr>
            <a:picLocks noChangeAspect="1" noChangeArrowheads="1"/>
          </p:cNvPicPr>
          <p:nvPr/>
        </p:nvPicPr>
        <p:blipFill>
          <a:blip r:embed="rId4" cstate="email"/>
          <a:srcRect/>
          <a:stretch>
            <a:fillRect/>
          </a:stretch>
        </p:blipFill>
        <p:spPr bwMode="auto">
          <a:xfrm>
            <a:off x="381000" y="3886200"/>
            <a:ext cx="2590800" cy="203993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9461" name="Picture 10" descr="Image of a rubble wall in a basement"/>
          <p:cNvPicPr>
            <a:picLocks noChangeAspect="1" noChangeArrowheads="1"/>
          </p:cNvPicPr>
          <p:nvPr/>
        </p:nvPicPr>
        <p:blipFill>
          <a:blip r:embed="rId5" cstate="email"/>
          <a:srcRect/>
          <a:stretch>
            <a:fillRect/>
          </a:stretch>
        </p:blipFill>
        <p:spPr bwMode="auto">
          <a:xfrm>
            <a:off x="3251200" y="1600200"/>
            <a:ext cx="2641600" cy="1981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9462" name="Picture 4" descr="Image of pipes and wires hanging down in a basement"/>
          <p:cNvPicPr>
            <a:picLocks noChangeAspect="1" noChangeArrowheads="1"/>
          </p:cNvPicPr>
          <p:nvPr/>
        </p:nvPicPr>
        <p:blipFill>
          <a:blip r:embed="rId6" cstate="email"/>
          <a:srcRect/>
          <a:stretch>
            <a:fillRect/>
          </a:stretch>
        </p:blipFill>
        <p:spPr bwMode="auto">
          <a:xfrm>
            <a:off x="3276600" y="3886200"/>
            <a:ext cx="2590800" cy="2057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9463" name="Picture 4" descr="Image of an old furnace"/>
          <p:cNvPicPr>
            <a:picLocks noChangeAspect="1" noChangeArrowheads="1"/>
          </p:cNvPicPr>
          <p:nvPr/>
        </p:nvPicPr>
        <p:blipFill>
          <a:blip r:embed="rId7" cstate="email"/>
          <a:srcRect/>
          <a:stretch>
            <a:fillRect/>
          </a:stretch>
        </p:blipFill>
        <p:spPr bwMode="auto">
          <a:xfrm>
            <a:off x="6172200" y="1600200"/>
            <a:ext cx="2590800" cy="314203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7" name="Rectangular Callout 16"/>
          <p:cNvSpPr>
            <a:spLocks noChangeArrowheads="1"/>
          </p:cNvSpPr>
          <p:nvPr/>
        </p:nvSpPr>
        <p:spPr bwMode="auto">
          <a:xfrm>
            <a:off x="838200" y="1295400"/>
            <a:ext cx="2590800" cy="685800"/>
          </a:xfrm>
          <a:prstGeom prst="wedgeRectCallout">
            <a:avLst>
              <a:gd name="adj1" fmla="val -63125"/>
              <a:gd name="adj2" fmla="val 86667"/>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BFBFBF"/>
            </a:solidFill>
            <a:miter lim="800000"/>
            <a:headEnd/>
            <a:tailEnd/>
          </a:ln>
          <a:effectLst>
            <a:outerShdw dist="20000" dir="5400000" rotWithShape="0">
              <a:srgbClr val="808080">
                <a:alpha val="37999"/>
              </a:srgbClr>
            </a:outerShdw>
          </a:effectLst>
        </p:spPr>
        <p:txBody>
          <a:bodyPr/>
          <a:lstStyle/>
          <a:p>
            <a:pPr algn="ctr">
              <a:defRPr/>
            </a:pPr>
            <a:r>
              <a:rPr lang="en-US" dirty="0">
                <a:solidFill>
                  <a:srgbClr val="50565C"/>
                </a:solidFill>
                <a:latin typeface="Arial" pitchFamily="-107" charset="0"/>
                <a:ea typeface="ＭＳ Ｐゴシック" pitchFamily="-107" charset="-128"/>
                <a:cs typeface="ＭＳ Ｐゴシック" pitchFamily="-107" charset="-128"/>
              </a:rPr>
              <a:t> New 100 Amp electric service entrance</a:t>
            </a:r>
          </a:p>
        </p:txBody>
      </p:sp>
      <p:sp>
        <p:nvSpPr>
          <p:cNvPr id="18" name="Rectangular Callout 17"/>
          <p:cNvSpPr>
            <a:spLocks noChangeArrowheads="1"/>
          </p:cNvSpPr>
          <p:nvPr/>
        </p:nvSpPr>
        <p:spPr bwMode="auto">
          <a:xfrm>
            <a:off x="2286000" y="3086100"/>
            <a:ext cx="1524000" cy="685800"/>
          </a:xfrm>
          <a:prstGeom prst="wedgeRectCallout">
            <a:avLst>
              <a:gd name="adj1" fmla="val -97722"/>
              <a:gd name="adj2" fmla="val -48167"/>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BFBFBF"/>
            </a:solidFill>
            <a:miter lim="800000"/>
            <a:headEnd/>
            <a:tailEnd/>
          </a:ln>
          <a:effectLst>
            <a:outerShdw dist="20000" dir="5400000" rotWithShape="0">
              <a:srgbClr val="808080">
                <a:alpha val="37999"/>
              </a:srgbClr>
            </a:outerShdw>
          </a:effectLst>
        </p:spPr>
        <p:txBody>
          <a:bodyPr/>
          <a:lstStyle/>
          <a:p>
            <a:pPr algn="ctr">
              <a:defRPr/>
            </a:pPr>
            <a:r>
              <a:rPr lang="en-US" dirty="0">
                <a:solidFill>
                  <a:srgbClr val="50565C"/>
                </a:solidFill>
                <a:latin typeface="Arial" pitchFamily="-107" charset="0"/>
                <a:ea typeface="ＭＳ Ｐゴシック" pitchFamily="-107" charset="-128"/>
                <a:cs typeface="ＭＳ Ｐゴシック" pitchFamily="-107" charset="-128"/>
              </a:rPr>
              <a:t> Cellar </a:t>
            </a:r>
            <a:br>
              <a:rPr lang="en-US" dirty="0">
                <a:solidFill>
                  <a:srgbClr val="50565C"/>
                </a:solidFill>
                <a:latin typeface="Arial" pitchFamily="-107" charset="0"/>
                <a:ea typeface="ＭＳ Ｐゴシック" pitchFamily="-107" charset="-128"/>
                <a:cs typeface="ＭＳ Ｐゴシック" pitchFamily="-107" charset="-128"/>
              </a:rPr>
            </a:br>
            <a:r>
              <a:rPr lang="en-US" dirty="0">
                <a:solidFill>
                  <a:srgbClr val="50565C"/>
                </a:solidFill>
                <a:latin typeface="Arial" pitchFamily="-107" charset="0"/>
                <a:ea typeface="ＭＳ Ｐゴシック" pitchFamily="-107" charset="-128"/>
                <a:cs typeface="ＭＳ Ｐゴシック" pitchFamily="-107" charset="-128"/>
              </a:rPr>
              <a:t>runway door</a:t>
            </a:r>
          </a:p>
        </p:txBody>
      </p:sp>
      <p:sp>
        <p:nvSpPr>
          <p:cNvPr id="19" name="Rectangular Callout 18"/>
          <p:cNvSpPr>
            <a:spLocks noChangeArrowheads="1"/>
          </p:cNvSpPr>
          <p:nvPr/>
        </p:nvSpPr>
        <p:spPr bwMode="auto">
          <a:xfrm>
            <a:off x="533400" y="4038600"/>
            <a:ext cx="1219200" cy="838200"/>
          </a:xfrm>
          <a:prstGeom prst="wedgeRectCallout">
            <a:avLst>
              <a:gd name="adj1" fmla="val 43171"/>
              <a:gd name="adj2" fmla="val 110528"/>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BFBFBF"/>
            </a:solidFill>
            <a:miter lim="800000"/>
            <a:headEnd/>
            <a:tailEnd/>
          </a:ln>
          <a:effectLst>
            <a:outerShdw dist="20000" dir="5400000" rotWithShape="0">
              <a:srgbClr val="808080">
                <a:alpha val="37999"/>
              </a:srgbClr>
            </a:outerShdw>
          </a:effectLst>
        </p:spPr>
        <p:txBody>
          <a:bodyPr/>
          <a:lstStyle/>
          <a:p>
            <a:pPr algn="ctr">
              <a:lnSpc>
                <a:spcPct val="90000"/>
              </a:lnSpc>
              <a:defRPr/>
            </a:pPr>
            <a:r>
              <a:rPr lang="en-US" dirty="0">
                <a:solidFill>
                  <a:srgbClr val="50565C"/>
                </a:solidFill>
                <a:latin typeface="Arial" pitchFamily="-107" charset="0"/>
                <a:ea typeface="ＭＳ Ｐゴシック" pitchFamily="-107" charset="-128"/>
                <a:cs typeface="ＭＳ Ｐゴシック" pitchFamily="-107" charset="-128"/>
              </a:rPr>
              <a:t>Clogged perimeter drain </a:t>
            </a:r>
          </a:p>
        </p:txBody>
      </p:sp>
      <p:sp>
        <p:nvSpPr>
          <p:cNvPr id="20" name="Rectangular Callout 19"/>
          <p:cNvSpPr>
            <a:spLocks noChangeArrowheads="1"/>
          </p:cNvSpPr>
          <p:nvPr/>
        </p:nvSpPr>
        <p:spPr bwMode="auto">
          <a:xfrm>
            <a:off x="6172200" y="4953000"/>
            <a:ext cx="2590800" cy="685800"/>
          </a:xfrm>
          <a:prstGeom prst="wedgeRectCallout">
            <a:avLst>
              <a:gd name="adj1" fmla="val 11593"/>
              <a:gd name="adj2" fmla="val -176255"/>
            </a:avLst>
          </a:prstGeom>
          <a:gradFill rotWithShape="1">
            <a:gsLst>
              <a:gs pos="0">
                <a:srgbClr val="FFFFFF">
                  <a:alpha val="84000"/>
                </a:srgbClr>
              </a:gs>
              <a:gs pos="64000">
                <a:srgbClr val="FFFFFF">
                  <a:alpha val="84000"/>
                </a:srgbClr>
              </a:gs>
              <a:gs pos="100000">
                <a:srgbClr val="FFFFFF">
                  <a:alpha val="84000"/>
                </a:srgbClr>
              </a:gs>
            </a:gsLst>
            <a:lin ang="5400000" scaled="1"/>
          </a:gradFill>
          <a:ln w="9525">
            <a:solidFill>
              <a:srgbClr val="BFBFBF"/>
            </a:solidFill>
            <a:miter lim="800000"/>
            <a:headEnd/>
            <a:tailEnd/>
          </a:ln>
          <a:effectLst>
            <a:outerShdw dist="20000" dir="5400000" rotWithShape="0">
              <a:srgbClr val="808080">
                <a:alpha val="37999"/>
              </a:srgbClr>
            </a:outerShdw>
          </a:effectLst>
        </p:spPr>
        <p:txBody>
          <a:bodyPr/>
          <a:lstStyle/>
          <a:p>
            <a:pPr algn="ctr">
              <a:defRPr/>
            </a:pPr>
            <a:r>
              <a:rPr lang="en-US" dirty="0">
                <a:latin typeface="Arial" pitchFamily="-107" charset="0"/>
                <a:ea typeface="ＭＳ Ｐゴシック" pitchFamily="-107" charset="-128"/>
                <a:cs typeface="ＭＳ Ｐゴシック" pitchFamily="-107" charset="-128"/>
              </a:rPr>
              <a:t>Warm air furnace  in poor condition</a:t>
            </a:r>
          </a:p>
        </p:txBody>
      </p:sp>
      <p:sp>
        <p:nvSpPr>
          <p:cNvPr id="13" name="Title 5"/>
          <p:cNvSpPr txBox="1">
            <a:spLocks/>
          </p:cNvSpPr>
          <p:nvPr/>
        </p:nvSpPr>
        <p:spPr bwMode="auto">
          <a:xfrm>
            <a:off x="584200" y="895350"/>
            <a:ext cx="6324600" cy="228600"/>
          </a:xfrm>
          <a:prstGeom prst="rect">
            <a:avLst/>
          </a:prstGeom>
          <a:noFill/>
          <a:ln w="9525">
            <a:noFill/>
            <a:miter lim="800000"/>
            <a:headEnd/>
            <a:tailEnd/>
          </a:ln>
        </p:spPr>
        <p:txBody>
          <a:bodyPr lIns="0" tIns="0" rIns="0" bIns="0" anchor="ctr"/>
          <a:lstStyle/>
          <a:p>
            <a:pPr algn="l" eaLnBrk="0" hangingPunct="0"/>
            <a:r>
              <a:rPr lang="en-US" sz="1200" cap="all" dirty="0" smtClean="0">
                <a:solidFill>
                  <a:schemeClr val="bg1"/>
                </a:solidFill>
                <a:latin typeface="Arial"/>
                <a:cs typeface="Arial"/>
              </a:rPr>
              <a:t>Generating a Work Order</a:t>
            </a:r>
            <a:endParaRPr lang="en-US" sz="1200" cap="all" dirty="0">
              <a:solidFill>
                <a:schemeClr val="bg1"/>
              </a:solidFill>
              <a:latin typeface="Arial"/>
              <a:cs typeface="Arial"/>
            </a:endParaRPr>
          </a:p>
        </p:txBody>
      </p:sp>
      <p:sp>
        <p:nvSpPr>
          <p:cNvPr id="15" name="Rectangle 4"/>
          <p:cNvSpPr>
            <a:spLocks noChangeArrowheads="1"/>
          </p:cNvSpPr>
          <p:nvPr/>
        </p:nvSpPr>
        <p:spPr bwMode="auto">
          <a:xfrm>
            <a:off x="6096000" y="6264464"/>
            <a:ext cx="3088944" cy="246221"/>
          </a:xfrm>
          <a:prstGeom prst="rect">
            <a:avLst/>
          </a:prstGeom>
          <a:noFill/>
          <a:ln w="9525">
            <a:noFill/>
            <a:miter lim="800000"/>
            <a:headEnd/>
            <a:tailEnd/>
          </a:ln>
        </p:spPr>
        <p:txBody>
          <a:bodyPr wrap="square">
            <a:spAutoFit/>
          </a:bodyPr>
          <a:lstStyle/>
          <a:p>
            <a:pPr algn="r"/>
            <a:r>
              <a:rPr lang="en-US" sz="1000" i="1" dirty="0" smtClean="0">
                <a:solidFill>
                  <a:schemeClr val="bg1">
                    <a:lumMod val="65000"/>
                  </a:schemeClr>
                </a:solidFill>
                <a:latin typeface="Arial"/>
                <a:cs typeface="Arial"/>
              </a:rPr>
              <a:t>Photos courtesy of the U.S. Department of Energy</a:t>
            </a:r>
            <a:endParaRPr lang="en-US" sz="1000" i="1" dirty="0">
              <a:solidFill>
                <a:schemeClr val="bg1">
                  <a:lumMod val="65000"/>
                </a:schemeClr>
              </a:solid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Lst>
  </p:timing>
</p:sld>
</file>

<file path=ppt/theme/theme1.xml><?xml version="1.0" encoding="utf-8"?>
<a:theme xmlns:a="http://schemas.openxmlformats.org/drawingml/2006/main" name="eere_Wx_MobileHomes_template_blue">
  <a:themeElements>
    <a:clrScheme name="~~~ EERE Colors ~~~">
      <a:dk1>
        <a:srgbClr val="50565C"/>
      </a:dk1>
      <a:lt1>
        <a:sysClr val="window" lastClr="FFFFFF"/>
      </a:lt1>
      <a:dk2>
        <a:srgbClr val="6A737B"/>
      </a:dk2>
      <a:lt2>
        <a:srgbClr val="EEECE1"/>
      </a:lt2>
      <a:accent1>
        <a:srgbClr val="7AC143"/>
      </a:accent1>
      <a:accent2>
        <a:srgbClr val="FFD200"/>
      </a:accent2>
      <a:accent3>
        <a:srgbClr val="00A4E4"/>
      </a:accent3>
      <a:accent4>
        <a:srgbClr val="006892"/>
      </a:accent4>
      <a:accent5>
        <a:srgbClr val="00853F"/>
      </a:accent5>
      <a:accent6>
        <a:srgbClr val="F58025"/>
      </a:accent6>
      <a:hlink>
        <a:srgbClr val="006892"/>
      </a:hlink>
      <a:folHlink>
        <a:srgbClr val="6A73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rmAutofit fontScale="85000" lnSpcReduction="10000"/>
      </a:bodyPr>
      <a:lstStyle>
        <a:defPPr marL="0" marR="0" indent="0" algn="l" defTabSz="457200" rtl="0" eaLnBrk="1" fontAlgn="auto" latinLnBrk="0" hangingPunct="1">
          <a:lnSpc>
            <a:spcPct val="100000"/>
          </a:lnSpc>
          <a:spcBef>
            <a:spcPct val="20000"/>
          </a:spcBef>
          <a:spcAft>
            <a:spcPts val="0"/>
          </a:spcAft>
          <a:buClrTx/>
          <a:buSzTx/>
          <a:buFont typeface="Arial"/>
          <a:buNone/>
          <a:tabLst/>
          <a:defRPr kumimoji="0" sz="2323" b="1" i="0" u="none" strike="noStrike" kern="1200" cap="none" spc="0" normalizeH="0" baseline="0" noProof="0" dirty="0" smtClean="0">
            <a:ln>
              <a:noFill/>
            </a:ln>
            <a:solidFill>
              <a:srgbClr val="FFFFFF"/>
            </a:solidFill>
            <a:effectLst/>
            <a:uLnTx/>
            <a:uFillTx/>
            <a:latin typeface="Arial Narrow"/>
            <a:ea typeface="+mn-ea"/>
            <a:cs typeface="Arial Narrow"/>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Look.potx</Template>
  <TotalTime>3597</TotalTime>
  <Words>2440</Words>
  <Application>Microsoft Office PowerPoint</Application>
  <PresentationFormat>On-screen Show (4:3)</PresentationFormat>
  <Paragraphs>286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eere_Wx_MobileHomes_template_blue</vt:lpstr>
      <vt:lpstr>Generating a Work Order</vt:lpstr>
      <vt:lpstr>Learning Objectives</vt:lpstr>
      <vt:lpstr>The Sample House</vt:lpstr>
      <vt:lpstr>Exterior Walk-Around</vt:lpstr>
      <vt:lpstr>Footprint Sketch</vt:lpstr>
      <vt:lpstr>PowerPoint Presentation</vt:lpstr>
      <vt:lpstr>Interior Walk-Through: Attic</vt:lpstr>
      <vt:lpstr>Walk-Through: Living Area</vt:lpstr>
      <vt:lpstr>Walk-Through: Basement</vt:lpstr>
      <vt:lpstr>Creating the Work Order – Step 1</vt:lpstr>
      <vt:lpstr>Creating the Work Order – Step 2</vt:lpstr>
      <vt:lpstr>Step 2, Continued</vt:lpstr>
      <vt:lpstr>Creating the Work Order – Step 3</vt:lpstr>
      <vt:lpstr>Work Order Appearance</vt:lpstr>
      <vt:lpstr>Summary</vt:lpstr>
    </vt:vector>
  </TitlesOfParts>
  <Company>Maine State Housing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a Work Order</dc:title>
  <dc:creator>Tony Gill</dc:creator>
  <cp:lastModifiedBy>Alice Gaston</cp:lastModifiedBy>
  <cp:revision>286</cp:revision>
  <cp:lastPrinted>2013-01-17T13:41:13Z</cp:lastPrinted>
  <dcterms:created xsi:type="dcterms:W3CDTF">2010-09-16T23:35:55Z</dcterms:created>
  <dcterms:modified xsi:type="dcterms:W3CDTF">2013-02-25T20:30:39Z</dcterms:modified>
</cp:coreProperties>
</file>